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565" r:id="rId2"/>
    <p:sldId id="566" r:id="rId3"/>
    <p:sldId id="567" r:id="rId4"/>
    <p:sldId id="569" r:id="rId5"/>
    <p:sldId id="570" r:id="rId6"/>
    <p:sldId id="571" r:id="rId7"/>
    <p:sldId id="572" r:id="rId8"/>
    <p:sldId id="573" r:id="rId9"/>
    <p:sldId id="574" r:id="rId10"/>
    <p:sldId id="575" r:id="rId11"/>
    <p:sldId id="568" r:id="rId12"/>
    <p:sldId id="499" r:id="rId13"/>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ophisticated Business" id="{58BEDF31-0425-40C4-87B2-EBC1798A92EE}">
          <p14:sldIdLst>
            <p14:sldId id="258"/>
            <p14:sldId id="489"/>
            <p14:sldId id="509"/>
            <p14:sldId id="501"/>
            <p14:sldId id="502"/>
            <p14:sldId id="515"/>
            <p14:sldId id="517"/>
            <p14:sldId id="516"/>
            <p14:sldId id="518"/>
            <p14:sldId id="510"/>
            <p14:sldId id="524"/>
            <p14:sldId id="511"/>
            <p14:sldId id="550"/>
            <p14:sldId id="557"/>
            <p14:sldId id="554"/>
            <p14:sldId id="552"/>
            <p14:sldId id="553"/>
            <p14:sldId id="555"/>
            <p14:sldId id="556"/>
            <p14:sldId id="558"/>
            <p14:sldId id="563"/>
            <p14:sldId id="548"/>
            <p14:sldId id="564"/>
            <p14:sldId id="551"/>
            <p14:sldId id="488"/>
            <p14:sldId id="559"/>
            <p14:sldId id="560"/>
            <p14:sldId id="561"/>
            <p14:sldId id="562"/>
            <p14:sldId id="547"/>
            <p14:sldId id="499"/>
          </p14:sldIdLst>
        </p14:section>
      </p14:sectionLst>
    </p:ext>
    <p:ext uri="{EFAFB233-063F-42B5-8137-9DF3F51BA10A}">
      <p15:sldGuideLst xmlns:p15="http://schemas.microsoft.com/office/powerpoint/2012/main" xmlns="">
        <p15:guide id="1" orient="horz" pos="2704" userDrawn="1">
          <p15:clr>
            <a:srgbClr val="A4A3A4"/>
          </p15:clr>
        </p15:guide>
        <p15:guide id="2" orient="horz" pos="3339" userDrawn="1">
          <p15:clr>
            <a:srgbClr val="A4A3A4"/>
          </p15:clr>
        </p15:guide>
        <p15:guide id="3" pos="408"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4990"/>
    <a:srgbClr val="E2BA41"/>
    <a:srgbClr val="C98F4C"/>
    <a:srgbClr val="AF9D66"/>
    <a:srgbClr val="66B1A0"/>
    <a:srgbClr val="3A8386"/>
    <a:srgbClr val="897C58"/>
    <a:srgbClr val="F0C649"/>
    <a:srgbClr val="57D7FC"/>
    <a:srgbClr val="09478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0" autoAdjust="0"/>
    <p:restoredTop sz="94394" autoAdjust="0"/>
  </p:normalViewPr>
  <p:slideViewPr>
    <p:cSldViewPr snapToGrid="0" snapToObjects="1">
      <p:cViewPr varScale="1">
        <p:scale>
          <a:sx n="82" d="100"/>
          <a:sy n="82" d="100"/>
        </p:scale>
        <p:origin x="-1416" y="-84"/>
      </p:cViewPr>
      <p:guideLst>
        <p:guide orient="horz" pos="2704"/>
        <p:guide orient="horz" pos="3339"/>
        <p:guide pos="40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208"/>
        <p:guide pos="292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C7833E86-A3D4-423A-8010-08D2BF526329}">
      <dgm:prSet custT="1"/>
      <dgm:spPr/>
      <dgm:t>
        <a:bodyPr/>
        <a:lstStyle/>
        <a:p>
          <a:r>
            <a:rPr lang="es-CO" sz="2400" b="1" dirty="0" smtClean="0">
              <a:latin typeface="Calibri" pitchFamily="34" charset="0"/>
            </a:rPr>
            <a:t>1. Verificación del Quórum.</a:t>
          </a:r>
        </a:p>
      </dgm:t>
    </dgm:pt>
    <dgm:pt modelId="{6C9EE748-EAE4-4178-B20B-991B259DD5D2}" type="parTrans" cxnId="{7BE0A9BA-091C-4D79-A275-F4073CC6B064}">
      <dgm:prSet/>
      <dgm:spPr/>
      <dgm:t>
        <a:bodyPr/>
        <a:lstStyle/>
        <a:p>
          <a:endParaRPr lang="es-CO">
            <a:latin typeface="Calibri" pitchFamily="34" charset="0"/>
          </a:endParaRPr>
        </a:p>
      </dgm:t>
    </dgm:pt>
    <dgm:pt modelId="{0D998222-7C25-4E09-BC4D-B72906CA70AF}" type="sibTrans" cxnId="{7BE0A9BA-091C-4D79-A275-F4073CC6B064}">
      <dgm:prSet/>
      <dgm:spPr/>
      <dgm:t>
        <a:bodyPr/>
        <a:lstStyle/>
        <a:p>
          <a:endParaRPr lang="es-CO">
            <a:latin typeface="Calibri" pitchFamily="34" charset="0"/>
          </a:endParaRPr>
        </a:p>
      </dgm:t>
    </dgm:pt>
    <dgm:pt modelId="{6FB62B8B-A117-44F5-AF1F-33E828CE3E27}">
      <dgm:prSet custT="1"/>
      <dgm:spPr/>
      <dgm:t>
        <a:bodyPr/>
        <a:lstStyle/>
        <a:p>
          <a:r>
            <a:rPr lang="es-CO" sz="2400" b="1" dirty="0" smtClean="0">
              <a:latin typeface="Calibri" pitchFamily="34" charset="0"/>
            </a:rPr>
            <a:t>2. Lectura del orden del día.</a:t>
          </a:r>
        </a:p>
      </dgm:t>
    </dgm:pt>
    <dgm:pt modelId="{82B81702-1DE9-45AA-B149-9B39D970E52E}" type="parTrans" cxnId="{AFCDDE45-F8C4-4E2F-8969-1CDA5146DAE1}">
      <dgm:prSet/>
      <dgm:spPr/>
      <dgm:t>
        <a:bodyPr/>
        <a:lstStyle/>
        <a:p>
          <a:endParaRPr lang="es-CO">
            <a:latin typeface="Calibri" pitchFamily="34" charset="0"/>
          </a:endParaRPr>
        </a:p>
      </dgm:t>
    </dgm:pt>
    <dgm:pt modelId="{ED0F9114-33B3-4D0A-8A6D-4AB2FC8B4B0F}" type="sibTrans" cxnId="{AFCDDE45-F8C4-4E2F-8969-1CDA5146DAE1}">
      <dgm:prSet/>
      <dgm:spPr/>
      <dgm:t>
        <a:bodyPr/>
        <a:lstStyle/>
        <a:p>
          <a:endParaRPr lang="es-CO">
            <a:latin typeface="Calibri" pitchFamily="34" charset="0"/>
          </a:endParaRPr>
        </a:p>
      </dgm:t>
    </dgm:pt>
    <dgm:pt modelId="{F608CBCB-D2E8-49E7-9DA3-29B7F77E9F3C}">
      <dgm:prSet custT="1"/>
      <dgm:spPr/>
      <dgm:t>
        <a:bodyPr/>
        <a:lstStyle/>
        <a:p>
          <a:r>
            <a:rPr lang="es-CO" sz="2400" b="1" dirty="0" smtClean="0">
              <a:latin typeface="Calibri" pitchFamily="34" charset="0"/>
            </a:rPr>
            <a:t>3. </a:t>
          </a:r>
          <a:r>
            <a:rPr lang="es-ES" sz="2400" b="1" dirty="0" smtClean="0">
              <a:latin typeface="Calibri" pitchFamily="34" charset="0"/>
            </a:rPr>
            <a:t>Informe – Estado del Proyecto de Modificación del Reglamento en el que se incluyen las disposiciones necesarias para la implementación del Mercado de Carbono</a:t>
          </a:r>
          <a:r>
            <a:rPr lang="es-CO" sz="2400" b="1" dirty="0" smtClean="0">
              <a:latin typeface="Calibri" pitchFamily="34" charset="0"/>
            </a:rPr>
            <a:t>.</a:t>
          </a:r>
        </a:p>
      </dgm:t>
    </dgm:pt>
    <dgm:pt modelId="{A39F3437-09D6-44E9-979C-0E3C521F148F}" type="parTrans" cxnId="{B0480D1F-78CB-4D8F-A764-63C287856378}">
      <dgm:prSet/>
      <dgm:spPr/>
      <dgm:t>
        <a:bodyPr/>
        <a:lstStyle/>
        <a:p>
          <a:endParaRPr lang="es-CO">
            <a:latin typeface="Calibri" pitchFamily="34" charset="0"/>
          </a:endParaRPr>
        </a:p>
      </dgm:t>
    </dgm:pt>
    <dgm:pt modelId="{55F73CAE-3E4D-4631-A031-E084E086CEF3}" type="sibTrans" cxnId="{B0480D1F-78CB-4D8F-A764-63C287856378}">
      <dgm:prSet/>
      <dgm:spPr/>
      <dgm:t>
        <a:bodyPr/>
        <a:lstStyle/>
        <a:p>
          <a:endParaRPr lang="es-CO">
            <a:latin typeface="Calibri" pitchFamily="34" charset="0"/>
          </a:endParaRPr>
        </a:p>
      </dgm:t>
    </dgm:pt>
    <dgm:pt modelId="{1A82B691-42AA-46C6-8AC0-3EBE5BD5C51D}">
      <dgm:prSet custT="1"/>
      <dgm:spPr/>
      <dgm:t>
        <a:bodyPr/>
        <a:lstStyle/>
        <a:p>
          <a:r>
            <a:rPr lang="es-CO" sz="2400" b="1" dirty="0" smtClean="0">
              <a:latin typeface="Calibri" pitchFamily="34" charset="0"/>
            </a:rPr>
            <a:t>4.  </a:t>
          </a:r>
          <a:r>
            <a:rPr lang="es-ES" sz="2400" b="1" dirty="0" smtClean="0">
              <a:latin typeface="Calibri" pitchFamily="34" charset="0"/>
            </a:rPr>
            <a:t>Análisis del modelo funcional del nuevo Mercado de Físicos Privados</a:t>
          </a:r>
          <a:r>
            <a:rPr lang="es-CO" sz="2400" b="1" dirty="0" smtClean="0">
              <a:latin typeface="Calibri" pitchFamily="34" charset="0"/>
            </a:rPr>
            <a:t>.</a:t>
          </a:r>
        </a:p>
      </dgm:t>
    </dgm:pt>
    <dgm:pt modelId="{3EEE861E-4673-4F7B-B6B3-AAAA5EA1174B}" type="parTrans" cxnId="{D0C24CC2-BB0C-4002-A3A7-9D0BFC8EB0F4}">
      <dgm:prSet/>
      <dgm:spPr/>
      <dgm:t>
        <a:bodyPr/>
        <a:lstStyle/>
        <a:p>
          <a:endParaRPr lang="es-CO">
            <a:latin typeface="Calibri" pitchFamily="34" charset="0"/>
          </a:endParaRPr>
        </a:p>
      </dgm:t>
    </dgm:pt>
    <dgm:pt modelId="{5BF43663-836A-477C-B919-5923D47FEEE1}" type="sibTrans" cxnId="{D0C24CC2-BB0C-4002-A3A7-9D0BFC8EB0F4}">
      <dgm:prSet/>
      <dgm:spPr/>
      <dgm:t>
        <a:bodyPr/>
        <a:lstStyle/>
        <a:p>
          <a:endParaRPr lang="es-CO">
            <a:latin typeface="Calibri" pitchFamily="34" charset="0"/>
          </a:endParaRPr>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CF55614E-3210-4F9D-ADC5-BC8D276724CD}" type="pres">
      <dgm:prSet presAssocID="{C7833E86-A3D4-423A-8010-08D2BF526329}" presName="parentText" presStyleLbl="node1" presStyleIdx="0" presStyleCnt="4" custLinFactNeighborX="-2500" custLinFactNeighborY="-44213">
        <dgm:presLayoutVars>
          <dgm:chMax val="0"/>
          <dgm:bulletEnabled val="1"/>
        </dgm:presLayoutVars>
      </dgm:prSet>
      <dgm:spPr/>
      <dgm:t>
        <a:bodyPr/>
        <a:lstStyle/>
        <a:p>
          <a:endParaRPr lang="es-CO"/>
        </a:p>
      </dgm:t>
    </dgm:pt>
    <dgm:pt modelId="{AD591FB0-40DC-4347-B699-1012C5856716}" type="pres">
      <dgm:prSet presAssocID="{0D998222-7C25-4E09-BC4D-B72906CA70AF}" presName="spacer" presStyleCnt="0"/>
      <dgm:spPr/>
    </dgm:pt>
    <dgm:pt modelId="{EDC837DF-0A67-4C20-A760-A1394271C7FB}" type="pres">
      <dgm:prSet presAssocID="{6FB62B8B-A117-44F5-AF1F-33E828CE3E27}" presName="parentText" presStyleLbl="node1" presStyleIdx="1" presStyleCnt="4">
        <dgm:presLayoutVars>
          <dgm:chMax val="0"/>
          <dgm:bulletEnabled val="1"/>
        </dgm:presLayoutVars>
      </dgm:prSet>
      <dgm:spPr/>
      <dgm:t>
        <a:bodyPr/>
        <a:lstStyle/>
        <a:p>
          <a:endParaRPr lang="es-CO"/>
        </a:p>
      </dgm:t>
    </dgm:pt>
    <dgm:pt modelId="{0E778B8D-ECBC-4B50-BBAD-538E556F0852}" type="pres">
      <dgm:prSet presAssocID="{ED0F9114-33B3-4D0A-8A6D-4AB2FC8B4B0F}" presName="spacer" presStyleCnt="0"/>
      <dgm:spPr/>
    </dgm:pt>
    <dgm:pt modelId="{DA62BD14-6997-42A4-8151-13008C1BE425}" type="pres">
      <dgm:prSet presAssocID="{F608CBCB-D2E8-49E7-9DA3-29B7F77E9F3C}" presName="parentText" presStyleLbl="node1" presStyleIdx="2" presStyleCnt="4" custLinFactY="-3538" custLinFactNeighborX="722" custLinFactNeighborY="-100000">
        <dgm:presLayoutVars>
          <dgm:chMax val="0"/>
          <dgm:bulletEnabled val="1"/>
        </dgm:presLayoutVars>
      </dgm:prSet>
      <dgm:spPr/>
      <dgm:t>
        <a:bodyPr/>
        <a:lstStyle/>
        <a:p>
          <a:endParaRPr lang="es-CO"/>
        </a:p>
      </dgm:t>
    </dgm:pt>
    <dgm:pt modelId="{17B8874B-EF17-4920-9F08-F4C11AE51528}" type="pres">
      <dgm:prSet presAssocID="{55F73CAE-3E4D-4631-A031-E084E086CEF3}" presName="spacer" presStyleCnt="0"/>
      <dgm:spPr/>
    </dgm:pt>
    <dgm:pt modelId="{DEA3DEB1-3B43-4496-B203-02BB5307F721}" type="pres">
      <dgm:prSet presAssocID="{1A82B691-42AA-46C6-8AC0-3EBE5BD5C51D}" presName="parentText" presStyleLbl="node1" presStyleIdx="3" presStyleCnt="4">
        <dgm:presLayoutVars>
          <dgm:chMax val="0"/>
          <dgm:bulletEnabled val="1"/>
        </dgm:presLayoutVars>
      </dgm:prSet>
      <dgm:spPr/>
      <dgm:t>
        <a:bodyPr/>
        <a:lstStyle/>
        <a:p>
          <a:endParaRPr lang="es-CO"/>
        </a:p>
      </dgm:t>
    </dgm:pt>
  </dgm:ptLst>
  <dgm:cxnLst>
    <dgm:cxn modelId="{7BE0A9BA-091C-4D79-A275-F4073CC6B064}" srcId="{1BDD92D1-4249-41CD-80E0-04B67D1A883E}" destId="{C7833E86-A3D4-423A-8010-08D2BF526329}" srcOrd="0" destOrd="0" parTransId="{6C9EE748-EAE4-4178-B20B-991B259DD5D2}" sibTransId="{0D998222-7C25-4E09-BC4D-B72906CA70AF}"/>
    <dgm:cxn modelId="{E00CD909-6E1E-4D1E-A328-DDA19B8F60DD}" type="presOf" srcId="{F608CBCB-D2E8-49E7-9DA3-29B7F77E9F3C}" destId="{DA62BD14-6997-42A4-8151-13008C1BE425}" srcOrd="0" destOrd="0" presId="urn:microsoft.com/office/officeart/2005/8/layout/vList2"/>
    <dgm:cxn modelId="{D8B2A2B9-FE48-4ACA-89D4-2CFBF3AE3F03}" type="presOf" srcId="{1BDD92D1-4249-41CD-80E0-04B67D1A883E}" destId="{13DF23CD-4103-4954-9192-E79AEC36CBC1}" srcOrd="0" destOrd="0" presId="urn:microsoft.com/office/officeart/2005/8/layout/vList2"/>
    <dgm:cxn modelId="{D0C24CC2-BB0C-4002-A3A7-9D0BFC8EB0F4}" srcId="{1BDD92D1-4249-41CD-80E0-04B67D1A883E}" destId="{1A82B691-42AA-46C6-8AC0-3EBE5BD5C51D}" srcOrd="3" destOrd="0" parTransId="{3EEE861E-4673-4F7B-B6B3-AAAA5EA1174B}" sibTransId="{5BF43663-836A-477C-B919-5923D47FEEE1}"/>
    <dgm:cxn modelId="{CE2A2509-C369-4653-A4F0-C94020A9BE95}" type="presOf" srcId="{C7833E86-A3D4-423A-8010-08D2BF526329}" destId="{CF55614E-3210-4F9D-ADC5-BC8D276724CD}" srcOrd="0" destOrd="0" presId="urn:microsoft.com/office/officeart/2005/8/layout/vList2"/>
    <dgm:cxn modelId="{AFCDDE45-F8C4-4E2F-8969-1CDA5146DAE1}" srcId="{1BDD92D1-4249-41CD-80E0-04B67D1A883E}" destId="{6FB62B8B-A117-44F5-AF1F-33E828CE3E27}" srcOrd="1" destOrd="0" parTransId="{82B81702-1DE9-45AA-B149-9B39D970E52E}" sibTransId="{ED0F9114-33B3-4D0A-8A6D-4AB2FC8B4B0F}"/>
    <dgm:cxn modelId="{88441510-DD6A-4783-9EF4-D10322B34455}" type="presOf" srcId="{6FB62B8B-A117-44F5-AF1F-33E828CE3E27}" destId="{EDC837DF-0A67-4C20-A760-A1394271C7FB}" srcOrd="0" destOrd="0" presId="urn:microsoft.com/office/officeart/2005/8/layout/vList2"/>
    <dgm:cxn modelId="{B0480D1F-78CB-4D8F-A764-63C287856378}" srcId="{1BDD92D1-4249-41CD-80E0-04B67D1A883E}" destId="{F608CBCB-D2E8-49E7-9DA3-29B7F77E9F3C}" srcOrd="2" destOrd="0" parTransId="{A39F3437-09D6-44E9-979C-0E3C521F148F}" sibTransId="{55F73CAE-3E4D-4631-A031-E084E086CEF3}"/>
    <dgm:cxn modelId="{6524084A-D711-4C01-9CA0-5D17D9534CAF}" type="presOf" srcId="{1A82B691-42AA-46C6-8AC0-3EBE5BD5C51D}" destId="{DEA3DEB1-3B43-4496-B203-02BB5307F721}" srcOrd="0" destOrd="0" presId="urn:microsoft.com/office/officeart/2005/8/layout/vList2"/>
    <dgm:cxn modelId="{824B9E2C-9FA2-4395-97A8-214BE06D417B}" type="presParOf" srcId="{13DF23CD-4103-4954-9192-E79AEC36CBC1}" destId="{CF55614E-3210-4F9D-ADC5-BC8D276724CD}" srcOrd="0" destOrd="0" presId="urn:microsoft.com/office/officeart/2005/8/layout/vList2"/>
    <dgm:cxn modelId="{59D46439-BC99-43E4-8958-C9591B4FD666}" type="presParOf" srcId="{13DF23CD-4103-4954-9192-E79AEC36CBC1}" destId="{AD591FB0-40DC-4347-B699-1012C5856716}" srcOrd="1" destOrd="0" presId="urn:microsoft.com/office/officeart/2005/8/layout/vList2"/>
    <dgm:cxn modelId="{49726302-387F-464A-8C37-7A6A841C6FD0}" type="presParOf" srcId="{13DF23CD-4103-4954-9192-E79AEC36CBC1}" destId="{EDC837DF-0A67-4C20-A760-A1394271C7FB}" srcOrd="2" destOrd="0" presId="urn:microsoft.com/office/officeart/2005/8/layout/vList2"/>
    <dgm:cxn modelId="{D89793D2-258D-4702-9CB0-692AB610042B}" type="presParOf" srcId="{13DF23CD-4103-4954-9192-E79AEC36CBC1}" destId="{0E778B8D-ECBC-4B50-BBAD-538E556F0852}" srcOrd="3" destOrd="0" presId="urn:microsoft.com/office/officeart/2005/8/layout/vList2"/>
    <dgm:cxn modelId="{F42DA6AA-1332-4D58-BBD2-50A5436B18C7}" type="presParOf" srcId="{13DF23CD-4103-4954-9192-E79AEC36CBC1}" destId="{DA62BD14-6997-42A4-8151-13008C1BE425}" srcOrd="4" destOrd="0" presId="urn:microsoft.com/office/officeart/2005/8/layout/vList2"/>
    <dgm:cxn modelId="{F9937D20-3BEA-4112-9FA9-3A2566F29C46}" type="presParOf" srcId="{13DF23CD-4103-4954-9192-E79AEC36CBC1}" destId="{17B8874B-EF17-4920-9F08-F4C11AE51528}" srcOrd="5" destOrd="0" presId="urn:microsoft.com/office/officeart/2005/8/layout/vList2"/>
    <dgm:cxn modelId="{8CEB27B2-F180-417D-8C79-5343C426D86B}" type="presParOf" srcId="{13DF23CD-4103-4954-9192-E79AEC36CBC1}" destId="{DEA3DEB1-3B43-4496-B203-02BB5307F721}" srcOrd="6"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55614E-3210-4F9D-ADC5-BC8D276724CD}">
      <dsp:nvSpPr>
        <dsp:cNvPr id="0" name=""/>
        <dsp:cNvSpPr/>
      </dsp:nvSpPr>
      <dsp:spPr>
        <a:xfrm>
          <a:off x="0" y="0"/>
          <a:ext cx="8572500" cy="131625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1. Verificación del Quórum.</a:t>
          </a:r>
        </a:p>
      </dsp:txBody>
      <dsp:txXfrm>
        <a:off x="0" y="0"/>
        <a:ext cx="8572500" cy="1316250"/>
      </dsp:txXfrm>
    </dsp:sp>
    <dsp:sp modelId="{EDC837DF-0A67-4C20-A760-A1394271C7FB}">
      <dsp:nvSpPr>
        <dsp:cNvPr id="0" name=""/>
        <dsp:cNvSpPr/>
      </dsp:nvSpPr>
      <dsp:spPr>
        <a:xfrm>
          <a:off x="0" y="1382801"/>
          <a:ext cx="8572500" cy="131625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2. Lectura del orden del día.</a:t>
          </a:r>
        </a:p>
      </dsp:txBody>
      <dsp:txXfrm>
        <a:off x="0" y="1382801"/>
        <a:ext cx="8572500" cy="1316250"/>
      </dsp:txXfrm>
    </dsp:sp>
    <dsp:sp modelId="{DA62BD14-6997-42A4-8151-13008C1BE425}">
      <dsp:nvSpPr>
        <dsp:cNvPr id="0" name=""/>
        <dsp:cNvSpPr/>
      </dsp:nvSpPr>
      <dsp:spPr>
        <a:xfrm>
          <a:off x="0" y="2652482"/>
          <a:ext cx="8572500" cy="131625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3. </a:t>
          </a:r>
          <a:r>
            <a:rPr lang="es-ES" sz="2400" b="1" kern="1200" dirty="0" smtClean="0">
              <a:latin typeface="Calibri" pitchFamily="34" charset="0"/>
            </a:rPr>
            <a:t>Informe – Estado del Proyecto de Modificación del Reglamento en el que se incluyen las disposiciones necesarias para la implementación del Mercado de Carbono</a:t>
          </a:r>
          <a:r>
            <a:rPr lang="es-CO" sz="2400" b="1" kern="1200" dirty="0" smtClean="0">
              <a:latin typeface="Calibri" pitchFamily="34" charset="0"/>
            </a:rPr>
            <a:t>.</a:t>
          </a:r>
        </a:p>
      </dsp:txBody>
      <dsp:txXfrm>
        <a:off x="0" y="2652482"/>
        <a:ext cx="8572500" cy="1316250"/>
      </dsp:txXfrm>
    </dsp:sp>
    <dsp:sp modelId="{DEA3DEB1-3B43-4496-B203-02BB5307F721}">
      <dsp:nvSpPr>
        <dsp:cNvPr id="0" name=""/>
        <dsp:cNvSpPr/>
      </dsp:nvSpPr>
      <dsp:spPr>
        <a:xfrm>
          <a:off x="0" y="4130501"/>
          <a:ext cx="8572500" cy="131625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4.  </a:t>
          </a:r>
          <a:r>
            <a:rPr lang="es-ES" sz="2400" b="1" kern="1200" dirty="0" smtClean="0">
              <a:latin typeface="Calibri" pitchFamily="34" charset="0"/>
            </a:rPr>
            <a:t>Análisis del modelo funcional del nuevo Mercado de Físicos Privados</a:t>
          </a:r>
          <a:r>
            <a:rPr lang="es-CO" sz="2400" b="1" kern="1200" dirty="0" smtClean="0">
              <a:latin typeface="Calibri" pitchFamily="34" charset="0"/>
            </a:rPr>
            <a:t>.</a:t>
          </a:r>
        </a:p>
      </dsp:txBody>
      <dsp:txXfrm>
        <a:off x="0" y="4130501"/>
        <a:ext cx="8572500" cy="13162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04C89EDB-3FDD-4915-A3CE-62FA29C01A32}" type="datetimeFigureOut">
              <a:rPr lang="en-US" smtClean="0"/>
              <a:pPr/>
              <a:t>12/5/2017</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A5042649-1860-4D03-9360-22C2D8836B44}" type="slidenum">
              <a:rPr lang="en-US" smtClean="0"/>
              <a:pPr/>
              <a:t>‹Nº›</a:t>
            </a:fld>
            <a:endParaRPr lang="en-US" dirty="0"/>
          </a:p>
        </p:txBody>
      </p:sp>
    </p:spTree>
    <p:extLst>
      <p:ext uri="{BB962C8B-B14F-4D97-AF65-F5344CB8AC3E}">
        <p14:creationId xmlns:p14="http://schemas.microsoft.com/office/powerpoint/2010/main" xmlns=""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054499FB-0CC7-453D-9493-CBDCD6D233E2}" type="datetimeFigureOut">
              <a:rPr lang="en-US" smtClean="0"/>
              <a:pPr/>
              <a:t>12/5/2017</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476A24B-926E-40EB-9E1B-5321DC3775E5}" type="slidenum">
              <a:rPr lang="en-US" smtClean="0"/>
              <a:pPr/>
              <a:t>‹Nº›</a:t>
            </a:fld>
            <a:endParaRPr lang="en-US" dirty="0"/>
          </a:p>
        </p:txBody>
      </p:sp>
    </p:spTree>
    <p:extLst>
      <p:ext uri="{BB962C8B-B14F-4D97-AF65-F5344CB8AC3E}">
        <p14:creationId xmlns:p14="http://schemas.microsoft.com/office/powerpoint/2010/main" xmlns=""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895600" y="525463"/>
            <a:ext cx="3505200" cy="2628900"/>
          </a:xfrm>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 xmlns:p14="http://schemas.microsoft.com/office/powerpoint/2010/main" val="384904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Marcador de imagen de diapositiva 1"/>
          <p:cNvSpPr>
            <a:spLocks noGrp="1" noRot="1" noChangeAspect="1" noTextEdit="1"/>
          </p:cNvSpPr>
          <p:nvPr>
            <p:ph type="sldImg"/>
          </p:nvPr>
        </p:nvSpPr>
        <p:spPr bwMode="auto">
          <a:noFill/>
          <a:ln>
            <a:solidFill>
              <a:srgbClr val="000000"/>
            </a:solidFill>
            <a:miter lim="800000"/>
            <a:headEnd/>
            <a:tailEnd/>
          </a:ln>
        </p:spPr>
      </p:sp>
      <p:sp>
        <p:nvSpPr>
          <p:cNvPr id="44035"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6853238"/>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12700"/>
            <a:ext cx="3412596"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21399962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p14="http://schemas.microsoft.com/office/powerpoint/2010/main" xmlns="" val="78886035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2000"/>
            <a:ext cx="8229600" cy="562074"/>
          </a:xfr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99592" y="6408000"/>
            <a:ext cx="936104" cy="365125"/>
          </a:xfrm>
          <a:prstGeom prst="rect">
            <a:avLst/>
          </a:prstGeom>
        </p:spPr>
        <p:txBody>
          <a:bodyPr/>
          <a:lstStyle/>
          <a:p>
            <a:fld id="{210545BC-6B09-4FC9-B0BC-13FA45C42EC3}" type="datetime1">
              <a:rPr lang="en-US" smtClean="0"/>
              <a:pPr/>
              <a:t>12/5/2017</a:t>
            </a:fld>
            <a:endParaRPr lang="en-GB" dirty="0"/>
          </a:p>
        </p:txBody>
      </p:sp>
      <p:sp>
        <p:nvSpPr>
          <p:cNvPr id="5" name="Footer Placeholder 4"/>
          <p:cNvSpPr>
            <a:spLocks noGrp="1"/>
          </p:cNvSpPr>
          <p:nvPr>
            <p:ph type="ftr" sz="quarter" idx="11"/>
          </p:nvPr>
        </p:nvSpPr>
        <p:spPr>
          <a:xfrm>
            <a:off x="2951820" y="6408000"/>
            <a:ext cx="3240360" cy="365125"/>
          </a:xfrm>
          <a:prstGeom prst="rect">
            <a:avLst/>
          </a:prstGeom>
        </p:spPr>
        <p:txBody>
          <a:bodyPr/>
          <a:lstStyle>
            <a:lvl1pPr>
              <a:defRPr sz="1200" b="1">
                <a:solidFill>
                  <a:srgbClr val="225BAB"/>
                </a:solidFill>
              </a:defRPr>
            </a:lvl1pPr>
          </a:lstStyle>
          <a:p>
            <a:r>
              <a:rPr lang="en-GB" dirty="0" smtClean="0"/>
              <a:t>Mapping Carbon Pricing Initiatives</a:t>
            </a:r>
            <a:endParaRPr lang="en-GB" dirty="0"/>
          </a:p>
        </p:txBody>
      </p:sp>
      <p:sp>
        <p:nvSpPr>
          <p:cNvPr id="6" name="Slide Number Placeholder 5"/>
          <p:cNvSpPr>
            <a:spLocks noGrp="1"/>
          </p:cNvSpPr>
          <p:nvPr>
            <p:ph type="sldNum" sz="quarter" idx="12"/>
          </p:nvPr>
        </p:nvSpPr>
        <p:spPr>
          <a:xfrm>
            <a:off x="457200" y="6408000"/>
            <a:ext cx="442392" cy="365125"/>
          </a:xfrm>
          <a:prstGeom prst="rect">
            <a:avLst/>
          </a:prstGeom>
        </p:spPr>
        <p:txBody>
          <a:bodyPr/>
          <a:lstStyle/>
          <a:p>
            <a:fld id="{1EF0F508-5DF0-40E6-8754-E9FDF8189FBD}" type="slidenum">
              <a:rPr lang="en-GB" smtClean="0"/>
              <a:pPr/>
              <a:t>‹Nº›</a:t>
            </a:fld>
            <a:endParaRPr lang="en-GB" dirty="0"/>
          </a:p>
        </p:txBody>
      </p:sp>
    </p:spTree>
    <p:extLst>
      <p:ext uri="{BB962C8B-B14F-4D97-AF65-F5344CB8AC3E}">
        <p14:creationId xmlns:p14="http://schemas.microsoft.com/office/powerpoint/2010/main" xmlns="" val="27787622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dirty="0"/>
          </a:p>
        </p:txBody>
      </p:sp>
    </p:spTree>
    <p:extLst>
      <p:ext uri="{BB962C8B-B14F-4D97-AF65-F5344CB8AC3E}">
        <p14:creationId xmlns:p14="http://schemas.microsoft.com/office/powerpoint/2010/main" xmlns="" val="402096527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53"/>
            <a:ext cx="9148378" cy="685323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12700"/>
            <a:ext cx="3412596" cy="6840539"/>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905063"/>
            <a:ext cx="7781756" cy="2225263"/>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3" y="4620891"/>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3" y="1733011"/>
            <a:ext cx="7780165" cy="2672551"/>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685323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12700"/>
            <a:ext cx="3412596" cy="6840539"/>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3"/>
          <p:cNvGrpSpPr/>
          <p:nvPr userDrawn="1"/>
        </p:nvGrpSpPr>
        <p:grpSpPr>
          <a:xfrm>
            <a:off x="640429" y="888814"/>
            <a:ext cx="7780165" cy="2672551"/>
            <a:chOff x="914400" y="1732950"/>
            <a:chExt cx="7316788" cy="2672550"/>
          </a:xfrm>
        </p:grpSpPr>
        <p:cxnSp>
          <p:nvCxnSpPr>
            <p:cNvPr id="30"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5" name="24 Rectángulo"/>
          <p:cNvSpPr/>
          <p:nvPr userDrawn="1"/>
        </p:nvSpPr>
        <p:spPr>
          <a:xfrm>
            <a:off x="651505" y="1042781"/>
            <a:ext cx="7765774" cy="23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_tradnl" sz="1400" dirty="0" smtClean="0">
              <a:solidFill>
                <a:schemeClr val="bg1"/>
              </a:solidFill>
              <a:latin typeface="Franklin Gothic Demi Cond" panose="020B0706030402020204" pitchFamily="34" charset="0"/>
            </a:endParaRPr>
          </a:p>
        </p:txBody>
      </p:sp>
      <p:pic>
        <p:nvPicPr>
          <p:cNvPr id="26" name="91 Imagen" descr="BMC LOGO.bmp"/>
          <p:cNvPicPr>
            <a:picLocks noChangeAspect="1"/>
          </p:cNvPicPr>
          <p:nvPr userDrawn="1"/>
        </p:nvPicPr>
        <p:blipFill>
          <a:blip r:embed="rId2" cstate="print"/>
          <a:srcRect t="9660" r="-211"/>
          <a:stretch>
            <a:fillRect/>
          </a:stretch>
        </p:blipFill>
        <p:spPr bwMode="auto">
          <a:xfrm>
            <a:off x="2934194" y="1383754"/>
            <a:ext cx="3456267" cy="1417703"/>
          </a:xfrm>
          <a:prstGeom prst="rect">
            <a:avLst/>
          </a:prstGeom>
          <a:noFill/>
          <a:ln w="9525">
            <a:noFill/>
            <a:miter lim="800000"/>
            <a:headEnd/>
            <a:tailEnd/>
          </a:ln>
        </p:spPr>
      </p:pic>
      <p:pic>
        <p:nvPicPr>
          <p:cNvPr id="27" name="16 Imagen" descr="VIGILADO.jpg"/>
          <p:cNvPicPr>
            <a:picLocks noChangeAspect="1"/>
          </p:cNvPicPr>
          <p:nvPr userDrawn="1"/>
        </p:nvPicPr>
        <p:blipFill>
          <a:blip r:embed="rId3" cstate="print"/>
          <a:stretch>
            <a:fillRect/>
          </a:stretch>
        </p:blipFill>
        <p:spPr>
          <a:xfrm>
            <a:off x="2788589" y="1430379"/>
            <a:ext cx="124195" cy="1296000"/>
          </a:xfrm>
          <a:prstGeom prst="rect">
            <a:avLst/>
          </a:prstGeom>
        </p:spPr>
      </p:pic>
      <p:sp>
        <p:nvSpPr>
          <p:cNvPr id="28" name="Content Placeholder 13"/>
          <p:cNvSpPr txBox="1">
            <a:spLocks/>
          </p:cNvSpPr>
          <p:nvPr userDrawn="1"/>
        </p:nvSpPr>
        <p:spPr>
          <a:xfrm>
            <a:off x="737230" y="2830031"/>
            <a:ext cx="7771248" cy="50722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s-ES_tradnl" sz="2000" dirty="0" smtClean="0">
                <a:solidFill>
                  <a:srgbClr val="044990"/>
                </a:solidFill>
              </a:rPr>
              <a:t>Escenario de confianza y efectividad</a:t>
            </a:r>
          </a:p>
          <a:p>
            <a:pPr>
              <a:lnSpc>
                <a:spcPct val="100000"/>
              </a:lnSpc>
            </a:pPr>
            <a:endParaRPr lang="es-ES_tradnl" sz="2400" dirty="0" smtClean="0">
              <a:solidFill>
                <a:schemeClr val="bg1"/>
              </a:solidFill>
            </a:endParaRPr>
          </a:p>
          <a:p>
            <a:pPr>
              <a:lnSpc>
                <a:spcPct val="100000"/>
              </a:lnSpc>
            </a:pPr>
            <a:endParaRPr lang="es-ES_tradnl" sz="2000" dirty="0">
              <a:solidFill>
                <a:schemeClr val="bg1"/>
              </a:solidFill>
            </a:endParaRPr>
          </a:p>
        </p:txBody>
      </p:sp>
      <p:sp>
        <p:nvSpPr>
          <p:cNvPr id="29" name="Title 1"/>
          <p:cNvSpPr>
            <a:spLocks noGrp="1"/>
          </p:cNvSpPr>
          <p:nvPr userDrawn="1"/>
        </p:nvSpPr>
        <p:spPr>
          <a:xfrm>
            <a:off x="635523" y="3743926"/>
            <a:ext cx="7781756" cy="2225263"/>
          </a:xfrm>
          <a:prstGeom prst="rect">
            <a:avLst/>
          </a:prstGeom>
        </p:spPr>
        <p:txBody>
          <a:bodyPr vert="horz" lIns="0" tIns="0" rIns="0" bIns="0" rtlCol="0" anchor="ctr">
            <a:noAutofit/>
          </a:bodyPr>
          <a:lstStyle>
            <a:lvl1pPr algn="l" defTabSz="914400" rtl="0" eaLnBrk="1" latinLnBrk="0" hangingPunct="1">
              <a:lnSpc>
                <a:spcPct val="85000"/>
              </a:lnSpc>
              <a:spcBef>
                <a:spcPct val="0"/>
              </a:spcBef>
              <a:buNone/>
              <a:defRPr sz="3650" kern="1200">
                <a:solidFill>
                  <a:schemeClr val="tx2"/>
                </a:solidFill>
                <a:latin typeface="+mj-lt"/>
                <a:ea typeface="+mj-ea"/>
                <a:cs typeface="+mj-cs"/>
              </a:defRPr>
            </a:lvl1pPr>
          </a:lstStyle>
          <a:p>
            <a:endParaRPr lang="en-US" dirty="0">
              <a:solidFill>
                <a:schemeClr val="bg1"/>
              </a:solidFill>
            </a:endParaRPr>
          </a:p>
        </p:txBody>
      </p:sp>
      <p:sp>
        <p:nvSpPr>
          <p:cNvPr id="32" name="Title 1"/>
          <p:cNvSpPr>
            <a:spLocks noGrp="1"/>
          </p:cNvSpPr>
          <p:nvPr>
            <p:ph type="title"/>
          </p:nvPr>
        </p:nvSpPr>
        <p:spPr>
          <a:xfrm>
            <a:off x="673131" y="3845114"/>
            <a:ext cx="7781756" cy="2225263"/>
          </a:xfrm>
        </p:spPr>
        <p:txBody>
          <a:bodyPr anchor="ctr"/>
          <a:lstStyle>
            <a:lvl1pPr>
              <a:defRPr sz="4800">
                <a:solidFill>
                  <a:schemeClr val="bg1"/>
                </a:solidFill>
              </a:defRPr>
            </a:lvl1pPr>
          </a:lstStyle>
          <a:p>
            <a:r>
              <a:rPr lang="es-ES" smtClean="0"/>
              <a:t>Haga clic para modificar el estilo de título del patrón</a:t>
            </a:r>
            <a:endParaRPr lang="en-US" dirty="0"/>
          </a:p>
        </p:txBody>
      </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p14="http://schemas.microsoft.com/office/powerpoint/2010/main" xmlns="" val="385051546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971800"/>
            <a:ext cx="3657600" cy="27432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5" name="Content Placeholder 13"/>
          <p:cNvSpPr>
            <a:spLocks noGrp="1"/>
          </p:cNvSpPr>
          <p:nvPr>
            <p:ph sz="quarter" idx="16"/>
          </p:nvPr>
        </p:nvSpPr>
        <p:spPr>
          <a:xfrm>
            <a:off x="4800600" y="2971800"/>
            <a:ext cx="3657600" cy="27432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132853376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5029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61722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325609632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3429000" y="2971800"/>
            <a:ext cx="5029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275175417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9" name="Content Placeholder 37"/>
          <p:cNvSpPr>
            <a:spLocks noGrp="1"/>
          </p:cNvSpPr>
          <p:nvPr>
            <p:ph sz="quarter" idx="16"/>
          </p:nvPr>
        </p:nvSpPr>
        <p:spPr>
          <a:xfrm>
            <a:off x="34290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0" name="Content Placeholder 37"/>
          <p:cNvSpPr>
            <a:spLocks noGrp="1"/>
          </p:cNvSpPr>
          <p:nvPr>
            <p:ph sz="quarter" idx="17"/>
          </p:nvPr>
        </p:nvSpPr>
        <p:spPr>
          <a:xfrm>
            <a:off x="61722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150287602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xmlns="" val="186967837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p14="http://schemas.microsoft.com/office/powerpoint/2010/main" xmlns="" val="133430158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290282046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142999"/>
            <a:ext cx="7772400" cy="9144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0" y="2971801"/>
            <a:ext cx="7772400" cy="2743201"/>
          </a:xfrm>
          <a:prstGeom prst="rect">
            <a:avLst/>
          </a:prstGeom>
        </p:spPr>
        <p:txBody>
          <a:bodyPr vert="horz" lIns="0" tIns="0" rIns="0" bIns="0" rtlCol="0">
            <a:no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Tree>
    <p:extLst>
      <p:ext uri="{BB962C8B-B14F-4D97-AF65-F5344CB8AC3E}">
        <p14:creationId xmlns:p14="http://schemas.microsoft.com/office/powerpoint/2010/main" xmlns=""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7" r:id="rId12"/>
    <p:sldLayoutId id="2147483668" r:id="rId13"/>
    <p:sldLayoutId id="2147483669" r:id="rId14"/>
    <p:sldLayoutId id="2147483670" r:id="rId15"/>
  </p:sldLayoutIdLst>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921627"/>
            <a:ext cx="7765774" cy="225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 xmlns:a14="http://schemas.microsoft.com/office/drawing/2010/main"/>
              </a:ext>
            </a:extLst>
          </a:blip>
          <a:srcRect t="9660" r="-211"/>
          <a:stretch>
            <a:fillRect/>
          </a:stretch>
        </p:blipFill>
        <p:spPr bwMode="auto">
          <a:xfrm>
            <a:off x="3113237" y="2446857"/>
            <a:ext cx="2607597" cy="1069592"/>
          </a:xfrm>
          <a:prstGeom prst="rect">
            <a:avLst/>
          </a:prstGeom>
          <a:noFill/>
          <a:ln w="9525">
            <a:noFill/>
            <a:miter lim="800000"/>
            <a:headEnd/>
            <a:tailEnd/>
          </a:ln>
        </p:spPr>
      </p:pic>
      <p:sp>
        <p:nvSpPr>
          <p:cNvPr id="5" name="Content Placeholder 13"/>
          <p:cNvSpPr txBox="1">
            <a:spLocks/>
          </p:cNvSpPr>
          <p:nvPr/>
        </p:nvSpPr>
        <p:spPr>
          <a:xfrm>
            <a:off x="689113" y="5533416"/>
            <a:ext cx="7771248" cy="562157"/>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4521452"/>
            <a:ext cx="7669276" cy="812530"/>
          </a:xfrm>
          <a:prstGeom prst="rect">
            <a:avLst/>
          </a:prstGeom>
          <a:noFill/>
        </p:spPr>
        <p:txBody>
          <a:bodyPr wrap="square" lIns="0" tIns="0" rIns="0" bIns="0" rtlCol="0">
            <a:spAutoFit/>
          </a:bodyPr>
          <a:lstStyle/>
          <a:p>
            <a:pPr algn="ctr">
              <a:lnSpc>
                <a:spcPct val="120000"/>
              </a:lnSpc>
            </a:pPr>
            <a:r>
              <a:rPr lang="es-CO" sz="2200" dirty="0" smtClean="0">
                <a:solidFill>
                  <a:schemeClr val="bg1"/>
                </a:solidFill>
              </a:rPr>
              <a:t>Comité de Regulación</a:t>
            </a:r>
          </a:p>
          <a:p>
            <a:pPr algn="ctr">
              <a:lnSpc>
                <a:spcPct val="120000"/>
              </a:lnSpc>
            </a:pPr>
            <a:r>
              <a:rPr lang="es-CO" sz="2200" dirty="0" smtClean="0">
                <a:solidFill>
                  <a:schemeClr val="bg1"/>
                </a:solidFill>
              </a:rPr>
              <a:t> 4 de diciembre de 2017</a:t>
            </a:r>
          </a:p>
        </p:txBody>
      </p:sp>
    </p:spTree>
    <p:extLst>
      <p:ext uri="{BB962C8B-B14F-4D97-AF65-F5344CB8AC3E}">
        <p14:creationId xmlns="" xmlns:p14="http://schemas.microsoft.com/office/powerpoint/2010/main" val="165075670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533395" y="1302330"/>
            <a:ext cx="8097987" cy="5281446"/>
          </a:xfrm>
          <a:prstGeom prst="rect">
            <a:avLst/>
          </a:prstGeom>
          <a:noFill/>
        </p:spPr>
        <p:txBody>
          <a:bodyPr wrap="square" lIns="0" tIns="0" rIns="0" bIns="0" rtlCol="0">
            <a:spAutoFit/>
          </a:bodyPr>
          <a:lstStyle/>
          <a:p>
            <a:pPr marL="360363" indent="-360363" algn="just">
              <a:lnSpc>
                <a:spcPct val="120000"/>
              </a:lnSpc>
              <a:buFontTx/>
              <a:buChar char="−"/>
            </a:pPr>
            <a:r>
              <a:rPr lang="es-CO" sz="1600" dirty="0" smtClean="0">
                <a:solidFill>
                  <a:srgbClr val="044990"/>
                </a:solidFill>
              </a:rPr>
              <a:t>En el primer requerimiento la SFC había solicitado la inclusión de obligaciones de la BMC en relación con el funcionamiento y continuidad de la Plataforma Tecnológica y los canales de comunicación.</a:t>
            </a:r>
          </a:p>
          <a:p>
            <a:pPr marL="360363" indent="-360363" algn="just">
              <a:lnSpc>
                <a:spcPct val="120000"/>
              </a:lnSpc>
              <a:buFontTx/>
              <a:buChar char="−"/>
            </a:pPr>
            <a:endParaRPr lang="es-CO" sz="1000" dirty="0" smtClean="0">
              <a:solidFill>
                <a:srgbClr val="044990"/>
              </a:solidFill>
            </a:endParaRPr>
          </a:p>
          <a:p>
            <a:pPr marL="360363" indent="-360363" algn="just">
              <a:lnSpc>
                <a:spcPct val="120000"/>
              </a:lnSpc>
              <a:buFontTx/>
              <a:buChar char="−"/>
            </a:pPr>
            <a:r>
              <a:rPr lang="es-CO" sz="1600" dirty="0" smtClean="0">
                <a:solidFill>
                  <a:srgbClr val="044990"/>
                </a:solidFill>
              </a:rPr>
              <a:t>La BMC dio respuesta al primer requerimiento señalando los apartes del Proyecto de Reglamento donde constaban tales obligaciones.</a:t>
            </a:r>
          </a:p>
          <a:p>
            <a:pPr marL="360363" indent="-360363" algn="just">
              <a:lnSpc>
                <a:spcPct val="120000"/>
              </a:lnSpc>
              <a:buFontTx/>
              <a:buChar char="−"/>
            </a:pPr>
            <a:endParaRPr lang="es-CO" sz="1000" dirty="0" smtClean="0">
              <a:solidFill>
                <a:srgbClr val="044990"/>
              </a:solidFill>
            </a:endParaRPr>
          </a:p>
          <a:p>
            <a:pPr marL="360363" indent="-360363" algn="just">
              <a:lnSpc>
                <a:spcPct val="120000"/>
              </a:lnSpc>
              <a:buFontTx/>
              <a:buChar char="−"/>
            </a:pPr>
            <a:r>
              <a:rPr lang="es-CO" sz="1600" dirty="0" smtClean="0">
                <a:solidFill>
                  <a:srgbClr val="044990"/>
                </a:solidFill>
              </a:rPr>
              <a:t>La SFC reiteró la solicitud en el segundo requerimiento.</a:t>
            </a:r>
          </a:p>
          <a:p>
            <a:pPr marL="360363" indent="-360363" algn="just">
              <a:lnSpc>
                <a:spcPct val="120000"/>
              </a:lnSpc>
              <a:buFontTx/>
              <a:buChar char="−"/>
            </a:pPr>
            <a:endParaRPr lang="es-CO" sz="1000" dirty="0" smtClean="0">
              <a:solidFill>
                <a:srgbClr val="044990"/>
              </a:solidFill>
            </a:endParaRPr>
          </a:p>
          <a:p>
            <a:pPr marL="360363" indent="-360363" algn="just">
              <a:lnSpc>
                <a:spcPct val="120000"/>
              </a:lnSpc>
              <a:buFontTx/>
              <a:buChar char="−"/>
            </a:pPr>
            <a:r>
              <a:rPr lang="es-CO" sz="1600" dirty="0" smtClean="0">
                <a:solidFill>
                  <a:srgbClr val="044990"/>
                </a:solidFill>
              </a:rPr>
              <a:t>En la reunión, la SFC manifestó que si se eliminaba el parágrafo del artículo 3.2.3.1.5. no sería necesario incluir las obligaciones en cita y se entendería atendido satisfactoriamente el requerimiento:</a:t>
            </a:r>
          </a:p>
          <a:p>
            <a:pPr marL="360363" indent="-360363" algn="just">
              <a:lnSpc>
                <a:spcPct val="120000"/>
              </a:lnSpc>
              <a:buFontTx/>
              <a:buChar char="−"/>
            </a:pPr>
            <a:endParaRPr lang="es-CO" sz="1000" dirty="0" smtClean="0">
              <a:solidFill>
                <a:srgbClr val="044990"/>
              </a:solidFill>
            </a:endParaRPr>
          </a:p>
          <a:p>
            <a:pPr marL="623888" indent="-360363" algn="just">
              <a:lnSpc>
                <a:spcPct val="120000"/>
              </a:lnSpc>
            </a:pPr>
            <a:r>
              <a:rPr lang="es-CO" sz="1200" b="1" dirty="0" smtClean="0"/>
              <a:t>	</a:t>
            </a:r>
            <a:r>
              <a:rPr lang="es-CO" sz="1200" b="1" dirty="0" smtClean="0">
                <a:solidFill>
                  <a:srgbClr val="044990"/>
                </a:solidFill>
              </a:rPr>
              <a:t>“</a:t>
            </a:r>
            <a:r>
              <a:rPr lang="es-CO" sz="1200" b="1" i="1" dirty="0" smtClean="0">
                <a:solidFill>
                  <a:srgbClr val="044990"/>
                </a:solidFill>
              </a:rPr>
              <a:t>(…) Parágrafo.-</a:t>
            </a:r>
            <a:r>
              <a:rPr lang="es-CO" sz="1200" i="1" dirty="0" smtClean="0">
                <a:solidFill>
                  <a:srgbClr val="044990"/>
                </a:solidFill>
              </a:rPr>
              <a:t> Las sociedades comisionistas miembros asumen plenamente los riesgos inherentes a la utilización de la plataforma tecnológica a través de la cual funciona la Rueda Electrónica, por medio de los canales de interconexión establecidos y autorizados por la Bolsa para tal fin. En consecuencia, la Bolsa no tendrá responsabilidad alguna por el uso indebido de dicha plataforma tecnológica por parte de las sociedades comisionistas miembros.</a:t>
            </a:r>
            <a:r>
              <a:rPr lang="es-CO" sz="1200" dirty="0" smtClean="0">
                <a:solidFill>
                  <a:srgbClr val="044990"/>
                </a:solidFill>
              </a:rPr>
              <a:t>”</a:t>
            </a:r>
          </a:p>
          <a:p>
            <a:pPr marL="360363" indent="-360363" algn="just">
              <a:lnSpc>
                <a:spcPct val="120000"/>
              </a:lnSpc>
            </a:pPr>
            <a:endParaRPr lang="es-CO" sz="1000" dirty="0" smtClean="0">
              <a:solidFill>
                <a:srgbClr val="044990"/>
              </a:solidFill>
            </a:endParaRPr>
          </a:p>
          <a:p>
            <a:pPr marL="360363" indent="-360363" algn="just">
              <a:lnSpc>
                <a:spcPct val="120000"/>
              </a:lnSpc>
              <a:buFontTx/>
              <a:buChar char="−"/>
            </a:pPr>
            <a:r>
              <a:rPr lang="es-CO" sz="1600" dirty="0" smtClean="0">
                <a:solidFill>
                  <a:srgbClr val="044990"/>
                </a:solidFill>
              </a:rPr>
              <a:t>A fin de atender el requerimiento de la SFC, y teniendo en cuenta que la eliminación del parágrafo no tiene incidencia sustancial en la normativa, se acordó suprimirlo.</a:t>
            </a:r>
          </a:p>
        </p:txBody>
      </p:sp>
      <p:sp>
        <p:nvSpPr>
          <p:cNvPr id="4" name="14 Título"/>
          <p:cNvSpPr txBox="1">
            <a:spLocks/>
          </p:cNvSpPr>
          <p:nvPr/>
        </p:nvSpPr>
        <p:spPr>
          <a:xfrm>
            <a:off x="450258" y="249378"/>
            <a:ext cx="7280578" cy="568035"/>
          </a:xfrm>
          <a:prstGeom prst="rect">
            <a:avLst/>
          </a:prstGeom>
        </p:spPr>
        <p:txBody>
          <a:bodyPr vert="horz" lIns="0" tIns="0" rIns="0" bIns="0" rtlCol="0" anchor="t">
            <a:noAutofit/>
          </a:bodyPr>
          <a:lstStyle/>
          <a:p>
            <a:pPr>
              <a:lnSpc>
                <a:spcPct val="85000"/>
              </a:lnSpc>
              <a:spcBef>
                <a:spcPct val="0"/>
              </a:spcBef>
            </a:pPr>
            <a:r>
              <a:rPr lang="es-CO" sz="3000" b="1" dirty="0" smtClean="0">
                <a:solidFill>
                  <a:schemeClr val="tx2"/>
                </a:solidFill>
                <a:latin typeface="+mj-lt"/>
                <a:ea typeface="+mj-ea"/>
                <a:cs typeface="+mj-cs"/>
              </a:rPr>
              <a:t>4. Obligaciones de la BMC en relación con la Plataforma Tecnológica</a:t>
            </a:r>
            <a:endParaRPr lang="es-ES" sz="3000" b="1" dirty="0" smtClean="0">
              <a:solidFill>
                <a:schemeClr val="tx2"/>
              </a:solidFill>
              <a:latin typeface="+mj-lt"/>
              <a:ea typeface="+mj-ea"/>
              <a:cs typeface="+mj-cs"/>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928875" y="2310126"/>
            <a:ext cx="7772400" cy="2225675"/>
          </a:xfrm>
        </p:spPr>
        <p:txBody>
          <a:bodyPr/>
          <a:lstStyle/>
          <a:p>
            <a:pPr lvl="0"/>
            <a:r>
              <a:rPr lang="es-CO" sz="4000" dirty="0" smtClean="0">
                <a:latin typeface="Calibri" pitchFamily="34" charset="0"/>
              </a:rPr>
              <a:t>4. </a:t>
            </a:r>
            <a:r>
              <a:rPr lang="es-ES" sz="4000" dirty="0" smtClean="0"/>
              <a:t>Análisis del modelo funcional del nuevo Mercado de Físicos Privados</a:t>
            </a:r>
            <a:r>
              <a:rPr lang="es-CO" sz="4000" dirty="0" smtClean="0"/>
              <a:t/>
            </a:r>
            <a:br>
              <a:rPr lang="es-CO" sz="4000" dirty="0" smtClean="0"/>
            </a:br>
            <a:r>
              <a:rPr lang="es-CO" sz="4000" dirty="0" smtClean="0">
                <a:latin typeface="Calibri" pitchFamily="34" charset="0"/>
              </a:rPr>
              <a:t>.</a:t>
            </a:r>
          </a:p>
        </p:txBody>
      </p: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3" y="1921565"/>
            <a:ext cx="7765774" cy="2252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print"/>
          <a:srcRect t="9660" r="-211"/>
          <a:stretch>
            <a:fillRect/>
          </a:stretch>
        </p:blipFill>
        <p:spPr bwMode="auto">
          <a:xfrm>
            <a:off x="3113155" y="2446857"/>
            <a:ext cx="2607597" cy="1069592"/>
          </a:xfrm>
          <a:prstGeom prst="rect">
            <a:avLst/>
          </a:prstGeom>
          <a:noFill/>
          <a:ln w="9525">
            <a:noFill/>
            <a:miter lim="800000"/>
            <a:headEnd/>
            <a:tailEnd/>
          </a:ln>
        </p:spPr>
      </p:pic>
      <p:sp>
        <p:nvSpPr>
          <p:cNvPr id="6" name="6 Rectángulo"/>
          <p:cNvSpPr/>
          <p:nvPr/>
        </p:nvSpPr>
        <p:spPr>
          <a:xfrm>
            <a:off x="700395" y="4600914"/>
            <a:ext cx="6572296" cy="1291379"/>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smtClean="0">
                <a:solidFill>
                  <a:srgbClr val="57D7FC"/>
                </a:solidFill>
              </a:rPr>
              <a:t>Calle </a:t>
            </a:r>
            <a:r>
              <a:rPr lang="es-ES" sz="1500" dirty="0">
                <a:solidFill>
                  <a:srgbClr val="57D7FC"/>
                </a:solidFill>
              </a:rPr>
              <a:t>113 No. 7-21 Torre A, Piso 15, Bogotá </a:t>
            </a:r>
          </a:p>
          <a:p>
            <a:pPr marL="0" lvl="1">
              <a:lnSpc>
                <a:spcPct val="95000"/>
              </a:lnSpc>
              <a:spcAft>
                <a:spcPts val="200"/>
              </a:spcAft>
              <a:buFont typeface="Arial" panose="020B0604020202020204" pitchFamily="34" charset="0"/>
              <a:buChar char="​"/>
            </a:pPr>
            <a:r>
              <a:rPr lang="es-ES" sz="1500" dirty="0" smtClean="0">
                <a:solidFill>
                  <a:srgbClr val="57D7FC"/>
                </a:solidFill>
              </a:rPr>
              <a:t>PBX</a:t>
            </a:r>
            <a:r>
              <a:rPr lang="es-ES" sz="1500" dirty="0">
                <a:solidFill>
                  <a:srgbClr val="57D7FC"/>
                </a:solidFill>
              </a:rPr>
              <a:t>:  (57 1) 629 25 29 Línea de atención al cliente: 018000 11 30 43</a:t>
            </a:r>
          </a:p>
          <a:p>
            <a:pPr marL="0" lvl="1">
              <a:lnSpc>
                <a:spcPct val="95000"/>
              </a:lnSpc>
              <a:spcAft>
                <a:spcPts val="200"/>
              </a:spcAft>
              <a:buFont typeface="Arial" panose="020B0604020202020204" pitchFamily="34" charset="0"/>
              <a:buChar char="​"/>
            </a:pPr>
            <a:r>
              <a:rPr lang="es-ES" sz="1500" dirty="0" smtClean="0">
                <a:solidFill>
                  <a:srgbClr val="57D7FC"/>
                </a:solidFill>
              </a:rPr>
              <a:t>www.bolsamercantil.com.co   </a:t>
            </a:r>
            <a:r>
              <a:rPr lang="es-ES" sz="1500" dirty="0">
                <a:solidFill>
                  <a:srgbClr val="57D7FC"/>
                </a:solidFill>
              </a:rPr>
              <a:t>servicioalcliente@bolsamercantil.com.co</a:t>
            </a:r>
          </a:p>
          <a:p>
            <a:pPr marL="0" lvl="1">
              <a:lnSpc>
                <a:spcPct val="95000"/>
              </a:lnSpc>
              <a:spcAft>
                <a:spcPts val="200"/>
              </a:spcAft>
              <a:buFont typeface="Arial" panose="020B0604020202020204" pitchFamily="34" charset="0"/>
              <a:buChar char="​"/>
            </a:pPr>
            <a:r>
              <a:rPr lang="es-ES" sz="1500" dirty="0" smtClean="0">
                <a:solidFill>
                  <a:srgbClr val="57D7FC"/>
                </a:solidFill>
              </a:rPr>
              <a:t>Twitter</a:t>
            </a:r>
            <a:r>
              <a:rPr lang="es-ES" sz="1500" dirty="0">
                <a:solidFill>
                  <a:srgbClr val="57D7FC"/>
                </a:solidFill>
              </a:rPr>
              <a:t>: @</a:t>
            </a:r>
            <a:r>
              <a:rPr lang="es-ES" sz="1500" dirty="0" smtClean="0">
                <a:solidFill>
                  <a:srgbClr val="57D7FC"/>
                </a:solidFill>
              </a:rPr>
              <a:t>bolsamercantil</a:t>
            </a:r>
          </a:p>
          <a:p>
            <a:pPr marL="0" lvl="1">
              <a:lnSpc>
                <a:spcPct val="95000"/>
              </a:lnSpc>
              <a:spcAft>
                <a:spcPts val="200"/>
              </a:spcAft>
              <a:buFont typeface="Arial" panose="020B0604020202020204" pitchFamily="34" charset="0"/>
              <a:buChar char="​"/>
            </a:pPr>
            <a:r>
              <a:rPr lang="es-ES" sz="1500" dirty="0" smtClean="0">
                <a:solidFill>
                  <a:srgbClr val="57D7FC"/>
                </a:solidFill>
              </a:rPr>
              <a:t>Facebook</a:t>
            </a:r>
            <a:r>
              <a:rPr lang="es-ES" sz="1500" dirty="0">
                <a:solidFill>
                  <a:srgbClr val="57D7FC"/>
                </a:solidFill>
              </a:rPr>
              <a:t>: Bolsa Mercantil BMC </a:t>
            </a:r>
            <a:endParaRPr lang="es-CO" sz="1500" dirty="0">
              <a:solidFill>
                <a:srgbClr val="57D7FC"/>
              </a:solidFill>
            </a:endParaRPr>
          </a:p>
        </p:txBody>
      </p:sp>
      <p:sp>
        <p:nvSpPr>
          <p:cNvPr id="7" name="7 Rectángulo"/>
          <p:cNvSpPr/>
          <p:nvPr/>
        </p:nvSpPr>
        <p:spPr>
          <a:xfrm>
            <a:off x="414643" y="6410247"/>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smtClean="0">
                <a:ln>
                  <a:noFill/>
                </a:ln>
                <a:solidFill>
                  <a:srgbClr val="57D7FC"/>
                </a:solidFill>
                <a:effectLst/>
                <a:uLnTx/>
                <a:uFillTx/>
                <a:latin typeface="Calibri" pitchFamily="34" charset="0"/>
                <a:cs typeface="Arial" pitchFamily="34" charset="0"/>
              </a:rPr>
              <a:t>.</a:t>
            </a:r>
            <a:endParaRPr lang="es-CO" sz="1600" dirty="0" smtClean="0">
              <a:solidFill>
                <a:srgbClr val="57D7FC"/>
              </a:solidFill>
            </a:endParaRPr>
          </a:p>
          <a:p>
            <a:r>
              <a:rPr kumimoji="0" lang="es-ES" sz="2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  </a:t>
            </a:r>
          </a:p>
        </p:txBody>
      </p:sp>
      <p:pic>
        <p:nvPicPr>
          <p:cNvPr id="8" name="Picture 2"/>
          <p:cNvPicPr>
            <a:picLocks noChangeAspect="1" noChangeArrowheads="1"/>
          </p:cNvPicPr>
          <p:nvPr/>
        </p:nvPicPr>
        <p:blipFill>
          <a:blip r:embed="rId3" cstate="print"/>
          <a:srcRect/>
          <a:stretch>
            <a:fillRect/>
          </a:stretch>
        </p:blipFill>
        <p:spPr bwMode="auto">
          <a:xfrm>
            <a:off x="6201121" y="6418763"/>
            <a:ext cx="642942" cy="202671"/>
          </a:xfrm>
          <a:prstGeom prst="rect">
            <a:avLst/>
          </a:prstGeom>
          <a:noFill/>
          <a:ln w="9525">
            <a:noFill/>
            <a:miter lim="800000"/>
            <a:headEnd/>
            <a:tailEnd/>
          </a:ln>
        </p:spPr>
      </p:pic>
    </p:spTree>
    <p:extLst>
      <p:ext uri="{BB962C8B-B14F-4D97-AF65-F5344CB8AC3E}">
        <p14:creationId xmlns:p14="http://schemas.microsoft.com/office/powerpoint/2010/main" xmlns="" val="58432416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9"/>
          <p:cNvSpPr txBox="1">
            <a:spLocks/>
          </p:cNvSpPr>
          <p:nvPr/>
        </p:nvSpPr>
        <p:spPr bwMode="auto">
          <a:xfrm>
            <a:off x="1638300" y="712788"/>
            <a:ext cx="4375150" cy="288925"/>
          </a:xfrm>
          <a:prstGeom prst="rect">
            <a:avLst/>
          </a:prstGeom>
          <a:noFill/>
          <a:ln w="9525">
            <a:noFill/>
            <a:miter lim="800000"/>
            <a:headEnd/>
            <a:tailEnd/>
          </a:ln>
        </p:spPr>
        <p:txBody>
          <a:bodyPr lIns="0" tIns="0" rIns="0" bIns="0"/>
          <a:lstStyle/>
          <a:p>
            <a:pPr algn="ctr">
              <a:lnSpc>
                <a:spcPts val="1700"/>
              </a:lnSpc>
              <a:spcBef>
                <a:spcPts val="600"/>
              </a:spcBef>
              <a:spcAft>
                <a:spcPts val="1200"/>
              </a:spcAft>
              <a:buFont typeface="Arial" pitchFamily="34" charset="0"/>
              <a:buNone/>
            </a:pPr>
            <a:endParaRPr lang="es-ES_tradnl" dirty="0">
              <a:latin typeface="Franklin Gothic Book" pitchFamily="34" charset="0"/>
            </a:endParaRPr>
          </a:p>
        </p:txBody>
      </p:sp>
      <p:sp>
        <p:nvSpPr>
          <p:cNvPr id="22531" name="Text Placeholder 30"/>
          <p:cNvSpPr txBox="1">
            <a:spLocks/>
          </p:cNvSpPr>
          <p:nvPr/>
        </p:nvSpPr>
        <p:spPr bwMode="auto">
          <a:xfrm>
            <a:off x="157165" y="65088"/>
            <a:ext cx="7337425" cy="1111251"/>
          </a:xfrm>
          <a:prstGeom prst="rect">
            <a:avLst/>
          </a:prstGeom>
          <a:noFill/>
          <a:ln w="9525">
            <a:noFill/>
            <a:miter lim="800000"/>
            <a:headEnd/>
            <a:tailEnd/>
          </a:ln>
        </p:spPr>
        <p:txBody>
          <a:bodyPr lIns="0" tIns="0" rIns="0" bIns="0"/>
          <a:lstStyle/>
          <a:p>
            <a:pPr algn="ctr">
              <a:lnSpc>
                <a:spcPct val="85000"/>
              </a:lnSpc>
            </a:pPr>
            <a:r>
              <a:rPr lang="es-CO" sz="2800" b="1" dirty="0">
                <a:solidFill>
                  <a:srgbClr val="002060"/>
                </a:solidFill>
                <a:latin typeface="Calibri" pitchFamily="34" charset="0"/>
              </a:rPr>
              <a:t>Orden del Día Comité de </a:t>
            </a:r>
            <a:r>
              <a:rPr lang="es-CO" sz="2800" b="1" dirty="0" smtClean="0">
                <a:solidFill>
                  <a:srgbClr val="002060"/>
                </a:solidFill>
                <a:latin typeface="Calibri" pitchFamily="34" charset="0"/>
              </a:rPr>
              <a:t>Regulación</a:t>
            </a:r>
          </a:p>
          <a:p>
            <a:pPr algn="ctr">
              <a:lnSpc>
                <a:spcPct val="85000"/>
              </a:lnSpc>
            </a:pPr>
            <a:endParaRPr lang="es-CO" sz="700" dirty="0" smtClean="0">
              <a:solidFill>
                <a:srgbClr val="002060"/>
              </a:solidFill>
              <a:latin typeface="Calibri" pitchFamily="34" charset="0"/>
            </a:endParaRPr>
          </a:p>
          <a:p>
            <a:pPr algn="ctr">
              <a:lnSpc>
                <a:spcPct val="85000"/>
              </a:lnSpc>
            </a:pPr>
            <a:r>
              <a:rPr lang="es-CO" sz="2800" dirty="0" smtClean="0">
                <a:solidFill>
                  <a:srgbClr val="002060"/>
                </a:solidFill>
                <a:latin typeface="Calibri" pitchFamily="34" charset="0"/>
              </a:rPr>
              <a:t>4 de diciembre </a:t>
            </a:r>
            <a:r>
              <a:rPr lang="es-CO" sz="2800" dirty="0">
                <a:solidFill>
                  <a:srgbClr val="002060"/>
                </a:solidFill>
                <a:latin typeface="Calibri" pitchFamily="34" charset="0"/>
              </a:rPr>
              <a:t>de 2017</a:t>
            </a:r>
          </a:p>
        </p:txBody>
      </p:sp>
      <p:pic>
        <p:nvPicPr>
          <p:cNvPr id="22532" name="91 Imagen" descr="BMC LOGO.bmp"/>
          <p:cNvPicPr>
            <a:picLocks noChangeAspect="1"/>
          </p:cNvPicPr>
          <p:nvPr/>
        </p:nvPicPr>
        <p:blipFill>
          <a:blip r:embed="rId3" cstate="print"/>
          <a:srcRect r="-211"/>
          <a:stretch>
            <a:fillRect/>
          </a:stretch>
        </p:blipFill>
        <p:spPr bwMode="auto">
          <a:xfrm>
            <a:off x="7494588" y="155577"/>
            <a:ext cx="1511300" cy="620713"/>
          </a:xfrm>
          <a:prstGeom prst="rect">
            <a:avLst/>
          </a:prstGeom>
          <a:noFill/>
          <a:ln w="9525">
            <a:noFill/>
            <a:miter lim="800000"/>
            <a:headEnd/>
            <a:tailEnd/>
          </a:ln>
        </p:spPr>
      </p:pic>
      <p:graphicFrame>
        <p:nvGraphicFramePr>
          <p:cNvPr id="60" name="3 Marcador de contenido"/>
          <p:cNvGraphicFramePr>
            <a:graphicFrameLocks/>
          </p:cNvGraphicFramePr>
          <p:nvPr/>
        </p:nvGraphicFramePr>
        <p:xfrm>
          <a:off x="371477" y="1294521"/>
          <a:ext cx="8572500" cy="54557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2182801"/>
            <a:ext cx="7772400" cy="2225675"/>
          </a:xfrm>
        </p:spPr>
        <p:txBody>
          <a:bodyPr/>
          <a:lstStyle/>
          <a:p>
            <a:pPr lvl="0"/>
            <a:r>
              <a:rPr lang="es-CO" sz="3600" dirty="0" smtClean="0"/>
              <a:t>3. </a:t>
            </a:r>
            <a:r>
              <a:rPr lang="es-ES" sz="3600" dirty="0" smtClean="0"/>
              <a:t>Informe – Estado del Proyecto de Modificación del Reglamento en el que se incluyen las disposiciones necesarias para la implementación del Mercado de Carbono</a:t>
            </a:r>
            <a:r>
              <a:rPr lang="es-CO" sz="3600" dirty="0" smtClean="0"/>
              <a:t>.</a:t>
            </a:r>
            <a:br>
              <a:rPr lang="es-CO" sz="3600" dirty="0" smtClean="0"/>
            </a:br>
            <a:r>
              <a:rPr lang="es-CO" sz="3600" dirty="0" smtClean="0"/>
              <a:t>.</a:t>
            </a: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Título"/>
          <p:cNvSpPr>
            <a:spLocks noGrp="1"/>
          </p:cNvSpPr>
          <p:nvPr>
            <p:ph type="title"/>
          </p:nvPr>
        </p:nvSpPr>
        <p:spPr>
          <a:xfrm>
            <a:off x="304804" y="3850825"/>
            <a:ext cx="8589817" cy="1611691"/>
          </a:xfrm>
        </p:spPr>
        <p:txBody>
          <a:bodyPr/>
          <a:lstStyle/>
          <a:p>
            <a:pPr algn="ctr">
              <a:lnSpc>
                <a:spcPct val="120000"/>
              </a:lnSpc>
              <a:spcAft>
                <a:spcPts val="600"/>
              </a:spcAft>
            </a:pPr>
            <a:r>
              <a:rPr lang="es-ES" sz="3600" dirty="0" smtClean="0"/>
              <a:t>MERCADO DE CARBONO</a:t>
            </a:r>
            <a:br>
              <a:rPr lang="es-ES" sz="3600" dirty="0" smtClean="0"/>
            </a:br>
            <a:r>
              <a:rPr lang="es-ES" sz="3200" dirty="0" smtClean="0"/>
              <a:t>Reunión SFC – 28 de Noviembre de 2017</a:t>
            </a:r>
            <a:br>
              <a:rPr lang="es-ES" sz="3200" dirty="0" smtClean="0"/>
            </a:br>
            <a:r>
              <a:rPr lang="es-ES" sz="3200" dirty="0" smtClean="0"/>
              <a:t>Segundo Requerimiento SFC</a:t>
            </a:r>
            <a:endParaRPr lang="es-ES" sz="3600" dirty="0"/>
          </a:p>
        </p:txBody>
      </p:sp>
      <p:sp>
        <p:nvSpPr>
          <p:cNvPr id="3" name="5 Título"/>
          <p:cNvSpPr txBox="1">
            <a:spLocks/>
          </p:cNvSpPr>
          <p:nvPr/>
        </p:nvSpPr>
        <p:spPr>
          <a:xfrm>
            <a:off x="641815" y="5739744"/>
            <a:ext cx="7781756" cy="682356"/>
          </a:xfrm>
          <a:prstGeom prst="rect">
            <a:avLst/>
          </a:prstGeom>
        </p:spPr>
        <p:txBody>
          <a:bodyPr vert="horz" lIns="0" tIns="0" rIns="0" bIns="0" rtlCol="0" anchor="ctr">
            <a:noAutofit/>
          </a:bodyPr>
          <a:lstStyle/>
          <a:p>
            <a:pPr marL="0" marR="0" lvl="0" indent="0" algn="ctr" defTabSz="914400" rtl="0" eaLnBrk="1" fontAlgn="auto" latinLnBrk="0" hangingPunct="1">
              <a:lnSpc>
                <a:spcPct val="120000"/>
              </a:lnSpc>
              <a:spcBef>
                <a:spcPct val="0"/>
              </a:spcBef>
              <a:spcAft>
                <a:spcPts val="600"/>
              </a:spcAft>
              <a:buClrTx/>
              <a:buSzTx/>
              <a:buFontTx/>
              <a:buNone/>
              <a:tabLst/>
              <a:defRPr/>
            </a:pPr>
            <a:r>
              <a:rPr kumimoji="0" lang="es-ES" sz="2800" b="0" i="0" u="none" strike="noStrike" kern="1200" cap="none" spc="0" normalizeH="0" baseline="0" noProof="0" dirty="0" smtClean="0">
                <a:ln>
                  <a:noFill/>
                </a:ln>
                <a:solidFill>
                  <a:schemeClr val="bg1"/>
                </a:solidFill>
                <a:effectLst/>
                <a:uLnTx/>
                <a:uFillTx/>
                <a:latin typeface="+mj-lt"/>
                <a:ea typeface="+mj-ea"/>
                <a:cs typeface="+mj-cs"/>
              </a:rPr>
              <a:t>Diciembre de 2017</a:t>
            </a:r>
            <a:endParaRPr kumimoji="0" lang="es-ES" sz="36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165075670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353280" y="249375"/>
            <a:ext cx="5992091" cy="568035"/>
          </a:xfrm>
        </p:spPr>
        <p:txBody>
          <a:bodyPr/>
          <a:lstStyle/>
          <a:p>
            <a:r>
              <a:rPr lang="es-ES" sz="4000" b="1" dirty="0" smtClean="0"/>
              <a:t>Reunión SFC</a:t>
            </a:r>
            <a:endParaRPr lang="es-ES" sz="4000" b="1" dirty="0"/>
          </a:p>
        </p:txBody>
      </p:sp>
      <p:graphicFrame>
        <p:nvGraphicFramePr>
          <p:cNvPr id="5" name="19 Marcador de contenido"/>
          <p:cNvGraphicFramePr>
            <a:graphicFrameLocks noGrp="1"/>
          </p:cNvGraphicFramePr>
          <p:nvPr>
            <p:ph sz="quarter" idx="15"/>
            <p:extLst>
              <p:ext uri="{D42A27DB-BD31-4B8C-83A1-F6EECF244321}">
                <p14:modId xmlns="" xmlns:p14="http://schemas.microsoft.com/office/powerpoint/2010/main" val="3247812786"/>
              </p:ext>
            </p:extLst>
          </p:nvPr>
        </p:nvGraphicFramePr>
        <p:xfrm>
          <a:off x="354103" y="1039084"/>
          <a:ext cx="8410912" cy="5581996"/>
        </p:xfrm>
        <a:graphic>
          <a:graphicData uri="http://schemas.openxmlformats.org/drawingml/2006/table">
            <a:tbl>
              <a:tblPr firstRow="1" bandRow="1">
                <a:tableStyleId>{69CF1AB2-1976-4502-BF36-3FF5EA218861}</a:tableStyleId>
              </a:tblPr>
              <a:tblGrid>
                <a:gridCol w="1668661"/>
                <a:gridCol w="6742251"/>
              </a:tblGrid>
              <a:tr h="346363">
                <a:tc>
                  <a:txBody>
                    <a:bodyPr/>
                    <a:lstStyle/>
                    <a:p>
                      <a:pPr marL="0" algn="ctr" defTabSz="914400" rtl="0" eaLnBrk="1" latinLnBrk="0" hangingPunct="1"/>
                      <a:r>
                        <a:rPr lang="es-CO" sz="2000" b="1" kern="1200" dirty="0" smtClean="0">
                          <a:solidFill>
                            <a:srgbClr val="044990"/>
                          </a:solidFill>
                          <a:latin typeface="+mn-lt"/>
                          <a:ea typeface="+mn-ea"/>
                          <a:cs typeface="+mn-cs"/>
                        </a:rPr>
                        <a:t>Lugar</a:t>
                      </a:r>
                    </a:p>
                  </a:txBody>
                  <a:tcPr anchor="ctr"/>
                </a:tc>
                <a:tc>
                  <a:txBody>
                    <a:bodyPr/>
                    <a:lstStyle/>
                    <a:p>
                      <a:pPr marL="0" algn="l" defTabSz="914400" rtl="0" eaLnBrk="1" latinLnBrk="0" hangingPunct="1"/>
                      <a:r>
                        <a:rPr lang="es-CO" sz="1600" b="0" kern="1200" dirty="0" smtClean="0">
                          <a:solidFill>
                            <a:srgbClr val="044990"/>
                          </a:solidFill>
                          <a:latin typeface="+mn-lt"/>
                          <a:ea typeface="+mn-ea"/>
                          <a:cs typeface="+mn-cs"/>
                        </a:rPr>
                        <a:t>Superintendencia Financiera de Colombia</a:t>
                      </a:r>
                    </a:p>
                  </a:txBody>
                  <a:tcPr anchor="ctr"/>
                </a:tc>
              </a:tr>
              <a:tr h="415636">
                <a:tc>
                  <a:txBody>
                    <a:bodyPr/>
                    <a:lstStyle/>
                    <a:p>
                      <a:pPr marL="0" indent="-182563" algn="ctr" defTabSz="914400" rtl="0" eaLnBrk="1" latinLnBrk="0" hangingPunct="1">
                        <a:buFontTx/>
                        <a:buNone/>
                      </a:pPr>
                      <a:r>
                        <a:rPr lang="es-CO" sz="2000" b="1" kern="1200" dirty="0" smtClean="0">
                          <a:solidFill>
                            <a:srgbClr val="044990"/>
                          </a:solidFill>
                          <a:latin typeface="+mn-lt"/>
                          <a:ea typeface="+mn-ea"/>
                          <a:cs typeface="+mn-cs"/>
                        </a:rPr>
                        <a:t>Fecha</a:t>
                      </a:r>
                    </a:p>
                  </a:txBody>
                  <a:tcPr anchor="ctr"/>
                </a:tc>
                <a:tc>
                  <a:txBody>
                    <a:bodyPr/>
                    <a:lstStyle/>
                    <a:p>
                      <a:pPr marL="0" indent="-182563" algn="l" defTabSz="914400" rtl="0" eaLnBrk="1" latinLnBrk="0" hangingPunct="1">
                        <a:buFontTx/>
                        <a:buNone/>
                      </a:pPr>
                      <a:r>
                        <a:rPr lang="es-CO" sz="1600" b="0" kern="1200" dirty="0" smtClean="0">
                          <a:solidFill>
                            <a:srgbClr val="044990"/>
                          </a:solidFill>
                          <a:latin typeface="+mn-lt"/>
                          <a:ea typeface="+mn-ea"/>
                          <a:cs typeface="+mn-cs"/>
                        </a:rPr>
                        <a:t>28 de noviembre</a:t>
                      </a:r>
                      <a:r>
                        <a:rPr lang="es-CO" sz="1600" b="0" kern="1200" baseline="0" dirty="0" smtClean="0">
                          <a:solidFill>
                            <a:srgbClr val="044990"/>
                          </a:solidFill>
                          <a:latin typeface="+mn-lt"/>
                          <a:ea typeface="+mn-ea"/>
                          <a:cs typeface="+mn-cs"/>
                        </a:rPr>
                        <a:t> de 2017</a:t>
                      </a:r>
                      <a:endParaRPr lang="es-CO" sz="1600" b="0" kern="1200" dirty="0" smtClean="0">
                        <a:solidFill>
                          <a:srgbClr val="044990"/>
                        </a:solidFill>
                        <a:latin typeface="+mn-lt"/>
                        <a:ea typeface="+mn-ea"/>
                        <a:cs typeface="+mn-cs"/>
                      </a:endParaRPr>
                    </a:p>
                  </a:txBody>
                  <a:tcPr anchor="ctr"/>
                </a:tc>
              </a:tr>
              <a:tr h="415636">
                <a:tc>
                  <a:txBody>
                    <a:bodyPr/>
                    <a:lstStyle/>
                    <a:p>
                      <a:pPr marL="0" indent="-182563" algn="ctr" defTabSz="914400" rtl="0" eaLnBrk="1" latinLnBrk="0" hangingPunct="1">
                        <a:buFontTx/>
                        <a:buNone/>
                      </a:pPr>
                      <a:r>
                        <a:rPr lang="es-CO" sz="2000" b="1" kern="1200" dirty="0" smtClean="0">
                          <a:solidFill>
                            <a:srgbClr val="044990"/>
                          </a:solidFill>
                          <a:latin typeface="+mn-lt"/>
                          <a:ea typeface="+mn-ea"/>
                          <a:cs typeface="+mn-cs"/>
                        </a:rPr>
                        <a:t>Asistentes</a:t>
                      </a:r>
                      <a:r>
                        <a:rPr lang="es-CO" sz="2000" b="1" kern="1200" baseline="0" dirty="0" smtClean="0">
                          <a:solidFill>
                            <a:srgbClr val="044990"/>
                          </a:solidFill>
                          <a:latin typeface="+mn-lt"/>
                          <a:ea typeface="+mn-ea"/>
                          <a:cs typeface="+mn-cs"/>
                        </a:rPr>
                        <a:t> SFC</a:t>
                      </a:r>
                      <a:endParaRPr lang="es-CO" sz="2000" b="1" kern="1200" dirty="0" smtClean="0">
                        <a:solidFill>
                          <a:srgbClr val="044990"/>
                        </a:solidFill>
                        <a:latin typeface="+mn-lt"/>
                        <a:ea typeface="+mn-ea"/>
                        <a:cs typeface="+mn-cs"/>
                      </a:endParaRPr>
                    </a:p>
                  </a:txBody>
                  <a:tcPr anchor="ctr"/>
                </a:tc>
                <a:tc>
                  <a:txBody>
                    <a:bodyPr/>
                    <a:lstStyle/>
                    <a:p>
                      <a:pPr marL="0" indent="-182563" algn="l" defTabSz="914400" rtl="0" eaLnBrk="1" latinLnBrk="0" hangingPunct="1">
                        <a:buFont typeface="Arial" pitchFamily="34" charset="0"/>
                        <a:buChar char="•"/>
                      </a:pPr>
                      <a:r>
                        <a:rPr lang="es-CO" sz="1600" b="0" u="sng" kern="1200" baseline="0" dirty="0" smtClean="0">
                          <a:solidFill>
                            <a:srgbClr val="044990"/>
                          </a:solidFill>
                          <a:latin typeface="+mn-lt"/>
                          <a:ea typeface="+mn-ea"/>
                          <a:cs typeface="+mn-cs"/>
                        </a:rPr>
                        <a:t>María Inés Ordóñez Arango</a:t>
                      </a:r>
                    </a:p>
                    <a:p>
                      <a:pPr marL="179388" indent="0" algn="l" defTabSz="914400" rtl="0" eaLnBrk="1" latinLnBrk="0" hangingPunct="1">
                        <a:buFontTx/>
                        <a:buNone/>
                      </a:pPr>
                      <a:r>
                        <a:rPr lang="es-CO" sz="1600" b="0" i="1" kern="1200" dirty="0" smtClean="0">
                          <a:solidFill>
                            <a:srgbClr val="044990"/>
                          </a:solidFill>
                          <a:latin typeface="+mn-lt"/>
                          <a:ea typeface="+mn-ea"/>
                          <a:cs typeface="+mn-cs"/>
                        </a:rPr>
                        <a:t>Directora</a:t>
                      </a:r>
                      <a:r>
                        <a:rPr lang="es-CO" sz="1600" b="0" i="1" kern="1200" baseline="0" dirty="0" smtClean="0">
                          <a:solidFill>
                            <a:srgbClr val="044990"/>
                          </a:solidFill>
                          <a:latin typeface="+mn-lt"/>
                          <a:ea typeface="+mn-ea"/>
                          <a:cs typeface="+mn-cs"/>
                        </a:rPr>
                        <a:t> de Proveedores de Infraestructura y Otros Agentes</a:t>
                      </a:r>
                    </a:p>
                    <a:p>
                      <a:pPr marL="0" indent="-182563" algn="l" defTabSz="914400" rtl="0" eaLnBrk="1" latinLnBrk="0" hangingPunct="1">
                        <a:buFontTx/>
                        <a:buNone/>
                      </a:pPr>
                      <a:endParaRPr lang="es-CO" sz="600" b="0" u="sng" kern="1200" baseline="0" dirty="0" smtClean="0">
                        <a:solidFill>
                          <a:srgbClr val="044990"/>
                        </a:solidFill>
                        <a:latin typeface="+mn-lt"/>
                        <a:ea typeface="+mn-ea"/>
                        <a:cs typeface="+mn-cs"/>
                      </a:endParaRPr>
                    </a:p>
                    <a:p>
                      <a:pPr marL="0" indent="-182563" algn="l" defTabSz="914400" rtl="0" eaLnBrk="1" latinLnBrk="0" hangingPunct="1">
                        <a:buFont typeface="Arial" pitchFamily="34" charset="0"/>
                        <a:buChar char="•"/>
                      </a:pPr>
                      <a:r>
                        <a:rPr lang="es-CO" sz="1600" b="0" u="sng" kern="1200" baseline="0" dirty="0" smtClean="0">
                          <a:solidFill>
                            <a:srgbClr val="044990"/>
                          </a:solidFill>
                          <a:latin typeface="+mn-lt"/>
                          <a:ea typeface="+mn-ea"/>
                          <a:cs typeface="+mn-cs"/>
                        </a:rPr>
                        <a:t>Álvaro Atencia Martínez</a:t>
                      </a:r>
                    </a:p>
                    <a:p>
                      <a:pPr marL="182563" indent="-3175" algn="l" defTabSz="914400" rtl="0" eaLnBrk="1" latinLnBrk="0" hangingPunct="1">
                        <a:buFontTx/>
                        <a:buNone/>
                      </a:pPr>
                      <a:r>
                        <a:rPr lang="es-CO" sz="1600" b="0" i="1" kern="1200" baseline="0" dirty="0" smtClean="0">
                          <a:solidFill>
                            <a:srgbClr val="044990"/>
                          </a:solidFill>
                          <a:latin typeface="+mn-lt"/>
                          <a:ea typeface="+mn-ea"/>
                          <a:cs typeface="+mn-cs"/>
                        </a:rPr>
                        <a:t>Director Legal de la Delegatura para Intermediarios de Valores y Otros Agentes</a:t>
                      </a:r>
                    </a:p>
                    <a:p>
                      <a:pPr marL="0" indent="-182563" algn="l" defTabSz="914400" rtl="0" eaLnBrk="1" latinLnBrk="0" hangingPunct="1">
                        <a:buFontTx/>
                        <a:buNone/>
                      </a:pPr>
                      <a:endParaRPr lang="es-CO" sz="400" b="0" kern="1200" baseline="0" dirty="0" smtClean="0">
                        <a:solidFill>
                          <a:srgbClr val="044990"/>
                        </a:solidFill>
                        <a:latin typeface="+mn-lt"/>
                        <a:ea typeface="+mn-ea"/>
                        <a:cs typeface="+mn-cs"/>
                      </a:endParaRPr>
                    </a:p>
                    <a:p>
                      <a:pPr marL="0" indent="-182563" algn="l" defTabSz="914400" rtl="0" eaLnBrk="1" latinLnBrk="0" hangingPunct="1">
                        <a:buFont typeface="Arial" pitchFamily="34" charset="0"/>
                        <a:buChar char="•"/>
                      </a:pPr>
                      <a:r>
                        <a:rPr lang="es-CO" sz="1600" b="0" u="sng" kern="1200" baseline="0" dirty="0" smtClean="0">
                          <a:solidFill>
                            <a:srgbClr val="044990"/>
                          </a:solidFill>
                          <a:latin typeface="+mn-lt"/>
                          <a:ea typeface="+mn-ea"/>
                          <a:cs typeface="+mn-cs"/>
                        </a:rPr>
                        <a:t>Saleth Aguilera León</a:t>
                      </a:r>
                    </a:p>
                    <a:p>
                      <a:pPr marL="179388" indent="0" algn="l" defTabSz="914400" rtl="0" eaLnBrk="1" latinLnBrk="0" hangingPunct="1">
                        <a:buFontTx/>
                        <a:buNone/>
                      </a:pPr>
                      <a:r>
                        <a:rPr lang="es-CO" sz="1600" b="0" i="1" kern="1200" baseline="0" dirty="0" smtClean="0">
                          <a:solidFill>
                            <a:srgbClr val="044990"/>
                          </a:solidFill>
                          <a:latin typeface="+mn-lt"/>
                          <a:ea typeface="+mn-ea"/>
                          <a:cs typeface="+mn-cs"/>
                        </a:rPr>
                        <a:t>Funcionaria Dirección de Proveedores de Infraestructura y Otros Agentes</a:t>
                      </a:r>
                    </a:p>
                    <a:p>
                      <a:pPr marL="0" indent="-182563" algn="l" defTabSz="914400" rtl="0" eaLnBrk="1" latinLnBrk="0" hangingPunct="1">
                        <a:buFontTx/>
                        <a:buNone/>
                      </a:pPr>
                      <a:endParaRPr lang="es-CO" sz="400" b="0" i="1" kern="1200" baseline="0" dirty="0" smtClean="0">
                        <a:solidFill>
                          <a:srgbClr val="044990"/>
                        </a:solidFill>
                        <a:latin typeface="+mn-lt"/>
                        <a:ea typeface="+mn-ea"/>
                        <a:cs typeface="+mn-cs"/>
                      </a:endParaRPr>
                    </a:p>
                    <a:p>
                      <a:pPr marL="0" indent="-182563" algn="l" defTabSz="914400" rtl="0" eaLnBrk="1" latinLnBrk="0" hangingPunct="1">
                        <a:buFont typeface="Arial" pitchFamily="34" charset="0"/>
                        <a:buChar char="•"/>
                      </a:pPr>
                      <a:r>
                        <a:rPr lang="es-CO" sz="1600" b="0" i="0" kern="1200" baseline="0" dirty="0" smtClean="0">
                          <a:solidFill>
                            <a:srgbClr val="044990"/>
                          </a:solidFill>
                          <a:latin typeface="+mn-lt"/>
                          <a:ea typeface="+mn-ea"/>
                          <a:cs typeface="+mn-cs"/>
                        </a:rPr>
                        <a:t>Cuatro funcionarios más de la SFC</a:t>
                      </a:r>
                      <a:endParaRPr lang="es-CO" sz="1600" b="0" i="0" kern="1200" dirty="0" smtClean="0">
                        <a:solidFill>
                          <a:srgbClr val="044990"/>
                        </a:solidFill>
                        <a:latin typeface="+mn-lt"/>
                        <a:ea typeface="+mn-ea"/>
                        <a:cs typeface="+mn-cs"/>
                      </a:endParaRPr>
                    </a:p>
                  </a:txBody>
                  <a:tcPr anchor="ctr"/>
                </a:tc>
              </a:tr>
              <a:tr h="415636">
                <a:tc>
                  <a:txBody>
                    <a:bodyPr/>
                    <a:lstStyle/>
                    <a:p>
                      <a:pPr marL="0" indent="-182563" algn="ctr" defTabSz="914400" rtl="0" eaLnBrk="1" latinLnBrk="0" hangingPunct="1">
                        <a:buFontTx/>
                        <a:buNone/>
                      </a:pPr>
                      <a:r>
                        <a:rPr lang="es-CO" sz="2000" b="1" u="none" kern="1200" dirty="0" smtClean="0">
                          <a:solidFill>
                            <a:srgbClr val="044990"/>
                          </a:solidFill>
                          <a:latin typeface="+mn-lt"/>
                          <a:ea typeface="+mn-ea"/>
                          <a:cs typeface="+mn-cs"/>
                        </a:rPr>
                        <a:t>Asistentes</a:t>
                      </a:r>
                      <a:r>
                        <a:rPr lang="es-CO" sz="2000" b="1" u="none" kern="1200" baseline="0" dirty="0" smtClean="0">
                          <a:solidFill>
                            <a:srgbClr val="044990"/>
                          </a:solidFill>
                          <a:latin typeface="+mn-lt"/>
                          <a:ea typeface="+mn-ea"/>
                          <a:cs typeface="+mn-cs"/>
                        </a:rPr>
                        <a:t> BMC</a:t>
                      </a:r>
                      <a:endParaRPr lang="es-CO" sz="2000" b="1" u="none" kern="1200" dirty="0" smtClean="0">
                        <a:solidFill>
                          <a:srgbClr val="044990"/>
                        </a:solidFill>
                        <a:latin typeface="+mn-lt"/>
                        <a:ea typeface="+mn-ea"/>
                        <a:cs typeface="+mn-cs"/>
                      </a:endParaRPr>
                    </a:p>
                  </a:txBody>
                  <a:tcPr anchor="ctr"/>
                </a:tc>
                <a:tc>
                  <a:txBody>
                    <a:bodyPr/>
                    <a:lstStyle/>
                    <a:p>
                      <a:pPr marL="0" indent="-182563" algn="just" defTabSz="914400" rtl="0" eaLnBrk="1" latinLnBrk="0" hangingPunct="1">
                        <a:buFont typeface="Arial" pitchFamily="34" charset="0"/>
                        <a:buChar char="•"/>
                      </a:pPr>
                      <a:r>
                        <a:rPr lang="es-CO" sz="1600" b="0" u="sng" kern="1200" dirty="0" smtClean="0">
                          <a:solidFill>
                            <a:srgbClr val="044990"/>
                          </a:solidFill>
                          <a:latin typeface="+mn-lt"/>
                          <a:ea typeface="+mn-ea"/>
                          <a:cs typeface="+mn-cs"/>
                        </a:rPr>
                        <a:t>Diana</a:t>
                      </a:r>
                      <a:r>
                        <a:rPr lang="es-CO" sz="1600" b="0" u="sng" kern="1200" baseline="0" dirty="0" smtClean="0">
                          <a:solidFill>
                            <a:srgbClr val="044990"/>
                          </a:solidFill>
                          <a:latin typeface="+mn-lt"/>
                          <a:ea typeface="+mn-ea"/>
                          <a:cs typeface="+mn-cs"/>
                        </a:rPr>
                        <a:t> Longas Gómez</a:t>
                      </a:r>
                    </a:p>
                    <a:p>
                      <a:pPr marL="182563" indent="-3175" algn="just" defTabSz="914400" rtl="0" eaLnBrk="1" latinLnBrk="0" hangingPunct="1">
                        <a:buFontTx/>
                        <a:buNone/>
                      </a:pPr>
                      <a:r>
                        <a:rPr lang="es-CO" sz="1600" b="0" i="1" u="none" kern="1200" baseline="0" dirty="0" smtClean="0">
                          <a:solidFill>
                            <a:srgbClr val="044990"/>
                          </a:solidFill>
                          <a:latin typeface="+mn-lt"/>
                          <a:ea typeface="+mn-ea"/>
                          <a:cs typeface="+mn-cs"/>
                        </a:rPr>
                        <a:t>Vicepresidente Financiera y Administrativa</a:t>
                      </a:r>
                    </a:p>
                    <a:p>
                      <a:pPr marL="0" indent="-182563" algn="just" defTabSz="914400" rtl="0" eaLnBrk="1" latinLnBrk="0" hangingPunct="1">
                        <a:buFontTx/>
                        <a:buNone/>
                      </a:pPr>
                      <a:endParaRPr lang="es-CO" sz="500" b="0" u="none" kern="1200" baseline="0" dirty="0" smtClean="0">
                        <a:solidFill>
                          <a:srgbClr val="044990"/>
                        </a:solidFill>
                        <a:latin typeface="+mn-lt"/>
                        <a:ea typeface="+mn-ea"/>
                        <a:cs typeface="+mn-cs"/>
                      </a:endParaRPr>
                    </a:p>
                    <a:p>
                      <a:pPr marL="0" indent="-182563" algn="just" defTabSz="914400" rtl="0" eaLnBrk="1" latinLnBrk="0" hangingPunct="1">
                        <a:buFont typeface="Arial" pitchFamily="34" charset="0"/>
                        <a:buChar char="•"/>
                      </a:pPr>
                      <a:r>
                        <a:rPr lang="es-CO" sz="1600" b="0" u="sng" kern="1200" baseline="0" dirty="0" smtClean="0">
                          <a:solidFill>
                            <a:srgbClr val="044990"/>
                          </a:solidFill>
                          <a:latin typeface="+mn-lt"/>
                          <a:ea typeface="+mn-ea"/>
                          <a:cs typeface="+mn-cs"/>
                        </a:rPr>
                        <a:t>Diana Jiménez Rojas</a:t>
                      </a:r>
                    </a:p>
                    <a:p>
                      <a:pPr marL="265113" indent="-85725" algn="just" defTabSz="914400" rtl="0" eaLnBrk="1" latinLnBrk="0" hangingPunct="1">
                        <a:buFontTx/>
                        <a:buNone/>
                      </a:pPr>
                      <a:r>
                        <a:rPr lang="es-CO" sz="1600" b="0" i="1" u="none" kern="1200" baseline="0" dirty="0" smtClean="0">
                          <a:solidFill>
                            <a:srgbClr val="044990"/>
                          </a:solidFill>
                          <a:latin typeface="+mn-lt"/>
                          <a:ea typeface="+mn-ea"/>
                          <a:cs typeface="+mn-cs"/>
                        </a:rPr>
                        <a:t>Directora Desarrollo de Negocios</a:t>
                      </a:r>
                    </a:p>
                    <a:p>
                      <a:pPr marL="0" indent="-182563" algn="just" defTabSz="914400" rtl="0" eaLnBrk="1" latinLnBrk="0" hangingPunct="1">
                        <a:buFontTx/>
                        <a:buNone/>
                      </a:pPr>
                      <a:endParaRPr lang="es-CO" sz="500" b="0" u="none" kern="1200" baseline="0" dirty="0" smtClean="0">
                        <a:solidFill>
                          <a:srgbClr val="044990"/>
                        </a:solidFill>
                        <a:latin typeface="+mn-lt"/>
                        <a:ea typeface="+mn-ea"/>
                        <a:cs typeface="+mn-cs"/>
                      </a:endParaRPr>
                    </a:p>
                    <a:p>
                      <a:pPr marL="0" indent="-182563" algn="just" defTabSz="914400" rtl="0" eaLnBrk="1" latinLnBrk="0" hangingPunct="1">
                        <a:buFont typeface="Arial" pitchFamily="34" charset="0"/>
                        <a:buChar char="•"/>
                      </a:pPr>
                      <a:r>
                        <a:rPr lang="es-CO" sz="1600" b="0" u="sng" kern="1200" baseline="0" dirty="0" smtClean="0">
                          <a:solidFill>
                            <a:srgbClr val="044990"/>
                          </a:solidFill>
                          <a:latin typeface="+mn-lt"/>
                          <a:ea typeface="+mn-ea"/>
                          <a:cs typeface="+mn-cs"/>
                        </a:rPr>
                        <a:t>Miguel Ángel Monroy Díaz</a:t>
                      </a:r>
                    </a:p>
                    <a:p>
                      <a:pPr marL="0" indent="179388" algn="just" defTabSz="914400" rtl="0" eaLnBrk="1" latinLnBrk="0" hangingPunct="1">
                        <a:buFontTx/>
                        <a:buNone/>
                      </a:pPr>
                      <a:r>
                        <a:rPr lang="es-CO" sz="1600" b="0" i="1" u="none" kern="1200" baseline="0" dirty="0" smtClean="0">
                          <a:solidFill>
                            <a:srgbClr val="044990"/>
                          </a:solidFill>
                          <a:latin typeface="+mn-lt"/>
                          <a:ea typeface="+mn-ea"/>
                          <a:cs typeface="+mn-cs"/>
                        </a:rPr>
                        <a:t>Director de Riesgos</a:t>
                      </a:r>
                    </a:p>
                    <a:p>
                      <a:pPr marL="0" indent="-182563" algn="just" defTabSz="914400" rtl="0" eaLnBrk="1" latinLnBrk="0" hangingPunct="1">
                        <a:buFontTx/>
                        <a:buNone/>
                      </a:pPr>
                      <a:endParaRPr lang="es-CO" sz="500" b="0" u="none" kern="1200" baseline="0" dirty="0" smtClean="0">
                        <a:solidFill>
                          <a:srgbClr val="044990"/>
                        </a:solidFill>
                        <a:latin typeface="+mn-lt"/>
                        <a:ea typeface="+mn-ea"/>
                        <a:cs typeface="+mn-cs"/>
                      </a:endParaRPr>
                    </a:p>
                    <a:p>
                      <a:pPr marL="182563" indent="-182563" algn="just" defTabSz="914400" rtl="0" eaLnBrk="1" latinLnBrk="0" hangingPunct="1">
                        <a:buFont typeface="Arial" pitchFamily="34" charset="0"/>
                        <a:buChar char="•"/>
                      </a:pPr>
                      <a:r>
                        <a:rPr lang="es-CO" sz="1600" b="0" u="none" kern="1200" baseline="0" dirty="0" smtClean="0">
                          <a:solidFill>
                            <a:srgbClr val="044990"/>
                          </a:solidFill>
                          <a:latin typeface="+mn-lt"/>
                          <a:ea typeface="+mn-ea"/>
                          <a:cs typeface="+mn-cs"/>
                        </a:rPr>
                        <a:t>Cuatro funcionarios más de las áreas de Operaciones, Tecnología y Jurídica.</a:t>
                      </a:r>
                      <a:endParaRPr lang="es-CO" sz="1600" b="0" u="none" kern="1200" dirty="0" smtClean="0">
                        <a:solidFill>
                          <a:srgbClr val="044990"/>
                        </a:solidFill>
                        <a:latin typeface="+mn-lt"/>
                        <a:ea typeface="+mn-ea"/>
                        <a:cs typeface="+mn-cs"/>
                      </a:endParaRPr>
                    </a:p>
                  </a:txBody>
                  <a:tcPr anchor="ctr"/>
                </a:tc>
              </a:tr>
            </a:tbl>
          </a:graphicData>
        </a:graphic>
      </p:graphicFrame>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491830" y="401780"/>
            <a:ext cx="5992091" cy="568035"/>
          </a:xfrm>
        </p:spPr>
        <p:txBody>
          <a:bodyPr/>
          <a:lstStyle/>
          <a:p>
            <a:r>
              <a:rPr lang="es-ES" sz="4000" b="1" dirty="0" smtClean="0"/>
              <a:t>Asuntos Tratados</a:t>
            </a:r>
            <a:endParaRPr lang="es-ES" sz="4000" b="1" dirty="0"/>
          </a:p>
        </p:txBody>
      </p:sp>
      <p:sp>
        <p:nvSpPr>
          <p:cNvPr id="6" name="5 CuadroTexto"/>
          <p:cNvSpPr txBox="1"/>
          <p:nvPr/>
        </p:nvSpPr>
        <p:spPr>
          <a:xfrm>
            <a:off x="464120" y="1371605"/>
            <a:ext cx="8319657" cy="3625864"/>
          </a:xfrm>
          <a:prstGeom prst="rect">
            <a:avLst/>
          </a:prstGeom>
          <a:noFill/>
        </p:spPr>
        <p:txBody>
          <a:bodyPr wrap="square" lIns="0" tIns="0" rIns="0" bIns="0" rtlCol="0">
            <a:spAutoFit/>
          </a:bodyPr>
          <a:lstStyle/>
          <a:p>
            <a:pPr marL="457200" indent="-457200" algn="just">
              <a:lnSpc>
                <a:spcPct val="120000"/>
              </a:lnSpc>
              <a:buAutoNum type="arabicPeriod"/>
            </a:pPr>
            <a:r>
              <a:rPr lang="es-CO" dirty="0" smtClean="0">
                <a:solidFill>
                  <a:srgbClr val="044990"/>
                </a:solidFill>
              </a:rPr>
              <a:t>Naturaleza Jurídica del Activo a Negociar (UGEIs).</a:t>
            </a:r>
          </a:p>
          <a:p>
            <a:pPr marL="457200" indent="-457200" algn="just">
              <a:lnSpc>
                <a:spcPct val="120000"/>
              </a:lnSpc>
              <a:buAutoNum type="arabicPeriod"/>
            </a:pPr>
            <a:endParaRPr lang="es-CO" dirty="0" smtClean="0">
              <a:solidFill>
                <a:srgbClr val="044990"/>
              </a:solidFill>
            </a:endParaRPr>
          </a:p>
          <a:p>
            <a:pPr marL="457200" indent="-457200" algn="just">
              <a:lnSpc>
                <a:spcPct val="120000"/>
              </a:lnSpc>
              <a:buAutoNum type="arabicPeriod"/>
            </a:pPr>
            <a:r>
              <a:rPr lang="es-CO" dirty="0" smtClean="0">
                <a:solidFill>
                  <a:srgbClr val="044990"/>
                </a:solidFill>
              </a:rPr>
              <a:t>Requisitos y características de los UGEIs que podrán ser negociados en el Mercado de Carbono que administrará la BMC y responsabilidad en materia del Impuesto Nacional al Carbono.</a:t>
            </a:r>
          </a:p>
          <a:p>
            <a:pPr marL="457200" indent="-457200" algn="just">
              <a:lnSpc>
                <a:spcPct val="120000"/>
              </a:lnSpc>
              <a:buAutoNum type="arabicPeriod"/>
            </a:pPr>
            <a:endParaRPr lang="es-CO" dirty="0" smtClean="0">
              <a:solidFill>
                <a:srgbClr val="044990"/>
              </a:solidFill>
            </a:endParaRPr>
          </a:p>
          <a:p>
            <a:pPr marL="457200" indent="-457200" algn="just">
              <a:lnSpc>
                <a:spcPct val="120000"/>
              </a:lnSpc>
              <a:buAutoNum type="arabicPeriod"/>
            </a:pPr>
            <a:r>
              <a:rPr lang="es-CO" dirty="0" smtClean="0">
                <a:solidFill>
                  <a:srgbClr val="044990"/>
                </a:solidFill>
              </a:rPr>
              <a:t>Soporte de Cancelación como requisito para perfeccionar la entrega de los UGEIs.</a:t>
            </a:r>
          </a:p>
          <a:p>
            <a:pPr marL="457200" indent="-457200" algn="just">
              <a:lnSpc>
                <a:spcPct val="120000"/>
              </a:lnSpc>
              <a:buAutoNum type="arabicPeriod"/>
            </a:pPr>
            <a:endParaRPr lang="es-CO" dirty="0" smtClean="0">
              <a:solidFill>
                <a:srgbClr val="044990"/>
              </a:solidFill>
            </a:endParaRPr>
          </a:p>
          <a:p>
            <a:pPr marL="457200" indent="-457200" algn="just">
              <a:lnSpc>
                <a:spcPct val="120000"/>
              </a:lnSpc>
              <a:buAutoNum type="arabicPeriod"/>
            </a:pPr>
            <a:r>
              <a:rPr lang="es-CO" dirty="0" smtClean="0">
                <a:solidFill>
                  <a:srgbClr val="044990"/>
                </a:solidFill>
              </a:rPr>
              <a:t>Obligaciones de la BMC en relación con el funcionamiento y continuidad de la Plataforma Tecnológica y los canales de comunicación.</a:t>
            </a:r>
            <a:endParaRPr lang="es-CO" dirty="0">
              <a:solidFill>
                <a:schemeClr val="tx2"/>
              </a:solidFill>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519540" y="221665"/>
            <a:ext cx="6573988" cy="568035"/>
          </a:xfrm>
        </p:spPr>
        <p:txBody>
          <a:bodyPr/>
          <a:lstStyle/>
          <a:p>
            <a:r>
              <a:rPr lang="es-CO" sz="3600" b="1" dirty="0" smtClean="0"/>
              <a:t>1. Naturaleza Jurídica del Activo a Negociar (UGEIs)</a:t>
            </a:r>
            <a:br>
              <a:rPr lang="es-CO" sz="3600" b="1" dirty="0" smtClean="0"/>
            </a:br>
            <a:endParaRPr lang="es-ES" sz="3600" b="1" dirty="0"/>
          </a:p>
        </p:txBody>
      </p:sp>
      <p:sp>
        <p:nvSpPr>
          <p:cNvPr id="6" name="5 CuadroTexto"/>
          <p:cNvSpPr txBox="1"/>
          <p:nvPr/>
        </p:nvSpPr>
        <p:spPr>
          <a:xfrm>
            <a:off x="464120" y="1385460"/>
            <a:ext cx="8319657" cy="5392245"/>
          </a:xfrm>
          <a:prstGeom prst="rect">
            <a:avLst/>
          </a:prstGeom>
          <a:noFill/>
        </p:spPr>
        <p:txBody>
          <a:bodyPr wrap="square" lIns="0" tIns="0" rIns="0" bIns="0" rtlCol="0">
            <a:spAutoFit/>
          </a:bodyPr>
          <a:lstStyle/>
          <a:p>
            <a:pPr marL="360363" indent="-360363" algn="just">
              <a:lnSpc>
                <a:spcPct val="120000"/>
              </a:lnSpc>
              <a:buFontTx/>
              <a:buChar char="−"/>
            </a:pPr>
            <a:r>
              <a:rPr lang="es-CO" dirty="0" smtClean="0">
                <a:solidFill>
                  <a:srgbClr val="044990"/>
                </a:solidFill>
              </a:rPr>
              <a:t>La naturaleza jurídica de la UGEIs no hacía parte del Segundo Requerimiento de la SFC.</a:t>
            </a:r>
          </a:p>
          <a:p>
            <a:pPr marL="360363" indent="-360363" algn="just">
              <a:lnSpc>
                <a:spcPct val="120000"/>
              </a:lnSpc>
              <a:buFontTx/>
              <a:buChar char="−"/>
            </a:pPr>
            <a:endParaRPr lang="es-CO" sz="1000" dirty="0" smtClean="0">
              <a:solidFill>
                <a:srgbClr val="044990"/>
              </a:solidFill>
            </a:endParaRPr>
          </a:p>
          <a:p>
            <a:pPr marL="360363" indent="-360363" algn="just">
              <a:lnSpc>
                <a:spcPct val="120000"/>
              </a:lnSpc>
              <a:buFontTx/>
              <a:buChar char="−"/>
            </a:pPr>
            <a:r>
              <a:rPr lang="es-CO" dirty="0" smtClean="0">
                <a:solidFill>
                  <a:srgbClr val="044990"/>
                </a:solidFill>
              </a:rPr>
              <a:t>El tema fue traído a colación en la reunión sin previo aviso.</a:t>
            </a:r>
          </a:p>
          <a:p>
            <a:pPr marL="360363" indent="-360363" algn="just">
              <a:lnSpc>
                <a:spcPct val="120000"/>
              </a:lnSpc>
              <a:buFontTx/>
              <a:buChar char="−"/>
            </a:pPr>
            <a:endParaRPr lang="es-CO" sz="1000" dirty="0" smtClean="0">
              <a:solidFill>
                <a:srgbClr val="044990"/>
              </a:solidFill>
            </a:endParaRPr>
          </a:p>
          <a:p>
            <a:pPr marL="360363" indent="-360363" algn="just">
              <a:lnSpc>
                <a:spcPct val="120000"/>
              </a:lnSpc>
              <a:buFontTx/>
              <a:buChar char="−"/>
            </a:pPr>
            <a:r>
              <a:rPr lang="es-CO" dirty="0" smtClean="0">
                <a:solidFill>
                  <a:srgbClr val="044990"/>
                </a:solidFill>
              </a:rPr>
              <a:t>El Director Legal para Intermediarios de Valores y Otros Agentes manifestó tener inquietudes en relación con la viabilidad de establecer vía Reglamento la naturaleza jurídica del Activo, por cuanto ésta era una facultad del Gobierno Nacional, como sucede respecto de los valores.</a:t>
            </a:r>
          </a:p>
          <a:p>
            <a:pPr marL="360363" indent="-360363" algn="just">
              <a:lnSpc>
                <a:spcPct val="120000"/>
              </a:lnSpc>
              <a:buFontTx/>
              <a:buChar char="−"/>
            </a:pPr>
            <a:endParaRPr lang="es-CO" sz="1000" dirty="0" smtClean="0">
              <a:solidFill>
                <a:srgbClr val="044990"/>
              </a:solidFill>
            </a:endParaRPr>
          </a:p>
          <a:p>
            <a:pPr marL="360363" indent="-360363" algn="just">
              <a:lnSpc>
                <a:spcPct val="120000"/>
              </a:lnSpc>
              <a:buFontTx/>
              <a:buChar char="−"/>
            </a:pPr>
            <a:r>
              <a:rPr lang="es-CO" dirty="0" smtClean="0">
                <a:solidFill>
                  <a:srgbClr val="044990"/>
                </a:solidFill>
              </a:rPr>
              <a:t>La BMC manifestó que no consideraba que vía Reglamento se estuviera estableciendo la naturaleza jurídica de las UGEIs, sino reconociendo que los Gases de Efecto Invernadero son commodities, de la misma forma que productos como el arroz, el frijol y la soya, son agrícolas.</a:t>
            </a:r>
          </a:p>
          <a:p>
            <a:pPr marL="360363" indent="-360363" algn="just">
              <a:lnSpc>
                <a:spcPct val="120000"/>
              </a:lnSpc>
              <a:buFontTx/>
              <a:buChar char="−"/>
            </a:pPr>
            <a:endParaRPr lang="es-CO" sz="1000" dirty="0" smtClean="0">
              <a:solidFill>
                <a:srgbClr val="044990"/>
              </a:solidFill>
            </a:endParaRPr>
          </a:p>
          <a:p>
            <a:pPr marL="360363" indent="-360363" algn="just">
              <a:lnSpc>
                <a:spcPct val="120000"/>
              </a:lnSpc>
              <a:buFontTx/>
              <a:buChar char="−"/>
            </a:pPr>
            <a:r>
              <a:rPr lang="es-CO" dirty="0" smtClean="0">
                <a:solidFill>
                  <a:srgbClr val="044990"/>
                </a:solidFill>
              </a:rPr>
              <a:t>La SFC manifestó que se continuaría con el trámite de autorización del Reglamento sin perjuicio de que la Dirección Legal adelantara las revisiones pertinentes sobre el tema.</a:t>
            </a: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519540" y="180100"/>
            <a:ext cx="6573988" cy="568035"/>
          </a:xfrm>
        </p:spPr>
        <p:txBody>
          <a:bodyPr/>
          <a:lstStyle/>
          <a:p>
            <a:r>
              <a:rPr lang="es-CO" sz="3100" b="1" dirty="0" smtClean="0"/>
              <a:t>2. Requisitos y características de los UGEIs y responsabilidad sobre el Impuesto Nacional al Carbono</a:t>
            </a:r>
            <a:endParaRPr lang="es-ES" sz="3100" b="1" dirty="0" smtClean="0"/>
          </a:p>
        </p:txBody>
      </p:sp>
      <p:sp>
        <p:nvSpPr>
          <p:cNvPr id="6" name="5 CuadroTexto"/>
          <p:cNvSpPr txBox="1"/>
          <p:nvPr/>
        </p:nvSpPr>
        <p:spPr>
          <a:xfrm>
            <a:off x="519540" y="1634850"/>
            <a:ext cx="8319657" cy="4949047"/>
          </a:xfrm>
          <a:prstGeom prst="rect">
            <a:avLst/>
          </a:prstGeom>
          <a:noFill/>
        </p:spPr>
        <p:txBody>
          <a:bodyPr wrap="square" lIns="0" tIns="0" rIns="0" bIns="0" rtlCol="0">
            <a:spAutoFit/>
          </a:bodyPr>
          <a:lstStyle/>
          <a:p>
            <a:pPr marL="360363" indent="-360363" algn="just">
              <a:lnSpc>
                <a:spcPct val="120000"/>
              </a:lnSpc>
              <a:buFontTx/>
              <a:buChar char="−"/>
            </a:pPr>
            <a:r>
              <a:rPr lang="es-CO" dirty="0" smtClean="0">
                <a:solidFill>
                  <a:srgbClr val="044990"/>
                </a:solidFill>
              </a:rPr>
              <a:t>La BMC expuso que exigir que las UGEIs cumplieran con los requisitos y características del Decreto 926 de 2017 limitaría el Mercado.</a:t>
            </a:r>
          </a:p>
          <a:p>
            <a:pPr marL="360363" indent="-360363" algn="just">
              <a:lnSpc>
                <a:spcPct val="120000"/>
              </a:lnSpc>
              <a:buFontTx/>
              <a:buChar char="−"/>
            </a:pPr>
            <a:endParaRPr lang="es-CO" sz="1100" dirty="0" smtClean="0">
              <a:solidFill>
                <a:srgbClr val="044990"/>
              </a:solidFill>
            </a:endParaRPr>
          </a:p>
          <a:p>
            <a:pPr marL="360363" indent="-360363" algn="just">
              <a:lnSpc>
                <a:spcPct val="120000"/>
              </a:lnSpc>
              <a:buFontTx/>
              <a:buChar char="−"/>
            </a:pPr>
            <a:r>
              <a:rPr lang="es-CO" dirty="0" smtClean="0">
                <a:solidFill>
                  <a:srgbClr val="044990"/>
                </a:solidFill>
              </a:rPr>
              <a:t>La SFC manifestó entender la situación descrita pero insistió en que, en principio y dada la naturaleza novedosa e inexplorada del Mercado de Carbono, sólo se negociaran a través de la BMC las UGEIs que cumplieran los requisitos y características del Decreto 926 de 2017.</a:t>
            </a:r>
          </a:p>
          <a:p>
            <a:pPr marL="360363" indent="-360363" algn="just">
              <a:lnSpc>
                <a:spcPct val="120000"/>
              </a:lnSpc>
              <a:buFontTx/>
              <a:buChar char="−"/>
            </a:pPr>
            <a:endParaRPr lang="es-CO" sz="1100" dirty="0" smtClean="0">
              <a:solidFill>
                <a:srgbClr val="044990"/>
              </a:solidFill>
            </a:endParaRPr>
          </a:p>
          <a:p>
            <a:pPr marL="360363" indent="-360363" algn="just">
              <a:lnSpc>
                <a:spcPct val="120000"/>
              </a:lnSpc>
              <a:buFontTx/>
              <a:buChar char="−"/>
            </a:pPr>
            <a:r>
              <a:rPr lang="es-CO" dirty="0" smtClean="0">
                <a:solidFill>
                  <a:srgbClr val="044990"/>
                </a:solidFill>
              </a:rPr>
              <a:t>La BMC manifestó que acogería la instrucción de la SFC, sin perjuicio de considerar necesario hacer una salvedad en el Reglamento acerca de que la exigencia de que las UGEIs cumplieran con los requisitos y características del Decreto 926 de 2017, no podía entenderse como un aval de que las mismas eran elegibles para la no causación del Impuesto Nacional al Carbono.</a:t>
            </a:r>
          </a:p>
          <a:p>
            <a:pPr marL="360363" indent="-360363" algn="just">
              <a:lnSpc>
                <a:spcPct val="120000"/>
              </a:lnSpc>
              <a:buFontTx/>
              <a:buChar char="−"/>
            </a:pPr>
            <a:endParaRPr lang="es-CO" sz="1100" dirty="0" smtClean="0">
              <a:solidFill>
                <a:srgbClr val="044990"/>
              </a:solidFill>
            </a:endParaRPr>
          </a:p>
          <a:p>
            <a:pPr marL="360363" indent="-360363" algn="just">
              <a:lnSpc>
                <a:spcPct val="120000"/>
              </a:lnSpc>
              <a:buFontTx/>
              <a:buChar char="−"/>
            </a:pPr>
            <a:r>
              <a:rPr lang="es-CO" dirty="0" smtClean="0">
                <a:solidFill>
                  <a:srgbClr val="044990"/>
                </a:solidFill>
              </a:rPr>
              <a:t>La SFC comprendió la preocupación de la BMC y accedió a la inclusión en el Reglamento de la citada salvedad.</a:t>
            </a:r>
            <a:r>
              <a:rPr lang="es-CO" sz="1900" dirty="0" smtClean="0">
                <a:solidFill>
                  <a:srgbClr val="044990"/>
                </a:solidFill>
              </a:rPr>
              <a:t> </a:t>
            </a:r>
            <a:endParaRPr lang="es-CO" sz="2000" dirty="0" smtClean="0">
              <a:solidFill>
                <a:srgbClr val="044990"/>
              </a:solidFill>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533395" y="1884240"/>
            <a:ext cx="8097987" cy="4238083"/>
          </a:xfrm>
          <a:prstGeom prst="rect">
            <a:avLst/>
          </a:prstGeom>
          <a:noFill/>
        </p:spPr>
        <p:txBody>
          <a:bodyPr wrap="square" lIns="0" tIns="0" rIns="0" bIns="0" rtlCol="0">
            <a:spAutoFit/>
          </a:bodyPr>
          <a:lstStyle/>
          <a:p>
            <a:pPr marL="360363" indent="-360363" algn="just">
              <a:lnSpc>
                <a:spcPct val="120000"/>
              </a:lnSpc>
              <a:buFontTx/>
              <a:buChar char="−"/>
            </a:pPr>
            <a:r>
              <a:rPr lang="es-CO" dirty="0" smtClean="0">
                <a:solidFill>
                  <a:srgbClr val="044990"/>
                </a:solidFill>
              </a:rPr>
              <a:t>A través del segundo requerimiento la SFC solicitó que el soporte de cancelación de las UGEIs fuera entregado al momento de realizar el cambio de titularidad de los mismos.</a:t>
            </a:r>
          </a:p>
          <a:p>
            <a:pPr marL="360363" indent="-360363" algn="just">
              <a:lnSpc>
                <a:spcPct val="120000"/>
              </a:lnSpc>
              <a:buFontTx/>
              <a:buChar char="−"/>
            </a:pPr>
            <a:endParaRPr lang="es-CO" sz="1050" dirty="0" smtClean="0">
              <a:solidFill>
                <a:srgbClr val="044990"/>
              </a:solidFill>
            </a:endParaRPr>
          </a:p>
          <a:p>
            <a:pPr marL="360363" indent="-360363" algn="just">
              <a:lnSpc>
                <a:spcPct val="120000"/>
              </a:lnSpc>
              <a:buFontTx/>
              <a:buChar char="−"/>
            </a:pPr>
            <a:r>
              <a:rPr lang="es-CO" dirty="0" smtClean="0">
                <a:solidFill>
                  <a:srgbClr val="044990"/>
                </a:solidFill>
              </a:rPr>
              <a:t>De acuerdo con lo señalado por la SFC en la reunión, se confirmó lo que la BMC sospecha acerca de que el ente de supervisión consideraba erróneamente que el soporte de cancelación era necesario para perfeccionar el cambio de titularidad.</a:t>
            </a:r>
          </a:p>
          <a:p>
            <a:pPr marL="360363" indent="-360363" algn="just">
              <a:lnSpc>
                <a:spcPct val="120000"/>
              </a:lnSpc>
              <a:buFontTx/>
              <a:buChar char="−"/>
            </a:pPr>
            <a:endParaRPr lang="es-CO" sz="1050" dirty="0" smtClean="0">
              <a:solidFill>
                <a:srgbClr val="044990"/>
              </a:solidFill>
            </a:endParaRPr>
          </a:p>
          <a:p>
            <a:pPr marL="360363" indent="-360363" algn="just">
              <a:lnSpc>
                <a:spcPct val="120000"/>
              </a:lnSpc>
              <a:buFontTx/>
              <a:buChar char="−"/>
            </a:pPr>
            <a:r>
              <a:rPr lang="es-CO" dirty="0" smtClean="0">
                <a:solidFill>
                  <a:srgbClr val="044990"/>
                </a:solidFill>
              </a:rPr>
              <a:t>La BMC realizó una breve exposición acerca del soporte de cancelación así como su independencia respecto del cambio de la titularidad de las UGEIs.</a:t>
            </a:r>
          </a:p>
          <a:p>
            <a:pPr marL="360363" indent="-360363" algn="just">
              <a:lnSpc>
                <a:spcPct val="120000"/>
              </a:lnSpc>
              <a:buFontTx/>
              <a:buChar char="−"/>
            </a:pPr>
            <a:endParaRPr lang="es-CO" sz="1050" dirty="0" smtClean="0">
              <a:solidFill>
                <a:srgbClr val="044990"/>
              </a:solidFill>
            </a:endParaRPr>
          </a:p>
          <a:p>
            <a:pPr marL="360363" indent="-360363" algn="just">
              <a:lnSpc>
                <a:spcPct val="120000"/>
              </a:lnSpc>
              <a:buFontTx/>
              <a:buChar char="−"/>
            </a:pPr>
            <a:r>
              <a:rPr lang="es-CO" dirty="0" smtClean="0">
                <a:solidFill>
                  <a:srgbClr val="044990"/>
                </a:solidFill>
              </a:rPr>
              <a:t>La explicación fue de recibo de la SFC y no insistió en la inclusión del soporte de cancelación como requisito para el traslado de las UGEIs.</a:t>
            </a:r>
          </a:p>
        </p:txBody>
      </p:sp>
      <p:sp>
        <p:nvSpPr>
          <p:cNvPr id="4" name="14 Título"/>
          <p:cNvSpPr txBox="1">
            <a:spLocks/>
          </p:cNvSpPr>
          <p:nvPr/>
        </p:nvSpPr>
        <p:spPr>
          <a:xfrm>
            <a:off x="450259" y="235523"/>
            <a:ext cx="6407739" cy="1316187"/>
          </a:xfrm>
          <a:prstGeom prst="rect">
            <a:avLst/>
          </a:prstGeom>
        </p:spPr>
        <p:txBody>
          <a:bodyPr vert="horz" lIns="0" tIns="0" rIns="0" bIns="0" rtlCol="0" anchor="t">
            <a:noAutofit/>
          </a:bodyPr>
          <a:lstStyle/>
          <a:p>
            <a:pPr lvl="0" algn="just">
              <a:lnSpc>
                <a:spcPct val="85000"/>
              </a:lnSpc>
              <a:spcBef>
                <a:spcPct val="0"/>
              </a:spcBef>
            </a:pPr>
            <a:r>
              <a:rPr lang="es-CO" sz="3100" b="1" dirty="0" smtClean="0">
                <a:solidFill>
                  <a:schemeClr val="tx2"/>
                </a:solidFill>
                <a:latin typeface="+mj-lt"/>
                <a:ea typeface="+mj-ea"/>
                <a:cs typeface="+mj-cs"/>
              </a:rPr>
              <a:t>3. Soporte de cancelación como requisito para perfeccionar la entrega de los </a:t>
            </a:r>
            <a:r>
              <a:rPr lang="es-CO" sz="3100" b="1" dirty="0" err="1" smtClean="0">
                <a:solidFill>
                  <a:schemeClr val="tx2"/>
                </a:solidFill>
                <a:latin typeface="+mj-lt"/>
                <a:ea typeface="+mj-ea"/>
                <a:cs typeface="+mj-cs"/>
              </a:rPr>
              <a:t>UGEIs</a:t>
            </a:r>
            <a:endParaRPr lang="es-ES" sz="3100" b="1" dirty="0" smtClean="0">
              <a:solidFill>
                <a:schemeClr val="tx2"/>
              </a:solidFill>
              <a:latin typeface="+mj-lt"/>
              <a:ea typeface="+mj-ea"/>
              <a:cs typeface="+mj-cs"/>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6020</TotalTime>
  <Words>932</Words>
  <Application>Microsoft Office PowerPoint</Application>
  <PresentationFormat>Presentación en pantalla (4:3)</PresentationFormat>
  <Paragraphs>94</Paragraphs>
  <Slides>12</Slides>
  <Notes>2</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Blank</vt:lpstr>
      <vt:lpstr>Diapositiva 1</vt:lpstr>
      <vt:lpstr>Diapositiva 2</vt:lpstr>
      <vt:lpstr>3. Informe – Estado del Proyecto de Modificación del Reglamento en el que se incluyen las disposiciones necesarias para la implementación del Mercado de Carbono. .</vt:lpstr>
      <vt:lpstr>MERCADO DE CARBONO Reunión SFC – 28 de Noviembre de 2017 Segundo Requerimiento SFC</vt:lpstr>
      <vt:lpstr>Reunión SFC</vt:lpstr>
      <vt:lpstr>Asuntos Tratados</vt:lpstr>
      <vt:lpstr>1. Naturaleza Jurídica del Activo a Negociar (UGEIs) </vt:lpstr>
      <vt:lpstr>2. Requisitos y características de los UGEIs y responsabilidad sobre el Impuesto Nacional al Carbono</vt:lpstr>
      <vt:lpstr>Diapositiva 9</vt:lpstr>
      <vt:lpstr>Diapositiva 10</vt:lpstr>
      <vt:lpstr>4. Análisis del modelo funcional del nuevo Mercado de Físicos Privados .</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jolarte</dc:creator>
  <cp:lastModifiedBy>jromero</cp:lastModifiedBy>
  <cp:revision>488</cp:revision>
  <dcterms:created xsi:type="dcterms:W3CDTF">2016-04-14T12:49:47Z</dcterms:created>
  <dcterms:modified xsi:type="dcterms:W3CDTF">2017-12-05T17:17:10Z</dcterms:modified>
</cp:coreProperties>
</file>