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commentAuthors.xml" ContentType="application/vnd.openxmlformats-officedocument.presentationml.commentAuthors+xml"/>
  <Override PartName="/ppt/notesSlides/notesSlide9.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12.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colors6.xml" ContentType="application/vnd.openxmlformats-officedocument.drawingml.diagramColors+xml"/>
  <Override PartName="/ppt/diagrams/drawing7.xml" ContentType="application/vnd.ms-office.drawingml.diagramDrawing+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diagrams/drawing5.xml" ContentType="application/vnd.ms-office.drawingml.diagramDrawing+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diagrams/layout6.xml" ContentType="application/vnd.openxmlformats-officedocument.drawingml.diagram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data7.xml" ContentType="application/vnd.openxmlformats-officedocument.drawingml.diagramData+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diagrams/data5.xml" ContentType="application/vnd.openxmlformats-officedocument.drawingml.diagramData+xml"/>
  <Override PartName="/ppt/notesSlides/notesSlide11.xml" ContentType="application/vnd.openxmlformats-officedocument.presentationml.notesSlide+xml"/>
  <Override PartName="/ppt/diagrams/colors7.xml" ContentType="application/vnd.openxmlformats-officedocument.drawingml.diagramColors+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0"/>
  </p:notesMasterIdLst>
  <p:handoutMasterIdLst>
    <p:handoutMasterId r:id="rId41"/>
  </p:handoutMasterIdLst>
  <p:sldIdLst>
    <p:sldId id="565" r:id="rId2"/>
    <p:sldId id="566" r:id="rId3"/>
    <p:sldId id="567" r:id="rId4"/>
    <p:sldId id="568" r:id="rId5"/>
    <p:sldId id="571" r:id="rId6"/>
    <p:sldId id="572" r:id="rId7"/>
    <p:sldId id="258" r:id="rId8"/>
    <p:sldId id="489" r:id="rId9"/>
    <p:sldId id="509" r:id="rId10"/>
    <p:sldId id="501" r:id="rId11"/>
    <p:sldId id="502" r:id="rId12"/>
    <p:sldId id="515" r:id="rId13"/>
    <p:sldId id="517" r:id="rId14"/>
    <p:sldId id="516" r:id="rId15"/>
    <p:sldId id="518" r:id="rId16"/>
    <p:sldId id="510" r:id="rId17"/>
    <p:sldId id="524" r:id="rId18"/>
    <p:sldId id="511" r:id="rId19"/>
    <p:sldId id="550" r:id="rId20"/>
    <p:sldId id="557" r:id="rId21"/>
    <p:sldId id="554" r:id="rId22"/>
    <p:sldId id="552" r:id="rId23"/>
    <p:sldId id="553" r:id="rId24"/>
    <p:sldId id="555" r:id="rId25"/>
    <p:sldId id="556" r:id="rId26"/>
    <p:sldId id="558" r:id="rId27"/>
    <p:sldId id="563" r:id="rId28"/>
    <p:sldId id="548" r:id="rId29"/>
    <p:sldId id="564" r:id="rId30"/>
    <p:sldId id="551" r:id="rId31"/>
    <p:sldId id="488" r:id="rId32"/>
    <p:sldId id="559" r:id="rId33"/>
    <p:sldId id="560" r:id="rId34"/>
    <p:sldId id="561" r:id="rId35"/>
    <p:sldId id="562" r:id="rId36"/>
    <p:sldId id="547" r:id="rId37"/>
    <p:sldId id="573" r:id="rId38"/>
    <p:sldId id="499"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Sophisticated Business" id="{58BEDF31-0425-40C4-87B2-EBC1798A92EE}">
          <p14:sldIdLst>
            <p14:sldId id="258"/>
            <p14:sldId id="489"/>
            <p14:sldId id="509"/>
            <p14:sldId id="501"/>
            <p14:sldId id="502"/>
            <p14:sldId id="515"/>
            <p14:sldId id="517"/>
            <p14:sldId id="516"/>
            <p14:sldId id="518"/>
            <p14:sldId id="510"/>
            <p14:sldId id="524"/>
            <p14:sldId id="511"/>
            <p14:sldId id="550"/>
            <p14:sldId id="557"/>
            <p14:sldId id="554"/>
            <p14:sldId id="552"/>
            <p14:sldId id="553"/>
            <p14:sldId id="555"/>
            <p14:sldId id="556"/>
            <p14:sldId id="558"/>
            <p14:sldId id="563"/>
            <p14:sldId id="548"/>
            <p14:sldId id="564"/>
            <p14:sldId id="551"/>
            <p14:sldId id="488"/>
            <p14:sldId id="559"/>
            <p14:sldId id="560"/>
            <p14:sldId id="561"/>
            <p14:sldId id="562"/>
            <p14:sldId id="547"/>
            <p14:sldId id="499"/>
          </p14:sldIdLst>
        </p14:section>
      </p14:sectionLst>
    </p:ext>
    <p:ext uri="{EFAFB233-063F-42B5-8137-9DF3F51BA10A}">
      <p15:sldGuideLst xmlns="" xmlns:p15="http://schemas.microsoft.com/office/powerpoint/2012/main">
        <p15:guide id="1" orient="horz" pos="2704" userDrawn="1">
          <p15:clr>
            <a:srgbClr val="A4A3A4"/>
          </p15:clr>
        </p15:guide>
        <p15:guide id="2" orient="horz" pos="3339" userDrawn="1">
          <p15:clr>
            <a:srgbClr val="A4A3A4"/>
          </p15:clr>
        </p15:guide>
        <p15:guide id="3" pos="408"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nzalo de Francisco" initials="GdF" lastIdx="8" clrIdx="0">
    <p:extLst/>
  </p:cmAuthor>
  <p:cmAuthor id="2" name="Gonzalo de Francisco" initials="GdF [2]" lastIdx="1" clrIdx="1">
    <p:extLst/>
  </p:cmAuthor>
  <p:cmAuthor id="3" name="Gonzalo de Francisco" initials="GdF [2] [2]" lastIdx="1" clrIdx="2">
    <p:extLst/>
  </p:cmAuthor>
  <p:cmAuthor id="4" name="Gonzalo de Francisco" initials="GdF [2] [2] [2]" lastIdx="1" clrIdx="3">
    <p:extLst/>
  </p:cmAuthor>
  <p:cmAuthor id="5" name="Gonzalo de Francisco" initials="GdF [2] [2] [3]" lastIdx="1" clrIdx="4">
    <p:extLst/>
  </p:cmAuthor>
  <p:cmAuthor id="6" name="Gonzalo de Francisco" initials="GdF [3]" lastIdx="1" clrIdx="5">
    <p:extLst/>
  </p:cmAuthor>
  <p:cmAuthor id="7" name="Gonzalo de Francisco" initials="GdF [4]" lastIdx="1" clrIdx="6">
    <p:extLst/>
  </p:cmAuthor>
  <p:cmAuthor id="8" name="Gonzalo de Francisco" initials="GdF [5]" lastIdx="1" clrIdx="7">
    <p:extLst/>
  </p:cmAuthor>
  <p:cmAuthor id="9" name="Gonzalo de Francisco" initials="GdF [6]" lastIdx="1" clrIdx="8">
    <p:extLst/>
  </p:cmAuthor>
  <p:cmAuthor id="10" name="Gonzalo de Francisco" initials="GdF [7]" lastIdx="1" clrIdx="9">
    <p:extLst/>
  </p:cmAuthor>
  <p:cmAuthor id="11" name="Gonzalo de Francisco" initials="GdF [8]" lastIdx="1" clrIdx="10">
    <p:extLst/>
  </p:cmAuthor>
  <p:cmAuthor id="12" name="Gonzalo de Francisco" initials="GdF [9]" lastIdx="1" clrIdx="1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44990"/>
    <a:srgbClr val="E2BA41"/>
    <a:srgbClr val="C98F4C"/>
    <a:srgbClr val="AF9D66"/>
    <a:srgbClr val="66B1A0"/>
    <a:srgbClr val="3A8386"/>
    <a:srgbClr val="897C58"/>
    <a:srgbClr val="F0C649"/>
    <a:srgbClr val="57D7FC"/>
    <a:srgbClr val="094784"/>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Estilo claro 2 - Acento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80" autoAdjust="0"/>
    <p:restoredTop sz="94394" autoAdjust="0"/>
  </p:normalViewPr>
  <p:slideViewPr>
    <p:cSldViewPr snapToGrid="0" snapToObjects="1">
      <p:cViewPr varScale="1">
        <p:scale>
          <a:sx n="82" d="100"/>
          <a:sy n="82" d="100"/>
        </p:scale>
        <p:origin x="-1416" y="-84"/>
      </p:cViewPr>
      <p:guideLst>
        <p:guide orient="horz" pos="2704"/>
        <p:guide orient="horz" pos="3339"/>
        <p:guide pos="408"/>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notesViewPr>
    <p:cSldViewPr snapToGrid="0" snapToObjects="1">
      <p:cViewPr varScale="1">
        <p:scale>
          <a:sx n="121" d="100"/>
          <a:sy n="121" d="100"/>
        </p:scale>
        <p:origin x="-4986"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_rels/data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image" Target="../media/image16.jpeg"/><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diagrams/_rels/drawing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image" Target="../media/image16.jpeg"/><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DD92D1-4249-41CD-80E0-04B67D1A883E}" type="doc">
      <dgm:prSet loTypeId="urn:microsoft.com/office/officeart/2005/8/layout/vList2" loCatId="list" qsTypeId="urn:microsoft.com/office/officeart/2005/8/quickstyle/3d4" qsCatId="3D" csTypeId="urn:microsoft.com/office/officeart/2005/8/colors/accent0_1" csCatId="mainScheme" phldr="1"/>
      <dgm:spPr/>
      <dgm:t>
        <a:bodyPr/>
        <a:lstStyle/>
        <a:p>
          <a:endParaRPr lang="es-CO"/>
        </a:p>
      </dgm:t>
    </dgm:pt>
    <dgm:pt modelId="{C7833E86-A3D4-423A-8010-08D2BF526329}">
      <dgm:prSet custT="1"/>
      <dgm:spPr/>
      <dgm:t>
        <a:bodyPr/>
        <a:lstStyle/>
        <a:p>
          <a:r>
            <a:rPr lang="es-CO" sz="2400" b="1" dirty="0" smtClean="0">
              <a:latin typeface="Calibri" pitchFamily="34" charset="0"/>
            </a:rPr>
            <a:t>1. Verificación del Quórum.</a:t>
          </a:r>
        </a:p>
      </dgm:t>
    </dgm:pt>
    <dgm:pt modelId="{6C9EE748-EAE4-4178-B20B-991B259DD5D2}" type="parTrans" cxnId="{7BE0A9BA-091C-4D79-A275-F4073CC6B064}">
      <dgm:prSet/>
      <dgm:spPr/>
      <dgm:t>
        <a:bodyPr/>
        <a:lstStyle/>
        <a:p>
          <a:endParaRPr lang="es-CO">
            <a:latin typeface="Calibri" pitchFamily="34" charset="0"/>
          </a:endParaRPr>
        </a:p>
      </dgm:t>
    </dgm:pt>
    <dgm:pt modelId="{0D998222-7C25-4E09-BC4D-B72906CA70AF}" type="sibTrans" cxnId="{7BE0A9BA-091C-4D79-A275-F4073CC6B064}">
      <dgm:prSet/>
      <dgm:spPr/>
      <dgm:t>
        <a:bodyPr/>
        <a:lstStyle/>
        <a:p>
          <a:endParaRPr lang="es-CO">
            <a:latin typeface="Calibri" pitchFamily="34" charset="0"/>
          </a:endParaRPr>
        </a:p>
      </dgm:t>
    </dgm:pt>
    <dgm:pt modelId="{6FB62B8B-A117-44F5-AF1F-33E828CE3E27}">
      <dgm:prSet custT="1"/>
      <dgm:spPr/>
      <dgm:t>
        <a:bodyPr/>
        <a:lstStyle/>
        <a:p>
          <a:r>
            <a:rPr lang="es-CO" sz="2400" b="1" dirty="0" smtClean="0">
              <a:latin typeface="Calibri" pitchFamily="34" charset="0"/>
            </a:rPr>
            <a:t>2. Lectura y aprobación del orden del día.</a:t>
          </a:r>
        </a:p>
      </dgm:t>
    </dgm:pt>
    <dgm:pt modelId="{82B81702-1DE9-45AA-B149-9B39D970E52E}" type="parTrans" cxnId="{AFCDDE45-F8C4-4E2F-8969-1CDA5146DAE1}">
      <dgm:prSet/>
      <dgm:spPr/>
      <dgm:t>
        <a:bodyPr/>
        <a:lstStyle/>
        <a:p>
          <a:endParaRPr lang="es-CO">
            <a:latin typeface="Calibri" pitchFamily="34" charset="0"/>
          </a:endParaRPr>
        </a:p>
      </dgm:t>
    </dgm:pt>
    <dgm:pt modelId="{ED0F9114-33B3-4D0A-8A6D-4AB2FC8B4B0F}" type="sibTrans" cxnId="{AFCDDE45-F8C4-4E2F-8969-1CDA5146DAE1}">
      <dgm:prSet/>
      <dgm:spPr/>
      <dgm:t>
        <a:bodyPr/>
        <a:lstStyle/>
        <a:p>
          <a:endParaRPr lang="es-CO">
            <a:latin typeface="Calibri" pitchFamily="34" charset="0"/>
          </a:endParaRPr>
        </a:p>
      </dgm:t>
    </dgm:pt>
    <dgm:pt modelId="{F608CBCB-D2E8-49E7-9DA3-29B7F77E9F3C}">
      <dgm:prSet custT="1"/>
      <dgm:spPr/>
      <dgm:t>
        <a:bodyPr/>
        <a:lstStyle/>
        <a:p>
          <a:r>
            <a:rPr lang="es-CO" sz="2400" b="1" dirty="0" smtClean="0">
              <a:latin typeface="Calibri" pitchFamily="34" charset="0"/>
            </a:rPr>
            <a:t>3. </a:t>
          </a:r>
          <a:r>
            <a:rPr lang="es-CO" sz="2400" b="1" dirty="0" smtClean="0">
              <a:latin typeface="Calibri" pitchFamily="34" charset="0"/>
            </a:rPr>
            <a:t>Aprobación del Acta No. 01 de septiembre de 2017.</a:t>
          </a:r>
          <a:endParaRPr lang="es-CO" sz="2400" b="1" dirty="0" smtClean="0">
            <a:latin typeface="Calibri" pitchFamily="34" charset="0"/>
          </a:endParaRPr>
        </a:p>
      </dgm:t>
    </dgm:pt>
    <dgm:pt modelId="{A39F3437-09D6-44E9-979C-0E3C521F148F}" type="parTrans" cxnId="{B0480D1F-78CB-4D8F-A764-63C287856378}">
      <dgm:prSet/>
      <dgm:spPr/>
      <dgm:t>
        <a:bodyPr/>
        <a:lstStyle/>
        <a:p>
          <a:endParaRPr lang="es-CO">
            <a:latin typeface="Calibri" pitchFamily="34" charset="0"/>
          </a:endParaRPr>
        </a:p>
      </dgm:t>
    </dgm:pt>
    <dgm:pt modelId="{55F73CAE-3E4D-4631-A031-E084E086CEF3}" type="sibTrans" cxnId="{B0480D1F-78CB-4D8F-A764-63C287856378}">
      <dgm:prSet/>
      <dgm:spPr/>
      <dgm:t>
        <a:bodyPr/>
        <a:lstStyle/>
        <a:p>
          <a:endParaRPr lang="es-CO">
            <a:latin typeface="Calibri" pitchFamily="34" charset="0"/>
          </a:endParaRPr>
        </a:p>
      </dgm:t>
    </dgm:pt>
    <dgm:pt modelId="{1A82B691-42AA-46C6-8AC0-3EBE5BD5C51D}">
      <dgm:prSet custT="1"/>
      <dgm:spPr/>
      <dgm:t>
        <a:bodyPr/>
        <a:lstStyle/>
        <a:p>
          <a:r>
            <a:rPr lang="es-CO" sz="2400" b="1" dirty="0" smtClean="0">
              <a:latin typeface="Calibri" pitchFamily="34" charset="0"/>
            </a:rPr>
            <a:t>4. </a:t>
          </a:r>
          <a:r>
            <a:rPr lang="es-CO" sz="2400" b="1" dirty="0" smtClean="0">
              <a:latin typeface="Calibri" pitchFamily="34" charset="0"/>
            </a:rPr>
            <a:t> Seguimiento de tareas.</a:t>
          </a:r>
          <a:endParaRPr lang="es-CO" sz="2400" b="1" dirty="0" smtClean="0">
            <a:latin typeface="Calibri" pitchFamily="34" charset="0"/>
          </a:endParaRPr>
        </a:p>
      </dgm:t>
    </dgm:pt>
    <dgm:pt modelId="{3EEE861E-4673-4F7B-B6B3-AAAA5EA1174B}" type="parTrans" cxnId="{D0C24CC2-BB0C-4002-A3A7-9D0BFC8EB0F4}">
      <dgm:prSet/>
      <dgm:spPr/>
      <dgm:t>
        <a:bodyPr/>
        <a:lstStyle/>
        <a:p>
          <a:endParaRPr lang="es-CO">
            <a:latin typeface="Calibri" pitchFamily="34" charset="0"/>
          </a:endParaRPr>
        </a:p>
      </dgm:t>
    </dgm:pt>
    <dgm:pt modelId="{5BF43663-836A-477C-B919-5923D47FEEE1}" type="sibTrans" cxnId="{D0C24CC2-BB0C-4002-A3A7-9D0BFC8EB0F4}">
      <dgm:prSet/>
      <dgm:spPr/>
      <dgm:t>
        <a:bodyPr/>
        <a:lstStyle/>
        <a:p>
          <a:endParaRPr lang="es-CO">
            <a:latin typeface="Calibri" pitchFamily="34" charset="0"/>
          </a:endParaRPr>
        </a:p>
      </dgm:t>
    </dgm:pt>
    <dgm:pt modelId="{4CA2A508-4676-49E7-95EB-080F0963C863}">
      <dgm:prSet custT="1"/>
      <dgm:spPr/>
      <dgm:t>
        <a:bodyPr/>
        <a:lstStyle/>
        <a:p>
          <a:r>
            <a:rPr lang="es-CO" sz="2400" b="1" dirty="0" smtClean="0">
              <a:latin typeface="Calibri" pitchFamily="34" charset="0"/>
            </a:rPr>
            <a:t>5</a:t>
          </a:r>
          <a:r>
            <a:rPr lang="es-CO" sz="2400" b="1" dirty="0" smtClean="0">
              <a:latin typeface="Calibri" pitchFamily="34" charset="0"/>
            </a:rPr>
            <a:t>. Proyecto de modificación del Reglamento de la Bolsa en materia del Mercado de Carbono.</a:t>
          </a:r>
        </a:p>
      </dgm:t>
    </dgm:pt>
    <dgm:pt modelId="{42143530-EACB-4F42-B4BB-43A656094E30}" type="parTrans" cxnId="{F119A240-B797-47C8-819C-6E2E99CA6872}">
      <dgm:prSet/>
      <dgm:spPr/>
      <dgm:t>
        <a:bodyPr/>
        <a:lstStyle/>
        <a:p>
          <a:endParaRPr lang="es-CO"/>
        </a:p>
      </dgm:t>
    </dgm:pt>
    <dgm:pt modelId="{BB0C3AC0-1C33-4490-819B-2476DAC9C30E}" type="sibTrans" cxnId="{F119A240-B797-47C8-819C-6E2E99CA6872}">
      <dgm:prSet/>
      <dgm:spPr/>
      <dgm:t>
        <a:bodyPr/>
        <a:lstStyle/>
        <a:p>
          <a:endParaRPr lang="es-CO"/>
        </a:p>
      </dgm:t>
    </dgm:pt>
    <dgm:pt modelId="{FF70B51A-BEC8-41A9-8A6E-2A2AE5A7018B}">
      <dgm:prSet custT="1"/>
      <dgm:spPr/>
      <dgm:t>
        <a:bodyPr/>
        <a:lstStyle/>
        <a:p>
          <a:r>
            <a:rPr lang="es-CO" sz="2400" b="1" dirty="0" smtClean="0">
              <a:latin typeface="Calibri" pitchFamily="34" charset="0"/>
            </a:rPr>
            <a:t>6. </a:t>
          </a:r>
          <a:r>
            <a:rPr lang="es-CO" sz="2400" b="1" dirty="0" smtClean="0">
              <a:latin typeface="Calibri" pitchFamily="34" charset="0"/>
            </a:rPr>
            <a:t>Proposiciones y varios.</a:t>
          </a:r>
        </a:p>
      </dgm:t>
    </dgm:pt>
    <dgm:pt modelId="{10140BE3-C628-4669-9AE2-1DE553F05500}" type="parTrans" cxnId="{1519B62A-2307-498E-919A-F160C22572C1}">
      <dgm:prSet/>
      <dgm:spPr/>
      <dgm:t>
        <a:bodyPr/>
        <a:lstStyle/>
        <a:p>
          <a:endParaRPr lang="es-CO"/>
        </a:p>
      </dgm:t>
    </dgm:pt>
    <dgm:pt modelId="{E1E21E14-82CA-4593-B9BF-13029F428E4A}" type="sibTrans" cxnId="{1519B62A-2307-498E-919A-F160C22572C1}">
      <dgm:prSet/>
      <dgm:spPr/>
      <dgm:t>
        <a:bodyPr/>
        <a:lstStyle/>
        <a:p>
          <a:endParaRPr lang="es-CO"/>
        </a:p>
      </dgm:t>
    </dgm:pt>
    <dgm:pt modelId="{13DF23CD-4103-4954-9192-E79AEC36CBC1}" type="pres">
      <dgm:prSet presAssocID="{1BDD92D1-4249-41CD-80E0-04B67D1A883E}" presName="linear" presStyleCnt="0">
        <dgm:presLayoutVars>
          <dgm:animLvl val="lvl"/>
          <dgm:resizeHandles val="exact"/>
        </dgm:presLayoutVars>
      </dgm:prSet>
      <dgm:spPr/>
      <dgm:t>
        <a:bodyPr/>
        <a:lstStyle/>
        <a:p>
          <a:endParaRPr lang="es-CO"/>
        </a:p>
      </dgm:t>
    </dgm:pt>
    <dgm:pt modelId="{CF55614E-3210-4F9D-ADC5-BC8D276724CD}" type="pres">
      <dgm:prSet presAssocID="{C7833E86-A3D4-423A-8010-08D2BF526329}" presName="parentText" presStyleLbl="node1" presStyleIdx="0" presStyleCnt="6" custLinFactNeighborX="-2500" custLinFactNeighborY="-44213">
        <dgm:presLayoutVars>
          <dgm:chMax val="0"/>
          <dgm:bulletEnabled val="1"/>
        </dgm:presLayoutVars>
      </dgm:prSet>
      <dgm:spPr/>
      <dgm:t>
        <a:bodyPr/>
        <a:lstStyle/>
        <a:p>
          <a:endParaRPr lang="es-CO"/>
        </a:p>
      </dgm:t>
    </dgm:pt>
    <dgm:pt modelId="{AD591FB0-40DC-4347-B699-1012C5856716}" type="pres">
      <dgm:prSet presAssocID="{0D998222-7C25-4E09-BC4D-B72906CA70AF}" presName="spacer" presStyleCnt="0"/>
      <dgm:spPr/>
    </dgm:pt>
    <dgm:pt modelId="{EDC837DF-0A67-4C20-A760-A1394271C7FB}" type="pres">
      <dgm:prSet presAssocID="{6FB62B8B-A117-44F5-AF1F-33E828CE3E27}" presName="parentText" presStyleLbl="node1" presStyleIdx="1" presStyleCnt="6">
        <dgm:presLayoutVars>
          <dgm:chMax val="0"/>
          <dgm:bulletEnabled val="1"/>
        </dgm:presLayoutVars>
      </dgm:prSet>
      <dgm:spPr/>
      <dgm:t>
        <a:bodyPr/>
        <a:lstStyle/>
        <a:p>
          <a:endParaRPr lang="es-CO"/>
        </a:p>
      </dgm:t>
    </dgm:pt>
    <dgm:pt modelId="{0E778B8D-ECBC-4B50-BBAD-538E556F0852}" type="pres">
      <dgm:prSet presAssocID="{ED0F9114-33B3-4D0A-8A6D-4AB2FC8B4B0F}" presName="spacer" presStyleCnt="0"/>
      <dgm:spPr/>
    </dgm:pt>
    <dgm:pt modelId="{DA62BD14-6997-42A4-8151-13008C1BE425}" type="pres">
      <dgm:prSet presAssocID="{F608CBCB-D2E8-49E7-9DA3-29B7F77E9F3C}" presName="parentText" presStyleLbl="node1" presStyleIdx="2" presStyleCnt="6">
        <dgm:presLayoutVars>
          <dgm:chMax val="0"/>
          <dgm:bulletEnabled val="1"/>
        </dgm:presLayoutVars>
      </dgm:prSet>
      <dgm:spPr/>
      <dgm:t>
        <a:bodyPr/>
        <a:lstStyle/>
        <a:p>
          <a:endParaRPr lang="es-CO"/>
        </a:p>
      </dgm:t>
    </dgm:pt>
    <dgm:pt modelId="{17B8874B-EF17-4920-9F08-F4C11AE51528}" type="pres">
      <dgm:prSet presAssocID="{55F73CAE-3E4D-4631-A031-E084E086CEF3}" presName="spacer" presStyleCnt="0"/>
      <dgm:spPr/>
    </dgm:pt>
    <dgm:pt modelId="{DEA3DEB1-3B43-4496-B203-02BB5307F721}" type="pres">
      <dgm:prSet presAssocID="{1A82B691-42AA-46C6-8AC0-3EBE5BD5C51D}" presName="parentText" presStyleLbl="node1" presStyleIdx="3" presStyleCnt="6">
        <dgm:presLayoutVars>
          <dgm:chMax val="0"/>
          <dgm:bulletEnabled val="1"/>
        </dgm:presLayoutVars>
      </dgm:prSet>
      <dgm:spPr/>
      <dgm:t>
        <a:bodyPr/>
        <a:lstStyle/>
        <a:p>
          <a:endParaRPr lang="es-CO"/>
        </a:p>
      </dgm:t>
    </dgm:pt>
    <dgm:pt modelId="{2CBE96F0-22CA-4D9E-BE49-5ED342AB0369}" type="pres">
      <dgm:prSet presAssocID="{5BF43663-836A-477C-B919-5923D47FEEE1}" presName="spacer" presStyleCnt="0"/>
      <dgm:spPr/>
    </dgm:pt>
    <dgm:pt modelId="{2D35138D-E91D-45AF-BC2E-5EE229CE09D8}" type="pres">
      <dgm:prSet presAssocID="{4CA2A508-4676-49E7-95EB-080F0963C863}" presName="parentText" presStyleLbl="node1" presStyleIdx="4" presStyleCnt="6">
        <dgm:presLayoutVars>
          <dgm:chMax val="0"/>
          <dgm:bulletEnabled val="1"/>
        </dgm:presLayoutVars>
      </dgm:prSet>
      <dgm:spPr/>
      <dgm:t>
        <a:bodyPr/>
        <a:lstStyle/>
        <a:p>
          <a:endParaRPr lang="es-CO"/>
        </a:p>
      </dgm:t>
    </dgm:pt>
    <dgm:pt modelId="{A04EE55E-4B3A-452E-AF84-10169273F49B}" type="pres">
      <dgm:prSet presAssocID="{BB0C3AC0-1C33-4490-819B-2476DAC9C30E}" presName="spacer" presStyleCnt="0"/>
      <dgm:spPr/>
    </dgm:pt>
    <dgm:pt modelId="{F17C6007-FCFA-41AD-B7CC-19C995360AA2}" type="pres">
      <dgm:prSet presAssocID="{FF70B51A-BEC8-41A9-8A6E-2A2AE5A7018B}" presName="parentText" presStyleLbl="node1" presStyleIdx="5" presStyleCnt="6" custLinFactNeighborX="-2500" custLinFactNeighborY="24166">
        <dgm:presLayoutVars>
          <dgm:chMax val="0"/>
          <dgm:bulletEnabled val="1"/>
        </dgm:presLayoutVars>
      </dgm:prSet>
      <dgm:spPr/>
      <dgm:t>
        <a:bodyPr/>
        <a:lstStyle/>
        <a:p>
          <a:endParaRPr lang="es-CO"/>
        </a:p>
      </dgm:t>
    </dgm:pt>
  </dgm:ptLst>
  <dgm:cxnLst>
    <dgm:cxn modelId="{F119A240-B797-47C8-819C-6E2E99CA6872}" srcId="{1BDD92D1-4249-41CD-80E0-04B67D1A883E}" destId="{4CA2A508-4676-49E7-95EB-080F0963C863}" srcOrd="4" destOrd="0" parTransId="{42143530-EACB-4F42-B4BB-43A656094E30}" sibTransId="{BB0C3AC0-1C33-4490-819B-2476DAC9C30E}"/>
    <dgm:cxn modelId="{1519B62A-2307-498E-919A-F160C22572C1}" srcId="{1BDD92D1-4249-41CD-80E0-04B67D1A883E}" destId="{FF70B51A-BEC8-41A9-8A6E-2A2AE5A7018B}" srcOrd="5" destOrd="0" parTransId="{10140BE3-C628-4669-9AE2-1DE553F05500}" sibTransId="{E1E21E14-82CA-4593-B9BF-13029F428E4A}"/>
    <dgm:cxn modelId="{CE2A2509-C369-4653-A4F0-C94020A9BE95}" type="presOf" srcId="{C7833E86-A3D4-423A-8010-08D2BF526329}" destId="{CF55614E-3210-4F9D-ADC5-BC8D276724CD}" srcOrd="0" destOrd="0" presId="urn:microsoft.com/office/officeart/2005/8/layout/vList2"/>
    <dgm:cxn modelId="{7BE0A9BA-091C-4D79-A275-F4073CC6B064}" srcId="{1BDD92D1-4249-41CD-80E0-04B67D1A883E}" destId="{C7833E86-A3D4-423A-8010-08D2BF526329}" srcOrd="0" destOrd="0" parTransId="{6C9EE748-EAE4-4178-B20B-991B259DD5D2}" sibTransId="{0D998222-7C25-4E09-BC4D-B72906CA70AF}"/>
    <dgm:cxn modelId="{073FF16A-3B55-411B-B73A-84B68B344F3B}" type="presOf" srcId="{FF70B51A-BEC8-41A9-8A6E-2A2AE5A7018B}" destId="{F17C6007-FCFA-41AD-B7CC-19C995360AA2}" srcOrd="0" destOrd="0" presId="urn:microsoft.com/office/officeart/2005/8/layout/vList2"/>
    <dgm:cxn modelId="{B0480D1F-78CB-4D8F-A764-63C287856378}" srcId="{1BDD92D1-4249-41CD-80E0-04B67D1A883E}" destId="{F608CBCB-D2E8-49E7-9DA3-29B7F77E9F3C}" srcOrd="2" destOrd="0" parTransId="{A39F3437-09D6-44E9-979C-0E3C521F148F}" sibTransId="{55F73CAE-3E4D-4631-A031-E084E086CEF3}"/>
    <dgm:cxn modelId="{D0C24CC2-BB0C-4002-A3A7-9D0BFC8EB0F4}" srcId="{1BDD92D1-4249-41CD-80E0-04B67D1A883E}" destId="{1A82B691-42AA-46C6-8AC0-3EBE5BD5C51D}" srcOrd="3" destOrd="0" parTransId="{3EEE861E-4673-4F7B-B6B3-AAAA5EA1174B}" sibTransId="{5BF43663-836A-477C-B919-5923D47FEEE1}"/>
    <dgm:cxn modelId="{88441510-DD6A-4783-9EF4-D10322B34455}" type="presOf" srcId="{6FB62B8B-A117-44F5-AF1F-33E828CE3E27}" destId="{EDC837DF-0A67-4C20-A760-A1394271C7FB}" srcOrd="0" destOrd="0" presId="urn:microsoft.com/office/officeart/2005/8/layout/vList2"/>
    <dgm:cxn modelId="{AFCDDE45-F8C4-4E2F-8969-1CDA5146DAE1}" srcId="{1BDD92D1-4249-41CD-80E0-04B67D1A883E}" destId="{6FB62B8B-A117-44F5-AF1F-33E828CE3E27}" srcOrd="1" destOrd="0" parTransId="{82B81702-1DE9-45AA-B149-9B39D970E52E}" sibTransId="{ED0F9114-33B3-4D0A-8A6D-4AB2FC8B4B0F}"/>
    <dgm:cxn modelId="{E00CD909-6E1E-4D1E-A328-DDA19B8F60DD}" type="presOf" srcId="{F608CBCB-D2E8-49E7-9DA3-29B7F77E9F3C}" destId="{DA62BD14-6997-42A4-8151-13008C1BE425}" srcOrd="0" destOrd="0" presId="urn:microsoft.com/office/officeart/2005/8/layout/vList2"/>
    <dgm:cxn modelId="{8653A958-3904-44C1-B4C3-4E535DEE21B6}" type="presOf" srcId="{4CA2A508-4676-49E7-95EB-080F0963C863}" destId="{2D35138D-E91D-45AF-BC2E-5EE229CE09D8}" srcOrd="0" destOrd="0" presId="urn:microsoft.com/office/officeart/2005/8/layout/vList2"/>
    <dgm:cxn modelId="{6524084A-D711-4C01-9CA0-5D17D9534CAF}" type="presOf" srcId="{1A82B691-42AA-46C6-8AC0-3EBE5BD5C51D}" destId="{DEA3DEB1-3B43-4496-B203-02BB5307F721}" srcOrd="0" destOrd="0" presId="urn:microsoft.com/office/officeart/2005/8/layout/vList2"/>
    <dgm:cxn modelId="{D8B2A2B9-FE48-4ACA-89D4-2CFBF3AE3F03}" type="presOf" srcId="{1BDD92D1-4249-41CD-80E0-04B67D1A883E}" destId="{13DF23CD-4103-4954-9192-E79AEC36CBC1}" srcOrd="0" destOrd="0" presId="urn:microsoft.com/office/officeart/2005/8/layout/vList2"/>
    <dgm:cxn modelId="{824B9E2C-9FA2-4395-97A8-214BE06D417B}" type="presParOf" srcId="{13DF23CD-4103-4954-9192-E79AEC36CBC1}" destId="{CF55614E-3210-4F9D-ADC5-BC8D276724CD}" srcOrd="0" destOrd="0" presId="urn:microsoft.com/office/officeart/2005/8/layout/vList2"/>
    <dgm:cxn modelId="{59D46439-BC99-43E4-8958-C9591B4FD666}" type="presParOf" srcId="{13DF23CD-4103-4954-9192-E79AEC36CBC1}" destId="{AD591FB0-40DC-4347-B699-1012C5856716}" srcOrd="1" destOrd="0" presId="urn:microsoft.com/office/officeart/2005/8/layout/vList2"/>
    <dgm:cxn modelId="{49726302-387F-464A-8C37-7A6A841C6FD0}" type="presParOf" srcId="{13DF23CD-4103-4954-9192-E79AEC36CBC1}" destId="{EDC837DF-0A67-4C20-A760-A1394271C7FB}" srcOrd="2" destOrd="0" presId="urn:microsoft.com/office/officeart/2005/8/layout/vList2"/>
    <dgm:cxn modelId="{D89793D2-258D-4702-9CB0-692AB610042B}" type="presParOf" srcId="{13DF23CD-4103-4954-9192-E79AEC36CBC1}" destId="{0E778B8D-ECBC-4B50-BBAD-538E556F0852}" srcOrd="3" destOrd="0" presId="urn:microsoft.com/office/officeart/2005/8/layout/vList2"/>
    <dgm:cxn modelId="{F42DA6AA-1332-4D58-BBD2-50A5436B18C7}" type="presParOf" srcId="{13DF23CD-4103-4954-9192-E79AEC36CBC1}" destId="{DA62BD14-6997-42A4-8151-13008C1BE425}" srcOrd="4" destOrd="0" presId="urn:microsoft.com/office/officeart/2005/8/layout/vList2"/>
    <dgm:cxn modelId="{F9937D20-3BEA-4112-9FA9-3A2566F29C46}" type="presParOf" srcId="{13DF23CD-4103-4954-9192-E79AEC36CBC1}" destId="{17B8874B-EF17-4920-9F08-F4C11AE51528}" srcOrd="5" destOrd="0" presId="urn:microsoft.com/office/officeart/2005/8/layout/vList2"/>
    <dgm:cxn modelId="{8CEB27B2-F180-417D-8C79-5343C426D86B}" type="presParOf" srcId="{13DF23CD-4103-4954-9192-E79AEC36CBC1}" destId="{DEA3DEB1-3B43-4496-B203-02BB5307F721}" srcOrd="6" destOrd="0" presId="urn:microsoft.com/office/officeart/2005/8/layout/vList2"/>
    <dgm:cxn modelId="{D350E00B-E2FB-4B15-A5EA-D1D7C18EB418}" type="presParOf" srcId="{13DF23CD-4103-4954-9192-E79AEC36CBC1}" destId="{2CBE96F0-22CA-4D9E-BE49-5ED342AB0369}" srcOrd="7" destOrd="0" presId="urn:microsoft.com/office/officeart/2005/8/layout/vList2"/>
    <dgm:cxn modelId="{036AC471-17AD-4A91-A6B5-0412E487F239}" type="presParOf" srcId="{13DF23CD-4103-4954-9192-E79AEC36CBC1}" destId="{2D35138D-E91D-45AF-BC2E-5EE229CE09D8}" srcOrd="8" destOrd="0" presId="urn:microsoft.com/office/officeart/2005/8/layout/vList2"/>
    <dgm:cxn modelId="{29CEE1E8-FDCA-4FD2-B510-DD07F1A39E74}" type="presParOf" srcId="{13DF23CD-4103-4954-9192-E79AEC36CBC1}" destId="{A04EE55E-4B3A-452E-AF84-10169273F49B}" srcOrd="9" destOrd="0" presId="urn:microsoft.com/office/officeart/2005/8/layout/vList2"/>
    <dgm:cxn modelId="{45AF2A5E-87CF-4115-961A-10F3799C4F12}" type="presParOf" srcId="{13DF23CD-4103-4954-9192-E79AEC36CBC1}" destId="{F17C6007-FCFA-41AD-B7CC-19C995360AA2}" srcOrd="10" destOrd="0" presId="urn:microsoft.com/office/officeart/2005/8/layout/vList2"/>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992881-103A-4207-904A-E7E7FD7AFA1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CO"/>
        </a:p>
      </dgm:t>
    </dgm:pt>
    <dgm:pt modelId="{3FC86DEB-A3BD-45AD-832E-C10C43430E2E}">
      <dgm:prSet phldrT="[Texto]"/>
      <dgm:spPr/>
      <dgm:t>
        <a:bodyPr/>
        <a:lstStyle/>
        <a:p>
          <a:r>
            <a:rPr lang="es-CO" dirty="0" smtClean="0"/>
            <a:t>Presentar al Comité el papel que desempeñara la BMC de cara a la Factura Electrónica y el tipo de contrato con el que se actuara en dicho mercado.</a:t>
          </a:r>
          <a:endParaRPr lang="es-CO" dirty="0"/>
        </a:p>
      </dgm:t>
    </dgm:pt>
    <dgm:pt modelId="{BBAC5E8C-83D0-4871-BC74-59C4CB6ED3A2}" type="parTrans" cxnId="{119100C1-F9EA-4DBC-9913-ECFF510DBF28}">
      <dgm:prSet/>
      <dgm:spPr/>
      <dgm:t>
        <a:bodyPr/>
        <a:lstStyle/>
        <a:p>
          <a:endParaRPr lang="es-CO"/>
        </a:p>
      </dgm:t>
    </dgm:pt>
    <dgm:pt modelId="{34D386DE-2D06-4D13-AC1E-7EF6B213557F}" type="sibTrans" cxnId="{119100C1-F9EA-4DBC-9913-ECFF510DBF28}">
      <dgm:prSet/>
      <dgm:spPr/>
      <dgm:t>
        <a:bodyPr/>
        <a:lstStyle/>
        <a:p>
          <a:endParaRPr lang="es-CO"/>
        </a:p>
      </dgm:t>
    </dgm:pt>
    <dgm:pt modelId="{EFA612DC-EF85-4AC6-B568-5150248ED569}">
      <dgm:prSet phldrT="[Texto]"/>
      <dgm:spPr/>
      <dgm:t>
        <a:bodyPr/>
        <a:lstStyle/>
        <a:p>
          <a:r>
            <a:rPr lang="es-CO" dirty="0" smtClean="0"/>
            <a:t>Seguimiento cronograma doctora Susana Gómez.</a:t>
          </a:r>
          <a:endParaRPr lang="es-CO" dirty="0"/>
        </a:p>
      </dgm:t>
    </dgm:pt>
    <dgm:pt modelId="{E94A901B-1B56-49E9-B3B9-CA20B0A4B110}" type="parTrans" cxnId="{789F83D2-7C18-469B-8553-C03FC73C82F3}">
      <dgm:prSet/>
      <dgm:spPr/>
      <dgm:t>
        <a:bodyPr/>
        <a:lstStyle/>
        <a:p>
          <a:endParaRPr lang="es-CO"/>
        </a:p>
      </dgm:t>
    </dgm:pt>
    <dgm:pt modelId="{259F79C9-F3C2-4E53-BDC5-80F37C0D50DA}" type="sibTrans" cxnId="{789F83D2-7C18-469B-8553-C03FC73C82F3}">
      <dgm:prSet/>
      <dgm:spPr/>
      <dgm:t>
        <a:bodyPr/>
        <a:lstStyle/>
        <a:p>
          <a:endParaRPr lang="es-CO"/>
        </a:p>
      </dgm:t>
    </dgm:pt>
    <dgm:pt modelId="{2166BCEF-9072-40A8-9071-A4552B7EC3EA}">
      <dgm:prSet/>
      <dgm:spPr/>
      <dgm:t>
        <a:bodyPr/>
        <a:lstStyle/>
        <a:p>
          <a:r>
            <a:rPr lang="es-CO" dirty="0" smtClean="0"/>
            <a:t>Definiciones de ajustes al MCP.</a:t>
          </a:r>
          <a:endParaRPr lang="es-CO" dirty="0"/>
        </a:p>
      </dgm:t>
    </dgm:pt>
    <dgm:pt modelId="{02AB75EA-F073-4F54-A820-825CF5A9AB7A}" type="parTrans" cxnId="{18F21C66-58F0-4928-8A73-1B4B0EC474D4}">
      <dgm:prSet/>
      <dgm:spPr/>
      <dgm:t>
        <a:bodyPr/>
        <a:lstStyle/>
        <a:p>
          <a:endParaRPr lang="es-CO"/>
        </a:p>
      </dgm:t>
    </dgm:pt>
    <dgm:pt modelId="{9C8CE715-9DA9-4F50-B4CF-5AE02F9AADB2}" type="sibTrans" cxnId="{18F21C66-58F0-4928-8A73-1B4B0EC474D4}">
      <dgm:prSet/>
      <dgm:spPr/>
      <dgm:t>
        <a:bodyPr/>
        <a:lstStyle/>
        <a:p>
          <a:endParaRPr lang="es-CO"/>
        </a:p>
      </dgm:t>
    </dgm:pt>
    <dgm:pt modelId="{5A3274AB-D93A-4FD0-A2F4-9C0F87278E48}" type="pres">
      <dgm:prSet presAssocID="{72992881-103A-4207-904A-E7E7FD7AFA16}" presName="linear" presStyleCnt="0">
        <dgm:presLayoutVars>
          <dgm:animLvl val="lvl"/>
          <dgm:resizeHandles val="exact"/>
        </dgm:presLayoutVars>
      </dgm:prSet>
      <dgm:spPr/>
    </dgm:pt>
    <dgm:pt modelId="{607DFFB5-61D3-4786-B487-8C43E4F911CD}" type="pres">
      <dgm:prSet presAssocID="{3FC86DEB-A3BD-45AD-832E-C10C43430E2E}" presName="parentText" presStyleLbl="node1" presStyleIdx="0" presStyleCnt="3" custLinFactNeighborY="-9130">
        <dgm:presLayoutVars>
          <dgm:chMax val="0"/>
          <dgm:bulletEnabled val="1"/>
        </dgm:presLayoutVars>
      </dgm:prSet>
      <dgm:spPr/>
      <dgm:t>
        <a:bodyPr/>
        <a:lstStyle/>
        <a:p>
          <a:endParaRPr lang="es-CO"/>
        </a:p>
      </dgm:t>
    </dgm:pt>
    <dgm:pt modelId="{7DD0A7F8-B1EE-400E-A8DF-EDD9A2BBF158}" type="pres">
      <dgm:prSet presAssocID="{34D386DE-2D06-4D13-AC1E-7EF6B213557F}" presName="spacer" presStyleCnt="0"/>
      <dgm:spPr/>
    </dgm:pt>
    <dgm:pt modelId="{40589BC8-303A-4FBA-B293-F27A94D2716C}" type="pres">
      <dgm:prSet presAssocID="{EFA612DC-EF85-4AC6-B568-5150248ED569}" presName="parentText" presStyleLbl="node1" presStyleIdx="1" presStyleCnt="3" custLinFactNeighborY="-8737">
        <dgm:presLayoutVars>
          <dgm:chMax val="0"/>
          <dgm:bulletEnabled val="1"/>
        </dgm:presLayoutVars>
      </dgm:prSet>
      <dgm:spPr/>
      <dgm:t>
        <a:bodyPr/>
        <a:lstStyle/>
        <a:p>
          <a:endParaRPr lang="es-CO"/>
        </a:p>
      </dgm:t>
    </dgm:pt>
    <dgm:pt modelId="{77799848-C9A3-4016-910A-0CEDC1CA3080}" type="pres">
      <dgm:prSet presAssocID="{259F79C9-F3C2-4E53-BDC5-80F37C0D50DA}" presName="spacer" presStyleCnt="0"/>
      <dgm:spPr/>
    </dgm:pt>
    <dgm:pt modelId="{267017D5-574A-4FCD-A5FC-C642B9863118}" type="pres">
      <dgm:prSet presAssocID="{2166BCEF-9072-40A8-9071-A4552B7EC3EA}" presName="parentText" presStyleLbl="node1" presStyleIdx="2" presStyleCnt="3">
        <dgm:presLayoutVars>
          <dgm:chMax val="0"/>
          <dgm:bulletEnabled val="1"/>
        </dgm:presLayoutVars>
      </dgm:prSet>
      <dgm:spPr/>
      <dgm:t>
        <a:bodyPr/>
        <a:lstStyle/>
        <a:p>
          <a:endParaRPr lang="es-CO"/>
        </a:p>
      </dgm:t>
    </dgm:pt>
  </dgm:ptLst>
  <dgm:cxnLst>
    <dgm:cxn modelId="{119100C1-F9EA-4DBC-9913-ECFF510DBF28}" srcId="{72992881-103A-4207-904A-E7E7FD7AFA16}" destId="{3FC86DEB-A3BD-45AD-832E-C10C43430E2E}" srcOrd="0" destOrd="0" parTransId="{BBAC5E8C-83D0-4871-BC74-59C4CB6ED3A2}" sibTransId="{34D386DE-2D06-4D13-AC1E-7EF6B213557F}"/>
    <dgm:cxn modelId="{F47CEA81-06D9-4F66-9705-E9FD9E93C039}" type="presOf" srcId="{2166BCEF-9072-40A8-9071-A4552B7EC3EA}" destId="{267017D5-574A-4FCD-A5FC-C642B9863118}" srcOrd="0" destOrd="0" presId="urn:microsoft.com/office/officeart/2005/8/layout/vList2"/>
    <dgm:cxn modelId="{789F83D2-7C18-469B-8553-C03FC73C82F3}" srcId="{72992881-103A-4207-904A-E7E7FD7AFA16}" destId="{EFA612DC-EF85-4AC6-B568-5150248ED569}" srcOrd="1" destOrd="0" parTransId="{E94A901B-1B56-49E9-B3B9-CA20B0A4B110}" sibTransId="{259F79C9-F3C2-4E53-BDC5-80F37C0D50DA}"/>
    <dgm:cxn modelId="{B8B427F8-15D3-45F2-ABCF-FC4F1D19E0A2}" type="presOf" srcId="{72992881-103A-4207-904A-E7E7FD7AFA16}" destId="{5A3274AB-D93A-4FD0-A2F4-9C0F87278E48}" srcOrd="0" destOrd="0" presId="urn:microsoft.com/office/officeart/2005/8/layout/vList2"/>
    <dgm:cxn modelId="{015B93F5-0A4F-42F0-A0C6-C3E93D80A209}" type="presOf" srcId="{3FC86DEB-A3BD-45AD-832E-C10C43430E2E}" destId="{607DFFB5-61D3-4786-B487-8C43E4F911CD}" srcOrd="0" destOrd="0" presId="urn:microsoft.com/office/officeart/2005/8/layout/vList2"/>
    <dgm:cxn modelId="{C2C8F1EF-308F-4DCC-AFD3-3C1CE79A8C91}" type="presOf" srcId="{EFA612DC-EF85-4AC6-B568-5150248ED569}" destId="{40589BC8-303A-4FBA-B293-F27A94D2716C}" srcOrd="0" destOrd="0" presId="urn:microsoft.com/office/officeart/2005/8/layout/vList2"/>
    <dgm:cxn modelId="{18F21C66-58F0-4928-8A73-1B4B0EC474D4}" srcId="{72992881-103A-4207-904A-E7E7FD7AFA16}" destId="{2166BCEF-9072-40A8-9071-A4552B7EC3EA}" srcOrd="2" destOrd="0" parTransId="{02AB75EA-F073-4F54-A820-825CF5A9AB7A}" sibTransId="{9C8CE715-9DA9-4F50-B4CF-5AE02F9AADB2}"/>
    <dgm:cxn modelId="{BA37E329-95CB-489F-AEB8-F0F901A9C5DA}" type="presParOf" srcId="{5A3274AB-D93A-4FD0-A2F4-9C0F87278E48}" destId="{607DFFB5-61D3-4786-B487-8C43E4F911CD}" srcOrd="0" destOrd="0" presId="urn:microsoft.com/office/officeart/2005/8/layout/vList2"/>
    <dgm:cxn modelId="{BFF2F379-F6A5-49FB-8618-7121F19DCB91}" type="presParOf" srcId="{5A3274AB-D93A-4FD0-A2F4-9C0F87278E48}" destId="{7DD0A7F8-B1EE-400E-A8DF-EDD9A2BBF158}" srcOrd="1" destOrd="0" presId="urn:microsoft.com/office/officeart/2005/8/layout/vList2"/>
    <dgm:cxn modelId="{1650C617-88D0-4346-B541-59F67A485A7F}" type="presParOf" srcId="{5A3274AB-D93A-4FD0-A2F4-9C0F87278E48}" destId="{40589BC8-303A-4FBA-B293-F27A94D2716C}" srcOrd="2" destOrd="0" presId="urn:microsoft.com/office/officeart/2005/8/layout/vList2"/>
    <dgm:cxn modelId="{E47C8D51-C0DE-42E1-BDCC-871485FC8E51}" type="presParOf" srcId="{5A3274AB-D93A-4FD0-A2F4-9C0F87278E48}" destId="{77799848-C9A3-4016-910A-0CEDC1CA3080}" srcOrd="3" destOrd="0" presId="urn:microsoft.com/office/officeart/2005/8/layout/vList2"/>
    <dgm:cxn modelId="{F35D9485-9940-43CE-9DB9-399DBF78269A}" type="presParOf" srcId="{5A3274AB-D93A-4FD0-A2F4-9C0F87278E48}" destId="{267017D5-574A-4FCD-A5FC-C642B9863118}" srcOrd="4"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7BD2E6A-1A68-412E-B184-CD24C9AE5389}" type="doc">
      <dgm:prSet loTypeId="urn:microsoft.com/office/officeart/2005/8/layout/hChevron3" loCatId="process" qsTypeId="urn:microsoft.com/office/officeart/2005/8/quickstyle/simple5" qsCatId="simple" csTypeId="urn:microsoft.com/office/officeart/2005/8/colors/accent1_2" csCatId="accent1" phldr="1"/>
      <dgm:spPr/>
    </dgm:pt>
    <dgm:pt modelId="{43F5103A-A7DE-43BD-8996-D35F22C6C7D9}">
      <dgm:prSet phldrT="[Texto]" custT="1"/>
      <dgm:spPr/>
      <dgm:t>
        <a:bodyPr/>
        <a:lstStyle/>
        <a:p>
          <a:r>
            <a:rPr lang="es-CO" sz="2000" b="0" dirty="0" smtClean="0"/>
            <a:t>Estudio de factibilidad</a:t>
          </a:r>
          <a:endParaRPr lang="es-CO" sz="2000" b="0" dirty="0"/>
        </a:p>
      </dgm:t>
    </dgm:pt>
    <dgm:pt modelId="{81DBFAB3-E48B-4025-A8FF-913738485657}" type="parTrans" cxnId="{38D3257B-1513-456C-82C9-D5156340AF76}">
      <dgm:prSet/>
      <dgm:spPr/>
      <dgm:t>
        <a:bodyPr/>
        <a:lstStyle/>
        <a:p>
          <a:endParaRPr lang="es-CO" sz="2000" b="0"/>
        </a:p>
      </dgm:t>
    </dgm:pt>
    <dgm:pt modelId="{30AF83E7-C83D-43A3-927F-DD15FA19BA85}" type="sibTrans" cxnId="{38D3257B-1513-456C-82C9-D5156340AF76}">
      <dgm:prSet/>
      <dgm:spPr/>
      <dgm:t>
        <a:bodyPr/>
        <a:lstStyle/>
        <a:p>
          <a:endParaRPr lang="es-CO" sz="2000" b="0"/>
        </a:p>
      </dgm:t>
    </dgm:pt>
    <dgm:pt modelId="{BB851D51-5499-4B6E-8EAA-ED4B2F8731B7}">
      <dgm:prSet phldrT="[Texto]" custT="1"/>
      <dgm:spPr/>
      <dgm:t>
        <a:bodyPr/>
        <a:lstStyle/>
        <a:p>
          <a:r>
            <a:rPr lang="es-CO" sz="2000" b="0" dirty="0" smtClean="0"/>
            <a:t>Elaboración Documento de Diseño</a:t>
          </a:r>
          <a:endParaRPr lang="es-CO" sz="2000" b="0" dirty="0"/>
        </a:p>
      </dgm:t>
    </dgm:pt>
    <dgm:pt modelId="{17F2EAEC-8A0B-41E1-AC8D-6C21439765B5}" type="parTrans" cxnId="{8C162365-ECB2-4B1D-9446-CC81BC00A061}">
      <dgm:prSet/>
      <dgm:spPr/>
      <dgm:t>
        <a:bodyPr/>
        <a:lstStyle/>
        <a:p>
          <a:endParaRPr lang="es-CO" sz="2000" b="0"/>
        </a:p>
      </dgm:t>
    </dgm:pt>
    <dgm:pt modelId="{0CADECFD-D6AC-4015-82CD-F3FC16720123}" type="sibTrans" cxnId="{8C162365-ECB2-4B1D-9446-CC81BC00A061}">
      <dgm:prSet/>
      <dgm:spPr/>
      <dgm:t>
        <a:bodyPr/>
        <a:lstStyle/>
        <a:p>
          <a:endParaRPr lang="es-CO" sz="2000" b="0"/>
        </a:p>
      </dgm:t>
    </dgm:pt>
    <dgm:pt modelId="{D06D3786-E593-4527-9697-E3C6737A7EBD}">
      <dgm:prSet phldrT="[Texto]" custT="1"/>
      <dgm:spPr/>
      <dgm:t>
        <a:bodyPr/>
        <a:lstStyle/>
        <a:p>
          <a:r>
            <a:rPr lang="es-CO" sz="2000" b="0" dirty="0" smtClean="0"/>
            <a:t>Validación del proyecto</a:t>
          </a:r>
          <a:endParaRPr lang="es-CO" sz="2000" b="0" dirty="0"/>
        </a:p>
      </dgm:t>
    </dgm:pt>
    <dgm:pt modelId="{DC0ABD73-FD71-4F61-AAE0-AC275DDF9DA9}" type="parTrans" cxnId="{90F44F5F-F208-4255-AC0F-276A2BF06836}">
      <dgm:prSet/>
      <dgm:spPr/>
      <dgm:t>
        <a:bodyPr/>
        <a:lstStyle/>
        <a:p>
          <a:endParaRPr lang="es-CO" sz="2000" b="0"/>
        </a:p>
      </dgm:t>
    </dgm:pt>
    <dgm:pt modelId="{1CE47A69-C14E-4B65-A293-57034DC3884C}" type="sibTrans" cxnId="{90F44F5F-F208-4255-AC0F-276A2BF06836}">
      <dgm:prSet/>
      <dgm:spPr/>
      <dgm:t>
        <a:bodyPr/>
        <a:lstStyle/>
        <a:p>
          <a:endParaRPr lang="es-CO" sz="2000" b="0"/>
        </a:p>
      </dgm:t>
    </dgm:pt>
    <dgm:pt modelId="{4294F404-2D98-409F-A317-EB97F9481F3B}">
      <dgm:prSet phldrT="[Texto]" custT="1"/>
      <dgm:spPr/>
      <dgm:t>
        <a:bodyPr/>
        <a:lstStyle/>
        <a:p>
          <a:r>
            <a:rPr lang="es-CO" sz="2000" b="0" dirty="0" smtClean="0"/>
            <a:t>Registrar el proyecto</a:t>
          </a:r>
          <a:endParaRPr lang="es-CO" sz="2000" b="0" dirty="0"/>
        </a:p>
      </dgm:t>
    </dgm:pt>
    <dgm:pt modelId="{6D898116-D50C-4E14-BCCA-1F51E1394CE9}" type="parTrans" cxnId="{38234CED-4A13-45B5-8F68-9ECD4B686492}">
      <dgm:prSet/>
      <dgm:spPr/>
      <dgm:t>
        <a:bodyPr/>
        <a:lstStyle/>
        <a:p>
          <a:endParaRPr lang="es-CO" sz="2000" b="0"/>
        </a:p>
      </dgm:t>
    </dgm:pt>
    <dgm:pt modelId="{56DA92E2-DF5A-481F-9785-5DFC7DE4DF86}" type="sibTrans" cxnId="{38234CED-4A13-45B5-8F68-9ECD4B686492}">
      <dgm:prSet/>
      <dgm:spPr/>
      <dgm:t>
        <a:bodyPr/>
        <a:lstStyle/>
        <a:p>
          <a:endParaRPr lang="es-CO" sz="2000" b="0"/>
        </a:p>
      </dgm:t>
    </dgm:pt>
    <dgm:pt modelId="{73F57B18-2CC0-4459-A2DB-63B9BD07BA3E}" type="pres">
      <dgm:prSet presAssocID="{27BD2E6A-1A68-412E-B184-CD24C9AE5389}" presName="Name0" presStyleCnt="0">
        <dgm:presLayoutVars>
          <dgm:dir/>
          <dgm:resizeHandles val="exact"/>
        </dgm:presLayoutVars>
      </dgm:prSet>
      <dgm:spPr/>
    </dgm:pt>
    <dgm:pt modelId="{99A548CD-0596-4BFC-8988-0DF91951C810}" type="pres">
      <dgm:prSet presAssocID="{43F5103A-A7DE-43BD-8996-D35F22C6C7D9}" presName="parTxOnly" presStyleLbl="node1" presStyleIdx="0" presStyleCnt="4">
        <dgm:presLayoutVars>
          <dgm:bulletEnabled val="1"/>
        </dgm:presLayoutVars>
      </dgm:prSet>
      <dgm:spPr/>
      <dgm:t>
        <a:bodyPr/>
        <a:lstStyle/>
        <a:p>
          <a:endParaRPr lang="es-CO"/>
        </a:p>
      </dgm:t>
    </dgm:pt>
    <dgm:pt modelId="{D340C42E-186C-4448-B7DF-FC5A3367BA5E}" type="pres">
      <dgm:prSet presAssocID="{30AF83E7-C83D-43A3-927F-DD15FA19BA85}" presName="parSpace" presStyleCnt="0"/>
      <dgm:spPr/>
    </dgm:pt>
    <dgm:pt modelId="{66BD4278-6BCE-4C2B-871D-1950F20D810E}" type="pres">
      <dgm:prSet presAssocID="{BB851D51-5499-4B6E-8EAA-ED4B2F8731B7}" presName="parTxOnly" presStyleLbl="node1" presStyleIdx="1" presStyleCnt="4">
        <dgm:presLayoutVars>
          <dgm:bulletEnabled val="1"/>
        </dgm:presLayoutVars>
      </dgm:prSet>
      <dgm:spPr/>
      <dgm:t>
        <a:bodyPr/>
        <a:lstStyle/>
        <a:p>
          <a:endParaRPr lang="es-CO"/>
        </a:p>
      </dgm:t>
    </dgm:pt>
    <dgm:pt modelId="{4D1E69BE-48ED-4668-91FB-6A231752622A}" type="pres">
      <dgm:prSet presAssocID="{0CADECFD-D6AC-4015-82CD-F3FC16720123}" presName="parSpace" presStyleCnt="0"/>
      <dgm:spPr/>
    </dgm:pt>
    <dgm:pt modelId="{87C6E361-F5A5-4796-9F1D-8DA1B1AAA179}" type="pres">
      <dgm:prSet presAssocID="{D06D3786-E593-4527-9697-E3C6737A7EBD}" presName="parTxOnly" presStyleLbl="node1" presStyleIdx="2" presStyleCnt="4">
        <dgm:presLayoutVars>
          <dgm:bulletEnabled val="1"/>
        </dgm:presLayoutVars>
      </dgm:prSet>
      <dgm:spPr/>
      <dgm:t>
        <a:bodyPr/>
        <a:lstStyle/>
        <a:p>
          <a:endParaRPr lang="es-CO"/>
        </a:p>
      </dgm:t>
    </dgm:pt>
    <dgm:pt modelId="{6FC74C3A-2DFB-4C0A-9AFD-FF8302D283D4}" type="pres">
      <dgm:prSet presAssocID="{1CE47A69-C14E-4B65-A293-57034DC3884C}" presName="parSpace" presStyleCnt="0"/>
      <dgm:spPr/>
    </dgm:pt>
    <dgm:pt modelId="{6351CAC7-45CD-4128-9856-54EA0CA10F3B}" type="pres">
      <dgm:prSet presAssocID="{4294F404-2D98-409F-A317-EB97F9481F3B}" presName="parTxOnly" presStyleLbl="node1" presStyleIdx="3" presStyleCnt="4">
        <dgm:presLayoutVars>
          <dgm:bulletEnabled val="1"/>
        </dgm:presLayoutVars>
      </dgm:prSet>
      <dgm:spPr/>
      <dgm:t>
        <a:bodyPr/>
        <a:lstStyle/>
        <a:p>
          <a:endParaRPr lang="es-CO"/>
        </a:p>
      </dgm:t>
    </dgm:pt>
  </dgm:ptLst>
  <dgm:cxnLst>
    <dgm:cxn modelId="{B91A9B25-A8A5-4977-95FC-FBE039B1533A}" type="presOf" srcId="{43F5103A-A7DE-43BD-8996-D35F22C6C7D9}" destId="{99A548CD-0596-4BFC-8988-0DF91951C810}" srcOrd="0" destOrd="0" presId="urn:microsoft.com/office/officeart/2005/8/layout/hChevron3"/>
    <dgm:cxn modelId="{575216C0-81D9-47F0-8599-4AFBBAC39861}" type="presOf" srcId="{4294F404-2D98-409F-A317-EB97F9481F3B}" destId="{6351CAC7-45CD-4128-9856-54EA0CA10F3B}" srcOrd="0" destOrd="0" presId="urn:microsoft.com/office/officeart/2005/8/layout/hChevron3"/>
    <dgm:cxn modelId="{38D3257B-1513-456C-82C9-D5156340AF76}" srcId="{27BD2E6A-1A68-412E-B184-CD24C9AE5389}" destId="{43F5103A-A7DE-43BD-8996-D35F22C6C7D9}" srcOrd="0" destOrd="0" parTransId="{81DBFAB3-E48B-4025-A8FF-913738485657}" sibTransId="{30AF83E7-C83D-43A3-927F-DD15FA19BA85}"/>
    <dgm:cxn modelId="{5F99FBEE-2A39-4C2D-8FFD-EA5201202158}" type="presOf" srcId="{D06D3786-E593-4527-9697-E3C6737A7EBD}" destId="{87C6E361-F5A5-4796-9F1D-8DA1B1AAA179}" srcOrd="0" destOrd="0" presId="urn:microsoft.com/office/officeart/2005/8/layout/hChevron3"/>
    <dgm:cxn modelId="{1A4A9343-B357-49DC-92A4-817A12CAA76F}" type="presOf" srcId="{27BD2E6A-1A68-412E-B184-CD24C9AE5389}" destId="{73F57B18-2CC0-4459-A2DB-63B9BD07BA3E}" srcOrd="0" destOrd="0" presId="urn:microsoft.com/office/officeart/2005/8/layout/hChevron3"/>
    <dgm:cxn modelId="{38234CED-4A13-45B5-8F68-9ECD4B686492}" srcId="{27BD2E6A-1A68-412E-B184-CD24C9AE5389}" destId="{4294F404-2D98-409F-A317-EB97F9481F3B}" srcOrd="3" destOrd="0" parTransId="{6D898116-D50C-4E14-BCCA-1F51E1394CE9}" sibTransId="{56DA92E2-DF5A-481F-9785-5DFC7DE4DF86}"/>
    <dgm:cxn modelId="{9F26475B-0FD9-4DFF-B0AE-14AF4C595151}" type="presOf" srcId="{BB851D51-5499-4B6E-8EAA-ED4B2F8731B7}" destId="{66BD4278-6BCE-4C2B-871D-1950F20D810E}" srcOrd="0" destOrd="0" presId="urn:microsoft.com/office/officeart/2005/8/layout/hChevron3"/>
    <dgm:cxn modelId="{8C162365-ECB2-4B1D-9446-CC81BC00A061}" srcId="{27BD2E6A-1A68-412E-B184-CD24C9AE5389}" destId="{BB851D51-5499-4B6E-8EAA-ED4B2F8731B7}" srcOrd="1" destOrd="0" parTransId="{17F2EAEC-8A0B-41E1-AC8D-6C21439765B5}" sibTransId="{0CADECFD-D6AC-4015-82CD-F3FC16720123}"/>
    <dgm:cxn modelId="{90F44F5F-F208-4255-AC0F-276A2BF06836}" srcId="{27BD2E6A-1A68-412E-B184-CD24C9AE5389}" destId="{D06D3786-E593-4527-9697-E3C6737A7EBD}" srcOrd="2" destOrd="0" parTransId="{DC0ABD73-FD71-4F61-AAE0-AC275DDF9DA9}" sibTransId="{1CE47A69-C14E-4B65-A293-57034DC3884C}"/>
    <dgm:cxn modelId="{191ADE2F-DAC7-4FD6-9447-F0A206D066D3}" type="presParOf" srcId="{73F57B18-2CC0-4459-A2DB-63B9BD07BA3E}" destId="{99A548CD-0596-4BFC-8988-0DF91951C810}" srcOrd="0" destOrd="0" presId="urn:microsoft.com/office/officeart/2005/8/layout/hChevron3"/>
    <dgm:cxn modelId="{D028FFB6-7ADF-496B-A8E5-A79B2CE4BB0E}" type="presParOf" srcId="{73F57B18-2CC0-4459-A2DB-63B9BD07BA3E}" destId="{D340C42E-186C-4448-B7DF-FC5A3367BA5E}" srcOrd="1" destOrd="0" presId="urn:microsoft.com/office/officeart/2005/8/layout/hChevron3"/>
    <dgm:cxn modelId="{0AFFAFF6-D42C-4953-BE3C-3153A424F29F}" type="presParOf" srcId="{73F57B18-2CC0-4459-A2DB-63B9BD07BA3E}" destId="{66BD4278-6BCE-4C2B-871D-1950F20D810E}" srcOrd="2" destOrd="0" presId="urn:microsoft.com/office/officeart/2005/8/layout/hChevron3"/>
    <dgm:cxn modelId="{65AE5F49-7355-44C6-934D-D012B1DA06C7}" type="presParOf" srcId="{73F57B18-2CC0-4459-A2DB-63B9BD07BA3E}" destId="{4D1E69BE-48ED-4668-91FB-6A231752622A}" srcOrd="3" destOrd="0" presId="urn:microsoft.com/office/officeart/2005/8/layout/hChevron3"/>
    <dgm:cxn modelId="{39D75A0D-FCB3-4215-9066-A98EC0FF6A26}" type="presParOf" srcId="{73F57B18-2CC0-4459-A2DB-63B9BD07BA3E}" destId="{87C6E361-F5A5-4796-9F1D-8DA1B1AAA179}" srcOrd="4" destOrd="0" presId="urn:microsoft.com/office/officeart/2005/8/layout/hChevron3"/>
    <dgm:cxn modelId="{4FF43A20-D7A7-4312-990D-E4BECCBA4C1E}" type="presParOf" srcId="{73F57B18-2CC0-4459-A2DB-63B9BD07BA3E}" destId="{6FC74C3A-2DFB-4C0A-9AFD-FF8302D283D4}" srcOrd="5" destOrd="0" presId="urn:microsoft.com/office/officeart/2005/8/layout/hChevron3"/>
    <dgm:cxn modelId="{AAABD00D-C1D9-41DE-8481-46C3E9F00682}" type="presParOf" srcId="{73F57B18-2CC0-4459-A2DB-63B9BD07BA3E}" destId="{6351CAC7-45CD-4128-9856-54EA0CA10F3B}" srcOrd="6" destOrd="0" presId="urn:microsoft.com/office/officeart/2005/8/layout/hChevron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7BD2E6A-1A68-412E-B184-CD24C9AE5389}" type="doc">
      <dgm:prSet loTypeId="urn:microsoft.com/office/officeart/2005/8/layout/hChevron3" loCatId="process" qsTypeId="urn:microsoft.com/office/officeart/2005/8/quickstyle/simple5" qsCatId="simple" csTypeId="urn:microsoft.com/office/officeart/2005/8/colors/accent3_2" csCatId="accent3" phldr="1"/>
      <dgm:spPr/>
    </dgm:pt>
    <dgm:pt modelId="{43F5103A-A7DE-43BD-8996-D35F22C6C7D9}">
      <dgm:prSet phldrT="[Texto]" custT="1"/>
      <dgm:spPr/>
      <dgm:t>
        <a:bodyPr/>
        <a:lstStyle/>
        <a:p>
          <a:r>
            <a:rPr lang="es-CO" sz="2000" dirty="0" smtClean="0"/>
            <a:t>Iniciar las actividades de la iniciativa</a:t>
          </a:r>
          <a:endParaRPr lang="es-CO" sz="2000" dirty="0"/>
        </a:p>
      </dgm:t>
    </dgm:pt>
    <dgm:pt modelId="{81DBFAB3-E48B-4025-A8FF-913738485657}" type="parTrans" cxnId="{38D3257B-1513-456C-82C9-D5156340AF76}">
      <dgm:prSet/>
      <dgm:spPr/>
      <dgm:t>
        <a:bodyPr/>
        <a:lstStyle/>
        <a:p>
          <a:endParaRPr lang="es-CO"/>
        </a:p>
      </dgm:t>
    </dgm:pt>
    <dgm:pt modelId="{30AF83E7-C83D-43A3-927F-DD15FA19BA85}" type="sibTrans" cxnId="{38D3257B-1513-456C-82C9-D5156340AF76}">
      <dgm:prSet/>
      <dgm:spPr/>
      <dgm:t>
        <a:bodyPr/>
        <a:lstStyle/>
        <a:p>
          <a:endParaRPr lang="es-CO"/>
        </a:p>
      </dgm:t>
    </dgm:pt>
    <dgm:pt modelId="{BB851D51-5499-4B6E-8EAA-ED4B2F8731B7}">
      <dgm:prSet phldrT="[Texto]" custT="1"/>
      <dgm:spPr/>
      <dgm:t>
        <a:bodyPr/>
        <a:lstStyle/>
        <a:p>
          <a:r>
            <a:rPr lang="es-CO" sz="2000" dirty="0" smtClean="0"/>
            <a:t>Verificación de las reducciones</a:t>
          </a:r>
          <a:endParaRPr lang="es-CO" sz="2000" dirty="0"/>
        </a:p>
      </dgm:t>
    </dgm:pt>
    <dgm:pt modelId="{17F2EAEC-8A0B-41E1-AC8D-6C21439765B5}" type="parTrans" cxnId="{8C162365-ECB2-4B1D-9446-CC81BC00A061}">
      <dgm:prSet/>
      <dgm:spPr/>
      <dgm:t>
        <a:bodyPr/>
        <a:lstStyle/>
        <a:p>
          <a:endParaRPr lang="es-CO"/>
        </a:p>
      </dgm:t>
    </dgm:pt>
    <dgm:pt modelId="{0CADECFD-D6AC-4015-82CD-F3FC16720123}" type="sibTrans" cxnId="{8C162365-ECB2-4B1D-9446-CC81BC00A061}">
      <dgm:prSet/>
      <dgm:spPr/>
      <dgm:t>
        <a:bodyPr/>
        <a:lstStyle/>
        <a:p>
          <a:endParaRPr lang="es-CO"/>
        </a:p>
      </dgm:t>
    </dgm:pt>
    <dgm:pt modelId="{D06D3786-E593-4527-9697-E3C6737A7EBD}">
      <dgm:prSet phldrT="[Texto]" custT="1"/>
      <dgm:spPr/>
      <dgm:t>
        <a:bodyPr/>
        <a:lstStyle/>
        <a:p>
          <a:r>
            <a:rPr lang="es-CO" sz="2000" dirty="0" smtClean="0"/>
            <a:t>Certificación de la reducciones</a:t>
          </a:r>
          <a:endParaRPr lang="es-CO" sz="2000" dirty="0"/>
        </a:p>
      </dgm:t>
    </dgm:pt>
    <dgm:pt modelId="{DC0ABD73-FD71-4F61-AAE0-AC275DDF9DA9}" type="parTrans" cxnId="{90F44F5F-F208-4255-AC0F-276A2BF06836}">
      <dgm:prSet/>
      <dgm:spPr/>
      <dgm:t>
        <a:bodyPr/>
        <a:lstStyle/>
        <a:p>
          <a:endParaRPr lang="es-CO"/>
        </a:p>
      </dgm:t>
    </dgm:pt>
    <dgm:pt modelId="{1CE47A69-C14E-4B65-A293-57034DC3884C}" type="sibTrans" cxnId="{90F44F5F-F208-4255-AC0F-276A2BF06836}">
      <dgm:prSet/>
      <dgm:spPr/>
      <dgm:t>
        <a:bodyPr/>
        <a:lstStyle/>
        <a:p>
          <a:endParaRPr lang="es-CO"/>
        </a:p>
      </dgm:t>
    </dgm:pt>
    <dgm:pt modelId="{73F57B18-2CC0-4459-A2DB-63B9BD07BA3E}" type="pres">
      <dgm:prSet presAssocID="{27BD2E6A-1A68-412E-B184-CD24C9AE5389}" presName="Name0" presStyleCnt="0">
        <dgm:presLayoutVars>
          <dgm:dir/>
          <dgm:resizeHandles val="exact"/>
        </dgm:presLayoutVars>
      </dgm:prSet>
      <dgm:spPr/>
    </dgm:pt>
    <dgm:pt modelId="{99A548CD-0596-4BFC-8988-0DF91951C810}" type="pres">
      <dgm:prSet presAssocID="{43F5103A-A7DE-43BD-8996-D35F22C6C7D9}" presName="parTxOnly" presStyleLbl="node1" presStyleIdx="0" presStyleCnt="3">
        <dgm:presLayoutVars>
          <dgm:bulletEnabled val="1"/>
        </dgm:presLayoutVars>
      </dgm:prSet>
      <dgm:spPr/>
      <dgm:t>
        <a:bodyPr/>
        <a:lstStyle/>
        <a:p>
          <a:endParaRPr lang="es-CO"/>
        </a:p>
      </dgm:t>
    </dgm:pt>
    <dgm:pt modelId="{D340C42E-186C-4448-B7DF-FC5A3367BA5E}" type="pres">
      <dgm:prSet presAssocID="{30AF83E7-C83D-43A3-927F-DD15FA19BA85}" presName="parSpace" presStyleCnt="0"/>
      <dgm:spPr/>
    </dgm:pt>
    <dgm:pt modelId="{66BD4278-6BCE-4C2B-871D-1950F20D810E}" type="pres">
      <dgm:prSet presAssocID="{BB851D51-5499-4B6E-8EAA-ED4B2F8731B7}" presName="parTxOnly" presStyleLbl="node1" presStyleIdx="1" presStyleCnt="3">
        <dgm:presLayoutVars>
          <dgm:bulletEnabled val="1"/>
        </dgm:presLayoutVars>
      </dgm:prSet>
      <dgm:spPr/>
      <dgm:t>
        <a:bodyPr/>
        <a:lstStyle/>
        <a:p>
          <a:endParaRPr lang="es-CO"/>
        </a:p>
      </dgm:t>
    </dgm:pt>
    <dgm:pt modelId="{4D1E69BE-48ED-4668-91FB-6A231752622A}" type="pres">
      <dgm:prSet presAssocID="{0CADECFD-D6AC-4015-82CD-F3FC16720123}" presName="parSpace" presStyleCnt="0"/>
      <dgm:spPr/>
    </dgm:pt>
    <dgm:pt modelId="{87C6E361-F5A5-4796-9F1D-8DA1B1AAA179}" type="pres">
      <dgm:prSet presAssocID="{D06D3786-E593-4527-9697-E3C6737A7EBD}" presName="parTxOnly" presStyleLbl="node1" presStyleIdx="2" presStyleCnt="3">
        <dgm:presLayoutVars>
          <dgm:bulletEnabled val="1"/>
        </dgm:presLayoutVars>
      </dgm:prSet>
      <dgm:spPr/>
      <dgm:t>
        <a:bodyPr/>
        <a:lstStyle/>
        <a:p>
          <a:endParaRPr lang="es-CO"/>
        </a:p>
      </dgm:t>
    </dgm:pt>
  </dgm:ptLst>
  <dgm:cxnLst>
    <dgm:cxn modelId="{6D887737-AB69-47EC-95F1-A554B9530CCC}" type="presOf" srcId="{D06D3786-E593-4527-9697-E3C6737A7EBD}" destId="{87C6E361-F5A5-4796-9F1D-8DA1B1AAA179}" srcOrd="0" destOrd="0" presId="urn:microsoft.com/office/officeart/2005/8/layout/hChevron3"/>
    <dgm:cxn modelId="{90083A51-FDA5-4F2C-A8BA-52F5F7F4037E}" type="presOf" srcId="{27BD2E6A-1A68-412E-B184-CD24C9AE5389}" destId="{73F57B18-2CC0-4459-A2DB-63B9BD07BA3E}" srcOrd="0" destOrd="0" presId="urn:microsoft.com/office/officeart/2005/8/layout/hChevron3"/>
    <dgm:cxn modelId="{00F9CCEC-7D35-4A1E-84BC-06C2CEDEE4E7}" type="presOf" srcId="{BB851D51-5499-4B6E-8EAA-ED4B2F8731B7}" destId="{66BD4278-6BCE-4C2B-871D-1950F20D810E}" srcOrd="0" destOrd="0" presId="urn:microsoft.com/office/officeart/2005/8/layout/hChevron3"/>
    <dgm:cxn modelId="{38D3257B-1513-456C-82C9-D5156340AF76}" srcId="{27BD2E6A-1A68-412E-B184-CD24C9AE5389}" destId="{43F5103A-A7DE-43BD-8996-D35F22C6C7D9}" srcOrd="0" destOrd="0" parTransId="{81DBFAB3-E48B-4025-A8FF-913738485657}" sibTransId="{30AF83E7-C83D-43A3-927F-DD15FA19BA85}"/>
    <dgm:cxn modelId="{031F1E01-3665-4AD7-AE55-95A00B11B1B8}" type="presOf" srcId="{43F5103A-A7DE-43BD-8996-D35F22C6C7D9}" destId="{99A548CD-0596-4BFC-8988-0DF91951C810}" srcOrd="0" destOrd="0" presId="urn:microsoft.com/office/officeart/2005/8/layout/hChevron3"/>
    <dgm:cxn modelId="{8C162365-ECB2-4B1D-9446-CC81BC00A061}" srcId="{27BD2E6A-1A68-412E-B184-CD24C9AE5389}" destId="{BB851D51-5499-4B6E-8EAA-ED4B2F8731B7}" srcOrd="1" destOrd="0" parTransId="{17F2EAEC-8A0B-41E1-AC8D-6C21439765B5}" sibTransId="{0CADECFD-D6AC-4015-82CD-F3FC16720123}"/>
    <dgm:cxn modelId="{90F44F5F-F208-4255-AC0F-276A2BF06836}" srcId="{27BD2E6A-1A68-412E-B184-CD24C9AE5389}" destId="{D06D3786-E593-4527-9697-E3C6737A7EBD}" srcOrd="2" destOrd="0" parTransId="{DC0ABD73-FD71-4F61-AAE0-AC275DDF9DA9}" sibTransId="{1CE47A69-C14E-4B65-A293-57034DC3884C}"/>
    <dgm:cxn modelId="{EC7F7359-8CEA-4592-9E14-8EAB8377A0E5}" type="presParOf" srcId="{73F57B18-2CC0-4459-A2DB-63B9BD07BA3E}" destId="{99A548CD-0596-4BFC-8988-0DF91951C810}" srcOrd="0" destOrd="0" presId="urn:microsoft.com/office/officeart/2005/8/layout/hChevron3"/>
    <dgm:cxn modelId="{40492A39-9D31-4420-BB8D-3AB75F783DDA}" type="presParOf" srcId="{73F57B18-2CC0-4459-A2DB-63B9BD07BA3E}" destId="{D340C42E-186C-4448-B7DF-FC5A3367BA5E}" srcOrd="1" destOrd="0" presId="urn:microsoft.com/office/officeart/2005/8/layout/hChevron3"/>
    <dgm:cxn modelId="{83CC6490-EE9B-4BFC-80C7-D47E8F4A6B6D}" type="presParOf" srcId="{73F57B18-2CC0-4459-A2DB-63B9BD07BA3E}" destId="{66BD4278-6BCE-4C2B-871D-1950F20D810E}" srcOrd="2" destOrd="0" presId="urn:microsoft.com/office/officeart/2005/8/layout/hChevron3"/>
    <dgm:cxn modelId="{B8142803-2C25-4654-A161-CC78A56B5CD0}" type="presParOf" srcId="{73F57B18-2CC0-4459-A2DB-63B9BD07BA3E}" destId="{4D1E69BE-48ED-4668-91FB-6A231752622A}" srcOrd="3" destOrd="0" presId="urn:microsoft.com/office/officeart/2005/8/layout/hChevron3"/>
    <dgm:cxn modelId="{477C9666-E262-4A60-9FED-49351A89AFA5}" type="presParOf" srcId="{73F57B18-2CC0-4459-A2DB-63B9BD07BA3E}" destId="{87C6E361-F5A5-4796-9F1D-8DA1B1AAA179}" srcOrd="4" destOrd="0" presId="urn:microsoft.com/office/officeart/2005/8/layout/hChevron3"/>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9FA4C32-D494-4D5E-9796-4C4152459F74}"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s-CO"/>
        </a:p>
      </dgm:t>
    </dgm:pt>
    <dgm:pt modelId="{74C06914-3086-4F15-9868-B4C0CC298888}">
      <dgm:prSet phldrT="[Texto]"/>
      <dgm:spPr/>
      <dgm:t>
        <a:bodyPr/>
        <a:lstStyle/>
        <a:p>
          <a:r>
            <a:rPr lang="es-CO" b="1" dirty="0" smtClean="0"/>
            <a:t>Conexión</a:t>
          </a:r>
          <a:endParaRPr lang="es-CO" b="1" dirty="0"/>
        </a:p>
      </dgm:t>
    </dgm:pt>
    <dgm:pt modelId="{A56950FD-21E5-4300-8236-EA5DB2F1AFCD}" type="parTrans" cxnId="{0326B875-68C0-493B-9865-1A84B83824A2}">
      <dgm:prSet/>
      <dgm:spPr/>
      <dgm:t>
        <a:bodyPr/>
        <a:lstStyle/>
        <a:p>
          <a:endParaRPr lang="es-CO"/>
        </a:p>
      </dgm:t>
    </dgm:pt>
    <dgm:pt modelId="{61902701-11DC-4209-AB87-78EFB71240FA}" type="sibTrans" cxnId="{0326B875-68C0-493B-9865-1A84B83824A2}">
      <dgm:prSet/>
      <dgm:spPr/>
      <dgm:t>
        <a:bodyPr/>
        <a:lstStyle/>
        <a:p>
          <a:endParaRPr lang="es-CO"/>
        </a:p>
      </dgm:t>
    </dgm:pt>
    <dgm:pt modelId="{CFC71F8A-700F-4306-A44B-FD11AF6D6B22}">
      <dgm:prSet phldrT="[Texto]" custT="1"/>
      <dgm:spPr/>
      <dgm:t>
        <a:bodyPr/>
        <a:lstStyle/>
        <a:p>
          <a:pPr algn="just"/>
          <a:r>
            <a:rPr lang="es-CO" sz="1600" dirty="0" smtClean="0"/>
            <a:t>La conexión permite que los promotores con proyectos registrados, seleccionen la serie de VERs que quieran sea listada en la Bolsa para su negociación.</a:t>
          </a:r>
          <a:endParaRPr lang="es-CO" sz="1600" dirty="0"/>
        </a:p>
      </dgm:t>
    </dgm:pt>
    <dgm:pt modelId="{91576995-7F2C-4788-A5AD-20C35F774A74}" type="parTrans" cxnId="{C2BE4F91-FDE9-4FF6-8902-550C29C4D23C}">
      <dgm:prSet/>
      <dgm:spPr/>
      <dgm:t>
        <a:bodyPr/>
        <a:lstStyle/>
        <a:p>
          <a:endParaRPr lang="es-CO"/>
        </a:p>
      </dgm:t>
    </dgm:pt>
    <dgm:pt modelId="{4090835A-395A-404C-A441-70BA4AD84446}" type="sibTrans" cxnId="{C2BE4F91-FDE9-4FF6-8902-550C29C4D23C}">
      <dgm:prSet/>
      <dgm:spPr/>
      <dgm:t>
        <a:bodyPr/>
        <a:lstStyle/>
        <a:p>
          <a:endParaRPr lang="es-CO"/>
        </a:p>
      </dgm:t>
    </dgm:pt>
    <dgm:pt modelId="{DA8114C7-8705-4D0C-9A85-995C91D137D5}">
      <dgm:prSet phldrT="[Texto]" custT="1"/>
      <dgm:spPr/>
      <dgm:t>
        <a:bodyPr/>
        <a:lstStyle/>
        <a:p>
          <a:pPr algn="just"/>
          <a:r>
            <a:rPr lang="es-CO" sz="1600" dirty="0" smtClean="0"/>
            <a:t>Las series de VERs emitidas y registradas en Markit se bloquean para evitar su negociación por fuera de Bolsa</a:t>
          </a:r>
          <a:endParaRPr lang="es-CO" sz="1600" dirty="0"/>
        </a:p>
      </dgm:t>
    </dgm:pt>
    <dgm:pt modelId="{A22BD93F-EDB8-4CDD-A69F-30BB8E2E90DA}" type="parTrans" cxnId="{21BB6688-937A-473E-99F9-777B98302FAE}">
      <dgm:prSet/>
      <dgm:spPr/>
      <dgm:t>
        <a:bodyPr/>
        <a:lstStyle/>
        <a:p>
          <a:endParaRPr lang="es-CO"/>
        </a:p>
      </dgm:t>
    </dgm:pt>
    <dgm:pt modelId="{0374ABD1-14F5-4F54-818C-461393B9F53F}" type="sibTrans" cxnId="{21BB6688-937A-473E-99F9-777B98302FAE}">
      <dgm:prSet/>
      <dgm:spPr/>
      <dgm:t>
        <a:bodyPr/>
        <a:lstStyle/>
        <a:p>
          <a:endParaRPr lang="es-CO"/>
        </a:p>
      </dgm:t>
    </dgm:pt>
    <dgm:pt modelId="{69FB10D1-D5DD-453E-937A-0E48079DDB75}">
      <dgm:prSet phldrT="[Texto]"/>
      <dgm:spPr/>
      <dgm:t>
        <a:bodyPr/>
        <a:lstStyle/>
        <a:p>
          <a:r>
            <a:rPr lang="es-CO" b="1" dirty="0" smtClean="0"/>
            <a:t>Transferencia</a:t>
          </a:r>
          <a:endParaRPr lang="es-CO" b="1" dirty="0"/>
        </a:p>
      </dgm:t>
    </dgm:pt>
    <dgm:pt modelId="{87770D54-D5C6-464E-996F-AD4860359D8A}" type="parTrans" cxnId="{C8B27DA5-F00C-44A7-8270-C6C7D422870C}">
      <dgm:prSet/>
      <dgm:spPr/>
      <dgm:t>
        <a:bodyPr/>
        <a:lstStyle/>
        <a:p>
          <a:endParaRPr lang="es-CO"/>
        </a:p>
      </dgm:t>
    </dgm:pt>
    <dgm:pt modelId="{40251711-DE4C-4498-A09A-C3979F637F70}" type="sibTrans" cxnId="{C8B27DA5-F00C-44A7-8270-C6C7D422870C}">
      <dgm:prSet/>
      <dgm:spPr/>
      <dgm:t>
        <a:bodyPr/>
        <a:lstStyle/>
        <a:p>
          <a:endParaRPr lang="es-CO"/>
        </a:p>
      </dgm:t>
    </dgm:pt>
    <dgm:pt modelId="{F3789651-2258-4DDE-A2B7-CCEB2323927F}">
      <dgm:prSet phldrT="[Texto]" custT="1"/>
      <dgm:spPr/>
      <dgm:t>
        <a:bodyPr/>
        <a:lstStyle/>
        <a:p>
          <a:pPr algn="just"/>
          <a:r>
            <a:rPr lang="es-CO" sz="1600" dirty="0" smtClean="0"/>
            <a:t>Después de la negociación se aceptan las operaciones en tiempo real y se transfiere la propiedad automáticamente de la cuenta del vendedor a la cuenta del comprador.</a:t>
          </a:r>
          <a:endParaRPr lang="es-CO" sz="1600" dirty="0"/>
        </a:p>
      </dgm:t>
    </dgm:pt>
    <dgm:pt modelId="{E04F2412-FCCB-4959-8981-EC4C220888D7}" type="parTrans" cxnId="{4F9966A3-5534-45E1-AAB7-10CBE423E453}">
      <dgm:prSet/>
      <dgm:spPr/>
      <dgm:t>
        <a:bodyPr/>
        <a:lstStyle/>
        <a:p>
          <a:endParaRPr lang="es-CO"/>
        </a:p>
      </dgm:t>
    </dgm:pt>
    <dgm:pt modelId="{B543A1FC-E811-430F-91DE-434AB1FB6E5B}" type="sibTrans" cxnId="{4F9966A3-5534-45E1-AAB7-10CBE423E453}">
      <dgm:prSet/>
      <dgm:spPr/>
      <dgm:t>
        <a:bodyPr/>
        <a:lstStyle/>
        <a:p>
          <a:endParaRPr lang="es-CO"/>
        </a:p>
      </dgm:t>
    </dgm:pt>
    <dgm:pt modelId="{0D4B1E2D-85D5-4EB9-B553-248BBF605A7A}">
      <dgm:prSet phldrT="[Texto]"/>
      <dgm:spPr/>
      <dgm:t>
        <a:bodyPr/>
        <a:lstStyle/>
        <a:p>
          <a:r>
            <a:rPr lang="es-CO" b="1" dirty="0" smtClean="0"/>
            <a:t>Funciones</a:t>
          </a:r>
          <a:endParaRPr lang="es-CO" b="1" dirty="0"/>
        </a:p>
      </dgm:t>
    </dgm:pt>
    <dgm:pt modelId="{B92E22DE-0D42-408C-A285-D96D3CDBFD45}" type="parTrans" cxnId="{AF2ED09F-615F-4348-813E-C35109B21F3F}">
      <dgm:prSet/>
      <dgm:spPr/>
      <dgm:t>
        <a:bodyPr/>
        <a:lstStyle/>
        <a:p>
          <a:endParaRPr lang="es-CO"/>
        </a:p>
      </dgm:t>
    </dgm:pt>
    <dgm:pt modelId="{17F6E14D-4407-40D0-AEC2-9669B6323250}" type="sibTrans" cxnId="{AF2ED09F-615F-4348-813E-C35109B21F3F}">
      <dgm:prSet/>
      <dgm:spPr/>
      <dgm:t>
        <a:bodyPr/>
        <a:lstStyle/>
        <a:p>
          <a:endParaRPr lang="es-CO"/>
        </a:p>
      </dgm:t>
    </dgm:pt>
    <dgm:pt modelId="{EA5628A3-4EF5-4E2B-B5BB-896D9C7BD966}">
      <dgm:prSet phldrT="[Texto]" custT="1"/>
      <dgm:spPr/>
      <dgm:t>
        <a:bodyPr/>
        <a:lstStyle/>
        <a:p>
          <a:pPr algn="just"/>
          <a:r>
            <a:rPr lang="es-CO" sz="1600" dirty="0" smtClean="0"/>
            <a:t>Asigna a cada unidad un número de serie único y permanente que permite su seguimiento continuo</a:t>
          </a:r>
          <a:endParaRPr lang="es-CO" sz="1600" dirty="0"/>
        </a:p>
      </dgm:t>
    </dgm:pt>
    <dgm:pt modelId="{8380E7E9-3C3B-4F12-BF21-663548F01A78}" type="parTrans" cxnId="{EF31D799-4624-4D2B-A80A-418A0D3A3F1D}">
      <dgm:prSet/>
      <dgm:spPr/>
      <dgm:t>
        <a:bodyPr/>
        <a:lstStyle/>
        <a:p>
          <a:endParaRPr lang="es-CO"/>
        </a:p>
      </dgm:t>
    </dgm:pt>
    <dgm:pt modelId="{26EB633F-FEFB-4CE8-B76C-11B151CA488D}" type="sibTrans" cxnId="{EF31D799-4624-4D2B-A80A-418A0D3A3F1D}">
      <dgm:prSet/>
      <dgm:spPr/>
      <dgm:t>
        <a:bodyPr/>
        <a:lstStyle/>
        <a:p>
          <a:endParaRPr lang="es-CO"/>
        </a:p>
      </dgm:t>
    </dgm:pt>
    <dgm:pt modelId="{0DBC8599-A3FA-4F0D-9BAE-7A6A92EAECF9}">
      <dgm:prSet custT="1"/>
      <dgm:spPr/>
      <dgm:t>
        <a:bodyPr/>
        <a:lstStyle/>
        <a:p>
          <a:pPr algn="just"/>
          <a:r>
            <a:rPr lang="es-CO" sz="1600" dirty="0" smtClean="0"/>
            <a:t>Validación de existencia de proyectos</a:t>
          </a:r>
        </a:p>
      </dgm:t>
    </dgm:pt>
    <dgm:pt modelId="{D08E506A-BB2F-4484-9F0D-99F9CE8A69DA}" type="parTrans" cxnId="{A377C2B8-853C-4D1E-B08D-12FDA5FF1FD2}">
      <dgm:prSet/>
      <dgm:spPr/>
      <dgm:t>
        <a:bodyPr/>
        <a:lstStyle/>
        <a:p>
          <a:endParaRPr lang="es-CO"/>
        </a:p>
      </dgm:t>
    </dgm:pt>
    <dgm:pt modelId="{8DB22A51-B7CC-447C-B734-D216591DC671}" type="sibTrans" cxnId="{A377C2B8-853C-4D1E-B08D-12FDA5FF1FD2}">
      <dgm:prSet/>
      <dgm:spPr/>
      <dgm:t>
        <a:bodyPr/>
        <a:lstStyle/>
        <a:p>
          <a:endParaRPr lang="es-CO"/>
        </a:p>
      </dgm:t>
    </dgm:pt>
    <dgm:pt modelId="{FD2DE8AC-21FA-49A1-8898-0136D4A7C3E6}">
      <dgm:prSet custT="1"/>
      <dgm:spPr/>
      <dgm:t>
        <a:bodyPr/>
        <a:lstStyle/>
        <a:p>
          <a:pPr algn="just"/>
          <a:r>
            <a:rPr lang="es-CO" sz="1600" dirty="0" smtClean="0"/>
            <a:t>Información del mercado</a:t>
          </a:r>
        </a:p>
      </dgm:t>
    </dgm:pt>
    <dgm:pt modelId="{09F1FF1E-7D3F-454C-B87C-7B9E112B82E7}" type="parTrans" cxnId="{8E160FCA-B2DE-4D8F-9F81-08F2809EFDE7}">
      <dgm:prSet/>
      <dgm:spPr/>
      <dgm:t>
        <a:bodyPr/>
        <a:lstStyle/>
        <a:p>
          <a:endParaRPr lang="es-CO"/>
        </a:p>
      </dgm:t>
    </dgm:pt>
    <dgm:pt modelId="{6CC272DA-8CA5-401F-9D69-F436C50805E9}" type="sibTrans" cxnId="{8E160FCA-B2DE-4D8F-9F81-08F2809EFDE7}">
      <dgm:prSet/>
      <dgm:spPr/>
      <dgm:t>
        <a:bodyPr/>
        <a:lstStyle/>
        <a:p>
          <a:endParaRPr lang="es-CO"/>
        </a:p>
      </dgm:t>
    </dgm:pt>
    <dgm:pt modelId="{94AD7028-DC0B-4070-BEBE-B29274BCBCEA}">
      <dgm:prSet custT="1"/>
      <dgm:spPr/>
      <dgm:t>
        <a:bodyPr/>
        <a:lstStyle/>
        <a:p>
          <a:pPr algn="just"/>
          <a:r>
            <a:rPr lang="es-CO" sz="1600" dirty="0" smtClean="0"/>
            <a:t>Validación de propiedad</a:t>
          </a:r>
        </a:p>
      </dgm:t>
    </dgm:pt>
    <dgm:pt modelId="{BBD43378-FE4F-4C10-980D-BF0EB04193E7}" type="parTrans" cxnId="{839967BE-5B46-4A39-9CFC-2508E197F970}">
      <dgm:prSet/>
      <dgm:spPr/>
      <dgm:t>
        <a:bodyPr/>
        <a:lstStyle/>
        <a:p>
          <a:endParaRPr lang="es-CO"/>
        </a:p>
      </dgm:t>
    </dgm:pt>
    <dgm:pt modelId="{E17BD883-4F0D-4848-9299-2F5B9AF1E2A8}" type="sibTrans" cxnId="{839967BE-5B46-4A39-9CFC-2508E197F970}">
      <dgm:prSet/>
      <dgm:spPr/>
      <dgm:t>
        <a:bodyPr/>
        <a:lstStyle/>
        <a:p>
          <a:endParaRPr lang="es-CO"/>
        </a:p>
      </dgm:t>
    </dgm:pt>
    <dgm:pt modelId="{75696012-110F-48FB-B1C2-E9240246A4BB}">
      <dgm:prSet custT="1"/>
      <dgm:spPr/>
      <dgm:t>
        <a:bodyPr/>
        <a:lstStyle/>
        <a:p>
          <a:pPr algn="just"/>
          <a:r>
            <a:rPr lang="es-CO" sz="1600" dirty="0" smtClean="0"/>
            <a:t>Mensajes de cambio de propiedad</a:t>
          </a:r>
          <a:endParaRPr lang="es-CO" sz="1600" dirty="0"/>
        </a:p>
      </dgm:t>
    </dgm:pt>
    <dgm:pt modelId="{E62FCD9A-F467-4868-8199-54ADF42B4000}" type="parTrans" cxnId="{0DA453FA-E3A5-4AD1-AA02-56FAFD86B6E3}">
      <dgm:prSet/>
      <dgm:spPr/>
      <dgm:t>
        <a:bodyPr/>
        <a:lstStyle/>
        <a:p>
          <a:endParaRPr lang="es-CO"/>
        </a:p>
      </dgm:t>
    </dgm:pt>
    <dgm:pt modelId="{1FFE2A49-6C9D-4CD7-A61F-019C282B72EC}" type="sibTrans" cxnId="{0DA453FA-E3A5-4AD1-AA02-56FAFD86B6E3}">
      <dgm:prSet/>
      <dgm:spPr/>
      <dgm:t>
        <a:bodyPr/>
        <a:lstStyle/>
        <a:p>
          <a:endParaRPr lang="es-CO"/>
        </a:p>
      </dgm:t>
    </dgm:pt>
    <dgm:pt modelId="{9CCD4A81-6672-4FD2-BF45-70B997A07B0E}">
      <dgm:prSet phldrT="[Texto]" custT="1"/>
      <dgm:spPr/>
      <dgm:t>
        <a:bodyPr/>
        <a:lstStyle/>
        <a:p>
          <a:pPr algn="just"/>
          <a:endParaRPr lang="es-CO" sz="1600" dirty="0"/>
        </a:p>
      </dgm:t>
    </dgm:pt>
    <dgm:pt modelId="{DE88C9B8-1174-49D5-A77F-9C36A9C260DE}" type="parTrans" cxnId="{90A5C45E-AF0C-4766-B5CB-00B1A7BE59A8}">
      <dgm:prSet/>
      <dgm:spPr/>
      <dgm:t>
        <a:bodyPr/>
        <a:lstStyle/>
        <a:p>
          <a:endParaRPr lang="es-CO"/>
        </a:p>
      </dgm:t>
    </dgm:pt>
    <dgm:pt modelId="{3CCB3F88-BE9D-4B48-A6BF-E3C2D58F986D}" type="sibTrans" cxnId="{90A5C45E-AF0C-4766-B5CB-00B1A7BE59A8}">
      <dgm:prSet/>
      <dgm:spPr/>
      <dgm:t>
        <a:bodyPr/>
        <a:lstStyle/>
        <a:p>
          <a:endParaRPr lang="es-CO"/>
        </a:p>
      </dgm:t>
    </dgm:pt>
    <dgm:pt modelId="{61018B48-4A41-46B4-A127-411281FF8D41}" type="pres">
      <dgm:prSet presAssocID="{79FA4C32-D494-4D5E-9796-4C4152459F74}" presName="linearFlow" presStyleCnt="0">
        <dgm:presLayoutVars>
          <dgm:dir/>
          <dgm:animLvl val="lvl"/>
          <dgm:resizeHandles val="exact"/>
        </dgm:presLayoutVars>
      </dgm:prSet>
      <dgm:spPr/>
      <dgm:t>
        <a:bodyPr/>
        <a:lstStyle/>
        <a:p>
          <a:endParaRPr lang="es-CO"/>
        </a:p>
      </dgm:t>
    </dgm:pt>
    <dgm:pt modelId="{69BCD06D-B922-46B1-9EDA-2ACC1B74B7D5}" type="pres">
      <dgm:prSet presAssocID="{74C06914-3086-4F15-9868-B4C0CC298888}" presName="composite" presStyleCnt="0"/>
      <dgm:spPr/>
    </dgm:pt>
    <dgm:pt modelId="{882ADBFF-3CE6-47E2-A78B-E53483963140}" type="pres">
      <dgm:prSet presAssocID="{74C06914-3086-4F15-9868-B4C0CC298888}" presName="parentText" presStyleLbl="alignNode1" presStyleIdx="0" presStyleCnt="3" custLinFactY="95969" custLinFactNeighborX="0" custLinFactNeighborY="100000">
        <dgm:presLayoutVars>
          <dgm:chMax val="1"/>
          <dgm:bulletEnabled val="1"/>
        </dgm:presLayoutVars>
      </dgm:prSet>
      <dgm:spPr/>
      <dgm:t>
        <a:bodyPr/>
        <a:lstStyle/>
        <a:p>
          <a:endParaRPr lang="es-CO"/>
        </a:p>
      </dgm:t>
    </dgm:pt>
    <dgm:pt modelId="{4BCEA46F-410E-4686-832B-2FAA2EFB8BC8}" type="pres">
      <dgm:prSet presAssocID="{74C06914-3086-4F15-9868-B4C0CC298888}" presName="descendantText" presStyleLbl="alignAcc1" presStyleIdx="0" presStyleCnt="3" custScaleY="131723" custLinFactY="101268" custLinFactNeighborY="200000">
        <dgm:presLayoutVars>
          <dgm:bulletEnabled val="1"/>
        </dgm:presLayoutVars>
      </dgm:prSet>
      <dgm:spPr/>
      <dgm:t>
        <a:bodyPr/>
        <a:lstStyle/>
        <a:p>
          <a:endParaRPr lang="es-CO"/>
        </a:p>
      </dgm:t>
    </dgm:pt>
    <dgm:pt modelId="{EB9CE7AD-F7EC-4AB3-BB61-239E8C2206DE}" type="pres">
      <dgm:prSet presAssocID="{61902701-11DC-4209-AB87-78EFB71240FA}" presName="sp" presStyleCnt="0"/>
      <dgm:spPr/>
    </dgm:pt>
    <dgm:pt modelId="{33BAD951-3307-4DAE-81D6-200460A0422A}" type="pres">
      <dgm:prSet presAssocID="{69FB10D1-D5DD-453E-937A-0E48079DDB75}" presName="composite" presStyleCnt="0"/>
      <dgm:spPr/>
    </dgm:pt>
    <dgm:pt modelId="{15C83D7C-4E3D-4939-B690-4A39B1350079}" type="pres">
      <dgm:prSet presAssocID="{69FB10D1-D5DD-453E-937A-0E48079DDB75}" presName="parentText" presStyleLbl="alignNode1" presStyleIdx="1" presStyleCnt="3" custLinFactNeighborX="0" custLinFactNeighborY="15329">
        <dgm:presLayoutVars>
          <dgm:chMax val="1"/>
          <dgm:bulletEnabled val="1"/>
        </dgm:presLayoutVars>
      </dgm:prSet>
      <dgm:spPr/>
      <dgm:t>
        <a:bodyPr/>
        <a:lstStyle/>
        <a:p>
          <a:endParaRPr lang="es-CO"/>
        </a:p>
      </dgm:t>
    </dgm:pt>
    <dgm:pt modelId="{B374E9DD-942D-4C6E-AD4B-B03BF8607B3E}" type="pres">
      <dgm:prSet presAssocID="{69FB10D1-D5DD-453E-937A-0E48079DDB75}" presName="descendantText" presStyleLbl="alignAcc1" presStyleIdx="1" presStyleCnt="3" custLinFactNeighborX="0" custLinFactNeighborY="25848">
        <dgm:presLayoutVars>
          <dgm:bulletEnabled val="1"/>
        </dgm:presLayoutVars>
      </dgm:prSet>
      <dgm:spPr/>
      <dgm:t>
        <a:bodyPr/>
        <a:lstStyle/>
        <a:p>
          <a:endParaRPr lang="es-CO"/>
        </a:p>
      </dgm:t>
    </dgm:pt>
    <dgm:pt modelId="{44737F48-6C6C-4E28-B33C-8C200694AE95}" type="pres">
      <dgm:prSet presAssocID="{40251711-DE4C-4498-A09A-C3979F637F70}" presName="sp" presStyleCnt="0"/>
      <dgm:spPr/>
    </dgm:pt>
    <dgm:pt modelId="{8B19E1F0-2F02-43CB-9404-1CCC6A348E83}" type="pres">
      <dgm:prSet presAssocID="{0D4B1E2D-85D5-4EB9-B553-248BBF605A7A}" presName="composite" presStyleCnt="0"/>
      <dgm:spPr/>
    </dgm:pt>
    <dgm:pt modelId="{A1CB5AD5-CF06-402C-BD26-A05AC5AF3372}" type="pres">
      <dgm:prSet presAssocID="{0D4B1E2D-85D5-4EB9-B553-248BBF605A7A}" presName="parentText" presStyleLbl="alignNode1" presStyleIdx="2" presStyleCnt="3" custLinFactY="-95968" custLinFactNeighborX="0" custLinFactNeighborY="-100000">
        <dgm:presLayoutVars>
          <dgm:chMax val="1"/>
          <dgm:bulletEnabled val="1"/>
        </dgm:presLayoutVars>
      </dgm:prSet>
      <dgm:spPr/>
      <dgm:t>
        <a:bodyPr/>
        <a:lstStyle/>
        <a:p>
          <a:endParaRPr lang="es-CO"/>
        </a:p>
      </dgm:t>
    </dgm:pt>
    <dgm:pt modelId="{8A3FF796-CBC0-4BAD-A5E2-81471867BFA1}" type="pres">
      <dgm:prSet presAssocID="{0D4B1E2D-85D5-4EB9-B553-248BBF605A7A}" presName="descendantText" presStyleLbl="alignAcc1" presStyleIdx="2" presStyleCnt="3" custScaleY="144678" custLinFactY="-100000" custLinFactNeighborY="-174531">
        <dgm:presLayoutVars>
          <dgm:bulletEnabled val="1"/>
        </dgm:presLayoutVars>
      </dgm:prSet>
      <dgm:spPr/>
      <dgm:t>
        <a:bodyPr/>
        <a:lstStyle/>
        <a:p>
          <a:endParaRPr lang="es-CO"/>
        </a:p>
      </dgm:t>
    </dgm:pt>
  </dgm:ptLst>
  <dgm:cxnLst>
    <dgm:cxn modelId="{839967BE-5B46-4A39-9CFC-2508E197F970}" srcId="{0D4B1E2D-85D5-4EB9-B553-248BBF605A7A}" destId="{94AD7028-DC0B-4070-BEBE-B29274BCBCEA}" srcOrd="3" destOrd="0" parTransId="{BBD43378-FE4F-4C10-980D-BF0EB04193E7}" sibTransId="{E17BD883-4F0D-4848-9299-2F5B9AF1E2A8}"/>
    <dgm:cxn modelId="{4D8813C0-9665-4FA3-92BF-B109356978C1}" type="presOf" srcId="{74C06914-3086-4F15-9868-B4C0CC298888}" destId="{882ADBFF-3CE6-47E2-A78B-E53483963140}" srcOrd="0" destOrd="0" presId="urn:microsoft.com/office/officeart/2005/8/layout/chevron2"/>
    <dgm:cxn modelId="{41CC395C-0C81-4A41-B3E2-1A6266BA3867}" type="presOf" srcId="{F3789651-2258-4DDE-A2B7-CCEB2323927F}" destId="{B374E9DD-942D-4C6E-AD4B-B03BF8607B3E}" srcOrd="0" destOrd="0" presId="urn:microsoft.com/office/officeart/2005/8/layout/chevron2"/>
    <dgm:cxn modelId="{AF2ED09F-615F-4348-813E-C35109B21F3F}" srcId="{79FA4C32-D494-4D5E-9796-4C4152459F74}" destId="{0D4B1E2D-85D5-4EB9-B553-248BBF605A7A}" srcOrd="2" destOrd="0" parTransId="{B92E22DE-0D42-408C-A285-D96D3CDBFD45}" sibTransId="{17F6E14D-4407-40D0-AEC2-9669B6323250}"/>
    <dgm:cxn modelId="{21BB6688-937A-473E-99F9-777B98302FAE}" srcId="{74C06914-3086-4F15-9868-B4C0CC298888}" destId="{DA8114C7-8705-4D0C-9A85-995C91D137D5}" srcOrd="2" destOrd="0" parTransId="{A22BD93F-EDB8-4CDD-A69F-30BB8E2E90DA}" sibTransId="{0374ABD1-14F5-4F54-818C-461393B9F53F}"/>
    <dgm:cxn modelId="{FA9E4AAC-3BF2-4C7E-B1A3-C588D193AC71}" type="presOf" srcId="{FD2DE8AC-21FA-49A1-8898-0136D4A7C3E6}" destId="{8A3FF796-CBC0-4BAD-A5E2-81471867BFA1}" srcOrd="0" destOrd="2" presId="urn:microsoft.com/office/officeart/2005/8/layout/chevron2"/>
    <dgm:cxn modelId="{61A273AC-3841-4E63-95EA-DCB713F656CB}" type="presOf" srcId="{75696012-110F-48FB-B1C2-E9240246A4BB}" destId="{8A3FF796-CBC0-4BAD-A5E2-81471867BFA1}" srcOrd="0" destOrd="4" presId="urn:microsoft.com/office/officeart/2005/8/layout/chevron2"/>
    <dgm:cxn modelId="{72D871B4-877A-4D1F-979E-31E2CCC54A48}" type="presOf" srcId="{EA5628A3-4EF5-4E2B-B5BB-896D9C7BD966}" destId="{8A3FF796-CBC0-4BAD-A5E2-81471867BFA1}" srcOrd="0" destOrd="0" presId="urn:microsoft.com/office/officeart/2005/8/layout/chevron2"/>
    <dgm:cxn modelId="{7799FB68-160A-4602-ADDE-536C5842BA17}" type="presOf" srcId="{DA8114C7-8705-4D0C-9A85-995C91D137D5}" destId="{4BCEA46F-410E-4686-832B-2FAA2EFB8BC8}" srcOrd="0" destOrd="2" presId="urn:microsoft.com/office/officeart/2005/8/layout/chevron2"/>
    <dgm:cxn modelId="{0DA453FA-E3A5-4AD1-AA02-56FAFD86B6E3}" srcId="{0D4B1E2D-85D5-4EB9-B553-248BBF605A7A}" destId="{75696012-110F-48FB-B1C2-E9240246A4BB}" srcOrd="4" destOrd="0" parTransId="{E62FCD9A-F467-4868-8199-54ADF42B4000}" sibTransId="{1FFE2A49-6C9D-4CD7-A61F-019C282B72EC}"/>
    <dgm:cxn modelId="{A4D9EDDC-3682-47F5-9F39-FFE4D859C723}" type="presOf" srcId="{0DBC8599-A3FA-4F0D-9BAE-7A6A92EAECF9}" destId="{8A3FF796-CBC0-4BAD-A5E2-81471867BFA1}" srcOrd="0" destOrd="1" presId="urn:microsoft.com/office/officeart/2005/8/layout/chevron2"/>
    <dgm:cxn modelId="{2982D58D-0CAD-409C-9C74-E3AB2904FC07}" type="presOf" srcId="{9CCD4A81-6672-4FD2-BF45-70B997A07B0E}" destId="{4BCEA46F-410E-4686-832B-2FAA2EFB8BC8}" srcOrd="0" destOrd="1" presId="urn:microsoft.com/office/officeart/2005/8/layout/chevron2"/>
    <dgm:cxn modelId="{4402F0E4-79D7-4AA6-A7D9-C5E3FAF6D7C0}" type="presOf" srcId="{CFC71F8A-700F-4306-A44B-FD11AF6D6B22}" destId="{4BCEA46F-410E-4686-832B-2FAA2EFB8BC8}" srcOrd="0" destOrd="0" presId="urn:microsoft.com/office/officeart/2005/8/layout/chevron2"/>
    <dgm:cxn modelId="{0326B875-68C0-493B-9865-1A84B83824A2}" srcId="{79FA4C32-D494-4D5E-9796-4C4152459F74}" destId="{74C06914-3086-4F15-9868-B4C0CC298888}" srcOrd="0" destOrd="0" parTransId="{A56950FD-21E5-4300-8236-EA5DB2F1AFCD}" sibTransId="{61902701-11DC-4209-AB87-78EFB71240FA}"/>
    <dgm:cxn modelId="{8E160FCA-B2DE-4D8F-9F81-08F2809EFDE7}" srcId="{0D4B1E2D-85D5-4EB9-B553-248BBF605A7A}" destId="{FD2DE8AC-21FA-49A1-8898-0136D4A7C3E6}" srcOrd="2" destOrd="0" parTransId="{09F1FF1E-7D3F-454C-B87C-7B9E112B82E7}" sibTransId="{6CC272DA-8CA5-401F-9D69-F436C50805E9}"/>
    <dgm:cxn modelId="{A377C2B8-853C-4D1E-B08D-12FDA5FF1FD2}" srcId="{0D4B1E2D-85D5-4EB9-B553-248BBF605A7A}" destId="{0DBC8599-A3FA-4F0D-9BAE-7A6A92EAECF9}" srcOrd="1" destOrd="0" parTransId="{D08E506A-BB2F-4484-9F0D-99F9CE8A69DA}" sibTransId="{8DB22A51-B7CC-447C-B734-D216591DC671}"/>
    <dgm:cxn modelId="{1D23D791-4D7B-44CE-BD74-9333176FB632}" type="presOf" srcId="{94AD7028-DC0B-4070-BEBE-B29274BCBCEA}" destId="{8A3FF796-CBC0-4BAD-A5E2-81471867BFA1}" srcOrd="0" destOrd="3" presId="urn:microsoft.com/office/officeart/2005/8/layout/chevron2"/>
    <dgm:cxn modelId="{5E5CDB32-6F47-4113-A02F-8B48EE79FB3F}" type="presOf" srcId="{79FA4C32-D494-4D5E-9796-4C4152459F74}" destId="{61018B48-4A41-46B4-A127-411281FF8D41}" srcOrd="0" destOrd="0" presId="urn:microsoft.com/office/officeart/2005/8/layout/chevron2"/>
    <dgm:cxn modelId="{C8B27DA5-F00C-44A7-8270-C6C7D422870C}" srcId="{79FA4C32-D494-4D5E-9796-4C4152459F74}" destId="{69FB10D1-D5DD-453E-937A-0E48079DDB75}" srcOrd="1" destOrd="0" parTransId="{87770D54-D5C6-464E-996F-AD4860359D8A}" sibTransId="{40251711-DE4C-4498-A09A-C3979F637F70}"/>
    <dgm:cxn modelId="{90A5C45E-AF0C-4766-B5CB-00B1A7BE59A8}" srcId="{74C06914-3086-4F15-9868-B4C0CC298888}" destId="{9CCD4A81-6672-4FD2-BF45-70B997A07B0E}" srcOrd="1" destOrd="0" parTransId="{DE88C9B8-1174-49D5-A77F-9C36A9C260DE}" sibTransId="{3CCB3F88-BE9D-4B48-A6BF-E3C2D58F986D}"/>
    <dgm:cxn modelId="{621580A8-6ACF-41DF-B13A-A1303D8D9090}" type="presOf" srcId="{69FB10D1-D5DD-453E-937A-0E48079DDB75}" destId="{15C83D7C-4E3D-4939-B690-4A39B1350079}" srcOrd="0" destOrd="0" presId="urn:microsoft.com/office/officeart/2005/8/layout/chevron2"/>
    <dgm:cxn modelId="{4F9966A3-5534-45E1-AAB7-10CBE423E453}" srcId="{69FB10D1-D5DD-453E-937A-0E48079DDB75}" destId="{F3789651-2258-4DDE-A2B7-CCEB2323927F}" srcOrd="0" destOrd="0" parTransId="{E04F2412-FCCB-4959-8981-EC4C220888D7}" sibTransId="{B543A1FC-E811-430F-91DE-434AB1FB6E5B}"/>
    <dgm:cxn modelId="{FDD06130-78E9-4022-80B0-4AC0D4FC206F}" type="presOf" srcId="{0D4B1E2D-85D5-4EB9-B553-248BBF605A7A}" destId="{A1CB5AD5-CF06-402C-BD26-A05AC5AF3372}" srcOrd="0" destOrd="0" presId="urn:microsoft.com/office/officeart/2005/8/layout/chevron2"/>
    <dgm:cxn modelId="{C2BE4F91-FDE9-4FF6-8902-550C29C4D23C}" srcId="{74C06914-3086-4F15-9868-B4C0CC298888}" destId="{CFC71F8A-700F-4306-A44B-FD11AF6D6B22}" srcOrd="0" destOrd="0" parTransId="{91576995-7F2C-4788-A5AD-20C35F774A74}" sibTransId="{4090835A-395A-404C-A441-70BA4AD84446}"/>
    <dgm:cxn modelId="{EF31D799-4624-4D2B-A80A-418A0D3A3F1D}" srcId="{0D4B1E2D-85D5-4EB9-B553-248BBF605A7A}" destId="{EA5628A3-4EF5-4E2B-B5BB-896D9C7BD966}" srcOrd="0" destOrd="0" parTransId="{8380E7E9-3C3B-4F12-BF21-663548F01A78}" sibTransId="{26EB633F-FEFB-4CE8-B76C-11B151CA488D}"/>
    <dgm:cxn modelId="{5ABC3FFC-3DE2-4EE7-A877-F34C1CF89CBE}" type="presParOf" srcId="{61018B48-4A41-46B4-A127-411281FF8D41}" destId="{69BCD06D-B922-46B1-9EDA-2ACC1B74B7D5}" srcOrd="0" destOrd="0" presId="urn:microsoft.com/office/officeart/2005/8/layout/chevron2"/>
    <dgm:cxn modelId="{90CBF816-CDDA-438E-B4F7-24C5AB52F447}" type="presParOf" srcId="{69BCD06D-B922-46B1-9EDA-2ACC1B74B7D5}" destId="{882ADBFF-3CE6-47E2-A78B-E53483963140}" srcOrd="0" destOrd="0" presId="urn:microsoft.com/office/officeart/2005/8/layout/chevron2"/>
    <dgm:cxn modelId="{3946C8BE-5004-4E67-BBEF-7547BD51C9DB}" type="presParOf" srcId="{69BCD06D-B922-46B1-9EDA-2ACC1B74B7D5}" destId="{4BCEA46F-410E-4686-832B-2FAA2EFB8BC8}" srcOrd="1" destOrd="0" presId="urn:microsoft.com/office/officeart/2005/8/layout/chevron2"/>
    <dgm:cxn modelId="{1F52D244-F88F-4598-9C40-1E5684C87546}" type="presParOf" srcId="{61018B48-4A41-46B4-A127-411281FF8D41}" destId="{EB9CE7AD-F7EC-4AB3-BB61-239E8C2206DE}" srcOrd="1" destOrd="0" presId="urn:microsoft.com/office/officeart/2005/8/layout/chevron2"/>
    <dgm:cxn modelId="{3EB0CEC4-F227-4323-943A-E1CC442A569A}" type="presParOf" srcId="{61018B48-4A41-46B4-A127-411281FF8D41}" destId="{33BAD951-3307-4DAE-81D6-200460A0422A}" srcOrd="2" destOrd="0" presId="urn:microsoft.com/office/officeart/2005/8/layout/chevron2"/>
    <dgm:cxn modelId="{8B607F7C-BDDE-413E-A828-9E1CE36EA19A}" type="presParOf" srcId="{33BAD951-3307-4DAE-81D6-200460A0422A}" destId="{15C83D7C-4E3D-4939-B690-4A39B1350079}" srcOrd="0" destOrd="0" presId="urn:microsoft.com/office/officeart/2005/8/layout/chevron2"/>
    <dgm:cxn modelId="{9281BDE4-F35E-46D9-93A0-3CC05159FC82}" type="presParOf" srcId="{33BAD951-3307-4DAE-81D6-200460A0422A}" destId="{B374E9DD-942D-4C6E-AD4B-B03BF8607B3E}" srcOrd="1" destOrd="0" presId="urn:microsoft.com/office/officeart/2005/8/layout/chevron2"/>
    <dgm:cxn modelId="{3D66FBCC-A10F-463F-B505-EBBF8736895D}" type="presParOf" srcId="{61018B48-4A41-46B4-A127-411281FF8D41}" destId="{44737F48-6C6C-4E28-B33C-8C200694AE95}" srcOrd="3" destOrd="0" presId="urn:microsoft.com/office/officeart/2005/8/layout/chevron2"/>
    <dgm:cxn modelId="{CC542A10-7E02-4CBA-B4C1-6C14037FC4C6}" type="presParOf" srcId="{61018B48-4A41-46B4-A127-411281FF8D41}" destId="{8B19E1F0-2F02-43CB-9404-1CCC6A348E83}" srcOrd="4" destOrd="0" presId="urn:microsoft.com/office/officeart/2005/8/layout/chevron2"/>
    <dgm:cxn modelId="{165E072D-BB46-4FB9-8256-D850074C72CA}" type="presParOf" srcId="{8B19E1F0-2F02-43CB-9404-1CCC6A348E83}" destId="{A1CB5AD5-CF06-402C-BD26-A05AC5AF3372}" srcOrd="0" destOrd="0" presId="urn:microsoft.com/office/officeart/2005/8/layout/chevron2"/>
    <dgm:cxn modelId="{C6199A71-894C-47AE-8221-5265A4CA706F}" type="presParOf" srcId="{8B19E1F0-2F02-43CB-9404-1CCC6A348E83}" destId="{8A3FF796-CBC0-4BAD-A5E2-81471867BFA1}"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4AF52CE-B6D3-4003-8FEA-EA1B99F14B91}" type="doc">
      <dgm:prSet loTypeId="urn:microsoft.com/office/officeart/2005/8/layout/vList5" loCatId="list" qsTypeId="urn:microsoft.com/office/officeart/2005/8/quickstyle/3d2" qsCatId="3D" csTypeId="urn:microsoft.com/office/officeart/2005/8/colors/accent1_2" csCatId="accent1" phldr="1"/>
      <dgm:spPr/>
      <dgm:t>
        <a:bodyPr/>
        <a:lstStyle/>
        <a:p>
          <a:endParaRPr lang="es-CO"/>
        </a:p>
      </dgm:t>
    </dgm:pt>
    <dgm:pt modelId="{92DAAF5A-7589-4CA5-A1BD-61DA51FA62E8}">
      <dgm:prSet phldrT="[Texto]" custT="1"/>
      <dgm:spPr/>
      <dgm:t>
        <a:bodyPr/>
        <a:lstStyle/>
        <a:p>
          <a:r>
            <a:rPr lang="es-CO" sz="2200" dirty="0" smtClean="0"/>
            <a:t>Formación de precios de mercado</a:t>
          </a:r>
          <a:endParaRPr lang="es-CO" sz="2200" dirty="0"/>
        </a:p>
      </dgm:t>
    </dgm:pt>
    <dgm:pt modelId="{489CFD03-FE24-4EF6-B074-1E25C082B59B}" type="parTrans" cxnId="{BE157F3E-9FEB-488C-81AC-C79134A55182}">
      <dgm:prSet/>
      <dgm:spPr/>
      <dgm:t>
        <a:bodyPr/>
        <a:lstStyle/>
        <a:p>
          <a:endParaRPr lang="es-CO"/>
        </a:p>
      </dgm:t>
    </dgm:pt>
    <dgm:pt modelId="{34EE4562-4A7A-4D74-AB52-57A2ECE7360A}" type="sibTrans" cxnId="{BE157F3E-9FEB-488C-81AC-C79134A55182}">
      <dgm:prSet/>
      <dgm:spPr/>
      <dgm:t>
        <a:bodyPr/>
        <a:lstStyle/>
        <a:p>
          <a:endParaRPr lang="es-CO"/>
        </a:p>
      </dgm:t>
    </dgm:pt>
    <dgm:pt modelId="{412D88AC-2F1F-4BC4-B489-ACD108EF8C41}">
      <dgm:prSet phldrT="[Texto]" custT="1"/>
      <dgm:spPr/>
      <dgm:t>
        <a:bodyPr/>
        <a:lstStyle/>
        <a:p>
          <a:pPr algn="just"/>
          <a:r>
            <a:rPr lang="es-ES" sz="1300" b="0" dirty="0" smtClean="0">
              <a:solidFill>
                <a:schemeClr val="tx1"/>
              </a:solidFill>
            </a:rPr>
            <a:t>Subasta de lotes de créditos de carbono de diferentes proyectos.</a:t>
          </a:r>
          <a:endParaRPr lang="es-CO" sz="1300" b="0" dirty="0">
            <a:solidFill>
              <a:schemeClr val="tx1"/>
            </a:solidFill>
          </a:endParaRPr>
        </a:p>
      </dgm:t>
    </dgm:pt>
    <dgm:pt modelId="{C1EB1962-A8DA-4245-9F55-5678713331C9}" type="parTrans" cxnId="{17DAADE0-D36B-4B65-9ACF-4287C7673379}">
      <dgm:prSet/>
      <dgm:spPr/>
      <dgm:t>
        <a:bodyPr/>
        <a:lstStyle/>
        <a:p>
          <a:endParaRPr lang="es-CO"/>
        </a:p>
      </dgm:t>
    </dgm:pt>
    <dgm:pt modelId="{56C2BB38-348A-4AFE-A59C-8C258DF8D438}" type="sibTrans" cxnId="{17DAADE0-D36B-4B65-9ACF-4287C7673379}">
      <dgm:prSet/>
      <dgm:spPr/>
      <dgm:t>
        <a:bodyPr/>
        <a:lstStyle/>
        <a:p>
          <a:endParaRPr lang="es-CO"/>
        </a:p>
      </dgm:t>
    </dgm:pt>
    <dgm:pt modelId="{5A4AAB2A-C20F-47A3-9C90-229EB92F8EC0}">
      <dgm:prSet phldrT="[Texto]" custT="1"/>
      <dgm:spPr/>
      <dgm:t>
        <a:bodyPr/>
        <a:lstStyle/>
        <a:p>
          <a:pPr algn="just"/>
          <a:r>
            <a:rPr lang="es-ES" sz="1300" b="0" dirty="0" smtClean="0"/>
            <a:t>Mecanismo de puja al alza.</a:t>
          </a:r>
          <a:endParaRPr lang="es-CO" sz="1300" b="0" dirty="0">
            <a:solidFill>
              <a:schemeClr val="tx1"/>
            </a:solidFill>
          </a:endParaRPr>
        </a:p>
      </dgm:t>
    </dgm:pt>
    <dgm:pt modelId="{28F8FD78-53A4-4EEF-9768-9815B09D7D3A}" type="parTrans" cxnId="{38503A90-F5C4-4E36-9D98-858AB8293949}">
      <dgm:prSet/>
      <dgm:spPr/>
      <dgm:t>
        <a:bodyPr/>
        <a:lstStyle/>
        <a:p>
          <a:endParaRPr lang="es-CO"/>
        </a:p>
      </dgm:t>
    </dgm:pt>
    <dgm:pt modelId="{FAC4EDAC-6208-44C9-B3AA-2B08DF506CD8}" type="sibTrans" cxnId="{38503A90-F5C4-4E36-9D98-858AB8293949}">
      <dgm:prSet/>
      <dgm:spPr/>
      <dgm:t>
        <a:bodyPr/>
        <a:lstStyle/>
        <a:p>
          <a:endParaRPr lang="es-CO"/>
        </a:p>
      </dgm:t>
    </dgm:pt>
    <dgm:pt modelId="{77C7FFD4-9755-4317-AA7C-ED75B37D6BF6}">
      <dgm:prSet phldrT="[Texto]" custT="1"/>
      <dgm:spPr/>
      <dgm:t>
        <a:bodyPr/>
        <a:lstStyle/>
        <a:p>
          <a:r>
            <a:rPr lang="es-CO" sz="2200" dirty="0" smtClean="0"/>
            <a:t>Transparencia</a:t>
          </a:r>
          <a:endParaRPr lang="es-CO" sz="2200" dirty="0"/>
        </a:p>
      </dgm:t>
    </dgm:pt>
    <dgm:pt modelId="{6EAA4DE1-1A1C-4629-B0D6-49FB12AC5D05}" type="parTrans" cxnId="{FB6C9DF9-06FB-4CDC-807D-BFAC803B9807}">
      <dgm:prSet/>
      <dgm:spPr/>
      <dgm:t>
        <a:bodyPr/>
        <a:lstStyle/>
        <a:p>
          <a:endParaRPr lang="es-CO"/>
        </a:p>
      </dgm:t>
    </dgm:pt>
    <dgm:pt modelId="{B574687A-8D17-420B-A633-7A7BDECC0C80}" type="sibTrans" cxnId="{FB6C9DF9-06FB-4CDC-807D-BFAC803B9807}">
      <dgm:prSet/>
      <dgm:spPr/>
      <dgm:t>
        <a:bodyPr/>
        <a:lstStyle/>
        <a:p>
          <a:endParaRPr lang="es-CO"/>
        </a:p>
      </dgm:t>
    </dgm:pt>
    <dgm:pt modelId="{BD4CCD35-C082-4E52-9BAD-01BF91C9D90F}">
      <dgm:prSet phldrT="[Texto]" custT="1"/>
      <dgm:spPr/>
      <dgm:t>
        <a:bodyPr/>
        <a:lstStyle/>
        <a:p>
          <a:pPr algn="just"/>
          <a:r>
            <a:rPr lang="es-CO" sz="1300" b="0" dirty="0" smtClean="0"/>
            <a:t>Negociaciones abiertas, pluralidad del mercado. </a:t>
          </a:r>
          <a:endParaRPr lang="es-CO" sz="1300" b="0" dirty="0"/>
        </a:p>
      </dgm:t>
    </dgm:pt>
    <dgm:pt modelId="{36FA250F-376A-4C57-9689-9EA9487CC8A0}" type="parTrans" cxnId="{05777DB7-3A42-4E51-B7E9-E55C9375DFE1}">
      <dgm:prSet/>
      <dgm:spPr/>
      <dgm:t>
        <a:bodyPr/>
        <a:lstStyle/>
        <a:p>
          <a:endParaRPr lang="es-CO"/>
        </a:p>
      </dgm:t>
    </dgm:pt>
    <dgm:pt modelId="{22EEBB62-2194-479F-A4C0-18E1D6D29998}" type="sibTrans" cxnId="{05777DB7-3A42-4E51-B7E9-E55C9375DFE1}">
      <dgm:prSet/>
      <dgm:spPr/>
      <dgm:t>
        <a:bodyPr/>
        <a:lstStyle/>
        <a:p>
          <a:endParaRPr lang="es-CO"/>
        </a:p>
      </dgm:t>
    </dgm:pt>
    <dgm:pt modelId="{3BCA7DCA-4D52-4EE8-8A1C-26EF861850BF}">
      <dgm:prSet phldrT="[Texto]" custT="1"/>
      <dgm:spPr/>
      <dgm:t>
        <a:bodyPr/>
        <a:lstStyle/>
        <a:p>
          <a:pPr algn="just"/>
          <a:r>
            <a:rPr lang="es-CO" sz="1300" b="0" dirty="0" smtClean="0"/>
            <a:t>Operación a través de la SCB.</a:t>
          </a:r>
          <a:endParaRPr lang="es-CO" sz="1300" b="0" dirty="0"/>
        </a:p>
      </dgm:t>
    </dgm:pt>
    <dgm:pt modelId="{A6E82BFD-00AC-4D3D-BA2D-3CEFFE101B63}" type="parTrans" cxnId="{907F64E9-5525-4E16-8ED0-60E9AE2258B9}">
      <dgm:prSet/>
      <dgm:spPr/>
      <dgm:t>
        <a:bodyPr/>
        <a:lstStyle/>
        <a:p>
          <a:endParaRPr lang="es-CO"/>
        </a:p>
      </dgm:t>
    </dgm:pt>
    <dgm:pt modelId="{BA97693A-623F-40E1-97C7-FD9CB041F3B1}" type="sibTrans" cxnId="{907F64E9-5525-4E16-8ED0-60E9AE2258B9}">
      <dgm:prSet/>
      <dgm:spPr/>
      <dgm:t>
        <a:bodyPr/>
        <a:lstStyle/>
        <a:p>
          <a:endParaRPr lang="es-CO"/>
        </a:p>
      </dgm:t>
    </dgm:pt>
    <dgm:pt modelId="{F417CF08-5826-459B-830D-068CD41A837B}">
      <dgm:prSet phldrT="[Texto]" custT="1"/>
      <dgm:spPr/>
      <dgm:t>
        <a:bodyPr/>
        <a:lstStyle/>
        <a:p>
          <a:r>
            <a:rPr lang="es-CO" sz="2200" dirty="0" smtClean="0"/>
            <a:t>Seguridad</a:t>
          </a:r>
          <a:endParaRPr lang="es-CO" sz="2200" dirty="0"/>
        </a:p>
      </dgm:t>
    </dgm:pt>
    <dgm:pt modelId="{5EA7288D-BD13-49D8-B23A-1596004D8B4E}" type="parTrans" cxnId="{0D98BC74-7A9E-4696-B58E-0A5CDA4840A9}">
      <dgm:prSet/>
      <dgm:spPr/>
      <dgm:t>
        <a:bodyPr/>
        <a:lstStyle/>
        <a:p>
          <a:endParaRPr lang="es-CO"/>
        </a:p>
      </dgm:t>
    </dgm:pt>
    <dgm:pt modelId="{2A4A9AE5-BCAD-43E5-96CF-E9A7AA990226}" type="sibTrans" cxnId="{0D98BC74-7A9E-4696-B58E-0A5CDA4840A9}">
      <dgm:prSet/>
      <dgm:spPr/>
      <dgm:t>
        <a:bodyPr/>
        <a:lstStyle/>
        <a:p>
          <a:endParaRPr lang="es-CO"/>
        </a:p>
      </dgm:t>
    </dgm:pt>
    <dgm:pt modelId="{9EB4F858-0135-46D7-BB4F-FEA51DDAE84E}">
      <dgm:prSet phldrT="[Texto]" custT="1"/>
      <dgm:spPr/>
      <dgm:t>
        <a:bodyPr/>
        <a:lstStyle/>
        <a:p>
          <a:pPr algn="just"/>
          <a:r>
            <a:rPr lang="es-CO" sz="1300" dirty="0" smtClean="0"/>
            <a:t>Registro nacional e internacional de créditos de carbono.</a:t>
          </a:r>
          <a:endParaRPr lang="es-CO" sz="1300" dirty="0"/>
        </a:p>
      </dgm:t>
    </dgm:pt>
    <dgm:pt modelId="{77D4523F-4D98-476C-91D6-B82E46E3781F}" type="parTrans" cxnId="{E80232E7-6BE9-40E3-BD9A-A1EB7131B123}">
      <dgm:prSet/>
      <dgm:spPr/>
      <dgm:t>
        <a:bodyPr/>
        <a:lstStyle/>
        <a:p>
          <a:endParaRPr lang="es-CO"/>
        </a:p>
      </dgm:t>
    </dgm:pt>
    <dgm:pt modelId="{D338B702-403C-4642-B2F5-BFC4C72459BE}" type="sibTrans" cxnId="{E80232E7-6BE9-40E3-BD9A-A1EB7131B123}">
      <dgm:prSet/>
      <dgm:spPr/>
      <dgm:t>
        <a:bodyPr/>
        <a:lstStyle/>
        <a:p>
          <a:endParaRPr lang="es-CO"/>
        </a:p>
      </dgm:t>
    </dgm:pt>
    <dgm:pt modelId="{81D5A0EA-9C2F-42EF-B4FD-2A10FF619C7F}">
      <dgm:prSet phldrT="[Texto]" custT="1"/>
      <dgm:spPr/>
      <dgm:t>
        <a:bodyPr/>
        <a:lstStyle/>
        <a:p>
          <a:pPr algn="just"/>
          <a:r>
            <a:rPr lang="es-CO" sz="1300" b="0" dirty="0" smtClean="0"/>
            <a:t>La formación de precios se realiza con la concurrencia libre de oferta y demanda</a:t>
          </a:r>
          <a:endParaRPr lang="es-CO" sz="1300" b="0" dirty="0">
            <a:solidFill>
              <a:schemeClr val="tx1"/>
            </a:solidFill>
          </a:endParaRPr>
        </a:p>
      </dgm:t>
    </dgm:pt>
    <dgm:pt modelId="{5AF72C88-2A80-406D-B883-79B1AA2B9626}" type="parTrans" cxnId="{F1A21E96-7B69-4301-8251-3987398D50FB}">
      <dgm:prSet/>
      <dgm:spPr/>
      <dgm:t>
        <a:bodyPr/>
        <a:lstStyle/>
        <a:p>
          <a:endParaRPr lang="es-CO"/>
        </a:p>
      </dgm:t>
    </dgm:pt>
    <dgm:pt modelId="{1EA4E49A-DB29-47C5-8736-627D74C00FEF}" type="sibTrans" cxnId="{F1A21E96-7B69-4301-8251-3987398D50FB}">
      <dgm:prSet/>
      <dgm:spPr/>
      <dgm:t>
        <a:bodyPr/>
        <a:lstStyle/>
        <a:p>
          <a:endParaRPr lang="es-CO"/>
        </a:p>
      </dgm:t>
    </dgm:pt>
    <dgm:pt modelId="{F5DBEE5E-BF0A-4701-8607-DC337E83B69D}">
      <dgm:prSet phldrT="[Texto]" custT="1"/>
      <dgm:spPr/>
      <dgm:t>
        <a:bodyPr/>
        <a:lstStyle/>
        <a:p>
          <a:r>
            <a:rPr lang="es-CO" sz="2200" dirty="0" smtClean="0"/>
            <a:t>Experiencia</a:t>
          </a:r>
          <a:endParaRPr lang="es-CO" sz="2200" dirty="0"/>
        </a:p>
      </dgm:t>
    </dgm:pt>
    <dgm:pt modelId="{6A70225E-8DDF-4952-94B4-1672C8376ACA}" type="parTrans" cxnId="{52D46EBE-E016-4CBA-ADEE-FD5D41F2B374}">
      <dgm:prSet/>
      <dgm:spPr/>
      <dgm:t>
        <a:bodyPr/>
        <a:lstStyle/>
        <a:p>
          <a:endParaRPr lang="es-CO"/>
        </a:p>
      </dgm:t>
    </dgm:pt>
    <dgm:pt modelId="{4854B527-D0E2-4D25-A83D-69E51E61EA06}" type="sibTrans" cxnId="{52D46EBE-E016-4CBA-ADEE-FD5D41F2B374}">
      <dgm:prSet/>
      <dgm:spPr/>
      <dgm:t>
        <a:bodyPr/>
        <a:lstStyle/>
        <a:p>
          <a:endParaRPr lang="es-CO"/>
        </a:p>
      </dgm:t>
    </dgm:pt>
    <dgm:pt modelId="{4FF8CD84-898D-4106-AED6-33B5BB3F3520}">
      <dgm:prSet phldrT="[Texto]" custT="1"/>
      <dgm:spPr/>
      <dgm:t>
        <a:bodyPr/>
        <a:lstStyle/>
        <a:p>
          <a:r>
            <a:rPr lang="es-CO" sz="1300" dirty="0" smtClean="0"/>
            <a:t>37 años en el manejo de subastas de diferentes commodities:</a:t>
          </a:r>
          <a:endParaRPr lang="es-CO" sz="1300" dirty="0"/>
        </a:p>
      </dgm:t>
    </dgm:pt>
    <dgm:pt modelId="{BBCAF3E7-417A-4319-8416-07E9469A8063}" type="parTrans" cxnId="{53F2D86B-4277-48E8-A197-25DB034A48BC}">
      <dgm:prSet/>
      <dgm:spPr/>
      <dgm:t>
        <a:bodyPr/>
        <a:lstStyle/>
        <a:p>
          <a:endParaRPr lang="es-CO"/>
        </a:p>
      </dgm:t>
    </dgm:pt>
    <dgm:pt modelId="{3412C9F8-D9F8-4915-AE85-1D9D6218F9A9}" type="sibTrans" cxnId="{53F2D86B-4277-48E8-A197-25DB034A48BC}">
      <dgm:prSet/>
      <dgm:spPr/>
      <dgm:t>
        <a:bodyPr/>
        <a:lstStyle/>
        <a:p>
          <a:endParaRPr lang="es-CO"/>
        </a:p>
      </dgm:t>
    </dgm:pt>
    <dgm:pt modelId="{6A8FCED9-BA65-42DF-AAC5-59079DD90D86}">
      <dgm:prSet phldrT="[Texto]" custT="1"/>
      <dgm:spPr/>
      <dgm:t>
        <a:bodyPr/>
        <a:lstStyle/>
        <a:p>
          <a:pPr algn="just"/>
          <a:r>
            <a:rPr lang="es-CO" sz="1300" dirty="0" smtClean="0"/>
            <a:t>Verificación del cumplimiento del estándar.</a:t>
          </a:r>
          <a:endParaRPr lang="es-CO" sz="1300" dirty="0"/>
        </a:p>
      </dgm:t>
    </dgm:pt>
    <dgm:pt modelId="{74491676-259F-4996-86A2-0ABD0918E3C0}" type="parTrans" cxnId="{8488863F-C069-4B97-BBD8-BAFFE544B1DC}">
      <dgm:prSet/>
      <dgm:spPr/>
      <dgm:t>
        <a:bodyPr/>
        <a:lstStyle/>
        <a:p>
          <a:endParaRPr lang="es-CO"/>
        </a:p>
      </dgm:t>
    </dgm:pt>
    <dgm:pt modelId="{AE539D7A-B6D5-45A8-8CE2-6D3FB153B252}" type="sibTrans" cxnId="{8488863F-C069-4B97-BBD8-BAFFE544B1DC}">
      <dgm:prSet/>
      <dgm:spPr/>
      <dgm:t>
        <a:bodyPr/>
        <a:lstStyle/>
        <a:p>
          <a:endParaRPr lang="es-CO"/>
        </a:p>
      </dgm:t>
    </dgm:pt>
    <dgm:pt modelId="{23F7AF7B-F699-497F-AC12-1D295344E2DE}">
      <dgm:prSet phldrT="[Texto]" custT="1"/>
      <dgm:spPr/>
      <dgm:t>
        <a:bodyPr/>
        <a:lstStyle/>
        <a:p>
          <a:pPr algn="just"/>
          <a:r>
            <a:rPr lang="es-CO" sz="1300" b="0" dirty="0" smtClean="0"/>
            <a:t>Divulgación pública de la información oferta.</a:t>
          </a:r>
          <a:endParaRPr lang="es-CO" sz="1300" b="0" dirty="0"/>
        </a:p>
      </dgm:t>
    </dgm:pt>
    <dgm:pt modelId="{9B78CCA8-10FA-43C7-A1DE-A01329F52EE9}" type="parTrans" cxnId="{8440812C-7A07-4535-8B39-C0D8A89023EF}">
      <dgm:prSet/>
      <dgm:spPr/>
      <dgm:t>
        <a:bodyPr/>
        <a:lstStyle/>
        <a:p>
          <a:endParaRPr lang="es-CO"/>
        </a:p>
      </dgm:t>
    </dgm:pt>
    <dgm:pt modelId="{D72CF472-85E9-4DEE-AF1B-4566D4911463}" type="sibTrans" cxnId="{8440812C-7A07-4535-8B39-C0D8A89023EF}">
      <dgm:prSet/>
      <dgm:spPr/>
      <dgm:t>
        <a:bodyPr/>
        <a:lstStyle/>
        <a:p>
          <a:endParaRPr lang="es-CO"/>
        </a:p>
      </dgm:t>
    </dgm:pt>
    <dgm:pt modelId="{8EEFA949-DB86-4E8F-ABA5-560483139650}">
      <dgm:prSet phldrT="[Texto]" custT="1"/>
      <dgm:spPr/>
      <dgm:t>
        <a:bodyPr/>
        <a:lstStyle/>
        <a:p>
          <a:pPr algn="just"/>
          <a:r>
            <a:rPr lang="es-CO" sz="1300" dirty="0" smtClean="0"/>
            <a:t>Participantes estudio de SARLAFT.</a:t>
          </a:r>
          <a:endParaRPr lang="es-CO" sz="1300" dirty="0"/>
        </a:p>
      </dgm:t>
    </dgm:pt>
    <dgm:pt modelId="{C351715A-693D-4EE0-8B42-A72D63EAA077}" type="parTrans" cxnId="{772DBA93-82EB-4FEE-B52C-F8E79F81D8FD}">
      <dgm:prSet/>
      <dgm:spPr/>
      <dgm:t>
        <a:bodyPr/>
        <a:lstStyle/>
        <a:p>
          <a:endParaRPr lang="es-CO"/>
        </a:p>
      </dgm:t>
    </dgm:pt>
    <dgm:pt modelId="{DA5F4E43-F148-4561-A5D1-C777EB4C7892}" type="sibTrans" cxnId="{772DBA93-82EB-4FEE-B52C-F8E79F81D8FD}">
      <dgm:prSet/>
      <dgm:spPr/>
      <dgm:t>
        <a:bodyPr/>
        <a:lstStyle/>
        <a:p>
          <a:endParaRPr lang="es-CO"/>
        </a:p>
      </dgm:t>
    </dgm:pt>
    <dgm:pt modelId="{2FF25D3B-E9EB-4897-A468-9BFD891D1BE2}">
      <dgm:prSet phldrT="[Texto]" custT="1"/>
      <dgm:spPr/>
      <dgm:t>
        <a:bodyPr/>
        <a:lstStyle/>
        <a:p>
          <a:r>
            <a:rPr lang="es-CO" sz="1300" dirty="0" smtClean="0"/>
            <a:t>b) Gestor del Mercado de Gas natural de Colombia.</a:t>
          </a:r>
          <a:endParaRPr lang="es-CO" sz="1300" dirty="0"/>
        </a:p>
      </dgm:t>
    </dgm:pt>
    <dgm:pt modelId="{E91107AE-0F92-4308-A615-B356BCC926F8}" type="parTrans" cxnId="{A9111001-34C2-4C09-96A1-1F42CD562F72}">
      <dgm:prSet/>
      <dgm:spPr/>
      <dgm:t>
        <a:bodyPr/>
        <a:lstStyle/>
        <a:p>
          <a:endParaRPr lang="es-CO"/>
        </a:p>
      </dgm:t>
    </dgm:pt>
    <dgm:pt modelId="{1ECDC9B6-85F9-4EEC-9AA7-1F2B3AD416DD}" type="sibTrans" cxnId="{A9111001-34C2-4C09-96A1-1F42CD562F72}">
      <dgm:prSet/>
      <dgm:spPr/>
      <dgm:t>
        <a:bodyPr/>
        <a:lstStyle/>
        <a:p>
          <a:endParaRPr lang="es-CO"/>
        </a:p>
      </dgm:t>
    </dgm:pt>
    <dgm:pt modelId="{46E8C203-2A50-441A-B1E5-02C8F461A069}">
      <dgm:prSet phldrT="[Texto]" custT="1"/>
      <dgm:spPr/>
      <dgm:t>
        <a:bodyPr/>
        <a:lstStyle/>
        <a:p>
          <a:r>
            <a:rPr lang="es-CO" sz="1300" dirty="0" smtClean="0"/>
            <a:t>a) Sistema de compras públicas.</a:t>
          </a:r>
          <a:endParaRPr lang="es-CO" sz="1300" dirty="0"/>
        </a:p>
      </dgm:t>
    </dgm:pt>
    <dgm:pt modelId="{DC266E66-7478-4E5E-9B89-5927A2B9C96A}" type="parTrans" cxnId="{F4932A30-9CBA-4536-848A-EC4785909702}">
      <dgm:prSet/>
      <dgm:spPr/>
      <dgm:t>
        <a:bodyPr/>
        <a:lstStyle/>
        <a:p>
          <a:endParaRPr lang="es-CO"/>
        </a:p>
      </dgm:t>
    </dgm:pt>
    <dgm:pt modelId="{629D6516-1BFE-42CE-87E2-E456E1BB466B}" type="sibTrans" cxnId="{F4932A30-9CBA-4536-848A-EC4785909702}">
      <dgm:prSet/>
      <dgm:spPr/>
      <dgm:t>
        <a:bodyPr/>
        <a:lstStyle/>
        <a:p>
          <a:endParaRPr lang="es-CO"/>
        </a:p>
      </dgm:t>
    </dgm:pt>
    <dgm:pt modelId="{2A528672-E676-4552-9306-59F07FDA5952}">
      <dgm:prSet phldrT="[Texto]" custT="1"/>
      <dgm:spPr/>
      <dgm:t>
        <a:bodyPr/>
        <a:lstStyle/>
        <a:p>
          <a:r>
            <a:rPr lang="es-CO" sz="1300" dirty="0" smtClean="0"/>
            <a:t>c) Mecanismos de administración de contingentes (MAC).</a:t>
          </a:r>
          <a:endParaRPr lang="es-CO" sz="1300" dirty="0"/>
        </a:p>
      </dgm:t>
    </dgm:pt>
    <dgm:pt modelId="{B24346CD-65BF-44F8-BB1B-D4387699709C}" type="parTrans" cxnId="{E46BF262-78E9-4A79-A481-6333E22C73F6}">
      <dgm:prSet/>
      <dgm:spPr/>
      <dgm:t>
        <a:bodyPr/>
        <a:lstStyle/>
        <a:p>
          <a:endParaRPr lang="es-CO"/>
        </a:p>
      </dgm:t>
    </dgm:pt>
    <dgm:pt modelId="{2F8363AC-D9DF-4636-8D0A-784B2FDA35F9}" type="sibTrans" cxnId="{E46BF262-78E9-4A79-A481-6333E22C73F6}">
      <dgm:prSet/>
      <dgm:spPr/>
      <dgm:t>
        <a:bodyPr/>
        <a:lstStyle/>
        <a:p>
          <a:endParaRPr lang="es-CO"/>
        </a:p>
      </dgm:t>
    </dgm:pt>
    <dgm:pt modelId="{80414FB8-070E-406A-B9A7-CB4259EDF7F0}" type="pres">
      <dgm:prSet presAssocID="{E4AF52CE-B6D3-4003-8FEA-EA1B99F14B91}" presName="Name0" presStyleCnt="0">
        <dgm:presLayoutVars>
          <dgm:dir/>
          <dgm:animLvl val="lvl"/>
          <dgm:resizeHandles val="exact"/>
        </dgm:presLayoutVars>
      </dgm:prSet>
      <dgm:spPr/>
      <dgm:t>
        <a:bodyPr/>
        <a:lstStyle/>
        <a:p>
          <a:endParaRPr lang="es-CO"/>
        </a:p>
      </dgm:t>
    </dgm:pt>
    <dgm:pt modelId="{9BED0448-E3C0-49B4-B984-A34903524FFB}" type="pres">
      <dgm:prSet presAssocID="{92DAAF5A-7589-4CA5-A1BD-61DA51FA62E8}" presName="linNode" presStyleCnt="0"/>
      <dgm:spPr/>
    </dgm:pt>
    <dgm:pt modelId="{2098D3AE-016D-4B35-9618-BB6CA32EC818}" type="pres">
      <dgm:prSet presAssocID="{92DAAF5A-7589-4CA5-A1BD-61DA51FA62E8}" presName="parentText" presStyleLbl="node1" presStyleIdx="0" presStyleCnt="4">
        <dgm:presLayoutVars>
          <dgm:chMax val="1"/>
          <dgm:bulletEnabled val="1"/>
        </dgm:presLayoutVars>
      </dgm:prSet>
      <dgm:spPr/>
      <dgm:t>
        <a:bodyPr/>
        <a:lstStyle/>
        <a:p>
          <a:endParaRPr lang="es-CO"/>
        </a:p>
      </dgm:t>
    </dgm:pt>
    <dgm:pt modelId="{5C2F6B10-79A5-4428-991D-620071F30631}" type="pres">
      <dgm:prSet presAssocID="{92DAAF5A-7589-4CA5-A1BD-61DA51FA62E8}" presName="descendantText" presStyleLbl="alignAccFollowNode1" presStyleIdx="0" presStyleCnt="4" custLinFactNeighborX="0">
        <dgm:presLayoutVars>
          <dgm:bulletEnabled val="1"/>
        </dgm:presLayoutVars>
      </dgm:prSet>
      <dgm:spPr/>
      <dgm:t>
        <a:bodyPr/>
        <a:lstStyle/>
        <a:p>
          <a:endParaRPr lang="es-CO"/>
        </a:p>
      </dgm:t>
    </dgm:pt>
    <dgm:pt modelId="{5924D530-F708-48E8-83EC-3D717307F8DD}" type="pres">
      <dgm:prSet presAssocID="{34EE4562-4A7A-4D74-AB52-57A2ECE7360A}" presName="sp" presStyleCnt="0"/>
      <dgm:spPr/>
    </dgm:pt>
    <dgm:pt modelId="{9100EA69-2F57-487D-9E21-A2F5E8C4248A}" type="pres">
      <dgm:prSet presAssocID="{77C7FFD4-9755-4317-AA7C-ED75B37D6BF6}" presName="linNode" presStyleCnt="0"/>
      <dgm:spPr/>
    </dgm:pt>
    <dgm:pt modelId="{04D8EB3F-DCB2-4728-9C66-A1851CB5BB74}" type="pres">
      <dgm:prSet presAssocID="{77C7FFD4-9755-4317-AA7C-ED75B37D6BF6}" presName="parentText" presStyleLbl="node1" presStyleIdx="1" presStyleCnt="4">
        <dgm:presLayoutVars>
          <dgm:chMax val="1"/>
          <dgm:bulletEnabled val="1"/>
        </dgm:presLayoutVars>
      </dgm:prSet>
      <dgm:spPr/>
      <dgm:t>
        <a:bodyPr/>
        <a:lstStyle/>
        <a:p>
          <a:endParaRPr lang="es-CO"/>
        </a:p>
      </dgm:t>
    </dgm:pt>
    <dgm:pt modelId="{497E399C-D26E-47F4-A234-15A4D3BAB437}" type="pres">
      <dgm:prSet presAssocID="{77C7FFD4-9755-4317-AA7C-ED75B37D6BF6}" presName="descendantText" presStyleLbl="alignAccFollowNode1" presStyleIdx="1" presStyleCnt="4">
        <dgm:presLayoutVars>
          <dgm:bulletEnabled val="1"/>
        </dgm:presLayoutVars>
      </dgm:prSet>
      <dgm:spPr/>
      <dgm:t>
        <a:bodyPr/>
        <a:lstStyle/>
        <a:p>
          <a:endParaRPr lang="es-CO"/>
        </a:p>
      </dgm:t>
    </dgm:pt>
    <dgm:pt modelId="{40B6D8FD-7EC0-42D0-9836-ED1E7C889DA1}" type="pres">
      <dgm:prSet presAssocID="{B574687A-8D17-420B-A633-7A7BDECC0C80}" presName="sp" presStyleCnt="0"/>
      <dgm:spPr/>
    </dgm:pt>
    <dgm:pt modelId="{CDDC3738-26DA-44E7-80FD-7F3AD2CD54DA}" type="pres">
      <dgm:prSet presAssocID="{F417CF08-5826-459B-830D-068CD41A837B}" presName="linNode" presStyleCnt="0"/>
      <dgm:spPr/>
    </dgm:pt>
    <dgm:pt modelId="{2E411C5F-48D1-4F54-BBEB-554BBBFF1F31}" type="pres">
      <dgm:prSet presAssocID="{F417CF08-5826-459B-830D-068CD41A837B}" presName="parentText" presStyleLbl="node1" presStyleIdx="2" presStyleCnt="4">
        <dgm:presLayoutVars>
          <dgm:chMax val="1"/>
          <dgm:bulletEnabled val="1"/>
        </dgm:presLayoutVars>
      </dgm:prSet>
      <dgm:spPr/>
      <dgm:t>
        <a:bodyPr/>
        <a:lstStyle/>
        <a:p>
          <a:endParaRPr lang="es-CO"/>
        </a:p>
      </dgm:t>
    </dgm:pt>
    <dgm:pt modelId="{09897E25-A421-4CEF-88B6-01A7FA549EBD}" type="pres">
      <dgm:prSet presAssocID="{F417CF08-5826-459B-830D-068CD41A837B}" presName="descendantText" presStyleLbl="alignAccFollowNode1" presStyleIdx="2" presStyleCnt="4">
        <dgm:presLayoutVars>
          <dgm:bulletEnabled val="1"/>
        </dgm:presLayoutVars>
      </dgm:prSet>
      <dgm:spPr/>
      <dgm:t>
        <a:bodyPr/>
        <a:lstStyle/>
        <a:p>
          <a:endParaRPr lang="es-CO"/>
        </a:p>
      </dgm:t>
    </dgm:pt>
    <dgm:pt modelId="{482D988D-0C4E-4AA3-A081-511FFA23C979}" type="pres">
      <dgm:prSet presAssocID="{2A4A9AE5-BCAD-43E5-96CF-E9A7AA990226}" presName="sp" presStyleCnt="0"/>
      <dgm:spPr/>
    </dgm:pt>
    <dgm:pt modelId="{B577BFF3-BD05-43EA-B1DD-A31EC29E8ABF}" type="pres">
      <dgm:prSet presAssocID="{F5DBEE5E-BF0A-4701-8607-DC337E83B69D}" presName="linNode" presStyleCnt="0"/>
      <dgm:spPr/>
    </dgm:pt>
    <dgm:pt modelId="{1167D7C7-77F8-4F4D-B223-6E1DE1BCB67E}" type="pres">
      <dgm:prSet presAssocID="{F5DBEE5E-BF0A-4701-8607-DC337E83B69D}" presName="parentText" presStyleLbl="node1" presStyleIdx="3" presStyleCnt="4" custLinFactNeighborX="-50000" custLinFactNeighborY="208">
        <dgm:presLayoutVars>
          <dgm:chMax val="1"/>
          <dgm:bulletEnabled val="1"/>
        </dgm:presLayoutVars>
      </dgm:prSet>
      <dgm:spPr/>
      <dgm:t>
        <a:bodyPr/>
        <a:lstStyle/>
        <a:p>
          <a:endParaRPr lang="es-CO"/>
        </a:p>
      </dgm:t>
    </dgm:pt>
    <dgm:pt modelId="{449ABBA5-C371-4847-A2F1-D07FD678FFE3}" type="pres">
      <dgm:prSet presAssocID="{F5DBEE5E-BF0A-4701-8607-DC337E83B69D}" presName="descendantText" presStyleLbl="alignAccFollowNode1" presStyleIdx="3" presStyleCnt="4">
        <dgm:presLayoutVars>
          <dgm:bulletEnabled val="1"/>
        </dgm:presLayoutVars>
      </dgm:prSet>
      <dgm:spPr/>
      <dgm:t>
        <a:bodyPr/>
        <a:lstStyle/>
        <a:p>
          <a:endParaRPr lang="es-CO"/>
        </a:p>
      </dgm:t>
    </dgm:pt>
  </dgm:ptLst>
  <dgm:cxnLst>
    <dgm:cxn modelId="{E80232E7-6BE9-40E3-BD9A-A1EB7131B123}" srcId="{F417CF08-5826-459B-830D-068CD41A837B}" destId="{9EB4F858-0135-46D7-BB4F-FEA51DDAE84E}" srcOrd="0" destOrd="0" parTransId="{77D4523F-4D98-476C-91D6-B82E46E3781F}" sibTransId="{D338B702-403C-4642-B2F5-BFC4C72459BE}"/>
    <dgm:cxn modelId="{17DAADE0-D36B-4B65-9ACF-4287C7673379}" srcId="{92DAAF5A-7589-4CA5-A1BD-61DA51FA62E8}" destId="{412D88AC-2F1F-4BC4-B489-ACD108EF8C41}" srcOrd="1" destOrd="0" parTransId="{C1EB1962-A8DA-4245-9F55-5678713331C9}" sibTransId="{56C2BB38-348A-4AFE-A59C-8C258DF8D438}"/>
    <dgm:cxn modelId="{C0499C52-1EE0-4FDB-9C9E-DDC468EC81B8}" type="presOf" srcId="{81D5A0EA-9C2F-42EF-B4FD-2A10FF619C7F}" destId="{5C2F6B10-79A5-4428-991D-620071F30631}" srcOrd="0" destOrd="0" presId="urn:microsoft.com/office/officeart/2005/8/layout/vList5"/>
    <dgm:cxn modelId="{4C39D1DF-90E8-47FD-A35F-D7A381F8D6E1}" type="presOf" srcId="{8EEFA949-DB86-4E8F-ABA5-560483139650}" destId="{09897E25-A421-4CEF-88B6-01A7FA549EBD}" srcOrd="0" destOrd="2" presId="urn:microsoft.com/office/officeart/2005/8/layout/vList5"/>
    <dgm:cxn modelId="{F5535D98-1E38-4DBD-A47D-16C07D43BCF9}" type="presOf" srcId="{77C7FFD4-9755-4317-AA7C-ED75B37D6BF6}" destId="{04D8EB3F-DCB2-4728-9C66-A1851CB5BB74}" srcOrd="0" destOrd="0" presId="urn:microsoft.com/office/officeart/2005/8/layout/vList5"/>
    <dgm:cxn modelId="{BE157F3E-9FEB-488C-81AC-C79134A55182}" srcId="{E4AF52CE-B6D3-4003-8FEA-EA1B99F14B91}" destId="{92DAAF5A-7589-4CA5-A1BD-61DA51FA62E8}" srcOrd="0" destOrd="0" parTransId="{489CFD03-FE24-4EF6-B074-1E25C082B59B}" sibTransId="{34EE4562-4A7A-4D74-AB52-57A2ECE7360A}"/>
    <dgm:cxn modelId="{05777DB7-3A42-4E51-B7E9-E55C9375DFE1}" srcId="{77C7FFD4-9755-4317-AA7C-ED75B37D6BF6}" destId="{BD4CCD35-C082-4E52-9BAD-01BF91C9D90F}" srcOrd="0" destOrd="0" parTransId="{36FA250F-376A-4C57-9689-9EA9487CC8A0}" sibTransId="{22EEBB62-2194-479F-A4C0-18E1D6D29998}"/>
    <dgm:cxn modelId="{8844193E-4B9F-464A-BD58-F1F813F08837}" type="presOf" srcId="{6A8FCED9-BA65-42DF-AAC5-59079DD90D86}" destId="{09897E25-A421-4CEF-88B6-01A7FA549EBD}" srcOrd="0" destOrd="1" presId="urn:microsoft.com/office/officeart/2005/8/layout/vList5"/>
    <dgm:cxn modelId="{772DBA93-82EB-4FEE-B52C-F8E79F81D8FD}" srcId="{F417CF08-5826-459B-830D-068CD41A837B}" destId="{8EEFA949-DB86-4E8F-ABA5-560483139650}" srcOrd="2" destOrd="0" parTransId="{C351715A-693D-4EE0-8B42-A72D63EAA077}" sibTransId="{DA5F4E43-F148-4561-A5D1-C777EB4C7892}"/>
    <dgm:cxn modelId="{CE6AD96E-7558-4471-BEE9-15B321213CEC}" type="presOf" srcId="{9EB4F858-0135-46D7-BB4F-FEA51DDAE84E}" destId="{09897E25-A421-4CEF-88B6-01A7FA549EBD}" srcOrd="0" destOrd="0" presId="urn:microsoft.com/office/officeart/2005/8/layout/vList5"/>
    <dgm:cxn modelId="{907F64E9-5525-4E16-8ED0-60E9AE2258B9}" srcId="{77C7FFD4-9755-4317-AA7C-ED75B37D6BF6}" destId="{3BCA7DCA-4D52-4EE8-8A1C-26EF861850BF}" srcOrd="1" destOrd="0" parTransId="{A6E82BFD-00AC-4D3D-BA2D-3CEFFE101B63}" sibTransId="{BA97693A-623F-40E1-97C7-FD9CB041F3B1}"/>
    <dgm:cxn modelId="{54251432-2609-4DA7-BB0F-D268AB2B0904}" type="presOf" srcId="{412D88AC-2F1F-4BC4-B489-ACD108EF8C41}" destId="{5C2F6B10-79A5-4428-991D-620071F30631}" srcOrd="0" destOrd="1" presId="urn:microsoft.com/office/officeart/2005/8/layout/vList5"/>
    <dgm:cxn modelId="{8BBCC55A-2758-46E2-85EF-ADF3F308B094}" type="presOf" srcId="{5A4AAB2A-C20F-47A3-9C90-229EB92F8EC0}" destId="{5C2F6B10-79A5-4428-991D-620071F30631}" srcOrd="0" destOrd="2" presId="urn:microsoft.com/office/officeart/2005/8/layout/vList5"/>
    <dgm:cxn modelId="{3475794A-BE94-4088-B86D-A872630A8784}" type="presOf" srcId="{2FF25D3B-E9EB-4897-A468-9BFD891D1BE2}" destId="{449ABBA5-C371-4847-A2F1-D07FD678FFE3}" srcOrd="0" destOrd="2" presId="urn:microsoft.com/office/officeart/2005/8/layout/vList5"/>
    <dgm:cxn modelId="{65D888E8-B8B4-4407-A857-5181E08E4A46}" type="presOf" srcId="{23F7AF7B-F699-497F-AC12-1D295344E2DE}" destId="{497E399C-D26E-47F4-A234-15A4D3BAB437}" srcOrd="0" destOrd="2" presId="urn:microsoft.com/office/officeart/2005/8/layout/vList5"/>
    <dgm:cxn modelId="{E46BF262-78E9-4A79-A481-6333E22C73F6}" srcId="{F5DBEE5E-BF0A-4701-8607-DC337E83B69D}" destId="{2A528672-E676-4552-9306-59F07FDA5952}" srcOrd="3" destOrd="0" parTransId="{B24346CD-65BF-44F8-BB1B-D4387699709C}" sibTransId="{2F8363AC-D9DF-4636-8D0A-784B2FDA35F9}"/>
    <dgm:cxn modelId="{F4932A30-9CBA-4536-848A-EC4785909702}" srcId="{F5DBEE5E-BF0A-4701-8607-DC337E83B69D}" destId="{46E8C203-2A50-441A-B1E5-02C8F461A069}" srcOrd="1" destOrd="0" parTransId="{DC266E66-7478-4E5E-9B89-5927A2B9C96A}" sibTransId="{629D6516-1BFE-42CE-87E2-E456E1BB466B}"/>
    <dgm:cxn modelId="{4170A0C4-252A-4873-8FC6-4C5BB02EF3B7}" type="presOf" srcId="{BD4CCD35-C082-4E52-9BAD-01BF91C9D90F}" destId="{497E399C-D26E-47F4-A234-15A4D3BAB437}" srcOrd="0" destOrd="0" presId="urn:microsoft.com/office/officeart/2005/8/layout/vList5"/>
    <dgm:cxn modelId="{52D46EBE-E016-4CBA-ADEE-FD5D41F2B374}" srcId="{E4AF52CE-B6D3-4003-8FEA-EA1B99F14B91}" destId="{F5DBEE5E-BF0A-4701-8607-DC337E83B69D}" srcOrd="3" destOrd="0" parTransId="{6A70225E-8DDF-4952-94B4-1672C8376ACA}" sibTransId="{4854B527-D0E2-4D25-A83D-69E51E61EA06}"/>
    <dgm:cxn modelId="{C6438864-0EE3-4458-B779-7C314D77992B}" type="presOf" srcId="{92DAAF5A-7589-4CA5-A1BD-61DA51FA62E8}" destId="{2098D3AE-016D-4B35-9618-BB6CA32EC818}" srcOrd="0" destOrd="0" presId="urn:microsoft.com/office/officeart/2005/8/layout/vList5"/>
    <dgm:cxn modelId="{257FA686-EE0F-45D0-B99F-947EC1078957}" type="presOf" srcId="{2A528672-E676-4552-9306-59F07FDA5952}" destId="{449ABBA5-C371-4847-A2F1-D07FD678FFE3}" srcOrd="0" destOrd="3" presId="urn:microsoft.com/office/officeart/2005/8/layout/vList5"/>
    <dgm:cxn modelId="{FB6C9DF9-06FB-4CDC-807D-BFAC803B9807}" srcId="{E4AF52CE-B6D3-4003-8FEA-EA1B99F14B91}" destId="{77C7FFD4-9755-4317-AA7C-ED75B37D6BF6}" srcOrd="1" destOrd="0" parTransId="{6EAA4DE1-1A1C-4629-B0D6-49FB12AC5D05}" sibTransId="{B574687A-8D17-420B-A633-7A7BDECC0C80}"/>
    <dgm:cxn modelId="{1F390FD8-4464-4DBA-B257-244700BAF5F0}" type="presOf" srcId="{46E8C203-2A50-441A-B1E5-02C8F461A069}" destId="{449ABBA5-C371-4847-A2F1-D07FD678FFE3}" srcOrd="0" destOrd="1" presId="urn:microsoft.com/office/officeart/2005/8/layout/vList5"/>
    <dgm:cxn modelId="{8440812C-7A07-4535-8B39-C0D8A89023EF}" srcId="{77C7FFD4-9755-4317-AA7C-ED75B37D6BF6}" destId="{23F7AF7B-F699-497F-AC12-1D295344E2DE}" srcOrd="2" destOrd="0" parTransId="{9B78CCA8-10FA-43C7-A1DE-A01329F52EE9}" sibTransId="{D72CF472-85E9-4DEE-AF1B-4566D4911463}"/>
    <dgm:cxn modelId="{38503A90-F5C4-4E36-9D98-858AB8293949}" srcId="{92DAAF5A-7589-4CA5-A1BD-61DA51FA62E8}" destId="{5A4AAB2A-C20F-47A3-9C90-229EB92F8EC0}" srcOrd="2" destOrd="0" parTransId="{28F8FD78-53A4-4EEF-9768-9815B09D7D3A}" sibTransId="{FAC4EDAC-6208-44C9-B3AA-2B08DF506CD8}"/>
    <dgm:cxn modelId="{37F8EDC8-1D97-49C9-90E5-F8988E126E44}" type="presOf" srcId="{4FF8CD84-898D-4106-AED6-33B5BB3F3520}" destId="{449ABBA5-C371-4847-A2F1-D07FD678FFE3}" srcOrd="0" destOrd="0" presId="urn:microsoft.com/office/officeart/2005/8/layout/vList5"/>
    <dgm:cxn modelId="{DD307CBC-6140-447B-AA95-59B307C4AB70}" type="presOf" srcId="{F5DBEE5E-BF0A-4701-8607-DC337E83B69D}" destId="{1167D7C7-77F8-4F4D-B223-6E1DE1BCB67E}" srcOrd="0" destOrd="0" presId="urn:microsoft.com/office/officeart/2005/8/layout/vList5"/>
    <dgm:cxn modelId="{8488863F-C069-4B97-BBD8-BAFFE544B1DC}" srcId="{F417CF08-5826-459B-830D-068CD41A837B}" destId="{6A8FCED9-BA65-42DF-AAC5-59079DD90D86}" srcOrd="1" destOrd="0" parTransId="{74491676-259F-4996-86A2-0ABD0918E3C0}" sibTransId="{AE539D7A-B6D5-45A8-8CE2-6D3FB153B252}"/>
    <dgm:cxn modelId="{4C61447C-3DD0-4682-86DE-49D507202548}" type="presOf" srcId="{F417CF08-5826-459B-830D-068CD41A837B}" destId="{2E411C5F-48D1-4F54-BBEB-554BBBFF1F31}" srcOrd="0" destOrd="0" presId="urn:microsoft.com/office/officeart/2005/8/layout/vList5"/>
    <dgm:cxn modelId="{0D98BC74-7A9E-4696-B58E-0A5CDA4840A9}" srcId="{E4AF52CE-B6D3-4003-8FEA-EA1B99F14B91}" destId="{F417CF08-5826-459B-830D-068CD41A837B}" srcOrd="2" destOrd="0" parTransId="{5EA7288D-BD13-49D8-B23A-1596004D8B4E}" sibTransId="{2A4A9AE5-BCAD-43E5-96CF-E9A7AA990226}"/>
    <dgm:cxn modelId="{864268DB-C3D2-4D0F-93F5-1D0A3F963009}" type="presOf" srcId="{3BCA7DCA-4D52-4EE8-8A1C-26EF861850BF}" destId="{497E399C-D26E-47F4-A234-15A4D3BAB437}" srcOrd="0" destOrd="1" presId="urn:microsoft.com/office/officeart/2005/8/layout/vList5"/>
    <dgm:cxn modelId="{3DF6C8F4-46B6-4302-B6AF-43C2BE8A2917}" type="presOf" srcId="{E4AF52CE-B6D3-4003-8FEA-EA1B99F14B91}" destId="{80414FB8-070E-406A-B9A7-CB4259EDF7F0}" srcOrd="0" destOrd="0" presId="urn:microsoft.com/office/officeart/2005/8/layout/vList5"/>
    <dgm:cxn modelId="{A9111001-34C2-4C09-96A1-1F42CD562F72}" srcId="{F5DBEE5E-BF0A-4701-8607-DC337E83B69D}" destId="{2FF25D3B-E9EB-4897-A468-9BFD891D1BE2}" srcOrd="2" destOrd="0" parTransId="{E91107AE-0F92-4308-A615-B356BCC926F8}" sibTransId="{1ECDC9B6-85F9-4EEC-9AA7-1F2B3AD416DD}"/>
    <dgm:cxn modelId="{53F2D86B-4277-48E8-A197-25DB034A48BC}" srcId="{F5DBEE5E-BF0A-4701-8607-DC337E83B69D}" destId="{4FF8CD84-898D-4106-AED6-33B5BB3F3520}" srcOrd="0" destOrd="0" parTransId="{BBCAF3E7-417A-4319-8416-07E9469A8063}" sibTransId="{3412C9F8-D9F8-4915-AE85-1D9D6218F9A9}"/>
    <dgm:cxn modelId="{F1A21E96-7B69-4301-8251-3987398D50FB}" srcId="{92DAAF5A-7589-4CA5-A1BD-61DA51FA62E8}" destId="{81D5A0EA-9C2F-42EF-B4FD-2A10FF619C7F}" srcOrd="0" destOrd="0" parTransId="{5AF72C88-2A80-406D-B883-79B1AA2B9626}" sibTransId="{1EA4E49A-DB29-47C5-8736-627D74C00FEF}"/>
    <dgm:cxn modelId="{FB5E94E7-3581-4B7D-A002-BC1C4CEC6A62}" type="presParOf" srcId="{80414FB8-070E-406A-B9A7-CB4259EDF7F0}" destId="{9BED0448-E3C0-49B4-B984-A34903524FFB}" srcOrd="0" destOrd="0" presId="urn:microsoft.com/office/officeart/2005/8/layout/vList5"/>
    <dgm:cxn modelId="{2712BF60-8AB9-4279-A6DE-0D2C1C58F6D3}" type="presParOf" srcId="{9BED0448-E3C0-49B4-B984-A34903524FFB}" destId="{2098D3AE-016D-4B35-9618-BB6CA32EC818}" srcOrd="0" destOrd="0" presId="urn:microsoft.com/office/officeart/2005/8/layout/vList5"/>
    <dgm:cxn modelId="{DF195A41-47F8-4926-A773-C0299C38A97A}" type="presParOf" srcId="{9BED0448-E3C0-49B4-B984-A34903524FFB}" destId="{5C2F6B10-79A5-4428-991D-620071F30631}" srcOrd="1" destOrd="0" presId="urn:microsoft.com/office/officeart/2005/8/layout/vList5"/>
    <dgm:cxn modelId="{E80DB952-0EA7-4327-AAE7-5BC8DF2C202F}" type="presParOf" srcId="{80414FB8-070E-406A-B9A7-CB4259EDF7F0}" destId="{5924D530-F708-48E8-83EC-3D717307F8DD}" srcOrd="1" destOrd="0" presId="urn:microsoft.com/office/officeart/2005/8/layout/vList5"/>
    <dgm:cxn modelId="{41F50C12-6D60-48A5-9DE0-56C9EF43749C}" type="presParOf" srcId="{80414FB8-070E-406A-B9A7-CB4259EDF7F0}" destId="{9100EA69-2F57-487D-9E21-A2F5E8C4248A}" srcOrd="2" destOrd="0" presId="urn:microsoft.com/office/officeart/2005/8/layout/vList5"/>
    <dgm:cxn modelId="{D3604BE8-8A1F-4D75-AD23-F6A8118D5CC3}" type="presParOf" srcId="{9100EA69-2F57-487D-9E21-A2F5E8C4248A}" destId="{04D8EB3F-DCB2-4728-9C66-A1851CB5BB74}" srcOrd="0" destOrd="0" presId="urn:microsoft.com/office/officeart/2005/8/layout/vList5"/>
    <dgm:cxn modelId="{E960553E-0C73-4EED-83BE-811F8B33BF97}" type="presParOf" srcId="{9100EA69-2F57-487D-9E21-A2F5E8C4248A}" destId="{497E399C-D26E-47F4-A234-15A4D3BAB437}" srcOrd="1" destOrd="0" presId="urn:microsoft.com/office/officeart/2005/8/layout/vList5"/>
    <dgm:cxn modelId="{78254CC0-29D1-4D4F-B212-F808CF3602A1}" type="presParOf" srcId="{80414FB8-070E-406A-B9A7-CB4259EDF7F0}" destId="{40B6D8FD-7EC0-42D0-9836-ED1E7C889DA1}" srcOrd="3" destOrd="0" presId="urn:microsoft.com/office/officeart/2005/8/layout/vList5"/>
    <dgm:cxn modelId="{B4CFA82C-D5D7-446B-8A57-67B4065F0F13}" type="presParOf" srcId="{80414FB8-070E-406A-B9A7-CB4259EDF7F0}" destId="{CDDC3738-26DA-44E7-80FD-7F3AD2CD54DA}" srcOrd="4" destOrd="0" presId="urn:microsoft.com/office/officeart/2005/8/layout/vList5"/>
    <dgm:cxn modelId="{553F4B73-5198-4916-A887-9C131C7C8BA9}" type="presParOf" srcId="{CDDC3738-26DA-44E7-80FD-7F3AD2CD54DA}" destId="{2E411C5F-48D1-4F54-BBEB-554BBBFF1F31}" srcOrd="0" destOrd="0" presId="urn:microsoft.com/office/officeart/2005/8/layout/vList5"/>
    <dgm:cxn modelId="{C4A52ED1-0D38-4DE8-AEEB-28D1159B0524}" type="presParOf" srcId="{CDDC3738-26DA-44E7-80FD-7F3AD2CD54DA}" destId="{09897E25-A421-4CEF-88B6-01A7FA549EBD}" srcOrd="1" destOrd="0" presId="urn:microsoft.com/office/officeart/2005/8/layout/vList5"/>
    <dgm:cxn modelId="{2B9C5233-1488-4CB7-B986-9E111CCBD09D}" type="presParOf" srcId="{80414FB8-070E-406A-B9A7-CB4259EDF7F0}" destId="{482D988D-0C4E-4AA3-A081-511FFA23C979}" srcOrd="5" destOrd="0" presId="urn:microsoft.com/office/officeart/2005/8/layout/vList5"/>
    <dgm:cxn modelId="{B6C174BF-4547-46FA-AC2E-8E929C59831D}" type="presParOf" srcId="{80414FB8-070E-406A-B9A7-CB4259EDF7F0}" destId="{B577BFF3-BD05-43EA-B1DD-A31EC29E8ABF}" srcOrd="6" destOrd="0" presId="urn:microsoft.com/office/officeart/2005/8/layout/vList5"/>
    <dgm:cxn modelId="{0A318219-C560-496F-BE6F-0827E0EE6D70}" type="presParOf" srcId="{B577BFF3-BD05-43EA-B1DD-A31EC29E8ABF}" destId="{1167D7C7-77F8-4F4D-B223-6E1DE1BCB67E}" srcOrd="0" destOrd="0" presId="urn:microsoft.com/office/officeart/2005/8/layout/vList5"/>
    <dgm:cxn modelId="{530F7BEA-DEF7-499E-A6EB-F2B980DE1D2F}" type="presParOf" srcId="{B577BFF3-BD05-43EA-B1DD-A31EC29E8ABF}" destId="{449ABBA5-C371-4847-A2F1-D07FD678FFE3}"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576D890-2F1F-4713-9B6C-ADF54901102B}" type="doc">
      <dgm:prSet loTypeId="urn:microsoft.com/office/officeart/2005/8/layout/bList2#5" loCatId="list" qsTypeId="urn:microsoft.com/office/officeart/2005/8/quickstyle/simple1" qsCatId="simple" csTypeId="urn:microsoft.com/office/officeart/2005/8/colors/accent1_2" csCatId="accent1" phldr="1"/>
      <dgm:spPr/>
    </dgm:pt>
    <dgm:pt modelId="{03BFCAAB-EBC5-4AB8-A8AB-400DE88D4E5F}">
      <dgm:prSet phldrT="[Texto]" custT="1">
        <dgm:style>
          <a:lnRef idx="0">
            <a:schemeClr val="accent1"/>
          </a:lnRef>
          <a:fillRef idx="3">
            <a:schemeClr val="accent1"/>
          </a:fillRef>
          <a:effectRef idx="3">
            <a:schemeClr val="accent1"/>
          </a:effectRef>
          <a:fontRef idx="minor">
            <a:schemeClr val="lt1"/>
          </a:fontRef>
        </dgm:style>
      </dgm:prSet>
      <dgm:spPr>
        <a:ln/>
      </dgm:spPr>
      <dgm:t>
        <a:bodyPr/>
        <a:lstStyle/>
        <a:p>
          <a:r>
            <a:rPr lang="es-CO" sz="1600" b="1" i="1" dirty="0" smtClean="0">
              <a:solidFill>
                <a:schemeClr val="bg1"/>
              </a:solidFill>
            </a:rPr>
            <a:t>Vendedor</a:t>
          </a:r>
          <a:endParaRPr lang="es-CO" sz="1600" b="1" i="1" dirty="0">
            <a:solidFill>
              <a:schemeClr val="bg1"/>
            </a:solidFill>
          </a:endParaRPr>
        </a:p>
      </dgm:t>
    </dgm:pt>
    <dgm:pt modelId="{4B6545E9-47B5-41FC-B94A-7A961C557707}" type="parTrans" cxnId="{5049510F-79B7-4F05-8B22-93D581846078}">
      <dgm:prSet/>
      <dgm:spPr/>
      <dgm:t>
        <a:bodyPr/>
        <a:lstStyle/>
        <a:p>
          <a:endParaRPr lang="es-CO" sz="1600">
            <a:solidFill>
              <a:schemeClr val="tx1"/>
            </a:solidFill>
          </a:endParaRPr>
        </a:p>
      </dgm:t>
    </dgm:pt>
    <dgm:pt modelId="{4A0FE080-9269-44D5-9D94-9DA1FDC010E5}" type="sibTrans" cxnId="{5049510F-79B7-4F05-8B22-93D581846078}">
      <dgm:prSet/>
      <dgm:spPr/>
      <dgm:t>
        <a:bodyPr/>
        <a:lstStyle/>
        <a:p>
          <a:endParaRPr lang="es-CO" sz="1600">
            <a:solidFill>
              <a:schemeClr val="tx1"/>
            </a:solidFill>
          </a:endParaRPr>
        </a:p>
      </dgm:t>
    </dgm:pt>
    <dgm:pt modelId="{E1BB8F20-1C10-446B-B615-69D47D4BBB2D}">
      <dgm:prSet phldrT="[Texto]" custT="1">
        <dgm:style>
          <a:lnRef idx="0">
            <a:schemeClr val="accent1"/>
          </a:lnRef>
          <a:fillRef idx="3">
            <a:schemeClr val="accent1"/>
          </a:fillRef>
          <a:effectRef idx="3">
            <a:schemeClr val="accent1"/>
          </a:effectRef>
          <a:fontRef idx="minor">
            <a:schemeClr val="lt1"/>
          </a:fontRef>
        </dgm:style>
      </dgm:prSet>
      <dgm:spPr>
        <a:ln/>
      </dgm:spPr>
      <dgm:t>
        <a:bodyPr/>
        <a:lstStyle/>
        <a:p>
          <a:r>
            <a:rPr lang="es-CO" sz="1600" b="1" i="1" dirty="0" smtClean="0">
              <a:solidFill>
                <a:schemeClr val="bg1"/>
              </a:solidFill>
            </a:rPr>
            <a:t>Comprador</a:t>
          </a:r>
          <a:endParaRPr lang="es-CO" sz="1600" b="1" i="1" dirty="0">
            <a:solidFill>
              <a:schemeClr val="bg1"/>
            </a:solidFill>
          </a:endParaRPr>
        </a:p>
      </dgm:t>
    </dgm:pt>
    <dgm:pt modelId="{D8696BD3-2BA7-4F0F-9F09-7C592D066A58}" type="parTrans" cxnId="{16704077-412A-458A-8629-6A9E6A58E4D2}">
      <dgm:prSet/>
      <dgm:spPr/>
      <dgm:t>
        <a:bodyPr/>
        <a:lstStyle/>
        <a:p>
          <a:endParaRPr lang="es-CO" sz="1600">
            <a:solidFill>
              <a:schemeClr val="tx1"/>
            </a:solidFill>
          </a:endParaRPr>
        </a:p>
      </dgm:t>
    </dgm:pt>
    <dgm:pt modelId="{D3861192-E6D4-4146-8322-7D667173DE34}" type="sibTrans" cxnId="{16704077-412A-458A-8629-6A9E6A58E4D2}">
      <dgm:prSet/>
      <dgm:spPr/>
      <dgm:t>
        <a:bodyPr/>
        <a:lstStyle/>
        <a:p>
          <a:endParaRPr lang="es-CO" sz="1600">
            <a:solidFill>
              <a:schemeClr val="tx1"/>
            </a:solidFill>
          </a:endParaRPr>
        </a:p>
      </dgm:t>
    </dgm:pt>
    <dgm:pt modelId="{BFEC0CE5-890A-4727-BF7D-7BC7DA458C90}">
      <dgm:prSet phldrT="[Texto]" custT="1">
        <dgm:style>
          <a:lnRef idx="0">
            <a:schemeClr val="accent1"/>
          </a:lnRef>
          <a:fillRef idx="3">
            <a:schemeClr val="accent1"/>
          </a:fillRef>
          <a:effectRef idx="3">
            <a:schemeClr val="accent1"/>
          </a:effectRef>
          <a:fontRef idx="minor">
            <a:schemeClr val="lt1"/>
          </a:fontRef>
        </dgm:style>
      </dgm:prSet>
      <dgm:spPr>
        <a:ln/>
      </dgm:spPr>
      <dgm:t>
        <a:bodyPr/>
        <a:lstStyle/>
        <a:p>
          <a:r>
            <a:rPr lang="es-CO" sz="1600" b="1" i="1" dirty="0" smtClean="0">
              <a:solidFill>
                <a:schemeClr val="bg1"/>
              </a:solidFill>
            </a:rPr>
            <a:t>Sociedades Comisionistas de Bolsa</a:t>
          </a:r>
          <a:endParaRPr lang="es-CO" sz="1600" dirty="0">
            <a:solidFill>
              <a:schemeClr val="bg1"/>
            </a:solidFill>
          </a:endParaRPr>
        </a:p>
      </dgm:t>
    </dgm:pt>
    <dgm:pt modelId="{8472453D-49B8-4837-83F8-EDC1B9A2271E}" type="parTrans" cxnId="{191973B2-441A-440F-8F18-FE7D216C793C}">
      <dgm:prSet/>
      <dgm:spPr/>
      <dgm:t>
        <a:bodyPr/>
        <a:lstStyle/>
        <a:p>
          <a:endParaRPr lang="es-CO" sz="1600">
            <a:solidFill>
              <a:schemeClr val="tx1"/>
            </a:solidFill>
          </a:endParaRPr>
        </a:p>
      </dgm:t>
    </dgm:pt>
    <dgm:pt modelId="{6233ADF1-8184-486D-AF1B-990477E89AE1}" type="sibTrans" cxnId="{191973B2-441A-440F-8F18-FE7D216C793C}">
      <dgm:prSet/>
      <dgm:spPr/>
      <dgm:t>
        <a:bodyPr/>
        <a:lstStyle/>
        <a:p>
          <a:endParaRPr lang="es-CO" sz="1600">
            <a:solidFill>
              <a:schemeClr val="tx1"/>
            </a:solidFill>
          </a:endParaRPr>
        </a:p>
      </dgm:t>
    </dgm:pt>
    <dgm:pt modelId="{FF0E4874-E6D0-4701-8562-209777D1DFC0}">
      <dgm:prSet phldrT="[Texto]" custT="1">
        <dgm:style>
          <a:lnRef idx="0">
            <a:schemeClr val="accent1"/>
          </a:lnRef>
          <a:fillRef idx="3">
            <a:schemeClr val="accent1"/>
          </a:fillRef>
          <a:effectRef idx="3">
            <a:schemeClr val="accent1"/>
          </a:effectRef>
          <a:fontRef idx="minor">
            <a:schemeClr val="lt1"/>
          </a:fontRef>
        </dgm:style>
      </dgm:prSet>
      <dgm:spPr>
        <a:ln/>
      </dgm:spPr>
      <dgm:t>
        <a:bodyPr/>
        <a:lstStyle/>
        <a:p>
          <a:r>
            <a:rPr lang="es-CO" sz="1600" b="1" i="1" dirty="0" smtClean="0">
              <a:solidFill>
                <a:schemeClr val="bg1"/>
              </a:solidFill>
            </a:rPr>
            <a:t>Sistemas de Registro</a:t>
          </a:r>
          <a:endParaRPr lang="es-CO" sz="1600" dirty="0">
            <a:solidFill>
              <a:schemeClr val="bg1"/>
            </a:solidFill>
          </a:endParaRPr>
        </a:p>
      </dgm:t>
    </dgm:pt>
    <dgm:pt modelId="{2A80A204-7B60-41C4-84C2-77846B0EED40}" type="parTrans" cxnId="{CEC22973-FFAC-4FC4-93D5-373188C25A27}">
      <dgm:prSet/>
      <dgm:spPr/>
      <dgm:t>
        <a:bodyPr/>
        <a:lstStyle/>
        <a:p>
          <a:endParaRPr lang="es-CO" sz="1600">
            <a:solidFill>
              <a:schemeClr val="tx1"/>
            </a:solidFill>
          </a:endParaRPr>
        </a:p>
      </dgm:t>
    </dgm:pt>
    <dgm:pt modelId="{90DF1BE0-86B6-4215-B4C3-29DA9DD63425}" type="sibTrans" cxnId="{CEC22973-FFAC-4FC4-93D5-373188C25A27}">
      <dgm:prSet/>
      <dgm:spPr/>
      <dgm:t>
        <a:bodyPr/>
        <a:lstStyle/>
        <a:p>
          <a:endParaRPr lang="es-CO" sz="1600">
            <a:solidFill>
              <a:schemeClr val="tx1"/>
            </a:solidFill>
          </a:endParaRPr>
        </a:p>
      </dgm:t>
    </dgm:pt>
    <dgm:pt modelId="{AAD45AC5-0A37-4E84-903B-C69A5BF6E33B}">
      <dgm:prSet phldrT="[Texto]" custT="1">
        <dgm:style>
          <a:lnRef idx="0">
            <a:schemeClr val="accent1"/>
          </a:lnRef>
          <a:fillRef idx="3">
            <a:schemeClr val="accent1"/>
          </a:fillRef>
          <a:effectRef idx="3">
            <a:schemeClr val="accent1"/>
          </a:effectRef>
          <a:fontRef idx="minor">
            <a:schemeClr val="lt1"/>
          </a:fontRef>
        </dgm:style>
      </dgm:prSet>
      <dgm:spPr>
        <a:ln/>
      </dgm:spPr>
      <dgm:t>
        <a:bodyPr/>
        <a:lstStyle/>
        <a:p>
          <a:r>
            <a:rPr lang="es-CO" sz="1600" b="1" i="1" dirty="0" smtClean="0">
              <a:solidFill>
                <a:schemeClr val="bg1"/>
              </a:solidFill>
            </a:rPr>
            <a:t>Escenario de negociación</a:t>
          </a:r>
          <a:endParaRPr lang="es-CO" sz="1600" dirty="0">
            <a:solidFill>
              <a:schemeClr val="bg1"/>
            </a:solidFill>
          </a:endParaRPr>
        </a:p>
      </dgm:t>
    </dgm:pt>
    <dgm:pt modelId="{1CFE224D-1432-4A3E-A9F8-44D45E6C1D49}" type="parTrans" cxnId="{47BA59AF-E953-4978-96C1-EE353BF535DE}">
      <dgm:prSet/>
      <dgm:spPr/>
      <dgm:t>
        <a:bodyPr/>
        <a:lstStyle/>
        <a:p>
          <a:endParaRPr lang="es-CO" sz="1600">
            <a:solidFill>
              <a:schemeClr val="tx1"/>
            </a:solidFill>
          </a:endParaRPr>
        </a:p>
      </dgm:t>
    </dgm:pt>
    <dgm:pt modelId="{A1071061-A3EA-4496-8686-C2FA0DE84C00}" type="sibTrans" cxnId="{47BA59AF-E953-4978-96C1-EE353BF535DE}">
      <dgm:prSet/>
      <dgm:spPr/>
      <dgm:t>
        <a:bodyPr/>
        <a:lstStyle/>
        <a:p>
          <a:endParaRPr lang="es-CO" sz="1600">
            <a:solidFill>
              <a:schemeClr val="tx1"/>
            </a:solidFill>
          </a:endParaRPr>
        </a:p>
      </dgm:t>
    </dgm:pt>
    <dgm:pt modelId="{EBB12B9B-7315-40D8-8922-3ED58C836FFA}">
      <dgm:prSet custT="1"/>
      <dgm:spPr>
        <a:ln>
          <a:solidFill>
            <a:srgbClr val="008A3E"/>
          </a:solidFill>
        </a:ln>
      </dgm:spPr>
      <dgm:t>
        <a:bodyPr/>
        <a:lstStyle/>
        <a:p>
          <a:pPr algn="ctr"/>
          <a:r>
            <a:rPr lang="es-CO" sz="1600" dirty="0" smtClean="0">
              <a:solidFill>
                <a:schemeClr val="tx1"/>
              </a:solidFill>
            </a:rPr>
            <a:t>Representan a los promotores y/o titulares de proyectos y empresas en la negociación.</a:t>
          </a:r>
          <a:endParaRPr lang="es-CO" sz="1600" dirty="0">
            <a:solidFill>
              <a:schemeClr val="tx1"/>
            </a:solidFill>
          </a:endParaRPr>
        </a:p>
      </dgm:t>
    </dgm:pt>
    <dgm:pt modelId="{6AB42B70-526A-41E2-BE7F-83926FF9C812}" type="parTrans" cxnId="{0CA9D2F5-E925-4905-8D24-1314FC9DAF74}">
      <dgm:prSet/>
      <dgm:spPr/>
      <dgm:t>
        <a:bodyPr/>
        <a:lstStyle/>
        <a:p>
          <a:endParaRPr lang="es-CO" sz="1600">
            <a:solidFill>
              <a:schemeClr val="tx1"/>
            </a:solidFill>
          </a:endParaRPr>
        </a:p>
      </dgm:t>
    </dgm:pt>
    <dgm:pt modelId="{8E4E88A6-2AF6-4173-9B26-BB0E079055AA}" type="sibTrans" cxnId="{0CA9D2F5-E925-4905-8D24-1314FC9DAF74}">
      <dgm:prSet/>
      <dgm:spPr/>
      <dgm:t>
        <a:bodyPr/>
        <a:lstStyle/>
        <a:p>
          <a:endParaRPr lang="es-CO" sz="1600">
            <a:solidFill>
              <a:schemeClr val="tx1"/>
            </a:solidFill>
          </a:endParaRPr>
        </a:p>
      </dgm:t>
    </dgm:pt>
    <dgm:pt modelId="{CBDAB567-7CFE-44DA-B552-60FAC5152452}">
      <dgm:prSet custT="1"/>
      <dgm:spPr>
        <a:ln>
          <a:solidFill>
            <a:srgbClr val="008A3E"/>
          </a:solidFill>
        </a:ln>
      </dgm:spPr>
      <dgm:t>
        <a:bodyPr/>
        <a:lstStyle/>
        <a:p>
          <a:pPr algn="ctr"/>
          <a:r>
            <a:rPr lang="es-CO" sz="1600" dirty="0" smtClean="0">
              <a:solidFill>
                <a:schemeClr val="tx1"/>
              </a:solidFill>
            </a:rPr>
            <a:t>Titular de la iniciativa o promotor de proyectos de reducción de emisiones de GEI en Colombia</a:t>
          </a:r>
          <a:endParaRPr lang="es-CO" sz="1600" dirty="0">
            <a:solidFill>
              <a:schemeClr val="tx1"/>
            </a:solidFill>
          </a:endParaRPr>
        </a:p>
      </dgm:t>
    </dgm:pt>
    <dgm:pt modelId="{140D3B65-CC3D-4F83-98E8-385F92EF9827}" type="parTrans" cxnId="{7A0392AF-3EEE-4C7F-B3FB-4D914FAB0616}">
      <dgm:prSet/>
      <dgm:spPr/>
      <dgm:t>
        <a:bodyPr/>
        <a:lstStyle/>
        <a:p>
          <a:endParaRPr lang="es-CO" sz="1600">
            <a:solidFill>
              <a:schemeClr val="tx1"/>
            </a:solidFill>
          </a:endParaRPr>
        </a:p>
      </dgm:t>
    </dgm:pt>
    <dgm:pt modelId="{50B63BC1-A5A9-4DCB-A162-26123E259908}" type="sibTrans" cxnId="{7A0392AF-3EEE-4C7F-B3FB-4D914FAB0616}">
      <dgm:prSet/>
      <dgm:spPr/>
      <dgm:t>
        <a:bodyPr/>
        <a:lstStyle/>
        <a:p>
          <a:endParaRPr lang="es-CO" sz="1600">
            <a:solidFill>
              <a:schemeClr val="tx1"/>
            </a:solidFill>
          </a:endParaRPr>
        </a:p>
      </dgm:t>
    </dgm:pt>
    <dgm:pt modelId="{451AC0B6-7D73-4E15-B15A-CF94CE966C1F}">
      <dgm:prSet custT="1"/>
      <dgm:spPr>
        <a:ln>
          <a:solidFill>
            <a:srgbClr val="008A3E"/>
          </a:solidFill>
        </a:ln>
      </dgm:spPr>
      <dgm:t>
        <a:bodyPr/>
        <a:lstStyle/>
        <a:p>
          <a:pPr algn="ctr"/>
          <a:r>
            <a:rPr lang="es-CO" sz="1600" dirty="0" smtClean="0">
              <a:solidFill>
                <a:schemeClr val="tx1"/>
              </a:solidFill>
            </a:rPr>
            <a:t>Empresas nacionales e internacionales,  que quieran compensar su huella de carbono</a:t>
          </a:r>
          <a:endParaRPr lang="es-CO" sz="1600" dirty="0">
            <a:solidFill>
              <a:schemeClr val="tx1"/>
            </a:solidFill>
          </a:endParaRPr>
        </a:p>
      </dgm:t>
    </dgm:pt>
    <dgm:pt modelId="{A550D6F7-DCA9-4033-8467-039A80EB0D0C}" type="parTrans" cxnId="{87E18AFF-2155-49D0-A0A8-D79DA27A91EE}">
      <dgm:prSet/>
      <dgm:spPr/>
      <dgm:t>
        <a:bodyPr/>
        <a:lstStyle/>
        <a:p>
          <a:endParaRPr lang="es-CO" sz="1600">
            <a:solidFill>
              <a:schemeClr val="tx1"/>
            </a:solidFill>
          </a:endParaRPr>
        </a:p>
      </dgm:t>
    </dgm:pt>
    <dgm:pt modelId="{F8AE3B3F-E987-4F30-840E-D79655AAAC20}" type="sibTrans" cxnId="{87E18AFF-2155-49D0-A0A8-D79DA27A91EE}">
      <dgm:prSet/>
      <dgm:spPr/>
      <dgm:t>
        <a:bodyPr/>
        <a:lstStyle/>
        <a:p>
          <a:endParaRPr lang="es-CO" sz="1600">
            <a:solidFill>
              <a:schemeClr val="tx1"/>
            </a:solidFill>
          </a:endParaRPr>
        </a:p>
      </dgm:t>
    </dgm:pt>
    <dgm:pt modelId="{37173D89-B24D-43C6-9F1B-70E3B0F66C3B}">
      <dgm:prSet custT="1"/>
      <dgm:spPr>
        <a:ln>
          <a:solidFill>
            <a:srgbClr val="008A3E"/>
          </a:solidFill>
        </a:ln>
      </dgm:spPr>
      <dgm:t>
        <a:bodyPr/>
        <a:lstStyle/>
        <a:p>
          <a:pPr algn="ctr"/>
          <a:r>
            <a:rPr lang="es-CO" sz="1600" dirty="0" smtClean="0">
              <a:solidFill>
                <a:schemeClr val="tx1"/>
              </a:solidFill>
            </a:rPr>
            <a:t>La BMC es el escenario de negociación de commodities.</a:t>
          </a:r>
          <a:endParaRPr lang="es-CO" sz="1600" dirty="0">
            <a:solidFill>
              <a:schemeClr val="tx1"/>
            </a:solidFill>
          </a:endParaRPr>
        </a:p>
      </dgm:t>
    </dgm:pt>
    <dgm:pt modelId="{3B83E851-6229-481A-BD81-863F0118BA79}" type="parTrans" cxnId="{2195CB9C-1D46-4B19-A17C-D5F006A7EA3D}">
      <dgm:prSet/>
      <dgm:spPr/>
      <dgm:t>
        <a:bodyPr/>
        <a:lstStyle/>
        <a:p>
          <a:endParaRPr lang="es-CO" sz="1600">
            <a:solidFill>
              <a:schemeClr val="tx1"/>
            </a:solidFill>
          </a:endParaRPr>
        </a:p>
      </dgm:t>
    </dgm:pt>
    <dgm:pt modelId="{C7434907-9E1B-4E22-9DCA-FEB201A239E8}" type="sibTrans" cxnId="{2195CB9C-1D46-4B19-A17C-D5F006A7EA3D}">
      <dgm:prSet/>
      <dgm:spPr/>
      <dgm:t>
        <a:bodyPr/>
        <a:lstStyle/>
        <a:p>
          <a:endParaRPr lang="es-CO" sz="1600">
            <a:solidFill>
              <a:schemeClr val="tx1"/>
            </a:solidFill>
          </a:endParaRPr>
        </a:p>
      </dgm:t>
    </dgm:pt>
    <dgm:pt modelId="{135133B5-8316-424B-8460-F11A65C53108}">
      <dgm:prSet custT="1"/>
      <dgm:spPr>
        <a:ln>
          <a:solidFill>
            <a:srgbClr val="008A3E"/>
          </a:solidFill>
        </a:ln>
      </dgm:spPr>
      <dgm:t>
        <a:bodyPr/>
        <a:lstStyle/>
        <a:p>
          <a:pPr algn="ctr"/>
          <a:r>
            <a:rPr lang="es-CO" sz="1600" dirty="0" smtClean="0">
              <a:solidFill>
                <a:schemeClr val="tx1"/>
              </a:solidFill>
            </a:rPr>
            <a:t>Markit e Icontec con sus sistemas de registro de unidades.</a:t>
          </a:r>
          <a:endParaRPr lang="es-CO" sz="1600" dirty="0">
            <a:solidFill>
              <a:schemeClr val="tx1"/>
            </a:solidFill>
          </a:endParaRPr>
        </a:p>
      </dgm:t>
    </dgm:pt>
    <dgm:pt modelId="{13D2C54C-4350-4707-B1AD-2CFC9BEC21F4}" type="parTrans" cxnId="{68D1E1E6-031C-48AE-9FAB-AB3FDB8C77F3}">
      <dgm:prSet/>
      <dgm:spPr/>
      <dgm:t>
        <a:bodyPr/>
        <a:lstStyle/>
        <a:p>
          <a:endParaRPr lang="es-CO" sz="1600">
            <a:solidFill>
              <a:schemeClr val="tx1"/>
            </a:solidFill>
          </a:endParaRPr>
        </a:p>
      </dgm:t>
    </dgm:pt>
    <dgm:pt modelId="{37030D74-67F1-4D4E-BF9C-08128A4582C8}" type="sibTrans" cxnId="{68D1E1E6-031C-48AE-9FAB-AB3FDB8C77F3}">
      <dgm:prSet/>
      <dgm:spPr/>
      <dgm:t>
        <a:bodyPr/>
        <a:lstStyle/>
        <a:p>
          <a:endParaRPr lang="es-CO" sz="1600">
            <a:solidFill>
              <a:schemeClr val="tx1"/>
            </a:solidFill>
          </a:endParaRPr>
        </a:p>
      </dgm:t>
    </dgm:pt>
    <dgm:pt modelId="{FB385943-0C49-4784-A852-269E6570A692}">
      <dgm:prSet custT="1"/>
      <dgm:spPr>
        <a:ln>
          <a:solidFill>
            <a:srgbClr val="008A3E"/>
          </a:solidFill>
        </a:ln>
      </dgm:spPr>
      <dgm:t>
        <a:bodyPr/>
        <a:lstStyle/>
        <a:p>
          <a:pPr algn="just"/>
          <a:r>
            <a:rPr lang="es-CO" sz="1600" b="1" i="1" dirty="0" smtClean="0">
              <a:solidFill>
                <a:schemeClr val="bg1"/>
              </a:solidFill>
            </a:rPr>
            <a:t>Ministerio de Ambiente</a:t>
          </a:r>
          <a:endParaRPr lang="es-CO" sz="1600" b="1" i="1" dirty="0">
            <a:solidFill>
              <a:schemeClr val="bg1"/>
            </a:solidFill>
          </a:endParaRPr>
        </a:p>
      </dgm:t>
    </dgm:pt>
    <dgm:pt modelId="{94BFE4AF-CA70-4D9A-B76E-1E4559BB9E5F}" type="parTrans" cxnId="{588A4117-238C-4A8A-8C72-843DB6E5ECC4}">
      <dgm:prSet/>
      <dgm:spPr/>
      <dgm:t>
        <a:bodyPr/>
        <a:lstStyle/>
        <a:p>
          <a:endParaRPr lang="es-CO" sz="1600">
            <a:solidFill>
              <a:schemeClr val="tx1"/>
            </a:solidFill>
          </a:endParaRPr>
        </a:p>
      </dgm:t>
    </dgm:pt>
    <dgm:pt modelId="{BD3A1836-882B-4AE8-B641-7007F62221B0}" type="sibTrans" cxnId="{588A4117-238C-4A8A-8C72-843DB6E5ECC4}">
      <dgm:prSet/>
      <dgm:spPr/>
      <dgm:t>
        <a:bodyPr/>
        <a:lstStyle/>
        <a:p>
          <a:endParaRPr lang="es-CO" sz="1600">
            <a:solidFill>
              <a:schemeClr val="tx1"/>
            </a:solidFill>
          </a:endParaRPr>
        </a:p>
      </dgm:t>
    </dgm:pt>
    <dgm:pt modelId="{188B292E-4B47-4558-892B-4E52FDCC616D}">
      <dgm:prSet custT="1"/>
      <dgm:spPr/>
      <dgm:t>
        <a:bodyPr/>
        <a:lstStyle/>
        <a:p>
          <a:pPr algn="ctr"/>
          <a:r>
            <a:rPr lang="es-CO" sz="1600" dirty="0" smtClean="0">
              <a:solidFill>
                <a:schemeClr val="tx1"/>
              </a:solidFill>
            </a:rPr>
            <a:t>Ente regulador del mercado y seguimiento a la contabilidad nacional de reducciones.</a:t>
          </a:r>
        </a:p>
      </dgm:t>
    </dgm:pt>
    <dgm:pt modelId="{283C2812-F39E-486F-BBB5-FD84C0A27C65}" type="parTrans" cxnId="{4BEBCB55-139A-4DAA-81FB-AA19BBDBC138}">
      <dgm:prSet/>
      <dgm:spPr/>
      <dgm:t>
        <a:bodyPr/>
        <a:lstStyle/>
        <a:p>
          <a:endParaRPr lang="es-CO" sz="1600">
            <a:solidFill>
              <a:schemeClr val="tx1"/>
            </a:solidFill>
          </a:endParaRPr>
        </a:p>
      </dgm:t>
    </dgm:pt>
    <dgm:pt modelId="{00F45018-AC42-4FC4-817A-E35A7C55091D}" type="sibTrans" cxnId="{4BEBCB55-139A-4DAA-81FB-AA19BBDBC138}">
      <dgm:prSet/>
      <dgm:spPr/>
      <dgm:t>
        <a:bodyPr/>
        <a:lstStyle/>
        <a:p>
          <a:endParaRPr lang="es-CO" sz="1600">
            <a:solidFill>
              <a:schemeClr val="tx1"/>
            </a:solidFill>
          </a:endParaRPr>
        </a:p>
      </dgm:t>
    </dgm:pt>
    <dgm:pt modelId="{BF04FCC9-A96C-4EE5-9FD1-6D3A3B4E40F0}">
      <dgm:prSet custT="1"/>
      <dgm:spPr/>
      <dgm:t>
        <a:bodyPr/>
        <a:lstStyle/>
        <a:p>
          <a:pPr algn="l"/>
          <a:endParaRPr lang="es-CO" sz="1600" dirty="0" smtClean="0">
            <a:solidFill>
              <a:schemeClr val="tx1"/>
            </a:solidFill>
          </a:endParaRPr>
        </a:p>
      </dgm:t>
    </dgm:pt>
    <dgm:pt modelId="{897D6548-C11D-4145-AAC2-DBDA02B5092F}" type="parTrans" cxnId="{762CBD8F-FCDF-47EE-BF9B-575F31EE24A0}">
      <dgm:prSet/>
      <dgm:spPr/>
      <dgm:t>
        <a:bodyPr/>
        <a:lstStyle/>
        <a:p>
          <a:endParaRPr lang="es-CO" sz="1600">
            <a:solidFill>
              <a:schemeClr val="tx1"/>
            </a:solidFill>
          </a:endParaRPr>
        </a:p>
      </dgm:t>
    </dgm:pt>
    <dgm:pt modelId="{0B21E894-33D8-4551-B29B-92D2C4923EC6}" type="sibTrans" cxnId="{762CBD8F-FCDF-47EE-BF9B-575F31EE24A0}">
      <dgm:prSet/>
      <dgm:spPr/>
      <dgm:t>
        <a:bodyPr/>
        <a:lstStyle/>
        <a:p>
          <a:endParaRPr lang="es-CO" sz="1600">
            <a:solidFill>
              <a:schemeClr val="tx1"/>
            </a:solidFill>
          </a:endParaRPr>
        </a:p>
      </dgm:t>
    </dgm:pt>
    <dgm:pt modelId="{6C96C0C8-33A5-4236-AE47-701992201EF2}" type="pres">
      <dgm:prSet presAssocID="{B576D890-2F1F-4713-9B6C-ADF54901102B}" presName="diagram" presStyleCnt="0">
        <dgm:presLayoutVars>
          <dgm:dir/>
          <dgm:animLvl val="lvl"/>
          <dgm:resizeHandles val="exact"/>
        </dgm:presLayoutVars>
      </dgm:prSet>
      <dgm:spPr/>
    </dgm:pt>
    <dgm:pt modelId="{8B3C2FB4-2B7D-46F5-BABF-002C3127FA6C}" type="pres">
      <dgm:prSet presAssocID="{03BFCAAB-EBC5-4AB8-A8AB-400DE88D4E5F}" presName="compNode" presStyleCnt="0"/>
      <dgm:spPr/>
    </dgm:pt>
    <dgm:pt modelId="{1888A734-A7CB-4732-89AC-1B01E773FB6F}" type="pres">
      <dgm:prSet presAssocID="{03BFCAAB-EBC5-4AB8-A8AB-400DE88D4E5F}" presName="childRect" presStyleLbl="bgAcc1" presStyleIdx="0" presStyleCnt="6">
        <dgm:presLayoutVars>
          <dgm:bulletEnabled val="1"/>
        </dgm:presLayoutVars>
      </dgm:prSet>
      <dgm:spPr/>
      <dgm:t>
        <a:bodyPr/>
        <a:lstStyle/>
        <a:p>
          <a:endParaRPr lang="es-CO"/>
        </a:p>
      </dgm:t>
    </dgm:pt>
    <dgm:pt modelId="{760B0424-3237-4BB8-BE78-A1927518445E}" type="pres">
      <dgm:prSet presAssocID="{03BFCAAB-EBC5-4AB8-A8AB-400DE88D4E5F}" presName="parentText" presStyleLbl="node1" presStyleIdx="0" presStyleCnt="0">
        <dgm:presLayoutVars>
          <dgm:chMax val="0"/>
          <dgm:bulletEnabled val="1"/>
        </dgm:presLayoutVars>
      </dgm:prSet>
      <dgm:spPr/>
      <dgm:t>
        <a:bodyPr/>
        <a:lstStyle/>
        <a:p>
          <a:endParaRPr lang="es-CO"/>
        </a:p>
      </dgm:t>
    </dgm:pt>
    <dgm:pt modelId="{DBC5BEAF-8A55-4C05-A211-DACC64D1CE84}" type="pres">
      <dgm:prSet presAssocID="{03BFCAAB-EBC5-4AB8-A8AB-400DE88D4E5F}" presName="parentRect" presStyleLbl="alignNode1" presStyleIdx="0" presStyleCnt="6" custScaleY="152567"/>
      <dgm:spPr/>
      <dgm:t>
        <a:bodyPr/>
        <a:lstStyle/>
        <a:p>
          <a:endParaRPr lang="es-CO"/>
        </a:p>
      </dgm:t>
    </dgm:pt>
    <dgm:pt modelId="{F9F62A11-F8D6-4A4F-80F1-171333DCECE1}" type="pres">
      <dgm:prSet presAssocID="{03BFCAAB-EBC5-4AB8-A8AB-400DE88D4E5F}" presName="adorn" presStyleLbl="fgAccFollowNode1" presStyleIdx="0" presStyleCnt="6"/>
      <dgm:spPr>
        <a:blipFill rotWithShape="0">
          <a:blip xmlns:r="http://schemas.openxmlformats.org/officeDocument/2006/relationships" r:embed="rId1"/>
          <a:stretch>
            <a:fillRect/>
          </a:stretch>
        </a:blipFill>
      </dgm:spPr>
    </dgm:pt>
    <dgm:pt modelId="{5AA686CB-1119-49FB-88F7-4F8EE36B36E8}" type="pres">
      <dgm:prSet presAssocID="{4A0FE080-9269-44D5-9D94-9DA1FDC010E5}" presName="sibTrans" presStyleLbl="sibTrans2D1" presStyleIdx="0" presStyleCnt="0"/>
      <dgm:spPr/>
      <dgm:t>
        <a:bodyPr/>
        <a:lstStyle/>
        <a:p>
          <a:endParaRPr lang="es-CO"/>
        </a:p>
      </dgm:t>
    </dgm:pt>
    <dgm:pt modelId="{CCCFA8F5-797B-4D34-8C35-5CA13ACE73C1}" type="pres">
      <dgm:prSet presAssocID="{E1BB8F20-1C10-446B-B615-69D47D4BBB2D}" presName="compNode" presStyleCnt="0"/>
      <dgm:spPr/>
    </dgm:pt>
    <dgm:pt modelId="{832673F2-19F1-45D0-AF4D-EE60745AA6BC}" type="pres">
      <dgm:prSet presAssocID="{E1BB8F20-1C10-446B-B615-69D47D4BBB2D}" presName="childRect" presStyleLbl="bgAcc1" presStyleIdx="1" presStyleCnt="6">
        <dgm:presLayoutVars>
          <dgm:bulletEnabled val="1"/>
        </dgm:presLayoutVars>
      </dgm:prSet>
      <dgm:spPr/>
      <dgm:t>
        <a:bodyPr/>
        <a:lstStyle/>
        <a:p>
          <a:endParaRPr lang="es-CO"/>
        </a:p>
      </dgm:t>
    </dgm:pt>
    <dgm:pt modelId="{8A8D6408-09F0-404F-AA2F-315671D22C67}" type="pres">
      <dgm:prSet presAssocID="{E1BB8F20-1C10-446B-B615-69D47D4BBB2D}" presName="parentText" presStyleLbl="node1" presStyleIdx="0" presStyleCnt="0">
        <dgm:presLayoutVars>
          <dgm:chMax val="0"/>
          <dgm:bulletEnabled val="1"/>
        </dgm:presLayoutVars>
      </dgm:prSet>
      <dgm:spPr/>
      <dgm:t>
        <a:bodyPr/>
        <a:lstStyle/>
        <a:p>
          <a:endParaRPr lang="es-CO"/>
        </a:p>
      </dgm:t>
    </dgm:pt>
    <dgm:pt modelId="{A1B9700E-4E8E-4A66-B328-1CFE250C7A33}" type="pres">
      <dgm:prSet presAssocID="{E1BB8F20-1C10-446B-B615-69D47D4BBB2D}" presName="parentRect" presStyleLbl="alignNode1" presStyleIdx="1" presStyleCnt="6" custScaleY="149099"/>
      <dgm:spPr/>
      <dgm:t>
        <a:bodyPr/>
        <a:lstStyle/>
        <a:p>
          <a:endParaRPr lang="es-CO"/>
        </a:p>
      </dgm:t>
    </dgm:pt>
    <dgm:pt modelId="{9C84B061-40DF-4521-A08A-97A733226235}" type="pres">
      <dgm:prSet presAssocID="{E1BB8F20-1C10-446B-B615-69D47D4BBB2D}" presName="adorn" presStyleLbl="fgAccFollowNode1" presStyleIdx="1" presStyleCnt="6"/>
      <dgm:spPr>
        <a:blipFill rotWithShape="0">
          <a:blip xmlns:r="http://schemas.openxmlformats.org/officeDocument/2006/relationships" r:embed="rId2"/>
          <a:stretch>
            <a:fillRect/>
          </a:stretch>
        </a:blipFill>
      </dgm:spPr>
    </dgm:pt>
    <dgm:pt modelId="{6A7DBF49-8C6F-44A9-B0FA-A5E80C75BF59}" type="pres">
      <dgm:prSet presAssocID="{D3861192-E6D4-4146-8322-7D667173DE34}" presName="sibTrans" presStyleLbl="sibTrans2D1" presStyleIdx="0" presStyleCnt="0"/>
      <dgm:spPr/>
      <dgm:t>
        <a:bodyPr/>
        <a:lstStyle/>
        <a:p>
          <a:endParaRPr lang="es-CO"/>
        </a:p>
      </dgm:t>
    </dgm:pt>
    <dgm:pt modelId="{E3D8A053-39A1-4D05-8F4E-03B7DC4D3866}" type="pres">
      <dgm:prSet presAssocID="{BFEC0CE5-890A-4727-BF7D-7BC7DA458C90}" presName="compNode" presStyleCnt="0"/>
      <dgm:spPr/>
    </dgm:pt>
    <dgm:pt modelId="{2F2D37C3-C3D1-4399-968C-3205D3CD7E6B}" type="pres">
      <dgm:prSet presAssocID="{BFEC0CE5-890A-4727-BF7D-7BC7DA458C90}" presName="childRect" presStyleLbl="bgAcc1" presStyleIdx="2" presStyleCnt="6" custScaleX="111022">
        <dgm:presLayoutVars>
          <dgm:bulletEnabled val="1"/>
        </dgm:presLayoutVars>
      </dgm:prSet>
      <dgm:spPr/>
      <dgm:t>
        <a:bodyPr/>
        <a:lstStyle/>
        <a:p>
          <a:endParaRPr lang="es-CO"/>
        </a:p>
      </dgm:t>
    </dgm:pt>
    <dgm:pt modelId="{BFF4FEAC-36A2-4186-95D9-432BB5E86743}" type="pres">
      <dgm:prSet presAssocID="{BFEC0CE5-890A-4727-BF7D-7BC7DA458C90}" presName="parentText" presStyleLbl="node1" presStyleIdx="0" presStyleCnt="0">
        <dgm:presLayoutVars>
          <dgm:chMax val="0"/>
          <dgm:bulletEnabled val="1"/>
        </dgm:presLayoutVars>
      </dgm:prSet>
      <dgm:spPr/>
      <dgm:t>
        <a:bodyPr/>
        <a:lstStyle/>
        <a:p>
          <a:endParaRPr lang="es-CO"/>
        </a:p>
      </dgm:t>
    </dgm:pt>
    <dgm:pt modelId="{6BC11D3D-15C6-4FA9-9DB0-E0C3BD2B9F16}" type="pres">
      <dgm:prSet presAssocID="{BFEC0CE5-890A-4727-BF7D-7BC7DA458C90}" presName="parentRect" presStyleLbl="alignNode1" presStyleIdx="2" presStyleCnt="6" custScaleX="113339" custScaleY="149099"/>
      <dgm:spPr/>
      <dgm:t>
        <a:bodyPr/>
        <a:lstStyle/>
        <a:p>
          <a:endParaRPr lang="es-CO"/>
        </a:p>
      </dgm:t>
    </dgm:pt>
    <dgm:pt modelId="{AFC14FBF-A371-4C00-AF57-B571ABF81CEA}" type="pres">
      <dgm:prSet presAssocID="{BFEC0CE5-890A-4727-BF7D-7BC7DA458C90}" presName="adorn" presStyleLbl="fgAccFollowNode1" presStyleIdx="2" presStyleCnt="6"/>
      <dgm:spPr>
        <a:blipFill rotWithShape="0">
          <a:blip xmlns:r="http://schemas.openxmlformats.org/officeDocument/2006/relationships" r:embed="rId3"/>
          <a:stretch>
            <a:fillRect/>
          </a:stretch>
        </a:blipFill>
      </dgm:spPr>
    </dgm:pt>
    <dgm:pt modelId="{91846501-3497-42B5-BB54-CDEE759F3005}" type="pres">
      <dgm:prSet presAssocID="{6233ADF1-8184-486D-AF1B-990477E89AE1}" presName="sibTrans" presStyleLbl="sibTrans2D1" presStyleIdx="0" presStyleCnt="0"/>
      <dgm:spPr/>
      <dgm:t>
        <a:bodyPr/>
        <a:lstStyle/>
        <a:p>
          <a:endParaRPr lang="es-CO"/>
        </a:p>
      </dgm:t>
    </dgm:pt>
    <dgm:pt modelId="{8D77DA98-E1AF-433A-98FD-856F6D245717}" type="pres">
      <dgm:prSet presAssocID="{AAD45AC5-0A37-4E84-903B-C69A5BF6E33B}" presName="compNode" presStyleCnt="0"/>
      <dgm:spPr/>
    </dgm:pt>
    <dgm:pt modelId="{AA2A952C-904C-439C-95C5-D2126DF667C1}" type="pres">
      <dgm:prSet presAssocID="{AAD45AC5-0A37-4E84-903B-C69A5BF6E33B}" presName="childRect" presStyleLbl="bgAcc1" presStyleIdx="3" presStyleCnt="6" custScaleX="109756">
        <dgm:presLayoutVars>
          <dgm:bulletEnabled val="1"/>
        </dgm:presLayoutVars>
      </dgm:prSet>
      <dgm:spPr/>
      <dgm:t>
        <a:bodyPr/>
        <a:lstStyle/>
        <a:p>
          <a:endParaRPr lang="es-CO"/>
        </a:p>
      </dgm:t>
    </dgm:pt>
    <dgm:pt modelId="{EEC6135E-FC85-48CC-A448-F6876C2B788A}" type="pres">
      <dgm:prSet presAssocID="{AAD45AC5-0A37-4E84-903B-C69A5BF6E33B}" presName="parentText" presStyleLbl="node1" presStyleIdx="0" presStyleCnt="0">
        <dgm:presLayoutVars>
          <dgm:chMax val="0"/>
          <dgm:bulletEnabled val="1"/>
        </dgm:presLayoutVars>
      </dgm:prSet>
      <dgm:spPr/>
      <dgm:t>
        <a:bodyPr/>
        <a:lstStyle/>
        <a:p>
          <a:endParaRPr lang="es-CO"/>
        </a:p>
      </dgm:t>
    </dgm:pt>
    <dgm:pt modelId="{B47DBBAE-B2F7-433C-9A8A-90C460C8EBDE}" type="pres">
      <dgm:prSet presAssocID="{AAD45AC5-0A37-4E84-903B-C69A5BF6E33B}" presName="parentRect" presStyleLbl="alignNode1" presStyleIdx="3" presStyleCnt="6" custScaleX="110640" custScaleY="154645"/>
      <dgm:spPr/>
      <dgm:t>
        <a:bodyPr/>
        <a:lstStyle/>
        <a:p>
          <a:endParaRPr lang="es-CO"/>
        </a:p>
      </dgm:t>
    </dgm:pt>
    <dgm:pt modelId="{3BD1D3A3-97E7-40CE-B934-1521F7029510}" type="pres">
      <dgm:prSet presAssocID="{AAD45AC5-0A37-4E84-903B-C69A5BF6E33B}" presName="adorn" presStyleLbl="fgAccFollowNode1" presStyleIdx="3" presStyleCnt="6" custLinFactNeighborX="13290" custLinFactNeighborY="-13290"/>
      <dgm:spPr>
        <a:blipFill rotWithShape="0">
          <a:blip xmlns:r="http://schemas.openxmlformats.org/officeDocument/2006/relationships" r:embed="rId4"/>
          <a:stretch>
            <a:fillRect/>
          </a:stretch>
        </a:blipFill>
      </dgm:spPr>
    </dgm:pt>
    <dgm:pt modelId="{73934FC3-BC28-4B46-A9C1-35C2843F2B7C}" type="pres">
      <dgm:prSet presAssocID="{A1071061-A3EA-4496-8686-C2FA0DE84C00}" presName="sibTrans" presStyleLbl="sibTrans2D1" presStyleIdx="0" presStyleCnt="0"/>
      <dgm:spPr/>
      <dgm:t>
        <a:bodyPr/>
        <a:lstStyle/>
        <a:p>
          <a:endParaRPr lang="es-CO"/>
        </a:p>
      </dgm:t>
    </dgm:pt>
    <dgm:pt modelId="{784A6904-1EAC-42BB-92BC-8E456DEE66B4}" type="pres">
      <dgm:prSet presAssocID="{FF0E4874-E6D0-4701-8562-209777D1DFC0}" presName="compNode" presStyleCnt="0"/>
      <dgm:spPr/>
    </dgm:pt>
    <dgm:pt modelId="{BEE5E50D-569E-4701-B955-6C4B62FAA954}" type="pres">
      <dgm:prSet presAssocID="{FF0E4874-E6D0-4701-8562-209777D1DFC0}" presName="childRect" presStyleLbl="bgAcc1" presStyleIdx="4" presStyleCnt="6" custScaleX="107561" custLinFactNeighborX="-775">
        <dgm:presLayoutVars>
          <dgm:bulletEnabled val="1"/>
        </dgm:presLayoutVars>
      </dgm:prSet>
      <dgm:spPr/>
      <dgm:t>
        <a:bodyPr/>
        <a:lstStyle/>
        <a:p>
          <a:endParaRPr lang="es-CO"/>
        </a:p>
      </dgm:t>
    </dgm:pt>
    <dgm:pt modelId="{C4626443-BD8B-4079-A74A-BD3085FEF2AC}" type="pres">
      <dgm:prSet presAssocID="{FF0E4874-E6D0-4701-8562-209777D1DFC0}" presName="parentText" presStyleLbl="node1" presStyleIdx="0" presStyleCnt="0">
        <dgm:presLayoutVars>
          <dgm:chMax val="0"/>
          <dgm:bulletEnabled val="1"/>
        </dgm:presLayoutVars>
      </dgm:prSet>
      <dgm:spPr/>
      <dgm:t>
        <a:bodyPr/>
        <a:lstStyle/>
        <a:p>
          <a:endParaRPr lang="es-CO"/>
        </a:p>
      </dgm:t>
    </dgm:pt>
    <dgm:pt modelId="{FB288627-8684-46EC-A36E-48BCD0EBFCE3}" type="pres">
      <dgm:prSet presAssocID="{FF0E4874-E6D0-4701-8562-209777D1DFC0}" presName="parentRect" presStyleLbl="alignNode1" presStyleIdx="4" presStyleCnt="6" custScaleX="106803" custScaleY="145789"/>
      <dgm:spPr/>
      <dgm:t>
        <a:bodyPr/>
        <a:lstStyle/>
        <a:p>
          <a:endParaRPr lang="es-CO"/>
        </a:p>
      </dgm:t>
    </dgm:pt>
    <dgm:pt modelId="{1B5209A4-3211-4864-8960-3C14203689B6}" type="pres">
      <dgm:prSet presAssocID="{FF0E4874-E6D0-4701-8562-209777D1DFC0}" presName="adorn" presStyleLbl="fgAccFollowNode1" presStyleIdx="4" presStyleCnt="6"/>
      <dgm:spPr>
        <a:blipFill rotWithShape="0">
          <a:blip xmlns:r="http://schemas.openxmlformats.org/officeDocument/2006/relationships" r:embed="rId5"/>
          <a:stretch>
            <a:fillRect/>
          </a:stretch>
        </a:blipFill>
      </dgm:spPr>
    </dgm:pt>
    <dgm:pt modelId="{B28B93FB-97D5-46FF-8766-F4135EBB4E4A}" type="pres">
      <dgm:prSet presAssocID="{90DF1BE0-86B6-4215-B4C3-29DA9DD63425}" presName="sibTrans" presStyleLbl="sibTrans2D1" presStyleIdx="0" presStyleCnt="0"/>
      <dgm:spPr/>
      <dgm:t>
        <a:bodyPr/>
        <a:lstStyle/>
        <a:p>
          <a:endParaRPr lang="es-CO"/>
        </a:p>
      </dgm:t>
    </dgm:pt>
    <dgm:pt modelId="{BE012BC1-3ACA-4E0D-9BA5-E805665B7F47}" type="pres">
      <dgm:prSet presAssocID="{FB385943-0C49-4784-A852-269E6570A692}" presName="compNode" presStyleCnt="0"/>
      <dgm:spPr/>
    </dgm:pt>
    <dgm:pt modelId="{836093C4-8478-48AC-85C8-82FE420A3D5D}" type="pres">
      <dgm:prSet presAssocID="{FB385943-0C49-4784-A852-269E6570A692}" presName="childRect" presStyleLbl="bgAcc1" presStyleIdx="5" presStyleCnt="6">
        <dgm:presLayoutVars>
          <dgm:bulletEnabled val="1"/>
        </dgm:presLayoutVars>
      </dgm:prSet>
      <dgm:spPr/>
      <dgm:t>
        <a:bodyPr/>
        <a:lstStyle/>
        <a:p>
          <a:endParaRPr lang="es-CO"/>
        </a:p>
      </dgm:t>
    </dgm:pt>
    <dgm:pt modelId="{BB6EA6EF-B242-43C6-BF88-DCA823B700D4}" type="pres">
      <dgm:prSet presAssocID="{FB385943-0C49-4784-A852-269E6570A692}" presName="parentText" presStyleLbl="node1" presStyleIdx="0" presStyleCnt="0">
        <dgm:presLayoutVars>
          <dgm:chMax val="0"/>
          <dgm:bulletEnabled val="1"/>
        </dgm:presLayoutVars>
      </dgm:prSet>
      <dgm:spPr/>
      <dgm:t>
        <a:bodyPr/>
        <a:lstStyle/>
        <a:p>
          <a:endParaRPr lang="es-CO"/>
        </a:p>
      </dgm:t>
    </dgm:pt>
    <dgm:pt modelId="{A513CC65-8179-4149-941E-95C001CA6948}" type="pres">
      <dgm:prSet presAssocID="{FB385943-0C49-4784-A852-269E6570A692}" presName="parentRect" presStyleLbl="alignNode1" presStyleIdx="5" presStyleCnt="6" custScaleY="149641"/>
      <dgm:spPr/>
      <dgm:t>
        <a:bodyPr/>
        <a:lstStyle/>
        <a:p>
          <a:endParaRPr lang="es-CO"/>
        </a:p>
      </dgm:t>
    </dgm:pt>
    <dgm:pt modelId="{2A69AFEA-5311-4760-AC23-37835C9A41C8}" type="pres">
      <dgm:prSet presAssocID="{FB385943-0C49-4784-A852-269E6570A692}" presName="adorn" presStyleLbl="fgAccFollowNode1" presStyleIdx="5" presStyleCnt="6"/>
      <dgm:spPr>
        <a:blipFill rotWithShape="0">
          <a:blip xmlns:r="http://schemas.openxmlformats.org/officeDocument/2006/relationships" r:embed="rId6"/>
          <a:stretch>
            <a:fillRect/>
          </a:stretch>
        </a:blipFill>
      </dgm:spPr>
    </dgm:pt>
  </dgm:ptLst>
  <dgm:cxnLst>
    <dgm:cxn modelId="{E271B872-4EAA-4D4A-9AE4-1C877F1A5620}" type="presOf" srcId="{B576D890-2F1F-4713-9B6C-ADF54901102B}" destId="{6C96C0C8-33A5-4236-AE47-701992201EF2}" srcOrd="0" destOrd="0" presId="urn:microsoft.com/office/officeart/2005/8/layout/bList2#5"/>
    <dgm:cxn modelId="{06983CF4-B8C6-4D7C-881D-FED636E59151}" type="presOf" srcId="{4A0FE080-9269-44D5-9D94-9DA1FDC010E5}" destId="{5AA686CB-1119-49FB-88F7-4F8EE36B36E8}" srcOrd="0" destOrd="0" presId="urn:microsoft.com/office/officeart/2005/8/layout/bList2#5"/>
    <dgm:cxn modelId="{6817B2CB-AD26-419F-9443-3C06ABB0DA78}" type="presOf" srcId="{E1BB8F20-1C10-446B-B615-69D47D4BBB2D}" destId="{A1B9700E-4E8E-4A66-B328-1CFE250C7A33}" srcOrd="1" destOrd="0" presId="urn:microsoft.com/office/officeart/2005/8/layout/bList2#5"/>
    <dgm:cxn modelId="{5049510F-79B7-4F05-8B22-93D581846078}" srcId="{B576D890-2F1F-4713-9B6C-ADF54901102B}" destId="{03BFCAAB-EBC5-4AB8-A8AB-400DE88D4E5F}" srcOrd="0" destOrd="0" parTransId="{4B6545E9-47B5-41FC-B94A-7A961C557707}" sibTransId="{4A0FE080-9269-44D5-9D94-9DA1FDC010E5}"/>
    <dgm:cxn modelId="{E79D01BB-151E-4627-A8EA-F3DD0931FF16}" type="presOf" srcId="{6233ADF1-8184-486D-AF1B-990477E89AE1}" destId="{91846501-3497-42B5-BB54-CDEE759F3005}" srcOrd="0" destOrd="0" presId="urn:microsoft.com/office/officeart/2005/8/layout/bList2#5"/>
    <dgm:cxn modelId="{76145B90-9C77-4965-BED8-3697ECBE453E}" type="presOf" srcId="{EBB12B9B-7315-40D8-8922-3ED58C836FFA}" destId="{2F2D37C3-C3D1-4399-968C-3205D3CD7E6B}" srcOrd="0" destOrd="0" presId="urn:microsoft.com/office/officeart/2005/8/layout/bList2#5"/>
    <dgm:cxn modelId="{1CF77C85-F213-43AF-85A7-7E1B65140953}" type="presOf" srcId="{FB385943-0C49-4784-A852-269E6570A692}" destId="{BB6EA6EF-B242-43C6-BF88-DCA823B700D4}" srcOrd="0" destOrd="0" presId="urn:microsoft.com/office/officeart/2005/8/layout/bList2#5"/>
    <dgm:cxn modelId="{D4BBAC4D-98C9-49C0-BA3B-C950EB473ABB}" type="presOf" srcId="{FF0E4874-E6D0-4701-8562-209777D1DFC0}" destId="{FB288627-8684-46EC-A36E-48BCD0EBFCE3}" srcOrd="1" destOrd="0" presId="urn:microsoft.com/office/officeart/2005/8/layout/bList2#5"/>
    <dgm:cxn modelId="{CEC22973-FFAC-4FC4-93D5-373188C25A27}" srcId="{B576D890-2F1F-4713-9B6C-ADF54901102B}" destId="{FF0E4874-E6D0-4701-8562-209777D1DFC0}" srcOrd="4" destOrd="0" parTransId="{2A80A204-7B60-41C4-84C2-77846B0EED40}" sibTransId="{90DF1BE0-86B6-4215-B4C3-29DA9DD63425}"/>
    <dgm:cxn modelId="{0DF64B76-1005-4657-8550-F200785F7A7D}" type="presOf" srcId="{AAD45AC5-0A37-4E84-903B-C69A5BF6E33B}" destId="{B47DBBAE-B2F7-433C-9A8A-90C460C8EBDE}" srcOrd="1" destOrd="0" presId="urn:microsoft.com/office/officeart/2005/8/layout/bList2#5"/>
    <dgm:cxn modelId="{E40D33F5-2646-4F2A-A95E-DDFA57E7511A}" type="presOf" srcId="{AAD45AC5-0A37-4E84-903B-C69A5BF6E33B}" destId="{EEC6135E-FC85-48CC-A448-F6876C2B788A}" srcOrd="0" destOrd="0" presId="urn:microsoft.com/office/officeart/2005/8/layout/bList2#5"/>
    <dgm:cxn modelId="{98B3F79B-B8CB-46FC-943D-BD9CE605E424}" type="presOf" srcId="{D3861192-E6D4-4146-8322-7D667173DE34}" destId="{6A7DBF49-8C6F-44A9-B0FA-A5E80C75BF59}" srcOrd="0" destOrd="0" presId="urn:microsoft.com/office/officeart/2005/8/layout/bList2#5"/>
    <dgm:cxn modelId="{7A0392AF-3EEE-4C7F-B3FB-4D914FAB0616}" srcId="{03BFCAAB-EBC5-4AB8-A8AB-400DE88D4E5F}" destId="{CBDAB567-7CFE-44DA-B552-60FAC5152452}" srcOrd="0" destOrd="0" parTransId="{140D3B65-CC3D-4F83-98E8-385F92EF9827}" sibTransId="{50B63BC1-A5A9-4DCB-A162-26123E259908}"/>
    <dgm:cxn modelId="{A73F43EE-2E7C-4CB0-BAA7-3CAB85A27B2A}" type="presOf" srcId="{37173D89-B24D-43C6-9F1B-70E3B0F66C3B}" destId="{AA2A952C-904C-439C-95C5-D2126DF667C1}" srcOrd="0" destOrd="0" presId="urn:microsoft.com/office/officeart/2005/8/layout/bList2#5"/>
    <dgm:cxn modelId="{762CBD8F-FCDF-47EE-BF9B-575F31EE24A0}" srcId="{FB385943-0C49-4784-A852-269E6570A692}" destId="{BF04FCC9-A96C-4EE5-9FD1-6D3A3B4E40F0}" srcOrd="1" destOrd="0" parTransId="{897D6548-C11D-4145-AAC2-DBDA02B5092F}" sibTransId="{0B21E894-33D8-4551-B29B-92D2C4923EC6}"/>
    <dgm:cxn modelId="{8B2860FF-C861-407A-A708-17FC1CA66A56}" type="presOf" srcId="{90DF1BE0-86B6-4215-B4C3-29DA9DD63425}" destId="{B28B93FB-97D5-46FF-8766-F4135EBB4E4A}" srcOrd="0" destOrd="0" presId="urn:microsoft.com/office/officeart/2005/8/layout/bList2#5"/>
    <dgm:cxn modelId="{4BEBCB55-139A-4DAA-81FB-AA19BBDBC138}" srcId="{FB385943-0C49-4784-A852-269E6570A692}" destId="{188B292E-4B47-4558-892B-4E52FDCC616D}" srcOrd="0" destOrd="0" parTransId="{283C2812-F39E-486F-BBB5-FD84C0A27C65}" sibTransId="{00F45018-AC42-4FC4-817A-E35A7C55091D}"/>
    <dgm:cxn modelId="{B20B49FF-DF3B-4DA3-961A-1AF970FE8835}" type="presOf" srcId="{451AC0B6-7D73-4E15-B15A-CF94CE966C1F}" destId="{832673F2-19F1-45D0-AF4D-EE60745AA6BC}" srcOrd="0" destOrd="0" presId="urn:microsoft.com/office/officeart/2005/8/layout/bList2#5"/>
    <dgm:cxn modelId="{D5E1F82A-948C-427B-B00B-0D47A78F4876}" type="presOf" srcId="{03BFCAAB-EBC5-4AB8-A8AB-400DE88D4E5F}" destId="{DBC5BEAF-8A55-4C05-A211-DACC64D1CE84}" srcOrd="1" destOrd="0" presId="urn:microsoft.com/office/officeart/2005/8/layout/bList2#5"/>
    <dgm:cxn modelId="{7030BEC1-E154-460B-A1AA-1993CEEEC394}" type="presOf" srcId="{03BFCAAB-EBC5-4AB8-A8AB-400DE88D4E5F}" destId="{760B0424-3237-4BB8-BE78-A1927518445E}" srcOrd="0" destOrd="0" presId="urn:microsoft.com/office/officeart/2005/8/layout/bList2#5"/>
    <dgm:cxn modelId="{68D1E1E6-031C-48AE-9FAB-AB3FDB8C77F3}" srcId="{FF0E4874-E6D0-4701-8562-209777D1DFC0}" destId="{135133B5-8316-424B-8460-F11A65C53108}" srcOrd="0" destOrd="0" parTransId="{13D2C54C-4350-4707-B1AD-2CFC9BEC21F4}" sibTransId="{37030D74-67F1-4D4E-BF9C-08128A4582C8}"/>
    <dgm:cxn modelId="{1663544B-E741-47AF-97F4-F8ADEB259739}" type="presOf" srcId="{A1071061-A3EA-4496-8686-C2FA0DE84C00}" destId="{73934FC3-BC28-4B46-A9C1-35C2843F2B7C}" srcOrd="0" destOrd="0" presId="urn:microsoft.com/office/officeart/2005/8/layout/bList2#5"/>
    <dgm:cxn modelId="{13A68D2C-1180-4B28-A59D-440FE7D4092C}" type="presOf" srcId="{BFEC0CE5-890A-4727-BF7D-7BC7DA458C90}" destId="{6BC11D3D-15C6-4FA9-9DB0-E0C3BD2B9F16}" srcOrd="1" destOrd="0" presId="urn:microsoft.com/office/officeart/2005/8/layout/bList2#5"/>
    <dgm:cxn modelId="{87E18AFF-2155-49D0-A0A8-D79DA27A91EE}" srcId="{E1BB8F20-1C10-446B-B615-69D47D4BBB2D}" destId="{451AC0B6-7D73-4E15-B15A-CF94CE966C1F}" srcOrd="0" destOrd="0" parTransId="{A550D6F7-DCA9-4033-8467-039A80EB0D0C}" sibTransId="{F8AE3B3F-E987-4F30-840E-D79655AAAC20}"/>
    <dgm:cxn modelId="{AAE41FC2-37D1-4CBC-AF5B-8018720AE5F8}" type="presOf" srcId="{FF0E4874-E6D0-4701-8562-209777D1DFC0}" destId="{C4626443-BD8B-4079-A74A-BD3085FEF2AC}" srcOrd="0" destOrd="0" presId="urn:microsoft.com/office/officeart/2005/8/layout/bList2#5"/>
    <dgm:cxn modelId="{3FB9519C-09AA-40E5-AD21-4A4C7ED6E3D3}" type="presOf" srcId="{188B292E-4B47-4558-892B-4E52FDCC616D}" destId="{836093C4-8478-48AC-85C8-82FE420A3D5D}" srcOrd="0" destOrd="0" presId="urn:microsoft.com/office/officeart/2005/8/layout/bList2#5"/>
    <dgm:cxn modelId="{191973B2-441A-440F-8F18-FE7D216C793C}" srcId="{B576D890-2F1F-4713-9B6C-ADF54901102B}" destId="{BFEC0CE5-890A-4727-BF7D-7BC7DA458C90}" srcOrd="2" destOrd="0" parTransId="{8472453D-49B8-4837-83F8-EDC1B9A2271E}" sibTransId="{6233ADF1-8184-486D-AF1B-990477E89AE1}"/>
    <dgm:cxn modelId="{0CA9D2F5-E925-4905-8D24-1314FC9DAF74}" srcId="{BFEC0CE5-890A-4727-BF7D-7BC7DA458C90}" destId="{EBB12B9B-7315-40D8-8922-3ED58C836FFA}" srcOrd="0" destOrd="0" parTransId="{6AB42B70-526A-41E2-BE7F-83926FF9C812}" sibTransId="{8E4E88A6-2AF6-4173-9B26-BB0E079055AA}"/>
    <dgm:cxn modelId="{16704077-412A-458A-8629-6A9E6A58E4D2}" srcId="{B576D890-2F1F-4713-9B6C-ADF54901102B}" destId="{E1BB8F20-1C10-446B-B615-69D47D4BBB2D}" srcOrd="1" destOrd="0" parTransId="{D8696BD3-2BA7-4F0F-9F09-7C592D066A58}" sibTransId="{D3861192-E6D4-4146-8322-7D667173DE34}"/>
    <dgm:cxn modelId="{19E97F9C-254C-48E4-8CD1-4C59E36208CF}" type="presOf" srcId="{FB385943-0C49-4784-A852-269E6570A692}" destId="{A513CC65-8179-4149-941E-95C001CA6948}" srcOrd="1" destOrd="0" presId="urn:microsoft.com/office/officeart/2005/8/layout/bList2#5"/>
    <dgm:cxn modelId="{2195CB9C-1D46-4B19-A17C-D5F006A7EA3D}" srcId="{AAD45AC5-0A37-4E84-903B-C69A5BF6E33B}" destId="{37173D89-B24D-43C6-9F1B-70E3B0F66C3B}" srcOrd="0" destOrd="0" parTransId="{3B83E851-6229-481A-BD81-863F0118BA79}" sibTransId="{C7434907-9E1B-4E22-9DCA-FEB201A239E8}"/>
    <dgm:cxn modelId="{FF860BF1-761E-46F8-B968-1898B224766C}" type="presOf" srcId="{BF04FCC9-A96C-4EE5-9FD1-6D3A3B4E40F0}" destId="{836093C4-8478-48AC-85C8-82FE420A3D5D}" srcOrd="0" destOrd="1" presId="urn:microsoft.com/office/officeart/2005/8/layout/bList2#5"/>
    <dgm:cxn modelId="{AA077F74-B658-425A-B1BB-64A7D68C74FF}" type="presOf" srcId="{E1BB8F20-1C10-446B-B615-69D47D4BBB2D}" destId="{8A8D6408-09F0-404F-AA2F-315671D22C67}" srcOrd="0" destOrd="0" presId="urn:microsoft.com/office/officeart/2005/8/layout/bList2#5"/>
    <dgm:cxn modelId="{E97B7A8C-74BF-46CF-96C2-B76B891A3C27}" type="presOf" srcId="{BFEC0CE5-890A-4727-BF7D-7BC7DA458C90}" destId="{BFF4FEAC-36A2-4186-95D9-432BB5E86743}" srcOrd="0" destOrd="0" presId="urn:microsoft.com/office/officeart/2005/8/layout/bList2#5"/>
    <dgm:cxn modelId="{2BF8ADD3-4B65-49A6-BE1F-979913EFBA5F}" type="presOf" srcId="{CBDAB567-7CFE-44DA-B552-60FAC5152452}" destId="{1888A734-A7CB-4732-89AC-1B01E773FB6F}" srcOrd="0" destOrd="0" presId="urn:microsoft.com/office/officeart/2005/8/layout/bList2#5"/>
    <dgm:cxn modelId="{588A4117-238C-4A8A-8C72-843DB6E5ECC4}" srcId="{B576D890-2F1F-4713-9B6C-ADF54901102B}" destId="{FB385943-0C49-4784-A852-269E6570A692}" srcOrd="5" destOrd="0" parTransId="{94BFE4AF-CA70-4D9A-B76E-1E4559BB9E5F}" sibTransId="{BD3A1836-882B-4AE8-B641-7007F62221B0}"/>
    <dgm:cxn modelId="{B6A757AA-377B-4477-995A-189239B0E9D7}" type="presOf" srcId="{135133B5-8316-424B-8460-F11A65C53108}" destId="{BEE5E50D-569E-4701-B955-6C4B62FAA954}" srcOrd="0" destOrd="0" presId="urn:microsoft.com/office/officeart/2005/8/layout/bList2#5"/>
    <dgm:cxn modelId="{47BA59AF-E953-4978-96C1-EE353BF535DE}" srcId="{B576D890-2F1F-4713-9B6C-ADF54901102B}" destId="{AAD45AC5-0A37-4E84-903B-C69A5BF6E33B}" srcOrd="3" destOrd="0" parTransId="{1CFE224D-1432-4A3E-A9F8-44D45E6C1D49}" sibTransId="{A1071061-A3EA-4496-8686-C2FA0DE84C00}"/>
    <dgm:cxn modelId="{A7758776-2BBF-4CB7-B9CF-F0D26A80227D}" type="presParOf" srcId="{6C96C0C8-33A5-4236-AE47-701992201EF2}" destId="{8B3C2FB4-2B7D-46F5-BABF-002C3127FA6C}" srcOrd="0" destOrd="0" presId="urn:microsoft.com/office/officeart/2005/8/layout/bList2#5"/>
    <dgm:cxn modelId="{BD3132BC-D91F-4DA2-93D9-1E803D86533A}" type="presParOf" srcId="{8B3C2FB4-2B7D-46F5-BABF-002C3127FA6C}" destId="{1888A734-A7CB-4732-89AC-1B01E773FB6F}" srcOrd="0" destOrd="0" presId="urn:microsoft.com/office/officeart/2005/8/layout/bList2#5"/>
    <dgm:cxn modelId="{DB79F7E9-235F-4F15-ADA1-7F30E009973B}" type="presParOf" srcId="{8B3C2FB4-2B7D-46F5-BABF-002C3127FA6C}" destId="{760B0424-3237-4BB8-BE78-A1927518445E}" srcOrd="1" destOrd="0" presId="urn:microsoft.com/office/officeart/2005/8/layout/bList2#5"/>
    <dgm:cxn modelId="{56A8FD4E-24F8-4817-956B-87BE073604B9}" type="presParOf" srcId="{8B3C2FB4-2B7D-46F5-BABF-002C3127FA6C}" destId="{DBC5BEAF-8A55-4C05-A211-DACC64D1CE84}" srcOrd="2" destOrd="0" presId="urn:microsoft.com/office/officeart/2005/8/layout/bList2#5"/>
    <dgm:cxn modelId="{EBAE6736-6D9E-43B2-BF80-4F7BFB86BC60}" type="presParOf" srcId="{8B3C2FB4-2B7D-46F5-BABF-002C3127FA6C}" destId="{F9F62A11-F8D6-4A4F-80F1-171333DCECE1}" srcOrd="3" destOrd="0" presId="urn:microsoft.com/office/officeart/2005/8/layout/bList2#5"/>
    <dgm:cxn modelId="{68909A74-D214-461F-9A64-798DC3BC55F3}" type="presParOf" srcId="{6C96C0C8-33A5-4236-AE47-701992201EF2}" destId="{5AA686CB-1119-49FB-88F7-4F8EE36B36E8}" srcOrd="1" destOrd="0" presId="urn:microsoft.com/office/officeart/2005/8/layout/bList2#5"/>
    <dgm:cxn modelId="{EB702212-834E-40B2-940B-8BDCA32AE698}" type="presParOf" srcId="{6C96C0C8-33A5-4236-AE47-701992201EF2}" destId="{CCCFA8F5-797B-4D34-8C35-5CA13ACE73C1}" srcOrd="2" destOrd="0" presId="urn:microsoft.com/office/officeart/2005/8/layout/bList2#5"/>
    <dgm:cxn modelId="{6F6074E0-2051-4EEF-8240-C90AA621AE15}" type="presParOf" srcId="{CCCFA8F5-797B-4D34-8C35-5CA13ACE73C1}" destId="{832673F2-19F1-45D0-AF4D-EE60745AA6BC}" srcOrd="0" destOrd="0" presId="urn:microsoft.com/office/officeart/2005/8/layout/bList2#5"/>
    <dgm:cxn modelId="{D9E1FC4D-845C-4D95-BE74-96D3A221D6AD}" type="presParOf" srcId="{CCCFA8F5-797B-4D34-8C35-5CA13ACE73C1}" destId="{8A8D6408-09F0-404F-AA2F-315671D22C67}" srcOrd="1" destOrd="0" presId="urn:microsoft.com/office/officeart/2005/8/layout/bList2#5"/>
    <dgm:cxn modelId="{3005A4FD-A953-49AD-98AC-33602683304C}" type="presParOf" srcId="{CCCFA8F5-797B-4D34-8C35-5CA13ACE73C1}" destId="{A1B9700E-4E8E-4A66-B328-1CFE250C7A33}" srcOrd="2" destOrd="0" presId="urn:microsoft.com/office/officeart/2005/8/layout/bList2#5"/>
    <dgm:cxn modelId="{32E709C5-1200-4E90-8EEF-F9B13AFC2EC6}" type="presParOf" srcId="{CCCFA8F5-797B-4D34-8C35-5CA13ACE73C1}" destId="{9C84B061-40DF-4521-A08A-97A733226235}" srcOrd="3" destOrd="0" presId="urn:microsoft.com/office/officeart/2005/8/layout/bList2#5"/>
    <dgm:cxn modelId="{842A84BC-ADA1-4A5C-855B-95DD294BE5AB}" type="presParOf" srcId="{6C96C0C8-33A5-4236-AE47-701992201EF2}" destId="{6A7DBF49-8C6F-44A9-B0FA-A5E80C75BF59}" srcOrd="3" destOrd="0" presId="urn:microsoft.com/office/officeart/2005/8/layout/bList2#5"/>
    <dgm:cxn modelId="{3A5578BD-CE29-493D-9D10-7D4FA82D6AF3}" type="presParOf" srcId="{6C96C0C8-33A5-4236-AE47-701992201EF2}" destId="{E3D8A053-39A1-4D05-8F4E-03B7DC4D3866}" srcOrd="4" destOrd="0" presId="urn:microsoft.com/office/officeart/2005/8/layout/bList2#5"/>
    <dgm:cxn modelId="{CB1EEB30-5E3A-42AC-AB87-15AD9060E9C0}" type="presParOf" srcId="{E3D8A053-39A1-4D05-8F4E-03B7DC4D3866}" destId="{2F2D37C3-C3D1-4399-968C-3205D3CD7E6B}" srcOrd="0" destOrd="0" presId="urn:microsoft.com/office/officeart/2005/8/layout/bList2#5"/>
    <dgm:cxn modelId="{A11D4C8F-BA6F-44F1-A5FE-ED19A5CDB8AA}" type="presParOf" srcId="{E3D8A053-39A1-4D05-8F4E-03B7DC4D3866}" destId="{BFF4FEAC-36A2-4186-95D9-432BB5E86743}" srcOrd="1" destOrd="0" presId="urn:microsoft.com/office/officeart/2005/8/layout/bList2#5"/>
    <dgm:cxn modelId="{98F8E07C-30B1-40B1-97E2-1237D3C31343}" type="presParOf" srcId="{E3D8A053-39A1-4D05-8F4E-03B7DC4D3866}" destId="{6BC11D3D-15C6-4FA9-9DB0-E0C3BD2B9F16}" srcOrd="2" destOrd="0" presId="urn:microsoft.com/office/officeart/2005/8/layout/bList2#5"/>
    <dgm:cxn modelId="{EA6E7449-249D-47BE-BBDF-8FE29B3C0ED2}" type="presParOf" srcId="{E3D8A053-39A1-4D05-8F4E-03B7DC4D3866}" destId="{AFC14FBF-A371-4C00-AF57-B571ABF81CEA}" srcOrd="3" destOrd="0" presId="urn:microsoft.com/office/officeart/2005/8/layout/bList2#5"/>
    <dgm:cxn modelId="{B5657333-8E15-43C0-837D-52868419B1EE}" type="presParOf" srcId="{6C96C0C8-33A5-4236-AE47-701992201EF2}" destId="{91846501-3497-42B5-BB54-CDEE759F3005}" srcOrd="5" destOrd="0" presId="urn:microsoft.com/office/officeart/2005/8/layout/bList2#5"/>
    <dgm:cxn modelId="{674EBF78-CDC5-4287-8C65-5EC2EBCE3CFD}" type="presParOf" srcId="{6C96C0C8-33A5-4236-AE47-701992201EF2}" destId="{8D77DA98-E1AF-433A-98FD-856F6D245717}" srcOrd="6" destOrd="0" presId="urn:microsoft.com/office/officeart/2005/8/layout/bList2#5"/>
    <dgm:cxn modelId="{8F0E7C77-956F-4ECA-9841-F773599262AF}" type="presParOf" srcId="{8D77DA98-E1AF-433A-98FD-856F6D245717}" destId="{AA2A952C-904C-439C-95C5-D2126DF667C1}" srcOrd="0" destOrd="0" presId="urn:microsoft.com/office/officeart/2005/8/layout/bList2#5"/>
    <dgm:cxn modelId="{FD735AF0-144A-4C0F-9EB7-A583296DFF46}" type="presParOf" srcId="{8D77DA98-E1AF-433A-98FD-856F6D245717}" destId="{EEC6135E-FC85-48CC-A448-F6876C2B788A}" srcOrd="1" destOrd="0" presId="urn:microsoft.com/office/officeart/2005/8/layout/bList2#5"/>
    <dgm:cxn modelId="{661E7E72-2E15-4908-997C-3B1510C2B2CB}" type="presParOf" srcId="{8D77DA98-E1AF-433A-98FD-856F6D245717}" destId="{B47DBBAE-B2F7-433C-9A8A-90C460C8EBDE}" srcOrd="2" destOrd="0" presId="urn:microsoft.com/office/officeart/2005/8/layout/bList2#5"/>
    <dgm:cxn modelId="{37C197C0-AEBC-46F2-B446-C951B20FB4A2}" type="presParOf" srcId="{8D77DA98-E1AF-433A-98FD-856F6D245717}" destId="{3BD1D3A3-97E7-40CE-B934-1521F7029510}" srcOrd="3" destOrd="0" presId="urn:microsoft.com/office/officeart/2005/8/layout/bList2#5"/>
    <dgm:cxn modelId="{48E08298-C267-4283-9672-5D97B5D0505A}" type="presParOf" srcId="{6C96C0C8-33A5-4236-AE47-701992201EF2}" destId="{73934FC3-BC28-4B46-A9C1-35C2843F2B7C}" srcOrd="7" destOrd="0" presId="urn:microsoft.com/office/officeart/2005/8/layout/bList2#5"/>
    <dgm:cxn modelId="{0BAFF70B-07C7-4D72-8656-77DE2449C1DF}" type="presParOf" srcId="{6C96C0C8-33A5-4236-AE47-701992201EF2}" destId="{784A6904-1EAC-42BB-92BC-8E456DEE66B4}" srcOrd="8" destOrd="0" presId="urn:microsoft.com/office/officeart/2005/8/layout/bList2#5"/>
    <dgm:cxn modelId="{33E2CCA5-D027-4344-BB76-1806B2982964}" type="presParOf" srcId="{784A6904-1EAC-42BB-92BC-8E456DEE66B4}" destId="{BEE5E50D-569E-4701-B955-6C4B62FAA954}" srcOrd="0" destOrd="0" presId="urn:microsoft.com/office/officeart/2005/8/layout/bList2#5"/>
    <dgm:cxn modelId="{AF445D35-86A9-4AE9-ABCC-3AFC306628C3}" type="presParOf" srcId="{784A6904-1EAC-42BB-92BC-8E456DEE66B4}" destId="{C4626443-BD8B-4079-A74A-BD3085FEF2AC}" srcOrd="1" destOrd="0" presId="urn:microsoft.com/office/officeart/2005/8/layout/bList2#5"/>
    <dgm:cxn modelId="{DE0B47B5-901E-4632-AA10-C0BB9D36A8B1}" type="presParOf" srcId="{784A6904-1EAC-42BB-92BC-8E456DEE66B4}" destId="{FB288627-8684-46EC-A36E-48BCD0EBFCE3}" srcOrd="2" destOrd="0" presId="urn:microsoft.com/office/officeart/2005/8/layout/bList2#5"/>
    <dgm:cxn modelId="{28714C02-E748-4515-B556-4471A9444567}" type="presParOf" srcId="{784A6904-1EAC-42BB-92BC-8E456DEE66B4}" destId="{1B5209A4-3211-4864-8960-3C14203689B6}" srcOrd="3" destOrd="0" presId="urn:microsoft.com/office/officeart/2005/8/layout/bList2#5"/>
    <dgm:cxn modelId="{4A82777D-B1CD-4266-A619-A7F28FA00311}" type="presParOf" srcId="{6C96C0C8-33A5-4236-AE47-701992201EF2}" destId="{B28B93FB-97D5-46FF-8766-F4135EBB4E4A}" srcOrd="9" destOrd="0" presId="urn:microsoft.com/office/officeart/2005/8/layout/bList2#5"/>
    <dgm:cxn modelId="{0055763F-E8E4-4DDA-BA51-217226E16F34}" type="presParOf" srcId="{6C96C0C8-33A5-4236-AE47-701992201EF2}" destId="{BE012BC1-3ACA-4E0D-9BA5-E805665B7F47}" srcOrd="10" destOrd="0" presId="urn:microsoft.com/office/officeart/2005/8/layout/bList2#5"/>
    <dgm:cxn modelId="{3717E272-989C-481B-98BF-615097AC6C28}" type="presParOf" srcId="{BE012BC1-3ACA-4E0D-9BA5-E805665B7F47}" destId="{836093C4-8478-48AC-85C8-82FE420A3D5D}" srcOrd="0" destOrd="0" presId="urn:microsoft.com/office/officeart/2005/8/layout/bList2#5"/>
    <dgm:cxn modelId="{394EA4C2-7915-4673-8F26-B4772B9877B3}" type="presParOf" srcId="{BE012BC1-3ACA-4E0D-9BA5-E805665B7F47}" destId="{BB6EA6EF-B242-43C6-BF88-DCA823B700D4}" srcOrd="1" destOrd="0" presId="urn:microsoft.com/office/officeart/2005/8/layout/bList2#5"/>
    <dgm:cxn modelId="{65EC19B4-2CAA-4E64-A2D2-B9F9F16A64EC}" type="presParOf" srcId="{BE012BC1-3ACA-4E0D-9BA5-E805665B7F47}" destId="{A513CC65-8179-4149-941E-95C001CA6948}" srcOrd="2" destOrd="0" presId="urn:microsoft.com/office/officeart/2005/8/layout/bList2#5"/>
    <dgm:cxn modelId="{98A54BF8-3147-4AE3-B82B-081F4B818C79}" type="presParOf" srcId="{BE012BC1-3ACA-4E0D-9BA5-E805665B7F47}" destId="{2A69AFEA-5311-4760-AC23-37835C9A41C8}" srcOrd="3" destOrd="0" presId="urn:microsoft.com/office/officeart/2005/8/layout/bList2#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F55614E-3210-4F9D-ADC5-BC8D276724CD}">
      <dsp:nvSpPr>
        <dsp:cNvPr id="0" name=""/>
        <dsp:cNvSpPr/>
      </dsp:nvSpPr>
      <dsp:spPr>
        <a:xfrm>
          <a:off x="0" y="0"/>
          <a:ext cx="8572500" cy="897102"/>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s-CO" sz="2400" b="1" kern="1200" dirty="0" smtClean="0">
              <a:latin typeface="Calibri" pitchFamily="34" charset="0"/>
            </a:rPr>
            <a:t>1. Verificación del Quórum.</a:t>
          </a:r>
        </a:p>
      </dsp:txBody>
      <dsp:txXfrm>
        <a:off x="0" y="0"/>
        <a:ext cx="8572500" cy="897102"/>
      </dsp:txXfrm>
    </dsp:sp>
    <dsp:sp modelId="{EDC837DF-0A67-4C20-A760-A1394271C7FB}">
      <dsp:nvSpPr>
        <dsp:cNvPr id="0" name=""/>
        <dsp:cNvSpPr/>
      </dsp:nvSpPr>
      <dsp:spPr>
        <a:xfrm>
          <a:off x="0" y="912447"/>
          <a:ext cx="8572500" cy="897102"/>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s-CO" sz="2400" b="1" kern="1200" dirty="0" smtClean="0">
              <a:latin typeface="Calibri" pitchFamily="34" charset="0"/>
            </a:rPr>
            <a:t>2. Lectura y aprobación del orden del día.</a:t>
          </a:r>
        </a:p>
      </dsp:txBody>
      <dsp:txXfrm>
        <a:off x="0" y="912447"/>
        <a:ext cx="8572500" cy="897102"/>
      </dsp:txXfrm>
    </dsp:sp>
    <dsp:sp modelId="{DA62BD14-6997-42A4-8151-13008C1BE425}">
      <dsp:nvSpPr>
        <dsp:cNvPr id="0" name=""/>
        <dsp:cNvSpPr/>
      </dsp:nvSpPr>
      <dsp:spPr>
        <a:xfrm>
          <a:off x="0" y="1823682"/>
          <a:ext cx="8572500" cy="897102"/>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s-CO" sz="2400" b="1" kern="1200" dirty="0" smtClean="0">
              <a:latin typeface="Calibri" pitchFamily="34" charset="0"/>
            </a:rPr>
            <a:t>3. </a:t>
          </a:r>
          <a:r>
            <a:rPr lang="es-CO" sz="2400" b="1" kern="1200" dirty="0" smtClean="0">
              <a:latin typeface="Calibri" pitchFamily="34" charset="0"/>
            </a:rPr>
            <a:t>Aprobación del Acta No. 01 de septiembre de 2017.</a:t>
          </a:r>
          <a:endParaRPr lang="es-CO" sz="2400" b="1" kern="1200" dirty="0" smtClean="0">
            <a:latin typeface="Calibri" pitchFamily="34" charset="0"/>
          </a:endParaRPr>
        </a:p>
      </dsp:txBody>
      <dsp:txXfrm>
        <a:off x="0" y="1823682"/>
        <a:ext cx="8572500" cy="897102"/>
      </dsp:txXfrm>
    </dsp:sp>
    <dsp:sp modelId="{DEA3DEB1-3B43-4496-B203-02BB5307F721}">
      <dsp:nvSpPr>
        <dsp:cNvPr id="0" name=""/>
        <dsp:cNvSpPr/>
      </dsp:nvSpPr>
      <dsp:spPr>
        <a:xfrm>
          <a:off x="0" y="2734917"/>
          <a:ext cx="8572500" cy="897102"/>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s-CO" sz="2400" b="1" kern="1200" dirty="0" smtClean="0">
              <a:latin typeface="Calibri" pitchFamily="34" charset="0"/>
            </a:rPr>
            <a:t>4. </a:t>
          </a:r>
          <a:r>
            <a:rPr lang="es-CO" sz="2400" b="1" kern="1200" dirty="0" smtClean="0">
              <a:latin typeface="Calibri" pitchFamily="34" charset="0"/>
            </a:rPr>
            <a:t> Seguimiento de tareas.</a:t>
          </a:r>
          <a:endParaRPr lang="es-CO" sz="2400" b="1" kern="1200" dirty="0" smtClean="0">
            <a:latin typeface="Calibri" pitchFamily="34" charset="0"/>
          </a:endParaRPr>
        </a:p>
      </dsp:txBody>
      <dsp:txXfrm>
        <a:off x="0" y="2734917"/>
        <a:ext cx="8572500" cy="897102"/>
      </dsp:txXfrm>
    </dsp:sp>
    <dsp:sp modelId="{2D35138D-E91D-45AF-BC2E-5EE229CE09D8}">
      <dsp:nvSpPr>
        <dsp:cNvPr id="0" name=""/>
        <dsp:cNvSpPr/>
      </dsp:nvSpPr>
      <dsp:spPr>
        <a:xfrm>
          <a:off x="0" y="3646153"/>
          <a:ext cx="8572500" cy="897102"/>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s-CO" sz="2400" b="1" kern="1200" dirty="0" smtClean="0">
              <a:latin typeface="Calibri" pitchFamily="34" charset="0"/>
            </a:rPr>
            <a:t>5</a:t>
          </a:r>
          <a:r>
            <a:rPr lang="es-CO" sz="2400" b="1" kern="1200" dirty="0" smtClean="0">
              <a:latin typeface="Calibri" pitchFamily="34" charset="0"/>
            </a:rPr>
            <a:t>. Proyecto de modificación del Reglamento de la Bolsa en materia del Mercado de Carbono.</a:t>
          </a:r>
        </a:p>
      </dsp:txBody>
      <dsp:txXfrm>
        <a:off x="0" y="3646153"/>
        <a:ext cx="8572500" cy="897102"/>
      </dsp:txXfrm>
    </dsp:sp>
    <dsp:sp modelId="{F17C6007-FCFA-41AD-B7CC-19C995360AA2}">
      <dsp:nvSpPr>
        <dsp:cNvPr id="0" name=""/>
        <dsp:cNvSpPr/>
      </dsp:nvSpPr>
      <dsp:spPr>
        <a:xfrm>
          <a:off x="0" y="4558600"/>
          <a:ext cx="8572500" cy="897102"/>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s-CO" sz="2400" b="1" kern="1200" dirty="0" smtClean="0">
              <a:latin typeface="Calibri" pitchFamily="34" charset="0"/>
            </a:rPr>
            <a:t>6. </a:t>
          </a:r>
          <a:r>
            <a:rPr lang="es-CO" sz="2400" b="1" kern="1200" dirty="0" smtClean="0">
              <a:latin typeface="Calibri" pitchFamily="34" charset="0"/>
            </a:rPr>
            <a:t>Proposiciones y varios.</a:t>
          </a:r>
        </a:p>
      </dsp:txBody>
      <dsp:txXfrm>
        <a:off x="0" y="4558600"/>
        <a:ext cx="8572500" cy="897102"/>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07DFFB5-61D3-4786-B487-8C43E4F911CD}">
      <dsp:nvSpPr>
        <dsp:cNvPr id="0" name=""/>
        <dsp:cNvSpPr/>
      </dsp:nvSpPr>
      <dsp:spPr>
        <a:xfrm>
          <a:off x="0" y="61169"/>
          <a:ext cx="7538977" cy="12635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s-CO" sz="2400" kern="1200" dirty="0" smtClean="0"/>
            <a:t>Presentar al Comité el papel que desempeñara la BMC de cara a la Factura Electrónica y el tipo de contrato con el que se actuara en dicho mercado.</a:t>
          </a:r>
          <a:endParaRPr lang="es-CO" sz="2400" kern="1200" dirty="0"/>
        </a:p>
      </dsp:txBody>
      <dsp:txXfrm>
        <a:off x="0" y="61169"/>
        <a:ext cx="7538977" cy="1263599"/>
      </dsp:txXfrm>
    </dsp:sp>
    <dsp:sp modelId="{40589BC8-303A-4FBA-B293-F27A94D2716C}">
      <dsp:nvSpPr>
        <dsp:cNvPr id="0" name=""/>
        <dsp:cNvSpPr/>
      </dsp:nvSpPr>
      <dsp:spPr>
        <a:xfrm>
          <a:off x="0" y="1394160"/>
          <a:ext cx="7538977" cy="12635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s-CO" sz="2400" kern="1200" dirty="0" smtClean="0"/>
            <a:t>Seguimiento cronograma doctora Susana Gómez.</a:t>
          </a:r>
          <a:endParaRPr lang="es-CO" sz="2400" kern="1200" dirty="0"/>
        </a:p>
      </dsp:txBody>
      <dsp:txXfrm>
        <a:off x="0" y="1394160"/>
        <a:ext cx="7538977" cy="1263599"/>
      </dsp:txXfrm>
    </dsp:sp>
    <dsp:sp modelId="{267017D5-574A-4FCD-A5FC-C642B9863118}">
      <dsp:nvSpPr>
        <dsp:cNvPr id="0" name=""/>
        <dsp:cNvSpPr/>
      </dsp:nvSpPr>
      <dsp:spPr>
        <a:xfrm>
          <a:off x="0" y="2732920"/>
          <a:ext cx="7538977" cy="12635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s-CO" sz="2400" kern="1200" dirty="0" smtClean="0"/>
            <a:t>Definiciones de ajustes al MCP.</a:t>
          </a:r>
          <a:endParaRPr lang="es-CO" sz="2400" kern="1200" dirty="0"/>
        </a:p>
      </dsp:txBody>
      <dsp:txXfrm>
        <a:off x="0" y="2732920"/>
        <a:ext cx="7538977" cy="1263599"/>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9A548CD-0596-4BFC-8988-0DF91951C810}">
      <dsp:nvSpPr>
        <dsp:cNvPr id="0" name=""/>
        <dsp:cNvSpPr/>
      </dsp:nvSpPr>
      <dsp:spPr>
        <a:xfrm>
          <a:off x="2391" y="2395392"/>
          <a:ext cx="2399437" cy="959775"/>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53340" rIns="26670" bIns="53340" numCol="1" spcCol="1270" anchor="ctr" anchorCtr="0">
          <a:noAutofit/>
        </a:bodyPr>
        <a:lstStyle/>
        <a:p>
          <a:pPr lvl="0" algn="ctr" defTabSz="889000">
            <a:lnSpc>
              <a:spcPct val="90000"/>
            </a:lnSpc>
            <a:spcBef>
              <a:spcPct val="0"/>
            </a:spcBef>
            <a:spcAft>
              <a:spcPct val="35000"/>
            </a:spcAft>
          </a:pPr>
          <a:r>
            <a:rPr lang="es-CO" sz="2000" b="0" kern="1200" dirty="0" smtClean="0"/>
            <a:t>Estudio de factibilidad</a:t>
          </a:r>
          <a:endParaRPr lang="es-CO" sz="2000" b="0" kern="1200" dirty="0"/>
        </a:p>
      </dsp:txBody>
      <dsp:txXfrm>
        <a:off x="2391" y="2395392"/>
        <a:ext cx="2399437" cy="959775"/>
      </dsp:txXfrm>
    </dsp:sp>
    <dsp:sp modelId="{66BD4278-6BCE-4C2B-871D-1950F20D810E}">
      <dsp:nvSpPr>
        <dsp:cNvPr id="0" name=""/>
        <dsp:cNvSpPr/>
      </dsp:nvSpPr>
      <dsp:spPr>
        <a:xfrm>
          <a:off x="1921941" y="2395392"/>
          <a:ext cx="2399437" cy="959775"/>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s-CO" sz="2000" b="0" kern="1200" dirty="0" smtClean="0"/>
            <a:t>Elaboración Documento de Diseño</a:t>
          </a:r>
          <a:endParaRPr lang="es-CO" sz="2000" b="0" kern="1200" dirty="0"/>
        </a:p>
      </dsp:txBody>
      <dsp:txXfrm>
        <a:off x="1921941" y="2395392"/>
        <a:ext cx="2399437" cy="959775"/>
      </dsp:txXfrm>
    </dsp:sp>
    <dsp:sp modelId="{87C6E361-F5A5-4796-9F1D-8DA1B1AAA179}">
      <dsp:nvSpPr>
        <dsp:cNvPr id="0" name=""/>
        <dsp:cNvSpPr/>
      </dsp:nvSpPr>
      <dsp:spPr>
        <a:xfrm>
          <a:off x="3841491" y="2395392"/>
          <a:ext cx="2399437" cy="959775"/>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s-CO" sz="2000" b="0" kern="1200" dirty="0" smtClean="0"/>
            <a:t>Validación del proyecto</a:t>
          </a:r>
          <a:endParaRPr lang="es-CO" sz="2000" b="0" kern="1200" dirty="0"/>
        </a:p>
      </dsp:txBody>
      <dsp:txXfrm>
        <a:off x="3841491" y="2395392"/>
        <a:ext cx="2399437" cy="959775"/>
      </dsp:txXfrm>
    </dsp:sp>
    <dsp:sp modelId="{6351CAC7-45CD-4128-9856-54EA0CA10F3B}">
      <dsp:nvSpPr>
        <dsp:cNvPr id="0" name=""/>
        <dsp:cNvSpPr/>
      </dsp:nvSpPr>
      <dsp:spPr>
        <a:xfrm>
          <a:off x="5761041" y="2395392"/>
          <a:ext cx="2399437" cy="959775"/>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s-CO" sz="2000" b="0" kern="1200" dirty="0" smtClean="0"/>
            <a:t>Registrar el proyecto</a:t>
          </a:r>
          <a:endParaRPr lang="es-CO" sz="2000" b="0" kern="1200" dirty="0"/>
        </a:p>
      </dsp:txBody>
      <dsp:txXfrm>
        <a:off x="5761041" y="2395392"/>
        <a:ext cx="2399437" cy="959775"/>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9A548CD-0596-4BFC-8988-0DF91951C810}">
      <dsp:nvSpPr>
        <dsp:cNvPr id="0" name=""/>
        <dsp:cNvSpPr/>
      </dsp:nvSpPr>
      <dsp:spPr>
        <a:xfrm>
          <a:off x="3519" y="1518132"/>
          <a:ext cx="3077336" cy="1230934"/>
        </a:xfrm>
        <a:prstGeom prst="homePlat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53340" rIns="26670" bIns="53340" numCol="1" spcCol="1270" anchor="ctr" anchorCtr="0">
          <a:noAutofit/>
        </a:bodyPr>
        <a:lstStyle/>
        <a:p>
          <a:pPr lvl="0" algn="ctr" defTabSz="889000">
            <a:lnSpc>
              <a:spcPct val="90000"/>
            </a:lnSpc>
            <a:spcBef>
              <a:spcPct val="0"/>
            </a:spcBef>
            <a:spcAft>
              <a:spcPct val="35000"/>
            </a:spcAft>
          </a:pPr>
          <a:r>
            <a:rPr lang="es-CO" sz="2000" kern="1200" dirty="0" smtClean="0"/>
            <a:t>Iniciar las actividades de la iniciativa</a:t>
          </a:r>
          <a:endParaRPr lang="es-CO" sz="2000" kern="1200" dirty="0"/>
        </a:p>
      </dsp:txBody>
      <dsp:txXfrm>
        <a:off x="3519" y="1518132"/>
        <a:ext cx="3077336" cy="1230934"/>
      </dsp:txXfrm>
    </dsp:sp>
    <dsp:sp modelId="{66BD4278-6BCE-4C2B-871D-1950F20D810E}">
      <dsp:nvSpPr>
        <dsp:cNvPr id="0" name=""/>
        <dsp:cNvSpPr/>
      </dsp:nvSpPr>
      <dsp:spPr>
        <a:xfrm>
          <a:off x="2465387" y="1518132"/>
          <a:ext cx="3077336" cy="1230934"/>
        </a:xfrm>
        <a:prstGeom prst="chevron">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s-CO" sz="2000" kern="1200" dirty="0" smtClean="0"/>
            <a:t>Verificación de las reducciones</a:t>
          </a:r>
          <a:endParaRPr lang="es-CO" sz="2000" kern="1200" dirty="0"/>
        </a:p>
      </dsp:txBody>
      <dsp:txXfrm>
        <a:off x="2465387" y="1518132"/>
        <a:ext cx="3077336" cy="1230934"/>
      </dsp:txXfrm>
    </dsp:sp>
    <dsp:sp modelId="{87C6E361-F5A5-4796-9F1D-8DA1B1AAA179}">
      <dsp:nvSpPr>
        <dsp:cNvPr id="0" name=""/>
        <dsp:cNvSpPr/>
      </dsp:nvSpPr>
      <dsp:spPr>
        <a:xfrm>
          <a:off x="4927256" y="1518132"/>
          <a:ext cx="3077336" cy="1230934"/>
        </a:xfrm>
        <a:prstGeom prst="chevron">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s-CO" sz="2000" kern="1200" dirty="0" smtClean="0"/>
            <a:t>Certificación de la reducciones</a:t>
          </a:r>
          <a:endParaRPr lang="es-CO" sz="2000" kern="1200" dirty="0"/>
        </a:p>
      </dsp:txBody>
      <dsp:txXfrm>
        <a:off x="4927256" y="1518132"/>
        <a:ext cx="3077336" cy="1230934"/>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82ADBFF-3CE6-47E2-A78B-E53483963140}">
      <dsp:nvSpPr>
        <dsp:cNvPr id="0" name=""/>
        <dsp:cNvSpPr/>
      </dsp:nvSpPr>
      <dsp:spPr>
        <a:xfrm rot="5400000">
          <a:off x="-296603" y="4402929"/>
          <a:ext cx="1977359" cy="138415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CO" sz="1600" b="1" kern="1200" dirty="0" smtClean="0"/>
            <a:t>Conexión</a:t>
          </a:r>
          <a:endParaRPr lang="es-CO" sz="1600" b="1" kern="1200" dirty="0"/>
        </a:p>
      </dsp:txBody>
      <dsp:txXfrm rot="5400000">
        <a:off x="-296603" y="4402929"/>
        <a:ext cx="1977359" cy="1384151"/>
      </dsp:txXfrm>
    </dsp:sp>
    <dsp:sp modelId="{4BCEA46F-410E-4686-832B-2FAA2EFB8BC8}">
      <dsp:nvSpPr>
        <dsp:cNvPr id="0" name=""/>
        <dsp:cNvSpPr/>
      </dsp:nvSpPr>
      <dsp:spPr>
        <a:xfrm rot="5400000">
          <a:off x="4272602" y="1011145"/>
          <a:ext cx="1693014" cy="746991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just" defTabSz="711200">
            <a:lnSpc>
              <a:spcPct val="90000"/>
            </a:lnSpc>
            <a:spcBef>
              <a:spcPct val="0"/>
            </a:spcBef>
            <a:spcAft>
              <a:spcPct val="15000"/>
            </a:spcAft>
            <a:buChar char="••"/>
          </a:pPr>
          <a:r>
            <a:rPr lang="es-CO" sz="1600" kern="1200" dirty="0" smtClean="0"/>
            <a:t>La conexión permite que los promotores con proyectos registrados, seleccionen la serie de VERs que quieran sea listada en la Bolsa para su negociación.</a:t>
          </a:r>
          <a:endParaRPr lang="es-CO" sz="1600" kern="1200" dirty="0"/>
        </a:p>
        <a:p>
          <a:pPr marL="171450" lvl="1" indent="-171450" algn="just" defTabSz="711200">
            <a:lnSpc>
              <a:spcPct val="90000"/>
            </a:lnSpc>
            <a:spcBef>
              <a:spcPct val="0"/>
            </a:spcBef>
            <a:spcAft>
              <a:spcPct val="15000"/>
            </a:spcAft>
            <a:buChar char="••"/>
          </a:pPr>
          <a:endParaRPr lang="es-CO" sz="1600" kern="1200" dirty="0"/>
        </a:p>
        <a:p>
          <a:pPr marL="171450" lvl="1" indent="-171450" algn="just" defTabSz="711200">
            <a:lnSpc>
              <a:spcPct val="90000"/>
            </a:lnSpc>
            <a:spcBef>
              <a:spcPct val="0"/>
            </a:spcBef>
            <a:spcAft>
              <a:spcPct val="15000"/>
            </a:spcAft>
            <a:buChar char="••"/>
          </a:pPr>
          <a:r>
            <a:rPr lang="es-CO" sz="1600" kern="1200" dirty="0" smtClean="0"/>
            <a:t>Las series de VERs emitidas y registradas en Markit se bloquean para evitar su negociación por fuera de Bolsa</a:t>
          </a:r>
          <a:endParaRPr lang="es-CO" sz="1600" kern="1200" dirty="0"/>
        </a:p>
      </dsp:txBody>
      <dsp:txXfrm rot="5400000">
        <a:off x="4272602" y="1011145"/>
        <a:ext cx="1693014" cy="7469915"/>
      </dsp:txXfrm>
    </dsp:sp>
    <dsp:sp modelId="{15C83D7C-4E3D-4939-B690-4A39B1350079}">
      <dsp:nvSpPr>
        <dsp:cNvPr id="0" name=""/>
        <dsp:cNvSpPr/>
      </dsp:nvSpPr>
      <dsp:spPr>
        <a:xfrm rot="5400000">
          <a:off x="-296603" y="2635662"/>
          <a:ext cx="1977359" cy="138415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CO" sz="1600" b="1" kern="1200" dirty="0" smtClean="0"/>
            <a:t>Transferencia</a:t>
          </a:r>
          <a:endParaRPr lang="es-CO" sz="1600" b="1" kern="1200" dirty="0"/>
        </a:p>
      </dsp:txBody>
      <dsp:txXfrm rot="5400000">
        <a:off x="-296603" y="2635662"/>
        <a:ext cx="1977359" cy="1384151"/>
      </dsp:txXfrm>
    </dsp:sp>
    <dsp:sp modelId="{B374E9DD-942D-4C6E-AD4B-B03BF8607B3E}">
      <dsp:nvSpPr>
        <dsp:cNvPr id="0" name=""/>
        <dsp:cNvSpPr/>
      </dsp:nvSpPr>
      <dsp:spPr>
        <a:xfrm rot="5400000">
          <a:off x="4476467" y="-724146"/>
          <a:ext cx="1285283" cy="746991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just" defTabSz="711200">
            <a:lnSpc>
              <a:spcPct val="90000"/>
            </a:lnSpc>
            <a:spcBef>
              <a:spcPct val="0"/>
            </a:spcBef>
            <a:spcAft>
              <a:spcPct val="15000"/>
            </a:spcAft>
            <a:buChar char="••"/>
          </a:pPr>
          <a:r>
            <a:rPr lang="es-CO" sz="1600" kern="1200" dirty="0" smtClean="0"/>
            <a:t>Después de la negociación se aceptan las operaciones en tiempo real y se transfiere la propiedad automáticamente de la cuenta del vendedor a la cuenta del comprador.</a:t>
          </a:r>
          <a:endParaRPr lang="es-CO" sz="1600" kern="1200" dirty="0"/>
        </a:p>
      </dsp:txBody>
      <dsp:txXfrm rot="5400000">
        <a:off x="4476467" y="-724146"/>
        <a:ext cx="1285283" cy="7469915"/>
      </dsp:txXfrm>
    </dsp:sp>
    <dsp:sp modelId="{A1CB5AD5-CF06-402C-BD26-A05AC5AF3372}">
      <dsp:nvSpPr>
        <dsp:cNvPr id="0" name=""/>
        <dsp:cNvSpPr/>
      </dsp:nvSpPr>
      <dsp:spPr>
        <a:xfrm rot="5400000">
          <a:off x="-296603" y="549316"/>
          <a:ext cx="1977359" cy="138415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CO" sz="1600" b="1" kern="1200" dirty="0" smtClean="0"/>
            <a:t>Funciones</a:t>
          </a:r>
          <a:endParaRPr lang="es-CO" sz="1600" b="1" kern="1200" dirty="0"/>
        </a:p>
      </dsp:txBody>
      <dsp:txXfrm rot="5400000">
        <a:off x="-296603" y="549316"/>
        <a:ext cx="1977359" cy="1384151"/>
      </dsp:txXfrm>
    </dsp:sp>
    <dsp:sp modelId="{8A3FF796-CBC0-4BAD-A5E2-81471867BFA1}">
      <dsp:nvSpPr>
        <dsp:cNvPr id="0" name=""/>
        <dsp:cNvSpPr/>
      </dsp:nvSpPr>
      <dsp:spPr>
        <a:xfrm rot="5400000">
          <a:off x="4189347" y="-2493113"/>
          <a:ext cx="1859522" cy="746991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just" defTabSz="711200">
            <a:lnSpc>
              <a:spcPct val="90000"/>
            </a:lnSpc>
            <a:spcBef>
              <a:spcPct val="0"/>
            </a:spcBef>
            <a:spcAft>
              <a:spcPct val="15000"/>
            </a:spcAft>
            <a:buChar char="••"/>
          </a:pPr>
          <a:r>
            <a:rPr lang="es-CO" sz="1600" kern="1200" dirty="0" smtClean="0"/>
            <a:t>Asigna a cada unidad un número de serie único y permanente que permite su seguimiento continuo</a:t>
          </a:r>
          <a:endParaRPr lang="es-CO" sz="1600" kern="1200" dirty="0"/>
        </a:p>
        <a:p>
          <a:pPr marL="171450" lvl="1" indent="-171450" algn="just" defTabSz="711200">
            <a:lnSpc>
              <a:spcPct val="90000"/>
            </a:lnSpc>
            <a:spcBef>
              <a:spcPct val="0"/>
            </a:spcBef>
            <a:spcAft>
              <a:spcPct val="15000"/>
            </a:spcAft>
            <a:buChar char="••"/>
          </a:pPr>
          <a:r>
            <a:rPr lang="es-CO" sz="1600" kern="1200" dirty="0" smtClean="0"/>
            <a:t>Validación de existencia de proyectos</a:t>
          </a:r>
        </a:p>
        <a:p>
          <a:pPr marL="171450" lvl="1" indent="-171450" algn="just" defTabSz="711200">
            <a:lnSpc>
              <a:spcPct val="90000"/>
            </a:lnSpc>
            <a:spcBef>
              <a:spcPct val="0"/>
            </a:spcBef>
            <a:spcAft>
              <a:spcPct val="15000"/>
            </a:spcAft>
            <a:buChar char="••"/>
          </a:pPr>
          <a:r>
            <a:rPr lang="es-CO" sz="1600" kern="1200" dirty="0" smtClean="0"/>
            <a:t>Información del mercado</a:t>
          </a:r>
        </a:p>
        <a:p>
          <a:pPr marL="171450" lvl="1" indent="-171450" algn="just" defTabSz="711200">
            <a:lnSpc>
              <a:spcPct val="90000"/>
            </a:lnSpc>
            <a:spcBef>
              <a:spcPct val="0"/>
            </a:spcBef>
            <a:spcAft>
              <a:spcPct val="15000"/>
            </a:spcAft>
            <a:buChar char="••"/>
          </a:pPr>
          <a:r>
            <a:rPr lang="es-CO" sz="1600" kern="1200" dirty="0" smtClean="0"/>
            <a:t>Validación de propiedad</a:t>
          </a:r>
        </a:p>
        <a:p>
          <a:pPr marL="171450" lvl="1" indent="-171450" algn="just" defTabSz="711200">
            <a:lnSpc>
              <a:spcPct val="90000"/>
            </a:lnSpc>
            <a:spcBef>
              <a:spcPct val="0"/>
            </a:spcBef>
            <a:spcAft>
              <a:spcPct val="15000"/>
            </a:spcAft>
            <a:buChar char="••"/>
          </a:pPr>
          <a:r>
            <a:rPr lang="es-CO" sz="1600" kern="1200" dirty="0" smtClean="0"/>
            <a:t>Mensajes de cambio de propiedad</a:t>
          </a:r>
          <a:endParaRPr lang="es-CO" sz="1600" kern="1200" dirty="0"/>
        </a:p>
      </dsp:txBody>
      <dsp:txXfrm rot="5400000">
        <a:off x="4189347" y="-2493113"/>
        <a:ext cx="1859522" cy="7469915"/>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C2F6B10-79A5-4428-991D-620071F30631}">
      <dsp:nvSpPr>
        <dsp:cNvPr id="0" name=""/>
        <dsp:cNvSpPr/>
      </dsp:nvSpPr>
      <dsp:spPr>
        <a:xfrm rot="5400000">
          <a:off x="5309371" y="-2095176"/>
          <a:ext cx="1028158" cy="5480894"/>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77850">
            <a:lnSpc>
              <a:spcPct val="90000"/>
            </a:lnSpc>
            <a:spcBef>
              <a:spcPct val="0"/>
            </a:spcBef>
            <a:spcAft>
              <a:spcPct val="15000"/>
            </a:spcAft>
            <a:buChar char="••"/>
          </a:pPr>
          <a:r>
            <a:rPr lang="es-CO" sz="1300" b="0" kern="1200" dirty="0" smtClean="0"/>
            <a:t>La formación de precios se realiza con la concurrencia libre de oferta y demanda</a:t>
          </a:r>
          <a:endParaRPr lang="es-CO" sz="1300" b="0" kern="1200" dirty="0">
            <a:solidFill>
              <a:schemeClr val="tx1"/>
            </a:solidFill>
          </a:endParaRPr>
        </a:p>
        <a:p>
          <a:pPr marL="114300" lvl="1" indent="-114300" algn="just" defTabSz="577850">
            <a:lnSpc>
              <a:spcPct val="90000"/>
            </a:lnSpc>
            <a:spcBef>
              <a:spcPct val="0"/>
            </a:spcBef>
            <a:spcAft>
              <a:spcPct val="15000"/>
            </a:spcAft>
            <a:buChar char="••"/>
          </a:pPr>
          <a:r>
            <a:rPr lang="es-ES" sz="1300" b="0" kern="1200" dirty="0" smtClean="0">
              <a:solidFill>
                <a:schemeClr val="tx1"/>
              </a:solidFill>
            </a:rPr>
            <a:t>Subasta de lotes de créditos de carbono de diferentes proyectos.</a:t>
          </a:r>
          <a:endParaRPr lang="es-CO" sz="1300" b="0" kern="1200" dirty="0">
            <a:solidFill>
              <a:schemeClr val="tx1"/>
            </a:solidFill>
          </a:endParaRPr>
        </a:p>
        <a:p>
          <a:pPr marL="114300" lvl="1" indent="-114300" algn="just" defTabSz="577850">
            <a:lnSpc>
              <a:spcPct val="90000"/>
            </a:lnSpc>
            <a:spcBef>
              <a:spcPct val="0"/>
            </a:spcBef>
            <a:spcAft>
              <a:spcPct val="15000"/>
            </a:spcAft>
            <a:buChar char="••"/>
          </a:pPr>
          <a:r>
            <a:rPr lang="es-ES" sz="1300" b="0" kern="1200" dirty="0" smtClean="0"/>
            <a:t>Mecanismo de puja al alza.</a:t>
          </a:r>
          <a:endParaRPr lang="es-CO" sz="1300" b="0" kern="1200" dirty="0">
            <a:solidFill>
              <a:schemeClr val="tx1"/>
            </a:solidFill>
          </a:endParaRPr>
        </a:p>
      </dsp:txBody>
      <dsp:txXfrm rot="5400000">
        <a:off x="5309371" y="-2095176"/>
        <a:ext cx="1028158" cy="5480894"/>
      </dsp:txXfrm>
    </dsp:sp>
    <dsp:sp modelId="{2098D3AE-016D-4B35-9618-BB6CA32EC818}">
      <dsp:nvSpPr>
        <dsp:cNvPr id="0" name=""/>
        <dsp:cNvSpPr/>
      </dsp:nvSpPr>
      <dsp:spPr>
        <a:xfrm>
          <a:off x="0" y="2672"/>
          <a:ext cx="3083003" cy="1285198"/>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s-CO" sz="2200" kern="1200" dirty="0" smtClean="0"/>
            <a:t>Formación de precios de mercado</a:t>
          </a:r>
          <a:endParaRPr lang="es-CO" sz="2200" kern="1200" dirty="0"/>
        </a:p>
      </dsp:txBody>
      <dsp:txXfrm>
        <a:off x="0" y="2672"/>
        <a:ext cx="3083003" cy="1285198"/>
      </dsp:txXfrm>
    </dsp:sp>
    <dsp:sp modelId="{497E399C-D26E-47F4-A234-15A4D3BAB437}">
      <dsp:nvSpPr>
        <dsp:cNvPr id="0" name=""/>
        <dsp:cNvSpPr/>
      </dsp:nvSpPr>
      <dsp:spPr>
        <a:xfrm rot="5400000">
          <a:off x="5309371" y="-745718"/>
          <a:ext cx="1028158" cy="5480894"/>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77850">
            <a:lnSpc>
              <a:spcPct val="90000"/>
            </a:lnSpc>
            <a:spcBef>
              <a:spcPct val="0"/>
            </a:spcBef>
            <a:spcAft>
              <a:spcPct val="15000"/>
            </a:spcAft>
            <a:buChar char="••"/>
          </a:pPr>
          <a:r>
            <a:rPr lang="es-CO" sz="1300" b="0" kern="1200" dirty="0" smtClean="0"/>
            <a:t>Negociaciones abiertas, pluralidad del mercado. </a:t>
          </a:r>
          <a:endParaRPr lang="es-CO" sz="1300" b="0" kern="1200" dirty="0"/>
        </a:p>
        <a:p>
          <a:pPr marL="114300" lvl="1" indent="-114300" algn="just" defTabSz="577850">
            <a:lnSpc>
              <a:spcPct val="90000"/>
            </a:lnSpc>
            <a:spcBef>
              <a:spcPct val="0"/>
            </a:spcBef>
            <a:spcAft>
              <a:spcPct val="15000"/>
            </a:spcAft>
            <a:buChar char="••"/>
          </a:pPr>
          <a:r>
            <a:rPr lang="es-CO" sz="1300" b="0" kern="1200" dirty="0" smtClean="0"/>
            <a:t>Operación a través de la SCB.</a:t>
          </a:r>
          <a:endParaRPr lang="es-CO" sz="1300" b="0" kern="1200" dirty="0"/>
        </a:p>
        <a:p>
          <a:pPr marL="114300" lvl="1" indent="-114300" algn="just" defTabSz="577850">
            <a:lnSpc>
              <a:spcPct val="90000"/>
            </a:lnSpc>
            <a:spcBef>
              <a:spcPct val="0"/>
            </a:spcBef>
            <a:spcAft>
              <a:spcPct val="15000"/>
            </a:spcAft>
            <a:buChar char="••"/>
          </a:pPr>
          <a:r>
            <a:rPr lang="es-CO" sz="1300" b="0" kern="1200" dirty="0" smtClean="0"/>
            <a:t>Divulgación pública de la información oferta.</a:t>
          </a:r>
          <a:endParaRPr lang="es-CO" sz="1300" b="0" kern="1200" dirty="0"/>
        </a:p>
      </dsp:txBody>
      <dsp:txXfrm rot="5400000">
        <a:off x="5309371" y="-745718"/>
        <a:ext cx="1028158" cy="5480894"/>
      </dsp:txXfrm>
    </dsp:sp>
    <dsp:sp modelId="{04D8EB3F-DCB2-4728-9C66-A1851CB5BB74}">
      <dsp:nvSpPr>
        <dsp:cNvPr id="0" name=""/>
        <dsp:cNvSpPr/>
      </dsp:nvSpPr>
      <dsp:spPr>
        <a:xfrm>
          <a:off x="0" y="1352130"/>
          <a:ext cx="3083003" cy="1285198"/>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s-CO" sz="2200" kern="1200" dirty="0" smtClean="0"/>
            <a:t>Transparencia</a:t>
          </a:r>
          <a:endParaRPr lang="es-CO" sz="2200" kern="1200" dirty="0"/>
        </a:p>
      </dsp:txBody>
      <dsp:txXfrm>
        <a:off x="0" y="1352130"/>
        <a:ext cx="3083003" cy="1285198"/>
      </dsp:txXfrm>
    </dsp:sp>
    <dsp:sp modelId="{09897E25-A421-4CEF-88B6-01A7FA549EBD}">
      <dsp:nvSpPr>
        <dsp:cNvPr id="0" name=""/>
        <dsp:cNvSpPr/>
      </dsp:nvSpPr>
      <dsp:spPr>
        <a:xfrm rot="5400000">
          <a:off x="5309371" y="603739"/>
          <a:ext cx="1028158" cy="5480894"/>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77850">
            <a:lnSpc>
              <a:spcPct val="90000"/>
            </a:lnSpc>
            <a:spcBef>
              <a:spcPct val="0"/>
            </a:spcBef>
            <a:spcAft>
              <a:spcPct val="15000"/>
            </a:spcAft>
            <a:buChar char="••"/>
          </a:pPr>
          <a:r>
            <a:rPr lang="es-CO" sz="1300" kern="1200" dirty="0" smtClean="0"/>
            <a:t>Registro nacional e internacional de créditos de carbono.</a:t>
          </a:r>
          <a:endParaRPr lang="es-CO" sz="1300" kern="1200" dirty="0"/>
        </a:p>
        <a:p>
          <a:pPr marL="114300" lvl="1" indent="-114300" algn="just" defTabSz="577850">
            <a:lnSpc>
              <a:spcPct val="90000"/>
            </a:lnSpc>
            <a:spcBef>
              <a:spcPct val="0"/>
            </a:spcBef>
            <a:spcAft>
              <a:spcPct val="15000"/>
            </a:spcAft>
            <a:buChar char="••"/>
          </a:pPr>
          <a:r>
            <a:rPr lang="es-CO" sz="1300" kern="1200" dirty="0" smtClean="0"/>
            <a:t>Verificación del cumplimiento del estándar.</a:t>
          </a:r>
          <a:endParaRPr lang="es-CO" sz="1300" kern="1200" dirty="0"/>
        </a:p>
        <a:p>
          <a:pPr marL="114300" lvl="1" indent="-114300" algn="just" defTabSz="577850">
            <a:lnSpc>
              <a:spcPct val="90000"/>
            </a:lnSpc>
            <a:spcBef>
              <a:spcPct val="0"/>
            </a:spcBef>
            <a:spcAft>
              <a:spcPct val="15000"/>
            </a:spcAft>
            <a:buChar char="••"/>
          </a:pPr>
          <a:r>
            <a:rPr lang="es-CO" sz="1300" kern="1200" dirty="0" smtClean="0"/>
            <a:t>Participantes estudio de SARLAFT.</a:t>
          </a:r>
          <a:endParaRPr lang="es-CO" sz="1300" kern="1200" dirty="0"/>
        </a:p>
      </dsp:txBody>
      <dsp:txXfrm rot="5400000">
        <a:off x="5309371" y="603739"/>
        <a:ext cx="1028158" cy="5480894"/>
      </dsp:txXfrm>
    </dsp:sp>
    <dsp:sp modelId="{2E411C5F-48D1-4F54-BBEB-554BBBFF1F31}">
      <dsp:nvSpPr>
        <dsp:cNvPr id="0" name=""/>
        <dsp:cNvSpPr/>
      </dsp:nvSpPr>
      <dsp:spPr>
        <a:xfrm>
          <a:off x="0" y="2701587"/>
          <a:ext cx="3083003" cy="1285198"/>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s-CO" sz="2200" kern="1200" dirty="0" smtClean="0"/>
            <a:t>Seguridad</a:t>
          </a:r>
          <a:endParaRPr lang="es-CO" sz="2200" kern="1200" dirty="0"/>
        </a:p>
      </dsp:txBody>
      <dsp:txXfrm>
        <a:off x="0" y="2701587"/>
        <a:ext cx="3083003" cy="1285198"/>
      </dsp:txXfrm>
    </dsp:sp>
    <dsp:sp modelId="{449ABBA5-C371-4847-A2F1-D07FD678FFE3}">
      <dsp:nvSpPr>
        <dsp:cNvPr id="0" name=""/>
        <dsp:cNvSpPr/>
      </dsp:nvSpPr>
      <dsp:spPr>
        <a:xfrm rot="5400000">
          <a:off x="5309371" y="1953197"/>
          <a:ext cx="1028158" cy="5480894"/>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CO" sz="1300" kern="1200" dirty="0" smtClean="0"/>
            <a:t>37 años en el manejo de subastas de diferentes commodities:</a:t>
          </a:r>
          <a:endParaRPr lang="es-CO" sz="1300" kern="1200" dirty="0"/>
        </a:p>
        <a:p>
          <a:pPr marL="114300" lvl="1" indent="-114300" algn="l" defTabSz="577850">
            <a:lnSpc>
              <a:spcPct val="90000"/>
            </a:lnSpc>
            <a:spcBef>
              <a:spcPct val="0"/>
            </a:spcBef>
            <a:spcAft>
              <a:spcPct val="15000"/>
            </a:spcAft>
            <a:buChar char="••"/>
          </a:pPr>
          <a:r>
            <a:rPr lang="es-CO" sz="1300" kern="1200" dirty="0" smtClean="0"/>
            <a:t>a) Sistema de compras públicas.</a:t>
          </a:r>
          <a:endParaRPr lang="es-CO" sz="1300" kern="1200" dirty="0"/>
        </a:p>
        <a:p>
          <a:pPr marL="114300" lvl="1" indent="-114300" algn="l" defTabSz="577850">
            <a:lnSpc>
              <a:spcPct val="90000"/>
            </a:lnSpc>
            <a:spcBef>
              <a:spcPct val="0"/>
            </a:spcBef>
            <a:spcAft>
              <a:spcPct val="15000"/>
            </a:spcAft>
            <a:buChar char="••"/>
          </a:pPr>
          <a:r>
            <a:rPr lang="es-CO" sz="1300" kern="1200" dirty="0" smtClean="0"/>
            <a:t>b) Gestor del Mercado de Gas natural de Colombia.</a:t>
          </a:r>
          <a:endParaRPr lang="es-CO" sz="1300" kern="1200" dirty="0"/>
        </a:p>
        <a:p>
          <a:pPr marL="114300" lvl="1" indent="-114300" algn="l" defTabSz="577850">
            <a:lnSpc>
              <a:spcPct val="90000"/>
            </a:lnSpc>
            <a:spcBef>
              <a:spcPct val="0"/>
            </a:spcBef>
            <a:spcAft>
              <a:spcPct val="15000"/>
            </a:spcAft>
            <a:buChar char="••"/>
          </a:pPr>
          <a:r>
            <a:rPr lang="es-CO" sz="1300" kern="1200" dirty="0" smtClean="0"/>
            <a:t>c) Mecanismos de administración de contingentes (MAC).</a:t>
          </a:r>
          <a:endParaRPr lang="es-CO" sz="1300" kern="1200" dirty="0"/>
        </a:p>
      </dsp:txBody>
      <dsp:txXfrm rot="5400000">
        <a:off x="5309371" y="1953197"/>
        <a:ext cx="1028158" cy="5480894"/>
      </dsp:txXfrm>
    </dsp:sp>
    <dsp:sp modelId="{1167D7C7-77F8-4F4D-B223-6E1DE1BCB67E}">
      <dsp:nvSpPr>
        <dsp:cNvPr id="0" name=""/>
        <dsp:cNvSpPr/>
      </dsp:nvSpPr>
      <dsp:spPr>
        <a:xfrm>
          <a:off x="0" y="4053717"/>
          <a:ext cx="3083003" cy="1285198"/>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s-CO" sz="2200" kern="1200" dirty="0" smtClean="0"/>
            <a:t>Experiencia</a:t>
          </a:r>
          <a:endParaRPr lang="es-CO" sz="2200" kern="1200" dirty="0"/>
        </a:p>
      </dsp:txBody>
      <dsp:txXfrm>
        <a:off x="0" y="4053717"/>
        <a:ext cx="3083003" cy="1285198"/>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888A734-A7CB-4732-89AC-1B01E773FB6F}">
      <dsp:nvSpPr>
        <dsp:cNvPr id="0" name=""/>
        <dsp:cNvSpPr/>
      </dsp:nvSpPr>
      <dsp:spPr>
        <a:xfrm>
          <a:off x="696044" y="1904"/>
          <a:ext cx="2207280" cy="1647687"/>
        </a:xfrm>
        <a:prstGeom prst="round2SameRect">
          <a:avLst>
            <a:gd name="adj1" fmla="val 8000"/>
            <a:gd name="adj2" fmla="val 0"/>
          </a:avLst>
        </a:prstGeom>
        <a:solidFill>
          <a:schemeClr val="lt1">
            <a:alpha val="90000"/>
            <a:hueOff val="0"/>
            <a:satOff val="0"/>
            <a:lumOff val="0"/>
            <a:alphaOff val="0"/>
          </a:schemeClr>
        </a:solidFill>
        <a:ln w="25400" cap="flat" cmpd="sng" algn="ctr">
          <a:solidFill>
            <a:srgbClr val="008A3E"/>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60960" rIns="20320" bIns="20320" numCol="1" spcCol="1270" anchor="t" anchorCtr="0">
          <a:noAutofit/>
        </a:bodyPr>
        <a:lstStyle/>
        <a:p>
          <a:pPr marL="171450" lvl="1" indent="-171450" algn="ctr" defTabSz="711200">
            <a:lnSpc>
              <a:spcPct val="90000"/>
            </a:lnSpc>
            <a:spcBef>
              <a:spcPct val="0"/>
            </a:spcBef>
            <a:spcAft>
              <a:spcPct val="15000"/>
            </a:spcAft>
            <a:buChar char="••"/>
          </a:pPr>
          <a:r>
            <a:rPr lang="es-CO" sz="1600" kern="1200" dirty="0" smtClean="0">
              <a:solidFill>
                <a:schemeClr val="tx1"/>
              </a:solidFill>
            </a:rPr>
            <a:t>Titular de la iniciativa o promotor de proyectos de reducción de emisiones de GEI en Colombia</a:t>
          </a:r>
          <a:endParaRPr lang="es-CO" sz="1600" kern="1200" dirty="0">
            <a:solidFill>
              <a:schemeClr val="tx1"/>
            </a:solidFill>
          </a:endParaRPr>
        </a:p>
      </dsp:txBody>
      <dsp:txXfrm>
        <a:off x="696044" y="1904"/>
        <a:ext cx="2207280" cy="1647687"/>
      </dsp:txXfrm>
    </dsp:sp>
    <dsp:sp modelId="{DBC5BEAF-8A55-4C05-A211-DACC64D1CE84}">
      <dsp:nvSpPr>
        <dsp:cNvPr id="0" name=""/>
        <dsp:cNvSpPr/>
      </dsp:nvSpPr>
      <dsp:spPr>
        <a:xfrm>
          <a:off x="696044" y="1463372"/>
          <a:ext cx="2207280" cy="1080946"/>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60960" tIns="0" rIns="20320" bIns="0" numCol="1" spcCol="1270" anchor="ctr" anchorCtr="0">
          <a:noAutofit/>
        </a:bodyPr>
        <a:lstStyle/>
        <a:p>
          <a:pPr lvl="0" algn="l" defTabSz="711200">
            <a:lnSpc>
              <a:spcPct val="90000"/>
            </a:lnSpc>
            <a:spcBef>
              <a:spcPct val="0"/>
            </a:spcBef>
            <a:spcAft>
              <a:spcPct val="35000"/>
            </a:spcAft>
          </a:pPr>
          <a:r>
            <a:rPr lang="es-CO" sz="1600" b="1" i="1" kern="1200" dirty="0" smtClean="0">
              <a:solidFill>
                <a:schemeClr val="bg1"/>
              </a:solidFill>
            </a:rPr>
            <a:t>Vendedor</a:t>
          </a:r>
          <a:endParaRPr lang="es-CO" sz="1600" b="1" i="1" kern="1200" dirty="0">
            <a:solidFill>
              <a:schemeClr val="bg1"/>
            </a:solidFill>
          </a:endParaRPr>
        </a:p>
      </dsp:txBody>
      <dsp:txXfrm>
        <a:off x="696044" y="1463372"/>
        <a:ext cx="1554422" cy="1080946"/>
      </dsp:txXfrm>
    </dsp:sp>
    <dsp:sp modelId="{F9F62A11-F8D6-4A4F-80F1-171333DCECE1}">
      <dsp:nvSpPr>
        <dsp:cNvPr id="0" name=""/>
        <dsp:cNvSpPr/>
      </dsp:nvSpPr>
      <dsp:spPr>
        <a:xfrm>
          <a:off x="2312907" y="1762132"/>
          <a:ext cx="772548" cy="772548"/>
        </a:xfrm>
        <a:prstGeom prst="ellipse">
          <a:avLst/>
        </a:prstGeom>
        <a:blipFill rotWithShape="0">
          <a:blip xmlns:r="http://schemas.openxmlformats.org/officeDocument/2006/relationships" r:embed="rId1"/>
          <a:stretch>
            <a:fillRect/>
          </a:stretch>
        </a:blip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32673F2-19F1-45D0-AF4D-EE60745AA6BC}">
      <dsp:nvSpPr>
        <dsp:cNvPr id="0" name=""/>
        <dsp:cNvSpPr/>
      </dsp:nvSpPr>
      <dsp:spPr>
        <a:xfrm>
          <a:off x="3276849" y="6724"/>
          <a:ext cx="2207280" cy="1647687"/>
        </a:xfrm>
        <a:prstGeom prst="round2SameRect">
          <a:avLst>
            <a:gd name="adj1" fmla="val 8000"/>
            <a:gd name="adj2" fmla="val 0"/>
          </a:avLst>
        </a:prstGeom>
        <a:solidFill>
          <a:schemeClr val="lt1">
            <a:alpha val="90000"/>
            <a:hueOff val="0"/>
            <a:satOff val="0"/>
            <a:lumOff val="0"/>
            <a:alphaOff val="0"/>
          </a:schemeClr>
        </a:solidFill>
        <a:ln w="25400" cap="flat" cmpd="sng" algn="ctr">
          <a:solidFill>
            <a:srgbClr val="008A3E"/>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60960" rIns="20320" bIns="20320" numCol="1" spcCol="1270" anchor="t" anchorCtr="0">
          <a:noAutofit/>
        </a:bodyPr>
        <a:lstStyle/>
        <a:p>
          <a:pPr marL="171450" lvl="1" indent="-171450" algn="ctr" defTabSz="711200">
            <a:lnSpc>
              <a:spcPct val="90000"/>
            </a:lnSpc>
            <a:spcBef>
              <a:spcPct val="0"/>
            </a:spcBef>
            <a:spcAft>
              <a:spcPct val="15000"/>
            </a:spcAft>
            <a:buChar char="••"/>
          </a:pPr>
          <a:r>
            <a:rPr lang="es-CO" sz="1600" kern="1200" dirty="0" smtClean="0">
              <a:solidFill>
                <a:schemeClr val="tx1"/>
              </a:solidFill>
            </a:rPr>
            <a:t>Empresas nacionales e internacionales,  que quieran compensar su huella de carbono</a:t>
          </a:r>
          <a:endParaRPr lang="es-CO" sz="1600" kern="1200" dirty="0">
            <a:solidFill>
              <a:schemeClr val="tx1"/>
            </a:solidFill>
          </a:endParaRPr>
        </a:p>
      </dsp:txBody>
      <dsp:txXfrm>
        <a:off x="3276849" y="6724"/>
        <a:ext cx="2207280" cy="1647687"/>
      </dsp:txXfrm>
    </dsp:sp>
    <dsp:sp modelId="{A1B9700E-4E8E-4A66-B328-1CFE250C7A33}">
      <dsp:nvSpPr>
        <dsp:cNvPr id="0" name=""/>
        <dsp:cNvSpPr/>
      </dsp:nvSpPr>
      <dsp:spPr>
        <a:xfrm>
          <a:off x="3276849" y="1480477"/>
          <a:ext cx="2207280" cy="1056375"/>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60960" tIns="0" rIns="20320" bIns="0" numCol="1" spcCol="1270" anchor="ctr" anchorCtr="0">
          <a:noAutofit/>
        </a:bodyPr>
        <a:lstStyle/>
        <a:p>
          <a:pPr lvl="0" algn="l" defTabSz="711200">
            <a:lnSpc>
              <a:spcPct val="90000"/>
            </a:lnSpc>
            <a:spcBef>
              <a:spcPct val="0"/>
            </a:spcBef>
            <a:spcAft>
              <a:spcPct val="35000"/>
            </a:spcAft>
          </a:pPr>
          <a:r>
            <a:rPr lang="es-CO" sz="1600" b="1" i="1" kern="1200" dirty="0" smtClean="0">
              <a:solidFill>
                <a:schemeClr val="bg1"/>
              </a:solidFill>
            </a:rPr>
            <a:t>Comprador</a:t>
          </a:r>
          <a:endParaRPr lang="es-CO" sz="1600" b="1" i="1" kern="1200" dirty="0">
            <a:solidFill>
              <a:schemeClr val="bg1"/>
            </a:solidFill>
          </a:endParaRPr>
        </a:p>
      </dsp:txBody>
      <dsp:txXfrm>
        <a:off x="3276849" y="1480477"/>
        <a:ext cx="1554422" cy="1056375"/>
      </dsp:txXfrm>
    </dsp:sp>
    <dsp:sp modelId="{9C84B061-40DF-4521-A08A-97A733226235}">
      <dsp:nvSpPr>
        <dsp:cNvPr id="0" name=""/>
        <dsp:cNvSpPr/>
      </dsp:nvSpPr>
      <dsp:spPr>
        <a:xfrm>
          <a:off x="4893712" y="1766951"/>
          <a:ext cx="772548" cy="772548"/>
        </a:xfrm>
        <a:prstGeom prst="ellipse">
          <a:avLst/>
        </a:prstGeom>
        <a:blipFill rotWithShape="0">
          <a:blip xmlns:r="http://schemas.openxmlformats.org/officeDocument/2006/relationships" r:embed="rId2"/>
          <a:stretch>
            <a:fillRect/>
          </a:stretch>
        </a:blip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2D37C3-C3D1-4399-968C-3205D3CD7E6B}">
      <dsp:nvSpPr>
        <dsp:cNvPr id="0" name=""/>
        <dsp:cNvSpPr/>
      </dsp:nvSpPr>
      <dsp:spPr>
        <a:xfrm>
          <a:off x="5883225" y="6724"/>
          <a:ext cx="2450566" cy="1647687"/>
        </a:xfrm>
        <a:prstGeom prst="round2SameRect">
          <a:avLst>
            <a:gd name="adj1" fmla="val 8000"/>
            <a:gd name="adj2" fmla="val 0"/>
          </a:avLst>
        </a:prstGeom>
        <a:solidFill>
          <a:schemeClr val="lt1">
            <a:alpha val="90000"/>
            <a:hueOff val="0"/>
            <a:satOff val="0"/>
            <a:lumOff val="0"/>
            <a:alphaOff val="0"/>
          </a:schemeClr>
        </a:solidFill>
        <a:ln w="25400" cap="flat" cmpd="sng" algn="ctr">
          <a:solidFill>
            <a:srgbClr val="008A3E"/>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60960" rIns="20320" bIns="20320" numCol="1" spcCol="1270" anchor="t" anchorCtr="0">
          <a:noAutofit/>
        </a:bodyPr>
        <a:lstStyle/>
        <a:p>
          <a:pPr marL="171450" lvl="1" indent="-171450" algn="ctr" defTabSz="711200">
            <a:lnSpc>
              <a:spcPct val="90000"/>
            </a:lnSpc>
            <a:spcBef>
              <a:spcPct val="0"/>
            </a:spcBef>
            <a:spcAft>
              <a:spcPct val="15000"/>
            </a:spcAft>
            <a:buChar char="••"/>
          </a:pPr>
          <a:r>
            <a:rPr lang="es-CO" sz="1600" kern="1200" dirty="0" smtClean="0">
              <a:solidFill>
                <a:schemeClr val="tx1"/>
              </a:solidFill>
            </a:rPr>
            <a:t>Representan a los promotores y/o titulares de proyectos y empresas en la negociación.</a:t>
          </a:r>
          <a:endParaRPr lang="es-CO" sz="1600" kern="1200" dirty="0">
            <a:solidFill>
              <a:schemeClr val="tx1"/>
            </a:solidFill>
          </a:endParaRPr>
        </a:p>
      </dsp:txBody>
      <dsp:txXfrm>
        <a:off x="5883225" y="6724"/>
        <a:ext cx="2450566" cy="1647687"/>
      </dsp:txXfrm>
    </dsp:sp>
    <dsp:sp modelId="{6BC11D3D-15C6-4FA9-9DB0-E0C3BD2B9F16}">
      <dsp:nvSpPr>
        <dsp:cNvPr id="0" name=""/>
        <dsp:cNvSpPr/>
      </dsp:nvSpPr>
      <dsp:spPr>
        <a:xfrm>
          <a:off x="5857654" y="1480477"/>
          <a:ext cx="2501709" cy="1056375"/>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60960" tIns="0" rIns="20320" bIns="0" numCol="1" spcCol="1270" anchor="ctr" anchorCtr="0">
          <a:noAutofit/>
        </a:bodyPr>
        <a:lstStyle/>
        <a:p>
          <a:pPr lvl="0" algn="l" defTabSz="711200">
            <a:lnSpc>
              <a:spcPct val="90000"/>
            </a:lnSpc>
            <a:spcBef>
              <a:spcPct val="0"/>
            </a:spcBef>
            <a:spcAft>
              <a:spcPct val="35000"/>
            </a:spcAft>
          </a:pPr>
          <a:r>
            <a:rPr lang="es-CO" sz="1600" b="1" i="1" kern="1200" dirty="0" smtClean="0">
              <a:solidFill>
                <a:schemeClr val="bg1"/>
              </a:solidFill>
            </a:rPr>
            <a:t>Sociedades Comisionistas de Bolsa</a:t>
          </a:r>
          <a:endParaRPr lang="es-CO" sz="1600" kern="1200" dirty="0">
            <a:solidFill>
              <a:schemeClr val="bg1"/>
            </a:solidFill>
          </a:endParaRPr>
        </a:p>
      </dsp:txBody>
      <dsp:txXfrm>
        <a:off x="5857654" y="1480477"/>
        <a:ext cx="1761766" cy="1056375"/>
      </dsp:txXfrm>
    </dsp:sp>
    <dsp:sp modelId="{AFC14FBF-A371-4C00-AF57-B571ABF81CEA}">
      <dsp:nvSpPr>
        <dsp:cNvPr id="0" name=""/>
        <dsp:cNvSpPr/>
      </dsp:nvSpPr>
      <dsp:spPr>
        <a:xfrm>
          <a:off x="7621731" y="1766951"/>
          <a:ext cx="772548" cy="772548"/>
        </a:xfrm>
        <a:prstGeom prst="ellipse">
          <a:avLst/>
        </a:prstGeom>
        <a:blipFill rotWithShape="0">
          <a:blip xmlns:r="http://schemas.openxmlformats.org/officeDocument/2006/relationships" r:embed="rId3"/>
          <a:stretch>
            <a:fillRect/>
          </a:stretch>
        </a:blip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A2A952C-904C-439C-95C5-D2126DF667C1}">
      <dsp:nvSpPr>
        <dsp:cNvPr id="0" name=""/>
        <dsp:cNvSpPr/>
      </dsp:nvSpPr>
      <dsp:spPr>
        <a:xfrm>
          <a:off x="678971" y="2926945"/>
          <a:ext cx="2422622" cy="1647687"/>
        </a:xfrm>
        <a:prstGeom prst="round2SameRect">
          <a:avLst>
            <a:gd name="adj1" fmla="val 8000"/>
            <a:gd name="adj2" fmla="val 0"/>
          </a:avLst>
        </a:prstGeom>
        <a:solidFill>
          <a:schemeClr val="lt1">
            <a:alpha val="90000"/>
            <a:hueOff val="0"/>
            <a:satOff val="0"/>
            <a:lumOff val="0"/>
            <a:alphaOff val="0"/>
          </a:schemeClr>
        </a:solidFill>
        <a:ln w="25400" cap="flat" cmpd="sng" algn="ctr">
          <a:solidFill>
            <a:srgbClr val="008A3E"/>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60960" rIns="20320" bIns="20320" numCol="1" spcCol="1270" anchor="t" anchorCtr="0">
          <a:noAutofit/>
        </a:bodyPr>
        <a:lstStyle/>
        <a:p>
          <a:pPr marL="171450" lvl="1" indent="-171450" algn="ctr" defTabSz="711200">
            <a:lnSpc>
              <a:spcPct val="90000"/>
            </a:lnSpc>
            <a:spcBef>
              <a:spcPct val="0"/>
            </a:spcBef>
            <a:spcAft>
              <a:spcPct val="15000"/>
            </a:spcAft>
            <a:buChar char="••"/>
          </a:pPr>
          <a:r>
            <a:rPr lang="es-CO" sz="1600" kern="1200" dirty="0" smtClean="0">
              <a:solidFill>
                <a:schemeClr val="tx1"/>
              </a:solidFill>
            </a:rPr>
            <a:t>La BMC es el escenario de negociación de commodities.</a:t>
          </a:r>
          <a:endParaRPr lang="es-CO" sz="1600" kern="1200" dirty="0">
            <a:solidFill>
              <a:schemeClr val="tx1"/>
            </a:solidFill>
          </a:endParaRPr>
        </a:p>
      </dsp:txBody>
      <dsp:txXfrm>
        <a:off x="678971" y="2926945"/>
        <a:ext cx="2422622" cy="1647687"/>
      </dsp:txXfrm>
    </dsp:sp>
    <dsp:sp modelId="{B47DBBAE-B2F7-433C-9A8A-90C460C8EBDE}">
      <dsp:nvSpPr>
        <dsp:cNvPr id="0" name=""/>
        <dsp:cNvSpPr/>
      </dsp:nvSpPr>
      <dsp:spPr>
        <a:xfrm>
          <a:off x="669214" y="4381052"/>
          <a:ext cx="2442134" cy="1095668"/>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60960" tIns="0" rIns="20320" bIns="0" numCol="1" spcCol="1270" anchor="ctr" anchorCtr="0">
          <a:noAutofit/>
        </a:bodyPr>
        <a:lstStyle/>
        <a:p>
          <a:pPr lvl="0" algn="l" defTabSz="711200">
            <a:lnSpc>
              <a:spcPct val="90000"/>
            </a:lnSpc>
            <a:spcBef>
              <a:spcPct val="0"/>
            </a:spcBef>
            <a:spcAft>
              <a:spcPct val="35000"/>
            </a:spcAft>
          </a:pPr>
          <a:r>
            <a:rPr lang="es-CO" sz="1600" b="1" i="1" kern="1200" dirty="0" smtClean="0">
              <a:solidFill>
                <a:schemeClr val="bg1"/>
              </a:solidFill>
            </a:rPr>
            <a:t>Escenario de negociación</a:t>
          </a:r>
          <a:endParaRPr lang="es-CO" sz="1600" kern="1200" dirty="0">
            <a:solidFill>
              <a:schemeClr val="bg1"/>
            </a:solidFill>
          </a:endParaRPr>
        </a:p>
      </dsp:txBody>
      <dsp:txXfrm>
        <a:off x="669214" y="4381052"/>
        <a:ext cx="1719813" cy="1095668"/>
      </dsp:txXfrm>
    </dsp:sp>
    <dsp:sp modelId="{3BD1D3A3-97E7-40CE-B934-1521F7029510}">
      <dsp:nvSpPr>
        <dsp:cNvPr id="0" name=""/>
        <dsp:cNvSpPr/>
      </dsp:nvSpPr>
      <dsp:spPr>
        <a:xfrm>
          <a:off x="2506176" y="4584501"/>
          <a:ext cx="772548" cy="772548"/>
        </a:xfrm>
        <a:prstGeom prst="ellipse">
          <a:avLst/>
        </a:prstGeom>
        <a:blipFill rotWithShape="0">
          <a:blip xmlns:r="http://schemas.openxmlformats.org/officeDocument/2006/relationships" r:embed="rId4"/>
          <a:stretch>
            <a:fillRect/>
          </a:stretch>
        </a:blip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E5E50D-569E-4701-B955-6C4B62FAA954}">
      <dsp:nvSpPr>
        <dsp:cNvPr id="0" name=""/>
        <dsp:cNvSpPr/>
      </dsp:nvSpPr>
      <dsp:spPr>
        <a:xfrm>
          <a:off x="3350340" y="2935445"/>
          <a:ext cx="2374172" cy="1647687"/>
        </a:xfrm>
        <a:prstGeom prst="round2SameRect">
          <a:avLst>
            <a:gd name="adj1" fmla="val 8000"/>
            <a:gd name="adj2" fmla="val 0"/>
          </a:avLst>
        </a:prstGeom>
        <a:solidFill>
          <a:schemeClr val="lt1">
            <a:alpha val="90000"/>
            <a:hueOff val="0"/>
            <a:satOff val="0"/>
            <a:lumOff val="0"/>
            <a:alphaOff val="0"/>
          </a:schemeClr>
        </a:solidFill>
        <a:ln w="25400" cap="flat" cmpd="sng" algn="ctr">
          <a:solidFill>
            <a:srgbClr val="008A3E"/>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60960" rIns="20320" bIns="20320" numCol="1" spcCol="1270" anchor="t" anchorCtr="0">
          <a:noAutofit/>
        </a:bodyPr>
        <a:lstStyle/>
        <a:p>
          <a:pPr marL="171450" lvl="1" indent="-171450" algn="ctr" defTabSz="711200">
            <a:lnSpc>
              <a:spcPct val="90000"/>
            </a:lnSpc>
            <a:spcBef>
              <a:spcPct val="0"/>
            </a:spcBef>
            <a:spcAft>
              <a:spcPct val="15000"/>
            </a:spcAft>
            <a:buChar char="••"/>
          </a:pPr>
          <a:r>
            <a:rPr lang="es-CO" sz="1600" kern="1200" dirty="0" smtClean="0">
              <a:solidFill>
                <a:schemeClr val="tx1"/>
              </a:solidFill>
            </a:rPr>
            <a:t>Markit e Icontec con sus sistemas de registro de unidades.</a:t>
          </a:r>
          <a:endParaRPr lang="es-CO" sz="1600" kern="1200" dirty="0">
            <a:solidFill>
              <a:schemeClr val="tx1"/>
            </a:solidFill>
          </a:endParaRPr>
        </a:p>
      </dsp:txBody>
      <dsp:txXfrm>
        <a:off x="3350340" y="2935445"/>
        <a:ext cx="2374172" cy="1647687"/>
      </dsp:txXfrm>
    </dsp:sp>
    <dsp:sp modelId="{FB288627-8684-46EC-A36E-48BCD0EBFCE3}">
      <dsp:nvSpPr>
        <dsp:cNvPr id="0" name=""/>
        <dsp:cNvSpPr/>
      </dsp:nvSpPr>
      <dsp:spPr>
        <a:xfrm>
          <a:off x="3375812" y="4420924"/>
          <a:ext cx="2357441" cy="1032923"/>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60960" tIns="0" rIns="20320" bIns="0" numCol="1" spcCol="1270" anchor="ctr" anchorCtr="0">
          <a:noAutofit/>
        </a:bodyPr>
        <a:lstStyle/>
        <a:p>
          <a:pPr lvl="0" algn="l" defTabSz="711200">
            <a:lnSpc>
              <a:spcPct val="90000"/>
            </a:lnSpc>
            <a:spcBef>
              <a:spcPct val="0"/>
            </a:spcBef>
            <a:spcAft>
              <a:spcPct val="35000"/>
            </a:spcAft>
          </a:pPr>
          <a:r>
            <a:rPr lang="es-CO" sz="1600" b="1" i="1" kern="1200" dirty="0" smtClean="0">
              <a:solidFill>
                <a:schemeClr val="bg1"/>
              </a:solidFill>
            </a:rPr>
            <a:t>Sistemas de Registro</a:t>
          </a:r>
          <a:endParaRPr lang="es-CO" sz="1600" kern="1200" dirty="0">
            <a:solidFill>
              <a:schemeClr val="bg1"/>
            </a:solidFill>
          </a:endParaRPr>
        </a:p>
      </dsp:txBody>
      <dsp:txXfrm>
        <a:off x="3375812" y="4420924"/>
        <a:ext cx="1660169" cy="1032923"/>
      </dsp:txXfrm>
    </dsp:sp>
    <dsp:sp modelId="{1B5209A4-3211-4864-8960-3C14203689B6}">
      <dsp:nvSpPr>
        <dsp:cNvPr id="0" name=""/>
        <dsp:cNvSpPr/>
      </dsp:nvSpPr>
      <dsp:spPr>
        <a:xfrm>
          <a:off x="5067756" y="4695673"/>
          <a:ext cx="772548" cy="772548"/>
        </a:xfrm>
        <a:prstGeom prst="ellipse">
          <a:avLst/>
        </a:prstGeom>
        <a:blipFill rotWithShape="0">
          <a:blip xmlns:r="http://schemas.openxmlformats.org/officeDocument/2006/relationships" r:embed="rId5"/>
          <a:stretch>
            <a:fillRect/>
          </a:stretch>
        </a:blip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36093C4-8478-48AC-85C8-82FE420A3D5D}">
      <dsp:nvSpPr>
        <dsp:cNvPr id="0" name=""/>
        <dsp:cNvSpPr/>
      </dsp:nvSpPr>
      <dsp:spPr>
        <a:xfrm>
          <a:off x="6031698" y="2935445"/>
          <a:ext cx="2207280" cy="1647687"/>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60960" rIns="20320" bIns="20320" numCol="1" spcCol="1270" anchor="t" anchorCtr="0">
          <a:noAutofit/>
        </a:bodyPr>
        <a:lstStyle/>
        <a:p>
          <a:pPr marL="171450" lvl="1" indent="-171450" algn="ctr" defTabSz="711200">
            <a:lnSpc>
              <a:spcPct val="90000"/>
            </a:lnSpc>
            <a:spcBef>
              <a:spcPct val="0"/>
            </a:spcBef>
            <a:spcAft>
              <a:spcPct val="15000"/>
            </a:spcAft>
            <a:buChar char="••"/>
          </a:pPr>
          <a:r>
            <a:rPr lang="es-CO" sz="1600" kern="1200" dirty="0" smtClean="0">
              <a:solidFill>
                <a:schemeClr val="tx1"/>
              </a:solidFill>
            </a:rPr>
            <a:t>Ente regulador del mercado y seguimiento a la contabilidad nacional de reducciones.</a:t>
          </a:r>
        </a:p>
        <a:p>
          <a:pPr marL="171450" lvl="1" indent="-171450" algn="l" defTabSz="711200">
            <a:lnSpc>
              <a:spcPct val="90000"/>
            </a:lnSpc>
            <a:spcBef>
              <a:spcPct val="0"/>
            </a:spcBef>
            <a:spcAft>
              <a:spcPct val="15000"/>
            </a:spcAft>
            <a:buChar char="••"/>
          </a:pPr>
          <a:endParaRPr lang="es-CO" sz="1600" kern="1200" dirty="0" smtClean="0">
            <a:solidFill>
              <a:schemeClr val="tx1"/>
            </a:solidFill>
          </a:endParaRPr>
        </a:p>
      </dsp:txBody>
      <dsp:txXfrm>
        <a:off x="6031698" y="2935445"/>
        <a:ext cx="2207280" cy="1647687"/>
      </dsp:txXfrm>
    </dsp:sp>
    <dsp:sp modelId="{A513CC65-8179-4149-941E-95C001CA6948}">
      <dsp:nvSpPr>
        <dsp:cNvPr id="0" name=""/>
        <dsp:cNvSpPr/>
      </dsp:nvSpPr>
      <dsp:spPr>
        <a:xfrm>
          <a:off x="6031698" y="4407278"/>
          <a:ext cx="2207280" cy="1060215"/>
        </a:xfrm>
        <a:prstGeom prst="rect">
          <a:avLst/>
        </a:prstGeom>
        <a:solidFill>
          <a:schemeClr val="accent1">
            <a:hueOff val="0"/>
            <a:satOff val="0"/>
            <a:lumOff val="0"/>
            <a:alphaOff val="0"/>
          </a:schemeClr>
        </a:solidFill>
        <a:ln w="25400" cap="flat" cmpd="sng" algn="ctr">
          <a:solidFill>
            <a:srgbClr val="008A3E"/>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0" rIns="20320" bIns="0" numCol="1" spcCol="1270" anchor="ctr" anchorCtr="0">
          <a:noAutofit/>
        </a:bodyPr>
        <a:lstStyle/>
        <a:p>
          <a:pPr lvl="0" algn="just" defTabSz="711200">
            <a:lnSpc>
              <a:spcPct val="90000"/>
            </a:lnSpc>
            <a:spcBef>
              <a:spcPct val="0"/>
            </a:spcBef>
            <a:spcAft>
              <a:spcPct val="35000"/>
            </a:spcAft>
          </a:pPr>
          <a:r>
            <a:rPr lang="es-CO" sz="1600" b="1" i="1" kern="1200" dirty="0" smtClean="0">
              <a:solidFill>
                <a:schemeClr val="bg1"/>
              </a:solidFill>
            </a:rPr>
            <a:t>Ministerio de Ambiente</a:t>
          </a:r>
          <a:endParaRPr lang="es-CO" sz="1600" b="1" i="1" kern="1200" dirty="0">
            <a:solidFill>
              <a:schemeClr val="bg1"/>
            </a:solidFill>
          </a:endParaRPr>
        </a:p>
      </dsp:txBody>
      <dsp:txXfrm>
        <a:off x="6031698" y="4407278"/>
        <a:ext cx="1554422" cy="1060215"/>
      </dsp:txXfrm>
    </dsp:sp>
    <dsp:sp modelId="{2A69AFEA-5311-4760-AC23-37835C9A41C8}">
      <dsp:nvSpPr>
        <dsp:cNvPr id="0" name=""/>
        <dsp:cNvSpPr/>
      </dsp:nvSpPr>
      <dsp:spPr>
        <a:xfrm>
          <a:off x="7648561" y="4695673"/>
          <a:ext cx="772548" cy="772548"/>
        </a:xfrm>
        <a:prstGeom prst="ellipse">
          <a:avLst/>
        </a:prstGeom>
        <a:blipFill rotWithShape="0">
          <a:blip xmlns:r="http://schemas.openxmlformats.org/officeDocument/2006/relationships" r:embed="rId6"/>
          <a:stretch>
            <a:fillRect/>
          </a:stretch>
        </a:blip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bList2#5">
  <dgm:title val=""/>
  <dgm:desc val=""/>
  <dgm:catLst>
    <dgm:cat type="list" pri="7000"/>
    <dgm:cat type="convert" pri="16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4C89EDB-3FDD-4915-A3CE-62FA29C01A32}" type="datetimeFigureOut">
              <a:rPr lang="en-US" smtClean="0"/>
              <a:pPr/>
              <a:t>11/9/2017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5042649-1860-4D03-9360-22C2D8836B44}" type="slidenum">
              <a:rPr lang="en-US" smtClean="0"/>
              <a:pPr/>
              <a:t>‹Nº›</a:t>
            </a:fld>
            <a:endParaRPr lang="en-US" dirty="0"/>
          </a:p>
        </p:txBody>
      </p:sp>
    </p:spTree>
    <p:extLst>
      <p:ext uri="{BB962C8B-B14F-4D97-AF65-F5344CB8AC3E}">
        <p14:creationId xmlns="" xmlns:p14="http://schemas.microsoft.com/office/powerpoint/2010/main" val="6336618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4499FB-0CC7-453D-9493-CBDCD6D233E2}" type="datetimeFigureOut">
              <a:rPr lang="en-US" smtClean="0"/>
              <a:pPr/>
              <a:t>11/9/2017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76A24B-926E-40EB-9E1B-5321DC3775E5}" type="slidenum">
              <a:rPr lang="en-US" smtClean="0"/>
              <a:pPr/>
              <a:t>‹Nº›</a:t>
            </a:fld>
            <a:endParaRPr lang="en-US" dirty="0"/>
          </a:p>
        </p:txBody>
      </p:sp>
    </p:spTree>
    <p:extLst>
      <p:ext uri="{BB962C8B-B14F-4D97-AF65-F5344CB8AC3E}">
        <p14:creationId xmlns="" xmlns:p14="http://schemas.microsoft.com/office/powerpoint/2010/main" val="2167594663"/>
      </p:ext>
    </p:extLst>
  </p:cSld>
  <p:clrMap bg1="lt1" tx1="dk1" bg2="lt2" tx2="dk2" accent1="accent1" accent2="accent2" accent3="accent3" accent4="accent4" accent5="accent5" accent6="accent6" hlink="hlink" folHlink="folHlink"/>
  <p:notesStyle>
    <a:lvl1pPr marL="117475" indent="-117475" algn="l" defTabSz="914400" rtl="0" eaLnBrk="1" latinLnBrk="0" hangingPunct="1">
      <a:lnSpc>
        <a:spcPct val="110000"/>
      </a:lnSpc>
      <a:buFont typeface="Arial" panose="020B0604020202020204" pitchFamily="34" charset="0"/>
      <a:buChar char="•"/>
      <a:defRPr sz="1400" kern="1200">
        <a:solidFill>
          <a:schemeClr val="tx1"/>
        </a:solidFill>
        <a:latin typeface="+mn-lt"/>
        <a:ea typeface="+mn-ea"/>
        <a:cs typeface="+mn-cs"/>
      </a:defRPr>
    </a:lvl1pPr>
    <a:lvl2pPr marL="228600" indent="-111125"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346075" indent="-117475"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457200" indent="-111125"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457200" indent="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es.wikipedia.org/wiki/%C3%93xidos_de_nitr%C3%B3geno" TargetMode="External"/><Relationship Id="rId3" Type="http://schemas.openxmlformats.org/officeDocument/2006/relationships/hyperlink" Target="https://es.wikipedia.org/wiki/Gas_de_efecto_invernadero" TargetMode="External"/><Relationship Id="rId7" Type="http://schemas.openxmlformats.org/officeDocument/2006/relationships/hyperlink" Target="https://es.wikipedia.org/wiki/Lluvia_%C3%A1cida"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es.wikipedia.org/wiki/R%C3%A9gimen_de_Comercio_de_Derechos_de_Emisi%C3%B3n_de_la_Uni%C3%B3n_Europea" TargetMode="External"/><Relationship Id="rId5" Type="http://schemas.openxmlformats.org/officeDocument/2006/relationships/hyperlink" Target="https://es.wikipedia.org/wiki/Bonos_de_carbono" TargetMode="External"/><Relationship Id="rId4" Type="http://schemas.openxmlformats.org/officeDocument/2006/relationships/hyperlink" Target="https://es.wikipedia.org/wiki/Oulu"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43000" y="685800"/>
            <a:ext cx="4572000" cy="3429000"/>
          </a:xfrm>
        </p:spPr>
      </p:sp>
      <p:sp>
        <p:nvSpPr>
          <p:cNvPr id="3" name="2 Marcador de notas"/>
          <p:cNvSpPr>
            <a:spLocks noGrp="1"/>
          </p:cNvSpPr>
          <p:nvPr>
            <p:ph type="body" idx="1"/>
          </p:nvPr>
        </p:nvSpPr>
        <p:spPr/>
        <p:txBody>
          <a:bodyPr>
            <a:normAutofit/>
          </a:bodyPr>
          <a:lstStyle/>
          <a:p>
            <a:endParaRPr lang="es-CO" dirty="0"/>
          </a:p>
        </p:txBody>
      </p:sp>
    </p:spTree>
    <p:extLst>
      <p:ext uri="{BB962C8B-B14F-4D97-AF65-F5344CB8AC3E}">
        <p14:creationId xmlns:p14="http://schemas.microsoft.com/office/powerpoint/2010/main" xmlns="" val="3849044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27</a:t>
            </a:fld>
            <a:endParaRPr lang="en-US" dirty="0"/>
          </a:p>
        </p:txBody>
      </p:sp>
    </p:spTree>
    <p:extLst>
      <p:ext uri="{BB962C8B-B14F-4D97-AF65-F5344CB8AC3E}">
        <p14:creationId xmlns="" xmlns:p14="http://schemas.microsoft.com/office/powerpoint/2010/main" val="4270091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30</a:t>
            </a:fld>
            <a:endParaRPr lang="en-US" dirty="0"/>
          </a:p>
        </p:txBody>
      </p:sp>
    </p:spTree>
    <p:extLst>
      <p:ext uri="{BB962C8B-B14F-4D97-AF65-F5344CB8AC3E}">
        <p14:creationId xmlns="" xmlns:p14="http://schemas.microsoft.com/office/powerpoint/2010/main" val="1241309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31</a:t>
            </a:fld>
            <a:endParaRPr lang="en-US" dirty="0"/>
          </a:p>
        </p:txBody>
      </p:sp>
    </p:spTree>
    <p:extLst>
      <p:ext uri="{BB962C8B-B14F-4D97-AF65-F5344CB8AC3E}">
        <p14:creationId xmlns="" xmlns:p14="http://schemas.microsoft.com/office/powerpoint/2010/main" val="3625251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4476A24B-926E-40EB-9E1B-5321DC3775E5}" type="slidenum">
              <a:rPr lang="en-US" smtClean="0"/>
              <a:pPr/>
              <a:t>32</a:t>
            </a:fld>
            <a:endParaRPr lang="en-US" dirty="0"/>
          </a:p>
        </p:txBody>
      </p:sp>
    </p:spTree>
    <p:extLst>
      <p:ext uri="{BB962C8B-B14F-4D97-AF65-F5344CB8AC3E}">
        <p14:creationId xmlns="" xmlns:p14="http://schemas.microsoft.com/office/powerpoint/2010/main" val="3909672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4476A24B-926E-40EB-9E1B-5321DC3775E5}" type="slidenum">
              <a:rPr lang="en-US" smtClean="0"/>
              <a:pPr/>
              <a:t>33</a:t>
            </a:fld>
            <a:endParaRPr lang="en-US" dirty="0"/>
          </a:p>
        </p:txBody>
      </p:sp>
    </p:spTree>
    <p:extLst>
      <p:ext uri="{BB962C8B-B14F-4D97-AF65-F5344CB8AC3E}">
        <p14:creationId xmlns="" xmlns:p14="http://schemas.microsoft.com/office/powerpoint/2010/main" val="2739981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4476A24B-926E-40EB-9E1B-5321DC3775E5}" type="slidenum">
              <a:rPr lang="en-US" smtClean="0"/>
              <a:pPr/>
              <a:t>34</a:t>
            </a:fld>
            <a:endParaRPr lang="en-US" dirty="0"/>
          </a:p>
        </p:txBody>
      </p:sp>
    </p:spTree>
    <p:extLst>
      <p:ext uri="{BB962C8B-B14F-4D97-AF65-F5344CB8AC3E}">
        <p14:creationId xmlns="" xmlns:p14="http://schemas.microsoft.com/office/powerpoint/2010/main" val="30396209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4476A24B-926E-40EB-9E1B-5321DC3775E5}" type="slidenum">
              <a:rPr lang="en-US" smtClean="0"/>
              <a:pPr/>
              <a:t>35</a:t>
            </a:fld>
            <a:endParaRPr lang="en-US" dirty="0"/>
          </a:p>
        </p:txBody>
      </p:sp>
    </p:spTree>
    <p:extLst>
      <p:ext uri="{BB962C8B-B14F-4D97-AF65-F5344CB8AC3E}">
        <p14:creationId xmlns="" xmlns:p14="http://schemas.microsoft.com/office/powerpoint/2010/main" val="2823646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36</a:t>
            </a:fld>
            <a:endParaRPr lang="en-US" dirty="0"/>
          </a:p>
        </p:txBody>
      </p:sp>
    </p:spTree>
    <p:extLst>
      <p:ext uri="{BB962C8B-B14F-4D97-AF65-F5344CB8AC3E}">
        <p14:creationId xmlns="" xmlns:p14="http://schemas.microsoft.com/office/powerpoint/2010/main" val="637160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Marcador de imagen de diapositiva 1"/>
          <p:cNvSpPr>
            <a:spLocks noGrp="1" noRot="1" noChangeAspect="1" noTextEdit="1"/>
          </p:cNvSpPr>
          <p:nvPr>
            <p:ph type="sldImg"/>
          </p:nvPr>
        </p:nvSpPr>
        <p:spPr bwMode="auto">
          <a:noFill/>
          <a:ln>
            <a:solidFill>
              <a:srgbClr val="000000"/>
            </a:solidFill>
            <a:miter lim="800000"/>
            <a:headEnd/>
            <a:tailEnd/>
          </a:ln>
        </p:spPr>
      </p:sp>
      <p:sp>
        <p:nvSpPr>
          <p:cNvPr id="44035" name="Marcador de notas 2"/>
          <p:cNvSpPr>
            <a:spLocks noGrp="1"/>
          </p:cNvSpPr>
          <p:nvPr>
            <p:ph type="body" idx="1"/>
          </p:nvPr>
        </p:nvSpPr>
        <p:spPr bwMode="auto">
          <a:noFill/>
        </p:spPr>
        <p:txBody>
          <a:bodyPr wrap="square" numCol="1" anchor="t" anchorCtr="0" compatLnSpc="1">
            <a:prstTxWarp prst="textNoShape">
              <a:avLst/>
            </a:prstTxWarp>
          </a:bodyPr>
          <a:lstStyle/>
          <a:p>
            <a:endParaRPr lang="es-ES_tradnl"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smtClean="0"/>
          </a:p>
          <a:p>
            <a:endParaRPr lang="es-CO" dirty="0"/>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5</a:t>
            </a:fld>
            <a:endParaRPr lang="en-US" dirty="0"/>
          </a:p>
        </p:txBody>
      </p:sp>
    </p:spTree>
    <p:extLst>
      <p:ext uri="{BB962C8B-B14F-4D97-AF65-F5344CB8AC3E}">
        <p14:creationId xmlns="" xmlns:p14="http://schemas.microsoft.com/office/powerpoint/2010/main" val="495705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smtClean="0"/>
          </a:p>
          <a:p>
            <a:endParaRPr lang="es-CO" dirty="0"/>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8</a:t>
            </a:fld>
            <a:endParaRPr lang="en-US" dirty="0"/>
          </a:p>
        </p:txBody>
      </p:sp>
    </p:spTree>
    <p:extLst>
      <p:ext uri="{BB962C8B-B14F-4D97-AF65-F5344CB8AC3E}">
        <p14:creationId xmlns="" xmlns:p14="http://schemas.microsoft.com/office/powerpoint/2010/main" val="495705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O" dirty="0" smtClean="0"/>
              <a:t>A compradores que buscan voluntariamente compensar</a:t>
            </a:r>
            <a:r>
              <a:rPr lang="es-CO" baseline="0" dirty="0" smtClean="0"/>
              <a:t> sus emisiones</a:t>
            </a:r>
            <a:endParaRPr lang="es-CO" dirty="0"/>
          </a:p>
        </p:txBody>
      </p:sp>
      <p:sp>
        <p:nvSpPr>
          <p:cNvPr id="4" name="3 Marcador de número de diapositiva"/>
          <p:cNvSpPr>
            <a:spLocks noGrp="1"/>
          </p:cNvSpPr>
          <p:nvPr>
            <p:ph type="sldNum" sz="quarter" idx="10"/>
          </p:nvPr>
        </p:nvSpPr>
        <p:spPr/>
        <p:txBody>
          <a:bodyPr/>
          <a:lstStyle/>
          <a:p>
            <a:fld id="{4476A24B-926E-40EB-9E1B-5321DC3775E5}" type="slidenum">
              <a:rPr lang="en-US" smtClean="0"/>
              <a:pPr/>
              <a:t>10</a:t>
            </a:fld>
            <a:endParaRPr lang="en-US" dirty="0"/>
          </a:p>
        </p:txBody>
      </p:sp>
    </p:spTree>
    <p:extLst>
      <p:ext uri="{BB962C8B-B14F-4D97-AF65-F5344CB8AC3E}">
        <p14:creationId xmlns="" xmlns:p14="http://schemas.microsoft.com/office/powerpoint/2010/main" val="864759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11</a:t>
            </a:fld>
            <a:endParaRPr lang="en-US" dirty="0"/>
          </a:p>
        </p:txBody>
      </p:sp>
    </p:spTree>
    <p:extLst>
      <p:ext uri="{BB962C8B-B14F-4D97-AF65-F5344CB8AC3E}">
        <p14:creationId xmlns="" xmlns:p14="http://schemas.microsoft.com/office/powerpoint/2010/main" val="1645372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70000" lnSpcReduction="20000"/>
          </a:bodyPr>
          <a:lstStyle/>
          <a:p>
            <a:r>
              <a:rPr lang="es-CO" dirty="0" smtClean="0"/>
              <a:t>Solo el MDL contemplaba la participación de Países en desarrollo, como Colombia.</a:t>
            </a:r>
          </a:p>
          <a:p>
            <a:r>
              <a:rPr lang="es-CO" sz="1400" b="0" i="0" kern="1200" dirty="0" smtClean="0">
                <a:solidFill>
                  <a:schemeClr val="tx1"/>
                </a:solidFill>
                <a:latin typeface="+mn-lt"/>
                <a:ea typeface="+mn-ea"/>
                <a:cs typeface="+mn-cs"/>
              </a:rPr>
              <a:t>El </a:t>
            </a:r>
            <a:r>
              <a:rPr lang="es-CO" sz="1400" b="1" i="0" kern="1200" dirty="0" smtClean="0">
                <a:solidFill>
                  <a:schemeClr val="tx1"/>
                </a:solidFill>
                <a:latin typeface="+mn-lt"/>
                <a:ea typeface="+mn-ea"/>
                <a:cs typeface="+mn-cs"/>
              </a:rPr>
              <a:t>comercio de derechos de emisión</a:t>
            </a:r>
            <a:r>
              <a:rPr lang="es-CO" sz="1400" b="0" i="0" kern="1200" dirty="0" smtClean="0">
                <a:solidFill>
                  <a:schemeClr val="tx1"/>
                </a:solidFill>
                <a:latin typeface="+mn-lt"/>
                <a:ea typeface="+mn-ea"/>
                <a:cs typeface="+mn-cs"/>
              </a:rPr>
              <a:t> es una herramienta administrativa utilizada para el control de emisiones de </a:t>
            </a:r>
            <a:r>
              <a:rPr lang="es-CO" sz="1400" b="0" i="0" u="none" strike="noStrike" kern="1200" dirty="0" smtClean="0">
                <a:solidFill>
                  <a:schemeClr val="tx1"/>
                </a:solidFill>
                <a:latin typeface="+mn-lt"/>
                <a:ea typeface="+mn-ea"/>
                <a:cs typeface="+mn-cs"/>
                <a:hlinkClick r:id="rId3" tooltip="Gas de efecto invernadero"/>
              </a:rPr>
              <a:t>gases de efecto </a:t>
            </a:r>
            <a:r>
              <a:rPr lang="es-CO" sz="1400" b="0" i="0" u="none" strike="noStrike" kern="1200" dirty="0" smtClean="0">
                <a:solidFill>
                  <a:schemeClr val="tx1"/>
                </a:solidFill>
                <a:latin typeface="+mn-lt"/>
                <a:ea typeface="+mn-ea"/>
                <a:cs typeface="+mn-cs"/>
              </a:rPr>
              <a:t>invernadero. Estos</a:t>
            </a:r>
            <a:r>
              <a:rPr lang="es-CO" sz="1400" b="0" i="0" kern="1200" dirty="0" smtClean="0">
                <a:solidFill>
                  <a:schemeClr val="tx1"/>
                </a:solidFill>
                <a:latin typeface="+mn-lt"/>
                <a:ea typeface="+mn-ea"/>
                <a:cs typeface="+mn-cs"/>
              </a:rPr>
              <a:t> derechos tienen 5 años de vigencia.</a:t>
            </a:r>
          </a:p>
          <a:p>
            <a:r>
              <a:rPr lang="es-CO" sz="1400" b="0" i="0" kern="1200" dirty="0" smtClean="0">
                <a:solidFill>
                  <a:schemeClr val="tx1"/>
                </a:solidFill>
                <a:latin typeface="+mn-lt"/>
                <a:ea typeface="+mn-ea"/>
                <a:cs typeface="+mn-cs"/>
              </a:rPr>
              <a:t>Fábrica de papel en </a:t>
            </a:r>
            <a:r>
              <a:rPr lang="es-CO" sz="1400" b="0" i="0" u="none" strike="noStrike" kern="1200" dirty="0" smtClean="0">
                <a:solidFill>
                  <a:schemeClr val="tx1"/>
                </a:solidFill>
                <a:latin typeface="+mn-lt"/>
                <a:ea typeface="+mn-ea"/>
                <a:cs typeface="+mn-cs"/>
                <a:hlinkClick r:id="rId4" tooltip="Oulu"/>
              </a:rPr>
              <a:t>Oulu</a:t>
            </a:r>
            <a:r>
              <a:rPr lang="es-CO" sz="1400" b="0" i="0" kern="1200" dirty="0" smtClean="0">
                <a:solidFill>
                  <a:schemeClr val="tx1"/>
                </a:solidFill>
                <a:latin typeface="+mn-lt"/>
                <a:ea typeface="+mn-ea"/>
                <a:cs typeface="+mn-cs"/>
              </a:rPr>
              <a:t>, Finlandia.</a:t>
            </a:r>
          </a:p>
          <a:p>
            <a:r>
              <a:rPr lang="es-CO" sz="1400" b="0" i="0" kern="1200" dirty="0" smtClean="0">
                <a:solidFill>
                  <a:schemeClr val="tx1"/>
                </a:solidFill>
                <a:latin typeface="+mn-lt"/>
                <a:ea typeface="+mn-ea"/>
                <a:cs typeface="+mn-cs"/>
              </a:rPr>
              <a:t>Una autoridad central (normalmente un gobierno o una organización internacional) establece un límite sobre la cantidad de gases contaminantes que pueden ser emitidos. Las empresas son obligadas a gestionar un número de </a:t>
            </a:r>
            <a:r>
              <a:rPr lang="es-CO" sz="1400" b="0" i="1" u="none" strike="noStrike" kern="1200" dirty="0" smtClean="0">
                <a:solidFill>
                  <a:schemeClr val="tx1"/>
                </a:solidFill>
                <a:latin typeface="+mn-lt"/>
                <a:ea typeface="+mn-ea"/>
                <a:cs typeface="+mn-cs"/>
                <a:hlinkClick r:id="rId5" tooltip="Bonos de carbono"/>
              </a:rPr>
              <a:t>bonos</a:t>
            </a:r>
            <a:r>
              <a:rPr lang="es-CO" sz="1400" b="0" i="0" kern="1200" dirty="0" smtClean="0">
                <a:solidFill>
                  <a:schemeClr val="tx1"/>
                </a:solidFill>
                <a:latin typeface="+mn-lt"/>
                <a:ea typeface="+mn-ea"/>
                <a:cs typeface="+mn-cs"/>
              </a:rPr>
              <a:t> (también conocidos como </a:t>
            </a:r>
            <a:r>
              <a:rPr lang="es-CO" sz="1400" b="0" i="1" kern="1200" dirty="0" smtClean="0">
                <a:solidFill>
                  <a:schemeClr val="tx1"/>
                </a:solidFill>
                <a:latin typeface="+mn-lt"/>
                <a:ea typeface="+mn-ea"/>
                <a:cs typeface="+mn-cs"/>
              </a:rPr>
              <a:t>derechos</a:t>
            </a:r>
            <a:r>
              <a:rPr lang="es-CO" sz="1400" b="0" i="0" kern="1200" dirty="0" smtClean="0">
                <a:solidFill>
                  <a:schemeClr val="tx1"/>
                </a:solidFill>
                <a:latin typeface="+mn-lt"/>
                <a:ea typeface="+mn-ea"/>
                <a:cs typeface="+mn-cs"/>
              </a:rPr>
              <a:t> o </a:t>
            </a:r>
            <a:r>
              <a:rPr lang="es-CO" sz="1400" b="0" i="1" kern="1200" dirty="0" smtClean="0">
                <a:solidFill>
                  <a:schemeClr val="tx1"/>
                </a:solidFill>
                <a:latin typeface="+mn-lt"/>
                <a:ea typeface="+mn-ea"/>
                <a:cs typeface="+mn-cs"/>
              </a:rPr>
              <a:t>créditos</a:t>
            </a:r>
            <a:r>
              <a:rPr lang="es-CO" sz="1400" b="0" i="0" kern="1200" dirty="0" smtClean="0">
                <a:solidFill>
                  <a:schemeClr val="tx1"/>
                </a:solidFill>
                <a:latin typeface="+mn-lt"/>
                <a:ea typeface="+mn-ea"/>
                <a:cs typeface="+mn-cs"/>
              </a:rPr>
              <a:t>), que representan el derecho a emitir una cantidad determinada de residuos. Las compañías que necesiten aumentar las emisiones por encima de su límite deberán comprar créditos a otras compañías que contaminen por debajo del límite que marca el número de créditos que le ha sido concedido. La transferencia de créditos es entendida como una compra. En efecto, el comprador está pagando una cantidad de dinero por contaminar, mientras que el vendedor se ve recompensado por haber logrado reducir sus emisiones. De esta forma se consigue, en teoría, que las compañías que hagan efectiva la reducción de emisiones sean las que lo hagan de forma más eficiente (a menor coste), minimizando la factura agregada que la industria paga por conseguir la reducción.</a:t>
            </a:r>
          </a:p>
          <a:p>
            <a:r>
              <a:rPr lang="es-CO" sz="1400" b="0" i="0" kern="1200" dirty="0" smtClean="0">
                <a:solidFill>
                  <a:schemeClr val="tx1"/>
                </a:solidFill>
                <a:latin typeface="+mn-lt"/>
                <a:ea typeface="+mn-ea"/>
                <a:cs typeface="+mn-cs"/>
              </a:rPr>
              <a:t>Existen programas de comercio de derechos para varios tipos de contaminante. Para </a:t>
            </a:r>
            <a:r>
              <a:rPr lang="es-CO" sz="1400" b="0" i="0" u="none" strike="noStrike" kern="1200" dirty="0" smtClean="0">
                <a:solidFill>
                  <a:schemeClr val="tx1"/>
                </a:solidFill>
                <a:latin typeface="+mn-lt"/>
                <a:ea typeface="+mn-ea"/>
                <a:cs typeface="+mn-cs"/>
                <a:hlinkClick r:id="rId3" tooltip="Gas de efecto invernadero"/>
              </a:rPr>
              <a:t>gases de efecto invernadero</a:t>
            </a:r>
            <a:r>
              <a:rPr lang="es-CO" sz="1400" b="0" i="0" kern="1200" dirty="0" smtClean="0">
                <a:solidFill>
                  <a:schemeClr val="tx1"/>
                </a:solidFill>
                <a:latin typeface="+mn-lt"/>
                <a:ea typeface="+mn-ea"/>
                <a:cs typeface="+mn-cs"/>
              </a:rPr>
              <a:t> el más importante es el </a:t>
            </a:r>
            <a:r>
              <a:rPr lang="es-CO" sz="1400" b="0" i="0" u="none" strike="noStrike" kern="1200" dirty="0" smtClean="0">
                <a:solidFill>
                  <a:schemeClr val="tx1"/>
                </a:solidFill>
                <a:latin typeface="+mn-lt"/>
                <a:ea typeface="+mn-ea"/>
                <a:cs typeface="+mn-cs"/>
                <a:hlinkClick r:id="rId6" tooltip="Régimen de Comercio de Derechos de Emisión de la Unión Europea"/>
              </a:rPr>
              <a:t>Régimen de Comercio de Derechos de Emisión de la Unión Europea</a:t>
            </a:r>
            <a:r>
              <a:rPr lang="es-CO" sz="1400" b="0" i="0" kern="1200" dirty="0" smtClean="0">
                <a:solidFill>
                  <a:schemeClr val="tx1"/>
                </a:solidFill>
                <a:latin typeface="+mn-lt"/>
                <a:ea typeface="+mn-ea"/>
                <a:cs typeface="+mn-cs"/>
              </a:rPr>
              <a:t> (EU ETS). En Estados Unidos existe un mercado nacional para la reducción de </a:t>
            </a:r>
            <a:r>
              <a:rPr lang="es-CO" sz="1400" b="0" i="0" u="none" strike="noStrike" kern="1200" dirty="0" smtClean="0">
                <a:solidFill>
                  <a:schemeClr val="tx1"/>
                </a:solidFill>
                <a:latin typeface="+mn-lt"/>
                <a:ea typeface="+mn-ea"/>
                <a:cs typeface="+mn-cs"/>
                <a:hlinkClick r:id="rId7" tooltip="Lluvia ácida"/>
              </a:rPr>
              <a:t>lluvia ácida</a:t>
            </a:r>
            <a:r>
              <a:rPr lang="es-CO" sz="1400" b="0" i="0" kern="1200" dirty="0" smtClean="0">
                <a:solidFill>
                  <a:schemeClr val="tx1"/>
                </a:solidFill>
                <a:latin typeface="+mn-lt"/>
                <a:ea typeface="+mn-ea"/>
                <a:cs typeface="+mn-cs"/>
              </a:rPr>
              <a:t> y varios mercados regionales de </a:t>
            </a:r>
            <a:r>
              <a:rPr lang="es-CO" sz="1400" b="0" i="0" u="none" strike="noStrike" kern="1200" dirty="0" smtClean="0">
                <a:solidFill>
                  <a:schemeClr val="tx1"/>
                </a:solidFill>
                <a:latin typeface="+mn-lt"/>
                <a:ea typeface="+mn-ea"/>
                <a:cs typeface="+mn-cs"/>
                <a:hlinkClick r:id="rId8" tooltip="Óxidos de nitrógeno"/>
              </a:rPr>
              <a:t>óxidos de nitrógeno</a:t>
            </a:r>
            <a:r>
              <a:rPr lang="es-CO" sz="1400" b="0" i="0" kern="1200" dirty="0" smtClean="0">
                <a:solidFill>
                  <a:schemeClr val="tx1"/>
                </a:solidFill>
                <a:latin typeface="+mn-lt"/>
                <a:ea typeface="+mn-ea"/>
                <a:cs typeface="+mn-cs"/>
              </a:rPr>
              <a:t>. Los mercados para otros contaminantes tienden a ser más pequeños y a estar más localizados.</a:t>
            </a:r>
          </a:p>
          <a:p>
            <a:r>
              <a:rPr lang="es-CO" sz="1400" b="0" i="0" kern="1200" dirty="0" smtClean="0">
                <a:solidFill>
                  <a:schemeClr val="tx1"/>
                </a:solidFill>
                <a:latin typeface="+mn-lt"/>
                <a:ea typeface="+mn-ea"/>
                <a:cs typeface="+mn-cs"/>
              </a:rPr>
              <a:t>El comercio de derechos de emisión es visto como un enfoque más eficiente que la tasación o la regulación directa. Puede ser más barato, y políticamente más deseable para las industrias existentes, para las que la concesión de permisos se hace con determinadas exenciones proporcionales a las emisiones históricas. Además, la mayoría del dinero generado por este sistema se destina a actividades medioambientales. Las críticas al comercio de derechos de emisión se basan en la dificultad de controlar todas las actividades de la industria y de asignar los derechos iniciales a cada compañía.</a:t>
            </a:r>
          </a:p>
          <a:p>
            <a:endParaRPr lang="es-CO" dirty="0"/>
          </a:p>
        </p:txBody>
      </p:sp>
      <p:sp>
        <p:nvSpPr>
          <p:cNvPr id="4" name="3 Marcador de número de diapositiva"/>
          <p:cNvSpPr>
            <a:spLocks noGrp="1"/>
          </p:cNvSpPr>
          <p:nvPr>
            <p:ph type="sldNum" sz="quarter" idx="10"/>
          </p:nvPr>
        </p:nvSpPr>
        <p:spPr/>
        <p:txBody>
          <a:bodyPr/>
          <a:lstStyle/>
          <a:p>
            <a:fld id="{4476A24B-926E-40EB-9E1B-5321DC3775E5}" type="slidenum">
              <a:rPr lang="en-US" smtClean="0"/>
              <a:pPr/>
              <a:t>12</a:t>
            </a:fld>
            <a:endParaRPr lang="en-US" dirty="0"/>
          </a:p>
        </p:txBody>
      </p:sp>
    </p:spTree>
    <p:extLst>
      <p:ext uri="{BB962C8B-B14F-4D97-AF65-F5344CB8AC3E}">
        <p14:creationId xmlns="" xmlns:p14="http://schemas.microsoft.com/office/powerpoint/2010/main" val="2225267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16</a:t>
            </a:fld>
            <a:endParaRPr lang="en-US" dirty="0"/>
          </a:p>
        </p:txBody>
      </p:sp>
    </p:spTree>
    <p:extLst>
      <p:ext uri="{BB962C8B-B14F-4D97-AF65-F5344CB8AC3E}">
        <p14:creationId xmlns="" xmlns:p14="http://schemas.microsoft.com/office/powerpoint/2010/main" val="2235585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20000"/>
          </a:bodyPr>
          <a:lstStyle/>
          <a:p>
            <a:pPr algn="just">
              <a:lnSpc>
                <a:spcPct val="120000"/>
              </a:lnSpc>
            </a:pPr>
            <a:r>
              <a:rPr lang="es-CO" sz="1400" dirty="0" smtClean="0"/>
              <a:t>El Sistema de Inscripción de la Bolsa – SIBOL – es un sistema  que tiene por objeto llevar un registro controlado de: 1. Registro de valores; 2. Registro de títulos; 3. Registro de derechos y servicios; 4. Registro de bienes, productos y commodities; 5. Registro de contratos y derivados. Que pueden ser transados a través de la Bolsa Mercantil</a:t>
            </a:r>
          </a:p>
          <a:p>
            <a:pPr algn="just">
              <a:lnSpc>
                <a:spcPct val="120000"/>
              </a:lnSpc>
            </a:pPr>
            <a:endParaRPr lang="es-CO" sz="1400" dirty="0" smtClean="0"/>
          </a:p>
          <a:p>
            <a:pPr algn="just">
              <a:lnSpc>
                <a:spcPct val="120000"/>
              </a:lnSpc>
            </a:pPr>
            <a:r>
              <a:rPr lang="es-CO" sz="1400" dirty="0" smtClean="0"/>
              <a:t>La inscripción de los productos es autorizada por la Junta Directiva, previa viabilidad del Comité de Estándares.</a:t>
            </a:r>
          </a:p>
          <a:p>
            <a:pPr algn="just">
              <a:lnSpc>
                <a:spcPct val="120000"/>
              </a:lnSpc>
            </a:pPr>
            <a:endParaRPr lang="es-CO" sz="1400" dirty="0" smtClean="0"/>
          </a:p>
          <a:p>
            <a:pPr algn="just">
              <a:lnSpc>
                <a:spcPct val="120000"/>
              </a:lnSpc>
            </a:pPr>
            <a:r>
              <a:rPr lang="es-CO" sz="1400" dirty="0" smtClean="0"/>
              <a:t>El Comité de Estándares esta conformado por Tres (3) miembros de la Junta Directiva de la Bolsa,. un (1) miembro independiente designado por la Junta Directiva; el Presidente de la Bolsa o su delegado; el Presidente de la Asociación de Comisionistas de las Bolsas de Productos. Y tiene la siguiente función:</a:t>
            </a:r>
          </a:p>
          <a:p>
            <a:pPr algn="just">
              <a:lnSpc>
                <a:spcPct val="120000"/>
              </a:lnSpc>
            </a:pPr>
            <a:r>
              <a:rPr lang="es-CO" sz="1400" dirty="0" smtClean="0"/>
              <a:t> </a:t>
            </a:r>
          </a:p>
          <a:p>
            <a:pPr marL="342900" indent="-342900" algn="just">
              <a:lnSpc>
                <a:spcPct val="120000"/>
              </a:lnSpc>
              <a:buFont typeface="Arial" pitchFamily="34" charset="0"/>
              <a:buChar char="•"/>
            </a:pPr>
            <a:r>
              <a:rPr lang="es-CO" sz="1400" dirty="0" smtClean="0"/>
              <a:t>Determinar las calidades de los commodities y servicios, y los términos y condiciones de los documentos de tradición o representativos de mercancías, títulos, valores, derechos, derivados y contratos que se negocien en la Bolsa (…).</a:t>
            </a:r>
          </a:p>
          <a:p>
            <a:endParaRPr lang="es-CO" dirty="0"/>
          </a:p>
        </p:txBody>
      </p:sp>
      <p:sp>
        <p:nvSpPr>
          <p:cNvPr id="4" name="3 Marcador de número de diapositiva"/>
          <p:cNvSpPr>
            <a:spLocks noGrp="1"/>
          </p:cNvSpPr>
          <p:nvPr>
            <p:ph type="sldNum" sz="quarter" idx="10"/>
          </p:nvPr>
        </p:nvSpPr>
        <p:spPr/>
        <p:txBody>
          <a:bodyPr/>
          <a:lstStyle/>
          <a:p>
            <a:fld id="{4476A24B-926E-40EB-9E1B-5321DC3775E5}" type="slidenum">
              <a:rPr lang="en-US" smtClean="0"/>
              <a:pPr/>
              <a:t>17</a:t>
            </a:fld>
            <a:endParaRPr lang="en-US" dirty="0"/>
          </a:p>
        </p:txBody>
      </p:sp>
    </p:spTree>
    <p:extLst>
      <p:ext uri="{BB962C8B-B14F-4D97-AF65-F5344CB8AC3E}">
        <p14:creationId xmlns="" xmlns:p14="http://schemas.microsoft.com/office/powerpoint/2010/main" val="2236075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ncabezado de sección">
    <p:bg>
      <p:bgPr>
        <a:gradFill>
          <a:gsLst>
            <a:gs pos="0">
              <a:schemeClr val="accent1"/>
            </a:gs>
            <a:gs pos="77000">
              <a:schemeClr val="accent1">
                <a:lumMod val="30000"/>
              </a:schemeClr>
            </a:gs>
          </a:gsLst>
          <a:path path="circle">
            <a:fillToRect l="100000" t="100000"/>
          </a:path>
        </a:gradFill>
        <a:effectLst/>
      </p:bgPr>
    </p:bg>
    <p:spTree>
      <p:nvGrpSpPr>
        <p:cNvPr id="1" name=""/>
        <p:cNvGrpSpPr/>
        <p:nvPr/>
      </p:nvGrpSpPr>
      <p:grpSpPr>
        <a:xfrm>
          <a:off x="0" y="0"/>
          <a:ext cx="0" cy="0"/>
          <a:chOff x="0" y="0"/>
          <a:chExt cx="0" cy="0"/>
        </a:xfrm>
      </p:grpSpPr>
      <p:sp>
        <p:nvSpPr>
          <p:cNvPr id="7" name="Rectángulo 6"/>
          <p:cNvSpPr/>
          <p:nvPr userDrawn="1"/>
        </p:nvSpPr>
        <p:spPr>
          <a:xfrm>
            <a:off x="-4378" y="-1"/>
            <a:ext cx="9148378" cy="6853238"/>
          </a:xfrm>
          <a:prstGeom prst="rect">
            <a:avLst/>
          </a:prstGeom>
          <a:gradFill>
            <a:gsLst>
              <a:gs pos="0">
                <a:srgbClr val="4EC2E5"/>
              </a:gs>
              <a:gs pos="77000">
                <a:srgbClr val="04499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ES_tradnl" sz="1400" dirty="0" smtClean="0">
              <a:solidFill>
                <a:schemeClr val="bg1"/>
              </a:solidFill>
              <a:latin typeface="Franklin Gothic Demi Cond" panose="020B0706030402020204" pitchFamily="34" charset="0"/>
            </a:endParaRPr>
          </a:p>
        </p:txBody>
      </p:sp>
      <p:sp>
        <p:nvSpPr>
          <p:cNvPr id="3" name="Freeform 2"/>
          <p:cNvSpPr/>
          <p:nvPr userDrawn="1"/>
        </p:nvSpPr>
        <p:spPr bwMode="ltGray">
          <a:xfrm>
            <a:off x="-4378" y="12700"/>
            <a:ext cx="3412596" cy="6840538"/>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rgbClr val="4EC2E5">
                  <a:alpha val="50000"/>
                </a:srgbClr>
              </a:gs>
              <a:gs pos="0">
                <a:srgbClr val="4EC2E5">
                  <a:alpha val="30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74755" y="1905001"/>
            <a:ext cx="7781756" cy="2225262"/>
          </a:xfrm>
        </p:spPr>
        <p:txBody>
          <a:bodyPr anchor="ctr"/>
          <a:lstStyle>
            <a:lvl1pPr>
              <a:defRPr sz="5500">
                <a:solidFill>
                  <a:schemeClr val="bg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4" hasCustomPrompt="1"/>
          </p:nvPr>
        </p:nvSpPr>
        <p:spPr>
          <a:xfrm>
            <a:off x="674703" y="4620890"/>
            <a:ext cx="7783445" cy="1415772"/>
          </a:xfrm>
        </p:spPr>
        <p:txBody>
          <a:bodyPr>
            <a:noAutofit/>
          </a:bodyPr>
          <a:lstStyle>
            <a:lvl1pPr marL="0" indent="0">
              <a:lnSpc>
                <a:spcPct val="95000"/>
              </a:lnSpc>
              <a:spcAft>
                <a:spcPts val="0"/>
              </a:spcAft>
              <a:buFont typeface="Arial" panose="020B0604020202020204" pitchFamily="34" charset="0"/>
              <a:buChar char="​"/>
              <a:defRPr sz="2100" b="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bg1"/>
                </a:solidFill>
              </a:defRPr>
            </a:lvl2pPr>
            <a:lvl3pPr marL="0" indent="0">
              <a:lnSpc>
                <a:spcPct val="95000"/>
              </a:lnSpc>
              <a:spcBef>
                <a:spcPts val="0"/>
              </a:spcBef>
              <a:spcAft>
                <a:spcPts val="200"/>
              </a:spcAft>
              <a:buFont typeface="Arial" panose="020B0604020202020204" pitchFamily="34" charset="0"/>
              <a:buChar char="​"/>
              <a:defRPr sz="1500">
                <a:solidFill>
                  <a:schemeClr val="bg1"/>
                </a:solidFill>
              </a:defRPr>
            </a:lvl3pPr>
            <a:lvl4pPr marL="0" indent="0">
              <a:lnSpc>
                <a:spcPct val="95000"/>
              </a:lnSpc>
              <a:spcBef>
                <a:spcPts val="0"/>
              </a:spcBef>
              <a:spcAft>
                <a:spcPts val="200"/>
              </a:spcAft>
              <a:buFont typeface="Arial" panose="020B0604020202020204" pitchFamily="34" charset="0"/>
              <a:buChar char="​"/>
              <a:defRPr sz="1500">
                <a:solidFill>
                  <a:schemeClr val="bg1"/>
                </a:solidFill>
              </a:defRPr>
            </a:lvl4pPr>
            <a:lvl5pPr marL="0" indent="0">
              <a:lnSpc>
                <a:spcPct val="95000"/>
              </a:lnSpc>
              <a:spcBef>
                <a:spcPts val="0"/>
              </a:spcBef>
              <a:spcAft>
                <a:spcPts val="200"/>
              </a:spcAft>
              <a:buFont typeface="Arial" panose="020B0604020202020204" pitchFamily="34" charset="0"/>
              <a:buChar char="​"/>
              <a:defRPr sz="15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4" name="Group 3"/>
          <p:cNvGrpSpPr/>
          <p:nvPr userDrawn="1"/>
        </p:nvGrpSpPr>
        <p:grpSpPr>
          <a:xfrm>
            <a:off x="678035" y="1732950"/>
            <a:ext cx="7780165" cy="2672550"/>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 xmlns:p14="http://schemas.microsoft.com/office/powerpoint/2010/main" val="3148910865"/>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3631" y="1905001"/>
            <a:ext cx="7775100" cy="2225262"/>
          </a:xfrm>
        </p:spPr>
        <p:txBody>
          <a:bodyPr anchor="ctr"/>
          <a:lstStyle>
            <a:lvl1pPr>
              <a:lnSpc>
                <a:spcPct val="95000"/>
              </a:lnSpc>
              <a:defRPr sz="4200">
                <a:solidFill>
                  <a:schemeClr val="tx2"/>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4" hasCustomPrompt="1"/>
          </p:nvPr>
        </p:nvSpPr>
        <p:spPr>
          <a:xfrm>
            <a:off x="683581" y="4620890"/>
            <a:ext cx="7776788" cy="1415772"/>
          </a:xfrm>
        </p:spPr>
        <p:txBody>
          <a:bodyPr>
            <a:noAutofit/>
          </a:bodyPr>
          <a:lstStyle>
            <a:lvl1pPr marL="0" indent="0">
              <a:lnSpc>
                <a:spcPct val="95000"/>
              </a:lnSpc>
              <a:spcAft>
                <a:spcPts val="0"/>
              </a:spcAft>
              <a:buFont typeface="Arial" panose="020B0604020202020204" pitchFamily="34" charset="0"/>
              <a:buChar char="​"/>
              <a:defRPr sz="210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2pPr>
            <a:lvl3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3pPr>
            <a:lvl4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4pPr>
            <a:lvl5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4" name="Group 3"/>
          <p:cNvGrpSpPr/>
          <p:nvPr userDrawn="1"/>
        </p:nvGrpSpPr>
        <p:grpSpPr>
          <a:xfrm>
            <a:off x="683631" y="1732950"/>
            <a:ext cx="7776788" cy="2672550"/>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tx2">
                  <a:lumMod val="60000"/>
                  <a:lumOff val="4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 xmlns:p14="http://schemas.microsoft.com/office/powerpoint/2010/main" val="213999621"/>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sp>
        <p:nvSpPr>
          <p:cNvPr id="27" name="TextBox 26"/>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Tree>
    <p:extLst>
      <p:ext uri="{BB962C8B-B14F-4D97-AF65-F5344CB8AC3E}">
        <p14:creationId xmlns="" xmlns:p14="http://schemas.microsoft.com/office/powerpoint/2010/main" val="788860352"/>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En blanco">
    <p:spTree>
      <p:nvGrpSpPr>
        <p:cNvPr id="1" name=""/>
        <p:cNvGrpSpPr/>
        <p:nvPr/>
      </p:nvGrpSpPr>
      <p:grpSpPr>
        <a:xfrm>
          <a:off x="0" y="0"/>
          <a:ext cx="0" cy="0"/>
          <a:chOff x="0" y="0"/>
          <a:chExt cx="0" cy="0"/>
        </a:xfrm>
      </p:grpSpPr>
      <p:sp>
        <p:nvSpPr>
          <p:cNvPr id="8" name="TextBox 7"/>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pic>
        <p:nvPicPr>
          <p:cNvPr id="6" name="91 Imagen" descr="BMC LOGO.bmp"/>
          <p:cNvPicPr>
            <a:picLocks noChangeAspect="1"/>
          </p:cNvPicPr>
          <p:nvPr userDrawn="1"/>
        </p:nvPicPr>
        <p:blipFill>
          <a:blip r:embed="rId2" cstate="print"/>
          <a:srcRect t="9660" r="-211"/>
          <a:stretch>
            <a:fillRect/>
          </a:stretch>
        </p:blipFill>
        <p:spPr bwMode="auto">
          <a:xfrm>
            <a:off x="7488627" y="206580"/>
            <a:ext cx="1498122" cy="614504"/>
          </a:xfrm>
          <a:prstGeom prst="rect">
            <a:avLst/>
          </a:prstGeom>
          <a:noFill/>
          <a:ln w="9525">
            <a:noFill/>
            <a:miter lim="800000"/>
            <a:headEnd/>
            <a:tailEnd/>
          </a:ln>
        </p:spPr>
      </p:pic>
      <p:pic>
        <p:nvPicPr>
          <p:cNvPr id="7" name="6 Imagen" descr="VIGILADO.jpg"/>
          <p:cNvPicPr>
            <a:picLocks noChangeAspect="1"/>
          </p:cNvPicPr>
          <p:nvPr userDrawn="1"/>
        </p:nvPicPr>
        <p:blipFill>
          <a:blip r:embed="rId3" cstate="print"/>
          <a:stretch>
            <a:fillRect/>
          </a:stretch>
        </p:blipFill>
        <p:spPr>
          <a:xfrm>
            <a:off x="7416183" y="219280"/>
            <a:ext cx="55192" cy="576000"/>
          </a:xfrm>
          <a:prstGeom prst="rect">
            <a:avLst/>
          </a:prstGeom>
        </p:spPr>
      </p:pic>
    </p:spTree>
    <p:extLst>
      <p:ext uri="{BB962C8B-B14F-4D97-AF65-F5344CB8AC3E}">
        <p14:creationId xmlns="" xmlns:p14="http://schemas.microsoft.com/office/powerpoint/2010/main" val="975646462"/>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8_En blanco">
    <p:spTree>
      <p:nvGrpSpPr>
        <p:cNvPr id="1" name=""/>
        <p:cNvGrpSpPr/>
        <p:nvPr/>
      </p:nvGrpSpPr>
      <p:grpSpPr>
        <a:xfrm>
          <a:off x="0" y="0"/>
          <a:ext cx="0" cy="0"/>
          <a:chOff x="0" y="0"/>
          <a:chExt cx="0" cy="0"/>
        </a:xfrm>
      </p:grpSpPr>
      <p:sp>
        <p:nvSpPr>
          <p:cNvPr id="8" name="TextBox 7"/>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pic>
        <p:nvPicPr>
          <p:cNvPr id="6" name="91 Imagen" descr="BMC LOGO.bmp"/>
          <p:cNvPicPr>
            <a:picLocks noChangeAspect="1"/>
          </p:cNvPicPr>
          <p:nvPr userDrawn="1"/>
        </p:nvPicPr>
        <p:blipFill>
          <a:blip r:embed="rId2" cstate="print"/>
          <a:srcRect t="9660" r="-211"/>
          <a:stretch>
            <a:fillRect/>
          </a:stretch>
        </p:blipFill>
        <p:spPr bwMode="auto">
          <a:xfrm>
            <a:off x="7488627" y="206580"/>
            <a:ext cx="1498122" cy="614504"/>
          </a:xfrm>
          <a:prstGeom prst="rect">
            <a:avLst/>
          </a:prstGeom>
          <a:noFill/>
          <a:ln w="9525">
            <a:noFill/>
            <a:miter lim="800000"/>
            <a:headEnd/>
            <a:tailEnd/>
          </a:ln>
        </p:spPr>
      </p:pic>
      <p:pic>
        <p:nvPicPr>
          <p:cNvPr id="7" name="6 Imagen" descr="VIGILADO.jpg"/>
          <p:cNvPicPr>
            <a:picLocks noChangeAspect="1"/>
          </p:cNvPicPr>
          <p:nvPr userDrawn="1"/>
        </p:nvPicPr>
        <p:blipFill>
          <a:blip r:embed="rId3" cstate="print"/>
          <a:stretch>
            <a:fillRect/>
          </a:stretch>
        </p:blipFill>
        <p:spPr>
          <a:xfrm>
            <a:off x="7416183" y="219280"/>
            <a:ext cx="55192" cy="576000"/>
          </a:xfrm>
          <a:prstGeom prst="rect">
            <a:avLst/>
          </a:prstGeom>
        </p:spPr>
      </p:pic>
    </p:spTree>
    <p:extLst>
      <p:ext uri="{BB962C8B-B14F-4D97-AF65-F5344CB8AC3E}">
        <p14:creationId xmlns="" xmlns:p14="http://schemas.microsoft.com/office/powerpoint/2010/main" val="2044741199"/>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Un objeto">
    <p:spTree>
      <p:nvGrpSpPr>
        <p:cNvPr id="1" name=""/>
        <p:cNvGrpSpPr/>
        <p:nvPr/>
      </p:nvGrpSpPr>
      <p:grpSpPr>
        <a:xfrm>
          <a:off x="0" y="0"/>
          <a:ext cx="0" cy="0"/>
          <a:chOff x="0" y="0"/>
          <a:chExt cx="0" cy="0"/>
        </a:xfrm>
      </p:grpSpPr>
      <p:sp>
        <p:nvSpPr>
          <p:cNvPr id="2" name="1 Título"/>
          <p:cNvSpPr>
            <a:spLocks noGrp="1"/>
          </p:cNvSpPr>
          <p:nvPr>
            <p:ph type="title"/>
          </p:nvPr>
        </p:nvSpPr>
        <p:spPr>
          <a:xfrm>
            <a:off x="1142976" y="0"/>
            <a:ext cx="8001024" cy="928670"/>
          </a:xfrm>
          <a:prstGeom prst="rect">
            <a:avLst/>
          </a:prstGeom>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285720" y="1142984"/>
            <a:ext cx="8572560" cy="4857784"/>
          </a:xfrm>
          <a:prstGeom prst="rect">
            <a:avLst/>
          </a:prstGeom>
          <a:solidFill>
            <a:schemeClr val="bg1"/>
          </a:solidFill>
        </p:spPr>
        <p:txBody>
          <a:bodyPr/>
          <a:lstStyle>
            <a:lvl1pPr>
              <a:defRPr sz="2800">
                <a:solidFill>
                  <a:schemeClr val="accent6">
                    <a:lumMod val="75000"/>
                  </a:schemeClr>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dirty="0"/>
          </a:p>
        </p:txBody>
      </p:sp>
    </p:spTree>
    <p:extLst>
      <p:ext uri="{BB962C8B-B14F-4D97-AF65-F5344CB8AC3E}">
        <p14:creationId xmlns="" xmlns:p14="http://schemas.microsoft.com/office/powerpoint/2010/main" val="3735510001"/>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52000"/>
            <a:ext cx="8229600" cy="562074"/>
          </a:xfr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99592" y="6408000"/>
            <a:ext cx="936104" cy="365125"/>
          </a:xfrm>
          <a:prstGeom prst="rect">
            <a:avLst/>
          </a:prstGeom>
        </p:spPr>
        <p:txBody>
          <a:bodyPr/>
          <a:lstStyle/>
          <a:p>
            <a:fld id="{210545BC-6B09-4FC9-B0BC-13FA45C42EC3}" type="datetime1">
              <a:rPr lang="en-US" smtClean="0"/>
              <a:pPr/>
              <a:t>11/9/2017</a:t>
            </a:fld>
            <a:endParaRPr lang="en-GB" dirty="0"/>
          </a:p>
        </p:txBody>
      </p:sp>
      <p:sp>
        <p:nvSpPr>
          <p:cNvPr id="5" name="Footer Placeholder 4"/>
          <p:cNvSpPr>
            <a:spLocks noGrp="1"/>
          </p:cNvSpPr>
          <p:nvPr>
            <p:ph type="ftr" sz="quarter" idx="11"/>
          </p:nvPr>
        </p:nvSpPr>
        <p:spPr>
          <a:xfrm>
            <a:off x="2951820" y="6408000"/>
            <a:ext cx="3240360" cy="365125"/>
          </a:xfrm>
          <a:prstGeom prst="rect">
            <a:avLst/>
          </a:prstGeom>
        </p:spPr>
        <p:txBody>
          <a:bodyPr/>
          <a:lstStyle>
            <a:lvl1pPr>
              <a:defRPr sz="1200" b="1">
                <a:solidFill>
                  <a:srgbClr val="225BAB"/>
                </a:solidFill>
              </a:defRPr>
            </a:lvl1pPr>
          </a:lstStyle>
          <a:p>
            <a:r>
              <a:rPr lang="en-GB" dirty="0" smtClean="0"/>
              <a:t>Mapping Carbon Pricing Initiatives</a:t>
            </a:r>
            <a:endParaRPr lang="en-GB" dirty="0"/>
          </a:p>
        </p:txBody>
      </p:sp>
      <p:sp>
        <p:nvSpPr>
          <p:cNvPr id="6" name="Slide Number Placeholder 5"/>
          <p:cNvSpPr>
            <a:spLocks noGrp="1"/>
          </p:cNvSpPr>
          <p:nvPr>
            <p:ph type="sldNum" sz="quarter" idx="12"/>
          </p:nvPr>
        </p:nvSpPr>
        <p:spPr>
          <a:xfrm>
            <a:off x="457200" y="6408000"/>
            <a:ext cx="442392" cy="365125"/>
          </a:xfrm>
          <a:prstGeom prst="rect">
            <a:avLst/>
          </a:prstGeom>
        </p:spPr>
        <p:txBody>
          <a:bodyPr/>
          <a:lstStyle/>
          <a:p>
            <a:fld id="{1EF0F508-5DF0-40E6-8754-E9FDF8189FBD}" type="slidenum">
              <a:rPr lang="en-GB" smtClean="0"/>
              <a:pPr/>
              <a:t>‹Nº›</a:t>
            </a:fld>
            <a:endParaRPr lang="en-GB" dirty="0"/>
          </a:p>
        </p:txBody>
      </p:sp>
    </p:spTree>
    <p:extLst>
      <p:ext uri="{BB962C8B-B14F-4D97-AF65-F5344CB8AC3E}">
        <p14:creationId xmlns="" xmlns:p14="http://schemas.microsoft.com/office/powerpoint/2010/main" val="277876228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dirty="0"/>
          </a:p>
        </p:txBody>
      </p:sp>
    </p:spTree>
    <p:extLst>
      <p:ext uri="{BB962C8B-B14F-4D97-AF65-F5344CB8AC3E}">
        <p14:creationId xmlns="" xmlns:p14="http://schemas.microsoft.com/office/powerpoint/2010/main" val="4020965279"/>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Header">
    <p:bg>
      <p:bgPr>
        <a:gradFill>
          <a:gsLst>
            <a:gs pos="0">
              <a:schemeClr val="accent1"/>
            </a:gs>
            <a:gs pos="77000">
              <a:schemeClr val="accent1">
                <a:lumMod val="30000"/>
              </a:schemeClr>
            </a:gs>
          </a:gsLst>
          <a:path path="circle">
            <a:fillToRect l="100000" t="100000"/>
          </a:path>
        </a:gradFill>
        <a:effectLst/>
      </p:bgPr>
    </p:bg>
    <p:spTree>
      <p:nvGrpSpPr>
        <p:cNvPr id="1" name=""/>
        <p:cNvGrpSpPr/>
        <p:nvPr/>
      </p:nvGrpSpPr>
      <p:grpSpPr>
        <a:xfrm>
          <a:off x="0" y="0"/>
          <a:ext cx="0" cy="0"/>
          <a:chOff x="0" y="0"/>
          <a:chExt cx="0" cy="0"/>
        </a:xfrm>
      </p:grpSpPr>
      <p:sp>
        <p:nvSpPr>
          <p:cNvPr id="7" name="Rectángulo 6"/>
          <p:cNvSpPr/>
          <p:nvPr userDrawn="1"/>
        </p:nvSpPr>
        <p:spPr>
          <a:xfrm>
            <a:off x="-4378" y="53"/>
            <a:ext cx="9148378" cy="6853239"/>
          </a:xfrm>
          <a:prstGeom prst="rect">
            <a:avLst/>
          </a:prstGeom>
          <a:gradFill>
            <a:gsLst>
              <a:gs pos="0">
                <a:srgbClr val="4EC2E5"/>
              </a:gs>
              <a:gs pos="77000">
                <a:srgbClr val="04499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497" tIns="228497" rIns="228497" bIns="228497" rtlCol="0" anchor="ctr">
            <a:noAutofit/>
          </a:bodyPr>
          <a:lstStyle/>
          <a:p>
            <a:pPr algn="ctr"/>
            <a:endParaRPr lang="es-ES_tradnl" sz="1400" dirty="0" smtClean="0">
              <a:solidFill>
                <a:schemeClr val="bg1"/>
              </a:solidFill>
              <a:latin typeface="Franklin Gothic Demi Cond" panose="020B0706030402020204" pitchFamily="34" charset="0"/>
            </a:endParaRPr>
          </a:p>
        </p:txBody>
      </p:sp>
      <p:sp>
        <p:nvSpPr>
          <p:cNvPr id="3" name="Freeform 2"/>
          <p:cNvSpPr/>
          <p:nvPr userDrawn="1"/>
        </p:nvSpPr>
        <p:spPr bwMode="ltGray">
          <a:xfrm>
            <a:off x="-4377" y="12700"/>
            <a:ext cx="3412596" cy="6840539"/>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rgbClr val="4EC2E5">
                  <a:alpha val="50000"/>
                </a:srgbClr>
              </a:gs>
              <a:gs pos="0">
                <a:srgbClr val="4EC2E5">
                  <a:alpha val="30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dirty="0"/>
          </a:p>
        </p:txBody>
      </p:sp>
      <p:sp>
        <p:nvSpPr>
          <p:cNvPr id="2" name="Title 1"/>
          <p:cNvSpPr>
            <a:spLocks noGrp="1"/>
          </p:cNvSpPr>
          <p:nvPr>
            <p:ph type="title"/>
          </p:nvPr>
        </p:nvSpPr>
        <p:spPr>
          <a:xfrm>
            <a:off x="674756" y="1905063"/>
            <a:ext cx="7781756" cy="2225263"/>
          </a:xfrm>
        </p:spPr>
        <p:txBody>
          <a:bodyPr anchor="ctr"/>
          <a:lstStyle>
            <a:lvl1pPr>
              <a:defRPr sz="5500">
                <a:solidFill>
                  <a:schemeClr val="bg1"/>
                </a:solidFill>
              </a:defRPr>
            </a:lvl1pPr>
          </a:lstStyle>
          <a:p>
            <a:r>
              <a:rPr lang="en-US" dirty="0" smtClean="0"/>
              <a:t>Click to edit Master title style</a:t>
            </a:r>
            <a:endParaRPr lang="en-US" dirty="0"/>
          </a:p>
        </p:txBody>
      </p:sp>
      <p:sp>
        <p:nvSpPr>
          <p:cNvPr id="10" name="Text Placeholder 9"/>
          <p:cNvSpPr>
            <a:spLocks noGrp="1"/>
          </p:cNvSpPr>
          <p:nvPr>
            <p:ph type="body" sz="quarter" idx="14" hasCustomPrompt="1"/>
          </p:nvPr>
        </p:nvSpPr>
        <p:spPr>
          <a:xfrm>
            <a:off x="674783" y="4620891"/>
            <a:ext cx="7783445" cy="1415772"/>
          </a:xfrm>
        </p:spPr>
        <p:txBody>
          <a:bodyPr>
            <a:noAutofit/>
          </a:bodyPr>
          <a:lstStyle>
            <a:lvl1pPr marL="0" indent="0">
              <a:lnSpc>
                <a:spcPct val="95000"/>
              </a:lnSpc>
              <a:spcAft>
                <a:spcPts val="0"/>
              </a:spcAft>
              <a:buFont typeface="Arial" panose="020B0604020202020204" pitchFamily="34" charset="0"/>
              <a:buChar char="​"/>
              <a:defRPr sz="2100" b="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bg1"/>
                </a:solidFill>
              </a:defRPr>
            </a:lvl2pPr>
            <a:lvl3pPr marL="0" indent="0">
              <a:lnSpc>
                <a:spcPct val="95000"/>
              </a:lnSpc>
              <a:spcBef>
                <a:spcPts val="0"/>
              </a:spcBef>
              <a:spcAft>
                <a:spcPts val="200"/>
              </a:spcAft>
              <a:buFont typeface="Arial" panose="020B0604020202020204" pitchFamily="34" charset="0"/>
              <a:buChar char="​"/>
              <a:defRPr sz="1500">
                <a:solidFill>
                  <a:schemeClr val="bg1"/>
                </a:solidFill>
              </a:defRPr>
            </a:lvl3pPr>
            <a:lvl4pPr marL="0" indent="0">
              <a:lnSpc>
                <a:spcPct val="95000"/>
              </a:lnSpc>
              <a:spcBef>
                <a:spcPts val="0"/>
              </a:spcBef>
              <a:spcAft>
                <a:spcPts val="200"/>
              </a:spcAft>
              <a:buFont typeface="Arial" panose="020B0604020202020204" pitchFamily="34" charset="0"/>
              <a:buChar char="​"/>
              <a:defRPr sz="1500">
                <a:solidFill>
                  <a:schemeClr val="bg1"/>
                </a:solidFill>
              </a:defRPr>
            </a:lvl4pPr>
            <a:lvl5pPr marL="0" indent="0">
              <a:lnSpc>
                <a:spcPct val="95000"/>
              </a:lnSpc>
              <a:spcBef>
                <a:spcPts val="0"/>
              </a:spcBef>
              <a:spcAft>
                <a:spcPts val="200"/>
              </a:spcAft>
              <a:buFont typeface="Arial" panose="020B0604020202020204" pitchFamily="34" charset="0"/>
              <a:buChar char="​"/>
              <a:defRPr sz="15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4" name="Group 3"/>
          <p:cNvGrpSpPr/>
          <p:nvPr userDrawn="1"/>
        </p:nvGrpSpPr>
        <p:grpSpPr>
          <a:xfrm>
            <a:off x="678113" y="1733011"/>
            <a:ext cx="7780165" cy="2672551"/>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3148910865"/>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25" name="Text Placeholder 3"/>
          <p:cNvSpPr>
            <a:spLocks noGrp="1"/>
          </p:cNvSpPr>
          <p:nvPr>
            <p:ph type="body" sz="half" idx="2" hasCustomPrompt="1"/>
          </p:nvPr>
        </p:nvSpPr>
        <p:spPr>
          <a:xfrm>
            <a:off x="1618130" y="2971800"/>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section title</a:t>
            </a:r>
          </a:p>
        </p:txBody>
      </p:sp>
      <p:sp>
        <p:nvSpPr>
          <p:cNvPr id="30" name="Text Placeholder 29"/>
          <p:cNvSpPr>
            <a:spLocks noGrp="1"/>
          </p:cNvSpPr>
          <p:nvPr>
            <p:ph type="body" sz="quarter" idx="11" hasCustomPrompt="1"/>
          </p:nvPr>
        </p:nvSpPr>
        <p:spPr>
          <a:xfrm>
            <a:off x="685800" y="2948353"/>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22"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94" name="Text Placeholder 3"/>
          <p:cNvSpPr>
            <a:spLocks noGrp="1"/>
          </p:cNvSpPr>
          <p:nvPr>
            <p:ph type="body" sz="half" idx="29" hasCustomPrompt="1"/>
          </p:nvPr>
        </p:nvSpPr>
        <p:spPr>
          <a:xfrm>
            <a:off x="1618130" y="3886205"/>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section title</a:t>
            </a:r>
          </a:p>
        </p:txBody>
      </p:sp>
      <p:sp>
        <p:nvSpPr>
          <p:cNvPr id="95" name="Text Placeholder 29"/>
          <p:cNvSpPr>
            <a:spLocks noGrp="1"/>
          </p:cNvSpPr>
          <p:nvPr>
            <p:ph type="body" sz="quarter" idx="30" hasCustomPrompt="1"/>
          </p:nvPr>
        </p:nvSpPr>
        <p:spPr>
          <a:xfrm>
            <a:off x="685800" y="3862758"/>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96" name="Text Placeholder 3"/>
          <p:cNvSpPr>
            <a:spLocks noGrp="1"/>
          </p:cNvSpPr>
          <p:nvPr>
            <p:ph type="body" sz="half" idx="31" hasCustomPrompt="1"/>
          </p:nvPr>
        </p:nvSpPr>
        <p:spPr>
          <a:xfrm>
            <a:off x="1618130" y="4800610"/>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section title</a:t>
            </a:r>
          </a:p>
        </p:txBody>
      </p:sp>
      <p:sp>
        <p:nvSpPr>
          <p:cNvPr id="97" name="Text Placeholder 29"/>
          <p:cNvSpPr>
            <a:spLocks noGrp="1"/>
          </p:cNvSpPr>
          <p:nvPr>
            <p:ph type="body" sz="quarter" idx="32" hasCustomPrompt="1"/>
          </p:nvPr>
        </p:nvSpPr>
        <p:spPr>
          <a:xfrm>
            <a:off x="685800" y="4777163"/>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98" name="Text Placeholder 3"/>
          <p:cNvSpPr>
            <a:spLocks noGrp="1"/>
          </p:cNvSpPr>
          <p:nvPr>
            <p:ph type="body" sz="half" idx="33" hasCustomPrompt="1"/>
          </p:nvPr>
        </p:nvSpPr>
        <p:spPr>
          <a:xfrm>
            <a:off x="5732930" y="2971800"/>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section title</a:t>
            </a:r>
          </a:p>
        </p:txBody>
      </p:sp>
      <p:sp>
        <p:nvSpPr>
          <p:cNvPr id="99" name="Text Placeholder 29"/>
          <p:cNvSpPr>
            <a:spLocks noGrp="1"/>
          </p:cNvSpPr>
          <p:nvPr>
            <p:ph type="body" sz="quarter" idx="34" hasCustomPrompt="1"/>
          </p:nvPr>
        </p:nvSpPr>
        <p:spPr>
          <a:xfrm>
            <a:off x="4800600" y="2948353"/>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100" name="Text Placeholder 3"/>
          <p:cNvSpPr>
            <a:spLocks noGrp="1"/>
          </p:cNvSpPr>
          <p:nvPr>
            <p:ph type="body" sz="half" idx="35" hasCustomPrompt="1"/>
          </p:nvPr>
        </p:nvSpPr>
        <p:spPr>
          <a:xfrm>
            <a:off x="5732930" y="3886205"/>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section title</a:t>
            </a:r>
          </a:p>
        </p:txBody>
      </p:sp>
      <p:sp>
        <p:nvSpPr>
          <p:cNvPr id="101" name="Text Placeholder 29"/>
          <p:cNvSpPr>
            <a:spLocks noGrp="1"/>
          </p:cNvSpPr>
          <p:nvPr>
            <p:ph type="body" sz="quarter" idx="36" hasCustomPrompt="1"/>
          </p:nvPr>
        </p:nvSpPr>
        <p:spPr>
          <a:xfrm>
            <a:off x="4800600" y="3862758"/>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102" name="Text Placeholder 3"/>
          <p:cNvSpPr>
            <a:spLocks noGrp="1"/>
          </p:cNvSpPr>
          <p:nvPr>
            <p:ph type="body" sz="half" idx="37" hasCustomPrompt="1"/>
          </p:nvPr>
        </p:nvSpPr>
        <p:spPr>
          <a:xfrm>
            <a:off x="5732930" y="4800610"/>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section title</a:t>
            </a:r>
          </a:p>
        </p:txBody>
      </p:sp>
      <p:sp>
        <p:nvSpPr>
          <p:cNvPr id="103" name="Text Placeholder 29"/>
          <p:cNvSpPr>
            <a:spLocks noGrp="1"/>
          </p:cNvSpPr>
          <p:nvPr>
            <p:ph type="body" sz="quarter" idx="38" hasCustomPrompt="1"/>
          </p:nvPr>
        </p:nvSpPr>
        <p:spPr>
          <a:xfrm>
            <a:off x="4800600" y="4777163"/>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Tree>
    <p:extLst>
      <p:ext uri="{BB962C8B-B14F-4D97-AF65-F5344CB8AC3E}">
        <p14:creationId xmlns="" xmlns:p14="http://schemas.microsoft.com/office/powerpoint/2010/main" val="3850515460"/>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15" name="Content Placeholder 13"/>
          <p:cNvSpPr>
            <a:spLocks noGrp="1"/>
          </p:cNvSpPr>
          <p:nvPr>
            <p:ph sz="quarter" idx="15"/>
          </p:nvPr>
        </p:nvSpPr>
        <p:spPr>
          <a:xfrm>
            <a:off x="685800" y="2971800"/>
            <a:ext cx="3657600" cy="274320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35" name="Content Placeholder 13"/>
          <p:cNvSpPr>
            <a:spLocks noGrp="1"/>
          </p:cNvSpPr>
          <p:nvPr>
            <p:ph sz="quarter" idx="16"/>
          </p:nvPr>
        </p:nvSpPr>
        <p:spPr>
          <a:xfrm>
            <a:off x="4800600" y="2971800"/>
            <a:ext cx="3657600" cy="274320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36"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39" name="TextBox 38"/>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0"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Tree>
    <p:extLst>
      <p:ext uri="{BB962C8B-B14F-4D97-AF65-F5344CB8AC3E}">
        <p14:creationId xmlns="" xmlns:p14="http://schemas.microsoft.com/office/powerpoint/2010/main" val="1328533763"/>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8" name="Content Placeholder 37"/>
          <p:cNvSpPr>
            <a:spLocks noGrp="1"/>
          </p:cNvSpPr>
          <p:nvPr>
            <p:ph sz="quarter" idx="15"/>
          </p:nvPr>
        </p:nvSpPr>
        <p:spPr>
          <a:xfrm>
            <a:off x="685800" y="2971800"/>
            <a:ext cx="5029200" cy="2743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0" name="Content Placeholder 37"/>
          <p:cNvSpPr>
            <a:spLocks noGrp="1"/>
          </p:cNvSpPr>
          <p:nvPr>
            <p:ph sz="quarter" idx="17"/>
          </p:nvPr>
        </p:nvSpPr>
        <p:spPr>
          <a:xfrm>
            <a:off x="6172200" y="2971800"/>
            <a:ext cx="2286000" cy="2743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34"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37" name="TextBox 36"/>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1"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Tree>
    <p:extLst>
      <p:ext uri="{BB962C8B-B14F-4D97-AF65-F5344CB8AC3E}">
        <p14:creationId xmlns="" xmlns:p14="http://schemas.microsoft.com/office/powerpoint/2010/main" val="3256096326"/>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8" name="Content Placeholder 37"/>
          <p:cNvSpPr>
            <a:spLocks noGrp="1"/>
          </p:cNvSpPr>
          <p:nvPr>
            <p:ph sz="quarter" idx="15"/>
          </p:nvPr>
        </p:nvSpPr>
        <p:spPr>
          <a:xfrm>
            <a:off x="685800" y="2971800"/>
            <a:ext cx="2286000" cy="2743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0" name="Content Placeholder 37"/>
          <p:cNvSpPr>
            <a:spLocks noGrp="1"/>
          </p:cNvSpPr>
          <p:nvPr>
            <p:ph sz="quarter" idx="17"/>
          </p:nvPr>
        </p:nvSpPr>
        <p:spPr>
          <a:xfrm>
            <a:off x="3429000" y="2971800"/>
            <a:ext cx="5029200" cy="2743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34"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1" name="TextBox 40"/>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2"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Tree>
    <p:extLst>
      <p:ext uri="{BB962C8B-B14F-4D97-AF65-F5344CB8AC3E}">
        <p14:creationId xmlns="" xmlns:p14="http://schemas.microsoft.com/office/powerpoint/2010/main" val="2751754173"/>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8" name="Content Placeholder 37"/>
          <p:cNvSpPr>
            <a:spLocks noGrp="1"/>
          </p:cNvSpPr>
          <p:nvPr>
            <p:ph sz="quarter" idx="15"/>
          </p:nvPr>
        </p:nvSpPr>
        <p:spPr>
          <a:xfrm>
            <a:off x="685800" y="2971800"/>
            <a:ext cx="2286000" cy="2743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39" name="Content Placeholder 37"/>
          <p:cNvSpPr>
            <a:spLocks noGrp="1"/>
          </p:cNvSpPr>
          <p:nvPr>
            <p:ph sz="quarter" idx="16"/>
          </p:nvPr>
        </p:nvSpPr>
        <p:spPr>
          <a:xfrm>
            <a:off x="3429000" y="2971800"/>
            <a:ext cx="2286000" cy="2743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0" name="Content Placeholder 37"/>
          <p:cNvSpPr>
            <a:spLocks noGrp="1"/>
          </p:cNvSpPr>
          <p:nvPr>
            <p:ph sz="quarter" idx="17"/>
          </p:nvPr>
        </p:nvSpPr>
        <p:spPr>
          <a:xfrm>
            <a:off x="6172200" y="2971800"/>
            <a:ext cx="2286000" cy="2743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1"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4" name="TextBox 43"/>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5"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Tree>
    <p:extLst>
      <p:ext uri="{BB962C8B-B14F-4D97-AF65-F5344CB8AC3E}">
        <p14:creationId xmlns="" xmlns:p14="http://schemas.microsoft.com/office/powerpoint/2010/main" val="1502876023"/>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smtClean="0"/>
              <a:t>click to edit master title style</a:t>
            </a:r>
            <a:endParaRPr lang="en-US" dirty="0"/>
          </a:p>
        </p:txBody>
      </p:sp>
      <p:sp>
        <p:nvSpPr>
          <p:cNvPr id="8" name="TextBox 7"/>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
        <p:nvSpPr>
          <p:cNvPr id="19"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 xmlns:p14="http://schemas.microsoft.com/office/powerpoint/2010/main" val="1869678377"/>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smtClean="0"/>
              <a:t>click to edit master title style</a:t>
            </a:r>
            <a:endParaRPr lang="en-US" dirty="0"/>
          </a:p>
        </p:txBody>
      </p:sp>
      <p:sp>
        <p:nvSpPr>
          <p:cNvPr id="8" name="TextBox 7"/>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
        <p:nvSpPr>
          <p:cNvPr id="19"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hart Placeholder 3"/>
          <p:cNvSpPr>
            <a:spLocks noGrp="1"/>
          </p:cNvSpPr>
          <p:nvPr userDrawn="1">
            <p:ph type="chart" sz="quarter" idx="29" hasCustomPrompt="1"/>
          </p:nvPr>
        </p:nvSpPr>
        <p:spPr>
          <a:xfrm>
            <a:off x="685800" y="2057400"/>
            <a:ext cx="7772400" cy="4000500"/>
          </a:xfrm>
        </p:spPr>
        <p:txBody>
          <a:bodyPr/>
          <a:lstStyle>
            <a:lvl1pPr algn="ctr">
              <a:defRPr>
                <a:solidFill>
                  <a:schemeClr val="tx2"/>
                </a:solidFill>
              </a:defRPr>
            </a:lvl1pPr>
          </a:lstStyle>
          <a:p>
            <a:r>
              <a:rPr lang="en-US" dirty="0" smtClean="0"/>
              <a:t>Click to insert chart from template</a:t>
            </a:r>
            <a:endParaRPr lang="en-US" dirty="0"/>
          </a:p>
        </p:txBody>
      </p:sp>
    </p:spTree>
    <p:extLst>
      <p:ext uri="{BB962C8B-B14F-4D97-AF65-F5344CB8AC3E}">
        <p14:creationId xmlns="" xmlns:p14="http://schemas.microsoft.com/office/powerpoint/2010/main" val="1334301580"/>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
        <p:nvSpPr>
          <p:cNvPr id="8" name="TextBox 7"/>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Tree>
    <p:extLst>
      <p:ext uri="{BB962C8B-B14F-4D97-AF65-F5344CB8AC3E}">
        <p14:creationId xmlns="" xmlns:p14="http://schemas.microsoft.com/office/powerpoint/2010/main" val="2902820469"/>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142999"/>
            <a:ext cx="7772400" cy="914402"/>
          </a:xfrm>
          <a:prstGeom prst="rect">
            <a:avLst/>
          </a:prstGeom>
        </p:spPr>
        <p:txBody>
          <a:bodyPr vert="horz" lIns="0" tIns="0" rIns="0" bIns="0" rtlCol="0" anchor="t">
            <a:noAutofit/>
          </a:bodyPr>
          <a:lstStyle/>
          <a:p>
            <a:r>
              <a:rPr lang="en-US" dirty="0" smtClean="0"/>
              <a:t>click to edit</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685800" y="2971801"/>
            <a:ext cx="7772400" cy="2743201"/>
          </a:xfrm>
          <a:prstGeom prst="rect">
            <a:avLst/>
          </a:prstGeom>
        </p:spPr>
        <p:txBody>
          <a:bodyPr vert="horz" lIns="0" tIns="0" rIns="0" bIns="0" rtlCol="0">
            <a:no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Tree>
    <p:extLst>
      <p:ext uri="{BB962C8B-B14F-4D97-AF65-F5344CB8AC3E}">
        <p14:creationId xmlns="" xmlns:p14="http://schemas.microsoft.com/office/powerpoint/2010/main" val="3777297127"/>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5" r:id="rId3"/>
    <p:sldLayoutId id="2147483652" r:id="rId4"/>
    <p:sldLayoutId id="2147483654" r:id="rId5"/>
    <p:sldLayoutId id="2147483651" r:id="rId6"/>
    <p:sldLayoutId id="2147483659" r:id="rId7"/>
    <p:sldLayoutId id="2147483660" r:id="rId8"/>
    <p:sldLayoutId id="2147483661" r:id="rId9"/>
    <p:sldLayoutId id="2147483663" r:id="rId10"/>
    <p:sldLayoutId id="2147483656" r:id="rId11"/>
    <p:sldLayoutId id="2147483664" r:id="rId12"/>
    <p:sldLayoutId id="2147483665" r:id="rId13"/>
    <p:sldLayoutId id="2147483666" r:id="rId14"/>
    <p:sldLayoutId id="2147483667" r:id="rId15"/>
    <p:sldLayoutId id="2147483668" r:id="rId16"/>
    <p:sldLayoutId id="2147483669" r:id="rId17"/>
  </p:sldLayoutIdLst>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hf hdr="0" ftr="0" dt="0"/>
  <p:txStyles>
    <p:titleStyle>
      <a:lvl1pPr algn="l" defTabSz="914400" rtl="0" eaLnBrk="1" latinLnBrk="0" hangingPunct="1">
        <a:lnSpc>
          <a:spcPct val="85000"/>
        </a:lnSpc>
        <a:spcBef>
          <a:spcPct val="0"/>
        </a:spcBef>
        <a:buNone/>
        <a:defRPr sz="3650" kern="1200">
          <a:solidFill>
            <a:schemeClr val="tx2"/>
          </a:solidFill>
          <a:latin typeface="+mj-lt"/>
          <a:ea typeface="+mj-ea"/>
          <a:cs typeface="+mj-cs"/>
        </a:defRPr>
      </a:lvl1pPr>
    </p:titleStyle>
    <p:body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hyperlink" Target="http://www.google.com.co/url?url=http://www.transportenvironment.org/what-we-do/aviation&amp;rct=j&amp;frm=1&amp;q=&amp;esrc=s&amp;sa=U&amp;ei=-IjLVITHG4HQgwS5l4DADw&amp;ved=0CBQQ9QEwAA&amp;usg=AFQjCNGGqJChmhwoYrXLLds174cJ73r_9Q" TargetMode="External"/><Relationship Id="rId7" Type="http://schemas.openxmlformats.org/officeDocument/2006/relationships/hyperlink" Target="http://www.google.com.co/url?url=http://www.gopixpic.com/540/factory-clip-art/http:||www*clker*com|cliparts|G|w|6|T|h|c|factory-hi*png/&amp;rct=j&amp;frm=1&amp;q=&amp;esrc=s&amp;sa=U&amp;ei=EIjLVL69CIOfgwTfyIEw&amp;ved=0CDgQ9QEwEjigAQ&amp;usg=AFQjCNH9Sr0fhmW32EWoj-jTipLHFFFarw" TargetMode="External"/><Relationship Id="rId2" Type="http://schemas.openxmlformats.org/officeDocument/2006/relationships/image" Target="../media/image10.png"/><Relationship Id="rId1" Type="http://schemas.openxmlformats.org/officeDocument/2006/relationships/slideLayout" Target="../slideLayouts/slideLayout12.xml"/><Relationship Id="rId6" Type="http://schemas.openxmlformats.org/officeDocument/2006/relationships/image" Target="../media/image12.jpeg"/><Relationship Id="rId5" Type="http://schemas.openxmlformats.org/officeDocument/2006/relationships/hyperlink" Target="http://www.google.com.co/url?url=http://www.vectorstock.com/royalty-free-vector/car-pollution-icon-vector-563277&amp;rct=j&amp;frm=1&amp;q=&amp;esrc=s&amp;sa=U&amp;ei=cFXJVJGTMO3GsQS0p4G4CQ&amp;ved=0CBoQ9QEwAw&amp;usg=AFQjCNFo6JBUqL2pFGWVCke5xysE0icyvA" TargetMode="External"/><Relationship Id="rId4" Type="http://schemas.openxmlformats.org/officeDocument/2006/relationships/image" Target="../media/image11.jpeg"/></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15.jpeg"/><Relationship Id="rId4" Type="http://schemas.openxmlformats.org/officeDocument/2006/relationships/hyperlink" Target="http://www.google.com.co/url?url=http://yellowicons.com/tree-icon/&amp;rct=j&amp;frm=1&amp;q=&amp;esrc=s&amp;sa=U&amp;ei=xaDLVMzbGculgwS-s4GQAw&amp;ved=0CBYQ9QEwAQ&amp;usg=AFQjCNE-XYn6qLS863vj_RPFUUaaWnaVG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9.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1.xml.rels><?xml version="1.0" encoding="UTF-8" standalone="yes"?>
<Relationships xmlns="http://schemas.openxmlformats.org/package/2006/relationships"><Relationship Id="rId8" Type="http://schemas.openxmlformats.org/officeDocument/2006/relationships/hyperlink" Target="http://www.google.com.co/url?url=http://www.vectorstock.com/royalty-free-vector/car-pollution-icon-vector-563277&amp;rct=j&amp;frm=1&amp;q=&amp;esrc=s&amp;sa=U&amp;ei=cFXJVJGTMO3GsQS0p4G4CQ&amp;ved=0CBoQ9QEwAw&amp;usg=AFQjCNFo6JBUqL2pFGWVCke5xysE0icyvA" TargetMode="External"/><Relationship Id="rId13" Type="http://schemas.openxmlformats.org/officeDocument/2006/relationships/image" Target="../media/image25.jpeg"/><Relationship Id="rId3" Type="http://schemas.openxmlformats.org/officeDocument/2006/relationships/image" Target="../media/image22.png"/><Relationship Id="rId7" Type="http://schemas.openxmlformats.org/officeDocument/2006/relationships/image" Target="../media/image11.jpeg"/><Relationship Id="rId12" Type="http://schemas.openxmlformats.org/officeDocument/2006/relationships/hyperlink" Target="http://www.google.com.co/url?url=http://yellowicons.com/tree-icon/&amp;rct=j&amp;frm=1&amp;q=&amp;esrc=s&amp;sa=U&amp;ei=xaDLVMzbGculgwS-s4GQAw&amp;ved=0CBYQ9QEwAQ&amp;usg=AFQjCNE-XYn6qLS863vj_RPFUUaaWnaVGg" TargetMode="External"/><Relationship Id="rId2" Type="http://schemas.openxmlformats.org/officeDocument/2006/relationships/notesSlide" Target="../notesSlides/notesSlide12.xml"/><Relationship Id="rId16" Type="http://schemas.openxmlformats.org/officeDocument/2006/relationships/image" Target="../media/image27.png"/><Relationship Id="rId1" Type="http://schemas.openxmlformats.org/officeDocument/2006/relationships/slideLayout" Target="../slideLayouts/slideLayout12.xml"/><Relationship Id="rId6" Type="http://schemas.openxmlformats.org/officeDocument/2006/relationships/hyperlink" Target="http://www.google.com.co/url?url=http://www.transportenvironment.org/what-we-do/aviation&amp;rct=j&amp;frm=1&amp;q=&amp;esrc=s&amp;sa=U&amp;ei=-IjLVITHG4HQgwS5l4DADw&amp;ved=0CBQQ9QEwAA&amp;usg=AFQjCNGGqJChmhwoYrXLLds174cJ73r_9Q" TargetMode="External"/><Relationship Id="rId11" Type="http://schemas.openxmlformats.org/officeDocument/2006/relationships/image" Target="../media/image13.jpeg"/><Relationship Id="rId5" Type="http://schemas.openxmlformats.org/officeDocument/2006/relationships/image" Target="../media/image24.png"/><Relationship Id="rId15" Type="http://schemas.openxmlformats.org/officeDocument/2006/relationships/image" Target="../media/image26.jpeg"/><Relationship Id="rId10" Type="http://schemas.openxmlformats.org/officeDocument/2006/relationships/hyperlink" Target="http://www.google.com.co/url?url=http://www.gopixpic.com/540/factory-clip-art/http:||www*clker*com|cliparts|G|w|6|T|h|c|factory-hi*png/&amp;rct=j&amp;frm=1&amp;q=&amp;esrc=s&amp;sa=U&amp;ei=EIjLVL69CIOfgwTfyIEw&amp;ved=0CDgQ9QEwEjigAQ&amp;usg=AFQjCNH9Sr0fhmW32EWoj-jTipLHFFFarw" TargetMode="External"/><Relationship Id="rId4" Type="http://schemas.openxmlformats.org/officeDocument/2006/relationships/image" Target="../media/image23.png"/><Relationship Id="rId9" Type="http://schemas.openxmlformats.org/officeDocument/2006/relationships/image" Target="../media/image12.jpeg"/><Relationship Id="rId14" Type="http://schemas.openxmlformats.org/officeDocument/2006/relationships/hyperlink" Target="http://www.google.com.co/url?url=http://www.brandon4rent.ca/&amp;rct=j&amp;frm=1&amp;q=&amp;esrc=s&amp;sa=U&amp;ei=8g7JVLfxFYG-ggTc1YLABw&amp;ved=0CDgQ9QEwEjgU&amp;usg=AFQjCNGAPDjreCp0Yukit9eFaG_OXRITsQ"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89115" y="1921627"/>
            <a:ext cx="7765774" cy="2252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497" tIns="228497" rIns="228497" bIns="228497" rtlCol="0" anchor="ctr">
            <a:noAutofit/>
          </a:bodyPr>
          <a:lstStyle/>
          <a:p>
            <a:pPr algn="ctr"/>
            <a:endParaRPr lang="es-ES_tradnl" sz="1400" dirty="0">
              <a:solidFill>
                <a:schemeClr val="bg1"/>
              </a:solidFill>
              <a:latin typeface="Franklin Gothic Demi Cond" panose="020B0706030402020204" pitchFamily="34" charset="0"/>
            </a:endParaRPr>
          </a:p>
        </p:txBody>
      </p:sp>
      <p:pic>
        <p:nvPicPr>
          <p:cNvPr id="4" name="91 Imagen" descr="BMC LOGO.bmp"/>
          <p:cNvPicPr>
            <a:picLocks noChangeAspect="1"/>
          </p:cNvPicPr>
          <p:nvPr/>
        </p:nvPicPr>
        <p:blipFill>
          <a:blip r:embed="rId3" cstate="email">
            <a:extLst>
              <a:ext uri="{28A0092B-C50C-407E-A947-70E740481C1C}">
                <a14:useLocalDpi xmlns:a14="http://schemas.microsoft.com/office/drawing/2010/main" xmlns=""/>
              </a:ext>
            </a:extLst>
          </a:blip>
          <a:srcRect t="9660" r="-211"/>
          <a:stretch>
            <a:fillRect/>
          </a:stretch>
        </p:blipFill>
        <p:spPr bwMode="auto">
          <a:xfrm>
            <a:off x="3113237" y="2446857"/>
            <a:ext cx="2607597" cy="1069592"/>
          </a:xfrm>
          <a:prstGeom prst="rect">
            <a:avLst/>
          </a:prstGeom>
          <a:noFill/>
          <a:ln w="9525">
            <a:noFill/>
            <a:miter lim="800000"/>
            <a:headEnd/>
            <a:tailEnd/>
          </a:ln>
        </p:spPr>
      </p:pic>
      <p:sp>
        <p:nvSpPr>
          <p:cNvPr id="5" name="Content Placeholder 13"/>
          <p:cNvSpPr txBox="1">
            <a:spLocks/>
          </p:cNvSpPr>
          <p:nvPr/>
        </p:nvSpPr>
        <p:spPr>
          <a:xfrm>
            <a:off x="689113" y="5533416"/>
            <a:ext cx="7771248" cy="562157"/>
          </a:xfrm>
          <a:prstGeom prst="rect">
            <a:avLst/>
          </a:prstGeom>
        </p:spPr>
        <p:txBody>
          <a:bodyPr lIns="91399" tIns="45700" rIns="91399" bIns="45700"/>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lnSpc>
                <a:spcPct val="100000"/>
              </a:lnSpc>
            </a:pPr>
            <a:r>
              <a:rPr lang="es-ES_tradnl" sz="2400" dirty="0">
                <a:solidFill>
                  <a:schemeClr val="bg1"/>
                </a:solidFill>
              </a:rPr>
              <a:t>ESCENARIO DE CONFIANZA Y EFECTIVIDAD</a:t>
            </a:r>
          </a:p>
          <a:p>
            <a:pPr>
              <a:lnSpc>
                <a:spcPct val="100000"/>
              </a:lnSpc>
            </a:pPr>
            <a:endParaRPr lang="es-ES_tradnl" sz="2400" dirty="0">
              <a:solidFill>
                <a:schemeClr val="bg1"/>
              </a:solidFill>
            </a:endParaRPr>
          </a:p>
          <a:p>
            <a:pPr>
              <a:lnSpc>
                <a:spcPct val="100000"/>
              </a:lnSpc>
            </a:pPr>
            <a:endParaRPr lang="es-ES_tradnl" sz="2000" dirty="0">
              <a:solidFill>
                <a:schemeClr val="bg1"/>
              </a:solidFill>
            </a:endParaRPr>
          </a:p>
        </p:txBody>
      </p:sp>
      <p:sp>
        <p:nvSpPr>
          <p:cNvPr id="3" name="2 CuadroTexto"/>
          <p:cNvSpPr txBox="1"/>
          <p:nvPr/>
        </p:nvSpPr>
        <p:spPr>
          <a:xfrm>
            <a:off x="737364" y="4521452"/>
            <a:ext cx="7669276" cy="812530"/>
          </a:xfrm>
          <a:prstGeom prst="rect">
            <a:avLst/>
          </a:prstGeom>
          <a:noFill/>
        </p:spPr>
        <p:txBody>
          <a:bodyPr wrap="square" lIns="0" tIns="0" rIns="0" bIns="0" rtlCol="0">
            <a:spAutoFit/>
          </a:bodyPr>
          <a:lstStyle/>
          <a:p>
            <a:pPr algn="ctr">
              <a:lnSpc>
                <a:spcPct val="120000"/>
              </a:lnSpc>
            </a:pPr>
            <a:r>
              <a:rPr lang="es-CO" sz="2200" dirty="0" smtClean="0">
                <a:solidFill>
                  <a:schemeClr val="bg1"/>
                </a:solidFill>
              </a:rPr>
              <a:t>Comité de Regulación</a:t>
            </a:r>
          </a:p>
          <a:p>
            <a:pPr algn="ctr">
              <a:lnSpc>
                <a:spcPct val="120000"/>
              </a:lnSpc>
            </a:pPr>
            <a:r>
              <a:rPr lang="es-CO" sz="2200" dirty="0" smtClean="0">
                <a:solidFill>
                  <a:schemeClr val="bg1"/>
                </a:solidFill>
              </a:rPr>
              <a:t> </a:t>
            </a:r>
            <a:r>
              <a:rPr lang="es-CO" sz="2200" dirty="0" smtClean="0">
                <a:solidFill>
                  <a:schemeClr val="bg1"/>
                </a:solidFill>
              </a:rPr>
              <a:t>10 </a:t>
            </a:r>
            <a:r>
              <a:rPr lang="es-CO" sz="2200" dirty="0" smtClean="0">
                <a:solidFill>
                  <a:schemeClr val="bg1"/>
                </a:solidFill>
              </a:rPr>
              <a:t>de </a:t>
            </a:r>
            <a:r>
              <a:rPr lang="es-CO" sz="2200" dirty="0" smtClean="0">
                <a:solidFill>
                  <a:schemeClr val="bg1"/>
                </a:solidFill>
              </a:rPr>
              <a:t>noviembre </a:t>
            </a:r>
            <a:r>
              <a:rPr lang="es-CO" sz="2200" dirty="0" smtClean="0">
                <a:solidFill>
                  <a:schemeClr val="bg1"/>
                </a:solidFill>
              </a:rPr>
              <a:t>de 2017</a:t>
            </a:r>
          </a:p>
        </p:txBody>
      </p:sp>
    </p:spTree>
    <p:extLst>
      <p:ext uri="{BB962C8B-B14F-4D97-AF65-F5344CB8AC3E}">
        <p14:creationId xmlns:p14="http://schemas.microsoft.com/office/powerpoint/2010/main" xmlns="" val="1650756707"/>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9 CuadroTexto"/>
          <p:cNvSpPr txBox="1"/>
          <p:nvPr/>
        </p:nvSpPr>
        <p:spPr>
          <a:xfrm>
            <a:off x="266876" y="424833"/>
            <a:ext cx="6937487" cy="400110"/>
          </a:xfrm>
          <a:prstGeom prst="rect">
            <a:avLst/>
          </a:prstGeom>
          <a:noFill/>
        </p:spPr>
        <p:txBody>
          <a:bodyPr wrap="square" lIns="0" tIns="0" rIns="0" bIns="0" rtlCol="0">
            <a:spAutoFit/>
          </a:bodyPr>
          <a:lstStyle/>
          <a:p>
            <a:pPr algn="just"/>
            <a:r>
              <a:rPr lang="es-CO" sz="2600" b="1" dirty="0" smtClean="0">
                <a:solidFill>
                  <a:schemeClr val="tx2"/>
                </a:solidFill>
              </a:rPr>
              <a:t>¿Qué es el mercado de carbono?</a:t>
            </a:r>
          </a:p>
        </p:txBody>
      </p:sp>
      <p:pic>
        <p:nvPicPr>
          <p:cNvPr id="6" name="Picture 3"/>
          <p:cNvPicPr>
            <a:picLocks noChangeAspect="1" noChangeArrowheads="1"/>
          </p:cNvPicPr>
          <p:nvPr/>
        </p:nvPicPr>
        <p:blipFill>
          <a:blip r:embed="rId3" cstate="print"/>
          <a:srcRect l="27105" t="51430" r="32584" b="2824"/>
          <a:stretch>
            <a:fillRect/>
          </a:stretch>
        </p:blipFill>
        <p:spPr bwMode="auto">
          <a:xfrm>
            <a:off x="5568287" y="3065453"/>
            <a:ext cx="3115917" cy="2370397"/>
          </a:xfrm>
          <a:prstGeom prst="rect">
            <a:avLst/>
          </a:prstGeom>
          <a:noFill/>
          <a:ln w="9525">
            <a:noFill/>
            <a:miter lim="800000"/>
            <a:headEnd/>
            <a:tailEnd/>
          </a:ln>
          <a:effectLst/>
        </p:spPr>
      </p:pic>
      <p:sp>
        <p:nvSpPr>
          <p:cNvPr id="7" name="6 CuadroTexto"/>
          <p:cNvSpPr txBox="1"/>
          <p:nvPr/>
        </p:nvSpPr>
        <p:spPr>
          <a:xfrm>
            <a:off x="402342" y="1213589"/>
            <a:ext cx="5399017" cy="5170646"/>
          </a:xfrm>
          <a:prstGeom prst="rect">
            <a:avLst/>
          </a:prstGeom>
          <a:noFill/>
        </p:spPr>
        <p:txBody>
          <a:bodyPr wrap="square" lIns="0" tIns="0" rIns="0" bIns="0" rtlCol="0">
            <a:spAutoFit/>
          </a:bodyPr>
          <a:lstStyle/>
          <a:p>
            <a:pPr algn="just">
              <a:lnSpc>
                <a:spcPct val="120000"/>
              </a:lnSpc>
            </a:pPr>
            <a:r>
              <a:rPr lang="es-CO" sz="2000" dirty="0" smtClean="0"/>
              <a:t>Comprende todas las transacciones de unidades de reducción de emisiones, evitar emisiones, remover y capturar (créditos de carbono) de Gases Efecto Invernadero (GEI) generadas por una iniciativa de mitigación</a:t>
            </a:r>
            <a:r>
              <a:rPr lang="es-CO" sz="2000" b="1" dirty="0" smtClean="0"/>
              <a:t>. </a:t>
            </a:r>
          </a:p>
          <a:p>
            <a:pPr algn="just">
              <a:lnSpc>
                <a:spcPct val="120000"/>
              </a:lnSpc>
            </a:pPr>
            <a:endParaRPr lang="es-CO" sz="2000" b="1" dirty="0"/>
          </a:p>
          <a:p>
            <a:pPr algn="just">
              <a:lnSpc>
                <a:spcPct val="120000"/>
              </a:lnSpc>
            </a:pPr>
            <a:r>
              <a:rPr lang="es-CO" sz="2000" dirty="0"/>
              <a:t>Se negocian en mercados </a:t>
            </a:r>
            <a:r>
              <a:rPr lang="es-CO" sz="2000" dirty="0" smtClean="0"/>
              <a:t>establecidos.</a:t>
            </a:r>
          </a:p>
          <a:p>
            <a:pPr algn="just">
              <a:lnSpc>
                <a:spcPct val="120000"/>
              </a:lnSpc>
            </a:pPr>
            <a:endParaRPr lang="es-CO" sz="2000" dirty="0" smtClean="0"/>
          </a:p>
          <a:p>
            <a:pPr algn="just">
              <a:lnSpc>
                <a:spcPct val="120000"/>
              </a:lnSpc>
            </a:pPr>
            <a:r>
              <a:rPr lang="es-CO" sz="2000" dirty="0" smtClean="0"/>
              <a:t>Estos se dividen en:</a:t>
            </a:r>
          </a:p>
          <a:p>
            <a:pPr algn="just">
              <a:lnSpc>
                <a:spcPct val="120000"/>
              </a:lnSpc>
            </a:pPr>
            <a:endParaRPr lang="es-CO" sz="2000" dirty="0" smtClean="0"/>
          </a:p>
          <a:p>
            <a:pPr lvl="1">
              <a:lnSpc>
                <a:spcPct val="120000"/>
              </a:lnSpc>
              <a:buFont typeface="Arial" pitchFamily="34" charset="0"/>
              <a:buChar char="•"/>
            </a:pPr>
            <a:r>
              <a:rPr lang="es-CO" sz="2000" dirty="0" smtClean="0"/>
              <a:t>Mercados de carbono VERs</a:t>
            </a:r>
          </a:p>
          <a:p>
            <a:pPr lvl="1">
              <a:lnSpc>
                <a:spcPct val="120000"/>
              </a:lnSpc>
              <a:buFont typeface="Arial" pitchFamily="34" charset="0"/>
              <a:buChar char="•"/>
            </a:pPr>
            <a:endParaRPr lang="es-CO" sz="2000" dirty="0" smtClean="0"/>
          </a:p>
          <a:p>
            <a:pPr lvl="1">
              <a:lnSpc>
                <a:spcPct val="120000"/>
              </a:lnSpc>
              <a:buFont typeface="Arial" pitchFamily="34" charset="0"/>
              <a:buChar char="•"/>
            </a:pPr>
            <a:r>
              <a:rPr lang="es-CO" sz="2000" dirty="0" smtClean="0"/>
              <a:t>Mercados regulados CERs</a:t>
            </a:r>
          </a:p>
          <a:p>
            <a:pPr algn="just">
              <a:lnSpc>
                <a:spcPct val="120000"/>
              </a:lnSpc>
            </a:pPr>
            <a:endParaRPr lang="es-CO" sz="2000" dirty="0"/>
          </a:p>
        </p:txBody>
      </p:sp>
      <p:sp>
        <p:nvSpPr>
          <p:cNvPr id="8" name="7 Elipse"/>
          <p:cNvSpPr/>
          <p:nvPr/>
        </p:nvSpPr>
        <p:spPr>
          <a:xfrm>
            <a:off x="750627" y="4667534"/>
            <a:ext cx="4339988" cy="655093"/>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smtClean="0">
              <a:solidFill>
                <a:schemeClr val="bg1"/>
              </a:solidFill>
              <a:latin typeface="Franklin Gothic Demi Cond" panose="020B0706030402020204" pitchFamily="34" charset="0"/>
            </a:endParaRPr>
          </a:p>
        </p:txBody>
      </p:sp>
      <p:sp>
        <p:nvSpPr>
          <p:cNvPr id="9" name="8 Elipse"/>
          <p:cNvSpPr/>
          <p:nvPr/>
        </p:nvSpPr>
        <p:spPr>
          <a:xfrm>
            <a:off x="402343" y="4667534"/>
            <a:ext cx="4339988" cy="65509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smtClean="0">
              <a:solidFill>
                <a:schemeClr val="bg1"/>
              </a:solidFill>
              <a:latin typeface="Franklin Gothic Demi Cond" panose="020B0706030402020204" pitchFamily="34" charset="0"/>
            </a:endParaRPr>
          </a:p>
        </p:txBody>
      </p:sp>
    </p:spTree>
    <p:extLst>
      <p:ext uri="{BB962C8B-B14F-4D97-AF65-F5344CB8AC3E}">
        <p14:creationId xmlns="" xmlns:p14="http://schemas.microsoft.com/office/powerpoint/2010/main" val="3037598915"/>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9 CuadroTexto"/>
          <p:cNvSpPr txBox="1"/>
          <p:nvPr/>
        </p:nvSpPr>
        <p:spPr>
          <a:xfrm>
            <a:off x="294593" y="242920"/>
            <a:ext cx="6736127" cy="677108"/>
          </a:xfrm>
          <a:prstGeom prst="rect">
            <a:avLst/>
          </a:prstGeom>
          <a:noFill/>
        </p:spPr>
        <p:txBody>
          <a:bodyPr wrap="square" lIns="0" tIns="0" rIns="0" bIns="0" rtlCol="0">
            <a:spAutoFit/>
          </a:bodyPr>
          <a:lstStyle/>
          <a:p>
            <a:pPr algn="just"/>
            <a:r>
              <a:rPr lang="es-CO" sz="2200" b="1" dirty="0" smtClean="0">
                <a:solidFill>
                  <a:schemeClr val="tx2"/>
                </a:solidFill>
              </a:rPr>
              <a:t>¿Qué son las unidades </a:t>
            </a:r>
            <a:r>
              <a:rPr lang="es-CO" sz="2200" b="1" dirty="0">
                <a:solidFill>
                  <a:schemeClr val="tx2"/>
                </a:solidFill>
              </a:rPr>
              <a:t>de reducción de emisiones, evitar emisiones, remover y capturar (créditos de </a:t>
            </a:r>
            <a:r>
              <a:rPr lang="es-CO" sz="2200" b="1" dirty="0" smtClean="0">
                <a:solidFill>
                  <a:schemeClr val="tx2"/>
                </a:solidFill>
              </a:rPr>
              <a:t>carbono)?</a:t>
            </a:r>
            <a:endParaRPr lang="es-CO" sz="2200" b="1" dirty="0">
              <a:solidFill>
                <a:schemeClr val="tx2"/>
              </a:solidFill>
            </a:endParaRPr>
          </a:p>
        </p:txBody>
      </p:sp>
      <p:sp>
        <p:nvSpPr>
          <p:cNvPr id="4" name="3 CuadroTexto"/>
          <p:cNvSpPr txBox="1"/>
          <p:nvPr/>
        </p:nvSpPr>
        <p:spPr>
          <a:xfrm>
            <a:off x="294593" y="1427595"/>
            <a:ext cx="8570967" cy="5022914"/>
          </a:xfrm>
          <a:prstGeom prst="rect">
            <a:avLst/>
          </a:prstGeom>
          <a:noFill/>
        </p:spPr>
        <p:txBody>
          <a:bodyPr wrap="square" lIns="0" tIns="0" rIns="0" bIns="0" rtlCol="0">
            <a:spAutoFit/>
          </a:bodyPr>
          <a:lstStyle/>
          <a:p>
            <a:pPr algn="just">
              <a:lnSpc>
                <a:spcPct val="120000"/>
              </a:lnSpc>
              <a:buFont typeface="Arial" pitchFamily="34" charset="0"/>
              <a:buChar char="•"/>
            </a:pPr>
            <a:r>
              <a:rPr lang="es-CO" sz="1700" dirty="0" smtClean="0"/>
              <a:t> </a:t>
            </a:r>
            <a:r>
              <a:rPr lang="es-CO" sz="1700" dirty="0"/>
              <a:t>Los créditos de carbono son un mecanismo internacional de descontaminación para reducir, </a:t>
            </a:r>
            <a:r>
              <a:rPr lang="es-CO" sz="1700" dirty="0" smtClean="0"/>
              <a:t>capturar, remover o evitar </a:t>
            </a:r>
            <a:r>
              <a:rPr lang="es-CO" sz="1700" dirty="0"/>
              <a:t>las emisiones contaminantes al medio ambiente.</a:t>
            </a:r>
          </a:p>
          <a:p>
            <a:pPr algn="just">
              <a:lnSpc>
                <a:spcPct val="120000"/>
              </a:lnSpc>
              <a:buFont typeface="Arial" pitchFamily="34" charset="0"/>
              <a:buChar char="•"/>
            </a:pPr>
            <a:endParaRPr lang="es-CO" sz="1700" dirty="0" smtClean="0"/>
          </a:p>
          <a:p>
            <a:pPr algn="just">
              <a:lnSpc>
                <a:spcPct val="120000"/>
              </a:lnSpc>
              <a:buFont typeface="Arial" pitchFamily="34" charset="0"/>
              <a:buChar char="•"/>
            </a:pPr>
            <a:r>
              <a:rPr lang="es-CO" sz="1700" dirty="0" smtClean="0"/>
              <a:t> Su </a:t>
            </a:r>
            <a:r>
              <a:rPr lang="es-CO" sz="1700" b="1" dirty="0"/>
              <a:t>valor</a:t>
            </a:r>
            <a:r>
              <a:rPr lang="es-CO" sz="1700" dirty="0"/>
              <a:t> depende de las condiciones de mercado, del tipo de </a:t>
            </a:r>
            <a:r>
              <a:rPr lang="es-CO" sz="1700" dirty="0" smtClean="0"/>
              <a:t>iniciativa de mitigación desarrollado y </a:t>
            </a:r>
            <a:r>
              <a:rPr lang="es-CO" sz="1700" dirty="0"/>
              <a:t>los co-beneficios asociados. </a:t>
            </a:r>
          </a:p>
          <a:p>
            <a:pPr algn="just">
              <a:lnSpc>
                <a:spcPct val="120000"/>
              </a:lnSpc>
            </a:pPr>
            <a:endParaRPr lang="es-CO" sz="1700" dirty="0" smtClean="0"/>
          </a:p>
          <a:p>
            <a:pPr algn="just">
              <a:lnSpc>
                <a:spcPct val="120000"/>
              </a:lnSpc>
              <a:buFont typeface="Arial" pitchFamily="34" charset="0"/>
              <a:buChar char="•"/>
            </a:pPr>
            <a:r>
              <a:rPr lang="es-CO" sz="1700" dirty="0" smtClean="0"/>
              <a:t> Equivale a </a:t>
            </a:r>
            <a:r>
              <a:rPr lang="es-CO" sz="1700" b="1" dirty="0" smtClean="0"/>
              <a:t>una tonelada de Co2 </a:t>
            </a:r>
            <a:r>
              <a:rPr lang="es-CO" sz="1700" dirty="0" smtClean="0"/>
              <a:t>que ha sido capturada, removida, reducida o evitada de la atmósfera.</a:t>
            </a:r>
          </a:p>
          <a:p>
            <a:pPr algn="just">
              <a:lnSpc>
                <a:spcPct val="120000"/>
              </a:lnSpc>
              <a:buFont typeface="Arial" pitchFamily="34" charset="0"/>
              <a:buChar char="•"/>
            </a:pPr>
            <a:endParaRPr lang="es-CO" sz="1700" dirty="0" smtClean="0"/>
          </a:p>
          <a:p>
            <a:pPr algn="just">
              <a:lnSpc>
                <a:spcPct val="120000"/>
              </a:lnSpc>
              <a:buFont typeface="Arial" pitchFamily="34" charset="0"/>
              <a:buChar char="•"/>
            </a:pPr>
            <a:r>
              <a:rPr lang="es-CO" sz="1700" dirty="0" smtClean="0"/>
              <a:t> Entre los tipos de proyecto que pueden aplicar a una certificación están:</a:t>
            </a:r>
          </a:p>
          <a:p>
            <a:pPr lvl="2" algn="just">
              <a:lnSpc>
                <a:spcPct val="120000"/>
              </a:lnSpc>
              <a:buFont typeface="Arial" pitchFamily="34" charset="0"/>
              <a:buChar char="•"/>
            </a:pPr>
            <a:endParaRPr lang="es-CO" sz="1700" dirty="0" smtClean="0"/>
          </a:p>
          <a:p>
            <a:pPr lvl="2" algn="just">
              <a:lnSpc>
                <a:spcPct val="120000"/>
              </a:lnSpc>
              <a:buFontTx/>
              <a:buChar char="-"/>
            </a:pPr>
            <a:r>
              <a:rPr lang="es-CO" sz="1700" dirty="0" smtClean="0"/>
              <a:t>Generación de energía renovable</a:t>
            </a:r>
          </a:p>
          <a:p>
            <a:pPr lvl="2" algn="just">
              <a:lnSpc>
                <a:spcPct val="120000"/>
              </a:lnSpc>
              <a:buFontTx/>
              <a:buChar char="-"/>
            </a:pPr>
            <a:r>
              <a:rPr lang="es-CO" sz="1700" dirty="0" smtClean="0"/>
              <a:t>Mejoramiento de eficiencia energética de procesos</a:t>
            </a:r>
          </a:p>
          <a:p>
            <a:pPr lvl="2" algn="just">
              <a:lnSpc>
                <a:spcPct val="120000"/>
              </a:lnSpc>
              <a:buFontTx/>
              <a:buChar char="-"/>
            </a:pPr>
            <a:r>
              <a:rPr lang="es-CO" sz="1700" dirty="0" smtClean="0"/>
              <a:t>Forestación /reforestación</a:t>
            </a:r>
          </a:p>
          <a:p>
            <a:pPr lvl="2" algn="just">
              <a:lnSpc>
                <a:spcPct val="120000"/>
              </a:lnSpc>
              <a:buFontTx/>
              <a:buChar char="-"/>
            </a:pPr>
            <a:r>
              <a:rPr lang="es-CO" sz="1700" dirty="0" smtClean="0"/>
              <a:t>Deforestación evitada y conservación de stocks de carbono (REDD+) </a:t>
            </a:r>
          </a:p>
          <a:p>
            <a:pPr lvl="2" algn="just">
              <a:lnSpc>
                <a:spcPct val="120000"/>
              </a:lnSpc>
              <a:buFontTx/>
              <a:buChar char="-"/>
            </a:pPr>
            <a:r>
              <a:rPr lang="es-CO" sz="1700" dirty="0" smtClean="0"/>
              <a:t>Transporte limpio</a:t>
            </a:r>
            <a:endParaRPr lang="es-CO" sz="1700" dirty="0"/>
          </a:p>
        </p:txBody>
      </p:sp>
    </p:spTree>
    <p:extLst>
      <p:ext uri="{BB962C8B-B14F-4D97-AF65-F5344CB8AC3E}">
        <p14:creationId xmlns="" xmlns:p14="http://schemas.microsoft.com/office/powerpoint/2010/main" val="1731994734"/>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9 CuadroTexto"/>
          <p:cNvSpPr txBox="1"/>
          <p:nvPr/>
        </p:nvSpPr>
        <p:spPr>
          <a:xfrm>
            <a:off x="294593" y="127196"/>
            <a:ext cx="6774947" cy="369332"/>
          </a:xfrm>
          <a:prstGeom prst="rect">
            <a:avLst/>
          </a:prstGeom>
          <a:noFill/>
        </p:spPr>
        <p:txBody>
          <a:bodyPr wrap="square" lIns="0" tIns="0" rIns="0" bIns="0" rtlCol="0">
            <a:spAutoFit/>
          </a:bodyPr>
          <a:lstStyle/>
          <a:p>
            <a:pPr algn="just"/>
            <a:r>
              <a:rPr lang="es-CO" sz="2400" b="1" dirty="0" smtClean="0">
                <a:solidFill>
                  <a:schemeClr val="tx2"/>
                </a:solidFill>
              </a:rPr>
              <a:t>Diferencias entre herramientas de reducción. </a:t>
            </a:r>
          </a:p>
        </p:txBody>
      </p:sp>
      <p:graphicFrame>
        <p:nvGraphicFramePr>
          <p:cNvPr id="3" name="2 Tabla"/>
          <p:cNvGraphicFramePr>
            <a:graphicFrameLocks noGrp="1"/>
          </p:cNvGraphicFramePr>
          <p:nvPr>
            <p:extLst>
              <p:ext uri="{D42A27DB-BD31-4B8C-83A1-F6EECF244321}">
                <p14:modId xmlns="" xmlns:p14="http://schemas.microsoft.com/office/powerpoint/2010/main" val="1348553677"/>
              </p:ext>
            </p:extLst>
          </p:nvPr>
        </p:nvGraphicFramePr>
        <p:xfrm>
          <a:off x="294593" y="1890569"/>
          <a:ext cx="8627733" cy="4354113"/>
        </p:xfrm>
        <a:graphic>
          <a:graphicData uri="http://schemas.openxmlformats.org/drawingml/2006/table">
            <a:tbl>
              <a:tblPr firstRow="1" bandRow="1">
                <a:tableStyleId>{21E4AEA4-8DFA-4A89-87EB-49C32662AFE0}</a:tableStyleId>
              </a:tblPr>
              <a:tblGrid>
                <a:gridCol w="2798618"/>
                <a:gridCol w="2919661"/>
                <a:gridCol w="2909454"/>
              </a:tblGrid>
              <a:tr h="4354113">
                <a:tc>
                  <a:txBody>
                    <a:bodyPr/>
                    <a:lstStyle/>
                    <a:p>
                      <a:pPr algn="ctr"/>
                      <a:r>
                        <a:rPr lang="es-CO" sz="1600" dirty="0" smtClean="0">
                          <a:solidFill>
                            <a:schemeClr val="tx1"/>
                          </a:solidFill>
                        </a:rPr>
                        <a:t>1. Comercio de Derechos de emisión </a:t>
                      </a:r>
                    </a:p>
                    <a:p>
                      <a:endParaRPr lang="es-CO" sz="1600" dirty="0" smtClean="0">
                        <a:solidFill>
                          <a:schemeClr val="tx1"/>
                        </a:solidFill>
                      </a:endParaRPr>
                    </a:p>
                    <a:p>
                      <a:pPr algn="just"/>
                      <a:r>
                        <a:rPr lang="es-CO" sz="1600" kern="1200" dirty="0" smtClean="0">
                          <a:solidFill>
                            <a:schemeClr val="tx1"/>
                          </a:solidFill>
                        </a:rPr>
                        <a:t>*</a:t>
                      </a:r>
                      <a:r>
                        <a:rPr lang="es-CO" sz="1600" b="0" kern="1200" dirty="0" smtClean="0">
                          <a:solidFill>
                            <a:schemeClr val="tx1"/>
                          </a:solidFill>
                        </a:rPr>
                        <a:t>Se negocian a través del sistema de comercio de derechos de emisión del Protocolo de Kyoto.</a:t>
                      </a:r>
                    </a:p>
                    <a:p>
                      <a:endParaRPr lang="es-CO" sz="1600" b="0" kern="1200" dirty="0" smtClean="0">
                        <a:solidFill>
                          <a:schemeClr val="tx1"/>
                        </a:solidFill>
                      </a:endParaRPr>
                    </a:p>
                    <a:p>
                      <a:pPr algn="just"/>
                      <a:r>
                        <a:rPr lang="es-CO" sz="1600" b="0" kern="1200" dirty="0" smtClean="0">
                          <a:solidFill>
                            <a:schemeClr val="tx1"/>
                          </a:solidFill>
                        </a:rPr>
                        <a:t>*Es un concepto de "bolsa" mundial de compraventa de unidades de emisión, en donde los países obtendrán crédito por reducir el total de gases de efecto invernadero transados como unidades de CO</a:t>
                      </a:r>
                      <a:r>
                        <a:rPr lang="es-CO" sz="1600" b="0" kern="1200" baseline="-25000" dirty="0" smtClean="0">
                          <a:solidFill>
                            <a:schemeClr val="tx1"/>
                          </a:solidFill>
                        </a:rPr>
                        <a:t>2 </a:t>
                      </a:r>
                      <a:r>
                        <a:rPr lang="es-CO" sz="1600" b="0" kern="1200" dirty="0" smtClean="0">
                          <a:solidFill>
                            <a:schemeClr val="tx1"/>
                          </a:solidFill>
                        </a:rPr>
                        <a:t>eq (UNFCCC, 2011).</a:t>
                      </a:r>
                      <a:endParaRPr lang="es-CO" sz="1600" b="0" dirty="0">
                        <a:solidFill>
                          <a:schemeClr val="tx1"/>
                        </a:solidFill>
                      </a:endParaRPr>
                    </a:p>
                  </a:txBody>
                  <a:tcPr>
                    <a:solidFill>
                      <a:schemeClr val="accent4">
                        <a:lumMod val="20000"/>
                        <a:lumOff val="80000"/>
                      </a:schemeClr>
                    </a:solidFill>
                  </a:tcPr>
                </a:tc>
                <a:tc>
                  <a:txBody>
                    <a:bodyPr/>
                    <a:lstStyle/>
                    <a:p>
                      <a:pPr algn="ctr"/>
                      <a:r>
                        <a:rPr lang="es-CO" sz="1600" dirty="0" smtClean="0">
                          <a:solidFill>
                            <a:schemeClr val="tx1"/>
                          </a:solidFill>
                        </a:rPr>
                        <a:t>2. Proyectos de Implementación</a:t>
                      </a:r>
                      <a:r>
                        <a:rPr lang="es-CO" sz="1600" baseline="0" dirty="0" smtClean="0">
                          <a:solidFill>
                            <a:schemeClr val="tx1"/>
                          </a:solidFill>
                        </a:rPr>
                        <a:t> Conjunta</a:t>
                      </a:r>
                    </a:p>
                    <a:p>
                      <a:endParaRPr lang="es-CO" sz="1600" baseline="0" dirty="0" smtClean="0">
                        <a:solidFill>
                          <a:schemeClr val="tx1"/>
                        </a:solidFill>
                      </a:endParaRPr>
                    </a:p>
                    <a:p>
                      <a:pPr algn="just"/>
                      <a:r>
                        <a:rPr lang="es-CO" sz="1600" b="0" kern="1200" dirty="0" smtClean="0">
                          <a:solidFill>
                            <a:schemeClr val="tx1"/>
                          </a:solidFill>
                        </a:rPr>
                        <a:t>*Unidades de reducción de las emisiones generadas en un proyecto de reducción o eliminación realizado en otra parte (país).</a:t>
                      </a:r>
                    </a:p>
                    <a:p>
                      <a:endParaRPr lang="es-CO" sz="1600" b="0" kern="1200" dirty="0" smtClean="0">
                        <a:solidFill>
                          <a:schemeClr val="tx1"/>
                        </a:solidFill>
                      </a:endParaRPr>
                    </a:p>
                    <a:p>
                      <a:pPr algn="just"/>
                      <a:r>
                        <a:rPr lang="es-CO" sz="1600" b="0" kern="1200" dirty="0" smtClean="0">
                          <a:solidFill>
                            <a:schemeClr val="tx1"/>
                          </a:solidFill>
                        </a:rPr>
                        <a:t>Los gobiernos patrocinadores recibirán créditos; las naciones receptoras obtendrán inversión extranjera y tecnología avanzada (pero no créditos).</a:t>
                      </a:r>
                      <a:endParaRPr lang="es-CO" sz="1600" b="0" dirty="0">
                        <a:solidFill>
                          <a:schemeClr val="tx1"/>
                        </a:solidFill>
                      </a:endParaRPr>
                    </a:p>
                  </a:txBody>
                  <a:tcPr>
                    <a:solidFill>
                      <a:schemeClr val="accent4">
                        <a:lumMod val="20000"/>
                        <a:lumOff val="80000"/>
                      </a:schemeClr>
                    </a:solidFill>
                  </a:tcPr>
                </a:tc>
                <a:tc>
                  <a:txBody>
                    <a:bodyPr/>
                    <a:lstStyle/>
                    <a:p>
                      <a:pPr algn="ctr"/>
                      <a:r>
                        <a:rPr lang="es-CO" sz="1600" dirty="0" smtClean="0">
                          <a:solidFill>
                            <a:schemeClr val="tx1"/>
                          </a:solidFill>
                        </a:rPr>
                        <a:t>3. Crédito</a:t>
                      </a:r>
                      <a:r>
                        <a:rPr lang="es-CO" sz="1600" baseline="0" dirty="0" smtClean="0">
                          <a:solidFill>
                            <a:schemeClr val="tx1"/>
                          </a:solidFill>
                        </a:rPr>
                        <a:t> de Carbono</a:t>
                      </a:r>
                    </a:p>
                    <a:p>
                      <a:pPr algn="ctr"/>
                      <a:r>
                        <a:rPr lang="es-CO" sz="1600" baseline="0" dirty="0" smtClean="0">
                          <a:solidFill>
                            <a:schemeClr val="tx1"/>
                          </a:solidFill>
                        </a:rPr>
                        <a:t>(VERs y CERs)</a:t>
                      </a:r>
                    </a:p>
                    <a:p>
                      <a:pPr algn="just"/>
                      <a:endParaRPr lang="es-CO" sz="1600" kern="1200" dirty="0" smtClean="0">
                        <a:solidFill>
                          <a:schemeClr val="tx1"/>
                        </a:solidFill>
                      </a:endParaRPr>
                    </a:p>
                    <a:p>
                      <a:pPr algn="just"/>
                      <a:r>
                        <a:rPr lang="es-CO" sz="1600" b="0" kern="1200" dirty="0" smtClean="0">
                          <a:solidFill>
                            <a:schemeClr val="tx1"/>
                          </a:solidFill>
                        </a:rPr>
                        <a:t>*Los créditos pueden aplicarse</a:t>
                      </a:r>
                      <a:r>
                        <a:rPr lang="es-CO" sz="1600" b="0" kern="1200" baseline="0" dirty="0" smtClean="0">
                          <a:solidFill>
                            <a:schemeClr val="tx1"/>
                          </a:solidFill>
                        </a:rPr>
                        <a:t> </a:t>
                      </a:r>
                      <a:r>
                        <a:rPr lang="es-CO" sz="1600" b="0" kern="1200" dirty="0" smtClean="0">
                          <a:solidFill>
                            <a:schemeClr val="tx1"/>
                          </a:solidFill>
                        </a:rPr>
                        <a:t>para cumplir límites de emisión; reservarlos”, o  venderlos a otros</a:t>
                      </a:r>
                    </a:p>
                    <a:p>
                      <a:endParaRPr lang="es-CO" sz="1600" b="0" kern="1200" dirty="0" smtClean="0">
                        <a:solidFill>
                          <a:schemeClr val="tx1"/>
                        </a:solidFill>
                      </a:endParaRPr>
                    </a:p>
                    <a:p>
                      <a:pPr algn="just"/>
                      <a:r>
                        <a:rPr lang="es-CO" sz="1600" b="0" kern="1200" dirty="0" smtClean="0">
                          <a:solidFill>
                            <a:schemeClr val="tx1"/>
                          </a:solidFill>
                        </a:rPr>
                        <a:t>*Las empresas compran </a:t>
                      </a:r>
                      <a:r>
                        <a:rPr lang="es-CO" sz="1600" b="0" kern="1200" baseline="0" dirty="0" smtClean="0">
                          <a:solidFill>
                            <a:schemeClr val="tx1"/>
                          </a:solidFill>
                        </a:rPr>
                        <a:t>por responsabilidad social </a:t>
                      </a:r>
                      <a:r>
                        <a:rPr lang="es-CO" sz="1600" b="0" kern="1200" dirty="0" smtClean="0">
                          <a:solidFill>
                            <a:schemeClr val="tx1"/>
                          </a:solidFill>
                        </a:rPr>
                        <a:t>y posicionamiento</a:t>
                      </a:r>
                      <a:r>
                        <a:rPr lang="es-CO" sz="1600" b="0" kern="1200" baseline="0" dirty="0" smtClean="0">
                          <a:solidFill>
                            <a:schemeClr val="tx1"/>
                          </a:solidFill>
                        </a:rPr>
                        <a:t> </a:t>
                      </a:r>
                      <a:r>
                        <a:rPr lang="es-CO" sz="1600" b="0" kern="1200" dirty="0" smtClean="0">
                          <a:solidFill>
                            <a:schemeClr val="tx1"/>
                          </a:solidFill>
                        </a:rPr>
                        <a:t>positivo de su imagen corporativa.</a:t>
                      </a:r>
                    </a:p>
                    <a:p>
                      <a:endParaRPr lang="es-CO" sz="1600" b="0" kern="1200" dirty="0" smtClean="0">
                        <a:solidFill>
                          <a:schemeClr val="tx1"/>
                        </a:solidFill>
                      </a:endParaRPr>
                    </a:p>
                    <a:p>
                      <a:pPr algn="just"/>
                      <a:r>
                        <a:rPr lang="es-CO" sz="1600" b="0" kern="1200" dirty="0" smtClean="0">
                          <a:solidFill>
                            <a:schemeClr val="tx1"/>
                          </a:solidFill>
                        </a:rPr>
                        <a:t>Se fija un precio, acordado por las partes que suscriben un acuerdo de compra-venta</a:t>
                      </a:r>
                      <a:endParaRPr lang="es-CO" sz="1600" b="0" dirty="0">
                        <a:solidFill>
                          <a:schemeClr val="tx1"/>
                        </a:solidFill>
                      </a:endParaRPr>
                    </a:p>
                  </a:txBody>
                  <a:tcPr>
                    <a:solidFill>
                      <a:schemeClr val="accent4">
                        <a:lumMod val="20000"/>
                        <a:lumOff val="80000"/>
                      </a:schemeClr>
                    </a:solidFill>
                  </a:tcPr>
                </a:tc>
              </a:tr>
            </a:tbl>
          </a:graphicData>
        </a:graphic>
      </p:graphicFrame>
      <p:sp>
        <p:nvSpPr>
          <p:cNvPr id="4" name="3 Rectángulo"/>
          <p:cNvSpPr/>
          <p:nvPr/>
        </p:nvSpPr>
        <p:spPr>
          <a:xfrm>
            <a:off x="294596" y="1052141"/>
            <a:ext cx="8578021" cy="615553"/>
          </a:xfrm>
          <a:prstGeom prst="rect">
            <a:avLst/>
          </a:prstGeom>
        </p:spPr>
        <p:txBody>
          <a:bodyPr wrap="square">
            <a:spAutoFit/>
          </a:bodyPr>
          <a:lstStyle/>
          <a:p>
            <a:pPr algn="just"/>
            <a:r>
              <a:rPr lang="es-CO" sz="1700" dirty="0" smtClean="0"/>
              <a:t>El Protocolo de Kioto estableció 3 principales herramientas basadas en compromisos jurídicamente vinculantes e incentivos para la reducción de GEI:.</a:t>
            </a:r>
            <a:endParaRPr lang="es-CO" sz="1700" dirty="0"/>
          </a:p>
        </p:txBody>
      </p:sp>
      <p:sp>
        <p:nvSpPr>
          <p:cNvPr id="7" name="Abrir llave 6"/>
          <p:cNvSpPr/>
          <p:nvPr/>
        </p:nvSpPr>
        <p:spPr>
          <a:xfrm rot="16200000">
            <a:off x="3060101" y="3518726"/>
            <a:ext cx="150542" cy="5681551"/>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dirty="0"/>
          </a:p>
        </p:txBody>
      </p:sp>
      <p:sp>
        <p:nvSpPr>
          <p:cNvPr id="8" name="Abrir llave 7"/>
          <p:cNvSpPr/>
          <p:nvPr/>
        </p:nvSpPr>
        <p:spPr>
          <a:xfrm rot="16200000">
            <a:off x="7376702" y="5064897"/>
            <a:ext cx="162214" cy="2577538"/>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dirty="0"/>
          </a:p>
        </p:txBody>
      </p:sp>
      <p:sp>
        <p:nvSpPr>
          <p:cNvPr id="9" name="CuadroTexto 8"/>
          <p:cNvSpPr txBox="1"/>
          <p:nvPr/>
        </p:nvSpPr>
        <p:spPr>
          <a:xfrm>
            <a:off x="6237280" y="6423102"/>
            <a:ext cx="2635337" cy="268279"/>
          </a:xfrm>
          <a:prstGeom prst="rect">
            <a:avLst/>
          </a:prstGeom>
          <a:noFill/>
        </p:spPr>
        <p:txBody>
          <a:bodyPr wrap="none" lIns="0" tIns="0" rIns="0" bIns="0" rtlCol="0">
            <a:spAutoFit/>
          </a:bodyPr>
          <a:lstStyle/>
          <a:p>
            <a:pPr>
              <a:lnSpc>
                <a:spcPct val="120000"/>
              </a:lnSpc>
            </a:pPr>
            <a:r>
              <a:rPr lang="es-CO" sz="1600" b="1" dirty="0" smtClean="0"/>
              <a:t>Países en vía de desarrollo</a:t>
            </a:r>
            <a:endParaRPr lang="es-CO" sz="1600" b="1" dirty="0"/>
          </a:p>
        </p:txBody>
      </p:sp>
      <p:sp>
        <p:nvSpPr>
          <p:cNvPr id="11" name="CuadroTexto 10"/>
          <p:cNvSpPr txBox="1"/>
          <p:nvPr/>
        </p:nvSpPr>
        <p:spPr>
          <a:xfrm>
            <a:off x="2239257" y="6423102"/>
            <a:ext cx="2051844" cy="268279"/>
          </a:xfrm>
          <a:prstGeom prst="rect">
            <a:avLst/>
          </a:prstGeom>
          <a:noFill/>
        </p:spPr>
        <p:txBody>
          <a:bodyPr wrap="none" lIns="0" tIns="0" rIns="0" bIns="0" rtlCol="0">
            <a:spAutoFit/>
          </a:bodyPr>
          <a:lstStyle/>
          <a:p>
            <a:pPr>
              <a:lnSpc>
                <a:spcPct val="120000"/>
              </a:lnSpc>
            </a:pPr>
            <a:r>
              <a:rPr lang="es-CO" sz="1600" b="1" dirty="0" smtClean="0"/>
              <a:t>Países desarrollados</a:t>
            </a:r>
            <a:endParaRPr lang="es-CO" sz="1600" b="1" dirty="0"/>
          </a:p>
        </p:txBody>
      </p:sp>
      <p:cxnSp>
        <p:nvCxnSpPr>
          <p:cNvPr id="14" name="13 Conector recto"/>
          <p:cNvCxnSpPr/>
          <p:nvPr/>
        </p:nvCxnSpPr>
        <p:spPr>
          <a:xfrm rot="16200000" flipH="1">
            <a:off x="934633" y="4053977"/>
            <a:ext cx="4354113" cy="2729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5" name="14 Conector recto"/>
          <p:cNvCxnSpPr/>
          <p:nvPr/>
        </p:nvCxnSpPr>
        <p:spPr>
          <a:xfrm rot="16200000" flipH="1">
            <a:off x="3812739" y="4053978"/>
            <a:ext cx="4354113" cy="27295"/>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17" name="16 Rectángulo"/>
          <p:cNvSpPr/>
          <p:nvPr/>
        </p:nvSpPr>
        <p:spPr>
          <a:xfrm>
            <a:off x="6003443" y="1890569"/>
            <a:ext cx="2918883" cy="43541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smtClean="0">
              <a:solidFill>
                <a:schemeClr val="bg1"/>
              </a:solidFill>
              <a:latin typeface="Franklin Gothic Demi Cond" panose="020B0706030402020204" pitchFamily="34" charset="0"/>
            </a:endParaRPr>
          </a:p>
        </p:txBody>
      </p:sp>
    </p:spTree>
    <p:extLst>
      <p:ext uri="{BB962C8B-B14F-4D97-AF65-F5344CB8AC3E}">
        <p14:creationId xmlns="" xmlns:p14="http://schemas.microsoft.com/office/powerpoint/2010/main" val="2384011375"/>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7" name="Picture 3"/>
          <p:cNvPicPr>
            <a:picLocks noChangeAspect="1" noChangeArrowheads="1"/>
          </p:cNvPicPr>
          <p:nvPr/>
        </p:nvPicPr>
        <p:blipFill>
          <a:blip r:embed="rId2" cstate="print"/>
          <a:srcRect/>
          <a:stretch>
            <a:fillRect/>
          </a:stretch>
        </p:blipFill>
        <p:spPr bwMode="auto">
          <a:xfrm>
            <a:off x="928662" y="1428736"/>
            <a:ext cx="7889905" cy="4267216"/>
          </a:xfrm>
          <a:prstGeom prst="rect">
            <a:avLst/>
          </a:prstGeom>
          <a:noFill/>
          <a:ln w="9525">
            <a:noFill/>
            <a:miter lim="800000"/>
            <a:headEnd/>
            <a:tailEnd/>
          </a:ln>
          <a:effectLst/>
        </p:spPr>
      </p:pic>
      <p:sp>
        <p:nvSpPr>
          <p:cNvPr id="6" name="5 Llamada rectangular"/>
          <p:cNvSpPr/>
          <p:nvPr/>
        </p:nvSpPr>
        <p:spPr bwMode="auto">
          <a:xfrm rot="16200000" flipH="1">
            <a:off x="83406" y="2131116"/>
            <a:ext cx="1261884" cy="1000132"/>
          </a:xfrm>
          <a:prstGeom prst="wedgeRectCallout">
            <a:avLst>
              <a:gd name="adj1" fmla="val -5564"/>
              <a:gd name="adj2" fmla="val 99836"/>
            </a:avLst>
          </a:prstGeom>
          <a:solidFill>
            <a:srgbClr val="73A7E7">
              <a:alpha val="46000"/>
            </a:srgbClr>
          </a:solidFill>
          <a:ln w="19050">
            <a:solidFill>
              <a:srgbClr val="7EB1DC"/>
            </a:solidFill>
            <a:prstDash val="dash"/>
            <a:round/>
            <a:headEnd/>
            <a:tailEnd/>
          </a:ln>
          <a:effectLst/>
        </p:spPr>
        <p:txBody>
          <a:bodyPr vert="vert" wrap="square" rtlCol="0" anchor="ctr">
            <a:spAutoFit/>
          </a:bodyPr>
          <a:lstStyle/>
          <a:p>
            <a:pPr algn="ctr" eaLnBrk="0" hangingPunct="0">
              <a:buClr>
                <a:srgbClr val="FF6600"/>
              </a:buClr>
            </a:pPr>
            <a:r>
              <a:rPr lang="es-CO" sz="1000" dirty="0" smtClean="0">
                <a:solidFill>
                  <a:schemeClr val="tx1"/>
                </a:solidFill>
                <a:latin typeface="Calibri" pitchFamily="34" charset="0"/>
                <a:cs typeface="Calibri" pitchFamily="34" charset="0"/>
              </a:rPr>
              <a:t>CCX:     </a:t>
            </a:r>
            <a:r>
              <a:rPr lang="es-CO" sz="1000" b="0" dirty="0" smtClean="0">
                <a:solidFill>
                  <a:schemeClr val="tx1"/>
                </a:solidFill>
                <a:latin typeface="Calibri" pitchFamily="34" charset="0"/>
                <a:cs typeface="Calibri" pitchFamily="34" charset="0"/>
              </a:rPr>
              <a:t>Voluntario </a:t>
            </a:r>
          </a:p>
          <a:p>
            <a:pPr>
              <a:buClr>
                <a:srgbClr val="FF6600"/>
              </a:buClr>
            </a:pPr>
            <a:r>
              <a:rPr lang="es-CO" sz="1000" dirty="0" smtClean="0">
                <a:solidFill>
                  <a:schemeClr val="tx1"/>
                </a:solidFill>
                <a:latin typeface="Calibri" pitchFamily="34" charset="0"/>
                <a:cs typeface="Calibri" pitchFamily="34" charset="0"/>
              </a:rPr>
              <a:t>RGGI:        </a:t>
            </a:r>
            <a:r>
              <a:rPr lang="es-CO" sz="1000" b="0" dirty="0" smtClean="0">
                <a:solidFill>
                  <a:schemeClr val="tx1"/>
                </a:solidFill>
                <a:latin typeface="Calibri" pitchFamily="34" charset="0"/>
                <a:cs typeface="Calibri" pitchFamily="34" charset="0"/>
              </a:rPr>
              <a:t> Iniciativa Regional de GEI </a:t>
            </a:r>
          </a:p>
          <a:p>
            <a:pPr>
              <a:buClr>
                <a:srgbClr val="FF6600"/>
              </a:buClr>
            </a:pPr>
            <a:r>
              <a:rPr lang="es-CO" sz="1000" dirty="0" smtClean="0">
                <a:solidFill>
                  <a:schemeClr val="tx1"/>
                </a:solidFill>
                <a:latin typeface="Calibri" pitchFamily="34" charset="0"/>
                <a:cs typeface="Calibri" pitchFamily="34" charset="0"/>
              </a:rPr>
              <a:t>Otras iniciativas: </a:t>
            </a:r>
            <a:r>
              <a:rPr lang="es-CO" sz="1000" b="0" dirty="0" smtClean="0">
                <a:solidFill>
                  <a:schemeClr val="tx1"/>
                </a:solidFill>
                <a:latin typeface="Calibri" pitchFamily="34" charset="0"/>
                <a:cs typeface="Calibri" pitchFamily="34" charset="0"/>
              </a:rPr>
              <a:t>WCI, MGGRA</a:t>
            </a:r>
            <a:endParaRPr lang="es-CO" sz="1000" b="0" dirty="0">
              <a:solidFill>
                <a:schemeClr val="tx1"/>
              </a:solidFill>
              <a:latin typeface="Calibri" pitchFamily="34" charset="0"/>
              <a:cs typeface="Calibri" pitchFamily="34" charset="0"/>
            </a:endParaRPr>
          </a:p>
        </p:txBody>
      </p:sp>
      <p:sp>
        <p:nvSpPr>
          <p:cNvPr id="10" name="9 Llamada rectangular"/>
          <p:cNvSpPr/>
          <p:nvPr/>
        </p:nvSpPr>
        <p:spPr bwMode="auto">
          <a:xfrm rot="5400000">
            <a:off x="3647080" y="3987375"/>
            <a:ext cx="992579" cy="1000134"/>
          </a:xfrm>
          <a:prstGeom prst="wedgeRectCallout">
            <a:avLst>
              <a:gd name="adj1" fmla="val -10077"/>
              <a:gd name="adj2" fmla="val 112370"/>
            </a:avLst>
          </a:prstGeom>
          <a:solidFill>
            <a:srgbClr val="83C937">
              <a:alpha val="30000"/>
            </a:srgbClr>
          </a:solidFill>
          <a:ln w="15875">
            <a:solidFill>
              <a:srgbClr val="92D050"/>
            </a:solidFill>
            <a:prstDash val="dash"/>
            <a:round/>
            <a:headEnd/>
            <a:tailEnd/>
          </a:ln>
          <a:effectLst/>
        </p:spPr>
        <p:txBody>
          <a:bodyPr vert="vert270" wrap="square" rtlCol="0" anchor="ctr">
            <a:spAutoFit/>
          </a:bodyPr>
          <a:lstStyle/>
          <a:p>
            <a:pPr>
              <a:buClr>
                <a:srgbClr val="FF6600"/>
              </a:buClr>
            </a:pPr>
            <a:r>
              <a:rPr lang="es-CO" sz="1000" dirty="0" smtClean="0">
                <a:solidFill>
                  <a:schemeClr val="tx1"/>
                </a:solidFill>
                <a:latin typeface="Calibri" pitchFamily="34" charset="0"/>
                <a:cs typeface="Calibri" pitchFamily="34" charset="0"/>
              </a:rPr>
              <a:t>BM&amp;FBOVESPA: </a:t>
            </a:r>
            <a:r>
              <a:rPr lang="es-CO" sz="1000" b="0" dirty="0" smtClean="0">
                <a:solidFill>
                  <a:schemeClr val="tx1"/>
                </a:solidFill>
                <a:latin typeface="Calibri" pitchFamily="34" charset="0"/>
                <a:cs typeface="Calibri" pitchFamily="34" charset="0"/>
              </a:rPr>
              <a:t>Voluntario</a:t>
            </a:r>
            <a:endParaRPr lang="es-CO" sz="1000" b="0" dirty="0">
              <a:solidFill>
                <a:schemeClr val="tx1"/>
              </a:solidFill>
              <a:latin typeface="Calibri" pitchFamily="34" charset="0"/>
              <a:cs typeface="Calibri" pitchFamily="34" charset="0"/>
            </a:endParaRPr>
          </a:p>
        </p:txBody>
      </p:sp>
      <p:sp>
        <p:nvSpPr>
          <p:cNvPr id="11" name="10 Llamada rectangular"/>
          <p:cNvSpPr/>
          <p:nvPr/>
        </p:nvSpPr>
        <p:spPr bwMode="auto">
          <a:xfrm rot="5400000">
            <a:off x="7499263" y="1960745"/>
            <a:ext cx="646331" cy="1357322"/>
          </a:xfrm>
          <a:prstGeom prst="wedgeRectCallout">
            <a:avLst>
              <a:gd name="adj1" fmla="val 43999"/>
              <a:gd name="adj2" fmla="val 84796"/>
            </a:avLst>
          </a:prstGeom>
          <a:solidFill>
            <a:srgbClr val="FFFF93">
              <a:alpha val="30000"/>
            </a:srgbClr>
          </a:solidFill>
          <a:ln w="15875">
            <a:solidFill>
              <a:srgbClr val="FFFF93"/>
            </a:solidFill>
            <a:prstDash val="dash"/>
            <a:round/>
            <a:headEnd/>
            <a:tailEnd/>
          </a:ln>
          <a:effectLst/>
        </p:spPr>
        <p:txBody>
          <a:bodyPr vert="vert270" wrap="square" rtlCol="0" anchor="ctr">
            <a:spAutoFit/>
          </a:bodyPr>
          <a:lstStyle/>
          <a:p>
            <a:pPr>
              <a:buClr>
                <a:srgbClr val="FF6600"/>
              </a:buClr>
            </a:pPr>
            <a:r>
              <a:rPr lang="es-CO" sz="1000" dirty="0" smtClean="0">
                <a:solidFill>
                  <a:schemeClr val="tx1"/>
                </a:solidFill>
                <a:latin typeface="Calibri" pitchFamily="34" charset="0"/>
                <a:cs typeface="Calibri" pitchFamily="34" charset="0"/>
              </a:rPr>
              <a:t>MCX (</a:t>
            </a:r>
            <a:r>
              <a:rPr lang="en-US" sz="1000" b="0" dirty="0" smtClean="0">
                <a:solidFill>
                  <a:schemeClr val="tx1"/>
                </a:solidFill>
                <a:latin typeface="Calibri" pitchFamily="34" charset="0"/>
                <a:cs typeface="Calibri" pitchFamily="34" charset="0"/>
              </a:rPr>
              <a:t>Multi Commodity Exchange of India): Voluntario</a:t>
            </a:r>
            <a:endParaRPr lang="es-CO" sz="1000" b="0" dirty="0">
              <a:solidFill>
                <a:schemeClr val="tx1"/>
              </a:solidFill>
              <a:latin typeface="Calibri" pitchFamily="34" charset="0"/>
              <a:cs typeface="Calibri" pitchFamily="34" charset="0"/>
            </a:endParaRPr>
          </a:p>
        </p:txBody>
      </p:sp>
      <p:sp>
        <p:nvSpPr>
          <p:cNvPr id="13" name="12 Llamada rectangular"/>
          <p:cNvSpPr/>
          <p:nvPr/>
        </p:nvSpPr>
        <p:spPr bwMode="auto">
          <a:xfrm rot="16200000" flipH="1">
            <a:off x="6114411" y="4167100"/>
            <a:ext cx="1415772" cy="1214445"/>
          </a:xfrm>
          <a:prstGeom prst="wedgeRectCallout">
            <a:avLst>
              <a:gd name="adj1" fmla="val -8740"/>
              <a:gd name="adj2" fmla="val 86604"/>
            </a:avLst>
          </a:prstGeom>
          <a:solidFill>
            <a:schemeClr val="accent6">
              <a:lumMod val="60000"/>
              <a:lumOff val="40000"/>
              <a:alpha val="46000"/>
            </a:schemeClr>
          </a:solidFill>
          <a:ln w="19050">
            <a:solidFill>
              <a:srgbClr val="F8A764"/>
            </a:solidFill>
            <a:prstDash val="dash"/>
            <a:round/>
            <a:headEnd/>
            <a:tailEnd/>
          </a:ln>
          <a:effectLst/>
        </p:spPr>
        <p:txBody>
          <a:bodyPr vert="vert" wrap="square" rtlCol="0" anchor="ctr">
            <a:spAutoFit/>
          </a:bodyPr>
          <a:lstStyle/>
          <a:p>
            <a:r>
              <a:rPr lang="es-CO" sz="1000" dirty="0" smtClean="0">
                <a:solidFill>
                  <a:schemeClr val="tx1"/>
                </a:solidFill>
                <a:latin typeface="Calibri" pitchFamily="34" charset="0"/>
                <a:cs typeface="Calibri" pitchFamily="34" charset="0"/>
              </a:rPr>
              <a:t>Australian Climate Exchange:  </a:t>
            </a:r>
            <a:r>
              <a:rPr lang="es-CO" sz="1000" b="0" dirty="0" smtClean="0">
                <a:solidFill>
                  <a:schemeClr val="tx1"/>
                </a:solidFill>
                <a:latin typeface="Calibri" pitchFamily="34" charset="0"/>
                <a:cs typeface="Calibri" pitchFamily="34" charset="0"/>
              </a:rPr>
              <a:t>Voluntario </a:t>
            </a:r>
          </a:p>
          <a:p>
            <a:r>
              <a:rPr lang="es-CO" sz="1000" dirty="0" smtClean="0">
                <a:solidFill>
                  <a:schemeClr val="tx1"/>
                </a:solidFill>
                <a:latin typeface="Calibri" pitchFamily="34" charset="0"/>
                <a:cs typeface="Calibri" pitchFamily="34" charset="0"/>
              </a:rPr>
              <a:t>NSW GHGAS </a:t>
            </a:r>
            <a:r>
              <a:rPr lang="es-CO" sz="1000" b="0" dirty="0" smtClean="0">
                <a:solidFill>
                  <a:schemeClr val="tx1"/>
                </a:solidFill>
                <a:latin typeface="Calibri" pitchFamily="34" charset="0"/>
                <a:cs typeface="Calibri" pitchFamily="34" charset="0"/>
              </a:rPr>
              <a:t>(Régimen de reducción de GEI de New South Wales</a:t>
            </a:r>
            <a:r>
              <a:rPr lang="es-CO" sz="1000" dirty="0" smtClean="0">
                <a:solidFill>
                  <a:schemeClr val="tx1"/>
                </a:solidFill>
                <a:latin typeface="Calibri" pitchFamily="34" charset="0"/>
                <a:cs typeface="Calibri" pitchFamily="34" charset="0"/>
              </a:rPr>
              <a:t>): </a:t>
            </a:r>
            <a:r>
              <a:rPr lang="es-CO" sz="1000" b="0" dirty="0" smtClean="0">
                <a:solidFill>
                  <a:schemeClr val="tx1"/>
                </a:solidFill>
                <a:latin typeface="Calibri" pitchFamily="34" charset="0"/>
                <a:cs typeface="Calibri" pitchFamily="34" charset="0"/>
              </a:rPr>
              <a:t>Obligatorio</a:t>
            </a:r>
            <a:endParaRPr lang="es-CO" sz="1000" b="0" dirty="0">
              <a:solidFill>
                <a:schemeClr val="tx1"/>
              </a:solidFill>
              <a:latin typeface="Calibri" pitchFamily="34" charset="0"/>
              <a:cs typeface="Calibri" pitchFamily="34" charset="0"/>
            </a:endParaRPr>
          </a:p>
        </p:txBody>
      </p:sp>
      <p:sp>
        <p:nvSpPr>
          <p:cNvPr id="14" name="1 Título"/>
          <p:cNvSpPr>
            <a:spLocks noGrp="1"/>
          </p:cNvSpPr>
          <p:nvPr>
            <p:ph type="title" idx="4294967295"/>
          </p:nvPr>
        </p:nvSpPr>
        <p:spPr>
          <a:xfrm>
            <a:off x="419491" y="324872"/>
            <a:ext cx="7789863" cy="550863"/>
          </a:xfrm>
        </p:spPr>
        <p:txBody>
          <a:bodyPr/>
          <a:lstStyle/>
          <a:p>
            <a:r>
              <a:rPr lang="es-CO" sz="2600" b="1" dirty="0" smtClean="0">
                <a:solidFill>
                  <a:schemeClr val="accent6"/>
                </a:solidFill>
              </a:rPr>
              <a:t>Plataformas de CO2 en el mundo</a:t>
            </a:r>
            <a:endParaRPr lang="es-CO" sz="2600" b="1" dirty="0">
              <a:solidFill>
                <a:schemeClr val="accent6"/>
              </a:solidFill>
            </a:endParaRPr>
          </a:p>
        </p:txBody>
      </p:sp>
      <p:sp>
        <p:nvSpPr>
          <p:cNvPr id="15" name="14 Llamada rectangular"/>
          <p:cNvSpPr/>
          <p:nvPr/>
        </p:nvSpPr>
        <p:spPr bwMode="auto">
          <a:xfrm rot="5400000">
            <a:off x="8142221" y="3287803"/>
            <a:ext cx="646331" cy="928725"/>
          </a:xfrm>
          <a:prstGeom prst="wedgeRectCallout">
            <a:avLst>
              <a:gd name="adj1" fmla="val 10314"/>
              <a:gd name="adj2" fmla="val 81670"/>
            </a:avLst>
          </a:prstGeom>
          <a:solidFill>
            <a:schemeClr val="accent5">
              <a:lumMod val="75000"/>
              <a:alpha val="30000"/>
            </a:schemeClr>
          </a:solidFill>
          <a:ln w="15875">
            <a:solidFill>
              <a:schemeClr val="accent5">
                <a:lumMod val="75000"/>
              </a:schemeClr>
            </a:solidFill>
            <a:prstDash val="dash"/>
            <a:round/>
            <a:headEnd/>
            <a:tailEnd/>
          </a:ln>
          <a:effectLst/>
        </p:spPr>
        <p:txBody>
          <a:bodyPr vert="vert270" wrap="square" rtlCol="0" anchor="ctr">
            <a:spAutoFit/>
          </a:bodyPr>
          <a:lstStyle/>
          <a:p>
            <a:pPr>
              <a:buClr>
                <a:srgbClr val="FF6600"/>
              </a:buClr>
            </a:pPr>
            <a:r>
              <a:rPr lang="es-CO" sz="1000" dirty="0" smtClean="0">
                <a:solidFill>
                  <a:schemeClr val="tx1"/>
                </a:solidFill>
                <a:latin typeface="Calibri" pitchFamily="34" charset="0"/>
                <a:cs typeface="Calibri" pitchFamily="34" charset="0"/>
              </a:rPr>
              <a:t>Asian Carbon Exchange: </a:t>
            </a:r>
            <a:r>
              <a:rPr lang="es-CO" sz="1000" b="0" dirty="0" smtClean="0">
                <a:solidFill>
                  <a:schemeClr val="tx1"/>
                </a:solidFill>
                <a:latin typeface="Calibri" pitchFamily="34" charset="0"/>
                <a:cs typeface="Calibri" pitchFamily="34" charset="0"/>
              </a:rPr>
              <a:t>Voluntario</a:t>
            </a:r>
            <a:endParaRPr lang="es-CO" sz="1000" b="0" dirty="0">
              <a:solidFill>
                <a:schemeClr val="tx1"/>
              </a:solidFill>
              <a:latin typeface="Calibri" pitchFamily="34" charset="0"/>
              <a:cs typeface="Calibri" pitchFamily="34" charset="0"/>
            </a:endParaRPr>
          </a:p>
        </p:txBody>
      </p:sp>
      <p:sp>
        <p:nvSpPr>
          <p:cNvPr id="16" name="15 Llamada rectangular"/>
          <p:cNvSpPr/>
          <p:nvPr/>
        </p:nvSpPr>
        <p:spPr bwMode="auto">
          <a:xfrm rot="16200000" flipH="1">
            <a:off x="3452005" y="1334285"/>
            <a:ext cx="954107" cy="1000133"/>
          </a:xfrm>
          <a:prstGeom prst="wedgeRectCallout">
            <a:avLst>
              <a:gd name="adj1" fmla="val 54822"/>
              <a:gd name="adj2" fmla="val 94031"/>
            </a:avLst>
          </a:prstGeom>
          <a:solidFill>
            <a:srgbClr val="F490ED">
              <a:alpha val="32000"/>
            </a:srgbClr>
          </a:solidFill>
          <a:ln w="19050">
            <a:solidFill>
              <a:srgbClr val="F490ED"/>
            </a:solidFill>
            <a:prstDash val="dash"/>
            <a:round/>
            <a:headEnd/>
            <a:tailEnd/>
          </a:ln>
          <a:effectLst/>
        </p:spPr>
        <p:txBody>
          <a:bodyPr vert="vert" wrap="square" rtlCol="0" anchor="ctr">
            <a:spAutoFit/>
          </a:bodyPr>
          <a:lstStyle/>
          <a:p>
            <a:pPr>
              <a:buClr>
                <a:srgbClr val="FF6600"/>
              </a:buClr>
            </a:pPr>
            <a:r>
              <a:rPr lang="es-CO" sz="1000" dirty="0" smtClean="0">
                <a:solidFill>
                  <a:schemeClr val="tx1"/>
                </a:solidFill>
                <a:latin typeface="Calibri" pitchFamily="34" charset="0"/>
                <a:ea typeface="ＭＳ Ｐゴシック" pitchFamily="101" charset="-128"/>
                <a:cs typeface="Calibri" pitchFamily="34" charset="0"/>
              </a:rPr>
              <a:t>Nord Pool, EEX, ECX y Blue Next: </a:t>
            </a:r>
            <a:r>
              <a:rPr lang="es-CO" sz="1000" b="0" dirty="0" smtClean="0">
                <a:solidFill>
                  <a:schemeClr val="tx1"/>
                </a:solidFill>
                <a:latin typeface="Calibri" pitchFamily="34" charset="0"/>
                <a:ea typeface="ＭＳ Ｐゴシック" pitchFamily="101" charset="-128"/>
                <a:cs typeface="Calibri" pitchFamily="34" charset="0"/>
              </a:rPr>
              <a:t>Bolsas que transan unidades de reducción</a:t>
            </a:r>
            <a:endParaRPr lang="es-CO" sz="1000" b="0" dirty="0">
              <a:solidFill>
                <a:schemeClr val="tx1"/>
              </a:solidFill>
              <a:latin typeface="Calibri" pitchFamily="34" charset="0"/>
              <a:cs typeface="Calibri" pitchFamily="34" charset="0"/>
            </a:endParaRPr>
          </a:p>
        </p:txBody>
      </p:sp>
      <p:sp>
        <p:nvSpPr>
          <p:cNvPr id="18" name="17 Llamada rectangular"/>
          <p:cNvSpPr/>
          <p:nvPr/>
        </p:nvSpPr>
        <p:spPr bwMode="auto">
          <a:xfrm rot="16200000" flipH="1">
            <a:off x="1391316" y="4294517"/>
            <a:ext cx="646331" cy="1143007"/>
          </a:xfrm>
          <a:prstGeom prst="wedgeRectCallout">
            <a:avLst>
              <a:gd name="adj1" fmla="val -6714"/>
              <a:gd name="adj2" fmla="val 79519"/>
            </a:avLst>
          </a:prstGeom>
          <a:solidFill>
            <a:srgbClr val="9189FF">
              <a:alpha val="35000"/>
            </a:srgbClr>
          </a:solidFill>
          <a:ln w="19050">
            <a:solidFill>
              <a:srgbClr val="9189FF"/>
            </a:solidFill>
            <a:prstDash val="dash"/>
            <a:round/>
            <a:headEnd/>
            <a:tailEnd/>
          </a:ln>
          <a:effectLst/>
        </p:spPr>
        <p:txBody>
          <a:bodyPr vert="vert" wrap="square" rtlCol="0" anchor="ctr">
            <a:spAutoFit/>
          </a:bodyPr>
          <a:lstStyle/>
          <a:p>
            <a:pPr>
              <a:buClr>
                <a:srgbClr val="FF6600"/>
              </a:buClr>
            </a:pPr>
            <a:r>
              <a:rPr lang="es-CO" sz="1000" dirty="0" smtClean="0">
                <a:solidFill>
                  <a:schemeClr val="tx1"/>
                </a:solidFill>
                <a:latin typeface="Calibri" pitchFamily="34" charset="0"/>
                <a:cs typeface="Calibri" pitchFamily="34" charset="0"/>
              </a:rPr>
              <a:t>Santiago Climate Exchange: </a:t>
            </a:r>
            <a:r>
              <a:rPr lang="es-CO" sz="1000" b="0" dirty="0" smtClean="0">
                <a:solidFill>
                  <a:schemeClr val="tx1"/>
                </a:solidFill>
                <a:latin typeface="Calibri" pitchFamily="34" charset="0"/>
                <a:cs typeface="Calibri" pitchFamily="34" charset="0"/>
              </a:rPr>
              <a:t>Voluntario</a:t>
            </a:r>
            <a:endParaRPr lang="es-CO" sz="1000" b="0" dirty="0">
              <a:solidFill>
                <a:schemeClr val="tx1"/>
              </a:solidFill>
              <a:latin typeface="Calibri" pitchFamily="34" charset="0"/>
              <a:cs typeface="Calibri" pitchFamily="34" charset="0"/>
            </a:endParaRPr>
          </a:p>
        </p:txBody>
      </p:sp>
      <p:sp>
        <p:nvSpPr>
          <p:cNvPr id="19" name="18 Llamada rectangular"/>
          <p:cNvSpPr/>
          <p:nvPr/>
        </p:nvSpPr>
        <p:spPr bwMode="auto">
          <a:xfrm rot="5400000">
            <a:off x="2605760" y="2485117"/>
            <a:ext cx="646331" cy="1285883"/>
          </a:xfrm>
          <a:prstGeom prst="wedgeRectCallout">
            <a:avLst>
              <a:gd name="adj1" fmla="val 8068"/>
              <a:gd name="adj2" fmla="val 91047"/>
            </a:avLst>
          </a:prstGeom>
          <a:solidFill>
            <a:schemeClr val="accent2">
              <a:lumMod val="60000"/>
              <a:lumOff val="40000"/>
              <a:alpha val="30000"/>
            </a:schemeClr>
          </a:solidFill>
          <a:ln w="15875">
            <a:solidFill>
              <a:schemeClr val="accent2">
                <a:lumMod val="60000"/>
                <a:lumOff val="40000"/>
              </a:schemeClr>
            </a:solidFill>
            <a:prstDash val="dash"/>
            <a:round/>
            <a:headEnd/>
            <a:tailEnd/>
          </a:ln>
          <a:effectLst/>
        </p:spPr>
        <p:txBody>
          <a:bodyPr vert="vert270" wrap="square" rtlCol="0" anchor="ctr">
            <a:spAutoFit/>
          </a:bodyPr>
          <a:lstStyle/>
          <a:p>
            <a:pPr>
              <a:buClr>
                <a:srgbClr val="FF6600"/>
              </a:buClr>
            </a:pPr>
            <a:r>
              <a:rPr lang="es-CO" sz="1000" dirty="0" smtClean="0">
                <a:solidFill>
                  <a:schemeClr val="tx1"/>
                </a:solidFill>
                <a:latin typeface="Calibri" pitchFamily="34" charset="0"/>
                <a:cs typeface="Calibri" pitchFamily="34" charset="0"/>
              </a:rPr>
              <a:t>Mexico2: </a:t>
            </a:r>
            <a:r>
              <a:rPr lang="es-CO" sz="1000" b="0" dirty="0" smtClean="0">
                <a:solidFill>
                  <a:schemeClr val="tx1"/>
                </a:solidFill>
                <a:latin typeface="Calibri" pitchFamily="34" charset="0"/>
                <a:cs typeface="Calibri" pitchFamily="34" charset="0"/>
              </a:rPr>
              <a:t>Plataforma de Negociación de unidades de reducción</a:t>
            </a:r>
            <a:endParaRPr lang="es-CO" sz="1000" b="0" dirty="0">
              <a:solidFill>
                <a:schemeClr val="tx1"/>
              </a:solidFill>
              <a:latin typeface="Calibri" pitchFamily="34" charset="0"/>
              <a:cs typeface="Calibri" pitchFamily="34" charset="0"/>
            </a:endParaRPr>
          </a:p>
        </p:txBody>
      </p:sp>
      <p:sp>
        <p:nvSpPr>
          <p:cNvPr id="12" name="11 CuadroTexto"/>
          <p:cNvSpPr txBox="1"/>
          <p:nvPr/>
        </p:nvSpPr>
        <p:spPr>
          <a:xfrm>
            <a:off x="419491" y="5846891"/>
            <a:ext cx="8510258" cy="664797"/>
          </a:xfrm>
          <a:prstGeom prst="rect">
            <a:avLst/>
          </a:prstGeom>
          <a:noFill/>
        </p:spPr>
        <p:txBody>
          <a:bodyPr wrap="square" lIns="0" tIns="0" rIns="0" bIns="0" rtlCol="0">
            <a:spAutoFit/>
          </a:bodyPr>
          <a:lstStyle/>
          <a:p>
            <a:pPr algn="ctr">
              <a:lnSpc>
                <a:spcPct val="120000"/>
              </a:lnSpc>
            </a:pPr>
            <a:r>
              <a:rPr lang="es-CO" dirty="0" smtClean="0"/>
              <a:t>Referencia de precios internacional:  </a:t>
            </a:r>
            <a:r>
              <a:rPr lang="es-CO" b="1" dirty="0" smtClean="0"/>
              <a:t>EUA FUTURES. </a:t>
            </a:r>
          </a:p>
          <a:p>
            <a:pPr algn="ctr">
              <a:lnSpc>
                <a:spcPct val="120000"/>
              </a:lnSpc>
            </a:pPr>
            <a:r>
              <a:rPr lang="es-CO" dirty="0" smtClean="0"/>
              <a:t>Plataforma activa en las negociaciones del mercado voluntario de carbono.</a:t>
            </a:r>
            <a:endParaRPr lang="es-CO" dirty="0"/>
          </a:p>
        </p:txBody>
      </p:sp>
      <p:cxnSp>
        <p:nvCxnSpPr>
          <p:cNvPr id="21" name="20 Conector recto de flecha"/>
          <p:cNvCxnSpPr/>
          <p:nvPr/>
        </p:nvCxnSpPr>
        <p:spPr>
          <a:xfrm rot="5400000" flipH="1" flipV="1">
            <a:off x="3375406" y="4158163"/>
            <a:ext cx="3075581" cy="1"/>
          </a:xfrm>
          <a:prstGeom prst="straightConnector1">
            <a:avLst/>
          </a:prstGeom>
          <a:ln w="25400">
            <a:solidFill>
              <a:srgbClr val="FF0000"/>
            </a:solidFill>
            <a:prstDash val="dash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10485430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9 CuadroTexto"/>
          <p:cNvSpPr txBox="1"/>
          <p:nvPr/>
        </p:nvSpPr>
        <p:spPr>
          <a:xfrm>
            <a:off x="358433" y="226925"/>
            <a:ext cx="6672287" cy="1107996"/>
          </a:xfrm>
          <a:prstGeom prst="rect">
            <a:avLst/>
          </a:prstGeom>
          <a:noFill/>
        </p:spPr>
        <p:txBody>
          <a:bodyPr wrap="square" lIns="0" tIns="0" rIns="0" bIns="0" rtlCol="0">
            <a:spAutoFit/>
          </a:bodyPr>
          <a:lstStyle/>
          <a:p>
            <a:pPr algn="just">
              <a:lnSpc>
                <a:spcPct val="120000"/>
              </a:lnSpc>
            </a:pPr>
            <a:r>
              <a:rPr lang="es-CO" sz="2000" b="1" dirty="0" smtClean="0">
                <a:solidFill>
                  <a:schemeClr val="tx2"/>
                </a:solidFill>
              </a:rPr>
              <a:t>¿Por qué las </a:t>
            </a:r>
            <a:r>
              <a:rPr lang="es-CO" sz="2000" b="1" dirty="0">
                <a:solidFill>
                  <a:schemeClr val="tx2"/>
                </a:solidFill>
              </a:rPr>
              <a:t>unidades de reducción de emisiones, evitar emisiones, remover y capturar (créditos de carbono</a:t>
            </a:r>
            <a:r>
              <a:rPr lang="es-CO" sz="2000" b="1" dirty="0" smtClean="0">
                <a:solidFill>
                  <a:schemeClr val="tx2"/>
                </a:solidFill>
              </a:rPr>
              <a:t>) son un Commodity?</a:t>
            </a:r>
          </a:p>
        </p:txBody>
      </p:sp>
      <p:sp>
        <p:nvSpPr>
          <p:cNvPr id="3" name="6 Rectángulo"/>
          <p:cNvSpPr/>
          <p:nvPr/>
        </p:nvSpPr>
        <p:spPr>
          <a:xfrm>
            <a:off x="240000" y="1619401"/>
            <a:ext cx="8324880" cy="5216813"/>
          </a:xfrm>
          <a:prstGeom prst="rect">
            <a:avLst/>
          </a:prstGeom>
        </p:spPr>
        <p:txBody>
          <a:bodyPr wrap="square">
            <a:spAutoFit/>
          </a:bodyPr>
          <a:lstStyle/>
          <a:p>
            <a:pPr algn="just"/>
            <a:r>
              <a:rPr lang="es-CO" dirty="0" smtClean="0"/>
              <a:t>Los VERs reciben el tratamiento de commodities</a:t>
            </a:r>
            <a:r>
              <a:rPr lang="es-CO" i="1" dirty="0" smtClean="0"/>
              <a:t>.</a:t>
            </a:r>
            <a:endParaRPr lang="es-CO" dirty="0" smtClean="0"/>
          </a:p>
          <a:p>
            <a:pPr algn="just"/>
            <a:endParaRPr lang="es-CO" dirty="0" smtClean="0"/>
          </a:p>
          <a:p>
            <a:pPr marL="450850" algn="just">
              <a:lnSpc>
                <a:spcPct val="150000"/>
              </a:lnSpc>
              <a:tabLst>
                <a:tab pos="450850" algn="l"/>
              </a:tabLst>
            </a:pPr>
            <a:r>
              <a:rPr lang="es-CO" i="1" dirty="0" smtClean="0"/>
              <a:t>Organización para la Cooperación y el Desarrollo Económicos - </a:t>
            </a:r>
            <a:r>
              <a:rPr lang="es-CO" b="1" i="1" dirty="0" smtClean="0"/>
              <a:t>OCDE</a:t>
            </a:r>
            <a:r>
              <a:rPr lang="es-CO" i="1" dirty="0" smtClean="0"/>
              <a:t> </a:t>
            </a:r>
            <a:r>
              <a:rPr lang="es-CO" dirty="0" smtClean="0"/>
              <a:t>define la noción de commodities, así</a:t>
            </a:r>
            <a:r>
              <a:rPr lang="es-CO" i="1" dirty="0" smtClean="0"/>
              <a:t>: </a:t>
            </a:r>
            <a:r>
              <a:rPr lang="es-CO" i="1" u="sng" dirty="0" smtClean="0"/>
              <a:t>“Los commodities son bienes y servicios normalmente destinados a la venta de mercado, a un precio que cubra sus costos de producción. Incluyen todos los bienes y servicios producidos por industrias, todos los bienes y servicios importados, salvo compras de hogares y gobiernos en el exterior, y aquella parte de la producción bruta de los productores de servicios gubernamentales y servicios  privados no remunerados a hogares que se vendan en condiciones características a la de la venta de commodities”.</a:t>
            </a:r>
          </a:p>
          <a:p>
            <a:pPr marL="450850" algn="just">
              <a:tabLst>
                <a:tab pos="450850" algn="l"/>
              </a:tabLst>
            </a:pPr>
            <a:endParaRPr lang="es-CO" i="1" u="sng" dirty="0" smtClean="0"/>
          </a:p>
          <a:p>
            <a:pPr algn="just"/>
            <a:r>
              <a:rPr lang="es-CO" dirty="0" smtClean="0"/>
              <a:t>La anterior definición sugiere que un commodity es, cualquier bien que tenga valor patrimonial, que sea destinado a ser transado en el comercio.</a:t>
            </a:r>
          </a:p>
        </p:txBody>
      </p:sp>
    </p:spTree>
    <p:extLst>
      <p:ext uri="{BB962C8B-B14F-4D97-AF65-F5344CB8AC3E}">
        <p14:creationId xmlns="" xmlns:p14="http://schemas.microsoft.com/office/powerpoint/2010/main" val="1265813421"/>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9 CuadroTexto"/>
          <p:cNvSpPr txBox="1"/>
          <p:nvPr/>
        </p:nvSpPr>
        <p:spPr>
          <a:xfrm>
            <a:off x="335536" y="628111"/>
            <a:ext cx="6501991" cy="480131"/>
          </a:xfrm>
          <a:prstGeom prst="rect">
            <a:avLst/>
          </a:prstGeom>
          <a:noFill/>
        </p:spPr>
        <p:txBody>
          <a:bodyPr wrap="square" lIns="0" tIns="0" rIns="0" bIns="0" rtlCol="0">
            <a:spAutoFit/>
          </a:bodyPr>
          <a:lstStyle/>
          <a:p>
            <a:pPr>
              <a:lnSpc>
                <a:spcPct val="120000"/>
              </a:lnSpc>
            </a:pPr>
            <a:r>
              <a:rPr lang="es-CO" sz="2600" b="1" dirty="0" smtClean="0">
                <a:solidFill>
                  <a:schemeClr val="tx2"/>
                </a:solidFill>
              </a:rPr>
              <a:t>Referencias internacionales</a:t>
            </a:r>
          </a:p>
        </p:txBody>
      </p:sp>
      <p:sp>
        <p:nvSpPr>
          <p:cNvPr id="5" name="4 CuadroTexto"/>
          <p:cNvSpPr txBox="1"/>
          <p:nvPr/>
        </p:nvSpPr>
        <p:spPr>
          <a:xfrm>
            <a:off x="516406" y="1526484"/>
            <a:ext cx="7803629" cy="4185761"/>
          </a:xfrm>
          <a:prstGeom prst="rect">
            <a:avLst/>
          </a:prstGeom>
          <a:noFill/>
        </p:spPr>
        <p:txBody>
          <a:bodyPr wrap="square" lIns="0" tIns="0" rIns="0" bIns="0" rtlCol="0">
            <a:spAutoFit/>
          </a:bodyPr>
          <a:lstStyle/>
          <a:p>
            <a:pPr algn="just"/>
            <a:r>
              <a:rPr lang="es-CO" sz="1700" dirty="0" smtClean="0"/>
              <a:t>Los siguientes países clasifican los créditos de carbono como un commodity:</a:t>
            </a:r>
          </a:p>
          <a:p>
            <a:pPr algn="just"/>
            <a:endParaRPr lang="es-CO" sz="1700" dirty="0" smtClean="0"/>
          </a:p>
          <a:p>
            <a:pPr marL="635000" lvl="1" indent="-177800" algn="just" eaLnBrk="0" fontAlgn="base" hangingPunct="0">
              <a:spcBef>
                <a:spcPct val="0"/>
              </a:spcBef>
              <a:spcAft>
                <a:spcPct val="0"/>
              </a:spcAft>
              <a:buFont typeface="Arial" pitchFamily="34" charset="0"/>
              <a:buChar char="•"/>
            </a:pPr>
            <a:r>
              <a:rPr lang="es-CO" sz="1700" dirty="0" smtClean="0"/>
              <a:t>En Estados Unidos, la Commodity Futures Trading Commission ("CFTC"), considera los VER como "commodities no financieros",</a:t>
            </a:r>
          </a:p>
          <a:p>
            <a:pPr marL="635000" lvl="1" indent="-177800" algn="just" eaLnBrk="0" fontAlgn="base" hangingPunct="0">
              <a:spcBef>
                <a:spcPct val="0"/>
              </a:spcBef>
              <a:spcAft>
                <a:spcPct val="0"/>
              </a:spcAft>
              <a:buFont typeface="Arial" pitchFamily="34" charset="0"/>
              <a:buChar char="•"/>
            </a:pPr>
            <a:endParaRPr lang="es-CO" sz="1700" dirty="0" smtClean="0"/>
          </a:p>
          <a:p>
            <a:pPr marL="635000" lvl="1" indent="-177800" algn="just" eaLnBrk="0" fontAlgn="base" hangingPunct="0">
              <a:spcBef>
                <a:spcPct val="0"/>
              </a:spcBef>
              <a:spcAft>
                <a:spcPct val="0"/>
              </a:spcAft>
              <a:buFont typeface="Arial" pitchFamily="34" charset="0"/>
              <a:buChar char="•"/>
            </a:pPr>
            <a:r>
              <a:rPr lang="es-CO" sz="1700" dirty="0" smtClean="0"/>
              <a:t>La Bolsa del Clima de Chicago negociaba las unidades de carbono de forma similar que los commodities tradicionales.</a:t>
            </a:r>
          </a:p>
          <a:p>
            <a:pPr marL="635000" lvl="1" indent="-177800" algn="just" eaLnBrk="0" fontAlgn="base" hangingPunct="0">
              <a:spcBef>
                <a:spcPct val="0"/>
              </a:spcBef>
              <a:spcAft>
                <a:spcPct val="0"/>
              </a:spcAft>
              <a:buFont typeface="Arial" pitchFamily="34" charset="0"/>
              <a:buChar char="•"/>
            </a:pPr>
            <a:endParaRPr lang="es-CO" sz="1700" dirty="0" smtClean="0"/>
          </a:p>
          <a:p>
            <a:pPr marL="635000" lvl="1" indent="-177800" algn="just" eaLnBrk="0" fontAlgn="base" hangingPunct="0">
              <a:spcBef>
                <a:spcPct val="0"/>
              </a:spcBef>
              <a:spcAft>
                <a:spcPct val="0"/>
              </a:spcAft>
              <a:buFont typeface="Arial" pitchFamily="34" charset="0"/>
              <a:buChar char="•"/>
            </a:pPr>
            <a:r>
              <a:rPr lang="es-CO" sz="1700" dirty="0" smtClean="0"/>
              <a:t>El Garnaut Climate Change Review, órgano asesor del Gobierno Federal de Australia se refiere al carbono como un commodity;</a:t>
            </a:r>
          </a:p>
          <a:p>
            <a:pPr marL="177800" indent="-177800" algn="just" eaLnBrk="0" fontAlgn="base" hangingPunct="0">
              <a:spcBef>
                <a:spcPct val="0"/>
              </a:spcBef>
              <a:spcAft>
                <a:spcPct val="0"/>
              </a:spcAft>
              <a:buFont typeface="Arial" pitchFamily="34" charset="0"/>
              <a:buChar char="•"/>
            </a:pPr>
            <a:endParaRPr lang="es-CO" sz="1700" dirty="0" smtClean="0"/>
          </a:p>
          <a:p>
            <a:pPr marL="635000" lvl="1" indent="-177800" algn="just" eaLnBrk="0" fontAlgn="base" hangingPunct="0">
              <a:spcBef>
                <a:spcPct val="0"/>
              </a:spcBef>
              <a:spcAft>
                <a:spcPct val="0"/>
              </a:spcAft>
              <a:buFont typeface="Arial" pitchFamily="34" charset="0"/>
              <a:buChar char="•"/>
            </a:pPr>
            <a:r>
              <a:rPr lang="es-CO" sz="1700" dirty="0" smtClean="0"/>
              <a:t>La Bolsa de Comercio de Buenos Aires, los derechos de emisiones (CERs) pueden ser comercializados libremente como commodities.</a:t>
            </a:r>
          </a:p>
          <a:p>
            <a:pPr marL="177800" indent="-177800" algn="just" eaLnBrk="0" fontAlgn="base" hangingPunct="0">
              <a:spcBef>
                <a:spcPct val="0"/>
              </a:spcBef>
              <a:spcAft>
                <a:spcPct val="0"/>
              </a:spcAft>
              <a:buFont typeface="Arial" pitchFamily="34" charset="0"/>
              <a:buChar char="•"/>
            </a:pPr>
            <a:endParaRPr lang="es-CO" sz="1700" dirty="0" smtClean="0"/>
          </a:p>
          <a:p>
            <a:pPr marL="635000" lvl="1" indent="-177800" algn="just" eaLnBrk="0" fontAlgn="base" hangingPunct="0">
              <a:spcBef>
                <a:spcPct val="0"/>
              </a:spcBef>
              <a:spcAft>
                <a:spcPct val="0"/>
              </a:spcAft>
              <a:buFont typeface="Arial" pitchFamily="34" charset="0"/>
              <a:buChar char="•"/>
            </a:pPr>
            <a:r>
              <a:rPr lang="es-CO" sz="1700" dirty="0" smtClean="0"/>
              <a:t>Por su parte, las grandes consultoras (PWC, KPMG) siguen calificando los derechos de emisión como commodities para sus clientes.</a:t>
            </a:r>
          </a:p>
        </p:txBody>
      </p:sp>
    </p:spTree>
    <p:extLst>
      <p:ext uri="{BB962C8B-B14F-4D97-AF65-F5344CB8AC3E}">
        <p14:creationId xmlns="" xmlns:p14="http://schemas.microsoft.com/office/powerpoint/2010/main" val="218300194"/>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2" descr="Resultado de imagen para error"/>
          <p:cNvPicPr>
            <a:picLocks noChangeAspect="1" noChangeArrowheads="1"/>
          </p:cNvPicPr>
          <p:nvPr/>
        </p:nvPicPr>
        <p:blipFill>
          <a:blip r:embed="rId3" cstate="print"/>
          <a:srcRect/>
          <a:stretch>
            <a:fillRect/>
          </a:stretch>
        </p:blipFill>
        <p:spPr bwMode="auto">
          <a:xfrm>
            <a:off x="6209415" y="1940719"/>
            <a:ext cx="2857500" cy="2857500"/>
          </a:xfrm>
          <a:prstGeom prst="rect">
            <a:avLst/>
          </a:prstGeom>
          <a:noFill/>
        </p:spPr>
      </p:pic>
      <p:sp>
        <p:nvSpPr>
          <p:cNvPr id="3" name="CuadroTexto 2"/>
          <p:cNvSpPr txBox="1"/>
          <p:nvPr/>
        </p:nvSpPr>
        <p:spPr>
          <a:xfrm>
            <a:off x="294593" y="1359850"/>
            <a:ext cx="8185730" cy="4653582"/>
          </a:xfrm>
          <a:prstGeom prst="rect">
            <a:avLst/>
          </a:prstGeom>
          <a:noFill/>
        </p:spPr>
        <p:txBody>
          <a:bodyPr wrap="square" lIns="0" tIns="0" rIns="0" bIns="0" rtlCol="0">
            <a:spAutoFit/>
          </a:bodyPr>
          <a:lstStyle/>
          <a:p>
            <a:pPr algn="just">
              <a:lnSpc>
                <a:spcPct val="120000"/>
              </a:lnSpc>
            </a:pPr>
            <a:r>
              <a:rPr lang="es-CO" dirty="0" smtClean="0"/>
              <a:t>Los créditos de carbono han sido definidos en la BMC como unidades de reducción, remoción, captura y emisión evitada de gases de efecto invernadero, </a:t>
            </a:r>
            <a:r>
              <a:rPr lang="es-CO" b="1" u="sng" dirty="0" smtClean="0">
                <a:solidFill>
                  <a:srgbClr val="0070C0"/>
                </a:solidFill>
              </a:rPr>
              <a:t>no son</a:t>
            </a:r>
            <a:r>
              <a:rPr lang="es-CO" dirty="0" smtClean="0"/>
              <a:t>:</a:t>
            </a:r>
          </a:p>
          <a:p>
            <a:pPr algn="just">
              <a:lnSpc>
                <a:spcPct val="120000"/>
              </a:lnSpc>
            </a:pPr>
            <a:endParaRPr lang="es-CO" dirty="0" smtClean="0"/>
          </a:p>
          <a:p>
            <a:pPr marL="1657350" lvl="3" indent="-285750" algn="just">
              <a:lnSpc>
                <a:spcPct val="120000"/>
              </a:lnSpc>
              <a:buFont typeface="Arial" panose="020B0604020202020204" pitchFamily="34" charset="0"/>
              <a:buChar char="•"/>
            </a:pPr>
            <a:r>
              <a:rPr lang="es-CO" dirty="0" smtClean="0"/>
              <a:t>No son títulos valores.</a:t>
            </a:r>
          </a:p>
          <a:p>
            <a:pPr marL="1657350" lvl="3" indent="-285750" algn="just">
              <a:lnSpc>
                <a:spcPct val="120000"/>
              </a:lnSpc>
              <a:buFont typeface="Arial" panose="020B0604020202020204" pitchFamily="34" charset="0"/>
              <a:buChar char="•"/>
            </a:pPr>
            <a:endParaRPr lang="es-CO" dirty="0" smtClean="0"/>
          </a:p>
          <a:p>
            <a:pPr marL="1657350" lvl="3" indent="-285750" algn="just">
              <a:lnSpc>
                <a:spcPct val="120000"/>
              </a:lnSpc>
              <a:buFont typeface="Arial" panose="020B0604020202020204" pitchFamily="34" charset="0"/>
              <a:buChar char="•"/>
            </a:pPr>
            <a:r>
              <a:rPr lang="es-CO" dirty="0" smtClean="0"/>
              <a:t>No son un derecho.</a:t>
            </a:r>
          </a:p>
          <a:p>
            <a:pPr marL="1657350" lvl="3" indent="-285750" algn="just">
              <a:lnSpc>
                <a:spcPct val="120000"/>
              </a:lnSpc>
              <a:buFont typeface="Arial" panose="020B0604020202020204" pitchFamily="34" charset="0"/>
              <a:buChar char="•"/>
            </a:pPr>
            <a:endParaRPr lang="es-CO" dirty="0"/>
          </a:p>
          <a:p>
            <a:pPr marL="1657350" lvl="3" indent="-285750" algn="just">
              <a:lnSpc>
                <a:spcPct val="120000"/>
              </a:lnSpc>
              <a:buFont typeface="Arial" panose="020B0604020202020204" pitchFamily="34" charset="0"/>
              <a:buChar char="•"/>
            </a:pPr>
            <a:r>
              <a:rPr lang="es-CO" dirty="0" smtClean="0"/>
              <a:t>No son instrumentos financieros.</a:t>
            </a:r>
          </a:p>
          <a:p>
            <a:pPr marL="1657350" lvl="3" indent="-285750" algn="just">
              <a:lnSpc>
                <a:spcPct val="120000"/>
              </a:lnSpc>
              <a:buFont typeface="Arial" panose="020B0604020202020204" pitchFamily="34" charset="0"/>
              <a:buChar char="•"/>
            </a:pPr>
            <a:endParaRPr lang="es-CO" dirty="0" smtClean="0"/>
          </a:p>
          <a:p>
            <a:pPr marL="1657350" lvl="3" indent="-285750" algn="just">
              <a:lnSpc>
                <a:spcPct val="120000"/>
              </a:lnSpc>
              <a:buFont typeface="Arial" panose="020B0604020202020204" pitchFamily="34" charset="0"/>
              <a:buChar char="•"/>
            </a:pPr>
            <a:r>
              <a:rPr lang="es-CO" dirty="0" smtClean="0"/>
              <a:t>No son fuente de liquidez para inversionistas.</a:t>
            </a:r>
          </a:p>
          <a:p>
            <a:pPr marL="1657350" lvl="3" indent="-285750" algn="just">
              <a:lnSpc>
                <a:spcPct val="120000"/>
              </a:lnSpc>
              <a:buFont typeface="Arial" panose="020B0604020202020204" pitchFamily="34" charset="0"/>
              <a:buChar char="•"/>
            </a:pPr>
            <a:endParaRPr lang="es-CO" dirty="0"/>
          </a:p>
          <a:p>
            <a:pPr marL="1657350" lvl="3" indent="-285750" algn="just">
              <a:lnSpc>
                <a:spcPct val="120000"/>
              </a:lnSpc>
              <a:buFont typeface="Arial" panose="020B0604020202020204" pitchFamily="34" charset="0"/>
              <a:buChar char="•"/>
            </a:pPr>
            <a:r>
              <a:rPr lang="es-CO" dirty="0" smtClean="0"/>
              <a:t>No son un contrato.</a:t>
            </a:r>
            <a:endParaRPr lang="es-CO" dirty="0"/>
          </a:p>
          <a:p>
            <a:pPr marL="1657350" lvl="3" indent="-285750" algn="just">
              <a:lnSpc>
                <a:spcPct val="120000"/>
              </a:lnSpc>
              <a:buFont typeface="Arial" panose="020B0604020202020204" pitchFamily="34" charset="0"/>
              <a:buChar char="•"/>
            </a:pPr>
            <a:endParaRPr lang="es-CO" dirty="0"/>
          </a:p>
          <a:p>
            <a:pPr marL="1657350" lvl="3" indent="-285750" algn="just">
              <a:lnSpc>
                <a:spcPct val="120000"/>
              </a:lnSpc>
              <a:buFont typeface="Arial" panose="020B0604020202020204" pitchFamily="34" charset="0"/>
              <a:buChar char="•"/>
            </a:pPr>
            <a:r>
              <a:rPr lang="es-CO" dirty="0" smtClean="0"/>
              <a:t>No son bonos verdes.</a:t>
            </a:r>
            <a:endParaRPr lang="es-CO" dirty="0"/>
          </a:p>
        </p:txBody>
      </p:sp>
      <p:sp>
        <p:nvSpPr>
          <p:cNvPr id="4" name="9 CuadroTexto"/>
          <p:cNvSpPr txBox="1"/>
          <p:nvPr/>
        </p:nvSpPr>
        <p:spPr>
          <a:xfrm>
            <a:off x="294593" y="143808"/>
            <a:ext cx="6817407" cy="775597"/>
          </a:xfrm>
          <a:prstGeom prst="rect">
            <a:avLst/>
          </a:prstGeom>
          <a:noFill/>
        </p:spPr>
        <p:txBody>
          <a:bodyPr wrap="square" lIns="0" tIns="0" rIns="0" bIns="0" rtlCol="0">
            <a:spAutoFit/>
          </a:bodyPr>
          <a:lstStyle/>
          <a:p>
            <a:pPr algn="just">
              <a:lnSpc>
                <a:spcPct val="120000"/>
              </a:lnSpc>
            </a:pPr>
            <a:r>
              <a:rPr lang="es-CO" sz="2100" b="1" dirty="0" smtClean="0">
                <a:solidFill>
                  <a:schemeClr val="tx2"/>
                </a:solidFill>
              </a:rPr>
              <a:t>¿Qué no son los </a:t>
            </a:r>
            <a:r>
              <a:rPr lang="es-CO" sz="2100" b="1" dirty="0">
                <a:solidFill>
                  <a:schemeClr val="tx2"/>
                </a:solidFill>
              </a:rPr>
              <a:t>las unidades de reducción de </a:t>
            </a:r>
            <a:r>
              <a:rPr lang="es-CO" sz="2100" b="1" dirty="0" smtClean="0">
                <a:solidFill>
                  <a:schemeClr val="tx2"/>
                </a:solidFill>
              </a:rPr>
              <a:t>emisiones</a:t>
            </a:r>
            <a:r>
              <a:rPr lang="es-CO" sz="2100" b="1" dirty="0">
                <a:solidFill>
                  <a:schemeClr val="tx2"/>
                </a:solidFill>
              </a:rPr>
              <a:t>, evitar emisiones, remover y capturar (créditos de carbono</a:t>
            </a:r>
            <a:r>
              <a:rPr lang="es-CO" sz="2100" b="1" dirty="0" smtClean="0">
                <a:solidFill>
                  <a:schemeClr val="tx2"/>
                </a:solidFill>
              </a:rPr>
              <a:t>)?</a:t>
            </a:r>
          </a:p>
        </p:txBody>
      </p:sp>
    </p:spTree>
    <p:extLst>
      <p:ext uri="{BB962C8B-B14F-4D97-AF65-F5344CB8AC3E}">
        <p14:creationId xmlns="" xmlns:p14="http://schemas.microsoft.com/office/powerpoint/2010/main" val="1418670239"/>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85720" y="205960"/>
            <a:ext cx="8858280" cy="324000"/>
          </a:xfrm>
        </p:spPr>
        <p:txBody>
          <a:bodyPr/>
          <a:lstStyle/>
          <a:p>
            <a:r>
              <a:rPr lang="es-CO" sz="2600" dirty="0" smtClean="0">
                <a:latin typeface="+mn-lt"/>
                <a:ea typeface="+mn-ea"/>
                <a:cs typeface="+mn-cs"/>
              </a:rPr>
              <a:t>Ficha técnica </a:t>
            </a:r>
            <a:r>
              <a:rPr lang="es-CO" sz="2600" dirty="0"/>
              <a:t>unidades de reducción, remoción, captura y emisión evitada de gases de efecto </a:t>
            </a:r>
            <a:r>
              <a:rPr lang="es-CO" sz="2600" dirty="0" smtClean="0"/>
              <a:t>invernadero -</a:t>
            </a:r>
            <a:r>
              <a:rPr lang="es-CO" sz="2600" b="1" dirty="0" smtClean="0">
                <a:latin typeface="+mn-lt"/>
                <a:ea typeface="+mn-ea"/>
                <a:cs typeface="+mn-cs"/>
              </a:rPr>
              <a:t>UGEIs</a:t>
            </a:r>
            <a:endParaRPr lang="es-CO" sz="2600" b="1" dirty="0">
              <a:latin typeface="+mn-lt"/>
              <a:ea typeface="+mn-ea"/>
              <a:cs typeface="+mn-cs"/>
            </a:endParaRPr>
          </a:p>
        </p:txBody>
      </p:sp>
      <p:graphicFrame>
        <p:nvGraphicFramePr>
          <p:cNvPr id="4" name="3 Marcador de contenido"/>
          <p:cNvGraphicFramePr>
            <a:graphicFrameLocks noGrp="1"/>
          </p:cNvGraphicFramePr>
          <p:nvPr>
            <p:ph sz="half" idx="1"/>
            <p:extLst>
              <p:ext uri="{D42A27DB-BD31-4B8C-83A1-F6EECF244321}">
                <p14:modId xmlns="" xmlns:p14="http://schemas.microsoft.com/office/powerpoint/2010/main" val="1046400331"/>
              </p:ext>
            </p:extLst>
          </p:nvPr>
        </p:nvGraphicFramePr>
        <p:xfrm>
          <a:off x="285720" y="1380431"/>
          <a:ext cx="8820000" cy="4846320"/>
        </p:xfrm>
        <a:graphic>
          <a:graphicData uri="http://schemas.openxmlformats.org/drawingml/2006/table">
            <a:tbl>
              <a:tblPr bandRow="1">
                <a:tableStyleId>{00A15C55-8517-42AA-B614-E9B94910E393}</a:tableStyleId>
              </a:tblPr>
              <a:tblGrid>
                <a:gridCol w="2280031"/>
                <a:gridCol w="6539969"/>
              </a:tblGrid>
              <a:tr h="413709">
                <a:tc>
                  <a:txBody>
                    <a:bodyPr/>
                    <a:lstStyle/>
                    <a:p>
                      <a:pPr algn="ctr"/>
                      <a:r>
                        <a:rPr lang="es-CO" sz="1800" b="1" dirty="0" smtClean="0"/>
                        <a:t>NOMBRE</a:t>
                      </a:r>
                      <a:endParaRPr lang="es-CO" sz="1800" dirty="0"/>
                    </a:p>
                  </a:txBody>
                  <a:tcPr anchor="ctr"/>
                </a:tc>
                <a:tc>
                  <a:txBody>
                    <a:bodyPr/>
                    <a:lstStyle/>
                    <a:p>
                      <a:pPr algn="just"/>
                      <a:r>
                        <a:rPr lang="es-CO" sz="1800" dirty="0" smtClean="0"/>
                        <a:t>Reducción, remoción, captura y emisiones evitadas de gases de efecto invernadero. </a:t>
                      </a:r>
                      <a:endParaRPr lang="es-CO" sz="1800" dirty="0"/>
                    </a:p>
                  </a:txBody>
                  <a:tcPr/>
                </a:tc>
              </a:tr>
              <a:tr h="0">
                <a:tc>
                  <a:txBody>
                    <a:bodyPr/>
                    <a:lstStyle/>
                    <a:p>
                      <a:pPr algn="ctr"/>
                      <a:r>
                        <a:rPr lang="es-CO" sz="1800" b="1" dirty="0" smtClean="0"/>
                        <a:t>CATEGORÍA </a:t>
                      </a:r>
                      <a:endParaRPr lang="es-CO" sz="1800" b="1" dirty="0"/>
                    </a:p>
                  </a:txBody>
                  <a:tcPr anchor="ctr"/>
                </a:tc>
                <a:tc>
                  <a:txBody>
                    <a:bodyPr/>
                    <a:lstStyle/>
                    <a:p>
                      <a:r>
                        <a:rPr lang="es-CO" sz="1800" dirty="0" smtClean="0"/>
                        <a:t>Commodities climáticos</a:t>
                      </a:r>
                      <a:endParaRPr lang="es-CO" sz="1800" dirty="0"/>
                    </a:p>
                  </a:txBody>
                  <a:tcPr/>
                </a:tc>
              </a:tr>
              <a:tr h="413709">
                <a:tc>
                  <a:txBody>
                    <a:bodyPr/>
                    <a:lstStyle/>
                    <a:p>
                      <a:pPr algn="ctr"/>
                      <a:r>
                        <a:rPr lang="es-CO" sz="1800" b="1" dirty="0" smtClean="0"/>
                        <a:t>REQUISITOS </a:t>
                      </a:r>
                    </a:p>
                    <a:p>
                      <a:pPr algn="ctr"/>
                      <a:r>
                        <a:rPr lang="es-CO" sz="1800" b="1" dirty="0" smtClean="0"/>
                        <a:t>GENERALES</a:t>
                      </a:r>
                      <a:endParaRPr lang="es-CO" sz="1800" b="1" dirty="0"/>
                    </a:p>
                  </a:txBody>
                  <a:tcPr anchor="ctr"/>
                </a:tc>
                <a:tc>
                  <a:txBody>
                    <a:bodyPr/>
                    <a:lstStyle/>
                    <a:p>
                      <a:r>
                        <a:rPr lang="es-CO" sz="1800" dirty="0" smtClean="0"/>
                        <a:t>Se acredita mediante los siguientes certificados: </a:t>
                      </a:r>
                    </a:p>
                    <a:p>
                      <a:pPr marL="342900" indent="-342900">
                        <a:buFont typeface="+mj-lt"/>
                        <a:buAutoNum type="arabicPeriod"/>
                      </a:pPr>
                      <a:r>
                        <a:rPr lang="es-CO" sz="1800" u="sng" dirty="0" smtClean="0"/>
                        <a:t>VER: </a:t>
                      </a:r>
                      <a:r>
                        <a:rPr lang="es-CO" sz="1800" dirty="0" smtClean="0"/>
                        <a:t>Certificado de emisiones reducidas, en créditos de carbono del mercado voluntario. </a:t>
                      </a:r>
                    </a:p>
                    <a:p>
                      <a:pPr marL="342900" indent="-342900">
                        <a:buFont typeface="+mj-lt"/>
                        <a:buAutoNum type="arabicPeriod"/>
                      </a:pPr>
                      <a:r>
                        <a:rPr lang="es-CO" sz="1800" u="sng" dirty="0" smtClean="0"/>
                        <a:t>CER: </a:t>
                      </a:r>
                      <a:r>
                        <a:rPr lang="es-CO" sz="1800" dirty="0" smtClean="0"/>
                        <a:t>Certificado de emisiones reducidas, en créditos de carbono del mercado obligatorio. </a:t>
                      </a:r>
                    </a:p>
                    <a:p>
                      <a:pPr marL="342900" indent="-342900">
                        <a:buFont typeface="+mj-lt"/>
                        <a:buAutoNum type="arabicPeriod"/>
                      </a:pPr>
                      <a:r>
                        <a:rPr lang="es-CO" sz="1800" u="sng" dirty="0" smtClean="0"/>
                        <a:t>VCU: </a:t>
                      </a:r>
                      <a:r>
                        <a:rPr lang="es-CO" sz="1800" dirty="0" smtClean="0"/>
                        <a:t>Unidad verificada de Carbono, en créditos del mercado voluntario</a:t>
                      </a:r>
                      <a:endParaRPr lang="es-CO" sz="1800" dirty="0"/>
                    </a:p>
                  </a:txBody>
                  <a:tcPr/>
                </a:tc>
              </a:tr>
              <a:tr h="413709">
                <a:tc>
                  <a:txBody>
                    <a:bodyPr/>
                    <a:lstStyle/>
                    <a:p>
                      <a:pPr algn="ctr"/>
                      <a:r>
                        <a:rPr lang="es-CO" sz="1800" b="1" dirty="0" smtClean="0"/>
                        <a:t>PRESENTACIÓN</a:t>
                      </a:r>
                      <a:endParaRPr lang="es-CO" sz="1800" b="1" dirty="0"/>
                    </a:p>
                  </a:txBody>
                  <a:tcPr anchor="ctr"/>
                </a:tc>
                <a:tc>
                  <a:txBody>
                    <a:bodyPr/>
                    <a:lstStyle/>
                    <a:p>
                      <a:pPr algn="just"/>
                      <a:r>
                        <a:rPr lang="es-CO" sz="1800" u="sng" dirty="0" smtClean="0"/>
                        <a:t>Unidad de medida: </a:t>
                      </a:r>
                      <a:r>
                        <a:rPr lang="es-CO" sz="1800" dirty="0" smtClean="0"/>
                        <a:t>Una tonelada de CO2 (tCO2e) es la unidad equivalente a un crédito, bono o certificado.</a:t>
                      </a:r>
                      <a:endParaRPr lang="es-CO" sz="1800" dirty="0"/>
                    </a:p>
                  </a:txBody>
                  <a:tcPr/>
                </a:tc>
              </a:tr>
              <a:tr h="413709">
                <a:tc>
                  <a:txBody>
                    <a:bodyPr/>
                    <a:lstStyle/>
                    <a:p>
                      <a:pPr algn="ctr"/>
                      <a:r>
                        <a:rPr lang="es-CO" sz="1800" b="1" dirty="0" smtClean="0"/>
                        <a:t>CONDICIONES DE</a:t>
                      </a:r>
                    </a:p>
                    <a:p>
                      <a:pPr algn="ctr"/>
                      <a:r>
                        <a:rPr lang="es-CO" sz="1800" b="1" dirty="0" smtClean="0"/>
                        <a:t>NEGOCIACIÓN</a:t>
                      </a:r>
                      <a:endParaRPr lang="es-CO" sz="1800" b="1" dirty="0"/>
                    </a:p>
                  </a:txBody>
                  <a:tcPr anchor="ctr"/>
                </a:tc>
                <a:tc>
                  <a:txBody>
                    <a:bodyPr/>
                    <a:lstStyle/>
                    <a:p>
                      <a:pPr algn="just"/>
                      <a:r>
                        <a:rPr lang="es-CO" sz="1800" dirty="0" smtClean="0"/>
                        <a:t>Al momento de la negociación se deberá especificar, el número de créditos, bonos o certificados a comprar o vender. Se debe especificar el tipo de proyecto sobre el que se realiza la negociación y demás especificaciones.</a:t>
                      </a:r>
                      <a:endParaRPr lang="es-CO" sz="1800" dirty="0"/>
                    </a:p>
                  </a:txBody>
                  <a:tcPr/>
                </a:tc>
              </a:tr>
            </a:tbl>
          </a:graphicData>
        </a:graphic>
      </p:graphicFrame>
      <p:sp>
        <p:nvSpPr>
          <p:cNvPr id="5" name="4 CuadroTexto"/>
          <p:cNvSpPr txBox="1"/>
          <p:nvPr/>
        </p:nvSpPr>
        <p:spPr>
          <a:xfrm>
            <a:off x="2811439" y="1002208"/>
            <a:ext cx="3829575" cy="369332"/>
          </a:xfrm>
          <a:prstGeom prst="rect">
            <a:avLst/>
          </a:prstGeom>
          <a:noFill/>
        </p:spPr>
        <p:txBody>
          <a:bodyPr wrap="none" lIns="0" tIns="0" rIns="0" bIns="0" rtlCol="0">
            <a:spAutoFit/>
          </a:bodyPr>
          <a:lstStyle/>
          <a:p>
            <a:pPr>
              <a:lnSpc>
                <a:spcPct val="120000"/>
              </a:lnSpc>
            </a:pPr>
            <a:r>
              <a:rPr lang="es-CO" sz="2000" b="1" dirty="0" smtClean="0"/>
              <a:t>Commodity inscrito en la Bolsa</a:t>
            </a:r>
            <a:endParaRPr lang="es-CO" sz="2000" b="1" dirty="0"/>
          </a:p>
        </p:txBody>
      </p:sp>
      <p:sp>
        <p:nvSpPr>
          <p:cNvPr id="3" name="CuadroTexto 2"/>
          <p:cNvSpPr txBox="1"/>
          <p:nvPr/>
        </p:nvSpPr>
        <p:spPr>
          <a:xfrm>
            <a:off x="285720" y="6402025"/>
            <a:ext cx="5899115" cy="302390"/>
          </a:xfrm>
          <a:prstGeom prst="rect">
            <a:avLst/>
          </a:prstGeom>
          <a:noFill/>
        </p:spPr>
        <p:txBody>
          <a:bodyPr wrap="none" lIns="0" tIns="0" rIns="0" bIns="0" rtlCol="0">
            <a:spAutoFit/>
          </a:bodyPr>
          <a:lstStyle/>
          <a:p>
            <a:pPr>
              <a:lnSpc>
                <a:spcPct val="120000"/>
              </a:lnSpc>
            </a:pPr>
            <a:r>
              <a:rPr lang="es-CO" dirty="0" smtClean="0"/>
              <a:t>* Registrado en el sistema de inscripción de la Bolsa - SIBOL</a:t>
            </a:r>
            <a:endParaRPr lang="es-CO" dirty="0"/>
          </a:p>
        </p:txBody>
      </p:sp>
    </p:spTree>
    <p:extLst>
      <p:ext uri="{BB962C8B-B14F-4D97-AF65-F5344CB8AC3E}">
        <p14:creationId xmlns="" xmlns:p14="http://schemas.microsoft.com/office/powerpoint/2010/main" val="332685781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685319" y="1905001"/>
            <a:ext cx="7773412" cy="2225262"/>
          </a:xfrm>
        </p:spPr>
        <p:txBody>
          <a:bodyPr/>
          <a:lstStyle/>
          <a:p>
            <a:r>
              <a:rPr lang="es-ES" dirty="0" smtClean="0"/>
              <a:t>Capítulo 2</a:t>
            </a:r>
            <a:endParaRPr lang="en-US" dirty="0"/>
          </a:p>
        </p:txBody>
      </p:sp>
      <p:sp>
        <p:nvSpPr>
          <p:cNvPr id="7" name="Text Placeholder 5"/>
          <p:cNvSpPr>
            <a:spLocks noGrp="1"/>
          </p:cNvSpPr>
          <p:nvPr>
            <p:ph type="body" sz="quarter" idx="14"/>
          </p:nvPr>
        </p:nvSpPr>
        <p:spPr>
          <a:xfrm>
            <a:off x="685269" y="4620890"/>
            <a:ext cx="7775100" cy="1415772"/>
          </a:xfrm>
        </p:spPr>
        <p:txBody>
          <a:bodyPr/>
          <a:lstStyle/>
          <a:p>
            <a:pPr marL="136525" indent="-136525">
              <a:buNone/>
            </a:pPr>
            <a:r>
              <a:rPr lang="es-CO" sz="3200" dirty="0" smtClean="0">
                <a:solidFill>
                  <a:srgbClr val="56D7FF"/>
                </a:solidFill>
              </a:rPr>
              <a:t>Actores en el mercado</a:t>
            </a:r>
          </a:p>
          <a:p>
            <a:pPr marL="136525" indent="-136525">
              <a:buFont typeface="Arial" charset="0"/>
              <a:buChar char="•"/>
            </a:pPr>
            <a:endParaRPr lang="es-CO" sz="2800" dirty="0" smtClean="0">
              <a:solidFill>
                <a:srgbClr val="56D7FF"/>
              </a:solidFill>
            </a:endParaRPr>
          </a:p>
          <a:p>
            <a:endParaRPr lang="es-CO" sz="2800" dirty="0" smtClean="0"/>
          </a:p>
          <a:p>
            <a:endParaRPr lang="es-CO" sz="2800" dirty="0" smtClean="0"/>
          </a:p>
        </p:txBody>
      </p:sp>
    </p:spTree>
    <p:extLst>
      <p:ext uri="{BB962C8B-B14F-4D97-AF65-F5344CB8AC3E}">
        <p14:creationId xmlns="" xmlns:p14="http://schemas.microsoft.com/office/powerpoint/2010/main" val="11975925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9 CuadroTexto"/>
          <p:cNvSpPr txBox="1"/>
          <p:nvPr/>
        </p:nvSpPr>
        <p:spPr>
          <a:xfrm>
            <a:off x="148273" y="175290"/>
            <a:ext cx="7075488" cy="738664"/>
          </a:xfrm>
          <a:prstGeom prst="rect">
            <a:avLst/>
          </a:prstGeom>
          <a:noFill/>
        </p:spPr>
        <p:txBody>
          <a:bodyPr wrap="square" lIns="0" tIns="0" rIns="0" bIns="0" rtlCol="0">
            <a:spAutoFit/>
          </a:bodyPr>
          <a:lstStyle/>
          <a:p>
            <a:pPr algn="just"/>
            <a:r>
              <a:rPr lang="es-CO" sz="2400" b="1" dirty="0" smtClean="0">
                <a:solidFill>
                  <a:schemeClr val="tx2"/>
                </a:solidFill>
              </a:rPr>
              <a:t>Ciclo de un proyecto de GEI.</a:t>
            </a:r>
            <a:endParaRPr lang="es-CO" sz="2400" b="1" dirty="0">
              <a:solidFill>
                <a:schemeClr val="tx2"/>
              </a:solidFill>
            </a:endParaRPr>
          </a:p>
          <a:p>
            <a:pPr algn="just"/>
            <a:r>
              <a:rPr lang="es-CO" sz="2400" b="1" dirty="0" smtClean="0">
                <a:solidFill>
                  <a:schemeClr val="tx2"/>
                </a:solidFill>
              </a:rPr>
              <a:t> </a:t>
            </a:r>
          </a:p>
        </p:txBody>
      </p:sp>
      <p:graphicFrame>
        <p:nvGraphicFramePr>
          <p:cNvPr id="3" name="Diagrama 2"/>
          <p:cNvGraphicFramePr/>
          <p:nvPr>
            <p:extLst>
              <p:ext uri="{D42A27DB-BD31-4B8C-83A1-F6EECF244321}">
                <p14:modId xmlns="" xmlns:p14="http://schemas.microsoft.com/office/powerpoint/2010/main" val="2582743493"/>
              </p:ext>
            </p:extLst>
          </p:nvPr>
        </p:nvGraphicFramePr>
        <p:xfrm>
          <a:off x="737289" y="-690880"/>
          <a:ext cx="8162871" cy="5750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a 3"/>
          <p:cNvGraphicFramePr/>
          <p:nvPr>
            <p:extLst>
              <p:ext uri="{D42A27DB-BD31-4B8C-83A1-F6EECF244321}">
                <p14:modId xmlns="" xmlns:p14="http://schemas.microsoft.com/office/powerpoint/2010/main" val="1354909129"/>
              </p:ext>
            </p:extLst>
          </p:nvPr>
        </p:nvGraphicFramePr>
        <p:xfrm>
          <a:off x="737289" y="2794000"/>
          <a:ext cx="8008112" cy="4267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CuadroTexto 4"/>
          <p:cNvSpPr txBox="1"/>
          <p:nvPr/>
        </p:nvSpPr>
        <p:spPr>
          <a:xfrm rot="-5400000">
            <a:off x="-473455" y="2207798"/>
            <a:ext cx="1706145" cy="335989"/>
          </a:xfrm>
          <a:prstGeom prst="rect">
            <a:avLst/>
          </a:prstGeom>
          <a:noFill/>
        </p:spPr>
        <p:txBody>
          <a:bodyPr wrap="square" lIns="0" tIns="0" rIns="0" bIns="0" rtlCol="0">
            <a:spAutoFit/>
          </a:bodyPr>
          <a:lstStyle/>
          <a:p>
            <a:pPr>
              <a:lnSpc>
                <a:spcPct val="120000"/>
              </a:lnSpc>
            </a:pPr>
            <a:r>
              <a:rPr lang="es-CO" sz="2000" b="1" dirty="0"/>
              <a:t>1. Planeación</a:t>
            </a:r>
          </a:p>
        </p:txBody>
      </p:sp>
      <p:sp>
        <p:nvSpPr>
          <p:cNvPr id="6" name="CuadroTexto 5"/>
          <p:cNvSpPr txBox="1"/>
          <p:nvPr/>
        </p:nvSpPr>
        <p:spPr>
          <a:xfrm rot="-5400000">
            <a:off x="-668456" y="5023165"/>
            <a:ext cx="2027158" cy="335989"/>
          </a:xfrm>
          <a:prstGeom prst="rect">
            <a:avLst/>
          </a:prstGeom>
          <a:noFill/>
        </p:spPr>
        <p:txBody>
          <a:bodyPr wrap="none" lIns="0" tIns="0" rIns="0" bIns="0" rtlCol="0">
            <a:spAutoFit/>
          </a:bodyPr>
          <a:lstStyle/>
          <a:p>
            <a:pPr>
              <a:lnSpc>
                <a:spcPct val="120000"/>
              </a:lnSpc>
            </a:pPr>
            <a:r>
              <a:rPr lang="es-CO" sz="2000" b="1" dirty="0"/>
              <a:t>2. Implementación</a:t>
            </a:r>
          </a:p>
        </p:txBody>
      </p:sp>
      <p:sp>
        <p:nvSpPr>
          <p:cNvPr id="7" name="CuadroTexto 6"/>
          <p:cNvSpPr txBox="1"/>
          <p:nvPr/>
        </p:nvSpPr>
        <p:spPr>
          <a:xfrm>
            <a:off x="148272" y="762064"/>
            <a:ext cx="8751888" cy="738664"/>
          </a:xfrm>
          <a:prstGeom prst="rect">
            <a:avLst/>
          </a:prstGeom>
          <a:noFill/>
        </p:spPr>
        <p:txBody>
          <a:bodyPr wrap="square" lIns="0" tIns="0" rIns="0" bIns="0" rtlCol="0">
            <a:spAutoFit/>
          </a:bodyPr>
          <a:lstStyle/>
          <a:p>
            <a:pPr lvl="0">
              <a:lnSpc>
                <a:spcPct val="120000"/>
              </a:lnSpc>
            </a:pPr>
            <a:r>
              <a:rPr lang="es-CO" sz="2000" dirty="0" smtClean="0"/>
              <a:t>Los proyectos se caracterizan por dos fases principales, el titular o promotor es responsable de estas actividades:</a:t>
            </a:r>
            <a:endParaRPr lang="es-CO" sz="2000" dirty="0"/>
          </a:p>
        </p:txBody>
      </p:sp>
      <p:sp>
        <p:nvSpPr>
          <p:cNvPr id="8" name="CuadroTexto 7"/>
          <p:cNvSpPr txBox="1"/>
          <p:nvPr/>
        </p:nvSpPr>
        <p:spPr>
          <a:xfrm>
            <a:off x="1060054" y="2934425"/>
            <a:ext cx="1541301" cy="1292662"/>
          </a:xfrm>
          <a:prstGeom prst="rect">
            <a:avLst/>
          </a:prstGeom>
          <a:noFill/>
        </p:spPr>
        <p:txBody>
          <a:bodyPr wrap="square" lIns="0" tIns="0" rIns="0" bIns="0" rtlCol="0">
            <a:spAutoFit/>
          </a:bodyPr>
          <a:lstStyle/>
          <a:p>
            <a:pPr marL="171450" indent="-171450">
              <a:lnSpc>
                <a:spcPct val="120000"/>
              </a:lnSpc>
              <a:buFont typeface="Arial" panose="020B0604020202020204" pitchFamily="34" charset="0"/>
              <a:buChar char="•"/>
            </a:pPr>
            <a:r>
              <a:rPr lang="es-CO" sz="1400" dirty="0" smtClean="0"/>
              <a:t>Definir tipo de iniciativa, escala, duración, etc.</a:t>
            </a:r>
          </a:p>
          <a:p>
            <a:pPr marL="171450" indent="-171450">
              <a:lnSpc>
                <a:spcPct val="120000"/>
              </a:lnSpc>
              <a:buFont typeface="Arial" panose="020B0604020202020204" pitchFamily="34" charset="0"/>
              <a:buChar char="•"/>
            </a:pPr>
            <a:r>
              <a:rPr lang="es-CO" sz="1400" dirty="0" smtClean="0"/>
              <a:t>Factibilidad </a:t>
            </a:r>
            <a:r>
              <a:rPr lang="es-CO" sz="1400" dirty="0"/>
              <a:t>y viabilidad </a:t>
            </a:r>
          </a:p>
        </p:txBody>
      </p:sp>
      <p:sp>
        <p:nvSpPr>
          <p:cNvPr id="9" name="CuadroTexto 8"/>
          <p:cNvSpPr txBox="1"/>
          <p:nvPr/>
        </p:nvSpPr>
        <p:spPr>
          <a:xfrm>
            <a:off x="2783482" y="2934425"/>
            <a:ext cx="1957863" cy="1034129"/>
          </a:xfrm>
          <a:prstGeom prst="rect">
            <a:avLst/>
          </a:prstGeom>
          <a:noFill/>
        </p:spPr>
        <p:txBody>
          <a:bodyPr wrap="square" lIns="0" tIns="0" rIns="0" bIns="0" rtlCol="0">
            <a:spAutoFit/>
          </a:bodyPr>
          <a:lstStyle/>
          <a:p>
            <a:pPr marL="171450" indent="-171450">
              <a:lnSpc>
                <a:spcPct val="120000"/>
              </a:lnSpc>
              <a:buFont typeface="Arial" panose="020B0604020202020204" pitchFamily="34" charset="0"/>
              <a:buChar char="•"/>
            </a:pPr>
            <a:r>
              <a:rPr lang="es-CO" sz="1400" dirty="0" smtClean="0"/>
              <a:t>Selección del estándar (disposiciones técnicas, administrativas y financieras)</a:t>
            </a:r>
          </a:p>
        </p:txBody>
      </p:sp>
      <p:sp>
        <p:nvSpPr>
          <p:cNvPr id="10" name="CuadroTexto 9"/>
          <p:cNvSpPr txBox="1"/>
          <p:nvPr/>
        </p:nvSpPr>
        <p:spPr>
          <a:xfrm>
            <a:off x="4923473" y="2910721"/>
            <a:ext cx="1920242" cy="517065"/>
          </a:xfrm>
          <a:prstGeom prst="rect">
            <a:avLst/>
          </a:prstGeom>
          <a:noFill/>
        </p:spPr>
        <p:txBody>
          <a:bodyPr wrap="square" lIns="0" tIns="0" rIns="0" bIns="0" rtlCol="0">
            <a:spAutoFit/>
          </a:bodyPr>
          <a:lstStyle/>
          <a:p>
            <a:pPr marL="171450" indent="-171450">
              <a:lnSpc>
                <a:spcPct val="120000"/>
              </a:lnSpc>
              <a:buFont typeface="Arial" panose="020B0604020202020204" pitchFamily="34" charset="0"/>
              <a:buChar char="•"/>
            </a:pPr>
            <a:r>
              <a:rPr lang="es-CO" sz="1400" dirty="0" smtClean="0"/>
              <a:t>Validación frente al estándar.</a:t>
            </a:r>
          </a:p>
        </p:txBody>
      </p:sp>
      <p:sp>
        <p:nvSpPr>
          <p:cNvPr id="11" name="CuadroTexto 10"/>
          <p:cNvSpPr txBox="1"/>
          <p:nvPr/>
        </p:nvSpPr>
        <p:spPr>
          <a:xfrm>
            <a:off x="6738784" y="2915439"/>
            <a:ext cx="1920242" cy="258532"/>
          </a:xfrm>
          <a:prstGeom prst="rect">
            <a:avLst/>
          </a:prstGeom>
          <a:noFill/>
        </p:spPr>
        <p:txBody>
          <a:bodyPr wrap="square" lIns="0" tIns="0" rIns="0" bIns="0" rtlCol="0">
            <a:spAutoFit/>
          </a:bodyPr>
          <a:lstStyle/>
          <a:p>
            <a:pPr marL="171450" indent="-171450">
              <a:lnSpc>
                <a:spcPct val="120000"/>
              </a:lnSpc>
              <a:buFont typeface="Arial" panose="020B0604020202020204" pitchFamily="34" charset="0"/>
              <a:buChar char="•"/>
            </a:pPr>
            <a:r>
              <a:rPr lang="es-CO" sz="1400" dirty="0" smtClean="0"/>
              <a:t>Sistemas autorizados</a:t>
            </a:r>
          </a:p>
        </p:txBody>
      </p:sp>
      <p:sp>
        <p:nvSpPr>
          <p:cNvPr id="12" name="CuadroTexto 11"/>
          <p:cNvSpPr txBox="1"/>
          <p:nvPr/>
        </p:nvSpPr>
        <p:spPr>
          <a:xfrm>
            <a:off x="1087121" y="5761615"/>
            <a:ext cx="1920242" cy="517065"/>
          </a:xfrm>
          <a:prstGeom prst="rect">
            <a:avLst/>
          </a:prstGeom>
          <a:noFill/>
        </p:spPr>
        <p:txBody>
          <a:bodyPr wrap="square" lIns="0" tIns="0" rIns="0" bIns="0" rtlCol="0">
            <a:spAutoFit/>
          </a:bodyPr>
          <a:lstStyle/>
          <a:p>
            <a:pPr marL="171450" indent="-171450">
              <a:lnSpc>
                <a:spcPct val="120000"/>
              </a:lnSpc>
              <a:buFont typeface="Arial" panose="020B0604020202020204" pitchFamily="34" charset="0"/>
              <a:buChar char="•"/>
            </a:pPr>
            <a:r>
              <a:rPr lang="es-CO" sz="1400" dirty="0" smtClean="0"/>
              <a:t>Ejecución.</a:t>
            </a:r>
          </a:p>
          <a:p>
            <a:pPr marL="171450" indent="-171450">
              <a:lnSpc>
                <a:spcPct val="120000"/>
              </a:lnSpc>
              <a:buFont typeface="Arial" panose="020B0604020202020204" pitchFamily="34" charset="0"/>
              <a:buChar char="•"/>
            </a:pPr>
            <a:r>
              <a:rPr lang="es-CO" sz="1400" dirty="0" smtClean="0"/>
              <a:t>Monitoreo.</a:t>
            </a:r>
          </a:p>
        </p:txBody>
      </p:sp>
      <p:sp>
        <p:nvSpPr>
          <p:cNvPr id="13" name="CuadroTexto 12"/>
          <p:cNvSpPr txBox="1"/>
          <p:nvPr/>
        </p:nvSpPr>
        <p:spPr>
          <a:xfrm>
            <a:off x="3563603" y="5760542"/>
            <a:ext cx="2088405" cy="1034129"/>
          </a:xfrm>
          <a:prstGeom prst="rect">
            <a:avLst/>
          </a:prstGeom>
          <a:noFill/>
        </p:spPr>
        <p:txBody>
          <a:bodyPr wrap="square" lIns="0" tIns="0" rIns="0" bIns="0" rtlCol="0">
            <a:spAutoFit/>
          </a:bodyPr>
          <a:lstStyle/>
          <a:p>
            <a:pPr marL="171450" indent="-171450">
              <a:lnSpc>
                <a:spcPct val="120000"/>
              </a:lnSpc>
              <a:buFont typeface="Arial" panose="020B0604020202020204" pitchFamily="34" charset="0"/>
              <a:buChar char="•"/>
            </a:pPr>
            <a:r>
              <a:rPr lang="es-CO" sz="1400" dirty="0" smtClean="0"/>
              <a:t>Verificación frente al estándar por un tercero.</a:t>
            </a:r>
          </a:p>
          <a:p>
            <a:pPr marL="171450" indent="-171450">
              <a:lnSpc>
                <a:spcPct val="120000"/>
              </a:lnSpc>
              <a:buFont typeface="Arial" panose="020B0604020202020204" pitchFamily="34" charset="0"/>
              <a:buChar char="•"/>
            </a:pPr>
            <a:r>
              <a:rPr lang="es-CO" sz="1400" dirty="0" smtClean="0"/>
              <a:t>Metodología de cálculo de las unidades.</a:t>
            </a:r>
          </a:p>
        </p:txBody>
      </p:sp>
      <p:sp>
        <p:nvSpPr>
          <p:cNvPr id="14" name="CuadroTexto 13"/>
          <p:cNvSpPr txBox="1"/>
          <p:nvPr/>
        </p:nvSpPr>
        <p:spPr>
          <a:xfrm>
            <a:off x="6037562" y="5885857"/>
            <a:ext cx="2088405" cy="775597"/>
          </a:xfrm>
          <a:prstGeom prst="rect">
            <a:avLst/>
          </a:prstGeom>
          <a:noFill/>
        </p:spPr>
        <p:txBody>
          <a:bodyPr wrap="square" lIns="0" tIns="0" rIns="0" bIns="0" rtlCol="0">
            <a:spAutoFit/>
          </a:bodyPr>
          <a:lstStyle/>
          <a:p>
            <a:pPr marL="171450" indent="-171450">
              <a:lnSpc>
                <a:spcPct val="120000"/>
              </a:lnSpc>
              <a:buFont typeface="Arial" panose="020B0604020202020204" pitchFamily="34" charset="0"/>
              <a:buChar char="•"/>
            </a:pPr>
            <a:r>
              <a:rPr lang="es-CO" sz="1400" dirty="0" smtClean="0"/>
              <a:t>Certificación y/o verificación de las unidades.</a:t>
            </a:r>
          </a:p>
        </p:txBody>
      </p:sp>
      <p:sp>
        <p:nvSpPr>
          <p:cNvPr id="17" name="Flecha abajo 16"/>
          <p:cNvSpPr/>
          <p:nvPr/>
        </p:nvSpPr>
        <p:spPr>
          <a:xfrm>
            <a:off x="8465172" y="5450068"/>
            <a:ext cx="474641" cy="310474"/>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smtClean="0">
              <a:solidFill>
                <a:schemeClr val="bg1"/>
              </a:solidFill>
              <a:latin typeface="Franklin Gothic Demi Cond" panose="020B0706030402020204" pitchFamily="34" charset="0"/>
            </a:endParaRPr>
          </a:p>
        </p:txBody>
      </p:sp>
      <p:sp>
        <p:nvSpPr>
          <p:cNvPr id="18" name="CuadroTexto 17"/>
          <p:cNvSpPr txBox="1"/>
          <p:nvPr/>
        </p:nvSpPr>
        <p:spPr>
          <a:xfrm>
            <a:off x="8240962" y="5817014"/>
            <a:ext cx="819135" cy="590931"/>
          </a:xfrm>
          <a:prstGeom prst="rect">
            <a:avLst/>
          </a:prstGeom>
          <a:noFill/>
        </p:spPr>
        <p:txBody>
          <a:bodyPr wrap="none" lIns="0" tIns="0" rIns="0" bIns="0" rtlCol="0">
            <a:spAutoFit/>
          </a:bodyPr>
          <a:lstStyle/>
          <a:p>
            <a:pPr>
              <a:lnSpc>
                <a:spcPct val="120000"/>
              </a:lnSpc>
            </a:pPr>
            <a:r>
              <a:rPr lang="es-CO" sz="3200" b="1" dirty="0" smtClean="0">
                <a:solidFill>
                  <a:srgbClr val="044990"/>
                </a:solidFill>
              </a:rPr>
              <a:t>BMC</a:t>
            </a:r>
            <a:endParaRPr lang="es-CO" sz="3200" b="1" dirty="0">
              <a:solidFill>
                <a:srgbClr val="044990"/>
              </a:solidFill>
            </a:endParaRPr>
          </a:p>
        </p:txBody>
      </p:sp>
    </p:spTree>
    <p:extLst>
      <p:ext uri="{BB962C8B-B14F-4D97-AF65-F5344CB8AC3E}">
        <p14:creationId xmlns="" xmlns:p14="http://schemas.microsoft.com/office/powerpoint/2010/main" val="4272661011"/>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Placeholder 29"/>
          <p:cNvSpPr txBox="1">
            <a:spLocks/>
          </p:cNvSpPr>
          <p:nvPr/>
        </p:nvSpPr>
        <p:spPr bwMode="auto">
          <a:xfrm>
            <a:off x="1638300" y="712788"/>
            <a:ext cx="4375150" cy="288925"/>
          </a:xfrm>
          <a:prstGeom prst="rect">
            <a:avLst/>
          </a:prstGeom>
          <a:noFill/>
          <a:ln w="9525">
            <a:noFill/>
            <a:miter lim="800000"/>
            <a:headEnd/>
            <a:tailEnd/>
          </a:ln>
        </p:spPr>
        <p:txBody>
          <a:bodyPr lIns="0" tIns="0" rIns="0" bIns="0"/>
          <a:lstStyle/>
          <a:p>
            <a:pPr algn="ctr">
              <a:lnSpc>
                <a:spcPts val="1700"/>
              </a:lnSpc>
              <a:spcBef>
                <a:spcPts val="600"/>
              </a:spcBef>
              <a:spcAft>
                <a:spcPts val="1200"/>
              </a:spcAft>
              <a:buFont typeface="Arial" pitchFamily="34" charset="0"/>
              <a:buNone/>
            </a:pPr>
            <a:endParaRPr lang="es-ES_tradnl" dirty="0">
              <a:latin typeface="Franklin Gothic Book" pitchFamily="34" charset="0"/>
            </a:endParaRPr>
          </a:p>
        </p:txBody>
      </p:sp>
      <p:sp>
        <p:nvSpPr>
          <p:cNvPr id="22531" name="Text Placeholder 30"/>
          <p:cNvSpPr txBox="1">
            <a:spLocks/>
          </p:cNvSpPr>
          <p:nvPr/>
        </p:nvSpPr>
        <p:spPr bwMode="auto">
          <a:xfrm>
            <a:off x="157165" y="65088"/>
            <a:ext cx="7337425" cy="1111251"/>
          </a:xfrm>
          <a:prstGeom prst="rect">
            <a:avLst/>
          </a:prstGeom>
          <a:noFill/>
          <a:ln w="9525">
            <a:noFill/>
            <a:miter lim="800000"/>
            <a:headEnd/>
            <a:tailEnd/>
          </a:ln>
        </p:spPr>
        <p:txBody>
          <a:bodyPr lIns="0" tIns="0" rIns="0" bIns="0"/>
          <a:lstStyle/>
          <a:p>
            <a:pPr algn="ctr">
              <a:lnSpc>
                <a:spcPct val="85000"/>
              </a:lnSpc>
            </a:pPr>
            <a:r>
              <a:rPr lang="es-CO" sz="2800" b="1" dirty="0">
                <a:solidFill>
                  <a:srgbClr val="002060"/>
                </a:solidFill>
                <a:latin typeface="Calibri" pitchFamily="34" charset="0"/>
              </a:rPr>
              <a:t>Orden del Día Comité de </a:t>
            </a:r>
            <a:r>
              <a:rPr lang="es-CO" sz="2800" b="1" dirty="0" smtClean="0">
                <a:solidFill>
                  <a:srgbClr val="002060"/>
                </a:solidFill>
                <a:latin typeface="Calibri" pitchFamily="34" charset="0"/>
              </a:rPr>
              <a:t>Regulación</a:t>
            </a:r>
          </a:p>
          <a:p>
            <a:pPr algn="ctr">
              <a:lnSpc>
                <a:spcPct val="85000"/>
              </a:lnSpc>
            </a:pPr>
            <a:endParaRPr lang="es-CO" sz="700" dirty="0" smtClean="0">
              <a:solidFill>
                <a:srgbClr val="002060"/>
              </a:solidFill>
              <a:latin typeface="Calibri" pitchFamily="34" charset="0"/>
            </a:endParaRPr>
          </a:p>
          <a:p>
            <a:pPr algn="ctr">
              <a:lnSpc>
                <a:spcPct val="85000"/>
              </a:lnSpc>
            </a:pPr>
            <a:r>
              <a:rPr lang="es-CO" sz="2800" dirty="0" smtClean="0">
                <a:solidFill>
                  <a:srgbClr val="002060"/>
                </a:solidFill>
                <a:latin typeface="Calibri" pitchFamily="34" charset="0"/>
              </a:rPr>
              <a:t>10 </a:t>
            </a:r>
            <a:r>
              <a:rPr lang="es-CO" sz="2800" dirty="0" smtClean="0">
                <a:solidFill>
                  <a:srgbClr val="002060"/>
                </a:solidFill>
                <a:latin typeface="Calibri" pitchFamily="34" charset="0"/>
              </a:rPr>
              <a:t>de </a:t>
            </a:r>
            <a:r>
              <a:rPr lang="es-CO" sz="2800" dirty="0" smtClean="0">
                <a:solidFill>
                  <a:srgbClr val="002060"/>
                </a:solidFill>
                <a:latin typeface="Calibri" pitchFamily="34" charset="0"/>
              </a:rPr>
              <a:t>noviembre </a:t>
            </a:r>
            <a:r>
              <a:rPr lang="es-CO" sz="2800" dirty="0">
                <a:solidFill>
                  <a:srgbClr val="002060"/>
                </a:solidFill>
                <a:latin typeface="Calibri" pitchFamily="34" charset="0"/>
              </a:rPr>
              <a:t>de 2017</a:t>
            </a:r>
          </a:p>
        </p:txBody>
      </p:sp>
      <p:pic>
        <p:nvPicPr>
          <p:cNvPr id="22532" name="91 Imagen" descr="BMC LOGO.bmp"/>
          <p:cNvPicPr>
            <a:picLocks noChangeAspect="1"/>
          </p:cNvPicPr>
          <p:nvPr/>
        </p:nvPicPr>
        <p:blipFill>
          <a:blip r:embed="rId3" cstate="print"/>
          <a:srcRect r="-211"/>
          <a:stretch>
            <a:fillRect/>
          </a:stretch>
        </p:blipFill>
        <p:spPr bwMode="auto">
          <a:xfrm>
            <a:off x="7494588" y="155577"/>
            <a:ext cx="1511300" cy="620713"/>
          </a:xfrm>
          <a:prstGeom prst="rect">
            <a:avLst/>
          </a:prstGeom>
          <a:noFill/>
          <a:ln w="9525">
            <a:noFill/>
            <a:miter lim="800000"/>
            <a:headEnd/>
            <a:tailEnd/>
          </a:ln>
        </p:spPr>
      </p:pic>
      <p:graphicFrame>
        <p:nvGraphicFramePr>
          <p:cNvPr id="60" name="3 Marcador de contenido"/>
          <p:cNvGraphicFramePr>
            <a:graphicFrameLocks/>
          </p:cNvGraphicFramePr>
          <p:nvPr/>
        </p:nvGraphicFramePr>
        <p:xfrm>
          <a:off x="371477" y="1294521"/>
          <a:ext cx="8572500" cy="54557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spd="slow">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5 Rectángulo"/>
          <p:cNvSpPr/>
          <p:nvPr/>
        </p:nvSpPr>
        <p:spPr>
          <a:xfrm>
            <a:off x="436174" y="1035598"/>
            <a:ext cx="8348064" cy="5478423"/>
          </a:xfrm>
          <a:prstGeom prst="rect">
            <a:avLst/>
          </a:prstGeom>
        </p:spPr>
        <p:txBody>
          <a:bodyPr wrap="square">
            <a:spAutoFit/>
          </a:bodyPr>
          <a:lstStyle/>
          <a:p>
            <a:pPr algn="just">
              <a:lnSpc>
                <a:spcPct val="150000"/>
              </a:lnSpc>
              <a:defRPr/>
            </a:pPr>
            <a:r>
              <a:rPr lang="es-CO" sz="2000" dirty="0" smtClean="0"/>
              <a:t>La mayoría de los estándares utiliza </a:t>
            </a:r>
            <a:r>
              <a:rPr lang="es-CO" sz="2000" dirty="0"/>
              <a:t>como eje principal los requerimientos contenidos en </a:t>
            </a:r>
            <a:r>
              <a:rPr lang="es-CO" sz="2000" i="1" dirty="0" smtClean="0"/>
              <a:t>:</a:t>
            </a:r>
          </a:p>
          <a:p>
            <a:pPr algn="just">
              <a:defRPr/>
            </a:pPr>
            <a:endParaRPr lang="es-CO" sz="2000" dirty="0" smtClean="0">
              <a:ea typeface="ＭＳ Ｐゴシック" pitchFamily="34" charset="-128"/>
            </a:endParaRPr>
          </a:p>
          <a:p>
            <a:pPr algn="just">
              <a:lnSpc>
                <a:spcPct val="150000"/>
              </a:lnSpc>
              <a:defRPr/>
            </a:pPr>
            <a:r>
              <a:rPr lang="es-CO" sz="2000" dirty="0" smtClean="0">
                <a:ea typeface="ＭＳ Ｐゴシック" pitchFamily="34" charset="-128"/>
              </a:rPr>
              <a:t>ISO </a:t>
            </a:r>
            <a:r>
              <a:rPr lang="es-CO" sz="2000" dirty="0">
                <a:ea typeface="ＭＳ Ｐゴシック" pitchFamily="34" charset="-128"/>
              </a:rPr>
              <a:t>14064:2006: </a:t>
            </a:r>
            <a:r>
              <a:rPr lang="es-CO" sz="2000" b="0" dirty="0">
                <a:ea typeface="ＭＳ Ｐゴシック" pitchFamily="34" charset="-128"/>
              </a:rPr>
              <a:t>Contiene </a:t>
            </a:r>
            <a:r>
              <a:rPr lang="es-CO" sz="2000" dirty="0">
                <a:ea typeface="ＭＳ Ｐゴシック" pitchFamily="34" charset="-128"/>
              </a:rPr>
              <a:t>3 partes </a:t>
            </a:r>
            <a:r>
              <a:rPr lang="es-CO" sz="2000" b="0" dirty="0">
                <a:ea typeface="ＭＳ Ｐゴシック" pitchFamily="34" charset="-128"/>
              </a:rPr>
              <a:t>y un conjunto de criterios para la cuantificación y verificación de GEI. Las normas definen prácticas internacionales para la gestión, reporte y verificación de datos e información referidos a GEI. </a:t>
            </a:r>
            <a:endParaRPr lang="es-CO" sz="2000" b="0" dirty="0" smtClean="0">
              <a:ea typeface="ＭＳ Ｐゴシック" pitchFamily="34" charset="-128"/>
            </a:endParaRPr>
          </a:p>
          <a:p>
            <a:pPr algn="just">
              <a:defRPr/>
            </a:pPr>
            <a:endParaRPr lang="es-CO" sz="2000" b="0" dirty="0">
              <a:ea typeface="ＭＳ Ｐゴシック" pitchFamily="34" charset="-128"/>
            </a:endParaRPr>
          </a:p>
          <a:p>
            <a:pPr marL="342900" indent="-342900" algn="just">
              <a:lnSpc>
                <a:spcPct val="150000"/>
              </a:lnSpc>
              <a:buFont typeface="Wingdings" pitchFamily="2" charset="2"/>
              <a:buChar char="q"/>
              <a:defRPr/>
            </a:pPr>
            <a:r>
              <a:rPr lang="es-CO" sz="2000" dirty="0" smtClean="0">
                <a:ea typeface="ＭＳ Ｐゴシック" pitchFamily="34" charset="-128"/>
              </a:rPr>
              <a:t>ISO </a:t>
            </a:r>
            <a:r>
              <a:rPr lang="es-CO" sz="2000" dirty="0">
                <a:ea typeface="ＭＳ Ｐゴシック" pitchFamily="34" charset="-128"/>
              </a:rPr>
              <a:t>14064-1:2006</a:t>
            </a:r>
            <a:r>
              <a:rPr lang="es-CO" sz="2000" b="0" dirty="0">
                <a:ea typeface="ＭＳ Ｐゴシック" pitchFamily="34" charset="-128"/>
              </a:rPr>
              <a:t>. Cuantificación y reporte de emisiones y remoción de Gases con Efecto Invernadero a nivel de las Organizaciones. </a:t>
            </a:r>
          </a:p>
          <a:p>
            <a:pPr marL="342900" indent="-342900" algn="just">
              <a:lnSpc>
                <a:spcPct val="150000"/>
              </a:lnSpc>
              <a:buFont typeface="Wingdings" pitchFamily="2" charset="2"/>
              <a:buChar char="q"/>
              <a:defRPr/>
            </a:pPr>
            <a:r>
              <a:rPr lang="es-CO" sz="2000" dirty="0" smtClean="0">
                <a:ea typeface="ＭＳ Ｐゴシック" pitchFamily="34" charset="-128"/>
              </a:rPr>
              <a:t>ISO </a:t>
            </a:r>
            <a:r>
              <a:rPr lang="es-CO" sz="2000" dirty="0">
                <a:ea typeface="ＭＳ Ｐゴシック" pitchFamily="34" charset="-128"/>
              </a:rPr>
              <a:t>14064-2:2006</a:t>
            </a:r>
            <a:r>
              <a:rPr lang="es-CO" sz="2000" b="0" dirty="0">
                <a:ea typeface="ＭＳ Ｐゴシック" pitchFamily="34" charset="-128"/>
              </a:rPr>
              <a:t>. Cuantificación y reporte de GEI a nivel de Proyectos. </a:t>
            </a:r>
          </a:p>
          <a:p>
            <a:pPr marL="342900" indent="-342900" algn="just">
              <a:lnSpc>
                <a:spcPct val="150000"/>
              </a:lnSpc>
              <a:buFont typeface="Wingdings" pitchFamily="2" charset="2"/>
              <a:buChar char="q"/>
              <a:defRPr/>
            </a:pPr>
            <a:r>
              <a:rPr lang="es-CO" sz="2000" dirty="0" smtClean="0">
                <a:ea typeface="ＭＳ Ｐゴシック" pitchFamily="34" charset="-128"/>
              </a:rPr>
              <a:t>ISO </a:t>
            </a:r>
            <a:r>
              <a:rPr lang="es-CO" sz="2000" dirty="0">
                <a:ea typeface="ＭＳ Ｐゴシック" pitchFamily="34" charset="-128"/>
              </a:rPr>
              <a:t>14064-3:2006</a:t>
            </a:r>
            <a:r>
              <a:rPr lang="es-CO" sz="2000" b="0" dirty="0">
                <a:ea typeface="ＭＳ Ｐゴシック" pitchFamily="34" charset="-128"/>
              </a:rPr>
              <a:t>. Validación y verificación de aseveraciones sobre GEI</a:t>
            </a:r>
            <a:endParaRPr lang="es-CO" sz="2000" dirty="0">
              <a:ea typeface="ＭＳ Ｐゴシック" pitchFamily="34" charset="-128"/>
            </a:endParaRPr>
          </a:p>
        </p:txBody>
      </p:sp>
      <p:sp>
        <p:nvSpPr>
          <p:cNvPr id="3" name="Rectángulo 2"/>
          <p:cNvSpPr/>
          <p:nvPr/>
        </p:nvSpPr>
        <p:spPr>
          <a:xfrm>
            <a:off x="241300" y="110361"/>
            <a:ext cx="7152640" cy="954107"/>
          </a:xfrm>
          <a:prstGeom prst="rect">
            <a:avLst/>
          </a:prstGeom>
        </p:spPr>
        <p:txBody>
          <a:bodyPr wrap="square">
            <a:spAutoFit/>
          </a:bodyPr>
          <a:lstStyle/>
          <a:p>
            <a:pPr algn="just"/>
            <a:r>
              <a:rPr lang="es-CO" sz="2800" b="1" dirty="0">
                <a:solidFill>
                  <a:schemeClr val="tx2"/>
                </a:solidFill>
              </a:rPr>
              <a:t>Norma </a:t>
            </a:r>
            <a:r>
              <a:rPr lang="es-CO" sz="2800" b="1" dirty="0" smtClean="0">
                <a:solidFill>
                  <a:schemeClr val="tx2"/>
                </a:solidFill>
              </a:rPr>
              <a:t>para </a:t>
            </a:r>
            <a:r>
              <a:rPr lang="es-CO" sz="2800" b="1" dirty="0">
                <a:solidFill>
                  <a:schemeClr val="tx2"/>
                </a:solidFill>
              </a:rPr>
              <a:t>la </a:t>
            </a:r>
            <a:r>
              <a:rPr lang="es-CO" sz="2800" b="1" dirty="0" smtClean="0">
                <a:solidFill>
                  <a:schemeClr val="tx2"/>
                </a:solidFill>
              </a:rPr>
              <a:t>cuantificación </a:t>
            </a:r>
            <a:r>
              <a:rPr lang="es-CO" sz="2800" b="1" dirty="0">
                <a:solidFill>
                  <a:schemeClr val="tx2"/>
                </a:solidFill>
              </a:rPr>
              <a:t>y </a:t>
            </a:r>
            <a:r>
              <a:rPr lang="es-CO" sz="2800" b="1" dirty="0" smtClean="0">
                <a:solidFill>
                  <a:schemeClr val="tx2"/>
                </a:solidFill>
              </a:rPr>
              <a:t>reporte </a:t>
            </a:r>
            <a:r>
              <a:rPr lang="es-CO" sz="2800" b="1" dirty="0">
                <a:solidFill>
                  <a:schemeClr val="tx2"/>
                </a:solidFill>
              </a:rPr>
              <a:t>de </a:t>
            </a:r>
            <a:r>
              <a:rPr lang="es-CO" sz="2800" b="1" dirty="0" smtClean="0">
                <a:solidFill>
                  <a:schemeClr val="tx2"/>
                </a:solidFill>
              </a:rPr>
              <a:t>inventarios</a:t>
            </a:r>
            <a:endParaRPr lang="es-CO" sz="2800" b="1" dirty="0">
              <a:solidFill>
                <a:schemeClr val="tx2"/>
              </a:solidFill>
            </a:endParaRPr>
          </a:p>
        </p:txBody>
      </p:sp>
    </p:spTree>
    <p:extLst>
      <p:ext uri="{BB962C8B-B14F-4D97-AF65-F5344CB8AC3E}">
        <p14:creationId xmlns="" xmlns:p14="http://schemas.microsoft.com/office/powerpoint/2010/main" val="1177189385"/>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9 CuadroTexto"/>
          <p:cNvSpPr txBox="1"/>
          <p:nvPr/>
        </p:nvSpPr>
        <p:spPr>
          <a:xfrm>
            <a:off x="231649" y="358170"/>
            <a:ext cx="7075488" cy="738664"/>
          </a:xfrm>
          <a:prstGeom prst="rect">
            <a:avLst/>
          </a:prstGeom>
          <a:noFill/>
        </p:spPr>
        <p:txBody>
          <a:bodyPr wrap="square" lIns="0" tIns="0" rIns="0" bIns="0" rtlCol="0">
            <a:spAutoFit/>
          </a:bodyPr>
          <a:lstStyle/>
          <a:p>
            <a:pPr algn="just"/>
            <a:r>
              <a:rPr lang="es-CO" sz="2400" b="1" dirty="0" smtClean="0">
                <a:solidFill>
                  <a:schemeClr val="tx2"/>
                </a:solidFill>
              </a:rPr>
              <a:t>Programas y/o estándar de carbono</a:t>
            </a:r>
            <a:endParaRPr lang="es-CO" sz="2400" b="1" dirty="0">
              <a:solidFill>
                <a:schemeClr val="tx2"/>
              </a:solidFill>
            </a:endParaRPr>
          </a:p>
          <a:p>
            <a:pPr algn="just"/>
            <a:r>
              <a:rPr lang="es-CO" sz="2400" b="1" dirty="0" smtClean="0">
                <a:solidFill>
                  <a:schemeClr val="tx2"/>
                </a:solidFill>
              </a:rPr>
              <a:t> </a:t>
            </a:r>
          </a:p>
        </p:txBody>
      </p:sp>
      <p:sp>
        <p:nvSpPr>
          <p:cNvPr id="3" name="CuadroTexto 2"/>
          <p:cNvSpPr txBox="1"/>
          <p:nvPr/>
        </p:nvSpPr>
        <p:spPr>
          <a:xfrm>
            <a:off x="374753" y="1203289"/>
            <a:ext cx="8043961" cy="1994392"/>
          </a:xfrm>
          <a:prstGeom prst="rect">
            <a:avLst/>
          </a:prstGeom>
          <a:noFill/>
        </p:spPr>
        <p:txBody>
          <a:bodyPr wrap="square" lIns="0" tIns="0" rIns="0" bIns="0" rtlCol="0">
            <a:spAutoFit/>
          </a:bodyPr>
          <a:lstStyle/>
          <a:p>
            <a:pPr algn="just">
              <a:lnSpc>
                <a:spcPct val="120000"/>
              </a:lnSpc>
            </a:pPr>
            <a:r>
              <a:rPr lang="es-MX" dirty="0" smtClean="0"/>
              <a:t>Conjunto </a:t>
            </a:r>
            <a:r>
              <a:rPr lang="es-MX" dirty="0"/>
              <a:t>de normas y disposiciones técnicas, reconocidas nacional y/o internacionalmente, que establecen los parámetros y condiciones que deben cumplir las iniciativas de mitigación </a:t>
            </a:r>
            <a:r>
              <a:rPr lang="es-MX" dirty="0" smtClean="0"/>
              <a:t>para la obtención real, medible y verificable de los referidas unidades </a:t>
            </a:r>
            <a:r>
              <a:rPr lang="es-CO" dirty="0"/>
              <a:t>de reducción de emisiones, evitar emisiones, remover y </a:t>
            </a:r>
            <a:r>
              <a:rPr lang="es-CO" dirty="0" smtClean="0"/>
              <a:t>capturar, como la evaluación de los impactos sociales y ambientales</a:t>
            </a:r>
            <a:r>
              <a:rPr lang="es-MX" dirty="0" smtClean="0"/>
              <a:t>. </a:t>
            </a:r>
            <a:endParaRPr lang="es-CO" dirty="0"/>
          </a:p>
          <a:p>
            <a:pPr>
              <a:lnSpc>
                <a:spcPct val="120000"/>
              </a:lnSpc>
            </a:pPr>
            <a:endParaRPr lang="es-CO" dirty="0">
              <a:solidFill>
                <a:schemeClr val="tx2"/>
              </a:solidFill>
            </a:endParaRPr>
          </a:p>
        </p:txBody>
      </p:sp>
      <p:graphicFrame>
        <p:nvGraphicFramePr>
          <p:cNvPr id="4" name="Tabla 3"/>
          <p:cNvGraphicFramePr>
            <a:graphicFrameLocks noGrp="1"/>
          </p:cNvGraphicFramePr>
          <p:nvPr>
            <p:extLst>
              <p:ext uri="{D42A27DB-BD31-4B8C-83A1-F6EECF244321}">
                <p14:modId xmlns="" xmlns:p14="http://schemas.microsoft.com/office/powerpoint/2010/main" val="3136174855"/>
              </p:ext>
            </p:extLst>
          </p:nvPr>
        </p:nvGraphicFramePr>
        <p:xfrm>
          <a:off x="1109274" y="3197681"/>
          <a:ext cx="7007568" cy="3261360"/>
        </p:xfrm>
        <a:graphic>
          <a:graphicData uri="http://schemas.openxmlformats.org/drawingml/2006/table">
            <a:tbl>
              <a:tblPr firstRow="1" firstCol="1" bandRow="1">
                <a:tableStyleId>{17292A2E-F333-43FB-9621-5CBBE7FDCDCB}</a:tableStyleId>
              </a:tblPr>
              <a:tblGrid>
                <a:gridCol w="7007568"/>
              </a:tblGrid>
              <a:tr h="0">
                <a:tc>
                  <a:txBody>
                    <a:bodyPr/>
                    <a:lstStyle/>
                    <a:p>
                      <a:pPr algn="ctr">
                        <a:lnSpc>
                          <a:spcPct val="107000"/>
                        </a:lnSpc>
                        <a:spcAft>
                          <a:spcPts val="0"/>
                        </a:spcAft>
                      </a:pPr>
                      <a:r>
                        <a:rPr lang="es-CO" sz="2000" dirty="0" smtClean="0">
                          <a:effectLst/>
                        </a:rPr>
                        <a:t>ESTÁNDAR / EMPRESA</a:t>
                      </a:r>
                      <a:endParaRPr lang="es-CO"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a:lnSpc>
                          <a:spcPct val="107000"/>
                        </a:lnSpc>
                        <a:spcAft>
                          <a:spcPts val="0"/>
                        </a:spcAft>
                      </a:pPr>
                      <a:r>
                        <a:rPr lang="es-CO" sz="2000" dirty="0">
                          <a:effectLst/>
                        </a:rPr>
                        <a:t>Verified Carbono Standard (VCS)</a:t>
                      </a:r>
                      <a:endParaRPr lang="es-CO"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CO" sz="2000" dirty="0" smtClean="0">
                          <a:effectLst/>
                        </a:rPr>
                        <a:t>VCS- Agriculture, forestry and other land use (AFOLU)</a:t>
                      </a:r>
                      <a:endParaRPr lang="es-CO"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n-US" sz="2000" dirty="0">
                          <a:effectLst/>
                        </a:rPr>
                        <a:t>Climate, Community and Biodiversity Standard (CCBS)</a:t>
                      </a:r>
                      <a:endParaRPr lang="es-CO"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n-US" sz="2000" dirty="0">
                          <a:effectLst/>
                        </a:rPr>
                        <a:t>SOCIALCARBON</a:t>
                      </a:r>
                      <a:endParaRPr lang="es-CO"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n-US" sz="2000" dirty="0" smtClean="0">
                          <a:effectLst/>
                        </a:rPr>
                        <a:t>Carbon</a:t>
                      </a:r>
                      <a:r>
                        <a:rPr lang="en-US" sz="2000" baseline="0" dirty="0" smtClean="0">
                          <a:effectLst/>
                        </a:rPr>
                        <a:t> fix standar</a:t>
                      </a:r>
                      <a:endParaRPr lang="es-CO"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n-US" sz="2000" dirty="0">
                          <a:effectLst/>
                        </a:rPr>
                        <a:t>Plan Vivo (PVS)</a:t>
                      </a:r>
                      <a:endParaRPr lang="es-CO"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n-US" sz="2000" dirty="0">
                          <a:effectLst/>
                        </a:rPr>
                        <a:t>Gold Standard</a:t>
                      </a:r>
                      <a:endParaRPr lang="es-CO"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n-US" sz="2000" dirty="0">
                          <a:effectLst/>
                        </a:rPr>
                        <a:t>ICONTEC</a:t>
                      </a:r>
                      <a:endParaRPr lang="es-CO"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algn="l" defTabSz="914400" rtl="0" eaLnBrk="1" latinLnBrk="0" hangingPunct="1">
                        <a:lnSpc>
                          <a:spcPct val="107000"/>
                        </a:lnSpc>
                        <a:spcAft>
                          <a:spcPts val="0"/>
                        </a:spcAft>
                      </a:pPr>
                      <a:r>
                        <a:rPr lang="es-CO" sz="2000" b="1" kern="1200" dirty="0" smtClean="0">
                          <a:solidFill>
                            <a:schemeClr val="tx1"/>
                          </a:solidFill>
                          <a:effectLst/>
                          <a:latin typeface="+mn-lt"/>
                          <a:ea typeface="+mn-ea"/>
                          <a:cs typeface="+mn-cs"/>
                        </a:rPr>
                        <a:t>Mecanismo</a:t>
                      </a:r>
                      <a:r>
                        <a:rPr lang="es-CO" sz="2000" b="1" kern="1200" baseline="0" dirty="0" smtClean="0">
                          <a:solidFill>
                            <a:schemeClr val="tx1"/>
                          </a:solidFill>
                          <a:effectLst/>
                          <a:latin typeface="+mn-lt"/>
                          <a:ea typeface="+mn-ea"/>
                          <a:cs typeface="+mn-cs"/>
                        </a:rPr>
                        <a:t> de Desarrollo Limpio – </a:t>
                      </a:r>
                      <a:r>
                        <a:rPr lang="es-CO" sz="2000" b="1" kern="1200" dirty="0" smtClean="0">
                          <a:solidFill>
                            <a:schemeClr val="tx1"/>
                          </a:solidFill>
                          <a:effectLst/>
                          <a:latin typeface="+mn-lt"/>
                          <a:ea typeface="+mn-ea"/>
                          <a:cs typeface="+mn-cs"/>
                        </a:rPr>
                        <a:t>MDL (obligatorio)</a:t>
                      </a:r>
                      <a:endParaRPr lang="es-CO" sz="2000" b="1" kern="1200" dirty="0">
                        <a:solidFill>
                          <a:schemeClr val="tx1"/>
                        </a:solidFill>
                        <a:effectLst/>
                        <a:latin typeface="+mn-lt"/>
                        <a:ea typeface="+mn-ea"/>
                        <a:cs typeface="+mn-cs"/>
                      </a:endParaRPr>
                    </a:p>
                  </a:txBody>
                  <a:tcPr marL="68580" marR="68580" marT="0" marB="0"/>
                </a:tc>
              </a:tr>
            </a:tbl>
          </a:graphicData>
        </a:graphic>
      </p:graphicFrame>
    </p:spTree>
    <p:extLst>
      <p:ext uri="{BB962C8B-B14F-4D97-AF65-F5344CB8AC3E}">
        <p14:creationId xmlns="" xmlns:p14="http://schemas.microsoft.com/office/powerpoint/2010/main" val="2934576439"/>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460375" y="1168648"/>
            <a:ext cx="5099050" cy="541337"/>
          </a:xfrm>
        </p:spPr>
        <p:txBody>
          <a:bodyPr/>
          <a:lstStyle/>
          <a:p>
            <a:r>
              <a:rPr lang="es-CO" sz="2600" b="1" dirty="0" smtClean="0"/>
              <a:t>¿Quién es MARKIT?</a:t>
            </a:r>
            <a:endParaRPr lang="es-CO" sz="2600" b="1" dirty="0"/>
          </a:p>
        </p:txBody>
      </p:sp>
      <p:sp>
        <p:nvSpPr>
          <p:cNvPr id="3" name="2 Marcador de contenido"/>
          <p:cNvSpPr>
            <a:spLocks noGrp="1"/>
          </p:cNvSpPr>
          <p:nvPr>
            <p:ph sz="half" idx="4294967295"/>
          </p:nvPr>
        </p:nvSpPr>
        <p:spPr>
          <a:xfrm>
            <a:off x="460375" y="1709985"/>
            <a:ext cx="5790300" cy="3946454"/>
          </a:xfrm>
        </p:spPr>
        <p:txBody>
          <a:bodyPr/>
          <a:lstStyle/>
          <a:p>
            <a:pPr algn="just">
              <a:lnSpc>
                <a:spcPct val="150000"/>
              </a:lnSpc>
            </a:pPr>
            <a:r>
              <a:rPr lang="es-CO" sz="2000" dirty="0" smtClean="0">
                <a:solidFill>
                  <a:schemeClr val="tx1"/>
                </a:solidFill>
              </a:rPr>
              <a:t>Markit Group Limited ("Markit") es proveedor de información y tecnología, ofrece servicios financieros y particularmente para nuestro mercado actúa como el  registro </a:t>
            </a:r>
            <a:r>
              <a:rPr lang="es-CO" sz="2000" dirty="0">
                <a:solidFill>
                  <a:schemeClr val="tx1"/>
                </a:solidFill>
              </a:rPr>
              <a:t>Internacional de los proyectos de reducción de </a:t>
            </a:r>
            <a:r>
              <a:rPr lang="es-CO" sz="2000" dirty="0" smtClean="0">
                <a:solidFill>
                  <a:schemeClr val="tx1"/>
                </a:solidFill>
              </a:rPr>
              <a:t>GEI</a:t>
            </a:r>
            <a:r>
              <a:rPr lang="es-CO" sz="2000" dirty="0">
                <a:solidFill>
                  <a:schemeClr val="tx1"/>
                </a:solidFill>
              </a:rPr>
              <a:t>, en su calidad de operadora del Markit Environmental Registry ("Registro Markit</a:t>
            </a:r>
            <a:r>
              <a:rPr lang="es-CO" sz="2000" dirty="0" smtClean="0">
                <a:solidFill>
                  <a:schemeClr val="tx1"/>
                </a:solidFill>
              </a:rPr>
              <a:t>").</a:t>
            </a:r>
          </a:p>
          <a:p>
            <a:pPr algn="just">
              <a:lnSpc>
                <a:spcPct val="150000"/>
              </a:lnSpc>
            </a:pPr>
            <a:r>
              <a:rPr lang="es-CO" sz="2000" dirty="0" smtClean="0">
                <a:solidFill>
                  <a:schemeClr val="tx1"/>
                </a:solidFill>
              </a:rPr>
              <a:t>Tiene alrededor de 5.000 clientes en 140 países y ocupa el puesto 94 entre las 100 empresas más grandes de Estados Unidos.</a:t>
            </a:r>
            <a:endParaRPr lang="es-CO" sz="2000" dirty="0">
              <a:solidFill>
                <a:schemeClr val="tx1"/>
              </a:solidFill>
            </a:endParaRPr>
          </a:p>
        </p:txBody>
      </p:sp>
      <p:pic>
        <p:nvPicPr>
          <p:cNvPr id="98308" name="Picture 4" descr="Resultado de imagen"/>
          <p:cNvPicPr>
            <a:picLocks noChangeAspect="1" noChangeArrowheads="1"/>
          </p:cNvPicPr>
          <p:nvPr/>
        </p:nvPicPr>
        <p:blipFill>
          <a:blip r:embed="rId2" cstate="print"/>
          <a:srcRect t="17977" b="24353"/>
          <a:stretch>
            <a:fillRect/>
          </a:stretch>
        </p:blipFill>
        <p:spPr bwMode="auto">
          <a:xfrm>
            <a:off x="6531174" y="2852520"/>
            <a:ext cx="2271632" cy="1310047"/>
          </a:xfrm>
          <a:prstGeom prst="rect">
            <a:avLst/>
          </a:prstGeom>
          <a:noFill/>
        </p:spPr>
      </p:pic>
      <p:sp>
        <p:nvSpPr>
          <p:cNvPr id="109570" name="AutoShape 2" descr="Resultado de imagen para nasda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O" dirty="0"/>
          </a:p>
        </p:txBody>
      </p:sp>
      <p:sp>
        <p:nvSpPr>
          <p:cNvPr id="11" name="9 CuadroTexto"/>
          <p:cNvSpPr txBox="1"/>
          <p:nvPr/>
        </p:nvSpPr>
        <p:spPr>
          <a:xfrm>
            <a:off x="362567" y="396517"/>
            <a:ext cx="7200000" cy="480131"/>
          </a:xfrm>
          <a:prstGeom prst="rect">
            <a:avLst/>
          </a:prstGeom>
          <a:noFill/>
        </p:spPr>
        <p:txBody>
          <a:bodyPr wrap="square" lIns="0" tIns="0" rIns="0" bIns="0" rtlCol="0">
            <a:spAutoFit/>
          </a:bodyPr>
          <a:lstStyle/>
          <a:p>
            <a:pPr algn="just">
              <a:lnSpc>
                <a:spcPct val="120000"/>
              </a:lnSpc>
            </a:pPr>
            <a:r>
              <a:rPr lang="es-CO" sz="2600" b="1" dirty="0" smtClean="0">
                <a:solidFill>
                  <a:schemeClr val="tx2"/>
                </a:solidFill>
              </a:rPr>
              <a:t>Sistema de registro internacional</a:t>
            </a:r>
          </a:p>
        </p:txBody>
      </p:sp>
    </p:spTree>
    <p:extLst>
      <p:ext uri="{BB962C8B-B14F-4D97-AF65-F5344CB8AC3E}">
        <p14:creationId xmlns="" xmlns:p14="http://schemas.microsoft.com/office/powerpoint/2010/main" val="926887984"/>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half" idx="4294967295"/>
          </p:nvPr>
        </p:nvSpPr>
        <p:spPr>
          <a:xfrm>
            <a:off x="560832" y="120650"/>
            <a:ext cx="5089341" cy="604838"/>
          </a:xfrm>
        </p:spPr>
        <p:txBody>
          <a:bodyPr/>
          <a:lstStyle/>
          <a:p>
            <a:r>
              <a:rPr lang="es-CO" sz="2600" b="1" dirty="0" smtClean="0">
                <a:solidFill>
                  <a:schemeClr val="tx2"/>
                </a:solidFill>
              </a:rPr>
              <a:t>¿Cómo </a:t>
            </a:r>
            <a:r>
              <a:rPr lang="es-CO" sz="2600" b="1" dirty="0">
                <a:solidFill>
                  <a:schemeClr val="tx2"/>
                </a:solidFill>
              </a:rPr>
              <a:t>Opera Markit?</a:t>
            </a:r>
          </a:p>
        </p:txBody>
      </p:sp>
      <p:graphicFrame>
        <p:nvGraphicFramePr>
          <p:cNvPr id="6" name="5 Diagrama"/>
          <p:cNvGraphicFramePr/>
          <p:nvPr>
            <p:extLst>
              <p:ext uri="{D42A27DB-BD31-4B8C-83A1-F6EECF244321}">
                <p14:modId xmlns="" xmlns:p14="http://schemas.microsoft.com/office/powerpoint/2010/main" val="4014994368"/>
              </p:ext>
            </p:extLst>
          </p:nvPr>
        </p:nvGraphicFramePr>
        <p:xfrm>
          <a:off x="194396" y="725488"/>
          <a:ext cx="8854067" cy="6132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3430928593"/>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47664" y="1730921"/>
            <a:ext cx="8686800" cy="463296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 name="Rectángulo 3"/>
          <p:cNvSpPr/>
          <p:nvPr/>
        </p:nvSpPr>
        <p:spPr>
          <a:xfrm>
            <a:off x="247664" y="889847"/>
            <a:ext cx="8581375" cy="707886"/>
          </a:xfrm>
          <a:prstGeom prst="rect">
            <a:avLst/>
          </a:prstGeom>
        </p:spPr>
        <p:txBody>
          <a:bodyPr wrap="square">
            <a:spAutoFit/>
          </a:bodyPr>
          <a:lstStyle/>
          <a:p>
            <a:pPr algn="just"/>
            <a:r>
              <a:rPr lang="es-CO" sz="2000" dirty="0" smtClean="0"/>
              <a:t>Información </a:t>
            </a:r>
            <a:r>
              <a:rPr lang="es-CO" sz="2000" dirty="0"/>
              <a:t>consolidada sobre los proyectos, </a:t>
            </a:r>
            <a:r>
              <a:rPr lang="es-CO" sz="2000" dirty="0" smtClean="0"/>
              <a:t>créditos </a:t>
            </a:r>
            <a:r>
              <a:rPr lang="es-CO" sz="2000" dirty="0"/>
              <a:t>de carbono, negociaciones y retiros. </a:t>
            </a:r>
          </a:p>
        </p:txBody>
      </p:sp>
      <p:sp>
        <p:nvSpPr>
          <p:cNvPr id="6" name="9 CuadroTexto"/>
          <p:cNvSpPr txBox="1"/>
          <p:nvPr/>
        </p:nvSpPr>
        <p:spPr>
          <a:xfrm>
            <a:off x="362567" y="396517"/>
            <a:ext cx="7200000" cy="436786"/>
          </a:xfrm>
          <a:prstGeom prst="rect">
            <a:avLst/>
          </a:prstGeom>
          <a:noFill/>
        </p:spPr>
        <p:txBody>
          <a:bodyPr wrap="square" lIns="0" tIns="0" rIns="0" bIns="0" rtlCol="0">
            <a:spAutoFit/>
          </a:bodyPr>
          <a:lstStyle/>
          <a:p>
            <a:pPr algn="just">
              <a:lnSpc>
                <a:spcPct val="120000"/>
              </a:lnSpc>
            </a:pPr>
            <a:r>
              <a:rPr lang="es-CO" sz="2600" b="1" dirty="0" smtClean="0">
                <a:solidFill>
                  <a:schemeClr val="tx2"/>
                </a:solidFill>
              </a:rPr>
              <a:t>Markit: sistema de registro internacional</a:t>
            </a:r>
          </a:p>
        </p:txBody>
      </p:sp>
      <p:sp>
        <p:nvSpPr>
          <p:cNvPr id="5" name="Rectángulo 4"/>
          <p:cNvSpPr/>
          <p:nvPr/>
        </p:nvSpPr>
        <p:spPr>
          <a:xfrm>
            <a:off x="247663" y="6377270"/>
            <a:ext cx="8581375" cy="276999"/>
          </a:xfrm>
          <a:prstGeom prst="rect">
            <a:avLst/>
          </a:prstGeom>
        </p:spPr>
        <p:txBody>
          <a:bodyPr wrap="square">
            <a:spAutoFit/>
          </a:bodyPr>
          <a:lstStyle/>
          <a:p>
            <a:pPr algn="just"/>
            <a:r>
              <a:rPr lang="es-CO" sz="1200" dirty="0" smtClean="0"/>
              <a:t>* Ejemplo plataforma de Markit  </a:t>
            </a:r>
            <a:endParaRPr lang="es-CO" sz="1200" dirty="0"/>
          </a:p>
        </p:txBody>
      </p:sp>
    </p:spTree>
    <p:extLst>
      <p:ext uri="{BB962C8B-B14F-4D97-AF65-F5344CB8AC3E}">
        <p14:creationId xmlns="" xmlns:p14="http://schemas.microsoft.com/office/powerpoint/2010/main" val="1715529963"/>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9 CuadroTexto"/>
          <p:cNvSpPr txBox="1"/>
          <p:nvPr/>
        </p:nvSpPr>
        <p:spPr>
          <a:xfrm>
            <a:off x="362567" y="549100"/>
            <a:ext cx="7200000" cy="436786"/>
          </a:xfrm>
          <a:prstGeom prst="rect">
            <a:avLst/>
          </a:prstGeom>
          <a:noFill/>
        </p:spPr>
        <p:txBody>
          <a:bodyPr wrap="square" lIns="0" tIns="0" rIns="0" bIns="0" rtlCol="0">
            <a:spAutoFit/>
          </a:bodyPr>
          <a:lstStyle/>
          <a:p>
            <a:pPr algn="just">
              <a:lnSpc>
                <a:spcPct val="120000"/>
              </a:lnSpc>
            </a:pPr>
            <a:r>
              <a:rPr lang="es-CO" sz="2600" b="1" dirty="0" smtClean="0">
                <a:solidFill>
                  <a:schemeClr val="tx2"/>
                </a:solidFill>
              </a:rPr>
              <a:t>Certificación y/o estándar de carbono nacional</a:t>
            </a:r>
          </a:p>
        </p:txBody>
      </p:sp>
      <p:pic>
        <p:nvPicPr>
          <p:cNvPr id="2056" name="Picture 8" descr="Resultado de imagen para icontec"/>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240587" y="2497203"/>
            <a:ext cx="1551305" cy="1597911"/>
          </a:xfrm>
          <a:prstGeom prst="rect">
            <a:avLst/>
          </a:prstGeom>
          <a:noFill/>
          <a:extLst>
            <a:ext uri="{909E8E84-426E-40DD-AFC4-6F175D3DCCD1}">
              <a14:hiddenFill xmlns="" xmlns:a14="http://schemas.microsoft.com/office/drawing/2010/main">
                <a:solidFill>
                  <a:srgbClr val="FFFFFF"/>
                </a:solidFill>
              </a14:hiddenFill>
            </a:ext>
          </a:extLst>
        </p:spPr>
      </p:pic>
      <p:sp>
        <p:nvSpPr>
          <p:cNvPr id="8" name="5 Marcador de contenido"/>
          <p:cNvSpPr txBox="1">
            <a:spLocks/>
          </p:cNvSpPr>
          <p:nvPr/>
        </p:nvSpPr>
        <p:spPr>
          <a:xfrm>
            <a:off x="362567" y="1489393"/>
            <a:ext cx="6278880" cy="4824412"/>
          </a:xfrm>
          <a:prstGeom prst="rect">
            <a:avLst/>
          </a:prstGeom>
        </p:spPr>
        <p:txBody>
          <a:bodyPr/>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just">
              <a:spcBef>
                <a:spcPct val="50000"/>
              </a:spcBef>
              <a:buNone/>
            </a:pPr>
            <a:r>
              <a:rPr lang="es-CO" sz="2000" dirty="0" smtClean="0">
                <a:solidFill>
                  <a:schemeClr val="tx1"/>
                </a:solidFill>
              </a:rPr>
              <a:t>Icontec esta acreditada ante la UNFCCC (United Nation Framework Convention for Climate Change)</a:t>
            </a:r>
          </a:p>
          <a:p>
            <a:pPr algn="just">
              <a:spcBef>
                <a:spcPct val="50000"/>
              </a:spcBef>
              <a:buNone/>
            </a:pPr>
            <a:r>
              <a:rPr lang="es-CO" sz="2000" dirty="0" smtClean="0">
                <a:solidFill>
                  <a:schemeClr val="tx1"/>
                </a:solidFill>
              </a:rPr>
              <a:t>Entidad facultada para validar propuestas de proyectos del MDL así como para verificar y certificar reducciones de emisiones de gases de efecto invernadero (GEI) para los países participantes en el Protocolo de Kioto.</a:t>
            </a:r>
          </a:p>
          <a:p>
            <a:pPr algn="just">
              <a:spcBef>
                <a:spcPct val="50000"/>
              </a:spcBef>
              <a:buNone/>
            </a:pPr>
            <a:r>
              <a:rPr lang="es-CO" sz="2000" dirty="0" smtClean="0">
                <a:solidFill>
                  <a:schemeClr val="tx1"/>
                </a:solidFill>
              </a:rPr>
              <a:t>Icontec igualmente presta servicios de Validación y Verificación de proyectos para esquemas voluntarios como VCS (Verified Carbon Standard) y Gold Standard Foundation.</a:t>
            </a:r>
          </a:p>
        </p:txBody>
      </p:sp>
    </p:spTree>
    <p:extLst>
      <p:ext uri="{BB962C8B-B14F-4D97-AF65-F5344CB8AC3E}">
        <p14:creationId xmlns="" xmlns:p14="http://schemas.microsoft.com/office/powerpoint/2010/main" val="3351581542"/>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7 Imagen" descr="http://www.mexicohazalgo.org/wp-content/uploads/2008/10/hc.gif"/>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962566" y="364751"/>
            <a:ext cx="562610" cy="562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9 CuadroTexto"/>
          <p:cNvSpPr txBox="1"/>
          <p:nvPr/>
        </p:nvSpPr>
        <p:spPr>
          <a:xfrm>
            <a:off x="362566" y="354176"/>
            <a:ext cx="7200000" cy="537583"/>
          </a:xfrm>
          <a:prstGeom prst="rect">
            <a:avLst/>
          </a:prstGeom>
          <a:noFill/>
        </p:spPr>
        <p:txBody>
          <a:bodyPr wrap="square" lIns="0" tIns="0" rIns="0" bIns="0" rtlCol="0">
            <a:spAutoFit/>
          </a:bodyPr>
          <a:lstStyle/>
          <a:p>
            <a:pPr algn="just">
              <a:lnSpc>
                <a:spcPct val="120000"/>
              </a:lnSpc>
            </a:pPr>
            <a:r>
              <a:rPr lang="es-CO" sz="3200" b="1" dirty="0" smtClean="0">
                <a:solidFill>
                  <a:schemeClr val="tx2"/>
                </a:solidFill>
              </a:rPr>
              <a:t>Huella de carbono</a:t>
            </a:r>
          </a:p>
        </p:txBody>
      </p:sp>
      <p:sp>
        <p:nvSpPr>
          <p:cNvPr id="4" name="Rectángulo 3"/>
          <p:cNvSpPr/>
          <p:nvPr/>
        </p:nvSpPr>
        <p:spPr>
          <a:xfrm>
            <a:off x="362566" y="1178699"/>
            <a:ext cx="6160153" cy="1553759"/>
          </a:xfrm>
          <a:prstGeom prst="rect">
            <a:avLst/>
          </a:prstGeom>
        </p:spPr>
        <p:txBody>
          <a:bodyPr wrap="square">
            <a:spAutoFit/>
          </a:bodyPr>
          <a:lstStyle/>
          <a:p>
            <a:pPr algn="just">
              <a:lnSpc>
                <a:spcPct val="150000"/>
              </a:lnSpc>
            </a:pPr>
            <a:r>
              <a:rPr lang="es-CO" sz="2200" dirty="0" smtClean="0">
                <a:solidFill>
                  <a:srgbClr val="222222"/>
                </a:solidFill>
              </a:rPr>
              <a:t>La </a:t>
            </a:r>
            <a:r>
              <a:rPr lang="es-CO" sz="2200" dirty="0">
                <a:solidFill>
                  <a:srgbClr val="222222"/>
                </a:solidFill>
              </a:rPr>
              <a:t>totalidad de gases de efecto invernadero (GEI) emitidos por efecto directo o indirecto de un individuo, organización, evento o </a:t>
            </a:r>
            <a:r>
              <a:rPr lang="es-CO" sz="2200" dirty="0" smtClean="0">
                <a:solidFill>
                  <a:srgbClr val="222222"/>
                </a:solidFill>
              </a:rPr>
              <a:t>producto.</a:t>
            </a:r>
            <a:endParaRPr lang="es-CO" sz="2200" dirty="0"/>
          </a:p>
        </p:txBody>
      </p:sp>
      <p:sp>
        <p:nvSpPr>
          <p:cNvPr id="5" name="9 CuadroTexto"/>
          <p:cNvSpPr txBox="1"/>
          <p:nvPr/>
        </p:nvSpPr>
        <p:spPr>
          <a:xfrm>
            <a:off x="362567" y="3720447"/>
            <a:ext cx="7200000" cy="537583"/>
          </a:xfrm>
          <a:prstGeom prst="rect">
            <a:avLst/>
          </a:prstGeom>
          <a:noFill/>
        </p:spPr>
        <p:txBody>
          <a:bodyPr wrap="square" lIns="0" tIns="0" rIns="0" bIns="0" rtlCol="0">
            <a:spAutoFit/>
          </a:bodyPr>
          <a:lstStyle/>
          <a:p>
            <a:pPr algn="just">
              <a:lnSpc>
                <a:spcPct val="120000"/>
              </a:lnSpc>
            </a:pPr>
            <a:r>
              <a:rPr lang="es-CO" sz="3200" b="1" dirty="0" smtClean="0">
                <a:solidFill>
                  <a:schemeClr val="tx2"/>
                </a:solidFill>
              </a:rPr>
              <a:t>Carbono neutro</a:t>
            </a:r>
          </a:p>
        </p:txBody>
      </p:sp>
      <p:sp>
        <p:nvSpPr>
          <p:cNvPr id="6" name="Rectángulo 5"/>
          <p:cNvSpPr/>
          <p:nvPr/>
        </p:nvSpPr>
        <p:spPr>
          <a:xfrm>
            <a:off x="362567" y="4632178"/>
            <a:ext cx="8141354" cy="1045927"/>
          </a:xfrm>
          <a:prstGeom prst="rect">
            <a:avLst/>
          </a:prstGeom>
        </p:spPr>
        <p:txBody>
          <a:bodyPr wrap="square">
            <a:spAutoFit/>
          </a:bodyPr>
          <a:lstStyle/>
          <a:p>
            <a:pPr algn="just">
              <a:lnSpc>
                <a:spcPct val="150000"/>
              </a:lnSpc>
            </a:pPr>
            <a:r>
              <a:rPr lang="es-ES" sz="2200" dirty="0" smtClean="0"/>
              <a:t>Se entiende por carbono neutro la neutralización de las emisiones de GEI asociadas a la actividad comercial, industrial, etc.</a:t>
            </a:r>
            <a:endParaRPr lang="es-ES" sz="2200" dirty="0"/>
          </a:p>
        </p:txBody>
      </p:sp>
      <p:pic>
        <p:nvPicPr>
          <p:cNvPr id="7" name="Picture 4" descr="https://encrypted-tbn1.gstatic.com/images?q=tbn:ANd9GcQ5o070JOI7xAvNU8eoCpwNAwbmPuVPRtBHMvdHA1jmt7O1Ckv7e0o7OQ8">
            <a:hlinkClick r:id="rId3"/>
          </p:cNvPr>
          <p:cNvPicPr>
            <a:picLocks noChangeAspect="1" noChangeArrowheads="1"/>
          </p:cNvPicPr>
          <p:nvPr/>
        </p:nvPicPr>
        <p:blipFill>
          <a:blip r:embed="rId4" cstate="print"/>
          <a:srcRect/>
          <a:stretch>
            <a:fillRect/>
          </a:stretch>
        </p:blipFill>
        <p:spPr bwMode="auto">
          <a:xfrm>
            <a:off x="5593501" y="2177964"/>
            <a:ext cx="2202811" cy="1408344"/>
          </a:xfrm>
          <a:prstGeom prst="rect">
            <a:avLst/>
          </a:prstGeom>
          <a:noFill/>
        </p:spPr>
      </p:pic>
      <p:pic>
        <p:nvPicPr>
          <p:cNvPr id="8" name="Picture 2" descr="https://encrypted-tbn1.gstatic.com/images?q=tbn:ANd9GcSGc7b5n_AAvbA6DZjerN5MLzSUhkgEkQDgvHL66Ar8u5tKsCb_0ditGSA">
            <a:hlinkClick r:id="rId5"/>
          </p:cNvPr>
          <p:cNvPicPr>
            <a:picLocks noChangeAspect="1" noChangeArrowheads="1"/>
          </p:cNvPicPr>
          <p:nvPr/>
        </p:nvPicPr>
        <p:blipFill>
          <a:blip r:embed="rId6" cstate="print"/>
          <a:srcRect l="19068"/>
          <a:stretch>
            <a:fillRect/>
          </a:stretch>
        </p:blipFill>
        <p:spPr bwMode="auto">
          <a:xfrm>
            <a:off x="7831301" y="3315899"/>
            <a:ext cx="1036760" cy="1340161"/>
          </a:xfrm>
          <a:prstGeom prst="rect">
            <a:avLst/>
          </a:prstGeom>
          <a:noFill/>
        </p:spPr>
      </p:pic>
      <p:pic>
        <p:nvPicPr>
          <p:cNvPr id="9" name="Picture 2" descr="https://encrypted-tbn3.gstatic.com/images?q=tbn:ANd9GcT1WW0GMThwLhJ9x4n00syk0fQ_qD9m93IxDRXrmSKvAm65c3w_1DafB60">
            <a:hlinkClick r:id="rId7"/>
          </p:cNvPr>
          <p:cNvPicPr>
            <a:picLocks noChangeAspect="1" noChangeArrowheads="1"/>
          </p:cNvPicPr>
          <p:nvPr/>
        </p:nvPicPr>
        <p:blipFill>
          <a:blip r:embed="rId8" cstate="print"/>
          <a:srcRect/>
          <a:stretch>
            <a:fillRect/>
          </a:stretch>
        </p:blipFill>
        <p:spPr bwMode="auto">
          <a:xfrm>
            <a:off x="6728913" y="3099902"/>
            <a:ext cx="979027" cy="1234572"/>
          </a:xfrm>
          <a:prstGeom prst="rect">
            <a:avLst/>
          </a:prstGeom>
          <a:noFill/>
        </p:spPr>
      </p:pic>
    </p:spTree>
    <p:extLst>
      <p:ext uri="{BB962C8B-B14F-4D97-AF65-F5344CB8AC3E}">
        <p14:creationId xmlns="" xmlns:p14="http://schemas.microsoft.com/office/powerpoint/2010/main" val="517246971"/>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4 Título"/>
          <p:cNvSpPr>
            <a:spLocks noGrp="1"/>
          </p:cNvSpPr>
          <p:nvPr>
            <p:ph type="title" idx="4294967295"/>
          </p:nvPr>
        </p:nvSpPr>
        <p:spPr>
          <a:xfrm>
            <a:off x="375920" y="230188"/>
            <a:ext cx="6112193" cy="454025"/>
          </a:xfrm>
        </p:spPr>
        <p:txBody>
          <a:bodyPr/>
          <a:lstStyle/>
          <a:p>
            <a:pPr algn="just"/>
            <a:r>
              <a:rPr lang="es-CO" sz="2400" b="1" dirty="0">
                <a:latin typeface="+mn-lt"/>
                <a:ea typeface="+mn-ea"/>
                <a:cs typeface="+mn-cs"/>
              </a:rPr>
              <a:t>Beneficios de una empresa al </a:t>
            </a:r>
            <a:r>
              <a:rPr lang="es-CO" sz="2400" b="1" dirty="0" smtClean="0">
                <a:latin typeface="+mn-lt"/>
                <a:ea typeface="+mn-ea"/>
                <a:cs typeface="+mn-cs"/>
              </a:rPr>
              <a:t>compensar la huella de carbono</a:t>
            </a:r>
            <a:endParaRPr lang="es-CO" sz="2400" b="1" dirty="0">
              <a:latin typeface="+mn-lt"/>
              <a:ea typeface="+mn-ea"/>
              <a:cs typeface="+mn-cs"/>
            </a:endParaRPr>
          </a:p>
        </p:txBody>
      </p:sp>
      <p:sp>
        <p:nvSpPr>
          <p:cNvPr id="5" name="4 CuadroTexto"/>
          <p:cNvSpPr txBox="1"/>
          <p:nvPr/>
        </p:nvSpPr>
        <p:spPr>
          <a:xfrm>
            <a:off x="7788166" y="4981903"/>
            <a:ext cx="1207055" cy="332399"/>
          </a:xfrm>
          <a:prstGeom prst="rect">
            <a:avLst/>
          </a:prstGeom>
          <a:noFill/>
        </p:spPr>
        <p:txBody>
          <a:bodyPr wrap="square" lIns="0" tIns="0" rIns="0" bIns="0" rtlCol="0">
            <a:spAutoFit/>
          </a:bodyPr>
          <a:lstStyle/>
          <a:p>
            <a:pPr>
              <a:lnSpc>
                <a:spcPct val="120000"/>
              </a:lnSpc>
            </a:pPr>
            <a:endParaRPr lang="es-CO" dirty="0">
              <a:solidFill>
                <a:schemeClr val="tx2"/>
              </a:solidFill>
            </a:endParaRPr>
          </a:p>
        </p:txBody>
      </p:sp>
      <p:grpSp>
        <p:nvGrpSpPr>
          <p:cNvPr id="6" name="Grupo 5"/>
          <p:cNvGrpSpPr/>
          <p:nvPr/>
        </p:nvGrpSpPr>
        <p:grpSpPr>
          <a:xfrm>
            <a:off x="-73258" y="1170089"/>
            <a:ext cx="3529781" cy="3835765"/>
            <a:chOff x="0" y="1553354"/>
            <a:chExt cx="4197832" cy="4273870"/>
          </a:xfrm>
        </p:grpSpPr>
        <p:pic>
          <p:nvPicPr>
            <p:cNvPr id="13" name="Picture 2" descr="http://www.larepublica.co/sites/default/files/larepublica/imagenes/noticias/1/carbono710-1000.jpg"/>
            <p:cNvPicPr>
              <a:picLocks noChangeAspect="1" noChangeArrowheads="1"/>
            </p:cNvPicPr>
            <p:nvPr/>
          </p:nvPicPr>
          <p:blipFill>
            <a:blip r:embed="rId3" cstate="print"/>
            <a:srcRect l="5750" t="28461" r="71164" b="58032"/>
            <a:stretch>
              <a:fillRect/>
            </a:stretch>
          </p:blipFill>
          <p:spPr bwMode="auto">
            <a:xfrm>
              <a:off x="669299" y="2369202"/>
              <a:ext cx="2712491" cy="2754087"/>
            </a:xfrm>
            <a:prstGeom prst="rect">
              <a:avLst/>
            </a:prstGeom>
            <a:noFill/>
          </p:spPr>
        </p:pic>
        <p:sp>
          <p:nvSpPr>
            <p:cNvPr id="17" name="16 Anillo"/>
            <p:cNvSpPr/>
            <p:nvPr/>
          </p:nvSpPr>
          <p:spPr>
            <a:xfrm>
              <a:off x="290673" y="1795444"/>
              <a:ext cx="3650708" cy="3732951"/>
            </a:xfrm>
            <a:prstGeom prst="donut">
              <a:avLst>
                <a:gd name="adj" fmla="val 9446"/>
              </a:avLst>
            </a:prstGeom>
            <a:solidFill>
              <a:srgbClr val="00B0F0"/>
            </a:solidFill>
            <a:ln w="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none" lIns="0" tIns="108000" rIns="108000" bIns="144000" rtlCol="0" anchor="ctr">
              <a:noAutofit/>
            </a:bodyPr>
            <a:lstStyle/>
            <a:p>
              <a:pPr algn="ctr"/>
              <a:endParaRPr lang="es-CO" sz="1400" dirty="0" smtClean="0">
                <a:solidFill>
                  <a:schemeClr val="bg1"/>
                </a:solidFill>
                <a:latin typeface="Franklin Gothic Demi Cond" panose="020B0706030402020204" pitchFamily="34" charset="0"/>
              </a:endParaRPr>
            </a:p>
          </p:txBody>
        </p:sp>
        <p:sp>
          <p:nvSpPr>
            <p:cNvPr id="18" name="17 Anillo"/>
            <p:cNvSpPr/>
            <p:nvPr/>
          </p:nvSpPr>
          <p:spPr>
            <a:xfrm>
              <a:off x="0" y="1553354"/>
              <a:ext cx="4197832" cy="4273870"/>
            </a:xfrm>
            <a:prstGeom prst="donut">
              <a:avLst>
                <a:gd name="adj" fmla="val 852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smtClean="0">
                <a:solidFill>
                  <a:schemeClr val="bg1"/>
                </a:solidFill>
                <a:latin typeface="Franklin Gothic Demi Cond" panose="020B0706030402020204" pitchFamily="34" charset="0"/>
              </a:endParaRPr>
            </a:p>
          </p:txBody>
        </p:sp>
      </p:grpSp>
      <p:sp>
        <p:nvSpPr>
          <p:cNvPr id="7" name="Rectángulo redondeado 6"/>
          <p:cNvSpPr/>
          <p:nvPr/>
        </p:nvSpPr>
        <p:spPr>
          <a:xfrm>
            <a:off x="217534" y="5071393"/>
            <a:ext cx="2762865" cy="129153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just">
              <a:lnSpc>
                <a:spcPct val="120000"/>
              </a:lnSpc>
            </a:pPr>
            <a:r>
              <a:rPr lang="es-CO" sz="1500" b="1" dirty="0"/>
              <a:t>Se puede compensar</a:t>
            </a:r>
            <a:r>
              <a:rPr lang="es-CO" sz="1500" b="1" dirty="0" smtClean="0"/>
              <a:t>:</a:t>
            </a:r>
          </a:p>
          <a:p>
            <a:pPr algn="just">
              <a:lnSpc>
                <a:spcPct val="120000"/>
              </a:lnSpc>
            </a:pPr>
            <a:r>
              <a:rPr lang="es-CO" sz="1500" b="1" dirty="0" smtClean="0"/>
              <a:t>* Emisiones </a:t>
            </a:r>
            <a:r>
              <a:rPr lang="es-CO" sz="1500" b="1" dirty="0"/>
              <a:t>de </a:t>
            </a:r>
            <a:r>
              <a:rPr lang="es-CO" sz="1500" b="1" dirty="0" smtClean="0"/>
              <a:t>compañías.</a:t>
            </a:r>
            <a:endParaRPr lang="es-CO" sz="1500" b="1" dirty="0"/>
          </a:p>
          <a:p>
            <a:pPr algn="just">
              <a:lnSpc>
                <a:spcPct val="120000"/>
              </a:lnSpc>
            </a:pPr>
            <a:r>
              <a:rPr lang="es-CO" sz="1500" b="1" dirty="0" smtClean="0"/>
              <a:t>* Ciclo </a:t>
            </a:r>
            <a:r>
              <a:rPr lang="es-CO" sz="1500" b="1" dirty="0"/>
              <a:t>de vida de </a:t>
            </a:r>
            <a:r>
              <a:rPr lang="es-CO" sz="1500" b="1" dirty="0" smtClean="0"/>
              <a:t>productos. </a:t>
            </a:r>
            <a:endParaRPr lang="es-CO" sz="1500" b="1" dirty="0"/>
          </a:p>
          <a:p>
            <a:pPr algn="just">
              <a:lnSpc>
                <a:spcPct val="120000"/>
              </a:lnSpc>
            </a:pPr>
            <a:r>
              <a:rPr lang="es-CO" sz="1500" b="1" dirty="0"/>
              <a:t>* Eventos.</a:t>
            </a:r>
          </a:p>
        </p:txBody>
      </p:sp>
      <p:grpSp>
        <p:nvGrpSpPr>
          <p:cNvPr id="34" name="Grupo 33"/>
          <p:cNvGrpSpPr/>
          <p:nvPr/>
        </p:nvGrpSpPr>
        <p:grpSpPr>
          <a:xfrm>
            <a:off x="3328318" y="988243"/>
            <a:ext cx="5666903" cy="5216888"/>
            <a:chOff x="3328318" y="1200735"/>
            <a:chExt cx="5666903" cy="5216888"/>
          </a:xfrm>
        </p:grpSpPr>
        <p:sp>
          <p:nvSpPr>
            <p:cNvPr id="8" name="7 CuadroTexto"/>
            <p:cNvSpPr txBox="1"/>
            <p:nvPr/>
          </p:nvSpPr>
          <p:spPr>
            <a:xfrm>
              <a:off x="3632512" y="2095521"/>
              <a:ext cx="5263707" cy="590931"/>
            </a:xfrm>
            <a:prstGeom prst="rect">
              <a:avLst/>
            </a:prstGeom>
            <a:noFill/>
          </p:spPr>
          <p:txBody>
            <a:bodyPr wrap="square" lIns="0" tIns="0" rIns="0" bIns="0" rtlCol="0">
              <a:spAutoFit/>
            </a:bodyPr>
            <a:lstStyle/>
            <a:p>
              <a:pPr algn="just">
                <a:lnSpc>
                  <a:spcPct val="120000"/>
                </a:lnSpc>
              </a:pPr>
              <a:r>
                <a:rPr lang="es-CO" sz="1600" dirty="0" smtClean="0"/>
                <a:t>Fortalecer la imagen corporativa frente al mercado y el posicionamiento de la marca.</a:t>
              </a:r>
              <a:endParaRPr lang="es-CO" sz="1600" dirty="0"/>
            </a:p>
          </p:txBody>
        </p:sp>
        <p:sp>
          <p:nvSpPr>
            <p:cNvPr id="9" name="8 CuadroTexto"/>
            <p:cNvSpPr txBox="1"/>
            <p:nvPr/>
          </p:nvSpPr>
          <p:spPr>
            <a:xfrm>
              <a:off x="3645497" y="3031414"/>
              <a:ext cx="4419083" cy="302390"/>
            </a:xfrm>
            <a:prstGeom prst="rect">
              <a:avLst/>
            </a:prstGeom>
            <a:noFill/>
          </p:spPr>
          <p:txBody>
            <a:bodyPr wrap="square" lIns="0" tIns="0" rIns="0" bIns="0" rtlCol="0">
              <a:spAutoFit/>
            </a:bodyPr>
            <a:lstStyle/>
            <a:p>
              <a:pPr algn="just">
                <a:lnSpc>
                  <a:spcPct val="120000"/>
                </a:lnSpc>
              </a:pPr>
              <a:r>
                <a:rPr lang="es-CO" sz="1600" dirty="0" smtClean="0"/>
                <a:t>Nuevos nichos de mercado “cliente VERDE.</a:t>
              </a:r>
              <a:endParaRPr lang="es-CO" sz="1600" dirty="0"/>
            </a:p>
          </p:txBody>
        </p:sp>
        <p:sp>
          <p:nvSpPr>
            <p:cNvPr id="10" name="9 CuadroTexto"/>
            <p:cNvSpPr txBox="1"/>
            <p:nvPr/>
          </p:nvSpPr>
          <p:spPr>
            <a:xfrm>
              <a:off x="3662544" y="3614001"/>
              <a:ext cx="5127504" cy="295466"/>
            </a:xfrm>
            <a:prstGeom prst="rect">
              <a:avLst/>
            </a:prstGeom>
            <a:noFill/>
          </p:spPr>
          <p:txBody>
            <a:bodyPr wrap="square" lIns="0" tIns="0" rIns="0" bIns="0" rtlCol="0">
              <a:spAutoFit/>
            </a:bodyPr>
            <a:lstStyle/>
            <a:p>
              <a:pPr algn="just">
                <a:lnSpc>
                  <a:spcPct val="120000"/>
                </a:lnSpc>
              </a:pPr>
              <a:r>
                <a:rPr lang="es-CO" sz="1600" dirty="0" smtClean="0"/>
                <a:t>Nuevos inversionistas preocupados por el Medio Ambiente.</a:t>
              </a:r>
              <a:endParaRPr lang="es-CO" sz="1600" dirty="0"/>
            </a:p>
          </p:txBody>
        </p:sp>
        <p:sp>
          <p:nvSpPr>
            <p:cNvPr id="12" name="11 CuadroTexto"/>
            <p:cNvSpPr txBox="1"/>
            <p:nvPr/>
          </p:nvSpPr>
          <p:spPr>
            <a:xfrm>
              <a:off x="3677384" y="4306782"/>
              <a:ext cx="4990531" cy="295466"/>
            </a:xfrm>
            <a:prstGeom prst="rect">
              <a:avLst/>
            </a:prstGeom>
            <a:noFill/>
          </p:spPr>
          <p:txBody>
            <a:bodyPr wrap="square" lIns="0" tIns="0" rIns="0" bIns="0" rtlCol="0">
              <a:spAutoFit/>
            </a:bodyPr>
            <a:lstStyle/>
            <a:p>
              <a:pPr algn="just">
                <a:lnSpc>
                  <a:spcPct val="120000"/>
                </a:lnSpc>
              </a:pPr>
              <a:r>
                <a:rPr lang="es-CO" sz="1600" dirty="0" smtClean="0"/>
                <a:t>Reducción de los riesgos asociados al cambio climático.</a:t>
              </a:r>
              <a:endParaRPr lang="es-CO" sz="1600" dirty="0"/>
            </a:p>
          </p:txBody>
        </p:sp>
        <p:pic>
          <p:nvPicPr>
            <p:cNvPr id="21" name="Picture 31" descr="https://encrypted-tbn1.gstatic.com/images?q=tbn:ANd9GcSMzmm-3merWvacuy1BGjXehyUX07_WoL7ZhnH_Cn16bAtyBAQ5sEbAZw-i">
              <a:hlinkClick r:id="rId4"/>
            </p:cNvPr>
            <p:cNvPicPr>
              <a:picLocks noChangeAspect="1" noChangeArrowheads="1"/>
            </p:cNvPicPr>
            <p:nvPr/>
          </p:nvPicPr>
          <p:blipFill>
            <a:blip r:embed="rId5" cstate="print"/>
            <a:srcRect/>
            <a:stretch>
              <a:fillRect/>
            </a:stretch>
          </p:blipFill>
          <p:spPr bwMode="auto">
            <a:xfrm>
              <a:off x="3387826" y="1303424"/>
              <a:ext cx="193624" cy="303345"/>
            </a:xfrm>
            <a:prstGeom prst="rect">
              <a:avLst/>
            </a:prstGeom>
            <a:noFill/>
          </p:spPr>
        </p:pic>
        <p:pic>
          <p:nvPicPr>
            <p:cNvPr id="23" name="Picture 31" descr="https://encrypted-tbn1.gstatic.com/images?q=tbn:ANd9GcSMzmm-3merWvacuy1BGjXehyUX07_WoL7ZhnH_Cn16bAtyBAQ5sEbAZw-i">
              <a:hlinkClick r:id="rId4"/>
            </p:cNvPr>
            <p:cNvPicPr>
              <a:picLocks noChangeAspect="1" noChangeArrowheads="1"/>
            </p:cNvPicPr>
            <p:nvPr/>
          </p:nvPicPr>
          <p:blipFill>
            <a:blip r:embed="rId5" cstate="print"/>
            <a:srcRect/>
            <a:stretch>
              <a:fillRect/>
            </a:stretch>
          </p:blipFill>
          <p:spPr bwMode="auto">
            <a:xfrm>
              <a:off x="3363877" y="2195698"/>
              <a:ext cx="193624" cy="303345"/>
            </a:xfrm>
            <a:prstGeom prst="rect">
              <a:avLst/>
            </a:prstGeom>
            <a:noFill/>
          </p:spPr>
        </p:pic>
        <p:pic>
          <p:nvPicPr>
            <p:cNvPr id="24" name="Picture 31" descr="https://encrypted-tbn1.gstatic.com/images?q=tbn:ANd9GcSMzmm-3merWvacuy1BGjXehyUX07_WoL7ZhnH_Cn16bAtyBAQ5sEbAZw-i">
              <a:hlinkClick r:id="rId4"/>
            </p:cNvPr>
            <p:cNvPicPr>
              <a:picLocks noChangeAspect="1" noChangeArrowheads="1"/>
            </p:cNvPicPr>
            <p:nvPr/>
          </p:nvPicPr>
          <p:blipFill>
            <a:blip r:embed="rId5" cstate="print"/>
            <a:srcRect/>
            <a:stretch>
              <a:fillRect/>
            </a:stretch>
          </p:blipFill>
          <p:spPr bwMode="auto">
            <a:xfrm>
              <a:off x="3337154" y="3087972"/>
              <a:ext cx="193624" cy="303345"/>
            </a:xfrm>
            <a:prstGeom prst="rect">
              <a:avLst/>
            </a:prstGeom>
            <a:noFill/>
          </p:spPr>
        </p:pic>
        <p:sp>
          <p:nvSpPr>
            <p:cNvPr id="25" name="7 CuadroTexto"/>
            <p:cNvSpPr txBox="1"/>
            <p:nvPr/>
          </p:nvSpPr>
          <p:spPr>
            <a:xfrm>
              <a:off x="3645497" y="1200735"/>
              <a:ext cx="5127504" cy="590931"/>
            </a:xfrm>
            <a:prstGeom prst="rect">
              <a:avLst/>
            </a:prstGeom>
            <a:noFill/>
          </p:spPr>
          <p:txBody>
            <a:bodyPr wrap="square" lIns="0" tIns="0" rIns="0" bIns="0" rtlCol="0">
              <a:spAutoFit/>
            </a:bodyPr>
            <a:lstStyle/>
            <a:p>
              <a:pPr algn="just">
                <a:lnSpc>
                  <a:spcPct val="120000"/>
                </a:lnSpc>
              </a:pPr>
              <a:r>
                <a:rPr lang="es-CO" sz="1600" dirty="0" smtClean="0"/>
                <a:t>Responsabilidad del nivel </a:t>
              </a:r>
              <a:r>
                <a:rPr lang="es-CO" sz="1600" dirty="0"/>
                <a:t>de participación en el calentamiento </a:t>
              </a:r>
              <a:r>
                <a:rPr lang="es-CO" sz="1600" dirty="0" smtClean="0"/>
                <a:t>global.</a:t>
              </a:r>
              <a:endParaRPr lang="es-CO" sz="1600" dirty="0"/>
            </a:p>
          </p:txBody>
        </p:sp>
        <p:pic>
          <p:nvPicPr>
            <p:cNvPr id="28" name="Picture 31" descr="https://encrypted-tbn1.gstatic.com/images?q=tbn:ANd9GcSMzmm-3merWvacuy1BGjXehyUX07_WoL7ZhnH_Cn16bAtyBAQ5sEbAZw-i">
              <a:hlinkClick r:id="rId4"/>
            </p:cNvPr>
            <p:cNvPicPr>
              <a:picLocks noChangeAspect="1" noChangeArrowheads="1"/>
            </p:cNvPicPr>
            <p:nvPr/>
          </p:nvPicPr>
          <p:blipFill>
            <a:blip r:embed="rId5" cstate="print"/>
            <a:srcRect/>
            <a:stretch>
              <a:fillRect/>
            </a:stretch>
          </p:blipFill>
          <p:spPr bwMode="auto">
            <a:xfrm>
              <a:off x="3343125" y="3720421"/>
              <a:ext cx="193624" cy="303345"/>
            </a:xfrm>
            <a:prstGeom prst="rect">
              <a:avLst/>
            </a:prstGeom>
            <a:noFill/>
          </p:spPr>
        </p:pic>
        <p:pic>
          <p:nvPicPr>
            <p:cNvPr id="31" name="Picture 31" descr="https://encrypted-tbn1.gstatic.com/images?q=tbn:ANd9GcSMzmm-3merWvacuy1BGjXehyUX07_WoL7ZhnH_Cn16bAtyBAQ5sEbAZw-i">
              <a:hlinkClick r:id="rId4"/>
            </p:cNvPr>
            <p:cNvPicPr>
              <a:picLocks noChangeAspect="1" noChangeArrowheads="1"/>
            </p:cNvPicPr>
            <p:nvPr/>
          </p:nvPicPr>
          <p:blipFill>
            <a:blip r:embed="rId5" cstate="print"/>
            <a:srcRect/>
            <a:stretch>
              <a:fillRect/>
            </a:stretch>
          </p:blipFill>
          <p:spPr bwMode="auto">
            <a:xfrm>
              <a:off x="3343125" y="4372305"/>
              <a:ext cx="193624" cy="303345"/>
            </a:xfrm>
            <a:prstGeom prst="rect">
              <a:avLst/>
            </a:prstGeom>
            <a:noFill/>
          </p:spPr>
        </p:pic>
        <p:pic>
          <p:nvPicPr>
            <p:cNvPr id="32" name="Picture 31" descr="https://encrypted-tbn1.gstatic.com/images?q=tbn:ANd9GcSMzmm-3merWvacuy1BGjXehyUX07_WoL7ZhnH_Cn16bAtyBAQ5sEbAZw-i">
              <a:hlinkClick r:id="rId4"/>
            </p:cNvPr>
            <p:cNvPicPr>
              <a:picLocks noChangeAspect="1" noChangeArrowheads="1"/>
            </p:cNvPicPr>
            <p:nvPr/>
          </p:nvPicPr>
          <p:blipFill>
            <a:blip r:embed="rId5" cstate="print"/>
            <a:srcRect/>
            <a:stretch>
              <a:fillRect/>
            </a:stretch>
          </p:blipFill>
          <p:spPr bwMode="auto">
            <a:xfrm>
              <a:off x="3328318" y="6114278"/>
              <a:ext cx="193624" cy="303345"/>
            </a:xfrm>
            <a:prstGeom prst="rect">
              <a:avLst/>
            </a:prstGeom>
            <a:noFill/>
          </p:spPr>
        </p:pic>
        <p:pic>
          <p:nvPicPr>
            <p:cNvPr id="33" name="Picture 31" descr="https://encrypted-tbn1.gstatic.com/images?q=tbn:ANd9GcSMzmm-3merWvacuy1BGjXehyUX07_WoL7ZhnH_Cn16bAtyBAQ5sEbAZw-i">
              <a:hlinkClick r:id="rId4"/>
            </p:cNvPr>
            <p:cNvPicPr>
              <a:picLocks noChangeAspect="1" noChangeArrowheads="1"/>
            </p:cNvPicPr>
            <p:nvPr/>
          </p:nvPicPr>
          <p:blipFill>
            <a:blip r:embed="rId5" cstate="print"/>
            <a:srcRect/>
            <a:stretch>
              <a:fillRect/>
            </a:stretch>
          </p:blipFill>
          <p:spPr bwMode="auto">
            <a:xfrm>
              <a:off x="3345017" y="5000655"/>
              <a:ext cx="193624" cy="303345"/>
            </a:xfrm>
            <a:prstGeom prst="rect">
              <a:avLst/>
            </a:prstGeom>
            <a:noFill/>
          </p:spPr>
        </p:pic>
        <p:sp>
          <p:nvSpPr>
            <p:cNvPr id="27" name="Rectángulo 26"/>
            <p:cNvSpPr/>
            <p:nvPr/>
          </p:nvSpPr>
          <p:spPr>
            <a:xfrm>
              <a:off x="3654357" y="4899165"/>
              <a:ext cx="5340864" cy="387798"/>
            </a:xfrm>
            <a:prstGeom prst="rect">
              <a:avLst/>
            </a:prstGeom>
          </p:spPr>
          <p:txBody>
            <a:bodyPr wrap="square">
              <a:spAutoFit/>
            </a:bodyPr>
            <a:lstStyle/>
            <a:p>
              <a:pPr algn="just">
                <a:lnSpc>
                  <a:spcPct val="120000"/>
                </a:lnSpc>
              </a:pPr>
              <a:r>
                <a:rPr lang="es-CO" sz="1600" dirty="0"/>
                <a:t>Ahorro en los costos por medio de la eficiencia </a:t>
              </a:r>
              <a:r>
                <a:rPr lang="es-CO" sz="1600" dirty="0" smtClean="0"/>
                <a:t>operativa.</a:t>
              </a:r>
              <a:endParaRPr lang="es-CO" sz="1600" dirty="0"/>
            </a:p>
          </p:txBody>
        </p:sp>
        <p:sp>
          <p:nvSpPr>
            <p:cNvPr id="35" name="Rectángulo 34"/>
            <p:cNvSpPr/>
            <p:nvPr/>
          </p:nvSpPr>
          <p:spPr>
            <a:xfrm>
              <a:off x="3654357" y="6015203"/>
              <a:ext cx="5340864" cy="387798"/>
            </a:xfrm>
            <a:prstGeom prst="rect">
              <a:avLst/>
            </a:prstGeom>
          </p:spPr>
          <p:txBody>
            <a:bodyPr wrap="square">
              <a:spAutoFit/>
            </a:bodyPr>
            <a:lstStyle/>
            <a:p>
              <a:pPr algn="just">
                <a:lnSpc>
                  <a:spcPct val="120000"/>
                </a:lnSpc>
              </a:pPr>
              <a:r>
                <a:rPr lang="es-CO" sz="1600" dirty="0" smtClean="0"/>
                <a:t>Apoyar al país en su adaptación al cambio climático.</a:t>
              </a:r>
              <a:endParaRPr lang="es-CO" sz="1600" dirty="0"/>
            </a:p>
          </p:txBody>
        </p:sp>
      </p:grpSp>
      <p:pic>
        <p:nvPicPr>
          <p:cNvPr id="38" name="Picture 31" descr="https://encrypted-tbn1.gstatic.com/images?q=tbn:ANd9GcSMzmm-3merWvacuy1BGjXehyUX07_WoL7ZhnH_Cn16bAtyBAQ5sEbAZw-i">
            <a:hlinkClick r:id="rId4"/>
          </p:cNvPr>
          <p:cNvPicPr>
            <a:picLocks noChangeAspect="1" noChangeArrowheads="1"/>
          </p:cNvPicPr>
          <p:nvPr/>
        </p:nvPicPr>
        <p:blipFill>
          <a:blip r:embed="rId5" cstate="print"/>
          <a:srcRect/>
          <a:stretch>
            <a:fillRect/>
          </a:stretch>
        </p:blipFill>
        <p:spPr bwMode="auto">
          <a:xfrm>
            <a:off x="3336505" y="5405146"/>
            <a:ext cx="193624" cy="303345"/>
          </a:xfrm>
          <a:prstGeom prst="rect">
            <a:avLst/>
          </a:prstGeom>
          <a:noFill/>
        </p:spPr>
      </p:pic>
      <p:sp>
        <p:nvSpPr>
          <p:cNvPr id="39" name="Rectángulo 38"/>
          <p:cNvSpPr/>
          <p:nvPr/>
        </p:nvSpPr>
        <p:spPr>
          <a:xfrm>
            <a:off x="3662544" y="5306071"/>
            <a:ext cx="5340864" cy="361125"/>
          </a:xfrm>
          <a:prstGeom prst="rect">
            <a:avLst/>
          </a:prstGeom>
        </p:spPr>
        <p:txBody>
          <a:bodyPr wrap="square">
            <a:spAutoFit/>
          </a:bodyPr>
          <a:lstStyle/>
          <a:p>
            <a:pPr algn="just">
              <a:lnSpc>
                <a:spcPct val="120000"/>
              </a:lnSpc>
            </a:pPr>
            <a:r>
              <a:rPr lang="es-CO" sz="1600" dirty="0" smtClean="0"/>
              <a:t>Generar </a:t>
            </a:r>
            <a:r>
              <a:rPr lang="es-CO" sz="1600" dirty="0"/>
              <a:t>valor agregado a través de un servicio o producto </a:t>
            </a:r>
            <a:r>
              <a:rPr lang="es-CO" sz="1600" dirty="0" smtClean="0"/>
              <a:t>.</a:t>
            </a:r>
            <a:endParaRPr lang="es-CO" sz="1600" dirty="0"/>
          </a:p>
        </p:txBody>
      </p:sp>
      <p:pic>
        <p:nvPicPr>
          <p:cNvPr id="26" name="Picture 31" descr="https://encrypted-tbn1.gstatic.com/images?q=tbn:ANd9GcSMzmm-3merWvacuy1BGjXehyUX07_WoL7ZhnH_Cn16bAtyBAQ5sEbAZw-i">
            <a:hlinkClick r:id="rId4"/>
          </p:cNvPr>
          <p:cNvPicPr>
            <a:picLocks noChangeAspect="1" noChangeArrowheads="1"/>
          </p:cNvPicPr>
          <p:nvPr/>
        </p:nvPicPr>
        <p:blipFill>
          <a:blip r:embed="rId5" cstate="print"/>
          <a:srcRect/>
          <a:stretch>
            <a:fillRect/>
          </a:stretch>
        </p:blipFill>
        <p:spPr bwMode="auto">
          <a:xfrm>
            <a:off x="3328318" y="6422522"/>
            <a:ext cx="193624" cy="303345"/>
          </a:xfrm>
          <a:prstGeom prst="rect">
            <a:avLst/>
          </a:prstGeom>
          <a:noFill/>
        </p:spPr>
      </p:pic>
      <p:sp>
        <p:nvSpPr>
          <p:cNvPr id="29" name="Rectángulo 28"/>
          <p:cNvSpPr/>
          <p:nvPr/>
        </p:nvSpPr>
        <p:spPr>
          <a:xfrm>
            <a:off x="3654357" y="6323447"/>
            <a:ext cx="5340864" cy="387798"/>
          </a:xfrm>
          <a:prstGeom prst="rect">
            <a:avLst/>
          </a:prstGeom>
        </p:spPr>
        <p:txBody>
          <a:bodyPr wrap="square">
            <a:spAutoFit/>
          </a:bodyPr>
          <a:lstStyle/>
          <a:p>
            <a:pPr algn="just">
              <a:lnSpc>
                <a:spcPct val="120000"/>
              </a:lnSpc>
            </a:pPr>
            <a:r>
              <a:rPr lang="es-CO" sz="1600" dirty="0" smtClean="0"/>
              <a:t>Beneficio tributario.</a:t>
            </a:r>
            <a:endParaRPr lang="es-CO" sz="1600" dirty="0"/>
          </a:p>
        </p:txBody>
      </p:sp>
    </p:spTree>
    <p:extLst>
      <p:ext uri="{BB962C8B-B14F-4D97-AF65-F5344CB8AC3E}">
        <p14:creationId xmlns="" xmlns:p14="http://schemas.microsoft.com/office/powerpoint/2010/main" val="2065286612"/>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685319" y="1905001"/>
            <a:ext cx="7773412" cy="2225262"/>
          </a:xfrm>
        </p:spPr>
        <p:txBody>
          <a:bodyPr/>
          <a:lstStyle/>
          <a:p>
            <a:r>
              <a:rPr lang="es-ES" dirty="0" smtClean="0"/>
              <a:t>Capítulo 3</a:t>
            </a:r>
            <a:endParaRPr lang="en-US" dirty="0"/>
          </a:p>
        </p:txBody>
      </p:sp>
      <p:sp>
        <p:nvSpPr>
          <p:cNvPr id="7" name="Text Placeholder 5"/>
          <p:cNvSpPr>
            <a:spLocks noGrp="1"/>
          </p:cNvSpPr>
          <p:nvPr>
            <p:ph type="body" sz="quarter" idx="14"/>
          </p:nvPr>
        </p:nvSpPr>
        <p:spPr>
          <a:xfrm>
            <a:off x="685269" y="4620890"/>
            <a:ext cx="7775100" cy="1415772"/>
          </a:xfrm>
        </p:spPr>
        <p:txBody>
          <a:bodyPr/>
          <a:lstStyle/>
          <a:p>
            <a:pPr marL="136525" indent="-136525">
              <a:buNone/>
            </a:pPr>
            <a:r>
              <a:rPr lang="es-CO" sz="3200" dirty="0" smtClean="0">
                <a:solidFill>
                  <a:srgbClr val="56D7FF"/>
                </a:solidFill>
              </a:rPr>
              <a:t>¿ Cómo opera la plataforma de negociación?</a:t>
            </a:r>
          </a:p>
          <a:p>
            <a:pPr marL="136525" indent="-136525">
              <a:buFont typeface="Arial" charset="0"/>
              <a:buChar char="•"/>
            </a:pPr>
            <a:endParaRPr lang="es-CO" sz="2800" dirty="0" smtClean="0">
              <a:solidFill>
                <a:srgbClr val="56D7FF"/>
              </a:solidFill>
            </a:endParaRPr>
          </a:p>
          <a:p>
            <a:endParaRPr lang="es-CO" sz="2800" dirty="0" smtClean="0"/>
          </a:p>
          <a:p>
            <a:endParaRPr lang="es-CO" sz="2800" dirty="0" smtClean="0"/>
          </a:p>
        </p:txBody>
      </p:sp>
    </p:spTree>
    <p:extLst>
      <p:ext uri="{BB962C8B-B14F-4D97-AF65-F5344CB8AC3E}">
        <p14:creationId xmlns="" xmlns:p14="http://schemas.microsoft.com/office/powerpoint/2010/main" val="918645699"/>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a 2"/>
          <p:cNvGraphicFramePr/>
          <p:nvPr>
            <p:extLst>
              <p:ext uri="{D42A27DB-BD31-4B8C-83A1-F6EECF244321}">
                <p14:modId xmlns="" xmlns:p14="http://schemas.microsoft.com/office/powerpoint/2010/main" val="2153404973"/>
              </p:ext>
            </p:extLst>
          </p:nvPr>
        </p:nvGraphicFramePr>
        <p:xfrm>
          <a:off x="353960" y="1111045"/>
          <a:ext cx="8563898" cy="53389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1 Título"/>
          <p:cNvSpPr txBox="1">
            <a:spLocks/>
          </p:cNvSpPr>
          <p:nvPr/>
        </p:nvSpPr>
        <p:spPr>
          <a:xfrm>
            <a:off x="130836" y="285752"/>
            <a:ext cx="6968053" cy="402506"/>
          </a:xfrm>
          <a:prstGeom prst="rect">
            <a:avLst/>
          </a:prstGeom>
        </p:spPr>
        <p:txBody>
          <a:bodyPr/>
          <a:lstStyle>
            <a:lvl1pPr algn="l" defTabSz="914400" rtl="0" eaLnBrk="1" latinLnBrk="0" hangingPunct="1">
              <a:lnSpc>
                <a:spcPct val="85000"/>
              </a:lnSpc>
              <a:spcBef>
                <a:spcPct val="0"/>
              </a:spcBef>
              <a:buNone/>
              <a:defRPr sz="3650" kern="1200">
                <a:solidFill>
                  <a:schemeClr val="tx2"/>
                </a:solidFill>
                <a:latin typeface="+mj-lt"/>
                <a:ea typeface="+mj-ea"/>
                <a:cs typeface="+mj-cs"/>
              </a:defRPr>
            </a:lvl1pPr>
          </a:lstStyle>
          <a:p>
            <a:r>
              <a:rPr lang="es-CO" sz="2600" b="1" dirty="0" smtClean="0">
                <a:latin typeface="+mn-lt"/>
                <a:ea typeface="+mn-ea"/>
                <a:cs typeface="+mn-cs"/>
              </a:rPr>
              <a:t>Ventajas de la negociación en la Bolsa Mercantil</a:t>
            </a:r>
            <a:endParaRPr lang="es-CO" sz="2600" b="1" dirty="0">
              <a:latin typeface="+mn-lt"/>
              <a:ea typeface="+mn-ea"/>
              <a:cs typeface="+mn-cs"/>
            </a:endParaRPr>
          </a:p>
        </p:txBody>
      </p:sp>
    </p:spTree>
    <p:extLst>
      <p:ext uri="{BB962C8B-B14F-4D97-AF65-F5344CB8AC3E}">
        <p14:creationId xmlns="" xmlns:p14="http://schemas.microsoft.com/office/powerpoint/2010/main" val="4068867724"/>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4"/>
          <p:cNvSpPr>
            <a:spLocks noGrp="1"/>
          </p:cNvSpPr>
          <p:nvPr>
            <p:ph type="title"/>
          </p:nvPr>
        </p:nvSpPr>
        <p:spPr>
          <a:xfrm>
            <a:off x="685800" y="1905001"/>
            <a:ext cx="7772400" cy="2225675"/>
          </a:xfrm>
        </p:spPr>
        <p:txBody>
          <a:bodyPr/>
          <a:lstStyle/>
          <a:p>
            <a:pPr eaLnBrk="1" hangingPunct="1"/>
            <a:r>
              <a:rPr lang="es-CO" sz="4000" dirty="0" smtClean="0">
                <a:latin typeface="Calibri" pitchFamily="34" charset="0"/>
              </a:rPr>
              <a:t>3.  </a:t>
            </a:r>
            <a:r>
              <a:rPr lang="es-CO" sz="4000" dirty="0" smtClean="0">
                <a:latin typeface="Calibri" pitchFamily="34" charset="0"/>
              </a:rPr>
              <a:t>Aprobación del Acta No. 01 de septiembre de 2017.</a:t>
            </a:r>
            <a:endParaRPr lang="es-CO" sz="4000" dirty="0" smtClean="0">
              <a:latin typeface="Calibri" pitchFamily="34" charset="0"/>
            </a:endParaRPr>
          </a:p>
        </p:txBody>
      </p:sp>
    </p:spTree>
  </p:cSld>
  <p:clrMapOvr>
    <a:masterClrMapping/>
  </p:clrMapOvr>
  <p:transition spd="slow">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9 CuadroTexto"/>
          <p:cNvSpPr txBox="1"/>
          <p:nvPr/>
        </p:nvSpPr>
        <p:spPr>
          <a:xfrm>
            <a:off x="249774" y="246461"/>
            <a:ext cx="6429592" cy="461665"/>
          </a:xfrm>
          <a:prstGeom prst="rect">
            <a:avLst/>
          </a:prstGeom>
          <a:noFill/>
        </p:spPr>
        <p:txBody>
          <a:bodyPr wrap="square" lIns="0" tIns="0" rIns="0" bIns="0" rtlCol="0">
            <a:spAutoFit/>
          </a:bodyPr>
          <a:lstStyle/>
          <a:p>
            <a:pPr algn="just">
              <a:lnSpc>
                <a:spcPct val="120000"/>
              </a:lnSpc>
            </a:pPr>
            <a:r>
              <a:rPr lang="es-CO" sz="2500" b="1" dirty="0" smtClean="0">
                <a:solidFill>
                  <a:schemeClr val="tx2"/>
                </a:solidFill>
              </a:rPr>
              <a:t>¿Quiénes interactúan en el mercado?</a:t>
            </a:r>
          </a:p>
        </p:txBody>
      </p:sp>
      <p:graphicFrame>
        <p:nvGraphicFramePr>
          <p:cNvPr id="7" name="3 Marcador de contenido"/>
          <p:cNvGraphicFramePr>
            <a:graphicFrameLocks/>
          </p:cNvGraphicFramePr>
          <p:nvPr>
            <p:extLst>
              <p:ext uri="{D42A27DB-BD31-4B8C-83A1-F6EECF244321}">
                <p14:modId xmlns="" xmlns:p14="http://schemas.microsoft.com/office/powerpoint/2010/main" val="243732076"/>
              </p:ext>
            </p:extLst>
          </p:nvPr>
        </p:nvGraphicFramePr>
        <p:xfrm>
          <a:off x="0" y="1074493"/>
          <a:ext cx="9090324" cy="54786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406872316"/>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33 Rectángulo"/>
          <p:cNvSpPr/>
          <p:nvPr/>
        </p:nvSpPr>
        <p:spPr>
          <a:xfrm>
            <a:off x="4647456" y="4518776"/>
            <a:ext cx="2915378" cy="523220"/>
          </a:xfrm>
          <a:prstGeom prst="rect">
            <a:avLst/>
          </a:prstGeom>
        </p:spPr>
        <p:txBody>
          <a:bodyPr wrap="square">
            <a:spAutoFit/>
          </a:bodyPr>
          <a:lstStyle/>
          <a:p>
            <a:pPr lvl="0"/>
            <a:r>
              <a:rPr lang="es-CO" sz="1400" dirty="0" smtClean="0"/>
              <a:t>Registro ante el Ministerio de Medio Ambiente.</a:t>
            </a:r>
            <a:endParaRPr lang="es-CO" sz="1400" dirty="0"/>
          </a:p>
        </p:txBody>
      </p:sp>
      <p:sp>
        <p:nvSpPr>
          <p:cNvPr id="33" name="1 Título"/>
          <p:cNvSpPr txBox="1">
            <a:spLocks/>
          </p:cNvSpPr>
          <p:nvPr/>
        </p:nvSpPr>
        <p:spPr>
          <a:xfrm>
            <a:off x="219249" y="214440"/>
            <a:ext cx="7692618" cy="630621"/>
          </a:xfrm>
          <a:prstGeom prst="rect">
            <a:avLst/>
          </a:prstGeom>
        </p:spPr>
        <p:txBody>
          <a:bodyPr vert="horz" lIns="0" tIns="0" rIns="0" bIns="0" rtlCol="0" anchor="t">
            <a:noAutofit/>
          </a:bodyPr>
          <a:lstStyle/>
          <a:p>
            <a:pPr marL="0" marR="0" lvl="0" indent="0" algn="l" defTabSz="914400" rtl="0" eaLnBrk="1" fontAlgn="auto" latinLnBrk="0" hangingPunct="1">
              <a:lnSpc>
                <a:spcPct val="85000"/>
              </a:lnSpc>
              <a:spcBef>
                <a:spcPct val="0"/>
              </a:spcBef>
              <a:spcAft>
                <a:spcPts val="0"/>
              </a:spcAft>
              <a:buClrTx/>
              <a:buSzTx/>
              <a:buFontTx/>
              <a:buNone/>
              <a:tabLst/>
              <a:defRPr/>
            </a:pPr>
            <a:r>
              <a:rPr lang="es-CO" sz="2400" b="1" dirty="0" smtClean="0">
                <a:solidFill>
                  <a:schemeClr val="tx2"/>
                </a:solidFill>
              </a:rPr>
              <a:t>¿Cómo opera la plataforma de negociación? </a:t>
            </a:r>
            <a:endParaRPr kumimoji="0" lang="es-CO" sz="2800" b="1" i="0" u="none" strike="noStrike" kern="1200" cap="none" spc="0" normalizeH="0" baseline="0" noProof="0" dirty="0">
              <a:ln>
                <a:noFill/>
              </a:ln>
              <a:solidFill>
                <a:schemeClr val="tx2"/>
              </a:solidFill>
              <a:effectLst/>
              <a:uLnTx/>
              <a:uFillTx/>
              <a:latin typeface="+mj-lt"/>
              <a:ea typeface="+mj-ea"/>
              <a:cs typeface="+mj-cs"/>
            </a:endParaRPr>
          </a:p>
        </p:txBody>
      </p:sp>
      <p:grpSp>
        <p:nvGrpSpPr>
          <p:cNvPr id="47" name="Grupo 46"/>
          <p:cNvGrpSpPr/>
          <p:nvPr/>
        </p:nvGrpSpPr>
        <p:grpSpPr>
          <a:xfrm>
            <a:off x="219249" y="1551568"/>
            <a:ext cx="8856413" cy="2620831"/>
            <a:chOff x="172982" y="1686258"/>
            <a:chExt cx="8856413" cy="2620831"/>
          </a:xfrm>
        </p:grpSpPr>
        <p:grpSp>
          <p:nvGrpSpPr>
            <p:cNvPr id="18" name="Grupo 17"/>
            <p:cNvGrpSpPr/>
            <p:nvPr/>
          </p:nvGrpSpPr>
          <p:grpSpPr>
            <a:xfrm>
              <a:off x="1687493" y="2236140"/>
              <a:ext cx="1260379" cy="1078742"/>
              <a:chOff x="1654645" y="2655681"/>
              <a:chExt cx="1260379" cy="1078742"/>
            </a:xfrm>
          </p:grpSpPr>
          <p:sp>
            <p:nvSpPr>
              <p:cNvPr id="12" name="46 CuadroTexto"/>
              <p:cNvSpPr txBox="1"/>
              <p:nvPr/>
            </p:nvSpPr>
            <p:spPr>
              <a:xfrm>
                <a:off x="1654645" y="3217358"/>
                <a:ext cx="1260379" cy="517065"/>
              </a:xfrm>
              <a:prstGeom prst="rect">
                <a:avLst/>
              </a:prstGeom>
              <a:noFill/>
            </p:spPr>
            <p:txBody>
              <a:bodyPr wrap="square" lIns="0" tIns="0" rIns="0" bIns="0" rtlCol="0">
                <a:spAutoFit/>
              </a:bodyPr>
              <a:lstStyle/>
              <a:p>
                <a:pPr algn="ctr">
                  <a:lnSpc>
                    <a:spcPct val="120000"/>
                  </a:lnSpc>
                </a:pPr>
                <a:r>
                  <a:rPr lang="es-CO" sz="1400" dirty="0" smtClean="0"/>
                  <a:t>SCB Vendedora</a:t>
                </a:r>
                <a:endParaRPr lang="es-CO" sz="1400" dirty="0"/>
              </a:p>
            </p:txBody>
          </p:sp>
          <p:pic>
            <p:nvPicPr>
              <p:cNvPr id="13" name="Picture 5"/>
              <p:cNvPicPr>
                <a:picLocks noChangeAspect="1" noChangeArrowheads="1"/>
              </p:cNvPicPr>
              <p:nvPr/>
            </p:nvPicPr>
            <p:blipFill>
              <a:blip r:embed="rId3" cstate="print"/>
              <a:srcRect/>
              <a:stretch>
                <a:fillRect/>
              </a:stretch>
            </p:blipFill>
            <p:spPr bwMode="auto">
              <a:xfrm>
                <a:off x="2037683" y="2655681"/>
                <a:ext cx="465179" cy="477480"/>
              </a:xfrm>
              <a:prstGeom prst="rect">
                <a:avLst/>
              </a:prstGeom>
              <a:noFill/>
              <a:ln w="9525">
                <a:noFill/>
                <a:miter lim="800000"/>
                <a:headEnd/>
                <a:tailEnd/>
              </a:ln>
              <a:effectLst/>
            </p:spPr>
          </p:pic>
        </p:grpSp>
        <p:grpSp>
          <p:nvGrpSpPr>
            <p:cNvPr id="19" name="Grupo 18"/>
            <p:cNvGrpSpPr/>
            <p:nvPr/>
          </p:nvGrpSpPr>
          <p:grpSpPr>
            <a:xfrm>
              <a:off x="5690327" y="2129905"/>
              <a:ext cx="1325096" cy="1073796"/>
              <a:chOff x="5523759" y="2466039"/>
              <a:chExt cx="1568219" cy="1168462"/>
            </a:xfrm>
          </p:grpSpPr>
          <p:sp>
            <p:nvSpPr>
              <p:cNvPr id="14" name="46 CuadroTexto"/>
              <p:cNvSpPr txBox="1"/>
              <p:nvPr/>
            </p:nvSpPr>
            <p:spPr>
              <a:xfrm>
                <a:off x="5523759" y="3071852"/>
                <a:ext cx="1568219" cy="562649"/>
              </a:xfrm>
              <a:prstGeom prst="rect">
                <a:avLst/>
              </a:prstGeom>
              <a:noFill/>
            </p:spPr>
            <p:txBody>
              <a:bodyPr wrap="square" lIns="0" tIns="0" rIns="0" bIns="0" rtlCol="0">
                <a:spAutoFit/>
              </a:bodyPr>
              <a:lstStyle/>
              <a:p>
                <a:pPr algn="ctr">
                  <a:lnSpc>
                    <a:spcPct val="120000"/>
                  </a:lnSpc>
                </a:pPr>
                <a:r>
                  <a:rPr lang="es-CO" sz="1400" dirty="0" smtClean="0"/>
                  <a:t>SCB Compradora</a:t>
                </a:r>
                <a:endParaRPr lang="es-CO" sz="1400" dirty="0"/>
              </a:p>
            </p:txBody>
          </p:sp>
          <p:pic>
            <p:nvPicPr>
              <p:cNvPr id="15" name="Picture 5"/>
              <p:cNvPicPr>
                <a:picLocks noChangeAspect="1" noChangeArrowheads="1"/>
              </p:cNvPicPr>
              <p:nvPr/>
            </p:nvPicPr>
            <p:blipFill>
              <a:blip r:embed="rId3" cstate="print"/>
              <a:srcRect/>
              <a:stretch>
                <a:fillRect/>
              </a:stretch>
            </p:blipFill>
            <p:spPr bwMode="auto">
              <a:xfrm>
                <a:off x="6048191" y="2466039"/>
                <a:ext cx="578797" cy="594102"/>
              </a:xfrm>
              <a:prstGeom prst="rect">
                <a:avLst/>
              </a:prstGeom>
              <a:noFill/>
              <a:ln w="9525">
                <a:noFill/>
                <a:miter lim="800000"/>
                <a:headEnd/>
                <a:tailEnd/>
              </a:ln>
              <a:effectLst/>
            </p:spPr>
          </p:pic>
        </p:grpSp>
        <p:grpSp>
          <p:nvGrpSpPr>
            <p:cNvPr id="36" name="Grupo 35"/>
            <p:cNvGrpSpPr/>
            <p:nvPr/>
          </p:nvGrpSpPr>
          <p:grpSpPr>
            <a:xfrm>
              <a:off x="3100894" y="2119518"/>
              <a:ext cx="2550950" cy="1381729"/>
              <a:chOff x="3068046" y="2284901"/>
              <a:chExt cx="2550950" cy="1381729"/>
            </a:xfrm>
          </p:grpSpPr>
          <p:pic>
            <p:nvPicPr>
              <p:cNvPr id="16" name="Picture 8"/>
              <p:cNvPicPr>
                <a:picLocks noChangeAspect="1" noChangeArrowheads="1"/>
              </p:cNvPicPr>
              <p:nvPr/>
            </p:nvPicPr>
            <p:blipFill>
              <a:blip r:embed="rId4" cstate="print"/>
              <a:srcRect/>
              <a:stretch>
                <a:fillRect/>
              </a:stretch>
            </p:blipFill>
            <p:spPr bwMode="auto">
              <a:xfrm>
                <a:off x="3502643" y="3215639"/>
                <a:ext cx="1671137" cy="450991"/>
              </a:xfrm>
              <a:prstGeom prst="rect">
                <a:avLst/>
              </a:prstGeom>
              <a:noFill/>
              <a:ln w="9525">
                <a:noFill/>
                <a:miter lim="800000"/>
                <a:headEnd/>
                <a:tailEnd/>
              </a:ln>
              <a:effectLst/>
            </p:spPr>
          </p:pic>
          <p:pic>
            <p:nvPicPr>
              <p:cNvPr id="17" name="Picture 4"/>
              <p:cNvPicPr>
                <a:picLocks noChangeAspect="1" noChangeArrowheads="1"/>
              </p:cNvPicPr>
              <p:nvPr/>
            </p:nvPicPr>
            <p:blipFill>
              <a:blip r:embed="rId5" cstate="print"/>
              <a:srcRect/>
              <a:stretch>
                <a:fillRect/>
              </a:stretch>
            </p:blipFill>
            <p:spPr bwMode="auto">
              <a:xfrm>
                <a:off x="3068046" y="2284901"/>
                <a:ext cx="2550950" cy="724044"/>
              </a:xfrm>
              <a:prstGeom prst="rect">
                <a:avLst/>
              </a:prstGeom>
              <a:noFill/>
              <a:ln w="9525">
                <a:noFill/>
                <a:miter lim="800000"/>
                <a:headEnd/>
                <a:tailEnd/>
              </a:ln>
              <a:effectLst/>
            </p:spPr>
          </p:pic>
        </p:grpSp>
        <p:cxnSp>
          <p:nvCxnSpPr>
            <p:cNvPr id="22" name="81 Conector recto de flecha"/>
            <p:cNvCxnSpPr/>
            <p:nvPr/>
          </p:nvCxnSpPr>
          <p:spPr>
            <a:xfrm flipH="1" flipV="1">
              <a:off x="6722802" y="2474880"/>
              <a:ext cx="345575" cy="7576"/>
            </a:xfrm>
            <a:prstGeom prst="straightConnector1">
              <a:avLst/>
            </a:prstGeom>
            <a:ln w="19050">
              <a:headEnd type="triangle"/>
              <a:tailEnd type="arrow"/>
            </a:ln>
          </p:spPr>
          <p:style>
            <a:lnRef idx="1">
              <a:schemeClr val="accent1"/>
            </a:lnRef>
            <a:fillRef idx="0">
              <a:schemeClr val="accent1"/>
            </a:fillRef>
            <a:effectRef idx="0">
              <a:schemeClr val="accent1"/>
            </a:effectRef>
            <a:fontRef idx="minor">
              <a:schemeClr val="tx1"/>
            </a:fontRef>
          </p:style>
        </p:cxnSp>
        <p:cxnSp>
          <p:nvCxnSpPr>
            <p:cNvPr id="26" name="78 Conector recto de flecha"/>
            <p:cNvCxnSpPr/>
            <p:nvPr/>
          </p:nvCxnSpPr>
          <p:spPr>
            <a:xfrm flipH="1" flipV="1">
              <a:off x="5608637" y="2481540"/>
              <a:ext cx="478555" cy="916"/>
            </a:xfrm>
            <a:prstGeom prst="straightConnector1">
              <a:avLst/>
            </a:prstGeom>
            <a:ln w="19050">
              <a:headEnd type="triangle"/>
              <a:tailEnd type="arrow"/>
            </a:ln>
          </p:spPr>
          <p:style>
            <a:lnRef idx="1">
              <a:schemeClr val="accent1"/>
            </a:lnRef>
            <a:fillRef idx="0">
              <a:schemeClr val="accent1"/>
            </a:fillRef>
            <a:effectRef idx="0">
              <a:schemeClr val="accent1"/>
            </a:effectRef>
            <a:fontRef idx="minor">
              <a:schemeClr val="tx1"/>
            </a:fontRef>
          </p:style>
        </p:cxnSp>
        <p:grpSp>
          <p:nvGrpSpPr>
            <p:cNvPr id="34" name="Grupo 33"/>
            <p:cNvGrpSpPr/>
            <p:nvPr/>
          </p:nvGrpSpPr>
          <p:grpSpPr>
            <a:xfrm>
              <a:off x="7117075" y="1686258"/>
              <a:ext cx="1912320" cy="2620831"/>
              <a:chOff x="7084227" y="1851641"/>
              <a:chExt cx="1912320" cy="2620831"/>
            </a:xfrm>
          </p:grpSpPr>
          <p:grpSp>
            <p:nvGrpSpPr>
              <p:cNvPr id="11" name="Grupo 10"/>
              <p:cNvGrpSpPr/>
              <p:nvPr/>
            </p:nvGrpSpPr>
            <p:grpSpPr>
              <a:xfrm>
                <a:off x="7084227" y="1851641"/>
                <a:ext cx="1912320" cy="1863829"/>
                <a:chOff x="6869926" y="2296772"/>
                <a:chExt cx="1605336" cy="1571637"/>
              </a:xfrm>
            </p:grpSpPr>
            <p:pic>
              <p:nvPicPr>
                <p:cNvPr id="2" name="Picture 4" descr="https://encrypted-tbn1.gstatic.com/images?q=tbn:ANd9GcQ5o070JOI7xAvNU8eoCpwNAwbmPuVPRtBHMvdHA1jmt7O1Ckv7e0o7OQ8">
                  <a:hlinkClick r:id="rId6"/>
                </p:cNvPr>
                <p:cNvPicPr>
                  <a:picLocks noChangeAspect="1" noChangeArrowheads="1"/>
                </p:cNvPicPr>
                <p:nvPr/>
              </p:nvPicPr>
              <p:blipFill>
                <a:blip r:embed="rId7" cstate="print"/>
                <a:srcRect/>
                <a:stretch>
                  <a:fillRect/>
                </a:stretch>
              </p:blipFill>
              <p:spPr bwMode="auto">
                <a:xfrm>
                  <a:off x="6869926" y="2296772"/>
                  <a:ext cx="1285884" cy="825799"/>
                </a:xfrm>
                <a:prstGeom prst="rect">
                  <a:avLst/>
                </a:prstGeom>
                <a:noFill/>
              </p:spPr>
            </p:pic>
            <p:pic>
              <p:nvPicPr>
                <p:cNvPr id="3" name="Picture 2" descr="https://encrypted-tbn1.gstatic.com/images?q=tbn:ANd9GcSGc7b5n_AAvbA6DZjerN5MLzSUhkgEkQDgvHL66Ar8u5tKsCb_0ditGSA">
                  <a:hlinkClick r:id="rId8"/>
                </p:cNvPr>
                <p:cNvPicPr>
                  <a:picLocks noChangeAspect="1" noChangeArrowheads="1"/>
                </p:cNvPicPr>
                <p:nvPr/>
              </p:nvPicPr>
              <p:blipFill>
                <a:blip r:embed="rId9" cstate="print"/>
                <a:srcRect l="19068"/>
                <a:stretch>
                  <a:fillRect/>
                </a:stretch>
              </p:blipFill>
              <p:spPr bwMode="auto">
                <a:xfrm>
                  <a:off x="7870057" y="3082591"/>
                  <a:ext cx="605205" cy="785818"/>
                </a:xfrm>
                <a:prstGeom prst="rect">
                  <a:avLst/>
                </a:prstGeom>
                <a:noFill/>
              </p:spPr>
            </p:pic>
            <p:pic>
              <p:nvPicPr>
                <p:cNvPr id="4" name="Picture 2" descr="https://encrypted-tbn3.gstatic.com/images?q=tbn:ANd9GcT1WW0GMThwLhJ9x4n00syk0fQ_qD9m93IxDRXrmSKvAm65c3w_1DafB60">
                  <a:hlinkClick r:id="rId10"/>
                </p:cNvPr>
                <p:cNvPicPr>
                  <a:picLocks noChangeAspect="1" noChangeArrowheads="1"/>
                </p:cNvPicPr>
                <p:nvPr/>
              </p:nvPicPr>
              <p:blipFill>
                <a:blip r:embed="rId11" cstate="print"/>
                <a:srcRect/>
                <a:stretch>
                  <a:fillRect/>
                </a:stretch>
              </p:blipFill>
              <p:spPr bwMode="auto">
                <a:xfrm>
                  <a:off x="7298553" y="2868277"/>
                  <a:ext cx="571504" cy="723906"/>
                </a:xfrm>
                <a:prstGeom prst="rect">
                  <a:avLst/>
                </a:prstGeom>
                <a:noFill/>
              </p:spPr>
            </p:pic>
          </p:grpSp>
          <p:sp>
            <p:nvSpPr>
              <p:cNvPr id="27" name="6 CuadroTexto"/>
              <p:cNvSpPr txBox="1"/>
              <p:nvPr/>
            </p:nvSpPr>
            <p:spPr>
              <a:xfrm>
                <a:off x="7110868" y="3733808"/>
                <a:ext cx="1857388" cy="738664"/>
              </a:xfrm>
              <a:prstGeom prst="rect">
                <a:avLst/>
              </a:prstGeom>
              <a:noFill/>
            </p:spPr>
            <p:txBody>
              <a:bodyPr wrap="square" rtlCol="0">
                <a:spAutoFit/>
              </a:bodyPr>
              <a:lstStyle/>
              <a:p>
                <a:r>
                  <a:rPr lang="es-CO" sz="1400" dirty="0" smtClean="0"/>
                  <a:t>Empresas emisoras </a:t>
                </a:r>
                <a:r>
                  <a:rPr lang="es-CO" sz="1400" dirty="0"/>
                  <a:t>de </a:t>
                </a:r>
                <a:r>
                  <a:rPr lang="es-CO" sz="1400" dirty="0" smtClean="0"/>
                  <a:t>gases efecto invernadero </a:t>
                </a:r>
                <a:endParaRPr lang="es-CO" sz="1400" dirty="0"/>
              </a:p>
            </p:txBody>
          </p:sp>
        </p:grpSp>
        <p:grpSp>
          <p:nvGrpSpPr>
            <p:cNvPr id="35" name="Grupo 34"/>
            <p:cNvGrpSpPr/>
            <p:nvPr/>
          </p:nvGrpSpPr>
          <p:grpSpPr>
            <a:xfrm>
              <a:off x="172982" y="1686258"/>
              <a:ext cx="1767124" cy="2561642"/>
              <a:chOff x="149831" y="1809987"/>
              <a:chExt cx="1942444" cy="2602043"/>
            </a:xfrm>
          </p:grpSpPr>
          <p:grpSp>
            <p:nvGrpSpPr>
              <p:cNvPr id="10" name="Grupo 9"/>
              <p:cNvGrpSpPr/>
              <p:nvPr/>
            </p:nvGrpSpPr>
            <p:grpSpPr>
              <a:xfrm>
                <a:off x="149831" y="1809987"/>
                <a:ext cx="1393148" cy="1907893"/>
                <a:chOff x="532546" y="2074129"/>
                <a:chExt cx="1281020" cy="1907893"/>
              </a:xfrm>
            </p:grpSpPr>
            <p:pic>
              <p:nvPicPr>
                <p:cNvPr id="7" name="Picture 31" descr="https://encrypted-tbn1.gstatic.com/images?q=tbn:ANd9GcSMzmm-3merWvacuy1BGjXehyUX07_WoL7ZhnH_Cn16bAtyBAQ5sEbAZw-i">
                  <a:hlinkClick r:id="rId12"/>
                </p:cNvPr>
                <p:cNvPicPr>
                  <a:picLocks noChangeAspect="1" noChangeArrowheads="1"/>
                </p:cNvPicPr>
                <p:nvPr/>
              </p:nvPicPr>
              <p:blipFill>
                <a:blip r:embed="rId13" cstate="print"/>
                <a:srcRect/>
                <a:stretch>
                  <a:fillRect/>
                </a:stretch>
              </p:blipFill>
              <p:spPr bwMode="auto">
                <a:xfrm>
                  <a:off x="532546" y="2694790"/>
                  <a:ext cx="640510" cy="1008462"/>
                </a:xfrm>
                <a:prstGeom prst="rect">
                  <a:avLst/>
                </a:prstGeom>
                <a:noFill/>
              </p:spPr>
            </p:pic>
            <p:pic>
              <p:nvPicPr>
                <p:cNvPr id="9" name="Picture 31" descr="https://encrypted-tbn1.gstatic.com/images?q=tbn:ANd9GcSMzmm-3merWvacuy1BGjXehyUX07_WoL7ZhnH_Cn16bAtyBAQ5sEbAZw-i">
                  <a:hlinkClick r:id="rId12"/>
                </p:cNvPr>
                <p:cNvPicPr>
                  <a:picLocks noChangeAspect="1" noChangeArrowheads="1"/>
                </p:cNvPicPr>
                <p:nvPr/>
              </p:nvPicPr>
              <p:blipFill>
                <a:blip r:embed="rId13" cstate="print"/>
                <a:srcRect/>
                <a:stretch>
                  <a:fillRect/>
                </a:stretch>
              </p:blipFill>
              <p:spPr bwMode="auto">
                <a:xfrm>
                  <a:off x="1134160" y="2074129"/>
                  <a:ext cx="640510" cy="1008462"/>
                </a:xfrm>
                <a:prstGeom prst="rect">
                  <a:avLst/>
                </a:prstGeom>
                <a:noFill/>
              </p:spPr>
            </p:pic>
            <p:pic>
              <p:nvPicPr>
                <p:cNvPr id="5" name="Picture 31" descr="https://encrypted-tbn1.gstatic.com/images?q=tbn:ANd9GcSMzmm-3merWvacuy1BGjXehyUX07_WoL7ZhnH_Cn16bAtyBAQ5sEbAZw-i">
                  <a:hlinkClick r:id="rId12"/>
                </p:cNvPr>
                <p:cNvPicPr>
                  <a:picLocks noChangeAspect="1" noChangeArrowheads="1"/>
                </p:cNvPicPr>
                <p:nvPr/>
              </p:nvPicPr>
              <p:blipFill>
                <a:blip r:embed="rId13" cstate="print"/>
                <a:srcRect/>
                <a:stretch>
                  <a:fillRect/>
                </a:stretch>
              </p:blipFill>
              <p:spPr bwMode="auto">
                <a:xfrm>
                  <a:off x="1173056" y="2973560"/>
                  <a:ext cx="640510" cy="1008462"/>
                </a:xfrm>
                <a:prstGeom prst="rect">
                  <a:avLst/>
                </a:prstGeom>
                <a:noFill/>
              </p:spPr>
            </p:pic>
          </p:grpSp>
          <p:sp>
            <p:nvSpPr>
              <p:cNvPr id="28" name="6 CuadroTexto"/>
              <p:cNvSpPr txBox="1"/>
              <p:nvPr/>
            </p:nvSpPr>
            <p:spPr>
              <a:xfrm>
                <a:off x="149831" y="3661716"/>
                <a:ext cx="1942444" cy="750314"/>
              </a:xfrm>
              <a:prstGeom prst="rect">
                <a:avLst/>
              </a:prstGeom>
              <a:noFill/>
            </p:spPr>
            <p:txBody>
              <a:bodyPr wrap="square" rtlCol="0">
                <a:spAutoFit/>
              </a:bodyPr>
              <a:lstStyle/>
              <a:p>
                <a:r>
                  <a:rPr lang="es-CO" sz="1400" dirty="0" smtClean="0"/>
                  <a:t>Proyectos de mitigación de gases efecto invernadero</a:t>
                </a:r>
                <a:endParaRPr lang="es-CO" sz="1400" dirty="0"/>
              </a:p>
            </p:txBody>
          </p:sp>
        </p:grpSp>
        <p:sp>
          <p:nvSpPr>
            <p:cNvPr id="32" name="33 Rectángulo"/>
            <p:cNvSpPr/>
            <p:nvPr/>
          </p:nvSpPr>
          <p:spPr>
            <a:xfrm>
              <a:off x="3375399" y="3525328"/>
              <a:ext cx="2166273" cy="523220"/>
            </a:xfrm>
            <a:prstGeom prst="rect">
              <a:avLst/>
            </a:prstGeom>
          </p:spPr>
          <p:txBody>
            <a:bodyPr wrap="square">
              <a:spAutoFit/>
            </a:bodyPr>
            <a:lstStyle/>
            <a:p>
              <a:pPr lvl="0"/>
              <a:r>
                <a:rPr lang="es-CO" sz="1400" dirty="0"/>
                <a:t>Sistema de compensación y liquidación</a:t>
              </a:r>
            </a:p>
          </p:txBody>
        </p:sp>
        <p:cxnSp>
          <p:nvCxnSpPr>
            <p:cNvPr id="20" name="81 Conector recto de flecha"/>
            <p:cNvCxnSpPr/>
            <p:nvPr/>
          </p:nvCxnSpPr>
          <p:spPr>
            <a:xfrm flipH="1">
              <a:off x="1424634" y="2476037"/>
              <a:ext cx="533512" cy="1679"/>
            </a:xfrm>
            <a:prstGeom prst="straightConnector1">
              <a:avLst/>
            </a:prstGeom>
            <a:ln w="19050">
              <a:headEnd type="triangle"/>
              <a:tailEnd type="arrow"/>
            </a:ln>
          </p:spPr>
          <p:style>
            <a:lnRef idx="1">
              <a:schemeClr val="accent1"/>
            </a:lnRef>
            <a:fillRef idx="0">
              <a:schemeClr val="accent1"/>
            </a:fillRef>
            <a:effectRef idx="0">
              <a:schemeClr val="accent1"/>
            </a:effectRef>
            <a:fontRef idx="minor">
              <a:schemeClr val="tx1"/>
            </a:fontRef>
          </p:style>
        </p:cxnSp>
      </p:grpSp>
      <p:grpSp>
        <p:nvGrpSpPr>
          <p:cNvPr id="43" name="Grupo 42"/>
          <p:cNvGrpSpPr/>
          <p:nvPr/>
        </p:nvGrpSpPr>
        <p:grpSpPr>
          <a:xfrm>
            <a:off x="3097029" y="5252574"/>
            <a:ext cx="4632921" cy="794823"/>
            <a:chOff x="3898842" y="4694632"/>
            <a:chExt cx="5078261" cy="930056"/>
          </a:xfrm>
        </p:grpSpPr>
        <p:pic>
          <p:nvPicPr>
            <p:cNvPr id="44" name="Picture 10" descr="https://encrypted-tbn2.gstatic.com/images?q=tbn:ANd9GcQvXq6zYoEwThNXvpr85MJgSU2oMlXkKeiaqJfMQr3_dkfD_xbrdnCMsQ">
              <a:hlinkClick r:id="rId14"/>
            </p:cNvPr>
            <p:cNvPicPr>
              <a:picLocks noChangeAspect="1" noChangeArrowheads="1"/>
            </p:cNvPicPr>
            <p:nvPr/>
          </p:nvPicPr>
          <p:blipFill>
            <a:blip r:embed="rId15" cstate="print"/>
            <a:srcRect/>
            <a:stretch>
              <a:fillRect/>
            </a:stretch>
          </p:blipFill>
          <p:spPr bwMode="auto">
            <a:xfrm>
              <a:off x="3898842" y="4694632"/>
              <a:ext cx="957682" cy="930056"/>
            </a:xfrm>
            <a:prstGeom prst="rect">
              <a:avLst/>
            </a:prstGeom>
            <a:noFill/>
          </p:spPr>
        </p:pic>
        <p:sp>
          <p:nvSpPr>
            <p:cNvPr id="45" name="33 Rectángulo"/>
            <p:cNvSpPr/>
            <p:nvPr/>
          </p:nvSpPr>
          <p:spPr>
            <a:xfrm>
              <a:off x="5675752" y="4751033"/>
              <a:ext cx="3301351" cy="864342"/>
            </a:xfrm>
            <a:prstGeom prst="rect">
              <a:avLst/>
            </a:prstGeom>
          </p:spPr>
          <p:txBody>
            <a:bodyPr wrap="square">
              <a:spAutoFit/>
            </a:bodyPr>
            <a:lstStyle/>
            <a:p>
              <a:pPr lvl="0"/>
              <a:r>
                <a:rPr lang="es-CO" sz="1400" dirty="0" smtClean="0"/>
                <a:t>Sistema de registro de estándares internacional (markit) y/o registro nacional (Icontec).</a:t>
              </a:r>
              <a:endParaRPr lang="es-CO" sz="1400" dirty="0"/>
            </a:p>
          </p:txBody>
        </p:sp>
      </p:grpSp>
      <p:pic>
        <p:nvPicPr>
          <p:cNvPr id="46" name="Imagen 45"/>
          <p:cNvPicPr>
            <a:picLocks noChangeAspect="1"/>
          </p:cNvPicPr>
          <p:nvPr/>
        </p:nvPicPr>
        <p:blipFill>
          <a:blip r:embed="rId16" cstate="print"/>
          <a:stretch>
            <a:fillRect/>
          </a:stretch>
        </p:blipFill>
        <p:spPr>
          <a:xfrm>
            <a:off x="2852233" y="4541836"/>
            <a:ext cx="1638300" cy="504825"/>
          </a:xfrm>
          <a:prstGeom prst="rect">
            <a:avLst/>
          </a:prstGeom>
        </p:spPr>
      </p:pic>
      <p:cxnSp>
        <p:nvCxnSpPr>
          <p:cNvPr id="53" name="Conector recto 52"/>
          <p:cNvCxnSpPr/>
          <p:nvPr/>
        </p:nvCxnSpPr>
        <p:spPr>
          <a:xfrm>
            <a:off x="647121" y="4069239"/>
            <a:ext cx="0" cy="233503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5" name="Conector recto de flecha 54"/>
          <p:cNvCxnSpPr/>
          <p:nvPr/>
        </p:nvCxnSpPr>
        <p:spPr>
          <a:xfrm>
            <a:off x="618978" y="4803618"/>
            <a:ext cx="184377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6" name="Conector recto de flecha 55"/>
          <p:cNvCxnSpPr/>
          <p:nvPr/>
        </p:nvCxnSpPr>
        <p:spPr>
          <a:xfrm>
            <a:off x="647121" y="5610611"/>
            <a:ext cx="184377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5" name="Conector recto 74"/>
          <p:cNvCxnSpPr/>
          <p:nvPr/>
        </p:nvCxnSpPr>
        <p:spPr>
          <a:xfrm>
            <a:off x="8336084" y="4149074"/>
            <a:ext cx="0" cy="22552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Conector recto de flecha 75"/>
          <p:cNvCxnSpPr/>
          <p:nvPr/>
        </p:nvCxnSpPr>
        <p:spPr>
          <a:xfrm flipH="1">
            <a:off x="7661552" y="5597912"/>
            <a:ext cx="68079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3" name="33 Rectángulo"/>
          <p:cNvSpPr/>
          <p:nvPr/>
        </p:nvSpPr>
        <p:spPr>
          <a:xfrm>
            <a:off x="4739914" y="6244998"/>
            <a:ext cx="2915378" cy="307777"/>
          </a:xfrm>
          <a:prstGeom prst="rect">
            <a:avLst/>
          </a:prstGeom>
        </p:spPr>
        <p:txBody>
          <a:bodyPr wrap="square">
            <a:spAutoFit/>
          </a:bodyPr>
          <a:lstStyle/>
          <a:p>
            <a:pPr lvl="0"/>
            <a:r>
              <a:rPr lang="es-CO" sz="1400" dirty="0" smtClean="0"/>
              <a:t>Inscripción de participantes.</a:t>
            </a:r>
            <a:endParaRPr lang="es-CO" sz="1400" dirty="0"/>
          </a:p>
        </p:txBody>
      </p:sp>
      <p:pic>
        <p:nvPicPr>
          <p:cNvPr id="94" name="Picture 4"/>
          <p:cNvPicPr>
            <a:picLocks noChangeAspect="1" noChangeArrowheads="1"/>
          </p:cNvPicPr>
          <p:nvPr/>
        </p:nvPicPr>
        <p:blipFill>
          <a:blip r:embed="rId5" cstate="print"/>
          <a:srcRect/>
          <a:stretch>
            <a:fillRect/>
          </a:stretch>
        </p:blipFill>
        <p:spPr bwMode="auto">
          <a:xfrm>
            <a:off x="3005675" y="6187910"/>
            <a:ext cx="1486620" cy="421952"/>
          </a:xfrm>
          <a:prstGeom prst="rect">
            <a:avLst/>
          </a:prstGeom>
          <a:noFill/>
          <a:ln w="9525">
            <a:noFill/>
            <a:miter lim="800000"/>
            <a:headEnd/>
            <a:tailEnd/>
          </a:ln>
          <a:effectLst/>
        </p:spPr>
      </p:pic>
      <p:cxnSp>
        <p:nvCxnSpPr>
          <p:cNvPr id="96" name="81 Conector recto de flecha"/>
          <p:cNvCxnSpPr/>
          <p:nvPr/>
        </p:nvCxnSpPr>
        <p:spPr>
          <a:xfrm flipH="1" flipV="1">
            <a:off x="2695854" y="2330269"/>
            <a:ext cx="345575" cy="7576"/>
          </a:xfrm>
          <a:prstGeom prst="straightConnector1">
            <a:avLst/>
          </a:prstGeom>
          <a:ln w="19050">
            <a:headEnd type="triangle"/>
            <a:tailEnd type="arrow"/>
          </a:ln>
        </p:spPr>
        <p:style>
          <a:lnRef idx="1">
            <a:schemeClr val="accent1"/>
          </a:lnRef>
          <a:fillRef idx="0">
            <a:schemeClr val="accent1"/>
          </a:fillRef>
          <a:effectRef idx="0">
            <a:schemeClr val="accent1"/>
          </a:effectRef>
          <a:fontRef idx="minor">
            <a:schemeClr val="tx1"/>
          </a:fontRef>
        </p:style>
      </p:cxnSp>
      <p:cxnSp>
        <p:nvCxnSpPr>
          <p:cNvPr id="99" name="Conector recto de flecha 98"/>
          <p:cNvCxnSpPr/>
          <p:nvPr/>
        </p:nvCxnSpPr>
        <p:spPr>
          <a:xfrm>
            <a:off x="647121" y="6398886"/>
            <a:ext cx="1867826" cy="53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5" name="Conector recto de flecha 104"/>
          <p:cNvCxnSpPr/>
          <p:nvPr/>
        </p:nvCxnSpPr>
        <p:spPr>
          <a:xfrm flipH="1">
            <a:off x="7661552" y="6398886"/>
            <a:ext cx="68079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 name="CuadroTexto 5"/>
          <p:cNvSpPr txBox="1"/>
          <p:nvPr/>
        </p:nvSpPr>
        <p:spPr>
          <a:xfrm>
            <a:off x="1781287" y="1094555"/>
            <a:ext cx="5834931" cy="332399"/>
          </a:xfrm>
          <a:prstGeom prst="rect">
            <a:avLst/>
          </a:prstGeom>
          <a:noFill/>
        </p:spPr>
        <p:txBody>
          <a:bodyPr wrap="none" lIns="0" tIns="0" rIns="0" bIns="0" rtlCol="0">
            <a:spAutoFit/>
          </a:bodyPr>
          <a:lstStyle/>
          <a:p>
            <a:pPr>
              <a:lnSpc>
                <a:spcPct val="120000"/>
              </a:lnSpc>
            </a:pPr>
            <a:r>
              <a:rPr lang="es-CO" dirty="0" smtClean="0"/>
              <a:t>En la compra y venta de UGEIs siempre operan las SCB</a:t>
            </a:r>
            <a:endParaRPr lang="es-CO" dirty="0"/>
          </a:p>
        </p:txBody>
      </p:sp>
      <p:sp>
        <p:nvSpPr>
          <p:cNvPr id="52" name="51 Elipse"/>
          <p:cNvSpPr/>
          <p:nvPr/>
        </p:nvSpPr>
        <p:spPr>
          <a:xfrm>
            <a:off x="2171390" y="1618005"/>
            <a:ext cx="465179" cy="37721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smtClean="0">
              <a:solidFill>
                <a:schemeClr val="bg1"/>
              </a:solidFill>
              <a:latin typeface="Franklin Gothic Demi Cond" panose="020B0706030402020204" pitchFamily="34" charset="0"/>
            </a:endParaRPr>
          </a:p>
        </p:txBody>
      </p:sp>
    </p:spTree>
    <p:extLst>
      <p:ext uri="{BB962C8B-B14F-4D97-AF65-F5344CB8AC3E}">
        <p14:creationId xmlns="" xmlns:p14="http://schemas.microsoft.com/office/powerpoint/2010/main" val="378375566"/>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16 Tabla"/>
          <p:cNvGraphicFramePr>
            <a:graphicFrameLocks noGrp="1"/>
          </p:cNvGraphicFramePr>
          <p:nvPr/>
        </p:nvGraphicFramePr>
        <p:xfrm>
          <a:off x="86353" y="1034175"/>
          <a:ext cx="8815461" cy="5541542"/>
        </p:xfrm>
        <a:graphic>
          <a:graphicData uri="http://schemas.openxmlformats.org/drawingml/2006/table">
            <a:tbl>
              <a:tblPr firstRow="1" bandRow="1">
                <a:tableStyleId>{5C22544A-7EE6-4342-B048-85BDC9FD1C3A}</a:tableStyleId>
              </a:tblPr>
              <a:tblGrid>
                <a:gridCol w="740314"/>
                <a:gridCol w="8075147"/>
              </a:tblGrid>
              <a:tr h="12576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1100" b="1" kern="1200" dirty="0" smtClean="0">
                          <a:solidFill>
                            <a:schemeClr val="dk1"/>
                          </a:solidFill>
                          <a:latin typeface="+mn-lt"/>
                          <a:ea typeface="+mn-ea"/>
                          <a:cs typeface="+mn-cs"/>
                        </a:rPr>
                        <a:t>COMPRADOR</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s-CO" sz="1000" dirty="0"/>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925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1100" b="1" dirty="0" smtClean="0">
                          <a:solidFill>
                            <a:schemeClr val="tx1"/>
                          </a:solidFill>
                        </a:rPr>
                        <a:t>BMC </a:t>
                      </a:r>
                    </a:p>
                    <a:p>
                      <a:endParaRPr lang="es-CO" sz="1100" b="1" dirty="0"/>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s-CO" sz="1000" b="1" dirty="0"/>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30579">
                <a:tc>
                  <a:txBody>
                    <a:bodyPr/>
                    <a:lstStyle/>
                    <a:p>
                      <a:pPr algn="ctr"/>
                      <a:r>
                        <a:rPr lang="es-CO" sz="1100" b="1" dirty="0" smtClean="0"/>
                        <a:t>PROMOTOR</a:t>
                      </a:r>
                      <a:endParaRPr lang="es-CO" sz="1100" b="1" dirty="0"/>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s-CO" sz="1000" b="1" dirty="0"/>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71204">
                <a:tc>
                  <a:txBody>
                    <a:bodyPr/>
                    <a:lstStyle/>
                    <a:p>
                      <a:pPr algn="ctr"/>
                      <a:r>
                        <a:rPr lang="es-CO" sz="1100" b="1" dirty="0" smtClean="0"/>
                        <a:t>SEGUIMIENTO</a:t>
                      </a:r>
                      <a:endParaRPr lang="es-CO" sz="1100" b="1" dirty="0"/>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sz="1000" b="1" dirty="0"/>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89532">
                <a:tc>
                  <a:txBody>
                    <a:bodyPr/>
                    <a:lstStyle/>
                    <a:p>
                      <a:pPr algn="ctr"/>
                      <a:r>
                        <a:rPr lang="es-CO" sz="1100" b="1" dirty="0" smtClean="0"/>
                        <a:t>REGISTRO</a:t>
                      </a:r>
                      <a:endParaRPr lang="es-CO" sz="1100" b="1" dirty="0"/>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sz="1000" b="1" dirty="0"/>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9" name="8 Rectángulo redondeado"/>
          <p:cNvSpPr/>
          <p:nvPr/>
        </p:nvSpPr>
        <p:spPr>
          <a:xfrm>
            <a:off x="3644900" y="3426410"/>
            <a:ext cx="1115039" cy="749141"/>
          </a:xfrm>
          <a:prstGeom prst="roundRect">
            <a:avLst/>
          </a:prstGeom>
          <a:solidFill>
            <a:srgbClr val="E1ECED"/>
          </a:solidFill>
          <a:ln/>
        </p:spPr>
        <p:style>
          <a:lnRef idx="2">
            <a:schemeClr val="accent1"/>
          </a:lnRef>
          <a:fillRef idx="1">
            <a:schemeClr val="lt1"/>
          </a:fillRef>
          <a:effectRef idx="0">
            <a:schemeClr val="accent1"/>
          </a:effectRef>
          <a:fontRef idx="minor">
            <a:schemeClr val="dk1"/>
          </a:fontRef>
        </p:style>
        <p:txBody>
          <a:bodyPr wrap="none" lIns="228600" tIns="228600" rIns="228600" bIns="228600" rtlCol="0" anchor="ctr">
            <a:noAutofit/>
          </a:bodyPr>
          <a:lstStyle/>
          <a:p>
            <a:pPr algn="ctr"/>
            <a:r>
              <a:rPr lang="es-CO" sz="1200" dirty="0" smtClean="0">
                <a:solidFill>
                  <a:schemeClr val="tx1"/>
                </a:solidFill>
                <a:latin typeface="Franklin Gothic Demi Cond" panose="020B0706030402020204" pitchFamily="34" charset="0"/>
              </a:rPr>
              <a:t>Crear proyecto</a:t>
            </a:r>
          </a:p>
        </p:txBody>
      </p:sp>
      <p:sp>
        <p:nvSpPr>
          <p:cNvPr id="12" name="11 Rectángulo redondeado"/>
          <p:cNvSpPr/>
          <p:nvPr/>
        </p:nvSpPr>
        <p:spPr>
          <a:xfrm>
            <a:off x="4949827" y="3426411"/>
            <a:ext cx="1331383" cy="749141"/>
          </a:xfrm>
          <a:prstGeom prst="roundRect">
            <a:avLst/>
          </a:prstGeom>
          <a:solidFill>
            <a:srgbClr val="E1ECED"/>
          </a:solidFill>
          <a:ln/>
        </p:spPr>
        <p:style>
          <a:lnRef idx="2">
            <a:schemeClr val="accent1"/>
          </a:lnRef>
          <a:fillRef idx="1">
            <a:schemeClr val="lt1"/>
          </a:fillRef>
          <a:effectRef idx="0">
            <a:schemeClr val="accent1"/>
          </a:effectRef>
          <a:fontRef idx="minor">
            <a:schemeClr val="dk1"/>
          </a:fontRef>
        </p:style>
        <p:txBody>
          <a:bodyPr wrap="none" lIns="228600" tIns="228600" rIns="228600" bIns="228600" rtlCol="0" anchor="ctr">
            <a:noAutofit/>
          </a:bodyPr>
          <a:lstStyle/>
          <a:p>
            <a:pPr algn="ctr"/>
            <a:r>
              <a:rPr lang="es-CO" sz="1200" dirty="0" smtClean="0">
                <a:solidFill>
                  <a:schemeClr val="tx1"/>
                </a:solidFill>
                <a:latin typeface="Franklin Gothic Demi Cond" panose="020B0706030402020204" pitchFamily="34" charset="0"/>
              </a:rPr>
              <a:t>Asignar usuario </a:t>
            </a:r>
          </a:p>
          <a:p>
            <a:pPr algn="ctr"/>
            <a:r>
              <a:rPr lang="es-CO" sz="1200" dirty="0" smtClean="0">
                <a:solidFill>
                  <a:schemeClr val="tx1"/>
                </a:solidFill>
                <a:latin typeface="Franklin Gothic Demi Cond" panose="020B0706030402020204" pitchFamily="34" charset="0"/>
              </a:rPr>
              <a:t>seguimiento </a:t>
            </a:r>
          </a:p>
          <a:p>
            <a:pPr algn="ctr"/>
            <a:r>
              <a:rPr lang="es-CO" sz="1200" dirty="0" smtClean="0">
                <a:solidFill>
                  <a:schemeClr val="tx1"/>
                </a:solidFill>
                <a:latin typeface="Franklin Gothic Demi Cond" panose="020B0706030402020204" pitchFamily="34" charset="0"/>
              </a:rPr>
              <a:t>al proyecto</a:t>
            </a:r>
          </a:p>
        </p:txBody>
      </p:sp>
      <p:sp>
        <p:nvSpPr>
          <p:cNvPr id="20" name="19 Rectángulo redondeado"/>
          <p:cNvSpPr/>
          <p:nvPr/>
        </p:nvSpPr>
        <p:spPr>
          <a:xfrm>
            <a:off x="1025693" y="3357815"/>
            <a:ext cx="1307652" cy="749141"/>
          </a:xfrm>
          <a:prstGeom prst="roundRect">
            <a:avLst/>
          </a:prstGeom>
          <a:solidFill>
            <a:srgbClr val="E1ECED"/>
          </a:solidFill>
          <a:ln/>
        </p:spPr>
        <p:style>
          <a:lnRef idx="2">
            <a:schemeClr val="accent1"/>
          </a:lnRef>
          <a:fillRef idx="1">
            <a:schemeClr val="lt1"/>
          </a:fillRef>
          <a:effectRef idx="0">
            <a:schemeClr val="accent1"/>
          </a:effectRef>
          <a:fontRef idx="minor">
            <a:schemeClr val="dk1"/>
          </a:fontRef>
        </p:style>
        <p:txBody>
          <a:bodyPr wrap="square" lIns="228600" tIns="228600" rIns="228600" bIns="228600" rtlCol="0" anchor="ctr">
            <a:noAutofit/>
          </a:bodyPr>
          <a:lstStyle/>
          <a:p>
            <a:pPr algn="ctr"/>
            <a:r>
              <a:rPr lang="es-CO" sz="1200" dirty="0" smtClean="0">
                <a:solidFill>
                  <a:schemeClr val="tx1"/>
                </a:solidFill>
                <a:latin typeface="Franklin Gothic Demi Cond" panose="020B0706030402020204" pitchFamily="34" charset="0"/>
              </a:rPr>
              <a:t>Crear usuario titular/ promotor</a:t>
            </a:r>
          </a:p>
        </p:txBody>
      </p:sp>
      <p:sp>
        <p:nvSpPr>
          <p:cNvPr id="29" name="28 Rectángulo redondeado"/>
          <p:cNvSpPr/>
          <p:nvPr/>
        </p:nvSpPr>
        <p:spPr>
          <a:xfrm>
            <a:off x="2578756" y="2346252"/>
            <a:ext cx="1218544" cy="749141"/>
          </a:xfrm>
          <a:prstGeom prst="roundRect">
            <a:avLst/>
          </a:prstGeom>
          <a:solidFill>
            <a:srgbClr val="E1ECED"/>
          </a:solidFill>
          <a:ln/>
        </p:spPr>
        <p:style>
          <a:lnRef idx="2">
            <a:schemeClr val="accent1"/>
          </a:lnRef>
          <a:fillRef idx="1">
            <a:schemeClr val="lt1"/>
          </a:fillRef>
          <a:effectRef idx="0">
            <a:schemeClr val="accent1"/>
          </a:effectRef>
          <a:fontRef idx="minor">
            <a:schemeClr val="dk1"/>
          </a:fontRef>
        </p:style>
        <p:txBody>
          <a:bodyPr wrap="none" lIns="228600" tIns="228600" rIns="228600" bIns="228600" rtlCol="0" anchor="ctr">
            <a:noAutofit/>
          </a:bodyPr>
          <a:lstStyle/>
          <a:p>
            <a:pPr algn="ctr"/>
            <a:r>
              <a:rPr lang="es-CO" sz="1200" dirty="0" smtClean="0">
                <a:solidFill>
                  <a:schemeClr val="tx1"/>
                </a:solidFill>
                <a:latin typeface="Franklin Gothic Demi Cond" panose="020B0706030402020204" pitchFamily="34" charset="0"/>
              </a:rPr>
              <a:t>Aprobar</a:t>
            </a:r>
          </a:p>
          <a:p>
            <a:pPr algn="ctr"/>
            <a:r>
              <a:rPr lang="es-CO" sz="1200" dirty="0" smtClean="0">
                <a:solidFill>
                  <a:schemeClr val="tx1"/>
                </a:solidFill>
                <a:latin typeface="Franklin Gothic Demi Cond" panose="020B0706030402020204" pitchFamily="34" charset="0"/>
              </a:rPr>
              <a:t> usuario </a:t>
            </a:r>
          </a:p>
          <a:p>
            <a:pPr algn="ctr"/>
            <a:r>
              <a:rPr lang="es-CO" sz="1200" dirty="0" smtClean="0">
                <a:solidFill>
                  <a:schemeClr val="tx1"/>
                </a:solidFill>
                <a:latin typeface="Franklin Gothic Demi Cond" panose="020B0706030402020204" pitchFamily="34" charset="0"/>
              </a:rPr>
              <a:t>promotor</a:t>
            </a:r>
          </a:p>
        </p:txBody>
      </p:sp>
      <p:sp>
        <p:nvSpPr>
          <p:cNvPr id="5" name="4 Rectángulo redondeado"/>
          <p:cNvSpPr/>
          <p:nvPr/>
        </p:nvSpPr>
        <p:spPr>
          <a:xfrm>
            <a:off x="6489393" y="2347044"/>
            <a:ext cx="1066499" cy="749141"/>
          </a:xfrm>
          <a:prstGeom prst="roundRect">
            <a:avLst/>
          </a:prstGeom>
          <a:solidFill>
            <a:srgbClr val="E1ECED"/>
          </a:solidFill>
          <a:ln/>
        </p:spPr>
        <p:style>
          <a:lnRef idx="2">
            <a:schemeClr val="accent1"/>
          </a:lnRef>
          <a:fillRef idx="1">
            <a:schemeClr val="lt1"/>
          </a:fillRef>
          <a:effectRef idx="0">
            <a:schemeClr val="accent1"/>
          </a:effectRef>
          <a:fontRef idx="minor">
            <a:schemeClr val="dk1"/>
          </a:fontRef>
        </p:style>
        <p:txBody>
          <a:bodyPr wrap="none" lIns="228600" tIns="228600" rIns="228600" bIns="228600" rtlCol="0" anchor="ctr">
            <a:noAutofit/>
          </a:bodyPr>
          <a:lstStyle/>
          <a:p>
            <a:pPr algn="ctr"/>
            <a:r>
              <a:rPr lang="es-CO" sz="1200" dirty="0" smtClean="0">
                <a:solidFill>
                  <a:schemeClr val="tx1"/>
                </a:solidFill>
                <a:latin typeface="Franklin Gothic Demi Cond" panose="020B0706030402020204" pitchFamily="34" charset="0"/>
              </a:rPr>
              <a:t>Validar</a:t>
            </a:r>
          </a:p>
          <a:p>
            <a:pPr algn="ctr"/>
            <a:r>
              <a:rPr lang="es-CO" sz="1200" dirty="0" smtClean="0">
                <a:solidFill>
                  <a:schemeClr val="tx1"/>
                </a:solidFill>
                <a:latin typeface="Franklin Gothic Demi Cond" panose="020B0706030402020204" pitchFamily="34" charset="0"/>
              </a:rPr>
              <a:t> información</a:t>
            </a:r>
          </a:p>
        </p:txBody>
      </p:sp>
      <p:sp>
        <p:nvSpPr>
          <p:cNvPr id="4" name="3 CuadroTexto"/>
          <p:cNvSpPr txBox="1"/>
          <p:nvPr/>
        </p:nvSpPr>
        <p:spPr>
          <a:xfrm>
            <a:off x="512135" y="732296"/>
            <a:ext cx="800100" cy="301878"/>
          </a:xfrm>
          <a:prstGeom prst="rect">
            <a:avLst/>
          </a:prstGeom>
          <a:noFill/>
        </p:spPr>
        <p:txBody>
          <a:bodyPr wrap="square" lIns="0" tIns="0" rIns="0" bIns="0" rtlCol="0">
            <a:spAutoFit/>
          </a:bodyPr>
          <a:lstStyle/>
          <a:p>
            <a:pPr>
              <a:lnSpc>
                <a:spcPct val="120000"/>
              </a:lnSpc>
            </a:pPr>
            <a:r>
              <a:rPr lang="es-CO" b="1" dirty="0" smtClean="0">
                <a:solidFill>
                  <a:srgbClr val="00B0F0"/>
                </a:solidFill>
              </a:rPr>
              <a:t>INICIO</a:t>
            </a:r>
            <a:endParaRPr lang="es-CO" b="1" dirty="0">
              <a:solidFill>
                <a:srgbClr val="00B0F0"/>
              </a:solidFill>
            </a:endParaRPr>
          </a:p>
        </p:txBody>
      </p:sp>
      <p:cxnSp>
        <p:nvCxnSpPr>
          <p:cNvPr id="139" name="138 Conector recto de flecha"/>
          <p:cNvCxnSpPr>
            <a:stCxn id="12" idx="2"/>
            <a:endCxn id="64" idx="0"/>
          </p:cNvCxnSpPr>
          <p:nvPr/>
        </p:nvCxnSpPr>
        <p:spPr>
          <a:xfrm rot="5400000">
            <a:off x="5419073" y="4371998"/>
            <a:ext cx="39289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5" name="144 CuadroTexto"/>
          <p:cNvSpPr txBox="1"/>
          <p:nvPr/>
        </p:nvSpPr>
        <p:spPr>
          <a:xfrm>
            <a:off x="8077200" y="3206876"/>
            <a:ext cx="800100" cy="301878"/>
          </a:xfrm>
          <a:prstGeom prst="rect">
            <a:avLst/>
          </a:prstGeom>
          <a:noFill/>
        </p:spPr>
        <p:txBody>
          <a:bodyPr wrap="square" lIns="0" tIns="0" rIns="0" bIns="0" rtlCol="0">
            <a:spAutoFit/>
          </a:bodyPr>
          <a:lstStyle/>
          <a:p>
            <a:pPr algn="ctr">
              <a:lnSpc>
                <a:spcPct val="120000"/>
              </a:lnSpc>
            </a:pPr>
            <a:r>
              <a:rPr lang="es-CO" b="1" dirty="0" smtClean="0">
                <a:solidFill>
                  <a:srgbClr val="00B0F0"/>
                </a:solidFill>
              </a:rPr>
              <a:t>FIN</a:t>
            </a:r>
            <a:endParaRPr lang="es-CO" b="1" dirty="0">
              <a:solidFill>
                <a:srgbClr val="00B0F0"/>
              </a:solidFill>
            </a:endParaRPr>
          </a:p>
        </p:txBody>
      </p:sp>
      <p:sp>
        <p:nvSpPr>
          <p:cNvPr id="25" name="9 CuadroTexto"/>
          <p:cNvSpPr txBox="1"/>
          <p:nvPr/>
        </p:nvSpPr>
        <p:spPr>
          <a:xfrm>
            <a:off x="249069" y="229487"/>
            <a:ext cx="8815221" cy="1107996"/>
          </a:xfrm>
          <a:prstGeom prst="rect">
            <a:avLst/>
          </a:prstGeom>
          <a:noFill/>
        </p:spPr>
        <p:txBody>
          <a:bodyPr wrap="square" lIns="0" tIns="0" rIns="0" bIns="0" rtlCol="0">
            <a:spAutoFit/>
          </a:bodyPr>
          <a:lstStyle/>
          <a:p>
            <a:pPr algn="just"/>
            <a:r>
              <a:rPr lang="es-CO" sz="2600" b="1" dirty="0" smtClean="0">
                <a:solidFill>
                  <a:srgbClr val="094784"/>
                </a:solidFill>
              </a:rPr>
              <a:t>Diagrama Inscripción promotores, titulares y compradores</a:t>
            </a:r>
            <a:endParaRPr lang="es-CO" sz="2000" b="1" dirty="0" smtClean="0">
              <a:solidFill>
                <a:srgbClr val="57D7FC"/>
              </a:solidFill>
            </a:endParaRPr>
          </a:p>
          <a:p>
            <a:pPr lvl="0"/>
            <a:endParaRPr lang="es-CO" sz="2000" dirty="0" smtClean="0"/>
          </a:p>
          <a:p>
            <a:pPr algn="just"/>
            <a:endParaRPr lang="es-CO" sz="2600" b="1" dirty="0" smtClean="0">
              <a:solidFill>
                <a:schemeClr val="tx2"/>
              </a:solidFill>
            </a:endParaRPr>
          </a:p>
        </p:txBody>
      </p:sp>
      <p:sp>
        <p:nvSpPr>
          <p:cNvPr id="27" name="26 Rectángulo redondeado"/>
          <p:cNvSpPr/>
          <p:nvPr/>
        </p:nvSpPr>
        <p:spPr>
          <a:xfrm>
            <a:off x="999498" y="1336052"/>
            <a:ext cx="1307652" cy="749141"/>
          </a:xfrm>
          <a:prstGeom prst="roundRect">
            <a:avLst/>
          </a:prstGeom>
          <a:solidFill>
            <a:srgbClr val="E1ECED"/>
          </a:solidFill>
          <a:ln/>
        </p:spPr>
        <p:style>
          <a:lnRef idx="2">
            <a:schemeClr val="accent1"/>
          </a:lnRef>
          <a:fillRef idx="1">
            <a:schemeClr val="lt1"/>
          </a:fillRef>
          <a:effectRef idx="0">
            <a:schemeClr val="accent1"/>
          </a:effectRef>
          <a:fontRef idx="minor">
            <a:schemeClr val="dk1"/>
          </a:fontRef>
        </p:style>
        <p:txBody>
          <a:bodyPr wrap="square" lIns="228600" tIns="228600" rIns="228600" bIns="228600" rtlCol="0" anchor="ctr">
            <a:noAutofit/>
          </a:bodyPr>
          <a:lstStyle/>
          <a:p>
            <a:pPr algn="ctr"/>
            <a:r>
              <a:rPr lang="es-CO" sz="1200" dirty="0" smtClean="0">
                <a:solidFill>
                  <a:schemeClr val="tx1"/>
                </a:solidFill>
                <a:latin typeface="Franklin Gothic Demi Cond" panose="020B0706030402020204" pitchFamily="34" charset="0"/>
              </a:rPr>
              <a:t>Crear  usuario comprador</a:t>
            </a:r>
          </a:p>
        </p:txBody>
      </p:sp>
      <p:sp>
        <p:nvSpPr>
          <p:cNvPr id="28" name="27 Rectángulo redondeado"/>
          <p:cNvSpPr/>
          <p:nvPr/>
        </p:nvSpPr>
        <p:spPr>
          <a:xfrm>
            <a:off x="999498" y="2346250"/>
            <a:ext cx="1307652" cy="749141"/>
          </a:xfrm>
          <a:prstGeom prst="roundRect">
            <a:avLst/>
          </a:prstGeom>
          <a:solidFill>
            <a:srgbClr val="E1ECED"/>
          </a:solidFill>
          <a:ln/>
        </p:spPr>
        <p:style>
          <a:lnRef idx="2">
            <a:schemeClr val="accent1"/>
          </a:lnRef>
          <a:fillRef idx="1">
            <a:schemeClr val="lt1"/>
          </a:fillRef>
          <a:effectRef idx="0">
            <a:schemeClr val="accent1"/>
          </a:effectRef>
          <a:fontRef idx="minor">
            <a:schemeClr val="dk1"/>
          </a:fontRef>
        </p:style>
        <p:txBody>
          <a:bodyPr wrap="square" lIns="228600" tIns="228600" rIns="228600" bIns="228600" rtlCol="0" anchor="ctr">
            <a:noAutofit/>
          </a:bodyPr>
          <a:lstStyle/>
          <a:p>
            <a:pPr algn="ctr"/>
            <a:r>
              <a:rPr lang="es-CO" sz="1200" dirty="0" smtClean="0">
                <a:solidFill>
                  <a:schemeClr val="tx1"/>
                </a:solidFill>
                <a:latin typeface="Franklin Gothic Demi Cond" panose="020B0706030402020204" pitchFamily="34" charset="0"/>
              </a:rPr>
              <a:t>Aprobar usuario comprador</a:t>
            </a:r>
          </a:p>
        </p:txBody>
      </p:sp>
      <p:cxnSp>
        <p:nvCxnSpPr>
          <p:cNvPr id="31" name="30 Forma"/>
          <p:cNvCxnSpPr>
            <a:stCxn id="20" idx="3"/>
            <a:endCxn id="29" idx="1"/>
          </p:cNvCxnSpPr>
          <p:nvPr/>
        </p:nvCxnSpPr>
        <p:spPr>
          <a:xfrm flipV="1">
            <a:off x="2333345" y="2720823"/>
            <a:ext cx="245411" cy="101156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129 Forma"/>
          <p:cNvCxnSpPr>
            <a:stCxn id="4" idx="2"/>
            <a:endCxn id="20" idx="1"/>
          </p:cNvCxnSpPr>
          <p:nvPr/>
        </p:nvCxnSpPr>
        <p:spPr>
          <a:xfrm rot="16200000" flipH="1">
            <a:off x="-380167" y="2326526"/>
            <a:ext cx="2698212" cy="11350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129 Forma"/>
          <p:cNvCxnSpPr>
            <a:stCxn id="4" idx="2"/>
            <a:endCxn id="27" idx="0"/>
          </p:cNvCxnSpPr>
          <p:nvPr/>
        </p:nvCxnSpPr>
        <p:spPr>
          <a:xfrm rot="16200000" flipH="1">
            <a:off x="1131815" y="814543"/>
            <a:ext cx="301878" cy="74113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44 Conector recto de flecha"/>
          <p:cNvCxnSpPr>
            <a:stCxn id="27" idx="2"/>
            <a:endCxn id="28" idx="0"/>
          </p:cNvCxnSpPr>
          <p:nvPr/>
        </p:nvCxnSpPr>
        <p:spPr>
          <a:xfrm rot="5400000">
            <a:off x="1522796" y="2215721"/>
            <a:ext cx="261057"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129 Forma"/>
          <p:cNvCxnSpPr>
            <a:stCxn id="29" idx="3"/>
            <a:endCxn id="9" idx="0"/>
          </p:cNvCxnSpPr>
          <p:nvPr/>
        </p:nvCxnSpPr>
        <p:spPr>
          <a:xfrm>
            <a:off x="3797300" y="2720823"/>
            <a:ext cx="405120" cy="70558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56 Conector recto de flecha"/>
          <p:cNvCxnSpPr>
            <a:stCxn id="9" idx="3"/>
            <a:endCxn id="12" idx="1"/>
          </p:cNvCxnSpPr>
          <p:nvPr/>
        </p:nvCxnSpPr>
        <p:spPr>
          <a:xfrm>
            <a:off x="4759939" y="3800981"/>
            <a:ext cx="18988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63 Rectángulo redondeado"/>
          <p:cNvSpPr/>
          <p:nvPr/>
        </p:nvSpPr>
        <p:spPr>
          <a:xfrm>
            <a:off x="4949827" y="4568444"/>
            <a:ext cx="1331383" cy="749141"/>
          </a:xfrm>
          <a:prstGeom prst="roundRect">
            <a:avLst/>
          </a:prstGeom>
          <a:solidFill>
            <a:srgbClr val="E1ECED"/>
          </a:solidFill>
          <a:ln/>
        </p:spPr>
        <p:style>
          <a:lnRef idx="2">
            <a:schemeClr val="accent1"/>
          </a:lnRef>
          <a:fillRef idx="1">
            <a:schemeClr val="lt1"/>
          </a:fillRef>
          <a:effectRef idx="0">
            <a:schemeClr val="accent1"/>
          </a:effectRef>
          <a:fontRef idx="minor">
            <a:schemeClr val="dk1"/>
          </a:fontRef>
        </p:style>
        <p:txBody>
          <a:bodyPr wrap="none" lIns="228600" tIns="228600" rIns="228600" bIns="228600" rtlCol="0" anchor="ctr">
            <a:noAutofit/>
          </a:bodyPr>
          <a:lstStyle/>
          <a:p>
            <a:pPr algn="ctr"/>
            <a:r>
              <a:rPr lang="es-CO" sz="1200" dirty="0" smtClean="0">
                <a:solidFill>
                  <a:schemeClr val="tx1"/>
                </a:solidFill>
                <a:latin typeface="Franklin Gothic Demi Cond" panose="020B0706030402020204" pitchFamily="34" charset="0"/>
              </a:rPr>
              <a:t>Diligenciar </a:t>
            </a:r>
          </a:p>
          <a:p>
            <a:pPr algn="ctr"/>
            <a:r>
              <a:rPr lang="es-CO" sz="1200" dirty="0" smtClean="0">
                <a:solidFill>
                  <a:schemeClr val="tx1"/>
                </a:solidFill>
                <a:latin typeface="Franklin Gothic Demi Cond" panose="020B0706030402020204" pitchFamily="34" charset="0"/>
              </a:rPr>
              <a:t>Información </a:t>
            </a:r>
          </a:p>
          <a:p>
            <a:pPr algn="ctr"/>
            <a:r>
              <a:rPr lang="es-CO" sz="1200" dirty="0" smtClean="0">
                <a:solidFill>
                  <a:schemeClr val="tx1"/>
                </a:solidFill>
                <a:latin typeface="Franklin Gothic Demi Cond" panose="020B0706030402020204" pitchFamily="34" charset="0"/>
              </a:rPr>
              <a:t>proyecto</a:t>
            </a:r>
          </a:p>
        </p:txBody>
      </p:sp>
      <p:cxnSp>
        <p:nvCxnSpPr>
          <p:cNvPr id="67" name="30 Forma"/>
          <p:cNvCxnSpPr>
            <a:stCxn id="64" idx="3"/>
            <a:endCxn id="5" idx="1"/>
          </p:cNvCxnSpPr>
          <p:nvPr/>
        </p:nvCxnSpPr>
        <p:spPr>
          <a:xfrm flipV="1">
            <a:off x="6281210" y="2721615"/>
            <a:ext cx="208183" cy="2221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84 Rectángulo redondeado"/>
          <p:cNvSpPr/>
          <p:nvPr/>
        </p:nvSpPr>
        <p:spPr>
          <a:xfrm>
            <a:off x="7810801" y="2346250"/>
            <a:ext cx="1066499" cy="749141"/>
          </a:xfrm>
          <a:prstGeom prst="roundRect">
            <a:avLst/>
          </a:prstGeom>
          <a:solidFill>
            <a:srgbClr val="E1ECED"/>
          </a:solidFill>
          <a:ln/>
        </p:spPr>
        <p:style>
          <a:lnRef idx="2">
            <a:schemeClr val="accent1"/>
          </a:lnRef>
          <a:fillRef idx="1">
            <a:schemeClr val="lt1"/>
          </a:fillRef>
          <a:effectRef idx="0">
            <a:schemeClr val="accent1"/>
          </a:effectRef>
          <a:fontRef idx="minor">
            <a:schemeClr val="dk1"/>
          </a:fontRef>
        </p:style>
        <p:txBody>
          <a:bodyPr wrap="none" lIns="228600" tIns="228600" rIns="228600" bIns="228600" rtlCol="0" anchor="ctr">
            <a:noAutofit/>
          </a:bodyPr>
          <a:lstStyle/>
          <a:p>
            <a:pPr algn="ctr"/>
            <a:r>
              <a:rPr lang="es-CO" sz="1200" dirty="0" smtClean="0">
                <a:solidFill>
                  <a:schemeClr val="tx1"/>
                </a:solidFill>
                <a:latin typeface="Franklin Gothic Demi Cond" panose="020B0706030402020204" pitchFamily="34" charset="0"/>
              </a:rPr>
              <a:t>Aprobar </a:t>
            </a:r>
          </a:p>
          <a:p>
            <a:pPr algn="ctr"/>
            <a:r>
              <a:rPr lang="es-CO" sz="1200" dirty="0" smtClean="0">
                <a:solidFill>
                  <a:schemeClr val="tx1"/>
                </a:solidFill>
                <a:latin typeface="Franklin Gothic Demi Cond" panose="020B0706030402020204" pitchFamily="34" charset="0"/>
              </a:rPr>
              <a:t>Proyecto</a:t>
            </a:r>
          </a:p>
        </p:txBody>
      </p:sp>
      <p:sp>
        <p:nvSpPr>
          <p:cNvPr id="97" name="96 Rectángulo redondeado"/>
          <p:cNvSpPr/>
          <p:nvPr/>
        </p:nvSpPr>
        <p:spPr>
          <a:xfrm>
            <a:off x="6502094" y="5607921"/>
            <a:ext cx="1066499" cy="749141"/>
          </a:xfrm>
          <a:prstGeom prst="roundRect">
            <a:avLst/>
          </a:prstGeom>
          <a:solidFill>
            <a:srgbClr val="E1ECED"/>
          </a:solidFill>
          <a:ln/>
        </p:spPr>
        <p:style>
          <a:lnRef idx="2">
            <a:schemeClr val="accent1"/>
          </a:lnRef>
          <a:fillRef idx="1">
            <a:schemeClr val="lt1"/>
          </a:fillRef>
          <a:effectRef idx="0">
            <a:schemeClr val="accent1"/>
          </a:effectRef>
          <a:fontRef idx="minor">
            <a:schemeClr val="dk1"/>
          </a:fontRef>
        </p:style>
        <p:txBody>
          <a:bodyPr wrap="none" lIns="228600" tIns="228600" rIns="228600" bIns="228600" rtlCol="0" anchor="ctr">
            <a:noAutofit/>
          </a:bodyPr>
          <a:lstStyle/>
          <a:p>
            <a:pPr algn="ctr"/>
            <a:r>
              <a:rPr lang="es-CO" sz="1200" dirty="0" smtClean="0">
                <a:solidFill>
                  <a:schemeClr val="tx1"/>
                </a:solidFill>
                <a:latin typeface="Franklin Gothic Demi Cond" panose="020B0706030402020204" pitchFamily="34" charset="0"/>
              </a:rPr>
              <a:t>Validar</a:t>
            </a:r>
          </a:p>
          <a:p>
            <a:pPr algn="ctr"/>
            <a:r>
              <a:rPr lang="es-CO" sz="1200" dirty="0" smtClean="0">
                <a:solidFill>
                  <a:schemeClr val="tx1"/>
                </a:solidFill>
                <a:latin typeface="Franklin Gothic Demi Cond" panose="020B0706030402020204" pitchFamily="34" charset="0"/>
              </a:rPr>
              <a:t> información</a:t>
            </a:r>
          </a:p>
        </p:txBody>
      </p:sp>
      <p:cxnSp>
        <p:nvCxnSpPr>
          <p:cNvPr id="98" name="97 Conector recto de flecha"/>
          <p:cNvCxnSpPr>
            <a:stCxn id="5" idx="2"/>
            <a:endCxn id="97" idx="0"/>
          </p:cNvCxnSpPr>
          <p:nvPr/>
        </p:nvCxnSpPr>
        <p:spPr>
          <a:xfrm rot="16200000" flipH="1">
            <a:off x="5773125" y="4345702"/>
            <a:ext cx="2511736" cy="127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 name="30 Forma"/>
          <p:cNvCxnSpPr>
            <a:stCxn id="97" idx="3"/>
            <a:endCxn id="85" idx="1"/>
          </p:cNvCxnSpPr>
          <p:nvPr/>
        </p:nvCxnSpPr>
        <p:spPr>
          <a:xfrm flipV="1">
            <a:off x="7568593" y="2720821"/>
            <a:ext cx="242208" cy="326167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713171593"/>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16 Tabla"/>
          <p:cNvGraphicFramePr>
            <a:graphicFrameLocks noGrp="1"/>
          </p:cNvGraphicFramePr>
          <p:nvPr/>
        </p:nvGraphicFramePr>
        <p:xfrm>
          <a:off x="137153" y="1336052"/>
          <a:ext cx="8815461" cy="4080388"/>
        </p:xfrm>
        <a:graphic>
          <a:graphicData uri="http://schemas.openxmlformats.org/drawingml/2006/table">
            <a:tbl>
              <a:tblPr firstRow="1" bandRow="1">
                <a:tableStyleId>{5C22544A-7EE6-4342-B048-85BDC9FD1C3A}</a:tableStyleId>
              </a:tblPr>
              <a:tblGrid>
                <a:gridCol w="740314"/>
                <a:gridCol w="8075147"/>
              </a:tblGrid>
              <a:tr h="87339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1100" b="1" kern="1200" dirty="0" smtClean="0">
                          <a:solidFill>
                            <a:schemeClr val="dk1"/>
                          </a:solidFill>
                          <a:latin typeface="+mn-lt"/>
                          <a:ea typeface="+mn-ea"/>
                          <a:cs typeface="+mn-cs"/>
                        </a:rPr>
                        <a:t>BMC</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s-CO" sz="1000" dirty="0"/>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009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1100" b="1" dirty="0" smtClean="0">
                          <a:solidFill>
                            <a:schemeClr val="tx1"/>
                          </a:solidFill>
                        </a:rPr>
                        <a:t>SCB COMPRADORA </a:t>
                      </a:r>
                    </a:p>
                    <a:p>
                      <a:endParaRPr lang="es-CO" sz="1100" b="1" dirty="0"/>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s-CO" sz="1000" b="1" dirty="0"/>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6444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1100" b="1" dirty="0" smtClean="0">
                          <a:solidFill>
                            <a:schemeClr val="tx1"/>
                          </a:solidFill>
                        </a:rPr>
                        <a:t>SCB VENDORA </a:t>
                      </a:r>
                    </a:p>
                    <a:p>
                      <a:endParaRPr lang="es-CO" sz="1100" b="1" dirty="0"/>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s-CO" sz="1000" b="1" dirty="0"/>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41628">
                <a:tc>
                  <a:txBody>
                    <a:bodyPr/>
                    <a:lstStyle/>
                    <a:p>
                      <a:pPr algn="ctr"/>
                      <a:r>
                        <a:rPr lang="es-CO" sz="1100" b="1" dirty="0" smtClean="0"/>
                        <a:t>REGISTRO</a:t>
                      </a:r>
                      <a:endParaRPr lang="es-CO" sz="1100" b="1" dirty="0"/>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sz="1000" b="1" dirty="0"/>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6 Rectángulo redondeado"/>
          <p:cNvSpPr/>
          <p:nvPr/>
        </p:nvSpPr>
        <p:spPr>
          <a:xfrm>
            <a:off x="6328370" y="3642082"/>
            <a:ext cx="1066499" cy="749141"/>
          </a:xfrm>
          <a:prstGeom prst="roundRect">
            <a:avLst/>
          </a:prstGeom>
          <a:solidFill>
            <a:srgbClr val="E1ECED"/>
          </a:solidFill>
          <a:ln/>
        </p:spPr>
        <p:style>
          <a:lnRef idx="2">
            <a:schemeClr val="accent1"/>
          </a:lnRef>
          <a:fillRef idx="1">
            <a:schemeClr val="lt1"/>
          </a:fillRef>
          <a:effectRef idx="0">
            <a:schemeClr val="accent1"/>
          </a:effectRef>
          <a:fontRef idx="minor">
            <a:schemeClr val="dk1"/>
          </a:fontRef>
        </p:style>
        <p:txBody>
          <a:bodyPr wrap="none" lIns="228600" tIns="228600" rIns="228600" bIns="228600" rtlCol="0" anchor="ctr">
            <a:noAutofit/>
          </a:bodyPr>
          <a:lstStyle/>
          <a:p>
            <a:pPr algn="ctr"/>
            <a:endParaRPr lang="es-CO" sz="1400" dirty="0" smtClean="0">
              <a:solidFill>
                <a:schemeClr val="tx1"/>
              </a:solidFill>
              <a:latin typeface="Franklin Gothic Demi Cond" panose="020B0706030402020204" pitchFamily="34" charset="0"/>
            </a:endParaRPr>
          </a:p>
          <a:p>
            <a:pPr algn="ctr"/>
            <a:r>
              <a:rPr lang="es-CO" sz="1200" dirty="0" smtClean="0">
                <a:solidFill>
                  <a:schemeClr val="tx1"/>
                </a:solidFill>
                <a:latin typeface="Franklin Gothic Demi Cond" panose="020B0706030402020204" pitchFamily="34" charset="0"/>
              </a:rPr>
              <a:t>Creación </a:t>
            </a:r>
          </a:p>
          <a:p>
            <a:pPr algn="ctr"/>
            <a:r>
              <a:rPr lang="es-CO" sz="1200" dirty="0" smtClean="0">
                <a:solidFill>
                  <a:schemeClr val="tx1"/>
                </a:solidFill>
                <a:latin typeface="Franklin Gothic Demi Cond" panose="020B0706030402020204" pitchFamily="34" charset="0"/>
              </a:rPr>
              <a:t> ID’s </a:t>
            </a:r>
          </a:p>
          <a:p>
            <a:pPr algn="ctr"/>
            <a:endParaRPr lang="es-CO" sz="1400" dirty="0" smtClean="0">
              <a:solidFill>
                <a:schemeClr val="tx1"/>
              </a:solidFill>
              <a:latin typeface="Franklin Gothic Demi Cond" panose="020B0706030402020204" pitchFamily="34" charset="0"/>
            </a:endParaRPr>
          </a:p>
        </p:txBody>
      </p:sp>
      <p:sp>
        <p:nvSpPr>
          <p:cNvPr id="9" name="8 Rectángulo redondeado"/>
          <p:cNvSpPr/>
          <p:nvPr/>
        </p:nvSpPr>
        <p:spPr>
          <a:xfrm>
            <a:off x="3223041" y="1389217"/>
            <a:ext cx="1115039" cy="749141"/>
          </a:xfrm>
          <a:prstGeom prst="roundRect">
            <a:avLst/>
          </a:prstGeom>
          <a:solidFill>
            <a:srgbClr val="E1ECED"/>
          </a:solidFill>
          <a:ln/>
        </p:spPr>
        <p:style>
          <a:lnRef idx="2">
            <a:schemeClr val="accent1"/>
          </a:lnRef>
          <a:fillRef idx="1">
            <a:schemeClr val="lt1"/>
          </a:fillRef>
          <a:effectRef idx="0">
            <a:schemeClr val="accent1"/>
          </a:effectRef>
          <a:fontRef idx="minor">
            <a:schemeClr val="dk1"/>
          </a:fontRef>
        </p:style>
        <p:txBody>
          <a:bodyPr wrap="none" lIns="228600" tIns="228600" rIns="228600" bIns="228600" rtlCol="0" anchor="ctr">
            <a:noAutofit/>
          </a:bodyPr>
          <a:lstStyle/>
          <a:p>
            <a:pPr algn="ctr"/>
            <a:r>
              <a:rPr lang="es-CO" sz="1200" dirty="0" smtClean="0">
                <a:solidFill>
                  <a:schemeClr val="tx1"/>
                </a:solidFill>
                <a:latin typeface="Franklin Gothic Demi Cond" panose="020B0706030402020204" pitchFamily="34" charset="0"/>
              </a:rPr>
              <a:t>Crear las</a:t>
            </a:r>
          </a:p>
          <a:p>
            <a:pPr algn="ctr"/>
            <a:r>
              <a:rPr lang="es-CO" sz="1200" dirty="0" smtClean="0">
                <a:solidFill>
                  <a:schemeClr val="tx1"/>
                </a:solidFill>
                <a:latin typeface="Franklin Gothic Demi Cond" panose="020B0706030402020204" pitchFamily="34" charset="0"/>
              </a:rPr>
              <a:t> UGEI’s</a:t>
            </a:r>
          </a:p>
        </p:txBody>
      </p:sp>
      <p:sp>
        <p:nvSpPr>
          <p:cNvPr id="10" name="9 Rectángulo redondeado"/>
          <p:cNvSpPr/>
          <p:nvPr/>
        </p:nvSpPr>
        <p:spPr>
          <a:xfrm>
            <a:off x="7660389" y="1393549"/>
            <a:ext cx="1026116" cy="749141"/>
          </a:xfrm>
          <a:prstGeom prst="roundRect">
            <a:avLst/>
          </a:prstGeom>
          <a:solidFill>
            <a:srgbClr val="E1ECED"/>
          </a:solidFill>
          <a:ln/>
        </p:spPr>
        <p:style>
          <a:lnRef idx="2">
            <a:schemeClr val="accent1"/>
          </a:lnRef>
          <a:fillRef idx="1">
            <a:schemeClr val="lt1"/>
          </a:fillRef>
          <a:effectRef idx="0">
            <a:schemeClr val="accent1"/>
          </a:effectRef>
          <a:fontRef idx="minor">
            <a:schemeClr val="dk1"/>
          </a:fontRef>
        </p:style>
        <p:txBody>
          <a:bodyPr wrap="none" lIns="228600" tIns="228600" rIns="228600" bIns="228600" rtlCol="0" anchor="ctr">
            <a:noAutofit/>
          </a:bodyPr>
          <a:lstStyle/>
          <a:p>
            <a:pPr algn="ctr"/>
            <a:r>
              <a:rPr lang="es-CO" sz="1200" dirty="0" smtClean="0">
                <a:solidFill>
                  <a:schemeClr val="tx1"/>
                </a:solidFill>
                <a:latin typeface="Franklin Gothic Demi Cond" panose="020B0706030402020204" pitchFamily="34" charset="0"/>
              </a:rPr>
              <a:t>Realizar </a:t>
            </a:r>
          </a:p>
          <a:p>
            <a:pPr algn="ctr"/>
            <a:r>
              <a:rPr lang="es-CO" sz="1200" dirty="0" smtClean="0">
                <a:solidFill>
                  <a:schemeClr val="tx1"/>
                </a:solidFill>
                <a:latin typeface="Franklin Gothic Demi Cond" panose="020B0706030402020204" pitchFamily="34" charset="0"/>
              </a:rPr>
              <a:t>subasta </a:t>
            </a:r>
          </a:p>
        </p:txBody>
      </p:sp>
      <p:sp>
        <p:nvSpPr>
          <p:cNvPr id="11" name="10 Rectángulo redondeado"/>
          <p:cNvSpPr/>
          <p:nvPr/>
        </p:nvSpPr>
        <p:spPr>
          <a:xfrm>
            <a:off x="4569158" y="4571602"/>
            <a:ext cx="1502019" cy="749141"/>
          </a:xfrm>
          <a:prstGeom prst="roundRect">
            <a:avLst/>
          </a:prstGeom>
          <a:solidFill>
            <a:srgbClr val="E1ECED"/>
          </a:solidFill>
          <a:ln>
            <a:solidFill>
              <a:srgbClr val="FF0000"/>
            </a:solidFill>
          </a:ln>
        </p:spPr>
        <p:style>
          <a:lnRef idx="2">
            <a:schemeClr val="accent1"/>
          </a:lnRef>
          <a:fillRef idx="1">
            <a:schemeClr val="lt1"/>
          </a:fillRef>
          <a:effectRef idx="0">
            <a:schemeClr val="accent1"/>
          </a:effectRef>
          <a:fontRef idx="minor">
            <a:schemeClr val="dk1"/>
          </a:fontRef>
        </p:style>
        <p:txBody>
          <a:bodyPr wrap="none" lIns="228600" tIns="228600" rIns="228600" bIns="228600" rtlCol="0" anchor="ctr">
            <a:noAutofit/>
          </a:bodyPr>
          <a:lstStyle/>
          <a:p>
            <a:pPr algn="ctr"/>
            <a:r>
              <a:rPr lang="es-CO" sz="1200" dirty="0" smtClean="0">
                <a:solidFill>
                  <a:schemeClr val="tx1"/>
                </a:solidFill>
                <a:latin typeface="Franklin Gothic Demi Cond" panose="020B0706030402020204" pitchFamily="34" charset="0"/>
              </a:rPr>
              <a:t>Listar créditos en</a:t>
            </a:r>
          </a:p>
          <a:p>
            <a:pPr algn="ctr"/>
            <a:r>
              <a:rPr lang="es-CO" sz="1200" dirty="0" smtClean="0">
                <a:solidFill>
                  <a:schemeClr val="tx1"/>
                </a:solidFill>
                <a:latin typeface="Franklin Gothic Demi Cond" panose="020B0706030402020204" pitchFamily="34" charset="0"/>
              </a:rPr>
              <a:t> la plataforma</a:t>
            </a:r>
          </a:p>
        </p:txBody>
      </p:sp>
      <p:sp>
        <p:nvSpPr>
          <p:cNvPr id="12" name="11 Rectángulo redondeado"/>
          <p:cNvSpPr/>
          <p:nvPr/>
        </p:nvSpPr>
        <p:spPr>
          <a:xfrm>
            <a:off x="4558525" y="1390805"/>
            <a:ext cx="1502019" cy="749141"/>
          </a:xfrm>
          <a:prstGeom prst="roundRect">
            <a:avLst/>
          </a:prstGeom>
          <a:solidFill>
            <a:srgbClr val="E1ECED"/>
          </a:solidFill>
          <a:ln/>
        </p:spPr>
        <p:style>
          <a:lnRef idx="2">
            <a:schemeClr val="accent1"/>
          </a:lnRef>
          <a:fillRef idx="1">
            <a:schemeClr val="lt1"/>
          </a:fillRef>
          <a:effectRef idx="0">
            <a:schemeClr val="accent1"/>
          </a:effectRef>
          <a:fontRef idx="minor">
            <a:schemeClr val="dk1"/>
          </a:fontRef>
        </p:style>
        <p:txBody>
          <a:bodyPr wrap="none" lIns="228600" tIns="228600" rIns="228600" bIns="228600" rtlCol="0" anchor="ctr">
            <a:noAutofit/>
          </a:bodyPr>
          <a:lstStyle/>
          <a:p>
            <a:pPr algn="ctr"/>
            <a:r>
              <a:rPr lang="es-CO" sz="1200" dirty="0" smtClean="0">
                <a:solidFill>
                  <a:schemeClr val="tx1"/>
                </a:solidFill>
                <a:latin typeface="Franklin Gothic Demi Cond" panose="020B0706030402020204" pitchFamily="34" charset="0"/>
              </a:rPr>
              <a:t>Confirmación con el</a:t>
            </a:r>
          </a:p>
          <a:p>
            <a:pPr algn="ctr"/>
            <a:r>
              <a:rPr lang="es-CO" sz="1200" dirty="0" smtClean="0">
                <a:solidFill>
                  <a:schemeClr val="tx1"/>
                </a:solidFill>
                <a:latin typeface="Franklin Gothic Demi Cond" panose="020B0706030402020204" pitchFamily="34" charset="0"/>
              </a:rPr>
              <a:t>Sistema de Registro</a:t>
            </a:r>
          </a:p>
        </p:txBody>
      </p:sp>
      <p:cxnSp>
        <p:nvCxnSpPr>
          <p:cNvPr id="16" name="15 Conector recto de flecha"/>
          <p:cNvCxnSpPr>
            <a:stCxn id="20" idx="3"/>
            <a:endCxn id="29" idx="1"/>
          </p:cNvCxnSpPr>
          <p:nvPr/>
        </p:nvCxnSpPr>
        <p:spPr>
          <a:xfrm>
            <a:off x="2264735" y="4046964"/>
            <a:ext cx="24561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19 Rectángulo redondeado"/>
          <p:cNvSpPr/>
          <p:nvPr/>
        </p:nvSpPr>
        <p:spPr>
          <a:xfrm>
            <a:off x="957083" y="3672393"/>
            <a:ext cx="1307652" cy="749141"/>
          </a:xfrm>
          <a:prstGeom prst="roundRect">
            <a:avLst/>
          </a:prstGeom>
          <a:solidFill>
            <a:srgbClr val="E1ECED"/>
          </a:solidFill>
          <a:ln/>
        </p:spPr>
        <p:style>
          <a:lnRef idx="2">
            <a:schemeClr val="accent1"/>
          </a:lnRef>
          <a:fillRef idx="1">
            <a:schemeClr val="lt1"/>
          </a:fillRef>
          <a:effectRef idx="0">
            <a:schemeClr val="accent1"/>
          </a:effectRef>
          <a:fontRef idx="minor">
            <a:schemeClr val="dk1"/>
          </a:fontRef>
        </p:style>
        <p:txBody>
          <a:bodyPr wrap="square" lIns="228600" tIns="228600" rIns="228600" bIns="228600" rtlCol="0" anchor="ctr">
            <a:noAutofit/>
          </a:bodyPr>
          <a:lstStyle/>
          <a:p>
            <a:pPr algn="ctr"/>
            <a:r>
              <a:rPr lang="es-CO" sz="1200" dirty="0" smtClean="0">
                <a:solidFill>
                  <a:schemeClr val="tx1"/>
                </a:solidFill>
                <a:latin typeface="Franklin Gothic Demi Cond" panose="020B0706030402020204" pitchFamily="34" charset="0"/>
              </a:rPr>
              <a:t>Crear Comitente</a:t>
            </a:r>
          </a:p>
        </p:txBody>
      </p:sp>
      <p:cxnSp>
        <p:nvCxnSpPr>
          <p:cNvPr id="22" name="21 Forma"/>
          <p:cNvCxnSpPr>
            <a:stCxn id="29" idx="0"/>
            <a:endCxn id="9" idx="1"/>
          </p:cNvCxnSpPr>
          <p:nvPr/>
        </p:nvCxnSpPr>
        <p:spPr>
          <a:xfrm rot="5400000" flipH="1" flipV="1">
            <a:off x="2167308" y="2616661"/>
            <a:ext cx="1908605" cy="20286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28 Rectángulo redondeado"/>
          <p:cNvSpPr/>
          <p:nvPr/>
        </p:nvSpPr>
        <p:spPr>
          <a:xfrm>
            <a:off x="2510350" y="3672393"/>
            <a:ext cx="1019659" cy="749141"/>
          </a:xfrm>
          <a:prstGeom prst="roundRect">
            <a:avLst/>
          </a:prstGeom>
          <a:solidFill>
            <a:srgbClr val="E1ECED"/>
          </a:solidFill>
          <a:ln/>
        </p:spPr>
        <p:style>
          <a:lnRef idx="2">
            <a:schemeClr val="accent1"/>
          </a:lnRef>
          <a:fillRef idx="1">
            <a:schemeClr val="lt1"/>
          </a:fillRef>
          <a:effectRef idx="0">
            <a:schemeClr val="accent1"/>
          </a:effectRef>
          <a:fontRef idx="minor">
            <a:schemeClr val="dk1"/>
          </a:fontRef>
        </p:style>
        <p:txBody>
          <a:bodyPr wrap="none" lIns="228600" tIns="228600" rIns="228600" bIns="228600" rtlCol="0" anchor="ctr">
            <a:noAutofit/>
          </a:bodyPr>
          <a:lstStyle/>
          <a:p>
            <a:pPr algn="ctr"/>
            <a:r>
              <a:rPr lang="es-CO" sz="1200" dirty="0" smtClean="0">
                <a:solidFill>
                  <a:schemeClr val="tx1"/>
                </a:solidFill>
                <a:latin typeface="Franklin Gothic Demi Cond" panose="020B0706030402020204" pitchFamily="34" charset="0"/>
              </a:rPr>
              <a:t>Asociar </a:t>
            </a:r>
          </a:p>
          <a:p>
            <a:pPr algn="ctr"/>
            <a:r>
              <a:rPr lang="es-CO" sz="1200" dirty="0" smtClean="0">
                <a:solidFill>
                  <a:schemeClr val="tx1"/>
                </a:solidFill>
                <a:latin typeface="Franklin Gothic Demi Cond" panose="020B0706030402020204" pitchFamily="34" charset="0"/>
              </a:rPr>
              <a:t>proyecto </a:t>
            </a:r>
          </a:p>
        </p:txBody>
      </p:sp>
      <p:sp>
        <p:nvSpPr>
          <p:cNvPr id="30" name="29 Rectángulo redondeado"/>
          <p:cNvSpPr/>
          <p:nvPr/>
        </p:nvSpPr>
        <p:spPr>
          <a:xfrm>
            <a:off x="7607224" y="3642082"/>
            <a:ext cx="1154636" cy="749141"/>
          </a:xfrm>
          <a:prstGeom prst="roundRect">
            <a:avLst/>
          </a:prstGeom>
          <a:solidFill>
            <a:srgbClr val="E1ECED"/>
          </a:solidFill>
          <a:ln/>
        </p:spPr>
        <p:style>
          <a:lnRef idx="2">
            <a:schemeClr val="accent1"/>
          </a:lnRef>
          <a:fillRef idx="1">
            <a:schemeClr val="lt1"/>
          </a:fillRef>
          <a:effectRef idx="0">
            <a:schemeClr val="accent1"/>
          </a:effectRef>
          <a:fontRef idx="minor">
            <a:schemeClr val="dk1"/>
          </a:fontRef>
        </p:style>
        <p:txBody>
          <a:bodyPr wrap="none" lIns="228600" tIns="228600" rIns="228600" bIns="228600" rtlCol="0" anchor="ctr">
            <a:noAutofit/>
          </a:bodyPr>
          <a:lstStyle/>
          <a:p>
            <a:pPr algn="ctr"/>
            <a:endParaRPr lang="es-CO" sz="1400" dirty="0" smtClean="0">
              <a:solidFill>
                <a:schemeClr val="tx1"/>
              </a:solidFill>
              <a:latin typeface="Franklin Gothic Demi Cond" panose="020B0706030402020204" pitchFamily="34" charset="0"/>
            </a:endParaRPr>
          </a:p>
          <a:p>
            <a:pPr algn="ctr"/>
            <a:r>
              <a:rPr lang="es-CO" sz="1200" dirty="0" smtClean="0">
                <a:solidFill>
                  <a:schemeClr val="tx1"/>
                </a:solidFill>
                <a:latin typeface="Franklin Gothic Demi Cond" panose="020B0706030402020204" pitchFamily="34" charset="0"/>
              </a:rPr>
              <a:t>Colocar precio </a:t>
            </a:r>
          </a:p>
          <a:p>
            <a:pPr algn="ctr"/>
            <a:r>
              <a:rPr lang="es-CO" sz="1200" dirty="0" smtClean="0">
                <a:solidFill>
                  <a:schemeClr val="tx1"/>
                </a:solidFill>
                <a:latin typeface="Franklin Gothic Demi Cond" panose="020B0706030402020204" pitchFamily="34" charset="0"/>
              </a:rPr>
              <a:t>Base para </a:t>
            </a:r>
          </a:p>
          <a:p>
            <a:pPr algn="ctr"/>
            <a:r>
              <a:rPr lang="es-CO" sz="1200" dirty="0" smtClean="0">
                <a:solidFill>
                  <a:schemeClr val="tx1"/>
                </a:solidFill>
                <a:latin typeface="Franklin Gothic Demi Cond" panose="020B0706030402020204" pitchFamily="34" charset="0"/>
              </a:rPr>
              <a:t>la subasta</a:t>
            </a:r>
          </a:p>
          <a:p>
            <a:pPr algn="ctr"/>
            <a:r>
              <a:rPr lang="es-CO" sz="1400" dirty="0" smtClean="0">
                <a:solidFill>
                  <a:schemeClr val="tx1"/>
                </a:solidFill>
                <a:latin typeface="Franklin Gothic Demi Cond" panose="020B0706030402020204" pitchFamily="34" charset="0"/>
              </a:rPr>
              <a:t> </a:t>
            </a:r>
          </a:p>
        </p:txBody>
      </p:sp>
      <p:sp>
        <p:nvSpPr>
          <p:cNvPr id="5" name="4 Rectángulo redondeado"/>
          <p:cNvSpPr/>
          <p:nvPr/>
        </p:nvSpPr>
        <p:spPr>
          <a:xfrm>
            <a:off x="6317737" y="1393549"/>
            <a:ext cx="1066499" cy="749141"/>
          </a:xfrm>
          <a:prstGeom prst="roundRect">
            <a:avLst/>
          </a:prstGeom>
          <a:solidFill>
            <a:srgbClr val="E1ECED"/>
          </a:solidFill>
          <a:ln/>
        </p:spPr>
        <p:style>
          <a:lnRef idx="2">
            <a:schemeClr val="accent1"/>
          </a:lnRef>
          <a:fillRef idx="1">
            <a:schemeClr val="lt1"/>
          </a:fillRef>
          <a:effectRef idx="0">
            <a:schemeClr val="accent1"/>
          </a:effectRef>
          <a:fontRef idx="minor">
            <a:schemeClr val="dk1"/>
          </a:fontRef>
        </p:style>
        <p:txBody>
          <a:bodyPr wrap="none" lIns="228600" tIns="228600" rIns="228600" bIns="228600" rtlCol="0" anchor="ctr">
            <a:noAutofit/>
          </a:bodyPr>
          <a:lstStyle/>
          <a:p>
            <a:pPr algn="ctr"/>
            <a:r>
              <a:rPr lang="es-CO" sz="1200" dirty="0" smtClean="0">
                <a:solidFill>
                  <a:schemeClr val="tx1"/>
                </a:solidFill>
                <a:latin typeface="Franklin Gothic Demi Cond" panose="020B0706030402020204" pitchFamily="34" charset="0"/>
              </a:rPr>
              <a:t>Creación de</a:t>
            </a:r>
          </a:p>
          <a:p>
            <a:pPr algn="ctr"/>
            <a:r>
              <a:rPr lang="es-CO" sz="1200" dirty="0" smtClean="0">
                <a:solidFill>
                  <a:schemeClr val="tx1"/>
                </a:solidFill>
                <a:latin typeface="Franklin Gothic Demi Cond" panose="020B0706030402020204" pitchFamily="34" charset="0"/>
              </a:rPr>
              <a:t> Rueda</a:t>
            </a:r>
          </a:p>
        </p:txBody>
      </p:sp>
      <p:cxnSp>
        <p:nvCxnSpPr>
          <p:cNvPr id="46" name="45 Conector recto de flecha"/>
          <p:cNvCxnSpPr>
            <a:stCxn id="121" idx="0"/>
            <a:endCxn id="10" idx="2"/>
          </p:cNvCxnSpPr>
          <p:nvPr/>
        </p:nvCxnSpPr>
        <p:spPr>
          <a:xfrm rot="16200000" flipV="1">
            <a:off x="7999976" y="2316162"/>
            <a:ext cx="355961" cy="90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51 Conector recto de flecha"/>
          <p:cNvCxnSpPr>
            <a:stCxn id="7" idx="3"/>
            <a:endCxn id="30" idx="1"/>
          </p:cNvCxnSpPr>
          <p:nvPr/>
        </p:nvCxnSpPr>
        <p:spPr>
          <a:xfrm>
            <a:off x="7394869" y="4016653"/>
            <a:ext cx="21235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3 CuadroTexto"/>
          <p:cNvSpPr txBox="1"/>
          <p:nvPr/>
        </p:nvSpPr>
        <p:spPr>
          <a:xfrm>
            <a:off x="1323398" y="3391781"/>
            <a:ext cx="800100" cy="301878"/>
          </a:xfrm>
          <a:prstGeom prst="rect">
            <a:avLst/>
          </a:prstGeom>
          <a:noFill/>
        </p:spPr>
        <p:txBody>
          <a:bodyPr wrap="square" lIns="0" tIns="0" rIns="0" bIns="0" rtlCol="0">
            <a:spAutoFit/>
          </a:bodyPr>
          <a:lstStyle/>
          <a:p>
            <a:pPr>
              <a:lnSpc>
                <a:spcPct val="120000"/>
              </a:lnSpc>
            </a:pPr>
            <a:r>
              <a:rPr lang="es-CO" b="1" dirty="0" smtClean="0">
                <a:solidFill>
                  <a:srgbClr val="00B0F0"/>
                </a:solidFill>
              </a:rPr>
              <a:t>INICIO</a:t>
            </a:r>
            <a:endParaRPr lang="es-CO" b="1" dirty="0">
              <a:solidFill>
                <a:srgbClr val="00B0F0"/>
              </a:solidFill>
            </a:endParaRPr>
          </a:p>
        </p:txBody>
      </p:sp>
      <p:cxnSp>
        <p:nvCxnSpPr>
          <p:cNvPr id="74" name="73 Conector recto de flecha"/>
          <p:cNvCxnSpPr>
            <a:stCxn id="5" idx="2"/>
            <a:endCxn id="7" idx="0"/>
          </p:cNvCxnSpPr>
          <p:nvPr/>
        </p:nvCxnSpPr>
        <p:spPr>
          <a:xfrm rot="16200000" flipH="1">
            <a:off x="6106607" y="2887069"/>
            <a:ext cx="1499392" cy="106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82 Conector recto de flecha"/>
          <p:cNvCxnSpPr>
            <a:stCxn id="9" idx="3"/>
            <a:endCxn id="12" idx="1"/>
          </p:cNvCxnSpPr>
          <p:nvPr/>
        </p:nvCxnSpPr>
        <p:spPr>
          <a:xfrm>
            <a:off x="4338080" y="1763788"/>
            <a:ext cx="22044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1" name="120 Rectángulo redondeado"/>
          <p:cNvSpPr/>
          <p:nvPr/>
        </p:nvSpPr>
        <p:spPr>
          <a:xfrm>
            <a:off x="7528639" y="2498651"/>
            <a:ext cx="1307652" cy="749141"/>
          </a:xfrm>
          <a:prstGeom prst="roundRect">
            <a:avLst/>
          </a:prstGeom>
          <a:solidFill>
            <a:srgbClr val="E1ECED"/>
          </a:solidFill>
          <a:ln/>
        </p:spPr>
        <p:style>
          <a:lnRef idx="2">
            <a:schemeClr val="accent1"/>
          </a:lnRef>
          <a:fillRef idx="1">
            <a:schemeClr val="lt1"/>
          </a:fillRef>
          <a:effectRef idx="0">
            <a:schemeClr val="accent1"/>
          </a:effectRef>
          <a:fontRef idx="minor">
            <a:schemeClr val="dk1"/>
          </a:fontRef>
        </p:style>
        <p:txBody>
          <a:bodyPr wrap="square" lIns="228600" tIns="228600" rIns="228600" bIns="228600" rtlCol="0" anchor="ctr">
            <a:noAutofit/>
          </a:bodyPr>
          <a:lstStyle/>
          <a:p>
            <a:pPr algn="ctr"/>
            <a:r>
              <a:rPr lang="es-CO" sz="1200" dirty="0" smtClean="0">
                <a:solidFill>
                  <a:schemeClr val="tx1"/>
                </a:solidFill>
                <a:latin typeface="Franklin Gothic Demi Cond" panose="020B0706030402020204" pitchFamily="34" charset="0"/>
              </a:rPr>
              <a:t>Crear Comitente</a:t>
            </a:r>
          </a:p>
        </p:txBody>
      </p:sp>
      <p:cxnSp>
        <p:nvCxnSpPr>
          <p:cNvPr id="126" name="125 Conector recto de flecha"/>
          <p:cNvCxnSpPr>
            <a:stCxn id="12" idx="2"/>
            <a:endCxn id="11" idx="0"/>
          </p:cNvCxnSpPr>
          <p:nvPr/>
        </p:nvCxnSpPr>
        <p:spPr>
          <a:xfrm rot="16200000" flipH="1">
            <a:off x="4099023" y="3350457"/>
            <a:ext cx="2431656" cy="106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0" name="129 Forma"/>
          <p:cNvCxnSpPr>
            <a:stCxn id="11" idx="3"/>
            <a:endCxn id="5" idx="1"/>
          </p:cNvCxnSpPr>
          <p:nvPr/>
        </p:nvCxnSpPr>
        <p:spPr>
          <a:xfrm flipV="1">
            <a:off x="6071177" y="1768120"/>
            <a:ext cx="246560" cy="317805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9" name="138 Conector recto de flecha"/>
          <p:cNvCxnSpPr>
            <a:stCxn id="30" idx="0"/>
            <a:endCxn id="121" idx="2"/>
          </p:cNvCxnSpPr>
          <p:nvPr/>
        </p:nvCxnSpPr>
        <p:spPr>
          <a:xfrm rot="16200000" flipV="1">
            <a:off x="7986359" y="3443898"/>
            <a:ext cx="394290" cy="20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5" name="144 CuadroTexto"/>
          <p:cNvSpPr txBox="1"/>
          <p:nvPr/>
        </p:nvSpPr>
        <p:spPr>
          <a:xfrm>
            <a:off x="7784493" y="1034174"/>
            <a:ext cx="800100" cy="301878"/>
          </a:xfrm>
          <a:prstGeom prst="rect">
            <a:avLst/>
          </a:prstGeom>
          <a:noFill/>
        </p:spPr>
        <p:txBody>
          <a:bodyPr wrap="square" lIns="0" tIns="0" rIns="0" bIns="0" rtlCol="0">
            <a:spAutoFit/>
          </a:bodyPr>
          <a:lstStyle/>
          <a:p>
            <a:pPr algn="ctr">
              <a:lnSpc>
                <a:spcPct val="120000"/>
              </a:lnSpc>
            </a:pPr>
            <a:r>
              <a:rPr lang="es-CO" b="1" dirty="0" smtClean="0">
                <a:solidFill>
                  <a:srgbClr val="00B0F0"/>
                </a:solidFill>
              </a:rPr>
              <a:t>FIN</a:t>
            </a:r>
            <a:endParaRPr lang="es-CO" b="1" dirty="0">
              <a:solidFill>
                <a:srgbClr val="00B0F0"/>
              </a:solidFill>
            </a:endParaRPr>
          </a:p>
        </p:txBody>
      </p:sp>
      <p:sp>
        <p:nvSpPr>
          <p:cNvPr id="146" name="145 Rectángulo"/>
          <p:cNvSpPr/>
          <p:nvPr/>
        </p:nvSpPr>
        <p:spPr>
          <a:xfrm>
            <a:off x="224275" y="169630"/>
            <a:ext cx="7581756" cy="492443"/>
          </a:xfrm>
          <a:prstGeom prst="rect">
            <a:avLst/>
          </a:prstGeom>
        </p:spPr>
        <p:txBody>
          <a:bodyPr wrap="none">
            <a:spAutoFit/>
          </a:bodyPr>
          <a:lstStyle/>
          <a:p>
            <a:pPr algn="just"/>
            <a:r>
              <a:rPr lang="es-CO" sz="2600" b="1" dirty="0" smtClean="0">
                <a:solidFill>
                  <a:srgbClr val="094784"/>
                </a:solidFill>
              </a:rPr>
              <a:t>Sistema</a:t>
            </a:r>
            <a:r>
              <a:rPr lang="es-CO" b="1" dirty="0" smtClean="0">
                <a:solidFill>
                  <a:srgbClr val="094784"/>
                </a:solidFill>
              </a:rPr>
              <a:t> </a:t>
            </a:r>
            <a:r>
              <a:rPr lang="es-CO" sz="2600" b="1" dirty="0" smtClean="0">
                <a:solidFill>
                  <a:srgbClr val="094784"/>
                </a:solidFill>
              </a:rPr>
              <a:t>Transaccional: </a:t>
            </a:r>
            <a:r>
              <a:rPr lang="es-CO" sz="2000" b="1" dirty="0" smtClean="0">
                <a:solidFill>
                  <a:srgbClr val="57D7FC"/>
                </a:solidFill>
              </a:rPr>
              <a:t>PROCESO DE NEGOCIACIÓN</a:t>
            </a:r>
          </a:p>
        </p:txBody>
      </p:sp>
      <p:cxnSp>
        <p:nvCxnSpPr>
          <p:cNvPr id="3" name="Conector recto de flecha 2"/>
          <p:cNvCxnSpPr/>
          <p:nvPr/>
        </p:nvCxnSpPr>
        <p:spPr>
          <a:xfrm>
            <a:off x="5320168" y="5531370"/>
            <a:ext cx="0" cy="434715"/>
          </a:xfrm>
          <a:prstGeom prst="straightConnector1">
            <a:avLst/>
          </a:prstGeom>
          <a:ln w="38100">
            <a:solidFill>
              <a:srgbClr val="FF0000"/>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6" name="CuadroTexto 5"/>
          <p:cNvSpPr txBox="1"/>
          <p:nvPr/>
        </p:nvSpPr>
        <p:spPr>
          <a:xfrm>
            <a:off x="4201078" y="5966085"/>
            <a:ext cx="2519279" cy="302390"/>
          </a:xfrm>
          <a:prstGeom prst="rect">
            <a:avLst/>
          </a:prstGeom>
          <a:noFill/>
        </p:spPr>
        <p:txBody>
          <a:bodyPr wrap="none" lIns="0" tIns="0" rIns="0" bIns="0" rtlCol="0">
            <a:spAutoFit/>
          </a:bodyPr>
          <a:lstStyle/>
          <a:p>
            <a:pPr>
              <a:lnSpc>
                <a:spcPct val="120000"/>
              </a:lnSpc>
            </a:pPr>
            <a:r>
              <a:rPr lang="es-CO" dirty="0" smtClean="0"/>
              <a:t>Se bloquean las unidades</a:t>
            </a:r>
            <a:endParaRPr lang="es-CO" dirty="0"/>
          </a:p>
        </p:txBody>
      </p:sp>
    </p:spTree>
    <p:extLst>
      <p:ext uri="{BB962C8B-B14F-4D97-AF65-F5344CB8AC3E}">
        <p14:creationId xmlns="" xmlns:p14="http://schemas.microsoft.com/office/powerpoint/2010/main" val="579035964"/>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16 Tabla"/>
          <p:cNvGraphicFramePr>
            <a:graphicFrameLocks noGrp="1"/>
          </p:cNvGraphicFramePr>
          <p:nvPr/>
        </p:nvGraphicFramePr>
        <p:xfrm>
          <a:off x="137153" y="1336052"/>
          <a:ext cx="8815461" cy="4080388"/>
        </p:xfrm>
        <a:graphic>
          <a:graphicData uri="http://schemas.openxmlformats.org/drawingml/2006/table">
            <a:tbl>
              <a:tblPr firstRow="1" bandRow="1">
                <a:tableStyleId>{5C22544A-7EE6-4342-B048-85BDC9FD1C3A}</a:tableStyleId>
              </a:tblPr>
              <a:tblGrid>
                <a:gridCol w="740314"/>
                <a:gridCol w="8075147"/>
              </a:tblGrid>
              <a:tr h="87339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1100" b="1" kern="1200" dirty="0" smtClean="0">
                          <a:solidFill>
                            <a:schemeClr val="dk1"/>
                          </a:solidFill>
                          <a:latin typeface="+mn-lt"/>
                          <a:ea typeface="+mn-ea"/>
                          <a:cs typeface="+mn-cs"/>
                        </a:rPr>
                        <a:t>BMC</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s-CO" sz="1000" dirty="0"/>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009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1100" b="1" dirty="0" smtClean="0">
                          <a:solidFill>
                            <a:schemeClr val="tx1"/>
                          </a:solidFill>
                        </a:rPr>
                        <a:t>SCB COMPRADORA </a:t>
                      </a:r>
                    </a:p>
                    <a:p>
                      <a:endParaRPr lang="es-CO" sz="1100" b="1" dirty="0"/>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s-CO" sz="1000" b="1" dirty="0"/>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6444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1100" b="1" dirty="0" smtClean="0">
                          <a:solidFill>
                            <a:schemeClr val="tx1"/>
                          </a:solidFill>
                        </a:rPr>
                        <a:t>SCB VENDORA </a:t>
                      </a:r>
                    </a:p>
                    <a:p>
                      <a:endParaRPr lang="es-CO" sz="1100" b="1" dirty="0"/>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s-CO" sz="1000" b="1" dirty="0"/>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41628">
                <a:tc>
                  <a:txBody>
                    <a:bodyPr/>
                    <a:lstStyle/>
                    <a:p>
                      <a:pPr algn="ctr"/>
                      <a:r>
                        <a:rPr lang="es-CO" sz="1100" b="1" dirty="0" smtClean="0"/>
                        <a:t>REGISTRO</a:t>
                      </a:r>
                      <a:endParaRPr lang="es-CO" sz="1100" b="1" dirty="0"/>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sz="1000" b="1" dirty="0"/>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9" name="8 Rectángulo redondeado"/>
          <p:cNvSpPr/>
          <p:nvPr/>
        </p:nvSpPr>
        <p:spPr>
          <a:xfrm>
            <a:off x="4847499" y="1389217"/>
            <a:ext cx="1115039" cy="749141"/>
          </a:xfrm>
          <a:prstGeom prst="roundRect">
            <a:avLst/>
          </a:prstGeom>
          <a:solidFill>
            <a:srgbClr val="E1ECED"/>
          </a:solidFill>
          <a:ln w="41275">
            <a:solidFill>
              <a:srgbClr val="FF0000"/>
            </a:solidFill>
          </a:ln>
        </p:spPr>
        <p:style>
          <a:lnRef idx="2">
            <a:schemeClr val="accent1"/>
          </a:lnRef>
          <a:fillRef idx="1">
            <a:schemeClr val="lt1"/>
          </a:fillRef>
          <a:effectRef idx="0">
            <a:schemeClr val="accent1"/>
          </a:effectRef>
          <a:fontRef idx="minor">
            <a:schemeClr val="dk1"/>
          </a:fontRef>
        </p:style>
        <p:txBody>
          <a:bodyPr wrap="none" lIns="228600" tIns="228600" rIns="228600" bIns="228600" rtlCol="0" anchor="ctr">
            <a:noAutofit/>
          </a:bodyPr>
          <a:lstStyle/>
          <a:p>
            <a:pPr algn="ctr"/>
            <a:r>
              <a:rPr lang="es-CO" sz="1200" dirty="0" smtClean="0">
                <a:solidFill>
                  <a:schemeClr val="tx1"/>
                </a:solidFill>
                <a:latin typeface="Franklin Gothic Demi Cond" panose="020B0706030402020204" pitchFamily="34" charset="0"/>
              </a:rPr>
              <a:t>Cerrar la </a:t>
            </a:r>
          </a:p>
          <a:p>
            <a:pPr algn="ctr"/>
            <a:r>
              <a:rPr lang="es-CO" sz="1200" dirty="0" smtClean="0">
                <a:solidFill>
                  <a:schemeClr val="tx1"/>
                </a:solidFill>
                <a:latin typeface="Franklin Gothic Demi Cond" panose="020B0706030402020204" pitchFamily="34" charset="0"/>
              </a:rPr>
              <a:t>Subasta</a:t>
            </a:r>
          </a:p>
        </p:txBody>
      </p:sp>
      <p:sp>
        <p:nvSpPr>
          <p:cNvPr id="11" name="10 Rectángulo redondeado"/>
          <p:cNvSpPr/>
          <p:nvPr/>
        </p:nvSpPr>
        <p:spPr>
          <a:xfrm>
            <a:off x="6043004" y="4571602"/>
            <a:ext cx="1502019" cy="749141"/>
          </a:xfrm>
          <a:prstGeom prst="roundRect">
            <a:avLst/>
          </a:prstGeom>
          <a:solidFill>
            <a:srgbClr val="E1ECED"/>
          </a:solidFill>
          <a:ln/>
        </p:spPr>
        <p:style>
          <a:lnRef idx="2">
            <a:schemeClr val="accent1"/>
          </a:lnRef>
          <a:fillRef idx="1">
            <a:schemeClr val="lt1"/>
          </a:fillRef>
          <a:effectRef idx="0">
            <a:schemeClr val="accent1"/>
          </a:effectRef>
          <a:fontRef idx="minor">
            <a:schemeClr val="dk1"/>
          </a:fontRef>
        </p:style>
        <p:txBody>
          <a:bodyPr wrap="none" lIns="228600" tIns="228600" rIns="228600" bIns="228600" rtlCol="0" anchor="ctr">
            <a:noAutofit/>
          </a:bodyPr>
          <a:lstStyle/>
          <a:p>
            <a:pPr algn="ctr"/>
            <a:r>
              <a:rPr lang="es-CO" sz="1200" dirty="0" smtClean="0">
                <a:solidFill>
                  <a:schemeClr val="tx1"/>
                </a:solidFill>
                <a:latin typeface="Franklin Gothic Demi Cond" panose="020B0706030402020204" pitchFamily="34" charset="0"/>
              </a:rPr>
              <a:t>Cambiar estado </a:t>
            </a:r>
          </a:p>
          <a:p>
            <a:pPr algn="ctr"/>
            <a:r>
              <a:rPr lang="es-CO" sz="1200" dirty="0" smtClean="0">
                <a:solidFill>
                  <a:schemeClr val="tx1"/>
                </a:solidFill>
                <a:latin typeface="Franklin Gothic Demi Cond" panose="020B0706030402020204" pitchFamily="34" charset="0"/>
              </a:rPr>
              <a:t>de los UGEI’s</a:t>
            </a:r>
          </a:p>
        </p:txBody>
      </p:sp>
      <p:sp>
        <p:nvSpPr>
          <p:cNvPr id="12" name="11 Rectángulo redondeado"/>
          <p:cNvSpPr/>
          <p:nvPr/>
        </p:nvSpPr>
        <p:spPr>
          <a:xfrm>
            <a:off x="6118435" y="1390805"/>
            <a:ext cx="1347423" cy="749141"/>
          </a:xfrm>
          <a:prstGeom prst="roundRect">
            <a:avLst/>
          </a:prstGeom>
          <a:solidFill>
            <a:srgbClr val="E1ECED"/>
          </a:solidFill>
          <a:ln/>
        </p:spPr>
        <p:style>
          <a:lnRef idx="2">
            <a:schemeClr val="accent1"/>
          </a:lnRef>
          <a:fillRef idx="1">
            <a:schemeClr val="lt1"/>
          </a:fillRef>
          <a:effectRef idx="0">
            <a:schemeClr val="accent1"/>
          </a:effectRef>
          <a:fontRef idx="minor">
            <a:schemeClr val="dk1"/>
          </a:fontRef>
        </p:style>
        <p:txBody>
          <a:bodyPr wrap="none" lIns="228600" tIns="228600" rIns="228600" bIns="228600" rtlCol="0" anchor="ctr">
            <a:noAutofit/>
          </a:bodyPr>
          <a:lstStyle/>
          <a:p>
            <a:pPr algn="ctr"/>
            <a:r>
              <a:rPr lang="es-CO" sz="1200" dirty="0" smtClean="0">
                <a:solidFill>
                  <a:schemeClr val="tx1"/>
                </a:solidFill>
                <a:latin typeface="Franklin Gothic Demi Cond" panose="020B0706030402020204" pitchFamily="34" charset="0"/>
              </a:rPr>
              <a:t>Informar al</a:t>
            </a:r>
          </a:p>
          <a:p>
            <a:pPr algn="ctr"/>
            <a:r>
              <a:rPr lang="es-CO" sz="1200" dirty="0" smtClean="0">
                <a:solidFill>
                  <a:schemeClr val="tx1"/>
                </a:solidFill>
                <a:latin typeface="Franklin Gothic Demi Cond" panose="020B0706030402020204" pitchFamily="34" charset="0"/>
              </a:rPr>
              <a:t>Sistema de Registro</a:t>
            </a:r>
          </a:p>
        </p:txBody>
      </p:sp>
      <p:sp>
        <p:nvSpPr>
          <p:cNvPr id="20" name="19 Rectángulo redondeado"/>
          <p:cNvSpPr/>
          <p:nvPr/>
        </p:nvSpPr>
        <p:spPr>
          <a:xfrm>
            <a:off x="957083" y="1393549"/>
            <a:ext cx="1307652" cy="749141"/>
          </a:xfrm>
          <a:prstGeom prst="roundRect">
            <a:avLst/>
          </a:prstGeom>
          <a:solidFill>
            <a:srgbClr val="E1ECED"/>
          </a:solidFill>
          <a:ln/>
        </p:spPr>
        <p:style>
          <a:lnRef idx="2">
            <a:schemeClr val="accent1"/>
          </a:lnRef>
          <a:fillRef idx="1">
            <a:schemeClr val="lt1"/>
          </a:fillRef>
          <a:effectRef idx="0">
            <a:schemeClr val="accent1"/>
          </a:effectRef>
          <a:fontRef idx="minor">
            <a:schemeClr val="dk1"/>
          </a:fontRef>
        </p:style>
        <p:txBody>
          <a:bodyPr wrap="square" lIns="228600" tIns="228600" rIns="228600" bIns="228600" rtlCol="0" anchor="ctr">
            <a:noAutofit/>
          </a:bodyPr>
          <a:lstStyle/>
          <a:p>
            <a:pPr algn="ctr"/>
            <a:r>
              <a:rPr lang="es-CO" sz="1200" dirty="0" smtClean="0">
                <a:solidFill>
                  <a:schemeClr val="tx1"/>
                </a:solidFill>
                <a:latin typeface="Franklin Gothic Demi Cond" panose="020B0706030402020204" pitchFamily="34" charset="0"/>
              </a:rPr>
              <a:t>Abrir Subasta</a:t>
            </a:r>
          </a:p>
        </p:txBody>
      </p:sp>
      <p:sp>
        <p:nvSpPr>
          <p:cNvPr id="29" name="28 Rectángulo redondeado"/>
          <p:cNvSpPr/>
          <p:nvPr/>
        </p:nvSpPr>
        <p:spPr>
          <a:xfrm>
            <a:off x="2435043" y="2539887"/>
            <a:ext cx="1019659" cy="749141"/>
          </a:xfrm>
          <a:prstGeom prst="roundRect">
            <a:avLst/>
          </a:prstGeom>
          <a:solidFill>
            <a:srgbClr val="E1ECED"/>
          </a:solidFill>
          <a:ln/>
        </p:spPr>
        <p:style>
          <a:lnRef idx="2">
            <a:schemeClr val="accent1"/>
          </a:lnRef>
          <a:fillRef idx="1">
            <a:schemeClr val="lt1"/>
          </a:fillRef>
          <a:effectRef idx="0">
            <a:schemeClr val="accent1"/>
          </a:effectRef>
          <a:fontRef idx="minor">
            <a:schemeClr val="dk1"/>
          </a:fontRef>
        </p:style>
        <p:txBody>
          <a:bodyPr wrap="none" lIns="228600" tIns="228600" rIns="228600" bIns="228600" rtlCol="0" anchor="ctr">
            <a:noAutofit/>
          </a:bodyPr>
          <a:lstStyle/>
          <a:p>
            <a:pPr algn="ctr"/>
            <a:r>
              <a:rPr lang="es-CO" sz="1200" dirty="0" smtClean="0">
                <a:solidFill>
                  <a:schemeClr val="tx1"/>
                </a:solidFill>
                <a:latin typeface="Franklin Gothic Demi Cond" panose="020B0706030402020204" pitchFamily="34" charset="0"/>
              </a:rPr>
              <a:t>Colocar </a:t>
            </a:r>
          </a:p>
          <a:p>
            <a:pPr algn="ctr"/>
            <a:r>
              <a:rPr lang="es-CO" sz="1200" dirty="0" smtClean="0">
                <a:solidFill>
                  <a:schemeClr val="tx1"/>
                </a:solidFill>
                <a:latin typeface="Franklin Gothic Demi Cond" panose="020B0706030402020204" pitchFamily="34" charset="0"/>
              </a:rPr>
              <a:t>posturas</a:t>
            </a:r>
          </a:p>
        </p:txBody>
      </p:sp>
      <p:sp>
        <p:nvSpPr>
          <p:cNvPr id="5" name="4 Rectángulo redondeado"/>
          <p:cNvSpPr/>
          <p:nvPr/>
        </p:nvSpPr>
        <p:spPr>
          <a:xfrm>
            <a:off x="7684003" y="1393549"/>
            <a:ext cx="1210902" cy="749141"/>
          </a:xfrm>
          <a:prstGeom prst="roundRect">
            <a:avLst/>
          </a:prstGeom>
          <a:solidFill>
            <a:srgbClr val="E1ECED"/>
          </a:solidFill>
          <a:ln/>
        </p:spPr>
        <p:style>
          <a:lnRef idx="2">
            <a:schemeClr val="accent1"/>
          </a:lnRef>
          <a:fillRef idx="1">
            <a:schemeClr val="lt1"/>
          </a:fillRef>
          <a:effectRef idx="0">
            <a:schemeClr val="accent1"/>
          </a:effectRef>
          <a:fontRef idx="minor">
            <a:schemeClr val="dk1"/>
          </a:fontRef>
        </p:style>
        <p:txBody>
          <a:bodyPr wrap="none" lIns="228600" tIns="228600" rIns="228600" bIns="228600" rtlCol="0" anchor="ctr">
            <a:noAutofit/>
          </a:bodyPr>
          <a:lstStyle/>
          <a:p>
            <a:pPr algn="ctr"/>
            <a:r>
              <a:rPr lang="es-CO" sz="1200" dirty="0" smtClean="0">
                <a:solidFill>
                  <a:schemeClr val="tx1"/>
                </a:solidFill>
                <a:latin typeface="Franklin Gothic Demi Cond" panose="020B0706030402020204" pitchFamily="34" charset="0"/>
              </a:rPr>
              <a:t>Habilitar la </a:t>
            </a:r>
          </a:p>
          <a:p>
            <a:pPr algn="ctr"/>
            <a:r>
              <a:rPr lang="es-CO" sz="1200" dirty="0" smtClean="0">
                <a:solidFill>
                  <a:schemeClr val="tx1"/>
                </a:solidFill>
                <a:latin typeface="Franklin Gothic Demi Cond" panose="020B0706030402020204" pitchFamily="34" charset="0"/>
              </a:rPr>
              <a:t>complementación</a:t>
            </a:r>
          </a:p>
          <a:p>
            <a:pPr algn="ctr"/>
            <a:r>
              <a:rPr lang="es-CO" sz="1200" dirty="0" smtClean="0">
                <a:solidFill>
                  <a:schemeClr val="tx1"/>
                </a:solidFill>
                <a:latin typeface="Franklin Gothic Demi Cond" panose="020B0706030402020204" pitchFamily="34" charset="0"/>
              </a:rPr>
              <a:t> de la operación</a:t>
            </a:r>
          </a:p>
        </p:txBody>
      </p:sp>
      <p:sp>
        <p:nvSpPr>
          <p:cNvPr id="4" name="3 CuadroTexto"/>
          <p:cNvSpPr txBox="1"/>
          <p:nvPr/>
        </p:nvSpPr>
        <p:spPr>
          <a:xfrm>
            <a:off x="1226581" y="1034174"/>
            <a:ext cx="800100" cy="301878"/>
          </a:xfrm>
          <a:prstGeom prst="rect">
            <a:avLst/>
          </a:prstGeom>
          <a:noFill/>
        </p:spPr>
        <p:txBody>
          <a:bodyPr wrap="square" lIns="0" tIns="0" rIns="0" bIns="0" rtlCol="0">
            <a:spAutoFit/>
          </a:bodyPr>
          <a:lstStyle/>
          <a:p>
            <a:pPr>
              <a:lnSpc>
                <a:spcPct val="120000"/>
              </a:lnSpc>
            </a:pPr>
            <a:r>
              <a:rPr lang="es-CO" b="1" dirty="0" smtClean="0">
                <a:solidFill>
                  <a:srgbClr val="00B0F0"/>
                </a:solidFill>
              </a:rPr>
              <a:t>INICIO</a:t>
            </a:r>
            <a:endParaRPr lang="es-CO" b="1" dirty="0">
              <a:solidFill>
                <a:srgbClr val="00B0F0"/>
              </a:solidFill>
            </a:endParaRPr>
          </a:p>
        </p:txBody>
      </p:sp>
      <p:cxnSp>
        <p:nvCxnSpPr>
          <p:cNvPr id="83" name="82 Conector recto de flecha"/>
          <p:cNvCxnSpPr>
            <a:stCxn id="9" idx="3"/>
            <a:endCxn id="12" idx="1"/>
          </p:cNvCxnSpPr>
          <p:nvPr/>
        </p:nvCxnSpPr>
        <p:spPr>
          <a:xfrm>
            <a:off x="5962538" y="1763788"/>
            <a:ext cx="155897"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6" name="125 Conector recto de flecha"/>
          <p:cNvCxnSpPr>
            <a:stCxn id="12" idx="2"/>
            <a:endCxn id="11" idx="0"/>
          </p:cNvCxnSpPr>
          <p:nvPr/>
        </p:nvCxnSpPr>
        <p:spPr>
          <a:xfrm>
            <a:off x="6792147" y="2139946"/>
            <a:ext cx="1867" cy="24316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0" name="129 Forma"/>
          <p:cNvCxnSpPr>
            <a:stCxn id="11" idx="3"/>
            <a:endCxn id="5" idx="1"/>
          </p:cNvCxnSpPr>
          <p:nvPr/>
        </p:nvCxnSpPr>
        <p:spPr>
          <a:xfrm flipV="1">
            <a:off x="7545023" y="1768120"/>
            <a:ext cx="138980" cy="317805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5" name="144 CuadroTexto"/>
          <p:cNvSpPr txBox="1"/>
          <p:nvPr/>
        </p:nvSpPr>
        <p:spPr>
          <a:xfrm>
            <a:off x="7838281" y="1012658"/>
            <a:ext cx="800100" cy="301878"/>
          </a:xfrm>
          <a:prstGeom prst="rect">
            <a:avLst/>
          </a:prstGeom>
          <a:noFill/>
        </p:spPr>
        <p:txBody>
          <a:bodyPr wrap="square" lIns="0" tIns="0" rIns="0" bIns="0" rtlCol="0">
            <a:spAutoFit/>
          </a:bodyPr>
          <a:lstStyle/>
          <a:p>
            <a:pPr algn="ctr">
              <a:lnSpc>
                <a:spcPct val="120000"/>
              </a:lnSpc>
            </a:pPr>
            <a:r>
              <a:rPr lang="es-CO" b="1" dirty="0" smtClean="0">
                <a:solidFill>
                  <a:srgbClr val="00B0F0"/>
                </a:solidFill>
              </a:rPr>
              <a:t>FIN</a:t>
            </a:r>
            <a:endParaRPr lang="es-CO" b="1" dirty="0">
              <a:solidFill>
                <a:srgbClr val="00B0F0"/>
              </a:solidFill>
            </a:endParaRPr>
          </a:p>
        </p:txBody>
      </p:sp>
      <p:sp>
        <p:nvSpPr>
          <p:cNvPr id="146" name="145 Rectángulo"/>
          <p:cNvSpPr/>
          <p:nvPr/>
        </p:nvSpPr>
        <p:spPr>
          <a:xfrm>
            <a:off x="141541" y="169630"/>
            <a:ext cx="4437882" cy="492443"/>
          </a:xfrm>
          <a:prstGeom prst="rect">
            <a:avLst/>
          </a:prstGeom>
        </p:spPr>
        <p:txBody>
          <a:bodyPr wrap="none">
            <a:spAutoFit/>
          </a:bodyPr>
          <a:lstStyle/>
          <a:p>
            <a:pPr algn="just"/>
            <a:r>
              <a:rPr lang="es-CO" sz="2600" b="1" dirty="0" smtClean="0">
                <a:solidFill>
                  <a:srgbClr val="094784"/>
                </a:solidFill>
              </a:rPr>
              <a:t>Subasta de Adjudicación: </a:t>
            </a:r>
            <a:endParaRPr lang="es-CO" sz="2000" b="1" dirty="0" smtClean="0">
              <a:solidFill>
                <a:srgbClr val="57D7FC"/>
              </a:solidFill>
            </a:endParaRPr>
          </a:p>
        </p:txBody>
      </p:sp>
      <p:sp>
        <p:nvSpPr>
          <p:cNvPr id="45" name="44 Rectángulo redondeado"/>
          <p:cNvSpPr/>
          <p:nvPr/>
        </p:nvSpPr>
        <p:spPr>
          <a:xfrm>
            <a:off x="3647939" y="1393549"/>
            <a:ext cx="1019659" cy="749141"/>
          </a:xfrm>
          <a:prstGeom prst="roundRect">
            <a:avLst/>
          </a:prstGeom>
          <a:solidFill>
            <a:srgbClr val="E1ECED"/>
          </a:solidFill>
          <a:ln/>
        </p:spPr>
        <p:style>
          <a:lnRef idx="2">
            <a:schemeClr val="accent1"/>
          </a:lnRef>
          <a:fillRef idx="1">
            <a:schemeClr val="lt1"/>
          </a:fillRef>
          <a:effectRef idx="0">
            <a:schemeClr val="accent1"/>
          </a:effectRef>
          <a:fontRef idx="minor">
            <a:schemeClr val="dk1"/>
          </a:fontRef>
        </p:style>
        <p:txBody>
          <a:bodyPr wrap="none" lIns="228600" tIns="228600" rIns="228600" bIns="228600" rtlCol="0" anchor="ctr">
            <a:noAutofit/>
          </a:bodyPr>
          <a:lstStyle/>
          <a:p>
            <a:pPr algn="ctr"/>
            <a:r>
              <a:rPr lang="es-CO" sz="1200" dirty="0" smtClean="0">
                <a:solidFill>
                  <a:schemeClr val="tx1"/>
                </a:solidFill>
                <a:latin typeface="Franklin Gothic Demi Cond" panose="020B0706030402020204" pitchFamily="34" charset="0"/>
              </a:rPr>
              <a:t>Adjudicar </a:t>
            </a:r>
          </a:p>
          <a:p>
            <a:pPr algn="ctr"/>
            <a:r>
              <a:rPr lang="es-CO" sz="1200" dirty="0" smtClean="0">
                <a:solidFill>
                  <a:schemeClr val="tx1"/>
                </a:solidFill>
                <a:latin typeface="Franklin Gothic Demi Cond" panose="020B0706030402020204" pitchFamily="34" charset="0"/>
              </a:rPr>
              <a:t>la operación</a:t>
            </a:r>
          </a:p>
        </p:txBody>
      </p:sp>
      <p:cxnSp>
        <p:nvCxnSpPr>
          <p:cNvPr id="59" name="58 Conector recto de flecha"/>
          <p:cNvCxnSpPr>
            <a:stCxn id="45" idx="3"/>
            <a:endCxn id="9" idx="1"/>
          </p:cNvCxnSpPr>
          <p:nvPr/>
        </p:nvCxnSpPr>
        <p:spPr>
          <a:xfrm flipV="1">
            <a:off x="4667598" y="1763788"/>
            <a:ext cx="179901" cy="43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33 Forma"/>
          <p:cNvCxnSpPr>
            <a:stCxn id="29" idx="3"/>
            <a:endCxn id="45" idx="1"/>
          </p:cNvCxnSpPr>
          <p:nvPr/>
        </p:nvCxnSpPr>
        <p:spPr>
          <a:xfrm flipV="1">
            <a:off x="3454702" y="1768120"/>
            <a:ext cx="193237" cy="114633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28 Rectángulo redondeado"/>
          <p:cNvSpPr/>
          <p:nvPr/>
        </p:nvSpPr>
        <p:spPr>
          <a:xfrm>
            <a:off x="1101079" y="3590359"/>
            <a:ext cx="1019659" cy="749141"/>
          </a:xfrm>
          <a:prstGeom prst="roundRect">
            <a:avLst/>
          </a:prstGeom>
          <a:solidFill>
            <a:srgbClr val="E1ECED"/>
          </a:solidFill>
          <a:ln/>
        </p:spPr>
        <p:style>
          <a:lnRef idx="2">
            <a:schemeClr val="accent1"/>
          </a:lnRef>
          <a:fillRef idx="1">
            <a:schemeClr val="lt1"/>
          </a:fillRef>
          <a:effectRef idx="0">
            <a:schemeClr val="accent1"/>
          </a:effectRef>
          <a:fontRef idx="minor">
            <a:schemeClr val="dk1"/>
          </a:fontRef>
        </p:style>
        <p:txBody>
          <a:bodyPr wrap="none" lIns="228600" tIns="228600" rIns="228600" bIns="228600" rtlCol="0" anchor="ctr">
            <a:noAutofit/>
          </a:bodyPr>
          <a:lstStyle/>
          <a:p>
            <a:pPr algn="ctr"/>
            <a:r>
              <a:rPr lang="es-CO" sz="1200" dirty="0" smtClean="0">
                <a:solidFill>
                  <a:schemeClr val="tx1"/>
                </a:solidFill>
                <a:latin typeface="Franklin Gothic Demi Cond" panose="020B0706030402020204" pitchFamily="34" charset="0"/>
              </a:rPr>
              <a:t>Postura precio </a:t>
            </a:r>
          </a:p>
          <a:p>
            <a:pPr algn="ctr"/>
            <a:r>
              <a:rPr lang="es-CO" sz="1200" dirty="0" smtClean="0">
                <a:solidFill>
                  <a:schemeClr val="tx1"/>
                </a:solidFill>
                <a:latin typeface="Franklin Gothic Demi Cond" panose="020B0706030402020204" pitchFamily="34" charset="0"/>
              </a:rPr>
              <a:t>de reserva</a:t>
            </a:r>
          </a:p>
        </p:txBody>
      </p:sp>
      <p:cxnSp>
        <p:nvCxnSpPr>
          <p:cNvPr id="21" name="33 Forma"/>
          <p:cNvCxnSpPr>
            <a:endCxn id="19" idx="0"/>
          </p:cNvCxnSpPr>
          <p:nvPr/>
        </p:nvCxnSpPr>
        <p:spPr>
          <a:xfrm rot="16200000" flipH="1">
            <a:off x="792912" y="2772361"/>
            <a:ext cx="1447669" cy="18832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Conector angular 5"/>
          <p:cNvCxnSpPr>
            <a:endCxn id="29" idx="2"/>
          </p:cNvCxnSpPr>
          <p:nvPr/>
        </p:nvCxnSpPr>
        <p:spPr>
          <a:xfrm flipV="1">
            <a:off x="2120738" y="3289028"/>
            <a:ext cx="824135" cy="67590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511059695"/>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16 Tabla"/>
          <p:cNvGraphicFramePr>
            <a:graphicFrameLocks noGrp="1"/>
          </p:cNvGraphicFramePr>
          <p:nvPr/>
        </p:nvGraphicFramePr>
        <p:xfrm>
          <a:off x="137153" y="819013"/>
          <a:ext cx="8815461" cy="5958305"/>
        </p:xfrm>
        <a:graphic>
          <a:graphicData uri="http://schemas.openxmlformats.org/drawingml/2006/table">
            <a:tbl>
              <a:tblPr firstRow="1" bandRow="1">
                <a:tableStyleId>{5C22544A-7EE6-4342-B048-85BDC9FD1C3A}</a:tableStyleId>
              </a:tblPr>
              <a:tblGrid>
                <a:gridCol w="740314"/>
                <a:gridCol w="8075147"/>
              </a:tblGrid>
              <a:tr h="106098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1100" b="1" kern="1200" dirty="0" smtClean="0">
                          <a:solidFill>
                            <a:schemeClr val="dk1"/>
                          </a:solidFill>
                          <a:latin typeface="+mn-lt"/>
                          <a:ea typeface="+mn-ea"/>
                          <a:cs typeface="+mn-cs"/>
                        </a:rPr>
                        <a:t>COMPRADOR</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s-CO" sz="1000" dirty="0"/>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2437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1100" b="1" kern="1200" dirty="0" smtClean="0">
                          <a:solidFill>
                            <a:schemeClr val="dk1"/>
                          </a:solidFill>
                          <a:latin typeface="+mn-lt"/>
                          <a:ea typeface="+mn-ea"/>
                          <a:cs typeface="+mn-cs"/>
                        </a:rPr>
                        <a:t>BMC</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s-CO" sz="1000" dirty="0"/>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1120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1100" b="1" dirty="0" smtClean="0">
                          <a:solidFill>
                            <a:schemeClr val="tx1"/>
                          </a:solidFill>
                        </a:rPr>
                        <a:t>SCB COMPRADORA </a:t>
                      </a:r>
                    </a:p>
                    <a:p>
                      <a:endParaRPr lang="es-CO" sz="1100" b="1" dirty="0"/>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s-CO" sz="1000" b="1" dirty="0"/>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1949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1100" b="1" dirty="0" smtClean="0">
                          <a:solidFill>
                            <a:schemeClr val="tx1"/>
                          </a:solidFill>
                        </a:rPr>
                        <a:t>SCB </a:t>
                      </a:r>
                    </a:p>
                    <a:p>
                      <a:pPr marL="0" marR="0" indent="0" algn="ctr" defTabSz="914400" rtl="0" eaLnBrk="1" fontAlgn="auto" latinLnBrk="0" hangingPunct="1">
                        <a:lnSpc>
                          <a:spcPct val="100000"/>
                        </a:lnSpc>
                        <a:spcBef>
                          <a:spcPts val="0"/>
                        </a:spcBef>
                        <a:spcAft>
                          <a:spcPts val="0"/>
                        </a:spcAft>
                        <a:buClrTx/>
                        <a:buSzTx/>
                        <a:buFontTx/>
                        <a:buNone/>
                        <a:tabLst/>
                        <a:defRPr/>
                      </a:pPr>
                      <a:r>
                        <a:rPr lang="es-CO" sz="1100" b="1" dirty="0" smtClean="0">
                          <a:solidFill>
                            <a:schemeClr val="tx1"/>
                          </a:solidFill>
                        </a:rPr>
                        <a:t>VENDORA </a:t>
                      </a:r>
                    </a:p>
                    <a:p>
                      <a:endParaRPr lang="es-CO" sz="1100" b="1" dirty="0"/>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s-CO" sz="1000" b="1" dirty="0"/>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26337">
                <a:tc>
                  <a:txBody>
                    <a:bodyPr/>
                    <a:lstStyle/>
                    <a:p>
                      <a:pPr algn="ctr"/>
                      <a:r>
                        <a:rPr lang="es-CO" sz="1100" b="1" dirty="0" smtClean="0"/>
                        <a:t>REGISTRO</a:t>
                      </a:r>
                      <a:endParaRPr lang="es-CO" sz="1100" b="1" dirty="0"/>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sz="1000" b="1" dirty="0"/>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15904">
                <a:tc>
                  <a:txBody>
                    <a:bodyPr/>
                    <a:lstStyle/>
                    <a:p>
                      <a:pPr algn="ctr"/>
                      <a:r>
                        <a:rPr lang="es-CO" sz="1100" b="1" dirty="0" smtClean="0"/>
                        <a:t>VENDEDOR</a:t>
                      </a:r>
                      <a:endParaRPr lang="es-CO" sz="1100" b="1" dirty="0"/>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sz="1000" b="1" dirty="0"/>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9" name="8 Rectángulo redondeado"/>
          <p:cNvSpPr/>
          <p:nvPr/>
        </p:nvSpPr>
        <p:spPr>
          <a:xfrm>
            <a:off x="5134683" y="1959391"/>
            <a:ext cx="983131" cy="749141"/>
          </a:xfrm>
          <a:prstGeom prst="roundRect">
            <a:avLst/>
          </a:prstGeom>
          <a:solidFill>
            <a:srgbClr val="E1ECED"/>
          </a:solidFill>
          <a:ln/>
        </p:spPr>
        <p:style>
          <a:lnRef idx="2">
            <a:schemeClr val="accent1"/>
          </a:lnRef>
          <a:fillRef idx="1">
            <a:schemeClr val="lt1"/>
          </a:fillRef>
          <a:effectRef idx="0">
            <a:schemeClr val="accent1"/>
          </a:effectRef>
          <a:fontRef idx="minor">
            <a:schemeClr val="dk1"/>
          </a:fontRef>
        </p:style>
        <p:txBody>
          <a:bodyPr wrap="none" lIns="228600" tIns="228600" rIns="228600" bIns="228600" rtlCol="0" anchor="ctr">
            <a:noAutofit/>
          </a:bodyPr>
          <a:lstStyle/>
          <a:p>
            <a:pPr algn="ctr"/>
            <a:r>
              <a:rPr lang="es-CO" sz="1200" dirty="0" smtClean="0">
                <a:solidFill>
                  <a:schemeClr val="tx1"/>
                </a:solidFill>
                <a:latin typeface="Franklin Gothic Demi Cond" panose="020B0706030402020204" pitchFamily="34" charset="0"/>
              </a:rPr>
              <a:t>Llamar al </a:t>
            </a:r>
          </a:p>
          <a:p>
            <a:pPr algn="ctr"/>
            <a:r>
              <a:rPr lang="es-CO" sz="1200" dirty="0" smtClean="0">
                <a:solidFill>
                  <a:schemeClr val="tx1"/>
                </a:solidFill>
                <a:latin typeface="Franklin Gothic Demi Cond" panose="020B0706030402020204" pitchFamily="34" charset="0"/>
              </a:rPr>
              <a:t>Registro</a:t>
            </a:r>
          </a:p>
        </p:txBody>
      </p:sp>
      <p:sp>
        <p:nvSpPr>
          <p:cNvPr id="11" name="10 Rectángulo redondeado"/>
          <p:cNvSpPr/>
          <p:nvPr/>
        </p:nvSpPr>
        <p:spPr>
          <a:xfrm>
            <a:off x="6417483" y="4178713"/>
            <a:ext cx="1170572" cy="749141"/>
          </a:xfrm>
          <a:prstGeom prst="roundRect">
            <a:avLst/>
          </a:prstGeom>
          <a:solidFill>
            <a:srgbClr val="E1ECED"/>
          </a:solidFill>
          <a:ln/>
        </p:spPr>
        <p:style>
          <a:lnRef idx="2">
            <a:schemeClr val="accent1"/>
          </a:lnRef>
          <a:fillRef idx="1">
            <a:schemeClr val="lt1"/>
          </a:fillRef>
          <a:effectRef idx="0">
            <a:schemeClr val="accent1"/>
          </a:effectRef>
          <a:fontRef idx="minor">
            <a:schemeClr val="dk1"/>
          </a:fontRef>
        </p:style>
        <p:txBody>
          <a:bodyPr wrap="none" lIns="228600" tIns="228600" rIns="228600" bIns="228600" rtlCol="0" anchor="ctr">
            <a:noAutofit/>
          </a:bodyPr>
          <a:lstStyle/>
          <a:p>
            <a:pPr algn="ctr"/>
            <a:r>
              <a:rPr lang="es-CO" sz="1200" dirty="0" smtClean="0">
                <a:solidFill>
                  <a:schemeClr val="tx1"/>
                </a:solidFill>
                <a:latin typeface="Franklin Gothic Demi Cond" panose="020B0706030402020204" pitchFamily="34" charset="0"/>
              </a:rPr>
              <a:t>Recibir </a:t>
            </a:r>
          </a:p>
          <a:p>
            <a:pPr algn="ctr"/>
            <a:r>
              <a:rPr lang="es-CO" sz="1200" dirty="0" smtClean="0">
                <a:solidFill>
                  <a:schemeClr val="tx1"/>
                </a:solidFill>
                <a:latin typeface="Franklin Gothic Demi Cond" panose="020B0706030402020204" pitchFamily="34" charset="0"/>
              </a:rPr>
              <a:t>Recursos</a:t>
            </a:r>
          </a:p>
        </p:txBody>
      </p:sp>
      <p:sp>
        <p:nvSpPr>
          <p:cNvPr id="20" name="19 Rectángulo redondeado"/>
          <p:cNvSpPr/>
          <p:nvPr/>
        </p:nvSpPr>
        <p:spPr>
          <a:xfrm>
            <a:off x="957083" y="1952965"/>
            <a:ext cx="1549449" cy="749141"/>
          </a:xfrm>
          <a:prstGeom prst="roundRect">
            <a:avLst/>
          </a:prstGeom>
          <a:solidFill>
            <a:srgbClr val="E1ECED"/>
          </a:solidFill>
          <a:ln/>
        </p:spPr>
        <p:style>
          <a:lnRef idx="2">
            <a:schemeClr val="accent1"/>
          </a:lnRef>
          <a:fillRef idx="1">
            <a:schemeClr val="lt1"/>
          </a:fillRef>
          <a:effectRef idx="0">
            <a:schemeClr val="accent1"/>
          </a:effectRef>
          <a:fontRef idx="minor">
            <a:schemeClr val="dk1"/>
          </a:fontRef>
        </p:style>
        <p:txBody>
          <a:bodyPr wrap="none" lIns="228600" tIns="228600" rIns="228600" bIns="228600" rtlCol="0" anchor="ctr">
            <a:noAutofit/>
          </a:bodyPr>
          <a:lstStyle/>
          <a:p>
            <a:pPr algn="ctr"/>
            <a:r>
              <a:rPr lang="es-CO" sz="1100" dirty="0" smtClean="0">
                <a:solidFill>
                  <a:schemeClr val="tx1"/>
                </a:solidFill>
                <a:latin typeface="Franklin Gothic Demi Cond" panose="020B0706030402020204" pitchFamily="34" charset="0"/>
              </a:rPr>
              <a:t>Realizar</a:t>
            </a:r>
          </a:p>
          <a:p>
            <a:pPr algn="ctr"/>
            <a:r>
              <a:rPr lang="es-CO" sz="1100" dirty="0" smtClean="0">
                <a:solidFill>
                  <a:schemeClr val="tx1"/>
                </a:solidFill>
                <a:latin typeface="Franklin Gothic Demi Cond" panose="020B0706030402020204" pitchFamily="34" charset="0"/>
              </a:rPr>
              <a:t> Complementación</a:t>
            </a:r>
          </a:p>
        </p:txBody>
      </p:sp>
      <p:sp>
        <p:nvSpPr>
          <p:cNvPr id="29" name="28 Rectángulo redondeado"/>
          <p:cNvSpPr/>
          <p:nvPr/>
        </p:nvSpPr>
        <p:spPr>
          <a:xfrm>
            <a:off x="2772744" y="3023997"/>
            <a:ext cx="1013948" cy="749141"/>
          </a:xfrm>
          <a:prstGeom prst="roundRect">
            <a:avLst/>
          </a:prstGeom>
          <a:solidFill>
            <a:srgbClr val="E1ECED"/>
          </a:solidFill>
          <a:ln/>
        </p:spPr>
        <p:style>
          <a:lnRef idx="2">
            <a:schemeClr val="accent1"/>
          </a:lnRef>
          <a:fillRef idx="1">
            <a:schemeClr val="lt1"/>
          </a:fillRef>
          <a:effectRef idx="0">
            <a:schemeClr val="accent1"/>
          </a:effectRef>
          <a:fontRef idx="minor">
            <a:schemeClr val="dk1"/>
          </a:fontRef>
        </p:style>
        <p:txBody>
          <a:bodyPr wrap="none" lIns="228600" tIns="228600" rIns="228600" bIns="228600" rtlCol="0" anchor="ctr">
            <a:noAutofit/>
          </a:bodyPr>
          <a:lstStyle/>
          <a:p>
            <a:pPr algn="ctr"/>
            <a:r>
              <a:rPr lang="es-CO" sz="1200" dirty="0" smtClean="0">
                <a:solidFill>
                  <a:schemeClr val="tx1"/>
                </a:solidFill>
                <a:latin typeface="Franklin Gothic Demi Cond" panose="020B0706030402020204" pitchFamily="34" charset="0"/>
              </a:rPr>
              <a:t>Realizar pago </a:t>
            </a:r>
          </a:p>
          <a:p>
            <a:pPr algn="ctr"/>
            <a:r>
              <a:rPr lang="es-CO" sz="1200" dirty="0" smtClean="0">
                <a:solidFill>
                  <a:schemeClr val="tx1"/>
                </a:solidFill>
                <a:latin typeface="Franklin Gothic Demi Cond" panose="020B0706030402020204" pitchFamily="34" charset="0"/>
              </a:rPr>
              <a:t>de créditos</a:t>
            </a:r>
          </a:p>
        </p:txBody>
      </p:sp>
      <p:sp>
        <p:nvSpPr>
          <p:cNvPr id="5" name="4 Rectángulo redondeado"/>
          <p:cNvSpPr/>
          <p:nvPr/>
        </p:nvSpPr>
        <p:spPr>
          <a:xfrm>
            <a:off x="6438315" y="1980907"/>
            <a:ext cx="1106707" cy="749141"/>
          </a:xfrm>
          <a:prstGeom prst="roundRect">
            <a:avLst/>
          </a:prstGeom>
          <a:solidFill>
            <a:srgbClr val="E1ECED"/>
          </a:solidFill>
          <a:ln/>
        </p:spPr>
        <p:style>
          <a:lnRef idx="2">
            <a:schemeClr val="accent1"/>
          </a:lnRef>
          <a:fillRef idx="1">
            <a:schemeClr val="lt1"/>
          </a:fillRef>
          <a:effectRef idx="0">
            <a:schemeClr val="accent1"/>
          </a:effectRef>
          <a:fontRef idx="minor">
            <a:schemeClr val="dk1"/>
          </a:fontRef>
        </p:style>
        <p:txBody>
          <a:bodyPr wrap="none" lIns="228600" tIns="228600" rIns="228600" bIns="228600" rtlCol="0" anchor="ctr">
            <a:noAutofit/>
          </a:bodyPr>
          <a:lstStyle/>
          <a:p>
            <a:pPr algn="ctr"/>
            <a:r>
              <a:rPr lang="es-CO" sz="1200" dirty="0" smtClean="0">
                <a:solidFill>
                  <a:schemeClr val="tx1"/>
                </a:solidFill>
                <a:latin typeface="Franklin Gothic Demi Cond" panose="020B0706030402020204" pitchFamily="34" charset="0"/>
              </a:rPr>
              <a:t>Transferir</a:t>
            </a:r>
          </a:p>
          <a:p>
            <a:pPr algn="ctr"/>
            <a:r>
              <a:rPr lang="es-CO" sz="1200" dirty="0" smtClean="0">
                <a:solidFill>
                  <a:schemeClr val="tx1"/>
                </a:solidFill>
                <a:latin typeface="Franklin Gothic Demi Cond" panose="020B0706030402020204" pitchFamily="34" charset="0"/>
              </a:rPr>
              <a:t> recursos</a:t>
            </a:r>
          </a:p>
        </p:txBody>
      </p:sp>
      <p:sp>
        <p:nvSpPr>
          <p:cNvPr id="4" name="3 CuadroTexto"/>
          <p:cNvSpPr txBox="1"/>
          <p:nvPr/>
        </p:nvSpPr>
        <p:spPr>
          <a:xfrm>
            <a:off x="1430977" y="1571862"/>
            <a:ext cx="800100" cy="301878"/>
          </a:xfrm>
          <a:prstGeom prst="rect">
            <a:avLst/>
          </a:prstGeom>
          <a:noFill/>
        </p:spPr>
        <p:txBody>
          <a:bodyPr wrap="square" lIns="0" tIns="0" rIns="0" bIns="0" rtlCol="0">
            <a:spAutoFit/>
          </a:bodyPr>
          <a:lstStyle/>
          <a:p>
            <a:pPr>
              <a:lnSpc>
                <a:spcPct val="120000"/>
              </a:lnSpc>
            </a:pPr>
            <a:r>
              <a:rPr lang="es-CO" b="1" dirty="0" smtClean="0">
                <a:solidFill>
                  <a:srgbClr val="00B0F0"/>
                </a:solidFill>
              </a:rPr>
              <a:t>INICIO</a:t>
            </a:r>
            <a:endParaRPr lang="es-CO" b="1" dirty="0">
              <a:solidFill>
                <a:srgbClr val="00B0F0"/>
              </a:solidFill>
            </a:endParaRPr>
          </a:p>
        </p:txBody>
      </p:sp>
      <p:cxnSp>
        <p:nvCxnSpPr>
          <p:cNvPr id="126" name="125 Conector recto de flecha"/>
          <p:cNvCxnSpPr>
            <a:stCxn id="5" idx="2"/>
            <a:endCxn id="11" idx="0"/>
          </p:cNvCxnSpPr>
          <p:nvPr/>
        </p:nvCxnSpPr>
        <p:spPr>
          <a:xfrm>
            <a:off x="6991669" y="2730048"/>
            <a:ext cx="11100" cy="14486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5" name="144 CuadroTexto"/>
          <p:cNvSpPr txBox="1"/>
          <p:nvPr/>
        </p:nvSpPr>
        <p:spPr>
          <a:xfrm>
            <a:off x="6925894" y="6173562"/>
            <a:ext cx="800100" cy="301878"/>
          </a:xfrm>
          <a:prstGeom prst="rect">
            <a:avLst/>
          </a:prstGeom>
          <a:noFill/>
        </p:spPr>
        <p:txBody>
          <a:bodyPr wrap="square" lIns="0" tIns="0" rIns="0" bIns="0" rtlCol="0">
            <a:spAutoFit/>
          </a:bodyPr>
          <a:lstStyle/>
          <a:p>
            <a:pPr algn="ctr">
              <a:lnSpc>
                <a:spcPct val="120000"/>
              </a:lnSpc>
            </a:pPr>
            <a:r>
              <a:rPr lang="es-CO" b="1" dirty="0" smtClean="0">
                <a:solidFill>
                  <a:srgbClr val="00B0F0"/>
                </a:solidFill>
              </a:rPr>
              <a:t>FIN</a:t>
            </a:r>
            <a:endParaRPr lang="es-CO" b="1" dirty="0">
              <a:solidFill>
                <a:srgbClr val="00B0F0"/>
              </a:solidFill>
            </a:endParaRPr>
          </a:p>
        </p:txBody>
      </p:sp>
      <p:sp>
        <p:nvSpPr>
          <p:cNvPr id="146" name="145 Rectángulo"/>
          <p:cNvSpPr/>
          <p:nvPr/>
        </p:nvSpPr>
        <p:spPr>
          <a:xfrm>
            <a:off x="98559" y="120451"/>
            <a:ext cx="6526338" cy="492443"/>
          </a:xfrm>
          <a:prstGeom prst="rect">
            <a:avLst/>
          </a:prstGeom>
        </p:spPr>
        <p:txBody>
          <a:bodyPr wrap="none">
            <a:spAutoFit/>
          </a:bodyPr>
          <a:lstStyle/>
          <a:p>
            <a:pPr algn="just"/>
            <a:r>
              <a:rPr lang="es-CO" sz="2600" b="1" dirty="0" smtClean="0">
                <a:solidFill>
                  <a:srgbClr val="094784"/>
                </a:solidFill>
              </a:rPr>
              <a:t>Compensación y liquidación de la operación: </a:t>
            </a:r>
            <a:endParaRPr lang="es-CO" sz="2000" b="1" dirty="0" smtClean="0">
              <a:solidFill>
                <a:srgbClr val="57D7FC"/>
              </a:solidFill>
            </a:endParaRPr>
          </a:p>
        </p:txBody>
      </p:sp>
      <p:cxnSp>
        <p:nvCxnSpPr>
          <p:cNvPr id="34" name="33 Forma"/>
          <p:cNvCxnSpPr>
            <a:stCxn id="20" idx="3"/>
            <a:endCxn id="29" idx="1"/>
          </p:cNvCxnSpPr>
          <p:nvPr/>
        </p:nvCxnSpPr>
        <p:spPr>
          <a:xfrm>
            <a:off x="2506532" y="2327536"/>
            <a:ext cx="266212" cy="107103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44 Rectángulo redondeado"/>
          <p:cNvSpPr/>
          <p:nvPr/>
        </p:nvSpPr>
        <p:spPr>
          <a:xfrm>
            <a:off x="3967707" y="1959391"/>
            <a:ext cx="983131" cy="749141"/>
          </a:xfrm>
          <a:prstGeom prst="roundRect">
            <a:avLst/>
          </a:prstGeom>
          <a:solidFill>
            <a:srgbClr val="E1ECED"/>
          </a:solidFill>
          <a:ln/>
        </p:spPr>
        <p:style>
          <a:lnRef idx="2">
            <a:schemeClr val="accent1"/>
          </a:lnRef>
          <a:fillRef idx="1">
            <a:schemeClr val="lt1"/>
          </a:fillRef>
          <a:effectRef idx="0">
            <a:schemeClr val="accent1"/>
          </a:effectRef>
          <a:fontRef idx="minor">
            <a:schemeClr val="dk1"/>
          </a:fontRef>
        </p:style>
        <p:txBody>
          <a:bodyPr wrap="none" lIns="228600" tIns="228600" rIns="228600" bIns="228600" rtlCol="0" anchor="ctr">
            <a:noAutofit/>
          </a:bodyPr>
          <a:lstStyle/>
          <a:p>
            <a:pPr algn="ctr"/>
            <a:r>
              <a:rPr lang="es-CO" sz="1200" dirty="0" smtClean="0">
                <a:solidFill>
                  <a:schemeClr val="tx1"/>
                </a:solidFill>
                <a:latin typeface="Franklin Gothic Demi Cond" panose="020B0706030402020204" pitchFamily="34" charset="0"/>
              </a:rPr>
              <a:t>Verificar</a:t>
            </a:r>
          </a:p>
          <a:p>
            <a:pPr algn="ctr"/>
            <a:r>
              <a:rPr lang="es-CO" sz="1200" dirty="0" smtClean="0">
                <a:solidFill>
                  <a:schemeClr val="tx1"/>
                </a:solidFill>
                <a:latin typeface="Franklin Gothic Demi Cond" panose="020B0706030402020204" pitchFamily="34" charset="0"/>
              </a:rPr>
              <a:t> pago</a:t>
            </a:r>
          </a:p>
        </p:txBody>
      </p:sp>
      <p:cxnSp>
        <p:nvCxnSpPr>
          <p:cNvPr id="59" name="58 Conector recto de flecha"/>
          <p:cNvCxnSpPr>
            <a:stCxn id="45" idx="3"/>
            <a:endCxn id="9" idx="1"/>
          </p:cNvCxnSpPr>
          <p:nvPr/>
        </p:nvCxnSpPr>
        <p:spPr>
          <a:xfrm>
            <a:off x="4950838" y="2333962"/>
            <a:ext cx="1838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33 Forma"/>
          <p:cNvCxnSpPr>
            <a:stCxn id="29" idx="3"/>
            <a:endCxn id="45" idx="1"/>
          </p:cNvCxnSpPr>
          <p:nvPr/>
        </p:nvCxnSpPr>
        <p:spPr>
          <a:xfrm flipV="1">
            <a:off x="3786692" y="2333962"/>
            <a:ext cx="181015" cy="106460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32 Conector recto de flecha"/>
          <p:cNvCxnSpPr/>
          <p:nvPr/>
        </p:nvCxnSpPr>
        <p:spPr>
          <a:xfrm flipV="1">
            <a:off x="867132" y="2308114"/>
            <a:ext cx="179901" cy="43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36 Rectángulo redondeado"/>
          <p:cNvSpPr/>
          <p:nvPr/>
        </p:nvSpPr>
        <p:spPr>
          <a:xfrm>
            <a:off x="5148723" y="5087986"/>
            <a:ext cx="961615" cy="749141"/>
          </a:xfrm>
          <a:prstGeom prst="roundRect">
            <a:avLst/>
          </a:prstGeom>
          <a:solidFill>
            <a:srgbClr val="E1ECED"/>
          </a:solidFill>
          <a:ln/>
        </p:spPr>
        <p:style>
          <a:lnRef idx="2">
            <a:schemeClr val="accent1"/>
          </a:lnRef>
          <a:fillRef idx="1">
            <a:schemeClr val="lt1"/>
          </a:fillRef>
          <a:effectRef idx="0">
            <a:schemeClr val="accent1"/>
          </a:effectRef>
          <a:fontRef idx="minor">
            <a:schemeClr val="dk1"/>
          </a:fontRef>
        </p:style>
        <p:txBody>
          <a:bodyPr wrap="none" lIns="228600" tIns="228600" rIns="228600" bIns="228600" rtlCol="0" anchor="ctr">
            <a:noAutofit/>
          </a:bodyPr>
          <a:lstStyle/>
          <a:p>
            <a:pPr algn="ctr"/>
            <a:r>
              <a:rPr lang="es-CO" sz="1200" dirty="0" smtClean="0">
                <a:solidFill>
                  <a:schemeClr val="tx1"/>
                </a:solidFill>
                <a:latin typeface="Franklin Gothic Demi Cond" panose="020B0706030402020204" pitchFamily="34" charset="0"/>
              </a:rPr>
              <a:t>Transferir </a:t>
            </a:r>
          </a:p>
          <a:p>
            <a:pPr algn="ctr"/>
            <a:r>
              <a:rPr lang="es-CO" sz="1200" dirty="0" smtClean="0">
                <a:solidFill>
                  <a:schemeClr val="tx1"/>
                </a:solidFill>
                <a:latin typeface="Franklin Gothic Demi Cond" panose="020B0706030402020204" pitchFamily="34" charset="0"/>
              </a:rPr>
              <a:t>UGEI’s</a:t>
            </a:r>
          </a:p>
        </p:txBody>
      </p:sp>
      <p:cxnSp>
        <p:nvCxnSpPr>
          <p:cNvPr id="38" name="37 Conector recto de flecha"/>
          <p:cNvCxnSpPr>
            <a:stCxn id="9" idx="2"/>
            <a:endCxn id="37" idx="0"/>
          </p:cNvCxnSpPr>
          <p:nvPr/>
        </p:nvCxnSpPr>
        <p:spPr>
          <a:xfrm>
            <a:off x="5626249" y="2708532"/>
            <a:ext cx="3282" cy="23794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40 Rectángulo redondeado"/>
          <p:cNvSpPr/>
          <p:nvPr/>
        </p:nvSpPr>
        <p:spPr>
          <a:xfrm>
            <a:off x="6438315" y="1002554"/>
            <a:ext cx="1106707" cy="749141"/>
          </a:xfrm>
          <a:prstGeom prst="roundRect">
            <a:avLst/>
          </a:prstGeom>
          <a:solidFill>
            <a:srgbClr val="E1ECED"/>
          </a:solidFill>
          <a:ln/>
        </p:spPr>
        <p:style>
          <a:lnRef idx="2">
            <a:schemeClr val="accent1"/>
          </a:lnRef>
          <a:fillRef idx="1">
            <a:schemeClr val="lt1"/>
          </a:fillRef>
          <a:effectRef idx="0">
            <a:schemeClr val="accent1"/>
          </a:effectRef>
          <a:fontRef idx="minor">
            <a:schemeClr val="dk1"/>
          </a:fontRef>
        </p:style>
        <p:txBody>
          <a:bodyPr wrap="none" lIns="228600" tIns="228600" rIns="228600" bIns="228600" rtlCol="0" anchor="ctr">
            <a:noAutofit/>
          </a:bodyPr>
          <a:lstStyle/>
          <a:p>
            <a:pPr algn="ctr"/>
            <a:r>
              <a:rPr lang="es-CO" sz="1200" dirty="0" smtClean="0">
                <a:solidFill>
                  <a:schemeClr val="tx1"/>
                </a:solidFill>
                <a:latin typeface="Franklin Gothic Demi Cond" panose="020B0706030402020204" pitchFamily="34" charset="0"/>
              </a:rPr>
              <a:t>Recibir </a:t>
            </a:r>
          </a:p>
          <a:p>
            <a:pPr algn="ctr"/>
            <a:r>
              <a:rPr lang="es-CO" sz="1200" dirty="0" smtClean="0">
                <a:solidFill>
                  <a:schemeClr val="tx1"/>
                </a:solidFill>
                <a:latin typeface="Franklin Gothic Demi Cond" panose="020B0706030402020204" pitchFamily="34" charset="0"/>
              </a:rPr>
              <a:t>créditos</a:t>
            </a:r>
          </a:p>
        </p:txBody>
      </p:sp>
      <p:cxnSp>
        <p:nvCxnSpPr>
          <p:cNvPr id="44" name="33 Forma"/>
          <p:cNvCxnSpPr>
            <a:stCxn id="37" idx="3"/>
            <a:endCxn id="41" idx="1"/>
          </p:cNvCxnSpPr>
          <p:nvPr/>
        </p:nvCxnSpPr>
        <p:spPr>
          <a:xfrm flipV="1">
            <a:off x="6110338" y="1377125"/>
            <a:ext cx="327977" cy="408543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48 Conector recto de flecha"/>
          <p:cNvCxnSpPr>
            <a:stCxn id="41" idx="2"/>
            <a:endCxn id="5" idx="0"/>
          </p:cNvCxnSpPr>
          <p:nvPr/>
        </p:nvCxnSpPr>
        <p:spPr>
          <a:xfrm>
            <a:off x="6991669" y="1751695"/>
            <a:ext cx="0" cy="2292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1" name="60 Rectángulo redondeado"/>
          <p:cNvSpPr/>
          <p:nvPr/>
        </p:nvSpPr>
        <p:spPr>
          <a:xfrm>
            <a:off x="957083" y="3023997"/>
            <a:ext cx="1549449" cy="749141"/>
          </a:xfrm>
          <a:prstGeom prst="roundRect">
            <a:avLst/>
          </a:prstGeom>
          <a:solidFill>
            <a:srgbClr val="E1ECED"/>
          </a:solidFill>
          <a:ln/>
        </p:spPr>
        <p:style>
          <a:lnRef idx="2">
            <a:schemeClr val="accent1"/>
          </a:lnRef>
          <a:fillRef idx="1">
            <a:schemeClr val="lt1"/>
          </a:fillRef>
          <a:effectRef idx="0">
            <a:schemeClr val="accent1"/>
          </a:effectRef>
          <a:fontRef idx="minor">
            <a:schemeClr val="dk1"/>
          </a:fontRef>
        </p:style>
        <p:txBody>
          <a:bodyPr wrap="none" lIns="228600" tIns="228600" rIns="228600" bIns="228600" rtlCol="0" anchor="ctr">
            <a:noAutofit/>
          </a:bodyPr>
          <a:lstStyle/>
          <a:p>
            <a:pPr algn="ctr"/>
            <a:r>
              <a:rPr lang="es-CO" sz="1100" dirty="0" smtClean="0">
                <a:solidFill>
                  <a:schemeClr val="tx1"/>
                </a:solidFill>
                <a:latin typeface="Franklin Gothic Demi Cond" panose="020B0706030402020204" pitchFamily="34" charset="0"/>
              </a:rPr>
              <a:t>Realizar</a:t>
            </a:r>
          </a:p>
          <a:p>
            <a:pPr algn="ctr"/>
            <a:r>
              <a:rPr lang="es-CO" sz="1100" dirty="0" smtClean="0">
                <a:solidFill>
                  <a:schemeClr val="tx1"/>
                </a:solidFill>
                <a:latin typeface="Franklin Gothic Demi Cond" panose="020B0706030402020204" pitchFamily="34" charset="0"/>
              </a:rPr>
              <a:t> Complementación</a:t>
            </a:r>
          </a:p>
        </p:txBody>
      </p:sp>
      <p:sp>
        <p:nvSpPr>
          <p:cNvPr id="63" name="62 Rectángulo redondeado"/>
          <p:cNvSpPr/>
          <p:nvPr/>
        </p:nvSpPr>
        <p:spPr>
          <a:xfrm>
            <a:off x="946325" y="4124923"/>
            <a:ext cx="1549449" cy="749141"/>
          </a:xfrm>
          <a:prstGeom prst="roundRect">
            <a:avLst/>
          </a:prstGeom>
          <a:solidFill>
            <a:srgbClr val="E1ECED"/>
          </a:solidFill>
          <a:ln/>
        </p:spPr>
        <p:style>
          <a:lnRef idx="2">
            <a:schemeClr val="accent1"/>
          </a:lnRef>
          <a:fillRef idx="1">
            <a:schemeClr val="lt1"/>
          </a:fillRef>
          <a:effectRef idx="0">
            <a:schemeClr val="accent1"/>
          </a:effectRef>
          <a:fontRef idx="minor">
            <a:schemeClr val="dk1"/>
          </a:fontRef>
        </p:style>
        <p:txBody>
          <a:bodyPr wrap="none" lIns="228600" tIns="228600" rIns="228600" bIns="228600" rtlCol="0" anchor="ctr">
            <a:noAutofit/>
          </a:bodyPr>
          <a:lstStyle/>
          <a:p>
            <a:pPr algn="ctr"/>
            <a:r>
              <a:rPr lang="es-CO" sz="1100" dirty="0" smtClean="0">
                <a:solidFill>
                  <a:schemeClr val="tx1"/>
                </a:solidFill>
                <a:latin typeface="Franklin Gothic Demi Cond" panose="020B0706030402020204" pitchFamily="34" charset="0"/>
              </a:rPr>
              <a:t>Realizar</a:t>
            </a:r>
          </a:p>
          <a:p>
            <a:pPr algn="ctr"/>
            <a:r>
              <a:rPr lang="es-CO" sz="1100" dirty="0" smtClean="0">
                <a:solidFill>
                  <a:schemeClr val="tx1"/>
                </a:solidFill>
                <a:latin typeface="Franklin Gothic Demi Cond" panose="020B0706030402020204" pitchFamily="34" charset="0"/>
              </a:rPr>
              <a:t> Complementación</a:t>
            </a:r>
          </a:p>
        </p:txBody>
      </p:sp>
      <p:sp>
        <p:nvSpPr>
          <p:cNvPr id="67" name="66 Rectángulo redondeado"/>
          <p:cNvSpPr/>
          <p:nvPr/>
        </p:nvSpPr>
        <p:spPr>
          <a:xfrm>
            <a:off x="7725994" y="4178713"/>
            <a:ext cx="1170572" cy="749141"/>
          </a:xfrm>
          <a:prstGeom prst="roundRect">
            <a:avLst/>
          </a:prstGeom>
          <a:solidFill>
            <a:srgbClr val="E1ECED"/>
          </a:solidFill>
          <a:ln/>
        </p:spPr>
        <p:style>
          <a:lnRef idx="2">
            <a:schemeClr val="accent1"/>
          </a:lnRef>
          <a:fillRef idx="1">
            <a:schemeClr val="lt1"/>
          </a:fillRef>
          <a:effectRef idx="0">
            <a:schemeClr val="accent1"/>
          </a:effectRef>
          <a:fontRef idx="minor">
            <a:schemeClr val="dk1"/>
          </a:fontRef>
        </p:style>
        <p:txBody>
          <a:bodyPr wrap="none" lIns="228600" tIns="228600" rIns="228600" bIns="228600" rtlCol="0" anchor="ctr">
            <a:noAutofit/>
          </a:bodyPr>
          <a:lstStyle/>
          <a:p>
            <a:pPr algn="ctr"/>
            <a:r>
              <a:rPr lang="es-CO" sz="1200" dirty="0" smtClean="0">
                <a:solidFill>
                  <a:schemeClr val="tx1"/>
                </a:solidFill>
                <a:latin typeface="Franklin Gothic Demi Cond" panose="020B0706030402020204" pitchFamily="34" charset="0"/>
              </a:rPr>
              <a:t>Liquidación</a:t>
            </a:r>
          </a:p>
        </p:txBody>
      </p:sp>
      <p:cxnSp>
        <p:nvCxnSpPr>
          <p:cNvPr id="87" name="86 Conector recto de flecha"/>
          <p:cNvCxnSpPr>
            <a:stCxn id="11" idx="3"/>
            <a:endCxn id="67" idx="1"/>
          </p:cNvCxnSpPr>
          <p:nvPr/>
        </p:nvCxnSpPr>
        <p:spPr>
          <a:xfrm>
            <a:off x="7588055" y="4553284"/>
            <a:ext cx="13793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33 Forma"/>
          <p:cNvCxnSpPr>
            <a:stCxn id="63" idx="3"/>
            <a:endCxn id="29" idx="1"/>
          </p:cNvCxnSpPr>
          <p:nvPr/>
        </p:nvCxnSpPr>
        <p:spPr>
          <a:xfrm flipV="1">
            <a:off x="2495774" y="3398568"/>
            <a:ext cx="276970" cy="110092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92 Conector recto de flecha"/>
          <p:cNvCxnSpPr>
            <a:stCxn id="61" idx="3"/>
            <a:endCxn id="29" idx="1"/>
          </p:cNvCxnSpPr>
          <p:nvPr/>
        </p:nvCxnSpPr>
        <p:spPr>
          <a:xfrm>
            <a:off x="2506532" y="3398568"/>
            <a:ext cx="2662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95 Rectángulo redondeado"/>
          <p:cNvSpPr/>
          <p:nvPr/>
        </p:nvSpPr>
        <p:spPr>
          <a:xfrm>
            <a:off x="7723554" y="5948159"/>
            <a:ext cx="1170572" cy="749141"/>
          </a:xfrm>
          <a:prstGeom prst="roundRect">
            <a:avLst/>
          </a:prstGeom>
          <a:solidFill>
            <a:srgbClr val="E1ECED"/>
          </a:solidFill>
          <a:ln w="41275">
            <a:solidFill>
              <a:srgbClr val="FF0000"/>
            </a:solidFill>
          </a:ln>
        </p:spPr>
        <p:style>
          <a:lnRef idx="2">
            <a:schemeClr val="accent1"/>
          </a:lnRef>
          <a:fillRef idx="1">
            <a:schemeClr val="lt1"/>
          </a:fillRef>
          <a:effectRef idx="0">
            <a:schemeClr val="accent1"/>
          </a:effectRef>
          <a:fontRef idx="minor">
            <a:schemeClr val="dk1"/>
          </a:fontRef>
        </p:style>
        <p:txBody>
          <a:bodyPr wrap="none" lIns="228600" tIns="228600" rIns="228600" bIns="228600" rtlCol="0" anchor="ctr">
            <a:noAutofit/>
          </a:bodyPr>
          <a:lstStyle/>
          <a:p>
            <a:pPr algn="ctr"/>
            <a:r>
              <a:rPr lang="es-CO" sz="1200" dirty="0" smtClean="0">
                <a:solidFill>
                  <a:schemeClr val="tx1"/>
                </a:solidFill>
                <a:latin typeface="Franklin Gothic Demi Cond" panose="020B0706030402020204" pitchFamily="34" charset="0"/>
              </a:rPr>
              <a:t>Liquidación</a:t>
            </a:r>
          </a:p>
        </p:txBody>
      </p:sp>
      <p:cxnSp>
        <p:nvCxnSpPr>
          <p:cNvPr id="97" name="96 Conector recto de flecha"/>
          <p:cNvCxnSpPr>
            <a:stCxn id="67" idx="2"/>
            <a:endCxn id="96" idx="0"/>
          </p:cNvCxnSpPr>
          <p:nvPr/>
        </p:nvCxnSpPr>
        <p:spPr>
          <a:xfrm flipH="1">
            <a:off x="8308840" y="4927854"/>
            <a:ext cx="2440" cy="10203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083644508"/>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texto"/>
          <p:cNvSpPr>
            <a:spLocks noGrp="1"/>
          </p:cNvSpPr>
          <p:nvPr>
            <p:ph type="body" idx="4294967295"/>
          </p:nvPr>
        </p:nvSpPr>
        <p:spPr>
          <a:xfrm>
            <a:off x="100972" y="309139"/>
            <a:ext cx="7772400" cy="452437"/>
          </a:xfrm>
        </p:spPr>
        <p:txBody>
          <a:bodyPr/>
          <a:lstStyle/>
          <a:p>
            <a:r>
              <a:rPr lang="es-CO" sz="2800" b="1" dirty="0" smtClean="0">
                <a:solidFill>
                  <a:schemeClr val="tx2"/>
                </a:solidFill>
              </a:rPr>
              <a:t>Negociación mercado de </a:t>
            </a:r>
            <a:r>
              <a:rPr lang="es-CO" sz="2800" b="1" dirty="0">
                <a:solidFill>
                  <a:schemeClr val="tx2"/>
                </a:solidFill>
              </a:rPr>
              <a:t>carbono</a:t>
            </a:r>
          </a:p>
        </p:txBody>
      </p:sp>
      <p:sp>
        <p:nvSpPr>
          <p:cNvPr id="8" name="CuadroTexto 7"/>
          <p:cNvSpPr txBox="1"/>
          <p:nvPr/>
        </p:nvSpPr>
        <p:spPr>
          <a:xfrm>
            <a:off x="106695" y="2017446"/>
            <a:ext cx="2340000" cy="692497"/>
          </a:xfrm>
          <a:prstGeom prst="rect">
            <a:avLst/>
          </a:prstGeom>
        </p:spPr>
        <p:style>
          <a:lnRef idx="0">
            <a:schemeClr val="accent2"/>
          </a:lnRef>
          <a:fillRef idx="3">
            <a:schemeClr val="accent2"/>
          </a:fillRef>
          <a:effectRef idx="3">
            <a:schemeClr val="accent2"/>
          </a:effectRef>
          <a:fontRef idx="minor">
            <a:schemeClr val="lt1"/>
          </a:fontRef>
        </p:style>
        <p:txBody>
          <a:bodyPr wrap="square" lIns="0" tIns="0" rIns="0" bIns="0" rtlCol="0">
            <a:spAutoFit/>
          </a:bodyPr>
          <a:lstStyle/>
          <a:p>
            <a:pPr lvl="0" algn="ctr"/>
            <a:r>
              <a:rPr lang="es-CO" sz="1500" dirty="0">
                <a:solidFill>
                  <a:schemeClr val="tx1"/>
                </a:solidFill>
              </a:rPr>
              <a:t>Certificación por un Ente Registrador (markit o icontec)</a:t>
            </a:r>
          </a:p>
        </p:txBody>
      </p:sp>
      <p:sp>
        <p:nvSpPr>
          <p:cNvPr id="9" name="CuadroTexto 8"/>
          <p:cNvSpPr txBox="1"/>
          <p:nvPr/>
        </p:nvSpPr>
        <p:spPr>
          <a:xfrm>
            <a:off x="100972" y="2796121"/>
            <a:ext cx="2340000" cy="692497"/>
          </a:xfrm>
          <a:prstGeom prst="rect">
            <a:avLst/>
          </a:prstGeom>
        </p:spPr>
        <p:style>
          <a:lnRef idx="0">
            <a:schemeClr val="accent2"/>
          </a:lnRef>
          <a:fillRef idx="3">
            <a:schemeClr val="accent2"/>
          </a:fillRef>
          <a:effectRef idx="3">
            <a:schemeClr val="accent2"/>
          </a:effectRef>
          <a:fontRef idx="minor">
            <a:schemeClr val="lt1"/>
          </a:fontRef>
        </p:style>
        <p:txBody>
          <a:bodyPr wrap="square" lIns="0" tIns="0" rIns="0" bIns="0" rtlCol="0">
            <a:spAutoFit/>
          </a:bodyPr>
          <a:lstStyle/>
          <a:p>
            <a:pPr lvl="0" algn="ctr"/>
            <a:r>
              <a:rPr lang="es-CO" sz="1500" dirty="0">
                <a:solidFill>
                  <a:schemeClr val="tx1"/>
                </a:solidFill>
              </a:rPr>
              <a:t>Rueda Electrónica: Horarios establecidos: Martes de 9 a 10 am</a:t>
            </a:r>
          </a:p>
        </p:txBody>
      </p:sp>
      <p:sp>
        <p:nvSpPr>
          <p:cNvPr id="10" name="CuadroTexto 9"/>
          <p:cNvSpPr txBox="1"/>
          <p:nvPr/>
        </p:nvSpPr>
        <p:spPr>
          <a:xfrm>
            <a:off x="93922" y="5344239"/>
            <a:ext cx="2340000" cy="1384995"/>
          </a:xfrm>
          <a:prstGeom prst="rect">
            <a:avLst/>
          </a:prstGeom>
        </p:spPr>
        <p:style>
          <a:lnRef idx="0">
            <a:schemeClr val="accent2"/>
          </a:lnRef>
          <a:fillRef idx="3">
            <a:schemeClr val="accent2"/>
          </a:fillRef>
          <a:effectRef idx="3">
            <a:schemeClr val="accent2"/>
          </a:effectRef>
          <a:fontRef idx="minor">
            <a:schemeClr val="lt1"/>
          </a:fontRef>
        </p:style>
        <p:txBody>
          <a:bodyPr wrap="square" lIns="0" tIns="0" rIns="0" bIns="0" rtlCol="0">
            <a:spAutoFit/>
          </a:bodyPr>
          <a:lstStyle/>
          <a:p>
            <a:pPr lvl="0" algn="ctr"/>
            <a:r>
              <a:rPr lang="es-CO" sz="1500" dirty="0">
                <a:solidFill>
                  <a:schemeClr val="tx1"/>
                </a:solidFill>
              </a:rPr>
              <a:t>Sesiones de (I) exposición y (II) adjudicación (subasta), que se realiza previa solicitud escrita por parte de la SCB miembro que lo requiera. </a:t>
            </a:r>
          </a:p>
        </p:txBody>
      </p:sp>
      <p:sp>
        <p:nvSpPr>
          <p:cNvPr id="11" name="CuadroTexto 10"/>
          <p:cNvSpPr txBox="1"/>
          <p:nvPr/>
        </p:nvSpPr>
        <p:spPr>
          <a:xfrm>
            <a:off x="93922" y="3596468"/>
            <a:ext cx="2340000" cy="1615827"/>
          </a:xfrm>
          <a:prstGeom prst="rect">
            <a:avLst/>
          </a:prstGeom>
        </p:spPr>
        <p:style>
          <a:lnRef idx="0">
            <a:schemeClr val="accent2"/>
          </a:lnRef>
          <a:fillRef idx="3">
            <a:schemeClr val="accent2"/>
          </a:fillRef>
          <a:effectRef idx="3">
            <a:schemeClr val="accent2"/>
          </a:effectRef>
          <a:fontRef idx="minor">
            <a:schemeClr val="lt1"/>
          </a:fontRef>
        </p:style>
        <p:txBody>
          <a:bodyPr wrap="square" lIns="0" tIns="0" rIns="0" bIns="0" rtlCol="0">
            <a:spAutoFit/>
          </a:bodyPr>
          <a:lstStyle/>
          <a:p>
            <a:pPr lvl="0" algn="ctr"/>
            <a:r>
              <a:rPr lang="es-CO" sz="1500" dirty="0">
                <a:solidFill>
                  <a:schemeClr val="tx1"/>
                </a:solidFill>
              </a:rPr>
              <a:t>Instructivo Operativo, informando al mercado la oferta de UGEIs y publicación en diarios de amplia circulación, informando sobre las sesiones de subasta.</a:t>
            </a:r>
          </a:p>
        </p:txBody>
      </p:sp>
      <p:sp>
        <p:nvSpPr>
          <p:cNvPr id="13" name="CuadroTexto 12"/>
          <p:cNvSpPr txBox="1"/>
          <p:nvPr/>
        </p:nvSpPr>
        <p:spPr>
          <a:xfrm>
            <a:off x="2548449" y="2417475"/>
            <a:ext cx="4068000" cy="692497"/>
          </a:xfrm>
          <a:prstGeom prst="rect">
            <a:avLst/>
          </a:prstGeom>
        </p:spPr>
        <p:style>
          <a:lnRef idx="0">
            <a:schemeClr val="accent2"/>
          </a:lnRef>
          <a:fillRef idx="3">
            <a:schemeClr val="accent2"/>
          </a:fillRef>
          <a:effectRef idx="3">
            <a:schemeClr val="accent2"/>
          </a:effectRef>
          <a:fontRef idx="minor">
            <a:schemeClr val="lt1"/>
          </a:fontRef>
        </p:style>
        <p:txBody>
          <a:bodyPr wrap="square" lIns="0" tIns="0" rIns="0" bIns="0" rtlCol="0">
            <a:spAutoFit/>
          </a:bodyPr>
          <a:lstStyle/>
          <a:p>
            <a:pPr lvl="0" algn="ctr"/>
            <a:r>
              <a:rPr lang="es-CO" sz="1500" dirty="0">
                <a:solidFill>
                  <a:schemeClr val="tx1"/>
                </a:solidFill>
              </a:rPr>
              <a:t>Transferencia electrónica de los recursos a mas tardar a las 9 am del segundo día hábil siguiente a la adjudicación</a:t>
            </a:r>
          </a:p>
        </p:txBody>
      </p:sp>
      <p:sp>
        <p:nvSpPr>
          <p:cNvPr id="14" name="CuadroTexto 13"/>
          <p:cNvSpPr txBox="1"/>
          <p:nvPr/>
        </p:nvSpPr>
        <p:spPr>
          <a:xfrm>
            <a:off x="2556375" y="2007058"/>
            <a:ext cx="4068000" cy="230832"/>
          </a:xfrm>
          <a:prstGeom prst="rect">
            <a:avLst/>
          </a:prstGeom>
        </p:spPr>
        <p:style>
          <a:lnRef idx="0">
            <a:schemeClr val="accent2"/>
          </a:lnRef>
          <a:fillRef idx="3">
            <a:schemeClr val="accent2"/>
          </a:fillRef>
          <a:effectRef idx="3">
            <a:schemeClr val="accent2"/>
          </a:effectRef>
          <a:fontRef idx="minor">
            <a:schemeClr val="lt1"/>
          </a:fontRef>
        </p:style>
        <p:txBody>
          <a:bodyPr wrap="square" lIns="0" tIns="0" rIns="0" bIns="0" rtlCol="0">
            <a:spAutoFit/>
          </a:bodyPr>
          <a:lstStyle/>
          <a:p>
            <a:pPr lvl="0" algn="ctr"/>
            <a:r>
              <a:rPr lang="es-CO" sz="1500" dirty="0" smtClean="0">
                <a:solidFill>
                  <a:schemeClr val="tx1"/>
                </a:solidFill>
              </a:rPr>
              <a:t>Compensación </a:t>
            </a:r>
            <a:r>
              <a:rPr lang="es-CO" sz="1500" dirty="0">
                <a:solidFill>
                  <a:schemeClr val="tx1"/>
                </a:solidFill>
              </a:rPr>
              <a:t>y liquidación Neta (Físicos)</a:t>
            </a:r>
          </a:p>
        </p:txBody>
      </p:sp>
      <p:sp>
        <p:nvSpPr>
          <p:cNvPr id="15" name="CuadroTexto 14"/>
          <p:cNvSpPr txBox="1"/>
          <p:nvPr/>
        </p:nvSpPr>
        <p:spPr>
          <a:xfrm>
            <a:off x="2556375" y="3250727"/>
            <a:ext cx="4068000" cy="2539157"/>
          </a:xfrm>
          <a:prstGeom prst="rect">
            <a:avLst/>
          </a:prstGeom>
        </p:spPr>
        <p:style>
          <a:lnRef idx="0">
            <a:schemeClr val="accent2"/>
          </a:lnRef>
          <a:fillRef idx="3">
            <a:schemeClr val="accent2"/>
          </a:fillRef>
          <a:effectRef idx="3">
            <a:schemeClr val="accent2"/>
          </a:effectRef>
          <a:fontRef idx="minor">
            <a:schemeClr val="lt1"/>
          </a:fontRef>
        </p:style>
        <p:txBody>
          <a:bodyPr wrap="square" lIns="0" tIns="0" rIns="0" bIns="0" rtlCol="0">
            <a:spAutoFit/>
          </a:bodyPr>
          <a:lstStyle/>
          <a:p>
            <a:pPr lvl="0"/>
            <a:r>
              <a:rPr lang="es-CO" sz="1500" dirty="0">
                <a:solidFill>
                  <a:schemeClr val="tx1"/>
                </a:solidFill>
              </a:rPr>
              <a:t>Será realizada a través de la plataforma de MVC, en tres </a:t>
            </a:r>
            <a:r>
              <a:rPr lang="es-CO" sz="1500" dirty="0" smtClean="0">
                <a:solidFill>
                  <a:schemeClr val="tx1"/>
                </a:solidFill>
              </a:rPr>
              <a:t>momentos:</a:t>
            </a:r>
          </a:p>
          <a:p>
            <a:pPr marL="342900" lvl="0" indent="-342900">
              <a:buAutoNum type="arabicPeriod"/>
            </a:pPr>
            <a:r>
              <a:rPr lang="es-CO" sz="1500" dirty="0" smtClean="0">
                <a:solidFill>
                  <a:schemeClr val="tx1"/>
                </a:solidFill>
              </a:rPr>
              <a:t>Una </a:t>
            </a:r>
            <a:r>
              <a:rPr lang="es-CO" sz="1500" dirty="0">
                <a:solidFill>
                  <a:schemeClr val="tx1"/>
                </a:solidFill>
              </a:rPr>
              <a:t>vez la Bolsa confirme por medio de la interfaz con Markit o icontec la existencia y certificación de los créditos de un proyecto</a:t>
            </a:r>
            <a:r>
              <a:rPr lang="es-CO" sz="1500" dirty="0" smtClean="0">
                <a:solidFill>
                  <a:schemeClr val="tx1"/>
                </a:solidFill>
              </a:rPr>
              <a:t>.</a:t>
            </a:r>
          </a:p>
          <a:p>
            <a:pPr marL="342900" lvl="0" indent="-342900">
              <a:buAutoNum type="arabicPeriod"/>
            </a:pPr>
            <a:r>
              <a:rPr lang="es-CO" sz="1500" dirty="0" smtClean="0">
                <a:solidFill>
                  <a:schemeClr val="tx1"/>
                </a:solidFill>
              </a:rPr>
              <a:t>Markit </a:t>
            </a:r>
            <a:r>
              <a:rPr lang="es-CO" sz="1500" dirty="0">
                <a:solidFill>
                  <a:schemeClr val="tx1"/>
                </a:solidFill>
              </a:rPr>
              <a:t>dejará inactiva las unidades que se encuentren negociadas en la plataforma de la Bolsa pero pendiente de pago</a:t>
            </a:r>
            <a:r>
              <a:rPr lang="es-CO" sz="1500" dirty="0" smtClean="0">
                <a:solidFill>
                  <a:schemeClr val="tx1"/>
                </a:solidFill>
              </a:rPr>
              <a:t>.</a:t>
            </a:r>
          </a:p>
          <a:p>
            <a:pPr marL="342900" lvl="0" indent="-342900">
              <a:buAutoNum type="arabicPeriod"/>
            </a:pPr>
            <a:r>
              <a:rPr lang="es-CO" sz="1500" dirty="0" smtClean="0">
                <a:solidFill>
                  <a:schemeClr val="tx1"/>
                </a:solidFill>
              </a:rPr>
              <a:t>Markit </a:t>
            </a:r>
            <a:r>
              <a:rPr lang="es-CO" sz="1500" dirty="0">
                <a:solidFill>
                  <a:schemeClr val="tx1"/>
                </a:solidFill>
              </a:rPr>
              <a:t>realizará la transferencia de las UGEIs en el momento que la Bolsa confirme el pago.</a:t>
            </a:r>
          </a:p>
        </p:txBody>
      </p:sp>
      <p:sp>
        <p:nvSpPr>
          <p:cNvPr id="16" name="CuadroTexto 15"/>
          <p:cNvSpPr txBox="1"/>
          <p:nvPr/>
        </p:nvSpPr>
        <p:spPr>
          <a:xfrm>
            <a:off x="2546535" y="5987660"/>
            <a:ext cx="4068000" cy="692497"/>
          </a:xfrm>
          <a:prstGeom prst="rect">
            <a:avLst/>
          </a:prstGeom>
        </p:spPr>
        <p:style>
          <a:lnRef idx="0">
            <a:schemeClr val="accent2"/>
          </a:lnRef>
          <a:fillRef idx="3">
            <a:schemeClr val="accent2"/>
          </a:fillRef>
          <a:effectRef idx="3">
            <a:schemeClr val="accent2"/>
          </a:effectRef>
          <a:fontRef idx="minor">
            <a:schemeClr val="lt1"/>
          </a:fontRef>
        </p:style>
        <p:txBody>
          <a:bodyPr wrap="square" lIns="0" tIns="0" rIns="0" bIns="0" rtlCol="0" anchor="ctr">
            <a:spAutoFit/>
          </a:bodyPr>
          <a:lstStyle/>
          <a:p>
            <a:pPr lvl="0"/>
            <a:r>
              <a:rPr lang="es-CO" sz="1500" b="1" dirty="0" smtClean="0">
                <a:solidFill>
                  <a:schemeClr val="tx1"/>
                </a:solidFill>
              </a:rPr>
              <a:t>PAGO</a:t>
            </a:r>
            <a:endParaRPr lang="es-CO" sz="1500" dirty="0" smtClean="0">
              <a:solidFill>
                <a:schemeClr val="tx1"/>
              </a:solidFill>
            </a:endParaRPr>
          </a:p>
          <a:p>
            <a:pPr lvl="0" algn="ctr"/>
            <a:r>
              <a:rPr lang="es-CO" sz="1500" dirty="0" smtClean="0">
                <a:solidFill>
                  <a:schemeClr val="tx1"/>
                </a:solidFill>
              </a:rPr>
              <a:t>Mediante </a:t>
            </a:r>
            <a:r>
              <a:rPr lang="es-CO" sz="1500" dirty="0">
                <a:solidFill>
                  <a:schemeClr val="tx1"/>
                </a:solidFill>
              </a:rPr>
              <a:t>pago efectuado a las cuentas de Compensación y Liquidación de la Bolsa</a:t>
            </a:r>
            <a:r>
              <a:rPr lang="es-CO" sz="1500" dirty="0" smtClean="0">
                <a:solidFill>
                  <a:schemeClr val="tx1"/>
                </a:solidFill>
              </a:rPr>
              <a:t>.</a:t>
            </a:r>
            <a:endParaRPr lang="es-CO" sz="1500" dirty="0">
              <a:solidFill>
                <a:schemeClr val="tx1"/>
              </a:solidFill>
            </a:endParaRPr>
          </a:p>
        </p:txBody>
      </p:sp>
      <p:sp>
        <p:nvSpPr>
          <p:cNvPr id="18" name="CuadroTexto 17"/>
          <p:cNvSpPr txBox="1"/>
          <p:nvPr/>
        </p:nvSpPr>
        <p:spPr>
          <a:xfrm>
            <a:off x="6755436" y="2014629"/>
            <a:ext cx="2340000" cy="923330"/>
          </a:xfrm>
          <a:prstGeom prst="rect">
            <a:avLst/>
          </a:prstGeom>
        </p:spPr>
        <p:style>
          <a:lnRef idx="0">
            <a:schemeClr val="accent2"/>
          </a:lnRef>
          <a:fillRef idx="3">
            <a:schemeClr val="accent2"/>
          </a:fillRef>
          <a:effectRef idx="3">
            <a:schemeClr val="accent2"/>
          </a:effectRef>
          <a:fontRef idx="minor">
            <a:schemeClr val="lt1"/>
          </a:fontRef>
        </p:style>
        <p:txBody>
          <a:bodyPr wrap="square" lIns="0" tIns="0" rIns="0" bIns="0" rtlCol="0">
            <a:spAutoFit/>
          </a:bodyPr>
          <a:lstStyle/>
          <a:p>
            <a:pPr lvl="0" algn="ctr"/>
            <a:r>
              <a:rPr lang="es-CO" sz="1500" dirty="0">
                <a:solidFill>
                  <a:schemeClr val="tx1"/>
                </a:solidFill>
              </a:rPr>
              <a:t>Cuando el postor adjudicatario de la operación no realice el pago de la misma.</a:t>
            </a:r>
          </a:p>
        </p:txBody>
      </p:sp>
      <p:sp>
        <p:nvSpPr>
          <p:cNvPr id="19" name="CuadroTexto 18"/>
          <p:cNvSpPr txBox="1"/>
          <p:nvPr/>
        </p:nvSpPr>
        <p:spPr>
          <a:xfrm>
            <a:off x="6768486" y="3189626"/>
            <a:ext cx="2340000" cy="692497"/>
          </a:xfrm>
          <a:prstGeom prst="rect">
            <a:avLst/>
          </a:prstGeom>
        </p:spPr>
        <p:style>
          <a:lnRef idx="0">
            <a:schemeClr val="accent2"/>
          </a:lnRef>
          <a:fillRef idx="3">
            <a:schemeClr val="accent2"/>
          </a:fillRef>
          <a:effectRef idx="3">
            <a:schemeClr val="accent2"/>
          </a:effectRef>
          <a:fontRef idx="minor">
            <a:schemeClr val="lt1"/>
          </a:fontRef>
        </p:style>
        <p:txBody>
          <a:bodyPr wrap="square" lIns="0" tIns="0" rIns="0" bIns="0" rtlCol="0">
            <a:spAutoFit/>
          </a:bodyPr>
          <a:lstStyle/>
          <a:p>
            <a:pPr lvl="0" algn="ctr"/>
            <a:r>
              <a:rPr lang="es-CO" sz="1500" dirty="0">
                <a:solidFill>
                  <a:schemeClr val="tx1"/>
                </a:solidFill>
              </a:rPr>
              <a:t>Cuando no se realice la complementación de las operaciones adjudicadas</a:t>
            </a:r>
          </a:p>
        </p:txBody>
      </p:sp>
      <p:sp>
        <p:nvSpPr>
          <p:cNvPr id="20" name="CuadroTexto 19"/>
          <p:cNvSpPr txBox="1"/>
          <p:nvPr/>
        </p:nvSpPr>
        <p:spPr>
          <a:xfrm>
            <a:off x="87326" y="1254267"/>
            <a:ext cx="2340000" cy="648000"/>
          </a:xfrm>
          <a:prstGeom prst="rect">
            <a:avLst/>
          </a:prstGeom>
        </p:spPr>
        <p:style>
          <a:lnRef idx="0">
            <a:schemeClr val="accent6"/>
          </a:lnRef>
          <a:fillRef idx="3">
            <a:schemeClr val="accent6"/>
          </a:fillRef>
          <a:effectRef idx="3">
            <a:schemeClr val="accent6"/>
          </a:effectRef>
          <a:fontRef idx="minor">
            <a:schemeClr val="lt1"/>
          </a:fontRef>
        </p:style>
        <p:txBody>
          <a:bodyPr wrap="square" lIns="0" tIns="0" rIns="0" bIns="0" rtlCol="0" anchor="ctr">
            <a:spAutoFit/>
          </a:bodyPr>
          <a:lstStyle/>
          <a:p>
            <a:pPr algn="ctr">
              <a:lnSpc>
                <a:spcPct val="120000"/>
              </a:lnSpc>
            </a:pPr>
            <a:r>
              <a:rPr lang="es-CO" b="1" dirty="0" smtClean="0">
                <a:solidFill>
                  <a:schemeClr val="tx1"/>
                </a:solidFill>
              </a:rPr>
              <a:t>RUEDA</a:t>
            </a:r>
            <a:endParaRPr lang="es-CO" b="1" dirty="0">
              <a:solidFill>
                <a:schemeClr val="tx1"/>
              </a:solidFill>
            </a:endParaRPr>
          </a:p>
        </p:txBody>
      </p:sp>
      <p:sp>
        <p:nvSpPr>
          <p:cNvPr id="21" name="CuadroTexto 20"/>
          <p:cNvSpPr txBox="1"/>
          <p:nvPr/>
        </p:nvSpPr>
        <p:spPr>
          <a:xfrm>
            <a:off x="2546535" y="1236529"/>
            <a:ext cx="4068000" cy="648000"/>
          </a:xfrm>
          <a:prstGeom prst="rect">
            <a:avLst/>
          </a:prstGeom>
        </p:spPr>
        <p:style>
          <a:lnRef idx="0">
            <a:schemeClr val="accent6"/>
          </a:lnRef>
          <a:fillRef idx="3">
            <a:schemeClr val="accent6"/>
          </a:fillRef>
          <a:effectRef idx="3">
            <a:schemeClr val="accent6"/>
          </a:effectRef>
          <a:fontRef idx="minor">
            <a:schemeClr val="lt1"/>
          </a:fontRef>
        </p:style>
        <p:txBody>
          <a:bodyPr wrap="square" lIns="0" tIns="0" rIns="0" bIns="0" rtlCol="0" anchor="ctr">
            <a:spAutoFit/>
          </a:bodyPr>
          <a:lstStyle/>
          <a:p>
            <a:pPr algn="ctr">
              <a:lnSpc>
                <a:spcPct val="120000"/>
              </a:lnSpc>
            </a:pPr>
            <a:r>
              <a:rPr lang="es-CO" b="1" dirty="0" smtClean="0">
                <a:solidFill>
                  <a:schemeClr val="tx1"/>
                </a:solidFill>
              </a:rPr>
              <a:t>COMPENSACIÓN &amp; LIQUIDACIÓN</a:t>
            </a:r>
            <a:endParaRPr lang="es-CO" b="1" dirty="0">
              <a:solidFill>
                <a:schemeClr val="tx1"/>
              </a:solidFill>
            </a:endParaRPr>
          </a:p>
        </p:txBody>
      </p:sp>
      <p:sp>
        <p:nvSpPr>
          <p:cNvPr id="22" name="CuadroTexto 21"/>
          <p:cNvSpPr txBox="1"/>
          <p:nvPr/>
        </p:nvSpPr>
        <p:spPr>
          <a:xfrm>
            <a:off x="6748576" y="1244200"/>
            <a:ext cx="2340000" cy="648000"/>
          </a:xfrm>
          <a:prstGeom prst="rect">
            <a:avLst/>
          </a:prstGeom>
        </p:spPr>
        <p:style>
          <a:lnRef idx="0">
            <a:schemeClr val="accent6"/>
          </a:lnRef>
          <a:fillRef idx="3">
            <a:schemeClr val="accent6"/>
          </a:fillRef>
          <a:effectRef idx="3">
            <a:schemeClr val="accent6"/>
          </a:effectRef>
          <a:fontRef idx="minor">
            <a:schemeClr val="lt1"/>
          </a:fontRef>
        </p:style>
        <p:txBody>
          <a:bodyPr wrap="square" lIns="0" tIns="0" rIns="0" bIns="0" rtlCol="0" anchor="ctr">
            <a:spAutoFit/>
          </a:bodyPr>
          <a:lstStyle/>
          <a:p>
            <a:pPr algn="ctr">
              <a:lnSpc>
                <a:spcPct val="120000"/>
              </a:lnSpc>
            </a:pPr>
            <a:r>
              <a:rPr lang="es-CO" b="1" dirty="0" smtClean="0">
                <a:solidFill>
                  <a:schemeClr val="tx1"/>
                </a:solidFill>
              </a:rPr>
              <a:t>INCUMPLIMIENTO</a:t>
            </a:r>
            <a:endParaRPr lang="es-CO" b="1" dirty="0">
              <a:solidFill>
                <a:schemeClr val="tx1"/>
              </a:solidFill>
            </a:endParaRPr>
          </a:p>
        </p:txBody>
      </p:sp>
    </p:spTree>
    <p:extLst>
      <p:ext uri="{BB962C8B-B14F-4D97-AF65-F5344CB8AC3E}">
        <p14:creationId xmlns="" xmlns:p14="http://schemas.microsoft.com/office/powerpoint/2010/main" val="1869043585"/>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4"/>
          <p:cNvSpPr>
            <a:spLocks noGrp="1"/>
          </p:cNvSpPr>
          <p:nvPr>
            <p:ph type="title"/>
          </p:nvPr>
        </p:nvSpPr>
        <p:spPr>
          <a:xfrm>
            <a:off x="685800" y="1905001"/>
            <a:ext cx="7772400" cy="2225675"/>
          </a:xfrm>
        </p:spPr>
        <p:txBody>
          <a:bodyPr/>
          <a:lstStyle/>
          <a:p>
            <a:pPr eaLnBrk="1" hangingPunct="1"/>
            <a:r>
              <a:rPr lang="es-CO" sz="4000" dirty="0" smtClean="0">
                <a:latin typeface="Calibri" pitchFamily="34" charset="0"/>
              </a:rPr>
              <a:t>6. Proposiciones y varios.</a:t>
            </a:r>
            <a:endParaRPr lang="es-CO" sz="4000" dirty="0" smtClean="0">
              <a:latin typeface="Calibri" pitchFamily="34" charset="0"/>
            </a:endParaRPr>
          </a:p>
        </p:txBody>
      </p:sp>
    </p:spTree>
  </p:cSld>
  <p:clrMapOvr>
    <a:masterClrMapping/>
  </p:clrMapOvr>
  <p:transition spd="slow">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89113" y="1921565"/>
            <a:ext cx="7765774" cy="22528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ES_tradnl" sz="1400" dirty="0" smtClean="0">
              <a:solidFill>
                <a:schemeClr val="bg1"/>
              </a:solidFill>
              <a:latin typeface="Franklin Gothic Demi Cond" panose="020B0706030402020204" pitchFamily="34" charset="0"/>
            </a:endParaRPr>
          </a:p>
        </p:txBody>
      </p:sp>
      <p:pic>
        <p:nvPicPr>
          <p:cNvPr id="4" name="91 Imagen" descr="BMC LOGO.bmp"/>
          <p:cNvPicPr>
            <a:picLocks noChangeAspect="1"/>
          </p:cNvPicPr>
          <p:nvPr/>
        </p:nvPicPr>
        <p:blipFill>
          <a:blip r:embed="rId2" cstate="print"/>
          <a:srcRect t="9660" r="-211"/>
          <a:stretch>
            <a:fillRect/>
          </a:stretch>
        </p:blipFill>
        <p:spPr bwMode="auto">
          <a:xfrm>
            <a:off x="3113155" y="2446857"/>
            <a:ext cx="2607597" cy="1069592"/>
          </a:xfrm>
          <a:prstGeom prst="rect">
            <a:avLst/>
          </a:prstGeom>
          <a:noFill/>
          <a:ln w="9525">
            <a:noFill/>
            <a:miter lim="800000"/>
            <a:headEnd/>
            <a:tailEnd/>
          </a:ln>
        </p:spPr>
      </p:pic>
      <p:sp>
        <p:nvSpPr>
          <p:cNvPr id="6" name="6 Rectángulo"/>
          <p:cNvSpPr/>
          <p:nvPr/>
        </p:nvSpPr>
        <p:spPr>
          <a:xfrm>
            <a:off x="700395" y="4600914"/>
            <a:ext cx="6572296" cy="1291379"/>
          </a:xfrm>
          <a:prstGeom prst="rect">
            <a:avLst/>
          </a:prstGeom>
        </p:spPr>
        <p:txBody>
          <a:bodyPr vert="horz" lIns="0" tIns="0" rIns="0" bIns="0" rtlCol="0">
            <a:noAutofit/>
          </a:bodyPr>
          <a:lstStyle/>
          <a:p>
            <a:pPr marL="0" lvl="1">
              <a:lnSpc>
                <a:spcPct val="95000"/>
              </a:lnSpc>
              <a:spcAft>
                <a:spcPts val="200"/>
              </a:spcAft>
              <a:buFont typeface="Arial" panose="020B0604020202020204" pitchFamily="34" charset="0"/>
              <a:buChar char="​"/>
            </a:pPr>
            <a:r>
              <a:rPr lang="es-ES" sz="1500" dirty="0" smtClean="0">
                <a:solidFill>
                  <a:srgbClr val="57D7FC"/>
                </a:solidFill>
              </a:rPr>
              <a:t>Calle </a:t>
            </a:r>
            <a:r>
              <a:rPr lang="es-ES" sz="1500" dirty="0">
                <a:solidFill>
                  <a:srgbClr val="57D7FC"/>
                </a:solidFill>
              </a:rPr>
              <a:t>113 No. 7-21 Torre A, Piso 15, Bogotá </a:t>
            </a:r>
          </a:p>
          <a:p>
            <a:pPr marL="0" lvl="1">
              <a:lnSpc>
                <a:spcPct val="95000"/>
              </a:lnSpc>
              <a:spcAft>
                <a:spcPts val="200"/>
              </a:spcAft>
              <a:buFont typeface="Arial" panose="020B0604020202020204" pitchFamily="34" charset="0"/>
              <a:buChar char="​"/>
            </a:pPr>
            <a:r>
              <a:rPr lang="es-ES" sz="1500" dirty="0" smtClean="0">
                <a:solidFill>
                  <a:srgbClr val="57D7FC"/>
                </a:solidFill>
              </a:rPr>
              <a:t>PBX</a:t>
            </a:r>
            <a:r>
              <a:rPr lang="es-ES" sz="1500" dirty="0">
                <a:solidFill>
                  <a:srgbClr val="57D7FC"/>
                </a:solidFill>
              </a:rPr>
              <a:t>:  (57 1) 629 25 29 Línea de atención al cliente: 018000 11 30 43</a:t>
            </a:r>
          </a:p>
          <a:p>
            <a:pPr marL="0" lvl="1">
              <a:lnSpc>
                <a:spcPct val="95000"/>
              </a:lnSpc>
              <a:spcAft>
                <a:spcPts val="200"/>
              </a:spcAft>
              <a:buFont typeface="Arial" panose="020B0604020202020204" pitchFamily="34" charset="0"/>
              <a:buChar char="​"/>
            </a:pPr>
            <a:r>
              <a:rPr lang="es-ES" sz="1500" dirty="0" smtClean="0">
                <a:solidFill>
                  <a:srgbClr val="57D7FC"/>
                </a:solidFill>
              </a:rPr>
              <a:t>www.bolsamercantil.com.co   </a:t>
            </a:r>
            <a:r>
              <a:rPr lang="es-ES" sz="1500" dirty="0">
                <a:solidFill>
                  <a:srgbClr val="57D7FC"/>
                </a:solidFill>
              </a:rPr>
              <a:t>servicioalcliente@bolsamercantil.com.co</a:t>
            </a:r>
          </a:p>
          <a:p>
            <a:pPr marL="0" lvl="1">
              <a:lnSpc>
                <a:spcPct val="95000"/>
              </a:lnSpc>
              <a:spcAft>
                <a:spcPts val="200"/>
              </a:spcAft>
              <a:buFont typeface="Arial" panose="020B0604020202020204" pitchFamily="34" charset="0"/>
              <a:buChar char="​"/>
            </a:pPr>
            <a:r>
              <a:rPr lang="es-ES" sz="1500" dirty="0" smtClean="0">
                <a:solidFill>
                  <a:srgbClr val="57D7FC"/>
                </a:solidFill>
              </a:rPr>
              <a:t>Twitter</a:t>
            </a:r>
            <a:r>
              <a:rPr lang="es-ES" sz="1500" dirty="0">
                <a:solidFill>
                  <a:srgbClr val="57D7FC"/>
                </a:solidFill>
              </a:rPr>
              <a:t>: @</a:t>
            </a:r>
            <a:r>
              <a:rPr lang="es-ES" sz="1500" dirty="0" smtClean="0">
                <a:solidFill>
                  <a:srgbClr val="57D7FC"/>
                </a:solidFill>
              </a:rPr>
              <a:t>bolsamercantil</a:t>
            </a:r>
          </a:p>
          <a:p>
            <a:pPr marL="0" lvl="1">
              <a:lnSpc>
                <a:spcPct val="95000"/>
              </a:lnSpc>
              <a:spcAft>
                <a:spcPts val="200"/>
              </a:spcAft>
              <a:buFont typeface="Arial" panose="020B0604020202020204" pitchFamily="34" charset="0"/>
              <a:buChar char="​"/>
            </a:pPr>
            <a:r>
              <a:rPr lang="es-ES" sz="1500" dirty="0" smtClean="0">
                <a:solidFill>
                  <a:srgbClr val="57D7FC"/>
                </a:solidFill>
              </a:rPr>
              <a:t>Facebook</a:t>
            </a:r>
            <a:r>
              <a:rPr lang="es-ES" sz="1500" dirty="0">
                <a:solidFill>
                  <a:srgbClr val="57D7FC"/>
                </a:solidFill>
              </a:rPr>
              <a:t>: Bolsa Mercantil BMC </a:t>
            </a:r>
            <a:endParaRPr lang="es-CO" sz="1500" dirty="0">
              <a:solidFill>
                <a:srgbClr val="57D7FC"/>
              </a:solidFill>
            </a:endParaRPr>
          </a:p>
        </p:txBody>
      </p:sp>
      <p:sp>
        <p:nvSpPr>
          <p:cNvPr id="7" name="7 Rectángulo"/>
          <p:cNvSpPr/>
          <p:nvPr/>
        </p:nvSpPr>
        <p:spPr>
          <a:xfrm>
            <a:off x="414643" y="6410247"/>
            <a:ext cx="5072098" cy="569387"/>
          </a:xfrm>
          <a:prstGeom prst="rect">
            <a:avLst/>
          </a:prstGeom>
        </p:spPr>
        <p:txBody>
          <a:bodyPr wrap="square">
            <a:sp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kumimoji="0" lang="es-ES" sz="1000" b="0" i="0" u="none" strike="noStrike" kern="0" cap="none" spc="0" normalizeH="0" baseline="0" noProof="0" dirty="0" smtClean="0">
                <a:ln>
                  <a:noFill/>
                </a:ln>
                <a:solidFill>
                  <a:srgbClr val="57D7FC"/>
                </a:solidFill>
                <a:effectLst/>
                <a:uLnTx/>
                <a:uFillTx/>
                <a:latin typeface="Calibri" pitchFamily="34" charset="0"/>
                <a:ea typeface="+mn-ea"/>
                <a:cs typeface="Arial" pitchFamily="34" charset="0"/>
              </a:rPr>
              <a:t>Todos los derechos de las fotografías y  de la presentación son reservados de la BMC</a:t>
            </a:r>
            <a:r>
              <a:rPr kumimoji="0" lang="es-ES" sz="1100" b="0" i="0" u="none" strike="noStrike" kern="0" cap="none" spc="0" normalizeH="0" baseline="0" noProof="0" dirty="0" smtClean="0">
                <a:ln>
                  <a:noFill/>
                </a:ln>
                <a:solidFill>
                  <a:srgbClr val="57D7FC"/>
                </a:solidFill>
                <a:effectLst/>
                <a:uLnTx/>
                <a:uFillTx/>
                <a:latin typeface="Calibri" pitchFamily="34" charset="0"/>
                <a:cs typeface="Arial" pitchFamily="34" charset="0"/>
              </a:rPr>
              <a:t>.</a:t>
            </a:r>
            <a:endParaRPr lang="es-CO" sz="1600" dirty="0" smtClean="0">
              <a:solidFill>
                <a:srgbClr val="57D7FC"/>
              </a:solidFill>
            </a:endParaRPr>
          </a:p>
          <a:p>
            <a:r>
              <a:rPr kumimoji="0" lang="es-ES" sz="2000" b="0" i="0" u="none" strike="noStrike" kern="0" cap="none" spc="0" normalizeH="0" baseline="0" noProof="0" dirty="0" smtClean="0">
                <a:ln>
                  <a:noFill/>
                </a:ln>
                <a:solidFill>
                  <a:srgbClr val="57D7FC"/>
                </a:solidFill>
                <a:effectLst/>
                <a:uLnTx/>
                <a:uFillTx/>
                <a:latin typeface="Calibri" pitchFamily="34" charset="0"/>
                <a:ea typeface="+mn-ea"/>
                <a:cs typeface="Arial" pitchFamily="34" charset="0"/>
              </a:rPr>
              <a:t>  </a:t>
            </a:r>
          </a:p>
        </p:txBody>
      </p:sp>
      <p:pic>
        <p:nvPicPr>
          <p:cNvPr id="8" name="Picture 2"/>
          <p:cNvPicPr>
            <a:picLocks noChangeAspect="1" noChangeArrowheads="1"/>
          </p:cNvPicPr>
          <p:nvPr/>
        </p:nvPicPr>
        <p:blipFill>
          <a:blip r:embed="rId3" cstate="print"/>
          <a:srcRect/>
          <a:stretch>
            <a:fillRect/>
          </a:stretch>
        </p:blipFill>
        <p:spPr bwMode="auto">
          <a:xfrm>
            <a:off x="6201121" y="6418763"/>
            <a:ext cx="642942" cy="202671"/>
          </a:xfrm>
          <a:prstGeom prst="rect">
            <a:avLst/>
          </a:prstGeom>
          <a:noFill/>
          <a:ln w="9525">
            <a:noFill/>
            <a:miter lim="800000"/>
            <a:headEnd/>
            <a:tailEnd/>
          </a:ln>
        </p:spPr>
      </p:pic>
    </p:spTree>
    <p:extLst>
      <p:ext uri="{BB962C8B-B14F-4D97-AF65-F5344CB8AC3E}">
        <p14:creationId xmlns="" xmlns:p14="http://schemas.microsoft.com/office/powerpoint/2010/main" val="584324163"/>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4"/>
          <p:cNvSpPr>
            <a:spLocks noGrp="1"/>
          </p:cNvSpPr>
          <p:nvPr>
            <p:ph type="title"/>
          </p:nvPr>
        </p:nvSpPr>
        <p:spPr>
          <a:xfrm>
            <a:off x="685800" y="1905001"/>
            <a:ext cx="7772400" cy="2225675"/>
          </a:xfrm>
        </p:spPr>
        <p:txBody>
          <a:bodyPr/>
          <a:lstStyle/>
          <a:p>
            <a:pPr eaLnBrk="1" hangingPunct="1"/>
            <a:r>
              <a:rPr lang="es-CO" sz="4000" dirty="0" smtClean="0">
                <a:latin typeface="Calibri" pitchFamily="34" charset="0"/>
              </a:rPr>
              <a:t>4. </a:t>
            </a:r>
            <a:r>
              <a:rPr lang="es-CO" sz="4000" dirty="0" smtClean="0">
                <a:latin typeface="Calibri" pitchFamily="34" charset="0"/>
              </a:rPr>
              <a:t>Seguimiento de Tareas.</a:t>
            </a:r>
            <a:endParaRPr lang="es-CO" sz="4000" dirty="0" smtClean="0">
              <a:latin typeface="Calibri" pitchFamily="34" charset="0"/>
            </a:endParaRPr>
          </a:p>
        </p:txBody>
      </p:sp>
    </p:spTree>
  </p:cSld>
  <p:clrMapOvr>
    <a:masterClrMapping/>
  </p:clrMapOvr>
  <p:transition spd="slow">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 Título"/>
          <p:cNvSpPr txBox="1">
            <a:spLocks/>
          </p:cNvSpPr>
          <p:nvPr/>
        </p:nvSpPr>
        <p:spPr>
          <a:xfrm>
            <a:off x="685800" y="482598"/>
            <a:ext cx="7772400" cy="914402"/>
          </a:xfrm>
          <a:prstGeom prst="rect">
            <a:avLst/>
          </a:prstGeom>
        </p:spPr>
        <p:txBody>
          <a:body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es-CO" sz="3650" b="0" i="0" u="none" strike="noStrike" kern="1200" cap="none" spc="0" normalizeH="0" baseline="0" noProof="0" smtClean="0">
                <a:ln>
                  <a:noFill/>
                </a:ln>
                <a:solidFill>
                  <a:schemeClr val="tx2"/>
                </a:solidFill>
                <a:effectLst/>
                <a:uLnTx/>
                <a:uFillTx/>
                <a:latin typeface="+mj-lt"/>
                <a:ea typeface="+mj-ea"/>
                <a:cs typeface="+mj-cs"/>
              </a:rPr>
              <a:t>4</a:t>
            </a:r>
            <a:r>
              <a:rPr kumimoji="0" lang="es-CO" sz="3650" b="1" i="0" u="none" strike="noStrike" kern="1200" cap="none" spc="0" normalizeH="0" baseline="0" noProof="0" smtClean="0">
                <a:ln>
                  <a:noFill/>
                </a:ln>
                <a:solidFill>
                  <a:schemeClr val="tx2"/>
                </a:solidFill>
                <a:effectLst/>
                <a:uLnTx/>
                <a:uFillTx/>
                <a:latin typeface="+mj-lt"/>
                <a:ea typeface="+mj-ea"/>
                <a:cs typeface="+mj-cs"/>
              </a:rPr>
              <a:t>. Seguimiento de Tareas.</a:t>
            </a:r>
            <a:endParaRPr kumimoji="0" lang="es-CO" sz="3650" b="1" i="0" u="none" strike="noStrike" kern="1200" cap="none" spc="0" normalizeH="0" baseline="0" noProof="0" dirty="0">
              <a:ln>
                <a:noFill/>
              </a:ln>
              <a:solidFill>
                <a:schemeClr val="tx2"/>
              </a:solidFill>
              <a:effectLst/>
              <a:uLnTx/>
              <a:uFillTx/>
              <a:latin typeface="+mj-lt"/>
              <a:ea typeface="+mj-ea"/>
              <a:cs typeface="+mj-cs"/>
            </a:endParaRPr>
          </a:p>
        </p:txBody>
      </p:sp>
      <p:graphicFrame>
        <p:nvGraphicFramePr>
          <p:cNvPr id="13" name="12 Diagrama"/>
          <p:cNvGraphicFramePr/>
          <p:nvPr/>
        </p:nvGraphicFramePr>
        <p:xfrm>
          <a:off x="922111" y="1863524"/>
          <a:ext cx="7538977"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3163590729"/>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4"/>
          <p:cNvSpPr>
            <a:spLocks noGrp="1"/>
          </p:cNvSpPr>
          <p:nvPr>
            <p:ph type="title"/>
          </p:nvPr>
        </p:nvSpPr>
        <p:spPr>
          <a:xfrm>
            <a:off x="824700" y="2171226"/>
            <a:ext cx="7772400" cy="2225675"/>
          </a:xfrm>
        </p:spPr>
        <p:txBody>
          <a:bodyPr/>
          <a:lstStyle/>
          <a:p>
            <a:pPr lvl="0"/>
            <a:r>
              <a:rPr lang="es-CO" sz="4000" dirty="0" smtClean="0">
                <a:latin typeface="Calibri" pitchFamily="34" charset="0"/>
              </a:rPr>
              <a:t>5. </a:t>
            </a:r>
            <a:r>
              <a:rPr lang="es-CO" sz="4000" dirty="0" smtClean="0">
                <a:latin typeface="Calibri" pitchFamily="34" charset="0"/>
              </a:rPr>
              <a:t>Proyecto de modificación del Reglamento de la Bolsa en materia del Mercado de </a:t>
            </a:r>
            <a:r>
              <a:rPr lang="es-CO" sz="4000" dirty="0" smtClean="0">
                <a:latin typeface="Calibri" pitchFamily="34" charset="0"/>
              </a:rPr>
              <a:t>Carbono.</a:t>
            </a:r>
            <a:r>
              <a:rPr lang="es-CO" sz="4000" dirty="0" smtClean="0"/>
              <a:t/>
            </a:r>
            <a:br>
              <a:rPr lang="es-CO" sz="4000" dirty="0" smtClean="0"/>
            </a:br>
            <a:r>
              <a:rPr lang="es-CO" sz="4000" dirty="0" smtClean="0">
                <a:latin typeface="Calibri" pitchFamily="34" charset="0"/>
              </a:rPr>
              <a:t>.</a:t>
            </a:r>
            <a:endParaRPr lang="es-CO" sz="4000" dirty="0" smtClean="0">
              <a:latin typeface="Calibri" pitchFamily="34" charset="0"/>
            </a:endParaRPr>
          </a:p>
        </p:txBody>
      </p:sp>
    </p:spTree>
  </p:cSld>
  <p:clrMapOvr>
    <a:masterClrMapping/>
  </p:clrMapOvr>
  <p:transition spd="slow">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89113" y="1921565"/>
            <a:ext cx="7765774" cy="22528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ES_tradnl" sz="1400" dirty="0" smtClean="0">
              <a:solidFill>
                <a:schemeClr val="bg1"/>
              </a:solidFill>
              <a:latin typeface="Franklin Gothic Demi Cond" panose="020B0706030402020204" pitchFamily="34" charset="0"/>
            </a:endParaRPr>
          </a:p>
        </p:txBody>
      </p:sp>
      <p:pic>
        <p:nvPicPr>
          <p:cNvPr id="4" name="91 Imagen" descr="BMC LOGO.bmp"/>
          <p:cNvPicPr>
            <a:picLocks noChangeAspect="1"/>
          </p:cNvPicPr>
          <p:nvPr/>
        </p:nvPicPr>
        <p:blipFill>
          <a:blip r:embed="rId2" cstate="print"/>
          <a:srcRect t="9660" r="-211"/>
          <a:stretch>
            <a:fillRect/>
          </a:stretch>
        </p:blipFill>
        <p:spPr bwMode="auto">
          <a:xfrm>
            <a:off x="3113155" y="2446857"/>
            <a:ext cx="2607597" cy="1069592"/>
          </a:xfrm>
          <a:prstGeom prst="rect">
            <a:avLst/>
          </a:prstGeom>
          <a:noFill/>
          <a:ln w="9525">
            <a:noFill/>
            <a:miter lim="800000"/>
            <a:headEnd/>
            <a:tailEnd/>
          </a:ln>
        </p:spPr>
      </p:pic>
      <p:sp>
        <p:nvSpPr>
          <p:cNvPr id="6" name="Content Placeholder 13"/>
          <p:cNvSpPr txBox="1">
            <a:spLocks/>
          </p:cNvSpPr>
          <p:nvPr/>
        </p:nvSpPr>
        <p:spPr>
          <a:xfrm>
            <a:off x="399245" y="4371732"/>
            <a:ext cx="8461420" cy="1662544"/>
          </a:xfrm>
          <a:prstGeom prst="rect">
            <a:avLst/>
          </a:prstGeom>
        </p:spPr>
        <p:txBody>
          <a:bodyPr/>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lnSpc>
                <a:spcPct val="100000"/>
              </a:lnSpc>
              <a:spcBef>
                <a:spcPts val="0"/>
              </a:spcBef>
              <a:spcAft>
                <a:spcPts val="0"/>
              </a:spcAft>
            </a:pPr>
            <a:r>
              <a:rPr lang="es-ES_tradnl" sz="2800" dirty="0" smtClean="0">
                <a:solidFill>
                  <a:schemeClr val="bg1"/>
                </a:solidFill>
              </a:rPr>
              <a:t>Plataforma de negociación</a:t>
            </a:r>
            <a:r>
              <a:rPr lang="es-CO" sz="2800" dirty="0" smtClean="0">
                <a:solidFill>
                  <a:schemeClr val="bg1"/>
                </a:solidFill>
              </a:rPr>
              <a:t> Unidades de reducción, remoción, captura, emisión evitada de gases de efecto invernadero UGEI</a:t>
            </a:r>
            <a:endParaRPr lang="es-ES_tradnl" sz="2800" dirty="0" smtClean="0">
              <a:solidFill>
                <a:schemeClr val="bg1"/>
              </a:solidFill>
            </a:endParaRPr>
          </a:p>
          <a:p>
            <a:pPr algn="ctr">
              <a:lnSpc>
                <a:spcPct val="100000"/>
              </a:lnSpc>
              <a:spcBef>
                <a:spcPts val="0"/>
              </a:spcBef>
              <a:spcAft>
                <a:spcPts val="0"/>
              </a:spcAft>
            </a:pPr>
            <a:endParaRPr lang="es-ES_tradnl" sz="2000" dirty="0" smtClean="0">
              <a:solidFill>
                <a:schemeClr val="bg1"/>
              </a:solidFill>
            </a:endParaRPr>
          </a:p>
          <a:p>
            <a:pPr algn="ctr">
              <a:lnSpc>
                <a:spcPct val="100000"/>
              </a:lnSpc>
              <a:spcBef>
                <a:spcPts val="0"/>
              </a:spcBef>
              <a:spcAft>
                <a:spcPts val="0"/>
              </a:spcAft>
            </a:pPr>
            <a:r>
              <a:rPr lang="es-ES_tradnl" dirty="0" smtClean="0">
                <a:solidFill>
                  <a:schemeClr val="bg1"/>
                </a:solidFill>
              </a:rPr>
              <a:t>Noviembre de 2017</a:t>
            </a:r>
          </a:p>
          <a:p>
            <a:pPr algn="ctr">
              <a:lnSpc>
                <a:spcPct val="100000"/>
              </a:lnSpc>
              <a:spcBef>
                <a:spcPts val="0"/>
              </a:spcBef>
              <a:spcAft>
                <a:spcPts val="0"/>
              </a:spcAft>
            </a:pPr>
            <a:endParaRPr lang="es-ES_tradnl" sz="2800" dirty="0" smtClean="0">
              <a:solidFill>
                <a:schemeClr val="bg1"/>
              </a:solidFill>
            </a:endParaRPr>
          </a:p>
          <a:p>
            <a:pPr>
              <a:lnSpc>
                <a:spcPct val="100000"/>
              </a:lnSpc>
            </a:pPr>
            <a:endParaRPr lang="es-ES_tradnl" sz="2800" dirty="0" smtClean="0">
              <a:solidFill>
                <a:schemeClr val="bg1"/>
              </a:solidFill>
            </a:endParaRPr>
          </a:p>
          <a:p>
            <a:pPr>
              <a:lnSpc>
                <a:spcPct val="100000"/>
              </a:lnSpc>
            </a:pPr>
            <a:endParaRPr lang="es-ES_tradnl" sz="2800" dirty="0">
              <a:solidFill>
                <a:schemeClr val="bg1"/>
              </a:solidFill>
            </a:endParaRPr>
          </a:p>
        </p:txBody>
      </p:sp>
    </p:spTree>
    <p:extLst>
      <p:ext uri="{BB962C8B-B14F-4D97-AF65-F5344CB8AC3E}">
        <p14:creationId xmlns="" xmlns:p14="http://schemas.microsoft.com/office/powerpoint/2010/main" val="1650756707"/>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9"/>
          <p:cNvSpPr txBox="1">
            <a:spLocks/>
          </p:cNvSpPr>
          <p:nvPr/>
        </p:nvSpPr>
        <p:spPr>
          <a:xfrm>
            <a:off x="1768066" y="2000827"/>
            <a:ext cx="4374678" cy="288671"/>
          </a:xfrm>
          <a:prstGeom prst="rect">
            <a:avLst/>
          </a:prstGeom>
        </p:spPr>
        <p:txBody>
          <a:bodyPr vert="horz" lIns="0" tIns="0" rIns="0" bIns="0" rtlCol="0" anchor="t" anchorCtr="0">
            <a:noAutofit/>
          </a:bodyPr>
          <a:lstStyle>
            <a:lvl1pPr marL="0" indent="0" algn="l" defTabSz="914400" rtl="0" eaLnBrk="1" latinLnBrk="0" hangingPunct="1">
              <a:lnSpc>
                <a:spcPts val="1700"/>
              </a:lnSpc>
              <a:spcBef>
                <a:spcPts val="600"/>
              </a:spcBef>
              <a:spcAft>
                <a:spcPts val="1200"/>
              </a:spcAft>
              <a:buFont typeface="Arial" panose="020B0604020202020204" pitchFamily="34" charset="0"/>
              <a:buNone/>
              <a:defRPr sz="1500" b="0" i="0" kern="1200">
                <a:solidFill>
                  <a:schemeClr val="tx2"/>
                </a:solidFill>
                <a:latin typeface="+mn-lt"/>
                <a:ea typeface="+mn-ea"/>
                <a:cs typeface="+mn-cs"/>
              </a:defRPr>
            </a:lvl1pPr>
            <a:lvl2pPr marL="457200" indent="0" algn="l" defTabSz="914400" rtl="0" eaLnBrk="1" latinLnBrk="0" hangingPunct="1">
              <a:lnSpc>
                <a:spcPct val="100000"/>
              </a:lnSpc>
              <a:spcBef>
                <a:spcPts val="0"/>
              </a:spcBef>
              <a:spcAft>
                <a:spcPts val="600"/>
              </a:spcAft>
              <a:buFont typeface="Arial" panose="020B0604020202020204" pitchFamily="34" charset="0"/>
              <a:buNone/>
              <a:defRPr sz="1200" kern="1200">
                <a:solidFill>
                  <a:schemeClr val="tx2"/>
                </a:solidFill>
                <a:latin typeface="+mn-lt"/>
                <a:ea typeface="+mn-ea"/>
                <a:cs typeface="+mn-cs"/>
              </a:defRPr>
            </a:lvl2pPr>
            <a:lvl3pPr marL="914400" indent="0" algn="l" defTabSz="914400" rtl="0" eaLnBrk="1" latinLnBrk="0" hangingPunct="1">
              <a:lnSpc>
                <a:spcPct val="120000"/>
              </a:lnSpc>
              <a:spcBef>
                <a:spcPts val="600"/>
              </a:spcBef>
              <a:spcAft>
                <a:spcPts val="600"/>
              </a:spcAft>
              <a:buFont typeface="Arial" panose="020B0604020202020204" pitchFamily="34" charset="0"/>
              <a:buNone/>
              <a:defRPr sz="1000" kern="1200">
                <a:solidFill>
                  <a:schemeClr val="tx2"/>
                </a:solidFill>
                <a:latin typeface="+mn-lt"/>
                <a:ea typeface="+mn-ea"/>
                <a:cs typeface="+mn-cs"/>
              </a:defRPr>
            </a:lvl3pPr>
            <a:lvl4pPr marL="1371600" indent="0" algn="l" defTabSz="914400" rtl="0" eaLnBrk="1" latinLnBrk="0" hangingPunct="1">
              <a:lnSpc>
                <a:spcPct val="110000"/>
              </a:lnSpc>
              <a:spcBef>
                <a:spcPts val="0"/>
              </a:spcBef>
              <a:spcAft>
                <a:spcPts val="0"/>
              </a:spcAft>
              <a:buFont typeface="Wingdings" panose="05000000000000000000" pitchFamily="2" charset="2"/>
              <a:buNone/>
              <a:defRPr sz="900" kern="1200">
                <a:solidFill>
                  <a:schemeClr val="tx2">
                    <a:lumMod val="60000"/>
                    <a:lumOff val="40000"/>
                  </a:schemeClr>
                </a:solidFill>
                <a:latin typeface="+mn-lt"/>
                <a:ea typeface="+mn-ea"/>
                <a:cs typeface="+mn-cs"/>
              </a:defRPr>
            </a:lvl4pPr>
            <a:lvl5pPr marL="1828800" indent="0" algn="l" defTabSz="914400" rtl="0" eaLnBrk="1" latinLnBrk="0" hangingPunct="1">
              <a:lnSpc>
                <a:spcPct val="110000"/>
              </a:lnSpc>
              <a:spcBef>
                <a:spcPts val="0"/>
              </a:spcBef>
              <a:spcAft>
                <a:spcPts val="600"/>
              </a:spcAft>
              <a:buFont typeface="Wingdings" panose="05000000000000000000" pitchFamily="2" charset="2"/>
              <a:buNone/>
              <a:defRPr sz="900" kern="1200">
                <a:solidFill>
                  <a:schemeClr val="tx2">
                    <a:lumMod val="60000"/>
                    <a:lumOff val="40000"/>
                  </a:schemeClr>
                </a:solidFill>
                <a:latin typeface="+mn-lt"/>
                <a:ea typeface="+mn-ea"/>
                <a:cs typeface="+mn-cs"/>
              </a:defRPr>
            </a:lvl5pPr>
            <a:lvl6pPr marL="2286000" indent="0" algn="l" defTabSz="914400" rtl="0" eaLnBrk="1" latinLnBrk="0" hangingPunct="1">
              <a:lnSpc>
                <a:spcPct val="100000"/>
              </a:lnSpc>
              <a:spcBef>
                <a:spcPts val="600"/>
              </a:spcBef>
              <a:spcAft>
                <a:spcPts val="0"/>
              </a:spcAft>
              <a:buFont typeface="Arial" panose="020B0604020202020204" pitchFamily="34" charset="0"/>
              <a:buNone/>
              <a:defRPr sz="900" b="1" kern="1200">
                <a:solidFill>
                  <a:schemeClr val="bg2"/>
                </a:solidFill>
                <a:latin typeface="+mj-lt"/>
                <a:ea typeface="+mn-ea"/>
                <a:cs typeface="+mn-cs"/>
              </a:defRPr>
            </a:lvl6pPr>
            <a:lvl7pPr marL="2743200" indent="0" algn="l" defTabSz="914400" rtl="0" eaLnBrk="1" latinLnBrk="0" hangingPunct="1">
              <a:lnSpc>
                <a:spcPct val="100000"/>
              </a:lnSpc>
              <a:spcBef>
                <a:spcPts val="600"/>
              </a:spcBef>
              <a:spcAft>
                <a:spcPts val="600"/>
              </a:spcAft>
              <a:buFont typeface="Arial" panose="020B0604020202020204" pitchFamily="34" charset="0"/>
              <a:buNone/>
              <a:defRPr sz="900" kern="1200">
                <a:solidFill>
                  <a:schemeClr val="bg2"/>
                </a:solidFill>
                <a:latin typeface="+mj-lt"/>
                <a:ea typeface="+mn-ea"/>
                <a:cs typeface="+mn-cs"/>
              </a:defRPr>
            </a:lvl7pPr>
            <a:lvl8pPr marL="3200400" indent="0" algn="l" defTabSz="914400" rtl="0" eaLnBrk="1" latinLnBrk="0" hangingPunct="1">
              <a:lnSpc>
                <a:spcPct val="100000"/>
              </a:lnSpc>
              <a:spcBef>
                <a:spcPts val="600"/>
              </a:spcBef>
              <a:spcAft>
                <a:spcPts val="600"/>
              </a:spcAft>
              <a:buFont typeface="Arial" panose="020B0604020202020204" pitchFamily="34" charset="0"/>
              <a:buNone/>
              <a:defRPr sz="900" kern="1200">
                <a:solidFill>
                  <a:schemeClr val="accent1"/>
                </a:solidFill>
                <a:latin typeface="+mj-lt"/>
                <a:ea typeface="+mn-ea"/>
                <a:cs typeface="+mn-cs"/>
              </a:defRPr>
            </a:lvl8pPr>
            <a:lvl9pPr marL="3657600" indent="0" algn="l" defTabSz="914400" rtl="0" eaLnBrk="1" latinLnBrk="0" hangingPunct="1">
              <a:lnSpc>
                <a:spcPct val="100000"/>
              </a:lnSpc>
              <a:spcBef>
                <a:spcPts val="600"/>
              </a:spcBef>
              <a:spcAft>
                <a:spcPts val="600"/>
              </a:spcAft>
              <a:buFont typeface="Arial" panose="020B0604020202020204" pitchFamily="34" charset="0"/>
              <a:buNone/>
              <a:defRPr sz="900" kern="1200">
                <a:solidFill>
                  <a:schemeClr val="accent3"/>
                </a:solidFill>
                <a:latin typeface="+mj-lt"/>
                <a:ea typeface="+mn-ea"/>
                <a:cs typeface="+mn-cs"/>
              </a:defRPr>
            </a:lvl9pPr>
          </a:lstStyle>
          <a:p>
            <a:pPr algn="ctr"/>
            <a:r>
              <a:rPr lang="es-CO" sz="2000" dirty="0" smtClean="0"/>
              <a:t>Noviembre de 2017</a:t>
            </a:r>
          </a:p>
        </p:txBody>
      </p:sp>
      <p:sp>
        <p:nvSpPr>
          <p:cNvPr id="7" name="Text Placeholder 30"/>
          <p:cNvSpPr txBox="1">
            <a:spLocks/>
          </p:cNvSpPr>
          <p:nvPr/>
        </p:nvSpPr>
        <p:spPr>
          <a:xfrm>
            <a:off x="0" y="414340"/>
            <a:ext cx="7258089" cy="1476905"/>
          </a:xfrm>
          <a:prstGeom prst="rect">
            <a:avLst/>
          </a:prstGeom>
        </p:spPr>
        <p:txBody>
          <a:bodyPr vert="horz" lIns="0" tIns="0" rIns="0" bIns="0" rtlCol="0" anchor="t" anchorCtr="0">
            <a:noAutofit/>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lnSpc>
                <a:spcPct val="100000"/>
              </a:lnSpc>
            </a:pPr>
            <a:r>
              <a:rPr lang="es-ES_tradnl" sz="2600" b="1" dirty="0">
                <a:solidFill>
                  <a:schemeClr val="accent2">
                    <a:lumMod val="75000"/>
                  </a:schemeClr>
                </a:solidFill>
              </a:rPr>
              <a:t>Plataforma de negociación </a:t>
            </a:r>
            <a:r>
              <a:rPr lang="es-CO" sz="2600" b="1" dirty="0" smtClean="0">
                <a:solidFill>
                  <a:schemeClr val="accent2">
                    <a:lumMod val="75000"/>
                  </a:schemeClr>
                </a:solidFill>
              </a:rPr>
              <a:t>Unidades de reducción, remoción, captura,  emisión evitada de gases de efecto invernadero- UGEIs </a:t>
            </a:r>
            <a:r>
              <a:rPr lang="es-CO" sz="2600" b="1" dirty="0" smtClean="0">
                <a:solidFill>
                  <a:schemeClr val="bg1"/>
                </a:solidFill>
              </a:rPr>
              <a:t>UGEI3</a:t>
            </a:r>
            <a:endParaRPr lang="es-ES_tradnl" sz="2600" b="1" dirty="0" smtClean="0">
              <a:solidFill>
                <a:schemeClr val="bg1"/>
              </a:solidFill>
            </a:endParaRPr>
          </a:p>
        </p:txBody>
      </p:sp>
      <p:grpSp>
        <p:nvGrpSpPr>
          <p:cNvPr id="2" name="Grupo 1"/>
          <p:cNvGrpSpPr/>
          <p:nvPr/>
        </p:nvGrpSpPr>
        <p:grpSpPr>
          <a:xfrm>
            <a:off x="921159" y="3139795"/>
            <a:ext cx="6395231" cy="2217024"/>
            <a:chOff x="921159" y="2658667"/>
            <a:chExt cx="6395231" cy="2217024"/>
          </a:xfrm>
        </p:grpSpPr>
        <p:grpSp>
          <p:nvGrpSpPr>
            <p:cNvPr id="17" name="16 Grupo"/>
            <p:cNvGrpSpPr/>
            <p:nvPr/>
          </p:nvGrpSpPr>
          <p:grpSpPr>
            <a:xfrm>
              <a:off x="921159" y="2658667"/>
              <a:ext cx="6395231" cy="2217024"/>
              <a:chOff x="992507" y="2330725"/>
              <a:chExt cx="6395231" cy="2217024"/>
            </a:xfrm>
          </p:grpSpPr>
          <p:sp>
            <p:nvSpPr>
              <p:cNvPr id="3" name="CuadroTexto 2"/>
              <p:cNvSpPr txBox="1"/>
              <p:nvPr/>
            </p:nvSpPr>
            <p:spPr>
              <a:xfrm>
                <a:off x="992507" y="2330725"/>
                <a:ext cx="286938" cy="537583"/>
              </a:xfrm>
              <a:prstGeom prst="rect">
                <a:avLst/>
              </a:prstGeom>
              <a:noFill/>
            </p:spPr>
            <p:txBody>
              <a:bodyPr wrap="none" lIns="0" tIns="0" rIns="0" bIns="0" rtlCol="0">
                <a:spAutoFit/>
              </a:bodyPr>
              <a:lstStyle/>
              <a:p>
                <a:pPr>
                  <a:lnSpc>
                    <a:spcPct val="120000"/>
                  </a:lnSpc>
                </a:pPr>
                <a:r>
                  <a:rPr lang="es-CO" sz="3200" dirty="0">
                    <a:solidFill>
                      <a:schemeClr val="accent2">
                        <a:lumMod val="75000"/>
                      </a:schemeClr>
                    </a:solidFill>
                    <a:latin typeface="Franklin Gothic Demi Cond" panose="020B0706030402020204" pitchFamily="34" charset="0"/>
                  </a:rPr>
                  <a:t>1</a:t>
                </a:r>
                <a:r>
                  <a:rPr lang="es-CO" sz="2400" b="1" dirty="0" smtClean="0">
                    <a:solidFill>
                      <a:schemeClr val="accent3">
                        <a:lumMod val="75000"/>
                      </a:schemeClr>
                    </a:solidFill>
                  </a:rPr>
                  <a:t>.</a:t>
                </a:r>
                <a:endParaRPr lang="es-CO" sz="2400" b="1" dirty="0">
                  <a:solidFill>
                    <a:schemeClr val="accent3">
                      <a:lumMod val="75000"/>
                    </a:schemeClr>
                  </a:solidFill>
                </a:endParaRPr>
              </a:p>
            </p:txBody>
          </p:sp>
          <p:sp>
            <p:nvSpPr>
              <p:cNvPr id="8" name="CuadroTexto 7"/>
              <p:cNvSpPr txBox="1"/>
              <p:nvPr/>
            </p:nvSpPr>
            <p:spPr>
              <a:xfrm>
                <a:off x="1660849" y="2408955"/>
                <a:ext cx="5192255" cy="443198"/>
              </a:xfrm>
              <a:prstGeom prst="rect">
                <a:avLst/>
              </a:prstGeom>
              <a:noFill/>
            </p:spPr>
            <p:txBody>
              <a:bodyPr wrap="none" lIns="0" tIns="0" rIns="0" bIns="0" rtlCol="0">
                <a:spAutoFit/>
              </a:bodyPr>
              <a:lstStyle/>
              <a:p>
                <a:pPr>
                  <a:lnSpc>
                    <a:spcPct val="120000"/>
                  </a:lnSpc>
                </a:pPr>
                <a:r>
                  <a:rPr lang="es-CO" sz="2400" dirty="0" smtClean="0"/>
                  <a:t>Generalidades del mercado de carbono.</a:t>
                </a:r>
                <a:endParaRPr lang="es-CO" sz="2400" dirty="0"/>
              </a:p>
            </p:txBody>
          </p:sp>
          <p:sp>
            <p:nvSpPr>
              <p:cNvPr id="9" name="CuadroTexto 8"/>
              <p:cNvSpPr txBox="1"/>
              <p:nvPr/>
            </p:nvSpPr>
            <p:spPr>
              <a:xfrm>
                <a:off x="992507" y="3147006"/>
                <a:ext cx="286938" cy="537583"/>
              </a:xfrm>
              <a:prstGeom prst="rect">
                <a:avLst/>
              </a:prstGeom>
              <a:noFill/>
            </p:spPr>
            <p:txBody>
              <a:bodyPr wrap="none" lIns="0" tIns="0" rIns="0" bIns="0" rtlCol="0">
                <a:spAutoFit/>
              </a:bodyPr>
              <a:lstStyle/>
              <a:p>
                <a:pPr>
                  <a:lnSpc>
                    <a:spcPct val="120000"/>
                  </a:lnSpc>
                </a:pPr>
                <a:r>
                  <a:rPr lang="es-CO" sz="3200" dirty="0" smtClean="0">
                    <a:solidFill>
                      <a:schemeClr val="accent2">
                        <a:lumMod val="75000"/>
                      </a:schemeClr>
                    </a:solidFill>
                    <a:latin typeface="Franklin Gothic Demi Cond" panose="020B0706030402020204" pitchFamily="34" charset="0"/>
                  </a:rPr>
                  <a:t>2</a:t>
                </a:r>
                <a:r>
                  <a:rPr lang="es-CO" sz="2400" b="1" dirty="0" smtClean="0">
                    <a:solidFill>
                      <a:schemeClr val="accent3">
                        <a:lumMod val="75000"/>
                      </a:schemeClr>
                    </a:solidFill>
                  </a:rPr>
                  <a:t>.</a:t>
                </a:r>
                <a:endParaRPr lang="es-CO" sz="2400" b="1" dirty="0">
                  <a:solidFill>
                    <a:schemeClr val="accent3">
                      <a:lumMod val="75000"/>
                    </a:schemeClr>
                  </a:solidFill>
                </a:endParaRPr>
              </a:p>
            </p:txBody>
          </p:sp>
          <p:sp>
            <p:nvSpPr>
              <p:cNvPr id="10" name="CuadroTexto 9"/>
              <p:cNvSpPr txBox="1"/>
              <p:nvPr/>
            </p:nvSpPr>
            <p:spPr>
              <a:xfrm>
                <a:off x="1660849" y="4060692"/>
                <a:ext cx="5726889" cy="443198"/>
              </a:xfrm>
              <a:prstGeom prst="rect">
                <a:avLst/>
              </a:prstGeom>
              <a:noFill/>
            </p:spPr>
            <p:txBody>
              <a:bodyPr wrap="none" lIns="0" tIns="0" rIns="0" bIns="0" rtlCol="0">
                <a:spAutoFit/>
              </a:bodyPr>
              <a:lstStyle/>
              <a:p>
                <a:pPr>
                  <a:lnSpc>
                    <a:spcPct val="120000"/>
                  </a:lnSpc>
                </a:pPr>
                <a:r>
                  <a:rPr lang="es-CO" sz="2400" dirty="0" smtClean="0"/>
                  <a:t>¿Cómo opera la plataforma de negociación?</a:t>
                </a:r>
                <a:endParaRPr lang="es-CO" sz="2400" dirty="0"/>
              </a:p>
            </p:txBody>
          </p:sp>
          <p:sp>
            <p:nvSpPr>
              <p:cNvPr id="11" name="CuadroTexto 10"/>
              <p:cNvSpPr txBox="1"/>
              <p:nvPr/>
            </p:nvSpPr>
            <p:spPr>
              <a:xfrm>
                <a:off x="992507" y="4010166"/>
                <a:ext cx="286938" cy="537583"/>
              </a:xfrm>
              <a:prstGeom prst="rect">
                <a:avLst/>
              </a:prstGeom>
              <a:noFill/>
            </p:spPr>
            <p:txBody>
              <a:bodyPr wrap="none" lIns="0" tIns="0" rIns="0" bIns="0" rtlCol="0">
                <a:spAutoFit/>
              </a:bodyPr>
              <a:lstStyle/>
              <a:p>
                <a:pPr>
                  <a:lnSpc>
                    <a:spcPct val="120000"/>
                  </a:lnSpc>
                </a:pPr>
                <a:r>
                  <a:rPr lang="es-CO" sz="3200" dirty="0">
                    <a:solidFill>
                      <a:schemeClr val="accent2">
                        <a:lumMod val="75000"/>
                      </a:schemeClr>
                    </a:solidFill>
                    <a:latin typeface="Franklin Gothic Demi Cond" panose="020B0706030402020204" pitchFamily="34" charset="0"/>
                  </a:rPr>
                  <a:t>3</a:t>
                </a:r>
                <a:r>
                  <a:rPr lang="es-CO" sz="2400" b="1" dirty="0" smtClean="0">
                    <a:solidFill>
                      <a:schemeClr val="accent3">
                        <a:lumMod val="75000"/>
                      </a:schemeClr>
                    </a:solidFill>
                  </a:rPr>
                  <a:t>.</a:t>
                </a:r>
                <a:endParaRPr lang="es-CO" sz="2400" b="1" dirty="0">
                  <a:solidFill>
                    <a:schemeClr val="accent3">
                      <a:lumMod val="75000"/>
                    </a:schemeClr>
                  </a:solidFill>
                </a:endParaRPr>
              </a:p>
            </p:txBody>
          </p:sp>
        </p:grpSp>
        <p:sp>
          <p:nvSpPr>
            <p:cNvPr id="18" name="CuadroTexto 17"/>
            <p:cNvSpPr txBox="1"/>
            <p:nvPr/>
          </p:nvSpPr>
          <p:spPr>
            <a:xfrm>
              <a:off x="1589501" y="3507388"/>
              <a:ext cx="3264996" cy="443198"/>
            </a:xfrm>
            <a:prstGeom prst="rect">
              <a:avLst/>
            </a:prstGeom>
            <a:noFill/>
          </p:spPr>
          <p:txBody>
            <a:bodyPr wrap="none" lIns="0" tIns="0" rIns="0" bIns="0" rtlCol="0">
              <a:spAutoFit/>
            </a:bodyPr>
            <a:lstStyle/>
            <a:p>
              <a:pPr>
                <a:lnSpc>
                  <a:spcPct val="120000"/>
                </a:lnSpc>
              </a:pPr>
              <a:r>
                <a:rPr lang="es-CO" sz="2400" dirty="0" smtClean="0"/>
                <a:t>Ciclo del proyecto de GEI.</a:t>
              </a:r>
              <a:endParaRPr lang="es-CO" sz="2400" dirty="0"/>
            </a:p>
          </p:txBody>
        </p:sp>
      </p:grpSp>
    </p:spTree>
    <p:extLst>
      <p:ext uri="{BB962C8B-B14F-4D97-AF65-F5344CB8AC3E}">
        <p14:creationId xmlns="" xmlns:p14="http://schemas.microsoft.com/office/powerpoint/2010/main" val="3163590729"/>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685319" y="1905001"/>
            <a:ext cx="7773412" cy="2225262"/>
          </a:xfrm>
        </p:spPr>
        <p:txBody>
          <a:bodyPr/>
          <a:lstStyle/>
          <a:p>
            <a:r>
              <a:rPr lang="es-ES" dirty="0" smtClean="0"/>
              <a:t>Capítulo 1</a:t>
            </a:r>
            <a:endParaRPr lang="en-US" dirty="0"/>
          </a:p>
        </p:txBody>
      </p:sp>
      <p:sp>
        <p:nvSpPr>
          <p:cNvPr id="7" name="Text Placeholder 5"/>
          <p:cNvSpPr>
            <a:spLocks noGrp="1"/>
          </p:cNvSpPr>
          <p:nvPr>
            <p:ph type="body" sz="quarter" idx="14"/>
          </p:nvPr>
        </p:nvSpPr>
        <p:spPr>
          <a:xfrm>
            <a:off x="685269" y="4620890"/>
            <a:ext cx="7775100" cy="1415772"/>
          </a:xfrm>
        </p:spPr>
        <p:txBody>
          <a:bodyPr/>
          <a:lstStyle/>
          <a:p>
            <a:pPr marL="136525" indent="-136525">
              <a:buNone/>
            </a:pPr>
            <a:r>
              <a:rPr lang="es-CO" sz="3200" dirty="0" smtClean="0">
                <a:solidFill>
                  <a:srgbClr val="56D7FF"/>
                </a:solidFill>
              </a:rPr>
              <a:t>Generalidades del mercado voluntario de carbono</a:t>
            </a:r>
          </a:p>
          <a:p>
            <a:pPr marL="136525" indent="-136525">
              <a:buFont typeface="Arial" charset="0"/>
              <a:buChar char="•"/>
            </a:pPr>
            <a:endParaRPr lang="es-CO" sz="2800" dirty="0" smtClean="0">
              <a:solidFill>
                <a:srgbClr val="56D7FF"/>
              </a:solidFill>
            </a:endParaRPr>
          </a:p>
          <a:p>
            <a:endParaRPr lang="es-CO" sz="2800" dirty="0" smtClean="0"/>
          </a:p>
          <a:p>
            <a:endParaRPr lang="es-CO" sz="2800" dirty="0" smtClean="0"/>
          </a:p>
        </p:txBody>
      </p:sp>
    </p:spTree>
    <p:extLst>
      <p:ext uri="{BB962C8B-B14F-4D97-AF65-F5344CB8AC3E}">
        <p14:creationId xmlns="" xmlns:p14="http://schemas.microsoft.com/office/powerpoint/2010/main" val="130100814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Blank">
  <a:themeElements>
    <a:clrScheme name="Sophisticated Business">
      <a:dk1>
        <a:sysClr val="windowText" lastClr="000000"/>
      </a:dk1>
      <a:lt1>
        <a:sysClr val="window" lastClr="FFFFFF"/>
      </a:lt1>
      <a:dk2>
        <a:srgbClr val="897C57"/>
      </a:dk2>
      <a:lt2>
        <a:srgbClr val="E2BA41"/>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pattFill prst="dkUpDiag">
          <a:fgClr>
            <a:schemeClr val="bg2">
              <a:lumMod val="50000"/>
            </a:schemeClr>
          </a:fgClr>
          <a:bgClr>
            <a:schemeClr val="bg2">
              <a:lumMod val="65000"/>
            </a:schemeClr>
          </a:bgClr>
        </a:pattFill>
        <a:ln>
          <a:noFill/>
        </a:ln>
      </a:spPr>
      <a:bodyPr wrap="none" lIns="228600" tIns="228600" rIns="228600" bIns="228600" rtlCol="0" anchor="ctr">
        <a:noAutofit/>
      </a:bodyPr>
      <a:lstStyle>
        <a:defPPr algn="ctr">
          <a:defRPr sz="1400" dirty="0" smtClean="0">
            <a:solidFill>
              <a:schemeClr val="bg1"/>
            </a:solidFill>
            <a:latin typeface="Franklin Gothic Demi Cond" panose="020B07060304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20000"/>
          </a:lnSpc>
          <a:defRPr dirty="0">
            <a:solidFill>
              <a:schemeClr val="tx2"/>
            </a:solidFill>
          </a:defRPr>
        </a:defPPr>
      </a:lstStyle>
    </a:txDef>
  </a:objectDefaults>
  <a:extraClrSchemeLst/>
</a:theme>
</file>

<file path=ppt/theme/theme2.xml><?xml version="1.0" encoding="utf-8"?>
<a:theme xmlns:a="http://schemas.openxmlformats.org/drawingml/2006/main" name="Office Theme">
  <a:themeElements>
    <a:clrScheme name="Sophisticated Business">
      <a:dk1>
        <a:sysClr val="windowText" lastClr="000000"/>
      </a:dk1>
      <a:lt1>
        <a:sysClr val="window" lastClr="FFFFFF"/>
      </a:lt1>
      <a:dk2>
        <a:srgbClr val="897C57"/>
      </a:dk2>
      <a:lt2>
        <a:srgbClr val="FFFFFF"/>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ophisticated Business">
      <a:dk1>
        <a:sysClr val="windowText" lastClr="000000"/>
      </a:dk1>
      <a:lt1>
        <a:sysClr val="window" lastClr="FFFFFF"/>
      </a:lt1>
      <a:dk2>
        <a:srgbClr val="897C57"/>
      </a:dk2>
      <a:lt2>
        <a:srgbClr val="FFFFFF"/>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6017</TotalTime>
  <Words>3113</Words>
  <Application>Microsoft Office PowerPoint</Application>
  <PresentationFormat>Presentación en pantalla (4:3)</PresentationFormat>
  <Paragraphs>443</Paragraphs>
  <Slides>38</Slides>
  <Notes>17</Notes>
  <HiddenSlides>3</HiddenSlides>
  <MMClips>0</MMClips>
  <ScaleCrop>false</ScaleCrop>
  <HeadingPairs>
    <vt:vector size="4" baseType="variant">
      <vt:variant>
        <vt:lpstr>Tema</vt:lpstr>
      </vt:variant>
      <vt:variant>
        <vt:i4>1</vt:i4>
      </vt:variant>
      <vt:variant>
        <vt:lpstr>Títulos de diapositiva</vt:lpstr>
      </vt:variant>
      <vt:variant>
        <vt:i4>38</vt:i4>
      </vt:variant>
    </vt:vector>
  </HeadingPairs>
  <TitlesOfParts>
    <vt:vector size="39" baseType="lpstr">
      <vt:lpstr>Blank</vt:lpstr>
      <vt:lpstr>Diapositiva 1</vt:lpstr>
      <vt:lpstr>Diapositiva 2</vt:lpstr>
      <vt:lpstr>3.  Aprobación del Acta No. 01 de septiembre de 2017.</vt:lpstr>
      <vt:lpstr>4. Seguimiento de Tareas.</vt:lpstr>
      <vt:lpstr>Diapositiva 5</vt:lpstr>
      <vt:lpstr>5. Proyecto de modificación del Reglamento de la Bolsa en materia del Mercado de Carbono. .</vt:lpstr>
      <vt:lpstr>Diapositiva 7</vt:lpstr>
      <vt:lpstr>Diapositiva 8</vt:lpstr>
      <vt:lpstr>Capítulo 1</vt:lpstr>
      <vt:lpstr>Diapositiva 10</vt:lpstr>
      <vt:lpstr>Diapositiva 11</vt:lpstr>
      <vt:lpstr>Diapositiva 12</vt:lpstr>
      <vt:lpstr>Plataformas de CO2 en el mundo</vt:lpstr>
      <vt:lpstr>Diapositiva 14</vt:lpstr>
      <vt:lpstr>Diapositiva 15</vt:lpstr>
      <vt:lpstr>Diapositiva 16</vt:lpstr>
      <vt:lpstr>Ficha técnica unidades de reducción, remoción, captura y emisión evitada de gases de efecto invernadero -UGEIs</vt:lpstr>
      <vt:lpstr>Capítulo 2</vt:lpstr>
      <vt:lpstr>Diapositiva 19</vt:lpstr>
      <vt:lpstr>Diapositiva 20</vt:lpstr>
      <vt:lpstr>Diapositiva 21</vt:lpstr>
      <vt:lpstr>¿Quién es MARKIT?</vt:lpstr>
      <vt:lpstr>Diapositiva 23</vt:lpstr>
      <vt:lpstr>Diapositiva 24</vt:lpstr>
      <vt:lpstr>Diapositiva 25</vt:lpstr>
      <vt:lpstr>Diapositiva 26</vt:lpstr>
      <vt:lpstr>Beneficios de una empresa al compensar la huella de carbono</vt:lpstr>
      <vt:lpstr>Capítulo 3</vt:lpstr>
      <vt:lpstr>Diapositiva 29</vt:lpstr>
      <vt:lpstr>Diapositiva 30</vt:lpstr>
      <vt:lpstr>Diapositiva 31</vt:lpstr>
      <vt:lpstr>Diapositiva 32</vt:lpstr>
      <vt:lpstr>Diapositiva 33</vt:lpstr>
      <vt:lpstr>Diapositiva 34</vt:lpstr>
      <vt:lpstr>Diapositiva 35</vt:lpstr>
      <vt:lpstr>Diapositiva 36</vt:lpstr>
      <vt:lpstr>6. Proposiciones y varios.</vt:lpstr>
      <vt:lpstr>Diapositiva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jolarte</dc:creator>
  <cp:lastModifiedBy>jromero</cp:lastModifiedBy>
  <cp:revision>484</cp:revision>
  <dcterms:created xsi:type="dcterms:W3CDTF">2016-04-14T12:49:47Z</dcterms:created>
  <dcterms:modified xsi:type="dcterms:W3CDTF">2017-11-09T21:42:06Z</dcterms:modified>
</cp:coreProperties>
</file>