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565" r:id="rId2"/>
    <p:sldId id="566" r:id="rId3"/>
    <p:sldId id="567" r:id="rId4"/>
    <p:sldId id="579" r:id="rId5"/>
    <p:sldId id="593" r:id="rId6"/>
    <p:sldId id="594" r:id="rId7"/>
    <p:sldId id="577" r:id="rId8"/>
    <p:sldId id="587" r:id="rId9"/>
    <p:sldId id="588" r:id="rId10"/>
    <p:sldId id="589" r:id="rId11"/>
    <p:sldId id="590" r:id="rId12"/>
    <p:sldId id="591" r:id="rId13"/>
    <p:sldId id="592" r:id="rId14"/>
    <p:sldId id="585" r:id="rId15"/>
    <p:sldId id="586" r:id="rId16"/>
    <p:sldId id="578" r:id="rId17"/>
    <p:sldId id="581" r:id="rId18"/>
    <p:sldId id="582" r:id="rId19"/>
    <p:sldId id="583" r:id="rId20"/>
    <p:sldId id="584" r:id="rId21"/>
    <p:sldId id="499" r:id="rId22"/>
  </p:sldIdLst>
  <p:sldSz cx="9144000" cy="5143500" type="screen16x9"/>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489"/>
            <p14:sldId id="509"/>
            <p14:sldId id="501"/>
            <p14:sldId id="502"/>
            <p14:sldId id="515"/>
            <p14:sldId id="517"/>
            <p14:sldId id="516"/>
            <p14:sldId id="518"/>
            <p14:sldId id="510"/>
            <p14:sldId id="524"/>
            <p14:sldId id="511"/>
            <p14:sldId id="550"/>
            <p14:sldId id="557"/>
            <p14:sldId id="554"/>
            <p14:sldId id="552"/>
            <p14:sldId id="553"/>
            <p14:sldId id="555"/>
            <p14:sldId id="556"/>
            <p14:sldId id="558"/>
            <p14:sldId id="563"/>
            <p14:sldId id="548"/>
            <p14:sldId id="564"/>
            <p14:sldId id="551"/>
            <p14:sldId id="488"/>
            <p14:sldId id="559"/>
            <p14:sldId id="560"/>
            <p14:sldId id="561"/>
            <p14:sldId id="562"/>
            <p14:sldId id="547"/>
            <p14:sldId id="499"/>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4990"/>
    <a:srgbClr val="E2BA41"/>
    <a:srgbClr val="C98F4C"/>
    <a:srgbClr val="AF9D66"/>
    <a:srgbClr val="66B1A0"/>
    <a:srgbClr val="3A8386"/>
    <a:srgbClr val="897C58"/>
    <a:srgbClr val="F0C649"/>
    <a:srgbClr val="57D7FC"/>
    <a:srgbClr val="09478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0" autoAdjust="0"/>
    <p:restoredTop sz="94394" autoAdjust="0"/>
  </p:normalViewPr>
  <p:slideViewPr>
    <p:cSldViewPr snapToGrid="0" snapToObjects="1">
      <p:cViewPr varScale="1">
        <p:scale>
          <a:sx n="109" d="100"/>
          <a:sy n="109" d="100"/>
        </p:scale>
        <p:origin x="-636" y="-90"/>
      </p:cViewPr>
      <p:guideLst>
        <p:guide orient="horz" pos="2028"/>
        <p:guide orient="horz" pos="2504"/>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208"/>
        <p:guide pos="29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C7833E86-A3D4-423A-8010-08D2BF526329}">
      <dgm:prSet custT="1"/>
      <dgm:spPr/>
      <dgm:t>
        <a:bodyPr/>
        <a:lstStyle/>
        <a:p>
          <a:r>
            <a:rPr lang="es-CO" sz="2000" b="1" dirty="0" smtClean="0">
              <a:latin typeface="Calibri" pitchFamily="34" charset="0"/>
            </a:rPr>
            <a:t>1. Verificación del quórum.</a:t>
          </a:r>
        </a:p>
      </dgm:t>
    </dgm:pt>
    <dgm:pt modelId="{6C9EE748-EAE4-4178-B20B-991B259DD5D2}" type="parTrans" cxnId="{7BE0A9BA-091C-4D79-A275-F4073CC6B064}">
      <dgm:prSet/>
      <dgm:spPr/>
      <dgm:t>
        <a:bodyPr/>
        <a:lstStyle/>
        <a:p>
          <a:endParaRPr lang="es-CO">
            <a:latin typeface="Calibri" pitchFamily="34" charset="0"/>
          </a:endParaRPr>
        </a:p>
      </dgm:t>
    </dgm:pt>
    <dgm:pt modelId="{0D998222-7C25-4E09-BC4D-B72906CA70AF}" type="sibTrans" cxnId="{7BE0A9BA-091C-4D79-A275-F4073CC6B064}">
      <dgm:prSet/>
      <dgm:spPr/>
      <dgm:t>
        <a:bodyPr/>
        <a:lstStyle/>
        <a:p>
          <a:endParaRPr lang="es-CO">
            <a:latin typeface="Calibri" pitchFamily="34" charset="0"/>
          </a:endParaRPr>
        </a:p>
      </dgm:t>
    </dgm:pt>
    <dgm:pt modelId="{6FB62B8B-A117-44F5-AF1F-33E828CE3E27}">
      <dgm:prSet custT="1"/>
      <dgm:spPr/>
      <dgm:t>
        <a:bodyPr/>
        <a:lstStyle/>
        <a:p>
          <a:r>
            <a:rPr lang="es-CO" sz="2000" b="1" dirty="0" smtClean="0">
              <a:latin typeface="Calibri" pitchFamily="34" charset="0"/>
            </a:rPr>
            <a:t>2. </a:t>
          </a:r>
          <a:r>
            <a:rPr lang="es-ES" sz="2000" b="1" dirty="0" smtClean="0">
              <a:latin typeface="Calibri" pitchFamily="34" charset="0"/>
            </a:rPr>
            <a:t>Lectura y aprobación del orden del día</a:t>
          </a:r>
          <a:r>
            <a:rPr lang="es-CO" sz="2000" b="1" dirty="0" smtClean="0">
              <a:latin typeface="Calibri" pitchFamily="34" charset="0"/>
            </a:rPr>
            <a:t>.</a:t>
          </a:r>
        </a:p>
      </dgm:t>
    </dgm:pt>
    <dgm:pt modelId="{82B81702-1DE9-45AA-B149-9B39D970E52E}" type="parTrans" cxnId="{AFCDDE45-F8C4-4E2F-8969-1CDA5146DAE1}">
      <dgm:prSet/>
      <dgm:spPr/>
      <dgm:t>
        <a:bodyPr/>
        <a:lstStyle/>
        <a:p>
          <a:endParaRPr lang="es-CO">
            <a:latin typeface="Calibri" pitchFamily="34" charset="0"/>
          </a:endParaRPr>
        </a:p>
      </dgm:t>
    </dgm:pt>
    <dgm:pt modelId="{ED0F9114-33B3-4D0A-8A6D-4AB2FC8B4B0F}" type="sibTrans" cxnId="{AFCDDE45-F8C4-4E2F-8969-1CDA5146DAE1}">
      <dgm:prSet/>
      <dgm:spPr/>
      <dgm:t>
        <a:bodyPr/>
        <a:lstStyle/>
        <a:p>
          <a:endParaRPr lang="es-CO">
            <a:latin typeface="Calibri" pitchFamily="34" charset="0"/>
          </a:endParaRPr>
        </a:p>
      </dgm:t>
    </dgm:pt>
    <dgm:pt modelId="{F608CBCB-D2E8-49E7-9DA3-29B7F77E9F3C}">
      <dgm:prSet custT="1"/>
      <dgm:spPr/>
      <dgm:t>
        <a:bodyPr/>
        <a:lstStyle/>
        <a:p>
          <a:r>
            <a:rPr lang="es-CO" sz="2000" b="1" dirty="0" smtClean="0">
              <a:latin typeface="Calibri" pitchFamily="34" charset="0"/>
            </a:rPr>
            <a:t>3. Aprobación Acta No. 02 del 10 de noviembre de 2017.</a:t>
          </a:r>
        </a:p>
      </dgm:t>
    </dgm:pt>
    <dgm:pt modelId="{A39F3437-09D6-44E9-979C-0E3C521F148F}" type="parTrans" cxnId="{B0480D1F-78CB-4D8F-A764-63C287856378}">
      <dgm:prSet/>
      <dgm:spPr/>
      <dgm:t>
        <a:bodyPr/>
        <a:lstStyle/>
        <a:p>
          <a:endParaRPr lang="es-CO">
            <a:latin typeface="Calibri" pitchFamily="34" charset="0"/>
          </a:endParaRPr>
        </a:p>
      </dgm:t>
    </dgm:pt>
    <dgm:pt modelId="{55F73CAE-3E4D-4631-A031-E084E086CEF3}" type="sibTrans" cxnId="{B0480D1F-78CB-4D8F-A764-63C287856378}">
      <dgm:prSet/>
      <dgm:spPr/>
      <dgm:t>
        <a:bodyPr/>
        <a:lstStyle/>
        <a:p>
          <a:endParaRPr lang="es-CO">
            <a:latin typeface="Calibri" pitchFamily="34" charset="0"/>
          </a:endParaRPr>
        </a:p>
      </dgm:t>
    </dgm:pt>
    <dgm:pt modelId="{1A82B691-42AA-46C6-8AC0-3EBE5BD5C51D}">
      <dgm:prSet custT="1"/>
      <dgm:spPr/>
      <dgm:t>
        <a:bodyPr/>
        <a:lstStyle/>
        <a:p>
          <a:r>
            <a:rPr lang="es-CO" sz="2000" b="1" dirty="0" smtClean="0">
              <a:latin typeface="Calibri" pitchFamily="34" charset="0"/>
            </a:rPr>
            <a:t>4.  Seguimiento a tareas.</a:t>
          </a:r>
        </a:p>
      </dgm:t>
    </dgm:pt>
    <dgm:pt modelId="{3EEE861E-4673-4F7B-B6B3-AAAA5EA1174B}" type="parTrans" cxnId="{D0C24CC2-BB0C-4002-A3A7-9D0BFC8EB0F4}">
      <dgm:prSet/>
      <dgm:spPr/>
      <dgm:t>
        <a:bodyPr/>
        <a:lstStyle/>
        <a:p>
          <a:endParaRPr lang="es-CO">
            <a:latin typeface="Calibri" pitchFamily="34" charset="0"/>
          </a:endParaRPr>
        </a:p>
      </dgm:t>
    </dgm:pt>
    <dgm:pt modelId="{5BF43663-836A-477C-B919-5923D47FEEE1}" type="sibTrans" cxnId="{D0C24CC2-BB0C-4002-A3A7-9D0BFC8EB0F4}">
      <dgm:prSet/>
      <dgm:spPr/>
      <dgm:t>
        <a:bodyPr/>
        <a:lstStyle/>
        <a:p>
          <a:endParaRPr lang="es-CO">
            <a:latin typeface="Calibri" pitchFamily="34" charset="0"/>
          </a:endParaRPr>
        </a:p>
      </dgm:t>
    </dgm:pt>
    <dgm:pt modelId="{E68A65E4-B283-4A86-81F2-F9356CB17A3E}">
      <dgm:prSet custT="1"/>
      <dgm:spPr/>
      <dgm:t>
        <a:bodyPr/>
        <a:lstStyle/>
        <a:p>
          <a:r>
            <a:rPr lang="es-CO" sz="2000" b="1" dirty="0" smtClean="0">
              <a:latin typeface="Calibri" pitchFamily="34" charset="0"/>
            </a:rPr>
            <a:t>5. Presentación Cronograma de modificación MCP – Dr. Valbuena.</a:t>
          </a:r>
        </a:p>
      </dgm:t>
    </dgm:pt>
    <dgm:pt modelId="{246F90CE-4CA0-493E-8948-7DE5523675CD}" type="parTrans" cxnId="{4EE1889E-EF90-4CA5-B0E1-E71974828F11}">
      <dgm:prSet/>
      <dgm:spPr/>
      <dgm:t>
        <a:bodyPr/>
        <a:lstStyle/>
        <a:p>
          <a:endParaRPr lang="es-CO"/>
        </a:p>
      </dgm:t>
    </dgm:pt>
    <dgm:pt modelId="{60D62731-7E36-40F2-AA58-AB05D86791BA}" type="sibTrans" cxnId="{4EE1889E-EF90-4CA5-B0E1-E71974828F11}">
      <dgm:prSet/>
      <dgm:spPr/>
      <dgm:t>
        <a:bodyPr/>
        <a:lstStyle/>
        <a:p>
          <a:endParaRPr lang="es-CO"/>
        </a:p>
      </dgm:t>
    </dgm:pt>
    <dgm:pt modelId="{3DCD2F9E-6471-4DA5-A684-969ADC150B4C}">
      <dgm:prSet custT="1"/>
      <dgm:spPr/>
      <dgm:t>
        <a:bodyPr/>
        <a:lstStyle/>
        <a:p>
          <a:r>
            <a:rPr lang="es-CO" sz="2000" b="1" dirty="0" smtClean="0">
              <a:latin typeface="Calibri" pitchFamily="34" charset="0"/>
            </a:rPr>
            <a:t>6.  Proposiciones y varios.</a:t>
          </a:r>
        </a:p>
      </dgm:t>
    </dgm:pt>
    <dgm:pt modelId="{0D7961C0-474B-4B7B-A4DB-C8CE15AF494A}" type="parTrans" cxnId="{A44A3DC3-3F95-425F-A189-E3F8AF0FEA0F}">
      <dgm:prSet/>
      <dgm:spPr/>
      <dgm:t>
        <a:bodyPr/>
        <a:lstStyle/>
        <a:p>
          <a:endParaRPr lang="es-CO"/>
        </a:p>
      </dgm:t>
    </dgm:pt>
    <dgm:pt modelId="{C190BEC0-3841-4F79-81A0-13F29978A54D}" type="sibTrans" cxnId="{A44A3DC3-3F95-425F-A189-E3F8AF0FEA0F}">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F55614E-3210-4F9D-ADC5-BC8D276724CD}" type="pres">
      <dgm:prSet presAssocID="{C7833E86-A3D4-423A-8010-08D2BF526329}" presName="parentText" presStyleLbl="node1" presStyleIdx="0" presStyleCnt="6" custLinFactNeighborX="-2500" custLinFactNeighborY="-44213">
        <dgm:presLayoutVars>
          <dgm:chMax val="0"/>
          <dgm:bulletEnabled val="1"/>
        </dgm:presLayoutVars>
      </dgm:prSet>
      <dgm:spPr/>
      <dgm:t>
        <a:bodyPr/>
        <a:lstStyle/>
        <a:p>
          <a:endParaRPr lang="es-CO"/>
        </a:p>
      </dgm:t>
    </dgm:pt>
    <dgm:pt modelId="{AD591FB0-40DC-4347-B699-1012C5856716}" type="pres">
      <dgm:prSet presAssocID="{0D998222-7C25-4E09-BC4D-B72906CA70AF}" presName="spacer" presStyleCnt="0"/>
      <dgm:spPr/>
    </dgm:pt>
    <dgm:pt modelId="{EDC837DF-0A67-4C20-A760-A1394271C7FB}" type="pres">
      <dgm:prSet presAssocID="{6FB62B8B-A117-44F5-AF1F-33E828CE3E27}" presName="parentText" presStyleLbl="node1" presStyleIdx="1" presStyleCnt="6" custLinFactNeighborY="-94500">
        <dgm:presLayoutVars>
          <dgm:chMax val="0"/>
          <dgm:bulletEnabled val="1"/>
        </dgm:presLayoutVars>
      </dgm:prSet>
      <dgm:spPr/>
      <dgm:t>
        <a:bodyPr/>
        <a:lstStyle/>
        <a:p>
          <a:endParaRPr lang="es-CO"/>
        </a:p>
      </dgm:t>
    </dgm:pt>
    <dgm:pt modelId="{0E778B8D-ECBC-4B50-BBAD-538E556F0852}" type="pres">
      <dgm:prSet presAssocID="{ED0F9114-33B3-4D0A-8A6D-4AB2FC8B4B0F}" presName="spacer" presStyleCnt="0"/>
      <dgm:spPr/>
    </dgm:pt>
    <dgm:pt modelId="{DA62BD14-6997-42A4-8151-13008C1BE425}" type="pres">
      <dgm:prSet presAssocID="{F608CBCB-D2E8-49E7-9DA3-29B7F77E9F3C}" presName="parentText" presStyleLbl="node1" presStyleIdx="2" presStyleCnt="6" custLinFactY="-6446" custLinFactNeighborY="-100000">
        <dgm:presLayoutVars>
          <dgm:chMax val="0"/>
          <dgm:bulletEnabled val="1"/>
        </dgm:presLayoutVars>
      </dgm:prSet>
      <dgm:spPr/>
      <dgm:t>
        <a:bodyPr/>
        <a:lstStyle/>
        <a:p>
          <a:endParaRPr lang="es-CO"/>
        </a:p>
      </dgm:t>
    </dgm:pt>
    <dgm:pt modelId="{17B8874B-EF17-4920-9F08-F4C11AE51528}" type="pres">
      <dgm:prSet presAssocID="{55F73CAE-3E4D-4631-A031-E084E086CEF3}" presName="spacer" presStyleCnt="0"/>
      <dgm:spPr/>
    </dgm:pt>
    <dgm:pt modelId="{DEA3DEB1-3B43-4496-B203-02BB5307F721}" type="pres">
      <dgm:prSet presAssocID="{1A82B691-42AA-46C6-8AC0-3EBE5BD5C51D}" presName="parentText" presStyleLbl="node1" presStyleIdx="3" presStyleCnt="6" custLinFactY="-28234" custLinFactNeighborY="-100000">
        <dgm:presLayoutVars>
          <dgm:chMax val="0"/>
          <dgm:bulletEnabled val="1"/>
        </dgm:presLayoutVars>
      </dgm:prSet>
      <dgm:spPr/>
      <dgm:t>
        <a:bodyPr/>
        <a:lstStyle/>
        <a:p>
          <a:endParaRPr lang="es-CO"/>
        </a:p>
      </dgm:t>
    </dgm:pt>
    <dgm:pt modelId="{9B223D4C-F5F5-416D-A1DD-FF16DBF8D7F8}" type="pres">
      <dgm:prSet presAssocID="{5BF43663-836A-477C-B919-5923D47FEEE1}" presName="spacer" presStyleCnt="0"/>
      <dgm:spPr/>
    </dgm:pt>
    <dgm:pt modelId="{F11B4B6E-CE69-4F37-8EEB-C10D23A63BDD}" type="pres">
      <dgm:prSet presAssocID="{E68A65E4-B283-4A86-81F2-F9356CB17A3E}" presName="parentText" presStyleLbl="node1" presStyleIdx="4" presStyleCnt="6" custLinFactY="-39866" custLinFactNeighborY="-100000">
        <dgm:presLayoutVars>
          <dgm:chMax val="0"/>
          <dgm:bulletEnabled val="1"/>
        </dgm:presLayoutVars>
      </dgm:prSet>
      <dgm:spPr/>
      <dgm:t>
        <a:bodyPr/>
        <a:lstStyle/>
        <a:p>
          <a:endParaRPr lang="es-CO"/>
        </a:p>
      </dgm:t>
    </dgm:pt>
    <dgm:pt modelId="{115E360E-4C7C-43A3-96CF-4CF2DC22586A}" type="pres">
      <dgm:prSet presAssocID="{60D62731-7E36-40F2-AA58-AB05D86791BA}" presName="spacer" presStyleCnt="0"/>
      <dgm:spPr/>
    </dgm:pt>
    <dgm:pt modelId="{52509A16-9F76-4308-8F96-00E7F3DE41C9}" type="pres">
      <dgm:prSet presAssocID="{3DCD2F9E-6471-4DA5-A684-969ADC150B4C}" presName="parentText" presStyleLbl="node1" presStyleIdx="5" presStyleCnt="6" custLinFactY="-52952" custLinFactNeighborY="-100000">
        <dgm:presLayoutVars>
          <dgm:chMax val="0"/>
          <dgm:bulletEnabled val="1"/>
        </dgm:presLayoutVars>
      </dgm:prSet>
      <dgm:spPr/>
      <dgm:t>
        <a:bodyPr/>
        <a:lstStyle/>
        <a:p>
          <a:endParaRPr lang="es-CO"/>
        </a:p>
      </dgm:t>
    </dgm:pt>
  </dgm:ptLst>
  <dgm:cxnLst>
    <dgm:cxn modelId="{7BE0A9BA-091C-4D79-A275-F4073CC6B064}" srcId="{1BDD92D1-4249-41CD-80E0-04B67D1A883E}" destId="{C7833E86-A3D4-423A-8010-08D2BF526329}" srcOrd="0" destOrd="0" parTransId="{6C9EE748-EAE4-4178-B20B-991B259DD5D2}" sibTransId="{0D998222-7C25-4E09-BC4D-B72906CA70AF}"/>
    <dgm:cxn modelId="{4EE1889E-EF90-4CA5-B0E1-E71974828F11}" srcId="{1BDD92D1-4249-41CD-80E0-04B67D1A883E}" destId="{E68A65E4-B283-4A86-81F2-F9356CB17A3E}" srcOrd="4" destOrd="0" parTransId="{246F90CE-4CA0-493E-8948-7DE5523675CD}" sibTransId="{60D62731-7E36-40F2-AA58-AB05D86791BA}"/>
    <dgm:cxn modelId="{E00CD909-6E1E-4D1E-A328-DDA19B8F60DD}" type="presOf" srcId="{F608CBCB-D2E8-49E7-9DA3-29B7F77E9F3C}" destId="{DA62BD14-6997-42A4-8151-13008C1BE425}" srcOrd="0" destOrd="0" presId="urn:microsoft.com/office/officeart/2005/8/layout/vList2"/>
    <dgm:cxn modelId="{D8B2A2B9-FE48-4ACA-89D4-2CFBF3AE3F03}" type="presOf" srcId="{1BDD92D1-4249-41CD-80E0-04B67D1A883E}" destId="{13DF23CD-4103-4954-9192-E79AEC36CBC1}" srcOrd="0" destOrd="0" presId="urn:microsoft.com/office/officeart/2005/8/layout/vList2"/>
    <dgm:cxn modelId="{D0C24CC2-BB0C-4002-A3A7-9D0BFC8EB0F4}" srcId="{1BDD92D1-4249-41CD-80E0-04B67D1A883E}" destId="{1A82B691-42AA-46C6-8AC0-3EBE5BD5C51D}" srcOrd="3" destOrd="0" parTransId="{3EEE861E-4673-4F7B-B6B3-AAAA5EA1174B}" sibTransId="{5BF43663-836A-477C-B919-5923D47FEEE1}"/>
    <dgm:cxn modelId="{CE2A2509-C369-4653-A4F0-C94020A9BE95}" type="presOf" srcId="{C7833E86-A3D4-423A-8010-08D2BF526329}" destId="{CF55614E-3210-4F9D-ADC5-BC8D276724CD}" srcOrd="0" destOrd="0" presId="urn:microsoft.com/office/officeart/2005/8/layout/vList2"/>
    <dgm:cxn modelId="{A67DC48D-B3E7-440E-8E03-379264F0AF64}" type="presOf" srcId="{3DCD2F9E-6471-4DA5-A684-969ADC150B4C}" destId="{52509A16-9F76-4308-8F96-00E7F3DE41C9}" srcOrd="0" destOrd="0" presId="urn:microsoft.com/office/officeart/2005/8/layout/vList2"/>
    <dgm:cxn modelId="{AFCDDE45-F8C4-4E2F-8969-1CDA5146DAE1}" srcId="{1BDD92D1-4249-41CD-80E0-04B67D1A883E}" destId="{6FB62B8B-A117-44F5-AF1F-33E828CE3E27}" srcOrd="1" destOrd="0" parTransId="{82B81702-1DE9-45AA-B149-9B39D970E52E}" sibTransId="{ED0F9114-33B3-4D0A-8A6D-4AB2FC8B4B0F}"/>
    <dgm:cxn modelId="{88441510-DD6A-4783-9EF4-D10322B34455}" type="presOf" srcId="{6FB62B8B-A117-44F5-AF1F-33E828CE3E27}" destId="{EDC837DF-0A67-4C20-A760-A1394271C7FB}" srcOrd="0" destOrd="0" presId="urn:microsoft.com/office/officeart/2005/8/layout/vList2"/>
    <dgm:cxn modelId="{BBE8FBDF-C598-4F93-AA3C-6DC56933753B}" type="presOf" srcId="{E68A65E4-B283-4A86-81F2-F9356CB17A3E}" destId="{F11B4B6E-CE69-4F37-8EEB-C10D23A63BDD}" srcOrd="0" destOrd="0" presId="urn:microsoft.com/office/officeart/2005/8/layout/vList2"/>
    <dgm:cxn modelId="{B0480D1F-78CB-4D8F-A764-63C287856378}" srcId="{1BDD92D1-4249-41CD-80E0-04B67D1A883E}" destId="{F608CBCB-D2E8-49E7-9DA3-29B7F77E9F3C}" srcOrd="2" destOrd="0" parTransId="{A39F3437-09D6-44E9-979C-0E3C521F148F}" sibTransId="{55F73CAE-3E4D-4631-A031-E084E086CEF3}"/>
    <dgm:cxn modelId="{6524084A-D711-4C01-9CA0-5D17D9534CAF}" type="presOf" srcId="{1A82B691-42AA-46C6-8AC0-3EBE5BD5C51D}" destId="{DEA3DEB1-3B43-4496-B203-02BB5307F721}" srcOrd="0" destOrd="0" presId="urn:microsoft.com/office/officeart/2005/8/layout/vList2"/>
    <dgm:cxn modelId="{A44A3DC3-3F95-425F-A189-E3F8AF0FEA0F}" srcId="{1BDD92D1-4249-41CD-80E0-04B67D1A883E}" destId="{3DCD2F9E-6471-4DA5-A684-969ADC150B4C}" srcOrd="5" destOrd="0" parTransId="{0D7961C0-474B-4B7B-A4DB-C8CE15AF494A}" sibTransId="{C190BEC0-3841-4F79-81A0-13F29978A54D}"/>
    <dgm:cxn modelId="{824B9E2C-9FA2-4395-97A8-214BE06D417B}" type="presParOf" srcId="{13DF23CD-4103-4954-9192-E79AEC36CBC1}" destId="{CF55614E-3210-4F9D-ADC5-BC8D276724CD}" srcOrd="0" destOrd="0" presId="urn:microsoft.com/office/officeart/2005/8/layout/vList2"/>
    <dgm:cxn modelId="{59D46439-BC99-43E4-8958-C9591B4FD666}" type="presParOf" srcId="{13DF23CD-4103-4954-9192-E79AEC36CBC1}" destId="{AD591FB0-40DC-4347-B699-1012C5856716}" srcOrd="1" destOrd="0" presId="urn:microsoft.com/office/officeart/2005/8/layout/vList2"/>
    <dgm:cxn modelId="{49726302-387F-464A-8C37-7A6A841C6FD0}" type="presParOf" srcId="{13DF23CD-4103-4954-9192-E79AEC36CBC1}" destId="{EDC837DF-0A67-4C20-A760-A1394271C7FB}" srcOrd="2" destOrd="0" presId="urn:microsoft.com/office/officeart/2005/8/layout/vList2"/>
    <dgm:cxn modelId="{D89793D2-258D-4702-9CB0-692AB610042B}" type="presParOf" srcId="{13DF23CD-4103-4954-9192-E79AEC36CBC1}" destId="{0E778B8D-ECBC-4B50-BBAD-538E556F0852}" srcOrd="3" destOrd="0" presId="urn:microsoft.com/office/officeart/2005/8/layout/vList2"/>
    <dgm:cxn modelId="{F42DA6AA-1332-4D58-BBD2-50A5436B18C7}" type="presParOf" srcId="{13DF23CD-4103-4954-9192-E79AEC36CBC1}" destId="{DA62BD14-6997-42A4-8151-13008C1BE425}" srcOrd="4" destOrd="0" presId="urn:microsoft.com/office/officeart/2005/8/layout/vList2"/>
    <dgm:cxn modelId="{F9937D20-3BEA-4112-9FA9-3A2566F29C46}" type="presParOf" srcId="{13DF23CD-4103-4954-9192-E79AEC36CBC1}" destId="{17B8874B-EF17-4920-9F08-F4C11AE51528}" srcOrd="5" destOrd="0" presId="urn:microsoft.com/office/officeart/2005/8/layout/vList2"/>
    <dgm:cxn modelId="{8CEB27B2-F180-417D-8C79-5343C426D86B}" type="presParOf" srcId="{13DF23CD-4103-4954-9192-E79AEC36CBC1}" destId="{DEA3DEB1-3B43-4496-B203-02BB5307F721}" srcOrd="6" destOrd="0" presId="urn:microsoft.com/office/officeart/2005/8/layout/vList2"/>
    <dgm:cxn modelId="{BF0CB1A5-B0E6-463F-983B-ADBD3A5C5D8D}" type="presParOf" srcId="{13DF23CD-4103-4954-9192-E79AEC36CBC1}" destId="{9B223D4C-F5F5-416D-A1DD-FF16DBF8D7F8}" srcOrd="7" destOrd="0" presId="urn:microsoft.com/office/officeart/2005/8/layout/vList2"/>
    <dgm:cxn modelId="{5AD90D6A-6477-462E-99C0-38624608536B}" type="presParOf" srcId="{13DF23CD-4103-4954-9192-E79AEC36CBC1}" destId="{F11B4B6E-CE69-4F37-8EEB-C10D23A63BDD}" srcOrd="8" destOrd="0" presId="urn:microsoft.com/office/officeart/2005/8/layout/vList2"/>
    <dgm:cxn modelId="{E2BD8AB0-24FB-47C5-BF5D-FC233FEF2811}" type="presParOf" srcId="{13DF23CD-4103-4954-9192-E79AEC36CBC1}" destId="{115E360E-4C7C-43A3-96CF-4CF2DC22586A}" srcOrd="9" destOrd="0" presId="urn:microsoft.com/office/officeart/2005/8/layout/vList2"/>
    <dgm:cxn modelId="{BC1B526C-DA97-4C04-A1AC-FF03C86FCC09}" type="presParOf" srcId="{13DF23CD-4103-4954-9192-E79AEC36CBC1}" destId="{52509A16-9F76-4308-8F96-00E7F3DE41C9}" srcOrd="1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ACF2D-BFD9-40FB-8D7B-8BBBDE25126C}"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s-CO"/>
        </a:p>
      </dgm:t>
    </dgm:pt>
    <dgm:pt modelId="{BE4DEB9E-C6FF-43D9-8029-903BD901CBE8}">
      <dgm:prSet phldrT="[Texto]" custT="1"/>
      <dgm:spPr/>
      <dgm:t>
        <a:bodyPr/>
        <a:lstStyle/>
        <a:p>
          <a:pPr algn="just"/>
          <a:r>
            <a:rPr lang="es-CO" sz="1600" dirty="0" smtClean="0"/>
            <a:t>Respecto al Mercado de Carbono se solicitó a la Administración remitir el mapa de riesgos correspondiente a la Secretaria General para que lo remita a los miembros del Comité.</a:t>
          </a:r>
          <a:endParaRPr lang="es-CO" sz="1600" dirty="0"/>
        </a:p>
      </dgm:t>
    </dgm:pt>
    <dgm:pt modelId="{BB8A57BE-5D7D-449F-A580-23DA285C92C9}" type="parTrans" cxnId="{AAF95BB0-4229-42D1-AA55-FBAAF8B487F0}">
      <dgm:prSet/>
      <dgm:spPr/>
      <dgm:t>
        <a:bodyPr/>
        <a:lstStyle/>
        <a:p>
          <a:endParaRPr lang="es-CO" sz="2000"/>
        </a:p>
      </dgm:t>
    </dgm:pt>
    <dgm:pt modelId="{4EA8A77F-CA6F-4604-93A5-FC0D9B4066F7}" type="sibTrans" cxnId="{AAF95BB0-4229-42D1-AA55-FBAAF8B487F0}">
      <dgm:prSet/>
      <dgm:spPr/>
      <dgm:t>
        <a:bodyPr/>
        <a:lstStyle/>
        <a:p>
          <a:endParaRPr lang="es-CO" sz="2000"/>
        </a:p>
      </dgm:t>
    </dgm:pt>
    <dgm:pt modelId="{8DB51C10-04C6-4D04-A6D2-6ABED1778058}">
      <dgm:prSet phldrT="[Texto]" custT="1"/>
      <dgm:spPr/>
      <dgm:t>
        <a:bodyPr/>
        <a:lstStyle/>
        <a:p>
          <a:pPr algn="just"/>
          <a:r>
            <a:rPr lang="es-CO" sz="1600" dirty="0" smtClean="0"/>
            <a:t>Se solicitó a la Dirección Jurídica emitir el listado de las marcas que actualmente tiene registradas la Bolsa y realizar el trámite correspondiente de las marcas que no se encuentren registradas.</a:t>
          </a:r>
          <a:endParaRPr lang="es-CO" sz="1600" dirty="0"/>
        </a:p>
      </dgm:t>
    </dgm:pt>
    <dgm:pt modelId="{07977EA4-E57C-42D9-BB48-BB833AE70A4B}" type="parTrans" cxnId="{5B9A6055-CBCD-420F-8E37-38BEAC7B26DB}">
      <dgm:prSet/>
      <dgm:spPr/>
      <dgm:t>
        <a:bodyPr/>
        <a:lstStyle/>
        <a:p>
          <a:endParaRPr lang="es-CO" sz="2000"/>
        </a:p>
      </dgm:t>
    </dgm:pt>
    <dgm:pt modelId="{C013335C-F2DA-43B2-BA83-B5FCB187B809}" type="sibTrans" cxnId="{5B9A6055-CBCD-420F-8E37-38BEAC7B26DB}">
      <dgm:prSet/>
      <dgm:spPr/>
      <dgm:t>
        <a:bodyPr/>
        <a:lstStyle/>
        <a:p>
          <a:endParaRPr lang="es-CO" sz="2000"/>
        </a:p>
      </dgm:t>
    </dgm:pt>
    <dgm:pt modelId="{8FB85B1C-ED89-4552-8DCD-A8127020F3DF}">
      <dgm:prSet phldrT="[Texto]" custT="1"/>
      <dgm:spPr/>
      <dgm:t>
        <a:bodyPr/>
        <a:lstStyle/>
        <a:p>
          <a:pPr algn="just"/>
          <a:r>
            <a:rPr lang="es-CO" sz="1600" dirty="0" smtClean="0"/>
            <a:t>Validar jurídicamente si la suscripción del contrato de exclusividad en doble vía con MARKIT, se ajusta a las normas de competencia. </a:t>
          </a:r>
          <a:endParaRPr lang="es-CO" sz="1600" dirty="0"/>
        </a:p>
      </dgm:t>
    </dgm:pt>
    <dgm:pt modelId="{5CA0760A-A6F0-4EFF-B7B4-AFE7FC4C43B3}" type="parTrans" cxnId="{584224D7-16D7-4076-BB87-0C5DFE65CD70}">
      <dgm:prSet/>
      <dgm:spPr/>
      <dgm:t>
        <a:bodyPr/>
        <a:lstStyle/>
        <a:p>
          <a:endParaRPr lang="es-CO" sz="2000"/>
        </a:p>
      </dgm:t>
    </dgm:pt>
    <dgm:pt modelId="{41B7E5ED-96AF-46E3-A6C7-2B8CAA411277}" type="sibTrans" cxnId="{584224D7-16D7-4076-BB87-0C5DFE65CD70}">
      <dgm:prSet/>
      <dgm:spPr/>
      <dgm:t>
        <a:bodyPr/>
        <a:lstStyle/>
        <a:p>
          <a:endParaRPr lang="es-CO" sz="2000"/>
        </a:p>
      </dgm:t>
    </dgm:pt>
    <dgm:pt modelId="{84BA3F65-794F-4FDE-989A-D9877AF224DE}" type="pres">
      <dgm:prSet presAssocID="{9F8ACF2D-BFD9-40FB-8D7B-8BBBDE25126C}" presName="linear" presStyleCnt="0">
        <dgm:presLayoutVars>
          <dgm:dir/>
          <dgm:animLvl val="lvl"/>
          <dgm:resizeHandles val="exact"/>
        </dgm:presLayoutVars>
      </dgm:prSet>
      <dgm:spPr/>
      <dgm:t>
        <a:bodyPr/>
        <a:lstStyle/>
        <a:p>
          <a:endParaRPr lang="es-CO"/>
        </a:p>
      </dgm:t>
    </dgm:pt>
    <dgm:pt modelId="{6FE77762-931A-431E-AE68-AE1C56C9629F}" type="pres">
      <dgm:prSet presAssocID="{BE4DEB9E-C6FF-43D9-8029-903BD901CBE8}" presName="parentLin" presStyleCnt="0"/>
      <dgm:spPr/>
    </dgm:pt>
    <dgm:pt modelId="{5802F8B8-AC85-4D3D-9A3C-A0B850A29EBC}" type="pres">
      <dgm:prSet presAssocID="{BE4DEB9E-C6FF-43D9-8029-903BD901CBE8}" presName="parentLeftMargin" presStyleLbl="node1" presStyleIdx="0" presStyleCnt="3"/>
      <dgm:spPr/>
      <dgm:t>
        <a:bodyPr/>
        <a:lstStyle/>
        <a:p>
          <a:endParaRPr lang="es-CO"/>
        </a:p>
      </dgm:t>
    </dgm:pt>
    <dgm:pt modelId="{2ACCA4F6-98B3-48C3-A834-F79C164956D2}" type="pres">
      <dgm:prSet presAssocID="{BE4DEB9E-C6FF-43D9-8029-903BD901CBE8}" presName="parentText" presStyleLbl="node1" presStyleIdx="0" presStyleCnt="3" custScaleX="142857">
        <dgm:presLayoutVars>
          <dgm:chMax val="0"/>
          <dgm:bulletEnabled val="1"/>
        </dgm:presLayoutVars>
      </dgm:prSet>
      <dgm:spPr/>
      <dgm:t>
        <a:bodyPr/>
        <a:lstStyle/>
        <a:p>
          <a:endParaRPr lang="es-CO"/>
        </a:p>
      </dgm:t>
    </dgm:pt>
    <dgm:pt modelId="{AB9CA809-B52A-436D-A872-C93B8559A05C}" type="pres">
      <dgm:prSet presAssocID="{BE4DEB9E-C6FF-43D9-8029-903BD901CBE8}" presName="negativeSpace" presStyleCnt="0"/>
      <dgm:spPr/>
    </dgm:pt>
    <dgm:pt modelId="{4B215A23-1754-425F-9487-4059F90C605B}" type="pres">
      <dgm:prSet presAssocID="{BE4DEB9E-C6FF-43D9-8029-903BD901CBE8}" presName="childText" presStyleLbl="conFgAcc1" presStyleIdx="0" presStyleCnt="3">
        <dgm:presLayoutVars>
          <dgm:bulletEnabled val="1"/>
        </dgm:presLayoutVars>
      </dgm:prSet>
      <dgm:spPr/>
    </dgm:pt>
    <dgm:pt modelId="{5512585F-CA82-492B-9CB5-FE1362FFE645}" type="pres">
      <dgm:prSet presAssocID="{4EA8A77F-CA6F-4604-93A5-FC0D9B4066F7}" presName="spaceBetweenRectangles" presStyleCnt="0"/>
      <dgm:spPr/>
    </dgm:pt>
    <dgm:pt modelId="{8EE6CCBA-C51D-481E-996B-16F1EFB53535}" type="pres">
      <dgm:prSet presAssocID="{8DB51C10-04C6-4D04-A6D2-6ABED1778058}" presName="parentLin" presStyleCnt="0"/>
      <dgm:spPr/>
    </dgm:pt>
    <dgm:pt modelId="{5327E175-0800-4541-822B-533B88961DFF}" type="pres">
      <dgm:prSet presAssocID="{8DB51C10-04C6-4D04-A6D2-6ABED1778058}" presName="parentLeftMargin" presStyleLbl="node1" presStyleIdx="0" presStyleCnt="3"/>
      <dgm:spPr/>
      <dgm:t>
        <a:bodyPr/>
        <a:lstStyle/>
        <a:p>
          <a:endParaRPr lang="es-CO"/>
        </a:p>
      </dgm:t>
    </dgm:pt>
    <dgm:pt modelId="{03BF0760-6FF3-422D-B613-46CCD1BFF57A}" type="pres">
      <dgm:prSet presAssocID="{8DB51C10-04C6-4D04-A6D2-6ABED1778058}" presName="parentText" presStyleLbl="node1" presStyleIdx="1" presStyleCnt="3" custScaleX="142857">
        <dgm:presLayoutVars>
          <dgm:chMax val="0"/>
          <dgm:bulletEnabled val="1"/>
        </dgm:presLayoutVars>
      </dgm:prSet>
      <dgm:spPr/>
      <dgm:t>
        <a:bodyPr/>
        <a:lstStyle/>
        <a:p>
          <a:endParaRPr lang="es-CO"/>
        </a:p>
      </dgm:t>
    </dgm:pt>
    <dgm:pt modelId="{C5B69668-1741-408C-8C5D-A0DC15B9BC31}" type="pres">
      <dgm:prSet presAssocID="{8DB51C10-04C6-4D04-A6D2-6ABED1778058}" presName="negativeSpace" presStyleCnt="0"/>
      <dgm:spPr/>
    </dgm:pt>
    <dgm:pt modelId="{11FC20B9-84CC-4706-97DF-FAB7D98C8B57}" type="pres">
      <dgm:prSet presAssocID="{8DB51C10-04C6-4D04-A6D2-6ABED1778058}" presName="childText" presStyleLbl="conFgAcc1" presStyleIdx="1" presStyleCnt="3">
        <dgm:presLayoutVars>
          <dgm:bulletEnabled val="1"/>
        </dgm:presLayoutVars>
      </dgm:prSet>
      <dgm:spPr/>
    </dgm:pt>
    <dgm:pt modelId="{25827486-BE4A-4BFF-8154-0EE22BE458BC}" type="pres">
      <dgm:prSet presAssocID="{C013335C-F2DA-43B2-BA83-B5FCB187B809}" presName="spaceBetweenRectangles" presStyleCnt="0"/>
      <dgm:spPr/>
    </dgm:pt>
    <dgm:pt modelId="{B9DB0CC7-7FCD-4FDC-B7E4-D711CC7A67D0}" type="pres">
      <dgm:prSet presAssocID="{8FB85B1C-ED89-4552-8DCD-A8127020F3DF}" presName="parentLin" presStyleCnt="0"/>
      <dgm:spPr/>
    </dgm:pt>
    <dgm:pt modelId="{62ABEE3E-ACCF-4D33-A93F-8A8FF9088D01}" type="pres">
      <dgm:prSet presAssocID="{8FB85B1C-ED89-4552-8DCD-A8127020F3DF}" presName="parentLeftMargin" presStyleLbl="node1" presStyleIdx="1" presStyleCnt="3"/>
      <dgm:spPr/>
      <dgm:t>
        <a:bodyPr/>
        <a:lstStyle/>
        <a:p>
          <a:endParaRPr lang="es-CO"/>
        </a:p>
      </dgm:t>
    </dgm:pt>
    <dgm:pt modelId="{39EBD24F-A203-4166-84C1-75CA499C4977}" type="pres">
      <dgm:prSet presAssocID="{8FB85B1C-ED89-4552-8DCD-A8127020F3DF}" presName="parentText" presStyleLbl="node1" presStyleIdx="2" presStyleCnt="3" custScaleX="142857">
        <dgm:presLayoutVars>
          <dgm:chMax val="0"/>
          <dgm:bulletEnabled val="1"/>
        </dgm:presLayoutVars>
      </dgm:prSet>
      <dgm:spPr/>
      <dgm:t>
        <a:bodyPr/>
        <a:lstStyle/>
        <a:p>
          <a:endParaRPr lang="es-CO"/>
        </a:p>
      </dgm:t>
    </dgm:pt>
    <dgm:pt modelId="{25CDC2AB-E0FC-4C4E-BA74-F076A0FAC7B9}" type="pres">
      <dgm:prSet presAssocID="{8FB85B1C-ED89-4552-8DCD-A8127020F3DF}" presName="negativeSpace" presStyleCnt="0"/>
      <dgm:spPr/>
    </dgm:pt>
    <dgm:pt modelId="{B960601F-C8EB-4758-AE26-F11CFD14EC2C}" type="pres">
      <dgm:prSet presAssocID="{8FB85B1C-ED89-4552-8DCD-A8127020F3DF}" presName="childText" presStyleLbl="conFgAcc1" presStyleIdx="2" presStyleCnt="3">
        <dgm:presLayoutVars>
          <dgm:bulletEnabled val="1"/>
        </dgm:presLayoutVars>
      </dgm:prSet>
      <dgm:spPr/>
    </dgm:pt>
  </dgm:ptLst>
  <dgm:cxnLst>
    <dgm:cxn modelId="{EEDB8638-5E3B-4472-BE42-C7F0537320F9}" type="presOf" srcId="{8FB85B1C-ED89-4552-8DCD-A8127020F3DF}" destId="{39EBD24F-A203-4166-84C1-75CA499C4977}" srcOrd="1" destOrd="0" presId="urn:microsoft.com/office/officeart/2005/8/layout/list1"/>
    <dgm:cxn modelId="{584224D7-16D7-4076-BB87-0C5DFE65CD70}" srcId="{9F8ACF2D-BFD9-40FB-8D7B-8BBBDE25126C}" destId="{8FB85B1C-ED89-4552-8DCD-A8127020F3DF}" srcOrd="2" destOrd="0" parTransId="{5CA0760A-A6F0-4EFF-B7B4-AFE7FC4C43B3}" sibTransId="{41B7E5ED-96AF-46E3-A6C7-2B8CAA411277}"/>
    <dgm:cxn modelId="{5B9A6055-CBCD-420F-8E37-38BEAC7B26DB}" srcId="{9F8ACF2D-BFD9-40FB-8D7B-8BBBDE25126C}" destId="{8DB51C10-04C6-4D04-A6D2-6ABED1778058}" srcOrd="1" destOrd="0" parTransId="{07977EA4-E57C-42D9-BB48-BB833AE70A4B}" sibTransId="{C013335C-F2DA-43B2-BA83-B5FCB187B809}"/>
    <dgm:cxn modelId="{8F55BFA8-3063-4E80-87FB-A3639C83542D}" type="presOf" srcId="{8FB85B1C-ED89-4552-8DCD-A8127020F3DF}" destId="{62ABEE3E-ACCF-4D33-A93F-8A8FF9088D01}" srcOrd="0" destOrd="0" presId="urn:microsoft.com/office/officeart/2005/8/layout/list1"/>
    <dgm:cxn modelId="{BFD5D490-C607-41AC-A484-EAEF71C03B07}" type="presOf" srcId="{BE4DEB9E-C6FF-43D9-8029-903BD901CBE8}" destId="{5802F8B8-AC85-4D3D-9A3C-A0B850A29EBC}" srcOrd="0" destOrd="0" presId="urn:microsoft.com/office/officeart/2005/8/layout/list1"/>
    <dgm:cxn modelId="{AAF95BB0-4229-42D1-AA55-FBAAF8B487F0}" srcId="{9F8ACF2D-BFD9-40FB-8D7B-8BBBDE25126C}" destId="{BE4DEB9E-C6FF-43D9-8029-903BD901CBE8}" srcOrd="0" destOrd="0" parTransId="{BB8A57BE-5D7D-449F-A580-23DA285C92C9}" sibTransId="{4EA8A77F-CA6F-4604-93A5-FC0D9B4066F7}"/>
    <dgm:cxn modelId="{448B786D-594A-4A98-B387-D8C03B82EACC}" type="presOf" srcId="{9F8ACF2D-BFD9-40FB-8D7B-8BBBDE25126C}" destId="{84BA3F65-794F-4FDE-989A-D9877AF224DE}" srcOrd="0" destOrd="0" presId="urn:microsoft.com/office/officeart/2005/8/layout/list1"/>
    <dgm:cxn modelId="{096726FF-292D-40DA-A293-3E9CBAE76B69}" type="presOf" srcId="{8DB51C10-04C6-4D04-A6D2-6ABED1778058}" destId="{5327E175-0800-4541-822B-533B88961DFF}" srcOrd="0" destOrd="0" presId="urn:microsoft.com/office/officeart/2005/8/layout/list1"/>
    <dgm:cxn modelId="{E57607E7-971E-467A-9063-990293529E06}" type="presOf" srcId="{BE4DEB9E-C6FF-43D9-8029-903BD901CBE8}" destId="{2ACCA4F6-98B3-48C3-A834-F79C164956D2}" srcOrd="1" destOrd="0" presId="urn:microsoft.com/office/officeart/2005/8/layout/list1"/>
    <dgm:cxn modelId="{617A876D-30DE-4A74-9FBD-B227CD2FA4D4}" type="presOf" srcId="{8DB51C10-04C6-4D04-A6D2-6ABED1778058}" destId="{03BF0760-6FF3-422D-B613-46CCD1BFF57A}" srcOrd="1" destOrd="0" presId="urn:microsoft.com/office/officeart/2005/8/layout/list1"/>
    <dgm:cxn modelId="{8332F823-47E1-4841-AEFF-0FF6E2D81138}" type="presParOf" srcId="{84BA3F65-794F-4FDE-989A-D9877AF224DE}" destId="{6FE77762-931A-431E-AE68-AE1C56C9629F}" srcOrd="0" destOrd="0" presId="urn:microsoft.com/office/officeart/2005/8/layout/list1"/>
    <dgm:cxn modelId="{CEBF0B97-6CB3-460C-A3A1-66DEF5132533}" type="presParOf" srcId="{6FE77762-931A-431E-AE68-AE1C56C9629F}" destId="{5802F8B8-AC85-4D3D-9A3C-A0B850A29EBC}" srcOrd="0" destOrd="0" presId="urn:microsoft.com/office/officeart/2005/8/layout/list1"/>
    <dgm:cxn modelId="{56952705-D839-40AF-BD2B-D5D53AE42114}" type="presParOf" srcId="{6FE77762-931A-431E-AE68-AE1C56C9629F}" destId="{2ACCA4F6-98B3-48C3-A834-F79C164956D2}" srcOrd="1" destOrd="0" presId="urn:microsoft.com/office/officeart/2005/8/layout/list1"/>
    <dgm:cxn modelId="{23809108-1DB4-468C-8636-E78F732E677E}" type="presParOf" srcId="{84BA3F65-794F-4FDE-989A-D9877AF224DE}" destId="{AB9CA809-B52A-436D-A872-C93B8559A05C}" srcOrd="1" destOrd="0" presId="urn:microsoft.com/office/officeart/2005/8/layout/list1"/>
    <dgm:cxn modelId="{8B1C5055-8145-427C-84B6-C6C9A1C8D382}" type="presParOf" srcId="{84BA3F65-794F-4FDE-989A-D9877AF224DE}" destId="{4B215A23-1754-425F-9487-4059F90C605B}" srcOrd="2" destOrd="0" presId="urn:microsoft.com/office/officeart/2005/8/layout/list1"/>
    <dgm:cxn modelId="{AB6E664C-2604-4623-AA13-DB1C3FE90C1D}" type="presParOf" srcId="{84BA3F65-794F-4FDE-989A-D9877AF224DE}" destId="{5512585F-CA82-492B-9CB5-FE1362FFE645}" srcOrd="3" destOrd="0" presId="urn:microsoft.com/office/officeart/2005/8/layout/list1"/>
    <dgm:cxn modelId="{EFD7C4FF-1DF9-4211-99EF-BBA593BD90AB}" type="presParOf" srcId="{84BA3F65-794F-4FDE-989A-D9877AF224DE}" destId="{8EE6CCBA-C51D-481E-996B-16F1EFB53535}" srcOrd="4" destOrd="0" presId="urn:microsoft.com/office/officeart/2005/8/layout/list1"/>
    <dgm:cxn modelId="{EFA186FB-5568-433B-805C-78315686A43B}" type="presParOf" srcId="{8EE6CCBA-C51D-481E-996B-16F1EFB53535}" destId="{5327E175-0800-4541-822B-533B88961DFF}" srcOrd="0" destOrd="0" presId="urn:microsoft.com/office/officeart/2005/8/layout/list1"/>
    <dgm:cxn modelId="{D23EDA86-C656-4954-B872-BFA392D9C38C}" type="presParOf" srcId="{8EE6CCBA-C51D-481E-996B-16F1EFB53535}" destId="{03BF0760-6FF3-422D-B613-46CCD1BFF57A}" srcOrd="1" destOrd="0" presId="urn:microsoft.com/office/officeart/2005/8/layout/list1"/>
    <dgm:cxn modelId="{AABE0140-B514-46AC-B41A-A7EC8CF39F2D}" type="presParOf" srcId="{84BA3F65-794F-4FDE-989A-D9877AF224DE}" destId="{C5B69668-1741-408C-8C5D-A0DC15B9BC31}" srcOrd="5" destOrd="0" presId="urn:microsoft.com/office/officeart/2005/8/layout/list1"/>
    <dgm:cxn modelId="{A0730D56-5D89-40BC-8DB0-9C78611F00A4}" type="presParOf" srcId="{84BA3F65-794F-4FDE-989A-D9877AF224DE}" destId="{11FC20B9-84CC-4706-97DF-FAB7D98C8B57}" srcOrd="6" destOrd="0" presId="urn:microsoft.com/office/officeart/2005/8/layout/list1"/>
    <dgm:cxn modelId="{57F24519-0542-4FC7-A77B-33F71086B3F9}" type="presParOf" srcId="{84BA3F65-794F-4FDE-989A-D9877AF224DE}" destId="{25827486-BE4A-4BFF-8154-0EE22BE458BC}" srcOrd="7" destOrd="0" presId="urn:microsoft.com/office/officeart/2005/8/layout/list1"/>
    <dgm:cxn modelId="{8E382BC9-FFC1-45F4-ADCC-0F06919508E5}" type="presParOf" srcId="{84BA3F65-794F-4FDE-989A-D9877AF224DE}" destId="{B9DB0CC7-7FCD-4FDC-B7E4-D711CC7A67D0}" srcOrd="8" destOrd="0" presId="urn:microsoft.com/office/officeart/2005/8/layout/list1"/>
    <dgm:cxn modelId="{B104AF5B-3618-49B0-9B26-C12F4453A1E3}" type="presParOf" srcId="{B9DB0CC7-7FCD-4FDC-B7E4-D711CC7A67D0}" destId="{62ABEE3E-ACCF-4D33-A93F-8A8FF9088D01}" srcOrd="0" destOrd="0" presId="urn:microsoft.com/office/officeart/2005/8/layout/list1"/>
    <dgm:cxn modelId="{09AE4716-902F-436D-8066-9D9C948F62D3}" type="presParOf" srcId="{B9DB0CC7-7FCD-4FDC-B7E4-D711CC7A67D0}" destId="{39EBD24F-A203-4166-84C1-75CA499C4977}" srcOrd="1" destOrd="0" presId="urn:microsoft.com/office/officeart/2005/8/layout/list1"/>
    <dgm:cxn modelId="{5E209E2B-F8CF-4920-8CB5-318E16A3892B}" type="presParOf" srcId="{84BA3F65-794F-4FDE-989A-D9877AF224DE}" destId="{25CDC2AB-E0FC-4C4E-BA74-F076A0FAC7B9}" srcOrd="9" destOrd="0" presId="urn:microsoft.com/office/officeart/2005/8/layout/list1"/>
    <dgm:cxn modelId="{E32E8A4B-EE25-4029-82A1-5AE5E3A20320}" type="presParOf" srcId="{84BA3F65-794F-4FDE-989A-D9877AF224DE}" destId="{B960601F-C8EB-4758-AE26-F11CFD14EC2C}"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55614E-3210-4F9D-ADC5-BC8D276724CD}">
      <dsp:nvSpPr>
        <dsp:cNvPr id="0" name=""/>
        <dsp:cNvSpPr/>
      </dsp:nvSpPr>
      <dsp:spPr>
        <a:xfrm>
          <a:off x="0" y="0"/>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1. Verificación del quórum.</a:t>
          </a:r>
        </a:p>
      </dsp:txBody>
      <dsp:txXfrm>
        <a:off x="0" y="0"/>
        <a:ext cx="8572500" cy="599040"/>
      </dsp:txXfrm>
    </dsp:sp>
    <dsp:sp modelId="{EDC837DF-0A67-4C20-A760-A1394271C7FB}">
      <dsp:nvSpPr>
        <dsp:cNvPr id="0" name=""/>
        <dsp:cNvSpPr/>
      </dsp:nvSpPr>
      <dsp:spPr>
        <a:xfrm>
          <a:off x="0" y="622477"/>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2. </a:t>
          </a:r>
          <a:r>
            <a:rPr lang="es-ES" sz="2000" b="1" kern="1200" dirty="0" smtClean="0">
              <a:latin typeface="Calibri" pitchFamily="34" charset="0"/>
            </a:rPr>
            <a:t>Lectura y aprobación del orden del día</a:t>
          </a:r>
          <a:r>
            <a:rPr lang="es-CO" sz="2000" b="1" kern="1200" dirty="0" smtClean="0">
              <a:latin typeface="Calibri" pitchFamily="34" charset="0"/>
            </a:rPr>
            <a:t>.</a:t>
          </a:r>
        </a:p>
      </dsp:txBody>
      <dsp:txXfrm>
        <a:off x="0" y="622477"/>
        <a:ext cx="8572500" cy="599040"/>
      </dsp:txXfrm>
    </dsp:sp>
    <dsp:sp modelId="{DA62BD14-6997-42A4-8151-13008C1BE425}">
      <dsp:nvSpPr>
        <dsp:cNvPr id="0" name=""/>
        <dsp:cNvSpPr/>
      </dsp:nvSpPr>
      <dsp:spPr>
        <a:xfrm>
          <a:off x="0" y="1269994"/>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3. Aprobación Acta No. 02 del 10 de noviembre de 2017.</a:t>
          </a:r>
        </a:p>
      </dsp:txBody>
      <dsp:txXfrm>
        <a:off x="0" y="1269994"/>
        <a:ext cx="8572500" cy="599040"/>
      </dsp:txXfrm>
    </dsp:sp>
    <dsp:sp modelId="{DEA3DEB1-3B43-4496-B203-02BB5307F721}">
      <dsp:nvSpPr>
        <dsp:cNvPr id="0" name=""/>
        <dsp:cNvSpPr/>
      </dsp:nvSpPr>
      <dsp:spPr>
        <a:xfrm>
          <a:off x="0" y="1830675"/>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4.  Seguimiento a tareas.</a:t>
          </a:r>
        </a:p>
      </dsp:txBody>
      <dsp:txXfrm>
        <a:off x="0" y="1830675"/>
        <a:ext cx="8572500" cy="599040"/>
      </dsp:txXfrm>
    </dsp:sp>
    <dsp:sp modelId="{F11B4B6E-CE69-4F37-8EEB-C10D23A63BDD}">
      <dsp:nvSpPr>
        <dsp:cNvPr id="0" name=""/>
        <dsp:cNvSpPr/>
      </dsp:nvSpPr>
      <dsp:spPr>
        <a:xfrm>
          <a:off x="0" y="2452195"/>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5. Presentación Cronograma de modificación MCP – Dr. Valbuena.</a:t>
          </a:r>
        </a:p>
      </dsp:txBody>
      <dsp:txXfrm>
        <a:off x="0" y="2452195"/>
        <a:ext cx="8572500" cy="599040"/>
      </dsp:txXfrm>
    </dsp:sp>
    <dsp:sp modelId="{52509A16-9F76-4308-8F96-00E7F3DE41C9}">
      <dsp:nvSpPr>
        <dsp:cNvPr id="0" name=""/>
        <dsp:cNvSpPr/>
      </dsp:nvSpPr>
      <dsp:spPr>
        <a:xfrm>
          <a:off x="0" y="3065004"/>
          <a:ext cx="8572500" cy="5990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1" kern="1200" dirty="0" smtClean="0">
              <a:latin typeface="Calibri" pitchFamily="34" charset="0"/>
            </a:rPr>
            <a:t>6.  Proposiciones y varios.</a:t>
          </a:r>
        </a:p>
      </dsp:txBody>
      <dsp:txXfrm>
        <a:off x="0" y="3065004"/>
        <a:ext cx="8572500" cy="5990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215A23-1754-425F-9487-4059F90C605B}">
      <dsp:nvSpPr>
        <dsp:cNvPr id="0" name=""/>
        <dsp:cNvSpPr/>
      </dsp:nvSpPr>
      <dsp:spPr>
        <a:xfrm>
          <a:off x="0" y="390448"/>
          <a:ext cx="8011886" cy="655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ACCA4F6-98B3-48C3-A834-F79C164956D2}">
      <dsp:nvSpPr>
        <dsp:cNvPr id="0" name=""/>
        <dsp:cNvSpPr/>
      </dsp:nvSpPr>
      <dsp:spPr>
        <a:xfrm>
          <a:off x="381425" y="6688"/>
          <a:ext cx="7628497" cy="76752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981" tIns="0" rIns="211981" bIns="0" numCol="1" spcCol="1270" anchor="ctr" anchorCtr="0">
          <a:noAutofit/>
        </a:bodyPr>
        <a:lstStyle/>
        <a:p>
          <a:pPr lvl="0" algn="just" defTabSz="711200">
            <a:lnSpc>
              <a:spcPct val="90000"/>
            </a:lnSpc>
            <a:spcBef>
              <a:spcPct val="0"/>
            </a:spcBef>
            <a:spcAft>
              <a:spcPct val="35000"/>
            </a:spcAft>
          </a:pPr>
          <a:r>
            <a:rPr lang="es-CO" sz="1600" kern="1200" dirty="0" smtClean="0"/>
            <a:t>Respecto al Mercado de Carbono se solicitó a la Administración remitir el mapa de riesgos correspondiente a la Secretaria General para que lo remita a los miembros del Comité.</a:t>
          </a:r>
          <a:endParaRPr lang="es-CO" sz="1600" kern="1200" dirty="0"/>
        </a:p>
      </dsp:txBody>
      <dsp:txXfrm>
        <a:off x="381425" y="6688"/>
        <a:ext cx="7628497" cy="767520"/>
      </dsp:txXfrm>
    </dsp:sp>
    <dsp:sp modelId="{11FC20B9-84CC-4706-97DF-FAB7D98C8B57}">
      <dsp:nvSpPr>
        <dsp:cNvPr id="0" name=""/>
        <dsp:cNvSpPr/>
      </dsp:nvSpPr>
      <dsp:spPr>
        <a:xfrm>
          <a:off x="0" y="1569809"/>
          <a:ext cx="8011886" cy="655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BF0760-6FF3-422D-B613-46CCD1BFF57A}">
      <dsp:nvSpPr>
        <dsp:cNvPr id="0" name=""/>
        <dsp:cNvSpPr/>
      </dsp:nvSpPr>
      <dsp:spPr>
        <a:xfrm>
          <a:off x="381425" y="1186049"/>
          <a:ext cx="7628497" cy="76752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981" tIns="0" rIns="211981" bIns="0" numCol="1" spcCol="1270" anchor="ctr" anchorCtr="0">
          <a:noAutofit/>
        </a:bodyPr>
        <a:lstStyle/>
        <a:p>
          <a:pPr lvl="0" algn="just" defTabSz="711200">
            <a:lnSpc>
              <a:spcPct val="90000"/>
            </a:lnSpc>
            <a:spcBef>
              <a:spcPct val="0"/>
            </a:spcBef>
            <a:spcAft>
              <a:spcPct val="35000"/>
            </a:spcAft>
          </a:pPr>
          <a:r>
            <a:rPr lang="es-CO" sz="1600" kern="1200" dirty="0" smtClean="0"/>
            <a:t>Se solicitó a la Dirección Jurídica emitir el listado de las marcas que actualmente tiene registradas la Bolsa y realizar el trámite correspondiente de las marcas que no se encuentren registradas.</a:t>
          </a:r>
          <a:endParaRPr lang="es-CO" sz="1600" kern="1200" dirty="0"/>
        </a:p>
      </dsp:txBody>
      <dsp:txXfrm>
        <a:off x="381425" y="1186049"/>
        <a:ext cx="7628497" cy="767520"/>
      </dsp:txXfrm>
    </dsp:sp>
    <dsp:sp modelId="{B960601F-C8EB-4758-AE26-F11CFD14EC2C}">
      <dsp:nvSpPr>
        <dsp:cNvPr id="0" name=""/>
        <dsp:cNvSpPr/>
      </dsp:nvSpPr>
      <dsp:spPr>
        <a:xfrm>
          <a:off x="0" y="2749169"/>
          <a:ext cx="8011886" cy="655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EBD24F-A203-4166-84C1-75CA499C4977}">
      <dsp:nvSpPr>
        <dsp:cNvPr id="0" name=""/>
        <dsp:cNvSpPr/>
      </dsp:nvSpPr>
      <dsp:spPr>
        <a:xfrm>
          <a:off x="381425" y="2365409"/>
          <a:ext cx="7628497" cy="7675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981" tIns="0" rIns="211981" bIns="0" numCol="1" spcCol="1270" anchor="ctr" anchorCtr="0">
          <a:noAutofit/>
        </a:bodyPr>
        <a:lstStyle/>
        <a:p>
          <a:pPr lvl="0" algn="just" defTabSz="711200">
            <a:lnSpc>
              <a:spcPct val="90000"/>
            </a:lnSpc>
            <a:spcBef>
              <a:spcPct val="0"/>
            </a:spcBef>
            <a:spcAft>
              <a:spcPct val="35000"/>
            </a:spcAft>
          </a:pPr>
          <a:r>
            <a:rPr lang="es-CO" sz="1600" kern="1200" dirty="0" smtClean="0"/>
            <a:t>Validar jurídicamente si la suscripción del contrato de exclusividad en doble vía con MARKIT, se ajusta a las normas de competencia. </a:t>
          </a:r>
          <a:endParaRPr lang="es-CO" sz="1600" kern="1200" dirty="0"/>
        </a:p>
      </dsp:txBody>
      <dsp:txXfrm>
        <a:off x="381425" y="2365409"/>
        <a:ext cx="7628497" cy="767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04C89EDB-3FDD-4915-A3CE-62FA29C01A32}" type="datetimeFigureOut">
              <a:rPr lang="en-US" smtClean="0"/>
              <a:pPr/>
              <a:t>12/7/2017</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dirty="0"/>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54499FB-0CC7-453D-9493-CBDCD6D233E2}" type="datetimeFigureOut">
              <a:rPr lang="en-US" smtClean="0"/>
              <a:pPr/>
              <a:t>12/7/2017</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dirty="0"/>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311400" y="525463"/>
            <a:ext cx="4673600" cy="262890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26D1F9F-C730-4F4A-A0A2-D2C46C7C33FE}" type="slidenum">
              <a:rPr lang="es-ES" smtClean="0"/>
              <a:pPr/>
              <a:t>8</a:t>
            </a:fld>
            <a:endParaRPr lang="es-ES"/>
          </a:p>
        </p:txBody>
      </p:sp>
    </p:spTree>
    <p:extLst>
      <p:ext uri="{BB962C8B-B14F-4D97-AF65-F5344CB8AC3E}">
        <p14:creationId xmlns:p14="http://schemas.microsoft.com/office/powerpoint/2010/main" xmlns="" val="15563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26D1F9F-C730-4F4A-A0A2-D2C46C7C33FE}" type="slidenum">
              <a:rPr lang="es-ES" smtClean="0"/>
              <a:pPr/>
              <a:t>9</a:t>
            </a:fld>
            <a:endParaRPr lang="es-ES"/>
          </a:p>
        </p:txBody>
      </p:sp>
    </p:spTree>
    <p:extLst>
      <p:ext uri="{BB962C8B-B14F-4D97-AF65-F5344CB8AC3E}">
        <p14:creationId xmlns:p14="http://schemas.microsoft.com/office/powerpoint/2010/main" xmlns="" val="7194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26D1F9F-C730-4F4A-A0A2-D2C46C7C33FE}" type="slidenum">
              <a:rPr lang="es-ES" smtClean="0"/>
              <a:pPr/>
              <a:t>11</a:t>
            </a:fld>
            <a:endParaRPr lang="es-ES"/>
          </a:p>
        </p:txBody>
      </p:sp>
    </p:spTree>
    <p:extLst>
      <p:ext uri="{BB962C8B-B14F-4D97-AF65-F5344CB8AC3E}">
        <p14:creationId xmlns:p14="http://schemas.microsoft.com/office/powerpoint/2010/main" xmlns="" val="93354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1"/>
            <a:ext cx="7781756" cy="1668947"/>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74704"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6"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1"/>
            <a:ext cx="7775100" cy="1668947"/>
          </a:xfrm>
        </p:spPr>
        <p:txBody>
          <a:bodyPr anchor="ctr"/>
          <a:lstStyle>
            <a:lvl1pPr>
              <a:lnSpc>
                <a:spcPct val="95000"/>
              </a:lnSpc>
              <a:defRPr sz="4200">
                <a:solidFill>
                  <a:schemeClr val="tx2"/>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12"/>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9000"/>
            <a:ext cx="8229600" cy="421556"/>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99592" y="4806000"/>
            <a:ext cx="936104" cy="273844"/>
          </a:xfrm>
          <a:prstGeom prst="rect">
            <a:avLst/>
          </a:prstGeom>
        </p:spPr>
        <p:txBody>
          <a:bodyPr/>
          <a:lstStyle/>
          <a:p>
            <a:fld id="{210545BC-6B09-4FC9-B0BC-13FA45C42EC3}" type="datetime1">
              <a:rPr lang="en-US" smtClean="0"/>
              <a:pPr/>
              <a:t>12/7/2017</a:t>
            </a:fld>
            <a:endParaRPr lang="en-GB" dirty="0"/>
          </a:p>
        </p:txBody>
      </p:sp>
      <p:sp>
        <p:nvSpPr>
          <p:cNvPr id="5" name="Footer Placeholder 4"/>
          <p:cNvSpPr>
            <a:spLocks noGrp="1"/>
          </p:cNvSpPr>
          <p:nvPr>
            <p:ph type="ftr" sz="quarter" idx="11"/>
          </p:nvPr>
        </p:nvSpPr>
        <p:spPr>
          <a:xfrm>
            <a:off x="2951820" y="4806000"/>
            <a:ext cx="3240360" cy="273844"/>
          </a:xfrm>
          <a:prstGeom prst="rect">
            <a:avLst/>
          </a:prstGeom>
        </p:spPr>
        <p:txBody>
          <a:bodyPr/>
          <a:lstStyle>
            <a:lvl1pPr>
              <a:defRPr sz="1200" b="1">
                <a:solidFill>
                  <a:srgbClr val="225BAB"/>
                </a:solidFill>
              </a:defRPr>
            </a:lvl1pPr>
          </a:lstStyle>
          <a:p>
            <a:r>
              <a:rPr lang="en-GB" dirty="0" smtClean="0"/>
              <a:t>Mapping Carbon Pricing Initiatives</a:t>
            </a:r>
            <a:endParaRPr lang="en-GB" dirty="0"/>
          </a:p>
        </p:txBody>
      </p:sp>
      <p:sp>
        <p:nvSpPr>
          <p:cNvPr id="6" name="Slide Number Placeholder 5"/>
          <p:cNvSpPr>
            <a:spLocks noGrp="1"/>
          </p:cNvSpPr>
          <p:nvPr>
            <p:ph type="sldNum" sz="quarter" idx="12"/>
          </p:nvPr>
        </p:nvSpPr>
        <p:spPr>
          <a:xfrm>
            <a:off x="457200" y="4806000"/>
            <a:ext cx="442392" cy="273844"/>
          </a:xfrm>
          <a:prstGeom prst="rect">
            <a:avLst/>
          </a:prstGeom>
        </p:spPr>
        <p:txBody>
          <a:bodyPr/>
          <a:lstStyle/>
          <a:p>
            <a:fld id="{1EF0F508-5DF0-40E6-8754-E9FDF8189FBD}" type="slidenum">
              <a:rPr lang="en-GB" smtClean="0"/>
              <a:pPr/>
              <a:t>‹Nº›</a:t>
            </a:fld>
            <a:endParaRPr lang="en-GB" dirty="0"/>
          </a:p>
        </p:txBody>
      </p:sp>
    </p:spTree>
    <p:extLst>
      <p:ext uri="{BB962C8B-B14F-4D97-AF65-F5344CB8AC3E}">
        <p14:creationId xmlns="" xmlns:p14="http://schemas.microsoft.com/office/powerpoint/2010/main" val="27787622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dirty="0"/>
          </a:p>
        </p:txBody>
      </p:sp>
    </p:spTree>
    <p:extLst>
      <p:ext uri="{BB962C8B-B14F-4D97-AF65-F5344CB8AC3E}">
        <p14:creationId xmlns="" xmlns:p14="http://schemas.microsoft.com/office/powerpoint/2010/main" val="402096527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4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8"/>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4"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4" y="1299759"/>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
          <p:cNvGrpSpPr/>
          <p:nvPr userDrawn="1"/>
        </p:nvGrpSpPr>
        <p:grpSpPr>
          <a:xfrm>
            <a:off x="640429" y="666611"/>
            <a:ext cx="7780165" cy="2004413"/>
            <a:chOff x="914400" y="1732950"/>
            <a:chExt cx="7316788" cy="2672550"/>
          </a:xfrm>
        </p:grpSpPr>
        <p:cxnSp>
          <p:nvCxnSpPr>
            <p:cNvPr id="30"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24 Rectángulo"/>
          <p:cNvSpPr/>
          <p:nvPr userDrawn="1"/>
        </p:nvSpPr>
        <p:spPr>
          <a:xfrm>
            <a:off x="651505" y="782086"/>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_tradnl" sz="1400" dirty="0" smtClean="0">
              <a:solidFill>
                <a:schemeClr val="bg1"/>
              </a:solidFill>
              <a:latin typeface="Franklin Gothic Demi Cond" panose="020B0706030402020204" pitchFamily="34" charset="0"/>
            </a:endParaRPr>
          </a:p>
        </p:txBody>
      </p:sp>
      <p:pic>
        <p:nvPicPr>
          <p:cNvPr id="26" name="91 Imagen" descr="BMC LOGO.bmp"/>
          <p:cNvPicPr>
            <a:picLocks noChangeAspect="1"/>
          </p:cNvPicPr>
          <p:nvPr userDrawn="1"/>
        </p:nvPicPr>
        <p:blipFill>
          <a:blip r:embed="rId2" cstate="print"/>
          <a:srcRect t="9660" r="-211"/>
          <a:stretch>
            <a:fillRect/>
          </a:stretch>
        </p:blipFill>
        <p:spPr bwMode="auto">
          <a:xfrm>
            <a:off x="2934195" y="1037816"/>
            <a:ext cx="3456267" cy="1063277"/>
          </a:xfrm>
          <a:prstGeom prst="rect">
            <a:avLst/>
          </a:prstGeom>
          <a:noFill/>
          <a:ln w="9525">
            <a:noFill/>
            <a:miter lim="800000"/>
            <a:headEnd/>
            <a:tailEnd/>
          </a:ln>
        </p:spPr>
      </p:pic>
      <p:pic>
        <p:nvPicPr>
          <p:cNvPr id="27" name="16 Imagen" descr="VIGILADO.jpg"/>
          <p:cNvPicPr>
            <a:picLocks noChangeAspect="1"/>
          </p:cNvPicPr>
          <p:nvPr userDrawn="1"/>
        </p:nvPicPr>
        <p:blipFill>
          <a:blip r:embed="rId3" cstate="print"/>
          <a:stretch>
            <a:fillRect/>
          </a:stretch>
        </p:blipFill>
        <p:spPr>
          <a:xfrm>
            <a:off x="2788590" y="1072784"/>
            <a:ext cx="124195" cy="972000"/>
          </a:xfrm>
          <a:prstGeom prst="rect">
            <a:avLst/>
          </a:prstGeom>
        </p:spPr>
      </p:pic>
      <p:sp>
        <p:nvSpPr>
          <p:cNvPr id="28" name="Content Placeholder 13"/>
          <p:cNvSpPr txBox="1">
            <a:spLocks/>
          </p:cNvSpPr>
          <p:nvPr userDrawn="1"/>
        </p:nvSpPr>
        <p:spPr>
          <a:xfrm>
            <a:off x="737230" y="2122524"/>
            <a:ext cx="7771248" cy="3804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s-ES_tradnl" sz="2000" dirty="0" smtClean="0">
                <a:solidFill>
                  <a:srgbClr val="04499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29" name="Title 1"/>
          <p:cNvSpPr>
            <a:spLocks noGrp="1"/>
          </p:cNvSpPr>
          <p:nvPr userDrawn="1"/>
        </p:nvSpPr>
        <p:spPr>
          <a:xfrm>
            <a:off x="635523" y="2807945"/>
            <a:ext cx="7781756" cy="1668947"/>
          </a:xfrm>
          <a:prstGeom prst="rect">
            <a:avLst/>
          </a:prstGeom>
        </p:spPr>
        <p:txBody>
          <a:bodyPr vert="horz" lIns="0" tIns="0" rIns="0" bIns="0" rtlCol="0" anchor="ctr">
            <a:noAutofit/>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endParaRPr lang="en-US" dirty="0">
              <a:solidFill>
                <a:schemeClr val="bg1"/>
              </a:solidFill>
            </a:endParaRPr>
          </a:p>
        </p:txBody>
      </p:sp>
      <p:sp>
        <p:nvSpPr>
          <p:cNvPr id="32" name="Title 1"/>
          <p:cNvSpPr>
            <a:spLocks noGrp="1"/>
          </p:cNvSpPr>
          <p:nvPr>
            <p:ph type="title"/>
          </p:nvPr>
        </p:nvSpPr>
        <p:spPr>
          <a:xfrm>
            <a:off x="673131" y="2883836"/>
            <a:ext cx="7781756" cy="1668947"/>
          </a:xfrm>
        </p:spPr>
        <p:txBody>
          <a:bodyPr anchor="ctr"/>
          <a:lstStyle>
            <a:lvl1pPr>
              <a:defRPr sz="4800">
                <a:solidFill>
                  <a:schemeClr val="bg1"/>
                </a:solidFill>
              </a:defRPr>
            </a:lvl1pPr>
          </a:lstStyle>
          <a:p>
            <a:r>
              <a:rPr lang="es-ES" smtClean="0"/>
              <a:t>Haga clic para modificar el estilo de título del patrón</a:t>
            </a:r>
            <a:endParaRPr lang="en-US" dirty="0"/>
          </a:p>
        </p:txBody>
      </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8" name="Rectangle 7"/>
          <p:cNvSpPr/>
          <p:nvPr/>
        </p:nvSpPr>
        <p:spPr>
          <a:xfrm>
            <a:off x="8826366" y="0"/>
            <a:ext cx="317634" cy="5143500"/>
          </a:xfrm>
          <a:prstGeom prst="rect">
            <a:avLst/>
          </a:prstGeom>
          <a:solidFill>
            <a:srgbClr val="99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870364" y="1909787"/>
            <a:ext cx="5458968" cy="786513"/>
          </a:xfrm>
        </p:spPr>
        <p:txBody>
          <a:bodyPr vert="horz" lIns="91440" tIns="45720" rIns="91440" bIns="45720" rtlCol="0" anchor="b" anchorCtr="0">
            <a:normAutofit/>
          </a:bodyPr>
          <a:lstStyle>
            <a:lvl1pPr algn="l" defTabSz="914400" rtl="0" eaLnBrk="1" latinLnBrk="0" hangingPunct="1">
              <a:spcBef>
                <a:spcPct val="0"/>
              </a:spcBef>
              <a:buNone/>
              <a:defRPr sz="4800" kern="1200">
                <a:solidFill>
                  <a:schemeClr val="accent1"/>
                </a:solidFill>
                <a:latin typeface="Times" charset="0"/>
                <a:ea typeface="Times" charset="0"/>
                <a:cs typeface="Times" charset="0"/>
              </a:defRPr>
            </a:lvl1pPr>
          </a:lstStyle>
          <a:p>
            <a:r>
              <a:rPr lang="es-ES_tradnl" dirty="0" smtClean="0"/>
              <a:t>Clic para editar título</a:t>
            </a:r>
            <a:endParaRPr dirty="0"/>
          </a:p>
        </p:txBody>
      </p:sp>
      <p:sp>
        <p:nvSpPr>
          <p:cNvPr id="3" name="Subtitle 2"/>
          <p:cNvSpPr>
            <a:spLocks noGrp="1"/>
          </p:cNvSpPr>
          <p:nvPr>
            <p:ph type="subTitle" idx="1"/>
          </p:nvPr>
        </p:nvSpPr>
        <p:spPr>
          <a:xfrm>
            <a:off x="1910087" y="2781978"/>
            <a:ext cx="5458968" cy="466344"/>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Times" charset="0"/>
                <a:ea typeface="Times" charset="0"/>
                <a:cs typeface="Times"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5" name="Footer Placeholder 4"/>
          <p:cNvSpPr>
            <a:spLocks noGrp="1"/>
          </p:cNvSpPr>
          <p:nvPr>
            <p:ph type="ftr" sz="quarter" idx="11"/>
          </p:nvPr>
        </p:nvSpPr>
        <p:spPr>
          <a:xfrm>
            <a:off x="3494954" y="4743707"/>
            <a:ext cx="4736592" cy="273844"/>
          </a:xfrm>
          <a:prstGeom prst="rect">
            <a:avLst/>
          </a:prstGeo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Times" charset="0"/>
                <a:ea typeface="Times" charset="0"/>
                <a:cs typeface="Times" charset="0"/>
              </a:defRPr>
            </a:lvl1pPr>
          </a:lstStyle>
          <a:p>
            <a:endParaRPr lang="en-US" dirty="0"/>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1525" y="4516975"/>
            <a:ext cx="2678611" cy="5005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0"/>
            <a:ext cx="3657600" cy="20574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1543050"/>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49"/>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228851"/>
            <a:ext cx="7772400" cy="2057401"/>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7" r:id="rId12"/>
    <p:sldLayoutId id="2147483668" r:id="rId13"/>
    <p:sldLayoutId id="2147483669" r:id="rId14"/>
    <p:sldLayoutId id="2147483670" r:id="rId15"/>
    <p:sldLayoutId id="2147483671" r:id="rId16"/>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1"/>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8"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391089"/>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Regulación</a:t>
            </a:r>
          </a:p>
          <a:p>
            <a:pPr algn="ctr">
              <a:lnSpc>
                <a:spcPct val="120000"/>
              </a:lnSpc>
            </a:pPr>
            <a:r>
              <a:rPr lang="es-CO" sz="2200" dirty="0" smtClean="0">
                <a:solidFill>
                  <a:schemeClr val="bg1"/>
                </a:solidFill>
              </a:rPr>
              <a:t> 7 de diciembre de 2017</a:t>
            </a: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Criterio para definir necesidad de modificación en el reglamento </a:t>
            </a:r>
            <a:endParaRPr lang="es-ES_tradnl" dirty="0"/>
          </a:p>
        </p:txBody>
      </p:sp>
      <p:sp>
        <p:nvSpPr>
          <p:cNvPr id="3" name="Marcador de contenido 2"/>
          <p:cNvSpPr>
            <a:spLocks noGrp="1"/>
          </p:cNvSpPr>
          <p:nvPr>
            <p:ph idx="1"/>
          </p:nvPr>
        </p:nvSpPr>
        <p:spPr>
          <a:xfrm>
            <a:off x="685800" y="1410789"/>
            <a:ext cx="7772400" cy="2057401"/>
          </a:xfrm>
        </p:spPr>
        <p:txBody>
          <a:bodyPr/>
          <a:lstStyle/>
          <a:p>
            <a:pPr algn="just"/>
            <a:r>
              <a:rPr lang="es-ES_tradnl" sz="2400" dirty="0" smtClean="0"/>
              <a:t>Balance flexibilidad requerida para las transacciones y promoción de acceso.</a:t>
            </a:r>
          </a:p>
          <a:p>
            <a:r>
              <a:rPr lang="es-ES_tradnl" sz="2400" dirty="0" smtClean="0"/>
              <a:t>Transparencia y seguridad jurídica en el proceso de compra</a:t>
            </a:r>
          </a:p>
          <a:p>
            <a:r>
              <a:rPr lang="es-ES_tradnl" sz="2400" dirty="0" smtClean="0"/>
              <a:t>Cumplimiento principios de la función administrativa en cada proceso.</a:t>
            </a:r>
          </a:p>
          <a:p>
            <a:endParaRPr lang="es-ES_tradnl" dirty="0"/>
          </a:p>
        </p:txBody>
      </p:sp>
    </p:spTree>
    <p:extLst>
      <p:ext uri="{BB962C8B-B14F-4D97-AF65-F5344CB8AC3E}">
        <p14:creationId xmlns:p14="http://schemas.microsoft.com/office/powerpoint/2010/main" xmlns="" val="201712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064" y="3119573"/>
            <a:ext cx="184731" cy="369332"/>
          </a:xfrm>
          <a:prstGeom prst="rect">
            <a:avLst/>
          </a:prstGeom>
          <a:noFill/>
        </p:spPr>
        <p:txBody>
          <a:bodyPr wrap="none" rtlCol="0">
            <a:spAutoFit/>
          </a:bodyPr>
          <a:lstStyle/>
          <a:p>
            <a:endParaRPr lang="en-US" dirty="0"/>
          </a:p>
        </p:txBody>
      </p:sp>
      <p:sp>
        <p:nvSpPr>
          <p:cNvPr id="11" name="Título 1"/>
          <p:cNvSpPr>
            <a:spLocks noGrp="1"/>
          </p:cNvSpPr>
          <p:nvPr>
            <p:ph type="ctrTitle"/>
          </p:nvPr>
        </p:nvSpPr>
        <p:spPr>
          <a:xfrm>
            <a:off x="605790" y="0"/>
            <a:ext cx="7535537" cy="511255"/>
          </a:xfrm>
        </p:spPr>
        <p:txBody>
          <a:bodyPr>
            <a:noAutofit/>
          </a:bodyPr>
          <a:lstStyle/>
          <a:p>
            <a:pPr algn="ctr"/>
            <a:r>
              <a:rPr lang="es-ES" sz="2400" b="1" dirty="0" smtClean="0">
                <a:solidFill>
                  <a:srgbClr val="991E3E"/>
                </a:solidFill>
                <a:latin typeface="Times New Roman" charset="0"/>
                <a:ea typeface="Times New Roman" charset="0"/>
                <a:cs typeface="Times New Roman" charset="0"/>
              </a:rPr>
              <a:t>Propuestas</a:t>
            </a:r>
            <a:endParaRPr lang="es-ES" sz="2400" b="1" dirty="0">
              <a:solidFill>
                <a:srgbClr val="991E3E"/>
              </a:solidFill>
            </a:endParaRPr>
          </a:p>
        </p:txBody>
      </p:sp>
      <p:sp>
        <p:nvSpPr>
          <p:cNvPr id="3" name="Rectángulo 2"/>
          <p:cNvSpPr/>
          <p:nvPr/>
        </p:nvSpPr>
        <p:spPr>
          <a:xfrm>
            <a:off x="605790" y="511255"/>
            <a:ext cx="7360920" cy="6217087"/>
          </a:xfrm>
          <a:prstGeom prst="rect">
            <a:avLst/>
          </a:prstGeom>
        </p:spPr>
        <p:txBody>
          <a:bodyPr wrap="square">
            <a:spAutoFit/>
          </a:bodyPr>
          <a:lstStyle/>
          <a:p>
            <a:pPr marL="342900" indent="-342900">
              <a:buAutoNum type="arabicPeriod"/>
            </a:pPr>
            <a:r>
              <a:rPr lang="es-ES_tradnl" sz="1600" dirty="0" smtClean="0">
                <a:latin typeface="Times New Roman" charset="0"/>
                <a:ea typeface="Times New Roman" charset="0"/>
                <a:cs typeface="Times New Roman" charset="0"/>
              </a:rPr>
              <a:t>Establecer procedimientos diferenciados para la enajenación y para la adquisición por parte de las Entidades Estatales.</a:t>
            </a:r>
          </a:p>
          <a:p>
            <a:pPr marL="342900" indent="-342900">
              <a:buAutoNum type="arabicPeriod"/>
            </a:pPr>
            <a:endParaRPr lang="es-ES_tradnl" sz="1600" dirty="0" smtClean="0">
              <a:latin typeface="Times New Roman" charset="0"/>
              <a:ea typeface="Times New Roman" charset="0"/>
              <a:cs typeface="Times New Roman" charset="0"/>
            </a:endParaRPr>
          </a:p>
          <a:p>
            <a:pPr marL="342900" indent="-342900">
              <a:buAutoNum type="arabicPeriod"/>
            </a:pPr>
            <a:r>
              <a:rPr lang="es-ES_tradnl" sz="1600" dirty="0" smtClean="0">
                <a:latin typeface="Times New Roman" charset="0"/>
                <a:ea typeface="Times New Roman" charset="0"/>
                <a:cs typeface="Times New Roman" charset="0"/>
              </a:rPr>
              <a:t>Enfatizar los elementos del proceso de planeación de la adquisición por parte de la Entidad Estatal y su vínculo con las actividades de la Bolsa Mercantil.</a:t>
            </a:r>
          </a:p>
          <a:p>
            <a:pPr marL="342900" indent="-342900">
              <a:buAutoNum type="arabicPeriod"/>
            </a:pPr>
            <a:endParaRPr lang="es-ES_tradnl" sz="1600" dirty="0" smtClean="0">
              <a:latin typeface="Times New Roman" charset="0"/>
              <a:ea typeface="Times New Roman" charset="0"/>
              <a:cs typeface="Times New Roman" charset="0"/>
            </a:endParaRPr>
          </a:p>
          <a:p>
            <a:pPr marL="342900" indent="-342900">
              <a:buAutoNum type="arabicPeriod"/>
            </a:pPr>
            <a:r>
              <a:rPr lang="es-ES_tradnl" sz="1600" dirty="0" smtClean="0">
                <a:latin typeface="Times New Roman" charset="0"/>
                <a:ea typeface="Times New Roman" charset="0"/>
                <a:cs typeface="Times New Roman" charset="0"/>
              </a:rPr>
              <a:t>Identificar con claridad las etapas del proceso y separar las reglas asociadas a la selección del Comisionista y a la Ronda de Adquisición que realiza éste a nombre de la Entidad Estatal. </a:t>
            </a:r>
          </a:p>
          <a:p>
            <a:pPr marL="342900" indent="-342900">
              <a:buAutoNum type="arabicPeriod"/>
            </a:pPr>
            <a:endParaRPr lang="es-ES_tradnl" sz="1600" dirty="0" smtClean="0">
              <a:latin typeface="Times New Roman" charset="0"/>
              <a:ea typeface="Times New Roman" charset="0"/>
              <a:cs typeface="Times New Roman" charset="0"/>
            </a:endParaRPr>
          </a:p>
          <a:p>
            <a:pPr marL="342900" indent="-342900">
              <a:buAutoNum type="arabicPeriod"/>
            </a:pPr>
            <a:r>
              <a:rPr lang="es-ES_tradnl" sz="1600" dirty="0" smtClean="0">
                <a:latin typeface="Times New Roman" charset="0"/>
                <a:ea typeface="Times New Roman" charset="0"/>
                <a:cs typeface="Times New Roman" charset="0"/>
              </a:rPr>
              <a:t>Simplificar los mecanismos de formación de los precios estableciendo los límites impuestos por la naturaleza de la operación.</a:t>
            </a:r>
          </a:p>
          <a:p>
            <a:pPr marL="342900" indent="-342900">
              <a:buAutoNum type="arabicPeriod"/>
            </a:pPr>
            <a:endParaRPr lang="es-ES_tradnl" sz="1600" dirty="0" smtClean="0">
              <a:latin typeface="Times New Roman" charset="0"/>
              <a:ea typeface="Times New Roman" charset="0"/>
              <a:cs typeface="Times New Roman" charset="0"/>
            </a:endParaRPr>
          </a:p>
          <a:p>
            <a:pPr marL="342900" indent="-342900">
              <a:buAutoNum type="arabicPeriod"/>
            </a:pPr>
            <a:r>
              <a:rPr lang="es-ES_tradnl" sz="1600" dirty="0" smtClean="0">
                <a:latin typeface="Times New Roman" charset="0"/>
                <a:ea typeface="Times New Roman" charset="0"/>
                <a:cs typeface="Times New Roman" charset="0"/>
              </a:rPr>
              <a:t>(</a:t>
            </a:r>
            <a:r>
              <a:rPr lang="mr-IN" sz="1600" dirty="0" smtClean="0">
                <a:latin typeface="Times New Roman" charset="0"/>
                <a:ea typeface="Times New Roman" charset="0"/>
                <a:cs typeface="Times New Roman" charset="0"/>
              </a:rPr>
              <a:t>…</a:t>
            </a:r>
            <a:r>
              <a:rPr lang="es-ES" sz="1600" dirty="0" smtClean="0">
                <a:latin typeface="Times New Roman" charset="0"/>
                <a:ea typeface="Times New Roman" charset="0"/>
                <a:cs typeface="Times New Roman" charset="0"/>
              </a:rPr>
              <a:t>) definir la posibilidad de solucionar por la vía regulatoria exclusivamente aquellos </a:t>
            </a:r>
            <a:r>
              <a:rPr lang="es-ES_tradnl" sz="1600" dirty="0" smtClean="0">
                <a:latin typeface="Times New Roman" charset="0"/>
                <a:ea typeface="Times New Roman" charset="0"/>
                <a:cs typeface="Times New Roman" charset="0"/>
              </a:rPr>
              <a:t>asuntos informados por los funcionarios de la Bolsa Mercantil de Colombia o por los comisionistas que se asocien a una operación eficiente y segura de MCP y que no puedan ser solucionados vía interpretación.</a:t>
            </a:r>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p:txBody>
      </p:sp>
    </p:spTree>
    <p:extLst>
      <p:ext uri="{BB962C8B-B14F-4D97-AF65-F5344CB8AC3E}">
        <p14:creationId xmlns:p14="http://schemas.microsoft.com/office/powerpoint/2010/main" xmlns="" val="12321722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189000"/>
            <a:ext cx="8451669" cy="421556"/>
          </a:xfrm>
        </p:spPr>
        <p:txBody>
          <a:bodyPr/>
          <a:lstStyle/>
          <a:p>
            <a:r>
              <a:rPr lang="es-ES_tradnl" sz="3600" dirty="0" smtClean="0"/>
              <a:t>Necesidades identificadas preliminarmente por la BMC</a:t>
            </a:r>
            <a:endParaRPr lang="es-ES_tradnl" sz="3600" dirty="0"/>
          </a:p>
        </p:txBody>
      </p:sp>
      <p:sp>
        <p:nvSpPr>
          <p:cNvPr id="3" name="Marcador de contenido 2"/>
          <p:cNvSpPr>
            <a:spLocks noGrp="1"/>
          </p:cNvSpPr>
          <p:nvPr>
            <p:ph idx="1"/>
          </p:nvPr>
        </p:nvSpPr>
        <p:spPr>
          <a:xfrm>
            <a:off x="502920" y="1171187"/>
            <a:ext cx="7753574" cy="3101748"/>
          </a:xfrm>
        </p:spPr>
        <p:txBody>
          <a:bodyPr/>
          <a:lstStyle/>
          <a:p>
            <a:r>
              <a:rPr lang="es-ES_tradnl" dirty="0" smtClean="0"/>
              <a:t>Garantías exigidas</a:t>
            </a:r>
          </a:p>
          <a:p>
            <a:r>
              <a:rPr lang="es-ES_tradnl" dirty="0" smtClean="0"/>
              <a:t>Ausencia de competencia en los procesos de selección por desistimiento de comisionistas</a:t>
            </a:r>
          </a:p>
          <a:p>
            <a:r>
              <a:rPr lang="es-ES_tradnl" dirty="0" smtClean="0"/>
              <a:t>Dificultades en la formación del precio por estudios de mercado de la Entidad Estatal y posturas que no se mantienen en el tiempo</a:t>
            </a:r>
          </a:p>
          <a:p>
            <a:r>
              <a:rPr lang="es-ES_tradnl" dirty="0" smtClean="0"/>
              <a:t>Conflicto de Interés de las Comisionistas que cuentan con agentes comerciales que representan distintos proveedores</a:t>
            </a:r>
          </a:p>
          <a:p>
            <a:r>
              <a:rPr lang="es-ES_tradnl" dirty="0" smtClean="0"/>
              <a:t>Posibilidad de generar tarifas diferenciadas </a:t>
            </a:r>
          </a:p>
          <a:p>
            <a:r>
              <a:rPr lang="es-ES_tradnl" dirty="0" smtClean="0"/>
              <a:t>Preocupación por declarar causales de nulidad</a:t>
            </a:r>
            <a:endParaRPr lang="es-ES_tradnl" dirty="0"/>
          </a:p>
        </p:txBody>
      </p:sp>
    </p:spTree>
    <p:extLst>
      <p:ext uri="{BB962C8B-B14F-4D97-AF65-F5344CB8AC3E}">
        <p14:creationId xmlns:p14="http://schemas.microsoft.com/office/powerpoint/2010/main" xmlns="" val="93131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Necesidades </a:t>
            </a:r>
            <a:r>
              <a:rPr lang="es-ES_tradnl" dirty="0" smtClean="0"/>
              <a:t>identificadas preliminarmente por la BMC</a:t>
            </a:r>
            <a:endParaRPr lang="es-ES_tradnl" dirty="0"/>
          </a:p>
        </p:txBody>
      </p:sp>
      <p:sp>
        <p:nvSpPr>
          <p:cNvPr id="3" name="Marcador de contenido 2"/>
          <p:cNvSpPr>
            <a:spLocks noGrp="1"/>
          </p:cNvSpPr>
          <p:nvPr>
            <p:ph idx="1"/>
          </p:nvPr>
        </p:nvSpPr>
        <p:spPr>
          <a:xfrm>
            <a:off x="685800" y="1332411"/>
            <a:ext cx="7772400" cy="2057401"/>
          </a:xfrm>
        </p:spPr>
        <p:txBody>
          <a:bodyPr>
            <a:noAutofit/>
          </a:bodyPr>
          <a:lstStyle/>
          <a:p>
            <a:r>
              <a:rPr lang="es-ES_tradnl" sz="1400" dirty="0" smtClean="0"/>
              <a:t>Aclarar la relación jurídica entre mandantes</a:t>
            </a:r>
          </a:p>
          <a:p>
            <a:r>
              <a:rPr lang="es-ES_tradnl" sz="1400" dirty="0" smtClean="0"/>
              <a:t>Posibilidad de restringir la entrada a proveedores incumplidos</a:t>
            </a:r>
          </a:p>
          <a:p>
            <a:r>
              <a:rPr lang="es-ES_tradnl" sz="1400" dirty="0"/>
              <a:t>Adición de contratos y margen de </a:t>
            </a:r>
            <a:r>
              <a:rPr lang="es-ES_tradnl" sz="1400" dirty="0" smtClean="0"/>
              <a:t>tolerancia a las modificaciones de la contraprestación que excedan el 10% del contrato original</a:t>
            </a:r>
          </a:p>
          <a:p>
            <a:r>
              <a:rPr lang="es-ES_tradnl" sz="1400" dirty="0" smtClean="0"/>
              <a:t>E</a:t>
            </a:r>
            <a:r>
              <a:rPr lang="es-ES" sz="1400" dirty="0" smtClean="0"/>
              <a:t>l </a:t>
            </a:r>
            <a:r>
              <a:rPr lang="es-ES" sz="1400" dirty="0"/>
              <a:t>SIBOL </a:t>
            </a:r>
            <a:r>
              <a:rPr lang="es-ES" sz="1400" dirty="0" smtClean="0"/>
              <a:t>y su efecto en el </a:t>
            </a:r>
            <a:r>
              <a:rPr lang="es-ES" sz="1400" dirty="0"/>
              <a:t>acceso a la bolsa de productos.</a:t>
            </a:r>
            <a:endParaRPr lang="es-ES_tradnl" sz="1400" dirty="0"/>
          </a:p>
          <a:p>
            <a:pPr lvl="0"/>
            <a:r>
              <a:rPr lang="es-ES" sz="1400" dirty="0" smtClean="0"/>
              <a:t>Las Entidades </a:t>
            </a:r>
            <a:r>
              <a:rPr lang="es-ES" sz="1400" dirty="0"/>
              <a:t>Estatales se excusan en el régimen presupuestal </a:t>
            </a:r>
            <a:r>
              <a:rPr lang="es-ES" sz="1400" dirty="0" smtClean="0"/>
              <a:t>público, tanto el general como el de regalías, </a:t>
            </a:r>
            <a:r>
              <a:rPr lang="es-ES" sz="1400" dirty="0"/>
              <a:t>para no acudir al mecanismo de adquisición de productos en las bolsas de productos</a:t>
            </a:r>
            <a:r>
              <a:rPr lang="es-ES" sz="1400" dirty="0" smtClean="0"/>
              <a:t>.</a:t>
            </a:r>
          </a:p>
          <a:p>
            <a:pPr lvl="0"/>
            <a:r>
              <a:rPr lang="es-ES" sz="1400" dirty="0" smtClean="0"/>
              <a:t>Renuencia de las Entidades Estatales a aceptar el Comité Arbitral</a:t>
            </a:r>
            <a:endParaRPr lang="es-ES_tradnl" sz="1400" dirty="0"/>
          </a:p>
          <a:p>
            <a:endParaRPr lang="es-ES_tradnl" sz="1400" dirty="0"/>
          </a:p>
        </p:txBody>
      </p:sp>
    </p:spTree>
    <p:extLst>
      <p:ext uri="{BB962C8B-B14F-4D97-AF65-F5344CB8AC3E}">
        <p14:creationId xmlns:p14="http://schemas.microsoft.com/office/powerpoint/2010/main" xmlns="" val="181931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674641" y="176711"/>
            <a:ext cx="6806021" cy="4804591"/>
          </a:xfrm>
          <a:prstGeom prst="rect">
            <a:avLst/>
          </a:prstGeom>
          <a:noFill/>
          <a:ln w="9525">
            <a:noFill/>
            <a:miter lim="800000"/>
            <a:headEnd/>
            <a:tailEnd/>
          </a:ln>
          <a:effectLst/>
        </p:spPr>
      </p:pic>
      <p:pic>
        <p:nvPicPr>
          <p:cNvPr id="5" name="91 Imagen" descr="BMC LOGO.bmp"/>
          <p:cNvPicPr>
            <a:picLocks noChangeAspect="1"/>
          </p:cNvPicPr>
          <p:nvPr/>
        </p:nvPicPr>
        <p:blipFill>
          <a:blip r:embed="rId3" cstate="print"/>
          <a:srcRect r="-211"/>
          <a:stretch>
            <a:fillRect/>
          </a:stretch>
        </p:blipFill>
        <p:spPr bwMode="auto">
          <a:xfrm>
            <a:off x="7494588" y="116683"/>
            <a:ext cx="1511300" cy="46553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91 Imagen" descr="BMC LOGO.bmp"/>
          <p:cNvPicPr>
            <a:picLocks noChangeAspect="1"/>
          </p:cNvPicPr>
          <p:nvPr/>
        </p:nvPicPr>
        <p:blipFill>
          <a:blip r:embed="rId2" cstate="print"/>
          <a:srcRect r="-211"/>
          <a:stretch>
            <a:fillRect/>
          </a:stretch>
        </p:blipFill>
        <p:spPr bwMode="auto">
          <a:xfrm>
            <a:off x="7494588" y="116683"/>
            <a:ext cx="1511300" cy="46553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90006" y="412251"/>
            <a:ext cx="7125788" cy="4453618"/>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637101"/>
            <a:ext cx="7772400" cy="1669256"/>
          </a:xfrm>
        </p:spPr>
        <p:txBody>
          <a:bodyPr/>
          <a:lstStyle/>
          <a:p>
            <a:pPr lvl="0"/>
            <a:r>
              <a:rPr lang="es-CO" sz="3600" dirty="0" smtClean="0"/>
              <a:t>6. Proposiciones y varios.</a:t>
            </a:r>
            <a:br>
              <a:rPr lang="es-CO" sz="3600" dirty="0" smtClean="0"/>
            </a:br>
            <a:endParaRPr lang="es-CO" sz="3600" dirty="0" smtClean="0"/>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Título"/>
          <p:cNvSpPr>
            <a:spLocks noGrp="1"/>
          </p:cNvSpPr>
          <p:nvPr>
            <p:ph type="title"/>
          </p:nvPr>
        </p:nvSpPr>
        <p:spPr>
          <a:xfrm>
            <a:off x="623087" y="3398382"/>
            <a:ext cx="7914010" cy="1208768"/>
          </a:xfrm>
        </p:spPr>
        <p:txBody>
          <a:bodyPr/>
          <a:lstStyle/>
          <a:p>
            <a:pPr algn="ctr">
              <a:lnSpc>
                <a:spcPct val="120000"/>
              </a:lnSpc>
              <a:spcAft>
                <a:spcPts val="600"/>
              </a:spcAft>
            </a:pPr>
            <a:r>
              <a:rPr lang="es-CO" sz="1800" dirty="0" smtClean="0">
                <a:latin typeface="Calibri" pitchFamily="34" charset="0"/>
              </a:rPr>
              <a:t>Proposiciones y Varios </a:t>
            </a:r>
            <a:r>
              <a:rPr lang="es-CO" sz="1800" b="1" dirty="0" smtClean="0">
                <a:latin typeface="Calibri" pitchFamily="34" charset="0"/>
              </a:rPr>
              <a:t/>
            </a:r>
            <a:br>
              <a:rPr lang="es-CO" sz="1800" b="1" dirty="0" smtClean="0">
                <a:latin typeface="Calibri" pitchFamily="34" charset="0"/>
              </a:rPr>
            </a:br>
            <a:r>
              <a:rPr lang="es-CO" sz="1800" b="1" dirty="0" smtClean="0">
                <a:latin typeface="Calibri" pitchFamily="34" charset="0"/>
              </a:rPr>
              <a:t/>
            </a:r>
            <a:br>
              <a:rPr lang="es-CO" sz="1800" b="1" dirty="0" smtClean="0">
                <a:latin typeface="Calibri" pitchFamily="34" charset="0"/>
              </a:rPr>
            </a:br>
            <a:r>
              <a:rPr lang="es-CO" sz="1800" dirty="0" smtClean="0">
                <a:latin typeface="Calibri" pitchFamily="34" charset="0"/>
              </a:rPr>
              <a:t>Planeación anual de actividades para fines de supervisión y suministro de información de los organismos de autorregulación del mercado de valores</a:t>
            </a:r>
            <a:r>
              <a:rPr lang="es-CO" sz="1800" b="1" dirty="0" smtClean="0">
                <a:latin typeface="Calibri" pitchFamily="34" charset="0"/>
              </a:rPr>
              <a:t/>
            </a:r>
            <a:br>
              <a:rPr lang="es-CO" sz="1800" b="1" dirty="0" smtClean="0">
                <a:latin typeface="Calibri" pitchFamily="34" charset="0"/>
              </a:rPr>
            </a:br>
            <a:r>
              <a:rPr lang="es-CO" sz="1800" b="1" dirty="0" smtClean="0">
                <a:latin typeface="Calibri" pitchFamily="34" charset="0"/>
              </a:rPr>
              <a:t/>
            </a:r>
            <a:br>
              <a:rPr lang="es-CO" sz="1800" b="1" dirty="0" smtClean="0">
                <a:latin typeface="Calibri" pitchFamily="34" charset="0"/>
              </a:rPr>
            </a:br>
            <a:r>
              <a:rPr lang="es-CO" sz="1600" dirty="0" smtClean="0">
                <a:latin typeface="Calibri" pitchFamily="34" charset="0"/>
              </a:rPr>
              <a:t>Parte III, Título IV, Capítulo VII de la </a:t>
            </a:r>
            <a:br>
              <a:rPr lang="es-CO" sz="1600" dirty="0" smtClean="0">
                <a:latin typeface="Calibri" pitchFamily="34" charset="0"/>
              </a:rPr>
            </a:br>
            <a:r>
              <a:rPr lang="es-CO" sz="1600" dirty="0" smtClean="0">
                <a:latin typeface="Calibri" pitchFamily="34" charset="0"/>
              </a:rPr>
              <a:t>Circular Básica Jurídica de la SFC</a:t>
            </a:r>
            <a:r>
              <a:rPr lang="es-ES" sz="2000" dirty="0" smtClean="0">
                <a:latin typeface="Calibri" pitchFamily="34" charset="0"/>
              </a:rPr>
              <a:t/>
            </a:r>
            <a:br>
              <a:rPr lang="es-ES" sz="2000" dirty="0" smtClean="0">
                <a:latin typeface="Calibri" pitchFamily="34" charset="0"/>
              </a:rPr>
            </a:br>
            <a:endParaRPr lang="es-ES" sz="2800" dirty="0">
              <a:latin typeface="Calibri" pitchFamily="34" charset="0"/>
            </a:endParaRP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491830" y="301336"/>
            <a:ext cx="6507781" cy="426026"/>
          </a:xfrm>
        </p:spPr>
        <p:txBody>
          <a:bodyPr/>
          <a:lstStyle/>
          <a:p>
            <a:r>
              <a:rPr lang="es-ES" sz="2400" b="1" dirty="0" smtClean="0">
                <a:solidFill>
                  <a:srgbClr val="0070C0"/>
                </a:solidFill>
                <a:latin typeface="Calibri" pitchFamily="34" charset="0"/>
              </a:rPr>
              <a:t>Plan anual de actividades</a:t>
            </a:r>
            <a:endParaRPr lang="es-ES" sz="2400" b="1" dirty="0">
              <a:solidFill>
                <a:srgbClr val="0070C0"/>
              </a:solidFill>
              <a:latin typeface="Calibri" pitchFamily="34" charset="0"/>
            </a:endParaRPr>
          </a:p>
        </p:txBody>
      </p:sp>
      <p:sp>
        <p:nvSpPr>
          <p:cNvPr id="4" name="3 Rectángulo redondeado"/>
          <p:cNvSpPr/>
          <p:nvPr/>
        </p:nvSpPr>
        <p:spPr>
          <a:xfrm>
            <a:off x="600832" y="676546"/>
            <a:ext cx="6714367" cy="919401"/>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600" dirty="0" smtClean="0">
                <a:solidFill>
                  <a:srgbClr val="00B050"/>
                </a:solidFill>
                <a:latin typeface="Calibri" pitchFamily="34" charset="0"/>
              </a:rPr>
              <a:t>El plan debe </a:t>
            </a:r>
            <a:r>
              <a:rPr lang="es-ES" sz="1600" b="1" dirty="0" smtClean="0">
                <a:solidFill>
                  <a:srgbClr val="00B050"/>
                </a:solidFill>
                <a:latin typeface="Calibri" pitchFamily="34" charset="0"/>
              </a:rPr>
              <a:t>relacionar las actividades de supervisión y regulación que se ejecutarán durante el año </a:t>
            </a:r>
            <a:r>
              <a:rPr lang="es-ES" sz="1600" dirty="0" smtClean="0">
                <a:solidFill>
                  <a:srgbClr val="00B050"/>
                </a:solidFill>
                <a:latin typeface="Calibri" pitchFamily="34" charset="0"/>
              </a:rPr>
              <a:t>– La planificación de las actividades y el reporte de avance deben ser informados a la SFC </a:t>
            </a:r>
            <a:endParaRPr lang="es-CO" sz="1600" dirty="0" smtClean="0">
              <a:solidFill>
                <a:srgbClr val="00B050"/>
              </a:solidFill>
              <a:latin typeface="Calibri" pitchFamily="34" charset="0"/>
            </a:endParaRPr>
          </a:p>
        </p:txBody>
      </p:sp>
      <p:sp>
        <p:nvSpPr>
          <p:cNvPr id="9" name="8 Flecha curvada hacia la derecha"/>
          <p:cNvSpPr/>
          <p:nvPr/>
        </p:nvSpPr>
        <p:spPr>
          <a:xfrm>
            <a:off x="1383738" y="1538347"/>
            <a:ext cx="364142" cy="382349"/>
          </a:xfrm>
          <a:prstGeom prst="curvedRigh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10" name="9 Rectángulo redondeado"/>
          <p:cNvSpPr/>
          <p:nvPr/>
        </p:nvSpPr>
        <p:spPr>
          <a:xfrm>
            <a:off x="1942762" y="1720418"/>
            <a:ext cx="6367758" cy="1191816"/>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600" b="1" dirty="0" smtClean="0">
                <a:solidFill>
                  <a:srgbClr val="0070C0"/>
                </a:solidFill>
                <a:latin typeface="Calibri" pitchFamily="34" charset="0"/>
              </a:rPr>
              <a:t>Aprobado por la Junta Directiva </a:t>
            </a:r>
            <a:r>
              <a:rPr lang="es-ES" sz="1600" dirty="0" smtClean="0">
                <a:solidFill>
                  <a:srgbClr val="0070C0"/>
                </a:solidFill>
                <a:latin typeface="Calibri" pitchFamily="34" charset="0"/>
              </a:rPr>
              <a:t>y </a:t>
            </a:r>
            <a:r>
              <a:rPr lang="es-ES" sz="1600" b="1" dirty="0" smtClean="0">
                <a:solidFill>
                  <a:srgbClr val="0070C0"/>
                </a:solidFill>
                <a:latin typeface="Calibri" pitchFamily="34" charset="0"/>
              </a:rPr>
              <a:t>presentado por el Representante Legal ante la SFC</a:t>
            </a:r>
            <a:r>
              <a:rPr lang="es-ES" sz="1600" dirty="0" smtClean="0">
                <a:solidFill>
                  <a:srgbClr val="0070C0"/>
                </a:solidFill>
                <a:latin typeface="Calibri" pitchFamily="34" charset="0"/>
              </a:rPr>
              <a:t> dentro del primer mes del año 2018 – Cualquier cambio al plan debe ser informados a la SFC dentro de los 15 días hábiles siguientes a su aprobación</a:t>
            </a:r>
            <a:endParaRPr lang="es-CO" sz="1600" dirty="0" smtClean="0">
              <a:solidFill>
                <a:srgbClr val="0070C0"/>
              </a:solidFill>
              <a:latin typeface="Calibri" pitchFamily="34" charset="0"/>
            </a:endParaRPr>
          </a:p>
        </p:txBody>
      </p:sp>
      <p:sp>
        <p:nvSpPr>
          <p:cNvPr id="11" name="10 Rectángulo redondeado"/>
          <p:cNvSpPr/>
          <p:nvPr/>
        </p:nvSpPr>
        <p:spPr>
          <a:xfrm>
            <a:off x="1577946" y="3131450"/>
            <a:ext cx="2872673" cy="919401"/>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600" b="1" dirty="0" smtClean="0">
                <a:solidFill>
                  <a:srgbClr val="00B050"/>
                </a:solidFill>
                <a:latin typeface="Calibri" pitchFamily="34" charset="0"/>
              </a:rPr>
              <a:t>Actividades de Supervisión e Informe de Gestión para efectos de Supervisión</a:t>
            </a:r>
            <a:endParaRPr lang="es-CO" sz="1600" dirty="0" smtClean="0">
              <a:solidFill>
                <a:srgbClr val="00B050"/>
              </a:solidFill>
              <a:latin typeface="Calibri" pitchFamily="34" charset="0"/>
            </a:endParaRPr>
          </a:p>
        </p:txBody>
      </p:sp>
      <p:sp>
        <p:nvSpPr>
          <p:cNvPr id="12" name="11 Rectángulo redondeado"/>
          <p:cNvSpPr/>
          <p:nvPr/>
        </p:nvSpPr>
        <p:spPr>
          <a:xfrm>
            <a:off x="5177554" y="3131450"/>
            <a:ext cx="2872673" cy="374571"/>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600" b="1" dirty="0" smtClean="0">
                <a:solidFill>
                  <a:srgbClr val="0070C0"/>
                </a:solidFill>
                <a:latin typeface="Calibri" pitchFamily="34" charset="0"/>
              </a:rPr>
              <a:t>Actividades de Regulación </a:t>
            </a:r>
            <a:endParaRPr lang="es-CO" sz="1600" dirty="0" smtClean="0">
              <a:solidFill>
                <a:srgbClr val="0070C0"/>
              </a:solidFill>
              <a:latin typeface="Calibri" pitchFamily="34" charset="0"/>
            </a:endParaRPr>
          </a:p>
        </p:txBody>
      </p:sp>
      <p:sp>
        <p:nvSpPr>
          <p:cNvPr id="13" name="12 Flecha izquierda y arriba"/>
          <p:cNvSpPr/>
          <p:nvPr/>
        </p:nvSpPr>
        <p:spPr>
          <a:xfrm rot="13494289">
            <a:off x="4460623" y="2759819"/>
            <a:ext cx="646075" cy="500669"/>
          </a:xfrm>
          <a:prstGeom prst="leftUp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14" name="13 Rectángulo redondeado"/>
          <p:cNvSpPr/>
          <p:nvPr/>
        </p:nvSpPr>
        <p:spPr>
          <a:xfrm>
            <a:off x="5122259" y="3626056"/>
            <a:ext cx="3511944" cy="1055608"/>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s-ES" sz="1400" dirty="0" smtClean="0">
                <a:solidFill>
                  <a:srgbClr val="0070C0"/>
                </a:solidFill>
                <a:latin typeface="Calibri" pitchFamily="34" charset="0"/>
              </a:rPr>
              <a:t>1. Resumen de los proyectos regulatorios</a:t>
            </a:r>
          </a:p>
          <a:p>
            <a:r>
              <a:rPr lang="es-ES" sz="1400" dirty="0" smtClean="0">
                <a:solidFill>
                  <a:srgbClr val="0070C0"/>
                </a:solidFill>
                <a:latin typeface="Calibri" pitchFamily="34" charset="0"/>
              </a:rPr>
              <a:t>2. Motivación y contexto de los proyectos</a:t>
            </a:r>
          </a:p>
          <a:p>
            <a:r>
              <a:rPr lang="es-ES" sz="1400" dirty="0" smtClean="0">
                <a:solidFill>
                  <a:srgbClr val="0070C0"/>
                </a:solidFill>
                <a:latin typeface="Calibri" pitchFamily="34" charset="0"/>
              </a:rPr>
              <a:t>3. Problemas a resolver y objetivos</a:t>
            </a:r>
          </a:p>
          <a:p>
            <a:r>
              <a:rPr lang="es-ES" sz="1400" dirty="0" smtClean="0">
                <a:solidFill>
                  <a:srgbClr val="0070C0"/>
                </a:solidFill>
                <a:latin typeface="Calibri" pitchFamily="34" charset="0"/>
              </a:rPr>
              <a:t>4. Cronograma de los proyectos regulatorios</a:t>
            </a:r>
            <a:endParaRPr lang="es-CO" sz="1400" dirty="0" smtClean="0">
              <a:solidFill>
                <a:srgbClr val="0070C0"/>
              </a:solidFill>
              <a:latin typeface="Calibri" pitchFamily="34" charset="0"/>
            </a:endParaRPr>
          </a:p>
        </p:txBody>
      </p:sp>
      <p:sp>
        <p:nvSpPr>
          <p:cNvPr id="18" name="17 Rectángulo redondeado"/>
          <p:cNvSpPr/>
          <p:nvPr/>
        </p:nvSpPr>
        <p:spPr>
          <a:xfrm>
            <a:off x="1577946" y="4162373"/>
            <a:ext cx="3058226" cy="340519"/>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ES" sz="1400" dirty="0" smtClean="0">
                <a:solidFill>
                  <a:srgbClr val="00B050"/>
                </a:solidFill>
                <a:latin typeface="Calibri" pitchFamily="34" charset="0"/>
              </a:rPr>
              <a:t>Autonomía e independencia</a:t>
            </a:r>
            <a:endParaRPr lang="es-CO" sz="1400" dirty="0" smtClean="0">
              <a:solidFill>
                <a:srgbClr val="00B050"/>
              </a:solidFill>
              <a:latin typeface="Calibri" pitchFamily="34" charset="0"/>
            </a:endParaRPr>
          </a:p>
        </p:txBody>
      </p:sp>
      <p:sp>
        <p:nvSpPr>
          <p:cNvPr id="19" name="18 Flecha abajo"/>
          <p:cNvSpPr/>
          <p:nvPr/>
        </p:nvSpPr>
        <p:spPr>
          <a:xfrm>
            <a:off x="2860534" y="3963143"/>
            <a:ext cx="380326"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0" name="19 Flecha abajo"/>
          <p:cNvSpPr/>
          <p:nvPr/>
        </p:nvSpPr>
        <p:spPr>
          <a:xfrm>
            <a:off x="6367083" y="3514303"/>
            <a:ext cx="380326"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1" name="20 Flecha abajo"/>
          <p:cNvSpPr/>
          <p:nvPr/>
        </p:nvSpPr>
        <p:spPr>
          <a:xfrm>
            <a:off x="6407543" y="4387417"/>
            <a:ext cx="380326"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4" name="23 Rectángulo redondeado"/>
          <p:cNvSpPr/>
          <p:nvPr/>
        </p:nvSpPr>
        <p:spPr>
          <a:xfrm>
            <a:off x="4919392" y="4647337"/>
            <a:ext cx="3730993" cy="340519"/>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ES" sz="1400" b="1" dirty="0" smtClean="0">
                <a:solidFill>
                  <a:srgbClr val="0070C0"/>
                </a:solidFill>
                <a:latin typeface="Calibri" pitchFamily="34" charset="0"/>
              </a:rPr>
              <a:t>Informe de Gestión en materia de Regulación </a:t>
            </a:r>
            <a:endParaRPr lang="es-CO" sz="1400" dirty="0" smtClean="0">
              <a:solidFill>
                <a:srgbClr val="0070C0"/>
              </a:solidFill>
              <a:latin typeface="Calibri" pitchFamily="34" charset="0"/>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289530" y="36910"/>
            <a:ext cx="7373628" cy="426026"/>
          </a:xfrm>
        </p:spPr>
        <p:txBody>
          <a:bodyPr/>
          <a:lstStyle/>
          <a:p>
            <a:r>
              <a:rPr lang="es-ES" sz="2800" b="1" dirty="0" smtClean="0">
                <a:solidFill>
                  <a:srgbClr val="0070C0"/>
                </a:solidFill>
                <a:latin typeface="Calibri" pitchFamily="34" charset="0"/>
              </a:rPr>
              <a:t>Cronograma de los proyectos regulatorios</a:t>
            </a:r>
          </a:p>
        </p:txBody>
      </p:sp>
      <p:pic>
        <p:nvPicPr>
          <p:cNvPr id="3081" name="Picture 9"/>
          <p:cNvPicPr>
            <a:picLocks noChangeAspect="1" noChangeArrowheads="1"/>
          </p:cNvPicPr>
          <p:nvPr/>
        </p:nvPicPr>
        <p:blipFill>
          <a:blip r:embed="rId2" cstate="print"/>
          <a:srcRect/>
          <a:stretch>
            <a:fillRect/>
          </a:stretch>
        </p:blipFill>
        <p:spPr bwMode="auto">
          <a:xfrm>
            <a:off x="1610317" y="382460"/>
            <a:ext cx="5405479" cy="2752629"/>
          </a:xfrm>
          <a:prstGeom prst="rect">
            <a:avLst/>
          </a:prstGeom>
          <a:noFill/>
          <a:ln w="19050">
            <a:solidFill>
              <a:schemeClr val="tx1"/>
            </a:solidFill>
            <a:miter lim="800000"/>
            <a:headEnd/>
            <a:tailEnd/>
          </a:ln>
        </p:spPr>
      </p:pic>
      <p:sp>
        <p:nvSpPr>
          <p:cNvPr id="17" name="16 Rectángulo redondeado"/>
          <p:cNvSpPr/>
          <p:nvPr/>
        </p:nvSpPr>
        <p:spPr>
          <a:xfrm>
            <a:off x="451370" y="3385104"/>
            <a:ext cx="8304211" cy="1702594"/>
          </a:xfrm>
          <a:prstGeom prst="roundRect">
            <a:avLst/>
          </a:prstGeom>
          <a:ln>
            <a:solidFill>
              <a:srgbClr val="92D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200" dirty="0" smtClean="0">
                <a:solidFill>
                  <a:srgbClr val="0070C0"/>
                </a:solidFill>
                <a:latin typeface="Calibri" pitchFamily="34" charset="0"/>
              </a:rPr>
              <a:t>Se da inicio al trámite de modificación al Reglamento a partir del segundo semestre del 2018.</a:t>
            </a:r>
          </a:p>
          <a:p>
            <a:pPr algn="just"/>
            <a:endParaRPr lang="es-ES" sz="200" dirty="0" smtClean="0">
              <a:solidFill>
                <a:srgbClr val="0070C0"/>
              </a:solidFill>
              <a:latin typeface="Calibri" pitchFamily="34" charset="0"/>
            </a:endParaRPr>
          </a:p>
          <a:p>
            <a:pPr algn="just"/>
            <a:r>
              <a:rPr lang="es-ES" sz="1200" dirty="0" smtClean="0">
                <a:solidFill>
                  <a:srgbClr val="0070C0"/>
                </a:solidFill>
                <a:latin typeface="Calibri" pitchFamily="34" charset="0"/>
              </a:rPr>
              <a:t>Lo anterior, en razón a que en el primer semestre 2018, estaremos enfocados trabajando en los proyectos de modificación al Reglamento en relación con: </a:t>
            </a:r>
          </a:p>
          <a:p>
            <a:pPr algn="just"/>
            <a:endParaRPr lang="es-ES" sz="800" dirty="0" smtClean="0">
              <a:solidFill>
                <a:srgbClr val="0070C0"/>
              </a:solidFill>
              <a:latin typeface="Calibri" pitchFamily="34" charset="0"/>
            </a:endParaRPr>
          </a:p>
          <a:p>
            <a:pPr marL="342900" indent="-342900" algn="just">
              <a:buAutoNum type="arabicPeriod"/>
            </a:pPr>
            <a:r>
              <a:rPr lang="es-ES" sz="1200" dirty="0" smtClean="0">
                <a:solidFill>
                  <a:srgbClr val="0070C0"/>
                </a:solidFill>
                <a:latin typeface="Calibri" pitchFamily="34" charset="0"/>
              </a:rPr>
              <a:t>El nuevo Mercado de Físicos – denominado Mercado de Comercialización entre Privados - MERCOP</a:t>
            </a:r>
          </a:p>
          <a:p>
            <a:pPr marL="342900" indent="-342900" algn="just">
              <a:buAutoNum type="arabicPeriod"/>
            </a:pPr>
            <a:r>
              <a:rPr lang="es-CO" sz="1200" dirty="0" err="1" smtClean="0">
                <a:solidFill>
                  <a:srgbClr val="0070C0"/>
                </a:solidFill>
                <a:latin typeface="Calibri" pitchFamily="34" charset="0"/>
              </a:rPr>
              <a:t>Factoring</a:t>
            </a:r>
            <a:endParaRPr lang="es-CO" sz="1200" dirty="0" smtClean="0">
              <a:solidFill>
                <a:srgbClr val="0070C0"/>
              </a:solidFill>
              <a:latin typeface="Calibri" pitchFamily="34" charset="0"/>
            </a:endParaRPr>
          </a:p>
          <a:p>
            <a:pPr marL="342900" indent="-342900" algn="just">
              <a:buAutoNum type="arabicPeriod"/>
            </a:pPr>
            <a:r>
              <a:rPr lang="es-CO" sz="1200" dirty="0" smtClean="0">
                <a:solidFill>
                  <a:srgbClr val="0070C0"/>
                </a:solidFill>
                <a:latin typeface="Calibri" pitchFamily="34" charset="0"/>
              </a:rPr>
              <a:t>MCP</a:t>
            </a:r>
          </a:p>
          <a:p>
            <a:pPr marL="342900" indent="-342900" algn="just">
              <a:buAutoNum type="arabicPeriod"/>
            </a:pPr>
            <a:r>
              <a:rPr lang="es-CO" sz="1200" dirty="0" smtClean="0">
                <a:solidFill>
                  <a:srgbClr val="0070C0"/>
                </a:solidFill>
                <a:latin typeface="Calibri" pitchFamily="34" charset="0"/>
              </a:rPr>
              <a:t>Mercado de Carbono</a:t>
            </a: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sp>
        <p:nvSpPr>
          <p:cNvPr id="22531" name="Text Placeholder 30"/>
          <p:cNvSpPr txBox="1">
            <a:spLocks/>
          </p:cNvSpPr>
          <p:nvPr/>
        </p:nvSpPr>
        <p:spPr bwMode="auto">
          <a:xfrm>
            <a:off x="157166" y="48817"/>
            <a:ext cx="7337425" cy="833438"/>
          </a:xfrm>
          <a:prstGeom prst="rect">
            <a:avLst/>
          </a:prstGeom>
          <a:noFill/>
          <a:ln w="9525">
            <a:noFill/>
            <a:miter lim="800000"/>
            <a:headEnd/>
            <a:tailEnd/>
          </a:ln>
        </p:spPr>
        <p:txBody>
          <a:bodyPr lIns="0" tIns="0" rIns="0" bIns="0"/>
          <a:lstStyle/>
          <a:p>
            <a:pPr algn="ctr">
              <a:lnSpc>
                <a:spcPct val="85000"/>
              </a:lnSpc>
            </a:pPr>
            <a:r>
              <a:rPr lang="es-CO" sz="2800" b="1" dirty="0">
                <a:solidFill>
                  <a:srgbClr val="002060"/>
                </a:solidFill>
                <a:latin typeface="Calibri" pitchFamily="34" charset="0"/>
              </a:rPr>
              <a:t>Orden del </a:t>
            </a:r>
            <a:r>
              <a:rPr lang="es-CO" sz="2800" b="1" dirty="0" smtClean="0">
                <a:solidFill>
                  <a:srgbClr val="002060"/>
                </a:solidFill>
                <a:latin typeface="Calibri" pitchFamily="34" charset="0"/>
              </a:rPr>
              <a:t>día </a:t>
            </a:r>
            <a:r>
              <a:rPr lang="es-CO" sz="2800" b="1" dirty="0">
                <a:solidFill>
                  <a:srgbClr val="002060"/>
                </a:solidFill>
                <a:latin typeface="Calibri" pitchFamily="34" charset="0"/>
              </a:rPr>
              <a:t>Comité de </a:t>
            </a:r>
            <a:r>
              <a:rPr lang="es-CO" sz="2800" b="1" dirty="0" smtClean="0">
                <a:solidFill>
                  <a:srgbClr val="002060"/>
                </a:solidFill>
                <a:latin typeface="Calibri" pitchFamily="34" charset="0"/>
              </a:rPr>
              <a:t>Regulación</a:t>
            </a:r>
          </a:p>
          <a:p>
            <a:pPr algn="ctr">
              <a:lnSpc>
                <a:spcPct val="85000"/>
              </a:lnSpc>
            </a:pPr>
            <a:endParaRPr lang="es-CO" sz="700" dirty="0" smtClean="0">
              <a:solidFill>
                <a:srgbClr val="002060"/>
              </a:solidFill>
              <a:latin typeface="Calibri" pitchFamily="34" charset="0"/>
            </a:endParaRPr>
          </a:p>
          <a:p>
            <a:pPr algn="ctr">
              <a:lnSpc>
                <a:spcPct val="85000"/>
              </a:lnSpc>
            </a:pPr>
            <a:r>
              <a:rPr lang="es-CO" sz="2800" dirty="0" smtClean="0">
                <a:solidFill>
                  <a:srgbClr val="002060"/>
                </a:solidFill>
                <a:latin typeface="Calibri" pitchFamily="34" charset="0"/>
              </a:rPr>
              <a:t>7 de diciembre </a:t>
            </a:r>
            <a:r>
              <a:rPr lang="es-CO" sz="2800" dirty="0">
                <a:solidFill>
                  <a:srgbClr val="002060"/>
                </a:solidFill>
                <a:latin typeface="Calibri" pitchFamily="34" charset="0"/>
              </a:rPr>
              <a:t>de 2017</a:t>
            </a:r>
          </a:p>
        </p:txBody>
      </p:sp>
      <p:pic>
        <p:nvPicPr>
          <p:cNvPr id="22532" name="91 Imagen" descr="BMC LOGO.bmp"/>
          <p:cNvPicPr>
            <a:picLocks noChangeAspect="1"/>
          </p:cNvPicPr>
          <p:nvPr/>
        </p:nvPicPr>
        <p:blipFill>
          <a:blip r:embed="rId3" cstate="print"/>
          <a:srcRect r="-211"/>
          <a:stretch>
            <a:fillRect/>
          </a:stretch>
        </p:blipFill>
        <p:spPr bwMode="auto">
          <a:xfrm>
            <a:off x="7494588" y="116683"/>
            <a:ext cx="1511300" cy="465535"/>
          </a:xfrm>
          <a:prstGeom prst="rect">
            <a:avLst/>
          </a:prstGeom>
          <a:noFill/>
          <a:ln w="9525">
            <a:noFill/>
            <a:miter lim="800000"/>
            <a:headEnd/>
            <a:tailEnd/>
          </a:ln>
        </p:spPr>
      </p:pic>
      <p:graphicFrame>
        <p:nvGraphicFramePr>
          <p:cNvPr id="60" name="3 Marcador de contenido"/>
          <p:cNvGraphicFramePr>
            <a:graphicFrameLocks/>
          </p:cNvGraphicFramePr>
          <p:nvPr/>
        </p:nvGraphicFramePr>
        <p:xfrm>
          <a:off x="371477" y="970891"/>
          <a:ext cx="8572500" cy="409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427094" y="218485"/>
            <a:ext cx="7373628" cy="426026"/>
          </a:xfrm>
        </p:spPr>
        <p:txBody>
          <a:bodyPr/>
          <a:lstStyle/>
          <a:p>
            <a:r>
              <a:rPr lang="es-ES" sz="2400" b="1" dirty="0" smtClean="0">
                <a:solidFill>
                  <a:srgbClr val="0070C0"/>
                </a:solidFill>
                <a:latin typeface="Calibri" pitchFamily="34" charset="0"/>
              </a:rPr>
              <a:t>Informe de Gestión en materia de regulación </a:t>
            </a:r>
            <a:r>
              <a:rPr lang="es-CO" sz="2400" b="1" dirty="0" smtClean="0">
                <a:solidFill>
                  <a:srgbClr val="0070C0"/>
                </a:solidFill>
                <a:latin typeface="Calibri" pitchFamily="34" charset="0"/>
              </a:rPr>
              <a:t>del organismos de autorregulación</a:t>
            </a:r>
            <a:endParaRPr lang="es-ES" sz="2400" b="1" dirty="0" smtClean="0">
              <a:solidFill>
                <a:srgbClr val="0070C0"/>
              </a:solidFill>
              <a:latin typeface="Calibri" pitchFamily="34" charset="0"/>
            </a:endParaRPr>
          </a:p>
        </p:txBody>
      </p:sp>
      <p:sp>
        <p:nvSpPr>
          <p:cNvPr id="17" name="16 Rectángulo redondeado"/>
          <p:cNvSpPr/>
          <p:nvPr/>
        </p:nvSpPr>
        <p:spPr>
          <a:xfrm>
            <a:off x="1213806" y="1040122"/>
            <a:ext cx="6174223" cy="919401"/>
          </a:xfrm>
          <a:prstGeom prst="roundRect">
            <a:avLst/>
          </a:prstGeom>
          <a:ln>
            <a:solidFill>
              <a:srgbClr val="92D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CO" sz="1600" dirty="0" smtClean="0">
                <a:solidFill>
                  <a:srgbClr val="0070C0"/>
                </a:solidFill>
                <a:latin typeface="Calibri" pitchFamily="34" charset="0"/>
              </a:rPr>
              <a:t>Durante el año 2017, no se presentaron iniciativas regulatorias por parte de las áreas de autorregulación de la Bolsa como tampoco de la Administración de la Bolsa ni de su respectiva Junta Directiva</a:t>
            </a:r>
          </a:p>
        </p:txBody>
      </p:sp>
      <p:pic>
        <p:nvPicPr>
          <p:cNvPr id="6" name="5 Imagen" descr="Reglamento 3.jpg"/>
          <p:cNvPicPr>
            <a:picLocks noChangeAspect="1"/>
          </p:cNvPicPr>
          <p:nvPr/>
        </p:nvPicPr>
        <p:blipFill>
          <a:blip r:embed="rId2" cstate="print"/>
          <a:stretch>
            <a:fillRect/>
          </a:stretch>
        </p:blipFill>
        <p:spPr>
          <a:xfrm>
            <a:off x="3021785" y="1978060"/>
            <a:ext cx="2505075" cy="1364456"/>
          </a:xfrm>
          <a:prstGeom prst="rect">
            <a:avLst/>
          </a:prstGeom>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3" y="1441174"/>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print"/>
          <a:srcRect t="9660" r="-211"/>
          <a:stretch>
            <a:fillRect/>
          </a:stretch>
        </p:blipFill>
        <p:spPr bwMode="auto">
          <a:xfrm>
            <a:off x="3113156" y="1835143"/>
            <a:ext cx="2607597" cy="802194"/>
          </a:xfrm>
          <a:prstGeom prst="rect">
            <a:avLst/>
          </a:prstGeom>
          <a:noFill/>
          <a:ln w="9525">
            <a:noFill/>
            <a:miter lim="800000"/>
            <a:headEnd/>
            <a:tailEnd/>
          </a:ln>
        </p:spPr>
      </p:pic>
      <p:sp>
        <p:nvSpPr>
          <p:cNvPr id="6" name="6 Rectángulo"/>
          <p:cNvSpPr/>
          <p:nvPr/>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smtClean="0">
                <a:solidFill>
                  <a:srgbClr val="57D7FC"/>
                </a:solidFill>
              </a:rPr>
              <a:t>Calle </a:t>
            </a:r>
            <a:r>
              <a:rPr lang="es-ES" sz="1500" dirty="0">
                <a:solidFill>
                  <a:srgbClr val="57D7FC"/>
                </a:solidFill>
              </a:rPr>
              <a:t>113 No. 7-21 Torre A, Piso 15, Bogotá </a:t>
            </a:r>
          </a:p>
          <a:p>
            <a:pPr marL="0" lvl="1">
              <a:lnSpc>
                <a:spcPct val="95000"/>
              </a:lnSpc>
              <a:spcAft>
                <a:spcPts val="200"/>
              </a:spcAft>
              <a:buFont typeface="Arial" panose="020B0604020202020204" pitchFamily="34" charset="0"/>
              <a:buChar char="​"/>
            </a:pPr>
            <a:r>
              <a:rPr lang="es-ES" sz="1500" dirty="0" smtClean="0">
                <a:solidFill>
                  <a:srgbClr val="57D7FC"/>
                </a:solidFill>
              </a:rPr>
              <a:t>PBX</a:t>
            </a:r>
            <a:r>
              <a:rPr lang="es-ES" sz="1500" dirty="0">
                <a:solidFill>
                  <a:srgbClr val="57D7FC"/>
                </a:solidFill>
              </a:rPr>
              <a:t>:  (57 1) 629 25 29 Línea de atención al cliente: 018000 11 30 43</a:t>
            </a:r>
          </a:p>
          <a:p>
            <a:pPr marL="0" lvl="1">
              <a:lnSpc>
                <a:spcPct val="95000"/>
              </a:lnSpc>
              <a:spcAft>
                <a:spcPts val="200"/>
              </a:spcAft>
              <a:buFont typeface="Arial" panose="020B0604020202020204" pitchFamily="34" charset="0"/>
              <a:buChar char="​"/>
            </a:pPr>
            <a:r>
              <a:rPr lang="es-ES" sz="1500" dirty="0" smtClean="0">
                <a:solidFill>
                  <a:srgbClr val="57D7FC"/>
                </a:solidFill>
              </a:rPr>
              <a:t>www.bolsamercantil.com.co   </a:t>
            </a:r>
            <a:r>
              <a:rPr lang="es-ES" sz="1500" dirty="0">
                <a:solidFill>
                  <a:srgbClr val="57D7FC"/>
                </a:solidFill>
              </a:rPr>
              <a:t>servicioalcliente@bolsamercantil.com.co</a:t>
            </a:r>
          </a:p>
          <a:p>
            <a:pPr marL="0" lvl="1">
              <a:lnSpc>
                <a:spcPct val="95000"/>
              </a:lnSpc>
              <a:spcAft>
                <a:spcPts val="200"/>
              </a:spcAft>
              <a:buFont typeface="Arial" panose="020B0604020202020204" pitchFamily="34" charset="0"/>
              <a:buChar char="​"/>
            </a:pPr>
            <a:r>
              <a:rPr lang="es-ES" sz="1500" dirty="0" smtClean="0">
                <a:solidFill>
                  <a:srgbClr val="57D7FC"/>
                </a:solidFill>
              </a:rPr>
              <a:t>Twitter</a:t>
            </a:r>
            <a:r>
              <a:rPr lang="es-ES" sz="1500" dirty="0">
                <a:solidFill>
                  <a:srgbClr val="57D7FC"/>
                </a:solidFill>
              </a:rPr>
              <a:t>: @</a:t>
            </a:r>
            <a:r>
              <a:rPr lang="es-ES" sz="1500" dirty="0" smtClean="0">
                <a:solidFill>
                  <a:srgbClr val="57D7FC"/>
                </a:solidFill>
              </a:rPr>
              <a:t>bolsamercantil</a:t>
            </a:r>
          </a:p>
          <a:p>
            <a:pPr marL="0" lvl="1">
              <a:lnSpc>
                <a:spcPct val="95000"/>
              </a:lnSpc>
              <a:spcAft>
                <a:spcPts val="200"/>
              </a:spcAft>
              <a:buFont typeface="Arial" panose="020B0604020202020204" pitchFamily="34" charset="0"/>
              <a:buChar char="​"/>
            </a:pPr>
            <a:r>
              <a:rPr lang="es-ES" sz="1500" dirty="0" smtClean="0">
                <a:solidFill>
                  <a:srgbClr val="57D7FC"/>
                </a:solidFill>
              </a:rPr>
              <a:t>Facebook</a:t>
            </a:r>
            <a:r>
              <a:rPr lang="es-ES" sz="1500" dirty="0">
                <a:solidFill>
                  <a:srgbClr val="57D7FC"/>
                </a:solidFill>
              </a:rPr>
              <a:t>: Bolsa Mercantil BMC </a:t>
            </a:r>
            <a:endParaRPr lang="es-CO" sz="1500" dirty="0">
              <a:solidFill>
                <a:srgbClr val="57D7FC"/>
              </a:solidFill>
            </a:endParaRPr>
          </a:p>
        </p:txBody>
      </p:sp>
      <p:sp>
        <p:nvSpPr>
          <p:cNvPr id="7" name="7 Rectángulo"/>
          <p:cNvSpPr/>
          <p:nvPr/>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smtClean="0">
                <a:ln>
                  <a:noFill/>
                </a:ln>
                <a:solidFill>
                  <a:srgbClr val="57D7FC"/>
                </a:solidFill>
                <a:effectLst/>
                <a:uLnTx/>
                <a:uFillTx/>
                <a:latin typeface="Calibri" pitchFamily="34" charset="0"/>
                <a:cs typeface="Arial" pitchFamily="34" charset="0"/>
              </a:rPr>
              <a:t>.</a:t>
            </a:r>
            <a:endParaRPr lang="es-CO" sz="1600" dirty="0" smtClean="0">
              <a:solidFill>
                <a:srgbClr val="57D7FC"/>
              </a:solidFill>
            </a:endParaRPr>
          </a:p>
          <a:p>
            <a:r>
              <a:rPr kumimoji="0" lang="es-ES" sz="2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  </a:t>
            </a:r>
          </a:p>
        </p:txBody>
      </p:sp>
      <p:pic>
        <p:nvPicPr>
          <p:cNvPr id="8" name="Picture 2"/>
          <p:cNvPicPr>
            <a:picLocks noChangeAspect="1" noChangeArrowheads="1"/>
          </p:cNvPicPr>
          <p:nvPr/>
        </p:nvPicPr>
        <p:blipFill>
          <a:blip r:embed="rId3" cstate="print"/>
          <a:srcRect/>
          <a:stretch>
            <a:fillRect/>
          </a:stretch>
        </p:blipFill>
        <p:spPr bwMode="auto">
          <a:xfrm>
            <a:off x="6201121" y="4814073"/>
            <a:ext cx="642942" cy="152003"/>
          </a:xfrm>
          <a:prstGeom prst="rect">
            <a:avLst/>
          </a:prstGeom>
          <a:noFill/>
          <a:ln w="9525">
            <a:noFill/>
            <a:miter lim="800000"/>
            <a:headEnd/>
            <a:tailEnd/>
          </a:ln>
        </p:spPr>
      </p:pic>
    </p:spTree>
    <p:extLst>
      <p:ext uri="{BB962C8B-B14F-4D97-AF65-F5344CB8AC3E}">
        <p14:creationId xmlns="" xmlns:p14="http://schemas.microsoft.com/office/powerpoint/2010/main" val="58432416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637101"/>
            <a:ext cx="7772400" cy="1669256"/>
          </a:xfrm>
        </p:spPr>
        <p:txBody>
          <a:bodyPr/>
          <a:lstStyle/>
          <a:p>
            <a:pPr lvl="0"/>
            <a:r>
              <a:rPr lang="es-CO" sz="3600" dirty="0" smtClean="0"/>
              <a:t>4. Seguimiento tareas.</a:t>
            </a:r>
            <a:br>
              <a:rPr lang="es-CO" sz="3600" dirty="0" smtClean="0"/>
            </a:br>
            <a:endParaRPr lang="es-CO" sz="3600" dirty="0" smtClean="0"/>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sp>
        <p:nvSpPr>
          <p:cNvPr id="22531" name="Text Placeholder 30"/>
          <p:cNvSpPr txBox="1">
            <a:spLocks/>
          </p:cNvSpPr>
          <p:nvPr/>
        </p:nvSpPr>
        <p:spPr bwMode="auto">
          <a:xfrm>
            <a:off x="226838" y="301378"/>
            <a:ext cx="7337425" cy="833438"/>
          </a:xfrm>
          <a:prstGeom prst="rect">
            <a:avLst/>
          </a:prstGeom>
          <a:noFill/>
          <a:ln w="9525">
            <a:noFill/>
            <a:miter lim="800000"/>
            <a:headEnd/>
            <a:tailEnd/>
          </a:ln>
        </p:spPr>
        <p:txBody>
          <a:bodyPr lIns="0" tIns="0" rIns="0" bIns="0"/>
          <a:lstStyle/>
          <a:p>
            <a:pPr algn="ctr">
              <a:lnSpc>
                <a:spcPct val="85000"/>
              </a:lnSpc>
            </a:pPr>
            <a:r>
              <a:rPr lang="es-CO" sz="2800" b="1" dirty="0" smtClean="0">
                <a:solidFill>
                  <a:srgbClr val="002060"/>
                </a:solidFill>
                <a:latin typeface="Calibri" pitchFamily="34" charset="0"/>
              </a:rPr>
              <a:t>Seguimiento a Tareas.</a:t>
            </a:r>
            <a:endParaRPr lang="es-CO" sz="2800" dirty="0">
              <a:solidFill>
                <a:srgbClr val="002060"/>
              </a:solidFill>
              <a:latin typeface="Calibri" pitchFamily="34" charset="0"/>
            </a:endParaRPr>
          </a:p>
        </p:txBody>
      </p:sp>
      <p:pic>
        <p:nvPicPr>
          <p:cNvPr id="22532" name="91 Imagen" descr="BMC LOGO.bmp"/>
          <p:cNvPicPr>
            <a:picLocks noChangeAspect="1"/>
          </p:cNvPicPr>
          <p:nvPr/>
        </p:nvPicPr>
        <p:blipFill>
          <a:blip r:embed="rId3" cstate="print"/>
          <a:srcRect r="-211"/>
          <a:stretch>
            <a:fillRect/>
          </a:stretch>
        </p:blipFill>
        <p:spPr bwMode="auto">
          <a:xfrm>
            <a:off x="7494588" y="116683"/>
            <a:ext cx="1511300" cy="465535"/>
          </a:xfrm>
          <a:prstGeom prst="rect">
            <a:avLst/>
          </a:prstGeom>
          <a:noFill/>
          <a:ln w="9525">
            <a:noFill/>
            <a:miter lim="800000"/>
            <a:headEnd/>
            <a:tailEnd/>
          </a:ln>
        </p:spPr>
      </p:pic>
      <p:graphicFrame>
        <p:nvGraphicFramePr>
          <p:cNvPr id="6" name="5 Diagrama"/>
          <p:cNvGraphicFramePr/>
          <p:nvPr/>
        </p:nvGraphicFramePr>
        <p:xfrm>
          <a:off x="583474" y="1134816"/>
          <a:ext cx="8011886" cy="34110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pic>
        <p:nvPicPr>
          <p:cNvPr id="22532" name="91 Imagen" descr="BMC LOGO.bmp"/>
          <p:cNvPicPr>
            <a:picLocks noChangeAspect="1"/>
          </p:cNvPicPr>
          <p:nvPr/>
        </p:nvPicPr>
        <p:blipFill>
          <a:blip r:embed="rId3" cstate="print"/>
          <a:srcRect r="-211"/>
          <a:stretch>
            <a:fillRect/>
          </a:stretch>
        </p:blipFill>
        <p:spPr bwMode="auto">
          <a:xfrm>
            <a:off x="7625223" y="116683"/>
            <a:ext cx="1511300" cy="46553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22613" y="404080"/>
            <a:ext cx="7437438" cy="4568490"/>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pic>
        <p:nvPicPr>
          <p:cNvPr id="22532" name="91 Imagen" descr="BMC LOGO.bmp"/>
          <p:cNvPicPr>
            <a:picLocks noChangeAspect="1"/>
          </p:cNvPicPr>
          <p:nvPr/>
        </p:nvPicPr>
        <p:blipFill>
          <a:blip r:embed="rId3" cstate="print"/>
          <a:srcRect r="-211"/>
          <a:stretch>
            <a:fillRect/>
          </a:stretch>
        </p:blipFill>
        <p:spPr bwMode="auto">
          <a:xfrm>
            <a:off x="7494588" y="116683"/>
            <a:ext cx="1511300" cy="46553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24666" y="213803"/>
            <a:ext cx="7169922" cy="4652182"/>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489048"/>
            <a:ext cx="7772400" cy="1669256"/>
          </a:xfrm>
        </p:spPr>
        <p:txBody>
          <a:bodyPr/>
          <a:lstStyle/>
          <a:p>
            <a:pPr lvl="0"/>
            <a:r>
              <a:rPr lang="es-CO" sz="3600" dirty="0" smtClean="0"/>
              <a:t>5. Presentación cronograma modificación MCP.                 </a:t>
            </a:r>
            <a:r>
              <a:rPr lang="es-CO" sz="2400" dirty="0" smtClean="0"/>
              <a:t>Dr. Valbuena</a:t>
            </a:r>
            <a:endParaRPr lang="es-CO" sz="3600" dirty="0" smtClean="0"/>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14644" y="1148715"/>
            <a:ext cx="5458968" cy="1623372"/>
          </a:xfrm>
        </p:spPr>
        <p:txBody>
          <a:bodyPr>
            <a:noAutofit/>
          </a:bodyPr>
          <a:lstStyle/>
          <a:p>
            <a:pPr algn="ctr"/>
            <a:r>
              <a:rPr lang="es-ES_tradnl" sz="2800" dirty="0"/>
              <a:t>Propuesta </a:t>
            </a:r>
            <a:r>
              <a:rPr lang="es-ES_tradnl" sz="2800"/>
              <a:t>de m</a:t>
            </a:r>
            <a:r>
              <a:rPr lang="es-ES_tradnl" sz="2800" smtClean="0"/>
              <a:t>odificación </a:t>
            </a:r>
            <a:r>
              <a:rPr lang="es-ES_tradnl" sz="2800" dirty="0"/>
              <a:t/>
            </a:r>
            <a:br>
              <a:rPr lang="es-ES_tradnl" sz="2800" dirty="0"/>
            </a:br>
            <a:r>
              <a:rPr lang="es-ES_tradnl" sz="2800" dirty="0" smtClean="0"/>
              <a:t>Capítulo MCP </a:t>
            </a:r>
            <a:br>
              <a:rPr lang="es-ES_tradnl" sz="2800" dirty="0" smtClean="0"/>
            </a:br>
            <a:r>
              <a:rPr lang="es-ES_tradnl" sz="2800" dirty="0" smtClean="0"/>
              <a:t>Bolsa </a:t>
            </a:r>
            <a:r>
              <a:rPr lang="es-ES_tradnl" sz="2800" dirty="0"/>
              <a:t>Mercantil de Colombia</a:t>
            </a:r>
            <a:br>
              <a:rPr lang="es-ES_tradnl" sz="2800" dirty="0"/>
            </a:br>
            <a:r>
              <a:rPr lang="es-ES" sz="2600" b="1" dirty="0" smtClean="0">
                <a:solidFill>
                  <a:srgbClr val="991E3E"/>
                </a:solidFill>
              </a:rPr>
              <a:t/>
            </a:r>
            <a:br>
              <a:rPr lang="es-ES" sz="2600" b="1" dirty="0" smtClean="0">
                <a:solidFill>
                  <a:srgbClr val="991E3E"/>
                </a:solidFill>
              </a:rPr>
            </a:br>
            <a:endParaRPr lang="es-ES" sz="2600" b="1" dirty="0">
              <a:solidFill>
                <a:srgbClr val="991E3E"/>
              </a:solidFill>
            </a:endParaRPr>
          </a:p>
        </p:txBody>
      </p:sp>
      <p:sp>
        <p:nvSpPr>
          <p:cNvPr id="3" name="Subtítulo 2"/>
          <p:cNvSpPr>
            <a:spLocks noGrp="1"/>
          </p:cNvSpPr>
          <p:nvPr>
            <p:ph type="subTitle" idx="1"/>
          </p:nvPr>
        </p:nvSpPr>
        <p:spPr>
          <a:xfrm>
            <a:off x="3060949" y="2791729"/>
            <a:ext cx="3251915" cy="466344"/>
          </a:xfrm>
        </p:spPr>
        <p:txBody>
          <a:bodyPr>
            <a:normAutofit/>
          </a:bodyPr>
          <a:lstStyle/>
          <a:p>
            <a:r>
              <a:rPr lang="es-ES" sz="2000" dirty="0" smtClean="0">
                <a:latin typeface="Times New Roman" charset="0"/>
                <a:ea typeface="Times New Roman" charset="0"/>
                <a:cs typeface="Times New Roman" charset="0"/>
              </a:rPr>
              <a:t>Gustavo Valbuena Quiñones </a:t>
            </a:r>
            <a:endParaRPr lang="es-ES" sz="2000" dirty="0">
              <a:latin typeface="Times New Roman" charset="0"/>
              <a:ea typeface="Times New Roman" charset="0"/>
              <a:cs typeface="Times New Roman" charset="0"/>
            </a:endParaRPr>
          </a:p>
        </p:txBody>
      </p:sp>
      <p:sp>
        <p:nvSpPr>
          <p:cNvPr id="4" name="TextBox 3"/>
          <p:cNvSpPr txBox="1"/>
          <p:nvPr/>
        </p:nvSpPr>
        <p:spPr>
          <a:xfrm>
            <a:off x="2080064" y="3119573"/>
            <a:ext cx="184731" cy="369332"/>
          </a:xfrm>
          <a:prstGeom prst="rect">
            <a:avLst/>
          </a:prstGeom>
          <a:noFill/>
        </p:spPr>
        <p:txBody>
          <a:bodyPr wrap="none" rtlCol="0">
            <a:spAutoFit/>
          </a:bodyPr>
          <a:lstStyle/>
          <a:p>
            <a:endParaRPr lang="en-US" dirty="0"/>
          </a:p>
        </p:txBody>
      </p:sp>
      <p:sp>
        <p:nvSpPr>
          <p:cNvPr id="7" name="TextBox 6"/>
          <p:cNvSpPr txBox="1"/>
          <p:nvPr/>
        </p:nvSpPr>
        <p:spPr>
          <a:xfrm>
            <a:off x="6172535" y="4706497"/>
            <a:ext cx="2467342" cy="369332"/>
          </a:xfrm>
          <a:prstGeom prst="rect">
            <a:avLst/>
          </a:prstGeom>
          <a:noFill/>
        </p:spPr>
        <p:txBody>
          <a:bodyPr wrap="none" rtlCol="0">
            <a:spAutoFit/>
          </a:bodyPr>
          <a:lstStyle/>
          <a:p>
            <a:r>
              <a:rPr lang="en-US" dirty="0" smtClean="0">
                <a:latin typeface="Times New Roman" charset="0"/>
                <a:ea typeface="Times New Roman" charset="0"/>
                <a:cs typeface="Times New Roman" charset="0"/>
              </a:rPr>
              <a:t>07 de </a:t>
            </a:r>
            <a:r>
              <a:rPr lang="en-US" dirty="0" err="1" smtClean="0">
                <a:latin typeface="Times New Roman" charset="0"/>
                <a:ea typeface="Times New Roman" charset="0"/>
                <a:cs typeface="Times New Roman" charset="0"/>
              </a:rPr>
              <a:t>diciembre</a:t>
            </a:r>
            <a:r>
              <a:rPr lang="en-US" dirty="0" smtClean="0">
                <a:latin typeface="Times New Roman" charset="0"/>
                <a:ea typeface="Times New Roman" charset="0"/>
                <a:cs typeface="Times New Roman" charset="0"/>
              </a:rPr>
              <a:t> de 2017</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xmlns="" val="9826150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064" y="3119573"/>
            <a:ext cx="184731" cy="369332"/>
          </a:xfrm>
          <a:prstGeom prst="rect">
            <a:avLst/>
          </a:prstGeom>
          <a:noFill/>
        </p:spPr>
        <p:txBody>
          <a:bodyPr wrap="none" rtlCol="0">
            <a:spAutoFit/>
          </a:bodyPr>
          <a:lstStyle/>
          <a:p>
            <a:endParaRPr lang="en-US" dirty="0"/>
          </a:p>
        </p:txBody>
      </p:sp>
      <p:sp>
        <p:nvSpPr>
          <p:cNvPr id="11" name="Título 1"/>
          <p:cNvSpPr>
            <a:spLocks noGrp="1"/>
          </p:cNvSpPr>
          <p:nvPr>
            <p:ph type="ctrTitle"/>
          </p:nvPr>
        </p:nvSpPr>
        <p:spPr>
          <a:xfrm>
            <a:off x="755009" y="122946"/>
            <a:ext cx="7535537" cy="718851"/>
          </a:xfrm>
        </p:spPr>
        <p:txBody>
          <a:bodyPr>
            <a:noAutofit/>
          </a:bodyPr>
          <a:lstStyle/>
          <a:p>
            <a:pPr algn="ctr"/>
            <a:r>
              <a:rPr lang="es-ES" sz="2400" b="1" dirty="0" smtClean="0">
                <a:solidFill>
                  <a:srgbClr val="991E3E"/>
                </a:solidFill>
                <a:latin typeface="Times New Roman" charset="0"/>
                <a:ea typeface="Times New Roman" charset="0"/>
                <a:cs typeface="Times New Roman" charset="0"/>
              </a:rPr>
              <a:t>Objetivo</a:t>
            </a:r>
            <a:endParaRPr lang="es-ES" sz="2400" b="1" dirty="0">
              <a:solidFill>
                <a:srgbClr val="991E3E"/>
              </a:solidFill>
            </a:endParaRPr>
          </a:p>
        </p:txBody>
      </p:sp>
      <p:sp>
        <p:nvSpPr>
          <p:cNvPr id="3" name="Rectángulo 2"/>
          <p:cNvSpPr/>
          <p:nvPr/>
        </p:nvSpPr>
        <p:spPr>
          <a:xfrm>
            <a:off x="582930" y="1277303"/>
            <a:ext cx="7360920" cy="5724644"/>
          </a:xfrm>
          <a:prstGeom prst="rect">
            <a:avLst/>
          </a:prstGeom>
        </p:spPr>
        <p:txBody>
          <a:bodyPr wrap="square">
            <a:spAutoFit/>
          </a:bodyPr>
          <a:lstStyle/>
          <a:p>
            <a:pPr algn="just"/>
            <a:r>
              <a:rPr lang="es-ES_tradnl" sz="3200" dirty="0" smtClean="0">
                <a:latin typeface="Times New Roman" charset="0"/>
                <a:ea typeface="Times New Roman" charset="0"/>
                <a:cs typeface="Times New Roman" charset="0"/>
              </a:rPr>
              <a:t>Simplificar y generar eficiencias en </a:t>
            </a:r>
            <a:r>
              <a:rPr lang="es-ES_tradnl" sz="3200" dirty="0">
                <a:latin typeface="Times New Roman" charset="0"/>
                <a:ea typeface="Times New Roman" charset="0"/>
                <a:cs typeface="Times New Roman" charset="0"/>
              </a:rPr>
              <a:t>los procedimientos de agregación de demanda de la Bolsa Mercantil de Colombia para </a:t>
            </a:r>
            <a:r>
              <a:rPr lang="es-ES_tradnl" sz="3200" dirty="0" smtClean="0">
                <a:latin typeface="Times New Roman" charset="0"/>
                <a:ea typeface="Times New Roman" charset="0"/>
                <a:cs typeface="Times New Roman" charset="0"/>
              </a:rPr>
              <a:t>promover su utilización por </a:t>
            </a:r>
            <a:r>
              <a:rPr lang="es-ES_tradnl" sz="3200" dirty="0">
                <a:latin typeface="Times New Roman" charset="0"/>
                <a:ea typeface="Times New Roman" charset="0"/>
                <a:cs typeface="Times New Roman" charset="0"/>
              </a:rPr>
              <a:t>las Entidades Estatales que enajenan o adquieran bienes de características técnicas uniformes</a:t>
            </a:r>
            <a:r>
              <a:rPr lang="es-ES_tradnl" sz="3200" dirty="0" smtClean="0">
                <a:latin typeface="Times New Roman" charset="0"/>
                <a:ea typeface="Times New Roman" charset="0"/>
                <a:cs typeface="Times New Roman" charset="0"/>
              </a:rPr>
              <a:t>.</a:t>
            </a:r>
          </a:p>
          <a:p>
            <a:pPr algn="just"/>
            <a:endParaRPr lang="es-ES_tradnl" sz="3400" dirty="0"/>
          </a:p>
          <a:p>
            <a:pPr algn="just"/>
            <a:endParaRPr lang="es-ES_tradnl" sz="3400" dirty="0" smtClean="0"/>
          </a:p>
          <a:p>
            <a:pPr algn="just"/>
            <a:endParaRPr lang="es-ES_tradnl" sz="3400" dirty="0"/>
          </a:p>
          <a:p>
            <a:endParaRPr lang="es-ES_tradnl" dirty="0" smtClean="0"/>
          </a:p>
          <a:p>
            <a:endParaRPr lang="es-ES_tradnl" dirty="0"/>
          </a:p>
          <a:p>
            <a:endParaRPr lang="es-ES_tradnl" dirty="0" smtClean="0"/>
          </a:p>
          <a:p>
            <a:endParaRPr lang="es-ES_tradnl" dirty="0"/>
          </a:p>
        </p:txBody>
      </p:sp>
    </p:spTree>
    <p:extLst>
      <p:ext uri="{BB962C8B-B14F-4D97-AF65-F5344CB8AC3E}">
        <p14:creationId xmlns:p14="http://schemas.microsoft.com/office/powerpoint/2010/main" xmlns="" val="721961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6173</TotalTime>
  <Words>900</Words>
  <Application>Microsoft Office PowerPoint</Application>
  <PresentationFormat>Presentación en pantalla (16:9)</PresentationFormat>
  <Paragraphs>95</Paragraphs>
  <Slides>21</Slides>
  <Notes>8</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Blank</vt:lpstr>
      <vt:lpstr>Diapositiva 1</vt:lpstr>
      <vt:lpstr>Diapositiva 2</vt:lpstr>
      <vt:lpstr>4. Seguimiento tareas. </vt:lpstr>
      <vt:lpstr>Diapositiva 4</vt:lpstr>
      <vt:lpstr>Diapositiva 5</vt:lpstr>
      <vt:lpstr>Diapositiva 6</vt:lpstr>
      <vt:lpstr>5. Presentación cronograma modificación MCP.                 Dr. Valbuena</vt:lpstr>
      <vt:lpstr>Propuesta de modificación  Capítulo MCP  Bolsa Mercantil de Colombia  </vt:lpstr>
      <vt:lpstr>Objetivo</vt:lpstr>
      <vt:lpstr>Criterio para definir necesidad de modificación en el reglamento </vt:lpstr>
      <vt:lpstr>Propuestas</vt:lpstr>
      <vt:lpstr>Necesidades identificadas preliminarmente por la BMC</vt:lpstr>
      <vt:lpstr>Necesidades identificadas preliminarmente por la BMC</vt:lpstr>
      <vt:lpstr>Diapositiva 14</vt:lpstr>
      <vt:lpstr>Diapositiva 15</vt:lpstr>
      <vt:lpstr>6. Proposiciones y varios. </vt:lpstr>
      <vt:lpstr>Proposiciones y Varios   Planeación anual de actividades para fines de supervisión y suministro de información de los organismos de autorregulación del mercado de valores  Parte III, Título IV, Capítulo VII de la  Circular Básica Jurídica de la SFC </vt:lpstr>
      <vt:lpstr>Plan anual de actividades</vt:lpstr>
      <vt:lpstr>Cronograma de los proyectos regulatorios</vt:lpstr>
      <vt:lpstr>Informe de Gestión en materia de regulación del organismos de autorregulación</vt:lpstr>
      <vt:lpstr>Diapositiva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jolarte</dc:creator>
  <cp:lastModifiedBy>jromero</cp:lastModifiedBy>
  <cp:revision>511</cp:revision>
  <dcterms:created xsi:type="dcterms:W3CDTF">2016-04-14T12:49:47Z</dcterms:created>
  <dcterms:modified xsi:type="dcterms:W3CDTF">2017-12-07T19:01:24Z</dcterms:modified>
</cp:coreProperties>
</file>