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3" r:id="rId5"/>
    <p:sldId id="267" r:id="rId6"/>
    <p:sldId id="261" r:id="rId7"/>
  </p:sldIdLst>
  <p:sldSz cx="12192000" cy="6858000"/>
  <p:notesSz cx="6858000" cy="9083675"/>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A5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8" d="100"/>
          <a:sy n="88" d="100"/>
        </p:scale>
        <p:origin x="5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O"/>
          </a:p>
        </p:txBody>
      </p:sp>
      <p:sp>
        <p:nvSpPr>
          <p:cNvPr id="4" name="Marcador de fecha 3"/>
          <p:cNvSpPr>
            <a:spLocks noGrp="1"/>
          </p:cNvSpPr>
          <p:nvPr>
            <p:ph type="dt" sz="half" idx="10"/>
          </p:nvPr>
        </p:nvSpPr>
        <p:spPr/>
        <p:txBody>
          <a:bodyPr/>
          <a:lstStyle/>
          <a:p>
            <a:fld id="{CF906052-2888-49AB-9366-45A56BD54B95}" type="datetimeFigureOut">
              <a:rPr lang="es-CO" smtClean="0"/>
              <a:t>19/12/2017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0244EF6-D502-487C-BE6B-9A166D11EEAF}" type="slidenum">
              <a:rPr lang="es-CO" smtClean="0"/>
              <a:t>‹Nº›</a:t>
            </a:fld>
            <a:endParaRPr lang="es-CO"/>
          </a:p>
        </p:txBody>
      </p:sp>
    </p:spTree>
    <p:extLst>
      <p:ext uri="{BB962C8B-B14F-4D97-AF65-F5344CB8AC3E}">
        <p14:creationId xmlns:p14="http://schemas.microsoft.com/office/powerpoint/2010/main" val="1229975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CF906052-2888-49AB-9366-45A56BD54B95}" type="datetimeFigureOut">
              <a:rPr lang="es-CO" smtClean="0"/>
              <a:t>19/12/2017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0244EF6-D502-487C-BE6B-9A166D11EEAF}" type="slidenum">
              <a:rPr lang="es-CO" smtClean="0"/>
              <a:t>‹Nº›</a:t>
            </a:fld>
            <a:endParaRPr lang="es-CO"/>
          </a:p>
        </p:txBody>
      </p:sp>
    </p:spTree>
    <p:extLst>
      <p:ext uri="{BB962C8B-B14F-4D97-AF65-F5344CB8AC3E}">
        <p14:creationId xmlns:p14="http://schemas.microsoft.com/office/powerpoint/2010/main" val="2349945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CF906052-2888-49AB-9366-45A56BD54B95}" type="datetimeFigureOut">
              <a:rPr lang="es-CO" smtClean="0"/>
              <a:t>19/12/2017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0244EF6-D502-487C-BE6B-9A166D11EEAF}" type="slidenum">
              <a:rPr lang="es-CO" smtClean="0"/>
              <a:t>‹Nº›</a:t>
            </a:fld>
            <a:endParaRPr lang="es-CO"/>
          </a:p>
        </p:txBody>
      </p:sp>
    </p:spTree>
    <p:extLst>
      <p:ext uri="{BB962C8B-B14F-4D97-AF65-F5344CB8AC3E}">
        <p14:creationId xmlns:p14="http://schemas.microsoft.com/office/powerpoint/2010/main" val="2414310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CF906052-2888-49AB-9366-45A56BD54B95}" type="datetimeFigureOut">
              <a:rPr lang="es-CO" smtClean="0"/>
              <a:t>19/12/2017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0244EF6-D502-487C-BE6B-9A166D11EEAF}" type="slidenum">
              <a:rPr lang="es-CO" smtClean="0"/>
              <a:t>‹Nº›</a:t>
            </a:fld>
            <a:endParaRPr lang="es-CO"/>
          </a:p>
        </p:txBody>
      </p:sp>
    </p:spTree>
    <p:extLst>
      <p:ext uri="{BB962C8B-B14F-4D97-AF65-F5344CB8AC3E}">
        <p14:creationId xmlns:p14="http://schemas.microsoft.com/office/powerpoint/2010/main" val="1295072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CF906052-2888-49AB-9366-45A56BD54B95}" type="datetimeFigureOut">
              <a:rPr lang="es-CO" smtClean="0"/>
              <a:t>19/12/2017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0244EF6-D502-487C-BE6B-9A166D11EEAF}" type="slidenum">
              <a:rPr lang="es-CO" smtClean="0"/>
              <a:t>‹Nº›</a:t>
            </a:fld>
            <a:endParaRPr lang="es-CO"/>
          </a:p>
        </p:txBody>
      </p:sp>
    </p:spTree>
    <p:extLst>
      <p:ext uri="{BB962C8B-B14F-4D97-AF65-F5344CB8AC3E}">
        <p14:creationId xmlns:p14="http://schemas.microsoft.com/office/powerpoint/2010/main" val="3737432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CF906052-2888-49AB-9366-45A56BD54B95}" type="datetimeFigureOut">
              <a:rPr lang="es-CO" smtClean="0"/>
              <a:t>19/12/2017</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90244EF6-D502-487C-BE6B-9A166D11EEAF}" type="slidenum">
              <a:rPr lang="es-CO" smtClean="0"/>
              <a:t>‹Nº›</a:t>
            </a:fld>
            <a:endParaRPr lang="es-CO"/>
          </a:p>
        </p:txBody>
      </p:sp>
    </p:spTree>
    <p:extLst>
      <p:ext uri="{BB962C8B-B14F-4D97-AF65-F5344CB8AC3E}">
        <p14:creationId xmlns:p14="http://schemas.microsoft.com/office/powerpoint/2010/main" val="1459813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CF906052-2888-49AB-9366-45A56BD54B95}" type="datetimeFigureOut">
              <a:rPr lang="es-CO" smtClean="0"/>
              <a:t>19/12/2017</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90244EF6-D502-487C-BE6B-9A166D11EEAF}" type="slidenum">
              <a:rPr lang="es-CO" smtClean="0"/>
              <a:t>‹Nº›</a:t>
            </a:fld>
            <a:endParaRPr lang="es-CO"/>
          </a:p>
        </p:txBody>
      </p:sp>
    </p:spTree>
    <p:extLst>
      <p:ext uri="{BB962C8B-B14F-4D97-AF65-F5344CB8AC3E}">
        <p14:creationId xmlns:p14="http://schemas.microsoft.com/office/powerpoint/2010/main" val="1228671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CF906052-2888-49AB-9366-45A56BD54B95}" type="datetimeFigureOut">
              <a:rPr lang="es-CO" smtClean="0"/>
              <a:t>19/12/2017</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90244EF6-D502-487C-BE6B-9A166D11EEAF}" type="slidenum">
              <a:rPr lang="es-CO" smtClean="0"/>
              <a:t>‹Nº›</a:t>
            </a:fld>
            <a:endParaRPr lang="es-CO"/>
          </a:p>
        </p:txBody>
      </p:sp>
    </p:spTree>
    <p:extLst>
      <p:ext uri="{BB962C8B-B14F-4D97-AF65-F5344CB8AC3E}">
        <p14:creationId xmlns:p14="http://schemas.microsoft.com/office/powerpoint/2010/main" val="4282139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F906052-2888-49AB-9366-45A56BD54B95}" type="datetimeFigureOut">
              <a:rPr lang="es-CO" smtClean="0"/>
              <a:t>19/12/2017</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90244EF6-D502-487C-BE6B-9A166D11EEAF}" type="slidenum">
              <a:rPr lang="es-CO" smtClean="0"/>
              <a:t>‹Nº›</a:t>
            </a:fld>
            <a:endParaRPr lang="es-CO"/>
          </a:p>
        </p:txBody>
      </p:sp>
    </p:spTree>
    <p:extLst>
      <p:ext uri="{BB962C8B-B14F-4D97-AF65-F5344CB8AC3E}">
        <p14:creationId xmlns:p14="http://schemas.microsoft.com/office/powerpoint/2010/main" val="2417206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CF906052-2888-49AB-9366-45A56BD54B95}" type="datetimeFigureOut">
              <a:rPr lang="es-CO" smtClean="0"/>
              <a:t>19/12/2017</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90244EF6-D502-487C-BE6B-9A166D11EEAF}" type="slidenum">
              <a:rPr lang="es-CO" smtClean="0"/>
              <a:t>‹Nº›</a:t>
            </a:fld>
            <a:endParaRPr lang="es-CO"/>
          </a:p>
        </p:txBody>
      </p:sp>
    </p:spTree>
    <p:extLst>
      <p:ext uri="{BB962C8B-B14F-4D97-AF65-F5344CB8AC3E}">
        <p14:creationId xmlns:p14="http://schemas.microsoft.com/office/powerpoint/2010/main" val="3444552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CF906052-2888-49AB-9366-45A56BD54B95}" type="datetimeFigureOut">
              <a:rPr lang="es-CO" smtClean="0"/>
              <a:t>19/12/2017</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90244EF6-D502-487C-BE6B-9A166D11EEAF}" type="slidenum">
              <a:rPr lang="es-CO" smtClean="0"/>
              <a:t>‹Nº›</a:t>
            </a:fld>
            <a:endParaRPr lang="es-CO"/>
          </a:p>
        </p:txBody>
      </p:sp>
    </p:spTree>
    <p:extLst>
      <p:ext uri="{BB962C8B-B14F-4D97-AF65-F5344CB8AC3E}">
        <p14:creationId xmlns:p14="http://schemas.microsoft.com/office/powerpoint/2010/main" val="3798986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906052-2888-49AB-9366-45A56BD54B95}" type="datetimeFigureOut">
              <a:rPr lang="es-CO" smtClean="0"/>
              <a:t>19/12/2017</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244EF6-D502-487C-BE6B-9A166D11EEAF}" type="slidenum">
              <a:rPr lang="es-CO" smtClean="0"/>
              <a:t>‹Nº›</a:t>
            </a:fld>
            <a:endParaRPr lang="es-CO"/>
          </a:p>
        </p:txBody>
      </p:sp>
    </p:spTree>
    <p:extLst>
      <p:ext uri="{BB962C8B-B14F-4D97-AF65-F5344CB8AC3E}">
        <p14:creationId xmlns:p14="http://schemas.microsoft.com/office/powerpoint/2010/main" val="2527052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rotWithShape="1">
          <a:blip r:embed="rId2" cstate="print">
            <a:extLst>
              <a:ext uri="{28A0092B-C50C-407E-A947-70E740481C1C}">
                <a14:useLocalDpi xmlns:a14="http://schemas.microsoft.com/office/drawing/2010/main" val="0"/>
              </a:ext>
            </a:extLst>
          </a:blip>
          <a:srcRect b="26009"/>
          <a:stretch/>
        </p:blipFill>
        <p:spPr>
          <a:xfrm>
            <a:off x="0" y="-75932"/>
            <a:ext cx="12320789" cy="6862880"/>
          </a:xfrm>
          <a:prstGeom prst="rect">
            <a:avLst/>
          </a:prstGeom>
        </p:spPr>
      </p:pic>
      <p:sp>
        <p:nvSpPr>
          <p:cNvPr id="2" name="Título 1"/>
          <p:cNvSpPr>
            <a:spLocks noGrp="1"/>
          </p:cNvSpPr>
          <p:nvPr>
            <p:ph type="ctrTitle"/>
          </p:nvPr>
        </p:nvSpPr>
        <p:spPr>
          <a:xfrm>
            <a:off x="421346" y="3419436"/>
            <a:ext cx="9018494" cy="759853"/>
          </a:xfrm>
        </p:spPr>
        <p:txBody>
          <a:bodyPr>
            <a:noAutofit/>
          </a:bodyPr>
          <a:lstStyle/>
          <a:p>
            <a:pPr algn="l"/>
            <a:r>
              <a:rPr lang="es-CO" sz="4800" b="1" dirty="0" smtClean="0">
                <a:solidFill>
                  <a:schemeClr val="tx2"/>
                </a:solidFill>
                <a:latin typeface="Arista 2.0 Light" panose="02000506000000020004" pitchFamily="2" charset="0"/>
              </a:rPr>
              <a:t>Modelo Funcional MERCOP</a:t>
            </a:r>
            <a:br>
              <a:rPr lang="es-CO" sz="4800" b="1" dirty="0" smtClean="0">
                <a:solidFill>
                  <a:schemeClr val="tx2"/>
                </a:solidFill>
                <a:latin typeface="Arista 2.0 Light" panose="02000506000000020004" pitchFamily="2" charset="0"/>
              </a:rPr>
            </a:br>
            <a:r>
              <a:rPr lang="es-CO" sz="4800" b="1" dirty="0" smtClean="0">
                <a:solidFill>
                  <a:schemeClr val="tx2"/>
                </a:solidFill>
                <a:latin typeface="Arista 2.0 Light" panose="02000506000000020004" pitchFamily="2" charset="0"/>
              </a:rPr>
              <a:t/>
            </a:r>
            <a:br>
              <a:rPr lang="es-CO" sz="4800" b="1" dirty="0" smtClean="0">
                <a:solidFill>
                  <a:schemeClr val="tx2"/>
                </a:solidFill>
                <a:latin typeface="Arista 2.0 Light" panose="02000506000000020004" pitchFamily="2" charset="0"/>
              </a:rPr>
            </a:br>
            <a:endParaRPr lang="es-CO" sz="4400" b="1" dirty="0">
              <a:solidFill>
                <a:schemeClr val="tx2"/>
              </a:solidFill>
              <a:latin typeface="Arista 2.0 Light" panose="02000506000000020004" pitchFamily="2" charset="0"/>
            </a:endParaRPr>
          </a:p>
        </p:txBody>
      </p:sp>
      <p:sp>
        <p:nvSpPr>
          <p:cNvPr id="5" name="Subtítulo 4"/>
          <p:cNvSpPr txBox="1">
            <a:spLocks noGrp="1"/>
          </p:cNvSpPr>
          <p:nvPr>
            <p:ph type="subTitle" idx="1"/>
          </p:nvPr>
        </p:nvSpPr>
        <p:spPr>
          <a:xfrm>
            <a:off x="484441" y="5764791"/>
            <a:ext cx="5078159" cy="584775"/>
          </a:xfrm>
          <a:prstGeom prst="rect">
            <a:avLst/>
          </a:prstGeom>
          <a:noFill/>
        </p:spPr>
        <p:txBody>
          <a:bodyPr wrap="square" rtlCol="0">
            <a:spAutoFit/>
          </a:bodyPr>
          <a:lstStyle/>
          <a:p>
            <a:pPr>
              <a:lnSpc>
                <a:spcPct val="100000"/>
              </a:lnSpc>
              <a:spcBef>
                <a:spcPts val="0"/>
              </a:spcBef>
            </a:pPr>
            <a:r>
              <a:rPr lang="es-CO" sz="1600" b="1" dirty="0" smtClean="0">
                <a:solidFill>
                  <a:schemeClr val="tx2">
                    <a:lumMod val="75000"/>
                  </a:schemeClr>
                </a:solidFill>
                <a:latin typeface="Century Gothic" panose="020B0502020202020204" pitchFamily="34" charset="0"/>
              </a:rPr>
              <a:t>Comité de Regulación de </a:t>
            </a:r>
            <a:r>
              <a:rPr lang="es-CO" sz="1600" b="1" dirty="0">
                <a:solidFill>
                  <a:schemeClr val="tx2">
                    <a:lumMod val="75000"/>
                  </a:schemeClr>
                </a:solidFill>
                <a:latin typeface="Century Gothic" panose="020B0502020202020204" pitchFamily="34" charset="0"/>
              </a:rPr>
              <a:t>la </a:t>
            </a:r>
            <a:r>
              <a:rPr lang="es-CO" sz="1800" b="1" dirty="0">
                <a:solidFill>
                  <a:schemeClr val="tx2">
                    <a:lumMod val="75000"/>
                  </a:schemeClr>
                </a:solidFill>
                <a:latin typeface="Arista 2.0 Light" panose="02000506000000020004" pitchFamily="2" charset="0"/>
              </a:rPr>
              <a:t>BMC</a:t>
            </a:r>
          </a:p>
          <a:p>
            <a:pPr algn="ctr">
              <a:lnSpc>
                <a:spcPct val="100000"/>
              </a:lnSpc>
              <a:spcBef>
                <a:spcPts val="0"/>
              </a:spcBef>
            </a:pPr>
            <a:r>
              <a:rPr lang="es-CO" sz="1400" b="1" dirty="0" smtClean="0">
                <a:solidFill>
                  <a:schemeClr val="tx2">
                    <a:lumMod val="75000"/>
                  </a:schemeClr>
                </a:solidFill>
                <a:latin typeface="Century Gothic" panose="020B0502020202020204" pitchFamily="34" charset="0"/>
              </a:rPr>
              <a:t>Diciembre 20 de 2017 </a:t>
            </a:r>
          </a:p>
        </p:txBody>
      </p:sp>
      <p:sp>
        <p:nvSpPr>
          <p:cNvPr id="7" name="CuadroTexto 6"/>
          <p:cNvSpPr txBox="1"/>
          <p:nvPr/>
        </p:nvSpPr>
        <p:spPr>
          <a:xfrm>
            <a:off x="7562204" y="5686449"/>
            <a:ext cx="3993776" cy="584775"/>
          </a:xfrm>
          <a:prstGeom prst="rect">
            <a:avLst/>
          </a:prstGeom>
          <a:noFill/>
        </p:spPr>
        <p:txBody>
          <a:bodyPr wrap="square" rtlCol="0">
            <a:spAutoFit/>
          </a:bodyPr>
          <a:lstStyle/>
          <a:p>
            <a:pPr algn="ctr"/>
            <a:r>
              <a:rPr lang="es-CO" sz="1600" b="1" dirty="0" smtClean="0">
                <a:solidFill>
                  <a:schemeClr val="tx2">
                    <a:lumMod val="75000"/>
                  </a:schemeClr>
                </a:solidFill>
                <a:latin typeface="Century Gothic" panose="020B0502020202020204" pitchFamily="34" charset="0"/>
              </a:rPr>
              <a:t>Susana Gómez Rodríguez</a:t>
            </a:r>
          </a:p>
          <a:p>
            <a:pPr algn="ctr"/>
            <a:r>
              <a:rPr lang="es-CO" sz="1600" b="1" dirty="0" smtClean="0">
                <a:solidFill>
                  <a:schemeClr val="tx2">
                    <a:lumMod val="75000"/>
                  </a:schemeClr>
                </a:solidFill>
                <a:latin typeface="Century Gothic" panose="020B0502020202020204" pitchFamily="34" charset="0"/>
              </a:rPr>
              <a:t>- Asesora Externa -</a:t>
            </a:r>
            <a:endParaRPr lang="es-CO" sz="1600" b="1" dirty="0">
              <a:solidFill>
                <a:schemeClr val="tx2">
                  <a:lumMod val="75000"/>
                </a:schemeClr>
              </a:solidFill>
              <a:latin typeface="Century Gothic" panose="020B0502020202020204" pitchFamily="34" charset="0"/>
            </a:endParaRPr>
          </a:p>
        </p:txBody>
      </p:sp>
    </p:spTree>
    <p:extLst>
      <p:ext uri="{BB962C8B-B14F-4D97-AF65-F5344CB8AC3E}">
        <p14:creationId xmlns:p14="http://schemas.microsoft.com/office/powerpoint/2010/main" val="23079638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5369" r="82852" b="77504"/>
          <a:stretch/>
        </p:blipFill>
        <p:spPr>
          <a:xfrm>
            <a:off x="10621" y="-1"/>
            <a:ext cx="1258110" cy="1530627"/>
          </a:xfrm>
        </p:spPr>
      </p:pic>
      <p:pic>
        <p:nvPicPr>
          <p:cNvPr id="5" name="Marcador de contenido 6"/>
          <p:cNvPicPr>
            <a:picLocks noChangeAspect="1"/>
          </p:cNvPicPr>
          <p:nvPr/>
        </p:nvPicPr>
        <p:blipFill rotWithShape="1">
          <a:blip r:embed="rId2" cstate="print">
            <a:extLst>
              <a:ext uri="{28A0092B-C50C-407E-A947-70E740481C1C}">
                <a14:useLocalDpi xmlns:a14="http://schemas.microsoft.com/office/drawing/2010/main" val="0"/>
              </a:ext>
            </a:extLst>
          </a:blip>
          <a:srcRect t="86328" r="59737"/>
          <a:stretch/>
        </p:blipFill>
        <p:spPr>
          <a:xfrm>
            <a:off x="7251029" y="6130905"/>
            <a:ext cx="4908887" cy="727095"/>
          </a:xfrm>
          <a:prstGeom prst="rect">
            <a:avLst/>
          </a:prstGeom>
        </p:spPr>
      </p:pic>
      <p:sp>
        <p:nvSpPr>
          <p:cNvPr id="6" name="CuadroTexto 5"/>
          <p:cNvSpPr txBox="1"/>
          <p:nvPr/>
        </p:nvSpPr>
        <p:spPr>
          <a:xfrm>
            <a:off x="2869243" y="2990389"/>
            <a:ext cx="6836229" cy="954107"/>
          </a:xfrm>
          <a:prstGeom prst="rect">
            <a:avLst/>
          </a:prstGeom>
          <a:noFill/>
        </p:spPr>
        <p:txBody>
          <a:bodyPr wrap="square" rtlCol="0">
            <a:spAutoFit/>
          </a:bodyPr>
          <a:lstStyle/>
          <a:p>
            <a:pPr algn="ctr"/>
            <a:r>
              <a:rPr lang="es-CO" sz="2800" b="1" dirty="0" smtClean="0">
                <a:solidFill>
                  <a:schemeClr val="accent1">
                    <a:lumMod val="50000"/>
                  </a:schemeClr>
                </a:solidFill>
                <a:latin typeface="Century Gothic" panose="020B0502020202020204" pitchFamily="34" charset="0"/>
              </a:rPr>
              <a:t>MERCADO DE COMERCIALIZACIÓN ENTRE PRIVADOS</a:t>
            </a:r>
            <a:endParaRPr lang="es-CO" sz="2800" b="1" dirty="0">
              <a:solidFill>
                <a:schemeClr val="accent1">
                  <a:lumMod val="50000"/>
                </a:schemeClr>
              </a:solidFill>
              <a:latin typeface="Century Gothic" panose="020B0502020202020204" pitchFamily="34" charset="0"/>
            </a:endParaRPr>
          </a:p>
        </p:txBody>
      </p:sp>
      <p:sp>
        <p:nvSpPr>
          <p:cNvPr id="8" name="CuadroTexto 7"/>
          <p:cNvSpPr txBox="1"/>
          <p:nvPr/>
        </p:nvSpPr>
        <p:spPr>
          <a:xfrm>
            <a:off x="2884708" y="4080849"/>
            <a:ext cx="6836229" cy="1409617"/>
          </a:xfrm>
          <a:prstGeom prst="rect">
            <a:avLst/>
          </a:prstGeom>
          <a:noFill/>
        </p:spPr>
        <p:txBody>
          <a:bodyPr wrap="square" rtlCol="0">
            <a:spAutoFit/>
          </a:bodyPr>
          <a:lstStyle/>
          <a:p>
            <a:pPr algn="ctr">
              <a:lnSpc>
                <a:spcPct val="107000"/>
              </a:lnSpc>
              <a:spcAft>
                <a:spcPts val="800"/>
              </a:spcAft>
            </a:pPr>
            <a:r>
              <a:rPr lang="es-CO" sz="8000" b="1" dirty="0" smtClean="0">
                <a:solidFill>
                  <a:schemeClr val="accent1">
                    <a:lumMod val="50000"/>
                  </a:schemeClr>
                </a:solidFill>
                <a:latin typeface="Arista 2.0 Light" panose="02000506000000020004" pitchFamily="2" charset="0"/>
                <a:ea typeface="Calibri" panose="020F0502020204030204" pitchFamily="34" charset="0"/>
                <a:cs typeface="Times New Roman" panose="02020603050405020304" pitchFamily="18" charset="0"/>
              </a:rPr>
              <a:t>m</a:t>
            </a:r>
            <a:r>
              <a:rPr lang="es-CO" sz="8000" b="1" dirty="0" smtClean="0">
                <a:solidFill>
                  <a:srgbClr val="00B050"/>
                </a:solidFill>
                <a:latin typeface="Arista 2.0 Light" panose="02000506000000020004" pitchFamily="2" charset="0"/>
                <a:ea typeface="Calibri" panose="020F0502020204030204" pitchFamily="34" charset="0"/>
                <a:cs typeface="Times New Roman" panose="02020603050405020304" pitchFamily="18" charset="0"/>
              </a:rPr>
              <a:t>e</a:t>
            </a:r>
            <a:r>
              <a:rPr lang="es-CO" sz="8000" b="1" dirty="0" smtClean="0">
                <a:solidFill>
                  <a:schemeClr val="accent1">
                    <a:lumMod val="50000"/>
                  </a:schemeClr>
                </a:solidFill>
                <a:latin typeface="Arista 2.0 Light" panose="02000506000000020004" pitchFamily="2" charset="0"/>
                <a:ea typeface="Calibri" panose="020F0502020204030204" pitchFamily="34" charset="0"/>
                <a:cs typeface="Times New Roman" panose="02020603050405020304" pitchFamily="18" charset="0"/>
              </a:rPr>
              <a:t>rcop</a:t>
            </a:r>
            <a:endParaRPr lang="es-CO" sz="2000" b="1" dirty="0">
              <a:solidFill>
                <a:schemeClr val="accent1">
                  <a:lumMod val="50000"/>
                </a:schemeClr>
              </a:solidFill>
              <a:effectLst/>
              <a:latin typeface="Arista 2.0 Light" panose="02000506000000020004"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08280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80">
                                          <p:stCondLst>
                                            <p:cond delay="0"/>
                                          </p:stCondLst>
                                        </p:cTn>
                                        <p:tgtEl>
                                          <p:spTgt spid="8"/>
                                        </p:tgtEl>
                                      </p:cBhvr>
                                    </p:animEffect>
                                    <p:anim calcmode="lin" valueType="num">
                                      <p:cBhvr>
                                        <p:cTn id="1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1" dur="26">
                                          <p:stCondLst>
                                            <p:cond delay="650"/>
                                          </p:stCondLst>
                                        </p:cTn>
                                        <p:tgtEl>
                                          <p:spTgt spid="8"/>
                                        </p:tgtEl>
                                      </p:cBhvr>
                                      <p:to x="100000" y="60000"/>
                                    </p:animScale>
                                    <p:animScale>
                                      <p:cBhvr>
                                        <p:cTn id="22" dur="166" decel="50000">
                                          <p:stCondLst>
                                            <p:cond delay="676"/>
                                          </p:stCondLst>
                                        </p:cTn>
                                        <p:tgtEl>
                                          <p:spTgt spid="8"/>
                                        </p:tgtEl>
                                      </p:cBhvr>
                                      <p:to x="100000" y="100000"/>
                                    </p:animScale>
                                    <p:animScale>
                                      <p:cBhvr>
                                        <p:cTn id="23" dur="26">
                                          <p:stCondLst>
                                            <p:cond delay="1312"/>
                                          </p:stCondLst>
                                        </p:cTn>
                                        <p:tgtEl>
                                          <p:spTgt spid="8"/>
                                        </p:tgtEl>
                                      </p:cBhvr>
                                      <p:to x="100000" y="80000"/>
                                    </p:animScale>
                                    <p:animScale>
                                      <p:cBhvr>
                                        <p:cTn id="24" dur="166" decel="50000">
                                          <p:stCondLst>
                                            <p:cond delay="1338"/>
                                          </p:stCondLst>
                                        </p:cTn>
                                        <p:tgtEl>
                                          <p:spTgt spid="8"/>
                                        </p:tgtEl>
                                      </p:cBhvr>
                                      <p:to x="100000" y="100000"/>
                                    </p:animScale>
                                    <p:animScale>
                                      <p:cBhvr>
                                        <p:cTn id="25" dur="26">
                                          <p:stCondLst>
                                            <p:cond delay="1642"/>
                                          </p:stCondLst>
                                        </p:cTn>
                                        <p:tgtEl>
                                          <p:spTgt spid="8"/>
                                        </p:tgtEl>
                                      </p:cBhvr>
                                      <p:to x="100000" y="90000"/>
                                    </p:animScale>
                                    <p:animScale>
                                      <p:cBhvr>
                                        <p:cTn id="26" dur="166" decel="50000">
                                          <p:stCondLst>
                                            <p:cond delay="1668"/>
                                          </p:stCondLst>
                                        </p:cTn>
                                        <p:tgtEl>
                                          <p:spTgt spid="8"/>
                                        </p:tgtEl>
                                      </p:cBhvr>
                                      <p:to x="100000" y="100000"/>
                                    </p:animScale>
                                    <p:animScale>
                                      <p:cBhvr>
                                        <p:cTn id="27" dur="26">
                                          <p:stCondLst>
                                            <p:cond delay="1808"/>
                                          </p:stCondLst>
                                        </p:cTn>
                                        <p:tgtEl>
                                          <p:spTgt spid="8"/>
                                        </p:tgtEl>
                                      </p:cBhvr>
                                      <p:to x="100000" y="95000"/>
                                    </p:animScale>
                                    <p:animScale>
                                      <p:cBhvr>
                                        <p:cTn id="28"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5369" r="82852" b="77504"/>
          <a:stretch/>
        </p:blipFill>
        <p:spPr>
          <a:xfrm>
            <a:off x="10621" y="-1"/>
            <a:ext cx="1258110" cy="1530627"/>
          </a:xfrm>
        </p:spPr>
      </p:pic>
      <p:sp>
        <p:nvSpPr>
          <p:cNvPr id="2" name="Título 1"/>
          <p:cNvSpPr>
            <a:spLocks noGrp="1"/>
          </p:cNvSpPr>
          <p:nvPr>
            <p:ph type="title"/>
          </p:nvPr>
        </p:nvSpPr>
        <p:spPr>
          <a:xfrm>
            <a:off x="4135192" y="223458"/>
            <a:ext cx="7953777" cy="1325563"/>
          </a:xfrm>
        </p:spPr>
        <p:txBody>
          <a:bodyPr>
            <a:noAutofit/>
          </a:bodyPr>
          <a:lstStyle/>
          <a:p>
            <a:pPr lvl="0" algn="r">
              <a:lnSpc>
                <a:spcPct val="107000"/>
              </a:lnSpc>
              <a:spcBef>
                <a:spcPts val="0"/>
              </a:spcBef>
              <a:spcAft>
                <a:spcPts val="800"/>
              </a:spcAft>
            </a:pPr>
            <a:r>
              <a:rPr lang="es-CO" sz="6600" b="1" dirty="0">
                <a:solidFill>
                  <a:srgbClr val="5B9BD5">
                    <a:lumMod val="50000"/>
                  </a:srgbClr>
                </a:solidFill>
                <a:latin typeface="Arista 2.0 Light" panose="02000506000000020004" pitchFamily="2" charset="0"/>
                <a:ea typeface="Calibri" panose="020F0502020204030204" pitchFamily="34" charset="0"/>
                <a:cs typeface="Times New Roman" panose="02020603050405020304" pitchFamily="18" charset="0"/>
              </a:rPr>
              <a:t>m</a:t>
            </a:r>
            <a:r>
              <a:rPr lang="es-CO" sz="6600" b="1" dirty="0">
                <a:solidFill>
                  <a:srgbClr val="00B050"/>
                </a:solidFill>
                <a:latin typeface="Arista 2.0 Light" panose="02000506000000020004" pitchFamily="2" charset="0"/>
                <a:ea typeface="Calibri" panose="020F0502020204030204" pitchFamily="34" charset="0"/>
                <a:cs typeface="Times New Roman" panose="02020603050405020304" pitchFamily="18" charset="0"/>
              </a:rPr>
              <a:t>e</a:t>
            </a:r>
            <a:r>
              <a:rPr lang="es-CO" sz="6600" b="1" dirty="0">
                <a:solidFill>
                  <a:srgbClr val="5B9BD5">
                    <a:lumMod val="50000"/>
                  </a:srgbClr>
                </a:solidFill>
                <a:latin typeface="Arista 2.0 Light" panose="02000506000000020004" pitchFamily="2" charset="0"/>
                <a:ea typeface="Calibri" panose="020F0502020204030204" pitchFamily="34" charset="0"/>
                <a:cs typeface="Times New Roman" panose="02020603050405020304" pitchFamily="18" charset="0"/>
              </a:rPr>
              <a:t>rcop</a:t>
            </a:r>
            <a:r>
              <a:rPr lang="es-CO" sz="1600" b="1" dirty="0">
                <a:solidFill>
                  <a:srgbClr val="5B9BD5">
                    <a:lumMod val="50000"/>
                  </a:srgbClr>
                </a:solidFill>
                <a:latin typeface="Arista 2.0 Light" panose="02000506000000020004" pitchFamily="2" charset="0"/>
                <a:ea typeface="Calibri" panose="020F0502020204030204" pitchFamily="34" charset="0"/>
                <a:cs typeface="Times New Roman" panose="02020603050405020304" pitchFamily="18" charset="0"/>
              </a:rPr>
              <a:t/>
            </a:r>
            <a:br>
              <a:rPr lang="es-CO" sz="1600" b="1" dirty="0">
                <a:solidFill>
                  <a:srgbClr val="5B9BD5">
                    <a:lumMod val="50000"/>
                  </a:srgbClr>
                </a:solidFill>
                <a:latin typeface="Arista 2.0 Light" panose="02000506000000020004" pitchFamily="2" charset="0"/>
                <a:ea typeface="Calibri" panose="020F0502020204030204" pitchFamily="34" charset="0"/>
                <a:cs typeface="Times New Roman" panose="02020603050405020304" pitchFamily="18" charset="0"/>
              </a:rPr>
            </a:br>
            <a:endParaRPr lang="es-CO" sz="1200" b="1" dirty="0">
              <a:solidFill>
                <a:srgbClr val="5B9BD5">
                  <a:lumMod val="50000"/>
                </a:srgbClr>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5" name="Marcador de contenido 6"/>
          <p:cNvPicPr>
            <a:picLocks noChangeAspect="1"/>
          </p:cNvPicPr>
          <p:nvPr/>
        </p:nvPicPr>
        <p:blipFill rotWithShape="1">
          <a:blip r:embed="rId2" cstate="print">
            <a:extLst>
              <a:ext uri="{28A0092B-C50C-407E-A947-70E740481C1C}">
                <a14:useLocalDpi xmlns:a14="http://schemas.microsoft.com/office/drawing/2010/main" val="0"/>
              </a:ext>
            </a:extLst>
          </a:blip>
          <a:srcRect t="86328" r="59737"/>
          <a:stretch/>
        </p:blipFill>
        <p:spPr>
          <a:xfrm>
            <a:off x="7251029" y="6130905"/>
            <a:ext cx="4908887" cy="727095"/>
          </a:xfrm>
          <a:prstGeom prst="rect">
            <a:avLst/>
          </a:prstGeom>
        </p:spPr>
      </p:pic>
      <p:sp>
        <p:nvSpPr>
          <p:cNvPr id="6" name="CuadroTexto 5"/>
          <p:cNvSpPr txBox="1"/>
          <p:nvPr/>
        </p:nvSpPr>
        <p:spPr>
          <a:xfrm>
            <a:off x="87088" y="1643740"/>
            <a:ext cx="10319655" cy="4647426"/>
          </a:xfrm>
          <a:prstGeom prst="rect">
            <a:avLst/>
          </a:prstGeom>
          <a:noFill/>
        </p:spPr>
        <p:txBody>
          <a:bodyPr wrap="square" rtlCol="0">
            <a:spAutoFit/>
          </a:bodyPr>
          <a:lstStyle/>
          <a:p>
            <a:pPr lvl="1" algn="just" defTabSz="457200">
              <a:buClr>
                <a:schemeClr val="accent1">
                  <a:lumMod val="50000"/>
                </a:schemeClr>
              </a:buClr>
            </a:pPr>
            <a:r>
              <a:rPr lang="es-CO" sz="1600" b="1" dirty="0" smtClean="0">
                <a:solidFill>
                  <a:schemeClr val="accent1">
                    <a:lumMod val="50000"/>
                  </a:schemeClr>
                </a:solidFill>
                <a:latin typeface="Century Gothic" panose="020B0502020202020204"/>
              </a:rPr>
              <a:t>PREMISAS </a:t>
            </a:r>
            <a:r>
              <a:rPr lang="es-CO" sz="1600" b="1" dirty="0">
                <a:solidFill>
                  <a:schemeClr val="accent1">
                    <a:lumMod val="50000"/>
                  </a:schemeClr>
                </a:solidFill>
                <a:latin typeface="Century Gothic" panose="020B0502020202020204"/>
              </a:rPr>
              <a:t>GENERALES</a:t>
            </a:r>
          </a:p>
          <a:p>
            <a:pPr lvl="1" algn="just" defTabSz="457200">
              <a:buClr>
                <a:schemeClr val="accent1">
                  <a:lumMod val="50000"/>
                </a:schemeClr>
              </a:buClr>
            </a:pPr>
            <a:endParaRPr lang="es-CO" sz="1400" dirty="0">
              <a:solidFill>
                <a:prstClr val="black"/>
              </a:solidFill>
              <a:latin typeface="Century Gothic" panose="020B0502020202020204"/>
            </a:endParaRPr>
          </a:p>
          <a:p>
            <a:pPr marL="742950" lvl="1" indent="-285750" algn="just" defTabSz="457200">
              <a:buClr>
                <a:schemeClr val="accent1">
                  <a:lumMod val="50000"/>
                </a:schemeClr>
              </a:buClr>
              <a:buFont typeface="Wingdings" panose="05000000000000000000" pitchFamily="2" charset="2"/>
              <a:buChar char="Ø"/>
            </a:pPr>
            <a:r>
              <a:rPr lang="es-CO" sz="1400" dirty="0" smtClean="0">
                <a:solidFill>
                  <a:prstClr val="black"/>
                </a:solidFill>
                <a:latin typeface="Century Gothic" panose="020B0502020202020204"/>
              </a:rPr>
              <a:t>El </a:t>
            </a:r>
            <a:r>
              <a:rPr lang="es-CO" sz="1400" dirty="0">
                <a:solidFill>
                  <a:prstClr val="black"/>
                </a:solidFill>
                <a:latin typeface="Century Gothic" panose="020B0502020202020204"/>
              </a:rPr>
              <a:t>modelo que se propone para el MERCOP en la BMC se enmarca en la regulación existente, sin que ello implique una limitación para el diseño, por lo que se podrá proponer aspectos funcionales que deberían ser ajustados o incorporados en la regulación. No obstante, los cambios propuestos no podrán requerir cambio a nivel de Ley, y en caso de que modelo deseable por parte de la BMC los requiera, se hará referencia indicando el cambio requerido, pero no se incorporará en el modelo propuesto.</a:t>
            </a:r>
          </a:p>
          <a:p>
            <a:pPr marL="742950" lvl="1" indent="-285750" algn="just" defTabSz="457200">
              <a:buClr>
                <a:schemeClr val="accent1">
                  <a:lumMod val="50000"/>
                </a:schemeClr>
              </a:buClr>
              <a:buFont typeface="Wingdings" panose="05000000000000000000" pitchFamily="2" charset="2"/>
              <a:buChar char="Ø"/>
            </a:pPr>
            <a:endParaRPr lang="es-CO" sz="1400" dirty="0">
              <a:solidFill>
                <a:prstClr val="black"/>
              </a:solidFill>
              <a:latin typeface="Century Gothic" panose="020B0502020202020204"/>
            </a:endParaRPr>
          </a:p>
          <a:p>
            <a:pPr marL="742950" lvl="1" indent="-285750" algn="just" defTabSz="457200">
              <a:buClr>
                <a:schemeClr val="accent1">
                  <a:lumMod val="50000"/>
                </a:schemeClr>
              </a:buClr>
              <a:buFont typeface="Wingdings" panose="05000000000000000000" pitchFamily="2" charset="2"/>
              <a:buChar char="Ø"/>
            </a:pPr>
            <a:r>
              <a:rPr lang="es-CO" sz="1400" dirty="0" smtClean="0">
                <a:solidFill>
                  <a:prstClr val="black"/>
                </a:solidFill>
                <a:latin typeface="Century Gothic" panose="020B0502020202020204"/>
              </a:rPr>
              <a:t>El </a:t>
            </a:r>
            <a:r>
              <a:rPr lang="es-CO" sz="1400" dirty="0">
                <a:solidFill>
                  <a:prstClr val="black"/>
                </a:solidFill>
                <a:latin typeface="Century Gothic" panose="020B0502020202020204"/>
              </a:rPr>
              <a:t>MERCOP está orientado a las empresas del sector privado y a las de empresas de economía mixta que se rijan por las normas del derecho privado.</a:t>
            </a:r>
          </a:p>
          <a:p>
            <a:pPr marL="742950" lvl="1" indent="-285750" algn="just" defTabSz="457200">
              <a:buClr>
                <a:schemeClr val="accent1">
                  <a:lumMod val="50000"/>
                </a:schemeClr>
              </a:buClr>
              <a:buFont typeface="Wingdings" panose="05000000000000000000" pitchFamily="2" charset="2"/>
              <a:buChar char="Ø"/>
            </a:pPr>
            <a:endParaRPr lang="es-CO" sz="1400" dirty="0">
              <a:solidFill>
                <a:prstClr val="black"/>
              </a:solidFill>
              <a:latin typeface="Century Gothic" panose="020B0502020202020204"/>
            </a:endParaRPr>
          </a:p>
          <a:p>
            <a:pPr marL="742950" lvl="1" indent="-285750" algn="just" defTabSz="457200">
              <a:buClr>
                <a:schemeClr val="accent1">
                  <a:lumMod val="50000"/>
                </a:schemeClr>
              </a:buClr>
              <a:buFont typeface="Wingdings" panose="05000000000000000000" pitchFamily="2" charset="2"/>
              <a:buChar char="Ø"/>
            </a:pPr>
            <a:r>
              <a:rPr lang="es-CO" sz="1400" dirty="0" smtClean="0">
                <a:solidFill>
                  <a:prstClr val="black"/>
                </a:solidFill>
                <a:latin typeface="Century Gothic" panose="020B0502020202020204"/>
              </a:rPr>
              <a:t>El </a:t>
            </a:r>
            <a:r>
              <a:rPr lang="es-CO" sz="1400" dirty="0">
                <a:solidFill>
                  <a:prstClr val="black"/>
                </a:solidFill>
                <a:latin typeface="Century Gothic" panose="020B0502020202020204"/>
              </a:rPr>
              <a:t>modelo no desarrolla en forma detallada la reglamentación requerida, ni sus interrelaciones, pues esté será el trabajo siguiente, que se elaborará a partir de la aprobación del presente documento o de lo que resulte del mismo.</a:t>
            </a:r>
          </a:p>
          <a:p>
            <a:pPr marL="742950" lvl="1" indent="-285750" algn="just" defTabSz="457200">
              <a:buClr>
                <a:schemeClr val="accent1">
                  <a:lumMod val="50000"/>
                </a:schemeClr>
              </a:buClr>
              <a:buFont typeface="Wingdings" panose="05000000000000000000" pitchFamily="2" charset="2"/>
              <a:buChar char="Ø"/>
            </a:pPr>
            <a:endParaRPr lang="es-CO" sz="1400" dirty="0">
              <a:solidFill>
                <a:prstClr val="black"/>
              </a:solidFill>
              <a:latin typeface="Century Gothic" panose="020B0502020202020204"/>
            </a:endParaRPr>
          </a:p>
          <a:p>
            <a:pPr marL="742950" lvl="1" indent="-285750" algn="just" defTabSz="457200">
              <a:buClr>
                <a:schemeClr val="accent1">
                  <a:lumMod val="50000"/>
                </a:schemeClr>
              </a:buClr>
              <a:buFont typeface="Wingdings" panose="05000000000000000000" pitchFamily="2" charset="2"/>
              <a:buChar char="Ø"/>
            </a:pPr>
            <a:r>
              <a:rPr lang="es-CO" sz="1400" dirty="0" smtClean="0">
                <a:solidFill>
                  <a:prstClr val="black"/>
                </a:solidFill>
                <a:latin typeface="Century Gothic" panose="020B0502020202020204"/>
              </a:rPr>
              <a:t>El </a:t>
            </a:r>
            <a:r>
              <a:rPr lang="es-CO" sz="1400" dirty="0">
                <a:solidFill>
                  <a:prstClr val="black"/>
                </a:solidFill>
                <a:latin typeface="Century Gothic" panose="020B0502020202020204"/>
              </a:rPr>
              <a:t>modelo no incluye la definición de tarifas.</a:t>
            </a:r>
          </a:p>
          <a:p>
            <a:pPr marL="742950" lvl="1" indent="-285750" algn="just" defTabSz="457200">
              <a:buClr>
                <a:schemeClr val="accent1">
                  <a:lumMod val="50000"/>
                </a:schemeClr>
              </a:buClr>
              <a:buFont typeface="Wingdings" panose="05000000000000000000" pitchFamily="2" charset="2"/>
              <a:buChar char="Ø"/>
            </a:pPr>
            <a:endParaRPr lang="es-CO" sz="1400" dirty="0">
              <a:solidFill>
                <a:prstClr val="black"/>
              </a:solidFill>
              <a:latin typeface="Century Gothic" panose="020B0502020202020204"/>
            </a:endParaRPr>
          </a:p>
          <a:p>
            <a:pPr marL="742950" lvl="1" indent="-285750" algn="just" defTabSz="457200">
              <a:buClr>
                <a:schemeClr val="accent1">
                  <a:lumMod val="50000"/>
                </a:schemeClr>
              </a:buClr>
              <a:buFont typeface="Wingdings" panose="05000000000000000000" pitchFamily="2" charset="2"/>
              <a:buChar char="Ø"/>
            </a:pPr>
            <a:r>
              <a:rPr lang="es-CO" sz="1400" dirty="0" smtClean="0">
                <a:solidFill>
                  <a:prstClr val="black"/>
                </a:solidFill>
                <a:latin typeface="Century Gothic" panose="020B0502020202020204"/>
              </a:rPr>
              <a:t>Para </a:t>
            </a:r>
            <a:r>
              <a:rPr lang="es-CO" sz="1400" dirty="0">
                <a:solidFill>
                  <a:prstClr val="black"/>
                </a:solidFill>
                <a:latin typeface="Century Gothic" panose="020B0502020202020204"/>
              </a:rPr>
              <a:t>las definiciones de algunos componentes del modelo se requiere de asesores especializados en las materias correspondientes, como es el caso de los temas tributarios y de manejo y protección de datos personales.</a:t>
            </a:r>
          </a:p>
          <a:p>
            <a:pPr lvl="1" algn="just" defTabSz="457200">
              <a:buClr>
                <a:schemeClr val="accent1">
                  <a:lumMod val="50000"/>
                </a:schemeClr>
              </a:buClr>
            </a:pPr>
            <a:endParaRPr lang="es-CO" sz="1400" dirty="0">
              <a:solidFill>
                <a:prstClr val="black"/>
              </a:solidFill>
              <a:latin typeface="Century Gothic" panose="020B0502020202020204"/>
            </a:endParaRPr>
          </a:p>
        </p:txBody>
      </p:sp>
    </p:spTree>
    <p:extLst>
      <p:ext uri="{BB962C8B-B14F-4D97-AF65-F5344CB8AC3E}">
        <p14:creationId xmlns:p14="http://schemas.microsoft.com/office/powerpoint/2010/main" val="1396850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5369" r="82852" b="77504"/>
          <a:stretch/>
        </p:blipFill>
        <p:spPr>
          <a:xfrm>
            <a:off x="10621" y="-1"/>
            <a:ext cx="1258110" cy="1530627"/>
          </a:xfrm>
        </p:spPr>
      </p:pic>
      <p:pic>
        <p:nvPicPr>
          <p:cNvPr id="5" name="Marcador de contenido 6"/>
          <p:cNvPicPr>
            <a:picLocks noChangeAspect="1"/>
          </p:cNvPicPr>
          <p:nvPr/>
        </p:nvPicPr>
        <p:blipFill rotWithShape="1">
          <a:blip r:embed="rId2" cstate="print">
            <a:extLst>
              <a:ext uri="{28A0092B-C50C-407E-A947-70E740481C1C}">
                <a14:useLocalDpi xmlns:a14="http://schemas.microsoft.com/office/drawing/2010/main" val="0"/>
              </a:ext>
            </a:extLst>
          </a:blip>
          <a:srcRect t="86328" r="59737"/>
          <a:stretch/>
        </p:blipFill>
        <p:spPr>
          <a:xfrm>
            <a:off x="7251029" y="6130905"/>
            <a:ext cx="4908887" cy="727095"/>
          </a:xfrm>
          <a:prstGeom prst="rect">
            <a:avLst/>
          </a:prstGeom>
        </p:spPr>
      </p:pic>
      <p:sp>
        <p:nvSpPr>
          <p:cNvPr id="6" name="CuadroTexto 5"/>
          <p:cNvSpPr txBox="1"/>
          <p:nvPr/>
        </p:nvSpPr>
        <p:spPr>
          <a:xfrm>
            <a:off x="87088" y="1307565"/>
            <a:ext cx="12088907" cy="5586145"/>
          </a:xfrm>
          <a:prstGeom prst="rect">
            <a:avLst/>
          </a:prstGeom>
          <a:noFill/>
        </p:spPr>
        <p:txBody>
          <a:bodyPr wrap="square" rtlCol="0">
            <a:spAutoFit/>
          </a:bodyPr>
          <a:lstStyle/>
          <a:p>
            <a:pPr lvl="2" defTabSz="457200">
              <a:buClr>
                <a:schemeClr val="accent1">
                  <a:lumMod val="50000"/>
                </a:schemeClr>
              </a:buClr>
            </a:pPr>
            <a:endParaRPr lang="es-CO" sz="1200" b="1" dirty="0" smtClean="0">
              <a:solidFill>
                <a:schemeClr val="accent1">
                  <a:lumMod val="50000"/>
                </a:schemeClr>
              </a:solidFill>
              <a:latin typeface="Century Gothic" panose="020B0502020202020204"/>
            </a:endParaRPr>
          </a:p>
          <a:p>
            <a:pPr lvl="1" defTabSz="457200">
              <a:buClr>
                <a:schemeClr val="accent1">
                  <a:lumMod val="50000"/>
                </a:schemeClr>
              </a:buClr>
            </a:pPr>
            <a:r>
              <a:rPr lang="es-CO" sz="1200" b="1" dirty="0" smtClean="0">
                <a:solidFill>
                  <a:schemeClr val="accent1">
                    <a:lumMod val="50000"/>
                  </a:schemeClr>
                </a:solidFill>
                <a:latin typeface="Century Gothic" panose="020B0502020202020204"/>
              </a:rPr>
              <a:t>4. Premisas legales generales</a:t>
            </a:r>
          </a:p>
          <a:p>
            <a:pPr lvl="1" defTabSz="457200">
              <a:buClr>
                <a:schemeClr val="accent1">
                  <a:lumMod val="50000"/>
                </a:schemeClr>
              </a:buClr>
            </a:pPr>
            <a:endParaRPr lang="es-CO" sz="1200" b="1" dirty="0" smtClean="0">
              <a:solidFill>
                <a:schemeClr val="accent1">
                  <a:lumMod val="50000"/>
                </a:schemeClr>
              </a:solidFill>
              <a:latin typeface="Century Gothic" panose="020B0502020202020204"/>
            </a:endParaRPr>
          </a:p>
          <a:p>
            <a:pPr lvl="2" defTabSz="457200">
              <a:buClr>
                <a:schemeClr val="accent1">
                  <a:lumMod val="50000"/>
                </a:schemeClr>
              </a:buClr>
            </a:pPr>
            <a:r>
              <a:rPr lang="es-CO" sz="1200" dirty="0" smtClean="0">
                <a:solidFill>
                  <a:prstClr val="black"/>
                </a:solidFill>
                <a:latin typeface="Century Gothic" panose="020B0502020202020204"/>
              </a:rPr>
              <a:t>4.1</a:t>
            </a:r>
            <a:r>
              <a:rPr lang="es-CO" sz="1200" dirty="0">
                <a:solidFill>
                  <a:prstClr val="black"/>
                </a:solidFill>
                <a:latin typeface="Century Gothic" panose="020B0502020202020204"/>
              </a:rPr>
              <a:t>.	Tipos de bienes, productos o servicios en MERCOP </a:t>
            </a:r>
            <a:endParaRPr lang="es-CO" sz="1200" dirty="0" smtClean="0">
              <a:solidFill>
                <a:prstClr val="black"/>
              </a:solidFill>
              <a:latin typeface="Century Gothic" panose="020B0502020202020204"/>
            </a:endParaRPr>
          </a:p>
          <a:p>
            <a:pPr lvl="2" defTabSz="457200">
              <a:buClr>
                <a:schemeClr val="accent1">
                  <a:lumMod val="50000"/>
                </a:schemeClr>
              </a:buClr>
            </a:pPr>
            <a:endParaRPr lang="es-CO" sz="500" dirty="0">
              <a:solidFill>
                <a:prstClr val="black"/>
              </a:solidFill>
              <a:latin typeface="Century Gothic" panose="020B0502020202020204"/>
            </a:endParaRPr>
          </a:p>
          <a:p>
            <a:pPr lvl="2" defTabSz="457200">
              <a:buClr>
                <a:schemeClr val="accent1">
                  <a:lumMod val="50000"/>
                </a:schemeClr>
              </a:buClr>
            </a:pPr>
            <a:r>
              <a:rPr lang="es-CO" sz="1200" dirty="0">
                <a:solidFill>
                  <a:prstClr val="black"/>
                </a:solidFill>
                <a:latin typeface="Century Gothic" panose="020B0502020202020204"/>
              </a:rPr>
              <a:t>4.2.	Acceso a nuevos participantes al </a:t>
            </a:r>
            <a:r>
              <a:rPr lang="es-CO" sz="1200" dirty="0" smtClean="0">
                <a:solidFill>
                  <a:prstClr val="black"/>
                </a:solidFill>
                <a:latin typeface="Century Gothic" panose="020B0502020202020204"/>
              </a:rPr>
              <a:t>MERCOP</a:t>
            </a:r>
          </a:p>
          <a:p>
            <a:pPr lvl="2" defTabSz="457200">
              <a:lnSpc>
                <a:spcPct val="150000"/>
              </a:lnSpc>
              <a:buClr>
                <a:schemeClr val="accent1">
                  <a:lumMod val="50000"/>
                </a:schemeClr>
              </a:buClr>
            </a:pPr>
            <a:r>
              <a:rPr lang="es-CO" sz="1200" dirty="0" smtClean="0">
                <a:solidFill>
                  <a:prstClr val="black"/>
                </a:solidFill>
                <a:latin typeface="Century Gothic" panose="020B0502020202020204"/>
              </a:rPr>
              <a:t>4.3</a:t>
            </a:r>
            <a:r>
              <a:rPr lang="es-CO" sz="1200" dirty="0">
                <a:solidFill>
                  <a:prstClr val="black"/>
                </a:solidFill>
                <a:latin typeface="Century Gothic" panose="020B0502020202020204"/>
              </a:rPr>
              <a:t>.	Demandas agregadas en el MERCOP</a:t>
            </a:r>
            <a:endParaRPr lang="es-CO" sz="1200" dirty="0" smtClean="0">
              <a:solidFill>
                <a:prstClr val="black"/>
              </a:solidFill>
              <a:latin typeface="Century Gothic" panose="020B0502020202020204"/>
            </a:endParaRPr>
          </a:p>
          <a:p>
            <a:pPr lvl="1" defTabSz="457200">
              <a:buClr>
                <a:schemeClr val="accent1">
                  <a:lumMod val="50000"/>
                </a:schemeClr>
              </a:buClr>
            </a:pPr>
            <a:endParaRPr lang="es-CO" sz="1200" dirty="0">
              <a:solidFill>
                <a:prstClr val="black"/>
              </a:solidFill>
              <a:latin typeface="Century Gothic" panose="020B0502020202020204"/>
            </a:endParaRPr>
          </a:p>
          <a:p>
            <a:pPr lvl="1" defTabSz="457200">
              <a:buClr>
                <a:schemeClr val="accent1">
                  <a:lumMod val="50000"/>
                </a:schemeClr>
              </a:buClr>
            </a:pPr>
            <a:endParaRPr lang="es-CO" sz="1200" dirty="0" smtClean="0">
              <a:solidFill>
                <a:prstClr val="black"/>
              </a:solidFill>
              <a:latin typeface="Century Gothic" panose="020B0502020202020204"/>
            </a:endParaRPr>
          </a:p>
          <a:p>
            <a:pPr lvl="1" defTabSz="457200">
              <a:buClr>
                <a:schemeClr val="accent1">
                  <a:lumMod val="50000"/>
                </a:schemeClr>
              </a:buClr>
            </a:pPr>
            <a:r>
              <a:rPr lang="es-CO" sz="1200" b="1" dirty="0" smtClean="0">
                <a:solidFill>
                  <a:schemeClr val="accent1">
                    <a:lumMod val="50000"/>
                  </a:schemeClr>
                </a:solidFill>
                <a:latin typeface="Century Gothic" panose="020B0502020202020204"/>
              </a:rPr>
              <a:t>5. Reglas especiales</a:t>
            </a:r>
          </a:p>
          <a:p>
            <a:pPr lvl="1" defTabSz="457200">
              <a:buClr>
                <a:schemeClr val="accent1">
                  <a:lumMod val="50000"/>
                </a:schemeClr>
              </a:buClr>
            </a:pPr>
            <a:endParaRPr lang="es-CO" sz="1200" dirty="0">
              <a:solidFill>
                <a:prstClr val="black"/>
              </a:solidFill>
              <a:latin typeface="Century Gothic" panose="020B0502020202020204"/>
            </a:endParaRPr>
          </a:p>
          <a:p>
            <a:pPr lvl="2" defTabSz="457200">
              <a:buClr>
                <a:schemeClr val="accent1">
                  <a:lumMod val="50000"/>
                </a:schemeClr>
              </a:buClr>
            </a:pPr>
            <a:r>
              <a:rPr lang="es-CO" sz="1200" dirty="0" smtClean="0">
                <a:solidFill>
                  <a:prstClr val="black"/>
                </a:solidFill>
                <a:latin typeface="Century Gothic" panose="020B0502020202020204"/>
              </a:rPr>
              <a:t>5.1.	Permitir la comercialización de servicios</a:t>
            </a:r>
          </a:p>
          <a:p>
            <a:pPr lvl="2" defTabSz="457200">
              <a:buClr>
                <a:schemeClr val="accent1">
                  <a:lumMod val="50000"/>
                </a:schemeClr>
              </a:buClr>
            </a:pPr>
            <a:endParaRPr lang="es-CO" sz="500" dirty="0" smtClean="0">
              <a:solidFill>
                <a:prstClr val="black"/>
              </a:solidFill>
              <a:latin typeface="Century Gothic" panose="020B0502020202020204"/>
            </a:endParaRPr>
          </a:p>
          <a:p>
            <a:pPr lvl="2" defTabSz="457200">
              <a:buClr>
                <a:schemeClr val="accent1">
                  <a:lumMod val="50000"/>
                </a:schemeClr>
              </a:buClr>
            </a:pPr>
            <a:r>
              <a:rPr lang="es-CO" sz="1200" dirty="0" smtClean="0">
                <a:solidFill>
                  <a:prstClr val="black"/>
                </a:solidFill>
                <a:latin typeface="Century Gothic" panose="020B0502020202020204"/>
              </a:rPr>
              <a:t>5.2.	Los comitentes deben ser clasificados como compradores y vendedores y no como inversionistas</a:t>
            </a:r>
          </a:p>
          <a:p>
            <a:pPr lvl="2" defTabSz="457200">
              <a:buClr>
                <a:schemeClr val="accent1">
                  <a:lumMod val="50000"/>
                </a:schemeClr>
              </a:buClr>
            </a:pPr>
            <a:endParaRPr lang="es-CO" sz="500" dirty="0" smtClean="0">
              <a:solidFill>
                <a:prstClr val="black"/>
              </a:solidFill>
              <a:latin typeface="Century Gothic" panose="020B0502020202020204"/>
            </a:endParaRPr>
          </a:p>
          <a:p>
            <a:pPr lvl="2" defTabSz="457200">
              <a:buClr>
                <a:schemeClr val="accent1">
                  <a:lumMod val="50000"/>
                </a:schemeClr>
              </a:buClr>
            </a:pPr>
            <a:r>
              <a:rPr lang="es-CO" sz="1200" dirty="0" smtClean="0">
                <a:solidFill>
                  <a:prstClr val="black"/>
                </a:solidFill>
                <a:latin typeface="Century Gothic" panose="020B0502020202020204"/>
              </a:rPr>
              <a:t>5.3.	Permitir diferentes procesos en el MERCOP</a:t>
            </a:r>
          </a:p>
          <a:p>
            <a:pPr lvl="3" defTabSz="457200">
              <a:buClr>
                <a:schemeClr val="accent1">
                  <a:lumMod val="50000"/>
                </a:schemeClr>
              </a:buClr>
            </a:pPr>
            <a:r>
              <a:rPr lang="es-CO" sz="1200" dirty="0" smtClean="0">
                <a:solidFill>
                  <a:prstClr val="black"/>
                </a:solidFill>
                <a:latin typeface="Century Gothic" panose="020B0502020202020204"/>
              </a:rPr>
              <a:t>1.	Proceso </a:t>
            </a:r>
            <a:r>
              <a:rPr lang="es-CO" sz="1200" dirty="0">
                <a:solidFill>
                  <a:prstClr val="black"/>
                </a:solidFill>
                <a:latin typeface="Century Gothic" panose="020B0502020202020204"/>
              </a:rPr>
              <a:t>de negociación con preselección </a:t>
            </a:r>
            <a:r>
              <a:rPr lang="es-CO" sz="1200" dirty="0" smtClean="0">
                <a:solidFill>
                  <a:prstClr val="black"/>
                </a:solidFill>
                <a:latin typeface="Century Gothic" panose="020B0502020202020204"/>
              </a:rPr>
              <a:t>objetiva</a:t>
            </a:r>
          </a:p>
          <a:p>
            <a:pPr lvl="3" defTabSz="457200">
              <a:buClr>
                <a:schemeClr val="accent1">
                  <a:lumMod val="50000"/>
                </a:schemeClr>
              </a:buClr>
            </a:pPr>
            <a:r>
              <a:rPr lang="es-CO" sz="1200" dirty="0">
                <a:solidFill>
                  <a:prstClr val="black"/>
                </a:solidFill>
                <a:latin typeface="Century Gothic" panose="020B0502020202020204"/>
              </a:rPr>
              <a:t>2.	Proceso de negociación </a:t>
            </a:r>
            <a:r>
              <a:rPr lang="es-CO" sz="1200" dirty="0" smtClean="0">
                <a:solidFill>
                  <a:prstClr val="black"/>
                </a:solidFill>
                <a:latin typeface="Century Gothic" panose="020B0502020202020204"/>
              </a:rPr>
              <a:t>simple</a:t>
            </a:r>
            <a:endParaRPr lang="es-CO" sz="1200" dirty="0">
              <a:solidFill>
                <a:prstClr val="black"/>
              </a:solidFill>
              <a:latin typeface="Century Gothic" panose="020B0502020202020204"/>
            </a:endParaRPr>
          </a:p>
          <a:p>
            <a:pPr lvl="3" defTabSz="457200">
              <a:buClr>
                <a:schemeClr val="accent1">
                  <a:lumMod val="50000"/>
                </a:schemeClr>
              </a:buClr>
            </a:pPr>
            <a:r>
              <a:rPr lang="es-CO" sz="1200" dirty="0" smtClean="0">
                <a:solidFill>
                  <a:prstClr val="black"/>
                </a:solidFill>
                <a:latin typeface="Century Gothic" panose="020B0502020202020204"/>
              </a:rPr>
              <a:t>3.	Proceso abreviado</a:t>
            </a:r>
            <a:endParaRPr lang="es-CO" sz="1200" dirty="0">
              <a:solidFill>
                <a:prstClr val="black"/>
              </a:solidFill>
              <a:latin typeface="Century Gothic" panose="020B0502020202020204"/>
            </a:endParaRPr>
          </a:p>
          <a:p>
            <a:pPr lvl="3" defTabSz="457200">
              <a:buClr>
                <a:schemeClr val="accent1">
                  <a:lumMod val="50000"/>
                </a:schemeClr>
              </a:buClr>
            </a:pPr>
            <a:r>
              <a:rPr lang="es-CO" sz="1200" dirty="0" smtClean="0">
                <a:solidFill>
                  <a:prstClr val="black"/>
                </a:solidFill>
                <a:latin typeface="Century Gothic" panose="020B0502020202020204"/>
              </a:rPr>
              <a:t>4.	Acuerdos previos</a:t>
            </a:r>
          </a:p>
          <a:p>
            <a:pPr lvl="2" defTabSz="457200">
              <a:buClr>
                <a:schemeClr val="accent1">
                  <a:lumMod val="50000"/>
                </a:schemeClr>
              </a:buClr>
            </a:pPr>
            <a:endParaRPr lang="es-CO" sz="500" dirty="0" smtClean="0">
              <a:solidFill>
                <a:prstClr val="black"/>
              </a:solidFill>
              <a:latin typeface="Century Gothic" panose="020B0502020202020204"/>
            </a:endParaRPr>
          </a:p>
          <a:p>
            <a:pPr lvl="2" defTabSz="457200">
              <a:buClr>
                <a:schemeClr val="accent1">
                  <a:lumMod val="50000"/>
                </a:schemeClr>
              </a:buClr>
            </a:pPr>
            <a:r>
              <a:rPr lang="es-CO" sz="1200" dirty="0">
                <a:solidFill>
                  <a:prstClr val="black"/>
                </a:solidFill>
                <a:latin typeface="Century Gothic" panose="020B0502020202020204"/>
              </a:rPr>
              <a:t>5.4.	El proceso pueda iniciar por la punta compradora o por la punta vendedora </a:t>
            </a:r>
            <a:endParaRPr lang="es-CO" sz="1200" dirty="0" smtClean="0">
              <a:solidFill>
                <a:prstClr val="black"/>
              </a:solidFill>
              <a:latin typeface="Century Gothic" panose="020B0502020202020204"/>
            </a:endParaRPr>
          </a:p>
          <a:p>
            <a:pPr lvl="2" defTabSz="457200">
              <a:buClr>
                <a:schemeClr val="accent1">
                  <a:lumMod val="50000"/>
                </a:schemeClr>
              </a:buClr>
            </a:pPr>
            <a:endParaRPr lang="es-CO" sz="500" dirty="0" smtClean="0">
              <a:solidFill>
                <a:prstClr val="black"/>
              </a:solidFill>
              <a:latin typeface="Century Gothic" panose="020B0502020202020204"/>
            </a:endParaRPr>
          </a:p>
          <a:p>
            <a:pPr lvl="2" defTabSz="457200">
              <a:buClr>
                <a:schemeClr val="accent1">
                  <a:lumMod val="50000"/>
                </a:schemeClr>
              </a:buClr>
            </a:pPr>
            <a:r>
              <a:rPr lang="es-CO" sz="1200" dirty="0" smtClean="0">
                <a:solidFill>
                  <a:prstClr val="black"/>
                </a:solidFill>
                <a:latin typeface="Century Gothic" panose="020B0502020202020204"/>
              </a:rPr>
              <a:t>5.5</a:t>
            </a:r>
            <a:r>
              <a:rPr lang="es-CO" sz="1200" dirty="0">
                <a:solidFill>
                  <a:prstClr val="black"/>
                </a:solidFill>
                <a:latin typeface="Century Gothic" panose="020B0502020202020204"/>
              </a:rPr>
              <a:t>.	Creación y publicación del documento de condiciones especiales del bien,  producto, commodities o servicios y ficha técnica de </a:t>
            </a:r>
            <a:r>
              <a:rPr lang="es-CO" sz="1200" dirty="0" smtClean="0">
                <a:solidFill>
                  <a:prstClr val="black"/>
                </a:solidFill>
                <a:latin typeface="Century Gothic" panose="020B0502020202020204"/>
              </a:rPr>
              <a:t>	negociación</a:t>
            </a:r>
            <a:endParaRPr lang="es-CO" sz="1200" dirty="0">
              <a:solidFill>
                <a:prstClr val="black"/>
              </a:solidFill>
              <a:latin typeface="Century Gothic" panose="020B0502020202020204"/>
            </a:endParaRPr>
          </a:p>
          <a:p>
            <a:pPr lvl="2" defTabSz="457200">
              <a:buClr>
                <a:schemeClr val="accent1">
                  <a:lumMod val="50000"/>
                </a:schemeClr>
              </a:buClr>
            </a:pPr>
            <a:endParaRPr lang="es-CO" sz="500" dirty="0">
              <a:solidFill>
                <a:prstClr val="black"/>
              </a:solidFill>
              <a:latin typeface="Century Gothic" panose="020B0502020202020204"/>
            </a:endParaRPr>
          </a:p>
          <a:p>
            <a:pPr lvl="2" defTabSz="457200">
              <a:buClr>
                <a:schemeClr val="accent1">
                  <a:lumMod val="50000"/>
                </a:schemeClr>
              </a:buClr>
            </a:pPr>
            <a:r>
              <a:rPr lang="es-CO" sz="1200" dirty="0">
                <a:solidFill>
                  <a:prstClr val="black"/>
                </a:solidFill>
                <a:latin typeface="Century Gothic" panose="020B0502020202020204"/>
              </a:rPr>
              <a:t>5.6.	Registro de Operaciones</a:t>
            </a:r>
          </a:p>
          <a:p>
            <a:pPr lvl="2" defTabSz="457200">
              <a:buClr>
                <a:schemeClr val="accent1">
                  <a:lumMod val="50000"/>
                </a:schemeClr>
              </a:buClr>
            </a:pPr>
            <a:endParaRPr lang="es-CO" sz="500" dirty="0" smtClean="0">
              <a:solidFill>
                <a:prstClr val="black"/>
              </a:solidFill>
              <a:latin typeface="Century Gothic" panose="020B0502020202020204"/>
            </a:endParaRPr>
          </a:p>
          <a:p>
            <a:pPr lvl="2" defTabSz="457200">
              <a:buClr>
                <a:schemeClr val="accent1">
                  <a:lumMod val="50000"/>
                </a:schemeClr>
              </a:buClr>
            </a:pPr>
            <a:r>
              <a:rPr lang="es-CO" sz="1200" dirty="0" smtClean="0">
                <a:solidFill>
                  <a:prstClr val="black"/>
                </a:solidFill>
                <a:latin typeface="Century Gothic" panose="020B0502020202020204"/>
              </a:rPr>
              <a:t>5.7</a:t>
            </a:r>
            <a:r>
              <a:rPr lang="es-CO" sz="1200" dirty="0">
                <a:solidFill>
                  <a:prstClr val="black"/>
                </a:solidFill>
                <a:latin typeface="Century Gothic" panose="020B0502020202020204"/>
              </a:rPr>
              <a:t>.	Creación de un registro de proveedores comitentes participantes en el MERCOP</a:t>
            </a:r>
          </a:p>
          <a:p>
            <a:pPr lvl="2" defTabSz="457200">
              <a:buClr>
                <a:schemeClr val="accent1">
                  <a:lumMod val="50000"/>
                </a:schemeClr>
              </a:buClr>
            </a:pPr>
            <a:endParaRPr lang="es-CO" sz="500" dirty="0">
              <a:solidFill>
                <a:prstClr val="black"/>
              </a:solidFill>
              <a:latin typeface="Century Gothic" panose="020B0502020202020204"/>
            </a:endParaRPr>
          </a:p>
          <a:p>
            <a:pPr lvl="2" defTabSz="457200">
              <a:buClr>
                <a:schemeClr val="accent1">
                  <a:lumMod val="50000"/>
                </a:schemeClr>
              </a:buClr>
            </a:pPr>
            <a:r>
              <a:rPr lang="es-CO" sz="1200" dirty="0">
                <a:solidFill>
                  <a:prstClr val="black"/>
                </a:solidFill>
                <a:latin typeface="Century Gothic" panose="020B0502020202020204"/>
              </a:rPr>
              <a:t>5.8.	SARLAFT</a:t>
            </a:r>
          </a:p>
          <a:p>
            <a:pPr lvl="2" defTabSz="457200">
              <a:buClr>
                <a:schemeClr val="accent1">
                  <a:lumMod val="50000"/>
                </a:schemeClr>
              </a:buClr>
            </a:pPr>
            <a:endParaRPr lang="es-CO" sz="500" dirty="0">
              <a:solidFill>
                <a:prstClr val="black"/>
              </a:solidFill>
              <a:latin typeface="Century Gothic" panose="020B0502020202020204"/>
            </a:endParaRPr>
          </a:p>
          <a:p>
            <a:pPr lvl="2" defTabSz="457200">
              <a:buClr>
                <a:schemeClr val="accent1">
                  <a:lumMod val="50000"/>
                </a:schemeClr>
              </a:buClr>
            </a:pPr>
            <a:r>
              <a:rPr lang="es-CO" sz="1200" dirty="0">
                <a:solidFill>
                  <a:prstClr val="black"/>
                </a:solidFill>
                <a:latin typeface="Century Gothic" panose="020B0502020202020204"/>
              </a:rPr>
              <a:t>5.9.	Sanciones a potenciales comitentes que cancelen el proceso</a:t>
            </a:r>
          </a:p>
          <a:p>
            <a:pPr lvl="2" defTabSz="457200">
              <a:buClr>
                <a:schemeClr val="accent1">
                  <a:lumMod val="50000"/>
                </a:schemeClr>
              </a:buClr>
            </a:pPr>
            <a:endParaRPr lang="es-CO" sz="1200" dirty="0">
              <a:solidFill>
                <a:prstClr val="black"/>
              </a:solidFill>
              <a:latin typeface="Century Gothic" panose="020B0502020202020204"/>
            </a:endParaRPr>
          </a:p>
        </p:txBody>
      </p:sp>
      <p:sp>
        <p:nvSpPr>
          <p:cNvPr id="8" name="Título 1"/>
          <p:cNvSpPr>
            <a:spLocks noGrp="1"/>
          </p:cNvSpPr>
          <p:nvPr>
            <p:ph type="title"/>
          </p:nvPr>
        </p:nvSpPr>
        <p:spPr>
          <a:xfrm>
            <a:off x="4135192" y="223458"/>
            <a:ext cx="7953777" cy="1325563"/>
          </a:xfrm>
        </p:spPr>
        <p:txBody>
          <a:bodyPr>
            <a:noAutofit/>
          </a:bodyPr>
          <a:lstStyle/>
          <a:p>
            <a:pPr lvl="0" algn="r">
              <a:lnSpc>
                <a:spcPct val="107000"/>
              </a:lnSpc>
              <a:spcBef>
                <a:spcPts val="0"/>
              </a:spcBef>
              <a:spcAft>
                <a:spcPts val="800"/>
              </a:spcAft>
            </a:pPr>
            <a:r>
              <a:rPr lang="es-CO" sz="6600" b="1" dirty="0">
                <a:solidFill>
                  <a:srgbClr val="5B9BD5">
                    <a:lumMod val="50000"/>
                  </a:srgbClr>
                </a:solidFill>
                <a:latin typeface="Arista 2.0 Light" panose="02000506000000020004" pitchFamily="2" charset="0"/>
                <a:ea typeface="Calibri" panose="020F0502020204030204" pitchFamily="34" charset="0"/>
                <a:cs typeface="Times New Roman" panose="02020603050405020304" pitchFamily="18" charset="0"/>
              </a:rPr>
              <a:t>m</a:t>
            </a:r>
            <a:r>
              <a:rPr lang="es-CO" sz="6600" b="1" dirty="0">
                <a:solidFill>
                  <a:srgbClr val="00B050"/>
                </a:solidFill>
                <a:latin typeface="Arista 2.0 Light" panose="02000506000000020004" pitchFamily="2" charset="0"/>
                <a:ea typeface="Calibri" panose="020F0502020204030204" pitchFamily="34" charset="0"/>
                <a:cs typeface="Times New Roman" panose="02020603050405020304" pitchFamily="18" charset="0"/>
              </a:rPr>
              <a:t>e</a:t>
            </a:r>
            <a:r>
              <a:rPr lang="es-CO" sz="6600" b="1" dirty="0">
                <a:solidFill>
                  <a:srgbClr val="5B9BD5">
                    <a:lumMod val="50000"/>
                  </a:srgbClr>
                </a:solidFill>
                <a:latin typeface="Arista 2.0 Light" panose="02000506000000020004" pitchFamily="2" charset="0"/>
                <a:ea typeface="Calibri" panose="020F0502020204030204" pitchFamily="34" charset="0"/>
                <a:cs typeface="Times New Roman" panose="02020603050405020304" pitchFamily="18" charset="0"/>
              </a:rPr>
              <a:t>rcop</a:t>
            </a:r>
            <a:r>
              <a:rPr lang="es-CO" sz="1600" b="1" dirty="0">
                <a:solidFill>
                  <a:srgbClr val="5B9BD5">
                    <a:lumMod val="50000"/>
                  </a:srgbClr>
                </a:solidFill>
                <a:latin typeface="Arista 2.0 Light" panose="02000506000000020004" pitchFamily="2" charset="0"/>
                <a:ea typeface="Calibri" panose="020F0502020204030204" pitchFamily="34" charset="0"/>
                <a:cs typeface="Times New Roman" panose="02020603050405020304" pitchFamily="18" charset="0"/>
              </a:rPr>
              <a:t/>
            </a:r>
            <a:br>
              <a:rPr lang="es-CO" sz="1600" b="1" dirty="0">
                <a:solidFill>
                  <a:srgbClr val="5B9BD5">
                    <a:lumMod val="50000"/>
                  </a:srgbClr>
                </a:solidFill>
                <a:latin typeface="Arista 2.0 Light" panose="02000506000000020004" pitchFamily="2" charset="0"/>
                <a:ea typeface="Calibri" panose="020F0502020204030204" pitchFamily="34" charset="0"/>
                <a:cs typeface="Times New Roman" panose="02020603050405020304" pitchFamily="18" charset="0"/>
              </a:rPr>
            </a:br>
            <a:endParaRPr lang="es-CO" sz="1200" b="1" dirty="0">
              <a:solidFill>
                <a:srgbClr val="5B9BD5">
                  <a:lumMod val="50000"/>
                </a:srgb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6218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5369" r="82852" b="77504"/>
          <a:stretch/>
        </p:blipFill>
        <p:spPr>
          <a:xfrm>
            <a:off x="10621" y="-1"/>
            <a:ext cx="1258110" cy="1530627"/>
          </a:xfrm>
        </p:spPr>
      </p:pic>
      <p:pic>
        <p:nvPicPr>
          <p:cNvPr id="5" name="Marcador de contenido 6"/>
          <p:cNvPicPr>
            <a:picLocks noChangeAspect="1"/>
          </p:cNvPicPr>
          <p:nvPr/>
        </p:nvPicPr>
        <p:blipFill rotWithShape="1">
          <a:blip r:embed="rId2" cstate="print">
            <a:extLst>
              <a:ext uri="{28A0092B-C50C-407E-A947-70E740481C1C}">
                <a14:useLocalDpi xmlns:a14="http://schemas.microsoft.com/office/drawing/2010/main" val="0"/>
              </a:ext>
            </a:extLst>
          </a:blip>
          <a:srcRect t="86328" r="59737"/>
          <a:stretch/>
        </p:blipFill>
        <p:spPr>
          <a:xfrm>
            <a:off x="7251029" y="6130905"/>
            <a:ext cx="4908887" cy="727095"/>
          </a:xfrm>
          <a:prstGeom prst="rect">
            <a:avLst/>
          </a:prstGeom>
        </p:spPr>
      </p:pic>
      <p:sp>
        <p:nvSpPr>
          <p:cNvPr id="6" name="CuadroTexto 5"/>
          <p:cNvSpPr txBox="1"/>
          <p:nvPr/>
        </p:nvSpPr>
        <p:spPr>
          <a:xfrm>
            <a:off x="87088" y="1340223"/>
            <a:ext cx="12088907" cy="5863144"/>
          </a:xfrm>
          <a:prstGeom prst="rect">
            <a:avLst/>
          </a:prstGeom>
          <a:noFill/>
        </p:spPr>
        <p:txBody>
          <a:bodyPr wrap="square" rtlCol="0">
            <a:spAutoFit/>
          </a:bodyPr>
          <a:lstStyle/>
          <a:p>
            <a:pPr lvl="2" defTabSz="457200">
              <a:buClr>
                <a:schemeClr val="accent1">
                  <a:lumMod val="50000"/>
                </a:schemeClr>
              </a:buClr>
            </a:pPr>
            <a:endParaRPr lang="es-CO" sz="1200" dirty="0">
              <a:solidFill>
                <a:prstClr val="black"/>
              </a:solidFill>
              <a:latin typeface="Century Gothic" panose="020B0502020202020204"/>
            </a:endParaRPr>
          </a:p>
          <a:p>
            <a:pPr lvl="2" defTabSz="457200">
              <a:buClr>
                <a:schemeClr val="accent1">
                  <a:lumMod val="50000"/>
                </a:schemeClr>
              </a:buClr>
            </a:pPr>
            <a:r>
              <a:rPr lang="es-CO" sz="1200" dirty="0">
                <a:solidFill>
                  <a:prstClr val="black"/>
                </a:solidFill>
                <a:latin typeface="Century Gothic" panose="020B0502020202020204"/>
              </a:rPr>
              <a:t>5.10.	Garantías en las operaciones del </a:t>
            </a:r>
            <a:r>
              <a:rPr lang="es-CO" sz="1200" dirty="0" smtClean="0">
                <a:solidFill>
                  <a:prstClr val="black"/>
                </a:solidFill>
                <a:latin typeface="Century Gothic" panose="020B0502020202020204"/>
              </a:rPr>
              <a:t>MERCOP</a:t>
            </a:r>
          </a:p>
          <a:p>
            <a:pPr lvl="3" defTabSz="457200">
              <a:buClr>
                <a:schemeClr val="accent1">
                  <a:lumMod val="50000"/>
                </a:schemeClr>
              </a:buClr>
            </a:pPr>
            <a:r>
              <a:rPr lang="es-CO" sz="1200" dirty="0" smtClean="0">
                <a:solidFill>
                  <a:prstClr val="black"/>
                </a:solidFill>
                <a:latin typeface="Century Gothic" panose="020B0502020202020204"/>
              </a:rPr>
              <a:t>1.	No </a:t>
            </a:r>
            <a:r>
              <a:rPr lang="es-CO" sz="1200" dirty="0">
                <a:solidFill>
                  <a:prstClr val="black"/>
                </a:solidFill>
                <a:latin typeface="Century Gothic" panose="020B0502020202020204"/>
              </a:rPr>
              <a:t>requerir garantías en operaciones con </a:t>
            </a:r>
            <a:r>
              <a:rPr lang="es-CO" sz="1200" dirty="0" smtClean="0">
                <a:solidFill>
                  <a:prstClr val="black"/>
                </a:solidFill>
                <a:latin typeface="Century Gothic" panose="020B0502020202020204"/>
              </a:rPr>
              <a:t>disponible</a:t>
            </a:r>
          </a:p>
          <a:p>
            <a:pPr lvl="3" defTabSz="457200">
              <a:buClr>
                <a:schemeClr val="accent1">
                  <a:lumMod val="50000"/>
                </a:schemeClr>
              </a:buClr>
            </a:pPr>
            <a:r>
              <a:rPr lang="es-CO" sz="1200" dirty="0" smtClean="0">
                <a:solidFill>
                  <a:prstClr val="black"/>
                </a:solidFill>
                <a:latin typeface="Century Gothic" panose="020B0502020202020204"/>
              </a:rPr>
              <a:t>2</a:t>
            </a:r>
            <a:r>
              <a:rPr lang="es-CO" sz="1200" dirty="0">
                <a:solidFill>
                  <a:prstClr val="black"/>
                </a:solidFill>
                <a:latin typeface="Century Gothic" panose="020B0502020202020204"/>
              </a:rPr>
              <a:t>.	Posibilidad de celebración de operaciones forward sin </a:t>
            </a:r>
            <a:r>
              <a:rPr lang="es-CO" sz="1200" dirty="0" smtClean="0">
                <a:solidFill>
                  <a:prstClr val="black"/>
                </a:solidFill>
                <a:latin typeface="Century Gothic" panose="020B0502020202020204"/>
              </a:rPr>
              <a:t>garantía</a:t>
            </a:r>
            <a:endParaRPr lang="es-CO" sz="1200" dirty="0">
              <a:solidFill>
                <a:prstClr val="black"/>
              </a:solidFill>
              <a:latin typeface="Century Gothic" panose="020B0502020202020204"/>
            </a:endParaRPr>
          </a:p>
          <a:p>
            <a:pPr lvl="3" defTabSz="457200">
              <a:buClr>
                <a:schemeClr val="accent1">
                  <a:lumMod val="50000"/>
                </a:schemeClr>
              </a:buClr>
            </a:pPr>
            <a:r>
              <a:rPr lang="es-CO" sz="1200" dirty="0">
                <a:solidFill>
                  <a:prstClr val="black"/>
                </a:solidFill>
                <a:latin typeface="Century Gothic" panose="020B0502020202020204"/>
              </a:rPr>
              <a:t>3.	Uso de las </a:t>
            </a:r>
            <a:r>
              <a:rPr lang="es-CO" sz="1200" dirty="0" smtClean="0">
                <a:solidFill>
                  <a:prstClr val="black"/>
                </a:solidFill>
                <a:latin typeface="Century Gothic" panose="020B0502020202020204"/>
              </a:rPr>
              <a:t>garantías</a:t>
            </a:r>
            <a:endParaRPr lang="es-CO" sz="1200" dirty="0">
              <a:solidFill>
                <a:prstClr val="black"/>
              </a:solidFill>
              <a:latin typeface="Century Gothic" panose="020B0502020202020204"/>
            </a:endParaRPr>
          </a:p>
          <a:p>
            <a:pPr lvl="2" defTabSz="457200">
              <a:buClr>
                <a:schemeClr val="accent1">
                  <a:lumMod val="50000"/>
                </a:schemeClr>
              </a:buClr>
            </a:pPr>
            <a:endParaRPr lang="es-CO" sz="500" dirty="0">
              <a:solidFill>
                <a:prstClr val="black"/>
              </a:solidFill>
              <a:latin typeface="Century Gothic" panose="020B0502020202020204"/>
            </a:endParaRPr>
          </a:p>
          <a:p>
            <a:pPr lvl="2" defTabSz="457200">
              <a:buClr>
                <a:schemeClr val="accent1">
                  <a:lumMod val="50000"/>
                </a:schemeClr>
              </a:buClr>
            </a:pPr>
            <a:r>
              <a:rPr lang="es-CO" sz="1200" dirty="0">
                <a:solidFill>
                  <a:prstClr val="black"/>
                </a:solidFill>
                <a:latin typeface="Century Gothic" panose="020B0502020202020204"/>
              </a:rPr>
              <a:t>5.11.	Incumplimiento por no recibo del producto</a:t>
            </a:r>
          </a:p>
          <a:p>
            <a:pPr lvl="2" defTabSz="457200">
              <a:buClr>
                <a:schemeClr val="accent1">
                  <a:lumMod val="50000"/>
                </a:schemeClr>
              </a:buClr>
            </a:pPr>
            <a:endParaRPr lang="es-CO" sz="500" dirty="0" smtClean="0">
              <a:solidFill>
                <a:prstClr val="black"/>
              </a:solidFill>
              <a:latin typeface="Century Gothic" panose="020B0502020202020204"/>
            </a:endParaRPr>
          </a:p>
          <a:p>
            <a:pPr lvl="2" defTabSz="457200">
              <a:buClr>
                <a:schemeClr val="accent1">
                  <a:lumMod val="50000"/>
                </a:schemeClr>
              </a:buClr>
            </a:pPr>
            <a:r>
              <a:rPr lang="es-CO" sz="1200" dirty="0">
                <a:solidFill>
                  <a:prstClr val="black"/>
                </a:solidFill>
                <a:latin typeface="Century Gothic" panose="020B0502020202020204"/>
              </a:rPr>
              <a:t>5.12.	Garantías otorgadas por terceros ajenos a la </a:t>
            </a:r>
            <a:r>
              <a:rPr lang="es-CO" sz="1200" dirty="0" smtClean="0">
                <a:solidFill>
                  <a:prstClr val="black"/>
                </a:solidFill>
                <a:latin typeface="Century Gothic" panose="020B0502020202020204"/>
              </a:rPr>
              <a:t>operación</a:t>
            </a:r>
          </a:p>
          <a:p>
            <a:pPr lvl="2" defTabSz="457200">
              <a:buClr>
                <a:schemeClr val="accent1">
                  <a:lumMod val="50000"/>
                </a:schemeClr>
              </a:buClr>
            </a:pPr>
            <a:endParaRPr lang="es-CO" sz="500" dirty="0">
              <a:solidFill>
                <a:prstClr val="black"/>
              </a:solidFill>
              <a:latin typeface="Century Gothic" panose="020B0502020202020204"/>
            </a:endParaRPr>
          </a:p>
          <a:p>
            <a:pPr lvl="2" defTabSz="457200">
              <a:buClr>
                <a:schemeClr val="accent1">
                  <a:lumMod val="50000"/>
                </a:schemeClr>
              </a:buClr>
            </a:pPr>
            <a:r>
              <a:rPr lang="es-CO" sz="1200" dirty="0">
                <a:solidFill>
                  <a:prstClr val="black"/>
                </a:solidFill>
                <a:latin typeface="Century Gothic" panose="020B0502020202020204"/>
              </a:rPr>
              <a:t>5.13.	Firmeza de precios o cantidad en </a:t>
            </a:r>
            <a:r>
              <a:rPr lang="es-CO" sz="1200" dirty="0" smtClean="0">
                <a:solidFill>
                  <a:prstClr val="black"/>
                </a:solidFill>
                <a:latin typeface="Century Gothic" panose="020B0502020202020204"/>
              </a:rPr>
              <a:t>subasta</a:t>
            </a:r>
          </a:p>
          <a:p>
            <a:pPr lvl="2" defTabSz="457200">
              <a:buClr>
                <a:schemeClr val="accent1">
                  <a:lumMod val="50000"/>
                </a:schemeClr>
              </a:buClr>
            </a:pPr>
            <a:endParaRPr lang="es-CO" sz="500" dirty="0">
              <a:solidFill>
                <a:prstClr val="black"/>
              </a:solidFill>
              <a:latin typeface="Century Gothic" panose="020B0502020202020204"/>
            </a:endParaRPr>
          </a:p>
          <a:p>
            <a:pPr lvl="2" defTabSz="457200">
              <a:buClr>
                <a:schemeClr val="accent1">
                  <a:lumMod val="50000"/>
                </a:schemeClr>
              </a:buClr>
            </a:pPr>
            <a:r>
              <a:rPr lang="es-CO" sz="1200" dirty="0">
                <a:solidFill>
                  <a:prstClr val="black"/>
                </a:solidFill>
                <a:latin typeface="Century Gothic" panose="020B0502020202020204"/>
              </a:rPr>
              <a:t>5.14.	Obligación de poner postura por los miembros habilitados</a:t>
            </a:r>
          </a:p>
          <a:p>
            <a:pPr lvl="2" defTabSz="457200">
              <a:buClr>
                <a:schemeClr val="accent1">
                  <a:lumMod val="50000"/>
                </a:schemeClr>
              </a:buClr>
            </a:pPr>
            <a:endParaRPr lang="es-CO" sz="500" dirty="0">
              <a:solidFill>
                <a:prstClr val="black"/>
              </a:solidFill>
              <a:latin typeface="Century Gothic" panose="020B0502020202020204"/>
            </a:endParaRPr>
          </a:p>
          <a:p>
            <a:pPr lvl="2" defTabSz="457200">
              <a:buClr>
                <a:schemeClr val="accent1">
                  <a:lumMod val="50000"/>
                </a:schemeClr>
              </a:buClr>
            </a:pPr>
            <a:r>
              <a:rPr lang="es-CO" sz="1200" dirty="0">
                <a:solidFill>
                  <a:prstClr val="black"/>
                </a:solidFill>
                <a:latin typeface="Century Gothic" panose="020B0502020202020204"/>
              </a:rPr>
              <a:t>5.15.	Posibilidad de entrega en el exterior y reglas flexibles para modificar sitio de entrega previa </a:t>
            </a:r>
            <a:r>
              <a:rPr lang="es-CO" sz="1200" dirty="0" smtClean="0">
                <a:solidFill>
                  <a:prstClr val="black"/>
                </a:solidFill>
                <a:latin typeface="Century Gothic" panose="020B0502020202020204"/>
              </a:rPr>
              <a:t>solicitud</a:t>
            </a:r>
          </a:p>
          <a:p>
            <a:pPr lvl="2" defTabSz="457200">
              <a:buClr>
                <a:schemeClr val="accent1">
                  <a:lumMod val="50000"/>
                </a:schemeClr>
              </a:buClr>
            </a:pPr>
            <a:endParaRPr lang="es-CO" sz="500" dirty="0">
              <a:solidFill>
                <a:prstClr val="black"/>
              </a:solidFill>
              <a:latin typeface="Century Gothic" panose="020B0502020202020204"/>
            </a:endParaRPr>
          </a:p>
          <a:p>
            <a:pPr lvl="2" defTabSz="457200">
              <a:buClr>
                <a:schemeClr val="accent1">
                  <a:lumMod val="50000"/>
                </a:schemeClr>
              </a:buClr>
            </a:pPr>
            <a:r>
              <a:rPr lang="es-CO" sz="1200" dirty="0">
                <a:solidFill>
                  <a:prstClr val="black"/>
                </a:solidFill>
                <a:latin typeface="Century Gothic" panose="020B0502020202020204"/>
              </a:rPr>
              <a:t>5.16.	Permitir modificar la calidad del producto de común acuerdo previa solicitud</a:t>
            </a:r>
          </a:p>
          <a:p>
            <a:pPr lvl="2" defTabSz="457200">
              <a:buClr>
                <a:schemeClr val="accent1">
                  <a:lumMod val="50000"/>
                </a:schemeClr>
              </a:buClr>
            </a:pPr>
            <a:endParaRPr lang="es-CO" sz="500" dirty="0" smtClean="0">
              <a:solidFill>
                <a:prstClr val="black"/>
              </a:solidFill>
              <a:latin typeface="Century Gothic" panose="020B0502020202020204"/>
            </a:endParaRPr>
          </a:p>
          <a:p>
            <a:pPr lvl="2" defTabSz="457200">
              <a:buClr>
                <a:schemeClr val="accent1">
                  <a:lumMod val="50000"/>
                </a:schemeClr>
              </a:buClr>
            </a:pPr>
            <a:r>
              <a:rPr lang="es-CO" sz="1200" dirty="0">
                <a:solidFill>
                  <a:prstClr val="black"/>
                </a:solidFill>
                <a:latin typeface="Century Gothic" panose="020B0502020202020204"/>
              </a:rPr>
              <a:t>5.17.	Permitir entrega de cantidades mayores o menores y reglas de tolerancia de acuerdo a la naturaleza del producto previa </a:t>
            </a:r>
            <a:r>
              <a:rPr lang="es-CO" sz="1200" dirty="0" smtClean="0">
                <a:solidFill>
                  <a:prstClr val="black"/>
                </a:solidFill>
                <a:latin typeface="Century Gothic" panose="020B0502020202020204"/>
              </a:rPr>
              <a:t>solicitud</a:t>
            </a:r>
          </a:p>
          <a:p>
            <a:pPr lvl="2" defTabSz="457200">
              <a:buClr>
                <a:schemeClr val="accent1">
                  <a:lumMod val="50000"/>
                </a:schemeClr>
              </a:buClr>
            </a:pPr>
            <a:endParaRPr lang="es-CO" sz="500" dirty="0">
              <a:solidFill>
                <a:prstClr val="black"/>
              </a:solidFill>
              <a:latin typeface="Century Gothic" panose="020B0502020202020204"/>
            </a:endParaRPr>
          </a:p>
          <a:p>
            <a:pPr lvl="2" defTabSz="457200">
              <a:buClr>
                <a:schemeClr val="accent1">
                  <a:lumMod val="50000"/>
                </a:schemeClr>
              </a:buClr>
            </a:pPr>
            <a:r>
              <a:rPr lang="es-CO" sz="1200" dirty="0">
                <a:solidFill>
                  <a:prstClr val="black"/>
                </a:solidFill>
                <a:latin typeface="Century Gothic" panose="020B0502020202020204"/>
              </a:rPr>
              <a:t>5.18.	Permitir la prórroga del plazo de cumplimiento de las operaciones previa </a:t>
            </a:r>
            <a:r>
              <a:rPr lang="es-CO" sz="1200" dirty="0" smtClean="0">
                <a:solidFill>
                  <a:prstClr val="black"/>
                </a:solidFill>
                <a:latin typeface="Century Gothic" panose="020B0502020202020204"/>
              </a:rPr>
              <a:t>solicitud</a:t>
            </a:r>
          </a:p>
          <a:p>
            <a:pPr lvl="2" defTabSz="457200">
              <a:buClr>
                <a:schemeClr val="accent1">
                  <a:lumMod val="50000"/>
                </a:schemeClr>
              </a:buClr>
            </a:pPr>
            <a:endParaRPr lang="es-CO" sz="500" dirty="0">
              <a:solidFill>
                <a:prstClr val="black"/>
              </a:solidFill>
              <a:latin typeface="Century Gothic" panose="020B0502020202020204"/>
            </a:endParaRPr>
          </a:p>
          <a:p>
            <a:pPr lvl="2" defTabSz="457200">
              <a:buClr>
                <a:schemeClr val="accent1">
                  <a:lumMod val="50000"/>
                </a:schemeClr>
              </a:buClr>
            </a:pPr>
            <a:r>
              <a:rPr lang="es-CO" sz="1200" dirty="0">
                <a:solidFill>
                  <a:prstClr val="black"/>
                </a:solidFill>
                <a:latin typeface="Century Gothic" panose="020B0502020202020204"/>
              </a:rPr>
              <a:t>5.19.	Permitir anticipos en especie y en </a:t>
            </a:r>
            <a:r>
              <a:rPr lang="es-CO" sz="1200" dirty="0" smtClean="0">
                <a:solidFill>
                  <a:prstClr val="black"/>
                </a:solidFill>
                <a:latin typeface="Century Gothic" panose="020B0502020202020204"/>
              </a:rPr>
              <a:t>dinero</a:t>
            </a:r>
          </a:p>
          <a:p>
            <a:pPr lvl="2" defTabSz="457200">
              <a:buClr>
                <a:schemeClr val="accent1">
                  <a:lumMod val="50000"/>
                </a:schemeClr>
              </a:buClr>
            </a:pPr>
            <a:endParaRPr lang="es-CO" sz="500" dirty="0">
              <a:solidFill>
                <a:prstClr val="black"/>
              </a:solidFill>
              <a:latin typeface="Century Gothic" panose="020B0502020202020204"/>
            </a:endParaRPr>
          </a:p>
          <a:p>
            <a:pPr lvl="2" defTabSz="457200">
              <a:buClr>
                <a:schemeClr val="accent1">
                  <a:lumMod val="50000"/>
                </a:schemeClr>
              </a:buClr>
            </a:pPr>
            <a:r>
              <a:rPr lang="es-CO" sz="1200" dirty="0">
                <a:solidFill>
                  <a:prstClr val="black"/>
                </a:solidFill>
                <a:latin typeface="Century Gothic" panose="020B0502020202020204"/>
              </a:rPr>
              <a:t>5.20.	Permitir la sustitución del comitente proveedor previa </a:t>
            </a:r>
            <a:r>
              <a:rPr lang="es-CO" sz="1200" dirty="0" smtClean="0">
                <a:solidFill>
                  <a:prstClr val="black"/>
                </a:solidFill>
                <a:latin typeface="Century Gothic" panose="020B0502020202020204"/>
              </a:rPr>
              <a:t>solicitud</a:t>
            </a:r>
          </a:p>
          <a:p>
            <a:pPr lvl="2" defTabSz="457200">
              <a:buClr>
                <a:schemeClr val="accent1">
                  <a:lumMod val="50000"/>
                </a:schemeClr>
              </a:buClr>
            </a:pPr>
            <a:endParaRPr lang="es-CO" sz="500" dirty="0">
              <a:solidFill>
                <a:prstClr val="black"/>
              </a:solidFill>
              <a:latin typeface="Century Gothic" panose="020B0502020202020204"/>
            </a:endParaRPr>
          </a:p>
          <a:p>
            <a:pPr lvl="2" defTabSz="457200">
              <a:buClr>
                <a:schemeClr val="accent1">
                  <a:lumMod val="50000"/>
                </a:schemeClr>
              </a:buClr>
            </a:pPr>
            <a:r>
              <a:rPr lang="es-CO" sz="1200" dirty="0">
                <a:solidFill>
                  <a:prstClr val="black"/>
                </a:solidFill>
                <a:latin typeface="Century Gothic" panose="020B0502020202020204"/>
              </a:rPr>
              <a:t>5.21.	Permitir el giro (pago) hacia y desde la BMC a los comitentes finales</a:t>
            </a:r>
          </a:p>
          <a:p>
            <a:pPr lvl="2" defTabSz="457200">
              <a:buClr>
                <a:schemeClr val="accent1">
                  <a:lumMod val="50000"/>
                </a:schemeClr>
              </a:buClr>
            </a:pPr>
            <a:endParaRPr lang="es-CO" sz="500" dirty="0" smtClean="0">
              <a:solidFill>
                <a:prstClr val="black"/>
              </a:solidFill>
              <a:latin typeface="Century Gothic" panose="020B0502020202020204"/>
            </a:endParaRPr>
          </a:p>
          <a:p>
            <a:pPr lvl="2" defTabSz="457200">
              <a:buClr>
                <a:schemeClr val="accent1">
                  <a:lumMod val="50000"/>
                </a:schemeClr>
              </a:buClr>
            </a:pPr>
            <a:r>
              <a:rPr lang="es-CO" sz="1200" dirty="0" smtClean="0">
                <a:solidFill>
                  <a:prstClr val="black"/>
                </a:solidFill>
                <a:latin typeface="Century Gothic" panose="020B0502020202020204"/>
              </a:rPr>
              <a:t>5.22</a:t>
            </a:r>
            <a:r>
              <a:rPr lang="es-CO" sz="1200" dirty="0">
                <a:solidFill>
                  <a:prstClr val="black"/>
                </a:solidFill>
                <a:latin typeface="Century Gothic" panose="020B0502020202020204"/>
              </a:rPr>
              <a:t>.	La factura de compraventa debe ser emitida por el comitente proveedor al comitente </a:t>
            </a:r>
            <a:r>
              <a:rPr lang="es-CO" sz="1200" dirty="0" smtClean="0">
                <a:solidFill>
                  <a:prstClr val="black"/>
                </a:solidFill>
                <a:latin typeface="Century Gothic" panose="020B0502020202020204"/>
              </a:rPr>
              <a:t>comprador</a:t>
            </a:r>
          </a:p>
          <a:p>
            <a:pPr lvl="2" defTabSz="457200">
              <a:buClr>
                <a:schemeClr val="accent1">
                  <a:lumMod val="50000"/>
                </a:schemeClr>
              </a:buClr>
            </a:pPr>
            <a:endParaRPr lang="es-CO" sz="500" dirty="0">
              <a:solidFill>
                <a:prstClr val="black"/>
              </a:solidFill>
              <a:latin typeface="Century Gothic" panose="020B0502020202020204"/>
            </a:endParaRPr>
          </a:p>
          <a:p>
            <a:pPr lvl="2" defTabSz="457200">
              <a:buClr>
                <a:schemeClr val="accent1">
                  <a:lumMod val="50000"/>
                </a:schemeClr>
              </a:buClr>
            </a:pPr>
            <a:r>
              <a:rPr lang="es-CO" sz="1200" dirty="0">
                <a:solidFill>
                  <a:prstClr val="black"/>
                </a:solidFill>
                <a:latin typeface="Century Gothic" panose="020B0502020202020204"/>
              </a:rPr>
              <a:t>5.23.	Revisar el concepto de cumplimiento financiero</a:t>
            </a:r>
          </a:p>
          <a:p>
            <a:pPr lvl="2" defTabSz="457200">
              <a:buClr>
                <a:schemeClr val="accent1">
                  <a:lumMod val="50000"/>
                </a:schemeClr>
              </a:buClr>
            </a:pPr>
            <a:endParaRPr lang="es-CO" sz="500" dirty="0">
              <a:solidFill>
                <a:prstClr val="black"/>
              </a:solidFill>
              <a:latin typeface="Century Gothic" panose="020B0502020202020204"/>
            </a:endParaRPr>
          </a:p>
          <a:p>
            <a:pPr lvl="2" defTabSz="457200">
              <a:buClr>
                <a:schemeClr val="accent1">
                  <a:lumMod val="50000"/>
                </a:schemeClr>
              </a:buClr>
            </a:pPr>
            <a:r>
              <a:rPr lang="es-CO" sz="1200" dirty="0">
                <a:solidFill>
                  <a:prstClr val="black"/>
                </a:solidFill>
                <a:latin typeface="Century Gothic" panose="020B0502020202020204"/>
              </a:rPr>
              <a:t>5.24.	Los comitentes compradores y vendedores serán conocidos</a:t>
            </a:r>
          </a:p>
          <a:p>
            <a:pPr lvl="2" defTabSz="457200">
              <a:buClr>
                <a:schemeClr val="accent1">
                  <a:lumMod val="50000"/>
                </a:schemeClr>
              </a:buClr>
            </a:pPr>
            <a:endParaRPr lang="es-CO" sz="500" dirty="0">
              <a:solidFill>
                <a:prstClr val="black"/>
              </a:solidFill>
              <a:latin typeface="Century Gothic" panose="020B0502020202020204"/>
            </a:endParaRPr>
          </a:p>
          <a:p>
            <a:pPr lvl="2" defTabSz="457200">
              <a:buClr>
                <a:schemeClr val="accent1">
                  <a:lumMod val="50000"/>
                </a:schemeClr>
              </a:buClr>
            </a:pPr>
            <a:r>
              <a:rPr lang="es-CO" sz="1200" dirty="0">
                <a:solidFill>
                  <a:prstClr val="black"/>
                </a:solidFill>
                <a:latin typeface="Century Gothic" panose="020B0502020202020204"/>
              </a:rPr>
              <a:t>5.25.	Permitir hacer ruedas de negociación por </a:t>
            </a:r>
            <a:r>
              <a:rPr lang="es-CO" sz="1200" dirty="0" smtClean="0">
                <a:solidFill>
                  <a:prstClr val="black"/>
                </a:solidFill>
                <a:latin typeface="Century Gothic" panose="020B0502020202020204"/>
              </a:rPr>
              <a:t>segmentos</a:t>
            </a:r>
          </a:p>
          <a:p>
            <a:pPr lvl="2" defTabSz="457200">
              <a:buClr>
                <a:schemeClr val="accent1">
                  <a:lumMod val="50000"/>
                </a:schemeClr>
              </a:buClr>
            </a:pPr>
            <a:endParaRPr lang="es-CO" sz="500" dirty="0">
              <a:solidFill>
                <a:prstClr val="black"/>
              </a:solidFill>
              <a:latin typeface="Century Gothic" panose="020B0502020202020204"/>
            </a:endParaRPr>
          </a:p>
          <a:p>
            <a:pPr lvl="2" defTabSz="457200">
              <a:buClr>
                <a:schemeClr val="accent1">
                  <a:lumMod val="50000"/>
                </a:schemeClr>
              </a:buClr>
            </a:pPr>
            <a:r>
              <a:rPr lang="es-CO" sz="1200" dirty="0">
                <a:solidFill>
                  <a:prstClr val="black"/>
                </a:solidFill>
                <a:latin typeface="Century Gothic" panose="020B0502020202020204"/>
              </a:rPr>
              <a:t>5.26.	Operaciones por cuenta propia</a:t>
            </a:r>
          </a:p>
          <a:p>
            <a:pPr lvl="2" defTabSz="457200">
              <a:buClr>
                <a:schemeClr val="accent1">
                  <a:lumMod val="50000"/>
                </a:schemeClr>
              </a:buClr>
            </a:pPr>
            <a:endParaRPr lang="es-CO" sz="1200" dirty="0">
              <a:solidFill>
                <a:prstClr val="black"/>
              </a:solidFill>
              <a:latin typeface="Century Gothic" panose="020B0502020202020204"/>
            </a:endParaRPr>
          </a:p>
          <a:p>
            <a:pPr lvl="2" defTabSz="457200">
              <a:buClr>
                <a:schemeClr val="accent1">
                  <a:lumMod val="50000"/>
                </a:schemeClr>
              </a:buClr>
            </a:pPr>
            <a:endParaRPr lang="es-CO" sz="1200" dirty="0">
              <a:solidFill>
                <a:prstClr val="black"/>
              </a:solidFill>
              <a:latin typeface="Century Gothic" panose="020B0502020202020204"/>
            </a:endParaRPr>
          </a:p>
          <a:p>
            <a:pPr lvl="2" defTabSz="457200">
              <a:buClr>
                <a:schemeClr val="accent1">
                  <a:lumMod val="50000"/>
                </a:schemeClr>
              </a:buClr>
            </a:pPr>
            <a:endParaRPr lang="es-CO" sz="1200" dirty="0">
              <a:solidFill>
                <a:prstClr val="black"/>
              </a:solidFill>
              <a:latin typeface="Century Gothic" panose="020B0502020202020204"/>
            </a:endParaRPr>
          </a:p>
        </p:txBody>
      </p:sp>
      <p:sp>
        <p:nvSpPr>
          <p:cNvPr id="8" name="Título 1"/>
          <p:cNvSpPr>
            <a:spLocks noGrp="1"/>
          </p:cNvSpPr>
          <p:nvPr>
            <p:ph type="title"/>
          </p:nvPr>
        </p:nvSpPr>
        <p:spPr>
          <a:xfrm>
            <a:off x="4135192" y="223458"/>
            <a:ext cx="7953777" cy="1325563"/>
          </a:xfrm>
        </p:spPr>
        <p:txBody>
          <a:bodyPr>
            <a:noAutofit/>
          </a:bodyPr>
          <a:lstStyle/>
          <a:p>
            <a:pPr lvl="0" algn="r">
              <a:lnSpc>
                <a:spcPct val="107000"/>
              </a:lnSpc>
              <a:spcBef>
                <a:spcPts val="0"/>
              </a:spcBef>
              <a:spcAft>
                <a:spcPts val="800"/>
              </a:spcAft>
            </a:pPr>
            <a:r>
              <a:rPr lang="es-CO" sz="6600" b="1" dirty="0">
                <a:solidFill>
                  <a:srgbClr val="5B9BD5">
                    <a:lumMod val="50000"/>
                  </a:srgbClr>
                </a:solidFill>
                <a:latin typeface="Arista 2.0 Light" panose="02000506000000020004" pitchFamily="2" charset="0"/>
                <a:ea typeface="Calibri" panose="020F0502020204030204" pitchFamily="34" charset="0"/>
                <a:cs typeface="Times New Roman" panose="02020603050405020304" pitchFamily="18" charset="0"/>
              </a:rPr>
              <a:t>m</a:t>
            </a:r>
            <a:r>
              <a:rPr lang="es-CO" sz="6600" b="1" dirty="0">
                <a:solidFill>
                  <a:srgbClr val="00B050"/>
                </a:solidFill>
                <a:latin typeface="Arista 2.0 Light" panose="02000506000000020004" pitchFamily="2" charset="0"/>
                <a:ea typeface="Calibri" panose="020F0502020204030204" pitchFamily="34" charset="0"/>
                <a:cs typeface="Times New Roman" panose="02020603050405020304" pitchFamily="18" charset="0"/>
              </a:rPr>
              <a:t>e</a:t>
            </a:r>
            <a:r>
              <a:rPr lang="es-CO" sz="6600" b="1" dirty="0">
                <a:solidFill>
                  <a:srgbClr val="5B9BD5">
                    <a:lumMod val="50000"/>
                  </a:srgbClr>
                </a:solidFill>
                <a:latin typeface="Arista 2.0 Light" panose="02000506000000020004" pitchFamily="2" charset="0"/>
                <a:ea typeface="Calibri" panose="020F0502020204030204" pitchFamily="34" charset="0"/>
                <a:cs typeface="Times New Roman" panose="02020603050405020304" pitchFamily="18" charset="0"/>
              </a:rPr>
              <a:t>rcop</a:t>
            </a:r>
            <a:r>
              <a:rPr lang="es-CO" sz="1600" b="1" dirty="0">
                <a:solidFill>
                  <a:srgbClr val="5B9BD5">
                    <a:lumMod val="50000"/>
                  </a:srgbClr>
                </a:solidFill>
                <a:latin typeface="Arista 2.0 Light" panose="02000506000000020004" pitchFamily="2" charset="0"/>
                <a:ea typeface="Calibri" panose="020F0502020204030204" pitchFamily="34" charset="0"/>
                <a:cs typeface="Times New Roman" panose="02020603050405020304" pitchFamily="18" charset="0"/>
              </a:rPr>
              <a:t/>
            </a:r>
            <a:br>
              <a:rPr lang="es-CO" sz="1600" b="1" dirty="0">
                <a:solidFill>
                  <a:srgbClr val="5B9BD5">
                    <a:lumMod val="50000"/>
                  </a:srgbClr>
                </a:solidFill>
                <a:latin typeface="Arista 2.0 Light" panose="02000506000000020004" pitchFamily="2" charset="0"/>
                <a:ea typeface="Calibri" panose="020F0502020204030204" pitchFamily="34" charset="0"/>
                <a:cs typeface="Times New Roman" panose="02020603050405020304" pitchFamily="18" charset="0"/>
              </a:rPr>
            </a:br>
            <a:endParaRPr lang="es-CO" sz="1200" b="1" dirty="0">
              <a:solidFill>
                <a:srgbClr val="5B9BD5">
                  <a:lumMod val="50000"/>
                </a:srgb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7592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5369" r="82852" b="77504"/>
          <a:stretch/>
        </p:blipFill>
        <p:spPr>
          <a:xfrm>
            <a:off x="10621" y="-1"/>
            <a:ext cx="1258110" cy="1530627"/>
          </a:xfrm>
        </p:spPr>
      </p:pic>
      <p:pic>
        <p:nvPicPr>
          <p:cNvPr id="5" name="Marcador de contenido 6"/>
          <p:cNvPicPr>
            <a:picLocks noChangeAspect="1"/>
          </p:cNvPicPr>
          <p:nvPr/>
        </p:nvPicPr>
        <p:blipFill rotWithShape="1">
          <a:blip r:embed="rId2" cstate="print">
            <a:extLst>
              <a:ext uri="{28A0092B-C50C-407E-A947-70E740481C1C}">
                <a14:useLocalDpi xmlns:a14="http://schemas.microsoft.com/office/drawing/2010/main" val="0"/>
              </a:ext>
            </a:extLst>
          </a:blip>
          <a:srcRect t="86328" r="59737"/>
          <a:stretch/>
        </p:blipFill>
        <p:spPr>
          <a:xfrm>
            <a:off x="7251029" y="6130905"/>
            <a:ext cx="4908887" cy="727095"/>
          </a:xfrm>
          <a:prstGeom prst="rect">
            <a:avLst/>
          </a:prstGeom>
        </p:spPr>
      </p:pic>
      <p:sp>
        <p:nvSpPr>
          <p:cNvPr id="6" name="Título 1"/>
          <p:cNvSpPr txBox="1">
            <a:spLocks/>
          </p:cNvSpPr>
          <p:nvPr/>
        </p:nvSpPr>
        <p:spPr>
          <a:xfrm>
            <a:off x="2556763" y="2727172"/>
            <a:ext cx="7953777"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07000"/>
              </a:lnSpc>
              <a:spcBef>
                <a:spcPts val="0"/>
              </a:spcBef>
              <a:spcAft>
                <a:spcPts val="800"/>
              </a:spcAft>
            </a:pPr>
            <a:r>
              <a:rPr lang="es-CO" sz="6600" b="1" dirty="0" smtClean="0">
                <a:solidFill>
                  <a:srgbClr val="5B9BD5">
                    <a:lumMod val="50000"/>
                  </a:srgbClr>
                </a:solidFill>
                <a:latin typeface="Arista 2.0 Alternate Light" panose="02000506000000020004" pitchFamily="2" charset="0"/>
                <a:ea typeface="Calibri" panose="020F0502020204030204" pitchFamily="34" charset="0"/>
                <a:cs typeface="Times New Roman" panose="02020603050405020304" pitchFamily="18" charset="0"/>
              </a:rPr>
              <a:t/>
            </a:r>
            <a:br>
              <a:rPr lang="es-CO" sz="6600" b="1" dirty="0" smtClean="0">
                <a:solidFill>
                  <a:srgbClr val="5B9BD5">
                    <a:lumMod val="50000"/>
                  </a:srgbClr>
                </a:solidFill>
                <a:latin typeface="Arista 2.0 Alternate Light" panose="02000506000000020004" pitchFamily="2" charset="0"/>
                <a:ea typeface="Calibri" panose="020F0502020204030204" pitchFamily="34" charset="0"/>
                <a:cs typeface="Times New Roman" panose="02020603050405020304" pitchFamily="18" charset="0"/>
              </a:rPr>
            </a:br>
            <a:r>
              <a:rPr lang="es-CO" sz="6600" b="1" i="1" dirty="0" smtClean="0">
                <a:solidFill>
                  <a:srgbClr val="5B9BD5">
                    <a:lumMod val="50000"/>
                  </a:srgbClr>
                </a:solidFill>
                <a:latin typeface="Arista 2.0 Alternate Light" panose="02000506000000020004" pitchFamily="2" charset="0"/>
                <a:ea typeface="Calibri" panose="020F0502020204030204" pitchFamily="34" charset="0"/>
                <a:cs typeface="Times New Roman" panose="02020603050405020304" pitchFamily="18" charset="0"/>
              </a:rPr>
              <a:t>Gracias</a:t>
            </a:r>
            <a:r>
              <a:rPr lang="es-CO" sz="6600" b="1" dirty="0" smtClean="0">
                <a:solidFill>
                  <a:srgbClr val="5B9BD5">
                    <a:lumMod val="50000"/>
                  </a:srgbClr>
                </a:solidFill>
                <a:latin typeface="Arista 2.0 Alternate Light" panose="02000506000000020004" pitchFamily="2" charset="0"/>
                <a:ea typeface="Calibri" panose="020F0502020204030204" pitchFamily="34" charset="0"/>
                <a:cs typeface="Times New Roman" panose="02020603050405020304" pitchFamily="18" charset="0"/>
              </a:rPr>
              <a:t> </a:t>
            </a:r>
            <a:r>
              <a:rPr lang="es-CO" sz="6600" b="1" dirty="0" smtClean="0">
                <a:solidFill>
                  <a:srgbClr val="00B050"/>
                </a:solidFill>
                <a:latin typeface="Arista 2.0 Alternate Light" panose="02000506000000020004" pitchFamily="2" charset="0"/>
                <a:ea typeface="Calibri" panose="020F0502020204030204" pitchFamily="34" charset="0"/>
                <a:cs typeface="Times New Roman" panose="02020603050405020304" pitchFamily="18" charset="0"/>
              </a:rPr>
              <a:t/>
            </a:r>
            <a:br>
              <a:rPr lang="es-CO" sz="6600" b="1" dirty="0" smtClean="0">
                <a:solidFill>
                  <a:srgbClr val="00B050"/>
                </a:solidFill>
                <a:latin typeface="Arista 2.0 Alternate Light" panose="02000506000000020004" pitchFamily="2" charset="0"/>
                <a:ea typeface="Calibri" panose="020F0502020204030204" pitchFamily="34" charset="0"/>
                <a:cs typeface="Times New Roman" panose="02020603050405020304" pitchFamily="18" charset="0"/>
              </a:rPr>
            </a:br>
            <a:endParaRPr lang="es-CO" sz="6600" b="1" dirty="0">
              <a:solidFill>
                <a:srgbClr val="5B9BD5">
                  <a:lumMod val="50000"/>
                </a:srgb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9629839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 BMC 2.potx" id="{6D1E03DD-EC50-4DC1-940E-22E5D65B9772}" vid="{3112E799-D86E-4894-97E8-F71AA5F027BD}"/>
    </a:ext>
  </a:extLst>
</a:theme>
</file>

<file path=docProps/app.xml><?xml version="1.0" encoding="utf-8"?>
<Properties xmlns="http://schemas.openxmlformats.org/officeDocument/2006/extended-properties" xmlns:vt="http://schemas.openxmlformats.org/officeDocument/2006/docPropsVTypes">
  <Template>Plantilla BMC 2</Template>
  <TotalTime>862</TotalTime>
  <Words>246</Words>
  <Application>Microsoft Office PowerPoint</Application>
  <PresentationFormat>Panorámica</PresentationFormat>
  <Paragraphs>92</Paragraphs>
  <Slides>6</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6</vt:i4>
      </vt:variant>
    </vt:vector>
  </HeadingPairs>
  <TitlesOfParts>
    <vt:vector size="15" baseType="lpstr">
      <vt:lpstr>Arial</vt:lpstr>
      <vt:lpstr>Arista 2.0 Alternate Light</vt:lpstr>
      <vt:lpstr>Arista 2.0 Light</vt:lpstr>
      <vt:lpstr>Calibri</vt:lpstr>
      <vt:lpstr>Calibri Light</vt:lpstr>
      <vt:lpstr>Century Gothic</vt:lpstr>
      <vt:lpstr>Times New Roman</vt:lpstr>
      <vt:lpstr>Wingdings</vt:lpstr>
      <vt:lpstr>Tema de Office</vt:lpstr>
      <vt:lpstr>Modelo Funcional MERCOP  </vt:lpstr>
      <vt:lpstr>Presentación de PowerPoint</vt:lpstr>
      <vt:lpstr>mercop </vt:lpstr>
      <vt:lpstr>mercop </vt:lpstr>
      <vt:lpstr>mercop </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Susana Gomez</dc:creator>
  <cp:lastModifiedBy>Susana Gomez</cp:lastModifiedBy>
  <cp:revision>50</cp:revision>
  <cp:lastPrinted>2017-10-13T16:46:08Z</cp:lastPrinted>
  <dcterms:created xsi:type="dcterms:W3CDTF">2017-10-10T16:58:37Z</dcterms:created>
  <dcterms:modified xsi:type="dcterms:W3CDTF">2017-12-19T20:54:43Z</dcterms:modified>
</cp:coreProperties>
</file>