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409" r:id="rId2"/>
    <p:sldId id="408" r:id="rId3"/>
    <p:sldId id="388" r:id="rId4"/>
    <p:sldId id="400" r:id="rId5"/>
    <p:sldId id="401" r:id="rId6"/>
    <p:sldId id="385" r:id="rId7"/>
    <p:sldId id="407" r:id="rId8"/>
    <p:sldId id="390" r:id="rId9"/>
    <p:sldId id="391" r:id="rId10"/>
    <p:sldId id="392" r:id="rId11"/>
    <p:sldId id="397" r:id="rId12"/>
    <p:sldId id="404" r:id="rId13"/>
    <p:sldId id="394" r:id="rId14"/>
    <p:sldId id="395" r:id="rId15"/>
    <p:sldId id="398" r:id="rId16"/>
    <p:sldId id="410" r:id="rId17"/>
    <p:sldId id="411"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ophisticated Business" id="{58BEDF31-0425-40C4-87B2-EBC1798A92EE}">
          <p14:sldIdLst>
            <p14:sldId id="258"/>
            <p14:sldId id="259"/>
            <p14:sldId id="292"/>
            <p14:sldId id="297"/>
            <p14:sldId id="301"/>
            <p14:sldId id="302"/>
            <p14:sldId id="310"/>
            <p14:sldId id="313"/>
            <p14:sldId id="365"/>
            <p14:sldId id="307"/>
            <p14:sldId id="311"/>
            <p14:sldId id="314"/>
            <p14:sldId id="330"/>
            <p14:sldId id="331"/>
            <p14:sldId id="347"/>
            <p14:sldId id="366"/>
            <p14:sldId id="364"/>
          </p14:sldIdLst>
        </p14:section>
      </p14:sectionLst>
    </p:ext>
    <p:ext uri="{EFAFB233-063F-42B5-8137-9DF3F51BA10A}">
      <p15:sldGuideLst xmlns="" xmlns:p15="http://schemas.microsoft.com/office/powerpoint/2012/main">
        <p15:guide id="1" orient="horz" pos="2704" userDrawn="1">
          <p15:clr>
            <a:srgbClr val="A4A3A4"/>
          </p15:clr>
        </p15:guide>
        <p15:guide id="2" orient="horz" pos="3339" userDrawn="1">
          <p15:clr>
            <a:srgbClr val="A4A3A4"/>
          </p15:clr>
        </p15:guide>
        <p15:guide id="3" pos="408"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4990"/>
    <a:srgbClr val="990000"/>
    <a:srgbClr val="3A8386"/>
    <a:srgbClr val="AF9D66"/>
    <a:srgbClr val="66B1A0"/>
    <a:srgbClr val="C98F4C"/>
    <a:srgbClr val="897C58"/>
    <a:srgbClr val="E2BA41"/>
    <a:srgbClr val="F0C649"/>
    <a:srgbClr val="57D7F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8" autoAdjust="0"/>
    <p:restoredTop sz="96291" autoAdjust="0"/>
  </p:normalViewPr>
  <p:slideViewPr>
    <p:cSldViewPr snapToGrid="0" snapToObjects="1">
      <p:cViewPr>
        <p:scale>
          <a:sx n="75" d="100"/>
          <a:sy n="75" d="100"/>
        </p:scale>
        <p:origin x="-1290" y="-450"/>
      </p:cViewPr>
      <p:guideLst>
        <p:guide orient="horz" pos="2028"/>
        <p:guide orient="horz" pos="2504"/>
        <p:guide pos="408"/>
      </p:guideLst>
    </p:cSldViewPr>
  </p:slideViewPr>
  <p:outlineViewPr>
    <p:cViewPr>
      <p:scale>
        <a:sx n="33" d="100"/>
        <a:sy n="33" d="100"/>
      </p:scale>
      <p:origin x="0" y="1044"/>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79" d="100"/>
          <a:sy n="79" d="100"/>
        </p:scale>
        <p:origin x="-204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7843F417-28FF-4513-B8A6-FD02F70616D7}">
      <dgm:prSet phldrT="[Texto]" custT="1"/>
      <dgm:spPr/>
      <dgm:t>
        <a:bodyPr/>
        <a:lstStyle/>
        <a:p>
          <a:r>
            <a:rPr lang="es-ES" sz="2000" b="1" dirty="0"/>
            <a:t>1. </a:t>
          </a:r>
          <a:r>
            <a:rPr lang="es-ES" sz="1800" b="1" dirty="0"/>
            <a:t>Verificación del quórum.</a:t>
          </a:r>
          <a:endParaRPr lang="es-CO" sz="1800" b="0" dirty="0">
            <a:latin typeface="Calibri" pitchFamily="34" charset="0"/>
          </a:endParaRPr>
        </a:p>
      </dgm:t>
    </dgm:pt>
    <dgm:pt modelId="{4C54A056-B734-40A2-9067-75F344F2FDE4}" type="parTrans" cxnId="{21A23875-A16D-49CD-9139-919518B64996}">
      <dgm:prSet/>
      <dgm:spPr/>
      <dgm:t>
        <a:bodyPr/>
        <a:lstStyle/>
        <a:p>
          <a:endParaRPr lang="es-CO" sz="1800" b="0">
            <a:solidFill>
              <a:schemeClr val="tx1"/>
            </a:solidFill>
            <a:latin typeface="Calibri" pitchFamily="34" charset="0"/>
          </a:endParaRPr>
        </a:p>
      </dgm:t>
    </dgm:pt>
    <dgm:pt modelId="{AA8F89A9-128D-434F-BC5F-F1C1D876287E}" type="sibTrans" cxnId="{21A23875-A16D-49CD-9139-919518B64996}">
      <dgm:prSet/>
      <dgm:spPr/>
      <dgm:t>
        <a:bodyPr/>
        <a:lstStyle/>
        <a:p>
          <a:endParaRPr lang="es-CO" sz="1800" b="0">
            <a:solidFill>
              <a:schemeClr val="tx1"/>
            </a:solidFill>
            <a:latin typeface="Calibri" pitchFamily="34" charset="0"/>
          </a:endParaRPr>
        </a:p>
      </dgm:t>
    </dgm:pt>
    <dgm:pt modelId="{972F9B4D-3A96-4C25-B3AE-DFEDA7C41A73}">
      <dgm:prSet phldrT="[Texto]" custT="1"/>
      <dgm:spPr/>
      <dgm:t>
        <a:bodyPr/>
        <a:lstStyle/>
        <a:p>
          <a:r>
            <a:rPr lang="es-ES" sz="1800" b="1" dirty="0"/>
            <a:t>3. </a:t>
          </a:r>
          <a:r>
            <a:rPr lang="es-ES" sz="1800" b="1" dirty="0" smtClean="0"/>
            <a:t>Presentación de la Metodología de creación del Plan de Auditoría Interna 2018.</a:t>
          </a:r>
          <a:endParaRPr lang="es-CO" sz="1800" b="1" dirty="0">
            <a:latin typeface="Calibri" pitchFamily="34" charset="0"/>
          </a:endParaRPr>
        </a:p>
      </dgm:t>
    </dgm:pt>
    <dgm:pt modelId="{3450B939-29DB-4D3E-BF13-E484310CA22B}" type="parTrans" cxnId="{8D3CA744-223E-445D-98DF-3BC72312E532}">
      <dgm:prSet/>
      <dgm:spPr/>
      <dgm:t>
        <a:bodyPr/>
        <a:lstStyle/>
        <a:p>
          <a:endParaRPr lang="es-CO"/>
        </a:p>
      </dgm:t>
    </dgm:pt>
    <dgm:pt modelId="{4C591F7F-95AA-426D-9B0E-EB6E06C9302F}" type="sibTrans" cxnId="{8D3CA744-223E-445D-98DF-3BC72312E532}">
      <dgm:prSet/>
      <dgm:spPr/>
      <dgm:t>
        <a:bodyPr/>
        <a:lstStyle/>
        <a:p>
          <a:endParaRPr lang="es-CO"/>
        </a:p>
      </dgm:t>
    </dgm:pt>
    <dgm:pt modelId="{8B81D22D-D1B8-4DEC-8923-FB19F27DE45E}">
      <dgm:prSet phldrT="[Texto]" custT="1"/>
      <dgm:spPr/>
      <dgm:t>
        <a:bodyPr/>
        <a:lstStyle/>
        <a:p>
          <a:r>
            <a:rPr lang="es-ES" sz="1800" b="1" dirty="0"/>
            <a:t>4. </a:t>
          </a:r>
          <a:r>
            <a:rPr lang="es-ES" sz="1800" b="1" dirty="0" smtClean="0"/>
            <a:t>Definiciones proyecto de Respuesta Requerimiento Superintendencia Financiera.</a:t>
          </a:r>
          <a:endParaRPr lang="es-ES" sz="1800" b="1" dirty="0"/>
        </a:p>
      </dgm:t>
    </dgm:pt>
    <dgm:pt modelId="{72096BEB-662B-4DBA-BF01-68A3148DDA6D}" type="parTrans" cxnId="{A116CEC7-C28A-4DDE-A6ED-3D6404C92AD6}">
      <dgm:prSet/>
      <dgm:spPr/>
      <dgm:t>
        <a:bodyPr/>
        <a:lstStyle/>
        <a:p>
          <a:endParaRPr lang="es-CO"/>
        </a:p>
      </dgm:t>
    </dgm:pt>
    <dgm:pt modelId="{8BB5C3EF-4BFA-4B61-B139-683CBA9DB853}" type="sibTrans" cxnId="{A116CEC7-C28A-4DDE-A6ED-3D6404C92AD6}">
      <dgm:prSet/>
      <dgm:spPr/>
      <dgm:t>
        <a:bodyPr/>
        <a:lstStyle/>
        <a:p>
          <a:endParaRPr lang="es-CO"/>
        </a:p>
      </dgm:t>
    </dgm:pt>
    <dgm:pt modelId="{175132B6-0736-4B24-88CE-6A0452EB0EB8}">
      <dgm:prSet phldrT="[Texto]" custT="1"/>
      <dgm:spPr/>
      <dgm:t>
        <a:bodyPr/>
        <a:lstStyle/>
        <a:p>
          <a:r>
            <a:rPr lang="es-ES" sz="1800" b="1" dirty="0"/>
            <a:t>2. Lectura </a:t>
          </a:r>
          <a:r>
            <a:rPr lang="es-ES" sz="1800" b="1" dirty="0" smtClean="0"/>
            <a:t>el </a:t>
          </a:r>
          <a:r>
            <a:rPr lang="es-ES" sz="1800" b="1" dirty="0"/>
            <a:t>orden del </a:t>
          </a:r>
          <a:r>
            <a:rPr lang="es-ES" sz="1800" b="1" dirty="0" smtClean="0"/>
            <a:t>día.</a:t>
          </a:r>
          <a:endParaRPr lang="es-CO" sz="1800" b="0" dirty="0">
            <a:latin typeface="Calibri" pitchFamily="34" charset="0"/>
          </a:endParaRPr>
        </a:p>
      </dgm:t>
    </dgm:pt>
    <dgm:pt modelId="{DA7404E4-E5E5-4BC1-8DEC-B3B6B8F0A148}" type="parTrans" cxnId="{712E104A-1D12-444D-9AC8-474AE16C5415}">
      <dgm:prSet/>
      <dgm:spPr/>
      <dgm:t>
        <a:bodyPr/>
        <a:lstStyle/>
        <a:p>
          <a:endParaRPr lang="es-CO"/>
        </a:p>
      </dgm:t>
    </dgm:pt>
    <dgm:pt modelId="{C30FD51A-5A70-4C0C-88F4-BDB2FAAA0DF0}" type="sibTrans" cxnId="{712E104A-1D12-444D-9AC8-474AE16C5415}">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C66DE460-D941-432C-ADDD-2CC51E3F493D}" type="pres">
      <dgm:prSet presAssocID="{7843F417-28FF-4513-B8A6-FD02F70616D7}" presName="parentText" presStyleLbl="node1" presStyleIdx="0" presStyleCnt="4">
        <dgm:presLayoutVars>
          <dgm:chMax val="0"/>
          <dgm:bulletEnabled val="1"/>
        </dgm:presLayoutVars>
      </dgm:prSet>
      <dgm:spPr/>
      <dgm:t>
        <a:bodyPr/>
        <a:lstStyle/>
        <a:p>
          <a:endParaRPr lang="es-CO"/>
        </a:p>
      </dgm:t>
    </dgm:pt>
    <dgm:pt modelId="{F846CCFC-42FF-4806-9D22-6B4315E5C510}" type="pres">
      <dgm:prSet presAssocID="{AA8F89A9-128D-434F-BC5F-F1C1D876287E}" presName="spacer" presStyleCnt="0"/>
      <dgm:spPr/>
    </dgm:pt>
    <dgm:pt modelId="{7220C1C5-9D79-40A5-966C-9AE23504CE27}" type="pres">
      <dgm:prSet presAssocID="{175132B6-0736-4B24-88CE-6A0452EB0EB8}" presName="parentText" presStyleLbl="node1" presStyleIdx="1" presStyleCnt="4">
        <dgm:presLayoutVars>
          <dgm:chMax val="0"/>
          <dgm:bulletEnabled val="1"/>
        </dgm:presLayoutVars>
      </dgm:prSet>
      <dgm:spPr/>
      <dgm:t>
        <a:bodyPr/>
        <a:lstStyle/>
        <a:p>
          <a:endParaRPr lang="es-CO"/>
        </a:p>
      </dgm:t>
    </dgm:pt>
    <dgm:pt modelId="{F23F32A5-956E-44C4-988A-E97E9E285F64}" type="pres">
      <dgm:prSet presAssocID="{C30FD51A-5A70-4C0C-88F4-BDB2FAAA0DF0}" presName="spacer" presStyleCnt="0"/>
      <dgm:spPr/>
    </dgm:pt>
    <dgm:pt modelId="{8A74D157-D7F5-4978-9E13-E701098A5A7C}" type="pres">
      <dgm:prSet presAssocID="{972F9B4D-3A96-4C25-B3AE-DFEDA7C41A73}" presName="parentText" presStyleLbl="node1" presStyleIdx="2" presStyleCnt="4">
        <dgm:presLayoutVars>
          <dgm:chMax val="0"/>
          <dgm:bulletEnabled val="1"/>
        </dgm:presLayoutVars>
      </dgm:prSet>
      <dgm:spPr/>
      <dgm:t>
        <a:bodyPr/>
        <a:lstStyle/>
        <a:p>
          <a:endParaRPr lang="es-CO"/>
        </a:p>
      </dgm:t>
    </dgm:pt>
    <dgm:pt modelId="{105CE895-B9D6-417F-B580-2E7AFCE1A927}" type="pres">
      <dgm:prSet presAssocID="{4C591F7F-95AA-426D-9B0E-EB6E06C9302F}" presName="spacer" presStyleCnt="0"/>
      <dgm:spPr/>
    </dgm:pt>
    <dgm:pt modelId="{C053836B-2E37-4108-96BD-E379295C63AF}" type="pres">
      <dgm:prSet presAssocID="{8B81D22D-D1B8-4DEC-8923-FB19F27DE45E}" presName="parentText" presStyleLbl="node1" presStyleIdx="3" presStyleCnt="4">
        <dgm:presLayoutVars>
          <dgm:chMax val="0"/>
          <dgm:bulletEnabled val="1"/>
        </dgm:presLayoutVars>
      </dgm:prSet>
      <dgm:spPr/>
      <dgm:t>
        <a:bodyPr/>
        <a:lstStyle/>
        <a:p>
          <a:endParaRPr lang="es-CO"/>
        </a:p>
      </dgm:t>
    </dgm:pt>
  </dgm:ptLst>
  <dgm:cxnLst>
    <dgm:cxn modelId="{DCF0BB6E-403B-42B0-8C72-DDD69DD5677B}" type="presOf" srcId="{1BDD92D1-4249-41CD-80E0-04B67D1A883E}" destId="{13DF23CD-4103-4954-9192-E79AEC36CBC1}" srcOrd="0" destOrd="0" presId="urn:microsoft.com/office/officeart/2005/8/layout/vList2"/>
    <dgm:cxn modelId="{524FDF1D-283F-45F7-B0E7-02AECD026DF6}" type="presOf" srcId="{7843F417-28FF-4513-B8A6-FD02F70616D7}" destId="{C66DE460-D941-432C-ADDD-2CC51E3F493D}" srcOrd="0" destOrd="0" presId="urn:microsoft.com/office/officeart/2005/8/layout/vList2"/>
    <dgm:cxn modelId="{A116CEC7-C28A-4DDE-A6ED-3D6404C92AD6}" srcId="{1BDD92D1-4249-41CD-80E0-04B67D1A883E}" destId="{8B81D22D-D1B8-4DEC-8923-FB19F27DE45E}" srcOrd="3" destOrd="0" parTransId="{72096BEB-662B-4DBA-BF01-68A3148DDA6D}" sibTransId="{8BB5C3EF-4BFA-4B61-B139-683CBA9DB853}"/>
    <dgm:cxn modelId="{712E104A-1D12-444D-9AC8-474AE16C5415}" srcId="{1BDD92D1-4249-41CD-80E0-04B67D1A883E}" destId="{175132B6-0736-4B24-88CE-6A0452EB0EB8}" srcOrd="1" destOrd="0" parTransId="{DA7404E4-E5E5-4BC1-8DEC-B3B6B8F0A148}" sibTransId="{C30FD51A-5A70-4C0C-88F4-BDB2FAAA0DF0}"/>
    <dgm:cxn modelId="{8D3CA744-223E-445D-98DF-3BC72312E532}" srcId="{1BDD92D1-4249-41CD-80E0-04B67D1A883E}" destId="{972F9B4D-3A96-4C25-B3AE-DFEDA7C41A73}" srcOrd="2" destOrd="0" parTransId="{3450B939-29DB-4D3E-BF13-E484310CA22B}" sibTransId="{4C591F7F-95AA-426D-9B0E-EB6E06C9302F}"/>
    <dgm:cxn modelId="{C6ADDBFA-29CE-45F1-A300-87906B08F6E0}" type="presOf" srcId="{8B81D22D-D1B8-4DEC-8923-FB19F27DE45E}" destId="{C053836B-2E37-4108-96BD-E379295C63AF}" srcOrd="0" destOrd="0" presId="urn:microsoft.com/office/officeart/2005/8/layout/vList2"/>
    <dgm:cxn modelId="{557C7B41-DF84-47CC-BCB1-8503D831C282}" type="presOf" srcId="{972F9B4D-3A96-4C25-B3AE-DFEDA7C41A73}" destId="{8A74D157-D7F5-4978-9E13-E701098A5A7C}" srcOrd="0" destOrd="0" presId="urn:microsoft.com/office/officeart/2005/8/layout/vList2"/>
    <dgm:cxn modelId="{21A23875-A16D-49CD-9139-919518B64996}" srcId="{1BDD92D1-4249-41CD-80E0-04B67D1A883E}" destId="{7843F417-28FF-4513-B8A6-FD02F70616D7}" srcOrd="0" destOrd="0" parTransId="{4C54A056-B734-40A2-9067-75F344F2FDE4}" sibTransId="{AA8F89A9-128D-434F-BC5F-F1C1D876287E}"/>
    <dgm:cxn modelId="{1625F7BC-CFA2-4E88-9B28-F077D6ABD91B}" type="presOf" srcId="{175132B6-0736-4B24-88CE-6A0452EB0EB8}" destId="{7220C1C5-9D79-40A5-966C-9AE23504CE27}" srcOrd="0" destOrd="0" presId="urn:microsoft.com/office/officeart/2005/8/layout/vList2"/>
    <dgm:cxn modelId="{8F88001F-803D-452C-B26A-70859C7F9D61}" type="presParOf" srcId="{13DF23CD-4103-4954-9192-E79AEC36CBC1}" destId="{C66DE460-D941-432C-ADDD-2CC51E3F493D}" srcOrd="0" destOrd="0" presId="urn:microsoft.com/office/officeart/2005/8/layout/vList2"/>
    <dgm:cxn modelId="{7E0B47C2-13BB-4987-974D-399A91044C58}" type="presParOf" srcId="{13DF23CD-4103-4954-9192-E79AEC36CBC1}" destId="{F846CCFC-42FF-4806-9D22-6B4315E5C510}" srcOrd="1" destOrd="0" presId="urn:microsoft.com/office/officeart/2005/8/layout/vList2"/>
    <dgm:cxn modelId="{E384418C-56AE-418C-A0DE-04F41A581BF3}" type="presParOf" srcId="{13DF23CD-4103-4954-9192-E79AEC36CBC1}" destId="{7220C1C5-9D79-40A5-966C-9AE23504CE27}" srcOrd="2" destOrd="0" presId="urn:microsoft.com/office/officeart/2005/8/layout/vList2"/>
    <dgm:cxn modelId="{16DE5561-D88D-4533-A351-F248A908CACB}" type="presParOf" srcId="{13DF23CD-4103-4954-9192-E79AEC36CBC1}" destId="{F23F32A5-956E-44C4-988A-E97E9E285F64}" srcOrd="3" destOrd="0" presId="urn:microsoft.com/office/officeart/2005/8/layout/vList2"/>
    <dgm:cxn modelId="{B7C9F214-3BBA-4DF6-8AEA-47E9925442A4}" type="presParOf" srcId="{13DF23CD-4103-4954-9192-E79AEC36CBC1}" destId="{8A74D157-D7F5-4978-9E13-E701098A5A7C}" srcOrd="4" destOrd="0" presId="urn:microsoft.com/office/officeart/2005/8/layout/vList2"/>
    <dgm:cxn modelId="{B406B7CF-696D-447B-A13F-0988CBFCA40E}" type="presParOf" srcId="{13DF23CD-4103-4954-9192-E79AEC36CBC1}" destId="{105CE895-B9D6-417F-B580-2E7AFCE1A927}" srcOrd="5" destOrd="0" presId="urn:microsoft.com/office/officeart/2005/8/layout/vList2"/>
    <dgm:cxn modelId="{CA371AD1-08DE-4F6C-8768-06B1FFC48250}" type="presParOf" srcId="{13DF23CD-4103-4954-9192-E79AEC36CBC1}" destId="{C053836B-2E37-4108-96BD-E379295C63AF}" srcOrd="6"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4FAE7F-607A-4271-A5F6-E8490B94F582}" type="doc">
      <dgm:prSet loTypeId="urn:microsoft.com/office/officeart/2005/8/layout/radial6" loCatId="cycle" qsTypeId="urn:microsoft.com/office/officeart/2005/8/quickstyle/simple1" qsCatId="simple" csTypeId="urn:microsoft.com/office/officeart/2005/8/colors/accent3_3" csCatId="accent3" phldr="1"/>
      <dgm:spPr/>
      <dgm:t>
        <a:bodyPr/>
        <a:lstStyle/>
        <a:p>
          <a:endParaRPr lang="es-CO"/>
        </a:p>
      </dgm:t>
    </dgm:pt>
    <dgm:pt modelId="{9A7AE4AB-5EA1-46DF-B8BC-55B5FA617ED8}">
      <dgm:prSet phldrT="[Texto]" custT="1"/>
      <dgm:spPr>
        <a:solidFill>
          <a:srgbClr val="00B050"/>
        </a:solidFill>
      </dgm:spPr>
      <dgm:t>
        <a:bodyPr/>
        <a:lstStyle/>
        <a:p>
          <a:r>
            <a:rPr lang="es-CO" sz="1500" dirty="0"/>
            <a:t>PAAI</a:t>
          </a:r>
        </a:p>
      </dgm:t>
    </dgm:pt>
    <dgm:pt modelId="{D7FE82D4-1CF1-40ED-A8B1-1BE5DA8A289A}" type="parTrans" cxnId="{7230313A-7CA5-4375-A557-955661658689}">
      <dgm:prSet/>
      <dgm:spPr/>
      <dgm:t>
        <a:bodyPr/>
        <a:lstStyle/>
        <a:p>
          <a:endParaRPr lang="es-CO" sz="1500"/>
        </a:p>
      </dgm:t>
    </dgm:pt>
    <dgm:pt modelId="{78AF4857-0EF6-4F42-9624-AF793FEC0C90}" type="sibTrans" cxnId="{7230313A-7CA5-4375-A557-955661658689}">
      <dgm:prSet/>
      <dgm:spPr/>
      <dgm:t>
        <a:bodyPr/>
        <a:lstStyle/>
        <a:p>
          <a:endParaRPr lang="es-CO" sz="1500"/>
        </a:p>
      </dgm:t>
    </dgm:pt>
    <dgm:pt modelId="{25E0DFFC-B3B6-488B-BA8D-340AEE13CAD1}">
      <dgm:prSet phldrT="[Texto]" custT="1"/>
      <dgm:spPr>
        <a:solidFill>
          <a:srgbClr val="002060"/>
        </a:solidFill>
      </dgm:spPr>
      <dgm:t>
        <a:bodyPr/>
        <a:lstStyle/>
        <a:p>
          <a:r>
            <a:rPr lang="es-CO" sz="1400" dirty="0" smtClean="0"/>
            <a:t>Obtener información</a:t>
          </a:r>
          <a:endParaRPr lang="es-CO" sz="1400" dirty="0"/>
        </a:p>
      </dgm:t>
    </dgm:pt>
    <dgm:pt modelId="{0A1B106F-6256-4E86-B502-42B25A50656C}" type="parTrans" cxnId="{BCF63A70-F8FD-4CF9-B3BA-7B69A0AEE4C5}">
      <dgm:prSet/>
      <dgm:spPr/>
      <dgm:t>
        <a:bodyPr/>
        <a:lstStyle/>
        <a:p>
          <a:endParaRPr lang="es-CO" sz="1500"/>
        </a:p>
      </dgm:t>
    </dgm:pt>
    <dgm:pt modelId="{5FF814F2-D250-496F-828D-C22D8E0C183E}" type="sibTrans" cxnId="{BCF63A70-F8FD-4CF9-B3BA-7B69A0AEE4C5}">
      <dgm:prSet/>
      <dgm:spPr>
        <a:solidFill>
          <a:srgbClr val="6BADF5"/>
        </a:solidFill>
      </dgm:spPr>
      <dgm:t>
        <a:bodyPr/>
        <a:lstStyle/>
        <a:p>
          <a:endParaRPr lang="es-CO" sz="1500"/>
        </a:p>
      </dgm:t>
    </dgm:pt>
    <dgm:pt modelId="{E69AE44B-098C-474B-9D15-1F062C2896A9}">
      <dgm:prSet phldrT="[Texto]" custT="1"/>
      <dgm:spPr>
        <a:solidFill>
          <a:srgbClr val="002060"/>
        </a:solidFill>
      </dgm:spPr>
      <dgm:t>
        <a:bodyPr/>
        <a:lstStyle/>
        <a:p>
          <a:r>
            <a:rPr lang="es-CO" sz="1400" dirty="0"/>
            <a:t>Formulación</a:t>
          </a:r>
        </a:p>
      </dgm:t>
    </dgm:pt>
    <dgm:pt modelId="{258663AB-A89C-412C-AC0F-AE8DC1369D65}" type="parTrans" cxnId="{E79F0032-41EE-4211-BD28-5CFFAA63DE43}">
      <dgm:prSet/>
      <dgm:spPr/>
      <dgm:t>
        <a:bodyPr/>
        <a:lstStyle/>
        <a:p>
          <a:endParaRPr lang="es-CO" sz="1500"/>
        </a:p>
      </dgm:t>
    </dgm:pt>
    <dgm:pt modelId="{0C823143-6506-426C-9C8D-A6E768E8E133}" type="sibTrans" cxnId="{E79F0032-41EE-4211-BD28-5CFFAA63DE43}">
      <dgm:prSet/>
      <dgm:spPr>
        <a:solidFill>
          <a:srgbClr val="6BADF5"/>
        </a:solidFill>
      </dgm:spPr>
      <dgm:t>
        <a:bodyPr/>
        <a:lstStyle/>
        <a:p>
          <a:endParaRPr lang="es-CO" sz="1500"/>
        </a:p>
      </dgm:t>
    </dgm:pt>
    <dgm:pt modelId="{45ACF12B-3F59-4ABE-A15B-5BC83966B8B0}">
      <dgm:prSet phldrT="[Texto]" custT="1"/>
      <dgm:spPr>
        <a:solidFill>
          <a:srgbClr val="002060"/>
        </a:solidFill>
      </dgm:spPr>
      <dgm:t>
        <a:bodyPr/>
        <a:lstStyle/>
        <a:p>
          <a:r>
            <a:rPr lang="es-CO" sz="1400" dirty="0"/>
            <a:t>Presentación</a:t>
          </a:r>
        </a:p>
      </dgm:t>
    </dgm:pt>
    <dgm:pt modelId="{B6CCA26B-3AD6-414C-AD8B-2D8D6CD2A5A3}" type="parTrans" cxnId="{BC5A5083-B946-4629-81D8-99AFCD60D840}">
      <dgm:prSet/>
      <dgm:spPr/>
      <dgm:t>
        <a:bodyPr/>
        <a:lstStyle/>
        <a:p>
          <a:endParaRPr lang="es-CO" sz="1500"/>
        </a:p>
      </dgm:t>
    </dgm:pt>
    <dgm:pt modelId="{B84A6971-6368-4E8A-8690-B4EC45B49F56}" type="sibTrans" cxnId="{BC5A5083-B946-4629-81D8-99AFCD60D840}">
      <dgm:prSet/>
      <dgm:spPr>
        <a:solidFill>
          <a:srgbClr val="6BADF5"/>
        </a:solidFill>
      </dgm:spPr>
      <dgm:t>
        <a:bodyPr/>
        <a:lstStyle/>
        <a:p>
          <a:endParaRPr lang="es-CO" sz="1500"/>
        </a:p>
      </dgm:t>
    </dgm:pt>
    <dgm:pt modelId="{51D6EEC5-BCC4-4F9E-B20D-D127D50D4DB8}">
      <dgm:prSet phldrT="[Texto]" custT="1"/>
      <dgm:spPr>
        <a:solidFill>
          <a:srgbClr val="002060"/>
        </a:solidFill>
      </dgm:spPr>
      <dgm:t>
        <a:bodyPr/>
        <a:lstStyle/>
        <a:p>
          <a:r>
            <a:rPr lang="es-CO" sz="1400" dirty="0"/>
            <a:t>Medición </a:t>
          </a:r>
        </a:p>
      </dgm:t>
    </dgm:pt>
    <dgm:pt modelId="{5CCAF1F7-E2E3-4D66-A805-911EA338B338}" type="parTrans" cxnId="{C06E223D-332E-4FB1-8277-75347BE0ED50}">
      <dgm:prSet/>
      <dgm:spPr/>
      <dgm:t>
        <a:bodyPr/>
        <a:lstStyle/>
        <a:p>
          <a:endParaRPr lang="es-CO" sz="1500"/>
        </a:p>
      </dgm:t>
    </dgm:pt>
    <dgm:pt modelId="{BF87C79F-2B96-43EC-91B9-C77F6B989781}" type="sibTrans" cxnId="{C06E223D-332E-4FB1-8277-75347BE0ED50}">
      <dgm:prSet/>
      <dgm:spPr>
        <a:solidFill>
          <a:srgbClr val="6BADF5"/>
        </a:solidFill>
      </dgm:spPr>
      <dgm:t>
        <a:bodyPr/>
        <a:lstStyle/>
        <a:p>
          <a:endParaRPr lang="es-CO" sz="1500"/>
        </a:p>
      </dgm:t>
    </dgm:pt>
    <dgm:pt modelId="{7EABA743-09F8-427F-AE03-374B0C53BD9F}" type="pres">
      <dgm:prSet presAssocID="{964FAE7F-607A-4271-A5F6-E8490B94F582}" presName="Name0" presStyleCnt="0">
        <dgm:presLayoutVars>
          <dgm:chMax val="1"/>
          <dgm:dir/>
          <dgm:animLvl val="ctr"/>
          <dgm:resizeHandles val="exact"/>
        </dgm:presLayoutVars>
      </dgm:prSet>
      <dgm:spPr/>
      <dgm:t>
        <a:bodyPr/>
        <a:lstStyle/>
        <a:p>
          <a:endParaRPr lang="es-CO"/>
        </a:p>
      </dgm:t>
    </dgm:pt>
    <dgm:pt modelId="{C828B71B-CF35-4AD9-9BCA-8490ED4972E3}" type="pres">
      <dgm:prSet presAssocID="{9A7AE4AB-5EA1-46DF-B8BC-55B5FA617ED8}" presName="centerShape" presStyleLbl="node0" presStyleIdx="0" presStyleCnt="1" custScaleX="91376" custScaleY="86769"/>
      <dgm:spPr/>
      <dgm:t>
        <a:bodyPr/>
        <a:lstStyle/>
        <a:p>
          <a:endParaRPr lang="es-CO"/>
        </a:p>
      </dgm:t>
    </dgm:pt>
    <dgm:pt modelId="{70FB42AE-FA7F-4804-82A5-7CD33C424296}" type="pres">
      <dgm:prSet presAssocID="{25E0DFFC-B3B6-488B-BA8D-340AEE13CAD1}" presName="node" presStyleLbl="node1" presStyleIdx="0" presStyleCnt="4" custScaleX="175742">
        <dgm:presLayoutVars>
          <dgm:bulletEnabled val="1"/>
        </dgm:presLayoutVars>
      </dgm:prSet>
      <dgm:spPr/>
      <dgm:t>
        <a:bodyPr/>
        <a:lstStyle/>
        <a:p>
          <a:endParaRPr lang="es-CO"/>
        </a:p>
      </dgm:t>
    </dgm:pt>
    <dgm:pt modelId="{1C060773-3493-4248-83E6-8B03E89E7825}" type="pres">
      <dgm:prSet presAssocID="{25E0DFFC-B3B6-488B-BA8D-340AEE13CAD1}" presName="dummy" presStyleCnt="0"/>
      <dgm:spPr/>
    </dgm:pt>
    <dgm:pt modelId="{2EC99C1E-052A-4FF5-9D42-6958FCF5588C}" type="pres">
      <dgm:prSet presAssocID="{5FF814F2-D250-496F-828D-C22D8E0C183E}" presName="sibTrans" presStyleLbl="sibTrans2D1" presStyleIdx="0" presStyleCnt="4"/>
      <dgm:spPr/>
      <dgm:t>
        <a:bodyPr/>
        <a:lstStyle/>
        <a:p>
          <a:endParaRPr lang="es-CO"/>
        </a:p>
      </dgm:t>
    </dgm:pt>
    <dgm:pt modelId="{366992D0-DEE3-4A65-A824-F895A998B3E9}" type="pres">
      <dgm:prSet presAssocID="{E69AE44B-098C-474B-9D15-1F062C2896A9}" presName="node" presStyleLbl="node1" presStyleIdx="1" presStyleCnt="4" custScaleX="164229">
        <dgm:presLayoutVars>
          <dgm:bulletEnabled val="1"/>
        </dgm:presLayoutVars>
      </dgm:prSet>
      <dgm:spPr/>
      <dgm:t>
        <a:bodyPr/>
        <a:lstStyle/>
        <a:p>
          <a:endParaRPr lang="es-CO"/>
        </a:p>
      </dgm:t>
    </dgm:pt>
    <dgm:pt modelId="{6202B4C1-DEB3-45C9-8282-9CE9C305FFE8}" type="pres">
      <dgm:prSet presAssocID="{E69AE44B-098C-474B-9D15-1F062C2896A9}" presName="dummy" presStyleCnt="0"/>
      <dgm:spPr/>
    </dgm:pt>
    <dgm:pt modelId="{2C0E3070-67C0-40CD-BD36-5D2DDF34017F}" type="pres">
      <dgm:prSet presAssocID="{0C823143-6506-426C-9C8D-A6E768E8E133}" presName="sibTrans" presStyleLbl="sibTrans2D1" presStyleIdx="1" presStyleCnt="4"/>
      <dgm:spPr/>
      <dgm:t>
        <a:bodyPr/>
        <a:lstStyle/>
        <a:p>
          <a:endParaRPr lang="es-CO"/>
        </a:p>
      </dgm:t>
    </dgm:pt>
    <dgm:pt modelId="{FEBDF7FE-9E3C-4C09-A0C9-01FCDE5D0A8D}" type="pres">
      <dgm:prSet presAssocID="{45ACF12B-3F59-4ABE-A15B-5BC83966B8B0}" presName="node" presStyleLbl="node1" presStyleIdx="2" presStyleCnt="4" custScaleX="180963">
        <dgm:presLayoutVars>
          <dgm:bulletEnabled val="1"/>
        </dgm:presLayoutVars>
      </dgm:prSet>
      <dgm:spPr/>
      <dgm:t>
        <a:bodyPr/>
        <a:lstStyle/>
        <a:p>
          <a:endParaRPr lang="es-CO"/>
        </a:p>
      </dgm:t>
    </dgm:pt>
    <dgm:pt modelId="{F05EFFA2-DB64-4796-A849-9536D9EB3FE6}" type="pres">
      <dgm:prSet presAssocID="{45ACF12B-3F59-4ABE-A15B-5BC83966B8B0}" presName="dummy" presStyleCnt="0"/>
      <dgm:spPr/>
    </dgm:pt>
    <dgm:pt modelId="{61F2C707-A64E-4B0B-833A-1F228A45FC28}" type="pres">
      <dgm:prSet presAssocID="{B84A6971-6368-4E8A-8690-B4EC45B49F56}" presName="sibTrans" presStyleLbl="sibTrans2D1" presStyleIdx="2" presStyleCnt="4"/>
      <dgm:spPr/>
      <dgm:t>
        <a:bodyPr/>
        <a:lstStyle/>
        <a:p>
          <a:endParaRPr lang="es-CO"/>
        </a:p>
      </dgm:t>
    </dgm:pt>
    <dgm:pt modelId="{F183A094-BF22-43AE-9D2F-BA9BAA8E0676}" type="pres">
      <dgm:prSet presAssocID="{51D6EEC5-BCC4-4F9E-B20D-D127D50D4DB8}" presName="node" presStyleLbl="node1" presStyleIdx="3" presStyleCnt="4" custScaleX="160987" custScaleY="100424">
        <dgm:presLayoutVars>
          <dgm:bulletEnabled val="1"/>
        </dgm:presLayoutVars>
      </dgm:prSet>
      <dgm:spPr/>
      <dgm:t>
        <a:bodyPr/>
        <a:lstStyle/>
        <a:p>
          <a:endParaRPr lang="es-CO"/>
        </a:p>
      </dgm:t>
    </dgm:pt>
    <dgm:pt modelId="{70193DC4-7EAF-482D-9CA5-F2902638EE89}" type="pres">
      <dgm:prSet presAssocID="{51D6EEC5-BCC4-4F9E-B20D-D127D50D4DB8}" presName="dummy" presStyleCnt="0"/>
      <dgm:spPr/>
    </dgm:pt>
    <dgm:pt modelId="{E1FB6E91-E202-44B2-A4E8-F68BB60B1346}" type="pres">
      <dgm:prSet presAssocID="{BF87C79F-2B96-43EC-91B9-C77F6B989781}" presName="sibTrans" presStyleLbl="sibTrans2D1" presStyleIdx="3" presStyleCnt="4"/>
      <dgm:spPr/>
      <dgm:t>
        <a:bodyPr/>
        <a:lstStyle/>
        <a:p>
          <a:endParaRPr lang="es-CO"/>
        </a:p>
      </dgm:t>
    </dgm:pt>
  </dgm:ptLst>
  <dgm:cxnLst>
    <dgm:cxn modelId="{C06E223D-332E-4FB1-8277-75347BE0ED50}" srcId="{9A7AE4AB-5EA1-46DF-B8BC-55B5FA617ED8}" destId="{51D6EEC5-BCC4-4F9E-B20D-D127D50D4DB8}" srcOrd="3" destOrd="0" parTransId="{5CCAF1F7-E2E3-4D66-A805-911EA338B338}" sibTransId="{BF87C79F-2B96-43EC-91B9-C77F6B989781}"/>
    <dgm:cxn modelId="{2B084124-0B26-4BF9-8A91-C964F41506FE}" type="presOf" srcId="{0C823143-6506-426C-9C8D-A6E768E8E133}" destId="{2C0E3070-67C0-40CD-BD36-5D2DDF34017F}" srcOrd="0" destOrd="0" presId="urn:microsoft.com/office/officeart/2005/8/layout/radial6"/>
    <dgm:cxn modelId="{E79F0032-41EE-4211-BD28-5CFFAA63DE43}" srcId="{9A7AE4AB-5EA1-46DF-B8BC-55B5FA617ED8}" destId="{E69AE44B-098C-474B-9D15-1F062C2896A9}" srcOrd="1" destOrd="0" parTransId="{258663AB-A89C-412C-AC0F-AE8DC1369D65}" sibTransId="{0C823143-6506-426C-9C8D-A6E768E8E133}"/>
    <dgm:cxn modelId="{9CB6CA08-0BF5-4989-8BAD-61E5EEF79160}" type="presOf" srcId="{964FAE7F-607A-4271-A5F6-E8490B94F582}" destId="{7EABA743-09F8-427F-AE03-374B0C53BD9F}" srcOrd="0" destOrd="0" presId="urn:microsoft.com/office/officeart/2005/8/layout/radial6"/>
    <dgm:cxn modelId="{BCF63A70-F8FD-4CF9-B3BA-7B69A0AEE4C5}" srcId="{9A7AE4AB-5EA1-46DF-B8BC-55B5FA617ED8}" destId="{25E0DFFC-B3B6-488B-BA8D-340AEE13CAD1}" srcOrd="0" destOrd="0" parTransId="{0A1B106F-6256-4E86-B502-42B25A50656C}" sibTransId="{5FF814F2-D250-496F-828D-C22D8E0C183E}"/>
    <dgm:cxn modelId="{41C807B4-AC77-4D39-A811-10E51FD02DB6}" type="presOf" srcId="{25E0DFFC-B3B6-488B-BA8D-340AEE13CAD1}" destId="{70FB42AE-FA7F-4804-82A5-7CD33C424296}" srcOrd="0" destOrd="0" presId="urn:microsoft.com/office/officeart/2005/8/layout/radial6"/>
    <dgm:cxn modelId="{762F661E-CEFA-452A-AC07-0A40D5F95156}" type="presOf" srcId="{5FF814F2-D250-496F-828D-C22D8E0C183E}" destId="{2EC99C1E-052A-4FF5-9D42-6958FCF5588C}" srcOrd="0" destOrd="0" presId="urn:microsoft.com/office/officeart/2005/8/layout/radial6"/>
    <dgm:cxn modelId="{6C9C5D58-3882-4973-90AC-634A03CA91E7}" type="presOf" srcId="{B84A6971-6368-4E8A-8690-B4EC45B49F56}" destId="{61F2C707-A64E-4B0B-833A-1F228A45FC28}" srcOrd="0" destOrd="0" presId="urn:microsoft.com/office/officeart/2005/8/layout/radial6"/>
    <dgm:cxn modelId="{BC5A5083-B946-4629-81D8-99AFCD60D840}" srcId="{9A7AE4AB-5EA1-46DF-B8BC-55B5FA617ED8}" destId="{45ACF12B-3F59-4ABE-A15B-5BC83966B8B0}" srcOrd="2" destOrd="0" parTransId="{B6CCA26B-3AD6-414C-AD8B-2D8D6CD2A5A3}" sibTransId="{B84A6971-6368-4E8A-8690-B4EC45B49F56}"/>
    <dgm:cxn modelId="{0262A53F-BB7E-4AD5-952C-51BC37DC4B97}" type="presOf" srcId="{E69AE44B-098C-474B-9D15-1F062C2896A9}" destId="{366992D0-DEE3-4A65-A824-F895A998B3E9}" srcOrd="0" destOrd="0" presId="urn:microsoft.com/office/officeart/2005/8/layout/radial6"/>
    <dgm:cxn modelId="{0DC4F87E-C620-457D-ADCA-C4193FF4BA7F}" type="presOf" srcId="{9A7AE4AB-5EA1-46DF-B8BC-55B5FA617ED8}" destId="{C828B71B-CF35-4AD9-9BCA-8490ED4972E3}" srcOrd="0" destOrd="0" presId="urn:microsoft.com/office/officeart/2005/8/layout/radial6"/>
    <dgm:cxn modelId="{D91FC7CA-0102-4D8C-9C4B-AE6167E6FC78}" type="presOf" srcId="{BF87C79F-2B96-43EC-91B9-C77F6B989781}" destId="{E1FB6E91-E202-44B2-A4E8-F68BB60B1346}" srcOrd="0" destOrd="0" presId="urn:microsoft.com/office/officeart/2005/8/layout/radial6"/>
    <dgm:cxn modelId="{1EB97F26-CBB3-4227-8AC4-A9EB50990BDA}" type="presOf" srcId="{51D6EEC5-BCC4-4F9E-B20D-D127D50D4DB8}" destId="{F183A094-BF22-43AE-9D2F-BA9BAA8E0676}" srcOrd="0" destOrd="0" presId="urn:microsoft.com/office/officeart/2005/8/layout/radial6"/>
    <dgm:cxn modelId="{7230313A-7CA5-4375-A557-955661658689}" srcId="{964FAE7F-607A-4271-A5F6-E8490B94F582}" destId="{9A7AE4AB-5EA1-46DF-B8BC-55B5FA617ED8}" srcOrd="0" destOrd="0" parTransId="{D7FE82D4-1CF1-40ED-A8B1-1BE5DA8A289A}" sibTransId="{78AF4857-0EF6-4F42-9624-AF793FEC0C90}"/>
    <dgm:cxn modelId="{2F2512A3-F32E-4C19-9693-22E3B9364494}" type="presOf" srcId="{45ACF12B-3F59-4ABE-A15B-5BC83966B8B0}" destId="{FEBDF7FE-9E3C-4C09-A0C9-01FCDE5D0A8D}" srcOrd="0" destOrd="0" presId="urn:microsoft.com/office/officeart/2005/8/layout/radial6"/>
    <dgm:cxn modelId="{9D69AD8F-0C4A-4CC2-BF5A-C9CDEE3B4E24}" type="presParOf" srcId="{7EABA743-09F8-427F-AE03-374B0C53BD9F}" destId="{C828B71B-CF35-4AD9-9BCA-8490ED4972E3}" srcOrd="0" destOrd="0" presId="urn:microsoft.com/office/officeart/2005/8/layout/radial6"/>
    <dgm:cxn modelId="{9711515A-D457-4785-A121-E500C74BCA84}" type="presParOf" srcId="{7EABA743-09F8-427F-AE03-374B0C53BD9F}" destId="{70FB42AE-FA7F-4804-82A5-7CD33C424296}" srcOrd="1" destOrd="0" presId="urn:microsoft.com/office/officeart/2005/8/layout/radial6"/>
    <dgm:cxn modelId="{5B186D98-3421-4F9B-A100-9C884DB1B364}" type="presParOf" srcId="{7EABA743-09F8-427F-AE03-374B0C53BD9F}" destId="{1C060773-3493-4248-83E6-8B03E89E7825}" srcOrd="2" destOrd="0" presId="urn:microsoft.com/office/officeart/2005/8/layout/radial6"/>
    <dgm:cxn modelId="{C591A730-9F49-481D-97DD-26A350002881}" type="presParOf" srcId="{7EABA743-09F8-427F-AE03-374B0C53BD9F}" destId="{2EC99C1E-052A-4FF5-9D42-6958FCF5588C}" srcOrd="3" destOrd="0" presId="urn:microsoft.com/office/officeart/2005/8/layout/radial6"/>
    <dgm:cxn modelId="{856240CE-B032-4C62-8C3A-D41F9A158519}" type="presParOf" srcId="{7EABA743-09F8-427F-AE03-374B0C53BD9F}" destId="{366992D0-DEE3-4A65-A824-F895A998B3E9}" srcOrd="4" destOrd="0" presId="urn:microsoft.com/office/officeart/2005/8/layout/radial6"/>
    <dgm:cxn modelId="{77B6E2AC-F50F-42D8-A34F-5E1C91ACEED0}" type="presParOf" srcId="{7EABA743-09F8-427F-AE03-374B0C53BD9F}" destId="{6202B4C1-DEB3-45C9-8282-9CE9C305FFE8}" srcOrd="5" destOrd="0" presId="urn:microsoft.com/office/officeart/2005/8/layout/radial6"/>
    <dgm:cxn modelId="{30D9E6D4-0290-4AEC-9621-B08751B3C10A}" type="presParOf" srcId="{7EABA743-09F8-427F-AE03-374B0C53BD9F}" destId="{2C0E3070-67C0-40CD-BD36-5D2DDF34017F}" srcOrd="6" destOrd="0" presId="urn:microsoft.com/office/officeart/2005/8/layout/radial6"/>
    <dgm:cxn modelId="{D37029D2-DB12-4864-8F3A-7B11C6BC1BFB}" type="presParOf" srcId="{7EABA743-09F8-427F-AE03-374B0C53BD9F}" destId="{FEBDF7FE-9E3C-4C09-A0C9-01FCDE5D0A8D}" srcOrd="7" destOrd="0" presId="urn:microsoft.com/office/officeart/2005/8/layout/radial6"/>
    <dgm:cxn modelId="{C449910C-1760-4203-A299-F0F700D4499E}" type="presParOf" srcId="{7EABA743-09F8-427F-AE03-374B0C53BD9F}" destId="{F05EFFA2-DB64-4796-A849-9536D9EB3FE6}" srcOrd="8" destOrd="0" presId="urn:microsoft.com/office/officeart/2005/8/layout/radial6"/>
    <dgm:cxn modelId="{A5951AF2-1BB3-40A9-AF43-06BA81035253}" type="presParOf" srcId="{7EABA743-09F8-427F-AE03-374B0C53BD9F}" destId="{61F2C707-A64E-4B0B-833A-1F228A45FC28}" srcOrd="9" destOrd="0" presId="urn:microsoft.com/office/officeart/2005/8/layout/radial6"/>
    <dgm:cxn modelId="{563EFCE0-7DB3-4E29-8F8B-DDE9ACFB40BE}" type="presParOf" srcId="{7EABA743-09F8-427F-AE03-374B0C53BD9F}" destId="{F183A094-BF22-43AE-9D2F-BA9BAA8E0676}" srcOrd="10" destOrd="0" presId="urn:microsoft.com/office/officeart/2005/8/layout/radial6"/>
    <dgm:cxn modelId="{8CCFE463-4E3E-4FD9-A951-E1470266A3EF}" type="presParOf" srcId="{7EABA743-09F8-427F-AE03-374B0C53BD9F}" destId="{70193DC4-7EAF-482D-9CA5-F2902638EE89}" srcOrd="11" destOrd="0" presId="urn:microsoft.com/office/officeart/2005/8/layout/radial6"/>
    <dgm:cxn modelId="{4F73CE49-47AA-40AB-AE56-8B7813467490}" type="presParOf" srcId="{7EABA743-09F8-427F-AE03-374B0C53BD9F}" destId="{E1FB6E91-E202-44B2-A4E8-F68BB60B1346}" srcOrd="12"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CB230C-BEA3-411E-8470-F4F99F7CD8B7}" type="doc">
      <dgm:prSet loTypeId="urn:microsoft.com/office/officeart/2005/8/layout/process4" loCatId="process" qsTypeId="urn:microsoft.com/office/officeart/2005/8/quickstyle/simple1" qsCatId="simple" csTypeId="urn:microsoft.com/office/officeart/2005/8/colors/accent1_1" csCatId="accent1" phldr="1"/>
      <dgm:spPr/>
    </dgm:pt>
    <dgm:pt modelId="{3951A436-02A4-421D-B5F2-80BF7E5D4A15}">
      <dgm:prSet phldrT="[Texto]" custT="1"/>
      <dgm:spPr>
        <a:solidFill>
          <a:srgbClr val="00B050"/>
        </a:solidFill>
      </dgm:spPr>
      <dgm:t>
        <a:bodyPr anchor="t"/>
        <a:lstStyle/>
        <a:p>
          <a:pPr algn="ctr"/>
          <a:r>
            <a:rPr lang="es-CO" sz="2000" b="1" dirty="0" smtClean="0">
              <a:solidFill>
                <a:schemeClr val="bg1"/>
              </a:solidFill>
            </a:rPr>
            <a:t>Documentación de análisis</a:t>
          </a:r>
        </a:p>
      </dgm:t>
    </dgm:pt>
    <dgm:pt modelId="{484D9561-0A7A-4BA5-87FF-4E09BA83B981}" type="parTrans" cxnId="{949C314F-6245-4B10-9AC3-A23DFF7A29E7}">
      <dgm:prSet/>
      <dgm:spPr/>
      <dgm:t>
        <a:bodyPr/>
        <a:lstStyle/>
        <a:p>
          <a:endParaRPr lang="es-CO" sz="1600"/>
        </a:p>
      </dgm:t>
    </dgm:pt>
    <dgm:pt modelId="{0828CBF3-6EF4-40F3-A399-807228EFDEF6}" type="sibTrans" cxnId="{949C314F-6245-4B10-9AC3-A23DFF7A29E7}">
      <dgm:prSet/>
      <dgm:spPr/>
      <dgm:t>
        <a:bodyPr/>
        <a:lstStyle/>
        <a:p>
          <a:endParaRPr lang="es-CO" sz="1600"/>
        </a:p>
      </dgm:t>
    </dgm:pt>
    <dgm:pt modelId="{66FCEEA0-C96A-414F-9987-917770F482F0}">
      <dgm:prSet phldrT="[Texto]" custT="1"/>
      <dgm:spPr>
        <a:solidFill>
          <a:srgbClr val="00B050"/>
        </a:solidFill>
      </dgm:spPr>
      <dgm:t>
        <a:bodyPr anchor="ctr"/>
        <a:lstStyle/>
        <a:p>
          <a:pPr algn="ctr"/>
          <a:r>
            <a:rPr lang="es-MX" sz="1600" dirty="0" smtClean="0">
              <a:solidFill>
                <a:schemeClr val="bg1"/>
              </a:solidFill>
            </a:rPr>
            <a:t>Algunos de los temas a tener en cuenta </a:t>
          </a:r>
          <a:endParaRPr lang="es-CO" sz="1600" dirty="0" smtClean="0">
            <a:solidFill>
              <a:schemeClr val="bg1"/>
            </a:solidFill>
          </a:endParaRPr>
        </a:p>
      </dgm:t>
    </dgm:pt>
    <dgm:pt modelId="{E152135E-B8F0-47F5-9176-62C9F8707A62}" type="parTrans" cxnId="{3AFA841A-F9DE-4FE3-ABEE-C8B19B070E64}">
      <dgm:prSet/>
      <dgm:spPr/>
      <dgm:t>
        <a:bodyPr/>
        <a:lstStyle/>
        <a:p>
          <a:endParaRPr lang="es-CO" sz="1600"/>
        </a:p>
      </dgm:t>
    </dgm:pt>
    <dgm:pt modelId="{76CCD1F4-EC68-47F2-95A6-3286F451BD8D}" type="sibTrans" cxnId="{3AFA841A-F9DE-4FE3-ABEE-C8B19B070E64}">
      <dgm:prSet/>
      <dgm:spPr/>
      <dgm:t>
        <a:bodyPr/>
        <a:lstStyle/>
        <a:p>
          <a:endParaRPr lang="es-CO" sz="1600"/>
        </a:p>
      </dgm:t>
    </dgm:pt>
    <dgm:pt modelId="{C8C94E4F-FE87-42CA-BF67-833916673E60}">
      <dgm:prSet phldrT="[Texto]" custT="1"/>
      <dgm:spPr/>
      <dgm:t>
        <a:bodyPr/>
        <a:lstStyle/>
        <a:p>
          <a:r>
            <a:rPr lang="es-CO" sz="1600" dirty="0" smtClean="0">
              <a:solidFill>
                <a:srgbClr val="002060"/>
              </a:solidFill>
              <a:latin typeface="+mj-lt"/>
              <a:ea typeface="+mj-ea"/>
              <a:cs typeface="+mj-cs"/>
            </a:rPr>
            <a:t>Estructura organizacional</a:t>
          </a:r>
        </a:p>
        <a:p>
          <a:r>
            <a:rPr lang="es-CO" sz="1600" dirty="0" smtClean="0">
              <a:solidFill>
                <a:srgbClr val="002060"/>
              </a:solidFill>
              <a:latin typeface="+mj-lt"/>
              <a:ea typeface="+mj-ea"/>
              <a:cs typeface="+mj-cs"/>
            </a:rPr>
            <a:t>Objetivos Estratégicos</a:t>
          </a:r>
        </a:p>
      </dgm:t>
    </dgm:pt>
    <dgm:pt modelId="{2A3D0462-F057-4044-AF1D-714511EE1F7D}" type="parTrans" cxnId="{F7DEB35B-ACF7-4378-AC9C-80054B307429}">
      <dgm:prSet/>
      <dgm:spPr/>
      <dgm:t>
        <a:bodyPr/>
        <a:lstStyle/>
        <a:p>
          <a:endParaRPr lang="es-CO" sz="1600"/>
        </a:p>
      </dgm:t>
    </dgm:pt>
    <dgm:pt modelId="{B663A721-54A3-4E19-B255-CEF8BBC64555}" type="sibTrans" cxnId="{F7DEB35B-ACF7-4378-AC9C-80054B307429}">
      <dgm:prSet/>
      <dgm:spPr/>
      <dgm:t>
        <a:bodyPr/>
        <a:lstStyle/>
        <a:p>
          <a:endParaRPr lang="es-CO" sz="1600"/>
        </a:p>
      </dgm:t>
    </dgm:pt>
    <dgm:pt modelId="{C2D64C36-4DE7-4C08-970C-5CD6BC02DDAE}">
      <dgm:prSet phldrT="[Texto]" custT="1"/>
      <dgm:spPr/>
      <dgm:t>
        <a:bodyPr/>
        <a:lstStyle/>
        <a:p>
          <a:r>
            <a:rPr lang="es-CO" sz="1600" dirty="0" smtClean="0">
              <a:solidFill>
                <a:srgbClr val="002060"/>
              </a:solidFill>
              <a:latin typeface="+mj-lt"/>
              <a:ea typeface="+mj-ea"/>
              <a:cs typeface="+mj-cs"/>
            </a:rPr>
            <a:t>Capacidad</a:t>
          </a:r>
        </a:p>
        <a:p>
          <a:r>
            <a:rPr lang="es-CO" sz="1600" dirty="0" smtClean="0">
              <a:solidFill>
                <a:srgbClr val="002060"/>
              </a:solidFill>
              <a:latin typeface="+mj-lt"/>
              <a:ea typeface="+mj-ea"/>
              <a:cs typeface="+mj-cs"/>
            </a:rPr>
            <a:t>Tolerancia y</a:t>
          </a:r>
        </a:p>
        <a:p>
          <a:r>
            <a:rPr lang="es-CO" sz="1600" dirty="0" smtClean="0">
              <a:solidFill>
                <a:srgbClr val="002060"/>
              </a:solidFill>
              <a:latin typeface="+mj-lt"/>
              <a:ea typeface="+mj-ea"/>
              <a:cs typeface="+mj-cs"/>
            </a:rPr>
            <a:t>Apetito del riesgo</a:t>
          </a:r>
          <a:endParaRPr lang="es-CO" sz="1600" dirty="0">
            <a:solidFill>
              <a:srgbClr val="002060"/>
            </a:solidFill>
            <a:latin typeface="+mj-lt"/>
            <a:ea typeface="+mj-ea"/>
            <a:cs typeface="+mj-cs"/>
          </a:endParaRPr>
        </a:p>
      </dgm:t>
    </dgm:pt>
    <dgm:pt modelId="{D8F38345-82ED-4EC8-88DA-F4B6292E0DEF}" type="parTrans" cxnId="{F31F976D-F7FF-4960-827F-B3049D582838}">
      <dgm:prSet/>
      <dgm:spPr/>
      <dgm:t>
        <a:bodyPr/>
        <a:lstStyle/>
        <a:p>
          <a:endParaRPr lang="es-CO" sz="1600"/>
        </a:p>
      </dgm:t>
    </dgm:pt>
    <dgm:pt modelId="{5AF4534B-2C80-49B1-AECC-D569734621F4}" type="sibTrans" cxnId="{F31F976D-F7FF-4960-827F-B3049D582838}">
      <dgm:prSet/>
      <dgm:spPr/>
      <dgm:t>
        <a:bodyPr/>
        <a:lstStyle/>
        <a:p>
          <a:endParaRPr lang="es-CO" sz="1600"/>
        </a:p>
      </dgm:t>
    </dgm:pt>
    <dgm:pt modelId="{584F7AFC-A380-4A52-806B-9811B8527B40}">
      <dgm:prSet phldrT="[Texto]" custT="1"/>
      <dgm:spPr/>
      <dgm:t>
        <a:bodyPr/>
        <a:lstStyle/>
        <a:p>
          <a:r>
            <a:rPr lang="es-CO" sz="1600" dirty="0" smtClean="0">
              <a:solidFill>
                <a:srgbClr val="002060"/>
              </a:solidFill>
            </a:rPr>
            <a:t>Indicadores de los procesos</a:t>
          </a:r>
        </a:p>
        <a:p>
          <a:r>
            <a:rPr lang="es-CO" sz="1600" dirty="0" smtClean="0">
              <a:solidFill>
                <a:srgbClr val="002060"/>
              </a:solidFill>
            </a:rPr>
            <a:t>proyectos</a:t>
          </a:r>
          <a:endParaRPr lang="es-CO" sz="1600" dirty="0">
            <a:solidFill>
              <a:srgbClr val="002060"/>
            </a:solidFill>
          </a:endParaRPr>
        </a:p>
      </dgm:t>
    </dgm:pt>
    <dgm:pt modelId="{5EA42FC5-B347-42FB-84F5-6E29FC49C5BC}" type="parTrans" cxnId="{40D190BB-A9F0-410E-84E2-DC5BECB42F7D}">
      <dgm:prSet/>
      <dgm:spPr/>
      <dgm:t>
        <a:bodyPr/>
        <a:lstStyle/>
        <a:p>
          <a:endParaRPr lang="es-CO" sz="1600"/>
        </a:p>
      </dgm:t>
    </dgm:pt>
    <dgm:pt modelId="{C8D6DF81-D169-41AC-BF13-E24F88DB004C}" type="sibTrans" cxnId="{40D190BB-A9F0-410E-84E2-DC5BECB42F7D}">
      <dgm:prSet/>
      <dgm:spPr/>
      <dgm:t>
        <a:bodyPr/>
        <a:lstStyle/>
        <a:p>
          <a:endParaRPr lang="es-CO" sz="1600"/>
        </a:p>
      </dgm:t>
    </dgm:pt>
    <dgm:pt modelId="{818B46F7-81C9-46D5-8B1A-B7C490B790BE}">
      <dgm:prSet phldrT="[Texto]" custT="1"/>
      <dgm:spPr/>
      <dgm:t>
        <a:bodyPr/>
        <a:lstStyle/>
        <a:p>
          <a:r>
            <a:rPr lang="es-CO" sz="1600" dirty="0" smtClean="0">
              <a:solidFill>
                <a:srgbClr val="002060"/>
              </a:solidFill>
            </a:rPr>
            <a:t>Entorno:</a:t>
          </a:r>
        </a:p>
        <a:p>
          <a:r>
            <a:rPr lang="es-CO" sz="1600" dirty="0" smtClean="0">
              <a:solidFill>
                <a:srgbClr val="002060"/>
              </a:solidFill>
            </a:rPr>
            <a:t>Político</a:t>
          </a:r>
        </a:p>
        <a:p>
          <a:r>
            <a:rPr lang="es-CO" sz="1600" dirty="0" smtClean="0">
              <a:solidFill>
                <a:srgbClr val="002060"/>
              </a:solidFill>
            </a:rPr>
            <a:t>económico</a:t>
          </a:r>
        </a:p>
        <a:p>
          <a:r>
            <a:rPr lang="es-CO" sz="1600" dirty="0" smtClean="0">
              <a:solidFill>
                <a:srgbClr val="002060"/>
              </a:solidFill>
            </a:rPr>
            <a:t>Social</a:t>
          </a:r>
        </a:p>
        <a:p>
          <a:r>
            <a:rPr lang="es-CO" sz="1600" dirty="0" smtClean="0">
              <a:solidFill>
                <a:srgbClr val="002060"/>
              </a:solidFill>
            </a:rPr>
            <a:t>ambiental</a:t>
          </a:r>
        </a:p>
        <a:p>
          <a:endParaRPr lang="es-CO" sz="1600" dirty="0"/>
        </a:p>
      </dgm:t>
    </dgm:pt>
    <dgm:pt modelId="{6A8B10C6-679D-4E19-8657-849D33FA10A0}" type="parTrans" cxnId="{6F40601E-F626-49AF-B8D4-F99CF4F5F11E}">
      <dgm:prSet/>
      <dgm:spPr/>
      <dgm:t>
        <a:bodyPr/>
        <a:lstStyle/>
        <a:p>
          <a:endParaRPr lang="es-CO" sz="1600"/>
        </a:p>
      </dgm:t>
    </dgm:pt>
    <dgm:pt modelId="{F3F5EF00-2E0F-4C4A-AC9C-4204C0BB7859}" type="sibTrans" cxnId="{6F40601E-F626-49AF-B8D4-F99CF4F5F11E}">
      <dgm:prSet/>
      <dgm:spPr/>
      <dgm:t>
        <a:bodyPr/>
        <a:lstStyle/>
        <a:p>
          <a:endParaRPr lang="es-CO" sz="1600"/>
        </a:p>
      </dgm:t>
    </dgm:pt>
    <dgm:pt modelId="{A19BCCE0-6957-4780-9EE3-756289F4C92C}">
      <dgm:prSet phldrT="[Texto]" custT="1"/>
      <dgm:spPr/>
      <dgm:t>
        <a:bodyPr/>
        <a:lstStyle/>
        <a:p>
          <a:r>
            <a:rPr lang="es-CO" sz="1600" dirty="0" smtClean="0">
              <a:solidFill>
                <a:srgbClr val="002060"/>
              </a:solidFill>
            </a:rPr>
            <a:t>Tendencias</a:t>
          </a:r>
        </a:p>
        <a:p>
          <a:r>
            <a:rPr lang="es-CO" sz="1600" dirty="0" smtClean="0">
              <a:solidFill>
                <a:srgbClr val="002060"/>
              </a:solidFill>
            </a:rPr>
            <a:t>y</a:t>
          </a:r>
        </a:p>
        <a:p>
          <a:r>
            <a:rPr lang="es-CO" sz="1600" dirty="0" smtClean="0">
              <a:solidFill>
                <a:srgbClr val="002060"/>
              </a:solidFill>
            </a:rPr>
            <a:t>Riesgos emergentes</a:t>
          </a:r>
          <a:endParaRPr lang="es-CO" sz="1600" dirty="0">
            <a:solidFill>
              <a:srgbClr val="002060"/>
            </a:solidFill>
          </a:endParaRPr>
        </a:p>
      </dgm:t>
    </dgm:pt>
    <dgm:pt modelId="{F6F43F49-B1E3-4CD1-85B6-847F3411281D}" type="parTrans" cxnId="{26908195-986D-4E3B-81F5-DF89AD03BBA4}">
      <dgm:prSet/>
      <dgm:spPr/>
      <dgm:t>
        <a:bodyPr/>
        <a:lstStyle/>
        <a:p>
          <a:endParaRPr lang="es-CO" sz="1600"/>
        </a:p>
      </dgm:t>
    </dgm:pt>
    <dgm:pt modelId="{8A53E07C-9BE1-45EF-A7CF-B73D13C98121}" type="sibTrans" cxnId="{26908195-986D-4E3B-81F5-DF89AD03BBA4}">
      <dgm:prSet/>
      <dgm:spPr/>
      <dgm:t>
        <a:bodyPr/>
        <a:lstStyle/>
        <a:p>
          <a:endParaRPr lang="es-CO" sz="1600"/>
        </a:p>
      </dgm:t>
    </dgm:pt>
    <dgm:pt modelId="{50C5A098-849F-4E47-950E-8391BCA55ED8}">
      <dgm:prSet phldrT="[Texto]" custT="1"/>
      <dgm:spPr/>
      <dgm:t>
        <a:bodyPr/>
        <a:lstStyle/>
        <a:p>
          <a:r>
            <a:rPr lang="es-CO" sz="1600" dirty="0" smtClean="0">
              <a:solidFill>
                <a:srgbClr val="002060"/>
              </a:solidFill>
            </a:rPr>
            <a:t>Situación de la industria</a:t>
          </a:r>
          <a:endParaRPr lang="es-CO" sz="1600" dirty="0">
            <a:solidFill>
              <a:srgbClr val="002060"/>
            </a:solidFill>
          </a:endParaRPr>
        </a:p>
      </dgm:t>
    </dgm:pt>
    <dgm:pt modelId="{7898E82F-F30C-4CBB-BC77-546BCD7EDA6D}" type="parTrans" cxnId="{050AACC9-7A61-4DD0-891E-D58D0165D555}">
      <dgm:prSet/>
      <dgm:spPr/>
      <dgm:t>
        <a:bodyPr/>
        <a:lstStyle/>
        <a:p>
          <a:endParaRPr lang="es-CO" sz="1600"/>
        </a:p>
      </dgm:t>
    </dgm:pt>
    <dgm:pt modelId="{938AEC3B-0EF7-4BF5-B1DA-74C767BB2218}" type="sibTrans" cxnId="{050AACC9-7A61-4DD0-891E-D58D0165D555}">
      <dgm:prSet/>
      <dgm:spPr/>
      <dgm:t>
        <a:bodyPr/>
        <a:lstStyle/>
        <a:p>
          <a:endParaRPr lang="es-CO" sz="1600"/>
        </a:p>
      </dgm:t>
    </dgm:pt>
    <dgm:pt modelId="{AB728171-9F07-4A5A-ABA4-157E0B751DB1}">
      <dgm:prSet phldrT="[Texto]" custT="1"/>
      <dgm:spPr/>
      <dgm:t>
        <a:bodyPr/>
        <a:lstStyle/>
        <a:p>
          <a:pPr algn="ctr">
            <a:lnSpc>
              <a:spcPct val="100000"/>
            </a:lnSpc>
          </a:pPr>
          <a:r>
            <a:rPr lang="es-MX" sz="1400" dirty="0" smtClean="0">
              <a:solidFill>
                <a:srgbClr val="002060"/>
              </a:solidFill>
            </a:rPr>
            <a:t>entendimiento del negocio y de la industria </a:t>
          </a:r>
          <a:endParaRPr lang="es-CO" sz="1400" dirty="0" smtClean="0">
            <a:solidFill>
              <a:srgbClr val="002060"/>
            </a:solidFill>
          </a:endParaRPr>
        </a:p>
      </dgm:t>
    </dgm:pt>
    <dgm:pt modelId="{0803E4AB-4C04-4649-8CBB-736D74395317}" type="parTrans" cxnId="{989D1247-8584-4F3C-A900-73187260940C}">
      <dgm:prSet/>
      <dgm:spPr/>
      <dgm:t>
        <a:bodyPr/>
        <a:lstStyle/>
        <a:p>
          <a:endParaRPr lang="es-CO" sz="1600"/>
        </a:p>
      </dgm:t>
    </dgm:pt>
    <dgm:pt modelId="{7EFF5555-7EF8-4578-A762-BCCB2A2E661C}" type="sibTrans" cxnId="{989D1247-8584-4F3C-A900-73187260940C}">
      <dgm:prSet/>
      <dgm:spPr/>
      <dgm:t>
        <a:bodyPr/>
        <a:lstStyle/>
        <a:p>
          <a:endParaRPr lang="es-CO" sz="1600"/>
        </a:p>
      </dgm:t>
    </dgm:pt>
    <dgm:pt modelId="{9E33D4A0-B296-4F54-9F40-FC6FD2CFA75B}">
      <dgm:prSet phldrT="[Texto]" custT="1"/>
      <dgm:spPr/>
      <dgm:t>
        <a:bodyPr/>
        <a:lstStyle/>
        <a:p>
          <a:pPr algn="ctr">
            <a:lnSpc>
              <a:spcPct val="100000"/>
            </a:lnSpc>
          </a:pPr>
          <a:r>
            <a:rPr lang="es-MX" sz="1400" dirty="0" smtClean="0">
              <a:solidFill>
                <a:srgbClr val="002060"/>
              </a:solidFill>
            </a:rPr>
            <a:t>factores externos e internos que pueden afectar el cumplimiento de los objetivos de la Bolsa</a:t>
          </a:r>
          <a:endParaRPr lang="es-CO" sz="1400" dirty="0" smtClean="0">
            <a:solidFill>
              <a:srgbClr val="002060"/>
            </a:solidFill>
          </a:endParaRPr>
        </a:p>
      </dgm:t>
    </dgm:pt>
    <dgm:pt modelId="{DB1BAF54-5B94-4C26-9529-B1F2655886A7}" type="parTrans" cxnId="{F02777BA-ED4A-4EBB-9664-B90D05E99816}">
      <dgm:prSet/>
      <dgm:spPr/>
      <dgm:t>
        <a:bodyPr/>
        <a:lstStyle/>
        <a:p>
          <a:endParaRPr lang="es-CO" sz="1600"/>
        </a:p>
      </dgm:t>
    </dgm:pt>
    <dgm:pt modelId="{36EB654B-3795-4B22-8B21-6BE9EDE568C2}" type="sibTrans" cxnId="{F02777BA-ED4A-4EBB-9664-B90D05E99816}">
      <dgm:prSet/>
      <dgm:spPr/>
      <dgm:t>
        <a:bodyPr/>
        <a:lstStyle/>
        <a:p>
          <a:endParaRPr lang="es-CO" sz="1600"/>
        </a:p>
      </dgm:t>
    </dgm:pt>
    <dgm:pt modelId="{A4B58BBB-2F70-4748-A7E3-4D07EA46B6A0}" type="pres">
      <dgm:prSet presAssocID="{AECB230C-BEA3-411E-8470-F4F99F7CD8B7}" presName="Name0" presStyleCnt="0">
        <dgm:presLayoutVars>
          <dgm:dir/>
          <dgm:animLvl val="lvl"/>
          <dgm:resizeHandles val="exact"/>
        </dgm:presLayoutVars>
      </dgm:prSet>
      <dgm:spPr/>
    </dgm:pt>
    <dgm:pt modelId="{CE50E561-323C-4508-90BD-1025D5D7ACE0}" type="pres">
      <dgm:prSet presAssocID="{66FCEEA0-C96A-414F-9987-917770F482F0}" presName="boxAndChildren" presStyleCnt="0"/>
      <dgm:spPr/>
    </dgm:pt>
    <dgm:pt modelId="{90D14B25-A14E-4DC0-8B26-AC0B12C9E376}" type="pres">
      <dgm:prSet presAssocID="{66FCEEA0-C96A-414F-9987-917770F482F0}" presName="parentTextBox" presStyleLbl="node1" presStyleIdx="0" presStyleCnt="2"/>
      <dgm:spPr/>
      <dgm:t>
        <a:bodyPr/>
        <a:lstStyle/>
        <a:p>
          <a:endParaRPr lang="es-CO"/>
        </a:p>
      </dgm:t>
    </dgm:pt>
    <dgm:pt modelId="{42778FA1-6174-443D-A86B-A1A8096B0D69}" type="pres">
      <dgm:prSet presAssocID="{66FCEEA0-C96A-414F-9987-917770F482F0}" presName="entireBox" presStyleLbl="node1" presStyleIdx="0" presStyleCnt="2" custScaleY="15670" custLinFactNeighborX="-5096" custLinFactNeighborY="367"/>
      <dgm:spPr/>
      <dgm:t>
        <a:bodyPr/>
        <a:lstStyle/>
        <a:p>
          <a:endParaRPr lang="es-CO"/>
        </a:p>
      </dgm:t>
    </dgm:pt>
    <dgm:pt modelId="{8925EAA1-42D7-4658-96CD-869377F83446}" type="pres">
      <dgm:prSet presAssocID="{66FCEEA0-C96A-414F-9987-917770F482F0}" presName="descendantBox" presStyleCnt="0"/>
      <dgm:spPr/>
    </dgm:pt>
    <dgm:pt modelId="{FCE18659-D2F2-4662-B4B8-B5C575A2DB33}" type="pres">
      <dgm:prSet presAssocID="{C8C94E4F-FE87-42CA-BF67-833916673E60}" presName="childTextBox" presStyleLbl="fgAccFollowNode1" presStyleIdx="0" presStyleCnt="8" custScaleX="121614">
        <dgm:presLayoutVars>
          <dgm:bulletEnabled val="1"/>
        </dgm:presLayoutVars>
      </dgm:prSet>
      <dgm:spPr/>
      <dgm:t>
        <a:bodyPr/>
        <a:lstStyle/>
        <a:p>
          <a:endParaRPr lang="es-CO"/>
        </a:p>
      </dgm:t>
    </dgm:pt>
    <dgm:pt modelId="{947100A9-C080-4A8D-AD4A-81E43C198852}" type="pres">
      <dgm:prSet presAssocID="{C2D64C36-4DE7-4C08-970C-5CD6BC02DDAE}" presName="childTextBox" presStyleLbl="fgAccFollowNode1" presStyleIdx="1" presStyleCnt="8" custScaleX="125832">
        <dgm:presLayoutVars>
          <dgm:bulletEnabled val="1"/>
        </dgm:presLayoutVars>
      </dgm:prSet>
      <dgm:spPr/>
      <dgm:t>
        <a:bodyPr/>
        <a:lstStyle/>
        <a:p>
          <a:endParaRPr lang="es-CO"/>
        </a:p>
      </dgm:t>
    </dgm:pt>
    <dgm:pt modelId="{AC91EBCE-70FF-4B2E-8781-D4B42AF4D0DD}" type="pres">
      <dgm:prSet presAssocID="{584F7AFC-A380-4A52-806B-9811B8527B40}" presName="childTextBox" presStyleLbl="fgAccFollowNode1" presStyleIdx="2" presStyleCnt="8" custLinFactNeighborX="-980" custLinFactNeighborY="1">
        <dgm:presLayoutVars>
          <dgm:bulletEnabled val="1"/>
        </dgm:presLayoutVars>
      </dgm:prSet>
      <dgm:spPr/>
      <dgm:t>
        <a:bodyPr/>
        <a:lstStyle/>
        <a:p>
          <a:endParaRPr lang="es-CO"/>
        </a:p>
      </dgm:t>
    </dgm:pt>
    <dgm:pt modelId="{5601E362-DF5A-4E4F-B2EF-2BD46FF4783C}" type="pres">
      <dgm:prSet presAssocID="{818B46F7-81C9-46D5-8B1A-B7C490B790BE}" presName="childTextBox" presStyleLbl="fgAccFollowNode1" presStyleIdx="3" presStyleCnt="8">
        <dgm:presLayoutVars>
          <dgm:bulletEnabled val="1"/>
        </dgm:presLayoutVars>
      </dgm:prSet>
      <dgm:spPr/>
      <dgm:t>
        <a:bodyPr/>
        <a:lstStyle/>
        <a:p>
          <a:endParaRPr lang="es-CO"/>
        </a:p>
      </dgm:t>
    </dgm:pt>
    <dgm:pt modelId="{D266C69A-6FF3-4F86-B1E9-8251F1F86028}" type="pres">
      <dgm:prSet presAssocID="{A19BCCE0-6957-4780-9EE3-756289F4C92C}" presName="childTextBox" presStyleLbl="fgAccFollowNode1" presStyleIdx="4" presStyleCnt="8">
        <dgm:presLayoutVars>
          <dgm:bulletEnabled val="1"/>
        </dgm:presLayoutVars>
      </dgm:prSet>
      <dgm:spPr/>
      <dgm:t>
        <a:bodyPr/>
        <a:lstStyle/>
        <a:p>
          <a:endParaRPr lang="es-CO"/>
        </a:p>
      </dgm:t>
    </dgm:pt>
    <dgm:pt modelId="{F45FB0A6-807C-4460-B518-6DC678B34039}" type="pres">
      <dgm:prSet presAssocID="{50C5A098-849F-4E47-950E-8391BCA55ED8}" presName="childTextBox" presStyleLbl="fgAccFollowNode1" presStyleIdx="5" presStyleCnt="8">
        <dgm:presLayoutVars>
          <dgm:bulletEnabled val="1"/>
        </dgm:presLayoutVars>
      </dgm:prSet>
      <dgm:spPr/>
      <dgm:t>
        <a:bodyPr/>
        <a:lstStyle/>
        <a:p>
          <a:endParaRPr lang="es-CO"/>
        </a:p>
      </dgm:t>
    </dgm:pt>
    <dgm:pt modelId="{105B7712-E40E-4862-9EDA-41689A2D3208}" type="pres">
      <dgm:prSet presAssocID="{0828CBF3-6EF4-40F3-A399-807228EFDEF6}" presName="sp" presStyleCnt="0"/>
      <dgm:spPr/>
    </dgm:pt>
    <dgm:pt modelId="{502F1531-1F41-4DA5-AC0D-D3F21C0B38BB}" type="pres">
      <dgm:prSet presAssocID="{3951A436-02A4-421D-B5F2-80BF7E5D4A15}" presName="arrowAndChildren" presStyleCnt="0"/>
      <dgm:spPr/>
    </dgm:pt>
    <dgm:pt modelId="{D2661181-A8BB-418C-A653-D0CA50390B25}" type="pres">
      <dgm:prSet presAssocID="{3951A436-02A4-421D-B5F2-80BF7E5D4A15}" presName="parentTextArrow" presStyleLbl="node1" presStyleIdx="0" presStyleCnt="2"/>
      <dgm:spPr/>
      <dgm:t>
        <a:bodyPr/>
        <a:lstStyle/>
        <a:p>
          <a:endParaRPr lang="es-CO"/>
        </a:p>
      </dgm:t>
    </dgm:pt>
    <dgm:pt modelId="{9A6E1DB5-19DF-4C53-AAFE-6A263FE8EB80}" type="pres">
      <dgm:prSet presAssocID="{3951A436-02A4-421D-B5F2-80BF7E5D4A15}" presName="arrow" presStyleLbl="node1" presStyleIdx="1" presStyleCnt="2" custScaleY="22616" custLinFactNeighborY="-1741"/>
      <dgm:spPr/>
      <dgm:t>
        <a:bodyPr/>
        <a:lstStyle/>
        <a:p>
          <a:endParaRPr lang="es-CO"/>
        </a:p>
      </dgm:t>
    </dgm:pt>
    <dgm:pt modelId="{A7BFDED8-4F5D-4047-A279-908F46435005}" type="pres">
      <dgm:prSet presAssocID="{3951A436-02A4-421D-B5F2-80BF7E5D4A15}" presName="descendantArrow" presStyleCnt="0"/>
      <dgm:spPr/>
    </dgm:pt>
    <dgm:pt modelId="{D122C4B7-5056-4E61-9146-0D6FFD7927FB}" type="pres">
      <dgm:prSet presAssocID="{AB728171-9F07-4A5A-ABA4-157E0B751DB1}" presName="childTextArrow" presStyleLbl="fgAccFollowNode1" presStyleIdx="6" presStyleCnt="8" custScaleY="29685" custLinFactNeighborY="-481">
        <dgm:presLayoutVars>
          <dgm:bulletEnabled val="1"/>
        </dgm:presLayoutVars>
      </dgm:prSet>
      <dgm:spPr/>
      <dgm:t>
        <a:bodyPr/>
        <a:lstStyle/>
        <a:p>
          <a:endParaRPr lang="es-CO"/>
        </a:p>
      </dgm:t>
    </dgm:pt>
    <dgm:pt modelId="{DC9D7B09-268C-4099-AC85-940714A50501}" type="pres">
      <dgm:prSet presAssocID="{9E33D4A0-B296-4F54-9F40-FC6FD2CFA75B}" presName="childTextArrow" presStyleLbl="fgAccFollowNode1" presStyleIdx="7" presStyleCnt="8" custScaleY="30813" custLinFactNeighborY="-481">
        <dgm:presLayoutVars>
          <dgm:bulletEnabled val="1"/>
        </dgm:presLayoutVars>
      </dgm:prSet>
      <dgm:spPr/>
      <dgm:t>
        <a:bodyPr/>
        <a:lstStyle/>
        <a:p>
          <a:endParaRPr lang="es-CO"/>
        </a:p>
      </dgm:t>
    </dgm:pt>
  </dgm:ptLst>
  <dgm:cxnLst>
    <dgm:cxn modelId="{949C314F-6245-4B10-9AC3-A23DFF7A29E7}" srcId="{AECB230C-BEA3-411E-8470-F4F99F7CD8B7}" destId="{3951A436-02A4-421D-B5F2-80BF7E5D4A15}" srcOrd="0" destOrd="0" parTransId="{484D9561-0A7A-4BA5-87FF-4E09BA83B981}" sibTransId="{0828CBF3-6EF4-40F3-A399-807228EFDEF6}"/>
    <dgm:cxn modelId="{26908195-986D-4E3B-81F5-DF89AD03BBA4}" srcId="{66FCEEA0-C96A-414F-9987-917770F482F0}" destId="{A19BCCE0-6957-4780-9EE3-756289F4C92C}" srcOrd="4" destOrd="0" parTransId="{F6F43F49-B1E3-4CD1-85B6-847F3411281D}" sibTransId="{8A53E07C-9BE1-45EF-A7CF-B73D13C98121}"/>
    <dgm:cxn modelId="{050AACC9-7A61-4DD0-891E-D58D0165D555}" srcId="{66FCEEA0-C96A-414F-9987-917770F482F0}" destId="{50C5A098-849F-4E47-950E-8391BCA55ED8}" srcOrd="5" destOrd="0" parTransId="{7898E82F-F30C-4CBB-BC77-546BCD7EDA6D}" sibTransId="{938AEC3B-0EF7-4BF5-B1DA-74C767BB2218}"/>
    <dgm:cxn modelId="{3AFA841A-F9DE-4FE3-ABEE-C8B19B070E64}" srcId="{AECB230C-BEA3-411E-8470-F4F99F7CD8B7}" destId="{66FCEEA0-C96A-414F-9987-917770F482F0}" srcOrd="1" destOrd="0" parTransId="{E152135E-B8F0-47F5-9176-62C9F8707A62}" sibTransId="{76CCD1F4-EC68-47F2-95A6-3286F451BD8D}"/>
    <dgm:cxn modelId="{93A3CAD1-6FE6-4993-9C4F-A07F0CB0FE9D}" type="presOf" srcId="{66FCEEA0-C96A-414F-9987-917770F482F0}" destId="{90D14B25-A14E-4DC0-8B26-AC0B12C9E376}" srcOrd="0" destOrd="0" presId="urn:microsoft.com/office/officeart/2005/8/layout/process4"/>
    <dgm:cxn modelId="{5FAE57E8-6DB6-4220-899B-488BF3FFDE44}" type="presOf" srcId="{C8C94E4F-FE87-42CA-BF67-833916673E60}" destId="{FCE18659-D2F2-4662-B4B8-B5C575A2DB33}" srcOrd="0" destOrd="0" presId="urn:microsoft.com/office/officeart/2005/8/layout/process4"/>
    <dgm:cxn modelId="{3F4191F0-9F5D-489E-9D21-201D3301BAEC}" type="presOf" srcId="{C2D64C36-4DE7-4C08-970C-5CD6BC02DDAE}" destId="{947100A9-C080-4A8D-AD4A-81E43C198852}" srcOrd="0" destOrd="0" presId="urn:microsoft.com/office/officeart/2005/8/layout/process4"/>
    <dgm:cxn modelId="{F02777BA-ED4A-4EBB-9664-B90D05E99816}" srcId="{3951A436-02A4-421D-B5F2-80BF7E5D4A15}" destId="{9E33D4A0-B296-4F54-9F40-FC6FD2CFA75B}" srcOrd="1" destOrd="0" parTransId="{DB1BAF54-5B94-4C26-9529-B1F2655886A7}" sibTransId="{36EB654B-3795-4B22-8B21-6BE9EDE568C2}"/>
    <dgm:cxn modelId="{989D1247-8584-4F3C-A900-73187260940C}" srcId="{3951A436-02A4-421D-B5F2-80BF7E5D4A15}" destId="{AB728171-9F07-4A5A-ABA4-157E0B751DB1}" srcOrd="0" destOrd="0" parTransId="{0803E4AB-4C04-4649-8CBB-736D74395317}" sibTransId="{7EFF5555-7EF8-4578-A762-BCCB2A2E661C}"/>
    <dgm:cxn modelId="{40D190BB-A9F0-410E-84E2-DC5BECB42F7D}" srcId="{66FCEEA0-C96A-414F-9987-917770F482F0}" destId="{584F7AFC-A380-4A52-806B-9811B8527B40}" srcOrd="2" destOrd="0" parTransId="{5EA42FC5-B347-42FB-84F5-6E29FC49C5BC}" sibTransId="{C8D6DF81-D169-41AC-BF13-E24F88DB004C}"/>
    <dgm:cxn modelId="{7853F46C-BC86-4205-801B-DF8B73C9E39C}" type="presOf" srcId="{3951A436-02A4-421D-B5F2-80BF7E5D4A15}" destId="{9A6E1DB5-19DF-4C53-AAFE-6A263FE8EB80}" srcOrd="1" destOrd="0" presId="urn:microsoft.com/office/officeart/2005/8/layout/process4"/>
    <dgm:cxn modelId="{6451D78C-5898-438F-9A25-175E7D4D7E17}" type="presOf" srcId="{9E33D4A0-B296-4F54-9F40-FC6FD2CFA75B}" destId="{DC9D7B09-268C-4099-AC85-940714A50501}" srcOrd="0" destOrd="0" presId="urn:microsoft.com/office/officeart/2005/8/layout/process4"/>
    <dgm:cxn modelId="{6F40601E-F626-49AF-B8D4-F99CF4F5F11E}" srcId="{66FCEEA0-C96A-414F-9987-917770F482F0}" destId="{818B46F7-81C9-46D5-8B1A-B7C490B790BE}" srcOrd="3" destOrd="0" parTransId="{6A8B10C6-679D-4E19-8657-849D33FA10A0}" sibTransId="{F3F5EF00-2E0F-4C4A-AC9C-4204C0BB7859}"/>
    <dgm:cxn modelId="{78BC5FFA-723C-4468-93C9-DAC091E0DD7F}" type="presOf" srcId="{3951A436-02A4-421D-B5F2-80BF7E5D4A15}" destId="{D2661181-A8BB-418C-A653-D0CA50390B25}" srcOrd="0" destOrd="0" presId="urn:microsoft.com/office/officeart/2005/8/layout/process4"/>
    <dgm:cxn modelId="{93BA2638-B651-4CD8-BA14-DEFDBD5076B2}" type="presOf" srcId="{A19BCCE0-6957-4780-9EE3-756289F4C92C}" destId="{D266C69A-6FF3-4F86-B1E9-8251F1F86028}" srcOrd="0" destOrd="0" presId="urn:microsoft.com/office/officeart/2005/8/layout/process4"/>
    <dgm:cxn modelId="{FB50DEB8-D06D-4F1A-9707-5D3211DEF3F6}" type="presOf" srcId="{66FCEEA0-C96A-414F-9987-917770F482F0}" destId="{42778FA1-6174-443D-A86B-A1A8096B0D69}" srcOrd="1" destOrd="0" presId="urn:microsoft.com/office/officeart/2005/8/layout/process4"/>
    <dgm:cxn modelId="{F7DEB35B-ACF7-4378-AC9C-80054B307429}" srcId="{66FCEEA0-C96A-414F-9987-917770F482F0}" destId="{C8C94E4F-FE87-42CA-BF67-833916673E60}" srcOrd="0" destOrd="0" parTransId="{2A3D0462-F057-4044-AF1D-714511EE1F7D}" sibTransId="{B663A721-54A3-4E19-B255-CEF8BBC64555}"/>
    <dgm:cxn modelId="{49BC03A5-69E7-4B03-A986-672293543C13}" type="presOf" srcId="{AB728171-9F07-4A5A-ABA4-157E0B751DB1}" destId="{D122C4B7-5056-4E61-9146-0D6FFD7927FB}" srcOrd="0" destOrd="0" presId="urn:microsoft.com/office/officeart/2005/8/layout/process4"/>
    <dgm:cxn modelId="{DB322657-5C20-4896-9BF3-D509648FB0D7}" type="presOf" srcId="{584F7AFC-A380-4A52-806B-9811B8527B40}" destId="{AC91EBCE-70FF-4B2E-8781-D4B42AF4D0DD}" srcOrd="0" destOrd="0" presId="urn:microsoft.com/office/officeart/2005/8/layout/process4"/>
    <dgm:cxn modelId="{640A7243-E621-4FC7-9085-116EE8C56327}" type="presOf" srcId="{50C5A098-849F-4E47-950E-8391BCA55ED8}" destId="{F45FB0A6-807C-4460-B518-6DC678B34039}" srcOrd="0" destOrd="0" presId="urn:microsoft.com/office/officeart/2005/8/layout/process4"/>
    <dgm:cxn modelId="{1CA61008-0A0A-450B-8E76-80A6222D6D43}" type="presOf" srcId="{AECB230C-BEA3-411E-8470-F4F99F7CD8B7}" destId="{A4B58BBB-2F70-4748-A7E3-4D07EA46B6A0}" srcOrd="0" destOrd="0" presId="urn:microsoft.com/office/officeart/2005/8/layout/process4"/>
    <dgm:cxn modelId="{F31F976D-F7FF-4960-827F-B3049D582838}" srcId="{66FCEEA0-C96A-414F-9987-917770F482F0}" destId="{C2D64C36-4DE7-4C08-970C-5CD6BC02DDAE}" srcOrd="1" destOrd="0" parTransId="{D8F38345-82ED-4EC8-88DA-F4B6292E0DEF}" sibTransId="{5AF4534B-2C80-49B1-AECC-D569734621F4}"/>
    <dgm:cxn modelId="{18BB599B-5CDB-4F77-A3F0-08FC40CD2E30}" type="presOf" srcId="{818B46F7-81C9-46D5-8B1A-B7C490B790BE}" destId="{5601E362-DF5A-4E4F-B2EF-2BD46FF4783C}" srcOrd="0" destOrd="0" presId="urn:microsoft.com/office/officeart/2005/8/layout/process4"/>
    <dgm:cxn modelId="{18373A5D-2B99-4BC9-A922-895B365CB2B4}" type="presParOf" srcId="{A4B58BBB-2F70-4748-A7E3-4D07EA46B6A0}" destId="{CE50E561-323C-4508-90BD-1025D5D7ACE0}" srcOrd="0" destOrd="0" presId="urn:microsoft.com/office/officeart/2005/8/layout/process4"/>
    <dgm:cxn modelId="{4A28F9CC-7355-41FD-8AB6-B821BD4EF0D6}" type="presParOf" srcId="{CE50E561-323C-4508-90BD-1025D5D7ACE0}" destId="{90D14B25-A14E-4DC0-8B26-AC0B12C9E376}" srcOrd="0" destOrd="0" presId="urn:microsoft.com/office/officeart/2005/8/layout/process4"/>
    <dgm:cxn modelId="{840EFE97-7194-422A-9FAD-F3C3F5015951}" type="presParOf" srcId="{CE50E561-323C-4508-90BD-1025D5D7ACE0}" destId="{42778FA1-6174-443D-A86B-A1A8096B0D69}" srcOrd="1" destOrd="0" presId="urn:microsoft.com/office/officeart/2005/8/layout/process4"/>
    <dgm:cxn modelId="{CACD299F-D2BA-48CF-9428-B31C8ACC2A1F}" type="presParOf" srcId="{CE50E561-323C-4508-90BD-1025D5D7ACE0}" destId="{8925EAA1-42D7-4658-96CD-869377F83446}" srcOrd="2" destOrd="0" presId="urn:microsoft.com/office/officeart/2005/8/layout/process4"/>
    <dgm:cxn modelId="{174020B6-7070-4D86-8B30-17649DBDC7DD}" type="presParOf" srcId="{8925EAA1-42D7-4658-96CD-869377F83446}" destId="{FCE18659-D2F2-4662-B4B8-B5C575A2DB33}" srcOrd="0" destOrd="0" presId="urn:microsoft.com/office/officeart/2005/8/layout/process4"/>
    <dgm:cxn modelId="{7322B143-26C4-4348-ABF9-CB6E8A278287}" type="presParOf" srcId="{8925EAA1-42D7-4658-96CD-869377F83446}" destId="{947100A9-C080-4A8D-AD4A-81E43C198852}" srcOrd="1" destOrd="0" presId="urn:microsoft.com/office/officeart/2005/8/layout/process4"/>
    <dgm:cxn modelId="{89EF00A6-E155-47C5-8058-EF8625E289B8}" type="presParOf" srcId="{8925EAA1-42D7-4658-96CD-869377F83446}" destId="{AC91EBCE-70FF-4B2E-8781-D4B42AF4D0DD}" srcOrd="2" destOrd="0" presId="urn:microsoft.com/office/officeart/2005/8/layout/process4"/>
    <dgm:cxn modelId="{0075C035-1FC2-4012-99FC-9ED6DBA9710D}" type="presParOf" srcId="{8925EAA1-42D7-4658-96CD-869377F83446}" destId="{5601E362-DF5A-4E4F-B2EF-2BD46FF4783C}" srcOrd="3" destOrd="0" presId="urn:microsoft.com/office/officeart/2005/8/layout/process4"/>
    <dgm:cxn modelId="{6E55C543-173A-41CA-8520-6A1E9D0DCA4D}" type="presParOf" srcId="{8925EAA1-42D7-4658-96CD-869377F83446}" destId="{D266C69A-6FF3-4F86-B1E9-8251F1F86028}" srcOrd="4" destOrd="0" presId="urn:microsoft.com/office/officeart/2005/8/layout/process4"/>
    <dgm:cxn modelId="{00506A52-54CA-424D-85E4-4B264D3E4785}" type="presParOf" srcId="{8925EAA1-42D7-4658-96CD-869377F83446}" destId="{F45FB0A6-807C-4460-B518-6DC678B34039}" srcOrd="5" destOrd="0" presId="urn:microsoft.com/office/officeart/2005/8/layout/process4"/>
    <dgm:cxn modelId="{DE9E98C7-8703-45F5-BD64-6BDE2390AE26}" type="presParOf" srcId="{A4B58BBB-2F70-4748-A7E3-4D07EA46B6A0}" destId="{105B7712-E40E-4862-9EDA-41689A2D3208}" srcOrd="1" destOrd="0" presId="urn:microsoft.com/office/officeart/2005/8/layout/process4"/>
    <dgm:cxn modelId="{AC0E940B-0E4E-4129-805B-F937B3F42C48}" type="presParOf" srcId="{A4B58BBB-2F70-4748-A7E3-4D07EA46B6A0}" destId="{502F1531-1F41-4DA5-AC0D-D3F21C0B38BB}" srcOrd="2" destOrd="0" presId="urn:microsoft.com/office/officeart/2005/8/layout/process4"/>
    <dgm:cxn modelId="{098F92E9-305B-4C00-BA1E-E90B46A1538F}" type="presParOf" srcId="{502F1531-1F41-4DA5-AC0D-D3F21C0B38BB}" destId="{D2661181-A8BB-418C-A653-D0CA50390B25}" srcOrd="0" destOrd="0" presId="urn:microsoft.com/office/officeart/2005/8/layout/process4"/>
    <dgm:cxn modelId="{92B926B0-565A-407B-8BFC-6CEB2A363974}" type="presParOf" srcId="{502F1531-1F41-4DA5-AC0D-D3F21C0B38BB}" destId="{9A6E1DB5-19DF-4C53-AAFE-6A263FE8EB80}" srcOrd="1" destOrd="0" presId="urn:microsoft.com/office/officeart/2005/8/layout/process4"/>
    <dgm:cxn modelId="{362147DF-2106-4ADD-9C26-66298E607FCC}" type="presParOf" srcId="{502F1531-1F41-4DA5-AC0D-D3F21C0B38BB}" destId="{A7BFDED8-4F5D-4047-A279-908F46435005}" srcOrd="2" destOrd="0" presId="urn:microsoft.com/office/officeart/2005/8/layout/process4"/>
    <dgm:cxn modelId="{6E95F96B-FAC5-43F3-ABCA-7449640690AA}" type="presParOf" srcId="{A7BFDED8-4F5D-4047-A279-908F46435005}" destId="{D122C4B7-5056-4E61-9146-0D6FFD7927FB}" srcOrd="0" destOrd="0" presId="urn:microsoft.com/office/officeart/2005/8/layout/process4"/>
    <dgm:cxn modelId="{8EE86E19-3375-4E60-BB0E-D42FC44935CB}" type="presParOf" srcId="{A7BFDED8-4F5D-4047-A279-908F46435005}" destId="{DC9D7B09-268C-4099-AC85-940714A50501}" srcOrd="1"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6DE460-D941-432C-ADDD-2CC51E3F493D}">
      <dsp:nvSpPr>
        <dsp:cNvPr id="0" name=""/>
        <dsp:cNvSpPr/>
      </dsp:nvSpPr>
      <dsp:spPr>
        <a:xfrm>
          <a:off x="0" y="41408"/>
          <a:ext cx="8572500" cy="898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b="1" kern="1200" dirty="0"/>
            <a:t>1. </a:t>
          </a:r>
          <a:r>
            <a:rPr lang="es-ES" sz="1800" b="1" kern="1200" dirty="0"/>
            <a:t>Verificación del quórum.</a:t>
          </a:r>
          <a:endParaRPr lang="es-CO" sz="1800" b="0" kern="1200" dirty="0">
            <a:latin typeface="Calibri" pitchFamily="34" charset="0"/>
          </a:endParaRPr>
        </a:p>
      </dsp:txBody>
      <dsp:txXfrm>
        <a:off x="0" y="41408"/>
        <a:ext cx="8572500" cy="898560"/>
      </dsp:txXfrm>
    </dsp:sp>
    <dsp:sp modelId="{7220C1C5-9D79-40A5-966C-9AE23504CE27}">
      <dsp:nvSpPr>
        <dsp:cNvPr id="0" name=""/>
        <dsp:cNvSpPr/>
      </dsp:nvSpPr>
      <dsp:spPr>
        <a:xfrm>
          <a:off x="0" y="1078208"/>
          <a:ext cx="8572500" cy="898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a:t>2. Lectura </a:t>
          </a:r>
          <a:r>
            <a:rPr lang="es-ES" sz="1800" b="1" kern="1200" dirty="0" smtClean="0"/>
            <a:t>el </a:t>
          </a:r>
          <a:r>
            <a:rPr lang="es-ES" sz="1800" b="1" kern="1200" dirty="0"/>
            <a:t>orden del </a:t>
          </a:r>
          <a:r>
            <a:rPr lang="es-ES" sz="1800" b="1" kern="1200" dirty="0" smtClean="0"/>
            <a:t>día.</a:t>
          </a:r>
          <a:endParaRPr lang="es-CO" sz="1800" b="0" kern="1200" dirty="0">
            <a:latin typeface="Calibri" pitchFamily="34" charset="0"/>
          </a:endParaRPr>
        </a:p>
      </dsp:txBody>
      <dsp:txXfrm>
        <a:off x="0" y="1078208"/>
        <a:ext cx="8572500" cy="898560"/>
      </dsp:txXfrm>
    </dsp:sp>
    <dsp:sp modelId="{8A74D157-D7F5-4978-9E13-E701098A5A7C}">
      <dsp:nvSpPr>
        <dsp:cNvPr id="0" name=""/>
        <dsp:cNvSpPr/>
      </dsp:nvSpPr>
      <dsp:spPr>
        <a:xfrm>
          <a:off x="0" y="2115008"/>
          <a:ext cx="8572500" cy="898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a:t>3. </a:t>
          </a:r>
          <a:r>
            <a:rPr lang="es-ES" sz="1800" b="1" kern="1200" dirty="0" smtClean="0"/>
            <a:t>Presentación de la Metodología de creación del Plan de Auditoría Interna 2018.</a:t>
          </a:r>
          <a:endParaRPr lang="es-CO" sz="1800" b="1" kern="1200" dirty="0">
            <a:latin typeface="Calibri" pitchFamily="34" charset="0"/>
          </a:endParaRPr>
        </a:p>
      </dsp:txBody>
      <dsp:txXfrm>
        <a:off x="0" y="2115008"/>
        <a:ext cx="8572500" cy="898560"/>
      </dsp:txXfrm>
    </dsp:sp>
    <dsp:sp modelId="{C053836B-2E37-4108-96BD-E379295C63AF}">
      <dsp:nvSpPr>
        <dsp:cNvPr id="0" name=""/>
        <dsp:cNvSpPr/>
      </dsp:nvSpPr>
      <dsp:spPr>
        <a:xfrm>
          <a:off x="0" y="3151808"/>
          <a:ext cx="8572500" cy="898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a:t>4. </a:t>
          </a:r>
          <a:r>
            <a:rPr lang="es-ES" sz="1800" b="1" kern="1200" dirty="0" smtClean="0"/>
            <a:t>Definiciones proyecto de Respuesta Requerimiento Superintendencia Financiera.</a:t>
          </a:r>
          <a:endParaRPr lang="es-ES" sz="1800" b="1" kern="1200" dirty="0"/>
        </a:p>
      </dsp:txBody>
      <dsp:txXfrm>
        <a:off x="0" y="3151808"/>
        <a:ext cx="8572500" cy="8985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FB6E91-E202-44B2-A4E8-F68BB60B1346}">
      <dsp:nvSpPr>
        <dsp:cNvPr id="0" name=""/>
        <dsp:cNvSpPr/>
      </dsp:nvSpPr>
      <dsp:spPr>
        <a:xfrm>
          <a:off x="942473" y="389623"/>
          <a:ext cx="2601368" cy="2601368"/>
        </a:xfrm>
        <a:prstGeom prst="blockArc">
          <a:avLst>
            <a:gd name="adj1" fmla="val 10800000"/>
            <a:gd name="adj2" fmla="val 16200000"/>
            <a:gd name="adj3" fmla="val 4640"/>
          </a:avLst>
        </a:prstGeom>
        <a:solidFill>
          <a:srgbClr val="6BADF5"/>
        </a:solidFill>
        <a:ln>
          <a:noFill/>
        </a:ln>
        <a:effectLst/>
      </dsp:spPr>
      <dsp:style>
        <a:lnRef idx="0">
          <a:scrgbClr r="0" g="0" b="0"/>
        </a:lnRef>
        <a:fillRef idx="1">
          <a:scrgbClr r="0" g="0" b="0"/>
        </a:fillRef>
        <a:effectRef idx="0">
          <a:scrgbClr r="0" g="0" b="0"/>
        </a:effectRef>
        <a:fontRef idx="minor">
          <a:schemeClr val="lt1"/>
        </a:fontRef>
      </dsp:style>
    </dsp:sp>
    <dsp:sp modelId="{61F2C707-A64E-4B0B-833A-1F228A45FC28}">
      <dsp:nvSpPr>
        <dsp:cNvPr id="0" name=""/>
        <dsp:cNvSpPr/>
      </dsp:nvSpPr>
      <dsp:spPr>
        <a:xfrm>
          <a:off x="942473" y="389623"/>
          <a:ext cx="2601368" cy="2601368"/>
        </a:xfrm>
        <a:prstGeom prst="blockArc">
          <a:avLst>
            <a:gd name="adj1" fmla="val 5400000"/>
            <a:gd name="adj2" fmla="val 10800000"/>
            <a:gd name="adj3" fmla="val 4640"/>
          </a:avLst>
        </a:prstGeom>
        <a:solidFill>
          <a:srgbClr val="6BADF5"/>
        </a:solidFill>
        <a:ln>
          <a:noFill/>
        </a:ln>
        <a:effectLst/>
      </dsp:spPr>
      <dsp:style>
        <a:lnRef idx="0">
          <a:scrgbClr r="0" g="0" b="0"/>
        </a:lnRef>
        <a:fillRef idx="1">
          <a:scrgbClr r="0" g="0" b="0"/>
        </a:fillRef>
        <a:effectRef idx="0">
          <a:scrgbClr r="0" g="0" b="0"/>
        </a:effectRef>
        <a:fontRef idx="minor">
          <a:schemeClr val="lt1"/>
        </a:fontRef>
      </dsp:style>
    </dsp:sp>
    <dsp:sp modelId="{2C0E3070-67C0-40CD-BD36-5D2DDF34017F}">
      <dsp:nvSpPr>
        <dsp:cNvPr id="0" name=""/>
        <dsp:cNvSpPr/>
      </dsp:nvSpPr>
      <dsp:spPr>
        <a:xfrm>
          <a:off x="942473" y="389623"/>
          <a:ext cx="2601368" cy="2601368"/>
        </a:xfrm>
        <a:prstGeom prst="blockArc">
          <a:avLst>
            <a:gd name="adj1" fmla="val 0"/>
            <a:gd name="adj2" fmla="val 5400000"/>
            <a:gd name="adj3" fmla="val 4640"/>
          </a:avLst>
        </a:prstGeom>
        <a:solidFill>
          <a:srgbClr val="6BADF5"/>
        </a:solidFill>
        <a:ln>
          <a:noFill/>
        </a:ln>
        <a:effectLst/>
      </dsp:spPr>
      <dsp:style>
        <a:lnRef idx="0">
          <a:scrgbClr r="0" g="0" b="0"/>
        </a:lnRef>
        <a:fillRef idx="1">
          <a:scrgbClr r="0" g="0" b="0"/>
        </a:fillRef>
        <a:effectRef idx="0">
          <a:scrgbClr r="0" g="0" b="0"/>
        </a:effectRef>
        <a:fontRef idx="minor">
          <a:schemeClr val="lt1"/>
        </a:fontRef>
      </dsp:style>
    </dsp:sp>
    <dsp:sp modelId="{2EC99C1E-052A-4FF5-9D42-6958FCF5588C}">
      <dsp:nvSpPr>
        <dsp:cNvPr id="0" name=""/>
        <dsp:cNvSpPr/>
      </dsp:nvSpPr>
      <dsp:spPr>
        <a:xfrm>
          <a:off x="942473" y="389623"/>
          <a:ext cx="2601368" cy="2601368"/>
        </a:xfrm>
        <a:prstGeom prst="blockArc">
          <a:avLst>
            <a:gd name="adj1" fmla="val 16200000"/>
            <a:gd name="adj2" fmla="val 0"/>
            <a:gd name="adj3" fmla="val 4640"/>
          </a:avLst>
        </a:prstGeom>
        <a:solidFill>
          <a:srgbClr val="6BADF5"/>
        </a:solidFill>
        <a:ln>
          <a:noFill/>
        </a:ln>
        <a:effectLst/>
      </dsp:spPr>
      <dsp:style>
        <a:lnRef idx="0">
          <a:scrgbClr r="0" g="0" b="0"/>
        </a:lnRef>
        <a:fillRef idx="1">
          <a:scrgbClr r="0" g="0" b="0"/>
        </a:fillRef>
        <a:effectRef idx="0">
          <a:scrgbClr r="0" g="0" b="0"/>
        </a:effectRef>
        <a:fontRef idx="minor">
          <a:schemeClr val="lt1"/>
        </a:fontRef>
      </dsp:style>
    </dsp:sp>
    <dsp:sp modelId="{C828B71B-CF35-4AD9-9BCA-8490ED4972E3}">
      <dsp:nvSpPr>
        <dsp:cNvPr id="0" name=""/>
        <dsp:cNvSpPr/>
      </dsp:nvSpPr>
      <dsp:spPr>
        <a:xfrm>
          <a:off x="1696051" y="1170785"/>
          <a:ext cx="1094212" cy="1039044"/>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CO" sz="1500" kern="1200" dirty="0"/>
            <a:t>PAAI</a:t>
          </a:r>
        </a:p>
      </dsp:txBody>
      <dsp:txXfrm>
        <a:off x="1696051" y="1170785"/>
        <a:ext cx="1094212" cy="1039044"/>
      </dsp:txXfrm>
    </dsp:sp>
    <dsp:sp modelId="{70FB42AE-FA7F-4804-82A5-7CD33C424296}">
      <dsp:nvSpPr>
        <dsp:cNvPr id="0" name=""/>
        <dsp:cNvSpPr/>
      </dsp:nvSpPr>
      <dsp:spPr>
        <a:xfrm>
          <a:off x="1506588" y="680"/>
          <a:ext cx="1473137" cy="838238"/>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smtClean="0"/>
            <a:t>Obtener información</a:t>
          </a:r>
          <a:endParaRPr lang="es-CO" sz="1400" kern="1200" dirty="0"/>
        </a:p>
      </dsp:txBody>
      <dsp:txXfrm>
        <a:off x="1506588" y="680"/>
        <a:ext cx="1473137" cy="838238"/>
      </dsp:txXfrm>
    </dsp:sp>
    <dsp:sp modelId="{366992D0-DEE3-4A65-A824-F895A998B3E9}">
      <dsp:nvSpPr>
        <dsp:cNvPr id="0" name=""/>
        <dsp:cNvSpPr/>
      </dsp:nvSpPr>
      <dsp:spPr>
        <a:xfrm>
          <a:off x="2825349" y="1271188"/>
          <a:ext cx="1376631" cy="838238"/>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a:t>Formulación</a:t>
          </a:r>
        </a:p>
      </dsp:txBody>
      <dsp:txXfrm>
        <a:off x="2825349" y="1271188"/>
        <a:ext cx="1376631" cy="838238"/>
      </dsp:txXfrm>
    </dsp:sp>
    <dsp:sp modelId="{FEBDF7FE-9E3C-4C09-A0C9-01FCDE5D0A8D}">
      <dsp:nvSpPr>
        <dsp:cNvPr id="0" name=""/>
        <dsp:cNvSpPr/>
      </dsp:nvSpPr>
      <dsp:spPr>
        <a:xfrm>
          <a:off x="1484706" y="2541696"/>
          <a:ext cx="1516902" cy="838238"/>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a:t>Presentación</a:t>
          </a:r>
        </a:p>
      </dsp:txBody>
      <dsp:txXfrm>
        <a:off x="1484706" y="2541696"/>
        <a:ext cx="1516902" cy="838238"/>
      </dsp:txXfrm>
    </dsp:sp>
    <dsp:sp modelId="{F183A094-BF22-43AE-9D2F-BA9BAA8E0676}">
      <dsp:nvSpPr>
        <dsp:cNvPr id="0" name=""/>
        <dsp:cNvSpPr/>
      </dsp:nvSpPr>
      <dsp:spPr>
        <a:xfrm>
          <a:off x="297922" y="1269411"/>
          <a:ext cx="1349455" cy="841792"/>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a:t>Medición </a:t>
          </a:r>
        </a:p>
      </dsp:txBody>
      <dsp:txXfrm>
        <a:off x="297922" y="1269411"/>
        <a:ext cx="1349455" cy="84179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778FA1-6174-443D-A86B-A1A8096B0D69}">
      <dsp:nvSpPr>
        <dsp:cNvPr id="0" name=""/>
        <dsp:cNvSpPr/>
      </dsp:nvSpPr>
      <dsp:spPr>
        <a:xfrm>
          <a:off x="0" y="1501699"/>
          <a:ext cx="8410604" cy="601215"/>
        </a:xfrm>
        <a:prstGeom prst="rect">
          <a:avLst/>
        </a:prstGeom>
        <a:solidFill>
          <a:srgbClr val="00B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s-MX" sz="1600" kern="1200" dirty="0" smtClean="0">
              <a:solidFill>
                <a:schemeClr val="bg1"/>
              </a:solidFill>
            </a:rPr>
            <a:t>Algunos de los temas a tener en cuenta </a:t>
          </a:r>
          <a:endParaRPr lang="es-CO" sz="1600" kern="1200" dirty="0" smtClean="0">
            <a:solidFill>
              <a:schemeClr val="bg1"/>
            </a:solidFill>
          </a:endParaRPr>
        </a:p>
      </dsp:txBody>
      <dsp:txXfrm>
        <a:off x="0" y="1501699"/>
        <a:ext cx="8410604" cy="324656"/>
      </dsp:txXfrm>
    </dsp:sp>
    <dsp:sp modelId="{FCE18659-D2F2-4662-B4B8-B5C575A2DB33}">
      <dsp:nvSpPr>
        <dsp:cNvPr id="0" name=""/>
        <dsp:cNvSpPr/>
      </dsp:nvSpPr>
      <dsp:spPr>
        <a:xfrm>
          <a:off x="4251" y="1864960"/>
          <a:ext cx="1578221" cy="1764895"/>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s-CO" sz="1600" kern="1200" dirty="0" smtClean="0">
              <a:solidFill>
                <a:srgbClr val="002060"/>
              </a:solidFill>
              <a:latin typeface="+mj-lt"/>
              <a:ea typeface="+mj-ea"/>
              <a:cs typeface="+mj-cs"/>
            </a:rPr>
            <a:t>Estructura organizacional</a:t>
          </a:r>
        </a:p>
        <a:p>
          <a:pPr lvl="0" algn="ctr" defTabSz="711200">
            <a:lnSpc>
              <a:spcPct val="90000"/>
            </a:lnSpc>
            <a:spcBef>
              <a:spcPct val="0"/>
            </a:spcBef>
            <a:spcAft>
              <a:spcPct val="35000"/>
            </a:spcAft>
          </a:pPr>
          <a:r>
            <a:rPr lang="es-CO" sz="1600" kern="1200" dirty="0" smtClean="0">
              <a:solidFill>
                <a:srgbClr val="002060"/>
              </a:solidFill>
              <a:latin typeface="+mj-lt"/>
              <a:ea typeface="+mj-ea"/>
              <a:cs typeface="+mj-cs"/>
            </a:rPr>
            <a:t>Objetivos Estratégicos</a:t>
          </a:r>
        </a:p>
      </dsp:txBody>
      <dsp:txXfrm>
        <a:off x="4251" y="1864960"/>
        <a:ext cx="1578221" cy="1764895"/>
      </dsp:txXfrm>
    </dsp:sp>
    <dsp:sp modelId="{947100A9-C080-4A8D-AD4A-81E43C198852}">
      <dsp:nvSpPr>
        <dsp:cNvPr id="0" name=""/>
        <dsp:cNvSpPr/>
      </dsp:nvSpPr>
      <dsp:spPr>
        <a:xfrm>
          <a:off x="1582473" y="1864960"/>
          <a:ext cx="1632959" cy="1764895"/>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s-CO" sz="1600" kern="1200" dirty="0" smtClean="0">
              <a:solidFill>
                <a:srgbClr val="002060"/>
              </a:solidFill>
              <a:latin typeface="+mj-lt"/>
              <a:ea typeface="+mj-ea"/>
              <a:cs typeface="+mj-cs"/>
            </a:rPr>
            <a:t>Capacidad</a:t>
          </a:r>
        </a:p>
        <a:p>
          <a:pPr lvl="0" algn="ctr" defTabSz="711200">
            <a:lnSpc>
              <a:spcPct val="90000"/>
            </a:lnSpc>
            <a:spcBef>
              <a:spcPct val="0"/>
            </a:spcBef>
            <a:spcAft>
              <a:spcPct val="35000"/>
            </a:spcAft>
          </a:pPr>
          <a:r>
            <a:rPr lang="es-CO" sz="1600" kern="1200" dirty="0" smtClean="0">
              <a:solidFill>
                <a:srgbClr val="002060"/>
              </a:solidFill>
              <a:latin typeface="+mj-lt"/>
              <a:ea typeface="+mj-ea"/>
              <a:cs typeface="+mj-cs"/>
            </a:rPr>
            <a:t>Tolerancia y</a:t>
          </a:r>
        </a:p>
        <a:p>
          <a:pPr lvl="0" algn="ctr" defTabSz="711200">
            <a:lnSpc>
              <a:spcPct val="90000"/>
            </a:lnSpc>
            <a:spcBef>
              <a:spcPct val="0"/>
            </a:spcBef>
            <a:spcAft>
              <a:spcPct val="35000"/>
            </a:spcAft>
          </a:pPr>
          <a:r>
            <a:rPr lang="es-CO" sz="1600" kern="1200" dirty="0" smtClean="0">
              <a:solidFill>
                <a:srgbClr val="002060"/>
              </a:solidFill>
              <a:latin typeface="+mj-lt"/>
              <a:ea typeface="+mj-ea"/>
              <a:cs typeface="+mj-cs"/>
            </a:rPr>
            <a:t>Apetito del riesgo</a:t>
          </a:r>
          <a:endParaRPr lang="es-CO" sz="1600" kern="1200" dirty="0">
            <a:solidFill>
              <a:srgbClr val="002060"/>
            </a:solidFill>
            <a:latin typeface="+mj-lt"/>
            <a:ea typeface="+mj-ea"/>
            <a:cs typeface="+mj-cs"/>
          </a:endParaRPr>
        </a:p>
      </dsp:txBody>
      <dsp:txXfrm>
        <a:off x="1582473" y="1864960"/>
        <a:ext cx="1632959" cy="1764895"/>
      </dsp:txXfrm>
    </dsp:sp>
    <dsp:sp modelId="{AC91EBCE-70FF-4B2E-8781-D4B42AF4D0DD}">
      <dsp:nvSpPr>
        <dsp:cNvPr id="0" name=""/>
        <dsp:cNvSpPr/>
      </dsp:nvSpPr>
      <dsp:spPr>
        <a:xfrm>
          <a:off x="3202714" y="1864978"/>
          <a:ext cx="1297729" cy="1764895"/>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s-CO" sz="1600" kern="1200" dirty="0" smtClean="0">
              <a:solidFill>
                <a:srgbClr val="002060"/>
              </a:solidFill>
            </a:rPr>
            <a:t>Indicadores de los procesos</a:t>
          </a:r>
        </a:p>
        <a:p>
          <a:pPr lvl="0" algn="ctr" defTabSz="711200">
            <a:lnSpc>
              <a:spcPct val="90000"/>
            </a:lnSpc>
            <a:spcBef>
              <a:spcPct val="0"/>
            </a:spcBef>
            <a:spcAft>
              <a:spcPct val="35000"/>
            </a:spcAft>
          </a:pPr>
          <a:r>
            <a:rPr lang="es-CO" sz="1600" kern="1200" dirty="0" smtClean="0">
              <a:solidFill>
                <a:srgbClr val="002060"/>
              </a:solidFill>
            </a:rPr>
            <a:t>proyectos</a:t>
          </a:r>
          <a:endParaRPr lang="es-CO" sz="1600" kern="1200" dirty="0">
            <a:solidFill>
              <a:srgbClr val="002060"/>
            </a:solidFill>
          </a:endParaRPr>
        </a:p>
      </dsp:txBody>
      <dsp:txXfrm>
        <a:off x="3202714" y="1864978"/>
        <a:ext cx="1297729" cy="1764895"/>
      </dsp:txXfrm>
    </dsp:sp>
    <dsp:sp modelId="{5601E362-DF5A-4E4F-B2EF-2BD46FF4783C}">
      <dsp:nvSpPr>
        <dsp:cNvPr id="0" name=""/>
        <dsp:cNvSpPr/>
      </dsp:nvSpPr>
      <dsp:spPr>
        <a:xfrm>
          <a:off x="4513162" y="1864960"/>
          <a:ext cx="1297729" cy="1764895"/>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s-CO" sz="1600" kern="1200" dirty="0" smtClean="0">
              <a:solidFill>
                <a:srgbClr val="002060"/>
              </a:solidFill>
            </a:rPr>
            <a:t>Entorno:</a:t>
          </a:r>
        </a:p>
        <a:p>
          <a:pPr lvl="0" algn="ctr" defTabSz="711200">
            <a:lnSpc>
              <a:spcPct val="90000"/>
            </a:lnSpc>
            <a:spcBef>
              <a:spcPct val="0"/>
            </a:spcBef>
            <a:spcAft>
              <a:spcPct val="35000"/>
            </a:spcAft>
          </a:pPr>
          <a:r>
            <a:rPr lang="es-CO" sz="1600" kern="1200" dirty="0" smtClean="0">
              <a:solidFill>
                <a:srgbClr val="002060"/>
              </a:solidFill>
            </a:rPr>
            <a:t>Político</a:t>
          </a:r>
        </a:p>
        <a:p>
          <a:pPr lvl="0" algn="ctr" defTabSz="711200">
            <a:lnSpc>
              <a:spcPct val="90000"/>
            </a:lnSpc>
            <a:spcBef>
              <a:spcPct val="0"/>
            </a:spcBef>
            <a:spcAft>
              <a:spcPct val="35000"/>
            </a:spcAft>
          </a:pPr>
          <a:r>
            <a:rPr lang="es-CO" sz="1600" kern="1200" dirty="0" smtClean="0">
              <a:solidFill>
                <a:srgbClr val="002060"/>
              </a:solidFill>
            </a:rPr>
            <a:t>económico</a:t>
          </a:r>
        </a:p>
        <a:p>
          <a:pPr lvl="0" algn="ctr" defTabSz="711200">
            <a:lnSpc>
              <a:spcPct val="90000"/>
            </a:lnSpc>
            <a:spcBef>
              <a:spcPct val="0"/>
            </a:spcBef>
            <a:spcAft>
              <a:spcPct val="35000"/>
            </a:spcAft>
          </a:pPr>
          <a:r>
            <a:rPr lang="es-CO" sz="1600" kern="1200" dirty="0" smtClean="0">
              <a:solidFill>
                <a:srgbClr val="002060"/>
              </a:solidFill>
            </a:rPr>
            <a:t>Social</a:t>
          </a:r>
        </a:p>
        <a:p>
          <a:pPr lvl="0" algn="ctr" defTabSz="711200">
            <a:lnSpc>
              <a:spcPct val="90000"/>
            </a:lnSpc>
            <a:spcBef>
              <a:spcPct val="0"/>
            </a:spcBef>
            <a:spcAft>
              <a:spcPct val="35000"/>
            </a:spcAft>
          </a:pPr>
          <a:r>
            <a:rPr lang="es-CO" sz="1600" kern="1200" dirty="0" smtClean="0">
              <a:solidFill>
                <a:srgbClr val="002060"/>
              </a:solidFill>
            </a:rPr>
            <a:t>ambiental</a:t>
          </a:r>
        </a:p>
        <a:p>
          <a:pPr lvl="0" algn="ctr" defTabSz="711200">
            <a:lnSpc>
              <a:spcPct val="90000"/>
            </a:lnSpc>
            <a:spcBef>
              <a:spcPct val="0"/>
            </a:spcBef>
            <a:spcAft>
              <a:spcPct val="35000"/>
            </a:spcAft>
          </a:pPr>
          <a:endParaRPr lang="es-CO" sz="1600" kern="1200" dirty="0"/>
        </a:p>
      </dsp:txBody>
      <dsp:txXfrm>
        <a:off x="4513162" y="1864960"/>
        <a:ext cx="1297729" cy="1764895"/>
      </dsp:txXfrm>
    </dsp:sp>
    <dsp:sp modelId="{D266C69A-6FF3-4F86-B1E9-8251F1F86028}">
      <dsp:nvSpPr>
        <dsp:cNvPr id="0" name=""/>
        <dsp:cNvSpPr/>
      </dsp:nvSpPr>
      <dsp:spPr>
        <a:xfrm>
          <a:off x="5810892" y="1864960"/>
          <a:ext cx="1297729" cy="1764895"/>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s-CO" sz="1600" kern="1200" dirty="0" smtClean="0">
              <a:solidFill>
                <a:srgbClr val="002060"/>
              </a:solidFill>
            </a:rPr>
            <a:t>Tendencias</a:t>
          </a:r>
        </a:p>
        <a:p>
          <a:pPr lvl="0" algn="ctr" defTabSz="711200">
            <a:lnSpc>
              <a:spcPct val="90000"/>
            </a:lnSpc>
            <a:spcBef>
              <a:spcPct val="0"/>
            </a:spcBef>
            <a:spcAft>
              <a:spcPct val="35000"/>
            </a:spcAft>
          </a:pPr>
          <a:r>
            <a:rPr lang="es-CO" sz="1600" kern="1200" dirty="0" smtClean="0">
              <a:solidFill>
                <a:srgbClr val="002060"/>
              </a:solidFill>
            </a:rPr>
            <a:t>y</a:t>
          </a:r>
        </a:p>
        <a:p>
          <a:pPr lvl="0" algn="ctr" defTabSz="711200">
            <a:lnSpc>
              <a:spcPct val="90000"/>
            </a:lnSpc>
            <a:spcBef>
              <a:spcPct val="0"/>
            </a:spcBef>
            <a:spcAft>
              <a:spcPct val="35000"/>
            </a:spcAft>
          </a:pPr>
          <a:r>
            <a:rPr lang="es-CO" sz="1600" kern="1200" dirty="0" smtClean="0">
              <a:solidFill>
                <a:srgbClr val="002060"/>
              </a:solidFill>
            </a:rPr>
            <a:t>Riesgos emergentes</a:t>
          </a:r>
          <a:endParaRPr lang="es-CO" sz="1600" kern="1200" dirty="0">
            <a:solidFill>
              <a:srgbClr val="002060"/>
            </a:solidFill>
          </a:endParaRPr>
        </a:p>
      </dsp:txBody>
      <dsp:txXfrm>
        <a:off x="5810892" y="1864960"/>
        <a:ext cx="1297729" cy="1764895"/>
      </dsp:txXfrm>
    </dsp:sp>
    <dsp:sp modelId="{F45FB0A6-807C-4460-B518-6DC678B34039}">
      <dsp:nvSpPr>
        <dsp:cNvPr id="0" name=""/>
        <dsp:cNvSpPr/>
      </dsp:nvSpPr>
      <dsp:spPr>
        <a:xfrm>
          <a:off x="7108622" y="1864960"/>
          <a:ext cx="1297729" cy="1764895"/>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s-CO" sz="1600" kern="1200" dirty="0" smtClean="0">
              <a:solidFill>
                <a:srgbClr val="002060"/>
              </a:solidFill>
            </a:rPr>
            <a:t>Situación de la industria</a:t>
          </a:r>
          <a:endParaRPr lang="es-CO" sz="1600" kern="1200" dirty="0">
            <a:solidFill>
              <a:srgbClr val="002060"/>
            </a:solidFill>
          </a:endParaRPr>
        </a:p>
      </dsp:txBody>
      <dsp:txXfrm>
        <a:off x="7108622" y="1864960"/>
        <a:ext cx="1297729" cy="1764895"/>
      </dsp:txXfrm>
    </dsp:sp>
    <dsp:sp modelId="{9A6E1DB5-19DF-4C53-AAFE-6A263FE8EB80}">
      <dsp:nvSpPr>
        <dsp:cNvPr id="0" name=""/>
        <dsp:cNvSpPr/>
      </dsp:nvSpPr>
      <dsp:spPr>
        <a:xfrm rot="10800000">
          <a:off x="0" y="107889"/>
          <a:ext cx="8410604" cy="1334545"/>
        </a:xfrm>
        <a:prstGeom prst="upArrowCallout">
          <a:avLst/>
        </a:prstGeom>
        <a:solidFill>
          <a:srgbClr val="00B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s-CO" sz="2000" b="1" kern="1200" dirty="0" smtClean="0">
              <a:solidFill>
                <a:schemeClr val="bg1"/>
              </a:solidFill>
            </a:rPr>
            <a:t>Documentación de análisis</a:t>
          </a:r>
        </a:p>
      </dsp:txBody>
      <dsp:txXfrm>
        <a:off x="0" y="107889"/>
        <a:ext cx="8410604" cy="468425"/>
      </dsp:txXfrm>
    </dsp:sp>
    <dsp:sp modelId="{D122C4B7-5056-4E61-9146-0D6FFD7927FB}">
      <dsp:nvSpPr>
        <dsp:cNvPr id="0" name=""/>
        <dsp:cNvSpPr/>
      </dsp:nvSpPr>
      <dsp:spPr>
        <a:xfrm>
          <a:off x="0" y="610484"/>
          <a:ext cx="4205302" cy="523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100000"/>
            </a:lnSpc>
            <a:spcBef>
              <a:spcPct val="0"/>
            </a:spcBef>
            <a:spcAft>
              <a:spcPct val="35000"/>
            </a:spcAft>
          </a:pPr>
          <a:r>
            <a:rPr lang="es-MX" sz="1400" kern="1200" dirty="0" smtClean="0">
              <a:solidFill>
                <a:srgbClr val="002060"/>
              </a:solidFill>
            </a:rPr>
            <a:t>entendimiento del negocio y de la industria </a:t>
          </a:r>
          <a:endParaRPr lang="es-CO" sz="1400" kern="1200" dirty="0" smtClean="0">
            <a:solidFill>
              <a:srgbClr val="002060"/>
            </a:solidFill>
          </a:endParaRPr>
        </a:p>
      </dsp:txBody>
      <dsp:txXfrm>
        <a:off x="0" y="610484"/>
        <a:ext cx="4205302" cy="523752"/>
      </dsp:txXfrm>
    </dsp:sp>
    <dsp:sp modelId="{DC9D7B09-268C-4099-AC85-940714A50501}">
      <dsp:nvSpPr>
        <dsp:cNvPr id="0" name=""/>
        <dsp:cNvSpPr/>
      </dsp:nvSpPr>
      <dsp:spPr>
        <a:xfrm>
          <a:off x="4205302" y="600533"/>
          <a:ext cx="4205302" cy="543654"/>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100000"/>
            </a:lnSpc>
            <a:spcBef>
              <a:spcPct val="0"/>
            </a:spcBef>
            <a:spcAft>
              <a:spcPct val="35000"/>
            </a:spcAft>
          </a:pPr>
          <a:r>
            <a:rPr lang="es-MX" sz="1400" kern="1200" dirty="0" smtClean="0">
              <a:solidFill>
                <a:srgbClr val="002060"/>
              </a:solidFill>
            </a:rPr>
            <a:t>factores externos e internos que pueden afectar el cumplimiento de los objetivos de la Bolsa</a:t>
          </a:r>
          <a:endParaRPr lang="es-CO" sz="1400" kern="1200" dirty="0" smtClean="0">
            <a:solidFill>
              <a:srgbClr val="002060"/>
            </a:solidFill>
          </a:endParaRPr>
        </a:p>
      </dsp:txBody>
      <dsp:txXfrm>
        <a:off x="4205302" y="600533"/>
        <a:ext cx="4205302" cy="5436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pPr/>
              <a:t>10/25/2017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pPr/>
              <a:t>‹Nº›</a:t>
            </a:fld>
            <a:endParaRPr lang="en-US"/>
          </a:p>
        </p:txBody>
      </p:sp>
    </p:spTree>
    <p:extLst>
      <p:ext uri="{BB962C8B-B14F-4D97-AF65-F5344CB8AC3E}">
        <p14:creationId xmlns=""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pPr/>
              <a:t>10/25/2017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pPr/>
              <a:t>‹Nº›</a:t>
            </a:fld>
            <a:endParaRPr lang="en-US"/>
          </a:p>
        </p:txBody>
      </p:sp>
    </p:spTree>
    <p:extLst>
      <p:ext uri="{BB962C8B-B14F-4D97-AF65-F5344CB8AC3E}">
        <p14:creationId xmlns=""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 xmlns:p14="http://schemas.microsoft.com/office/powerpoint/2010/main" val="384904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8" y="1299713"/>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pic>
        <p:nvPicPr>
          <p:cNvPr id="13" name="91 Imagen" descr="BMC LOGO.bmp"/>
          <p:cNvPicPr>
            <a:picLocks noChangeAspect="1"/>
          </p:cNvPicPr>
          <p:nvPr userDrawn="1"/>
        </p:nvPicPr>
        <p:blipFill>
          <a:blip r:embed="rId2" cstate="print"/>
          <a:srcRect t="9660" r="-211"/>
          <a:stretch>
            <a:fillRect/>
          </a:stretch>
        </p:blipFill>
        <p:spPr bwMode="auto">
          <a:xfrm>
            <a:off x="3303658" y="1835143"/>
            <a:ext cx="2607597" cy="802194"/>
          </a:xfrm>
          <a:prstGeom prst="rect">
            <a:avLst/>
          </a:prstGeom>
          <a:noFill/>
          <a:ln w="9525">
            <a:noFill/>
            <a:miter lim="800000"/>
            <a:headEnd/>
            <a:tailEnd/>
          </a:ln>
        </p:spPr>
      </p:pic>
      <p:sp>
        <p:nvSpPr>
          <p:cNvPr id="14" name="Content Placeholder 13"/>
          <p:cNvSpPr txBox="1">
            <a:spLocks/>
          </p:cNvSpPr>
          <p:nvPr userDrawn="1"/>
        </p:nvSpPr>
        <p:spPr>
          <a:xfrm>
            <a:off x="689113" y="4015304"/>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smtClean="0">
                <a:solidFill>
                  <a:schemeClr val="bg1"/>
                </a:solidFill>
              </a:rPr>
              <a:t>ESCENARIO DE CONFIANZA Y EFECTIVIDAD</a:t>
            </a:r>
          </a:p>
          <a:p>
            <a:pPr>
              <a:lnSpc>
                <a:spcPct val="100000"/>
              </a:lnSpc>
            </a:pPr>
            <a:endParaRPr lang="es-ES_tradnl" sz="2400" dirty="0" smtClean="0">
              <a:solidFill>
                <a:schemeClr val="bg1"/>
              </a:solidFill>
            </a:endParaRPr>
          </a:p>
          <a:p>
            <a:pPr>
              <a:lnSpc>
                <a:spcPct val="100000"/>
              </a:lnSpc>
            </a:pPr>
            <a:endParaRPr lang="es-ES_tradnl" sz="2000" dirty="0">
              <a:solidFill>
                <a:schemeClr val="bg1"/>
              </a:solidFill>
            </a:endParaRPr>
          </a:p>
        </p:txBody>
      </p:sp>
      <p:pic>
        <p:nvPicPr>
          <p:cNvPr id="17" name="16 Imagen" descr="VIGILADO.jpg"/>
          <p:cNvPicPr>
            <a:picLocks noChangeAspect="1"/>
          </p:cNvPicPr>
          <p:nvPr userDrawn="1"/>
        </p:nvPicPr>
        <p:blipFill>
          <a:blip r:embed="rId3" cstate="print"/>
          <a:stretch>
            <a:fillRect/>
          </a:stretch>
        </p:blipFill>
        <p:spPr>
          <a:xfrm>
            <a:off x="3164148" y="1813045"/>
            <a:ext cx="100042" cy="783000"/>
          </a:xfrm>
          <a:prstGeom prst="rect">
            <a:avLst/>
          </a:prstGeom>
        </p:spPr>
      </p:pic>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9" name="Content Placeholder 37"/>
          <p:cNvSpPr>
            <a:spLocks noGrp="1"/>
          </p:cNvSpPr>
          <p:nvPr>
            <p:ph sz="quarter" idx="16"/>
          </p:nvPr>
        </p:nvSpPr>
        <p:spPr>
          <a:xfrm>
            <a:off x="34290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0" name="Content Placeholder 37"/>
          <p:cNvSpPr>
            <a:spLocks noGrp="1"/>
          </p:cNvSpPr>
          <p:nvPr>
            <p:ph sz="quarter" idx="17"/>
          </p:nvPr>
        </p:nvSpPr>
        <p:spPr>
          <a:xfrm>
            <a:off x="61722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1"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4" name="TextBox 43"/>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492"/>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pic>
        <p:nvPicPr>
          <p:cNvPr id="11"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2" name="11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50287602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2"/>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pic>
        <p:nvPicPr>
          <p:cNvPr id="9"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0" name="9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86967837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2"/>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0" y="1543051"/>
            <a:ext cx="7772400" cy="3000375"/>
          </a:xfrm>
        </p:spPr>
        <p:txBody>
          <a:bodyPr/>
          <a:lstStyle>
            <a:lvl1pPr algn="ctr">
              <a:defRPr>
                <a:solidFill>
                  <a:schemeClr val="tx2"/>
                </a:solidFill>
              </a:defRPr>
            </a:lvl1pPr>
          </a:lstStyle>
          <a:p>
            <a:r>
              <a:rPr lang="en-US" dirty="0" smtClean="0"/>
              <a:t>Click to insert chart from template</a:t>
            </a:r>
            <a:endParaRPr lang="en-US" dirty="0"/>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33430158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290282046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52"/>
            <a:ext cx="7775100" cy="1668947"/>
          </a:xfrm>
        </p:spPr>
        <p:txBody>
          <a:bodyPr anchor="ctr"/>
          <a:lstStyle>
            <a:lvl1pPr>
              <a:lnSpc>
                <a:spcPct val="95000"/>
              </a:lnSpc>
              <a:defRPr sz="4200">
                <a:solidFill>
                  <a:schemeClr val="tx2"/>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299713"/>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3" name="12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21399962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Grid">
    <p:spTree>
      <p:nvGrpSpPr>
        <p:cNvPr id="1" name=""/>
        <p:cNvGrpSpPr/>
        <p:nvPr/>
      </p:nvGrpSpPr>
      <p:grpSpPr>
        <a:xfrm>
          <a:off x="0" y="0"/>
          <a:ext cx="0" cy="0"/>
          <a:chOff x="0" y="0"/>
          <a:chExt cx="0" cy="0"/>
        </a:xfrm>
      </p:grpSpPr>
      <p:sp>
        <p:nvSpPr>
          <p:cNvPr id="27" name="TextBox 26"/>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10469687_xl negocio mano hoja esfero.jpg"/>
          <p:cNvPicPr>
            <a:picLocks noChangeAspect="1"/>
          </p:cNvPicPr>
          <p:nvPr userDrawn="1"/>
        </p:nvPicPr>
        <p:blipFill>
          <a:blip r:embed="rId4" cstate="print"/>
          <a:srcRect t="18889" b="21806"/>
          <a:stretch>
            <a:fillRect/>
          </a:stretch>
        </p:blipFill>
        <p:spPr>
          <a:xfrm>
            <a:off x="0" y="885827"/>
            <a:ext cx="9144000" cy="3050381"/>
          </a:xfrm>
          <a:prstGeom prst="rect">
            <a:avLst/>
          </a:prstGeom>
        </p:spPr>
      </p:pic>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Grid">
    <p:spTree>
      <p:nvGrpSpPr>
        <p:cNvPr id="1" name=""/>
        <p:cNvGrpSpPr/>
        <p:nvPr/>
      </p:nvGrpSpPr>
      <p:grpSpPr>
        <a:xfrm>
          <a:off x="0" y="0"/>
          <a:ext cx="0" cy="0"/>
          <a:chOff x="0" y="0"/>
          <a:chExt cx="0" cy="0"/>
        </a:xfrm>
      </p:grpSpPr>
      <p:sp>
        <p:nvSpPr>
          <p:cNvPr id="27" name="TextBox 26"/>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563876 negocios mano _xl.jpg"/>
          <p:cNvPicPr>
            <a:picLocks noChangeAspect="1"/>
          </p:cNvPicPr>
          <p:nvPr userDrawn="1"/>
        </p:nvPicPr>
        <p:blipFill>
          <a:blip r:embed="rId4" cstate="print"/>
          <a:srcRect t="17361" b="22916"/>
          <a:stretch>
            <a:fillRect/>
          </a:stretch>
        </p:blipFill>
        <p:spPr>
          <a:xfrm>
            <a:off x="0" y="892970"/>
            <a:ext cx="9144000" cy="3071813"/>
          </a:xfrm>
          <a:prstGeom prst="rect">
            <a:avLst/>
          </a:prstGeom>
        </p:spPr>
      </p:pic>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Grid">
    <p:spTree>
      <p:nvGrpSpPr>
        <p:cNvPr id="1" name=""/>
        <p:cNvGrpSpPr/>
        <p:nvPr/>
      </p:nvGrpSpPr>
      <p:grpSpPr>
        <a:xfrm>
          <a:off x="0" y="0"/>
          <a:ext cx="0" cy="0"/>
          <a:chOff x="0" y="0"/>
          <a:chExt cx="0" cy="0"/>
        </a:xfrm>
      </p:grpSpPr>
      <p:sp>
        <p:nvSpPr>
          <p:cNvPr id="27" name="TextBox 26"/>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001827_xl cifras negocios.jpg"/>
          <p:cNvPicPr>
            <a:picLocks noChangeAspect="1"/>
          </p:cNvPicPr>
          <p:nvPr userDrawn="1"/>
        </p:nvPicPr>
        <p:blipFill>
          <a:blip r:embed="rId4" cstate="print"/>
          <a:srcRect t="6211" b="36040"/>
          <a:stretch>
            <a:fillRect/>
          </a:stretch>
        </p:blipFill>
        <p:spPr>
          <a:xfrm>
            <a:off x="0" y="894420"/>
            <a:ext cx="9144000" cy="2970350"/>
          </a:xfrm>
          <a:prstGeom prst="rect">
            <a:avLst/>
          </a:prstGeom>
        </p:spPr>
      </p:pic>
      <p:sp>
        <p:nvSpPr>
          <p:cNvPr id="6" name="5 Rectángulo"/>
          <p:cNvSpPr/>
          <p:nvPr userDrawn="1"/>
        </p:nvSpPr>
        <p:spPr>
          <a:xfrm>
            <a:off x="0" y="3976991"/>
            <a:ext cx="9144000" cy="369332"/>
          </a:xfrm>
          <a:prstGeom prst="rect">
            <a:avLst/>
          </a:prstGeom>
        </p:spPr>
        <p:txBody>
          <a:bodyPr wrap="square">
            <a:spAutoFit/>
          </a:bodyPr>
          <a:lstStyle/>
          <a:p>
            <a:pPr algn="ctr"/>
            <a:endParaRPr lang="es-CO" b="1" dirty="0">
              <a:solidFill>
                <a:srgbClr val="0070C0"/>
              </a:solidFill>
            </a:endParaRPr>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43"/>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801"/>
            <a:ext cx="7781756" cy="1668947"/>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74788"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120" y="129976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3"/>
          <p:cNvGrpSpPr/>
          <p:nvPr userDrawn="1"/>
        </p:nvGrpSpPr>
        <p:grpSpPr>
          <a:xfrm>
            <a:off x="640430" y="666611"/>
            <a:ext cx="7780165" cy="2004413"/>
            <a:chOff x="914400" y="1732950"/>
            <a:chExt cx="7316788" cy="2672550"/>
          </a:xfrm>
        </p:grpSpPr>
        <p:cxnSp>
          <p:nvCxnSpPr>
            <p:cNvPr id="30"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xmlns:lc="http://schemas.openxmlformats.org/drawingml/2006/lockedCanvas">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24 Rectángulo"/>
          <p:cNvSpPr/>
          <p:nvPr userDrawn="1"/>
        </p:nvSpPr>
        <p:spPr>
          <a:xfrm>
            <a:off x="651505" y="782086"/>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_tradnl" sz="1400" dirty="0" smtClean="0">
              <a:solidFill>
                <a:schemeClr val="bg1"/>
              </a:solidFill>
              <a:latin typeface="Franklin Gothic Demi Cond" panose="020B0706030402020204" pitchFamily="34" charset="0"/>
            </a:endParaRPr>
          </a:p>
        </p:txBody>
      </p:sp>
      <p:pic>
        <p:nvPicPr>
          <p:cNvPr id="26" name="91 Imagen" descr="BMC LOGO.bmp"/>
          <p:cNvPicPr>
            <a:picLocks noChangeAspect="1"/>
          </p:cNvPicPr>
          <p:nvPr userDrawn="1"/>
        </p:nvPicPr>
        <p:blipFill>
          <a:blip r:embed="rId2" cstate="print"/>
          <a:srcRect t="9660" r="-211"/>
          <a:stretch>
            <a:fillRect/>
          </a:stretch>
        </p:blipFill>
        <p:spPr bwMode="auto">
          <a:xfrm>
            <a:off x="2934195" y="1037816"/>
            <a:ext cx="3456267" cy="1063277"/>
          </a:xfrm>
          <a:prstGeom prst="rect">
            <a:avLst/>
          </a:prstGeom>
          <a:noFill/>
          <a:ln w="9525">
            <a:noFill/>
            <a:miter lim="800000"/>
            <a:headEnd/>
            <a:tailEnd/>
          </a:ln>
        </p:spPr>
      </p:pic>
      <p:pic>
        <p:nvPicPr>
          <p:cNvPr id="27" name="16 Imagen" descr="VIGILADO.jpg"/>
          <p:cNvPicPr>
            <a:picLocks noChangeAspect="1"/>
          </p:cNvPicPr>
          <p:nvPr userDrawn="1"/>
        </p:nvPicPr>
        <p:blipFill>
          <a:blip r:embed="rId3" cstate="print"/>
          <a:stretch>
            <a:fillRect/>
          </a:stretch>
        </p:blipFill>
        <p:spPr>
          <a:xfrm>
            <a:off x="2788590" y="1072784"/>
            <a:ext cx="124195" cy="972000"/>
          </a:xfrm>
          <a:prstGeom prst="rect">
            <a:avLst/>
          </a:prstGeom>
        </p:spPr>
      </p:pic>
      <p:sp>
        <p:nvSpPr>
          <p:cNvPr id="28" name="Content Placeholder 13"/>
          <p:cNvSpPr txBox="1">
            <a:spLocks/>
          </p:cNvSpPr>
          <p:nvPr userDrawn="1"/>
        </p:nvSpPr>
        <p:spPr>
          <a:xfrm>
            <a:off x="737230" y="2122524"/>
            <a:ext cx="7771248" cy="3804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s-ES_tradnl" sz="2000" dirty="0" smtClean="0">
                <a:solidFill>
                  <a:srgbClr val="044990"/>
                </a:solidFill>
              </a:rPr>
              <a:t>Escenario de confianza y efectividad</a:t>
            </a:r>
          </a:p>
          <a:p>
            <a:pPr>
              <a:lnSpc>
                <a:spcPct val="100000"/>
              </a:lnSpc>
            </a:pPr>
            <a:endParaRPr lang="es-ES_tradnl" sz="2400" dirty="0" smtClean="0">
              <a:solidFill>
                <a:schemeClr val="bg1"/>
              </a:solidFill>
            </a:endParaRPr>
          </a:p>
          <a:p>
            <a:pPr>
              <a:lnSpc>
                <a:spcPct val="100000"/>
              </a:lnSpc>
            </a:pPr>
            <a:endParaRPr lang="es-ES_tradnl" sz="2000" dirty="0">
              <a:solidFill>
                <a:schemeClr val="bg1"/>
              </a:solidFill>
            </a:endParaRPr>
          </a:p>
        </p:txBody>
      </p:sp>
      <p:sp>
        <p:nvSpPr>
          <p:cNvPr id="29" name="Title 1"/>
          <p:cNvSpPr>
            <a:spLocks noGrp="1"/>
          </p:cNvSpPr>
          <p:nvPr userDrawn="1"/>
        </p:nvSpPr>
        <p:spPr>
          <a:xfrm>
            <a:off x="635523" y="2807945"/>
            <a:ext cx="7781756" cy="1668947"/>
          </a:xfrm>
          <a:prstGeom prst="rect">
            <a:avLst/>
          </a:prstGeom>
        </p:spPr>
        <p:txBody>
          <a:bodyPr vert="horz" lIns="0" tIns="0" rIns="0" bIns="0" rtlCol="0" anchor="ctr">
            <a:noAutofit/>
          </a:bodyPr>
          <a:lstStyle>
            <a:lvl1pPr algn="l" defTabSz="914400" rtl="0" eaLnBrk="1" latinLnBrk="0" hangingPunct="1">
              <a:lnSpc>
                <a:spcPct val="85000"/>
              </a:lnSpc>
              <a:spcBef>
                <a:spcPct val="0"/>
              </a:spcBef>
              <a:buNone/>
              <a:defRPr sz="3650" kern="1200">
                <a:solidFill>
                  <a:schemeClr val="tx2"/>
                </a:solidFill>
                <a:latin typeface="+mj-lt"/>
                <a:ea typeface="+mj-ea"/>
                <a:cs typeface="+mj-cs"/>
              </a:defRPr>
            </a:lvl1pPr>
          </a:lstStyle>
          <a:p>
            <a:endParaRPr lang="en-US" dirty="0">
              <a:solidFill>
                <a:schemeClr val="bg1"/>
              </a:solidFill>
            </a:endParaRPr>
          </a:p>
        </p:txBody>
      </p:sp>
      <p:sp>
        <p:nvSpPr>
          <p:cNvPr id="32" name="Title 1"/>
          <p:cNvSpPr>
            <a:spLocks noGrp="1"/>
          </p:cNvSpPr>
          <p:nvPr>
            <p:ph type="title"/>
          </p:nvPr>
        </p:nvSpPr>
        <p:spPr>
          <a:xfrm>
            <a:off x="673131" y="2883836"/>
            <a:ext cx="7781756" cy="1668947"/>
          </a:xfrm>
        </p:spPr>
        <p:txBody>
          <a:bodyPr anchor="ctr"/>
          <a:lstStyle>
            <a:lvl1pPr>
              <a:defRPr sz="4800">
                <a:solidFill>
                  <a:schemeClr val="bg1"/>
                </a:solidFill>
              </a:defRPr>
            </a:lvl1pPr>
          </a:lstStyle>
          <a:p>
            <a:r>
              <a:rPr lang="es-ES" smtClean="0"/>
              <a:t>Haga clic para modificar el estilo de título del patrón</a:t>
            </a:r>
            <a:endParaRPr lang="en-US" dirty="0"/>
          </a:p>
        </p:txBody>
      </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8" y="1299713"/>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6 Rectángulo"/>
          <p:cNvSpPr/>
          <p:nvPr userDrawn="1"/>
        </p:nvSpPr>
        <p:spPr>
          <a:xfrm>
            <a:off x="700395" y="3450687"/>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smtClean="0">
                <a:solidFill>
                  <a:srgbClr val="57D7FC"/>
                </a:solidFill>
              </a:rPr>
              <a:t>Calle </a:t>
            </a:r>
            <a:r>
              <a:rPr lang="es-ES" sz="1500" dirty="0">
                <a:solidFill>
                  <a:srgbClr val="57D7FC"/>
                </a:solidFill>
              </a:rPr>
              <a:t>113 No. 7-21 Torre A, Piso 15, Bogotá </a:t>
            </a:r>
          </a:p>
          <a:p>
            <a:pPr marL="0" lvl="1">
              <a:lnSpc>
                <a:spcPct val="95000"/>
              </a:lnSpc>
              <a:spcAft>
                <a:spcPts val="200"/>
              </a:spcAft>
              <a:buFont typeface="Arial" panose="020B0604020202020204" pitchFamily="34" charset="0"/>
              <a:buChar char="​"/>
            </a:pPr>
            <a:r>
              <a:rPr lang="es-ES" sz="1500" dirty="0" smtClean="0">
                <a:solidFill>
                  <a:srgbClr val="57D7FC"/>
                </a:solidFill>
              </a:rPr>
              <a:t>PBX</a:t>
            </a:r>
            <a:r>
              <a:rPr lang="es-ES" sz="1500" dirty="0">
                <a:solidFill>
                  <a:srgbClr val="57D7FC"/>
                </a:solidFill>
              </a:rPr>
              <a:t>:  (57 1) 629 25 29 Línea de atención al cliente: 018000 11 30 43</a:t>
            </a:r>
          </a:p>
          <a:p>
            <a:pPr marL="0" lvl="1">
              <a:lnSpc>
                <a:spcPct val="95000"/>
              </a:lnSpc>
              <a:spcAft>
                <a:spcPts val="200"/>
              </a:spcAft>
              <a:buFont typeface="Arial" panose="020B0604020202020204" pitchFamily="34" charset="0"/>
              <a:buChar char="​"/>
            </a:pPr>
            <a:r>
              <a:rPr lang="es-ES" sz="1500" dirty="0" err="1" smtClean="0">
                <a:solidFill>
                  <a:schemeClr val="bg1"/>
                </a:solidFill>
              </a:rPr>
              <a:t>www.bolsamercantil.com.co</a:t>
            </a:r>
            <a:r>
              <a:rPr lang="es-ES" sz="1500" dirty="0" smtClean="0">
                <a:solidFill>
                  <a:schemeClr val="bg1"/>
                </a:solidFill>
              </a:rPr>
              <a:t> </a:t>
            </a:r>
            <a:r>
              <a:rPr lang="es-ES" sz="1500" b="1" dirty="0" smtClean="0">
                <a:solidFill>
                  <a:schemeClr val="bg1"/>
                </a:solidFill>
              </a:rPr>
              <a:t>  </a:t>
            </a:r>
            <a:r>
              <a:rPr lang="es-ES" sz="1500" dirty="0">
                <a:solidFill>
                  <a:schemeClr val="bg1"/>
                </a:solidFill>
              </a:rPr>
              <a:t>servicioalcliente@bolsamercantil.com.co</a:t>
            </a:r>
          </a:p>
          <a:p>
            <a:pPr marL="0" lvl="1">
              <a:lnSpc>
                <a:spcPct val="95000"/>
              </a:lnSpc>
              <a:spcAft>
                <a:spcPts val="200"/>
              </a:spcAft>
              <a:buFont typeface="Arial" panose="020B0604020202020204" pitchFamily="34" charset="0"/>
              <a:buChar char="​"/>
            </a:pPr>
            <a:r>
              <a:rPr lang="es-ES" sz="1500" dirty="0" smtClean="0">
                <a:solidFill>
                  <a:schemeClr val="bg1"/>
                </a:solidFill>
              </a:rPr>
              <a:t>Twitter</a:t>
            </a:r>
            <a:r>
              <a:rPr lang="es-ES" sz="1500" dirty="0">
                <a:solidFill>
                  <a:schemeClr val="bg1"/>
                </a:solidFill>
              </a:rPr>
              <a:t>: @</a:t>
            </a:r>
            <a:r>
              <a:rPr lang="es-ES" sz="1500" dirty="0" err="1" smtClean="0">
                <a:solidFill>
                  <a:schemeClr val="bg1"/>
                </a:solidFill>
              </a:rPr>
              <a:t>bolsamercantil</a:t>
            </a:r>
            <a:endParaRPr lang="es-ES" sz="1500" dirty="0" smtClean="0">
              <a:solidFill>
                <a:schemeClr val="bg1"/>
              </a:solidFill>
            </a:endParaRPr>
          </a:p>
          <a:p>
            <a:pPr marL="0" lvl="1">
              <a:lnSpc>
                <a:spcPct val="95000"/>
              </a:lnSpc>
              <a:spcAft>
                <a:spcPts val="200"/>
              </a:spcAft>
              <a:buFont typeface="Arial" panose="020B0604020202020204" pitchFamily="34" charset="0"/>
              <a:buChar char="​"/>
            </a:pPr>
            <a:r>
              <a:rPr lang="es-ES" sz="1500" dirty="0" smtClean="0">
                <a:solidFill>
                  <a:schemeClr val="bg1"/>
                </a:solidFill>
              </a:rPr>
              <a:t>Facebook</a:t>
            </a:r>
            <a:r>
              <a:rPr lang="es-ES" sz="1500" dirty="0">
                <a:solidFill>
                  <a:schemeClr val="bg1"/>
                </a:solidFill>
              </a:rPr>
              <a:t>: Bolsa Mercantil BMC </a:t>
            </a:r>
            <a:endParaRPr lang="es-CO" sz="1500" dirty="0">
              <a:solidFill>
                <a:schemeClr val="bg1"/>
              </a:solidFill>
            </a:endParaRPr>
          </a:p>
        </p:txBody>
      </p:sp>
      <p:sp>
        <p:nvSpPr>
          <p:cNvPr id="14"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pic>
        <p:nvPicPr>
          <p:cNvPr id="15" name="91 Imagen" descr="BMC LOGO.bmp"/>
          <p:cNvPicPr>
            <a:picLocks noChangeAspect="1"/>
          </p:cNvPicPr>
          <p:nvPr userDrawn="1"/>
        </p:nvPicPr>
        <p:blipFill>
          <a:blip r:embed="rId2" cstate="print"/>
          <a:srcRect t="9660" r="-211"/>
          <a:stretch>
            <a:fillRect/>
          </a:stretch>
        </p:blipFill>
        <p:spPr bwMode="auto">
          <a:xfrm>
            <a:off x="3275083" y="1835143"/>
            <a:ext cx="2607597" cy="802194"/>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3135573" y="1813045"/>
            <a:ext cx="100042" cy="783000"/>
          </a:xfrm>
          <a:prstGeom prst="rect">
            <a:avLst/>
          </a:prstGeom>
        </p:spPr>
      </p:pic>
      <p:sp>
        <p:nvSpPr>
          <p:cNvPr id="17" name="Content Placeholder 13"/>
          <p:cNvSpPr txBox="1">
            <a:spLocks/>
          </p:cNvSpPr>
          <p:nvPr userDrawn="1"/>
        </p:nvSpPr>
        <p:spPr>
          <a:xfrm>
            <a:off x="683639" y="2730641"/>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b="1" dirty="0" smtClean="0">
                <a:solidFill>
                  <a:srgbClr val="0070C0"/>
                </a:solidFill>
              </a:rPr>
              <a:t>ESCENARIO DE CONFIANZA Y EFECTIVIDAD</a:t>
            </a:r>
          </a:p>
          <a:p>
            <a:pPr>
              <a:lnSpc>
                <a:spcPct val="100000"/>
              </a:lnSpc>
            </a:pPr>
            <a:endParaRPr lang="es-ES_tradnl" sz="2400" dirty="0" smtClean="0">
              <a:solidFill>
                <a:schemeClr val="bg1"/>
              </a:solidFill>
            </a:endParaRPr>
          </a:p>
          <a:p>
            <a:pPr>
              <a:lnSpc>
                <a:spcPct val="100000"/>
              </a:lnSpc>
            </a:pPr>
            <a:endParaRPr lang="es-ES_tradnl" sz="2000" dirty="0">
              <a:solidFill>
                <a:schemeClr val="bg1"/>
              </a:solidFill>
            </a:endParaRPr>
          </a:p>
        </p:txBody>
      </p:sp>
      <p:sp>
        <p:nvSpPr>
          <p:cNvPr id="18" name="7 Rectángulo"/>
          <p:cNvSpPr/>
          <p:nvPr userDrawn="1"/>
        </p:nvSpPr>
        <p:spPr>
          <a:xfrm>
            <a:off x="414643" y="4807687"/>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smtClean="0">
                <a:ln>
                  <a:noFill/>
                </a:ln>
                <a:solidFill>
                  <a:srgbClr val="57D7FC"/>
                </a:solidFill>
                <a:effectLst/>
                <a:uLnTx/>
                <a:uFillTx/>
                <a:latin typeface="Calibri" pitchFamily="34" charset="0"/>
                <a:cs typeface="Arial" pitchFamily="34" charset="0"/>
              </a:rPr>
              <a:t>.</a:t>
            </a:r>
            <a:endParaRPr lang="es-CO" sz="1600" dirty="0" smtClean="0">
              <a:solidFill>
                <a:srgbClr val="57D7FC"/>
              </a:solidFill>
            </a:endParaRPr>
          </a:p>
          <a:p>
            <a:r>
              <a:rPr kumimoji="0" lang="es-ES" sz="2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  </a:t>
            </a:r>
          </a:p>
        </p:txBody>
      </p:sp>
      <p:pic>
        <p:nvPicPr>
          <p:cNvPr id="19" name="Picture 2"/>
          <p:cNvPicPr>
            <a:picLocks noChangeAspect="1" noChangeArrowheads="1"/>
          </p:cNvPicPr>
          <p:nvPr userDrawn="1"/>
        </p:nvPicPr>
        <p:blipFill>
          <a:blip r:embed="rId4" cstate="print"/>
          <a:srcRect/>
          <a:stretch>
            <a:fillRect/>
          </a:stretch>
        </p:blipFill>
        <p:spPr bwMode="auto">
          <a:xfrm>
            <a:off x="7383317" y="4681017"/>
            <a:ext cx="1071570" cy="253339"/>
          </a:xfrm>
          <a:prstGeom prst="rect">
            <a:avLst/>
          </a:prstGeom>
          <a:noFill/>
          <a:ln w="9525">
            <a:noFill/>
            <a:miter lim="800000"/>
            <a:headEnd/>
            <a:tailEnd/>
          </a:ln>
        </p:spPr>
      </p:pic>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Grid">
    <p:spTree>
      <p:nvGrpSpPr>
        <p:cNvPr id="1" name=""/>
        <p:cNvGrpSpPr/>
        <p:nvPr/>
      </p:nvGrpSpPr>
      <p:grpSpPr>
        <a:xfrm>
          <a:off x="0" y="0"/>
          <a:ext cx="0" cy="0"/>
          <a:chOff x="0" y="0"/>
          <a:chExt cx="0" cy="0"/>
        </a:xfrm>
      </p:grpSpPr>
      <p:sp>
        <p:nvSpPr>
          <p:cNvPr id="27" name="TextBox 26"/>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ARTP0043 (Copy).jpg"/>
          <p:cNvPicPr>
            <a:picLocks noChangeAspect="1"/>
          </p:cNvPicPr>
          <p:nvPr userDrawn="1"/>
        </p:nvPicPr>
        <p:blipFill>
          <a:blip r:embed="rId4" cstate="print"/>
          <a:stretch>
            <a:fillRect/>
          </a:stretch>
        </p:blipFill>
        <p:spPr>
          <a:xfrm>
            <a:off x="0" y="1377032"/>
            <a:ext cx="9144000" cy="2486026"/>
          </a:xfrm>
          <a:prstGeom prst="rect">
            <a:avLst/>
          </a:prstGeom>
        </p:spPr>
      </p:pic>
      <p:sp>
        <p:nvSpPr>
          <p:cNvPr id="6" name="5 Rectángulo"/>
          <p:cNvSpPr/>
          <p:nvPr userDrawn="1"/>
        </p:nvSpPr>
        <p:spPr>
          <a:xfrm>
            <a:off x="0" y="3893880"/>
            <a:ext cx="9144000" cy="461665"/>
          </a:xfrm>
          <a:prstGeom prst="rect">
            <a:avLst/>
          </a:prstGeom>
        </p:spPr>
        <p:txBody>
          <a:bodyPr wrap="square">
            <a:spAutoFit/>
          </a:bodyPr>
          <a:lstStyle/>
          <a:p>
            <a:pPr algn="ctr"/>
            <a:r>
              <a:rPr lang="en-US" sz="2400" b="1" dirty="0" smtClean="0">
                <a:solidFill>
                  <a:schemeClr val="tx2">
                    <a:lumMod val="75000"/>
                  </a:schemeClr>
                </a:solidFill>
                <a:latin typeface="Calibri" pitchFamily="34" charset="0"/>
              </a:rPr>
              <a:t>Rueda de </a:t>
            </a:r>
            <a:r>
              <a:rPr lang="en-US" sz="2400" b="1" dirty="0" err="1" smtClean="0">
                <a:solidFill>
                  <a:schemeClr val="tx2">
                    <a:lumMod val="75000"/>
                  </a:schemeClr>
                </a:solidFill>
                <a:latin typeface="Calibri" pitchFamily="34" charset="0"/>
              </a:rPr>
              <a:t>negocios</a:t>
            </a:r>
            <a:r>
              <a:rPr lang="en-US" sz="2400" b="1" dirty="0" smtClean="0">
                <a:solidFill>
                  <a:schemeClr val="tx2">
                    <a:lumMod val="75000"/>
                  </a:schemeClr>
                </a:solidFill>
                <a:latin typeface="Calibri" pitchFamily="34" charset="0"/>
              </a:rPr>
              <a:t> - </a:t>
            </a:r>
            <a:r>
              <a:rPr lang="en-US" sz="2400" b="1" dirty="0" err="1" smtClean="0">
                <a:solidFill>
                  <a:schemeClr val="tx2">
                    <a:lumMod val="75000"/>
                  </a:schemeClr>
                </a:solidFill>
                <a:latin typeface="Calibri" pitchFamily="34" charset="0"/>
              </a:rPr>
              <a:t>Bolsa</a:t>
            </a:r>
            <a:r>
              <a:rPr lang="en-US" sz="2400" b="1" dirty="0" smtClean="0">
                <a:solidFill>
                  <a:schemeClr val="tx2">
                    <a:lumMod val="75000"/>
                  </a:schemeClr>
                </a:solidFill>
                <a:latin typeface="Calibri" pitchFamily="34" charset="0"/>
              </a:rPr>
              <a:t> </a:t>
            </a:r>
            <a:r>
              <a:rPr lang="en-US" sz="2400" b="1" dirty="0" err="1" smtClean="0">
                <a:solidFill>
                  <a:schemeClr val="tx2">
                    <a:lumMod val="75000"/>
                  </a:schemeClr>
                </a:solidFill>
                <a:latin typeface="Calibri" pitchFamily="34" charset="0"/>
              </a:rPr>
              <a:t>Mercantil</a:t>
            </a:r>
            <a:r>
              <a:rPr lang="en-US" sz="2400" b="1" dirty="0" smtClean="0">
                <a:solidFill>
                  <a:schemeClr val="tx2">
                    <a:lumMod val="75000"/>
                  </a:schemeClr>
                </a:solidFill>
                <a:latin typeface="Calibri" pitchFamily="34" charset="0"/>
              </a:rPr>
              <a:t> de Colombia</a:t>
            </a:r>
            <a:endParaRPr lang="es-CO" b="1" dirty="0"/>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428752"/>
            <a:ext cx="7781756" cy="1668947"/>
          </a:xfrm>
        </p:spPr>
        <p:txBody>
          <a:bodyPr anchor="ctr"/>
          <a:lstStyle>
            <a:lvl1pPr>
              <a:defRPr sz="5500">
                <a:solidFill>
                  <a:schemeClr val="bg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74706"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038" y="1299713"/>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8 Imagen" descr="Untitled-1.png"/>
          <p:cNvPicPr>
            <a:picLocks noChangeAspect="1"/>
          </p:cNvPicPr>
          <p:nvPr userDrawn="1"/>
        </p:nvPicPr>
        <p:blipFill>
          <a:blip r:embed="rId2" cstate="print"/>
          <a:stretch>
            <a:fillRect/>
          </a:stretch>
        </p:blipFill>
        <p:spPr>
          <a:xfrm>
            <a:off x="7215436" y="178855"/>
            <a:ext cx="1728192" cy="453767"/>
          </a:xfrm>
          <a:prstGeom prst="rect">
            <a:avLst/>
          </a:prstGeom>
        </p:spPr>
      </p:pic>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52"/>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211266"/>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2914655"/>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2897070"/>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3600459"/>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3582874"/>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228852"/>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211266"/>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2914655"/>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2897070"/>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3600459"/>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3582874"/>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pic>
        <p:nvPicPr>
          <p:cNvPr id="15"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38505154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228850"/>
            <a:ext cx="3657600" cy="20574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5" name="Content Placeholder 13"/>
          <p:cNvSpPr>
            <a:spLocks noGrp="1"/>
          </p:cNvSpPr>
          <p:nvPr>
            <p:ph sz="quarter" idx="16"/>
          </p:nvPr>
        </p:nvSpPr>
        <p:spPr>
          <a:xfrm>
            <a:off x="4800600" y="2228850"/>
            <a:ext cx="3657600" cy="20574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6"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9" name="TextBox 38"/>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492"/>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32853376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50292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61722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7" name="TextBox 36"/>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492"/>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3256096326"/>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22860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1" name="TextBox 40"/>
          <p:cNvSpPr txBox="1"/>
          <p:nvPr userDrawn="1"/>
        </p:nvSpPr>
        <p:spPr>
          <a:xfrm>
            <a:off x="8165124" y="4911114"/>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492"/>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275175417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857250"/>
            <a:ext cx="7772400" cy="6858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0" y="2228852"/>
            <a:ext cx="7772400" cy="2057401"/>
          </a:xfrm>
          <a:prstGeom prst="rect">
            <a:avLst/>
          </a:prstGeom>
        </p:spPr>
        <p:txBody>
          <a:bodyPr vert="horz" lIns="0" tIns="0" rIns="0" bIns="0" rtlCol="0">
            <a:no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Tree>
    <p:extLst>
      <p:ext uri="{BB962C8B-B14F-4D97-AF65-F5344CB8AC3E}">
        <p14:creationId xmlns=""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75" r:id="rId2"/>
    <p:sldLayoutId id="2147483664" r:id="rId3"/>
    <p:sldLayoutId id="2147483666" r:id="rId4"/>
    <p:sldLayoutId id="2147483665" r:id="rId5"/>
    <p:sldLayoutId id="2147483658" r:id="rId6"/>
    <p:sldLayoutId id="2147483655" r:id="rId7"/>
    <p:sldLayoutId id="2147483652" r:id="rId8"/>
    <p:sldLayoutId id="2147483654" r:id="rId9"/>
    <p:sldLayoutId id="2147483651" r:id="rId10"/>
    <p:sldLayoutId id="2147483659" r:id="rId11"/>
    <p:sldLayoutId id="2147483660" r:id="rId12"/>
    <p:sldLayoutId id="2147483661" r:id="rId13"/>
    <p:sldLayoutId id="2147483663" r:id="rId14"/>
    <p:sldLayoutId id="2147483673" r:id="rId15"/>
    <p:sldLayoutId id="2147483672" r:id="rId16"/>
    <p:sldLayoutId id="2147483674" r:id="rId17"/>
    <p:sldLayoutId id="2147483676" r:id="rId18"/>
  </p:sldLayoutIdLst>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diagramLayout" Target="../diagrams/layout2.xml"/><Relationship Id="rId7" Type="http://schemas.openxmlformats.org/officeDocument/2006/relationships/slide" Target="slide5.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slide" Target="slide15.xml"/><Relationship Id="rId4" Type="http://schemas.openxmlformats.org/officeDocument/2006/relationships/diagramQuickStyle" Target="../diagrams/quickStyle2.xml"/><Relationship Id="rId9" Type="http://schemas.openxmlformats.org/officeDocument/2006/relationships/slide" Target="slide14.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slide" Target="slide14.xml"/><Relationship Id="rId12" Type="http://schemas.openxmlformats.org/officeDocument/2006/relationships/slide" Target="slide11.xml"/><Relationship Id="rId2" Type="http://schemas.openxmlformats.org/officeDocument/2006/relationships/slide" Target="slide7.xml"/><Relationship Id="rId1" Type="http://schemas.openxmlformats.org/officeDocument/2006/relationships/slideLayout" Target="../slideLayouts/slideLayout11.xml"/><Relationship Id="rId6" Type="http://schemas.openxmlformats.org/officeDocument/2006/relationships/slide" Target="slide13.xml"/><Relationship Id="rId11" Type="http://schemas.openxmlformats.org/officeDocument/2006/relationships/image" Target="../media/image14.png"/><Relationship Id="rId5" Type="http://schemas.openxmlformats.org/officeDocument/2006/relationships/slide" Target="slide10.xml"/><Relationship Id="rId15" Type="http://schemas.openxmlformats.org/officeDocument/2006/relationships/slide" Target="slide12.xml"/><Relationship Id="rId10" Type="http://schemas.openxmlformats.org/officeDocument/2006/relationships/image" Target="../media/image13.png"/><Relationship Id="rId4" Type="http://schemas.openxmlformats.org/officeDocument/2006/relationships/slide" Target="slide8.xml"/><Relationship Id="rId9" Type="http://schemas.openxmlformats.org/officeDocument/2006/relationships/slide" Target="slide9.xml"/><Relationship Id="rId1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4"/>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 xmlns:a14="http://schemas.microsoft.com/office/drawing/2010/main"/>
              </a:ext>
            </a:extLst>
          </a:blip>
          <a:srcRect t="9660" r="-211"/>
          <a:stretch>
            <a:fillRect/>
          </a:stretch>
        </p:blipFill>
        <p:spPr bwMode="auto">
          <a:xfrm>
            <a:off x="3113244" y="1835143"/>
            <a:ext cx="2607597" cy="802194"/>
          </a:xfrm>
          <a:prstGeom prst="rect">
            <a:avLst/>
          </a:prstGeom>
          <a:noFill/>
          <a:ln w="9525">
            <a:noFill/>
            <a:miter lim="800000"/>
            <a:headEnd/>
            <a:tailEnd/>
          </a:ln>
        </p:spPr>
      </p:pic>
      <p:sp>
        <p:nvSpPr>
          <p:cNvPr id="5" name="Content Placeholder 13"/>
          <p:cNvSpPr txBox="1">
            <a:spLocks/>
          </p:cNvSpPr>
          <p:nvPr/>
        </p:nvSpPr>
        <p:spPr>
          <a:xfrm>
            <a:off x="689113" y="415006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3217464"/>
            <a:ext cx="7669276" cy="812530"/>
          </a:xfrm>
          <a:prstGeom prst="rect">
            <a:avLst/>
          </a:prstGeom>
          <a:noFill/>
        </p:spPr>
        <p:txBody>
          <a:bodyPr wrap="square" lIns="0" tIns="0" rIns="0" bIns="0" rtlCol="0">
            <a:spAutoFit/>
          </a:bodyPr>
          <a:lstStyle/>
          <a:p>
            <a:pPr algn="ctr">
              <a:lnSpc>
                <a:spcPct val="120000"/>
              </a:lnSpc>
            </a:pPr>
            <a:r>
              <a:rPr lang="es-CO" sz="2200" dirty="0" smtClean="0">
                <a:solidFill>
                  <a:schemeClr val="bg1"/>
                </a:solidFill>
              </a:rPr>
              <a:t>Comité de Auditoría Sesión Extraordinaria</a:t>
            </a:r>
            <a:endParaRPr lang="es-CO" sz="2200" dirty="0">
              <a:solidFill>
                <a:schemeClr val="bg1"/>
              </a:solidFill>
            </a:endParaRPr>
          </a:p>
          <a:p>
            <a:pPr algn="ctr">
              <a:lnSpc>
                <a:spcPct val="120000"/>
              </a:lnSpc>
            </a:pPr>
            <a:r>
              <a:rPr lang="es-CO" sz="2200" dirty="0" smtClean="0">
                <a:solidFill>
                  <a:schemeClr val="bg1"/>
                </a:solidFill>
              </a:rPr>
              <a:t>25 de octubre </a:t>
            </a:r>
            <a:r>
              <a:rPr lang="es-CO" sz="2200" dirty="0">
                <a:solidFill>
                  <a:schemeClr val="bg1"/>
                </a:solidFill>
              </a:rPr>
              <a:t>2017</a:t>
            </a:r>
          </a:p>
        </p:txBody>
      </p:sp>
    </p:spTree>
    <p:extLst>
      <p:ext uri="{BB962C8B-B14F-4D97-AF65-F5344CB8AC3E}">
        <p14:creationId xmlns="" xmlns:p14="http://schemas.microsoft.com/office/powerpoint/2010/main" val="165075670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5"/>
          </p:nvPr>
        </p:nvSpPr>
        <p:spPr>
          <a:xfrm>
            <a:off x="4711700" y="1828800"/>
            <a:ext cx="3746500" cy="2076452"/>
          </a:xfrm>
        </p:spPr>
        <p:txBody>
          <a:bodyPr anchor="t">
            <a:normAutofit fontScale="85000" lnSpcReduction="20000"/>
          </a:bodyPr>
          <a:lstStyle/>
          <a:p>
            <a:pPr lvl="0">
              <a:lnSpc>
                <a:spcPct val="100000"/>
              </a:lnSpc>
              <a:buNone/>
            </a:pPr>
            <a:r>
              <a:rPr lang="es-MX" dirty="0" smtClean="0">
                <a:solidFill>
                  <a:srgbClr val="002060"/>
                </a:solidFill>
              </a:rPr>
              <a:t> </a:t>
            </a:r>
          </a:p>
          <a:p>
            <a:r>
              <a:rPr lang="es-CO" sz="2100" b="1" dirty="0" smtClean="0">
                <a:solidFill>
                  <a:srgbClr val="002060"/>
                </a:solidFill>
              </a:rPr>
              <a:t>Materialidad</a:t>
            </a:r>
          </a:p>
          <a:p>
            <a:r>
              <a:rPr lang="es-CO" sz="2100" dirty="0" smtClean="0">
                <a:solidFill>
                  <a:srgbClr val="002060"/>
                </a:solidFill>
              </a:rPr>
              <a:t>Se determinará lo que puede ser material para la Bolsa dependiendo de la importancia relativa, esta se calculará por valor y por naturaleza. </a:t>
            </a:r>
            <a:endParaRPr lang="es-CO" sz="2100" dirty="0">
              <a:solidFill>
                <a:srgbClr val="002060"/>
              </a:solidFill>
            </a:endParaRPr>
          </a:p>
        </p:txBody>
      </p:sp>
      <p:sp>
        <p:nvSpPr>
          <p:cNvPr id="7" name="6 Flecha izquierda">
            <a:hlinkClick r:id="rId2" action="ppaction://hlinksldjump"/>
          </p:cNvPr>
          <p:cNvSpPr/>
          <p:nvPr/>
        </p:nvSpPr>
        <p:spPr>
          <a:xfrm>
            <a:off x="7703105" y="4286253"/>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0" name="4 Marcador de texto"/>
          <p:cNvSpPr>
            <a:spLocks noGrp="1"/>
          </p:cNvSpPr>
          <p:nvPr>
            <p:ph type="body" idx="28"/>
          </p:nvPr>
        </p:nvSpPr>
        <p:spPr>
          <a:xfrm>
            <a:off x="533403" y="518288"/>
            <a:ext cx="6311897" cy="338961"/>
          </a:xfrm>
          <a:solidFill>
            <a:srgbClr val="0070C0"/>
          </a:solidFill>
        </p:spPr>
        <p:txBody>
          <a:bodyPr/>
          <a:lstStyle/>
          <a:p>
            <a:r>
              <a:rPr lang="es-CO" sz="2400" b="1" dirty="0" smtClean="0">
                <a:solidFill>
                  <a:schemeClr val="bg1"/>
                </a:solidFill>
                <a:latin typeface="+mj-lt"/>
                <a:ea typeface="+mj-ea"/>
                <a:cs typeface="+mj-cs"/>
              </a:rPr>
              <a:t>4.  Revisión analítica y Materialidad</a:t>
            </a:r>
            <a:endParaRPr lang="es-CO" sz="2400" b="1" dirty="0">
              <a:solidFill>
                <a:schemeClr val="bg1"/>
              </a:solidFill>
              <a:latin typeface="+mj-lt"/>
              <a:ea typeface="+mj-ea"/>
              <a:cs typeface="+mj-cs"/>
            </a:endParaRPr>
          </a:p>
        </p:txBody>
      </p:sp>
      <p:sp>
        <p:nvSpPr>
          <p:cNvPr id="12" name="1 Título"/>
          <p:cNvSpPr>
            <a:spLocks noGrp="1"/>
          </p:cNvSpPr>
          <p:nvPr>
            <p:ph type="title"/>
          </p:nvPr>
        </p:nvSpPr>
        <p:spPr>
          <a:xfrm>
            <a:off x="533403" y="1295399"/>
            <a:ext cx="3619497" cy="2990854"/>
          </a:xfrm>
        </p:spPr>
        <p:txBody>
          <a:bodyPr/>
          <a:lstStyle/>
          <a:p>
            <a:pPr lvl="0">
              <a:lnSpc>
                <a:spcPct val="100000"/>
              </a:lnSpc>
            </a:pPr>
            <a:r>
              <a:rPr lang="es-MX" sz="1800" b="1" dirty="0" smtClean="0">
                <a:solidFill>
                  <a:srgbClr val="002060"/>
                </a:solidFill>
                <a:latin typeface="+mn-lt"/>
                <a:cs typeface="Arial" pitchFamily="34" charset="0"/>
              </a:rPr>
              <a:t>Revisión analítica</a:t>
            </a:r>
            <a:r>
              <a:rPr lang="es-MX" sz="1800" dirty="0" smtClean="0">
                <a:solidFill>
                  <a:srgbClr val="002060"/>
                </a:solidFill>
                <a:latin typeface="+mn-lt"/>
                <a:cs typeface="Arial" pitchFamily="34" charset="0"/>
              </a:rPr>
              <a:t> </a:t>
            </a:r>
            <a:br>
              <a:rPr lang="es-MX" sz="1800" dirty="0" smtClean="0">
                <a:solidFill>
                  <a:srgbClr val="002060"/>
                </a:solidFill>
                <a:latin typeface="+mn-lt"/>
                <a:cs typeface="Arial" pitchFamily="34" charset="0"/>
              </a:rPr>
            </a:br>
            <a:r>
              <a:rPr lang="es-MX" sz="1800" dirty="0" smtClean="0">
                <a:solidFill>
                  <a:srgbClr val="002060"/>
                </a:solidFill>
                <a:latin typeface="+mn-lt"/>
                <a:cs typeface="Arial" pitchFamily="34" charset="0"/>
              </a:rPr>
              <a:t>Se realizará el análisis </a:t>
            </a:r>
            <a:r>
              <a:rPr lang="es-CO" sz="1800" dirty="0" smtClean="0">
                <a:solidFill>
                  <a:srgbClr val="002060"/>
                </a:solidFill>
                <a:latin typeface="+mn-lt"/>
                <a:cs typeface="Arial" pitchFamily="34" charset="0"/>
              </a:rPr>
              <a:t>financiero con el fin de:</a:t>
            </a:r>
            <a:br>
              <a:rPr lang="es-CO" sz="1800" dirty="0" smtClean="0">
                <a:solidFill>
                  <a:srgbClr val="002060"/>
                </a:solidFill>
                <a:latin typeface="+mn-lt"/>
                <a:cs typeface="Arial" pitchFamily="34" charset="0"/>
              </a:rPr>
            </a:br>
            <a:r>
              <a:rPr lang="es-CO" sz="1800" dirty="0" smtClean="0">
                <a:solidFill>
                  <a:srgbClr val="002060"/>
                </a:solidFill>
                <a:latin typeface="+mn-lt"/>
                <a:cs typeface="Arial" pitchFamily="34" charset="0"/>
              </a:rPr>
              <a:t>entender el comportamiento de las principales cuentas contables y relacionarlas con los riesgos identificados.  </a:t>
            </a:r>
            <a:br>
              <a:rPr lang="es-CO" sz="1800" dirty="0" smtClean="0">
                <a:solidFill>
                  <a:srgbClr val="002060"/>
                </a:solidFill>
                <a:latin typeface="+mn-lt"/>
                <a:cs typeface="Arial" pitchFamily="34" charset="0"/>
              </a:rPr>
            </a:br>
            <a:r>
              <a:rPr lang="es-CO" sz="1800" dirty="0" smtClean="0">
                <a:solidFill>
                  <a:srgbClr val="002060"/>
                </a:solidFill>
                <a:latin typeface="+mn-lt"/>
                <a:cs typeface="Arial" pitchFamily="34" charset="0"/>
              </a:rPr>
              <a:t>calcular algunos indicadores financieros para entender la evolución de la entidad durante los últimos años</a:t>
            </a:r>
            <a:r>
              <a:rPr lang="es-CO" sz="1800" dirty="0" smtClean="0">
                <a:solidFill>
                  <a:srgbClr val="044990"/>
                </a:solidFill>
                <a:latin typeface="+mn-lt"/>
                <a:cs typeface="Arial" pitchFamily="34" charset="0"/>
              </a:rPr>
              <a:t>.</a:t>
            </a:r>
            <a:r>
              <a:rPr lang="es-MX" sz="1800" dirty="0" smtClean="0">
                <a:solidFill>
                  <a:schemeClr val="tx1"/>
                </a:solidFill>
                <a:latin typeface="+mn-lt"/>
                <a:cs typeface="Arial" pitchFamily="34" charset="0"/>
              </a:rPr>
              <a:t/>
            </a:r>
            <a:br>
              <a:rPr lang="es-MX" sz="1800" dirty="0" smtClean="0">
                <a:solidFill>
                  <a:schemeClr val="tx1"/>
                </a:solidFill>
                <a:latin typeface="+mn-lt"/>
                <a:cs typeface="Arial" pitchFamily="34" charset="0"/>
              </a:rPr>
            </a:br>
            <a:r>
              <a:rPr lang="es-MX" sz="1800" dirty="0" smtClean="0">
                <a:solidFill>
                  <a:srgbClr val="002060"/>
                </a:solidFill>
                <a:latin typeface="+mn-lt"/>
              </a:rPr>
              <a:t/>
            </a:r>
            <a:br>
              <a:rPr lang="es-MX" sz="1800" dirty="0" smtClean="0">
                <a:solidFill>
                  <a:srgbClr val="002060"/>
                </a:solidFill>
                <a:latin typeface="+mn-lt"/>
              </a:rPr>
            </a:br>
            <a:endParaRPr lang="es-CO" sz="1800" dirty="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texto"/>
          <p:cNvSpPr>
            <a:spLocks noGrp="1"/>
          </p:cNvSpPr>
          <p:nvPr>
            <p:ph type="body" idx="28"/>
          </p:nvPr>
        </p:nvSpPr>
        <p:spPr>
          <a:xfrm>
            <a:off x="685800" y="518288"/>
            <a:ext cx="6464300" cy="338961"/>
          </a:xfrm>
          <a:solidFill>
            <a:srgbClr val="0070C0"/>
          </a:solidFill>
        </p:spPr>
        <p:txBody>
          <a:bodyPr/>
          <a:lstStyle/>
          <a:p>
            <a:r>
              <a:rPr lang="es-CO" sz="2400" b="1" dirty="0" smtClean="0">
                <a:solidFill>
                  <a:schemeClr val="bg1"/>
                </a:solidFill>
                <a:latin typeface="Arial" pitchFamily="34" charset="0"/>
                <a:ea typeface="+mj-ea"/>
                <a:cs typeface="Arial" pitchFamily="34" charset="0"/>
              </a:rPr>
              <a:t>5. Mapa de Aseguramiento</a:t>
            </a:r>
            <a:endParaRPr lang="es-CO" sz="2400" b="1" dirty="0">
              <a:solidFill>
                <a:schemeClr val="bg1"/>
              </a:solidFill>
              <a:latin typeface="Arial" pitchFamily="34" charset="0"/>
              <a:ea typeface="+mj-ea"/>
              <a:cs typeface="Arial" pitchFamily="34" charset="0"/>
            </a:endParaRPr>
          </a:p>
        </p:txBody>
      </p:sp>
      <p:sp>
        <p:nvSpPr>
          <p:cNvPr id="8" name="7 Flecha izquierda">
            <a:hlinkClick r:id="rId2" action="ppaction://hlinksldjump"/>
          </p:cNvPr>
          <p:cNvSpPr/>
          <p:nvPr/>
        </p:nvSpPr>
        <p:spPr>
          <a:xfrm>
            <a:off x="7703105" y="4286253"/>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9" name="2 Marcador de contenido"/>
          <p:cNvSpPr>
            <a:spLocks noGrp="1"/>
          </p:cNvSpPr>
          <p:nvPr>
            <p:ph sz="quarter" idx="15"/>
          </p:nvPr>
        </p:nvSpPr>
        <p:spPr>
          <a:xfrm>
            <a:off x="685800" y="1054100"/>
            <a:ext cx="7772400" cy="3232153"/>
          </a:xfrm>
        </p:spPr>
        <p:txBody>
          <a:bodyPr anchor="t">
            <a:normAutofit fontScale="92500" lnSpcReduction="10000"/>
          </a:bodyPr>
          <a:lstStyle/>
          <a:p>
            <a:pPr lvl="0">
              <a:lnSpc>
                <a:spcPct val="100000"/>
              </a:lnSpc>
              <a:buNone/>
            </a:pPr>
            <a:r>
              <a:rPr lang="es-CO" sz="1800" dirty="0" smtClean="0">
                <a:solidFill>
                  <a:srgbClr val="002060"/>
                </a:solidFill>
              </a:rPr>
              <a:t>Una vez identificados los riesgos críticos, se levantará un mapa de aseguramiento que tiene como propósito  evaluar:</a:t>
            </a:r>
          </a:p>
          <a:p>
            <a:pPr lvl="0">
              <a:lnSpc>
                <a:spcPct val="100000"/>
              </a:lnSpc>
              <a:buFont typeface="Wingdings" pitchFamily="2" charset="2"/>
              <a:buChar char="ü"/>
            </a:pPr>
            <a:r>
              <a:rPr lang="es-CO" sz="1800" dirty="0" smtClean="0">
                <a:solidFill>
                  <a:srgbClr val="002060"/>
                </a:solidFill>
              </a:rPr>
              <a:t>si ha habido pronunciamientos previos de la Auditoría Interna</a:t>
            </a:r>
          </a:p>
          <a:p>
            <a:pPr lvl="0">
              <a:lnSpc>
                <a:spcPct val="100000"/>
              </a:lnSpc>
              <a:buFont typeface="Wingdings" pitchFamily="2" charset="2"/>
              <a:buChar char="ü"/>
            </a:pPr>
            <a:r>
              <a:rPr lang="es-CO" sz="1800" dirty="0" smtClean="0">
                <a:solidFill>
                  <a:srgbClr val="002060"/>
                </a:solidFill>
              </a:rPr>
              <a:t> si otros entes de control se han pronunciado sobre ellos</a:t>
            </a:r>
          </a:p>
          <a:p>
            <a:pPr lvl="0">
              <a:lnSpc>
                <a:spcPct val="100000"/>
              </a:lnSpc>
              <a:buFont typeface="Wingdings" pitchFamily="2" charset="2"/>
              <a:buChar char="ü"/>
            </a:pPr>
            <a:r>
              <a:rPr lang="es-CO" sz="1800" dirty="0" smtClean="0">
                <a:solidFill>
                  <a:srgbClr val="002060"/>
                </a:solidFill>
              </a:rPr>
              <a:t>si ya se han tomado medidas</a:t>
            </a:r>
          </a:p>
          <a:p>
            <a:pPr lvl="0">
              <a:lnSpc>
                <a:spcPct val="100000"/>
              </a:lnSpc>
              <a:buFont typeface="Wingdings" pitchFamily="2" charset="2"/>
              <a:buChar char="ü"/>
            </a:pPr>
            <a:r>
              <a:rPr lang="es-CO" sz="1800" dirty="0" smtClean="0">
                <a:solidFill>
                  <a:srgbClr val="002060"/>
                </a:solidFill>
              </a:rPr>
              <a:t>si están previstos en las matrices de riesgos con sus respectivos controles</a:t>
            </a:r>
            <a:endParaRPr lang="es-MX" sz="1800" dirty="0" smtClean="0">
              <a:solidFill>
                <a:srgbClr val="002060"/>
              </a:solidFill>
            </a:endParaRPr>
          </a:p>
          <a:p>
            <a:pPr lvl="0">
              <a:lnSpc>
                <a:spcPct val="100000"/>
              </a:lnSpc>
              <a:buNone/>
            </a:pPr>
            <a:r>
              <a:rPr lang="es-CO" sz="1800" dirty="0" smtClean="0">
                <a:solidFill>
                  <a:srgbClr val="002060"/>
                </a:solidFill>
              </a:rPr>
              <a:t>Permitirá determinar si existe un proceso integral de riesgos y aseguramiento carente de posibles lagunas y sin mayores duplicidades de esfuerzos. </a:t>
            </a:r>
          </a:p>
          <a:p>
            <a:pPr lvl="0">
              <a:lnSpc>
                <a:spcPct val="100000"/>
              </a:lnSpc>
              <a:buNone/>
            </a:pPr>
            <a:endParaRPr lang="es-MX" dirty="0" smtClean="0">
              <a:solidFill>
                <a:srgbClr val="00206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texto"/>
          <p:cNvSpPr>
            <a:spLocks noGrp="1"/>
          </p:cNvSpPr>
          <p:nvPr>
            <p:ph type="body" idx="28"/>
          </p:nvPr>
        </p:nvSpPr>
        <p:spPr>
          <a:xfrm>
            <a:off x="685800" y="518288"/>
            <a:ext cx="6375400" cy="338961"/>
          </a:xfrm>
          <a:solidFill>
            <a:srgbClr val="0070C0"/>
          </a:solidFill>
        </p:spPr>
        <p:txBody>
          <a:bodyPr/>
          <a:lstStyle/>
          <a:p>
            <a:r>
              <a:rPr lang="es-CO" sz="2400" b="1" dirty="0" smtClean="0">
                <a:solidFill>
                  <a:schemeClr val="bg1"/>
                </a:solidFill>
                <a:latin typeface="+mj-lt"/>
                <a:ea typeface="+mj-ea"/>
                <a:cs typeface="+mj-cs"/>
              </a:rPr>
              <a:t>6. Priorización de trabajos de auditoría</a:t>
            </a:r>
            <a:endParaRPr lang="es-CO" sz="2400" b="1" dirty="0">
              <a:solidFill>
                <a:schemeClr val="bg1"/>
              </a:solidFill>
              <a:latin typeface="+mj-lt"/>
              <a:ea typeface="+mj-ea"/>
              <a:cs typeface="+mj-cs"/>
            </a:endParaRPr>
          </a:p>
        </p:txBody>
      </p:sp>
      <p:sp>
        <p:nvSpPr>
          <p:cNvPr id="8" name="7 Flecha izquierda">
            <a:hlinkClick r:id="rId2" action="ppaction://hlinksldjump"/>
          </p:cNvPr>
          <p:cNvSpPr/>
          <p:nvPr/>
        </p:nvSpPr>
        <p:spPr>
          <a:xfrm>
            <a:off x="7703105" y="4286253"/>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9" name="2 Marcador de contenido"/>
          <p:cNvSpPr>
            <a:spLocks noGrp="1"/>
          </p:cNvSpPr>
          <p:nvPr>
            <p:ph sz="quarter" idx="15"/>
          </p:nvPr>
        </p:nvSpPr>
        <p:spPr>
          <a:xfrm>
            <a:off x="685800" y="1066799"/>
            <a:ext cx="7772400" cy="3219453"/>
          </a:xfrm>
        </p:spPr>
        <p:txBody>
          <a:bodyPr anchor="t">
            <a:normAutofit/>
          </a:bodyPr>
          <a:lstStyle/>
          <a:p>
            <a:pPr lvl="0">
              <a:lnSpc>
                <a:spcPct val="100000"/>
              </a:lnSpc>
              <a:buNone/>
            </a:pPr>
            <a:r>
              <a:rPr lang="es-CO" sz="2000" dirty="0" smtClean="0">
                <a:solidFill>
                  <a:srgbClr val="002060"/>
                </a:solidFill>
              </a:rPr>
              <a:t>Cada uno de los criterios a que hemos hecho referencia, serán  ponderados en función de la relevancia que cada uno represente y el impacto que puede tener para el alcance de los objetivos estratégicos de la Bolsa.</a:t>
            </a:r>
          </a:p>
          <a:p>
            <a:pPr lvl="0">
              <a:lnSpc>
                <a:spcPct val="100000"/>
              </a:lnSpc>
              <a:buNone/>
            </a:pPr>
            <a:r>
              <a:rPr lang="es-CO" sz="2000" dirty="0" smtClean="0">
                <a:solidFill>
                  <a:srgbClr val="002060"/>
                </a:solidFill>
              </a:rPr>
              <a:t>Esta ponderación  permitirá establecer la priorización de los trabajos de Auditoría a realizar en un período de doce a veinticuatro meses, dependiendo de diversos factores, como los recursos profesionales y tecnológicos con que cuente la Auditoría</a:t>
            </a:r>
          </a:p>
          <a:p>
            <a:pPr lvl="0">
              <a:lnSpc>
                <a:spcPct val="100000"/>
              </a:lnSpc>
              <a:buNone/>
            </a:pPr>
            <a:endParaRPr lang="es-MX" dirty="0" smtClean="0">
              <a:solidFill>
                <a:srgbClr val="00206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279122"/>
            <a:ext cx="7772400" cy="622362"/>
          </a:xfrm>
        </p:spPr>
        <p:txBody>
          <a:bodyPr/>
          <a:lstStyle/>
          <a:p>
            <a:pPr lvl="0">
              <a:lnSpc>
                <a:spcPct val="100000"/>
              </a:lnSpc>
            </a:pPr>
            <a:r>
              <a:rPr lang="es-MX" sz="1600" dirty="0" smtClean="0">
                <a:solidFill>
                  <a:srgbClr val="002060"/>
                </a:solidFill>
              </a:rPr>
              <a:t>En esta etapa se definen  los aspectos generales del plan estratégico y los de cada  trabajo de auditoría, entre los que se encuentran: </a:t>
            </a:r>
            <a:br>
              <a:rPr lang="es-MX" sz="1600" dirty="0" smtClean="0">
                <a:solidFill>
                  <a:srgbClr val="002060"/>
                </a:solidFill>
              </a:rPr>
            </a:br>
            <a:endParaRPr lang="es-CO" sz="1600" dirty="0">
              <a:solidFill>
                <a:srgbClr val="002060"/>
              </a:solidFill>
            </a:endParaRPr>
          </a:p>
        </p:txBody>
      </p:sp>
      <p:sp>
        <p:nvSpPr>
          <p:cNvPr id="5" name="4 Marcador de texto"/>
          <p:cNvSpPr>
            <a:spLocks noGrp="1"/>
          </p:cNvSpPr>
          <p:nvPr>
            <p:ph type="body" idx="28"/>
          </p:nvPr>
        </p:nvSpPr>
        <p:spPr>
          <a:xfrm>
            <a:off x="685800" y="687769"/>
            <a:ext cx="7442200" cy="338961"/>
          </a:xfrm>
          <a:solidFill>
            <a:srgbClr val="0070C0"/>
          </a:solidFill>
        </p:spPr>
        <p:txBody>
          <a:bodyPr/>
          <a:lstStyle/>
          <a:p>
            <a:r>
              <a:rPr lang="es-CO" sz="2200" b="1" dirty="0" smtClean="0">
                <a:solidFill>
                  <a:schemeClr val="bg1"/>
                </a:solidFill>
                <a:latin typeface="+mj-lt"/>
                <a:ea typeface="+mj-ea"/>
                <a:cs typeface="+mj-cs"/>
              </a:rPr>
              <a:t>7- Cronograma y alcance para cada trabajo de Auditoría </a:t>
            </a:r>
            <a:endParaRPr lang="es-CO" sz="2200" b="1" dirty="0">
              <a:solidFill>
                <a:schemeClr val="bg1"/>
              </a:solidFill>
              <a:latin typeface="+mj-lt"/>
              <a:ea typeface="+mj-ea"/>
              <a:cs typeface="+mj-cs"/>
            </a:endParaRPr>
          </a:p>
        </p:txBody>
      </p:sp>
      <p:sp>
        <p:nvSpPr>
          <p:cNvPr id="7" name="6 Flecha izquierda">
            <a:hlinkClick r:id="rId2" action="ppaction://hlinksldjump"/>
          </p:cNvPr>
          <p:cNvSpPr/>
          <p:nvPr/>
        </p:nvSpPr>
        <p:spPr>
          <a:xfrm>
            <a:off x="7797800" y="4576439"/>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0" name="2 Marcador de contenido"/>
          <p:cNvSpPr>
            <a:spLocks noGrp="1"/>
          </p:cNvSpPr>
          <p:nvPr>
            <p:ph sz="quarter" idx="15"/>
          </p:nvPr>
        </p:nvSpPr>
        <p:spPr>
          <a:xfrm>
            <a:off x="685800" y="1901485"/>
            <a:ext cx="3657600" cy="2501840"/>
          </a:xfrm>
        </p:spPr>
        <p:txBody>
          <a:bodyPr anchor="t">
            <a:normAutofit/>
          </a:bodyPr>
          <a:lstStyle/>
          <a:p>
            <a:pPr lvl="0">
              <a:lnSpc>
                <a:spcPct val="100000"/>
              </a:lnSpc>
              <a:buFont typeface="Wingdings" pitchFamily="2" charset="2"/>
              <a:buChar char="Ø"/>
            </a:pPr>
            <a:r>
              <a:rPr lang="es-MX" dirty="0" smtClean="0">
                <a:solidFill>
                  <a:srgbClr val="002060"/>
                </a:solidFill>
              </a:rPr>
              <a:t>Cronograma general del plan estratégico.</a:t>
            </a:r>
            <a:endParaRPr lang="es-CO" dirty="0">
              <a:solidFill>
                <a:srgbClr val="002060"/>
              </a:solidFill>
            </a:endParaRPr>
          </a:p>
          <a:p>
            <a:pPr lvl="0">
              <a:lnSpc>
                <a:spcPct val="100000"/>
              </a:lnSpc>
              <a:buFont typeface="Wingdings" pitchFamily="2" charset="2"/>
              <a:buChar char="Ø"/>
            </a:pPr>
            <a:r>
              <a:rPr lang="es-CO" dirty="0" smtClean="0">
                <a:solidFill>
                  <a:srgbClr val="002060"/>
                </a:solidFill>
              </a:rPr>
              <a:t>Riesgos críticos.</a:t>
            </a:r>
            <a:endParaRPr lang="es-CO" dirty="0">
              <a:solidFill>
                <a:srgbClr val="002060"/>
              </a:solidFill>
            </a:endParaRPr>
          </a:p>
          <a:p>
            <a:pPr lvl="0">
              <a:lnSpc>
                <a:spcPct val="100000"/>
              </a:lnSpc>
              <a:buFont typeface="Wingdings" pitchFamily="2" charset="2"/>
              <a:buChar char="Ø"/>
            </a:pPr>
            <a:r>
              <a:rPr lang="es-MX" dirty="0" smtClean="0">
                <a:solidFill>
                  <a:srgbClr val="002060"/>
                </a:solidFill>
              </a:rPr>
              <a:t>Objetivos. </a:t>
            </a:r>
          </a:p>
          <a:p>
            <a:pPr lvl="0">
              <a:lnSpc>
                <a:spcPct val="100000"/>
              </a:lnSpc>
              <a:buFont typeface="Wingdings" pitchFamily="2" charset="2"/>
              <a:buChar char="Ø"/>
            </a:pPr>
            <a:r>
              <a:rPr lang="es-MX" dirty="0" smtClean="0">
                <a:solidFill>
                  <a:srgbClr val="002060"/>
                </a:solidFill>
              </a:rPr>
              <a:t>Alcance.</a:t>
            </a:r>
          </a:p>
          <a:p>
            <a:pPr lvl="0">
              <a:lnSpc>
                <a:spcPct val="100000"/>
              </a:lnSpc>
              <a:buNone/>
            </a:pPr>
            <a:endParaRPr lang="es-CO" dirty="0">
              <a:solidFill>
                <a:srgbClr val="002060"/>
              </a:solidFill>
            </a:endParaRPr>
          </a:p>
          <a:p>
            <a:endParaRPr lang="es-CO" dirty="0">
              <a:solidFill>
                <a:srgbClr val="002060"/>
              </a:solidFill>
            </a:endParaRPr>
          </a:p>
        </p:txBody>
      </p:sp>
      <p:sp>
        <p:nvSpPr>
          <p:cNvPr id="12" name="2 Marcador de contenido"/>
          <p:cNvSpPr>
            <a:spLocks noGrp="1"/>
          </p:cNvSpPr>
          <p:nvPr>
            <p:ph sz="quarter" idx="15"/>
          </p:nvPr>
        </p:nvSpPr>
        <p:spPr>
          <a:xfrm>
            <a:off x="4800600" y="1901485"/>
            <a:ext cx="3657600" cy="2501840"/>
          </a:xfrm>
        </p:spPr>
        <p:txBody>
          <a:bodyPr anchor="t">
            <a:normAutofit/>
          </a:bodyPr>
          <a:lstStyle/>
          <a:p>
            <a:pPr lvl="0">
              <a:lnSpc>
                <a:spcPct val="100000"/>
              </a:lnSpc>
              <a:buFont typeface="Wingdings" pitchFamily="2" charset="2"/>
              <a:buChar char="Ø"/>
            </a:pPr>
            <a:r>
              <a:rPr lang="es-MX" dirty="0" smtClean="0">
                <a:solidFill>
                  <a:srgbClr val="002060"/>
                </a:solidFill>
              </a:rPr>
              <a:t>Recurso Humano</a:t>
            </a:r>
          </a:p>
          <a:p>
            <a:pPr lvl="0">
              <a:lnSpc>
                <a:spcPct val="100000"/>
              </a:lnSpc>
              <a:buFont typeface="Wingdings" pitchFamily="2" charset="2"/>
              <a:buChar char="Ø"/>
            </a:pPr>
            <a:r>
              <a:rPr lang="es-MX" dirty="0" smtClean="0">
                <a:solidFill>
                  <a:srgbClr val="002060"/>
                </a:solidFill>
              </a:rPr>
              <a:t>Tiempo de ejecución</a:t>
            </a:r>
          </a:p>
          <a:p>
            <a:pPr lvl="0">
              <a:lnSpc>
                <a:spcPct val="100000"/>
              </a:lnSpc>
              <a:buFont typeface="Wingdings" pitchFamily="2" charset="2"/>
              <a:buChar char="Ø"/>
            </a:pPr>
            <a:r>
              <a:rPr lang="es-MX" dirty="0" smtClean="0">
                <a:solidFill>
                  <a:srgbClr val="002060"/>
                </a:solidFill>
              </a:rPr>
              <a:t>Actividades en donde se enfocará el trabajo de auditoría, con sus correspondientes unidades y Direcciones. </a:t>
            </a:r>
          </a:p>
          <a:p>
            <a:pPr lvl="0">
              <a:lnSpc>
                <a:spcPct val="100000"/>
              </a:lnSpc>
              <a:buNone/>
            </a:pPr>
            <a:endParaRPr lang="es-CO" dirty="0">
              <a:solidFill>
                <a:srgbClr val="002060"/>
              </a:solidFill>
            </a:endParaRPr>
          </a:p>
          <a:p>
            <a:endParaRPr lang="es-CO" dirty="0">
              <a:solidFill>
                <a:srgbClr val="00206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162049"/>
            <a:ext cx="7772400" cy="3414389"/>
          </a:xfrm>
        </p:spPr>
        <p:txBody>
          <a:bodyPr/>
          <a:lstStyle/>
          <a:p>
            <a:pPr lvl="0">
              <a:lnSpc>
                <a:spcPct val="100000"/>
              </a:lnSpc>
            </a:pPr>
            <a:r>
              <a:rPr lang="es-MX" sz="1600" dirty="0" smtClean="0">
                <a:solidFill>
                  <a:srgbClr val="002060"/>
                </a:solidFill>
              </a:rPr>
              <a:t/>
            </a:r>
            <a:br>
              <a:rPr lang="es-MX" sz="1600" dirty="0" smtClean="0">
                <a:solidFill>
                  <a:srgbClr val="002060"/>
                </a:solidFill>
              </a:rPr>
            </a:br>
            <a:endParaRPr lang="es-CO" sz="1600" dirty="0">
              <a:solidFill>
                <a:srgbClr val="002060"/>
              </a:solidFill>
            </a:endParaRPr>
          </a:p>
        </p:txBody>
      </p:sp>
      <p:sp>
        <p:nvSpPr>
          <p:cNvPr id="5" name="4 Marcador de texto"/>
          <p:cNvSpPr>
            <a:spLocks noGrp="1"/>
          </p:cNvSpPr>
          <p:nvPr>
            <p:ph type="body" idx="28"/>
          </p:nvPr>
        </p:nvSpPr>
        <p:spPr>
          <a:solidFill>
            <a:srgbClr val="0070C0"/>
          </a:solidFill>
        </p:spPr>
        <p:txBody>
          <a:bodyPr/>
          <a:lstStyle/>
          <a:p>
            <a:r>
              <a:rPr lang="es-CO" sz="2400" b="1" dirty="0" smtClean="0">
                <a:solidFill>
                  <a:schemeClr val="bg1"/>
                </a:solidFill>
                <a:latin typeface="+mj-lt"/>
                <a:ea typeface="+mj-ea"/>
                <a:cs typeface="+mj-cs"/>
              </a:rPr>
              <a:t>8- Aprobación del Plan Estratégico </a:t>
            </a:r>
            <a:endParaRPr lang="es-CO" sz="2400" b="1" dirty="0">
              <a:solidFill>
                <a:schemeClr val="bg1"/>
              </a:solidFill>
              <a:latin typeface="+mj-lt"/>
              <a:ea typeface="+mj-ea"/>
              <a:cs typeface="+mj-cs"/>
            </a:endParaRPr>
          </a:p>
        </p:txBody>
      </p:sp>
      <p:sp>
        <p:nvSpPr>
          <p:cNvPr id="7" name="6 Flecha izquierda">
            <a:hlinkClick r:id="rId2" action="ppaction://hlinksldjump"/>
          </p:cNvPr>
          <p:cNvSpPr/>
          <p:nvPr/>
        </p:nvSpPr>
        <p:spPr>
          <a:xfrm>
            <a:off x="7543800" y="4230210"/>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1" name="1 Título"/>
          <p:cNvSpPr txBox="1">
            <a:spLocks/>
          </p:cNvSpPr>
          <p:nvPr/>
        </p:nvSpPr>
        <p:spPr>
          <a:xfrm>
            <a:off x="838200" y="1314450"/>
            <a:ext cx="7772400" cy="2470150"/>
          </a:xfrm>
          <a:prstGeom prst="rect">
            <a:avLst/>
          </a:prstGeom>
        </p:spPr>
        <p:txBody>
          <a:bodyPr vert="horz" lIns="0" tIns="0" rIns="0" bIns="0" rtlCol="0" anchor="t">
            <a:noAutofit/>
          </a:bodyPr>
          <a:lstStyle/>
          <a:p>
            <a:pPr lvl="0">
              <a:spcBef>
                <a:spcPct val="0"/>
              </a:spcBef>
            </a:pPr>
            <a:r>
              <a:rPr lang="es-MX" sz="2000" dirty="0" smtClean="0">
                <a:solidFill>
                  <a:srgbClr val="002060"/>
                </a:solidFill>
                <a:latin typeface="+mj-lt"/>
                <a:ea typeface="+mj-ea"/>
                <a:cs typeface="+mj-cs"/>
              </a:rPr>
              <a:t>De acuerdo con la circular 029 de 2014 el Comité de Auditoría es el de “</a:t>
            </a:r>
            <a:r>
              <a:rPr lang="es-ES_tradnl" sz="2000" i="1" dirty="0" smtClean="0">
                <a:solidFill>
                  <a:srgbClr val="002060"/>
                </a:solidFill>
                <a:latin typeface="+mj-lt"/>
                <a:ea typeface="+mj-ea"/>
                <a:cs typeface="+mj-cs"/>
              </a:rPr>
              <a:t>supervisar las funciones y actividades de la auditoría interna u órgano que haga sus veces, con el objeto de determinar su independencia y objetividad en relación con las actividades que audita, determinar la existencia de limitaciones que impidan su adecuado desempeño, y verificar si el alcance de su labor satisface las necesidades de control de la entidad”. </a:t>
            </a:r>
            <a:r>
              <a:rPr lang="es-MX" sz="2000" i="1" dirty="0" smtClean="0">
                <a:solidFill>
                  <a:srgbClr val="002060"/>
                </a:solidFill>
                <a:latin typeface="+mj-lt"/>
                <a:ea typeface="+mj-ea"/>
                <a:cs typeface="+mj-cs"/>
              </a:rPr>
              <a:t> </a:t>
            </a:r>
            <a:r>
              <a:rPr kumimoji="0" lang="es-MX" sz="2000" b="0" i="1" u="none" strike="noStrike" kern="1200" cap="none" spc="0" normalizeH="0" baseline="0" noProof="0" dirty="0" smtClean="0">
                <a:ln>
                  <a:noFill/>
                </a:ln>
                <a:solidFill>
                  <a:srgbClr val="002060"/>
                </a:solidFill>
                <a:effectLst/>
                <a:uLnTx/>
                <a:uFillTx/>
                <a:latin typeface="+mj-lt"/>
                <a:ea typeface="+mj-ea"/>
                <a:cs typeface="+mj-cs"/>
              </a:rPr>
              <a:t/>
            </a:r>
            <a:br>
              <a:rPr kumimoji="0" lang="es-MX" sz="2000" b="0" i="1" u="none" strike="noStrike" kern="1200" cap="none" spc="0" normalizeH="0" baseline="0" noProof="0" dirty="0" smtClean="0">
                <a:ln>
                  <a:noFill/>
                </a:ln>
                <a:solidFill>
                  <a:srgbClr val="002060"/>
                </a:solidFill>
                <a:effectLst/>
                <a:uLnTx/>
                <a:uFillTx/>
                <a:latin typeface="+mj-lt"/>
                <a:ea typeface="+mj-ea"/>
                <a:cs typeface="+mj-cs"/>
              </a:rPr>
            </a:br>
            <a:endParaRPr kumimoji="0" lang="es-CO" sz="1600" b="0" i="1" u="none" strike="noStrike" kern="1200" cap="none" spc="0" normalizeH="0" baseline="0" noProof="0" dirty="0">
              <a:ln>
                <a:noFill/>
              </a:ln>
              <a:solidFill>
                <a:srgbClr val="002060"/>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texto"/>
          <p:cNvSpPr>
            <a:spLocks noGrp="1"/>
          </p:cNvSpPr>
          <p:nvPr>
            <p:ph type="body" idx="28"/>
          </p:nvPr>
        </p:nvSpPr>
        <p:spPr>
          <a:xfrm>
            <a:off x="685800" y="518288"/>
            <a:ext cx="6337300" cy="338961"/>
          </a:xfrm>
          <a:solidFill>
            <a:srgbClr val="0070C0"/>
          </a:solidFill>
        </p:spPr>
        <p:txBody>
          <a:bodyPr/>
          <a:lstStyle/>
          <a:p>
            <a:r>
              <a:rPr lang="es-CO" sz="2400" b="1" dirty="0" smtClean="0">
                <a:solidFill>
                  <a:schemeClr val="bg1"/>
                </a:solidFill>
                <a:latin typeface="+mj-lt"/>
                <a:ea typeface="+mj-ea"/>
                <a:cs typeface="+mj-cs"/>
              </a:rPr>
              <a:t>9- Control del avance del Plan</a:t>
            </a:r>
            <a:endParaRPr lang="es-CO" sz="2400" b="1" dirty="0">
              <a:solidFill>
                <a:schemeClr val="bg1"/>
              </a:solidFill>
              <a:latin typeface="+mj-lt"/>
              <a:ea typeface="+mj-ea"/>
              <a:cs typeface="+mj-cs"/>
            </a:endParaRPr>
          </a:p>
        </p:txBody>
      </p:sp>
      <p:sp>
        <p:nvSpPr>
          <p:cNvPr id="8" name="1 Título"/>
          <p:cNvSpPr txBox="1">
            <a:spLocks/>
          </p:cNvSpPr>
          <p:nvPr/>
        </p:nvSpPr>
        <p:spPr>
          <a:xfrm>
            <a:off x="685800" y="1181160"/>
            <a:ext cx="7772400" cy="723840"/>
          </a:xfrm>
          <a:prstGeom prst="rect">
            <a:avLst/>
          </a:prstGeom>
        </p:spPr>
        <p:txBody>
          <a:bodyPr vert="horz" lIns="0" tIns="0" rIns="0" bIns="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MX" sz="2000" b="0" i="0" u="none" strike="noStrike" kern="1200" cap="none" spc="0" normalizeH="0" baseline="0" noProof="0" dirty="0" smtClean="0">
                <a:ln>
                  <a:noFill/>
                </a:ln>
                <a:solidFill>
                  <a:srgbClr val="002060"/>
                </a:solidFill>
                <a:effectLst/>
                <a:uLnTx/>
                <a:uFillTx/>
                <a:latin typeface="+mj-lt"/>
                <a:ea typeface="+mj-ea"/>
                <a:cs typeface="+mj-cs"/>
              </a:rPr>
              <a:t>En esta etapa se evaluará y controlará</a:t>
            </a:r>
            <a:r>
              <a:rPr kumimoji="0" lang="es-MX" sz="2000" b="0" i="0" u="none" strike="noStrike" kern="1200" cap="none" spc="0" normalizeH="0" noProof="0" dirty="0" smtClean="0">
                <a:ln>
                  <a:noFill/>
                </a:ln>
                <a:solidFill>
                  <a:srgbClr val="002060"/>
                </a:solidFill>
                <a:effectLst/>
                <a:uLnTx/>
                <a:uFillTx/>
                <a:latin typeface="+mj-lt"/>
                <a:ea typeface="+mj-ea"/>
                <a:cs typeface="+mj-cs"/>
              </a:rPr>
              <a:t> el cumplimiento del plan estratégico de auditoría a través de:</a:t>
            </a:r>
          </a:p>
          <a:p>
            <a:pPr marL="0" marR="0" lvl="0" indent="0" algn="l" defTabSz="914400" rtl="0" eaLnBrk="1" fontAlgn="auto" latinLnBrk="0" hangingPunct="1">
              <a:lnSpc>
                <a:spcPct val="100000"/>
              </a:lnSpc>
              <a:spcBef>
                <a:spcPct val="0"/>
              </a:spcBef>
              <a:spcAft>
                <a:spcPts val="0"/>
              </a:spcAft>
              <a:buClrTx/>
              <a:buSzTx/>
              <a:buFontTx/>
              <a:buNone/>
              <a:tabLst/>
              <a:defRPr/>
            </a:pPr>
            <a:endParaRPr lang="es-MX" sz="2000" baseline="0" dirty="0" smtClean="0">
              <a:solidFill>
                <a:srgbClr val="00206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s-MX" sz="2000" baseline="0" dirty="0" smtClean="0">
              <a:solidFill>
                <a:srgbClr val="00206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CO" sz="2000" b="0" i="0" u="none" strike="noStrike" kern="1200" cap="none" spc="0" normalizeH="0" baseline="0" noProof="0" dirty="0">
              <a:ln>
                <a:noFill/>
              </a:ln>
              <a:solidFill>
                <a:srgbClr val="002060"/>
              </a:solidFill>
              <a:effectLst/>
              <a:uLnTx/>
              <a:uFillTx/>
              <a:latin typeface="+mj-lt"/>
              <a:ea typeface="+mj-ea"/>
              <a:cs typeface="+mj-cs"/>
            </a:endParaRPr>
          </a:p>
        </p:txBody>
      </p:sp>
      <p:sp>
        <p:nvSpPr>
          <p:cNvPr id="9" name="2 Marcador de contenido"/>
          <p:cNvSpPr>
            <a:spLocks noGrp="1"/>
          </p:cNvSpPr>
          <p:nvPr>
            <p:ph sz="quarter" idx="15"/>
          </p:nvPr>
        </p:nvSpPr>
        <p:spPr>
          <a:xfrm>
            <a:off x="685800" y="1901485"/>
            <a:ext cx="7772400" cy="2501840"/>
          </a:xfrm>
        </p:spPr>
        <p:txBody>
          <a:bodyPr anchor="t">
            <a:normAutofit/>
          </a:bodyPr>
          <a:lstStyle/>
          <a:p>
            <a:pPr lvl="0">
              <a:lnSpc>
                <a:spcPct val="100000"/>
              </a:lnSpc>
              <a:buFont typeface="Wingdings" pitchFamily="2" charset="2"/>
              <a:buChar char="Ø"/>
            </a:pPr>
            <a:r>
              <a:rPr lang="es-CO" sz="2000" dirty="0" smtClean="0">
                <a:solidFill>
                  <a:srgbClr val="002060"/>
                </a:solidFill>
              </a:rPr>
              <a:t>Informes periódicos de cumplimiento.</a:t>
            </a:r>
          </a:p>
          <a:p>
            <a:pPr lvl="0">
              <a:lnSpc>
                <a:spcPct val="100000"/>
              </a:lnSpc>
              <a:buFont typeface="Wingdings" pitchFamily="2" charset="2"/>
              <a:buChar char="Ø"/>
            </a:pPr>
            <a:r>
              <a:rPr lang="es-CO" sz="2000" dirty="0" smtClean="0">
                <a:solidFill>
                  <a:srgbClr val="002060"/>
                </a:solidFill>
              </a:rPr>
              <a:t>Indicadores de Gestión</a:t>
            </a:r>
          </a:p>
          <a:p>
            <a:pPr lvl="0">
              <a:lnSpc>
                <a:spcPct val="100000"/>
              </a:lnSpc>
              <a:buFont typeface="Wingdings" pitchFamily="2" charset="2"/>
              <a:buChar char="Ø"/>
            </a:pPr>
            <a:r>
              <a:rPr lang="es-CO" sz="2000" dirty="0" smtClean="0">
                <a:solidFill>
                  <a:srgbClr val="002060"/>
                </a:solidFill>
              </a:rPr>
              <a:t>Revisión constante de distintos factores externos e internos que pueden impedir el cumplimiento del plan.</a:t>
            </a:r>
          </a:p>
          <a:p>
            <a:pPr lvl="0">
              <a:lnSpc>
                <a:spcPct val="100000"/>
              </a:lnSpc>
              <a:buNone/>
            </a:pPr>
            <a:endParaRPr lang="es-CO" sz="2000" dirty="0">
              <a:solidFill>
                <a:srgbClr val="002060"/>
              </a:solidFill>
            </a:endParaRPr>
          </a:p>
          <a:p>
            <a:endParaRPr lang="es-CO" sz="2000" dirty="0">
              <a:solidFill>
                <a:srgbClr val="002060"/>
              </a:solidFill>
            </a:endParaRPr>
          </a:p>
        </p:txBody>
      </p:sp>
      <p:sp>
        <p:nvSpPr>
          <p:cNvPr id="10" name="9 Flecha izquierda">
            <a:hlinkClick r:id="rId2" action="ppaction://hlinksldjump"/>
          </p:cNvPr>
          <p:cNvSpPr/>
          <p:nvPr/>
        </p:nvSpPr>
        <p:spPr>
          <a:xfrm>
            <a:off x="7543800" y="4230210"/>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76392" y="1200160"/>
            <a:ext cx="7781756" cy="2076440"/>
          </a:xfrm>
        </p:spPr>
        <p:txBody>
          <a:bodyPr/>
          <a:lstStyle/>
          <a:p>
            <a:pPr lvl="0" eaLnBrk="0" fontAlgn="base" hangingPunct="0">
              <a:lnSpc>
                <a:spcPct val="100000"/>
              </a:lnSpc>
              <a:spcAft>
                <a:spcPct val="0"/>
              </a:spcAft>
            </a:pPr>
            <a:r>
              <a:rPr lang="es-CO" sz="3600" b="1" dirty="0" smtClean="0"/>
              <a:t>4. Definiciones proyecto de Respuesta Requerimiento Superintendencia Financiera.</a:t>
            </a:r>
            <a:endParaRPr lang="es-CO" sz="3200" b="1" dirty="0" smtClean="0"/>
          </a:p>
        </p:txBody>
      </p:sp>
    </p:spTree>
    <p:extLst>
      <p:ext uri="{BB962C8B-B14F-4D97-AF65-F5344CB8AC3E}">
        <p14:creationId xmlns:p14="http://schemas.microsoft.com/office/powerpoint/2010/main" xmlns="" val="147600350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3" y="1441173"/>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print"/>
          <a:srcRect t="9660" r="-211"/>
          <a:stretch>
            <a:fillRect/>
          </a:stretch>
        </p:blipFill>
        <p:spPr bwMode="auto">
          <a:xfrm>
            <a:off x="3113156" y="1835143"/>
            <a:ext cx="2607597" cy="802194"/>
          </a:xfrm>
          <a:prstGeom prst="rect">
            <a:avLst/>
          </a:prstGeom>
          <a:noFill/>
          <a:ln w="9525">
            <a:noFill/>
            <a:miter lim="800000"/>
            <a:headEnd/>
            <a:tailEnd/>
          </a:ln>
        </p:spPr>
      </p:pic>
      <p:sp>
        <p:nvSpPr>
          <p:cNvPr id="6" name="6 Rectángulo"/>
          <p:cNvSpPr/>
          <p:nvPr/>
        </p:nvSpPr>
        <p:spPr>
          <a:xfrm>
            <a:off x="700395" y="3450686"/>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a:solidFill>
                  <a:srgbClr val="57D7FC"/>
                </a:solidFill>
              </a:rPr>
              <a:t>www.bolsamercantil.com.co   servicioalcliente@bolsamercantil.com.co</a:t>
            </a:r>
          </a:p>
          <a:p>
            <a:pPr marL="0" lvl="1">
              <a:lnSpc>
                <a:spcPct val="95000"/>
              </a:lnSpc>
              <a:spcAft>
                <a:spcPts val="200"/>
              </a:spcAft>
              <a:buFont typeface="Arial" panose="020B0604020202020204" pitchFamily="34" charset="0"/>
              <a:buChar char="​"/>
            </a:pPr>
            <a:r>
              <a:rPr lang="es-ES" sz="1500" dirty="0">
                <a:solidFill>
                  <a:srgbClr val="57D7FC"/>
                </a:solidFill>
              </a:rPr>
              <a:t>Twitter: @bolsamercantil</a:t>
            </a:r>
          </a:p>
          <a:p>
            <a:pPr marL="0" lvl="1">
              <a:lnSpc>
                <a:spcPct val="95000"/>
              </a:lnSpc>
              <a:spcAft>
                <a:spcPts val="200"/>
              </a:spcAft>
              <a:buFont typeface="Arial" panose="020B0604020202020204" pitchFamily="34" charset="0"/>
              <a:buChar char="​"/>
            </a:pPr>
            <a:r>
              <a:rPr lang="es-ES" sz="1500" dirty="0">
                <a:solidFill>
                  <a:srgbClr val="57D7FC"/>
                </a:solidFill>
              </a:rPr>
              <a:t>Facebook: Bolsa Mercantil BMC </a:t>
            </a:r>
            <a:endParaRPr lang="es-CO" sz="1500" dirty="0">
              <a:solidFill>
                <a:srgbClr val="57D7FC"/>
              </a:solidFill>
            </a:endParaRPr>
          </a:p>
        </p:txBody>
      </p:sp>
      <p:sp>
        <p:nvSpPr>
          <p:cNvPr id="7" name="7 Rectángulo"/>
          <p:cNvSpPr/>
          <p:nvPr/>
        </p:nvSpPr>
        <p:spPr>
          <a:xfrm>
            <a:off x="414643" y="4807686"/>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a:ln>
                  <a:noFill/>
                </a:ln>
                <a:solidFill>
                  <a:srgbClr val="57D7FC"/>
                </a:solidFill>
                <a:effectLst/>
                <a:uLnTx/>
                <a:uFillTx/>
                <a:latin typeface="Calibri" pitchFamily="34" charset="0"/>
                <a:cs typeface="Arial" pitchFamily="34" charset="0"/>
              </a:rPr>
              <a:t>.</a:t>
            </a:r>
            <a:endParaRPr lang="es-CO" sz="1600" dirty="0">
              <a:solidFill>
                <a:srgbClr val="57D7FC"/>
              </a:solidFill>
            </a:endParaRPr>
          </a:p>
          <a:p>
            <a:r>
              <a:rPr kumimoji="0" lang="es-ES" sz="2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  </a:t>
            </a:r>
          </a:p>
        </p:txBody>
      </p:sp>
      <p:pic>
        <p:nvPicPr>
          <p:cNvPr id="8" name="Picture 2"/>
          <p:cNvPicPr>
            <a:picLocks noChangeAspect="1" noChangeArrowheads="1"/>
          </p:cNvPicPr>
          <p:nvPr/>
        </p:nvPicPr>
        <p:blipFill>
          <a:blip r:embed="rId3" cstate="print"/>
          <a:srcRect/>
          <a:stretch>
            <a:fillRect/>
          </a:stretch>
        </p:blipFill>
        <p:spPr bwMode="auto">
          <a:xfrm>
            <a:off x="6201121" y="4814073"/>
            <a:ext cx="642942" cy="152003"/>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5415303" y="4814073"/>
            <a:ext cx="608440" cy="143846"/>
          </a:xfrm>
          <a:prstGeom prst="rect">
            <a:avLst/>
          </a:prstGeom>
          <a:noFill/>
          <a:ln w="9525">
            <a:noFill/>
            <a:miter lim="800000"/>
            <a:headEnd/>
            <a:tailEnd/>
          </a:ln>
        </p:spPr>
      </p:pic>
    </p:spTree>
    <p:extLst>
      <p:ext uri="{BB962C8B-B14F-4D97-AF65-F5344CB8AC3E}">
        <p14:creationId xmlns="" xmlns:p14="http://schemas.microsoft.com/office/powerpoint/2010/main" val="192093208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9"/>
          <p:cNvSpPr txBox="1">
            <a:spLocks/>
          </p:cNvSpPr>
          <p:nvPr/>
        </p:nvSpPr>
        <p:spPr>
          <a:xfrm>
            <a:off x="2365900" y="483831"/>
            <a:ext cx="4374678"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800" dirty="0">
                <a:solidFill>
                  <a:schemeClr val="tx1"/>
                </a:solidFill>
              </a:rPr>
              <a:t>Octubre </a:t>
            </a:r>
            <a:r>
              <a:rPr lang="es-CO" sz="1800" dirty="0" smtClean="0">
                <a:solidFill>
                  <a:schemeClr val="tx1"/>
                </a:solidFill>
              </a:rPr>
              <a:t>25 </a:t>
            </a:r>
            <a:r>
              <a:rPr lang="es-CO" sz="1800" dirty="0">
                <a:solidFill>
                  <a:schemeClr val="tx1"/>
                </a:solidFill>
              </a:rPr>
              <a:t>de 2017</a:t>
            </a:r>
            <a:endParaRPr lang="es-ES_tradnl" sz="1800" dirty="0">
              <a:solidFill>
                <a:schemeClr val="tx1"/>
              </a:solidFill>
            </a:endParaRPr>
          </a:p>
        </p:txBody>
      </p:sp>
      <p:sp>
        <p:nvSpPr>
          <p:cNvPr id="26" name="Text Placeholder 30"/>
          <p:cNvSpPr txBox="1">
            <a:spLocks/>
          </p:cNvSpPr>
          <p:nvPr/>
        </p:nvSpPr>
        <p:spPr>
          <a:xfrm>
            <a:off x="807650" y="49047"/>
            <a:ext cx="733693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200" dirty="0">
                <a:solidFill>
                  <a:srgbClr val="002060"/>
                </a:solidFill>
              </a:rPr>
              <a:t>Orden del día </a:t>
            </a:r>
            <a:r>
              <a:rPr lang="es-CO" sz="3200" dirty="0" smtClean="0">
                <a:solidFill>
                  <a:srgbClr val="002060"/>
                </a:solidFill>
              </a:rPr>
              <a:t>Comité de Auditoría</a:t>
            </a:r>
            <a:endParaRPr lang="es-CO" sz="3200" dirty="0">
              <a:solidFill>
                <a:srgbClr val="002060"/>
              </a:solidFill>
            </a:endParaRPr>
          </a:p>
        </p:txBody>
      </p:sp>
      <p:pic>
        <p:nvPicPr>
          <p:cNvPr id="19" name="91 Imagen" descr="BMC LOGO.bmp"/>
          <p:cNvPicPr>
            <a:picLocks noChangeAspect="1"/>
          </p:cNvPicPr>
          <p:nvPr/>
        </p:nvPicPr>
        <p:blipFill>
          <a:blip r:embed="rId3" cstate="email">
            <a:extLst>
              <a:ext uri="{28A0092B-C50C-407E-A947-70E740481C1C}">
                <a14:useLocalDpi xmlns="" xmlns:a14="http://schemas.microsoft.com/office/drawing/2010/main"/>
              </a:ext>
            </a:extLst>
          </a:blip>
          <a:srcRect r="-211"/>
          <a:stretch>
            <a:fillRect/>
          </a:stretch>
        </p:blipFill>
        <p:spPr bwMode="auto">
          <a:xfrm>
            <a:off x="7494593" y="126938"/>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 xmlns:p14="http://schemas.microsoft.com/office/powerpoint/2010/main" val="906725081"/>
              </p:ext>
            </p:extLst>
          </p:nvPr>
        </p:nvGraphicFramePr>
        <p:xfrm>
          <a:off x="285752" y="837542"/>
          <a:ext cx="8572500" cy="4091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32064861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76392" y="1200160"/>
            <a:ext cx="7781756" cy="2076440"/>
          </a:xfrm>
        </p:spPr>
        <p:txBody>
          <a:bodyPr/>
          <a:lstStyle/>
          <a:p>
            <a:pPr lvl="0" eaLnBrk="0" fontAlgn="base" hangingPunct="0">
              <a:lnSpc>
                <a:spcPct val="100000"/>
              </a:lnSpc>
              <a:spcAft>
                <a:spcPct val="0"/>
              </a:spcAft>
            </a:pPr>
            <a:r>
              <a:rPr lang="es-CO" sz="3600" b="1" dirty="0" smtClean="0"/>
              <a:t>3. PLAN </a:t>
            </a:r>
            <a:r>
              <a:rPr lang="es-CO" sz="3600" b="1" dirty="0" smtClean="0"/>
              <a:t>ESTRATÉGICO DE AUDITORÍA BASADA EN RIESGOS 2018</a:t>
            </a:r>
            <a:br>
              <a:rPr lang="es-CO" sz="3600" b="1" dirty="0" smtClean="0"/>
            </a:br>
            <a:r>
              <a:rPr lang="es-CO" sz="3200" b="1" dirty="0" smtClean="0"/>
              <a:t>Octubre 2017</a:t>
            </a:r>
          </a:p>
        </p:txBody>
      </p:sp>
    </p:spTree>
    <p:extLst>
      <p:ext uri="{BB962C8B-B14F-4D97-AF65-F5344CB8AC3E}">
        <p14:creationId xmlns:p14="http://schemas.microsoft.com/office/powerpoint/2010/main" xmlns="" val="147600350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406546"/>
            <a:ext cx="6034596" cy="427061"/>
          </a:xfrm>
          <a:solidFill>
            <a:srgbClr val="0070C0"/>
          </a:solidFill>
        </p:spPr>
        <p:txBody>
          <a:bodyPr/>
          <a:lstStyle/>
          <a:p>
            <a:r>
              <a:rPr lang="es-CO" sz="2800" b="1" dirty="0" smtClean="0">
                <a:solidFill>
                  <a:schemeClr val="bg1"/>
                </a:solidFill>
              </a:rPr>
              <a:t>Planeación</a:t>
            </a:r>
            <a:endParaRPr lang="en-US" dirty="0">
              <a:solidFill>
                <a:schemeClr val="bg1"/>
              </a:solidFill>
            </a:endParaRPr>
          </a:p>
        </p:txBody>
      </p:sp>
      <p:sp>
        <p:nvSpPr>
          <p:cNvPr id="14" name="Content Placeholder 13"/>
          <p:cNvSpPr>
            <a:spLocks noGrp="1"/>
          </p:cNvSpPr>
          <p:nvPr>
            <p:ph sz="quarter" idx="15"/>
          </p:nvPr>
        </p:nvSpPr>
        <p:spPr>
          <a:xfrm>
            <a:off x="685802" y="833607"/>
            <a:ext cx="3733799" cy="3790811"/>
          </a:xfrm>
        </p:spPr>
        <p:txBody>
          <a:bodyPr anchor="t"/>
          <a:lstStyle/>
          <a:p>
            <a:pPr algn="just">
              <a:lnSpc>
                <a:spcPct val="100000"/>
              </a:lnSpc>
            </a:pPr>
            <a:endParaRPr lang="es-CO" dirty="0" smtClean="0">
              <a:solidFill>
                <a:srgbClr val="094784"/>
              </a:solidFill>
            </a:endParaRPr>
          </a:p>
          <a:p>
            <a:pPr algn="just">
              <a:lnSpc>
                <a:spcPct val="100000"/>
              </a:lnSpc>
            </a:pPr>
            <a:r>
              <a:rPr lang="es-CO" dirty="0" smtClean="0">
                <a:solidFill>
                  <a:srgbClr val="002060"/>
                </a:solidFill>
              </a:rPr>
              <a:t>El </a:t>
            </a:r>
            <a:r>
              <a:rPr lang="es-CO" dirty="0">
                <a:solidFill>
                  <a:srgbClr val="002060"/>
                </a:solidFill>
              </a:rPr>
              <a:t>Auditor Interno debe elaborar un Plan </a:t>
            </a:r>
            <a:r>
              <a:rPr lang="es-CO" dirty="0" smtClean="0">
                <a:solidFill>
                  <a:srgbClr val="002060"/>
                </a:solidFill>
              </a:rPr>
              <a:t>Estratégico </a:t>
            </a:r>
            <a:r>
              <a:rPr lang="es-CO" dirty="0">
                <a:solidFill>
                  <a:srgbClr val="002060"/>
                </a:solidFill>
              </a:rPr>
              <a:t>de </a:t>
            </a:r>
            <a:r>
              <a:rPr lang="es-CO" dirty="0" smtClean="0">
                <a:solidFill>
                  <a:srgbClr val="002060"/>
                </a:solidFill>
              </a:rPr>
              <a:t>Auditoría basado en riesgos. </a:t>
            </a:r>
            <a:endParaRPr lang="es-CO" dirty="0">
              <a:solidFill>
                <a:srgbClr val="002060"/>
              </a:solidFill>
            </a:endParaRPr>
          </a:p>
          <a:p>
            <a:pPr algn="just">
              <a:lnSpc>
                <a:spcPct val="100000"/>
              </a:lnSpc>
            </a:pPr>
            <a:r>
              <a:rPr lang="es-CO" dirty="0">
                <a:solidFill>
                  <a:srgbClr val="002060"/>
                </a:solidFill>
              </a:rPr>
              <a:t>Puede seleccionar libremente los procesos a auditar, determinar los objetivos y alcances y asignar recursos, así como establecer la frecuencia de los mismos.</a:t>
            </a:r>
          </a:p>
          <a:p>
            <a:pPr algn="just">
              <a:lnSpc>
                <a:spcPct val="100000"/>
              </a:lnSpc>
            </a:pPr>
            <a:r>
              <a:rPr lang="es-CO" dirty="0">
                <a:solidFill>
                  <a:srgbClr val="002060"/>
                </a:solidFill>
              </a:rPr>
              <a:t>El Comité de Auditoría debe aprobar el plan anual de </a:t>
            </a:r>
            <a:r>
              <a:rPr lang="es-CO" dirty="0" smtClean="0">
                <a:solidFill>
                  <a:srgbClr val="002060"/>
                </a:solidFill>
              </a:rPr>
              <a:t>auditoria y verificar su cumplimiento.</a:t>
            </a:r>
            <a:endParaRPr lang="es-CO" b="1" dirty="0">
              <a:solidFill>
                <a:srgbClr val="002060"/>
              </a:solidFill>
            </a:endParaRPr>
          </a:p>
          <a:p>
            <a:pPr algn="just">
              <a:lnSpc>
                <a:spcPct val="100000"/>
              </a:lnSpc>
            </a:pPr>
            <a:endParaRPr lang="es-CO" b="1" dirty="0">
              <a:solidFill>
                <a:srgbClr val="094784"/>
              </a:solidFill>
            </a:endParaRPr>
          </a:p>
          <a:p>
            <a:pPr algn="just">
              <a:lnSpc>
                <a:spcPct val="100000"/>
              </a:lnSpc>
              <a:buNone/>
            </a:pPr>
            <a:endParaRPr lang="es-ES_tradnl" sz="1800" dirty="0">
              <a:solidFill>
                <a:srgbClr val="094784"/>
              </a:solidFill>
            </a:endParaRPr>
          </a:p>
          <a:p>
            <a:pPr algn="just">
              <a:lnSpc>
                <a:spcPct val="100000"/>
              </a:lnSpc>
            </a:pPr>
            <a:endParaRPr lang="es-ES_tradnl" sz="1800" dirty="0">
              <a:solidFill>
                <a:srgbClr val="094784"/>
              </a:solidFill>
            </a:endParaRPr>
          </a:p>
        </p:txBody>
      </p:sp>
      <p:graphicFrame>
        <p:nvGraphicFramePr>
          <p:cNvPr id="17" name="16 Diagrama"/>
          <p:cNvGraphicFramePr/>
          <p:nvPr>
            <p:extLst>
              <p:ext uri="{D42A27DB-BD31-4B8C-83A1-F6EECF244321}">
                <p14:modId xmlns:p14="http://schemas.microsoft.com/office/powerpoint/2010/main" xmlns="" val="1469324880"/>
              </p:ext>
            </p:extLst>
          </p:nvPr>
        </p:nvGraphicFramePr>
        <p:xfrm>
          <a:off x="4199140" y="1243801"/>
          <a:ext cx="4499903" cy="3380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Flecha derecha">
            <a:hlinkClick r:id="" action="ppaction://noaction"/>
          </p:cNvPr>
          <p:cNvSpPr/>
          <p:nvPr/>
        </p:nvSpPr>
        <p:spPr>
          <a:xfrm>
            <a:off x="8157503" y="4279901"/>
            <a:ext cx="541538" cy="34451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8" name="7 Sol">
            <a:hlinkClick r:id="rId7" action="ppaction://hlinksldjump"/>
          </p:cNvPr>
          <p:cNvSpPr/>
          <p:nvPr/>
        </p:nvSpPr>
        <p:spPr>
          <a:xfrm>
            <a:off x="6422994" y="1088443"/>
            <a:ext cx="594804" cy="310718"/>
          </a:xfrm>
          <a:prstGeom prst="su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9" name="8 Sol">
            <a:hlinkClick r:id="rId8" action="ppaction://hlinksldjump"/>
          </p:cNvPr>
          <p:cNvSpPr/>
          <p:nvPr/>
        </p:nvSpPr>
        <p:spPr>
          <a:xfrm>
            <a:off x="7860101" y="2470582"/>
            <a:ext cx="594804" cy="310718"/>
          </a:xfrm>
          <a:prstGeom prst="su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0" name="9 Sol">
            <a:hlinkClick r:id="rId9" action="ppaction://hlinksldjump"/>
          </p:cNvPr>
          <p:cNvSpPr/>
          <p:nvPr/>
        </p:nvSpPr>
        <p:spPr>
          <a:xfrm>
            <a:off x="6720396" y="3689782"/>
            <a:ext cx="594804" cy="310718"/>
          </a:xfrm>
          <a:prstGeom prst="su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1" name="10 Sol">
            <a:hlinkClick r:id="rId10" action="ppaction://hlinksldjump"/>
          </p:cNvPr>
          <p:cNvSpPr/>
          <p:nvPr/>
        </p:nvSpPr>
        <p:spPr>
          <a:xfrm>
            <a:off x="5132896" y="2470582"/>
            <a:ext cx="594804" cy="310718"/>
          </a:xfrm>
          <a:prstGeom prst="su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xmlns="" val="4254848358"/>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857250"/>
            <a:ext cx="7772400" cy="394502"/>
          </a:xfrm>
        </p:spPr>
        <p:txBody>
          <a:bodyPr/>
          <a:lstStyle/>
          <a:p>
            <a:r>
              <a:rPr lang="es-CO" sz="1600" dirty="0">
                <a:solidFill>
                  <a:srgbClr val="002060"/>
                </a:solidFill>
              </a:rPr>
              <a:t>Para elaborar plan de auditoria </a:t>
            </a:r>
            <a:r>
              <a:rPr lang="es-CO" sz="1600" i="1" dirty="0">
                <a:solidFill>
                  <a:srgbClr val="002060"/>
                </a:solidFill>
              </a:rPr>
              <a:t>(</a:t>
            </a:r>
            <a:r>
              <a:rPr lang="es-CO" sz="1600" i="1" dirty="0" err="1">
                <a:solidFill>
                  <a:srgbClr val="002060"/>
                </a:solidFill>
              </a:rPr>
              <a:t>num</a:t>
            </a:r>
            <a:r>
              <a:rPr lang="es-CO" sz="1600" i="1" dirty="0">
                <a:solidFill>
                  <a:srgbClr val="002060"/>
                </a:solidFill>
              </a:rPr>
              <a:t> 4.4.1 Manual de Auditoría</a:t>
            </a:r>
            <a:r>
              <a:rPr lang="es-CO" sz="2000" i="1" dirty="0">
                <a:solidFill>
                  <a:srgbClr val="002060"/>
                </a:solidFill>
              </a:rPr>
              <a:t>)</a:t>
            </a:r>
            <a:endParaRPr lang="es-CO" sz="2400" i="1" dirty="0">
              <a:solidFill>
                <a:srgbClr val="002060"/>
              </a:solidFill>
            </a:endParaRPr>
          </a:p>
        </p:txBody>
      </p:sp>
      <p:sp>
        <p:nvSpPr>
          <p:cNvPr id="3" name="2 Marcador de contenido"/>
          <p:cNvSpPr>
            <a:spLocks noGrp="1"/>
          </p:cNvSpPr>
          <p:nvPr>
            <p:ph sz="quarter" idx="15"/>
          </p:nvPr>
        </p:nvSpPr>
        <p:spPr>
          <a:xfrm>
            <a:off x="685800" y="1625600"/>
            <a:ext cx="3657600" cy="2660652"/>
          </a:xfrm>
        </p:spPr>
        <p:txBody>
          <a:bodyPr anchor="t">
            <a:normAutofit fontScale="92500" lnSpcReduction="10000"/>
          </a:bodyPr>
          <a:lstStyle/>
          <a:p>
            <a:pPr marL="177800" lvl="0" indent="-177800">
              <a:lnSpc>
                <a:spcPct val="100000"/>
              </a:lnSpc>
              <a:buClr>
                <a:srgbClr val="00B050"/>
              </a:buClr>
              <a:buFont typeface="Wingdings" pitchFamily="2" charset="2"/>
              <a:buChar char="Ø"/>
            </a:pPr>
            <a:r>
              <a:rPr lang="es-MX" dirty="0">
                <a:solidFill>
                  <a:srgbClr val="002060"/>
                </a:solidFill>
              </a:rPr>
              <a:t>Plan Estratégico Institucional </a:t>
            </a:r>
            <a:endParaRPr lang="es-MX" dirty="0" smtClean="0">
              <a:solidFill>
                <a:srgbClr val="002060"/>
              </a:solidFill>
            </a:endParaRPr>
          </a:p>
          <a:p>
            <a:pPr marL="177800" lvl="0" indent="-177800">
              <a:lnSpc>
                <a:spcPct val="100000"/>
              </a:lnSpc>
              <a:buClr>
                <a:srgbClr val="00B050"/>
              </a:buClr>
              <a:buFont typeface="Wingdings" pitchFamily="2" charset="2"/>
              <a:buChar char="Ø"/>
            </a:pPr>
            <a:r>
              <a:rPr lang="es-MX" dirty="0" smtClean="0">
                <a:solidFill>
                  <a:srgbClr val="002060"/>
                </a:solidFill>
              </a:rPr>
              <a:t>Plan Estratégico  de Tecnología </a:t>
            </a:r>
            <a:r>
              <a:rPr lang="es-MX" dirty="0">
                <a:solidFill>
                  <a:srgbClr val="002060"/>
                </a:solidFill>
              </a:rPr>
              <a:t>de la </a:t>
            </a:r>
            <a:r>
              <a:rPr lang="es-MX" dirty="0" smtClean="0">
                <a:solidFill>
                  <a:srgbClr val="002060"/>
                </a:solidFill>
              </a:rPr>
              <a:t>Información</a:t>
            </a:r>
            <a:endParaRPr lang="es-CO" dirty="0">
              <a:solidFill>
                <a:srgbClr val="002060"/>
              </a:solidFill>
            </a:endParaRPr>
          </a:p>
          <a:p>
            <a:pPr marL="177800" lvl="0" indent="-177800">
              <a:lnSpc>
                <a:spcPct val="100000"/>
              </a:lnSpc>
              <a:buClr>
                <a:srgbClr val="00B050"/>
              </a:buClr>
              <a:buFont typeface="Wingdings" pitchFamily="2" charset="2"/>
              <a:buChar char="Ø"/>
            </a:pPr>
            <a:r>
              <a:rPr lang="es-MX" dirty="0">
                <a:solidFill>
                  <a:srgbClr val="002060"/>
                </a:solidFill>
              </a:rPr>
              <a:t>Leyes, </a:t>
            </a:r>
            <a:r>
              <a:rPr lang="es-MX" dirty="0" smtClean="0">
                <a:solidFill>
                  <a:srgbClr val="002060"/>
                </a:solidFill>
              </a:rPr>
              <a:t>reglamentos y </a:t>
            </a:r>
            <a:r>
              <a:rPr lang="es-MX" dirty="0">
                <a:solidFill>
                  <a:srgbClr val="002060"/>
                </a:solidFill>
              </a:rPr>
              <a:t>normas </a:t>
            </a:r>
            <a:r>
              <a:rPr lang="es-MX" dirty="0" smtClean="0">
                <a:solidFill>
                  <a:srgbClr val="002060"/>
                </a:solidFill>
              </a:rPr>
              <a:t>que </a:t>
            </a:r>
            <a:r>
              <a:rPr lang="es-MX" dirty="0">
                <a:solidFill>
                  <a:srgbClr val="002060"/>
                </a:solidFill>
              </a:rPr>
              <a:t>resulten </a:t>
            </a:r>
            <a:r>
              <a:rPr lang="es-MX" dirty="0" smtClean="0">
                <a:solidFill>
                  <a:srgbClr val="002060"/>
                </a:solidFill>
              </a:rPr>
              <a:t>aplicables</a:t>
            </a:r>
            <a:endParaRPr lang="es-CO" dirty="0">
              <a:solidFill>
                <a:srgbClr val="002060"/>
              </a:solidFill>
            </a:endParaRPr>
          </a:p>
          <a:p>
            <a:pPr marL="177800" lvl="0" indent="-177800">
              <a:lnSpc>
                <a:spcPct val="100000"/>
              </a:lnSpc>
              <a:buClr>
                <a:srgbClr val="00B050"/>
              </a:buClr>
              <a:buFont typeface="Wingdings" pitchFamily="2" charset="2"/>
              <a:buChar char="Ø"/>
            </a:pPr>
            <a:r>
              <a:rPr lang="es-MX" dirty="0">
                <a:solidFill>
                  <a:srgbClr val="002060"/>
                </a:solidFill>
              </a:rPr>
              <a:t>Diseño Organizacional (</a:t>
            </a:r>
            <a:r>
              <a:rPr lang="es-MX" dirty="0" smtClean="0">
                <a:solidFill>
                  <a:srgbClr val="002060"/>
                </a:solidFill>
              </a:rPr>
              <a:t>Mapa </a:t>
            </a:r>
            <a:r>
              <a:rPr lang="es-MX" dirty="0">
                <a:solidFill>
                  <a:srgbClr val="002060"/>
                </a:solidFill>
              </a:rPr>
              <a:t>de Procesos</a:t>
            </a:r>
            <a:r>
              <a:rPr lang="es-MX" dirty="0" smtClean="0">
                <a:solidFill>
                  <a:srgbClr val="002060"/>
                </a:solidFill>
              </a:rPr>
              <a:t>) </a:t>
            </a:r>
          </a:p>
          <a:p>
            <a:pPr marL="177800" indent="-177800">
              <a:lnSpc>
                <a:spcPct val="100000"/>
              </a:lnSpc>
              <a:buClr>
                <a:srgbClr val="00B050"/>
              </a:buClr>
              <a:buFont typeface="Wingdings" pitchFamily="2" charset="2"/>
              <a:buChar char="Ø"/>
            </a:pPr>
            <a:r>
              <a:rPr lang="es-MX" dirty="0" smtClean="0">
                <a:solidFill>
                  <a:srgbClr val="002060"/>
                </a:solidFill>
              </a:rPr>
              <a:t>Sistemas de información</a:t>
            </a:r>
            <a:endParaRPr lang="es-CO" dirty="0">
              <a:solidFill>
                <a:srgbClr val="002060"/>
              </a:solidFill>
            </a:endParaRPr>
          </a:p>
          <a:p>
            <a:pPr lvl="0">
              <a:lnSpc>
                <a:spcPct val="100000"/>
              </a:lnSpc>
              <a:buFont typeface="Wingdings" pitchFamily="2" charset="2"/>
              <a:buChar char="Ø"/>
            </a:pPr>
            <a:endParaRPr lang="es-CO" dirty="0">
              <a:solidFill>
                <a:srgbClr val="002060"/>
              </a:solidFill>
            </a:endParaRPr>
          </a:p>
          <a:p>
            <a:endParaRPr lang="es-CO" dirty="0">
              <a:solidFill>
                <a:srgbClr val="002060"/>
              </a:solidFill>
            </a:endParaRPr>
          </a:p>
        </p:txBody>
      </p:sp>
      <p:sp>
        <p:nvSpPr>
          <p:cNvPr id="4" name="3 Marcador de contenido"/>
          <p:cNvSpPr>
            <a:spLocks noGrp="1"/>
          </p:cNvSpPr>
          <p:nvPr>
            <p:ph sz="quarter" idx="16"/>
          </p:nvPr>
        </p:nvSpPr>
        <p:spPr>
          <a:xfrm>
            <a:off x="4584700" y="1625600"/>
            <a:ext cx="3873500" cy="2660652"/>
          </a:xfrm>
        </p:spPr>
        <p:txBody>
          <a:bodyPr anchor="t">
            <a:normAutofit lnSpcReduction="10000"/>
          </a:bodyPr>
          <a:lstStyle/>
          <a:p>
            <a:pPr marL="177800" indent="-177800">
              <a:lnSpc>
                <a:spcPct val="100000"/>
              </a:lnSpc>
              <a:buClr>
                <a:srgbClr val="00B050"/>
              </a:buClr>
              <a:buFont typeface="Wingdings" pitchFamily="2" charset="2"/>
              <a:buChar char="Ø"/>
            </a:pPr>
            <a:r>
              <a:rPr lang="es-MX" dirty="0" smtClean="0">
                <a:solidFill>
                  <a:srgbClr val="002060"/>
                </a:solidFill>
              </a:rPr>
              <a:t>Ambiente </a:t>
            </a:r>
            <a:r>
              <a:rPr lang="es-MX" dirty="0">
                <a:solidFill>
                  <a:srgbClr val="002060"/>
                </a:solidFill>
              </a:rPr>
              <a:t>de control y Gestión de los </a:t>
            </a:r>
            <a:r>
              <a:rPr lang="es-MX" dirty="0" smtClean="0">
                <a:solidFill>
                  <a:srgbClr val="002060"/>
                </a:solidFill>
              </a:rPr>
              <a:t>riesgos</a:t>
            </a:r>
            <a:endParaRPr lang="es-CO" dirty="0">
              <a:solidFill>
                <a:srgbClr val="002060"/>
              </a:solidFill>
            </a:endParaRPr>
          </a:p>
          <a:p>
            <a:pPr marL="177800" indent="-177800">
              <a:lnSpc>
                <a:spcPct val="100000"/>
              </a:lnSpc>
              <a:buClr>
                <a:srgbClr val="00B050"/>
              </a:buClr>
              <a:buFont typeface="Wingdings" pitchFamily="2" charset="2"/>
              <a:buChar char="Ø"/>
            </a:pPr>
            <a:r>
              <a:rPr lang="es-MX" dirty="0">
                <a:solidFill>
                  <a:srgbClr val="002060"/>
                </a:solidFill>
              </a:rPr>
              <a:t>Información Financiera. </a:t>
            </a:r>
            <a:endParaRPr lang="es-MX" dirty="0" smtClean="0">
              <a:solidFill>
                <a:srgbClr val="002060"/>
              </a:solidFill>
            </a:endParaRPr>
          </a:p>
          <a:p>
            <a:pPr lvl="0">
              <a:lnSpc>
                <a:spcPct val="100000"/>
              </a:lnSpc>
              <a:buClr>
                <a:srgbClr val="00B050"/>
              </a:buClr>
              <a:buFont typeface="Wingdings" pitchFamily="2" charset="2"/>
              <a:buChar char="Ø"/>
            </a:pPr>
            <a:r>
              <a:rPr lang="es-MX" dirty="0" smtClean="0">
                <a:solidFill>
                  <a:srgbClr val="002060"/>
                </a:solidFill>
              </a:rPr>
              <a:t>Recursos Humanos</a:t>
            </a:r>
          </a:p>
          <a:p>
            <a:pPr marL="177800" indent="-177800">
              <a:lnSpc>
                <a:spcPct val="100000"/>
              </a:lnSpc>
              <a:buClr>
                <a:srgbClr val="00B050"/>
              </a:buClr>
              <a:buFont typeface="Wingdings" pitchFamily="2" charset="2"/>
              <a:buChar char="Ø"/>
            </a:pPr>
            <a:r>
              <a:rPr lang="es-MX" dirty="0" smtClean="0">
                <a:solidFill>
                  <a:srgbClr val="002060"/>
                </a:solidFill>
              </a:rPr>
              <a:t>Resultados </a:t>
            </a:r>
            <a:r>
              <a:rPr lang="es-MX" dirty="0">
                <a:solidFill>
                  <a:srgbClr val="002060"/>
                </a:solidFill>
              </a:rPr>
              <a:t>de los Trabajos de auditoría anteriores.</a:t>
            </a:r>
            <a:endParaRPr lang="es-CO" dirty="0">
              <a:solidFill>
                <a:srgbClr val="002060"/>
              </a:solidFill>
            </a:endParaRPr>
          </a:p>
          <a:p>
            <a:pPr marL="177800" indent="-177800">
              <a:lnSpc>
                <a:spcPct val="100000"/>
              </a:lnSpc>
              <a:buClr>
                <a:srgbClr val="00B050"/>
              </a:buClr>
              <a:buFont typeface="Wingdings" pitchFamily="2" charset="2"/>
              <a:buChar char="Ø"/>
            </a:pPr>
            <a:r>
              <a:rPr lang="es-MX" dirty="0">
                <a:solidFill>
                  <a:srgbClr val="002060"/>
                </a:solidFill>
              </a:rPr>
              <a:t>Informes emitidos por Entes de </a:t>
            </a:r>
            <a:r>
              <a:rPr lang="es-MX" dirty="0" smtClean="0">
                <a:solidFill>
                  <a:srgbClr val="002060"/>
                </a:solidFill>
              </a:rPr>
              <a:t>Control</a:t>
            </a:r>
          </a:p>
          <a:p>
            <a:pPr>
              <a:lnSpc>
                <a:spcPct val="100000"/>
              </a:lnSpc>
              <a:buNone/>
            </a:pPr>
            <a:endParaRPr lang="es-CO" dirty="0">
              <a:solidFill>
                <a:srgbClr val="002060"/>
              </a:solidFill>
            </a:endParaRPr>
          </a:p>
          <a:p>
            <a:endParaRPr lang="es-CO" dirty="0">
              <a:solidFill>
                <a:srgbClr val="002060"/>
              </a:solidFill>
            </a:endParaRPr>
          </a:p>
        </p:txBody>
      </p:sp>
      <p:sp>
        <p:nvSpPr>
          <p:cNvPr id="5" name="4 Marcador de texto"/>
          <p:cNvSpPr>
            <a:spLocks noGrp="1"/>
          </p:cNvSpPr>
          <p:nvPr>
            <p:ph type="body" idx="28"/>
          </p:nvPr>
        </p:nvSpPr>
        <p:spPr>
          <a:xfrm>
            <a:off x="685800" y="429388"/>
            <a:ext cx="5778500" cy="338961"/>
          </a:xfrm>
          <a:solidFill>
            <a:srgbClr val="0070C0"/>
          </a:solidFill>
        </p:spPr>
        <p:txBody>
          <a:bodyPr/>
          <a:lstStyle/>
          <a:p>
            <a:r>
              <a:rPr lang="es-CO" sz="2400" b="1" dirty="0">
                <a:solidFill>
                  <a:schemeClr val="bg1"/>
                </a:solidFill>
                <a:latin typeface="+mj-lt"/>
                <a:ea typeface="+mj-ea"/>
                <a:cs typeface="+mj-cs"/>
              </a:rPr>
              <a:t>Obtención de información</a:t>
            </a:r>
          </a:p>
        </p:txBody>
      </p:sp>
      <p:sp>
        <p:nvSpPr>
          <p:cNvPr id="7" name="6 Flecha izquierda">
            <a:hlinkClick r:id="rId2" action="ppaction://hlinksldjump"/>
          </p:cNvPr>
          <p:cNvSpPr/>
          <p:nvPr/>
        </p:nvSpPr>
        <p:spPr>
          <a:xfrm>
            <a:off x="7792005" y="4286253"/>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cstate="print"/>
          <a:srcRect/>
          <a:stretch>
            <a:fillRect/>
          </a:stretch>
        </p:blipFill>
        <p:spPr bwMode="auto">
          <a:xfrm>
            <a:off x="4606952" y="425977"/>
            <a:ext cx="1252922" cy="454933"/>
          </a:xfrm>
          <a:prstGeom prst="rect">
            <a:avLst/>
          </a:prstGeom>
          <a:noFill/>
          <a:ln w="9525">
            <a:noFill/>
            <a:miter lim="800000"/>
            <a:headEnd/>
            <a:tailEnd/>
          </a:ln>
        </p:spPr>
      </p:pic>
      <p:sp>
        <p:nvSpPr>
          <p:cNvPr id="44" name="43 Flecha circular"/>
          <p:cNvSpPr/>
          <p:nvPr/>
        </p:nvSpPr>
        <p:spPr>
          <a:xfrm>
            <a:off x="1062308" y="671487"/>
            <a:ext cx="7644099" cy="4188235"/>
          </a:xfrm>
          <a:prstGeom prst="circularArrow">
            <a:avLst>
              <a:gd name="adj1" fmla="val 3499"/>
              <a:gd name="adj2" fmla="val 809883"/>
              <a:gd name="adj3" fmla="val 19269238"/>
              <a:gd name="adj4" fmla="val 18347333"/>
              <a:gd name="adj5" fmla="val 4083"/>
            </a:avLst>
          </a:prstGeom>
          <a:solidFill>
            <a:srgbClr val="0449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44 Forma libre">
            <a:hlinkClick r:id="rId4" action="ppaction://hlinksldjump"/>
          </p:cNvPr>
          <p:cNvSpPr/>
          <p:nvPr/>
        </p:nvSpPr>
        <p:spPr>
          <a:xfrm>
            <a:off x="6886122" y="1318391"/>
            <a:ext cx="1498954" cy="744921"/>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400" dirty="0" smtClean="0">
                <a:solidFill>
                  <a:srgbClr val="044990"/>
                </a:solidFill>
                <a:latin typeface="+mj-lt"/>
                <a:cs typeface="Arial" pitchFamily="34" charset="0"/>
              </a:rPr>
              <a:t>2. Control Interno. </a:t>
            </a:r>
            <a:endParaRPr lang="es-CO" sz="1400" kern="1200" dirty="0">
              <a:solidFill>
                <a:srgbClr val="044990"/>
              </a:solidFill>
              <a:latin typeface="+mj-lt"/>
              <a:cs typeface="Arial" pitchFamily="34" charset="0"/>
            </a:endParaRPr>
          </a:p>
        </p:txBody>
      </p:sp>
      <p:sp>
        <p:nvSpPr>
          <p:cNvPr id="48" name="47 Flecha circular"/>
          <p:cNvSpPr/>
          <p:nvPr/>
        </p:nvSpPr>
        <p:spPr>
          <a:xfrm>
            <a:off x="979781" y="671487"/>
            <a:ext cx="7644099" cy="4188235"/>
          </a:xfrm>
          <a:prstGeom prst="circularArrow">
            <a:avLst>
              <a:gd name="adj1" fmla="val 3499"/>
              <a:gd name="adj2" fmla="val 216979"/>
              <a:gd name="adj3" fmla="val 3069238"/>
              <a:gd name="adj4" fmla="val 1422477"/>
              <a:gd name="adj5" fmla="val 4083"/>
            </a:avLst>
          </a:prstGeom>
          <a:solidFill>
            <a:srgbClr val="0449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48 Forma libre">
            <a:hlinkClick r:id="rId5" action="ppaction://hlinksldjump"/>
          </p:cNvPr>
          <p:cNvSpPr/>
          <p:nvPr/>
        </p:nvSpPr>
        <p:spPr>
          <a:xfrm>
            <a:off x="4201128" y="3644338"/>
            <a:ext cx="1658746" cy="508562"/>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s-CO" sz="1400" dirty="0" smtClean="0">
                <a:solidFill>
                  <a:srgbClr val="044990"/>
                </a:solidFill>
                <a:latin typeface="+mj-lt"/>
                <a:cs typeface="Arial" pitchFamily="34" charset="0"/>
              </a:rPr>
              <a:t>3</a:t>
            </a:r>
            <a:r>
              <a:rPr lang="es-CO" sz="1400" kern="1200" dirty="0" smtClean="0">
                <a:solidFill>
                  <a:srgbClr val="044990"/>
                </a:solidFill>
                <a:latin typeface="+mj-lt"/>
                <a:cs typeface="Arial" pitchFamily="34" charset="0"/>
              </a:rPr>
              <a:t>. </a:t>
            </a:r>
            <a:r>
              <a:rPr lang="es-CO" sz="1400" dirty="0" smtClean="0">
                <a:solidFill>
                  <a:srgbClr val="044990"/>
                </a:solidFill>
                <a:latin typeface="+mj-lt"/>
                <a:cs typeface="Arial" pitchFamily="34" charset="0"/>
              </a:rPr>
              <a:t>Identificación de Riesgos Críticos</a:t>
            </a:r>
            <a:r>
              <a:rPr lang="es-CO" sz="1400" kern="1200" dirty="0" smtClean="0">
                <a:solidFill>
                  <a:srgbClr val="044990"/>
                </a:solidFill>
                <a:latin typeface="+mj-lt"/>
                <a:cs typeface="Arial" pitchFamily="34" charset="0"/>
              </a:rPr>
              <a:t> </a:t>
            </a:r>
            <a:endParaRPr lang="es-CO" sz="1400" kern="1200" dirty="0">
              <a:solidFill>
                <a:srgbClr val="044990"/>
              </a:solidFill>
              <a:latin typeface="+mj-lt"/>
              <a:cs typeface="Arial" pitchFamily="34" charset="0"/>
            </a:endParaRPr>
          </a:p>
        </p:txBody>
      </p:sp>
      <p:sp>
        <p:nvSpPr>
          <p:cNvPr id="52" name="51 Flecha circular"/>
          <p:cNvSpPr/>
          <p:nvPr/>
        </p:nvSpPr>
        <p:spPr>
          <a:xfrm>
            <a:off x="920802" y="671487"/>
            <a:ext cx="7644099" cy="4188235"/>
          </a:xfrm>
          <a:prstGeom prst="circularArrow">
            <a:avLst>
              <a:gd name="adj1" fmla="val 3499"/>
              <a:gd name="adj2" fmla="val 216979"/>
              <a:gd name="adj3" fmla="val 8469238"/>
              <a:gd name="adj4" fmla="val 6237894"/>
              <a:gd name="adj5" fmla="val 4083"/>
            </a:avLst>
          </a:prstGeom>
          <a:solidFill>
            <a:srgbClr val="0449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52 Forma libre">
            <a:hlinkClick r:id="rId6" action="ppaction://hlinksldjump"/>
          </p:cNvPr>
          <p:cNvSpPr/>
          <p:nvPr/>
        </p:nvSpPr>
        <p:spPr>
          <a:xfrm>
            <a:off x="0" y="3401318"/>
            <a:ext cx="3044772" cy="243021"/>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s-CO" sz="1400" dirty="0" smtClean="0">
                <a:solidFill>
                  <a:srgbClr val="044990"/>
                </a:solidFill>
                <a:latin typeface="+mj-lt"/>
                <a:cs typeface="Arial" pitchFamily="34" charset="0"/>
              </a:rPr>
              <a:t>4- Revisión analítica y materialidad</a:t>
            </a:r>
            <a:endParaRPr lang="es-CO" sz="1400" kern="1200" dirty="0">
              <a:solidFill>
                <a:srgbClr val="044990"/>
              </a:solidFill>
              <a:latin typeface="+mj-lt"/>
              <a:cs typeface="Arial" pitchFamily="34" charset="0"/>
            </a:endParaRPr>
          </a:p>
        </p:txBody>
      </p:sp>
      <p:sp>
        <p:nvSpPr>
          <p:cNvPr id="54" name="53 Flecha circular"/>
          <p:cNvSpPr/>
          <p:nvPr/>
        </p:nvSpPr>
        <p:spPr>
          <a:xfrm>
            <a:off x="979781" y="671487"/>
            <a:ext cx="7644099" cy="4188235"/>
          </a:xfrm>
          <a:prstGeom prst="circularArrow">
            <a:avLst>
              <a:gd name="adj1" fmla="val 3499"/>
              <a:gd name="adj2" fmla="val 216979"/>
              <a:gd name="adj3" fmla="val 11234974"/>
              <a:gd name="adj4" fmla="val 10148047"/>
              <a:gd name="adj5" fmla="val 4083"/>
            </a:avLst>
          </a:prstGeom>
          <a:solidFill>
            <a:srgbClr val="0449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54 Forma libre">
            <a:hlinkClick r:id="rId7" action="ppaction://hlinksldjump"/>
          </p:cNvPr>
          <p:cNvSpPr/>
          <p:nvPr/>
        </p:nvSpPr>
        <p:spPr>
          <a:xfrm>
            <a:off x="384270" y="1108377"/>
            <a:ext cx="2446510" cy="303289"/>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s-CO" sz="1400" dirty="0" smtClean="0">
                <a:solidFill>
                  <a:srgbClr val="044990"/>
                </a:solidFill>
                <a:latin typeface="+mj-lt"/>
                <a:cs typeface="Arial" pitchFamily="34" charset="0"/>
              </a:rPr>
              <a:t>5- Mapa de Aseguramiento</a:t>
            </a:r>
            <a:r>
              <a:rPr lang="es-CO" sz="1400" kern="1200" dirty="0" smtClean="0">
                <a:solidFill>
                  <a:srgbClr val="044990"/>
                </a:solidFill>
                <a:latin typeface="+mj-lt"/>
                <a:cs typeface="Arial" pitchFamily="34" charset="0"/>
              </a:rPr>
              <a:t> </a:t>
            </a:r>
            <a:endParaRPr lang="es-CO" sz="1400" kern="1200" dirty="0">
              <a:solidFill>
                <a:srgbClr val="044990"/>
              </a:solidFill>
              <a:latin typeface="+mj-lt"/>
              <a:cs typeface="Arial" pitchFamily="34" charset="0"/>
            </a:endParaRPr>
          </a:p>
        </p:txBody>
      </p:sp>
      <p:sp>
        <p:nvSpPr>
          <p:cNvPr id="56" name="55 Flecha circular"/>
          <p:cNvSpPr/>
          <p:nvPr/>
        </p:nvSpPr>
        <p:spPr>
          <a:xfrm>
            <a:off x="576530" y="464055"/>
            <a:ext cx="7644099" cy="4188235"/>
          </a:xfrm>
          <a:prstGeom prst="circularArrow">
            <a:avLst>
              <a:gd name="adj1" fmla="val 3499"/>
              <a:gd name="adj2" fmla="val 216979"/>
              <a:gd name="adj3" fmla="val 13869238"/>
              <a:gd name="adj4" fmla="val 12913783"/>
              <a:gd name="adj5" fmla="val 4083"/>
            </a:avLst>
          </a:prstGeom>
          <a:solidFill>
            <a:srgbClr val="0449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20 Forma libre"/>
          <p:cNvSpPr/>
          <p:nvPr/>
        </p:nvSpPr>
        <p:spPr>
          <a:xfrm>
            <a:off x="3276600" y="205150"/>
            <a:ext cx="1511300" cy="751583"/>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5880" tIns="55880" rIns="55880" bIns="55880" numCol="1" spcCol="1270" anchor="ctr" anchorCtr="0">
            <a:noAutofit/>
          </a:bodyPr>
          <a:lstStyle/>
          <a:p>
            <a:pPr lvl="0" algn="just" defTabSz="1955800">
              <a:lnSpc>
                <a:spcPct val="90000"/>
              </a:lnSpc>
              <a:spcBef>
                <a:spcPct val="0"/>
              </a:spcBef>
              <a:spcAft>
                <a:spcPct val="35000"/>
              </a:spcAft>
            </a:pPr>
            <a:r>
              <a:rPr lang="es-CO" sz="1400" dirty="0" smtClean="0">
                <a:solidFill>
                  <a:srgbClr val="044990"/>
                </a:solidFill>
                <a:latin typeface="+mj-lt"/>
              </a:rPr>
              <a:t>1. Conocimiento de la Bolsa</a:t>
            </a:r>
            <a:endParaRPr lang="es-CO" sz="1400" kern="1200" dirty="0">
              <a:solidFill>
                <a:srgbClr val="044990"/>
              </a:solidFill>
              <a:latin typeface="+mj-lt"/>
            </a:endParaRPr>
          </a:p>
        </p:txBody>
      </p:sp>
      <p:pic>
        <p:nvPicPr>
          <p:cNvPr id="1029" name="Picture 5">
            <a:hlinkClick r:id="rId4" action="ppaction://hlinksldjump"/>
          </p:cNvPr>
          <p:cNvPicPr>
            <a:picLocks noChangeAspect="1" noChangeArrowheads="1"/>
          </p:cNvPicPr>
          <p:nvPr/>
        </p:nvPicPr>
        <p:blipFill>
          <a:blip r:embed="rId8" cstate="print"/>
          <a:srcRect/>
          <a:stretch>
            <a:fillRect/>
          </a:stretch>
        </p:blipFill>
        <p:spPr bwMode="auto">
          <a:xfrm>
            <a:off x="7124924" y="2011605"/>
            <a:ext cx="1260152" cy="1566814"/>
          </a:xfrm>
          <a:prstGeom prst="rect">
            <a:avLst/>
          </a:prstGeom>
          <a:noFill/>
          <a:ln w="9525">
            <a:noFill/>
            <a:miter lim="800000"/>
            <a:headEnd/>
            <a:tailEnd/>
          </a:ln>
        </p:spPr>
      </p:pic>
      <p:pic>
        <p:nvPicPr>
          <p:cNvPr id="1030" name="Picture 6">
            <a:hlinkClick r:id="rId9" action="ppaction://hlinksldjump"/>
          </p:cNvPr>
          <p:cNvPicPr>
            <a:picLocks noChangeAspect="1" noChangeArrowheads="1"/>
          </p:cNvPicPr>
          <p:nvPr/>
        </p:nvPicPr>
        <p:blipFill>
          <a:blip r:embed="rId10" cstate="print"/>
          <a:srcRect/>
          <a:stretch>
            <a:fillRect/>
          </a:stretch>
        </p:blipFill>
        <p:spPr bwMode="auto">
          <a:xfrm>
            <a:off x="4398578" y="4201374"/>
            <a:ext cx="1461296" cy="942127"/>
          </a:xfrm>
          <a:prstGeom prst="rect">
            <a:avLst/>
          </a:prstGeom>
          <a:noFill/>
          <a:ln w="9525">
            <a:noFill/>
            <a:miter lim="800000"/>
            <a:headEnd/>
            <a:tailEnd/>
          </a:ln>
        </p:spPr>
      </p:pic>
      <p:pic>
        <p:nvPicPr>
          <p:cNvPr id="1031" name="Picture 7">
            <a:hlinkClick r:id="rId5" action="ppaction://hlinksldjump"/>
          </p:cNvPr>
          <p:cNvPicPr>
            <a:picLocks noChangeAspect="1" noChangeArrowheads="1"/>
          </p:cNvPicPr>
          <p:nvPr/>
        </p:nvPicPr>
        <p:blipFill>
          <a:blip r:embed="rId11" cstate="print"/>
          <a:srcRect/>
          <a:stretch>
            <a:fillRect/>
          </a:stretch>
        </p:blipFill>
        <p:spPr bwMode="auto">
          <a:xfrm>
            <a:off x="979780" y="3644339"/>
            <a:ext cx="1369721" cy="706822"/>
          </a:xfrm>
          <a:prstGeom prst="rect">
            <a:avLst/>
          </a:prstGeom>
          <a:noFill/>
          <a:ln w="9525">
            <a:noFill/>
            <a:miter lim="800000"/>
            <a:headEnd/>
            <a:tailEnd/>
          </a:ln>
        </p:spPr>
      </p:pic>
      <p:pic>
        <p:nvPicPr>
          <p:cNvPr id="1032" name="Picture 8">
            <a:hlinkClick r:id="rId12" action="ppaction://hlinksldjump"/>
          </p:cNvPr>
          <p:cNvPicPr>
            <a:picLocks noChangeAspect="1" noChangeArrowheads="1"/>
          </p:cNvPicPr>
          <p:nvPr/>
        </p:nvPicPr>
        <p:blipFill>
          <a:blip r:embed="rId13" cstate="print"/>
          <a:srcRect/>
          <a:stretch>
            <a:fillRect/>
          </a:stretch>
        </p:blipFill>
        <p:spPr bwMode="auto">
          <a:xfrm>
            <a:off x="920800" y="1419195"/>
            <a:ext cx="1178310" cy="703262"/>
          </a:xfrm>
          <a:prstGeom prst="rect">
            <a:avLst/>
          </a:prstGeom>
          <a:noFill/>
          <a:ln w="9525">
            <a:noFill/>
            <a:miter lim="800000"/>
            <a:headEnd/>
            <a:tailEnd/>
          </a:ln>
        </p:spPr>
      </p:pic>
      <p:sp>
        <p:nvSpPr>
          <p:cNvPr id="19" name="4 Marcador de texto"/>
          <p:cNvSpPr>
            <a:spLocks noGrp="1"/>
          </p:cNvSpPr>
          <p:nvPr>
            <p:ph type="body" idx="28"/>
          </p:nvPr>
        </p:nvSpPr>
        <p:spPr>
          <a:xfrm>
            <a:off x="384270" y="205150"/>
            <a:ext cx="2446510" cy="338961"/>
          </a:xfrm>
          <a:solidFill>
            <a:srgbClr val="0070C0"/>
          </a:solidFill>
        </p:spPr>
        <p:txBody>
          <a:bodyPr/>
          <a:lstStyle/>
          <a:p>
            <a:r>
              <a:rPr lang="es-CO" sz="2400" b="1" dirty="0" smtClean="0">
                <a:solidFill>
                  <a:srgbClr val="002060"/>
                </a:solidFill>
                <a:latin typeface="+mj-lt"/>
                <a:ea typeface="+mj-ea"/>
                <a:cs typeface="+mj-cs"/>
              </a:rPr>
              <a:t> </a:t>
            </a:r>
            <a:r>
              <a:rPr lang="es-CO" sz="2400" b="1" dirty="0" smtClean="0">
                <a:solidFill>
                  <a:schemeClr val="bg1"/>
                </a:solidFill>
                <a:latin typeface="+mj-lt"/>
                <a:ea typeface="+mj-ea"/>
                <a:cs typeface="+mj-cs"/>
              </a:rPr>
              <a:t>Formulación</a:t>
            </a:r>
            <a:endParaRPr lang="es-CO" sz="2400" b="1" dirty="0">
              <a:solidFill>
                <a:schemeClr val="bg1"/>
              </a:solidFill>
              <a:latin typeface="+mj-lt"/>
              <a:ea typeface="+mj-ea"/>
              <a:cs typeface="+mj-cs"/>
            </a:endParaRPr>
          </a:p>
        </p:txBody>
      </p:sp>
      <p:sp>
        <p:nvSpPr>
          <p:cNvPr id="20" name="19 Flecha izquierda">
            <a:hlinkClick r:id="rId14" action="ppaction://hlinksldjump"/>
          </p:cNvPr>
          <p:cNvSpPr/>
          <p:nvPr/>
        </p:nvSpPr>
        <p:spPr>
          <a:xfrm>
            <a:off x="7792005" y="4286253"/>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pSp>
        <p:nvGrpSpPr>
          <p:cNvPr id="23" name="34 Grupo"/>
          <p:cNvGrpSpPr/>
          <p:nvPr/>
        </p:nvGrpSpPr>
        <p:grpSpPr>
          <a:xfrm>
            <a:off x="2565629" y="1106519"/>
            <a:ext cx="4082646" cy="2537819"/>
            <a:chOff x="1936784" y="1939940"/>
            <a:chExt cx="5443528" cy="3612275"/>
          </a:xfrm>
          <a:solidFill>
            <a:schemeClr val="accent1">
              <a:lumMod val="75000"/>
            </a:schemeClr>
          </a:solidFill>
        </p:grpSpPr>
        <p:sp>
          <p:nvSpPr>
            <p:cNvPr id="24" name="Oval 12"/>
            <p:cNvSpPr>
              <a:spLocks noChangeArrowheads="1"/>
            </p:cNvSpPr>
            <p:nvPr/>
          </p:nvSpPr>
          <p:spPr bwMode="auto">
            <a:xfrm>
              <a:off x="1936784" y="1939940"/>
              <a:ext cx="5443528" cy="2923824"/>
            </a:xfrm>
            <a:prstGeom prst="ellipse">
              <a:avLst/>
            </a:prstGeom>
            <a:solidFill>
              <a:schemeClr val="accent4">
                <a:lumMod val="75000"/>
              </a:schemeClr>
            </a:solidFill>
            <a:ln>
              <a:noFill/>
              <a:headEnd/>
              <a:tailEnd/>
            </a:ln>
          </p:spPr>
          <p:style>
            <a:lnRef idx="0">
              <a:schemeClr val="accent5"/>
            </a:lnRef>
            <a:fillRef idx="3">
              <a:schemeClr val="accent5"/>
            </a:fillRef>
            <a:effectRef idx="3">
              <a:schemeClr val="accent5"/>
            </a:effectRef>
            <a:fontRef idx="minor">
              <a:schemeClr val="lt1"/>
            </a:fontRef>
          </p:style>
          <p:txBody>
            <a:bodyPr wrap="none" anchor="ctr">
              <a:flatTx/>
            </a:bodyPr>
            <a:lstStyle/>
            <a:p>
              <a:pPr defTabSz="738188" fontAlgn="base">
                <a:spcBef>
                  <a:spcPct val="0"/>
                </a:spcBef>
                <a:spcAft>
                  <a:spcPct val="0"/>
                </a:spcAft>
              </a:pPr>
              <a:endParaRPr lang="es-ES" sz="750" b="1">
                <a:solidFill>
                  <a:srgbClr val="FFFF00"/>
                </a:solidFill>
                <a:effectLst>
                  <a:outerShdw blurRad="38100" dist="38100" dir="2700000" algn="tl">
                    <a:srgbClr val="000000"/>
                  </a:outerShdw>
                </a:effectLst>
                <a:latin typeface="Dominion Normal" charset="0"/>
              </a:endParaRPr>
            </a:p>
          </p:txBody>
        </p:sp>
        <p:sp>
          <p:nvSpPr>
            <p:cNvPr id="25" name="24 Rectángulo"/>
            <p:cNvSpPr/>
            <p:nvPr/>
          </p:nvSpPr>
          <p:spPr>
            <a:xfrm>
              <a:off x="2261199" y="2227971"/>
              <a:ext cx="4824536" cy="3324244"/>
            </a:xfrm>
            <a:prstGeom prst="rect">
              <a:avLst/>
            </a:prstGeom>
            <a:noFill/>
            <a:ln>
              <a:noFill/>
            </a:ln>
          </p:spPr>
          <p:txBody>
            <a:bodyPr spcFirstLastPara="1" wrap="none" lIns="68580" tIns="34290" rIns="68580" bIns="34290" numCol="1">
              <a:prstTxWarp prst="textArchUp">
                <a:avLst>
                  <a:gd name="adj" fmla="val 10669774"/>
                </a:avLst>
              </a:prstTxWarp>
              <a:spAutoFit/>
            </a:bodyPr>
            <a:lstStyle/>
            <a:p>
              <a:pPr algn="ctr"/>
              <a:r>
                <a:rPr lang="es-CO" b="1" dirty="0" smtClean="0">
                  <a:solidFill>
                    <a:schemeClr val="bg1"/>
                  </a:solidFill>
                </a:rPr>
                <a:t>Criterios</a:t>
              </a:r>
              <a:endParaRPr lang="es-E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cs typeface="Arial" charset="0"/>
              </a:endParaRPr>
            </a:p>
            <a:p>
              <a:pPr algn="ctr" defTabSz="738188" fontAlgn="base">
                <a:spcBef>
                  <a:spcPct val="0"/>
                </a:spcBef>
                <a:spcAft>
                  <a:spcPct val="0"/>
                </a:spcAft>
              </a:pPr>
              <a:endParaRPr lang="es-E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cs typeface="Arial" charset="0"/>
              </a:endParaRPr>
            </a:p>
          </p:txBody>
        </p:sp>
      </p:grpSp>
      <p:grpSp>
        <p:nvGrpSpPr>
          <p:cNvPr id="26" name="34 Grupo"/>
          <p:cNvGrpSpPr/>
          <p:nvPr/>
        </p:nvGrpSpPr>
        <p:grpSpPr>
          <a:xfrm>
            <a:off x="2565629" y="1502484"/>
            <a:ext cx="4082646" cy="1658180"/>
            <a:chOff x="1936784" y="1939941"/>
            <a:chExt cx="5443528" cy="3775075"/>
          </a:xfrm>
          <a:solidFill>
            <a:schemeClr val="accent1">
              <a:lumMod val="75000"/>
            </a:schemeClr>
          </a:solidFill>
        </p:grpSpPr>
        <p:sp>
          <p:nvSpPr>
            <p:cNvPr id="27" name="Oval 12">
              <a:hlinkClick r:id="" action="ppaction://noaction"/>
            </p:cNvPr>
            <p:cNvSpPr>
              <a:spLocks noChangeArrowheads="1"/>
            </p:cNvSpPr>
            <p:nvPr/>
          </p:nvSpPr>
          <p:spPr bwMode="auto">
            <a:xfrm>
              <a:off x="1936784" y="1939941"/>
              <a:ext cx="5443528" cy="3775075"/>
            </a:xfrm>
            <a:prstGeom prst="ellipse">
              <a:avLst/>
            </a:prstGeom>
            <a:grpFill/>
            <a:ln>
              <a:headEnd/>
              <a:tailEnd/>
            </a:ln>
          </p:spPr>
          <p:style>
            <a:lnRef idx="0">
              <a:schemeClr val="accent5"/>
            </a:lnRef>
            <a:fillRef idx="3">
              <a:schemeClr val="accent5"/>
            </a:fillRef>
            <a:effectRef idx="3">
              <a:schemeClr val="accent5"/>
            </a:effectRef>
            <a:fontRef idx="minor">
              <a:schemeClr val="lt1"/>
            </a:fontRef>
          </p:style>
          <p:txBody>
            <a:bodyPr wrap="none" anchor="ctr">
              <a:flatTx/>
            </a:bodyPr>
            <a:lstStyle/>
            <a:p>
              <a:pPr defTabSz="738188" fontAlgn="base">
                <a:spcBef>
                  <a:spcPct val="0"/>
                </a:spcBef>
                <a:spcAft>
                  <a:spcPct val="0"/>
                </a:spcAft>
              </a:pPr>
              <a:endParaRPr lang="es-ES" sz="750" b="1">
                <a:solidFill>
                  <a:srgbClr val="FFFF00"/>
                </a:solidFill>
                <a:effectLst>
                  <a:outerShdw blurRad="38100" dist="38100" dir="2700000" algn="tl">
                    <a:srgbClr val="000000"/>
                  </a:outerShdw>
                </a:effectLst>
                <a:latin typeface="Dominion Normal" charset="0"/>
              </a:endParaRPr>
            </a:p>
          </p:txBody>
        </p:sp>
        <p:sp>
          <p:nvSpPr>
            <p:cNvPr id="28" name="27 Rectángulo"/>
            <p:cNvSpPr/>
            <p:nvPr/>
          </p:nvSpPr>
          <p:spPr>
            <a:xfrm>
              <a:off x="2261199" y="2227972"/>
              <a:ext cx="4824536" cy="3324244"/>
            </a:xfrm>
            <a:prstGeom prst="rect">
              <a:avLst/>
            </a:prstGeom>
            <a:noFill/>
          </p:spPr>
          <p:txBody>
            <a:bodyPr spcFirstLastPara="1" wrap="none" lIns="68580" tIns="34290" rIns="68580" bIns="34290" numCol="1">
              <a:prstTxWarp prst="textArchUp">
                <a:avLst>
                  <a:gd name="adj" fmla="val 10669774"/>
                </a:avLst>
              </a:prstTxWarp>
              <a:spAutoFit/>
            </a:bodyPr>
            <a:lstStyle/>
            <a:p>
              <a:pPr algn="ctr" defTabSz="738188" fontAlgn="base">
                <a:spcBef>
                  <a:spcPct val="0"/>
                </a:spcBef>
                <a:spcAft>
                  <a:spcPct val="0"/>
                </a:spcAft>
              </a:pPr>
              <a:r>
                <a:rPr lang="es-CO" b="1" dirty="0" smtClean="0">
                  <a:solidFill>
                    <a:schemeClr val="bg1"/>
                  </a:solidFill>
                  <a:latin typeface="+mj-lt"/>
                </a:rPr>
                <a:t>Priorización de Trabajos</a:t>
              </a:r>
              <a:endParaRPr lang="es-E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mj-lt"/>
                <a:cs typeface="Arial" charset="0"/>
              </a:endParaRPr>
            </a:p>
            <a:p>
              <a:pPr algn="ctr" defTabSz="738188" fontAlgn="base">
                <a:spcBef>
                  <a:spcPct val="0"/>
                </a:spcBef>
                <a:spcAft>
                  <a:spcPct val="0"/>
                </a:spcAft>
              </a:pPr>
              <a:endParaRPr lang="es-ES" sz="16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charset="0"/>
                <a:cs typeface="Arial" charset="0"/>
              </a:endParaRPr>
            </a:p>
          </p:txBody>
        </p:sp>
      </p:grpSp>
      <p:sp>
        <p:nvSpPr>
          <p:cNvPr id="32" name="31 Estrella de 5 puntas">
            <a:hlinkClick r:id="rId15" action="ppaction://hlinksldjump"/>
          </p:cNvPr>
          <p:cNvSpPr/>
          <p:nvPr/>
        </p:nvSpPr>
        <p:spPr>
          <a:xfrm>
            <a:off x="5859874" y="1803401"/>
            <a:ext cx="299626" cy="208204"/>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grpSp>
        <p:nvGrpSpPr>
          <p:cNvPr id="33" name="37 Grupo"/>
          <p:cNvGrpSpPr/>
          <p:nvPr/>
        </p:nvGrpSpPr>
        <p:grpSpPr>
          <a:xfrm>
            <a:off x="2995252" y="1803401"/>
            <a:ext cx="3223400" cy="1357263"/>
            <a:chOff x="2506382" y="2450140"/>
            <a:chExt cx="4297866" cy="2786066"/>
          </a:xfrm>
        </p:grpSpPr>
        <p:sp>
          <p:nvSpPr>
            <p:cNvPr id="34" name="Oval 17"/>
            <p:cNvSpPr>
              <a:spLocks noChangeArrowheads="1"/>
            </p:cNvSpPr>
            <p:nvPr/>
          </p:nvSpPr>
          <p:spPr bwMode="auto">
            <a:xfrm>
              <a:off x="2506382" y="2450140"/>
              <a:ext cx="4297866" cy="2786066"/>
            </a:xfrm>
            <a:prstGeom prst="ellipse">
              <a:avLst/>
            </a:prstGeom>
            <a:solidFill>
              <a:schemeClr val="accent4">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flatTx/>
            </a:bodyPr>
            <a:lstStyle/>
            <a:p>
              <a:pPr defTabSz="738188" fontAlgn="base">
                <a:spcBef>
                  <a:spcPct val="0"/>
                </a:spcBef>
                <a:spcAft>
                  <a:spcPct val="0"/>
                </a:spcAft>
              </a:pPr>
              <a:endParaRPr lang="es-ES" sz="750" b="1">
                <a:solidFill>
                  <a:prstClr val="white"/>
                </a:solidFill>
                <a:effectLst>
                  <a:outerShdw blurRad="38100" dist="38100" dir="2700000" algn="tl">
                    <a:srgbClr val="000000"/>
                  </a:outerShdw>
                </a:effectLst>
                <a:latin typeface="Dominion Normal" charset="0"/>
              </a:endParaRPr>
            </a:p>
          </p:txBody>
        </p:sp>
        <p:sp>
          <p:nvSpPr>
            <p:cNvPr id="35" name="34 Rectángulo"/>
            <p:cNvSpPr/>
            <p:nvPr/>
          </p:nvSpPr>
          <p:spPr>
            <a:xfrm>
              <a:off x="2992018" y="2757178"/>
              <a:ext cx="3329195" cy="1758568"/>
            </a:xfrm>
            <a:prstGeom prst="rect">
              <a:avLst/>
            </a:prstGeom>
            <a:noFill/>
          </p:spPr>
          <p:txBody>
            <a:bodyPr spcFirstLastPara="1" wrap="none" lIns="68580" tIns="34290" rIns="68580" bIns="34290" numCol="1">
              <a:prstTxWarp prst="textArchUp">
                <a:avLst>
                  <a:gd name="adj" fmla="val 10669774"/>
                </a:avLst>
              </a:prstTxWarp>
              <a:spAutoFit/>
            </a:bodyPr>
            <a:lstStyle/>
            <a:p>
              <a:pPr algn="ctr" defTabSz="738188" fontAlgn="base">
                <a:spcBef>
                  <a:spcPct val="0"/>
                </a:spcBef>
                <a:spcAft>
                  <a:spcPct val="0"/>
                </a:spcAft>
              </a:pPr>
              <a:r>
                <a:rPr lang="es-ES"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cs typeface="Arial" charset="0"/>
                </a:rPr>
                <a:t>Cronograma y alcance del trabajo</a:t>
              </a:r>
            </a:p>
            <a:p>
              <a:pPr algn="ctr" defTabSz="738188" fontAlgn="base">
                <a:spcBef>
                  <a:spcPct val="0"/>
                </a:spcBef>
                <a:spcAft>
                  <a:spcPct val="0"/>
                </a:spcAft>
              </a:pPr>
              <a:endParaRPr lang="es-E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cs typeface="Arial" charset="0"/>
              </a:endParaRPr>
            </a:p>
          </p:txBody>
        </p:sp>
      </p:grpSp>
      <p:sp>
        <p:nvSpPr>
          <p:cNvPr id="36" name="35 Estrella de 5 puntas">
            <a:hlinkClick r:id="rId6" action="ppaction://hlinksldjump"/>
          </p:cNvPr>
          <p:cNvSpPr/>
          <p:nvPr/>
        </p:nvSpPr>
        <p:spPr>
          <a:xfrm>
            <a:off x="5706563" y="2226558"/>
            <a:ext cx="299626" cy="208204"/>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box(in)">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ox(in)">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ox(in)">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29"/>
                                        </p:tgtEl>
                                        <p:attrNameLst>
                                          <p:attrName>style.visibility</p:attrName>
                                        </p:attrNameLst>
                                      </p:cBhvr>
                                      <p:to>
                                        <p:strVal val="visible"/>
                                      </p:to>
                                    </p:set>
                                    <p:animEffect transition="in" filter="box(in)">
                                      <p:cBhvr>
                                        <p:cTn id="32" dur="500"/>
                                        <p:tgtEl>
                                          <p:spTgt spid="102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box(in)">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ox(in)">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030"/>
                                        </p:tgtEl>
                                        <p:attrNameLst>
                                          <p:attrName>style.visibility</p:attrName>
                                        </p:attrNameLst>
                                      </p:cBhvr>
                                      <p:to>
                                        <p:strVal val="visible"/>
                                      </p:to>
                                    </p:set>
                                    <p:animEffect transition="in" filter="box(in)">
                                      <p:cBhvr>
                                        <p:cTn id="47" dur="500"/>
                                        <p:tgtEl>
                                          <p:spTgt spid="103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ox(i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box(in)">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031"/>
                                        </p:tgtEl>
                                        <p:attrNameLst>
                                          <p:attrName>style.visibility</p:attrName>
                                        </p:attrNameLst>
                                      </p:cBhvr>
                                      <p:to>
                                        <p:strVal val="visible"/>
                                      </p:to>
                                    </p:set>
                                    <p:animEffect transition="in" filter="box(in)">
                                      <p:cBhvr>
                                        <p:cTn id="62" dur="500"/>
                                        <p:tgtEl>
                                          <p:spTgt spid="103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box(in)">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box(in)">
                                      <p:cBhvr>
                                        <p:cTn id="72" dur="500"/>
                                        <p:tgtEl>
                                          <p:spTgt spid="55"/>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032"/>
                                        </p:tgtEl>
                                        <p:attrNameLst>
                                          <p:attrName>style.visibility</p:attrName>
                                        </p:attrNameLst>
                                      </p:cBhvr>
                                      <p:to>
                                        <p:strVal val="visible"/>
                                      </p:to>
                                    </p:set>
                                    <p:animEffect transition="in" filter="box(in)">
                                      <p:cBhvr>
                                        <p:cTn id="77" dur="500"/>
                                        <p:tgtEl>
                                          <p:spTgt spid="1032"/>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box(in)">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down)">
                                      <p:cBhvr>
                                        <p:cTn id="87" dur="500"/>
                                        <p:tgtEl>
                                          <p:spTgt spid="26"/>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box(in)">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down)">
                                      <p:cBhvr>
                                        <p:cTn id="95" dur="500"/>
                                        <p:tgtEl>
                                          <p:spTgt spid="33"/>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box(in)">
                                      <p:cBhvr>
                                        <p:cTn id="9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9" grpId="0"/>
      <p:bldP spid="53" grpId="0"/>
      <p:bldP spid="55" grpId="0"/>
      <p:bldP spid="21" grpId="0"/>
      <p:bldP spid="32"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16 Diagrama"/>
          <p:cNvGraphicFramePr/>
          <p:nvPr/>
        </p:nvGraphicFramePr>
        <p:xfrm>
          <a:off x="428596" y="1045846"/>
          <a:ext cx="8410604" cy="384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32 Rectángulo"/>
          <p:cNvSpPr/>
          <p:nvPr/>
        </p:nvSpPr>
        <p:spPr>
          <a:xfrm>
            <a:off x="444503" y="393152"/>
            <a:ext cx="6692898" cy="424732"/>
          </a:xfrm>
          <a:prstGeom prst="rect">
            <a:avLst/>
          </a:prstGeom>
          <a:solidFill>
            <a:srgbClr val="0070C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marL="355600" defTabSz="977900">
              <a:lnSpc>
                <a:spcPct val="90000"/>
              </a:lnSpc>
              <a:spcBef>
                <a:spcPct val="0"/>
              </a:spcBef>
              <a:spcAft>
                <a:spcPct val="35000"/>
              </a:spcAft>
            </a:pPr>
            <a:r>
              <a:rPr lang="es-ES" sz="2400" dirty="0" smtClean="0">
                <a:solidFill>
                  <a:schemeClr val="bg1"/>
                </a:solidFill>
              </a:rPr>
              <a:t>1. Conocimiento de la Bolsa</a:t>
            </a:r>
            <a:endParaRPr lang="es-ES" sz="2400" dirty="0">
              <a:solidFill>
                <a:schemeClr val="bg1"/>
              </a:solidFill>
            </a:endParaRPr>
          </a:p>
        </p:txBody>
      </p:sp>
    </p:spTree>
    <p:extLst>
      <p:ext uri="{BB962C8B-B14F-4D97-AF65-F5344CB8AC3E}">
        <p14:creationId xmlns:p14="http://schemas.microsoft.com/office/powerpoint/2010/main" xmlns="" val="4254848358"/>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054500"/>
            <a:ext cx="7772400" cy="964800"/>
          </a:xfrm>
        </p:spPr>
        <p:txBody>
          <a:bodyPr/>
          <a:lstStyle/>
          <a:p>
            <a:pPr lvl="0">
              <a:lnSpc>
                <a:spcPct val="100000"/>
              </a:lnSpc>
            </a:pPr>
            <a:r>
              <a:rPr lang="es-MX" sz="1600" dirty="0" smtClean="0">
                <a:solidFill>
                  <a:srgbClr val="002060"/>
                </a:solidFill>
              </a:rPr>
              <a:t>Para valorar </a:t>
            </a:r>
            <a:r>
              <a:rPr lang="es-CO" sz="1600" dirty="0" smtClean="0">
                <a:solidFill>
                  <a:srgbClr val="002060"/>
                </a:solidFill>
              </a:rPr>
              <a:t>el nivel de madurez del Sistema de Control Interno en la Bolsa, se elaborará un cuestionario que se desarrollará conjuntamente con los líderes de proceso, de manera que permita validar la aplicación de los componentes de control interno:</a:t>
            </a:r>
            <a:br>
              <a:rPr lang="es-CO" sz="1600" dirty="0" smtClean="0">
                <a:solidFill>
                  <a:srgbClr val="002060"/>
                </a:solidFill>
              </a:rPr>
            </a:br>
            <a:r>
              <a:rPr lang="es-CO" sz="1600" dirty="0" smtClean="0">
                <a:solidFill>
                  <a:srgbClr val="002060"/>
                </a:solidFill>
              </a:rPr>
              <a:t/>
            </a:r>
            <a:br>
              <a:rPr lang="es-CO" sz="1600" dirty="0" smtClean="0">
                <a:solidFill>
                  <a:srgbClr val="002060"/>
                </a:solidFill>
              </a:rPr>
            </a:br>
            <a:r>
              <a:rPr lang="es-CO" sz="1600" dirty="0" smtClean="0">
                <a:solidFill>
                  <a:srgbClr val="002060"/>
                </a:solidFill>
              </a:rPr>
              <a:t/>
            </a:r>
            <a:br>
              <a:rPr lang="es-CO" sz="1600" dirty="0" smtClean="0">
                <a:solidFill>
                  <a:srgbClr val="002060"/>
                </a:solidFill>
              </a:rPr>
            </a:br>
            <a:r>
              <a:rPr lang="es-MX" sz="1600" dirty="0" smtClean="0">
                <a:solidFill>
                  <a:srgbClr val="002060"/>
                </a:solidFill>
              </a:rPr>
              <a:t/>
            </a:r>
            <a:br>
              <a:rPr lang="es-MX" sz="1600" dirty="0" smtClean="0">
                <a:solidFill>
                  <a:srgbClr val="002060"/>
                </a:solidFill>
              </a:rPr>
            </a:br>
            <a:r>
              <a:rPr lang="es-MX" sz="1600" dirty="0" smtClean="0">
                <a:solidFill>
                  <a:srgbClr val="002060"/>
                </a:solidFill>
              </a:rPr>
              <a:t/>
            </a:r>
            <a:br>
              <a:rPr lang="es-MX" sz="1600" dirty="0" smtClean="0">
                <a:solidFill>
                  <a:srgbClr val="002060"/>
                </a:solidFill>
              </a:rPr>
            </a:br>
            <a:endParaRPr lang="es-CO" sz="1600" dirty="0">
              <a:solidFill>
                <a:srgbClr val="002060"/>
              </a:solidFill>
            </a:endParaRPr>
          </a:p>
        </p:txBody>
      </p:sp>
      <p:sp>
        <p:nvSpPr>
          <p:cNvPr id="5" name="4 Marcador de texto"/>
          <p:cNvSpPr>
            <a:spLocks noGrp="1"/>
          </p:cNvSpPr>
          <p:nvPr>
            <p:ph type="body" idx="28"/>
          </p:nvPr>
        </p:nvSpPr>
        <p:spPr>
          <a:xfrm>
            <a:off x="685800" y="518288"/>
            <a:ext cx="5499100" cy="338961"/>
          </a:xfrm>
          <a:solidFill>
            <a:srgbClr val="0070C0"/>
          </a:solidFill>
        </p:spPr>
        <p:txBody>
          <a:bodyPr/>
          <a:lstStyle/>
          <a:p>
            <a:r>
              <a:rPr lang="es-CO" sz="2400" b="1" dirty="0" smtClean="0">
                <a:solidFill>
                  <a:schemeClr val="bg1"/>
                </a:solidFill>
                <a:latin typeface="Arial" pitchFamily="34" charset="0"/>
                <a:ea typeface="+mj-ea"/>
                <a:cs typeface="Arial" pitchFamily="34" charset="0"/>
              </a:rPr>
              <a:t>2. Control Interno</a:t>
            </a:r>
            <a:endParaRPr lang="es-CO" sz="2400" b="1" dirty="0">
              <a:solidFill>
                <a:schemeClr val="bg1"/>
              </a:solidFill>
              <a:latin typeface="Arial" pitchFamily="34" charset="0"/>
              <a:ea typeface="+mj-ea"/>
              <a:cs typeface="Arial" pitchFamily="34" charset="0"/>
            </a:endParaRPr>
          </a:p>
        </p:txBody>
      </p:sp>
      <p:sp>
        <p:nvSpPr>
          <p:cNvPr id="7" name="6 Flecha izquierda">
            <a:hlinkClick r:id="rId2" action="ppaction://hlinksldjump"/>
          </p:cNvPr>
          <p:cNvSpPr/>
          <p:nvPr/>
        </p:nvSpPr>
        <p:spPr>
          <a:xfrm>
            <a:off x="7543800" y="4403325"/>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9" name="8 Rectángulo redondeado"/>
          <p:cNvSpPr/>
          <p:nvPr/>
        </p:nvSpPr>
        <p:spPr>
          <a:xfrm>
            <a:off x="1016000" y="2019300"/>
            <a:ext cx="1879600" cy="100330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dirty="0" smtClean="0">
                <a:solidFill>
                  <a:srgbClr val="0070C0"/>
                </a:solidFill>
                <a:latin typeface="Arial" pitchFamily="34" charset="0"/>
                <a:cs typeface="Arial" pitchFamily="34" charset="0"/>
              </a:rPr>
              <a:t>Ambiente </a:t>
            </a:r>
          </a:p>
          <a:p>
            <a:pPr algn="ctr"/>
            <a:r>
              <a:rPr lang="es-CO" dirty="0" smtClean="0">
                <a:solidFill>
                  <a:srgbClr val="0070C0"/>
                </a:solidFill>
                <a:latin typeface="Arial" pitchFamily="34" charset="0"/>
                <a:cs typeface="Arial" pitchFamily="34" charset="0"/>
              </a:rPr>
              <a:t>de </a:t>
            </a:r>
          </a:p>
          <a:p>
            <a:pPr algn="ctr"/>
            <a:r>
              <a:rPr lang="es-CO" dirty="0" smtClean="0">
                <a:solidFill>
                  <a:srgbClr val="0070C0"/>
                </a:solidFill>
                <a:latin typeface="Arial" pitchFamily="34" charset="0"/>
                <a:cs typeface="Arial" pitchFamily="34" charset="0"/>
              </a:rPr>
              <a:t>control</a:t>
            </a:r>
          </a:p>
        </p:txBody>
      </p:sp>
      <p:sp>
        <p:nvSpPr>
          <p:cNvPr id="10" name="9 Rectángulo redondeado"/>
          <p:cNvSpPr/>
          <p:nvPr/>
        </p:nvSpPr>
        <p:spPr>
          <a:xfrm>
            <a:off x="5695950" y="2019300"/>
            <a:ext cx="1460500" cy="100330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dirty="0" smtClean="0">
                <a:solidFill>
                  <a:srgbClr val="0070C0"/>
                </a:solidFill>
                <a:latin typeface="Arial" pitchFamily="34" charset="0"/>
                <a:cs typeface="Arial" pitchFamily="34" charset="0"/>
              </a:rPr>
              <a:t>Evaluación </a:t>
            </a:r>
          </a:p>
          <a:p>
            <a:pPr algn="ctr"/>
            <a:r>
              <a:rPr lang="es-CO" dirty="0" smtClean="0">
                <a:solidFill>
                  <a:srgbClr val="0070C0"/>
                </a:solidFill>
                <a:latin typeface="Arial" pitchFamily="34" charset="0"/>
                <a:cs typeface="Arial" pitchFamily="34" charset="0"/>
              </a:rPr>
              <a:t>de </a:t>
            </a:r>
          </a:p>
          <a:p>
            <a:pPr algn="ctr"/>
            <a:r>
              <a:rPr lang="es-CO" dirty="0" smtClean="0">
                <a:solidFill>
                  <a:srgbClr val="0070C0"/>
                </a:solidFill>
                <a:latin typeface="Arial" pitchFamily="34" charset="0"/>
                <a:cs typeface="Arial" pitchFamily="34" charset="0"/>
              </a:rPr>
              <a:t>Riesgos</a:t>
            </a:r>
            <a:endParaRPr lang="es-CO" sz="1400" dirty="0" smtClean="0">
              <a:solidFill>
                <a:srgbClr val="0070C0"/>
              </a:solidFill>
              <a:latin typeface="Arial" pitchFamily="34" charset="0"/>
              <a:cs typeface="Arial" pitchFamily="34" charset="0"/>
            </a:endParaRPr>
          </a:p>
        </p:txBody>
      </p:sp>
      <p:sp>
        <p:nvSpPr>
          <p:cNvPr id="11" name="10 Rectángulo redondeado"/>
          <p:cNvSpPr/>
          <p:nvPr/>
        </p:nvSpPr>
        <p:spPr>
          <a:xfrm>
            <a:off x="3543300" y="2616200"/>
            <a:ext cx="1435100" cy="923525"/>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dirty="0" smtClean="0">
                <a:solidFill>
                  <a:srgbClr val="0070C0"/>
                </a:solidFill>
                <a:latin typeface="Arial" pitchFamily="34" charset="0"/>
                <a:cs typeface="Arial" pitchFamily="34" charset="0"/>
              </a:rPr>
              <a:t>Actividades</a:t>
            </a:r>
          </a:p>
          <a:p>
            <a:pPr algn="ctr"/>
            <a:r>
              <a:rPr lang="es-CO" dirty="0" smtClean="0">
                <a:solidFill>
                  <a:srgbClr val="0070C0"/>
                </a:solidFill>
                <a:latin typeface="Arial" pitchFamily="34" charset="0"/>
                <a:cs typeface="Arial" pitchFamily="34" charset="0"/>
              </a:rPr>
              <a:t>de</a:t>
            </a:r>
          </a:p>
          <a:p>
            <a:pPr algn="ctr"/>
            <a:r>
              <a:rPr lang="es-CO" dirty="0" smtClean="0">
                <a:solidFill>
                  <a:srgbClr val="0070C0"/>
                </a:solidFill>
                <a:latin typeface="Arial" pitchFamily="34" charset="0"/>
                <a:cs typeface="Arial" pitchFamily="34" charset="0"/>
              </a:rPr>
              <a:t>Control</a:t>
            </a:r>
          </a:p>
        </p:txBody>
      </p:sp>
      <p:sp>
        <p:nvSpPr>
          <p:cNvPr id="12" name="11 Rectángulo redondeado"/>
          <p:cNvSpPr/>
          <p:nvPr/>
        </p:nvSpPr>
        <p:spPr>
          <a:xfrm>
            <a:off x="5721350" y="3378201"/>
            <a:ext cx="1435100" cy="1025124"/>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dirty="0" smtClean="0">
                <a:solidFill>
                  <a:srgbClr val="0070C0"/>
                </a:solidFill>
                <a:latin typeface="Arial" pitchFamily="34" charset="0"/>
                <a:cs typeface="Arial" pitchFamily="34" charset="0"/>
              </a:rPr>
              <a:t>Supervisión</a:t>
            </a:r>
          </a:p>
        </p:txBody>
      </p:sp>
      <p:sp>
        <p:nvSpPr>
          <p:cNvPr id="13" name="12 Rectángulo redondeado"/>
          <p:cNvSpPr/>
          <p:nvPr/>
        </p:nvSpPr>
        <p:spPr>
          <a:xfrm>
            <a:off x="1143000" y="3378200"/>
            <a:ext cx="1752600" cy="1025125"/>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dirty="0" smtClean="0">
                <a:solidFill>
                  <a:srgbClr val="0070C0"/>
                </a:solidFill>
                <a:latin typeface="Arial" pitchFamily="34" charset="0"/>
                <a:cs typeface="Arial" pitchFamily="34" charset="0"/>
              </a:rPr>
              <a:t>Información </a:t>
            </a:r>
          </a:p>
          <a:p>
            <a:pPr algn="ctr"/>
            <a:r>
              <a:rPr lang="es-CO" dirty="0" smtClean="0">
                <a:solidFill>
                  <a:srgbClr val="0070C0"/>
                </a:solidFill>
                <a:latin typeface="Arial" pitchFamily="34" charset="0"/>
                <a:cs typeface="Arial" pitchFamily="34" charset="0"/>
              </a:rPr>
              <a:t>Y</a:t>
            </a:r>
          </a:p>
          <a:p>
            <a:pPr algn="ctr"/>
            <a:r>
              <a:rPr lang="es-CO" dirty="0" smtClean="0">
                <a:solidFill>
                  <a:srgbClr val="0070C0"/>
                </a:solidFill>
                <a:latin typeface="Arial" pitchFamily="34" charset="0"/>
                <a:cs typeface="Arial" pitchFamily="34" charset="0"/>
              </a:rPr>
              <a:t>Comunicación</a:t>
            </a: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181099"/>
            <a:ext cx="7772400" cy="3359163"/>
          </a:xfrm>
        </p:spPr>
        <p:txBody>
          <a:bodyPr/>
          <a:lstStyle/>
          <a:p>
            <a:pPr marL="177800" lvl="0">
              <a:lnSpc>
                <a:spcPct val="100000"/>
              </a:lnSpc>
            </a:pPr>
            <a:r>
              <a:rPr lang="es-CO" sz="1600" dirty="0" smtClean="0">
                <a:solidFill>
                  <a:srgbClr val="002060"/>
                </a:solidFill>
                <a:latin typeface="Arial" pitchFamily="34" charset="0"/>
                <a:cs typeface="Arial" pitchFamily="34" charset="0"/>
              </a:rPr>
              <a:t>Después de contar con un conocimiento amplio del negocio y de sus objetivos, el paso siguiente será: </a:t>
            </a:r>
            <a:br>
              <a:rPr lang="es-CO" sz="1600" dirty="0" smtClean="0">
                <a:solidFill>
                  <a:srgbClr val="002060"/>
                </a:solidFill>
                <a:latin typeface="Arial" pitchFamily="34" charset="0"/>
                <a:cs typeface="Arial" pitchFamily="34" charset="0"/>
              </a:rPr>
            </a:br>
            <a:r>
              <a:rPr lang="es-CO" sz="1600" dirty="0" smtClean="0">
                <a:solidFill>
                  <a:srgbClr val="002060"/>
                </a:solidFill>
                <a:latin typeface="Arial" pitchFamily="34" charset="0"/>
                <a:cs typeface="Arial" pitchFamily="34" charset="0"/>
              </a:rPr>
              <a:t/>
            </a:r>
            <a:br>
              <a:rPr lang="es-CO" sz="1600" dirty="0" smtClean="0">
                <a:solidFill>
                  <a:srgbClr val="002060"/>
                </a:solidFill>
                <a:latin typeface="Arial" pitchFamily="34" charset="0"/>
                <a:cs typeface="Arial" pitchFamily="34" charset="0"/>
              </a:rPr>
            </a:br>
            <a:r>
              <a:rPr lang="es-CO" sz="1600" dirty="0" smtClean="0">
                <a:solidFill>
                  <a:srgbClr val="002060"/>
                </a:solidFill>
                <a:latin typeface="Arial" pitchFamily="34" charset="0"/>
                <a:cs typeface="Arial" pitchFamily="34" charset="0"/>
              </a:rPr>
              <a:t>Identificar, analizar y evaluar los riesgos críticos a los que está expuesta la Organización</a:t>
            </a:r>
            <a:br>
              <a:rPr lang="es-CO" sz="1600" dirty="0" smtClean="0">
                <a:solidFill>
                  <a:srgbClr val="002060"/>
                </a:solidFill>
                <a:latin typeface="Arial" pitchFamily="34" charset="0"/>
                <a:cs typeface="Arial" pitchFamily="34" charset="0"/>
              </a:rPr>
            </a:br>
            <a:r>
              <a:rPr lang="es-CO" sz="1600" dirty="0" smtClean="0">
                <a:solidFill>
                  <a:srgbClr val="002060"/>
                </a:solidFill>
                <a:latin typeface="Arial" pitchFamily="34" charset="0"/>
                <a:cs typeface="Arial" pitchFamily="34" charset="0"/>
              </a:rPr>
              <a:t/>
            </a:r>
            <a:br>
              <a:rPr lang="es-CO" sz="1600" dirty="0" smtClean="0">
                <a:solidFill>
                  <a:srgbClr val="002060"/>
                </a:solidFill>
                <a:latin typeface="Arial" pitchFamily="34" charset="0"/>
                <a:cs typeface="Arial" pitchFamily="34" charset="0"/>
              </a:rPr>
            </a:br>
            <a:r>
              <a:rPr lang="es-CO" sz="1600" dirty="0" smtClean="0">
                <a:solidFill>
                  <a:srgbClr val="002060"/>
                </a:solidFill>
                <a:latin typeface="Arial" pitchFamily="34" charset="0"/>
                <a:cs typeface="Arial" pitchFamily="34" charset="0"/>
              </a:rPr>
              <a:t>Evaluar el grado de control que exista sobre los mismos en los procesos críticos del negocio</a:t>
            </a:r>
            <a:br>
              <a:rPr lang="es-CO" sz="1600" dirty="0" smtClean="0">
                <a:solidFill>
                  <a:srgbClr val="002060"/>
                </a:solidFill>
                <a:latin typeface="Arial" pitchFamily="34" charset="0"/>
                <a:cs typeface="Arial" pitchFamily="34" charset="0"/>
              </a:rPr>
            </a:br>
            <a:r>
              <a:rPr lang="es-CO" sz="1600" dirty="0" smtClean="0">
                <a:solidFill>
                  <a:srgbClr val="002060"/>
                </a:solidFill>
                <a:latin typeface="Arial" pitchFamily="34" charset="0"/>
                <a:cs typeface="Arial" pitchFamily="34" charset="0"/>
              </a:rPr>
              <a:t/>
            </a:r>
            <a:br>
              <a:rPr lang="es-CO" sz="1600" dirty="0" smtClean="0">
                <a:solidFill>
                  <a:srgbClr val="002060"/>
                </a:solidFill>
                <a:latin typeface="Arial" pitchFamily="34" charset="0"/>
                <a:cs typeface="Arial" pitchFamily="34" charset="0"/>
              </a:rPr>
            </a:br>
            <a:r>
              <a:rPr lang="es-CO" sz="1600" dirty="0" smtClean="0">
                <a:solidFill>
                  <a:srgbClr val="002060"/>
                </a:solidFill>
                <a:latin typeface="Arial" pitchFamily="34" charset="0"/>
                <a:cs typeface="Arial" pitchFamily="34" charset="0"/>
              </a:rPr>
              <a:t>Realizar una valoración de los mismos, en función de los objetivos estratégicos de la Bolsa</a:t>
            </a:r>
            <a:br>
              <a:rPr lang="es-CO" sz="1600" dirty="0" smtClean="0">
                <a:solidFill>
                  <a:srgbClr val="002060"/>
                </a:solidFill>
                <a:latin typeface="Arial" pitchFamily="34" charset="0"/>
                <a:cs typeface="Arial" pitchFamily="34" charset="0"/>
              </a:rPr>
            </a:br>
            <a:r>
              <a:rPr lang="es-CO" sz="1600" dirty="0" smtClean="0">
                <a:solidFill>
                  <a:srgbClr val="002060"/>
                </a:solidFill>
                <a:latin typeface="Arial" pitchFamily="34" charset="0"/>
                <a:cs typeface="Arial" pitchFamily="34" charset="0"/>
              </a:rPr>
              <a:t/>
            </a:r>
            <a:br>
              <a:rPr lang="es-CO" sz="1600" dirty="0" smtClean="0">
                <a:solidFill>
                  <a:srgbClr val="002060"/>
                </a:solidFill>
                <a:latin typeface="Arial" pitchFamily="34" charset="0"/>
                <a:cs typeface="Arial" pitchFamily="34" charset="0"/>
              </a:rPr>
            </a:br>
            <a:r>
              <a:rPr lang="es-CO" sz="1600" dirty="0" smtClean="0">
                <a:solidFill>
                  <a:srgbClr val="002060"/>
                </a:solidFill>
                <a:latin typeface="Arial" pitchFamily="34" charset="0"/>
                <a:cs typeface="Arial" pitchFamily="34" charset="0"/>
              </a:rPr>
              <a:t>Detectar posibles eventos de fraude</a:t>
            </a:r>
            <a:endParaRPr lang="es-CO" sz="1600" dirty="0">
              <a:solidFill>
                <a:srgbClr val="002060"/>
              </a:solidFill>
              <a:latin typeface="Arial" pitchFamily="34" charset="0"/>
              <a:cs typeface="Arial" pitchFamily="34" charset="0"/>
            </a:endParaRPr>
          </a:p>
        </p:txBody>
      </p:sp>
      <p:sp>
        <p:nvSpPr>
          <p:cNvPr id="7" name="6 Flecha izquierda">
            <a:hlinkClick r:id="rId2" action="ppaction://hlinksldjump"/>
          </p:cNvPr>
          <p:cNvSpPr/>
          <p:nvPr/>
        </p:nvSpPr>
        <p:spPr>
          <a:xfrm>
            <a:off x="7543800" y="4540263"/>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0" name="4 Marcador de texto"/>
          <p:cNvSpPr>
            <a:spLocks noGrp="1"/>
          </p:cNvSpPr>
          <p:nvPr>
            <p:ph type="body" idx="28"/>
          </p:nvPr>
        </p:nvSpPr>
        <p:spPr>
          <a:xfrm>
            <a:off x="685800" y="518288"/>
            <a:ext cx="6388100" cy="338961"/>
          </a:xfrm>
          <a:solidFill>
            <a:srgbClr val="0070C0"/>
          </a:solidFill>
        </p:spPr>
        <p:txBody>
          <a:bodyPr/>
          <a:lstStyle/>
          <a:p>
            <a:r>
              <a:rPr lang="es-CO" sz="2400" b="1" dirty="0" smtClean="0">
                <a:solidFill>
                  <a:schemeClr val="bg1"/>
                </a:solidFill>
                <a:latin typeface="+mj-lt"/>
                <a:ea typeface="+mj-ea"/>
                <a:cs typeface="+mj-cs"/>
              </a:rPr>
              <a:t>3.  Identificación de Riesgos Críticos</a:t>
            </a:r>
            <a:endParaRPr lang="es-CO" sz="2400" b="1" dirty="0">
              <a:solidFill>
                <a:schemeClr val="bg1"/>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673</TotalTime>
  <Words>868</Words>
  <Application>Microsoft Office PowerPoint</Application>
  <PresentationFormat>Presentación en pantalla (16:9)</PresentationFormat>
  <Paragraphs>122</Paragraphs>
  <Slides>17</Slides>
  <Notes>2</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blank</vt:lpstr>
      <vt:lpstr>Diapositiva 1</vt:lpstr>
      <vt:lpstr>Diapositiva 2</vt:lpstr>
      <vt:lpstr>3. PLAN ESTRATÉGICO DE AUDITORÍA BASADA EN RIESGOS 2018 Octubre 2017</vt:lpstr>
      <vt:lpstr>Planeación</vt:lpstr>
      <vt:lpstr>Para elaborar plan de auditoria (num 4.4.1 Manual de Auditoría)</vt:lpstr>
      <vt:lpstr>Diapositiva 6</vt:lpstr>
      <vt:lpstr>Diapositiva 7</vt:lpstr>
      <vt:lpstr>Para valorar el nivel de madurez del Sistema de Control Interno en la Bolsa, se elaborará un cuestionario que se desarrollará conjuntamente con los líderes de proceso, de manera que permita validar la aplicación de los componentes de control interno:     </vt:lpstr>
      <vt:lpstr>Después de contar con un conocimiento amplio del negocio y de sus objetivos, el paso siguiente será:   Identificar, analizar y evaluar los riesgos críticos a los que está expuesta la Organización  Evaluar el grado de control que exista sobre los mismos en los procesos críticos del negocio  Realizar una valoración de los mismos, en función de los objetivos estratégicos de la Bolsa  Detectar posibles eventos de fraude</vt:lpstr>
      <vt:lpstr>Revisión analítica  Se realizará el análisis financiero con el fin de: entender el comportamiento de las principales cuentas contables y relacionarlas con los riesgos identificados.   calcular algunos indicadores financieros para entender la evolución de la entidad durante los últimos años.  </vt:lpstr>
      <vt:lpstr>Diapositiva 11</vt:lpstr>
      <vt:lpstr>Diapositiva 12</vt:lpstr>
      <vt:lpstr>En esta etapa se definen  los aspectos generales del plan estratégico y los de cada  trabajo de auditoría, entre los que se encuentran:  </vt:lpstr>
      <vt:lpstr> </vt:lpstr>
      <vt:lpstr>Diapositiva 15</vt:lpstr>
      <vt:lpstr>4. Definiciones proyecto de Respuesta Requerimiento Superintendencia Financiera.</vt:lpstr>
      <vt:lpstr>Diapositiva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ylopez</dc:creator>
  <cp:lastModifiedBy>jromero</cp:lastModifiedBy>
  <cp:revision>169</cp:revision>
  <dcterms:created xsi:type="dcterms:W3CDTF">2017-09-14T12:48:08Z</dcterms:created>
  <dcterms:modified xsi:type="dcterms:W3CDTF">2017-10-25T14:49:45Z</dcterms:modified>
</cp:coreProperties>
</file>