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503" r:id="rId2"/>
    <p:sldId id="1531" r:id="rId3"/>
    <p:sldId id="1539" r:id="rId4"/>
    <p:sldId id="1540" r:id="rId5"/>
    <p:sldId id="1541" r:id="rId6"/>
    <p:sldId id="1542" r:id="rId7"/>
    <p:sldId id="1543" r:id="rId8"/>
    <p:sldId id="1544" r:id="rId9"/>
    <p:sldId id="1535" r:id="rId10"/>
    <p:sldId id="1521" r:id="rId11"/>
    <p:sldId id="1527" r:id="rId12"/>
    <p:sldId id="1526" r:id="rId13"/>
    <p:sldId id="1528" r:id="rId14"/>
    <p:sldId id="1530" r:id="rId15"/>
    <p:sldId id="1529" r:id="rId16"/>
    <p:sldId id="1545" r:id="rId17"/>
  </p:sldIdLst>
  <p:sldSz cx="9144000" cy="5143500" type="screen16x9"/>
  <p:notesSz cx="9926638" cy="6797675"/>
  <p:defaultTextStyle>
    <a:defPPr>
      <a:defRPr lang="en-US"/>
    </a:defPPr>
    <a:lvl1pPr marL="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4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ophisticated Business" id="{58BEDF31-0425-40C4-87B2-EBC1798A92EE}">
          <p14:sldIdLst>
            <p14:sldId id="258"/>
            <p14:sldId id="259"/>
            <p14:sldId id="1498"/>
            <p14:sldId id="1499"/>
            <p14:sldId id="1500"/>
            <p14:sldId id="1501"/>
            <p14:sldId id="1502"/>
            <p14:sldId id="1503"/>
            <p14:sldId id="1504"/>
            <p14:sldId id="1505"/>
            <p14:sldId id="1506"/>
            <p14:sldId id="1507"/>
            <p14:sldId id="3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2028">
          <p15:clr>
            <a:srgbClr val="A4A3A4"/>
          </p15:clr>
        </p15:guide>
        <p15:guide id="5" orient="horz" pos="25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269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228">
          <p15:clr>
            <a:srgbClr val="A4A3A4"/>
          </p15:clr>
        </p15:guide>
        <p15:guide id="8" pos="2208">
          <p15:clr>
            <a:srgbClr val="A4A3A4"/>
          </p15:clr>
        </p15:guide>
        <p15:guide id="9" orient="horz" pos="2857">
          <p15:clr>
            <a:srgbClr val="A4A3A4"/>
          </p15:clr>
        </p15:guide>
        <p15:guide id="10" orient="horz" pos="3102">
          <p15:clr>
            <a:srgbClr val="A4A3A4"/>
          </p15:clr>
        </p15:guide>
        <p15:guide id="11" orient="horz" pos="2676">
          <p15:clr>
            <a:srgbClr val="A4A3A4"/>
          </p15:clr>
        </p15:guide>
        <p15:guide id="12" orient="horz" pos="2905">
          <p15:clr>
            <a:srgbClr val="A4A3A4"/>
          </p15:clr>
        </p15:guide>
        <p15:guide id="13" orient="horz" pos="2903">
          <p15:clr>
            <a:srgbClr val="A4A3A4"/>
          </p15:clr>
        </p15:guide>
        <p15:guide id="14" orient="horz" pos="3152">
          <p15:clr>
            <a:srgbClr val="A4A3A4"/>
          </p15:clr>
        </p15:guide>
        <p15:guide id="15" orient="horz" pos="2718">
          <p15:clr>
            <a:srgbClr val="A4A3A4"/>
          </p15:clr>
        </p15:guide>
        <p15:guide id="16" orient="horz" pos="2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90"/>
    <a:srgbClr val="005EA4"/>
    <a:srgbClr val="EEEEEE"/>
    <a:srgbClr val="D1E8FF"/>
    <a:srgbClr val="99CCFF"/>
    <a:srgbClr val="69BFFF"/>
    <a:srgbClr val="D4D4D4"/>
    <a:srgbClr val="094784"/>
    <a:srgbClr val="3A8386"/>
    <a:srgbClr val="C98F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247" autoAdjust="0"/>
    <p:restoredTop sz="87614" autoAdjust="0"/>
  </p:normalViewPr>
  <p:slideViewPr>
    <p:cSldViewPr snapToGrid="0" snapToObjects="1">
      <p:cViewPr>
        <p:scale>
          <a:sx n="90" d="100"/>
          <a:sy n="90" d="100"/>
        </p:scale>
        <p:origin x="-1206" y="-522"/>
      </p:cViewPr>
      <p:guideLst>
        <p:guide orient="horz" pos="2704"/>
        <p:guide orient="horz" pos="3339"/>
        <p:guide orient="horz" pos="2028"/>
        <p:guide orient="horz" pos="250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106"/>
        <p:guide orient="horz" pos="2286"/>
        <p:guide orient="horz" pos="1972"/>
        <p:guide orient="horz" pos="2141"/>
        <p:guide orient="horz" pos="2089"/>
        <p:guide orient="horz" pos="2268"/>
        <p:guide orient="horz" pos="1957"/>
        <p:guide orient="horz" pos="2125"/>
        <p:guide pos="3058"/>
        <p:guide pos="3031"/>
        <p:guide pos="3155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AD969-52C1-44D4-A99C-8F1AB29FFDE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AE52E80C-D6A2-4D65-9DDA-E921ADE72912}">
      <dgm:prSet phldrT="[Texto]"/>
      <dgm:spPr>
        <a:solidFill>
          <a:srgbClr val="92D050"/>
        </a:solidFill>
      </dgm:spPr>
      <dgm:t>
        <a:bodyPr/>
        <a:lstStyle/>
        <a:p>
          <a:r>
            <a:rPr lang="es-CO" b="1" dirty="0" smtClean="0"/>
            <a:t>Propuestas presentadas</a:t>
          </a:r>
          <a:endParaRPr lang="es-CO" b="1" dirty="0"/>
        </a:p>
      </dgm:t>
    </dgm:pt>
    <dgm:pt modelId="{E844F901-A1B7-4A11-B393-834E65833712}" type="parTrans" cxnId="{3138AEDE-382E-46CE-A444-75EDD2C40A67}">
      <dgm:prSet/>
      <dgm:spPr/>
      <dgm:t>
        <a:bodyPr/>
        <a:lstStyle/>
        <a:p>
          <a:endParaRPr lang="es-CO"/>
        </a:p>
      </dgm:t>
    </dgm:pt>
    <dgm:pt modelId="{BC5BA77D-7D33-497D-9319-97C25A6D7A5D}" type="sibTrans" cxnId="{3138AEDE-382E-46CE-A444-75EDD2C40A67}">
      <dgm:prSet/>
      <dgm:spPr/>
      <dgm:t>
        <a:bodyPr/>
        <a:lstStyle/>
        <a:p>
          <a:endParaRPr lang="es-CO"/>
        </a:p>
      </dgm:t>
    </dgm:pt>
    <dgm:pt modelId="{EF09B0B4-48C5-42C3-9194-FE758C42ABF8}">
      <dgm:prSet phldrT="[Texto]"/>
      <dgm:spPr>
        <a:noFill/>
        <a:ln>
          <a:solidFill>
            <a:srgbClr val="005EA4"/>
          </a:solidFill>
        </a:ln>
      </dgm:spPr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Sergio Fajardo Maldonado </a:t>
          </a:r>
        </a:p>
        <a:p>
          <a:r>
            <a:rPr lang="es-CO" dirty="0" smtClean="0">
              <a:solidFill>
                <a:schemeClr val="tx1"/>
              </a:solidFill>
            </a:rPr>
            <a:t>LONDOÑO FAJARDO &amp; ASOCIADOS SAS</a:t>
          </a:r>
          <a:endParaRPr lang="es-CO" dirty="0">
            <a:solidFill>
              <a:schemeClr val="tx1"/>
            </a:solidFill>
          </a:endParaRPr>
        </a:p>
      </dgm:t>
    </dgm:pt>
    <dgm:pt modelId="{0D1D75C1-E538-4094-88C8-B5C09C1DC1E0}" type="parTrans" cxnId="{307E4E90-2306-46A4-8627-3A94DEAC4A40}">
      <dgm:prSet/>
      <dgm:spPr>
        <a:noFill/>
        <a:ln w="12700">
          <a:solidFill>
            <a:srgbClr val="00B050"/>
          </a:solidFill>
        </a:ln>
      </dgm:spPr>
      <dgm:t>
        <a:bodyPr/>
        <a:lstStyle/>
        <a:p>
          <a:endParaRPr lang="es-CO"/>
        </a:p>
      </dgm:t>
    </dgm:pt>
    <dgm:pt modelId="{39D5163E-CE8B-4DF3-B9CA-49FC3998356C}" type="sibTrans" cxnId="{307E4E90-2306-46A4-8627-3A94DEAC4A40}">
      <dgm:prSet/>
      <dgm:spPr/>
      <dgm:t>
        <a:bodyPr/>
        <a:lstStyle/>
        <a:p>
          <a:endParaRPr lang="es-CO"/>
        </a:p>
      </dgm:t>
    </dgm:pt>
    <dgm:pt modelId="{674C22C1-8BC7-4BE6-A0A6-FED0F3212543}">
      <dgm:prSet phldrT="[Texto]"/>
      <dgm:spPr>
        <a:noFill/>
        <a:ln>
          <a:solidFill>
            <a:srgbClr val="005EA4"/>
          </a:solidFill>
        </a:ln>
      </dgm:spPr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José Roberto Sáchica Méndez</a:t>
          </a:r>
        </a:p>
        <a:p>
          <a:r>
            <a:rPr lang="es-CO" dirty="0" smtClean="0">
              <a:solidFill>
                <a:schemeClr val="tx1"/>
              </a:solidFill>
            </a:rPr>
            <a:t>Sáchica &amp; Sáchica Abogados SAS</a:t>
          </a:r>
          <a:endParaRPr lang="es-CO" dirty="0">
            <a:solidFill>
              <a:schemeClr val="tx1"/>
            </a:solidFill>
          </a:endParaRPr>
        </a:p>
      </dgm:t>
    </dgm:pt>
    <dgm:pt modelId="{01543A06-465F-4C69-B4C3-7AD9B8698109}" type="parTrans" cxnId="{79D23465-4D3C-4BE6-88C0-3FAA5BFBF17E}">
      <dgm:prSet/>
      <dgm:spPr>
        <a:noFill/>
        <a:ln w="12700">
          <a:solidFill>
            <a:srgbClr val="00B050"/>
          </a:solidFill>
        </a:ln>
      </dgm:spPr>
      <dgm:t>
        <a:bodyPr/>
        <a:lstStyle/>
        <a:p>
          <a:endParaRPr lang="es-CO"/>
        </a:p>
      </dgm:t>
    </dgm:pt>
    <dgm:pt modelId="{CDE32B8C-0E15-410C-BFA8-021A056BB1AA}" type="sibTrans" cxnId="{79D23465-4D3C-4BE6-88C0-3FAA5BFBF17E}">
      <dgm:prSet/>
      <dgm:spPr/>
      <dgm:t>
        <a:bodyPr/>
        <a:lstStyle/>
        <a:p>
          <a:endParaRPr lang="es-CO"/>
        </a:p>
      </dgm:t>
    </dgm:pt>
    <dgm:pt modelId="{23F87AAC-0203-448C-9E1A-949EA8418A5B}">
      <dgm:prSet phldrT="[Texto]"/>
      <dgm:spPr>
        <a:noFill/>
        <a:ln>
          <a:solidFill>
            <a:srgbClr val="005EA4"/>
          </a:solidFill>
        </a:ln>
      </dgm:spPr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Jorge Enrique Santos Rodríguez</a:t>
          </a:r>
        </a:p>
      </dgm:t>
    </dgm:pt>
    <dgm:pt modelId="{DF754F92-A166-4833-9585-CED177DF6E55}" type="parTrans" cxnId="{C7679ABD-DA4C-48B3-A922-DAE61BBFE8C0}">
      <dgm:prSet/>
      <dgm:spPr>
        <a:noFill/>
        <a:ln w="12700">
          <a:solidFill>
            <a:srgbClr val="00B050"/>
          </a:solidFill>
        </a:ln>
      </dgm:spPr>
      <dgm:t>
        <a:bodyPr/>
        <a:lstStyle/>
        <a:p>
          <a:endParaRPr lang="es-CO"/>
        </a:p>
      </dgm:t>
    </dgm:pt>
    <dgm:pt modelId="{1B3433F7-4ADC-4E29-BF3E-ADB485556FE0}" type="sibTrans" cxnId="{C7679ABD-DA4C-48B3-A922-DAE61BBFE8C0}">
      <dgm:prSet/>
      <dgm:spPr/>
      <dgm:t>
        <a:bodyPr/>
        <a:lstStyle/>
        <a:p>
          <a:endParaRPr lang="es-CO"/>
        </a:p>
      </dgm:t>
    </dgm:pt>
    <dgm:pt modelId="{599E7D30-051E-4594-825A-2A255D08FE2C}">
      <dgm:prSet phldrT="[Texto]"/>
      <dgm:spPr>
        <a:noFill/>
        <a:ln>
          <a:solidFill>
            <a:srgbClr val="005EA4"/>
          </a:solidFill>
        </a:ln>
      </dgm:spPr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Gustavo Valbuena Quiñones</a:t>
          </a:r>
        </a:p>
        <a:p>
          <a:r>
            <a:rPr lang="es-CO" dirty="0" smtClean="0">
              <a:solidFill>
                <a:schemeClr val="tx1"/>
              </a:solidFill>
            </a:rPr>
            <a:t>Valbuena Abogados SAS</a:t>
          </a:r>
          <a:endParaRPr lang="es-CO" dirty="0">
            <a:solidFill>
              <a:schemeClr val="tx1"/>
            </a:solidFill>
          </a:endParaRPr>
        </a:p>
      </dgm:t>
    </dgm:pt>
    <dgm:pt modelId="{08D784FA-879B-4E6D-A11A-7CD7B626AAF4}" type="parTrans" cxnId="{E2915772-0E7B-4170-9658-476025BA018C}">
      <dgm:prSet/>
      <dgm:spPr>
        <a:noFill/>
        <a:ln w="12700">
          <a:solidFill>
            <a:srgbClr val="00B050"/>
          </a:solidFill>
        </a:ln>
      </dgm:spPr>
      <dgm:t>
        <a:bodyPr/>
        <a:lstStyle/>
        <a:p>
          <a:endParaRPr lang="es-CO"/>
        </a:p>
      </dgm:t>
    </dgm:pt>
    <dgm:pt modelId="{6CC0F4F8-0565-4977-B72A-E8CF1E610AC2}" type="sibTrans" cxnId="{E2915772-0E7B-4170-9658-476025BA018C}">
      <dgm:prSet/>
      <dgm:spPr/>
      <dgm:t>
        <a:bodyPr/>
        <a:lstStyle/>
        <a:p>
          <a:endParaRPr lang="es-CO"/>
        </a:p>
      </dgm:t>
    </dgm:pt>
    <dgm:pt modelId="{B42E8F35-579B-4C6A-BE1C-3B4447BC3547}">
      <dgm:prSet/>
      <dgm:spPr>
        <a:noFill/>
        <a:ln>
          <a:solidFill>
            <a:srgbClr val="005EA4"/>
          </a:solidFill>
        </a:ln>
      </dgm:spPr>
      <dgm:t>
        <a:bodyPr/>
        <a:lstStyle/>
        <a:p>
          <a:r>
            <a:rPr lang="es-CO" b="1" dirty="0" smtClean="0">
              <a:solidFill>
                <a:schemeClr val="tx1"/>
              </a:solidFill>
            </a:rPr>
            <a:t>Gonzalo Suárez Beltrán </a:t>
          </a:r>
        </a:p>
        <a:p>
          <a:r>
            <a:rPr lang="es-CO" b="0" dirty="0" smtClean="0">
              <a:solidFill>
                <a:schemeClr val="tx1"/>
              </a:solidFill>
            </a:rPr>
            <a:t>Suárez Beltrán &amp; Asociados</a:t>
          </a:r>
        </a:p>
        <a:p>
          <a:r>
            <a:rPr lang="es-CO" b="0" dirty="0" smtClean="0">
              <a:solidFill>
                <a:schemeClr val="tx1"/>
              </a:solidFill>
            </a:rPr>
            <a:t>(No presentó propuesta)</a:t>
          </a:r>
          <a:endParaRPr lang="es-CO" b="1" dirty="0">
            <a:solidFill>
              <a:schemeClr val="tx1"/>
            </a:solidFill>
          </a:endParaRPr>
        </a:p>
      </dgm:t>
    </dgm:pt>
    <dgm:pt modelId="{C27B9826-3CF3-465D-AEA0-D39156120984}" type="parTrans" cxnId="{479829A2-A641-4B17-8B63-3868730E503F}">
      <dgm:prSet/>
      <dgm:spPr>
        <a:noFill/>
        <a:ln w="12700">
          <a:solidFill>
            <a:srgbClr val="00B050"/>
          </a:solidFill>
        </a:ln>
      </dgm:spPr>
      <dgm:t>
        <a:bodyPr/>
        <a:lstStyle/>
        <a:p>
          <a:endParaRPr lang="es-CO"/>
        </a:p>
      </dgm:t>
    </dgm:pt>
    <dgm:pt modelId="{CFF1C0CC-CC86-4DCE-B3C3-2FFFAA1DED03}" type="sibTrans" cxnId="{479829A2-A641-4B17-8B63-3868730E503F}">
      <dgm:prSet/>
      <dgm:spPr/>
      <dgm:t>
        <a:bodyPr/>
        <a:lstStyle/>
        <a:p>
          <a:endParaRPr lang="es-CO"/>
        </a:p>
      </dgm:t>
    </dgm:pt>
    <dgm:pt modelId="{7CE7BB62-0F55-4154-956F-AA059DF40248}" type="pres">
      <dgm:prSet presAssocID="{D40AD969-52C1-44D4-A99C-8F1AB29FFDE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9642988-0564-4772-9D38-CF8E3A406CEE}" type="pres">
      <dgm:prSet presAssocID="{AE52E80C-D6A2-4D65-9DDA-E921ADE72912}" presName="centerShape" presStyleLbl="node0" presStyleIdx="0" presStyleCnt="1"/>
      <dgm:spPr/>
      <dgm:t>
        <a:bodyPr/>
        <a:lstStyle/>
        <a:p>
          <a:endParaRPr lang="es-CO"/>
        </a:p>
      </dgm:t>
    </dgm:pt>
    <dgm:pt modelId="{DCC9F66C-9ED5-457C-B599-044FA0148455}" type="pres">
      <dgm:prSet presAssocID="{0D1D75C1-E538-4094-88C8-B5C09C1DC1E0}" presName="parTrans" presStyleLbl="bgSibTrans2D1" presStyleIdx="0" presStyleCnt="5" custScaleX="30721" custLinFactNeighborX="30665" custLinFactNeighborY="-1822"/>
      <dgm:spPr/>
      <dgm:t>
        <a:bodyPr/>
        <a:lstStyle/>
        <a:p>
          <a:endParaRPr lang="es-CO"/>
        </a:p>
      </dgm:t>
    </dgm:pt>
    <dgm:pt modelId="{4CFC8B07-41DD-486E-BFE7-5A2B39842090}" type="pres">
      <dgm:prSet presAssocID="{EF09B0B4-48C5-42C3-9194-FE758C42ABF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642BE49-C1BD-4653-AABB-E689269D3907}" type="pres">
      <dgm:prSet presAssocID="{01543A06-465F-4C69-B4C3-7AD9B8698109}" presName="parTrans" presStyleLbl="bgSibTrans2D1" presStyleIdx="1" presStyleCnt="5" custAng="4781359" custFlipHor="1" custScaleX="32403" custLinFactNeighborX="23282" custLinFactNeighborY="76521"/>
      <dgm:spPr/>
      <dgm:t>
        <a:bodyPr/>
        <a:lstStyle/>
        <a:p>
          <a:endParaRPr lang="es-CO"/>
        </a:p>
      </dgm:t>
    </dgm:pt>
    <dgm:pt modelId="{C009655E-D278-4BA7-B665-5858CE3B078F}" type="pres">
      <dgm:prSet presAssocID="{674C22C1-8BC7-4BE6-A0A6-FED0F321254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D5B376-5605-4C5F-91AC-4AFA9321B566}" type="pres">
      <dgm:prSet presAssocID="{DF754F92-A166-4833-9585-CED177DF6E55}" presName="parTrans" presStyleLbl="bgSibTrans2D1" presStyleIdx="2" presStyleCnt="5" custFlipHor="1" custScaleX="43851" custLinFactNeighborX="1136" custLinFactNeighborY="74698"/>
      <dgm:spPr/>
      <dgm:t>
        <a:bodyPr/>
        <a:lstStyle/>
        <a:p>
          <a:endParaRPr lang="es-CO"/>
        </a:p>
      </dgm:t>
    </dgm:pt>
    <dgm:pt modelId="{B8D9AD16-DC9D-4ED6-9FF4-9C0D91F465D2}" type="pres">
      <dgm:prSet presAssocID="{23F87AAC-0203-448C-9E1A-949EA8418A5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C5569D-41F9-4915-8952-C7EF33D06A45}" type="pres">
      <dgm:prSet presAssocID="{08D784FA-879B-4E6D-A11A-7CD7B626AAF4}" presName="parTrans" presStyleLbl="bgSibTrans2D1" presStyleIdx="3" presStyleCnt="5" custScaleX="31614" custLinFactNeighborX="-27257" custLinFactNeighborY="69233"/>
      <dgm:spPr/>
      <dgm:t>
        <a:bodyPr/>
        <a:lstStyle/>
        <a:p>
          <a:endParaRPr lang="es-CO"/>
        </a:p>
      </dgm:t>
    </dgm:pt>
    <dgm:pt modelId="{9AB43EDA-2052-4362-B425-D778A525D83E}" type="pres">
      <dgm:prSet presAssocID="{599E7D30-051E-4594-825A-2A255D08FE2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704C4D-4B64-4A6A-95C2-0326BA10A978}" type="pres">
      <dgm:prSet presAssocID="{C27B9826-3CF3-465D-AEA0-D39156120984}" presName="parTrans" presStyleLbl="bgSibTrans2D1" presStyleIdx="4" presStyleCnt="5" custScaleX="32685" custLinFactNeighborX="-31240"/>
      <dgm:spPr/>
      <dgm:t>
        <a:bodyPr/>
        <a:lstStyle/>
        <a:p>
          <a:endParaRPr lang="es-CO"/>
        </a:p>
      </dgm:t>
    </dgm:pt>
    <dgm:pt modelId="{E4D5A96E-58D9-4D8E-847E-5353EE497DA9}" type="pres">
      <dgm:prSet presAssocID="{B42E8F35-579B-4C6A-BE1C-3B4447BC35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7679ABD-DA4C-48B3-A922-DAE61BBFE8C0}" srcId="{AE52E80C-D6A2-4D65-9DDA-E921ADE72912}" destId="{23F87AAC-0203-448C-9E1A-949EA8418A5B}" srcOrd="2" destOrd="0" parTransId="{DF754F92-A166-4833-9585-CED177DF6E55}" sibTransId="{1B3433F7-4ADC-4E29-BF3E-ADB485556FE0}"/>
    <dgm:cxn modelId="{DD6F4BEE-6B41-49BC-AB66-512C90AD19D1}" type="presOf" srcId="{C27B9826-3CF3-465D-AEA0-D39156120984}" destId="{84704C4D-4B64-4A6A-95C2-0326BA10A978}" srcOrd="0" destOrd="0" presId="urn:microsoft.com/office/officeart/2005/8/layout/radial4"/>
    <dgm:cxn modelId="{A47C02AE-628D-474F-9BF6-48391FF8C64A}" type="presOf" srcId="{D40AD969-52C1-44D4-A99C-8F1AB29FFDE4}" destId="{7CE7BB62-0F55-4154-956F-AA059DF40248}" srcOrd="0" destOrd="0" presId="urn:microsoft.com/office/officeart/2005/8/layout/radial4"/>
    <dgm:cxn modelId="{66EACEE0-AA87-4D47-9144-37AE1A0CF463}" type="presOf" srcId="{23F87AAC-0203-448C-9E1A-949EA8418A5B}" destId="{B8D9AD16-DC9D-4ED6-9FF4-9C0D91F465D2}" srcOrd="0" destOrd="0" presId="urn:microsoft.com/office/officeart/2005/8/layout/radial4"/>
    <dgm:cxn modelId="{DF717A76-12EC-4248-A9CB-08AB5A4EFF0C}" type="presOf" srcId="{01543A06-465F-4C69-B4C3-7AD9B8698109}" destId="{C642BE49-C1BD-4653-AABB-E689269D3907}" srcOrd="0" destOrd="0" presId="urn:microsoft.com/office/officeart/2005/8/layout/radial4"/>
    <dgm:cxn modelId="{479829A2-A641-4B17-8B63-3868730E503F}" srcId="{AE52E80C-D6A2-4D65-9DDA-E921ADE72912}" destId="{B42E8F35-579B-4C6A-BE1C-3B4447BC3547}" srcOrd="4" destOrd="0" parTransId="{C27B9826-3CF3-465D-AEA0-D39156120984}" sibTransId="{CFF1C0CC-CC86-4DCE-B3C3-2FFFAA1DED03}"/>
    <dgm:cxn modelId="{351E8F1C-622F-4855-8F33-006E654FF3E8}" type="presOf" srcId="{674C22C1-8BC7-4BE6-A0A6-FED0F3212543}" destId="{C009655E-D278-4BA7-B665-5858CE3B078F}" srcOrd="0" destOrd="0" presId="urn:microsoft.com/office/officeart/2005/8/layout/radial4"/>
    <dgm:cxn modelId="{3568331C-9BD3-4358-A3B5-33CBEB045019}" type="presOf" srcId="{B42E8F35-579B-4C6A-BE1C-3B4447BC3547}" destId="{E4D5A96E-58D9-4D8E-847E-5353EE497DA9}" srcOrd="0" destOrd="0" presId="urn:microsoft.com/office/officeart/2005/8/layout/radial4"/>
    <dgm:cxn modelId="{E428CCD5-8012-4B25-97BC-2870F58045F4}" type="presOf" srcId="{599E7D30-051E-4594-825A-2A255D08FE2C}" destId="{9AB43EDA-2052-4362-B425-D778A525D83E}" srcOrd="0" destOrd="0" presId="urn:microsoft.com/office/officeart/2005/8/layout/radial4"/>
    <dgm:cxn modelId="{00DAAE0E-9CC7-4108-BC29-7D8DC281E77F}" type="presOf" srcId="{08D784FA-879B-4E6D-A11A-7CD7B626AAF4}" destId="{F8C5569D-41F9-4915-8952-C7EF33D06A45}" srcOrd="0" destOrd="0" presId="urn:microsoft.com/office/officeart/2005/8/layout/radial4"/>
    <dgm:cxn modelId="{9C7E1463-A29D-40C1-86BF-C8FDFA2B6E78}" type="presOf" srcId="{DF754F92-A166-4833-9585-CED177DF6E55}" destId="{0ED5B376-5605-4C5F-91AC-4AFA9321B566}" srcOrd="0" destOrd="0" presId="urn:microsoft.com/office/officeart/2005/8/layout/radial4"/>
    <dgm:cxn modelId="{58126D1D-53CD-4E54-9FD1-71215931CB2D}" type="presOf" srcId="{AE52E80C-D6A2-4D65-9DDA-E921ADE72912}" destId="{A9642988-0564-4772-9D38-CF8E3A406CEE}" srcOrd="0" destOrd="0" presId="urn:microsoft.com/office/officeart/2005/8/layout/radial4"/>
    <dgm:cxn modelId="{79D23465-4D3C-4BE6-88C0-3FAA5BFBF17E}" srcId="{AE52E80C-D6A2-4D65-9DDA-E921ADE72912}" destId="{674C22C1-8BC7-4BE6-A0A6-FED0F3212543}" srcOrd="1" destOrd="0" parTransId="{01543A06-465F-4C69-B4C3-7AD9B8698109}" sibTransId="{CDE32B8C-0E15-410C-BFA8-021A056BB1AA}"/>
    <dgm:cxn modelId="{3138AEDE-382E-46CE-A444-75EDD2C40A67}" srcId="{D40AD969-52C1-44D4-A99C-8F1AB29FFDE4}" destId="{AE52E80C-D6A2-4D65-9DDA-E921ADE72912}" srcOrd="0" destOrd="0" parTransId="{E844F901-A1B7-4A11-B393-834E65833712}" sibTransId="{BC5BA77D-7D33-497D-9319-97C25A6D7A5D}"/>
    <dgm:cxn modelId="{E2F23AF6-C87A-4024-96BE-731C2758D1E5}" type="presOf" srcId="{EF09B0B4-48C5-42C3-9194-FE758C42ABF8}" destId="{4CFC8B07-41DD-486E-BFE7-5A2B39842090}" srcOrd="0" destOrd="0" presId="urn:microsoft.com/office/officeart/2005/8/layout/radial4"/>
    <dgm:cxn modelId="{307E4E90-2306-46A4-8627-3A94DEAC4A40}" srcId="{AE52E80C-D6A2-4D65-9DDA-E921ADE72912}" destId="{EF09B0B4-48C5-42C3-9194-FE758C42ABF8}" srcOrd="0" destOrd="0" parTransId="{0D1D75C1-E538-4094-88C8-B5C09C1DC1E0}" sibTransId="{39D5163E-CE8B-4DF3-B9CA-49FC3998356C}"/>
    <dgm:cxn modelId="{E2915772-0E7B-4170-9658-476025BA018C}" srcId="{AE52E80C-D6A2-4D65-9DDA-E921ADE72912}" destId="{599E7D30-051E-4594-825A-2A255D08FE2C}" srcOrd="3" destOrd="0" parTransId="{08D784FA-879B-4E6D-A11A-7CD7B626AAF4}" sibTransId="{6CC0F4F8-0565-4977-B72A-E8CF1E610AC2}"/>
    <dgm:cxn modelId="{BA58D669-76F2-4F1C-B737-0F0CD1B79518}" type="presOf" srcId="{0D1D75C1-E538-4094-88C8-B5C09C1DC1E0}" destId="{DCC9F66C-9ED5-457C-B599-044FA0148455}" srcOrd="0" destOrd="0" presId="urn:microsoft.com/office/officeart/2005/8/layout/radial4"/>
    <dgm:cxn modelId="{2526CF95-1A6A-468F-BD71-F6EEEA86DC33}" type="presParOf" srcId="{7CE7BB62-0F55-4154-956F-AA059DF40248}" destId="{A9642988-0564-4772-9D38-CF8E3A406CEE}" srcOrd="0" destOrd="0" presId="urn:microsoft.com/office/officeart/2005/8/layout/radial4"/>
    <dgm:cxn modelId="{7AB9C198-5794-4248-9542-464E06F0662D}" type="presParOf" srcId="{7CE7BB62-0F55-4154-956F-AA059DF40248}" destId="{DCC9F66C-9ED5-457C-B599-044FA0148455}" srcOrd="1" destOrd="0" presId="urn:microsoft.com/office/officeart/2005/8/layout/radial4"/>
    <dgm:cxn modelId="{10B1A3C8-FE0C-42A1-ACE4-7BD596C34BEE}" type="presParOf" srcId="{7CE7BB62-0F55-4154-956F-AA059DF40248}" destId="{4CFC8B07-41DD-486E-BFE7-5A2B39842090}" srcOrd="2" destOrd="0" presId="urn:microsoft.com/office/officeart/2005/8/layout/radial4"/>
    <dgm:cxn modelId="{7F5F0829-C952-47D3-BBB7-133551B9FABE}" type="presParOf" srcId="{7CE7BB62-0F55-4154-956F-AA059DF40248}" destId="{C642BE49-C1BD-4653-AABB-E689269D3907}" srcOrd="3" destOrd="0" presId="urn:microsoft.com/office/officeart/2005/8/layout/radial4"/>
    <dgm:cxn modelId="{6B8F0181-8F77-4704-842F-BAE64C9914C9}" type="presParOf" srcId="{7CE7BB62-0F55-4154-956F-AA059DF40248}" destId="{C009655E-D278-4BA7-B665-5858CE3B078F}" srcOrd="4" destOrd="0" presId="urn:microsoft.com/office/officeart/2005/8/layout/radial4"/>
    <dgm:cxn modelId="{FC45AC14-A8C1-4496-A8FA-1E8200B3C158}" type="presParOf" srcId="{7CE7BB62-0F55-4154-956F-AA059DF40248}" destId="{0ED5B376-5605-4C5F-91AC-4AFA9321B566}" srcOrd="5" destOrd="0" presId="urn:microsoft.com/office/officeart/2005/8/layout/radial4"/>
    <dgm:cxn modelId="{9D4D6300-DDD4-4151-BDF2-F01E0A4AC7D4}" type="presParOf" srcId="{7CE7BB62-0F55-4154-956F-AA059DF40248}" destId="{B8D9AD16-DC9D-4ED6-9FF4-9C0D91F465D2}" srcOrd="6" destOrd="0" presId="urn:microsoft.com/office/officeart/2005/8/layout/radial4"/>
    <dgm:cxn modelId="{B84D92B8-9F3E-409D-BFE0-DB3F440BB5AE}" type="presParOf" srcId="{7CE7BB62-0F55-4154-956F-AA059DF40248}" destId="{F8C5569D-41F9-4915-8952-C7EF33D06A45}" srcOrd="7" destOrd="0" presId="urn:microsoft.com/office/officeart/2005/8/layout/radial4"/>
    <dgm:cxn modelId="{C7852D63-E0DC-4E81-851F-75FB5221FC45}" type="presParOf" srcId="{7CE7BB62-0F55-4154-956F-AA059DF40248}" destId="{9AB43EDA-2052-4362-B425-D778A525D83E}" srcOrd="8" destOrd="0" presId="urn:microsoft.com/office/officeart/2005/8/layout/radial4"/>
    <dgm:cxn modelId="{B9388529-245E-43A3-8D08-CE3E57388328}" type="presParOf" srcId="{7CE7BB62-0F55-4154-956F-AA059DF40248}" destId="{84704C4D-4B64-4A6A-95C2-0326BA10A978}" srcOrd="9" destOrd="0" presId="urn:microsoft.com/office/officeart/2005/8/layout/radial4"/>
    <dgm:cxn modelId="{5660F190-C597-470E-BA48-4CA82AF690EB}" type="presParOf" srcId="{7CE7BB62-0F55-4154-956F-AA059DF40248}" destId="{E4D5A96E-58D9-4D8E-847E-5353EE497DA9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642988-0564-4772-9D38-CF8E3A406CEE}">
      <dsp:nvSpPr>
        <dsp:cNvPr id="0" name=""/>
        <dsp:cNvSpPr/>
      </dsp:nvSpPr>
      <dsp:spPr>
        <a:xfrm>
          <a:off x="2209559" y="2298162"/>
          <a:ext cx="1531304" cy="1531304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Propuestas presentadas</a:t>
          </a:r>
          <a:endParaRPr lang="es-CO" sz="1400" b="1" kern="1200" dirty="0"/>
        </a:p>
      </dsp:txBody>
      <dsp:txXfrm>
        <a:off x="2209559" y="2298162"/>
        <a:ext cx="1531304" cy="1531304"/>
      </dsp:txXfrm>
    </dsp:sp>
    <dsp:sp modelId="{DCC9F66C-9ED5-457C-B599-044FA0148455}">
      <dsp:nvSpPr>
        <dsp:cNvPr id="0" name=""/>
        <dsp:cNvSpPr/>
      </dsp:nvSpPr>
      <dsp:spPr>
        <a:xfrm rot="10800000">
          <a:off x="1642244" y="2837652"/>
          <a:ext cx="430167" cy="436421"/>
        </a:xfrm>
        <a:prstGeom prst="leftArrow">
          <a:avLst>
            <a:gd name="adj1" fmla="val 60000"/>
            <a:gd name="adj2" fmla="val 50000"/>
          </a:avLst>
        </a:prstGeom>
        <a:noFill/>
        <a:ln w="12700"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C8B07-41DD-486E-BFE7-5A2B39842090}">
      <dsp:nvSpPr>
        <dsp:cNvPr id="0" name=""/>
        <dsp:cNvSpPr/>
      </dsp:nvSpPr>
      <dsp:spPr>
        <a:xfrm>
          <a:off x="455" y="2481919"/>
          <a:ext cx="1454739" cy="11637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5E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solidFill>
                <a:schemeClr val="tx1"/>
              </a:solidFill>
            </a:rPr>
            <a:t>Sergio Fajardo Maldonado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tx1"/>
              </a:solidFill>
            </a:rPr>
            <a:t>LONDOÑO FAJARDO &amp; ASOCIADOS SAS</a:t>
          </a:r>
          <a:endParaRPr lang="es-CO" sz="1100" kern="1200" dirty="0">
            <a:solidFill>
              <a:schemeClr val="tx1"/>
            </a:solidFill>
          </a:endParaRPr>
        </a:p>
      </dsp:txBody>
      <dsp:txXfrm>
        <a:off x="455" y="2481919"/>
        <a:ext cx="1454739" cy="1163791"/>
      </dsp:txXfrm>
    </dsp:sp>
    <dsp:sp modelId="{C642BE49-C1BD-4653-AABB-E689269D3907}">
      <dsp:nvSpPr>
        <dsp:cNvPr id="0" name=""/>
        <dsp:cNvSpPr/>
      </dsp:nvSpPr>
      <dsp:spPr>
        <a:xfrm rot="3318641" flipH="1">
          <a:off x="1980272" y="2085475"/>
          <a:ext cx="453719" cy="436421"/>
        </a:xfrm>
        <a:prstGeom prst="leftArrow">
          <a:avLst>
            <a:gd name="adj1" fmla="val 60000"/>
            <a:gd name="adj2" fmla="val 50000"/>
          </a:avLst>
        </a:prstGeom>
        <a:noFill/>
        <a:ln w="12700"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655E-D278-4BA7-B665-5858CE3B078F}">
      <dsp:nvSpPr>
        <dsp:cNvPr id="0" name=""/>
        <dsp:cNvSpPr/>
      </dsp:nvSpPr>
      <dsp:spPr>
        <a:xfrm>
          <a:off x="658699" y="892776"/>
          <a:ext cx="1454739" cy="11637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5E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solidFill>
                <a:schemeClr val="tx1"/>
              </a:solidFill>
            </a:rPr>
            <a:t>José Roberto Sáchica Méndez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tx1"/>
              </a:solidFill>
            </a:rPr>
            <a:t>Sáchica &amp; Sáchica Abogados SAS</a:t>
          </a:r>
          <a:endParaRPr lang="es-CO" sz="1100" kern="1200" dirty="0">
            <a:solidFill>
              <a:schemeClr val="tx1"/>
            </a:solidFill>
          </a:endParaRPr>
        </a:p>
      </dsp:txBody>
      <dsp:txXfrm>
        <a:off x="658699" y="892776"/>
        <a:ext cx="1454739" cy="1163791"/>
      </dsp:txXfrm>
    </dsp:sp>
    <dsp:sp modelId="{0ED5B376-5605-4C5F-91AC-4AFA9321B566}">
      <dsp:nvSpPr>
        <dsp:cNvPr id="0" name=""/>
        <dsp:cNvSpPr/>
      </dsp:nvSpPr>
      <dsp:spPr>
        <a:xfrm rot="5400000" flipH="1">
          <a:off x="2684109" y="1624335"/>
          <a:ext cx="614018" cy="436421"/>
        </a:xfrm>
        <a:prstGeom prst="leftArrow">
          <a:avLst>
            <a:gd name="adj1" fmla="val 60000"/>
            <a:gd name="adj2" fmla="val 50000"/>
          </a:avLst>
        </a:prstGeom>
        <a:noFill/>
        <a:ln w="12700"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9AD16-DC9D-4ED6-9FF4-9C0D91F465D2}">
      <dsp:nvSpPr>
        <dsp:cNvPr id="0" name=""/>
        <dsp:cNvSpPr/>
      </dsp:nvSpPr>
      <dsp:spPr>
        <a:xfrm>
          <a:off x="2247842" y="234532"/>
          <a:ext cx="1454739" cy="11637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5E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solidFill>
                <a:schemeClr val="tx1"/>
              </a:solidFill>
            </a:rPr>
            <a:t>Jorge Enrique Santos Rodríguez</a:t>
          </a:r>
        </a:p>
      </dsp:txBody>
      <dsp:txXfrm>
        <a:off x="2247842" y="234532"/>
        <a:ext cx="1454739" cy="1163791"/>
      </dsp:txXfrm>
    </dsp:sp>
    <dsp:sp modelId="{F8C5569D-41F9-4915-8952-C7EF33D06A45}">
      <dsp:nvSpPr>
        <dsp:cNvPr id="0" name=""/>
        <dsp:cNvSpPr/>
      </dsp:nvSpPr>
      <dsp:spPr>
        <a:xfrm rot="18900000">
          <a:off x="3466296" y="2053669"/>
          <a:ext cx="442671" cy="436421"/>
        </a:xfrm>
        <a:prstGeom prst="leftArrow">
          <a:avLst>
            <a:gd name="adj1" fmla="val 60000"/>
            <a:gd name="adj2" fmla="val 50000"/>
          </a:avLst>
        </a:prstGeom>
        <a:noFill/>
        <a:ln w="12700"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43EDA-2052-4362-B425-D778A525D83E}">
      <dsp:nvSpPr>
        <dsp:cNvPr id="0" name=""/>
        <dsp:cNvSpPr/>
      </dsp:nvSpPr>
      <dsp:spPr>
        <a:xfrm>
          <a:off x="3836984" y="892776"/>
          <a:ext cx="1454739" cy="11637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5E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solidFill>
                <a:schemeClr val="tx1"/>
              </a:solidFill>
            </a:rPr>
            <a:t>Gustavo Valbuena Quiñones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tx1"/>
              </a:solidFill>
            </a:rPr>
            <a:t>Valbuena Abogados SAS</a:t>
          </a:r>
          <a:endParaRPr lang="es-CO" sz="1100" kern="1200" dirty="0">
            <a:solidFill>
              <a:schemeClr val="tx1"/>
            </a:solidFill>
          </a:endParaRPr>
        </a:p>
      </dsp:txBody>
      <dsp:txXfrm>
        <a:off x="3836984" y="892776"/>
        <a:ext cx="1454739" cy="1163791"/>
      </dsp:txXfrm>
    </dsp:sp>
    <dsp:sp modelId="{84704C4D-4B64-4A6A-95C2-0326BA10A978}">
      <dsp:nvSpPr>
        <dsp:cNvPr id="0" name=""/>
        <dsp:cNvSpPr/>
      </dsp:nvSpPr>
      <dsp:spPr>
        <a:xfrm>
          <a:off x="3856210" y="2845604"/>
          <a:ext cx="457668" cy="436421"/>
        </a:xfrm>
        <a:prstGeom prst="leftArrow">
          <a:avLst>
            <a:gd name="adj1" fmla="val 60000"/>
            <a:gd name="adj2" fmla="val 50000"/>
          </a:avLst>
        </a:prstGeom>
        <a:noFill/>
        <a:ln w="12700"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5A96E-58D9-4D8E-847E-5353EE497DA9}">
      <dsp:nvSpPr>
        <dsp:cNvPr id="0" name=""/>
        <dsp:cNvSpPr/>
      </dsp:nvSpPr>
      <dsp:spPr>
        <a:xfrm>
          <a:off x="4495229" y="2481919"/>
          <a:ext cx="1454739" cy="116379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05EA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1" kern="1200" dirty="0" smtClean="0">
              <a:solidFill>
                <a:schemeClr val="tx1"/>
              </a:solidFill>
            </a:rPr>
            <a:t>Gonzalo Suárez Beltrán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0" kern="1200" dirty="0" smtClean="0">
              <a:solidFill>
                <a:schemeClr val="tx1"/>
              </a:solidFill>
            </a:rPr>
            <a:t>Suárez Beltrán &amp; Asociados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b="0" kern="1200" dirty="0" smtClean="0">
              <a:solidFill>
                <a:schemeClr val="tx1"/>
              </a:solidFill>
            </a:rPr>
            <a:t>(No presentó propuesta)</a:t>
          </a:r>
          <a:endParaRPr lang="es-CO" sz="1100" b="1" kern="1200" dirty="0">
            <a:solidFill>
              <a:schemeClr val="tx1"/>
            </a:solidFill>
          </a:endParaRPr>
        </a:p>
      </dsp:txBody>
      <dsp:txXfrm>
        <a:off x="4495229" y="2481919"/>
        <a:ext cx="1454739" cy="116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7422" indent="-117422" algn="l" defTabSz="91399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497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5919" indent="-117422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6996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6996" indent="0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73313" y="549275"/>
            <a:ext cx="4878387" cy="27432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66546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39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7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6" y="1428797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82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112" y="1299758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48910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97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58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3999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8860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7" y="-1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1450" tIns="171450" rIns="171450" bIns="171450" rtlCol="0" anchor="ctr">
            <a:noAutofit/>
          </a:bodyPr>
          <a:lstStyle/>
          <a:p>
            <a:pPr algn="ctr"/>
            <a:endParaRPr lang="es-ES_tradnl" sz="11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8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5" y="1428751"/>
            <a:ext cx="7781756" cy="1668947"/>
          </a:xfrm>
        </p:spPr>
        <p:txBody>
          <a:bodyPr anchor="ctr"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04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6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1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1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1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​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036" y="1299712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41891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43618C-DD23-41D0-9E03-682A13EFB59D}" type="datetimeFigureOut">
              <a:rPr lang="es-ES"/>
              <a:pPr>
                <a:defRPr/>
              </a:pPr>
              <a:t>21/09/2017</a:t>
            </a:fld>
            <a:endParaRPr lang="es-E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87CD53-99F9-4C29-ACE1-4FDAE1C3ED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="" xmlns:p14="http://schemas.microsoft.com/office/powerpoint/2010/main" val="38505154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8533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6096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1754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28760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69678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2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chart from template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4301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820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857257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228897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Lkweng</a:t>
            </a:r>
            <a:endParaRPr lang="en-US" dirty="0" smtClean="0"/>
          </a:p>
          <a:p>
            <a:pPr lvl="6"/>
            <a:r>
              <a:rPr lang="en-US" dirty="0" smtClean="0"/>
              <a:t>;</a:t>
            </a:r>
            <a:r>
              <a:rPr lang="en-US" dirty="0" err="1" smtClean="0"/>
              <a:t>krweng’lk</a:t>
            </a:r>
            <a:endParaRPr lang="en-US" dirty="0" smtClean="0"/>
          </a:p>
          <a:p>
            <a:pPr lvl="7"/>
            <a:r>
              <a:rPr lang="en-US" dirty="0" err="1" smtClean="0"/>
              <a:t>Perign</a:t>
            </a:r>
            <a:endParaRPr lang="en-US" dirty="0" smtClean="0"/>
          </a:p>
          <a:p>
            <a:pPr lvl="8"/>
            <a:r>
              <a:rPr lang="en-US" dirty="0" smtClean="0"/>
              <a:t>;</a:t>
            </a:r>
            <a:r>
              <a:rPr lang="en-US" dirty="0" err="1" smtClean="0"/>
              <a:t>kwegn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56" r:id="rId11"/>
    <p:sldLayoutId id="2147483664" r:id="rId12"/>
    <p:sldLayoutId id="2147483665" r:id="rId13"/>
    <p:sldLayoutId id="2147483666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99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39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787" indent="-169787" algn="l" defTabSz="91399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5919" indent="-176133" algn="l" defTabSz="9139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2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3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59835" y="1441173"/>
            <a:ext cx="5824331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1450" tIns="171450" rIns="171450" bIns="171450" rtlCol="0" anchor="ctr">
            <a:noAutofit/>
          </a:bodyPr>
          <a:lstStyle/>
          <a:p>
            <a:pPr algn="ctr"/>
            <a:endParaRPr lang="es-ES_tradnl" sz="11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3477867" y="1835143"/>
            <a:ext cx="1955698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033757" y="3345624"/>
            <a:ext cx="7102699" cy="124690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2300" dirty="0" smtClean="0">
                <a:solidFill>
                  <a:schemeClr val="bg1"/>
                </a:solidFill>
              </a:rPr>
              <a:t>Comité de Regulación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CO" sz="1800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2000" dirty="0" smtClean="0">
                <a:solidFill>
                  <a:schemeClr val="bg1"/>
                </a:solidFill>
              </a:rPr>
              <a:t>Septiembre 5 de 2017</a:t>
            </a:r>
            <a:endParaRPr lang="es-ES_tradnl" sz="14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92976" y="1009816"/>
          <a:ext cx="8118282" cy="2674982"/>
        </p:xfrm>
        <a:graphic>
          <a:graphicData uri="http://schemas.openxmlformats.org/drawingml/2006/table">
            <a:tbl>
              <a:tblPr firstRow="1" bandRow="1"/>
              <a:tblGrid>
                <a:gridCol w="4166840"/>
                <a:gridCol w="3951442"/>
              </a:tblGrid>
              <a:tr h="372917"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Requerimiento SFC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Respuesta BMC y ajustes a la propuesta de modificación reglamentaria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817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 smtClean="0">
                          <a:solidFill>
                            <a:srgbClr val="044990"/>
                          </a:solidFill>
                        </a:rPr>
                        <a:t>Aclarar en el Proyecto de Modificación que la Rueda Electrónica sólo se utilizará para el Mercado de Carbono.</a:t>
                      </a:r>
                      <a:endParaRPr lang="es-CO" sz="1300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baseline="0" dirty="0" smtClean="0">
                          <a:solidFill>
                            <a:srgbClr val="044990"/>
                          </a:solidFill>
                        </a:rPr>
                        <a:t>Se informará a la SFC que ya existían alusiones en tal sentido en el proyecto de modificación. No obstante, se incluyeron algunas adicionales.</a:t>
                      </a:r>
                      <a:endParaRPr lang="es-CO" sz="1300" kern="1200" baseline="0" dirty="0" smtClean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512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</a:rPr>
                        <a:t>Desarrollar en la parte general de la Rueda Electrónica algunos aspectos particulares que ya aparecían regulados en la parte especial de Mercado de Carbono.</a:t>
                      </a:r>
                      <a:endParaRPr lang="es-CO" sz="1300" kern="1200" dirty="0" smtClean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baseline="0" dirty="0" smtClean="0">
                          <a:solidFill>
                            <a:srgbClr val="044990"/>
                          </a:solidFill>
                        </a:rPr>
                        <a:t>Se indicará a la SFC que el desarrollo solicitado se encuentra en la parte especial del Mercado de Carbono, no obstante, se hicieron algunos desarrollos en la parte general.</a:t>
                      </a:r>
                      <a:endParaRPr lang="es-CO" sz="1300" kern="1200" baseline="0" dirty="0" smtClean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582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</a:rPr>
                        <a:t>Indicar en el proyecto de modificación el tipo de activo que constituyen las UGEIs.</a:t>
                      </a:r>
                      <a:endParaRPr lang="es-CO" sz="1300" kern="1200" dirty="0" smtClean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baseline="0" dirty="0" smtClean="0">
                          <a:solidFill>
                            <a:srgbClr val="044990"/>
                          </a:solidFill>
                        </a:rPr>
                        <a:t>Se incluyó en el proyecto del Reglamento que las </a:t>
                      </a:r>
                      <a:r>
                        <a:rPr lang="es-CO" sz="1300" kern="1200" baseline="0" dirty="0" err="1" smtClean="0">
                          <a:solidFill>
                            <a:srgbClr val="044990"/>
                          </a:solidFill>
                        </a:rPr>
                        <a:t>UGEIs</a:t>
                      </a:r>
                      <a:r>
                        <a:rPr lang="es-CO" sz="1300" kern="1200" baseline="0" dirty="0" smtClean="0">
                          <a:solidFill>
                            <a:srgbClr val="044990"/>
                          </a:solidFill>
                        </a:rPr>
                        <a:t> son </a:t>
                      </a:r>
                      <a:r>
                        <a:rPr lang="es-CO" sz="1300" kern="1200" baseline="0" dirty="0" err="1" smtClean="0">
                          <a:solidFill>
                            <a:srgbClr val="044990"/>
                          </a:solidFill>
                        </a:rPr>
                        <a:t>commodities</a:t>
                      </a:r>
                      <a:r>
                        <a:rPr lang="es-CO" sz="1300" kern="1200" baseline="0" dirty="0" smtClean="0">
                          <a:solidFill>
                            <a:srgbClr val="044990"/>
                          </a:solidFill>
                        </a:rPr>
                        <a:t> climáticos</a:t>
                      </a:r>
                      <a:endParaRPr lang="es-CO" sz="1300" kern="1200" baseline="0" dirty="0" smtClean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54442" y="156751"/>
            <a:ext cx="699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b="1" dirty="0" smtClean="0">
                <a:solidFill>
                  <a:srgbClr val="00B050"/>
                </a:solidFill>
              </a:rPr>
              <a:t>Modificaciones propuestas al Reglamento en relación con el Mercado de Carbono</a:t>
            </a:r>
          </a:p>
        </p:txBody>
      </p:sp>
      <p:sp>
        <p:nvSpPr>
          <p:cNvPr id="4098" name="AutoShape 2" descr="Resultado de imagen para reglame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 descr="Reglam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9650" y="3737115"/>
            <a:ext cx="1749288" cy="1342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92976" y="1009816"/>
          <a:ext cx="8118282" cy="3404312"/>
        </p:xfrm>
        <a:graphic>
          <a:graphicData uri="http://schemas.openxmlformats.org/drawingml/2006/table">
            <a:tbl>
              <a:tblPr firstRow="1" bandRow="1"/>
              <a:tblGrid>
                <a:gridCol w="4166840"/>
                <a:gridCol w="3951442"/>
              </a:tblGrid>
              <a:tr h="372917"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Requerimiento SFC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Respuesta BMC y ajustes a la propuesta de modificación reglamentaria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817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rgbClr val="044990"/>
                          </a:solidFill>
                        </a:rPr>
                        <a:t>Ajustar el proyecto de modificación al Decreto 926 de 2017 sobre el Impuesto al Carbono</a:t>
                      </a:r>
                      <a:endParaRPr lang="es-CO" sz="1400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kern="1200" baseline="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realizaron los ajustes procedentes, sin perjuicio de indicar que en el Mercado de Carbono podrán negociarse UGEIs que no tengan por intención la exención del pago del Impuesto al Carbono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512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Reubicar en el proyecto de modificación las normas sobre compensación y liquidación de las operaciones del Mercado de Carbono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reubicaron las normas en el Libro Sexto del Reglamento, correspondiente a las actividades de compensación y liquidación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582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Ampliar las disposiciones reglamentarias sobre acreditación de entrega de las UGEIs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incluyó en el proyecto de modificación un mayor desarrollo operativo de la acreditación de entrega de UGEIs, sin perjuicio de indicar que un detalle aún mayor constará en Circular.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54442" y="156751"/>
            <a:ext cx="699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b="1" dirty="0" smtClean="0">
                <a:solidFill>
                  <a:srgbClr val="00B050"/>
                </a:solidFill>
              </a:rPr>
              <a:t>Modificaciones propuestas al Reglamento en relación con el Mercado de Carbono</a:t>
            </a:r>
          </a:p>
        </p:txBody>
      </p:sp>
      <p:sp>
        <p:nvSpPr>
          <p:cNvPr id="4098" name="AutoShape 2" descr="Resultado de imagen para reglame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404718" y="888955"/>
          <a:ext cx="8333768" cy="3860709"/>
        </p:xfrm>
        <a:graphic>
          <a:graphicData uri="http://schemas.openxmlformats.org/drawingml/2006/table">
            <a:tbl>
              <a:tblPr firstRow="1" bandRow="1"/>
              <a:tblGrid>
                <a:gridCol w="3523160"/>
                <a:gridCol w="4810608"/>
              </a:tblGrid>
              <a:tr h="464547"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Requerimiento SFC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300" b="1" dirty="0" smtClean="0">
                          <a:solidFill>
                            <a:srgbClr val="044990"/>
                          </a:solidFill>
                        </a:rPr>
                        <a:t>Respuesta BMC y ajustes a la propuesta de modificación reglamentaria</a:t>
                      </a:r>
                      <a:endParaRPr lang="es-CO" sz="1300" b="1" dirty="0">
                        <a:solidFill>
                          <a:srgbClr val="04499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64">
                <a:tc>
                  <a:txBody>
                    <a:bodyPr/>
                    <a:lstStyle/>
                    <a:p>
                      <a:pPr marL="0" marR="0" indent="0" algn="l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Eliminar la causal de incumplimiento relacionada con la inexistencia de las </a:t>
                      </a:r>
                      <a:r>
                        <a:rPr lang="es-CO" sz="1300" kern="1200" dirty="0" err="1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UGEIs</a:t>
                      </a:r>
                      <a:endParaRPr lang="es-CO" sz="1300" kern="1200" dirty="0">
                        <a:solidFill>
                          <a:srgbClr val="0449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eliminó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4528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Reconsiderar la celebración de un comité arbitral con anterioridad a la declaratoria de incumplimiento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eliminó del proyecto de modificación la celebración de un comité arbitral con anterioridad a la declaratoria de incumplimiento y se incluyó la posibilidad de que la parte cumplida solicite la celebración de una nueva subasta sin tener que adelantar nuevamente la totalidad del procedimiento.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85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Incluir en el proyecto de modificación disposiciones sobre la reanudación de las sesiones de Rueda Electrónica suspendidas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incluyeron disposiciones generales acerca de la reanudación de la Rueda, las cuales serán desarrolladas con mayor detalle a través de Circular.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820">
                <a:tc>
                  <a:txBody>
                    <a:bodyPr/>
                    <a:lstStyle/>
                    <a:p>
                      <a:pPr marL="0" marR="0" indent="0" algn="just" defTabSz="913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Eliminar del Proyecto de Modificación el texto de los artículos que sólo sufren cambios en su numeración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300" kern="1200" dirty="0" smtClean="0">
                          <a:solidFill>
                            <a:srgbClr val="044990"/>
                          </a:solidFill>
                          <a:latin typeface="+mn-lt"/>
                          <a:ea typeface="+mn-ea"/>
                          <a:cs typeface="+mn-cs"/>
                        </a:rPr>
                        <a:t>Se eliminaron y los mismos fueron incluidos en una tabla donde se indica la numeración antigua y la nueva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254442" y="156751"/>
            <a:ext cx="699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b="1" dirty="0" smtClean="0">
                <a:solidFill>
                  <a:srgbClr val="00B050"/>
                </a:solidFill>
              </a:rPr>
              <a:t>Modificaciones propuestas al Reglamento en relación con el Mercado de Carbono</a:t>
            </a:r>
          </a:p>
        </p:txBody>
      </p:sp>
      <p:sp>
        <p:nvSpPr>
          <p:cNvPr id="4098" name="AutoShape 2" descr="Resultado de imagen para reglame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4442" y="156751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Otros temas objeto de la propuesta de modificación - Reglamento del Mercado de Carbono</a:t>
            </a:r>
          </a:p>
        </p:txBody>
      </p:sp>
      <p:sp>
        <p:nvSpPr>
          <p:cNvPr id="4098" name="AutoShape 2" descr="Resultado de imagen para reglame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563743" y="970059"/>
            <a:ext cx="8079326" cy="2434709"/>
          </a:xfrm>
          <a:prstGeom prst="roundRect">
            <a:avLst/>
          </a:prstGeom>
          <a:ln>
            <a:solidFill>
              <a:srgbClr val="04499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s-CO" sz="1300" dirty="0" smtClean="0">
                <a:solidFill>
                  <a:srgbClr val="044990"/>
                </a:solidFill>
              </a:rPr>
              <a:t> Se incluyeron disposiciones sobre la suspensión de las sesiones de Rueda Electrónica y su reanudación.</a:t>
            </a:r>
          </a:p>
          <a:p>
            <a:pPr lvl="0" algn="just">
              <a:buFont typeface="Wingdings" pitchFamily="2" charset="2"/>
              <a:buChar char="Ø"/>
            </a:pPr>
            <a:endParaRPr lang="es-CO" sz="1300" dirty="0" smtClean="0">
              <a:solidFill>
                <a:srgbClr val="04499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s-CO" sz="1300" dirty="0" smtClean="0">
                <a:solidFill>
                  <a:srgbClr val="044990"/>
                </a:solidFill>
              </a:rPr>
              <a:t> Se incluyeron disposiciones sobre la anulación de posturas y operaciones.</a:t>
            </a:r>
          </a:p>
          <a:p>
            <a:pPr lvl="0" algn="just"/>
            <a:endParaRPr lang="es-CO" sz="1300" dirty="0" smtClean="0">
              <a:solidFill>
                <a:srgbClr val="04499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s-CO" sz="1300" dirty="0" smtClean="0">
                <a:solidFill>
                  <a:srgbClr val="044990"/>
                </a:solidFill>
              </a:rPr>
              <a:t> Se incluyó un artículo relacionado con el efecto de la declaratoria desierta de las Rondas de la Sesión de Adjudicación, el cual es diferente si se trata de la primero Ronda o de las subsiguientes.</a:t>
            </a:r>
          </a:p>
          <a:p>
            <a:pPr lvl="0" algn="just">
              <a:buFont typeface="Wingdings" pitchFamily="2" charset="2"/>
              <a:buChar char="Ø"/>
            </a:pPr>
            <a:endParaRPr lang="es-CO" sz="1300" dirty="0" smtClean="0">
              <a:solidFill>
                <a:srgbClr val="04499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s-CO" sz="1300" dirty="0" smtClean="0">
                <a:solidFill>
                  <a:srgbClr val="044990"/>
                </a:solidFill>
              </a:rPr>
              <a:t> Se incluyó como causal de incumplimiento la no complementación de las operaciones.</a:t>
            </a:r>
          </a:p>
          <a:p>
            <a:pPr lvl="0" algn="just">
              <a:buFont typeface="Wingdings" pitchFamily="2" charset="2"/>
              <a:buChar char="Ø"/>
            </a:pPr>
            <a:endParaRPr lang="es-CO" sz="1300" dirty="0" smtClean="0">
              <a:solidFill>
                <a:srgbClr val="044990"/>
              </a:solidFill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s-CO" sz="1300" dirty="0" smtClean="0">
                <a:solidFill>
                  <a:srgbClr val="044990"/>
                </a:solidFill>
              </a:rPr>
              <a:t> Se incluyeron aspectos adicionales que deben aparecer en la solicitud de convocatoria a subasta.</a:t>
            </a:r>
            <a:endParaRPr lang="es-CO" sz="1300" dirty="0">
              <a:solidFill>
                <a:schemeClr val="tx2"/>
              </a:solidFill>
            </a:endParaRPr>
          </a:p>
        </p:txBody>
      </p:sp>
      <p:pic>
        <p:nvPicPr>
          <p:cNvPr id="6" name="5 Imagen" descr="Reglamento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8101" y="3670156"/>
            <a:ext cx="1634202" cy="1186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59835" y="1441173"/>
            <a:ext cx="5824331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1450" tIns="171450" rIns="171450" bIns="171450" rtlCol="0" anchor="ctr">
            <a:noAutofit/>
          </a:bodyPr>
          <a:lstStyle/>
          <a:p>
            <a:pPr algn="ctr"/>
            <a:endParaRPr lang="es-ES_tradnl" sz="11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3477867" y="1835143"/>
            <a:ext cx="1955698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033757" y="3345624"/>
            <a:ext cx="7102699" cy="124690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O" sz="2300" dirty="0" smtClean="0">
                <a:solidFill>
                  <a:schemeClr val="bg1"/>
                </a:solidFill>
              </a:rPr>
              <a:t>9. Exploración del mercado - Proceso de contratación – Experto en Contratación Pública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CO" sz="1800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91 Imagen" descr="BMC LOGO.bmp"/>
          <p:cNvPicPr>
            <a:picLocks noChangeAspect="1"/>
          </p:cNvPicPr>
          <p:nvPr/>
        </p:nvPicPr>
        <p:blipFill>
          <a:blip r:embed="rId3" cstate="print"/>
          <a:srcRect t="9660" r="-211"/>
          <a:stretch>
            <a:fillRect/>
          </a:stretch>
        </p:blipFill>
        <p:spPr bwMode="auto">
          <a:xfrm>
            <a:off x="7494593" y="117206"/>
            <a:ext cx="1512000" cy="46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10 CuadroTexto"/>
          <p:cNvSpPr txBox="1"/>
          <p:nvPr/>
        </p:nvSpPr>
        <p:spPr>
          <a:xfrm>
            <a:off x="300253" y="59672"/>
            <a:ext cx="6796584" cy="7166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i="0">
                <a:solidFill>
                  <a:srgbClr val="094784"/>
                </a:solidFill>
                <a:latin typeface="Franklin Gothic Demi Cond" panose="020B0706030402020204" pitchFamily="34" charset="0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2pPr>
            <a:lvl3pPr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3pPr>
            <a:lvl4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</a:defRPr>
            </a:lvl6pPr>
            <a:lvl7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</a:defRPr>
            </a:lvl7pPr>
            <a:lvl8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</a:defRPr>
            </a:lvl8pPr>
            <a:lvl9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</a:defRPr>
            </a:lvl9pPr>
          </a:lstStyle>
          <a:p>
            <a:pPr algn="just" defTabSz="914400"/>
            <a:r>
              <a:rPr lang="es-CO" sz="1800" dirty="0" smtClean="0"/>
              <a:t>Exploración del Mercado – Asesor Externo en materia de contratación estatal</a:t>
            </a:r>
            <a:endParaRPr lang="es-CO" sz="1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597712" y="4467353"/>
            <a:ext cx="3178999" cy="545753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400" b="1" dirty="0" smtClean="0">
                <a:solidFill>
                  <a:srgbClr val="002060"/>
                </a:solidFill>
              </a:rPr>
              <a:t>Distintas metodologías y niveles de profundidad diferentes</a:t>
            </a:r>
            <a:endParaRPr lang="es-CO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218364" y="539750"/>
          <a:ext cx="5950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6515873" y="941694"/>
            <a:ext cx="2340592" cy="375132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600" dirty="0" smtClean="0">
                <a:solidFill>
                  <a:srgbClr val="044990"/>
                </a:solidFill>
              </a:rPr>
              <a:t>Se celebrarán varias reuniones con cada uno de los abogados que presentaron propuestas, con el fin de presentarles detalladamente nuestro objetivo y solicitar los ajustes necesarios a las propuestas presentadas</a:t>
            </a:r>
            <a:endParaRPr lang="es-CO" sz="1500" dirty="0">
              <a:solidFill>
                <a:srgbClr val="04499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038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85800" y="1428751"/>
            <a:ext cx="7772400" cy="1669256"/>
          </a:xfrm>
        </p:spPr>
        <p:txBody>
          <a:bodyPr/>
          <a:lstStyle/>
          <a:p>
            <a:pPr eaLnBrk="1" hangingPunct="1"/>
            <a:r>
              <a:rPr lang="es-CO" sz="4000" dirty="0" smtClean="0">
                <a:latin typeface="Calibri" pitchFamily="34" charset="0"/>
              </a:rPr>
              <a:t>10. Proposiciones y Varios.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44"/>
          <p:cNvSpPr>
            <a:spLocks noGrp="1"/>
          </p:cNvSpPr>
          <p:nvPr>
            <p:ph type="body" sz="half" idx="29"/>
          </p:nvPr>
        </p:nvSpPr>
        <p:spPr>
          <a:xfrm>
            <a:off x="435935" y="2605827"/>
            <a:ext cx="8127620" cy="631434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6"/>
            </a:pPr>
            <a:r>
              <a:rPr lang="es-CO" sz="1600" dirty="0" smtClean="0">
                <a:solidFill>
                  <a:srgbClr val="002060"/>
                </a:solidFill>
              </a:rPr>
              <a:t>Identificación de Necesidades – Operaciones de </a:t>
            </a:r>
            <a:r>
              <a:rPr lang="es-CO" sz="1600" dirty="0" err="1" smtClean="0">
                <a:solidFill>
                  <a:srgbClr val="002060"/>
                </a:solidFill>
              </a:rPr>
              <a:t>Factoring</a:t>
            </a:r>
            <a:r>
              <a:rPr lang="es-CO" sz="1600" dirty="0" smtClean="0">
                <a:solidFill>
                  <a:srgbClr val="002060"/>
                </a:solidFill>
              </a:rPr>
              <a:t> – Dra. Susana Gómez Rodríguez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7" name="Text Placeholder 46"/>
          <p:cNvSpPr>
            <a:spLocks noGrp="1"/>
          </p:cNvSpPr>
          <p:nvPr>
            <p:ph type="body" sz="half" idx="31"/>
          </p:nvPr>
        </p:nvSpPr>
        <p:spPr>
          <a:xfrm>
            <a:off x="435935" y="3130931"/>
            <a:ext cx="8127620" cy="406432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7"/>
            </a:pPr>
            <a:r>
              <a:rPr lang="es-CO" sz="1600" dirty="0" smtClean="0">
                <a:solidFill>
                  <a:srgbClr val="002060"/>
                </a:solidFill>
              </a:rPr>
              <a:t>Charla – Nueva estructura del mercado de la factura electrónica como título valor – Dra. Susana Gómez Rodríguez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5" name="Text Placeholder 74"/>
          <p:cNvSpPr>
            <a:spLocks noGrp="1"/>
          </p:cNvSpPr>
          <p:nvPr>
            <p:ph type="body" sz="half" idx="33"/>
          </p:nvPr>
        </p:nvSpPr>
        <p:spPr>
          <a:xfrm>
            <a:off x="435935" y="3673538"/>
            <a:ext cx="8127620" cy="685799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8"/>
            </a:pPr>
            <a:r>
              <a:rPr lang="es-CO" sz="1600" dirty="0" smtClean="0">
                <a:solidFill>
                  <a:srgbClr val="002060"/>
                </a:solidFill>
              </a:rPr>
              <a:t>Estudio y análisis – Propuesta de Modificación del Reglamento del Mercado de Carbono y proyecto de comunicación respuesta SFC</a:t>
            </a:r>
            <a:endParaRPr lang="es-CO" sz="1600" dirty="0">
              <a:solidFill>
                <a:srgbClr val="002060"/>
              </a:solidFill>
            </a:endParaRPr>
          </a:p>
        </p:txBody>
      </p:sp>
      <p:sp>
        <p:nvSpPr>
          <p:cNvPr id="26" name="Text Placeholder 30"/>
          <p:cNvSpPr txBox="1">
            <a:spLocks/>
          </p:cNvSpPr>
          <p:nvPr/>
        </p:nvSpPr>
        <p:spPr>
          <a:xfrm>
            <a:off x="163773" y="42532"/>
            <a:ext cx="8399782" cy="4148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kern="1200">
                <a:solidFill>
                  <a:schemeClr val="accent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2400" b="1" dirty="0" smtClean="0">
                <a:solidFill>
                  <a:srgbClr val="044990"/>
                </a:solidFill>
              </a:rPr>
              <a:t>Orden del Día</a:t>
            </a:r>
            <a:endParaRPr lang="es-ES_tradnl" sz="2400" b="1" dirty="0">
              <a:solidFill>
                <a:srgbClr val="044990"/>
              </a:solidFill>
            </a:endParaRPr>
          </a:p>
        </p:txBody>
      </p:sp>
      <p:sp>
        <p:nvSpPr>
          <p:cNvPr id="17" name="Text Placeholder 46"/>
          <p:cNvSpPr>
            <a:spLocks noGrp="1"/>
          </p:cNvSpPr>
          <p:nvPr>
            <p:ph type="body" sz="half" idx="31"/>
          </p:nvPr>
        </p:nvSpPr>
        <p:spPr>
          <a:xfrm>
            <a:off x="435935" y="4198653"/>
            <a:ext cx="8127620" cy="406432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9"/>
            </a:pPr>
            <a:r>
              <a:rPr lang="es-CO" sz="1600" dirty="0" smtClean="0">
                <a:solidFill>
                  <a:srgbClr val="002060"/>
                </a:solidFill>
              </a:rPr>
              <a:t>Exploración del Mercado – proceso de contratación – Experto en Contratación Estatal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Text Placeholder 46"/>
          <p:cNvSpPr>
            <a:spLocks noGrp="1"/>
          </p:cNvSpPr>
          <p:nvPr>
            <p:ph type="body" sz="half" idx="31"/>
          </p:nvPr>
        </p:nvSpPr>
        <p:spPr>
          <a:xfrm>
            <a:off x="435935" y="4565751"/>
            <a:ext cx="6676182" cy="406432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10"/>
            </a:pPr>
            <a:r>
              <a:rPr lang="es-CO" sz="1600" dirty="0" smtClean="0">
                <a:solidFill>
                  <a:srgbClr val="002060"/>
                </a:solidFill>
              </a:rPr>
              <a:t>Proposiciones y Varios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Text Placeholder 44"/>
          <p:cNvSpPr>
            <a:spLocks noGrp="1"/>
          </p:cNvSpPr>
          <p:nvPr>
            <p:ph type="body" sz="half" idx="29"/>
          </p:nvPr>
        </p:nvSpPr>
        <p:spPr>
          <a:xfrm>
            <a:off x="435935" y="414849"/>
            <a:ext cx="7964087" cy="631434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s-CO" sz="1600" dirty="0" smtClean="0">
                <a:solidFill>
                  <a:srgbClr val="002060"/>
                </a:solidFill>
              </a:rPr>
              <a:t>Verificación del Quórum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>
                <a:solidFill>
                  <a:srgbClr val="002060"/>
                </a:solidFill>
              </a:rPr>
              <a:t>Lectura y aprobación del Orden del Día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>
                <a:solidFill>
                  <a:srgbClr val="002060"/>
                </a:solidFill>
              </a:rPr>
              <a:t>Elección del Presidente del Comité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>
                <a:solidFill>
                  <a:srgbClr val="002060"/>
                </a:solidFill>
              </a:rPr>
              <a:t>Propuesta cronograma de sesiones II Semestre 2017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600" dirty="0" smtClean="0">
                <a:solidFill>
                  <a:srgbClr val="002060"/>
                </a:solidFill>
              </a:rPr>
              <a:t>Reglamento del Comité de Regulación</a:t>
            </a:r>
          </a:p>
          <a:p>
            <a:pPr algn="just"/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85800" y="1428751"/>
            <a:ext cx="7772400" cy="1669256"/>
          </a:xfrm>
        </p:spPr>
        <p:txBody>
          <a:bodyPr/>
          <a:lstStyle/>
          <a:p>
            <a:pPr eaLnBrk="1" hangingPunct="1"/>
            <a:r>
              <a:rPr lang="es-CO" sz="4000" dirty="0" smtClean="0">
                <a:latin typeface="Calibri" pitchFamily="34" charset="0"/>
              </a:rPr>
              <a:t>3.  Elección del Presidente del Comité.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85800" y="1428751"/>
            <a:ext cx="7772400" cy="1669256"/>
          </a:xfrm>
        </p:spPr>
        <p:txBody>
          <a:bodyPr/>
          <a:lstStyle/>
          <a:p>
            <a:pPr eaLnBrk="1" hangingPunct="1"/>
            <a:r>
              <a:rPr lang="es-CO" sz="4000" dirty="0" smtClean="0">
                <a:latin typeface="Calibri" pitchFamily="34" charset="0"/>
              </a:rPr>
              <a:t>4. Propuesta Cronograma sesiones II Semestre 2017.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/>
          <a:p>
            <a:pPr algn="r" eaLnBrk="0" hangingPunct="0">
              <a:defRPr/>
            </a:pPr>
            <a:r>
              <a:rPr lang="es-CO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</a:t>
            </a:r>
            <a:r>
              <a:rPr lang="es-CO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09550" y="192251"/>
            <a:ext cx="8229600" cy="77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b="1" dirty="0" smtClean="0">
                <a:solidFill>
                  <a:srgbClr val="044990"/>
                </a:solidFill>
                <a:latin typeface="Calibri" pitchFamily="34" charset="0"/>
              </a:rPr>
              <a:t>4. Propuesta cronograma sesiones II Semestre 2017</a:t>
            </a:r>
          </a:p>
        </p:txBody>
      </p:sp>
      <p:pic>
        <p:nvPicPr>
          <p:cNvPr id="5" name="91 Imagen" descr="BMC LOGO.bmp"/>
          <p:cNvPicPr>
            <a:picLocks noChangeAspect="1"/>
          </p:cNvPicPr>
          <p:nvPr/>
        </p:nvPicPr>
        <p:blipFill>
          <a:blip r:embed="rId2" cstate="print"/>
          <a:srcRect r="-211"/>
          <a:stretch>
            <a:fillRect/>
          </a:stretch>
        </p:blipFill>
        <p:spPr bwMode="auto">
          <a:xfrm>
            <a:off x="7494588" y="116682"/>
            <a:ext cx="1511300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57193" y="1847850"/>
          <a:ext cx="8077216" cy="866775"/>
        </p:xfrm>
        <a:graphic>
          <a:graphicData uri="http://schemas.openxmlformats.org/drawingml/2006/table">
            <a:tbl>
              <a:tblPr/>
              <a:tblGrid>
                <a:gridCol w="1656152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80419"/>
                <a:gridCol w="1008494"/>
              </a:tblGrid>
              <a:tr h="26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SEGUNDO SEMESTRE 2017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Julio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Agosto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Septiembre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Octubre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Noviembre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Diciembre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Horario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399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Día de la Semana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317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Comité de Regulación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1" i="0" u="none" strike="noStrike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149" marR="5149" marT="51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85800" y="1428751"/>
            <a:ext cx="7772400" cy="1669256"/>
          </a:xfrm>
        </p:spPr>
        <p:txBody>
          <a:bodyPr/>
          <a:lstStyle/>
          <a:p>
            <a:pPr eaLnBrk="1" hangingPunct="1"/>
            <a:r>
              <a:rPr lang="es-CO" sz="5000" dirty="0" smtClean="0">
                <a:latin typeface="Calibri" pitchFamily="34" charset="0"/>
              </a:rPr>
              <a:t>5. Reglamento Comité de Regulación.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85800" y="1726475"/>
            <a:ext cx="7772400" cy="1669256"/>
          </a:xfrm>
        </p:spPr>
        <p:txBody>
          <a:bodyPr/>
          <a:lstStyle/>
          <a:p>
            <a:r>
              <a:rPr lang="es-CO" sz="4400" dirty="0" smtClean="0">
                <a:latin typeface="Calibri" pitchFamily="34" charset="0"/>
              </a:rPr>
              <a:t>6. Identificación de Necesidades – Operaciones de Factoring – Dra. Susana Gómez Rodríguez</a:t>
            </a:r>
            <a:r>
              <a:rPr lang="en-US" sz="5000" dirty="0" smtClean="0">
                <a:latin typeface="Calibri" pitchFamily="34" charset="0"/>
              </a:rPr>
              <a:t/>
            </a:r>
            <a:br>
              <a:rPr lang="en-US" sz="5000" dirty="0" smtClean="0">
                <a:latin typeface="Calibri" pitchFamily="34" charset="0"/>
              </a:rPr>
            </a:br>
            <a:r>
              <a:rPr lang="es-CO" sz="5000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611368" y="2087997"/>
            <a:ext cx="7979739" cy="1669256"/>
          </a:xfrm>
        </p:spPr>
        <p:txBody>
          <a:bodyPr/>
          <a:lstStyle/>
          <a:p>
            <a:r>
              <a:rPr lang="es-CO" sz="3600" dirty="0" smtClean="0">
                <a:latin typeface="Calibri" pitchFamily="34" charset="0"/>
              </a:rPr>
              <a:t>7. Charla – Nueva estructura del mercado de la factura electrónica como título valor Dra. Susana Gómez Rodríguez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800" dirty="0" smtClean="0">
                <a:latin typeface="Calibri" pitchFamily="34" charset="0"/>
              </a:rPr>
              <a:t/>
            </a:r>
            <a:br>
              <a:rPr lang="en-US" sz="4800" dirty="0" smtClean="0">
                <a:latin typeface="Calibri" pitchFamily="34" charset="0"/>
              </a:rPr>
            </a:br>
            <a:r>
              <a:rPr lang="es-CO" sz="4800" dirty="0" smtClean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59835" y="1441173"/>
            <a:ext cx="5824331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71450" tIns="171450" rIns="171450" bIns="171450" rtlCol="0" anchor="ctr">
            <a:noAutofit/>
          </a:bodyPr>
          <a:lstStyle/>
          <a:p>
            <a:pPr algn="ctr"/>
            <a:endParaRPr lang="es-ES_tradnl" sz="11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3477867" y="1835143"/>
            <a:ext cx="1955698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033757" y="3345624"/>
            <a:ext cx="7102699" cy="124690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dirty="0" smtClean="0">
                <a:solidFill>
                  <a:schemeClr val="bg1"/>
                </a:solidFill>
              </a:rPr>
              <a:t>8. Estudio y análisis – Propuesta de Modificación del Reglamento del Mercado de Carbono y proyecto de comunicación respuesta SFC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CO" sz="2300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CO" sz="1800" dirty="0" smtClean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phisticated Business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28735</TotalTime>
  <Words>944</Words>
  <Application>Microsoft Office PowerPoint</Application>
  <PresentationFormat>Presentación en pantalla (16:9)</PresentationFormat>
  <Paragraphs>155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Sophisticated Business</vt:lpstr>
      <vt:lpstr>Diapositiva 1</vt:lpstr>
      <vt:lpstr>Diapositiva 2</vt:lpstr>
      <vt:lpstr>3.  Elección del Presidente del Comité.</vt:lpstr>
      <vt:lpstr>4. Propuesta Cronograma sesiones II Semestre 2017.</vt:lpstr>
      <vt:lpstr>Diapositiva 5</vt:lpstr>
      <vt:lpstr>5. Reglamento Comité de Regulación.</vt:lpstr>
      <vt:lpstr>6. Identificación de Necesidades – Operaciones de Factoring – Dra. Susana Gómez Rodríguez  </vt:lpstr>
      <vt:lpstr>7. Charla – Nueva estructura del mercado de la factura electrónica como título valor Dra. Susana Gómez Rodríguez   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10. Proposiciones y Varios.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jromero</cp:lastModifiedBy>
  <cp:revision>1184</cp:revision>
  <cp:lastPrinted>2017-01-17T22:43:42Z</cp:lastPrinted>
  <dcterms:created xsi:type="dcterms:W3CDTF">2014-02-06T21:29:49Z</dcterms:created>
  <dcterms:modified xsi:type="dcterms:W3CDTF">2017-09-21T17:27:40Z</dcterms:modified>
</cp:coreProperties>
</file>