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1509" r:id="rId2"/>
    <p:sldId id="1568" r:id="rId3"/>
    <p:sldId id="1589" r:id="rId4"/>
    <p:sldId id="1605" r:id="rId5"/>
    <p:sldId id="1590" r:id="rId6"/>
    <p:sldId id="1606" r:id="rId7"/>
    <p:sldId id="1600" r:id="rId8"/>
    <p:sldId id="1599" r:id="rId9"/>
    <p:sldId id="1569" r:id="rId10"/>
    <p:sldId id="1570" r:id="rId11"/>
    <p:sldId id="1604" r:id="rId12"/>
    <p:sldId id="1574" r:id="rId13"/>
    <p:sldId id="1575" r:id="rId14"/>
    <p:sldId id="1576" r:id="rId15"/>
    <p:sldId id="1577" r:id="rId16"/>
    <p:sldId id="1578" r:id="rId17"/>
    <p:sldId id="1579" r:id="rId18"/>
    <p:sldId id="1580" r:id="rId19"/>
    <p:sldId id="1581" r:id="rId20"/>
    <p:sldId id="1582" r:id="rId21"/>
    <p:sldId id="1583" r:id="rId22"/>
    <p:sldId id="1584" r:id="rId23"/>
    <p:sldId id="1585" r:id="rId24"/>
    <p:sldId id="1586" r:id="rId25"/>
    <p:sldId id="1587" r:id="rId26"/>
    <p:sldId id="1588" r:id="rId27"/>
    <p:sldId id="1607" r:id="rId28"/>
    <p:sldId id="364" r:id="rId29"/>
  </p:sldIdLst>
  <p:sldSz cx="9144000" cy="5143500" type="screen16x9"/>
  <p:notesSz cx="7010400" cy="9296400"/>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ophisticated Business" id="{58BEDF31-0425-40C4-87B2-EBC1798A92EE}">
          <p14:sldIdLst>
            <p14:sldId id="258"/>
            <p14:sldId id="1498"/>
            <p14:sldId id="1500"/>
            <p14:sldId id="1501"/>
            <p14:sldId id="1508"/>
            <p14:sldId id="364"/>
          </p14:sldIdLst>
        </p14:section>
      </p14:sectionLst>
    </p:ext>
    <p:ext uri="{EFAFB233-063F-42B5-8137-9DF3F51BA10A}">
      <p15:sldGuideLst xmlns=""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50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guide id="5" orient="horz" pos="2697">
          <p15:clr>
            <a:srgbClr val="A4A3A4"/>
          </p15:clr>
        </p15:guide>
        <p15:guide id="6" orient="horz" pos="2928">
          <p15:clr>
            <a:srgbClr val="A4A3A4"/>
          </p15:clr>
        </p15:guide>
        <p15:guide id="7" pos="2228">
          <p15:clr>
            <a:srgbClr val="A4A3A4"/>
          </p15:clr>
        </p15:guide>
        <p15:guide id="8" pos="2208">
          <p15:clr>
            <a:srgbClr val="A4A3A4"/>
          </p15:clr>
        </p15:guide>
        <p15:guide id="9" orient="horz" pos="2857">
          <p15:clr>
            <a:srgbClr val="A4A3A4"/>
          </p15:clr>
        </p15:guide>
        <p15:guide id="10" orient="horz" pos="3102">
          <p15:clr>
            <a:srgbClr val="A4A3A4"/>
          </p15:clr>
        </p15:guide>
        <p15:guide id="11" orient="horz" pos="2676">
          <p15:clr>
            <a:srgbClr val="A4A3A4"/>
          </p15:clr>
        </p15:guide>
        <p15:guide id="12" orient="horz" pos="2905">
          <p15:clr>
            <a:srgbClr val="A4A3A4"/>
          </p15:clr>
        </p15:guide>
        <p15:guide id="13" orient="horz" pos="2903">
          <p15:clr>
            <a:srgbClr val="A4A3A4"/>
          </p15:clr>
        </p15:guide>
        <p15:guide id="14" orient="horz" pos="3152">
          <p15:clr>
            <a:srgbClr val="A4A3A4"/>
          </p15:clr>
        </p15:guide>
        <p15:guide id="15" orient="horz" pos="2718">
          <p15:clr>
            <a:srgbClr val="A4A3A4"/>
          </p15:clr>
        </p15:guide>
        <p15:guide id="16" orient="horz" pos="2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4784"/>
    <a:srgbClr val="F0C649"/>
    <a:srgbClr val="0070C0"/>
    <a:srgbClr val="897C58"/>
    <a:srgbClr val="00B0F0"/>
    <a:srgbClr val="3788FF"/>
    <a:srgbClr val="6699FF"/>
    <a:srgbClr val="0081E2"/>
    <a:srgbClr val="537CFF"/>
    <a:srgbClr val="7B7B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87545" autoAdjust="0"/>
  </p:normalViewPr>
  <p:slideViewPr>
    <p:cSldViewPr snapToGrid="0" snapToObjects="1">
      <p:cViewPr varScale="1">
        <p:scale>
          <a:sx n="100" d="100"/>
          <a:sy n="100" d="100"/>
        </p:scale>
        <p:origin x="-906" y="-96"/>
      </p:cViewPr>
      <p:guideLst>
        <p:guide orient="horz" pos="2704"/>
        <p:guide orient="horz" pos="3339"/>
        <p:guide orient="horz" pos="2028"/>
        <p:guide orient="horz" pos="2504"/>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orient="horz" pos="3127"/>
        <p:guide orient="horz" pos="2697"/>
        <p:guide orient="horz" pos="2928"/>
        <p:guide orient="horz" pos="2857"/>
        <p:guide orient="horz" pos="3102"/>
        <p:guide orient="horz" pos="2676"/>
        <p:guide orient="horz" pos="2905"/>
        <p:guide orient="horz" pos="2903"/>
        <p:guide orient="horz" pos="3152"/>
        <p:guide orient="horz" pos="2718"/>
        <p:guide orient="horz" pos="2951"/>
        <p:guide pos="2160"/>
        <p:guide pos="2141"/>
        <p:guide pos="22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C7833E86-A3D4-423A-8010-08D2BF526329}">
      <dgm:prSet custT="1"/>
      <dgm:spPr/>
      <dgm:t>
        <a:bodyPr/>
        <a:lstStyle/>
        <a:p>
          <a:r>
            <a:rPr lang="es-CO" sz="2400" b="1" dirty="0" smtClean="0">
              <a:latin typeface="Calibri" pitchFamily="34" charset="0"/>
            </a:rPr>
            <a:t>1. Verificación del Quórum.</a:t>
          </a:r>
        </a:p>
      </dgm:t>
    </dgm:pt>
    <dgm:pt modelId="{6C9EE748-EAE4-4178-B20B-991B259DD5D2}" type="parTrans" cxnId="{7BE0A9BA-091C-4D79-A275-F4073CC6B064}">
      <dgm:prSet/>
      <dgm:spPr/>
      <dgm:t>
        <a:bodyPr/>
        <a:lstStyle/>
        <a:p>
          <a:endParaRPr lang="es-CO">
            <a:latin typeface="Calibri" pitchFamily="34" charset="0"/>
          </a:endParaRPr>
        </a:p>
      </dgm:t>
    </dgm:pt>
    <dgm:pt modelId="{0D998222-7C25-4E09-BC4D-B72906CA70AF}" type="sibTrans" cxnId="{7BE0A9BA-091C-4D79-A275-F4073CC6B064}">
      <dgm:prSet/>
      <dgm:spPr/>
      <dgm:t>
        <a:bodyPr/>
        <a:lstStyle/>
        <a:p>
          <a:endParaRPr lang="es-CO">
            <a:latin typeface="Calibri" pitchFamily="34" charset="0"/>
          </a:endParaRPr>
        </a:p>
      </dgm:t>
    </dgm:pt>
    <dgm:pt modelId="{6FB62B8B-A117-44F5-AF1F-33E828CE3E27}">
      <dgm:prSet custT="1"/>
      <dgm:spPr/>
      <dgm:t>
        <a:bodyPr/>
        <a:lstStyle/>
        <a:p>
          <a:r>
            <a:rPr lang="es-CO" sz="2400" b="1" dirty="0" smtClean="0">
              <a:latin typeface="Calibri" pitchFamily="34" charset="0"/>
            </a:rPr>
            <a:t>2. Lectura y aprobación del orden del día.</a:t>
          </a:r>
        </a:p>
      </dgm:t>
    </dgm:pt>
    <dgm:pt modelId="{82B81702-1DE9-45AA-B149-9B39D970E52E}" type="parTrans" cxnId="{AFCDDE45-F8C4-4E2F-8969-1CDA5146DAE1}">
      <dgm:prSet/>
      <dgm:spPr/>
      <dgm:t>
        <a:bodyPr/>
        <a:lstStyle/>
        <a:p>
          <a:endParaRPr lang="es-CO">
            <a:latin typeface="Calibri" pitchFamily="34" charset="0"/>
          </a:endParaRPr>
        </a:p>
      </dgm:t>
    </dgm:pt>
    <dgm:pt modelId="{ED0F9114-33B3-4D0A-8A6D-4AB2FC8B4B0F}" type="sibTrans" cxnId="{AFCDDE45-F8C4-4E2F-8969-1CDA5146DAE1}">
      <dgm:prSet/>
      <dgm:spPr/>
      <dgm:t>
        <a:bodyPr/>
        <a:lstStyle/>
        <a:p>
          <a:endParaRPr lang="es-CO">
            <a:latin typeface="Calibri" pitchFamily="34" charset="0"/>
          </a:endParaRPr>
        </a:p>
      </dgm:t>
    </dgm:pt>
    <dgm:pt modelId="{A34EB87A-3ABD-41C9-A300-87452552F2BB}">
      <dgm:prSet custT="1"/>
      <dgm:spPr/>
      <dgm:t>
        <a:bodyPr/>
        <a:lstStyle/>
        <a:p>
          <a:r>
            <a:rPr lang="es-CO" sz="2400" b="1" dirty="0" smtClean="0">
              <a:latin typeface="Calibri" pitchFamily="34" charset="0"/>
            </a:rPr>
            <a:t>3. Aprobación del Acta No. 94.</a:t>
          </a:r>
        </a:p>
      </dgm:t>
    </dgm:pt>
    <dgm:pt modelId="{5F91FA70-7D99-4635-A408-511DC84E087C}" type="parTrans" cxnId="{B7C8BFC1-B017-4CBD-81BF-B644E9CEE7D4}">
      <dgm:prSet/>
      <dgm:spPr/>
      <dgm:t>
        <a:bodyPr/>
        <a:lstStyle/>
        <a:p>
          <a:endParaRPr lang="es-CO">
            <a:latin typeface="Calibri" pitchFamily="34" charset="0"/>
          </a:endParaRPr>
        </a:p>
      </dgm:t>
    </dgm:pt>
    <dgm:pt modelId="{2FAA73C4-F5A0-4D6A-ADA8-D02566EE95BC}" type="sibTrans" cxnId="{B7C8BFC1-B017-4CBD-81BF-B644E9CEE7D4}">
      <dgm:prSet/>
      <dgm:spPr/>
      <dgm:t>
        <a:bodyPr/>
        <a:lstStyle/>
        <a:p>
          <a:endParaRPr lang="es-CO">
            <a:latin typeface="Calibri" pitchFamily="34" charset="0"/>
          </a:endParaRPr>
        </a:p>
      </dgm:t>
    </dgm:pt>
    <dgm:pt modelId="{F608CBCB-D2E8-49E7-9DA3-29B7F77E9F3C}">
      <dgm:prSet custT="1"/>
      <dgm:spPr/>
      <dgm:t>
        <a:bodyPr/>
        <a:lstStyle/>
        <a:p>
          <a:r>
            <a:rPr lang="es-CO" sz="2400" b="1" dirty="0" smtClean="0">
              <a:latin typeface="Calibri" pitchFamily="34" charset="0"/>
            </a:rPr>
            <a:t>4. Nombramiento del Presidente del Comité.</a:t>
          </a:r>
        </a:p>
      </dgm:t>
    </dgm:pt>
    <dgm:pt modelId="{A39F3437-09D6-44E9-979C-0E3C521F148F}" type="parTrans" cxnId="{B0480D1F-78CB-4D8F-A764-63C287856378}">
      <dgm:prSet/>
      <dgm:spPr/>
      <dgm:t>
        <a:bodyPr/>
        <a:lstStyle/>
        <a:p>
          <a:endParaRPr lang="es-CO">
            <a:latin typeface="Calibri" pitchFamily="34" charset="0"/>
          </a:endParaRPr>
        </a:p>
      </dgm:t>
    </dgm:pt>
    <dgm:pt modelId="{55F73CAE-3E4D-4631-A031-E084E086CEF3}" type="sibTrans" cxnId="{B0480D1F-78CB-4D8F-A764-63C287856378}">
      <dgm:prSet/>
      <dgm:spPr/>
      <dgm:t>
        <a:bodyPr/>
        <a:lstStyle/>
        <a:p>
          <a:endParaRPr lang="es-CO">
            <a:latin typeface="Calibri" pitchFamily="34" charset="0"/>
          </a:endParaRPr>
        </a:p>
      </dgm:t>
    </dgm:pt>
    <dgm:pt modelId="{1A82B691-42AA-46C6-8AC0-3EBE5BD5C51D}">
      <dgm:prSet custT="1"/>
      <dgm:spPr/>
      <dgm:t>
        <a:bodyPr/>
        <a:lstStyle/>
        <a:p>
          <a:r>
            <a:rPr lang="es-CO" sz="2400" b="1" dirty="0" smtClean="0">
              <a:latin typeface="Calibri" pitchFamily="34" charset="0"/>
            </a:rPr>
            <a:t>5. Funciones Comité de Estándares.</a:t>
          </a:r>
        </a:p>
      </dgm:t>
    </dgm:pt>
    <dgm:pt modelId="{3EEE861E-4673-4F7B-B6B3-AAAA5EA1174B}" type="parTrans" cxnId="{D0C24CC2-BB0C-4002-A3A7-9D0BFC8EB0F4}">
      <dgm:prSet/>
      <dgm:spPr/>
      <dgm:t>
        <a:bodyPr/>
        <a:lstStyle/>
        <a:p>
          <a:endParaRPr lang="es-CO">
            <a:latin typeface="Calibri" pitchFamily="34" charset="0"/>
          </a:endParaRPr>
        </a:p>
      </dgm:t>
    </dgm:pt>
    <dgm:pt modelId="{5BF43663-836A-477C-B919-5923D47FEEE1}" type="sibTrans" cxnId="{D0C24CC2-BB0C-4002-A3A7-9D0BFC8EB0F4}">
      <dgm:prSet/>
      <dgm:spPr/>
      <dgm:t>
        <a:bodyPr/>
        <a:lstStyle/>
        <a:p>
          <a:endParaRPr lang="es-CO">
            <a:latin typeface="Calibri" pitchFamily="34" charset="0"/>
          </a:endParaRPr>
        </a:p>
      </dgm:t>
    </dgm:pt>
    <dgm:pt modelId="{8084EB36-B727-4723-8E7A-D5890CDE538B}">
      <dgm:prSet custT="1"/>
      <dgm:spPr/>
      <dgm:t>
        <a:bodyPr/>
        <a:lstStyle/>
        <a:p>
          <a:r>
            <a:rPr lang="es-CO" sz="2400" b="1" dirty="0" smtClean="0">
              <a:latin typeface="Calibri" pitchFamily="34" charset="0"/>
            </a:rPr>
            <a:t>7. Solicitudes de Inscripción</a:t>
          </a:r>
        </a:p>
      </dgm:t>
    </dgm:pt>
    <dgm:pt modelId="{2538A79F-3648-436C-9A85-2F8B958AF291}" type="parTrans" cxnId="{B01A5180-93E4-4919-907F-9D183B65F3C5}">
      <dgm:prSet/>
      <dgm:spPr/>
      <dgm:t>
        <a:bodyPr/>
        <a:lstStyle/>
        <a:p>
          <a:endParaRPr lang="es-CO">
            <a:latin typeface="Calibri" pitchFamily="34" charset="0"/>
          </a:endParaRPr>
        </a:p>
      </dgm:t>
    </dgm:pt>
    <dgm:pt modelId="{07C68412-0F29-40F1-A584-C93C1A28D029}" type="sibTrans" cxnId="{B01A5180-93E4-4919-907F-9D183B65F3C5}">
      <dgm:prSet/>
      <dgm:spPr/>
      <dgm:t>
        <a:bodyPr/>
        <a:lstStyle/>
        <a:p>
          <a:endParaRPr lang="es-CO">
            <a:latin typeface="Calibri" pitchFamily="34" charset="0"/>
          </a:endParaRPr>
        </a:p>
      </dgm:t>
    </dgm:pt>
    <dgm:pt modelId="{62D0E37F-2F1F-4EFE-8450-3B4C74DEA309}">
      <dgm:prSet custT="1"/>
      <dgm:spPr/>
      <dgm:t>
        <a:bodyPr/>
        <a:lstStyle/>
        <a:p>
          <a:r>
            <a:rPr lang="es-CO" sz="2400" b="1" dirty="0" smtClean="0">
              <a:latin typeface="Calibri" pitchFamily="34" charset="0"/>
            </a:rPr>
            <a:t>8. Proposiciones y </a:t>
          </a:r>
          <a:r>
            <a:rPr lang="es-CO" sz="2400" b="1" dirty="0" smtClean="0">
              <a:latin typeface="Calibri" pitchFamily="34" charset="0"/>
            </a:rPr>
            <a:t>varios</a:t>
          </a:r>
          <a:r>
            <a:rPr lang="es-CO" sz="2400" b="1" dirty="0" smtClean="0">
              <a:latin typeface="Calibri" pitchFamily="34" charset="0"/>
            </a:rPr>
            <a:t>.</a:t>
          </a:r>
        </a:p>
      </dgm:t>
    </dgm:pt>
    <dgm:pt modelId="{E612856E-8F35-4117-9C2F-0020383F844E}" type="parTrans" cxnId="{B7F9272F-6528-4F7D-820C-B4F589491505}">
      <dgm:prSet/>
      <dgm:spPr/>
      <dgm:t>
        <a:bodyPr/>
        <a:lstStyle/>
        <a:p>
          <a:endParaRPr lang="es-CO">
            <a:latin typeface="Calibri" pitchFamily="34" charset="0"/>
          </a:endParaRPr>
        </a:p>
      </dgm:t>
    </dgm:pt>
    <dgm:pt modelId="{81FDE149-9A56-4CF8-AC71-ED5C88E2F4CC}" type="sibTrans" cxnId="{B7F9272F-6528-4F7D-820C-B4F589491505}">
      <dgm:prSet/>
      <dgm:spPr/>
      <dgm:t>
        <a:bodyPr/>
        <a:lstStyle/>
        <a:p>
          <a:endParaRPr lang="es-CO">
            <a:latin typeface="Calibri" pitchFamily="34" charset="0"/>
          </a:endParaRPr>
        </a:p>
      </dgm:t>
    </dgm:pt>
    <dgm:pt modelId="{4CA2A508-4676-49E7-95EB-080F0963C863}">
      <dgm:prSet custT="1"/>
      <dgm:spPr/>
      <dgm:t>
        <a:bodyPr/>
        <a:lstStyle/>
        <a:p>
          <a:r>
            <a:rPr lang="es-CO" sz="2400" b="1" dirty="0" smtClean="0">
              <a:latin typeface="Calibri" pitchFamily="34" charset="0"/>
            </a:rPr>
            <a:t>6. Presentación Comité de Estándares.</a:t>
          </a:r>
        </a:p>
      </dgm:t>
    </dgm:pt>
    <dgm:pt modelId="{42143530-EACB-4F42-B4BB-43A656094E30}" type="parTrans" cxnId="{F119A240-B797-47C8-819C-6E2E99CA6872}">
      <dgm:prSet/>
      <dgm:spPr/>
      <dgm:t>
        <a:bodyPr/>
        <a:lstStyle/>
        <a:p>
          <a:endParaRPr lang="es-CO"/>
        </a:p>
      </dgm:t>
    </dgm:pt>
    <dgm:pt modelId="{BB0C3AC0-1C33-4490-819B-2476DAC9C30E}" type="sibTrans" cxnId="{F119A240-B797-47C8-819C-6E2E99CA6872}">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CF55614E-3210-4F9D-ADC5-BC8D276724CD}" type="pres">
      <dgm:prSet presAssocID="{C7833E86-A3D4-423A-8010-08D2BF526329}" presName="parentText" presStyleLbl="node1" presStyleIdx="0" presStyleCnt="8" custLinFactNeighborX="-2500" custLinFactNeighborY="-44213">
        <dgm:presLayoutVars>
          <dgm:chMax val="0"/>
          <dgm:bulletEnabled val="1"/>
        </dgm:presLayoutVars>
      </dgm:prSet>
      <dgm:spPr/>
      <dgm:t>
        <a:bodyPr/>
        <a:lstStyle/>
        <a:p>
          <a:endParaRPr lang="es-CO"/>
        </a:p>
      </dgm:t>
    </dgm:pt>
    <dgm:pt modelId="{AD591FB0-40DC-4347-B699-1012C5856716}" type="pres">
      <dgm:prSet presAssocID="{0D998222-7C25-4E09-BC4D-B72906CA70AF}" presName="spacer" presStyleCnt="0"/>
      <dgm:spPr/>
    </dgm:pt>
    <dgm:pt modelId="{EDC837DF-0A67-4C20-A760-A1394271C7FB}" type="pres">
      <dgm:prSet presAssocID="{6FB62B8B-A117-44F5-AF1F-33E828CE3E27}" presName="parentText" presStyleLbl="node1" presStyleIdx="1" presStyleCnt="8">
        <dgm:presLayoutVars>
          <dgm:chMax val="0"/>
          <dgm:bulletEnabled val="1"/>
        </dgm:presLayoutVars>
      </dgm:prSet>
      <dgm:spPr/>
      <dgm:t>
        <a:bodyPr/>
        <a:lstStyle/>
        <a:p>
          <a:endParaRPr lang="es-CO"/>
        </a:p>
      </dgm:t>
    </dgm:pt>
    <dgm:pt modelId="{0E778B8D-ECBC-4B50-BBAD-538E556F0852}" type="pres">
      <dgm:prSet presAssocID="{ED0F9114-33B3-4D0A-8A6D-4AB2FC8B4B0F}" presName="spacer" presStyleCnt="0"/>
      <dgm:spPr/>
    </dgm:pt>
    <dgm:pt modelId="{81777E86-AF23-496C-BE8A-DC9116FDEBC6}" type="pres">
      <dgm:prSet presAssocID="{A34EB87A-3ABD-41C9-A300-87452552F2BB}" presName="parentText" presStyleLbl="node1" presStyleIdx="2" presStyleCnt="8">
        <dgm:presLayoutVars>
          <dgm:chMax val="0"/>
          <dgm:bulletEnabled val="1"/>
        </dgm:presLayoutVars>
      </dgm:prSet>
      <dgm:spPr/>
      <dgm:t>
        <a:bodyPr/>
        <a:lstStyle/>
        <a:p>
          <a:endParaRPr lang="es-CO"/>
        </a:p>
      </dgm:t>
    </dgm:pt>
    <dgm:pt modelId="{CAA0A7C6-E851-4E60-89DC-B4B6572D8763}" type="pres">
      <dgm:prSet presAssocID="{2FAA73C4-F5A0-4D6A-ADA8-D02566EE95BC}" presName="spacer" presStyleCnt="0"/>
      <dgm:spPr/>
    </dgm:pt>
    <dgm:pt modelId="{DA62BD14-6997-42A4-8151-13008C1BE425}" type="pres">
      <dgm:prSet presAssocID="{F608CBCB-D2E8-49E7-9DA3-29B7F77E9F3C}" presName="parentText" presStyleLbl="node1" presStyleIdx="3" presStyleCnt="8">
        <dgm:presLayoutVars>
          <dgm:chMax val="0"/>
          <dgm:bulletEnabled val="1"/>
        </dgm:presLayoutVars>
      </dgm:prSet>
      <dgm:spPr/>
      <dgm:t>
        <a:bodyPr/>
        <a:lstStyle/>
        <a:p>
          <a:endParaRPr lang="es-CO"/>
        </a:p>
      </dgm:t>
    </dgm:pt>
    <dgm:pt modelId="{17B8874B-EF17-4920-9F08-F4C11AE51528}" type="pres">
      <dgm:prSet presAssocID="{55F73CAE-3E4D-4631-A031-E084E086CEF3}" presName="spacer" presStyleCnt="0"/>
      <dgm:spPr/>
    </dgm:pt>
    <dgm:pt modelId="{DEA3DEB1-3B43-4496-B203-02BB5307F721}" type="pres">
      <dgm:prSet presAssocID="{1A82B691-42AA-46C6-8AC0-3EBE5BD5C51D}" presName="parentText" presStyleLbl="node1" presStyleIdx="4" presStyleCnt="8">
        <dgm:presLayoutVars>
          <dgm:chMax val="0"/>
          <dgm:bulletEnabled val="1"/>
        </dgm:presLayoutVars>
      </dgm:prSet>
      <dgm:spPr/>
      <dgm:t>
        <a:bodyPr/>
        <a:lstStyle/>
        <a:p>
          <a:endParaRPr lang="es-CO"/>
        </a:p>
      </dgm:t>
    </dgm:pt>
    <dgm:pt modelId="{2CBE96F0-22CA-4D9E-BE49-5ED342AB0369}" type="pres">
      <dgm:prSet presAssocID="{5BF43663-836A-477C-B919-5923D47FEEE1}" presName="spacer" presStyleCnt="0"/>
      <dgm:spPr/>
    </dgm:pt>
    <dgm:pt modelId="{2D35138D-E91D-45AF-BC2E-5EE229CE09D8}" type="pres">
      <dgm:prSet presAssocID="{4CA2A508-4676-49E7-95EB-080F0963C863}" presName="parentText" presStyleLbl="node1" presStyleIdx="5" presStyleCnt="8">
        <dgm:presLayoutVars>
          <dgm:chMax val="0"/>
          <dgm:bulletEnabled val="1"/>
        </dgm:presLayoutVars>
      </dgm:prSet>
      <dgm:spPr/>
      <dgm:t>
        <a:bodyPr/>
        <a:lstStyle/>
        <a:p>
          <a:endParaRPr lang="es-CO"/>
        </a:p>
      </dgm:t>
    </dgm:pt>
    <dgm:pt modelId="{A04EE55E-4B3A-452E-AF84-10169273F49B}" type="pres">
      <dgm:prSet presAssocID="{BB0C3AC0-1C33-4490-819B-2476DAC9C30E}" presName="spacer" presStyleCnt="0"/>
      <dgm:spPr/>
    </dgm:pt>
    <dgm:pt modelId="{B12DD4AE-674E-491B-8EBD-589D63B25F50}" type="pres">
      <dgm:prSet presAssocID="{8084EB36-B727-4723-8E7A-D5890CDE538B}" presName="parentText" presStyleLbl="node1" presStyleIdx="6" presStyleCnt="8">
        <dgm:presLayoutVars>
          <dgm:chMax val="0"/>
          <dgm:bulletEnabled val="1"/>
        </dgm:presLayoutVars>
      </dgm:prSet>
      <dgm:spPr/>
      <dgm:t>
        <a:bodyPr/>
        <a:lstStyle/>
        <a:p>
          <a:endParaRPr lang="es-CO"/>
        </a:p>
      </dgm:t>
    </dgm:pt>
    <dgm:pt modelId="{B6C9DE37-AE81-4C74-9D94-0C9CE195FF36}" type="pres">
      <dgm:prSet presAssocID="{07C68412-0F29-40F1-A584-C93C1A28D029}" presName="spacer" presStyleCnt="0"/>
      <dgm:spPr/>
    </dgm:pt>
    <dgm:pt modelId="{4D76CC9D-EA3C-4512-8E7D-9CE04FB4C157}" type="pres">
      <dgm:prSet presAssocID="{62D0E37F-2F1F-4EFE-8450-3B4C74DEA309}" presName="parentText" presStyleLbl="node1" presStyleIdx="7" presStyleCnt="8">
        <dgm:presLayoutVars>
          <dgm:chMax val="0"/>
          <dgm:bulletEnabled val="1"/>
        </dgm:presLayoutVars>
      </dgm:prSet>
      <dgm:spPr/>
      <dgm:t>
        <a:bodyPr/>
        <a:lstStyle/>
        <a:p>
          <a:endParaRPr lang="es-CO"/>
        </a:p>
      </dgm:t>
    </dgm:pt>
  </dgm:ptLst>
  <dgm:cxnLst>
    <dgm:cxn modelId="{C8B38E72-E123-4F44-953E-D6C6CC57BB2B}" type="presOf" srcId="{F608CBCB-D2E8-49E7-9DA3-29B7F77E9F3C}" destId="{DA62BD14-6997-42A4-8151-13008C1BE425}" srcOrd="0" destOrd="0" presId="urn:microsoft.com/office/officeart/2005/8/layout/vList2"/>
    <dgm:cxn modelId="{7BE0A9BA-091C-4D79-A275-F4073CC6B064}" srcId="{1BDD92D1-4249-41CD-80E0-04B67D1A883E}" destId="{C7833E86-A3D4-423A-8010-08D2BF526329}" srcOrd="0" destOrd="0" parTransId="{6C9EE748-EAE4-4178-B20B-991B259DD5D2}" sibTransId="{0D998222-7C25-4E09-BC4D-B72906CA70AF}"/>
    <dgm:cxn modelId="{06359C12-EB0F-4267-B828-0F4651D2D037}" type="presOf" srcId="{1BDD92D1-4249-41CD-80E0-04B67D1A883E}" destId="{13DF23CD-4103-4954-9192-E79AEC36CBC1}" srcOrd="0" destOrd="0" presId="urn:microsoft.com/office/officeart/2005/8/layout/vList2"/>
    <dgm:cxn modelId="{F119A240-B797-47C8-819C-6E2E99CA6872}" srcId="{1BDD92D1-4249-41CD-80E0-04B67D1A883E}" destId="{4CA2A508-4676-49E7-95EB-080F0963C863}" srcOrd="5" destOrd="0" parTransId="{42143530-EACB-4F42-B4BB-43A656094E30}" sibTransId="{BB0C3AC0-1C33-4490-819B-2476DAC9C30E}"/>
    <dgm:cxn modelId="{D125B626-A492-43B9-9AF4-36139D180A09}" type="presOf" srcId="{C7833E86-A3D4-423A-8010-08D2BF526329}" destId="{CF55614E-3210-4F9D-ADC5-BC8D276724CD}" srcOrd="0" destOrd="0" presId="urn:microsoft.com/office/officeart/2005/8/layout/vList2"/>
    <dgm:cxn modelId="{AFCDDE45-F8C4-4E2F-8969-1CDA5146DAE1}" srcId="{1BDD92D1-4249-41CD-80E0-04B67D1A883E}" destId="{6FB62B8B-A117-44F5-AF1F-33E828CE3E27}" srcOrd="1" destOrd="0" parTransId="{82B81702-1DE9-45AA-B149-9B39D970E52E}" sibTransId="{ED0F9114-33B3-4D0A-8A6D-4AB2FC8B4B0F}"/>
    <dgm:cxn modelId="{FBE65CC6-9732-4E00-903A-6645F01B86E8}" type="presOf" srcId="{6FB62B8B-A117-44F5-AF1F-33E828CE3E27}" destId="{EDC837DF-0A67-4C20-A760-A1394271C7FB}" srcOrd="0" destOrd="0" presId="urn:microsoft.com/office/officeart/2005/8/layout/vList2"/>
    <dgm:cxn modelId="{B3A04A2B-B8D2-4B75-B298-9150F2A0A5FD}" type="presOf" srcId="{1A82B691-42AA-46C6-8AC0-3EBE5BD5C51D}" destId="{DEA3DEB1-3B43-4496-B203-02BB5307F721}" srcOrd="0" destOrd="0" presId="urn:microsoft.com/office/officeart/2005/8/layout/vList2"/>
    <dgm:cxn modelId="{B0480D1F-78CB-4D8F-A764-63C287856378}" srcId="{1BDD92D1-4249-41CD-80E0-04B67D1A883E}" destId="{F608CBCB-D2E8-49E7-9DA3-29B7F77E9F3C}" srcOrd="3" destOrd="0" parTransId="{A39F3437-09D6-44E9-979C-0E3C521F148F}" sibTransId="{55F73CAE-3E4D-4631-A031-E084E086CEF3}"/>
    <dgm:cxn modelId="{55805DD7-19DB-4A07-B773-1823B0EFB980}" type="presOf" srcId="{8084EB36-B727-4723-8E7A-D5890CDE538B}" destId="{B12DD4AE-674E-491B-8EBD-589D63B25F50}" srcOrd="0" destOrd="0" presId="urn:microsoft.com/office/officeart/2005/8/layout/vList2"/>
    <dgm:cxn modelId="{B7F9272F-6528-4F7D-820C-B4F589491505}" srcId="{1BDD92D1-4249-41CD-80E0-04B67D1A883E}" destId="{62D0E37F-2F1F-4EFE-8450-3B4C74DEA309}" srcOrd="7" destOrd="0" parTransId="{E612856E-8F35-4117-9C2F-0020383F844E}" sibTransId="{81FDE149-9A56-4CF8-AC71-ED5C88E2F4CC}"/>
    <dgm:cxn modelId="{D940AFA1-8D5B-4287-814B-4EF1D7F8C78E}" type="presOf" srcId="{4CA2A508-4676-49E7-95EB-080F0963C863}" destId="{2D35138D-E91D-45AF-BC2E-5EE229CE09D8}" srcOrd="0" destOrd="0" presId="urn:microsoft.com/office/officeart/2005/8/layout/vList2"/>
    <dgm:cxn modelId="{B7C8BFC1-B017-4CBD-81BF-B644E9CEE7D4}" srcId="{1BDD92D1-4249-41CD-80E0-04B67D1A883E}" destId="{A34EB87A-3ABD-41C9-A300-87452552F2BB}" srcOrd="2" destOrd="0" parTransId="{5F91FA70-7D99-4635-A408-511DC84E087C}" sibTransId="{2FAA73C4-F5A0-4D6A-ADA8-D02566EE95BC}"/>
    <dgm:cxn modelId="{D0C24CC2-BB0C-4002-A3A7-9D0BFC8EB0F4}" srcId="{1BDD92D1-4249-41CD-80E0-04B67D1A883E}" destId="{1A82B691-42AA-46C6-8AC0-3EBE5BD5C51D}" srcOrd="4" destOrd="0" parTransId="{3EEE861E-4673-4F7B-B6B3-AAAA5EA1174B}" sibTransId="{5BF43663-836A-477C-B919-5923D47FEEE1}"/>
    <dgm:cxn modelId="{BDB465DF-9724-476C-96D0-F0F34DBAA45C}" type="presOf" srcId="{62D0E37F-2F1F-4EFE-8450-3B4C74DEA309}" destId="{4D76CC9D-EA3C-4512-8E7D-9CE04FB4C157}" srcOrd="0" destOrd="0" presId="urn:microsoft.com/office/officeart/2005/8/layout/vList2"/>
    <dgm:cxn modelId="{1725ABCA-D959-4ED8-97D8-7A4FF0AE1D56}" type="presOf" srcId="{A34EB87A-3ABD-41C9-A300-87452552F2BB}" destId="{81777E86-AF23-496C-BE8A-DC9116FDEBC6}" srcOrd="0" destOrd="0" presId="urn:microsoft.com/office/officeart/2005/8/layout/vList2"/>
    <dgm:cxn modelId="{B01A5180-93E4-4919-907F-9D183B65F3C5}" srcId="{1BDD92D1-4249-41CD-80E0-04B67D1A883E}" destId="{8084EB36-B727-4723-8E7A-D5890CDE538B}" srcOrd="6" destOrd="0" parTransId="{2538A79F-3648-436C-9A85-2F8B958AF291}" sibTransId="{07C68412-0F29-40F1-A584-C93C1A28D029}"/>
    <dgm:cxn modelId="{770ED037-685E-4FD5-9C9A-BA47534F2DAC}" type="presParOf" srcId="{13DF23CD-4103-4954-9192-E79AEC36CBC1}" destId="{CF55614E-3210-4F9D-ADC5-BC8D276724CD}" srcOrd="0" destOrd="0" presId="urn:microsoft.com/office/officeart/2005/8/layout/vList2"/>
    <dgm:cxn modelId="{9500042F-F4FA-4C03-8B96-1A6F34B37379}" type="presParOf" srcId="{13DF23CD-4103-4954-9192-E79AEC36CBC1}" destId="{AD591FB0-40DC-4347-B699-1012C5856716}" srcOrd="1" destOrd="0" presId="urn:microsoft.com/office/officeart/2005/8/layout/vList2"/>
    <dgm:cxn modelId="{31BC0683-223A-4D6F-9DEA-1445E2A0AD98}" type="presParOf" srcId="{13DF23CD-4103-4954-9192-E79AEC36CBC1}" destId="{EDC837DF-0A67-4C20-A760-A1394271C7FB}" srcOrd="2" destOrd="0" presId="urn:microsoft.com/office/officeart/2005/8/layout/vList2"/>
    <dgm:cxn modelId="{57D3690E-6AFC-42DB-B9CD-F8C5CFA69FDD}" type="presParOf" srcId="{13DF23CD-4103-4954-9192-E79AEC36CBC1}" destId="{0E778B8D-ECBC-4B50-BBAD-538E556F0852}" srcOrd="3" destOrd="0" presId="urn:microsoft.com/office/officeart/2005/8/layout/vList2"/>
    <dgm:cxn modelId="{49903EE9-0974-4E93-AF1E-8B556813490B}" type="presParOf" srcId="{13DF23CD-4103-4954-9192-E79AEC36CBC1}" destId="{81777E86-AF23-496C-BE8A-DC9116FDEBC6}" srcOrd="4" destOrd="0" presId="urn:microsoft.com/office/officeart/2005/8/layout/vList2"/>
    <dgm:cxn modelId="{F6E43C9C-96D7-4B05-9978-4FB7616AC309}" type="presParOf" srcId="{13DF23CD-4103-4954-9192-E79AEC36CBC1}" destId="{CAA0A7C6-E851-4E60-89DC-B4B6572D8763}" srcOrd="5" destOrd="0" presId="urn:microsoft.com/office/officeart/2005/8/layout/vList2"/>
    <dgm:cxn modelId="{DED73A1E-77A0-4B94-8A7A-0EB8F88736FD}" type="presParOf" srcId="{13DF23CD-4103-4954-9192-E79AEC36CBC1}" destId="{DA62BD14-6997-42A4-8151-13008C1BE425}" srcOrd="6" destOrd="0" presId="urn:microsoft.com/office/officeart/2005/8/layout/vList2"/>
    <dgm:cxn modelId="{8C31C0A8-72EB-480E-A0CF-9A0A78FCD945}" type="presParOf" srcId="{13DF23CD-4103-4954-9192-E79AEC36CBC1}" destId="{17B8874B-EF17-4920-9F08-F4C11AE51528}" srcOrd="7" destOrd="0" presId="urn:microsoft.com/office/officeart/2005/8/layout/vList2"/>
    <dgm:cxn modelId="{A8FAE1F5-5252-475A-933A-CD1AD34840E7}" type="presParOf" srcId="{13DF23CD-4103-4954-9192-E79AEC36CBC1}" destId="{DEA3DEB1-3B43-4496-B203-02BB5307F721}" srcOrd="8" destOrd="0" presId="urn:microsoft.com/office/officeart/2005/8/layout/vList2"/>
    <dgm:cxn modelId="{04629F2F-9BAE-4582-BBD2-10FF476DCE41}" type="presParOf" srcId="{13DF23CD-4103-4954-9192-E79AEC36CBC1}" destId="{2CBE96F0-22CA-4D9E-BE49-5ED342AB0369}" srcOrd="9" destOrd="0" presId="urn:microsoft.com/office/officeart/2005/8/layout/vList2"/>
    <dgm:cxn modelId="{364EB387-1B4A-4D0C-843F-50F4F576EF18}" type="presParOf" srcId="{13DF23CD-4103-4954-9192-E79AEC36CBC1}" destId="{2D35138D-E91D-45AF-BC2E-5EE229CE09D8}" srcOrd="10" destOrd="0" presId="urn:microsoft.com/office/officeart/2005/8/layout/vList2"/>
    <dgm:cxn modelId="{CD0FD4CF-E418-4571-89D5-94FA1F69D36A}" type="presParOf" srcId="{13DF23CD-4103-4954-9192-E79AEC36CBC1}" destId="{A04EE55E-4B3A-452E-AF84-10169273F49B}" srcOrd="11" destOrd="0" presId="urn:microsoft.com/office/officeart/2005/8/layout/vList2"/>
    <dgm:cxn modelId="{024BEDE5-B4A0-4A71-93AF-2A2763D00F26}" type="presParOf" srcId="{13DF23CD-4103-4954-9192-E79AEC36CBC1}" destId="{B12DD4AE-674E-491B-8EBD-589D63B25F50}" srcOrd="12" destOrd="0" presId="urn:microsoft.com/office/officeart/2005/8/layout/vList2"/>
    <dgm:cxn modelId="{EB0E2E17-4161-4C5A-BC70-D5F4F2591332}" type="presParOf" srcId="{13DF23CD-4103-4954-9192-E79AEC36CBC1}" destId="{B6C9DE37-AE81-4C74-9D94-0C9CE195FF36}" srcOrd="13" destOrd="0" presId="urn:microsoft.com/office/officeart/2005/8/layout/vList2"/>
    <dgm:cxn modelId="{E6B25FB0-4564-4DBB-BB19-71E05CF043AB}" type="presParOf" srcId="{13DF23CD-4103-4954-9192-E79AEC36CBC1}" destId="{4D76CC9D-EA3C-4512-8E7D-9CE04FB4C157}" srcOrd="14"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55614E-3210-4F9D-ADC5-BC8D276724CD}">
      <dsp:nvSpPr>
        <dsp:cNvPr id="0" name=""/>
        <dsp:cNvSpPr/>
      </dsp:nvSpPr>
      <dsp:spPr>
        <a:xfrm>
          <a:off x="0" y="0"/>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1. Verificación del Quórum.</a:t>
          </a:r>
        </a:p>
      </dsp:txBody>
      <dsp:txXfrm>
        <a:off x="0" y="0"/>
        <a:ext cx="8572500" cy="500474"/>
      </dsp:txXfrm>
    </dsp:sp>
    <dsp:sp modelId="{EDC837DF-0A67-4C20-A760-A1394271C7FB}">
      <dsp:nvSpPr>
        <dsp:cNvPr id="0" name=""/>
        <dsp:cNvSpPr/>
      </dsp:nvSpPr>
      <dsp:spPr>
        <a:xfrm>
          <a:off x="0" y="513492"/>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2. Lectura y aprobación del orden del día.</a:t>
          </a:r>
        </a:p>
      </dsp:txBody>
      <dsp:txXfrm>
        <a:off x="0" y="513492"/>
        <a:ext cx="8572500" cy="500474"/>
      </dsp:txXfrm>
    </dsp:sp>
    <dsp:sp modelId="{81777E86-AF23-496C-BE8A-DC9116FDEBC6}">
      <dsp:nvSpPr>
        <dsp:cNvPr id="0" name=""/>
        <dsp:cNvSpPr/>
      </dsp:nvSpPr>
      <dsp:spPr>
        <a:xfrm>
          <a:off x="0" y="1026355"/>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3. Aprobación del Acta No. 94.</a:t>
          </a:r>
        </a:p>
      </dsp:txBody>
      <dsp:txXfrm>
        <a:off x="0" y="1026355"/>
        <a:ext cx="8572500" cy="500474"/>
      </dsp:txXfrm>
    </dsp:sp>
    <dsp:sp modelId="{DA62BD14-6997-42A4-8151-13008C1BE425}">
      <dsp:nvSpPr>
        <dsp:cNvPr id="0" name=""/>
        <dsp:cNvSpPr/>
      </dsp:nvSpPr>
      <dsp:spPr>
        <a:xfrm>
          <a:off x="0" y="1539219"/>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4. Nombramiento del Presidente del Comité.</a:t>
          </a:r>
        </a:p>
      </dsp:txBody>
      <dsp:txXfrm>
        <a:off x="0" y="1539219"/>
        <a:ext cx="8572500" cy="500474"/>
      </dsp:txXfrm>
    </dsp:sp>
    <dsp:sp modelId="{DEA3DEB1-3B43-4496-B203-02BB5307F721}">
      <dsp:nvSpPr>
        <dsp:cNvPr id="0" name=""/>
        <dsp:cNvSpPr/>
      </dsp:nvSpPr>
      <dsp:spPr>
        <a:xfrm>
          <a:off x="0" y="2052083"/>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5. Funciones Comité de Estándares.</a:t>
          </a:r>
        </a:p>
      </dsp:txBody>
      <dsp:txXfrm>
        <a:off x="0" y="2052083"/>
        <a:ext cx="8572500" cy="500474"/>
      </dsp:txXfrm>
    </dsp:sp>
    <dsp:sp modelId="{2D35138D-E91D-45AF-BC2E-5EE229CE09D8}">
      <dsp:nvSpPr>
        <dsp:cNvPr id="0" name=""/>
        <dsp:cNvSpPr/>
      </dsp:nvSpPr>
      <dsp:spPr>
        <a:xfrm>
          <a:off x="0" y="2564946"/>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6. Presentación Comité de Estándares.</a:t>
          </a:r>
        </a:p>
      </dsp:txBody>
      <dsp:txXfrm>
        <a:off x="0" y="2564946"/>
        <a:ext cx="8572500" cy="500474"/>
      </dsp:txXfrm>
    </dsp:sp>
    <dsp:sp modelId="{B12DD4AE-674E-491B-8EBD-589D63B25F50}">
      <dsp:nvSpPr>
        <dsp:cNvPr id="0" name=""/>
        <dsp:cNvSpPr/>
      </dsp:nvSpPr>
      <dsp:spPr>
        <a:xfrm>
          <a:off x="0" y="3077810"/>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7. Solicitudes de Inscripción</a:t>
          </a:r>
        </a:p>
      </dsp:txBody>
      <dsp:txXfrm>
        <a:off x="0" y="3077810"/>
        <a:ext cx="8572500" cy="500474"/>
      </dsp:txXfrm>
    </dsp:sp>
    <dsp:sp modelId="{4D76CC9D-EA3C-4512-8E7D-9CE04FB4C157}">
      <dsp:nvSpPr>
        <dsp:cNvPr id="0" name=""/>
        <dsp:cNvSpPr/>
      </dsp:nvSpPr>
      <dsp:spPr>
        <a:xfrm>
          <a:off x="0" y="3590673"/>
          <a:ext cx="8572500" cy="50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8. Proposiciones y </a:t>
          </a:r>
          <a:r>
            <a:rPr lang="es-CO" sz="2400" b="1" kern="1200" dirty="0" smtClean="0">
              <a:latin typeface="Calibri" pitchFamily="34" charset="0"/>
            </a:rPr>
            <a:t>varios</a:t>
          </a:r>
          <a:r>
            <a:rPr lang="es-CO" sz="2400" b="1" kern="1200" dirty="0" smtClean="0">
              <a:latin typeface="Calibri" pitchFamily="34" charset="0"/>
            </a:rPr>
            <a:t>.</a:t>
          </a:r>
        </a:p>
      </dsp:txBody>
      <dsp:txXfrm>
        <a:off x="0" y="3590673"/>
        <a:ext cx="8572500" cy="5004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1"/>
            <a:ext cx="3037840" cy="464820"/>
          </a:xfrm>
          <a:prstGeom prst="rect">
            <a:avLst/>
          </a:prstGeom>
        </p:spPr>
        <p:txBody>
          <a:bodyPr vert="horz" lIns="93177" tIns="46589" rIns="93177" bIns="46589" rtlCol="0"/>
          <a:lstStyle>
            <a:lvl1pPr algn="r">
              <a:defRPr sz="1200"/>
            </a:lvl1pPr>
          </a:lstStyle>
          <a:p>
            <a:fld id="{04C89EDB-3FDD-4915-A3CE-62FA29C01A32}" type="datetimeFigureOut">
              <a:rPr lang="en-US" smtClean="0"/>
              <a:pPr/>
              <a:t>8/14/2017</a:t>
            </a:fld>
            <a:endParaRPr lang="en-US" dirty="0"/>
          </a:p>
        </p:txBody>
      </p:sp>
      <p:sp>
        <p:nvSpPr>
          <p:cNvPr id="4" name="Footer Placeholder 3"/>
          <p:cNvSpPr>
            <a:spLocks noGrp="1"/>
          </p:cNvSpPr>
          <p:nvPr>
            <p:ph type="ftr" sz="quarter" idx="2"/>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dirty="0"/>
          </a:p>
        </p:txBody>
      </p:sp>
    </p:spTree>
    <p:extLst>
      <p:ext uri="{BB962C8B-B14F-4D97-AF65-F5344CB8AC3E}">
        <p14:creationId xmlns="" xmlns:p14="http://schemas.microsoft.com/office/powerpoint/2010/main"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77" tIns="46589" rIns="93177" bIns="46589" rtlCol="0"/>
          <a:lstStyle>
            <a:lvl1pPr algn="r">
              <a:defRPr sz="1200"/>
            </a:lvl1pPr>
          </a:lstStyle>
          <a:p>
            <a:fld id="{054499FB-0CC7-453D-9493-CBDCD6D233E2}" type="datetimeFigureOut">
              <a:rPr lang="en-US" smtClean="0"/>
              <a:pPr/>
              <a:t>8/14/2017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dirty="0"/>
          </a:p>
        </p:txBody>
      </p:sp>
    </p:spTree>
    <p:extLst>
      <p:ext uri="{BB962C8B-B14F-4D97-AF65-F5344CB8AC3E}">
        <p14:creationId xmlns="" xmlns:p14="http://schemas.microsoft.com/office/powerpoint/2010/main"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6400" y="696913"/>
            <a:ext cx="6197600" cy="3486150"/>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 xmlns:p14="http://schemas.microsoft.com/office/powerpoint/2010/main" val="384904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CO"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CO"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39"/>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7"/>
            <a:ext cx="7781756" cy="1668947"/>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2"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2" y="1299758"/>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7"/>
            <a:ext cx="7775100" cy="1668947"/>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58"/>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2139996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a:xfrm>
            <a:off x="628650" y="4767263"/>
            <a:ext cx="2057400" cy="274637"/>
          </a:xfrm>
          <a:prstGeom prst="rect">
            <a:avLst/>
          </a:prstGeom>
        </p:spPr>
        <p:txBody>
          <a:bodyPr lIns="68580" tIns="34290" rIns="68580" bIns="34290"/>
          <a:lstStyle>
            <a:lvl1pPr>
              <a:defRPr/>
            </a:lvl1pPr>
          </a:lstStyle>
          <a:p>
            <a:pPr>
              <a:defRPr/>
            </a:pPr>
            <a:fld id="{13897D97-D6A3-49B5-B3DD-0FBF66807EBA}" type="datetimeFigureOut">
              <a:rPr lang="es-CO"/>
              <a:pPr>
                <a:defRPr/>
              </a:pPr>
              <a:t>14/08/2017</a:t>
            </a:fld>
            <a:endParaRPr lang="es-CO" dirty="0"/>
          </a:p>
        </p:txBody>
      </p:sp>
      <p:sp>
        <p:nvSpPr>
          <p:cNvPr id="5" name="Marcador de pie de página 4"/>
          <p:cNvSpPr>
            <a:spLocks noGrp="1"/>
          </p:cNvSpPr>
          <p:nvPr>
            <p:ph type="ftr" sz="quarter" idx="11"/>
          </p:nvPr>
        </p:nvSpPr>
        <p:spPr>
          <a:xfrm>
            <a:off x="3028950" y="4767263"/>
            <a:ext cx="3086100" cy="274637"/>
          </a:xfrm>
          <a:prstGeom prst="rect">
            <a:avLst/>
          </a:prstGeom>
        </p:spPr>
        <p:txBody>
          <a:bodyPr lIns="68580" tIns="34290" rIns="68580" bIns="34290"/>
          <a:lstStyle>
            <a:lvl1pPr>
              <a:defRPr/>
            </a:lvl1pPr>
          </a:lstStyle>
          <a:p>
            <a:pPr>
              <a:defRPr/>
            </a:pPr>
            <a:endParaRPr lang="es-CO" dirty="0"/>
          </a:p>
        </p:txBody>
      </p:sp>
      <p:sp>
        <p:nvSpPr>
          <p:cNvPr id="6" name="Marcador de número de diapositiva 5"/>
          <p:cNvSpPr>
            <a:spLocks noGrp="1"/>
          </p:cNvSpPr>
          <p:nvPr>
            <p:ph type="sldNum" sz="quarter" idx="12"/>
          </p:nvPr>
        </p:nvSpPr>
        <p:spPr>
          <a:xfrm>
            <a:off x="6457950" y="4767263"/>
            <a:ext cx="2057400" cy="274637"/>
          </a:xfrm>
          <a:prstGeom prst="rect">
            <a:avLst/>
          </a:prstGeom>
        </p:spPr>
        <p:txBody>
          <a:bodyPr vert="horz" wrap="square" lIns="68580" tIns="34290" rIns="68580" bIns="34290" numCol="1" anchor="t" anchorCtr="0" compatLnSpc="1">
            <a:prstTxWarp prst="textNoShape">
              <a:avLst/>
            </a:prstTxWarp>
          </a:bodyPr>
          <a:lstStyle>
            <a:lvl1pPr>
              <a:defRPr/>
            </a:lvl1pPr>
          </a:lstStyle>
          <a:p>
            <a:fld id="{CB7821EF-5F98-4A63-A323-87FE6963515C}" type="slidenum">
              <a:rPr lang="es-CO" altLang="es-CO"/>
              <a:pPr/>
              <a:t>‹Nº›</a:t>
            </a:fld>
            <a:endParaRPr lang="es-CO" altLang="es-CO" dirty="0"/>
          </a:p>
        </p:txBody>
      </p:sp>
    </p:spTree>
    <p:extLst>
      <p:ext uri="{BB962C8B-B14F-4D97-AF65-F5344CB8AC3E}">
        <p14:creationId xmlns="" xmlns:p14="http://schemas.microsoft.com/office/powerpoint/2010/main" val="800702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DD32EE96-7DA7-4DD3-9891-369E7A486ED6}" type="datetimeFigureOut">
              <a:rPr lang="es-ES"/>
              <a:pPr>
                <a:defRPr/>
              </a:pPr>
              <a:t>14/08/2017</a:t>
            </a:fld>
            <a:endParaRPr lang="es-E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s-E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8C478C24-29A4-4425-9634-B9EF7B87D0D7}" type="slidenum">
              <a:rPr lang="es-ES"/>
              <a:pPr>
                <a:defRPr/>
              </a:pPr>
              <a:t>‹Nº›</a:t>
            </a:fld>
            <a:endParaRPr lang="es-E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fontAlgn="auto">
              <a:spcBef>
                <a:spcPts val="0"/>
              </a:spcBef>
              <a:spcAft>
                <a:spcPts val="0"/>
              </a:spcAft>
              <a:defRPr>
                <a:latin typeface="+mn-lt"/>
                <a:cs typeface="+mn-cs"/>
              </a:defRPr>
            </a:lvl1pPr>
          </a:lstStyle>
          <a:p>
            <a:pPr>
              <a:defRPr/>
            </a:pPr>
            <a:fld id="{5D43618C-DD23-41D0-9E03-682A13EFB59D}" type="datetimeFigureOut">
              <a:rPr lang="es-ES"/>
              <a:pPr>
                <a:defRPr/>
              </a:pPr>
              <a:t>14/08/2017</a:t>
            </a:fld>
            <a:endParaRPr lang="es-ES" dirty="0"/>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cs typeface="+mn-cs"/>
              </a:defRPr>
            </a:lvl1pPr>
          </a:lstStyle>
          <a:p>
            <a:pPr>
              <a:defRPr/>
            </a:pPr>
            <a:endParaRPr lang="es-ES" dirty="0"/>
          </a:p>
        </p:txBody>
      </p:sp>
      <p:sp>
        <p:nvSpPr>
          <p:cNvPr id="4" name="Slide Number Placeholder 5"/>
          <p:cNvSpPr>
            <a:spLocks noGrp="1"/>
          </p:cNvSpPr>
          <p:nvPr>
            <p:ph type="sldNum" sz="quarter" idx="12"/>
          </p:nvPr>
        </p:nvSpPr>
        <p:spPr>
          <a:xfrm>
            <a:off x="6553200" y="4767263"/>
            <a:ext cx="2133600" cy="273844"/>
          </a:xfrm>
          <a:prstGeom prst="rect">
            <a:avLst/>
          </a:prstGeom>
        </p:spPr>
        <p:txBody>
          <a:bodyPr/>
          <a:lstStyle>
            <a:lvl1pPr fontAlgn="auto">
              <a:spcBef>
                <a:spcPts val="0"/>
              </a:spcBef>
              <a:spcAft>
                <a:spcPts val="0"/>
              </a:spcAft>
              <a:defRPr>
                <a:latin typeface="+mn-lt"/>
                <a:cs typeface="+mn-cs"/>
              </a:defRPr>
            </a:lvl1pPr>
          </a:lstStyle>
          <a:p>
            <a:pPr>
              <a:defRPr/>
            </a:pPr>
            <a:fld id="{6A87CD53-99F9-4C29-ACE1-4FDAE1C3ED2E}" type="slidenum">
              <a:rPr lang="es-ES"/>
              <a:pPr>
                <a:defRPr/>
              </a:pPr>
              <a:t>‹Nº›</a:t>
            </a:fld>
            <a:endParaRPr lang="es-E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 xmlns:p14="http://schemas.microsoft.com/office/powerpoint/2010/main" val="3850515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9" name="TextBox 38"/>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3285337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7" name="TextBox 3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325609632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1" name="TextBox 40"/>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7517541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4" name="TextBox 43"/>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50287602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Tree>
    <p:extLst>
      <p:ext uri="{BB962C8B-B14F-4D97-AF65-F5344CB8AC3E}">
        <p14:creationId xmlns="" xmlns:p14="http://schemas.microsoft.com/office/powerpoint/2010/main" val="18696783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 xmlns:p14="http://schemas.microsoft.com/office/powerpoint/2010/main" val="133430158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9028204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2" y="2228897"/>
            <a:ext cx="7772400" cy="20574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5" r:id="rId12"/>
    <p:sldLayoutId id="2147483667" r:id="rId13"/>
    <p:sldLayoutId id="2147483668" r:id="rId14"/>
  </p:sldLayoutIdLst>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jpeg"/><Relationship Id="rId11" Type="http://schemas.openxmlformats.org/officeDocument/2006/relationships/image" Target="../media/image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14.jpeg"/><Relationship Id="rId2" Type="http://schemas.openxmlformats.org/officeDocument/2006/relationships/hyperlink" Target="KIT%20DE%20INCORPORACION.doc" TargetMode="External"/><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hyperlink" Target="Fichas%20definitivas%20para%20comite/Productos/ACLARANTE%20O%20CLARIFICADOR%20PARA%20AGUA.doc" TargetMode="External"/><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jpeg"/><Relationship Id="rId1" Type="http://schemas.openxmlformats.org/officeDocument/2006/relationships/slideLayout" Target="../slideLayouts/slideLayout14.xml"/><Relationship Id="rId6" Type="http://schemas.openxmlformats.org/officeDocument/2006/relationships/image" Target="../media/image21.jpe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 Id="rId1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30.jpeg"/><Relationship Id="rId2" Type="http://schemas.openxmlformats.org/officeDocument/2006/relationships/hyperlink" Target="TRACTOR%20AGR&#205;COLA.docx" TargetMode="External"/><Relationship Id="rId1" Type="http://schemas.openxmlformats.org/officeDocument/2006/relationships/slideLayout" Target="../slideLayouts/slideLayout8.xml"/><Relationship Id="rId6" Type="http://schemas.openxmlformats.org/officeDocument/2006/relationships/image" Target="../media/image29.jpeg"/><Relationship Id="rId5" Type="http://schemas.openxmlformats.org/officeDocument/2006/relationships/hyperlink" Target="ABONADORA%20DE%20SOLIDOS%20PARA%20ACOPLAR%20A%20TRACTOR.docx" TargetMode="External"/><Relationship Id="rId4" Type="http://schemas.openxmlformats.org/officeDocument/2006/relationships/hyperlink" Target="Fichas%20definitivas%20para%20comite/Productos/DESMANCHADOR%20DE%20OXIDO%20EN%20ROPA.doc"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32.jpeg"/><Relationship Id="rId2" Type="http://schemas.openxmlformats.org/officeDocument/2006/relationships/hyperlink" Target="ARADO%20PARA%20TRACTOR%20AGRICOLA.docx" TargetMode="External"/><Relationship Id="rId1" Type="http://schemas.openxmlformats.org/officeDocument/2006/relationships/slideLayout" Target="../slideLayouts/slideLayout8.xml"/><Relationship Id="rId6" Type="http://schemas.openxmlformats.org/officeDocument/2006/relationships/image" Target="../media/image31.jpeg"/><Relationship Id="rId11" Type="http://schemas.openxmlformats.org/officeDocument/2006/relationships/image" Target="../media/image2.png"/><Relationship Id="rId5" Type="http://schemas.openxmlformats.org/officeDocument/2006/relationships/hyperlink" Target="ASPERSORA%20PARA%20ACOPLAR%20A%20TRACTOR.docx" TargetMode="External"/><Relationship Id="rId10" Type="http://schemas.openxmlformats.org/officeDocument/2006/relationships/image" Target="../media/image35.jpeg"/><Relationship Id="rId4" Type="http://schemas.openxmlformats.org/officeDocument/2006/relationships/hyperlink" Target="Fichas%20definitivas%20para%20comite/Productos/DESMANCHADOR%20DE%20OXIDO%20EN%20ROPA.doc" TargetMode="External"/><Relationship Id="rId9" Type="http://schemas.openxmlformats.org/officeDocument/2006/relationships/image" Target="../media/image34.jpe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37.jpeg"/><Relationship Id="rId2" Type="http://schemas.openxmlformats.org/officeDocument/2006/relationships/hyperlink" Target="RASTRA%20PARA%20ACOPLAR%20A%20TRACTOR.docx" TargetMode="External"/><Relationship Id="rId1" Type="http://schemas.openxmlformats.org/officeDocument/2006/relationships/slideLayout" Target="../slideLayouts/slideLayout8.xml"/><Relationship Id="rId6" Type="http://schemas.openxmlformats.org/officeDocument/2006/relationships/image" Target="../media/image36.jpeg"/><Relationship Id="rId5" Type="http://schemas.openxmlformats.org/officeDocument/2006/relationships/hyperlink" Target="SEMBRADORA%20PARA%20ACOPLAR%20A%20TRACTOR.docx" TargetMode="External"/><Relationship Id="rId4" Type="http://schemas.openxmlformats.org/officeDocument/2006/relationships/hyperlink" Target="Fichas%20definitivas%20para%20comite/Productos/DESMANCHADOR%20DE%20OXIDO%20EN%20ROPA.doc"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217464"/>
            <a:ext cx="7669276" cy="775853"/>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Comité de Estándares</a:t>
            </a:r>
          </a:p>
          <a:p>
            <a:pPr algn="ctr">
              <a:lnSpc>
                <a:spcPct val="120000"/>
              </a:lnSpc>
            </a:pPr>
            <a:r>
              <a:rPr lang="es-CO" sz="2200" dirty="0" smtClean="0">
                <a:solidFill>
                  <a:schemeClr val="bg1"/>
                </a:solidFill>
              </a:rPr>
              <a:t> 14 de agosto de 2017</a:t>
            </a:r>
          </a:p>
        </p:txBody>
      </p:sp>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6" descr="data:image/jpeg;base64,/9j/4AAQSkZJRgABAQAAAQABAAD/2wCEAAkGBhQSERUUExQWFRUWGBcXFhcYFxgXGhkcFRYYFRocHBoaHSYfFxokGRQUHy8gIycpLC0sFR4xNTAqNSYrLCkBCQoKDgwOGg8PFykYHBgsNSkpKSkpLCkpKSkpLCkpKSkpKSkpKSkpKSkpKSkpKSkpKSkpLCwpKSwsKSwpKSwpLP/AABEIAKAAoAMBIgACEQEDEQH/xAAbAAACAwEBAQAAAAAAAAAAAAAEBQMGBwIBAP/EAEYQAAIAAwUEBggDBQYGAwAAAAECAAMRBAUhMUEGElFxEyIyYYGRQlKSobHB0fAjYnIHFDOC4RZDU4OishVkc5Oz8TREY//EABgBAAMBAQAAAAAAAAAAAAAAAAABAgME/8QAIREAAgIDAQADAQEBAAAAAAAAAAECERIhMVEDMkFhEyL/2gAMAwEAAhEDEQA/AK/KkDdGHugyVd1fQ90G2IDo1wHZEHSFJ1PnHY27M4fGqAkuZfVXxESrdKaqD/LhDSTJYmgFT3CsNrPckxs91fefLSJcmVhFfhXEupP8NfIQSLtljOXL9kRcrHsgDmW8eqPIYw2kbLyRmoPMV+MS/k/o6j4Zwt3yjlLQ8kBiZLnU5SAf8r+kacl3y10Ajx5spc6ecT/oFLwzuXs/X/61f8sRINmf+V/0LF1m3pKGQPwiAXqIWbHiikWq4RLVmazFVUFmJlggBRXTxg5dgmZVYSpRDAEDANiK0O8uBxiyXvNRrK9WP4hWXQZ1dlFPfD20MQuANSQMMxXCvhCfyNBijMZWzIYbyypbqGKVTcYbykqU/UCCKd0fNs2q9qTTnKp8BBguO2GizF3Zc11aYUAM0WhWoLQFHUlJ1EciuJJ4xerwtDS5fV6zmijDU6kDTWkJfLIbil+IzhbkknKWh/lESpccnWWniixYmu8t23dm1JNPcMBHDXYNG8xX3xeTBY+CX/hckZSJfsLHouiQf7qV7IhlNsJGO7UcQaxwU7vgIMmaKMXxADXPJ0lJ7A+kQWy6pSyZtJcsES3IO4tahCRQ0wMNnX5Qrve0ASpox7Dj/SYabb6TKKp6ENiQdGmXZHwhzYLv38WHV4cYV3JJ31TgFUxcLNZ8I0fTFPSJLGqqKAAd0NLOtKGnVrxwp45wrSXuNvEEjXDGIbwvoKKuQoHE0A88AIzasaZZJ99AZDz+kLrTf7cacqCKLbNsd40ko80/kFR7Rwhe9ots3JUlj8xLnyGELFIZd7RfnFj5wFMvgcYqy7PWl/4lpYdyKFgmXsPLP8SZNbnMPyh6CmOHvwcR5xEb/HrDzgIbB2X/AAyebsfnHv8AYSx/4K+bfWFY8WH2a/VZ5akggzEbMeiaj3qItNn2l4xn7bC2WuEndOYIZtPHCIn2KRexMnJThOb5xDjZUbRqki/VbX3iBr2vajyd059J7lFPnGYNcFoTFLVO/mCP8VjiZarao3XmS5ig1FVMtgRhgRUeFIShTBvRqX7z0mJ4aR6yGlRj3j6Zxmli2tnIOugamstgfMGkWa6Nq+nB6KpdcwAcOfCNKM0x7+8UNI6ezbwqoofcY4l2VnIJFMq957u6GbfhrU0Ud5p/7hNjVp6K1MtRBKkUOogW8QOgmmgH4cz/AGmGtsurpnV8UABBJGLcKDPjjE1uutVss8quUmb1mx9A5Vygi9mkn/yyjbGzwTuHVFp/LF+scrGn2Yyq7LQU3WWtQI0C5r+WYo+GVDGk1sxXC0C7SRjSIp1whgaqDXPLH6iPLNeh47w74NS81OYI98Y20WV+dsanojd5Cg8hhAzbKuOywPOLilqU5MPOOyQYMmBRmuKcPRB5GOHsE4f3bReGVeHyiMyhxI5wZFWUg2V9UfyMerZm9RvZaLhMenpD5xAbeIaY7ZV/3R8Pw2r+k/SPmu6cf7tvKLUl4LrXwiRbzTgfjBf8FkVRdn57egBzMSDYR27TADURa1vRDr7o9m3oijE8tSeQ1hZMV2V6zfs7s4NXAbmKj4/KHQsUiQorQDQcuCj5RDPvJ27I3BxIBb2cl8fKPLLYSTUZnNji3mflC2CidTLc5FEUSxxYVbwQZeJjmTYCW3s29dsW+i8hDGTYlXvMEQhtpcBpNgAxOJ74g2i/+JaP+jN/8bQTOtoU0GJ4DGFF/wAwmzTy5p+DN6o/QczAuktNpmP2eQdxeQMFS6qd5Dusc65HnBljA6JKDHcX4CPXkjnHTLoKNoIsm1zSzSaCvfmp8dIf2faRWFQfeIqpsmgFeZgJ7lFar1DxQ0xhNCpo0IXsDr8IlS8qZEjkYzbobQnZm17mX5iPRe9qXNFbkSPjCoWzTf8AjLeufdHD3y3rfCM0/tZNXtSX8N0/Ax9/bcapMH8n0MGKDJmhm3caxybcIz8bcy9d8fyGGt0W6baRWVLcJ67gov8AKCN5/AU74KQWy1G3jhHqWsnIffziOx3NTFjvH3A9wyHjWHtjusnIUHH7xiW0Wov9BJSMcz8/dkDzrB9lu4nGlK+kcz4/SkMpF3qvee/6QVGTdjtLgNIsCr3wRENotayxVjThxMAzba7fkU8e0fDSELbDZ9tVM8+AxMCTp7N2juL6ozPM6QvnXgkvs58cyecV69dogAamgFfdqYtRKqiwWq90liij756xT9otpqo6VJZ1cBQKk9XHAY0zqcgBAVjFot5rI6kmpBnup3TTPolzmt34KNScossrZuXZ7LaeiUljKmdJNc1dqI2BbDD8q0A74qNJkStpsqdgH4UvvVf9sFVEA2N/w5f6V+ETK0bPo4/VBLMI8NIHM7hEZmHOJKbC2byj1F84GWZXDXh/SC5co4VIHx9nMeMJgiM2RdR989I9S5Q2gHPv7tYYWeSBiPM4nh4eEO7vupnoQKLxbDyGZiWwoVWG4ZakNugkZFqHyGQ95iyWK62fGlBxavwOJhlZLtRMaVPE/IZCDw4jNyDnAey3aq954n6QZET2gAVJAGpOAhVPvwthKFfztgPDjE9JpsbTrQqCrEAQsnXozDqDdX12z8BrCudagOs7b7cTkOQhdbb5OYPjrFKJeNDWba1TGtW9Y5+HCFFvvvP7MVq+dqElAljT4wvuu5rXePXJNnsxPbI/Ef8A6anP9RoB3xdJCcgu3bSM8wSZKtNnNkiYk95PojvMN7p2E3iJluKzXrUSFqZK/q1nMPZ5xY9ndmJVnTo7Om4PTY9Z2PF3zbkMO6LLZ7GE7zxhOQnroNZrtri2AyAHD5DuEc7QkLY5+QHQzQPYMTW+9Fl4ZsclHziq7SW/8CaZpqxluFUZCqGlfOFFNsmXGUmxTR0afpX4R208QBY36ifpGXKJCfP4R0MI/VBAmiPelA1AoDUkgDDMknAAQIWyhXOnBnJ4ZVyAGFeA8YmTooa2yQ84BZNrs8tiQN0PMRv+66BIg2cu690tJso3XAo7JO3XQoTTfV+0VNRihNMICYHUaA86w1uS+3kFd0miEtLqf4bHOmoltkyZY1zEZNhRqNiucSgC6jfOeO8Afy1zHPGGBmUiO7LzS2WVJ0vAOMBqrLUMp7wwIhHatoFTq0LzPUXT9R0iVbNIvRZBPw+6ecLbRtEvZlDpG4jsDmdYrFptzzDWa2GktMFHM6xE15ClBpwwEPATY5n2ksd6a2+dBkg8NYFtF7YYfSEVpvOmZ+kVW+dsgtVTrN5AczpF0TdFsvC+1QEs2WZMVWbf861TRJsiNMc5ctTjgqj1jhHdwbE2m3FZtoJlSDlgd5xn1EOn52w4AxqlwbOy5KdFIlhE9LVm73c4ufcOAhNi6VTZv9nEuURNtRFon1qBnKQ8j/EYcT1eA1OiWW7CcX8teXcO6C7NYQg4niY+tt4JKFWPIDM8hEN2K/CdaKOAEJrffhaqyshm5yHKF14XqZgq/Ul40WuJ5xVb+2nVEzCqPvAQ4x9Hzo1vC+1lBt01bVj94RnN+7VmaxSXjUkMxFcNQBrhXlALWqfeE0SZSt1iaKDQsBjVjkqDUmNCuXY1LLZZ5SjzuhmdJN9FBuMdyUKVAzq2bco0TSZEtplOkTOqo7hE3TeUDSm6q8hHrNUH7r4xpLoR+qJun7/sxTdpJbGXLJqJYb8Q6gmlBSuJpvkCLU7imGkKLXJViyzFDDypvY1U+iwOFYz+TmilsqVnt8yW7CTNcKKkVNKgZVWpWtNIsF07RTCyraF3RMWstwtK4lRWmYJBHMRFZrilS5m8u7NG6d2XOqoqRg28mDUOmHfAMi4rQJib6gKrBt+oIzrQEfAcYx2Bol1XtNRJ0gTCkh2E0hcH3mWjqD6IJAJ8YY3fb16Jd2tCKVJ3iaE5scTFLttoOONAak8hU/OGdjtqybOm8QuFT/MSfmI0iimyxzbZxMJrx2jWVmcdAMaxXrdtC8wkS+qvrHPwh9sz+zmZPpNtBaVLYVFf4szgVU9hT6zeAMVZCsTSntVvmdFJQsTjuqaUHF2OCLz98aHsp+zqTZt15u7PnDEVFZSH8qn+I35mw4CLPctxpLTopEsIgxIGp4uxxduflFlst3KmOZ48OQ0iGyuA1kusnrOc8+J8dIaKoUUERT7UqKWYgAZkn7rFZvHaBplRLO7LyLHAnlwiNsXRteV/BCUl9d/cOcVm3Xlunec77nyHId0LrXewUEJhxPHmYot97VFiUk9Y5FtB9TGijQX4N9otrgmZ3nOSj5/WK5dd0T7wnUwNMWJNJcpeLfLU6RNsxsg9pYuzbssGkyc2PfuoPSemmS5mNg2f2eRJaqq9HIGIXNph1Zz6ROpPgBDkwSb6C7LbKy5KFZVQpp0s4ijzaZAeovBRhxqawz2ovGXIssyUo6zSpgCjQbhBZuGfjEl938JI6OXQzKZeig4nv4CMy2n2kChkqWeZUH1jXAk8AIUVbFLjEknsjlHLzMokky+qvKPHkVGVI2l0UfqhdPtJOA8YGtJLZZj7IMMTY9Y6lWXu4fdIgoVWe1KVZSoLGlCSQyEZ0oaEEYEGoiYOBiae4Q0m7OJN7SivEYEeIgR/2ehvTmU0BNREUPYhtNu336oqoy0rQ/CGN23JOtcygUu+dK0RQPSJOCqO/wAIJt12SLJ1XdSwpVST1Rn1t3EEjJcz3ZwXs9tda584Wex2eWyE1CBN3L0nYNlXVqwUhF22d2Lk2ajNSdN9Zl/DQ/8A5ocz+Y+UXex3YW60wkV49o8+AhddkxpDhLUirMbssCWRqDHcJyIOhx1yxh81r4cOXmYTfhaQUhCigAAGlIAvO/EkjrGraIMz9B3whvbawCqySCdX0H6R6XPKK1PvHMglmOJYnHwrlCxsHob3herTDvTTl2ZYyHP7rCK876opLEKo0yHKFV6X6ssYmraAYkxXWWZaHrMy0XQfWNCGzy876mWg7qVWX72/pE912KzyQHtbtLkk0G6CWmEZqpHZXEbzU7hjEVut8qyKpZOkJyQndB/URjTygjZ/bKRMtCTJ0hUmrhJdgJsmXTKsum8FHca0NRUiJlKgS/TX7isyOqnqhUoEkqCAgIqKqRUYY44k5x3fm024TLlEF8mbROXF/hFSvz9oAmzk6GWUYAy7RNDYBjh0aED8ahxEzQMOMVu+doN2ktO2cscu8mEt7Lb0GbQbR9GNxOtMatBmTj2mMVeRZGO87neYipPyHAd0FWKxnFmJZiak6n+kMzL6jfpPwjSPTOXDyyyuoteA+++JjIrppE1jXqJh6K/CCEGMVLpUUqQIlkyw8MfsRLLsPd4QWopEqDziWXVHMiz0OAjm9rcZUuq9tjQd1MSe6gpj34RNvgeEVD9pFrQJJVmxqWKVxK1A+INK8IiXAY5su0FpldVJvRpn0Yly+jNc8N3rVriS1TxxhvszthIscwu0qXJSayi0GWu6gJFFnKM1WtFdMhUMNYzPZm17xdSzqig7goGZSWG7gcDUDHxpB9vvgB3R5VZYpLmMDkzg4AedB3Rlaq2LG+G/7X9AbK3TzFlrg0tyey47LCmJNeGlYztdonnylBaiU6wGFTka91QaDSsVR7XMnpKNpmFzITokxO6wHWWYR65Ur7MTS7zAVmJoKk1MaRVE8G8+0eAhDeV/47srFuOghdbL1ecd1KhOOp+kTWOwhRl/WLDZHZrETVmO8TqYbqoUfesdrL7vnHE+SaawAIdpHYMk1CweWKqVANCDiTXgCcgYr7VllFUyzMYrMVkJZ0Oi7wwoaljQGLbNu1jxxyIOIPdwiEbLzWYHeA13uiQN7Q1iGrAHm2vr7ksA7tCTpWgHifpDOxXdhvHFjixOpMGWHZZZa4GutdSYZSrHTSGkOrBpFnppEtoSiNp1T8DBCxzaT1Hp6rfAxa6KS0z2zj8NOG6vwiQrjnURBZbSm4lXWoVRQsMMIk/eU9dPMfWKadhGSpbJQ3GPjMiA2tPXX2l+sQTbWvrLTmPrCaZTkvQxrR3/AChbeDAkTUVemShVioYsorvIajEEExDPtQ4jzEDCaPWHnCxbIcl6Cy5wxKKiBseogQVphUDgdIW2vZt5y9KZ0kTBUuhLIMPTVqUeuoFDzg612RiS0t1BJqVbEHvqMjAc395yCyxka74IwyNNaZxm/jfgf6Jfp9breJQWUDvEKo7zhiYhVWmkVwUZL9eJjqx3AwJZ2BLZkkGvvh9ZbGq06y+Y+sVT8FkvSGyWGkMpcmkdSyo9JfaAghXTVl9pcPCsOmNSXp9KSJwmP9THAmy/XXD8w+sd/vSeuntCCmVlH0lRBwHlEoECG2J66+0I5FsT118xBTHkvQtnH2IjxOH3jEItiV7S+0I9/fEr2l9pYdMWS9JjL5RDaZf4b/pb/aY9a2J66+0OMc2i1IUejqaq2oOlMMYaTsUpKns//9k="/>
          <p:cNvSpPr>
            <a:spLocks noChangeAspect="1" noChangeArrowheads="1"/>
          </p:cNvSpPr>
          <p:nvPr/>
        </p:nvSpPr>
        <p:spPr bwMode="auto">
          <a:xfrm>
            <a:off x="155575" y="-548878"/>
            <a:ext cx="1524000" cy="1143001"/>
          </a:xfrm>
          <a:prstGeom prst="rect">
            <a:avLst/>
          </a:prstGeom>
          <a:noFill/>
          <a:ln w="9525">
            <a:noFill/>
            <a:miter lim="800000"/>
            <a:headEnd/>
            <a:tailEnd/>
          </a:ln>
        </p:spPr>
        <p:txBody>
          <a:bodyPr/>
          <a:lstStyle/>
          <a:p>
            <a:endParaRPr lang="es-CO" dirty="0">
              <a:latin typeface="Calibri" pitchFamily="34" charset="0"/>
            </a:endParaRPr>
          </a:p>
        </p:txBody>
      </p:sp>
      <p:sp>
        <p:nvSpPr>
          <p:cNvPr id="4" name="Rectangle 2"/>
          <p:cNvSpPr txBox="1">
            <a:spLocks noChangeArrowheads="1"/>
          </p:cNvSpPr>
          <p:nvPr/>
        </p:nvSpPr>
        <p:spPr bwMode="auto">
          <a:xfrm>
            <a:off x="457200" y="205978"/>
            <a:ext cx="8229600" cy="857250"/>
          </a:xfrm>
          <a:prstGeom prst="rect">
            <a:avLst/>
          </a:prstGeom>
          <a:noFill/>
          <a:ln w="9525">
            <a:noFill/>
            <a:miter lim="800000"/>
            <a:headEnd/>
            <a:tailEnd/>
          </a:ln>
        </p:spPr>
        <p:txBody>
          <a:bodyPr/>
          <a:lstStyle/>
          <a:p>
            <a:pPr algn="r" eaLnBrk="0" hangingPunct="0">
              <a:defRPr/>
            </a:pPr>
            <a:r>
              <a:rPr lang="es-CO" sz="3200" dirty="0">
                <a:solidFill>
                  <a:schemeClr val="bg1"/>
                </a:solidFill>
                <a:latin typeface="Calibri" pitchFamily="34" charset="0"/>
                <a:ea typeface="+mj-ea"/>
                <a:cs typeface="+mj-cs"/>
              </a:rPr>
              <a:t>¿Qué es el Comité de Estándares?</a:t>
            </a:r>
            <a:endParaRPr lang="es-ES" sz="3200" dirty="0">
              <a:solidFill>
                <a:schemeClr val="bg1"/>
              </a:solidFill>
              <a:latin typeface="Calibri" pitchFamily="34" charset="0"/>
              <a:ea typeface="+mj-ea"/>
              <a:cs typeface="+mj-cs"/>
            </a:endParaRPr>
          </a:p>
        </p:txBody>
      </p:sp>
      <p:sp>
        <p:nvSpPr>
          <p:cNvPr id="6" name="5 Rectángulo"/>
          <p:cNvSpPr/>
          <p:nvPr/>
        </p:nvSpPr>
        <p:spPr>
          <a:xfrm>
            <a:off x="457200" y="837010"/>
            <a:ext cx="8229600" cy="3970318"/>
          </a:xfrm>
          <a:prstGeom prst="rect">
            <a:avLst/>
          </a:prstGeom>
        </p:spPr>
        <p:txBody>
          <a:bodyPr wrap="square">
            <a:spAutoFit/>
          </a:bodyPr>
          <a:lstStyle/>
          <a:p>
            <a:pPr algn="just">
              <a:defRPr/>
            </a:pPr>
            <a:r>
              <a:rPr lang="es-ES" b="1" dirty="0">
                <a:latin typeface="Calibri" pitchFamily="34" charset="0"/>
              </a:rPr>
              <a:t>Decreto 1511 de 2006</a:t>
            </a:r>
          </a:p>
          <a:p>
            <a:pPr algn="just">
              <a:defRPr/>
            </a:pPr>
            <a:endParaRPr lang="es-ES" b="1" dirty="0">
              <a:latin typeface="Calibri" pitchFamily="34" charset="0"/>
            </a:endParaRPr>
          </a:p>
          <a:p>
            <a:pPr algn="just">
              <a:defRPr/>
            </a:pPr>
            <a:r>
              <a:rPr lang="es-ES" b="1" dirty="0">
                <a:latin typeface="Calibri" pitchFamily="34" charset="0"/>
              </a:rPr>
              <a:t>Artículo 7°  Órganos internos de las bolsas de bienes y productos agropecuarios, agroindustriales y de otros commodities  </a:t>
            </a:r>
          </a:p>
          <a:p>
            <a:pPr algn="just">
              <a:defRPr/>
            </a:pPr>
            <a:endParaRPr lang="es-ES" dirty="0">
              <a:latin typeface="Calibri" pitchFamily="34" charset="0"/>
            </a:endParaRPr>
          </a:p>
          <a:p>
            <a:pPr algn="just">
              <a:defRPr/>
            </a:pPr>
            <a:r>
              <a:rPr lang="es-ES" dirty="0">
                <a:latin typeface="Calibri" pitchFamily="34" charset="0"/>
              </a:rPr>
              <a:t>“Las bolsas de bienes y productos agropecuarios, agroindustriales o de otros commodities, además de los órganos sociales que de conformidad con las normas mercantiles se encuentren obligadas a conformar, deberán contar por lo menos con los siguientes comités:</a:t>
            </a:r>
          </a:p>
          <a:p>
            <a:pPr algn="just">
              <a:defRPr/>
            </a:pPr>
            <a:endParaRPr lang="es-ES" dirty="0">
              <a:latin typeface="Calibri" pitchFamily="34" charset="0"/>
            </a:endParaRPr>
          </a:p>
          <a:p>
            <a:pPr marL="342900" indent="-342900" algn="just">
              <a:buFontTx/>
              <a:buAutoNum type="arabicPeriod"/>
              <a:defRPr/>
            </a:pPr>
            <a:r>
              <a:rPr lang="es-ES" dirty="0">
                <a:latin typeface="Calibri" pitchFamily="34" charset="0"/>
              </a:rPr>
              <a:t>Comité de estándares, que se encargará de determinar las calidades de los bienes, productos y servicios agropecuarios, agroindustriales o de otros commodities, y los términos y condiciones de los títulos, valores, derechos, derivados y contratos que se negocien en la respectiva bolsa. </a:t>
            </a:r>
            <a:r>
              <a:rPr lang="es-ES" dirty="0" smtClean="0">
                <a:latin typeface="Calibri" pitchFamily="34" charset="0"/>
              </a:rPr>
              <a:t>[..]”</a:t>
            </a:r>
            <a:endParaRPr lang="en-US" dirty="0">
              <a:latin typeface="Calibri" pitchFamily="34" charset="0"/>
            </a:endParaRPr>
          </a:p>
        </p:txBody>
      </p:sp>
      <p:sp>
        <p:nvSpPr>
          <p:cNvPr id="5" name="Rectangle 2"/>
          <p:cNvSpPr>
            <a:spLocks noChangeArrowheads="1"/>
          </p:cNvSpPr>
          <p:nvPr/>
        </p:nvSpPr>
        <p:spPr bwMode="auto">
          <a:xfrm>
            <a:off x="325254" y="264319"/>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400" b="1" dirty="0">
                <a:solidFill>
                  <a:srgbClr val="044990"/>
                </a:solidFill>
                <a:latin typeface="Calibri" pitchFamily="34" charset="0"/>
              </a:rPr>
              <a:t>¿Qué es el comité de </a:t>
            </a:r>
            <a:r>
              <a:rPr lang="it-IT" sz="2400" b="1" dirty="0" smtClean="0">
                <a:solidFill>
                  <a:srgbClr val="044990"/>
                </a:solidFill>
                <a:latin typeface="Calibri" pitchFamily="34" charset="0"/>
              </a:rPr>
              <a:t>Estándares</a:t>
            </a:r>
            <a:r>
              <a:rPr lang="it-IT" sz="2400" b="1" dirty="0">
                <a:solidFill>
                  <a:srgbClr val="044990"/>
                </a:solidFill>
                <a:latin typeface="Calibri" pitchFamily="34" charset="0"/>
              </a:rPr>
              <a:t>?</a:t>
            </a:r>
            <a:endParaRPr lang="es-CO" sz="2400" dirty="0">
              <a:solidFill>
                <a:srgbClr val="044990"/>
              </a:solidFill>
              <a:latin typeface="Calibri" pitchFamily="34" charset="0"/>
            </a:endParaRPr>
          </a:p>
          <a:p>
            <a:pPr marL="95250" algn="ctr" fontAlgn="auto">
              <a:spcBef>
                <a:spcPts val="0"/>
              </a:spcBef>
              <a:spcAft>
                <a:spcPts val="0"/>
              </a:spcAft>
              <a:defRPr/>
            </a:pPr>
            <a:endParaRPr lang="it-IT" sz="2400" b="1" dirty="0">
              <a:solidFill>
                <a:schemeClr val="bg2">
                  <a:lumMod val="75000"/>
                </a:schemeClr>
              </a:solidFill>
              <a:latin typeface="Calibri" pitchFamily="34" charset="0"/>
            </a:endParaRPr>
          </a:p>
        </p:txBody>
      </p:sp>
      <p:pic>
        <p:nvPicPr>
          <p:cNvPr id="7" name="91 Imagen" descr="BMC LOGO.bmp"/>
          <p:cNvPicPr>
            <a:picLocks noChangeAspect="1"/>
          </p:cNvPicPr>
          <p:nvPr/>
        </p:nvPicPr>
        <p:blipFill>
          <a:blip r:embed="rId3"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850" y="777478"/>
            <a:ext cx="8424863" cy="3942159"/>
          </a:xfrm>
        </p:spPr>
        <p:txBody>
          <a:bodyPr/>
          <a:lstStyle/>
          <a:p>
            <a:pPr>
              <a:defRPr/>
            </a:pPr>
            <a:r>
              <a:rPr lang="es-CO" sz="1800" dirty="0" smtClean="0">
                <a:solidFill>
                  <a:schemeClr val="tx1"/>
                </a:solidFill>
                <a:latin typeface="Calibri" pitchFamily="34" charset="0"/>
              </a:rPr>
              <a:t>Artículo 3.1.2.1.2 del Reglamento de Funcionamiento y Operación de la Bolsa: El Comité de Estándares estará compuesto por siete miembros así:</a:t>
            </a:r>
            <a:r>
              <a:rPr lang="es-CO" sz="1800" b="1" dirty="0" smtClean="0">
                <a:solidFill>
                  <a:schemeClr val="tx1"/>
                </a:solidFill>
                <a:latin typeface="Calibri" pitchFamily="34" charset="0"/>
              </a:rPr>
              <a:t/>
            </a:r>
            <a:br>
              <a:rPr lang="es-CO" sz="1800" b="1" dirty="0" smtClean="0">
                <a:solidFill>
                  <a:schemeClr val="tx1"/>
                </a:solidFill>
                <a:latin typeface="Calibri" pitchFamily="34" charset="0"/>
              </a:rPr>
            </a:br>
            <a:r>
              <a:rPr lang="es-CO" sz="1800" b="1" dirty="0" smtClean="0">
                <a:solidFill>
                  <a:schemeClr val="tx1"/>
                </a:solidFill>
                <a:latin typeface="Calibri" pitchFamily="34" charset="0"/>
              </a:rPr>
              <a:t/>
            </a:r>
            <a:br>
              <a:rPr lang="es-CO" sz="1800" b="1" dirty="0" smtClean="0">
                <a:solidFill>
                  <a:schemeClr val="tx1"/>
                </a:solidFill>
                <a:latin typeface="Calibri" pitchFamily="34" charset="0"/>
              </a:rPr>
            </a:br>
            <a:r>
              <a:rPr lang="es-CO" sz="1800" b="1" dirty="0" smtClean="0">
                <a:solidFill>
                  <a:schemeClr val="tx1"/>
                </a:solidFill>
                <a:latin typeface="Calibri" pitchFamily="34" charset="0"/>
              </a:rPr>
              <a:t> -  </a:t>
            </a:r>
            <a:r>
              <a:rPr lang="es-CO" sz="1600" dirty="0" smtClean="0">
                <a:solidFill>
                  <a:schemeClr val="tx1"/>
                </a:solidFill>
                <a:latin typeface="Calibri" pitchFamily="34" charset="0"/>
              </a:rPr>
              <a:t>Tres miembros de la Junta Directiva de la Bolsa.</a:t>
            </a:r>
            <a:br>
              <a:rPr lang="es-CO" sz="1600" dirty="0" smtClean="0">
                <a:solidFill>
                  <a:schemeClr val="tx1"/>
                </a:solidFill>
                <a:latin typeface="Calibri" pitchFamily="34" charset="0"/>
              </a:rPr>
            </a:br>
            <a:r>
              <a:rPr lang="es-CO" sz="1600" b="1" dirty="0" smtClean="0">
                <a:solidFill>
                  <a:schemeClr val="tx1"/>
                </a:solidFill>
                <a:latin typeface="Calibri" pitchFamily="34" charset="0"/>
              </a:rPr>
              <a:t> -   </a:t>
            </a:r>
            <a:r>
              <a:rPr lang="es-CO" sz="1600" dirty="0" smtClean="0">
                <a:solidFill>
                  <a:schemeClr val="tx1"/>
                </a:solidFill>
                <a:latin typeface="Calibri" pitchFamily="34" charset="0"/>
              </a:rPr>
              <a:t>Un miembro de la Junta Directiva de la CC Mercantil</a:t>
            </a:r>
            <a:br>
              <a:rPr lang="es-CO" sz="1600" dirty="0" smtClean="0">
                <a:solidFill>
                  <a:schemeClr val="tx1"/>
                </a:solidFill>
                <a:latin typeface="Calibri" pitchFamily="34" charset="0"/>
              </a:rPr>
            </a:br>
            <a:r>
              <a:rPr lang="es-CO" sz="1600" b="1" dirty="0" smtClean="0">
                <a:solidFill>
                  <a:schemeClr val="tx1"/>
                </a:solidFill>
                <a:latin typeface="Calibri" pitchFamily="34" charset="0"/>
              </a:rPr>
              <a:t> -   </a:t>
            </a:r>
            <a:r>
              <a:rPr lang="es-CO" sz="1600" dirty="0" smtClean="0">
                <a:solidFill>
                  <a:schemeClr val="tx1"/>
                </a:solidFill>
                <a:latin typeface="Calibri" pitchFamily="34" charset="0"/>
              </a:rPr>
              <a:t>Un miembro independiente designado por la Junta Directiva de la Bolsa que no podrá tener la  condición de empleado o asesor de la Bolsa o de una sociedad comisionista miembro de la Bolsa durante el tiempo que ejerza como miembro del Comité;</a:t>
            </a:r>
            <a:br>
              <a:rPr lang="es-CO" sz="1600" dirty="0" smtClean="0">
                <a:solidFill>
                  <a:schemeClr val="tx1"/>
                </a:solidFill>
                <a:latin typeface="Calibri" pitchFamily="34" charset="0"/>
              </a:rPr>
            </a:br>
            <a:r>
              <a:rPr lang="es-CO" sz="1600" b="1" dirty="0" smtClean="0">
                <a:solidFill>
                  <a:schemeClr val="tx1"/>
                </a:solidFill>
                <a:latin typeface="Calibri" pitchFamily="34" charset="0"/>
              </a:rPr>
              <a:t> -   </a:t>
            </a:r>
            <a:r>
              <a:rPr lang="es-CO" sz="1600" dirty="0" smtClean="0">
                <a:solidFill>
                  <a:schemeClr val="tx1"/>
                </a:solidFill>
                <a:latin typeface="Calibri" pitchFamily="34" charset="0"/>
              </a:rPr>
              <a:t>El Presidente de la Bolsa o su delegado;</a:t>
            </a:r>
            <a:br>
              <a:rPr lang="es-CO" sz="1600" dirty="0" smtClean="0">
                <a:solidFill>
                  <a:schemeClr val="tx1"/>
                </a:solidFill>
                <a:latin typeface="Calibri" pitchFamily="34" charset="0"/>
              </a:rPr>
            </a:br>
            <a:r>
              <a:rPr lang="es-CO" sz="1600" b="1" dirty="0" smtClean="0">
                <a:solidFill>
                  <a:schemeClr val="tx1"/>
                </a:solidFill>
                <a:latin typeface="Calibri" pitchFamily="34" charset="0"/>
              </a:rPr>
              <a:t> -   </a:t>
            </a:r>
            <a:r>
              <a:rPr lang="es-CO" sz="1600" dirty="0" smtClean="0">
                <a:solidFill>
                  <a:schemeClr val="tx1"/>
                </a:solidFill>
                <a:latin typeface="Calibri" pitchFamily="34" charset="0"/>
              </a:rPr>
              <a:t>El Presidente de la Asociación de Comisionistas de las Bolsas de Productos, o la entidad que agremie a las sociedades comisionistas miembros de la Bolsa. </a:t>
            </a:r>
            <a:br>
              <a:rPr lang="es-CO" sz="1600" dirty="0" smtClean="0">
                <a:solidFill>
                  <a:schemeClr val="tx1"/>
                </a:solidFill>
                <a:latin typeface="Calibri" pitchFamily="34" charset="0"/>
              </a:rPr>
            </a:br>
            <a:r>
              <a:rPr lang="es-CO" sz="1600" dirty="0" smtClean="0">
                <a:solidFill>
                  <a:schemeClr val="tx1"/>
                </a:solidFill>
                <a:latin typeface="Calibri" pitchFamily="34" charset="0"/>
              </a:rPr>
              <a:t/>
            </a:r>
            <a:br>
              <a:rPr lang="es-CO" sz="1600" dirty="0" smtClean="0">
                <a:solidFill>
                  <a:schemeClr val="tx1"/>
                </a:solidFill>
                <a:latin typeface="Calibri" pitchFamily="34" charset="0"/>
              </a:rPr>
            </a:br>
            <a:r>
              <a:rPr lang="es-CO" sz="1600" dirty="0" smtClean="0">
                <a:solidFill>
                  <a:schemeClr val="tx1"/>
                </a:solidFill>
                <a:latin typeface="Calibri" pitchFamily="34" charset="0"/>
              </a:rPr>
              <a:t/>
            </a:r>
            <a:br>
              <a:rPr lang="es-CO" sz="1600" dirty="0" smtClean="0">
                <a:solidFill>
                  <a:schemeClr val="tx1"/>
                </a:solidFill>
                <a:latin typeface="Calibri" pitchFamily="34" charset="0"/>
              </a:rPr>
            </a:br>
            <a:r>
              <a:rPr lang="es-CO" sz="1600" dirty="0" smtClean="0">
                <a:solidFill>
                  <a:schemeClr val="tx1"/>
                </a:solidFill>
                <a:latin typeface="Calibri" pitchFamily="34" charset="0"/>
              </a:rPr>
              <a:t>El Comité no tendrá suplentes. </a:t>
            </a:r>
            <a:br>
              <a:rPr lang="es-CO" sz="1600" dirty="0" smtClean="0">
                <a:solidFill>
                  <a:schemeClr val="tx1"/>
                </a:solidFill>
                <a:latin typeface="Calibri" pitchFamily="34" charset="0"/>
              </a:rPr>
            </a:br>
            <a:r>
              <a:rPr lang="es-CO" sz="1600" dirty="0" smtClean="0">
                <a:solidFill>
                  <a:schemeClr val="tx1"/>
                </a:solidFill>
                <a:latin typeface="Calibri" pitchFamily="34" charset="0"/>
              </a:rPr>
              <a:t/>
            </a:r>
            <a:br>
              <a:rPr lang="es-CO" sz="1600" dirty="0" smtClean="0">
                <a:solidFill>
                  <a:schemeClr val="tx1"/>
                </a:solidFill>
                <a:latin typeface="Calibri" pitchFamily="34" charset="0"/>
              </a:rPr>
            </a:br>
            <a:r>
              <a:rPr lang="es-CO" sz="1600" dirty="0" smtClean="0">
                <a:solidFill>
                  <a:schemeClr val="tx1"/>
                </a:solidFill>
                <a:latin typeface="Calibri" pitchFamily="34" charset="0"/>
              </a:rPr>
              <a:t>La Junta Directiva de la Bolsa señalará la remuneración a la que tendrán derecho los miembros del Comité de Estándares.</a:t>
            </a:r>
            <a:endParaRPr lang="en-US" sz="1600" dirty="0">
              <a:solidFill>
                <a:schemeClr val="tx1"/>
              </a:solidFill>
              <a:latin typeface="Calibri" pitchFamily="34" charset="0"/>
            </a:endParaRPr>
          </a:p>
        </p:txBody>
      </p:sp>
      <p:sp>
        <p:nvSpPr>
          <p:cNvPr id="26627" name="AutoShape 6" descr="data:image/jpeg;base64,/9j/4AAQSkZJRgABAQAAAQABAAD/2wCEAAkGBhQSERUUExQWFRUWGBcXFhcYFxgXGhkcFRYYFRocHBoaHSYfFxokGRQUHy8gIycpLC0sFR4xNTAqNSYrLCkBCQoKDgwOGg8PFykYHBgsNSkpKSkpLCkpKSkpLCkpKSkpKSkpKSkpKSkpKSkpKSkpKSkpLCwpKSwsKSwpKSwpLP/AABEIAKAAoAMBIgACEQEDEQH/xAAbAAACAwEBAQAAAAAAAAAAAAAEBQMGBwIBAP/EAEYQAAIAAwUEBggDBQYGAwAAAAECAAMRBAUhMUEGElFxEyIyYYGRQlKSobHB0fAjYnIHFDOC4RZDU4OishVkc5Oz8TREY//EABgBAAMBAQAAAAAAAAAAAAAAAAABAgME/8QAIREAAgIDAQADAQEBAAAAAAAAAAECERIhMVEDMkFhEyL/2gAMAwEAAhEDEQA/AK/KkDdGHugyVd1fQ90G2IDo1wHZEHSFJ1PnHY27M4fGqAkuZfVXxESrdKaqD/LhDSTJYmgFT3CsNrPckxs91fefLSJcmVhFfhXEupP8NfIQSLtljOXL9kRcrHsgDmW8eqPIYw2kbLyRmoPMV+MS/k/o6j4Zwt3yjlLQ8kBiZLnU5SAf8r+kacl3y10Ajx5spc6ecT/oFLwzuXs/X/61f8sRINmf+V/0LF1m3pKGQPwiAXqIWbHiikWq4RLVmazFVUFmJlggBRXTxg5dgmZVYSpRDAEDANiK0O8uBxiyXvNRrK9WP4hWXQZ1dlFPfD20MQuANSQMMxXCvhCfyNBijMZWzIYbyypbqGKVTcYbykqU/UCCKd0fNs2q9qTTnKp8BBguO2GizF3Zc11aYUAM0WhWoLQFHUlJ1EciuJJ4xerwtDS5fV6zmijDU6kDTWkJfLIbil+IzhbkknKWh/lESpccnWWniixYmu8t23dm1JNPcMBHDXYNG8xX3xeTBY+CX/hckZSJfsLHouiQf7qV7IhlNsJGO7UcQaxwU7vgIMmaKMXxADXPJ0lJ7A+kQWy6pSyZtJcsES3IO4tahCRQ0wMNnX5Qrve0ASpox7Dj/SYabb6TKKp6ENiQdGmXZHwhzYLv38WHV4cYV3JJ31TgFUxcLNZ8I0fTFPSJLGqqKAAd0NLOtKGnVrxwp45wrSXuNvEEjXDGIbwvoKKuQoHE0A88AIzasaZZJ99AZDz+kLrTf7cacqCKLbNsd40ko80/kFR7Rwhe9ots3JUlj8xLnyGELFIZd7RfnFj5wFMvgcYqy7PWl/4lpYdyKFgmXsPLP8SZNbnMPyh6CmOHvwcR5xEb/HrDzgIbB2X/AAyebsfnHv8AYSx/4K+bfWFY8WH2a/VZ5akggzEbMeiaj3qItNn2l4xn7bC2WuEndOYIZtPHCIn2KRexMnJThOb5xDjZUbRqki/VbX3iBr2vajyd059J7lFPnGYNcFoTFLVO/mCP8VjiZarao3XmS5ig1FVMtgRhgRUeFIShTBvRqX7z0mJ4aR6yGlRj3j6Zxmli2tnIOugamstgfMGkWa6Nq+nB6KpdcwAcOfCNKM0x7+8UNI6ezbwqoofcY4l2VnIJFMq957u6GbfhrU0Ud5p/7hNjVp6K1MtRBKkUOogW8QOgmmgH4cz/AGmGtsurpnV8UABBJGLcKDPjjE1uutVss8quUmb1mx9A5Vygi9mkn/yyjbGzwTuHVFp/LF+scrGn2Yyq7LQU3WWtQI0C5r+WYo+GVDGk1sxXC0C7SRjSIp1whgaqDXPLH6iPLNeh47w74NS81OYI98Y20WV+dsanojd5Cg8hhAzbKuOywPOLilqU5MPOOyQYMmBRmuKcPRB5GOHsE4f3bReGVeHyiMyhxI5wZFWUg2V9UfyMerZm9RvZaLhMenpD5xAbeIaY7ZV/3R8Pw2r+k/SPmu6cf7tvKLUl4LrXwiRbzTgfjBf8FkVRdn57egBzMSDYR27TADURa1vRDr7o9m3oijE8tSeQ1hZMV2V6zfs7s4NXAbmKj4/KHQsUiQorQDQcuCj5RDPvJ27I3BxIBb2cl8fKPLLYSTUZnNji3mflC2CidTLc5FEUSxxYVbwQZeJjmTYCW3s29dsW+i8hDGTYlXvMEQhtpcBpNgAxOJ74g2i/+JaP+jN/8bQTOtoU0GJ4DGFF/wAwmzTy5p+DN6o/QczAuktNpmP2eQdxeQMFS6qd5Dusc65HnBljA6JKDHcX4CPXkjnHTLoKNoIsm1zSzSaCvfmp8dIf2faRWFQfeIqpsmgFeZgJ7lFar1DxQ0xhNCpo0IXsDr8IlS8qZEjkYzbobQnZm17mX5iPRe9qXNFbkSPjCoWzTf8AjLeufdHD3y3rfCM0/tZNXtSX8N0/Ax9/bcapMH8n0MGKDJmhm3caxybcIz8bcy9d8fyGGt0W6baRWVLcJ67gov8AKCN5/AU74KQWy1G3jhHqWsnIffziOx3NTFjvH3A9wyHjWHtjusnIUHH7xiW0Wov9BJSMcz8/dkDzrB9lu4nGlK+kcz4/SkMpF3qvee/6QVGTdjtLgNIsCr3wRENotayxVjThxMAzba7fkU8e0fDSELbDZ9tVM8+AxMCTp7N2juL6ozPM6QvnXgkvs58cyecV69dogAamgFfdqYtRKqiwWq90liij756xT9otpqo6VJZ1cBQKk9XHAY0zqcgBAVjFot5rI6kmpBnup3TTPolzmt34KNScossrZuXZ7LaeiUljKmdJNc1dqI2BbDD8q0A74qNJkStpsqdgH4UvvVf9sFVEA2N/w5f6V+ETK0bPo4/VBLMI8NIHM7hEZmHOJKbC2byj1F84GWZXDXh/SC5co4VIHx9nMeMJgiM2RdR989I9S5Q2gHPv7tYYWeSBiPM4nh4eEO7vupnoQKLxbDyGZiWwoVWG4ZakNugkZFqHyGQ95iyWK62fGlBxavwOJhlZLtRMaVPE/IZCDw4jNyDnAey3aq954n6QZET2gAVJAGpOAhVPvwthKFfztgPDjE9JpsbTrQqCrEAQsnXozDqDdX12z8BrCudagOs7b7cTkOQhdbb5OYPjrFKJeNDWba1TGtW9Y5+HCFFvvvP7MVq+dqElAljT4wvuu5rXePXJNnsxPbI/Ef8A6anP9RoB3xdJCcgu3bSM8wSZKtNnNkiYk95PojvMN7p2E3iJluKzXrUSFqZK/q1nMPZ5xY9ndmJVnTo7Om4PTY9Z2PF3zbkMO6LLZ7GE7zxhOQnroNZrtri2AyAHD5DuEc7QkLY5+QHQzQPYMTW+9Fl4ZsclHziq7SW/8CaZpqxluFUZCqGlfOFFNsmXGUmxTR0afpX4R208QBY36ifpGXKJCfP4R0MI/VBAmiPelA1AoDUkgDDMknAAQIWyhXOnBnJ4ZVyAGFeA8YmTooa2yQ84BZNrs8tiQN0PMRv+66BIg2cu690tJso3XAo7JO3XQoTTfV+0VNRihNMICYHUaA86w1uS+3kFd0miEtLqf4bHOmoltkyZY1zEZNhRqNiucSgC6jfOeO8Afy1zHPGGBmUiO7LzS2WVJ0vAOMBqrLUMp7wwIhHatoFTq0LzPUXT9R0iVbNIvRZBPw+6ecLbRtEvZlDpG4jsDmdYrFptzzDWa2GktMFHM6xE15ClBpwwEPATY5n2ksd6a2+dBkg8NYFtF7YYfSEVpvOmZ+kVW+dsgtVTrN5AczpF0TdFsvC+1QEs2WZMVWbf861TRJsiNMc5ctTjgqj1jhHdwbE2m3FZtoJlSDlgd5xn1EOn52w4AxqlwbOy5KdFIlhE9LVm73c4ufcOAhNi6VTZv9nEuURNtRFon1qBnKQ8j/EYcT1eA1OiWW7CcX8teXcO6C7NYQg4niY+tt4JKFWPIDM8hEN2K/CdaKOAEJrffhaqyshm5yHKF14XqZgq/Ul40WuJ5xVb+2nVEzCqPvAQ4x9Hzo1vC+1lBt01bVj94RnN+7VmaxSXjUkMxFcNQBrhXlALWqfeE0SZSt1iaKDQsBjVjkqDUmNCuXY1LLZZ5SjzuhmdJN9FBuMdyUKVAzq2bco0TSZEtplOkTOqo7hE3TeUDSm6q8hHrNUH7r4xpLoR+qJun7/sxTdpJbGXLJqJYb8Q6gmlBSuJpvkCLU7imGkKLXJViyzFDDypvY1U+iwOFYz+TmilsqVnt8yW7CTNcKKkVNKgZVWpWtNIsF07RTCyraF3RMWstwtK4lRWmYJBHMRFZrilS5m8u7NG6d2XOqoqRg28mDUOmHfAMi4rQJib6gKrBt+oIzrQEfAcYx2Bol1XtNRJ0gTCkh2E0hcH3mWjqD6IJAJ8YY3fb16Jd2tCKVJ3iaE5scTFLttoOONAak8hU/OGdjtqybOm8QuFT/MSfmI0iimyxzbZxMJrx2jWVmcdAMaxXrdtC8wkS+qvrHPwh9sz+zmZPpNtBaVLYVFf4szgVU9hT6zeAMVZCsTSntVvmdFJQsTjuqaUHF2OCLz98aHsp+zqTZt15u7PnDEVFZSH8qn+I35mw4CLPctxpLTopEsIgxIGp4uxxduflFlst3KmOZ48OQ0iGyuA1kusnrOc8+J8dIaKoUUERT7UqKWYgAZkn7rFZvHaBplRLO7LyLHAnlwiNsXRteV/BCUl9d/cOcVm3Xlunec77nyHId0LrXewUEJhxPHmYot97VFiUk9Y5FtB9TGijQX4N9otrgmZ3nOSj5/WK5dd0T7wnUwNMWJNJcpeLfLU6RNsxsg9pYuzbssGkyc2PfuoPSemmS5mNg2f2eRJaqq9HIGIXNph1Zz6ROpPgBDkwSb6C7LbKy5KFZVQpp0s4ijzaZAeovBRhxqawz2ovGXIssyUo6zSpgCjQbhBZuGfjEl938JI6OXQzKZeig4nv4CMy2n2kChkqWeZUH1jXAk8AIUVbFLjEknsjlHLzMokky+qvKPHkVGVI2l0UfqhdPtJOA8YGtJLZZj7IMMTY9Y6lWXu4fdIgoVWe1KVZSoLGlCSQyEZ0oaEEYEGoiYOBiae4Q0m7OJN7SivEYEeIgR/2ehvTmU0BNREUPYhtNu336oqoy0rQ/CGN23JOtcygUu+dK0RQPSJOCqO/wAIJt12SLJ1XdSwpVST1Rn1t3EEjJcz3ZwXs9tda584Wex2eWyE1CBN3L0nYNlXVqwUhF22d2Lk2ajNSdN9Zl/DQ/8A5ocz+Y+UXex3YW60wkV49o8+AhddkxpDhLUirMbssCWRqDHcJyIOhx1yxh81r4cOXmYTfhaQUhCigAAGlIAvO/EkjrGraIMz9B3whvbawCqySCdX0H6R6XPKK1PvHMglmOJYnHwrlCxsHob3herTDvTTl2ZYyHP7rCK876opLEKo0yHKFV6X6ssYmraAYkxXWWZaHrMy0XQfWNCGzy876mWg7qVWX72/pE912KzyQHtbtLkk0G6CWmEZqpHZXEbzU7hjEVut8qyKpZOkJyQndB/URjTygjZ/bKRMtCTJ0hUmrhJdgJsmXTKsum8FHca0NRUiJlKgS/TX7isyOqnqhUoEkqCAgIqKqRUYY44k5x3fm024TLlEF8mbROXF/hFSvz9oAmzk6GWUYAy7RNDYBjh0aED8ahxEzQMOMVu+doN2ktO2cscu8mEt7Lb0GbQbR9GNxOtMatBmTj2mMVeRZGO87neYipPyHAd0FWKxnFmJZiak6n+kMzL6jfpPwjSPTOXDyyyuoteA+++JjIrppE1jXqJh6K/CCEGMVLpUUqQIlkyw8MfsRLLsPd4QWopEqDziWXVHMiz0OAjm9rcZUuq9tjQd1MSe6gpj34RNvgeEVD9pFrQJJVmxqWKVxK1A+INK8IiXAY5su0FpldVJvRpn0Yly+jNc8N3rVriS1TxxhvszthIscwu0qXJSayi0GWu6gJFFnKM1WtFdMhUMNYzPZm17xdSzqig7goGZSWG7gcDUDHxpB9vvgB3R5VZYpLmMDkzg4AedB3Rlaq2LG+G/7X9AbK3TzFlrg0tyey47LCmJNeGlYztdonnylBaiU6wGFTka91QaDSsVR7XMnpKNpmFzITokxO6wHWWYR65Ur7MTS7zAVmJoKk1MaRVE8G8+0eAhDeV/47srFuOghdbL1ecd1KhOOp+kTWOwhRl/WLDZHZrETVmO8TqYbqoUfesdrL7vnHE+SaawAIdpHYMk1CweWKqVANCDiTXgCcgYr7VllFUyzMYrMVkJZ0Oi7wwoaljQGLbNu1jxxyIOIPdwiEbLzWYHeA13uiQN7Q1iGrAHm2vr7ksA7tCTpWgHifpDOxXdhvHFjixOpMGWHZZZa4GutdSYZSrHTSGkOrBpFnppEtoSiNp1T8DBCxzaT1Hp6rfAxa6KS0z2zj8NOG6vwiQrjnURBZbSm4lXWoVRQsMMIk/eU9dPMfWKadhGSpbJQ3GPjMiA2tPXX2l+sQTbWvrLTmPrCaZTkvQxrR3/AChbeDAkTUVemShVioYsorvIajEEExDPtQ4jzEDCaPWHnCxbIcl6Cy5wxKKiBseogQVphUDgdIW2vZt5y9KZ0kTBUuhLIMPTVqUeuoFDzg612RiS0t1BJqVbEHvqMjAc395yCyxka74IwyNNaZxm/jfgf6Jfp9breJQWUDvEKo7zhiYhVWmkVwUZL9eJjqx3AwJZ2BLZkkGvvh9ZbGq06y+Y+sVT8FkvSGyWGkMpcmkdSyo9JfaAghXTVl9pcPCsOmNSXp9KSJwmP9THAmy/XXD8w+sd/vSeuntCCmVlH0lRBwHlEoECG2J66+0I5FsT118xBTHkvQtnH2IjxOH3jEItiV7S+0I9/fEr2l9pYdMWS9JjL5RDaZf4b/pb/aY9a2J66+0OMc2i1IUejqaq2oOlMMYaTsUpKns//9k="/>
          <p:cNvSpPr>
            <a:spLocks noChangeAspect="1" noChangeArrowheads="1"/>
          </p:cNvSpPr>
          <p:nvPr/>
        </p:nvSpPr>
        <p:spPr bwMode="auto">
          <a:xfrm>
            <a:off x="155575" y="-548878"/>
            <a:ext cx="1524000" cy="1143001"/>
          </a:xfrm>
          <a:prstGeom prst="rect">
            <a:avLst/>
          </a:prstGeom>
          <a:noFill/>
          <a:ln w="9525">
            <a:noFill/>
            <a:miter lim="800000"/>
            <a:headEnd/>
            <a:tailEnd/>
          </a:ln>
        </p:spPr>
        <p:txBody>
          <a:bodyPr/>
          <a:lstStyle/>
          <a:p>
            <a:endParaRPr lang="es-CO" dirty="0"/>
          </a:p>
        </p:txBody>
      </p:sp>
      <p:sp>
        <p:nvSpPr>
          <p:cNvPr id="26628" name="AutoShape 2" descr="data:image/jpg;base64,/9j/4AAQSkZJRgABAQAAAQABAAD/2wCEAAkGBhQSEBQUEhQVFBUWGBgaGBgYGBUZHBgZFxgZGBcXFxgXICceHBwjGhcWHy8gJCopLSwsFx8xNTAqNSYrLCkBCQoKDgwOGg8PFCkcHx8sLCwsKSkpKSkpKSkpKSkpLCwpLCwsKSwpLCkpKSkpKSksKSkpKSksLCwpLCwsKSksKf/AABEIAMIBAwMBIgACEQEDEQH/xAAcAAAABwEBAAAAAAAAAAAAAAAAAQIDBAYHBQj/xABHEAABAgQEAwUFBQUFBwUBAAABAhEAAyExBBJBUSJhcQUHE4GRBjJCofAjUrHB0WJygpLhFDNzsvEkJTRDU2OiFTWzwvIW/8QAGAEAAwEBAAAAAAAAAAAAAAAAAQIDAAT/xAAgEQEBAAMBAAMAAwEAAAAAAAAAAQIRMSEDEkEiMlFx/9oADAMBAAIRAxEAPwC7oTD6EQhCYfliFOcQmHkJhKEw6kRhKAhYEEBC0iAINBpgwmFBMDYgBCwIICFwNsAEG0GBAaNsQaA0G0KaMxLQbQYEG0ZiYEKaA0ZiWgQpoTnD5XGZnZw7GgLXahryjbYIDRC7Z7blYWUZk5WUaAVUo/dSm5MOdm9pS8RKTNkqC0KDgj5gi4I1BtGbaQRBEQpoSVBwHDmw3a7CNthEQmFrLBzQDWEgvUQdgSRBEQsiCIg7Y2RCSmFkQREYppSYbUmHyIbUIwUxlgQtoEEFD9t/bI4FKQlAUuYlWUk0QUs5Um5DGlakNGSq9p8T44xBnL8UF3JtqKWy6FNounfMr7TDCj5Jh+aa+V4zVP18r8jeKYyaJetE7Q748QuSlMpCJS8vFMqoksxVLSQw3q8T/YbvTKAZeOWVhxlm0JS+itSNXqRGXhVaHz2OjXoLecLKeF7MdKtv+vmIP1jbr0z2L7QyMWFHDzPECSAogKAD2qQHtpHVSIqHdTKSOy5BADqKySNTnUK+QEXFIiVmrpaDAjP8P3yYbNPExC0iWVeFl4vFSDlHQkudm1ixe3nbBw3Z0+YksspyI/fmcCW9X8o83KGwbqbNd/xpBxx2TLKzi6YDvUxacYrEKUVIV70l+DJVhLB90j72ty7x0PaDvVxWJdMr/Z0XaWT4igHBddCNLAW9c/l/nTkdR0P6WiVJIp+hqRoxozFvqtfpCbr0V7DdrzMVgZc2axUcySoUzZVFOZtCWjvxwPYDD5OzcMGYlGY/xEq/OC9vcROlYGZOw8wy1ymU4AIIfKQQQRq/URCzeWl96m0D2k7y5GDxKZCkqX/1Cn4CbJAbiU1SHFG1pEX2n708PLwoVhFibNmA5QB/djVS0qao0TcnlGI4meVkkupSySSTVT1Or5q35nyjyVNqabXBbSulm5xWfHEbnWoezPfHMloKcUkzxpMTlSrdlAsk+VesaF7Ge0MzGy5k5ctMtGcplgFRJCbkks9bMBHnSWSUzPdIvoAXcOK/RFI3TucxIV2aw+GYseoSpj6wM8ZJscLd6XiK53h4ky+zMSoFjkZ+pA/OLJFP72JjdlTv2igeqx+kTxnqlvigdj97s6VgjJKTMmikuctQNCbKSbkOwrVq2inyvaDEpxAxAnLE4knxC/EXAynQp5WozRCWGTUi5zdXZ00a4hSOugBDG1aitw34vHRMZ/iFrrdu+0U7GzfEnqc0FLSxVsoSWFQSTUFg9o0TuUUcuKFQAZdLDMfEcgaWH0IyaQSSDcvQ3zUNHDe8Af5eVdb7kx9nimtmlNa2VbAjdt4XP+psOrf7adtKwuDXNRRQy5S2YO4LKGxAIfnpeML7f9rJ+JxInrUUKSR4eQqaWLhKHsWALuCSaxtPeXIzdmTv2cqvRQePPc1LMcu4rYkF1fNSR9GB8cmjZrV7Rd5mJxWEGHUAkf8AMmJcZxolQsN1NelNx7Ld6GIwcrw2RNlg0SssUP8ACkpNuXMxT/M7fxG78hZ4KV7qgXLWZ6G4hvrOaJuvSXsX2vMxWBlT5uXOvM+UECi1JAY60jtERRu5nHZ+zihwfDnLSOiglYLdSYvZEc96tOKR3qdtTsNhEKkTDLJmBJULsxNPMeccjs3vnk/2YKny1+MABlQBlmHdJLZeYNtHid30f+3p/wAZH4KjDiXAuSXBbWthz58otMZZCZXVbp7L96eGxZyTPsJjlgpQKVVplXStqFq2ibju8PBS56ZJnBSlFiU8SUPR1rsA7Cjs9Y8915XtoLW/ODd+dfXT00jfQn2r1JAjlexhfs7CknMfBRU/uiCiOzbZl3zS/tcP+4ve+ZNIzfJ50/1B/IxqffNh/wDhlMfjGvJ+VnjL1I5X9LNc0zC8Xw4W9EznmPQOaA61q/WFOMpuGIb1p9dIJT+v/kSxg5s5kmt+uzfICGBtXsJ7UYfB9kSFYmamWCualNFEqZZJYJBOoL8xFw7B9rMLjM39mmiYU1IZSSBZ2UAW5x5lm9ormIlSi2SUVlI/xCFKc+Qif2J7RzcFiROkEBYBDEOkpPvJI5sNrRC+1aVqHfl2uyMPhwpsxVNUNWSMsvoMylfy8oyPw3Lfhy19G/HSOv7R+1a8fiTOmJSghKUhIcgBAsH3USr9WjnSzch6D1GlQNjfkYrhxLLoeFStdC3xU4TTrrd4cTLJNK006UIbYhiab84cycQA4g1DuDXewb616PYmD8bESEXzrQNG41DMPUHyh2ejOxMN4eGko+7LQPRIEMe1WGz4HEpZ3kzKdEk/lHUSIbxUgLlrQbKSpP8AMCPzjl36vePKqiTo+4DVapI5inpDRLkl+ebUVqo0vo227RJxEkgqSxcE2vwlnDNV8xiMpXPzAOlE0O5FRHU5kjDs6gRdNgWvqOtabiNc7h8W+HxEt3yrQpi7jMkpL+aIx/CqZSfhobWLipHJrjSkd32R9uV9mTJykITMK05eJ0h8wUCQmpY5g1LwufDY9ej52MloLLWhJOilJB+Zijd8uJH/AKalIY+JNQBW7BSqHyjDvaHt2bjsQufOylam90MAEhgAHNGAh3/+nmnCSsIW8OWtakEO7ruDVmBdqUcxHHyqXhEwHKl6eti7ip5gB4dQkhQol6EU6nKrVi4d/wAQIQhaSEtoGLAMDuBSrZgB+sLUznoxDuxYZTw8RqS+t9o6UQw6AQ/R7EpsAasaKYONHtWNj7l5f+z4g6mYkHqEbdSYyKSioDAkAlqHMks4rfQ7Hq77d3SYfLgFEHMFTVMd8qUJ/I6mE+ThserD7T4PxcHiEXzSlt1AJHzEeZJ6A515FvdGlLOr8I9XKS4jzR7U9nHD4udKNAhar/dS6kMdHdPWF+P/ABTJw8p6bO1BdRL0fR4CPe2cM+w9bWb+sGZYFDaj2FAHbnUjypBOxc0NzagNWqLO3n0iqTVO4vH1xMk3IRMTzCSZaqWHw/QjSO3+35ODkmdPVlQCAGDkk2Skam/pHnXsT2rmdnzjOkZCspUkguU5VMzgNUKDtyHOIXbvtnisaof2mapYBdKaJSn91IYPo9+cc2U/krjfGhd4feJhcdhBKkCYFiYlTLRlDAF6gncUjMnoHLXtpv8AxekCehmP15wiXPzAAUIJN6WJzPy+nh/jy80XIXJvKtHH56w4BXW7fjwjleEdHbQalxc9bQ4L+Y8htzNiYqnXo32CL9mYT/CTAhXsPLy9m4UG/hI+Yf8AOBHHYoqHe/gs+DlqF0TBpooEfpGPql8Tc26tR66hxSPQHtvgfF7OxCWchBUOqOIfhGBFVBSgG1gPirV83rHRgXLpgBwKP8w1i7bn5/ONiBUefq+p3Zom5Sc2p9c1jRt3bzMFLxfhrSoJzKT7mYBQzfCVJNDlqWs4DvWGz406i4FDqgYj3z9dY7Hs9IRMmlU6cEqVmUStzmLEuTuT8zHISs5zrWg0pWOffquvEiVhCko4gFKrlq4FACprO7iulQxDypeHIbcV8i4L+hJfUGG8LLI4ieM8RJDuFVoXrVLNzMSgoOTtaoJLsmp3cA9SDqY6MZqJW+iTL0S9XZ2Fg6QGf4ai92pF77qOxvFx4mEcEtJmC11cItpmzHyiktlsGZyGce7o9rBV9zaNr7oezAjBqm6zVln+6ino5V8o2V1Bx6vYEHAAg459KvN/t72d4PaOJRpnKk9F8SGfqeVIrMyrKLHmNSBwggVBdzzjSe+7AZcbLmAf3ssbVUglLnWiSD5RnKlUB2NFV6DOL0BcGOrG7iFHJlEENvQ6Eu9NlcusQ5iHVQO7hg93pQ1ifh6KGW6gQkn3VnV+egO7Vg5UrNMATRRC96qQDlqbmjPCfJPBwvpnC4E8QIqCQdWoIKTgQvhQr7QZuAhszPRCnqpnLFuTx3vZbD4MoX/aMUJKgohIMtSnDCrjm/pHBxbeMoylZglRMtSXBoqigGcOWMc6x7ASOAqJoCx5e6C4ZyeLU/g0SakdC27pUcwqn8bA9aPpnCagTQGc5VgBXAv42AdswzKH8Q0EEJNWIci16hR3rThYnV3ekdWHsQy8pWFSSUhPE9R7tVB8w5UNQeflv3d/hMnZ0hwAVArIFB9ooqDDQMRSMMwEgzFS0v8A3ikhJBSeMslnDUr8tWp6Sw2HCEJQLJASOiQw/CF+QcOjaMl76fZuqMWkUIyLo7EPkV51T6RrhiB232UnE4eZJX7sxJT0Oh8ixieN1VevK61Vq1VF2ZmzfV9hBrIbVyVHyFG3GoH70P8AamDMqcpCqFJKV/wKJVQ6UfziGVNTdgTfhDlV68vKOhKkT5IzcTpzZgCAWzA0d9Dy/WIxkpSwJOZ7AUHIneJczEcLtqkmlgC99q/KsQcXLImMd4hnNU0vjqYuQwHNohYHDuS9G3tcXjs9oHD+FKyTCV5ElYIZl6p5tvENExi9iS7kUSLudzt5wvx+02Znw61cb79W3/WHZCHbd2AGhNGPOCUdXI56l/8A7EvHS9lMJ4mOw0tqGbLpyzBR+T/Qi94i9F9n4Pw5MuWPgQhP8qQPygRLMCOfS2nNxUkKlrSfiSoeoIjzRlIFL0sOoCTsSMx8+kem55ZCjskn0BjzCwIBem4csdFPoBQefKKYEz6VLAL7MHIrkT+oLq5UiPjpeu1FAP1zDlT5xKSk8QICiPhZ86mD0G1hzMNqUwvRuGrunmNwaOfKKWbhUBOGUoipDnQP6R0l4HwE/bKabpLFVj9/RFNDXlEbBT1SiFS1EULEXQTwudr3FuUd3sDsGTmUcYopUnIRJcJKgsApUpdcoNNCouGBeOe+dVnvHNw6gWNwWa3kPLi/PnIQvhAJuyqMKF1KBGutBoQdIm9v4YJWPDCUJLshIDpUdrliBZRu5ZNBHOKGOVsou3DtYcqnkNdYrhlLITLGypspFQzD3WL5WUOL3iWq5qKUj0R7E4co7PwwNzLCia1K3UTXUvHnJC6l32N+EgcLPb7rNHp3seTlw8lI0loHokbwfk4OCYIVBCDESPWP9+iwZuGTciXMLcipIA5Oxc7PGVu9fvFn+FdR9mQbNoToBGh99c3Nj0p+7JQANC6lqL7Jap6aPGezFjXMyr3HiJzUUNlOG8vTox4heiSATbOG4gKW0l80hvnVqwoqKU50sooqCcwIPAUrFalksxpU0gwLVAYBsrcFFEI6HUmlYXNl/ZLdJFXy/d9T+NawbNwNm+0OzfFUmbKTwTBnvQHMy02plV65gYlgJEsykyEpUKeL4pUa8VEMHOlGguzJCVheGPED9rJuGmJS6pXVaARTVKYaSoZplA9OFkt7lKdWO1Yhhju6qmV/Sw0iYTXwlgJmsC6HPAov8YIcPeo1MTjJyKObQF1AgBQyhsqnLpIKWN+KzGkQy/E4AkrZ3AzOpwXWdEi1Ty2iR2XLUv7Pxpa5kuWvLLTmcpAJITNHCpSQ5yjQEB7Q9sxyLJbFj9h5ObH4d2I8VGbdKk5lACmZlBL6CnSN+aMD9hEgdo4ap99LahQZbkkagltq9I32B8nWxE0JIhcEYmd5+72eyhL7Qmk0SvJMo2oZfzQfXnFFVJu/8TbBlEA/eAYdCI1/viktiZKmzEyiGdgSF0enOM0mIqG4+Kly8xyerEktWnmBHRjxsnGVL0VR2p1dhT0I89IkGUlckFZKSk5FHmn3Sf4SIkFDMxcg+9+2/GHTVrNrw7PEZCkJKkrLIWgcTH3g7N1Djaz7wnyTzYY9MS0YcGsxSv4S34RJxqACapUnRn4qUI1sxq0KwyZIQCc6luoEMBY8Jd6uPwgsQuqcqSlVQAfVxRwwb6ETw/sbLhir6Em3Us5+uvTqeyWOTJx2GWo8KJqH/mYk+r+R5RyCBYGlidzr0NxsYcy20pQAigtXmaU6Rezc0m9VtBRUfZf28wy8HJVOnJRMyBKwaHMjhJbnlfzgRy7qm3R9qcX4WBxMz7spbdSkgW5kR5vWtgaCgDitQbs9yL/ONw73O0fD7NUkEgzVoRTZ85/yN5xg6lfr1BoR6CLYFy6WJpDgFjYGzsQwHprfygyvhJsDUJqwPxDYCkNJFG3seYt0H5wtaeGtHIvT5HR3rFCgUjbKQACCCXe5raJXZzicFIVxBNSalQIZQGpvd4jTC54uMg+8HqAKgHz2h08J8VIAUhViQUslqNq2u7xGzcp5dLX2J7PzJ6vs00HvLVRI6n8hWLF2p7Ey/wCzHKoeMniEw8Ip8NbJ66t0jpYT22kHCSloSkEppJQwyqFFD9kA6m9LxW+0+1FzVPMoPhQnyb5Vc30iHsq/itYWUVLA+J2Z1GilavUkEjl849SSkMANgB6R55kykqUiZlSShQIuxykEA61I+rRuXs57TysYh0cKx78smqeY3TzHyNIt9/tEvr9XYaDaDECMXbCO+QP2gr/ClUrxVLI8zU8hFDWkvdjmdRYcBKmzp5aUi/8Ae+h+0Vn/ALSA7Wo6jvanJ94ok6Vl+FmIYFhTP7itBu/5R0YcTy6jy2FgwAok1JAJzKL2IuHs0PzR9mqu7K4Q/MufJzWkNTTUkmoyknZTFgOW+xO8Lkj7GYyXoSQyOG41q1Xu9oYhlYVnzJSUzE5VJKUqNlPnCgWBcdPOOtPmDw14rIrJNmqQJEssApMsFWddSlJCiyUtQXpHJy8QdYYgVOckV9x077PpHY7ByqmzcGWCcSlPhvZOISHlEg/ecoPKZHNe7Xn+OfNlTZh8NZEpFzKlggBwSnNuafETCjhhLyzJBCFSiFpWKWCSzl8zECu5axh0gpIBcAlQYhWZS6g8KS9DpWwFhEhaMlZpTJscnvTCpqkpskl/i/lIaKX64wk+1q1eyeISvGYOfKCQibNRmTrKWksuWNQl1hQFilSX90xvAjzr7G4hKcThwlJQjxZakklyslSQVKIq+XkNQwqR6KifuvTeb8BoJoOBGZkvfIsePJBVkaUokhnYqr+H1eMwmEtoGSymJ4UVUCLMUnhLaknaNB738Q+OCdUy0NahKip6+XmRGeBfusHYcPE+YKHuuKUXVqNqIvjPBplZLEHhDVD+4muVTAODcHUuRSsJWlThk5qUBCj1fM2/471Eyn7V8xqHJqpIOgbXTrCZ1VJLkGr3VzLU+e0akSvZwAoWlhmQutiWNL8ik+ohfa+FcZgRRwTuL/XVohdkYnw8QnMS0zNLJISAxIyGlXC8prpFjx8jOC7VFWoQa/mPmI5f65bW7FREvWwsLlgDZQ1BeDy35e8b8gkaEM3WHQgg8TJLj7oADUSa2LG3KxgwipBHIAv7x+VC/Ro6kDaVFvj8maDgKYFiEk6ni+bUgRmaX33Y2uFlfvrPmyU/gqMtPO1x+CkAKvV6dYtnel2n4vacwA0lhMsXukOaa8SlD1iqZtUuAa/uqsb11FdzCY8NelIlDXklY0D+6oEdQIbnEOnMn964561Dj84dBvopN3BBUjci92tCZZXnGSpSk76Uod2+QPODQIl1UMqgEuSHLEVAq5ygtW+kTZBomrklwMws5UQQaGj0u4jnyCCRezs7saudGH6RNkzWQLtckhIs6iHukmwL1hcBqb2NN8OaqWk3GZNAajhUz9HjuS5QAK5hZIqo3pz3L2EVOZiSgy5gJdJJZtiE16gGmlYsXbNcMFJGZBUhRvVJfb94RHPH+X/VcL/FO7P7QXiZqZOEwyVFSsoM2YoE8JLskpCQyTu28dbDGfh8QEzELw09NRVwRuhViNwXpvVo3dVLB7TkipKQsvcZfDUUnkas76Ro3ebLQZeHt4niunfIEq8Q9KpHVQ3g54zHjY5W9WP2Z7b/ALVhwsgBYJSsCwUGqORBBHWOtFJ7tUkDEbZpf82SvyKYusaUtmqw7vRr2lNoSWlgcIY8LsVM9KnlfSKdNlh7hOpUyUkgqqoaWo4d3bSLV3kKftLEuwDyw9QWCA4BZlB8pbpZiYqiiwsCHBZIJdlAkZTXYG7ZA146ceRKw0uVuQHD5Q4ysWKzpfXTI8I/5ancUVZKakPUh30ArUPDpmVNcxYZyTqcxCUh6n3qne0MzGEtQ9+hA4CzVYjVXDxZiNH0hyIylIz2NgFDMQ5cMdXHKl4exUlSiogBBGRTukcQdilgCB73p0hQTMKgAnL90sm3CSFBVbZTQamheHxJZYzEnhDAJSHrxOTfSuu0Qk3dKXh3Fe0OInLfJKw81f8AeLloImLdgVKIcpzH7rOYjYTDJSpw9bqJcpqX4nbNTNsBvCkoYGhYZSs1GYuk5UtZgQPSEkNVQ0DnVX3ajll4epuCIpMZCXK11uyZ5E2WoCgUgmxYZkkqcBwPdBy1qBvHpaPK6sUQXsRV+G9SUOlmAYkf1EeosHPC5aFiykpV6gH84T5DYnoECBEzsN711H/1Ca/u5Zb9MlgRUPXyflFHKjQWc7JBlqynOGfauWl7VEXbvaYdpKJvklsLOcrCtm5Hroxo6mci4D5jlPEEpLkZqhywOumkdE41NPThcCjBrsxCn1JLh+hOkIWXA+JIIcutTlmJGW9X01haqKNszPq6RRgQNyHoK5mhqYaOVEMaHMTTMRUpF6GnLyOpUdcjMTlDDUhFgzBWfmQSzCrxbRiRMlomCmZIzizLAyzB/MCf4hFTxKAVgzCmtiMyiatldIYvev8ASJuFxwSVy7OywGIYsykseQB8jHNnNqynsbhwFk0YsT5kJJJNve01IiKGFRtq/Dq7M2vM8OrtCcViXGvltqKwpU/ehcs7gjVgLc6/doYp8d3E8p6MECjO1LyhamrGBDUzM9BSlglrdYEUKjYvGGdNmLV70xalPzUSrTn+cM+K5ch9SGF/itW2nPlDegD3FORH0fQwBdyP4WvoXb6vCifBtqRYuapVQim1oJKQVKOdiBQuRUAlreVIUmgABpdNdDdNRXQ7NDUtSTnJTej3ANA5o+5pygZcGFoUoZnS3CQaAEEJy0AIrVqu7mH5p92go/CBrp5VZj+cMypfCeMAGhFQPeACiLkNV221h2YobBwNQRRxcWNuteUbHjUSQ7vxAsFX1JCSK1AbTQmOx7PdupljwJ/uOQlZDhj8Km051v6cYO41qN+JNHGxubbkwJRoxtQPQAUzJFaGot+sbLH7QcbY0/2Y7LVJnJn4MuwUEgBE1PGACQpNbaEkCsdhcmbNn/aKM/EKoEOCQHdl5OGUgXIFTtqKp3R+zsjE4yZ4ksFKZWYpdQZWZKdDa5jc8B2ZKkJyykJQOQv1Nz5xDLG8tVl/YR2B2UMPJCHzKJKlq+8tVz00A2AjpPDYg3ghYwLvEUD2jin/AOokAE0pLDkhnZnryuHisKVwh6uQwc0Ll6i5d20463Biy94dO1cSNSpJegZOUGhOuldTprViaMHSXAUKJuRVuYyFuV3jpx4jTZmhrcIokt7xOZyTcsWpudKQFAFK8rCiifePMh2OlKU/GEzTdRGgpxBgHevTb7rXhJUMisx0PxV8w1OJqc2glsOzpYJSZiwUklwAVZDwmj1S9Rb4dWeHVpR4g8NlEpD8KiUl9cwYOTYUtSsNTFoCkEArmBTFKle9RLMzhXGCWaoIvWHsVPKil05GQdQcwKiwCQAzK0JiWN9NlPEbxWSRYJFCM1Vj8tfMPpACznBADglkmrEsQamqTS962d4CZL2vVKHJYOouS9TR6cnsIJMugboFEHhBBzAvb3gH5bRUshTMbuX/AJzqx0UCdfyj0p7B4zxezcKr/tJSeqOA/NMebkj0oQNWdgsJuDwmnNIFxG890WIzdloDvlXMGuqs3n70T+Th4uxMETBPBExI+mLd8SCO0Et8UlOtqqBUz6MK9BGczFAMWoLVJtQW+Kr/ALLVvGkd9Kf9sl1LGSNBYLXmrcFmDjfnGbzphuabCwFeGqdA782qKR0ThaYmqoA9aKJB1ILDlTXQV1gyrhIHMkEpDbAbBrPX1gFDaAXHVT0pehZtHGziDS9QCoAbZbkABiDWgAe1TGKRi5qaEOSXJSZg5ZRR8zF9riEYtKioFmUkOxJdgWypHm9hrD61rKOFzVBzcBdZCki54rqtyO0Ln4ab4aSSSgFieEAKIDOevLziX7oxE3HgqPhSxLTUgq41Af60hsKNxV/mSDfzJtaCPMUuo0toARuH53gFdBuWI+Iu2uj8R6NDzGY8Lbs6ZSDcl/8ADJ83FIEGmepgyQfX9YEMDmM+7HqWUK+vT84COVxXbqAPy3eEk0NaF3uba00p+EKSHLWu1Xrsd7tpCCcCwzDUOKDzB+fKsGhSvD40uCQ5oDUuyVNR6+UNKIZ7O9WsauAdbj1gzLyy0nOD+yA+hckHaz1q8DIYUgoYFyVEpCq9TQvUuAbaQ7MUerNZTvcgasXH07Q1LmPlZOVnBLVICWJL01FBqYUaszn7rswBZyfP8jBjU4ToNXbkbEVPK1uKAG8tQ+ls3Nj6MRDbOHLMbu5YvW1f0cQ7LOpejlnBdJPEP3rbPBZrHcXh+PFrNwJaX3cqJPmw59I1wGM07kpGXBzlO+aawq/uIHpe0aQFRDO+rY8Ogwbw2FQeaF2bTA+89QHauIsw8NStyfDSyW1uPlUa1VJqBQq0IDggqdV9uIbkiLT3ozSO1Z5Fx4WUOPe8IcW4YOdN4pilUNaULk5jcPa5Kmc7Ft46ceRz3qUpbgtWgIclzlKi6dKcfF+0C0NOUhWV1EpLUS2Ugs2wqb1aES5x6UcChAa1PJJJteBlBSpmSGNcqjXKDf4rA+cMCWJkxQQmXLZlDKsITxOge8C490ZnFmJ6PY2TMAQpTsQoJOQIc81gDPRyz0dojKkLXLSpS0BBWkcRUcisqiGUQWokhia02cO4rDBKUrStBcqGVK0qUkXzGW5yAM2aJS+n14bSsPvX7xU5zb3rwDlVrmCLECxLJqAqos4N3BKq/siloCZtjav7IpmJ02dX8vKGkLYCuxfMdwDUbkK8jFSJSHN6ONCmh4rC7UbUV5iNp7mpz4KakjLlnGjMwVLQRTSMRJtdiOVqXIq/uFmLO8bH3KTP9nxABJHipNgKmWHp1F9YTPh8etJeCeEvBZogppkvffKHjYZRDgoWLFyygQKdYy9bh3FS9TwspnIKjsCQ5NNqxrnfag5MKoaKmAVapCSPwP0Yx9fxDkQrUkkByx2qBZy1I6MeRPLpZUXcClQkOBSlX0LZfUw3kY2JGjpHO5s4GUN+00HMmElzRSiSFMHHveTkn5jaGCrisHqKl2ro9LFtX+cEpaZby1PlSEpqCkkqIWEl60uVONrVhzJKCBlWkKS2XhmEqJowcZd7t5VhMocHGo5QmYJfEoDMLMBUcR2ArtDqJ4MogoWwBCeNFGILqGXiANaAOYn+j+IqxdyWubObgA+jkdYKYoghw5oS5pelRZnH0INaQDZxUChDmwFeopsfOGHOhsXKtlG31zihDhnIFC55uf0gQ2Z2w9cvnAjMjhVOdAa3qG6/0gwn/wDWyqkD+nLlDWejab0s2v6QHDbAsLfM+cIJc5dyfPWtv6wqaU5EhLvV3LUoABvcv06w3MXtU2P4fhRoVPmOEhsrDa7mp8hTyhaMOrUrhC1AkAtV2BZhS2phRNbAVD0atmbyfm5hogBgC9LmlzXrp6QrxPMh21DvVVbu3zhox8LL6ZnSCHAD6Kpdm+UKQrqToaVNXAN2ZqRHSNPnQcLF/wDTR+cLQoOaMLbNetfq8HbN67pJeXs+zEzZlNvdDNpaLwFRRe6Y/wC7EHdcw6/ebW9rxdAqIZdXiQFQrNDIVB5oUWA95in7VxTXeXXUDwkvrXb9YqQTYsWpT3ak0oBaxbz1i1d5C37TxTuBnQ5fQS0hh5/1G1UJpX3qXrtruzV5NHTOIXoKBBrdq09A+1Wb9IWtQZRVZiCMxFk1e/y+UNlFNW1L/ET+L5qwsqYUcljomoZuFwS1DT/WCCXMkpZRmrmJLozpCUAsUqJIQSHrkq4YKJ1DzO1DKKEqzzDNzqzBSBkarkTAt1KJYsQ1Y5SVy0jiShanQaKUHSEnMnMCGJdBNPh6vJxM+X4QSJYzZv7wKW5SE0TkYBiS73q3Wc6f8NoUCdHc2cdR1LaH421hALAVLU/EVbyBZ/ihLVbWhBd9srHzTQ7coSCL6OKE6A0G9gkRQh0LGrORXo9ANxVPPhaNg7j1/Y4qwOeWD5IOvV4xxK63J3N9RWmr5jppGt9xyj4eKd7yujMsBvS+sJnw2PWq5oIqht4ImILKB30ofCyDtNIsD7yDWvQRi5mVLWFE2Y3zU0cPtYxtXfIl8AjlOR80rGkYjnF6swoxLB3d/M/KOjD+qWXRZ7BhVs2lKDLXy9DBZ/ulwXDhmKQxq/IJYQS0l2JOZw9lOp6W5/jCFLGzb3LUJ/Sv6QyaRhMoOaqlKUtOQJdXFLABCilSdTS/D0MLwU1fhHKhCg3/AEgpqcJA0JrVtX1hiVNALBHGVIILsnKxDKSzkuxd96Q72eVlKglZTQn+9y8IDBOZ2DM7FqDnE7084i5/9CeXOmhhvP8A15u7wrxCLEvZ3Dc6C9QD5Q0qZ8rHnWvPrDkKKtiG0dxAhDP8TcnZoOCyGD9flBlX9YbzQM0T2J5SzpRvp3hc9RdIWXolquyTxAU6vEUmFKLGhCuflzgUUnOHo4FNX+cEZvq3IaW9AIYUuv0IAP1vB2CV4g5MK/K31tCxNJ+WrtyG1fm0RAv6+vODTM+t+sbbN/7r8U3Zkl95jdM6ouCMYIzH2B7Qy4CUCfvf5zFol9qRO9XWtOKELGIitI7Sh9PaMBmNd4E1+0sWaMJvrwgW1Zvxs4iuJXt5EDS5FdGzRP8Aa/E5sfiTd5yyK82/IRyAu21CHO2mz/rFpUafVMbYgBjuRv0oedYNRDEcrlVwwYkPeGDM9dOlvWg+cDxKbBqUNKCnPSDsHSROaXwBSi8sgmWGBAUycuUhQLqA/dttLxmJnGQB4f2AXfwkEZ8pABmhOZ/2XbWOaie8tpacpJRXxA+arFJLZbK8utZGJTOMoLUsZAoDL4urUIlKLkM3E1IT9P8AiOhnLUFyWIowLf5tNIJ6UbWw5u3rk9IZC/QW6sP6U5waplDzf8T+oimyH8we27aMHFG1pXq8ap3IT+LFAm6ZJGtAZgFdOkZL4nXnR+nTX0jRO5bFNiZ4f3pQLW91YHnf5wmXDY9bVngjMiGcVCFYuIqqz3tq/wB2ltJsvyuIwpc3VvJ2oNG3v0eNs70Z2bs2YH+KX/mEYeF1FurU6F9GEXx4nl0RIy6NozjW5+XoYNROtd2Uztb8U05Qhcy7DcDkdS3r6w2rlWtKX+qUg7IlSpymIozoOa5QxU2VT8LuerDaCwgDqClMHJJy5uIOE0Du9fWGpaVlMzKTlCQZgzM4CgBQniZShSsN4ZSQqxID2JDjRi1G57Ql6IwoeVrdedISbG/9N/WGwfp4TmhillQ1cwIQDAjMjwHhMB4URvAeCeCgMW8B4S8B4zFPCgYbgwYLNC9mO0MuGljr/mMd6V2pzij9k4hpSRyjqSsXzidVi3y+0ucSEdpHeKtJxUTJeIgCoHtBNfFTzvMX/miAFekP9qrefNP/AHF/5jESKxE7nhWbl5Pr9fhDT/X15wYMFkzxSpJ91IZAUySAzsFKy82L7mDnSk5cxmDMCGTlLkHVxQU0hM7OUpM0r91OV29ygGUG9G9IJakZKZ81Gtl89TrAMbC6/Xkev6Qebo/nr/qBCB9dK/1gwfr0hinAfo8xF07qsRlxxFnlLHzSaehikJVbRvOLR3cz27Ql80zA/wDATXlSBlwZ1tpnmEKnxH8WCVMiW1XD7wVv2fO/gP8A5pjFlnc7v15bxs/tsQcBPf7o+ShGKE3+usUx4nkBP1+f1tCCqFPt9afXWElXr/SGKVlFXLMCRcudqfjBSpoC3AFC7EA1pQ7jlASQ9Xatmuxb5tCELL7M1t9D1haIG5/SCJhU98xzPmcu93hBggPNygQmBGYxAgQIVggQIEZggQIEZhwIECMzu4E8CegjpSTBQIWqRNkmJsowcCEFQMd/er/fV+JhtP5QIEWSJH5QtJrAgQWJzFocV+n4QIEKI9+ogD9IECGKCTT0iyew3/Fyf8RX/wASoECNeGa68B4ECJKuR7V/8FP/AHDGMKNusCBFMeJ5CmCp6w1pAgQSCBgKPu9PzMCBAEesJgQILATAgQIzP//Z"/>
          <p:cNvSpPr>
            <a:spLocks noChangeAspect="1" noChangeArrowheads="1"/>
          </p:cNvSpPr>
          <p:nvPr/>
        </p:nvSpPr>
        <p:spPr bwMode="auto">
          <a:xfrm>
            <a:off x="120650" y="-773907"/>
            <a:ext cx="2466975" cy="1385888"/>
          </a:xfrm>
          <a:prstGeom prst="rect">
            <a:avLst/>
          </a:prstGeom>
          <a:noFill/>
          <a:ln w="9525">
            <a:noFill/>
            <a:miter lim="800000"/>
            <a:headEnd/>
            <a:tailEnd/>
          </a:ln>
        </p:spPr>
        <p:txBody>
          <a:bodyPr/>
          <a:lstStyle/>
          <a:p>
            <a:endParaRPr lang="es-CO" dirty="0"/>
          </a:p>
        </p:txBody>
      </p:sp>
      <p:sp>
        <p:nvSpPr>
          <p:cNvPr id="26629" name="AutoShape 4" descr="data:image/jpg;base64,/9j/4AAQSkZJRgABAQAAAQABAAD/2wCEAAkGBhQSEBQUEhQVFBUWGBgaGBgYGBUZHBgZFxgZGBcXFxgXICceHBwjGhcWHy8gJCopLSwsFx8xNTAqNSYrLCkBCQoKDgwOGg8PFCkcHx8sLCwsKSkpKSkpKSkpKSkpLCwpLCwsKSwpLCkpKSkpKSksKSkpKSksLCwpLCwsKSksKf/AABEIAMIBAwMBIgACEQEDEQH/xAAcAAAABwEBAAAAAAAAAAAAAAAAAQIDBAYHBQj/xABHEAABAgQEAwUFBQUFBwUBAAABAhEAAyExBBJBUSJhcQUHE4GRBjJCofAjUrHB0WJygpLhFDNzsvEkJTRDU2OiFTWzwvIW/8QAGAEAAwEBAAAAAAAAAAAAAAAAAQIDAAT/xAAgEQEBAAMBAAMAAwEAAAAAAAAAAQIRMSEDEkEiMlFx/9oADAMBAAIRAxEAPwC7oTD6EQhCYfliFOcQmHkJhKEw6kRhKAhYEEBC0iAINBpgwmFBMDYgBCwIICFwNsAEG0GBAaNsQaA0G0KaMxLQbQYEG0ZiYEKaA0ZiWgQpoTnD5XGZnZw7GgLXahryjbYIDRC7Z7blYWUZk5WUaAVUo/dSm5MOdm9pS8RKTNkqC0KDgj5gi4I1BtGbaQRBEQpoSVBwHDmw3a7CNthEQmFrLBzQDWEgvUQdgSRBEQsiCIg7Y2RCSmFkQREYppSYbUmHyIbUIwUxlgQtoEEFD9t/bI4FKQlAUuYlWUk0QUs5Um5DGlakNGSq9p8T44xBnL8UF3JtqKWy6FNounfMr7TDCj5Jh+aa+V4zVP18r8jeKYyaJetE7Q748QuSlMpCJS8vFMqoksxVLSQw3q8T/YbvTKAZeOWVhxlm0JS+itSNXqRGXhVaHz2OjXoLecLKeF7MdKtv+vmIP1jbr0z2L7QyMWFHDzPECSAogKAD2qQHtpHVSIqHdTKSOy5BADqKySNTnUK+QEXFIiVmrpaDAjP8P3yYbNPExC0iWVeFl4vFSDlHQkudm1ixe3nbBw3Z0+YksspyI/fmcCW9X8o83KGwbqbNd/xpBxx2TLKzi6YDvUxacYrEKUVIV70l+DJVhLB90j72ty7x0PaDvVxWJdMr/Z0XaWT4igHBddCNLAW9c/l/nTkdR0P6WiVJIp+hqRoxozFvqtfpCbr0V7DdrzMVgZc2axUcySoUzZVFOZtCWjvxwPYDD5OzcMGYlGY/xEq/OC9vcROlYGZOw8wy1ymU4AIIfKQQQRq/URCzeWl96m0D2k7y5GDxKZCkqX/1Cn4CbJAbiU1SHFG1pEX2n708PLwoVhFibNmA5QB/djVS0qao0TcnlGI4meVkkupSySSTVT1Or5q35nyjyVNqabXBbSulm5xWfHEbnWoezPfHMloKcUkzxpMTlSrdlAsk+VesaF7Ge0MzGy5k5ctMtGcplgFRJCbkks9bMBHnSWSUzPdIvoAXcOK/RFI3TucxIV2aw+GYseoSpj6wM8ZJscLd6XiK53h4ky+zMSoFjkZ+pA/OLJFP72JjdlTv2igeqx+kTxnqlvigdj97s6VgjJKTMmikuctQNCbKSbkOwrVq2inyvaDEpxAxAnLE4knxC/EXAynQp5WozRCWGTUi5zdXZ00a4hSOugBDG1aitw34vHRMZ/iFrrdu+0U7GzfEnqc0FLSxVsoSWFQSTUFg9o0TuUUcuKFQAZdLDMfEcgaWH0IyaQSSDcvQ3zUNHDe8Af5eVdb7kx9nimtmlNa2VbAjdt4XP+psOrf7adtKwuDXNRRQy5S2YO4LKGxAIfnpeML7f9rJ+JxInrUUKSR4eQqaWLhKHsWALuCSaxtPeXIzdmTv2cqvRQePPc1LMcu4rYkF1fNSR9GB8cmjZrV7Rd5mJxWEGHUAkf8AMmJcZxolQsN1NelNx7Ld6GIwcrw2RNlg0SssUP8ACkpNuXMxT/M7fxG78hZ4KV7qgXLWZ6G4hvrOaJuvSXsX2vMxWBlT5uXOvM+UECi1JAY60jtERRu5nHZ+zihwfDnLSOiglYLdSYvZEc96tOKR3qdtTsNhEKkTDLJmBJULsxNPMeccjs3vnk/2YKny1+MABlQBlmHdJLZeYNtHid30f+3p/wAZH4KjDiXAuSXBbWthz58otMZZCZXVbp7L96eGxZyTPsJjlgpQKVVplXStqFq2ibju8PBS56ZJnBSlFiU8SUPR1rsA7Cjs9Y8915XtoLW/ODd+dfXT00jfQn2r1JAjlexhfs7CknMfBRU/uiCiOzbZl3zS/tcP+4ve+ZNIzfJ50/1B/IxqffNh/wDhlMfjGvJ+VnjL1I5X9LNc0zC8Xw4W9EznmPQOaA61q/WFOMpuGIb1p9dIJT+v/kSxg5s5kmt+uzfICGBtXsJ7UYfB9kSFYmamWCualNFEqZZJYJBOoL8xFw7B9rMLjM39mmiYU1IZSSBZ2UAW5x5lm9ormIlSi2SUVlI/xCFKc+Qif2J7RzcFiROkEBYBDEOkpPvJI5sNrRC+1aVqHfl2uyMPhwpsxVNUNWSMsvoMylfy8oyPw3Lfhy19G/HSOv7R+1a8fiTOmJSghKUhIcgBAsH3USr9WjnSzch6D1GlQNjfkYrhxLLoeFStdC3xU4TTrrd4cTLJNK006UIbYhiab84cycQA4g1DuDXewb616PYmD8bESEXzrQNG41DMPUHyh2ejOxMN4eGko+7LQPRIEMe1WGz4HEpZ3kzKdEk/lHUSIbxUgLlrQbKSpP8AMCPzjl36vePKqiTo+4DVapI5inpDRLkl+ebUVqo0vo227RJxEkgqSxcE2vwlnDNV8xiMpXPzAOlE0O5FRHU5kjDs6gRdNgWvqOtabiNc7h8W+HxEt3yrQpi7jMkpL+aIx/CqZSfhobWLipHJrjSkd32R9uV9mTJykITMK05eJ0h8wUCQmpY5g1LwufDY9ej52MloLLWhJOilJB+Zijd8uJH/AKalIY+JNQBW7BSqHyjDvaHt2bjsQufOylam90MAEhgAHNGAh3/+nmnCSsIW8OWtakEO7ruDVmBdqUcxHHyqXhEwHKl6eti7ip5gB4dQkhQol6EU6nKrVi4d/wAQIQhaSEtoGLAMDuBSrZgB+sLUznoxDuxYZTw8RqS+t9o6UQw6AQ/R7EpsAasaKYONHtWNj7l5f+z4g6mYkHqEbdSYyKSioDAkAlqHMks4rfQ7Hq77d3SYfLgFEHMFTVMd8qUJ/I6mE+ThserD7T4PxcHiEXzSlt1AJHzEeZJ6A515FvdGlLOr8I9XKS4jzR7U9nHD4udKNAhar/dS6kMdHdPWF+P/ABTJw8p6bO1BdRL0fR4CPe2cM+w9bWb+sGZYFDaj2FAHbnUjypBOxc0NzagNWqLO3n0iqTVO4vH1xMk3IRMTzCSZaqWHw/QjSO3+35ODkmdPVlQCAGDkk2Skam/pHnXsT2rmdnzjOkZCspUkguU5VMzgNUKDtyHOIXbvtnisaof2mapYBdKaJSn91IYPo9+cc2U/krjfGhd4feJhcdhBKkCYFiYlTLRlDAF6gncUjMnoHLXtpv8AxekCehmP15wiXPzAAUIJN6WJzPy+nh/jy80XIXJvKtHH56w4BXW7fjwjleEdHbQalxc9bQ4L+Y8htzNiYqnXo32CL9mYT/CTAhXsPLy9m4UG/hI+Yf8AOBHHYoqHe/gs+DlqF0TBpooEfpGPql8Tc26tR66hxSPQHtvgfF7OxCWchBUOqOIfhGBFVBSgG1gPirV83rHRgXLpgBwKP8w1i7bn5/ONiBUefq+p3Zom5Sc2p9c1jRt3bzMFLxfhrSoJzKT7mYBQzfCVJNDlqWs4DvWGz406i4FDqgYj3z9dY7Hs9IRMmlU6cEqVmUStzmLEuTuT8zHISs5zrWg0pWOffquvEiVhCko4gFKrlq4FACprO7iulQxDypeHIbcV8i4L+hJfUGG8LLI4ieM8RJDuFVoXrVLNzMSgoOTtaoJLsmp3cA9SDqY6MZqJW+iTL0S9XZ2Fg6QGf4ai92pF77qOxvFx4mEcEtJmC11cItpmzHyiktlsGZyGce7o9rBV9zaNr7oezAjBqm6zVln+6ino5V8o2V1Bx6vYEHAAg459KvN/t72d4PaOJRpnKk9F8SGfqeVIrMyrKLHmNSBwggVBdzzjSe+7AZcbLmAf3ssbVUglLnWiSD5RnKlUB2NFV6DOL0BcGOrG7iFHJlEENvQ6Eu9NlcusQ5iHVQO7hg93pQ1ifh6KGW6gQkn3VnV+egO7Vg5UrNMATRRC96qQDlqbmjPCfJPBwvpnC4E8QIqCQdWoIKTgQvhQr7QZuAhszPRCnqpnLFuTx3vZbD4MoX/aMUJKgohIMtSnDCrjm/pHBxbeMoylZglRMtSXBoqigGcOWMc6x7ASOAqJoCx5e6C4ZyeLU/g0SakdC27pUcwqn8bA9aPpnCagTQGc5VgBXAv42AdswzKH8Q0EEJNWIci16hR3rThYnV3ekdWHsQy8pWFSSUhPE9R7tVB8w5UNQeflv3d/hMnZ0hwAVArIFB9ooqDDQMRSMMwEgzFS0v8A3ikhJBSeMslnDUr8tWp6Sw2HCEJQLJASOiQw/CF+QcOjaMl76fZuqMWkUIyLo7EPkV51T6RrhiB232UnE4eZJX7sxJT0Oh8ixieN1VevK61Vq1VF2ZmzfV9hBrIbVyVHyFG3GoH70P8AamDMqcpCqFJKV/wKJVQ6UfziGVNTdgTfhDlV68vKOhKkT5IzcTpzZgCAWzA0d9Dy/WIxkpSwJOZ7AUHIneJczEcLtqkmlgC99q/KsQcXLImMd4hnNU0vjqYuQwHNohYHDuS9G3tcXjs9oHD+FKyTCV5ElYIZl6p5tvENExi9iS7kUSLudzt5wvx+02Znw61cb79W3/WHZCHbd2AGhNGPOCUdXI56l/8A7EvHS9lMJ4mOw0tqGbLpyzBR+T/Qi94i9F9n4Pw5MuWPgQhP8qQPygRLMCOfS2nNxUkKlrSfiSoeoIjzRlIFL0sOoCTsSMx8+kem55ZCjskn0BjzCwIBem4csdFPoBQefKKYEz6VLAL7MHIrkT+oLq5UiPjpeu1FAP1zDlT5xKSk8QICiPhZ86mD0G1hzMNqUwvRuGrunmNwaOfKKWbhUBOGUoipDnQP6R0l4HwE/bKabpLFVj9/RFNDXlEbBT1SiFS1EULEXQTwudr3FuUd3sDsGTmUcYopUnIRJcJKgsApUpdcoNNCouGBeOe+dVnvHNw6gWNwWa3kPLi/PnIQvhAJuyqMKF1KBGutBoQdIm9v4YJWPDCUJLshIDpUdrliBZRu5ZNBHOKGOVsou3DtYcqnkNdYrhlLITLGypspFQzD3WL5WUOL3iWq5qKUj0R7E4co7PwwNzLCia1K3UTXUvHnJC6l32N+EgcLPb7rNHp3seTlw8lI0loHokbwfk4OCYIVBCDESPWP9+iwZuGTciXMLcipIA5Oxc7PGVu9fvFn+FdR9mQbNoToBGh99c3Nj0p+7JQANC6lqL7Jap6aPGezFjXMyr3HiJzUUNlOG8vTox4heiSATbOG4gKW0l80hvnVqwoqKU50sooqCcwIPAUrFalksxpU0gwLVAYBsrcFFEI6HUmlYXNl/ZLdJFXy/d9T+NawbNwNm+0OzfFUmbKTwTBnvQHMy02plV65gYlgJEsykyEpUKeL4pUa8VEMHOlGguzJCVheGPED9rJuGmJS6pXVaARTVKYaSoZplA9OFkt7lKdWO1Yhhju6qmV/Sw0iYTXwlgJmsC6HPAov8YIcPeo1MTjJyKObQF1AgBQyhsqnLpIKWN+KzGkQy/E4AkrZ3AzOpwXWdEi1Ty2iR2XLUv7Pxpa5kuWvLLTmcpAJITNHCpSQ5yjQEB7Q9sxyLJbFj9h5ObH4d2I8VGbdKk5lACmZlBL6CnSN+aMD9hEgdo4ap99LahQZbkkagltq9I32B8nWxE0JIhcEYmd5+72eyhL7Qmk0SvJMo2oZfzQfXnFFVJu/8TbBlEA/eAYdCI1/viktiZKmzEyiGdgSF0enOM0mIqG4+Kly8xyerEktWnmBHRjxsnGVL0VR2p1dhT0I89IkGUlckFZKSk5FHmn3Sf4SIkFDMxcg+9+2/GHTVrNrw7PEZCkJKkrLIWgcTH3g7N1Djaz7wnyTzYY9MS0YcGsxSv4S34RJxqACapUnRn4qUI1sxq0KwyZIQCc6luoEMBY8Jd6uPwgsQuqcqSlVQAfVxRwwb6ETw/sbLhir6Em3Us5+uvTqeyWOTJx2GWo8KJqH/mYk+r+R5RyCBYGlidzr0NxsYcy20pQAigtXmaU6Rezc0m9VtBRUfZf28wy8HJVOnJRMyBKwaHMjhJbnlfzgRy7qm3R9qcX4WBxMz7spbdSkgW5kR5vWtgaCgDitQbs9yL/ONw73O0fD7NUkEgzVoRTZ85/yN5xg6lfr1BoR6CLYFy6WJpDgFjYGzsQwHprfygyvhJsDUJqwPxDYCkNJFG3seYt0H5wtaeGtHIvT5HR3rFCgUjbKQACCCXe5raJXZzicFIVxBNSalQIZQGpvd4jTC54uMg+8HqAKgHz2h08J8VIAUhViQUslqNq2u7xGzcp5dLX2J7PzJ6vs00HvLVRI6n8hWLF2p7Ey/wCzHKoeMniEw8Ip8NbJ66t0jpYT22kHCSloSkEppJQwyqFFD9kA6m9LxW+0+1FzVPMoPhQnyb5Vc30iHsq/itYWUVLA+J2Z1GilavUkEjl849SSkMANgB6R55kykqUiZlSShQIuxykEA61I+rRuXs57TysYh0cKx78smqeY3TzHyNIt9/tEvr9XYaDaDECMXbCO+QP2gr/ClUrxVLI8zU8hFDWkvdjmdRYcBKmzp5aUi/8Ae+h+0Vn/ALSA7Wo6jvanJ94ok6Vl+FmIYFhTP7itBu/5R0YcTy6jy2FgwAok1JAJzKL2IuHs0PzR9mqu7K4Q/MufJzWkNTTUkmoyknZTFgOW+xO8Lkj7GYyXoSQyOG41q1Xu9oYhlYVnzJSUzE5VJKUqNlPnCgWBcdPOOtPmDw14rIrJNmqQJEssApMsFWddSlJCiyUtQXpHJy8QdYYgVOckV9x077PpHY7ByqmzcGWCcSlPhvZOISHlEg/ecoPKZHNe7Xn+OfNlTZh8NZEpFzKlggBwSnNuafETCjhhLyzJBCFSiFpWKWCSzl8zECu5axh0gpIBcAlQYhWZS6g8KS9DpWwFhEhaMlZpTJscnvTCpqkpskl/i/lIaKX64wk+1q1eyeISvGYOfKCQibNRmTrKWksuWNQl1hQFilSX90xvAjzr7G4hKcThwlJQjxZakklyslSQVKIq+XkNQwqR6KifuvTeb8BoJoOBGZkvfIsePJBVkaUokhnYqr+H1eMwmEtoGSymJ4UVUCLMUnhLaknaNB738Q+OCdUy0NahKip6+XmRGeBfusHYcPE+YKHuuKUXVqNqIvjPBplZLEHhDVD+4muVTAODcHUuRSsJWlThk5qUBCj1fM2/471Eyn7V8xqHJqpIOgbXTrCZ1VJLkGr3VzLU+e0akSvZwAoWlhmQutiWNL8ik+ohfa+FcZgRRwTuL/XVohdkYnw8QnMS0zNLJISAxIyGlXC8prpFjx8jOC7VFWoQa/mPmI5f65bW7FREvWwsLlgDZQ1BeDy35e8b8gkaEM3WHQgg8TJLj7oADUSa2LG3KxgwipBHIAv7x+VC/Ro6kDaVFvj8maDgKYFiEk6ni+bUgRmaX33Y2uFlfvrPmyU/gqMtPO1x+CkAKvV6dYtnel2n4vacwA0lhMsXukOaa8SlD1iqZtUuAa/uqsb11FdzCY8NelIlDXklY0D+6oEdQIbnEOnMn964561Dj84dBvopN3BBUjci92tCZZXnGSpSk76Uod2+QPODQIl1UMqgEuSHLEVAq5ygtW+kTZBomrklwMws5UQQaGj0u4jnyCCRezs7saudGH6RNkzWQLtckhIs6iHukmwL1hcBqb2NN8OaqWk3GZNAajhUz9HjuS5QAK5hZIqo3pz3L2EVOZiSgy5gJdJJZtiE16gGmlYsXbNcMFJGZBUhRvVJfb94RHPH+X/VcL/FO7P7QXiZqZOEwyVFSsoM2YoE8JLskpCQyTu28dbDGfh8QEzELw09NRVwRuhViNwXpvVo3dVLB7TkipKQsvcZfDUUnkas76Ro3ebLQZeHt4niunfIEq8Q9KpHVQ3g54zHjY5W9WP2Z7b/ALVhwsgBYJSsCwUGqORBBHWOtFJ7tUkDEbZpf82SvyKYusaUtmqw7vRr2lNoSWlgcIY8LsVM9KnlfSKdNlh7hOpUyUkgqqoaWo4d3bSLV3kKftLEuwDyw9QWCA4BZlB8pbpZiYqiiwsCHBZIJdlAkZTXYG7ZA146ceRKw0uVuQHD5Q4ysWKzpfXTI8I/5ancUVZKakPUh30ArUPDpmVNcxYZyTqcxCUh6n3qne0MzGEtQ9+hA4CzVYjVXDxZiNH0hyIylIz2NgFDMQ5cMdXHKl4exUlSiogBBGRTukcQdilgCB73p0hQTMKgAnL90sm3CSFBVbZTQamheHxJZYzEnhDAJSHrxOTfSuu0Qk3dKXh3Fe0OInLfJKw81f8AeLloImLdgVKIcpzH7rOYjYTDJSpw9bqJcpqX4nbNTNsBvCkoYGhYZSs1GYuk5UtZgQPSEkNVQ0DnVX3ajll4epuCIpMZCXK11uyZ5E2WoCgUgmxYZkkqcBwPdBy1qBvHpaPK6sUQXsRV+G9SUOlmAYkf1EeosHPC5aFiykpV6gH84T5DYnoECBEzsN711H/1Ca/u5Zb9MlgRUPXyflFHKjQWc7JBlqynOGfauWl7VEXbvaYdpKJvklsLOcrCtm5Hroxo6mci4D5jlPEEpLkZqhywOumkdE41NPThcCjBrsxCn1JLh+hOkIWXA+JIIcutTlmJGW9X01haqKNszPq6RRgQNyHoK5mhqYaOVEMaHMTTMRUpF6GnLyOpUdcjMTlDDUhFgzBWfmQSzCrxbRiRMlomCmZIzizLAyzB/MCf4hFTxKAVgzCmtiMyiatldIYvev8ASJuFxwSVy7OywGIYsykseQB8jHNnNqynsbhwFk0YsT5kJJJNve01IiKGFRtq/Dq7M2vM8OrtCcViXGvltqKwpU/ehcs7gjVgLc6/doYp8d3E8p6MECjO1LyhamrGBDUzM9BSlglrdYEUKjYvGGdNmLV70xalPzUSrTn+cM+K5ch9SGF/itW2nPlDegD3FORH0fQwBdyP4WvoXb6vCifBtqRYuapVQim1oJKQVKOdiBQuRUAlreVIUmgABpdNdDdNRXQ7NDUtSTnJTej3ANA5o+5pygZcGFoUoZnS3CQaAEEJy0AIrVqu7mH5p92go/CBrp5VZj+cMypfCeMAGhFQPeACiLkNV221h2YobBwNQRRxcWNuteUbHjUSQ7vxAsFX1JCSK1AbTQmOx7PdupljwJ/uOQlZDhj8Km051v6cYO41qN+JNHGxubbkwJRoxtQPQAUzJFaGot+sbLH7QcbY0/2Y7LVJnJn4MuwUEgBE1PGACQpNbaEkCsdhcmbNn/aKM/EKoEOCQHdl5OGUgXIFTtqKp3R+zsjE4yZ4ksFKZWYpdQZWZKdDa5jc8B2ZKkJyykJQOQv1Nz5xDLG8tVl/YR2B2UMPJCHzKJKlq+8tVz00A2AjpPDYg3ghYwLvEUD2jin/AOokAE0pLDkhnZnryuHisKVwh6uQwc0Ll6i5d20463Biy94dO1cSNSpJegZOUGhOuldTprViaMHSXAUKJuRVuYyFuV3jpx4jTZmhrcIokt7xOZyTcsWpudKQFAFK8rCiifePMh2OlKU/GEzTdRGgpxBgHevTb7rXhJUMisx0PxV8w1OJqc2glsOzpYJSZiwUklwAVZDwmj1S9Rb4dWeHVpR4g8NlEpD8KiUl9cwYOTYUtSsNTFoCkEArmBTFKle9RLMzhXGCWaoIvWHsVPKil05GQdQcwKiwCQAzK0JiWN9NlPEbxWSRYJFCM1Vj8tfMPpACznBADglkmrEsQamqTS962d4CZL2vVKHJYOouS9TR6cnsIJMugboFEHhBBzAvb3gH5bRUshTMbuX/AJzqx0UCdfyj0p7B4zxezcKr/tJSeqOA/NMebkj0oQNWdgsJuDwmnNIFxG890WIzdloDvlXMGuqs3n70T+Th4uxMETBPBExI+mLd8SCO0Et8UlOtqqBUz6MK9BGczFAMWoLVJtQW+Kr/ALLVvGkd9Kf9sl1LGSNBYLXmrcFmDjfnGbzphuabCwFeGqdA782qKR0ThaYmqoA9aKJB1ILDlTXQV1gyrhIHMkEpDbAbBrPX1gFDaAXHVT0pehZtHGziDS9QCoAbZbkABiDWgAe1TGKRi5qaEOSXJSZg5ZRR8zF9riEYtKioFmUkOxJdgWypHm9hrD61rKOFzVBzcBdZCki54rqtyO0Ln4ab4aSSSgFieEAKIDOevLziX7oxE3HgqPhSxLTUgq41Af60hsKNxV/mSDfzJtaCPMUuo0toARuH53gFdBuWI+Iu2uj8R6NDzGY8Lbs6ZSDcl/8ADJ83FIEGmepgyQfX9YEMDmM+7HqWUK+vT84COVxXbqAPy3eEk0NaF3uba00p+EKSHLWu1Xrsd7tpCCcCwzDUOKDzB+fKsGhSvD40uCQ5oDUuyVNR6+UNKIZ7O9WsauAdbj1gzLyy0nOD+yA+hckHaz1q8DIYUgoYFyVEpCq9TQvUuAbaQ7MUerNZTvcgasXH07Q1LmPlZOVnBLVICWJL01FBqYUaszn7rswBZyfP8jBjU4ToNXbkbEVPK1uKAG8tQ+ls3Nj6MRDbOHLMbu5YvW1f0cQ7LOpejlnBdJPEP3rbPBZrHcXh+PFrNwJaX3cqJPmw59I1wGM07kpGXBzlO+aawq/uIHpe0aQFRDO+rY8Ogwbw2FQeaF2bTA+89QHauIsw8NStyfDSyW1uPlUa1VJqBQq0IDggqdV9uIbkiLT3ozSO1Z5Fx4WUOPe8IcW4YOdN4pilUNaULk5jcPa5Kmc7Ft46ceRz3qUpbgtWgIclzlKi6dKcfF+0C0NOUhWV1EpLUS2Ugs2wqb1aES5x6UcChAa1PJJJteBlBSpmSGNcqjXKDf4rA+cMCWJkxQQmXLZlDKsITxOge8C490ZnFmJ6PY2TMAQpTsQoJOQIc81gDPRyz0dojKkLXLSpS0BBWkcRUcisqiGUQWokhia02cO4rDBKUrStBcqGVK0qUkXzGW5yAM2aJS+n14bSsPvX7xU5zb3rwDlVrmCLECxLJqAqos4N3BKq/siloCZtjav7IpmJ02dX8vKGkLYCuxfMdwDUbkK8jFSJSHN6ONCmh4rC7UbUV5iNp7mpz4KakjLlnGjMwVLQRTSMRJtdiOVqXIq/uFmLO8bH3KTP9nxABJHipNgKmWHp1F9YTPh8etJeCeEvBZogppkvffKHjYZRDgoWLFyygQKdYy9bh3FS9TwspnIKjsCQ5NNqxrnfag5MKoaKmAVapCSPwP0Yx9fxDkQrUkkByx2qBZy1I6MeRPLpZUXcClQkOBSlX0LZfUw3kY2JGjpHO5s4GUN+00HMmElzRSiSFMHHveTkn5jaGCrisHqKl2ro9LFtX+cEpaZby1PlSEpqCkkqIWEl60uVONrVhzJKCBlWkKS2XhmEqJowcZd7t5VhMocHGo5QmYJfEoDMLMBUcR2ArtDqJ4MogoWwBCeNFGILqGXiANaAOYn+j+IqxdyWubObgA+jkdYKYoghw5oS5pelRZnH0INaQDZxUChDmwFeopsfOGHOhsXKtlG31zihDhnIFC55uf0gQ2Z2w9cvnAjMjhVOdAa3qG6/0gwn/wDWyqkD+nLlDWejab0s2v6QHDbAsLfM+cIJc5dyfPWtv6wqaU5EhLvV3LUoABvcv06w3MXtU2P4fhRoVPmOEhsrDa7mp8hTyhaMOrUrhC1AkAtV2BZhS2phRNbAVD0atmbyfm5hogBgC9LmlzXrp6QrxPMh21DvVVbu3zhox8LL6ZnSCHAD6Kpdm+UKQrqToaVNXAN2ZqRHSNPnQcLF/wDTR+cLQoOaMLbNetfq8HbN67pJeXs+zEzZlNvdDNpaLwFRRe6Y/wC7EHdcw6/ebW9rxdAqIZdXiQFQrNDIVB5oUWA95in7VxTXeXXUDwkvrXb9YqQTYsWpT3ak0oBaxbz1i1d5C37TxTuBnQ5fQS0hh5/1G1UJpX3qXrtruzV5NHTOIXoKBBrdq09A+1Wb9IWtQZRVZiCMxFk1e/y+UNlFNW1L/ET+L5qwsqYUcljomoZuFwS1DT/WCCXMkpZRmrmJLozpCUAsUqJIQSHrkq4YKJ1DzO1DKKEqzzDNzqzBSBkarkTAt1KJYsQ1Y5SVy0jiShanQaKUHSEnMnMCGJdBNPh6vJxM+X4QSJYzZv7wKW5SE0TkYBiS73q3Wc6f8NoUCdHc2cdR1LaH421hALAVLU/EVbyBZ/ihLVbWhBd9srHzTQ7coSCL6OKE6A0G9gkRQh0LGrORXo9ANxVPPhaNg7j1/Y4qwOeWD5IOvV4xxK63J3N9RWmr5jppGt9xyj4eKd7yujMsBvS+sJnw2PWq5oIqht4ImILKB30ofCyDtNIsD7yDWvQRi5mVLWFE2Y3zU0cPtYxtXfIl8AjlOR80rGkYjnF6swoxLB3d/M/KOjD+qWXRZ7BhVs2lKDLXy9DBZ/ulwXDhmKQxq/IJYQS0l2JOZw9lOp6W5/jCFLGzb3LUJ/Sv6QyaRhMoOaqlKUtOQJdXFLABCilSdTS/D0MLwU1fhHKhCg3/AEgpqcJA0JrVtX1hiVNALBHGVIILsnKxDKSzkuxd96Q72eVlKglZTQn+9y8IDBOZ2DM7FqDnE7084i5/9CeXOmhhvP8A15u7wrxCLEvZ3Dc6C9QD5Q0qZ8rHnWvPrDkKKtiG0dxAhDP8TcnZoOCyGD9flBlX9YbzQM0T2J5SzpRvp3hc9RdIWXolquyTxAU6vEUmFKLGhCuflzgUUnOHo4FNX+cEZvq3IaW9AIYUuv0IAP1vB2CV4g5MK/K31tCxNJ+WrtyG1fm0RAv6+vODTM+t+sbbN/7r8U3Zkl95jdM6ouCMYIzH2B7Qy4CUCfvf5zFol9qRO9XWtOKELGIitI7Sh9PaMBmNd4E1+0sWaMJvrwgW1Zvxs4iuJXt5EDS5FdGzRP8Aa/E5sfiTd5yyK82/IRyAu21CHO2mz/rFpUafVMbYgBjuRv0oedYNRDEcrlVwwYkPeGDM9dOlvWg+cDxKbBqUNKCnPSDsHSROaXwBSi8sgmWGBAUycuUhQLqA/dttLxmJnGQB4f2AXfwkEZ8pABmhOZ/2XbWOaie8tpacpJRXxA+arFJLZbK8utZGJTOMoLUsZAoDL4urUIlKLkM3E1IT9P8AiOhnLUFyWIowLf5tNIJ6UbWw5u3rk9IZC/QW6sP6U5waplDzf8T+oimyH8we27aMHFG1pXq8ap3IT+LFAm6ZJGtAZgFdOkZL4nXnR+nTX0jRO5bFNiZ4f3pQLW91YHnf5wmXDY9bVngjMiGcVCFYuIqqz3tq/wB2ltJsvyuIwpc3VvJ2oNG3v0eNs70Z2bs2YH+KX/mEYeF1FurU6F9GEXx4nl0RIy6NozjW5+XoYNROtd2Uztb8U05Qhcy7DcDkdS3r6w2rlWtKX+qUg7IlSpymIozoOa5QxU2VT8LuerDaCwgDqClMHJJy5uIOE0Du9fWGpaVlMzKTlCQZgzM4CgBQniZShSsN4ZSQqxID2JDjRi1G57Ql6IwoeVrdedISbG/9N/WGwfp4TmhillQ1cwIQDAjMjwHhMB4URvAeCeCgMW8B4S8B4zFPCgYbgwYLNC9mO0MuGljr/mMd6V2pzij9k4hpSRyjqSsXzidVi3y+0ucSEdpHeKtJxUTJeIgCoHtBNfFTzvMX/miAFekP9qrefNP/AHF/5jESKxE7nhWbl5Pr9fhDT/X15wYMFkzxSpJ91IZAUySAzsFKy82L7mDnSk5cxmDMCGTlLkHVxQU0hM7OUpM0r91OV29ygGUG9G9IJakZKZ81Gtl89TrAMbC6/Xkev6Qebo/nr/qBCB9dK/1gwfr0hinAfo8xF07qsRlxxFnlLHzSaehikJVbRvOLR3cz27Ql80zA/wDATXlSBlwZ1tpnmEKnxH8WCVMiW1XD7wVv2fO/gP8A5pjFlnc7v15bxs/tsQcBPf7o+ShGKE3+usUx4nkBP1+f1tCCqFPt9afXWElXr/SGKVlFXLMCRcudqfjBSpoC3AFC7EA1pQ7jlASQ9Xatmuxb5tCELL7M1t9D1haIG5/SCJhU98xzPmcu93hBggPNygQmBGYxAgQIVggQIEZggQIEZhwIECMzu4E8CegjpSTBQIWqRNkmJsowcCEFQMd/er/fV+JhtP5QIEWSJH5QtJrAgQWJzFocV+n4QIEKI9+ogD9IECGKCTT0iyew3/Fyf8RX/wASoECNeGa68B4ECJKuR7V/8FP/AHDGMKNusCBFMeJ5CmCp6w1pAgQSCBgKPu9PzMCBAEesJgQILATAgQIzP//Z"/>
          <p:cNvSpPr>
            <a:spLocks noChangeAspect="1" noChangeArrowheads="1"/>
          </p:cNvSpPr>
          <p:nvPr/>
        </p:nvSpPr>
        <p:spPr bwMode="auto">
          <a:xfrm>
            <a:off x="120650" y="-773907"/>
            <a:ext cx="2466975" cy="1385888"/>
          </a:xfrm>
          <a:prstGeom prst="rect">
            <a:avLst/>
          </a:prstGeom>
          <a:noFill/>
          <a:ln w="9525">
            <a:noFill/>
            <a:miter lim="800000"/>
            <a:headEnd/>
            <a:tailEnd/>
          </a:ln>
        </p:spPr>
        <p:txBody>
          <a:bodyPr/>
          <a:lstStyle/>
          <a:p>
            <a:endParaRPr lang="es-CO" dirty="0"/>
          </a:p>
        </p:txBody>
      </p:sp>
      <p:sp>
        <p:nvSpPr>
          <p:cNvPr id="26630" name="AutoShape 6" descr="data:image/jpg;base64,/9j/4AAQSkZJRgABAQAAAQABAAD/2wCEAAkGBhQSEBQUEhQVFBUWGBgaGBgYGBUZHBgZFxgZGBcXFxgXICceHBwjGhcWHy8gJCopLSwsFx8xNTAqNSYrLCkBCQoKDgwOGg8PFCkcHx8sLCwsKSkpKSkpKSkpKSkpLCwpLCwsKSwpLCkpKSkpKSksKSkpKSksLCwpLCwsKSksKf/AABEIAMIBAwMBIgACEQEDEQH/xAAcAAAABwEBAAAAAAAAAAAAAAAAAQIDBAYHBQj/xABHEAABAgQEAwUFBQUFBwUBAAABAhEAAyExBBJBUSJhcQUHE4GRBjJCofAjUrHB0WJygpLhFDNzsvEkJTRDU2OiFTWzwvIW/8QAGAEAAwEBAAAAAAAAAAAAAAAAAQIDAAT/xAAgEQEBAAMBAAMAAwEAAAAAAAAAAQIRMSEDEkEiMlFx/9oADAMBAAIRAxEAPwC7oTD6EQhCYfliFOcQmHkJhKEw6kRhKAhYEEBC0iAINBpgwmFBMDYgBCwIICFwNsAEG0GBAaNsQaA0G0KaMxLQbQYEG0ZiYEKaA0ZiWgQpoTnD5XGZnZw7GgLXahryjbYIDRC7Z7blYWUZk5WUaAVUo/dSm5MOdm9pS8RKTNkqC0KDgj5gi4I1BtGbaQRBEQpoSVBwHDmw3a7CNthEQmFrLBzQDWEgvUQdgSRBEQsiCIg7Y2RCSmFkQREYppSYbUmHyIbUIwUxlgQtoEEFD9t/bI4FKQlAUuYlWUk0QUs5Um5DGlakNGSq9p8T44xBnL8UF3JtqKWy6FNounfMr7TDCj5Jh+aa+V4zVP18r8jeKYyaJetE7Q748QuSlMpCJS8vFMqoksxVLSQw3q8T/YbvTKAZeOWVhxlm0JS+itSNXqRGXhVaHz2OjXoLecLKeF7MdKtv+vmIP1jbr0z2L7QyMWFHDzPECSAogKAD2qQHtpHVSIqHdTKSOy5BADqKySNTnUK+QEXFIiVmrpaDAjP8P3yYbNPExC0iWVeFl4vFSDlHQkudm1ixe3nbBw3Z0+YksspyI/fmcCW9X8o83KGwbqbNd/xpBxx2TLKzi6YDvUxacYrEKUVIV70l+DJVhLB90j72ty7x0PaDvVxWJdMr/Z0XaWT4igHBddCNLAW9c/l/nTkdR0P6WiVJIp+hqRoxozFvqtfpCbr0V7DdrzMVgZc2axUcySoUzZVFOZtCWjvxwPYDD5OzcMGYlGY/xEq/OC9vcROlYGZOw8wy1ymU4AIIfKQQQRq/URCzeWl96m0D2k7y5GDxKZCkqX/1Cn4CbJAbiU1SHFG1pEX2n708PLwoVhFibNmA5QB/djVS0qao0TcnlGI4meVkkupSySSTVT1Or5q35nyjyVNqabXBbSulm5xWfHEbnWoezPfHMloKcUkzxpMTlSrdlAsk+VesaF7Ge0MzGy5k5ctMtGcplgFRJCbkks9bMBHnSWSUzPdIvoAXcOK/RFI3TucxIV2aw+GYseoSpj6wM8ZJscLd6XiK53h4ky+zMSoFjkZ+pA/OLJFP72JjdlTv2igeqx+kTxnqlvigdj97s6VgjJKTMmikuctQNCbKSbkOwrVq2inyvaDEpxAxAnLE4knxC/EXAynQp5WozRCWGTUi5zdXZ00a4hSOugBDG1aitw34vHRMZ/iFrrdu+0U7GzfEnqc0FLSxVsoSWFQSTUFg9o0TuUUcuKFQAZdLDMfEcgaWH0IyaQSSDcvQ3zUNHDe8Af5eVdb7kx9nimtmlNa2VbAjdt4XP+psOrf7adtKwuDXNRRQy5S2YO4LKGxAIfnpeML7f9rJ+JxInrUUKSR4eQqaWLhKHsWALuCSaxtPeXIzdmTv2cqvRQePPc1LMcu4rYkF1fNSR9GB8cmjZrV7Rd5mJxWEGHUAkf8AMmJcZxolQsN1NelNx7Ld6GIwcrw2RNlg0SssUP8ACkpNuXMxT/M7fxG78hZ4KV7qgXLWZ6G4hvrOaJuvSXsX2vMxWBlT5uXOvM+UECi1JAY60jtERRu5nHZ+zihwfDnLSOiglYLdSYvZEc96tOKR3qdtTsNhEKkTDLJmBJULsxNPMeccjs3vnk/2YKny1+MABlQBlmHdJLZeYNtHid30f+3p/wAZH4KjDiXAuSXBbWthz58otMZZCZXVbp7L96eGxZyTPsJjlgpQKVVplXStqFq2ibju8PBS56ZJnBSlFiU8SUPR1rsA7Cjs9Y8915XtoLW/ODd+dfXT00jfQn2r1JAjlexhfs7CknMfBRU/uiCiOzbZl3zS/tcP+4ve+ZNIzfJ50/1B/IxqffNh/wDhlMfjGvJ+VnjL1I5X9LNc0zC8Xw4W9EznmPQOaA61q/WFOMpuGIb1p9dIJT+v/kSxg5s5kmt+uzfICGBtXsJ7UYfB9kSFYmamWCualNFEqZZJYJBOoL8xFw7B9rMLjM39mmiYU1IZSSBZ2UAW5x5lm9ormIlSi2SUVlI/xCFKc+Qif2J7RzcFiROkEBYBDEOkpPvJI5sNrRC+1aVqHfl2uyMPhwpsxVNUNWSMsvoMylfy8oyPw3Lfhy19G/HSOv7R+1a8fiTOmJSghKUhIcgBAsH3USr9WjnSzch6D1GlQNjfkYrhxLLoeFStdC3xU4TTrrd4cTLJNK006UIbYhiab84cycQA4g1DuDXewb616PYmD8bESEXzrQNG41DMPUHyh2ejOxMN4eGko+7LQPRIEMe1WGz4HEpZ3kzKdEk/lHUSIbxUgLlrQbKSpP8AMCPzjl36vePKqiTo+4DVapI5inpDRLkl+ebUVqo0vo227RJxEkgqSxcE2vwlnDNV8xiMpXPzAOlE0O5FRHU5kjDs6gRdNgWvqOtabiNc7h8W+HxEt3yrQpi7jMkpL+aIx/CqZSfhobWLipHJrjSkd32R9uV9mTJykITMK05eJ0h8wUCQmpY5g1LwufDY9ej52MloLLWhJOilJB+Zijd8uJH/AKalIY+JNQBW7BSqHyjDvaHt2bjsQufOylam90MAEhgAHNGAh3/+nmnCSsIW8OWtakEO7ruDVmBdqUcxHHyqXhEwHKl6eti7ip5gB4dQkhQol6EU6nKrVi4d/wAQIQhaSEtoGLAMDuBSrZgB+sLUznoxDuxYZTw8RqS+t9o6UQw6AQ/R7EpsAasaKYONHtWNj7l5f+z4g6mYkHqEbdSYyKSioDAkAlqHMks4rfQ7Hq77d3SYfLgFEHMFTVMd8qUJ/I6mE+ThserD7T4PxcHiEXzSlt1AJHzEeZJ6A515FvdGlLOr8I9XKS4jzR7U9nHD4udKNAhar/dS6kMdHdPWF+P/ABTJw8p6bO1BdRL0fR4CPe2cM+w9bWb+sGZYFDaj2FAHbnUjypBOxc0NzagNWqLO3n0iqTVO4vH1xMk3IRMTzCSZaqWHw/QjSO3+35ODkmdPVlQCAGDkk2Skam/pHnXsT2rmdnzjOkZCspUkguU5VMzgNUKDtyHOIXbvtnisaof2mapYBdKaJSn91IYPo9+cc2U/krjfGhd4feJhcdhBKkCYFiYlTLRlDAF6gncUjMnoHLXtpv8AxekCehmP15wiXPzAAUIJN6WJzPy+nh/jy80XIXJvKtHH56w4BXW7fjwjleEdHbQalxc9bQ4L+Y8htzNiYqnXo32CL9mYT/CTAhXsPLy9m4UG/hI+Yf8AOBHHYoqHe/gs+DlqF0TBpooEfpGPql8Tc26tR66hxSPQHtvgfF7OxCWchBUOqOIfhGBFVBSgG1gPirV83rHRgXLpgBwKP8w1i7bn5/ONiBUefq+p3Zom5Sc2p9c1jRt3bzMFLxfhrSoJzKT7mYBQzfCVJNDlqWs4DvWGz406i4FDqgYj3z9dY7Hs9IRMmlU6cEqVmUStzmLEuTuT8zHISs5zrWg0pWOffquvEiVhCko4gFKrlq4FACprO7iulQxDypeHIbcV8i4L+hJfUGG8LLI4ieM8RJDuFVoXrVLNzMSgoOTtaoJLsmp3cA9SDqY6MZqJW+iTL0S9XZ2Fg6QGf4ai92pF77qOxvFx4mEcEtJmC11cItpmzHyiktlsGZyGce7o9rBV9zaNr7oezAjBqm6zVln+6ino5V8o2V1Bx6vYEHAAg459KvN/t72d4PaOJRpnKk9F8SGfqeVIrMyrKLHmNSBwggVBdzzjSe+7AZcbLmAf3ssbVUglLnWiSD5RnKlUB2NFV6DOL0BcGOrG7iFHJlEENvQ6Eu9NlcusQ5iHVQO7hg93pQ1ifh6KGW6gQkn3VnV+egO7Vg5UrNMATRRC96qQDlqbmjPCfJPBwvpnC4E8QIqCQdWoIKTgQvhQr7QZuAhszPRCnqpnLFuTx3vZbD4MoX/aMUJKgohIMtSnDCrjm/pHBxbeMoylZglRMtSXBoqigGcOWMc6x7ASOAqJoCx5e6C4ZyeLU/g0SakdC27pUcwqn8bA9aPpnCagTQGc5VgBXAv42AdswzKH8Q0EEJNWIci16hR3rThYnV3ekdWHsQy8pWFSSUhPE9R7tVB8w5UNQeflv3d/hMnZ0hwAVArIFB9ooqDDQMRSMMwEgzFS0v8A3ikhJBSeMslnDUr8tWp6Sw2HCEJQLJASOiQw/CF+QcOjaMl76fZuqMWkUIyLo7EPkV51T6RrhiB232UnE4eZJX7sxJT0Oh8ixieN1VevK61Vq1VF2ZmzfV9hBrIbVyVHyFG3GoH70P8AamDMqcpCqFJKV/wKJVQ6UfziGVNTdgTfhDlV68vKOhKkT5IzcTpzZgCAWzA0d9Dy/WIxkpSwJOZ7AUHIneJczEcLtqkmlgC99q/KsQcXLImMd4hnNU0vjqYuQwHNohYHDuS9G3tcXjs9oHD+FKyTCV5ElYIZl6p5tvENExi9iS7kUSLudzt5wvx+02Znw61cb79W3/WHZCHbd2AGhNGPOCUdXI56l/8A7EvHS9lMJ4mOw0tqGbLpyzBR+T/Qi94i9F9n4Pw5MuWPgQhP8qQPygRLMCOfS2nNxUkKlrSfiSoeoIjzRlIFL0sOoCTsSMx8+kem55ZCjskn0BjzCwIBem4csdFPoBQefKKYEz6VLAL7MHIrkT+oLq5UiPjpeu1FAP1zDlT5xKSk8QICiPhZ86mD0G1hzMNqUwvRuGrunmNwaOfKKWbhUBOGUoipDnQP6R0l4HwE/bKabpLFVj9/RFNDXlEbBT1SiFS1EULEXQTwudr3FuUd3sDsGTmUcYopUnIRJcJKgsApUpdcoNNCouGBeOe+dVnvHNw6gWNwWa3kPLi/PnIQvhAJuyqMKF1KBGutBoQdIm9v4YJWPDCUJLshIDpUdrliBZRu5ZNBHOKGOVsou3DtYcqnkNdYrhlLITLGypspFQzD3WL5WUOL3iWq5qKUj0R7E4co7PwwNzLCia1K3UTXUvHnJC6l32N+EgcLPb7rNHp3seTlw8lI0loHokbwfk4OCYIVBCDESPWP9+iwZuGTciXMLcipIA5Oxc7PGVu9fvFn+FdR9mQbNoToBGh99c3Nj0p+7JQANC6lqL7Jap6aPGezFjXMyr3HiJzUUNlOG8vTox4heiSATbOG4gKW0l80hvnVqwoqKU50sooqCcwIPAUrFalksxpU0gwLVAYBsrcFFEI6HUmlYXNl/ZLdJFXy/d9T+NawbNwNm+0OzfFUmbKTwTBnvQHMy02plV65gYlgJEsykyEpUKeL4pUa8VEMHOlGguzJCVheGPED9rJuGmJS6pXVaARTVKYaSoZplA9OFkt7lKdWO1Yhhju6qmV/Sw0iYTXwlgJmsC6HPAov8YIcPeo1MTjJyKObQF1AgBQyhsqnLpIKWN+KzGkQy/E4AkrZ3AzOpwXWdEi1Ty2iR2XLUv7Pxpa5kuWvLLTmcpAJITNHCpSQ5yjQEB7Q9sxyLJbFj9h5ObH4d2I8VGbdKk5lACmZlBL6CnSN+aMD9hEgdo4ap99LahQZbkkagltq9I32B8nWxE0JIhcEYmd5+72eyhL7Qmk0SvJMo2oZfzQfXnFFVJu/8TbBlEA/eAYdCI1/viktiZKmzEyiGdgSF0enOM0mIqG4+Kly8xyerEktWnmBHRjxsnGVL0VR2p1dhT0I89IkGUlckFZKSk5FHmn3Sf4SIkFDMxcg+9+2/GHTVrNrw7PEZCkJKkrLIWgcTH3g7N1Djaz7wnyTzYY9MS0YcGsxSv4S34RJxqACapUnRn4qUI1sxq0KwyZIQCc6luoEMBY8Jd6uPwgsQuqcqSlVQAfVxRwwb6ETw/sbLhir6Em3Us5+uvTqeyWOTJx2GWo8KJqH/mYk+r+R5RyCBYGlidzr0NxsYcy20pQAigtXmaU6Rezc0m9VtBRUfZf28wy8HJVOnJRMyBKwaHMjhJbnlfzgRy7qm3R9qcX4WBxMz7spbdSkgW5kR5vWtgaCgDitQbs9yL/ONw73O0fD7NUkEgzVoRTZ85/yN5xg6lfr1BoR6CLYFy6WJpDgFjYGzsQwHprfygyvhJsDUJqwPxDYCkNJFG3seYt0H5wtaeGtHIvT5HR3rFCgUjbKQACCCXe5raJXZzicFIVxBNSalQIZQGpvd4jTC54uMg+8HqAKgHz2h08J8VIAUhViQUslqNq2u7xGzcp5dLX2J7PzJ6vs00HvLVRI6n8hWLF2p7Ey/wCzHKoeMniEw8Ip8NbJ66t0jpYT22kHCSloSkEppJQwyqFFD9kA6m9LxW+0+1FzVPMoPhQnyb5Vc30iHsq/itYWUVLA+J2Z1GilavUkEjl849SSkMANgB6R55kykqUiZlSShQIuxykEA61I+rRuXs57TysYh0cKx78smqeY3TzHyNIt9/tEvr9XYaDaDECMXbCO+QP2gr/ClUrxVLI8zU8hFDWkvdjmdRYcBKmzp5aUi/8Ae+h+0Vn/ALSA7Wo6jvanJ94ok6Vl+FmIYFhTP7itBu/5R0YcTy6jy2FgwAok1JAJzKL2IuHs0PzR9mqu7K4Q/MufJzWkNTTUkmoyknZTFgOW+xO8Lkj7GYyXoSQyOG41q1Xu9oYhlYVnzJSUzE5VJKUqNlPnCgWBcdPOOtPmDw14rIrJNmqQJEssApMsFWddSlJCiyUtQXpHJy8QdYYgVOckV9x077PpHY7ByqmzcGWCcSlPhvZOISHlEg/ecoPKZHNe7Xn+OfNlTZh8NZEpFzKlggBwSnNuafETCjhhLyzJBCFSiFpWKWCSzl8zECu5axh0gpIBcAlQYhWZS6g8KS9DpWwFhEhaMlZpTJscnvTCpqkpskl/i/lIaKX64wk+1q1eyeISvGYOfKCQibNRmTrKWksuWNQl1hQFilSX90xvAjzr7G4hKcThwlJQjxZakklyslSQVKIq+XkNQwqR6KifuvTeb8BoJoOBGZkvfIsePJBVkaUokhnYqr+H1eMwmEtoGSymJ4UVUCLMUnhLaknaNB738Q+OCdUy0NahKip6+XmRGeBfusHYcPE+YKHuuKUXVqNqIvjPBplZLEHhDVD+4muVTAODcHUuRSsJWlThk5qUBCj1fM2/471Eyn7V8xqHJqpIOgbXTrCZ1VJLkGr3VzLU+e0akSvZwAoWlhmQutiWNL8ik+ohfa+FcZgRRwTuL/XVohdkYnw8QnMS0zNLJISAxIyGlXC8prpFjx8jOC7VFWoQa/mPmI5f65bW7FREvWwsLlgDZQ1BeDy35e8b8gkaEM3WHQgg8TJLj7oADUSa2LG3KxgwipBHIAv7x+VC/Ro6kDaVFvj8maDgKYFiEk6ni+bUgRmaX33Y2uFlfvrPmyU/gqMtPO1x+CkAKvV6dYtnel2n4vacwA0lhMsXukOaa8SlD1iqZtUuAa/uqsb11FdzCY8NelIlDXklY0D+6oEdQIbnEOnMn964561Dj84dBvopN3BBUjci92tCZZXnGSpSk76Uod2+QPODQIl1UMqgEuSHLEVAq5ygtW+kTZBomrklwMws5UQQaGj0u4jnyCCRezs7saudGH6RNkzWQLtckhIs6iHukmwL1hcBqb2NN8OaqWk3GZNAajhUz9HjuS5QAK5hZIqo3pz3L2EVOZiSgy5gJdJJZtiE16gGmlYsXbNcMFJGZBUhRvVJfb94RHPH+X/VcL/FO7P7QXiZqZOEwyVFSsoM2YoE8JLskpCQyTu28dbDGfh8QEzELw09NRVwRuhViNwXpvVo3dVLB7TkipKQsvcZfDUUnkas76Ro3ebLQZeHt4niunfIEq8Q9KpHVQ3g54zHjY5W9WP2Z7b/ALVhwsgBYJSsCwUGqORBBHWOtFJ7tUkDEbZpf82SvyKYusaUtmqw7vRr2lNoSWlgcIY8LsVM9KnlfSKdNlh7hOpUyUkgqqoaWo4d3bSLV3kKftLEuwDyw9QWCA4BZlB8pbpZiYqiiwsCHBZIJdlAkZTXYG7ZA146ceRKw0uVuQHD5Q4ysWKzpfXTI8I/5ancUVZKakPUh30ArUPDpmVNcxYZyTqcxCUh6n3qne0MzGEtQ9+hA4CzVYjVXDxZiNH0hyIylIz2NgFDMQ5cMdXHKl4exUlSiogBBGRTukcQdilgCB73p0hQTMKgAnL90sm3CSFBVbZTQamheHxJZYzEnhDAJSHrxOTfSuu0Qk3dKXh3Fe0OInLfJKw81f8AeLloImLdgVKIcpzH7rOYjYTDJSpw9bqJcpqX4nbNTNsBvCkoYGhYZSs1GYuk5UtZgQPSEkNVQ0DnVX3ajll4epuCIpMZCXK11uyZ5E2WoCgUgmxYZkkqcBwPdBy1qBvHpaPK6sUQXsRV+G9SUOlmAYkf1EeosHPC5aFiykpV6gH84T5DYnoECBEzsN711H/1Ca/u5Zb9MlgRUPXyflFHKjQWc7JBlqynOGfauWl7VEXbvaYdpKJvklsLOcrCtm5Hroxo6mci4D5jlPEEpLkZqhywOumkdE41NPThcCjBrsxCn1JLh+hOkIWXA+JIIcutTlmJGW9X01haqKNszPq6RRgQNyHoK5mhqYaOVEMaHMTTMRUpF6GnLyOpUdcjMTlDDUhFgzBWfmQSzCrxbRiRMlomCmZIzizLAyzB/MCf4hFTxKAVgzCmtiMyiatldIYvev8ASJuFxwSVy7OywGIYsykseQB8jHNnNqynsbhwFk0YsT5kJJJNve01IiKGFRtq/Dq7M2vM8OrtCcViXGvltqKwpU/ehcs7gjVgLc6/doYp8d3E8p6MECjO1LyhamrGBDUzM9BSlglrdYEUKjYvGGdNmLV70xalPzUSrTn+cM+K5ch9SGF/itW2nPlDegD3FORH0fQwBdyP4WvoXb6vCifBtqRYuapVQim1oJKQVKOdiBQuRUAlreVIUmgABpdNdDdNRXQ7NDUtSTnJTej3ANA5o+5pygZcGFoUoZnS3CQaAEEJy0AIrVqu7mH5p92go/CBrp5VZj+cMypfCeMAGhFQPeACiLkNV221h2YobBwNQRRxcWNuteUbHjUSQ7vxAsFX1JCSK1AbTQmOx7PdupljwJ/uOQlZDhj8Km051v6cYO41qN+JNHGxubbkwJRoxtQPQAUzJFaGot+sbLH7QcbY0/2Y7LVJnJn4MuwUEgBE1PGACQpNbaEkCsdhcmbNn/aKM/EKoEOCQHdl5OGUgXIFTtqKp3R+zsjE4yZ4ksFKZWYpdQZWZKdDa5jc8B2ZKkJyykJQOQv1Nz5xDLG8tVl/YR2B2UMPJCHzKJKlq+8tVz00A2AjpPDYg3ghYwLvEUD2jin/AOokAE0pLDkhnZnryuHisKVwh6uQwc0Ll6i5d20463Biy94dO1cSNSpJegZOUGhOuldTprViaMHSXAUKJuRVuYyFuV3jpx4jTZmhrcIokt7xOZyTcsWpudKQFAFK8rCiifePMh2OlKU/GEzTdRGgpxBgHevTb7rXhJUMisx0PxV8w1OJqc2glsOzpYJSZiwUklwAVZDwmj1S9Rb4dWeHVpR4g8NlEpD8KiUl9cwYOTYUtSsNTFoCkEArmBTFKle9RLMzhXGCWaoIvWHsVPKil05GQdQcwKiwCQAzK0JiWN9NlPEbxWSRYJFCM1Vj8tfMPpACznBADglkmrEsQamqTS962d4CZL2vVKHJYOouS9TR6cnsIJMugboFEHhBBzAvb3gH5bRUshTMbuX/AJzqx0UCdfyj0p7B4zxezcKr/tJSeqOA/NMebkj0oQNWdgsJuDwmnNIFxG890WIzdloDvlXMGuqs3n70T+Th4uxMETBPBExI+mLd8SCO0Et8UlOtqqBUz6MK9BGczFAMWoLVJtQW+Kr/ALLVvGkd9Kf9sl1LGSNBYLXmrcFmDjfnGbzphuabCwFeGqdA782qKR0ThaYmqoA9aKJB1ILDlTXQV1gyrhIHMkEpDbAbBrPX1gFDaAXHVT0pehZtHGziDS9QCoAbZbkABiDWgAe1TGKRi5qaEOSXJSZg5ZRR8zF9riEYtKioFmUkOxJdgWypHm9hrD61rKOFzVBzcBdZCki54rqtyO0Ln4ab4aSSSgFieEAKIDOevLziX7oxE3HgqPhSxLTUgq41Af60hsKNxV/mSDfzJtaCPMUuo0toARuH53gFdBuWI+Iu2uj8R6NDzGY8Lbs6ZSDcl/8ADJ83FIEGmepgyQfX9YEMDmM+7HqWUK+vT84COVxXbqAPy3eEk0NaF3uba00p+EKSHLWu1Xrsd7tpCCcCwzDUOKDzB+fKsGhSvD40uCQ5oDUuyVNR6+UNKIZ7O9WsauAdbj1gzLyy0nOD+yA+hckHaz1q8DIYUgoYFyVEpCq9TQvUuAbaQ7MUerNZTvcgasXH07Q1LmPlZOVnBLVICWJL01FBqYUaszn7rswBZyfP8jBjU4ToNXbkbEVPK1uKAG8tQ+ls3Nj6MRDbOHLMbu5YvW1f0cQ7LOpejlnBdJPEP3rbPBZrHcXh+PFrNwJaX3cqJPmw59I1wGM07kpGXBzlO+aawq/uIHpe0aQFRDO+rY8Ogwbw2FQeaF2bTA+89QHauIsw8NStyfDSyW1uPlUa1VJqBQq0IDggqdV9uIbkiLT3ozSO1Z5Fx4WUOPe8IcW4YOdN4pilUNaULk5jcPa5Kmc7Ft46ceRz3qUpbgtWgIclzlKi6dKcfF+0C0NOUhWV1EpLUS2Ugs2wqb1aES5x6UcChAa1PJJJteBlBSpmSGNcqjXKDf4rA+cMCWJkxQQmXLZlDKsITxOge8C490ZnFmJ6PY2TMAQpTsQoJOQIc81gDPRyz0dojKkLXLSpS0BBWkcRUcisqiGUQWokhia02cO4rDBKUrStBcqGVK0qUkXzGW5yAM2aJS+n14bSsPvX7xU5zb3rwDlVrmCLECxLJqAqos4N3BKq/siloCZtjav7IpmJ02dX8vKGkLYCuxfMdwDUbkK8jFSJSHN6ONCmh4rC7UbUV5iNp7mpz4KakjLlnGjMwVLQRTSMRJtdiOVqXIq/uFmLO8bH3KTP9nxABJHipNgKmWHp1F9YTPh8etJeCeEvBZogppkvffKHjYZRDgoWLFyygQKdYy9bh3FS9TwspnIKjsCQ5NNqxrnfag5MKoaKmAVapCSPwP0Yx9fxDkQrUkkByx2qBZy1I6MeRPLpZUXcClQkOBSlX0LZfUw3kY2JGjpHO5s4GUN+00HMmElzRSiSFMHHveTkn5jaGCrisHqKl2ro9LFtX+cEpaZby1PlSEpqCkkqIWEl60uVONrVhzJKCBlWkKS2XhmEqJowcZd7t5VhMocHGo5QmYJfEoDMLMBUcR2ArtDqJ4MogoWwBCeNFGILqGXiANaAOYn+j+IqxdyWubObgA+jkdYKYoghw5oS5pelRZnH0INaQDZxUChDmwFeopsfOGHOhsXKtlG31zihDhnIFC55uf0gQ2Z2w9cvnAjMjhVOdAa3qG6/0gwn/wDWyqkD+nLlDWejab0s2v6QHDbAsLfM+cIJc5dyfPWtv6wqaU5EhLvV3LUoABvcv06w3MXtU2P4fhRoVPmOEhsrDa7mp8hTyhaMOrUrhC1AkAtV2BZhS2phRNbAVD0atmbyfm5hogBgC9LmlzXrp6QrxPMh21DvVVbu3zhox8LL6ZnSCHAD6Kpdm+UKQrqToaVNXAN2ZqRHSNPnQcLF/wDTR+cLQoOaMLbNetfq8HbN67pJeXs+zEzZlNvdDNpaLwFRRe6Y/wC7EHdcw6/ebW9rxdAqIZdXiQFQrNDIVB5oUWA95in7VxTXeXXUDwkvrXb9YqQTYsWpT3ak0oBaxbz1i1d5C37TxTuBnQ5fQS0hh5/1G1UJpX3qXrtruzV5NHTOIXoKBBrdq09A+1Wb9IWtQZRVZiCMxFk1e/y+UNlFNW1L/ET+L5qwsqYUcljomoZuFwS1DT/WCCXMkpZRmrmJLozpCUAsUqJIQSHrkq4YKJ1DzO1DKKEqzzDNzqzBSBkarkTAt1KJYsQ1Y5SVy0jiShanQaKUHSEnMnMCGJdBNPh6vJxM+X4QSJYzZv7wKW5SE0TkYBiS73q3Wc6f8NoUCdHc2cdR1LaH421hALAVLU/EVbyBZ/ihLVbWhBd9srHzTQ7coSCL6OKE6A0G9gkRQh0LGrORXo9ANxVPPhaNg7j1/Y4qwOeWD5IOvV4xxK63J3N9RWmr5jppGt9xyj4eKd7yujMsBvS+sJnw2PWq5oIqht4ImILKB30ofCyDtNIsD7yDWvQRi5mVLWFE2Y3zU0cPtYxtXfIl8AjlOR80rGkYjnF6swoxLB3d/M/KOjD+qWXRZ7BhVs2lKDLXy9DBZ/ulwXDhmKQxq/IJYQS0l2JOZw9lOp6W5/jCFLGzb3LUJ/Sv6QyaRhMoOaqlKUtOQJdXFLABCilSdTS/D0MLwU1fhHKhCg3/AEgpqcJA0JrVtX1hiVNALBHGVIILsnKxDKSzkuxd96Q72eVlKglZTQn+9y8IDBOZ2DM7FqDnE7084i5/9CeXOmhhvP8A15u7wrxCLEvZ3Dc6C9QD5Q0qZ8rHnWvPrDkKKtiG0dxAhDP8TcnZoOCyGD9flBlX9YbzQM0T2J5SzpRvp3hc9RdIWXolquyTxAU6vEUmFKLGhCuflzgUUnOHo4FNX+cEZvq3IaW9AIYUuv0IAP1vB2CV4g5MK/K31tCxNJ+WrtyG1fm0RAv6+vODTM+t+sbbN/7r8U3Zkl95jdM6ouCMYIzH2B7Qy4CUCfvf5zFol9qRO9XWtOKELGIitI7Sh9PaMBmNd4E1+0sWaMJvrwgW1Zvxs4iuJXt5EDS5FdGzRP8Aa/E5sfiTd5yyK82/IRyAu21CHO2mz/rFpUafVMbYgBjuRv0oedYNRDEcrlVwwYkPeGDM9dOlvWg+cDxKbBqUNKCnPSDsHSROaXwBSi8sgmWGBAUycuUhQLqA/dttLxmJnGQB4f2AXfwkEZ8pABmhOZ/2XbWOaie8tpacpJRXxA+arFJLZbK8utZGJTOMoLUsZAoDL4urUIlKLkM3E1IT9P8AiOhnLUFyWIowLf5tNIJ6UbWw5u3rk9IZC/QW6sP6U5waplDzf8T+oimyH8we27aMHFG1pXq8ap3IT+LFAm6ZJGtAZgFdOkZL4nXnR+nTX0jRO5bFNiZ4f3pQLW91YHnf5wmXDY9bVngjMiGcVCFYuIqqz3tq/wB2ltJsvyuIwpc3VvJ2oNG3v0eNs70Z2bs2YH+KX/mEYeF1FurU6F9GEXx4nl0RIy6NozjW5+XoYNROtd2Uztb8U05Qhcy7DcDkdS3r6w2rlWtKX+qUg7IlSpymIozoOa5QxU2VT8LuerDaCwgDqClMHJJy5uIOE0Du9fWGpaVlMzKTlCQZgzM4CgBQniZShSsN4ZSQqxID2JDjRi1G57Ql6IwoeVrdedISbG/9N/WGwfp4TmhillQ1cwIQDAjMjwHhMB4URvAeCeCgMW8B4S8B4zFPCgYbgwYLNC9mO0MuGljr/mMd6V2pzij9k4hpSRyjqSsXzidVi3y+0ucSEdpHeKtJxUTJeIgCoHtBNfFTzvMX/miAFekP9qrefNP/AHF/5jESKxE7nhWbl5Pr9fhDT/X15wYMFkzxSpJ91IZAUySAzsFKy82L7mDnSk5cxmDMCGTlLkHVxQU0hM7OUpM0r91OV29ygGUG9G9IJakZKZ81Gtl89TrAMbC6/Xkev6Qebo/nr/qBCB9dK/1gwfr0hinAfo8xF07qsRlxxFnlLHzSaehikJVbRvOLR3cz27Ql80zA/wDATXlSBlwZ1tpnmEKnxH8WCVMiW1XD7wVv2fO/gP8A5pjFlnc7v15bxs/tsQcBPf7o+ShGKE3+usUx4nkBP1+f1tCCqFPt9afXWElXr/SGKVlFXLMCRcudqfjBSpoC3AFC7EA1pQ7jlASQ9Xatmuxb5tCELL7M1t9D1haIG5/SCJhU98xzPmcu93hBggPNygQmBGYxAgQIVggQIEZggQIEZhwIECMzu4E8CegjpSTBQIWqRNkmJsowcCEFQMd/er/fV+JhtP5QIEWSJH5QtJrAgQWJzFocV+n4QIEKI9+ogD9IECGKCTT0iyew3/Fyf8RX/wASoECNeGa68B4ECJKuR7V/8FP/AHDGMKNusCBFMeJ5CmCp6w1pAgQSCBgKPu9PzMCBAEesJgQILATAgQIzP//Z"/>
          <p:cNvSpPr>
            <a:spLocks noChangeAspect="1" noChangeArrowheads="1"/>
          </p:cNvSpPr>
          <p:nvPr/>
        </p:nvSpPr>
        <p:spPr bwMode="auto">
          <a:xfrm>
            <a:off x="120650" y="-704850"/>
            <a:ext cx="2466975" cy="1385888"/>
          </a:xfrm>
          <a:prstGeom prst="rect">
            <a:avLst/>
          </a:prstGeom>
          <a:noFill/>
          <a:ln w="9525">
            <a:noFill/>
            <a:miter lim="800000"/>
            <a:headEnd/>
            <a:tailEnd/>
          </a:ln>
        </p:spPr>
        <p:txBody>
          <a:bodyPr/>
          <a:lstStyle/>
          <a:p>
            <a:endParaRPr lang="es-CO" dirty="0"/>
          </a:p>
        </p:txBody>
      </p:sp>
      <p:sp>
        <p:nvSpPr>
          <p:cNvPr id="26631" name="Rectangle 2"/>
          <p:cNvSpPr>
            <a:spLocks noChangeArrowheads="1"/>
          </p:cNvSpPr>
          <p:nvPr/>
        </p:nvSpPr>
        <p:spPr bwMode="auto">
          <a:xfrm>
            <a:off x="519113" y="40481"/>
            <a:ext cx="8229600" cy="857250"/>
          </a:xfrm>
          <a:prstGeom prst="rect">
            <a:avLst/>
          </a:prstGeom>
          <a:noFill/>
          <a:ln w="9525">
            <a:noFill/>
            <a:miter lim="800000"/>
            <a:headEnd/>
            <a:tailEnd/>
          </a:ln>
        </p:spPr>
        <p:txBody>
          <a:bodyPr/>
          <a:lstStyle/>
          <a:p>
            <a:pPr algn="r" eaLnBrk="0" hangingPunct="0"/>
            <a:r>
              <a:rPr lang="es-ES_tradnl" sz="3200" dirty="0">
                <a:solidFill>
                  <a:schemeClr val="bg1"/>
                </a:solidFill>
                <a:latin typeface="Calibri" pitchFamily="34" charset="0"/>
              </a:rPr>
              <a:t>Conformación</a:t>
            </a:r>
            <a:endParaRPr lang="es-ES" sz="4000" dirty="0">
              <a:solidFill>
                <a:schemeClr val="bg1"/>
              </a:solidFill>
              <a:latin typeface="Calibri" pitchFamily="34" charset="0"/>
            </a:endParaRPr>
          </a:p>
        </p:txBody>
      </p:sp>
      <p:sp>
        <p:nvSpPr>
          <p:cNvPr id="8" name="Rectangle 2"/>
          <p:cNvSpPr>
            <a:spLocks noChangeArrowheads="1"/>
          </p:cNvSpPr>
          <p:nvPr/>
        </p:nvSpPr>
        <p:spPr bwMode="auto">
          <a:xfrm>
            <a:off x="190500" y="207169"/>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Calibri" pitchFamily="34" charset="0"/>
              </a:rPr>
              <a:t>Conformación</a:t>
            </a:r>
            <a:endParaRPr lang="it-IT" sz="2800" b="1" dirty="0">
              <a:solidFill>
                <a:srgbClr val="044990"/>
              </a:solidFill>
              <a:latin typeface="Calibri" pitchFamily="34" charset="0"/>
            </a:endParaRPr>
          </a:p>
        </p:txBody>
      </p:sp>
      <p:pic>
        <p:nvPicPr>
          <p:cNvPr id="9" name="91 Imagen" descr="BMC LOGO.bmp"/>
          <p:cNvPicPr>
            <a:picLocks noChangeAspect="1"/>
          </p:cNvPicPr>
          <p:nvPr/>
        </p:nvPicPr>
        <p:blipFill>
          <a:blip r:embed="rId3"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189" y="1200151"/>
            <a:ext cx="8137525" cy="3394472"/>
          </a:xfrm>
        </p:spPr>
        <p:txBody>
          <a:bodyPr/>
          <a:lstStyle/>
          <a:p>
            <a:pPr marL="0" indent="0" algn="just">
              <a:spcBef>
                <a:spcPts val="0"/>
              </a:spcBef>
              <a:buFont typeface="Arial" pitchFamily="34" charset="0"/>
              <a:buNone/>
              <a:defRPr/>
            </a:pPr>
            <a:r>
              <a:rPr lang="es-CO" sz="1800" b="1" dirty="0" smtClean="0">
                <a:solidFill>
                  <a:schemeClr val="tx1"/>
                </a:solidFill>
                <a:latin typeface="Calibri" pitchFamily="34" charset="0"/>
              </a:rPr>
              <a:t>Artículo 3.1.2.1.5.- </a:t>
            </a:r>
            <a:r>
              <a:rPr lang="es-CO" sz="1800" dirty="0" smtClean="0">
                <a:solidFill>
                  <a:schemeClr val="tx1"/>
                </a:solidFill>
                <a:latin typeface="Calibri" pitchFamily="34" charset="0"/>
              </a:rPr>
              <a:t>Reuniones. El Comité de Estándares se reunirá ordinariamente, por lo menos, una vez cada dos (2) meses y extraordinariamente cuando las circunstancias así lo requieran y será citado por el Secretario del Comité, quien será designado de conformidad con su reglamento interno y quien deberá ser un funcionario de la Bolsa.</a:t>
            </a:r>
          </a:p>
          <a:p>
            <a:pPr marL="0" indent="0" algn="just">
              <a:spcBef>
                <a:spcPts val="0"/>
              </a:spcBef>
              <a:buFont typeface="Arial" pitchFamily="34" charset="0"/>
              <a:buNone/>
              <a:defRPr/>
            </a:pPr>
            <a:r>
              <a:rPr lang="es-CO" sz="1800" dirty="0" smtClean="0">
                <a:solidFill>
                  <a:schemeClr val="tx1"/>
                </a:solidFill>
                <a:latin typeface="Calibri" pitchFamily="34" charset="0"/>
              </a:rPr>
              <a:t>Podrán asistir a las reuniones aquellos funcionarios de la Bolsa, personas naturales vinculadas a las sociedades comisionistas miembros de la Bolsa o consultores externos que el Comité de Estándares considere necesarios para dar claridad y asesorar al Comité de Estándares en el ejercicio de sus funciones.</a:t>
            </a:r>
          </a:p>
          <a:p>
            <a:pPr indent="0" algn="just">
              <a:buFont typeface="Arial" pitchFamily="34" charset="0"/>
              <a:buNone/>
              <a:defRPr/>
            </a:pPr>
            <a:endParaRPr lang="es-CO" sz="2400" dirty="0">
              <a:latin typeface="Calibri" pitchFamily="34" charset="0"/>
            </a:endParaRPr>
          </a:p>
        </p:txBody>
      </p:sp>
      <p:sp>
        <p:nvSpPr>
          <p:cNvPr id="4" name="Rectangle 2"/>
          <p:cNvSpPr>
            <a:spLocks noChangeArrowheads="1"/>
          </p:cNvSpPr>
          <p:nvPr/>
        </p:nvSpPr>
        <p:spPr bwMode="auto">
          <a:xfrm>
            <a:off x="190500" y="302419"/>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Calibri" pitchFamily="34" charset="0"/>
              </a:rPr>
              <a:t>Periodicidad</a:t>
            </a:r>
            <a:endParaRPr lang="it-IT" sz="2800" b="1" dirty="0">
              <a:solidFill>
                <a:srgbClr val="044990"/>
              </a:solidFill>
              <a:latin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Marcador de contenido"/>
          <p:cNvSpPr>
            <a:spLocks noGrp="1"/>
          </p:cNvSpPr>
          <p:nvPr>
            <p:ph idx="1"/>
          </p:nvPr>
        </p:nvSpPr>
        <p:spPr>
          <a:xfrm>
            <a:off x="395289" y="897731"/>
            <a:ext cx="8353425" cy="3696891"/>
          </a:xfrm>
        </p:spPr>
        <p:txBody>
          <a:bodyPr>
            <a:normAutofit/>
          </a:bodyPr>
          <a:lstStyle/>
          <a:p>
            <a:pPr marL="0" indent="0" algn="just">
              <a:buFont typeface="Arial" pitchFamily="34" charset="0"/>
              <a:buNone/>
            </a:pPr>
            <a:r>
              <a:rPr lang="es-CO" b="1" dirty="0" smtClean="0">
                <a:solidFill>
                  <a:schemeClr val="tx1"/>
                </a:solidFill>
                <a:latin typeface="Calirbi"/>
              </a:rPr>
              <a:t>Artículo 1.4.1.1.- Objeto. </a:t>
            </a:r>
            <a:r>
              <a:rPr lang="es-CO" dirty="0" smtClean="0">
                <a:solidFill>
                  <a:schemeClr val="tx1"/>
                </a:solidFill>
                <a:latin typeface="Calirbi"/>
              </a:rPr>
              <a:t>El Sistema de Inscripción de la Bolsa tiene por objeto llevar un registro de los bienes, productos, commodities, servicios, documentos de tradición o representativos de mercancías, títulos, valores, derechos, derivados y contratos que pueden ser transados a través de la Bolsa. </a:t>
            </a:r>
          </a:p>
          <a:p>
            <a:pPr marL="0" indent="0">
              <a:buFont typeface="Arial" pitchFamily="34" charset="0"/>
              <a:buNone/>
            </a:pPr>
            <a:r>
              <a:rPr lang="es-CO" b="1" dirty="0" smtClean="0">
                <a:solidFill>
                  <a:schemeClr val="tx1"/>
                </a:solidFill>
                <a:latin typeface="Calirbi"/>
              </a:rPr>
              <a:t>Artículo 1.4.1.2.- Composición</a:t>
            </a:r>
            <a:r>
              <a:rPr lang="es-CO" b="1" i="1" dirty="0" smtClean="0">
                <a:solidFill>
                  <a:schemeClr val="tx1"/>
                </a:solidFill>
                <a:latin typeface="Calirbi"/>
              </a:rPr>
              <a:t>. </a:t>
            </a:r>
            <a:r>
              <a:rPr lang="es-CO" dirty="0" smtClean="0">
                <a:solidFill>
                  <a:schemeClr val="tx1"/>
                </a:solidFill>
                <a:latin typeface="Calirbi"/>
              </a:rPr>
              <a:t>El Sistema de Inscripción de la Bolsa estará compuesto por los siguientes registros: </a:t>
            </a:r>
          </a:p>
          <a:p>
            <a:pPr marL="342900" indent="-342900">
              <a:spcBef>
                <a:spcPts val="0"/>
              </a:spcBef>
              <a:spcAft>
                <a:spcPts val="0"/>
              </a:spcAft>
              <a:buFont typeface="Arial" pitchFamily="34" charset="0"/>
              <a:buAutoNum type="arabicPeriod"/>
            </a:pPr>
            <a:r>
              <a:rPr lang="es-CO" dirty="0" smtClean="0">
                <a:solidFill>
                  <a:schemeClr val="tx1"/>
                </a:solidFill>
                <a:latin typeface="Calirbi"/>
              </a:rPr>
              <a:t>Registro de valores; </a:t>
            </a:r>
          </a:p>
          <a:p>
            <a:pPr marL="342900" indent="-342900">
              <a:spcBef>
                <a:spcPts val="0"/>
              </a:spcBef>
              <a:spcAft>
                <a:spcPts val="0"/>
              </a:spcAft>
              <a:buFont typeface="Arial" pitchFamily="34" charset="0"/>
              <a:buAutoNum type="arabicPeriod"/>
            </a:pPr>
            <a:r>
              <a:rPr lang="es-CO" dirty="0" smtClean="0">
                <a:solidFill>
                  <a:schemeClr val="tx1"/>
                </a:solidFill>
                <a:latin typeface="Calirbi"/>
              </a:rPr>
              <a:t>Registro de títulos; </a:t>
            </a:r>
          </a:p>
          <a:p>
            <a:pPr marL="342900" indent="-342900">
              <a:spcBef>
                <a:spcPts val="0"/>
              </a:spcBef>
              <a:spcAft>
                <a:spcPts val="0"/>
              </a:spcAft>
              <a:buFont typeface="Arial" pitchFamily="34" charset="0"/>
              <a:buAutoNum type="arabicPeriod"/>
            </a:pPr>
            <a:r>
              <a:rPr lang="es-CO" dirty="0" smtClean="0">
                <a:solidFill>
                  <a:schemeClr val="tx1"/>
                </a:solidFill>
                <a:latin typeface="Calirbi"/>
              </a:rPr>
              <a:t>Registro de derechos y servicios; </a:t>
            </a:r>
          </a:p>
          <a:p>
            <a:pPr marL="342900" indent="-342900">
              <a:spcBef>
                <a:spcPts val="0"/>
              </a:spcBef>
              <a:spcAft>
                <a:spcPts val="0"/>
              </a:spcAft>
              <a:buFont typeface="Arial" pitchFamily="34" charset="0"/>
              <a:buAutoNum type="arabicPeriod"/>
            </a:pPr>
            <a:r>
              <a:rPr lang="es-CO" dirty="0" smtClean="0">
                <a:solidFill>
                  <a:schemeClr val="tx1"/>
                </a:solidFill>
                <a:latin typeface="Calirbi"/>
              </a:rPr>
              <a:t>Registro de bienes, productos y commodities; </a:t>
            </a:r>
          </a:p>
          <a:p>
            <a:pPr marL="342900" indent="-342900">
              <a:spcBef>
                <a:spcPts val="0"/>
              </a:spcBef>
              <a:spcAft>
                <a:spcPts val="0"/>
              </a:spcAft>
              <a:buFont typeface="Arial" pitchFamily="34" charset="0"/>
              <a:buAutoNum type="arabicPeriod"/>
            </a:pPr>
            <a:r>
              <a:rPr lang="es-CO" dirty="0" smtClean="0">
                <a:solidFill>
                  <a:schemeClr val="tx1"/>
                </a:solidFill>
                <a:latin typeface="Calirbi"/>
              </a:rPr>
              <a:t>Registro de contratos y derivados</a:t>
            </a:r>
            <a:r>
              <a:rPr lang="es-CO" sz="1800" dirty="0" smtClean="0">
                <a:solidFill>
                  <a:schemeClr val="tx1"/>
                </a:solidFill>
                <a:latin typeface="Calirbi"/>
              </a:rPr>
              <a:t>.</a:t>
            </a:r>
          </a:p>
        </p:txBody>
      </p:sp>
      <p:sp>
        <p:nvSpPr>
          <p:cNvPr id="29699" name="Rectangle 2"/>
          <p:cNvSpPr>
            <a:spLocks noChangeArrowheads="1"/>
          </p:cNvSpPr>
          <p:nvPr/>
        </p:nvSpPr>
        <p:spPr bwMode="auto">
          <a:xfrm>
            <a:off x="519113" y="40481"/>
            <a:ext cx="8229600" cy="857250"/>
          </a:xfrm>
          <a:prstGeom prst="rect">
            <a:avLst/>
          </a:prstGeom>
          <a:noFill/>
          <a:ln w="9525">
            <a:noFill/>
            <a:miter lim="800000"/>
            <a:headEnd/>
            <a:tailEnd/>
          </a:ln>
        </p:spPr>
        <p:txBody>
          <a:bodyPr/>
          <a:lstStyle/>
          <a:p>
            <a:pPr algn="r" eaLnBrk="0" hangingPunct="0"/>
            <a:r>
              <a:rPr lang="es-ES_tradnl" sz="3200" dirty="0">
                <a:solidFill>
                  <a:schemeClr val="bg1"/>
                </a:solidFill>
                <a:latin typeface="Calirbi"/>
              </a:rPr>
              <a:t>Sistema de Inscripción de la Bolsa - SIBOL</a:t>
            </a:r>
            <a:endParaRPr lang="es-ES" sz="4000" dirty="0">
              <a:solidFill>
                <a:schemeClr val="bg1"/>
              </a:solidFill>
              <a:latin typeface="Calirbi"/>
            </a:endParaRPr>
          </a:p>
        </p:txBody>
      </p:sp>
      <p:sp>
        <p:nvSpPr>
          <p:cNvPr id="4" name="Rectangle 2"/>
          <p:cNvSpPr>
            <a:spLocks noChangeArrowheads="1"/>
          </p:cNvSpPr>
          <p:nvPr/>
        </p:nvSpPr>
        <p:spPr bwMode="auto">
          <a:xfrm>
            <a:off x="-180975" y="264320"/>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es-CO" sz="2600" b="1" dirty="0">
                <a:solidFill>
                  <a:srgbClr val="044990"/>
                </a:solidFill>
                <a:latin typeface="Calirbi"/>
              </a:rPr>
              <a:t>Sistema de </a:t>
            </a:r>
            <a:r>
              <a:rPr lang="es-CO" sz="2600" b="1" dirty="0" smtClean="0">
                <a:solidFill>
                  <a:srgbClr val="044990"/>
                </a:solidFill>
                <a:latin typeface="Calirbi"/>
              </a:rPr>
              <a:t>Inscripción </a:t>
            </a:r>
            <a:r>
              <a:rPr lang="es-CO" sz="2600" b="1" dirty="0">
                <a:solidFill>
                  <a:srgbClr val="044990"/>
                </a:solidFill>
                <a:latin typeface="Calirbi"/>
              </a:rPr>
              <a:t>de la Bolsa - SIBOL </a:t>
            </a: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288" y="897731"/>
            <a:ext cx="8353425" cy="3486150"/>
          </a:xfrm>
        </p:spPr>
        <p:txBody>
          <a:bodyPr>
            <a:noAutofit/>
          </a:bodyPr>
          <a:lstStyle/>
          <a:p>
            <a:pPr marL="0" indent="0" algn="just">
              <a:buFont typeface="Arial" pitchFamily="34" charset="0"/>
              <a:buNone/>
              <a:defRPr/>
            </a:pPr>
            <a:r>
              <a:rPr lang="es-CO" b="1" dirty="0" smtClean="0">
                <a:solidFill>
                  <a:schemeClr val="tx1"/>
                </a:solidFill>
                <a:latin typeface="Calirbi"/>
              </a:rPr>
              <a:t>Artículo 1.3.5.1.5.‐ Objeto de inscripción. – Circular Única de Bolsa</a:t>
            </a:r>
          </a:p>
          <a:p>
            <a:pPr marL="0" indent="0" algn="just">
              <a:buFont typeface="Arial" pitchFamily="34" charset="0"/>
              <a:buNone/>
              <a:defRPr/>
            </a:pPr>
            <a:r>
              <a:rPr lang="es-CO" dirty="0" smtClean="0">
                <a:solidFill>
                  <a:schemeClr val="tx1"/>
                </a:solidFill>
                <a:latin typeface="Calirbi"/>
              </a:rPr>
              <a:t>Serán susceptibles de ser inscritos en el SIBOL, aquellos bienes, productos o commodities que se enmarquen en alguna o más de las siguientes categorías: </a:t>
            </a:r>
          </a:p>
          <a:p>
            <a:pPr marL="342900" indent="-342900" algn="just">
              <a:lnSpc>
                <a:spcPct val="100000"/>
              </a:lnSpc>
              <a:spcBef>
                <a:spcPts val="0"/>
              </a:spcBef>
              <a:spcAft>
                <a:spcPts val="0"/>
              </a:spcAft>
              <a:buFont typeface="Arial" pitchFamily="34" charset="0"/>
              <a:buAutoNum type="arabicPeriod"/>
              <a:defRPr/>
            </a:pPr>
            <a:r>
              <a:rPr lang="es-CO" dirty="0" smtClean="0">
                <a:solidFill>
                  <a:schemeClr val="tx1"/>
                </a:solidFill>
                <a:latin typeface="Calirbi"/>
              </a:rPr>
              <a:t>Commodities de origen o destinación agrícola, pecuaria o agropecuaria; </a:t>
            </a:r>
          </a:p>
          <a:p>
            <a:pPr marL="342900" indent="-342900" algn="just">
              <a:lnSpc>
                <a:spcPct val="100000"/>
              </a:lnSpc>
              <a:spcBef>
                <a:spcPts val="0"/>
              </a:spcBef>
              <a:spcAft>
                <a:spcPts val="0"/>
              </a:spcAft>
              <a:buFont typeface="Arial" pitchFamily="34" charset="0"/>
              <a:buAutoNum type="arabicPeriod"/>
              <a:defRPr/>
            </a:pPr>
            <a:r>
              <a:rPr lang="es-CO" dirty="0" smtClean="0">
                <a:solidFill>
                  <a:schemeClr val="tx1"/>
                </a:solidFill>
                <a:latin typeface="Calirbi"/>
              </a:rPr>
              <a:t>Commodities de origen o destinación minera; </a:t>
            </a:r>
          </a:p>
          <a:p>
            <a:pPr marL="342900" indent="-342900" algn="just">
              <a:lnSpc>
                <a:spcPct val="100000"/>
              </a:lnSpc>
              <a:spcBef>
                <a:spcPts val="0"/>
              </a:spcBef>
              <a:spcAft>
                <a:spcPts val="0"/>
              </a:spcAft>
              <a:buFont typeface="Arial" pitchFamily="34" charset="0"/>
              <a:buAutoNum type="arabicPeriod" startAt="2"/>
              <a:defRPr/>
            </a:pPr>
            <a:r>
              <a:rPr lang="es-CO" dirty="0" smtClean="0">
                <a:solidFill>
                  <a:schemeClr val="tx1"/>
                </a:solidFill>
                <a:latin typeface="Calirbi"/>
              </a:rPr>
              <a:t>Commodities de origen o destinación pesquera; </a:t>
            </a:r>
          </a:p>
          <a:p>
            <a:pPr marL="342900" indent="-342900" algn="just">
              <a:lnSpc>
                <a:spcPct val="100000"/>
              </a:lnSpc>
              <a:spcBef>
                <a:spcPts val="0"/>
              </a:spcBef>
              <a:spcAft>
                <a:spcPts val="0"/>
              </a:spcAft>
              <a:buFont typeface="Arial" pitchFamily="34" charset="0"/>
              <a:buAutoNum type="arabicPeriod" startAt="3"/>
              <a:defRPr/>
            </a:pPr>
            <a:r>
              <a:rPr lang="es-CO" dirty="0" smtClean="0">
                <a:solidFill>
                  <a:schemeClr val="tx1"/>
                </a:solidFill>
                <a:latin typeface="Calirbi"/>
              </a:rPr>
              <a:t>Commodities de origen o destinación industrial; </a:t>
            </a:r>
          </a:p>
          <a:p>
            <a:pPr marL="342900" indent="-342900" algn="just">
              <a:lnSpc>
                <a:spcPct val="100000"/>
              </a:lnSpc>
              <a:spcBef>
                <a:spcPts val="0"/>
              </a:spcBef>
              <a:spcAft>
                <a:spcPts val="0"/>
              </a:spcAft>
              <a:buFont typeface="Arial" pitchFamily="34" charset="0"/>
              <a:buAutoNum type="arabicPeriod" startAt="4"/>
              <a:defRPr/>
            </a:pPr>
            <a:r>
              <a:rPr lang="es-CO" dirty="0" smtClean="0">
                <a:solidFill>
                  <a:schemeClr val="tx1"/>
                </a:solidFill>
                <a:latin typeface="Calirbi"/>
              </a:rPr>
              <a:t>Commodities energéticos; </a:t>
            </a:r>
          </a:p>
          <a:p>
            <a:pPr marL="342900" indent="-342900" algn="just">
              <a:lnSpc>
                <a:spcPct val="100000"/>
              </a:lnSpc>
              <a:spcBef>
                <a:spcPts val="0"/>
              </a:spcBef>
              <a:spcAft>
                <a:spcPts val="0"/>
              </a:spcAft>
              <a:buFont typeface="Arial" pitchFamily="34" charset="0"/>
              <a:buAutoNum type="arabicPeriod" startAt="4"/>
              <a:defRPr/>
            </a:pPr>
            <a:r>
              <a:rPr lang="es-CO" dirty="0" smtClean="0">
                <a:solidFill>
                  <a:schemeClr val="tx1"/>
                </a:solidFill>
                <a:latin typeface="Calirbi"/>
              </a:rPr>
              <a:t>Hidrocarburos y sus derivados; </a:t>
            </a:r>
          </a:p>
          <a:p>
            <a:pPr marL="342900" indent="-342900" algn="just">
              <a:lnSpc>
                <a:spcPct val="100000"/>
              </a:lnSpc>
              <a:spcBef>
                <a:spcPts val="0"/>
              </a:spcBef>
              <a:spcAft>
                <a:spcPts val="0"/>
              </a:spcAft>
              <a:buFont typeface="Arial" pitchFamily="34" charset="0"/>
              <a:buAutoNum type="arabicPeriod" startAt="4"/>
              <a:defRPr/>
            </a:pPr>
            <a:r>
              <a:rPr lang="es-CO" dirty="0" smtClean="0">
                <a:solidFill>
                  <a:schemeClr val="tx1"/>
                </a:solidFill>
                <a:latin typeface="Calirbi"/>
              </a:rPr>
              <a:t>Unidades de referencia de derechos de emisión de gases; C</a:t>
            </a:r>
          </a:p>
          <a:p>
            <a:pPr marL="342900" indent="-342900" algn="just">
              <a:lnSpc>
                <a:spcPct val="100000"/>
              </a:lnSpc>
              <a:spcBef>
                <a:spcPts val="0"/>
              </a:spcBef>
              <a:spcAft>
                <a:spcPts val="0"/>
              </a:spcAft>
              <a:buFont typeface="Arial" pitchFamily="34" charset="0"/>
              <a:buAutoNum type="arabicPeriod" startAt="4"/>
              <a:defRPr/>
            </a:pPr>
            <a:r>
              <a:rPr lang="es-CO" dirty="0" smtClean="0">
                <a:solidFill>
                  <a:schemeClr val="tx1"/>
                </a:solidFill>
                <a:latin typeface="Calirbi"/>
              </a:rPr>
              <a:t>Commodities climáticos; </a:t>
            </a:r>
          </a:p>
          <a:p>
            <a:pPr algn="just">
              <a:buFont typeface="Arial" pitchFamily="34" charset="0"/>
              <a:buNone/>
              <a:defRPr/>
            </a:pPr>
            <a:endParaRPr lang="es-CO" dirty="0">
              <a:latin typeface="Calirbi"/>
            </a:endParaRPr>
          </a:p>
        </p:txBody>
      </p:sp>
      <p:sp>
        <p:nvSpPr>
          <p:cNvPr id="30723" name="Rectangle 2"/>
          <p:cNvSpPr>
            <a:spLocks noChangeArrowheads="1"/>
          </p:cNvSpPr>
          <p:nvPr/>
        </p:nvSpPr>
        <p:spPr bwMode="auto">
          <a:xfrm>
            <a:off x="519113" y="40481"/>
            <a:ext cx="8229600" cy="857250"/>
          </a:xfrm>
          <a:prstGeom prst="rect">
            <a:avLst/>
          </a:prstGeom>
          <a:noFill/>
          <a:ln w="9525">
            <a:noFill/>
            <a:miter lim="800000"/>
            <a:headEnd/>
            <a:tailEnd/>
          </a:ln>
        </p:spPr>
        <p:txBody>
          <a:bodyPr/>
          <a:lstStyle/>
          <a:p>
            <a:pPr algn="r" eaLnBrk="0" hangingPunct="0"/>
            <a:r>
              <a:rPr lang="es-ES_tradnl" sz="3200" dirty="0">
                <a:solidFill>
                  <a:schemeClr val="bg1"/>
                </a:solidFill>
                <a:latin typeface="Calibri" pitchFamily="34" charset="0"/>
              </a:rPr>
              <a:t>Sistema de Inscripción de la Bolsa - SIBOL</a:t>
            </a:r>
            <a:endParaRPr lang="es-ES" sz="4000" dirty="0">
              <a:solidFill>
                <a:schemeClr val="bg1"/>
              </a:solidFill>
              <a:latin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6" name="Rectangle 2"/>
          <p:cNvSpPr>
            <a:spLocks noChangeArrowheads="1"/>
          </p:cNvSpPr>
          <p:nvPr/>
        </p:nvSpPr>
        <p:spPr bwMode="auto">
          <a:xfrm>
            <a:off x="-180975" y="257770"/>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es-CO" sz="2600" b="1" dirty="0">
                <a:solidFill>
                  <a:srgbClr val="044990"/>
                </a:solidFill>
                <a:latin typeface="Calirbi"/>
              </a:rPr>
              <a:t>Sistema de inscripción de la Bolsa - SIBOL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289" y="897731"/>
            <a:ext cx="8353425" cy="3833813"/>
          </a:xfrm>
        </p:spPr>
        <p:txBody>
          <a:bodyPr/>
          <a:lstStyle/>
          <a:p>
            <a:pPr algn="just">
              <a:lnSpc>
                <a:spcPct val="100000"/>
              </a:lnSpc>
              <a:spcBef>
                <a:spcPts val="0"/>
              </a:spcBef>
              <a:spcAft>
                <a:spcPts val="0"/>
              </a:spcAft>
              <a:buFont typeface="Arial" pitchFamily="34" charset="0"/>
              <a:buNone/>
              <a:defRPr/>
            </a:pPr>
            <a:r>
              <a:rPr lang="es-CO" dirty="0" smtClean="0">
                <a:solidFill>
                  <a:schemeClr val="tx1"/>
                </a:solidFill>
                <a:latin typeface="Calirbi"/>
              </a:rPr>
              <a:t>8. 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p>
          <a:p>
            <a:pPr algn="just">
              <a:lnSpc>
                <a:spcPct val="100000"/>
              </a:lnSpc>
              <a:spcBef>
                <a:spcPts val="0"/>
              </a:spcBef>
              <a:spcAft>
                <a:spcPts val="0"/>
              </a:spcAft>
              <a:buFont typeface="Arial" pitchFamily="34" charset="0"/>
              <a:buNone/>
              <a:defRPr/>
            </a:pPr>
            <a:r>
              <a:rPr lang="es-CO" dirty="0" smtClean="0">
                <a:solidFill>
                  <a:schemeClr val="tx1"/>
                </a:solidFill>
                <a:latin typeface="Calirbi"/>
              </a:rPr>
              <a:t> </a:t>
            </a:r>
          </a:p>
          <a:p>
            <a:pPr marL="0" indent="0" algn="just">
              <a:buFont typeface="Arial" pitchFamily="34" charset="0"/>
              <a:buNone/>
              <a:defRPr/>
            </a:pPr>
            <a:r>
              <a:rPr lang="es-CO" b="1" dirty="0" smtClean="0">
                <a:solidFill>
                  <a:schemeClr val="tx1"/>
                </a:solidFill>
                <a:latin typeface="Calirbi"/>
              </a:rPr>
              <a:t>Artículo 1.4.5.2.‐ Autorización </a:t>
            </a:r>
            <a:r>
              <a:rPr lang="es-CO" dirty="0" smtClean="0">
                <a:solidFill>
                  <a:schemeClr val="tx1"/>
                </a:solidFill>
                <a:latin typeface="Calirbi"/>
              </a:rPr>
              <a:t>La Junta Directiva de la Bolsa autorizará la inscripción de nuevos bienes, productos o commodities. </a:t>
            </a:r>
          </a:p>
          <a:p>
            <a:pPr algn="just">
              <a:buFont typeface="Arial" pitchFamily="34" charset="0"/>
              <a:buNone/>
              <a:defRPr/>
            </a:pPr>
            <a:endParaRPr lang="es-CO" dirty="0" smtClean="0">
              <a:latin typeface="Calibri" pitchFamily="34" charset="0"/>
            </a:endParaRPr>
          </a:p>
          <a:p>
            <a:pPr marL="0" indent="0" algn="just">
              <a:spcBef>
                <a:spcPts val="0"/>
              </a:spcBef>
              <a:buFont typeface="Arial" pitchFamily="34" charset="0"/>
              <a:buNone/>
              <a:defRPr/>
            </a:pPr>
            <a:endParaRPr lang="es-CO" sz="2000" dirty="0" smtClean="0">
              <a:latin typeface="Calibri" pitchFamily="34" charset="0"/>
            </a:endParaRPr>
          </a:p>
          <a:p>
            <a:pPr marL="0" indent="0" algn="just">
              <a:spcBef>
                <a:spcPts val="0"/>
              </a:spcBef>
              <a:buFont typeface="Arial" pitchFamily="34" charset="0"/>
              <a:buNone/>
              <a:defRPr/>
            </a:pPr>
            <a:endParaRPr lang="es-CO" sz="2000" dirty="0">
              <a:latin typeface="Calibri" pitchFamily="34" charset="0"/>
            </a:endParaRPr>
          </a:p>
        </p:txBody>
      </p:sp>
      <p:sp>
        <p:nvSpPr>
          <p:cNvPr id="31747" name="Rectangle 2"/>
          <p:cNvSpPr>
            <a:spLocks noChangeArrowheads="1"/>
          </p:cNvSpPr>
          <p:nvPr/>
        </p:nvSpPr>
        <p:spPr bwMode="auto">
          <a:xfrm>
            <a:off x="519113" y="40481"/>
            <a:ext cx="8229600" cy="857250"/>
          </a:xfrm>
          <a:prstGeom prst="rect">
            <a:avLst/>
          </a:prstGeom>
          <a:noFill/>
          <a:ln w="9525">
            <a:noFill/>
            <a:miter lim="800000"/>
            <a:headEnd/>
            <a:tailEnd/>
          </a:ln>
        </p:spPr>
        <p:txBody>
          <a:bodyPr/>
          <a:lstStyle/>
          <a:p>
            <a:pPr algn="r" eaLnBrk="0" hangingPunct="0"/>
            <a:r>
              <a:rPr lang="es-ES_tradnl" sz="3200" dirty="0">
                <a:solidFill>
                  <a:schemeClr val="bg1"/>
                </a:solidFill>
                <a:latin typeface="Calibri" pitchFamily="34" charset="0"/>
              </a:rPr>
              <a:t>Sistema de Inscripción de la Bolsa - SIBOL</a:t>
            </a:r>
            <a:endParaRPr lang="es-ES" sz="4000" dirty="0">
              <a:solidFill>
                <a:schemeClr val="bg1"/>
              </a:solidFill>
              <a:latin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6" name="Rectangle 2"/>
          <p:cNvSpPr>
            <a:spLocks noChangeArrowheads="1"/>
          </p:cNvSpPr>
          <p:nvPr/>
        </p:nvSpPr>
        <p:spPr bwMode="auto">
          <a:xfrm>
            <a:off x="190500" y="302419"/>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es-CO" sz="2600" b="1" dirty="0">
                <a:solidFill>
                  <a:srgbClr val="044990"/>
                </a:solidFill>
                <a:latin typeface="Calibri" pitchFamily="34" charset="0"/>
              </a:rPr>
              <a:t>Sistema de inscripción de la Bolsa - SIBOL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28751"/>
            <a:ext cx="7772400" cy="1669256"/>
          </a:xfrm>
        </p:spPr>
        <p:txBody>
          <a:bodyPr/>
          <a:lstStyle/>
          <a:p>
            <a:pPr eaLnBrk="1" hangingPunct="1"/>
            <a:r>
              <a:rPr lang="es-CO" sz="4800" dirty="0" smtClean="0">
                <a:latin typeface="Calibri" pitchFamily="34" charset="0"/>
              </a:rPr>
              <a:t>7. Solicitudes de Inscripción</a:t>
            </a:r>
          </a:p>
        </p:txBody>
      </p:sp>
      <p:sp>
        <p:nvSpPr>
          <p:cNvPr id="7" name="Text Placeholder 5"/>
          <p:cNvSpPr>
            <a:spLocks noGrp="1"/>
          </p:cNvSpPr>
          <p:nvPr>
            <p:ph type="body" sz="quarter" idx="14"/>
          </p:nvPr>
        </p:nvSpPr>
        <p:spPr>
          <a:xfrm>
            <a:off x="671513" y="3283744"/>
            <a:ext cx="8824912" cy="1244204"/>
          </a:xfrm>
        </p:spPr>
        <p:txBody>
          <a:bodyPr rtlCol="0"/>
          <a:lstStyle/>
          <a:p>
            <a:pPr eaLnBrk="1" fontAlgn="auto" hangingPunct="1">
              <a:buFont typeface="Arial" panose="020B0604020202020204" pitchFamily="34" charset="0"/>
              <a:buNone/>
              <a:defRPr/>
            </a:pPr>
            <a:endParaRPr lang="es-CO" dirty="0" smtClean="0">
              <a:latin typeface="Calibri" pitchFamily="34" charset="0"/>
            </a:endParaRPr>
          </a:p>
          <a:p>
            <a:pPr eaLnBrk="1" fontAlgn="auto" hangingPunct="1">
              <a:buFont typeface="Wingdings" pitchFamily="2" charset="2"/>
              <a:buChar char="Ø"/>
              <a:defRPr/>
            </a:pPr>
            <a:r>
              <a:rPr lang="es-CO" dirty="0" smtClean="0">
                <a:solidFill>
                  <a:schemeClr val="bg1"/>
                </a:solidFill>
                <a:latin typeface="Calibri" pitchFamily="34" charset="0"/>
              </a:rPr>
              <a:t> Ejército Nacional de Colombia (1 producto)</a:t>
            </a:r>
          </a:p>
          <a:p>
            <a:pPr eaLnBrk="1" fontAlgn="auto" hangingPunct="1">
              <a:buFont typeface="Wingdings" pitchFamily="2" charset="2"/>
              <a:buChar char="Ø"/>
              <a:defRPr/>
            </a:pPr>
            <a:r>
              <a:rPr lang="es-CO" dirty="0" smtClean="0">
                <a:solidFill>
                  <a:schemeClr val="bg1"/>
                </a:solidFill>
                <a:latin typeface="Calibri" pitchFamily="34" charset="0"/>
              </a:rPr>
              <a:t> Ministerio de Agricultura y Desarrollo Rural.  (6 productos) </a:t>
            </a:r>
          </a:p>
          <a:p>
            <a:pPr eaLnBrk="1" fontAlgn="auto" hangingPunct="1">
              <a:buFont typeface="Arial" panose="020B0604020202020204" pitchFamily="34" charset="0"/>
              <a:buNone/>
              <a:defRPr/>
            </a:pPr>
            <a:endParaRPr lang="es-CO" b="1" dirty="0" smtClean="0">
              <a:solidFill>
                <a:schemeClr val="bg2">
                  <a:lumMod val="60000"/>
                  <a:lumOff val="40000"/>
                </a:schemeClr>
              </a:solidFill>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Calibri" pitchFamily="34" charset="0"/>
              </a:rPr>
              <a:t>Solicitudes de inscripción</a:t>
            </a:r>
          </a:p>
          <a:p>
            <a:pPr marL="95250" algn="ctr" fontAlgn="auto">
              <a:spcBef>
                <a:spcPts val="0"/>
              </a:spcBef>
              <a:spcAft>
                <a:spcPts val="0"/>
              </a:spcAft>
              <a:defRPr/>
            </a:pPr>
            <a:r>
              <a:rPr lang="it-IT" sz="2400" b="1" dirty="0" smtClean="0">
                <a:solidFill>
                  <a:srgbClr val="3A8386"/>
                </a:solidFill>
                <a:latin typeface="Calibri" pitchFamily="34" charset="0"/>
              </a:rPr>
              <a:t> </a:t>
            </a:r>
            <a:endParaRPr lang="it-IT" sz="2400" b="1" dirty="0">
              <a:solidFill>
                <a:schemeClr val="bg2">
                  <a:lumMod val="75000"/>
                </a:schemeClr>
              </a:solidFill>
              <a:latin typeface="Calibri" pitchFamily="34" charset="0"/>
            </a:endParaRPr>
          </a:p>
          <a:p>
            <a:pPr fontAlgn="auto">
              <a:lnSpc>
                <a:spcPct val="85000"/>
              </a:lnSpc>
              <a:spcBef>
                <a:spcPts val="0"/>
              </a:spcBef>
              <a:spcAft>
                <a:spcPts val="0"/>
              </a:spcAft>
              <a:defRPr/>
            </a:pPr>
            <a:r>
              <a:rPr lang="es-CO" sz="2400" b="1" dirty="0" smtClean="0">
                <a:solidFill>
                  <a:schemeClr val="bg2">
                    <a:lumMod val="75000"/>
                  </a:schemeClr>
                </a:solidFill>
                <a:latin typeface="Calibri" pitchFamily="34" charset="0"/>
              </a:rPr>
              <a:t>    7.1</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EJÉRCITO</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NACIONAL</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DE</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COLOMBIA</a:t>
            </a:r>
            <a:r>
              <a:rPr lang="es-CO" sz="2400" b="1" dirty="0" smtClean="0">
                <a:solidFill>
                  <a:srgbClr val="C8904D"/>
                </a:solidFill>
                <a:latin typeface="Calibri" pitchFamily="34" charset="0"/>
              </a:rPr>
              <a:t>.</a:t>
            </a: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a:solidFill>
                <a:srgbClr val="C8904D"/>
              </a:solidFill>
              <a:latin typeface="Calibri" pitchFamily="34" charset="0"/>
            </a:endParaRPr>
          </a:p>
        </p:txBody>
      </p:sp>
      <p:sp>
        <p:nvSpPr>
          <p:cNvPr id="33795" name="3 CuadroTexto"/>
          <p:cNvSpPr txBox="1">
            <a:spLocks noChangeArrowheads="1"/>
          </p:cNvSpPr>
          <p:nvPr/>
        </p:nvSpPr>
        <p:spPr bwMode="auto">
          <a:xfrm>
            <a:off x="361950" y="1162251"/>
            <a:ext cx="8501063" cy="5278368"/>
          </a:xfrm>
          <a:prstGeom prst="rect">
            <a:avLst/>
          </a:prstGeom>
          <a:noFill/>
          <a:ln w="9525">
            <a:noFill/>
            <a:miter lim="800000"/>
            <a:headEnd/>
            <a:tailEnd/>
          </a:ln>
        </p:spPr>
        <p:txBody>
          <a:bodyPr>
            <a:spAutoFit/>
          </a:bodyPr>
          <a:lstStyle/>
          <a:p>
            <a:pPr marL="0" lvl="1"/>
            <a:endParaRPr lang="es-CO" sz="1600" dirty="0">
              <a:latin typeface="Calibri" pitchFamily="34" charset="0"/>
            </a:endParaRPr>
          </a:p>
          <a:p>
            <a:pPr algn="just"/>
            <a:endParaRPr lang="es-ES" sz="1600" b="1" dirty="0" smtClean="0">
              <a:latin typeface="Calibri" pitchFamily="34" charset="0"/>
              <a:cs typeface="Calibri" pitchFamily="34" charset="0"/>
            </a:endParaRPr>
          </a:p>
          <a:p>
            <a:pPr algn="just">
              <a:buFont typeface="Wingdings" pitchFamily="2" charset="2"/>
              <a:buChar char="ü"/>
            </a:pPr>
            <a:r>
              <a:rPr lang="es-ES" sz="1700" b="1" dirty="0" smtClean="0">
                <a:latin typeface="Calibri" pitchFamily="34" charset="0"/>
                <a:cs typeface="Calibri" pitchFamily="34" charset="0"/>
              </a:rPr>
              <a:t>Objeto </a:t>
            </a:r>
            <a:r>
              <a:rPr lang="es-ES" sz="1700" b="1" dirty="0">
                <a:latin typeface="Calibri" pitchFamily="34" charset="0"/>
                <a:cs typeface="Calibri" pitchFamily="34" charset="0"/>
              </a:rPr>
              <a:t>de inscripción: </a:t>
            </a:r>
            <a:r>
              <a:rPr lang="es-CO" sz="1600" dirty="0">
                <a:latin typeface="Calibri" pitchFamily="34" charset="0"/>
                <a:cs typeface="Calibri" pitchFamily="34" charset="0"/>
              </a:rPr>
              <a:t>A</a:t>
            </a:r>
            <a:r>
              <a:rPr lang="es-CO" sz="1600" dirty="0">
                <a:latin typeface="Calibri" pitchFamily="34" charset="0"/>
              </a:rPr>
              <a:t>dquisición de Kit de incorporación para ser suministrados a los ciudadanos que se incorporarán para prestar el servicio militar.</a:t>
            </a:r>
          </a:p>
          <a:p>
            <a:pPr algn="just"/>
            <a:endParaRPr lang="es-ES" sz="1700" dirty="0">
              <a:solidFill>
                <a:srgbClr val="FF0000"/>
              </a:solidFill>
              <a:latin typeface="Calibri" pitchFamily="34" charset="0"/>
              <a:cs typeface="Calibri" pitchFamily="34" charset="0"/>
            </a:endParaRPr>
          </a:p>
          <a:p>
            <a:pPr algn="just">
              <a:buFont typeface="Wingdings" pitchFamily="2" charset="2"/>
              <a:buChar char="ü"/>
            </a:pPr>
            <a:r>
              <a:rPr lang="es-ES" sz="1700" b="1" dirty="0">
                <a:latin typeface="Calibri" pitchFamily="34" charset="0"/>
                <a:cs typeface="Calibri" pitchFamily="34" charset="0"/>
              </a:rPr>
              <a:t>Importancia de la Negociación: </a:t>
            </a: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buFont typeface="Wingdings" pitchFamily="2" charset="2"/>
              <a:buChar char="ü"/>
            </a:pPr>
            <a:endParaRPr lang="es-ES" sz="1700" b="1" dirty="0">
              <a:latin typeface="Calibri" pitchFamily="34" charset="0"/>
              <a:cs typeface="Calibri" pitchFamily="34" charset="0"/>
            </a:endParaRPr>
          </a:p>
          <a:p>
            <a:pPr algn="just">
              <a:buFont typeface="Wingdings" pitchFamily="2" charset="2"/>
              <a:buChar char="ü"/>
            </a:pPr>
            <a:endParaRPr lang="es-ES" sz="1700" b="1" dirty="0">
              <a:latin typeface="Calibri" pitchFamily="34" charset="0"/>
              <a:cs typeface="Calibri" pitchFamily="34" charset="0"/>
            </a:endParaRPr>
          </a:p>
          <a:p>
            <a:pPr algn="just">
              <a:buFont typeface="Wingdings" pitchFamily="2" charset="2"/>
              <a:buChar char="ü"/>
            </a:pPr>
            <a:endParaRPr lang="es-ES" sz="1700" b="1" dirty="0">
              <a:latin typeface="Calibri" pitchFamily="34" charset="0"/>
              <a:cs typeface="Calibri" pitchFamily="34" charset="0"/>
            </a:endParaRPr>
          </a:p>
          <a:p>
            <a:pPr algn="just"/>
            <a:endParaRPr lang="es-ES" sz="1700" b="1"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CO" sz="1700" dirty="0">
              <a:latin typeface="Calibri" pitchFamily="34" charset="0"/>
              <a:cs typeface="Calibri" pitchFamily="34" charset="0"/>
            </a:endParaRPr>
          </a:p>
        </p:txBody>
      </p:sp>
      <p:graphicFrame>
        <p:nvGraphicFramePr>
          <p:cNvPr id="11" name="10 Tabla"/>
          <p:cNvGraphicFramePr>
            <a:graphicFrameLocks noGrp="1"/>
          </p:cNvGraphicFramePr>
          <p:nvPr/>
        </p:nvGraphicFramePr>
        <p:xfrm>
          <a:off x="417513" y="3009900"/>
          <a:ext cx="7119712" cy="1491616"/>
        </p:xfrm>
        <a:graphic>
          <a:graphicData uri="http://schemas.openxmlformats.org/drawingml/2006/table">
            <a:tbl>
              <a:tblPr/>
              <a:tblGrid>
                <a:gridCol w="3689929"/>
                <a:gridCol w="3429783"/>
              </a:tblGrid>
              <a:tr h="190024">
                <a:tc>
                  <a:txBody>
                    <a:bodyPr/>
                    <a:lstStyle/>
                    <a:p>
                      <a:pPr algn="ctr" rtl="0" fontAlgn="t"/>
                      <a:r>
                        <a:rPr lang="es-CO" sz="1200" b="1" i="0" u="none" strike="noStrike" dirty="0" smtClean="0">
                          <a:solidFill>
                            <a:srgbClr val="000000"/>
                          </a:solidFill>
                          <a:latin typeface="Franklin Gothic Book"/>
                        </a:rPr>
                        <a:t>Estadística SECOP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a:noFill/>
                    </a:lnB>
                    <a:solidFill>
                      <a:srgbClr val="EDECEA"/>
                    </a:solidFill>
                  </a:tcPr>
                </a:tc>
                <a:tc rowSpan="2">
                  <a:txBody>
                    <a:bodyPr/>
                    <a:lstStyle/>
                    <a:p>
                      <a:pPr algn="ctr" rtl="0" fontAlgn="t"/>
                      <a:r>
                        <a:rPr lang="es-CO" sz="1200" b="1" i="0" u="none" strike="noStrike" dirty="0">
                          <a:solidFill>
                            <a:srgbClr val="000000"/>
                          </a:solidFill>
                          <a:latin typeface="Franklin Gothic Book"/>
                        </a:rPr>
                        <a:t>Dirección </a:t>
                      </a:r>
                      <a:r>
                        <a:rPr lang="es-CO" sz="1200" b="1" i="0" u="none" strike="noStrike" dirty="0" smtClean="0">
                          <a:solidFill>
                            <a:srgbClr val="000000"/>
                          </a:solidFill>
                          <a:latin typeface="Franklin Gothic Book"/>
                        </a:rPr>
                        <a:t>Unidad Negocios</a:t>
                      </a:r>
                      <a:r>
                        <a:rPr lang="es-CO" sz="1200" b="1" i="0" u="none" strike="noStrike" baseline="0" dirty="0" smtClean="0">
                          <a:solidFill>
                            <a:srgbClr val="000000"/>
                          </a:solidFill>
                          <a:latin typeface="Franklin Gothic Book"/>
                        </a:rPr>
                        <a:t> Públicos</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190024">
                <a:tc>
                  <a:txBody>
                    <a:bodyPr/>
                    <a:lstStyle/>
                    <a:p>
                      <a:pPr algn="ctr" rtl="0" fontAlgn="t"/>
                      <a:r>
                        <a:rPr lang="es-CO" sz="1200" b="1" i="0" u="none" strike="noStrike" dirty="0" smtClean="0">
                          <a:solidFill>
                            <a:srgbClr val="000000"/>
                          </a:solidFill>
                          <a:latin typeface="Franklin Gothic Book"/>
                        </a:rPr>
                        <a:t>(1° enero 2016 - 31 julio 2017)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a:noFill/>
                    </a:lnT>
                    <a:lnB w="12700" cap="flat" cmpd="sng" algn="ctr">
                      <a:solidFill>
                        <a:srgbClr val="897C57"/>
                      </a:solidFill>
                      <a:prstDash val="solid"/>
                      <a:round/>
                      <a:headEnd type="none" w="med" len="med"/>
                      <a:tailEnd type="none" w="med" len="med"/>
                    </a:lnB>
                    <a:solidFill>
                      <a:srgbClr val="EDECEA"/>
                    </a:solidFill>
                  </a:tcPr>
                </a:tc>
                <a:tc vMerge="1">
                  <a:txBody>
                    <a:bodyPr/>
                    <a:lstStyle/>
                    <a:p>
                      <a:endParaRPr lang="es-CO"/>
                    </a:p>
                  </a:txBody>
                  <a:tcPr/>
                </a:tc>
              </a:tr>
              <a:tr h="555784">
                <a:tc>
                  <a:txBody>
                    <a:bodyPr/>
                    <a:lstStyle/>
                    <a:p>
                      <a:pPr algn="ctr" rtl="0" fontAlgn="t"/>
                      <a:r>
                        <a:rPr lang="es-CO" sz="1200" b="0" i="0" u="none" strike="noStrike" dirty="0" smtClean="0">
                          <a:solidFill>
                            <a:srgbClr val="000000"/>
                          </a:solidFill>
                          <a:latin typeface="Franklin Gothic Book"/>
                        </a:rPr>
                        <a:t>Modalidad: SUBASTA </a:t>
                      </a:r>
                      <a:r>
                        <a:rPr lang="es-CO" sz="1200" b="0" i="0" u="none" strike="noStrike" dirty="0" smtClean="0">
                          <a:solidFill>
                            <a:srgbClr val="000000"/>
                          </a:solidFill>
                          <a:latin typeface="+mn-lt"/>
                        </a:rPr>
                        <a:t> </a:t>
                      </a:r>
                      <a:br>
                        <a:rPr lang="es-CO" sz="1200" b="0" i="0" u="none" strike="noStrike" dirty="0" smtClean="0">
                          <a:solidFill>
                            <a:srgbClr val="000000"/>
                          </a:solidFill>
                          <a:latin typeface="+mn-lt"/>
                        </a:rPr>
                      </a:br>
                      <a:r>
                        <a:rPr lang="es-CO" sz="1200" b="0" i="0" u="none" strike="noStrike" dirty="0" smtClean="0">
                          <a:solidFill>
                            <a:srgbClr val="000000"/>
                          </a:solidFill>
                          <a:latin typeface="+mn-lt"/>
                        </a:rPr>
                        <a:t>Ropa,</a:t>
                      </a:r>
                      <a:r>
                        <a:rPr lang="es-CO" sz="1200" b="0" i="0" u="none" strike="noStrike" baseline="0" dirty="0" smtClean="0">
                          <a:solidFill>
                            <a:srgbClr val="000000"/>
                          </a:solidFill>
                          <a:latin typeface="+mn-lt"/>
                        </a:rPr>
                        <a:t> maletas y productos de aseo</a:t>
                      </a:r>
                    </a:p>
                    <a:p>
                      <a:pPr algn="ctr" rtl="0" fontAlgn="t"/>
                      <a:r>
                        <a:rPr lang="es-CO" sz="1200" b="0" i="0" u="none" strike="noStrike" baseline="0" dirty="0" smtClean="0">
                          <a:solidFill>
                            <a:srgbClr val="000000"/>
                          </a:solidFill>
                          <a:latin typeface="+mn-lt"/>
                        </a:rPr>
                        <a:t>En kit de incorporación</a:t>
                      </a:r>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r>
              <a:tr h="555784">
                <a:tc>
                  <a:txBody>
                    <a:bodyPr/>
                    <a:lstStyle/>
                    <a:p>
                      <a:pPr algn="ctr" rtl="0" fontAlgn="t"/>
                      <a:r>
                        <a:rPr lang="es-CO" sz="1200" b="0" i="0" u="none" strike="noStrike" dirty="0" smtClean="0">
                          <a:solidFill>
                            <a:srgbClr val="000000"/>
                          </a:solidFill>
                          <a:latin typeface="Franklin Gothic Book"/>
                        </a:rPr>
                        <a:t>$15.585.000.000</a:t>
                      </a:r>
                    </a:p>
                    <a:p>
                      <a:pPr algn="ctr" rtl="0" fontAlgn="t"/>
                      <a:r>
                        <a:rPr lang="es-CO" sz="1200" b="0" i="0" u="none" strike="noStrike" dirty="0" smtClean="0">
                          <a:solidFill>
                            <a:srgbClr val="000000"/>
                          </a:solidFill>
                          <a:latin typeface="Franklin Gothic Book"/>
                        </a:rPr>
                        <a:t>$775.000.000</a:t>
                      </a:r>
                    </a:p>
                    <a:p>
                      <a:pPr algn="ctr" rtl="0" fontAlgn="t"/>
                      <a:endParaRPr lang="es-CO" sz="1200" b="0" i="0" u="none" strike="noStrike" dirty="0" smtClean="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$5.000.000.000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(Cinco mil millones de pesos</a:t>
                      </a:r>
                      <a:r>
                        <a:rPr lang="es-CO" sz="1200" b="0" i="0" u="none" strike="noStrike" dirty="0">
                          <a:solidFill>
                            <a:schemeClr val="tx1"/>
                          </a:solidFill>
                          <a:latin typeface="Franklin Gothic Book"/>
                        </a:rPr>
                        <a:t> </a:t>
                      </a:r>
                      <a:r>
                        <a:rPr lang="es-CO" sz="1200" b="0" i="0" u="none" strike="noStrike" dirty="0" smtClean="0">
                          <a:solidFill>
                            <a:schemeClr val="tx1"/>
                          </a:solidFill>
                          <a:latin typeface="Franklin Gothic Book"/>
                        </a:rPr>
                        <a:t>)</a:t>
                      </a:r>
                      <a:endParaRPr lang="es-CO" sz="1200" b="0" i="0" u="none" strike="noStrike" dirty="0">
                        <a:solidFill>
                          <a:schemeClr val="tx1"/>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bl>
          </a:graphicData>
        </a:graphic>
      </p:graphicFrame>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3 CuadroTexto"/>
          <p:cNvSpPr txBox="1">
            <a:spLocks noChangeArrowheads="1"/>
          </p:cNvSpPr>
          <p:nvPr/>
        </p:nvSpPr>
        <p:spPr bwMode="auto">
          <a:xfrm>
            <a:off x="198438" y="973931"/>
            <a:ext cx="8501062" cy="1646605"/>
          </a:xfrm>
          <a:prstGeom prst="rect">
            <a:avLst/>
          </a:prstGeom>
          <a:noFill/>
          <a:ln w="9525">
            <a:noFill/>
            <a:miter lim="800000"/>
            <a:headEnd/>
            <a:tailEnd/>
          </a:ln>
        </p:spPr>
        <p:txBody>
          <a:bodyPr>
            <a:spAutoFit/>
          </a:bodyPr>
          <a:lstStyle/>
          <a:p>
            <a:pPr marL="0" lvl="1"/>
            <a:endParaRPr lang="es-CO" sz="1600" dirty="0">
              <a:latin typeface="Calibri" pitchFamily="34" charset="0"/>
            </a:endParaRPr>
          </a:p>
          <a:p>
            <a:pPr algn="just">
              <a:buFont typeface="Wingdings" pitchFamily="2" charset="2"/>
              <a:buChar char="ü"/>
            </a:pPr>
            <a:endParaRPr lang="es-ES" sz="1700" b="1" dirty="0" smtClean="0">
              <a:latin typeface="Calibri" pitchFamily="34" charset="0"/>
              <a:cs typeface="Calibri" pitchFamily="34" charset="0"/>
            </a:endParaRPr>
          </a:p>
          <a:p>
            <a:pPr algn="just">
              <a:buFont typeface="Wingdings" pitchFamily="2" charset="2"/>
              <a:buChar char="ü"/>
            </a:pPr>
            <a:r>
              <a:rPr lang="es-ES" sz="1700" b="1" dirty="0" smtClean="0">
                <a:latin typeface="Calibri" pitchFamily="34" charset="0"/>
                <a:cs typeface="Calibri" pitchFamily="34" charset="0"/>
              </a:rPr>
              <a:t>Pluralidad </a:t>
            </a:r>
            <a:r>
              <a:rPr lang="es-ES" sz="1700" b="1" dirty="0">
                <a:latin typeface="Calibri" pitchFamily="34" charset="0"/>
                <a:cs typeface="Calibri" pitchFamily="34" charset="0"/>
              </a:rPr>
              <a:t>de oferentes. Fabricantes </a:t>
            </a:r>
          </a:p>
          <a:p>
            <a:pPr algn="just"/>
            <a:endParaRPr lang="es-ES" sz="1700"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CO" sz="1700" dirty="0">
              <a:latin typeface="Calibri" pitchFamily="34" charset="0"/>
              <a:cs typeface="Calibri" pitchFamily="34" charset="0"/>
            </a:endParaRPr>
          </a:p>
        </p:txBody>
      </p:sp>
      <p:sp>
        <p:nvSpPr>
          <p:cNvPr id="34820" name="Rectangle 13"/>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4821" name="Rectangle 14"/>
          <p:cNvSpPr>
            <a:spLocks noChangeArrowheads="1"/>
          </p:cNvSpPr>
          <p:nvPr/>
        </p:nvSpPr>
        <p:spPr bwMode="auto">
          <a:xfrm>
            <a:off x="0" y="769308"/>
            <a:ext cx="47320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22" name="Rectangle 15"/>
          <p:cNvSpPr>
            <a:spLocks noChangeArrowheads="1"/>
          </p:cNvSpPr>
          <p:nvPr/>
        </p:nvSpPr>
        <p:spPr bwMode="auto">
          <a:xfrm>
            <a:off x="0" y="1362239"/>
            <a:ext cx="601447"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23" name="Rectangle 17"/>
          <p:cNvSpPr>
            <a:spLocks noChangeArrowheads="1"/>
          </p:cNvSpPr>
          <p:nvPr/>
        </p:nvSpPr>
        <p:spPr bwMode="auto">
          <a:xfrm>
            <a:off x="0" y="2762414"/>
            <a:ext cx="40908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24" name="Rectangle 18"/>
          <p:cNvSpPr>
            <a:spLocks noChangeArrowheads="1"/>
          </p:cNvSpPr>
          <p:nvPr/>
        </p:nvSpPr>
        <p:spPr bwMode="auto">
          <a:xfrm>
            <a:off x="0" y="3183895"/>
            <a:ext cx="34496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25" name="Rectangle 2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4826" name="Rectangle 23"/>
          <p:cNvSpPr>
            <a:spLocks noChangeArrowheads="1"/>
          </p:cNvSpPr>
          <p:nvPr/>
        </p:nvSpPr>
        <p:spPr bwMode="auto">
          <a:xfrm>
            <a:off x="0" y="402209"/>
            <a:ext cx="2300630" cy="538609"/>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sz="700" dirty="0">
              <a:latin typeface="Calibri" pitchFamily="34" charset="0"/>
              <a:ea typeface="Calibri" pitchFamily="34" charset="0"/>
              <a:cs typeface="Times New Roman" pitchFamily="18" charset="0"/>
            </a:endParaRPr>
          </a:p>
          <a:p>
            <a:pPr eaLnBrk="0" hangingPunct="0"/>
            <a:endParaRPr lang="es-CO" dirty="0">
              <a:latin typeface="Calibri" pitchFamily="34" charset="0"/>
              <a:ea typeface="Calibri" pitchFamily="34" charset="0"/>
              <a:cs typeface="Times New Roman" pitchFamily="18" charset="0"/>
            </a:endParaRPr>
          </a:p>
        </p:txBody>
      </p:sp>
      <p:sp>
        <p:nvSpPr>
          <p:cNvPr id="34827" name="Rectangle 24"/>
          <p:cNvSpPr>
            <a:spLocks noChangeArrowheads="1"/>
          </p:cNvSpPr>
          <p:nvPr/>
        </p:nvSpPr>
        <p:spPr bwMode="auto">
          <a:xfrm>
            <a:off x="0" y="1076489"/>
            <a:ext cx="2172390"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28" name="Rectangle 3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4829" name="Rectangle 32"/>
          <p:cNvSpPr>
            <a:spLocks noChangeArrowheads="1"/>
          </p:cNvSpPr>
          <p:nvPr/>
        </p:nvSpPr>
        <p:spPr bwMode="auto">
          <a:xfrm>
            <a:off x="0" y="1920359"/>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4830" name="Rectangle 4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4831" name="Rectangle 41"/>
          <p:cNvSpPr>
            <a:spLocks noChangeArrowheads="1"/>
          </p:cNvSpPr>
          <p:nvPr/>
        </p:nvSpPr>
        <p:spPr bwMode="auto">
          <a:xfrm>
            <a:off x="0" y="669295"/>
            <a:ext cx="40908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32" name="Rectangle 42"/>
          <p:cNvSpPr>
            <a:spLocks noChangeArrowheads="1"/>
          </p:cNvSpPr>
          <p:nvPr/>
        </p:nvSpPr>
        <p:spPr bwMode="auto">
          <a:xfrm>
            <a:off x="0" y="1329809"/>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4833" name="Rectangle 43"/>
          <p:cNvSpPr>
            <a:spLocks noChangeArrowheads="1"/>
          </p:cNvSpPr>
          <p:nvPr/>
        </p:nvSpPr>
        <p:spPr bwMode="auto">
          <a:xfrm>
            <a:off x="0" y="2305214"/>
            <a:ext cx="537327"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34" name="Rectangle 44"/>
          <p:cNvSpPr>
            <a:spLocks noChangeArrowheads="1"/>
          </p:cNvSpPr>
          <p:nvPr/>
        </p:nvSpPr>
        <p:spPr bwMode="auto">
          <a:xfrm>
            <a:off x="0" y="2733839"/>
            <a:ext cx="889987"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4835" name="3 CuadroTexto"/>
          <p:cNvSpPr txBox="1">
            <a:spLocks noChangeArrowheads="1"/>
          </p:cNvSpPr>
          <p:nvPr/>
        </p:nvSpPr>
        <p:spPr bwMode="auto">
          <a:xfrm>
            <a:off x="227013" y="2882904"/>
            <a:ext cx="8501063" cy="1384995"/>
          </a:xfrm>
          <a:prstGeom prst="rect">
            <a:avLst/>
          </a:prstGeom>
          <a:noFill/>
          <a:ln w="9525">
            <a:noFill/>
            <a:miter lim="800000"/>
            <a:headEnd/>
            <a:tailEnd/>
          </a:ln>
        </p:spPr>
        <p:txBody>
          <a:bodyPr>
            <a:spAutoFit/>
          </a:bodyPr>
          <a:lstStyle/>
          <a:p>
            <a:pPr marL="0" lvl="1"/>
            <a:endParaRPr lang="es-CO" sz="1600" dirty="0">
              <a:latin typeface="Calibri" pitchFamily="34" charset="0"/>
            </a:endParaRPr>
          </a:p>
          <a:p>
            <a:pPr algn="just">
              <a:buFont typeface="Wingdings" pitchFamily="2" charset="2"/>
              <a:buChar char="ü"/>
            </a:pPr>
            <a:r>
              <a:rPr lang="es-ES" sz="1700" b="1" dirty="0">
                <a:latin typeface="Calibri" pitchFamily="34" charset="0"/>
                <a:cs typeface="Calibri" pitchFamily="34" charset="0"/>
              </a:rPr>
              <a:t>Pluralidad de oferentes. Distribuidores  </a:t>
            </a:r>
          </a:p>
          <a:p>
            <a:pPr algn="just"/>
            <a:endParaRPr lang="es-ES" sz="1700"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CO" sz="1700" dirty="0">
              <a:latin typeface="Calibri" pitchFamily="34" charset="0"/>
              <a:cs typeface="Calibri" pitchFamily="34" charset="0"/>
            </a:endParaRPr>
          </a:p>
        </p:txBody>
      </p:sp>
      <p:pic>
        <p:nvPicPr>
          <p:cNvPr id="34836" name="Picture 20" descr="Industrias Guerrero y Cia Ltda"/>
          <p:cNvPicPr>
            <a:picLocks noChangeAspect="1" noChangeArrowheads="1"/>
          </p:cNvPicPr>
          <p:nvPr/>
        </p:nvPicPr>
        <p:blipFill>
          <a:blip r:embed="rId2" cstate="print"/>
          <a:srcRect l="11716" r="11528" b="7396"/>
          <a:stretch>
            <a:fillRect/>
          </a:stretch>
        </p:blipFill>
        <p:spPr bwMode="auto">
          <a:xfrm>
            <a:off x="473075" y="3678151"/>
            <a:ext cx="2370138" cy="421481"/>
          </a:xfrm>
          <a:prstGeom prst="rect">
            <a:avLst/>
          </a:prstGeom>
          <a:noFill/>
          <a:ln w="9525">
            <a:noFill/>
            <a:miter lim="800000"/>
            <a:headEnd/>
            <a:tailEnd/>
          </a:ln>
        </p:spPr>
      </p:pic>
      <p:pic>
        <p:nvPicPr>
          <p:cNvPr id="34837" name="Picture 21"/>
          <p:cNvPicPr>
            <a:picLocks noChangeAspect="1" noChangeArrowheads="1"/>
          </p:cNvPicPr>
          <p:nvPr/>
        </p:nvPicPr>
        <p:blipFill>
          <a:blip r:embed="rId3" cstate="print"/>
          <a:srcRect/>
          <a:stretch>
            <a:fillRect/>
          </a:stretch>
        </p:blipFill>
        <p:spPr bwMode="auto">
          <a:xfrm>
            <a:off x="3568700" y="3542949"/>
            <a:ext cx="1968500" cy="738188"/>
          </a:xfrm>
          <a:prstGeom prst="rect">
            <a:avLst/>
          </a:prstGeom>
          <a:noFill/>
          <a:ln w="9525">
            <a:noFill/>
            <a:miter lim="800000"/>
            <a:headEnd/>
            <a:tailEnd/>
          </a:ln>
        </p:spPr>
      </p:pic>
      <p:pic>
        <p:nvPicPr>
          <p:cNvPr id="34838" name="Picture 22" descr="logo"/>
          <p:cNvPicPr>
            <a:picLocks noChangeAspect="1" noChangeArrowheads="1"/>
          </p:cNvPicPr>
          <p:nvPr/>
        </p:nvPicPr>
        <p:blipFill>
          <a:blip r:embed="rId4" cstate="print"/>
          <a:srcRect/>
          <a:stretch>
            <a:fillRect/>
          </a:stretch>
        </p:blipFill>
        <p:spPr bwMode="auto">
          <a:xfrm>
            <a:off x="6213475" y="3703684"/>
            <a:ext cx="2520950" cy="421481"/>
          </a:xfrm>
          <a:prstGeom prst="rect">
            <a:avLst/>
          </a:prstGeom>
          <a:noFill/>
          <a:ln w="9525">
            <a:noFill/>
            <a:miter lim="800000"/>
            <a:headEnd/>
            <a:tailEnd/>
          </a:ln>
        </p:spPr>
      </p:pic>
      <p:pic>
        <p:nvPicPr>
          <p:cNvPr id="34839" name="Picture 23" descr="Resultado de imagen para colgate palmolive"/>
          <p:cNvPicPr>
            <a:picLocks noChangeAspect="1" noChangeArrowheads="1"/>
          </p:cNvPicPr>
          <p:nvPr/>
        </p:nvPicPr>
        <p:blipFill>
          <a:blip r:embed="rId5" cstate="print"/>
          <a:srcRect t="12297" b="32109"/>
          <a:stretch>
            <a:fillRect/>
          </a:stretch>
        </p:blipFill>
        <p:spPr bwMode="auto">
          <a:xfrm>
            <a:off x="171450" y="2074116"/>
            <a:ext cx="2000250" cy="622697"/>
          </a:xfrm>
          <a:prstGeom prst="rect">
            <a:avLst/>
          </a:prstGeom>
          <a:noFill/>
          <a:ln w="9525">
            <a:noFill/>
            <a:miter lim="800000"/>
            <a:headEnd/>
            <a:tailEnd/>
          </a:ln>
        </p:spPr>
      </p:pic>
      <p:pic>
        <p:nvPicPr>
          <p:cNvPr id="34840" name="Picture 24" descr="aeroflex"/>
          <p:cNvPicPr>
            <a:picLocks noChangeAspect="1" noChangeArrowheads="1"/>
          </p:cNvPicPr>
          <p:nvPr/>
        </p:nvPicPr>
        <p:blipFill>
          <a:blip r:embed="rId6" cstate="print"/>
          <a:srcRect/>
          <a:stretch>
            <a:fillRect/>
          </a:stretch>
        </p:blipFill>
        <p:spPr bwMode="auto">
          <a:xfrm>
            <a:off x="2378075" y="2157946"/>
            <a:ext cx="1131888" cy="678656"/>
          </a:xfrm>
          <a:prstGeom prst="rect">
            <a:avLst/>
          </a:prstGeom>
          <a:noFill/>
          <a:ln w="9525">
            <a:noFill/>
            <a:miter lim="800000"/>
            <a:headEnd/>
            <a:tailEnd/>
          </a:ln>
        </p:spPr>
      </p:pic>
      <p:pic>
        <p:nvPicPr>
          <p:cNvPr id="34841" name="Picture 25" descr="Brooklyn Army Navy"/>
          <p:cNvPicPr>
            <a:picLocks noChangeAspect="1" noChangeArrowheads="1"/>
          </p:cNvPicPr>
          <p:nvPr/>
        </p:nvPicPr>
        <p:blipFill>
          <a:blip r:embed="rId7" cstate="print"/>
          <a:srcRect/>
          <a:stretch>
            <a:fillRect/>
          </a:stretch>
        </p:blipFill>
        <p:spPr bwMode="auto">
          <a:xfrm>
            <a:off x="3887788" y="2198295"/>
            <a:ext cx="1200150" cy="684609"/>
          </a:xfrm>
          <a:prstGeom prst="rect">
            <a:avLst/>
          </a:prstGeom>
          <a:noFill/>
          <a:ln w="9525">
            <a:noFill/>
            <a:miter lim="800000"/>
            <a:headEnd/>
            <a:tailEnd/>
          </a:ln>
        </p:spPr>
      </p:pic>
      <p:pic>
        <p:nvPicPr>
          <p:cNvPr id="34842" name="Picture 26" descr="Resultado de imagen para imusa"/>
          <p:cNvPicPr>
            <a:picLocks noChangeAspect="1" noChangeArrowheads="1"/>
          </p:cNvPicPr>
          <p:nvPr/>
        </p:nvPicPr>
        <p:blipFill>
          <a:blip r:embed="rId8" cstate="print"/>
          <a:srcRect/>
          <a:stretch>
            <a:fillRect/>
          </a:stretch>
        </p:blipFill>
        <p:spPr bwMode="auto">
          <a:xfrm>
            <a:off x="5459413" y="1791892"/>
            <a:ext cx="1963737" cy="267890"/>
          </a:xfrm>
          <a:prstGeom prst="rect">
            <a:avLst/>
          </a:prstGeom>
          <a:noFill/>
          <a:ln w="9525">
            <a:noFill/>
            <a:miter lim="800000"/>
            <a:headEnd/>
            <a:tailEnd/>
          </a:ln>
        </p:spPr>
      </p:pic>
      <p:pic>
        <p:nvPicPr>
          <p:cNvPr id="34843" name="Picture 27" descr="Resultado de imagen para vanyplas logo"/>
          <p:cNvPicPr>
            <a:picLocks noChangeAspect="1" noChangeArrowheads="1"/>
          </p:cNvPicPr>
          <p:nvPr/>
        </p:nvPicPr>
        <p:blipFill>
          <a:blip r:embed="rId9" cstate="print"/>
          <a:srcRect l="9070" t="20186" r="8435" b="19380"/>
          <a:stretch>
            <a:fillRect/>
          </a:stretch>
        </p:blipFill>
        <p:spPr bwMode="auto">
          <a:xfrm>
            <a:off x="7681913" y="2039541"/>
            <a:ext cx="1160462" cy="465534"/>
          </a:xfrm>
          <a:prstGeom prst="rect">
            <a:avLst/>
          </a:prstGeom>
          <a:noFill/>
          <a:ln w="9525">
            <a:noFill/>
            <a:miter lim="800000"/>
            <a:headEnd/>
            <a:tailEnd/>
          </a:ln>
        </p:spPr>
      </p:pic>
      <p:pic>
        <p:nvPicPr>
          <p:cNvPr id="34844" name="Picture 28" descr="Resultado de imagen para vanyplas logo"/>
          <p:cNvPicPr>
            <a:picLocks noChangeAspect="1" noChangeArrowheads="1"/>
          </p:cNvPicPr>
          <p:nvPr/>
        </p:nvPicPr>
        <p:blipFill>
          <a:blip r:embed="rId10" cstate="print"/>
          <a:srcRect/>
          <a:stretch>
            <a:fillRect/>
          </a:stretch>
        </p:blipFill>
        <p:spPr bwMode="auto">
          <a:xfrm>
            <a:off x="5878514" y="2212182"/>
            <a:ext cx="1190625" cy="392906"/>
          </a:xfrm>
          <a:prstGeom prst="rect">
            <a:avLst/>
          </a:prstGeom>
          <a:noFill/>
          <a:ln w="9525">
            <a:noFill/>
            <a:miter lim="800000"/>
            <a:headEnd/>
            <a:tailEnd/>
          </a:ln>
        </p:spPr>
      </p:pic>
      <p:pic>
        <p:nvPicPr>
          <p:cNvPr id="29" name="91 Imagen" descr="BMC LOGO.bmp"/>
          <p:cNvPicPr>
            <a:picLocks noChangeAspect="1"/>
          </p:cNvPicPr>
          <p:nvPr/>
        </p:nvPicPr>
        <p:blipFill>
          <a:blip r:embed="rId11" cstate="print"/>
          <a:srcRect r="-211"/>
          <a:stretch>
            <a:fillRect/>
          </a:stretch>
        </p:blipFill>
        <p:spPr bwMode="auto">
          <a:xfrm>
            <a:off x="7494588" y="116682"/>
            <a:ext cx="1511300" cy="465535"/>
          </a:xfrm>
          <a:prstGeom prst="rect">
            <a:avLst/>
          </a:prstGeom>
          <a:noFill/>
          <a:ln w="9525">
            <a:noFill/>
            <a:miter lim="800000"/>
            <a:headEnd/>
            <a:tailEnd/>
          </a:ln>
        </p:spPr>
      </p:pic>
      <p:sp>
        <p:nvSpPr>
          <p:cNvPr id="30"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Calibri" pitchFamily="34" charset="0"/>
              </a:rPr>
              <a:t>Solicitudes de </a:t>
            </a:r>
            <a:r>
              <a:rPr lang="it-IT" sz="2800" b="1" dirty="0" smtClean="0">
                <a:solidFill>
                  <a:srgbClr val="044990"/>
                </a:solidFill>
                <a:latin typeface="Calibri" pitchFamily="34" charset="0"/>
              </a:rPr>
              <a:t>inscripción</a:t>
            </a:r>
          </a:p>
          <a:p>
            <a:pPr marL="95250" algn="ctr" fontAlgn="auto">
              <a:spcBef>
                <a:spcPts val="0"/>
              </a:spcBef>
              <a:spcAft>
                <a:spcPts val="0"/>
              </a:spcAft>
              <a:defRPr/>
            </a:pPr>
            <a:r>
              <a:rPr lang="it-IT" sz="2400" b="1" dirty="0" smtClean="0">
                <a:solidFill>
                  <a:srgbClr val="3A8386"/>
                </a:solidFill>
                <a:latin typeface="Calibri" pitchFamily="34" charset="0"/>
              </a:rPr>
              <a:t> </a:t>
            </a:r>
            <a:endParaRPr lang="it-IT" sz="2400" b="1" dirty="0">
              <a:solidFill>
                <a:schemeClr val="bg2">
                  <a:lumMod val="75000"/>
                </a:schemeClr>
              </a:solidFill>
              <a:latin typeface="Calibri" pitchFamily="34" charset="0"/>
            </a:endParaRPr>
          </a:p>
          <a:p>
            <a:pPr fontAlgn="auto">
              <a:lnSpc>
                <a:spcPct val="85000"/>
              </a:lnSpc>
              <a:spcBef>
                <a:spcPts val="0"/>
              </a:spcBef>
              <a:spcAft>
                <a:spcPts val="0"/>
              </a:spcAft>
              <a:defRPr/>
            </a:pPr>
            <a:r>
              <a:rPr lang="es-CO" sz="2400" b="1" dirty="0" smtClean="0">
                <a:solidFill>
                  <a:schemeClr val="bg2">
                    <a:lumMod val="75000"/>
                  </a:schemeClr>
                </a:solidFill>
                <a:latin typeface="Calibri" pitchFamily="34" charset="0"/>
              </a:rPr>
              <a:t>7.1</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EJÉRCITO</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NACIONAL</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DE</a:t>
            </a:r>
            <a:r>
              <a:rPr lang="es-CO" sz="2400" b="1" dirty="0">
                <a:solidFill>
                  <a:srgbClr val="C8904D"/>
                </a:solidFill>
                <a:latin typeface="Calibri" pitchFamily="34" charset="0"/>
              </a:rPr>
              <a:t> </a:t>
            </a:r>
            <a:r>
              <a:rPr lang="es-CO" sz="2400" b="1" dirty="0">
                <a:solidFill>
                  <a:schemeClr val="bg2">
                    <a:lumMod val="75000"/>
                  </a:schemeClr>
                </a:solidFill>
                <a:latin typeface="Calibri" pitchFamily="34" charset="0"/>
              </a:rPr>
              <a:t>COLOMBIA</a:t>
            </a:r>
            <a:r>
              <a:rPr lang="es-CO" sz="2400" b="1" dirty="0" smtClean="0">
                <a:solidFill>
                  <a:srgbClr val="C8904D"/>
                </a:solidFill>
                <a:latin typeface="Calibri" pitchFamily="34" charset="0"/>
              </a:rPr>
              <a:t>.</a:t>
            </a:r>
          </a:p>
          <a:p>
            <a:pPr fontAlgn="auto">
              <a:lnSpc>
                <a:spcPct val="85000"/>
              </a:lnSpc>
              <a:spcBef>
                <a:spcPts val="0"/>
              </a:spcBef>
              <a:spcAft>
                <a:spcPts val="0"/>
              </a:spcAft>
              <a:defRPr/>
            </a:pPr>
            <a:endParaRPr lang="es-CO" sz="2400" b="1" dirty="0" smtClean="0">
              <a:solidFill>
                <a:srgbClr val="C8904D"/>
              </a:solidFill>
              <a:latin typeface="Calibri" pitchFamily="34" charset="0"/>
            </a:endParaRPr>
          </a:p>
          <a:p>
            <a:pPr fontAlgn="auto">
              <a:lnSpc>
                <a:spcPct val="85000"/>
              </a:lnSpc>
              <a:spcBef>
                <a:spcPts val="0"/>
              </a:spcBef>
              <a:spcAft>
                <a:spcPts val="0"/>
              </a:spcAft>
              <a:defRPr/>
            </a:pPr>
            <a:endParaRPr lang="es-CO" sz="2400" b="1" dirty="0">
              <a:solidFill>
                <a:srgbClr val="C8904D"/>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01828" y="1547282"/>
            <a:ext cx="5630862" cy="175432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a:latin typeface="Calibri" pitchFamily="34" charset="0"/>
              </a:rPr>
              <a:t>El kit de incorporación corresponde a los elementos que suministra el Ejercito Nacional de Colombia para los ciudadanos que de manera voluntaria u obligatoria prestan el servicio militar</a:t>
            </a:r>
            <a:r>
              <a:rPr lang="es-ES" dirty="0" smtClean="0">
                <a:latin typeface="Calibri" pitchFamily="34" charset="0"/>
              </a:rPr>
              <a:t>.</a:t>
            </a:r>
          </a:p>
          <a:p>
            <a:pPr algn="just">
              <a:defRPr/>
            </a:pPr>
            <a:endParaRPr lang="es-ES" dirty="0" smtClean="0">
              <a:latin typeface="Calibri" pitchFamily="34" charset="0"/>
            </a:endParaRPr>
          </a:p>
          <a:p>
            <a:pPr algn="just">
              <a:defRPr/>
            </a:pPr>
            <a:r>
              <a:rPr lang="es-ES" dirty="0" smtClean="0">
                <a:latin typeface="Calibri" pitchFamily="34" charset="0"/>
                <a:hlinkClick r:id="rId2" action="ppaction://hlinkfile"/>
              </a:rPr>
              <a:t>KIT DE INCORPORACION.doc</a:t>
            </a:r>
            <a:endParaRPr lang="es-ES" dirty="0">
              <a:latin typeface="Calibri" pitchFamily="34" charset="0"/>
            </a:endParaRPr>
          </a:p>
        </p:txBody>
      </p:sp>
      <p:sp>
        <p:nvSpPr>
          <p:cNvPr id="35843" name="8 Rectángulo"/>
          <p:cNvSpPr>
            <a:spLocks noChangeArrowheads="1"/>
          </p:cNvSpPr>
          <p:nvPr/>
        </p:nvSpPr>
        <p:spPr bwMode="auto">
          <a:xfrm>
            <a:off x="322263" y="1022747"/>
            <a:ext cx="2735492" cy="402546"/>
          </a:xfrm>
          <a:prstGeom prst="rect">
            <a:avLst/>
          </a:prstGeom>
          <a:noFill/>
          <a:ln w="9525">
            <a:noFill/>
            <a:miter lim="800000"/>
            <a:headEnd/>
            <a:tailEnd/>
          </a:ln>
        </p:spPr>
        <p:txBody>
          <a:bodyPr wrap="none">
            <a:spAutoFit/>
          </a:bodyPr>
          <a:lstStyle/>
          <a:p>
            <a:pPr marL="342900" indent="-342900">
              <a:lnSpc>
                <a:spcPct val="120000"/>
              </a:lnSpc>
            </a:pPr>
            <a:r>
              <a:rPr lang="es-CO" b="1" dirty="0">
                <a:solidFill>
                  <a:schemeClr val="tx2"/>
                </a:solidFill>
                <a:latin typeface="Calibri" pitchFamily="34" charset="0"/>
                <a:hlinkClick r:id="rId3" action="ppaction://hlinkfile"/>
              </a:rPr>
              <a:t>1. </a:t>
            </a:r>
            <a:r>
              <a:rPr lang="es-CO" b="1" u="sng" dirty="0">
                <a:solidFill>
                  <a:schemeClr val="tx2"/>
                </a:solidFill>
                <a:latin typeface="Calibri" pitchFamily="34" charset="0"/>
                <a:hlinkClick r:id="rId4" action="ppaction://hlinkfile"/>
              </a:rPr>
              <a:t>KIT</a:t>
            </a:r>
            <a:r>
              <a:rPr lang="es-CO" b="1" u="sng" dirty="0">
                <a:solidFill>
                  <a:schemeClr val="tx2"/>
                </a:solidFill>
                <a:latin typeface="Calibri" pitchFamily="34" charset="0"/>
              </a:rPr>
              <a:t> </a:t>
            </a:r>
            <a:r>
              <a:rPr lang="es-CO" b="1" u="sng" dirty="0">
                <a:solidFill>
                  <a:schemeClr val="tx2"/>
                </a:solidFill>
                <a:latin typeface="Calibri" pitchFamily="34" charset="0"/>
                <a:hlinkClick r:id="rId4" action="ppaction://hlinkfile"/>
              </a:rPr>
              <a:t>DE</a:t>
            </a:r>
            <a:r>
              <a:rPr lang="es-CO" b="1" u="sng" dirty="0">
                <a:solidFill>
                  <a:schemeClr val="tx2"/>
                </a:solidFill>
                <a:latin typeface="Calibri" pitchFamily="34" charset="0"/>
              </a:rPr>
              <a:t> </a:t>
            </a:r>
            <a:r>
              <a:rPr lang="es-CO" b="1" u="sng" dirty="0">
                <a:solidFill>
                  <a:schemeClr val="tx2"/>
                </a:solidFill>
                <a:latin typeface="Calibri" pitchFamily="34" charset="0"/>
                <a:hlinkClick r:id="rId4" action="ppaction://hlinkfile"/>
              </a:rPr>
              <a:t>INCORPORACIÓN</a:t>
            </a:r>
            <a:endParaRPr lang="es-CO" b="1" u="sng" dirty="0">
              <a:solidFill>
                <a:schemeClr val="tx2"/>
              </a:solidFill>
              <a:latin typeface="Calibri" pitchFamily="34" charset="0"/>
            </a:endParaRPr>
          </a:p>
        </p:txBody>
      </p:sp>
      <p:sp>
        <p:nvSpPr>
          <p:cNvPr id="3584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3584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12" name="3 Marcador de texto"/>
          <p:cNvSpPr>
            <a:spLocks noGrp="1"/>
          </p:cNvSpPr>
          <p:nvPr>
            <p:ph type="body" idx="28"/>
          </p:nvPr>
        </p:nvSpPr>
        <p:spPr>
          <a:xfrm>
            <a:off x="460375" y="300037"/>
            <a:ext cx="6797675" cy="339329"/>
          </a:xfrm>
          <a:solidFill>
            <a:schemeClr val="bg1">
              <a:alpha val="77000"/>
            </a:schemeClr>
          </a:solidFill>
        </p:spPr>
        <p:txBody>
          <a:bodyPr rtlCol="0">
            <a:noAutofit/>
          </a:bodyPr>
          <a:lstStyle/>
          <a:p>
            <a:pPr eaLnBrk="1" fontAlgn="auto" hangingPunct="1">
              <a:buFont typeface="Arial" charset="0"/>
              <a:buNone/>
              <a:defRPr/>
            </a:pPr>
            <a:r>
              <a:rPr lang="es-CO" sz="2400" b="1" dirty="0" smtClean="0">
                <a:latin typeface="Calibri" pitchFamily="34" charset="0"/>
              </a:rPr>
              <a:t>7.1. EJÉRCITO NACIONAL DE COLOMBIA.</a:t>
            </a:r>
          </a:p>
        </p:txBody>
      </p:sp>
      <p:sp>
        <p:nvSpPr>
          <p:cNvPr id="3584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dirty="0">
              <a:latin typeface="Calibri" pitchFamily="34" charset="0"/>
            </a:endParaRPr>
          </a:p>
        </p:txBody>
      </p:sp>
      <p:grpSp>
        <p:nvGrpSpPr>
          <p:cNvPr id="2" name="15 Grupo"/>
          <p:cNvGrpSpPr>
            <a:grpSpLocks/>
          </p:cNvGrpSpPr>
          <p:nvPr/>
        </p:nvGrpSpPr>
        <p:grpSpPr bwMode="auto">
          <a:xfrm>
            <a:off x="6180138" y="1283494"/>
            <a:ext cx="2743200" cy="2151460"/>
            <a:chOff x="6146323" y="959743"/>
            <a:chExt cx="2953609" cy="2869082"/>
          </a:xfrm>
        </p:grpSpPr>
        <p:pic>
          <p:nvPicPr>
            <p:cNvPr id="35849" name="Picture 8" descr="Resultado de imagen para kit aseo personal"/>
            <p:cNvPicPr>
              <a:picLocks noChangeAspect="1" noChangeArrowheads="1"/>
            </p:cNvPicPr>
            <p:nvPr/>
          </p:nvPicPr>
          <p:blipFill>
            <a:blip r:embed="rId5" cstate="print"/>
            <a:srcRect l="8047" r="3825"/>
            <a:stretch>
              <a:fillRect/>
            </a:stretch>
          </p:blipFill>
          <p:spPr bwMode="auto">
            <a:xfrm>
              <a:off x="6146323" y="1716088"/>
              <a:ext cx="1828800" cy="1271588"/>
            </a:xfrm>
            <a:prstGeom prst="rect">
              <a:avLst/>
            </a:prstGeom>
            <a:noFill/>
            <a:ln w="9525">
              <a:noFill/>
              <a:miter lim="800000"/>
              <a:headEnd/>
              <a:tailEnd/>
            </a:ln>
          </p:spPr>
        </p:pic>
        <p:pic>
          <p:nvPicPr>
            <p:cNvPr id="35850" name="Picture 9" descr="Resultado de imagen para kit aseo personal"/>
            <p:cNvPicPr>
              <a:picLocks noChangeAspect="1" noChangeArrowheads="1"/>
            </p:cNvPicPr>
            <p:nvPr/>
          </p:nvPicPr>
          <p:blipFill>
            <a:blip r:embed="rId6" cstate="print"/>
            <a:srcRect b="9949"/>
            <a:stretch>
              <a:fillRect/>
            </a:stretch>
          </p:blipFill>
          <p:spPr bwMode="auto">
            <a:xfrm>
              <a:off x="7983191" y="1716088"/>
              <a:ext cx="1017588" cy="1271588"/>
            </a:xfrm>
            <a:prstGeom prst="rect">
              <a:avLst/>
            </a:prstGeom>
            <a:noFill/>
            <a:ln w="9525">
              <a:noFill/>
              <a:miter lim="800000"/>
              <a:headEnd/>
              <a:tailEnd/>
            </a:ln>
          </p:spPr>
        </p:pic>
        <p:pic>
          <p:nvPicPr>
            <p:cNvPr id="35851" name="Picture 10" descr="Resultado de imagen para chanclas"/>
            <p:cNvPicPr>
              <a:picLocks noChangeAspect="1" noChangeArrowheads="1"/>
            </p:cNvPicPr>
            <p:nvPr/>
          </p:nvPicPr>
          <p:blipFill>
            <a:blip r:embed="rId7" cstate="print"/>
            <a:srcRect/>
            <a:stretch>
              <a:fillRect/>
            </a:stretch>
          </p:blipFill>
          <p:spPr bwMode="auto">
            <a:xfrm>
              <a:off x="6182535" y="2965642"/>
              <a:ext cx="1263932" cy="863183"/>
            </a:xfrm>
            <a:prstGeom prst="rect">
              <a:avLst/>
            </a:prstGeom>
            <a:noFill/>
            <a:ln w="9525">
              <a:noFill/>
              <a:miter lim="800000"/>
              <a:headEnd/>
              <a:tailEnd/>
            </a:ln>
          </p:spPr>
        </p:pic>
        <p:pic>
          <p:nvPicPr>
            <p:cNvPr id="35852" name="Picture 11" descr="Resultado de imagen para parches ejercito nacional de colombia"/>
            <p:cNvPicPr>
              <a:picLocks noChangeAspect="1" noChangeArrowheads="1"/>
            </p:cNvPicPr>
            <p:nvPr/>
          </p:nvPicPr>
          <p:blipFill>
            <a:blip r:embed="rId8" cstate="print"/>
            <a:srcRect/>
            <a:stretch>
              <a:fillRect/>
            </a:stretch>
          </p:blipFill>
          <p:spPr bwMode="auto">
            <a:xfrm>
              <a:off x="6157340" y="959743"/>
              <a:ext cx="2758338" cy="721277"/>
            </a:xfrm>
            <a:prstGeom prst="rect">
              <a:avLst/>
            </a:prstGeom>
            <a:noFill/>
            <a:ln w="9525">
              <a:noFill/>
              <a:miter lim="800000"/>
              <a:headEnd/>
              <a:tailEnd/>
            </a:ln>
          </p:spPr>
        </p:pic>
        <p:pic>
          <p:nvPicPr>
            <p:cNvPr id="35853" name="Picture 12" descr="Resultado de imagen para placas ejercito nacional"/>
            <p:cNvPicPr>
              <a:picLocks noChangeAspect="1" noChangeArrowheads="1"/>
            </p:cNvPicPr>
            <p:nvPr/>
          </p:nvPicPr>
          <p:blipFill>
            <a:blip r:embed="rId9" cstate="print"/>
            <a:srcRect l="3409" b="10179"/>
            <a:stretch>
              <a:fillRect/>
            </a:stretch>
          </p:blipFill>
          <p:spPr bwMode="auto">
            <a:xfrm>
              <a:off x="7612657" y="2965642"/>
              <a:ext cx="1487275" cy="863183"/>
            </a:xfrm>
            <a:prstGeom prst="rect">
              <a:avLst/>
            </a:prstGeom>
            <a:noFill/>
            <a:ln w="9525">
              <a:noFill/>
              <a:miter lim="800000"/>
              <a:headEnd/>
              <a:tailEnd/>
            </a:ln>
          </p:spPr>
        </p:pic>
      </p:gr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534591"/>
            <a:ext cx="4375150" cy="216694"/>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dirty="0">
              <a:latin typeface="Franklin Gothic Book" pitchFamily="34" charset="0"/>
            </a:endParaRPr>
          </a:p>
        </p:txBody>
      </p:sp>
      <p:sp>
        <p:nvSpPr>
          <p:cNvPr id="22531" name="Text Placeholder 30"/>
          <p:cNvSpPr txBox="1">
            <a:spLocks/>
          </p:cNvSpPr>
          <p:nvPr/>
        </p:nvSpPr>
        <p:spPr bwMode="auto">
          <a:xfrm>
            <a:off x="157164" y="48816"/>
            <a:ext cx="7337425" cy="833438"/>
          </a:xfrm>
          <a:prstGeom prst="rect">
            <a:avLst/>
          </a:prstGeom>
          <a:noFill/>
          <a:ln w="9525">
            <a:noFill/>
            <a:miter lim="800000"/>
            <a:headEnd/>
            <a:tailEnd/>
          </a:ln>
        </p:spPr>
        <p:txBody>
          <a:bodyPr lIns="0" tIns="0" rIns="0" bIns="0"/>
          <a:lstStyle/>
          <a:p>
            <a:pPr algn="ctr">
              <a:lnSpc>
                <a:spcPct val="85000"/>
              </a:lnSpc>
            </a:pPr>
            <a:r>
              <a:rPr lang="es-CO" sz="2800" dirty="0">
                <a:solidFill>
                  <a:srgbClr val="002060"/>
                </a:solidFill>
                <a:latin typeface="Calibri" pitchFamily="34" charset="0"/>
              </a:rPr>
              <a:t>Orden del Día Comité de Estándares Ordinario 14 de agosto de 2017</a:t>
            </a:r>
          </a:p>
        </p:txBody>
      </p:sp>
      <p:pic>
        <p:nvPicPr>
          <p:cNvPr id="22532" name="91 Imagen" descr="BMC LOGO.bmp"/>
          <p:cNvPicPr>
            <a:picLocks noChangeAspect="1"/>
          </p:cNvPicPr>
          <p:nvPr/>
        </p:nvPicPr>
        <p:blipFill>
          <a:blip r:embed="rId3" cstate="print"/>
          <a:srcRect r="-211"/>
          <a:stretch>
            <a:fillRect/>
          </a:stretch>
        </p:blipFill>
        <p:spPr bwMode="auto">
          <a:xfrm>
            <a:off x="7494588" y="116682"/>
            <a:ext cx="1511300" cy="465535"/>
          </a:xfrm>
          <a:prstGeom prst="rect">
            <a:avLst/>
          </a:prstGeom>
          <a:noFill/>
          <a:ln w="9525">
            <a:noFill/>
            <a:miter lim="800000"/>
            <a:headEnd/>
            <a:tailEnd/>
          </a:ln>
        </p:spPr>
      </p:pic>
      <p:graphicFrame>
        <p:nvGraphicFramePr>
          <p:cNvPr id="60" name="3 Marcador de contenido"/>
          <p:cNvGraphicFramePr>
            <a:graphicFrameLocks/>
          </p:cNvGraphicFramePr>
          <p:nvPr/>
        </p:nvGraphicFramePr>
        <p:xfrm>
          <a:off x="371477" y="970890"/>
          <a:ext cx="8572500" cy="4091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53578"/>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Calibri" pitchFamily="34" charset="0"/>
              </a:rPr>
              <a:t>Solicitudes de inscripción</a:t>
            </a:r>
            <a:endParaRPr lang="it-IT" sz="2800" b="1" dirty="0">
              <a:solidFill>
                <a:srgbClr val="044990"/>
              </a:solidFill>
              <a:latin typeface="Calibri" pitchFamily="34" charset="0"/>
            </a:endParaRPr>
          </a:p>
          <a:p>
            <a:pPr marL="95250" fontAlgn="auto">
              <a:spcBef>
                <a:spcPts val="0"/>
              </a:spcBef>
              <a:spcAft>
                <a:spcPts val="0"/>
              </a:spcAft>
              <a:defRPr/>
            </a:pPr>
            <a:endParaRPr lang="it-IT" sz="2400" b="1" dirty="0">
              <a:solidFill>
                <a:schemeClr val="bg2">
                  <a:lumMod val="75000"/>
                </a:schemeClr>
              </a:solidFill>
              <a:latin typeface="Calibri" pitchFamily="34" charset="0"/>
            </a:endParaRPr>
          </a:p>
          <a:p>
            <a:pPr marL="95250" algn="just" fontAlgn="auto">
              <a:spcBef>
                <a:spcPts val="0"/>
              </a:spcBef>
              <a:spcAft>
                <a:spcPts val="0"/>
              </a:spcAft>
              <a:defRPr/>
            </a:pPr>
            <a:r>
              <a:rPr lang="it-IT" sz="2400" b="1" dirty="0" smtClean="0">
                <a:solidFill>
                  <a:schemeClr val="bg2">
                    <a:lumMod val="75000"/>
                  </a:schemeClr>
                </a:solidFill>
                <a:latin typeface="Calibri" pitchFamily="34" charset="0"/>
              </a:rPr>
              <a:t>7.2</a:t>
            </a:r>
            <a:r>
              <a:rPr lang="it-IT" sz="2400" b="1" dirty="0">
                <a:solidFill>
                  <a:schemeClr val="bg2">
                    <a:lumMod val="75000"/>
                  </a:schemeClr>
                </a:solidFill>
                <a:latin typeface="Calibri" pitchFamily="34" charset="0"/>
              </a:rPr>
              <a:t>. MINISTERIO DE AGRICULTURA Y DESARROLLO RURAL</a:t>
            </a:r>
          </a:p>
        </p:txBody>
      </p:sp>
      <p:sp>
        <p:nvSpPr>
          <p:cNvPr id="36867" name="3 CuadroTexto"/>
          <p:cNvSpPr txBox="1">
            <a:spLocks noChangeArrowheads="1"/>
          </p:cNvSpPr>
          <p:nvPr/>
        </p:nvSpPr>
        <p:spPr bwMode="auto">
          <a:xfrm>
            <a:off x="190500" y="1051323"/>
            <a:ext cx="8501063" cy="5539978"/>
          </a:xfrm>
          <a:prstGeom prst="rect">
            <a:avLst/>
          </a:prstGeom>
          <a:noFill/>
          <a:ln w="9525">
            <a:noFill/>
            <a:miter lim="800000"/>
            <a:headEnd/>
            <a:tailEnd/>
          </a:ln>
        </p:spPr>
        <p:txBody>
          <a:bodyPr>
            <a:spAutoFit/>
          </a:bodyPr>
          <a:lstStyle/>
          <a:p>
            <a:pPr marL="0" lvl="1"/>
            <a:endParaRPr lang="es-CO" sz="1600" dirty="0">
              <a:latin typeface="Calibri" pitchFamily="34" charset="0"/>
            </a:endParaRPr>
          </a:p>
          <a:p>
            <a:pPr algn="just">
              <a:buFont typeface="Wingdings" pitchFamily="2" charset="2"/>
              <a:buChar char="ü"/>
            </a:pPr>
            <a:endParaRPr lang="es-ES" sz="1600" b="1" dirty="0">
              <a:latin typeface="Calibri" pitchFamily="34" charset="0"/>
              <a:cs typeface="Calibri" pitchFamily="34" charset="0"/>
            </a:endParaRPr>
          </a:p>
          <a:p>
            <a:pPr algn="just">
              <a:buFont typeface="Wingdings" pitchFamily="2" charset="2"/>
              <a:buChar char="ü"/>
            </a:pPr>
            <a:endParaRPr lang="es-ES" sz="1700" b="1" dirty="0" smtClean="0">
              <a:latin typeface="Calibri" pitchFamily="34" charset="0"/>
              <a:cs typeface="Calibri" pitchFamily="34" charset="0"/>
            </a:endParaRPr>
          </a:p>
          <a:p>
            <a:pPr algn="just">
              <a:buFont typeface="Wingdings" pitchFamily="2" charset="2"/>
              <a:buChar char="ü"/>
            </a:pPr>
            <a:r>
              <a:rPr lang="es-ES" sz="1700" b="1" dirty="0" smtClean="0">
                <a:latin typeface="Calibri" pitchFamily="34" charset="0"/>
                <a:cs typeface="Calibri" pitchFamily="34" charset="0"/>
              </a:rPr>
              <a:t>Objeto </a:t>
            </a:r>
            <a:r>
              <a:rPr lang="es-ES" sz="1700" b="1" dirty="0">
                <a:latin typeface="Calibri" pitchFamily="34" charset="0"/>
                <a:cs typeface="Calibri" pitchFamily="34" charset="0"/>
              </a:rPr>
              <a:t>de inscripción:  </a:t>
            </a:r>
            <a:r>
              <a:rPr lang="es-CO" sz="1600" dirty="0">
                <a:latin typeface="Calibri" pitchFamily="34" charset="0"/>
                <a:cs typeface="Calibri" pitchFamily="34" charset="0"/>
              </a:rPr>
              <a:t>Proyecto para compra de tractores e implementos por parte de la Agencia de Desarrollo Rural del Ministerio de Agricultura y Desarrollo Rural. </a:t>
            </a:r>
          </a:p>
          <a:p>
            <a:pPr algn="just"/>
            <a:endParaRPr lang="es-ES" sz="1700" dirty="0">
              <a:solidFill>
                <a:srgbClr val="FF0000"/>
              </a:solidFill>
              <a:latin typeface="Calibri" pitchFamily="34" charset="0"/>
              <a:cs typeface="Calibri" pitchFamily="34" charset="0"/>
            </a:endParaRPr>
          </a:p>
          <a:p>
            <a:pPr algn="just">
              <a:buFont typeface="Wingdings" pitchFamily="2" charset="2"/>
              <a:buChar char="ü"/>
            </a:pPr>
            <a:r>
              <a:rPr lang="es-ES" sz="1700" b="1" dirty="0">
                <a:latin typeface="Calibri" pitchFamily="34" charset="0"/>
                <a:cs typeface="Calibri" pitchFamily="34" charset="0"/>
              </a:rPr>
              <a:t> Importancia de la Negociación: </a:t>
            </a: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buFont typeface="Wingdings" pitchFamily="2" charset="2"/>
              <a:buChar char="ü"/>
            </a:pPr>
            <a:endParaRPr lang="es-ES" sz="1700" dirty="0">
              <a:solidFill>
                <a:srgbClr val="FF0000"/>
              </a:solidFill>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buFont typeface="Wingdings" pitchFamily="2" charset="2"/>
              <a:buChar char="ü"/>
            </a:pPr>
            <a:endParaRPr lang="es-ES" sz="1700" b="1" dirty="0">
              <a:latin typeface="Calibri" pitchFamily="34" charset="0"/>
              <a:cs typeface="Calibri" pitchFamily="34" charset="0"/>
            </a:endParaRPr>
          </a:p>
          <a:p>
            <a:pPr algn="just">
              <a:buFont typeface="Wingdings" pitchFamily="2" charset="2"/>
              <a:buChar char="ü"/>
            </a:pPr>
            <a:endParaRPr lang="es-ES" sz="1700" b="1" dirty="0">
              <a:latin typeface="Calibri" pitchFamily="34" charset="0"/>
              <a:cs typeface="Calibri" pitchFamily="34" charset="0"/>
            </a:endParaRPr>
          </a:p>
          <a:p>
            <a:pPr algn="just">
              <a:buFont typeface="Wingdings" pitchFamily="2" charset="2"/>
              <a:buChar char="ü"/>
            </a:pPr>
            <a:endParaRPr lang="es-ES" sz="1700" b="1" dirty="0">
              <a:latin typeface="Calibri" pitchFamily="34" charset="0"/>
              <a:cs typeface="Calibri" pitchFamily="34" charset="0"/>
            </a:endParaRPr>
          </a:p>
          <a:p>
            <a:pPr algn="just"/>
            <a:endParaRPr lang="es-ES" sz="1700" b="1"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CO" sz="1700" dirty="0">
              <a:latin typeface="Calibri" pitchFamily="34" charset="0"/>
              <a:cs typeface="Calibri" pitchFamily="34" charset="0"/>
            </a:endParaRPr>
          </a:p>
        </p:txBody>
      </p:sp>
      <p:graphicFrame>
        <p:nvGraphicFramePr>
          <p:cNvPr id="11" name="10 Tabla"/>
          <p:cNvGraphicFramePr>
            <a:graphicFrameLocks noGrp="1"/>
          </p:cNvGraphicFramePr>
          <p:nvPr/>
        </p:nvGraphicFramePr>
        <p:xfrm>
          <a:off x="403225" y="3048902"/>
          <a:ext cx="7119712" cy="1125856"/>
        </p:xfrm>
        <a:graphic>
          <a:graphicData uri="http://schemas.openxmlformats.org/drawingml/2006/table">
            <a:tbl>
              <a:tblPr/>
              <a:tblGrid>
                <a:gridCol w="3689929"/>
                <a:gridCol w="3429783"/>
              </a:tblGrid>
              <a:tr h="190024">
                <a:tc>
                  <a:txBody>
                    <a:bodyPr/>
                    <a:lstStyle/>
                    <a:p>
                      <a:pPr algn="ctr" rtl="0" fontAlgn="t"/>
                      <a:r>
                        <a:rPr lang="es-CO" sz="1200" b="1" i="0" u="none" strike="noStrike" dirty="0" smtClean="0">
                          <a:solidFill>
                            <a:srgbClr val="000000"/>
                          </a:solidFill>
                          <a:latin typeface="Franklin Gothic Book"/>
                        </a:rPr>
                        <a:t>Estadística SECOP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a:noFill/>
                    </a:lnB>
                    <a:solidFill>
                      <a:srgbClr val="EDECEA"/>
                    </a:solidFill>
                  </a:tcPr>
                </a:tc>
                <a:tc rowSpan="2">
                  <a:txBody>
                    <a:bodyPr/>
                    <a:lstStyle/>
                    <a:p>
                      <a:pPr algn="ctr" rtl="0" fontAlgn="t"/>
                      <a:r>
                        <a:rPr lang="es-CO" sz="1200" b="1" i="0" u="none" strike="noStrike" dirty="0">
                          <a:solidFill>
                            <a:srgbClr val="000000"/>
                          </a:solidFill>
                          <a:latin typeface="Franklin Gothic Book"/>
                        </a:rPr>
                        <a:t>Dirección </a:t>
                      </a:r>
                      <a:r>
                        <a:rPr lang="es-CO" sz="1200" b="1" i="0" u="none" strike="noStrike" dirty="0" smtClean="0">
                          <a:solidFill>
                            <a:srgbClr val="000000"/>
                          </a:solidFill>
                          <a:latin typeface="Franklin Gothic Book"/>
                        </a:rPr>
                        <a:t>Unidad Negocios Públicos</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190024">
                <a:tc>
                  <a:txBody>
                    <a:bodyPr/>
                    <a:lstStyle/>
                    <a:p>
                      <a:pPr algn="ctr" rtl="0" fontAlgn="t"/>
                      <a:r>
                        <a:rPr lang="es-CO" sz="1200" b="1" i="0" u="none" strike="noStrike" dirty="0" smtClean="0">
                          <a:solidFill>
                            <a:srgbClr val="000000"/>
                          </a:solidFill>
                          <a:latin typeface="Franklin Gothic Book"/>
                        </a:rPr>
                        <a:t>(1° enero 2016 - 31  jul 2017)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a:noFill/>
                    </a:lnT>
                    <a:lnB w="12700" cap="flat" cmpd="sng" algn="ctr">
                      <a:solidFill>
                        <a:srgbClr val="897C57"/>
                      </a:solidFill>
                      <a:prstDash val="solid"/>
                      <a:round/>
                      <a:headEnd type="none" w="med" len="med"/>
                      <a:tailEnd type="none" w="med" len="med"/>
                    </a:lnB>
                    <a:solidFill>
                      <a:srgbClr val="EDECEA"/>
                    </a:solidFill>
                  </a:tcPr>
                </a:tc>
                <a:tc vMerge="1">
                  <a:txBody>
                    <a:bodyPr/>
                    <a:lstStyle/>
                    <a:p>
                      <a:endParaRPr lang="es-CO"/>
                    </a:p>
                  </a:txBody>
                  <a:tcPr/>
                </a:tc>
              </a:tr>
              <a:tr h="372904">
                <a:tc>
                  <a:txBody>
                    <a:bodyPr/>
                    <a:lstStyle/>
                    <a:p>
                      <a:pPr algn="ctr" rtl="0" fontAlgn="t"/>
                      <a:r>
                        <a:rPr lang="es-CO" sz="1200" b="0" i="0" u="none" strike="noStrike" dirty="0" smtClean="0">
                          <a:solidFill>
                            <a:srgbClr val="000000"/>
                          </a:solidFill>
                          <a:latin typeface="Franklin Gothic Book"/>
                        </a:rPr>
                        <a:t>Modalidad: SUBASTA</a:t>
                      </a:r>
                      <a:r>
                        <a:rPr lang="es-CO" sz="1200" b="0" i="0" u="none" strike="noStrike" dirty="0" smtClean="0">
                          <a:solidFill>
                            <a:srgbClr val="000000"/>
                          </a:solidFill>
                          <a:latin typeface="+mn-lt"/>
                        </a:rPr>
                        <a:t> </a:t>
                      </a:r>
                      <a:br>
                        <a:rPr lang="es-CO" sz="1200" b="0" i="0" u="none" strike="noStrike" dirty="0" smtClean="0">
                          <a:solidFill>
                            <a:srgbClr val="000000"/>
                          </a:solidFill>
                          <a:latin typeface="+mn-lt"/>
                        </a:rPr>
                      </a:br>
                      <a:r>
                        <a:rPr lang="es-CO" sz="1200" b="0" i="0" u="none" strike="noStrike" dirty="0" smtClean="0">
                          <a:solidFill>
                            <a:srgbClr val="000000"/>
                          </a:solidFill>
                          <a:latin typeface="+mn-lt"/>
                        </a:rPr>
                        <a:t>Maquinaria y Accesorios</a:t>
                      </a:r>
                      <a:r>
                        <a:rPr lang="es-CO" sz="1200" b="0" i="0" u="none" strike="noStrike" baseline="0" dirty="0" smtClean="0">
                          <a:solidFill>
                            <a:srgbClr val="000000"/>
                          </a:solidFill>
                          <a:latin typeface="+mn-lt"/>
                        </a:rPr>
                        <a:t> para agricultura </a:t>
                      </a:r>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r>
              <a:tr h="372904">
                <a:tc>
                  <a:txBody>
                    <a:bodyPr/>
                    <a:lstStyle/>
                    <a:p>
                      <a:pPr algn="ctr" rtl="0" fontAlgn="t"/>
                      <a:r>
                        <a:rPr lang="es-CO" sz="1200" b="0" i="0" u="none" strike="noStrike" dirty="0" smtClean="0">
                          <a:solidFill>
                            <a:srgbClr val="000000"/>
                          </a:solidFill>
                          <a:latin typeface="Franklin Gothic Book"/>
                        </a:rPr>
                        <a:t>$11.883.000.000</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$5.000.000.000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(Cinco mil millones de pesos</a:t>
                      </a:r>
                      <a:r>
                        <a:rPr lang="es-CO" sz="1200" b="0" i="0" u="none" strike="noStrike" dirty="0" smtClean="0">
                          <a:solidFill>
                            <a:schemeClr val="tx1"/>
                          </a:solidFill>
                          <a:latin typeface="+mn-lt"/>
                        </a:rPr>
                        <a:t> )</a:t>
                      </a:r>
                      <a:endParaRPr lang="es-CO" sz="1200" b="0" i="0" u="none" strike="noStrike" dirty="0">
                        <a:solidFill>
                          <a:srgbClr val="FF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bl>
          </a:graphicData>
        </a:graphic>
      </p:graphicFrame>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53578"/>
            <a:ext cx="8229600" cy="556022"/>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Calibri" pitchFamily="34" charset="0"/>
              </a:rPr>
              <a:t>Solicitudes de inscripción</a:t>
            </a:r>
          </a:p>
          <a:p>
            <a:pPr marL="95250" fontAlgn="auto">
              <a:spcBef>
                <a:spcPts val="0"/>
              </a:spcBef>
              <a:spcAft>
                <a:spcPts val="0"/>
              </a:spcAft>
              <a:defRPr/>
            </a:pPr>
            <a:endParaRPr lang="it-IT" b="1" dirty="0" smtClean="0">
              <a:solidFill>
                <a:schemeClr val="bg2">
                  <a:lumMod val="75000"/>
                </a:schemeClr>
              </a:solidFill>
              <a:latin typeface="Calibri" pitchFamily="34" charset="0"/>
              <a:cs typeface="Arial" charset="0"/>
            </a:endParaRPr>
          </a:p>
          <a:p>
            <a:pPr marL="95250" fontAlgn="auto">
              <a:spcBef>
                <a:spcPts val="0"/>
              </a:spcBef>
              <a:spcAft>
                <a:spcPts val="0"/>
              </a:spcAft>
              <a:defRPr/>
            </a:pPr>
            <a:r>
              <a:rPr lang="it-IT" sz="2400" b="1" dirty="0" smtClean="0">
                <a:solidFill>
                  <a:schemeClr val="bg2">
                    <a:lumMod val="75000"/>
                  </a:schemeClr>
                </a:solidFill>
                <a:latin typeface="Calibri" pitchFamily="34" charset="0"/>
                <a:cs typeface="Arial" charset="0"/>
              </a:rPr>
              <a:t>7.2</a:t>
            </a:r>
            <a:r>
              <a:rPr lang="it-IT" sz="2400" b="1" dirty="0">
                <a:solidFill>
                  <a:schemeClr val="bg2">
                    <a:lumMod val="75000"/>
                  </a:schemeClr>
                </a:solidFill>
                <a:latin typeface="Calibri" pitchFamily="34" charset="0"/>
                <a:cs typeface="Arial" charset="0"/>
              </a:rPr>
              <a:t>. MINISTERIO DE AGRICULTURA Y DESARROLLO RURAL</a:t>
            </a:r>
          </a:p>
          <a:p>
            <a:pPr marL="95250" fontAlgn="auto">
              <a:spcBef>
                <a:spcPts val="0"/>
              </a:spcBef>
              <a:spcAft>
                <a:spcPts val="0"/>
              </a:spcAft>
              <a:defRPr/>
            </a:pPr>
            <a:endParaRPr lang="it-IT" sz="2400" b="1" dirty="0">
              <a:solidFill>
                <a:schemeClr val="bg2">
                  <a:lumMod val="75000"/>
                </a:schemeClr>
              </a:solidFill>
              <a:latin typeface="Calibri" pitchFamily="34" charset="0"/>
            </a:endParaRPr>
          </a:p>
        </p:txBody>
      </p:sp>
      <p:sp>
        <p:nvSpPr>
          <p:cNvPr id="37891" name="3 CuadroTexto"/>
          <p:cNvSpPr txBox="1">
            <a:spLocks noChangeArrowheads="1"/>
          </p:cNvSpPr>
          <p:nvPr/>
        </p:nvSpPr>
        <p:spPr bwMode="auto">
          <a:xfrm>
            <a:off x="220663" y="672584"/>
            <a:ext cx="8502650" cy="1646605"/>
          </a:xfrm>
          <a:prstGeom prst="rect">
            <a:avLst/>
          </a:prstGeom>
          <a:noFill/>
          <a:ln w="9525">
            <a:noFill/>
            <a:miter lim="800000"/>
            <a:headEnd/>
            <a:tailEnd/>
          </a:ln>
        </p:spPr>
        <p:txBody>
          <a:bodyPr wrap="square">
            <a:spAutoFit/>
          </a:bodyPr>
          <a:lstStyle/>
          <a:p>
            <a:pPr marL="0" lvl="1"/>
            <a:endParaRPr lang="es-CO" sz="1600" dirty="0">
              <a:latin typeface="Calibri" pitchFamily="34" charset="0"/>
            </a:endParaRPr>
          </a:p>
          <a:p>
            <a:pPr algn="just">
              <a:buFont typeface="Wingdings" pitchFamily="2" charset="2"/>
              <a:buChar char="ü"/>
            </a:pPr>
            <a:endParaRPr lang="es-ES" sz="1700" b="1" dirty="0" smtClean="0">
              <a:latin typeface="Calibri" pitchFamily="34" charset="0"/>
              <a:cs typeface="Calibri" pitchFamily="34" charset="0"/>
            </a:endParaRPr>
          </a:p>
          <a:p>
            <a:pPr algn="just">
              <a:buFont typeface="Wingdings" pitchFamily="2" charset="2"/>
              <a:buChar char="ü"/>
            </a:pPr>
            <a:r>
              <a:rPr lang="es-ES" sz="1700" b="1" dirty="0" smtClean="0">
                <a:latin typeface="Calibri" pitchFamily="34" charset="0"/>
                <a:cs typeface="Calibri" pitchFamily="34" charset="0"/>
              </a:rPr>
              <a:t>Pluralidad </a:t>
            </a:r>
            <a:r>
              <a:rPr lang="es-ES" sz="1700" b="1" dirty="0">
                <a:latin typeface="Calibri" pitchFamily="34" charset="0"/>
                <a:cs typeface="Calibri" pitchFamily="34" charset="0"/>
              </a:rPr>
              <a:t>de oferentes. Fabricantes </a:t>
            </a:r>
          </a:p>
          <a:p>
            <a:pPr algn="just"/>
            <a:endParaRPr lang="es-ES" sz="1700" dirty="0">
              <a:latin typeface="Calibri" pitchFamily="34" charset="0"/>
              <a:cs typeface="Calibri" pitchFamily="34" charset="0"/>
            </a:endParaRPr>
          </a:p>
          <a:p>
            <a:pPr algn="just"/>
            <a:endParaRPr lang="es-ES" sz="1700" dirty="0">
              <a:latin typeface="Calibri" pitchFamily="34" charset="0"/>
              <a:cs typeface="Calibri" pitchFamily="34" charset="0"/>
            </a:endParaRPr>
          </a:p>
          <a:p>
            <a:pPr algn="just"/>
            <a:endParaRPr lang="es-CO" sz="1700" dirty="0">
              <a:latin typeface="Calibri" pitchFamily="34" charset="0"/>
              <a:cs typeface="Calibri" pitchFamily="34" charset="0"/>
            </a:endParaRPr>
          </a:p>
        </p:txBody>
      </p:sp>
      <p:sp>
        <p:nvSpPr>
          <p:cNvPr id="37892" name="Rectangle 13"/>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7893" name="Rectangle 14"/>
          <p:cNvSpPr>
            <a:spLocks noChangeArrowheads="1"/>
          </p:cNvSpPr>
          <p:nvPr/>
        </p:nvSpPr>
        <p:spPr bwMode="auto">
          <a:xfrm>
            <a:off x="0" y="769308"/>
            <a:ext cx="47320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894" name="Rectangle 15"/>
          <p:cNvSpPr>
            <a:spLocks noChangeArrowheads="1"/>
          </p:cNvSpPr>
          <p:nvPr/>
        </p:nvSpPr>
        <p:spPr bwMode="auto">
          <a:xfrm>
            <a:off x="0" y="1362239"/>
            <a:ext cx="601447"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895" name="Rectangle 17"/>
          <p:cNvSpPr>
            <a:spLocks noChangeArrowheads="1"/>
          </p:cNvSpPr>
          <p:nvPr/>
        </p:nvSpPr>
        <p:spPr bwMode="auto">
          <a:xfrm>
            <a:off x="0" y="2762414"/>
            <a:ext cx="40908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896" name="Rectangle 18"/>
          <p:cNvSpPr>
            <a:spLocks noChangeArrowheads="1"/>
          </p:cNvSpPr>
          <p:nvPr/>
        </p:nvSpPr>
        <p:spPr bwMode="auto">
          <a:xfrm>
            <a:off x="0" y="3183895"/>
            <a:ext cx="34496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897" name="Rectangle 2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7898" name="Rectangle 23"/>
          <p:cNvSpPr>
            <a:spLocks noChangeArrowheads="1"/>
          </p:cNvSpPr>
          <p:nvPr/>
        </p:nvSpPr>
        <p:spPr bwMode="auto">
          <a:xfrm>
            <a:off x="0" y="402209"/>
            <a:ext cx="2300630" cy="538609"/>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sz="700" dirty="0">
              <a:latin typeface="Calibri" pitchFamily="34" charset="0"/>
              <a:ea typeface="Calibri" pitchFamily="34" charset="0"/>
              <a:cs typeface="Times New Roman" pitchFamily="18" charset="0"/>
            </a:endParaRPr>
          </a:p>
          <a:p>
            <a:pPr eaLnBrk="0" hangingPunct="0"/>
            <a:endParaRPr lang="es-CO" dirty="0">
              <a:latin typeface="Calibri" pitchFamily="34" charset="0"/>
              <a:ea typeface="Calibri" pitchFamily="34" charset="0"/>
              <a:cs typeface="Times New Roman" pitchFamily="18" charset="0"/>
            </a:endParaRPr>
          </a:p>
        </p:txBody>
      </p:sp>
      <p:sp>
        <p:nvSpPr>
          <p:cNvPr id="37899" name="Rectangle 24"/>
          <p:cNvSpPr>
            <a:spLocks noChangeArrowheads="1"/>
          </p:cNvSpPr>
          <p:nvPr/>
        </p:nvSpPr>
        <p:spPr bwMode="auto">
          <a:xfrm>
            <a:off x="0" y="1076489"/>
            <a:ext cx="2172390"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900" name="Rectangle 3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7901" name="Rectangle 4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7902" name="Rectangle 41"/>
          <p:cNvSpPr>
            <a:spLocks noChangeArrowheads="1"/>
          </p:cNvSpPr>
          <p:nvPr/>
        </p:nvSpPr>
        <p:spPr bwMode="auto">
          <a:xfrm>
            <a:off x="0" y="669295"/>
            <a:ext cx="409086"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903" name="Rectangle 42"/>
          <p:cNvSpPr>
            <a:spLocks noChangeArrowheads="1"/>
          </p:cNvSpPr>
          <p:nvPr/>
        </p:nvSpPr>
        <p:spPr bwMode="auto">
          <a:xfrm>
            <a:off x="0" y="1329809"/>
            <a:ext cx="184731" cy="369332"/>
          </a:xfrm>
          <a:prstGeom prst="rect">
            <a:avLst/>
          </a:prstGeom>
          <a:noFill/>
          <a:ln w="9525">
            <a:noFill/>
            <a:miter lim="800000"/>
            <a:headEnd/>
            <a:tailEnd/>
          </a:ln>
        </p:spPr>
        <p:txBody>
          <a:bodyPr wrap="none" anchor="ctr">
            <a:spAutoFit/>
          </a:bodyPr>
          <a:lstStyle/>
          <a:p>
            <a:endParaRPr lang="es-CO" dirty="0">
              <a:latin typeface="Calibri" pitchFamily="34" charset="0"/>
            </a:endParaRPr>
          </a:p>
        </p:txBody>
      </p:sp>
      <p:sp>
        <p:nvSpPr>
          <p:cNvPr id="37904" name="Rectangle 43"/>
          <p:cNvSpPr>
            <a:spLocks noChangeArrowheads="1"/>
          </p:cNvSpPr>
          <p:nvPr/>
        </p:nvSpPr>
        <p:spPr bwMode="auto">
          <a:xfrm>
            <a:off x="0" y="2305214"/>
            <a:ext cx="537327"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905" name="Rectangle 44"/>
          <p:cNvSpPr>
            <a:spLocks noChangeArrowheads="1"/>
          </p:cNvSpPr>
          <p:nvPr/>
        </p:nvSpPr>
        <p:spPr bwMode="auto">
          <a:xfrm>
            <a:off x="0" y="2733839"/>
            <a:ext cx="889987" cy="261610"/>
          </a:xfrm>
          <a:prstGeom prst="rect">
            <a:avLst/>
          </a:prstGeom>
          <a:noFill/>
          <a:ln w="9525">
            <a:noFill/>
            <a:miter lim="800000"/>
            <a:headEnd/>
            <a:tailEnd/>
          </a:ln>
        </p:spPr>
        <p:txBody>
          <a:bodyPr wrap="none" anchor="ctr">
            <a:spAutoFit/>
          </a:bodyPr>
          <a:lstStyle/>
          <a:p>
            <a:r>
              <a:rPr lang="es-CO" sz="1100" dirty="0">
                <a:latin typeface="Calibri" pitchFamily="34" charset="0"/>
                <a:ea typeface="Calibri" pitchFamily="34" charset="0"/>
                <a:cs typeface="Times New Roman" pitchFamily="18" charset="0"/>
              </a:rPr>
              <a:t>                      </a:t>
            </a:r>
            <a:endParaRPr lang="es-CO" dirty="0">
              <a:latin typeface="Calibri" pitchFamily="34" charset="0"/>
              <a:ea typeface="Calibri" pitchFamily="34" charset="0"/>
              <a:cs typeface="Times New Roman" pitchFamily="18" charset="0"/>
            </a:endParaRPr>
          </a:p>
        </p:txBody>
      </p:sp>
      <p:sp>
        <p:nvSpPr>
          <p:cNvPr id="37906" name="45 Rectángulo"/>
          <p:cNvSpPr>
            <a:spLocks noChangeArrowheads="1"/>
          </p:cNvSpPr>
          <p:nvPr/>
        </p:nvSpPr>
        <p:spPr bwMode="auto">
          <a:xfrm>
            <a:off x="259910" y="3079120"/>
            <a:ext cx="4222503" cy="369332"/>
          </a:xfrm>
          <a:prstGeom prst="rect">
            <a:avLst/>
          </a:prstGeom>
          <a:noFill/>
          <a:ln w="9525">
            <a:noFill/>
            <a:miter lim="800000"/>
            <a:headEnd/>
            <a:tailEnd/>
          </a:ln>
        </p:spPr>
        <p:txBody>
          <a:bodyPr wrap="none">
            <a:spAutoFit/>
          </a:bodyPr>
          <a:lstStyle/>
          <a:p>
            <a:pPr algn="just">
              <a:buFont typeface="Wingdings" pitchFamily="2" charset="2"/>
              <a:buChar char="ü"/>
            </a:pPr>
            <a:r>
              <a:rPr lang="es-ES" b="1" dirty="0">
                <a:latin typeface="Calibri" pitchFamily="34" charset="0"/>
                <a:cs typeface="Calibri" pitchFamily="34" charset="0"/>
              </a:rPr>
              <a:t>Pluralidad de oferentes. Distribuidores. </a:t>
            </a:r>
          </a:p>
        </p:txBody>
      </p:sp>
      <p:pic>
        <p:nvPicPr>
          <p:cNvPr id="37907" name="Picture 20" descr="Resultado de imagen para valtra logo"/>
          <p:cNvPicPr>
            <a:picLocks noChangeAspect="1" noChangeArrowheads="1"/>
          </p:cNvPicPr>
          <p:nvPr/>
        </p:nvPicPr>
        <p:blipFill>
          <a:blip r:embed="rId2" cstate="print"/>
          <a:srcRect/>
          <a:stretch>
            <a:fillRect/>
          </a:stretch>
        </p:blipFill>
        <p:spPr bwMode="auto">
          <a:xfrm>
            <a:off x="307976" y="1704317"/>
            <a:ext cx="2144713" cy="370284"/>
          </a:xfrm>
          <a:prstGeom prst="rect">
            <a:avLst/>
          </a:prstGeom>
          <a:noFill/>
          <a:ln w="9525">
            <a:noFill/>
            <a:miter lim="800000"/>
            <a:headEnd/>
            <a:tailEnd/>
          </a:ln>
        </p:spPr>
      </p:pic>
      <p:pic>
        <p:nvPicPr>
          <p:cNvPr id="37908" name="Picture 21" descr="Resultado de imagen para john deere logo wallpaper"/>
          <p:cNvPicPr>
            <a:picLocks noChangeAspect="1" noChangeArrowheads="1"/>
          </p:cNvPicPr>
          <p:nvPr/>
        </p:nvPicPr>
        <p:blipFill>
          <a:blip r:embed="rId3" cstate="print"/>
          <a:srcRect/>
          <a:stretch>
            <a:fillRect/>
          </a:stretch>
        </p:blipFill>
        <p:spPr bwMode="auto">
          <a:xfrm>
            <a:off x="2798764" y="1610875"/>
            <a:ext cx="1609725" cy="544116"/>
          </a:xfrm>
          <a:prstGeom prst="rect">
            <a:avLst/>
          </a:prstGeom>
          <a:noFill/>
          <a:ln w="9525">
            <a:noFill/>
            <a:miter lim="800000"/>
            <a:headEnd/>
            <a:tailEnd/>
          </a:ln>
        </p:spPr>
      </p:pic>
      <p:pic>
        <p:nvPicPr>
          <p:cNvPr id="37909" name="Picture 22" descr="Resultado de imagen para valtra logo"/>
          <p:cNvPicPr>
            <a:picLocks noChangeAspect="1" noChangeArrowheads="1"/>
          </p:cNvPicPr>
          <p:nvPr/>
        </p:nvPicPr>
        <p:blipFill>
          <a:blip r:embed="rId4" cstate="print"/>
          <a:srcRect/>
          <a:stretch>
            <a:fillRect/>
          </a:stretch>
        </p:blipFill>
        <p:spPr bwMode="auto">
          <a:xfrm>
            <a:off x="4770438" y="1704317"/>
            <a:ext cx="1670050" cy="333375"/>
          </a:xfrm>
          <a:prstGeom prst="rect">
            <a:avLst/>
          </a:prstGeom>
          <a:noFill/>
          <a:ln w="9525">
            <a:noFill/>
            <a:miter lim="800000"/>
            <a:headEnd/>
            <a:tailEnd/>
          </a:ln>
        </p:spPr>
      </p:pic>
      <p:pic>
        <p:nvPicPr>
          <p:cNvPr id="37910" name="Picture 23" descr="Resultado de imagen para valtra logo"/>
          <p:cNvPicPr>
            <a:picLocks noChangeAspect="1" noChangeArrowheads="1"/>
          </p:cNvPicPr>
          <p:nvPr/>
        </p:nvPicPr>
        <p:blipFill>
          <a:blip r:embed="rId5" cstate="print"/>
          <a:srcRect/>
          <a:stretch>
            <a:fillRect/>
          </a:stretch>
        </p:blipFill>
        <p:spPr bwMode="auto">
          <a:xfrm>
            <a:off x="6915151" y="1753750"/>
            <a:ext cx="1789113" cy="309563"/>
          </a:xfrm>
          <a:prstGeom prst="rect">
            <a:avLst/>
          </a:prstGeom>
          <a:noFill/>
          <a:ln w="9525">
            <a:noFill/>
            <a:miter lim="800000"/>
            <a:headEnd/>
            <a:tailEnd/>
          </a:ln>
        </p:spPr>
      </p:pic>
      <p:pic>
        <p:nvPicPr>
          <p:cNvPr id="37911" name="Picture 24" descr="Resultado de imagen para tractores ford logo"/>
          <p:cNvPicPr>
            <a:picLocks noChangeAspect="1" noChangeArrowheads="1"/>
          </p:cNvPicPr>
          <p:nvPr/>
        </p:nvPicPr>
        <p:blipFill>
          <a:blip r:embed="rId6" cstate="print"/>
          <a:srcRect l="18921" t="23503" r="20836" b="28914"/>
          <a:stretch>
            <a:fillRect/>
          </a:stretch>
        </p:blipFill>
        <p:spPr bwMode="auto">
          <a:xfrm>
            <a:off x="307975" y="2218843"/>
            <a:ext cx="1538288" cy="684609"/>
          </a:xfrm>
          <a:prstGeom prst="rect">
            <a:avLst/>
          </a:prstGeom>
          <a:noFill/>
          <a:ln w="9525">
            <a:noFill/>
            <a:miter lim="800000"/>
            <a:headEnd/>
            <a:tailEnd/>
          </a:ln>
        </p:spPr>
      </p:pic>
      <p:pic>
        <p:nvPicPr>
          <p:cNvPr id="37912" name="Picture 25" descr="Resultado de imagen para tractores massey ferguson logo"/>
          <p:cNvPicPr>
            <a:picLocks noChangeAspect="1" noChangeArrowheads="1"/>
          </p:cNvPicPr>
          <p:nvPr/>
        </p:nvPicPr>
        <p:blipFill>
          <a:blip r:embed="rId7" cstate="print"/>
          <a:srcRect/>
          <a:stretch>
            <a:fillRect/>
          </a:stretch>
        </p:blipFill>
        <p:spPr bwMode="auto">
          <a:xfrm>
            <a:off x="2452689" y="2281902"/>
            <a:ext cx="1208087" cy="627459"/>
          </a:xfrm>
          <a:prstGeom prst="rect">
            <a:avLst/>
          </a:prstGeom>
          <a:noFill/>
          <a:ln w="9525">
            <a:noFill/>
            <a:miter lim="800000"/>
            <a:headEnd/>
            <a:tailEnd/>
          </a:ln>
        </p:spPr>
      </p:pic>
      <p:pic>
        <p:nvPicPr>
          <p:cNvPr id="37913" name="Picture 26" descr="Resultado de imagen para tractores foton logo"/>
          <p:cNvPicPr>
            <a:picLocks noChangeAspect="1" noChangeArrowheads="1"/>
          </p:cNvPicPr>
          <p:nvPr/>
        </p:nvPicPr>
        <p:blipFill>
          <a:blip r:embed="rId8" cstate="print"/>
          <a:srcRect/>
          <a:stretch>
            <a:fillRect/>
          </a:stretch>
        </p:blipFill>
        <p:spPr bwMode="auto">
          <a:xfrm>
            <a:off x="4038600" y="2313388"/>
            <a:ext cx="2681288" cy="579834"/>
          </a:xfrm>
          <a:prstGeom prst="rect">
            <a:avLst/>
          </a:prstGeom>
          <a:noFill/>
          <a:ln w="9525">
            <a:noFill/>
            <a:miter lim="800000"/>
            <a:headEnd/>
            <a:tailEnd/>
          </a:ln>
        </p:spPr>
      </p:pic>
      <p:pic>
        <p:nvPicPr>
          <p:cNvPr id="37914" name="Picture 28" descr="Valtra / Landini"/>
          <p:cNvPicPr>
            <a:picLocks noChangeAspect="1" noChangeArrowheads="1"/>
          </p:cNvPicPr>
          <p:nvPr/>
        </p:nvPicPr>
        <p:blipFill>
          <a:blip r:embed="rId9" cstate="print"/>
          <a:srcRect/>
          <a:stretch>
            <a:fillRect/>
          </a:stretch>
        </p:blipFill>
        <p:spPr bwMode="auto">
          <a:xfrm>
            <a:off x="485775" y="3653192"/>
            <a:ext cx="1143000" cy="857250"/>
          </a:xfrm>
          <a:prstGeom prst="rect">
            <a:avLst/>
          </a:prstGeom>
          <a:noFill/>
          <a:ln w="9525">
            <a:noFill/>
            <a:miter lim="800000"/>
            <a:headEnd/>
            <a:tailEnd/>
          </a:ln>
        </p:spPr>
      </p:pic>
      <p:pic>
        <p:nvPicPr>
          <p:cNvPr id="37915" name="Picture 29" descr="Praco Didacol S.A."/>
          <p:cNvPicPr>
            <a:picLocks noChangeAspect="1" noChangeArrowheads="1"/>
          </p:cNvPicPr>
          <p:nvPr/>
        </p:nvPicPr>
        <p:blipFill>
          <a:blip r:embed="rId10" cstate="print"/>
          <a:srcRect t="29858" b="32375"/>
          <a:stretch>
            <a:fillRect/>
          </a:stretch>
        </p:blipFill>
        <p:spPr bwMode="auto">
          <a:xfrm>
            <a:off x="1985964" y="3804401"/>
            <a:ext cx="2052637" cy="576263"/>
          </a:xfrm>
          <a:prstGeom prst="rect">
            <a:avLst/>
          </a:prstGeom>
          <a:noFill/>
          <a:ln w="9525">
            <a:noFill/>
            <a:miter lim="800000"/>
            <a:headEnd/>
            <a:tailEnd/>
          </a:ln>
        </p:spPr>
      </p:pic>
      <p:pic>
        <p:nvPicPr>
          <p:cNvPr id="37916" name="Picture 30" descr="Motovalle Ltda."/>
          <p:cNvPicPr>
            <a:picLocks noChangeAspect="1" noChangeArrowheads="1"/>
          </p:cNvPicPr>
          <p:nvPr/>
        </p:nvPicPr>
        <p:blipFill>
          <a:blip r:embed="rId11" cstate="print"/>
          <a:srcRect t="28888" b="30106"/>
          <a:stretch>
            <a:fillRect/>
          </a:stretch>
        </p:blipFill>
        <p:spPr bwMode="auto">
          <a:xfrm>
            <a:off x="4230689" y="3767448"/>
            <a:ext cx="2243137" cy="691753"/>
          </a:xfrm>
          <a:prstGeom prst="rect">
            <a:avLst/>
          </a:prstGeom>
          <a:noFill/>
          <a:ln w="9525">
            <a:noFill/>
            <a:miter lim="800000"/>
            <a:headEnd/>
            <a:tailEnd/>
          </a:ln>
        </p:spPr>
      </p:pic>
      <p:pic>
        <p:nvPicPr>
          <p:cNvPr id="37917" name="Picture 31" descr="Moto Mart S.A."/>
          <p:cNvPicPr>
            <a:picLocks noChangeAspect="1" noChangeArrowheads="1"/>
          </p:cNvPicPr>
          <p:nvPr/>
        </p:nvPicPr>
        <p:blipFill>
          <a:blip r:embed="rId12" cstate="print"/>
          <a:srcRect t="16559" b="24792"/>
          <a:stretch>
            <a:fillRect/>
          </a:stretch>
        </p:blipFill>
        <p:spPr bwMode="auto">
          <a:xfrm>
            <a:off x="6902451" y="3804270"/>
            <a:ext cx="1603375" cy="702469"/>
          </a:xfrm>
          <a:prstGeom prst="rect">
            <a:avLst/>
          </a:prstGeom>
          <a:noFill/>
          <a:ln w="9525">
            <a:noFill/>
            <a:miter lim="800000"/>
            <a:headEnd/>
            <a:tailEnd/>
          </a:ln>
        </p:spPr>
      </p:pic>
      <p:pic>
        <p:nvPicPr>
          <p:cNvPr id="37918" name="Picture 32" descr="Resultado de imagen para logo new holland tractores"/>
          <p:cNvPicPr>
            <a:picLocks noChangeAspect="1" noChangeArrowheads="1"/>
          </p:cNvPicPr>
          <p:nvPr/>
        </p:nvPicPr>
        <p:blipFill>
          <a:blip r:embed="rId13" cstate="print"/>
          <a:srcRect/>
          <a:stretch>
            <a:fillRect/>
          </a:stretch>
        </p:blipFill>
        <p:spPr bwMode="auto">
          <a:xfrm>
            <a:off x="6970713" y="2386677"/>
            <a:ext cx="1733550" cy="369094"/>
          </a:xfrm>
          <a:prstGeom prst="rect">
            <a:avLst/>
          </a:prstGeom>
          <a:noFill/>
          <a:ln w="9525">
            <a:noFill/>
            <a:miter lim="800000"/>
            <a:headEnd/>
            <a:tailEnd/>
          </a:ln>
        </p:spPr>
      </p:pic>
      <p:pic>
        <p:nvPicPr>
          <p:cNvPr id="31" name="91 Imagen" descr="BMC LOGO.bmp"/>
          <p:cNvPicPr>
            <a:picLocks noChangeAspect="1"/>
          </p:cNvPicPr>
          <p:nvPr/>
        </p:nvPicPr>
        <p:blipFill>
          <a:blip r:embed="rId14"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22263" y="1072546"/>
            <a:ext cx="5630862" cy="181588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fontAlgn="auto">
              <a:spcBef>
                <a:spcPts val="0"/>
              </a:spcBef>
              <a:spcAft>
                <a:spcPts val="0"/>
              </a:spcAft>
              <a:defRPr/>
            </a:pPr>
            <a:r>
              <a:rPr lang="es-ES" sz="1400" dirty="0">
                <a:latin typeface="Calibri" pitchFamily="34" charset="0"/>
              </a:rPr>
              <a:t>El tractor agrícola es un vehículo autopropulsado, que por la adherencia de sus cadenas o ruedas a la superficie</a:t>
            </a:r>
            <a:r>
              <a:rPr lang="es-ES" sz="1400" dirty="0">
                <a:solidFill>
                  <a:schemeClr val="tx1"/>
                </a:solidFill>
                <a:latin typeface="Calibri" pitchFamily="34" charset="0"/>
              </a:rPr>
              <a:t>,</a:t>
            </a:r>
            <a:r>
              <a:rPr lang="es-ES" sz="1400" dirty="0">
                <a:latin typeface="Calibri" pitchFamily="34" charset="0"/>
              </a:rPr>
              <a:t> se emplea para arrastrar, empujar y accionar un remolque o un implemento, sujetado a uno de sus puntos de enganche los cuales tienen la función de levantar y bajar los implementos acoplables. El movimiento de los dos brazos que se encuentran en la parte inferior suele estar a cargo de una bomba hidráulica por medio de un distribuidor, y ésta funciona gracias al motor del propio tractor</a:t>
            </a:r>
            <a:r>
              <a:rPr lang="es-ES" sz="1400" dirty="0" smtClean="0">
                <a:latin typeface="Calibri" pitchFamily="34" charset="0"/>
              </a:rPr>
              <a:t>.</a:t>
            </a:r>
          </a:p>
          <a:p>
            <a:pPr algn="just" fontAlgn="auto">
              <a:spcBef>
                <a:spcPts val="0"/>
              </a:spcBef>
              <a:spcAft>
                <a:spcPts val="0"/>
              </a:spcAft>
              <a:defRPr/>
            </a:pPr>
            <a:r>
              <a:rPr lang="es-CO" sz="1400" dirty="0" smtClean="0">
                <a:latin typeface="Calibri" pitchFamily="34" charset="0"/>
                <a:hlinkClick r:id="rId2" action="ppaction://hlinkfile"/>
              </a:rPr>
              <a:t>TRACTOR AGRÍCOLA.docx</a:t>
            </a:r>
            <a:endParaRPr lang="es-CO" sz="1400" dirty="0">
              <a:latin typeface="Calibri" pitchFamily="34" charset="0"/>
            </a:endParaRPr>
          </a:p>
        </p:txBody>
      </p:sp>
      <p:sp>
        <p:nvSpPr>
          <p:cNvPr id="38915" name="8 Rectángulo"/>
          <p:cNvSpPr>
            <a:spLocks noChangeArrowheads="1"/>
          </p:cNvSpPr>
          <p:nvPr/>
        </p:nvSpPr>
        <p:spPr bwMode="auto">
          <a:xfrm>
            <a:off x="322263" y="667941"/>
            <a:ext cx="2370201" cy="424732"/>
          </a:xfrm>
          <a:prstGeom prst="rect">
            <a:avLst/>
          </a:prstGeom>
          <a:noFill/>
          <a:ln w="9525">
            <a:noFill/>
            <a:miter lim="800000"/>
            <a:headEnd/>
            <a:tailEnd/>
          </a:ln>
        </p:spPr>
        <p:txBody>
          <a:bodyPr wrap="none">
            <a:spAutoFit/>
          </a:bodyPr>
          <a:lstStyle/>
          <a:p>
            <a:pPr marL="342900" indent="-342900">
              <a:lnSpc>
                <a:spcPct val="120000"/>
              </a:lnSpc>
            </a:pPr>
            <a:r>
              <a:rPr lang="es-CO" b="1" dirty="0">
                <a:solidFill>
                  <a:schemeClr val="tx2"/>
                </a:solidFill>
                <a:latin typeface="Calibri" pitchFamily="34" charset="0"/>
                <a:hlinkClick r:id="rId3" action="ppaction://hlinkfile"/>
              </a:rPr>
              <a:t>1. </a:t>
            </a:r>
            <a:r>
              <a:rPr lang="es-ES" b="1" dirty="0">
                <a:solidFill>
                  <a:schemeClr val="tx2"/>
                </a:solidFill>
                <a:latin typeface="Calibri" pitchFamily="34" charset="0"/>
                <a:hlinkClick r:id="rId4" action="ppaction://hlinkfile"/>
              </a:rPr>
              <a:t>TRACTOR AGRICOLA</a:t>
            </a:r>
            <a:endParaRPr lang="es-CO" b="1" dirty="0">
              <a:solidFill>
                <a:schemeClr val="tx2"/>
              </a:solidFill>
              <a:latin typeface="Calibri" pitchFamily="34" charset="0"/>
            </a:endParaRPr>
          </a:p>
        </p:txBody>
      </p:sp>
      <p:sp>
        <p:nvSpPr>
          <p:cNvPr id="38916"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38917"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12" name="3 Marcador de texto"/>
          <p:cNvSpPr>
            <a:spLocks noGrp="1"/>
          </p:cNvSpPr>
          <p:nvPr>
            <p:ph type="body" idx="28"/>
          </p:nvPr>
        </p:nvSpPr>
        <p:spPr>
          <a:xfrm>
            <a:off x="155576" y="259557"/>
            <a:ext cx="7339012" cy="494110"/>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Calibri" pitchFamily="34" charset="0"/>
              </a:rPr>
              <a:t>7.2. MINISTERIO DE AGRICULTURA Y DESARROLLO RURAL</a:t>
            </a:r>
          </a:p>
        </p:txBody>
      </p:sp>
      <p:sp>
        <p:nvSpPr>
          <p:cNvPr id="38919"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dirty="0">
              <a:latin typeface="Calibri" pitchFamily="34" charset="0"/>
            </a:endParaRPr>
          </a:p>
        </p:txBody>
      </p:sp>
      <p:sp>
        <p:nvSpPr>
          <p:cNvPr id="13" name="Rectangle 2"/>
          <p:cNvSpPr>
            <a:spLocks noChangeArrowheads="1"/>
          </p:cNvSpPr>
          <p:nvPr/>
        </p:nvSpPr>
        <p:spPr bwMode="auto">
          <a:xfrm>
            <a:off x="322263" y="3522613"/>
            <a:ext cx="5630862" cy="1169551"/>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fontAlgn="auto">
              <a:spcBef>
                <a:spcPts val="0"/>
              </a:spcBef>
              <a:spcAft>
                <a:spcPts val="0"/>
              </a:spcAft>
              <a:defRPr/>
            </a:pPr>
            <a:r>
              <a:rPr lang="es-ES" sz="1400" dirty="0">
                <a:latin typeface="Calibri" pitchFamily="34" charset="0"/>
              </a:rPr>
              <a:t>La abonadora, es una máquina que se utiliza en la agricultura para distribuir abonos orgánicos, químicos o minerales mejoradores del suelo, en estado sólido o semisólido, accionada por un tractor, mediante algún tipo de enganche para el cual está diseñada</a:t>
            </a:r>
            <a:r>
              <a:rPr lang="es-ES" sz="1400" dirty="0" smtClean="0">
                <a:latin typeface="Calibri" pitchFamily="34" charset="0"/>
              </a:rPr>
              <a:t>.</a:t>
            </a:r>
          </a:p>
          <a:p>
            <a:pPr algn="just" fontAlgn="auto">
              <a:spcBef>
                <a:spcPts val="0"/>
              </a:spcBef>
              <a:spcAft>
                <a:spcPts val="0"/>
              </a:spcAft>
              <a:defRPr/>
            </a:pPr>
            <a:r>
              <a:rPr lang="es-CO" sz="1400" dirty="0" smtClean="0">
                <a:latin typeface="Calibri" pitchFamily="34" charset="0"/>
                <a:hlinkClick r:id="rId5" action="ppaction://hlinkfile"/>
              </a:rPr>
              <a:t>ABONADORA DE SOLIDOS PARA ACOPLAR A TRACTOR.docx</a:t>
            </a:r>
            <a:endParaRPr lang="es-CO" sz="1400" dirty="0">
              <a:latin typeface="Calibri" pitchFamily="34" charset="0"/>
            </a:endParaRPr>
          </a:p>
        </p:txBody>
      </p:sp>
      <p:sp>
        <p:nvSpPr>
          <p:cNvPr id="38921" name="8 Rectángulo"/>
          <p:cNvSpPr>
            <a:spLocks noChangeArrowheads="1"/>
          </p:cNvSpPr>
          <p:nvPr/>
        </p:nvSpPr>
        <p:spPr bwMode="auto">
          <a:xfrm>
            <a:off x="322263" y="3101579"/>
            <a:ext cx="8523287" cy="757130"/>
          </a:xfrm>
          <a:prstGeom prst="rect">
            <a:avLst/>
          </a:prstGeom>
          <a:noFill/>
          <a:ln w="9525">
            <a:noFill/>
            <a:miter lim="800000"/>
            <a:headEnd/>
            <a:tailEnd/>
          </a:ln>
        </p:spPr>
        <p:txBody>
          <a:bodyPr>
            <a:spAutoFit/>
          </a:bodyPr>
          <a:lstStyle/>
          <a:p>
            <a:pPr marL="342900" indent="-342900">
              <a:lnSpc>
                <a:spcPct val="120000"/>
              </a:lnSpc>
            </a:pPr>
            <a:r>
              <a:rPr lang="es-CO" b="1" dirty="0">
                <a:solidFill>
                  <a:schemeClr val="tx2"/>
                </a:solidFill>
                <a:latin typeface="Calibri" pitchFamily="34" charset="0"/>
                <a:hlinkClick r:id="rId3" action="ppaction://hlinkfile"/>
              </a:rPr>
              <a:t>2. </a:t>
            </a:r>
            <a:r>
              <a:rPr lang="es-ES" b="1" dirty="0">
                <a:solidFill>
                  <a:schemeClr val="tx2"/>
                </a:solidFill>
                <a:latin typeface="Calibri" pitchFamily="34" charset="0"/>
                <a:hlinkClick r:id="rId4" action="ppaction://hlinkfile"/>
              </a:rPr>
              <a:t>ABONADORA</a:t>
            </a:r>
            <a:r>
              <a:rPr lang="es-ES" b="1" dirty="0">
                <a:latin typeface="Calibri" pitchFamily="34" charset="0"/>
                <a:hlinkClick r:id="rId4" action="ppaction://hlinkfile"/>
              </a:rPr>
              <a:t> </a:t>
            </a:r>
            <a:r>
              <a:rPr lang="es-ES" b="1" dirty="0">
                <a:solidFill>
                  <a:schemeClr val="tx2"/>
                </a:solidFill>
                <a:latin typeface="Calibri" pitchFamily="34" charset="0"/>
                <a:hlinkClick r:id="rId4" action="ppaction://hlinkfile"/>
              </a:rPr>
              <a:t>DE</a:t>
            </a:r>
            <a:r>
              <a:rPr lang="es-ES" b="1" dirty="0">
                <a:latin typeface="Calibri" pitchFamily="34" charset="0"/>
                <a:hlinkClick r:id="rId4" action="ppaction://hlinkfile"/>
              </a:rPr>
              <a:t> </a:t>
            </a:r>
            <a:r>
              <a:rPr lang="es-ES" b="1" dirty="0">
                <a:solidFill>
                  <a:schemeClr val="tx2"/>
                </a:solidFill>
                <a:latin typeface="Calibri" pitchFamily="34" charset="0"/>
                <a:hlinkClick r:id="rId4" action="ppaction://hlinkfile"/>
              </a:rPr>
              <a:t>SOLIDOS</a:t>
            </a:r>
            <a:r>
              <a:rPr lang="es-ES" b="1" dirty="0">
                <a:latin typeface="Calibri" pitchFamily="34" charset="0"/>
                <a:hlinkClick r:id="rId4" action="ppaction://hlinkfile"/>
              </a:rPr>
              <a:t> </a:t>
            </a:r>
            <a:r>
              <a:rPr lang="es-ES" b="1" dirty="0">
                <a:solidFill>
                  <a:schemeClr val="tx2"/>
                </a:solidFill>
                <a:latin typeface="Calibri" pitchFamily="34" charset="0"/>
                <a:hlinkClick r:id="rId4" action="ppaction://hlinkfile"/>
              </a:rPr>
              <a:t>PARA ACOPLAR A TRACTOR</a:t>
            </a:r>
            <a:r>
              <a:rPr lang="es-ES" b="1" dirty="0">
                <a:latin typeface="Calibri" pitchFamily="34" charset="0"/>
              </a:rPr>
              <a:t> </a:t>
            </a:r>
            <a:endParaRPr lang="es-CO" dirty="0">
              <a:latin typeface="Calibri" pitchFamily="34" charset="0"/>
            </a:endParaRPr>
          </a:p>
          <a:p>
            <a:pPr marL="342900" indent="-342900">
              <a:lnSpc>
                <a:spcPct val="120000"/>
              </a:lnSpc>
            </a:pPr>
            <a:endParaRPr lang="es-CO" b="1" dirty="0">
              <a:solidFill>
                <a:schemeClr val="tx2"/>
              </a:solidFill>
              <a:latin typeface="Calibri" pitchFamily="34" charset="0"/>
            </a:endParaRPr>
          </a:p>
        </p:txBody>
      </p:sp>
      <p:pic>
        <p:nvPicPr>
          <p:cNvPr id="38922" name="10 Imagen" descr="Resultado de imagen para tractores"/>
          <p:cNvPicPr>
            <a:picLocks noChangeAspect="1" noChangeArrowheads="1"/>
          </p:cNvPicPr>
          <p:nvPr/>
        </p:nvPicPr>
        <p:blipFill>
          <a:blip r:embed="rId6" cstate="print"/>
          <a:srcRect/>
          <a:stretch>
            <a:fillRect/>
          </a:stretch>
        </p:blipFill>
        <p:spPr bwMode="auto">
          <a:xfrm>
            <a:off x="6207126" y="1290637"/>
            <a:ext cx="2473325" cy="1147763"/>
          </a:xfrm>
          <a:prstGeom prst="rect">
            <a:avLst/>
          </a:prstGeom>
          <a:noFill/>
          <a:ln w="9525">
            <a:noFill/>
            <a:miter lim="800000"/>
            <a:headEnd/>
            <a:tailEnd/>
          </a:ln>
        </p:spPr>
      </p:pic>
      <p:pic>
        <p:nvPicPr>
          <p:cNvPr id="38923" name="13 Imagen" descr="ACD-N CULTIVADORA HIDRAULICA PARA LABRANZA"/>
          <p:cNvPicPr>
            <a:picLocks noChangeAspect="1" noChangeArrowheads="1"/>
          </p:cNvPicPr>
          <p:nvPr/>
        </p:nvPicPr>
        <p:blipFill>
          <a:blip r:embed="rId7" cstate="print"/>
          <a:srcRect/>
          <a:stretch>
            <a:fillRect/>
          </a:stretch>
        </p:blipFill>
        <p:spPr bwMode="auto">
          <a:xfrm>
            <a:off x="6372226" y="3493294"/>
            <a:ext cx="2117725" cy="1096566"/>
          </a:xfrm>
          <a:prstGeom prst="rect">
            <a:avLst/>
          </a:prstGeom>
          <a:noFill/>
          <a:ln w="9525">
            <a:noFill/>
            <a:miter lim="800000"/>
            <a:headEnd/>
            <a:tailEnd/>
          </a:ln>
        </p:spPr>
      </p:pic>
      <p:pic>
        <p:nvPicPr>
          <p:cNvPr id="14" name="91 Imagen" descr="BMC LOGO.bmp"/>
          <p:cNvPicPr>
            <a:picLocks noChangeAspect="1"/>
          </p:cNvPicPr>
          <p:nvPr/>
        </p:nvPicPr>
        <p:blipFill>
          <a:blip r:embed="rId8"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39725" y="1130767"/>
            <a:ext cx="5630863" cy="132343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fontAlgn="auto">
              <a:spcBef>
                <a:spcPts val="0"/>
              </a:spcBef>
              <a:spcAft>
                <a:spcPts val="0"/>
              </a:spcAft>
              <a:defRPr/>
            </a:pPr>
            <a:r>
              <a:rPr lang="es-ES" sz="1600" dirty="0">
                <a:latin typeface="Calibri" pitchFamily="34" charset="0"/>
              </a:rPr>
              <a:t>El arado para acoplar a tractor, es una herramienta de labranza, utilizada en la agricultura para realizar actividades de corte y volteo del suelo además del desmenuzamiento y pulido de la tierra </a:t>
            </a:r>
            <a:endParaRPr lang="es-ES" sz="1600" dirty="0" smtClean="0">
              <a:latin typeface="Calibri" pitchFamily="34" charset="0"/>
            </a:endParaRPr>
          </a:p>
          <a:p>
            <a:pPr algn="just" fontAlgn="auto">
              <a:spcBef>
                <a:spcPts val="0"/>
              </a:spcBef>
              <a:spcAft>
                <a:spcPts val="0"/>
              </a:spcAft>
              <a:defRPr/>
            </a:pPr>
            <a:r>
              <a:rPr lang="es-CO" sz="1600" dirty="0" smtClean="0">
                <a:latin typeface="Calibri" pitchFamily="34" charset="0"/>
                <a:hlinkClick r:id="rId2" action="ppaction://hlinkfile"/>
              </a:rPr>
              <a:t>ARADO PARA TRACTOR AGRICOLA.docx</a:t>
            </a:r>
            <a:endParaRPr lang="es-CO" sz="1600" dirty="0">
              <a:latin typeface="Calibri" pitchFamily="34" charset="0"/>
            </a:endParaRPr>
          </a:p>
        </p:txBody>
      </p:sp>
      <p:sp>
        <p:nvSpPr>
          <p:cNvPr id="39939" name="8 Rectángulo"/>
          <p:cNvSpPr>
            <a:spLocks noChangeArrowheads="1"/>
          </p:cNvSpPr>
          <p:nvPr/>
        </p:nvSpPr>
        <p:spPr bwMode="auto">
          <a:xfrm>
            <a:off x="339725" y="665560"/>
            <a:ext cx="3845412" cy="402546"/>
          </a:xfrm>
          <a:prstGeom prst="rect">
            <a:avLst/>
          </a:prstGeom>
          <a:noFill/>
          <a:ln w="9525">
            <a:noFill/>
            <a:miter lim="800000"/>
            <a:headEnd/>
            <a:tailEnd/>
          </a:ln>
        </p:spPr>
        <p:txBody>
          <a:bodyPr wrap="none">
            <a:spAutoFit/>
          </a:bodyPr>
          <a:lstStyle/>
          <a:p>
            <a:pPr marL="342900" indent="-342900">
              <a:lnSpc>
                <a:spcPct val="120000"/>
              </a:lnSpc>
            </a:pPr>
            <a:r>
              <a:rPr lang="es-CO" b="1" dirty="0">
                <a:solidFill>
                  <a:schemeClr val="tx2"/>
                </a:solidFill>
                <a:latin typeface="Calibri" pitchFamily="34" charset="0"/>
                <a:hlinkClick r:id="rId3" action="ppaction://hlinkfile"/>
              </a:rPr>
              <a:t>3. </a:t>
            </a:r>
            <a:r>
              <a:rPr lang="es-ES" b="1" dirty="0">
                <a:solidFill>
                  <a:schemeClr val="tx2"/>
                </a:solidFill>
                <a:latin typeface="Calibri" pitchFamily="34" charset="0"/>
                <a:hlinkClick r:id="rId4" action="ppaction://hlinkfile"/>
              </a:rPr>
              <a:t>ARADO PARA ACOPLAR A TRACTOR </a:t>
            </a:r>
            <a:endParaRPr lang="es-CO" b="1" dirty="0">
              <a:solidFill>
                <a:schemeClr val="tx2"/>
              </a:solidFill>
              <a:latin typeface="Calibri"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12" name="3 Marcador de texto"/>
          <p:cNvSpPr>
            <a:spLocks noGrp="1"/>
          </p:cNvSpPr>
          <p:nvPr>
            <p:ph type="body" idx="28"/>
          </p:nvPr>
        </p:nvSpPr>
        <p:spPr>
          <a:xfrm>
            <a:off x="155576" y="192882"/>
            <a:ext cx="7339012" cy="494110"/>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Calibri" pitchFamily="34" charset="0"/>
              </a:rPr>
              <a:t>7.2. MINISTERIO DE AGRICULTURA Y DESARROLLO RURAL</a:t>
            </a:r>
          </a:p>
          <a:p>
            <a:pPr eaLnBrk="1" fontAlgn="auto" hangingPunct="1">
              <a:buFont typeface="Arial" charset="0"/>
              <a:buNone/>
              <a:defRPr/>
            </a:pPr>
            <a:endParaRPr lang="es-CO" sz="2400" b="1" dirty="0" smtClean="0">
              <a:latin typeface="Calibri" pitchFamily="34" charset="0"/>
            </a:endParaRPr>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dirty="0">
              <a:latin typeface="Calibri" pitchFamily="34" charset="0"/>
            </a:endParaRPr>
          </a:p>
        </p:txBody>
      </p:sp>
      <p:sp>
        <p:nvSpPr>
          <p:cNvPr id="13" name="Rectangle 2"/>
          <p:cNvSpPr>
            <a:spLocks noChangeArrowheads="1"/>
          </p:cNvSpPr>
          <p:nvPr/>
        </p:nvSpPr>
        <p:spPr bwMode="auto">
          <a:xfrm>
            <a:off x="374650" y="3199358"/>
            <a:ext cx="5630863" cy="132343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fontAlgn="auto">
              <a:spcBef>
                <a:spcPts val="0"/>
              </a:spcBef>
              <a:spcAft>
                <a:spcPts val="0"/>
              </a:spcAft>
              <a:defRPr/>
            </a:pPr>
            <a:r>
              <a:rPr lang="es-ES" sz="1600" dirty="0">
                <a:latin typeface="Calibri" pitchFamily="34" charset="0"/>
              </a:rPr>
              <a:t>La aspersora es un dispositivo mecánico que en la mayoría de los casos toma un flujo líquido presurizado y lo transforma en rocío, asperjándolo para fines de riego, fertilización, fumigación, entre otras</a:t>
            </a:r>
            <a:r>
              <a:rPr lang="es-ES" sz="1600" dirty="0" smtClean="0">
                <a:latin typeface="Calibri" pitchFamily="34" charset="0"/>
              </a:rPr>
              <a:t>.</a:t>
            </a:r>
          </a:p>
          <a:p>
            <a:pPr algn="just" fontAlgn="auto">
              <a:spcBef>
                <a:spcPts val="0"/>
              </a:spcBef>
              <a:spcAft>
                <a:spcPts val="0"/>
              </a:spcAft>
              <a:defRPr/>
            </a:pPr>
            <a:r>
              <a:rPr lang="es-CO" sz="1600" dirty="0" smtClean="0">
                <a:latin typeface="Calibri" pitchFamily="34" charset="0"/>
                <a:hlinkClick r:id="rId5" action="ppaction://hlinkfile"/>
              </a:rPr>
              <a:t>ASPERSORA PARA ACOPLAR A TRACTOR.docx</a:t>
            </a:r>
            <a:endParaRPr lang="es-CO" sz="1600" dirty="0">
              <a:latin typeface="Calibri" pitchFamily="34" charset="0"/>
            </a:endParaRPr>
          </a:p>
        </p:txBody>
      </p:sp>
      <p:sp>
        <p:nvSpPr>
          <p:cNvPr id="39945" name="8 Rectángulo"/>
          <p:cNvSpPr>
            <a:spLocks noChangeArrowheads="1"/>
          </p:cNvSpPr>
          <p:nvPr/>
        </p:nvSpPr>
        <p:spPr bwMode="auto">
          <a:xfrm>
            <a:off x="366713" y="2632472"/>
            <a:ext cx="8523287" cy="402546"/>
          </a:xfrm>
          <a:prstGeom prst="rect">
            <a:avLst/>
          </a:prstGeom>
          <a:noFill/>
          <a:ln w="9525">
            <a:noFill/>
            <a:miter lim="800000"/>
            <a:headEnd/>
            <a:tailEnd/>
          </a:ln>
        </p:spPr>
        <p:txBody>
          <a:bodyPr>
            <a:spAutoFit/>
          </a:bodyPr>
          <a:lstStyle/>
          <a:p>
            <a:pPr marL="342900" indent="-342900">
              <a:lnSpc>
                <a:spcPct val="120000"/>
              </a:lnSpc>
            </a:pPr>
            <a:r>
              <a:rPr lang="es-CO" b="1" dirty="0">
                <a:solidFill>
                  <a:schemeClr val="tx2"/>
                </a:solidFill>
                <a:latin typeface="Calibri" pitchFamily="34" charset="0"/>
                <a:hlinkClick r:id="rId3" action="ppaction://hlinkfile"/>
              </a:rPr>
              <a:t>4. </a:t>
            </a:r>
            <a:r>
              <a:rPr lang="es-ES" b="1" dirty="0">
                <a:solidFill>
                  <a:schemeClr val="tx2"/>
                </a:solidFill>
                <a:latin typeface="Calibri" pitchFamily="34" charset="0"/>
                <a:hlinkClick r:id="rId4" action="ppaction://hlinkfile"/>
              </a:rPr>
              <a:t>ASPERSORA PARA ACOPLAR A TRACTOR</a:t>
            </a:r>
            <a:endParaRPr lang="es-CO" b="1" dirty="0">
              <a:solidFill>
                <a:schemeClr val="tx2"/>
              </a:solidFill>
              <a:latin typeface="Calibri" pitchFamily="34" charset="0"/>
            </a:endParaRPr>
          </a:p>
        </p:txBody>
      </p:sp>
      <p:pic>
        <p:nvPicPr>
          <p:cNvPr id="39948" name="Picture 14" descr="Resultado de imagen para aspersoras agricolas"/>
          <p:cNvPicPr>
            <a:picLocks noChangeAspect="1" noChangeArrowheads="1"/>
          </p:cNvPicPr>
          <p:nvPr/>
        </p:nvPicPr>
        <p:blipFill>
          <a:blip r:embed="rId6" cstate="print"/>
          <a:srcRect t="18828" b="14517"/>
          <a:stretch>
            <a:fillRect/>
          </a:stretch>
        </p:blipFill>
        <p:spPr bwMode="auto">
          <a:xfrm>
            <a:off x="6197600" y="3307527"/>
            <a:ext cx="2619669" cy="1087040"/>
          </a:xfrm>
          <a:prstGeom prst="rect">
            <a:avLst/>
          </a:prstGeom>
          <a:noFill/>
          <a:ln w="9525">
            <a:noFill/>
            <a:miter lim="800000"/>
            <a:headEnd/>
            <a:tailEnd/>
          </a:ln>
        </p:spPr>
      </p:pic>
      <p:grpSp>
        <p:nvGrpSpPr>
          <p:cNvPr id="2" name="18 Grupo"/>
          <p:cNvGrpSpPr>
            <a:grpSpLocks/>
          </p:cNvGrpSpPr>
          <p:nvPr/>
        </p:nvGrpSpPr>
        <p:grpSpPr bwMode="auto">
          <a:xfrm>
            <a:off x="6009357" y="977778"/>
            <a:ext cx="2967956" cy="1653778"/>
            <a:chOff x="5999163" y="1128713"/>
            <a:chExt cx="3138487" cy="2205765"/>
          </a:xfrm>
        </p:grpSpPr>
        <p:pic>
          <p:nvPicPr>
            <p:cNvPr id="39950" name="13 Imagen" descr="Resultado de imagen para arados"/>
            <p:cNvPicPr>
              <a:picLocks noChangeAspect="1" noChangeArrowheads="1"/>
            </p:cNvPicPr>
            <p:nvPr/>
          </p:nvPicPr>
          <p:blipFill>
            <a:blip r:embed="rId7" cstate="print"/>
            <a:srcRect/>
            <a:stretch>
              <a:fillRect/>
            </a:stretch>
          </p:blipFill>
          <p:spPr bwMode="auto">
            <a:xfrm>
              <a:off x="6027773" y="2256505"/>
              <a:ext cx="1331877" cy="1062957"/>
            </a:xfrm>
            <a:prstGeom prst="rect">
              <a:avLst/>
            </a:prstGeom>
            <a:noFill/>
            <a:ln w="9525">
              <a:noFill/>
              <a:miter lim="800000"/>
              <a:headEnd/>
              <a:tailEnd/>
            </a:ln>
          </p:spPr>
        </p:pic>
        <p:pic>
          <p:nvPicPr>
            <p:cNvPr id="39951" name="Picture 15" descr="Resultado de imagen para rotovator"/>
            <p:cNvPicPr>
              <a:picLocks noChangeAspect="1" noChangeArrowheads="1"/>
            </p:cNvPicPr>
            <p:nvPr/>
          </p:nvPicPr>
          <p:blipFill>
            <a:blip r:embed="rId8" cstate="print"/>
            <a:srcRect t="6680" b="6836"/>
            <a:stretch>
              <a:fillRect/>
            </a:stretch>
          </p:blipFill>
          <p:spPr bwMode="auto">
            <a:xfrm>
              <a:off x="7459663" y="2245453"/>
              <a:ext cx="1507456" cy="1089025"/>
            </a:xfrm>
            <a:prstGeom prst="rect">
              <a:avLst/>
            </a:prstGeom>
            <a:noFill/>
            <a:ln w="9525">
              <a:noFill/>
              <a:miter lim="800000"/>
              <a:headEnd/>
              <a:tailEnd/>
            </a:ln>
          </p:spPr>
        </p:pic>
        <p:pic>
          <p:nvPicPr>
            <p:cNvPr id="39952" name="9 Imagen" descr="Resultado de imagen para arados"/>
            <p:cNvPicPr>
              <a:picLocks noChangeAspect="1" noChangeArrowheads="1"/>
            </p:cNvPicPr>
            <p:nvPr/>
          </p:nvPicPr>
          <p:blipFill>
            <a:blip r:embed="rId9" cstate="print"/>
            <a:srcRect/>
            <a:stretch>
              <a:fillRect/>
            </a:stretch>
          </p:blipFill>
          <p:spPr bwMode="auto">
            <a:xfrm>
              <a:off x="5999163" y="1128713"/>
              <a:ext cx="1354138" cy="1017587"/>
            </a:xfrm>
            <a:prstGeom prst="rect">
              <a:avLst/>
            </a:prstGeom>
            <a:noFill/>
            <a:ln w="9525">
              <a:noFill/>
              <a:miter lim="800000"/>
              <a:headEnd/>
              <a:tailEnd/>
            </a:ln>
          </p:spPr>
        </p:pic>
        <p:pic>
          <p:nvPicPr>
            <p:cNvPr id="39953" name="10 Imagen" descr="Resultado de imagen para arados"/>
            <p:cNvPicPr>
              <a:picLocks noChangeAspect="1" noChangeArrowheads="1"/>
            </p:cNvPicPr>
            <p:nvPr/>
          </p:nvPicPr>
          <p:blipFill>
            <a:blip r:embed="rId10" cstate="print"/>
            <a:srcRect/>
            <a:stretch>
              <a:fillRect/>
            </a:stretch>
          </p:blipFill>
          <p:spPr bwMode="auto">
            <a:xfrm>
              <a:off x="7453313" y="1136650"/>
              <a:ext cx="1684337" cy="1009650"/>
            </a:xfrm>
            <a:prstGeom prst="rect">
              <a:avLst/>
            </a:prstGeom>
            <a:noFill/>
            <a:ln w="9525">
              <a:noFill/>
              <a:miter lim="800000"/>
              <a:headEnd/>
              <a:tailEnd/>
            </a:ln>
          </p:spPr>
        </p:pic>
      </p:grpSp>
      <p:pic>
        <p:nvPicPr>
          <p:cNvPr id="18" name="91 Imagen" descr="BMC LOGO.bmp"/>
          <p:cNvPicPr>
            <a:picLocks noChangeAspect="1"/>
          </p:cNvPicPr>
          <p:nvPr/>
        </p:nvPicPr>
        <p:blipFill>
          <a:blip r:embed="rId11"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1208478"/>
            <a:ext cx="5630863" cy="132343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fontAlgn="auto">
              <a:spcBef>
                <a:spcPts val="0"/>
              </a:spcBef>
              <a:spcAft>
                <a:spcPts val="0"/>
              </a:spcAft>
              <a:defRPr/>
            </a:pPr>
            <a:r>
              <a:rPr lang="es-ES" sz="1600" dirty="0">
                <a:latin typeface="Calibri" pitchFamily="34" charset="0"/>
              </a:rPr>
              <a:t>La Rastra es un implemento que se usa para la preparación de la tierra en presiembra, Está diseñada para desterronar la capa superficial del suelo permitiendo una buena germinación de la semilla. </a:t>
            </a:r>
            <a:endParaRPr lang="es-ES" sz="1600" dirty="0" smtClean="0">
              <a:latin typeface="Calibri" pitchFamily="34" charset="0"/>
            </a:endParaRPr>
          </a:p>
          <a:p>
            <a:pPr algn="just" fontAlgn="auto">
              <a:spcBef>
                <a:spcPts val="0"/>
              </a:spcBef>
              <a:spcAft>
                <a:spcPts val="0"/>
              </a:spcAft>
              <a:defRPr/>
            </a:pPr>
            <a:r>
              <a:rPr lang="pt-BR" sz="1600" dirty="0" smtClean="0">
                <a:latin typeface="Calibri" pitchFamily="34" charset="0"/>
                <a:hlinkClick r:id="rId2" action="ppaction://hlinkfile"/>
              </a:rPr>
              <a:t>RASTRA PARA ACOPLAR A TRACTOR.</a:t>
            </a:r>
            <a:r>
              <a:rPr lang="pt-BR" sz="1600" dirty="0" err="1" smtClean="0">
                <a:latin typeface="Calibri" pitchFamily="34" charset="0"/>
                <a:hlinkClick r:id="rId2" action="ppaction://hlinkfile"/>
              </a:rPr>
              <a:t>docx</a:t>
            </a:r>
            <a:endParaRPr lang="es-CO" sz="1600" dirty="0">
              <a:latin typeface="Calibri" pitchFamily="34" charset="0"/>
            </a:endParaRPr>
          </a:p>
        </p:txBody>
      </p:sp>
      <p:sp>
        <p:nvSpPr>
          <p:cNvPr id="40963" name="8 Rectángulo"/>
          <p:cNvSpPr>
            <a:spLocks noChangeArrowheads="1"/>
          </p:cNvSpPr>
          <p:nvPr/>
        </p:nvSpPr>
        <p:spPr bwMode="auto">
          <a:xfrm>
            <a:off x="368300" y="697377"/>
            <a:ext cx="3841564" cy="402546"/>
          </a:xfrm>
          <a:prstGeom prst="rect">
            <a:avLst/>
          </a:prstGeom>
          <a:noFill/>
          <a:ln w="9525">
            <a:noFill/>
            <a:miter lim="800000"/>
            <a:headEnd/>
            <a:tailEnd/>
          </a:ln>
        </p:spPr>
        <p:txBody>
          <a:bodyPr wrap="none">
            <a:spAutoFit/>
          </a:bodyPr>
          <a:lstStyle/>
          <a:p>
            <a:pPr marL="342900" indent="-342900">
              <a:lnSpc>
                <a:spcPct val="120000"/>
              </a:lnSpc>
            </a:pPr>
            <a:r>
              <a:rPr lang="es-CO" b="1" dirty="0">
                <a:solidFill>
                  <a:schemeClr val="tx2"/>
                </a:solidFill>
                <a:latin typeface="Calibri" pitchFamily="34" charset="0"/>
                <a:hlinkClick r:id="rId3" action="ppaction://hlinkfile"/>
              </a:rPr>
              <a:t>5. </a:t>
            </a:r>
            <a:r>
              <a:rPr lang="es-ES" b="1" dirty="0">
                <a:solidFill>
                  <a:schemeClr val="tx2"/>
                </a:solidFill>
                <a:latin typeface="Calibri" pitchFamily="34" charset="0"/>
                <a:hlinkClick r:id="rId4" action="ppaction://hlinkfile"/>
              </a:rPr>
              <a:t>RASTRA PARA ACOPLAR A TRACTOR</a:t>
            </a:r>
            <a:endParaRPr lang="es-CO" b="1" dirty="0">
              <a:solidFill>
                <a:schemeClr val="tx2"/>
              </a:solidFill>
              <a:latin typeface="Calibri" pitchFamily="34" charset="0"/>
            </a:endParaRPr>
          </a:p>
        </p:txBody>
      </p:sp>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12" name="3 Marcador de texto"/>
          <p:cNvSpPr>
            <a:spLocks noGrp="1"/>
          </p:cNvSpPr>
          <p:nvPr>
            <p:ph type="body" idx="28"/>
          </p:nvPr>
        </p:nvSpPr>
        <p:spPr>
          <a:xfrm>
            <a:off x="212725" y="192882"/>
            <a:ext cx="7421813" cy="494110"/>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Calibri" pitchFamily="34" charset="0"/>
              </a:rPr>
              <a:t>7.2. MINISTERIO DE AGRICULTURA Y DESARROLLO RURAL</a:t>
            </a:r>
          </a:p>
          <a:p>
            <a:pPr eaLnBrk="1" fontAlgn="auto" hangingPunct="1">
              <a:buFont typeface="Arial" charset="0"/>
              <a:buNone/>
              <a:defRPr/>
            </a:pPr>
            <a:endParaRPr lang="es-CO" sz="2400" b="1" dirty="0" smtClean="0">
              <a:latin typeface="Calibri" pitchFamily="34" charset="0"/>
            </a:endParaRPr>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dirty="0">
              <a:latin typeface="Calibri" pitchFamily="34" charset="0"/>
            </a:endParaRPr>
          </a:p>
        </p:txBody>
      </p:sp>
      <p:sp>
        <p:nvSpPr>
          <p:cNvPr id="13" name="Rectangle 2"/>
          <p:cNvSpPr>
            <a:spLocks noChangeArrowheads="1"/>
          </p:cNvSpPr>
          <p:nvPr/>
        </p:nvSpPr>
        <p:spPr bwMode="auto">
          <a:xfrm>
            <a:off x="374650" y="3259241"/>
            <a:ext cx="5630863" cy="107721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fontAlgn="auto">
              <a:spcBef>
                <a:spcPts val="0"/>
              </a:spcBef>
              <a:spcAft>
                <a:spcPts val="0"/>
              </a:spcAft>
              <a:defRPr/>
            </a:pPr>
            <a:r>
              <a:rPr lang="es-ES" sz="1600" dirty="0">
                <a:latin typeface="Calibri" pitchFamily="34" charset="0"/>
              </a:rPr>
              <a:t>La sembradora es una máquina que permite colocar en el terreno,  sobre toda la superficie o en líneas equidistantes y a una profundidad uniforme, las semillas utilizadas. </a:t>
            </a:r>
            <a:endParaRPr lang="es-ES" sz="1600" dirty="0" smtClean="0">
              <a:latin typeface="Calibri" pitchFamily="34" charset="0"/>
            </a:endParaRPr>
          </a:p>
          <a:p>
            <a:pPr algn="just" fontAlgn="auto">
              <a:spcBef>
                <a:spcPts val="0"/>
              </a:spcBef>
              <a:spcAft>
                <a:spcPts val="0"/>
              </a:spcAft>
              <a:defRPr/>
            </a:pPr>
            <a:r>
              <a:rPr lang="pt-BR" sz="1600" dirty="0" smtClean="0">
                <a:latin typeface="Calibri" pitchFamily="34" charset="0"/>
                <a:hlinkClick r:id="rId5" action="ppaction://hlinkfile"/>
              </a:rPr>
              <a:t>SEMBRADORA PARA ACOPLAR A TRACTOR.</a:t>
            </a:r>
            <a:r>
              <a:rPr lang="pt-BR" sz="1600" dirty="0" err="1" smtClean="0">
                <a:latin typeface="Calibri" pitchFamily="34" charset="0"/>
                <a:hlinkClick r:id="rId5" action="ppaction://hlinkfile"/>
              </a:rPr>
              <a:t>docx</a:t>
            </a:r>
            <a:endParaRPr lang="es-CO" sz="1600" dirty="0">
              <a:latin typeface="Calibri" pitchFamily="34" charset="0"/>
            </a:endParaRPr>
          </a:p>
        </p:txBody>
      </p:sp>
      <p:sp>
        <p:nvSpPr>
          <p:cNvPr id="40969" name="8 Rectángulo"/>
          <p:cNvSpPr>
            <a:spLocks noChangeArrowheads="1"/>
          </p:cNvSpPr>
          <p:nvPr/>
        </p:nvSpPr>
        <p:spPr bwMode="auto">
          <a:xfrm>
            <a:off x="366713" y="2701846"/>
            <a:ext cx="8523287" cy="402546"/>
          </a:xfrm>
          <a:prstGeom prst="rect">
            <a:avLst/>
          </a:prstGeom>
          <a:noFill/>
          <a:ln w="9525">
            <a:noFill/>
            <a:miter lim="800000"/>
            <a:headEnd/>
            <a:tailEnd/>
          </a:ln>
        </p:spPr>
        <p:txBody>
          <a:bodyPr>
            <a:spAutoFit/>
          </a:bodyPr>
          <a:lstStyle/>
          <a:p>
            <a:pPr marL="342900" indent="-342900">
              <a:lnSpc>
                <a:spcPct val="120000"/>
              </a:lnSpc>
            </a:pPr>
            <a:r>
              <a:rPr lang="es-CO" b="1" dirty="0">
                <a:solidFill>
                  <a:schemeClr val="tx2"/>
                </a:solidFill>
                <a:latin typeface="Calibri" pitchFamily="34" charset="0"/>
                <a:hlinkClick r:id="rId3" action="ppaction://hlinkfile"/>
              </a:rPr>
              <a:t>6. </a:t>
            </a:r>
            <a:r>
              <a:rPr lang="es-ES" b="1" dirty="0">
                <a:solidFill>
                  <a:schemeClr val="tx2"/>
                </a:solidFill>
                <a:latin typeface="Calibri" pitchFamily="34" charset="0"/>
                <a:hlinkClick r:id="rId4" action="ppaction://hlinkfile"/>
              </a:rPr>
              <a:t>SEMBRADORA PARA ACOPLAR A TRACTOR</a:t>
            </a:r>
            <a:endParaRPr lang="es-CO" b="1" dirty="0">
              <a:solidFill>
                <a:schemeClr val="tx2"/>
              </a:solidFill>
              <a:latin typeface="Calibri" pitchFamily="34" charset="0"/>
            </a:endParaRPr>
          </a:p>
        </p:txBody>
      </p:sp>
      <p:pic>
        <p:nvPicPr>
          <p:cNvPr id="40970" name="Picture 10" descr="Rastras Tiro Excéntrico 3 Puntos"/>
          <p:cNvPicPr>
            <a:picLocks noChangeAspect="1" noChangeArrowheads="1"/>
          </p:cNvPicPr>
          <p:nvPr/>
        </p:nvPicPr>
        <p:blipFill>
          <a:blip r:embed="rId6" cstate="print"/>
          <a:srcRect/>
          <a:stretch>
            <a:fillRect/>
          </a:stretch>
        </p:blipFill>
        <p:spPr bwMode="auto">
          <a:xfrm>
            <a:off x="6472238" y="1231346"/>
            <a:ext cx="2132012" cy="1200150"/>
          </a:xfrm>
          <a:prstGeom prst="rect">
            <a:avLst/>
          </a:prstGeom>
          <a:noFill/>
          <a:ln w="9525">
            <a:noFill/>
            <a:miter lim="800000"/>
            <a:headEnd/>
            <a:tailEnd/>
          </a:ln>
        </p:spPr>
      </p:pic>
      <p:pic>
        <p:nvPicPr>
          <p:cNvPr id="40971" name="Picture 11" descr="Resultado de imagen para SEMBRADORAS agricolas"/>
          <p:cNvPicPr>
            <a:picLocks noChangeAspect="1" noChangeArrowheads="1"/>
          </p:cNvPicPr>
          <p:nvPr/>
        </p:nvPicPr>
        <p:blipFill>
          <a:blip r:embed="rId7" cstate="print"/>
          <a:srcRect l="6688" t="14444" r="12901" b="15311"/>
          <a:stretch>
            <a:fillRect/>
          </a:stretch>
        </p:blipFill>
        <p:spPr bwMode="auto">
          <a:xfrm>
            <a:off x="6249988" y="3280616"/>
            <a:ext cx="2640012" cy="971550"/>
          </a:xfrm>
          <a:prstGeom prst="rect">
            <a:avLst/>
          </a:prstGeom>
          <a:noFill/>
          <a:ln w="9525">
            <a:noFill/>
            <a:miter lim="800000"/>
            <a:headEnd/>
            <a:tailEnd/>
          </a:ln>
        </p:spPr>
      </p:pic>
      <p:pic>
        <p:nvPicPr>
          <p:cNvPr id="14" name="91 Imagen" descr="BMC LOGO.bmp"/>
          <p:cNvPicPr>
            <a:picLocks noChangeAspect="1"/>
          </p:cNvPicPr>
          <p:nvPr/>
        </p:nvPicPr>
        <p:blipFill>
          <a:blip r:embed="rId8"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12" name="3 Marcador de texto"/>
          <p:cNvSpPr>
            <a:spLocks noGrp="1"/>
          </p:cNvSpPr>
          <p:nvPr>
            <p:ph type="body" idx="28"/>
          </p:nvPr>
        </p:nvSpPr>
        <p:spPr>
          <a:xfrm>
            <a:off x="374650" y="396083"/>
            <a:ext cx="6996113" cy="563475"/>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Calibri" pitchFamily="34" charset="0"/>
              </a:rPr>
              <a:t>RECOMENDACION DEL COMITÉ DE ESTÁNDARES A LA JUNTA DIRECTIVA</a:t>
            </a:r>
          </a:p>
          <a:p>
            <a:pPr eaLnBrk="1" fontAlgn="auto" hangingPunct="1">
              <a:buFont typeface="Arial" charset="0"/>
              <a:buNone/>
              <a:defRPr/>
            </a:pPr>
            <a:endParaRPr lang="it-IT" sz="2400" b="1" dirty="0" smtClean="0">
              <a:solidFill>
                <a:schemeClr val="bg2">
                  <a:lumMod val="75000"/>
                </a:schemeClr>
              </a:solidFill>
              <a:latin typeface="Calibri" pitchFamily="34" charset="0"/>
            </a:endParaRPr>
          </a:p>
          <a:p>
            <a:pPr eaLnBrk="1" fontAlgn="auto" hangingPunct="1">
              <a:buFont typeface="Arial" charset="0"/>
              <a:buNone/>
              <a:defRPr/>
            </a:pPr>
            <a:endParaRPr lang="es-CO" sz="2400" b="1" dirty="0" smtClean="0">
              <a:latin typeface="Calibri" pitchFamily="34" charset="0"/>
            </a:endParaRPr>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dirty="0">
              <a:latin typeface="Calibri" pitchFamily="34" charset="0"/>
            </a:endParaRPr>
          </a:p>
        </p:txBody>
      </p:sp>
      <p:pic>
        <p:nvPicPr>
          <p:cNvPr id="14"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15" name="2 Marcador de contenido"/>
          <p:cNvSpPr txBox="1">
            <a:spLocks/>
          </p:cNvSpPr>
          <p:nvPr/>
        </p:nvSpPr>
        <p:spPr>
          <a:xfrm>
            <a:off x="374650" y="1309688"/>
            <a:ext cx="8380414" cy="2937459"/>
          </a:xfrm>
          <a:prstGeom prst="rect">
            <a:avLst/>
          </a:prstGeom>
        </p:spPr>
        <p:txBody>
          <a:bodyPr/>
          <a:lstStyle/>
          <a:p>
            <a:pPr algn="just">
              <a:spcBef>
                <a:spcPts val="600"/>
              </a:spcBef>
              <a:spcAft>
                <a:spcPts val="1200"/>
              </a:spcAft>
              <a:defRPr/>
            </a:pPr>
            <a:r>
              <a:rPr lang="es-CO" sz="1600" dirty="0" smtClean="0">
                <a:latin typeface="Calibri" pitchFamily="34" charset="0"/>
                <a:cs typeface="Calibri" pitchFamily="34" charset="0"/>
              </a:rPr>
              <a:t>En cumplimiento de lo dispuesto en el artículo 1.4.1.4 del Reglamento de Funcionamiento y Operación de la Bolsa, el Comité de Estándares en la reunión del 14 de agosto de 2017 estudió y analizó la procedencia, viabilidad y conveniencia de las solicitudes de inscripción de productos en el Sistema de Inscripción de la Bolsa – SIBOL y recomienda a la Junta Directiva la inscripción en el SIBOL de los siguientes bienes, productos o commodities, clasificados, conforme a lo establecido en el artículo 1.4.5.3 del Reglamento de la Bolsa: </a:t>
            </a:r>
          </a:p>
          <a:p>
            <a:pPr eaLnBrk="0" hangingPunct="0">
              <a:defRPr/>
            </a:pPr>
            <a:r>
              <a:rPr lang="es-CO" sz="1600" dirty="0" smtClean="0">
                <a:latin typeface="Calibri" pitchFamily="34" charset="0"/>
                <a:cs typeface="Calibri" pitchFamily="34" charset="0"/>
              </a:rPr>
              <a:t>Bienes, productos o commodities de origen o destinación agrícola, pecuaria o agropecuaria.</a:t>
            </a:r>
          </a:p>
          <a:p>
            <a:pPr algn="just" eaLnBrk="0" hangingPunct="0">
              <a:defRPr/>
            </a:pPr>
            <a:r>
              <a:rPr lang="es-CO" sz="1600" dirty="0" smtClean="0">
                <a:latin typeface="Calibri" pitchFamily="34" charset="0"/>
                <a:cs typeface="Calibri" pitchFamily="34" charset="0"/>
              </a:rPr>
              <a:t>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endParaRPr kumimoji="0" lang="es-CO" sz="2400" b="0" i="0" u="none" strike="noStrike" kern="1200" cap="none" spc="0" normalizeH="0" baseline="0" noProof="0" dirty="0">
              <a:ln>
                <a:noFill/>
              </a:ln>
              <a:solidFill>
                <a:schemeClr val="accent4"/>
              </a:solidFill>
              <a:effectLst/>
              <a:uLnTx/>
              <a:uFillTx/>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dirty="0">
              <a:latin typeface="Calibri" pitchFamily="34" charset="0"/>
            </a:endParaRPr>
          </a:p>
        </p:txBody>
      </p:sp>
      <p:sp>
        <p:nvSpPr>
          <p:cNvPr id="12" name="3 Marcador de texto"/>
          <p:cNvSpPr>
            <a:spLocks noGrp="1"/>
          </p:cNvSpPr>
          <p:nvPr>
            <p:ph type="body" idx="28"/>
          </p:nvPr>
        </p:nvSpPr>
        <p:spPr>
          <a:xfrm>
            <a:off x="374650" y="396083"/>
            <a:ext cx="6996113" cy="563475"/>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Calibri" pitchFamily="34" charset="0"/>
              </a:rPr>
              <a:t>  DECISIONES COMITE DE ESTANDARES</a:t>
            </a:r>
            <a:endParaRPr lang="es-CO" sz="2400" b="1" dirty="0" smtClean="0">
              <a:latin typeface="Calibri" pitchFamily="34" charset="0"/>
            </a:endParaRPr>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dirty="0">
              <a:latin typeface="Calibri" pitchFamily="34" charset="0"/>
            </a:endParaRPr>
          </a:p>
        </p:txBody>
      </p:sp>
      <p:pic>
        <p:nvPicPr>
          <p:cNvPr id="14"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15" name="2 Marcador de contenido"/>
          <p:cNvSpPr txBox="1">
            <a:spLocks/>
          </p:cNvSpPr>
          <p:nvPr/>
        </p:nvSpPr>
        <p:spPr>
          <a:xfrm>
            <a:off x="368301" y="897731"/>
            <a:ext cx="8380414" cy="3833813"/>
          </a:xfrm>
          <a:prstGeom prst="rect">
            <a:avLst/>
          </a:prstGeom>
        </p:spPr>
        <p:txBody>
          <a:bodyPr/>
          <a:lstStyle/>
          <a:p>
            <a:pPr marL="342900" indent="-342900" algn="just" eaLnBrk="0" hangingPunct="0">
              <a:buFont typeface="+mj-lt"/>
              <a:buAutoNum type="arabicPeriod"/>
              <a:defRPr/>
            </a:pPr>
            <a:r>
              <a:rPr lang="es-CO" sz="1600" dirty="0" smtClean="0">
                <a:latin typeface="Calibri" pitchFamily="34" charset="0"/>
                <a:cs typeface="Calibri" pitchFamily="34" charset="0"/>
              </a:rPr>
              <a:t>Tractor Agrícola.</a:t>
            </a:r>
          </a:p>
          <a:p>
            <a:pPr marL="342900" indent="-342900" algn="just" eaLnBrk="0" hangingPunct="0">
              <a:buFont typeface="+mj-lt"/>
              <a:buAutoNum type="arabicPeriod"/>
              <a:defRPr/>
            </a:pPr>
            <a:r>
              <a:rPr lang="es-CO" sz="1600" dirty="0" smtClean="0">
                <a:latin typeface="Calibri" pitchFamily="34" charset="0"/>
                <a:cs typeface="Calibri" pitchFamily="34" charset="0"/>
              </a:rPr>
              <a:t>Abonadora de sólidos para acoplar a tractor.</a:t>
            </a:r>
          </a:p>
          <a:p>
            <a:pPr marL="342900" indent="-342900" algn="just" eaLnBrk="0" hangingPunct="0">
              <a:buFont typeface="+mj-lt"/>
              <a:buAutoNum type="arabicPeriod"/>
              <a:defRPr/>
            </a:pPr>
            <a:r>
              <a:rPr lang="es-CO" sz="1600" dirty="0" smtClean="0">
                <a:latin typeface="Calibri" pitchFamily="34" charset="0"/>
                <a:cs typeface="Calibri" pitchFamily="34" charset="0"/>
              </a:rPr>
              <a:t>Arado para acoplar a tractor.</a:t>
            </a:r>
          </a:p>
          <a:p>
            <a:pPr marL="342900" indent="-342900" algn="just" eaLnBrk="0" hangingPunct="0">
              <a:buFont typeface="+mj-lt"/>
              <a:buAutoNum type="arabicPeriod"/>
              <a:defRPr/>
            </a:pPr>
            <a:r>
              <a:rPr lang="es-CO" sz="1600" dirty="0" smtClean="0">
                <a:latin typeface="Calibri" pitchFamily="34" charset="0"/>
                <a:cs typeface="Calibri" pitchFamily="34" charset="0"/>
              </a:rPr>
              <a:t>Aspersora para acoplar a tractor.</a:t>
            </a:r>
          </a:p>
          <a:p>
            <a:pPr marL="342900" indent="-342900" algn="just" eaLnBrk="0" hangingPunct="0">
              <a:buFont typeface="+mj-lt"/>
              <a:buAutoNum type="arabicPeriod" startAt="5"/>
              <a:defRPr/>
            </a:pPr>
            <a:r>
              <a:rPr lang="es-CO" sz="1600" dirty="0" smtClean="0">
                <a:latin typeface="Calibri" pitchFamily="34" charset="0"/>
                <a:cs typeface="Calibri" pitchFamily="34" charset="0"/>
              </a:rPr>
              <a:t>Rastra para acoplar a tractor.</a:t>
            </a:r>
          </a:p>
          <a:p>
            <a:pPr marL="342900" indent="-342900" algn="just" eaLnBrk="0" hangingPunct="0">
              <a:buFont typeface="+mj-lt"/>
              <a:buAutoNum type="arabicPeriod" startAt="5"/>
              <a:defRPr/>
            </a:pPr>
            <a:r>
              <a:rPr lang="es-CO" sz="1600" dirty="0" smtClean="0">
                <a:latin typeface="Calibri" pitchFamily="34" charset="0"/>
                <a:cs typeface="Calibri" pitchFamily="34" charset="0"/>
              </a:rPr>
              <a:t>Sembradora para acoplar a tractor.</a:t>
            </a:r>
          </a:p>
          <a:p>
            <a:pPr marL="342900" indent="-342900" algn="just" eaLnBrk="0" hangingPunct="0">
              <a:buFont typeface="+mj-lt"/>
              <a:buAutoNum type="arabicPeriod" startAt="5"/>
              <a:defRPr/>
            </a:pPr>
            <a:endParaRPr lang="es-CO" sz="1600" dirty="0" smtClean="0">
              <a:latin typeface="Calibri" pitchFamily="34" charset="0"/>
              <a:cs typeface="Calibri" pitchFamily="34" charset="0"/>
            </a:endParaRPr>
          </a:p>
          <a:p>
            <a:pPr indent="-342900" algn="just" eaLnBrk="0" hangingPunct="0">
              <a:defRPr/>
            </a:pPr>
            <a:r>
              <a:rPr lang="es-CO" sz="1600" dirty="0" smtClean="0">
                <a:latin typeface="Calibri" pitchFamily="34" charset="0"/>
                <a:cs typeface="Calibri" pitchFamily="34" charset="0"/>
              </a:rPr>
              <a:t>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p>
          <a:p>
            <a:pPr indent="-342900" algn="just" eaLnBrk="0" hangingPunct="0">
              <a:defRPr/>
            </a:pPr>
            <a:endParaRPr lang="es-CO" sz="1600" dirty="0" smtClean="0">
              <a:latin typeface="Calibri" pitchFamily="34" charset="0"/>
              <a:cs typeface="Calibri" pitchFamily="34" charset="0"/>
            </a:endParaRPr>
          </a:p>
          <a:p>
            <a:pPr indent="-342900" algn="just" eaLnBrk="0" hangingPunct="0">
              <a:buFont typeface="+mj-lt"/>
              <a:buAutoNum type="arabicPeriod"/>
              <a:defRPr/>
            </a:pPr>
            <a:r>
              <a:rPr lang="es-CO" sz="1600" dirty="0" smtClean="0">
                <a:latin typeface="Calibri" pitchFamily="34" charset="0"/>
                <a:cs typeface="Calibri" pitchFamily="34" charset="0"/>
              </a:rPr>
              <a:t>Kit de incorporación.</a:t>
            </a:r>
          </a:p>
          <a:p>
            <a:pPr marL="342900" indent="-342900" algn="just" eaLnBrk="0" hangingPunct="0">
              <a:defRPr/>
            </a:pPr>
            <a:endParaRPr lang="es-CO" sz="1600" dirty="0" smtClean="0">
              <a:latin typeface="Calibri" pitchFamily="34" charset="0"/>
              <a:cs typeface="Calibri" pitchFamily="34" charset="0"/>
            </a:endParaRPr>
          </a:p>
          <a:p>
            <a:pPr marL="342900" indent="-342900" algn="just" eaLnBrk="0" hangingPunct="0">
              <a:defRPr/>
            </a:pPr>
            <a:endParaRPr lang="es-CO" sz="1600"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smtClean="0">
              <a:ln>
                <a:noFill/>
              </a:ln>
              <a:solidFill>
                <a:schemeClr val="accent4"/>
              </a:solidFill>
              <a:effectLst/>
              <a:uLnTx/>
              <a:uFillTx/>
              <a:latin typeface="Calibri" pitchFamily="34" charset="0"/>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smtClean="0">
              <a:ln>
                <a:noFill/>
              </a:ln>
              <a:solidFill>
                <a:schemeClr val="accent4"/>
              </a:solidFill>
              <a:effectLst/>
              <a:uLnTx/>
              <a:uFillTx/>
              <a:latin typeface="Calibri" pitchFamily="34" charset="0"/>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28751"/>
            <a:ext cx="7772400" cy="1669256"/>
          </a:xfrm>
        </p:spPr>
        <p:txBody>
          <a:bodyPr/>
          <a:lstStyle/>
          <a:p>
            <a:pPr eaLnBrk="1" hangingPunct="1"/>
            <a:r>
              <a:rPr lang="es-CO" sz="4800" dirty="0" smtClean="0">
                <a:latin typeface="Calibri" pitchFamily="34" charset="0"/>
              </a:rPr>
              <a:t>8. Proposiciones y varios.</a:t>
            </a:r>
          </a:p>
        </p:txBody>
      </p:sp>
    </p:spTree>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email">
            <a:extLst>
              <a:ext uri="{28A0092B-C50C-407E-A947-70E740481C1C}">
                <a14:useLocalDpi xmlns="" xmlns:a14="http://schemas.microsoft.com/office/drawing/2010/main"/>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6" name="6 Rectángulo"/>
          <p:cNvSpPr/>
          <p:nvPr/>
        </p:nvSpPr>
        <p:spPr>
          <a:xfrm>
            <a:off x="700395" y="3450694"/>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a:solidFill>
                  <a:srgbClr val="57D7FC"/>
                </a:solidFill>
              </a:rPr>
              <a:t>www.bolsamercantil.com.co   servicioalcliente@bolsamercantil.com.co</a:t>
            </a:r>
          </a:p>
          <a:p>
            <a:pPr marL="0" lvl="1">
              <a:lnSpc>
                <a:spcPct val="95000"/>
              </a:lnSpc>
              <a:spcAft>
                <a:spcPts val="200"/>
              </a:spcAft>
              <a:buFont typeface="Arial" panose="020B0604020202020204" pitchFamily="34" charset="0"/>
              <a:buChar char="​"/>
            </a:pPr>
            <a:r>
              <a:rPr lang="es-ES" sz="1500" dirty="0">
                <a:solidFill>
                  <a:srgbClr val="57D7FC"/>
                </a:solidFill>
              </a:rPr>
              <a:t>Twitter: @bolsamercantil</a:t>
            </a:r>
          </a:p>
          <a:p>
            <a:pPr marL="0" lvl="1">
              <a:lnSpc>
                <a:spcPct val="95000"/>
              </a:lnSpc>
              <a:spcAft>
                <a:spcPts val="200"/>
              </a:spcAft>
              <a:buFont typeface="Arial" panose="020B0604020202020204" pitchFamily="34" charset="0"/>
              <a:buChar char="​"/>
            </a:pPr>
            <a:r>
              <a:rPr lang="es-ES" sz="1500" dirty="0">
                <a:solidFill>
                  <a:srgbClr val="57D7FC"/>
                </a:solidFill>
              </a:rPr>
              <a:t>Facebook: Bolsa Mercantil BMC </a:t>
            </a:r>
            <a:endParaRPr lang="es-CO" sz="1500" dirty="0">
              <a:solidFill>
                <a:srgbClr val="57D7FC"/>
              </a:solidFill>
            </a:endParaRPr>
          </a:p>
        </p:txBody>
      </p:sp>
      <p:sp>
        <p:nvSpPr>
          <p:cNvPr id="7" name="7 Rectángulo"/>
          <p:cNvSpPr/>
          <p:nvPr/>
        </p:nvSpPr>
        <p:spPr>
          <a:xfrm>
            <a:off x="414643" y="4807697"/>
            <a:ext cx="5072098" cy="569346"/>
          </a:xfrm>
          <a:prstGeom prst="rect">
            <a:avLst/>
          </a:prstGeom>
        </p:spPr>
        <p:txBody>
          <a:bodyPr wrap="square" lIns="91399" tIns="45700" rIns="91399" bIns="45700">
            <a:spAutoFit/>
          </a:bodyPr>
          <a:lstStyle/>
          <a:p>
            <a:pPr algn="ctr" eaLnBrk="0" fontAlgn="base" hangingPunct="0">
              <a:spcBef>
                <a:spcPct val="0"/>
              </a:spcBef>
              <a:spcAft>
                <a:spcPct val="0"/>
              </a:spcAft>
              <a:defRPr/>
            </a:pPr>
            <a:r>
              <a:rPr lang="es-ES" sz="1000" kern="0" dirty="0">
                <a:solidFill>
                  <a:srgbClr val="57D7FC"/>
                </a:solidFill>
                <a:latin typeface="Calibri" pitchFamily="34" charset="0"/>
                <a:cs typeface="Arial" pitchFamily="34" charset="0"/>
              </a:rPr>
              <a:t>Todos los derechos de las fotografías y  de la presentación son reservados de la BMC</a:t>
            </a:r>
            <a:r>
              <a:rPr lang="es-ES" sz="1100" kern="0" dirty="0">
                <a:solidFill>
                  <a:srgbClr val="57D7FC"/>
                </a:solidFill>
                <a:latin typeface="Calibri" pitchFamily="34" charset="0"/>
                <a:cs typeface="Arial" pitchFamily="34" charset="0"/>
              </a:rPr>
              <a:t>.</a:t>
            </a:r>
            <a:endParaRPr lang="es-CO" sz="1600" dirty="0">
              <a:solidFill>
                <a:srgbClr val="57D7FC"/>
              </a:solidFill>
            </a:endParaRPr>
          </a:p>
          <a:p>
            <a:r>
              <a:rPr lang="es-ES" sz="2000" kern="0" dirty="0">
                <a:solidFill>
                  <a:srgbClr val="57D7FC"/>
                </a:solidFill>
                <a:latin typeface="Calibri" pitchFamily="34" charset="0"/>
                <a:cs typeface="Arial" pitchFamily="34" charset="0"/>
              </a:rPr>
              <a:t>  </a:t>
            </a:r>
          </a:p>
        </p:txBody>
      </p:sp>
      <p:pic>
        <p:nvPicPr>
          <p:cNvPr id="8" name="Picture 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6201121" y="4814119"/>
            <a:ext cx="642942" cy="152003"/>
          </a:xfrm>
          <a:prstGeom prst="rect">
            <a:avLst/>
          </a:prstGeom>
          <a:noFill/>
          <a:ln w="9525">
            <a:noFill/>
            <a:miter lim="800000"/>
            <a:headEnd/>
            <a:tailEnd/>
          </a:ln>
        </p:spPr>
      </p:pic>
    </p:spTree>
    <p:extLst>
      <p:ext uri="{BB962C8B-B14F-4D97-AF65-F5344CB8AC3E}">
        <p14:creationId xmlns="" xmlns:p14="http://schemas.microsoft.com/office/powerpoint/2010/main" val="192093208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428751"/>
            <a:ext cx="7772400" cy="1669256"/>
          </a:xfrm>
        </p:spPr>
        <p:txBody>
          <a:bodyPr/>
          <a:lstStyle/>
          <a:p>
            <a:pPr eaLnBrk="1" hangingPunct="1"/>
            <a:r>
              <a:rPr lang="es-CO" sz="4000" dirty="0" smtClean="0">
                <a:latin typeface="Calibri" pitchFamily="34" charset="0"/>
              </a:rPr>
              <a:t>4.  Nombramiento del Presidente del Comité.</a:t>
            </a: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428751"/>
            <a:ext cx="7772400" cy="1669256"/>
          </a:xfrm>
        </p:spPr>
        <p:txBody>
          <a:bodyPr/>
          <a:lstStyle/>
          <a:p>
            <a:pPr eaLnBrk="1" hangingPunct="1"/>
            <a:r>
              <a:rPr lang="es-CO" sz="4000" dirty="0" smtClean="0">
                <a:latin typeface="Calibri" pitchFamily="34" charset="0"/>
              </a:rPr>
              <a:t>5. Funciones del Comité.</a:t>
            </a: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457200" y="0"/>
            <a:ext cx="8229600" cy="857250"/>
          </a:xfrm>
          <a:prstGeom prst="rect">
            <a:avLst/>
          </a:prstGeom>
        </p:spPr>
        <p:txBody>
          <a:bodyPr/>
          <a:lstStyle/>
          <a:p>
            <a:pPr algn="r" eaLnBrk="0" hangingPunct="0">
              <a:defRPr/>
            </a:pPr>
            <a:r>
              <a:rPr lang="es-CO" sz="3200" dirty="0">
                <a:solidFill>
                  <a:schemeClr val="bg1"/>
                </a:solidFill>
                <a:latin typeface="+mj-lt"/>
                <a:ea typeface="+mj-ea"/>
                <a:cs typeface="+mj-cs"/>
              </a:rPr>
              <a:t>Funciones</a:t>
            </a:r>
            <a:r>
              <a:rPr lang="es-CO" sz="4000" dirty="0">
                <a:solidFill>
                  <a:schemeClr val="bg1"/>
                </a:solidFill>
                <a:latin typeface="+mj-lt"/>
                <a:ea typeface="+mj-ea"/>
                <a:cs typeface="+mj-cs"/>
              </a:rPr>
              <a:t>  </a:t>
            </a:r>
            <a:endParaRPr lang="en-US" sz="4000" dirty="0">
              <a:solidFill>
                <a:schemeClr val="bg1"/>
              </a:solidFill>
              <a:latin typeface="+mj-lt"/>
              <a:ea typeface="+mj-ea"/>
              <a:cs typeface="+mj-cs"/>
            </a:endParaRPr>
          </a:p>
        </p:txBody>
      </p:sp>
      <p:sp>
        <p:nvSpPr>
          <p:cNvPr id="3" name="2 Rectángulo"/>
          <p:cNvSpPr/>
          <p:nvPr/>
        </p:nvSpPr>
        <p:spPr>
          <a:xfrm>
            <a:off x="285751" y="1019808"/>
            <a:ext cx="8429625" cy="3139321"/>
          </a:xfrm>
          <a:prstGeom prst="rect">
            <a:avLst/>
          </a:prstGeom>
        </p:spPr>
        <p:txBody>
          <a:bodyPr wrap="square">
            <a:spAutoFit/>
          </a:bodyPr>
          <a:lstStyle/>
          <a:p>
            <a:pPr algn="just">
              <a:defRPr/>
            </a:pPr>
            <a:r>
              <a:rPr lang="es-ES" b="1" dirty="0" smtClean="0">
                <a:latin typeface="Calibri" pitchFamily="34" charset="0"/>
              </a:rPr>
              <a:t>Decreto 1511 de 2006   </a:t>
            </a:r>
            <a:r>
              <a:rPr lang="es-ES" dirty="0" smtClean="0">
                <a:latin typeface="Calibri" pitchFamily="34" charset="0"/>
              </a:rPr>
              <a:t>Artículo 7°  Órganos internos de las bolsas de bienes y productos agropecuarios, agroindustriales y de otros commodities  </a:t>
            </a:r>
          </a:p>
          <a:p>
            <a:pPr algn="just">
              <a:defRPr/>
            </a:pPr>
            <a:endParaRPr lang="es-ES" dirty="0" smtClean="0">
              <a:latin typeface="Calibri" pitchFamily="34" charset="0"/>
            </a:endParaRPr>
          </a:p>
          <a:p>
            <a:pPr algn="just">
              <a:defRPr/>
            </a:pPr>
            <a:r>
              <a:rPr lang="es-ES" dirty="0" smtClean="0">
                <a:latin typeface="Calibri" pitchFamily="34" charset="0"/>
              </a:rPr>
              <a:t>“Las bolsas de bienes y productos agropecuarios, agroindustriales o de otros commodities, además de los órganos sociales que de conformidad con las normas mercantiles se encuentren obligadas a conformar un Comité de Estándares</a:t>
            </a:r>
          </a:p>
          <a:p>
            <a:pPr algn="just">
              <a:defRPr/>
            </a:pPr>
            <a:endParaRPr lang="es-ES" dirty="0" smtClean="0">
              <a:latin typeface="Calibri" pitchFamily="34" charset="0"/>
            </a:endParaRPr>
          </a:p>
          <a:p>
            <a:pPr marL="342900" indent="-342900" algn="just">
              <a:defRPr/>
            </a:pPr>
            <a:r>
              <a:rPr lang="es-ES" dirty="0" smtClean="0">
                <a:latin typeface="Calibri" pitchFamily="34" charset="0"/>
              </a:rPr>
              <a:t>	</a:t>
            </a:r>
            <a:r>
              <a:rPr lang="es-ES" b="1" dirty="0" smtClean="0">
                <a:latin typeface="Calibri" pitchFamily="34" charset="0"/>
              </a:rPr>
              <a:t>FUNCION PRINCIPAL </a:t>
            </a:r>
            <a:r>
              <a:rPr lang="es-ES" dirty="0" smtClean="0">
                <a:latin typeface="Calibri" pitchFamily="34" charset="0"/>
              </a:rPr>
              <a:t>se encargará de determinar las calidades de los bienes, productos y servicios agropecuarios, agroindustriales o de otros commodities, y los términos y condiciones de los títulos, valores, derechos, derivados y contratos que se negocien en la respectiva bolsa. [..]”</a:t>
            </a:r>
            <a:endParaRPr lang="es-ES" dirty="0">
              <a:latin typeface="Calibri" pitchFamily="34" charset="0"/>
            </a:endParaRPr>
          </a:p>
        </p:txBody>
      </p:sp>
      <p:sp>
        <p:nvSpPr>
          <p:cNvPr id="4" name="Rectangle 2"/>
          <p:cNvSpPr>
            <a:spLocks noChangeArrowheads="1"/>
          </p:cNvSpPr>
          <p:nvPr/>
        </p:nvSpPr>
        <p:spPr bwMode="auto">
          <a:xfrm>
            <a:off x="190500" y="192251"/>
            <a:ext cx="8229600" cy="779932"/>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Calibri" pitchFamily="34" charset="0"/>
              </a:rPr>
              <a:t>Naturaleza del Cómite de Estándares</a:t>
            </a: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457200" y="0"/>
            <a:ext cx="8229600" cy="857250"/>
          </a:xfrm>
          <a:prstGeom prst="rect">
            <a:avLst/>
          </a:prstGeom>
        </p:spPr>
        <p:txBody>
          <a:bodyPr/>
          <a:lstStyle/>
          <a:p>
            <a:pPr algn="r" eaLnBrk="0" hangingPunct="0">
              <a:defRPr/>
            </a:pPr>
            <a:r>
              <a:rPr lang="es-CO" sz="3200" dirty="0">
                <a:solidFill>
                  <a:schemeClr val="bg1"/>
                </a:solidFill>
                <a:latin typeface="+mj-lt"/>
                <a:ea typeface="+mj-ea"/>
                <a:cs typeface="+mj-cs"/>
              </a:rPr>
              <a:t>Funciones</a:t>
            </a:r>
            <a:r>
              <a:rPr lang="es-CO" sz="4000" dirty="0">
                <a:solidFill>
                  <a:schemeClr val="bg1"/>
                </a:solidFill>
                <a:latin typeface="+mj-lt"/>
                <a:ea typeface="+mj-ea"/>
                <a:cs typeface="+mj-cs"/>
              </a:rPr>
              <a:t>  </a:t>
            </a:r>
            <a:endParaRPr lang="en-US" sz="4000" dirty="0">
              <a:solidFill>
                <a:schemeClr val="bg1"/>
              </a:solidFill>
              <a:latin typeface="+mj-lt"/>
              <a:ea typeface="+mj-ea"/>
              <a:cs typeface="+mj-cs"/>
            </a:endParaRPr>
          </a:p>
        </p:txBody>
      </p:sp>
      <p:sp>
        <p:nvSpPr>
          <p:cNvPr id="3" name="2 Rectángulo"/>
          <p:cNvSpPr/>
          <p:nvPr/>
        </p:nvSpPr>
        <p:spPr>
          <a:xfrm>
            <a:off x="285751" y="737119"/>
            <a:ext cx="8429625" cy="4247317"/>
          </a:xfrm>
          <a:prstGeom prst="rect">
            <a:avLst/>
          </a:prstGeom>
        </p:spPr>
        <p:txBody>
          <a:bodyPr wrap="square">
            <a:spAutoFit/>
          </a:bodyPr>
          <a:lstStyle/>
          <a:p>
            <a:pPr marL="342900" indent="-342900" algn="just">
              <a:defRPr/>
            </a:pPr>
            <a:r>
              <a:rPr lang="es-CO" dirty="0" smtClean="0">
                <a:latin typeface="Calibri" pitchFamily="34" charset="0"/>
              </a:rPr>
              <a:t>Funciones Generales según de Reglamento:</a:t>
            </a:r>
          </a:p>
          <a:p>
            <a:pPr marL="342900" indent="-342900" algn="just">
              <a:defRPr/>
            </a:pPr>
            <a:endParaRPr lang="es-CO" dirty="0" smtClean="0">
              <a:latin typeface="Calibri" pitchFamily="34" charset="0"/>
            </a:endParaRPr>
          </a:p>
          <a:p>
            <a:pPr marL="342900" indent="-342900" algn="just">
              <a:buFont typeface="Arial" pitchFamily="34" charset="0"/>
              <a:buChar char="•"/>
              <a:defRPr/>
            </a:pPr>
            <a:r>
              <a:rPr lang="es-CO" dirty="0" smtClean="0">
                <a:latin typeface="Calibri" pitchFamily="34" charset="0"/>
              </a:rPr>
              <a:t>CARACTERISTICAS TECNICAS UNIFORMES  -   </a:t>
            </a:r>
            <a:r>
              <a:rPr lang="es-ES" dirty="0" smtClean="0">
                <a:latin typeface="Calibri" pitchFamily="34" charset="0"/>
              </a:rPr>
              <a:t>Aprobar la estandarización de calidades de los bienes y productos agropecuarios, agroindustriales o de otros commodities</a:t>
            </a:r>
            <a:r>
              <a:rPr lang="es-CO" dirty="0" smtClean="0">
                <a:latin typeface="Calibri" pitchFamily="34" charset="0"/>
              </a:rPr>
              <a:t>. </a:t>
            </a:r>
            <a:r>
              <a:rPr lang="es-ES" dirty="0" smtClean="0">
                <a:latin typeface="Calibri" pitchFamily="34" charset="0"/>
              </a:rPr>
              <a:t>(Apoyo es la Administración - Vicepresidencia de Operaciones y la Unidad de Gestión Técnica).</a:t>
            </a:r>
          </a:p>
          <a:p>
            <a:pPr marL="342900" indent="-342900" algn="just">
              <a:defRPr/>
            </a:pPr>
            <a:endParaRPr lang="es-ES" dirty="0" smtClean="0">
              <a:latin typeface="Calibri" pitchFamily="34" charset="0"/>
            </a:endParaRPr>
          </a:p>
          <a:p>
            <a:pPr marL="342900" indent="-342900" algn="just">
              <a:buFont typeface="Arial" pitchFamily="34" charset="0"/>
              <a:buChar char="•"/>
              <a:defRPr/>
            </a:pPr>
            <a:r>
              <a:rPr lang="es-ES" dirty="0" smtClean="0">
                <a:latin typeface="Calibri" pitchFamily="34" charset="0"/>
              </a:rPr>
              <a:t>PLURALIDAD DE OFERENTES - Realizar los estudios de procedencia, viabilidad y conveniencia de la inscripción de los bienes, productos, commodities, servicios documentos de tradición o representativos de mercancía, títulos valores, derechos, derivados y contratos . (Apoyo es la Administración - Vicepresidencia de Operaciones y la Unidad de Gestión Técnica).</a:t>
            </a:r>
          </a:p>
          <a:p>
            <a:pPr marL="342900" indent="-342900" algn="just">
              <a:defRPr/>
            </a:pPr>
            <a:endParaRPr lang="es-ES" dirty="0" smtClean="0">
              <a:latin typeface="Calibri" pitchFamily="34" charset="0"/>
            </a:endParaRPr>
          </a:p>
          <a:p>
            <a:pPr marL="342900" indent="-342900" algn="just">
              <a:buFont typeface="Arial" pitchFamily="34" charset="0"/>
              <a:buChar char="•"/>
              <a:defRPr/>
            </a:pPr>
            <a:r>
              <a:rPr lang="es-ES" dirty="0" smtClean="0">
                <a:latin typeface="Calibri" pitchFamily="34" charset="0"/>
              </a:rPr>
              <a:t>Velar porque la Bolsa administre adecuadamente el Sistema de Inscripción de la Bolsa – SIBOL.  (Apoyo en la Administración y la Secretaría General)</a:t>
            </a:r>
            <a:endParaRPr lang="es-ES" dirty="0">
              <a:latin typeface="Calibri" pitchFamily="34" charset="0"/>
            </a:endParaRPr>
          </a:p>
        </p:txBody>
      </p:sp>
      <p:sp>
        <p:nvSpPr>
          <p:cNvPr id="4" name="Rectangle 2"/>
          <p:cNvSpPr>
            <a:spLocks noChangeArrowheads="1"/>
          </p:cNvSpPr>
          <p:nvPr/>
        </p:nvSpPr>
        <p:spPr bwMode="auto">
          <a:xfrm>
            <a:off x="190500" y="77318"/>
            <a:ext cx="8229600" cy="779932"/>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Calibri" pitchFamily="34" charset="0"/>
              </a:rPr>
              <a:t>Funciones del Cómite</a:t>
            </a:r>
            <a:endParaRPr lang="it-IT" sz="2800" b="1" dirty="0">
              <a:solidFill>
                <a:srgbClr val="044990"/>
              </a:solidFill>
              <a:latin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457200" y="0"/>
            <a:ext cx="8229600" cy="857250"/>
          </a:xfrm>
          <a:prstGeom prst="rect">
            <a:avLst/>
          </a:prstGeom>
        </p:spPr>
        <p:txBody>
          <a:bodyPr/>
          <a:lstStyle/>
          <a:p>
            <a:pPr algn="r" eaLnBrk="0" hangingPunct="0">
              <a:defRPr/>
            </a:pPr>
            <a:r>
              <a:rPr lang="es-CO" sz="3200" dirty="0" smtClean="0">
                <a:solidFill>
                  <a:schemeClr val="bg1"/>
                </a:solidFill>
                <a:latin typeface="+mj-lt"/>
                <a:ea typeface="+mj-ea"/>
                <a:cs typeface="+mj-cs"/>
              </a:rPr>
              <a:t>ciones</a:t>
            </a:r>
            <a:r>
              <a:rPr lang="es-CO" sz="4000" dirty="0" smtClean="0">
                <a:solidFill>
                  <a:schemeClr val="bg1"/>
                </a:solidFill>
                <a:latin typeface="+mj-lt"/>
                <a:ea typeface="+mj-ea"/>
                <a:cs typeface="+mj-cs"/>
              </a:rPr>
              <a:t>  </a:t>
            </a:r>
            <a:endParaRPr lang="en-US" sz="4000" dirty="0">
              <a:solidFill>
                <a:schemeClr val="bg1"/>
              </a:solidFill>
              <a:latin typeface="+mj-lt"/>
              <a:ea typeface="+mj-ea"/>
              <a:cs typeface="+mj-cs"/>
            </a:endParaRPr>
          </a:p>
        </p:txBody>
      </p:sp>
      <p:sp>
        <p:nvSpPr>
          <p:cNvPr id="3" name="2 Rectángulo"/>
          <p:cNvSpPr/>
          <p:nvPr/>
        </p:nvSpPr>
        <p:spPr>
          <a:xfrm>
            <a:off x="285751" y="615626"/>
            <a:ext cx="8720137" cy="4247317"/>
          </a:xfrm>
          <a:prstGeom prst="rect">
            <a:avLst/>
          </a:prstGeom>
        </p:spPr>
        <p:txBody>
          <a:bodyPr wrap="square">
            <a:spAutoFit/>
          </a:bodyPr>
          <a:lstStyle/>
          <a:p>
            <a:pPr marL="342900" indent="-342900" algn="just">
              <a:buFont typeface="Arial" pitchFamily="34" charset="0"/>
              <a:buChar char="•"/>
              <a:defRPr/>
            </a:pPr>
            <a:endParaRPr lang="es-CO" dirty="0" smtClean="0">
              <a:latin typeface="Calibri" pitchFamily="34" charset="0"/>
            </a:endParaRPr>
          </a:p>
          <a:p>
            <a:pPr marL="342900" indent="-342900" algn="just">
              <a:buFont typeface="Arial" pitchFamily="34" charset="0"/>
              <a:buChar char="•"/>
              <a:defRPr/>
            </a:pPr>
            <a:r>
              <a:rPr lang="es-ES" dirty="0" smtClean="0">
                <a:latin typeface="Calibri" pitchFamily="34" charset="0"/>
              </a:rPr>
              <a:t>Trámite de la solicitud de 		              		Vp. de Mercados Eficientes </a:t>
            </a:r>
          </a:p>
          <a:p>
            <a:pPr marL="342900" indent="-342900" algn="just">
              <a:defRPr/>
            </a:pPr>
            <a:r>
              <a:rPr lang="es-ES" dirty="0" smtClean="0">
                <a:latin typeface="Calibri" pitchFamily="34" charset="0"/>
              </a:rPr>
              <a:t>	elaboración de la ficha				y Financiación No Bancaria.</a:t>
            </a:r>
          </a:p>
          <a:p>
            <a:pPr marL="342900" indent="-342900" algn="just">
              <a:defRPr/>
            </a:pPr>
            <a:r>
              <a:rPr lang="es-ES" dirty="0" smtClean="0">
                <a:latin typeface="Calibri" pitchFamily="34" charset="0"/>
              </a:rPr>
              <a:t>	</a:t>
            </a:r>
          </a:p>
          <a:p>
            <a:pPr marL="342900" indent="-342900" algn="just">
              <a:buFont typeface="Arial" pitchFamily="34" charset="0"/>
              <a:buChar char="•"/>
              <a:defRPr/>
            </a:pPr>
            <a:r>
              <a:rPr lang="es-ES" dirty="0" smtClean="0">
                <a:latin typeface="Calibri" pitchFamily="34" charset="0"/>
              </a:rPr>
              <a:t>Estudio - Viabilidad Técnica       		</a:t>
            </a:r>
          </a:p>
          <a:p>
            <a:pPr marL="342900" indent="-342900" algn="just">
              <a:defRPr/>
            </a:pPr>
            <a:r>
              <a:rPr lang="es-ES" dirty="0" smtClean="0">
                <a:latin typeface="Calibri" pitchFamily="34" charset="0"/>
              </a:rPr>
              <a:t>	(Estandarizable - condiciones técnicas 	             	Unidad de Gestión Técnica.</a:t>
            </a:r>
          </a:p>
          <a:p>
            <a:pPr marL="342900" indent="-342900" algn="just">
              <a:defRPr/>
            </a:pPr>
            <a:r>
              <a:rPr lang="es-ES" dirty="0" smtClean="0">
                <a:latin typeface="Calibri" pitchFamily="34" charset="0"/>
              </a:rPr>
              <a:t>	 uniforme, pluralidad de oferente)</a:t>
            </a:r>
          </a:p>
          <a:p>
            <a:pPr marL="342900" indent="-342900" algn="just">
              <a:buFont typeface="Arial" pitchFamily="34" charset="0"/>
              <a:buChar char="•"/>
              <a:defRPr/>
            </a:pPr>
            <a:endParaRPr lang="es-ES" dirty="0" smtClean="0">
              <a:latin typeface="Calibri" pitchFamily="34" charset="0"/>
            </a:endParaRPr>
          </a:p>
          <a:p>
            <a:pPr marL="342900" indent="-342900" algn="just">
              <a:buFont typeface="Arial" pitchFamily="34" charset="0"/>
              <a:buChar char="•"/>
              <a:defRPr/>
            </a:pPr>
            <a:r>
              <a:rPr lang="es-ES" dirty="0" smtClean="0">
                <a:latin typeface="Calibri" pitchFamily="34" charset="0"/>
              </a:rPr>
              <a:t>Viabilidad Jurídica    	             	  	              	Dirección Jurídica.</a:t>
            </a:r>
          </a:p>
          <a:p>
            <a:pPr marL="799896" lvl="1" indent="-342900" algn="just">
              <a:defRPr/>
            </a:pPr>
            <a:endParaRPr lang="es-ES" dirty="0" smtClean="0">
              <a:latin typeface="Calibri" pitchFamily="34" charset="0"/>
            </a:endParaRPr>
          </a:p>
          <a:p>
            <a:pPr marL="799896" lvl="1" indent="-342900" algn="just">
              <a:defRPr/>
            </a:pPr>
            <a:endParaRPr lang="es-ES" dirty="0">
              <a:latin typeface="Calibri" pitchFamily="34" charset="0"/>
            </a:endParaRPr>
          </a:p>
          <a:p>
            <a:pPr algn="just">
              <a:defRPr/>
            </a:pPr>
            <a:endParaRPr lang="es-ES" dirty="0">
              <a:latin typeface="Calibri" pitchFamily="34" charset="0"/>
            </a:endParaRPr>
          </a:p>
          <a:p>
            <a:pPr algn="just">
              <a:defRPr/>
            </a:pPr>
            <a:endParaRPr lang="es-ES" dirty="0">
              <a:latin typeface="Calibri" pitchFamily="34" charset="0"/>
            </a:endParaRPr>
          </a:p>
          <a:p>
            <a:pPr>
              <a:defRPr/>
            </a:pPr>
            <a:endParaRPr lang="es-ES" dirty="0">
              <a:latin typeface="Calibri" pitchFamily="34" charset="0"/>
            </a:endParaRPr>
          </a:p>
          <a:p>
            <a:pPr algn="just">
              <a:defRPr/>
            </a:pPr>
            <a:endParaRPr lang="es-ES" dirty="0">
              <a:latin typeface="Calibri" pitchFamily="34" charset="0"/>
            </a:endParaRPr>
          </a:p>
        </p:txBody>
      </p:sp>
      <p:sp>
        <p:nvSpPr>
          <p:cNvPr id="4" name="Rectangle 2"/>
          <p:cNvSpPr>
            <a:spLocks noChangeArrowheads="1"/>
          </p:cNvSpPr>
          <p:nvPr/>
        </p:nvSpPr>
        <p:spPr bwMode="auto">
          <a:xfrm>
            <a:off x="0" y="140494"/>
            <a:ext cx="6913984" cy="779932"/>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Calibri" pitchFamily="34" charset="0"/>
              </a:rPr>
              <a:t>RESPONSABILIDADES</a:t>
            </a:r>
            <a:endParaRPr lang="it-IT" sz="2800" b="1" dirty="0">
              <a:solidFill>
                <a:srgbClr val="044990"/>
              </a:solidFill>
              <a:latin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100596" y="102394"/>
            <a:ext cx="1905292" cy="608410"/>
          </a:xfrm>
          <a:prstGeom prst="rect">
            <a:avLst/>
          </a:prstGeom>
          <a:noFill/>
          <a:ln w="9525">
            <a:noFill/>
            <a:miter lim="800000"/>
            <a:headEnd/>
            <a:tailEnd/>
          </a:ln>
        </p:spPr>
      </p:pic>
      <p:sp>
        <p:nvSpPr>
          <p:cNvPr id="6" name="5 Rectángulo"/>
          <p:cNvSpPr/>
          <p:nvPr/>
        </p:nvSpPr>
        <p:spPr>
          <a:xfrm>
            <a:off x="333376" y="3395177"/>
            <a:ext cx="8429625" cy="1754326"/>
          </a:xfrm>
          <a:prstGeom prst="rect">
            <a:avLst/>
          </a:prstGeom>
        </p:spPr>
        <p:txBody>
          <a:bodyPr wrap="square">
            <a:spAutoFit/>
          </a:bodyPr>
          <a:lstStyle/>
          <a:p>
            <a:pPr algn="just"/>
            <a:r>
              <a:rPr lang="es-ES" dirty="0" smtClean="0">
                <a:latin typeface="Calibri" pitchFamily="34" charset="0"/>
              </a:rPr>
              <a:t>Una vez la Secretaría General verifica en el sistema que la inscripción del producto es viable jurídicamente, convoca al Comité de Estándares para la revisión de la </a:t>
            </a:r>
            <a:r>
              <a:rPr lang="es-CO" dirty="0" smtClean="0">
                <a:latin typeface="Calibri" pitchFamily="34" charset="0"/>
              </a:rPr>
              <a:t>conveniencia de las solicitudes de inscripción verificando que se surtieron todas las etapas del procedimiento de inscripción,</a:t>
            </a:r>
            <a:r>
              <a:rPr lang="es-ES" dirty="0" smtClean="0">
                <a:latin typeface="Calibri" pitchFamily="34" charset="0"/>
              </a:rPr>
              <a:t> y para el Comité recomiende su inscripción en el SIBOL a la Junta Directiva.  </a:t>
            </a:r>
            <a:endParaRPr lang="es-CO" dirty="0" smtClean="0">
              <a:latin typeface="Calibri" pitchFamily="34" charset="0"/>
            </a:endParaRPr>
          </a:p>
          <a:p>
            <a:r>
              <a:rPr lang="es-ES" dirty="0" smtClean="0">
                <a:latin typeface="Calibri" pitchFamily="34" charset="0"/>
              </a:rPr>
              <a:t>  </a:t>
            </a:r>
            <a:endParaRPr lang="es-CO" dirty="0">
              <a:latin typeface="Calibri" pitchFamily="34" charset="0"/>
            </a:endParaRPr>
          </a:p>
        </p:txBody>
      </p:sp>
      <p:cxnSp>
        <p:nvCxnSpPr>
          <p:cNvPr id="8" name="7 Conector recto de flecha"/>
          <p:cNvCxnSpPr/>
          <p:nvPr/>
        </p:nvCxnSpPr>
        <p:spPr>
          <a:xfrm>
            <a:off x="3638550" y="1266825"/>
            <a:ext cx="18954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9 Conector recto de flecha"/>
          <p:cNvCxnSpPr/>
          <p:nvPr/>
        </p:nvCxnSpPr>
        <p:spPr>
          <a:xfrm>
            <a:off x="4733925" y="2190750"/>
            <a:ext cx="8667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10 Conector recto de flecha"/>
          <p:cNvCxnSpPr/>
          <p:nvPr/>
        </p:nvCxnSpPr>
        <p:spPr>
          <a:xfrm>
            <a:off x="3009900" y="2990850"/>
            <a:ext cx="2667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02882" y="221019"/>
            <a:ext cx="7651102" cy="413639"/>
          </a:xfrm>
          <a:prstGeom prst="rect">
            <a:avLst/>
          </a:prstGeom>
          <a:noFill/>
        </p:spPr>
        <p:txBody>
          <a:bodyPr wrap="square" lIns="0" tIns="0" rIns="0" bIns="0" rtlCol="0">
            <a:spAutoFit/>
          </a:bodyPr>
          <a:lstStyle/>
          <a:p>
            <a:pPr algn="ctr">
              <a:lnSpc>
                <a:spcPct val="120000"/>
              </a:lnSpc>
            </a:pPr>
            <a:r>
              <a:rPr lang="es-CO" sz="2400" b="1" dirty="0" smtClean="0">
                <a:solidFill>
                  <a:srgbClr val="094784"/>
                </a:solidFill>
                <a:latin typeface="Calibri" pitchFamily="34" charset="0"/>
              </a:rPr>
              <a:t>CONTENIDO DE LA FICHA TÉCNICA</a:t>
            </a:r>
            <a:endParaRPr lang="es-CO" sz="2400" b="1" dirty="0">
              <a:solidFill>
                <a:srgbClr val="094784"/>
              </a:solidFill>
              <a:latin typeface="Calibri" pitchFamily="34" charset="0"/>
            </a:endParaRPr>
          </a:p>
        </p:txBody>
      </p:sp>
      <p:sp>
        <p:nvSpPr>
          <p:cNvPr id="7" name="6 CuadroTexto"/>
          <p:cNvSpPr txBox="1"/>
          <p:nvPr/>
        </p:nvSpPr>
        <p:spPr>
          <a:xfrm flipH="1">
            <a:off x="634479" y="666284"/>
            <a:ext cx="8238929" cy="3988784"/>
          </a:xfrm>
          <a:prstGeom prst="rect">
            <a:avLst/>
          </a:prstGeom>
          <a:noFill/>
        </p:spPr>
        <p:txBody>
          <a:bodyPr wrap="square" lIns="0" tIns="0" rIns="0" bIns="0" rtlCol="0">
            <a:spAutoFit/>
          </a:bodyPr>
          <a:lstStyle/>
          <a:p>
            <a:pPr>
              <a:lnSpc>
                <a:spcPct val="120000"/>
              </a:lnSpc>
            </a:pPr>
            <a:r>
              <a:rPr lang="es-CO" dirty="0" smtClean="0">
                <a:latin typeface="Calibri" pitchFamily="34" charset="0"/>
                <a:cs typeface="Calibri" pitchFamily="34" charset="0"/>
              </a:rPr>
              <a:t>La  ficha  técnica contiene los siguientes ítems :</a:t>
            </a:r>
          </a:p>
          <a:p>
            <a:pPr marL="180975">
              <a:lnSpc>
                <a:spcPct val="120000"/>
              </a:lnSpc>
              <a:buFont typeface="Arial" pitchFamily="34" charset="0"/>
              <a:buChar char="•"/>
            </a:pPr>
            <a:r>
              <a:rPr lang="es-CO" dirty="0" smtClean="0">
                <a:latin typeface="Calibri" pitchFamily="34" charset="0"/>
                <a:cs typeface="Calibri" pitchFamily="34" charset="0"/>
              </a:rPr>
              <a:t> Nombre del producto (SIBOL)</a:t>
            </a:r>
          </a:p>
          <a:p>
            <a:pPr marL="180975">
              <a:lnSpc>
                <a:spcPct val="120000"/>
              </a:lnSpc>
              <a:buFont typeface="Arial" pitchFamily="34" charset="0"/>
              <a:buChar char="•"/>
            </a:pPr>
            <a:r>
              <a:rPr lang="es-CO" dirty="0" smtClean="0">
                <a:latin typeface="Calibri" pitchFamily="34" charset="0"/>
                <a:cs typeface="Calibri" pitchFamily="34" charset="0"/>
              </a:rPr>
              <a:t> Código SIBOL</a:t>
            </a:r>
          </a:p>
          <a:p>
            <a:pPr marL="180975">
              <a:lnSpc>
                <a:spcPct val="120000"/>
              </a:lnSpc>
              <a:buFont typeface="Arial" pitchFamily="34" charset="0"/>
              <a:buChar char="•"/>
            </a:pPr>
            <a:r>
              <a:rPr lang="es-CO" dirty="0" smtClean="0">
                <a:latin typeface="Calibri" pitchFamily="34" charset="0"/>
                <a:cs typeface="Calibri" pitchFamily="34" charset="0"/>
              </a:rPr>
              <a:t> Categoría</a:t>
            </a:r>
          </a:p>
          <a:p>
            <a:pPr marL="180975">
              <a:lnSpc>
                <a:spcPct val="120000"/>
              </a:lnSpc>
              <a:buFont typeface="Arial" pitchFamily="34" charset="0"/>
              <a:buChar char="•"/>
            </a:pPr>
            <a:r>
              <a:rPr lang="es-CO" dirty="0" smtClean="0">
                <a:latin typeface="Calibri" pitchFamily="34" charset="0"/>
                <a:cs typeface="Calibri" pitchFamily="34" charset="0"/>
              </a:rPr>
              <a:t> Calidad</a:t>
            </a:r>
          </a:p>
          <a:p>
            <a:pPr marL="180975">
              <a:lnSpc>
                <a:spcPct val="120000"/>
              </a:lnSpc>
              <a:buFont typeface="Arial" pitchFamily="34" charset="0"/>
              <a:buChar char="•"/>
            </a:pPr>
            <a:r>
              <a:rPr lang="es-CO" dirty="0" smtClean="0">
                <a:latin typeface="Calibri" pitchFamily="34" charset="0"/>
                <a:cs typeface="Calibri" pitchFamily="34" charset="0"/>
              </a:rPr>
              <a:t> Generalidades</a:t>
            </a:r>
          </a:p>
          <a:p>
            <a:pPr marL="180975">
              <a:lnSpc>
                <a:spcPct val="120000"/>
              </a:lnSpc>
              <a:buFont typeface="Arial" pitchFamily="34" charset="0"/>
              <a:buChar char="•"/>
            </a:pPr>
            <a:r>
              <a:rPr lang="es-CO" dirty="0" smtClean="0">
                <a:latin typeface="Calibri" pitchFamily="34" charset="0"/>
                <a:cs typeface="Calibri" pitchFamily="34" charset="0"/>
              </a:rPr>
              <a:t> Requisitos Generales</a:t>
            </a:r>
          </a:p>
          <a:p>
            <a:pPr marL="180975">
              <a:lnSpc>
                <a:spcPct val="120000"/>
              </a:lnSpc>
              <a:buFont typeface="Arial" pitchFamily="34" charset="0"/>
              <a:buChar char="•"/>
            </a:pPr>
            <a:r>
              <a:rPr lang="es-CO" dirty="0" smtClean="0">
                <a:latin typeface="Calibri" pitchFamily="34" charset="0"/>
                <a:cs typeface="Calibri" pitchFamily="34" charset="0"/>
              </a:rPr>
              <a:t> Requisitos Específicos</a:t>
            </a:r>
          </a:p>
          <a:p>
            <a:pPr marL="180975">
              <a:lnSpc>
                <a:spcPct val="120000"/>
              </a:lnSpc>
              <a:buFont typeface="Arial" pitchFamily="34" charset="0"/>
              <a:buChar char="•"/>
            </a:pPr>
            <a:r>
              <a:rPr lang="es-CO" dirty="0" smtClean="0">
                <a:latin typeface="Calibri" pitchFamily="34" charset="0"/>
                <a:cs typeface="Calibri" pitchFamily="34" charset="0"/>
              </a:rPr>
              <a:t> Empaque y Rotulado</a:t>
            </a:r>
          </a:p>
          <a:p>
            <a:pPr marL="180975">
              <a:lnSpc>
                <a:spcPct val="120000"/>
              </a:lnSpc>
              <a:buFont typeface="Arial" pitchFamily="34" charset="0"/>
              <a:buChar char="•"/>
            </a:pPr>
            <a:r>
              <a:rPr lang="es-CO" dirty="0" smtClean="0">
                <a:latin typeface="Calibri" pitchFamily="34" charset="0"/>
                <a:cs typeface="Calibri" pitchFamily="34" charset="0"/>
              </a:rPr>
              <a:t> Presentación</a:t>
            </a:r>
          </a:p>
          <a:p>
            <a:pPr marL="180975" algn="just">
              <a:lnSpc>
                <a:spcPct val="120000"/>
              </a:lnSpc>
              <a:buFont typeface="Arial" pitchFamily="34" charset="0"/>
              <a:buChar char="•"/>
            </a:pPr>
            <a:r>
              <a:rPr lang="es-CO" dirty="0" smtClean="0">
                <a:latin typeface="Calibri" pitchFamily="34" charset="0"/>
                <a:cs typeface="Calibri" pitchFamily="34" charset="0"/>
              </a:rPr>
              <a:t> Condiciones de Negociación: Recomendaciones que hace el Comité de Estándares para que se tengan en cuentan en la ficha de negociación.</a:t>
            </a:r>
            <a:endParaRPr lang="es-CO" dirty="0">
              <a:solidFill>
                <a:schemeClr val="tx2"/>
              </a:solidFill>
              <a:latin typeface="Calibri" pitchFamily="34" charset="0"/>
            </a:endParaRPr>
          </a:p>
        </p:txBody>
      </p:sp>
      <p:pic>
        <p:nvPicPr>
          <p:cNvPr id="4" name="91 Imagen" descr="BMC LOGO.bmp"/>
          <p:cNvPicPr>
            <a:picLocks noChangeAspect="1"/>
          </p:cNvPicPr>
          <p:nvPr/>
        </p:nvPicPr>
        <p:blipFill>
          <a:blip r:embed="rId3" cstate="print"/>
          <a:srcRect r="-211"/>
          <a:stretch>
            <a:fillRect/>
          </a:stretch>
        </p:blipFill>
        <p:spPr bwMode="auto">
          <a:xfrm>
            <a:off x="7100596" y="102394"/>
            <a:ext cx="1905292" cy="60841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428751"/>
            <a:ext cx="7772400" cy="1669256"/>
          </a:xfrm>
        </p:spPr>
        <p:txBody>
          <a:bodyPr/>
          <a:lstStyle/>
          <a:p>
            <a:pPr eaLnBrk="1" hangingPunct="1"/>
            <a:r>
              <a:rPr lang="es-CO" sz="5000" dirty="0" smtClean="0">
                <a:latin typeface="Calibri" pitchFamily="34" charset="0"/>
              </a:rPr>
              <a:t>6. Presentación del Comité de Estándares.</a:t>
            </a:r>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27718</TotalTime>
  <Words>1808</Words>
  <Application>Microsoft Office PowerPoint</Application>
  <PresentationFormat>Presentación en pantalla (16:9)</PresentationFormat>
  <Paragraphs>261</Paragraphs>
  <Slides>28</Slides>
  <Notes>5</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Sophisticated Business</vt:lpstr>
      <vt:lpstr>Diapositiva 1</vt:lpstr>
      <vt:lpstr>Diapositiva 2</vt:lpstr>
      <vt:lpstr>4.  Nombramiento del Presidente del Comité.</vt:lpstr>
      <vt:lpstr>5. Funciones del Comité.</vt:lpstr>
      <vt:lpstr>Diapositiva 5</vt:lpstr>
      <vt:lpstr>Diapositiva 6</vt:lpstr>
      <vt:lpstr>Diapositiva 7</vt:lpstr>
      <vt:lpstr>Diapositiva 8</vt:lpstr>
      <vt:lpstr>6. Presentación del Comité de Estándares.</vt:lpstr>
      <vt:lpstr>Diapositiva 10</vt:lpstr>
      <vt:lpstr>Artículo 3.1.2.1.2 del Reglamento de Funcionamiento y Operación de la Bolsa: El Comité de Estándares estará compuesto por siete miembros así:   -  Tres miembros de la Junta Directiva de la Bolsa.  -   Un miembro de la Junta Directiva de la CC Mercantil  -   Un miembro independiente designado por la Junta Directiva de la Bolsa que no podrá tener la  condición de empleado o asesor de la Bolsa o de una sociedad comisionista miembro de la Bolsa durante el tiempo que ejerza como miembro del Comité;  -   El Presidente de la Bolsa o su delegado;  -   El Presidente de la Asociación de Comisionistas de las Bolsas de Productos, o la entidad que agremie a las sociedades comisionistas miembros de la Bolsa.    El Comité no tendrá suplentes.   La Junta Directiva de la Bolsa señalará la remuneración a la que tendrán derecho los miembros del Comité de Estándares.</vt:lpstr>
      <vt:lpstr>Diapositiva 12</vt:lpstr>
      <vt:lpstr>Diapositiva 13</vt:lpstr>
      <vt:lpstr>Diapositiva 14</vt:lpstr>
      <vt:lpstr>Diapositiva 15</vt:lpstr>
      <vt:lpstr>7. Solicitudes de Inscripción</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8. Proposiciones y varios.</vt:lpstr>
      <vt:lpstr>Diapositiva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jromero</cp:lastModifiedBy>
  <cp:revision>1152</cp:revision>
  <cp:lastPrinted>2017-01-17T22:43:42Z</cp:lastPrinted>
  <dcterms:created xsi:type="dcterms:W3CDTF">2014-02-06T21:29:49Z</dcterms:created>
  <dcterms:modified xsi:type="dcterms:W3CDTF">2017-08-14T18:11:55Z</dcterms:modified>
</cp:coreProperties>
</file>