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1509" r:id="rId2"/>
    <p:sldId id="1568" r:id="rId3"/>
    <p:sldId id="1589" r:id="rId4"/>
    <p:sldId id="1629" r:id="rId5"/>
    <p:sldId id="1630" r:id="rId6"/>
    <p:sldId id="1636" r:id="rId7"/>
    <p:sldId id="1631" r:id="rId8"/>
    <p:sldId id="1632" r:id="rId9"/>
    <p:sldId id="1633" r:id="rId10"/>
    <p:sldId id="1634" r:id="rId11"/>
    <p:sldId id="1635" r:id="rId12"/>
    <p:sldId id="1627" r:id="rId13"/>
    <p:sldId id="1590" r:id="rId14"/>
    <p:sldId id="1594" r:id="rId15"/>
    <p:sldId id="1598" r:id="rId16"/>
    <p:sldId id="1582" r:id="rId17"/>
    <p:sldId id="1600" r:id="rId18"/>
    <p:sldId id="1599" r:id="rId19"/>
    <p:sldId id="1585" r:id="rId20"/>
    <p:sldId id="1601" r:id="rId21"/>
    <p:sldId id="1602" r:id="rId22"/>
    <p:sldId id="1606" r:id="rId23"/>
    <p:sldId id="1603" r:id="rId24"/>
    <p:sldId id="1604" r:id="rId25"/>
    <p:sldId id="1605" r:id="rId26"/>
    <p:sldId id="1607" r:id="rId27"/>
    <p:sldId id="1608" r:id="rId28"/>
    <p:sldId id="1609" r:id="rId29"/>
    <p:sldId id="1611" r:id="rId30"/>
    <p:sldId id="1612" r:id="rId31"/>
    <p:sldId id="1610" r:id="rId32"/>
    <p:sldId id="1615" r:id="rId33"/>
    <p:sldId id="1616" r:id="rId34"/>
    <p:sldId id="1617" r:id="rId35"/>
    <p:sldId id="1618" r:id="rId36"/>
    <p:sldId id="1619" r:id="rId37"/>
    <p:sldId id="1587" r:id="rId38"/>
    <p:sldId id="1588" r:id="rId39"/>
    <p:sldId id="1613" r:id="rId40"/>
    <p:sldId id="1614" r:id="rId41"/>
    <p:sldId id="1628" r:id="rId42"/>
    <p:sldId id="364" r:id="rId43"/>
  </p:sldIdLst>
  <p:sldSz cx="9144000" cy="5143500" type="screen16x9"/>
  <p:notesSz cx="7010400" cy="9296400"/>
  <p:defaultText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ophisticated Business" id="{58BEDF31-0425-40C4-87B2-EBC1798A92EE}">
          <p14:sldIdLst>
            <p14:sldId id="258"/>
            <p14:sldId id="1498"/>
            <p14:sldId id="1500"/>
            <p14:sldId id="1501"/>
            <p14:sldId id="1508"/>
            <p14:sldId id="364"/>
          </p14:sldIdLst>
        </p14:section>
      </p14:sectionLst>
    </p:ext>
    <p:ext uri="{EFAFB233-063F-42B5-8137-9DF3F51BA10A}">
      <p15:sldGuideLst xmlns="" xmlns:p15="http://schemas.microsoft.com/office/powerpoint/2012/main">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50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guide id="5" orient="horz" pos="2697">
          <p15:clr>
            <a:srgbClr val="A4A3A4"/>
          </p15:clr>
        </p15:guide>
        <p15:guide id="6" orient="horz" pos="2928">
          <p15:clr>
            <a:srgbClr val="A4A3A4"/>
          </p15:clr>
        </p15:guide>
        <p15:guide id="7" pos="2228">
          <p15:clr>
            <a:srgbClr val="A4A3A4"/>
          </p15:clr>
        </p15:guide>
        <p15:guide id="8" pos="2208">
          <p15:clr>
            <a:srgbClr val="A4A3A4"/>
          </p15:clr>
        </p15:guide>
        <p15:guide id="9" orient="horz" pos="2857">
          <p15:clr>
            <a:srgbClr val="A4A3A4"/>
          </p15:clr>
        </p15:guide>
        <p15:guide id="10" orient="horz" pos="3102">
          <p15:clr>
            <a:srgbClr val="A4A3A4"/>
          </p15:clr>
        </p15:guide>
        <p15:guide id="11" orient="horz" pos="2676">
          <p15:clr>
            <a:srgbClr val="A4A3A4"/>
          </p15:clr>
        </p15:guide>
        <p15:guide id="12" orient="horz" pos="2905">
          <p15:clr>
            <a:srgbClr val="A4A3A4"/>
          </p15:clr>
        </p15:guide>
        <p15:guide id="13" orient="horz" pos="2903">
          <p15:clr>
            <a:srgbClr val="A4A3A4"/>
          </p15:clr>
        </p15:guide>
        <p15:guide id="14" orient="horz" pos="3152">
          <p15:clr>
            <a:srgbClr val="A4A3A4"/>
          </p15:clr>
        </p15:guide>
        <p15:guide id="15" orient="horz" pos="2718">
          <p15:clr>
            <a:srgbClr val="A4A3A4"/>
          </p15:clr>
        </p15:guide>
        <p15:guide id="16" orient="horz" pos="2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4784"/>
    <a:srgbClr val="F0C649"/>
    <a:srgbClr val="0070C0"/>
    <a:srgbClr val="897C58"/>
    <a:srgbClr val="00B0F0"/>
    <a:srgbClr val="3788FF"/>
    <a:srgbClr val="6699FF"/>
    <a:srgbClr val="0081E2"/>
    <a:srgbClr val="537CFF"/>
    <a:srgbClr val="7B7B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87545" autoAdjust="0"/>
  </p:normalViewPr>
  <p:slideViewPr>
    <p:cSldViewPr snapToGrid="0" snapToObjects="1">
      <p:cViewPr>
        <p:scale>
          <a:sx n="75" d="100"/>
          <a:sy n="75" d="100"/>
        </p:scale>
        <p:origin x="-1626" y="-504"/>
      </p:cViewPr>
      <p:guideLst>
        <p:guide orient="horz" pos="2704"/>
        <p:guide orient="horz" pos="3339"/>
        <p:guide orient="horz" pos="2028"/>
        <p:guide orient="horz" pos="2504"/>
        <p:guide pos="40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orient="horz" pos="3127"/>
        <p:guide orient="horz" pos="2697"/>
        <p:guide orient="horz" pos="2928"/>
        <p:guide orient="horz" pos="2857"/>
        <p:guide orient="horz" pos="3102"/>
        <p:guide orient="horz" pos="2676"/>
        <p:guide orient="horz" pos="2905"/>
        <p:guide orient="horz" pos="2903"/>
        <p:guide orient="horz" pos="3152"/>
        <p:guide orient="horz" pos="2718"/>
        <p:guide orient="horz" pos="2951"/>
        <p:guide pos="2160"/>
        <p:guide pos="2141"/>
        <p:guide pos="22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EA3C0C3D-13FA-4710-893E-7DE49560C79B}">
      <dgm:prSet phldrT="[Texto]" custT="1"/>
      <dgm:spPr/>
      <dgm:t>
        <a:bodyPr/>
        <a:lstStyle/>
        <a:p>
          <a:r>
            <a:rPr lang="es-CO" sz="2400" b="1" dirty="0" smtClean="0">
              <a:latin typeface="Calibri" pitchFamily="34" charset="0"/>
            </a:rPr>
            <a:t>1. Verificación del Quórum.</a:t>
          </a:r>
          <a:endParaRPr lang="es-CO" sz="2400" b="0" dirty="0">
            <a:latin typeface="Calibri" pitchFamily="34" charset="0"/>
          </a:endParaRPr>
        </a:p>
      </dgm:t>
    </dgm:pt>
    <dgm:pt modelId="{8CE55E53-E076-4594-BA99-30B298A72847}" type="parTrans" cxnId="{40D07DEC-7408-4C45-AE0B-E33E0711177C}">
      <dgm:prSet/>
      <dgm:spPr/>
      <dgm:t>
        <a:bodyPr/>
        <a:lstStyle/>
        <a:p>
          <a:endParaRPr lang="es-CO" sz="1800" b="0">
            <a:solidFill>
              <a:schemeClr val="tx1"/>
            </a:solidFill>
            <a:latin typeface="Calibri" pitchFamily="34" charset="0"/>
          </a:endParaRPr>
        </a:p>
      </dgm:t>
    </dgm:pt>
    <dgm:pt modelId="{7B483490-603A-472C-8FFD-1AC62B142476}" type="sibTrans" cxnId="{40D07DEC-7408-4C45-AE0B-E33E0711177C}">
      <dgm:prSet/>
      <dgm:spPr/>
      <dgm:t>
        <a:bodyPr/>
        <a:lstStyle/>
        <a:p>
          <a:endParaRPr lang="es-CO" sz="1800" b="0">
            <a:solidFill>
              <a:schemeClr val="tx1"/>
            </a:solidFill>
            <a:latin typeface="Calibri" pitchFamily="34" charset="0"/>
          </a:endParaRPr>
        </a:p>
      </dgm:t>
    </dgm:pt>
    <dgm:pt modelId="{672AE28E-A118-4793-A80A-EF067356E49C}">
      <dgm:prSet phldrT="[Texto]" custT="1"/>
      <dgm:spPr/>
      <dgm:t>
        <a:bodyPr/>
        <a:lstStyle/>
        <a:p>
          <a:r>
            <a:rPr lang="es-ES" sz="2400" b="1" dirty="0" smtClean="0">
              <a:latin typeface="Calibri" pitchFamily="34" charset="0"/>
            </a:rPr>
            <a:t>2. Lectura y aprobación del orden del día.</a:t>
          </a:r>
          <a:endParaRPr lang="es-CO" sz="2400" b="0" dirty="0">
            <a:latin typeface="Calibri" pitchFamily="34" charset="0"/>
          </a:endParaRPr>
        </a:p>
      </dgm:t>
    </dgm:pt>
    <dgm:pt modelId="{24FBB324-9AA1-4BD8-9953-52B45EC63AFF}" type="parTrans" cxnId="{83307EBF-D6DB-4C2E-8A79-2D63593DEC32}">
      <dgm:prSet/>
      <dgm:spPr/>
      <dgm:t>
        <a:bodyPr/>
        <a:lstStyle/>
        <a:p>
          <a:endParaRPr lang="es-CO" sz="1800" b="0">
            <a:solidFill>
              <a:schemeClr val="tx1"/>
            </a:solidFill>
            <a:latin typeface="Calibri" pitchFamily="34" charset="0"/>
          </a:endParaRPr>
        </a:p>
      </dgm:t>
    </dgm:pt>
    <dgm:pt modelId="{D407C3CD-A230-4C0F-BA0D-451A8FF2BD65}" type="sibTrans" cxnId="{83307EBF-D6DB-4C2E-8A79-2D63593DEC32}">
      <dgm:prSet/>
      <dgm:spPr/>
      <dgm:t>
        <a:bodyPr/>
        <a:lstStyle/>
        <a:p>
          <a:endParaRPr lang="es-CO" sz="1800" b="0">
            <a:solidFill>
              <a:schemeClr val="tx1"/>
            </a:solidFill>
            <a:latin typeface="Calibri" pitchFamily="34" charset="0"/>
          </a:endParaRPr>
        </a:p>
      </dgm:t>
    </dgm:pt>
    <dgm:pt modelId="{7843F417-28FF-4513-B8A6-FD02F70616D7}">
      <dgm:prSet phldrT="[Texto]" custT="1"/>
      <dgm:spPr/>
      <dgm:t>
        <a:bodyPr/>
        <a:lstStyle/>
        <a:p>
          <a:r>
            <a:rPr lang="es-CO" sz="2400" b="1" dirty="0" smtClean="0">
              <a:latin typeface="Calibri" pitchFamily="34" charset="0"/>
            </a:rPr>
            <a:t>3. Aprobación del Acta No. </a:t>
          </a:r>
          <a:r>
            <a:rPr lang="es-CO" sz="2400" b="1" dirty="0" smtClean="0">
              <a:latin typeface="Calibri" pitchFamily="34" charset="0"/>
            </a:rPr>
            <a:t>95 de 14 de septiembre de 2017.</a:t>
          </a:r>
          <a:endParaRPr lang="es-CO" sz="2400" b="0" dirty="0">
            <a:latin typeface="Calibri" pitchFamily="34" charset="0"/>
          </a:endParaRPr>
        </a:p>
      </dgm:t>
    </dgm:pt>
    <dgm:pt modelId="{4C54A056-B734-40A2-9067-75F344F2FDE4}" type="parTrans" cxnId="{21A23875-A16D-49CD-9139-919518B64996}">
      <dgm:prSet/>
      <dgm:spPr/>
      <dgm:t>
        <a:bodyPr/>
        <a:lstStyle/>
        <a:p>
          <a:endParaRPr lang="es-CO" sz="1800" b="0">
            <a:solidFill>
              <a:schemeClr val="tx1"/>
            </a:solidFill>
            <a:latin typeface="Calibri" pitchFamily="34" charset="0"/>
          </a:endParaRPr>
        </a:p>
      </dgm:t>
    </dgm:pt>
    <dgm:pt modelId="{AA8F89A9-128D-434F-BC5F-F1C1D876287E}" type="sibTrans" cxnId="{21A23875-A16D-49CD-9139-919518B64996}">
      <dgm:prSet/>
      <dgm:spPr/>
      <dgm:t>
        <a:bodyPr/>
        <a:lstStyle/>
        <a:p>
          <a:endParaRPr lang="es-CO" sz="1800" b="0">
            <a:solidFill>
              <a:schemeClr val="tx1"/>
            </a:solidFill>
            <a:latin typeface="Calibri" pitchFamily="34" charset="0"/>
          </a:endParaRPr>
        </a:p>
      </dgm:t>
    </dgm:pt>
    <dgm:pt modelId="{492964A9-E8E1-4E84-A74E-5E734369CC5E}">
      <dgm:prSet phldrT="[Texto]" custT="1"/>
      <dgm:spPr/>
      <dgm:t>
        <a:bodyPr/>
        <a:lstStyle/>
        <a:p>
          <a:r>
            <a:rPr lang="es-CO" sz="2400" b="1" dirty="0" smtClean="0">
              <a:latin typeface="Calibri" pitchFamily="34" charset="0"/>
            </a:rPr>
            <a:t>5. </a:t>
          </a:r>
          <a:r>
            <a:rPr lang="es-CO" sz="2400" b="1" dirty="0" smtClean="0">
              <a:latin typeface="Calibri" pitchFamily="34" charset="0"/>
            </a:rPr>
            <a:t>Procedimiento de Inscripción de Fichas Técnicas de Producto.</a:t>
          </a:r>
          <a:endParaRPr lang="es-CO" sz="2400" b="1" dirty="0">
            <a:latin typeface="Calibri" pitchFamily="34" charset="0"/>
          </a:endParaRPr>
        </a:p>
      </dgm:t>
    </dgm:pt>
    <dgm:pt modelId="{BD685A21-DA74-4615-BB3F-AB64535169F8}" type="parTrans" cxnId="{0E21242C-0737-470A-AEDA-7FAEF7546229}">
      <dgm:prSet/>
      <dgm:spPr/>
      <dgm:t>
        <a:bodyPr/>
        <a:lstStyle/>
        <a:p>
          <a:endParaRPr lang="es-CO">
            <a:latin typeface="Calibri" panose="020F0502020204030204" pitchFamily="34" charset="0"/>
          </a:endParaRPr>
        </a:p>
      </dgm:t>
    </dgm:pt>
    <dgm:pt modelId="{D825B527-BC1A-48BC-BEB0-77D85E230434}" type="sibTrans" cxnId="{0E21242C-0737-470A-AEDA-7FAEF7546229}">
      <dgm:prSet/>
      <dgm:spPr/>
      <dgm:t>
        <a:bodyPr/>
        <a:lstStyle/>
        <a:p>
          <a:endParaRPr lang="es-CO">
            <a:latin typeface="Calibri" panose="020F0502020204030204" pitchFamily="34" charset="0"/>
          </a:endParaRPr>
        </a:p>
      </dgm:t>
    </dgm:pt>
    <dgm:pt modelId="{E7557F5E-F21B-42A6-8706-41C9423D69AE}">
      <dgm:prSet phldrT="[Texto]" custT="1"/>
      <dgm:spPr/>
      <dgm:t>
        <a:bodyPr/>
        <a:lstStyle/>
        <a:p>
          <a:r>
            <a:rPr lang="es-CO" sz="2400" b="1" dirty="0" smtClean="0">
              <a:latin typeface="Calibri" pitchFamily="34" charset="0"/>
            </a:rPr>
            <a:t>6. </a:t>
          </a:r>
          <a:r>
            <a:rPr lang="es-CO" sz="2400" b="1" dirty="0" smtClean="0">
              <a:latin typeface="Calibri" pitchFamily="34" charset="0"/>
            </a:rPr>
            <a:t>Lineamientos para elaboración de las FTP.</a:t>
          </a:r>
          <a:endParaRPr lang="es-CO" sz="2400" b="1" dirty="0">
            <a:solidFill>
              <a:srgbClr val="FF0000"/>
            </a:solidFill>
            <a:latin typeface="Calibri" pitchFamily="34" charset="0"/>
          </a:endParaRPr>
        </a:p>
      </dgm:t>
    </dgm:pt>
    <dgm:pt modelId="{C1F4A42C-64FF-44CC-843F-1DC40658B1FE}" type="parTrans" cxnId="{20D47238-A6AC-40B5-9A8F-C2598DAA81CB}">
      <dgm:prSet/>
      <dgm:spPr/>
      <dgm:t>
        <a:bodyPr/>
        <a:lstStyle/>
        <a:p>
          <a:endParaRPr lang="es-CO"/>
        </a:p>
      </dgm:t>
    </dgm:pt>
    <dgm:pt modelId="{026715F2-E2FC-4ACC-9EAA-C7974009C0B2}" type="sibTrans" cxnId="{20D47238-A6AC-40B5-9A8F-C2598DAA81CB}">
      <dgm:prSet/>
      <dgm:spPr/>
      <dgm:t>
        <a:bodyPr/>
        <a:lstStyle/>
        <a:p>
          <a:endParaRPr lang="es-CO"/>
        </a:p>
      </dgm:t>
    </dgm:pt>
    <dgm:pt modelId="{EC0635AB-3A9A-48E3-8F49-9EE75B96928C}">
      <dgm:prSet phldrT="[Texto]" custT="1"/>
      <dgm:spPr/>
      <dgm:t>
        <a:bodyPr/>
        <a:lstStyle/>
        <a:p>
          <a:r>
            <a:rPr lang="es-CO" sz="2400" b="1" dirty="0" smtClean="0">
              <a:latin typeface="Calibri" pitchFamily="34" charset="0"/>
            </a:rPr>
            <a:t>7. </a:t>
          </a:r>
          <a:r>
            <a:rPr lang="es-CO" sz="2400" b="1" dirty="0" smtClean="0">
              <a:latin typeface="Calibri" pitchFamily="34" charset="0"/>
            </a:rPr>
            <a:t>Solicitud de inscripción SIBOL.</a:t>
          </a:r>
          <a:endParaRPr lang="es-CO" sz="2400" b="1" dirty="0">
            <a:solidFill>
              <a:srgbClr val="FF0000"/>
            </a:solidFill>
            <a:latin typeface="Calibri" pitchFamily="34" charset="0"/>
          </a:endParaRPr>
        </a:p>
      </dgm:t>
    </dgm:pt>
    <dgm:pt modelId="{92421663-4D87-4AFF-AAFC-1854EBF5B0C4}" type="parTrans" cxnId="{AEA0448A-42C2-4B0C-B013-3023FEA4F237}">
      <dgm:prSet/>
      <dgm:spPr/>
      <dgm:t>
        <a:bodyPr/>
        <a:lstStyle/>
        <a:p>
          <a:endParaRPr lang="es-CO"/>
        </a:p>
      </dgm:t>
    </dgm:pt>
    <dgm:pt modelId="{34DC602F-BF11-408A-A0C8-0DF824FD497B}" type="sibTrans" cxnId="{AEA0448A-42C2-4B0C-B013-3023FEA4F237}">
      <dgm:prSet/>
      <dgm:spPr/>
      <dgm:t>
        <a:bodyPr/>
        <a:lstStyle/>
        <a:p>
          <a:endParaRPr lang="es-CO"/>
        </a:p>
      </dgm:t>
    </dgm:pt>
    <dgm:pt modelId="{51F4CD5D-5EDB-4677-81D1-DBDEA0341F0E}">
      <dgm:prSet phldrT="[Texto]" custT="1"/>
      <dgm:spPr/>
      <dgm:t>
        <a:bodyPr/>
        <a:lstStyle/>
        <a:p>
          <a:r>
            <a:rPr lang="es-CO" sz="2400" b="1" dirty="0" smtClean="0">
              <a:latin typeface="Calibri" pitchFamily="34" charset="0"/>
            </a:rPr>
            <a:t>8. </a:t>
          </a:r>
          <a:r>
            <a:rPr lang="es-CO" sz="2400" b="1" dirty="0" smtClean="0">
              <a:latin typeface="Calibri" pitchFamily="34" charset="0"/>
            </a:rPr>
            <a:t>Actualización de Fichas.</a:t>
          </a:r>
          <a:endParaRPr lang="es-CO" sz="2400" b="1" dirty="0">
            <a:latin typeface="Calibri" pitchFamily="34" charset="0"/>
          </a:endParaRPr>
        </a:p>
      </dgm:t>
    </dgm:pt>
    <dgm:pt modelId="{7F1DCE14-01F1-473C-807E-B734B4B98315}" type="parTrans" cxnId="{6C21A7C4-794B-45EE-A6D8-29FD5F684545}">
      <dgm:prSet/>
      <dgm:spPr/>
      <dgm:t>
        <a:bodyPr/>
        <a:lstStyle/>
        <a:p>
          <a:endParaRPr lang="es-CO"/>
        </a:p>
      </dgm:t>
    </dgm:pt>
    <dgm:pt modelId="{A292E87E-D5FD-4570-83DE-2B2243ADC527}" type="sibTrans" cxnId="{6C21A7C4-794B-45EE-A6D8-29FD5F684545}">
      <dgm:prSet/>
      <dgm:spPr/>
      <dgm:t>
        <a:bodyPr/>
        <a:lstStyle/>
        <a:p>
          <a:endParaRPr lang="es-CO"/>
        </a:p>
      </dgm:t>
    </dgm:pt>
    <dgm:pt modelId="{98A204FE-E87E-4987-B40A-7E5460E95E8A}">
      <dgm:prSet phldrT="[Texto]" custT="1"/>
      <dgm:spPr/>
      <dgm:t>
        <a:bodyPr/>
        <a:lstStyle/>
        <a:p>
          <a:r>
            <a:rPr lang="es-CO" sz="2400" b="1" dirty="0" smtClean="0">
              <a:latin typeface="Calibri" pitchFamily="34" charset="0"/>
            </a:rPr>
            <a:t>9. Proposiciones y Varios.</a:t>
          </a:r>
          <a:endParaRPr lang="es-CO" sz="2400" b="1" dirty="0">
            <a:solidFill>
              <a:srgbClr val="FF0000"/>
            </a:solidFill>
            <a:latin typeface="Calibri" pitchFamily="34" charset="0"/>
          </a:endParaRPr>
        </a:p>
      </dgm:t>
    </dgm:pt>
    <dgm:pt modelId="{676B9B56-E3FF-4E51-A276-0FC22F312DA6}" type="parTrans" cxnId="{DB6B08DE-710B-4002-AAC2-91813164A1B7}">
      <dgm:prSet/>
      <dgm:spPr/>
      <dgm:t>
        <a:bodyPr/>
        <a:lstStyle/>
        <a:p>
          <a:endParaRPr lang="es-CO"/>
        </a:p>
      </dgm:t>
    </dgm:pt>
    <dgm:pt modelId="{7BDEF52B-A935-4294-9D00-8A013B1249A7}" type="sibTrans" cxnId="{DB6B08DE-710B-4002-AAC2-91813164A1B7}">
      <dgm:prSet/>
      <dgm:spPr/>
      <dgm:t>
        <a:bodyPr/>
        <a:lstStyle/>
        <a:p>
          <a:endParaRPr lang="es-CO"/>
        </a:p>
      </dgm:t>
    </dgm:pt>
    <dgm:pt modelId="{A1A59FE5-BDE9-4B9A-B776-9E0ADE723A33}">
      <dgm:prSet phldrT="[Texto]" custT="1"/>
      <dgm:spPr/>
      <dgm:t>
        <a:bodyPr/>
        <a:lstStyle/>
        <a:p>
          <a:r>
            <a:rPr lang="es-CO" sz="2400" b="1" dirty="0" smtClean="0">
              <a:latin typeface="Calibri" pitchFamily="34" charset="0"/>
            </a:rPr>
            <a:t>4. Seguimiento tareas.</a:t>
          </a:r>
          <a:endParaRPr lang="es-CO" sz="2400" b="1" dirty="0">
            <a:latin typeface="Calibri" pitchFamily="34" charset="0"/>
          </a:endParaRPr>
        </a:p>
      </dgm:t>
    </dgm:pt>
    <dgm:pt modelId="{0CC2E964-F64B-43F9-8DEB-D77FF4A8B428}" type="parTrans" cxnId="{660D8973-532C-4FC5-BD1A-B8FA74343550}">
      <dgm:prSet/>
      <dgm:spPr/>
      <dgm:t>
        <a:bodyPr/>
        <a:lstStyle/>
        <a:p>
          <a:endParaRPr lang="es-CO"/>
        </a:p>
      </dgm:t>
    </dgm:pt>
    <dgm:pt modelId="{E746A925-2120-4EC7-9162-80F5EFFAAE4F}" type="sibTrans" cxnId="{660D8973-532C-4FC5-BD1A-B8FA74343550}">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46E151D1-F712-4986-820E-750D17C2A283}" type="pres">
      <dgm:prSet presAssocID="{EA3C0C3D-13FA-4710-893E-7DE49560C79B}" presName="parentText" presStyleLbl="node1" presStyleIdx="0" presStyleCnt="9" custScaleY="48684" custLinFactY="-3118" custLinFactNeighborY="-100000">
        <dgm:presLayoutVars>
          <dgm:chMax val="0"/>
          <dgm:bulletEnabled val="1"/>
        </dgm:presLayoutVars>
      </dgm:prSet>
      <dgm:spPr/>
      <dgm:t>
        <a:bodyPr/>
        <a:lstStyle/>
        <a:p>
          <a:endParaRPr lang="es-CO"/>
        </a:p>
      </dgm:t>
    </dgm:pt>
    <dgm:pt modelId="{C8342A64-ACF0-4F31-A699-EBDE48811C8C}" type="pres">
      <dgm:prSet presAssocID="{7B483490-603A-472C-8FFD-1AC62B142476}" presName="spacer" presStyleCnt="0"/>
      <dgm:spPr/>
      <dgm:t>
        <a:bodyPr/>
        <a:lstStyle/>
        <a:p>
          <a:endParaRPr lang="es-CO"/>
        </a:p>
      </dgm:t>
    </dgm:pt>
    <dgm:pt modelId="{D7265DC4-8AD1-4A28-ACA9-5CCFED885220}" type="pres">
      <dgm:prSet presAssocID="{672AE28E-A118-4793-A80A-EF067356E49C}" presName="parentText" presStyleLbl="node1" presStyleIdx="1" presStyleCnt="9" custScaleY="58793" custLinFactNeighborY="-40804">
        <dgm:presLayoutVars>
          <dgm:chMax val="0"/>
          <dgm:bulletEnabled val="1"/>
        </dgm:presLayoutVars>
      </dgm:prSet>
      <dgm:spPr/>
      <dgm:t>
        <a:bodyPr/>
        <a:lstStyle/>
        <a:p>
          <a:endParaRPr lang="es-CO"/>
        </a:p>
      </dgm:t>
    </dgm:pt>
    <dgm:pt modelId="{AEAA8E79-49E6-4A79-95DE-C37315B6F888}" type="pres">
      <dgm:prSet presAssocID="{D407C3CD-A230-4C0F-BA0D-451A8FF2BD65}" presName="spacer" presStyleCnt="0"/>
      <dgm:spPr/>
      <dgm:t>
        <a:bodyPr/>
        <a:lstStyle/>
        <a:p>
          <a:endParaRPr lang="es-CO"/>
        </a:p>
      </dgm:t>
    </dgm:pt>
    <dgm:pt modelId="{C66DE460-D941-432C-ADDD-2CC51E3F493D}" type="pres">
      <dgm:prSet presAssocID="{7843F417-28FF-4513-B8A6-FD02F70616D7}" presName="parentText" presStyleLbl="node1" presStyleIdx="2" presStyleCnt="9" custScaleY="52555" custLinFactNeighborY="-66988">
        <dgm:presLayoutVars>
          <dgm:chMax val="0"/>
          <dgm:bulletEnabled val="1"/>
        </dgm:presLayoutVars>
      </dgm:prSet>
      <dgm:spPr/>
      <dgm:t>
        <a:bodyPr/>
        <a:lstStyle/>
        <a:p>
          <a:endParaRPr lang="es-CO"/>
        </a:p>
      </dgm:t>
    </dgm:pt>
    <dgm:pt modelId="{F846CCFC-42FF-4806-9D22-6B4315E5C510}" type="pres">
      <dgm:prSet presAssocID="{AA8F89A9-128D-434F-BC5F-F1C1D876287E}" presName="spacer" presStyleCnt="0"/>
      <dgm:spPr/>
      <dgm:t>
        <a:bodyPr/>
        <a:lstStyle/>
        <a:p>
          <a:endParaRPr lang="es-CO"/>
        </a:p>
      </dgm:t>
    </dgm:pt>
    <dgm:pt modelId="{D53C3696-9E74-4B54-A875-B66487C54473}" type="pres">
      <dgm:prSet presAssocID="{A1A59FE5-BDE9-4B9A-B776-9E0ADE723A33}" presName="parentText" presStyleLbl="node1" presStyleIdx="3" presStyleCnt="9" custScaleY="64614" custLinFactY="-1125" custLinFactNeighborY="-100000">
        <dgm:presLayoutVars>
          <dgm:chMax val="0"/>
          <dgm:bulletEnabled val="1"/>
        </dgm:presLayoutVars>
      </dgm:prSet>
      <dgm:spPr/>
      <dgm:t>
        <a:bodyPr/>
        <a:lstStyle/>
        <a:p>
          <a:endParaRPr lang="es-CO"/>
        </a:p>
      </dgm:t>
    </dgm:pt>
    <dgm:pt modelId="{29D6242E-645B-4799-BFCD-E325EC1875A0}" type="pres">
      <dgm:prSet presAssocID="{E746A925-2120-4EC7-9162-80F5EFFAAE4F}" presName="spacer" presStyleCnt="0"/>
      <dgm:spPr/>
    </dgm:pt>
    <dgm:pt modelId="{CC22DA6C-8CE3-4E5A-B910-A2E704CA51E1}" type="pres">
      <dgm:prSet presAssocID="{492964A9-E8E1-4E84-A74E-5E734369CC5E}" presName="parentText" presStyleLbl="node1" presStyleIdx="4" presStyleCnt="9" custScaleY="58070" custLinFactY="-3346" custLinFactNeighborY="-100000">
        <dgm:presLayoutVars>
          <dgm:chMax val="0"/>
          <dgm:bulletEnabled val="1"/>
        </dgm:presLayoutVars>
      </dgm:prSet>
      <dgm:spPr/>
      <dgm:t>
        <a:bodyPr/>
        <a:lstStyle/>
        <a:p>
          <a:endParaRPr lang="es-CO"/>
        </a:p>
      </dgm:t>
    </dgm:pt>
    <dgm:pt modelId="{6803130D-AB1C-4B40-A079-66EBDB7B34B7}" type="pres">
      <dgm:prSet presAssocID="{D825B527-BC1A-48BC-BEB0-77D85E230434}" presName="spacer" presStyleCnt="0"/>
      <dgm:spPr/>
    </dgm:pt>
    <dgm:pt modelId="{B24CAE4F-4496-4A4C-8BB6-FD567400B2B5}" type="pres">
      <dgm:prSet presAssocID="{E7557F5E-F21B-42A6-8706-41C9423D69AE}" presName="parentText" presStyleLbl="node1" presStyleIdx="5" presStyleCnt="9" custScaleY="52879" custLinFactY="-1744" custLinFactNeighborY="-100000">
        <dgm:presLayoutVars>
          <dgm:chMax val="0"/>
          <dgm:bulletEnabled val="1"/>
        </dgm:presLayoutVars>
      </dgm:prSet>
      <dgm:spPr/>
      <dgm:t>
        <a:bodyPr/>
        <a:lstStyle/>
        <a:p>
          <a:endParaRPr lang="es-CO"/>
        </a:p>
      </dgm:t>
    </dgm:pt>
    <dgm:pt modelId="{2CC303BD-7507-40DB-90D3-EB7A540D95C6}" type="pres">
      <dgm:prSet presAssocID="{026715F2-E2FC-4ACC-9EAA-C7974009C0B2}" presName="spacer" presStyleCnt="0"/>
      <dgm:spPr/>
    </dgm:pt>
    <dgm:pt modelId="{264FB64F-5147-4552-B072-EFBD32CF32B6}" type="pres">
      <dgm:prSet presAssocID="{EC0635AB-3A9A-48E3-8F49-9EE75B96928C}" presName="parentText" presStyleLbl="node1" presStyleIdx="6" presStyleCnt="9" custScaleY="47507" custLinFactY="-2665" custLinFactNeighborY="-100000">
        <dgm:presLayoutVars>
          <dgm:chMax val="0"/>
          <dgm:bulletEnabled val="1"/>
        </dgm:presLayoutVars>
      </dgm:prSet>
      <dgm:spPr/>
      <dgm:t>
        <a:bodyPr/>
        <a:lstStyle/>
        <a:p>
          <a:endParaRPr lang="es-CO"/>
        </a:p>
      </dgm:t>
    </dgm:pt>
    <dgm:pt modelId="{BDED4E76-C68D-432C-B4DB-D73EA0E16029}" type="pres">
      <dgm:prSet presAssocID="{34DC602F-BF11-408A-A0C8-0DF824FD497B}" presName="spacer" presStyleCnt="0"/>
      <dgm:spPr/>
    </dgm:pt>
    <dgm:pt modelId="{9EBAA9B9-8B0C-487D-8606-ECB81249DCC8}" type="pres">
      <dgm:prSet presAssocID="{51F4CD5D-5EDB-4677-81D1-DBDEA0341F0E}" presName="parentText" presStyleLbl="node1" presStyleIdx="7" presStyleCnt="9" custScaleY="61821" custLinFactY="-5126" custLinFactNeighborY="-100000">
        <dgm:presLayoutVars>
          <dgm:chMax val="0"/>
          <dgm:bulletEnabled val="1"/>
        </dgm:presLayoutVars>
      </dgm:prSet>
      <dgm:spPr/>
      <dgm:t>
        <a:bodyPr/>
        <a:lstStyle/>
        <a:p>
          <a:endParaRPr lang="es-CO"/>
        </a:p>
      </dgm:t>
    </dgm:pt>
    <dgm:pt modelId="{4549CFA8-14D1-435E-9D25-E92DAF642161}" type="pres">
      <dgm:prSet presAssocID="{A292E87E-D5FD-4570-83DE-2B2243ADC527}" presName="spacer" presStyleCnt="0"/>
      <dgm:spPr/>
    </dgm:pt>
    <dgm:pt modelId="{9991AFD4-CAA9-4087-918D-A18C57C23FE0}" type="pres">
      <dgm:prSet presAssocID="{98A204FE-E87E-4987-B40A-7E5460E95E8A}" presName="parentText" presStyleLbl="node1" presStyleIdx="8" presStyleCnt="9" custScaleY="56070" custLinFactY="-9208" custLinFactNeighborY="-100000">
        <dgm:presLayoutVars>
          <dgm:chMax val="0"/>
          <dgm:bulletEnabled val="1"/>
        </dgm:presLayoutVars>
      </dgm:prSet>
      <dgm:spPr/>
      <dgm:t>
        <a:bodyPr/>
        <a:lstStyle/>
        <a:p>
          <a:endParaRPr lang="es-CO"/>
        </a:p>
      </dgm:t>
    </dgm:pt>
  </dgm:ptLst>
  <dgm:cxnLst>
    <dgm:cxn modelId="{06359C12-EB0F-4267-B828-0F4651D2D037}" type="presOf" srcId="{1BDD92D1-4249-41CD-80E0-04B67D1A883E}" destId="{13DF23CD-4103-4954-9192-E79AEC36CBC1}" srcOrd="0" destOrd="0" presId="urn:microsoft.com/office/officeart/2005/8/layout/vList2"/>
    <dgm:cxn modelId="{AEA0448A-42C2-4B0C-B013-3023FEA4F237}" srcId="{1BDD92D1-4249-41CD-80E0-04B67D1A883E}" destId="{EC0635AB-3A9A-48E3-8F49-9EE75B96928C}" srcOrd="6" destOrd="0" parTransId="{92421663-4D87-4AFF-AAFC-1854EBF5B0C4}" sibTransId="{34DC602F-BF11-408A-A0C8-0DF824FD497B}"/>
    <dgm:cxn modelId="{6C21A7C4-794B-45EE-A6D8-29FD5F684545}" srcId="{1BDD92D1-4249-41CD-80E0-04B67D1A883E}" destId="{51F4CD5D-5EDB-4677-81D1-DBDEA0341F0E}" srcOrd="7" destOrd="0" parTransId="{7F1DCE14-01F1-473C-807E-B734B4B98315}" sibTransId="{A292E87E-D5FD-4570-83DE-2B2243ADC527}"/>
    <dgm:cxn modelId="{787AB196-A747-4060-8943-42372B79A8B3}" type="presOf" srcId="{E7557F5E-F21B-42A6-8706-41C9423D69AE}" destId="{B24CAE4F-4496-4A4C-8BB6-FD567400B2B5}" srcOrd="0" destOrd="0" presId="urn:microsoft.com/office/officeart/2005/8/layout/vList2"/>
    <dgm:cxn modelId="{7D1E2F23-D7A4-41A0-87DE-D356A56E0A3F}" type="presOf" srcId="{A1A59FE5-BDE9-4B9A-B776-9E0ADE723A33}" destId="{D53C3696-9E74-4B54-A875-B66487C54473}" srcOrd="0" destOrd="0" presId="urn:microsoft.com/office/officeart/2005/8/layout/vList2"/>
    <dgm:cxn modelId="{A43CFFC6-42A0-4502-9110-60072ED40B4C}" type="presOf" srcId="{EA3C0C3D-13FA-4710-893E-7DE49560C79B}" destId="{46E151D1-F712-4986-820E-750D17C2A283}" srcOrd="0" destOrd="0" presId="urn:microsoft.com/office/officeart/2005/8/layout/vList2"/>
    <dgm:cxn modelId="{21A23875-A16D-49CD-9139-919518B64996}" srcId="{1BDD92D1-4249-41CD-80E0-04B67D1A883E}" destId="{7843F417-28FF-4513-B8A6-FD02F70616D7}" srcOrd="2" destOrd="0" parTransId="{4C54A056-B734-40A2-9067-75F344F2FDE4}" sibTransId="{AA8F89A9-128D-434F-BC5F-F1C1D876287E}"/>
    <dgm:cxn modelId="{40D07DEC-7408-4C45-AE0B-E33E0711177C}" srcId="{1BDD92D1-4249-41CD-80E0-04B67D1A883E}" destId="{EA3C0C3D-13FA-4710-893E-7DE49560C79B}" srcOrd="0" destOrd="0" parTransId="{8CE55E53-E076-4594-BA99-30B298A72847}" sibTransId="{7B483490-603A-472C-8FFD-1AC62B142476}"/>
    <dgm:cxn modelId="{77040E27-2BFB-413B-8A86-452032EAFB22}" type="presOf" srcId="{EC0635AB-3A9A-48E3-8F49-9EE75B96928C}" destId="{264FB64F-5147-4552-B072-EFBD32CF32B6}" srcOrd="0" destOrd="0" presId="urn:microsoft.com/office/officeart/2005/8/layout/vList2"/>
    <dgm:cxn modelId="{65E601CB-7C04-4721-BC01-6211A35E42FA}" type="presOf" srcId="{492964A9-E8E1-4E84-A74E-5E734369CC5E}" destId="{CC22DA6C-8CE3-4E5A-B910-A2E704CA51E1}" srcOrd="0" destOrd="0" presId="urn:microsoft.com/office/officeart/2005/8/layout/vList2"/>
    <dgm:cxn modelId="{83307EBF-D6DB-4C2E-8A79-2D63593DEC32}" srcId="{1BDD92D1-4249-41CD-80E0-04B67D1A883E}" destId="{672AE28E-A118-4793-A80A-EF067356E49C}" srcOrd="1" destOrd="0" parTransId="{24FBB324-9AA1-4BD8-9953-52B45EC63AFF}" sibTransId="{D407C3CD-A230-4C0F-BA0D-451A8FF2BD65}"/>
    <dgm:cxn modelId="{660D8973-532C-4FC5-BD1A-B8FA74343550}" srcId="{1BDD92D1-4249-41CD-80E0-04B67D1A883E}" destId="{A1A59FE5-BDE9-4B9A-B776-9E0ADE723A33}" srcOrd="3" destOrd="0" parTransId="{0CC2E964-F64B-43F9-8DEB-D77FF4A8B428}" sibTransId="{E746A925-2120-4EC7-9162-80F5EFFAAE4F}"/>
    <dgm:cxn modelId="{20D47238-A6AC-40B5-9A8F-C2598DAA81CB}" srcId="{1BDD92D1-4249-41CD-80E0-04B67D1A883E}" destId="{E7557F5E-F21B-42A6-8706-41C9423D69AE}" srcOrd="5" destOrd="0" parTransId="{C1F4A42C-64FF-44CC-843F-1DC40658B1FE}" sibTransId="{026715F2-E2FC-4ACC-9EAA-C7974009C0B2}"/>
    <dgm:cxn modelId="{B0539B23-5822-49C1-9680-BAF125CC57F1}" type="presOf" srcId="{98A204FE-E87E-4987-B40A-7E5460E95E8A}" destId="{9991AFD4-CAA9-4087-918D-A18C57C23FE0}" srcOrd="0" destOrd="0" presId="urn:microsoft.com/office/officeart/2005/8/layout/vList2"/>
    <dgm:cxn modelId="{0E21242C-0737-470A-AEDA-7FAEF7546229}" srcId="{1BDD92D1-4249-41CD-80E0-04B67D1A883E}" destId="{492964A9-E8E1-4E84-A74E-5E734369CC5E}" srcOrd="4" destOrd="0" parTransId="{BD685A21-DA74-4615-BB3F-AB64535169F8}" sibTransId="{D825B527-BC1A-48BC-BEB0-77D85E230434}"/>
    <dgm:cxn modelId="{DB6B08DE-710B-4002-AAC2-91813164A1B7}" srcId="{1BDD92D1-4249-41CD-80E0-04B67D1A883E}" destId="{98A204FE-E87E-4987-B40A-7E5460E95E8A}" srcOrd="8" destOrd="0" parTransId="{676B9B56-E3FF-4E51-A276-0FC22F312DA6}" sibTransId="{7BDEF52B-A935-4294-9D00-8A013B1249A7}"/>
    <dgm:cxn modelId="{3D669177-5B1C-4476-9C51-F6012E44059B}" type="presOf" srcId="{7843F417-28FF-4513-B8A6-FD02F70616D7}" destId="{C66DE460-D941-432C-ADDD-2CC51E3F493D}" srcOrd="0" destOrd="0" presId="urn:microsoft.com/office/officeart/2005/8/layout/vList2"/>
    <dgm:cxn modelId="{7DDF5848-0CEB-432B-A3C7-D9AEB3AA31A2}" type="presOf" srcId="{672AE28E-A118-4793-A80A-EF067356E49C}" destId="{D7265DC4-8AD1-4A28-ACA9-5CCFED885220}" srcOrd="0" destOrd="0" presId="urn:microsoft.com/office/officeart/2005/8/layout/vList2"/>
    <dgm:cxn modelId="{FD184CA9-E1BE-4424-94F0-C81B8C64B677}" type="presOf" srcId="{51F4CD5D-5EDB-4677-81D1-DBDEA0341F0E}" destId="{9EBAA9B9-8B0C-487D-8606-ECB81249DCC8}" srcOrd="0" destOrd="0" presId="urn:microsoft.com/office/officeart/2005/8/layout/vList2"/>
    <dgm:cxn modelId="{91ACB1DC-8C8F-4420-BFCB-BA0227C771AE}" type="presParOf" srcId="{13DF23CD-4103-4954-9192-E79AEC36CBC1}" destId="{46E151D1-F712-4986-820E-750D17C2A283}" srcOrd="0" destOrd="0" presId="urn:microsoft.com/office/officeart/2005/8/layout/vList2"/>
    <dgm:cxn modelId="{72B0DE97-5B83-4180-9728-7722E642DF53}" type="presParOf" srcId="{13DF23CD-4103-4954-9192-E79AEC36CBC1}" destId="{C8342A64-ACF0-4F31-A699-EBDE48811C8C}" srcOrd="1" destOrd="0" presId="urn:microsoft.com/office/officeart/2005/8/layout/vList2"/>
    <dgm:cxn modelId="{8A486DCF-2CF5-4B41-B1D3-CF43D7D45E28}" type="presParOf" srcId="{13DF23CD-4103-4954-9192-E79AEC36CBC1}" destId="{D7265DC4-8AD1-4A28-ACA9-5CCFED885220}" srcOrd="2" destOrd="0" presId="urn:microsoft.com/office/officeart/2005/8/layout/vList2"/>
    <dgm:cxn modelId="{86B4B656-BA81-4ADE-89F6-32518C222550}" type="presParOf" srcId="{13DF23CD-4103-4954-9192-E79AEC36CBC1}" destId="{AEAA8E79-49E6-4A79-95DE-C37315B6F888}" srcOrd="3" destOrd="0" presId="urn:microsoft.com/office/officeart/2005/8/layout/vList2"/>
    <dgm:cxn modelId="{1CECBB7F-6093-46E5-AD01-0FCCEF4AB127}" type="presParOf" srcId="{13DF23CD-4103-4954-9192-E79AEC36CBC1}" destId="{C66DE460-D941-432C-ADDD-2CC51E3F493D}" srcOrd="4" destOrd="0" presId="urn:microsoft.com/office/officeart/2005/8/layout/vList2"/>
    <dgm:cxn modelId="{80F4145F-E045-4210-BF36-8BEE23BDA580}" type="presParOf" srcId="{13DF23CD-4103-4954-9192-E79AEC36CBC1}" destId="{F846CCFC-42FF-4806-9D22-6B4315E5C510}" srcOrd="5" destOrd="0" presId="urn:microsoft.com/office/officeart/2005/8/layout/vList2"/>
    <dgm:cxn modelId="{D0687A6D-6FE2-4A37-8489-43943317A6C5}" type="presParOf" srcId="{13DF23CD-4103-4954-9192-E79AEC36CBC1}" destId="{D53C3696-9E74-4B54-A875-B66487C54473}" srcOrd="6" destOrd="0" presId="urn:microsoft.com/office/officeart/2005/8/layout/vList2"/>
    <dgm:cxn modelId="{CEE30C6B-1B0B-4B20-84F4-3D67A79F2C97}" type="presParOf" srcId="{13DF23CD-4103-4954-9192-E79AEC36CBC1}" destId="{29D6242E-645B-4799-BFCD-E325EC1875A0}" srcOrd="7" destOrd="0" presId="urn:microsoft.com/office/officeart/2005/8/layout/vList2"/>
    <dgm:cxn modelId="{C5D58685-4E03-4772-A215-950900B86993}" type="presParOf" srcId="{13DF23CD-4103-4954-9192-E79AEC36CBC1}" destId="{CC22DA6C-8CE3-4E5A-B910-A2E704CA51E1}" srcOrd="8" destOrd="0" presId="urn:microsoft.com/office/officeart/2005/8/layout/vList2"/>
    <dgm:cxn modelId="{A49F2AC3-7D59-4B87-95E4-FD8728AF3037}" type="presParOf" srcId="{13DF23CD-4103-4954-9192-E79AEC36CBC1}" destId="{6803130D-AB1C-4B40-A079-66EBDB7B34B7}" srcOrd="9" destOrd="0" presId="urn:microsoft.com/office/officeart/2005/8/layout/vList2"/>
    <dgm:cxn modelId="{711F770C-57DA-4063-9105-923D3797EB19}" type="presParOf" srcId="{13DF23CD-4103-4954-9192-E79AEC36CBC1}" destId="{B24CAE4F-4496-4A4C-8BB6-FD567400B2B5}" srcOrd="10" destOrd="0" presId="urn:microsoft.com/office/officeart/2005/8/layout/vList2"/>
    <dgm:cxn modelId="{3D03AFF8-AF91-4281-94B6-AB3B58C99896}" type="presParOf" srcId="{13DF23CD-4103-4954-9192-E79AEC36CBC1}" destId="{2CC303BD-7507-40DB-90D3-EB7A540D95C6}" srcOrd="11" destOrd="0" presId="urn:microsoft.com/office/officeart/2005/8/layout/vList2"/>
    <dgm:cxn modelId="{A996C6C9-4947-4C07-831C-E1F6BA96219C}" type="presParOf" srcId="{13DF23CD-4103-4954-9192-E79AEC36CBC1}" destId="{264FB64F-5147-4552-B072-EFBD32CF32B6}" srcOrd="12" destOrd="0" presId="urn:microsoft.com/office/officeart/2005/8/layout/vList2"/>
    <dgm:cxn modelId="{13E7000F-304C-4F8C-9ACE-EE7279F07483}" type="presParOf" srcId="{13DF23CD-4103-4954-9192-E79AEC36CBC1}" destId="{BDED4E76-C68D-432C-B4DB-D73EA0E16029}" srcOrd="13" destOrd="0" presId="urn:microsoft.com/office/officeart/2005/8/layout/vList2"/>
    <dgm:cxn modelId="{6CD3E875-9812-4C10-B3DC-264B81CDCC78}" type="presParOf" srcId="{13DF23CD-4103-4954-9192-E79AEC36CBC1}" destId="{9EBAA9B9-8B0C-487D-8606-ECB81249DCC8}" srcOrd="14" destOrd="0" presId="urn:microsoft.com/office/officeart/2005/8/layout/vList2"/>
    <dgm:cxn modelId="{38D85635-DE96-4A0A-846F-4B3B001DD77C}" type="presParOf" srcId="{13DF23CD-4103-4954-9192-E79AEC36CBC1}" destId="{4549CFA8-14D1-435E-9D25-E92DAF642161}" srcOrd="15" destOrd="0" presId="urn:microsoft.com/office/officeart/2005/8/layout/vList2"/>
    <dgm:cxn modelId="{8FF73B93-0556-4E4E-99E4-B092C7330437}" type="presParOf" srcId="{13DF23CD-4103-4954-9192-E79AEC36CBC1}" destId="{9991AFD4-CAA9-4087-918D-A18C57C23FE0}" srcOrd="16"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151D1-F712-4986-820E-750D17C2A283}">
      <dsp:nvSpPr>
        <dsp:cNvPr id="0" name=""/>
        <dsp:cNvSpPr/>
      </dsp:nvSpPr>
      <dsp:spPr>
        <a:xfrm>
          <a:off x="0" y="0"/>
          <a:ext cx="8572500" cy="31897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1. Verificación del Quórum.</a:t>
          </a:r>
          <a:endParaRPr lang="es-CO" sz="2400" b="0" kern="1200" dirty="0">
            <a:latin typeface="Calibri" pitchFamily="34" charset="0"/>
          </a:endParaRPr>
        </a:p>
      </dsp:txBody>
      <dsp:txXfrm>
        <a:off x="0" y="0"/>
        <a:ext cx="8572500" cy="318977"/>
      </dsp:txXfrm>
    </dsp:sp>
    <dsp:sp modelId="{D7265DC4-8AD1-4A28-ACA9-5CCFED885220}">
      <dsp:nvSpPr>
        <dsp:cNvPr id="0" name=""/>
        <dsp:cNvSpPr/>
      </dsp:nvSpPr>
      <dsp:spPr>
        <a:xfrm>
          <a:off x="0" y="380082"/>
          <a:ext cx="8572500" cy="385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ES" sz="2400" b="1" kern="1200" dirty="0" smtClean="0">
              <a:latin typeface="Calibri" pitchFamily="34" charset="0"/>
            </a:rPr>
            <a:t>2. Lectura y aprobación del orden del día.</a:t>
          </a:r>
          <a:endParaRPr lang="es-CO" sz="2400" b="0" kern="1200" dirty="0">
            <a:latin typeface="Calibri" pitchFamily="34" charset="0"/>
          </a:endParaRPr>
        </a:p>
      </dsp:txBody>
      <dsp:txXfrm>
        <a:off x="0" y="380082"/>
        <a:ext cx="8572500" cy="385211"/>
      </dsp:txXfrm>
    </dsp:sp>
    <dsp:sp modelId="{C66DE460-D941-432C-ADDD-2CC51E3F493D}">
      <dsp:nvSpPr>
        <dsp:cNvPr id="0" name=""/>
        <dsp:cNvSpPr/>
      </dsp:nvSpPr>
      <dsp:spPr>
        <a:xfrm>
          <a:off x="0" y="839700"/>
          <a:ext cx="8572500" cy="3443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3. Aprobación del Acta No. </a:t>
          </a:r>
          <a:r>
            <a:rPr lang="es-CO" sz="2400" b="1" kern="1200" dirty="0" smtClean="0">
              <a:latin typeface="Calibri" pitchFamily="34" charset="0"/>
            </a:rPr>
            <a:t>95 de 14 de septiembre de 2017.</a:t>
          </a:r>
          <a:endParaRPr lang="es-CO" sz="2400" b="0" kern="1200" dirty="0">
            <a:latin typeface="Calibri" pitchFamily="34" charset="0"/>
          </a:endParaRPr>
        </a:p>
      </dsp:txBody>
      <dsp:txXfrm>
        <a:off x="0" y="839700"/>
        <a:ext cx="8572500" cy="344340"/>
      </dsp:txXfrm>
    </dsp:sp>
    <dsp:sp modelId="{D53C3696-9E74-4B54-A875-B66487C54473}">
      <dsp:nvSpPr>
        <dsp:cNvPr id="0" name=""/>
        <dsp:cNvSpPr/>
      </dsp:nvSpPr>
      <dsp:spPr>
        <a:xfrm>
          <a:off x="0" y="1244194"/>
          <a:ext cx="8572500" cy="42335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4. Seguimiento tareas.</a:t>
          </a:r>
          <a:endParaRPr lang="es-CO" sz="2400" b="1" kern="1200" dirty="0">
            <a:latin typeface="Calibri" pitchFamily="34" charset="0"/>
          </a:endParaRPr>
        </a:p>
      </dsp:txBody>
      <dsp:txXfrm>
        <a:off x="0" y="1244194"/>
        <a:ext cx="8572500" cy="423350"/>
      </dsp:txXfrm>
    </dsp:sp>
    <dsp:sp modelId="{CC22DA6C-8CE3-4E5A-B910-A2E704CA51E1}">
      <dsp:nvSpPr>
        <dsp:cNvPr id="0" name=""/>
        <dsp:cNvSpPr/>
      </dsp:nvSpPr>
      <dsp:spPr>
        <a:xfrm>
          <a:off x="0" y="1753793"/>
          <a:ext cx="8572500" cy="3804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5. </a:t>
          </a:r>
          <a:r>
            <a:rPr lang="es-CO" sz="2400" b="1" kern="1200" dirty="0" smtClean="0">
              <a:latin typeface="Calibri" pitchFamily="34" charset="0"/>
            </a:rPr>
            <a:t>Procedimiento de Inscripción de Fichas Técnicas de Producto.</a:t>
          </a:r>
          <a:endParaRPr lang="es-CO" sz="2400" b="1" kern="1200" dirty="0">
            <a:latin typeface="Calibri" pitchFamily="34" charset="0"/>
          </a:endParaRPr>
        </a:p>
      </dsp:txBody>
      <dsp:txXfrm>
        <a:off x="0" y="1753793"/>
        <a:ext cx="8572500" cy="380474"/>
      </dsp:txXfrm>
    </dsp:sp>
    <dsp:sp modelId="{B24CAE4F-4496-4A4C-8BB6-FD567400B2B5}">
      <dsp:nvSpPr>
        <dsp:cNvPr id="0" name=""/>
        <dsp:cNvSpPr/>
      </dsp:nvSpPr>
      <dsp:spPr>
        <a:xfrm>
          <a:off x="0" y="2245563"/>
          <a:ext cx="8572500" cy="346463"/>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6. </a:t>
          </a:r>
          <a:r>
            <a:rPr lang="es-CO" sz="2400" b="1" kern="1200" dirty="0" smtClean="0">
              <a:latin typeface="Calibri" pitchFamily="34" charset="0"/>
            </a:rPr>
            <a:t>Lineamientos para elaboración de las FTP.</a:t>
          </a:r>
          <a:endParaRPr lang="es-CO" sz="2400" b="1" kern="1200" dirty="0">
            <a:solidFill>
              <a:srgbClr val="FF0000"/>
            </a:solidFill>
            <a:latin typeface="Calibri" pitchFamily="34" charset="0"/>
          </a:endParaRPr>
        </a:p>
      </dsp:txBody>
      <dsp:txXfrm>
        <a:off x="0" y="2245563"/>
        <a:ext cx="8572500" cy="346463"/>
      </dsp:txXfrm>
    </dsp:sp>
    <dsp:sp modelId="{264FB64F-5147-4552-B072-EFBD32CF32B6}">
      <dsp:nvSpPr>
        <dsp:cNvPr id="0" name=""/>
        <dsp:cNvSpPr/>
      </dsp:nvSpPr>
      <dsp:spPr>
        <a:xfrm>
          <a:off x="0" y="2686792"/>
          <a:ext cx="8572500" cy="311265"/>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7. </a:t>
          </a:r>
          <a:r>
            <a:rPr lang="es-CO" sz="2400" b="1" kern="1200" dirty="0" smtClean="0">
              <a:latin typeface="Calibri" pitchFamily="34" charset="0"/>
            </a:rPr>
            <a:t>Solicitud de inscripción SIBOL.</a:t>
          </a:r>
          <a:endParaRPr lang="es-CO" sz="2400" b="1" kern="1200" dirty="0">
            <a:solidFill>
              <a:srgbClr val="FF0000"/>
            </a:solidFill>
            <a:latin typeface="Calibri" pitchFamily="34" charset="0"/>
          </a:endParaRPr>
        </a:p>
      </dsp:txBody>
      <dsp:txXfrm>
        <a:off x="0" y="2686792"/>
        <a:ext cx="8572500" cy="311265"/>
      </dsp:txXfrm>
    </dsp:sp>
    <dsp:sp modelId="{9EBAA9B9-8B0C-487D-8606-ECB81249DCC8}">
      <dsp:nvSpPr>
        <dsp:cNvPr id="0" name=""/>
        <dsp:cNvSpPr/>
      </dsp:nvSpPr>
      <dsp:spPr>
        <a:xfrm>
          <a:off x="0" y="3082734"/>
          <a:ext cx="8572500" cy="40505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8. </a:t>
          </a:r>
          <a:r>
            <a:rPr lang="es-CO" sz="2400" b="1" kern="1200" dirty="0" smtClean="0">
              <a:latin typeface="Calibri" pitchFamily="34" charset="0"/>
            </a:rPr>
            <a:t>Actualización de Fichas.</a:t>
          </a:r>
          <a:endParaRPr lang="es-CO" sz="2400" b="1" kern="1200" dirty="0">
            <a:latin typeface="Calibri" pitchFamily="34" charset="0"/>
          </a:endParaRPr>
        </a:p>
      </dsp:txBody>
      <dsp:txXfrm>
        <a:off x="0" y="3082734"/>
        <a:ext cx="8572500" cy="405051"/>
      </dsp:txXfrm>
    </dsp:sp>
    <dsp:sp modelId="{9991AFD4-CAA9-4087-918D-A18C57C23FE0}">
      <dsp:nvSpPr>
        <dsp:cNvPr id="0" name=""/>
        <dsp:cNvSpPr/>
      </dsp:nvSpPr>
      <dsp:spPr>
        <a:xfrm>
          <a:off x="0" y="3561840"/>
          <a:ext cx="8572500" cy="36737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9. Proposiciones y Varios.</a:t>
          </a:r>
          <a:endParaRPr lang="es-CO" sz="2400" b="1" kern="1200" dirty="0">
            <a:solidFill>
              <a:srgbClr val="FF0000"/>
            </a:solidFill>
            <a:latin typeface="Calibri" pitchFamily="34" charset="0"/>
          </a:endParaRPr>
        </a:p>
      </dsp:txBody>
      <dsp:txXfrm>
        <a:off x="0" y="3561840"/>
        <a:ext cx="8572500" cy="3673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4820"/>
          </a:xfrm>
          <a:prstGeom prst="rect">
            <a:avLst/>
          </a:prstGeom>
        </p:spPr>
        <p:txBody>
          <a:bodyPr vert="horz" lIns="93177" tIns="46589" rIns="93177" bIns="46589" rtlCol="0"/>
          <a:lstStyle>
            <a:lvl1pPr algn="r">
              <a:defRPr sz="1200"/>
            </a:lvl1pPr>
          </a:lstStyle>
          <a:p>
            <a:fld id="{04C89EDB-3FDD-4915-A3CE-62FA29C01A32}" type="datetimeFigureOut">
              <a:rPr lang="en-US" smtClean="0"/>
              <a:pPr/>
              <a:t>11/7/2017</a:t>
            </a:fld>
            <a:endParaRPr lang="en-US"/>
          </a:p>
        </p:txBody>
      </p:sp>
      <p:sp>
        <p:nvSpPr>
          <p:cNvPr id="4" name="Footer Placeholder 3"/>
          <p:cNvSpPr>
            <a:spLocks noGrp="1"/>
          </p:cNvSpPr>
          <p:nvPr>
            <p:ph type="ftr" sz="quarter" idx="2"/>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8"/>
            <a:ext cx="3037840" cy="464820"/>
          </a:xfrm>
          <a:prstGeom prst="rect">
            <a:avLst/>
          </a:prstGeom>
        </p:spPr>
        <p:txBody>
          <a:bodyPr vert="horz" lIns="93177" tIns="46589" rIns="93177" bIns="46589" rtlCol="0" anchor="b"/>
          <a:lstStyle>
            <a:lvl1pPr algn="r">
              <a:defRPr sz="1200"/>
            </a:lvl1pPr>
          </a:lstStyle>
          <a:p>
            <a:fld id="{A5042649-1860-4D03-9360-22C2D8836B44}" type="slidenum">
              <a:rPr lang="en-US" smtClean="0"/>
              <a:pPr/>
              <a:t>‹Nº›</a:t>
            </a:fld>
            <a:endParaRPr lang="en-US"/>
          </a:p>
        </p:txBody>
      </p:sp>
    </p:spTree>
    <p:extLst>
      <p:ext uri="{BB962C8B-B14F-4D97-AF65-F5344CB8AC3E}">
        <p14:creationId xmlns="" xmlns:p14="http://schemas.microsoft.com/office/powerpoint/2010/main" val="6336618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7" tIns="46589" rIns="93177" bIns="46589" rtlCol="0"/>
          <a:lstStyle>
            <a:lvl1pPr algn="r">
              <a:defRPr sz="1200"/>
            </a:lvl1pPr>
          </a:lstStyle>
          <a:p>
            <a:fld id="{054499FB-0CC7-453D-9493-CBDCD6D233E2}" type="datetimeFigureOut">
              <a:rPr lang="en-US" smtClean="0"/>
              <a:pPr/>
              <a:t>11/7/2017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77" tIns="46589" rIns="93177" bIns="46589" rtlCol="0" anchor="b"/>
          <a:lstStyle>
            <a:lvl1pPr algn="r">
              <a:defRPr sz="1200"/>
            </a:lvl1pPr>
          </a:lstStyle>
          <a:p>
            <a:fld id="{4476A24B-926E-40EB-9E1B-5321DC3775E5}" type="slidenum">
              <a:rPr lang="en-US" smtClean="0"/>
              <a:pPr/>
              <a:t>‹Nº›</a:t>
            </a:fld>
            <a:endParaRPr lang="en-US"/>
          </a:p>
        </p:txBody>
      </p:sp>
    </p:spTree>
    <p:extLst>
      <p:ext uri="{BB962C8B-B14F-4D97-AF65-F5344CB8AC3E}">
        <p14:creationId xmlns="" xmlns:p14="http://schemas.microsoft.com/office/powerpoint/2010/main" val="2167594663"/>
      </p:ext>
    </p:extLst>
  </p:cSld>
  <p:clrMap bg1="lt1" tx1="dk1" bg2="lt2" tx2="dk2" accent1="accent1" accent2="accent2" accent3="accent3" accent4="accent4" accent5="accent5" accent6="accent6" hlink="hlink" folHlink="folHlink"/>
  <p:hf sldNum="0" hdr="0" ftr="0" dt="0"/>
  <p:notesStyle>
    <a:lvl1pPr marL="117422" indent="-117422" algn="l" defTabSz="91399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497"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2pPr>
    <a:lvl3pPr marL="345919" indent="-117422" algn="l" defTabSz="913990" rtl="0" eaLnBrk="1" latinLnBrk="0" hangingPunct="1">
      <a:buFont typeface="Arial" panose="020B0604020202020204" pitchFamily="34" charset="0"/>
      <a:buChar char="•"/>
      <a:defRPr sz="1200" kern="1200">
        <a:solidFill>
          <a:schemeClr val="tx1"/>
        </a:solidFill>
        <a:latin typeface="+mn-lt"/>
        <a:ea typeface="+mn-ea"/>
        <a:cs typeface="+mn-cs"/>
      </a:defRPr>
    </a:lvl3pPr>
    <a:lvl4pPr marL="456996"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4pPr>
    <a:lvl5pPr marL="456996" indent="0" algn="l" defTabSz="913990" rtl="0" eaLnBrk="1" latinLnBrk="0" hangingPunct="1">
      <a:buFont typeface="Arial" panose="020B0604020202020204" pitchFamily="34" charset="0"/>
      <a:buChar char="•"/>
      <a:defRPr sz="1200" kern="1200">
        <a:solidFill>
          <a:schemeClr val="tx1"/>
        </a:solidFill>
        <a:latin typeface="+mn-lt"/>
        <a:ea typeface="+mn-ea"/>
        <a:cs typeface="+mn-cs"/>
      </a:defRPr>
    </a:lvl5pPr>
    <a:lvl6pPr marL="2284972" algn="l" defTabSz="913990" rtl="0" eaLnBrk="1" latinLnBrk="0" hangingPunct="1">
      <a:defRPr sz="1200" kern="1200">
        <a:solidFill>
          <a:schemeClr val="tx1"/>
        </a:solidFill>
        <a:latin typeface="+mn-lt"/>
        <a:ea typeface="+mn-ea"/>
        <a:cs typeface="+mn-cs"/>
      </a:defRPr>
    </a:lvl6pPr>
    <a:lvl7pPr marL="2741968" algn="l" defTabSz="913990" rtl="0" eaLnBrk="1" latinLnBrk="0" hangingPunct="1">
      <a:defRPr sz="1200" kern="1200">
        <a:solidFill>
          <a:schemeClr val="tx1"/>
        </a:solidFill>
        <a:latin typeface="+mn-lt"/>
        <a:ea typeface="+mn-ea"/>
        <a:cs typeface="+mn-cs"/>
      </a:defRPr>
    </a:lvl7pPr>
    <a:lvl8pPr marL="3198963" algn="l" defTabSz="913990" rtl="0" eaLnBrk="1" latinLnBrk="0" hangingPunct="1">
      <a:defRPr sz="1200" kern="1200">
        <a:solidFill>
          <a:schemeClr val="tx1"/>
        </a:solidFill>
        <a:latin typeface="+mn-lt"/>
        <a:ea typeface="+mn-ea"/>
        <a:cs typeface="+mn-cs"/>
      </a:defRPr>
    </a:lvl8pPr>
    <a:lvl9pPr marL="3655956" algn="l" defTabSz="9139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6400" y="696913"/>
            <a:ext cx="6197600" cy="3486150"/>
          </a:xfrm>
        </p:spPr>
      </p:sp>
      <p:sp>
        <p:nvSpPr>
          <p:cNvPr id="3" name="2 Marcador de notas"/>
          <p:cNvSpPr>
            <a:spLocks noGrp="1"/>
          </p:cNvSpPr>
          <p:nvPr>
            <p:ph type="body" idx="1"/>
          </p:nvPr>
        </p:nvSpPr>
        <p:spPr/>
        <p:txBody>
          <a:bodyPr>
            <a:normAutofit/>
          </a:bodyPr>
          <a:lstStyle/>
          <a:p>
            <a:endParaRPr lang="es-CO"/>
          </a:p>
        </p:txBody>
      </p:sp>
    </p:spTree>
    <p:extLst>
      <p:ext uri="{BB962C8B-B14F-4D97-AF65-F5344CB8AC3E}">
        <p14:creationId xmlns="" xmlns:p14="http://schemas.microsoft.com/office/powerpoint/2010/main" val="384904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Marcador de imagen de diapositiva 1"/>
          <p:cNvSpPr>
            <a:spLocks noGrp="1" noRot="1" noChangeAspect="1" noTextEdit="1"/>
          </p:cNvSpPr>
          <p:nvPr>
            <p:ph type="sldImg"/>
          </p:nvPr>
        </p:nvSpPr>
        <p:spPr bwMode="auto">
          <a:noFill/>
          <a:ln>
            <a:solidFill>
              <a:srgbClr val="000000"/>
            </a:solidFill>
            <a:miter lim="800000"/>
            <a:headEnd/>
            <a:tailEnd/>
          </a:ln>
        </p:spPr>
      </p:sp>
      <p:sp>
        <p:nvSpPr>
          <p:cNvPr id="44035"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39"/>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797"/>
            <a:ext cx="7781756" cy="1668947"/>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2"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2" y="1299758"/>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97"/>
            <a:ext cx="7775100" cy="1668947"/>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299758"/>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21399962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4767263"/>
            <a:ext cx="2133600" cy="273844"/>
          </a:xfrm>
          <a:prstGeom prst="rect">
            <a:avLst/>
          </a:prstGeom>
        </p:spPr>
        <p:txBody>
          <a:bodyPr/>
          <a:lstStyle>
            <a:lvl1pPr fontAlgn="auto">
              <a:spcBef>
                <a:spcPts val="0"/>
              </a:spcBef>
              <a:spcAft>
                <a:spcPts val="0"/>
              </a:spcAft>
              <a:defRPr>
                <a:latin typeface="+mn-lt"/>
                <a:cs typeface="+mn-cs"/>
              </a:defRPr>
            </a:lvl1pPr>
          </a:lstStyle>
          <a:p>
            <a:pPr>
              <a:defRPr/>
            </a:pPr>
            <a:fld id="{5D43618C-DD23-41D0-9E03-682A13EFB59D}" type="datetimeFigureOut">
              <a:rPr lang="es-ES"/>
              <a:pPr>
                <a:defRPr/>
              </a:pPr>
              <a:t>07/11/2017</a:t>
            </a:fld>
            <a:endParaRPr lang="es-ES"/>
          </a:p>
        </p:txBody>
      </p:sp>
      <p:sp>
        <p:nvSpPr>
          <p:cNvPr id="3" name="Footer Placeholder 4"/>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cs typeface="+mn-cs"/>
              </a:defRPr>
            </a:lvl1pPr>
          </a:lstStyle>
          <a:p>
            <a:pPr>
              <a:defRPr/>
            </a:pPr>
            <a:endParaRPr lang="es-ES"/>
          </a:p>
        </p:txBody>
      </p:sp>
      <p:sp>
        <p:nvSpPr>
          <p:cNvPr id="4" name="Slide Number Placeholder 5"/>
          <p:cNvSpPr>
            <a:spLocks noGrp="1"/>
          </p:cNvSpPr>
          <p:nvPr>
            <p:ph type="sldNum" sz="quarter" idx="12"/>
          </p:nvPr>
        </p:nvSpPr>
        <p:spPr>
          <a:xfrm>
            <a:off x="6553200" y="4767263"/>
            <a:ext cx="2133600" cy="273844"/>
          </a:xfrm>
          <a:prstGeom prst="rect">
            <a:avLst/>
          </a:prstGeom>
        </p:spPr>
        <p:txBody>
          <a:bodyPr/>
          <a:lstStyle>
            <a:lvl1pPr fontAlgn="auto">
              <a:spcBef>
                <a:spcPts val="0"/>
              </a:spcBef>
              <a:spcAft>
                <a:spcPts val="0"/>
              </a:spcAft>
              <a:defRPr>
                <a:latin typeface="+mn-lt"/>
                <a:cs typeface="+mn-cs"/>
              </a:defRPr>
            </a:lvl1pPr>
          </a:lstStyle>
          <a:p>
            <a:pPr>
              <a:defRPr/>
            </a:pPr>
            <a:fld id="{6A87CD53-99F9-4C29-ACE1-4FDAE1C3ED2E}" type="slidenum">
              <a:rPr lang="es-ES"/>
              <a:pPr>
                <a:defRPr/>
              </a:pPr>
              <a:t>‹Nº›</a:t>
            </a:fld>
            <a:endParaRPr lang="es-E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5" name="TextBox 7"/>
          <p:cNvSpPr txBox="1"/>
          <p:nvPr userDrawn="1"/>
        </p:nvSpPr>
        <p:spPr>
          <a:xfrm>
            <a:off x="8164514" y="4910852"/>
            <a:ext cx="293687" cy="123111"/>
          </a:xfrm>
          <a:prstGeom prst="rect">
            <a:avLst/>
          </a:prstGeom>
          <a:noFill/>
        </p:spPr>
        <p:txBody>
          <a:bodyPr lIns="0" tIns="0" rIns="0" bIns="0" anchor="b">
            <a:spAutoFit/>
          </a:bodyPr>
          <a:lstStyle/>
          <a:p>
            <a:pPr algn="r" fontAlgn="auto">
              <a:spcBef>
                <a:spcPts val="0"/>
              </a:spcBef>
              <a:spcAft>
                <a:spcPts val="0"/>
              </a:spcAft>
              <a:defRPr/>
            </a:pPr>
            <a:fld id="{25312BBC-6445-415A-8EBA-C2AA1D507405}" type="slidenum">
              <a:rPr lang="en-US" sz="800">
                <a:solidFill>
                  <a:schemeClr val="tx2">
                    <a:lumMod val="60000"/>
                    <a:lumOff val="40000"/>
                  </a:schemeClr>
                </a:solidFill>
                <a:latin typeface="+mn-lt"/>
                <a:cs typeface="+mn-cs"/>
              </a:rPr>
              <a:pPr algn="r" fontAlgn="auto">
                <a:spcBef>
                  <a:spcPts val="0"/>
                </a:spcBef>
                <a:spcAft>
                  <a:spcPts val="0"/>
                </a:spcAft>
                <a:defRPr/>
              </a:pPr>
              <a:t>‹Nº›</a:t>
            </a:fld>
            <a:endParaRPr lang="en-US" sz="800" dirty="0">
              <a:solidFill>
                <a:schemeClr val="tx2">
                  <a:lumMod val="60000"/>
                  <a:lumOff val="40000"/>
                </a:schemeClr>
              </a:solidFill>
              <a:latin typeface="+mn-lt"/>
              <a:cs typeface="+mn-cs"/>
            </a:endParaRPr>
          </a:p>
        </p:txBody>
      </p:sp>
      <p:pic>
        <p:nvPicPr>
          <p:cNvPr id="6" name="91 Imagen" descr="BMC LOGO.bmp"/>
          <p:cNvPicPr>
            <a:picLocks noChangeAspect="1"/>
          </p:cNvPicPr>
          <p:nvPr userDrawn="1"/>
        </p:nvPicPr>
        <p:blipFill>
          <a:blip r:embed="rId2" cstate="print"/>
          <a:srcRect r="-211"/>
          <a:stretch>
            <a:fillRect/>
          </a:stretch>
        </p:blipFill>
        <p:spPr bwMode="auto">
          <a:xfrm>
            <a:off x="7488238" y="154782"/>
            <a:ext cx="1498600" cy="460772"/>
          </a:xfrm>
          <a:prstGeom prst="rect">
            <a:avLst/>
          </a:prstGeom>
          <a:noFill/>
          <a:ln w="9525">
            <a:noFill/>
            <a:miter lim="800000"/>
            <a:headEnd/>
            <a:tailEnd/>
          </a:ln>
        </p:spPr>
      </p:pic>
      <p:pic>
        <p:nvPicPr>
          <p:cNvPr id="7" name="5 Imagen" descr="VIGILADO.jpg"/>
          <p:cNvPicPr>
            <a:picLocks noChangeAspect="1"/>
          </p:cNvPicPr>
          <p:nvPr userDrawn="1"/>
        </p:nvPicPr>
        <p:blipFill>
          <a:blip r:embed="rId3" cstate="print"/>
          <a:srcRect/>
          <a:stretch>
            <a:fillRect/>
          </a:stretch>
        </p:blipFill>
        <p:spPr bwMode="auto">
          <a:xfrm>
            <a:off x="7416801" y="164307"/>
            <a:ext cx="53975" cy="432197"/>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mj-lt"/>
              </a:defRPr>
            </a:lvl1pPr>
          </a:lstStyle>
          <a:p>
            <a:r>
              <a:rPr lang="es-ES" smtClean="0"/>
              <a:t>Haga clic para modificar el estilo de título del patrón</a:t>
            </a:r>
            <a:endParaRPr lang="en-US" dirty="0"/>
          </a:p>
        </p:txBody>
      </p:sp>
      <p:sp>
        <p:nvSpPr>
          <p:cNvPr id="12" name="Text Placeholder 10"/>
          <p:cNvSpPr>
            <a:spLocks noGrp="1"/>
          </p:cNvSpPr>
          <p:nvPr>
            <p:ph type="body" sz="quarter" idx="14"/>
          </p:nvPr>
        </p:nvSpPr>
        <p:spPr>
          <a:xfrm>
            <a:off x="685800" y="4886491"/>
            <a:ext cx="5029200" cy="147733"/>
          </a:xfrm>
        </p:spPr>
        <p:txBody>
          <a:bodyPr anchor="b">
            <a:spAutoFit/>
          </a:bodyPr>
          <a:lstStyle>
            <a:lvl1pPr>
              <a:defRPr sz="800" baseline="0">
                <a:solidFill>
                  <a:schemeClr val="tx2">
                    <a:lumMod val="60000"/>
                    <a:lumOff val="40000"/>
                  </a:schemeClr>
                </a:solidFill>
                <a:latin typeface="+mn-lt"/>
              </a:defRPr>
            </a:lvl1pPr>
          </a:lstStyle>
          <a:p>
            <a:pPr lvl="0"/>
            <a:r>
              <a:rPr lang="es-ES" smtClean="0"/>
              <a:t>Haga clic para modificar el estilo de texto del patrón</a:t>
            </a:r>
          </a:p>
        </p:txBody>
      </p:sp>
      <p:sp>
        <p:nvSpPr>
          <p:cNvPr id="19" name="Text Placeholder 2"/>
          <p:cNvSpPr>
            <a:spLocks noGrp="1"/>
          </p:cNvSpPr>
          <p:nvPr>
            <p:ph type="body" idx="28"/>
          </p:nvPr>
        </p:nvSpPr>
        <p:spPr>
          <a:xfrm>
            <a:off x="685800" y="518288"/>
            <a:ext cx="7772400" cy="338961"/>
          </a:xfrm>
        </p:spPr>
        <p:txBody>
          <a:bodyPr/>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 xmlns:p14="http://schemas.microsoft.com/office/powerpoint/2010/main" val="38505154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48006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9" name="TextBox 38"/>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132853376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7" name="TextBox 3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3256096326"/>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1" name="TextBox 40"/>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275175417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34290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4" name="TextBox 43"/>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150287602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Tree>
    <p:extLst>
      <p:ext uri="{BB962C8B-B14F-4D97-AF65-F5344CB8AC3E}">
        <p14:creationId xmlns="" xmlns:p14="http://schemas.microsoft.com/office/powerpoint/2010/main" val="186967837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2" y="1543052"/>
            <a:ext cx="7772400" cy="3000375"/>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 xmlns:p14="http://schemas.microsoft.com/office/powerpoint/2010/main" val="133430158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290282046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857257"/>
            <a:ext cx="7772400" cy="6858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2" y="2228897"/>
            <a:ext cx="7772400" cy="20574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Lkweng</a:t>
            </a:r>
            <a:endParaRPr lang="en-US" dirty="0" smtClean="0"/>
          </a:p>
          <a:p>
            <a:pPr lvl="6"/>
            <a:r>
              <a:rPr lang="en-US" dirty="0" smtClean="0"/>
              <a:t>;</a:t>
            </a:r>
            <a:r>
              <a:rPr lang="en-US" dirty="0" err="1" smtClean="0"/>
              <a:t>krweng’lk</a:t>
            </a:r>
            <a:endParaRPr lang="en-US" dirty="0" smtClean="0"/>
          </a:p>
          <a:p>
            <a:pPr lvl="7"/>
            <a:r>
              <a:rPr lang="en-US" dirty="0" err="1" smtClean="0"/>
              <a:t>Perign</a:t>
            </a:r>
            <a:endParaRPr lang="en-US" dirty="0" smtClean="0"/>
          </a:p>
          <a:p>
            <a:pPr lvl="8"/>
            <a:r>
              <a:rPr lang="en-US" dirty="0" smtClean="0"/>
              <a:t>;</a:t>
            </a:r>
            <a:r>
              <a:rPr lang="en-US" dirty="0" err="1" smtClean="0"/>
              <a:t>kwegn</a:t>
            </a:r>
            <a:r>
              <a:rPr lang="en-US" dirty="0" smtClean="0"/>
              <a:t>’</a:t>
            </a:r>
          </a:p>
        </p:txBody>
      </p:sp>
    </p:spTree>
    <p:extLst>
      <p:ext uri="{BB962C8B-B14F-4D97-AF65-F5344CB8AC3E}">
        <p14:creationId xmlns=""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8" r:id="rId12"/>
    <p:sldLayoutId id="2147483669" r:id="rId13"/>
  </p:sldLayoutIdLst>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hf sldNum="0" hdr="0" ftr="0" dt="0"/>
  <p:txStyles>
    <p:titleStyle>
      <a:lvl1pPr algn="l" defTabSz="913990" rtl="0" eaLnBrk="1" latinLnBrk="0" hangingPunct="1">
        <a:lnSpc>
          <a:spcPct val="85000"/>
        </a:lnSpc>
        <a:spcBef>
          <a:spcPct val="0"/>
        </a:spcBef>
        <a:buNone/>
        <a:defRPr sz="3700" kern="1200">
          <a:solidFill>
            <a:schemeClr val="tx2"/>
          </a:solidFill>
          <a:latin typeface="+mj-lt"/>
          <a:ea typeface="+mj-ea"/>
          <a:cs typeface="+mj-cs"/>
        </a:defRPr>
      </a:lvl1pPr>
    </p:titleStyle>
    <p:body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12.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 Id="rId1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OSECHADORA%20AUTOPROPULSADA%20PARA%20GRANOS.docx" TargetMode="Externa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jpeg"/><Relationship Id="rId2" Type="http://schemas.openxmlformats.org/officeDocument/2006/relationships/image" Target="../media/image18.jpe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20.png"/><Relationship Id="rId9" Type="http://schemas.openxmlformats.org/officeDocument/2006/relationships/image" Target="../media/image24.jpe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BACINILLA.docx" TargetMode="External"/><Relationship Id="rId7" Type="http://schemas.openxmlformats.org/officeDocument/2006/relationships/image" Target="../media/image25.jpeg"/><Relationship Id="rId2" Type="http://schemas.openxmlformats.org/officeDocument/2006/relationships/hyperlink" Target="SIBOL/comite%20estandares%20septiembre/GOBERNACION%20DE%20BOYACA/CADENA%20PARA%20MOTOSIERRA.docx" TargetMode="Externa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hyperlink" Target="con%20correccion/SOPORTE%20ESCURRIDOR%20DE%20LOZA.docx" TargetMode="External"/><Relationship Id="rId4" Type="http://schemas.openxmlformats.org/officeDocument/2006/relationships/hyperlink" Target="SOPORTE%20ESCURRIDOR%20DE%20LOZA.docx" TargetMode="External"/><Relationship Id="rId9"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hyperlink" Target="UTENSILIOS%20DE%20MANO%20PARA%20COCINA.docx" TargetMode="External"/><Relationship Id="rId7" Type="http://schemas.openxmlformats.org/officeDocument/2006/relationships/image" Target="../media/image29.jpeg"/><Relationship Id="rId2" Type="http://schemas.openxmlformats.org/officeDocument/2006/relationships/hyperlink" Target="SIBOL/comite%20estandares%20septiembre/GOBERNACION%20DE%20BOYACA/CADENA%20PARA%20MOTOSIERRA.docx" TargetMode="External"/><Relationship Id="rId1" Type="http://schemas.openxmlformats.org/officeDocument/2006/relationships/slideLayout" Target="../slideLayouts/slideLayout8.xml"/><Relationship Id="rId6" Type="http://schemas.openxmlformats.org/officeDocument/2006/relationships/image" Target="../media/image28.jpeg"/><Relationship Id="rId5" Type="http://schemas.openxmlformats.org/officeDocument/2006/relationships/image" Target="../media/image4.png"/><Relationship Id="rId4" Type="http://schemas.openxmlformats.org/officeDocument/2006/relationships/hyperlink" Target="RECIPIENTE%20PARA%20ALMACENAMIENTO%20DE%20ALIMENTOS%20EN%20HOGAR%20Y%20RESTAURANTES.docx"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jpe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4.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1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jpeg"/><Relationship Id="rId10" Type="http://schemas.openxmlformats.org/officeDocument/2006/relationships/image" Target="../media/image37.jpe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jpeg"/><Relationship Id="rId14" Type="http://schemas.openxmlformats.org/officeDocument/2006/relationships/image" Target="../media/image41.jpeg"/><Relationship Id="rId22"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52.jpeg"/><Relationship Id="rId3" Type="http://schemas.openxmlformats.org/officeDocument/2006/relationships/hyperlink" Target="TELEFONO%20MOVIL.docx" TargetMode="External"/><Relationship Id="rId7" Type="http://schemas.openxmlformats.org/officeDocument/2006/relationships/image" Target="../media/image51.jpeg"/><Relationship Id="rId2" Type="http://schemas.openxmlformats.org/officeDocument/2006/relationships/hyperlink" Target="SIBOL/comite%20estandares%20septiembre/GOBERNACION%20DE%20BOYACA/CADENA%20PARA%20MOTOSIERRA.docx" TargetMode="Externa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hyperlink" Target="BASTON%20LUMINOSO.docx" TargetMode="External"/><Relationship Id="rId4" Type="http://schemas.openxmlformats.org/officeDocument/2006/relationships/hyperlink" Target="Fichas%20definitivas%20para%20comite/Productos/DESMANCHADOR%20DE%20OXIDO%20EN%20ROPA.doc"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hyperlink" Target="ALCOHOSENSOR.docx" TargetMode="External"/><Relationship Id="rId7" Type="http://schemas.openxmlformats.org/officeDocument/2006/relationships/image" Target="../media/image53.jpeg"/><Relationship Id="rId2" Type="http://schemas.openxmlformats.org/officeDocument/2006/relationships/hyperlink" Target="SIBOL/comite%20estandares%20septiembre/GOBERNACION%20DE%20BOYACA/CADENA%20PARA%20MOTOSIERRA.docx" TargetMode="Externa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hyperlink" Target="Fichas%20definitivas%20para%20comite/Productos/DESMANCHADOR%20DE%20OXIDO%20EN%20ROPA.doc" TargetMode="External"/><Relationship Id="rId4" Type="http://schemas.openxmlformats.org/officeDocument/2006/relationships/hyperlink" Target="PANTALON%20PARA%20BOMBERO.docx"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hyperlink" Target="BOTAS%20PARA%20BOMBERO.docx" TargetMode="External"/><Relationship Id="rId7" Type="http://schemas.openxmlformats.org/officeDocument/2006/relationships/hyperlink" Target="CHAQUETA%20PARA%20BOMBERO.docx" TargetMode="External"/><Relationship Id="rId2" Type="http://schemas.openxmlformats.org/officeDocument/2006/relationships/hyperlink" Target="SIBOL/comite%20estandares%20septiembre/GOBERNACION%20DE%20BOYACA/CADENA%20PARA%20MOTOSIERRA.docx" TargetMode="Externa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hyperlink" Target="Fichas%20definitivas%20para%20comite/Productos/DESMANCHADOR%20DE%20OXIDO%20EN%20ROPA.doc" TargetMode="External"/><Relationship Id="rId10" Type="http://schemas.openxmlformats.org/officeDocument/2006/relationships/image" Target="../media/image57.jpeg"/><Relationship Id="rId4" Type="http://schemas.openxmlformats.org/officeDocument/2006/relationships/hyperlink" Target="GUANTES%20PARA%20BOMBERO.docx" TargetMode="External"/><Relationship Id="rId9" Type="http://schemas.openxmlformats.org/officeDocument/2006/relationships/image" Target="../media/image56.jpeg"/></Relationships>
</file>

<file path=ppt/slides/_rels/slide25.xml.rels><?xml version="1.0" encoding="UTF-8" standalone="yes"?>
<Relationships xmlns="http://schemas.openxmlformats.org/package/2006/relationships"><Relationship Id="rId8" Type="http://schemas.openxmlformats.org/officeDocument/2006/relationships/image" Target="../media/image59.jpeg"/><Relationship Id="rId3" Type="http://schemas.openxmlformats.org/officeDocument/2006/relationships/hyperlink" Target="PASAMONTA&#209;A%20PARA%20BOMBERO.docx" TargetMode="External"/><Relationship Id="rId7" Type="http://schemas.openxmlformats.org/officeDocument/2006/relationships/image" Target="../media/image58.png"/><Relationship Id="rId2" Type="http://schemas.openxmlformats.org/officeDocument/2006/relationships/hyperlink" Target="SIBOL/comite%20estandares%20septiembre/GOBERNACION%20DE%20BOYACA/CADENA%20PARA%20MOTOSIERRA.docx" TargetMode="Externa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hyperlink" Target="CASCO%20PARA%20BOMBERO.docx" TargetMode="External"/><Relationship Id="rId4" Type="http://schemas.openxmlformats.org/officeDocument/2006/relationships/hyperlink" Target="Fichas%20definitivas%20para%20comite/Productos/DESMANCHADOR%20DE%20OXIDO%20EN%20ROPA.doc"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60.jpeg"/><Relationship Id="rId7" Type="http://schemas.openxmlformats.org/officeDocument/2006/relationships/image" Target="../media/image64.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3.jpeg"/><Relationship Id="rId11" Type="http://schemas.openxmlformats.org/officeDocument/2006/relationships/image" Target="../media/image67.jpeg"/><Relationship Id="rId5" Type="http://schemas.openxmlformats.org/officeDocument/2006/relationships/image" Target="../media/image62.png"/><Relationship Id="rId10" Type="http://schemas.openxmlformats.org/officeDocument/2006/relationships/image" Target="../media/image66.jpeg"/><Relationship Id="rId4" Type="http://schemas.openxmlformats.org/officeDocument/2006/relationships/image" Target="../media/image61.jpeg"/><Relationship Id="rId9"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hyperlink" Target="PASABOCAS%20DE%20SEMILLAS%20COMESTIBLES.docx" TargetMode="External"/><Relationship Id="rId7" Type="http://schemas.openxmlformats.org/officeDocument/2006/relationships/image" Target="../media/image69.png"/><Relationship Id="rId2" Type="http://schemas.openxmlformats.org/officeDocument/2006/relationships/hyperlink" Target="SIBOL/comite%20estandares%20septiembre/GOBERNACION%20DE%20BOYACA/CADENA%20PARA%20MOTOSIERRA.docx" TargetMode="External"/><Relationship Id="rId1" Type="http://schemas.openxmlformats.org/officeDocument/2006/relationships/slideLayout" Target="../slideLayouts/slideLayout8.xml"/><Relationship Id="rId6" Type="http://schemas.openxmlformats.org/officeDocument/2006/relationships/image" Target="../media/image68.jpeg"/><Relationship Id="rId5" Type="http://schemas.openxmlformats.org/officeDocument/2006/relationships/image" Target="../media/image4.png"/><Relationship Id="rId4" Type="http://schemas.openxmlformats.org/officeDocument/2006/relationships/hyperlink" Target="HARINA%20DE%20ALMENDRAS.docx"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74.jpeg"/><Relationship Id="rId3" Type="http://schemas.openxmlformats.org/officeDocument/2006/relationships/image" Target="../media/image70.jpeg"/><Relationship Id="rId7" Type="http://schemas.openxmlformats.org/officeDocument/2006/relationships/image" Target="../media/image73.jpe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72.jpeg"/><Relationship Id="rId5" Type="http://schemas.openxmlformats.org/officeDocument/2006/relationships/image" Target="../media/image36.jpeg"/><Relationship Id="rId4" Type="http://schemas.openxmlformats.org/officeDocument/2006/relationships/image" Target="../media/image71.jpeg"/></Relationships>
</file>

<file path=ppt/slides/_rels/slide31.xml.rels><?xml version="1.0" encoding="UTF-8" standalone="yes"?>
<Relationships xmlns="http://schemas.openxmlformats.org/package/2006/relationships"><Relationship Id="rId3" Type="http://schemas.openxmlformats.org/officeDocument/2006/relationships/hyperlink" Target="GANADO%20OVINO%20EN%20PIE.docx" TargetMode="External"/><Relationship Id="rId7" Type="http://schemas.openxmlformats.org/officeDocument/2006/relationships/image" Target="../media/image76.jpeg"/><Relationship Id="rId2" Type="http://schemas.openxmlformats.org/officeDocument/2006/relationships/hyperlink" Target="SIBOL/comite%20estandares%20septiembre/GOBERNACION%20DE%20BOYACA/CADENA%20PARA%20MOTOSIERRA.docx" TargetMode="External"/><Relationship Id="rId1" Type="http://schemas.openxmlformats.org/officeDocument/2006/relationships/slideLayout" Target="../slideLayouts/slideLayout8.xml"/><Relationship Id="rId6" Type="http://schemas.openxmlformats.org/officeDocument/2006/relationships/image" Target="../media/image75.jpeg"/><Relationship Id="rId5" Type="http://schemas.openxmlformats.org/officeDocument/2006/relationships/hyperlink" Target="SERVICIO%20DE%20COMPUTACI&#211;N%20EN%20LA%20NUBE.docx" TargetMode="Externa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80.jpeg"/><Relationship Id="rId3" Type="http://schemas.openxmlformats.org/officeDocument/2006/relationships/hyperlink" Target="SIBOL/comite%20estandares%20septiembre/GOBERNACION%20DE%20BOYACA/CADENA%20PARA%20MOTOSIERRA.docx" TargetMode="External"/><Relationship Id="rId7" Type="http://schemas.openxmlformats.org/officeDocument/2006/relationships/image" Target="../media/image79.jpeg"/><Relationship Id="rId12" Type="http://schemas.openxmlformats.org/officeDocument/2006/relationships/hyperlink" Target="Fichas%20definitivas%20para%20comite/Productos/ACLARANTE%20O%20CLARIFICADOR%20PARA%20AGUA.doc" TargetMode="Externa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78.jpeg"/><Relationship Id="rId11" Type="http://schemas.openxmlformats.org/officeDocument/2006/relationships/image" Target="../media/image82.jpeg"/><Relationship Id="rId5" Type="http://schemas.openxmlformats.org/officeDocument/2006/relationships/image" Target="../media/image77.jpeg"/><Relationship Id="rId10" Type="http://schemas.openxmlformats.org/officeDocument/2006/relationships/hyperlink" Target="BRAZALETE%20REFLECTIVO.docx" TargetMode="External"/><Relationship Id="rId4" Type="http://schemas.openxmlformats.org/officeDocument/2006/relationships/hyperlink" Target="KIT%20DE%20INCORPORACI&#211;N.docx" TargetMode="External"/><Relationship Id="rId9" Type="http://schemas.openxmlformats.org/officeDocument/2006/relationships/image" Target="../media/image81.jpeg"/></Relationships>
</file>

<file path=ppt/slides/_rels/slide34.xml.rels><?xml version="1.0" encoding="UTF-8" standalone="yes"?>
<Relationships xmlns="http://schemas.openxmlformats.org/package/2006/relationships"><Relationship Id="rId8" Type="http://schemas.openxmlformats.org/officeDocument/2006/relationships/hyperlink" Target="Fichas%20definitivas%20para%20comite/Productos/ACLARANTE%20O%20CLARIFICADOR%20PARA%20AGUA.doc" TargetMode="External"/><Relationship Id="rId3" Type="http://schemas.openxmlformats.org/officeDocument/2006/relationships/hyperlink" Target="SIBOL/comite%20estandares%20septiembre/GOBERNACION%20DE%20BOYACA/CADENA%20PARA%20MOTOSIERRA.docx" TargetMode="External"/><Relationship Id="rId7" Type="http://schemas.openxmlformats.org/officeDocument/2006/relationships/image" Target="../media/image84.jpe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3.jpeg"/><Relationship Id="rId5" Type="http://schemas.openxmlformats.org/officeDocument/2006/relationships/hyperlink" Target="POCILLO.docx" TargetMode="External"/><Relationship Id="rId4" Type="http://schemas.openxmlformats.org/officeDocument/2006/relationships/hyperlink" Target="PLATO.docx"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86.jpeg"/><Relationship Id="rId3" Type="http://schemas.openxmlformats.org/officeDocument/2006/relationships/hyperlink" Target="SIBOL/comite%20estandares%20septiembre/GOBERNACION%20DE%20BOYACA/CADENA%20PARA%20MOTOSIERRA.docx" TargetMode="External"/><Relationship Id="rId7" Type="http://schemas.openxmlformats.org/officeDocument/2006/relationships/image" Target="../media/image85.jpe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hyperlink" Target="LACTOREEMPLAZADOR.doc" TargetMode="External"/><Relationship Id="rId11" Type="http://schemas.openxmlformats.org/officeDocument/2006/relationships/hyperlink" Target="Fichas%20definitivas%20para%20comite/Productos/ACLARANTE%20O%20CLARIFICADOR%20PARA%20AGUA.doc" TargetMode="External"/><Relationship Id="rId5" Type="http://schemas.openxmlformats.org/officeDocument/2006/relationships/hyperlink" Target="con%20correccion/LACTOREEMPLAZADOR.doc" TargetMode="External"/><Relationship Id="rId10" Type="http://schemas.openxmlformats.org/officeDocument/2006/relationships/image" Target="../media/image88.jpeg"/><Relationship Id="rId4" Type="http://schemas.openxmlformats.org/officeDocument/2006/relationships/hyperlink" Target="VASO.docx" TargetMode="External"/><Relationship Id="rId9" Type="http://schemas.openxmlformats.org/officeDocument/2006/relationships/image" Target="../media/image87.jpeg"/></Relationships>
</file>

<file path=ppt/slides/_rels/slide36.xml.rels><?xml version="1.0" encoding="UTF-8" standalone="yes"?>
<Relationships xmlns="http://schemas.openxmlformats.org/package/2006/relationships"><Relationship Id="rId8" Type="http://schemas.openxmlformats.org/officeDocument/2006/relationships/image" Target="../media/image90.jpeg"/><Relationship Id="rId3" Type="http://schemas.openxmlformats.org/officeDocument/2006/relationships/hyperlink" Target="SIBOL/comite%20estandares%20septiembre/GOBERNACION%20DE%20BOYACA/CADENA%20PARA%20MOTOSIERRA.docx" TargetMode="External"/><Relationship Id="rId7" Type="http://schemas.openxmlformats.org/officeDocument/2006/relationships/image" Target="../media/image8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hyperlink" Target="POLEN%20GRANULADO.docx" TargetMode="External"/><Relationship Id="rId5" Type="http://schemas.openxmlformats.org/officeDocument/2006/relationships/hyperlink" Target="con%20correccion/POLEN%20GRANULADO.docx" TargetMode="External"/><Relationship Id="rId4" Type="http://schemas.openxmlformats.org/officeDocument/2006/relationships/hyperlink" Target="MIEL%20DE%20ABEJAS.docx" TargetMode="External"/><Relationship Id="rId9" Type="http://schemas.openxmlformats.org/officeDocument/2006/relationships/hyperlink" Target="Fichas%20definitivas%20para%20comite/Productos/ACLARANTE%20O%20CLARIFICADOR%20PARA%20AGUA.doc"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0"/>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 xmlns:a14="http://schemas.microsoft.com/office/drawing/2010/main"/>
              </a:ext>
            </a:extLst>
          </a:blip>
          <a:srcRect t="9660" r="-211"/>
          <a:stretch>
            <a:fillRect/>
          </a:stretch>
        </p:blipFill>
        <p:spPr bwMode="auto">
          <a:xfrm>
            <a:off x="3113236" y="1835143"/>
            <a:ext cx="2607597" cy="802194"/>
          </a:xfrm>
          <a:prstGeom prst="rect">
            <a:avLst/>
          </a:prstGeom>
          <a:noFill/>
          <a:ln w="9525">
            <a:noFill/>
            <a:miter lim="800000"/>
            <a:headEnd/>
            <a:tailEnd/>
          </a:ln>
        </p:spPr>
      </p:pic>
      <p:sp>
        <p:nvSpPr>
          <p:cNvPr id="5" name="Content Placeholder 13"/>
          <p:cNvSpPr txBox="1">
            <a:spLocks/>
          </p:cNvSpPr>
          <p:nvPr/>
        </p:nvSpPr>
        <p:spPr>
          <a:xfrm>
            <a:off x="689113" y="415006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3217464"/>
            <a:ext cx="7669276" cy="812530"/>
          </a:xfrm>
          <a:prstGeom prst="rect">
            <a:avLst/>
          </a:prstGeom>
          <a:noFill/>
        </p:spPr>
        <p:txBody>
          <a:bodyPr wrap="square" lIns="0" tIns="0" rIns="0" bIns="0" rtlCol="0">
            <a:spAutoFit/>
          </a:bodyPr>
          <a:lstStyle/>
          <a:p>
            <a:pPr algn="ctr">
              <a:lnSpc>
                <a:spcPct val="120000"/>
              </a:lnSpc>
            </a:pPr>
            <a:r>
              <a:rPr lang="es-CO" sz="2200" dirty="0" smtClean="0">
                <a:solidFill>
                  <a:schemeClr val="bg1"/>
                </a:solidFill>
              </a:rPr>
              <a:t>Comité de Estándares</a:t>
            </a:r>
          </a:p>
          <a:p>
            <a:pPr algn="ctr">
              <a:lnSpc>
                <a:spcPct val="120000"/>
              </a:lnSpc>
            </a:pPr>
            <a:r>
              <a:rPr lang="es-CO" sz="2200" dirty="0" smtClean="0">
                <a:solidFill>
                  <a:schemeClr val="bg1"/>
                </a:solidFill>
              </a:rPr>
              <a:t> 25 de octubre de 2017</a:t>
            </a:r>
          </a:p>
        </p:txBody>
      </p:sp>
    </p:spTree>
    <p:extLst>
      <p:ext uri="{BB962C8B-B14F-4D97-AF65-F5344CB8AC3E}">
        <p14:creationId xmlns="" xmlns:p14="http://schemas.microsoft.com/office/powerpoint/2010/main" val="165075670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90500" y="53578"/>
            <a:ext cx="8229600" cy="556022"/>
          </a:xfrm>
          <a:prstGeom prst="rect">
            <a:avLst/>
          </a:prstGeom>
          <a:noFill/>
          <a:ln w="9525">
            <a:noFill/>
            <a:miter lim="800000"/>
            <a:headEnd/>
            <a:tailEnd/>
          </a:ln>
        </p:spPr>
        <p:txBody>
          <a:bodyPr/>
          <a:lstStyle/>
          <a:p>
            <a:pPr marL="95250" algn="ctr"/>
            <a:r>
              <a:rPr lang="it-IT" sz="2400" b="1" dirty="0" smtClean="0">
                <a:solidFill>
                  <a:srgbClr val="3A8386"/>
                </a:solidFill>
                <a:latin typeface="Calibri" pitchFamily="34" charset="0"/>
              </a:rPr>
              <a:t>LINEAMIENTOS </a:t>
            </a:r>
            <a:r>
              <a:rPr lang="it-IT" sz="2400" b="1" dirty="0">
                <a:solidFill>
                  <a:srgbClr val="3A8386"/>
                </a:solidFill>
                <a:latin typeface="Calibri" pitchFamily="34" charset="0"/>
              </a:rPr>
              <a:t>DEL COMITÉ DE ESTÁNDARES </a:t>
            </a:r>
          </a:p>
        </p:txBody>
      </p:sp>
      <p:sp>
        <p:nvSpPr>
          <p:cNvPr id="23555" name="Rectangle 1"/>
          <p:cNvSpPr>
            <a:spLocks noChangeArrowheads="1"/>
          </p:cNvSpPr>
          <p:nvPr/>
        </p:nvSpPr>
        <p:spPr bwMode="auto">
          <a:xfrm>
            <a:off x="236538" y="717203"/>
            <a:ext cx="8412162" cy="3847207"/>
          </a:xfrm>
          <a:prstGeom prst="rect">
            <a:avLst/>
          </a:prstGeom>
          <a:noFill/>
          <a:ln w="9525">
            <a:noFill/>
            <a:miter lim="800000"/>
            <a:headEnd/>
            <a:tailEnd/>
          </a:ln>
        </p:spPr>
        <p:txBody>
          <a:bodyPr anchor="ctr">
            <a:spAutoFit/>
          </a:bodyPr>
          <a:lstStyle/>
          <a:p>
            <a:pPr marL="342900" indent="-342900" algn="just">
              <a:buFont typeface="Franklin Gothic Book" pitchFamily="34" charset="0"/>
              <a:buAutoNum type="arabicPeriod" startAt="5"/>
            </a:pPr>
            <a:r>
              <a:rPr lang="es-CO" sz="1600" dirty="0">
                <a:latin typeface="Calibri" pitchFamily="34" charset="0"/>
                <a:cs typeface="Calibri" pitchFamily="34" charset="0"/>
              </a:rPr>
              <a:t>Previo a la convocatoria del Comité de </a:t>
            </a:r>
            <a:r>
              <a:rPr lang="es-CO" sz="1600" dirty="0" err="1">
                <a:latin typeface="Calibri" pitchFamily="34" charset="0"/>
                <a:cs typeface="Calibri" pitchFamily="34" charset="0"/>
              </a:rPr>
              <a:t>Estandares</a:t>
            </a:r>
            <a:r>
              <a:rPr lang="es-CO" sz="1600" dirty="0">
                <a:latin typeface="Calibri" pitchFamily="34" charset="0"/>
                <a:cs typeface="Calibri" pitchFamily="34" charset="0"/>
              </a:rPr>
              <a:t> la Administración, se asegurara de contar con los análisis de mercados, técnicos, jurídicos en el aplicativo del SIBOL. </a:t>
            </a:r>
          </a:p>
          <a:p>
            <a:pPr marL="342900" indent="-342900" algn="just">
              <a:buFont typeface="Franklin Gothic Book" pitchFamily="34" charset="0"/>
              <a:buAutoNum type="arabicPeriod" startAt="5"/>
            </a:pPr>
            <a:endParaRPr lang="es-CO" sz="1600" dirty="0">
              <a:latin typeface="Calibri" pitchFamily="34" charset="0"/>
              <a:cs typeface="Calibri" pitchFamily="34" charset="0"/>
            </a:endParaRPr>
          </a:p>
          <a:p>
            <a:pPr marL="342900" indent="-342900" algn="just">
              <a:buFont typeface="Franklin Gothic Book" pitchFamily="34" charset="0"/>
              <a:buAutoNum type="arabicPeriod" startAt="5"/>
            </a:pPr>
            <a:r>
              <a:rPr lang="es-CO" sz="1600" dirty="0">
                <a:latin typeface="Calibri" pitchFamily="34" charset="0"/>
                <a:cs typeface="Calibri" pitchFamily="34" charset="0"/>
              </a:rPr>
              <a:t>La recomendación del Comité a la Junta Directiva será abstenerse de inscribir un producto o servicio cuando quiera que el estudio de mercado indique que no hay pluralidad de oferentes. </a:t>
            </a:r>
          </a:p>
          <a:p>
            <a:pPr marL="342900" indent="-342900" algn="just">
              <a:buFont typeface="Franklin Gothic Book" pitchFamily="34" charset="0"/>
              <a:buAutoNum type="arabicPeriod" startAt="5"/>
            </a:pPr>
            <a:endParaRPr lang="es-CO" sz="1600" dirty="0">
              <a:latin typeface="Calibri" pitchFamily="34" charset="0"/>
              <a:cs typeface="Calibri" pitchFamily="34" charset="0"/>
            </a:endParaRPr>
          </a:p>
          <a:p>
            <a:pPr marL="342900" indent="-342900" algn="just">
              <a:buFont typeface="Franklin Gothic Book" pitchFamily="34" charset="0"/>
              <a:buAutoNum type="arabicPeriod" startAt="5"/>
            </a:pPr>
            <a:r>
              <a:rPr lang="es-CO" sz="1600" dirty="0">
                <a:latin typeface="Calibri" pitchFamily="34" charset="0"/>
                <a:cs typeface="Calibri" pitchFamily="34" charset="0"/>
              </a:rPr>
              <a:t>La inscripción de productos o servicios procederá cuando razonablemente el producto o servicio genere expectativas de mercado para la entidad de manera que no se descarten negocios por la ausencia de la inscripción.</a:t>
            </a:r>
          </a:p>
          <a:p>
            <a:pPr marL="342900" indent="-342900" algn="just">
              <a:buFont typeface="Franklin Gothic Book" pitchFamily="34" charset="0"/>
              <a:buAutoNum type="arabicPeriod" startAt="5"/>
            </a:pPr>
            <a:endParaRPr lang="es-CO" sz="1600" dirty="0">
              <a:latin typeface="Calibri" pitchFamily="34" charset="0"/>
              <a:cs typeface="Calibri" pitchFamily="34" charset="0"/>
            </a:endParaRPr>
          </a:p>
          <a:p>
            <a:pPr marL="342900" indent="-342900" algn="just">
              <a:buFont typeface="Franklin Gothic Book" pitchFamily="34" charset="0"/>
              <a:buAutoNum type="arabicPeriod" startAt="5"/>
            </a:pPr>
            <a:r>
              <a:rPr lang="es-CO" sz="1600" dirty="0">
                <a:latin typeface="Calibri" pitchFamily="34" charset="0"/>
                <a:cs typeface="Calibri" pitchFamily="34" charset="0"/>
              </a:rPr>
              <a:t>Cuando quiera que se emita o actualice una norma de obligatorio cumplimiento que implique la modificación o actualización de una ficha se entenderá que prima el cumplimiento de la norma y la ficha se entenderá ajustada a la normatividad vigente; la administración deberá proceder a su actualización y formalizarla ante el comité, de manera previa a cualquier negociación. </a:t>
            </a:r>
          </a:p>
          <a:p>
            <a:pPr lvl="1" algn="just"/>
            <a:endParaRPr lang="es-CO" sz="2000" dirty="0"/>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90500" y="53578"/>
            <a:ext cx="8229600" cy="556022"/>
          </a:xfrm>
          <a:prstGeom prst="rect">
            <a:avLst/>
          </a:prstGeom>
          <a:noFill/>
          <a:ln w="9525">
            <a:noFill/>
            <a:miter lim="800000"/>
            <a:headEnd/>
            <a:tailEnd/>
          </a:ln>
        </p:spPr>
        <p:txBody>
          <a:bodyPr/>
          <a:lstStyle/>
          <a:p>
            <a:pPr marL="95250" algn="ctr"/>
            <a:r>
              <a:rPr lang="it-IT" sz="2400" b="1">
                <a:solidFill>
                  <a:srgbClr val="3A8386"/>
                </a:solidFill>
                <a:latin typeface="Calibri" pitchFamily="34" charset="0"/>
              </a:rPr>
              <a:t>LINEAMIENTOS DEL COMITÉ DE ESTÁNDARES </a:t>
            </a:r>
          </a:p>
        </p:txBody>
      </p:sp>
      <p:sp>
        <p:nvSpPr>
          <p:cNvPr id="24579" name="Rectangle 1"/>
          <p:cNvSpPr>
            <a:spLocks noChangeArrowheads="1"/>
          </p:cNvSpPr>
          <p:nvPr/>
        </p:nvSpPr>
        <p:spPr bwMode="auto">
          <a:xfrm>
            <a:off x="236538" y="536704"/>
            <a:ext cx="8412162" cy="4832092"/>
          </a:xfrm>
          <a:prstGeom prst="rect">
            <a:avLst/>
          </a:prstGeom>
          <a:noFill/>
          <a:ln w="9525">
            <a:noFill/>
            <a:miter lim="800000"/>
            <a:headEnd/>
            <a:tailEnd/>
          </a:ln>
        </p:spPr>
        <p:txBody>
          <a:bodyPr anchor="ctr">
            <a:spAutoFit/>
          </a:bodyPr>
          <a:lstStyle/>
          <a:p>
            <a:pPr marL="342900" indent="-342900" algn="just">
              <a:buFont typeface="Franklin Gothic Book" pitchFamily="34" charset="0"/>
              <a:buAutoNum type="arabicPeriod" startAt="9"/>
            </a:pPr>
            <a:r>
              <a:rPr lang="es-CO" sz="1600" dirty="0">
                <a:latin typeface="Calibri" pitchFamily="34" charset="0"/>
                <a:cs typeface="Calibri" pitchFamily="34" charset="0"/>
              </a:rPr>
              <a:t>La administración deberá contar con mecanismos necesarios para iniciar el trámite de actualización de las fichas del SIBOL, con el objeto que las fichas de las negociaciones se ajusten a la normatividad vigente de manera previa a cualquier negociación. </a:t>
            </a:r>
          </a:p>
          <a:p>
            <a:pPr marL="342900" indent="-342900" algn="just">
              <a:buFont typeface="Franklin Gothic Book" pitchFamily="34" charset="0"/>
              <a:buAutoNum type="arabicPeriod" startAt="9"/>
            </a:pPr>
            <a:endParaRPr lang="es-CO" sz="1600" dirty="0">
              <a:latin typeface="Calibri" pitchFamily="34" charset="0"/>
              <a:cs typeface="Calibri" pitchFamily="34" charset="0"/>
            </a:endParaRPr>
          </a:p>
          <a:p>
            <a:pPr marL="342900" indent="-342900" algn="just">
              <a:buFont typeface="Franklin Gothic Book" pitchFamily="34" charset="0"/>
              <a:buAutoNum type="arabicPeriod" startAt="9"/>
            </a:pPr>
            <a:r>
              <a:rPr lang="es-CO" sz="1600" dirty="0">
                <a:latin typeface="Calibri" pitchFamily="34" charset="0"/>
                <a:cs typeface="Calibri" pitchFamily="34" charset="0"/>
              </a:rPr>
              <a:t>La ficha de estandarización no podrá limitar la pluralidad o libre intervención de diferentes actores en el mercado. Para tal efecto el estudio de mercado correspondiente además de otros elementos relevantes del mercado deberá  evidenciar la  pluralidad de oferentes del producto, bien o servicio a inscribir. La administración deberá velar porque en ningún caso la ficha de producto de la negociación restrinja la libre concurrencia y la pluralidad de oferentes.</a:t>
            </a:r>
          </a:p>
          <a:p>
            <a:pPr marL="342900" indent="-342900" algn="just">
              <a:buFont typeface="Franklin Gothic Book" pitchFamily="34" charset="0"/>
              <a:buAutoNum type="arabicPeriod" startAt="9"/>
            </a:pPr>
            <a:endParaRPr lang="es-CO" sz="1600" dirty="0">
              <a:latin typeface="Calibri" pitchFamily="34" charset="0"/>
              <a:cs typeface="Calibri" pitchFamily="34" charset="0"/>
            </a:endParaRPr>
          </a:p>
          <a:p>
            <a:pPr marL="342900" indent="-342900" algn="just">
              <a:buFont typeface="Franklin Gothic Book" pitchFamily="34" charset="0"/>
              <a:buAutoNum type="arabicPeriod" startAt="9"/>
            </a:pPr>
            <a:r>
              <a:rPr lang="es-CO" sz="1600" dirty="0">
                <a:latin typeface="Calibri" pitchFamily="34" charset="0"/>
                <a:cs typeface="Calibri" pitchFamily="34" charset="0"/>
              </a:rPr>
              <a:t>Siempre que exista la posibilidad de negociar productos importados se recomienda que el comprador exija la declaración de importación.</a:t>
            </a:r>
          </a:p>
          <a:p>
            <a:pPr marL="342900" indent="-342900" algn="just">
              <a:buFont typeface="Franklin Gothic Book" pitchFamily="34" charset="0"/>
              <a:buAutoNum type="arabicPeriod" startAt="9"/>
            </a:pPr>
            <a:endParaRPr lang="es-CO" sz="1600" dirty="0">
              <a:latin typeface="Calibri" pitchFamily="34" charset="0"/>
              <a:cs typeface="Calibri" pitchFamily="34" charset="0"/>
            </a:endParaRPr>
          </a:p>
          <a:p>
            <a:pPr marL="342900" indent="-342900" algn="just">
              <a:buFont typeface="Franklin Gothic Book" pitchFamily="34" charset="0"/>
              <a:buAutoNum type="arabicPeriod" startAt="9"/>
            </a:pPr>
            <a:r>
              <a:rPr lang="es-CO" sz="1600" dirty="0">
                <a:latin typeface="Calibri" pitchFamily="34" charset="0"/>
                <a:cs typeface="Calibri" pitchFamily="34" charset="0"/>
              </a:rPr>
              <a:t>Siempre que se trate de productos durables se recomienda al comprador que considere la posibilidad de servicio posventa (repuestos, mantenimiento y asesoría).</a:t>
            </a:r>
          </a:p>
          <a:p>
            <a:pPr marL="342900" indent="-342900" algn="just">
              <a:buFont typeface="Franklin Gothic Book" pitchFamily="34" charset="0"/>
              <a:buAutoNum type="arabicPeriod" startAt="9"/>
            </a:pPr>
            <a:endParaRPr lang="es-CO" sz="1600" dirty="0">
              <a:latin typeface="Calibri" pitchFamily="34" charset="0"/>
              <a:cs typeface="Calibri" pitchFamily="34" charset="0"/>
            </a:endParaRPr>
          </a:p>
          <a:p>
            <a:pPr marL="342900" indent="-342900" algn="just">
              <a:buFont typeface="Franklin Gothic Book" pitchFamily="34" charset="0"/>
              <a:buAutoNum type="arabicPeriod" startAt="9"/>
            </a:pPr>
            <a:r>
              <a:rPr lang="es-CO" sz="1600" dirty="0">
                <a:latin typeface="Calibri" pitchFamily="34" charset="0"/>
                <a:cs typeface="Calibri" pitchFamily="34" charset="0"/>
              </a:rPr>
              <a:t>Las partes deben considerar la constitución de garantías que cubra proporcionalmente el riesgo de la operación.  </a:t>
            </a:r>
          </a:p>
          <a:p>
            <a:pPr lvl="1" algn="just"/>
            <a:endParaRPr lang="es-CO" sz="2000" dirty="0"/>
          </a:p>
        </p:txBody>
      </p: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685800" y="1401101"/>
            <a:ext cx="8115300" cy="1669256"/>
          </a:xfrm>
        </p:spPr>
        <p:txBody>
          <a:bodyPr/>
          <a:lstStyle/>
          <a:p>
            <a:pPr eaLnBrk="1" hangingPunct="1"/>
            <a:r>
              <a:rPr lang="es-CO" sz="5100" dirty="0" smtClean="0"/>
              <a:t>7. </a:t>
            </a:r>
            <a:r>
              <a:rPr lang="es-CO" sz="5100" dirty="0" smtClean="0"/>
              <a:t>Solicitudes de Inscripción</a:t>
            </a:r>
          </a:p>
        </p:txBody>
      </p:sp>
      <p:sp>
        <p:nvSpPr>
          <p:cNvPr id="7" name="Text Placeholder 5"/>
          <p:cNvSpPr>
            <a:spLocks noGrp="1"/>
          </p:cNvSpPr>
          <p:nvPr>
            <p:ph type="body" sz="quarter" idx="14"/>
          </p:nvPr>
        </p:nvSpPr>
        <p:spPr>
          <a:xfrm>
            <a:off x="738188" y="3405504"/>
            <a:ext cx="8824912" cy="1244204"/>
          </a:xfrm>
        </p:spPr>
        <p:txBody>
          <a:bodyPr rtlCol="0"/>
          <a:lstStyle/>
          <a:p>
            <a:pPr eaLnBrk="1" fontAlgn="auto" hangingPunct="1">
              <a:buFont typeface="Wingdings" pitchFamily="2" charset="2"/>
              <a:buChar char="Ø"/>
              <a:defRPr/>
            </a:pPr>
            <a:r>
              <a:rPr lang="es-CO" sz="1800" dirty="0" smtClean="0">
                <a:solidFill>
                  <a:schemeClr val="bg1"/>
                </a:solidFill>
              </a:rPr>
              <a:t>Ministerio de Agricultura y Desarrollo Rural (1)</a:t>
            </a:r>
          </a:p>
          <a:p>
            <a:pPr eaLnBrk="1" fontAlgn="auto" hangingPunct="1">
              <a:buFont typeface="Wingdings" pitchFamily="2" charset="2"/>
              <a:buChar char="Ø"/>
              <a:defRPr/>
            </a:pPr>
            <a:r>
              <a:rPr lang="es-CO" sz="1800" dirty="0" smtClean="0">
                <a:solidFill>
                  <a:schemeClr val="bg1"/>
                </a:solidFill>
              </a:rPr>
              <a:t>Secretaría de Integración Social. (4)</a:t>
            </a:r>
          </a:p>
          <a:p>
            <a:pPr eaLnBrk="1" fontAlgn="auto" hangingPunct="1">
              <a:buFont typeface="Wingdings" pitchFamily="2" charset="2"/>
              <a:buChar char="Ø"/>
              <a:defRPr/>
            </a:pPr>
            <a:r>
              <a:rPr lang="es-CO" sz="1800" dirty="0" smtClean="0">
                <a:solidFill>
                  <a:schemeClr val="bg1"/>
                </a:solidFill>
              </a:rPr>
              <a:t> Alcaldía de Neiva. (9)</a:t>
            </a:r>
          </a:p>
          <a:p>
            <a:pPr eaLnBrk="1" fontAlgn="auto" hangingPunct="1">
              <a:buFont typeface="Wingdings" pitchFamily="2" charset="2"/>
              <a:buChar char="Ø"/>
              <a:defRPr/>
            </a:pPr>
            <a:r>
              <a:rPr lang="es-CO" sz="1800" dirty="0" smtClean="0">
                <a:solidFill>
                  <a:schemeClr val="bg1"/>
                </a:solidFill>
              </a:rPr>
              <a:t>Unidad Estrategica de negocios Privados. (2) </a:t>
            </a:r>
          </a:p>
          <a:p>
            <a:pPr eaLnBrk="1" fontAlgn="auto" hangingPunct="1">
              <a:buFont typeface="Wingdings" pitchFamily="2" charset="2"/>
              <a:buChar char="Ø"/>
              <a:defRPr/>
            </a:pPr>
            <a:r>
              <a:rPr lang="es-CO" sz="1800" dirty="0" smtClean="0">
                <a:solidFill>
                  <a:schemeClr val="bg1"/>
                </a:solidFill>
              </a:rPr>
              <a:t>Unidad Estrategica de negocios Públicos (2)</a:t>
            </a:r>
          </a:p>
          <a:p>
            <a:pPr eaLnBrk="1" fontAlgn="auto" hangingPunct="1">
              <a:buFont typeface="Arial" panose="020B0604020202020204" pitchFamily="34" charset="0"/>
              <a:buNone/>
              <a:defRPr/>
            </a:pPr>
            <a:endParaRPr lang="es-CO" sz="1800" b="1" dirty="0" smtClean="0">
              <a:solidFill>
                <a:schemeClr val="bg2">
                  <a:lumMod val="60000"/>
                  <a:lumOff val="40000"/>
                </a:schemeClr>
              </a:solidFill>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a:solidFill>
                  <a:srgbClr val="044990"/>
                </a:solidFill>
                <a:latin typeface="+mj-lt"/>
                <a:cs typeface="+mn-cs"/>
              </a:rPr>
              <a:t>Solicitudes de inscripción</a:t>
            </a:r>
          </a:p>
          <a:p>
            <a:pPr marL="95250" algn="ctr" fontAlgn="auto">
              <a:spcBef>
                <a:spcPts val="0"/>
              </a:spcBef>
              <a:spcAft>
                <a:spcPts val="0"/>
              </a:spcAft>
              <a:defRPr/>
            </a:pPr>
            <a:r>
              <a:rPr lang="it-IT" sz="2400" b="1" dirty="0" smtClean="0">
                <a:solidFill>
                  <a:srgbClr val="3A8386"/>
                </a:solidFill>
                <a:latin typeface="Calibri" pitchFamily="34" charset="0"/>
                <a:cs typeface="+mn-cs"/>
              </a:rPr>
              <a:t> </a:t>
            </a:r>
            <a:endParaRPr lang="it-IT" sz="2400" b="1" dirty="0">
              <a:solidFill>
                <a:schemeClr val="bg2">
                  <a:lumMod val="75000"/>
                </a:schemeClr>
              </a:solidFill>
              <a:latin typeface="Calibri" pitchFamily="34" charset="0"/>
              <a:cs typeface="+mn-cs"/>
            </a:endParaRPr>
          </a:p>
          <a:p>
            <a:pPr>
              <a:lnSpc>
                <a:spcPct val="85000"/>
              </a:lnSpc>
              <a:defRPr/>
            </a:pPr>
            <a:r>
              <a:rPr lang="es-CO" sz="2400" b="1" dirty="0" smtClean="0">
                <a:solidFill>
                  <a:schemeClr val="bg2">
                    <a:lumMod val="75000"/>
                  </a:schemeClr>
                </a:solidFill>
                <a:latin typeface="+mj-lt"/>
              </a:rPr>
              <a:t>7</a:t>
            </a:r>
            <a:r>
              <a:rPr lang="es-CO" sz="2400" b="1" dirty="0" smtClean="0">
                <a:solidFill>
                  <a:schemeClr val="bg2">
                    <a:lumMod val="75000"/>
                  </a:schemeClr>
                </a:solidFill>
                <a:latin typeface="+mj-lt"/>
                <a:cs typeface="+mn-cs"/>
              </a:rPr>
              <a:t>.1</a:t>
            </a:r>
            <a:r>
              <a:rPr lang="es-CO" sz="2400" b="1" dirty="0">
                <a:solidFill>
                  <a:srgbClr val="C8904D"/>
                </a:solidFill>
                <a:latin typeface="+mj-lt"/>
                <a:cs typeface="+mn-cs"/>
              </a:rPr>
              <a:t>. </a:t>
            </a:r>
            <a:r>
              <a:rPr lang="it-IT" sz="2400" b="1" dirty="0" smtClean="0">
                <a:solidFill>
                  <a:schemeClr val="bg2">
                    <a:lumMod val="75000"/>
                  </a:schemeClr>
                </a:solidFill>
              </a:rPr>
              <a:t>MINISTERIO DE AGRICULTURA Y DESARROLLO RURAL</a:t>
            </a:r>
            <a:r>
              <a:rPr lang="es-CO" sz="2400" b="1" dirty="0" smtClean="0">
                <a:solidFill>
                  <a:srgbClr val="C8904D"/>
                </a:solidFill>
                <a:latin typeface="+mj-lt"/>
                <a:cs typeface="+mn-cs"/>
              </a:rPr>
              <a:t>.</a:t>
            </a:r>
          </a:p>
          <a:p>
            <a:pPr fontAlgn="auto">
              <a:lnSpc>
                <a:spcPct val="85000"/>
              </a:lnSpc>
              <a:spcBef>
                <a:spcPts val="0"/>
              </a:spcBef>
              <a:spcAft>
                <a:spcPts val="0"/>
              </a:spcAft>
              <a:defRPr/>
            </a:pPr>
            <a:endParaRPr lang="es-CO" sz="2400" b="1" dirty="0" smtClean="0">
              <a:solidFill>
                <a:srgbClr val="C8904D"/>
              </a:solidFill>
              <a:latin typeface="+mj-lt"/>
              <a:cs typeface="+mn-cs"/>
            </a:endParaRPr>
          </a:p>
          <a:p>
            <a:pPr fontAlgn="auto">
              <a:lnSpc>
                <a:spcPct val="85000"/>
              </a:lnSpc>
              <a:spcBef>
                <a:spcPts val="0"/>
              </a:spcBef>
              <a:spcAft>
                <a:spcPts val="0"/>
              </a:spcAft>
              <a:defRPr/>
            </a:pPr>
            <a:endParaRPr lang="es-CO" sz="2400" b="1" dirty="0">
              <a:solidFill>
                <a:srgbClr val="C8904D"/>
              </a:solidFill>
              <a:latin typeface="+mj-lt"/>
              <a:cs typeface="+mn-cs"/>
            </a:endParaRPr>
          </a:p>
        </p:txBody>
      </p:sp>
      <p:sp>
        <p:nvSpPr>
          <p:cNvPr id="33795" name="3 CuadroTexto"/>
          <p:cNvSpPr txBox="1">
            <a:spLocks noChangeArrowheads="1"/>
          </p:cNvSpPr>
          <p:nvPr/>
        </p:nvSpPr>
        <p:spPr bwMode="auto">
          <a:xfrm>
            <a:off x="190500" y="1162251"/>
            <a:ext cx="8501063" cy="5278368"/>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r>
              <a:rPr lang="es-ES" sz="1600" b="1" dirty="0">
                <a:latin typeface="Franklin Gothic Book" pitchFamily="34" charset="0"/>
                <a:cs typeface="Calibri" pitchFamily="34" charset="0"/>
              </a:rPr>
              <a:t> </a:t>
            </a:r>
            <a:endParaRPr lang="es-ES" sz="1600" b="1" dirty="0" smtClean="0">
              <a:latin typeface="Franklin Gothic Book" pitchFamily="34" charset="0"/>
              <a:cs typeface="Calibri" pitchFamily="34" charset="0"/>
            </a:endParaRPr>
          </a:p>
          <a:p>
            <a:pPr algn="just">
              <a:buFont typeface="Wingdings" pitchFamily="2" charset="2"/>
              <a:buChar char="ü"/>
            </a:pPr>
            <a:r>
              <a:rPr lang="es-ES" sz="1700" b="1" dirty="0" smtClean="0">
                <a:latin typeface="Franklin Gothic Book" pitchFamily="34" charset="0"/>
                <a:cs typeface="Calibri" pitchFamily="34" charset="0"/>
              </a:rPr>
              <a:t>Objeto </a:t>
            </a:r>
            <a:r>
              <a:rPr lang="es-ES" sz="1700" b="1" dirty="0">
                <a:latin typeface="Franklin Gothic Book" pitchFamily="34" charset="0"/>
                <a:cs typeface="Calibri" pitchFamily="34" charset="0"/>
              </a:rPr>
              <a:t>de inscripción: </a:t>
            </a:r>
            <a:r>
              <a:rPr lang="es-CO" sz="1600" dirty="0" smtClean="0">
                <a:cs typeface="Calibri" pitchFamily="34" charset="0"/>
              </a:rPr>
              <a:t>Proyecto para compra de tractores e implementos por parte de la Agencia de Desarrollo Rural del Ministerio de Agricultura y Desarrollo Rural. </a:t>
            </a:r>
            <a:endParaRPr lang="es-CO" sz="1600" dirty="0"/>
          </a:p>
          <a:p>
            <a:pPr algn="just"/>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r>
              <a:rPr lang="es-ES" sz="1700" b="1" dirty="0">
                <a:latin typeface="Franklin Gothic Book" pitchFamily="34" charset="0"/>
                <a:cs typeface="Calibri" pitchFamily="34" charset="0"/>
              </a:rPr>
              <a:t>Importancia de la Negociación: </a:t>
            </a: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endParaRPr lang="es-ES" sz="1700" b="1"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graphicFrame>
        <p:nvGraphicFramePr>
          <p:cNvPr id="11" name="10 Tabla"/>
          <p:cNvGraphicFramePr>
            <a:graphicFrameLocks noGrp="1"/>
          </p:cNvGraphicFramePr>
          <p:nvPr/>
        </p:nvGraphicFramePr>
        <p:xfrm>
          <a:off x="417513" y="2887579"/>
          <a:ext cx="7119712" cy="1491616"/>
        </p:xfrm>
        <a:graphic>
          <a:graphicData uri="http://schemas.openxmlformats.org/drawingml/2006/table">
            <a:tbl>
              <a:tblPr/>
              <a:tblGrid>
                <a:gridCol w="3689929"/>
                <a:gridCol w="3429783"/>
              </a:tblGrid>
              <a:tr h="190024">
                <a:tc>
                  <a:txBody>
                    <a:bodyPr/>
                    <a:lstStyle/>
                    <a:p>
                      <a:pPr algn="ctr" rtl="0" fontAlgn="t"/>
                      <a:r>
                        <a:rPr lang="es-CO" sz="1200" b="1" i="0" u="none" strike="noStrike" dirty="0" smtClean="0">
                          <a:solidFill>
                            <a:srgbClr val="000000"/>
                          </a:solidFill>
                          <a:latin typeface="Franklin Gothic Book"/>
                        </a:rPr>
                        <a:t>Estadística SECOP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a:noFill/>
                    </a:lnB>
                    <a:solidFill>
                      <a:srgbClr val="EDECEA"/>
                    </a:solidFill>
                  </a:tcPr>
                </a:tc>
                <a:tc rowSpan="2">
                  <a:txBody>
                    <a:bodyPr/>
                    <a:lstStyle/>
                    <a:p>
                      <a:pPr algn="ctr" rtl="0" fontAlgn="t"/>
                      <a:r>
                        <a:rPr lang="es-CO" sz="1200" b="1" i="0" u="none" strike="noStrike" dirty="0">
                          <a:solidFill>
                            <a:srgbClr val="000000"/>
                          </a:solidFill>
                          <a:latin typeface="Franklin Gothic Book"/>
                        </a:rPr>
                        <a:t>Dirección </a:t>
                      </a:r>
                      <a:r>
                        <a:rPr lang="es-CO" sz="1200" b="1" i="0" u="none" strike="noStrike" dirty="0" smtClean="0">
                          <a:solidFill>
                            <a:srgbClr val="000000"/>
                          </a:solidFill>
                          <a:latin typeface="Franklin Gothic Book"/>
                        </a:rPr>
                        <a:t>Unidad Negocios</a:t>
                      </a:r>
                      <a:r>
                        <a:rPr lang="es-CO" sz="1200" b="1" i="0" u="none" strike="noStrike" baseline="0" dirty="0" smtClean="0">
                          <a:solidFill>
                            <a:srgbClr val="000000"/>
                          </a:solidFill>
                          <a:latin typeface="Franklin Gothic Book"/>
                        </a:rPr>
                        <a:t> Públicos</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r h="190024">
                <a:tc>
                  <a:txBody>
                    <a:bodyPr/>
                    <a:lstStyle/>
                    <a:p>
                      <a:pPr algn="ctr" rtl="0" fontAlgn="t"/>
                      <a:r>
                        <a:rPr lang="es-CO" sz="1200" b="1" i="0" u="none" strike="noStrike" dirty="0" smtClean="0">
                          <a:solidFill>
                            <a:srgbClr val="000000"/>
                          </a:solidFill>
                          <a:latin typeface="Franklin Gothic Book"/>
                        </a:rPr>
                        <a:t>(1° enero 2016 – 30 septiembre 2017)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a:noFill/>
                    </a:lnT>
                    <a:lnB w="12700" cap="flat" cmpd="sng" algn="ctr">
                      <a:solidFill>
                        <a:srgbClr val="897C57"/>
                      </a:solidFill>
                      <a:prstDash val="solid"/>
                      <a:round/>
                      <a:headEnd type="none" w="med" len="med"/>
                      <a:tailEnd type="none" w="med" len="med"/>
                    </a:lnB>
                    <a:solidFill>
                      <a:srgbClr val="EDECEA"/>
                    </a:solidFill>
                  </a:tcPr>
                </a:tc>
                <a:tc vMerge="1">
                  <a:txBody>
                    <a:bodyPr/>
                    <a:lstStyle/>
                    <a:p>
                      <a:endParaRPr lang="es-CO"/>
                    </a:p>
                  </a:txBody>
                  <a:tcPr/>
                </a:tc>
              </a:tr>
              <a:tr h="555784">
                <a:tc>
                  <a:txBody>
                    <a:bodyPr/>
                    <a:lstStyle/>
                    <a:p>
                      <a:pPr marL="0" marR="0" indent="0" algn="ctr" defTabSz="913990" rtl="0" eaLnBrk="1" fontAlgn="t" latinLnBrk="0" hangingPunct="1">
                        <a:lnSpc>
                          <a:spcPct val="100000"/>
                        </a:lnSpc>
                        <a:spcBef>
                          <a:spcPts val="0"/>
                        </a:spcBef>
                        <a:spcAft>
                          <a:spcPts val="0"/>
                        </a:spcAft>
                        <a:buClrTx/>
                        <a:buSzTx/>
                        <a:buFontTx/>
                        <a:buNone/>
                        <a:tabLst/>
                        <a:defRPr/>
                      </a:pPr>
                      <a:r>
                        <a:rPr lang="es-CO" sz="1200" b="0" i="0" u="none" strike="noStrike" dirty="0" smtClean="0">
                          <a:solidFill>
                            <a:srgbClr val="000000"/>
                          </a:solidFill>
                          <a:latin typeface="+mn-lt"/>
                        </a:rPr>
                        <a:t>Modalidad: SUBASTA </a:t>
                      </a:r>
                      <a:br>
                        <a:rPr lang="es-CO" sz="1200" b="0" i="0" u="none" strike="noStrike" dirty="0" smtClean="0">
                          <a:solidFill>
                            <a:srgbClr val="000000"/>
                          </a:solidFill>
                          <a:latin typeface="+mn-lt"/>
                        </a:rPr>
                      </a:br>
                      <a:r>
                        <a:rPr lang="es-CO" sz="1200" b="0" i="0" u="none" strike="noStrike" dirty="0" smtClean="0">
                          <a:solidFill>
                            <a:srgbClr val="000000"/>
                          </a:solidFill>
                          <a:latin typeface="+mn-lt"/>
                        </a:rPr>
                        <a:t>Maquinaria y Accesorios</a:t>
                      </a:r>
                      <a:r>
                        <a:rPr lang="es-CO" sz="1200" b="0" i="0" u="none" strike="noStrike" baseline="0" dirty="0" smtClean="0">
                          <a:solidFill>
                            <a:srgbClr val="000000"/>
                          </a:solidFill>
                          <a:latin typeface="+mn-lt"/>
                        </a:rPr>
                        <a:t> para agricultura </a:t>
                      </a:r>
                      <a:endParaRPr lang="es-CO" sz="1200" b="0" i="0" u="none" strike="noStrike" dirty="0" smtClean="0">
                        <a:solidFill>
                          <a:srgbClr val="000000"/>
                        </a:solidFill>
                        <a:latin typeface="+mn-lt"/>
                      </a:endParaRPr>
                    </a:p>
                    <a:p>
                      <a:pPr algn="ctr" rtl="0" fontAlgn="t"/>
                      <a:endParaRPr lang="es-CO" sz="1200" b="0"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c>
                  <a:txBody>
                    <a:bodyPr/>
                    <a:lstStyle/>
                    <a:p>
                      <a:pPr algn="ctr" rtl="0" fontAlgn="t"/>
                      <a:r>
                        <a:rPr lang="es-CO" sz="1200" b="0" i="0" u="none" strike="noStrike" dirty="0">
                          <a:solidFill>
                            <a:srgbClr val="000000"/>
                          </a:solidFill>
                          <a:latin typeface="Franklin Gothic Book"/>
                        </a:rPr>
                        <a:t>Negociación proyectada  </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r>
              <a:tr h="555784">
                <a:tc>
                  <a:txBody>
                    <a:bodyPr/>
                    <a:lstStyle/>
                    <a:p>
                      <a:pPr algn="ctr" rtl="0" fontAlgn="t"/>
                      <a:r>
                        <a:rPr lang="es-CO" sz="1200" b="0" i="0" u="none" strike="noStrike" dirty="0" smtClean="0">
                          <a:solidFill>
                            <a:srgbClr val="000000"/>
                          </a:solidFill>
                          <a:latin typeface="Franklin Gothic Book"/>
                        </a:rPr>
                        <a:t>$11.883.000.000</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O" sz="1200" b="0" i="0" u="none" strike="noStrike" kern="1200" dirty="0" smtClean="0">
                          <a:solidFill>
                            <a:srgbClr val="000000"/>
                          </a:solidFill>
                          <a:latin typeface="+mn-lt"/>
                          <a:ea typeface="+mn-ea"/>
                          <a:cs typeface="+mn-cs"/>
                        </a:rPr>
                        <a:t>$5.000.000.000</a:t>
                      </a:r>
                      <a:r>
                        <a:rPr lang="es-CO" sz="1200" b="0" i="0" u="none" strike="noStrike" kern="1200" baseline="0" dirty="0" smtClean="0">
                          <a:solidFill>
                            <a:srgbClr val="000000"/>
                          </a:solidFill>
                          <a:latin typeface="+mn-lt"/>
                          <a:ea typeface="+mn-ea"/>
                          <a:cs typeface="+mn-cs"/>
                        </a:rPr>
                        <a:t> </a:t>
                      </a:r>
                      <a:r>
                        <a:rPr lang="es-CO" sz="1200" b="0" i="0" u="none" strike="noStrike" kern="1200" dirty="0" smtClean="0">
                          <a:solidFill>
                            <a:schemeClr val="tx1"/>
                          </a:solidFill>
                          <a:latin typeface="+mn-lt"/>
                          <a:ea typeface="+mn-ea"/>
                          <a:cs typeface="+mn-cs"/>
                        </a:rPr>
                        <a:t>(Cinco mil millones de pesos</a:t>
                      </a:r>
                      <a:r>
                        <a:rPr lang="es-CO" sz="1200" b="0" i="0" u="none" strike="noStrike" dirty="0" smtClean="0">
                          <a:solidFill>
                            <a:schemeClr val="tx1"/>
                          </a:solidFill>
                          <a:latin typeface="+mn-lt"/>
                        </a:rPr>
                        <a:t> )</a:t>
                      </a:r>
                      <a:endParaRPr lang="es-CO" sz="1200" b="0" i="0" u="none" strike="noStrike" dirty="0">
                        <a:solidFill>
                          <a:srgbClr val="FF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bl>
          </a:graphicData>
        </a:graphic>
      </p:graphicFrame>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53578"/>
            <a:ext cx="8229600" cy="556022"/>
          </a:xfrm>
          <a:prstGeom prst="rect">
            <a:avLst/>
          </a:prstGeom>
          <a:noFill/>
          <a:ln w="9525">
            <a:noFill/>
            <a:miter lim="800000"/>
            <a:headEnd/>
            <a:tailEnd/>
          </a:ln>
        </p:spPr>
        <p:txBody>
          <a:bodyPr/>
          <a:lstStyle/>
          <a:p>
            <a:pPr marL="95250" algn="ctr" fontAlgn="auto">
              <a:spcBef>
                <a:spcPts val="0"/>
              </a:spcBef>
              <a:spcAft>
                <a:spcPts val="0"/>
              </a:spcAft>
              <a:defRPr/>
            </a:pPr>
            <a:r>
              <a:rPr lang="it-IT" sz="2800" dirty="0">
                <a:solidFill>
                  <a:srgbClr val="044990"/>
                </a:solidFill>
                <a:latin typeface="+mj-lt"/>
                <a:cs typeface="+mn-cs"/>
              </a:rPr>
              <a:t>Solicitudes de inscripción</a:t>
            </a:r>
          </a:p>
          <a:p>
            <a:pPr marL="95250" fontAlgn="auto">
              <a:spcBef>
                <a:spcPts val="0"/>
              </a:spcBef>
              <a:spcAft>
                <a:spcPts val="0"/>
              </a:spcAft>
              <a:defRPr/>
            </a:pPr>
            <a:endParaRPr lang="it-IT" sz="2400" b="1" dirty="0">
              <a:solidFill>
                <a:schemeClr val="bg2">
                  <a:lumMod val="75000"/>
                </a:schemeClr>
              </a:solidFill>
              <a:latin typeface="Calibri" pitchFamily="34" charset="0"/>
              <a:cs typeface="+mn-cs"/>
            </a:endParaRPr>
          </a:p>
          <a:p>
            <a:pPr marL="95250" fontAlgn="auto">
              <a:spcBef>
                <a:spcPts val="0"/>
              </a:spcBef>
              <a:spcAft>
                <a:spcPts val="0"/>
              </a:spcAft>
              <a:defRPr/>
            </a:pPr>
            <a:r>
              <a:rPr lang="it-IT" sz="2400" b="1" dirty="0" smtClean="0">
                <a:solidFill>
                  <a:schemeClr val="bg2">
                    <a:lumMod val="75000"/>
                  </a:schemeClr>
                </a:solidFill>
                <a:latin typeface="+mj-lt"/>
                <a:cs typeface="Arial" charset="0"/>
              </a:rPr>
              <a:t>7.1</a:t>
            </a:r>
            <a:r>
              <a:rPr lang="it-IT" sz="2400" b="1" dirty="0" smtClean="0">
                <a:solidFill>
                  <a:schemeClr val="bg2">
                    <a:lumMod val="75000"/>
                  </a:schemeClr>
                </a:solidFill>
                <a:latin typeface="+mj-lt"/>
                <a:cs typeface="Arial" charset="0"/>
              </a:rPr>
              <a:t>. </a:t>
            </a:r>
            <a:r>
              <a:rPr lang="it-IT" sz="2400" b="1" dirty="0">
                <a:solidFill>
                  <a:schemeClr val="bg2">
                    <a:lumMod val="75000"/>
                  </a:schemeClr>
                </a:solidFill>
                <a:latin typeface="+mj-lt"/>
                <a:cs typeface="Arial" charset="0"/>
              </a:rPr>
              <a:t>MINISTERIO DE AGRICULTURA Y DESARROLLO RURAL</a:t>
            </a:r>
          </a:p>
          <a:p>
            <a:pPr marL="95250" fontAlgn="auto">
              <a:spcBef>
                <a:spcPts val="0"/>
              </a:spcBef>
              <a:spcAft>
                <a:spcPts val="0"/>
              </a:spcAft>
              <a:defRPr/>
            </a:pPr>
            <a:endParaRPr lang="it-IT" sz="2400" b="1" dirty="0">
              <a:solidFill>
                <a:schemeClr val="bg2">
                  <a:lumMod val="75000"/>
                </a:schemeClr>
              </a:solidFill>
              <a:latin typeface="+mn-lt"/>
              <a:cs typeface="+mn-cs"/>
            </a:endParaRPr>
          </a:p>
        </p:txBody>
      </p:sp>
      <p:sp>
        <p:nvSpPr>
          <p:cNvPr id="37891" name="3 CuadroTexto"/>
          <p:cNvSpPr txBox="1">
            <a:spLocks noChangeArrowheads="1"/>
          </p:cNvSpPr>
          <p:nvPr/>
        </p:nvSpPr>
        <p:spPr bwMode="auto">
          <a:xfrm>
            <a:off x="201613" y="973931"/>
            <a:ext cx="8502650" cy="164660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buFont typeface="Wingdings" pitchFamily="2" charset="2"/>
              <a:buChar char="ü"/>
            </a:pPr>
            <a:endParaRPr lang="es-ES" sz="1700" b="1" dirty="0" smtClean="0">
              <a:latin typeface="Franklin Gothic Book" pitchFamily="34" charset="0"/>
              <a:cs typeface="Calibri" pitchFamily="34" charset="0"/>
            </a:endParaRPr>
          </a:p>
          <a:p>
            <a:pPr algn="just">
              <a:buFont typeface="Wingdings" pitchFamily="2" charset="2"/>
              <a:buChar char="ü"/>
            </a:pPr>
            <a:r>
              <a:rPr lang="es-ES" sz="1700" b="1" dirty="0" smtClean="0">
                <a:latin typeface="Franklin Gothic Book" pitchFamily="34" charset="0"/>
                <a:cs typeface="Calibri" pitchFamily="34" charset="0"/>
              </a:rPr>
              <a:t>Pluralidad </a:t>
            </a:r>
            <a:r>
              <a:rPr lang="es-ES" sz="1700" b="1" dirty="0">
                <a:latin typeface="Franklin Gothic Book" pitchFamily="34" charset="0"/>
                <a:cs typeface="Calibri" pitchFamily="34" charset="0"/>
              </a:rPr>
              <a:t>de oferentes. Fabricantes </a:t>
            </a: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sp>
        <p:nvSpPr>
          <p:cNvPr id="37892" name="Rectangle 13"/>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7893" name="Rectangle 14"/>
          <p:cNvSpPr>
            <a:spLocks noChangeArrowheads="1"/>
          </p:cNvSpPr>
          <p:nvPr/>
        </p:nvSpPr>
        <p:spPr bwMode="auto">
          <a:xfrm>
            <a:off x="0" y="769308"/>
            <a:ext cx="502061"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7894" name="Rectangle 15"/>
          <p:cNvSpPr>
            <a:spLocks noChangeArrowheads="1"/>
          </p:cNvSpPr>
          <p:nvPr/>
        </p:nvSpPr>
        <p:spPr bwMode="auto">
          <a:xfrm>
            <a:off x="0" y="1362239"/>
            <a:ext cx="643125"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7895" name="Rectangle 17"/>
          <p:cNvSpPr>
            <a:spLocks noChangeArrowheads="1"/>
          </p:cNvSpPr>
          <p:nvPr/>
        </p:nvSpPr>
        <p:spPr bwMode="auto">
          <a:xfrm>
            <a:off x="0" y="2762414"/>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7896" name="Rectangle 18"/>
          <p:cNvSpPr>
            <a:spLocks noChangeArrowheads="1"/>
          </p:cNvSpPr>
          <p:nvPr/>
        </p:nvSpPr>
        <p:spPr bwMode="auto">
          <a:xfrm>
            <a:off x="0" y="3183895"/>
            <a:ext cx="360996"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7897" name="Rectangle 2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7898" name="Rectangle 23"/>
          <p:cNvSpPr>
            <a:spLocks noChangeArrowheads="1"/>
          </p:cNvSpPr>
          <p:nvPr/>
        </p:nvSpPr>
        <p:spPr bwMode="auto">
          <a:xfrm>
            <a:off x="0" y="402209"/>
            <a:ext cx="2512226" cy="538609"/>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sz="700">
              <a:latin typeface="Franklin Gothic Book" pitchFamily="34" charset="0"/>
              <a:ea typeface="Calibri" pitchFamily="34" charset="0"/>
              <a:cs typeface="Times New Roman" pitchFamily="18" charset="0"/>
            </a:endParaRPr>
          </a:p>
          <a:p>
            <a:pPr eaLnBrk="0" hangingPunct="0"/>
            <a:endParaRPr lang="es-CO">
              <a:latin typeface="Franklin Gothic Book" pitchFamily="34" charset="0"/>
              <a:ea typeface="Calibri" pitchFamily="34" charset="0"/>
              <a:cs typeface="Times New Roman" pitchFamily="18" charset="0"/>
            </a:endParaRPr>
          </a:p>
        </p:txBody>
      </p:sp>
      <p:sp>
        <p:nvSpPr>
          <p:cNvPr id="37899" name="Rectangle 24"/>
          <p:cNvSpPr>
            <a:spLocks noChangeArrowheads="1"/>
          </p:cNvSpPr>
          <p:nvPr/>
        </p:nvSpPr>
        <p:spPr bwMode="auto">
          <a:xfrm>
            <a:off x="0" y="1100629"/>
            <a:ext cx="2371162"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7900" name="Rectangle 3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7901" name="Rectangle 4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7902" name="Rectangle 41"/>
          <p:cNvSpPr>
            <a:spLocks noChangeArrowheads="1"/>
          </p:cNvSpPr>
          <p:nvPr/>
        </p:nvSpPr>
        <p:spPr bwMode="auto">
          <a:xfrm>
            <a:off x="0" y="669295"/>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7903" name="Rectangle 42"/>
          <p:cNvSpPr>
            <a:spLocks noChangeArrowheads="1"/>
          </p:cNvSpPr>
          <p:nvPr/>
        </p:nvSpPr>
        <p:spPr bwMode="auto">
          <a:xfrm>
            <a:off x="0" y="1329809"/>
            <a:ext cx="184731" cy="369332"/>
          </a:xfrm>
          <a:prstGeom prst="rect">
            <a:avLst/>
          </a:prstGeom>
          <a:noFill/>
          <a:ln w="9525">
            <a:noFill/>
            <a:miter lim="800000"/>
            <a:headEnd/>
            <a:tailEnd/>
          </a:ln>
        </p:spPr>
        <p:txBody>
          <a:bodyPr wrap="none" anchor="ctr">
            <a:spAutoFit/>
          </a:bodyPr>
          <a:lstStyle/>
          <a:p>
            <a:endParaRPr lang="es-CO"/>
          </a:p>
        </p:txBody>
      </p:sp>
      <p:sp>
        <p:nvSpPr>
          <p:cNvPr id="37904" name="Rectangle 43"/>
          <p:cNvSpPr>
            <a:spLocks noChangeArrowheads="1"/>
          </p:cNvSpPr>
          <p:nvPr/>
        </p:nvSpPr>
        <p:spPr bwMode="auto">
          <a:xfrm>
            <a:off x="0" y="2305214"/>
            <a:ext cx="572593"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7905" name="Rectangle 44"/>
          <p:cNvSpPr>
            <a:spLocks noChangeArrowheads="1"/>
          </p:cNvSpPr>
          <p:nvPr/>
        </p:nvSpPr>
        <p:spPr bwMode="auto">
          <a:xfrm>
            <a:off x="0" y="2733839"/>
            <a:ext cx="960519"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7906" name="45 Rectángulo"/>
          <p:cNvSpPr>
            <a:spLocks noChangeArrowheads="1"/>
          </p:cNvSpPr>
          <p:nvPr/>
        </p:nvSpPr>
        <p:spPr bwMode="auto">
          <a:xfrm>
            <a:off x="259910" y="3183895"/>
            <a:ext cx="4222503" cy="369332"/>
          </a:xfrm>
          <a:prstGeom prst="rect">
            <a:avLst/>
          </a:prstGeom>
          <a:noFill/>
          <a:ln w="9525">
            <a:noFill/>
            <a:miter lim="800000"/>
            <a:headEnd/>
            <a:tailEnd/>
          </a:ln>
        </p:spPr>
        <p:txBody>
          <a:bodyPr wrap="none">
            <a:spAutoFit/>
          </a:bodyPr>
          <a:lstStyle/>
          <a:p>
            <a:pPr algn="just">
              <a:buFont typeface="Wingdings" pitchFamily="2" charset="2"/>
              <a:buChar char="ü"/>
            </a:pPr>
            <a:r>
              <a:rPr lang="es-ES" b="1" dirty="0">
                <a:latin typeface="Franklin Gothic Book" pitchFamily="34" charset="0"/>
                <a:cs typeface="Calibri" pitchFamily="34" charset="0"/>
              </a:rPr>
              <a:t>Pluralidad de oferentes. Distribuidores. </a:t>
            </a:r>
          </a:p>
        </p:txBody>
      </p:sp>
      <p:pic>
        <p:nvPicPr>
          <p:cNvPr id="37907" name="Picture 20" descr="Resultado de imagen para valtra logo"/>
          <p:cNvPicPr>
            <a:picLocks noChangeAspect="1" noChangeArrowheads="1"/>
          </p:cNvPicPr>
          <p:nvPr/>
        </p:nvPicPr>
        <p:blipFill>
          <a:blip r:embed="rId2" cstate="print"/>
          <a:srcRect/>
          <a:stretch>
            <a:fillRect/>
          </a:stretch>
        </p:blipFill>
        <p:spPr bwMode="auto">
          <a:xfrm>
            <a:off x="307976" y="1913867"/>
            <a:ext cx="2144713" cy="370284"/>
          </a:xfrm>
          <a:prstGeom prst="rect">
            <a:avLst/>
          </a:prstGeom>
          <a:noFill/>
          <a:ln w="9525">
            <a:noFill/>
            <a:miter lim="800000"/>
            <a:headEnd/>
            <a:tailEnd/>
          </a:ln>
        </p:spPr>
      </p:pic>
      <p:pic>
        <p:nvPicPr>
          <p:cNvPr id="37908" name="Picture 21" descr="Resultado de imagen para john deere logo wallpaper"/>
          <p:cNvPicPr>
            <a:picLocks noChangeAspect="1" noChangeArrowheads="1"/>
          </p:cNvPicPr>
          <p:nvPr/>
        </p:nvPicPr>
        <p:blipFill>
          <a:blip r:embed="rId3" cstate="print"/>
          <a:srcRect/>
          <a:stretch>
            <a:fillRect/>
          </a:stretch>
        </p:blipFill>
        <p:spPr bwMode="auto">
          <a:xfrm>
            <a:off x="2798764" y="1820425"/>
            <a:ext cx="1609725" cy="544116"/>
          </a:xfrm>
          <a:prstGeom prst="rect">
            <a:avLst/>
          </a:prstGeom>
          <a:noFill/>
          <a:ln w="9525">
            <a:noFill/>
            <a:miter lim="800000"/>
            <a:headEnd/>
            <a:tailEnd/>
          </a:ln>
        </p:spPr>
      </p:pic>
      <p:pic>
        <p:nvPicPr>
          <p:cNvPr id="37909" name="Picture 22" descr="Resultado de imagen para valtra logo"/>
          <p:cNvPicPr>
            <a:picLocks noChangeAspect="1" noChangeArrowheads="1"/>
          </p:cNvPicPr>
          <p:nvPr/>
        </p:nvPicPr>
        <p:blipFill>
          <a:blip r:embed="rId4" cstate="print"/>
          <a:srcRect/>
          <a:stretch>
            <a:fillRect/>
          </a:stretch>
        </p:blipFill>
        <p:spPr bwMode="auto">
          <a:xfrm>
            <a:off x="4770438" y="1913867"/>
            <a:ext cx="1670050" cy="333375"/>
          </a:xfrm>
          <a:prstGeom prst="rect">
            <a:avLst/>
          </a:prstGeom>
          <a:noFill/>
          <a:ln w="9525">
            <a:noFill/>
            <a:miter lim="800000"/>
            <a:headEnd/>
            <a:tailEnd/>
          </a:ln>
        </p:spPr>
      </p:pic>
      <p:pic>
        <p:nvPicPr>
          <p:cNvPr id="37910" name="Picture 23" descr="Resultado de imagen para valtra logo"/>
          <p:cNvPicPr>
            <a:picLocks noChangeAspect="1" noChangeArrowheads="1"/>
          </p:cNvPicPr>
          <p:nvPr/>
        </p:nvPicPr>
        <p:blipFill>
          <a:blip r:embed="rId5" cstate="print"/>
          <a:srcRect/>
          <a:stretch>
            <a:fillRect/>
          </a:stretch>
        </p:blipFill>
        <p:spPr bwMode="auto">
          <a:xfrm>
            <a:off x="6915151" y="1963300"/>
            <a:ext cx="1789113" cy="309563"/>
          </a:xfrm>
          <a:prstGeom prst="rect">
            <a:avLst/>
          </a:prstGeom>
          <a:noFill/>
          <a:ln w="9525">
            <a:noFill/>
            <a:miter lim="800000"/>
            <a:headEnd/>
            <a:tailEnd/>
          </a:ln>
        </p:spPr>
      </p:pic>
      <p:pic>
        <p:nvPicPr>
          <p:cNvPr id="37911" name="Picture 24" descr="Resultado de imagen para tractores ford logo"/>
          <p:cNvPicPr>
            <a:picLocks noChangeAspect="1" noChangeArrowheads="1"/>
          </p:cNvPicPr>
          <p:nvPr/>
        </p:nvPicPr>
        <p:blipFill>
          <a:blip r:embed="rId6" cstate="print"/>
          <a:srcRect l="18921" t="23503" r="20836" b="28914"/>
          <a:stretch>
            <a:fillRect/>
          </a:stretch>
        </p:blipFill>
        <p:spPr bwMode="auto">
          <a:xfrm>
            <a:off x="307975" y="2428393"/>
            <a:ext cx="1538288" cy="684609"/>
          </a:xfrm>
          <a:prstGeom prst="rect">
            <a:avLst/>
          </a:prstGeom>
          <a:noFill/>
          <a:ln w="9525">
            <a:noFill/>
            <a:miter lim="800000"/>
            <a:headEnd/>
            <a:tailEnd/>
          </a:ln>
        </p:spPr>
      </p:pic>
      <p:pic>
        <p:nvPicPr>
          <p:cNvPr id="37912" name="Picture 25" descr="Resultado de imagen para tractores massey ferguson logo"/>
          <p:cNvPicPr>
            <a:picLocks noChangeAspect="1" noChangeArrowheads="1"/>
          </p:cNvPicPr>
          <p:nvPr/>
        </p:nvPicPr>
        <p:blipFill>
          <a:blip r:embed="rId7" cstate="print"/>
          <a:srcRect/>
          <a:stretch>
            <a:fillRect/>
          </a:stretch>
        </p:blipFill>
        <p:spPr bwMode="auto">
          <a:xfrm>
            <a:off x="2452689" y="2491452"/>
            <a:ext cx="1208087" cy="627459"/>
          </a:xfrm>
          <a:prstGeom prst="rect">
            <a:avLst/>
          </a:prstGeom>
          <a:noFill/>
          <a:ln w="9525">
            <a:noFill/>
            <a:miter lim="800000"/>
            <a:headEnd/>
            <a:tailEnd/>
          </a:ln>
        </p:spPr>
      </p:pic>
      <p:pic>
        <p:nvPicPr>
          <p:cNvPr id="37913" name="Picture 26" descr="Resultado de imagen para tractores foton logo"/>
          <p:cNvPicPr>
            <a:picLocks noChangeAspect="1" noChangeArrowheads="1"/>
          </p:cNvPicPr>
          <p:nvPr/>
        </p:nvPicPr>
        <p:blipFill>
          <a:blip r:embed="rId8" cstate="print"/>
          <a:srcRect/>
          <a:stretch>
            <a:fillRect/>
          </a:stretch>
        </p:blipFill>
        <p:spPr bwMode="auto">
          <a:xfrm>
            <a:off x="4038600" y="2522938"/>
            <a:ext cx="2681288" cy="579834"/>
          </a:xfrm>
          <a:prstGeom prst="rect">
            <a:avLst/>
          </a:prstGeom>
          <a:noFill/>
          <a:ln w="9525">
            <a:noFill/>
            <a:miter lim="800000"/>
            <a:headEnd/>
            <a:tailEnd/>
          </a:ln>
        </p:spPr>
      </p:pic>
      <p:pic>
        <p:nvPicPr>
          <p:cNvPr id="37914" name="Picture 28" descr="Valtra / Landini"/>
          <p:cNvPicPr>
            <a:picLocks noChangeAspect="1" noChangeArrowheads="1"/>
          </p:cNvPicPr>
          <p:nvPr/>
        </p:nvPicPr>
        <p:blipFill>
          <a:blip r:embed="rId9" cstate="print"/>
          <a:srcRect/>
          <a:stretch>
            <a:fillRect/>
          </a:stretch>
        </p:blipFill>
        <p:spPr bwMode="auto">
          <a:xfrm>
            <a:off x="485775" y="3653192"/>
            <a:ext cx="1143000" cy="857250"/>
          </a:xfrm>
          <a:prstGeom prst="rect">
            <a:avLst/>
          </a:prstGeom>
          <a:noFill/>
          <a:ln w="9525">
            <a:noFill/>
            <a:miter lim="800000"/>
            <a:headEnd/>
            <a:tailEnd/>
          </a:ln>
        </p:spPr>
      </p:pic>
      <p:pic>
        <p:nvPicPr>
          <p:cNvPr id="37915" name="Picture 29" descr="Praco Didacol S.A."/>
          <p:cNvPicPr>
            <a:picLocks noChangeAspect="1" noChangeArrowheads="1"/>
          </p:cNvPicPr>
          <p:nvPr/>
        </p:nvPicPr>
        <p:blipFill>
          <a:blip r:embed="rId10" cstate="print"/>
          <a:srcRect t="29858" b="32375"/>
          <a:stretch>
            <a:fillRect/>
          </a:stretch>
        </p:blipFill>
        <p:spPr bwMode="auto">
          <a:xfrm>
            <a:off x="1985964" y="3804401"/>
            <a:ext cx="2052637" cy="576263"/>
          </a:xfrm>
          <a:prstGeom prst="rect">
            <a:avLst/>
          </a:prstGeom>
          <a:noFill/>
          <a:ln w="9525">
            <a:noFill/>
            <a:miter lim="800000"/>
            <a:headEnd/>
            <a:tailEnd/>
          </a:ln>
        </p:spPr>
      </p:pic>
      <p:pic>
        <p:nvPicPr>
          <p:cNvPr id="37916" name="Picture 30" descr="Motovalle Ltda."/>
          <p:cNvPicPr>
            <a:picLocks noChangeAspect="1" noChangeArrowheads="1"/>
          </p:cNvPicPr>
          <p:nvPr/>
        </p:nvPicPr>
        <p:blipFill>
          <a:blip r:embed="rId11" cstate="print"/>
          <a:srcRect t="28888" b="30106"/>
          <a:stretch>
            <a:fillRect/>
          </a:stretch>
        </p:blipFill>
        <p:spPr bwMode="auto">
          <a:xfrm>
            <a:off x="4230689" y="3767448"/>
            <a:ext cx="2243137" cy="691753"/>
          </a:xfrm>
          <a:prstGeom prst="rect">
            <a:avLst/>
          </a:prstGeom>
          <a:noFill/>
          <a:ln w="9525">
            <a:noFill/>
            <a:miter lim="800000"/>
            <a:headEnd/>
            <a:tailEnd/>
          </a:ln>
        </p:spPr>
      </p:pic>
      <p:pic>
        <p:nvPicPr>
          <p:cNvPr id="37917" name="Picture 31" descr="Moto Mart S.A."/>
          <p:cNvPicPr>
            <a:picLocks noChangeAspect="1" noChangeArrowheads="1"/>
          </p:cNvPicPr>
          <p:nvPr/>
        </p:nvPicPr>
        <p:blipFill>
          <a:blip r:embed="rId12" cstate="print"/>
          <a:srcRect t="16559" b="24792"/>
          <a:stretch>
            <a:fillRect/>
          </a:stretch>
        </p:blipFill>
        <p:spPr bwMode="auto">
          <a:xfrm>
            <a:off x="6902451" y="3804270"/>
            <a:ext cx="1603375" cy="702469"/>
          </a:xfrm>
          <a:prstGeom prst="rect">
            <a:avLst/>
          </a:prstGeom>
          <a:noFill/>
          <a:ln w="9525">
            <a:noFill/>
            <a:miter lim="800000"/>
            <a:headEnd/>
            <a:tailEnd/>
          </a:ln>
        </p:spPr>
      </p:pic>
      <p:pic>
        <p:nvPicPr>
          <p:cNvPr id="37918" name="Picture 32" descr="Resultado de imagen para logo new holland tractores"/>
          <p:cNvPicPr>
            <a:picLocks noChangeAspect="1" noChangeArrowheads="1"/>
          </p:cNvPicPr>
          <p:nvPr/>
        </p:nvPicPr>
        <p:blipFill>
          <a:blip r:embed="rId13" cstate="print"/>
          <a:srcRect/>
          <a:stretch>
            <a:fillRect/>
          </a:stretch>
        </p:blipFill>
        <p:spPr bwMode="auto">
          <a:xfrm>
            <a:off x="6970713" y="2596227"/>
            <a:ext cx="1733550" cy="369094"/>
          </a:xfrm>
          <a:prstGeom prst="rect">
            <a:avLst/>
          </a:prstGeom>
          <a:noFill/>
          <a:ln w="9525">
            <a:noFill/>
            <a:miter lim="800000"/>
            <a:headEnd/>
            <a:tailEnd/>
          </a:ln>
        </p:spPr>
      </p:pic>
      <p:pic>
        <p:nvPicPr>
          <p:cNvPr id="31" name="91 Imagen" descr="BMC LOGO.bmp"/>
          <p:cNvPicPr>
            <a:picLocks noChangeAspect="1"/>
          </p:cNvPicPr>
          <p:nvPr/>
        </p:nvPicPr>
        <p:blipFill>
          <a:blip r:embed="rId14"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68300" y="1380031"/>
            <a:ext cx="5630863" cy="175432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endParaRPr lang="es-ES" dirty="0" smtClean="0"/>
          </a:p>
          <a:p>
            <a:pPr algn="just">
              <a:defRPr/>
            </a:pPr>
            <a:r>
              <a:rPr lang="es-ES" dirty="0" smtClean="0"/>
              <a:t>La cosechadora es una maquinaria agrícola dedicada a operaciones de recolección de algunos tipos de cultivo, para obtener lo que se considera cosecha aprovechable.</a:t>
            </a:r>
            <a:endParaRPr lang="es-CO" dirty="0" smtClean="0"/>
          </a:p>
          <a:p>
            <a:pPr algn="just" fontAlgn="auto">
              <a:spcBef>
                <a:spcPts val="0"/>
              </a:spcBef>
              <a:spcAft>
                <a:spcPts val="0"/>
              </a:spcAft>
              <a:defRPr/>
            </a:pPr>
            <a:endParaRPr lang="es-CO" dirty="0"/>
          </a:p>
        </p:txBody>
      </p:sp>
      <p:sp>
        <p:nvSpPr>
          <p:cNvPr id="40963" name="8 Rectángulo"/>
          <p:cNvSpPr>
            <a:spLocks noChangeArrowheads="1"/>
          </p:cNvSpPr>
          <p:nvPr/>
        </p:nvSpPr>
        <p:spPr bwMode="auto">
          <a:xfrm>
            <a:off x="368300" y="846535"/>
            <a:ext cx="5290038" cy="394723"/>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1. </a:t>
            </a:r>
            <a:r>
              <a:rPr lang="es-ES" b="1" dirty="0" smtClean="0">
                <a:solidFill>
                  <a:schemeClr val="tx2"/>
                </a:solidFill>
                <a:latin typeface="Franklin Gothic Book" pitchFamily="34" charset="0"/>
                <a:hlinkClick r:id="rId2" action="ppaction://hlinkfile"/>
              </a:rPr>
              <a:t>COSECHADORA AUTOPROPULSADA PARA GRANOS</a:t>
            </a:r>
            <a:endParaRPr lang="es-CO" b="1" dirty="0">
              <a:solidFill>
                <a:schemeClr val="tx2"/>
              </a:solidFill>
              <a:latin typeface="Franklin Gothic Book" pitchFamily="34" charset="0"/>
            </a:endParaRPr>
          </a:p>
        </p:txBody>
      </p:sp>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192882"/>
            <a:ext cx="6996113" cy="494110"/>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mj-lt"/>
              </a:rPr>
              <a:t>7.1</a:t>
            </a:r>
            <a:r>
              <a:rPr lang="it-IT" sz="2400" b="1" dirty="0" smtClean="0">
                <a:solidFill>
                  <a:schemeClr val="bg2">
                    <a:lumMod val="75000"/>
                  </a:schemeClr>
                </a:solidFill>
                <a:latin typeface="+mj-lt"/>
              </a:rPr>
              <a:t>. MINISTERIO DE AGRICULTURA Y DESARROLLO RURAL</a:t>
            </a:r>
          </a:p>
          <a:p>
            <a:pPr eaLnBrk="1" fontAlgn="auto" hangingPunct="1">
              <a:buFont typeface="Arial" charset="0"/>
              <a:buNone/>
              <a:defRPr/>
            </a:pPr>
            <a:endParaRPr lang="es-CO" sz="2400" b="1" dirty="0" smtClean="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pic>
        <p:nvPicPr>
          <p:cNvPr id="14" name="91 Imagen" descr="BMC LOGO.bmp"/>
          <p:cNvPicPr>
            <a:picLocks noChangeAspect="1"/>
          </p:cNvPicPr>
          <p:nvPr/>
        </p:nvPicPr>
        <p:blipFill>
          <a:blip r:embed="rId3" cstate="print"/>
          <a:srcRect r="-211"/>
          <a:stretch>
            <a:fillRect/>
          </a:stretch>
        </p:blipFill>
        <p:spPr bwMode="auto">
          <a:xfrm>
            <a:off x="7494588" y="116682"/>
            <a:ext cx="1511300" cy="465535"/>
          </a:xfrm>
          <a:prstGeom prst="rect">
            <a:avLst/>
          </a:prstGeom>
          <a:noFill/>
          <a:ln w="9525">
            <a:noFill/>
            <a:miter lim="800000"/>
            <a:headEnd/>
            <a:tailEnd/>
          </a:ln>
        </p:spPr>
      </p:pic>
      <p:pic>
        <p:nvPicPr>
          <p:cNvPr id="15" name="14 Imagen" descr="Resultado de imagen para COSECHADORA DE GRANOS"/>
          <p:cNvPicPr/>
          <p:nvPr/>
        </p:nvPicPr>
        <p:blipFill>
          <a:blip r:embed="rId4" cstate="print"/>
          <a:srcRect/>
          <a:stretch>
            <a:fillRect/>
          </a:stretch>
        </p:blipFill>
        <p:spPr bwMode="auto">
          <a:xfrm>
            <a:off x="6270625" y="1512644"/>
            <a:ext cx="2622363" cy="1200329"/>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53578"/>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dirty="0" smtClean="0">
                <a:solidFill>
                  <a:srgbClr val="044990"/>
                </a:solidFill>
                <a:latin typeface="+mj-lt"/>
                <a:cs typeface="+mn-cs"/>
              </a:rPr>
              <a:t>Solicitudes de inscripción</a:t>
            </a:r>
            <a:endParaRPr lang="it-IT" sz="2800" dirty="0">
              <a:solidFill>
                <a:srgbClr val="044990"/>
              </a:solidFill>
              <a:latin typeface="+mj-lt"/>
              <a:cs typeface="+mn-cs"/>
            </a:endParaRPr>
          </a:p>
          <a:p>
            <a:pPr marL="95250" fontAlgn="auto">
              <a:spcBef>
                <a:spcPts val="0"/>
              </a:spcBef>
              <a:spcAft>
                <a:spcPts val="0"/>
              </a:spcAft>
              <a:defRPr/>
            </a:pPr>
            <a:endParaRPr lang="it-IT" sz="2400" b="1" dirty="0">
              <a:solidFill>
                <a:schemeClr val="bg2">
                  <a:lumMod val="75000"/>
                </a:schemeClr>
              </a:solidFill>
              <a:latin typeface="Calibri" pitchFamily="34" charset="0"/>
              <a:cs typeface="+mn-cs"/>
            </a:endParaRPr>
          </a:p>
          <a:p>
            <a:pPr marL="95250" algn="just" fontAlgn="auto">
              <a:spcBef>
                <a:spcPts val="0"/>
              </a:spcBef>
              <a:spcAft>
                <a:spcPts val="0"/>
              </a:spcAft>
              <a:defRPr/>
            </a:pPr>
            <a:r>
              <a:rPr lang="it-IT" sz="2400" b="1" dirty="0" smtClean="0">
                <a:solidFill>
                  <a:schemeClr val="bg2">
                    <a:lumMod val="75000"/>
                  </a:schemeClr>
                </a:solidFill>
                <a:latin typeface="+mj-lt"/>
                <a:cs typeface="+mn-cs"/>
              </a:rPr>
              <a:t>7.2</a:t>
            </a:r>
            <a:r>
              <a:rPr lang="it-IT" sz="2400" b="1" dirty="0">
                <a:solidFill>
                  <a:schemeClr val="bg2">
                    <a:lumMod val="75000"/>
                  </a:schemeClr>
                </a:solidFill>
                <a:latin typeface="+mj-lt"/>
                <a:cs typeface="+mn-cs"/>
              </a:rPr>
              <a:t>. </a:t>
            </a:r>
            <a:r>
              <a:rPr lang="it-IT" sz="2400" b="1" dirty="0" smtClean="0">
                <a:solidFill>
                  <a:schemeClr val="bg2">
                    <a:lumMod val="75000"/>
                  </a:schemeClr>
                </a:solidFill>
                <a:latin typeface="+mj-lt"/>
                <a:cs typeface="+mn-cs"/>
              </a:rPr>
              <a:t>SECRETARÍA DE INTEGRACIÓN SOCIAL</a:t>
            </a:r>
            <a:endParaRPr lang="it-IT" sz="2400" b="1" dirty="0">
              <a:solidFill>
                <a:schemeClr val="bg2">
                  <a:lumMod val="75000"/>
                </a:schemeClr>
              </a:solidFill>
              <a:latin typeface="+mj-lt"/>
              <a:cs typeface="+mn-cs"/>
            </a:endParaRPr>
          </a:p>
        </p:txBody>
      </p:sp>
      <p:sp>
        <p:nvSpPr>
          <p:cNvPr id="36867" name="3 CuadroTexto"/>
          <p:cNvSpPr txBox="1">
            <a:spLocks noChangeArrowheads="1"/>
          </p:cNvSpPr>
          <p:nvPr/>
        </p:nvSpPr>
        <p:spPr bwMode="auto">
          <a:xfrm>
            <a:off x="190500" y="1051323"/>
            <a:ext cx="8501063" cy="5309146"/>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buFont typeface="Wingdings" pitchFamily="2" charset="2"/>
              <a:buChar char="ü"/>
            </a:pPr>
            <a:r>
              <a:rPr lang="es-ES" sz="1700" b="1" dirty="0" smtClean="0">
                <a:latin typeface="Franklin Gothic Book" pitchFamily="34" charset="0"/>
                <a:cs typeface="Calibri" pitchFamily="34" charset="0"/>
              </a:rPr>
              <a:t>Objeto </a:t>
            </a:r>
            <a:r>
              <a:rPr lang="es-ES" sz="1700" b="1" dirty="0">
                <a:latin typeface="Franklin Gothic Book" pitchFamily="34" charset="0"/>
                <a:cs typeface="Calibri" pitchFamily="34" charset="0"/>
              </a:rPr>
              <a:t>de inscripción</a:t>
            </a:r>
            <a:r>
              <a:rPr lang="es-ES" sz="1700" b="1" dirty="0" smtClean="0">
                <a:latin typeface="Franklin Gothic Book" pitchFamily="34" charset="0"/>
                <a:cs typeface="Calibri" pitchFamily="34" charset="0"/>
              </a:rPr>
              <a:t>: </a:t>
            </a:r>
            <a:r>
              <a:rPr lang="es-ES" sz="1700" dirty="0" smtClean="0">
                <a:latin typeface="Franklin Gothic Book" pitchFamily="34" charset="0"/>
                <a:cs typeface="Calibri" pitchFamily="34" charset="0"/>
              </a:rPr>
              <a:t>Compra de elementos para desarrollar las políticas sociales direccionadas a todas las comunidades y sectores sociales, para mejorar las condiciones de vida de los ciudadanos menos favorecidos</a:t>
            </a:r>
            <a:endParaRPr lang="es-CO" sz="1600" dirty="0">
              <a:solidFill>
                <a:srgbClr val="FF0000"/>
              </a:solidFill>
              <a:cs typeface="Calibri" pitchFamily="34" charset="0"/>
            </a:endParaRPr>
          </a:p>
          <a:p>
            <a:pPr algn="just"/>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r>
              <a:rPr lang="es-ES" sz="1700" b="1" dirty="0">
                <a:latin typeface="Franklin Gothic Book" pitchFamily="34" charset="0"/>
                <a:cs typeface="Calibri" pitchFamily="34" charset="0"/>
              </a:rPr>
              <a:t> Importancia de la Negociación: </a:t>
            </a: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endParaRPr lang="es-ES" sz="1700" b="1"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graphicFrame>
        <p:nvGraphicFramePr>
          <p:cNvPr id="11" name="10 Tabla"/>
          <p:cNvGraphicFramePr>
            <a:graphicFrameLocks noGrp="1"/>
          </p:cNvGraphicFramePr>
          <p:nvPr/>
        </p:nvGraphicFramePr>
        <p:xfrm>
          <a:off x="403225" y="2829827"/>
          <a:ext cx="7119712" cy="1125856"/>
        </p:xfrm>
        <a:graphic>
          <a:graphicData uri="http://schemas.openxmlformats.org/drawingml/2006/table">
            <a:tbl>
              <a:tblPr/>
              <a:tblGrid>
                <a:gridCol w="3689929"/>
                <a:gridCol w="3429783"/>
              </a:tblGrid>
              <a:tr h="190024">
                <a:tc>
                  <a:txBody>
                    <a:bodyPr/>
                    <a:lstStyle/>
                    <a:p>
                      <a:pPr algn="ctr" rtl="0" fontAlgn="t"/>
                      <a:r>
                        <a:rPr lang="es-CO" sz="1200" b="1" i="0" u="none" strike="noStrike" dirty="0" smtClean="0">
                          <a:solidFill>
                            <a:srgbClr val="000000"/>
                          </a:solidFill>
                          <a:latin typeface="Franklin Gothic Book"/>
                        </a:rPr>
                        <a:t>Estadística SECOP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a:noFill/>
                    </a:lnB>
                    <a:solidFill>
                      <a:srgbClr val="EDECEA"/>
                    </a:solidFill>
                  </a:tcPr>
                </a:tc>
                <a:tc rowSpan="2">
                  <a:txBody>
                    <a:bodyPr/>
                    <a:lstStyle/>
                    <a:p>
                      <a:pPr algn="ctr" rtl="0" fontAlgn="t"/>
                      <a:r>
                        <a:rPr lang="es-CO" sz="1200" b="1" i="0" u="none" strike="noStrike" dirty="0">
                          <a:solidFill>
                            <a:srgbClr val="000000"/>
                          </a:solidFill>
                          <a:latin typeface="Franklin Gothic Book"/>
                        </a:rPr>
                        <a:t>Dirección </a:t>
                      </a:r>
                      <a:r>
                        <a:rPr lang="es-CO" sz="1200" b="1" i="0" u="none" strike="noStrike" dirty="0" smtClean="0">
                          <a:solidFill>
                            <a:srgbClr val="000000"/>
                          </a:solidFill>
                          <a:latin typeface="Franklin Gothic Book"/>
                        </a:rPr>
                        <a:t>Unidad Negocios Públicos</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r h="190024">
                <a:tc>
                  <a:txBody>
                    <a:bodyPr/>
                    <a:lstStyle/>
                    <a:p>
                      <a:pPr algn="ctr" rtl="0" fontAlgn="t"/>
                      <a:r>
                        <a:rPr lang="es-CO" sz="1200" b="1" i="0" u="none" strike="noStrike" dirty="0" smtClean="0">
                          <a:solidFill>
                            <a:srgbClr val="000000"/>
                          </a:solidFill>
                          <a:latin typeface="Franklin Gothic Book"/>
                        </a:rPr>
                        <a:t>(1° enero 2016 - 30  </a:t>
                      </a:r>
                      <a:r>
                        <a:rPr lang="es-CO" sz="1200" b="1" i="0" u="none" strike="noStrike" dirty="0" err="1" smtClean="0">
                          <a:solidFill>
                            <a:srgbClr val="000000"/>
                          </a:solidFill>
                          <a:latin typeface="Franklin Gothic Book"/>
                        </a:rPr>
                        <a:t>sep</a:t>
                      </a:r>
                      <a:r>
                        <a:rPr lang="es-CO" sz="1200" b="1" i="0" u="none" strike="noStrike" dirty="0" smtClean="0">
                          <a:solidFill>
                            <a:srgbClr val="000000"/>
                          </a:solidFill>
                          <a:latin typeface="Franklin Gothic Book"/>
                        </a:rPr>
                        <a:t> 2017)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a:noFill/>
                    </a:lnT>
                    <a:lnB w="12700" cap="flat" cmpd="sng" algn="ctr">
                      <a:solidFill>
                        <a:srgbClr val="897C57"/>
                      </a:solidFill>
                      <a:prstDash val="solid"/>
                      <a:round/>
                      <a:headEnd type="none" w="med" len="med"/>
                      <a:tailEnd type="none" w="med" len="med"/>
                    </a:lnB>
                    <a:solidFill>
                      <a:srgbClr val="EDECEA"/>
                    </a:solidFill>
                  </a:tcPr>
                </a:tc>
                <a:tc vMerge="1">
                  <a:txBody>
                    <a:bodyPr/>
                    <a:lstStyle/>
                    <a:p>
                      <a:endParaRPr lang="es-CO"/>
                    </a:p>
                  </a:txBody>
                  <a:tcPr/>
                </a:tc>
              </a:tr>
              <a:tr h="372904">
                <a:tc>
                  <a:txBody>
                    <a:bodyPr/>
                    <a:lstStyle/>
                    <a:p>
                      <a:pPr algn="ctr" rtl="0" fontAlgn="t"/>
                      <a:r>
                        <a:rPr lang="es-CO" sz="1200" b="0" i="0" u="none" strike="noStrike" dirty="0" smtClean="0">
                          <a:solidFill>
                            <a:srgbClr val="000000"/>
                          </a:solidFill>
                          <a:latin typeface="Franklin Gothic Book"/>
                        </a:rPr>
                        <a:t>Modalidad: SUBASTA</a:t>
                      </a:r>
                      <a:r>
                        <a:rPr lang="es-CO" sz="1200" b="0" i="0" u="none" strike="noStrike" dirty="0" smtClean="0">
                          <a:solidFill>
                            <a:srgbClr val="000000"/>
                          </a:solidFill>
                          <a:latin typeface="+mn-lt"/>
                        </a:rPr>
                        <a:t> </a:t>
                      </a:r>
                      <a:br>
                        <a:rPr lang="es-CO" sz="1200" b="0" i="0" u="none" strike="noStrike" dirty="0" smtClean="0">
                          <a:solidFill>
                            <a:srgbClr val="000000"/>
                          </a:solidFill>
                          <a:latin typeface="+mn-lt"/>
                        </a:rPr>
                      </a:br>
                      <a:r>
                        <a:rPr lang="es-CO" sz="1200" b="0" i="0" u="none" strike="noStrike" dirty="0" smtClean="0">
                          <a:solidFill>
                            <a:srgbClr val="000000"/>
                          </a:solidFill>
                          <a:latin typeface="+mn-lt"/>
                        </a:rPr>
                        <a:t>Artículos</a:t>
                      </a:r>
                      <a:r>
                        <a:rPr lang="es-CO" sz="1200" b="0" i="0" u="none" strike="noStrike" baseline="0" dirty="0" smtClean="0">
                          <a:solidFill>
                            <a:srgbClr val="000000"/>
                          </a:solidFill>
                          <a:latin typeface="+mn-lt"/>
                        </a:rPr>
                        <a:t> domésticos, </a:t>
                      </a:r>
                      <a:r>
                        <a:rPr lang="es-CO" sz="1200" b="0" i="0" u="none" strike="noStrike" baseline="0" dirty="0" err="1" smtClean="0">
                          <a:solidFill>
                            <a:srgbClr val="000000"/>
                          </a:solidFill>
                          <a:latin typeface="+mn-lt"/>
                        </a:rPr>
                        <a:t>suministrros</a:t>
                      </a:r>
                      <a:r>
                        <a:rPr lang="es-CO" sz="1200" b="0" i="0" u="none" strike="noStrike" baseline="0" dirty="0" smtClean="0">
                          <a:solidFill>
                            <a:srgbClr val="000000"/>
                          </a:solidFill>
                          <a:latin typeface="+mn-lt"/>
                        </a:rPr>
                        <a:t> y productos</a:t>
                      </a:r>
                      <a:endParaRPr lang="es-CO" sz="1200" b="0"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c>
                  <a:txBody>
                    <a:bodyPr/>
                    <a:lstStyle/>
                    <a:p>
                      <a:pPr algn="ctr" rtl="0" fontAlgn="t"/>
                      <a:r>
                        <a:rPr lang="es-CO" sz="1200" b="0" i="0" u="none" strike="noStrike" dirty="0">
                          <a:solidFill>
                            <a:srgbClr val="000000"/>
                          </a:solidFill>
                          <a:latin typeface="Franklin Gothic Book"/>
                        </a:rPr>
                        <a:t>Negociación proyectada  </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r>
              <a:tr h="372904">
                <a:tc>
                  <a:txBody>
                    <a:bodyPr/>
                    <a:lstStyle/>
                    <a:p>
                      <a:pPr algn="ctr" rtl="0" fontAlgn="t"/>
                      <a:r>
                        <a:rPr lang="es-CO" sz="1200" b="0" i="0" u="none" strike="noStrike" dirty="0" smtClean="0">
                          <a:solidFill>
                            <a:srgbClr val="000000"/>
                          </a:solidFill>
                          <a:latin typeface="Franklin Gothic Book"/>
                        </a:rPr>
                        <a:t>$44.066.000.000</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O" sz="1200" b="0" i="0" u="none" strike="noStrike" kern="1200" dirty="0" smtClean="0">
                          <a:solidFill>
                            <a:srgbClr val="000000"/>
                          </a:solidFill>
                          <a:latin typeface="+mn-lt"/>
                          <a:ea typeface="+mn-ea"/>
                          <a:cs typeface="+mn-cs"/>
                        </a:rPr>
                        <a:t>$1.200.000.000</a:t>
                      </a:r>
                      <a:r>
                        <a:rPr lang="es-CO" sz="1200" b="0" i="0" u="none" strike="noStrike" kern="1200" baseline="0" dirty="0" smtClean="0">
                          <a:solidFill>
                            <a:srgbClr val="000000"/>
                          </a:solidFill>
                          <a:latin typeface="+mn-lt"/>
                          <a:ea typeface="+mn-ea"/>
                          <a:cs typeface="+mn-cs"/>
                        </a:rPr>
                        <a:t> </a:t>
                      </a:r>
                      <a:r>
                        <a:rPr lang="es-CO" sz="1200" b="0" i="0" u="none" strike="noStrike" kern="1200" dirty="0" smtClean="0">
                          <a:solidFill>
                            <a:schemeClr val="tx1"/>
                          </a:solidFill>
                          <a:latin typeface="+mn-lt"/>
                          <a:ea typeface="+mn-ea"/>
                          <a:cs typeface="+mn-cs"/>
                        </a:rPr>
                        <a:t>(Mil doscientos millones)</a:t>
                      </a:r>
                      <a:endParaRPr lang="es-CO" sz="1200" b="0" i="0" u="none" strike="noStrike" dirty="0">
                        <a:solidFill>
                          <a:srgbClr val="FF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bl>
          </a:graphicData>
        </a:graphic>
      </p:graphicFrame>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3 CuadroTexto"/>
          <p:cNvSpPr txBox="1">
            <a:spLocks noChangeArrowheads="1"/>
          </p:cNvSpPr>
          <p:nvPr/>
        </p:nvSpPr>
        <p:spPr bwMode="auto">
          <a:xfrm>
            <a:off x="198438" y="973931"/>
            <a:ext cx="8501062" cy="164660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buFont typeface="Wingdings" pitchFamily="2" charset="2"/>
              <a:buChar char="ü"/>
            </a:pPr>
            <a:endParaRPr lang="es-ES" sz="1700" b="1" dirty="0" smtClean="0">
              <a:latin typeface="Franklin Gothic Book" pitchFamily="34" charset="0"/>
              <a:cs typeface="Calibri" pitchFamily="34" charset="0"/>
            </a:endParaRPr>
          </a:p>
          <a:p>
            <a:pPr algn="just">
              <a:buFont typeface="Wingdings" pitchFamily="2" charset="2"/>
              <a:buChar char="ü"/>
            </a:pPr>
            <a:r>
              <a:rPr lang="es-ES" sz="1700" b="1" dirty="0" smtClean="0">
                <a:latin typeface="Franklin Gothic Book" pitchFamily="34" charset="0"/>
                <a:cs typeface="Calibri" pitchFamily="34" charset="0"/>
              </a:rPr>
              <a:t>Pluralidad </a:t>
            </a:r>
            <a:r>
              <a:rPr lang="es-ES" sz="1700" b="1" dirty="0">
                <a:latin typeface="Franklin Gothic Book" pitchFamily="34" charset="0"/>
                <a:cs typeface="Calibri" pitchFamily="34" charset="0"/>
              </a:rPr>
              <a:t>de oferentes. Fabricantes </a:t>
            </a: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sp>
        <p:nvSpPr>
          <p:cNvPr id="34820" name="Rectangle 13"/>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1" name="Rectangle 14"/>
          <p:cNvSpPr>
            <a:spLocks noChangeArrowheads="1"/>
          </p:cNvSpPr>
          <p:nvPr/>
        </p:nvSpPr>
        <p:spPr bwMode="auto">
          <a:xfrm>
            <a:off x="0" y="769308"/>
            <a:ext cx="502061"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2" name="Rectangle 15"/>
          <p:cNvSpPr>
            <a:spLocks noChangeArrowheads="1"/>
          </p:cNvSpPr>
          <p:nvPr/>
        </p:nvSpPr>
        <p:spPr bwMode="auto">
          <a:xfrm>
            <a:off x="0" y="1362239"/>
            <a:ext cx="643125"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3" name="Rectangle 17"/>
          <p:cNvSpPr>
            <a:spLocks noChangeArrowheads="1"/>
          </p:cNvSpPr>
          <p:nvPr/>
        </p:nvSpPr>
        <p:spPr bwMode="auto">
          <a:xfrm>
            <a:off x="0" y="2762414"/>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4" name="Rectangle 18"/>
          <p:cNvSpPr>
            <a:spLocks noChangeArrowheads="1"/>
          </p:cNvSpPr>
          <p:nvPr/>
        </p:nvSpPr>
        <p:spPr bwMode="auto">
          <a:xfrm>
            <a:off x="0" y="3183895"/>
            <a:ext cx="360996"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5" name="Rectangle 2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6" name="Rectangle 23"/>
          <p:cNvSpPr>
            <a:spLocks noChangeArrowheads="1"/>
          </p:cNvSpPr>
          <p:nvPr/>
        </p:nvSpPr>
        <p:spPr bwMode="auto">
          <a:xfrm>
            <a:off x="0" y="402209"/>
            <a:ext cx="2512226" cy="538609"/>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sz="700">
              <a:latin typeface="Franklin Gothic Book" pitchFamily="34" charset="0"/>
              <a:ea typeface="Calibri" pitchFamily="34" charset="0"/>
              <a:cs typeface="Times New Roman" pitchFamily="18" charset="0"/>
            </a:endParaRPr>
          </a:p>
          <a:p>
            <a:pPr eaLnBrk="0" hangingPunct="0"/>
            <a:endParaRPr lang="es-CO">
              <a:latin typeface="Franklin Gothic Book" pitchFamily="34" charset="0"/>
              <a:ea typeface="Calibri" pitchFamily="34" charset="0"/>
              <a:cs typeface="Times New Roman" pitchFamily="18" charset="0"/>
            </a:endParaRPr>
          </a:p>
        </p:txBody>
      </p:sp>
      <p:sp>
        <p:nvSpPr>
          <p:cNvPr id="34827" name="Rectangle 24"/>
          <p:cNvSpPr>
            <a:spLocks noChangeArrowheads="1"/>
          </p:cNvSpPr>
          <p:nvPr/>
        </p:nvSpPr>
        <p:spPr bwMode="auto">
          <a:xfrm>
            <a:off x="0" y="1076489"/>
            <a:ext cx="2371162"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8" name="Rectangle 3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9" name="Rectangle 32"/>
          <p:cNvSpPr>
            <a:spLocks noChangeArrowheads="1"/>
          </p:cNvSpPr>
          <p:nvPr/>
        </p:nvSpPr>
        <p:spPr bwMode="auto">
          <a:xfrm>
            <a:off x="0" y="1920359"/>
            <a:ext cx="184731" cy="369332"/>
          </a:xfrm>
          <a:prstGeom prst="rect">
            <a:avLst/>
          </a:prstGeom>
          <a:noFill/>
          <a:ln w="9525">
            <a:noFill/>
            <a:miter lim="800000"/>
            <a:headEnd/>
            <a:tailEnd/>
          </a:ln>
        </p:spPr>
        <p:txBody>
          <a:bodyPr wrap="none" anchor="ctr">
            <a:spAutoFit/>
          </a:bodyPr>
          <a:lstStyle/>
          <a:p>
            <a:endParaRPr lang="es-CO"/>
          </a:p>
        </p:txBody>
      </p:sp>
      <p:sp>
        <p:nvSpPr>
          <p:cNvPr id="34830" name="Rectangle 4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31" name="Rectangle 41"/>
          <p:cNvSpPr>
            <a:spLocks noChangeArrowheads="1"/>
          </p:cNvSpPr>
          <p:nvPr/>
        </p:nvSpPr>
        <p:spPr bwMode="auto">
          <a:xfrm>
            <a:off x="0" y="669295"/>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2" name="Rectangle 42"/>
          <p:cNvSpPr>
            <a:spLocks noChangeArrowheads="1"/>
          </p:cNvSpPr>
          <p:nvPr/>
        </p:nvSpPr>
        <p:spPr bwMode="auto">
          <a:xfrm>
            <a:off x="0" y="1329809"/>
            <a:ext cx="184731" cy="369332"/>
          </a:xfrm>
          <a:prstGeom prst="rect">
            <a:avLst/>
          </a:prstGeom>
          <a:noFill/>
          <a:ln w="9525">
            <a:noFill/>
            <a:miter lim="800000"/>
            <a:headEnd/>
            <a:tailEnd/>
          </a:ln>
        </p:spPr>
        <p:txBody>
          <a:bodyPr wrap="none" anchor="ctr">
            <a:spAutoFit/>
          </a:bodyPr>
          <a:lstStyle/>
          <a:p>
            <a:endParaRPr lang="es-CO"/>
          </a:p>
        </p:txBody>
      </p:sp>
      <p:sp>
        <p:nvSpPr>
          <p:cNvPr id="34833" name="Rectangle 43"/>
          <p:cNvSpPr>
            <a:spLocks noChangeArrowheads="1"/>
          </p:cNvSpPr>
          <p:nvPr/>
        </p:nvSpPr>
        <p:spPr bwMode="auto">
          <a:xfrm>
            <a:off x="0" y="2305214"/>
            <a:ext cx="572593"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4" name="Rectangle 44"/>
          <p:cNvSpPr>
            <a:spLocks noChangeArrowheads="1"/>
          </p:cNvSpPr>
          <p:nvPr/>
        </p:nvSpPr>
        <p:spPr bwMode="auto">
          <a:xfrm>
            <a:off x="0" y="2733839"/>
            <a:ext cx="960519"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5" name="3 CuadroTexto"/>
          <p:cNvSpPr txBox="1">
            <a:spLocks noChangeArrowheads="1"/>
          </p:cNvSpPr>
          <p:nvPr/>
        </p:nvSpPr>
        <p:spPr bwMode="auto">
          <a:xfrm>
            <a:off x="190500" y="2524125"/>
            <a:ext cx="8501063" cy="1384995"/>
          </a:xfrm>
          <a:prstGeom prst="rect">
            <a:avLst/>
          </a:prstGeom>
          <a:noFill/>
          <a:ln w="9525">
            <a:noFill/>
            <a:miter lim="800000"/>
            <a:headEnd/>
            <a:tailEnd/>
          </a:ln>
        </p:spPr>
        <p:txBody>
          <a:bodyPr>
            <a:spAutoFit/>
          </a:bodyPr>
          <a:lstStyle/>
          <a:p>
            <a:pPr marL="0" lvl="1"/>
            <a:endParaRPr lang="es-CO" sz="1600">
              <a:latin typeface="Franklin Gothic Book" pitchFamily="34" charset="0"/>
            </a:endParaRPr>
          </a:p>
          <a:p>
            <a:pPr algn="just">
              <a:buFont typeface="Wingdings" pitchFamily="2" charset="2"/>
              <a:buChar char="ü"/>
            </a:pPr>
            <a:r>
              <a:rPr lang="es-ES" sz="1700" b="1">
                <a:latin typeface="Franklin Gothic Book" pitchFamily="34" charset="0"/>
                <a:cs typeface="Calibri" pitchFamily="34" charset="0"/>
              </a:rPr>
              <a:t>Pluralidad de oferentes. Distribuidores  </a:t>
            </a:r>
          </a:p>
          <a:p>
            <a:pPr algn="just"/>
            <a:endParaRPr lang="es-ES" sz="1700">
              <a:latin typeface="Franklin Gothic Book" pitchFamily="34" charset="0"/>
              <a:cs typeface="Calibri" pitchFamily="34" charset="0"/>
            </a:endParaRPr>
          </a:p>
          <a:p>
            <a:pPr algn="just"/>
            <a:endParaRPr lang="es-ES" sz="1700">
              <a:latin typeface="Franklin Gothic Book" pitchFamily="34" charset="0"/>
              <a:cs typeface="Calibri" pitchFamily="34" charset="0"/>
            </a:endParaRPr>
          </a:p>
          <a:p>
            <a:pPr algn="just"/>
            <a:endParaRPr lang="es-CO" sz="1700">
              <a:latin typeface="Franklin Gothic Book" pitchFamily="34" charset="0"/>
              <a:cs typeface="Calibri" pitchFamily="34" charset="0"/>
            </a:endParaRPr>
          </a:p>
        </p:txBody>
      </p:sp>
      <p:pic>
        <p:nvPicPr>
          <p:cNvPr id="34842" name="Picture 26" descr="Resultado de imagen para imusa"/>
          <p:cNvPicPr>
            <a:picLocks noChangeAspect="1" noChangeArrowheads="1"/>
          </p:cNvPicPr>
          <p:nvPr/>
        </p:nvPicPr>
        <p:blipFill>
          <a:blip r:embed="rId2" cstate="print"/>
          <a:srcRect/>
          <a:stretch>
            <a:fillRect/>
          </a:stretch>
        </p:blipFill>
        <p:spPr bwMode="auto">
          <a:xfrm>
            <a:off x="548489" y="2155745"/>
            <a:ext cx="2700360" cy="368379"/>
          </a:xfrm>
          <a:prstGeom prst="rect">
            <a:avLst/>
          </a:prstGeom>
          <a:noFill/>
          <a:ln w="9525">
            <a:noFill/>
            <a:miter lim="800000"/>
            <a:headEnd/>
            <a:tailEnd/>
          </a:ln>
        </p:spPr>
      </p:pic>
      <p:pic>
        <p:nvPicPr>
          <p:cNvPr id="34843" name="Picture 27" descr="Resultado de imagen para vanyplas logo"/>
          <p:cNvPicPr>
            <a:picLocks noChangeAspect="1" noChangeArrowheads="1"/>
          </p:cNvPicPr>
          <p:nvPr/>
        </p:nvPicPr>
        <p:blipFill>
          <a:blip r:embed="rId3" cstate="print"/>
          <a:srcRect l="9070" t="20186" r="8435" b="19380"/>
          <a:stretch>
            <a:fillRect/>
          </a:stretch>
        </p:blipFill>
        <p:spPr bwMode="auto">
          <a:xfrm>
            <a:off x="5589213" y="1939528"/>
            <a:ext cx="1697583" cy="681007"/>
          </a:xfrm>
          <a:prstGeom prst="rect">
            <a:avLst/>
          </a:prstGeom>
          <a:noFill/>
          <a:ln w="9525">
            <a:noFill/>
            <a:miter lim="800000"/>
            <a:headEnd/>
            <a:tailEnd/>
          </a:ln>
        </p:spPr>
      </p:pic>
      <p:pic>
        <p:nvPicPr>
          <p:cNvPr id="34844" name="Picture 28" descr="Resultado de imagen para vanyplas logo"/>
          <p:cNvPicPr>
            <a:picLocks noChangeAspect="1" noChangeArrowheads="1"/>
          </p:cNvPicPr>
          <p:nvPr/>
        </p:nvPicPr>
        <p:blipFill>
          <a:blip r:embed="rId4" cstate="print"/>
          <a:srcRect/>
          <a:stretch>
            <a:fillRect/>
          </a:stretch>
        </p:blipFill>
        <p:spPr bwMode="auto">
          <a:xfrm>
            <a:off x="3483257" y="2012156"/>
            <a:ext cx="1680810" cy="554667"/>
          </a:xfrm>
          <a:prstGeom prst="rect">
            <a:avLst/>
          </a:prstGeom>
          <a:noFill/>
          <a:ln w="9525">
            <a:noFill/>
            <a:miter lim="800000"/>
            <a:headEnd/>
            <a:tailEnd/>
          </a:ln>
        </p:spPr>
      </p:pic>
      <p:pic>
        <p:nvPicPr>
          <p:cNvPr id="29" name="91 Imagen" descr="BMC LOGO.bmp"/>
          <p:cNvPicPr>
            <a:picLocks noChangeAspect="1"/>
          </p:cNvPicPr>
          <p:nvPr/>
        </p:nvPicPr>
        <p:blipFill>
          <a:blip r:embed="rId5" cstate="print"/>
          <a:srcRect r="-211"/>
          <a:stretch>
            <a:fillRect/>
          </a:stretch>
        </p:blipFill>
        <p:spPr bwMode="auto">
          <a:xfrm>
            <a:off x="7494588" y="116682"/>
            <a:ext cx="1511300" cy="465535"/>
          </a:xfrm>
          <a:prstGeom prst="rect">
            <a:avLst/>
          </a:prstGeom>
          <a:noFill/>
          <a:ln w="9525">
            <a:noFill/>
            <a:miter lim="800000"/>
            <a:headEnd/>
            <a:tailEnd/>
          </a:ln>
        </p:spPr>
      </p:pic>
      <p:sp>
        <p:nvSpPr>
          <p:cNvPr id="30"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a:solidFill>
                  <a:srgbClr val="044990"/>
                </a:solidFill>
                <a:latin typeface="+mj-lt"/>
                <a:cs typeface="+mn-cs"/>
              </a:rPr>
              <a:t>Solicitudes de </a:t>
            </a:r>
            <a:r>
              <a:rPr lang="it-IT" sz="2800" b="1" dirty="0" smtClean="0">
                <a:solidFill>
                  <a:srgbClr val="044990"/>
                </a:solidFill>
                <a:latin typeface="+mj-lt"/>
                <a:cs typeface="+mn-cs"/>
              </a:rPr>
              <a:t>inscripción</a:t>
            </a:r>
          </a:p>
          <a:p>
            <a:pPr marL="95250" algn="ctr" fontAlgn="auto">
              <a:spcBef>
                <a:spcPts val="0"/>
              </a:spcBef>
              <a:spcAft>
                <a:spcPts val="0"/>
              </a:spcAft>
              <a:defRPr/>
            </a:pPr>
            <a:r>
              <a:rPr lang="it-IT" sz="2400" b="1" dirty="0" smtClean="0">
                <a:solidFill>
                  <a:srgbClr val="3A8386"/>
                </a:solidFill>
                <a:latin typeface="Calibri" pitchFamily="34" charset="0"/>
                <a:cs typeface="+mn-cs"/>
              </a:rPr>
              <a:t> </a:t>
            </a:r>
            <a:endParaRPr lang="it-IT" sz="2400" b="1" dirty="0">
              <a:solidFill>
                <a:schemeClr val="bg2">
                  <a:lumMod val="75000"/>
                </a:schemeClr>
              </a:solidFill>
              <a:latin typeface="Calibri" pitchFamily="34" charset="0"/>
              <a:cs typeface="+mn-cs"/>
            </a:endParaRPr>
          </a:p>
          <a:p>
            <a:pPr fontAlgn="auto">
              <a:lnSpc>
                <a:spcPct val="85000"/>
              </a:lnSpc>
              <a:spcBef>
                <a:spcPts val="0"/>
              </a:spcBef>
              <a:spcAft>
                <a:spcPts val="0"/>
              </a:spcAft>
              <a:defRPr/>
            </a:pPr>
            <a:r>
              <a:rPr lang="es-CO" sz="2400" b="1" dirty="0" smtClean="0">
                <a:solidFill>
                  <a:schemeClr val="bg2">
                    <a:lumMod val="75000"/>
                  </a:schemeClr>
                </a:solidFill>
                <a:latin typeface="+mj-lt"/>
                <a:cs typeface="+mn-cs"/>
              </a:rPr>
              <a:t>7.2</a:t>
            </a:r>
            <a:r>
              <a:rPr lang="es-CO" sz="2400" b="1" dirty="0" smtClean="0">
                <a:solidFill>
                  <a:srgbClr val="C8904D"/>
                </a:solidFill>
                <a:latin typeface="+mj-lt"/>
                <a:cs typeface="+mn-cs"/>
              </a:rPr>
              <a:t>. S</a:t>
            </a:r>
            <a:r>
              <a:rPr lang="es-CO" sz="2400" b="1" dirty="0" smtClean="0">
                <a:solidFill>
                  <a:schemeClr val="bg2">
                    <a:lumMod val="75000"/>
                  </a:schemeClr>
                </a:solidFill>
                <a:latin typeface="+mj-lt"/>
                <a:cs typeface="+mn-cs"/>
              </a:rPr>
              <a:t>ECRETARÍA DE INTEGRACIÓN SOCIAL</a:t>
            </a:r>
            <a:r>
              <a:rPr lang="es-CO" sz="2400" b="1" dirty="0" smtClean="0">
                <a:solidFill>
                  <a:srgbClr val="C8904D"/>
                </a:solidFill>
                <a:latin typeface="+mj-lt"/>
                <a:cs typeface="+mn-cs"/>
              </a:rPr>
              <a:t>.</a:t>
            </a:r>
          </a:p>
          <a:p>
            <a:pPr fontAlgn="auto">
              <a:lnSpc>
                <a:spcPct val="85000"/>
              </a:lnSpc>
              <a:spcBef>
                <a:spcPts val="0"/>
              </a:spcBef>
              <a:spcAft>
                <a:spcPts val="0"/>
              </a:spcAft>
              <a:defRPr/>
            </a:pPr>
            <a:endParaRPr lang="es-CO" sz="2400" b="1" dirty="0" smtClean="0">
              <a:solidFill>
                <a:srgbClr val="C8904D"/>
              </a:solidFill>
              <a:latin typeface="+mj-lt"/>
              <a:cs typeface="+mn-cs"/>
            </a:endParaRPr>
          </a:p>
          <a:p>
            <a:pPr fontAlgn="auto">
              <a:lnSpc>
                <a:spcPct val="85000"/>
              </a:lnSpc>
              <a:spcBef>
                <a:spcPts val="0"/>
              </a:spcBef>
              <a:spcAft>
                <a:spcPts val="0"/>
              </a:spcAft>
              <a:defRPr/>
            </a:pPr>
            <a:endParaRPr lang="es-CO" sz="2400" b="1" dirty="0">
              <a:solidFill>
                <a:srgbClr val="C8904D"/>
              </a:solidFill>
              <a:latin typeface="+mj-lt"/>
              <a:cs typeface="+mn-cs"/>
            </a:endParaRPr>
          </a:p>
        </p:txBody>
      </p:sp>
      <p:pic>
        <p:nvPicPr>
          <p:cNvPr id="5122" name="Picture 2" descr="Resultado de imagen para LOCATEL"/>
          <p:cNvPicPr>
            <a:picLocks noChangeAspect="1" noChangeArrowheads="1"/>
          </p:cNvPicPr>
          <p:nvPr/>
        </p:nvPicPr>
        <p:blipFill>
          <a:blip r:embed="rId6" cstate="print"/>
          <a:srcRect l="7294" t="17219" r="7072" b="15254"/>
          <a:stretch>
            <a:fillRect/>
          </a:stretch>
        </p:blipFill>
        <p:spPr bwMode="auto">
          <a:xfrm>
            <a:off x="502060" y="3445505"/>
            <a:ext cx="2010165" cy="644615"/>
          </a:xfrm>
          <a:prstGeom prst="rect">
            <a:avLst/>
          </a:prstGeom>
          <a:noFill/>
        </p:spPr>
      </p:pic>
      <p:pic>
        <p:nvPicPr>
          <p:cNvPr id="32" name="31 Imagen" descr="Resultado de imagen para exito"/>
          <p:cNvPicPr/>
          <p:nvPr/>
        </p:nvPicPr>
        <p:blipFill>
          <a:blip r:embed="rId7" cstate="print"/>
          <a:srcRect/>
          <a:stretch>
            <a:fillRect/>
          </a:stretch>
        </p:blipFill>
        <p:spPr bwMode="auto">
          <a:xfrm>
            <a:off x="2712652" y="3354321"/>
            <a:ext cx="1190625" cy="762694"/>
          </a:xfrm>
          <a:prstGeom prst="rect">
            <a:avLst/>
          </a:prstGeom>
          <a:noFill/>
          <a:ln w="9525">
            <a:noFill/>
            <a:miter lim="800000"/>
            <a:headEnd/>
            <a:tailEnd/>
          </a:ln>
        </p:spPr>
      </p:pic>
      <p:pic>
        <p:nvPicPr>
          <p:cNvPr id="33" name="32 Imagen" descr="Resultado de imagen para homecenter"/>
          <p:cNvPicPr/>
          <p:nvPr/>
        </p:nvPicPr>
        <p:blipFill>
          <a:blip r:embed="rId8" cstate="print"/>
          <a:srcRect/>
          <a:stretch>
            <a:fillRect/>
          </a:stretch>
        </p:blipFill>
        <p:spPr bwMode="auto">
          <a:xfrm>
            <a:off x="3969948" y="3416669"/>
            <a:ext cx="2324100" cy="583801"/>
          </a:xfrm>
          <a:prstGeom prst="rect">
            <a:avLst/>
          </a:prstGeom>
          <a:noFill/>
          <a:ln w="9525">
            <a:noFill/>
            <a:miter lim="800000"/>
            <a:headEnd/>
            <a:tailEnd/>
          </a:ln>
        </p:spPr>
      </p:pic>
      <p:pic>
        <p:nvPicPr>
          <p:cNvPr id="34" name="33 Imagen" descr="Resultado de imagen para EASY"/>
          <p:cNvPicPr/>
          <p:nvPr/>
        </p:nvPicPr>
        <p:blipFill>
          <a:blip r:embed="rId9" cstate="print"/>
          <a:srcRect l="5000" t="5417" r="6667" b="6667"/>
          <a:stretch>
            <a:fillRect/>
          </a:stretch>
        </p:blipFill>
        <p:spPr bwMode="auto">
          <a:xfrm>
            <a:off x="6777208" y="3102647"/>
            <a:ext cx="1019175" cy="101436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68300" y="834071"/>
            <a:ext cx="5924924" cy="175432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ES" dirty="0" smtClean="0"/>
              <a:t>La bacinilla es un recipiente elaborado de diferentes materiales y formas, usado desde la antigüedad para recoger tanto las heces fecales como la orina de personas que no pueden acudir al inodoro o retrete, o para infantes en proceso de aprendizaje para ir al mismo para sus deposiciones.</a:t>
            </a:r>
            <a:endParaRPr lang="es-CO" dirty="0"/>
          </a:p>
        </p:txBody>
      </p:sp>
      <p:sp>
        <p:nvSpPr>
          <p:cNvPr id="39939" name="8 Rectángulo"/>
          <p:cNvSpPr>
            <a:spLocks noChangeArrowheads="1"/>
          </p:cNvSpPr>
          <p:nvPr/>
        </p:nvSpPr>
        <p:spPr bwMode="auto">
          <a:xfrm>
            <a:off x="368300" y="487935"/>
            <a:ext cx="1501373" cy="424732"/>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1. </a:t>
            </a:r>
            <a:r>
              <a:rPr lang="es-ES" b="1" dirty="0" smtClean="0">
                <a:hlinkClick r:id="rId3" action="ppaction://hlinkfile"/>
              </a:rPr>
              <a:t>BACINILLA</a:t>
            </a:r>
            <a:r>
              <a:rPr lang="es-ES" b="1" dirty="0" smtClean="0">
                <a:solidFill>
                  <a:schemeClr val="tx2"/>
                </a:solidFill>
                <a:latin typeface="Franklin Gothic Book" pitchFamily="34" charset="0"/>
                <a:hlinkClick r:id="rId3" action="ppaction://hlinkfile"/>
              </a:rPr>
              <a:t> </a:t>
            </a:r>
            <a:endParaRPr lang="es-CO" b="1" dirty="0">
              <a:solidFill>
                <a:schemeClr val="tx2"/>
              </a:solidFill>
              <a:latin typeface="Franklin Gothic Book" pitchFamily="34" charset="0"/>
            </a:endParaRPr>
          </a:p>
        </p:txBody>
      </p:sp>
      <p:sp>
        <p:nvSpPr>
          <p:cNvPr id="39940"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39941"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192882"/>
            <a:ext cx="6996113" cy="389335"/>
          </a:xfrm>
          <a:solidFill>
            <a:schemeClr val="bg1">
              <a:alpha val="77000"/>
            </a:schemeClr>
          </a:solidFill>
        </p:spPr>
        <p:txBody>
          <a:bodyPr rtlCol="0">
            <a:noAutofit/>
          </a:bodyPr>
          <a:lstStyle/>
          <a:p>
            <a:pPr>
              <a:defRPr/>
            </a:pPr>
            <a:r>
              <a:rPr lang="it-IT" sz="2400" b="1" dirty="0" smtClean="0">
                <a:solidFill>
                  <a:schemeClr val="bg2">
                    <a:lumMod val="75000"/>
                  </a:schemeClr>
                </a:solidFill>
                <a:latin typeface="+mj-lt"/>
              </a:rPr>
              <a:t>7</a:t>
            </a:r>
            <a:r>
              <a:rPr lang="it-IT" sz="2400" b="1" dirty="0" smtClean="0">
                <a:solidFill>
                  <a:schemeClr val="bg2">
                    <a:lumMod val="75000"/>
                  </a:schemeClr>
                </a:solidFill>
                <a:latin typeface="+mj-lt"/>
              </a:rPr>
              <a:t>.2</a:t>
            </a:r>
            <a:r>
              <a:rPr lang="it-IT" sz="2400" b="1" dirty="0" smtClean="0">
                <a:solidFill>
                  <a:schemeClr val="bg2">
                    <a:lumMod val="75000"/>
                  </a:schemeClr>
                </a:solidFill>
                <a:latin typeface="+mj-lt"/>
              </a:rPr>
              <a:t>. SECRETARÍA</a:t>
            </a:r>
            <a:r>
              <a:rPr lang="it-IT" sz="2400" dirty="0" smtClean="0">
                <a:solidFill>
                  <a:schemeClr val="bg2">
                    <a:lumMod val="75000"/>
                  </a:schemeClr>
                </a:solidFill>
              </a:rPr>
              <a:t> </a:t>
            </a:r>
            <a:r>
              <a:rPr lang="it-IT" sz="2400" b="1" dirty="0" smtClean="0">
                <a:solidFill>
                  <a:schemeClr val="bg2">
                    <a:lumMod val="75000"/>
                  </a:schemeClr>
                </a:solidFill>
                <a:latin typeface="+mj-lt"/>
              </a:rPr>
              <a:t>DE</a:t>
            </a:r>
            <a:r>
              <a:rPr lang="it-IT" sz="2400" dirty="0" smtClean="0">
                <a:solidFill>
                  <a:schemeClr val="bg2">
                    <a:lumMod val="75000"/>
                  </a:schemeClr>
                </a:solidFill>
              </a:rPr>
              <a:t> </a:t>
            </a:r>
            <a:r>
              <a:rPr lang="it-IT" sz="2400" b="1" dirty="0" smtClean="0">
                <a:solidFill>
                  <a:schemeClr val="bg2">
                    <a:lumMod val="75000"/>
                  </a:schemeClr>
                </a:solidFill>
                <a:latin typeface="+mj-lt"/>
              </a:rPr>
              <a:t>INTEGRACIÓN</a:t>
            </a:r>
            <a:r>
              <a:rPr lang="it-IT" sz="2400" dirty="0" smtClean="0">
                <a:solidFill>
                  <a:schemeClr val="bg2">
                    <a:lumMod val="75000"/>
                  </a:schemeClr>
                </a:solidFill>
              </a:rPr>
              <a:t> </a:t>
            </a:r>
            <a:r>
              <a:rPr lang="it-IT" sz="2400" b="1" dirty="0" smtClean="0">
                <a:solidFill>
                  <a:schemeClr val="bg2">
                    <a:lumMod val="75000"/>
                  </a:schemeClr>
                </a:solidFill>
                <a:latin typeface="+mj-lt"/>
              </a:rPr>
              <a:t>SOCIAL</a:t>
            </a:r>
            <a:r>
              <a:rPr lang="it-IT" sz="2400" dirty="0" smtClean="0">
                <a:solidFill>
                  <a:schemeClr val="bg2">
                    <a:lumMod val="75000"/>
                  </a:schemeClr>
                </a:solidFill>
              </a:rPr>
              <a:t> </a:t>
            </a:r>
            <a:r>
              <a:rPr lang="it-IT" sz="2400" b="1" dirty="0" smtClean="0">
                <a:solidFill>
                  <a:schemeClr val="bg2">
                    <a:lumMod val="75000"/>
                  </a:schemeClr>
                </a:solidFill>
                <a:latin typeface="+mj-lt"/>
              </a:rPr>
              <a:t> </a:t>
            </a:r>
            <a:endParaRPr lang="es-CO" sz="2400" b="1" dirty="0" smtClean="0"/>
          </a:p>
        </p:txBody>
      </p:sp>
      <p:sp>
        <p:nvSpPr>
          <p:cNvPr id="39943"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3" name="Rectangle 2"/>
          <p:cNvSpPr>
            <a:spLocks noChangeArrowheads="1"/>
          </p:cNvSpPr>
          <p:nvPr/>
        </p:nvSpPr>
        <p:spPr bwMode="auto">
          <a:xfrm>
            <a:off x="374650" y="2985476"/>
            <a:ext cx="5918574" cy="20313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fontAlgn="auto">
              <a:spcBef>
                <a:spcPts val="0"/>
              </a:spcBef>
              <a:spcAft>
                <a:spcPts val="0"/>
              </a:spcAft>
              <a:defRPr/>
            </a:pPr>
            <a:r>
              <a:rPr lang="es-ES" dirty="0" smtClean="0"/>
              <a:t>El soporte escurridor de loza es un dispositivo que puede ser elaborado en diferentes materiales, formas, el cual consiste en una serie de rejillas, ganchos o soportes donde se pueden disponer entre otros elementos: platos, pocillos, vasos, cubiertos, ollas de diferentes tamaños y formas, utilizado para secar al aire platos, vasos, cubiertos y otros accesorios.</a:t>
            </a:r>
            <a:endParaRPr lang="es-CO" dirty="0"/>
          </a:p>
        </p:txBody>
      </p:sp>
      <p:sp>
        <p:nvSpPr>
          <p:cNvPr id="39945" name="8 Rectángulo"/>
          <p:cNvSpPr>
            <a:spLocks noChangeArrowheads="1"/>
          </p:cNvSpPr>
          <p:nvPr/>
        </p:nvSpPr>
        <p:spPr bwMode="auto">
          <a:xfrm>
            <a:off x="366713" y="2569717"/>
            <a:ext cx="8523287" cy="424732"/>
          </a:xfrm>
          <a:prstGeom prst="rect">
            <a:avLst/>
          </a:prstGeom>
          <a:noFill/>
          <a:ln w="9525">
            <a:noFill/>
            <a:miter lim="800000"/>
            <a:headEnd/>
            <a:tailEnd/>
          </a:ln>
        </p:spPr>
        <p:txBody>
          <a:bodyPr>
            <a:spAutoFit/>
          </a:bodyPr>
          <a:lstStyle/>
          <a:p>
            <a:pPr marL="342900" indent="-342900">
              <a:lnSpc>
                <a:spcPct val="120000"/>
              </a:lnSpc>
            </a:pPr>
            <a:r>
              <a:rPr lang="es-CO" b="1" dirty="0">
                <a:solidFill>
                  <a:schemeClr val="tx2"/>
                </a:solidFill>
                <a:latin typeface="Franklin Gothic Book" pitchFamily="34" charset="0"/>
                <a:hlinkClick r:id="rId2" action="ppaction://hlinkfile"/>
              </a:rPr>
              <a:t>2</a:t>
            </a:r>
            <a:r>
              <a:rPr lang="es-CO" b="1" dirty="0" smtClean="0">
                <a:solidFill>
                  <a:schemeClr val="tx2"/>
                </a:solidFill>
                <a:latin typeface="Franklin Gothic Book" pitchFamily="34" charset="0"/>
                <a:hlinkClick r:id="rId2" action="ppaction://hlinkfile"/>
              </a:rPr>
              <a:t>. </a:t>
            </a:r>
            <a:r>
              <a:rPr lang="es-ES" b="1" dirty="0" smtClean="0">
                <a:solidFill>
                  <a:schemeClr val="tx2"/>
                </a:solidFill>
                <a:latin typeface="Franklin Gothic Book" pitchFamily="34" charset="0"/>
                <a:hlinkClick r:id="rId4" action="ppaction://hlinkfile"/>
              </a:rPr>
              <a:t>SOPORTE ESCURRIDOR DE LOZA</a:t>
            </a:r>
            <a:r>
              <a:rPr lang="es-ES" b="1" dirty="0" smtClean="0">
                <a:solidFill>
                  <a:schemeClr val="tx2"/>
                </a:solidFill>
                <a:latin typeface="Franklin Gothic Book" pitchFamily="34" charset="0"/>
                <a:hlinkClick r:id="rId5" action="ppaction://hlinkfile"/>
              </a:rPr>
              <a:t>.</a:t>
            </a:r>
            <a:endParaRPr lang="es-CO" b="1" dirty="0">
              <a:solidFill>
                <a:schemeClr val="tx2"/>
              </a:solidFill>
              <a:latin typeface="Franklin Gothic Book" pitchFamily="34" charset="0"/>
            </a:endParaRPr>
          </a:p>
        </p:txBody>
      </p:sp>
      <p:pic>
        <p:nvPicPr>
          <p:cNvPr id="18" name="91 Imagen" descr="BMC LOGO.bmp"/>
          <p:cNvPicPr>
            <a:picLocks noChangeAspect="1"/>
          </p:cNvPicPr>
          <p:nvPr/>
        </p:nvPicPr>
        <p:blipFill>
          <a:blip r:embed="rId6" cstate="print"/>
          <a:srcRect r="-211"/>
          <a:stretch>
            <a:fillRect/>
          </a:stretch>
        </p:blipFill>
        <p:spPr bwMode="auto">
          <a:xfrm>
            <a:off x="7494588" y="116682"/>
            <a:ext cx="1511300" cy="465535"/>
          </a:xfrm>
          <a:prstGeom prst="rect">
            <a:avLst/>
          </a:prstGeom>
          <a:noFill/>
          <a:ln w="9525">
            <a:noFill/>
            <a:miter lim="800000"/>
            <a:headEnd/>
            <a:tailEnd/>
          </a:ln>
        </p:spPr>
      </p:pic>
      <p:pic>
        <p:nvPicPr>
          <p:cNvPr id="11" name="10 Imagen" descr="Resultado de imagen para platos"/>
          <p:cNvPicPr/>
          <p:nvPr/>
        </p:nvPicPr>
        <p:blipFill>
          <a:blip r:embed="rId7" cstate="print"/>
          <a:srcRect/>
          <a:stretch>
            <a:fillRect/>
          </a:stretch>
        </p:blipFill>
        <p:spPr bwMode="auto">
          <a:xfrm>
            <a:off x="6609568" y="3262312"/>
            <a:ext cx="2074651" cy="1381125"/>
          </a:xfrm>
          <a:prstGeom prst="rect">
            <a:avLst/>
          </a:prstGeom>
          <a:noFill/>
          <a:ln w="9525">
            <a:noFill/>
            <a:miter lim="800000"/>
            <a:headEnd/>
            <a:tailEnd/>
          </a:ln>
        </p:spPr>
      </p:pic>
      <p:pic>
        <p:nvPicPr>
          <p:cNvPr id="6146" name="Picture 2" descr="Resultado de imagen para BACINILLA"/>
          <p:cNvPicPr>
            <a:picLocks noChangeAspect="1" noChangeArrowheads="1"/>
          </p:cNvPicPr>
          <p:nvPr/>
        </p:nvPicPr>
        <p:blipFill>
          <a:blip r:embed="rId8" cstate="print"/>
          <a:srcRect/>
          <a:stretch>
            <a:fillRect/>
          </a:stretch>
        </p:blipFill>
        <p:spPr bwMode="auto">
          <a:xfrm>
            <a:off x="6345168" y="834071"/>
            <a:ext cx="1520806" cy="1077238"/>
          </a:xfrm>
          <a:prstGeom prst="rect">
            <a:avLst/>
          </a:prstGeom>
          <a:noFill/>
        </p:spPr>
      </p:pic>
      <p:pic>
        <p:nvPicPr>
          <p:cNvPr id="14" name="13 Imagen" descr="Resultado de imagen para BACINILLA"/>
          <p:cNvPicPr/>
          <p:nvPr/>
        </p:nvPicPr>
        <p:blipFill>
          <a:blip r:embed="rId9" cstate="print"/>
          <a:srcRect l="6667" t="9667" r="11111" b="7667"/>
          <a:stretch>
            <a:fillRect/>
          </a:stretch>
        </p:blipFill>
        <p:spPr bwMode="auto">
          <a:xfrm>
            <a:off x="7865974" y="1043041"/>
            <a:ext cx="1295400" cy="1736536"/>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68300" y="1151872"/>
            <a:ext cx="5630863" cy="147732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ES" dirty="0" smtClean="0"/>
              <a:t>Los utensilios de mano para cocina, se refieren a cualquier instrumento empleado de forma manual para servir, preparar, mezclar o manipular los ingredientes para la preparación alimentos y estos mismos ya finalizada su cocción.</a:t>
            </a:r>
            <a:endParaRPr lang="es-CO" dirty="0"/>
          </a:p>
        </p:txBody>
      </p:sp>
      <p:sp>
        <p:nvSpPr>
          <p:cNvPr id="39939" name="8 Rectángulo"/>
          <p:cNvSpPr>
            <a:spLocks noChangeArrowheads="1"/>
          </p:cNvSpPr>
          <p:nvPr/>
        </p:nvSpPr>
        <p:spPr bwMode="auto">
          <a:xfrm>
            <a:off x="368300" y="613445"/>
            <a:ext cx="4033861" cy="424732"/>
          </a:xfrm>
          <a:prstGeom prst="rect">
            <a:avLst/>
          </a:prstGeom>
          <a:noFill/>
          <a:ln w="9525">
            <a:noFill/>
            <a:miter lim="800000"/>
            <a:headEnd/>
            <a:tailEnd/>
          </a:ln>
        </p:spPr>
        <p:txBody>
          <a:bodyPr wrap="none">
            <a:spAutoFit/>
          </a:bodyPr>
          <a:lstStyle/>
          <a:p>
            <a:pPr marL="342900" indent="-342900">
              <a:lnSpc>
                <a:spcPct val="120000"/>
              </a:lnSpc>
            </a:pPr>
            <a:r>
              <a:rPr lang="es-CO" b="1" dirty="0">
                <a:solidFill>
                  <a:schemeClr val="tx2"/>
                </a:solidFill>
                <a:latin typeface="Franklin Gothic Book" pitchFamily="34" charset="0"/>
                <a:hlinkClick r:id="rId2" action="ppaction://hlinkfile"/>
              </a:rPr>
              <a:t>3. </a:t>
            </a:r>
            <a:r>
              <a:rPr lang="es-ES" b="1" dirty="0" smtClean="0">
                <a:hlinkClick r:id="rId3" action="ppaction://hlinkfile"/>
              </a:rPr>
              <a:t>UTENSILIOS DE MANO PARA COCINA</a:t>
            </a:r>
            <a:r>
              <a:rPr lang="es-ES" b="1" dirty="0" smtClean="0">
                <a:solidFill>
                  <a:schemeClr val="tx2"/>
                </a:solidFill>
                <a:latin typeface="Franklin Gothic Book" pitchFamily="34" charset="0"/>
                <a:hlinkClick r:id="rId3" action="ppaction://hlinkfile"/>
              </a:rPr>
              <a:t> </a:t>
            </a:r>
            <a:endParaRPr lang="es-CO" b="1" dirty="0">
              <a:solidFill>
                <a:schemeClr val="tx2"/>
              </a:solidFill>
              <a:latin typeface="Franklin Gothic Book" pitchFamily="34" charset="0"/>
            </a:endParaRPr>
          </a:p>
        </p:txBody>
      </p:sp>
      <p:sp>
        <p:nvSpPr>
          <p:cNvPr id="39940"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39941"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192882"/>
            <a:ext cx="6996113" cy="494110"/>
          </a:xfrm>
          <a:solidFill>
            <a:schemeClr val="bg1">
              <a:alpha val="77000"/>
            </a:schemeClr>
          </a:solidFill>
        </p:spPr>
        <p:txBody>
          <a:bodyPr rtlCol="0">
            <a:noAutofit/>
          </a:bodyPr>
          <a:lstStyle/>
          <a:p>
            <a:pPr>
              <a:defRPr/>
            </a:pPr>
            <a:r>
              <a:rPr lang="it-IT" sz="2400" b="1" dirty="0" smtClean="0">
                <a:solidFill>
                  <a:schemeClr val="bg2">
                    <a:lumMod val="75000"/>
                  </a:schemeClr>
                </a:solidFill>
                <a:latin typeface="+mj-lt"/>
              </a:rPr>
              <a:t>7</a:t>
            </a:r>
            <a:r>
              <a:rPr lang="it-IT" sz="2400" b="1" dirty="0" smtClean="0">
                <a:solidFill>
                  <a:schemeClr val="bg2">
                    <a:lumMod val="75000"/>
                  </a:schemeClr>
                </a:solidFill>
                <a:latin typeface="+mj-lt"/>
              </a:rPr>
              <a:t>.2</a:t>
            </a:r>
            <a:r>
              <a:rPr lang="it-IT" sz="2400" b="1" dirty="0" smtClean="0">
                <a:solidFill>
                  <a:schemeClr val="bg2">
                    <a:lumMod val="75000"/>
                  </a:schemeClr>
                </a:solidFill>
                <a:latin typeface="+mj-lt"/>
              </a:rPr>
              <a:t>. SECRETARÍA</a:t>
            </a:r>
            <a:r>
              <a:rPr lang="it-IT" sz="2400" b="1" dirty="0" smtClean="0">
                <a:solidFill>
                  <a:schemeClr val="bg2">
                    <a:lumMod val="75000"/>
                  </a:schemeClr>
                </a:solidFill>
              </a:rPr>
              <a:t> </a:t>
            </a:r>
            <a:r>
              <a:rPr lang="it-IT" sz="2400" b="1" dirty="0" smtClean="0">
                <a:solidFill>
                  <a:schemeClr val="bg2">
                    <a:lumMod val="75000"/>
                  </a:schemeClr>
                </a:solidFill>
                <a:latin typeface="+mj-lt"/>
              </a:rPr>
              <a:t>DE</a:t>
            </a:r>
            <a:r>
              <a:rPr lang="it-IT" sz="2400" b="1" dirty="0" smtClean="0">
                <a:solidFill>
                  <a:schemeClr val="bg2">
                    <a:lumMod val="75000"/>
                  </a:schemeClr>
                </a:solidFill>
              </a:rPr>
              <a:t> </a:t>
            </a:r>
            <a:r>
              <a:rPr lang="it-IT" sz="2400" b="1" dirty="0" smtClean="0">
                <a:solidFill>
                  <a:schemeClr val="bg2">
                    <a:lumMod val="75000"/>
                  </a:schemeClr>
                </a:solidFill>
                <a:latin typeface="+mj-lt"/>
              </a:rPr>
              <a:t>INTEGRACIÓN</a:t>
            </a:r>
            <a:r>
              <a:rPr lang="it-IT" sz="2400" b="1" dirty="0" smtClean="0">
                <a:solidFill>
                  <a:schemeClr val="bg2">
                    <a:lumMod val="75000"/>
                  </a:schemeClr>
                </a:solidFill>
              </a:rPr>
              <a:t> </a:t>
            </a:r>
            <a:r>
              <a:rPr lang="it-IT" sz="2400" b="1" dirty="0" smtClean="0">
                <a:solidFill>
                  <a:schemeClr val="bg2">
                    <a:lumMod val="75000"/>
                  </a:schemeClr>
                </a:solidFill>
                <a:latin typeface="+mj-lt"/>
              </a:rPr>
              <a:t>SOCIAL</a:t>
            </a:r>
            <a:r>
              <a:rPr lang="it-IT" sz="2400" b="1" dirty="0" smtClean="0">
                <a:solidFill>
                  <a:schemeClr val="bg2">
                    <a:lumMod val="75000"/>
                  </a:schemeClr>
                </a:solidFill>
              </a:rPr>
              <a:t> </a:t>
            </a:r>
            <a:r>
              <a:rPr lang="it-IT" sz="2400" b="1" dirty="0" smtClean="0">
                <a:solidFill>
                  <a:schemeClr val="bg2">
                    <a:lumMod val="75000"/>
                  </a:schemeClr>
                </a:solidFill>
                <a:latin typeface="+mj-lt"/>
              </a:rPr>
              <a:t> </a:t>
            </a:r>
            <a:endParaRPr lang="es-CO" sz="2400" b="1" dirty="0" smtClean="0"/>
          </a:p>
        </p:txBody>
      </p:sp>
      <p:sp>
        <p:nvSpPr>
          <p:cNvPr id="39943"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3" name="Rectangle 2"/>
          <p:cNvSpPr>
            <a:spLocks noChangeArrowheads="1"/>
          </p:cNvSpPr>
          <p:nvPr/>
        </p:nvSpPr>
        <p:spPr bwMode="auto">
          <a:xfrm>
            <a:off x="374650" y="3616136"/>
            <a:ext cx="5630863"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fontAlgn="auto">
              <a:spcBef>
                <a:spcPts val="0"/>
              </a:spcBef>
              <a:spcAft>
                <a:spcPts val="0"/>
              </a:spcAft>
              <a:defRPr/>
            </a:pPr>
            <a:r>
              <a:rPr lang="es-ES" dirty="0" smtClean="0"/>
              <a:t>El recipiente para almacenamiento es un dispositivo que tiene como objetivo contener, preservar y reservar alimentos preparados, en crudo o transformados en el hogar y restaurantes.</a:t>
            </a:r>
            <a:endParaRPr lang="es-CO" dirty="0"/>
          </a:p>
        </p:txBody>
      </p:sp>
      <p:sp>
        <p:nvSpPr>
          <p:cNvPr id="39945" name="8 Rectángulo"/>
          <p:cNvSpPr>
            <a:spLocks noChangeArrowheads="1"/>
          </p:cNvSpPr>
          <p:nvPr/>
        </p:nvSpPr>
        <p:spPr bwMode="auto">
          <a:xfrm>
            <a:off x="366714" y="2713157"/>
            <a:ext cx="5632450" cy="757130"/>
          </a:xfrm>
          <a:prstGeom prst="rect">
            <a:avLst/>
          </a:prstGeom>
          <a:noFill/>
          <a:ln w="9525">
            <a:noFill/>
            <a:miter lim="800000"/>
            <a:headEnd/>
            <a:tailEnd/>
          </a:ln>
        </p:spPr>
        <p:txBody>
          <a:bodyPr wrap="square">
            <a:spAutoFit/>
          </a:bodyPr>
          <a:lstStyle/>
          <a:p>
            <a:pPr marL="342900" indent="-342900">
              <a:lnSpc>
                <a:spcPct val="120000"/>
              </a:lnSpc>
            </a:pPr>
            <a:r>
              <a:rPr lang="es-CO" b="1" dirty="0">
                <a:solidFill>
                  <a:schemeClr val="tx2"/>
                </a:solidFill>
                <a:latin typeface="Franklin Gothic Book" pitchFamily="34" charset="0"/>
                <a:hlinkClick r:id="rId2" action="ppaction://hlinkfile"/>
              </a:rPr>
              <a:t>4. </a:t>
            </a:r>
            <a:r>
              <a:rPr lang="es-ES" b="1" dirty="0" smtClean="0">
                <a:solidFill>
                  <a:schemeClr val="tx2"/>
                </a:solidFill>
                <a:latin typeface="Franklin Gothic Book" pitchFamily="34" charset="0"/>
                <a:hlinkClick r:id="rId4" action="ppaction://hlinkfile"/>
              </a:rPr>
              <a:t>RECIPIENTE PARA ALMACENAMIENTO DE ALIMENTOS EN HOGAR Y RESTAURANTES.</a:t>
            </a:r>
            <a:endParaRPr lang="es-CO" b="1" dirty="0">
              <a:solidFill>
                <a:schemeClr val="tx2"/>
              </a:solidFill>
              <a:latin typeface="Franklin Gothic Book" pitchFamily="34" charset="0"/>
            </a:endParaRPr>
          </a:p>
        </p:txBody>
      </p:sp>
      <p:pic>
        <p:nvPicPr>
          <p:cNvPr id="18" name="91 Imagen" descr="BMC LOGO.bmp"/>
          <p:cNvPicPr>
            <a:picLocks noChangeAspect="1"/>
          </p:cNvPicPr>
          <p:nvPr/>
        </p:nvPicPr>
        <p:blipFill>
          <a:blip r:embed="rId5" cstate="print"/>
          <a:srcRect r="-211"/>
          <a:stretch>
            <a:fillRect/>
          </a:stretch>
        </p:blipFill>
        <p:spPr bwMode="auto">
          <a:xfrm>
            <a:off x="7494588" y="116682"/>
            <a:ext cx="1511300" cy="465535"/>
          </a:xfrm>
          <a:prstGeom prst="rect">
            <a:avLst/>
          </a:prstGeom>
          <a:noFill/>
          <a:ln w="9525">
            <a:noFill/>
            <a:miter lim="800000"/>
            <a:headEnd/>
            <a:tailEnd/>
          </a:ln>
        </p:spPr>
      </p:pic>
      <p:grpSp>
        <p:nvGrpSpPr>
          <p:cNvPr id="23" name="22 Grupo"/>
          <p:cNvGrpSpPr/>
          <p:nvPr/>
        </p:nvGrpSpPr>
        <p:grpSpPr>
          <a:xfrm>
            <a:off x="6246253" y="1249752"/>
            <a:ext cx="2275915" cy="1137393"/>
            <a:chOff x="6246253" y="1249752"/>
            <a:chExt cx="2275915" cy="1137393"/>
          </a:xfrm>
        </p:grpSpPr>
        <p:pic>
          <p:nvPicPr>
            <p:cNvPr id="18434" name="Picture 2" descr="Resultado de imagen para UTENSILIO DE MANO PARA COCINA"/>
            <p:cNvPicPr>
              <a:picLocks noChangeAspect="1" noChangeArrowheads="1"/>
            </p:cNvPicPr>
            <p:nvPr/>
          </p:nvPicPr>
          <p:blipFill>
            <a:blip r:embed="rId6" cstate="print"/>
            <a:srcRect b="60130"/>
            <a:stretch>
              <a:fillRect/>
            </a:stretch>
          </p:blipFill>
          <p:spPr bwMode="auto">
            <a:xfrm>
              <a:off x="6255218" y="1249752"/>
              <a:ext cx="2266950" cy="581025"/>
            </a:xfrm>
            <a:prstGeom prst="rect">
              <a:avLst/>
            </a:prstGeom>
            <a:noFill/>
          </p:spPr>
        </p:pic>
        <p:pic>
          <p:nvPicPr>
            <p:cNvPr id="18433" name="Imagen 49" descr="Resultado de imagen para UTENSILIO DE MANO PARA COCINA"/>
            <p:cNvPicPr>
              <a:picLocks noChangeAspect="1" noChangeArrowheads="1"/>
            </p:cNvPicPr>
            <p:nvPr/>
          </p:nvPicPr>
          <p:blipFill>
            <a:blip r:embed="rId6" cstate="print"/>
            <a:srcRect t="59479"/>
            <a:stretch>
              <a:fillRect/>
            </a:stretch>
          </p:blipFill>
          <p:spPr bwMode="auto">
            <a:xfrm>
              <a:off x="6246253" y="1796595"/>
              <a:ext cx="2266950" cy="590550"/>
            </a:xfrm>
            <a:prstGeom prst="rect">
              <a:avLst/>
            </a:prstGeom>
            <a:noFill/>
          </p:spPr>
        </p:pic>
      </p:grpSp>
      <p:sp>
        <p:nvSpPr>
          <p:cNvPr id="1843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8436" name="Rectangle 4"/>
          <p:cNvSpPr>
            <a:spLocks noChangeArrowheads="1"/>
          </p:cNvSpPr>
          <p:nvPr/>
        </p:nvSpPr>
        <p:spPr bwMode="auto">
          <a:xfrm>
            <a:off x="0" y="1038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pic>
        <p:nvPicPr>
          <p:cNvPr id="24" name="23 Imagen" descr="Resultado de imagen para RECIPIENTES DE ALMACENAMIENTO DE ALIMENTOS"/>
          <p:cNvPicPr/>
          <p:nvPr/>
        </p:nvPicPr>
        <p:blipFill>
          <a:blip r:embed="rId7" cstate="print"/>
          <a:srcRect/>
          <a:stretch>
            <a:fillRect/>
          </a:stretch>
        </p:blipFill>
        <p:spPr bwMode="auto">
          <a:xfrm>
            <a:off x="6363784" y="3282940"/>
            <a:ext cx="2050804" cy="153352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9"/>
          <p:cNvSpPr txBox="1">
            <a:spLocks/>
          </p:cNvSpPr>
          <p:nvPr/>
        </p:nvSpPr>
        <p:spPr bwMode="auto">
          <a:xfrm>
            <a:off x="1638300" y="534591"/>
            <a:ext cx="4375150" cy="216694"/>
          </a:xfrm>
          <a:prstGeom prst="rect">
            <a:avLst/>
          </a:prstGeom>
          <a:noFill/>
          <a:ln w="9525">
            <a:noFill/>
            <a:miter lim="800000"/>
            <a:headEnd/>
            <a:tailEnd/>
          </a:ln>
        </p:spPr>
        <p:txBody>
          <a:bodyPr lIns="0" tIns="0" rIns="0" bIns="0"/>
          <a:lstStyle/>
          <a:p>
            <a:pPr algn="ctr">
              <a:lnSpc>
                <a:spcPts val="1700"/>
              </a:lnSpc>
              <a:spcBef>
                <a:spcPts val="600"/>
              </a:spcBef>
              <a:spcAft>
                <a:spcPts val="1200"/>
              </a:spcAft>
              <a:buFont typeface="Arial" pitchFamily="34" charset="0"/>
              <a:buNone/>
            </a:pPr>
            <a:endParaRPr lang="es-ES_tradnl">
              <a:latin typeface="Franklin Gothic Book" pitchFamily="34" charset="0"/>
            </a:endParaRPr>
          </a:p>
        </p:txBody>
      </p:sp>
      <p:sp>
        <p:nvSpPr>
          <p:cNvPr id="22531" name="Text Placeholder 30"/>
          <p:cNvSpPr txBox="1">
            <a:spLocks/>
          </p:cNvSpPr>
          <p:nvPr/>
        </p:nvSpPr>
        <p:spPr bwMode="auto">
          <a:xfrm>
            <a:off x="157164" y="48816"/>
            <a:ext cx="7337425" cy="833438"/>
          </a:xfrm>
          <a:prstGeom prst="rect">
            <a:avLst/>
          </a:prstGeom>
          <a:noFill/>
          <a:ln w="9525">
            <a:noFill/>
            <a:miter lim="800000"/>
            <a:headEnd/>
            <a:tailEnd/>
          </a:ln>
        </p:spPr>
        <p:txBody>
          <a:bodyPr lIns="0" tIns="0" rIns="0" bIns="0"/>
          <a:lstStyle/>
          <a:p>
            <a:pPr algn="ctr">
              <a:lnSpc>
                <a:spcPct val="85000"/>
              </a:lnSpc>
            </a:pPr>
            <a:r>
              <a:rPr lang="es-CO" sz="2800" dirty="0">
                <a:solidFill>
                  <a:srgbClr val="002060"/>
                </a:solidFill>
                <a:latin typeface="Franklin Gothic Demi Cond" pitchFamily="34" charset="0"/>
              </a:rPr>
              <a:t>Orden del Día </a:t>
            </a:r>
            <a:endParaRPr lang="es-CO" sz="2800" dirty="0" smtClean="0">
              <a:solidFill>
                <a:srgbClr val="002060"/>
              </a:solidFill>
              <a:latin typeface="Franklin Gothic Demi Cond" pitchFamily="34" charset="0"/>
            </a:endParaRPr>
          </a:p>
          <a:p>
            <a:pPr algn="ctr">
              <a:lnSpc>
                <a:spcPct val="85000"/>
              </a:lnSpc>
            </a:pPr>
            <a:r>
              <a:rPr lang="es-CO" sz="2800" dirty="0" smtClean="0">
                <a:solidFill>
                  <a:srgbClr val="002060"/>
                </a:solidFill>
                <a:latin typeface="Franklin Gothic Demi Cond" pitchFamily="34" charset="0"/>
              </a:rPr>
              <a:t>Comité </a:t>
            </a:r>
            <a:r>
              <a:rPr lang="es-CO" sz="2800" dirty="0">
                <a:solidFill>
                  <a:srgbClr val="002060"/>
                </a:solidFill>
                <a:latin typeface="Franklin Gothic Demi Cond" pitchFamily="34" charset="0"/>
              </a:rPr>
              <a:t>de Estándares </a:t>
            </a:r>
            <a:r>
              <a:rPr lang="es-CO" sz="2800" dirty="0" smtClean="0">
                <a:solidFill>
                  <a:srgbClr val="002060"/>
                </a:solidFill>
                <a:latin typeface="Franklin Gothic Demi Cond" pitchFamily="34" charset="0"/>
              </a:rPr>
              <a:t>Ordinario</a:t>
            </a:r>
          </a:p>
        </p:txBody>
      </p:sp>
      <p:pic>
        <p:nvPicPr>
          <p:cNvPr id="22532" name="91 Imagen" descr="BMC LOGO.bmp"/>
          <p:cNvPicPr>
            <a:picLocks noChangeAspect="1"/>
          </p:cNvPicPr>
          <p:nvPr/>
        </p:nvPicPr>
        <p:blipFill>
          <a:blip r:embed="rId3" cstate="print"/>
          <a:srcRect r="-211"/>
          <a:stretch>
            <a:fillRect/>
          </a:stretch>
        </p:blipFill>
        <p:spPr bwMode="auto">
          <a:xfrm>
            <a:off x="7494588" y="116682"/>
            <a:ext cx="1511300" cy="465535"/>
          </a:xfrm>
          <a:prstGeom prst="rect">
            <a:avLst/>
          </a:prstGeom>
          <a:noFill/>
          <a:ln w="9525">
            <a:noFill/>
            <a:miter lim="800000"/>
            <a:headEnd/>
            <a:tailEnd/>
          </a:ln>
        </p:spPr>
      </p:pic>
      <p:graphicFrame>
        <p:nvGraphicFramePr>
          <p:cNvPr id="60" name="3 Marcador de contenido"/>
          <p:cNvGraphicFramePr>
            <a:graphicFrameLocks/>
          </p:cNvGraphicFramePr>
          <p:nvPr/>
        </p:nvGraphicFramePr>
        <p:xfrm>
          <a:off x="285752" y="837540"/>
          <a:ext cx="8572500" cy="4091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53578"/>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dirty="0" smtClean="0">
                <a:solidFill>
                  <a:srgbClr val="044990"/>
                </a:solidFill>
                <a:latin typeface="+mj-lt"/>
                <a:cs typeface="+mn-cs"/>
              </a:rPr>
              <a:t>Solicitudes de inscripción</a:t>
            </a:r>
            <a:endParaRPr lang="it-IT" sz="2800" dirty="0">
              <a:solidFill>
                <a:srgbClr val="044990"/>
              </a:solidFill>
              <a:latin typeface="+mj-lt"/>
              <a:cs typeface="+mn-cs"/>
            </a:endParaRPr>
          </a:p>
          <a:p>
            <a:pPr marL="95250" fontAlgn="auto">
              <a:spcBef>
                <a:spcPts val="0"/>
              </a:spcBef>
              <a:spcAft>
                <a:spcPts val="0"/>
              </a:spcAft>
              <a:defRPr/>
            </a:pPr>
            <a:endParaRPr lang="it-IT" sz="2400" b="1" dirty="0">
              <a:solidFill>
                <a:schemeClr val="bg2">
                  <a:lumMod val="75000"/>
                </a:schemeClr>
              </a:solidFill>
              <a:latin typeface="Calibri" pitchFamily="34" charset="0"/>
              <a:cs typeface="+mn-cs"/>
            </a:endParaRPr>
          </a:p>
          <a:p>
            <a:pPr marL="95250" algn="just" fontAlgn="auto">
              <a:spcBef>
                <a:spcPts val="0"/>
              </a:spcBef>
              <a:spcAft>
                <a:spcPts val="0"/>
              </a:spcAft>
              <a:defRPr/>
            </a:pPr>
            <a:r>
              <a:rPr lang="it-IT" sz="2400" b="1" dirty="0" smtClean="0">
                <a:solidFill>
                  <a:schemeClr val="bg2">
                    <a:lumMod val="75000"/>
                  </a:schemeClr>
                </a:solidFill>
                <a:latin typeface="+mj-lt"/>
              </a:rPr>
              <a:t>7</a:t>
            </a:r>
            <a:r>
              <a:rPr lang="it-IT" sz="2400" b="1" dirty="0" smtClean="0">
                <a:solidFill>
                  <a:schemeClr val="bg2">
                    <a:lumMod val="75000"/>
                  </a:schemeClr>
                </a:solidFill>
                <a:latin typeface="+mj-lt"/>
                <a:cs typeface="+mn-cs"/>
              </a:rPr>
              <a:t>.3</a:t>
            </a:r>
            <a:r>
              <a:rPr lang="it-IT" sz="2400" b="1" dirty="0" smtClean="0">
                <a:solidFill>
                  <a:schemeClr val="bg2">
                    <a:lumMod val="75000"/>
                  </a:schemeClr>
                </a:solidFill>
                <a:latin typeface="+mj-lt"/>
                <a:cs typeface="+mn-cs"/>
              </a:rPr>
              <a:t>. ALCALDIA DE NEIVA</a:t>
            </a:r>
            <a:endParaRPr lang="it-IT" sz="2400" b="1" dirty="0">
              <a:solidFill>
                <a:schemeClr val="bg2">
                  <a:lumMod val="75000"/>
                </a:schemeClr>
              </a:solidFill>
              <a:latin typeface="+mj-lt"/>
              <a:cs typeface="+mn-cs"/>
            </a:endParaRPr>
          </a:p>
        </p:txBody>
      </p:sp>
      <p:sp>
        <p:nvSpPr>
          <p:cNvPr id="36867" name="3 CuadroTexto"/>
          <p:cNvSpPr txBox="1">
            <a:spLocks noChangeArrowheads="1"/>
          </p:cNvSpPr>
          <p:nvPr/>
        </p:nvSpPr>
        <p:spPr bwMode="auto">
          <a:xfrm>
            <a:off x="190500" y="1051323"/>
            <a:ext cx="8501063" cy="5278368"/>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buFont typeface="Wingdings" pitchFamily="2" charset="2"/>
              <a:buChar char="ü"/>
            </a:pPr>
            <a:r>
              <a:rPr lang="es-ES" sz="1700" b="1" dirty="0" smtClean="0">
                <a:latin typeface="Franklin Gothic Book" pitchFamily="34" charset="0"/>
                <a:cs typeface="Calibri" pitchFamily="34" charset="0"/>
              </a:rPr>
              <a:t>Objeto </a:t>
            </a:r>
            <a:r>
              <a:rPr lang="es-ES" sz="1700" b="1" dirty="0">
                <a:latin typeface="Franklin Gothic Book" pitchFamily="34" charset="0"/>
                <a:cs typeface="Calibri" pitchFamily="34" charset="0"/>
              </a:rPr>
              <a:t>de inscripción</a:t>
            </a:r>
            <a:r>
              <a:rPr lang="es-ES" sz="1700" b="1" dirty="0" smtClean="0">
                <a:latin typeface="Franklin Gothic Book" pitchFamily="34" charset="0"/>
                <a:cs typeface="Calibri" pitchFamily="34" charset="0"/>
              </a:rPr>
              <a:t>: </a:t>
            </a:r>
            <a:r>
              <a:rPr lang="es-CO" sz="1600" dirty="0" smtClean="0">
                <a:solidFill>
                  <a:srgbClr val="FF0000"/>
                </a:solidFill>
                <a:cs typeface="Calibri" pitchFamily="34" charset="0"/>
              </a:rPr>
              <a:t>. </a:t>
            </a:r>
            <a:r>
              <a:rPr lang="es-CO" sz="1600" dirty="0" smtClean="0">
                <a:cs typeface="Calibri" pitchFamily="34" charset="0"/>
              </a:rPr>
              <a:t>Compra de elementos de seguridad para dotar al cuerpo de bomberos de la ciudad y elementos para dotar a los funcionarios de la Secretaria de Movilidad de elementos de seguridad.</a:t>
            </a:r>
            <a:endParaRPr lang="es-CO" sz="1600" dirty="0">
              <a:solidFill>
                <a:srgbClr val="FF0000"/>
              </a:solidFill>
              <a:cs typeface="Calibri" pitchFamily="34" charset="0"/>
            </a:endParaRPr>
          </a:p>
          <a:p>
            <a:pPr algn="just"/>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r>
              <a:rPr lang="es-ES" sz="1700" b="1" dirty="0">
                <a:latin typeface="Franklin Gothic Book" pitchFamily="34" charset="0"/>
                <a:cs typeface="Calibri" pitchFamily="34" charset="0"/>
              </a:rPr>
              <a:t> Importancia de la Negociación: </a:t>
            </a: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endParaRPr lang="es-ES" sz="1700" b="1"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graphicFrame>
        <p:nvGraphicFramePr>
          <p:cNvPr id="11" name="10 Tabla"/>
          <p:cNvGraphicFramePr>
            <a:graphicFrameLocks noGrp="1"/>
          </p:cNvGraphicFramePr>
          <p:nvPr/>
        </p:nvGraphicFramePr>
        <p:xfrm>
          <a:off x="403225" y="2829827"/>
          <a:ext cx="7119712" cy="1308736"/>
        </p:xfrm>
        <a:graphic>
          <a:graphicData uri="http://schemas.openxmlformats.org/drawingml/2006/table">
            <a:tbl>
              <a:tblPr/>
              <a:tblGrid>
                <a:gridCol w="3689929"/>
                <a:gridCol w="3429783"/>
              </a:tblGrid>
              <a:tr h="190024">
                <a:tc>
                  <a:txBody>
                    <a:bodyPr/>
                    <a:lstStyle/>
                    <a:p>
                      <a:pPr algn="ctr" rtl="0" fontAlgn="t"/>
                      <a:r>
                        <a:rPr lang="es-CO" sz="1200" b="1" i="0" u="none" strike="noStrike" dirty="0" smtClean="0">
                          <a:solidFill>
                            <a:srgbClr val="000000"/>
                          </a:solidFill>
                          <a:latin typeface="Franklin Gothic Book"/>
                        </a:rPr>
                        <a:t>Estadística SECOP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a:noFill/>
                    </a:lnB>
                    <a:solidFill>
                      <a:srgbClr val="EDECEA"/>
                    </a:solidFill>
                  </a:tcPr>
                </a:tc>
                <a:tc rowSpan="2">
                  <a:txBody>
                    <a:bodyPr/>
                    <a:lstStyle/>
                    <a:p>
                      <a:pPr algn="ctr" rtl="0" fontAlgn="t"/>
                      <a:r>
                        <a:rPr lang="es-CO" sz="1200" b="1" i="0" u="none" strike="noStrike" dirty="0">
                          <a:solidFill>
                            <a:srgbClr val="000000"/>
                          </a:solidFill>
                          <a:latin typeface="Franklin Gothic Book"/>
                        </a:rPr>
                        <a:t>Dirección </a:t>
                      </a:r>
                      <a:r>
                        <a:rPr lang="es-CO" sz="1200" b="1" i="0" u="none" strike="noStrike" dirty="0" smtClean="0">
                          <a:solidFill>
                            <a:srgbClr val="000000"/>
                          </a:solidFill>
                          <a:latin typeface="Franklin Gothic Book"/>
                        </a:rPr>
                        <a:t>Unidad Negocios Públicos</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r h="190024">
                <a:tc>
                  <a:txBody>
                    <a:bodyPr/>
                    <a:lstStyle/>
                    <a:p>
                      <a:pPr algn="ctr" rtl="0" fontAlgn="t"/>
                      <a:r>
                        <a:rPr lang="es-CO" sz="1200" b="1" i="0" u="none" strike="noStrike" dirty="0" smtClean="0">
                          <a:solidFill>
                            <a:srgbClr val="000000"/>
                          </a:solidFill>
                          <a:latin typeface="Franklin Gothic Book"/>
                        </a:rPr>
                        <a:t>(1° enero 2016 - 30  </a:t>
                      </a:r>
                      <a:r>
                        <a:rPr lang="es-CO" sz="1200" b="1" i="0" u="none" strike="noStrike" dirty="0" err="1" smtClean="0">
                          <a:solidFill>
                            <a:srgbClr val="000000"/>
                          </a:solidFill>
                          <a:latin typeface="Franklin Gothic Book"/>
                        </a:rPr>
                        <a:t>sep</a:t>
                      </a:r>
                      <a:r>
                        <a:rPr lang="es-CO" sz="1200" b="1" i="0" u="none" strike="noStrike" dirty="0" smtClean="0">
                          <a:solidFill>
                            <a:srgbClr val="000000"/>
                          </a:solidFill>
                          <a:latin typeface="Franklin Gothic Book"/>
                        </a:rPr>
                        <a:t> 2017)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a:noFill/>
                    </a:lnT>
                    <a:lnB w="12700" cap="flat" cmpd="sng" algn="ctr">
                      <a:solidFill>
                        <a:srgbClr val="897C57"/>
                      </a:solidFill>
                      <a:prstDash val="solid"/>
                      <a:round/>
                      <a:headEnd type="none" w="med" len="med"/>
                      <a:tailEnd type="none" w="med" len="med"/>
                    </a:lnB>
                    <a:solidFill>
                      <a:srgbClr val="EDECEA"/>
                    </a:solidFill>
                  </a:tcPr>
                </a:tc>
                <a:tc vMerge="1">
                  <a:txBody>
                    <a:bodyPr/>
                    <a:lstStyle/>
                    <a:p>
                      <a:endParaRPr lang="es-CO"/>
                    </a:p>
                  </a:txBody>
                  <a:tcPr/>
                </a:tc>
              </a:tr>
              <a:tr h="372904">
                <a:tc>
                  <a:txBody>
                    <a:bodyPr/>
                    <a:lstStyle/>
                    <a:p>
                      <a:pPr algn="ctr" rtl="0" fontAlgn="t"/>
                      <a:r>
                        <a:rPr lang="es-CO" sz="1200" b="0" i="0" u="none" strike="noStrike" dirty="0" smtClean="0">
                          <a:solidFill>
                            <a:srgbClr val="000000"/>
                          </a:solidFill>
                          <a:latin typeface="Franklin Gothic Book"/>
                        </a:rPr>
                        <a:t>Modalidad: SUBASTA</a:t>
                      </a:r>
                      <a:r>
                        <a:rPr lang="es-CO" sz="1200" b="0" i="0" u="none" strike="noStrike" dirty="0" smtClean="0">
                          <a:solidFill>
                            <a:srgbClr val="000000"/>
                          </a:solidFill>
                          <a:latin typeface="+mn-lt"/>
                        </a:rPr>
                        <a:t> </a:t>
                      </a:r>
                      <a:br>
                        <a:rPr lang="es-CO" sz="1200" b="0" i="0" u="none" strike="noStrike" dirty="0" smtClean="0">
                          <a:solidFill>
                            <a:srgbClr val="000000"/>
                          </a:solidFill>
                          <a:latin typeface="+mn-lt"/>
                        </a:rPr>
                      </a:br>
                      <a:r>
                        <a:rPr lang="es-CO" sz="1200" b="0" i="0" u="none" strike="noStrike" dirty="0" smtClean="0">
                          <a:solidFill>
                            <a:srgbClr val="000000"/>
                          </a:solidFill>
                          <a:latin typeface="+mn-lt"/>
                        </a:rPr>
                        <a:t>Equipo y suministros de Defensa,</a:t>
                      </a:r>
                      <a:r>
                        <a:rPr lang="es-CO" sz="1200" b="0" i="0" u="none" strike="noStrike" baseline="0" dirty="0" smtClean="0">
                          <a:solidFill>
                            <a:srgbClr val="000000"/>
                          </a:solidFill>
                          <a:latin typeface="+mn-lt"/>
                        </a:rPr>
                        <a:t> Orden Publico, Protección Vigilancia y Seguridad </a:t>
                      </a:r>
                      <a:endParaRPr lang="es-CO" sz="1200" b="0"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c>
                  <a:txBody>
                    <a:bodyPr/>
                    <a:lstStyle/>
                    <a:p>
                      <a:pPr algn="ctr" rtl="0" fontAlgn="t"/>
                      <a:r>
                        <a:rPr lang="es-CO" sz="1200" b="0" i="0" u="none" strike="noStrike" dirty="0">
                          <a:solidFill>
                            <a:srgbClr val="000000"/>
                          </a:solidFill>
                          <a:latin typeface="Franklin Gothic Book"/>
                        </a:rPr>
                        <a:t>Negociación proyectada  </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r>
              <a:tr h="372904">
                <a:tc>
                  <a:txBody>
                    <a:bodyPr/>
                    <a:lstStyle/>
                    <a:p>
                      <a:pPr algn="ctr" rtl="0" fontAlgn="t"/>
                      <a:r>
                        <a:rPr lang="es-CO" sz="1200" b="0" i="0" u="none" strike="noStrike" dirty="0" smtClean="0">
                          <a:solidFill>
                            <a:srgbClr val="000000"/>
                          </a:solidFill>
                          <a:latin typeface="Franklin Gothic Book"/>
                        </a:rPr>
                        <a:t>$399.000</a:t>
                      </a:r>
                      <a:r>
                        <a:rPr lang="es-CO" sz="1200" b="0" i="0" u="none" strike="noStrike" baseline="0" dirty="0" smtClean="0">
                          <a:solidFill>
                            <a:srgbClr val="000000"/>
                          </a:solidFill>
                          <a:latin typeface="Franklin Gothic Book"/>
                        </a:rPr>
                        <a:t> millones</a:t>
                      </a:r>
                      <a:endParaRPr lang="es-CO" sz="1200" b="0" i="0" u="none" strike="noStrike" dirty="0" smtClean="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O" sz="1200" b="0" i="0" u="none" strike="noStrike" kern="1200" dirty="0" smtClean="0">
                          <a:solidFill>
                            <a:srgbClr val="000000"/>
                          </a:solidFill>
                          <a:latin typeface="+mn-lt"/>
                          <a:ea typeface="+mn-ea"/>
                          <a:cs typeface="+mn-cs"/>
                        </a:rPr>
                        <a:t>$400.000.000</a:t>
                      </a:r>
                      <a:r>
                        <a:rPr lang="es-CO" sz="1200" b="0" i="0" u="none" strike="noStrike" kern="1200" baseline="0" dirty="0" smtClean="0">
                          <a:solidFill>
                            <a:srgbClr val="000000"/>
                          </a:solidFill>
                          <a:latin typeface="+mn-lt"/>
                          <a:ea typeface="+mn-ea"/>
                          <a:cs typeface="+mn-cs"/>
                        </a:rPr>
                        <a:t> </a:t>
                      </a:r>
                      <a:r>
                        <a:rPr lang="es-CO" sz="1200" b="0" i="0" u="none" strike="noStrike" kern="1200" dirty="0" smtClean="0">
                          <a:solidFill>
                            <a:schemeClr val="tx1"/>
                          </a:solidFill>
                          <a:latin typeface="+mn-lt"/>
                          <a:ea typeface="+mn-ea"/>
                          <a:cs typeface="+mn-cs"/>
                        </a:rPr>
                        <a:t>(Cuatrocientos</a:t>
                      </a:r>
                      <a:r>
                        <a:rPr lang="es-CO" sz="1200" b="0" i="0" u="none" strike="noStrike" kern="1200" baseline="0" dirty="0" smtClean="0">
                          <a:solidFill>
                            <a:schemeClr val="tx1"/>
                          </a:solidFill>
                          <a:latin typeface="+mn-lt"/>
                          <a:ea typeface="+mn-ea"/>
                          <a:cs typeface="+mn-cs"/>
                        </a:rPr>
                        <a:t> millones </a:t>
                      </a:r>
                      <a:r>
                        <a:rPr lang="es-CO" sz="1200" b="0" i="0" u="none" strike="noStrike" kern="1200" dirty="0" smtClean="0">
                          <a:solidFill>
                            <a:schemeClr val="tx1"/>
                          </a:solidFill>
                          <a:latin typeface="+mn-lt"/>
                          <a:ea typeface="+mn-ea"/>
                          <a:cs typeface="+mn-cs"/>
                        </a:rPr>
                        <a:t>de pesos</a:t>
                      </a:r>
                      <a:r>
                        <a:rPr lang="es-CO" sz="1200" b="0" i="0" u="none" strike="noStrike" dirty="0" smtClean="0">
                          <a:solidFill>
                            <a:schemeClr val="tx1"/>
                          </a:solidFill>
                          <a:latin typeface="+mn-lt"/>
                        </a:rPr>
                        <a:t> )</a:t>
                      </a:r>
                      <a:endParaRPr lang="es-CO" sz="1200" b="0" i="0" u="none" strike="noStrike" dirty="0">
                        <a:solidFill>
                          <a:srgbClr val="FF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bl>
          </a:graphicData>
        </a:graphic>
      </p:graphicFrame>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3 CuadroTexto"/>
          <p:cNvSpPr txBox="1">
            <a:spLocks noChangeArrowheads="1"/>
          </p:cNvSpPr>
          <p:nvPr/>
        </p:nvSpPr>
        <p:spPr bwMode="auto">
          <a:xfrm>
            <a:off x="198438" y="973931"/>
            <a:ext cx="8501062" cy="164660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buFont typeface="Wingdings" pitchFamily="2" charset="2"/>
              <a:buChar char="ü"/>
            </a:pPr>
            <a:endParaRPr lang="es-ES" sz="1700" b="1" dirty="0" smtClean="0">
              <a:latin typeface="Franklin Gothic Book" pitchFamily="34" charset="0"/>
              <a:cs typeface="Calibri" pitchFamily="34" charset="0"/>
            </a:endParaRPr>
          </a:p>
          <a:p>
            <a:pPr algn="just">
              <a:buFont typeface="Wingdings" pitchFamily="2" charset="2"/>
              <a:buChar char="ü"/>
            </a:pPr>
            <a:r>
              <a:rPr lang="es-ES" sz="1700" b="1" dirty="0" smtClean="0">
                <a:latin typeface="Franklin Gothic Book" pitchFamily="34" charset="0"/>
                <a:cs typeface="Calibri" pitchFamily="34" charset="0"/>
              </a:rPr>
              <a:t>Pluralidad </a:t>
            </a:r>
            <a:r>
              <a:rPr lang="es-ES" sz="1700" b="1" dirty="0">
                <a:latin typeface="Franklin Gothic Book" pitchFamily="34" charset="0"/>
                <a:cs typeface="Calibri" pitchFamily="34" charset="0"/>
              </a:rPr>
              <a:t>de oferentes. Fabricantes </a:t>
            </a: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sp>
        <p:nvSpPr>
          <p:cNvPr id="34820" name="Rectangle 13"/>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1" name="Rectangle 14"/>
          <p:cNvSpPr>
            <a:spLocks noChangeArrowheads="1"/>
          </p:cNvSpPr>
          <p:nvPr/>
        </p:nvSpPr>
        <p:spPr bwMode="auto">
          <a:xfrm>
            <a:off x="0" y="769308"/>
            <a:ext cx="502061"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2" name="Rectangle 15"/>
          <p:cNvSpPr>
            <a:spLocks noChangeArrowheads="1"/>
          </p:cNvSpPr>
          <p:nvPr/>
        </p:nvSpPr>
        <p:spPr bwMode="auto">
          <a:xfrm>
            <a:off x="0" y="1362239"/>
            <a:ext cx="643125"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3" name="Rectangle 17"/>
          <p:cNvSpPr>
            <a:spLocks noChangeArrowheads="1"/>
          </p:cNvSpPr>
          <p:nvPr/>
        </p:nvSpPr>
        <p:spPr bwMode="auto">
          <a:xfrm>
            <a:off x="0" y="2762414"/>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4" name="Rectangle 18"/>
          <p:cNvSpPr>
            <a:spLocks noChangeArrowheads="1"/>
          </p:cNvSpPr>
          <p:nvPr/>
        </p:nvSpPr>
        <p:spPr bwMode="auto">
          <a:xfrm>
            <a:off x="0" y="3183895"/>
            <a:ext cx="360996"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5" name="Rectangle 2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6" name="Rectangle 23"/>
          <p:cNvSpPr>
            <a:spLocks noChangeArrowheads="1"/>
          </p:cNvSpPr>
          <p:nvPr/>
        </p:nvSpPr>
        <p:spPr bwMode="auto">
          <a:xfrm>
            <a:off x="0" y="402209"/>
            <a:ext cx="2512226" cy="538609"/>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sz="700">
              <a:latin typeface="Franklin Gothic Book" pitchFamily="34" charset="0"/>
              <a:ea typeface="Calibri" pitchFamily="34" charset="0"/>
              <a:cs typeface="Times New Roman" pitchFamily="18" charset="0"/>
            </a:endParaRPr>
          </a:p>
          <a:p>
            <a:pPr eaLnBrk="0" hangingPunct="0"/>
            <a:endParaRPr lang="es-CO">
              <a:latin typeface="Franklin Gothic Book" pitchFamily="34" charset="0"/>
              <a:ea typeface="Calibri" pitchFamily="34" charset="0"/>
              <a:cs typeface="Times New Roman" pitchFamily="18" charset="0"/>
            </a:endParaRPr>
          </a:p>
        </p:txBody>
      </p:sp>
      <p:sp>
        <p:nvSpPr>
          <p:cNvPr id="34827" name="Rectangle 24"/>
          <p:cNvSpPr>
            <a:spLocks noChangeArrowheads="1"/>
          </p:cNvSpPr>
          <p:nvPr/>
        </p:nvSpPr>
        <p:spPr bwMode="auto">
          <a:xfrm>
            <a:off x="0" y="1076489"/>
            <a:ext cx="2371162"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8" name="Rectangle 3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9" name="Rectangle 32"/>
          <p:cNvSpPr>
            <a:spLocks noChangeArrowheads="1"/>
          </p:cNvSpPr>
          <p:nvPr/>
        </p:nvSpPr>
        <p:spPr bwMode="auto">
          <a:xfrm>
            <a:off x="0" y="1920359"/>
            <a:ext cx="184731" cy="369332"/>
          </a:xfrm>
          <a:prstGeom prst="rect">
            <a:avLst/>
          </a:prstGeom>
          <a:noFill/>
          <a:ln w="9525">
            <a:noFill/>
            <a:miter lim="800000"/>
            <a:headEnd/>
            <a:tailEnd/>
          </a:ln>
        </p:spPr>
        <p:txBody>
          <a:bodyPr wrap="none" anchor="ctr">
            <a:spAutoFit/>
          </a:bodyPr>
          <a:lstStyle/>
          <a:p>
            <a:endParaRPr lang="es-CO"/>
          </a:p>
        </p:txBody>
      </p:sp>
      <p:sp>
        <p:nvSpPr>
          <p:cNvPr id="34830" name="Rectangle 4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31" name="Rectangle 41"/>
          <p:cNvSpPr>
            <a:spLocks noChangeArrowheads="1"/>
          </p:cNvSpPr>
          <p:nvPr/>
        </p:nvSpPr>
        <p:spPr bwMode="auto">
          <a:xfrm>
            <a:off x="0" y="669295"/>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2" name="Rectangle 42"/>
          <p:cNvSpPr>
            <a:spLocks noChangeArrowheads="1"/>
          </p:cNvSpPr>
          <p:nvPr/>
        </p:nvSpPr>
        <p:spPr bwMode="auto">
          <a:xfrm>
            <a:off x="0" y="1329809"/>
            <a:ext cx="184731" cy="369332"/>
          </a:xfrm>
          <a:prstGeom prst="rect">
            <a:avLst/>
          </a:prstGeom>
          <a:noFill/>
          <a:ln w="9525">
            <a:noFill/>
            <a:miter lim="800000"/>
            <a:headEnd/>
            <a:tailEnd/>
          </a:ln>
        </p:spPr>
        <p:txBody>
          <a:bodyPr wrap="none" anchor="ctr">
            <a:spAutoFit/>
          </a:bodyPr>
          <a:lstStyle/>
          <a:p>
            <a:endParaRPr lang="es-CO"/>
          </a:p>
        </p:txBody>
      </p:sp>
      <p:sp>
        <p:nvSpPr>
          <p:cNvPr id="34833" name="Rectangle 43"/>
          <p:cNvSpPr>
            <a:spLocks noChangeArrowheads="1"/>
          </p:cNvSpPr>
          <p:nvPr/>
        </p:nvSpPr>
        <p:spPr bwMode="auto">
          <a:xfrm>
            <a:off x="0" y="2305214"/>
            <a:ext cx="572593"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4" name="Rectangle 44"/>
          <p:cNvSpPr>
            <a:spLocks noChangeArrowheads="1"/>
          </p:cNvSpPr>
          <p:nvPr/>
        </p:nvSpPr>
        <p:spPr bwMode="auto">
          <a:xfrm>
            <a:off x="0" y="2733839"/>
            <a:ext cx="960519"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5" name="3 CuadroTexto"/>
          <p:cNvSpPr txBox="1">
            <a:spLocks noChangeArrowheads="1"/>
          </p:cNvSpPr>
          <p:nvPr/>
        </p:nvSpPr>
        <p:spPr bwMode="auto">
          <a:xfrm>
            <a:off x="190500" y="2613775"/>
            <a:ext cx="8501063" cy="138499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buFont typeface="Wingdings" pitchFamily="2" charset="2"/>
              <a:buChar char="ü"/>
            </a:pPr>
            <a:r>
              <a:rPr lang="es-ES" sz="1700" b="1" dirty="0">
                <a:latin typeface="Franklin Gothic Book" pitchFamily="34" charset="0"/>
                <a:cs typeface="Calibri" pitchFamily="34" charset="0"/>
              </a:rPr>
              <a:t>Pluralidad de oferentes. Distribuidores  </a:t>
            </a: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pic>
        <p:nvPicPr>
          <p:cNvPr id="29"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30"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a:solidFill>
                  <a:srgbClr val="044990"/>
                </a:solidFill>
                <a:latin typeface="+mj-lt"/>
                <a:cs typeface="+mn-cs"/>
              </a:rPr>
              <a:t>Solicitudes de </a:t>
            </a:r>
            <a:r>
              <a:rPr lang="it-IT" sz="2800" b="1" dirty="0" smtClean="0">
                <a:solidFill>
                  <a:srgbClr val="044990"/>
                </a:solidFill>
                <a:latin typeface="+mj-lt"/>
                <a:cs typeface="+mn-cs"/>
              </a:rPr>
              <a:t>inscripción</a:t>
            </a:r>
          </a:p>
          <a:p>
            <a:pPr marL="95250" algn="ctr" fontAlgn="auto">
              <a:spcBef>
                <a:spcPts val="0"/>
              </a:spcBef>
              <a:spcAft>
                <a:spcPts val="0"/>
              </a:spcAft>
              <a:defRPr/>
            </a:pPr>
            <a:r>
              <a:rPr lang="it-IT" sz="2400" b="1" dirty="0" smtClean="0">
                <a:solidFill>
                  <a:srgbClr val="3A8386"/>
                </a:solidFill>
                <a:latin typeface="Calibri" pitchFamily="34" charset="0"/>
                <a:cs typeface="+mn-cs"/>
              </a:rPr>
              <a:t> </a:t>
            </a:r>
            <a:endParaRPr lang="it-IT" sz="2400" b="1" dirty="0">
              <a:solidFill>
                <a:schemeClr val="bg2">
                  <a:lumMod val="75000"/>
                </a:schemeClr>
              </a:solidFill>
              <a:latin typeface="Calibri" pitchFamily="34" charset="0"/>
              <a:cs typeface="+mn-cs"/>
            </a:endParaRPr>
          </a:p>
          <a:p>
            <a:pPr fontAlgn="auto">
              <a:lnSpc>
                <a:spcPct val="85000"/>
              </a:lnSpc>
              <a:spcBef>
                <a:spcPts val="0"/>
              </a:spcBef>
              <a:spcAft>
                <a:spcPts val="0"/>
              </a:spcAft>
              <a:defRPr/>
            </a:pPr>
            <a:r>
              <a:rPr lang="es-CO" sz="2400" b="1" dirty="0" smtClean="0">
                <a:solidFill>
                  <a:schemeClr val="bg2">
                    <a:lumMod val="75000"/>
                  </a:schemeClr>
                </a:solidFill>
                <a:latin typeface="+mj-lt"/>
              </a:rPr>
              <a:t>7</a:t>
            </a:r>
            <a:r>
              <a:rPr lang="es-CO" sz="2400" b="1" dirty="0" smtClean="0">
                <a:solidFill>
                  <a:schemeClr val="bg2">
                    <a:lumMod val="75000"/>
                  </a:schemeClr>
                </a:solidFill>
                <a:latin typeface="+mj-lt"/>
                <a:cs typeface="+mn-cs"/>
              </a:rPr>
              <a:t>.3</a:t>
            </a:r>
            <a:r>
              <a:rPr lang="es-CO" sz="2400" b="1" dirty="0" smtClean="0">
                <a:solidFill>
                  <a:srgbClr val="C8904D"/>
                </a:solidFill>
                <a:latin typeface="+mj-lt"/>
                <a:cs typeface="+mn-cs"/>
              </a:rPr>
              <a:t>. ALCALDIA DE NEIVA.</a:t>
            </a:r>
          </a:p>
          <a:p>
            <a:pPr fontAlgn="auto">
              <a:lnSpc>
                <a:spcPct val="85000"/>
              </a:lnSpc>
              <a:spcBef>
                <a:spcPts val="0"/>
              </a:spcBef>
              <a:spcAft>
                <a:spcPts val="0"/>
              </a:spcAft>
              <a:defRPr/>
            </a:pPr>
            <a:endParaRPr lang="es-CO" sz="2400" b="1" dirty="0" smtClean="0">
              <a:solidFill>
                <a:srgbClr val="C8904D"/>
              </a:solidFill>
              <a:latin typeface="+mj-lt"/>
              <a:cs typeface="+mn-cs"/>
            </a:endParaRPr>
          </a:p>
          <a:p>
            <a:pPr fontAlgn="auto">
              <a:lnSpc>
                <a:spcPct val="85000"/>
              </a:lnSpc>
              <a:spcBef>
                <a:spcPts val="0"/>
              </a:spcBef>
              <a:spcAft>
                <a:spcPts val="0"/>
              </a:spcAft>
              <a:defRPr/>
            </a:pPr>
            <a:endParaRPr lang="es-CO" sz="2400" b="1" dirty="0">
              <a:solidFill>
                <a:srgbClr val="C8904D"/>
              </a:solidFill>
              <a:latin typeface="+mj-lt"/>
              <a:cs typeface="+mn-cs"/>
            </a:endParaRPr>
          </a:p>
        </p:txBody>
      </p:sp>
      <p:pic>
        <p:nvPicPr>
          <p:cNvPr id="31" name="30 Imagen" descr="absenalizacion"/>
          <p:cNvPicPr/>
          <p:nvPr/>
        </p:nvPicPr>
        <p:blipFill>
          <a:blip r:embed="rId3" cstate="print"/>
          <a:srcRect r="54348"/>
          <a:stretch>
            <a:fillRect/>
          </a:stretch>
        </p:blipFill>
        <p:spPr bwMode="auto">
          <a:xfrm>
            <a:off x="2293360" y="3251680"/>
            <a:ext cx="1796102" cy="387650"/>
          </a:xfrm>
          <a:prstGeom prst="rect">
            <a:avLst/>
          </a:prstGeom>
          <a:noFill/>
          <a:ln w="9525">
            <a:noFill/>
            <a:miter lim="800000"/>
            <a:headEnd/>
            <a:tailEnd/>
          </a:ln>
        </p:spPr>
      </p:pic>
      <p:pic>
        <p:nvPicPr>
          <p:cNvPr id="32" name="31 Imagen" descr="MANPOWER"/>
          <p:cNvPicPr/>
          <p:nvPr/>
        </p:nvPicPr>
        <p:blipFill>
          <a:blip r:embed="rId4" cstate="print"/>
          <a:srcRect r="48761"/>
          <a:stretch>
            <a:fillRect/>
          </a:stretch>
        </p:blipFill>
        <p:spPr bwMode="auto">
          <a:xfrm>
            <a:off x="2286788" y="3945292"/>
            <a:ext cx="1235542" cy="621988"/>
          </a:xfrm>
          <a:prstGeom prst="rect">
            <a:avLst/>
          </a:prstGeom>
          <a:noFill/>
          <a:ln w="9525">
            <a:noFill/>
            <a:miter lim="800000"/>
            <a:headEnd/>
            <a:tailEnd/>
          </a:ln>
        </p:spPr>
      </p:pic>
      <p:pic>
        <p:nvPicPr>
          <p:cNvPr id="34" name="33 Imagen" descr="Resultado de imagen para NOKIA"/>
          <p:cNvPicPr/>
          <p:nvPr/>
        </p:nvPicPr>
        <p:blipFill>
          <a:blip r:embed="rId5" cstate="print"/>
          <a:srcRect/>
          <a:stretch>
            <a:fillRect/>
          </a:stretch>
        </p:blipFill>
        <p:spPr bwMode="auto">
          <a:xfrm>
            <a:off x="502061" y="1931387"/>
            <a:ext cx="682388" cy="682388"/>
          </a:xfrm>
          <a:prstGeom prst="rect">
            <a:avLst/>
          </a:prstGeom>
          <a:noFill/>
          <a:ln w="9525">
            <a:noFill/>
            <a:miter lim="800000"/>
            <a:headEnd/>
            <a:tailEnd/>
          </a:ln>
        </p:spPr>
      </p:pic>
      <p:pic>
        <p:nvPicPr>
          <p:cNvPr id="35" name="34 Imagen" descr="Resultado de imagen para MARCAS DE CELULARES BASICOS"/>
          <p:cNvPicPr/>
          <p:nvPr/>
        </p:nvPicPr>
        <p:blipFill>
          <a:blip r:embed="rId6" cstate="print"/>
          <a:srcRect/>
          <a:stretch>
            <a:fillRect/>
          </a:stretch>
        </p:blipFill>
        <p:spPr bwMode="auto">
          <a:xfrm>
            <a:off x="1284934" y="1832772"/>
            <a:ext cx="1226793" cy="372920"/>
          </a:xfrm>
          <a:prstGeom prst="rect">
            <a:avLst/>
          </a:prstGeom>
          <a:noFill/>
          <a:ln w="9525">
            <a:noFill/>
            <a:miter lim="800000"/>
            <a:headEnd/>
            <a:tailEnd/>
          </a:ln>
        </p:spPr>
      </p:pic>
      <p:pic>
        <p:nvPicPr>
          <p:cNvPr id="36" name="35 Imagen" descr="Resultado de imagen para IPHONE"/>
          <p:cNvPicPr/>
          <p:nvPr/>
        </p:nvPicPr>
        <p:blipFill>
          <a:blip r:embed="rId7" cstate="print"/>
          <a:srcRect/>
          <a:stretch>
            <a:fillRect/>
          </a:stretch>
        </p:blipFill>
        <p:spPr bwMode="auto">
          <a:xfrm>
            <a:off x="1498803" y="2150406"/>
            <a:ext cx="620973" cy="620973"/>
          </a:xfrm>
          <a:prstGeom prst="rect">
            <a:avLst/>
          </a:prstGeom>
          <a:noFill/>
          <a:ln w="9525">
            <a:noFill/>
            <a:miter lim="800000"/>
            <a:headEnd/>
            <a:tailEnd/>
          </a:ln>
        </p:spPr>
      </p:pic>
      <p:pic>
        <p:nvPicPr>
          <p:cNvPr id="37" name="36 Imagen" descr="Ktronix el placer de la tecnología"/>
          <p:cNvPicPr/>
          <p:nvPr/>
        </p:nvPicPr>
        <p:blipFill>
          <a:blip r:embed="rId8" cstate="print"/>
          <a:srcRect/>
          <a:stretch>
            <a:fillRect/>
          </a:stretch>
        </p:blipFill>
        <p:spPr bwMode="auto">
          <a:xfrm>
            <a:off x="222406" y="3315162"/>
            <a:ext cx="1494155" cy="648335"/>
          </a:xfrm>
          <a:prstGeom prst="rect">
            <a:avLst/>
          </a:prstGeom>
          <a:noFill/>
          <a:ln w="9525">
            <a:noFill/>
            <a:miter lim="800000"/>
            <a:headEnd/>
            <a:tailEnd/>
          </a:ln>
        </p:spPr>
      </p:pic>
      <p:pic>
        <p:nvPicPr>
          <p:cNvPr id="40" name="39 Imagen" descr="Resultado de imagen para MOVISTAR"/>
          <p:cNvPicPr/>
          <p:nvPr/>
        </p:nvPicPr>
        <p:blipFill>
          <a:blip r:embed="rId9" cstate="print"/>
          <a:srcRect l="3380" t="9963" b="7380"/>
          <a:stretch>
            <a:fillRect/>
          </a:stretch>
        </p:blipFill>
        <p:spPr bwMode="auto">
          <a:xfrm>
            <a:off x="431528" y="4042396"/>
            <a:ext cx="967499" cy="620973"/>
          </a:xfrm>
          <a:prstGeom prst="rect">
            <a:avLst/>
          </a:prstGeom>
          <a:noFill/>
          <a:ln w="9525">
            <a:noFill/>
            <a:miter lim="800000"/>
            <a:headEnd/>
            <a:tailEnd/>
          </a:ln>
        </p:spPr>
      </p:pic>
      <p:pic>
        <p:nvPicPr>
          <p:cNvPr id="41" name="40 Imagen" descr="http://nspdecolombia.com/imagenes/LOGOWEBNSP.jpg"/>
          <p:cNvPicPr/>
          <p:nvPr/>
        </p:nvPicPr>
        <p:blipFill>
          <a:blip r:embed="rId10" cstate="print"/>
          <a:srcRect/>
          <a:stretch>
            <a:fillRect/>
          </a:stretch>
        </p:blipFill>
        <p:spPr bwMode="auto">
          <a:xfrm>
            <a:off x="2924021" y="1823807"/>
            <a:ext cx="888526" cy="520147"/>
          </a:xfrm>
          <a:prstGeom prst="rect">
            <a:avLst/>
          </a:prstGeom>
          <a:noFill/>
          <a:ln w="9525">
            <a:noFill/>
            <a:miter lim="800000"/>
            <a:headEnd/>
            <a:tailEnd/>
          </a:ln>
        </p:spPr>
      </p:pic>
      <p:pic>
        <p:nvPicPr>
          <p:cNvPr id="42" name="41 Imagen" descr="http://www.setemat.com.mx/images/logo%20mat.png?crc=532194628"/>
          <p:cNvPicPr/>
          <p:nvPr/>
        </p:nvPicPr>
        <p:blipFill>
          <a:blip r:embed="rId11" cstate="print"/>
          <a:srcRect/>
          <a:stretch>
            <a:fillRect/>
          </a:stretch>
        </p:blipFill>
        <p:spPr bwMode="auto">
          <a:xfrm>
            <a:off x="2511727" y="2402695"/>
            <a:ext cx="1216072" cy="435681"/>
          </a:xfrm>
          <a:prstGeom prst="rect">
            <a:avLst/>
          </a:prstGeom>
          <a:noFill/>
          <a:ln w="9525">
            <a:noFill/>
            <a:miter lim="800000"/>
            <a:headEnd/>
            <a:tailEnd/>
          </a:ln>
        </p:spPr>
      </p:pic>
      <p:pic>
        <p:nvPicPr>
          <p:cNvPr id="43" name="42 Imagen" descr="http://www.alcoholimetros.com.co/images/08327adc10fb7e52cba0047e482bcf80_w7ye.png"/>
          <p:cNvPicPr/>
          <p:nvPr/>
        </p:nvPicPr>
        <p:blipFill>
          <a:blip r:embed="rId12" cstate="print"/>
          <a:srcRect/>
          <a:stretch>
            <a:fillRect/>
          </a:stretch>
        </p:blipFill>
        <p:spPr bwMode="auto">
          <a:xfrm>
            <a:off x="4245999" y="3963497"/>
            <a:ext cx="1434437" cy="442101"/>
          </a:xfrm>
          <a:prstGeom prst="rect">
            <a:avLst/>
          </a:prstGeom>
          <a:noFill/>
          <a:ln w="9525">
            <a:noFill/>
            <a:miter lim="800000"/>
            <a:headEnd/>
            <a:tailEnd/>
          </a:ln>
        </p:spPr>
      </p:pic>
      <p:pic>
        <p:nvPicPr>
          <p:cNvPr id="44" name="43 Imagen" descr="Higielectronix"/>
          <p:cNvPicPr/>
          <p:nvPr/>
        </p:nvPicPr>
        <p:blipFill>
          <a:blip r:embed="rId13" cstate="print"/>
          <a:srcRect/>
          <a:stretch>
            <a:fillRect/>
          </a:stretch>
        </p:blipFill>
        <p:spPr bwMode="auto">
          <a:xfrm>
            <a:off x="4851779" y="3183895"/>
            <a:ext cx="704281" cy="617957"/>
          </a:xfrm>
          <a:prstGeom prst="rect">
            <a:avLst/>
          </a:prstGeom>
          <a:noFill/>
          <a:ln w="9525">
            <a:noFill/>
            <a:miter lim="800000"/>
            <a:headEnd/>
            <a:tailEnd/>
          </a:ln>
        </p:spPr>
      </p:pic>
      <p:pic>
        <p:nvPicPr>
          <p:cNvPr id="45" name="44 Imagen" descr="Resultado de imagen para alcoholimetros colombia"/>
          <p:cNvPicPr/>
          <p:nvPr/>
        </p:nvPicPr>
        <p:blipFill>
          <a:blip r:embed="rId14" cstate="print"/>
          <a:srcRect l="17845" r="55296" b="78246"/>
          <a:stretch>
            <a:fillRect/>
          </a:stretch>
        </p:blipFill>
        <p:spPr bwMode="auto">
          <a:xfrm>
            <a:off x="3940080" y="1699141"/>
            <a:ext cx="1263840" cy="498143"/>
          </a:xfrm>
          <a:prstGeom prst="rect">
            <a:avLst/>
          </a:prstGeom>
          <a:noFill/>
          <a:ln w="9525">
            <a:noFill/>
            <a:miter lim="800000"/>
            <a:headEnd/>
            <a:tailEnd/>
          </a:ln>
        </p:spPr>
      </p:pic>
      <p:pic>
        <p:nvPicPr>
          <p:cNvPr id="46" name="45 Imagen" descr="Resultado de imagen para SODEINTEC S.A.S"/>
          <p:cNvPicPr/>
          <p:nvPr/>
        </p:nvPicPr>
        <p:blipFill>
          <a:blip r:embed="rId15" cstate="print"/>
          <a:srcRect l="3908" t="12785" r="2963" b="12730"/>
          <a:stretch>
            <a:fillRect/>
          </a:stretch>
        </p:blipFill>
        <p:spPr bwMode="auto">
          <a:xfrm>
            <a:off x="3764779" y="2305214"/>
            <a:ext cx="1529971" cy="405618"/>
          </a:xfrm>
          <a:prstGeom prst="rect">
            <a:avLst/>
          </a:prstGeom>
          <a:noFill/>
          <a:ln w="9525">
            <a:noFill/>
            <a:miter lim="800000"/>
            <a:headEnd/>
            <a:tailEnd/>
          </a:ln>
        </p:spPr>
      </p:pic>
      <p:pic>
        <p:nvPicPr>
          <p:cNvPr id="47" name="46 Imagen" descr="Croydon Colombia"/>
          <p:cNvPicPr/>
          <p:nvPr/>
        </p:nvPicPr>
        <p:blipFill>
          <a:blip r:embed="rId16" cstate="print">
            <a:lum bright="-40000" contrast="-40000"/>
          </a:blip>
          <a:srcRect l="19522" t="12871" r="12314" b="14851"/>
          <a:stretch>
            <a:fillRect/>
          </a:stretch>
        </p:blipFill>
        <p:spPr bwMode="auto">
          <a:xfrm>
            <a:off x="5680436" y="1823807"/>
            <a:ext cx="1100067" cy="337120"/>
          </a:xfrm>
          <a:prstGeom prst="rect">
            <a:avLst/>
          </a:prstGeom>
          <a:noFill/>
          <a:ln w="9525">
            <a:noFill/>
            <a:miter lim="800000"/>
            <a:headEnd/>
            <a:tailEnd/>
          </a:ln>
        </p:spPr>
      </p:pic>
      <p:pic>
        <p:nvPicPr>
          <p:cNvPr id="48" name="47 Imagen" descr="Trueno"/>
          <p:cNvPicPr/>
          <p:nvPr/>
        </p:nvPicPr>
        <p:blipFill>
          <a:blip r:embed="rId17" cstate="print"/>
          <a:srcRect/>
          <a:stretch>
            <a:fillRect/>
          </a:stretch>
        </p:blipFill>
        <p:spPr bwMode="auto">
          <a:xfrm>
            <a:off x="5334384" y="2245664"/>
            <a:ext cx="1958340" cy="402590"/>
          </a:xfrm>
          <a:prstGeom prst="rect">
            <a:avLst/>
          </a:prstGeom>
          <a:noFill/>
          <a:ln w="9525">
            <a:noFill/>
            <a:miter lim="800000"/>
            <a:headEnd/>
            <a:tailEnd/>
          </a:ln>
        </p:spPr>
      </p:pic>
      <p:pic>
        <p:nvPicPr>
          <p:cNvPr id="49" name="48 Imagen" descr="https://www.calzamos.com/wp-content/uploads/2015/09/logo.jpg"/>
          <p:cNvPicPr/>
          <p:nvPr/>
        </p:nvPicPr>
        <p:blipFill>
          <a:blip r:embed="rId18" cstate="print"/>
          <a:srcRect/>
          <a:stretch>
            <a:fillRect/>
          </a:stretch>
        </p:blipFill>
        <p:spPr bwMode="auto">
          <a:xfrm>
            <a:off x="7514416" y="3251680"/>
            <a:ext cx="1337647" cy="468118"/>
          </a:xfrm>
          <a:prstGeom prst="rect">
            <a:avLst/>
          </a:prstGeom>
          <a:noFill/>
          <a:ln w="9525">
            <a:noFill/>
            <a:miter lim="800000"/>
            <a:headEnd/>
            <a:tailEnd/>
          </a:ln>
        </p:spPr>
      </p:pic>
      <p:pic>
        <p:nvPicPr>
          <p:cNvPr id="50" name="49 Imagen"/>
          <p:cNvPicPr/>
          <p:nvPr/>
        </p:nvPicPr>
        <p:blipFill>
          <a:blip r:embed="rId19" cstate="print"/>
          <a:srcRect l="6253" t="8653" r="73214" b="76317"/>
          <a:stretch>
            <a:fillRect/>
          </a:stretch>
        </p:blipFill>
        <p:spPr bwMode="auto">
          <a:xfrm>
            <a:off x="6480733" y="3639330"/>
            <a:ext cx="910443" cy="683782"/>
          </a:xfrm>
          <a:prstGeom prst="rect">
            <a:avLst/>
          </a:prstGeom>
          <a:noFill/>
          <a:ln w="9525">
            <a:noFill/>
            <a:miter lim="800000"/>
            <a:headEnd/>
            <a:tailEnd/>
          </a:ln>
        </p:spPr>
      </p:pic>
      <p:pic>
        <p:nvPicPr>
          <p:cNvPr id="51" name="50 Imagen" descr="http://www.uniproductos.com/images/logo-uniproductos.png"/>
          <p:cNvPicPr/>
          <p:nvPr/>
        </p:nvPicPr>
        <p:blipFill>
          <a:blip r:embed="rId20" cstate="print"/>
          <a:srcRect/>
          <a:stretch>
            <a:fillRect/>
          </a:stretch>
        </p:blipFill>
        <p:spPr bwMode="auto">
          <a:xfrm>
            <a:off x="7514416" y="1837783"/>
            <a:ext cx="1185084" cy="451908"/>
          </a:xfrm>
          <a:prstGeom prst="rect">
            <a:avLst/>
          </a:prstGeom>
          <a:noFill/>
          <a:ln w="9525">
            <a:noFill/>
            <a:miter lim="800000"/>
            <a:headEnd/>
            <a:tailEnd/>
          </a:ln>
        </p:spPr>
      </p:pic>
      <p:pic>
        <p:nvPicPr>
          <p:cNvPr id="52" name="51 Imagen" descr="logo20172"/>
          <p:cNvPicPr/>
          <p:nvPr/>
        </p:nvPicPr>
        <p:blipFill>
          <a:blip r:embed="rId21" cstate="print"/>
          <a:srcRect/>
          <a:stretch>
            <a:fillRect/>
          </a:stretch>
        </p:blipFill>
        <p:spPr bwMode="auto">
          <a:xfrm>
            <a:off x="7598320" y="4033431"/>
            <a:ext cx="1093243" cy="553990"/>
          </a:xfrm>
          <a:prstGeom prst="rect">
            <a:avLst/>
          </a:prstGeom>
          <a:noFill/>
          <a:ln w="9525">
            <a:noFill/>
            <a:miter lim="800000"/>
            <a:headEnd/>
            <a:tailEnd/>
          </a:ln>
        </p:spPr>
      </p:pic>
      <p:pic>
        <p:nvPicPr>
          <p:cNvPr id="53" name="52 Imagen" descr="logo FEMSA Fire Equipment de México"/>
          <p:cNvPicPr/>
          <p:nvPr/>
        </p:nvPicPr>
        <p:blipFill>
          <a:blip r:embed="rId22" cstate="print"/>
          <a:srcRect r="63258"/>
          <a:stretch>
            <a:fillRect/>
          </a:stretch>
        </p:blipFill>
        <p:spPr bwMode="auto">
          <a:xfrm>
            <a:off x="6935955" y="2362108"/>
            <a:ext cx="713537" cy="661916"/>
          </a:xfrm>
          <a:prstGeom prst="rect">
            <a:avLst/>
          </a:prstGeom>
          <a:noFill/>
          <a:ln w="9525">
            <a:noFill/>
            <a:miter lim="800000"/>
            <a:headEnd/>
            <a:tailEnd/>
          </a:ln>
        </p:spPr>
      </p:pic>
      <p:pic>
        <p:nvPicPr>
          <p:cNvPr id="54" name="53 Imagen" descr="LION"/>
          <p:cNvPicPr/>
          <p:nvPr/>
        </p:nvPicPr>
        <p:blipFill>
          <a:blip r:embed="rId23" cstate="print"/>
          <a:srcRect l="7456" t="17986" r="6872" b="13669"/>
          <a:stretch>
            <a:fillRect/>
          </a:stretch>
        </p:blipFill>
        <p:spPr bwMode="auto">
          <a:xfrm>
            <a:off x="7649492" y="2330700"/>
            <a:ext cx="1428400" cy="64826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74650" y="1141989"/>
            <a:ext cx="5924924" cy="92333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MX" dirty="0" smtClean="0"/>
              <a:t>El teléfono móvil o celular es un dispositivo inalámbrico electrónico que permite tener acceso a la red de telefonía celular o móvil. </a:t>
            </a:r>
            <a:endParaRPr lang="es-CO" dirty="0"/>
          </a:p>
        </p:txBody>
      </p:sp>
      <p:sp>
        <p:nvSpPr>
          <p:cNvPr id="39939" name="8 Rectángulo"/>
          <p:cNvSpPr>
            <a:spLocks noChangeArrowheads="1"/>
          </p:cNvSpPr>
          <p:nvPr/>
        </p:nvSpPr>
        <p:spPr bwMode="auto">
          <a:xfrm>
            <a:off x="368300" y="559655"/>
            <a:ext cx="2210542" cy="424732"/>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1. </a:t>
            </a:r>
            <a:r>
              <a:rPr lang="es-ES" b="1" dirty="0" smtClean="0">
                <a:hlinkClick r:id="rId3" action="ppaction://hlinkfile"/>
              </a:rPr>
              <a:t>TELEFONO MOVIL</a:t>
            </a:r>
            <a:r>
              <a:rPr lang="es-ES" b="1" dirty="0" smtClean="0">
                <a:solidFill>
                  <a:schemeClr val="tx2"/>
                </a:solidFill>
                <a:latin typeface="Franklin Gothic Book" pitchFamily="34" charset="0"/>
                <a:hlinkClick r:id="rId4" action="ppaction://hlinkfile"/>
              </a:rPr>
              <a:t> </a:t>
            </a:r>
            <a:endParaRPr lang="es-CO" b="1" dirty="0">
              <a:solidFill>
                <a:schemeClr val="tx2"/>
              </a:solidFill>
              <a:latin typeface="Franklin Gothic Book" pitchFamily="34" charset="0"/>
            </a:endParaRPr>
          </a:p>
        </p:txBody>
      </p:sp>
      <p:sp>
        <p:nvSpPr>
          <p:cNvPr id="39940"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39941"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192882"/>
            <a:ext cx="6996113" cy="389335"/>
          </a:xfrm>
          <a:solidFill>
            <a:schemeClr val="bg1">
              <a:alpha val="77000"/>
            </a:schemeClr>
          </a:solidFill>
        </p:spPr>
        <p:txBody>
          <a:bodyPr rtlCol="0">
            <a:noAutofit/>
          </a:bodyPr>
          <a:lstStyle/>
          <a:p>
            <a:pPr>
              <a:defRPr/>
            </a:pPr>
            <a:r>
              <a:rPr lang="it-IT" sz="2400" b="1" dirty="0" smtClean="0">
                <a:solidFill>
                  <a:schemeClr val="bg2">
                    <a:lumMod val="75000"/>
                  </a:schemeClr>
                </a:solidFill>
                <a:latin typeface="+mj-lt"/>
              </a:rPr>
              <a:t>7</a:t>
            </a:r>
            <a:r>
              <a:rPr lang="it-IT" sz="2400" b="1" dirty="0" smtClean="0">
                <a:solidFill>
                  <a:schemeClr val="bg2">
                    <a:lumMod val="75000"/>
                  </a:schemeClr>
                </a:solidFill>
                <a:latin typeface="+mj-lt"/>
              </a:rPr>
              <a:t>.3</a:t>
            </a:r>
            <a:r>
              <a:rPr lang="it-IT" sz="2400" b="1" dirty="0" smtClean="0">
                <a:solidFill>
                  <a:schemeClr val="bg2">
                    <a:lumMod val="75000"/>
                  </a:schemeClr>
                </a:solidFill>
                <a:latin typeface="+mj-lt"/>
              </a:rPr>
              <a:t>. ALCALDIA DE NEIVA</a:t>
            </a:r>
            <a:r>
              <a:rPr lang="it-IT" sz="2400" dirty="0" smtClean="0">
                <a:solidFill>
                  <a:schemeClr val="bg2">
                    <a:lumMod val="75000"/>
                  </a:schemeClr>
                </a:solidFill>
              </a:rPr>
              <a:t> </a:t>
            </a:r>
            <a:r>
              <a:rPr lang="it-IT" sz="2400" b="1" dirty="0" smtClean="0">
                <a:solidFill>
                  <a:schemeClr val="bg2">
                    <a:lumMod val="75000"/>
                  </a:schemeClr>
                </a:solidFill>
                <a:latin typeface="+mj-lt"/>
              </a:rPr>
              <a:t> </a:t>
            </a:r>
            <a:endParaRPr lang="es-CO" sz="2400" b="1" dirty="0" smtClean="0"/>
          </a:p>
        </p:txBody>
      </p:sp>
      <p:sp>
        <p:nvSpPr>
          <p:cNvPr id="39943"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3" name="Rectangle 2"/>
          <p:cNvSpPr>
            <a:spLocks noChangeArrowheads="1"/>
          </p:cNvSpPr>
          <p:nvPr/>
        </p:nvSpPr>
        <p:spPr bwMode="auto">
          <a:xfrm>
            <a:off x="374650" y="3158919"/>
            <a:ext cx="5918574"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fontAlgn="auto">
              <a:spcBef>
                <a:spcPts val="0"/>
              </a:spcBef>
              <a:spcAft>
                <a:spcPts val="0"/>
              </a:spcAft>
              <a:defRPr/>
            </a:pPr>
            <a:r>
              <a:rPr lang="es-MX" dirty="0" smtClean="0"/>
              <a:t>El bastón luminoso  es un dispositivo portátil de iluminación y señalización visual, utilizado entre otros para las operaciones en puestos de control vial, retenes, desviaciones en vías, parqueaderos y aeropuertos.</a:t>
            </a:r>
            <a:endParaRPr lang="es-CO" dirty="0"/>
          </a:p>
        </p:txBody>
      </p:sp>
      <p:sp>
        <p:nvSpPr>
          <p:cNvPr id="39945" name="8 Rectángulo"/>
          <p:cNvSpPr>
            <a:spLocks noChangeArrowheads="1"/>
          </p:cNvSpPr>
          <p:nvPr/>
        </p:nvSpPr>
        <p:spPr bwMode="auto">
          <a:xfrm>
            <a:off x="366713" y="2408347"/>
            <a:ext cx="5932861" cy="424732"/>
          </a:xfrm>
          <a:prstGeom prst="rect">
            <a:avLst/>
          </a:prstGeom>
          <a:noFill/>
          <a:ln w="9525">
            <a:noFill/>
            <a:miter lim="800000"/>
            <a:headEnd/>
            <a:tailEnd/>
          </a:ln>
        </p:spPr>
        <p:txBody>
          <a:bodyPr wrap="square">
            <a:spAutoFit/>
          </a:bodyPr>
          <a:lstStyle/>
          <a:p>
            <a:pPr marL="342900" indent="-342900">
              <a:lnSpc>
                <a:spcPct val="120000"/>
              </a:lnSpc>
            </a:pPr>
            <a:r>
              <a:rPr lang="es-CO" b="1" dirty="0">
                <a:solidFill>
                  <a:schemeClr val="tx2"/>
                </a:solidFill>
                <a:latin typeface="Franklin Gothic Book" pitchFamily="34" charset="0"/>
                <a:hlinkClick r:id="rId2" action="ppaction://hlinkfile"/>
              </a:rPr>
              <a:t>2</a:t>
            </a:r>
            <a:r>
              <a:rPr lang="es-CO" b="1" dirty="0" smtClean="0">
                <a:solidFill>
                  <a:schemeClr val="tx2"/>
                </a:solidFill>
                <a:latin typeface="Franklin Gothic Book" pitchFamily="34" charset="0"/>
                <a:hlinkClick r:id="rId2" action="ppaction://hlinkfile"/>
              </a:rPr>
              <a:t>. </a:t>
            </a:r>
            <a:r>
              <a:rPr lang="es-ES" b="1" dirty="0" smtClean="0">
                <a:solidFill>
                  <a:schemeClr val="tx2"/>
                </a:solidFill>
                <a:latin typeface="Franklin Gothic Book" pitchFamily="34" charset="0"/>
                <a:hlinkClick r:id="rId5" action="ppaction://hlinkfile"/>
              </a:rPr>
              <a:t>BASTONES LUMINOSOS.</a:t>
            </a:r>
            <a:endParaRPr lang="es-CO" b="1" dirty="0">
              <a:solidFill>
                <a:schemeClr val="tx2"/>
              </a:solidFill>
              <a:latin typeface="Franklin Gothic Book" pitchFamily="34" charset="0"/>
            </a:endParaRPr>
          </a:p>
        </p:txBody>
      </p:sp>
      <p:pic>
        <p:nvPicPr>
          <p:cNvPr id="18" name="91 Imagen" descr="BMC LOGO.bmp"/>
          <p:cNvPicPr>
            <a:picLocks noChangeAspect="1"/>
          </p:cNvPicPr>
          <p:nvPr/>
        </p:nvPicPr>
        <p:blipFill>
          <a:blip r:embed="rId6" cstate="print"/>
          <a:srcRect r="-211"/>
          <a:stretch>
            <a:fillRect/>
          </a:stretch>
        </p:blipFill>
        <p:spPr bwMode="auto">
          <a:xfrm>
            <a:off x="7494588" y="116682"/>
            <a:ext cx="1511300" cy="465535"/>
          </a:xfrm>
          <a:prstGeom prst="rect">
            <a:avLst/>
          </a:prstGeom>
          <a:noFill/>
          <a:ln w="9525">
            <a:noFill/>
            <a:miter lim="800000"/>
            <a:headEnd/>
            <a:tailEnd/>
          </a:ln>
        </p:spPr>
      </p:pic>
      <p:pic>
        <p:nvPicPr>
          <p:cNvPr id="11" name="10 Imagen" descr="Resultado de imagen para CELULARES"/>
          <p:cNvPicPr/>
          <p:nvPr/>
        </p:nvPicPr>
        <p:blipFill>
          <a:blip r:embed="rId7" cstate="print"/>
          <a:srcRect/>
          <a:stretch>
            <a:fillRect/>
          </a:stretch>
        </p:blipFill>
        <p:spPr bwMode="auto">
          <a:xfrm>
            <a:off x="6491288" y="984387"/>
            <a:ext cx="2401700" cy="1277417"/>
          </a:xfrm>
          <a:prstGeom prst="rect">
            <a:avLst/>
          </a:prstGeom>
          <a:noFill/>
          <a:ln w="9525">
            <a:noFill/>
            <a:miter lim="800000"/>
            <a:headEnd/>
            <a:tailEnd/>
          </a:ln>
        </p:spPr>
      </p:pic>
      <p:pic>
        <p:nvPicPr>
          <p:cNvPr id="14" name="13 Imagen" descr="Resultado de imagen para BASTON LUMINOSO TRANSITO"/>
          <p:cNvPicPr/>
          <p:nvPr/>
        </p:nvPicPr>
        <p:blipFill>
          <a:blip r:embed="rId8" cstate="print"/>
          <a:srcRect/>
          <a:stretch>
            <a:fillRect/>
          </a:stretch>
        </p:blipFill>
        <p:spPr bwMode="auto">
          <a:xfrm>
            <a:off x="6765271" y="2833079"/>
            <a:ext cx="1781175" cy="1695450"/>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68300" y="1435766"/>
            <a:ext cx="5924924"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MX" dirty="0" smtClean="0"/>
              <a:t>El analizador de alcohol en el aire espirado es un instrumento que mide la cantidad de etanol presente en un determinado volumen de aire espirado, para luego estimar la cantidad de etanol en la sangre a partir de esta medida.</a:t>
            </a:r>
            <a:endParaRPr lang="es-CO" dirty="0"/>
          </a:p>
        </p:txBody>
      </p:sp>
      <p:sp>
        <p:nvSpPr>
          <p:cNvPr id="39939" name="8 Rectángulo"/>
          <p:cNvSpPr>
            <a:spLocks noChangeArrowheads="1"/>
          </p:cNvSpPr>
          <p:nvPr/>
        </p:nvSpPr>
        <p:spPr bwMode="auto">
          <a:xfrm>
            <a:off x="155575" y="571500"/>
            <a:ext cx="8656216" cy="424732"/>
          </a:xfrm>
          <a:prstGeom prst="rect">
            <a:avLst/>
          </a:prstGeom>
          <a:noFill/>
          <a:ln w="9525">
            <a:noFill/>
            <a:miter lim="800000"/>
            <a:headEnd/>
            <a:tailEnd/>
          </a:ln>
        </p:spPr>
        <p:txBody>
          <a:bodyPr wrap="squar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3. </a:t>
            </a:r>
            <a:r>
              <a:rPr lang="es-ES" b="1" dirty="0" smtClean="0">
                <a:hlinkClick r:id="rId3" action="ppaction://hlinkfile"/>
              </a:rPr>
              <a:t>ANALIZADOR DE ALCOHOL EN AIRE ESPIRADO, ALCOHOLIMETRO Ó ALCOHOSENSOR</a:t>
            </a:r>
            <a:r>
              <a:rPr lang="es-ES" b="1" dirty="0" smtClean="0">
                <a:solidFill>
                  <a:schemeClr val="tx2"/>
                </a:solidFill>
                <a:latin typeface="Franklin Gothic Book" pitchFamily="34" charset="0"/>
                <a:hlinkClick r:id="rId3" action="ppaction://hlinkfile"/>
              </a:rPr>
              <a:t> </a:t>
            </a:r>
            <a:endParaRPr lang="es-CO" b="1" dirty="0">
              <a:solidFill>
                <a:schemeClr val="tx2"/>
              </a:solidFill>
              <a:latin typeface="Franklin Gothic Book" pitchFamily="34" charset="0"/>
            </a:endParaRPr>
          </a:p>
        </p:txBody>
      </p:sp>
      <p:sp>
        <p:nvSpPr>
          <p:cNvPr id="39940"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39941"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192882"/>
            <a:ext cx="6996113" cy="389335"/>
          </a:xfrm>
          <a:solidFill>
            <a:schemeClr val="bg1">
              <a:alpha val="77000"/>
            </a:schemeClr>
          </a:solidFill>
        </p:spPr>
        <p:txBody>
          <a:bodyPr rtlCol="0">
            <a:noAutofit/>
          </a:bodyPr>
          <a:lstStyle/>
          <a:p>
            <a:pPr>
              <a:defRPr/>
            </a:pPr>
            <a:r>
              <a:rPr lang="it-IT" sz="2400" b="1" dirty="0" smtClean="0">
                <a:solidFill>
                  <a:schemeClr val="bg2">
                    <a:lumMod val="75000"/>
                  </a:schemeClr>
                </a:solidFill>
                <a:latin typeface="+mj-lt"/>
              </a:rPr>
              <a:t>7</a:t>
            </a:r>
            <a:r>
              <a:rPr lang="it-IT" sz="2400" b="1" dirty="0" smtClean="0">
                <a:solidFill>
                  <a:schemeClr val="bg2">
                    <a:lumMod val="75000"/>
                  </a:schemeClr>
                </a:solidFill>
                <a:latin typeface="+mj-lt"/>
              </a:rPr>
              <a:t>.3</a:t>
            </a:r>
            <a:r>
              <a:rPr lang="it-IT" sz="2400" b="1" dirty="0" smtClean="0">
                <a:solidFill>
                  <a:schemeClr val="bg2">
                    <a:lumMod val="75000"/>
                  </a:schemeClr>
                </a:solidFill>
                <a:latin typeface="+mj-lt"/>
              </a:rPr>
              <a:t>. ALCALDIA DE NEIVA</a:t>
            </a:r>
            <a:r>
              <a:rPr lang="it-IT" sz="2400" dirty="0" smtClean="0">
                <a:solidFill>
                  <a:schemeClr val="bg2">
                    <a:lumMod val="75000"/>
                  </a:schemeClr>
                </a:solidFill>
              </a:rPr>
              <a:t> </a:t>
            </a:r>
            <a:r>
              <a:rPr lang="it-IT" sz="2400" b="1" dirty="0" smtClean="0">
                <a:solidFill>
                  <a:schemeClr val="bg2">
                    <a:lumMod val="75000"/>
                  </a:schemeClr>
                </a:solidFill>
                <a:latin typeface="+mj-lt"/>
              </a:rPr>
              <a:t> </a:t>
            </a:r>
            <a:endParaRPr lang="es-CO" sz="2400" b="1" dirty="0" smtClean="0"/>
          </a:p>
        </p:txBody>
      </p:sp>
      <p:sp>
        <p:nvSpPr>
          <p:cNvPr id="39943"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3" name="Rectangle 2"/>
          <p:cNvSpPr>
            <a:spLocks noChangeArrowheads="1"/>
          </p:cNvSpPr>
          <p:nvPr/>
        </p:nvSpPr>
        <p:spPr bwMode="auto">
          <a:xfrm>
            <a:off x="374650" y="3281145"/>
            <a:ext cx="5918574" cy="147732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MX" dirty="0" smtClean="0"/>
              <a:t>Los pantalones para bombero  son parte del EPP (Equipo de protección personal) del bombero. Estos poseen protectores de rodillas, espinillas y piel. También, ayuda a proteger al bombero contra el calor y las llamas de dos maneras. </a:t>
            </a:r>
            <a:endParaRPr lang="es-CO" dirty="0"/>
          </a:p>
        </p:txBody>
      </p:sp>
      <p:sp>
        <p:nvSpPr>
          <p:cNvPr id="39945" name="8 Rectángulo"/>
          <p:cNvSpPr>
            <a:spLocks noChangeArrowheads="1"/>
          </p:cNvSpPr>
          <p:nvPr/>
        </p:nvSpPr>
        <p:spPr bwMode="auto">
          <a:xfrm>
            <a:off x="155575" y="2756477"/>
            <a:ext cx="5926511" cy="424732"/>
          </a:xfrm>
          <a:prstGeom prst="rect">
            <a:avLst/>
          </a:prstGeom>
          <a:noFill/>
          <a:ln w="9525">
            <a:noFill/>
            <a:miter lim="800000"/>
            <a:headEnd/>
            <a:tailEnd/>
          </a:ln>
        </p:spPr>
        <p:txBody>
          <a:bodyPr wrap="squar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4. </a:t>
            </a:r>
            <a:r>
              <a:rPr lang="es-ES" b="1" dirty="0" smtClean="0">
                <a:solidFill>
                  <a:schemeClr val="tx2"/>
                </a:solidFill>
                <a:latin typeface="Franklin Gothic Book" pitchFamily="34" charset="0"/>
                <a:hlinkClick r:id="rId4" action="ppaction://hlinkfile"/>
              </a:rPr>
              <a:t>PANTALÓN PARA BOMBERO</a:t>
            </a:r>
            <a:r>
              <a:rPr lang="es-ES" b="1" dirty="0" smtClean="0">
                <a:solidFill>
                  <a:schemeClr val="tx2"/>
                </a:solidFill>
                <a:latin typeface="Franklin Gothic Book" pitchFamily="34" charset="0"/>
                <a:hlinkClick r:id="rId5" action="ppaction://hlinkfile"/>
              </a:rPr>
              <a:t>.</a:t>
            </a:r>
            <a:endParaRPr lang="es-CO" b="1" dirty="0">
              <a:solidFill>
                <a:schemeClr val="tx2"/>
              </a:solidFill>
              <a:latin typeface="Franklin Gothic Book" pitchFamily="34" charset="0"/>
            </a:endParaRPr>
          </a:p>
        </p:txBody>
      </p:sp>
      <p:pic>
        <p:nvPicPr>
          <p:cNvPr id="18" name="91 Imagen" descr="BMC LOGO.bmp"/>
          <p:cNvPicPr>
            <a:picLocks noChangeAspect="1"/>
          </p:cNvPicPr>
          <p:nvPr/>
        </p:nvPicPr>
        <p:blipFill>
          <a:blip r:embed="rId6" cstate="print"/>
          <a:srcRect r="-211"/>
          <a:stretch>
            <a:fillRect/>
          </a:stretch>
        </p:blipFill>
        <p:spPr bwMode="auto">
          <a:xfrm>
            <a:off x="7494588" y="116682"/>
            <a:ext cx="1511300" cy="465535"/>
          </a:xfrm>
          <a:prstGeom prst="rect">
            <a:avLst/>
          </a:prstGeom>
          <a:noFill/>
          <a:ln w="9525">
            <a:noFill/>
            <a:miter lim="800000"/>
            <a:headEnd/>
            <a:tailEnd/>
          </a:ln>
        </p:spPr>
      </p:pic>
      <p:pic>
        <p:nvPicPr>
          <p:cNvPr id="11" name="10 Imagen" descr="Resultado de imagen para ALCOHOLIMETRO"/>
          <p:cNvPicPr/>
          <p:nvPr/>
        </p:nvPicPr>
        <p:blipFill>
          <a:blip r:embed="rId7" cstate="print"/>
          <a:srcRect/>
          <a:stretch>
            <a:fillRect/>
          </a:stretch>
        </p:blipFill>
        <p:spPr bwMode="auto">
          <a:xfrm>
            <a:off x="6666193" y="1105566"/>
            <a:ext cx="2051050" cy="1190208"/>
          </a:xfrm>
          <a:prstGeom prst="rect">
            <a:avLst/>
          </a:prstGeom>
          <a:noFill/>
          <a:ln w="9525">
            <a:noFill/>
            <a:miter lim="800000"/>
            <a:headEnd/>
            <a:tailEnd/>
          </a:ln>
        </p:spPr>
      </p:pic>
      <p:pic>
        <p:nvPicPr>
          <p:cNvPr id="14" name="13 Imagen" descr="Resultado de imagen para PANTALON BOMBERO"/>
          <p:cNvPicPr/>
          <p:nvPr/>
        </p:nvPicPr>
        <p:blipFill>
          <a:blip r:embed="rId8" cstate="print"/>
          <a:srcRect l="24667" r="22000"/>
          <a:stretch>
            <a:fillRect/>
          </a:stretch>
        </p:blipFill>
        <p:spPr bwMode="auto">
          <a:xfrm>
            <a:off x="7279388" y="2426277"/>
            <a:ext cx="1093600" cy="2189630"/>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68300" y="984646"/>
            <a:ext cx="5630863" cy="646331"/>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CO" dirty="0" smtClean="0"/>
              <a:t>Las botas son el elemento de protección personal EPP para el pie, el tobillo y la pierna.</a:t>
            </a:r>
            <a:endParaRPr lang="es-CO" dirty="0"/>
          </a:p>
        </p:txBody>
      </p:sp>
      <p:sp>
        <p:nvSpPr>
          <p:cNvPr id="39939" name="8 Rectángulo"/>
          <p:cNvSpPr>
            <a:spLocks noChangeArrowheads="1"/>
          </p:cNvSpPr>
          <p:nvPr/>
        </p:nvSpPr>
        <p:spPr bwMode="auto">
          <a:xfrm>
            <a:off x="368300" y="613445"/>
            <a:ext cx="2641172" cy="424732"/>
          </a:xfrm>
          <a:prstGeom prst="rect">
            <a:avLst/>
          </a:prstGeom>
          <a:noFill/>
          <a:ln w="9525">
            <a:noFill/>
            <a:miter lim="800000"/>
            <a:headEnd/>
            <a:tailEnd/>
          </a:ln>
        </p:spPr>
        <p:txBody>
          <a:bodyPr wrap="none">
            <a:spAutoFit/>
          </a:bodyPr>
          <a:lstStyle/>
          <a:p>
            <a:pPr marL="342900" indent="-342900">
              <a:lnSpc>
                <a:spcPct val="120000"/>
              </a:lnSpc>
            </a:pPr>
            <a:r>
              <a:rPr lang="es-CO" b="1" dirty="0">
                <a:solidFill>
                  <a:schemeClr val="tx2"/>
                </a:solidFill>
                <a:latin typeface="Franklin Gothic Book" pitchFamily="34" charset="0"/>
                <a:hlinkClick r:id="rId2" action="ppaction://hlinkfile"/>
              </a:rPr>
              <a:t>5</a:t>
            </a:r>
            <a:r>
              <a:rPr lang="es-CO" b="1" dirty="0" smtClean="0">
                <a:solidFill>
                  <a:schemeClr val="tx2"/>
                </a:solidFill>
                <a:latin typeface="Franklin Gothic Book" pitchFamily="34" charset="0"/>
                <a:hlinkClick r:id="rId2" action="ppaction://hlinkfile"/>
              </a:rPr>
              <a:t>. </a:t>
            </a:r>
            <a:r>
              <a:rPr lang="es-ES" b="1" dirty="0" smtClean="0">
                <a:hlinkClick r:id="rId3" action="ppaction://hlinkfile"/>
              </a:rPr>
              <a:t>BOTA PARA BOMBERO</a:t>
            </a:r>
            <a:r>
              <a:rPr lang="es-ES" b="1" dirty="0" smtClean="0">
                <a:solidFill>
                  <a:schemeClr val="tx2"/>
                </a:solidFill>
                <a:latin typeface="Franklin Gothic Book" pitchFamily="34" charset="0"/>
                <a:hlinkClick r:id="rId3" action="ppaction://hlinkfile"/>
              </a:rPr>
              <a:t> </a:t>
            </a:r>
            <a:endParaRPr lang="es-CO" b="1" dirty="0">
              <a:solidFill>
                <a:schemeClr val="tx2"/>
              </a:solidFill>
              <a:latin typeface="Franklin Gothic Book" pitchFamily="34" charset="0"/>
            </a:endParaRPr>
          </a:p>
        </p:txBody>
      </p:sp>
      <p:sp>
        <p:nvSpPr>
          <p:cNvPr id="39940"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39941"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192882"/>
            <a:ext cx="6996113" cy="494110"/>
          </a:xfrm>
          <a:solidFill>
            <a:schemeClr val="bg1">
              <a:alpha val="77000"/>
            </a:schemeClr>
          </a:solidFill>
        </p:spPr>
        <p:txBody>
          <a:bodyPr rtlCol="0">
            <a:noAutofit/>
          </a:bodyPr>
          <a:lstStyle/>
          <a:p>
            <a:pPr>
              <a:defRPr/>
            </a:pPr>
            <a:r>
              <a:rPr lang="it-IT" sz="2400" b="1" dirty="0" smtClean="0">
                <a:solidFill>
                  <a:schemeClr val="bg2">
                    <a:lumMod val="75000"/>
                  </a:schemeClr>
                </a:solidFill>
                <a:latin typeface="+mj-lt"/>
              </a:rPr>
              <a:t>7</a:t>
            </a:r>
            <a:r>
              <a:rPr lang="it-IT" sz="2400" b="1" dirty="0" smtClean="0">
                <a:solidFill>
                  <a:schemeClr val="bg2">
                    <a:lumMod val="75000"/>
                  </a:schemeClr>
                </a:solidFill>
                <a:latin typeface="+mj-lt"/>
              </a:rPr>
              <a:t>.3</a:t>
            </a:r>
            <a:r>
              <a:rPr lang="it-IT" sz="2400" b="1" dirty="0" smtClean="0">
                <a:solidFill>
                  <a:schemeClr val="bg2">
                    <a:lumMod val="75000"/>
                  </a:schemeClr>
                </a:solidFill>
                <a:latin typeface="+mj-lt"/>
              </a:rPr>
              <a:t>. ALCALDIA DE NEIVA</a:t>
            </a:r>
            <a:r>
              <a:rPr lang="it-IT" sz="2400" b="1" dirty="0" smtClean="0">
                <a:solidFill>
                  <a:schemeClr val="bg2">
                    <a:lumMod val="75000"/>
                  </a:schemeClr>
                </a:solidFill>
              </a:rPr>
              <a:t> </a:t>
            </a:r>
            <a:r>
              <a:rPr lang="it-IT" sz="2400" b="1" dirty="0" smtClean="0">
                <a:solidFill>
                  <a:schemeClr val="bg2">
                    <a:lumMod val="75000"/>
                  </a:schemeClr>
                </a:solidFill>
                <a:latin typeface="+mj-lt"/>
              </a:rPr>
              <a:t> </a:t>
            </a:r>
            <a:endParaRPr lang="es-CO" sz="2400" b="1" dirty="0" smtClean="0"/>
          </a:p>
        </p:txBody>
      </p:sp>
      <p:sp>
        <p:nvSpPr>
          <p:cNvPr id="39943"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3" name="Rectangle 2"/>
          <p:cNvSpPr>
            <a:spLocks noChangeArrowheads="1"/>
          </p:cNvSpPr>
          <p:nvPr/>
        </p:nvSpPr>
        <p:spPr bwMode="auto">
          <a:xfrm>
            <a:off x="374650" y="2136910"/>
            <a:ext cx="5630863"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ES" dirty="0" smtClean="0"/>
              <a:t>El guante para bombero es una prenda protectora diseñada para proveer protección al calor, llamas, líquidos, agentes infecciosos y protección física a los dedos, mano y muñeca.</a:t>
            </a:r>
            <a:endParaRPr lang="es-CO" dirty="0"/>
          </a:p>
        </p:txBody>
      </p:sp>
      <p:sp>
        <p:nvSpPr>
          <p:cNvPr id="39945" name="8 Rectángulo"/>
          <p:cNvSpPr>
            <a:spLocks noChangeArrowheads="1"/>
          </p:cNvSpPr>
          <p:nvPr/>
        </p:nvSpPr>
        <p:spPr bwMode="auto">
          <a:xfrm>
            <a:off x="366714" y="1735972"/>
            <a:ext cx="5632450" cy="424732"/>
          </a:xfrm>
          <a:prstGeom prst="rect">
            <a:avLst/>
          </a:prstGeom>
          <a:noFill/>
          <a:ln w="9525">
            <a:noFill/>
            <a:miter lim="800000"/>
            <a:headEnd/>
            <a:tailEnd/>
          </a:ln>
        </p:spPr>
        <p:txBody>
          <a:bodyPr wrap="square">
            <a:spAutoFit/>
          </a:bodyPr>
          <a:lstStyle/>
          <a:p>
            <a:pPr marL="342900" indent="-342900">
              <a:lnSpc>
                <a:spcPct val="120000"/>
              </a:lnSpc>
            </a:pPr>
            <a:r>
              <a:rPr lang="es-CO" b="1" dirty="0">
                <a:solidFill>
                  <a:schemeClr val="tx2"/>
                </a:solidFill>
                <a:latin typeface="Franklin Gothic Book" pitchFamily="34" charset="0"/>
                <a:hlinkClick r:id="rId2" action="ppaction://hlinkfile"/>
              </a:rPr>
              <a:t>6</a:t>
            </a:r>
            <a:r>
              <a:rPr lang="es-CO" b="1" dirty="0" smtClean="0">
                <a:solidFill>
                  <a:schemeClr val="tx2"/>
                </a:solidFill>
                <a:latin typeface="Franklin Gothic Book" pitchFamily="34" charset="0"/>
                <a:hlinkClick r:id="rId2" action="ppaction://hlinkfile"/>
              </a:rPr>
              <a:t>. </a:t>
            </a:r>
            <a:r>
              <a:rPr lang="es-ES" b="1" dirty="0" smtClean="0">
                <a:solidFill>
                  <a:schemeClr val="tx2"/>
                </a:solidFill>
                <a:latin typeface="Franklin Gothic Book" pitchFamily="34" charset="0"/>
                <a:hlinkClick r:id="rId4" action="ppaction://hlinkfile"/>
              </a:rPr>
              <a:t>GUANTE PARA BOMBERO</a:t>
            </a:r>
            <a:r>
              <a:rPr lang="es-ES" b="1" dirty="0" smtClean="0">
                <a:solidFill>
                  <a:schemeClr val="tx2"/>
                </a:solidFill>
                <a:latin typeface="Franklin Gothic Book" pitchFamily="34" charset="0"/>
                <a:hlinkClick r:id="rId5" action="ppaction://hlinkfile"/>
              </a:rPr>
              <a:t>.</a:t>
            </a:r>
            <a:endParaRPr lang="es-CO" b="1" dirty="0">
              <a:solidFill>
                <a:schemeClr val="tx2"/>
              </a:solidFill>
              <a:latin typeface="Franklin Gothic Book" pitchFamily="34" charset="0"/>
            </a:endParaRPr>
          </a:p>
        </p:txBody>
      </p:sp>
      <p:pic>
        <p:nvPicPr>
          <p:cNvPr id="18" name="91 Imagen" descr="BMC LOGO.bmp"/>
          <p:cNvPicPr>
            <a:picLocks noChangeAspect="1"/>
          </p:cNvPicPr>
          <p:nvPr/>
        </p:nvPicPr>
        <p:blipFill>
          <a:blip r:embed="rId6" cstate="print"/>
          <a:srcRect r="-211"/>
          <a:stretch>
            <a:fillRect/>
          </a:stretch>
        </p:blipFill>
        <p:spPr bwMode="auto">
          <a:xfrm>
            <a:off x="7494588" y="116682"/>
            <a:ext cx="1511300" cy="465535"/>
          </a:xfrm>
          <a:prstGeom prst="rect">
            <a:avLst/>
          </a:prstGeom>
          <a:noFill/>
          <a:ln w="9525">
            <a:noFill/>
            <a:miter lim="800000"/>
            <a:headEnd/>
            <a:tailEnd/>
          </a:ln>
        </p:spPr>
      </p:pic>
      <p:sp>
        <p:nvSpPr>
          <p:cNvPr id="11" name="8 Rectángulo"/>
          <p:cNvSpPr>
            <a:spLocks noChangeArrowheads="1"/>
          </p:cNvSpPr>
          <p:nvPr/>
        </p:nvSpPr>
        <p:spPr bwMode="auto">
          <a:xfrm>
            <a:off x="374650" y="3334866"/>
            <a:ext cx="5632450" cy="424732"/>
          </a:xfrm>
          <a:prstGeom prst="rect">
            <a:avLst/>
          </a:prstGeom>
          <a:noFill/>
          <a:ln w="9525">
            <a:noFill/>
            <a:miter lim="800000"/>
            <a:headEnd/>
            <a:tailEnd/>
          </a:ln>
        </p:spPr>
        <p:txBody>
          <a:bodyPr wrap="squar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7. </a:t>
            </a:r>
            <a:r>
              <a:rPr lang="es-ES" b="1" dirty="0" smtClean="0">
                <a:solidFill>
                  <a:schemeClr val="tx2"/>
                </a:solidFill>
                <a:latin typeface="Franklin Gothic Book" pitchFamily="34" charset="0"/>
                <a:hlinkClick r:id="rId7" action="ppaction://hlinkfile"/>
              </a:rPr>
              <a:t>CHAQUETA PARA BOMBERO</a:t>
            </a:r>
            <a:r>
              <a:rPr lang="es-ES" b="1" dirty="0" smtClean="0">
                <a:solidFill>
                  <a:schemeClr val="tx2"/>
                </a:solidFill>
                <a:latin typeface="Franklin Gothic Book" pitchFamily="34" charset="0"/>
                <a:hlinkClick r:id="rId5" action="ppaction://hlinkfile"/>
              </a:rPr>
              <a:t>.</a:t>
            </a:r>
            <a:endParaRPr lang="es-CO" b="1" dirty="0">
              <a:solidFill>
                <a:schemeClr val="tx2"/>
              </a:solidFill>
              <a:latin typeface="Franklin Gothic Book" pitchFamily="34" charset="0"/>
            </a:endParaRPr>
          </a:p>
        </p:txBody>
      </p:sp>
      <p:sp>
        <p:nvSpPr>
          <p:cNvPr id="14" name="Rectangle 2"/>
          <p:cNvSpPr>
            <a:spLocks noChangeArrowheads="1"/>
          </p:cNvSpPr>
          <p:nvPr/>
        </p:nvSpPr>
        <p:spPr bwMode="auto">
          <a:xfrm>
            <a:off x="366714" y="3759598"/>
            <a:ext cx="5630863"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MX" dirty="0" smtClean="0"/>
              <a:t>La chaqueta para bombero debe estar diseñada para brindar protección limitada según los requisitos de la Norma NFPA 1971, en  el torso y los brazos, con exclusión de las manos y cabeza.</a:t>
            </a:r>
            <a:endParaRPr lang="es-CO" dirty="0"/>
          </a:p>
        </p:txBody>
      </p:sp>
      <p:pic>
        <p:nvPicPr>
          <p:cNvPr id="15" name="14 Imagen" descr="Resultado de imagen para botas bombero"/>
          <p:cNvPicPr/>
          <p:nvPr/>
        </p:nvPicPr>
        <p:blipFill>
          <a:blip r:embed="rId8" cstate="print"/>
          <a:srcRect l="22275" r="17062"/>
          <a:stretch>
            <a:fillRect/>
          </a:stretch>
        </p:blipFill>
        <p:spPr bwMode="auto">
          <a:xfrm>
            <a:off x="6343154" y="303399"/>
            <a:ext cx="1280703" cy="1685925"/>
          </a:xfrm>
          <a:prstGeom prst="rect">
            <a:avLst/>
          </a:prstGeom>
          <a:noFill/>
          <a:ln w="9525">
            <a:noFill/>
            <a:miter lim="800000"/>
            <a:headEnd/>
            <a:tailEnd/>
          </a:ln>
        </p:spPr>
      </p:pic>
      <p:pic>
        <p:nvPicPr>
          <p:cNvPr id="16" name="15 Imagen" descr="Resultado de imagen para PANTALON BOMBERO"/>
          <p:cNvPicPr/>
          <p:nvPr/>
        </p:nvPicPr>
        <p:blipFill>
          <a:blip r:embed="rId9" cstate="print"/>
          <a:srcRect/>
          <a:stretch>
            <a:fillRect/>
          </a:stretch>
        </p:blipFill>
        <p:spPr bwMode="auto">
          <a:xfrm>
            <a:off x="6281022" y="3759598"/>
            <a:ext cx="1342835" cy="1266825"/>
          </a:xfrm>
          <a:prstGeom prst="rect">
            <a:avLst/>
          </a:prstGeom>
          <a:noFill/>
          <a:ln w="9525">
            <a:noFill/>
            <a:miter lim="800000"/>
            <a:headEnd/>
            <a:tailEnd/>
          </a:ln>
        </p:spPr>
      </p:pic>
      <p:pic>
        <p:nvPicPr>
          <p:cNvPr id="17" name="16 Imagen" descr="http://guantessergo.com.mx/wp-content/uploads/2015/01/Guante-para-bombero-Mod.-BOM1011-N-330x400.jpg"/>
          <p:cNvPicPr/>
          <p:nvPr/>
        </p:nvPicPr>
        <p:blipFill>
          <a:blip r:embed="rId10" cstate="print"/>
          <a:srcRect/>
          <a:stretch>
            <a:fillRect/>
          </a:stretch>
        </p:blipFill>
        <p:spPr bwMode="auto">
          <a:xfrm>
            <a:off x="6454990" y="1989324"/>
            <a:ext cx="1168867" cy="1487963"/>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74650" y="1192306"/>
            <a:ext cx="5857708" cy="92333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ES" dirty="0" smtClean="0"/>
              <a:t>El pasamontaña para bombero es un elemento diseñado para proteger las orejas, el cuello, la cara y los hombros de la exposición al calor extremo.</a:t>
            </a:r>
            <a:endParaRPr lang="es-CO" dirty="0"/>
          </a:p>
        </p:txBody>
      </p:sp>
      <p:sp>
        <p:nvSpPr>
          <p:cNvPr id="39939" name="8 Rectángulo"/>
          <p:cNvSpPr>
            <a:spLocks noChangeArrowheads="1"/>
          </p:cNvSpPr>
          <p:nvPr/>
        </p:nvSpPr>
        <p:spPr bwMode="auto">
          <a:xfrm>
            <a:off x="368300" y="613445"/>
            <a:ext cx="3597652" cy="424732"/>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8. </a:t>
            </a:r>
            <a:r>
              <a:rPr lang="es-ES" b="1" dirty="0" smtClean="0">
                <a:hlinkClick r:id="rId3" action="ppaction://hlinkfile"/>
              </a:rPr>
              <a:t>PASAMONTAÑA PARA BOMBERO</a:t>
            </a:r>
            <a:r>
              <a:rPr lang="es-ES" b="1" dirty="0" smtClean="0">
                <a:solidFill>
                  <a:schemeClr val="tx2"/>
                </a:solidFill>
                <a:latin typeface="Franklin Gothic Book" pitchFamily="34" charset="0"/>
                <a:hlinkClick r:id="rId4" action="ppaction://hlinkfile"/>
              </a:rPr>
              <a:t> </a:t>
            </a:r>
            <a:endParaRPr lang="es-CO" b="1" dirty="0">
              <a:solidFill>
                <a:schemeClr val="tx2"/>
              </a:solidFill>
              <a:latin typeface="Franklin Gothic Book" pitchFamily="34" charset="0"/>
            </a:endParaRPr>
          </a:p>
        </p:txBody>
      </p:sp>
      <p:sp>
        <p:nvSpPr>
          <p:cNvPr id="39940"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39941"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192882"/>
            <a:ext cx="6996113" cy="494110"/>
          </a:xfrm>
          <a:solidFill>
            <a:schemeClr val="bg1">
              <a:alpha val="77000"/>
            </a:schemeClr>
          </a:solidFill>
        </p:spPr>
        <p:txBody>
          <a:bodyPr rtlCol="0">
            <a:noAutofit/>
          </a:bodyPr>
          <a:lstStyle/>
          <a:p>
            <a:pPr>
              <a:defRPr/>
            </a:pPr>
            <a:r>
              <a:rPr lang="it-IT" sz="2400" b="1" dirty="0" smtClean="0">
                <a:solidFill>
                  <a:schemeClr val="bg2">
                    <a:lumMod val="75000"/>
                  </a:schemeClr>
                </a:solidFill>
                <a:latin typeface="+mj-lt"/>
              </a:rPr>
              <a:t>7</a:t>
            </a:r>
            <a:r>
              <a:rPr lang="it-IT" sz="2400" b="1" dirty="0" smtClean="0">
                <a:solidFill>
                  <a:schemeClr val="bg2">
                    <a:lumMod val="75000"/>
                  </a:schemeClr>
                </a:solidFill>
                <a:latin typeface="+mj-lt"/>
              </a:rPr>
              <a:t>.3</a:t>
            </a:r>
            <a:r>
              <a:rPr lang="it-IT" sz="2400" b="1" dirty="0" smtClean="0">
                <a:solidFill>
                  <a:schemeClr val="bg2">
                    <a:lumMod val="75000"/>
                  </a:schemeClr>
                </a:solidFill>
                <a:latin typeface="+mj-lt"/>
              </a:rPr>
              <a:t>. ALCALDIA DE NEIVA</a:t>
            </a:r>
            <a:r>
              <a:rPr lang="it-IT" sz="2400" b="1" dirty="0" smtClean="0">
                <a:solidFill>
                  <a:schemeClr val="bg2">
                    <a:lumMod val="75000"/>
                  </a:schemeClr>
                </a:solidFill>
              </a:rPr>
              <a:t> </a:t>
            </a:r>
            <a:r>
              <a:rPr lang="it-IT" sz="2400" b="1" dirty="0" smtClean="0">
                <a:solidFill>
                  <a:schemeClr val="bg2">
                    <a:lumMod val="75000"/>
                  </a:schemeClr>
                </a:solidFill>
                <a:latin typeface="+mj-lt"/>
              </a:rPr>
              <a:t> </a:t>
            </a:r>
            <a:endParaRPr lang="es-CO" sz="2400" b="1" dirty="0" smtClean="0"/>
          </a:p>
        </p:txBody>
      </p:sp>
      <p:sp>
        <p:nvSpPr>
          <p:cNvPr id="39943"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3" name="Rectangle 2"/>
          <p:cNvSpPr>
            <a:spLocks noChangeArrowheads="1"/>
          </p:cNvSpPr>
          <p:nvPr/>
        </p:nvSpPr>
        <p:spPr bwMode="auto">
          <a:xfrm>
            <a:off x="374650" y="2931688"/>
            <a:ext cx="5857708" cy="20313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ES" dirty="0" smtClean="0"/>
              <a:t>El casco para bombero es un dispositivo que consiste esencialmente de un caparazón o carcasa, un sistema de absorción de energía, un sistema de retención, marcas </a:t>
            </a:r>
            <a:r>
              <a:rPr lang="es-ES" dirty="0" err="1" smtClean="0"/>
              <a:t>retroreflectivas</a:t>
            </a:r>
            <a:r>
              <a:rPr lang="es-ES" dirty="0" smtClean="0"/>
              <a:t>, cubiertas auditivas y del cuello y un protector ocular, el casco se utiliza para proteger la cabeza de heridas por impacto o por punción además de la cara, cuello y oídos contra quemaduras.</a:t>
            </a:r>
            <a:endParaRPr lang="es-CO" dirty="0"/>
          </a:p>
        </p:txBody>
      </p:sp>
      <p:sp>
        <p:nvSpPr>
          <p:cNvPr id="39945" name="8 Rectángulo"/>
          <p:cNvSpPr>
            <a:spLocks noChangeArrowheads="1"/>
          </p:cNvSpPr>
          <p:nvPr/>
        </p:nvSpPr>
        <p:spPr bwMode="auto">
          <a:xfrm>
            <a:off x="366714" y="2368457"/>
            <a:ext cx="5632450" cy="424732"/>
          </a:xfrm>
          <a:prstGeom prst="rect">
            <a:avLst/>
          </a:prstGeom>
          <a:noFill/>
          <a:ln w="9525">
            <a:noFill/>
            <a:miter lim="800000"/>
            <a:headEnd/>
            <a:tailEnd/>
          </a:ln>
        </p:spPr>
        <p:txBody>
          <a:bodyPr wrap="squar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9. </a:t>
            </a:r>
            <a:r>
              <a:rPr lang="es-ES" b="1" dirty="0" smtClean="0">
                <a:solidFill>
                  <a:schemeClr val="tx2"/>
                </a:solidFill>
                <a:latin typeface="Franklin Gothic Book" pitchFamily="34" charset="0"/>
                <a:hlinkClick r:id="rId5" action="ppaction://hlinkfile"/>
              </a:rPr>
              <a:t>CASCO PARA BOMBERO.</a:t>
            </a:r>
            <a:endParaRPr lang="es-CO" b="1" dirty="0">
              <a:solidFill>
                <a:schemeClr val="tx2"/>
              </a:solidFill>
              <a:latin typeface="Franklin Gothic Book" pitchFamily="34" charset="0"/>
            </a:endParaRPr>
          </a:p>
        </p:txBody>
      </p:sp>
      <p:pic>
        <p:nvPicPr>
          <p:cNvPr id="18" name="91 Imagen" descr="BMC LOGO.bmp"/>
          <p:cNvPicPr>
            <a:picLocks noChangeAspect="1"/>
          </p:cNvPicPr>
          <p:nvPr/>
        </p:nvPicPr>
        <p:blipFill>
          <a:blip r:embed="rId6" cstate="print"/>
          <a:srcRect r="-211"/>
          <a:stretch>
            <a:fillRect/>
          </a:stretch>
        </p:blipFill>
        <p:spPr bwMode="auto">
          <a:xfrm>
            <a:off x="7494588" y="116682"/>
            <a:ext cx="1511300" cy="465535"/>
          </a:xfrm>
          <a:prstGeom prst="rect">
            <a:avLst/>
          </a:prstGeom>
          <a:noFill/>
          <a:ln w="9525">
            <a:noFill/>
            <a:miter lim="800000"/>
            <a:headEnd/>
            <a:tailEnd/>
          </a:ln>
        </p:spPr>
      </p:pic>
      <p:pic>
        <p:nvPicPr>
          <p:cNvPr id="11" name="10 Imagen" descr="http://guantessergo.com.mx/wp-content/uploads/2014/10/Capucha-de-Carbon-X-para-Bombero-409x400.png"/>
          <p:cNvPicPr/>
          <p:nvPr/>
        </p:nvPicPr>
        <p:blipFill>
          <a:blip r:embed="rId7" cstate="print"/>
          <a:srcRect b="4500"/>
          <a:stretch>
            <a:fillRect/>
          </a:stretch>
        </p:blipFill>
        <p:spPr bwMode="auto">
          <a:xfrm>
            <a:off x="6714423" y="911132"/>
            <a:ext cx="1560329" cy="1457325"/>
          </a:xfrm>
          <a:prstGeom prst="rect">
            <a:avLst/>
          </a:prstGeom>
          <a:noFill/>
          <a:ln w="9525">
            <a:noFill/>
            <a:miter lim="800000"/>
            <a:headEnd/>
            <a:tailEnd/>
          </a:ln>
        </p:spPr>
      </p:pic>
      <p:pic>
        <p:nvPicPr>
          <p:cNvPr id="14" name="13 Imagen" descr="http://guantessergo.com.mx/wp-content/uploads/2014/10/Estructrural-360S.jpg"/>
          <p:cNvPicPr/>
          <p:nvPr/>
        </p:nvPicPr>
        <p:blipFill>
          <a:blip r:embed="rId8" cstate="print"/>
          <a:srcRect l="12000" r="11666" b="5000"/>
          <a:stretch>
            <a:fillRect/>
          </a:stretch>
        </p:blipFill>
        <p:spPr bwMode="auto">
          <a:xfrm>
            <a:off x="6546201" y="3187649"/>
            <a:ext cx="1880956" cy="150090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53578"/>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dirty="0" smtClean="0">
                <a:solidFill>
                  <a:srgbClr val="044990"/>
                </a:solidFill>
                <a:latin typeface="+mj-lt"/>
                <a:cs typeface="+mn-cs"/>
              </a:rPr>
              <a:t>Solicitudes de inscripción</a:t>
            </a:r>
            <a:endParaRPr lang="it-IT" sz="2800" dirty="0">
              <a:solidFill>
                <a:srgbClr val="044990"/>
              </a:solidFill>
              <a:latin typeface="+mj-lt"/>
              <a:cs typeface="+mn-cs"/>
            </a:endParaRPr>
          </a:p>
          <a:p>
            <a:pPr marL="95250" fontAlgn="auto">
              <a:spcBef>
                <a:spcPts val="0"/>
              </a:spcBef>
              <a:spcAft>
                <a:spcPts val="0"/>
              </a:spcAft>
              <a:defRPr/>
            </a:pPr>
            <a:endParaRPr lang="it-IT" sz="2400" b="1" dirty="0">
              <a:solidFill>
                <a:schemeClr val="bg2">
                  <a:lumMod val="75000"/>
                </a:schemeClr>
              </a:solidFill>
              <a:latin typeface="Calibri" pitchFamily="34" charset="0"/>
              <a:cs typeface="+mn-cs"/>
            </a:endParaRPr>
          </a:p>
          <a:p>
            <a:r>
              <a:rPr lang="it-IT" sz="2400" b="1" dirty="0" smtClean="0">
                <a:solidFill>
                  <a:schemeClr val="bg2">
                    <a:lumMod val="75000"/>
                  </a:schemeClr>
                </a:solidFill>
                <a:latin typeface="+mj-lt"/>
              </a:rPr>
              <a:t>7</a:t>
            </a:r>
            <a:r>
              <a:rPr lang="it-IT" sz="2400" b="1" dirty="0" smtClean="0">
                <a:solidFill>
                  <a:schemeClr val="bg2">
                    <a:lumMod val="75000"/>
                  </a:schemeClr>
                </a:solidFill>
                <a:latin typeface="+mj-lt"/>
                <a:cs typeface="+mn-cs"/>
              </a:rPr>
              <a:t>.4</a:t>
            </a:r>
            <a:r>
              <a:rPr lang="it-IT" sz="2400" b="1" dirty="0" smtClean="0">
                <a:solidFill>
                  <a:schemeClr val="bg2">
                    <a:lumMod val="75000"/>
                  </a:schemeClr>
                </a:solidFill>
                <a:latin typeface="+mj-lt"/>
                <a:cs typeface="+mn-cs"/>
              </a:rPr>
              <a:t>. UNIDAD ESTRATEGICA DE NEGOCIOS PRIVADOS.</a:t>
            </a:r>
            <a:endParaRPr lang="es-CO" sz="2400" dirty="0" smtClean="0"/>
          </a:p>
        </p:txBody>
      </p:sp>
      <p:sp>
        <p:nvSpPr>
          <p:cNvPr id="36867" name="3 CuadroTexto"/>
          <p:cNvSpPr txBox="1">
            <a:spLocks noChangeArrowheads="1"/>
          </p:cNvSpPr>
          <p:nvPr/>
        </p:nvSpPr>
        <p:spPr bwMode="auto">
          <a:xfrm>
            <a:off x="190500" y="1416424"/>
            <a:ext cx="8501063" cy="4524315"/>
          </a:xfrm>
          <a:prstGeom prst="rect">
            <a:avLst/>
          </a:prstGeom>
          <a:noFill/>
          <a:ln w="9525">
            <a:noFill/>
            <a:miter lim="800000"/>
            <a:headEnd/>
            <a:tailEnd/>
          </a:ln>
        </p:spPr>
        <p:txBody>
          <a:bodyPr wrap="square">
            <a:spAutoFit/>
          </a:bodyPr>
          <a:lstStyle/>
          <a:p>
            <a:pPr marL="0" lvl="1"/>
            <a:endParaRPr lang="es-CO" sz="1600" dirty="0">
              <a:latin typeface="Franklin Gothic Book" pitchFamily="34" charset="0"/>
            </a:endParaRPr>
          </a:p>
          <a:p>
            <a:pPr algn="just">
              <a:buFont typeface="Wingdings" pitchFamily="2" charset="2"/>
              <a:buChar char="ü"/>
            </a:pPr>
            <a:r>
              <a:rPr lang="es-ES" sz="1700" b="1" dirty="0" smtClean="0">
                <a:latin typeface="Franklin Gothic Book" pitchFamily="34" charset="0"/>
                <a:cs typeface="Calibri" pitchFamily="34" charset="0"/>
              </a:rPr>
              <a:t>Objeto </a:t>
            </a:r>
            <a:r>
              <a:rPr lang="es-ES" sz="1700" b="1" dirty="0">
                <a:latin typeface="Franklin Gothic Book" pitchFamily="34" charset="0"/>
                <a:cs typeface="Calibri" pitchFamily="34" charset="0"/>
              </a:rPr>
              <a:t>de inscripción</a:t>
            </a:r>
            <a:r>
              <a:rPr lang="es-ES" sz="1700" b="1" dirty="0" smtClean="0">
                <a:latin typeface="Franklin Gothic Book" pitchFamily="34" charset="0"/>
                <a:cs typeface="Calibri" pitchFamily="34" charset="0"/>
              </a:rPr>
              <a:t>: </a:t>
            </a:r>
            <a:r>
              <a:rPr lang="es-ES" sz="1700" dirty="0" smtClean="0">
                <a:latin typeface="Franklin Gothic Book" pitchFamily="34" charset="0"/>
                <a:cs typeface="Calibri" pitchFamily="34" charset="0"/>
              </a:rPr>
              <a:t>Requerimiento de la Sociedad Comisionista </a:t>
            </a:r>
            <a:r>
              <a:rPr lang="es-ES" sz="1700" dirty="0" err="1" smtClean="0">
                <a:latin typeface="Franklin Gothic Book" pitchFamily="34" charset="0"/>
                <a:cs typeface="Calibri" pitchFamily="34" charset="0"/>
              </a:rPr>
              <a:t>Correagro</a:t>
            </a:r>
            <a:r>
              <a:rPr lang="es-ES" sz="1700" dirty="0" smtClean="0">
                <a:latin typeface="Franklin Gothic Book" pitchFamily="34" charset="0"/>
                <a:cs typeface="Calibri" pitchFamily="34" charset="0"/>
              </a:rPr>
              <a:t> S.A para realizar registro de facturas </a:t>
            </a:r>
            <a:endParaRPr lang="es-CO" sz="1600" dirty="0">
              <a:solidFill>
                <a:srgbClr val="FF0000"/>
              </a:solidFill>
              <a:cs typeface="Calibri" pitchFamily="34" charset="0"/>
            </a:endParaRPr>
          </a:p>
          <a:p>
            <a:pPr algn="just"/>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r>
              <a:rPr lang="es-ES" sz="1700" b="1" dirty="0">
                <a:latin typeface="Franklin Gothic Book" pitchFamily="34" charset="0"/>
                <a:cs typeface="Calibri" pitchFamily="34" charset="0"/>
              </a:rPr>
              <a:t> Importancia de la Negociación: </a:t>
            </a:r>
          </a:p>
          <a:p>
            <a:pPr algn="just"/>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endParaRPr lang="es-ES" sz="1700" b="1"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graphicFrame>
        <p:nvGraphicFramePr>
          <p:cNvPr id="11" name="10 Tabla"/>
          <p:cNvGraphicFramePr>
            <a:graphicFrameLocks noGrp="1"/>
          </p:cNvGraphicFramePr>
          <p:nvPr/>
        </p:nvGraphicFramePr>
        <p:xfrm>
          <a:off x="636308" y="3227063"/>
          <a:ext cx="7119712" cy="1125856"/>
        </p:xfrm>
        <a:graphic>
          <a:graphicData uri="http://schemas.openxmlformats.org/drawingml/2006/table">
            <a:tbl>
              <a:tblPr/>
              <a:tblGrid>
                <a:gridCol w="3689929"/>
                <a:gridCol w="3429783"/>
              </a:tblGrid>
              <a:tr h="190024">
                <a:tc>
                  <a:txBody>
                    <a:bodyPr/>
                    <a:lstStyle/>
                    <a:p>
                      <a:pPr algn="ctr" rtl="0" fontAlgn="t"/>
                      <a:r>
                        <a:rPr lang="es-CO" sz="1200" b="1" i="0" u="none" strike="noStrike" dirty="0" smtClean="0">
                          <a:solidFill>
                            <a:srgbClr val="000000"/>
                          </a:solidFill>
                          <a:latin typeface="Franklin Gothic Book"/>
                        </a:rPr>
                        <a:t>Estadística SECOP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a:noFill/>
                    </a:lnB>
                    <a:solidFill>
                      <a:srgbClr val="EDECEA"/>
                    </a:solidFill>
                  </a:tcPr>
                </a:tc>
                <a:tc rowSpan="2">
                  <a:txBody>
                    <a:bodyPr/>
                    <a:lstStyle/>
                    <a:p>
                      <a:pPr algn="ctr" rtl="0" fontAlgn="t"/>
                      <a:r>
                        <a:rPr lang="es-CO" sz="1200" b="1" i="0" u="none" strike="noStrike" dirty="0">
                          <a:solidFill>
                            <a:srgbClr val="000000"/>
                          </a:solidFill>
                          <a:latin typeface="Franklin Gothic Book"/>
                        </a:rPr>
                        <a:t>Dirección </a:t>
                      </a:r>
                      <a:r>
                        <a:rPr lang="es-CO" sz="1200" b="1" i="0" u="none" strike="noStrike" dirty="0" smtClean="0">
                          <a:solidFill>
                            <a:srgbClr val="000000"/>
                          </a:solidFill>
                          <a:latin typeface="Franklin Gothic Book"/>
                        </a:rPr>
                        <a:t>Unidad Negocios Privados</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r h="190024">
                <a:tc>
                  <a:txBody>
                    <a:bodyPr/>
                    <a:lstStyle/>
                    <a:p>
                      <a:pPr algn="ctr" rtl="0" fontAlgn="t"/>
                      <a:r>
                        <a:rPr lang="es-CO" sz="1200" b="1" i="0" u="none" strike="noStrike" dirty="0" smtClean="0">
                          <a:solidFill>
                            <a:srgbClr val="000000"/>
                          </a:solidFill>
                          <a:latin typeface="Franklin Gothic Book"/>
                        </a:rPr>
                        <a:t>(1° enero 2016 - 30 </a:t>
                      </a:r>
                      <a:r>
                        <a:rPr lang="es-CO" sz="1200" b="1" i="0" u="none" strike="noStrike" dirty="0" err="1" smtClean="0">
                          <a:solidFill>
                            <a:srgbClr val="000000"/>
                          </a:solidFill>
                          <a:latin typeface="Franklin Gothic Book"/>
                        </a:rPr>
                        <a:t>sep</a:t>
                      </a:r>
                      <a:r>
                        <a:rPr lang="es-CO" sz="1200" b="1" i="0" u="none" strike="noStrike" dirty="0" smtClean="0">
                          <a:solidFill>
                            <a:srgbClr val="000000"/>
                          </a:solidFill>
                          <a:latin typeface="Franklin Gothic Book"/>
                        </a:rPr>
                        <a:t> 2017)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a:noFill/>
                    </a:lnT>
                    <a:lnB w="12700" cap="flat" cmpd="sng" algn="ctr">
                      <a:solidFill>
                        <a:srgbClr val="897C57"/>
                      </a:solidFill>
                      <a:prstDash val="solid"/>
                      <a:round/>
                      <a:headEnd type="none" w="med" len="med"/>
                      <a:tailEnd type="none" w="med" len="med"/>
                    </a:lnB>
                    <a:solidFill>
                      <a:srgbClr val="EDECEA"/>
                    </a:solidFill>
                  </a:tcPr>
                </a:tc>
                <a:tc vMerge="1">
                  <a:txBody>
                    <a:bodyPr/>
                    <a:lstStyle/>
                    <a:p>
                      <a:endParaRPr lang="es-CO"/>
                    </a:p>
                  </a:txBody>
                  <a:tcPr/>
                </a:tc>
              </a:tr>
              <a:tr h="372904">
                <a:tc>
                  <a:txBody>
                    <a:bodyPr/>
                    <a:lstStyle/>
                    <a:p>
                      <a:pPr algn="ctr" rtl="0" fontAlgn="t"/>
                      <a:endParaRPr lang="es-CO" sz="1200" b="0"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c>
                  <a:txBody>
                    <a:bodyPr/>
                    <a:lstStyle/>
                    <a:p>
                      <a:pPr algn="ctr" rtl="0" fontAlgn="t"/>
                      <a:r>
                        <a:rPr lang="es-CO" sz="1200" b="0" i="0" u="none" strike="noStrike" dirty="0">
                          <a:solidFill>
                            <a:srgbClr val="000000"/>
                          </a:solidFill>
                          <a:latin typeface="Franklin Gothic Book"/>
                        </a:rPr>
                        <a:t>Negociación proyectada  </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r>
              <a:tr h="372904">
                <a:tc>
                  <a:txBody>
                    <a:bodyPr/>
                    <a:lstStyle/>
                    <a:p>
                      <a:pPr algn="ctr" rtl="0" fontAlgn="t"/>
                      <a:endParaRPr lang="es-CO" sz="1200" b="0" i="0" u="none" strike="noStrike" dirty="0" smtClean="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O" sz="1200" b="0" i="0" u="none" strike="noStrike" kern="1200" dirty="0" smtClean="0">
                          <a:solidFill>
                            <a:srgbClr val="000000"/>
                          </a:solidFill>
                          <a:latin typeface="+mn-lt"/>
                          <a:ea typeface="+mn-ea"/>
                          <a:cs typeface="+mn-cs"/>
                        </a:rPr>
                        <a:t>$60.000.000</a:t>
                      </a:r>
                      <a:r>
                        <a:rPr lang="es-CO" sz="1200" b="0" i="0" u="none" strike="noStrike" kern="1200" baseline="0" dirty="0" smtClean="0">
                          <a:solidFill>
                            <a:srgbClr val="000000"/>
                          </a:solidFill>
                          <a:latin typeface="+mn-lt"/>
                          <a:ea typeface="+mn-ea"/>
                          <a:cs typeface="+mn-cs"/>
                        </a:rPr>
                        <a:t> </a:t>
                      </a:r>
                      <a:r>
                        <a:rPr lang="es-CO" sz="1200" b="0" i="0" u="none" strike="noStrike" kern="1200" dirty="0" smtClean="0">
                          <a:solidFill>
                            <a:schemeClr val="tx1"/>
                          </a:solidFill>
                          <a:latin typeface="+mn-lt"/>
                          <a:ea typeface="+mn-ea"/>
                          <a:cs typeface="+mn-cs"/>
                        </a:rPr>
                        <a:t>(Sesenta millones</a:t>
                      </a:r>
                      <a:r>
                        <a:rPr lang="es-CO" sz="1200" b="0" i="0" u="none" strike="noStrike" kern="1200" baseline="0" dirty="0" smtClean="0">
                          <a:solidFill>
                            <a:schemeClr val="tx1"/>
                          </a:solidFill>
                          <a:latin typeface="+mn-lt"/>
                          <a:ea typeface="+mn-ea"/>
                          <a:cs typeface="+mn-cs"/>
                        </a:rPr>
                        <a:t> de</a:t>
                      </a:r>
                      <a:r>
                        <a:rPr lang="es-CO" sz="1200" b="0" i="0" u="none" strike="noStrike" kern="1200" dirty="0" smtClean="0">
                          <a:solidFill>
                            <a:schemeClr val="tx1"/>
                          </a:solidFill>
                          <a:latin typeface="+mn-lt"/>
                          <a:ea typeface="+mn-ea"/>
                          <a:cs typeface="+mn-cs"/>
                        </a:rPr>
                        <a:t> pesos</a:t>
                      </a:r>
                      <a:r>
                        <a:rPr lang="es-CO" sz="1200" b="0" i="0" u="none" strike="noStrike" dirty="0" smtClean="0">
                          <a:solidFill>
                            <a:schemeClr val="tx1"/>
                          </a:solidFill>
                          <a:latin typeface="+mn-lt"/>
                        </a:rPr>
                        <a:t> )</a:t>
                      </a:r>
                      <a:endParaRPr lang="es-CO" sz="1200" b="0" i="0" u="none" strike="noStrike" dirty="0">
                        <a:solidFill>
                          <a:srgbClr val="FF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bl>
          </a:graphicData>
        </a:graphic>
      </p:graphicFrame>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3 CuadroTexto"/>
          <p:cNvSpPr txBox="1">
            <a:spLocks noChangeArrowheads="1"/>
          </p:cNvSpPr>
          <p:nvPr/>
        </p:nvSpPr>
        <p:spPr bwMode="auto">
          <a:xfrm>
            <a:off x="198438" y="973931"/>
            <a:ext cx="8501062" cy="164660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buFont typeface="Wingdings" pitchFamily="2" charset="2"/>
              <a:buChar char="ü"/>
            </a:pPr>
            <a:endParaRPr lang="es-ES" sz="1700" b="1" dirty="0" smtClean="0">
              <a:latin typeface="Franklin Gothic Book" pitchFamily="34" charset="0"/>
              <a:cs typeface="Calibri" pitchFamily="34" charset="0"/>
            </a:endParaRPr>
          </a:p>
          <a:p>
            <a:pPr algn="just">
              <a:buFont typeface="Wingdings" pitchFamily="2" charset="2"/>
              <a:buChar char="ü"/>
            </a:pPr>
            <a:r>
              <a:rPr lang="es-ES" sz="1700" b="1" dirty="0" smtClean="0">
                <a:latin typeface="Franklin Gothic Book" pitchFamily="34" charset="0"/>
                <a:cs typeface="Calibri" pitchFamily="34" charset="0"/>
              </a:rPr>
              <a:t>Pluralidad </a:t>
            </a:r>
            <a:r>
              <a:rPr lang="es-ES" sz="1700" b="1" dirty="0">
                <a:latin typeface="Franklin Gothic Book" pitchFamily="34" charset="0"/>
                <a:cs typeface="Calibri" pitchFamily="34" charset="0"/>
              </a:rPr>
              <a:t>de oferentes. Fabricantes </a:t>
            </a: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sp>
        <p:nvSpPr>
          <p:cNvPr id="34820" name="Rectangle 13"/>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1" name="Rectangle 14"/>
          <p:cNvSpPr>
            <a:spLocks noChangeArrowheads="1"/>
          </p:cNvSpPr>
          <p:nvPr/>
        </p:nvSpPr>
        <p:spPr bwMode="auto">
          <a:xfrm>
            <a:off x="0" y="769308"/>
            <a:ext cx="502061"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2" name="Rectangle 15"/>
          <p:cNvSpPr>
            <a:spLocks noChangeArrowheads="1"/>
          </p:cNvSpPr>
          <p:nvPr/>
        </p:nvSpPr>
        <p:spPr bwMode="auto">
          <a:xfrm>
            <a:off x="0" y="1362239"/>
            <a:ext cx="643125"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3" name="Rectangle 17"/>
          <p:cNvSpPr>
            <a:spLocks noChangeArrowheads="1"/>
          </p:cNvSpPr>
          <p:nvPr/>
        </p:nvSpPr>
        <p:spPr bwMode="auto">
          <a:xfrm>
            <a:off x="0" y="2762414"/>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4" name="Rectangle 18"/>
          <p:cNvSpPr>
            <a:spLocks noChangeArrowheads="1"/>
          </p:cNvSpPr>
          <p:nvPr/>
        </p:nvSpPr>
        <p:spPr bwMode="auto">
          <a:xfrm>
            <a:off x="0" y="3183895"/>
            <a:ext cx="360996"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5" name="Rectangle 2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6" name="Rectangle 23"/>
          <p:cNvSpPr>
            <a:spLocks noChangeArrowheads="1"/>
          </p:cNvSpPr>
          <p:nvPr/>
        </p:nvSpPr>
        <p:spPr bwMode="auto">
          <a:xfrm>
            <a:off x="0" y="402209"/>
            <a:ext cx="2512226" cy="538609"/>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sz="700">
              <a:latin typeface="Franklin Gothic Book" pitchFamily="34" charset="0"/>
              <a:ea typeface="Calibri" pitchFamily="34" charset="0"/>
              <a:cs typeface="Times New Roman" pitchFamily="18" charset="0"/>
            </a:endParaRPr>
          </a:p>
          <a:p>
            <a:pPr eaLnBrk="0" hangingPunct="0"/>
            <a:endParaRPr lang="es-CO">
              <a:latin typeface="Franklin Gothic Book" pitchFamily="34" charset="0"/>
              <a:ea typeface="Calibri" pitchFamily="34" charset="0"/>
              <a:cs typeface="Times New Roman" pitchFamily="18" charset="0"/>
            </a:endParaRPr>
          </a:p>
        </p:txBody>
      </p:sp>
      <p:sp>
        <p:nvSpPr>
          <p:cNvPr id="34827" name="Rectangle 24"/>
          <p:cNvSpPr>
            <a:spLocks noChangeArrowheads="1"/>
          </p:cNvSpPr>
          <p:nvPr/>
        </p:nvSpPr>
        <p:spPr bwMode="auto">
          <a:xfrm>
            <a:off x="0" y="1076489"/>
            <a:ext cx="2371162"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8" name="Rectangle 3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9" name="Rectangle 32"/>
          <p:cNvSpPr>
            <a:spLocks noChangeArrowheads="1"/>
          </p:cNvSpPr>
          <p:nvPr/>
        </p:nvSpPr>
        <p:spPr bwMode="auto">
          <a:xfrm>
            <a:off x="0" y="1920359"/>
            <a:ext cx="184731" cy="369332"/>
          </a:xfrm>
          <a:prstGeom prst="rect">
            <a:avLst/>
          </a:prstGeom>
          <a:noFill/>
          <a:ln w="9525">
            <a:noFill/>
            <a:miter lim="800000"/>
            <a:headEnd/>
            <a:tailEnd/>
          </a:ln>
        </p:spPr>
        <p:txBody>
          <a:bodyPr wrap="none" anchor="ctr">
            <a:spAutoFit/>
          </a:bodyPr>
          <a:lstStyle/>
          <a:p>
            <a:endParaRPr lang="es-CO"/>
          </a:p>
        </p:txBody>
      </p:sp>
      <p:sp>
        <p:nvSpPr>
          <p:cNvPr id="34830" name="Rectangle 4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31" name="Rectangle 41"/>
          <p:cNvSpPr>
            <a:spLocks noChangeArrowheads="1"/>
          </p:cNvSpPr>
          <p:nvPr/>
        </p:nvSpPr>
        <p:spPr bwMode="auto">
          <a:xfrm>
            <a:off x="0" y="669295"/>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2" name="Rectangle 42"/>
          <p:cNvSpPr>
            <a:spLocks noChangeArrowheads="1"/>
          </p:cNvSpPr>
          <p:nvPr/>
        </p:nvSpPr>
        <p:spPr bwMode="auto">
          <a:xfrm>
            <a:off x="0" y="1329809"/>
            <a:ext cx="184731" cy="369332"/>
          </a:xfrm>
          <a:prstGeom prst="rect">
            <a:avLst/>
          </a:prstGeom>
          <a:noFill/>
          <a:ln w="9525">
            <a:noFill/>
            <a:miter lim="800000"/>
            <a:headEnd/>
            <a:tailEnd/>
          </a:ln>
        </p:spPr>
        <p:txBody>
          <a:bodyPr wrap="none" anchor="ctr">
            <a:spAutoFit/>
          </a:bodyPr>
          <a:lstStyle/>
          <a:p>
            <a:endParaRPr lang="es-CO"/>
          </a:p>
        </p:txBody>
      </p:sp>
      <p:sp>
        <p:nvSpPr>
          <p:cNvPr id="34833" name="Rectangle 43"/>
          <p:cNvSpPr>
            <a:spLocks noChangeArrowheads="1"/>
          </p:cNvSpPr>
          <p:nvPr/>
        </p:nvSpPr>
        <p:spPr bwMode="auto">
          <a:xfrm>
            <a:off x="0" y="2305214"/>
            <a:ext cx="572593"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4" name="Rectangle 44"/>
          <p:cNvSpPr>
            <a:spLocks noChangeArrowheads="1"/>
          </p:cNvSpPr>
          <p:nvPr/>
        </p:nvSpPr>
        <p:spPr bwMode="auto">
          <a:xfrm>
            <a:off x="0" y="2733839"/>
            <a:ext cx="960519"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5" name="3 CuadroTexto"/>
          <p:cNvSpPr txBox="1">
            <a:spLocks noChangeArrowheads="1"/>
          </p:cNvSpPr>
          <p:nvPr/>
        </p:nvSpPr>
        <p:spPr bwMode="auto">
          <a:xfrm>
            <a:off x="190500" y="2658600"/>
            <a:ext cx="8501063" cy="138499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buFont typeface="Wingdings" pitchFamily="2" charset="2"/>
              <a:buChar char="ü"/>
            </a:pPr>
            <a:r>
              <a:rPr lang="es-ES" sz="1700" b="1" dirty="0">
                <a:latin typeface="Franklin Gothic Book" pitchFamily="34" charset="0"/>
                <a:cs typeface="Calibri" pitchFamily="34" charset="0"/>
              </a:rPr>
              <a:t>Pluralidad de oferentes. Distribuidores  </a:t>
            </a: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pic>
        <p:nvPicPr>
          <p:cNvPr id="29"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30"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a:solidFill>
                  <a:srgbClr val="044990"/>
                </a:solidFill>
                <a:latin typeface="+mj-lt"/>
                <a:cs typeface="+mn-cs"/>
              </a:rPr>
              <a:t>Solicitudes de </a:t>
            </a:r>
            <a:r>
              <a:rPr lang="it-IT" sz="2800" b="1" dirty="0" smtClean="0">
                <a:solidFill>
                  <a:srgbClr val="044990"/>
                </a:solidFill>
                <a:latin typeface="+mj-lt"/>
                <a:cs typeface="+mn-cs"/>
              </a:rPr>
              <a:t>inscripción</a:t>
            </a:r>
          </a:p>
          <a:p>
            <a:pPr fontAlgn="auto">
              <a:lnSpc>
                <a:spcPct val="85000"/>
              </a:lnSpc>
              <a:spcBef>
                <a:spcPts val="0"/>
              </a:spcBef>
              <a:spcAft>
                <a:spcPts val="0"/>
              </a:spcAft>
              <a:defRPr/>
            </a:pPr>
            <a:r>
              <a:rPr lang="es-CO" sz="2400" b="1" dirty="0" smtClean="0">
                <a:solidFill>
                  <a:schemeClr val="bg2">
                    <a:lumMod val="75000"/>
                  </a:schemeClr>
                </a:solidFill>
                <a:latin typeface="+mj-lt"/>
              </a:rPr>
              <a:t>7</a:t>
            </a:r>
            <a:r>
              <a:rPr lang="es-CO" sz="2400" b="1" dirty="0" smtClean="0">
                <a:solidFill>
                  <a:schemeClr val="bg2">
                    <a:lumMod val="75000"/>
                  </a:schemeClr>
                </a:solidFill>
                <a:latin typeface="+mj-lt"/>
                <a:cs typeface="+mn-cs"/>
              </a:rPr>
              <a:t>.4</a:t>
            </a:r>
            <a:r>
              <a:rPr lang="es-CO" sz="2400" b="1" dirty="0" smtClean="0">
                <a:solidFill>
                  <a:srgbClr val="C8904D"/>
                </a:solidFill>
                <a:latin typeface="+mj-lt"/>
                <a:cs typeface="+mn-cs"/>
              </a:rPr>
              <a:t>. UNIDAD</a:t>
            </a:r>
            <a:r>
              <a:rPr lang="it-IT" sz="2400" b="1" dirty="0" smtClean="0">
                <a:solidFill>
                  <a:schemeClr val="bg2">
                    <a:lumMod val="75000"/>
                  </a:schemeClr>
                </a:solidFill>
              </a:rPr>
              <a:t> ESTRATEGICA DE NEGOCIOS PRIVADOS</a:t>
            </a:r>
            <a:r>
              <a:rPr lang="es-CO" sz="2400" b="1" dirty="0" smtClean="0">
                <a:solidFill>
                  <a:srgbClr val="C8904D"/>
                </a:solidFill>
                <a:latin typeface="+mj-lt"/>
                <a:cs typeface="+mn-cs"/>
              </a:rPr>
              <a:t>.</a:t>
            </a:r>
          </a:p>
          <a:p>
            <a:pPr fontAlgn="auto">
              <a:lnSpc>
                <a:spcPct val="85000"/>
              </a:lnSpc>
              <a:spcBef>
                <a:spcPts val="0"/>
              </a:spcBef>
              <a:spcAft>
                <a:spcPts val="0"/>
              </a:spcAft>
              <a:defRPr/>
            </a:pPr>
            <a:endParaRPr lang="es-CO" sz="2400" b="1" dirty="0" smtClean="0">
              <a:solidFill>
                <a:srgbClr val="C8904D"/>
              </a:solidFill>
              <a:latin typeface="+mj-lt"/>
              <a:cs typeface="+mn-cs"/>
            </a:endParaRPr>
          </a:p>
          <a:p>
            <a:pPr fontAlgn="auto">
              <a:lnSpc>
                <a:spcPct val="85000"/>
              </a:lnSpc>
              <a:spcBef>
                <a:spcPts val="0"/>
              </a:spcBef>
              <a:spcAft>
                <a:spcPts val="0"/>
              </a:spcAft>
              <a:defRPr/>
            </a:pPr>
            <a:endParaRPr lang="es-CO" sz="2400" b="1" dirty="0" smtClean="0">
              <a:solidFill>
                <a:srgbClr val="C8904D"/>
              </a:solidFill>
              <a:latin typeface="+mj-lt"/>
              <a:cs typeface="+mn-cs"/>
            </a:endParaRPr>
          </a:p>
          <a:p>
            <a:pPr fontAlgn="auto">
              <a:lnSpc>
                <a:spcPct val="85000"/>
              </a:lnSpc>
              <a:spcBef>
                <a:spcPts val="0"/>
              </a:spcBef>
              <a:spcAft>
                <a:spcPts val="0"/>
              </a:spcAft>
              <a:defRPr/>
            </a:pPr>
            <a:endParaRPr lang="es-CO" sz="2400" b="1" dirty="0">
              <a:solidFill>
                <a:srgbClr val="C8904D"/>
              </a:solidFill>
              <a:latin typeface="+mj-lt"/>
              <a:cs typeface="+mn-cs"/>
            </a:endParaRPr>
          </a:p>
        </p:txBody>
      </p:sp>
      <p:pic>
        <p:nvPicPr>
          <p:cNvPr id="45058" name="Picture 2" descr="Pasabocas Doritas"/>
          <p:cNvPicPr>
            <a:picLocks noChangeAspect="1" noChangeArrowheads="1"/>
          </p:cNvPicPr>
          <p:nvPr/>
        </p:nvPicPr>
        <p:blipFill>
          <a:blip r:embed="rId3" cstate="print"/>
          <a:srcRect/>
          <a:stretch>
            <a:fillRect/>
          </a:stretch>
        </p:blipFill>
        <p:spPr bwMode="auto">
          <a:xfrm>
            <a:off x="360997" y="1920360"/>
            <a:ext cx="2010166" cy="404474"/>
          </a:xfrm>
          <a:prstGeom prst="rect">
            <a:avLst/>
          </a:prstGeom>
          <a:noFill/>
        </p:spPr>
      </p:pic>
      <p:pic>
        <p:nvPicPr>
          <p:cNvPr id="45060" name="Picture 4" descr="Resultado de imagen para TOSTADURIA EL RAMAL LOGO"/>
          <p:cNvPicPr>
            <a:picLocks noChangeAspect="1" noChangeArrowheads="1"/>
          </p:cNvPicPr>
          <p:nvPr/>
        </p:nvPicPr>
        <p:blipFill>
          <a:blip r:embed="rId4" cstate="print"/>
          <a:srcRect/>
          <a:stretch>
            <a:fillRect/>
          </a:stretch>
        </p:blipFill>
        <p:spPr bwMode="auto">
          <a:xfrm>
            <a:off x="2647763" y="1807817"/>
            <a:ext cx="1150543" cy="1034033"/>
          </a:xfrm>
          <a:prstGeom prst="rect">
            <a:avLst/>
          </a:prstGeom>
          <a:noFill/>
        </p:spPr>
      </p:pic>
      <p:pic>
        <p:nvPicPr>
          <p:cNvPr id="23" name="22 Imagen" descr="http://www.lapazteleria.cl/images/logo.png"/>
          <p:cNvPicPr/>
          <p:nvPr/>
        </p:nvPicPr>
        <p:blipFill>
          <a:blip r:embed="rId5" cstate="print"/>
          <a:srcRect r="49657" b="-18440"/>
          <a:stretch>
            <a:fillRect/>
          </a:stretch>
        </p:blipFill>
        <p:spPr bwMode="auto">
          <a:xfrm>
            <a:off x="7100278" y="2516041"/>
            <a:ext cx="1308380" cy="435596"/>
          </a:xfrm>
          <a:prstGeom prst="rect">
            <a:avLst/>
          </a:prstGeom>
          <a:noFill/>
          <a:ln w="9525">
            <a:noFill/>
            <a:miter lim="800000"/>
            <a:headEnd/>
            <a:tailEnd/>
          </a:ln>
        </p:spPr>
      </p:pic>
      <p:pic>
        <p:nvPicPr>
          <p:cNvPr id="24" name="23 Imagen" descr="Resultado de imagen para spacio natural logo"/>
          <p:cNvPicPr/>
          <p:nvPr/>
        </p:nvPicPr>
        <p:blipFill>
          <a:blip r:embed="rId6" cstate="print"/>
          <a:srcRect l="20709" t="25029" r="20768" b="25288"/>
          <a:stretch>
            <a:fillRect/>
          </a:stretch>
        </p:blipFill>
        <p:spPr bwMode="auto">
          <a:xfrm>
            <a:off x="5848287" y="1699141"/>
            <a:ext cx="1195601" cy="661185"/>
          </a:xfrm>
          <a:prstGeom prst="rect">
            <a:avLst/>
          </a:prstGeom>
          <a:noFill/>
          <a:ln w="9525">
            <a:noFill/>
            <a:miter lim="800000"/>
            <a:headEnd/>
            <a:tailEnd/>
          </a:ln>
        </p:spPr>
      </p:pic>
      <p:pic>
        <p:nvPicPr>
          <p:cNvPr id="25" name="24 Imagen" descr="Sentido Orgánico"/>
          <p:cNvPicPr/>
          <p:nvPr/>
        </p:nvPicPr>
        <p:blipFill>
          <a:blip r:embed="rId7" cstate="print"/>
          <a:srcRect/>
          <a:stretch>
            <a:fillRect/>
          </a:stretch>
        </p:blipFill>
        <p:spPr bwMode="auto">
          <a:xfrm>
            <a:off x="4099106" y="1826691"/>
            <a:ext cx="1288681" cy="907148"/>
          </a:xfrm>
          <a:prstGeom prst="rect">
            <a:avLst/>
          </a:prstGeom>
          <a:noFill/>
          <a:ln w="9525">
            <a:noFill/>
            <a:miter lim="800000"/>
            <a:headEnd/>
            <a:tailEnd/>
          </a:ln>
        </p:spPr>
      </p:pic>
      <p:pic>
        <p:nvPicPr>
          <p:cNvPr id="26" name="25 Imagen" descr="Resultado de imagen para exito"/>
          <p:cNvPicPr/>
          <p:nvPr/>
        </p:nvPicPr>
        <p:blipFill>
          <a:blip r:embed="rId8" cstate="print"/>
          <a:srcRect/>
          <a:stretch>
            <a:fillRect/>
          </a:stretch>
        </p:blipFill>
        <p:spPr bwMode="auto">
          <a:xfrm>
            <a:off x="521178" y="3389073"/>
            <a:ext cx="1800684" cy="1119156"/>
          </a:xfrm>
          <a:prstGeom prst="rect">
            <a:avLst/>
          </a:prstGeom>
          <a:noFill/>
          <a:ln w="9525">
            <a:noFill/>
            <a:miter lim="800000"/>
            <a:headEnd/>
            <a:tailEnd/>
          </a:ln>
        </p:spPr>
      </p:pic>
      <p:sp>
        <p:nvSpPr>
          <p:cNvPr id="45062" name="AutoShape 6" descr="Resultado de imagen para jumb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pic>
        <p:nvPicPr>
          <p:cNvPr id="28" name="27 Imagen" descr="Resultado de imagen para jumbo"/>
          <p:cNvPicPr/>
          <p:nvPr/>
        </p:nvPicPr>
        <p:blipFill>
          <a:blip r:embed="rId9" cstate="print"/>
          <a:srcRect/>
          <a:stretch>
            <a:fillRect/>
          </a:stretch>
        </p:blipFill>
        <p:spPr bwMode="auto">
          <a:xfrm>
            <a:off x="2647763" y="3408016"/>
            <a:ext cx="1502929" cy="1162968"/>
          </a:xfrm>
          <a:prstGeom prst="rect">
            <a:avLst/>
          </a:prstGeom>
          <a:noFill/>
          <a:ln w="9525">
            <a:noFill/>
            <a:miter lim="800000"/>
            <a:headEnd/>
            <a:tailEnd/>
          </a:ln>
        </p:spPr>
      </p:pic>
      <p:pic>
        <p:nvPicPr>
          <p:cNvPr id="31" name="30 Imagen" descr="Resultado de imagen para olimpica"/>
          <p:cNvPicPr/>
          <p:nvPr/>
        </p:nvPicPr>
        <p:blipFill>
          <a:blip r:embed="rId10" cstate="print"/>
          <a:srcRect t="5802" b="5119"/>
          <a:stretch>
            <a:fillRect/>
          </a:stretch>
        </p:blipFill>
        <p:spPr bwMode="auto">
          <a:xfrm>
            <a:off x="4778164" y="3605341"/>
            <a:ext cx="1219245" cy="804192"/>
          </a:xfrm>
          <a:prstGeom prst="rect">
            <a:avLst/>
          </a:prstGeom>
          <a:noFill/>
          <a:ln w="9525">
            <a:noFill/>
            <a:miter lim="800000"/>
            <a:headEnd/>
            <a:tailEnd/>
          </a:ln>
        </p:spPr>
      </p:pic>
      <p:pic>
        <p:nvPicPr>
          <p:cNvPr id="32" name="31 Imagen" descr="Resultado de imagen para supermercado naturista logo"/>
          <p:cNvPicPr/>
          <p:nvPr/>
        </p:nvPicPr>
        <p:blipFill>
          <a:blip r:embed="rId11" cstate="print"/>
          <a:srcRect/>
          <a:stretch>
            <a:fillRect/>
          </a:stretch>
        </p:blipFill>
        <p:spPr bwMode="auto">
          <a:xfrm>
            <a:off x="6624919" y="3677572"/>
            <a:ext cx="1497106" cy="67979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68300" y="1315934"/>
            <a:ext cx="5924924" cy="175432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ES" dirty="0" smtClean="0"/>
              <a:t>Los pasabolas de semillas comestibles son alimentos que para ser consumidos, deben ser sometido a algún proceso de higienizado, secado, fritura, confitado, con recubrimientos dulces o aplicación de especias o condimentos como sal, chiles, pimientas, entre otros o como ingrediente en la elaboración de otros productos.</a:t>
            </a:r>
            <a:endParaRPr lang="es-CO" dirty="0"/>
          </a:p>
        </p:txBody>
      </p:sp>
      <p:sp>
        <p:nvSpPr>
          <p:cNvPr id="39939" name="8 Rectángulo"/>
          <p:cNvSpPr>
            <a:spLocks noChangeArrowheads="1"/>
          </p:cNvSpPr>
          <p:nvPr/>
        </p:nvSpPr>
        <p:spPr bwMode="auto">
          <a:xfrm>
            <a:off x="366713" y="809610"/>
            <a:ext cx="4555030" cy="424732"/>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1. </a:t>
            </a:r>
            <a:r>
              <a:rPr lang="es-ES" b="1" dirty="0" smtClean="0">
                <a:hlinkClick r:id="rId3" action="ppaction://hlinkfile"/>
              </a:rPr>
              <a:t>PASABOCAS DE SEMILLAS COMESTIBLES</a:t>
            </a:r>
            <a:endParaRPr lang="es-CO" b="1" dirty="0">
              <a:solidFill>
                <a:schemeClr val="tx2"/>
              </a:solidFill>
              <a:latin typeface="Franklin Gothic Book" pitchFamily="34" charset="0"/>
            </a:endParaRPr>
          </a:p>
        </p:txBody>
      </p:sp>
      <p:sp>
        <p:nvSpPr>
          <p:cNvPr id="39940"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39941"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155575" y="192882"/>
            <a:ext cx="7186519" cy="389335"/>
          </a:xfrm>
          <a:solidFill>
            <a:schemeClr val="bg1">
              <a:alpha val="77000"/>
            </a:schemeClr>
          </a:solidFill>
        </p:spPr>
        <p:txBody>
          <a:bodyPr rtlCol="0">
            <a:noAutofit/>
          </a:bodyPr>
          <a:lstStyle/>
          <a:p>
            <a:pPr>
              <a:defRPr/>
            </a:pPr>
            <a:r>
              <a:rPr lang="it-IT" sz="2400" b="1" dirty="0" smtClean="0">
                <a:solidFill>
                  <a:srgbClr val="C8904D"/>
                </a:solidFill>
                <a:latin typeface="+mj-lt"/>
              </a:rPr>
              <a:t>7</a:t>
            </a:r>
            <a:r>
              <a:rPr lang="it-IT" sz="2400" b="1" dirty="0" smtClean="0">
                <a:solidFill>
                  <a:srgbClr val="C8904D"/>
                </a:solidFill>
                <a:latin typeface="+mj-lt"/>
              </a:rPr>
              <a:t>.4</a:t>
            </a:r>
            <a:r>
              <a:rPr lang="it-IT" sz="2400" b="1" dirty="0" smtClean="0">
                <a:solidFill>
                  <a:srgbClr val="C8904D"/>
                </a:solidFill>
                <a:latin typeface="+mj-lt"/>
              </a:rPr>
              <a:t>.</a:t>
            </a:r>
            <a:r>
              <a:rPr lang="it-IT" sz="2400" b="1" dirty="0" smtClean="0">
                <a:solidFill>
                  <a:schemeClr val="bg2">
                    <a:lumMod val="75000"/>
                  </a:schemeClr>
                </a:solidFill>
              </a:rPr>
              <a:t> </a:t>
            </a:r>
            <a:r>
              <a:rPr lang="it-IT" sz="2400" b="1" dirty="0" smtClean="0">
                <a:solidFill>
                  <a:srgbClr val="C8904D"/>
                </a:solidFill>
                <a:latin typeface="+mj-lt"/>
              </a:rPr>
              <a:t>UNIDAD ESTRATEGICA</a:t>
            </a:r>
            <a:r>
              <a:rPr lang="it-IT" sz="2400" b="1" dirty="0" smtClean="0">
                <a:solidFill>
                  <a:schemeClr val="bg2">
                    <a:lumMod val="75000"/>
                  </a:schemeClr>
                </a:solidFill>
              </a:rPr>
              <a:t> </a:t>
            </a:r>
            <a:r>
              <a:rPr lang="it-IT" sz="2400" b="1" dirty="0" smtClean="0">
                <a:solidFill>
                  <a:srgbClr val="C8904D"/>
                </a:solidFill>
                <a:latin typeface="+mj-lt"/>
              </a:rPr>
              <a:t>DE</a:t>
            </a:r>
            <a:r>
              <a:rPr lang="it-IT" sz="2400" b="1" dirty="0" smtClean="0">
                <a:solidFill>
                  <a:schemeClr val="bg2">
                    <a:lumMod val="75000"/>
                  </a:schemeClr>
                </a:solidFill>
              </a:rPr>
              <a:t> </a:t>
            </a:r>
            <a:r>
              <a:rPr lang="it-IT" sz="2400" b="1" dirty="0" smtClean="0">
                <a:solidFill>
                  <a:srgbClr val="C8904D"/>
                </a:solidFill>
                <a:latin typeface="+mj-lt"/>
              </a:rPr>
              <a:t>NEGOCIOS</a:t>
            </a:r>
            <a:r>
              <a:rPr lang="it-IT" sz="2400" b="1" dirty="0" smtClean="0">
                <a:solidFill>
                  <a:schemeClr val="bg2">
                    <a:lumMod val="75000"/>
                  </a:schemeClr>
                </a:solidFill>
              </a:rPr>
              <a:t> </a:t>
            </a:r>
            <a:r>
              <a:rPr lang="it-IT" sz="2400" b="1" dirty="0" smtClean="0">
                <a:solidFill>
                  <a:srgbClr val="C8904D"/>
                </a:solidFill>
                <a:latin typeface="+mj-lt"/>
              </a:rPr>
              <a:t>PRIVADOS</a:t>
            </a:r>
            <a:endParaRPr lang="es-CO" sz="2400" b="1" dirty="0" smtClean="0">
              <a:solidFill>
                <a:srgbClr val="C8904D"/>
              </a:solidFill>
              <a:latin typeface="+mj-lt"/>
            </a:endParaRPr>
          </a:p>
        </p:txBody>
      </p:sp>
      <p:sp>
        <p:nvSpPr>
          <p:cNvPr id="39943"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3" name="Rectangle 2"/>
          <p:cNvSpPr>
            <a:spLocks noChangeArrowheads="1"/>
          </p:cNvSpPr>
          <p:nvPr/>
        </p:nvSpPr>
        <p:spPr bwMode="auto">
          <a:xfrm>
            <a:off x="374650" y="3763596"/>
            <a:ext cx="5918574" cy="92333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ES" dirty="0" smtClean="0"/>
              <a:t>La harina de almendras es el producto obtenido de la molienda, tamizado y secado de almendras escaldadas sin cascara.</a:t>
            </a:r>
            <a:endParaRPr lang="es-CO" dirty="0"/>
          </a:p>
        </p:txBody>
      </p:sp>
      <p:sp>
        <p:nvSpPr>
          <p:cNvPr id="39945" name="8 Rectángulo"/>
          <p:cNvSpPr>
            <a:spLocks noChangeArrowheads="1"/>
          </p:cNvSpPr>
          <p:nvPr/>
        </p:nvSpPr>
        <p:spPr bwMode="auto">
          <a:xfrm>
            <a:off x="366713" y="3179337"/>
            <a:ext cx="5926511" cy="424732"/>
          </a:xfrm>
          <a:prstGeom prst="rect">
            <a:avLst/>
          </a:prstGeom>
          <a:noFill/>
          <a:ln w="9525">
            <a:noFill/>
            <a:miter lim="800000"/>
            <a:headEnd/>
            <a:tailEnd/>
          </a:ln>
        </p:spPr>
        <p:txBody>
          <a:bodyPr wrap="square">
            <a:spAutoFit/>
          </a:bodyPr>
          <a:lstStyle/>
          <a:p>
            <a:pPr marL="342900" indent="-342900">
              <a:lnSpc>
                <a:spcPct val="120000"/>
              </a:lnSpc>
            </a:pPr>
            <a:r>
              <a:rPr lang="es-CO" b="1" dirty="0">
                <a:solidFill>
                  <a:schemeClr val="tx2"/>
                </a:solidFill>
                <a:latin typeface="Franklin Gothic Book" pitchFamily="34" charset="0"/>
                <a:hlinkClick r:id="rId2" action="ppaction://hlinkfile"/>
              </a:rPr>
              <a:t>2</a:t>
            </a:r>
            <a:r>
              <a:rPr lang="es-CO" b="1" dirty="0" smtClean="0">
                <a:solidFill>
                  <a:schemeClr val="tx2"/>
                </a:solidFill>
                <a:latin typeface="Franklin Gothic Book" pitchFamily="34" charset="0"/>
                <a:hlinkClick r:id="rId2" action="ppaction://hlinkfile"/>
              </a:rPr>
              <a:t>. </a:t>
            </a:r>
            <a:r>
              <a:rPr lang="es-ES" b="1" dirty="0" smtClean="0">
                <a:solidFill>
                  <a:schemeClr val="tx2"/>
                </a:solidFill>
                <a:latin typeface="Franklin Gothic Book" pitchFamily="34" charset="0"/>
                <a:hlinkClick r:id="rId4" action="ppaction://hlinkfile"/>
              </a:rPr>
              <a:t>HARINA DE ALMENDRAS</a:t>
            </a:r>
            <a:r>
              <a:rPr lang="es-ES" b="1" dirty="0" smtClean="0">
                <a:solidFill>
                  <a:schemeClr val="tx2"/>
                </a:solidFill>
                <a:latin typeface="Franklin Gothic Book" pitchFamily="34" charset="0"/>
              </a:rPr>
              <a:t>.</a:t>
            </a:r>
            <a:endParaRPr lang="es-CO" b="1" dirty="0">
              <a:solidFill>
                <a:schemeClr val="tx2"/>
              </a:solidFill>
              <a:latin typeface="Franklin Gothic Book" pitchFamily="34" charset="0"/>
            </a:endParaRPr>
          </a:p>
        </p:txBody>
      </p:sp>
      <p:pic>
        <p:nvPicPr>
          <p:cNvPr id="18" name="91 Imagen" descr="BMC LOGO.bmp"/>
          <p:cNvPicPr>
            <a:picLocks noChangeAspect="1"/>
          </p:cNvPicPr>
          <p:nvPr/>
        </p:nvPicPr>
        <p:blipFill>
          <a:blip r:embed="rId5" cstate="print"/>
          <a:srcRect r="-211"/>
          <a:stretch>
            <a:fillRect/>
          </a:stretch>
        </p:blipFill>
        <p:spPr bwMode="auto">
          <a:xfrm>
            <a:off x="7494588" y="116682"/>
            <a:ext cx="1511300" cy="465535"/>
          </a:xfrm>
          <a:prstGeom prst="rect">
            <a:avLst/>
          </a:prstGeom>
          <a:noFill/>
          <a:ln w="9525">
            <a:noFill/>
            <a:miter lim="800000"/>
            <a:headEnd/>
            <a:tailEnd/>
          </a:ln>
        </p:spPr>
      </p:pic>
      <p:pic>
        <p:nvPicPr>
          <p:cNvPr id="11" name="10 Imagen" descr="Imagen relacionada"/>
          <p:cNvPicPr/>
          <p:nvPr/>
        </p:nvPicPr>
        <p:blipFill>
          <a:blip r:embed="rId6" cstate="print"/>
          <a:srcRect/>
          <a:stretch>
            <a:fillRect/>
          </a:stretch>
        </p:blipFill>
        <p:spPr bwMode="auto">
          <a:xfrm>
            <a:off x="6451507" y="1201634"/>
            <a:ext cx="2390775" cy="1691586"/>
          </a:xfrm>
          <a:prstGeom prst="rect">
            <a:avLst/>
          </a:prstGeom>
          <a:noFill/>
          <a:ln w="9525">
            <a:noFill/>
            <a:miter lim="800000"/>
            <a:headEnd/>
            <a:tailEnd/>
          </a:ln>
        </p:spPr>
      </p:pic>
      <p:pic>
        <p:nvPicPr>
          <p:cNvPr id="14" name="13 Imagen" descr="Resultado de imagen para HARINA DE ALMENDRA"/>
          <p:cNvPicPr/>
          <p:nvPr/>
        </p:nvPicPr>
        <p:blipFill>
          <a:blip r:embed="rId7" cstate="print"/>
          <a:srcRect l="7172" t="6087" r="5562" b="7536"/>
          <a:stretch>
            <a:fillRect/>
          </a:stretch>
        </p:blipFill>
        <p:spPr bwMode="auto">
          <a:xfrm>
            <a:off x="7143399" y="3179995"/>
            <a:ext cx="1150425" cy="1506931"/>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53578"/>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dirty="0" smtClean="0">
                <a:solidFill>
                  <a:srgbClr val="044990"/>
                </a:solidFill>
                <a:latin typeface="+mj-lt"/>
                <a:cs typeface="+mn-cs"/>
              </a:rPr>
              <a:t>Solicitudes de inscripción</a:t>
            </a:r>
            <a:endParaRPr lang="it-IT" sz="2800" dirty="0">
              <a:solidFill>
                <a:srgbClr val="044990"/>
              </a:solidFill>
              <a:latin typeface="+mj-lt"/>
              <a:cs typeface="+mn-cs"/>
            </a:endParaRPr>
          </a:p>
          <a:p>
            <a:r>
              <a:rPr lang="it-IT" sz="2400" b="1" dirty="0" smtClean="0">
                <a:solidFill>
                  <a:schemeClr val="bg2">
                    <a:lumMod val="75000"/>
                  </a:schemeClr>
                </a:solidFill>
                <a:latin typeface="+mj-lt"/>
              </a:rPr>
              <a:t>7</a:t>
            </a:r>
            <a:r>
              <a:rPr lang="it-IT" sz="2400" b="1" dirty="0" smtClean="0">
                <a:solidFill>
                  <a:schemeClr val="bg2">
                    <a:lumMod val="75000"/>
                  </a:schemeClr>
                </a:solidFill>
                <a:latin typeface="+mj-lt"/>
                <a:cs typeface="+mn-cs"/>
              </a:rPr>
              <a:t>.5</a:t>
            </a:r>
            <a:r>
              <a:rPr lang="it-IT" sz="2400" b="1" dirty="0" smtClean="0">
                <a:solidFill>
                  <a:schemeClr val="bg2">
                    <a:lumMod val="75000"/>
                  </a:schemeClr>
                </a:solidFill>
                <a:latin typeface="+mj-lt"/>
                <a:cs typeface="+mn-cs"/>
              </a:rPr>
              <a:t>. UNIDAD ESTRATEGICA DE NEGOCIOS PUBLICOS.</a:t>
            </a:r>
            <a:endParaRPr lang="es-CO" sz="2400" dirty="0" smtClean="0"/>
          </a:p>
        </p:txBody>
      </p:sp>
      <p:sp>
        <p:nvSpPr>
          <p:cNvPr id="36867" name="3 CuadroTexto"/>
          <p:cNvSpPr txBox="1">
            <a:spLocks noChangeArrowheads="1"/>
          </p:cNvSpPr>
          <p:nvPr/>
        </p:nvSpPr>
        <p:spPr bwMode="auto">
          <a:xfrm>
            <a:off x="190500" y="1127656"/>
            <a:ext cx="8501063" cy="4801314"/>
          </a:xfrm>
          <a:prstGeom prst="rect">
            <a:avLst/>
          </a:prstGeom>
          <a:noFill/>
          <a:ln w="9525">
            <a:noFill/>
            <a:miter lim="800000"/>
            <a:headEnd/>
            <a:tailEnd/>
          </a:ln>
        </p:spPr>
        <p:txBody>
          <a:bodyPr wrap="square">
            <a:spAutoFit/>
          </a:bodyPr>
          <a:lstStyle/>
          <a:p>
            <a:pPr algn="just">
              <a:buFont typeface="Wingdings" pitchFamily="2" charset="2"/>
              <a:buChar char="ü"/>
            </a:pPr>
            <a:r>
              <a:rPr lang="es-ES" sz="1700" b="1" dirty="0" smtClean="0">
                <a:latin typeface="Franklin Gothic Book" pitchFamily="34" charset="0"/>
                <a:cs typeface="Calibri" pitchFamily="34" charset="0"/>
              </a:rPr>
              <a:t>Objeto </a:t>
            </a:r>
            <a:r>
              <a:rPr lang="es-ES" sz="1700" b="1" dirty="0">
                <a:latin typeface="Franklin Gothic Book" pitchFamily="34" charset="0"/>
                <a:cs typeface="Calibri" pitchFamily="34" charset="0"/>
              </a:rPr>
              <a:t>de inscripción</a:t>
            </a:r>
            <a:r>
              <a:rPr lang="es-ES" sz="1700" b="1" dirty="0" smtClean="0">
                <a:latin typeface="Franklin Gothic Book" pitchFamily="34" charset="0"/>
                <a:cs typeface="Calibri" pitchFamily="34" charset="0"/>
              </a:rPr>
              <a:t>: </a:t>
            </a:r>
            <a:r>
              <a:rPr lang="es-ES" sz="1700" dirty="0" smtClean="0">
                <a:latin typeface="Franklin Gothic Book" pitchFamily="34" charset="0"/>
                <a:cs typeface="Calibri" pitchFamily="34" charset="0"/>
              </a:rPr>
              <a:t>Requerimiento de la Gobernación de Cundinamarca para hacer un repoblamiento de Ovinos en el Departamento y para el Servicio de Computación en la Nube, por ser un servicio de común uso y como estrategia comercial.</a:t>
            </a:r>
          </a:p>
          <a:p>
            <a:pPr algn="just">
              <a:buFont typeface="Wingdings" pitchFamily="2" charset="2"/>
              <a:buChar char="ü"/>
            </a:pPr>
            <a:endParaRPr lang="es-ES" sz="1000" dirty="0">
              <a:solidFill>
                <a:srgbClr val="FF0000"/>
              </a:solidFill>
              <a:latin typeface="Franklin Gothic Book" pitchFamily="34" charset="0"/>
              <a:cs typeface="Calibri" pitchFamily="34" charset="0"/>
            </a:endParaRPr>
          </a:p>
          <a:p>
            <a:pPr algn="just">
              <a:buFont typeface="Wingdings" pitchFamily="2" charset="2"/>
              <a:buChar char="ü"/>
            </a:pPr>
            <a:r>
              <a:rPr lang="es-ES" sz="1700" b="1" dirty="0">
                <a:latin typeface="Franklin Gothic Book" pitchFamily="34" charset="0"/>
                <a:cs typeface="Calibri" pitchFamily="34" charset="0"/>
              </a:rPr>
              <a:t> Importancia de la Negociación: </a:t>
            </a:r>
          </a:p>
          <a:p>
            <a:pPr algn="just"/>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buFont typeface="Wingdings" pitchFamily="2" charset="2"/>
              <a:buChar char="ü"/>
            </a:pPr>
            <a:endParaRPr lang="es-ES" sz="1700" dirty="0">
              <a:solidFill>
                <a:srgbClr val="FF0000"/>
              </a:solidFill>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endParaRPr lang="es-ES" sz="1700" b="1"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graphicFrame>
        <p:nvGraphicFramePr>
          <p:cNvPr id="11" name="10 Tabla"/>
          <p:cNvGraphicFramePr>
            <a:graphicFrameLocks noGrp="1"/>
          </p:cNvGraphicFramePr>
          <p:nvPr/>
        </p:nvGraphicFramePr>
        <p:xfrm>
          <a:off x="636308" y="2783053"/>
          <a:ext cx="7119712" cy="2181875"/>
        </p:xfrm>
        <a:graphic>
          <a:graphicData uri="http://schemas.openxmlformats.org/drawingml/2006/table">
            <a:tbl>
              <a:tblPr/>
              <a:tblGrid>
                <a:gridCol w="3827408"/>
                <a:gridCol w="3292304"/>
              </a:tblGrid>
              <a:tr h="206168">
                <a:tc>
                  <a:txBody>
                    <a:bodyPr/>
                    <a:lstStyle/>
                    <a:p>
                      <a:pPr algn="ctr" rtl="0" fontAlgn="t"/>
                      <a:r>
                        <a:rPr lang="es-CO" sz="1200" b="1" i="0" u="none" strike="noStrike" dirty="0" smtClean="0">
                          <a:solidFill>
                            <a:srgbClr val="000000"/>
                          </a:solidFill>
                          <a:latin typeface="Franklin Gothic Book"/>
                        </a:rPr>
                        <a:t>Estadística SECOP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a:noFill/>
                    </a:lnB>
                    <a:solidFill>
                      <a:srgbClr val="EDECEA"/>
                    </a:solidFill>
                  </a:tcPr>
                </a:tc>
                <a:tc rowSpan="2">
                  <a:txBody>
                    <a:bodyPr/>
                    <a:lstStyle/>
                    <a:p>
                      <a:pPr algn="ctr" rtl="0" fontAlgn="t"/>
                      <a:r>
                        <a:rPr lang="es-CO" sz="1200" b="1" i="0" u="none" strike="noStrike" dirty="0">
                          <a:solidFill>
                            <a:srgbClr val="000000"/>
                          </a:solidFill>
                          <a:latin typeface="Franklin Gothic Book"/>
                        </a:rPr>
                        <a:t>Dirección </a:t>
                      </a:r>
                      <a:r>
                        <a:rPr lang="es-CO" sz="1200" b="1" i="0" u="none" strike="noStrike" dirty="0" smtClean="0">
                          <a:solidFill>
                            <a:srgbClr val="000000"/>
                          </a:solidFill>
                          <a:latin typeface="Franklin Gothic Book"/>
                        </a:rPr>
                        <a:t>Unidad Negocios Públicos</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r h="206168">
                <a:tc>
                  <a:txBody>
                    <a:bodyPr/>
                    <a:lstStyle/>
                    <a:p>
                      <a:pPr algn="ctr" rtl="0" fontAlgn="t"/>
                      <a:r>
                        <a:rPr lang="es-CO" sz="1200" b="1" i="0" u="none" strike="noStrike" dirty="0" smtClean="0">
                          <a:solidFill>
                            <a:srgbClr val="000000"/>
                          </a:solidFill>
                          <a:latin typeface="Franklin Gothic Book"/>
                        </a:rPr>
                        <a:t>(1° enero 2016 - 30  </a:t>
                      </a:r>
                      <a:r>
                        <a:rPr lang="es-CO" sz="1200" b="1" i="0" u="none" strike="noStrike" dirty="0" err="1" smtClean="0">
                          <a:solidFill>
                            <a:srgbClr val="000000"/>
                          </a:solidFill>
                          <a:latin typeface="Franklin Gothic Book"/>
                        </a:rPr>
                        <a:t>sep</a:t>
                      </a:r>
                      <a:r>
                        <a:rPr lang="es-CO" sz="1200" b="1" i="0" u="none" strike="noStrike" dirty="0" smtClean="0">
                          <a:solidFill>
                            <a:srgbClr val="000000"/>
                          </a:solidFill>
                          <a:latin typeface="Franklin Gothic Book"/>
                        </a:rPr>
                        <a:t> 2017)  </a:t>
                      </a:r>
                      <a:endParaRPr lang="es-CO" sz="1200" b="1"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a:noFill/>
                    </a:lnT>
                    <a:lnB w="12700" cap="flat" cmpd="sng" algn="ctr">
                      <a:solidFill>
                        <a:srgbClr val="897C57"/>
                      </a:solidFill>
                      <a:prstDash val="solid"/>
                      <a:round/>
                      <a:headEnd type="none" w="med" len="med"/>
                      <a:tailEnd type="none" w="med" len="med"/>
                    </a:lnB>
                    <a:solidFill>
                      <a:srgbClr val="EDECEA"/>
                    </a:solidFill>
                  </a:tcPr>
                </a:tc>
                <a:tc vMerge="1">
                  <a:txBody>
                    <a:bodyPr/>
                    <a:lstStyle/>
                    <a:p>
                      <a:endParaRPr lang="es-CO"/>
                    </a:p>
                  </a:txBody>
                  <a:tcPr/>
                </a:tc>
              </a:tr>
              <a:tr h="404585">
                <a:tc>
                  <a:txBody>
                    <a:bodyPr/>
                    <a:lstStyle/>
                    <a:p>
                      <a:pPr algn="ctr" rtl="0" fontAlgn="t"/>
                      <a:r>
                        <a:rPr lang="es-CO" sz="1200" b="0" i="0" u="none" strike="noStrike" dirty="0" smtClean="0">
                          <a:solidFill>
                            <a:srgbClr val="000000"/>
                          </a:solidFill>
                          <a:latin typeface="Franklin Gothic Book"/>
                        </a:rPr>
                        <a:t>Modalidad: SUBASTA</a:t>
                      </a:r>
                      <a:r>
                        <a:rPr lang="es-CO" sz="1200" b="0" i="0" u="none" strike="noStrike" dirty="0" smtClean="0">
                          <a:solidFill>
                            <a:srgbClr val="000000"/>
                          </a:solidFill>
                          <a:latin typeface="+mn-lt"/>
                        </a:rPr>
                        <a:t> </a:t>
                      </a:r>
                      <a:br>
                        <a:rPr lang="es-CO" sz="1200" b="0" i="0" u="none" strike="noStrike" dirty="0" smtClean="0">
                          <a:solidFill>
                            <a:srgbClr val="000000"/>
                          </a:solidFill>
                          <a:latin typeface="+mn-lt"/>
                        </a:rPr>
                      </a:br>
                      <a:r>
                        <a:rPr lang="es-CO" sz="1200" b="0" i="0" u="none" strike="noStrike" dirty="0" smtClean="0">
                          <a:solidFill>
                            <a:srgbClr val="000000"/>
                          </a:solidFill>
                          <a:latin typeface="+mn-lt"/>
                        </a:rPr>
                        <a:t>Material vivo</a:t>
                      </a:r>
                      <a:r>
                        <a:rPr lang="es-CO" sz="1200" b="0" i="0" u="none" strike="noStrike" baseline="0" dirty="0" smtClean="0">
                          <a:solidFill>
                            <a:srgbClr val="000000"/>
                          </a:solidFill>
                          <a:latin typeface="+mn-lt"/>
                        </a:rPr>
                        <a:t> vegetal y animal, accesorios y suministros </a:t>
                      </a:r>
                      <a:endParaRPr lang="es-CO" sz="1200" b="0"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c>
                  <a:txBody>
                    <a:bodyPr/>
                    <a:lstStyle/>
                    <a:p>
                      <a:pPr algn="ctr" rtl="0" fontAlgn="t"/>
                      <a:r>
                        <a:rPr lang="es-CO" sz="1200" b="0" i="0" u="none" strike="noStrike" dirty="0">
                          <a:solidFill>
                            <a:srgbClr val="000000"/>
                          </a:solidFill>
                          <a:latin typeface="Franklin Gothic Book"/>
                        </a:rPr>
                        <a:t>Negociación proyectada  </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DAD7D1"/>
                    </a:solidFill>
                  </a:tcPr>
                </a:tc>
              </a:tr>
              <a:tr h="404585">
                <a:tc>
                  <a:txBody>
                    <a:bodyPr/>
                    <a:lstStyle/>
                    <a:p>
                      <a:pPr algn="ctr" rtl="0" fontAlgn="t"/>
                      <a:r>
                        <a:rPr lang="es-CO" sz="1200" b="0" i="0" u="none" strike="noStrike" dirty="0" smtClean="0">
                          <a:solidFill>
                            <a:srgbClr val="000000"/>
                          </a:solidFill>
                          <a:latin typeface="Franklin Gothic Book"/>
                        </a:rPr>
                        <a:t>$125.756.000.000</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O" sz="1200" b="0" i="0" u="none" strike="noStrike" kern="1200" dirty="0" smtClean="0">
                          <a:solidFill>
                            <a:srgbClr val="000000"/>
                          </a:solidFill>
                          <a:latin typeface="+mn-lt"/>
                          <a:ea typeface="+mn-ea"/>
                          <a:cs typeface="+mn-cs"/>
                        </a:rPr>
                        <a:t>$350.000.000</a:t>
                      </a:r>
                      <a:r>
                        <a:rPr lang="es-CO" sz="1200" b="0" i="0" u="none" strike="noStrike" kern="1200" baseline="0" dirty="0" smtClean="0">
                          <a:solidFill>
                            <a:srgbClr val="000000"/>
                          </a:solidFill>
                          <a:latin typeface="+mn-lt"/>
                          <a:ea typeface="+mn-ea"/>
                          <a:cs typeface="+mn-cs"/>
                        </a:rPr>
                        <a:t> </a:t>
                      </a:r>
                      <a:r>
                        <a:rPr lang="es-CO" sz="1200" b="0" i="0" u="none" strike="noStrike" kern="1200" dirty="0" smtClean="0">
                          <a:solidFill>
                            <a:schemeClr val="tx1"/>
                          </a:solidFill>
                          <a:latin typeface="+mn-lt"/>
                          <a:ea typeface="+mn-ea"/>
                          <a:cs typeface="+mn-cs"/>
                        </a:rPr>
                        <a:t>(Trescientos</a:t>
                      </a:r>
                      <a:r>
                        <a:rPr lang="es-CO" sz="1200" b="0" i="0" u="none" strike="noStrike" kern="1200" baseline="0" dirty="0" smtClean="0">
                          <a:solidFill>
                            <a:schemeClr val="tx1"/>
                          </a:solidFill>
                          <a:latin typeface="+mn-lt"/>
                          <a:ea typeface="+mn-ea"/>
                          <a:cs typeface="+mn-cs"/>
                        </a:rPr>
                        <a:t> cincuenta m</a:t>
                      </a:r>
                      <a:r>
                        <a:rPr lang="es-CO" sz="1200" b="0" i="0" u="none" strike="noStrike" kern="1200" dirty="0" smtClean="0">
                          <a:solidFill>
                            <a:schemeClr val="tx1"/>
                          </a:solidFill>
                          <a:latin typeface="+mn-lt"/>
                          <a:ea typeface="+mn-ea"/>
                          <a:cs typeface="+mn-cs"/>
                        </a:rPr>
                        <a:t>illones de pesos</a:t>
                      </a:r>
                      <a:r>
                        <a:rPr lang="es-CO" sz="1200" b="0" i="0" u="none" strike="noStrike" dirty="0" smtClean="0">
                          <a:solidFill>
                            <a:schemeClr val="tx1"/>
                          </a:solidFill>
                          <a:latin typeface="+mn-lt"/>
                        </a:rPr>
                        <a:t> )</a:t>
                      </a:r>
                      <a:endParaRPr lang="es-CO" sz="1200" b="0" i="0" u="none" strike="noStrike" dirty="0">
                        <a:solidFill>
                          <a:srgbClr val="FF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r h="404585">
                <a:tc>
                  <a:txBody>
                    <a:bodyPr/>
                    <a:lstStyle/>
                    <a:p>
                      <a:pPr algn="ctr" rtl="0" fontAlgn="t"/>
                      <a:r>
                        <a:rPr lang="es-CO" sz="1200" b="0" i="0" u="none" strike="noStrike" dirty="0" smtClean="0">
                          <a:solidFill>
                            <a:srgbClr val="000000"/>
                          </a:solidFill>
                          <a:latin typeface="Franklin Gothic Book"/>
                        </a:rPr>
                        <a:t>Modalidad: SUBASTA</a:t>
                      </a:r>
                      <a:r>
                        <a:rPr lang="es-CO" sz="1200" b="0" i="0" u="none" strike="noStrike" dirty="0" smtClean="0">
                          <a:solidFill>
                            <a:srgbClr val="000000"/>
                          </a:solidFill>
                          <a:latin typeface="+mn-lt"/>
                        </a:rPr>
                        <a:t> </a:t>
                      </a:r>
                      <a:br>
                        <a:rPr lang="es-CO" sz="1200" b="0" i="0" u="none" strike="noStrike" dirty="0" smtClean="0">
                          <a:solidFill>
                            <a:srgbClr val="000000"/>
                          </a:solidFill>
                          <a:latin typeface="+mn-lt"/>
                        </a:rPr>
                      </a:br>
                      <a:r>
                        <a:rPr lang="es-CO" sz="1200" b="0" i="0" u="none" strike="noStrike" dirty="0" smtClean="0">
                          <a:solidFill>
                            <a:srgbClr val="000000"/>
                          </a:solidFill>
                          <a:latin typeface="+mn-lt"/>
                        </a:rPr>
                        <a:t>Servicios</a:t>
                      </a:r>
                      <a:r>
                        <a:rPr lang="es-CO" sz="1200" b="0" i="0" u="none" strike="noStrike" baseline="0" dirty="0" smtClean="0">
                          <a:solidFill>
                            <a:srgbClr val="000000"/>
                          </a:solidFill>
                          <a:latin typeface="+mn-lt"/>
                        </a:rPr>
                        <a:t> basad os en </a:t>
                      </a:r>
                      <a:r>
                        <a:rPr lang="es-CO" sz="1200" b="0" i="0" u="none" strike="noStrike" baseline="0" dirty="0" err="1" smtClean="0">
                          <a:solidFill>
                            <a:srgbClr val="000000"/>
                          </a:solidFill>
                          <a:latin typeface="+mn-lt"/>
                        </a:rPr>
                        <a:t>Ingenieria</a:t>
                      </a:r>
                      <a:r>
                        <a:rPr lang="es-CO" sz="1200" b="0" i="0" u="none" strike="noStrike" baseline="0" dirty="0" smtClean="0">
                          <a:solidFill>
                            <a:srgbClr val="000000"/>
                          </a:solidFill>
                          <a:latin typeface="+mn-lt"/>
                        </a:rPr>
                        <a:t>, Investigación y </a:t>
                      </a:r>
                      <a:r>
                        <a:rPr lang="es-CO" sz="1200" b="0" i="0" u="none" strike="noStrike" baseline="0" dirty="0" err="1" smtClean="0">
                          <a:solidFill>
                            <a:srgbClr val="000000"/>
                          </a:solidFill>
                          <a:latin typeface="+mn-lt"/>
                        </a:rPr>
                        <a:t>Tecnologia</a:t>
                      </a:r>
                      <a:endParaRPr lang="es-CO" sz="1200" b="0" i="0" u="none" strike="noStrike" dirty="0">
                        <a:solidFill>
                          <a:srgbClr val="00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c>
                  <a:txBody>
                    <a:bodyPr/>
                    <a:lstStyle/>
                    <a:p>
                      <a:pPr algn="ctr" rtl="0" fontAlgn="t"/>
                      <a:r>
                        <a:rPr lang="es-CO" sz="1200" b="0" i="0" u="none" strike="noStrike" dirty="0">
                          <a:solidFill>
                            <a:srgbClr val="000000"/>
                          </a:solidFill>
                          <a:latin typeface="Franklin Gothic Book"/>
                        </a:rPr>
                        <a:t>Negociación proyectada  </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r h="404585">
                <a:tc>
                  <a:txBody>
                    <a:bodyPr/>
                    <a:lstStyle/>
                    <a:p>
                      <a:pPr algn="ctr" rtl="0" fontAlgn="t"/>
                      <a:r>
                        <a:rPr lang="es-CO" sz="1200" b="0" i="0" u="none" strike="noStrike" dirty="0" smtClean="0">
                          <a:solidFill>
                            <a:srgbClr val="000000"/>
                          </a:solidFill>
                          <a:latin typeface="Franklin Gothic Book"/>
                        </a:rPr>
                        <a:t>$239.000.000.000</a:t>
                      </a: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CO" sz="1200" b="0" i="0" u="none" strike="noStrike" kern="1200" dirty="0" smtClean="0">
                          <a:solidFill>
                            <a:srgbClr val="000000"/>
                          </a:solidFill>
                          <a:latin typeface="+mn-lt"/>
                          <a:ea typeface="+mn-ea"/>
                          <a:cs typeface="+mn-cs"/>
                        </a:rPr>
                        <a:t>$560.000.000</a:t>
                      </a:r>
                      <a:r>
                        <a:rPr lang="es-CO" sz="1200" b="0" i="0" u="none" strike="noStrike" kern="1200" baseline="0" dirty="0" smtClean="0">
                          <a:solidFill>
                            <a:srgbClr val="000000"/>
                          </a:solidFill>
                          <a:latin typeface="+mn-lt"/>
                          <a:ea typeface="+mn-ea"/>
                          <a:cs typeface="+mn-cs"/>
                        </a:rPr>
                        <a:t> </a:t>
                      </a:r>
                      <a:r>
                        <a:rPr lang="es-CO" sz="1200" b="0" i="0" u="none" strike="noStrike" kern="1200" dirty="0" smtClean="0">
                          <a:solidFill>
                            <a:schemeClr val="tx1"/>
                          </a:solidFill>
                          <a:latin typeface="+mn-lt"/>
                          <a:ea typeface="+mn-ea"/>
                          <a:cs typeface="+mn-cs"/>
                        </a:rPr>
                        <a:t>(Quinientos sesenta </a:t>
                      </a:r>
                      <a:r>
                        <a:rPr lang="es-CO" sz="1200" b="0" i="0" u="none" strike="noStrike" kern="1200" baseline="0" dirty="0" smtClean="0">
                          <a:solidFill>
                            <a:schemeClr val="tx1"/>
                          </a:solidFill>
                          <a:latin typeface="+mn-lt"/>
                          <a:ea typeface="+mn-ea"/>
                          <a:cs typeface="+mn-cs"/>
                        </a:rPr>
                        <a:t>m</a:t>
                      </a:r>
                      <a:r>
                        <a:rPr lang="es-CO" sz="1200" b="0" i="0" u="none" strike="noStrike" kern="1200" dirty="0" smtClean="0">
                          <a:solidFill>
                            <a:schemeClr val="tx1"/>
                          </a:solidFill>
                          <a:latin typeface="+mn-lt"/>
                          <a:ea typeface="+mn-ea"/>
                          <a:cs typeface="+mn-cs"/>
                        </a:rPr>
                        <a:t>illones de pesos</a:t>
                      </a:r>
                      <a:r>
                        <a:rPr lang="es-CO" sz="1200" b="0" i="0" u="none" strike="noStrike" dirty="0" smtClean="0">
                          <a:solidFill>
                            <a:schemeClr val="tx1"/>
                          </a:solidFill>
                          <a:latin typeface="+mn-lt"/>
                        </a:rPr>
                        <a:t> )</a:t>
                      </a:r>
                      <a:endParaRPr lang="es-CO" sz="1200" b="0" i="0" u="none" strike="noStrike" dirty="0">
                        <a:solidFill>
                          <a:srgbClr val="FF0000"/>
                        </a:solidFill>
                        <a:latin typeface="Franklin Gothic Book"/>
                      </a:endParaRPr>
                    </a:p>
                  </a:txBody>
                  <a:tcPr marL="9525" marR="9525" marT="7144" marB="0">
                    <a:lnL w="12700" cap="flat" cmpd="sng" algn="ctr">
                      <a:solidFill>
                        <a:srgbClr val="897C57"/>
                      </a:solidFill>
                      <a:prstDash val="solid"/>
                      <a:round/>
                      <a:headEnd type="none" w="med" len="med"/>
                      <a:tailEnd type="none" w="med" len="med"/>
                    </a:lnL>
                    <a:lnR w="12700" cap="flat" cmpd="sng" algn="ctr">
                      <a:solidFill>
                        <a:srgbClr val="897C57"/>
                      </a:solidFill>
                      <a:prstDash val="solid"/>
                      <a:round/>
                      <a:headEnd type="none" w="med" len="med"/>
                      <a:tailEnd type="none" w="med" len="med"/>
                    </a:lnR>
                    <a:lnT w="12700" cap="flat" cmpd="sng" algn="ctr">
                      <a:solidFill>
                        <a:srgbClr val="897C57"/>
                      </a:solidFill>
                      <a:prstDash val="solid"/>
                      <a:round/>
                      <a:headEnd type="none" w="med" len="med"/>
                      <a:tailEnd type="none" w="med" len="med"/>
                    </a:lnT>
                    <a:lnB w="12700" cap="flat" cmpd="sng" algn="ctr">
                      <a:solidFill>
                        <a:srgbClr val="897C57"/>
                      </a:solidFill>
                      <a:prstDash val="solid"/>
                      <a:round/>
                      <a:headEnd type="none" w="med" len="med"/>
                      <a:tailEnd type="none" w="med" len="med"/>
                    </a:lnB>
                    <a:solidFill>
                      <a:srgbClr val="EDECEA"/>
                    </a:solidFill>
                  </a:tcPr>
                </a:tc>
              </a:tr>
            </a:tbl>
          </a:graphicData>
        </a:graphic>
      </p:graphicFrame>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685800" y="1401101"/>
            <a:ext cx="8115300" cy="1669256"/>
          </a:xfrm>
        </p:spPr>
        <p:txBody>
          <a:bodyPr/>
          <a:lstStyle/>
          <a:p>
            <a:pPr eaLnBrk="1" hangingPunct="1"/>
            <a:r>
              <a:rPr lang="es-CO" sz="5100" dirty="0" smtClean="0"/>
              <a:t>4. Seguimiento Tareas.</a:t>
            </a:r>
          </a:p>
        </p:txBody>
      </p:sp>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3 CuadroTexto"/>
          <p:cNvSpPr txBox="1">
            <a:spLocks noChangeArrowheads="1"/>
          </p:cNvSpPr>
          <p:nvPr/>
        </p:nvSpPr>
        <p:spPr bwMode="auto">
          <a:xfrm>
            <a:off x="190500" y="669295"/>
            <a:ext cx="8501062" cy="1646605"/>
          </a:xfrm>
          <a:prstGeom prst="rect">
            <a:avLst/>
          </a:prstGeom>
          <a:noFill/>
          <a:ln w="9525">
            <a:noFill/>
            <a:miter lim="800000"/>
            <a:headEnd/>
            <a:tailEnd/>
          </a:ln>
        </p:spPr>
        <p:txBody>
          <a:bodyPr wrap="square">
            <a:spAutoFit/>
          </a:bodyPr>
          <a:lstStyle/>
          <a:p>
            <a:pPr marL="0" lvl="1"/>
            <a:endParaRPr lang="es-CO" sz="1600" dirty="0">
              <a:latin typeface="Franklin Gothic Book" pitchFamily="34" charset="0"/>
            </a:endParaRPr>
          </a:p>
          <a:p>
            <a:pPr algn="just">
              <a:buFont typeface="Wingdings" pitchFamily="2" charset="2"/>
              <a:buChar char="ü"/>
            </a:pPr>
            <a:endParaRPr lang="es-ES" sz="1700" b="1" dirty="0" smtClean="0">
              <a:latin typeface="Franklin Gothic Book" pitchFamily="34" charset="0"/>
              <a:cs typeface="Calibri" pitchFamily="34" charset="0"/>
            </a:endParaRPr>
          </a:p>
          <a:p>
            <a:pPr algn="just">
              <a:buFont typeface="Wingdings" pitchFamily="2" charset="2"/>
              <a:buChar char="ü"/>
            </a:pPr>
            <a:r>
              <a:rPr lang="es-ES" sz="1700" b="1" dirty="0" smtClean="0">
                <a:latin typeface="Franklin Gothic Book" pitchFamily="34" charset="0"/>
                <a:cs typeface="Calibri" pitchFamily="34" charset="0"/>
              </a:rPr>
              <a:t>Oferentes</a:t>
            </a:r>
            <a:r>
              <a:rPr lang="es-ES" sz="1700" b="1" dirty="0">
                <a:latin typeface="Franklin Gothic Book" pitchFamily="34" charset="0"/>
                <a:cs typeface="Calibri" pitchFamily="34" charset="0"/>
              </a:rPr>
              <a:t>. </a:t>
            </a: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sp>
        <p:nvSpPr>
          <p:cNvPr id="34820" name="Rectangle 13"/>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1" name="Rectangle 14"/>
          <p:cNvSpPr>
            <a:spLocks noChangeArrowheads="1"/>
          </p:cNvSpPr>
          <p:nvPr/>
        </p:nvSpPr>
        <p:spPr bwMode="auto">
          <a:xfrm>
            <a:off x="0" y="769308"/>
            <a:ext cx="502061"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2" name="Rectangle 15"/>
          <p:cNvSpPr>
            <a:spLocks noChangeArrowheads="1"/>
          </p:cNvSpPr>
          <p:nvPr/>
        </p:nvSpPr>
        <p:spPr bwMode="auto">
          <a:xfrm>
            <a:off x="0" y="1362239"/>
            <a:ext cx="643125"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3" name="Rectangle 17"/>
          <p:cNvSpPr>
            <a:spLocks noChangeArrowheads="1"/>
          </p:cNvSpPr>
          <p:nvPr/>
        </p:nvSpPr>
        <p:spPr bwMode="auto">
          <a:xfrm>
            <a:off x="0" y="2762414"/>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4" name="Rectangle 18"/>
          <p:cNvSpPr>
            <a:spLocks noChangeArrowheads="1"/>
          </p:cNvSpPr>
          <p:nvPr/>
        </p:nvSpPr>
        <p:spPr bwMode="auto">
          <a:xfrm>
            <a:off x="0" y="3183895"/>
            <a:ext cx="360996"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5" name="Rectangle 2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6" name="Rectangle 23"/>
          <p:cNvSpPr>
            <a:spLocks noChangeArrowheads="1"/>
          </p:cNvSpPr>
          <p:nvPr/>
        </p:nvSpPr>
        <p:spPr bwMode="auto">
          <a:xfrm>
            <a:off x="0" y="402209"/>
            <a:ext cx="2512226" cy="538609"/>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sz="700">
              <a:latin typeface="Franklin Gothic Book" pitchFamily="34" charset="0"/>
              <a:ea typeface="Calibri" pitchFamily="34" charset="0"/>
              <a:cs typeface="Times New Roman" pitchFamily="18" charset="0"/>
            </a:endParaRPr>
          </a:p>
          <a:p>
            <a:pPr eaLnBrk="0" hangingPunct="0"/>
            <a:endParaRPr lang="es-CO">
              <a:latin typeface="Franklin Gothic Book" pitchFamily="34" charset="0"/>
              <a:ea typeface="Calibri" pitchFamily="34" charset="0"/>
              <a:cs typeface="Times New Roman" pitchFamily="18" charset="0"/>
            </a:endParaRPr>
          </a:p>
        </p:txBody>
      </p:sp>
      <p:sp>
        <p:nvSpPr>
          <p:cNvPr id="34827" name="Rectangle 24"/>
          <p:cNvSpPr>
            <a:spLocks noChangeArrowheads="1"/>
          </p:cNvSpPr>
          <p:nvPr/>
        </p:nvSpPr>
        <p:spPr bwMode="auto">
          <a:xfrm>
            <a:off x="141064" y="1100629"/>
            <a:ext cx="2371162"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28" name="Rectangle 3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29" name="Rectangle 32"/>
          <p:cNvSpPr>
            <a:spLocks noChangeArrowheads="1"/>
          </p:cNvSpPr>
          <p:nvPr/>
        </p:nvSpPr>
        <p:spPr bwMode="auto">
          <a:xfrm>
            <a:off x="0" y="1920359"/>
            <a:ext cx="184731" cy="369332"/>
          </a:xfrm>
          <a:prstGeom prst="rect">
            <a:avLst/>
          </a:prstGeom>
          <a:noFill/>
          <a:ln w="9525">
            <a:noFill/>
            <a:miter lim="800000"/>
            <a:headEnd/>
            <a:tailEnd/>
          </a:ln>
        </p:spPr>
        <p:txBody>
          <a:bodyPr wrap="none" anchor="ctr">
            <a:spAutoFit/>
          </a:bodyPr>
          <a:lstStyle/>
          <a:p>
            <a:endParaRPr lang="es-CO"/>
          </a:p>
        </p:txBody>
      </p:sp>
      <p:sp>
        <p:nvSpPr>
          <p:cNvPr id="34830" name="Rectangle 40"/>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es-CO"/>
          </a:p>
        </p:txBody>
      </p:sp>
      <p:sp>
        <p:nvSpPr>
          <p:cNvPr id="34831" name="Rectangle 41"/>
          <p:cNvSpPr>
            <a:spLocks noChangeArrowheads="1"/>
          </p:cNvSpPr>
          <p:nvPr/>
        </p:nvSpPr>
        <p:spPr bwMode="auto">
          <a:xfrm>
            <a:off x="0" y="669295"/>
            <a:ext cx="431528"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2" name="Rectangle 42"/>
          <p:cNvSpPr>
            <a:spLocks noChangeArrowheads="1"/>
          </p:cNvSpPr>
          <p:nvPr/>
        </p:nvSpPr>
        <p:spPr bwMode="auto">
          <a:xfrm>
            <a:off x="0" y="1329809"/>
            <a:ext cx="184731" cy="369332"/>
          </a:xfrm>
          <a:prstGeom prst="rect">
            <a:avLst/>
          </a:prstGeom>
          <a:noFill/>
          <a:ln w="9525">
            <a:noFill/>
            <a:miter lim="800000"/>
            <a:headEnd/>
            <a:tailEnd/>
          </a:ln>
        </p:spPr>
        <p:txBody>
          <a:bodyPr wrap="none" anchor="ctr">
            <a:spAutoFit/>
          </a:bodyPr>
          <a:lstStyle/>
          <a:p>
            <a:endParaRPr lang="es-CO"/>
          </a:p>
        </p:txBody>
      </p:sp>
      <p:sp>
        <p:nvSpPr>
          <p:cNvPr id="34833" name="Rectangle 43"/>
          <p:cNvSpPr>
            <a:spLocks noChangeArrowheads="1"/>
          </p:cNvSpPr>
          <p:nvPr/>
        </p:nvSpPr>
        <p:spPr bwMode="auto">
          <a:xfrm>
            <a:off x="0" y="2305214"/>
            <a:ext cx="572593"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4" name="Rectangle 44"/>
          <p:cNvSpPr>
            <a:spLocks noChangeArrowheads="1"/>
          </p:cNvSpPr>
          <p:nvPr/>
        </p:nvSpPr>
        <p:spPr bwMode="auto">
          <a:xfrm>
            <a:off x="0" y="2733839"/>
            <a:ext cx="960519" cy="261610"/>
          </a:xfrm>
          <a:prstGeom prst="rect">
            <a:avLst/>
          </a:prstGeom>
          <a:noFill/>
          <a:ln w="9525">
            <a:noFill/>
            <a:miter lim="800000"/>
            <a:headEnd/>
            <a:tailEnd/>
          </a:ln>
        </p:spPr>
        <p:txBody>
          <a:bodyPr wrap="none" anchor="ctr">
            <a:spAutoFit/>
          </a:bodyPr>
          <a:lstStyle/>
          <a:p>
            <a:r>
              <a:rPr lang="es-CO" sz="1100">
                <a:latin typeface="Franklin Gothic Book" pitchFamily="34" charset="0"/>
                <a:ea typeface="Calibri" pitchFamily="34" charset="0"/>
                <a:cs typeface="Times New Roman" pitchFamily="18" charset="0"/>
              </a:rPr>
              <a:t>                      </a:t>
            </a:r>
            <a:endParaRPr lang="es-CO">
              <a:latin typeface="Franklin Gothic Book" pitchFamily="34" charset="0"/>
              <a:ea typeface="Calibri" pitchFamily="34" charset="0"/>
              <a:cs typeface="Times New Roman" pitchFamily="18" charset="0"/>
            </a:endParaRPr>
          </a:p>
        </p:txBody>
      </p:sp>
      <p:sp>
        <p:nvSpPr>
          <p:cNvPr id="34835" name="3 CuadroTexto"/>
          <p:cNvSpPr txBox="1">
            <a:spLocks noChangeArrowheads="1"/>
          </p:cNvSpPr>
          <p:nvPr/>
        </p:nvSpPr>
        <p:spPr bwMode="auto">
          <a:xfrm>
            <a:off x="190500" y="2524125"/>
            <a:ext cx="8501063" cy="600164"/>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endParaRPr lang="es-CO" sz="1700" dirty="0">
              <a:latin typeface="Franklin Gothic Book" pitchFamily="34" charset="0"/>
              <a:cs typeface="Calibri" pitchFamily="34" charset="0"/>
            </a:endParaRPr>
          </a:p>
        </p:txBody>
      </p:sp>
      <p:pic>
        <p:nvPicPr>
          <p:cNvPr id="29"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30"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a:solidFill>
                  <a:srgbClr val="044990"/>
                </a:solidFill>
                <a:latin typeface="+mj-lt"/>
                <a:cs typeface="+mn-cs"/>
              </a:rPr>
              <a:t>Solicitudes de </a:t>
            </a:r>
            <a:r>
              <a:rPr lang="it-IT" sz="2800" b="1" dirty="0" smtClean="0">
                <a:solidFill>
                  <a:srgbClr val="044990"/>
                </a:solidFill>
                <a:latin typeface="+mj-lt"/>
                <a:cs typeface="+mn-cs"/>
              </a:rPr>
              <a:t>inscripción</a:t>
            </a:r>
          </a:p>
          <a:p>
            <a:pPr fontAlgn="auto">
              <a:lnSpc>
                <a:spcPct val="85000"/>
              </a:lnSpc>
              <a:spcBef>
                <a:spcPts val="0"/>
              </a:spcBef>
              <a:spcAft>
                <a:spcPts val="0"/>
              </a:spcAft>
              <a:defRPr/>
            </a:pPr>
            <a:r>
              <a:rPr lang="es-CO" sz="2400" b="1" dirty="0" smtClean="0">
                <a:solidFill>
                  <a:schemeClr val="bg2">
                    <a:lumMod val="75000"/>
                  </a:schemeClr>
                </a:solidFill>
                <a:latin typeface="+mj-lt"/>
              </a:rPr>
              <a:t>7</a:t>
            </a:r>
            <a:r>
              <a:rPr lang="es-CO" sz="2400" b="1" dirty="0" smtClean="0">
                <a:solidFill>
                  <a:schemeClr val="bg2">
                    <a:lumMod val="75000"/>
                  </a:schemeClr>
                </a:solidFill>
                <a:latin typeface="+mj-lt"/>
                <a:cs typeface="+mn-cs"/>
              </a:rPr>
              <a:t>.5</a:t>
            </a:r>
            <a:r>
              <a:rPr lang="es-CO" sz="2400" b="1" dirty="0" smtClean="0">
                <a:solidFill>
                  <a:srgbClr val="C8904D"/>
                </a:solidFill>
                <a:latin typeface="+mj-lt"/>
                <a:cs typeface="+mn-cs"/>
              </a:rPr>
              <a:t>. UNIDAD</a:t>
            </a:r>
            <a:r>
              <a:rPr lang="it-IT" sz="2400" b="1" dirty="0" smtClean="0">
                <a:solidFill>
                  <a:schemeClr val="bg2">
                    <a:lumMod val="75000"/>
                  </a:schemeClr>
                </a:solidFill>
              </a:rPr>
              <a:t> ESTRATEGICA DE NEGOCIOS PUBLICOS</a:t>
            </a:r>
            <a:r>
              <a:rPr lang="es-CO" sz="2400" b="1" dirty="0" smtClean="0">
                <a:solidFill>
                  <a:srgbClr val="C8904D"/>
                </a:solidFill>
                <a:latin typeface="+mj-lt"/>
                <a:cs typeface="+mn-cs"/>
              </a:rPr>
              <a:t>.</a:t>
            </a:r>
          </a:p>
          <a:p>
            <a:pPr fontAlgn="auto">
              <a:lnSpc>
                <a:spcPct val="85000"/>
              </a:lnSpc>
              <a:spcBef>
                <a:spcPts val="0"/>
              </a:spcBef>
              <a:spcAft>
                <a:spcPts val="0"/>
              </a:spcAft>
              <a:defRPr/>
            </a:pPr>
            <a:endParaRPr lang="es-CO" sz="2400" b="1" dirty="0" smtClean="0">
              <a:solidFill>
                <a:srgbClr val="C8904D"/>
              </a:solidFill>
              <a:latin typeface="+mj-lt"/>
              <a:cs typeface="+mn-cs"/>
            </a:endParaRPr>
          </a:p>
          <a:p>
            <a:pPr fontAlgn="auto">
              <a:lnSpc>
                <a:spcPct val="85000"/>
              </a:lnSpc>
              <a:spcBef>
                <a:spcPts val="0"/>
              </a:spcBef>
              <a:spcAft>
                <a:spcPts val="0"/>
              </a:spcAft>
              <a:defRPr/>
            </a:pPr>
            <a:endParaRPr lang="es-CO" sz="2400" b="1" dirty="0" smtClean="0">
              <a:solidFill>
                <a:srgbClr val="C8904D"/>
              </a:solidFill>
              <a:latin typeface="+mj-lt"/>
              <a:cs typeface="+mn-cs"/>
            </a:endParaRPr>
          </a:p>
          <a:p>
            <a:pPr fontAlgn="auto">
              <a:lnSpc>
                <a:spcPct val="85000"/>
              </a:lnSpc>
              <a:spcBef>
                <a:spcPts val="0"/>
              </a:spcBef>
              <a:spcAft>
                <a:spcPts val="0"/>
              </a:spcAft>
              <a:defRPr/>
            </a:pPr>
            <a:endParaRPr lang="es-CO" sz="2400" b="1" dirty="0">
              <a:solidFill>
                <a:srgbClr val="C8904D"/>
              </a:solidFill>
              <a:latin typeface="+mj-lt"/>
              <a:cs typeface="+mn-cs"/>
            </a:endParaRPr>
          </a:p>
        </p:txBody>
      </p:sp>
      <p:pic>
        <p:nvPicPr>
          <p:cNvPr id="21" name="20 Imagen" descr="Resultado de imagen para asoovinos logo"/>
          <p:cNvPicPr/>
          <p:nvPr/>
        </p:nvPicPr>
        <p:blipFill>
          <a:blip r:embed="rId3" cstate="print"/>
          <a:srcRect l="12324" t="8491" r="11522"/>
          <a:stretch>
            <a:fillRect/>
          </a:stretch>
        </p:blipFill>
        <p:spPr bwMode="auto">
          <a:xfrm>
            <a:off x="777539" y="1918856"/>
            <a:ext cx="2467685" cy="952778"/>
          </a:xfrm>
          <a:prstGeom prst="rect">
            <a:avLst/>
          </a:prstGeom>
          <a:noFill/>
          <a:ln w="9525">
            <a:noFill/>
            <a:miter lim="800000"/>
            <a:headEnd/>
            <a:tailEnd/>
          </a:ln>
        </p:spPr>
      </p:pic>
      <p:pic>
        <p:nvPicPr>
          <p:cNvPr id="22" name="21 Imagen" descr="http://www.suganado.com/nuevas_imagenes/logo_suganado.jpg"/>
          <p:cNvPicPr/>
          <p:nvPr/>
        </p:nvPicPr>
        <p:blipFill>
          <a:blip r:embed="rId4" cstate="print"/>
          <a:srcRect/>
          <a:stretch>
            <a:fillRect/>
          </a:stretch>
        </p:blipFill>
        <p:spPr bwMode="auto">
          <a:xfrm>
            <a:off x="4607860" y="2089181"/>
            <a:ext cx="3349382" cy="662588"/>
          </a:xfrm>
          <a:prstGeom prst="rect">
            <a:avLst/>
          </a:prstGeom>
          <a:noFill/>
          <a:ln w="9525">
            <a:noFill/>
            <a:miter lim="800000"/>
            <a:headEnd/>
            <a:tailEnd/>
          </a:ln>
        </p:spPr>
      </p:pic>
      <p:pic>
        <p:nvPicPr>
          <p:cNvPr id="26" name="25 Imagen" descr="Resultado de imagen para MOVISTAR"/>
          <p:cNvPicPr/>
          <p:nvPr/>
        </p:nvPicPr>
        <p:blipFill>
          <a:blip r:embed="rId5" cstate="print"/>
          <a:srcRect l="3380" t="9963" b="7380"/>
          <a:stretch>
            <a:fillRect/>
          </a:stretch>
        </p:blipFill>
        <p:spPr bwMode="auto">
          <a:xfrm>
            <a:off x="6113930" y="3303491"/>
            <a:ext cx="1520096" cy="1053356"/>
          </a:xfrm>
          <a:prstGeom prst="rect">
            <a:avLst/>
          </a:prstGeom>
          <a:noFill/>
          <a:ln w="9525">
            <a:noFill/>
            <a:miter lim="800000"/>
            <a:headEnd/>
            <a:tailEnd/>
          </a:ln>
        </p:spPr>
      </p:pic>
      <p:pic>
        <p:nvPicPr>
          <p:cNvPr id="14338" name="Picture 2" descr="Resultado de imagen para servicio de nube"/>
          <p:cNvPicPr>
            <a:picLocks noChangeAspect="1" noChangeArrowheads="1"/>
          </p:cNvPicPr>
          <p:nvPr/>
        </p:nvPicPr>
        <p:blipFill>
          <a:blip r:embed="rId6" cstate="print"/>
          <a:srcRect/>
          <a:stretch>
            <a:fillRect/>
          </a:stretch>
        </p:blipFill>
        <p:spPr bwMode="auto">
          <a:xfrm>
            <a:off x="431528" y="2823144"/>
            <a:ext cx="2238001" cy="1243334"/>
          </a:xfrm>
          <a:prstGeom prst="rect">
            <a:avLst/>
          </a:prstGeom>
          <a:noFill/>
        </p:spPr>
      </p:pic>
      <p:pic>
        <p:nvPicPr>
          <p:cNvPr id="14340" name="Picture 4" descr="Resultado de imagen para servicio de nube"/>
          <p:cNvPicPr>
            <a:picLocks noChangeAspect="1" noChangeArrowheads="1"/>
          </p:cNvPicPr>
          <p:nvPr/>
        </p:nvPicPr>
        <p:blipFill>
          <a:blip r:embed="rId7" cstate="print"/>
          <a:srcRect/>
          <a:stretch>
            <a:fillRect/>
          </a:stretch>
        </p:blipFill>
        <p:spPr bwMode="auto">
          <a:xfrm>
            <a:off x="3446875" y="3059537"/>
            <a:ext cx="1785298" cy="864927"/>
          </a:xfrm>
          <a:prstGeom prst="rect">
            <a:avLst/>
          </a:prstGeom>
          <a:noFill/>
        </p:spPr>
      </p:pic>
      <p:pic>
        <p:nvPicPr>
          <p:cNvPr id="14342" name="Picture 6" descr="Resultado de imagen para servicio de nube"/>
          <p:cNvPicPr>
            <a:picLocks noChangeAspect="1" noChangeArrowheads="1"/>
          </p:cNvPicPr>
          <p:nvPr/>
        </p:nvPicPr>
        <p:blipFill>
          <a:blip r:embed="rId8" cstate="print"/>
          <a:srcRect/>
          <a:stretch>
            <a:fillRect/>
          </a:stretch>
        </p:blipFill>
        <p:spPr bwMode="auto">
          <a:xfrm>
            <a:off x="2095351" y="3924464"/>
            <a:ext cx="1895094" cy="1052830"/>
          </a:xfrm>
          <a:prstGeom prst="rect">
            <a:avLst/>
          </a:prstGeom>
          <a:noFill/>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368300" y="1344157"/>
            <a:ext cx="5924924"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ES" dirty="0" smtClean="0"/>
              <a:t>El ganado ovino en pie es un mamífero herbívoro perteneciente a la familia Bóvidos, subfamilia Caprinos y tribu </a:t>
            </a:r>
            <a:r>
              <a:rPr lang="es-ES" dirty="0" err="1" smtClean="0"/>
              <a:t>Caprini</a:t>
            </a:r>
            <a:r>
              <a:rPr lang="es-ES" dirty="0" smtClean="0"/>
              <a:t>, que se caracterizan por estar cubiertas de lana o pelo de diferente color dependiendo de las razas.</a:t>
            </a:r>
            <a:endParaRPr lang="es-CO" dirty="0" smtClean="0"/>
          </a:p>
        </p:txBody>
      </p:sp>
      <p:sp>
        <p:nvSpPr>
          <p:cNvPr id="39939" name="8 Rectángulo"/>
          <p:cNvSpPr>
            <a:spLocks noChangeArrowheads="1"/>
          </p:cNvSpPr>
          <p:nvPr/>
        </p:nvSpPr>
        <p:spPr bwMode="auto">
          <a:xfrm>
            <a:off x="368300" y="801710"/>
            <a:ext cx="2665602" cy="424732"/>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1. </a:t>
            </a:r>
            <a:r>
              <a:rPr lang="es-ES" b="1" dirty="0" smtClean="0">
                <a:hlinkClick r:id="rId3" action="ppaction://hlinkfile"/>
              </a:rPr>
              <a:t>GANADO OVINO EN PIE</a:t>
            </a:r>
            <a:endParaRPr lang="es-CO" b="1" dirty="0">
              <a:solidFill>
                <a:schemeClr val="tx2"/>
              </a:solidFill>
              <a:latin typeface="Franklin Gothic Book" pitchFamily="34" charset="0"/>
            </a:endParaRPr>
          </a:p>
        </p:txBody>
      </p:sp>
      <p:sp>
        <p:nvSpPr>
          <p:cNvPr id="39940"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39941"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155576" y="192882"/>
            <a:ext cx="7215188" cy="389335"/>
          </a:xfrm>
          <a:solidFill>
            <a:schemeClr val="bg1">
              <a:alpha val="77000"/>
            </a:schemeClr>
          </a:solidFill>
        </p:spPr>
        <p:txBody>
          <a:bodyPr rtlCol="0">
            <a:noAutofit/>
          </a:bodyPr>
          <a:lstStyle/>
          <a:p>
            <a:pPr>
              <a:defRPr/>
            </a:pPr>
            <a:r>
              <a:rPr lang="it-IT" sz="2400" b="1" dirty="0" smtClean="0">
                <a:solidFill>
                  <a:schemeClr val="bg2">
                    <a:lumMod val="75000"/>
                  </a:schemeClr>
                </a:solidFill>
                <a:latin typeface="+mj-lt"/>
              </a:rPr>
              <a:t>7.5</a:t>
            </a:r>
            <a:r>
              <a:rPr lang="it-IT" sz="2400" b="1" dirty="0" smtClean="0">
                <a:solidFill>
                  <a:schemeClr val="bg2">
                    <a:lumMod val="75000"/>
                  </a:schemeClr>
                </a:solidFill>
                <a:latin typeface="+mj-lt"/>
              </a:rPr>
              <a:t>. UNIDAD ESTRATEGICA DE NEGOCIOS PUBLICOS. </a:t>
            </a:r>
            <a:r>
              <a:rPr lang="it-IT" sz="2400" dirty="0" smtClean="0">
                <a:solidFill>
                  <a:schemeClr val="bg2">
                    <a:lumMod val="75000"/>
                  </a:schemeClr>
                </a:solidFill>
              </a:rPr>
              <a:t> </a:t>
            </a:r>
            <a:r>
              <a:rPr lang="it-IT" sz="2400" b="1" dirty="0" smtClean="0">
                <a:solidFill>
                  <a:schemeClr val="bg2">
                    <a:lumMod val="75000"/>
                  </a:schemeClr>
                </a:solidFill>
                <a:latin typeface="+mj-lt"/>
              </a:rPr>
              <a:t> </a:t>
            </a:r>
            <a:endParaRPr lang="es-CO" sz="2400" b="1" dirty="0" smtClean="0"/>
          </a:p>
        </p:txBody>
      </p:sp>
      <p:sp>
        <p:nvSpPr>
          <p:cNvPr id="39943"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pic>
        <p:nvPicPr>
          <p:cNvPr id="18" name="91 Imagen" descr="BMC LOGO.bmp"/>
          <p:cNvPicPr>
            <a:picLocks noChangeAspect="1"/>
          </p:cNvPicPr>
          <p:nvPr/>
        </p:nvPicPr>
        <p:blipFill>
          <a:blip r:embed="rId4" cstate="print"/>
          <a:srcRect r="-211"/>
          <a:stretch>
            <a:fillRect/>
          </a:stretch>
        </p:blipFill>
        <p:spPr bwMode="auto">
          <a:xfrm>
            <a:off x="7494588" y="116682"/>
            <a:ext cx="1511300" cy="465535"/>
          </a:xfrm>
          <a:prstGeom prst="rect">
            <a:avLst/>
          </a:prstGeom>
          <a:noFill/>
          <a:ln w="9525">
            <a:noFill/>
            <a:miter lim="800000"/>
            <a:headEnd/>
            <a:tailEnd/>
          </a:ln>
        </p:spPr>
      </p:pic>
      <p:sp>
        <p:nvSpPr>
          <p:cNvPr id="11" name="8 Rectángulo"/>
          <p:cNvSpPr>
            <a:spLocks noChangeArrowheads="1"/>
          </p:cNvSpPr>
          <p:nvPr/>
        </p:nvSpPr>
        <p:spPr bwMode="auto">
          <a:xfrm>
            <a:off x="368300" y="2686015"/>
            <a:ext cx="4429674" cy="424732"/>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2" action="ppaction://hlinkfile"/>
              </a:rPr>
              <a:t>2. </a:t>
            </a:r>
            <a:r>
              <a:rPr lang="es-ES" b="1" dirty="0" smtClean="0">
                <a:hlinkClick r:id="rId5" action="ppaction://hlinkfile"/>
              </a:rPr>
              <a:t>SERVICIO DE COMPUTACIÓN EN LA NUBE</a:t>
            </a:r>
            <a:endParaRPr lang="es-CO" b="1" dirty="0">
              <a:solidFill>
                <a:schemeClr val="tx2"/>
              </a:solidFill>
              <a:latin typeface="Franklin Gothic Book" pitchFamily="34" charset="0"/>
            </a:endParaRPr>
          </a:p>
        </p:txBody>
      </p:sp>
      <p:sp>
        <p:nvSpPr>
          <p:cNvPr id="14" name="Rectangle 2"/>
          <p:cNvSpPr>
            <a:spLocks noChangeArrowheads="1"/>
          </p:cNvSpPr>
          <p:nvPr/>
        </p:nvSpPr>
        <p:spPr bwMode="auto">
          <a:xfrm>
            <a:off x="368300" y="3237173"/>
            <a:ext cx="5924924" cy="175432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ES_tradnl" dirty="0" smtClean="0"/>
              <a:t>El servicio de computación en la nube consiste en servidores desde internet encargados de atender las peticiones, del usuario, en cualquier momento. Se puede tener acceso a la información o servicio, mediante una conexión a internet desde cualquier dispositivo móvil o fijo ubicado en cualquier lugar.</a:t>
            </a:r>
            <a:endParaRPr lang="es-CO" dirty="0" smtClean="0"/>
          </a:p>
        </p:txBody>
      </p:sp>
      <p:pic>
        <p:nvPicPr>
          <p:cNvPr id="16" name="15 Imagen" descr="Resultado de imagen para SERVICIO DE COMPUTO EN LA NUBE"/>
          <p:cNvPicPr/>
          <p:nvPr/>
        </p:nvPicPr>
        <p:blipFill>
          <a:blip r:embed="rId6" cstate="print"/>
          <a:srcRect l="4743" r="8333" b="8462"/>
          <a:stretch>
            <a:fillRect/>
          </a:stretch>
        </p:blipFill>
        <p:spPr bwMode="auto">
          <a:xfrm>
            <a:off x="6846312" y="3237173"/>
            <a:ext cx="1672881" cy="1492300"/>
          </a:xfrm>
          <a:prstGeom prst="rect">
            <a:avLst/>
          </a:prstGeom>
          <a:noFill/>
          <a:ln w="9525">
            <a:noFill/>
            <a:miter lim="800000"/>
            <a:headEnd/>
            <a:tailEnd/>
          </a:ln>
        </p:spPr>
      </p:pic>
      <p:pic>
        <p:nvPicPr>
          <p:cNvPr id="17" name="16 Imagen" descr="Resultado de imagen para OVINOS EN COLOMBIA"/>
          <p:cNvPicPr/>
          <p:nvPr/>
        </p:nvPicPr>
        <p:blipFill>
          <a:blip r:embed="rId7" cstate="print"/>
          <a:srcRect/>
          <a:stretch>
            <a:fillRect/>
          </a:stretch>
        </p:blipFill>
        <p:spPr bwMode="auto">
          <a:xfrm>
            <a:off x="6553200" y="1379372"/>
            <a:ext cx="2321859" cy="1306643"/>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685800" y="1428751"/>
            <a:ext cx="7772400" cy="1669256"/>
          </a:xfrm>
        </p:spPr>
        <p:txBody>
          <a:bodyPr/>
          <a:lstStyle/>
          <a:p>
            <a:pPr eaLnBrk="1" hangingPunct="1"/>
            <a:r>
              <a:rPr lang="es-CO" sz="5100" dirty="0" smtClean="0"/>
              <a:t>8. </a:t>
            </a:r>
            <a:r>
              <a:rPr lang="es-CO" sz="5100" dirty="0" smtClean="0"/>
              <a:t>Actualización de Fichas</a:t>
            </a:r>
          </a:p>
        </p:txBody>
      </p:sp>
    </p:spTree>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mj-lt"/>
              </a:rPr>
              <a:t>Actualización de Fichas</a:t>
            </a:r>
            <a:endParaRPr lang="it-IT" sz="2800" b="1" dirty="0">
              <a:solidFill>
                <a:srgbClr val="044990"/>
              </a:solidFill>
              <a:latin typeface="+mj-lt"/>
              <a:cs typeface="+mn-cs"/>
            </a:endParaRPr>
          </a:p>
          <a:p>
            <a:pPr marL="95250" algn="ctr" fontAlgn="auto">
              <a:spcBef>
                <a:spcPts val="0"/>
              </a:spcBef>
              <a:spcAft>
                <a:spcPts val="0"/>
              </a:spcAft>
              <a:defRPr/>
            </a:pPr>
            <a:r>
              <a:rPr lang="it-IT" sz="2400" b="1" dirty="0" smtClean="0">
                <a:solidFill>
                  <a:srgbClr val="3A8386"/>
                </a:solidFill>
                <a:latin typeface="Calibri" pitchFamily="34" charset="0"/>
                <a:cs typeface="+mn-cs"/>
              </a:rPr>
              <a:t> </a:t>
            </a:r>
            <a:endParaRPr lang="it-IT" sz="2400" b="1" dirty="0">
              <a:solidFill>
                <a:schemeClr val="bg2">
                  <a:lumMod val="75000"/>
                </a:schemeClr>
              </a:solidFill>
              <a:latin typeface="Calibri" pitchFamily="34" charset="0"/>
              <a:cs typeface="+mn-cs"/>
            </a:endParaRPr>
          </a:p>
        </p:txBody>
      </p:sp>
      <p:sp>
        <p:nvSpPr>
          <p:cNvPr id="33795" name="3 CuadroTexto"/>
          <p:cNvSpPr txBox="1">
            <a:spLocks noChangeArrowheads="1"/>
          </p:cNvSpPr>
          <p:nvPr/>
        </p:nvSpPr>
        <p:spPr bwMode="auto">
          <a:xfrm>
            <a:off x="190500" y="1218879"/>
            <a:ext cx="8501063" cy="216982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endParaRPr lang="es-ES" sz="1700" b="1"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6" name="8 Rectángulo"/>
          <p:cNvSpPr>
            <a:spLocks noChangeArrowheads="1"/>
          </p:cNvSpPr>
          <p:nvPr/>
        </p:nvSpPr>
        <p:spPr bwMode="auto">
          <a:xfrm>
            <a:off x="322263" y="794147"/>
            <a:ext cx="2794996" cy="424732"/>
          </a:xfrm>
          <a:prstGeom prst="rect">
            <a:avLst/>
          </a:prstGeom>
          <a:noFill/>
          <a:ln w="9525">
            <a:noFill/>
            <a:miter lim="800000"/>
            <a:headEnd/>
            <a:tailEnd/>
          </a:ln>
        </p:spPr>
        <p:txBody>
          <a:bodyPr wrap="none">
            <a:spAutoFit/>
          </a:bodyPr>
          <a:lstStyle/>
          <a:p>
            <a:pPr marL="342900" indent="-342900">
              <a:lnSpc>
                <a:spcPct val="120000"/>
              </a:lnSpc>
            </a:pPr>
            <a:r>
              <a:rPr lang="es-CO" b="1" dirty="0">
                <a:solidFill>
                  <a:schemeClr val="tx2"/>
                </a:solidFill>
                <a:latin typeface="Franklin Gothic Book" pitchFamily="34" charset="0"/>
                <a:hlinkClick r:id="rId3" action="ppaction://hlinkfile"/>
              </a:rPr>
              <a:t>1. </a:t>
            </a:r>
            <a:r>
              <a:rPr lang="es-CO" b="1" u="sng" dirty="0">
                <a:solidFill>
                  <a:schemeClr val="tx2"/>
                </a:solidFill>
                <a:latin typeface="Franklin Gothic Book" pitchFamily="34" charset="0"/>
                <a:hlinkClick r:id="rId4" action="ppaction://hlinkfile"/>
              </a:rPr>
              <a:t>KIT DE </a:t>
            </a:r>
            <a:r>
              <a:rPr lang="es-CO" b="1" u="sng" dirty="0" smtClean="0">
                <a:solidFill>
                  <a:schemeClr val="tx2"/>
                </a:solidFill>
                <a:latin typeface="Franklin Gothic Book" pitchFamily="34" charset="0"/>
                <a:hlinkClick r:id="rId4" action="ppaction://hlinkfile"/>
              </a:rPr>
              <a:t>INCORPORACIÓN</a:t>
            </a:r>
            <a:endParaRPr lang="es-CO" b="1" u="sng" dirty="0">
              <a:solidFill>
                <a:schemeClr val="tx2"/>
              </a:solidFill>
              <a:latin typeface="Franklin Gothic Book" pitchFamily="34" charset="0"/>
            </a:endParaRPr>
          </a:p>
        </p:txBody>
      </p:sp>
      <p:sp>
        <p:nvSpPr>
          <p:cNvPr id="7" name="Rectangle 2"/>
          <p:cNvSpPr>
            <a:spLocks noChangeArrowheads="1"/>
          </p:cNvSpPr>
          <p:nvPr/>
        </p:nvSpPr>
        <p:spPr bwMode="auto">
          <a:xfrm>
            <a:off x="301828" y="1239575"/>
            <a:ext cx="5630862"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ES" dirty="0"/>
              <a:t>El kit de incorporación corresponde a los elementos que suministra el Ejercito Nacional de Colombia para los ciudadanos que de manera voluntaria u obligatoria prestan el servicio militar.</a:t>
            </a:r>
          </a:p>
        </p:txBody>
      </p:sp>
      <p:grpSp>
        <p:nvGrpSpPr>
          <p:cNvPr id="2" name="15 Grupo"/>
          <p:cNvGrpSpPr>
            <a:grpSpLocks/>
          </p:cNvGrpSpPr>
          <p:nvPr/>
        </p:nvGrpSpPr>
        <p:grpSpPr bwMode="auto">
          <a:xfrm>
            <a:off x="6445613" y="769145"/>
            <a:ext cx="1974487" cy="1821656"/>
            <a:chOff x="6146323" y="959743"/>
            <a:chExt cx="2953609" cy="2869082"/>
          </a:xfrm>
        </p:grpSpPr>
        <p:pic>
          <p:nvPicPr>
            <p:cNvPr id="9" name="Picture 8" descr="Resultado de imagen para kit aseo personal"/>
            <p:cNvPicPr>
              <a:picLocks noChangeAspect="1" noChangeArrowheads="1"/>
            </p:cNvPicPr>
            <p:nvPr/>
          </p:nvPicPr>
          <p:blipFill>
            <a:blip r:embed="rId5" cstate="print"/>
            <a:srcRect l="8047" r="3825"/>
            <a:stretch>
              <a:fillRect/>
            </a:stretch>
          </p:blipFill>
          <p:spPr bwMode="auto">
            <a:xfrm>
              <a:off x="6146323" y="1716088"/>
              <a:ext cx="1828800" cy="1271588"/>
            </a:xfrm>
            <a:prstGeom prst="rect">
              <a:avLst/>
            </a:prstGeom>
            <a:noFill/>
            <a:ln w="9525">
              <a:noFill/>
              <a:miter lim="800000"/>
              <a:headEnd/>
              <a:tailEnd/>
            </a:ln>
          </p:spPr>
        </p:pic>
        <p:pic>
          <p:nvPicPr>
            <p:cNvPr id="10" name="Picture 9" descr="Resultado de imagen para kit aseo personal"/>
            <p:cNvPicPr>
              <a:picLocks noChangeAspect="1" noChangeArrowheads="1"/>
            </p:cNvPicPr>
            <p:nvPr/>
          </p:nvPicPr>
          <p:blipFill>
            <a:blip r:embed="rId6" cstate="print"/>
            <a:srcRect b="9949"/>
            <a:stretch>
              <a:fillRect/>
            </a:stretch>
          </p:blipFill>
          <p:spPr bwMode="auto">
            <a:xfrm>
              <a:off x="7983191" y="1716088"/>
              <a:ext cx="1017588" cy="1271588"/>
            </a:xfrm>
            <a:prstGeom prst="rect">
              <a:avLst/>
            </a:prstGeom>
            <a:noFill/>
            <a:ln w="9525">
              <a:noFill/>
              <a:miter lim="800000"/>
              <a:headEnd/>
              <a:tailEnd/>
            </a:ln>
          </p:spPr>
        </p:pic>
        <p:pic>
          <p:nvPicPr>
            <p:cNvPr id="12" name="Picture 10" descr="Resultado de imagen para chanclas"/>
            <p:cNvPicPr>
              <a:picLocks noChangeAspect="1" noChangeArrowheads="1"/>
            </p:cNvPicPr>
            <p:nvPr/>
          </p:nvPicPr>
          <p:blipFill>
            <a:blip r:embed="rId7" cstate="print"/>
            <a:srcRect/>
            <a:stretch>
              <a:fillRect/>
            </a:stretch>
          </p:blipFill>
          <p:spPr bwMode="auto">
            <a:xfrm>
              <a:off x="6182535" y="2965642"/>
              <a:ext cx="1263932" cy="863183"/>
            </a:xfrm>
            <a:prstGeom prst="rect">
              <a:avLst/>
            </a:prstGeom>
            <a:noFill/>
            <a:ln w="9525">
              <a:noFill/>
              <a:miter lim="800000"/>
              <a:headEnd/>
              <a:tailEnd/>
            </a:ln>
          </p:spPr>
        </p:pic>
        <p:pic>
          <p:nvPicPr>
            <p:cNvPr id="13" name="Picture 11" descr="Resultado de imagen para parches ejercito nacional de colombia"/>
            <p:cNvPicPr>
              <a:picLocks noChangeAspect="1" noChangeArrowheads="1"/>
            </p:cNvPicPr>
            <p:nvPr/>
          </p:nvPicPr>
          <p:blipFill>
            <a:blip r:embed="rId8" cstate="print"/>
            <a:srcRect/>
            <a:stretch>
              <a:fillRect/>
            </a:stretch>
          </p:blipFill>
          <p:spPr bwMode="auto">
            <a:xfrm>
              <a:off x="6157340" y="959743"/>
              <a:ext cx="2758338" cy="721277"/>
            </a:xfrm>
            <a:prstGeom prst="rect">
              <a:avLst/>
            </a:prstGeom>
            <a:noFill/>
            <a:ln w="9525">
              <a:noFill/>
              <a:miter lim="800000"/>
              <a:headEnd/>
              <a:tailEnd/>
            </a:ln>
          </p:spPr>
        </p:pic>
        <p:pic>
          <p:nvPicPr>
            <p:cNvPr id="14" name="Picture 12" descr="Resultado de imagen para placas ejercito nacional"/>
            <p:cNvPicPr>
              <a:picLocks noChangeAspect="1" noChangeArrowheads="1"/>
            </p:cNvPicPr>
            <p:nvPr/>
          </p:nvPicPr>
          <p:blipFill>
            <a:blip r:embed="rId9" cstate="print"/>
            <a:srcRect l="3409" b="10179"/>
            <a:stretch>
              <a:fillRect/>
            </a:stretch>
          </p:blipFill>
          <p:spPr bwMode="auto">
            <a:xfrm>
              <a:off x="7612657" y="2965642"/>
              <a:ext cx="1487275" cy="863183"/>
            </a:xfrm>
            <a:prstGeom prst="rect">
              <a:avLst/>
            </a:prstGeom>
            <a:noFill/>
            <a:ln w="9525">
              <a:noFill/>
              <a:miter lim="800000"/>
              <a:headEnd/>
              <a:tailEnd/>
            </a:ln>
          </p:spPr>
        </p:pic>
      </p:grpSp>
      <p:sp>
        <p:nvSpPr>
          <p:cNvPr id="15" name="14 Rectángulo"/>
          <p:cNvSpPr/>
          <p:nvPr/>
        </p:nvSpPr>
        <p:spPr>
          <a:xfrm>
            <a:off x="301828" y="2545971"/>
            <a:ext cx="2813527" cy="424732"/>
          </a:xfrm>
          <a:prstGeom prst="rect">
            <a:avLst/>
          </a:prstGeom>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3" action="ppaction://hlinkfile"/>
              </a:rPr>
              <a:t>2. </a:t>
            </a:r>
            <a:r>
              <a:rPr lang="es-CO" b="1" u="sng" dirty="0" smtClean="0">
                <a:solidFill>
                  <a:schemeClr val="tx2"/>
                </a:solidFill>
                <a:latin typeface="Franklin Gothic Book" pitchFamily="34" charset="0"/>
                <a:hlinkClick r:id="rId10" action="ppaction://hlinkfile"/>
              </a:rPr>
              <a:t>BRAZALETE REFLECTIVO</a:t>
            </a:r>
            <a:endParaRPr lang="es-CO" b="1" u="sng" dirty="0">
              <a:solidFill>
                <a:schemeClr val="tx2"/>
              </a:solidFill>
              <a:latin typeface="Franklin Gothic Book" pitchFamily="34" charset="0"/>
            </a:endParaRPr>
          </a:p>
        </p:txBody>
      </p:sp>
      <p:sp>
        <p:nvSpPr>
          <p:cNvPr id="16" name="Rectangle 2"/>
          <p:cNvSpPr>
            <a:spLocks noChangeArrowheads="1"/>
          </p:cNvSpPr>
          <p:nvPr/>
        </p:nvSpPr>
        <p:spPr bwMode="auto">
          <a:xfrm>
            <a:off x="299924" y="3128719"/>
            <a:ext cx="5630862" cy="175432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ES" dirty="0" smtClean="0"/>
              <a:t>El brazalete </a:t>
            </a:r>
            <a:r>
              <a:rPr lang="es-ES" dirty="0" err="1" smtClean="0"/>
              <a:t>reflectivo</a:t>
            </a:r>
            <a:r>
              <a:rPr lang="es-ES" dirty="0" smtClean="0"/>
              <a:t> es un distintivo que rodea el brazo por encima del codo, que tiene un cinta </a:t>
            </a:r>
            <a:r>
              <a:rPr lang="es-ES" dirty="0" err="1" smtClean="0"/>
              <a:t>retroreflectiva</a:t>
            </a:r>
            <a:r>
              <a:rPr lang="es-ES" dirty="0" smtClean="0"/>
              <a:t>, la cual se encuentra elaborada en un material con micro prismas o micro esferas cuya principal característica es cumplir con la </a:t>
            </a:r>
            <a:r>
              <a:rPr lang="es-ES" dirty="0" err="1" smtClean="0"/>
              <a:t>reflectividad</a:t>
            </a:r>
            <a:r>
              <a:rPr lang="es-ES" dirty="0" smtClean="0"/>
              <a:t> de la luz y que permite mayor visibilidad. </a:t>
            </a:r>
            <a:endParaRPr lang="es-ES" dirty="0"/>
          </a:p>
        </p:txBody>
      </p:sp>
      <p:pic>
        <p:nvPicPr>
          <p:cNvPr id="17" name="16 Imagen" descr="Resultado de imagen para brazalete reflectivo transito y transporte"/>
          <p:cNvPicPr/>
          <p:nvPr/>
        </p:nvPicPr>
        <p:blipFill>
          <a:blip r:embed="rId11" cstate="print"/>
          <a:srcRect l="15958" t="7355" r="16813" b="4163"/>
          <a:stretch>
            <a:fillRect/>
          </a:stretch>
        </p:blipFill>
        <p:spPr bwMode="auto">
          <a:xfrm>
            <a:off x="6968837" y="2806595"/>
            <a:ext cx="1051501" cy="2076450"/>
          </a:xfrm>
          <a:prstGeom prst="rect">
            <a:avLst/>
          </a:prstGeom>
          <a:noFill/>
          <a:ln w="9525">
            <a:noFill/>
            <a:miter lim="800000"/>
            <a:headEnd/>
            <a:tailEnd/>
          </a:ln>
        </p:spPr>
      </p:pic>
      <p:sp>
        <p:nvSpPr>
          <p:cNvPr id="18" name="8 Rectángulo"/>
          <p:cNvSpPr>
            <a:spLocks noChangeArrowheads="1"/>
          </p:cNvSpPr>
          <p:nvPr/>
        </p:nvSpPr>
        <p:spPr bwMode="auto">
          <a:xfrm>
            <a:off x="3567759" y="794147"/>
            <a:ext cx="991169" cy="424732"/>
          </a:xfrm>
          <a:prstGeom prst="rect">
            <a:avLst/>
          </a:prstGeom>
          <a:noFill/>
          <a:ln w="9525">
            <a:noFill/>
            <a:miter lim="800000"/>
            <a:headEnd/>
            <a:tailEnd/>
          </a:ln>
        </p:spPr>
        <p:txBody>
          <a:bodyPr wrap="none">
            <a:spAutoFit/>
          </a:bodyPr>
          <a:lstStyle/>
          <a:p>
            <a:pPr marL="342900" indent="-342900">
              <a:lnSpc>
                <a:spcPct val="120000"/>
              </a:lnSpc>
            </a:pPr>
            <a:r>
              <a:rPr lang="es-CO" b="1" u="sng" dirty="0" smtClean="0">
                <a:solidFill>
                  <a:schemeClr val="tx2"/>
                </a:solidFill>
                <a:latin typeface="Franklin Gothic Book" pitchFamily="34" charset="0"/>
                <a:hlinkClick r:id="rId12" action="ppaction://hlinkfile"/>
              </a:rPr>
              <a:t>(44531)</a:t>
            </a:r>
            <a:endParaRPr lang="es-CO" b="1" u="sng" dirty="0">
              <a:solidFill>
                <a:schemeClr val="tx2"/>
              </a:solidFill>
              <a:latin typeface="Franklin Gothic Book" pitchFamily="34" charset="0"/>
              <a:hlinkClick r:id="rId12" action="ppaction://hlinkfile"/>
            </a:endParaRPr>
          </a:p>
        </p:txBody>
      </p:sp>
      <p:sp>
        <p:nvSpPr>
          <p:cNvPr id="19" name="8 Rectángulo"/>
          <p:cNvSpPr>
            <a:spLocks noChangeArrowheads="1"/>
          </p:cNvSpPr>
          <p:nvPr/>
        </p:nvSpPr>
        <p:spPr bwMode="auto">
          <a:xfrm>
            <a:off x="3700111" y="2513234"/>
            <a:ext cx="1076426" cy="424732"/>
          </a:xfrm>
          <a:prstGeom prst="rect">
            <a:avLst/>
          </a:prstGeom>
          <a:noFill/>
          <a:ln w="9525">
            <a:noFill/>
            <a:miter lim="800000"/>
            <a:headEnd/>
            <a:tailEnd/>
          </a:ln>
        </p:spPr>
        <p:txBody>
          <a:bodyPr wrap="square">
            <a:spAutoFit/>
          </a:bodyPr>
          <a:lstStyle/>
          <a:p>
            <a:pPr marL="342900" indent="-342900">
              <a:lnSpc>
                <a:spcPct val="120000"/>
              </a:lnSpc>
            </a:pPr>
            <a:r>
              <a:rPr lang="es-CO" b="1" u="sng" dirty="0" smtClean="0">
                <a:solidFill>
                  <a:schemeClr val="tx2"/>
                </a:solidFill>
                <a:latin typeface="Franklin Gothic Book" pitchFamily="34" charset="0"/>
                <a:hlinkClick r:id="rId12" action="ppaction://hlinkfile"/>
              </a:rPr>
              <a:t>(44375)</a:t>
            </a:r>
            <a:endParaRPr lang="es-CO" b="1" u="sng" dirty="0">
              <a:solidFill>
                <a:schemeClr val="tx2"/>
              </a:solidFill>
              <a:latin typeface="Franklin Gothic Book" pitchFamily="34" charset="0"/>
              <a:hlinkClick r:id="rId12" action="ppaction://hlinkfile"/>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mj-lt"/>
              </a:rPr>
              <a:t>Actualización de Fichas</a:t>
            </a:r>
            <a:endParaRPr lang="it-IT" sz="2800" b="1" dirty="0">
              <a:solidFill>
                <a:srgbClr val="044990"/>
              </a:solidFill>
              <a:latin typeface="+mj-lt"/>
              <a:cs typeface="+mn-cs"/>
            </a:endParaRPr>
          </a:p>
          <a:p>
            <a:pPr marL="95250" algn="ctr" fontAlgn="auto">
              <a:spcBef>
                <a:spcPts val="0"/>
              </a:spcBef>
              <a:spcAft>
                <a:spcPts val="0"/>
              </a:spcAft>
              <a:defRPr/>
            </a:pPr>
            <a:r>
              <a:rPr lang="it-IT" sz="2400" b="1" dirty="0" smtClean="0">
                <a:solidFill>
                  <a:srgbClr val="3A8386"/>
                </a:solidFill>
                <a:latin typeface="Calibri" pitchFamily="34" charset="0"/>
                <a:cs typeface="+mn-cs"/>
              </a:rPr>
              <a:t> </a:t>
            </a:r>
            <a:endParaRPr lang="it-IT" sz="2400" b="1" dirty="0">
              <a:solidFill>
                <a:schemeClr val="bg2">
                  <a:lumMod val="75000"/>
                </a:schemeClr>
              </a:solidFill>
              <a:latin typeface="Calibri" pitchFamily="34" charset="0"/>
              <a:cs typeface="+mn-cs"/>
            </a:endParaRPr>
          </a:p>
        </p:txBody>
      </p:sp>
      <p:sp>
        <p:nvSpPr>
          <p:cNvPr id="33795" name="3 CuadroTexto"/>
          <p:cNvSpPr txBox="1">
            <a:spLocks noChangeArrowheads="1"/>
          </p:cNvSpPr>
          <p:nvPr/>
        </p:nvSpPr>
        <p:spPr bwMode="auto">
          <a:xfrm>
            <a:off x="190500" y="1218879"/>
            <a:ext cx="8501063" cy="216982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endParaRPr lang="es-ES" sz="1700" b="1"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6" name="8 Rectángulo"/>
          <p:cNvSpPr>
            <a:spLocks noChangeArrowheads="1"/>
          </p:cNvSpPr>
          <p:nvPr/>
        </p:nvSpPr>
        <p:spPr bwMode="auto">
          <a:xfrm>
            <a:off x="322263" y="731392"/>
            <a:ext cx="1039002" cy="424732"/>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3" action="ppaction://hlinkfile"/>
              </a:rPr>
              <a:t>3. </a:t>
            </a:r>
            <a:r>
              <a:rPr lang="es-CO" b="1" u="sng" dirty="0" smtClean="0">
                <a:solidFill>
                  <a:schemeClr val="tx2"/>
                </a:solidFill>
                <a:latin typeface="Franklin Gothic Book" pitchFamily="34" charset="0"/>
                <a:hlinkClick r:id="rId4" action="ppaction://hlinkfile"/>
              </a:rPr>
              <a:t>PLATO</a:t>
            </a:r>
            <a:endParaRPr lang="es-CO" b="1" u="sng" dirty="0">
              <a:solidFill>
                <a:schemeClr val="tx2"/>
              </a:solidFill>
              <a:latin typeface="Franklin Gothic Book" pitchFamily="34" charset="0"/>
            </a:endParaRPr>
          </a:p>
        </p:txBody>
      </p:sp>
      <p:sp>
        <p:nvSpPr>
          <p:cNvPr id="7" name="Rectangle 2"/>
          <p:cNvSpPr>
            <a:spLocks noChangeArrowheads="1"/>
          </p:cNvSpPr>
          <p:nvPr/>
        </p:nvSpPr>
        <p:spPr bwMode="auto">
          <a:xfrm>
            <a:off x="301828" y="1345642"/>
            <a:ext cx="5630862"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ES" dirty="0" smtClean="0"/>
              <a:t>El Plato es un recipiente el cual puede ser plano o pando u hondo, utilizado para diferentes usos, esencialmente empleado como pieza para servir alimentos o como soporte de tasas o pocillos.</a:t>
            </a:r>
            <a:endParaRPr lang="es-ES" dirty="0"/>
          </a:p>
        </p:txBody>
      </p:sp>
      <p:sp>
        <p:nvSpPr>
          <p:cNvPr id="15" name="14 Rectángulo"/>
          <p:cNvSpPr/>
          <p:nvPr/>
        </p:nvSpPr>
        <p:spPr>
          <a:xfrm>
            <a:off x="301828" y="2545971"/>
            <a:ext cx="1270989" cy="424732"/>
          </a:xfrm>
          <a:prstGeom prst="rect">
            <a:avLst/>
          </a:prstGeom>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3" action="ppaction://hlinkfile"/>
              </a:rPr>
              <a:t>4. </a:t>
            </a:r>
            <a:r>
              <a:rPr lang="es-CO" b="1" u="sng" dirty="0" smtClean="0">
                <a:solidFill>
                  <a:schemeClr val="tx2"/>
                </a:solidFill>
                <a:latin typeface="Franklin Gothic Book" pitchFamily="34" charset="0"/>
                <a:hlinkClick r:id="rId5" action="ppaction://hlinkfile"/>
              </a:rPr>
              <a:t>POCILLO</a:t>
            </a:r>
            <a:endParaRPr lang="es-CO" b="1" u="sng" dirty="0">
              <a:solidFill>
                <a:schemeClr val="tx2"/>
              </a:solidFill>
              <a:latin typeface="Franklin Gothic Book" pitchFamily="34" charset="0"/>
            </a:endParaRPr>
          </a:p>
        </p:txBody>
      </p:sp>
      <p:sp>
        <p:nvSpPr>
          <p:cNvPr id="16" name="Rectangle 2"/>
          <p:cNvSpPr>
            <a:spLocks noChangeArrowheads="1"/>
          </p:cNvSpPr>
          <p:nvPr/>
        </p:nvSpPr>
        <p:spPr bwMode="auto">
          <a:xfrm>
            <a:off x="299924" y="3172626"/>
            <a:ext cx="5630862"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CO" dirty="0" smtClean="0"/>
              <a:t>Recipientes fabricados en diferentes materiales. Utilizados para el consumo de bebidas generalmente calientes, podrán poseer o no asas u orejas para facilitar su manipulación. </a:t>
            </a:r>
            <a:endParaRPr lang="es-ES" dirty="0"/>
          </a:p>
        </p:txBody>
      </p:sp>
      <p:pic>
        <p:nvPicPr>
          <p:cNvPr id="11265" name="Picture 1" descr="C:\Users\Smartinez\Desktop\descarga.jpg"/>
          <p:cNvPicPr>
            <a:picLocks noChangeAspect="1" noChangeArrowheads="1"/>
          </p:cNvPicPr>
          <p:nvPr/>
        </p:nvPicPr>
        <p:blipFill>
          <a:blip r:embed="rId6" cstate="print"/>
          <a:srcRect l="7126" t="19285" r="7568" b="15480"/>
          <a:stretch>
            <a:fillRect/>
          </a:stretch>
        </p:blipFill>
        <p:spPr bwMode="auto">
          <a:xfrm>
            <a:off x="6364949" y="1165397"/>
            <a:ext cx="2326614" cy="1259447"/>
          </a:xfrm>
          <a:prstGeom prst="rect">
            <a:avLst/>
          </a:prstGeom>
          <a:noFill/>
        </p:spPr>
      </p:pic>
      <p:pic>
        <p:nvPicPr>
          <p:cNvPr id="17" name="16 Imagen" descr="Resultado de imagen para pocillos"/>
          <p:cNvPicPr/>
          <p:nvPr/>
        </p:nvPicPr>
        <p:blipFill>
          <a:blip r:embed="rId7" cstate="print"/>
          <a:srcRect/>
          <a:stretch>
            <a:fillRect/>
          </a:stretch>
        </p:blipFill>
        <p:spPr bwMode="auto">
          <a:xfrm>
            <a:off x="6436669" y="3114143"/>
            <a:ext cx="2089345" cy="1310113"/>
          </a:xfrm>
          <a:prstGeom prst="rect">
            <a:avLst/>
          </a:prstGeom>
          <a:noFill/>
          <a:ln w="9525">
            <a:noFill/>
            <a:miter lim="800000"/>
            <a:headEnd/>
            <a:tailEnd/>
          </a:ln>
        </p:spPr>
      </p:pic>
      <p:sp>
        <p:nvSpPr>
          <p:cNvPr id="11" name="8 Rectángulo"/>
          <p:cNvSpPr>
            <a:spLocks noChangeArrowheads="1"/>
          </p:cNvSpPr>
          <p:nvPr/>
        </p:nvSpPr>
        <p:spPr bwMode="auto">
          <a:xfrm>
            <a:off x="1572817" y="731392"/>
            <a:ext cx="1076426" cy="394210"/>
          </a:xfrm>
          <a:prstGeom prst="rect">
            <a:avLst/>
          </a:prstGeom>
          <a:noFill/>
          <a:ln w="9525">
            <a:noFill/>
            <a:miter lim="800000"/>
            <a:headEnd/>
            <a:tailEnd/>
          </a:ln>
        </p:spPr>
        <p:txBody>
          <a:bodyPr wrap="square">
            <a:spAutoFit/>
          </a:bodyPr>
          <a:lstStyle/>
          <a:p>
            <a:pPr marL="342900" indent="-342900">
              <a:lnSpc>
                <a:spcPct val="120000"/>
              </a:lnSpc>
            </a:pPr>
            <a:r>
              <a:rPr lang="es-CO" b="1" u="sng" dirty="0" smtClean="0">
                <a:solidFill>
                  <a:schemeClr val="tx2"/>
                </a:solidFill>
                <a:latin typeface="Franklin Gothic Book" pitchFamily="34" charset="0"/>
                <a:hlinkClick r:id="rId8" action="ppaction://hlinkfile"/>
              </a:rPr>
              <a:t>(41228)</a:t>
            </a:r>
            <a:endParaRPr lang="es-CO" b="1" u="sng" dirty="0">
              <a:solidFill>
                <a:schemeClr val="tx2"/>
              </a:solidFill>
              <a:latin typeface="Franklin Gothic Book" pitchFamily="34" charset="0"/>
              <a:hlinkClick r:id="rId8" action="ppaction://hlinkfile"/>
            </a:endParaRPr>
          </a:p>
        </p:txBody>
      </p:sp>
      <p:sp>
        <p:nvSpPr>
          <p:cNvPr id="12" name="8 Rectángulo"/>
          <p:cNvSpPr>
            <a:spLocks noChangeArrowheads="1"/>
          </p:cNvSpPr>
          <p:nvPr/>
        </p:nvSpPr>
        <p:spPr bwMode="auto">
          <a:xfrm>
            <a:off x="1725217" y="2508112"/>
            <a:ext cx="1076426" cy="394210"/>
          </a:xfrm>
          <a:prstGeom prst="rect">
            <a:avLst/>
          </a:prstGeom>
          <a:noFill/>
          <a:ln w="9525">
            <a:noFill/>
            <a:miter lim="800000"/>
            <a:headEnd/>
            <a:tailEnd/>
          </a:ln>
        </p:spPr>
        <p:txBody>
          <a:bodyPr wrap="square">
            <a:spAutoFit/>
          </a:bodyPr>
          <a:lstStyle/>
          <a:p>
            <a:pPr marL="342900" indent="-342900">
              <a:lnSpc>
                <a:spcPct val="120000"/>
              </a:lnSpc>
            </a:pPr>
            <a:r>
              <a:rPr lang="es-CO" b="1" u="sng" dirty="0" smtClean="0">
                <a:solidFill>
                  <a:schemeClr val="tx2"/>
                </a:solidFill>
                <a:latin typeface="Franklin Gothic Book" pitchFamily="34" charset="0"/>
                <a:hlinkClick r:id="rId8" action="ppaction://hlinkfile"/>
              </a:rPr>
              <a:t>(41230)</a:t>
            </a:r>
            <a:endParaRPr lang="es-CO" b="1" u="sng" dirty="0">
              <a:solidFill>
                <a:schemeClr val="tx2"/>
              </a:solidFill>
              <a:latin typeface="Franklin Gothic Book" pitchFamily="34" charset="0"/>
              <a:hlinkClick r:id="rId8" action="ppaction://hlinkfile"/>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mj-lt"/>
              </a:rPr>
              <a:t>Actualización de Fichas</a:t>
            </a:r>
            <a:endParaRPr lang="it-IT" sz="2800" b="1" dirty="0" smtClean="0">
              <a:solidFill>
                <a:srgbClr val="044990"/>
              </a:solidFill>
              <a:latin typeface="+mj-lt"/>
              <a:cs typeface="+mn-cs"/>
            </a:endParaRPr>
          </a:p>
          <a:p>
            <a:pPr marL="95250" algn="ctr" fontAlgn="auto">
              <a:spcBef>
                <a:spcPts val="0"/>
              </a:spcBef>
              <a:spcAft>
                <a:spcPts val="0"/>
              </a:spcAft>
              <a:defRPr/>
            </a:pPr>
            <a:r>
              <a:rPr lang="it-IT" sz="2400" b="1" dirty="0" smtClean="0">
                <a:solidFill>
                  <a:srgbClr val="3A8386"/>
                </a:solidFill>
                <a:latin typeface="Calibri" pitchFamily="34" charset="0"/>
                <a:cs typeface="+mn-cs"/>
              </a:rPr>
              <a:t> </a:t>
            </a:r>
            <a:endParaRPr lang="it-IT" sz="2400" b="1" dirty="0">
              <a:solidFill>
                <a:schemeClr val="bg2">
                  <a:lumMod val="75000"/>
                </a:schemeClr>
              </a:solidFill>
              <a:latin typeface="Calibri" pitchFamily="34" charset="0"/>
              <a:cs typeface="+mn-cs"/>
            </a:endParaRPr>
          </a:p>
        </p:txBody>
      </p:sp>
      <p:sp>
        <p:nvSpPr>
          <p:cNvPr id="33795" name="3 CuadroTexto"/>
          <p:cNvSpPr txBox="1">
            <a:spLocks noChangeArrowheads="1"/>
          </p:cNvSpPr>
          <p:nvPr/>
        </p:nvSpPr>
        <p:spPr bwMode="auto">
          <a:xfrm>
            <a:off x="190500" y="1218879"/>
            <a:ext cx="8501063" cy="216982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endParaRPr lang="es-ES" sz="1700" b="1"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6" name="8 Rectángulo"/>
          <p:cNvSpPr>
            <a:spLocks noChangeArrowheads="1"/>
          </p:cNvSpPr>
          <p:nvPr/>
        </p:nvSpPr>
        <p:spPr bwMode="auto">
          <a:xfrm>
            <a:off x="322263" y="794147"/>
            <a:ext cx="952184" cy="424732"/>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3" action="ppaction://hlinkfile"/>
              </a:rPr>
              <a:t>5. </a:t>
            </a:r>
            <a:r>
              <a:rPr lang="es-CO" b="1" u="sng" dirty="0" smtClean="0">
                <a:solidFill>
                  <a:schemeClr val="tx2"/>
                </a:solidFill>
                <a:latin typeface="Franklin Gothic Book" pitchFamily="34" charset="0"/>
                <a:hlinkClick r:id="rId4" action="ppaction://hlinkfile"/>
              </a:rPr>
              <a:t>VASO</a:t>
            </a:r>
            <a:endParaRPr lang="es-CO" b="1" u="sng" dirty="0">
              <a:solidFill>
                <a:schemeClr val="tx2"/>
              </a:solidFill>
              <a:latin typeface="Franklin Gothic Book" pitchFamily="34" charset="0"/>
            </a:endParaRPr>
          </a:p>
        </p:txBody>
      </p:sp>
      <p:sp>
        <p:nvSpPr>
          <p:cNvPr id="7" name="Rectangle 2"/>
          <p:cNvSpPr>
            <a:spLocks noChangeArrowheads="1"/>
          </p:cNvSpPr>
          <p:nvPr/>
        </p:nvSpPr>
        <p:spPr bwMode="auto">
          <a:xfrm>
            <a:off x="301828" y="1270493"/>
            <a:ext cx="5630862" cy="1246932"/>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nchor="ctr">
            <a:spAutoFit/>
          </a:bodyPr>
          <a:lstStyle/>
          <a:p>
            <a:pPr algn="just">
              <a:defRPr/>
            </a:pPr>
            <a:r>
              <a:rPr lang="es-ES" dirty="0" smtClean="0"/>
              <a:t>El vaso es un recipiente  utilizado para contener sustancias liquidas  destinadas al consumo humano, generalmente  bebidas frías o a temperatura ambiente.</a:t>
            </a:r>
            <a:endParaRPr lang="es-CO" dirty="0" smtClean="0"/>
          </a:p>
        </p:txBody>
      </p:sp>
      <p:sp>
        <p:nvSpPr>
          <p:cNvPr id="15" name="14 Rectángulo"/>
          <p:cNvSpPr/>
          <p:nvPr/>
        </p:nvSpPr>
        <p:spPr>
          <a:xfrm>
            <a:off x="313298" y="2517425"/>
            <a:ext cx="2680734" cy="424732"/>
          </a:xfrm>
          <a:prstGeom prst="rect">
            <a:avLst/>
          </a:prstGeom>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5" action="ppaction://hlinkfile"/>
              </a:rPr>
              <a:t>6. </a:t>
            </a:r>
            <a:r>
              <a:rPr lang="es-CO" b="1" dirty="0" smtClean="0">
                <a:solidFill>
                  <a:schemeClr val="tx2"/>
                </a:solidFill>
                <a:latin typeface="Franklin Gothic Book" pitchFamily="34" charset="0"/>
                <a:hlinkClick r:id="rId6" action="ppaction://hlinkfile"/>
              </a:rPr>
              <a:t>LACTOREEMPLAZADOR</a:t>
            </a:r>
            <a:endParaRPr lang="es-CO" b="1" u="sng" dirty="0">
              <a:solidFill>
                <a:schemeClr val="tx2"/>
              </a:solidFill>
              <a:latin typeface="Franklin Gothic Book" pitchFamily="34" charset="0"/>
            </a:endParaRPr>
          </a:p>
        </p:txBody>
      </p:sp>
      <p:sp>
        <p:nvSpPr>
          <p:cNvPr id="16" name="Rectangle 2"/>
          <p:cNvSpPr>
            <a:spLocks noChangeArrowheads="1"/>
          </p:cNvSpPr>
          <p:nvPr/>
        </p:nvSpPr>
        <p:spPr bwMode="auto">
          <a:xfrm>
            <a:off x="299924" y="3113675"/>
            <a:ext cx="5630862" cy="646331"/>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ES" dirty="0" smtClean="0"/>
              <a:t>Los </a:t>
            </a:r>
            <a:r>
              <a:rPr lang="es-ES" dirty="0" err="1" smtClean="0"/>
              <a:t>lactoremplazadores</a:t>
            </a:r>
            <a:r>
              <a:rPr lang="es-ES" dirty="0" smtClean="0"/>
              <a:t> para animales son un alimento en polvo que sustituye la leche materna. </a:t>
            </a:r>
            <a:endParaRPr lang="es-ES" dirty="0"/>
          </a:p>
        </p:txBody>
      </p:sp>
      <p:grpSp>
        <p:nvGrpSpPr>
          <p:cNvPr id="2" name="18 Grupo"/>
          <p:cNvGrpSpPr/>
          <p:nvPr/>
        </p:nvGrpSpPr>
        <p:grpSpPr>
          <a:xfrm>
            <a:off x="6042678" y="1209914"/>
            <a:ext cx="2990850" cy="1058142"/>
            <a:chOff x="6042678" y="1209914"/>
            <a:chExt cx="2990850" cy="1058142"/>
          </a:xfrm>
        </p:grpSpPr>
        <p:pic>
          <p:nvPicPr>
            <p:cNvPr id="10243" name="Imagen 22" descr="Resultado de imagen para VASOS"/>
            <p:cNvPicPr>
              <a:picLocks noChangeAspect="1" noChangeArrowheads="1"/>
            </p:cNvPicPr>
            <p:nvPr/>
          </p:nvPicPr>
          <p:blipFill>
            <a:blip r:embed="rId7" cstate="print"/>
            <a:srcRect/>
            <a:stretch>
              <a:fillRect/>
            </a:stretch>
          </p:blipFill>
          <p:spPr bwMode="auto">
            <a:xfrm>
              <a:off x="6042678" y="1209914"/>
              <a:ext cx="1009650" cy="1009650"/>
            </a:xfrm>
            <a:prstGeom prst="rect">
              <a:avLst/>
            </a:prstGeom>
            <a:noFill/>
          </p:spPr>
        </p:pic>
        <p:pic>
          <p:nvPicPr>
            <p:cNvPr id="10242" name="Imagen 25" descr="Resultado de imagen para VASOS"/>
            <p:cNvPicPr>
              <a:picLocks noChangeAspect="1" noChangeArrowheads="1"/>
            </p:cNvPicPr>
            <p:nvPr/>
          </p:nvPicPr>
          <p:blipFill>
            <a:blip r:embed="rId8" cstate="print"/>
            <a:srcRect/>
            <a:stretch>
              <a:fillRect/>
            </a:stretch>
          </p:blipFill>
          <p:spPr bwMode="auto">
            <a:xfrm>
              <a:off x="7052328" y="1250561"/>
              <a:ext cx="990600" cy="990600"/>
            </a:xfrm>
            <a:prstGeom prst="rect">
              <a:avLst/>
            </a:prstGeom>
            <a:noFill/>
          </p:spPr>
        </p:pic>
        <p:pic>
          <p:nvPicPr>
            <p:cNvPr id="10241" name="Imagen 28" descr="Resultado de imagen para VASOS"/>
            <p:cNvPicPr>
              <a:picLocks noChangeAspect="1" noChangeArrowheads="1"/>
            </p:cNvPicPr>
            <p:nvPr/>
          </p:nvPicPr>
          <p:blipFill>
            <a:blip r:embed="rId9" cstate="print"/>
            <a:srcRect/>
            <a:stretch>
              <a:fillRect/>
            </a:stretch>
          </p:blipFill>
          <p:spPr bwMode="auto">
            <a:xfrm>
              <a:off x="8042928" y="1277456"/>
              <a:ext cx="990600" cy="990600"/>
            </a:xfrm>
            <a:prstGeom prst="rect">
              <a:avLst/>
            </a:prstGeom>
            <a:noFill/>
          </p:spPr>
        </p:pic>
      </p:grpSp>
      <p:sp>
        <p:nvSpPr>
          <p:cNvPr id="102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20" name="19 Imagen" descr="Resultado de imagen para lactoreemplazador"/>
          <p:cNvPicPr/>
          <p:nvPr/>
        </p:nvPicPr>
        <p:blipFill>
          <a:blip r:embed="rId10" cstate="print"/>
          <a:srcRect/>
          <a:stretch>
            <a:fillRect/>
          </a:stretch>
        </p:blipFill>
        <p:spPr bwMode="auto">
          <a:xfrm>
            <a:off x="6534150" y="2944742"/>
            <a:ext cx="1885950" cy="1255014"/>
          </a:xfrm>
          <a:prstGeom prst="rect">
            <a:avLst/>
          </a:prstGeom>
          <a:noFill/>
          <a:ln w="9525">
            <a:noFill/>
            <a:miter lim="800000"/>
            <a:headEnd/>
            <a:tailEnd/>
          </a:ln>
        </p:spPr>
      </p:pic>
      <p:sp>
        <p:nvSpPr>
          <p:cNvPr id="17" name="8 Rectángulo"/>
          <p:cNvSpPr>
            <a:spLocks noChangeArrowheads="1"/>
          </p:cNvSpPr>
          <p:nvPr/>
        </p:nvSpPr>
        <p:spPr bwMode="auto">
          <a:xfrm>
            <a:off x="1476561" y="767488"/>
            <a:ext cx="1076426" cy="394210"/>
          </a:xfrm>
          <a:prstGeom prst="rect">
            <a:avLst/>
          </a:prstGeom>
          <a:noFill/>
          <a:ln w="9525">
            <a:noFill/>
            <a:miter lim="800000"/>
            <a:headEnd/>
            <a:tailEnd/>
          </a:ln>
        </p:spPr>
        <p:txBody>
          <a:bodyPr wrap="square">
            <a:spAutoFit/>
          </a:bodyPr>
          <a:lstStyle/>
          <a:p>
            <a:pPr marL="342900" indent="-342900">
              <a:lnSpc>
                <a:spcPct val="120000"/>
              </a:lnSpc>
            </a:pPr>
            <a:r>
              <a:rPr lang="es-CO" b="1" u="sng" dirty="0" smtClean="0">
                <a:solidFill>
                  <a:schemeClr val="tx2"/>
                </a:solidFill>
                <a:latin typeface="Franklin Gothic Book" pitchFamily="34" charset="0"/>
                <a:hlinkClick r:id="rId11" action="ppaction://hlinkfile"/>
              </a:rPr>
              <a:t>(41285)</a:t>
            </a:r>
            <a:endParaRPr lang="es-CO" b="1" u="sng" dirty="0">
              <a:solidFill>
                <a:schemeClr val="tx2"/>
              </a:solidFill>
              <a:latin typeface="Franklin Gothic Book" pitchFamily="34" charset="0"/>
              <a:hlinkClick r:id="rId11" action="ppaction://hlinkfile"/>
            </a:endParaRPr>
          </a:p>
        </p:txBody>
      </p:sp>
      <p:sp>
        <p:nvSpPr>
          <p:cNvPr id="18" name="8 Rectángulo"/>
          <p:cNvSpPr>
            <a:spLocks noChangeArrowheads="1"/>
          </p:cNvSpPr>
          <p:nvPr/>
        </p:nvSpPr>
        <p:spPr bwMode="auto">
          <a:xfrm>
            <a:off x="3545995" y="2550532"/>
            <a:ext cx="1076426" cy="394210"/>
          </a:xfrm>
          <a:prstGeom prst="rect">
            <a:avLst/>
          </a:prstGeom>
          <a:noFill/>
          <a:ln w="9525">
            <a:noFill/>
            <a:miter lim="800000"/>
            <a:headEnd/>
            <a:tailEnd/>
          </a:ln>
        </p:spPr>
        <p:txBody>
          <a:bodyPr wrap="square">
            <a:spAutoFit/>
          </a:bodyPr>
          <a:lstStyle/>
          <a:p>
            <a:pPr marL="342900" indent="-342900">
              <a:lnSpc>
                <a:spcPct val="120000"/>
              </a:lnSpc>
            </a:pPr>
            <a:r>
              <a:rPr lang="es-CO" b="1" u="sng" dirty="0" smtClean="0">
                <a:solidFill>
                  <a:schemeClr val="tx2"/>
                </a:solidFill>
                <a:latin typeface="Franklin Gothic Book" pitchFamily="34" charset="0"/>
                <a:hlinkClick r:id="rId11" action="ppaction://hlinkfile"/>
              </a:rPr>
              <a:t>(40370)</a:t>
            </a:r>
            <a:endParaRPr lang="es-CO" b="1" u="sng" dirty="0">
              <a:solidFill>
                <a:schemeClr val="tx2"/>
              </a:solidFill>
              <a:latin typeface="Franklin Gothic Book" pitchFamily="34" charset="0"/>
              <a:hlinkClick r:id="rId11" action="ppaction://hlinkfile"/>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mj-lt"/>
              </a:rPr>
              <a:t>Actualización de Fichas</a:t>
            </a:r>
            <a:endParaRPr lang="it-IT" sz="2800" b="1" dirty="0" smtClean="0">
              <a:solidFill>
                <a:srgbClr val="044990"/>
              </a:solidFill>
              <a:latin typeface="+mj-lt"/>
              <a:cs typeface="+mn-cs"/>
            </a:endParaRPr>
          </a:p>
          <a:p>
            <a:pPr marL="95250" algn="ctr" fontAlgn="auto">
              <a:spcBef>
                <a:spcPts val="0"/>
              </a:spcBef>
              <a:spcAft>
                <a:spcPts val="0"/>
              </a:spcAft>
              <a:defRPr/>
            </a:pPr>
            <a:r>
              <a:rPr lang="it-IT" sz="2400" b="1" dirty="0" smtClean="0">
                <a:solidFill>
                  <a:srgbClr val="3A8386"/>
                </a:solidFill>
                <a:latin typeface="Calibri" pitchFamily="34" charset="0"/>
                <a:cs typeface="+mn-cs"/>
              </a:rPr>
              <a:t> </a:t>
            </a:r>
            <a:endParaRPr lang="it-IT" sz="2400" b="1" dirty="0">
              <a:solidFill>
                <a:schemeClr val="bg2">
                  <a:lumMod val="75000"/>
                </a:schemeClr>
              </a:solidFill>
              <a:latin typeface="Calibri" pitchFamily="34" charset="0"/>
              <a:cs typeface="+mn-cs"/>
            </a:endParaRPr>
          </a:p>
        </p:txBody>
      </p:sp>
      <p:sp>
        <p:nvSpPr>
          <p:cNvPr id="33795" name="3 CuadroTexto"/>
          <p:cNvSpPr txBox="1">
            <a:spLocks noChangeArrowheads="1"/>
          </p:cNvSpPr>
          <p:nvPr/>
        </p:nvSpPr>
        <p:spPr bwMode="auto">
          <a:xfrm>
            <a:off x="190500" y="1218879"/>
            <a:ext cx="8501063" cy="2169825"/>
          </a:xfrm>
          <a:prstGeom prst="rect">
            <a:avLst/>
          </a:prstGeom>
          <a:noFill/>
          <a:ln w="9525">
            <a:noFill/>
            <a:miter lim="800000"/>
            <a:headEnd/>
            <a:tailEnd/>
          </a:ln>
        </p:spPr>
        <p:txBody>
          <a:bodyPr>
            <a:spAutoFit/>
          </a:bodyPr>
          <a:lstStyle/>
          <a:p>
            <a:pPr marL="0" lvl="1"/>
            <a:endParaRPr lang="es-CO" sz="1600" dirty="0">
              <a:latin typeface="Franklin Gothic Book" pitchFamily="34" charset="0"/>
            </a:endParaRPr>
          </a:p>
          <a:p>
            <a:pPr algn="just"/>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buFont typeface="Wingdings" pitchFamily="2" charset="2"/>
              <a:buChar char="ü"/>
            </a:pPr>
            <a:endParaRPr lang="es-ES" sz="1700" b="1" dirty="0">
              <a:latin typeface="Franklin Gothic Book" pitchFamily="34" charset="0"/>
              <a:cs typeface="Calibri" pitchFamily="34" charset="0"/>
            </a:endParaRPr>
          </a:p>
          <a:p>
            <a:pPr algn="just"/>
            <a:endParaRPr lang="es-ES" sz="1700" b="1"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ES" sz="1700" dirty="0">
              <a:latin typeface="Franklin Gothic Book" pitchFamily="34" charset="0"/>
              <a:cs typeface="Calibri" pitchFamily="34" charset="0"/>
            </a:endParaRPr>
          </a:p>
          <a:p>
            <a:pPr algn="just"/>
            <a:endParaRPr lang="es-CO" sz="1700" dirty="0">
              <a:latin typeface="Franklin Gothic Book" pitchFamily="34" charset="0"/>
              <a:cs typeface="Calibri" pitchFamily="34" charset="0"/>
            </a:endParaRP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6" name="8 Rectángulo"/>
          <p:cNvSpPr>
            <a:spLocks noChangeArrowheads="1"/>
          </p:cNvSpPr>
          <p:nvPr/>
        </p:nvSpPr>
        <p:spPr bwMode="auto">
          <a:xfrm>
            <a:off x="322263" y="794147"/>
            <a:ext cx="2015295" cy="424732"/>
          </a:xfrm>
          <a:prstGeom prst="rect">
            <a:avLst/>
          </a:prstGeom>
          <a:noFill/>
          <a:ln w="9525">
            <a:noFill/>
            <a:miter lim="800000"/>
            <a:headEnd/>
            <a:tailEnd/>
          </a:ln>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3" action="ppaction://hlinkfile"/>
              </a:rPr>
              <a:t>7. </a:t>
            </a:r>
            <a:r>
              <a:rPr lang="es-CO" b="1" u="sng" dirty="0" smtClean="0">
                <a:solidFill>
                  <a:schemeClr val="tx2"/>
                </a:solidFill>
                <a:latin typeface="Franklin Gothic Book" pitchFamily="34" charset="0"/>
                <a:hlinkClick r:id="rId4" action="ppaction://hlinkfile"/>
              </a:rPr>
              <a:t>MIEL DE ABEJAS</a:t>
            </a:r>
            <a:endParaRPr lang="es-CO" b="1" u="sng" dirty="0">
              <a:solidFill>
                <a:schemeClr val="tx2"/>
              </a:solidFill>
              <a:latin typeface="Franklin Gothic Book" pitchFamily="34" charset="0"/>
            </a:endParaRPr>
          </a:p>
        </p:txBody>
      </p:sp>
      <p:sp>
        <p:nvSpPr>
          <p:cNvPr id="7" name="Rectangle 2"/>
          <p:cNvSpPr>
            <a:spLocks noChangeArrowheads="1"/>
          </p:cNvSpPr>
          <p:nvPr/>
        </p:nvSpPr>
        <p:spPr bwMode="auto">
          <a:xfrm>
            <a:off x="301828" y="1258418"/>
            <a:ext cx="5630862" cy="175432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CO" dirty="0" smtClean="0"/>
              <a:t>Se entiende por miel de abejas la sustancia dulce natural producida por abejas obreras a partir del néctar producido por nectarios florales y </a:t>
            </a:r>
            <a:r>
              <a:rPr lang="es-CO" dirty="0" err="1" smtClean="0"/>
              <a:t>extraflorales</a:t>
            </a:r>
            <a:r>
              <a:rPr lang="es-CO" dirty="0" smtClean="0"/>
              <a:t>, que las abejas recogen transforman y combinan con sustancias específicas propias y almacenan en el panal para que madure. </a:t>
            </a:r>
          </a:p>
        </p:txBody>
      </p:sp>
      <p:sp>
        <p:nvSpPr>
          <p:cNvPr id="15" name="14 Rectángulo"/>
          <p:cNvSpPr/>
          <p:nvPr/>
        </p:nvSpPr>
        <p:spPr>
          <a:xfrm>
            <a:off x="313298" y="3048011"/>
            <a:ext cx="2400016" cy="424732"/>
          </a:xfrm>
          <a:prstGeom prst="rect">
            <a:avLst/>
          </a:prstGeom>
        </p:spPr>
        <p:txBody>
          <a:bodyPr wrap="none">
            <a:spAutoFit/>
          </a:bodyPr>
          <a:lstStyle/>
          <a:p>
            <a:pPr marL="342900" indent="-342900">
              <a:lnSpc>
                <a:spcPct val="120000"/>
              </a:lnSpc>
            </a:pPr>
            <a:r>
              <a:rPr lang="es-CO" b="1" dirty="0" smtClean="0">
                <a:solidFill>
                  <a:schemeClr val="tx2"/>
                </a:solidFill>
                <a:latin typeface="Franklin Gothic Book" pitchFamily="34" charset="0"/>
                <a:hlinkClick r:id="rId5" action="ppaction://hlinkfile"/>
              </a:rPr>
              <a:t>8. </a:t>
            </a:r>
            <a:r>
              <a:rPr lang="es-CO" b="1" dirty="0" smtClean="0">
                <a:solidFill>
                  <a:schemeClr val="tx2"/>
                </a:solidFill>
                <a:latin typeface="Franklin Gothic Book" pitchFamily="34" charset="0"/>
                <a:hlinkClick r:id="rId6" action="ppaction://hlinkfile"/>
              </a:rPr>
              <a:t>POLEN GRANULADO</a:t>
            </a:r>
            <a:endParaRPr lang="es-CO" b="1" u="sng" dirty="0">
              <a:solidFill>
                <a:schemeClr val="tx2"/>
              </a:solidFill>
              <a:latin typeface="Franklin Gothic Book" pitchFamily="34" charset="0"/>
            </a:endParaRPr>
          </a:p>
        </p:txBody>
      </p:sp>
      <p:sp>
        <p:nvSpPr>
          <p:cNvPr id="16" name="Rectangle 2"/>
          <p:cNvSpPr>
            <a:spLocks noChangeArrowheads="1"/>
          </p:cNvSpPr>
          <p:nvPr/>
        </p:nvSpPr>
        <p:spPr bwMode="auto">
          <a:xfrm>
            <a:off x="299924" y="3504332"/>
            <a:ext cx="5630862" cy="120032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nchor="ctr">
            <a:spAutoFit/>
          </a:bodyPr>
          <a:lstStyle/>
          <a:p>
            <a:pPr algn="just">
              <a:defRPr/>
            </a:pPr>
            <a:r>
              <a:rPr lang="es-ES" dirty="0" smtClean="0"/>
              <a:t>Polen, es el nombre colectivo de los granos, microscópicos, que producen las plantas con semilla, cada uno de los cuales contiene un </a:t>
            </a:r>
            <a:r>
              <a:rPr lang="es-ES" dirty="0" err="1" smtClean="0"/>
              <a:t>microgametófito</a:t>
            </a:r>
            <a:r>
              <a:rPr lang="es-ES" dirty="0" smtClean="0"/>
              <a:t> (gametófito masculino). </a:t>
            </a:r>
            <a:endParaRPr lang="es-ES" dirty="0"/>
          </a:p>
        </p:txBody>
      </p:sp>
      <p:pic>
        <p:nvPicPr>
          <p:cNvPr id="9" name="8 Imagen" descr="Resultado de imagen para MIEL DE ABEJAS"/>
          <p:cNvPicPr/>
          <p:nvPr/>
        </p:nvPicPr>
        <p:blipFill>
          <a:blip r:embed="rId7" cstate="print"/>
          <a:srcRect l="8147" r="6993"/>
          <a:stretch>
            <a:fillRect/>
          </a:stretch>
        </p:blipFill>
        <p:spPr bwMode="auto">
          <a:xfrm>
            <a:off x="6448429" y="1457324"/>
            <a:ext cx="2361070" cy="1114425"/>
          </a:xfrm>
          <a:prstGeom prst="rect">
            <a:avLst/>
          </a:prstGeom>
          <a:noFill/>
          <a:ln w="9525">
            <a:noFill/>
            <a:miter lim="800000"/>
            <a:headEnd/>
            <a:tailEnd/>
          </a:ln>
        </p:spPr>
      </p:pic>
      <p:pic>
        <p:nvPicPr>
          <p:cNvPr id="10" name="9 Imagen" descr="Resultado de imagen para POLEN GRANULADO"/>
          <p:cNvPicPr/>
          <p:nvPr/>
        </p:nvPicPr>
        <p:blipFill>
          <a:blip r:embed="rId8" cstate="print"/>
          <a:srcRect/>
          <a:stretch>
            <a:fillRect/>
          </a:stretch>
        </p:blipFill>
        <p:spPr bwMode="auto">
          <a:xfrm>
            <a:off x="6518275" y="3402911"/>
            <a:ext cx="1952625" cy="1301750"/>
          </a:xfrm>
          <a:prstGeom prst="rect">
            <a:avLst/>
          </a:prstGeom>
          <a:noFill/>
          <a:ln w="9525">
            <a:noFill/>
            <a:miter lim="800000"/>
            <a:headEnd/>
            <a:tailEnd/>
          </a:ln>
        </p:spPr>
      </p:pic>
      <p:sp>
        <p:nvSpPr>
          <p:cNvPr id="11" name="8 Rectángulo"/>
          <p:cNvSpPr>
            <a:spLocks noChangeArrowheads="1"/>
          </p:cNvSpPr>
          <p:nvPr/>
        </p:nvSpPr>
        <p:spPr bwMode="auto">
          <a:xfrm>
            <a:off x="2547409" y="767488"/>
            <a:ext cx="1076426" cy="394210"/>
          </a:xfrm>
          <a:prstGeom prst="rect">
            <a:avLst/>
          </a:prstGeom>
          <a:noFill/>
          <a:ln w="9525">
            <a:noFill/>
            <a:miter lim="800000"/>
            <a:headEnd/>
            <a:tailEnd/>
          </a:ln>
        </p:spPr>
        <p:txBody>
          <a:bodyPr wrap="square">
            <a:spAutoFit/>
          </a:bodyPr>
          <a:lstStyle/>
          <a:p>
            <a:pPr marL="342900" indent="-342900">
              <a:lnSpc>
                <a:spcPct val="120000"/>
              </a:lnSpc>
            </a:pPr>
            <a:r>
              <a:rPr lang="es-CO" b="1" u="sng" dirty="0" smtClean="0">
                <a:solidFill>
                  <a:schemeClr val="tx2"/>
                </a:solidFill>
                <a:latin typeface="Franklin Gothic Book" pitchFamily="34" charset="0"/>
                <a:hlinkClick r:id="rId9" action="ppaction://hlinkfile"/>
              </a:rPr>
              <a:t>(40431)</a:t>
            </a:r>
            <a:endParaRPr lang="es-CO" b="1" u="sng" dirty="0">
              <a:solidFill>
                <a:schemeClr val="tx2"/>
              </a:solidFill>
              <a:latin typeface="Franklin Gothic Book" pitchFamily="34" charset="0"/>
              <a:hlinkClick r:id="rId9" action="ppaction://hlinkfile"/>
            </a:endParaRPr>
          </a:p>
        </p:txBody>
      </p:sp>
      <p:sp>
        <p:nvSpPr>
          <p:cNvPr id="12" name="8 Rectángulo"/>
          <p:cNvSpPr>
            <a:spLocks noChangeArrowheads="1"/>
          </p:cNvSpPr>
          <p:nvPr/>
        </p:nvSpPr>
        <p:spPr bwMode="auto">
          <a:xfrm>
            <a:off x="3100881" y="3017472"/>
            <a:ext cx="1076426" cy="394210"/>
          </a:xfrm>
          <a:prstGeom prst="rect">
            <a:avLst/>
          </a:prstGeom>
          <a:noFill/>
          <a:ln w="9525">
            <a:noFill/>
            <a:miter lim="800000"/>
            <a:headEnd/>
            <a:tailEnd/>
          </a:ln>
        </p:spPr>
        <p:txBody>
          <a:bodyPr wrap="square">
            <a:spAutoFit/>
          </a:bodyPr>
          <a:lstStyle/>
          <a:p>
            <a:pPr marL="342900" indent="-342900">
              <a:lnSpc>
                <a:spcPct val="120000"/>
              </a:lnSpc>
            </a:pPr>
            <a:r>
              <a:rPr lang="es-CO" b="1" u="sng" dirty="0" smtClean="0">
                <a:solidFill>
                  <a:schemeClr val="tx2"/>
                </a:solidFill>
                <a:latin typeface="Franklin Gothic Book" pitchFamily="34" charset="0"/>
                <a:hlinkClick r:id="rId9" action="ppaction://hlinkfile"/>
              </a:rPr>
              <a:t>(40494)</a:t>
            </a:r>
            <a:endParaRPr lang="es-CO" b="1" u="sng" dirty="0">
              <a:solidFill>
                <a:schemeClr val="tx2"/>
              </a:solidFill>
              <a:latin typeface="Franklin Gothic Book" pitchFamily="34" charset="0"/>
              <a:hlinkClick r:id="rId9" action="ppaction://hlinkfile"/>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396083"/>
            <a:ext cx="6996113" cy="563475"/>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mj-lt"/>
              </a:rPr>
              <a:t>DECISIONES </a:t>
            </a:r>
            <a:r>
              <a:rPr lang="it-IT" sz="2400" b="1" dirty="0" smtClean="0">
                <a:solidFill>
                  <a:schemeClr val="bg2">
                    <a:lumMod val="75000"/>
                  </a:schemeClr>
                </a:solidFill>
                <a:latin typeface="+mj-lt"/>
              </a:rPr>
              <a:t>COMITE DE ESTANDARES</a:t>
            </a:r>
            <a:endParaRPr lang="es-CO" sz="2400" b="1" dirty="0" smtClean="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pic>
        <p:nvPicPr>
          <p:cNvPr id="14"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15" name="2 Marcador de contenido"/>
          <p:cNvSpPr txBox="1">
            <a:spLocks/>
          </p:cNvSpPr>
          <p:nvPr/>
        </p:nvSpPr>
        <p:spPr>
          <a:xfrm>
            <a:off x="368300" y="897731"/>
            <a:ext cx="8380414" cy="3833813"/>
          </a:xfrm>
          <a:prstGeom prst="rect">
            <a:avLst/>
          </a:prstGeom>
        </p:spPr>
        <p:txBody>
          <a:bodyPr/>
          <a:lstStyle/>
          <a:p>
            <a:pPr algn="just">
              <a:spcBef>
                <a:spcPts val="600"/>
              </a:spcBef>
              <a:spcAft>
                <a:spcPts val="1200"/>
              </a:spcAft>
              <a:defRPr/>
            </a:pPr>
            <a:r>
              <a:rPr lang="es-CO" sz="1600" dirty="0" smtClean="0">
                <a:latin typeface="Calibri" pitchFamily="34" charset="0"/>
                <a:cs typeface="Calibri" pitchFamily="34" charset="0"/>
              </a:rPr>
              <a:t>En cumplimiento de lo dispuesto en el artículo 1.4.1.4 del Reglamento de Funcionamiento y Operación de la Bolsa, el Comité de Estándares en la reunión del 14 de agosto de 2017 estudió y analizó la procedencia, viabilidad y conveniencia de las solicitudes de inscripción de productos en el Sistema de Inscripción de la Bolsa – SIBOL y recomienda a la Junta Directiva la inscripción en el SIBOL de los siguientes bienes, productos o </a:t>
            </a:r>
            <a:r>
              <a:rPr lang="es-CO" sz="1600" dirty="0" err="1" smtClean="0">
                <a:latin typeface="Calibri" pitchFamily="34" charset="0"/>
                <a:cs typeface="Calibri" pitchFamily="34" charset="0"/>
              </a:rPr>
              <a:t>commodities</a:t>
            </a:r>
            <a:r>
              <a:rPr lang="es-CO" sz="1600" dirty="0" smtClean="0">
                <a:latin typeface="Calibri" pitchFamily="34" charset="0"/>
                <a:cs typeface="Calibri" pitchFamily="34" charset="0"/>
              </a:rPr>
              <a:t> y servicio, clasificados, conforme a lo establecido en el artículo 1.4.5.3 del Reglamento de la Bolsa: </a:t>
            </a:r>
          </a:p>
          <a:p>
            <a:pPr eaLnBrk="0" hangingPunct="0">
              <a:defRPr/>
            </a:pPr>
            <a:r>
              <a:rPr lang="es-CO" sz="1600" dirty="0" smtClean="0">
                <a:latin typeface="Calibri" pitchFamily="34" charset="0"/>
                <a:cs typeface="Calibri" pitchFamily="34" charset="0"/>
              </a:rPr>
              <a:t>Bienes, productos o </a:t>
            </a:r>
            <a:r>
              <a:rPr lang="es-CO" sz="1600" dirty="0" err="1" smtClean="0">
                <a:latin typeface="Calibri" pitchFamily="34" charset="0"/>
                <a:cs typeface="Calibri" pitchFamily="34" charset="0"/>
              </a:rPr>
              <a:t>commodities</a:t>
            </a:r>
            <a:r>
              <a:rPr lang="es-CO" sz="1600" dirty="0" smtClean="0">
                <a:latin typeface="Calibri" pitchFamily="34" charset="0"/>
                <a:cs typeface="Calibri" pitchFamily="34" charset="0"/>
              </a:rPr>
              <a:t> de origen o destinación agrícola, pecuaria o agropecuaria.</a:t>
            </a:r>
          </a:p>
          <a:p>
            <a:pPr algn="just" eaLnBrk="0" hangingPunct="0">
              <a:defRPr/>
            </a:pPr>
            <a:r>
              <a:rPr lang="es-CO" sz="1600" dirty="0" smtClean="0">
                <a:latin typeface="Calibri" pitchFamily="34" charset="0"/>
                <a:cs typeface="Calibri" pitchFamily="34" charset="0"/>
              </a:rPr>
              <a:t>Bienes y servicios de características técnicas uniformes y de común utilización y demás activos que sean negociables a través de una bolsa de bienes y productos agropecuarios, agroindustriales en virtud de las normas que regulan la contratación de entidades estatales.</a:t>
            </a:r>
          </a:p>
          <a:p>
            <a:pPr algn="just" eaLnBrk="0" hangingPunct="0">
              <a:defRPr/>
            </a:pPr>
            <a:endParaRPr lang="es-CO" sz="1600" dirty="0" smtClean="0">
              <a:latin typeface="Calibri" pitchFamily="34" charset="0"/>
              <a:cs typeface="Calibri" pitchFamily="34" charset="0"/>
            </a:endParaRPr>
          </a:p>
          <a:p>
            <a:pPr marL="342900" indent="-342900" algn="just" eaLnBrk="0" hangingPunct="0">
              <a:buFont typeface="+mj-lt"/>
              <a:buAutoNum type="arabicPeriod"/>
              <a:defRPr/>
            </a:pPr>
            <a:r>
              <a:rPr lang="es-CO" sz="1600" dirty="0" smtClean="0">
                <a:latin typeface="Calibri" pitchFamily="34" charset="0"/>
              </a:rPr>
              <a:t>Cosechadora autopropulsada para granos.</a:t>
            </a:r>
          </a:p>
          <a:p>
            <a:pPr marL="342900" indent="-342900">
              <a:buFont typeface="+mj-lt"/>
              <a:buAutoNum type="arabicPeriod"/>
            </a:pPr>
            <a:r>
              <a:rPr lang="es-CO" sz="1600" dirty="0" err="1" smtClean="0">
                <a:latin typeface="Calibri" pitchFamily="34" charset="0"/>
              </a:rPr>
              <a:t>Pasabocas</a:t>
            </a:r>
            <a:r>
              <a:rPr lang="es-CO" sz="1600" dirty="0" smtClean="0">
                <a:latin typeface="Calibri" pitchFamily="34" charset="0"/>
              </a:rPr>
              <a:t> de semillas comestibles.</a:t>
            </a:r>
          </a:p>
          <a:p>
            <a:pPr marL="342900" indent="-342900">
              <a:buFont typeface="+mj-lt"/>
              <a:buAutoNum type="arabicPeriod"/>
            </a:pPr>
            <a:r>
              <a:rPr lang="es-CO" sz="1600" dirty="0" smtClean="0">
                <a:latin typeface="Calibri" pitchFamily="34" charset="0"/>
              </a:rPr>
              <a:t>Harina de almendras.</a:t>
            </a:r>
          </a:p>
          <a:p>
            <a:pPr marL="342900" indent="-342900">
              <a:buFont typeface="+mj-lt"/>
              <a:buAutoNum type="arabicPeriod"/>
            </a:pPr>
            <a:r>
              <a:rPr lang="es-CO" sz="1600" dirty="0" smtClean="0">
                <a:latin typeface="Calibri" pitchFamily="34" charset="0"/>
              </a:rPr>
              <a:t>Ganado ovino en pie.</a:t>
            </a:r>
          </a:p>
          <a:p>
            <a:pPr marL="342900" indent="-342900" algn="just" eaLnBrk="0" hangingPunct="0">
              <a:defRPr/>
            </a:pPr>
            <a:endParaRPr lang="es-CO" sz="1600"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smtClean="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smtClean="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Tree>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118168"/>
            <a:ext cx="6996113" cy="563475"/>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mj-lt"/>
              </a:rPr>
              <a:t> </a:t>
            </a:r>
            <a:r>
              <a:rPr lang="it-IT" sz="2400" b="1" dirty="0" smtClean="0">
                <a:solidFill>
                  <a:schemeClr val="bg2">
                    <a:lumMod val="75000"/>
                  </a:schemeClr>
                </a:solidFill>
                <a:latin typeface="+mj-lt"/>
              </a:rPr>
              <a:t>DECISIONES COMITE DE ESTANDARES</a:t>
            </a:r>
            <a:endParaRPr lang="es-CO" sz="2400" b="1" dirty="0" smtClean="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pic>
        <p:nvPicPr>
          <p:cNvPr id="14"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15" name="2 Marcador de contenido"/>
          <p:cNvSpPr txBox="1">
            <a:spLocks/>
          </p:cNvSpPr>
          <p:nvPr/>
        </p:nvSpPr>
        <p:spPr>
          <a:xfrm>
            <a:off x="368301" y="503271"/>
            <a:ext cx="8380414" cy="4568509"/>
          </a:xfrm>
          <a:prstGeom prst="rect">
            <a:avLst/>
          </a:prstGeom>
        </p:spPr>
        <p:txBody>
          <a:bodyPr/>
          <a:lstStyle/>
          <a:p>
            <a:pPr marL="342900" indent="-342900" algn="just" eaLnBrk="0" hangingPunct="0">
              <a:defRPr/>
            </a:pPr>
            <a:r>
              <a:rPr lang="es-CO" sz="1600" dirty="0" smtClean="0">
                <a:latin typeface="Calibri" pitchFamily="34" charset="0"/>
                <a:cs typeface="Calibri" pitchFamily="34" charset="0"/>
              </a:rPr>
              <a:t>Bienes, productos o </a:t>
            </a:r>
            <a:r>
              <a:rPr lang="es-CO" sz="1600" dirty="0" err="1" smtClean="0">
                <a:latin typeface="Calibri" pitchFamily="34" charset="0"/>
                <a:cs typeface="Calibri" pitchFamily="34" charset="0"/>
              </a:rPr>
              <a:t>commodities</a:t>
            </a:r>
            <a:r>
              <a:rPr lang="es-CO" sz="1600" dirty="0" smtClean="0">
                <a:latin typeface="Calibri" pitchFamily="34" charset="0"/>
                <a:cs typeface="Calibri" pitchFamily="34" charset="0"/>
              </a:rPr>
              <a:t> de origen o destinación industrial.</a:t>
            </a:r>
          </a:p>
          <a:p>
            <a:pPr indent="-342900" algn="just" eaLnBrk="0" hangingPunct="0">
              <a:defRPr/>
            </a:pPr>
            <a:r>
              <a:rPr lang="es-CO" sz="1600" dirty="0" smtClean="0">
                <a:latin typeface="Calibri" pitchFamily="34" charset="0"/>
                <a:cs typeface="Calibri" pitchFamily="34" charset="0"/>
              </a:rPr>
              <a:t>Bienes y servicios de características técnicas uniformes y de común utilización y demás activos que sean negociables a través de una bolsa de bienes y productos agropecuarios, agroindustriales en virtud de las normas que regulan la contratación de entidades estatales.</a:t>
            </a:r>
          </a:p>
          <a:p>
            <a:pPr indent="-342900" algn="just" eaLnBrk="0" hangingPunct="0">
              <a:defRPr/>
            </a:pPr>
            <a:endParaRPr lang="es-CO" sz="1600" dirty="0" smtClean="0">
              <a:latin typeface="Calibri" pitchFamily="34" charset="0"/>
              <a:cs typeface="Calibri" pitchFamily="34" charset="0"/>
            </a:endParaRPr>
          </a:p>
          <a:p>
            <a:pPr marL="342900" indent="-342900">
              <a:buFont typeface="+mj-lt"/>
              <a:buAutoNum type="arabicPeriod"/>
            </a:pPr>
            <a:r>
              <a:rPr lang="es-CO" sz="1600" dirty="0" smtClean="0">
                <a:latin typeface="Calibri" pitchFamily="34" charset="0"/>
              </a:rPr>
              <a:t>Bacinilla.</a:t>
            </a:r>
          </a:p>
          <a:p>
            <a:pPr marL="342900" indent="-342900">
              <a:buFont typeface="+mj-lt"/>
              <a:buAutoNum type="arabicPeriod"/>
            </a:pPr>
            <a:r>
              <a:rPr lang="es-CO" sz="1600" dirty="0" smtClean="0">
                <a:latin typeface="Calibri" pitchFamily="34" charset="0"/>
              </a:rPr>
              <a:t>Soporte escurridor de loza.</a:t>
            </a:r>
          </a:p>
          <a:p>
            <a:pPr marL="342900" indent="-342900">
              <a:buFont typeface="+mj-lt"/>
              <a:buAutoNum type="arabicPeriod"/>
            </a:pPr>
            <a:r>
              <a:rPr lang="es-CO" sz="1600" dirty="0" smtClean="0">
                <a:latin typeface="Calibri" pitchFamily="34" charset="0"/>
              </a:rPr>
              <a:t>Utensilios de mano para cocina .</a:t>
            </a:r>
          </a:p>
          <a:p>
            <a:pPr marL="342900" indent="-342900">
              <a:buFont typeface="+mj-lt"/>
              <a:buAutoNum type="arabicPeriod"/>
            </a:pPr>
            <a:r>
              <a:rPr lang="es-CO" sz="1600" dirty="0" smtClean="0">
                <a:latin typeface="Calibri" pitchFamily="34" charset="0"/>
              </a:rPr>
              <a:t>Recipiente para almacenamiento de alimentos en hogar y restaurantes.</a:t>
            </a:r>
          </a:p>
          <a:p>
            <a:pPr marL="342900" indent="-342900">
              <a:buFont typeface="+mj-lt"/>
              <a:buAutoNum type="arabicPeriod"/>
            </a:pPr>
            <a:r>
              <a:rPr lang="es-CO" sz="1600" dirty="0" smtClean="0">
                <a:latin typeface="Calibri" pitchFamily="34" charset="0"/>
              </a:rPr>
              <a:t>Teléfono </a:t>
            </a:r>
            <a:r>
              <a:rPr lang="es-CO" sz="1600" dirty="0" smtClean="0">
                <a:latin typeface="Calibri" pitchFamily="34" charset="0"/>
              </a:rPr>
              <a:t>celular. </a:t>
            </a:r>
            <a:endParaRPr lang="es-CO" sz="1600" dirty="0" smtClean="0">
              <a:latin typeface="Calibri" pitchFamily="34" charset="0"/>
            </a:endParaRPr>
          </a:p>
          <a:p>
            <a:pPr marL="342900" indent="-342900">
              <a:buFont typeface="+mj-lt"/>
              <a:buAutoNum type="arabicPeriod"/>
            </a:pPr>
            <a:r>
              <a:rPr lang="es-CO" sz="1600" dirty="0" smtClean="0">
                <a:latin typeface="Calibri" pitchFamily="34" charset="0"/>
              </a:rPr>
              <a:t>Bastones luminosos</a:t>
            </a:r>
          </a:p>
          <a:p>
            <a:pPr marL="342900" indent="-342900">
              <a:buFont typeface="+mj-lt"/>
              <a:buAutoNum type="arabicPeriod"/>
            </a:pPr>
            <a:r>
              <a:rPr lang="es-CO" sz="1600" dirty="0" smtClean="0">
                <a:latin typeface="Calibri" pitchFamily="34" charset="0"/>
              </a:rPr>
              <a:t>Analizador de alcohol en aire espirado, alcoholímetro ó </a:t>
            </a:r>
            <a:r>
              <a:rPr lang="es-CO" sz="1600" dirty="0" err="1" smtClean="0">
                <a:latin typeface="Calibri" pitchFamily="34" charset="0"/>
              </a:rPr>
              <a:t>alcohosensor</a:t>
            </a:r>
            <a:r>
              <a:rPr lang="es-CO" sz="1600" dirty="0" smtClean="0">
                <a:latin typeface="Calibri" pitchFamily="34" charset="0"/>
              </a:rPr>
              <a:t>. </a:t>
            </a:r>
          </a:p>
          <a:p>
            <a:pPr marL="342900" indent="-342900">
              <a:buFont typeface="+mj-lt"/>
              <a:buAutoNum type="arabicPeriod"/>
            </a:pPr>
            <a:r>
              <a:rPr lang="es-CO" sz="1600" dirty="0" smtClean="0">
                <a:latin typeface="Calibri" pitchFamily="34" charset="0"/>
              </a:rPr>
              <a:t>Pantalón para bombero.</a:t>
            </a:r>
          </a:p>
          <a:p>
            <a:pPr marL="342900" indent="-342900">
              <a:buFont typeface="+mj-lt"/>
              <a:buAutoNum type="arabicPeriod"/>
            </a:pPr>
            <a:r>
              <a:rPr lang="es-CO" sz="1600" dirty="0" smtClean="0">
                <a:latin typeface="Calibri" pitchFamily="34" charset="0"/>
              </a:rPr>
              <a:t>Bota para bombero. </a:t>
            </a:r>
          </a:p>
          <a:p>
            <a:pPr marL="342900" indent="-342900">
              <a:buFont typeface="+mj-lt"/>
              <a:buAutoNum type="arabicPeriod"/>
            </a:pPr>
            <a:r>
              <a:rPr lang="es-CO" sz="1600" dirty="0" smtClean="0">
                <a:latin typeface="Calibri" pitchFamily="34" charset="0"/>
              </a:rPr>
              <a:t>Guante para bombero.</a:t>
            </a:r>
          </a:p>
          <a:p>
            <a:pPr marL="342900" indent="-342900">
              <a:buFont typeface="+mj-lt"/>
              <a:buAutoNum type="arabicPeriod"/>
            </a:pPr>
            <a:r>
              <a:rPr lang="es-CO" sz="1600" dirty="0" smtClean="0">
                <a:latin typeface="Calibri" pitchFamily="34" charset="0"/>
              </a:rPr>
              <a:t>Chaqueta para bombero.</a:t>
            </a:r>
          </a:p>
          <a:p>
            <a:pPr marL="342900" indent="-342900">
              <a:buFont typeface="+mj-lt"/>
              <a:buAutoNum type="arabicPeriod"/>
            </a:pPr>
            <a:r>
              <a:rPr lang="es-CO" sz="1600" dirty="0" smtClean="0">
                <a:latin typeface="Calibri" pitchFamily="34" charset="0"/>
              </a:rPr>
              <a:t>Pasamontaña para bombero. </a:t>
            </a:r>
          </a:p>
          <a:p>
            <a:pPr marL="342900" indent="-342900">
              <a:buFont typeface="+mj-lt"/>
              <a:buAutoNum type="arabicPeriod"/>
            </a:pPr>
            <a:r>
              <a:rPr lang="es-CO" sz="1600" dirty="0" smtClean="0">
                <a:latin typeface="Calibri" pitchFamily="34" charset="0"/>
              </a:rPr>
              <a:t>Casco para bombero.</a:t>
            </a:r>
            <a:endParaRPr lang="es-CO" sz="1600" dirty="0" smtClean="0">
              <a:latin typeface="Calibri" pitchFamily="34" charset="0"/>
              <a:cs typeface="Calibri" pitchFamily="34" charset="0"/>
            </a:endParaRPr>
          </a:p>
          <a:p>
            <a:pPr marL="342900" indent="-342900" algn="just" eaLnBrk="0" hangingPunct="0">
              <a:defRPr/>
            </a:pPr>
            <a:endParaRPr lang="es-CO" sz="1600"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smtClean="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smtClean="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Tree>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399905"/>
            <a:ext cx="6996113" cy="563475"/>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mj-lt"/>
              </a:rPr>
              <a:t>  </a:t>
            </a:r>
            <a:r>
              <a:rPr lang="it-IT" sz="2400" b="1" dirty="0" smtClean="0">
                <a:solidFill>
                  <a:schemeClr val="bg2">
                    <a:lumMod val="75000"/>
                  </a:schemeClr>
                </a:solidFill>
                <a:latin typeface="+mj-lt"/>
              </a:rPr>
              <a:t>DECISIONES COMITE DE ESTANDARES</a:t>
            </a:r>
            <a:endParaRPr lang="es-CO" sz="2400" b="1" dirty="0" smtClean="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pic>
        <p:nvPicPr>
          <p:cNvPr id="14"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15" name="2 Marcador de contenido"/>
          <p:cNvSpPr txBox="1">
            <a:spLocks/>
          </p:cNvSpPr>
          <p:nvPr/>
        </p:nvSpPr>
        <p:spPr>
          <a:xfrm>
            <a:off x="374650" y="0"/>
            <a:ext cx="8380414" cy="4568509"/>
          </a:xfrm>
          <a:prstGeom prst="rect">
            <a:avLst/>
          </a:prstGeom>
        </p:spPr>
        <p:txBody>
          <a:bodyPr/>
          <a:lstStyle/>
          <a:p>
            <a:pPr indent="-342900" algn="just" eaLnBrk="0" hangingPunct="0">
              <a:defRPr/>
            </a:pPr>
            <a:endParaRPr lang="es-CO" sz="1600" dirty="0" smtClean="0">
              <a:latin typeface="Calibri" pitchFamily="34" charset="0"/>
              <a:cs typeface="Calibri" pitchFamily="34" charset="0"/>
            </a:endParaRPr>
          </a:p>
          <a:p>
            <a:pPr indent="-342900" algn="just" eaLnBrk="0" hangingPunct="0">
              <a:defRPr/>
            </a:pPr>
            <a:endParaRPr lang="es-CO" sz="1600" dirty="0" smtClean="0">
              <a:latin typeface="Calibri" pitchFamily="34" charset="0"/>
              <a:cs typeface="Calibri" pitchFamily="34" charset="0"/>
            </a:endParaRPr>
          </a:p>
          <a:p>
            <a:pPr indent="-342900" algn="just" eaLnBrk="0" hangingPunct="0">
              <a:defRPr/>
            </a:pPr>
            <a:endParaRPr lang="es-CO" sz="1600" dirty="0" smtClean="0">
              <a:latin typeface="Calibri" pitchFamily="34" charset="0"/>
              <a:cs typeface="Calibri" pitchFamily="34" charset="0"/>
            </a:endParaRPr>
          </a:p>
          <a:p>
            <a:pPr indent="-342900" algn="just" eaLnBrk="0" hangingPunct="0">
              <a:defRPr/>
            </a:pPr>
            <a:endParaRPr lang="es-CO" sz="1600" dirty="0" smtClean="0">
              <a:latin typeface="Calibri" pitchFamily="34" charset="0"/>
              <a:cs typeface="Calibri" pitchFamily="34" charset="0"/>
            </a:endParaRPr>
          </a:p>
          <a:p>
            <a:pPr indent="-342900" algn="just" eaLnBrk="0" hangingPunct="0">
              <a:defRPr/>
            </a:pPr>
            <a:r>
              <a:rPr lang="es-CO" sz="1600" dirty="0" smtClean="0">
                <a:latin typeface="Calibri" pitchFamily="34" charset="0"/>
                <a:cs typeface="Calibri" pitchFamily="34" charset="0"/>
              </a:rPr>
              <a:t>Derechos y Servicios</a:t>
            </a:r>
          </a:p>
          <a:p>
            <a:pPr indent="-342900" algn="just" eaLnBrk="0" hangingPunct="0">
              <a:defRPr/>
            </a:pPr>
            <a:r>
              <a:rPr lang="es-CO" sz="1600" dirty="0" smtClean="0">
                <a:latin typeface="Calibri" pitchFamily="34" charset="0"/>
                <a:cs typeface="Calibri" pitchFamily="34" charset="0"/>
              </a:rPr>
              <a:t>Bienes y servicios de características técnicas uniformes y de común utilización y demás activos que sean negociables a través de una bolsa de bienes y productos agropecuarios, agroindustriales en virtud de las normas que regulan la contratación de entidades estatales.</a:t>
            </a:r>
          </a:p>
          <a:p>
            <a:pPr indent="-342900" algn="just" eaLnBrk="0" hangingPunct="0">
              <a:defRPr/>
            </a:pPr>
            <a:endParaRPr lang="es-CO" sz="1600" dirty="0" smtClean="0">
              <a:latin typeface="Calibri" pitchFamily="34" charset="0"/>
              <a:cs typeface="Calibri" pitchFamily="34" charset="0"/>
            </a:endParaRPr>
          </a:p>
          <a:p>
            <a:pPr marL="342900" indent="-342900">
              <a:buFont typeface="+mj-lt"/>
              <a:buAutoNum type="arabicPeriod"/>
            </a:pPr>
            <a:r>
              <a:rPr lang="es-CO" sz="1600" dirty="0" smtClean="0">
                <a:latin typeface="Calibri" pitchFamily="34" charset="0"/>
              </a:rPr>
              <a:t>Servicio de computación en la nube</a:t>
            </a:r>
            <a:r>
              <a:rPr lang="es-CO" sz="1600" dirty="0" smtClean="0"/>
              <a:t>.</a:t>
            </a:r>
          </a:p>
          <a:p>
            <a:pPr marL="342900" indent="-342900"/>
            <a:endParaRPr lang="es-CO" sz="1600" dirty="0" smtClean="0"/>
          </a:p>
          <a:p>
            <a:pPr marL="342900" indent="-342900"/>
            <a:endParaRPr lang="es-CO" sz="1600" dirty="0" smtClean="0">
              <a:latin typeface="Calibri" pitchFamily="34" charset="0"/>
              <a:cs typeface="Calibri" pitchFamily="34" charset="0"/>
            </a:endParaRPr>
          </a:p>
          <a:p>
            <a:pPr marL="342900" indent="-342900" algn="just" eaLnBrk="0" hangingPunct="0">
              <a:defRPr/>
            </a:pPr>
            <a:endParaRPr lang="es-CO" sz="1600"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smtClean="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smtClean="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0500" y="212526"/>
            <a:ext cx="8229600" cy="317897"/>
          </a:xfrm>
          <a:prstGeom prst="rect">
            <a:avLst/>
          </a:prstGeom>
          <a:noFill/>
          <a:ln w="9525">
            <a:noFill/>
            <a:miter lim="800000"/>
            <a:headEnd/>
            <a:tailEnd/>
          </a:ln>
        </p:spPr>
        <p:txBody>
          <a:bodyPr/>
          <a:lstStyle/>
          <a:p>
            <a:pPr marL="95250" algn="ctr" fontAlgn="auto">
              <a:spcBef>
                <a:spcPts val="0"/>
              </a:spcBef>
              <a:spcAft>
                <a:spcPts val="0"/>
              </a:spcAft>
              <a:defRPr/>
            </a:pPr>
            <a:r>
              <a:rPr lang="it-IT" sz="2800" b="1" dirty="0" smtClean="0">
                <a:solidFill>
                  <a:srgbClr val="044990"/>
                </a:solidFill>
                <a:latin typeface="+mj-lt"/>
                <a:cs typeface="+mn-cs"/>
              </a:rPr>
              <a:t>4. SEGUIMIENTO TAREAS</a:t>
            </a:r>
            <a:r>
              <a:rPr lang="it-IT" sz="2800" b="1" dirty="0" smtClean="0">
                <a:solidFill>
                  <a:srgbClr val="044990"/>
                </a:solidFill>
                <a:latin typeface="+mj-lt"/>
              </a:rPr>
              <a:t>.</a:t>
            </a:r>
            <a:endParaRPr lang="es-CO" sz="2400" b="1" dirty="0" smtClean="0">
              <a:solidFill>
                <a:srgbClr val="C8904D"/>
              </a:solidFill>
              <a:latin typeface="+mj-lt"/>
              <a:cs typeface="+mn-cs"/>
            </a:endParaRPr>
          </a:p>
          <a:p>
            <a:pPr fontAlgn="auto">
              <a:lnSpc>
                <a:spcPct val="85000"/>
              </a:lnSpc>
              <a:spcBef>
                <a:spcPts val="0"/>
              </a:spcBef>
              <a:spcAft>
                <a:spcPts val="0"/>
              </a:spcAft>
              <a:defRPr/>
            </a:pPr>
            <a:endParaRPr lang="es-CO" sz="2400" b="1" dirty="0">
              <a:solidFill>
                <a:srgbClr val="C8904D"/>
              </a:solidFill>
              <a:latin typeface="+mj-lt"/>
              <a:cs typeface="+mn-cs"/>
            </a:endParaRPr>
          </a:p>
        </p:txBody>
      </p:sp>
      <p:pic>
        <p:nvPicPr>
          <p:cNvPr id="5"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6" name="Rectangle 2"/>
          <p:cNvSpPr>
            <a:spLocks noChangeArrowheads="1"/>
          </p:cNvSpPr>
          <p:nvPr/>
        </p:nvSpPr>
        <p:spPr bwMode="auto">
          <a:xfrm>
            <a:off x="368300" y="1181100"/>
            <a:ext cx="8229600" cy="317897"/>
          </a:xfrm>
          <a:prstGeom prst="rect">
            <a:avLst/>
          </a:prstGeom>
          <a:noFill/>
          <a:ln w="9525">
            <a:noFill/>
            <a:miter lim="800000"/>
            <a:headEnd/>
            <a:tailEnd/>
          </a:ln>
        </p:spPr>
        <p:txBody>
          <a:bodyPr/>
          <a:lstStyle/>
          <a:p>
            <a:pPr marL="95250" fontAlgn="auto">
              <a:spcBef>
                <a:spcPts val="0"/>
              </a:spcBef>
              <a:spcAft>
                <a:spcPts val="0"/>
              </a:spcAft>
              <a:defRPr/>
            </a:pPr>
            <a:r>
              <a:rPr lang="it-IT" sz="2400" dirty="0" smtClean="0">
                <a:solidFill>
                  <a:srgbClr val="044990"/>
                </a:solidFill>
                <a:latin typeface="+mj-lt"/>
                <a:cs typeface="+mn-cs"/>
              </a:rPr>
              <a:t>4.1 Presentación de Procedimiento de Inscripción de la FTP vs. FTN.</a:t>
            </a:r>
          </a:p>
          <a:p>
            <a:pPr marL="95250" fontAlgn="auto">
              <a:spcBef>
                <a:spcPts val="0"/>
              </a:spcBef>
              <a:spcAft>
                <a:spcPts val="0"/>
              </a:spcAft>
              <a:defRPr/>
            </a:pPr>
            <a:endParaRPr lang="it-IT" sz="2400" dirty="0" smtClean="0">
              <a:solidFill>
                <a:srgbClr val="044990"/>
              </a:solidFill>
              <a:latin typeface="+mj-lt"/>
            </a:endParaRPr>
          </a:p>
          <a:p>
            <a:pPr marL="95250" fontAlgn="auto">
              <a:spcBef>
                <a:spcPts val="0"/>
              </a:spcBef>
              <a:spcAft>
                <a:spcPts val="0"/>
              </a:spcAft>
              <a:defRPr/>
            </a:pPr>
            <a:r>
              <a:rPr lang="it-IT" sz="2400" dirty="0" smtClean="0">
                <a:solidFill>
                  <a:srgbClr val="044990"/>
                </a:solidFill>
                <a:latin typeface="+mj-lt"/>
                <a:cs typeface="+mn-cs"/>
              </a:rPr>
              <a:t>4.2. Entendimiento de la visión de la SFC respecto de la responsabilidad de la Bolsa en la FTN y responsabilidad del Comité en las condiciones de negociación a las FTN.</a:t>
            </a:r>
          </a:p>
          <a:p>
            <a:pPr marL="95250" fontAlgn="auto">
              <a:spcBef>
                <a:spcPts val="0"/>
              </a:spcBef>
              <a:spcAft>
                <a:spcPts val="0"/>
              </a:spcAft>
              <a:defRPr/>
            </a:pPr>
            <a:endParaRPr lang="it-IT" sz="2400" dirty="0" smtClean="0">
              <a:solidFill>
                <a:srgbClr val="044990"/>
              </a:solidFill>
              <a:latin typeface="+mj-lt"/>
            </a:endParaRPr>
          </a:p>
          <a:p>
            <a:pPr marL="95250" fontAlgn="auto">
              <a:spcBef>
                <a:spcPts val="0"/>
              </a:spcBef>
              <a:spcAft>
                <a:spcPts val="0"/>
              </a:spcAft>
              <a:defRPr/>
            </a:pPr>
            <a:r>
              <a:rPr lang="it-IT" sz="2400" dirty="0" smtClean="0">
                <a:solidFill>
                  <a:srgbClr val="044990"/>
                </a:solidFill>
                <a:latin typeface="+mj-lt"/>
                <a:cs typeface="+mn-cs"/>
              </a:rPr>
              <a:t>4.3 Definición de Lineamientos para FTP.</a:t>
            </a:r>
            <a:endParaRPr lang="it-IT" sz="2400" dirty="0">
              <a:solidFill>
                <a:srgbClr val="044990"/>
              </a:solidFill>
              <a:latin typeface="+mj-lt"/>
              <a:cs typeface="+mn-cs"/>
            </a:endParaRPr>
          </a:p>
          <a:p>
            <a:pPr marL="95250" fontAlgn="auto">
              <a:spcBef>
                <a:spcPts val="0"/>
              </a:spcBef>
              <a:spcAft>
                <a:spcPts val="0"/>
              </a:spcAft>
              <a:defRPr/>
            </a:pPr>
            <a:endParaRPr lang="es-CO" sz="2000" dirty="0" smtClean="0">
              <a:solidFill>
                <a:srgbClr val="C8904D"/>
              </a:solidFill>
              <a:latin typeface="+mj-lt"/>
              <a:cs typeface="+mn-cs"/>
            </a:endParaRPr>
          </a:p>
          <a:p>
            <a:pPr fontAlgn="auto">
              <a:lnSpc>
                <a:spcPct val="85000"/>
              </a:lnSpc>
              <a:spcBef>
                <a:spcPts val="0"/>
              </a:spcBef>
              <a:spcAft>
                <a:spcPts val="0"/>
              </a:spcAft>
              <a:defRPr/>
            </a:pPr>
            <a:endParaRPr lang="es-CO" sz="2000" dirty="0">
              <a:solidFill>
                <a:srgbClr val="C8904D"/>
              </a:solidFill>
              <a:latin typeface="+mj-lt"/>
              <a:cs typeface="+mn-cs"/>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118168"/>
            <a:ext cx="6996113" cy="563475"/>
          </a:xfrm>
          <a:solidFill>
            <a:schemeClr val="bg1">
              <a:alpha val="77000"/>
            </a:schemeClr>
          </a:solidFill>
        </p:spPr>
        <p:txBody>
          <a:bodyPr rtlCol="0">
            <a:noAutofit/>
          </a:bodyPr>
          <a:lstStyle/>
          <a:p>
            <a:pPr eaLnBrk="1" fontAlgn="auto" hangingPunct="1">
              <a:buFont typeface="Arial" charset="0"/>
              <a:buNone/>
              <a:defRPr/>
            </a:pPr>
            <a:r>
              <a:rPr lang="it-IT" sz="2400" b="1" dirty="0" smtClean="0">
                <a:solidFill>
                  <a:schemeClr val="bg2">
                    <a:lumMod val="75000"/>
                  </a:schemeClr>
                </a:solidFill>
                <a:latin typeface="+mj-lt"/>
              </a:rPr>
              <a:t>  </a:t>
            </a:r>
            <a:r>
              <a:rPr lang="it-IT" sz="2400" b="1" dirty="0" smtClean="0">
                <a:solidFill>
                  <a:schemeClr val="bg2">
                    <a:lumMod val="75000"/>
                  </a:schemeClr>
                </a:solidFill>
                <a:latin typeface="+mj-lt"/>
              </a:rPr>
              <a:t>DECISIONES COMITE DE ESTANDARES</a:t>
            </a:r>
            <a:endParaRPr lang="es-CO" sz="2400" b="1" dirty="0" smtClean="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pic>
        <p:nvPicPr>
          <p:cNvPr id="14" name="91 Imagen" descr="BMC LOGO.bmp"/>
          <p:cNvPicPr>
            <a:picLocks noChangeAspect="1"/>
          </p:cNvPicPr>
          <p:nvPr/>
        </p:nvPicPr>
        <p:blipFill>
          <a:blip r:embed="rId2" cstate="print"/>
          <a:srcRect r="-211"/>
          <a:stretch>
            <a:fillRect/>
          </a:stretch>
        </p:blipFill>
        <p:spPr bwMode="auto">
          <a:xfrm>
            <a:off x="7494588" y="116682"/>
            <a:ext cx="1511300" cy="465535"/>
          </a:xfrm>
          <a:prstGeom prst="rect">
            <a:avLst/>
          </a:prstGeom>
          <a:noFill/>
          <a:ln w="9525">
            <a:noFill/>
            <a:miter lim="800000"/>
            <a:headEnd/>
            <a:tailEnd/>
          </a:ln>
        </p:spPr>
      </p:pic>
      <p:sp>
        <p:nvSpPr>
          <p:cNvPr id="15" name="2 Marcador de contenido"/>
          <p:cNvSpPr txBox="1">
            <a:spLocks/>
          </p:cNvSpPr>
          <p:nvPr/>
        </p:nvSpPr>
        <p:spPr>
          <a:xfrm>
            <a:off x="368301" y="503271"/>
            <a:ext cx="7002462" cy="3889435"/>
          </a:xfrm>
          <a:prstGeom prst="rect">
            <a:avLst/>
          </a:prstGeom>
        </p:spPr>
        <p:txBody>
          <a:bodyPr/>
          <a:lstStyle/>
          <a:p>
            <a:pPr marL="342900" indent="-342900" algn="just" eaLnBrk="0" hangingPunct="0">
              <a:defRPr/>
            </a:pPr>
            <a:r>
              <a:rPr lang="es-CO" sz="1600" dirty="0" smtClean="0">
                <a:latin typeface="Calibri" pitchFamily="34" charset="0"/>
                <a:cs typeface="Calibri" pitchFamily="34" charset="0"/>
              </a:rPr>
              <a:t>	</a:t>
            </a:r>
          </a:p>
          <a:p>
            <a:pPr marL="342900" indent="-342900" algn="just" eaLnBrk="0" hangingPunct="0">
              <a:defRPr/>
            </a:pPr>
            <a:r>
              <a:rPr lang="es-CO" sz="1600" dirty="0" smtClean="0">
                <a:latin typeface="Calibri" pitchFamily="34" charset="0"/>
                <a:cs typeface="Calibri" pitchFamily="34" charset="0"/>
              </a:rPr>
              <a:t>	Se recomienda la actualización de ocho (8) fichas técnicas, las cuales se relacionan a continuación:</a:t>
            </a:r>
          </a:p>
          <a:p>
            <a:pPr marL="342900" indent="-342900" eaLnBrk="0" hangingPunct="0">
              <a:defRPr/>
            </a:pPr>
            <a:endParaRPr lang="es-CO" sz="1600" dirty="0" smtClean="0">
              <a:latin typeface="Calibri" pitchFamily="34" charset="0"/>
              <a:cs typeface="Calibri" pitchFamily="34" charset="0"/>
            </a:endParaRPr>
          </a:p>
          <a:p>
            <a:pPr marL="342900" indent="-342900">
              <a:buFont typeface="+mj-lt"/>
              <a:buAutoNum type="arabicPeriod"/>
            </a:pPr>
            <a:r>
              <a:rPr lang="es-CO" sz="1600" dirty="0" smtClean="0">
                <a:latin typeface="Calibri" pitchFamily="34" charset="0"/>
              </a:rPr>
              <a:t>Vaso.</a:t>
            </a:r>
          </a:p>
          <a:p>
            <a:pPr marL="342900" indent="-342900">
              <a:buFont typeface="+mj-lt"/>
              <a:buAutoNum type="arabicPeriod"/>
            </a:pPr>
            <a:r>
              <a:rPr lang="es-CO" sz="1600" dirty="0" smtClean="0">
                <a:latin typeface="Calibri" pitchFamily="34" charset="0"/>
              </a:rPr>
              <a:t>Pocillo.</a:t>
            </a:r>
          </a:p>
          <a:p>
            <a:pPr marL="342900" indent="-342900">
              <a:buFont typeface="+mj-lt"/>
              <a:buAutoNum type="arabicPeriod"/>
            </a:pPr>
            <a:r>
              <a:rPr lang="es-CO" sz="1600" dirty="0" smtClean="0">
                <a:latin typeface="Calibri" pitchFamily="34" charset="0"/>
              </a:rPr>
              <a:t>Plato.</a:t>
            </a:r>
          </a:p>
          <a:p>
            <a:pPr marL="342900" indent="-342900">
              <a:buFont typeface="+mj-lt"/>
              <a:buAutoNum type="arabicPeriod"/>
            </a:pPr>
            <a:r>
              <a:rPr lang="es-CO" sz="1600" dirty="0" smtClean="0">
                <a:latin typeface="Calibri" pitchFamily="34" charset="0"/>
              </a:rPr>
              <a:t>Brazalete </a:t>
            </a:r>
            <a:r>
              <a:rPr lang="es-CO" sz="1600" dirty="0" err="1" smtClean="0">
                <a:latin typeface="Calibri" pitchFamily="34" charset="0"/>
              </a:rPr>
              <a:t>Reflectivo</a:t>
            </a:r>
            <a:r>
              <a:rPr lang="es-CO" sz="1600" dirty="0" smtClean="0">
                <a:latin typeface="Calibri" pitchFamily="34" charset="0"/>
              </a:rPr>
              <a:t>.</a:t>
            </a:r>
          </a:p>
          <a:p>
            <a:pPr marL="342900" indent="-342900">
              <a:buFont typeface="+mj-lt"/>
              <a:buAutoNum type="arabicPeriod"/>
            </a:pPr>
            <a:r>
              <a:rPr lang="es-CO" sz="1600" dirty="0" smtClean="0">
                <a:latin typeface="Calibri" pitchFamily="34" charset="0"/>
              </a:rPr>
              <a:t>Kit de Incorporación.</a:t>
            </a:r>
          </a:p>
          <a:p>
            <a:pPr marL="342900" indent="-342900">
              <a:buFont typeface="+mj-lt"/>
              <a:buAutoNum type="arabicPeriod"/>
            </a:pPr>
            <a:r>
              <a:rPr lang="es-CO" sz="1600" dirty="0" err="1" smtClean="0">
                <a:latin typeface="Calibri" pitchFamily="34" charset="0"/>
              </a:rPr>
              <a:t>Lactoremplazador</a:t>
            </a:r>
            <a:r>
              <a:rPr lang="es-CO" sz="1600" dirty="0" smtClean="0">
                <a:latin typeface="Calibri" pitchFamily="34" charset="0"/>
              </a:rPr>
              <a:t>. </a:t>
            </a:r>
          </a:p>
          <a:p>
            <a:pPr marL="342900" indent="-342900">
              <a:buFont typeface="+mj-lt"/>
              <a:buAutoNum type="arabicPeriod"/>
            </a:pPr>
            <a:r>
              <a:rPr lang="es-CO" sz="1600" dirty="0" smtClean="0">
                <a:latin typeface="Calibri" pitchFamily="34" charset="0"/>
              </a:rPr>
              <a:t>Miel de abejas.</a:t>
            </a:r>
          </a:p>
          <a:p>
            <a:pPr marL="342900" indent="-342900">
              <a:buFont typeface="+mj-lt"/>
              <a:buAutoNum type="arabicPeriod"/>
            </a:pPr>
            <a:r>
              <a:rPr lang="es-CO" sz="1600" dirty="0" smtClean="0">
                <a:latin typeface="Calibri" pitchFamily="34" charset="0"/>
              </a:rPr>
              <a:t>Polen granulado. </a:t>
            </a:r>
          </a:p>
          <a:p>
            <a:pPr marL="342900" indent="-342900" algn="just" eaLnBrk="0" hangingPunct="0">
              <a:defRPr/>
            </a:pPr>
            <a:endParaRPr lang="es-CO" sz="1600"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algn="just">
              <a:spcBef>
                <a:spcPts val="600"/>
              </a:spcBef>
              <a:spcAft>
                <a:spcPts val="1200"/>
              </a:spcAft>
              <a:defRPr/>
            </a:pPr>
            <a:endParaRPr lang="es-CO" dirty="0" smtClean="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smtClean="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smtClean="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Tree>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685800" y="1401101"/>
            <a:ext cx="8115300" cy="1669256"/>
          </a:xfrm>
        </p:spPr>
        <p:txBody>
          <a:bodyPr/>
          <a:lstStyle/>
          <a:p>
            <a:pPr eaLnBrk="1" hangingPunct="1"/>
            <a:r>
              <a:rPr lang="es-CO" sz="5100" dirty="0" smtClean="0"/>
              <a:t>9. Proposiciones y varios</a:t>
            </a:r>
          </a:p>
        </p:txBody>
      </p:sp>
    </p:spTree>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0"/>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email">
            <a:extLst>
              <a:ext uri="{28A0092B-C50C-407E-A947-70E740481C1C}">
                <a14:useLocalDpi xmlns="" xmlns:a14="http://schemas.microsoft.com/office/drawing/2010/main"/>
              </a:ext>
            </a:extLst>
          </a:blip>
          <a:srcRect t="9660" r="-211"/>
          <a:stretch>
            <a:fillRect/>
          </a:stretch>
        </p:blipFill>
        <p:spPr bwMode="auto">
          <a:xfrm>
            <a:off x="3113236" y="1835143"/>
            <a:ext cx="2607597" cy="802194"/>
          </a:xfrm>
          <a:prstGeom prst="rect">
            <a:avLst/>
          </a:prstGeom>
          <a:noFill/>
          <a:ln w="9525">
            <a:noFill/>
            <a:miter lim="800000"/>
            <a:headEnd/>
            <a:tailEnd/>
          </a:ln>
        </p:spPr>
      </p:pic>
      <p:sp>
        <p:nvSpPr>
          <p:cNvPr id="6" name="6 Rectángulo"/>
          <p:cNvSpPr/>
          <p:nvPr/>
        </p:nvSpPr>
        <p:spPr>
          <a:xfrm>
            <a:off x="700395" y="3450694"/>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err="1">
                <a:solidFill>
                  <a:srgbClr val="57D7FC"/>
                </a:solidFill>
              </a:rPr>
              <a:t>www.bolsamercantil.com.co</a:t>
            </a:r>
            <a:r>
              <a:rPr lang="es-ES" sz="1500" dirty="0">
                <a:solidFill>
                  <a:srgbClr val="57D7FC"/>
                </a:solidFill>
              </a:rPr>
              <a:t>   servicioalcliente@bolsamercantil.com.co</a:t>
            </a:r>
          </a:p>
          <a:p>
            <a:pPr marL="0" lvl="1">
              <a:lnSpc>
                <a:spcPct val="95000"/>
              </a:lnSpc>
              <a:spcAft>
                <a:spcPts val="200"/>
              </a:spcAft>
              <a:buFont typeface="Arial" panose="020B0604020202020204" pitchFamily="34" charset="0"/>
              <a:buChar char="​"/>
            </a:pPr>
            <a:r>
              <a:rPr lang="es-ES" sz="1500" dirty="0">
                <a:solidFill>
                  <a:srgbClr val="57D7FC"/>
                </a:solidFill>
              </a:rPr>
              <a:t>Twitter: @</a:t>
            </a:r>
            <a:r>
              <a:rPr lang="es-ES" sz="1500" dirty="0" err="1">
                <a:solidFill>
                  <a:srgbClr val="57D7FC"/>
                </a:solidFill>
              </a:rPr>
              <a:t>bolsamercantil</a:t>
            </a:r>
            <a:endParaRPr lang="es-ES" sz="1500" dirty="0">
              <a:solidFill>
                <a:srgbClr val="57D7FC"/>
              </a:solidFill>
            </a:endParaRPr>
          </a:p>
          <a:p>
            <a:pPr marL="0" lvl="1">
              <a:lnSpc>
                <a:spcPct val="95000"/>
              </a:lnSpc>
              <a:spcAft>
                <a:spcPts val="200"/>
              </a:spcAft>
              <a:buFont typeface="Arial" panose="020B0604020202020204" pitchFamily="34" charset="0"/>
              <a:buChar char="​"/>
            </a:pPr>
            <a:r>
              <a:rPr lang="es-ES" sz="1500" dirty="0">
                <a:solidFill>
                  <a:srgbClr val="57D7FC"/>
                </a:solidFill>
              </a:rPr>
              <a:t>Facebook: Bolsa Mercantil BMC </a:t>
            </a:r>
            <a:endParaRPr lang="es-CO" sz="1500" dirty="0">
              <a:solidFill>
                <a:srgbClr val="57D7FC"/>
              </a:solidFill>
            </a:endParaRPr>
          </a:p>
        </p:txBody>
      </p:sp>
      <p:sp>
        <p:nvSpPr>
          <p:cNvPr id="7" name="7 Rectángulo"/>
          <p:cNvSpPr/>
          <p:nvPr/>
        </p:nvSpPr>
        <p:spPr>
          <a:xfrm>
            <a:off x="414643" y="4807697"/>
            <a:ext cx="5072098" cy="569346"/>
          </a:xfrm>
          <a:prstGeom prst="rect">
            <a:avLst/>
          </a:prstGeom>
        </p:spPr>
        <p:txBody>
          <a:bodyPr wrap="square" lIns="91399" tIns="45700" rIns="91399" bIns="45700">
            <a:spAutoFit/>
          </a:bodyPr>
          <a:lstStyle/>
          <a:p>
            <a:pPr algn="ctr" eaLnBrk="0" fontAlgn="base" hangingPunct="0">
              <a:spcBef>
                <a:spcPct val="0"/>
              </a:spcBef>
              <a:spcAft>
                <a:spcPct val="0"/>
              </a:spcAft>
              <a:defRPr/>
            </a:pPr>
            <a:r>
              <a:rPr lang="es-ES" sz="1000" kern="0" dirty="0">
                <a:solidFill>
                  <a:srgbClr val="57D7FC"/>
                </a:solidFill>
                <a:latin typeface="Calibri" pitchFamily="34" charset="0"/>
                <a:cs typeface="Arial" pitchFamily="34" charset="0"/>
              </a:rPr>
              <a:t>Todos los derechos de las fotografías y  de la presentación son reservados de la BMC</a:t>
            </a:r>
            <a:r>
              <a:rPr lang="es-ES" sz="1100" kern="0" dirty="0">
                <a:solidFill>
                  <a:srgbClr val="57D7FC"/>
                </a:solidFill>
                <a:latin typeface="Calibri" pitchFamily="34" charset="0"/>
                <a:cs typeface="Arial" pitchFamily="34" charset="0"/>
              </a:rPr>
              <a:t>.</a:t>
            </a:r>
            <a:endParaRPr lang="es-CO" sz="1600" dirty="0">
              <a:solidFill>
                <a:srgbClr val="57D7FC"/>
              </a:solidFill>
            </a:endParaRPr>
          </a:p>
          <a:p>
            <a:r>
              <a:rPr lang="es-ES" sz="2000" kern="0" dirty="0">
                <a:solidFill>
                  <a:srgbClr val="57D7FC"/>
                </a:solidFill>
                <a:latin typeface="Calibri" pitchFamily="34" charset="0"/>
                <a:cs typeface="Arial" pitchFamily="34" charset="0"/>
              </a:rPr>
              <a:t>  </a:t>
            </a:r>
          </a:p>
        </p:txBody>
      </p:sp>
      <p:pic>
        <p:nvPicPr>
          <p:cNvPr id="8" name="Picture 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6201121" y="4814119"/>
            <a:ext cx="642942" cy="152003"/>
          </a:xfrm>
          <a:prstGeom prst="rect">
            <a:avLst/>
          </a:prstGeom>
          <a:noFill/>
          <a:ln w="9525">
            <a:noFill/>
            <a:miter lim="800000"/>
            <a:headEnd/>
            <a:tailEnd/>
          </a:ln>
        </p:spPr>
      </p:pic>
    </p:spTree>
    <p:extLst>
      <p:ext uri="{BB962C8B-B14F-4D97-AF65-F5344CB8AC3E}">
        <p14:creationId xmlns="" xmlns:p14="http://schemas.microsoft.com/office/powerpoint/2010/main" val="192093208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685800" y="1428751"/>
            <a:ext cx="8051800" cy="1669256"/>
          </a:xfrm>
        </p:spPr>
        <p:txBody>
          <a:bodyPr/>
          <a:lstStyle/>
          <a:p>
            <a:pPr eaLnBrk="1" hangingPunct="1"/>
            <a:r>
              <a:rPr lang="es-CO" sz="4400" dirty="0" smtClean="0"/>
              <a:t>5. Procedimiento de Inscripción de Fichas Técnicas de Producto - SIBOL.</a:t>
            </a:r>
            <a:endParaRPr lang="es-CO" sz="4400" dirty="0" smtClean="0"/>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685800" y="1428751"/>
            <a:ext cx="7772400" cy="1669256"/>
          </a:xfrm>
        </p:spPr>
        <p:txBody>
          <a:bodyPr/>
          <a:lstStyle/>
          <a:p>
            <a:pPr eaLnBrk="1" hangingPunct="1"/>
            <a:r>
              <a:rPr lang="es-CO" sz="5100" dirty="0" smtClean="0"/>
              <a:t>6. </a:t>
            </a:r>
            <a:r>
              <a:rPr lang="es-CO" sz="5100" dirty="0" smtClean="0"/>
              <a:t>Lineamientos Comité de Estándares.</a:t>
            </a: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90500" y="17718"/>
            <a:ext cx="8229600" cy="430516"/>
          </a:xfrm>
          <a:prstGeom prst="rect">
            <a:avLst/>
          </a:prstGeom>
          <a:noFill/>
          <a:ln w="9525">
            <a:noFill/>
            <a:miter lim="800000"/>
            <a:headEnd/>
            <a:tailEnd/>
          </a:ln>
        </p:spPr>
        <p:txBody>
          <a:bodyPr/>
          <a:lstStyle/>
          <a:p>
            <a:pPr marL="95250" algn="ctr"/>
            <a:r>
              <a:rPr lang="it-IT" sz="2400" b="1" dirty="0">
                <a:solidFill>
                  <a:srgbClr val="3A8386"/>
                </a:solidFill>
                <a:latin typeface="Calibri" pitchFamily="34" charset="0"/>
              </a:rPr>
              <a:t>LINEAMIENTOS DEL COMITÉ DE ESTÁNDARES </a:t>
            </a:r>
          </a:p>
        </p:txBody>
      </p:sp>
      <p:sp>
        <p:nvSpPr>
          <p:cNvPr id="22531" name="Rectangle 1"/>
          <p:cNvSpPr>
            <a:spLocks noChangeArrowheads="1"/>
          </p:cNvSpPr>
          <p:nvPr/>
        </p:nvSpPr>
        <p:spPr bwMode="auto">
          <a:xfrm>
            <a:off x="236538" y="374928"/>
            <a:ext cx="8412162" cy="5293757"/>
          </a:xfrm>
          <a:prstGeom prst="rect">
            <a:avLst/>
          </a:prstGeom>
          <a:noFill/>
          <a:ln w="9525">
            <a:noFill/>
            <a:miter lim="800000"/>
            <a:headEnd/>
            <a:tailEnd/>
          </a:ln>
        </p:spPr>
        <p:txBody>
          <a:bodyPr anchor="ctr">
            <a:spAutoFit/>
          </a:bodyPr>
          <a:lstStyle/>
          <a:p>
            <a:pPr algn="just">
              <a:defRPr/>
            </a:pPr>
            <a:r>
              <a:rPr lang="es-CO" sz="1600" dirty="0">
                <a:latin typeface="Calibri" pitchFamily="34" charset="0"/>
                <a:cs typeface="Calibri" pitchFamily="34" charset="0"/>
              </a:rPr>
              <a:t>Para efectos de surtir las obligaciones derivadas del reglamento, en torno a la inscripción de bienes,  productos o </a:t>
            </a:r>
            <a:r>
              <a:rPr lang="es-CO" sz="1600" dirty="0" err="1">
                <a:latin typeface="Calibri" pitchFamily="34" charset="0"/>
                <a:cs typeface="Calibri" pitchFamily="34" charset="0"/>
              </a:rPr>
              <a:t>commodities</a:t>
            </a:r>
            <a:r>
              <a:rPr lang="es-CO" sz="1600" dirty="0">
                <a:latin typeface="Calibri" pitchFamily="34" charset="0"/>
                <a:cs typeface="Calibri" pitchFamily="34" charset="0"/>
              </a:rPr>
              <a:t>  y servicios  susceptibles de ser transados a través de la Bolsa, el Comité de Estándares fijará los términos de estandarización teniendo en cuenta  los siguientes criterios y principios:</a:t>
            </a:r>
          </a:p>
          <a:p>
            <a:pPr algn="just">
              <a:defRPr/>
            </a:pPr>
            <a:endParaRPr lang="es-CO" sz="1600" dirty="0">
              <a:latin typeface="Calibri" pitchFamily="34" charset="0"/>
              <a:cs typeface="Calibri" pitchFamily="34" charset="0"/>
            </a:endParaRPr>
          </a:p>
          <a:p>
            <a:pPr marL="342900" indent="-342900" algn="just">
              <a:buFont typeface="+mj-lt"/>
              <a:buAutoNum type="arabicPeriod"/>
              <a:defRPr/>
            </a:pPr>
            <a:r>
              <a:rPr lang="es-CO" sz="1600" dirty="0">
                <a:latin typeface="Calibri" pitchFamily="34" charset="0"/>
                <a:cs typeface="Calibri" pitchFamily="34" charset="0"/>
              </a:rPr>
              <a:t>De conformidad con el reglamento se entenderá por estandarización, además de la denominación del bien, producto o </a:t>
            </a:r>
            <a:r>
              <a:rPr lang="es-CO" sz="1600" dirty="0" err="1">
                <a:latin typeface="Calibri" pitchFamily="34" charset="0"/>
                <a:cs typeface="Calibri" pitchFamily="34" charset="0"/>
              </a:rPr>
              <a:t>commodity</a:t>
            </a:r>
            <a:r>
              <a:rPr lang="es-CO" sz="1600" dirty="0">
                <a:latin typeface="Calibri" pitchFamily="34" charset="0"/>
                <a:cs typeface="Calibri" pitchFamily="34" charset="0"/>
              </a:rPr>
              <a:t>, la fijación de todos los parámetros, calidades, requisitos y demás condiciones que aseguren que el mercado pueda identificar claramente los bienes, productos o </a:t>
            </a:r>
            <a:r>
              <a:rPr lang="es-CO" sz="1600" dirty="0" err="1">
                <a:latin typeface="Calibri" pitchFamily="34" charset="0"/>
                <a:cs typeface="Calibri" pitchFamily="34" charset="0"/>
              </a:rPr>
              <a:t>commodities</a:t>
            </a:r>
            <a:r>
              <a:rPr lang="es-CO" sz="1600" dirty="0">
                <a:latin typeface="Calibri" pitchFamily="34" charset="0"/>
                <a:cs typeface="Calibri" pitchFamily="34" charset="0"/>
              </a:rPr>
              <a:t>  y los servicios que deben ser objeto de entrega en la respectiva operación. Si existen normas que establezcan los requisitos que se deben cumplir, la ficha deberá contemplar  los procedimientos para verificar que los bienes y servicios cumplen con dichos requisitos.</a:t>
            </a:r>
          </a:p>
          <a:p>
            <a:pPr marL="342900" indent="-342900" algn="just">
              <a:buFont typeface="+mj-lt"/>
              <a:buAutoNum type="arabicPeriod"/>
              <a:defRPr/>
            </a:pPr>
            <a:endParaRPr lang="es-CO" sz="1600" dirty="0">
              <a:latin typeface="Calibri" pitchFamily="34" charset="0"/>
              <a:cs typeface="Calibri" pitchFamily="34" charset="0"/>
            </a:endParaRPr>
          </a:p>
          <a:p>
            <a:pPr marL="342900" indent="-342900" algn="just">
              <a:buFont typeface="+mj-lt"/>
              <a:buAutoNum type="arabicPeriod"/>
              <a:defRPr/>
            </a:pPr>
            <a:r>
              <a:rPr lang="es-CO" sz="1600" dirty="0">
                <a:latin typeface="Calibri" pitchFamily="34" charset="0"/>
                <a:cs typeface="Calibri" pitchFamily="34" charset="0"/>
              </a:rPr>
              <a:t>El Comité de Estándares recomendara a la Junta Directiva  la viabilidad de inscripción  en el registro de bienes, productos o </a:t>
            </a:r>
            <a:r>
              <a:rPr lang="es-CO" sz="1600" dirty="0" err="1">
                <a:latin typeface="Calibri" pitchFamily="34" charset="0"/>
                <a:cs typeface="Calibri" pitchFamily="34" charset="0"/>
              </a:rPr>
              <a:t>commodities</a:t>
            </a:r>
            <a:r>
              <a:rPr lang="es-CO" sz="1600" dirty="0">
                <a:latin typeface="Calibri" pitchFamily="34" charset="0"/>
                <a:cs typeface="Calibri" pitchFamily="34" charset="0"/>
              </a:rPr>
              <a:t> SIBOL, de aquellos bienes, productos o </a:t>
            </a:r>
            <a:r>
              <a:rPr lang="es-CO" sz="1600" dirty="0" err="1">
                <a:latin typeface="Calibri" pitchFamily="34" charset="0"/>
                <a:cs typeface="Calibri" pitchFamily="34" charset="0"/>
              </a:rPr>
              <a:t>commodities</a:t>
            </a:r>
            <a:r>
              <a:rPr lang="es-CO" sz="1600" dirty="0">
                <a:latin typeface="Calibri" pitchFamily="34" charset="0"/>
                <a:cs typeface="Calibri" pitchFamily="34" charset="0"/>
              </a:rPr>
              <a:t> que subyacen a los servicios, documentos de tradición o representativos de mercancías, títulos, valores, derechos, derivados y contratos que pretendan inscribirse en la Bolsa, salvo que expresamente en el Reglamento se haya señalado la obligación de que el subyacente deba ser inscrito. </a:t>
            </a:r>
          </a:p>
          <a:p>
            <a:pPr algn="just" eaLnBrk="0" hangingPunct="0">
              <a:defRPr/>
            </a:pPr>
            <a:endParaRPr lang="es-CO" dirty="0">
              <a:latin typeface="Calibri" pitchFamily="34" charset="0"/>
              <a:cs typeface="Calibri" pitchFamily="34" charset="0"/>
            </a:endParaRPr>
          </a:p>
          <a:p>
            <a:pPr algn="just" eaLnBrk="0" hangingPunct="0">
              <a:defRPr/>
            </a:pPr>
            <a:endParaRPr lang="es-CO" sz="1600" dirty="0"/>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90500" y="8753"/>
            <a:ext cx="8229600" cy="448446"/>
          </a:xfrm>
          <a:prstGeom prst="rect">
            <a:avLst/>
          </a:prstGeom>
          <a:noFill/>
          <a:ln w="9525">
            <a:noFill/>
            <a:miter lim="800000"/>
            <a:headEnd/>
            <a:tailEnd/>
          </a:ln>
        </p:spPr>
        <p:txBody>
          <a:bodyPr/>
          <a:lstStyle/>
          <a:p>
            <a:pPr marL="95250" algn="ctr"/>
            <a:r>
              <a:rPr lang="it-IT" sz="2400" b="1" dirty="0">
                <a:solidFill>
                  <a:srgbClr val="3A8386"/>
                </a:solidFill>
                <a:latin typeface="Calibri" pitchFamily="34" charset="0"/>
              </a:rPr>
              <a:t>LINEAMIENTOS DEL COMITÉ DE ESTÁNDARES </a:t>
            </a:r>
          </a:p>
        </p:txBody>
      </p:sp>
      <p:sp>
        <p:nvSpPr>
          <p:cNvPr id="22531" name="Rectangle 1"/>
          <p:cNvSpPr>
            <a:spLocks noChangeArrowheads="1"/>
          </p:cNvSpPr>
          <p:nvPr/>
        </p:nvSpPr>
        <p:spPr bwMode="auto">
          <a:xfrm>
            <a:off x="236538" y="507831"/>
            <a:ext cx="8412162" cy="4524315"/>
          </a:xfrm>
          <a:prstGeom prst="rect">
            <a:avLst/>
          </a:prstGeom>
          <a:noFill/>
          <a:ln w="9525">
            <a:noFill/>
            <a:miter lim="800000"/>
            <a:headEnd/>
            <a:tailEnd/>
          </a:ln>
        </p:spPr>
        <p:txBody>
          <a:bodyPr anchor="ctr">
            <a:spAutoFit/>
          </a:bodyPr>
          <a:lstStyle/>
          <a:p>
            <a:pPr lvl="1">
              <a:defRPr/>
            </a:pPr>
            <a:r>
              <a:rPr lang="es-CO" sz="1600" dirty="0">
                <a:latin typeface="Calibri" pitchFamily="34" charset="0"/>
                <a:cs typeface="Calibri" pitchFamily="34" charset="0"/>
              </a:rPr>
              <a:t>a.  Es necesario señalar que la totalidad de las fichas consideradas por el Comité serán informadas a la Junta Directiva y solo serán puestas a su consideración las que tengan recomendación técnica y jurídica.</a:t>
            </a:r>
          </a:p>
          <a:p>
            <a:pPr>
              <a:defRPr/>
            </a:pPr>
            <a:r>
              <a:rPr lang="es-CO" sz="1600" dirty="0">
                <a:latin typeface="Calibri" pitchFamily="34" charset="0"/>
                <a:cs typeface="Calibri" pitchFamily="34" charset="0"/>
              </a:rPr>
              <a:t> </a:t>
            </a:r>
          </a:p>
          <a:p>
            <a:pPr marL="342900" indent="-342900" algn="just">
              <a:buFont typeface="+mj-lt"/>
              <a:buAutoNum type="arabicPeriod" startAt="3"/>
              <a:defRPr/>
            </a:pPr>
            <a:r>
              <a:rPr lang="es-CO" sz="1600" dirty="0">
                <a:latin typeface="Calibri" pitchFamily="34" charset="0"/>
                <a:cs typeface="Calibri" pitchFamily="34" charset="0"/>
              </a:rPr>
              <a:t>La Estandarización de las calidades de los </a:t>
            </a:r>
            <a:r>
              <a:rPr lang="es-CO" sz="1600" dirty="0" err="1">
                <a:latin typeface="Calibri" pitchFamily="34" charset="0"/>
                <a:cs typeface="Calibri" pitchFamily="34" charset="0"/>
              </a:rPr>
              <a:t>commodities</a:t>
            </a:r>
            <a:r>
              <a:rPr lang="es-CO" sz="1600" dirty="0">
                <a:latin typeface="Calibri" pitchFamily="34" charset="0"/>
                <a:cs typeface="Calibri" pitchFamily="34" charset="0"/>
              </a:rPr>
              <a:t>  y  servicios, que se negocien en la Bolsa se realizará bajo criterios técnicos con base  en documentos normativos aplicables al bien, producto, </a:t>
            </a:r>
            <a:r>
              <a:rPr lang="es-CO" sz="1600" dirty="0" err="1">
                <a:latin typeface="Calibri" pitchFamily="34" charset="0"/>
                <a:cs typeface="Calibri" pitchFamily="34" charset="0"/>
              </a:rPr>
              <a:t>commodity</a:t>
            </a:r>
            <a:r>
              <a:rPr lang="es-CO" sz="1600" dirty="0">
                <a:latin typeface="Calibri" pitchFamily="34" charset="0"/>
                <a:cs typeface="Calibri" pitchFamily="34" charset="0"/>
              </a:rPr>
              <a:t> o servicio a inscribir. En caso de no existir documento normativo, la ficha se elaborará considerando el uso corriente del producto o servicio,	 con apoyo de los manuales de los mismos y adicionalmente se dejara constancia de las fuentes consultadas en una ayuda de memoria que reposara en la Dirección </a:t>
            </a:r>
            <a:r>
              <a:rPr lang="es-CO" sz="1600" dirty="0" smtClean="0">
                <a:latin typeface="Calibri" pitchFamily="34" charset="0"/>
                <a:cs typeface="Calibri" pitchFamily="34" charset="0"/>
              </a:rPr>
              <a:t>Técnica.</a:t>
            </a:r>
          </a:p>
          <a:p>
            <a:pPr marL="342900" indent="-342900" algn="just">
              <a:buFont typeface="+mj-lt"/>
              <a:buAutoNum type="arabicPeriod" startAt="3"/>
              <a:defRPr/>
            </a:pPr>
            <a:r>
              <a:rPr lang="es-CO" sz="1600" dirty="0" smtClean="0">
                <a:latin typeface="Calibri" pitchFamily="34" charset="0"/>
                <a:cs typeface="Calibri" pitchFamily="34" charset="0"/>
              </a:rPr>
              <a:t>Los </a:t>
            </a:r>
            <a:r>
              <a:rPr lang="es-CO" sz="1600" dirty="0">
                <a:latin typeface="Calibri" pitchFamily="34" charset="0"/>
                <a:cs typeface="Calibri" pitchFamily="34" charset="0"/>
              </a:rPr>
              <a:t>términos de estandarización de los bienes,  productos o </a:t>
            </a:r>
            <a:r>
              <a:rPr lang="es-CO" sz="1600" dirty="0" err="1">
                <a:latin typeface="Calibri" pitchFamily="34" charset="0"/>
                <a:cs typeface="Calibri" pitchFamily="34" charset="0"/>
              </a:rPr>
              <a:t>commodities</a:t>
            </a:r>
            <a:r>
              <a:rPr lang="es-CO" sz="1600" dirty="0">
                <a:latin typeface="Calibri" pitchFamily="34" charset="0"/>
                <a:cs typeface="Calibri" pitchFamily="34" charset="0"/>
              </a:rPr>
              <a:t> y servicios   deberán estar consignados en una formato de Ficha Técnica preestablecido y uniforme para todos los bienes y servicios que contendrá como mínimo lo establecido en el reglamento de la Bolsa, Artículo 1.4.5.4.</a:t>
            </a:r>
          </a:p>
          <a:p>
            <a:pPr marL="342900" indent="-342900" algn="just">
              <a:defRPr/>
            </a:pPr>
            <a:endParaRPr lang="es-CO" sz="1600" dirty="0">
              <a:latin typeface="Calibri" pitchFamily="34" charset="0"/>
              <a:cs typeface="Calibri" pitchFamily="34" charset="0"/>
            </a:endParaRPr>
          </a:p>
          <a:p>
            <a:pPr marL="342900" indent="-342900" algn="just">
              <a:defRPr/>
            </a:pPr>
            <a:r>
              <a:rPr lang="es-CO" sz="1600" dirty="0">
                <a:latin typeface="Calibri" pitchFamily="34" charset="0"/>
                <a:cs typeface="Calibri" pitchFamily="34" charset="0"/>
              </a:rPr>
              <a:t>	a. El Formato de la Ficha de los bienes y servicios deberá contener: Nombre del producto o servicio, Código SIBOL, Generalidades, requisitos generales, requisitos específicos, empaque y rotulado, presentación y recomendaciones a las condiciones de la Negociación.</a:t>
            </a:r>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90500" y="53578"/>
            <a:ext cx="8229600" cy="556022"/>
          </a:xfrm>
          <a:prstGeom prst="rect">
            <a:avLst/>
          </a:prstGeom>
          <a:noFill/>
          <a:ln w="9525">
            <a:noFill/>
            <a:miter lim="800000"/>
            <a:headEnd/>
            <a:tailEnd/>
          </a:ln>
        </p:spPr>
        <p:txBody>
          <a:bodyPr/>
          <a:lstStyle/>
          <a:p>
            <a:pPr marL="95250" algn="ctr"/>
            <a:r>
              <a:rPr lang="it-IT" sz="2400" b="1">
                <a:solidFill>
                  <a:srgbClr val="3A8386"/>
                </a:solidFill>
                <a:latin typeface="Calibri" pitchFamily="34" charset="0"/>
              </a:rPr>
              <a:t>LINEAMIENTOS DEL COMITÉ DE ESTÁNDARES </a:t>
            </a:r>
          </a:p>
        </p:txBody>
      </p:sp>
      <p:sp>
        <p:nvSpPr>
          <p:cNvPr id="22531" name="Rectangle 1"/>
          <p:cNvSpPr>
            <a:spLocks noChangeArrowheads="1"/>
          </p:cNvSpPr>
          <p:nvPr/>
        </p:nvSpPr>
        <p:spPr bwMode="auto">
          <a:xfrm>
            <a:off x="236538" y="698212"/>
            <a:ext cx="8412162" cy="4278094"/>
          </a:xfrm>
          <a:prstGeom prst="rect">
            <a:avLst/>
          </a:prstGeom>
          <a:noFill/>
          <a:ln w="9525">
            <a:noFill/>
            <a:miter lim="800000"/>
            <a:headEnd/>
            <a:tailEnd/>
          </a:ln>
        </p:spPr>
        <p:txBody>
          <a:bodyPr anchor="ctr">
            <a:spAutoFit/>
          </a:bodyPr>
          <a:lstStyle/>
          <a:p>
            <a:pPr lvl="1" algn="just"/>
            <a:r>
              <a:rPr lang="es-CO" sz="1600" dirty="0">
                <a:latin typeface="Calibri" pitchFamily="34" charset="0"/>
                <a:cs typeface="Calibri" pitchFamily="34" charset="0"/>
              </a:rPr>
              <a:t>b. En el entendido que la Bolsa es el escenario de negociación la entidad no se hace responsable de los términos y condiciones de la ficha de negociación. No obstante en el aparte de las condiciones de negociación de la ficha hace recomendaciones a las partes para la claridad del negocio.   Para  la negociación de los productos y servicios en el mercado  de la Bolsa y  con el fin de asegurar la  adecuada  estandarización, en la Ficha Técnica  de Producto  se incorpora  el  </a:t>
            </a:r>
            <a:r>
              <a:rPr lang="es-CO" sz="1600" dirty="0" err="1">
                <a:latin typeface="Calibri" pitchFamily="34" charset="0"/>
                <a:cs typeface="Calibri" pitchFamily="34" charset="0"/>
              </a:rPr>
              <a:t>Item</a:t>
            </a:r>
            <a:r>
              <a:rPr lang="es-CO" sz="1600" dirty="0">
                <a:latin typeface="Calibri" pitchFamily="34" charset="0"/>
                <a:cs typeface="Calibri" pitchFamily="34" charset="0"/>
              </a:rPr>
              <a:t> “Condiciones  de la Negoción” en donde se incluyen los lineamientos establecidos   por  el Comité  para las negociaciones de los productos y servicios  inscritos, lineamientos que  deben quedar expresos en la Ficha Técnica inscrita en SIBOL y tenidos  en cuenta  en los documentos propios  de cada negociación,  en donde  se haga referencia a las condiciones especiales  del producto o servicio a negociar.</a:t>
            </a:r>
          </a:p>
          <a:p>
            <a:pPr lvl="1" algn="just"/>
            <a:endParaRPr lang="es-CO" sz="1600" dirty="0">
              <a:latin typeface="Calibri" pitchFamily="34" charset="0"/>
              <a:cs typeface="Calibri" pitchFamily="34" charset="0"/>
            </a:endParaRPr>
          </a:p>
          <a:p>
            <a:pPr lvl="1" algn="just"/>
            <a:r>
              <a:rPr lang="es-CO" sz="1600" dirty="0">
                <a:latin typeface="Calibri" pitchFamily="34" charset="0"/>
                <a:cs typeface="Calibri" pitchFamily="34" charset="0"/>
              </a:rPr>
              <a:t>c. En la Ficha deberán constar los requisitos o restricciones que la negociación de un bien o servicio presenta entre otros como registros de autoridad de control, de comercialización, de uso.</a:t>
            </a:r>
          </a:p>
          <a:p>
            <a:pPr lvl="1" algn="just"/>
            <a:endParaRPr lang="es-CO" sz="1600" dirty="0">
              <a:latin typeface="Calibri" pitchFamily="34" charset="0"/>
              <a:cs typeface="Calibri" pitchFamily="34" charset="0"/>
            </a:endParaRPr>
          </a:p>
          <a:p>
            <a:pPr lvl="1" algn="just"/>
            <a:r>
              <a:rPr lang="es-CO" sz="1600" dirty="0">
                <a:latin typeface="Calibri" pitchFamily="34" charset="0"/>
                <a:cs typeface="Calibri" pitchFamily="34" charset="0"/>
              </a:rPr>
              <a:t>d. Cuando la negociación de un bien o servicio genere un alto riesgo </a:t>
            </a:r>
            <a:r>
              <a:rPr lang="es-CO" sz="1600" dirty="0" err="1">
                <a:latin typeface="Calibri" pitchFamily="34" charset="0"/>
                <a:cs typeface="Calibri" pitchFamily="34" charset="0"/>
              </a:rPr>
              <a:t>reputacional</a:t>
            </a:r>
            <a:r>
              <a:rPr lang="es-CO" sz="1600" dirty="0">
                <a:latin typeface="Calibri" pitchFamily="34" charset="0"/>
                <a:cs typeface="Calibri" pitchFamily="34" charset="0"/>
              </a:rPr>
              <a:t> el comité se abstendrá de presentar recomendación e informara a la Junta Directiva. </a:t>
            </a:r>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28234</TotalTime>
  <Words>3227</Words>
  <Application>Microsoft Office PowerPoint</Application>
  <PresentationFormat>Presentación en pantalla (16:9)</PresentationFormat>
  <Paragraphs>459</Paragraphs>
  <Slides>42</Slides>
  <Notes>2</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Sophisticated Business</vt:lpstr>
      <vt:lpstr>Diapositiva 1</vt:lpstr>
      <vt:lpstr>Diapositiva 2</vt:lpstr>
      <vt:lpstr>4. Seguimiento Tareas.</vt:lpstr>
      <vt:lpstr>Diapositiva 4</vt:lpstr>
      <vt:lpstr>5. Procedimiento de Inscripción de Fichas Técnicas de Producto - SIBOL.</vt:lpstr>
      <vt:lpstr>6. Lineamientos Comité de Estándares.</vt:lpstr>
      <vt:lpstr>Diapositiva 7</vt:lpstr>
      <vt:lpstr>Diapositiva 8</vt:lpstr>
      <vt:lpstr>Diapositiva 9</vt:lpstr>
      <vt:lpstr>Diapositiva 10</vt:lpstr>
      <vt:lpstr>Diapositiva 11</vt:lpstr>
      <vt:lpstr>7. Solicitudes de Inscripción</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8. Actualización de Fichas</vt:lpstr>
      <vt:lpstr>Diapositiva 33</vt:lpstr>
      <vt:lpstr>Diapositiva 34</vt:lpstr>
      <vt:lpstr>Diapositiva 35</vt:lpstr>
      <vt:lpstr>Diapositiva 36</vt:lpstr>
      <vt:lpstr>Diapositiva 37</vt:lpstr>
      <vt:lpstr>Diapositiva 38</vt:lpstr>
      <vt:lpstr>Diapositiva 39</vt:lpstr>
      <vt:lpstr>Diapositiva 40</vt:lpstr>
      <vt:lpstr>9. Proposiciones y varios</vt:lpstr>
      <vt:lpstr>Diapositiva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jromero</cp:lastModifiedBy>
  <cp:revision>1279</cp:revision>
  <cp:lastPrinted>2017-01-17T22:43:42Z</cp:lastPrinted>
  <dcterms:created xsi:type="dcterms:W3CDTF">2014-02-06T21:29:49Z</dcterms:created>
  <dcterms:modified xsi:type="dcterms:W3CDTF">2017-11-07T17:17:55Z</dcterms:modified>
</cp:coreProperties>
</file>