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1" r:id="rId2"/>
    <p:sldId id="402" r:id="rId3"/>
    <p:sldId id="403" r:id="rId4"/>
    <p:sldId id="387" r:id="rId5"/>
    <p:sldId id="379" r:id="rId6"/>
    <p:sldId id="397" r:id="rId7"/>
    <p:sldId id="399" r:id="rId8"/>
    <p:sldId id="400" r:id="rId9"/>
    <p:sldId id="398" r:id="rId10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ophisticated Business" id="{58BEDF31-0425-40C4-87B2-EBC1798A92EE}">
          <p14:sldIdLst>
            <p14:sldId id="258"/>
            <p14:sldId id="259"/>
            <p14:sldId id="292"/>
            <p14:sldId id="297"/>
            <p14:sldId id="301"/>
            <p14:sldId id="302"/>
            <p14:sldId id="310"/>
            <p14:sldId id="313"/>
            <p14:sldId id="365"/>
            <p14:sldId id="307"/>
            <p14:sldId id="311"/>
            <p14:sldId id="314"/>
            <p14:sldId id="330"/>
            <p14:sldId id="331"/>
            <p14:sldId id="347"/>
            <p14:sldId id="366"/>
            <p14:sldId id="3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704" userDrawn="1">
          <p15:clr>
            <a:srgbClr val="A4A3A4"/>
          </p15:clr>
        </p15:guide>
        <p15:guide id="2" orient="horz" pos="3339" userDrawn="1">
          <p15:clr>
            <a:srgbClr val="A4A3A4"/>
          </p15:clr>
        </p15:guide>
        <p15:guide id="3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o de Francisco" initials="GdF" lastIdx="8" clrIdx="0">
    <p:extLst/>
  </p:cmAuthor>
  <p:cmAuthor id="2" name="Gonzalo de Francisco" initials="GdF [2]" lastIdx="1" clrIdx="1">
    <p:extLst/>
  </p:cmAuthor>
  <p:cmAuthor id="3" name="Gonzalo de Francisco" initials="GdF [2] [2]" lastIdx="1" clrIdx="2">
    <p:extLst/>
  </p:cmAuthor>
  <p:cmAuthor id="4" name="Gonzalo de Francisco" initials="GdF [2] [2] [2]" lastIdx="1" clrIdx="3">
    <p:extLst/>
  </p:cmAuthor>
  <p:cmAuthor id="5" name="Gonzalo de Francisco" initials="GdF [2] [2] [3]" lastIdx="1" clrIdx="4">
    <p:extLst/>
  </p:cmAuthor>
  <p:cmAuthor id="6" name="Gonzalo de Francisco" initials="GdF [3]" lastIdx="1" clrIdx="5">
    <p:extLst/>
  </p:cmAuthor>
  <p:cmAuthor id="7" name="Gonzalo de Francisco" initials="GdF [4]" lastIdx="1" clrIdx="6">
    <p:extLst/>
  </p:cmAuthor>
  <p:cmAuthor id="8" name="Gonzalo de Francisco" initials="GdF [5]" lastIdx="1" clrIdx="7">
    <p:extLst/>
  </p:cmAuthor>
  <p:cmAuthor id="9" name="Gonzalo de Francisco" initials="GdF [6]" lastIdx="1" clrIdx="8">
    <p:extLst/>
  </p:cmAuthor>
  <p:cmAuthor id="10" name="Gonzalo de Francisco" initials="GdF [7]" lastIdx="1" clrIdx="9">
    <p:extLst/>
  </p:cmAuthor>
  <p:cmAuthor id="11" name="Gonzalo de Francisco" initials="GdF [8]" lastIdx="1" clrIdx="10">
    <p:extLst/>
  </p:cmAuthor>
  <p:cmAuthor id="12" name="Gonzalo de Francisco" initials="GdF [9]" lastIdx="1" clrIdx="1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90"/>
    <a:srgbClr val="990000"/>
    <a:srgbClr val="3A8386"/>
    <a:srgbClr val="AF9D66"/>
    <a:srgbClr val="66B1A0"/>
    <a:srgbClr val="C98F4C"/>
    <a:srgbClr val="897C58"/>
    <a:srgbClr val="E2BA41"/>
    <a:srgbClr val="F0C649"/>
    <a:srgbClr val="57D7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6291" autoAdjust="0"/>
  </p:normalViewPr>
  <p:slideViewPr>
    <p:cSldViewPr snapToGrid="0" snapToObjects="1">
      <p:cViewPr>
        <p:scale>
          <a:sx n="100" d="100"/>
          <a:sy n="100" d="100"/>
        </p:scale>
        <p:origin x="-1116" y="-354"/>
      </p:cViewPr>
      <p:guideLst>
        <p:guide orient="horz" pos="2028"/>
        <p:guide orient="horz" pos="2504"/>
        <p:guide pos="408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046" y="-96"/>
      </p:cViewPr>
      <p:guideLst>
        <p:guide orient="horz" pos="2208"/>
        <p:guide pos="292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B45F-1B04-4FED-86DF-C03F87C1F3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52E7596-DCE7-4EDF-AAE9-964EC8AD38A4}">
      <dgm:prSet phldrT="[Texto]" custT="1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kumimoji="0" lang="es-CO" sz="2800" b="1" i="0" u="none" strike="noStrike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1. Verificación del </a:t>
          </a:r>
          <a:r>
            <a:rPr kumimoji="0" lang="es-CO" sz="2800" b="1" i="0" u="none" strike="noStrike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Quórum. </a:t>
          </a:r>
          <a:endParaRPr lang="es-CO" sz="2800" b="1" dirty="0">
            <a:solidFill>
              <a:srgbClr val="094784"/>
            </a:solidFill>
            <a:latin typeface="Calibri" pitchFamily="34" charset="0"/>
          </a:endParaRPr>
        </a:p>
      </dgm:t>
    </dgm:pt>
    <dgm:pt modelId="{30EDE446-ECFC-497A-B16F-701E55166B4D}" type="parTrans" cxnId="{3BE5867A-F1B4-4754-9C4A-783EF9CF2B2B}">
      <dgm:prSet/>
      <dgm:spPr/>
      <dgm:t>
        <a:bodyPr/>
        <a:lstStyle/>
        <a:p>
          <a:endParaRPr lang="es-CO" sz="1200" b="1">
            <a:solidFill>
              <a:srgbClr val="094784"/>
            </a:solidFill>
            <a:latin typeface="Calibri" pitchFamily="34" charset="0"/>
          </a:endParaRPr>
        </a:p>
      </dgm:t>
    </dgm:pt>
    <dgm:pt modelId="{39A4BA08-8254-4B80-9074-E28316C342D6}" type="sibTrans" cxnId="{3BE5867A-F1B4-4754-9C4A-783EF9CF2B2B}">
      <dgm:prSet/>
      <dgm:spPr/>
      <dgm:t>
        <a:bodyPr/>
        <a:lstStyle/>
        <a:p>
          <a:endParaRPr lang="es-CO" sz="1200" b="1">
            <a:solidFill>
              <a:srgbClr val="094784"/>
            </a:solidFill>
            <a:latin typeface="Calibri" pitchFamily="34" charset="0"/>
          </a:endParaRPr>
        </a:p>
      </dgm:t>
    </dgm:pt>
    <dgm:pt modelId="{E32C722A-EC5B-47A2-ABE6-8436A1C43771}">
      <dgm:prSet phldrT="[Texto]" custT="1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kumimoji="0" lang="es-CO" sz="2800" b="1" i="0" u="none" strike="noStrike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2. Lectura del orden del </a:t>
          </a:r>
          <a:r>
            <a:rPr kumimoji="0" lang="es-CO" sz="2800" b="1" i="0" u="none" strike="noStrike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día. </a:t>
          </a:r>
          <a:endParaRPr lang="es-CO" sz="2800" b="1" dirty="0">
            <a:solidFill>
              <a:srgbClr val="094784"/>
            </a:solidFill>
            <a:latin typeface="Calibri" pitchFamily="34" charset="0"/>
          </a:endParaRPr>
        </a:p>
      </dgm:t>
    </dgm:pt>
    <dgm:pt modelId="{B7798E8D-0FEC-4FC6-834D-20EF340E6E6F}" type="parTrans" cxnId="{0AC2E2F3-2A90-4400-8BFB-055BE42668BF}">
      <dgm:prSet/>
      <dgm:spPr/>
      <dgm:t>
        <a:bodyPr/>
        <a:lstStyle/>
        <a:p>
          <a:endParaRPr lang="es-CO" sz="1200" b="1">
            <a:solidFill>
              <a:srgbClr val="094784"/>
            </a:solidFill>
            <a:latin typeface="Calibri" pitchFamily="34" charset="0"/>
          </a:endParaRPr>
        </a:p>
      </dgm:t>
    </dgm:pt>
    <dgm:pt modelId="{BA6F8889-12CF-44F9-9925-CB87B464C19F}" type="sibTrans" cxnId="{0AC2E2F3-2A90-4400-8BFB-055BE42668BF}">
      <dgm:prSet/>
      <dgm:spPr/>
      <dgm:t>
        <a:bodyPr/>
        <a:lstStyle/>
        <a:p>
          <a:endParaRPr lang="es-CO" sz="1200" b="1">
            <a:solidFill>
              <a:srgbClr val="094784"/>
            </a:solidFill>
            <a:latin typeface="Calibri" pitchFamily="34" charset="0"/>
          </a:endParaRPr>
        </a:p>
      </dgm:t>
    </dgm:pt>
    <dgm:pt modelId="{2F9D61F6-EB2C-42C3-8C51-72CEE0838474}">
      <dgm:prSet phldrT="[Texto]" custT="1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kumimoji="0" lang="es-CO" sz="2800" b="1" i="0" u="none" strike="noStrike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3. Proceso de contratación – Asesor </a:t>
          </a:r>
          <a:r>
            <a:rPr kumimoji="0" lang="es-CO" sz="2800" b="1" i="0" u="none" strike="noStrike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Externo.</a:t>
          </a:r>
          <a:endParaRPr lang="es-CO" sz="2800" b="1" dirty="0">
            <a:solidFill>
              <a:srgbClr val="094784"/>
            </a:solidFill>
            <a:latin typeface="Calibri" pitchFamily="34" charset="0"/>
          </a:endParaRPr>
        </a:p>
      </dgm:t>
    </dgm:pt>
    <dgm:pt modelId="{C6AB8859-03FD-4BE8-8FCF-51C9443CEE83}" type="parTrans" cxnId="{D4BB8704-D8B2-4146-8620-37CF38AA5DC3}">
      <dgm:prSet/>
      <dgm:spPr/>
      <dgm:t>
        <a:bodyPr/>
        <a:lstStyle/>
        <a:p>
          <a:endParaRPr lang="es-CO" sz="1200" b="1">
            <a:solidFill>
              <a:srgbClr val="094784"/>
            </a:solidFill>
            <a:latin typeface="Calibri" pitchFamily="34" charset="0"/>
          </a:endParaRPr>
        </a:p>
      </dgm:t>
    </dgm:pt>
    <dgm:pt modelId="{DFCCC39C-E89D-4E49-9157-80955D5C1B98}" type="sibTrans" cxnId="{D4BB8704-D8B2-4146-8620-37CF38AA5DC3}">
      <dgm:prSet/>
      <dgm:spPr/>
      <dgm:t>
        <a:bodyPr/>
        <a:lstStyle/>
        <a:p>
          <a:endParaRPr lang="es-CO" sz="1200" b="1">
            <a:solidFill>
              <a:srgbClr val="094784"/>
            </a:solidFill>
            <a:latin typeface="Calibri" pitchFamily="34" charset="0"/>
          </a:endParaRPr>
        </a:p>
      </dgm:t>
    </dgm:pt>
    <dgm:pt modelId="{FBEE733A-2469-4708-8757-1987858F5659}" type="pres">
      <dgm:prSet presAssocID="{A394B45F-1B04-4FED-86DF-C03F87C1F3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3EF5FE7-BB44-4926-B2C4-0811E835AB81}" type="pres">
      <dgm:prSet presAssocID="{052E7596-DCE7-4EDF-AAE9-964EC8AD38A4}" presName="parentText" presStyleLbl="node1" presStyleIdx="0" presStyleCnt="3" custLinFactNeighborY="-930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F24723F-0F3A-4676-BEB1-F9ECE3747A7F}" type="pres">
      <dgm:prSet presAssocID="{39A4BA08-8254-4B80-9074-E28316C342D6}" presName="spacer" presStyleCnt="0"/>
      <dgm:spPr/>
    </dgm:pt>
    <dgm:pt modelId="{6D33E85B-50B7-4764-A60D-7C558209468F}" type="pres">
      <dgm:prSet presAssocID="{E32C722A-EC5B-47A2-ABE6-8436A1C43771}" presName="parentText" presStyleLbl="node1" presStyleIdx="1" presStyleCnt="3" custLinFactNeighborY="-930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824957-FE87-4EC5-BFFE-C1DF6C368C89}" type="pres">
      <dgm:prSet presAssocID="{BA6F8889-12CF-44F9-9925-CB87B464C19F}" presName="spacer" presStyleCnt="0"/>
      <dgm:spPr/>
    </dgm:pt>
    <dgm:pt modelId="{837B7DA6-B62E-418D-84F6-72758BE4D9ED}" type="pres">
      <dgm:prSet presAssocID="{2F9D61F6-EB2C-42C3-8C51-72CEE0838474}" presName="parentText" presStyleLbl="node1" presStyleIdx="2" presStyleCnt="3" custLinFactNeighborY="-950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C5FC381-CAB3-43D1-9E35-805EB212C72B}" type="presOf" srcId="{E32C722A-EC5B-47A2-ABE6-8436A1C43771}" destId="{6D33E85B-50B7-4764-A60D-7C558209468F}" srcOrd="0" destOrd="0" presId="urn:microsoft.com/office/officeart/2005/8/layout/vList2"/>
    <dgm:cxn modelId="{CC16184B-F23C-432C-B28A-0EE2DE655B14}" type="presOf" srcId="{052E7596-DCE7-4EDF-AAE9-964EC8AD38A4}" destId="{13EF5FE7-BB44-4926-B2C4-0811E835AB81}" srcOrd="0" destOrd="0" presId="urn:microsoft.com/office/officeart/2005/8/layout/vList2"/>
    <dgm:cxn modelId="{C8D272F6-9089-474A-8E7E-8EA8011646A1}" type="presOf" srcId="{2F9D61F6-EB2C-42C3-8C51-72CEE0838474}" destId="{837B7DA6-B62E-418D-84F6-72758BE4D9ED}" srcOrd="0" destOrd="0" presId="urn:microsoft.com/office/officeart/2005/8/layout/vList2"/>
    <dgm:cxn modelId="{3BE5867A-F1B4-4754-9C4A-783EF9CF2B2B}" srcId="{A394B45F-1B04-4FED-86DF-C03F87C1F350}" destId="{052E7596-DCE7-4EDF-AAE9-964EC8AD38A4}" srcOrd="0" destOrd="0" parTransId="{30EDE446-ECFC-497A-B16F-701E55166B4D}" sibTransId="{39A4BA08-8254-4B80-9074-E28316C342D6}"/>
    <dgm:cxn modelId="{20ED755F-AF96-4BE7-83B2-4DB6AAE7C1CA}" type="presOf" srcId="{A394B45F-1B04-4FED-86DF-C03F87C1F350}" destId="{FBEE733A-2469-4708-8757-1987858F5659}" srcOrd="0" destOrd="0" presId="urn:microsoft.com/office/officeart/2005/8/layout/vList2"/>
    <dgm:cxn modelId="{0AC2E2F3-2A90-4400-8BFB-055BE42668BF}" srcId="{A394B45F-1B04-4FED-86DF-C03F87C1F350}" destId="{E32C722A-EC5B-47A2-ABE6-8436A1C43771}" srcOrd="1" destOrd="0" parTransId="{B7798E8D-0FEC-4FC6-834D-20EF340E6E6F}" sibTransId="{BA6F8889-12CF-44F9-9925-CB87B464C19F}"/>
    <dgm:cxn modelId="{D4BB8704-D8B2-4146-8620-37CF38AA5DC3}" srcId="{A394B45F-1B04-4FED-86DF-C03F87C1F350}" destId="{2F9D61F6-EB2C-42C3-8C51-72CEE0838474}" srcOrd="2" destOrd="0" parTransId="{C6AB8859-03FD-4BE8-8FCF-51C9443CEE83}" sibTransId="{DFCCC39C-E89D-4E49-9157-80955D5C1B98}"/>
    <dgm:cxn modelId="{D18037C4-01B8-460F-BBB1-476B93CF395E}" type="presParOf" srcId="{FBEE733A-2469-4708-8757-1987858F5659}" destId="{13EF5FE7-BB44-4926-B2C4-0811E835AB81}" srcOrd="0" destOrd="0" presId="urn:microsoft.com/office/officeart/2005/8/layout/vList2"/>
    <dgm:cxn modelId="{0C54BCC6-420A-409C-BCF9-3E2CE65880C3}" type="presParOf" srcId="{FBEE733A-2469-4708-8757-1987858F5659}" destId="{AF24723F-0F3A-4676-BEB1-F9ECE3747A7F}" srcOrd="1" destOrd="0" presId="urn:microsoft.com/office/officeart/2005/8/layout/vList2"/>
    <dgm:cxn modelId="{CB79F9D5-0AF4-43AE-9139-ABBED7268D36}" type="presParOf" srcId="{FBEE733A-2469-4708-8757-1987858F5659}" destId="{6D33E85B-50B7-4764-A60D-7C558209468F}" srcOrd="2" destOrd="0" presId="urn:microsoft.com/office/officeart/2005/8/layout/vList2"/>
    <dgm:cxn modelId="{AD38547F-588E-40F1-95CF-9BFC56683415}" type="presParOf" srcId="{FBEE733A-2469-4708-8757-1987858F5659}" destId="{93824957-FE87-4EC5-BFFE-C1DF6C368C89}" srcOrd="3" destOrd="0" presId="urn:microsoft.com/office/officeart/2005/8/layout/vList2"/>
    <dgm:cxn modelId="{04C01304-51EE-4F27-97C7-FBF065D873E0}" type="presParOf" srcId="{FBEE733A-2469-4708-8757-1987858F5659}" destId="{837B7DA6-B62E-418D-84F6-72758BE4D9ED}" srcOrd="4" destOrd="0" presId="urn:microsoft.com/office/officeart/2005/8/layout/vList2"/>
  </dgm:cxnLst>
  <dgm:bg>
    <a:noFill/>
  </dgm:bg>
  <dgm:whole>
    <a:ln>
      <a:solidFill>
        <a:srgbClr val="0070C0"/>
      </a:solidFill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EF5FE7-BB44-4926-B2C4-0811E835AB81}">
      <dsp:nvSpPr>
        <dsp:cNvPr id="0" name=""/>
        <dsp:cNvSpPr/>
      </dsp:nvSpPr>
      <dsp:spPr>
        <a:xfrm>
          <a:off x="0" y="0"/>
          <a:ext cx="8158578" cy="1160640"/>
        </a:xfrm>
        <a:prstGeom prst="roundRect">
          <a:avLst/>
        </a:pr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s-CO" sz="2800" b="1" i="0" u="none" strike="noStrike" kern="1200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1. Verificación del </a:t>
          </a:r>
          <a:r>
            <a:rPr kumimoji="0" lang="es-CO" sz="2800" b="1" i="0" u="none" strike="noStrike" kern="1200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Quórum. </a:t>
          </a:r>
          <a:endParaRPr lang="es-CO" sz="2800" b="1" kern="1200" dirty="0">
            <a:solidFill>
              <a:srgbClr val="094784"/>
            </a:solidFill>
            <a:latin typeface="Calibri" pitchFamily="34" charset="0"/>
          </a:endParaRPr>
        </a:p>
      </dsp:txBody>
      <dsp:txXfrm>
        <a:off x="0" y="0"/>
        <a:ext cx="8158578" cy="1160640"/>
      </dsp:txXfrm>
    </dsp:sp>
    <dsp:sp modelId="{6D33E85B-50B7-4764-A60D-7C558209468F}">
      <dsp:nvSpPr>
        <dsp:cNvPr id="0" name=""/>
        <dsp:cNvSpPr/>
      </dsp:nvSpPr>
      <dsp:spPr>
        <a:xfrm>
          <a:off x="0" y="1174198"/>
          <a:ext cx="8158578" cy="1160640"/>
        </a:xfrm>
        <a:prstGeom prst="roundRect">
          <a:avLst/>
        </a:pr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s-CO" sz="2800" b="1" i="0" u="none" strike="noStrike" kern="1200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2. Lectura del orden del </a:t>
          </a:r>
          <a:r>
            <a:rPr kumimoji="0" lang="es-CO" sz="2800" b="1" i="0" u="none" strike="noStrike" kern="1200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día. </a:t>
          </a:r>
          <a:endParaRPr lang="es-CO" sz="2800" b="1" kern="1200" dirty="0">
            <a:solidFill>
              <a:srgbClr val="094784"/>
            </a:solidFill>
            <a:latin typeface="Calibri" pitchFamily="34" charset="0"/>
          </a:endParaRPr>
        </a:p>
      </dsp:txBody>
      <dsp:txXfrm>
        <a:off x="0" y="1174198"/>
        <a:ext cx="8158578" cy="1160640"/>
      </dsp:txXfrm>
    </dsp:sp>
    <dsp:sp modelId="{837B7DA6-B62E-418D-84F6-72758BE4D9ED}">
      <dsp:nvSpPr>
        <dsp:cNvPr id="0" name=""/>
        <dsp:cNvSpPr/>
      </dsp:nvSpPr>
      <dsp:spPr>
        <a:xfrm>
          <a:off x="0" y="2509854"/>
          <a:ext cx="8158578" cy="1160640"/>
        </a:xfrm>
        <a:prstGeom prst="roundRect">
          <a:avLst/>
        </a:pr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s-CO" sz="2800" b="1" i="0" u="none" strike="noStrike" kern="1200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3. Proceso de contratación – Asesor </a:t>
          </a:r>
          <a:r>
            <a:rPr kumimoji="0" lang="es-CO" sz="2800" b="1" i="0" u="none" strike="noStrike" kern="1200" cap="none" normalizeH="0" baseline="0" dirty="0" smtClean="0">
              <a:ln>
                <a:noFill/>
              </a:ln>
              <a:solidFill>
                <a:srgbClr val="094784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rPr>
            <a:t>Externo.</a:t>
          </a:r>
          <a:endParaRPr lang="es-CO" sz="2800" b="1" kern="1200" dirty="0">
            <a:solidFill>
              <a:srgbClr val="094784"/>
            </a:solidFill>
            <a:latin typeface="Calibri" pitchFamily="34" charset="0"/>
          </a:endParaRPr>
        </a:p>
      </dsp:txBody>
      <dsp:txXfrm>
        <a:off x="0" y="2509854"/>
        <a:ext cx="8158578" cy="1160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366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5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7475" indent="-117475" algn="l" defTabSz="914400" rtl="0" eaLnBrk="1" latinLnBrk="0" hangingPunct="1">
      <a:lnSpc>
        <a:spcPct val="110000"/>
      </a:lnSpc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72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7200" indent="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8" y="-1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8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036" y="1299712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ángulo 1"/>
          <p:cNvSpPr/>
          <p:nvPr userDrawn="1"/>
        </p:nvSpPr>
        <p:spPr>
          <a:xfrm>
            <a:off x="689113" y="1408045"/>
            <a:ext cx="7765774" cy="17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3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3303656" y="1835143"/>
            <a:ext cx="2607597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13"/>
          <p:cNvSpPr txBox="1">
            <a:spLocks/>
          </p:cNvSpPr>
          <p:nvPr userDrawn="1"/>
        </p:nvSpPr>
        <p:spPr>
          <a:xfrm>
            <a:off x="689113" y="4015303"/>
            <a:ext cx="7771248" cy="4216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ES_tradnl" sz="2400" dirty="0" smtClean="0">
                <a:solidFill>
                  <a:schemeClr val="bg1"/>
                </a:solidFill>
              </a:rPr>
              <a:t>ESCENARIO DE CONFIANZA Y EFECTIVIDAD</a:t>
            </a:r>
          </a:p>
          <a:p>
            <a:pPr>
              <a:lnSpc>
                <a:spcPct val="100000"/>
              </a:lnSpc>
            </a:pPr>
            <a:endParaRPr lang="es-ES_tradnl" sz="24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000" dirty="0">
              <a:solidFill>
                <a:schemeClr val="bg1"/>
              </a:solidFill>
            </a:endParaRPr>
          </a:p>
        </p:txBody>
      </p:sp>
      <p:pic>
        <p:nvPicPr>
          <p:cNvPr id="17" name="16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64148" y="1813045"/>
            <a:ext cx="100042" cy="7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89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2228850"/>
            <a:ext cx="22860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3429000" y="2228850"/>
            <a:ext cx="22860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0" y="2228850"/>
            <a:ext cx="22860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0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491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pic>
        <p:nvPicPr>
          <p:cNvPr id="11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87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491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0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967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491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0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685800" y="1543050"/>
            <a:ext cx="7772400" cy="300037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chart from template</a:t>
            </a:r>
            <a:endParaRPr lang="en-US" dirty="0"/>
          </a:p>
        </p:txBody>
      </p:sp>
      <p:pic>
        <p:nvPicPr>
          <p:cNvPr id="10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43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6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282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31" y="1428751"/>
            <a:ext cx="7775100" cy="1668947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3581" y="3465668"/>
            <a:ext cx="7776788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3631" y="1299712"/>
            <a:ext cx="7776788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99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  <p:pic>
        <p:nvPicPr>
          <p:cNvPr id="5" name="4 Imagen" descr="10469687_xl negocio mano hoja esfero.jpg"/>
          <p:cNvPicPr>
            <a:picLocks noChangeAspect="1"/>
          </p:cNvPicPr>
          <p:nvPr userDrawn="1"/>
        </p:nvPicPr>
        <p:blipFill>
          <a:blip r:embed="rId4" cstate="print"/>
          <a:srcRect t="18889" b="21806"/>
          <a:stretch>
            <a:fillRect/>
          </a:stretch>
        </p:blipFill>
        <p:spPr>
          <a:xfrm>
            <a:off x="0" y="885826"/>
            <a:ext cx="9144000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88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  <p:pic>
        <p:nvPicPr>
          <p:cNvPr id="5" name="4 Imagen" descr="9563876 negocios mano _xl.jpg"/>
          <p:cNvPicPr>
            <a:picLocks noChangeAspect="1"/>
          </p:cNvPicPr>
          <p:nvPr userDrawn="1"/>
        </p:nvPicPr>
        <p:blipFill>
          <a:blip r:embed="rId4" cstate="print"/>
          <a:srcRect t="17361" b="22916"/>
          <a:stretch>
            <a:fillRect/>
          </a:stretch>
        </p:blipFill>
        <p:spPr>
          <a:xfrm>
            <a:off x="0" y="892969"/>
            <a:ext cx="914400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88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  <p:pic>
        <p:nvPicPr>
          <p:cNvPr id="5" name="4 Imagen" descr="9001827_xl cifras negocios.jpg"/>
          <p:cNvPicPr>
            <a:picLocks noChangeAspect="1"/>
          </p:cNvPicPr>
          <p:nvPr userDrawn="1"/>
        </p:nvPicPr>
        <p:blipFill>
          <a:blip r:embed="rId4" cstate="print"/>
          <a:srcRect t="6211" b="36040"/>
          <a:stretch>
            <a:fillRect/>
          </a:stretch>
        </p:blipFill>
        <p:spPr>
          <a:xfrm>
            <a:off x="0" y="894419"/>
            <a:ext cx="9144000" cy="2970350"/>
          </a:xfrm>
          <a:prstGeom prst="rect">
            <a:avLst/>
          </a:prstGeom>
        </p:spPr>
      </p:pic>
      <p:sp>
        <p:nvSpPr>
          <p:cNvPr id="6" name="5 Rectángulo"/>
          <p:cNvSpPr/>
          <p:nvPr userDrawn="1"/>
        </p:nvSpPr>
        <p:spPr>
          <a:xfrm>
            <a:off x="0" y="397699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88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8" y="-1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8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3"/>
          <p:cNvGrpSpPr/>
          <p:nvPr userDrawn="1"/>
        </p:nvGrpSpPr>
        <p:grpSpPr>
          <a:xfrm>
            <a:off x="640428" y="666610"/>
            <a:ext cx="7780165" cy="2004413"/>
            <a:chOff x="914400" y="1732950"/>
            <a:chExt cx="7316788" cy="2672550"/>
          </a:xfrm>
        </p:grpSpPr>
        <p:cxnSp>
          <p:nvCxnSpPr>
            <p:cNvPr id="30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24 Rectángulo"/>
          <p:cNvSpPr/>
          <p:nvPr userDrawn="1"/>
        </p:nvSpPr>
        <p:spPr>
          <a:xfrm>
            <a:off x="651505" y="782086"/>
            <a:ext cx="7765774" cy="17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26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2934193" y="1037815"/>
            <a:ext cx="3456267" cy="106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16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8588" y="1072784"/>
            <a:ext cx="124195" cy="972000"/>
          </a:xfrm>
          <a:prstGeom prst="rect">
            <a:avLst/>
          </a:prstGeom>
        </p:spPr>
      </p:pic>
      <p:sp>
        <p:nvSpPr>
          <p:cNvPr id="28" name="Content Placeholder 13"/>
          <p:cNvSpPr txBox="1">
            <a:spLocks/>
          </p:cNvSpPr>
          <p:nvPr userDrawn="1"/>
        </p:nvSpPr>
        <p:spPr>
          <a:xfrm>
            <a:off x="737230" y="2122523"/>
            <a:ext cx="7771248" cy="380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ES_tradnl" sz="2000" dirty="0" smtClean="0">
                <a:solidFill>
                  <a:srgbClr val="044990"/>
                </a:solidFill>
              </a:rPr>
              <a:t>Escenario de confianza y efectividad</a:t>
            </a:r>
          </a:p>
          <a:p>
            <a:pPr>
              <a:lnSpc>
                <a:spcPct val="100000"/>
              </a:lnSpc>
            </a:pPr>
            <a:endParaRPr lang="es-ES_tradnl" sz="24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 userDrawn="1"/>
        </p:nvSpPr>
        <p:spPr>
          <a:xfrm>
            <a:off x="635523" y="2807944"/>
            <a:ext cx="7781756" cy="16689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5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73131" y="2883835"/>
            <a:ext cx="7781756" cy="1668947"/>
          </a:xfr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89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8" y="-1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8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036" y="1299712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6 Rectángulo"/>
          <p:cNvSpPr/>
          <p:nvPr userDrawn="1"/>
        </p:nvSpPr>
        <p:spPr>
          <a:xfrm>
            <a:off x="700395" y="3450686"/>
            <a:ext cx="6572296" cy="9685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 smtClean="0">
                <a:solidFill>
                  <a:srgbClr val="57D7FC"/>
                </a:solidFill>
              </a:rPr>
              <a:t>Calle </a:t>
            </a:r>
            <a:r>
              <a:rPr lang="es-ES" sz="1500" dirty="0">
                <a:solidFill>
                  <a:srgbClr val="57D7FC"/>
                </a:solidFill>
              </a:rPr>
              <a:t>113 No. 7-21 Torre A, Piso 15, Bogotá 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 smtClean="0">
                <a:solidFill>
                  <a:srgbClr val="57D7FC"/>
                </a:solidFill>
              </a:rPr>
              <a:t>PBX</a:t>
            </a:r>
            <a:r>
              <a:rPr lang="es-ES" sz="1500" dirty="0">
                <a:solidFill>
                  <a:srgbClr val="57D7FC"/>
                </a:solidFill>
              </a:rPr>
              <a:t>:  (57 1) 629 25 29 Línea de atención al cliente: 018000 11 30 43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 err="1" smtClean="0">
                <a:solidFill>
                  <a:schemeClr val="bg1"/>
                </a:solidFill>
              </a:rPr>
              <a:t>www.bolsamercantil.com.co</a:t>
            </a:r>
            <a:r>
              <a:rPr lang="es-ES" sz="1500" dirty="0" smtClean="0">
                <a:solidFill>
                  <a:schemeClr val="bg1"/>
                </a:solidFill>
              </a:rPr>
              <a:t> </a:t>
            </a:r>
            <a:r>
              <a:rPr lang="es-ES" sz="1500" b="1" dirty="0" smtClean="0">
                <a:solidFill>
                  <a:schemeClr val="bg1"/>
                </a:solidFill>
              </a:rPr>
              <a:t>  </a:t>
            </a:r>
            <a:r>
              <a:rPr lang="es-ES" sz="1500" dirty="0">
                <a:solidFill>
                  <a:schemeClr val="bg1"/>
                </a:solidFill>
              </a:rPr>
              <a:t>servicioalcliente@bolsamercantil.com.co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 smtClean="0">
                <a:solidFill>
                  <a:schemeClr val="bg1"/>
                </a:solidFill>
              </a:rPr>
              <a:t>Twitter</a:t>
            </a:r>
            <a:r>
              <a:rPr lang="es-ES" sz="1500" dirty="0">
                <a:solidFill>
                  <a:schemeClr val="bg1"/>
                </a:solidFill>
              </a:rPr>
              <a:t>: @</a:t>
            </a:r>
            <a:r>
              <a:rPr lang="es-ES" sz="1500" dirty="0" err="1" smtClean="0">
                <a:solidFill>
                  <a:schemeClr val="bg1"/>
                </a:solidFill>
              </a:rPr>
              <a:t>bolsamercantil</a:t>
            </a:r>
            <a:endParaRPr lang="es-ES" sz="1500" dirty="0" smtClean="0">
              <a:solidFill>
                <a:schemeClr val="bg1"/>
              </a:solidFill>
            </a:endParaRP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 smtClean="0">
                <a:solidFill>
                  <a:schemeClr val="bg1"/>
                </a:solidFill>
              </a:rPr>
              <a:t>Facebook</a:t>
            </a:r>
            <a:r>
              <a:rPr lang="es-ES" sz="1500" dirty="0">
                <a:solidFill>
                  <a:schemeClr val="bg1"/>
                </a:solidFill>
              </a:rPr>
              <a:t>: Bolsa Mercantil BMC </a:t>
            </a:r>
            <a:endParaRPr lang="es-CO" sz="1500" dirty="0">
              <a:solidFill>
                <a:schemeClr val="bg1"/>
              </a:solidFill>
            </a:endParaRPr>
          </a:p>
        </p:txBody>
      </p:sp>
      <p:sp>
        <p:nvSpPr>
          <p:cNvPr id="14" name="Rectángulo 1"/>
          <p:cNvSpPr/>
          <p:nvPr userDrawn="1"/>
        </p:nvSpPr>
        <p:spPr>
          <a:xfrm>
            <a:off x="689113" y="1408045"/>
            <a:ext cx="7765774" cy="17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5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3275081" y="1835143"/>
            <a:ext cx="2607597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15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5573" y="1813045"/>
            <a:ext cx="100042" cy="783000"/>
          </a:xfrm>
          <a:prstGeom prst="rect">
            <a:avLst/>
          </a:prstGeom>
        </p:spPr>
      </p:pic>
      <p:sp>
        <p:nvSpPr>
          <p:cNvPr id="17" name="Content Placeholder 13"/>
          <p:cNvSpPr txBox="1">
            <a:spLocks/>
          </p:cNvSpPr>
          <p:nvPr userDrawn="1"/>
        </p:nvSpPr>
        <p:spPr>
          <a:xfrm>
            <a:off x="683639" y="2730640"/>
            <a:ext cx="7771248" cy="4216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ES_tradnl" sz="2400" b="1" dirty="0" smtClean="0">
                <a:solidFill>
                  <a:srgbClr val="0070C0"/>
                </a:solidFill>
              </a:rPr>
              <a:t>ESCENARIO DE CONFIANZA Y EFECTIVIDAD</a:t>
            </a:r>
          </a:p>
          <a:p>
            <a:pPr>
              <a:lnSpc>
                <a:spcPct val="100000"/>
              </a:lnSpc>
            </a:pPr>
            <a:endParaRPr lang="es-ES_tradnl" sz="24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18" name="7 Rectángulo"/>
          <p:cNvSpPr/>
          <p:nvPr userDrawn="1"/>
        </p:nvSpPr>
        <p:spPr>
          <a:xfrm>
            <a:off x="414643" y="4807686"/>
            <a:ext cx="5072098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57D7FC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Todos los derechos de las fotografías y  de la presentación son reservados de la BMC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57D7FC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.</a:t>
            </a:r>
            <a:endParaRPr lang="es-CO" sz="1600" dirty="0" smtClean="0">
              <a:solidFill>
                <a:srgbClr val="57D7FC"/>
              </a:solidFill>
            </a:endParaRPr>
          </a:p>
          <a:p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7D7FC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 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3317" y="4681016"/>
            <a:ext cx="1071570" cy="25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89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  <p:pic>
        <p:nvPicPr>
          <p:cNvPr id="5" name="4 Imagen" descr="ARTP0043 (Copy)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377031"/>
            <a:ext cx="9144000" cy="2486026"/>
          </a:xfrm>
          <a:prstGeom prst="rect">
            <a:avLst/>
          </a:prstGeom>
        </p:spPr>
      </p:pic>
      <p:sp>
        <p:nvSpPr>
          <p:cNvPr id="6" name="5 Rectángulo"/>
          <p:cNvSpPr/>
          <p:nvPr userDrawn="1"/>
        </p:nvSpPr>
        <p:spPr>
          <a:xfrm>
            <a:off x="0" y="389387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Rueda de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negocios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-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Bolsa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Mercantil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de Colombia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xmlns="" val="7888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8" y="-1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8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5" y="1428751"/>
            <a:ext cx="7781756" cy="1668947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04" y="3465668"/>
            <a:ext cx="7783445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036" y="1299712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8 Imagen" descr="Untitled-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436" y="178854"/>
            <a:ext cx="1728192" cy="4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89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18130" y="2228851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11265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0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618130" y="2914654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685800" y="2897069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618130" y="360045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3582873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5732930" y="2228851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4800600" y="2211265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5732930" y="2914654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2897069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5732930" y="360045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4800600" y="3582873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pic>
        <p:nvPicPr>
          <p:cNvPr id="15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15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051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685800" y="2228850"/>
            <a:ext cx="3657600" cy="205740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4800600" y="2228850"/>
            <a:ext cx="3657600" cy="205740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0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491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pic>
        <p:nvPicPr>
          <p:cNvPr id="10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3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2228850"/>
            <a:ext cx="50292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0" y="2228850"/>
            <a:ext cx="22860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0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491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pic>
        <p:nvPicPr>
          <p:cNvPr id="10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609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2228850"/>
            <a:ext cx="22860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3429000" y="2228850"/>
            <a:ext cx="50292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0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491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pic>
        <p:nvPicPr>
          <p:cNvPr id="10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175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857249"/>
            <a:ext cx="7772400" cy="6858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28851"/>
            <a:ext cx="7772400" cy="20574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5" r:id="rId2"/>
    <p:sldLayoutId id="2147483664" r:id="rId3"/>
    <p:sldLayoutId id="2147483666" r:id="rId4"/>
    <p:sldLayoutId id="2147483665" r:id="rId5"/>
    <p:sldLayoutId id="2147483658" r:id="rId6"/>
    <p:sldLayoutId id="2147483655" r:id="rId7"/>
    <p:sldLayoutId id="2147483652" r:id="rId8"/>
    <p:sldLayoutId id="2147483654" r:id="rId9"/>
    <p:sldLayoutId id="2147483651" r:id="rId10"/>
    <p:sldLayoutId id="2147483659" r:id="rId11"/>
    <p:sldLayoutId id="2147483660" r:id="rId12"/>
    <p:sldLayoutId id="2147483661" r:id="rId13"/>
    <p:sldLayoutId id="2147483663" r:id="rId14"/>
    <p:sldLayoutId id="2147483673" r:id="rId15"/>
    <p:sldLayoutId id="2147483672" r:id="rId16"/>
    <p:sldLayoutId id="2147483674" r:id="rId17"/>
  </p:sldLayoutIdLst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5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600" b="0" i="0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169863" indent="-16986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346075" indent="-176213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bg2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bg2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3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Informe%20de%20propuestas%20asesor&#237;a%20Auditor&#237;a%20I.docx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5075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76392" y="1428759"/>
            <a:ext cx="7781756" cy="1668947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sz="3600" dirty="0" smtClean="0"/>
              <a:t>COMITÉ DE AUDITORÍA</a:t>
            </a:r>
            <a:br>
              <a:rPr lang="es-CO" sz="3600" dirty="0" smtClean="0"/>
            </a:br>
            <a:r>
              <a:rPr lang="es-CO" sz="3600" dirty="0" smtClean="0"/>
              <a:t>Sesión Extraordinaria</a:t>
            </a:r>
            <a:br>
              <a:rPr lang="es-CO" sz="3600" dirty="0" smtClean="0"/>
            </a:br>
            <a:r>
              <a:rPr lang="es-CO" sz="3600" dirty="0" smtClean="0"/>
              <a:t>Diciembre 12 de 2017</a:t>
            </a:r>
          </a:p>
        </p:txBody>
      </p:sp>
    </p:spTree>
    <p:extLst>
      <p:ext uri="{BB962C8B-B14F-4D97-AF65-F5344CB8AC3E}">
        <p14:creationId xmlns="" xmlns:p14="http://schemas.microsoft.com/office/powerpoint/2010/main" val="14760035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="" xmlns:p14="http://schemas.microsoft.com/office/powerpoint/2010/main" val="2324263947"/>
              </p:ext>
            </p:extLst>
          </p:nvPr>
        </p:nvGraphicFramePr>
        <p:xfrm>
          <a:off x="408373" y="923278"/>
          <a:ext cx="8158578" cy="384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281089" y="204194"/>
            <a:ext cx="6217366" cy="535488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285" tIns="174285" rIns="174285" bIns="174285" rtlCol="0" anchor="ctr">
            <a:noAutofit/>
          </a:bodyPr>
          <a:lstStyle/>
          <a:p>
            <a:r>
              <a:rPr lang="es-CO" sz="2700" b="1" dirty="0" smtClean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Orden del día</a:t>
            </a:r>
            <a:endParaRPr lang="es-CO" sz="2700" b="1" dirty="0">
              <a:solidFill>
                <a:srgbClr val="00B05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44416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76392" y="1428759"/>
            <a:ext cx="7781756" cy="1668947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sz="3600" dirty="0" smtClean="0"/>
              <a:t>3. Proceso de contratación </a:t>
            </a:r>
            <a:r>
              <a:rPr lang="es-CO" sz="3600" dirty="0" smtClean="0"/>
              <a:t>Asesor Externo.</a:t>
            </a:r>
            <a:endParaRPr lang="es-CO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14760035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lecha derecha">
            <a:hlinkClick r:id="" action="ppaction://noaction"/>
          </p:cNvPr>
          <p:cNvSpPr/>
          <p:nvPr/>
        </p:nvSpPr>
        <p:spPr>
          <a:xfrm>
            <a:off x="8157503" y="4279900"/>
            <a:ext cx="541538" cy="3445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57225" y="409575"/>
          <a:ext cx="6096000" cy="24384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RESUMEN DE LAS ETAPAS DEL PROCESO DE </a:t>
                      </a:r>
                      <a:r>
                        <a:rPr lang="es-CO" sz="1600" b="1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CONTRATACIÓN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738188"/>
            <a:ext cx="82010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48483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57225" y="409575"/>
          <a:ext cx="6096000" cy="24384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RESUMEN DE LAS ETAPAS DEL PROCESO DE </a:t>
                      </a:r>
                      <a:r>
                        <a:rPr lang="es-CO" sz="1600" b="1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CONTRATACIÓN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876300"/>
            <a:ext cx="82105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48483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447367" y="876300"/>
            <a:ext cx="8249266" cy="982918"/>
            <a:chOff x="0" y="0"/>
            <a:chExt cx="8249266" cy="982918"/>
          </a:xfrm>
          <a:solidFill>
            <a:srgbClr val="0070C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10 Rectángulo"/>
            <p:cNvSpPr/>
            <p:nvPr/>
          </p:nvSpPr>
          <p:spPr>
            <a:xfrm>
              <a:off x="0" y="0"/>
              <a:ext cx="8249266" cy="982918"/>
            </a:xfrm>
            <a:prstGeom prst="rect">
              <a:avLst/>
            </a:prstGeom>
            <a:grpFill/>
            <a:sp3d prstMaterial="plastic">
              <a:bevelT w="127000" h="25400" prst="relaxedInset"/>
              <a:bevelB w="88900" h="121750" prst="angle"/>
            </a:sp3d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0" y="0"/>
              <a:ext cx="8249266" cy="98291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400" kern="1200" dirty="0" smtClean="0"/>
                <a:t>Información de los proponentes que cumplieron requisitos para participar </a:t>
              </a:r>
              <a:endParaRPr lang="es-CO" sz="3600" kern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448373" y="1916471"/>
            <a:ext cx="1178178" cy="2064128"/>
            <a:chOff x="1006" y="982918"/>
            <a:chExt cx="1178178" cy="2064128"/>
          </a:xfr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4" name="33 Rectángulo"/>
            <p:cNvSpPr/>
            <p:nvPr/>
          </p:nvSpPr>
          <p:spPr>
            <a:xfrm>
              <a:off x="1006" y="982918"/>
              <a:ext cx="1178178" cy="2064128"/>
            </a:xfrm>
            <a:prstGeom prst="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34 Rectángulo"/>
            <p:cNvSpPr/>
            <p:nvPr/>
          </p:nvSpPr>
          <p:spPr>
            <a:xfrm>
              <a:off x="1006" y="982918"/>
              <a:ext cx="1178178" cy="206412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 smtClean="0"/>
                <a:t>Alcance</a:t>
              </a:r>
              <a:endParaRPr lang="es-CO" sz="1600" b="1" kern="1200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1626552" y="1916471"/>
            <a:ext cx="1370648" cy="2064128"/>
            <a:chOff x="1179185" y="982918"/>
            <a:chExt cx="1178178" cy="2064128"/>
          </a:xfr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2" name="31 Rectángulo"/>
            <p:cNvSpPr/>
            <p:nvPr/>
          </p:nvSpPr>
          <p:spPr>
            <a:xfrm>
              <a:off x="1179185" y="982918"/>
              <a:ext cx="1178178" cy="2064128"/>
            </a:xfrm>
            <a:prstGeom prst="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32 Rectángulo"/>
            <p:cNvSpPr/>
            <p:nvPr/>
          </p:nvSpPr>
          <p:spPr>
            <a:xfrm>
              <a:off x="1189283" y="982918"/>
              <a:ext cx="1168080" cy="206412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600" kern="1200" dirty="0" smtClean="0"/>
                <a:t>Entregables</a:t>
              </a:r>
              <a:endParaRPr lang="es-CO" sz="1600" kern="1200" dirty="0"/>
            </a:p>
          </p:txBody>
        </p:sp>
      </p:grpSp>
      <p:sp>
        <p:nvSpPr>
          <p:cNvPr id="30" name="29 Rectángulo"/>
          <p:cNvSpPr/>
          <p:nvPr/>
        </p:nvSpPr>
        <p:spPr>
          <a:xfrm>
            <a:off x="2997200" y="1929171"/>
            <a:ext cx="1416051" cy="2064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O" sz="1600" dirty="0" smtClean="0"/>
          </a:p>
          <a:p>
            <a:endParaRPr lang="es-CO" sz="1600" dirty="0" smtClean="0"/>
          </a:p>
          <a:p>
            <a:endParaRPr lang="es-CO" sz="1600" dirty="0" smtClean="0"/>
          </a:p>
          <a:p>
            <a:r>
              <a:rPr lang="es-CO" sz="1600" dirty="0" smtClean="0"/>
              <a:t>Duración del contrato</a:t>
            </a:r>
            <a:endParaRPr lang="es-CO" sz="1600" dirty="0"/>
          </a:p>
        </p:txBody>
      </p:sp>
      <p:grpSp>
        <p:nvGrpSpPr>
          <p:cNvPr id="17" name="16 Grupo"/>
          <p:cNvGrpSpPr/>
          <p:nvPr/>
        </p:nvGrpSpPr>
        <p:grpSpPr>
          <a:xfrm>
            <a:off x="4413251" y="1943100"/>
            <a:ext cx="1498599" cy="2050199"/>
            <a:chOff x="3542907" y="982918"/>
            <a:chExt cx="1178178" cy="2064128"/>
          </a:xfrm>
          <a:solidFill>
            <a:srgbClr val="92D05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8" name="27 Rectángulo"/>
            <p:cNvSpPr/>
            <p:nvPr/>
          </p:nvSpPr>
          <p:spPr>
            <a:xfrm>
              <a:off x="3542907" y="982918"/>
              <a:ext cx="1178178" cy="2064128"/>
            </a:xfrm>
            <a:prstGeom prst="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28 Rectángulo"/>
            <p:cNvSpPr/>
            <p:nvPr/>
          </p:nvSpPr>
          <p:spPr>
            <a:xfrm>
              <a:off x="3727621" y="982918"/>
              <a:ext cx="993464" cy="206412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 smtClean="0"/>
                <a:t>Experiencia del proponente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b="1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b="1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b="1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b="1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100" b="1" kern="1200" dirty="0" smtClean="0"/>
                <a:t>50%</a:t>
              </a:r>
              <a:endParaRPr lang="es-CO" sz="1100" b="1" kern="1200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909284" y="1929171"/>
            <a:ext cx="1406924" cy="2064128"/>
            <a:chOff x="5891901" y="982918"/>
            <a:chExt cx="1178178" cy="2064128"/>
          </a:xfrm>
          <a:solidFill>
            <a:srgbClr val="92D05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4" name="23 Rectángulo"/>
            <p:cNvSpPr/>
            <p:nvPr/>
          </p:nvSpPr>
          <p:spPr>
            <a:xfrm>
              <a:off x="5891901" y="982918"/>
              <a:ext cx="1178178" cy="2064128"/>
            </a:xfrm>
            <a:prstGeom prst="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6040282" y="982918"/>
              <a:ext cx="1029796" cy="206412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 smtClean="0"/>
                <a:t>Propuesta Económica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b="1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b="1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b="1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b="1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100" b="1" dirty="0" smtClean="0"/>
                <a:t>30%</a:t>
              </a:r>
              <a:endParaRPr lang="es-CO" sz="1100" b="1" kern="1200" dirty="0" smtClean="0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7316207" y="1929171"/>
            <a:ext cx="1380425" cy="206412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s-CO" sz="1600" dirty="0" smtClean="0"/>
          </a:p>
          <a:p>
            <a:pPr algn="ctr"/>
            <a:r>
              <a:rPr lang="es-CO" sz="1600" dirty="0" smtClean="0"/>
              <a:t>Estudios y experiencia equipo de trabajo</a:t>
            </a:r>
          </a:p>
          <a:p>
            <a:pPr algn="ctr"/>
            <a:endParaRPr lang="es-CO" sz="1600" dirty="0" smtClean="0"/>
          </a:p>
          <a:p>
            <a:pPr lvl="0" algn="ctr"/>
            <a:r>
              <a:rPr lang="es-ES" sz="1100" b="1" dirty="0" smtClean="0"/>
              <a:t>20%</a:t>
            </a:r>
            <a:endParaRPr lang="es-CO" sz="1100" b="1" dirty="0" smtClean="0"/>
          </a:p>
          <a:p>
            <a:pPr algn="ctr"/>
            <a:endParaRPr lang="es-CO" sz="1600" dirty="0"/>
          </a:p>
        </p:txBody>
      </p:sp>
      <p:sp>
        <p:nvSpPr>
          <p:cNvPr id="21" name="20 Rectángulo"/>
          <p:cNvSpPr/>
          <p:nvPr/>
        </p:nvSpPr>
        <p:spPr>
          <a:xfrm>
            <a:off x="460067" y="4044100"/>
            <a:ext cx="8249266" cy="400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  <a:bevelB w="88900" h="121750" prst="angle"/>
          </a:sp3d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CO" b="1" dirty="0" smtClean="0">
                <a:solidFill>
                  <a:srgbClr val="044990"/>
                </a:solidFill>
                <a:hlinkClick r:id="rId2" action="ppaction://hlinkfile"/>
              </a:rPr>
              <a:t>Ver archivo en Word</a:t>
            </a:r>
            <a:endParaRPr lang="es-CO" b="1" dirty="0">
              <a:solidFill>
                <a:srgbClr val="04499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idx="28"/>
          </p:nvPr>
        </p:nvSpPr>
        <p:spPr/>
        <p:txBody>
          <a:bodyPr anchor="ctr"/>
          <a:lstStyle/>
          <a:p>
            <a:r>
              <a:rPr lang="es-CO" b="1" dirty="0" smtClean="0">
                <a:solidFill>
                  <a:srgbClr val="00B050"/>
                </a:solidFill>
              </a:rPr>
              <a:t>PROPUESTA ECONÓMICA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343025"/>
            <a:ext cx="80772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85825" y="552450"/>
          <a:ext cx="6096000" cy="24384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27063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COMPARACIÓN DE OFERTA - FACTORES DE CALIFICACIÓN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481138"/>
            <a:ext cx="82105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48483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E2BA41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579</TotalTime>
  <Words>97</Words>
  <Application>Microsoft Office PowerPoint</Application>
  <PresentationFormat>Presentación en pantalla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blank</vt:lpstr>
      <vt:lpstr>Diapositiva 1</vt:lpstr>
      <vt:lpstr>COMITÉ DE AUDITORÍA Sesión Extraordinaria Diciembre 12 de 2017</vt:lpstr>
      <vt:lpstr>Diapositiva 3</vt:lpstr>
      <vt:lpstr>3. Proceso de contratación Asesor Externo.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ylopez</dc:creator>
  <cp:lastModifiedBy>jromero</cp:lastModifiedBy>
  <cp:revision>92</cp:revision>
  <dcterms:created xsi:type="dcterms:W3CDTF">2017-09-14T12:48:08Z</dcterms:created>
  <dcterms:modified xsi:type="dcterms:W3CDTF">2017-12-11T23:15:21Z</dcterms:modified>
</cp:coreProperties>
</file>