
<file path=[Content_Types].xml><?xml version="1.0" encoding="utf-8"?>
<Types xmlns="http://schemas.openxmlformats.org/package/2006/content-types">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Default Extension="docx" ContentType="application/vnd.openxmlformats-officedocument.wordprocessingml.document"/>
  <Override PartName="/ppt/charts/colors2.xml" ContentType="application/vnd.ms-office.chartcolorstyl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commentAuthors.xml" ContentType="application/vnd.openxmlformats-officedocument.presentationml.commentAuthors+xml"/>
  <Override PartName="/ppt/diagrams/layout3.xml" ContentType="application/vnd.openxmlformats-officedocument.drawingml.diagramLayout+xml"/>
  <Override PartName="/ppt/diagrams/data4.xml" ContentType="application/vnd.openxmlformats-officedocument.drawingml.diagramData+xml"/>
  <Override PartName="/ppt/notesSlides/notesSlide9.xml" ContentType="application/vnd.openxmlformats-officedocument.presentationml.notesSlide+xml"/>
  <Override PartName="/ppt/notesSlides/notesSlide12.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colors4.xml" ContentType="application/vnd.openxmlformats-officedocument.drawingml.diagramColors+xml"/>
  <Override PartName="/ppt/notesSlides/notesSlide5.xml" ContentType="application/vnd.openxmlformats-officedocument.presentationml.notesSlide+xml"/>
  <Override PartName="/ppt/diagrams/drawing5.xml" ContentType="application/vnd.ms-office.drawingml.diagramDrawing+xml"/>
  <Override PartName="/ppt/charts/chart1.xml" ContentType="application/vnd.openxmlformats-officedocument.drawingml.chart+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diagrams/colors2.xml" ContentType="application/vnd.openxmlformats-officedocument.drawingml.diagramColors+xml"/>
  <Override PartName="/ppt/notesSlides/notesSlide3.xml" ContentType="application/vnd.openxmlformats-officedocument.presentationml.notesSlide+xml"/>
  <Override PartName="/ppt/diagrams/drawing3.xml" ContentType="application/vnd.ms-office.drawingml.diagramDrawing+xml"/>
  <Override PartName="/ppt/diagrams/quickStyle5.xml" ContentType="application/vnd.openxmlformats-officedocument.drawingml.diagramStyle+xml"/>
  <Override PartName="/ppt/charts/style1.xml" ContentType="application/vnd.ms-office.chart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drawings/drawing1.xml" ContentType="application/vnd.openxmlformats-officedocument.drawingml.chartshape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notesSlides/notesSlide13.xml" ContentType="application/vnd.openxmlformats-officedocument.presentationml.notesSlide+xml"/>
  <Override PartName="/ppt/charts/colors1.xml" ContentType="application/vnd.ms-office.chartcolorstyle+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8.xml" ContentType="application/vnd.openxmlformats-officedocument.presentationml.notesSlide+xml"/>
  <Default Extension="vml" ContentType="application/vnd.openxmlformats-officedocument.vmlDrawing"/>
  <Override PartName="/ppt/notesSlides/notesSlide11.xml" ContentType="application/vnd.openxmlformats-officedocument.presentationml.notesSlide+xml"/>
  <Override PartName="/ppt/diagrams/data5.xml" ContentType="application/vnd.openxmlformats-officedocument.drawingml.diagramData+xml"/>
  <Override PartName="/ppt/diagrams/data3.xml" ContentType="application/vnd.openxmlformats-officedocument.drawingml.diagramData+xml"/>
  <Override PartName="/ppt/notesSlides/notesSlide6.xml" ContentType="application/vnd.openxmlformats-officedocument.presentationml.notesSlide+xml"/>
  <Override PartName="/ppt/diagrams/colors5.xml" ContentType="application/vnd.openxmlformats-officedocument.drawingml.diagramColors+xml"/>
  <Override PartName="/ppt/slides/slide8.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ppt/diagrams/colors3.xml" ContentType="application/vnd.openxmlformats-officedocument.drawingml.diagramColors+xml"/>
  <Override PartName="/ppt/notesSlides/notesSlide4.xml" ContentType="application/vnd.openxmlformats-officedocument.presentationml.notesSlide+xml"/>
  <Override PartName="/ppt/diagrams/drawing4.xml" ContentType="application/vnd.ms-office.drawingml.diagramDrawing+xml"/>
  <Override PartName="/ppt/charts/chart2.xml" ContentType="application/vnd.openxmlformats-officedocument.drawingml.char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charts/style2.xml" ContentType="application/vnd.ms-office.chartstyl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8" r:id="rId2"/>
    <p:sldId id="1722" r:id="rId3"/>
    <p:sldId id="1720" r:id="rId4"/>
    <p:sldId id="1746" r:id="rId5"/>
    <p:sldId id="1747" r:id="rId6"/>
    <p:sldId id="1670" r:id="rId7"/>
    <p:sldId id="1673" r:id="rId8"/>
    <p:sldId id="1729" r:id="rId9"/>
    <p:sldId id="1744" r:id="rId10"/>
    <p:sldId id="1743" r:id="rId11"/>
    <p:sldId id="1728" r:id="rId12"/>
    <p:sldId id="1732" r:id="rId13"/>
    <p:sldId id="1733" r:id="rId14"/>
    <p:sldId id="1734" r:id="rId15"/>
    <p:sldId id="1735" r:id="rId16"/>
    <p:sldId id="1745" r:id="rId17"/>
    <p:sldId id="1736" r:id="rId18"/>
    <p:sldId id="1738" r:id="rId19"/>
    <p:sldId id="1739" r:id="rId20"/>
    <p:sldId id="1740" r:id="rId21"/>
    <p:sldId id="1741" r:id="rId22"/>
    <p:sldId id="1742" r:id="rId23"/>
    <p:sldId id="1680" r:id="rId24"/>
    <p:sldId id="1681" r:id="rId25"/>
    <p:sldId id="1682" r:id="rId26"/>
    <p:sldId id="1581" r:id="rId27"/>
  </p:sldIdLst>
  <p:sldSz cx="9144000" cy="5143500" type="screen16x9"/>
  <p:notesSz cx="7010400" cy="9223375"/>
  <p:defaultTextStyle>
    <a:defPPr>
      <a:defRPr lang="en-US"/>
    </a:defPPr>
    <a:lvl1pPr marL="0" algn="l" defTabSz="913990" rtl="0" eaLnBrk="1" latinLnBrk="0" hangingPunct="1">
      <a:defRPr sz="1800" kern="1200">
        <a:solidFill>
          <a:schemeClr val="tx1"/>
        </a:solidFill>
        <a:latin typeface="+mn-lt"/>
        <a:ea typeface="+mn-ea"/>
        <a:cs typeface="+mn-cs"/>
      </a:defRPr>
    </a:lvl1pPr>
    <a:lvl2pPr marL="456996" algn="l" defTabSz="913990" rtl="0" eaLnBrk="1" latinLnBrk="0" hangingPunct="1">
      <a:defRPr sz="1800" kern="1200">
        <a:solidFill>
          <a:schemeClr val="tx1"/>
        </a:solidFill>
        <a:latin typeface="+mn-lt"/>
        <a:ea typeface="+mn-ea"/>
        <a:cs typeface="+mn-cs"/>
      </a:defRPr>
    </a:lvl2pPr>
    <a:lvl3pPr marL="913990" algn="l" defTabSz="913990" rtl="0" eaLnBrk="1" latinLnBrk="0" hangingPunct="1">
      <a:defRPr sz="1800" kern="1200">
        <a:solidFill>
          <a:schemeClr val="tx1"/>
        </a:solidFill>
        <a:latin typeface="+mn-lt"/>
        <a:ea typeface="+mn-ea"/>
        <a:cs typeface="+mn-cs"/>
      </a:defRPr>
    </a:lvl3pPr>
    <a:lvl4pPr marL="1370984" algn="l" defTabSz="913990" rtl="0" eaLnBrk="1" latinLnBrk="0" hangingPunct="1">
      <a:defRPr sz="1800" kern="1200">
        <a:solidFill>
          <a:schemeClr val="tx1"/>
        </a:solidFill>
        <a:latin typeface="+mn-lt"/>
        <a:ea typeface="+mn-ea"/>
        <a:cs typeface="+mn-cs"/>
      </a:defRPr>
    </a:lvl4pPr>
    <a:lvl5pPr marL="1827978" algn="l" defTabSz="913990" rtl="0" eaLnBrk="1" latinLnBrk="0" hangingPunct="1">
      <a:defRPr sz="1800" kern="1200">
        <a:solidFill>
          <a:schemeClr val="tx1"/>
        </a:solidFill>
        <a:latin typeface="+mn-lt"/>
        <a:ea typeface="+mn-ea"/>
        <a:cs typeface="+mn-cs"/>
      </a:defRPr>
    </a:lvl5pPr>
    <a:lvl6pPr marL="2284972" algn="l" defTabSz="913990" rtl="0" eaLnBrk="1" latinLnBrk="0" hangingPunct="1">
      <a:defRPr sz="1800" kern="1200">
        <a:solidFill>
          <a:schemeClr val="tx1"/>
        </a:solidFill>
        <a:latin typeface="+mn-lt"/>
        <a:ea typeface="+mn-ea"/>
        <a:cs typeface="+mn-cs"/>
      </a:defRPr>
    </a:lvl6pPr>
    <a:lvl7pPr marL="2741968" algn="l" defTabSz="913990" rtl="0" eaLnBrk="1" latinLnBrk="0" hangingPunct="1">
      <a:defRPr sz="1800" kern="1200">
        <a:solidFill>
          <a:schemeClr val="tx1"/>
        </a:solidFill>
        <a:latin typeface="+mn-lt"/>
        <a:ea typeface="+mn-ea"/>
        <a:cs typeface="+mn-cs"/>
      </a:defRPr>
    </a:lvl7pPr>
    <a:lvl8pPr marL="3198963" algn="l" defTabSz="913990" rtl="0" eaLnBrk="1" latinLnBrk="0" hangingPunct="1">
      <a:defRPr sz="1800" kern="1200">
        <a:solidFill>
          <a:schemeClr val="tx1"/>
        </a:solidFill>
        <a:latin typeface="+mn-lt"/>
        <a:ea typeface="+mn-ea"/>
        <a:cs typeface="+mn-cs"/>
      </a:defRPr>
    </a:lvl8pPr>
    <a:lvl9pPr marL="3655956" algn="l" defTabSz="91399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Sophisticated Business" id="{58BEDF31-0425-40C4-87B2-EBC1798A92EE}">
          <p14:sldIdLst>
            <p14:sldId id="258"/>
            <p14:sldId id="1722"/>
            <p14:sldId id="1498"/>
            <p14:sldId id="1510"/>
            <p14:sldId id="1511"/>
            <p14:sldId id="1720"/>
            <p14:sldId id="1670"/>
            <p14:sldId id="1673"/>
            <p14:sldId id="1729"/>
            <p14:sldId id="1744"/>
            <p14:sldId id="1743"/>
            <p14:sldId id="1728"/>
            <p14:sldId id="1732"/>
            <p14:sldId id="1733"/>
            <p14:sldId id="1734"/>
            <p14:sldId id="1735"/>
            <p14:sldId id="1745"/>
            <p14:sldId id="1736"/>
            <p14:sldId id="1738"/>
            <p14:sldId id="1739"/>
            <p14:sldId id="1740"/>
            <p14:sldId id="1741"/>
            <p14:sldId id="1742"/>
            <p14:sldId id="1680"/>
            <p14:sldId id="1681"/>
            <p14:sldId id="1682"/>
            <p14:sldId id="1581"/>
          </p14:sldIdLst>
        </p14:section>
      </p14:sectionLst>
    </p:ext>
    <p:ext uri="{EFAFB233-063F-42B5-8137-9DF3F51BA10A}">
      <p15:sldGuideLst xmlns:p15="http://schemas.microsoft.com/office/powerpoint/2012/main" xmlns="">
        <p15:guide id="1" orient="horz" pos="2704" userDrawn="1">
          <p15:clr>
            <a:srgbClr val="A4A3A4"/>
          </p15:clr>
        </p15:guide>
        <p15:guide id="2" orient="horz" pos="3339" userDrawn="1">
          <p15:clr>
            <a:srgbClr val="A4A3A4"/>
          </p15:clr>
        </p15:guide>
        <p15:guide id="3" pos="408" userDrawn="1">
          <p15:clr>
            <a:srgbClr val="A4A3A4"/>
          </p15:clr>
        </p15:guide>
        <p15:guide id="4" orient="horz" pos="2028">
          <p15:clr>
            <a:srgbClr val="A4A3A4"/>
          </p15:clr>
        </p15:guide>
        <p15:guide id="5" orient="horz" pos="2436" userDrawn="1">
          <p15:clr>
            <a:srgbClr val="A4A3A4"/>
          </p15:clr>
        </p15:guide>
      </p15:sldGuideLst>
    </p:ext>
    <p:ext uri="{2D200454-40CA-4A62-9FC3-DE9A4176ACB9}">
      <p15:notesGuideLst xmlns:p15="http://schemas.microsoft.com/office/powerpoint/2012/main" xmlns="">
        <p15:guide id="1" orient="horz" pos="2857" userDrawn="1">
          <p15:clr>
            <a:srgbClr val="A4A3A4"/>
          </p15:clr>
        </p15:guide>
        <p15:guide id="2" pos="2160" userDrawn="1">
          <p15:clr>
            <a:srgbClr val="A4A3A4"/>
          </p15:clr>
        </p15:guide>
        <p15:guide id="3" orient="horz" pos="3102" userDrawn="1">
          <p15:clr>
            <a:srgbClr val="A4A3A4"/>
          </p15:clr>
        </p15:guide>
        <p15:guide id="4" pos="2141" userDrawn="1">
          <p15:clr>
            <a:srgbClr val="A4A3A4"/>
          </p15:clr>
        </p15:guide>
        <p15:guide id="5" orient="horz" pos="2676" userDrawn="1">
          <p15:clr>
            <a:srgbClr val="A4A3A4"/>
          </p15:clr>
        </p15:guide>
        <p15:guide id="6" orient="horz" pos="2905" userDrawn="1">
          <p15:clr>
            <a:srgbClr val="A4A3A4"/>
          </p15:clr>
        </p15:guide>
        <p15:guide id="7" pos="2228" userDrawn="1">
          <p15:clr>
            <a:srgbClr val="A4A3A4"/>
          </p15:clr>
        </p15:guide>
        <p15:guide id="8" pos="2208" userDrawn="1">
          <p15:clr>
            <a:srgbClr val="A4A3A4"/>
          </p15:clr>
        </p15:guide>
        <p15:guide id="9" orient="horz" pos="2835" userDrawn="1">
          <p15:clr>
            <a:srgbClr val="A4A3A4"/>
          </p15:clr>
        </p15:guide>
        <p15:guide id="10" orient="horz" pos="3078" userDrawn="1">
          <p15:clr>
            <a:srgbClr val="A4A3A4"/>
          </p15:clr>
        </p15:guide>
        <p15:guide id="11" orient="horz" pos="2655" userDrawn="1">
          <p15:clr>
            <a:srgbClr val="A4A3A4"/>
          </p15:clr>
        </p15:guide>
        <p15:guide id="12" orient="horz" pos="2882" userDrawn="1">
          <p15:clr>
            <a:srgbClr val="A4A3A4"/>
          </p15:clr>
        </p15:guide>
        <p15:guide id="13" orient="horz" pos="2880" userDrawn="1">
          <p15:clr>
            <a:srgbClr val="A4A3A4"/>
          </p15:clr>
        </p15:guide>
        <p15:guide id="14" orient="horz" pos="3127" userDrawn="1">
          <p15:clr>
            <a:srgbClr val="A4A3A4"/>
          </p15:clr>
        </p15:guide>
        <p15:guide id="15" orient="horz" pos="2697" userDrawn="1">
          <p15:clr>
            <a:srgbClr val="A4A3A4"/>
          </p15:clr>
        </p15:guide>
        <p15:guide id="16" orient="horz" pos="292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onzalo de Francisco" initials="GdF" lastIdx="8" clrIdx="0">
    <p:extLst/>
  </p:cmAuthor>
  <p:cmAuthor id="2" name="Gonzalo de Francisco" initials="GdF [2]" lastIdx="1" clrIdx="1">
    <p:extLst/>
  </p:cmAuthor>
  <p:cmAuthor id="3" name="Gonzalo de Francisco" initials="GdF [2] [2]" lastIdx="1" clrIdx="2">
    <p:extLst/>
  </p:cmAuthor>
  <p:cmAuthor id="4" name="Gonzalo de Francisco" initials="GdF [2] [2] [2]" lastIdx="1" clrIdx="3">
    <p:extLst/>
  </p:cmAuthor>
  <p:cmAuthor id="5" name="Gonzalo de Francisco" initials="GdF [2] [2] [3]" lastIdx="1" clrIdx="4">
    <p:extLst/>
  </p:cmAuthor>
  <p:cmAuthor id="6" name="Gonzalo de Francisco" initials="GdF [3]" lastIdx="1" clrIdx="5">
    <p:extLst/>
  </p:cmAuthor>
  <p:cmAuthor id="7" name="Gonzalo de Francisco" initials="GdF [4]" lastIdx="1" clrIdx="6">
    <p:extLst/>
  </p:cmAuthor>
  <p:cmAuthor id="8" name="Gonzalo de Francisco" initials="GdF [5]" lastIdx="1" clrIdx="7">
    <p:extLst/>
  </p:cmAuthor>
  <p:cmAuthor id="9" name="Gonzalo de Francisco" initials="GdF [6]" lastIdx="1" clrIdx="8">
    <p:extLst/>
  </p:cmAuthor>
  <p:cmAuthor id="10" name="Gonzalo de Francisco" initials="GdF [7]" lastIdx="1" clrIdx="9">
    <p:extLst/>
  </p:cmAuthor>
  <p:cmAuthor id="11" name="Gonzalo de Francisco" initials="GdF [8]" lastIdx="1" clrIdx="10">
    <p:extLst/>
  </p:cmAuthor>
  <p:cmAuthor id="12" name="Gonzalo de Francisco" initials="GdF [9]" lastIdx="1" clrIdx="1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94784"/>
    <a:srgbClr val="044990"/>
    <a:srgbClr val="00B050"/>
    <a:srgbClr val="FF9900"/>
    <a:srgbClr val="00CC00"/>
    <a:srgbClr val="99CCFF"/>
    <a:srgbClr val="D4D4D4"/>
    <a:srgbClr val="3A8386"/>
    <a:srgbClr val="C98F4C"/>
    <a:srgbClr val="E2BA41"/>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6D9F66E-5EB9-4882-86FB-DCBF35E3C3E4}" styleName="Estilo medio 4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94" autoAdjust="0"/>
    <p:restoredTop sz="87545" autoAdjust="0"/>
  </p:normalViewPr>
  <p:slideViewPr>
    <p:cSldViewPr snapToGrid="0" snapToObjects="1">
      <p:cViewPr varScale="1">
        <p:scale>
          <a:sx n="79" d="100"/>
          <a:sy n="79" d="100"/>
        </p:scale>
        <p:origin x="-1146" y="-84"/>
      </p:cViewPr>
      <p:guideLst>
        <p:guide orient="horz" pos="2704"/>
        <p:guide orient="horz" pos="3339"/>
        <p:guide orient="horz" pos="2028"/>
        <p:guide orient="horz" pos="2436"/>
        <p:guide pos="408"/>
      </p:guideLst>
    </p:cSldViewPr>
  </p:slideViewPr>
  <p:outlineViewPr>
    <p:cViewPr>
      <p:scale>
        <a:sx n="33" d="100"/>
        <a:sy n="33" d="100"/>
      </p:scale>
      <p:origin x="0" y="0"/>
    </p:cViewPr>
  </p:outlineViewPr>
  <p:notesTextViewPr>
    <p:cViewPr>
      <p:scale>
        <a:sx n="1" d="1"/>
        <a:sy n="1" d="1"/>
      </p:scale>
      <p:origin x="0" y="0"/>
    </p:cViewPr>
  </p:notesTextViewPr>
  <p:sorterViewPr>
    <p:cViewPr>
      <p:scale>
        <a:sx n="50" d="100"/>
        <a:sy n="50" d="100"/>
      </p:scale>
      <p:origin x="0" y="0"/>
    </p:cViewPr>
  </p:sorterViewPr>
  <p:notesViewPr>
    <p:cSldViewPr snapToGrid="0" snapToObjects="1">
      <p:cViewPr varScale="1">
        <p:scale>
          <a:sx n="121" d="100"/>
          <a:sy n="121" d="100"/>
        </p:scale>
        <p:origin x="-4986" y="-108"/>
      </p:cViewPr>
      <p:guideLst>
        <p:guide orient="horz" pos="2857"/>
        <p:guide orient="horz" pos="3102"/>
        <p:guide orient="horz" pos="2676"/>
        <p:guide orient="horz" pos="2905"/>
        <p:guide orient="horz" pos="2835"/>
        <p:guide orient="horz" pos="3078"/>
        <p:guide orient="horz" pos="2655"/>
        <p:guide orient="horz" pos="2882"/>
        <p:guide orient="horz" pos="2880"/>
        <p:guide orient="horz" pos="3127"/>
        <p:guide orient="horz" pos="2697"/>
        <p:guide orient="horz" pos="2928"/>
        <p:guide pos="2160"/>
        <p:guide pos="2141"/>
        <p:guide pos="2228"/>
        <p:guide pos="2208"/>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openxmlformats.org/officeDocument/2006/relationships/chartUserShapes" Target="../drawings/drawing1.xml"/><Relationship Id="rId1" Type="http://schemas.openxmlformats.org/officeDocument/2006/relationships/oleObject" Target="file:///\\riesgo04\Compartida\Riesgos%20BMC\SAR\SARF\2017\Portafolio\Flujo%20de%20Caja\Comportamiento%20Flujo%20de%20Caja%202017.xlsx" TargetMode="External"/><Relationship Id="rId4" Type="http://schemas.microsoft.com/office/2011/relationships/chartStyle" Target="style1.xml"/></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oleObject" Target="file:///\\riesgo04\Compartida\Riesgos%20BMC\SAR\SARF\2017\Derivados\Indicador%20Eficacia%20Restrospectiva\Octubre\Efectividad%20de%20Cobertura%20Oct%202017.xlsm"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s-CO"/>
  <c:chart>
    <c:plotArea>
      <c:layout>
        <c:manualLayout>
          <c:layoutTarget val="inner"/>
          <c:xMode val="edge"/>
          <c:yMode val="edge"/>
          <c:x val="6.3152203660160569E-2"/>
          <c:y val="0.12141923168694821"/>
          <c:w val="0.93053045214759977"/>
          <c:h val="0.69377093772369591"/>
        </c:manualLayout>
      </c:layout>
      <c:barChart>
        <c:barDir val="col"/>
        <c:grouping val="clustered"/>
        <c:ser>
          <c:idx val="0"/>
          <c:order val="0"/>
          <c:tx>
            <c:strRef>
              <c:f>'2017'!$C$3</c:f>
              <c:strCache>
                <c:ptCount val="1"/>
                <c:pt idx="0">
                  <c:v>Proyectado Final*</c:v>
                </c:pt>
              </c:strCache>
            </c:strRef>
          </c:tx>
          <c:spPr>
            <a:solidFill>
              <a:srgbClr val="044990"/>
            </a:solidFill>
            <a:ln>
              <a:noFill/>
            </a:ln>
            <a:effectLst>
              <a:outerShdw blurRad="40000" dist="23000" dir="5400000" rotWithShape="0">
                <a:srgbClr val="000000">
                  <a:alpha val="35000"/>
                </a:srgbClr>
              </a:outerShdw>
            </a:effectLst>
          </c:spPr>
          <c:dLbls>
            <c:dLbl>
              <c:idx val="0"/>
              <c:layout>
                <c:manualLayout>
                  <c:x val="-4.4003963359597661E-3"/>
                  <c:y val="-7.413393827342873E-17"/>
                </c:manualLayout>
              </c:layout>
              <c:showVal val="1"/>
              <c:extLst>
                <c:ext xmlns:c15="http://schemas.microsoft.com/office/drawing/2012/chart" uri="{CE6537A1-D6FC-4f65-9D91-7224C49458BB}">
                  <c15:layout/>
                </c:ext>
              </c:extLst>
            </c:dLbl>
            <c:dLbl>
              <c:idx val="12"/>
              <c:layout>
                <c:manualLayout>
                  <c:x val="-1.3199999861417327E-2"/>
                  <c:y val="0"/>
                </c:manualLayout>
              </c:layout>
              <c:showVal val="1"/>
              <c:extLst>
                <c:ext xmlns:c15="http://schemas.microsoft.com/office/drawing/2012/chart" uri="{CE6537A1-D6FC-4f65-9D91-7224C49458BB}">
                  <c15:layout/>
                </c:ext>
              </c:extLst>
            </c:dLbl>
            <c:delete val="1"/>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s-CO"/>
              </a:p>
            </c:txPr>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'2017'!$B$12:$B$24</c:f>
              <c:strCache>
                <c:ptCount val="13"/>
                <c:pt idx="0">
                  <c:v>Sep</c:v>
                </c:pt>
                <c:pt idx="1">
                  <c:v>Oct</c:v>
                </c:pt>
                <c:pt idx="2">
                  <c:v>Nov</c:v>
                </c:pt>
                <c:pt idx="3">
                  <c:v>Dic</c:v>
                </c:pt>
                <c:pt idx="4">
                  <c:v>Ene</c:v>
                </c:pt>
                <c:pt idx="5">
                  <c:v>Feb</c:v>
                </c:pt>
                <c:pt idx="6">
                  <c:v>Mar</c:v>
                </c:pt>
                <c:pt idx="7">
                  <c:v>Abr</c:v>
                </c:pt>
                <c:pt idx="8">
                  <c:v>May</c:v>
                </c:pt>
                <c:pt idx="9">
                  <c:v>Jun</c:v>
                </c:pt>
                <c:pt idx="10">
                  <c:v>Jul</c:v>
                </c:pt>
                <c:pt idx="11">
                  <c:v>Ago</c:v>
                </c:pt>
                <c:pt idx="12">
                  <c:v>Sep.</c:v>
                </c:pt>
              </c:strCache>
            </c:strRef>
          </c:cat>
          <c:val>
            <c:numRef>
              <c:f>'2017'!$C$12:$C$24</c:f>
              <c:numCache>
                <c:formatCode>#,##0,,</c:formatCode>
                <c:ptCount val="13"/>
                <c:pt idx="0">
                  <c:v>2273301668.7477536</c:v>
                </c:pt>
                <c:pt idx="1">
                  <c:v>2298375268.6101089</c:v>
                </c:pt>
                <c:pt idx="2">
                  <c:v>2076613407.1340139</c:v>
                </c:pt>
                <c:pt idx="3">
                  <c:v>2595090256.8387976</c:v>
                </c:pt>
                <c:pt idx="4">
                  <c:v>1828395398.186691</c:v>
                </c:pt>
                <c:pt idx="5">
                  <c:v>952277276.94931233</c:v>
                </c:pt>
                <c:pt idx="6">
                  <c:v>1158200539.8421953</c:v>
                </c:pt>
                <c:pt idx="7">
                  <c:v>874936836.29565048</c:v>
                </c:pt>
                <c:pt idx="8">
                  <c:v>655939085.00696433</c:v>
                </c:pt>
                <c:pt idx="9">
                  <c:v>738035587.99513614</c:v>
                </c:pt>
                <c:pt idx="10">
                  <c:v>795549867.25321782</c:v>
                </c:pt>
                <c:pt idx="11">
                  <c:v>669698883.68211353</c:v>
                </c:pt>
                <c:pt idx="12">
                  <c:v>506615184.61206436</c:v>
                </c:pt>
              </c:numCache>
            </c:numRef>
          </c:val>
        </c:ser>
        <c:ser>
          <c:idx val="1"/>
          <c:order val="1"/>
          <c:tx>
            <c:strRef>
              <c:f>'2017'!$D$3</c:f>
              <c:strCache>
                <c:ptCount val="1"/>
                <c:pt idx="0">
                  <c:v>Real Final**</c:v>
                </c:pt>
              </c:strCache>
            </c:strRef>
          </c:tx>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c:spPr>
          <c:dLbls>
            <c:dLbl>
              <c:idx val="0"/>
              <c:layout>
                <c:manualLayout>
                  <c:x val="7.3268044390511862E-3"/>
                  <c:y val="0"/>
                </c:manualLayout>
              </c:layout>
              <c:showVal val="1"/>
              <c:extLst>
                <c:ext xmlns:c15="http://schemas.microsoft.com/office/drawing/2012/chart" uri="{CE6537A1-D6FC-4f65-9D91-7224C49458BB}">
                  <c15:layout/>
                </c:ext>
              </c:extLst>
            </c:dLbl>
            <c:dLbl>
              <c:idx val="12"/>
              <c:layout/>
              <c:showVal val="1"/>
              <c:extLst>
                <c:ext xmlns:c15="http://schemas.microsoft.com/office/drawing/2012/chart" uri="{CE6537A1-D6FC-4f65-9D91-7224C49458BB}">
                  <c15:layout/>
                </c:ext>
              </c:extLst>
            </c:dLbl>
            <c:delete val="1"/>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s-CO"/>
              </a:p>
            </c:txPr>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'2017'!$B$12:$B$24</c:f>
              <c:strCache>
                <c:ptCount val="13"/>
                <c:pt idx="0">
                  <c:v>Sep</c:v>
                </c:pt>
                <c:pt idx="1">
                  <c:v>Oct</c:v>
                </c:pt>
                <c:pt idx="2">
                  <c:v>Nov</c:v>
                </c:pt>
                <c:pt idx="3">
                  <c:v>Dic</c:v>
                </c:pt>
                <c:pt idx="4">
                  <c:v>Ene</c:v>
                </c:pt>
                <c:pt idx="5">
                  <c:v>Feb</c:v>
                </c:pt>
                <c:pt idx="6">
                  <c:v>Mar</c:v>
                </c:pt>
                <c:pt idx="7">
                  <c:v>Abr</c:v>
                </c:pt>
                <c:pt idx="8">
                  <c:v>May</c:v>
                </c:pt>
                <c:pt idx="9">
                  <c:v>Jun</c:v>
                </c:pt>
                <c:pt idx="10">
                  <c:v>Jul</c:v>
                </c:pt>
                <c:pt idx="11">
                  <c:v>Ago</c:v>
                </c:pt>
                <c:pt idx="12">
                  <c:v>Sep.</c:v>
                </c:pt>
              </c:strCache>
            </c:strRef>
          </c:cat>
          <c:val>
            <c:numRef>
              <c:f>'2017'!$D$12:$D$24</c:f>
              <c:numCache>
                <c:formatCode>#,##0,,</c:formatCode>
                <c:ptCount val="13"/>
                <c:pt idx="0">
                  <c:v>640617709.70190203</c:v>
                </c:pt>
                <c:pt idx="1">
                  <c:v>2148456568.7419024</c:v>
                </c:pt>
                <c:pt idx="2">
                  <c:v>2956312253.0319023</c:v>
                </c:pt>
                <c:pt idx="3">
                  <c:v>1954052705.0869026</c:v>
                </c:pt>
                <c:pt idx="4">
                  <c:v>2935230524.0469022</c:v>
                </c:pt>
                <c:pt idx="5">
                  <c:v>5255922940.4269018</c:v>
                </c:pt>
                <c:pt idx="6">
                  <c:v>1514417227.286902</c:v>
                </c:pt>
                <c:pt idx="7">
                  <c:v>6232710679.1668978</c:v>
                </c:pt>
                <c:pt idx="8">
                  <c:v>3396345875.0868983</c:v>
                </c:pt>
                <c:pt idx="9">
                  <c:v>2397469167.6068974</c:v>
                </c:pt>
                <c:pt idx="10">
                  <c:v>6019177091.3268967</c:v>
                </c:pt>
                <c:pt idx="11">
                  <c:v>4617819154.0168962</c:v>
                </c:pt>
                <c:pt idx="12">
                  <c:v>2455534285.7868972</c:v>
                </c:pt>
              </c:numCache>
            </c:numRef>
          </c:val>
        </c:ser>
        <c:dLbls/>
        <c:gapWidth val="100"/>
        <c:overlap val="-24"/>
        <c:axId val="65578880"/>
        <c:axId val="65580416"/>
      </c:barChart>
      <c:catAx>
        <c:axId val="65578880"/>
        <c:scaling>
          <c:orientation val="minMax"/>
        </c:scaling>
        <c:axPos val="b"/>
        <c:numFmt formatCode="General" sourceLinked="0"/>
        <c:maj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s-CO"/>
          </a:p>
        </c:txPr>
        <c:crossAx val="65580416"/>
        <c:crosses val="autoZero"/>
        <c:auto val="1"/>
        <c:lblAlgn val="ctr"/>
        <c:lblOffset val="100"/>
      </c:catAx>
      <c:valAx>
        <c:axId val="65580416"/>
        <c:scaling>
          <c:orientation val="minMax"/>
          <c:max val="8000000000"/>
          <c:min val="200000000"/>
        </c:scaling>
        <c:axPos val="l"/>
        <c:numFmt formatCode="#,##0,," sourceLinked="1"/>
        <c:maj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s-CO"/>
          </a:p>
        </c:txPr>
        <c:crossAx val="65578880"/>
        <c:crosses val="autoZero"/>
        <c:crossBetween val="between"/>
        <c:majorUnit val="500000000"/>
      </c:valAx>
      <c:spPr>
        <a:noFill/>
        <a:ln>
          <a:noFill/>
        </a:ln>
        <a:effectLst/>
      </c:spPr>
    </c:plotArea>
    <c:legend>
      <c:legendPos val="b"/>
      <c:layout/>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s-CO"/>
        </a:p>
      </c:txPr>
    </c:legend>
    <c:plotVisOnly val="1"/>
    <c:dispBlanksAs val="gap"/>
  </c:chart>
  <c:spPr>
    <a:noFill/>
    <a:ln>
      <a:noFill/>
    </a:ln>
    <a:effectLst/>
  </c:spPr>
  <c:txPr>
    <a:bodyPr/>
    <a:lstStyle/>
    <a:p>
      <a:pPr>
        <a:defRPr/>
      </a:pPr>
      <a:endParaRPr lang="es-CO"/>
    </a:p>
  </c:txPr>
  <c:externalData r:id="rId1"/>
  <c:userShapes r:id="rId2"/>
</c:chartSpace>
</file>

<file path=ppt/charts/chart2.xml><?xml version="1.0" encoding="utf-8"?>
<c:chartSpace xmlns:c="http://schemas.openxmlformats.org/drawingml/2006/chart" xmlns:a="http://schemas.openxmlformats.org/drawingml/2006/main" xmlns:r="http://schemas.openxmlformats.org/officeDocument/2006/relationships">
  <c:lang val="es-CO"/>
  <c:chart>
    <c:title>
      <c:tx>
        <c:rich>
          <a:bodyPr rot="0" spcFirstLastPara="1" vertOverflow="ellipsis" vert="horz" wrap="square" anchor="ctr" anchorCtr="1"/>
          <a:lstStyle/>
          <a:p>
            <a:pPr>
              <a:defRPr lang="en-US" sz="1800" b="0" i="0" u="none" strike="noStrike" kern="1200" cap="none" spc="20" baseline="0" dirty="0" err="1">
                <a:solidFill>
                  <a:srgbClr val="094784"/>
                </a:solidFill>
                <a:latin typeface="+mn-lt"/>
                <a:ea typeface="+mn-ea"/>
                <a:cs typeface="+mn-cs"/>
              </a:defRPr>
            </a:pPr>
            <a:r>
              <a:rPr lang="en-US" sz="1800" kern="1200" dirty="0" err="1" smtClean="0">
                <a:solidFill>
                  <a:srgbClr val="094784"/>
                </a:solidFill>
                <a:latin typeface="+mn-lt"/>
                <a:ea typeface="+mn-ea"/>
                <a:cs typeface="+mn-cs"/>
              </a:rPr>
              <a:t>Niveles</a:t>
            </a:r>
            <a:r>
              <a:rPr lang="en-US" sz="1800" kern="1200" baseline="0" dirty="0" smtClean="0">
                <a:solidFill>
                  <a:srgbClr val="094784"/>
                </a:solidFill>
                <a:latin typeface="+mn-lt"/>
                <a:ea typeface="+mn-ea"/>
                <a:cs typeface="+mn-cs"/>
              </a:rPr>
              <a:t> </a:t>
            </a:r>
            <a:r>
              <a:rPr lang="en-US" sz="1800" kern="1200" dirty="0" err="1" smtClean="0">
                <a:solidFill>
                  <a:srgbClr val="094784"/>
                </a:solidFill>
                <a:latin typeface="+mn-lt"/>
                <a:ea typeface="+mn-ea"/>
                <a:cs typeface="+mn-cs"/>
              </a:rPr>
              <a:t>Tasa</a:t>
            </a:r>
            <a:r>
              <a:rPr lang="en-US" sz="1800" kern="1200" dirty="0" smtClean="0">
                <a:solidFill>
                  <a:srgbClr val="094784"/>
                </a:solidFill>
                <a:latin typeface="+mn-lt"/>
                <a:ea typeface="+mn-ea"/>
                <a:cs typeface="+mn-cs"/>
              </a:rPr>
              <a:t> de</a:t>
            </a:r>
            <a:r>
              <a:rPr lang="en-US" sz="1800" kern="1200" baseline="0" dirty="0" smtClean="0">
                <a:solidFill>
                  <a:srgbClr val="094784"/>
                </a:solidFill>
                <a:latin typeface="+mn-lt"/>
                <a:ea typeface="+mn-ea"/>
                <a:cs typeface="+mn-cs"/>
              </a:rPr>
              <a:t> </a:t>
            </a:r>
            <a:r>
              <a:rPr lang="en-US" sz="1800" kern="1200" dirty="0" err="1" smtClean="0">
                <a:solidFill>
                  <a:srgbClr val="094784"/>
                </a:solidFill>
                <a:latin typeface="+mn-lt"/>
                <a:ea typeface="+mn-ea"/>
                <a:cs typeface="+mn-cs"/>
              </a:rPr>
              <a:t>Cambio</a:t>
            </a:r>
            <a:r>
              <a:rPr lang="en-US" sz="1800" kern="1200" baseline="0" dirty="0" smtClean="0">
                <a:solidFill>
                  <a:srgbClr val="094784"/>
                </a:solidFill>
                <a:latin typeface="+mn-lt"/>
                <a:ea typeface="+mn-ea"/>
                <a:cs typeface="+mn-cs"/>
              </a:rPr>
              <a:t> </a:t>
            </a:r>
            <a:r>
              <a:rPr lang="en-US" sz="1800" kern="1200" dirty="0" err="1" smtClean="0">
                <a:solidFill>
                  <a:srgbClr val="094784"/>
                </a:solidFill>
                <a:latin typeface="+mn-lt"/>
                <a:ea typeface="+mn-ea"/>
                <a:cs typeface="+mn-cs"/>
              </a:rPr>
              <a:t>Pactada</a:t>
            </a:r>
            <a:endParaRPr lang="en-US" sz="1800" kern="1200" dirty="0">
              <a:solidFill>
                <a:srgbClr val="094784"/>
              </a:solidFill>
              <a:latin typeface="+mn-lt"/>
              <a:ea typeface="+mn-ea"/>
              <a:cs typeface="+mn-cs"/>
            </a:endParaRPr>
          </a:p>
          <a:p>
            <a:pPr>
              <a:defRPr lang="en-US" sz="1800" b="0" i="0" u="none" strike="noStrike" kern="1200" cap="none" spc="20" baseline="0" dirty="0" err="1">
                <a:solidFill>
                  <a:srgbClr val="094784"/>
                </a:solidFill>
                <a:latin typeface="+mn-lt"/>
                <a:ea typeface="+mn-ea"/>
                <a:cs typeface="+mn-cs"/>
              </a:defRPr>
            </a:pPr>
            <a:r>
              <a:rPr lang="en-US" sz="1800" kern="1200" dirty="0" err="1" smtClean="0">
                <a:solidFill>
                  <a:srgbClr val="094784"/>
                </a:solidFill>
                <a:latin typeface="+mn-lt"/>
                <a:ea typeface="+mn-ea"/>
                <a:cs typeface="+mn-cs"/>
              </a:rPr>
              <a:t>Fwd</a:t>
            </a:r>
            <a:r>
              <a:rPr lang="en-US" sz="1800" kern="1200" baseline="0" dirty="0">
                <a:solidFill>
                  <a:srgbClr val="094784"/>
                </a:solidFill>
                <a:latin typeface="+mn-lt"/>
                <a:ea typeface="+mn-ea"/>
                <a:cs typeface="+mn-cs"/>
              </a:rPr>
              <a:t> </a:t>
            </a:r>
            <a:r>
              <a:rPr lang="en-US" sz="1800" kern="1200" dirty="0" smtClean="0">
                <a:solidFill>
                  <a:srgbClr val="094784"/>
                </a:solidFill>
                <a:latin typeface="+mn-lt"/>
                <a:ea typeface="+mn-ea"/>
                <a:cs typeface="+mn-cs"/>
              </a:rPr>
              <a:t>de</a:t>
            </a:r>
            <a:r>
              <a:rPr lang="en-US" sz="1800" kern="1200" baseline="0" dirty="0" smtClean="0">
                <a:solidFill>
                  <a:srgbClr val="094784"/>
                </a:solidFill>
                <a:latin typeface="+mn-lt"/>
                <a:ea typeface="+mn-ea"/>
                <a:cs typeface="+mn-cs"/>
              </a:rPr>
              <a:t> </a:t>
            </a:r>
            <a:r>
              <a:rPr lang="en-US" sz="1800" kern="1200" dirty="0" err="1" smtClean="0">
                <a:solidFill>
                  <a:srgbClr val="094784"/>
                </a:solidFill>
                <a:latin typeface="+mn-lt"/>
                <a:ea typeface="+mn-ea"/>
                <a:cs typeface="+mn-cs"/>
              </a:rPr>
              <a:t>venta</a:t>
            </a:r>
            <a:endParaRPr lang="en-US" sz="1800" kern="1200" dirty="0">
              <a:solidFill>
                <a:srgbClr val="094784"/>
              </a:solidFill>
              <a:latin typeface="+mn-lt"/>
              <a:ea typeface="+mn-ea"/>
              <a:cs typeface="+mn-cs"/>
            </a:endParaRPr>
          </a:p>
        </c:rich>
      </c:tx>
      <c:layout/>
      <c:spPr>
        <a:noFill/>
        <a:ln>
          <a:noFill/>
        </a:ln>
        <a:effectLst/>
      </c:spPr>
    </c:title>
    <c:plotArea>
      <c:layout>
        <c:manualLayout>
          <c:layoutTarget val="inner"/>
          <c:xMode val="edge"/>
          <c:yMode val="edge"/>
          <c:x val="7.538670239224203E-2"/>
          <c:y val="0.12932143474876764"/>
          <c:w val="0.88651391452469164"/>
          <c:h val="0.76920811321636784"/>
        </c:manualLayout>
      </c:layout>
      <c:lineChart>
        <c:grouping val="standard"/>
        <c:ser>
          <c:idx val="0"/>
          <c:order val="0"/>
          <c:tx>
            <c:strRef>
              <c:f>Datos!$H$2</c:f>
              <c:strCache>
                <c:ptCount val="1"/>
                <c:pt idx="0">
                  <c:v>Tasa de cambio pactada</c:v>
                </c:pt>
              </c:strCache>
            </c:strRef>
          </c:tx>
          <c:spPr>
            <a:ln w="22225" cap="rnd" cmpd="sng" algn="ctr">
              <a:solidFill>
                <a:srgbClr val="FF0000"/>
              </a:solidFill>
              <a:round/>
            </a:ln>
            <a:effectLst/>
          </c:spPr>
          <c:marker>
            <c:symbol val="none"/>
          </c:marker>
          <c:dLbls>
            <c:dLbl>
              <c:idx val="0"/>
              <c:layout>
                <c:manualLayout>
                  <c:x val="1.8461239531467594E-6"/>
                  <c:y val="5.5704897449425986E-2"/>
                </c:manualLayout>
              </c:layout>
              <c:showVal val="1"/>
              <c:extLst>
                <c:ext xmlns:c15="http://schemas.microsoft.com/office/drawing/2012/chart" uri="{CE6537A1-D6FC-4f65-9D91-7224C49458BB}">
                  <c15:layout/>
                </c:ext>
              </c:extLst>
            </c:dLbl>
            <c:dLbl>
              <c:idx val="1"/>
              <c:layout>
                <c:manualLayout>
                  <c:x val="-1.6111008356364663E-2"/>
                  <c:y val="-9.1178847399670082E-2"/>
                </c:manualLayout>
              </c:layout>
              <c:showVal val="1"/>
              <c:extLst>
                <c:ext xmlns:c15="http://schemas.microsoft.com/office/drawing/2012/chart" uri="{CE6537A1-D6FC-4f65-9D91-7224C49458BB}">
                  <c15:layout/>
                </c:ext>
              </c:extLst>
            </c:dLbl>
            <c:dLbl>
              <c:idx val="2"/>
              <c:layout>
                <c:manualLayout>
                  <c:x val="1.466630098028028E-3"/>
                  <c:y val="4.0394278657584291E-2"/>
                </c:manualLayout>
              </c:layout>
              <c:showVal val="1"/>
              <c:extLst>
                <c:ext xmlns:c15="http://schemas.microsoft.com/office/drawing/2012/chart" uri="{CE6537A1-D6FC-4f65-9D91-7224C49458BB}">
                  <c15:layout/>
                </c:ext>
              </c:extLst>
            </c:dLbl>
            <c:dLbl>
              <c:idx val="3"/>
              <c:layout>
                <c:manualLayout>
                  <c:x val="8.7821270278660973E-3"/>
                  <c:y val="4.5287215072363017E-2"/>
                </c:manualLayout>
              </c:layout>
              <c:showVal val="1"/>
              <c:extLst>
                <c:ext xmlns:c15="http://schemas.microsoft.com/office/drawing/2012/chart" uri="{CE6537A1-D6FC-4f65-9D91-7224C49458BB}">
                  <c15:layout/>
                </c:ext>
              </c:extLst>
            </c:dLbl>
            <c:dLbl>
              <c:idx val="4"/>
              <c:layout>
                <c:manualLayout>
                  <c:x val="-6.0041835476433353E-2"/>
                  <c:y val="-5.4902124476561308E-2"/>
                </c:manualLayout>
              </c:layout>
              <c:showVal val="1"/>
              <c:extLst>
                <c:ext xmlns:c15="http://schemas.microsoft.com/office/drawing/2012/chart" uri="{CE6537A1-D6FC-4f65-9D91-7224C49458BB}">
                  <c15:layout/>
                </c:ext>
              </c:extLst>
            </c:dLbl>
            <c:dLbl>
              <c:idx val="5"/>
              <c:layout>
                <c:manualLayout>
                  <c:x val="-5.1326176664247797E-2"/>
                  <c:y val="4.0345779116626283E-2"/>
                </c:manualLayout>
              </c:layout>
              <c:showVal val="1"/>
              <c:extLst>
                <c:ext xmlns:c15="http://schemas.microsoft.com/office/drawing/2012/chart" uri="{CE6537A1-D6FC-4f65-9D91-7224C49458BB}">
                  <c15:layout/>
                </c:ext>
              </c:extLst>
            </c:dLbl>
            <c:dLbl>
              <c:idx val="6"/>
              <c:layout>
                <c:manualLayout>
                  <c:x val="-3.2217572160327751E-2"/>
                  <c:y val="4.4380406479412285E-2"/>
                </c:manualLayout>
              </c:layout>
              <c:showVal val="1"/>
              <c:extLst>
                <c:ext xmlns:c15="http://schemas.microsoft.com/office/drawing/2012/chart" uri="{CE6537A1-D6FC-4f65-9D91-7224C49458BB}"/>
              </c:extLst>
            </c:dLbl>
            <c:dLbl>
              <c:idx val="7"/>
              <c:layout>
                <c:manualLayout>
                  <c:x val="-5.2719663535081777E-2"/>
                  <c:y val="-3.6311241664973758E-2"/>
                </c:manualLayout>
              </c:layout>
              <c:showVal val="1"/>
              <c:extLst>
                <c:ext xmlns:c15="http://schemas.microsoft.com/office/drawing/2012/chart" uri="{CE6537A1-D6FC-4f65-9D91-7224C49458BB}"/>
              </c:extLst>
            </c:dLbl>
            <c:dLbl>
              <c:idx val="8"/>
              <c:layout>
                <c:manualLayout>
                  <c:x val="-1.0251045687377119E-2"/>
                  <c:y val="5.6484153701070079E-2"/>
                </c:manualLayout>
              </c:layout>
              <c:showVal val="1"/>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dk1">
                        <a:lumMod val="65000"/>
                        <a:lumOff val="35000"/>
                      </a:schemeClr>
                    </a:solidFill>
                    <a:latin typeface="+mn-lt"/>
                    <a:ea typeface="+mn-ea"/>
                    <a:cs typeface="+mn-cs"/>
                  </a:defRPr>
                </a:pPr>
                <a:endParaRPr lang="es-CO"/>
              </a:p>
            </c:txPr>
            <c:showVal val="1"/>
            <c:extLst>
              <c:ext xmlns:c15="http://schemas.microsoft.com/office/drawing/2012/chart" uri="{CE6537A1-D6FC-4f65-9D91-7224C49458BB}">
                <c15:showLeaderLines val="0"/>
              </c:ext>
            </c:extLst>
          </c:dLbls>
          <c:cat>
            <c:numRef>
              <c:f>Datos!$C$3:$C$8</c:f>
              <c:numCache>
                <c:formatCode>m/d/yyyy</c:formatCode>
                <c:ptCount val="6"/>
                <c:pt idx="0">
                  <c:v>43068</c:v>
                </c:pt>
                <c:pt idx="1">
                  <c:v>43096</c:v>
                </c:pt>
                <c:pt idx="2">
                  <c:v>43129</c:v>
                </c:pt>
                <c:pt idx="3">
                  <c:v>43157</c:v>
                </c:pt>
                <c:pt idx="4">
                  <c:v>43186</c:v>
                </c:pt>
                <c:pt idx="5">
                  <c:v>43216</c:v>
                </c:pt>
              </c:numCache>
            </c:numRef>
          </c:cat>
          <c:val>
            <c:numRef>
              <c:f>Datos!$H$3:$H$8</c:f>
              <c:numCache>
                <c:formatCode>#,##0.00</c:formatCode>
                <c:ptCount val="6"/>
                <c:pt idx="0">
                  <c:v>3009.42</c:v>
                </c:pt>
                <c:pt idx="1">
                  <c:v>3018.61</c:v>
                </c:pt>
                <c:pt idx="2">
                  <c:v>3119.5305330000006</c:v>
                </c:pt>
                <c:pt idx="3">
                  <c:v>3128.8903660000005</c:v>
                </c:pt>
                <c:pt idx="4">
                  <c:v>3138.6423669999999</c:v>
                </c:pt>
                <c:pt idx="5">
                  <c:v>3056.8100000000004</c:v>
                </c:pt>
              </c:numCache>
            </c:numRef>
          </c:val>
        </c:ser>
        <c:dLbls/>
        <c:dropLines>
          <c:spPr>
            <a:ln w="9525" cap="flat" cmpd="sng" algn="ctr">
              <a:solidFill>
                <a:schemeClr val="dk1">
                  <a:lumMod val="35000"/>
                  <a:lumOff val="65000"/>
                  <a:alpha val="33000"/>
                </a:schemeClr>
              </a:solidFill>
              <a:round/>
            </a:ln>
            <a:effectLst/>
          </c:spPr>
        </c:dropLines>
        <c:marker val="1"/>
        <c:axId val="66811776"/>
        <c:axId val="66813312"/>
      </c:lineChart>
      <c:dateAx>
        <c:axId val="66811776"/>
        <c:scaling>
          <c:orientation val="minMax"/>
          <c:max val="43220"/>
        </c:scaling>
        <c:axPos val="b"/>
        <c:numFmt formatCode="dd/mm/yyyy" sourceLinked="0"/>
        <c:tickLblPos val="nextTo"/>
        <c:spPr>
          <a:noFill/>
          <a:ln w="9525" cap="flat" cmpd="sng" algn="ctr">
            <a:solidFill>
              <a:schemeClr val="dk1">
                <a:lumMod val="15000"/>
                <a:lumOff val="85000"/>
              </a:schemeClr>
            </a:solidFill>
            <a:round/>
          </a:ln>
          <a:effectLst/>
        </c:spPr>
        <c:txPr>
          <a:bodyPr rot="0" spcFirstLastPara="1" vertOverflow="ellipsis"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s-CO"/>
          </a:p>
        </c:txPr>
        <c:crossAx val="66813312"/>
        <c:crosses val="autoZero"/>
        <c:auto val="1"/>
        <c:lblOffset val="100"/>
        <c:baseTimeUnit val="days"/>
        <c:majorUnit val="30"/>
        <c:majorTimeUnit val="days"/>
      </c:dateAx>
      <c:valAx>
        <c:axId val="66813312"/>
        <c:scaling>
          <c:orientation val="minMax"/>
          <c:max val="3500"/>
          <c:min val="2700"/>
        </c:scaling>
        <c:axPos val="l"/>
        <c:numFmt formatCode="#,##0.00" sourceLinked="1"/>
        <c:maj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s-CO"/>
          </a:p>
        </c:txPr>
        <c:crossAx val="66811776"/>
        <c:crosses val="autoZero"/>
        <c:crossBetween val="between"/>
        <c:minorUnit val="20"/>
      </c:valAx>
      <c:spPr>
        <a:gradFill>
          <a:gsLst>
            <a:gs pos="100000">
              <a:schemeClr val="lt1">
                <a:lumMod val="95000"/>
              </a:schemeClr>
            </a:gs>
            <a:gs pos="0">
              <a:schemeClr val="lt1"/>
            </a:gs>
          </a:gsLst>
          <a:lin ang="5400000" scaled="0"/>
        </a:gradFill>
        <a:ln>
          <a:noFill/>
        </a:ln>
        <a:effectLst/>
      </c:spPr>
    </c:plotArea>
    <c:plotVisOnly val="1"/>
    <c:dispBlanksAs val="gap"/>
  </c:chart>
  <c:spPr>
    <a:solidFill>
      <a:schemeClr val="lt1"/>
    </a:solidFill>
    <a:ln>
      <a:noFill/>
    </a:ln>
    <a:effectLst/>
  </c:spPr>
  <c:txPr>
    <a:bodyPr/>
    <a:lstStyle/>
    <a:p>
      <a:pPr>
        <a:defRPr/>
      </a:pPr>
      <a:endParaRPr lang="es-CO"/>
    </a:p>
  </c:txPr>
  <c:externalData r:id="rId1"/>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94B45F-1B04-4FED-86DF-C03F87C1F35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CO"/>
        </a:p>
      </dgm:t>
    </dgm:pt>
    <dgm:pt modelId="{052E7596-DCE7-4EDF-AAE9-964EC8AD38A4}">
      <dgm:prSet phldrT="[Texto]" custT="1"/>
      <dgm:spPr>
        <a:solidFill>
          <a:srgbClr val="002060"/>
        </a:solidFill>
      </dgm:spPr>
      <dgm:t>
        <a:bodyPr/>
        <a:lstStyle/>
        <a:p>
          <a:r>
            <a:rPr lang="es-CO" sz="1400" b="1" dirty="0" smtClean="0">
              <a:latin typeface="+mn-lt"/>
            </a:rPr>
            <a:t>1. Verificación del quórum</a:t>
          </a:r>
          <a:endParaRPr lang="es-CO" sz="1400" b="1" dirty="0">
            <a:latin typeface="+mn-lt"/>
          </a:endParaRPr>
        </a:p>
      </dgm:t>
    </dgm:pt>
    <dgm:pt modelId="{30EDE446-ECFC-497A-B16F-701E55166B4D}" type="parTrans" cxnId="{3BE5867A-F1B4-4754-9C4A-783EF9CF2B2B}">
      <dgm:prSet/>
      <dgm:spPr/>
      <dgm:t>
        <a:bodyPr/>
        <a:lstStyle/>
        <a:p>
          <a:endParaRPr lang="es-CO" sz="1200" b="1"/>
        </a:p>
      </dgm:t>
    </dgm:pt>
    <dgm:pt modelId="{39A4BA08-8254-4B80-9074-E28316C342D6}" type="sibTrans" cxnId="{3BE5867A-F1B4-4754-9C4A-783EF9CF2B2B}">
      <dgm:prSet/>
      <dgm:spPr/>
      <dgm:t>
        <a:bodyPr/>
        <a:lstStyle/>
        <a:p>
          <a:endParaRPr lang="es-CO" sz="1200" b="1"/>
        </a:p>
      </dgm:t>
    </dgm:pt>
    <dgm:pt modelId="{5DDFDEC6-DEBB-4ED1-B7D2-1A23E4EE73BE}">
      <dgm:prSet phldrT="[Texto]" custT="1"/>
      <dgm:spPr>
        <a:solidFill>
          <a:srgbClr val="002060"/>
        </a:solidFill>
      </dgm:spPr>
      <dgm:t>
        <a:bodyPr/>
        <a:lstStyle/>
        <a:p>
          <a:r>
            <a:rPr lang="es-CO" sz="1400" b="1" dirty="0" smtClean="0">
              <a:latin typeface="+mn-lt"/>
            </a:rPr>
            <a:t>3. Aprobación de Acta</a:t>
          </a:r>
          <a:r>
            <a:rPr lang="es-CO" sz="1400" b="1" dirty="0" smtClean="0">
              <a:solidFill>
                <a:schemeClr val="bg1"/>
              </a:solidFill>
              <a:latin typeface="+mn-lt"/>
            </a:rPr>
            <a:t> 88 </a:t>
          </a:r>
          <a:r>
            <a:rPr lang="es-CO" sz="1400" b="1" dirty="0" smtClean="0">
              <a:latin typeface="+mn-lt"/>
            </a:rPr>
            <a:t>del mes de Septiembre de 2017 </a:t>
          </a:r>
          <a:endParaRPr lang="es-CO" sz="1400" b="1" dirty="0">
            <a:latin typeface="+mn-lt"/>
          </a:endParaRPr>
        </a:p>
      </dgm:t>
    </dgm:pt>
    <dgm:pt modelId="{09D0F415-E6ED-4CD1-B892-BC7FE643DBF4}" type="sibTrans" cxnId="{6C6E9331-AF03-49E4-9C14-BE6FC94E0CD9}">
      <dgm:prSet/>
      <dgm:spPr/>
      <dgm:t>
        <a:bodyPr/>
        <a:lstStyle/>
        <a:p>
          <a:endParaRPr lang="es-CO" sz="1200" b="1"/>
        </a:p>
      </dgm:t>
    </dgm:pt>
    <dgm:pt modelId="{FD2F7F9C-F7C5-4C8C-831E-495CD9864B5E}" type="parTrans" cxnId="{6C6E9331-AF03-49E4-9C14-BE6FC94E0CD9}">
      <dgm:prSet/>
      <dgm:spPr/>
      <dgm:t>
        <a:bodyPr/>
        <a:lstStyle/>
        <a:p>
          <a:endParaRPr lang="es-CO" sz="1200" b="1"/>
        </a:p>
      </dgm:t>
    </dgm:pt>
    <dgm:pt modelId="{E32C722A-EC5B-47A2-ABE6-8436A1C43771}">
      <dgm:prSet phldrT="[Texto]" custT="1"/>
      <dgm:spPr>
        <a:solidFill>
          <a:srgbClr val="002060"/>
        </a:solidFill>
      </dgm:spPr>
      <dgm:t>
        <a:bodyPr/>
        <a:lstStyle/>
        <a:p>
          <a:r>
            <a:rPr lang="es-ES" sz="1400" b="1" dirty="0" smtClean="0">
              <a:latin typeface="+mn-lt"/>
            </a:rPr>
            <a:t>2. Lectura y </a:t>
          </a:r>
          <a:r>
            <a:rPr lang="es-CO" sz="1400" b="1" dirty="0" smtClean="0">
              <a:latin typeface="+mn-lt"/>
            </a:rPr>
            <a:t>Aprobación orden del día</a:t>
          </a:r>
          <a:endParaRPr lang="es-CO" sz="1400" b="1" dirty="0">
            <a:latin typeface="+mn-lt"/>
          </a:endParaRPr>
        </a:p>
      </dgm:t>
    </dgm:pt>
    <dgm:pt modelId="{BA6F8889-12CF-44F9-9925-CB87B464C19F}" type="sibTrans" cxnId="{0AC2E2F3-2A90-4400-8BFB-055BE42668BF}">
      <dgm:prSet/>
      <dgm:spPr/>
      <dgm:t>
        <a:bodyPr/>
        <a:lstStyle/>
        <a:p>
          <a:endParaRPr lang="es-CO" sz="1200" b="1"/>
        </a:p>
      </dgm:t>
    </dgm:pt>
    <dgm:pt modelId="{B7798E8D-0FEC-4FC6-834D-20EF340E6E6F}" type="parTrans" cxnId="{0AC2E2F3-2A90-4400-8BFB-055BE42668BF}">
      <dgm:prSet/>
      <dgm:spPr/>
      <dgm:t>
        <a:bodyPr/>
        <a:lstStyle/>
        <a:p>
          <a:endParaRPr lang="es-CO" sz="1200" b="1"/>
        </a:p>
      </dgm:t>
    </dgm:pt>
    <dgm:pt modelId="{265C6779-6EB1-410C-A5B7-C2B90EACECA5}">
      <dgm:prSet phldrT="[Texto]" custT="1"/>
      <dgm:spPr>
        <a:solidFill>
          <a:srgbClr val="002060"/>
        </a:solidFill>
      </dgm:spPr>
      <dgm:t>
        <a:bodyPr/>
        <a:lstStyle/>
        <a:p>
          <a:pPr algn="just"/>
          <a:r>
            <a:rPr lang="es-CO" sz="1400" b="1" dirty="0" smtClean="0">
              <a:latin typeface="+mn-lt"/>
            </a:rPr>
            <a:t>4. Seguimiento </a:t>
          </a:r>
          <a:r>
            <a:rPr lang="es-CO" sz="1400" b="1" dirty="0" smtClean="0">
              <a:latin typeface="+mn-lt"/>
            </a:rPr>
            <a:t>de Tareas</a:t>
          </a:r>
          <a:r>
            <a:rPr lang="es-CO" sz="1400" b="1" dirty="0" smtClean="0">
              <a:latin typeface="+mn-lt"/>
            </a:rPr>
            <a:t>.</a:t>
          </a:r>
          <a:endParaRPr lang="es-CO" sz="1400" b="1" dirty="0">
            <a:latin typeface="+mn-lt"/>
          </a:endParaRPr>
        </a:p>
      </dgm:t>
    </dgm:pt>
    <dgm:pt modelId="{DD41CA8D-41DF-465A-9AF3-286C2D4BF953}" type="sibTrans" cxnId="{3C56CF3B-9F80-49ED-8AB3-363E1E81C504}">
      <dgm:prSet/>
      <dgm:spPr/>
      <dgm:t>
        <a:bodyPr/>
        <a:lstStyle/>
        <a:p>
          <a:endParaRPr lang="es-CO" sz="1200" b="1"/>
        </a:p>
      </dgm:t>
    </dgm:pt>
    <dgm:pt modelId="{E9911551-1339-43A2-BA1F-AA7968565751}" type="parTrans" cxnId="{3C56CF3B-9F80-49ED-8AB3-363E1E81C504}">
      <dgm:prSet/>
      <dgm:spPr/>
      <dgm:t>
        <a:bodyPr/>
        <a:lstStyle/>
        <a:p>
          <a:endParaRPr lang="es-CO" sz="1200" b="1"/>
        </a:p>
      </dgm:t>
    </dgm:pt>
    <dgm:pt modelId="{E0F61782-EB0C-4686-95E9-65A21555DC5C}">
      <dgm:prSet phldrT="[Texto]" custT="1"/>
      <dgm:spPr>
        <a:solidFill>
          <a:srgbClr val="002060"/>
        </a:solidFill>
      </dgm:spPr>
      <dgm:t>
        <a:bodyPr/>
        <a:lstStyle/>
        <a:p>
          <a:r>
            <a:rPr lang="es-CO" sz="1400" b="1" dirty="0" smtClean="0">
              <a:latin typeface="+mn-lt"/>
            </a:rPr>
            <a:t>5. </a:t>
          </a:r>
          <a:r>
            <a:rPr lang="es-CO" sz="1400" b="1" dirty="0" smtClean="0">
              <a:latin typeface="+mn-lt"/>
            </a:rPr>
            <a:t>Monitoreo  al Sistema de Administración de Riesgos de C&amp;L y Garantías – SARG (Análisis de subyacentes)</a:t>
          </a:r>
          <a:endParaRPr lang="es-CO" sz="1400" b="1" dirty="0">
            <a:latin typeface="+mn-lt"/>
          </a:endParaRPr>
        </a:p>
      </dgm:t>
    </dgm:pt>
    <dgm:pt modelId="{1FB2FE29-26FA-4837-82CD-2AFBBFBD2A44}" type="parTrans" cxnId="{A91244CF-A696-4880-BD18-92B28467DFA4}">
      <dgm:prSet/>
      <dgm:spPr/>
      <dgm:t>
        <a:bodyPr/>
        <a:lstStyle/>
        <a:p>
          <a:endParaRPr lang="es-CO" sz="1600" b="1"/>
        </a:p>
      </dgm:t>
    </dgm:pt>
    <dgm:pt modelId="{2137438C-50B6-4A84-87E2-97BD3D27A224}" type="sibTrans" cxnId="{A91244CF-A696-4880-BD18-92B28467DFA4}">
      <dgm:prSet/>
      <dgm:spPr/>
      <dgm:t>
        <a:bodyPr/>
        <a:lstStyle/>
        <a:p>
          <a:endParaRPr lang="es-CO" sz="1600" b="1"/>
        </a:p>
      </dgm:t>
    </dgm:pt>
    <dgm:pt modelId="{4FA4C827-C0FC-4C45-8C71-D69ED486C7CF}">
      <dgm:prSet phldrT="[Texto]" custT="1"/>
      <dgm:spPr>
        <a:solidFill>
          <a:srgbClr val="002060"/>
        </a:solidFill>
      </dgm:spPr>
      <dgm:t>
        <a:bodyPr/>
        <a:lstStyle/>
        <a:p>
          <a:r>
            <a:rPr lang="es-CO" sz="1400" b="1" dirty="0" smtClean="0">
              <a:latin typeface="+mn-lt"/>
            </a:rPr>
            <a:t>7. Informe de Gestión al Sistema de Administración de </a:t>
          </a:r>
          <a:r>
            <a:rPr lang="es-CO" sz="1400" b="1" dirty="0" smtClean="0">
              <a:latin typeface="+mn-lt"/>
            </a:rPr>
            <a:t>LA/FT - SARLAFT</a:t>
          </a:r>
          <a:r>
            <a:rPr lang="es-CO" sz="1400" b="1" dirty="0" smtClean="0">
              <a:latin typeface="+mn-lt"/>
            </a:rPr>
            <a:t>.</a:t>
          </a:r>
          <a:endParaRPr lang="es-CO" sz="1400" b="1" dirty="0">
            <a:latin typeface="+mn-lt"/>
          </a:endParaRPr>
        </a:p>
      </dgm:t>
    </dgm:pt>
    <dgm:pt modelId="{61B791D1-5EE3-43DE-827D-17EE8C5F90C1}" type="parTrans" cxnId="{1A641A3B-C0E9-4DC8-92EB-1D97A68FEBA5}">
      <dgm:prSet/>
      <dgm:spPr/>
      <dgm:t>
        <a:bodyPr/>
        <a:lstStyle/>
        <a:p>
          <a:endParaRPr lang="es-CO" sz="1600"/>
        </a:p>
      </dgm:t>
    </dgm:pt>
    <dgm:pt modelId="{BA69212E-0CCB-4803-B27C-1ED0BC8FEDAA}" type="sibTrans" cxnId="{1A641A3B-C0E9-4DC8-92EB-1D97A68FEBA5}">
      <dgm:prSet/>
      <dgm:spPr/>
      <dgm:t>
        <a:bodyPr/>
        <a:lstStyle/>
        <a:p>
          <a:endParaRPr lang="es-CO" sz="1600"/>
        </a:p>
      </dgm:t>
    </dgm:pt>
    <dgm:pt modelId="{3959E26C-344C-4BEB-8E9D-47CE699684B8}">
      <dgm:prSet phldrT="[Texto]" custT="1"/>
      <dgm:spPr>
        <a:solidFill>
          <a:srgbClr val="002060"/>
        </a:solidFill>
      </dgm:spPr>
      <dgm:t>
        <a:bodyPr/>
        <a:lstStyle/>
        <a:p>
          <a:r>
            <a:rPr lang="es-CO" sz="1400" b="1" dirty="0" smtClean="0">
              <a:latin typeface="+mn-lt"/>
            </a:rPr>
            <a:t>8. Informe de Gestión al Sistema de Administración de Riesgo Operativo – SARO</a:t>
          </a:r>
          <a:endParaRPr lang="es-CO" sz="1400" b="1" dirty="0">
            <a:solidFill>
              <a:schemeClr val="tx1"/>
            </a:solidFill>
            <a:latin typeface="+mn-lt"/>
          </a:endParaRPr>
        </a:p>
      </dgm:t>
    </dgm:pt>
    <dgm:pt modelId="{3E5D3402-21ED-4277-9E5A-31B0D02417AE}" type="parTrans" cxnId="{8B778AE3-193A-4649-B3B2-29F9AB6DEF8B}">
      <dgm:prSet/>
      <dgm:spPr/>
      <dgm:t>
        <a:bodyPr/>
        <a:lstStyle/>
        <a:p>
          <a:endParaRPr lang="es-CO" sz="1600"/>
        </a:p>
      </dgm:t>
    </dgm:pt>
    <dgm:pt modelId="{73138EAA-4DC0-43AA-B5A0-6C0F5B0AA32B}" type="sibTrans" cxnId="{8B778AE3-193A-4649-B3B2-29F9AB6DEF8B}">
      <dgm:prSet/>
      <dgm:spPr/>
      <dgm:t>
        <a:bodyPr/>
        <a:lstStyle/>
        <a:p>
          <a:endParaRPr lang="es-CO" sz="1600"/>
        </a:p>
      </dgm:t>
    </dgm:pt>
    <dgm:pt modelId="{03F5AD6D-605D-46F0-9C2F-290085FE6ACE}">
      <dgm:prSet phldrT="[Texto]" custT="1"/>
      <dgm:spPr>
        <a:solidFill>
          <a:srgbClr val="002060"/>
        </a:solidFill>
      </dgm:spPr>
      <dgm:t>
        <a:bodyPr/>
        <a:lstStyle/>
        <a:p>
          <a:r>
            <a:rPr lang="es-CO" sz="1400" b="1" dirty="0" smtClean="0">
              <a:solidFill>
                <a:schemeClr val="bg1"/>
              </a:solidFill>
              <a:latin typeface="+mn-lt"/>
            </a:rPr>
            <a:t>10. Proposiciones y Varios </a:t>
          </a:r>
          <a:endParaRPr lang="es-CO" sz="1400" b="1" dirty="0">
            <a:solidFill>
              <a:schemeClr val="bg1"/>
            </a:solidFill>
            <a:latin typeface="+mn-lt"/>
          </a:endParaRPr>
        </a:p>
      </dgm:t>
    </dgm:pt>
    <dgm:pt modelId="{7154CC4C-931E-4D20-A560-5832A4B8380A}" type="parTrans" cxnId="{2384AE68-C42D-4CCF-8EF0-CA1879AC5F98}">
      <dgm:prSet/>
      <dgm:spPr/>
      <dgm:t>
        <a:bodyPr/>
        <a:lstStyle/>
        <a:p>
          <a:endParaRPr lang="es-CO" sz="1600"/>
        </a:p>
      </dgm:t>
    </dgm:pt>
    <dgm:pt modelId="{CF0A53DD-87DB-4F05-92E3-F5350231B331}" type="sibTrans" cxnId="{2384AE68-C42D-4CCF-8EF0-CA1879AC5F98}">
      <dgm:prSet/>
      <dgm:spPr/>
      <dgm:t>
        <a:bodyPr/>
        <a:lstStyle/>
        <a:p>
          <a:endParaRPr lang="es-CO" sz="1600"/>
        </a:p>
      </dgm:t>
    </dgm:pt>
    <dgm:pt modelId="{1FE9497F-19F2-451C-A827-F853CB8BFC3A}">
      <dgm:prSet phldrT="[Texto]" custT="1"/>
      <dgm:spPr>
        <a:solidFill>
          <a:srgbClr val="002060"/>
        </a:solidFill>
      </dgm:spPr>
      <dgm:t>
        <a:bodyPr/>
        <a:lstStyle/>
        <a:p>
          <a:r>
            <a:rPr lang="es-CO" sz="1400" b="1" dirty="0" smtClean="0">
              <a:latin typeface="+mn-lt"/>
            </a:rPr>
            <a:t>6. </a:t>
          </a:r>
          <a:r>
            <a:rPr lang="es-ES" sz="1400" b="1" dirty="0" smtClean="0"/>
            <a:t>Revisión Cronogramas de trabajo Requerimientos Superintendencia Financiera de Colombia </a:t>
          </a:r>
          <a:endParaRPr lang="es-CO" sz="1400" b="1" dirty="0">
            <a:latin typeface="+mn-lt"/>
          </a:endParaRPr>
        </a:p>
      </dgm:t>
    </dgm:pt>
    <dgm:pt modelId="{7989944B-7AA0-4E55-B6BB-4806C6F1B72A}" type="parTrans" cxnId="{2AEB6903-91A9-4FD5-A48D-7353787DFF42}">
      <dgm:prSet/>
      <dgm:spPr/>
      <dgm:t>
        <a:bodyPr/>
        <a:lstStyle/>
        <a:p>
          <a:endParaRPr lang="es-CO" sz="2000"/>
        </a:p>
      </dgm:t>
    </dgm:pt>
    <dgm:pt modelId="{95D528E4-E51E-4F39-85B4-F98E2937993A}" type="sibTrans" cxnId="{2AEB6903-91A9-4FD5-A48D-7353787DFF42}">
      <dgm:prSet/>
      <dgm:spPr/>
      <dgm:t>
        <a:bodyPr/>
        <a:lstStyle/>
        <a:p>
          <a:endParaRPr lang="es-CO" sz="2000"/>
        </a:p>
      </dgm:t>
    </dgm:pt>
    <dgm:pt modelId="{89FF6C16-B925-402D-B5A3-72C743D31441}">
      <dgm:prSet phldrT="[Texto]" custT="1"/>
      <dgm:spPr>
        <a:solidFill>
          <a:srgbClr val="002060"/>
        </a:solidFill>
      </dgm:spPr>
      <dgm:t>
        <a:bodyPr/>
        <a:lstStyle/>
        <a:p>
          <a:r>
            <a:rPr lang="es-CO" sz="1400" b="1" dirty="0" smtClean="0">
              <a:latin typeface="+mn-lt"/>
            </a:rPr>
            <a:t>9. Informe de Gestión al Sistema de Administración de Riesgos Financieros - SARF.</a:t>
          </a:r>
          <a:endParaRPr lang="es-CO" sz="1400" b="1" dirty="0">
            <a:solidFill>
              <a:schemeClr val="tx1"/>
            </a:solidFill>
            <a:latin typeface="+mn-lt"/>
          </a:endParaRPr>
        </a:p>
      </dgm:t>
    </dgm:pt>
    <dgm:pt modelId="{47CEED07-BF4C-4D77-B1A3-488CE64604B1}" type="parTrans" cxnId="{7B3090BF-43B0-4E44-8B9A-9797BCD0B9ED}">
      <dgm:prSet/>
      <dgm:spPr/>
      <dgm:t>
        <a:bodyPr/>
        <a:lstStyle/>
        <a:p>
          <a:endParaRPr lang="es-CO" sz="2000"/>
        </a:p>
      </dgm:t>
    </dgm:pt>
    <dgm:pt modelId="{652549A3-04C1-455B-BC2E-3A2AE92CB272}" type="sibTrans" cxnId="{7B3090BF-43B0-4E44-8B9A-9797BCD0B9ED}">
      <dgm:prSet/>
      <dgm:spPr/>
      <dgm:t>
        <a:bodyPr/>
        <a:lstStyle/>
        <a:p>
          <a:endParaRPr lang="es-CO" sz="2000"/>
        </a:p>
      </dgm:t>
    </dgm:pt>
    <dgm:pt modelId="{FBEE733A-2469-4708-8757-1987858F5659}" type="pres">
      <dgm:prSet presAssocID="{A394B45F-1B04-4FED-86DF-C03F87C1F350}" presName="linear" presStyleCnt="0">
        <dgm:presLayoutVars>
          <dgm:animLvl val="lvl"/>
          <dgm:resizeHandles val="exact"/>
        </dgm:presLayoutVars>
      </dgm:prSet>
      <dgm:spPr/>
      <dgm:t>
        <a:bodyPr/>
        <a:lstStyle/>
        <a:p>
          <a:endParaRPr lang="es-CO"/>
        </a:p>
      </dgm:t>
    </dgm:pt>
    <dgm:pt modelId="{13EF5FE7-BB44-4926-B2C4-0811E835AB81}" type="pres">
      <dgm:prSet presAssocID="{052E7596-DCE7-4EDF-AAE9-964EC8AD38A4}" presName="parentText" presStyleLbl="node1" presStyleIdx="0" presStyleCnt="10">
        <dgm:presLayoutVars>
          <dgm:chMax val="0"/>
          <dgm:bulletEnabled val="1"/>
        </dgm:presLayoutVars>
      </dgm:prSet>
      <dgm:spPr/>
      <dgm:t>
        <a:bodyPr/>
        <a:lstStyle/>
        <a:p>
          <a:endParaRPr lang="es-CO"/>
        </a:p>
      </dgm:t>
    </dgm:pt>
    <dgm:pt modelId="{C7DE1597-3726-4B86-AE2D-3540DD3B9AAA}" type="pres">
      <dgm:prSet presAssocID="{39A4BA08-8254-4B80-9074-E28316C342D6}" presName="spacer" presStyleCnt="0"/>
      <dgm:spPr/>
    </dgm:pt>
    <dgm:pt modelId="{6D33E85B-50B7-4764-A60D-7C558209468F}" type="pres">
      <dgm:prSet presAssocID="{E32C722A-EC5B-47A2-ABE6-8436A1C43771}" presName="parentText" presStyleLbl="node1" presStyleIdx="1" presStyleCnt="10">
        <dgm:presLayoutVars>
          <dgm:chMax val="0"/>
          <dgm:bulletEnabled val="1"/>
        </dgm:presLayoutVars>
      </dgm:prSet>
      <dgm:spPr/>
      <dgm:t>
        <a:bodyPr/>
        <a:lstStyle/>
        <a:p>
          <a:endParaRPr lang="es-CO"/>
        </a:p>
      </dgm:t>
    </dgm:pt>
    <dgm:pt modelId="{9090DAD0-E9E7-4C22-AC68-1AAD8E54DFC7}" type="pres">
      <dgm:prSet presAssocID="{BA6F8889-12CF-44F9-9925-CB87B464C19F}" presName="spacer" presStyleCnt="0"/>
      <dgm:spPr/>
    </dgm:pt>
    <dgm:pt modelId="{5C8FC485-97B0-44BD-99D6-F47DF419B0EC}" type="pres">
      <dgm:prSet presAssocID="{5DDFDEC6-DEBB-4ED1-B7D2-1A23E4EE73BE}" presName="parentText" presStyleLbl="node1" presStyleIdx="2" presStyleCnt="10">
        <dgm:presLayoutVars>
          <dgm:chMax val="0"/>
          <dgm:bulletEnabled val="1"/>
        </dgm:presLayoutVars>
      </dgm:prSet>
      <dgm:spPr/>
      <dgm:t>
        <a:bodyPr/>
        <a:lstStyle/>
        <a:p>
          <a:endParaRPr lang="es-CO"/>
        </a:p>
      </dgm:t>
    </dgm:pt>
    <dgm:pt modelId="{A0DB259C-4C35-472D-B0AD-167A056F04EC}" type="pres">
      <dgm:prSet presAssocID="{09D0F415-E6ED-4CD1-B892-BC7FE643DBF4}" presName="spacer" presStyleCnt="0"/>
      <dgm:spPr/>
    </dgm:pt>
    <dgm:pt modelId="{18EFB5B1-2AAC-4A91-93A9-DEF6A3122670}" type="pres">
      <dgm:prSet presAssocID="{265C6779-6EB1-410C-A5B7-C2B90EACECA5}" presName="parentText" presStyleLbl="node1" presStyleIdx="3" presStyleCnt="10">
        <dgm:presLayoutVars>
          <dgm:chMax val="0"/>
          <dgm:bulletEnabled val="1"/>
        </dgm:presLayoutVars>
      </dgm:prSet>
      <dgm:spPr/>
      <dgm:t>
        <a:bodyPr/>
        <a:lstStyle/>
        <a:p>
          <a:endParaRPr lang="es-CO"/>
        </a:p>
      </dgm:t>
    </dgm:pt>
    <dgm:pt modelId="{EBCF72C2-5214-4101-B7E8-8EDDEB735FF0}" type="pres">
      <dgm:prSet presAssocID="{DD41CA8D-41DF-465A-9AF3-286C2D4BF953}" presName="spacer" presStyleCnt="0"/>
      <dgm:spPr/>
    </dgm:pt>
    <dgm:pt modelId="{C29F0070-0254-461B-9451-BBA47D4A73E3}" type="pres">
      <dgm:prSet presAssocID="{E0F61782-EB0C-4686-95E9-65A21555DC5C}" presName="parentText" presStyleLbl="node1" presStyleIdx="4" presStyleCnt="10">
        <dgm:presLayoutVars>
          <dgm:chMax val="0"/>
          <dgm:bulletEnabled val="1"/>
        </dgm:presLayoutVars>
      </dgm:prSet>
      <dgm:spPr/>
      <dgm:t>
        <a:bodyPr/>
        <a:lstStyle/>
        <a:p>
          <a:endParaRPr lang="es-CO"/>
        </a:p>
      </dgm:t>
    </dgm:pt>
    <dgm:pt modelId="{AC4048B6-4BDD-48B2-9644-567C8AC0AFFB}" type="pres">
      <dgm:prSet presAssocID="{2137438C-50B6-4A84-87E2-97BD3D27A224}" presName="spacer" presStyleCnt="0"/>
      <dgm:spPr/>
    </dgm:pt>
    <dgm:pt modelId="{A1D3F77D-6267-4342-B1B6-C3211D79AEA4}" type="pres">
      <dgm:prSet presAssocID="{1FE9497F-19F2-451C-A827-F853CB8BFC3A}" presName="parentText" presStyleLbl="node1" presStyleIdx="5" presStyleCnt="10">
        <dgm:presLayoutVars>
          <dgm:chMax val="0"/>
          <dgm:bulletEnabled val="1"/>
        </dgm:presLayoutVars>
      </dgm:prSet>
      <dgm:spPr/>
      <dgm:t>
        <a:bodyPr/>
        <a:lstStyle/>
        <a:p>
          <a:endParaRPr lang="es-CO"/>
        </a:p>
      </dgm:t>
    </dgm:pt>
    <dgm:pt modelId="{24FB10D5-E546-4665-9E56-496D1008FAC7}" type="pres">
      <dgm:prSet presAssocID="{95D528E4-E51E-4F39-85B4-F98E2937993A}" presName="spacer" presStyleCnt="0"/>
      <dgm:spPr/>
    </dgm:pt>
    <dgm:pt modelId="{2E45DE1A-8C1C-4869-BC29-B9A96897023E}" type="pres">
      <dgm:prSet presAssocID="{4FA4C827-C0FC-4C45-8C71-D69ED486C7CF}" presName="parentText" presStyleLbl="node1" presStyleIdx="6" presStyleCnt="10">
        <dgm:presLayoutVars>
          <dgm:chMax val="0"/>
          <dgm:bulletEnabled val="1"/>
        </dgm:presLayoutVars>
      </dgm:prSet>
      <dgm:spPr/>
      <dgm:t>
        <a:bodyPr/>
        <a:lstStyle/>
        <a:p>
          <a:endParaRPr lang="es-CO"/>
        </a:p>
      </dgm:t>
    </dgm:pt>
    <dgm:pt modelId="{3CFB9E96-9926-4706-8264-89EFF1B37DDB}" type="pres">
      <dgm:prSet presAssocID="{BA69212E-0CCB-4803-B27C-1ED0BC8FEDAA}" presName="spacer" presStyleCnt="0"/>
      <dgm:spPr/>
    </dgm:pt>
    <dgm:pt modelId="{1BC5F67B-E16F-4584-A38A-E055FF8DA778}" type="pres">
      <dgm:prSet presAssocID="{3959E26C-344C-4BEB-8E9D-47CE699684B8}" presName="parentText" presStyleLbl="node1" presStyleIdx="7" presStyleCnt="10">
        <dgm:presLayoutVars>
          <dgm:chMax val="0"/>
          <dgm:bulletEnabled val="1"/>
        </dgm:presLayoutVars>
      </dgm:prSet>
      <dgm:spPr/>
      <dgm:t>
        <a:bodyPr/>
        <a:lstStyle/>
        <a:p>
          <a:endParaRPr lang="es-CO"/>
        </a:p>
      </dgm:t>
    </dgm:pt>
    <dgm:pt modelId="{F5EEF630-941C-4A58-8A3B-C0F995E0FB5C}" type="pres">
      <dgm:prSet presAssocID="{73138EAA-4DC0-43AA-B5A0-6C0F5B0AA32B}" presName="spacer" presStyleCnt="0"/>
      <dgm:spPr/>
    </dgm:pt>
    <dgm:pt modelId="{444DB08D-7929-4BFA-9062-3617F2F516FF}" type="pres">
      <dgm:prSet presAssocID="{89FF6C16-B925-402D-B5A3-72C743D31441}" presName="parentText" presStyleLbl="node1" presStyleIdx="8" presStyleCnt="10">
        <dgm:presLayoutVars>
          <dgm:chMax val="0"/>
          <dgm:bulletEnabled val="1"/>
        </dgm:presLayoutVars>
      </dgm:prSet>
      <dgm:spPr/>
      <dgm:t>
        <a:bodyPr/>
        <a:lstStyle/>
        <a:p>
          <a:endParaRPr lang="es-CO"/>
        </a:p>
      </dgm:t>
    </dgm:pt>
    <dgm:pt modelId="{BB5E175E-57CD-41C4-8C14-035BCFFB7781}" type="pres">
      <dgm:prSet presAssocID="{652549A3-04C1-455B-BC2E-3A2AE92CB272}" presName="spacer" presStyleCnt="0"/>
      <dgm:spPr/>
    </dgm:pt>
    <dgm:pt modelId="{1387A4BF-4574-446B-87FF-7C779F64EB68}" type="pres">
      <dgm:prSet presAssocID="{03F5AD6D-605D-46F0-9C2F-290085FE6ACE}" presName="parentText" presStyleLbl="node1" presStyleIdx="9" presStyleCnt="10">
        <dgm:presLayoutVars>
          <dgm:chMax val="0"/>
          <dgm:bulletEnabled val="1"/>
        </dgm:presLayoutVars>
      </dgm:prSet>
      <dgm:spPr/>
      <dgm:t>
        <a:bodyPr/>
        <a:lstStyle/>
        <a:p>
          <a:endParaRPr lang="es-CO"/>
        </a:p>
      </dgm:t>
    </dgm:pt>
  </dgm:ptLst>
  <dgm:cxnLst>
    <dgm:cxn modelId="{E4BAEA37-4A14-438E-B505-D53590624D9D}" type="presOf" srcId="{03F5AD6D-605D-46F0-9C2F-290085FE6ACE}" destId="{1387A4BF-4574-446B-87FF-7C779F64EB68}" srcOrd="0" destOrd="0" presId="urn:microsoft.com/office/officeart/2005/8/layout/vList2"/>
    <dgm:cxn modelId="{3C56CF3B-9F80-49ED-8AB3-363E1E81C504}" srcId="{A394B45F-1B04-4FED-86DF-C03F87C1F350}" destId="{265C6779-6EB1-410C-A5B7-C2B90EACECA5}" srcOrd="3" destOrd="0" parTransId="{E9911551-1339-43A2-BA1F-AA7968565751}" sibTransId="{DD41CA8D-41DF-465A-9AF3-286C2D4BF953}"/>
    <dgm:cxn modelId="{0AC2E2F3-2A90-4400-8BFB-055BE42668BF}" srcId="{A394B45F-1B04-4FED-86DF-C03F87C1F350}" destId="{E32C722A-EC5B-47A2-ABE6-8436A1C43771}" srcOrd="1" destOrd="0" parTransId="{B7798E8D-0FEC-4FC6-834D-20EF340E6E6F}" sibTransId="{BA6F8889-12CF-44F9-9925-CB87B464C19F}"/>
    <dgm:cxn modelId="{5581AB96-92F8-4799-B2EF-85B9CA087AE9}" type="presOf" srcId="{052E7596-DCE7-4EDF-AAE9-964EC8AD38A4}" destId="{13EF5FE7-BB44-4926-B2C4-0811E835AB81}" srcOrd="0" destOrd="0" presId="urn:microsoft.com/office/officeart/2005/8/layout/vList2"/>
    <dgm:cxn modelId="{EF1121B6-8CF5-49AE-BF9E-7463316205C2}" type="presOf" srcId="{3959E26C-344C-4BEB-8E9D-47CE699684B8}" destId="{1BC5F67B-E16F-4584-A38A-E055FF8DA778}" srcOrd="0" destOrd="0" presId="urn:microsoft.com/office/officeart/2005/8/layout/vList2"/>
    <dgm:cxn modelId="{3BE5867A-F1B4-4754-9C4A-783EF9CF2B2B}" srcId="{A394B45F-1B04-4FED-86DF-C03F87C1F350}" destId="{052E7596-DCE7-4EDF-AAE9-964EC8AD38A4}" srcOrd="0" destOrd="0" parTransId="{30EDE446-ECFC-497A-B16F-701E55166B4D}" sibTransId="{39A4BA08-8254-4B80-9074-E28316C342D6}"/>
    <dgm:cxn modelId="{2AEB6903-91A9-4FD5-A48D-7353787DFF42}" srcId="{A394B45F-1B04-4FED-86DF-C03F87C1F350}" destId="{1FE9497F-19F2-451C-A827-F853CB8BFC3A}" srcOrd="5" destOrd="0" parTransId="{7989944B-7AA0-4E55-B6BB-4806C6F1B72A}" sibTransId="{95D528E4-E51E-4F39-85B4-F98E2937993A}"/>
    <dgm:cxn modelId="{029E3931-87FC-4703-9E71-3661339AF492}" type="presOf" srcId="{E0F61782-EB0C-4686-95E9-65A21555DC5C}" destId="{C29F0070-0254-461B-9451-BBA47D4A73E3}" srcOrd="0" destOrd="0" presId="urn:microsoft.com/office/officeart/2005/8/layout/vList2"/>
    <dgm:cxn modelId="{621990F2-318D-4605-AE87-8B273C26F2F6}" type="presOf" srcId="{E32C722A-EC5B-47A2-ABE6-8436A1C43771}" destId="{6D33E85B-50B7-4764-A60D-7C558209468F}" srcOrd="0" destOrd="0" presId="urn:microsoft.com/office/officeart/2005/8/layout/vList2"/>
    <dgm:cxn modelId="{E092CDC4-5C13-4C27-8441-9554AB929CE9}" type="presOf" srcId="{1FE9497F-19F2-451C-A827-F853CB8BFC3A}" destId="{A1D3F77D-6267-4342-B1B6-C3211D79AEA4}" srcOrd="0" destOrd="0" presId="urn:microsoft.com/office/officeart/2005/8/layout/vList2"/>
    <dgm:cxn modelId="{86804A77-43AE-427E-8ACF-3B2854DF948D}" type="presOf" srcId="{A394B45F-1B04-4FED-86DF-C03F87C1F350}" destId="{FBEE733A-2469-4708-8757-1987858F5659}" srcOrd="0" destOrd="0" presId="urn:microsoft.com/office/officeart/2005/8/layout/vList2"/>
    <dgm:cxn modelId="{6C6E9331-AF03-49E4-9C14-BE6FC94E0CD9}" srcId="{A394B45F-1B04-4FED-86DF-C03F87C1F350}" destId="{5DDFDEC6-DEBB-4ED1-B7D2-1A23E4EE73BE}" srcOrd="2" destOrd="0" parTransId="{FD2F7F9C-F7C5-4C8C-831E-495CD9864B5E}" sibTransId="{09D0F415-E6ED-4CD1-B892-BC7FE643DBF4}"/>
    <dgm:cxn modelId="{C2730436-1003-495F-BBC5-EFDE1DA61FE0}" type="presOf" srcId="{5DDFDEC6-DEBB-4ED1-B7D2-1A23E4EE73BE}" destId="{5C8FC485-97B0-44BD-99D6-F47DF419B0EC}" srcOrd="0" destOrd="0" presId="urn:microsoft.com/office/officeart/2005/8/layout/vList2"/>
    <dgm:cxn modelId="{A91244CF-A696-4880-BD18-92B28467DFA4}" srcId="{A394B45F-1B04-4FED-86DF-C03F87C1F350}" destId="{E0F61782-EB0C-4686-95E9-65A21555DC5C}" srcOrd="4" destOrd="0" parTransId="{1FB2FE29-26FA-4837-82CD-2AFBBFBD2A44}" sibTransId="{2137438C-50B6-4A84-87E2-97BD3D27A224}"/>
    <dgm:cxn modelId="{2384AE68-C42D-4CCF-8EF0-CA1879AC5F98}" srcId="{A394B45F-1B04-4FED-86DF-C03F87C1F350}" destId="{03F5AD6D-605D-46F0-9C2F-290085FE6ACE}" srcOrd="9" destOrd="0" parTransId="{7154CC4C-931E-4D20-A560-5832A4B8380A}" sibTransId="{CF0A53DD-87DB-4F05-92E3-F5350231B331}"/>
    <dgm:cxn modelId="{2A3D63D9-F4A4-48F2-9D1E-10C2AED4790B}" type="presOf" srcId="{265C6779-6EB1-410C-A5B7-C2B90EACECA5}" destId="{18EFB5B1-2AAC-4A91-93A9-DEF6A3122670}" srcOrd="0" destOrd="0" presId="urn:microsoft.com/office/officeart/2005/8/layout/vList2"/>
    <dgm:cxn modelId="{8B778AE3-193A-4649-B3B2-29F9AB6DEF8B}" srcId="{A394B45F-1B04-4FED-86DF-C03F87C1F350}" destId="{3959E26C-344C-4BEB-8E9D-47CE699684B8}" srcOrd="7" destOrd="0" parTransId="{3E5D3402-21ED-4277-9E5A-31B0D02417AE}" sibTransId="{73138EAA-4DC0-43AA-B5A0-6C0F5B0AA32B}"/>
    <dgm:cxn modelId="{1A641A3B-C0E9-4DC8-92EB-1D97A68FEBA5}" srcId="{A394B45F-1B04-4FED-86DF-C03F87C1F350}" destId="{4FA4C827-C0FC-4C45-8C71-D69ED486C7CF}" srcOrd="6" destOrd="0" parTransId="{61B791D1-5EE3-43DE-827D-17EE8C5F90C1}" sibTransId="{BA69212E-0CCB-4803-B27C-1ED0BC8FEDAA}"/>
    <dgm:cxn modelId="{7B3090BF-43B0-4E44-8B9A-9797BCD0B9ED}" srcId="{A394B45F-1B04-4FED-86DF-C03F87C1F350}" destId="{89FF6C16-B925-402D-B5A3-72C743D31441}" srcOrd="8" destOrd="0" parTransId="{47CEED07-BF4C-4D77-B1A3-488CE64604B1}" sibTransId="{652549A3-04C1-455B-BC2E-3A2AE92CB272}"/>
    <dgm:cxn modelId="{25FBBBBD-4116-4DCB-9538-6DABF156B946}" type="presOf" srcId="{4FA4C827-C0FC-4C45-8C71-D69ED486C7CF}" destId="{2E45DE1A-8C1C-4869-BC29-B9A96897023E}" srcOrd="0" destOrd="0" presId="urn:microsoft.com/office/officeart/2005/8/layout/vList2"/>
    <dgm:cxn modelId="{612B25D6-5C31-4C16-B2DF-37CC45E6DBB3}" type="presOf" srcId="{89FF6C16-B925-402D-B5A3-72C743D31441}" destId="{444DB08D-7929-4BFA-9062-3617F2F516FF}" srcOrd="0" destOrd="0" presId="urn:microsoft.com/office/officeart/2005/8/layout/vList2"/>
    <dgm:cxn modelId="{A89E496B-15C3-4BD8-92D6-04A631966735}" type="presParOf" srcId="{FBEE733A-2469-4708-8757-1987858F5659}" destId="{13EF5FE7-BB44-4926-B2C4-0811E835AB81}" srcOrd="0" destOrd="0" presId="urn:microsoft.com/office/officeart/2005/8/layout/vList2"/>
    <dgm:cxn modelId="{E5B04578-7DF9-4003-8400-B5649D874C76}" type="presParOf" srcId="{FBEE733A-2469-4708-8757-1987858F5659}" destId="{C7DE1597-3726-4B86-AE2D-3540DD3B9AAA}" srcOrd="1" destOrd="0" presId="urn:microsoft.com/office/officeart/2005/8/layout/vList2"/>
    <dgm:cxn modelId="{D2C49F12-F3AE-4310-8D3C-676E42282838}" type="presParOf" srcId="{FBEE733A-2469-4708-8757-1987858F5659}" destId="{6D33E85B-50B7-4764-A60D-7C558209468F}" srcOrd="2" destOrd="0" presId="urn:microsoft.com/office/officeart/2005/8/layout/vList2"/>
    <dgm:cxn modelId="{FD90E29D-FE90-40D2-8F05-58D6C166B8BD}" type="presParOf" srcId="{FBEE733A-2469-4708-8757-1987858F5659}" destId="{9090DAD0-E9E7-4C22-AC68-1AAD8E54DFC7}" srcOrd="3" destOrd="0" presId="urn:microsoft.com/office/officeart/2005/8/layout/vList2"/>
    <dgm:cxn modelId="{0C721707-122F-4E6D-B3DE-2F32290F92F8}" type="presParOf" srcId="{FBEE733A-2469-4708-8757-1987858F5659}" destId="{5C8FC485-97B0-44BD-99D6-F47DF419B0EC}" srcOrd="4" destOrd="0" presId="urn:microsoft.com/office/officeart/2005/8/layout/vList2"/>
    <dgm:cxn modelId="{4643A987-9FE5-4F28-843E-AD69B79DA4C8}" type="presParOf" srcId="{FBEE733A-2469-4708-8757-1987858F5659}" destId="{A0DB259C-4C35-472D-B0AD-167A056F04EC}" srcOrd="5" destOrd="0" presId="urn:microsoft.com/office/officeart/2005/8/layout/vList2"/>
    <dgm:cxn modelId="{8A83681D-62D1-493C-AA0B-1028E464F95E}" type="presParOf" srcId="{FBEE733A-2469-4708-8757-1987858F5659}" destId="{18EFB5B1-2AAC-4A91-93A9-DEF6A3122670}" srcOrd="6" destOrd="0" presId="urn:microsoft.com/office/officeart/2005/8/layout/vList2"/>
    <dgm:cxn modelId="{8C176A3D-6485-496F-AD7D-C6C7A5F6A455}" type="presParOf" srcId="{FBEE733A-2469-4708-8757-1987858F5659}" destId="{EBCF72C2-5214-4101-B7E8-8EDDEB735FF0}" srcOrd="7" destOrd="0" presId="urn:microsoft.com/office/officeart/2005/8/layout/vList2"/>
    <dgm:cxn modelId="{2E999738-A6F4-4664-ABBE-33D3B4815CAA}" type="presParOf" srcId="{FBEE733A-2469-4708-8757-1987858F5659}" destId="{C29F0070-0254-461B-9451-BBA47D4A73E3}" srcOrd="8" destOrd="0" presId="urn:microsoft.com/office/officeart/2005/8/layout/vList2"/>
    <dgm:cxn modelId="{28FE9933-B86A-4563-965F-922DB4C19FD5}" type="presParOf" srcId="{FBEE733A-2469-4708-8757-1987858F5659}" destId="{AC4048B6-4BDD-48B2-9644-567C8AC0AFFB}" srcOrd="9" destOrd="0" presId="urn:microsoft.com/office/officeart/2005/8/layout/vList2"/>
    <dgm:cxn modelId="{6823950E-D80B-4387-BF99-7E212C98B259}" type="presParOf" srcId="{FBEE733A-2469-4708-8757-1987858F5659}" destId="{A1D3F77D-6267-4342-B1B6-C3211D79AEA4}" srcOrd="10" destOrd="0" presId="urn:microsoft.com/office/officeart/2005/8/layout/vList2"/>
    <dgm:cxn modelId="{CF5F31E9-3A11-4CAD-AAC4-2ACD5FA6460B}" type="presParOf" srcId="{FBEE733A-2469-4708-8757-1987858F5659}" destId="{24FB10D5-E546-4665-9E56-496D1008FAC7}" srcOrd="11" destOrd="0" presId="urn:microsoft.com/office/officeart/2005/8/layout/vList2"/>
    <dgm:cxn modelId="{8776E752-75E5-410C-8066-AACD745F204D}" type="presParOf" srcId="{FBEE733A-2469-4708-8757-1987858F5659}" destId="{2E45DE1A-8C1C-4869-BC29-B9A96897023E}" srcOrd="12" destOrd="0" presId="urn:microsoft.com/office/officeart/2005/8/layout/vList2"/>
    <dgm:cxn modelId="{D64BA2B3-A3BB-4F64-A184-D816DABF6E64}" type="presParOf" srcId="{FBEE733A-2469-4708-8757-1987858F5659}" destId="{3CFB9E96-9926-4706-8264-89EFF1B37DDB}" srcOrd="13" destOrd="0" presId="urn:microsoft.com/office/officeart/2005/8/layout/vList2"/>
    <dgm:cxn modelId="{228EE9B3-4556-4527-A8BE-BC909082107F}" type="presParOf" srcId="{FBEE733A-2469-4708-8757-1987858F5659}" destId="{1BC5F67B-E16F-4584-A38A-E055FF8DA778}" srcOrd="14" destOrd="0" presId="urn:microsoft.com/office/officeart/2005/8/layout/vList2"/>
    <dgm:cxn modelId="{408B1E03-BEA5-4A8C-B4C7-495752D6545B}" type="presParOf" srcId="{FBEE733A-2469-4708-8757-1987858F5659}" destId="{F5EEF630-941C-4A58-8A3B-C0F995E0FB5C}" srcOrd="15" destOrd="0" presId="urn:microsoft.com/office/officeart/2005/8/layout/vList2"/>
    <dgm:cxn modelId="{73AD5845-1EA0-45E2-A66A-FF2420BCDE12}" type="presParOf" srcId="{FBEE733A-2469-4708-8757-1987858F5659}" destId="{444DB08D-7929-4BFA-9062-3617F2F516FF}" srcOrd="16" destOrd="0" presId="urn:microsoft.com/office/officeart/2005/8/layout/vList2"/>
    <dgm:cxn modelId="{D04B750C-0881-471B-8F37-4BC8EA93F708}" type="presParOf" srcId="{FBEE733A-2469-4708-8757-1987858F5659}" destId="{BB5E175E-57CD-41C4-8C14-035BCFFB7781}" srcOrd="17" destOrd="0" presId="urn:microsoft.com/office/officeart/2005/8/layout/vList2"/>
    <dgm:cxn modelId="{D907E50D-3E24-471A-8EF0-4A0469847D27}" type="presParOf" srcId="{FBEE733A-2469-4708-8757-1987858F5659}" destId="{1387A4BF-4574-446B-87FF-7C779F64EB68}" srcOrd="18"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883D1CB-9E96-401E-B75B-496A5E207EA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CO"/>
        </a:p>
      </dgm:t>
    </dgm:pt>
    <dgm:pt modelId="{5D62C003-F510-4C7B-AEEC-FA558FD0A611}">
      <dgm:prSet phldrT="[Texto]" custT="1"/>
      <dgm:spPr/>
      <dgm:t>
        <a:bodyPr/>
        <a:lstStyle/>
        <a:p>
          <a:pPr algn="just"/>
          <a:r>
            <a:rPr lang="es-CO" sz="1600" dirty="0" smtClean="0"/>
            <a:t>Sesión conjunta con el Comité de Estándares, revisión mitigación de riesgos desde la aprobación de las FTP.  </a:t>
          </a:r>
          <a:r>
            <a:rPr lang="es-CO" sz="1600" dirty="0" smtClean="0">
              <a:solidFill>
                <a:schemeClr val="tx1"/>
              </a:solidFill>
            </a:rPr>
            <a:t>Pendiente Definir una sesión especial para el tema. </a:t>
          </a:r>
        </a:p>
      </dgm:t>
    </dgm:pt>
    <dgm:pt modelId="{BC815E9F-1ED9-4EAF-A787-F9DA70C98725}" type="parTrans" cxnId="{3266AF74-86F4-45EF-9185-E9DAC0FFC1B5}">
      <dgm:prSet/>
      <dgm:spPr/>
      <dgm:t>
        <a:bodyPr/>
        <a:lstStyle/>
        <a:p>
          <a:endParaRPr lang="es-CO" sz="3200"/>
        </a:p>
      </dgm:t>
    </dgm:pt>
    <dgm:pt modelId="{637B68C0-5A56-4DF3-BF3E-6CB4F61D816F}" type="sibTrans" cxnId="{3266AF74-86F4-45EF-9185-E9DAC0FFC1B5}">
      <dgm:prSet/>
      <dgm:spPr/>
      <dgm:t>
        <a:bodyPr/>
        <a:lstStyle/>
        <a:p>
          <a:endParaRPr lang="es-CO" sz="3200"/>
        </a:p>
      </dgm:t>
    </dgm:pt>
    <dgm:pt modelId="{7BABE9E4-8B89-40C5-B93A-A9B6BC942187}">
      <dgm:prSet phldrT="[Texto]" custT="1"/>
      <dgm:spPr/>
      <dgm:t>
        <a:bodyPr/>
        <a:lstStyle/>
        <a:p>
          <a:pPr algn="just"/>
          <a:r>
            <a:rPr lang="es-CO" sz="1600" dirty="0" smtClean="0"/>
            <a:t>De cara a los riesgos emergentes el Comité solicita que la Dirección de Riesgos defina: ¿quién los identifica?, ¿Quién establece los controles? ¿Cuál es su manejo? Y si aplican a todos los sistemas. </a:t>
          </a:r>
        </a:p>
        <a:p>
          <a:pPr algn="just"/>
          <a:r>
            <a:rPr lang="es-CO" sz="1600" dirty="0" smtClean="0">
              <a:solidFill>
                <a:schemeClr val="tx1"/>
              </a:solidFill>
            </a:rPr>
            <a:t>La administración con el acompañamiento de la Dirección de riesgos y el consultor, en línea con los compromisos asumidos con la SFC, desarrollara el proceso de identificación, controles y manejo.</a:t>
          </a:r>
          <a:endParaRPr lang="es-CO" sz="1600" dirty="0">
            <a:solidFill>
              <a:schemeClr val="tx1"/>
            </a:solidFill>
          </a:endParaRPr>
        </a:p>
      </dgm:t>
    </dgm:pt>
    <dgm:pt modelId="{BA8B74A2-9D15-4CD7-AED3-3CC999A09732}" type="parTrans" cxnId="{E9225016-1F1B-4F37-9657-95C482AC20FE}">
      <dgm:prSet/>
      <dgm:spPr/>
      <dgm:t>
        <a:bodyPr/>
        <a:lstStyle/>
        <a:p>
          <a:endParaRPr lang="es-CO" sz="3200"/>
        </a:p>
      </dgm:t>
    </dgm:pt>
    <dgm:pt modelId="{9EE9FC02-2A38-43A0-9876-0B2AFC24AA1D}" type="sibTrans" cxnId="{E9225016-1F1B-4F37-9657-95C482AC20FE}">
      <dgm:prSet/>
      <dgm:spPr/>
      <dgm:t>
        <a:bodyPr/>
        <a:lstStyle/>
        <a:p>
          <a:endParaRPr lang="es-CO" sz="3200"/>
        </a:p>
      </dgm:t>
    </dgm:pt>
    <dgm:pt modelId="{FEA8D586-EF9D-45A6-8AAC-CA53D920EAD6}">
      <dgm:prSet phldrT="[Texto]" custT="1"/>
      <dgm:spPr/>
      <dgm:t>
        <a:bodyPr/>
        <a:lstStyle/>
        <a:p>
          <a:pPr algn="just"/>
          <a:r>
            <a:rPr lang="es-CO" sz="1600" dirty="0" smtClean="0"/>
            <a:t>Analizar alternativas para que las llaves de la sede alterna no estén en la BMC pero si en un lugar institucional. </a:t>
          </a:r>
          <a:r>
            <a:rPr lang="es-CO" sz="1600" dirty="0" smtClean="0">
              <a:solidFill>
                <a:schemeClr val="tx1"/>
              </a:solidFill>
            </a:rPr>
            <a:t> </a:t>
          </a:r>
        </a:p>
        <a:p>
          <a:pPr algn="just"/>
          <a:r>
            <a:rPr lang="es-CO" sz="1600" dirty="0" smtClean="0">
              <a:solidFill>
                <a:schemeClr val="tx1"/>
              </a:solidFill>
            </a:rPr>
            <a:t>En proceso aún en evaluación.</a:t>
          </a:r>
          <a:endParaRPr lang="es-CO" sz="1600" dirty="0"/>
        </a:p>
      </dgm:t>
    </dgm:pt>
    <dgm:pt modelId="{2BC8C65B-B910-4A2A-9798-D3064D42EFBA}" type="parTrans" cxnId="{B1BF5BD0-1F91-4DD1-AC88-80947631D6CF}">
      <dgm:prSet/>
      <dgm:spPr/>
      <dgm:t>
        <a:bodyPr/>
        <a:lstStyle/>
        <a:p>
          <a:endParaRPr lang="es-CO" sz="3200"/>
        </a:p>
      </dgm:t>
    </dgm:pt>
    <dgm:pt modelId="{3CDCE184-AFED-45B6-A9A0-046D13201BCB}" type="sibTrans" cxnId="{B1BF5BD0-1F91-4DD1-AC88-80947631D6CF}">
      <dgm:prSet/>
      <dgm:spPr/>
      <dgm:t>
        <a:bodyPr/>
        <a:lstStyle/>
        <a:p>
          <a:endParaRPr lang="es-CO" sz="3200"/>
        </a:p>
      </dgm:t>
    </dgm:pt>
    <dgm:pt modelId="{200DCECF-C8A6-4356-B782-3E956917F922}">
      <dgm:prSet custT="1"/>
      <dgm:spPr/>
      <dgm:t>
        <a:bodyPr/>
        <a:lstStyle/>
        <a:p>
          <a:pPr algn="just"/>
          <a:r>
            <a:rPr lang="es-CO" sz="1600" dirty="0" smtClean="0"/>
            <a:t>El Comité y la Junta Directiva reitero la necesidad de ajustar y adoptar una herramienta tecnológica que permita monitorear de manera integral y eficiente los riesgos de la entidad y solicita presentar cronograma de implementación. </a:t>
          </a:r>
        </a:p>
        <a:p>
          <a:pPr algn="just"/>
          <a:r>
            <a:rPr lang="es-CO" sz="1600" dirty="0" smtClean="0">
              <a:solidFill>
                <a:schemeClr val="tx1"/>
              </a:solidFill>
            </a:rPr>
            <a:t>En línea con el requerimiento de la SFC, la dirección de riesgo con el apoyo de la administración presentará un cronograma de implementación en el comité de Diciembre, de acuerdo con la propuesta presentada mas adelante. </a:t>
          </a:r>
          <a:endParaRPr lang="es-CO" sz="1600" dirty="0"/>
        </a:p>
      </dgm:t>
    </dgm:pt>
    <dgm:pt modelId="{E6F47F3F-9540-4DE4-A00E-68563DEE0F52}" type="parTrans" cxnId="{EEAADD62-4E7A-4143-A1C0-9CD0D1B0A413}">
      <dgm:prSet/>
      <dgm:spPr/>
      <dgm:t>
        <a:bodyPr/>
        <a:lstStyle/>
        <a:p>
          <a:endParaRPr lang="es-CO" sz="3200"/>
        </a:p>
      </dgm:t>
    </dgm:pt>
    <dgm:pt modelId="{46F7FA3A-487B-4830-9033-1DB197A05B5F}" type="sibTrans" cxnId="{EEAADD62-4E7A-4143-A1C0-9CD0D1B0A413}">
      <dgm:prSet/>
      <dgm:spPr/>
      <dgm:t>
        <a:bodyPr/>
        <a:lstStyle/>
        <a:p>
          <a:endParaRPr lang="es-CO" sz="3200"/>
        </a:p>
      </dgm:t>
    </dgm:pt>
    <dgm:pt modelId="{21295D45-D04C-4389-9940-F318D7100D9E}" type="pres">
      <dgm:prSet presAssocID="{F883D1CB-9E96-401E-B75B-496A5E207EAD}" presName="linear" presStyleCnt="0">
        <dgm:presLayoutVars>
          <dgm:animLvl val="lvl"/>
          <dgm:resizeHandles val="exact"/>
        </dgm:presLayoutVars>
      </dgm:prSet>
      <dgm:spPr/>
    </dgm:pt>
    <dgm:pt modelId="{00F2009D-2AA4-4165-B51D-43A10A5D3689}" type="pres">
      <dgm:prSet presAssocID="{5D62C003-F510-4C7B-AEEC-FA558FD0A611}" presName="parentText" presStyleLbl="node1" presStyleIdx="0" presStyleCnt="4" custScaleY="72024" custLinFactY="-36617" custLinFactNeighborY="-100000">
        <dgm:presLayoutVars>
          <dgm:chMax val="0"/>
          <dgm:bulletEnabled val="1"/>
        </dgm:presLayoutVars>
      </dgm:prSet>
      <dgm:spPr/>
      <dgm:t>
        <a:bodyPr/>
        <a:lstStyle/>
        <a:p>
          <a:endParaRPr lang="es-CO"/>
        </a:p>
      </dgm:t>
    </dgm:pt>
    <dgm:pt modelId="{882C4C47-03A1-4F12-B56A-C2593B574A7F}" type="pres">
      <dgm:prSet presAssocID="{637B68C0-5A56-4DF3-BF3E-6CB4F61D816F}" presName="spacer" presStyleCnt="0"/>
      <dgm:spPr/>
    </dgm:pt>
    <dgm:pt modelId="{E30078B5-8E57-41E2-A420-4E620C87654B}" type="pres">
      <dgm:prSet presAssocID="{FEA8D586-EF9D-45A6-8AAC-CA53D920EAD6}" presName="parentText" presStyleLbl="node1" presStyleIdx="1" presStyleCnt="4" custScaleY="84931" custLinFactY="-5967" custLinFactNeighborY="-100000">
        <dgm:presLayoutVars>
          <dgm:chMax val="0"/>
          <dgm:bulletEnabled val="1"/>
        </dgm:presLayoutVars>
      </dgm:prSet>
      <dgm:spPr/>
      <dgm:t>
        <a:bodyPr/>
        <a:lstStyle/>
        <a:p>
          <a:endParaRPr lang="es-CO"/>
        </a:p>
      </dgm:t>
    </dgm:pt>
    <dgm:pt modelId="{1CB750B4-F8E9-403D-8185-487A168FC66C}" type="pres">
      <dgm:prSet presAssocID="{3CDCE184-AFED-45B6-A9A0-046D13201BCB}" presName="spacer" presStyleCnt="0"/>
      <dgm:spPr/>
    </dgm:pt>
    <dgm:pt modelId="{E6855DC6-2CC8-4D50-BBFC-553A79B8D94D}" type="pres">
      <dgm:prSet presAssocID="{7BABE9E4-8B89-40C5-B93A-A9B6BC942187}" presName="parentText" presStyleLbl="node1" presStyleIdx="2" presStyleCnt="4" custScaleY="162455" custLinFactY="-2428" custLinFactNeighborY="-100000">
        <dgm:presLayoutVars>
          <dgm:chMax val="0"/>
          <dgm:bulletEnabled val="1"/>
        </dgm:presLayoutVars>
      </dgm:prSet>
      <dgm:spPr/>
      <dgm:t>
        <a:bodyPr/>
        <a:lstStyle/>
        <a:p>
          <a:endParaRPr lang="es-CO"/>
        </a:p>
      </dgm:t>
    </dgm:pt>
    <dgm:pt modelId="{4D2F2F37-AFB2-4062-A580-E3EC3D2CED1B}" type="pres">
      <dgm:prSet presAssocID="{9EE9FC02-2A38-43A0-9876-0B2AFC24AA1D}" presName="spacer" presStyleCnt="0"/>
      <dgm:spPr/>
    </dgm:pt>
    <dgm:pt modelId="{85980027-3A31-4FB7-BC68-CDA3F889CB97}" type="pres">
      <dgm:prSet presAssocID="{200DCECF-C8A6-4356-B782-3E956917F922}" presName="parentText" presStyleLbl="node1" presStyleIdx="3" presStyleCnt="4" custScaleY="158944" custLinFactNeighborY="64838">
        <dgm:presLayoutVars>
          <dgm:chMax val="0"/>
          <dgm:bulletEnabled val="1"/>
        </dgm:presLayoutVars>
      </dgm:prSet>
      <dgm:spPr/>
      <dgm:t>
        <a:bodyPr/>
        <a:lstStyle/>
        <a:p>
          <a:endParaRPr lang="es-CO"/>
        </a:p>
      </dgm:t>
    </dgm:pt>
  </dgm:ptLst>
  <dgm:cxnLst>
    <dgm:cxn modelId="{EEAADD62-4E7A-4143-A1C0-9CD0D1B0A413}" srcId="{F883D1CB-9E96-401E-B75B-496A5E207EAD}" destId="{200DCECF-C8A6-4356-B782-3E956917F922}" srcOrd="3" destOrd="0" parTransId="{E6F47F3F-9540-4DE4-A00E-68563DEE0F52}" sibTransId="{46F7FA3A-487B-4830-9033-1DB197A05B5F}"/>
    <dgm:cxn modelId="{F827C709-AF55-40CA-99DA-9B55B7C02B77}" type="presOf" srcId="{F883D1CB-9E96-401E-B75B-496A5E207EAD}" destId="{21295D45-D04C-4389-9940-F318D7100D9E}" srcOrd="0" destOrd="0" presId="urn:microsoft.com/office/officeart/2005/8/layout/vList2"/>
    <dgm:cxn modelId="{3266AF74-86F4-45EF-9185-E9DAC0FFC1B5}" srcId="{F883D1CB-9E96-401E-B75B-496A5E207EAD}" destId="{5D62C003-F510-4C7B-AEEC-FA558FD0A611}" srcOrd="0" destOrd="0" parTransId="{BC815E9F-1ED9-4EAF-A787-F9DA70C98725}" sibTransId="{637B68C0-5A56-4DF3-BF3E-6CB4F61D816F}"/>
    <dgm:cxn modelId="{18E2EE9B-A5B1-4D0B-A78B-4D5C80691AFB}" type="presOf" srcId="{FEA8D586-EF9D-45A6-8AAC-CA53D920EAD6}" destId="{E30078B5-8E57-41E2-A420-4E620C87654B}" srcOrd="0" destOrd="0" presId="urn:microsoft.com/office/officeart/2005/8/layout/vList2"/>
    <dgm:cxn modelId="{E7E0C38A-67D3-43AB-83C5-49FBE5C2C838}" type="presOf" srcId="{5D62C003-F510-4C7B-AEEC-FA558FD0A611}" destId="{00F2009D-2AA4-4165-B51D-43A10A5D3689}" srcOrd="0" destOrd="0" presId="urn:microsoft.com/office/officeart/2005/8/layout/vList2"/>
    <dgm:cxn modelId="{7971B48D-75CB-4B5A-AE8F-FC38525FBCB7}" type="presOf" srcId="{200DCECF-C8A6-4356-B782-3E956917F922}" destId="{85980027-3A31-4FB7-BC68-CDA3F889CB97}" srcOrd="0" destOrd="0" presId="urn:microsoft.com/office/officeart/2005/8/layout/vList2"/>
    <dgm:cxn modelId="{6D66BC2C-5FAE-4479-8AB2-B34855DF5A9D}" type="presOf" srcId="{7BABE9E4-8B89-40C5-B93A-A9B6BC942187}" destId="{E6855DC6-2CC8-4D50-BBFC-553A79B8D94D}" srcOrd="0" destOrd="0" presId="urn:microsoft.com/office/officeart/2005/8/layout/vList2"/>
    <dgm:cxn modelId="{E9225016-1F1B-4F37-9657-95C482AC20FE}" srcId="{F883D1CB-9E96-401E-B75B-496A5E207EAD}" destId="{7BABE9E4-8B89-40C5-B93A-A9B6BC942187}" srcOrd="2" destOrd="0" parTransId="{BA8B74A2-9D15-4CD7-AED3-3CC999A09732}" sibTransId="{9EE9FC02-2A38-43A0-9876-0B2AFC24AA1D}"/>
    <dgm:cxn modelId="{B1BF5BD0-1F91-4DD1-AC88-80947631D6CF}" srcId="{F883D1CB-9E96-401E-B75B-496A5E207EAD}" destId="{FEA8D586-EF9D-45A6-8AAC-CA53D920EAD6}" srcOrd="1" destOrd="0" parTransId="{2BC8C65B-B910-4A2A-9798-D3064D42EFBA}" sibTransId="{3CDCE184-AFED-45B6-A9A0-046D13201BCB}"/>
    <dgm:cxn modelId="{1E2F1C4D-8A10-4481-9556-609B5D88AA64}" type="presParOf" srcId="{21295D45-D04C-4389-9940-F318D7100D9E}" destId="{00F2009D-2AA4-4165-B51D-43A10A5D3689}" srcOrd="0" destOrd="0" presId="urn:microsoft.com/office/officeart/2005/8/layout/vList2"/>
    <dgm:cxn modelId="{35E99F67-58D5-4F5C-BC26-E3B2FE8B90F2}" type="presParOf" srcId="{21295D45-D04C-4389-9940-F318D7100D9E}" destId="{882C4C47-03A1-4F12-B56A-C2593B574A7F}" srcOrd="1" destOrd="0" presId="urn:microsoft.com/office/officeart/2005/8/layout/vList2"/>
    <dgm:cxn modelId="{0B7AA597-676E-4BB1-847F-1A28966F786A}" type="presParOf" srcId="{21295D45-D04C-4389-9940-F318D7100D9E}" destId="{E30078B5-8E57-41E2-A420-4E620C87654B}" srcOrd="2" destOrd="0" presId="urn:microsoft.com/office/officeart/2005/8/layout/vList2"/>
    <dgm:cxn modelId="{EF155EED-F398-4F2D-BBC5-6332D430D04C}" type="presParOf" srcId="{21295D45-D04C-4389-9940-F318D7100D9E}" destId="{1CB750B4-F8E9-403D-8185-487A168FC66C}" srcOrd="3" destOrd="0" presId="urn:microsoft.com/office/officeart/2005/8/layout/vList2"/>
    <dgm:cxn modelId="{6ECE99E5-A90F-40BF-8BCC-D5D40F7EF7B2}" type="presParOf" srcId="{21295D45-D04C-4389-9940-F318D7100D9E}" destId="{E6855DC6-2CC8-4D50-BBFC-553A79B8D94D}" srcOrd="4" destOrd="0" presId="urn:microsoft.com/office/officeart/2005/8/layout/vList2"/>
    <dgm:cxn modelId="{D918A6F4-CD40-470B-8030-A86A2AE18488}" type="presParOf" srcId="{21295D45-D04C-4389-9940-F318D7100D9E}" destId="{4D2F2F37-AFB2-4062-A580-E3EC3D2CED1B}" srcOrd="5" destOrd="0" presId="urn:microsoft.com/office/officeart/2005/8/layout/vList2"/>
    <dgm:cxn modelId="{A93DAED5-F661-4476-8A32-76DC188AE976}" type="presParOf" srcId="{21295D45-D04C-4389-9940-F318D7100D9E}" destId="{85980027-3A31-4FB7-BC68-CDA3F889CB97}" srcOrd="6" destOrd="0" presId="urn:microsoft.com/office/officeart/2005/8/layout/vList2"/>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883D1CB-9E96-401E-B75B-496A5E207EA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CO"/>
        </a:p>
      </dgm:t>
    </dgm:pt>
    <dgm:pt modelId="{FBDF4FCB-67A9-4EC4-95EF-5A59FDCE17EC}">
      <dgm:prSet custT="1"/>
      <dgm:spPr/>
      <dgm:t>
        <a:bodyPr/>
        <a:lstStyle/>
        <a:p>
          <a:pPr algn="just"/>
          <a:r>
            <a:rPr lang="es-CO" sz="1600" dirty="0" smtClean="0"/>
            <a:t>El Comité recomendó a la Dirección de Riesgos, que la actualización de los documentos respecto de la modificación de Oficial de Cumplimiento por Funcionario Responsable de LA/FT, se realice con la Dirección Jurídica para tener en cuenta los criterios de acuerdo con la revisión de la norma. </a:t>
          </a:r>
        </a:p>
        <a:p>
          <a:pPr algn="just"/>
          <a:r>
            <a:rPr lang="es-CO" sz="1600" dirty="0" smtClean="0">
              <a:solidFill>
                <a:schemeClr val="tx1"/>
              </a:solidFill>
            </a:rPr>
            <a:t>La dirección de riesgos elevo la solicitud a la Dirección Jurídica quien tiene la información en análisis y se espera para el próximo comité.  </a:t>
          </a:r>
          <a:endParaRPr lang="es-CO" sz="1600" dirty="0">
            <a:solidFill>
              <a:schemeClr val="tx1"/>
            </a:solidFill>
          </a:endParaRPr>
        </a:p>
      </dgm:t>
    </dgm:pt>
    <dgm:pt modelId="{134CDBA1-5313-4646-9711-FF39C8A25D24}" type="parTrans" cxnId="{ED533773-6E5B-4549-92EF-87FF089D94E1}">
      <dgm:prSet/>
      <dgm:spPr/>
      <dgm:t>
        <a:bodyPr/>
        <a:lstStyle/>
        <a:p>
          <a:endParaRPr lang="es-CO" sz="3200"/>
        </a:p>
      </dgm:t>
    </dgm:pt>
    <dgm:pt modelId="{7264AC66-EE28-4680-8B69-7FECD81B2F92}" type="sibTrans" cxnId="{ED533773-6E5B-4549-92EF-87FF089D94E1}">
      <dgm:prSet/>
      <dgm:spPr/>
      <dgm:t>
        <a:bodyPr/>
        <a:lstStyle/>
        <a:p>
          <a:endParaRPr lang="es-CO" sz="3200"/>
        </a:p>
      </dgm:t>
    </dgm:pt>
    <dgm:pt modelId="{42A42C06-3135-447B-A31E-03FD0F4C8832}">
      <dgm:prSet custT="1"/>
      <dgm:spPr/>
      <dgm:t>
        <a:bodyPr/>
        <a:lstStyle/>
        <a:p>
          <a:pPr algn="just"/>
          <a:r>
            <a:rPr lang="es-CO" sz="1600" dirty="0" smtClean="0"/>
            <a:t>Remitir la propuesta de respuesta definitiva del Requerimiento de la SFC. </a:t>
          </a:r>
        </a:p>
        <a:p>
          <a:pPr algn="just"/>
          <a:r>
            <a:rPr lang="es-CO" sz="1600" dirty="0" smtClean="0">
              <a:solidFill>
                <a:schemeClr val="tx1"/>
              </a:solidFill>
            </a:rPr>
            <a:t>Respuesta presentada. </a:t>
          </a:r>
          <a:endParaRPr lang="es-CO" sz="1600" dirty="0"/>
        </a:p>
      </dgm:t>
    </dgm:pt>
    <dgm:pt modelId="{1494A963-F7CB-4225-AA91-ADCC4BE70DD3}" type="sibTrans" cxnId="{AF766064-3A9E-48B4-9764-B1212F67430F}">
      <dgm:prSet/>
      <dgm:spPr/>
      <dgm:t>
        <a:bodyPr/>
        <a:lstStyle/>
        <a:p>
          <a:endParaRPr lang="es-CO" sz="3200"/>
        </a:p>
      </dgm:t>
    </dgm:pt>
    <dgm:pt modelId="{F8EB6350-4AAB-4C4D-95A6-D5802B37FCCB}" type="parTrans" cxnId="{AF766064-3A9E-48B4-9764-B1212F67430F}">
      <dgm:prSet/>
      <dgm:spPr/>
      <dgm:t>
        <a:bodyPr/>
        <a:lstStyle/>
        <a:p>
          <a:endParaRPr lang="es-CO" sz="3200"/>
        </a:p>
      </dgm:t>
    </dgm:pt>
    <dgm:pt modelId="{DBEEE415-54FF-4C8F-83F7-734A6B322AEA}">
      <dgm:prSet custT="1"/>
      <dgm:spPr/>
      <dgm:t>
        <a:bodyPr/>
        <a:lstStyle/>
        <a:p>
          <a:pPr algn="just"/>
          <a:r>
            <a:rPr lang="es-CO" sz="1600" dirty="0" smtClean="0"/>
            <a:t>El Comité solicita que se presente un cronograma con el monitoreo de los riesgos más relevantes por cada producto o línea de negocio para advertir oportunamente necesidades de fortalecimiento. </a:t>
          </a:r>
        </a:p>
        <a:p>
          <a:pPr algn="just"/>
          <a:r>
            <a:rPr lang="es-CO" sz="1600" dirty="0" smtClean="0">
              <a:solidFill>
                <a:schemeClr val="tx1"/>
              </a:solidFill>
            </a:rPr>
            <a:t>En línea con el requerimiento de la SFC, la dirección de riesgos de manera coordinada con los lideres de proceso que tienen identificados riesgos altos realizaran un cronograma que será presentado en el mes de diciembre para desarrollarse en el primer semestre de 2018.</a:t>
          </a:r>
          <a:endParaRPr lang="es-CO" sz="1600" dirty="0"/>
        </a:p>
      </dgm:t>
    </dgm:pt>
    <dgm:pt modelId="{2846FD28-0A2F-443E-B317-24D3DDCB39E4}" type="parTrans" cxnId="{A907BC1E-43A6-44F2-B11E-FA1FC134189D}">
      <dgm:prSet/>
      <dgm:spPr/>
      <dgm:t>
        <a:bodyPr/>
        <a:lstStyle/>
        <a:p>
          <a:endParaRPr lang="es-CO"/>
        </a:p>
      </dgm:t>
    </dgm:pt>
    <dgm:pt modelId="{70E7A8CB-ED39-49FC-BD98-5FF65F95C044}" type="sibTrans" cxnId="{A907BC1E-43A6-44F2-B11E-FA1FC134189D}">
      <dgm:prSet/>
      <dgm:spPr/>
      <dgm:t>
        <a:bodyPr/>
        <a:lstStyle/>
        <a:p>
          <a:endParaRPr lang="es-CO"/>
        </a:p>
      </dgm:t>
    </dgm:pt>
    <dgm:pt modelId="{21295D45-D04C-4389-9940-F318D7100D9E}" type="pres">
      <dgm:prSet presAssocID="{F883D1CB-9E96-401E-B75B-496A5E207EAD}" presName="linear" presStyleCnt="0">
        <dgm:presLayoutVars>
          <dgm:animLvl val="lvl"/>
          <dgm:resizeHandles val="exact"/>
        </dgm:presLayoutVars>
      </dgm:prSet>
      <dgm:spPr/>
    </dgm:pt>
    <dgm:pt modelId="{9309ACA8-0972-4E1D-8996-12807017AED5}" type="pres">
      <dgm:prSet presAssocID="{DBEEE415-54FF-4C8F-83F7-734A6B322AEA}" presName="parentText" presStyleLbl="node1" presStyleIdx="0" presStyleCnt="3" custScaleY="86897">
        <dgm:presLayoutVars>
          <dgm:chMax val="0"/>
          <dgm:bulletEnabled val="1"/>
        </dgm:presLayoutVars>
      </dgm:prSet>
      <dgm:spPr/>
      <dgm:t>
        <a:bodyPr/>
        <a:lstStyle/>
        <a:p>
          <a:endParaRPr lang="es-CO"/>
        </a:p>
      </dgm:t>
    </dgm:pt>
    <dgm:pt modelId="{57476021-E1DE-44E7-9DE4-B4091B3470B7}" type="pres">
      <dgm:prSet presAssocID="{70E7A8CB-ED39-49FC-BD98-5FF65F95C044}" presName="spacer" presStyleCnt="0"/>
      <dgm:spPr/>
    </dgm:pt>
    <dgm:pt modelId="{142FAECB-D3D5-4E82-9D36-C8F9ADB553E1}" type="pres">
      <dgm:prSet presAssocID="{FBDF4FCB-67A9-4EC4-95EF-5A59FDCE17EC}" presName="parentText" presStyleLbl="node1" presStyleIdx="1" presStyleCnt="3" custScaleY="91199">
        <dgm:presLayoutVars>
          <dgm:chMax val="0"/>
          <dgm:bulletEnabled val="1"/>
        </dgm:presLayoutVars>
      </dgm:prSet>
      <dgm:spPr/>
      <dgm:t>
        <a:bodyPr/>
        <a:lstStyle/>
        <a:p>
          <a:endParaRPr lang="es-CO"/>
        </a:p>
      </dgm:t>
    </dgm:pt>
    <dgm:pt modelId="{1E6EA38D-EB62-4DF1-8E99-A1149E551147}" type="pres">
      <dgm:prSet presAssocID="{7264AC66-EE28-4680-8B69-7FECD81B2F92}" presName="spacer" presStyleCnt="0"/>
      <dgm:spPr/>
    </dgm:pt>
    <dgm:pt modelId="{628ED017-D334-4D6C-ABB6-69B3675B7C60}" type="pres">
      <dgm:prSet presAssocID="{42A42C06-3135-447B-A31E-03FD0F4C8832}" presName="parentText" presStyleLbl="node1" presStyleIdx="2" presStyleCnt="3" custScaleY="62748">
        <dgm:presLayoutVars>
          <dgm:chMax val="0"/>
          <dgm:bulletEnabled val="1"/>
        </dgm:presLayoutVars>
      </dgm:prSet>
      <dgm:spPr/>
      <dgm:t>
        <a:bodyPr/>
        <a:lstStyle/>
        <a:p>
          <a:endParaRPr lang="es-CO"/>
        </a:p>
      </dgm:t>
    </dgm:pt>
  </dgm:ptLst>
  <dgm:cxnLst>
    <dgm:cxn modelId="{22135923-73D8-49A1-84DB-32C7F1D6B016}" type="presOf" srcId="{FBDF4FCB-67A9-4EC4-95EF-5A59FDCE17EC}" destId="{142FAECB-D3D5-4E82-9D36-C8F9ADB553E1}" srcOrd="0" destOrd="0" presId="urn:microsoft.com/office/officeart/2005/8/layout/vList2"/>
    <dgm:cxn modelId="{BCA628CF-78CB-4040-88C3-3E3EF1EA941A}" type="presOf" srcId="{42A42C06-3135-447B-A31E-03FD0F4C8832}" destId="{628ED017-D334-4D6C-ABB6-69B3675B7C60}" srcOrd="0" destOrd="0" presId="urn:microsoft.com/office/officeart/2005/8/layout/vList2"/>
    <dgm:cxn modelId="{ED533773-6E5B-4549-92EF-87FF089D94E1}" srcId="{F883D1CB-9E96-401E-B75B-496A5E207EAD}" destId="{FBDF4FCB-67A9-4EC4-95EF-5A59FDCE17EC}" srcOrd="1" destOrd="0" parTransId="{134CDBA1-5313-4646-9711-FF39C8A25D24}" sibTransId="{7264AC66-EE28-4680-8B69-7FECD81B2F92}"/>
    <dgm:cxn modelId="{AF766064-3A9E-48B4-9764-B1212F67430F}" srcId="{F883D1CB-9E96-401E-B75B-496A5E207EAD}" destId="{42A42C06-3135-447B-A31E-03FD0F4C8832}" srcOrd="2" destOrd="0" parTransId="{F8EB6350-4AAB-4C4D-95A6-D5802B37FCCB}" sibTransId="{1494A963-F7CB-4225-AA91-ADCC4BE70DD3}"/>
    <dgm:cxn modelId="{A7F08758-EE1E-4B5F-B858-AFF542F675BE}" type="presOf" srcId="{F883D1CB-9E96-401E-B75B-496A5E207EAD}" destId="{21295D45-D04C-4389-9940-F318D7100D9E}" srcOrd="0" destOrd="0" presId="urn:microsoft.com/office/officeart/2005/8/layout/vList2"/>
    <dgm:cxn modelId="{C9ACD1F9-2AE2-4A50-A349-746B8212940A}" type="presOf" srcId="{DBEEE415-54FF-4C8F-83F7-734A6B322AEA}" destId="{9309ACA8-0972-4E1D-8996-12807017AED5}" srcOrd="0" destOrd="0" presId="urn:microsoft.com/office/officeart/2005/8/layout/vList2"/>
    <dgm:cxn modelId="{A907BC1E-43A6-44F2-B11E-FA1FC134189D}" srcId="{F883D1CB-9E96-401E-B75B-496A5E207EAD}" destId="{DBEEE415-54FF-4C8F-83F7-734A6B322AEA}" srcOrd="0" destOrd="0" parTransId="{2846FD28-0A2F-443E-B317-24D3DDCB39E4}" sibTransId="{70E7A8CB-ED39-49FC-BD98-5FF65F95C044}"/>
    <dgm:cxn modelId="{523182DC-0284-4DC6-B378-B85D6BF36AA9}" type="presParOf" srcId="{21295D45-D04C-4389-9940-F318D7100D9E}" destId="{9309ACA8-0972-4E1D-8996-12807017AED5}" srcOrd="0" destOrd="0" presId="urn:microsoft.com/office/officeart/2005/8/layout/vList2"/>
    <dgm:cxn modelId="{4D0D6392-FAAB-4AA2-A9C8-0F044AB860E0}" type="presParOf" srcId="{21295D45-D04C-4389-9940-F318D7100D9E}" destId="{57476021-E1DE-44E7-9DE4-B4091B3470B7}" srcOrd="1" destOrd="0" presId="urn:microsoft.com/office/officeart/2005/8/layout/vList2"/>
    <dgm:cxn modelId="{A551D111-508C-4EF9-A754-614AE7F7ED94}" type="presParOf" srcId="{21295D45-D04C-4389-9940-F318D7100D9E}" destId="{142FAECB-D3D5-4E82-9D36-C8F9ADB553E1}" srcOrd="2" destOrd="0" presId="urn:microsoft.com/office/officeart/2005/8/layout/vList2"/>
    <dgm:cxn modelId="{D54249CF-D086-4878-8444-29355C354BF2}" type="presParOf" srcId="{21295D45-D04C-4389-9940-F318D7100D9E}" destId="{1E6EA38D-EB62-4DF1-8E99-A1149E551147}" srcOrd="3" destOrd="0" presId="urn:microsoft.com/office/officeart/2005/8/layout/vList2"/>
    <dgm:cxn modelId="{770C6E6C-7016-490B-9F7C-0AB56CEBC17D}" type="presParOf" srcId="{21295D45-D04C-4389-9940-F318D7100D9E}" destId="{628ED017-D334-4D6C-ABB6-69B3675B7C60}" srcOrd="4" destOrd="0" presId="urn:microsoft.com/office/officeart/2005/8/layout/vList2"/>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680FDBD-7B46-4240-8FAC-3684B2DA168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CO"/>
        </a:p>
      </dgm:t>
    </dgm:pt>
    <dgm:pt modelId="{A3C57738-8D4C-4D6B-A27D-C20102D2053A}">
      <dgm:prSet phldrT="[Texto]" custT="1"/>
      <dgm:spPr>
        <a:noFill/>
        <a:ln>
          <a:solidFill>
            <a:srgbClr val="00B050"/>
          </a:solidFill>
        </a:ln>
      </dgm:spPr>
      <dgm:t>
        <a:bodyPr/>
        <a:lstStyle/>
        <a:p>
          <a:pPr algn="just"/>
          <a:r>
            <a:rPr lang="es-CO" sz="1600" dirty="0" smtClean="0">
              <a:solidFill>
                <a:srgbClr val="002060"/>
              </a:solidFill>
              <a:latin typeface="+mj-lt"/>
            </a:rPr>
            <a:t>Se destaca la solidez de las fuentes de precios con la cual se valoran los subyacentes, el tamaño de los mercados y sus calidades, lo que permite la celebración de operaciones sobre un estándar de mercado, por tanto el nivel de exposición al riesgo residual es BAJO.</a:t>
          </a:r>
          <a:endParaRPr lang="es-CO" sz="1600" dirty="0">
            <a:solidFill>
              <a:srgbClr val="002060"/>
            </a:solidFill>
            <a:latin typeface="+mj-lt"/>
          </a:endParaRPr>
        </a:p>
      </dgm:t>
    </dgm:pt>
    <dgm:pt modelId="{E4222983-F616-4296-9622-F9BE9BAD5F44}" type="parTrans" cxnId="{7FDAD106-E107-4FC0-8513-376358D2BB45}">
      <dgm:prSet/>
      <dgm:spPr/>
      <dgm:t>
        <a:bodyPr/>
        <a:lstStyle/>
        <a:p>
          <a:pPr algn="just"/>
          <a:endParaRPr lang="es-CO">
            <a:solidFill>
              <a:srgbClr val="002060"/>
            </a:solidFill>
          </a:endParaRPr>
        </a:p>
      </dgm:t>
    </dgm:pt>
    <dgm:pt modelId="{78A2D739-39C4-4589-9A3A-2938A19AAF3C}" type="sibTrans" cxnId="{7FDAD106-E107-4FC0-8513-376358D2BB45}">
      <dgm:prSet/>
      <dgm:spPr/>
      <dgm:t>
        <a:bodyPr/>
        <a:lstStyle/>
        <a:p>
          <a:pPr algn="just"/>
          <a:endParaRPr lang="es-CO">
            <a:solidFill>
              <a:srgbClr val="002060"/>
            </a:solidFill>
          </a:endParaRPr>
        </a:p>
      </dgm:t>
    </dgm:pt>
    <dgm:pt modelId="{2D9BD5D2-E83E-4CA9-9CBB-311F3AC9E5B3}" type="pres">
      <dgm:prSet presAssocID="{F680FDBD-7B46-4240-8FAC-3684B2DA1683}" presName="linear" presStyleCnt="0">
        <dgm:presLayoutVars>
          <dgm:animLvl val="lvl"/>
          <dgm:resizeHandles val="exact"/>
        </dgm:presLayoutVars>
      </dgm:prSet>
      <dgm:spPr/>
      <dgm:t>
        <a:bodyPr/>
        <a:lstStyle/>
        <a:p>
          <a:endParaRPr lang="es-CO"/>
        </a:p>
      </dgm:t>
    </dgm:pt>
    <dgm:pt modelId="{0A013363-7853-4CBD-9BDC-F5E82F507536}" type="pres">
      <dgm:prSet presAssocID="{A3C57738-8D4C-4D6B-A27D-C20102D2053A}" presName="parentText" presStyleLbl="node1" presStyleIdx="0" presStyleCnt="1" custLinFactNeighborY="-15148">
        <dgm:presLayoutVars>
          <dgm:chMax val="0"/>
          <dgm:bulletEnabled val="1"/>
        </dgm:presLayoutVars>
      </dgm:prSet>
      <dgm:spPr/>
      <dgm:t>
        <a:bodyPr/>
        <a:lstStyle/>
        <a:p>
          <a:endParaRPr lang="es-CO"/>
        </a:p>
      </dgm:t>
    </dgm:pt>
  </dgm:ptLst>
  <dgm:cxnLst>
    <dgm:cxn modelId="{80E2E106-CF9D-4AF7-856C-35E43C752C49}" type="presOf" srcId="{F680FDBD-7B46-4240-8FAC-3684B2DA1683}" destId="{2D9BD5D2-E83E-4CA9-9CBB-311F3AC9E5B3}" srcOrd="0" destOrd="0" presId="urn:microsoft.com/office/officeart/2005/8/layout/vList2"/>
    <dgm:cxn modelId="{B0B0F09A-C136-49B2-96B3-2C5E032074D6}" type="presOf" srcId="{A3C57738-8D4C-4D6B-A27D-C20102D2053A}" destId="{0A013363-7853-4CBD-9BDC-F5E82F507536}" srcOrd="0" destOrd="0" presId="urn:microsoft.com/office/officeart/2005/8/layout/vList2"/>
    <dgm:cxn modelId="{7FDAD106-E107-4FC0-8513-376358D2BB45}" srcId="{F680FDBD-7B46-4240-8FAC-3684B2DA1683}" destId="{A3C57738-8D4C-4D6B-A27D-C20102D2053A}" srcOrd="0" destOrd="0" parTransId="{E4222983-F616-4296-9622-F9BE9BAD5F44}" sibTransId="{78A2D739-39C4-4589-9A3A-2938A19AAF3C}"/>
    <dgm:cxn modelId="{AF5E0C25-57FA-49F6-B948-1928B0558BA8}" type="presParOf" srcId="{2D9BD5D2-E83E-4CA9-9CBB-311F3AC9E5B3}" destId="{0A013363-7853-4CBD-9BDC-F5E82F507536}" srcOrd="0" destOrd="0" presId="urn:microsoft.com/office/officeart/2005/8/layout/vList2"/>
  </dgm:cxnLst>
  <dgm:bg>
    <a:noFill/>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F6677C3-A6FF-4125-807A-1BEB20287F09}" type="doc">
      <dgm:prSet loTypeId="urn:microsoft.com/office/officeart/2005/8/layout/vList2" loCatId="list" qsTypeId="urn:microsoft.com/office/officeart/2005/8/quickstyle/simple1" qsCatId="simple" csTypeId="urn:microsoft.com/office/officeart/2005/8/colors/accent3_1" csCatId="accent3" phldr="1"/>
      <dgm:spPr/>
      <dgm:t>
        <a:bodyPr/>
        <a:lstStyle/>
        <a:p>
          <a:endParaRPr lang="es-CO"/>
        </a:p>
      </dgm:t>
    </dgm:pt>
    <dgm:pt modelId="{867D5C32-8339-4864-B18E-32F88AD4FFCC}">
      <dgm:prSet custT="1"/>
      <dgm:spPr>
        <a:ln>
          <a:solidFill>
            <a:srgbClr val="00B050"/>
          </a:solidFill>
        </a:ln>
      </dgm:spPr>
      <dgm:t>
        <a:bodyPr/>
        <a:lstStyle/>
        <a:p>
          <a:pPr algn="just" rtl="0"/>
          <a:r>
            <a:rPr lang="es-MX" sz="1400" kern="1200" dirty="0" smtClean="0">
              <a:solidFill>
                <a:srgbClr val="094784"/>
              </a:solidFill>
              <a:latin typeface="+mn-lt"/>
              <a:ea typeface="+mn-ea"/>
              <a:cs typeface="+mn-cs"/>
            </a:rPr>
            <a:t>(i) </a:t>
          </a:r>
          <a:r>
            <a:rPr lang="es-MX" sz="1400" kern="1200" dirty="0" smtClean="0">
              <a:solidFill>
                <a:srgbClr val="002060"/>
              </a:solidFill>
              <a:latin typeface="+mn-lt"/>
              <a:ea typeface="+mn-ea"/>
              <a:cs typeface="+mn-cs"/>
            </a:rPr>
            <a:t>Las políticas establecidas en el numeral 4.6 del Manual del Sistema de Administración de Riesgos de la Bolsa sobre el control de límites, definidos por Riesgo por Clase de Inversión, Emisor (CFC, CF y </a:t>
          </a:r>
          <a:r>
            <a:rPr lang="es-MX" sz="1400" kern="1200" dirty="0" err="1" smtClean="0">
              <a:solidFill>
                <a:srgbClr val="002060"/>
              </a:solidFill>
              <a:latin typeface="+mn-lt"/>
              <a:ea typeface="+mn-ea"/>
              <a:cs typeface="+mn-cs"/>
            </a:rPr>
            <a:t>IOE’s</a:t>
          </a:r>
          <a:r>
            <a:rPr lang="es-MX" sz="1400" kern="1200" dirty="0" smtClean="0">
              <a:solidFill>
                <a:srgbClr val="002060"/>
              </a:solidFill>
              <a:latin typeface="+mn-lt"/>
              <a:ea typeface="+mn-ea"/>
              <a:cs typeface="+mn-cs"/>
            </a:rPr>
            <a:t>), Contraparte y Grupo Económico por Emisor se cumplen. </a:t>
          </a:r>
        </a:p>
        <a:p>
          <a:pPr algn="just" rtl="0"/>
          <a:r>
            <a:rPr lang="es-MX" sz="1400" kern="1200" dirty="0" smtClean="0">
              <a:solidFill>
                <a:srgbClr val="002060"/>
              </a:solidFill>
              <a:latin typeface="+mn-lt"/>
              <a:ea typeface="+mn-ea"/>
              <a:cs typeface="+mn-cs"/>
            </a:rPr>
            <a:t>(ii) Se generó una alerta sobre el emisor Bancolombia debido a un exceso sobre el cupo aprobado.</a:t>
          </a:r>
          <a:endParaRPr lang="es-CO" sz="1400" kern="1200" dirty="0">
            <a:solidFill>
              <a:srgbClr val="002060"/>
            </a:solidFill>
            <a:latin typeface="+mn-lt"/>
            <a:ea typeface="+mn-ea"/>
            <a:cs typeface="+mn-cs"/>
          </a:endParaRPr>
        </a:p>
      </dgm:t>
    </dgm:pt>
    <dgm:pt modelId="{78EC8C08-DAD3-40E0-9AC6-E6A4EFDAE5CE}" type="sibTrans" cxnId="{CD73BE57-753A-4941-81C5-3B631F700836}">
      <dgm:prSet/>
      <dgm:spPr/>
      <dgm:t>
        <a:bodyPr/>
        <a:lstStyle/>
        <a:p>
          <a:endParaRPr lang="es-CO"/>
        </a:p>
      </dgm:t>
    </dgm:pt>
    <dgm:pt modelId="{5F15F6F6-F467-453F-AE57-7493F513D3BE}" type="parTrans" cxnId="{CD73BE57-753A-4941-81C5-3B631F700836}">
      <dgm:prSet/>
      <dgm:spPr/>
      <dgm:t>
        <a:bodyPr/>
        <a:lstStyle/>
        <a:p>
          <a:endParaRPr lang="es-CO"/>
        </a:p>
      </dgm:t>
    </dgm:pt>
    <dgm:pt modelId="{798D1993-5E99-4317-8458-EBB7F2BCFE4B}" type="pres">
      <dgm:prSet presAssocID="{7F6677C3-A6FF-4125-807A-1BEB20287F09}" presName="linear" presStyleCnt="0">
        <dgm:presLayoutVars>
          <dgm:animLvl val="lvl"/>
          <dgm:resizeHandles val="exact"/>
        </dgm:presLayoutVars>
      </dgm:prSet>
      <dgm:spPr/>
      <dgm:t>
        <a:bodyPr/>
        <a:lstStyle/>
        <a:p>
          <a:endParaRPr lang="es-CO"/>
        </a:p>
      </dgm:t>
    </dgm:pt>
    <dgm:pt modelId="{623BF983-5256-429E-8E16-AA978B260CA7}" type="pres">
      <dgm:prSet presAssocID="{867D5C32-8339-4864-B18E-32F88AD4FFCC}" presName="parentText" presStyleLbl="node1" presStyleIdx="0" presStyleCnt="1" custScaleY="101593" custLinFactNeighborX="0" custLinFactNeighborY="4157">
        <dgm:presLayoutVars>
          <dgm:chMax val="0"/>
          <dgm:bulletEnabled val="1"/>
        </dgm:presLayoutVars>
      </dgm:prSet>
      <dgm:spPr/>
      <dgm:t>
        <a:bodyPr/>
        <a:lstStyle/>
        <a:p>
          <a:endParaRPr lang="es-CO"/>
        </a:p>
      </dgm:t>
    </dgm:pt>
  </dgm:ptLst>
  <dgm:cxnLst>
    <dgm:cxn modelId="{CD73BE57-753A-4941-81C5-3B631F700836}" srcId="{7F6677C3-A6FF-4125-807A-1BEB20287F09}" destId="{867D5C32-8339-4864-B18E-32F88AD4FFCC}" srcOrd="0" destOrd="0" parTransId="{5F15F6F6-F467-453F-AE57-7493F513D3BE}" sibTransId="{78EC8C08-DAD3-40E0-9AC6-E6A4EFDAE5CE}"/>
    <dgm:cxn modelId="{CE42BFA0-65B8-4D8D-974E-8BAC9F3D15C2}" type="presOf" srcId="{7F6677C3-A6FF-4125-807A-1BEB20287F09}" destId="{798D1993-5E99-4317-8458-EBB7F2BCFE4B}" srcOrd="0" destOrd="0" presId="urn:microsoft.com/office/officeart/2005/8/layout/vList2"/>
    <dgm:cxn modelId="{ED5A548A-60CD-466E-B6B3-835D990D7DD5}" type="presOf" srcId="{867D5C32-8339-4864-B18E-32F88AD4FFCC}" destId="{623BF983-5256-429E-8E16-AA978B260CA7}" srcOrd="0" destOrd="0" presId="urn:microsoft.com/office/officeart/2005/8/layout/vList2"/>
    <dgm:cxn modelId="{E0A66725-7A0F-4AF0-9349-7F0A1B3B776A}" type="presParOf" srcId="{798D1993-5E99-4317-8458-EBB7F2BCFE4B}" destId="{623BF983-5256-429E-8E16-AA978B260CA7}" srcOrd="0"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3EF5FE7-BB44-4926-B2C4-0811E835AB81}">
      <dsp:nvSpPr>
        <dsp:cNvPr id="0" name=""/>
        <dsp:cNvSpPr/>
      </dsp:nvSpPr>
      <dsp:spPr>
        <a:xfrm>
          <a:off x="0" y="1124"/>
          <a:ext cx="8424081" cy="412359"/>
        </a:xfrm>
        <a:prstGeom prst="roundRect">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s-CO" sz="1400" b="1" kern="1200" dirty="0" smtClean="0">
              <a:latin typeface="+mn-lt"/>
            </a:rPr>
            <a:t>1. Verificación del quórum</a:t>
          </a:r>
          <a:endParaRPr lang="es-CO" sz="1400" b="1" kern="1200" dirty="0">
            <a:latin typeface="+mn-lt"/>
          </a:endParaRPr>
        </a:p>
      </dsp:txBody>
      <dsp:txXfrm>
        <a:off x="0" y="1124"/>
        <a:ext cx="8424081" cy="412359"/>
      </dsp:txXfrm>
    </dsp:sp>
    <dsp:sp modelId="{6D33E85B-50B7-4764-A60D-7C558209468F}">
      <dsp:nvSpPr>
        <dsp:cNvPr id="0" name=""/>
        <dsp:cNvSpPr/>
      </dsp:nvSpPr>
      <dsp:spPr>
        <a:xfrm>
          <a:off x="0" y="427630"/>
          <a:ext cx="8424081" cy="412359"/>
        </a:xfrm>
        <a:prstGeom prst="roundRect">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s-ES" sz="1400" b="1" kern="1200" dirty="0" smtClean="0">
              <a:latin typeface="+mn-lt"/>
            </a:rPr>
            <a:t>2. Lectura y </a:t>
          </a:r>
          <a:r>
            <a:rPr lang="es-CO" sz="1400" b="1" kern="1200" dirty="0" smtClean="0">
              <a:latin typeface="+mn-lt"/>
            </a:rPr>
            <a:t>Aprobación orden del día</a:t>
          </a:r>
          <a:endParaRPr lang="es-CO" sz="1400" b="1" kern="1200" dirty="0">
            <a:latin typeface="+mn-lt"/>
          </a:endParaRPr>
        </a:p>
      </dsp:txBody>
      <dsp:txXfrm>
        <a:off x="0" y="427630"/>
        <a:ext cx="8424081" cy="412359"/>
      </dsp:txXfrm>
    </dsp:sp>
    <dsp:sp modelId="{5C8FC485-97B0-44BD-99D6-F47DF419B0EC}">
      <dsp:nvSpPr>
        <dsp:cNvPr id="0" name=""/>
        <dsp:cNvSpPr/>
      </dsp:nvSpPr>
      <dsp:spPr>
        <a:xfrm>
          <a:off x="0" y="854136"/>
          <a:ext cx="8424081" cy="412359"/>
        </a:xfrm>
        <a:prstGeom prst="roundRect">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s-CO" sz="1400" b="1" kern="1200" dirty="0" smtClean="0">
              <a:latin typeface="+mn-lt"/>
            </a:rPr>
            <a:t>3. Aprobación de Acta</a:t>
          </a:r>
          <a:r>
            <a:rPr lang="es-CO" sz="1400" b="1" kern="1200" dirty="0" smtClean="0">
              <a:solidFill>
                <a:schemeClr val="bg1"/>
              </a:solidFill>
              <a:latin typeface="+mn-lt"/>
            </a:rPr>
            <a:t> 88 </a:t>
          </a:r>
          <a:r>
            <a:rPr lang="es-CO" sz="1400" b="1" kern="1200" dirty="0" smtClean="0">
              <a:latin typeface="+mn-lt"/>
            </a:rPr>
            <a:t>del mes de Septiembre de 2017 </a:t>
          </a:r>
          <a:endParaRPr lang="es-CO" sz="1400" b="1" kern="1200" dirty="0">
            <a:latin typeface="+mn-lt"/>
          </a:endParaRPr>
        </a:p>
      </dsp:txBody>
      <dsp:txXfrm>
        <a:off x="0" y="854136"/>
        <a:ext cx="8424081" cy="412359"/>
      </dsp:txXfrm>
    </dsp:sp>
    <dsp:sp modelId="{18EFB5B1-2AAC-4A91-93A9-DEF6A3122670}">
      <dsp:nvSpPr>
        <dsp:cNvPr id="0" name=""/>
        <dsp:cNvSpPr/>
      </dsp:nvSpPr>
      <dsp:spPr>
        <a:xfrm>
          <a:off x="0" y="1280642"/>
          <a:ext cx="8424081" cy="412359"/>
        </a:xfrm>
        <a:prstGeom prst="roundRect">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just" defTabSz="622300">
            <a:lnSpc>
              <a:spcPct val="90000"/>
            </a:lnSpc>
            <a:spcBef>
              <a:spcPct val="0"/>
            </a:spcBef>
            <a:spcAft>
              <a:spcPct val="35000"/>
            </a:spcAft>
          </a:pPr>
          <a:r>
            <a:rPr lang="es-CO" sz="1400" b="1" kern="1200" dirty="0" smtClean="0">
              <a:latin typeface="+mn-lt"/>
            </a:rPr>
            <a:t>4. Seguimiento </a:t>
          </a:r>
          <a:r>
            <a:rPr lang="es-CO" sz="1400" b="1" kern="1200" dirty="0" smtClean="0">
              <a:latin typeface="+mn-lt"/>
            </a:rPr>
            <a:t>de Tareas</a:t>
          </a:r>
          <a:r>
            <a:rPr lang="es-CO" sz="1400" b="1" kern="1200" dirty="0" smtClean="0">
              <a:latin typeface="+mn-lt"/>
            </a:rPr>
            <a:t>.</a:t>
          </a:r>
          <a:endParaRPr lang="es-CO" sz="1400" b="1" kern="1200" dirty="0">
            <a:latin typeface="+mn-lt"/>
          </a:endParaRPr>
        </a:p>
      </dsp:txBody>
      <dsp:txXfrm>
        <a:off x="0" y="1280642"/>
        <a:ext cx="8424081" cy="412359"/>
      </dsp:txXfrm>
    </dsp:sp>
    <dsp:sp modelId="{C29F0070-0254-461B-9451-BBA47D4A73E3}">
      <dsp:nvSpPr>
        <dsp:cNvPr id="0" name=""/>
        <dsp:cNvSpPr/>
      </dsp:nvSpPr>
      <dsp:spPr>
        <a:xfrm>
          <a:off x="0" y="1707148"/>
          <a:ext cx="8424081" cy="412359"/>
        </a:xfrm>
        <a:prstGeom prst="roundRect">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s-CO" sz="1400" b="1" kern="1200" dirty="0" smtClean="0">
              <a:latin typeface="+mn-lt"/>
            </a:rPr>
            <a:t>5. </a:t>
          </a:r>
          <a:r>
            <a:rPr lang="es-CO" sz="1400" b="1" kern="1200" dirty="0" smtClean="0">
              <a:latin typeface="+mn-lt"/>
            </a:rPr>
            <a:t>Monitoreo  al Sistema de Administración de Riesgos de C&amp;L y Garantías – SARG (Análisis de subyacentes)</a:t>
          </a:r>
          <a:endParaRPr lang="es-CO" sz="1400" b="1" kern="1200" dirty="0">
            <a:latin typeface="+mn-lt"/>
          </a:endParaRPr>
        </a:p>
      </dsp:txBody>
      <dsp:txXfrm>
        <a:off x="0" y="1707148"/>
        <a:ext cx="8424081" cy="412359"/>
      </dsp:txXfrm>
    </dsp:sp>
    <dsp:sp modelId="{A1D3F77D-6267-4342-B1B6-C3211D79AEA4}">
      <dsp:nvSpPr>
        <dsp:cNvPr id="0" name=""/>
        <dsp:cNvSpPr/>
      </dsp:nvSpPr>
      <dsp:spPr>
        <a:xfrm>
          <a:off x="0" y="2133654"/>
          <a:ext cx="8424081" cy="412359"/>
        </a:xfrm>
        <a:prstGeom prst="roundRect">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s-CO" sz="1400" b="1" kern="1200" dirty="0" smtClean="0">
              <a:latin typeface="+mn-lt"/>
            </a:rPr>
            <a:t>6. </a:t>
          </a:r>
          <a:r>
            <a:rPr lang="es-ES" sz="1400" b="1" kern="1200" dirty="0" smtClean="0"/>
            <a:t>Revisión Cronogramas de trabajo Requerimientos Superintendencia Financiera de Colombia </a:t>
          </a:r>
          <a:endParaRPr lang="es-CO" sz="1400" b="1" kern="1200" dirty="0">
            <a:latin typeface="+mn-lt"/>
          </a:endParaRPr>
        </a:p>
      </dsp:txBody>
      <dsp:txXfrm>
        <a:off x="0" y="2133654"/>
        <a:ext cx="8424081" cy="412359"/>
      </dsp:txXfrm>
    </dsp:sp>
    <dsp:sp modelId="{2E45DE1A-8C1C-4869-BC29-B9A96897023E}">
      <dsp:nvSpPr>
        <dsp:cNvPr id="0" name=""/>
        <dsp:cNvSpPr/>
      </dsp:nvSpPr>
      <dsp:spPr>
        <a:xfrm>
          <a:off x="0" y="2560161"/>
          <a:ext cx="8424081" cy="412359"/>
        </a:xfrm>
        <a:prstGeom prst="roundRect">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s-CO" sz="1400" b="1" kern="1200" dirty="0" smtClean="0">
              <a:latin typeface="+mn-lt"/>
            </a:rPr>
            <a:t>7. Informe de Gestión al Sistema de Administración de </a:t>
          </a:r>
          <a:r>
            <a:rPr lang="es-CO" sz="1400" b="1" kern="1200" dirty="0" smtClean="0">
              <a:latin typeface="+mn-lt"/>
            </a:rPr>
            <a:t>LA/FT - SARLAFT</a:t>
          </a:r>
          <a:r>
            <a:rPr lang="es-CO" sz="1400" b="1" kern="1200" dirty="0" smtClean="0">
              <a:latin typeface="+mn-lt"/>
            </a:rPr>
            <a:t>.</a:t>
          </a:r>
          <a:endParaRPr lang="es-CO" sz="1400" b="1" kern="1200" dirty="0">
            <a:latin typeface="+mn-lt"/>
          </a:endParaRPr>
        </a:p>
      </dsp:txBody>
      <dsp:txXfrm>
        <a:off x="0" y="2560161"/>
        <a:ext cx="8424081" cy="412359"/>
      </dsp:txXfrm>
    </dsp:sp>
    <dsp:sp modelId="{1BC5F67B-E16F-4584-A38A-E055FF8DA778}">
      <dsp:nvSpPr>
        <dsp:cNvPr id="0" name=""/>
        <dsp:cNvSpPr/>
      </dsp:nvSpPr>
      <dsp:spPr>
        <a:xfrm>
          <a:off x="0" y="2986667"/>
          <a:ext cx="8424081" cy="412359"/>
        </a:xfrm>
        <a:prstGeom prst="roundRect">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s-CO" sz="1400" b="1" kern="1200" dirty="0" smtClean="0">
              <a:latin typeface="+mn-lt"/>
            </a:rPr>
            <a:t>8. Informe de Gestión al Sistema de Administración de Riesgo Operativo – SARO</a:t>
          </a:r>
          <a:endParaRPr lang="es-CO" sz="1400" b="1" kern="1200" dirty="0">
            <a:solidFill>
              <a:schemeClr val="tx1"/>
            </a:solidFill>
            <a:latin typeface="+mn-lt"/>
          </a:endParaRPr>
        </a:p>
      </dsp:txBody>
      <dsp:txXfrm>
        <a:off x="0" y="2986667"/>
        <a:ext cx="8424081" cy="412359"/>
      </dsp:txXfrm>
    </dsp:sp>
    <dsp:sp modelId="{444DB08D-7929-4BFA-9062-3617F2F516FF}">
      <dsp:nvSpPr>
        <dsp:cNvPr id="0" name=""/>
        <dsp:cNvSpPr/>
      </dsp:nvSpPr>
      <dsp:spPr>
        <a:xfrm>
          <a:off x="0" y="3413173"/>
          <a:ext cx="8424081" cy="412359"/>
        </a:xfrm>
        <a:prstGeom prst="roundRect">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s-CO" sz="1400" b="1" kern="1200" dirty="0" smtClean="0">
              <a:latin typeface="+mn-lt"/>
            </a:rPr>
            <a:t>9. Informe de Gestión al Sistema de Administración de Riesgos Financieros - SARF.</a:t>
          </a:r>
          <a:endParaRPr lang="es-CO" sz="1400" b="1" kern="1200" dirty="0">
            <a:solidFill>
              <a:schemeClr val="tx1"/>
            </a:solidFill>
            <a:latin typeface="+mn-lt"/>
          </a:endParaRPr>
        </a:p>
      </dsp:txBody>
      <dsp:txXfrm>
        <a:off x="0" y="3413173"/>
        <a:ext cx="8424081" cy="412359"/>
      </dsp:txXfrm>
    </dsp:sp>
    <dsp:sp modelId="{1387A4BF-4574-446B-87FF-7C779F64EB68}">
      <dsp:nvSpPr>
        <dsp:cNvPr id="0" name=""/>
        <dsp:cNvSpPr/>
      </dsp:nvSpPr>
      <dsp:spPr>
        <a:xfrm>
          <a:off x="0" y="3839679"/>
          <a:ext cx="8424081" cy="412359"/>
        </a:xfrm>
        <a:prstGeom prst="roundRect">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s-CO" sz="1400" b="1" kern="1200" dirty="0" smtClean="0">
              <a:solidFill>
                <a:schemeClr val="bg1"/>
              </a:solidFill>
              <a:latin typeface="+mn-lt"/>
            </a:rPr>
            <a:t>10. Proposiciones y Varios </a:t>
          </a:r>
          <a:endParaRPr lang="es-CO" sz="1400" b="1" kern="1200" dirty="0">
            <a:solidFill>
              <a:schemeClr val="bg1"/>
            </a:solidFill>
            <a:latin typeface="+mn-lt"/>
          </a:endParaRPr>
        </a:p>
      </dsp:txBody>
      <dsp:txXfrm>
        <a:off x="0" y="3839679"/>
        <a:ext cx="8424081" cy="412359"/>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0F2009D-2AA4-4165-B51D-43A10A5D3689}">
      <dsp:nvSpPr>
        <dsp:cNvPr id="0" name=""/>
        <dsp:cNvSpPr/>
      </dsp:nvSpPr>
      <dsp:spPr>
        <a:xfrm>
          <a:off x="0" y="0"/>
          <a:ext cx="8638673" cy="65806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just" defTabSz="711200">
            <a:lnSpc>
              <a:spcPct val="90000"/>
            </a:lnSpc>
            <a:spcBef>
              <a:spcPct val="0"/>
            </a:spcBef>
            <a:spcAft>
              <a:spcPct val="35000"/>
            </a:spcAft>
          </a:pPr>
          <a:r>
            <a:rPr lang="es-CO" sz="1600" kern="1200" dirty="0" smtClean="0"/>
            <a:t>Sesión conjunta con el Comité de Estándares, revisión mitigación de riesgos desde la aprobación de las FTP.  </a:t>
          </a:r>
          <a:r>
            <a:rPr lang="es-CO" sz="1600" kern="1200" dirty="0" smtClean="0">
              <a:solidFill>
                <a:schemeClr val="tx1"/>
              </a:solidFill>
            </a:rPr>
            <a:t>Pendiente Definir una sesión especial para el tema. </a:t>
          </a:r>
        </a:p>
      </dsp:txBody>
      <dsp:txXfrm>
        <a:off x="0" y="0"/>
        <a:ext cx="8638673" cy="658066"/>
      </dsp:txXfrm>
    </dsp:sp>
    <dsp:sp modelId="{E30078B5-8E57-41E2-A420-4E620C87654B}">
      <dsp:nvSpPr>
        <dsp:cNvPr id="0" name=""/>
        <dsp:cNvSpPr/>
      </dsp:nvSpPr>
      <dsp:spPr>
        <a:xfrm>
          <a:off x="0" y="700690"/>
          <a:ext cx="8638673" cy="77599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just" defTabSz="711200">
            <a:lnSpc>
              <a:spcPct val="90000"/>
            </a:lnSpc>
            <a:spcBef>
              <a:spcPct val="0"/>
            </a:spcBef>
            <a:spcAft>
              <a:spcPct val="35000"/>
            </a:spcAft>
          </a:pPr>
          <a:r>
            <a:rPr lang="es-CO" sz="1600" kern="1200" dirty="0" smtClean="0"/>
            <a:t>Analizar alternativas para que las llaves de la sede alterna no estén en la BMC pero si en un lugar institucional. </a:t>
          </a:r>
          <a:r>
            <a:rPr lang="es-CO" sz="1600" kern="1200" dirty="0" smtClean="0">
              <a:solidFill>
                <a:schemeClr val="tx1"/>
              </a:solidFill>
            </a:rPr>
            <a:t> </a:t>
          </a:r>
        </a:p>
        <a:p>
          <a:pPr lvl="0" algn="just" defTabSz="711200">
            <a:lnSpc>
              <a:spcPct val="90000"/>
            </a:lnSpc>
            <a:spcBef>
              <a:spcPct val="0"/>
            </a:spcBef>
            <a:spcAft>
              <a:spcPct val="35000"/>
            </a:spcAft>
          </a:pPr>
          <a:r>
            <a:rPr lang="es-CO" sz="1600" kern="1200" dirty="0" smtClean="0">
              <a:solidFill>
                <a:schemeClr val="tx1"/>
              </a:solidFill>
            </a:rPr>
            <a:t>En proceso aún en evaluación.</a:t>
          </a:r>
          <a:endParaRPr lang="es-CO" sz="1600" kern="1200" dirty="0"/>
        </a:p>
      </dsp:txBody>
      <dsp:txXfrm>
        <a:off x="0" y="700690"/>
        <a:ext cx="8638673" cy="775994"/>
      </dsp:txXfrm>
    </dsp:sp>
    <dsp:sp modelId="{E6855DC6-2CC8-4D50-BBFC-553A79B8D94D}">
      <dsp:nvSpPr>
        <dsp:cNvPr id="0" name=""/>
        <dsp:cNvSpPr/>
      </dsp:nvSpPr>
      <dsp:spPr>
        <a:xfrm>
          <a:off x="0" y="1523420"/>
          <a:ext cx="8638673" cy="148431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just" defTabSz="711200">
            <a:lnSpc>
              <a:spcPct val="90000"/>
            </a:lnSpc>
            <a:spcBef>
              <a:spcPct val="0"/>
            </a:spcBef>
            <a:spcAft>
              <a:spcPct val="35000"/>
            </a:spcAft>
          </a:pPr>
          <a:r>
            <a:rPr lang="es-CO" sz="1600" kern="1200" dirty="0" smtClean="0"/>
            <a:t>De cara a los riesgos emergentes el Comité solicita que la Dirección de Riesgos defina: ¿quién los identifica?, ¿Quién establece los controles? ¿Cuál es su manejo? Y si aplican a todos los sistemas. </a:t>
          </a:r>
        </a:p>
        <a:p>
          <a:pPr lvl="0" algn="just" defTabSz="711200">
            <a:lnSpc>
              <a:spcPct val="90000"/>
            </a:lnSpc>
            <a:spcBef>
              <a:spcPct val="0"/>
            </a:spcBef>
            <a:spcAft>
              <a:spcPct val="35000"/>
            </a:spcAft>
          </a:pPr>
          <a:r>
            <a:rPr lang="es-CO" sz="1600" kern="1200" dirty="0" smtClean="0">
              <a:solidFill>
                <a:schemeClr val="tx1"/>
              </a:solidFill>
            </a:rPr>
            <a:t>La administración con el acompañamiento de la Dirección de riesgos y el consultor, en línea con los compromisos asumidos con la SFC, desarrollara el proceso de identificación, controles y manejo.</a:t>
          </a:r>
          <a:endParaRPr lang="es-CO" sz="1600" kern="1200" dirty="0">
            <a:solidFill>
              <a:schemeClr val="tx1"/>
            </a:solidFill>
          </a:endParaRPr>
        </a:p>
      </dsp:txBody>
      <dsp:txXfrm>
        <a:off x="0" y="1523420"/>
        <a:ext cx="8638673" cy="1484313"/>
      </dsp:txXfrm>
    </dsp:sp>
    <dsp:sp modelId="{85980027-3A31-4FB7-BC68-CDA3F889CB97}">
      <dsp:nvSpPr>
        <dsp:cNvPr id="0" name=""/>
        <dsp:cNvSpPr/>
      </dsp:nvSpPr>
      <dsp:spPr>
        <a:xfrm>
          <a:off x="0" y="3068055"/>
          <a:ext cx="8638673" cy="145223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just" defTabSz="711200">
            <a:lnSpc>
              <a:spcPct val="90000"/>
            </a:lnSpc>
            <a:spcBef>
              <a:spcPct val="0"/>
            </a:spcBef>
            <a:spcAft>
              <a:spcPct val="35000"/>
            </a:spcAft>
          </a:pPr>
          <a:r>
            <a:rPr lang="es-CO" sz="1600" kern="1200" dirty="0" smtClean="0"/>
            <a:t>El Comité y la Junta Directiva reitero la necesidad de ajustar y adoptar una herramienta tecnológica que permita monitorear de manera integral y eficiente los riesgos de la entidad y solicita presentar cronograma de implementación. </a:t>
          </a:r>
        </a:p>
        <a:p>
          <a:pPr lvl="0" algn="just" defTabSz="711200">
            <a:lnSpc>
              <a:spcPct val="90000"/>
            </a:lnSpc>
            <a:spcBef>
              <a:spcPct val="0"/>
            </a:spcBef>
            <a:spcAft>
              <a:spcPct val="35000"/>
            </a:spcAft>
          </a:pPr>
          <a:r>
            <a:rPr lang="es-CO" sz="1600" kern="1200" dirty="0" smtClean="0">
              <a:solidFill>
                <a:schemeClr val="tx1"/>
              </a:solidFill>
            </a:rPr>
            <a:t>En línea con el requerimiento de la SFC, la dirección de riesgo con el apoyo de la administración presentará un cronograma de implementación en el comité de Diciembre, de acuerdo con la propuesta presentada mas adelante. </a:t>
          </a:r>
          <a:endParaRPr lang="es-CO" sz="1600" kern="1200" dirty="0"/>
        </a:p>
      </dsp:txBody>
      <dsp:txXfrm>
        <a:off x="0" y="3068055"/>
        <a:ext cx="8638673" cy="1452234"/>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309ACA8-0972-4E1D-8996-12807017AED5}">
      <dsp:nvSpPr>
        <dsp:cNvPr id="0" name=""/>
        <dsp:cNvSpPr/>
      </dsp:nvSpPr>
      <dsp:spPr>
        <a:xfrm>
          <a:off x="0" y="15263"/>
          <a:ext cx="8638673" cy="143010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just" defTabSz="711200">
            <a:lnSpc>
              <a:spcPct val="90000"/>
            </a:lnSpc>
            <a:spcBef>
              <a:spcPct val="0"/>
            </a:spcBef>
            <a:spcAft>
              <a:spcPct val="35000"/>
            </a:spcAft>
          </a:pPr>
          <a:r>
            <a:rPr lang="es-CO" sz="1600" kern="1200" dirty="0" smtClean="0"/>
            <a:t>El Comité solicita que se presente un cronograma con el monitoreo de los riesgos más relevantes por cada producto o línea de negocio para advertir oportunamente necesidades de fortalecimiento. </a:t>
          </a:r>
        </a:p>
        <a:p>
          <a:pPr lvl="0" algn="just" defTabSz="711200">
            <a:lnSpc>
              <a:spcPct val="90000"/>
            </a:lnSpc>
            <a:spcBef>
              <a:spcPct val="0"/>
            </a:spcBef>
            <a:spcAft>
              <a:spcPct val="35000"/>
            </a:spcAft>
          </a:pPr>
          <a:r>
            <a:rPr lang="es-CO" sz="1600" kern="1200" dirty="0" smtClean="0">
              <a:solidFill>
                <a:schemeClr val="tx1"/>
              </a:solidFill>
            </a:rPr>
            <a:t>En línea con el requerimiento de la SFC, la dirección de riesgos de manera coordinada con los lideres de proceso que tienen identificados riesgos altos realizaran un cronograma que será presentado en el mes de diciembre para desarrollarse en el primer semestre de 2018.</a:t>
          </a:r>
          <a:endParaRPr lang="es-CO" sz="1600" kern="1200" dirty="0"/>
        </a:p>
      </dsp:txBody>
      <dsp:txXfrm>
        <a:off x="0" y="15263"/>
        <a:ext cx="8638673" cy="1430108"/>
      </dsp:txXfrm>
    </dsp:sp>
    <dsp:sp modelId="{142FAECB-D3D5-4E82-9D36-C8F9ADB553E1}">
      <dsp:nvSpPr>
        <dsp:cNvPr id="0" name=""/>
        <dsp:cNvSpPr/>
      </dsp:nvSpPr>
      <dsp:spPr>
        <a:xfrm>
          <a:off x="0" y="1623932"/>
          <a:ext cx="8638673" cy="150090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just" defTabSz="711200">
            <a:lnSpc>
              <a:spcPct val="90000"/>
            </a:lnSpc>
            <a:spcBef>
              <a:spcPct val="0"/>
            </a:spcBef>
            <a:spcAft>
              <a:spcPct val="35000"/>
            </a:spcAft>
          </a:pPr>
          <a:r>
            <a:rPr lang="es-CO" sz="1600" kern="1200" dirty="0" smtClean="0"/>
            <a:t>El Comité recomendó a la Dirección de Riesgos, que la actualización de los documentos respecto de la modificación de Oficial de Cumplimiento por Funcionario Responsable de LA/FT, se realice con la Dirección Jurídica para tener en cuenta los criterios de acuerdo con la revisión de la norma. </a:t>
          </a:r>
        </a:p>
        <a:p>
          <a:pPr lvl="0" algn="just" defTabSz="711200">
            <a:lnSpc>
              <a:spcPct val="90000"/>
            </a:lnSpc>
            <a:spcBef>
              <a:spcPct val="0"/>
            </a:spcBef>
            <a:spcAft>
              <a:spcPct val="35000"/>
            </a:spcAft>
          </a:pPr>
          <a:r>
            <a:rPr lang="es-CO" sz="1600" kern="1200" dirty="0" smtClean="0">
              <a:solidFill>
                <a:schemeClr val="tx1"/>
              </a:solidFill>
            </a:rPr>
            <a:t>La dirección de riesgos elevo la solicitud a la Dirección Jurídica quien tiene la información en análisis y se espera para el próximo comité.  </a:t>
          </a:r>
          <a:endParaRPr lang="es-CO" sz="1600" kern="1200" dirty="0">
            <a:solidFill>
              <a:schemeClr val="tx1"/>
            </a:solidFill>
          </a:endParaRPr>
        </a:p>
      </dsp:txBody>
      <dsp:txXfrm>
        <a:off x="0" y="1623932"/>
        <a:ext cx="8638673" cy="1500908"/>
      </dsp:txXfrm>
    </dsp:sp>
    <dsp:sp modelId="{628ED017-D334-4D6C-ABB6-69B3675B7C60}">
      <dsp:nvSpPr>
        <dsp:cNvPr id="0" name=""/>
        <dsp:cNvSpPr/>
      </dsp:nvSpPr>
      <dsp:spPr>
        <a:xfrm>
          <a:off x="0" y="3303401"/>
          <a:ext cx="8638673" cy="103267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just" defTabSz="711200">
            <a:lnSpc>
              <a:spcPct val="90000"/>
            </a:lnSpc>
            <a:spcBef>
              <a:spcPct val="0"/>
            </a:spcBef>
            <a:spcAft>
              <a:spcPct val="35000"/>
            </a:spcAft>
          </a:pPr>
          <a:r>
            <a:rPr lang="es-CO" sz="1600" kern="1200" dirty="0" smtClean="0"/>
            <a:t>Remitir la propuesta de respuesta definitiva del Requerimiento de la SFC. </a:t>
          </a:r>
        </a:p>
        <a:p>
          <a:pPr lvl="0" algn="just" defTabSz="711200">
            <a:lnSpc>
              <a:spcPct val="90000"/>
            </a:lnSpc>
            <a:spcBef>
              <a:spcPct val="0"/>
            </a:spcBef>
            <a:spcAft>
              <a:spcPct val="35000"/>
            </a:spcAft>
          </a:pPr>
          <a:r>
            <a:rPr lang="es-CO" sz="1600" kern="1200" dirty="0" smtClean="0">
              <a:solidFill>
                <a:schemeClr val="tx1"/>
              </a:solidFill>
            </a:rPr>
            <a:t>Respuesta presentada. </a:t>
          </a:r>
          <a:endParaRPr lang="es-CO" sz="1600" kern="1200" dirty="0"/>
        </a:p>
      </dsp:txBody>
      <dsp:txXfrm>
        <a:off x="0" y="3303401"/>
        <a:ext cx="8638673" cy="1032675"/>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A013363-7853-4CBD-9BDC-F5E82F507536}">
      <dsp:nvSpPr>
        <dsp:cNvPr id="0" name=""/>
        <dsp:cNvSpPr/>
      </dsp:nvSpPr>
      <dsp:spPr>
        <a:xfrm>
          <a:off x="0" y="0"/>
          <a:ext cx="8530389" cy="1123200"/>
        </a:xfrm>
        <a:prstGeom prst="roundRect">
          <a:avLst/>
        </a:prstGeom>
        <a:noFill/>
        <a:ln w="25400" cap="flat" cmpd="sng" algn="ctr">
          <a:solidFill>
            <a:srgbClr val="00B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just" defTabSz="711200">
            <a:lnSpc>
              <a:spcPct val="90000"/>
            </a:lnSpc>
            <a:spcBef>
              <a:spcPct val="0"/>
            </a:spcBef>
            <a:spcAft>
              <a:spcPct val="35000"/>
            </a:spcAft>
          </a:pPr>
          <a:r>
            <a:rPr lang="es-CO" sz="1600" kern="1200" dirty="0" smtClean="0">
              <a:solidFill>
                <a:srgbClr val="002060"/>
              </a:solidFill>
              <a:latin typeface="+mj-lt"/>
            </a:rPr>
            <a:t>Se destaca la solidez de las fuentes de precios con la cual se valoran los subyacentes, el tamaño de los mercados y sus calidades, lo que permite la celebración de operaciones sobre un estándar de mercado, por tanto el nivel de exposición al riesgo residual es BAJO.</a:t>
          </a:r>
          <a:endParaRPr lang="es-CO" sz="1600" kern="1200" dirty="0">
            <a:solidFill>
              <a:srgbClr val="002060"/>
            </a:solidFill>
            <a:latin typeface="+mj-lt"/>
          </a:endParaRPr>
        </a:p>
      </dsp:txBody>
      <dsp:txXfrm>
        <a:off x="0" y="0"/>
        <a:ext cx="8530389" cy="1123200"/>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23BF983-5256-429E-8E16-AA978B260CA7}">
      <dsp:nvSpPr>
        <dsp:cNvPr id="0" name=""/>
        <dsp:cNvSpPr/>
      </dsp:nvSpPr>
      <dsp:spPr>
        <a:xfrm>
          <a:off x="0" y="302055"/>
          <a:ext cx="8128000" cy="1236183"/>
        </a:xfrm>
        <a:prstGeom prst="roundRect">
          <a:avLst/>
        </a:prstGeom>
        <a:solidFill>
          <a:schemeClr val="lt1">
            <a:hueOff val="0"/>
            <a:satOff val="0"/>
            <a:lumOff val="0"/>
            <a:alphaOff val="0"/>
          </a:schemeClr>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just" defTabSz="622300" rtl="0">
            <a:lnSpc>
              <a:spcPct val="90000"/>
            </a:lnSpc>
            <a:spcBef>
              <a:spcPct val="0"/>
            </a:spcBef>
            <a:spcAft>
              <a:spcPct val="35000"/>
            </a:spcAft>
          </a:pPr>
          <a:r>
            <a:rPr lang="es-MX" sz="1400" kern="1200" dirty="0" smtClean="0">
              <a:solidFill>
                <a:srgbClr val="094784"/>
              </a:solidFill>
              <a:latin typeface="+mn-lt"/>
              <a:ea typeface="+mn-ea"/>
              <a:cs typeface="+mn-cs"/>
            </a:rPr>
            <a:t>(i) </a:t>
          </a:r>
          <a:r>
            <a:rPr lang="es-MX" sz="1400" kern="1200" dirty="0" smtClean="0">
              <a:solidFill>
                <a:srgbClr val="002060"/>
              </a:solidFill>
              <a:latin typeface="+mn-lt"/>
              <a:ea typeface="+mn-ea"/>
              <a:cs typeface="+mn-cs"/>
            </a:rPr>
            <a:t>Las políticas establecidas en el numeral 4.6 del Manual del Sistema de Administración de Riesgos de la Bolsa sobre el control de límites, definidos por Riesgo por Clase de Inversión, Emisor (CFC, CF y </a:t>
          </a:r>
          <a:r>
            <a:rPr lang="es-MX" sz="1400" kern="1200" dirty="0" err="1" smtClean="0">
              <a:solidFill>
                <a:srgbClr val="002060"/>
              </a:solidFill>
              <a:latin typeface="+mn-lt"/>
              <a:ea typeface="+mn-ea"/>
              <a:cs typeface="+mn-cs"/>
            </a:rPr>
            <a:t>IOE’s</a:t>
          </a:r>
          <a:r>
            <a:rPr lang="es-MX" sz="1400" kern="1200" dirty="0" smtClean="0">
              <a:solidFill>
                <a:srgbClr val="002060"/>
              </a:solidFill>
              <a:latin typeface="+mn-lt"/>
              <a:ea typeface="+mn-ea"/>
              <a:cs typeface="+mn-cs"/>
            </a:rPr>
            <a:t>), Contraparte y Grupo Económico por Emisor se cumplen. </a:t>
          </a:r>
        </a:p>
        <a:p>
          <a:pPr lvl="0" algn="just" defTabSz="622300" rtl="0">
            <a:lnSpc>
              <a:spcPct val="90000"/>
            </a:lnSpc>
            <a:spcBef>
              <a:spcPct val="0"/>
            </a:spcBef>
            <a:spcAft>
              <a:spcPct val="35000"/>
            </a:spcAft>
          </a:pPr>
          <a:r>
            <a:rPr lang="es-MX" sz="1400" kern="1200" dirty="0" smtClean="0">
              <a:solidFill>
                <a:srgbClr val="002060"/>
              </a:solidFill>
              <a:latin typeface="+mn-lt"/>
              <a:ea typeface="+mn-ea"/>
              <a:cs typeface="+mn-cs"/>
            </a:rPr>
            <a:t>(ii) Se generó una alerta sobre el emisor Bancolombia debido a un exceso sobre el cupo aprobado.</a:t>
          </a:r>
          <a:endParaRPr lang="es-CO" sz="1400" kern="1200" dirty="0">
            <a:solidFill>
              <a:srgbClr val="002060"/>
            </a:solidFill>
            <a:latin typeface="+mn-lt"/>
            <a:ea typeface="+mn-ea"/>
            <a:cs typeface="+mn-cs"/>
          </a:endParaRPr>
        </a:p>
      </dsp:txBody>
      <dsp:txXfrm>
        <a:off x="0" y="302055"/>
        <a:ext cx="8128000" cy="123618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drawing1.x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drawing1.xml><?xml version="1.0" encoding="utf-8"?>
<c:userShapes xmlns:c="http://schemas.openxmlformats.org/drawingml/2006/chart">
  <cdr:relSizeAnchor xmlns:cdr="http://schemas.openxmlformats.org/drawingml/2006/chartDrawing">
    <cdr:from>
      <cdr:x>0</cdr:x>
      <cdr:y>0</cdr:y>
    </cdr:from>
    <cdr:to>
      <cdr:x>0.00281</cdr:x>
      <cdr:y>0.00388</cdr:y>
    </cdr:to>
    <cdr:pic>
      <cdr:nvPicPr>
        <cdr:cNvPr id="2"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24386" cy="24386"/>
        </a:xfrm>
        <a:prstGeom xmlns:a="http://schemas.openxmlformats.org/drawingml/2006/main" prst="rect">
          <a:avLst/>
        </a:prstGeom>
      </cdr:spPr>
    </cdr:pic>
  </cdr:relSizeAnchor>
  <cdr:relSizeAnchor xmlns:cdr="http://schemas.openxmlformats.org/drawingml/2006/chartDrawing">
    <cdr:from>
      <cdr:x>0</cdr:x>
      <cdr:y>0</cdr:y>
    </cdr:from>
    <cdr:to>
      <cdr:x>0.00281</cdr:x>
      <cdr:y>0.00388</cdr:y>
    </cdr:to>
    <cdr:pic>
      <cdr:nvPicPr>
        <cdr:cNvPr id="3"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24386" cy="24386"/>
        </a:xfrm>
        <a:prstGeom xmlns:a="http://schemas.openxmlformats.org/drawingml/2006/main" prst="rect">
          <a:avLst/>
        </a:prstGeom>
      </cdr:spPr>
    </cdr:pic>
  </cdr:relSizeAnchor>
  <cdr:relSizeAnchor xmlns:cdr="http://schemas.openxmlformats.org/drawingml/2006/chartDrawing">
    <cdr:from>
      <cdr:x>0.22152</cdr:x>
      <cdr:y>0.05594</cdr:y>
    </cdr:from>
    <cdr:to>
      <cdr:x>0.78029</cdr:x>
      <cdr:y>0.21459</cdr:y>
    </cdr:to>
    <cdr:sp macro="" textlink="">
      <cdr:nvSpPr>
        <cdr:cNvPr id="4" name="1 CuadroTexto"/>
        <cdr:cNvSpPr txBox="1"/>
      </cdr:nvSpPr>
      <cdr:spPr>
        <a:xfrm xmlns:a="http://schemas.openxmlformats.org/drawingml/2006/main">
          <a:off x="1919905" y="182188"/>
          <a:ext cx="4842751" cy="516726"/>
        </a:xfrm>
        <a:prstGeom xmlns:a="http://schemas.openxmlformats.org/drawingml/2006/main" prst="rect">
          <a:avLst/>
        </a:prstGeom>
      </cdr:spPr>
      <cdr:txBody>
        <a:bodyPr xmlns:a="http://schemas.openxmlformats.org/drawingml/2006/main" wrap="square" rtlCol="0" anchor="ctr"/>
        <a:lstStyle xmlns:a="http://schemas.openxmlformats.org/drawingml/2006/main">
          <a:lvl1pPr marL="0" indent="0">
            <a:defRPr sz="1100">
              <a:latin typeface="Calibri"/>
            </a:defRPr>
          </a:lvl1pPr>
          <a:lvl2pPr marL="457200" indent="0">
            <a:defRPr sz="1100">
              <a:latin typeface="Calibri"/>
            </a:defRPr>
          </a:lvl2pPr>
          <a:lvl3pPr marL="914400" indent="0">
            <a:defRPr sz="1100">
              <a:latin typeface="Calibri"/>
            </a:defRPr>
          </a:lvl3pPr>
          <a:lvl4pPr marL="1371600" indent="0">
            <a:defRPr sz="1100">
              <a:latin typeface="Calibri"/>
            </a:defRPr>
          </a:lvl4pPr>
          <a:lvl5pPr marL="1828800" indent="0">
            <a:defRPr sz="1100">
              <a:latin typeface="Calibri"/>
            </a:defRPr>
          </a:lvl5pPr>
          <a:lvl6pPr marL="2286000" indent="0">
            <a:defRPr sz="1100">
              <a:latin typeface="Calibri"/>
            </a:defRPr>
          </a:lvl6pPr>
          <a:lvl7pPr marL="2743200" indent="0">
            <a:defRPr sz="1100">
              <a:latin typeface="Calibri"/>
            </a:defRPr>
          </a:lvl7pPr>
          <a:lvl8pPr marL="3200400" indent="0">
            <a:defRPr sz="1100">
              <a:latin typeface="Calibri"/>
            </a:defRPr>
          </a:lvl8pPr>
          <a:lvl9pPr marL="3657600" indent="0">
            <a:defRPr sz="1100">
              <a:latin typeface="Calibri"/>
            </a:defRPr>
          </a:lvl9pPr>
        </a:lstStyle>
        <a:p xmlns:a="http://schemas.openxmlformats.org/drawingml/2006/main">
          <a:pPr algn="ctr"/>
          <a:r>
            <a:rPr lang="es-CO" sz="1600" kern="1200" dirty="0">
              <a:solidFill>
                <a:srgbClr val="094784"/>
              </a:solidFill>
              <a:latin typeface="+mn-lt"/>
            </a:rPr>
            <a:t>Comportamiento Flujo de Caja Final</a:t>
          </a:r>
        </a:p>
        <a:p xmlns:a="http://schemas.openxmlformats.org/drawingml/2006/main">
          <a:pPr algn="ctr"/>
          <a:r>
            <a:rPr lang="es-CO" sz="1600" kern="1200" dirty="0">
              <a:solidFill>
                <a:srgbClr val="094784"/>
              </a:solidFill>
              <a:latin typeface="+mn-lt"/>
            </a:rPr>
            <a:t>Proyectado vs Real </a:t>
          </a:r>
        </a:p>
        <a:p xmlns:a="http://schemas.openxmlformats.org/drawingml/2006/main">
          <a:pPr algn="ctr"/>
          <a:r>
            <a:rPr lang="es-CO" sz="1600" kern="1200" dirty="0">
              <a:solidFill>
                <a:srgbClr val="094784"/>
              </a:solidFill>
              <a:latin typeface="+mn-lt"/>
            </a:rPr>
            <a:t>Sep2016 Vs Sep2017</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1169"/>
          </a:xfrm>
          <a:prstGeom prst="rect">
            <a:avLst/>
          </a:prstGeom>
        </p:spPr>
        <p:txBody>
          <a:bodyPr vert="horz" lIns="92294" tIns="46147" rIns="92294" bIns="46147" rtlCol="0"/>
          <a:lstStyle>
            <a:lvl1pPr algn="l">
              <a:defRPr sz="1100"/>
            </a:lvl1pPr>
          </a:lstStyle>
          <a:p>
            <a:endParaRPr lang="en-US"/>
          </a:p>
        </p:txBody>
      </p:sp>
      <p:sp>
        <p:nvSpPr>
          <p:cNvPr id="3" name="Date Placeholder 2"/>
          <p:cNvSpPr>
            <a:spLocks noGrp="1"/>
          </p:cNvSpPr>
          <p:nvPr>
            <p:ph type="dt" sz="quarter" idx="1"/>
          </p:nvPr>
        </p:nvSpPr>
        <p:spPr>
          <a:xfrm>
            <a:off x="3970938" y="1"/>
            <a:ext cx="3037840" cy="461169"/>
          </a:xfrm>
          <a:prstGeom prst="rect">
            <a:avLst/>
          </a:prstGeom>
        </p:spPr>
        <p:txBody>
          <a:bodyPr vert="horz" lIns="92294" tIns="46147" rIns="92294" bIns="46147" rtlCol="0"/>
          <a:lstStyle>
            <a:lvl1pPr algn="r">
              <a:defRPr sz="1100"/>
            </a:lvl1pPr>
          </a:lstStyle>
          <a:p>
            <a:fld id="{04C89EDB-3FDD-4915-A3CE-62FA29C01A32}" type="datetimeFigureOut">
              <a:rPr lang="en-US" smtClean="0"/>
              <a:pPr/>
              <a:t>11/9/2017</a:t>
            </a:fld>
            <a:endParaRPr lang="en-US"/>
          </a:p>
        </p:txBody>
      </p:sp>
      <p:sp>
        <p:nvSpPr>
          <p:cNvPr id="4" name="Footer Placeholder 3"/>
          <p:cNvSpPr>
            <a:spLocks noGrp="1"/>
          </p:cNvSpPr>
          <p:nvPr>
            <p:ph type="ftr" sz="quarter" idx="2"/>
          </p:nvPr>
        </p:nvSpPr>
        <p:spPr>
          <a:xfrm>
            <a:off x="0" y="8760607"/>
            <a:ext cx="3037840" cy="461169"/>
          </a:xfrm>
          <a:prstGeom prst="rect">
            <a:avLst/>
          </a:prstGeom>
        </p:spPr>
        <p:txBody>
          <a:bodyPr vert="horz" lIns="92294" tIns="46147" rIns="92294" bIns="46147" rtlCol="0" anchor="b"/>
          <a:lstStyle>
            <a:lvl1pPr algn="l">
              <a:defRPr sz="1100"/>
            </a:lvl1pPr>
          </a:lstStyle>
          <a:p>
            <a:endParaRPr lang="en-US"/>
          </a:p>
        </p:txBody>
      </p:sp>
      <p:sp>
        <p:nvSpPr>
          <p:cNvPr id="5" name="Slide Number Placeholder 4"/>
          <p:cNvSpPr>
            <a:spLocks noGrp="1"/>
          </p:cNvSpPr>
          <p:nvPr>
            <p:ph type="sldNum" sz="quarter" idx="3"/>
          </p:nvPr>
        </p:nvSpPr>
        <p:spPr>
          <a:xfrm>
            <a:off x="3970938" y="8760607"/>
            <a:ext cx="3037840" cy="461169"/>
          </a:xfrm>
          <a:prstGeom prst="rect">
            <a:avLst/>
          </a:prstGeom>
        </p:spPr>
        <p:txBody>
          <a:bodyPr vert="horz" lIns="92294" tIns="46147" rIns="92294" bIns="46147" rtlCol="0" anchor="b"/>
          <a:lstStyle>
            <a:lvl1pPr algn="r">
              <a:defRPr sz="1100"/>
            </a:lvl1pPr>
          </a:lstStyle>
          <a:p>
            <a:fld id="{A5042649-1860-4D03-9360-22C2D8836B44}" type="slidenum">
              <a:rPr lang="en-US" smtClean="0"/>
              <a:pPr/>
              <a:t>‹Nº›</a:t>
            </a:fld>
            <a:endParaRPr lang="en-US"/>
          </a:p>
        </p:txBody>
      </p:sp>
    </p:spTree>
    <p:extLst>
      <p:ext uri="{BB962C8B-B14F-4D97-AF65-F5344CB8AC3E}">
        <p14:creationId xmlns:p14="http://schemas.microsoft.com/office/powerpoint/2010/main" xmlns="" val="63366181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1169"/>
          </a:xfrm>
          <a:prstGeom prst="rect">
            <a:avLst/>
          </a:prstGeom>
        </p:spPr>
        <p:txBody>
          <a:bodyPr vert="horz" lIns="92294" tIns="46147" rIns="92294" bIns="46147" rtlCol="0"/>
          <a:lstStyle>
            <a:lvl1pPr algn="l">
              <a:defRPr sz="1100"/>
            </a:lvl1pPr>
          </a:lstStyle>
          <a:p>
            <a:endParaRPr lang="en-US"/>
          </a:p>
        </p:txBody>
      </p:sp>
      <p:sp>
        <p:nvSpPr>
          <p:cNvPr id="3" name="Date Placeholder 2"/>
          <p:cNvSpPr>
            <a:spLocks noGrp="1"/>
          </p:cNvSpPr>
          <p:nvPr>
            <p:ph type="dt" idx="1"/>
          </p:nvPr>
        </p:nvSpPr>
        <p:spPr>
          <a:xfrm>
            <a:off x="3970938" y="1"/>
            <a:ext cx="3037840" cy="461169"/>
          </a:xfrm>
          <a:prstGeom prst="rect">
            <a:avLst/>
          </a:prstGeom>
        </p:spPr>
        <p:txBody>
          <a:bodyPr vert="horz" lIns="92294" tIns="46147" rIns="92294" bIns="46147" rtlCol="0"/>
          <a:lstStyle>
            <a:lvl1pPr algn="r">
              <a:defRPr sz="1100"/>
            </a:lvl1pPr>
          </a:lstStyle>
          <a:p>
            <a:fld id="{054499FB-0CC7-453D-9493-CBDCD6D233E2}" type="datetimeFigureOut">
              <a:rPr lang="en-US" smtClean="0"/>
              <a:pPr/>
              <a:t>11/9/2017</a:t>
            </a:fld>
            <a:endParaRPr lang="en-US"/>
          </a:p>
        </p:txBody>
      </p:sp>
      <p:sp>
        <p:nvSpPr>
          <p:cNvPr id="4" name="Slide Image Placeholder 3"/>
          <p:cNvSpPr>
            <a:spLocks noGrp="1" noRot="1" noChangeAspect="1"/>
          </p:cNvSpPr>
          <p:nvPr>
            <p:ph type="sldImg" idx="2"/>
          </p:nvPr>
        </p:nvSpPr>
        <p:spPr>
          <a:xfrm>
            <a:off x="431800" y="692150"/>
            <a:ext cx="6146800" cy="3457575"/>
          </a:xfrm>
          <a:prstGeom prst="rect">
            <a:avLst/>
          </a:prstGeom>
          <a:noFill/>
          <a:ln w="12700">
            <a:solidFill>
              <a:prstClr val="black"/>
            </a:solidFill>
          </a:ln>
        </p:spPr>
        <p:txBody>
          <a:bodyPr vert="horz" lIns="92294" tIns="46147" rIns="92294" bIns="46147" rtlCol="0" anchor="ctr"/>
          <a:lstStyle/>
          <a:p>
            <a:endParaRPr lang="en-US"/>
          </a:p>
        </p:txBody>
      </p:sp>
      <p:sp>
        <p:nvSpPr>
          <p:cNvPr id="5" name="Notes Placeholder 4"/>
          <p:cNvSpPr>
            <a:spLocks noGrp="1"/>
          </p:cNvSpPr>
          <p:nvPr>
            <p:ph type="body" sz="quarter" idx="3"/>
          </p:nvPr>
        </p:nvSpPr>
        <p:spPr>
          <a:xfrm>
            <a:off x="701041" y="4381104"/>
            <a:ext cx="5608320" cy="4150519"/>
          </a:xfrm>
          <a:prstGeom prst="rect">
            <a:avLst/>
          </a:prstGeom>
        </p:spPr>
        <p:txBody>
          <a:bodyPr vert="horz" lIns="92294" tIns="46147" rIns="92294" bIns="46147"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760607"/>
            <a:ext cx="3037840" cy="461169"/>
          </a:xfrm>
          <a:prstGeom prst="rect">
            <a:avLst/>
          </a:prstGeom>
        </p:spPr>
        <p:txBody>
          <a:bodyPr vert="horz" lIns="92294" tIns="46147" rIns="92294" bIns="46147" rtlCol="0" anchor="b"/>
          <a:lstStyle>
            <a:lvl1pPr algn="l">
              <a:defRPr sz="1100"/>
            </a:lvl1pPr>
          </a:lstStyle>
          <a:p>
            <a:endParaRPr lang="en-US"/>
          </a:p>
        </p:txBody>
      </p:sp>
      <p:sp>
        <p:nvSpPr>
          <p:cNvPr id="7" name="Slide Number Placeholder 6"/>
          <p:cNvSpPr>
            <a:spLocks noGrp="1"/>
          </p:cNvSpPr>
          <p:nvPr>
            <p:ph type="sldNum" sz="quarter" idx="5"/>
          </p:nvPr>
        </p:nvSpPr>
        <p:spPr>
          <a:xfrm>
            <a:off x="3970938" y="8760607"/>
            <a:ext cx="3037840" cy="461169"/>
          </a:xfrm>
          <a:prstGeom prst="rect">
            <a:avLst/>
          </a:prstGeom>
        </p:spPr>
        <p:txBody>
          <a:bodyPr vert="horz" lIns="92294" tIns="46147" rIns="92294" bIns="46147" rtlCol="0" anchor="b"/>
          <a:lstStyle>
            <a:lvl1pPr algn="r">
              <a:defRPr sz="1100"/>
            </a:lvl1pPr>
          </a:lstStyle>
          <a:p>
            <a:fld id="{4476A24B-926E-40EB-9E1B-5321DC3775E5}" type="slidenum">
              <a:rPr lang="en-US" smtClean="0"/>
              <a:pPr/>
              <a:t>‹Nº›</a:t>
            </a:fld>
            <a:endParaRPr lang="en-US"/>
          </a:p>
        </p:txBody>
      </p:sp>
    </p:spTree>
    <p:extLst>
      <p:ext uri="{BB962C8B-B14F-4D97-AF65-F5344CB8AC3E}">
        <p14:creationId xmlns:p14="http://schemas.microsoft.com/office/powerpoint/2010/main" xmlns="" val="2167594663"/>
      </p:ext>
    </p:extLst>
  </p:cSld>
  <p:clrMap bg1="lt1" tx1="dk1" bg2="lt2" tx2="dk2" accent1="accent1" accent2="accent2" accent3="accent3" accent4="accent4" accent5="accent5" accent6="accent6" hlink="hlink" folHlink="folHlink"/>
  <p:hf sldNum="0" hdr="0" ftr="0" dt="0"/>
  <p:notesStyle>
    <a:lvl1pPr marL="117422" indent="-117422" algn="l" defTabSz="913990" rtl="0" eaLnBrk="1" latinLnBrk="0" hangingPunct="1">
      <a:lnSpc>
        <a:spcPct val="110000"/>
      </a:lnSpc>
      <a:buFont typeface="Arial" panose="020B0604020202020204" pitchFamily="34" charset="0"/>
      <a:buChar char="•"/>
      <a:defRPr sz="1400" kern="1200">
        <a:solidFill>
          <a:schemeClr val="tx1"/>
        </a:solidFill>
        <a:latin typeface="+mn-lt"/>
        <a:ea typeface="+mn-ea"/>
        <a:cs typeface="+mn-cs"/>
      </a:defRPr>
    </a:lvl1pPr>
    <a:lvl2pPr marL="228497" indent="-111073" algn="l" defTabSz="913990" rtl="0" eaLnBrk="1" latinLnBrk="0" hangingPunct="1">
      <a:buFont typeface="Arial" panose="020B0604020202020204" pitchFamily="34" charset="0"/>
      <a:buChar char="•"/>
      <a:defRPr sz="1200" kern="1200">
        <a:solidFill>
          <a:schemeClr val="tx1"/>
        </a:solidFill>
        <a:latin typeface="+mn-lt"/>
        <a:ea typeface="+mn-ea"/>
        <a:cs typeface="+mn-cs"/>
      </a:defRPr>
    </a:lvl2pPr>
    <a:lvl3pPr marL="345919" indent="-117422" algn="l" defTabSz="913990" rtl="0" eaLnBrk="1" latinLnBrk="0" hangingPunct="1">
      <a:buFont typeface="Arial" panose="020B0604020202020204" pitchFamily="34" charset="0"/>
      <a:buChar char="•"/>
      <a:defRPr sz="1200" kern="1200">
        <a:solidFill>
          <a:schemeClr val="tx1"/>
        </a:solidFill>
        <a:latin typeface="+mn-lt"/>
        <a:ea typeface="+mn-ea"/>
        <a:cs typeface="+mn-cs"/>
      </a:defRPr>
    </a:lvl3pPr>
    <a:lvl4pPr marL="456996" indent="-111073" algn="l" defTabSz="913990" rtl="0" eaLnBrk="1" latinLnBrk="0" hangingPunct="1">
      <a:buFont typeface="Arial" panose="020B0604020202020204" pitchFamily="34" charset="0"/>
      <a:buChar char="•"/>
      <a:defRPr sz="1200" kern="1200">
        <a:solidFill>
          <a:schemeClr val="tx1"/>
        </a:solidFill>
        <a:latin typeface="+mn-lt"/>
        <a:ea typeface="+mn-ea"/>
        <a:cs typeface="+mn-cs"/>
      </a:defRPr>
    </a:lvl4pPr>
    <a:lvl5pPr marL="456996" indent="0" algn="l" defTabSz="913990" rtl="0" eaLnBrk="1" latinLnBrk="0" hangingPunct="1">
      <a:buFont typeface="Arial" panose="020B0604020202020204" pitchFamily="34" charset="0"/>
      <a:buChar char="•"/>
      <a:defRPr sz="1200" kern="1200">
        <a:solidFill>
          <a:schemeClr val="tx1"/>
        </a:solidFill>
        <a:latin typeface="+mn-lt"/>
        <a:ea typeface="+mn-ea"/>
        <a:cs typeface="+mn-cs"/>
      </a:defRPr>
    </a:lvl5pPr>
    <a:lvl6pPr marL="2284972" algn="l" defTabSz="913990" rtl="0" eaLnBrk="1" latinLnBrk="0" hangingPunct="1">
      <a:defRPr sz="1200" kern="1200">
        <a:solidFill>
          <a:schemeClr val="tx1"/>
        </a:solidFill>
        <a:latin typeface="+mn-lt"/>
        <a:ea typeface="+mn-ea"/>
        <a:cs typeface="+mn-cs"/>
      </a:defRPr>
    </a:lvl6pPr>
    <a:lvl7pPr marL="2741968" algn="l" defTabSz="913990" rtl="0" eaLnBrk="1" latinLnBrk="0" hangingPunct="1">
      <a:defRPr sz="1200" kern="1200">
        <a:solidFill>
          <a:schemeClr val="tx1"/>
        </a:solidFill>
        <a:latin typeface="+mn-lt"/>
        <a:ea typeface="+mn-ea"/>
        <a:cs typeface="+mn-cs"/>
      </a:defRPr>
    </a:lvl7pPr>
    <a:lvl8pPr marL="3198963" algn="l" defTabSz="913990" rtl="0" eaLnBrk="1" latinLnBrk="0" hangingPunct="1">
      <a:defRPr sz="1200" kern="1200">
        <a:solidFill>
          <a:schemeClr val="tx1"/>
        </a:solidFill>
        <a:latin typeface="+mn-lt"/>
        <a:ea typeface="+mn-ea"/>
        <a:cs typeface="+mn-cs"/>
      </a:defRPr>
    </a:lvl8pPr>
    <a:lvl9pPr marL="3655956" algn="l" defTabSz="91399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431800" y="692150"/>
            <a:ext cx="6146800" cy="3457575"/>
          </a:xfrm>
        </p:spPr>
      </p:sp>
      <p:sp>
        <p:nvSpPr>
          <p:cNvPr id="3" name="2 Marcador de notas"/>
          <p:cNvSpPr>
            <a:spLocks noGrp="1"/>
          </p:cNvSpPr>
          <p:nvPr>
            <p:ph type="body" idx="1"/>
          </p:nvPr>
        </p:nvSpPr>
        <p:spPr/>
        <p:txBody>
          <a:bodyPr>
            <a:normAutofit/>
          </a:bodyPr>
          <a:lstStyle/>
          <a:p>
            <a:endParaRPr lang="es-CO" dirty="0"/>
          </a:p>
        </p:txBody>
      </p:sp>
    </p:spTree>
    <p:extLst>
      <p:ext uri="{BB962C8B-B14F-4D97-AF65-F5344CB8AC3E}">
        <p14:creationId xmlns:p14="http://schemas.microsoft.com/office/powerpoint/2010/main" xmlns="" val="38490444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31800" y="692150"/>
            <a:ext cx="6146800" cy="3457575"/>
          </a:xfrm>
        </p:spPr>
      </p:sp>
      <p:sp>
        <p:nvSpPr>
          <p:cNvPr id="3" name="Marcador de notas 2"/>
          <p:cNvSpPr>
            <a:spLocks noGrp="1"/>
          </p:cNvSpPr>
          <p:nvPr>
            <p:ph type="body" idx="1"/>
          </p:nvPr>
        </p:nvSpPr>
        <p:spPr/>
        <p:txBody>
          <a:bodyPr/>
          <a:lstStyle/>
          <a:p>
            <a:pPr marL="116311" lvl="1" indent="0">
              <a:buNone/>
            </a:pPr>
            <a:endParaRPr lang="es-CO" baseline="0" dirty="0" smtClean="0"/>
          </a:p>
        </p:txBody>
      </p:sp>
    </p:spTree>
    <p:extLst>
      <p:ext uri="{BB962C8B-B14F-4D97-AF65-F5344CB8AC3E}">
        <p14:creationId xmlns:p14="http://schemas.microsoft.com/office/powerpoint/2010/main" xmlns="" val="38329423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31800" y="692150"/>
            <a:ext cx="6146800" cy="3457575"/>
          </a:xfrm>
        </p:spPr>
      </p:sp>
      <p:sp>
        <p:nvSpPr>
          <p:cNvPr id="3" name="Marcador de notas 2"/>
          <p:cNvSpPr>
            <a:spLocks noGrp="1"/>
          </p:cNvSpPr>
          <p:nvPr>
            <p:ph type="body" idx="1"/>
          </p:nvPr>
        </p:nvSpPr>
        <p:spPr/>
        <p:txBody>
          <a:bodyPr/>
          <a:lstStyle/>
          <a:p>
            <a:pPr marL="116311" lvl="1" indent="0">
              <a:buNone/>
            </a:pPr>
            <a:endParaRPr lang="es-CO" baseline="0" dirty="0" smtClean="0"/>
          </a:p>
        </p:txBody>
      </p:sp>
    </p:spTree>
    <p:extLst>
      <p:ext uri="{BB962C8B-B14F-4D97-AF65-F5344CB8AC3E}">
        <p14:creationId xmlns:p14="http://schemas.microsoft.com/office/powerpoint/2010/main" xmlns="" val="11670351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Tree>
    <p:extLst>
      <p:ext uri="{BB962C8B-B14F-4D97-AF65-F5344CB8AC3E}">
        <p14:creationId xmlns:p14="http://schemas.microsoft.com/office/powerpoint/2010/main" xmlns="" val="28746669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Tree>
    <p:extLst>
      <p:ext uri="{BB962C8B-B14F-4D97-AF65-F5344CB8AC3E}">
        <p14:creationId xmlns:p14="http://schemas.microsoft.com/office/powerpoint/2010/main" xmlns="" val="1191080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404813" y="681038"/>
            <a:ext cx="6046787" cy="3402012"/>
          </a:xfrm>
        </p:spPr>
      </p:sp>
      <p:sp>
        <p:nvSpPr>
          <p:cNvPr id="3" name="2 Marcador de notas"/>
          <p:cNvSpPr>
            <a:spLocks noGrp="1"/>
          </p:cNvSpPr>
          <p:nvPr>
            <p:ph type="body" idx="1"/>
          </p:nvPr>
        </p:nvSpPr>
        <p:spPr/>
        <p:txBody>
          <a:bodyPr>
            <a:normAutofit/>
          </a:bodyPr>
          <a:lstStyle/>
          <a:p>
            <a:pPr marL="0" indent="0" algn="just">
              <a:buNone/>
            </a:pPr>
            <a:endParaRPr lang="es-CO" dirty="0"/>
          </a:p>
        </p:txBody>
      </p:sp>
      <p:sp>
        <p:nvSpPr>
          <p:cNvPr id="4" name="3 Marcador de número de diapositiva"/>
          <p:cNvSpPr>
            <a:spLocks noGrp="1"/>
          </p:cNvSpPr>
          <p:nvPr>
            <p:ph type="sldNum" sz="quarter" idx="10"/>
          </p:nvPr>
        </p:nvSpPr>
        <p:spPr/>
        <p:txBody>
          <a:bodyPr/>
          <a:lstStyle/>
          <a:p>
            <a:pPr>
              <a:defRPr/>
            </a:pPr>
            <a:fld id="{341259B8-389C-446E-B2AF-B47794DD3216}" type="slidenum">
              <a:rPr lang="es-ES" smtClean="0"/>
              <a:pPr>
                <a:defRPr/>
              </a:pPr>
              <a:t>4</a:t>
            </a:fld>
            <a:endParaRPr lang="es-ES"/>
          </a:p>
        </p:txBody>
      </p:sp>
    </p:spTree>
    <p:extLst>
      <p:ext uri="{BB962C8B-B14F-4D97-AF65-F5344CB8AC3E}">
        <p14:creationId xmlns:p14="http://schemas.microsoft.com/office/powerpoint/2010/main" xmlns="" val="3618835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404813" y="681038"/>
            <a:ext cx="6046787" cy="3402012"/>
          </a:xfrm>
        </p:spPr>
      </p:sp>
      <p:sp>
        <p:nvSpPr>
          <p:cNvPr id="3" name="2 Marcador de notas"/>
          <p:cNvSpPr>
            <a:spLocks noGrp="1"/>
          </p:cNvSpPr>
          <p:nvPr>
            <p:ph type="body" idx="1"/>
          </p:nvPr>
        </p:nvSpPr>
        <p:spPr/>
        <p:txBody>
          <a:bodyPr>
            <a:normAutofit/>
          </a:bodyPr>
          <a:lstStyle/>
          <a:p>
            <a:pPr marL="0" indent="0" algn="just">
              <a:buNone/>
            </a:pPr>
            <a:endParaRPr lang="es-CO" dirty="0"/>
          </a:p>
        </p:txBody>
      </p:sp>
      <p:sp>
        <p:nvSpPr>
          <p:cNvPr id="4" name="3 Marcador de número de diapositiva"/>
          <p:cNvSpPr>
            <a:spLocks noGrp="1"/>
          </p:cNvSpPr>
          <p:nvPr>
            <p:ph type="sldNum" sz="quarter" idx="10"/>
          </p:nvPr>
        </p:nvSpPr>
        <p:spPr/>
        <p:txBody>
          <a:bodyPr/>
          <a:lstStyle/>
          <a:p>
            <a:pPr>
              <a:defRPr/>
            </a:pPr>
            <a:fld id="{341259B8-389C-446E-B2AF-B47794DD3216}" type="slidenum">
              <a:rPr lang="es-ES" smtClean="0"/>
              <a:pPr>
                <a:defRPr/>
              </a:pPr>
              <a:t>5</a:t>
            </a:fld>
            <a:endParaRPr lang="es-ES"/>
          </a:p>
        </p:txBody>
      </p:sp>
    </p:spTree>
    <p:extLst>
      <p:ext uri="{BB962C8B-B14F-4D97-AF65-F5344CB8AC3E}">
        <p14:creationId xmlns:p14="http://schemas.microsoft.com/office/powerpoint/2010/main" xmlns="" val="3618835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404813" y="681038"/>
            <a:ext cx="6046787" cy="3402012"/>
          </a:xfrm>
        </p:spPr>
      </p:sp>
      <p:sp>
        <p:nvSpPr>
          <p:cNvPr id="3" name="2 Marcador de notas"/>
          <p:cNvSpPr>
            <a:spLocks noGrp="1"/>
          </p:cNvSpPr>
          <p:nvPr>
            <p:ph type="body" idx="1"/>
          </p:nvPr>
        </p:nvSpPr>
        <p:spPr/>
        <p:txBody>
          <a:bodyPr>
            <a:normAutofit/>
          </a:bodyPr>
          <a:lstStyle/>
          <a:p>
            <a:pPr marL="0" indent="0" algn="just">
              <a:buNone/>
            </a:pPr>
            <a:endParaRPr lang="es-CO" dirty="0"/>
          </a:p>
        </p:txBody>
      </p:sp>
      <p:sp>
        <p:nvSpPr>
          <p:cNvPr id="4" name="3 Marcador de número de diapositiva"/>
          <p:cNvSpPr>
            <a:spLocks noGrp="1"/>
          </p:cNvSpPr>
          <p:nvPr>
            <p:ph type="sldNum" sz="quarter" idx="10"/>
          </p:nvPr>
        </p:nvSpPr>
        <p:spPr/>
        <p:txBody>
          <a:bodyPr/>
          <a:lstStyle/>
          <a:p>
            <a:pPr>
              <a:defRPr/>
            </a:pPr>
            <a:fld id="{341259B8-389C-446E-B2AF-B47794DD3216}" type="slidenum">
              <a:rPr lang="es-ES" smtClean="0"/>
              <a:pPr>
                <a:defRPr/>
              </a:pPr>
              <a:t>7</a:t>
            </a:fld>
            <a:endParaRPr lang="es-ES"/>
          </a:p>
        </p:txBody>
      </p:sp>
    </p:spTree>
    <p:extLst>
      <p:ext uri="{BB962C8B-B14F-4D97-AF65-F5344CB8AC3E}">
        <p14:creationId xmlns:p14="http://schemas.microsoft.com/office/powerpoint/2010/main" xmlns="" val="3618835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06400" y="696913"/>
            <a:ext cx="6197600" cy="3486150"/>
          </a:xfrm>
        </p:spPr>
      </p:sp>
      <p:sp>
        <p:nvSpPr>
          <p:cNvPr id="3" name="Marcador de notas 2"/>
          <p:cNvSpPr>
            <a:spLocks noGrp="1"/>
          </p:cNvSpPr>
          <p:nvPr>
            <p:ph type="body" idx="1"/>
          </p:nvPr>
        </p:nvSpPr>
        <p:spPr/>
        <p:txBody>
          <a:bodyPr/>
          <a:lstStyle/>
          <a:p>
            <a:pPr marL="117424" lvl="1" indent="0">
              <a:buNone/>
            </a:pPr>
            <a:endParaRPr lang="es-CO" baseline="0" dirty="0" smtClean="0"/>
          </a:p>
        </p:txBody>
      </p:sp>
    </p:spTree>
    <p:extLst>
      <p:ext uri="{BB962C8B-B14F-4D97-AF65-F5344CB8AC3E}">
        <p14:creationId xmlns:p14="http://schemas.microsoft.com/office/powerpoint/2010/main" xmlns="" val="1815278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06400" y="696913"/>
            <a:ext cx="6197600" cy="3486150"/>
          </a:xfrm>
        </p:spPr>
      </p:sp>
      <p:sp>
        <p:nvSpPr>
          <p:cNvPr id="3" name="Marcador de notas 2"/>
          <p:cNvSpPr>
            <a:spLocks noGrp="1"/>
          </p:cNvSpPr>
          <p:nvPr>
            <p:ph type="body" idx="1"/>
          </p:nvPr>
        </p:nvSpPr>
        <p:spPr/>
        <p:txBody>
          <a:bodyPr/>
          <a:lstStyle/>
          <a:p>
            <a:pPr marL="117424" lvl="1" indent="0">
              <a:buNone/>
            </a:pPr>
            <a:endParaRPr lang="es-CO" baseline="0" dirty="0" smtClean="0"/>
          </a:p>
        </p:txBody>
      </p:sp>
    </p:spTree>
    <p:extLst>
      <p:ext uri="{BB962C8B-B14F-4D97-AF65-F5344CB8AC3E}">
        <p14:creationId xmlns:p14="http://schemas.microsoft.com/office/powerpoint/2010/main" xmlns="" val="9687385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06400" y="696913"/>
            <a:ext cx="6197600" cy="3486150"/>
          </a:xfrm>
        </p:spPr>
      </p:sp>
      <p:sp>
        <p:nvSpPr>
          <p:cNvPr id="3" name="Marcador de notas 2"/>
          <p:cNvSpPr>
            <a:spLocks noGrp="1"/>
          </p:cNvSpPr>
          <p:nvPr>
            <p:ph type="body" idx="1"/>
          </p:nvPr>
        </p:nvSpPr>
        <p:spPr/>
        <p:txBody>
          <a:bodyPr/>
          <a:lstStyle/>
          <a:p>
            <a:pPr marL="117424" lvl="1" indent="0">
              <a:buNone/>
            </a:pPr>
            <a:endParaRPr lang="es-CO" baseline="0" dirty="0" smtClean="0"/>
          </a:p>
        </p:txBody>
      </p:sp>
    </p:spTree>
    <p:extLst>
      <p:ext uri="{BB962C8B-B14F-4D97-AF65-F5344CB8AC3E}">
        <p14:creationId xmlns:p14="http://schemas.microsoft.com/office/powerpoint/2010/main" xmlns="" val="3262740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06400" y="696913"/>
            <a:ext cx="6197600" cy="3486150"/>
          </a:xfrm>
        </p:spPr>
      </p:sp>
      <p:sp>
        <p:nvSpPr>
          <p:cNvPr id="3" name="Marcador de notas 2"/>
          <p:cNvSpPr>
            <a:spLocks noGrp="1"/>
          </p:cNvSpPr>
          <p:nvPr>
            <p:ph type="body" idx="1"/>
          </p:nvPr>
        </p:nvSpPr>
        <p:spPr/>
        <p:txBody>
          <a:bodyPr/>
          <a:lstStyle/>
          <a:p>
            <a:pPr marL="117424" lvl="1" indent="0">
              <a:buNone/>
            </a:pPr>
            <a:endParaRPr lang="es-CO" baseline="0" dirty="0" smtClean="0"/>
          </a:p>
        </p:txBody>
      </p:sp>
    </p:spTree>
    <p:extLst>
      <p:ext uri="{BB962C8B-B14F-4D97-AF65-F5344CB8AC3E}">
        <p14:creationId xmlns:p14="http://schemas.microsoft.com/office/powerpoint/2010/main" xmlns="" val="14865979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06400" y="696913"/>
            <a:ext cx="6197600" cy="3486150"/>
          </a:xfrm>
        </p:spPr>
      </p:sp>
      <p:sp>
        <p:nvSpPr>
          <p:cNvPr id="3" name="Marcador de notas 2"/>
          <p:cNvSpPr>
            <a:spLocks noGrp="1"/>
          </p:cNvSpPr>
          <p:nvPr>
            <p:ph type="body" idx="1"/>
          </p:nvPr>
        </p:nvSpPr>
        <p:spPr/>
        <p:txBody>
          <a:bodyPr/>
          <a:lstStyle/>
          <a:p>
            <a:pPr marL="117424" lvl="1" indent="0">
              <a:buNone/>
            </a:pPr>
            <a:endParaRPr lang="es-CO" baseline="0" dirty="0" smtClean="0"/>
          </a:p>
        </p:txBody>
      </p:sp>
    </p:spTree>
    <p:extLst>
      <p:ext uri="{BB962C8B-B14F-4D97-AF65-F5344CB8AC3E}">
        <p14:creationId xmlns:p14="http://schemas.microsoft.com/office/powerpoint/2010/main" xmlns="" val="3317656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Header">
    <p:bg>
      <p:bgPr>
        <a:gradFill>
          <a:gsLst>
            <a:gs pos="0">
              <a:schemeClr val="accent1"/>
            </a:gs>
            <a:gs pos="77000">
              <a:schemeClr val="accent1">
                <a:lumMod val="30000"/>
              </a:schemeClr>
            </a:gs>
          </a:gsLst>
          <a:path path="circle">
            <a:fillToRect l="100000" t="100000"/>
          </a:path>
        </a:gradFill>
        <a:effectLst/>
      </p:bgPr>
    </p:bg>
    <p:spTree>
      <p:nvGrpSpPr>
        <p:cNvPr id="1" name=""/>
        <p:cNvGrpSpPr/>
        <p:nvPr/>
      </p:nvGrpSpPr>
      <p:grpSpPr>
        <a:xfrm>
          <a:off x="0" y="0"/>
          <a:ext cx="0" cy="0"/>
          <a:chOff x="0" y="0"/>
          <a:chExt cx="0" cy="0"/>
        </a:xfrm>
      </p:grpSpPr>
      <p:sp>
        <p:nvSpPr>
          <p:cNvPr id="7" name="Rectángulo 6"/>
          <p:cNvSpPr/>
          <p:nvPr userDrawn="1"/>
        </p:nvSpPr>
        <p:spPr>
          <a:xfrm>
            <a:off x="-4378" y="39"/>
            <a:ext cx="9148378" cy="5139929"/>
          </a:xfrm>
          <a:prstGeom prst="rect">
            <a:avLst/>
          </a:prstGeom>
          <a:gradFill>
            <a:gsLst>
              <a:gs pos="0">
                <a:srgbClr val="4EC2E5"/>
              </a:gs>
              <a:gs pos="77000">
                <a:srgbClr val="044990"/>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497" tIns="228497" rIns="228497" bIns="228497" rtlCol="0" anchor="ctr">
            <a:noAutofit/>
          </a:bodyPr>
          <a:lstStyle/>
          <a:p>
            <a:pPr algn="ctr"/>
            <a:endParaRPr lang="es-ES_tradnl" sz="1400" dirty="0" smtClean="0">
              <a:solidFill>
                <a:schemeClr val="bg1"/>
              </a:solidFill>
              <a:latin typeface="Franklin Gothic Demi Cond" panose="020B0706030402020204" pitchFamily="34" charset="0"/>
            </a:endParaRPr>
          </a:p>
        </p:txBody>
      </p:sp>
      <p:sp>
        <p:nvSpPr>
          <p:cNvPr id="3" name="Freeform 2"/>
          <p:cNvSpPr/>
          <p:nvPr userDrawn="1"/>
        </p:nvSpPr>
        <p:spPr bwMode="ltGray">
          <a:xfrm>
            <a:off x="-4377" y="9525"/>
            <a:ext cx="3412596" cy="5130404"/>
          </a:xfrm>
          <a:custGeom>
            <a:avLst/>
            <a:gdLst>
              <a:gd name="connsiteX0" fmla="*/ 0 w 6057900"/>
              <a:gd name="connsiteY0" fmla="*/ 1117600 h 6851650"/>
              <a:gd name="connsiteX1" fmla="*/ 0 w 6057900"/>
              <a:gd name="connsiteY1" fmla="*/ 6851650 h 6851650"/>
              <a:gd name="connsiteX2" fmla="*/ 6057900 w 6057900"/>
              <a:gd name="connsiteY2" fmla="*/ 0 h 6851650"/>
              <a:gd name="connsiteX3" fmla="*/ 1911350 w 6057900"/>
              <a:gd name="connsiteY3"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40538"/>
              <a:gd name="connsiteX1" fmla="*/ 2381 w 6057900"/>
              <a:gd name="connsiteY1" fmla="*/ 6839744 h 6840538"/>
              <a:gd name="connsiteX2" fmla="*/ 84931 w 6057900"/>
              <a:gd name="connsiteY2" fmla="*/ 6840538 h 6840538"/>
              <a:gd name="connsiteX3" fmla="*/ 6057900 w 6057900"/>
              <a:gd name="connsiteY3" fmla="*/ 0 h 6840538"/>
              <a:gd name="connsiteX4" fmla="*/ 1911350 w 6057900"/>
              <a:gd name="connsiteY4" fmla="*/ 0 h 6840538"/>
              <a:gd name="connsiteX0" fmla="*/ 0 w 5994400"/>
              <a:gd name="connsiteY0" fmla="*/ 1117600 h 6840538"/>
              <a:gd name="connsiteX1" fmla="*/ 2381 w 5994400"/>
              <a:gd name="connsiteY1" fmla="*/ 6839744 h 6840538"/>
              <a:gd name="connsiteX2" fmla="*/ 84931 w 5994400"/>
              <a:gd name="connsiteY2" fmla="*/ 6840538 h 6840538"/>
              <a:gd name="connsiteX3" fmla="*/ 5994400 w 5994400"/>
              <a:gd name="connsiteY3" fmla="*/ 0 h 6840538"/>
              <a:gd name="connsiteX4" fmla="*/ 1911350 w 5994400"/>
              <a:gd name="connsiteY4" fmla="*/ 0 h 6840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4400" h="6840538">
                <a:moveTo>
                  <a:pt x="0" y="1117600"/>
                </a:moveTo>
                <a:cubicBezTo>
                  <a:pt x="794" y="3024981"/>
                  <a:pt x="1587" y="4932363"/>
                  <a:pt x="2381" y="6839744"/>
                </a:cubicBezTo>
                <a:lnTo>
                  <a:pt x="84931" y="6840538"/>
                </a:lnTo>
                <a:lnTo>
                  <a:pt x="5994400" y="0"/>
                </a:lnTo>
                <a:lnTo>
                  <a:pt x="1911350" y="0"/>
                </a:lnTo>
              </a:path>
            </a:pathLst>
          </a:custGeom>
          <a:gradFill flip="none" rotWithShape="1">
            <a:gsLst>
              <a:gs pos="100000">
                <a:srgbClr val="4EC2E5">
                  <a:alpha val="50000"/>
                </a:srgbClr>
              </a:gs>
              <a:gs pos="0">
                <a:srgbClr val="4EC2E5">
                  <a:alpha val="30000"/>
                </a:srgb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dirty="0"/>
          </a:p>
        </p:txBody>
      </p:sp>
      <p:sp>
        <p:nvSpPr>
          <p:cNvPr id="2" name="Title 1"/>
          <p:cNvSpPr>
            <a:spLocks noGrp="1"/>
          </p:cNvSpPr>
          <p:nvPr>
            <p:ph type="title"/>
          </p:nvPr>
        </p:nvSpPr>
        <p:spPr>
          <a:xfrm>
            <a:off x="674756" y="1428797"/>
            <a:ext cx="7781756" cy="1668947"/>
          </a:xfrm>
        </p:spPr>
        <p:txBody>
          <a:bodyPr anchor="ctr"/>
          <a:lstStyle>
            <a:lvl1pPr>
              <a:defRPr sz="5500">
                <a:solidFill>
                  <a:schemeClr val="bg1"/>
                </a:solidFill>
              </a:defRPr>
            </a:lvl1pPr>
          </a:lstStyle>
          <a:p>
            <a:r>
              <a:rPr lang="en-US" dirty="0" smtClean="0"/>
              <a:t>Click to edit Master title style</a:t>
            </a:r>
            <a:endParaRPr lang="en-US" dirty="0"/>
          </a:p>
        </p:txBody>
      </p:sp>
      <p:sp>
        <p:nvSpPr>
          <p:cNvPr id="10" name="Text Placeholder 9"/>
          <p:cNvSpPr>
            <a:spLocks noGrp="1"/>
          </p:cNvSpPr>
          <p:nvPr>
            <p:ph type="body" sz="quarter" idx="14" hasCustomPrompt="1"/>
          </p:nvPr>
        </p:nvSpPr>
        <p:spPr>
          <a:xfrm>
            <a:off x="674782" y="3465668"/>
            <a:ext cx="7783445" cy="1061829"/>
          </a:xfrm>
        </p:spPr>
        <p:txBody>
          <a:bodyPr>
            <a:noAutofit/>
          </a:bodyPr>
          <a:lstStyle>
            <a:lvl1pPr marL="0" indent="0">
              <a:lnSpc>
                <a:spcPct val="95000"/>
              </a:lnSpc>
              <a:spcAft>
                <a:spcPts val="0"/>
              </a:spcAft>
              <a:buFont typeface="Arial" panose="020B0604020202020204" pitchFamily="34" charset="0"/>
              <a:buChar char="​"/>
              <a:defRPr sz="2100" b="0">
                <a:solidFill>
                  <a:schemeClr val="accent1"/>
                </a:solidFill>
                <a:latin typeface="Franklin Gothic Demi Cond" panose="020B0706030402020204" pitchFamily="34" charset="0"/>
              </a:defRPr>
            </a:lvl1pPr>
            <a:lvl2pPr marL="0" indent="0">
              <a:lnSpc>
                <a:spcPct val="95000"/>
              </a:lnSpc>
              <a:spcBef>
                <a:spcPts val="0"/>
              </a:spcBef>
              <a:spcAft>
                <a:spcPts val="200"/>
              </a:spcAft>
              <a:buFont typeface="Arial" panose="020B0604020202020204" pitchFamily="34" charset="0"/>
              <a:buChar char="​"/>
              <a:defRPr sz="1500">
                <a:solidFill>
                  <a:schemeClr val="bg1"/>
                </a:solidFill>
              </a:defRPr>
            </a:lvl2pPr>
            <a:lvl3pPr marL="0" indent="0">
              <a:lnSpc>
                <a:spcPct val="95000"/>
              </a:lnSpc>
              <a:spcBef>
                <a:spcPts val="0"/>
              </a:spcBef>
              <a:spcAft>
                <a:spcPts val="200"/>
              </a:spcAft>
              <a:buFont typeface="Arial" panose="020B0604020202020204" pitchFamily="34" charset="0"/>
              <a:buChar char="​"/>
              <a:defRPr sz="1500">
                <a:solidFill>
                  <a:schemeClr val="bg1"/>
                </a:solidFill>
              </a:defRPr>
            </a:lvl3pPr>
            <a:lvl4pPr marL="0" indent="0">
              <a:lnSpc>
                <a:spcPct val="95000"/>
              </a:lnSpc>
              <a:spcBef>
                <a:spcPts val="0"/>
              </a:spcBef>
              <a:spcAft>
                <a:spcPts val="200"/>
              </a:spcAft>
              <a:buFont typeface="Arial" panose="020B0604020202020204" pitchFamily="34" charset="0"/>
              <a:buChar char="​"/>
              <a:defRPr sz="1500">
                <a:solidFill>
                  <a:schemeClr val="bg1"/>
                </a:solidFill>
              </a:defRPr>
            </a:lvl4pPr>
            <a:lvl5pPr marL="0" indent="0">
              <a:lnSpc>
                <a:spcPct val="95000"/>
              </a:lnSpc>
              <a:spcBef>
                <a:spcPts val="0"/>
              </a:spcBef>
              <a:spcAft>
                <a:spcPts val="200"/>
              </a:spcAft>
              <a:buFont typeface="Arial" panose="020B0604020202020204" pitchFamily="34" charset="0"/>
              <a:buChar char="​"/>
              <a:defRPr sz="15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4" name="Group 3"/>
          <p:cNvGrpSpPr/>
          <p:nvPr userDrawn="1"/>
        </p:nvGrpSpPr>
        <p:grpSpPr>
          <a:xfrm>
            <a:off x="678112" y="1299758"/>
            <a:ext cx="7780165" cy="2004413"/>
            <a:chOff x="914400" y="1732950"/>
            <a:chExt cx="7316788" cy="2672550"/>
          </a:xfrm>
        </p:grpSpPr>
        <p:cxnSp>
          <p:nvCxnSpPr>
            <p:cNvPr id="11" name="Straight Connector 10"/>
            <p:cNvCxnSpPr/>
            <p:nvPr userDrawn="1"/>
          </p:nvCxnSpPr>
          <p:spPr>
            <a:xfrm>
              <a:off x="914400" y="1732950"/>
              <a:ext cx="73152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Freeform 6"/>
            <p:cNvSpPr>
              <a:spLocks/>
            </p:cNvSpPr>
            <p:nvPr userDrawn="1"/>
          </p:nvSpPr>
          <p:spPr bwMode="auto">
            <a:xfrm>
              <a:off x="915988" y="4302313"/>
              <a:ext cx="7315200"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bg1">
                  <a:lumMod val="85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xmlns="" val="3148910865"/>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ote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3631" y="1428797"/>
            <a:ext cx="7775100" cy="1668947"/>
          </a:xfrm>
        </p:spPr>
        <p:txBody>
          <a:bodyPr anchor="ctr"/>
          <a:lstStyle>
            <a:lvl1pPr>
              <a:lnSpc>
                <a:spcPct val="95000"/>
              </a:lnSpc>
              <a:defRPr sz="4200">
                <a:solidFill>
                  <a:schemeClr val="tx2"/>
                </a:solidFill>
              </a:defRPr>
            </a:lvl1pPr>
          </a:lstStyle>
          <a:p>
            <a:r>
              <a:rPr lang="en-US" dirty="0" smtClean="0"/>
              <a:t>Click to edit Master title style</a:t>
            </a:r>
            <a:endParaRPr lang="en-US" dirty="0"/>
          </a:p>
        </p:txBody>
      </p:sp>
      <p:sp>
        <p:nvSpPr>
          <p:cNvPr id="10" name="Text Placeholder 9"/>
          <p:cNvSpPr>
            <a:spLocks noGrp="1"/>
          </p:cNvSpPr>
          <p:nvPr>
            <p:ph type="body" sz="quarter" idx="14" hasCustomPrompt="1"/>
          </p:nvPr>
        </p:nvSpPr>
        <p:spPr>
          <a:xfrm>
            <a:off x="683581" y="3465668"/>
            <a:ext cx="7776788" cy="1061829"/>
          </a:xfrm>
        </p:spPr>
        <p:txBody>
          <a:bodyPr>
            <a:noAutofit/>
          </a:bodyPr>
          <a:lstStyle>
            <a:lvl1pPr marL="0" indent="0">
              <a:lnSpc>
                <a:spcPct val="95000"/>
              </a:lnSpc>
              <a:spcAft>
                <a:spcPts val="0"/>
              </a:spcAft>
              <a:buFont typeface="Arial" panose="020B0604020202020204" pitchFamily="34" charset="0"/>
              <a:buChar char="​"/>
              <a:defRPr sz="2100">
                <a:solidFill>
                  <a:schemeClr val="accent1"/>
                </a:solidFill>
                <a:latin typeface="Franklin Gothic Demi Cond" panose="020B0706030402020204" pitchFamily="34" charset="0"/>
              </a:defRPr>
            </a:lvl1pPr>
            <a:lvl2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2pPr>
            <a:lvl3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3pPr>
            <a:lvl4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4pPr>
            <a:lvl5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4" name="Group 3"/>
          <p:cNvGrpSpPr/>
          <p:nvPr userDrawn="1"/>
        </p:nvGrpSpPr>
        <p:grpSpPr>
          <a:xfrm>
            <a:off x="683631" y="1299758"/>
            <a:ext cx="7776788" cy="2004413"/>
            <a:chOff x="914400" y="1732950"/>
            <a:chExt cx="7316788" cy="2672550"/>
          </a:xfrm>
        </p:grpSpPr>
        <p:cxnSp>
          <p:nvCxnSpPr>
            <p:cNvPr id="11" name="Straight Connector 10"/>
            <p:cNvCxnSpPr/>
            <p:nvPr userDrawn="1"/>
          </p:nvCxnSpPr>
          <p:spPr>
            <a:xfrm>
              <a:off x="914400" y="1732950"/>
              <a:ext cx="7315200"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2" name="Freeform 6"/>
            <p:cNvSpPr>
              <a:spLocks/>
            </p:cNvSpPr>
            <p:nvPr userDrawn="1"/>
          </p:nvSpPr>
          <p:spPr bwMode="auto">
            <a:xfrm>
              <a:off x="915988" y="4302313"/>
              <a:ext cx="7315200"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tx2">
                  <a:lumMod val="60000"/>
                  <a:lumOff val="4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xmlns="" val="213999621"/>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rid">
    <p:spTree>
      <p:nvGrpSpPr>
        <p:cNvPr id="1" name=""/>
        <p:cNvGrpSpPr/>
        <p:nvPr/>
      </p:nvGrpSpPr>
      <p:grpSpPr>
        <a:xfrm>
          <a:off x="0" y="0"/>
          <a:ext cx="0" cy="0"/>
          <a:chOff x="0" y="0"/>
          <a:chExt cx="0" cy="0"/>
        </a:xfrm>
      </p:grpSpPr>
      <p:sp>
        <p:nvSpPr>
          <p:cNvPr id="27" name="TextBox 26"/>
          <p:cNvSpPr txBox="1"/>
          <p:nvPr userDrawn="1"/>
        </p:nvSpPr>
        <p:spPr>
          <a:xfrm>
            <a:off x="8165157" y="491115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Tree>
    <p:extLst>
      <p:ext uri="{BB962C8B-B14F-4D97-AF65-F5344CB8AC3E}">
        <p14:creationId xmlns:p14="http://schemas.microsoft.com/office/powerpoint/2010/main" xmlns="" val="788860352"/>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Dos objetos">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285720" y="843558"/>
            <a:ext cx="4210080" cy="3871332"/>
          </a:xfrm>
          <a:prstGeom prst="rect">
            <a:avLst/>
          </a:prstGeom>
        </p:spPr>
        <p:txBody>
          <a:bodyPr/>
          <a:lstStyle>
            <a:lvl1pPr>
              <a:defRPr sz="1575">
                <a:solidFill>
                  <a:schemeClr val="accent6">
                    <a:lumMod val="75000"/>
                  </a:schemeClr>
                </a:solidFill>
              </a:defRPr>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dirty="0"/>
          </a:p>
        </p:txBody>
      </p:sp>
      <p:sp>
        <p:nvSpPr>
          <p:cNvPr id="8" name="2 Marcador de contenido"/>
          <p:cNvSpPr>
            <a:spLocks noGrp="1"/>
          </p:cNvSpPr>
          <p:nvPr>
            <p:ph sz="half" idx="11"/>
          </p:nvPr>
        </p:nvSpPr>
        <p:spPr>
          <a:xfrm>
            <a:off x="4719639" y="843558"/>
            <a:ext cx="4138642" cy="3657018"/>
          </a:xfrm>
          <a:prstGeom prst="rect">
            <a:avLst/>
          </a:prstGeom>
        </p:spPr>
        <p:txBody>
          <a:bodyPr/>
          <a:lstStyle>
            <a:lvl1pPr>
              <a:defRPr sz="1575">
                <a:solidFill>
                  <a:schemeClr val="accent6">
                    <a:lumMod val="75000"/>
                  </a:schemeClr>
                </a:solidFill>
              </a:defRPr>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dirty="0"/>
          </a:p>
        </p:txBody>
      </p:sp>
      <p:sp>
        <p:nvSpPr>
          <p:cNvPr id="7" name="6 Marcador de texto"/>
          <p:cNvSpPr>
            <a:spLocks noGrp="1"/>
          </p:cNvSpPr>
          <p:nvPr>
            <p:ph type="body" sz="quarter" idx="12"/>
          </p:nvPr>
        </p:nvSpPr>
        <p:spPr>
          <a:xfrm>
            <a:off x="1835697" y="0"/>
            <a:ext cx="7308304" cy="681540"/>
          </a:xfrm>
        </p:spPr>
        <p:txBody>
          <a:bodyPr anchor="ctr" anchorCtr="0">
            <a:noAutofit/>
          </a:bodyPr>
          <a:lstStyle>
            <a:lvl1pPr algn="r">
              <a:buNone/>
              <a:defRPr sz="1800">
                <a:solidFill>
                  <a:schemeClr val="bg1"/>
                </a:solidFill>
              </a:defRPr>
            </a:lvl1pPr>
            <a:lvl2pPr>
              <a:buNone/>
              <a:defRPr/>
            </a:lvl2pPr>
          </a:lstStyle>
          <a:p>
            <a:pPr lvl="0"/>
            <a:r>
              <a:rPr lang="es-ES" smtClean="0"/>
              <a:t>Haga clic para modificar el estilo de texto del patrón</a:t>
            </a:r>
          </a:p>
        </p:txBody>
      </p:sp>
    </p:spTree>
    <p:extLst>
      <p:ext uri="{BB962C8B-B14F-4D97-AF65-F5344CB8AC3E}">
        <p14:creationId xmlns:p14="http://schemas.microsoft.com/office/powerpoint/2010/main" xmlns="" val="3251182399"/>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En blanco">
    <p:spTree>
      <p:nvGrpSpPr>
        <p:cNvPr id="1" name=""/>
        <p:cNvGrpSpPr/>
        <p:nvPr/>
      </p:nvGrpSpPr>
      <p:grpSpPr>
        <a:xfrm>
          <a:off x="0" y="0"/>
          <a:ext cx="0" cy="0"/>
          <a:chOff x="0" y="0"/>
          <a:chExt cx="0" cy="0"/>
        </a:xfrm>
      </p:grpSpPr>
      <p:sp>
        <p:nvSpPr>
          <p:cNvPr id="8" name="TextBox 7"/>
          <p:cNvSpPr txBox="1"/>
          <p:nvPr userDrawn="1"/>
        </p:nvSpPr>
        <p:spPr>
          <a:xfrm>
            <a:off x="8165124" y="4941892"/>
            <a:ext cx="293077" cy="92333"/>
          </a:xfrm>
          <a:prstGeom prst="rect">
            <a:avLst/>
          </a:prstGeom>
          <a:noFill/>
        </p:spPr>
        <p:txBody>
          <a:bodyPr wrap="square" lIns="0" tIns="0" rIns="0" bIns="0" rtlCol="0" anchor="b">
            <a:spAutoFit/>
          </a:bodyPr>
          <a:lstStyle/>
          <a:p>
            <a:pPr algn="r"/>
            <a:fld id="{12EB7FDA-3CFA-48E9-9A35-E50E94D3505F}" type="slidenum">
              <a:rPr lang="en-US" sz="600" smtClean="0">
                <a:solidFill>
                  <a:schemeClr val="tx2">
                    <a:lumMod val="60000"/>
                    <a:lumOff val="40000"/>
                  </a:schemeClr>
                </a:solidFill>
                <a:latin typeface="+mn-lt"/>
              </a:rPr>
              <a:pPr algn="r"/>
              <a:t>‹Nº›</a:t>
            </a:fld>
            <a:endParaRPr lang="en-US" sz="600" dirty="0">
              <a:solidFill>
                <a:schemeClr val="tx2">
                  <a:lumMod val="60000"/>
                  <a:lumOff val="40000"/>
                </a:schemeClr>
              </a:solidFill>
              <a:latin typeface="+mn-lt"/>
            </a:endParaRPr>
          </a:p>
        </p:txBody>
      </p:sp>
      <p:pic>
        <p:nvPicPr>
          <p:cNvPr id="6" name="91 Imagen" descr="BMC LOGO.bmp"/>
          <p:cNvPicPr>
            <a:picLocks noChangeAspect="1"/>
          </p:cNvPicPr>
          <p:nvPr userDrawn="1"/>
        </p:nvPicPr>
        <p:blipFill>
          <a:blip r:embed="rId2" cstate="print"/>
          <a:srcRect t="9660" r="-211"/>
          <a:stretch>
            <a:fillRect/>
          </a:stretch>
        </p:blipFill>
        <p:spPr bwMode="auto">
          <a:xfrm>
            <a:off x="7488627" y="154935"/>
            <a:ext cx="1498122" cy="460878"/>
          </a:xfrm>
          <a:prstGeom prst="rect">
            <a:avLst/>
          </a:prstGeom>
          <a:noFill/>
          <a:ln w="9525">
            <a:noFill/>
            <a:miter lim="800000"/>
            <a:headEnd/>
            <a:tailEnd/>
          </a:ln>
        </p:spPr>
      </p:pic>
      <p:pic>
        <p:nvPicPr>
          <p:cNvPr id="7" name="6 Imagen" descr="VIGILADO.jpg"/>
          <p:cNvPicPr>
            <a:picLocks noChangeAspect="1"/>
          </p:cNvPicPr>
          <p:nvPr userDrawn="1"/>
        </p:nvPicPr>
        <p:blipFill>
          <a:blip r:embed="rId3" cstate="print"/>
          <a:stretch>
            <a:fillRect/>
          </a:stretch>
        </p:blipFill>
        <p:spPr>
          <a:xfrm>
            <a:off x="7416183" y="164460"/>
            <a:ext cx="55192" cy="432000"/>
          </a:xfrm>
          <a:prstGeom prst="rect">
            <a:avLst/>
          </a:prstGeom>
        </p:spPr>
      </p:pic>
    </p:spTree>
    <p:extLst>
      <p:ext uri="{BB962C8B-B14F-4D97-AF65-F5344CB8AC3E}">
        <p14:creationId xmlns:p14="http://schemas.microsoft.com/office/powerpoint/2010/main" xmlns="" val="3989151213"/>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
    <p:spTree>
      <p:nvGrpSpPr>
        <p:cNvPr id="1" name=""/>
        <p:cNvGrpSpPr/>
        <p:nvPr/>
      </p:nvGrpSpPr>
      <p:grpSpPr>
        <a:xfrm>
          <a:off x="0" y="0"/>
          <a:ext cx="0" cy="0"/>
          <a:chOff x="0" y="0"/>
          <a:chExt cx="0" cy="0"/>
        </a:xfrm>
      </p:grpSpPr>
      <p:sp>
        <p:nvSpPr>
          <p:cNvPr id="25" name="Text Placeholder 3"/>
          <p:cNvSpPr>
            <a:spLocks noGrp="1"/>
          </p:cNvSpPr>
          <p:nvPr>
            <p:ph type="body" sz="half" idx="2" hasCustomPrompt="1"/>
          </p:nvPr>
        </p:nvSpPr>
        <p:spPr>
          <a:xfrm>
            <a:off x="1618130" y="2228868"/>
            <a:ext cx="2725270" cy="685799"/>
          </a:xfrm>
        </p:spPr>
        <p:txBody>
          <a:bodyPr anchor="t" anchorCtr="0">
            <a:noAutofit/>
          </a:bodyPr>
          <a:lstStyle>
            <a:lvl1pPr marL="0" indent="0">
              <a:lnSpc>
                <a:spcPts val="1700"/>
              </a:lnSpc>
              <a:buNone/>
              <a:defRPr sz="1500">
                <a:solidFill>
                  <a:schemeClr val="tx2"/>
                </a:solidFill>
                <a:latin typeface="+mn-lt"/>
              </a:defRPr>
            </a:lvl1pPr>
            <a:lvl2pPr marL="456996" indent="0">
              <a:buNone/>
              <a:defRPr sz="1200"/>
            </a:lvl2pPr>
            <a:lvl3pPr marL="913990" indent="0">
              <a:buNone/>
              <a:defRPr sz="1000"/>
            </a:lvl3pPr>
            <a:lvl4pPr marL="1370984" indent="0">
              <a:buNone/>
              <a:defRPr sz="900"/>
            </a:lvl4pPr>
            <a:lvl5pPr marL="1827978" indent="0">
              <a:buNone/>
              <a:defRPr sz="900"/>
            </a:lvl5pPr>
            <a:lvl6pPr marL="2284972" indent="0">
              <a:buNone/>
              <a:defRPr sz="900"/>
            </a:lvl6pPr>
            <a:lvl7pPr marL="2741968" indent="0">
              <a:buNone/>
              <a:defRPr sz="900"/>
            </a:lvl7pPr>
            <a:lvl8pPr marL="3198963" indent="0">
              <a:buNone/>
              <a:defRPr sz="900"/>
            </a:lvl8pPr>
            <a:lvl9pPr marL="3655956" indent="0">
              <a:buNone/>
              <a:defRPr sz="900"/>
            </a:lvl9pPr>
          </a:lstStyle>
          <a:p>
            <a:pPr lvl="0"/>
            <a:r>
              <a:rPr lang="en-US" dirty="0" smtClean="0"/>
              <a:t>click to edit section title</a:t>
            </a:r>
          </a:p>
        </p:txBody>
      </p:sp>
      <p:sp>
        <p:nvSpPr>
          <p:cNvPr id="30" name="Text Placeholder 29"/>
          <p:cNvSpPr>
            <a:spLocks noGrp="1"/>
          </p:cNvSpPr>
          <p:nvPr>
            <p:ph type="body" sz="quarter" idx="11" hasCustomPrompt="1"/>
          </p:nvPr>
        </p:nvSpPr>
        <p:spPr>
          <a:xfrm>
            <a:off x="685800" y="2211311"/>
            <a:ext cx="932330" cy="70337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smtClean="0"/>
              <a:t>##</a:t>
            </a:r>
          </a:p>
        </p:txBody>
      </p:sp>
      <p:sp>
        <p:nvSpPr>
          <p:cNvPr id="22" name="Text Placeholder 2"/>
          <p:cNvSpPr>
            <a:spLocks noGrp="1"/>
          </p:cNvSpPr>
          <p:nvPr>
            <p:ph type="body" idx="28" hasCustomPrompt="1"/>
          </p:nvPr>
        </p:nvSpPr>
        <p:spPr>
          <a:xfrm>
            <a:off x="685802" y="518288"/>
            <a:ext cx="7772400" cy="338961"/>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6996" indent="0">
              <a:buNone/>
              <a:defRPr sz="2000" b="1"/>
            </a:lvl2pPr>
            <a:lvl3pPr marL="913990" indent="0">
              <a:buNone/>
              <a:defRPr sz="1800" b="1"/>
            </a:lvl3pPr>
            <a:lvl4pPr marL="1370984" indent="0">
              <a:buNone/>
              <a:defRPr sz="1600" b="1"/>
            </a:lvl4pPr>
            <a:lvl5pPr marL="1827978" indent="0">
              <a:buNone/>
              <a:defRPr sz="1600" b="1"/>
            </a:lvl5pPr>
            <a:lvl6pPr marL="2284972" indent="0">
              <a:buNone/>
              <a:defRPr sz="1600" b="1"/>
            </a:lvl6pPr>
            <a:lvl7pPr marL="2741968" indent="0">
              <a:buNone/>
              <a:defRPr sz="1600" b="1"/>
            </a:lvl7pPr>
            <a:lvl8pPr marL="3198963" indent="0">
              <a:buNone/>
              <a:defRPr sz="1600" b="1"/>
            </a:lvl8pPr>
            <a:lvl9pPr marL="3655956" indent="0">
              <a:buNone/>
              <a:defRPr sz="1600" b="1"/>
            </a:lvl9pPr>
          </a:lstStyle>
          <a:p>
            <a:pPr lvl="0"/>
            <a:r>
              <a:rPr lang="en-US" dirty="0" smtClean="0"/>
              <a:t>click to edit master text styles</a:t>
            </a:r>
          </a:p>
        </p:txBody>
      </p:sp>
      <p:sp>
        <p:nvSpPr>
          <p:cNvPr id="94" name="Text Placeholder 3"/>
          <p:cNvSpPr>
            <a:spLocks noGrp="1"/>
          </p:cNvSpPr>
          <p:nvPr>
            <p:ph type="body" sz="half" idx="29" hasCustomPrompt="1"/>
          </p:nvPr>
        </p:nvSpPr>
        <p:spPr>
          <a:xfrm>
            <a:off x="1618130" y="2914700"/>
            <a:ext cx="2725270" cy="685799"/>
          </a:xfrm>
        </p:spPr>
        <p:txBody>
          <a:bodyPr anchor="t" anchorCtr="0">
            <a:noAutofit/>
          </a:bodyPr>
          <a:lstStyle>
            <a:lvl1pPr marL="0" indent="0">
              <a:lnSpc>
                <a:spcPts val="1700"/>
              </a:lnSpc>
              <a:buNone/>
              <a:defRPr sz="1500">
                <a:solidFill>
                  <a:schemeClr val="tx2"/>
                </a:solidFill>
                <a:latin typeface="+mn-lt"/>
              </a:defRPr>
            </a:lvl1pPr>
            <a:lvl2pPr marL="456996" indent="0">
              <a:buNone/>
              <a:defRPr sz="1200"/>
            </a:lvl2pPr>
            <a:lvl3pPr marL="913990" indent="0">
              <a:buNone/>
              <a:defRPr sz="1000"/>
            </a:lvl3pPr>
            <a:lvl4pPr marL="1370984" indent="0">
              <a:buNone/>
              <a:defRPr sz="900"/>
            </a:lvl4pPr>
            <a:lvl5pPr marL="1827978" indent="0">
              <a:buNone/>
              <a:defRPr sz="900"/>
            </a:lvl5pPr>
            <a:lvl6pPr marL="2284972" indent="0">
              <a:buNone/>
              <a:defRPr sz="900"/>
            </a:lvl6pPr>
            <a:lvl7pPr marL="2741968" indent="0">
              <a:buNone/>
              <a:defRPr sz="900"/>
            </a:lvl7pPr>
            <a:lvl8pPr marL="3198963" indent="0">
              <a:buNone/>
              <a:defRPr sz="900"/>
            </a:lvl8pPr>
            <a:lvl9pPr marL="3655956" indent="0">
              <a:buNone/>
              <a:defRPr sz="900"/>
            </a:lvl9pPr>
          </a:lstStyle>
          <a:p>
            <a:pPr lvl="0"/>
            <a:r>
              <a:rPr lang="en-US" dirty="0" smtClean="0"/>
              <a:t>click to edit section title</a:t>
            </a:r>
          </a:p>
        </p:txBody>
      </p:sp>
      <p:sp>
        <p:nvSpPr>
          <p:cNvPr id="95" name="Text Placeholder 29"/>
          <p:cNvSpPr>
            <a:spLocks noGrp="1"/>
          </p:cNvSpPr>
          <p:nvPr>
            <p:ph type="body" sz="quarter" idx="30" hasCustomPrompt="1"/>
          </p:nvPr>
        </p:nvSpPr>
        <p:spPr>
          <a:xfrm>
            <a:off x="685800" y="2897115"/>
            <a:ext cx="932330" cy="70337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smtClean="0"/>
              <a:t>##</a:t>
            </a:r>
          </a:p>
        </p:txBody>
      </p:sp>
      <p:sp>
        <p:nvSpPr>
          <p:cNvPr id="96" name="Text Placeholder 3"/>
          <p:cNvSpPr>
            <a:spLocks noGrp="1"/>
          </p:cNvSpPr>
          <p:nvPr>
            <p:ph type="body" sz="half" idx="31" hasCustomPrompt="1"/>
          </p:nvPr>
        </p:nvSpPr>
        <p:spPr>
          <a:xfrm>
            <a:off x="1618130" y="3600504"/>
            <a:ext cx="2725270" cy="685799"/>
          </a:xfrm>
        </p:spPr>
        <p:txBody>
          <a:bodyPr anchor="t" anchorCtr="0">
            <a:noAutofit/>
          </a:bodyPr>
          <a:lstStyle>
            <a:lvl1pPr marL="0" indent="0">
              <a:lnSpc>
                <a:spcPts val="1700"/>
              </a:lnSpc>
              <a:buNone/>
              <a:defRPr sz="1500">
                <a:solidFill>
                  <a:schemeClr val="tx2"/>
                </a:solidFill>
                <a:latin typeface="+mn-lt"/>
              </a:defRPr>
            </a:lvl1pPr>
            <a:lvl2pPr marL="456996" indent="0">
              <a:buNone/>
              <a:defRPr sz="1200"/>
            </a:lvl2pPr>
            <a:lvl3pPr marL="913990" indent="0">
              <a:buNone/>
              <a:defRPr sz="1000"/>
            </a:lvl3pPr>
            <a:lvl4pPr marL="1370984" indent="0">
              <a:buNone/>
              <a:defRPr sz="900"/>
            </a:lvl4pPr>
            <a:lvl5pPr marL="1827978" indent="0">
              <a:buNone/>
              <a:defRPr sz="900"/>
            </a:lvl5pPr>
            <a:lvl6pPr marL="2284972" indent="0">
              <a:buNone/>
              <a:defRPr sz="900"/>
            </a:lvl6pPr>
            <a:lvl7pPr marL="2741968" indent="0">
              <a:buNone/>
              <a:defRPr sz="900"/>
            </a:lvl7pPr>
            <a:lvl8pPr marL="3198963" indent="0">
              <a:buNone/>
              <a:defRPr sz="900"/>
            </a:lvl8pPr>
            <a:lvl9pPr marL="3655956" indent="0">
              <a:buNone/>
              <a:defRPr sz="900"/>
            </a:lvl9pPr>
          </a:lstStyle>
          <a:p>
            <a:pPr lvl="0"/>
            <a:r>
              <a:rPr lang="en-US" dirty="0" smtClean="0"/>
              <a:t>click to edit section title</a:t>
            </a:r>
          </a:p>
        </p:txBody>
      </p:sp>
      <p:sp>
        <p:nvSpPr>
          <p:cNvPr id="97" name="Text Placeholder 29"/>
          <p:cNvSpPr>
            <a:spLocks noGrp="1"/>
          </p:cNvSpPr>
          <p:nvPr>
            <p:ph type="body" sz="quarter" idx="32" hasCustomPrompt="1"/>
          </p:nvPr>
        </p:nvSpPr>
        <p:spPr>
          <a:xfrm>
            <a:off x="685800" y="3582919"/>
            <a:ext cx="932330" cy="70337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smtClean="0"/>
              <a:t>##</a:t>
            </a:r>
          </a:p>
        </p:txBody>
      </p:sp>
      <p:sp>
        <p:nvSpPr>
          <p:cNvPr id="98" name="Text Placeholder 3"/>
          <p:cNvSpPr>
            <a:spLocks noGrp="1"/>
          </p:cNvSpPr>
          <p:nvPr>
            <p:ph type="body" sz="half" idx="33" hasCustomPrompt="1"/>
          </p:nvPr>
        </p:nvSpPr>
        <p:spPr>
          <a:xfrm>
            <a:off x="5732930" y="2228868"/>
            <a:ext cx="2725270" cy="685799"/>
          </a:xfrm>
        </p:spPr>
        <p:txBody>
          <a:bodyPr anchor="t" anchorCtr="0">
            <a:noAutofit/>
          </a:bodyPr>
          <a:lstStyle>
            <a:lvl1pPr marL="0" indent="0">
              <a:lnSpc>
                <a:spcPts val="1700"/>
              </a:lnSpc>
              <a:buNone/>
              <a:defRPr sz="1500">
                <a:solidFill>
                  <a:schemeClr val="tx2"/>
                </a:solidFill>
                <a:latin typeface="+mn-lt"/>
              </a:defRPr>
            </a:lvl1pPr>
            <a:lvl2pPr marL="456996" indent="0">
              <a:buNone/>
              <a:defRPr sz="1200"/>
            </a:lvl2pPr>
            <a:lvl3pPr marL="913990" indent="0">
              <a:buNone/>
              <a:defRPr sz="1000"/>
            </a:lvl3pPr>
            <a:lvl4pPr marL="1370984" indent="0">
              <a:buNone/>
              <a:defRPr sz="900"/>
            </a:lvl4pPr>
            <a:lvl5pPr marL="1827978" indent="0">
              <a:buNone/>
              <a:defRPr sz="900"/>
            </a:lvl5pPr>
            <a:lvl6pPr marL="2284972" indent="0">
              <a:buNone/>
              <a:defRPr sz="900"/>
            </a:lvl6pPr>
            <a:lvl7pPr marL="2741968" indent="0">
              <a:buNone/>
              <a:defRPr sz="900"/>
            </a:lvl7pPr>
            <a:lvl8pPr marL="3198963" indent="0">
              <a:buNone/>
              <a:defRPr sz="900"/>
            </a:lvl8pPr>
            <a:lvl9pPr marL="3655956" indent="0">
              <a:buNone/>
              <a:defRPr sz="900"/>
            </a:lvl9pPr>
          </a:lstStyle>
          <a:p>
            <a:pPr lvl="0"/>
            <a:r>
              <a:rPr lang="en-US" dirty="0" smtClean="0"/>
              <a:t>click to edit section title</a:t>
            </a:r>
          </a:p>
        </p:txBody>
      </p:sp>
      <p:sp>
        <p:nvSpPr>
          <p:cNvPr id="99" name="Text Placeholder 29"/>
          <p:cNvSpPr>
            <a:spLocks noGrp="1"/>
          </p:cNvSpPr>
          <p:nvPr>
            <p:ph type="body" sz="quarter" idx="34" hasCustomPrompt="1"/>
          </p:nvPr>
        </p:nvSpPr>
        <p:spPr>
          <a:xfrm>
            <a:off x="4800600" y="2211311"/>
            <a:ext cx="932330" cy="70337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smtClean="0"/>
              <a:t>##</a:t>
            </a:r>
          </a:p>
        </p:txBody>
      </p:sp>
      <p:sp>
        <p:nvSpPr>
          <p:cNvPr id="100" name="Text Placeholder 3"/>
          <p:cNvSpPr>
            <a:spLocks noGrp="1"/>
          </p:cNvSpPr>
          <p:nvPr>
            <p:ph type="body" sz="half" idx="35" hasCustomPrompt="1"/>
          </p:nvPr>
        </p:nvSpPr>
        <p:spPr>
          <a:xfrm>
            <a:off x="5732930" y="2914700"/>
            <a:ext cx="2725270" cy="685799"/>
          </a:xfrm>
        </p:spPr>
        <p:txBody>
          <a:bodyPr anchor="t" anchorCtr="0">
            <a:noAutofit/>
          </a:bodyPr>
          <a:lstStyle>
            <a:lvl1pPr marL="0" indent="0">
              <a:lnSpc>
                <a:spcPts val="1700"/>
              </a:lnSpc>
              <a:buNone/>
              <a:defRPr sz="1500">
                <a:solidFill>
                  <a:schemeClr val="tx2"/>
                </a:solidFill>
                <a:latin typeface="+mn-lt"/>
              </a:defRPr>
            </a:lvl1pPr>
            <a:lvl2pPr marL="456996" indent="0">
              <a:buNone/>
              <a:defRPr sz="1200"/>
            </a:lvl2pPr>
            <a:lvl3pPr marL="913990" indent="0">
              <a:buNone/>
              <a:defRPr sz="1000"/>
            </a:lvl3pPr>
            <a:lvl4pPr marL="1370984" indent="0">
              <a:buNone/>
              <a:defRPr sz="900"/>
            </a:lvl4pPr>
            <a:lvl5pPr marL="1827978" indent="0">
              <a:buNone/>
              <a:defRPr sz="900"/>
            </a:lvl5pPr>
            <a:lvl6pPr marL="2284972" indent="0">
              <a:buNone/>
              <a:defRPr sz="900"/>
            </a:lvl6pPr>
            <a:lvl7pPr marL="2741968" indent="0">
              <a:buNone/>
              <a:defRPr sz="900"/>
            </a:lvl7pPr>
            <a:lvl8pPr marL="3198963" indent="0">
              <a:buNone/>
              <a:defRPr sz="900"/>
            </a:lvl8pPr>
            <a:lvl9pPr marL="3655956" indent="0">
              <a:buNone/>
              <a:defRPr sz="900"/>
            </a:lvl9pPr>
          </a:lstStyle>
          <a:p>
            <a:pPr lvl="0"/>
            <a:r>
              <a:rPr lang="en-US" dirty="0" smtClean="0"/>
              <a:t>click to edit section title</a:t>
            </a:r>
          </a:p>
        </p:txBody>
      </p:sp>
      <p:sp>
        <p:nvSpPr>
          <p:cNvPr id="101" name="Text Placeholder 29"/>
          <p:cNvSpPr>
            <a:spLocks noGrp="1"/>
          </p:cNvSpPr>
          <p:nvPr>
            <p:ph type="body" sz="quarter" idx="36" hasCustomPrompt="1"/>
          </p:nvPr>
        </p:nvSpPr>
        <p:spPr>
          <a:xfrm>
            <a:off x="4800600" y="2897115"/>
            <a:ext cx="932330" cy="70337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smtClean="0"/>
              <a:t>##</a:t>
            </a:r>
          </a:p>
        </p:txBody>
      </p:sp>
      <p:sp>
        <p:nvSpPr>
          <p:cNvPr id="102" name="Text Placeholder 3"/>
          <p:cNvSpPr>
            <a:spLocks noGrp="1"/>
          </p:cNvSpPr>
          <p:nvPr>
            <p:ph type="body" sz="half" idx="37" hasCustomPrompt="1"/>
          </p:nvPr>
        </p:nvSpPr>
        <p:spPr>
          <a:xfrm>
            <a:off x="5732930" y="3600504"/>
            <a:ext cx="2725270" cy="685799"/>
          </a:xfrm>
        </p:spPr>
        <p:txBody>
          <a:bodyPr anchor="t" anchorCtr="0">
            <a:noAutofit/>
          </a:bodyPr>
          <a:lstStyle>
            <a:lvl1pPr marL="0" indent="0">
              <a:lnSpc>
                <a:spcPts val="1700"/>
              </a:lnSpc>
              <a:buNone/>
              <a:defRPr sz="1500">
                <a:solidFill>
                  <a:schemeClr val="tx2"/>
                </a:solidFill>
                <a:latin typeface="+mn-lt"/>
              </a:defRPr>
            </a:lvl1pPr>
            <a:lvl2pPr marL="456996" indent="0">
              <a:buNone/>
              <a:defRPr sz="1200"/>
            </a:lvl2pPr>
            <a:lvl3pPr marL="913990" indent="0">
              <a:buNone/>
              <a:defRPr sz="1000"/>
            </a:lvl3pPr>
            <a:lvl4pPr marL="1370984" indent="0">
              <a:buNone/>
              <a:defRPr sz="900"/>
            </a:lvl4pPr>
            <a:lvl5pPr marL="1827978" indent="0">
              <a:buNone/>
              <a:defRPr sz="900"/>
            </a:lvl5pPr>
            <a:lvl6pPr marL="2284972" indent="0">
              <a:buNone/>
              <a:defRPr sz="900"/>
            </a:lvl6pPr>
            <a:lvl7pPr marL="2741968" indent="0">
              <a:buNone/>
              <a:defRPr sz="900"/>
            </a:lvl7pPr>
            <a:lvl8pPr marL="3198963" indent="0">
              <a:buNone/>
              <a:defRPr sz="900"/>
            </a:lvl8pPr>
            <a:lvl9pPr marL="3655956" indent="0">
              <a:buNone/>
              <a:defRPr sz="900"/>
            </a:lvl9pPr>
          </a:lstStyle>
          <a:p>
            <a:pPr lvl="0"/>
            <a:r>
              <a:rPr lang="en-US" dirty="0" smtClean="0"/>
              <a:t>click to edit section title</a:t>
            </a:r>
          </a:p>
        </p:txBody>
      </p:sp>
      <p:sp>
        <p:nvSpPr>
          <p:cNvPr id="103" name="Text Placeholder 29"/>
          <p:cNvSpPr>
            <a:spLocks noGrp="1"/>
          </p:cNvSpPr>
          <p:nvPr>
            <p:ph type="body" sz="quarter" idx="38" hasCustomPrompt="1"/>
          </p:nvPr>
        </p:nvSpPr>
        <p:spPr>
          <a:xfrm>
            <a:off x="4800600" y="3582919"/>
            <a:ext cx="932330" cy="70337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smtClean="0"/>
              <a:t>##</a:t>
            </a:r>
          </a:p>
        </p:txBody>
      </p:sp>
    </p:spTree>
    <p:extLst>
      <p:ext uri="{BB962C8B-B14F-4D97-AF65-F5344CB8AC3E}">
        <p14:creationId xmlns:p14="http://schemas.microsoft.com/office/powerpoint/2010/main" xmlns="" val="3850515460"/>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15" name="Content Placeholder 13"/>
          <p:cNvSpPr>
            <a:spLocks noGrp="1"/>
          </p:cNvSpPr>
          <p:nvPr>
            <p:ph sz="quarter" idx="15"/>
          </p:nvPr>
        </p:nvSpPr>
        <p:spPr>
          <a:xfrm>
            <a:off x="685800" y="2228857"/>
            <a:ext cx="3657600" cy="205740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5" name="Content Placeholder 13"/>
          <p:cNvSpPr>
            <a:spLocks noGrp="1"/>
          </p:cNvSpPr>
          <p:nvPr>
            <p:ph sz="quarter" idx="16"/>
          </p:nvPr>
        </p:nvSpPr>
        <p:spPr>
          <a:xfrm>
            <a:off x="4800600" y="2228857"/>
            <a:ext cx="3657600" cy="205740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6" name="Text Placeholder 2"/>
          <p:cNvSpPr>
            <a:spLocks noGrp="1"/>
          </p:cNvSpPr>
          <p:nvPr>
            <p:ph type="body" idx="28" hasCustomPrompt="1"/>
          </p:nvPr>
        </p:nvSpPr>
        <p:spPr>
          <a:xfrm>
            <a:off x="685802" y="518288"/>
            <a:ext cx="7772400" cy="338961"/>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6996" indent="0">
              <a:buNone/>
              <a:defRPr sz="2000" b="1"/>
            </a:lvl2pPr>
            <a:lvl3pPr marL="913990" indent="0">
              <a:buNone/>
              <a:defRPr sz="1800" b="1"/>
            </a:lvl3pPr>
            <a:lvl4pPr marL="1370984" indent="0">
              <a:buNone/>
              <a:defRPr sz="1600" b="1"/>
            </a:lvl4pPr>
            <a:lvl5pPr marL="1827978" indent="0">
              <a:buNone/>
              <a:defRPr sz="1600" b="1"/>
            </a:lvl5pPr>
            <a:lvl6pPr marL="2284972" indent="0">
              <a:buNone/>
              <a:defRPr sz="1600" b="1"/>
            </a:lvl6pPr>
            <a:lvl7pPr marL="2741968" indent="0">
              <a:buNone/>
              <a:defRPr sz="1600" b="1"/>
            </a:lvl7pPr>
            <a:lvl8pPr marL="3198963" indent="0">
              <a:buNone/>
              <a:defRPr sz="1600" b="1"/>
            </a:lvl8pPr>
            <a:lvl9pPr marL="3655956" indent="0">
              <a:buNone/>
              <a:defRPr sz="1600" b="1"/>
            </a:lvl9pPr>
          </a:lstStyle>
          <a:p>
            <a:pPr lvl="0"/>
            <a:r>
              <a:rPr lang="en-US" dirty="0" smtClean="0"/>
              <a:t>click to edit master text styles</a:t>
            </a:r>
          </a:p>
        </p:txBody>
      </p:sp>
      <p:sp>
        <p:nvSpPr>
          <p:cNvPr id="39" name="TextBox 38"/>
          <p:cNvSpPr txBox="1"/>
          <p:nvPr userDrawn="1"/>
        </p:nvSpPr>
        <p:spPr>
          <a:xfrm>
            <a:off x="8165157" y="491115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40" name="Text Placeholder 10"/>
          <p:cNvSpPr>
            <a:spLocks noGrp="1"/>
          </p:cNvSpPr>
          <p:nvPr>
            <p:ph type="body" sz="quarter" idx="14" hasCustomPrompt="1"/>
          </p:nvPr>
        </p:nvSpPr>
        <p:spPr>
          <a:xfrm>
            <a:off x="685800" y="4886537"/>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spTree>
    <p:extLst>
      <p:ext uri="{BB962C8B-B14F-4D97-AF65-F5344CB8AC3E}">
        <p14:creationId xmlns:p14="http://schemas.microsoft.com/office/powerpoint/2010/main" xmlns="" val="1328533763"/>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38" name="Content Placeholder 37"/>
          <p:cNvSpPr>
            <a:spLocks noGrp="1"/>
          </p:cNvSpPr>
          <p:nvPr>
            <p:ph sz="quarter" idx="15"/>
          </p:nvPr>
        </p:nvSpPr>
        <p:spPr>
          <a:xfrm>
            <a:off x="685800" y="2228850"/>
            <a:ext cx="5029200" cy="2057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0" name="Content Placeholder 37"/>
          <p:cNvSpPr>
            <a:spLocks noGrp="1"/>
          </p:cNvSpPr>
          <p:nvPr>
            <p:ph sz="quarter" idx="17"/>
          </p:nvPr>
        </p:nvSpPr>
        <p:spPr>
          <a:xfrm>
            <a:off x="6172202" y="2228850"/>
            <a:ext cx="2286000" cy="2057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4" name="Text Placeholder 2"/>
          <p:cNvSpPr>
            <a:spLocks noGrp="1"/>
          </p:cNvSpPr>
          <p:nvPr>
            <p:ph type="body" idx="28" hasCustomPrompt="1"/>
          </p:nvPr>
        </p:nvSpPr>
        <p:spPr>
          <a:xfrm>
            <a:off x="685802" y="518288"/>
            <a:ext cx="7772400" cy="338961"/>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6996" indent="0">
              <a:buNone/>
              <a:defRPr sz="2000" b="1"/>
            </a:lvl2pPr>
            <a:lvl3pPr marL="913990" indent="0">
              <a:buNone/>
              <a:defRPr sz="1800" b="1"/>
            </a:lvl3pPr>
            <a:lvl4pPr marL="1370984" indent="0">
              <a:buNone/>
              <a:defRPr sz="1600" b="1"/>
            </a:lvl4pPr>
            <a:lvl5pPr marL="1827978" indent="0">
              <a:buNone/>
              <a:defRPr sz="1600" b="1"/>
            </a:lvl5pPr>
            <a:lvl6pPr marL="2284972" indent="0">
              <a:buNone/>
              <a:defRPr sz="1600" b="1"/>
            </a:lvl6pPr>
            <a:lvl7pPr marL="2741968" indent="0">
              <a:buNone/>
              <a:defRPr sz="1600" b="1"/>
            </a:lvl7pPr>
            <a:lvl8pPr marL="3198963" indent="0">
              <a:buNone/>
              <a:defRPr sz="1600" b="1"/>
            </a:lvl8pPr>
            <a:lvl9pPr marL="3655956" indent="0">
              <a:buNone/>
              <a:defRPr sz="1600" b="1"/>
            </a:lvl9pPr>
          </a:lstStyle>
          <a:p>
            <a:pPr lvl="0"/>
            <a:r>
              <a:rPr lang="en-US" dirty="0" smtClean="0"/>
              <a:t>click to edit master text styles</a:t>
            </a:r>
          </a:p>
        </p:txBody>
      </p:sp>
      <p:sp>
        <p:nvSpPr>
          <p:cNvPr id="37" name="TextBox 36"/>
          <p:cNvSpPr txBox="1"/>
          <p:nvPr userDrawn="1"/>
        </p:nvSpPr>
        <p:spPr>
          <a:xfrm>
            <a:off x="8165157" y="491115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41" name="Text Placeholder 10"/>
          <p:cNvSpPr>
            <a:spLocks noGrp="1"/>
          </p:cNvSpPr>
          <p:nvPr>
            <p:ph type="body" sz="quarter" idx="14" hasCustomPrompt="1"/>
          </p:nvPr>
        </p:nvSpPr>
        <p:spPr>
          <a:xfrm>
            <a:off x="685800" y="4886537"/>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spTree>
    <p:extLst>
      <p:ext uri="{BB962C8B-B14F-4D97-AF65-F5344CB8AC3E}">
        <p14:creationId xmlns:p14="http://schemas.microsoft.com/office/powerpoint/2010/main" xmlns="" val="3256096326"/>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38" name="Content Placeholder 37"/>
          <p:cNvSpPr>
            <a:spLocks noGrp="1"/>
          </p:cNvSpPr>
          <p:nvPr>
            <p:ph sz="quarter" idx="15"/>
          </p:nvPr>
        </p:nvSpPr>
        <p:spPr>
          <a:xfrm>
            <a:off x="685802" y="2228850"/>
            <a:ext cx="2286000" cy="2057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0" name="Content Placeholder 37"/>
          <p:cNvSpPr>
            <a:spLocks noGrp="1"/>
          </p:cNvSpPr>
          <p:nvPr>
            <p:ph sz="quarter" idx="17"/>
          </p:nvPr>
        </p:nvSpPr>
        <p:spPr>
          <a:xfrm>
            <a:off x="3429000" y="2228850"/>
            <a:ext cx="5029200" cy="2057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4" name="Text Placeholder 2"/>
          <p:cNvSpPr>
            <a:spLocks noGrp="1"/>
          </p:cNvSpPr>
          <p:nvPr>
            <p:ph type="body" idx="28" hasCustomPrompt="1"/>
          </p:nvPr>
        </p:nvSpPr>
        <p:spPr>
          <a:xfrm>
            <a:off x="685802" y="518288"/>
            <a:ext cx="7772400" cy="338961"/>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6996" indent="0">
              <a:buNone/>
              <a:defRPr sz="2000" b="1"/>
            </a:lvl2pPr>
            <a:lvl3pPr marL="913990" indent="0">
              <a:buNone/>
              <a:defRPr sz="1800" b="1"/>
            </a:lvl3pPr>
            <a:lvl4pPr marL="1370984" indent="0">
              <a:buNone/>
              <a:defRPr sz="1600" b="1"/>
            </a:lvl4pPr>
            <a:lvl5pPr marL="1827978" indent="0">
              <a:buNone/>
              <a:defRPr sz="1600" b="1"/>
            </a:lvl5pPr>
            <a:lvl6pPr marL="2284972" indent="0">
              <a:buNone/>
              <a:defRPr sz="1600" b="1"/>
            </a:lvl6pPr>
            <a:lvl7pPr marL="2741968" indent="0">
              <a:buNone/>
              <a:defRPr sz="1600" b="1"/>
            </a:lvl7pPr>
            <a:lvl8pPr marL="3198963" indent="0">
              <a:buNone/>
              <a:defRPr sz="1600" b="1"/>
            </a:lvl8pPr>
            <a:lvl9pPr marL="3655956" indent="0">
              <a:buNone/>
              <a:defRPr sz="1600" b="1"/>
            </a:lvl9pPr>
          </a:lstStyle>
          <a:p>
            <a:pPr lvl="0"/>
            <a:r>
              <a:rPr lang="en-US" dirty="0" smtClean="0"/>
              <a:t>click to edit master text styles</a:t>
            </a:r>
          </a:p>
        </p:txBody>
      </p:sp>
      <p:sp>
        <p:nvSpPr>
          <p:cNvPr id="41" name="TextBox 40"/>
          <p:cNvSpPr txBox="1"/>
          <p:nvPr userDrawn="1"/>
        </p:nvSpPr>
        <p:spPr>
          <a:xfrm>
            <a:off x="8165157" y="491115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42" name="Text Placeholder 10"/>
          <p:cNvSpPr>
            <a:spLocks noGrp="1"/>
          </p:cNvSpPr>
          <p:nvPr>
            <p:ph type="body" sz="quarter" idx="14" hasCustomPrompt="1"/>
          </p:nvPr>
        </p:nvSpPr>
        <p:spPr>
          <a:xfrm>
            <a:off x="685800" y="4886537"/>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spTree>
    <p:extLst>
      <p:ext uri="{BB962C8B-B14F-4D97-AF65-F5344CB8AC3E}">
        <p14:creationId xmlns:p14="http://schemas.microsoft.com/office/powerpoint/2010/main" xmlns="" val="2751754173"/>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38" name="Content Placeholder 37"/>
          <p:cNvSpPr>
            <a:spLocks noGrp="1"/>
          </p:cNvSpPr>
          <p:nvPr>
            <p:ph sz="quarter" idx="15"/>
          </p:nvPr>
        </p:nvSpPr>
        <p:spPr>
          <a:xfrm>
            <a:off x="685802" y="2228850"/>
            <a:ext cx="2286000" cy="2057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9" name="Content Placeholder 37"/>
          <p:cNvSpPr>
            <a:spLocks noGrp="1"/>
          </p:cNvSpPr>
          <p:nvPr>
            <p:ph sz="quarter" idx="16"/>
          </p:nvPr>
        </p:nvSpPr>
        <p:spPr>
          <a:xfrm>
            <a:off x="3429002" y="2228850"/>
            <a:ext cx="2286000" cy="2057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0" name="Content Placeholder 37"/>
          <p:cNvSpPr>
            <a:spLocks noGrp="1"/>
          </p:cNvSpPr>
          <p:nvPr>
            <p:ph sz="quarter" idx="17"/>
          </p:nvPr>
        </p:nvSpPr>
        <p:spPr>
          <a:xfrm>
            <a:off x="6172202" y="2228850"/>
            <a:ext cx="2286000" cy="2057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1" name="Text Placeholder 2"/>
          <p:cNvSpPr>
            <a:spLocks noGrp="1"/>
          </p:cNvSpPr>
          <p:nvPr>
            <p:ph type="body" idx="28" hasCustomPrompt="1"/>
          </p:nvPr>
        </p:nvSpPr>
        <p:spPr>
          <a:xfrm>
            <a:off x="685802" y="518288"/>
            <a:ext cx="7772400" cy="338961"/>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6996" indent="0">
              <a:buNone/>
              <a:defRPr sz="2000" b="1"/>
            </a:lvl2pPr>
            <a:lvl3pPr marL="913990" indent="0">
              <a:buNone/>
              <a:defRPr sz="1800" b="1"/>
            </a:lvl3pPr>
            <a:lvl4pPr marL="1370984" indent="0">
              <a:buNone/>
              <a:defRPr sz="1600" b="1"/>
            </a:lvl4pPr>
            <a:lvl5pPr marL="1827978" indent="0">
              <a:buNone/>
              <a:defRPr sz="1600" b="1"/>
            </a:lvl5pPr>
            <a:lvl6pPr marL="2284972" indent="0">
              <a:buNone/>
              <a:defRPr sz="1600" b="1"/>
            </a:lvl6pPr>
            <a:lvl7pPr marL="2741968" indent="0">
              <a:buNone/>
              <a:defRPr sz="1600" b="1"/>
            </a:lvl7pPr>
            <a:lvl8pPr marL="3198963" indent="0">
              <a:buNone/>
              <a:defRPr sz="1600" b="1"/>
            </a:lvl8pPr>
            <a:lvl9pPr marL="3655956" indent="0">
              <a:buNone/>
              <a:defRPr sz="1600" b="1"/>
            </a:lvl9pPr>
          </a:lstStyle>
          <a:p>
            <a:pPr lvl="0"/>
            <a:r>
              <a:rPr lang="en-US" dirty="0" smtClean="0"/>
              <a:t>click to edit master text styles</a:t>
            </a:r>
          </a:p>
        </p:txBody>
      </p:sp>
      <p:sp>
        <p:nvSpPr>
          <p:cNvPr id="44" name="TextBox 43"/>
          <p:cNvSpPr txBox="1"/>
          <p:nvPr userDrawn="1"/>
        </p:nvSpPr>
        <p:spPr>
          <a:xfrm>
            <a:off x="8165157" y="491115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45" name="Text Placeholder 10"/>
          <p:cNvSpPr>
            <a:spLocks noGrp="1"/>
          </p:cNvSpPr>
          <p:nvPr>
            <p:ph type="body" sz="quarter" idx="14" hasCustomPrompt="1"/>
          </p:nvPr>
        </p:nvSpPr>
        <p:spPr>
          <a:xfrm>
            <a:off x="685800" y="4886537"/>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spTree>
    <p:extLst>
      <p:ext uri="{BB962C8B-B14F-4D97-AF65-F5344CB8AC3E}">
        <p14:creationId xmlns:p14="http://schemas.microsoft.com/office/powerpoint/2010/main" xmlns="" val="1502876023"/>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j-lt"/>
              </a:defRPr>
            </a:lvl1pPr>
          </a:lstStyle>
          <a:p>
            <a:r>
              <a:rPr lang="en-US" dirty="0" smtClean="0"/>
              <a:t>click to edit master title style</a:t>
            </a:r>
            <a:endParaRPr lang="en-US" dirty="0"/>
          </a:p>
        </p:txBody>
      </p:sp>
      <p:sp>
        <p:nvSpPr>
          <p:cNvPr id="8" name="TextBox 7"/>
          <p:cNvSpPr txBox="1"/>
          <p:nvPr userDrawn="1"/>
        </p:nvSpPr>
        <p:spPr>
          <a:xfrm>
            <a:off x="8165157" y="491115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12" name="Text Placeholder 10"/>
          <p:cNvSpPr>
            <a:spLocks noGrp="1"/>
          </p:cNvSpPr>
          <p:nvPr>
            <p:ph type="body" sz="quarter" idx="14" hasCustomPrompt="1"/>
          </p:nvPr>
        </p:nvSpPr>
        <p:spPr>
          <a:xfrm>
            <a:off x="685800" y="4886537"/>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sp>
        <p:nvSpPr>
          <p:cNvPr id="19" name="Text Placeholder 2"/>
          <p:cNvSpPr>
            <a:spLocks noGrp="1"/>
          </p:cNvSpPr>
          <p:nvPr>
            <p:ph type="body" idx="28" hasCustomPrompt="1"/>
          </p:nvPr>
        </p:nvSpPr>
        <p:spPr>
          <a:xfrm>
            <a:off x="685802" y="518288"/>
            <a:ext cx="7772400" cy="338961"/>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6996" indent="0">
              <a:buNone/>
              <a:defRPr sz="2000" b="1"/>
            </a:lvl2pPr>
            <a:lvl3pPr marL="913990" indent="0">
              <a:buNone/>
              <a:defRPr sz="1800" b="1"/>
            </a:lvl3pPr>
            <a:lvl4pPr marL="1370984" indent="0">
              <a:buNone/>
              <a:defRPr sz="1600" b="1"/>
            </a:lvl4pPr>
            <a:lvl5pPr marL="1827978" indent="0">
              <a:buNone/>
              <a:defRPr sz="1600" b="1"/>
            </a:lvl5pPr>
            <a:lvl6pPr marL="2284972" indent="0">
              <a:buNone/>
              <a:defRPr sz="1600" b="1"/>
            </a:lvl6pPr>
            <a:lvl7pPr marL="2741968" indent="0">
              <a:buNone/>
              <a:defRPr sz="1600" b="1"/>
            </a:lvl7pPr>
            <a:lvl8pPr marL="3198963" indent="0">
              <a:buNone/>
              <a:defRPr sz="1600" b="1"/>
            </a:lvl8pPr>
            <a:lvl9pPr marL="3655956" indent="0">
              <a:buNone/>
              <a:defRPr sz="1600" b="1"/>
            </a:lvl9pPr>
          </a:lstStyle>
          <a:p>
            <a:pPr lvl="0"/>
            <a:r>
              <a:rPr lang="en-US" dirty="0" smtClean="0"/>
              <a:t>click to edit master text styles</a:t>
            </a:r>
          </a:p>
        </p:txBody>
      </p:sp>
    </p:spTree>
    <p:extLst>
      <p:ext uri="{BB962C8B-B14F-4D97-AF65-F5344CB8AC3E}">
        <p14:creationId xmlns:p14="http://schemas.microsoft.com/office/powerpoint/2010/main" xmlns="" val="1869678377"/>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r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j-lt"/>
              </a:defRPr>
            </a:lvl1pPr>
          </a:lstStyle>
          <a:p>
            <a:r>
              <a:rPr lang="en-US" dirty="0" smtClean="0"/>
              <a:t>click to edit master title style</a:t>
            </a:r>
            <a:endParaRPr lang="en-US" dirty="0"/>
          </a:p>
        </p:txBody>
      </p:sp>
      <p:sp>
        <p:nvSpPr>
          <p:cNvPr id="8" name="TextBox 7"/>
          <p:cNvSpPr txBox="1"/>
          <p:nvPr userDrawn="1"/>
        </p:nvSpPr>
        <p:spPr>
          <a:xfrm>
            <a:off x="8165157" y="491115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12" name="Text Placeholder 10"/>
          <p:cNvSpPr>
            <a:spLocks noGrp="1"/>
          </p:cNvSpPr>
          <p:nvPr>
            <p:ph type="body" sz="quarter" idx="14" hasCustomPrompt="1"/>
          </p:nvPr>
        </p:nvSpPr>
        <p:spPr>
          <a:xfrm>
            <a:off x="685800" y="4886537"/>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sp>
        <p:nvSpPr>
          <p:cNvPr id="19" name="Text Placeholder 2"/>
          <p:cNvSpPr>
            <a:spLocks noGrp="1"/>
          </p:cNvSpPr>
          <p:nvPr>
            <p:ph type="body" idx="28" hasCustomPrompt="1"/>
          </p:nvPr>
        </p:nvSpPr>
        <p:spPr>
          <a:xfrm>
            <a:off x="685802" y="518288"/>
            <a:ext cx="7772400" cy="338961"/>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6996" indent="0">
              <a:buNone/>
              <a:defRPr sz="2000" b="1"/>
            </a:lvl2pPr>
            <a:lvl3pPr marL="913990" indent="0">
              <a:buNone/>
              <a:defRPr sz="1800" b="1"/>
            </a:lvl3pPr>
            <a:lvl4pPr marL="1370984" indent="0">
              <a:buNone/>
              <a:defRPr sz="1600" b="1"/>
            </a:lvl4pPr>
            <a:lvl5pPr marL="1827978" indent="0">
              <a:buNone/>
              <a:defRPr sz="1600" b="1"/>
            </a:lvl5pPr>
            <a:lvl6pPr marL="2284972" indent="0">
              <a:buNone/>
              <a:defRPr sz="1600" b="1"/>
            </a:lvl6pPr>
            <a:lvl7pPr marL="2741968" indent="0">
              <a:buNone/>
              <a:defRPr sz="1600" b="1"/>
            </a:lvl7pPr>
            <a:lvl8pPr marL="3198963" indent="0">
              <a:buNone/>
              <a:defRPr sz="1600" b="1"/>
            </a:lvl8pPr>
            <a:lvl9pPr marL="3655956" indent="0">
              <a:buNone/>
              <a:defRPr sz="1600" b="1"/>
            </a:lvl9pPr>
          </a:lstStyle>
          <a:p>
            <a:pPr lvl="0"/>
            <a:r>
              <a:rPr lang="en-US" dirty="0" smtClean="0"/>
              <a:t>click to edit master text styles</a:t>
            </a:r>
          </a:p>
        </p:txBody>
      </p:sp>
      <p:sp>
        <p:nvSpPr>
          <p:cNvPr id="4" name="Chart Placeholder 3"/>
          <p:cNvSpPr>
            <a:spLocks noGrp="1"/>
          </p:cNvSpPr>
          <p:nvPr userDrawn="1">
            <p:ph type="chart" sz="quarter" idx="29" hasCustomPrompt="1"/>
          </p:nvPr>
        </p:nvSpPr>
        <p:spPr>
          <a:xfrm>
            <a:off x="685802" y="1543052"/>
            <a:ext cx="7772400" cy="3000375"/>
          </a:xfrm>
        </p:spPr>
        <p:txBody>
          <a:bodyPr/>
          <a:lstStyle>
            <a:lvl1pPr algn="ctr">
              <a:defRPr>
                <a:solidFill>
                  <a:schemeClr val="tx2"/>
                </a:solidFill>
              </a:defRPr>
            </a:lvl1pPr>
          </a:lstStyle>
          <a:p>
            <a:r>
              <a:rPr lang="en-US" dirty="0" smtClean="0"/>
              <a:t>Click to insert chart from template</a:t>
            </a:r>
            <a:endParaRPr lang="en-US" dirty="0"/>
          </a:p>
        </p:txBody>
      </p:sp>
    </p:spTree>
    <p:extLst>
      <p:ext uri="{BB962C8B-B14F-4D97-AF65-F5344CB8AC3E}">
        <p14:creationId xmlns:p14="http://schemas.microsoft.com/office/powerpoint/2010/main" xmlns="" val="1334301580"/>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TextBox 7"/>
          <p:cNvSpPr txBox="1"/>
          <p:nvPr userDrawn="1"/>
        </p:nvSpPr>
        <p:spPr>
          <a:xfrm>
            <a:off x="8165157" y="491115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12" name="Text Placeholder 10"/>
          <p:cNvSpPr>
            <a:spLocks noGrp="1"/>
          </p:cNvSpPr>
          <p:nvPr>
            <p:ph type="body" sz="quarter" idx="14" hasCustomPrompt="1"/>
          </p:nvPr>
        </p:nvSpPr>
        <p:spPr>
          <a:xfrm>
            <a:off x="685800" y="4886537"/>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spTree>
    <p:extLst>
      <p:ext uri="{BB962C8B-B14F-4D97-AF65-F5344CB8AC3E}">
        <p14:creationId xmlns:p14="http://schemas.microsoft.com/office/powerpoint/2010/main" xmlns="" val="2902820469"/>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2" y="857257"/>
            <a:ext cx="7772400" cy="685802"/>
          </a:xfrm>
          <a:prstGeom prst="rect">
            <a:avLst/>
          </a:prstGeom>
        </p:spPr>
        <p:txBody>
          <a:bodyPr vert="horz" lIns="0" tIns="0" rIns="0" bIns="0" rtlCol="0" anchor="t">
            <a:noAutofit/>
          </a:bodyPr>
          <a:lstStyle/>
          <a:p>
            <a:r>
              <a:rPr lang="en-US" dirty="0" smtClean="0"/>
              <a:t>click to edit</a:t>
            </a:r>
            <a:br>
              <a:rPr lang="en-US" dirty="0" smtClean="0"/>
            </a:br>
            <a:r>
              <a:rPr lang="en-US" dirty="0" smtClean="0"/>
              <a:t>master title style</a:t>
            </a:r>
            <a:endParaRPr lang="en-US" dirty="0"/>
          </a:p>
        </p:txBody>
      </p:sp>
      <p:sp>
        <p:nvSpPr>
          <p:cNvPr id="3" name="Text Placeholder 2"/>
          <p:cNvSpPr>
            <a:spLocks noGrp="1"/>
          </p:cNvSpPr>
          <p:nvPr>
            <p:ph type="body" idx="1"/>
          </p:nvPr>
        </p:nvSpPr>
        <p:spPr>
          <a:xfrm>
            <a:off x="685802" y="2228897"/>
            <a:ext cx="7772400" cy="2057401"/>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err="1" smtClean="0"/>
              <a:t>Lkweng</a:t>
            </a:r>
            <a:endParaRPr lang="en-US" dirty="0" smtClean="0"/>
          </a:p>
          <a:p>
            <a:pPr lvl="6"/>
            <a:r>
              <a:rPr lang="en-US" dirty="0" smtClean="0"/>
              <a:t>;</a:t>
            </a:r>
            <a:r>
              <a:rPr lang="en-US" dirty="0" err="1" smtClean="0"/>
              <a:t>krweng’lk</a:t>
            </a:r>
            <a:endParaRPr lang="en-US" dirty="0" smtClean="0"/>
          </a:p>
          <a:p>
            <a:pPr lvl="7"/>
            <a:r>
              <a:rPr lang="en-US" dirty="0" err="1" smtClean="0"/>
              <a:t>Perign</a:t>
            </a:r>
            <a:endParaRPr lang="en-US" dirty="0" smtClean="0"/>
          </a:p>
          <a:p>
            <a:pPr lvl="8"/>
            <a:r>
              <a:rPr lang="en-US" dirty="0" smtClean="0"/>
              <a:t>;</a:t>
            </a:r>
            <a:r>
              <a:rPr lang="en-US" dirty="0" err="1" smtClean="0"/>
              <a:t>kwegn</a:t>
            </a:r>
            <a:r>
              <a:rPr lang="en-US" dirty="0" smtClean="0"/>
              <a:t>’</a:t>
            </a:r>
          </a:p>
        </p:txBody>
      </p:sp>
    </p:spTree>
    <p:extLst>
      <p:ext uri="{BB962C8B-B14F-4D97-AF65-F5344CB8AC3E}">
        <p14:creationId xmlns:p14="http://schemas.microsoft.com/office/powerpoint/2010/main" xmlns="" val="3777297127"/>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5" r:id="rId3"/>
    <p:sldLayoutId id="2147483652" r:id="rId4"/>
    <p:sldLayoutId id="2147483654" r:id="rId5"/>
    <p:sldLayoutId id="2147483651" r:id="rId6"/>
    <p:sldLayoutId id="2147483659" r:id="rId7"/>
    <p:sldLayoutId id="2147483660" r:id="rId8"/>
    <p:sldLayoutId id="2147483661" r:id="rId9"/>
    <p:sldLayoutId id="2147483663" r:id="rId10"/>
    <p:sldLayoutId id="2147483656" r:id="rId11"/>
    <p:sldLayoutId id="2147483668" r:id="rId12"/>
    <p:sldLayoutId id="2147483676" r:id="rId13"/>
  </p:sldLayoutIdLst>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hf sldNum="0" hdr="0" ftr="0" dt="0"/>
  <p:txStyles>
    <p:titleStyle>
      <a:lvl1pPr algn="l" defTabSz="913990" rtl="0" eaLnBrk="1" latinLnBrk="0" hangingPunct="1">
        <a:lnSpc>
          <a:spcPct val="85000"/>
        </a:lnSpc>
        <a:spcBef>
          <a:spcPct val="0"/>
        </a:spcBef>
        <a:buNone/>
        <a:defRPr sz="3700" kern="1200">
          <a:solidFill>
            <a:schemeClr val="tx2"/>
          </a:solidFill>
          <a:latin typeface="+mj-lt"/>
          <a:ea typeface="+mj-ea"/>
          <a:cs typeface="+mj-cs"/>
        </a:defRPr>
      </a:lvl1pPr>
    </p:titleStyle>
    <p:bodyStyle>
      <a:lvl1pPr marL="0" indent="0" algn="l" defTabSz="913990" rtl="0" eaLnBrk="1" latinLnBrk="0" hangingPunct="1">
        <a:lnSpc>
          <a:spcPct val="120000"/>
        </a:lnSpc>
        <a:spcBef>
          <a:spcPts val="600"/>
        </a:spcBef>
        <a:spcAft>
          <a:spcPts val="1200"/>
        </a:spcAft>
        <a:buFont typeface="Arial" panose="020B0604020202020204" pitchFamily="34" charset="0"/>
        <a:buChar char="​"/>
        <a:defRPr sz="1600" b="0" i="0" kern="1200">
          <a:solidFill>
            <a:schemeClr val="accent4"/>
          </a:solidFill>
          <a:latin typeface="+mn-lt"/>
          <a:ea typeface="+mn-ea"/>
          <a:cs typeface="+mn-cs"/>
        </a:defRPr>
      </a:lvl1pPr>
      <a:lvl2pPr marL="0" indent="0" algn="l" defTabSz="91399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399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787" indent="-169787" algn="l" defTabSz="91399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5919" indent="-176133" algn="l" defTabSz="91399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399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399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399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399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p:bodyStyle>
    <p:otherStyle>
      <a:defPPr>
        <a:defRPr lang="en-US"/>
      </a:defPPr>
      <a:lvl1pPr marL="0" algn="l" defTabSz="913990" rtl="0" eaLnBrk="1" latinLnBrk="0" hangingPunct="1">
        <a:defRPr sz="1800" kern="1200">
          <a:solidFill>
            <a:schemeClr val="tx1"/>
          </a:solidFill>
          <a:latin typeface="+mn-lt"/>
          <a:ea typeface="+mn-ea"/>
          <a:cs typeface="+mn-cs"/>
        </a:defRPr>
      </a:lvl1pPr>
      <a:lvl2pPr marL="456996" algn="l" defTabSz="913990" rtl="0" eaLnBrk="1" latinLnBrk="0" hangingPunct="1">
        <a:defRPr sz="1800" kern="1200">
          <a:solidFill>
            <a:schemeClr val="tx1"/>
          </a:solidFill>
          <a:latin typeface="+mn-lt"/>
          <a:ea typeface="+mn-ea"/>
          <a:cs typeface="+mn-cs"/>
        </a:defRPr>
      </a:lvl2pPr>
      <a:lvl3pPr marL="913990" algn="l" defTabSz="913990" rtl="0" eaLnBrk="1" latinLnBrk="0" hangingPunct="1">
        <a:defRPr sz="1800" kern="1200">
          <a:solidFill>
            <a:schemeClr val="tx1"/>
          </a:solidFill>
          <a:latin typeface="+mn-lt"/>
          <a:ea typeface="+mn-ea"/>
          <a:cs typeface="+mn-cs"/>
        </a:defRPr>
      </a:lvl3pPr>
      <a:lvl4pPr marL="1370984" algn="l" defTabSz="913990" rtl="0" eaLnBrk="1" latinLnBrk="0" hangingPunct="1">
        <a:defRPr sz="1800" kern="1200">
          <a:solidFill>
            <a:schemeClr val="tx1"/>
          </a:solidFill>
          <a:latin typeface="+mn-lt"/>
          <a:ea typeface="+mn-ea"/>
          <a:cs typeface="+mn-cs"/>
        </a:defRPr>
      </a:lvl4pPr>
      <a:lvl5pPr marL="1827978" algn="l" defTabSz="913990" rtl="0" eaLnBrk="1" latinLnBrk="0" hangingPunct="1">
        <a:defRPr sz="1800" kern="1200">
          <a:solidFill>
            <a:schemeClr val="tx1"/>
          </a:solidFill>
          <a:latin typeface="+mn-lt"/>
          <a:ea typeface="+mn-ea"/>
          <a:cs typeface="+mn-cs"/>
        </a:defRPr>
      </a:lvl5pPr>
      <a:lvl6pPr marL="2284972" algn="l" defTabSz="913990" rtl="0" eaLnBrk="1" latinLnBrk="0" hangingPunct="1">
        <a:defRPr sz="1800" kern="1200">
          <a:solidFill>
            <a:schemeClr val="tx1"/>
          </a:solidFill>
          <a:latin typeface="+mn-lt"/>
          <a:ea typeface="+mn-ea"/>
          <a:cs typeface="+mn-cs"/>
        </a:defRPr>
      </a:lvl6pPr>
      <a:lvl7pPr marL="2741968" algn="l" defTabSz="913990" rtl="0" eaLnBrk="1" latinLnBrk="0" hangingPunct="1">
        <a:defRPr sz="1800" kern="1200">
          <a:solidFill>
            <a:schemeClr val="tx1"/>
          </a:solidFill>
          <a:latin typeface="+mn-lt"/>
          <a:ea typeface="+mn-ea"/>
          <a:cs typeface="+mn-cs"/>
        </a:defRPr>
      </a:lvl7pPr>
      <a:lvl8pPr marL="3198963" algn="l" defTabSz="913990" rtl="0" eaLnBrk="1" latinLnBrk="0" hangingPunct="1">
        <a:defRPr sz="1800" kern="1200">
          <a:solidFill>
            <a:schemeClr val="tx1"/>
          </a:solidFill>
          <a:latin typeface="+mn-lt"/>
          <a:ea typeface="+mn-ea"/>
          <a:cs typeface="+mn-cs"/>
        </a:defRPr>
      </a:lvl8pPr>
      <a:lvl9pPr marL="3655956" algn="l" defTabSz="91399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package" Target="../embeddings/Documento_de_Microsoft_Office_Word1.docx"/><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png"/><Relationship Id="rId7" Type="http://schemas.openxmlformats.org/officeDocument/2006/relationships/diagramColors" Target="../diagrams/colors2.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png"/><Relationship Id="rId7" Type="http://schemas.openxmlformats.org/officeDocument/2006/relationships/diagramColors" Target="../diagrams/colors3.xm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png"/><Relationship Id="rId7" Type="http://schemas.openxmlformats.org/officeDocument/2006/relationships/diagramColors" Target="../diagrams/colors4.xml"/><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89115" y="1441220"/>
            <a:ext cx="7765774" cy="16896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497" tIns="228497" rIns="228497" bIns="228497" rtlCol="0" anchor="ctr">
            <a:noAutofit/>
          </a:bodyPr>
          <a:lstStyle/>
          <a:p>
            <a:pPr algn="ctr"/>
            <a:endParaRPr lang="es-ES_tradnl" sz="1400" dirty="0">
              <a:solidFill>
                <a:schemeClr val="bg1"/>
              </a:solidFill>
              <a:latin typeface="Franklin Gothic Demi Cond" panose="020B0706030402020204" pitchFamily="34" charset="0"/>
            </a:endParaRPr>
          </a:p>
        </p:txBody>
      </p:sp>
      <p:pic>
        <p:nvPicPr>
          <p:cNvPr id="4" name="91 Imagen" descr="BMC LOGO.bmp"/>
          <p:cNvPicPr>
            <a:picLocks noChangeAspect="1"/>
          </p:cNvPicPr>
          <p:nvPr/>
        </p:nvPicPr>
        <p:blipFill>
          <a:blip r:embed="rId3" cstate="email">
            <a:extLst>
              <a:ext uri="{28A0092B-C50C-407E-A947-70E740481C1C}">
                <a14:useLocalDpi xmlns:a14="http://schemas.microsoft.com/office/drawing/2010/main" xmlns=""/>
              </a:ext>
            </a:extLst>
          </a:blip>
          <a:srcRect t="9660" r="-211"/>
          <a:stretch>
            <a:fillRect/>
          </a:stretch>
        </p:blipFill>
        <p:spPr bwMode="auto">
          <a:xfrm>
            <a:off x="3113236" y="1835143"/>
            <a:ext cx="2607597" cy="802194"/>
          </a:xfrm>
          <a:prstGeom prst="rect">
            <a:avLst/>
          </a:prstGeom>
          <a:noFill/>
          <a:ln w="9525">
            <a:noFill/>
            <a:miter lim="800000"/>
            <a:headEnd/>
            <a:tailEnd/>
          </a:ln>
        </p:spPr>
      </p:pic>
      <p:sp>
        <p:nvSpPr>
          <p:cNvPr id="5" name="Content Placeholder 13"/>
          <p:cNvSpPr txBox="1">
            <a:spLocks/>
          </p:cNvSpPr>
          <p:nvPr/>
        </p:nvSpPr>
        <p:spPr>
          <a:xfrm>
            <a:off x="689113" y="4450852"/>
            <a:ext cx="7771248" cy="421618"/>
          </a:xfrm>
          <a:prstGeom prst="rect">
            <a:avLst/>
          </a:prstGeom>
        </p:spPr>
        <p:txBody>
          <a:bodyPr lIns="91399" tIns="45700" rIns="91399" bIns="45700"/>
          <a:lst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600" b="0" i="0" kern="1200">
                <a:solidFill>
                  <a:schemeClr val="accent4"/>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algn="ctr">
              <a:lnSpc>
                <a:spcPct val="100000"/>
              </a:lnSpc>
            </a:pPr>
            <a:r>
              <a:rPr lang="es-ES_tradnl" sz="2400" dirty="0">
                <a:solidFill>
                  <a:schemeClr val="bg1"/>
                </a:solidFill>
              </a:rPr>
              <a:t>ESCENARIO DE CONFIANZA Y EFECTIVIDAD</a:t>
            </a:r>
          </a:p>
          <a:p>
            <a:pPr>
              <a:lnSpc>
                <a:spcPct val="100000"/>
              </a:lnSpc>
            </a:pPr>
            <a:endParaRPr lang="es-ES_tradnl" sz="2400" dirty="0">
              <a:solidFill>
                <a:schemeClr val="bg1"/>
              </a:solidFill>
            </a:endParaRPr>
          </a:p>
          <a:p>
            <a:pPr>
              <a:lnSpc>
                <a:spcPct val="100000"/>
              </a:lnSpc>
            </a:pPr>
            <a:endParaRPr lang="es-ES_tradnl" sz="2000" dirty="0">
              <a:solidFill>
                <a:schemeClr val="bg1"/>
              </a:solidFill>
            </a:endParaRPr>
          </a:p>
        </p:txBody>
      </p:sp>
      <p:sp>
        <p:nvSpPr>
          <p:cNvPr id="3" name="2 CuadroTexto"/>
          <p:cNvSpPr txBox="1"/>
          <p:nvPr/>
        </p:nvSpPr>
        <p:spPr>
          <a:xfrm>
            <a:off x="689115" y="3297554"/>
            <a:ext cx="7669276" cy="1034129"/>
          </a:xfrm>
          <a:prstGeom prst="rect">
            <a:avLst/>
          </a:prstGeom>
          <a:noFill/>
        </p:spPr>
        <p:txBody>
          <a:bodyPr wrap="square" lIns="0" tIns="0" rIns="0" bIns="0" rtlCol="0">
            <a:spAutoFit/>
          </a:bodyPr>
          <a:lstStyle/>
          <a:p>
            <a:pPr algn="ctr">
              <a:lnSpc>
                <a:spcPct val="120000"/>
              </a:lnSpc>
            </a:pPr>
            <a:r>
              <a:rPr lang="es-CO" sz="2800" b="1" dirty="0" smtClean="0">
                <a:solidFill>
                  <a:schemeClr val="tx2">
                    <a:lumMod val="40000"/>
                    <a:lumOff val="60000"/>
                  </a:schemeClr>
                </a:solidFill>
              </a:rPr>
              <a:t>COMITÉ DE RIESGOS </a:t>
            </a:r>
          </a:p>
          <a:p>
            <a:pPr algn="ctr">
              <a:lnSpc>
                <a:spcPct val="120000"/>
              </a:lnSpc>
            </a:pPr>
            <a:r>
              <a:rPr lang="es-CO" sz="2800" b="1" dirty="0" smtClean="0">
                <a:solidFill>
                  <a:schemeClr val="tx2">
                    <a:lumMod val="40000"/>
                    <a:lumOff val="60000"/>
                  </a:schemeClr>
                </a:solidFill>
              </a:rPr>
              <a:t>NOVIEMBRE 2017</a:t>
            </a:r>
            <a:endParaRPr lang="es-CO" sz="2800" b="1" dirty="0">
              <a:solidFill>
                <a:schemeClr val="tx2">
                  <a:lumMod val="40000"/>
                  <a:lumOff val="60000"/>
                </a:schemeClr>
              </a:solidFill>
            </a:endParaRPr>
          </a:p>
        </p:txBody>
      </p:sp>
    </p:spTree>
    <p:extLst>
      <p:ext uri="{BB962C8B-B14F-4D97-AF65-F5344CB8AC3E}">
        <p14:creationId xmlns:p14="http://schemas.microsoft.com/office/powerpoint/2010/main" xmlns="" val="1650756707"/>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91 Imagen" descr="BMC LOGO.bmp"/>
          <p:cNvPicPr>
            <a:picLocks noChangeAspect="1"/>
          </p:cNvPicPr>
          <p:nvPr/>
        </p:nvPicPr>
        <p:blipFill>
          <a:blip r:embed="rId2" cstate="print"/>
          <a:srcRect t="9660" r="-211"/>
          <a:stretch>
            <a:fillRect/>
          </a:stretch>
        </p:blipFill>
        <p:spPr bwMode="auto">
          <a:xfrm>
            <a:off x="7698167" y="149976"/>
            <a:ext cx="1240811" cy="508957"/>
          </a:xfrm>
          <a:prstGeom prst="rect">
            <a:avLst/>
          </a:prstGeom>
          <a:noFill/>
          <a:ln w="9525">
            <a:noFill/>
            <a:miter lim="800000"/>
            <a:headEnd/>
            <a:tailEnd/>
          </a:ln>
        </p:spPr>
      </p:pic>
      <p:sp>
        <p:nvSpPr>
          <p:cNvPr id="13" name="Title 11"/>
          <p:cNvSpPr>
            <a:spLocks noGrp="1"/>
          </p:cNvSpPr>
          <p:nvPr>
            <p:ph type="title"/>
          </p:nvPr>
        </p:nvSpPr>
        <p:spPr>
          <a:xfrm>
            <a:off x="224924" y="134180"/>
            <a:ext cx="7473243" cy="265654"/>
          </a:xfrm>
        </p:spPr>
        <p:txBody>
          <a:bodyPr/>
          <a:lstStyle/>
          <a:p>
            <a:pPr algn="ctr"/>
            <a:r>
              <a:rPr lang="en-US" sz="2800" b="1" dirty="0" smtClean="0">
                <a:solidFill>
                  <a:srgbClr val="044990"/>
                </a:solidFill>
                <a:latin typeface="Franklin Gothic Demi Cond" charset="0"/>
                <a:ea typeface="Franklin Gothic Demi Cond" charset="0"/>
                <a:cs typeface="Franklin Gothic Demi Cond" charset="0"/>
              </a:rPr>
              <a:t>Requerimientos e Instrucciones SFC</a:t>
            </a:r>
            <a:endParaRPr lang="en-US" sz="2800" b="1" dirty="0">
              <a:solidFill>
                <a:srgbClr val="044990"/>
              </a:solidFill>
              <a:latin typeface="Franklin Gothic Demi Cond" charset="0"/>
              <a:ea typeface="Franklin Gothic Demi Cond" charset="0"/>
              <a:cs typeface="Franklin Gothic Demi Cond" charset="0"/>
            </a:endParaRPr>
          </a:p>
        </p:txBody>
      </p:sp>
      <p:sp>
        <p:nvSpPr>
          <p:cNvPr id="7" name="Rectángulo 6"/>
          <p:cNvSpPr/>
          <p:nvPr/>
        </p:nvSpPr>
        <p:spPr>
          <a:xfrm>
            <a:off x="2494717" y="658934"/>
            <a:ext cx="3404937" cy="26749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r>
              <a:rPr lang="es-CO" sz="1400" dirty="0" smtClean="0">
                <a:solidFill>
                  <a:schemeClr val="bg1"/>
                </a:solidFill>
                <a:latin typeface="Franklin Gothic Demi Cond" panose="020B0706030402020204" pitchFamily="34" charset="0"/>
              </a:rPr>
              <a:t>Cronograma 1.2.3 y 1.2.4</a:t>
            </a:r>
          </a:p>
        </p:txBody>
      </p:sp>
      <p:graphicFrame>
        <p:nvGraphicFramePr>
          <p:cNvPr id="2" name="Tabla 1"/>
          <p:cNvGraphicFramePr>
            <a:graphicFrameLocks noGrp="1"/>
          </p:cNvGraphicFramePr>
          <p:nvPr>
            <p:extLst>
              <p:ext uri="{D42A27DB-BD31-4B8C-83A1-F6EECF244321}">
                <p14:modId xmlns:p14="http://schemas.microsoft.com/office/powerpoint/2010/main" xmlns="" val="1625928992"/>
              </p:ext>
            </p:extLst>
          </p:nvPr>
        </p:nvGraphicFramePr>
        <p:xfrm>
          <a:off x="565491" y="1178145"/>
          <a:ext cx="7700209" cy="3633243"/>
        </p:xfrm>
        <a:graphic>
          <a:graphicData uri="http://schemas.openxmlformats.org/drawingml/2006/table">
            <a:tbl>
              <a:tblPr/>
              <a:tblGrid>
                <a:gridCol w="2035846"/>
                <a:gridCol w="2035846"/>
                <a:gridCol w="1925052"/>
                <a:gridCol w="1703465"/>
              </a:tblGrid>
              <a:tr h="399405">
                <a:tc>
                  <a:txBody>
                    <a:bodyPr/>
                    <a:lstStyle/>
                    <a:p>
                      <a:pPr algn="ctr" fontAlgn="ctr"/>
                      <a:r>
                        <a:rPr lang="es-CO" sz="1400" b="1" i="0" u="none" strike="noStrike" dirty="0">
                          <a:solidFill>
                            <a:srgbClr val="FFFFFF"/>
                          </a:solidFill>
                          <a:effectLst/>
                          <a:latin typeface="+mj-lt"/>
                        </a:rPr>
                        <a:t>ETAPAS</a:t>
                      </a:r>
                    </a:p>
                  </a:txBody>
                  <a:tcPr marL="4026" marR="4026" marT="4026"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44990"/>
                      </a:solidFill>
                      <a:prstDash val="solid"/>
                      <a:round/>
                      <a:headEnd type="none" w="med" len="med"/>
                      <a:tailEnd type="none" w="med" len="med"/>
                    </a:lnB>
                    <a:solidFill>
                      <a:srgbClr val="094784"/>
                    </a:solidFill>
                  </a:tcPr>
                </a:tc>
                <a:tc>
                  <a:txBody>
                    <a:bodyPr/>
                    <a:lstStyle/>
                    <a:p>
                      <a:pPr algn="ctr" fontAlgn="ctr"/>
                      <a:r>
                        <a:rPr lang="es-CO" sz="1400" b="1" i="0" u="none" strike="noStrike" dirty="0">
                          <a:solidFill>
                            <a:srgbClr val="FFFFFF"/>
                          </a:solidFill>
                          <a:effectLst/>
                          <a:latin typeface="+mj-lt"/>
                        </a:rPr>
                        <a:t>TEMAS </a:t>
                      </a:r>
                    </a:p>
                  </a:txBody>
                  <a:tcPr marL="4026" marR="4026" marT="4026"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44990"/>
                      </a:solidFill>
                      <a:prstDash val="solid"/>
                      <a:round/>
                      <a:headEnd type="none" w="med" len="med"/>
                      <a:tailEnd type="none" w="med" len="med"/>
                    </a:lnB>
                    <a:solidFill>
                      <a:srgbClr val="094784"/>
                    </a:solidFill>
                  </a:tcPr>
                </a:tc>
                <a:tc>
                  <a:txBody>
                    <a:bodyPr/>
                    <a:lstStyle/>
                    <a:p>
                      <a:pPr algn="ctr" fontAlgn="ctr"/>
                      <a:r>
                        <a:rPr lang="es-CO" sz="1400" b="1" i="0" u="none" strike="noStrike" dirty="0">
                          <a:solidFill>
                            <a:srgbClr val="FFFFFF"/>
                          </a:solidFill>
                          <a:effectLst/>
                          <a:latin typeface="+mj-lt"/>
                        </a:rPr>
                        <a:t>Fecha de Inicio </a:t>
                      </a:r>
                    </a:p>
                  </a:txBody>
                  <a:tcPr marL="4026" marR="4026" marT="4026"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44990"/>
                      </a:solidFill>
                      <a:prstDash val="solid"/>
                      <a:round/>
                      <a:headEnd type="none" w="med" len="med"/>
                      <a:tailEnd type="none" w="med" len="med"/>
                    </a:lnB>
                    <a:solidFill>
                      <a:srgbClr val="094784"/>
                    </a:solidFill>
                  </a:tcPr>
                </a:tc>
                <a:tc>
                  <a:txBody>
                    <a:bodyPr/>
                    <a:lstStyle/>
                    <a:p>
                      <a:pPr algn="ctr" fontAlgn="ctr"/>
                      <a:r>
                        <a:rPr lang="es-CO" sz="1400" b="1" i="0" u="none" strike="noStrike" dirty="0">
                          <a:solidFill>
                            <a:srgbClr val="FFFFFF"/>
                          </a:solidFill>
                          <a:effectLst/>
                          <a:latin typeface="+mj-lt"/>
                        </a:rPr>
                        <a:t>Fecha Terminación</a:t>
                      </a:r>
                    </a:p>
                  </a:txBody>
                  <a:tcPr marL="4026" marR="4026" marT="4026"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44990"/>
                      </a:solidFill>
                      <a:prstDash val="solid"/>
                      <a:round/>
                      <a:headEnd type="none" w="med" len="med"/>
                      <a:tailEnd type="none" w="med" len="med"/>
                    </a:lnB>
                    <a:solidFill>
                      <a:srgbClr val="094784"/>
                    </a:solidFill>
                  </a:tcPr>
                </a:tc>
              </a:tr>
              <a:tr h="537203">
                <a:tc>
                  <a:txBody>
                    <a:bodyPr/>
                    <a:lstStyle/>
                    <a:p>
                      <a:pPr algn="ctr" fontAlgn="ctr"/>
                      <a:r>
                        <a:rPr lang="es-CO" sz="1400" b="1" i="0" u="none" strike="noStrike" dirty="0">
                          <a:solidFill>
                            <a:srgbClr val="000000"/>
                          </a:solidFill>
                          <a:effectLst/>
                          <a:latin typeface="+mj-lt"/>
                        </a:rPr>
                        <a:t>Empalme </a:t>
                      </a:r>
                    </a:p>
                  </a:txBody>
                  <a:tcPr marL="4026" marR="4026" marT="4026" marB="0" anchor="ctr">
                    <a:lnL w="12700" cap="flat" cmpd="sng" algn="ctr">
                      <a:solidFill>
                        <a:srgbClr val="044990"/>
                      </a:solidFill>
                      <a:prstDash val="solid"/>
                      <a:round/>
                      <a:headEnd type="none" w="med" len="med"/>
                      <a:tailEnd type="none" w="med" len="med"/>
                    </a:lnL>
                    <a:lnR w="12700" cap="flat" cmpd="sng" algn="ctr">
                      <a:solidFill>
                        <a:srgbClr val="044990"/>
                      </a:solidFill>
                      <a:prstDash val="solid"/>
                      <a:round/>
                      <a:headEnd type="none" w="med" len="med"/>
                      <a:tailEnd type="none" w="med" len="med"/>
                    </a:lnR>
                    <a:lnT w="12700" cap="flat" cmpd="sng" algn="ctr">
                      <a:solidFill>
                        <a:srgbClr val="044990"/>
                      </a:solidFill>
                      <a:prstDash val="solid"/>
                      <a:round/>
                      <a:headEnd type="none" w="med" len="med"/>
                      <a:tailEnd type="none" w="med" len="med"/>
                    </a:lnT>
                    <a:lnB w="12700" cap="flat" cmpd="sng" algn="ctr">
                      <a:solidFill>
                        <a:srgbClr val="044990"/>
                      </a:solidFill>
                      <a:prstDash val="solid"/>
                      <a:round/>
                      <a:headEnd type="none" w="med" len="med"/>
                      <a:tailEnd type="none" w="med" len="med"/>
                    </a:lnB>
                  </a:tcPr>
                </a:tc>
                <a:tc>
                  <a:txBody>
                    <a:bodyPr/>
                    <a:lstStyle/>
                    <a:p>
                      <a:pPr algn="ctr" fontAlgn="ctr"/>
                      <a:r>
                        <a:rPr lang="es-CO" sz="1400" b="0" i="0" u="none" strike="noStrike" dirty="0">
                          <a:solidFill>
                            <a:srgbClr val="000000"/>
                          </a:solidFill>
                          <a:effectLst/>
                          <a:latin typeface="+mj-lt"/>
                        </a:rPr>
                        <a:t>Vinculación funcionario </a:t>
                      </a:r>
                      <a:r>
                        <a:rPr lang="es-CO" sz="1400" b="0" i="0" u="none" strike="noStrike" dirty="0" smtClean="0">
                          <a:solidFill>
                            <a:srgbClr val="000000"/>
                          </a:solidFill>
                          <a:effectLst/>
                          <a:latin typeface="+mj-lt"/>
                        </a:rPr>
                        <a:t>a la Dirección de Riesgos</a:t>
                      </a:r>
                      <a:endParaRPr lang="es-CO" sz="1400" b="0" i="0" u="none" strike="noStrike" dirty="0">
                        <a:solidFill>
                          <a:srgbClr val="000000"/>
                        </a:solidFill>
                        <a:effectLst/>
                        <a:latin typeface="+mj-lt"/>
                      </a:endParaRPr>
                    </a:p>
                  </a:txBody>
                  <a:tcPr marL="4026" marR="4026" marT="4026" marB="0" anchor="ctr">
                    <a:lnL w="12700" cap="flat" cmpd="sng" algn="ctr">
                      <a:solidFill>
                        <a:srgbClr val="044990"/>
                      </a:solidFill>
                      <a:prstDash val="solid"/>
                      <a:round/>
                      <a:headEnd type="none" w="med" len="med"/>
                      <a:tailEnd type="none" w="med" len="med"/>
                    </a:lnL>
                    <a:lnR w="12700" cap="flat" cmpd="sng" algn="ctr">
                      <a:solidFill>
                        <a:srgbClr val="044990"/>
                      </a:solidFill>
                      <a:prstDash val="solid"/>
                      <a:round/>
                      <a:headEnd type="none" w="med" len="med"/>
                      <a:tailEnd type="none" w="med" len="med"/>
                    </a:lnR>
                    <a:lnT w="12700" cap="flat" cmpd="sng" algn="ctr">
                      <a:solidFill>
                        <a:srgbClr val="044990"/>
                      </a:solidFill>
                      <a:prstDash val="solid"/>
                      <a:round/>
                      <a:headEnd type="none" w="med" len="med"/>
                      <a:tailEnd type="none" w="med" len="med"/>
                    </a:lnT>
                    <a:lnB w="12700" cap="flat" cmpd="sng" algn="ctr">
                      <a:solidFill>
                        <a:srgbClr val="044990"/>
                      </a:solidFill>
                      <a:prstDash val="solid"/>
                      <a:round/>
                      <a:headEnd type="none" w="med" len="med"/>
                      <a:tailEnd type="none" w="med" len="med"/>
                    </a:lnB>
                  </a:tcPr>
                </a:tc>
                <a:tc>
                  <a:txBody>
                    <a:bodyPr/>
                    <a:lstStyle/>
                    <a:p>
                      <a:pPr algn="ctr" fontAlgn="ctr"/>
                      <a:r>
                        <a:rPr lang="es-CO" sz="1400" b="0" i="0" u="none" strike="noStrike" dirty="0">
                          <a:solidFill>
                            <a:srgbClr val="000000"/>
                          </a:solidFill>
                          <a:effectLst/>
                          <a:latin typeface="+mj-lt"/>
                        </a:rPr>
                        <a:t>27/10/2017</a:t>
                      </a:r>
                    </a:p>
                  </a:txBody>
                  <a:tcPr marL="4026" marR="4026" marT="4026" marB="0" anchor="ctr">
                    <a:lnL w="12700" cap="flat" cmpd="sng" algn="ctr">
                      <a:solidFill>
                        <a:srgbClr val="044990"/>
                      </a:solidFill>
                      <a:prstDash val="solid"/>
                      <a:round/>
                      <a:headEnd type="none" w="med" len="med"/>
                      <a:tailEnd type="none" w="med" len="med"/>
                    </a:lnL>
                    <a:lnR w="12700" cap="flat" cmpd="sng" algn="ctr">
                      <a:solidFill>
                        <a:srgbClr val="044990"/>
                      </a:solidFill>
                      <a:prstDash val="solid"/>
                      <a:round/>
                      <a:headEnd type="none" w="med" len="med"/>
                      <a:tailEnd type="none" w="med" len="med"/>
                    </a:lnR>
                    <a:lnT w="12700" cap="flat" cmpd="sng" algn="ctr">
                      <a:solidFill>
                        <a:srgbClr val="044990"/>
                      </a:solidFill>
                      <a:prstDash val="solid"/>
                      <a:round/>
                      <a:headEnd type="none" w="med" len="med"/>
                      <a:tailEnd type="none" w="med" len="med"/>
                    </a:lnT>
                    <a:lnB w="12700" cap="flat" cmpd="sng" algn="ctr">
                      <a:solidFill>
                        <a:srgbClr val="044990"/>
                      </a:solidFill>
                      <a:prstDash val="solid"/>
                      <a:round/>
                      <a:headEnd type="none" w="med" len="med"/>
                      <a:tailEnd type="none" w="med" len="med"/>
                    </a:lnB>
                  </a:tcPr>
                </a:tc>
                <a:tc>
                  <a:txBody>
                    <a:bodyPr/>
                    <a:lstStyle/>
                    <a:p>
                      <a:pPr algn="ctr" fontAlgn="ctr"/>
                      <a:r>
                        <a:rPr lang="es-CO" sz="1400" b="0" i="0" u="none" strike="noStrike" dirty="0">
                          <a:solidFill>
                            <a:srgbClr val="000000"/>
                          </a:solidFill>
                          <a:effectLst/>
                          <a:latin typeface="+mj-lt"/>
                        </a:rPr>
                        <a:t>27/12/2017</a:t>
                      </a:r>
                    </a:p>
                  </a:txBody>
                  <a:tcPr marL="4026" marR="4026" marT="4026" marB="0" anchor="ctr">
                    <a:lnL w="12700" cap="flat" cmpd="sng" algn="ctr">
                      <a:solidFill>
                        <a:srgbClr val="044990"/>
                      </a:solidFill>
                      <a:prstDash val="solid"/>
                      <a:round/>
                      <a:headEnd type="none" w="med" len="med"/>
                      <a:tailEnd type="none" w="med" len="med"/>
                    </a:lnL>
                    <a:lnR w="12700" cap="flat" cmpd="sng" algn="ctr">
                      <a:solidFill>
                        <a:srgbClr val="044990"/>
                      </a:solidFill>
                      <a:prstDash val="solid"/>
                      <a:round/>
                      <a:headEnd type="none" w="med" len="med"/>
                      <a:tailEnd type="none" w="med" len="med"/>
                    </a:lnR>
                    <a:lnT w="12700" cap="flat" cmpd="sng" algn="ctr">
                      <a:solidFill>
                        <a:srgbClr val="044990"/>
                      </a:solidFill>
                      <a:prstDash val="solid"/>
                      <a:round/>
                      <a:headEnd type="none" w="med" len="med"/>
                      <a:tailEnd type="none" w="med" len="med"/>
                    </a:lnT>
                    <a:lnB w="12700" cap="flat" cmpd="sng" algn="ctr">
                      <a:solidFill>
                        <a:srgbClr val="044990"/>
                      </a:solidFill>
                      <a:prstDash val="solid"/>
                      <a:round/>
                      <a:headEnd type="none" w="med" len="med"/>
                      <a:tailEnd type="none" w="med" len="med"/>
                    </a:lnB>
                  </a:tcPr>
                </a:tc>
              </a:tr>
              <a:tr h="545666">
                <a:tc rowSpan="5">
                  <a:txBody>
                    <a:bodyPr/>
                    <a:lstStyle/>
                    <a:p>
                      <a:pPr algn="ctr" fontAlgn="ctr"/>
                      <a:r>
                        <a:rPr lang="es-CO" sz="1400" b="1" i="0" u="none" strike="noStrike" dirty="0">
                          <a:solidFill>
                            <a:srgbClr val="000000"/>
                          </a:solidFill>
                          <a:effectLst/>
                          <a:latin typeface="+mj-lt"/>
                        </a:rPr>
                        <a:t>Diagnostico, Análisis e implementación</a:t>
                      </a:r>
                    </a:p>
                  </a:txBody>
                  <a:tcPr marL="4026" marR="4026" marT="4026" marB="0" anchor="ctr">
                    <a:lnL w="12700" cap="flat" cmpd="sng" algn="ctr">
                      <a:solidFill>
                        <a:srgbClr val="044990"/>
                      </a:solidFill>
                      <a:prstDash val="solid"/>
                      <a:round/>
                      <a:headEnd type="none" w="med" len="med"/>
                      <a:tailEnd type="none" w="med" len="med"/>
                    </a:lnL>
                    <a:lnR w="12700" cap="flat" cmpd="sng" algn="ctr">
                      <a:solidFill>
                        <a:srgbClr val="044990"/>
                      </a:solidFill>
                      <a:prstDash val="solid"/>
                      <a:round/>
                      <a:headEnd type="none" w="med" len="med"/>
                      <a:tailEnd type="none" w="med" len="med"/>
                    </a:lnR>
                    <a:lnT w="12700" cap="flat" cmpd="sng" algn="ctr">
                      <a:solidFill>
                        <a:srgbClr val="044990"/>
                      </a:solidFill>
                      <a:prstDash val="solid"/>
                      <a:round/>
                      <a:headEnd type="none" w="med" len="med"/>
                      <a:tailEnd type="none" w="med" len="med"/>
                    </a:lnT>
                    <a:lnB w="12700" cap="flat" cmpd="sng" algn="ctr">
                      <a:solidFill>
                        <a:srgbClr val="044990"/>
                      </a:solidFill>
                      <a:prstDash val="solid"/>
                      <a:round/>
                      <a:headEnd type="none" w="med" len="med"/>
                      <a:tailEnd type="none" w="med" len="med"/>
                    </a:lnB>
                  </a:tcPr>
                </a:tc>
                <a:tc>
                  <a:txBody>
                    <a:bodyPr/>
                    <a:lstStyle/>
                    <a:p>
                      <a:pPr algn="ctr" fontAlgn="ctr"/>
                      <a:r>
                        <a:rPr lang="es-CO" sz="1400" b="0" i="0" u="none" strike="noStrike" dirty="0">
                          <a:solidFill>
                            <a:srgbClr val="000000"/>
                          </a:solidFill>
                          <a:effectLst/>
                          <a:latin typeface="+mj-lt"/>
                        </a:rPr>
                        <a:t>Realización de Pruebas integrales y Diagnostico final Gestión 2017</a:t>
                      </a:r>
                    </a:p>
                  </a:txBody>
                  <a:tcPr marL="4026" marR="4026" marT="4026" marB="0" anchor="ctr">
                    <a:lnL w="12700" cap="flat" cmpd="sng" algn="ctr">
                      <a:solidFill>
                        <a:srgbClr val="044990"/>
                      </a:solidFill>
                      <a:prstDash val="solid"/>
                      <a:round/>
                      <a:headEnd type="none" w="med" len="med"/>
                      <a:tailEnd type="none" w="med" len="med"/>
                    </a:lnL>
                    <a:lnR w="12700" cap="flat" cmpd="sng" algn="ctr">
                      <a:solidFill>
                        <a:srgbClr val="044990"/>
                      </a:solidFill>
                      <a:prstDash val="solid"/>
                      <a:round/>
                      <a:headEnd type="none" w="med" len="med"/>
                      <a:tailEnd type="none" w="med" len="med"/>
                    </a:lnR>
                    <a:lnT w="12700" cap="flat" cmpd="sng" algn="ctr">
                      <a:solidFill>
                        <a:srgbClr val="044990"/>
                      </a:solidFill>
                      <a:prstDash val="solid"/>
                      <a:round/>
                      <a:headEnd type="none" w="med" len="med"/>
                      <a:tailEnd type="none" w="med" len="med"/>
                    </a:lnT>
                    <a:lnB w="12700" cap="flat" cmpd="sng" algn="ctr">
                      <a:solidFill>
                        <a:srgbClr val="044990"/>
                      </a:solidFill>
                      <a:prstDash val="solid"/>
                      <a:round/>
                      <a:headEnd type="none" w="med" len="med"/>
                      <a:tailEnd type="none" w="med" len="med"/>
                    </a:lnB>
                  </a:tcPr>
                </a:tc>
                <a:tc>
                  <a:txBody>
                    <a:bodyPr/>
                    <a:lstStyle/>
                    <a:p>
                      <a:pPr algn="ctr" fontAlgn="ctr"/>
                      <a:r>
                        <a:rPr lang="es-CO" sz="1400" b="0" i="0" u="none" strike="noStrike" dirty="0">
                          <a:solidFill>
                            <a:srgbClr val="000000"/>
                          </a:solidFill>
                          <a:effectLst/>
                          <a:latin typeface="+mj-lt"/>
                        </a:rPr>
                        <a:t>15/09/2017</a:t>
                      </a:r>
                    </a:p>
                  </a:txBody>
                  <a:tcPr marL="4026" marR="4026" marT="4026" marB="0" anchor="ctr">
                    <a:lnL w="12700" cap="flat" cmpd="sng" algn="ctr">
                      <a:solidFill>
                        <a:srgbClr val="044990"/>
                      </a:solidFill>
                      <a:prstDash val="solid"/>
                      <a:round/>
                      <a:headEnd type="none" w="med" len="med"/>
                      <a:tailEnd type="none" w="med" len="med"/>
                    </a:lnL>
                    <a:lnR w="12700" cap="flat" cmpd="sng" algn="ctr">
                      <a:solidFill>
                        <a:srgbClr val="044990"/>
                      </a:solidFill>
                      <a:prstDash val="solid"/>
                      <a:round/>
                      <a:headEnd type="none" w="med" len="med"/>
                      <a:tailEnd type="none" w="med" len="med"/>
                    </a:lnR>
                    <a:lnT w="12700" cap="flat" cmpd="sng" algn="ctr">
                      <a:solidFill>
                        <a:srgbClr val="044990"/>
                      </a:solidFill>
                      <a:prstDash val="solid"/>
                      <a:round/>
                      <a:headEnd type="none" w="med" len="med"/>
                      <a:tailEnd type="none" w="med" len="med"/>
                    </a:lnT>
                    <a:lnB w="12700" cap="flat" cmpd="sng" algn="ctr">
                      <a:solidFill>
                        <a:srgbClr val="044990"/>
                      </a:solidFill>
                      <a:prstDash val="solid"/>
                      <a:round/>
                      <a:headEnd type="none" w="med" len="med"/>
                      <a:tailEnd type="none" w="med" len="med"/>
                    </a:lnB>
                  </a:tcPr>
                </a:tc>
                <a:tc>
                  <a:txBody>
                    <a:bodyPr/>
                    <a:lstStyle/>
                    <a:p>
                      <a:pPr algn="ctr" fontAlgn="ctr"/>
                      <a:r>
                        <a:rPr lang="es-CO" sz="1400" b="0" i="0" u="none" strike="noStrike" dirty="0">
                          <a:solidFill>
                            <a:srgbClr val="000000"/>
                          </a:solidFill>
                          <a:effectLst/>
                          <a:latin typeface="+mj-lt"/>
                        </a:rPr>
                        <a:t>30/12/2017</a:t>
                      </a:r>
                    </a:p>
                  </a:txBody>
                  <a:tcPr marL="4026" marR="4026" marT="4026" marB="0" anchor="ctr">
                    <a:lnL w="12700" cap="flat" cmpd="sng" algn="ctr">
                      <a:solidFill>
                        <a:srgbClr val="044990"/>
                      </a:solidFill>
                      <a:prstDash val="solid"/>
                      <a:round/>
                      <a:headEnd type="none" w="med" len="med"/>
                      <a:tailEnd type="none" w="med" len="med"/>
                    </a:lnL>
                    <a:lnR w="12700" cap="flat" cmpd="sng" algn="ctr">
                      <a:solidFill>
                        <a:srgbClr val="044990"/>
                      </a:solidFill>
                      <a:prstDash val="solid"/>
                      <a:round/>
                      <a:headEnd type="none" w="med" len="med"/>
                      <a:tailEnd type="none" w="med" len="med"/>
                    </a:lnR>
                    <a:lnT w="12700" cap="flat" cmpd="sng" algn="ctr">
                      <a:solidFill>
                        <a:srgbClr val="044990"/>
                      </a:solidFill>
                      <a:prstDash val="solid"/>
                      <a:round/>
                      <a:headEnd type="none" w="med" len="med"/>
                      <a:tailEnd type="none" w="med" len="med"/>
                    </a:lnT>
                    <a:lnB w="12700" cap="flat" cmpd="sng" algn="ctr">
                      <a:solidFill>
                        <a:srgbClr val="044990"/>
                      </a:solidFill>
                      <a:prstDash val="solid"/>
                      <a:round/>
                      <a:headEnd type="none" w="med" len="med"/>
                      <a:tailEnd type="none" w="med" len="med"/>
                    </a:lnB>
                  </a:tcPr>
                </a:tc>
              </a:tr>
              <a:tr h="715151">
                <a:tc vMerge="1">
                  <a:txBody>
                    <a:bodyPr/>
                    <a:lstStyle/>
                    <a:p>
                      <a:endParaRPr lang="es-CO"/>
                    </a:p>
                  </a:txBody>
                  <a:tcPr/>
                </a:tc>
                <a:tc>
                  <a:txBody>
                    <a:bodyPr/>
                    <a:lstStyle/>
                    <a:p>
                      <a:pPr algn="ctr" fontAlgn="ctr"/>
                      <a:r>
                        <a:rPr lang="es-CO" sz="1400" b="0" i="0" u="none" strike="noStrike" dirty="0">
                          <a:solidFill>
                            <a:srgbClr val="000000"/>
                          </a:solidFill>
                          <a:effectLst/>
                          <a:latin typeface="+mj-lt"/>
                        </a:rPr>
                        <a:t>Presentación de informes</a:t>
                      </a:r>
                      <a:br>
                        <a:rPr lang="es-CO" sz="1400" b="0" i="0" u="none" strike="noStrike" dirty="0">
                          <a:solidFill>
                            <a:srgbClr val="000000"/>
                          </a:solidFill>
                          <a:effectLst/>
                          <a:latin typeface="+mj-lt"/>
                        </a:rPr>
                      </a:br>
                      <a:r>
                        <a:rPr lang="es-CO" sz="1400" b="0" i="0" u="none" strike="noStrike" dirty="0">
                          <a:solidFill>
                            <a:srgbClr val="000000"/>
                          </a:solidFill>
                          <a:effectLst/>
                          <a:latin typeface="+mj-lt"/>
                        </a:rPr>
                        <a:t>Comité de Riesgos </a:t>
                      </a:r>
                      <a:br>
                        <a:rPr lang="es-CO" sz="1400" b="0" i="0" u="none" strike="noStrike" dirty="0">
                          <a:solidFill>
                            <a:srgbClr val="000000"/>
                          </a:solidFill>
                          <a:effectLst/>
                          <a:latin typeface="+mj-lt"/>
                        </a:rPr>
                      </a:br>
                      <a:r>
                        <a:rPr lang="es-CO" sz="1400" b="0" i="0" u="none" strike="noStrike" dirty="0">
                          <a:solidFill>
                            <a:srgbClr val="000000"/>
                          </a:solidFill>
                          <a:effectLst/>
                          <a:latin typeface="+mj-lt"/>
                        </a:rPr>
                        <a:t>Junta Directiva </a:t>
                      </a:r>
                    </a:p>
                  </a:txBody>
                  <a:tcPr marL="4026" marR="4026" marT="4026" marB="0" anchor="ctr">
                    <a:lnL w="12700" cap="flat" cmpd="sng" algn="ctr">
                      <a:solidFill>
                        <a:srgbClr val="044990"/>
                      </a:solidFill>
                      <a:prstDash val="solid"/>
                      <a:round/>
                      <a:headEnd type="none" w="med" len="med"/>
                      <a:tailEnd type="none" w="med" len="med"/>
                    </a:lnL>
                    <a:lnR w="12700" cap="flat" cmpd="sng" algn="ctr">
                      <a:solidFill>
                        <a:srgbClr val="044990"/>
                      </a:solidFill>
                      <a:prstDash val="solid"/>
                      <a:round/>
                      <a:headEnd type="none" w="med" len="med"/>
                      <a:tailEnd type="none" w="med" len="med"/>
                    </a:lnR>
                    <a:lnT w="12700" cap="flat" cmpd="sng" algn="ctr">
                      <a:solidFill>
                        <a:srgbClr val="044990"/>
                      </a:solidFill>
                      <a:prstDash val="solid"/>
                      <a:round/>
                      <a:headEnd type="none" w="med" len="med"/>
                      <a:tailEnd type="none" w="med" len="med"/>
                    </a:lnT>
                    <a:lnB w="12700" cap="flat" cmpd="sng" algn="ctr">
                      <a:solidFill>
                        <a:srgbClr val="044990"/>
                      </a:solidFill>
                      <a:prstDash val="solid"/>
                      <a:round/>
                      <a:headEnd type="none" w="med" len="med"/>
                      <a:tailEnd type="none" w="med" len="med"/>
                    </a:lnB>
                  </a:tcPr>
                </a:tc>
                <a:tc>
                  <a:txBody>
                    <a:bodyPr/>
                    <a:lstStyle/>
                    <a:p>
                      <a:pPr algn="ctr" fontAlgn="ctr"/>
                      <a:r>
                        <a:rPr lang="es-CO" sz="1400" b="0" i="0" u="none" strike="noStrike" dirty="0">
                          <a:solidFill>
                            <a:srgbClr val="000000"/>
                          </a:solidFill>
                          <a:effectLst/>
                          <a:latin typeface="+mj-lt"/>
                        </a:rPr>
                        <a:t>02/01/2018</a:t>
                      </a:r>
                    </a:p>
                  </a:txBody>
                  <a:tcPr marL="4026" marR="4026" marT="4026" marB="0" anchor="ctr">
                    <a:lnL w="12700" cap="flat" cmpd="sng" algn="ctr">
                      <a:solidFill>
                        <a:srgbClr val="044990"/>
                      </a:solidFill>
                      <a:prstDash val="solid"/>
                      <a:round/>
                      <a:headEnd type="none" w="med" len="med"/>
                      <a:tailEnd type="none" w="med" len="med"/>
                    </a:lnL>
                    <a:lnR w="12700" cap="flat" cmpd="sng" algn="ctr">
                      <a:solidFill>
                        <a:srgbClr val="044990"/>
                      </a:solidFill>
                      <a:prstDash val="solid"/>
                      <a:round/>
                      <a:headEnd type="none" w="med" len="med"/>
                      <a:tailEnd type="none" w="med" len="med"/>
                    </a:lnR>
                    <a:lnT w="12700" cap="flat" cmpd="sng" algn="ctr">
                      <a:solidFill>
                        <a:srgbClr val="044990"/>
                      </a:solidFill>
                      <a:prstDash val="solid"/>
                      <a:round/>
                      <a:headEnd type="none" w="med" len="med"/>
                      <a:tailEnd type="none" w="med" len="med"/>
                    </a:lnT>
                    <a:lnB w="12700" cap="flat" cmpd="sng" algn="ctr">
                      <a:solidFill>
                        <a:srgbClr val="044990"/>
                      </a:solidFill>
                      <a:prstDash val="solid"/>
                      <a:round/>
                      <a:headEnd type="none" w="med" len="med"/>
                      <a:tailEnd type="none" w="med" len="med"/>
                    </a:lnB>
                  </a:tcPr>
                </a:tc>
                <a:tc>
                  <a:txBody>
                    <a:bodyPr/>
                    <a:lstStyle/>
                    <a:p>
                      <a:pPr algn="ctr" fontAlgn="ctr"/>
                      <a:r>
                        <a:rPr lang="es-CO" sz="1400" b="0" i="0" u="none" strike="noStrike" dirty="0">
                          <a:solidFill>
                            <a:srgbClr val="000000"/>
                          </a:solidFill>
                          <a:effectLst/>
                          <a:latin typeface="+mj-lt"/>
                        </a:rPr>
                        <a:t>05/01/2018</a:t>
                      </a:r>
                    </a:p>
                  </a:txBody>
                  <a:tcPr marL="4026" marR="4026" marT="4026" marB="0" anchor="ctr">
                    <a:lnL w="12700" cap="flat" cmpd="sng" algn="ctr">
                      <a:solidFill>
                        <a:srgbClr val="044990"/>
                      </a:solidFill>
                      <a:prstDash val="solid"/>
                      <a:round/>
                      <a:headEnd type="none" w="med" len="med"/>
                      <a:tailEnd type="none" w="med" len="med"/>
                    </a:lnL>
                    <a:lnR w="12700" cap="flat" cmpd="sng" algn="ctr">
                      <a:solidFill>
                        <a:srgbClr val="044990"/>
                      </a:solidFill>
                      <a:prstDash val="solid"/>
                      <a:round/>
                      <a:headEnd type="none" w="med" len="med"/>
                      <a:tailEnd type="none" w="med" len="med"/>
                    </a:lnR>
                    <a:lnT w="12700" cap="flat" cmpd="sng" algn="ctr">
                      <a:solidFill>
                        <a:srgbClr val="044990"/>
                      </a:solidFill>
                      <a:prstDash val="solid"/>
                      <a:round/>
                      <a:headEnd type="none" w="med" len="med"/>
                      <a:tailEnd type="none" w="med" len="med"/>
                    </a:lnT>
                    <a:lnB w="12700" cap="flat" cmpd="sng" algn="ctr">
                      <a:solidFill>
                        <a:srgbClr val="044990"/>
                      </a:solidFill>
                      <a:prstDash val="solid"/>
                      <a:round/>
                      <a:headEnd type="none" w="med" len="med"/>
                      <a:tailEnd type="none" w="med" len="med"/>
                    </a:lnB>
                  </a:tcPr>
                </a:tc>
              </a:tr>
              <a:tr h="537203">
                <a:tc vMerge="1">
                  <a:txBody>
                    <a:bodyPr/>
                    <a:lstStyle/>
                    <a:p>
                      <a:endParaRPr lang="es-CO"/>
                    </a:p>
                  </a:txBody>
                  <a:tcPr/>
                </a:tc>
                <a:tc>
                  <a:txBody>
                    <a:bodyPr/>
                    <a:lstStyle/>
                    <a:p>
                      <a:pPr algn="ctr" fontAlgn="ctr"/>
                      <a:r>
                        <a:rPr lang="es-CO" sz="1400" b="0" i="0" u="none" strike="noStrike" dirty="0">
                          <a:solidFill>
                            <a:srgbClr val="000000"/>
                          </a:solidFill>
                          <a:effectLst/>
                          <a:latin typeface="+mj-lt"/>
                        </a:rPr>
                        <a:t>Gestión Integral Continuidad de Negocios</a:t>
                      </a:r>
                    </a:p>
                  </a:txBody>
                  <a:tcPr marL="4026" marR="4026" marT="4026" marB="0" anchor="ctr">
                    <a:lnL w="12700" cap="flat" cmpd="sng" algn="ctr">
                      <a:solidFill>
                        <a:srgbClr val="044990"/>
                      </a:solidFill>
                      <a:prstDash val="solid"/>
                      <a:round/>
                      <a:headEnd type="none" w="med" len="med"/>
                      <a:tailEnd type="none" w="med" len="med"/>
                    </a:lnL>
                    <a:lnR w="12700" cap="flat" cmpd="sng" algn="ctr">
                      <a:solidFill>
                        <a:srgbClr val="044990"/>
                      </a:solidFill>
                      <a:prstDash val="solid"/>
                      <a:round/>
                      <a:headEnd type="none" w="med" len="med"/>
                      <a:tailEnd type="none" w="med" len="med"/>
                    </a:lnR>
                    <a:lnT w="12700" cap="flat" cmpd="sng" algn="ctr">
                      <a:solidFill>
                        <a:srgbClr val="044990"/>
                      </a:solidFill>
                      <a:prstDash val="solid"/>
                      <a:round/>
                      <a:headEnd type="none" w="med" len="med"/>
                      <a:tailEnd type="none" w="med" len="med"/>
                    </a:lnT>
                    <a:lnB w="12700" cap="flat" cmpd="sng" algn="ctr">
                      <a:solidFill>
                        <a:srgbClr val="044990"/>
                      </a:solidFill>
                      <a:prstDash val="solid"/>
                      <a:round/>
                      <a:headEnd type="none" w="med" len="med"/>
                      <a:tailEnd type="none" w="med" len="med"/>
                    </a:lnB>
                  </a:tcPr>
                </a:tc>
                <a:tc>
                  <a:txBody>
                    <a:bodyPr/>
                    <a:lstStyle/>
                    <a:p>
                      <a:pPr algn="ctr" fontAlgn="ctr"/>
                      <a:r>
                        <a:rPr lang="es-CO" sz="1400" b="0" i="0" u="none" strike="noStrike" dirty="0">
                          <a:solidFill>
                            <a:srgbClr val="000000"/>
                          </a:solidFill>
                          <a:effectLst/>
                          <a:latin typeface="+mj-lt"/>
                        </a:rPr>
                        <a:t>02/01/2018</a:t>
                      </a:r>
                    </a:p>
                  </a:txBody>
                  <a:tcPr marL="4026" marR="4026" marT="4026" marB="0" anchor="ctr">
                    <a:lnL w="12700" cap="flat" cmpd="sng" algn="ctr">
                      <a:solidFill>
                        <a:srgbClr val="044990"/>
                      </a:solidFill>
                      <a:prstDash val="solid"/>
                      <a:round/>
                      <a:headEnd type="none" w="med" len="med"/>
                      <a:tailEnd type="none" w="med" len="med"/>
                    </a:lnL>
                    <a:lnR w="12700" cap="flat" cmpd="sng" algn="ctr">
                      <a:solidFill>
                        <a:srgbClr val="044990"/>
                      </a:solidFill>
                      <a:prstDash val="solid"/>
                      <a:round/>
                      <a:headEnd type="none" w="med" len="med"/>
                      <a:tailEnd type="none" w="med" len="med"/>
                    </a:lnR>
                    <a:lnT w="12700" cap="flat" cmpd="sng" algn="ctr">
                      <a:solidFill>
                        <a:srgbClr val="044990"/>
                      </a:solidFill>
                      <a:prstDash val="solid"/>
                      <a:round/>
                      <a:headEnd type="none" w="med" len="med"/>
                      <a:tailEnd type="none" w="med" len="med"/>
                    </a:lnT>
                    <a:lnB w="12700" cap="flat" cmpd="sng" algn="ctr">
                      <a:solidFill>
                        <a:srgbClr val="044990"/>
                      </a:solidFill>
                      <a:prstDash val="solid"/>
                      <a:round/>
                      <a:headEnd type="none" w="med" len="med"/>
                      <a:tailEnd type="none" w="med" len="med"/>
                    </a:lnB>
                  </a:tcPr>
                </a:tc>
                <a:tc>
                  <a:txBody>
                    <a:bodyPr/>
                    <a:lstStyle/>
                    <a:p>
                      <a:pPr algn="ctr" fontAlgn="ctr"/>
                      <a:r>
                        <a:rPr lang="es-CO" sz="1400" b="0" i="0" u="none" strike="noStrike" dirty="0">
                          <a:solidFill>
                            <a:srgbClr val="000000"/>
                          </a:solidFill>
                          <a:effectLst/>
                          <a:latin typeface="+mj-lt"/>
                        </a:rPr>
                        <a:t>30/06/2018</a:t>
                      </a:r>
                    </a:p>
                  </a:txBody>
                  <a:tcPr marL="4026" marR="4026" marT="4026" marB="0" anchor="ctr">
                    <a:lnL w="12700" cap="flat" cmpd="sng" algn="ctr">
                      <a:solidFill>
                        <a:srgbClr val="044990"/>
                      </a:solidFill>
                      <a:prstDash val="solid"/>
                      <a:round/>
                      <a:headEnd type="none" w="med" len="med"/>
                      <a:tailEnd type="none" w="med" len="med"/>
                    </a:lnL>
                    <a:lnR w="12700" cap="flat" cmpd="sng" algn="ctr">
                      <a:solidFill>
                        <a:srgbClr val="044990"/>
                      </a:solidFill>
                      <a:prstDash val="solid"/>
                      <a:round/>
                      <a:headEnd type="none" w="med" len="med"/>
                      <a:tailEnd type="none" w="med" len="med"/>
                    </a:lnR>
                    <a:lnT w="12700" cap="flat" cmpd="sng" algn="ctr">
                      <a:solidFill>
                        <a:srgbClr val="044990"/>
                      </a:solidFill>
                      <a:prstDash val="solid"/>
                      <a:round/>
                      <a:headEnd type="none" w="med" len="med"/>
                      <a:tailEnd type="none" w="med" len="med"/>
                    </a:lnT>
                    <a:lnB w="12700" cap="flat" cmpd="sng" algn="ctr">
                      <a:solidFill>
                        <a:srgbClr val="044990"/>
                      </a:solidFill>
                      <a:prstDash val="solid"/>
                      <a:round/>
                      <a:headEnd type="none" w="med" len="med"/>
                      <a:tailEnd type="none" w="med" len="med"/>
                    </a:lnB>
                  </a:tcPr>
                </a:tc>
              </a:tr>
              <a:tr h="395145">
                <a:tc vMerge="1">
                  <a:txBody>
                    <a:bodyPr/>
                    <a:lstStyle/>
                    <a:p>
                      <a:endParaRPr lang="es-CO"/>
                    </a:p>
                  </a:txBody>
                  <a:tcPr/>
                </a:tc>
                <a:tc rowSpan="2">
                  <a:txBody>
                    <a:bodyPr/>
                    <a:lstStyle/>
                    <a:p>
                      <a:pPr algn="ctr" fontAlgn="ctr"/>
                      <a:r>
                        <a:rPr lang="es-CO" sz="1400" b="0" i="0" u="none" strike="noStrike" dirty="0">
                          <a:solidFill>
                            <a:srgbClr val="000000"/>
                          </a:solidFill>
                          <a:effectLst/>
                          <a:latin typeface="+mj-lt"/>
                        </a:rPr>
                        <a:t>Presentación de informes</a:t>
                      </a:r>
                      <a:br>
                        <a:rPr lang="es-CO" sz="1400" b="0" i="0" u="none" strike="noStrike" dirty="0">
                          <a:solidFill>
                            <a:srgbClr val="000000"/>
                          </a:solidFill>
                          <a:effectLst/>
                          <a:latin typeface="+mj-lt"/>
                        </a:rPr>
                      </a:br>
                      <a:r>
                        <a:rPr lang="es-CO" sz="1400" b="0" i="0" u="none" strike="noStrike" dirty="0">
                          <a:solidFill>
                            <a:srgbClr val="000000"/>
                          </a:solidFill>
                          <a:effectLst/>
                          <a:latin typeface="+mj-lt"/>
                        </a:rPr>
                        <a:t>Comité de Riesgos </a:t>
                      </a:r>
                      <a:br>
                        <a:rPr lang="es-CO" sz="1400" b="0" i="0" u="none" strike="noStrike" dirty="0">
                          <a:solidFill>
                            <a:srgbClr val="000000"/>
                          </a:solidFill>
                          <a:effectLst/>
                          <a:latin typeface="+mj-lt"/>
                        </a:rPr>
                      </a:br>
                      <a:r>
                        <a:rPr lang="es-CO" sz="1400" b="0" i="0" u="none" strike="noStrike" dirty="0">
                          <a:solidFill>
                            <a:srgbClr val="000000"/>
                          </a:solidFill>
                          <a:effectLst/>
                          <a:latin typeface="+mj-lt"/>
                        </a:rPr>
                        <a:t>Junta Directiva </a:t>
                      </a:r>
                    </a:p>
                  </a:txBody>
                  <a:tcPr marL="4026" marR="4026" marT="4026" marB="0" anchor="ctr">
                    <a:lnL w="12700" cap="flat" cmpd="sng" algn="ctr">
                      <a:solidFill>
                        <a:srgbClr val="044990"/>
                      </a:solidFill>
                      <a:prstDash val="solid"/>
                      <a:round/>
                      <a:headEnd type="none" w="med" len="med"/>
                      <a:tailEnd type="none" w="med" len="med"/>
                    </a:lnL>
                    <a:lnR w="12700" cap="flat" cmpd="sng" algn="ctr">
                      <a:solidFill>
                        <a:srgbClr val="044990"/>
                      </a:solidFill>
                      <a:prstDash val="solid"/>
                      <a:round/>
                      <a:headEnd type="none" w="med" len="med"/>
                      <a:tailEnd type="none" w="med" len="med"/>
                    </a:lnR>
                    <a:lnT w="12700" cap="flat" cmpd="sng" algn="ctr">
                      <a:solidFill>
                        <a:srgbClr val="044990"/>
                      </a:solidFill>
                      <a:prstDash val="solid"/>
                      <a:round/>
                      <a:headEnd type="none" w="med" len="med"/>
                      <a:tailEnd type="none" w="med" len="med"/>
                    </a:lnT>
                    <a:lnB w="12700" cap="flat" cmpd="sng" algn="ctr">
                      <a:solidFill>
                        <a:srgbClr val="044990"/>
                      </a:solidFill>
                      <a:prstDash val="solid"/>
                      <a:round/>
                      <a:headEnd type="none" w="med" len="med"/>
                      <a:tailEnd type="none" w="med" len="med"/>
                    </a:lnB>
                  </a:tcPr>
                </a:tc>
                <a:tc>
                  <a:txBody>
                    <a:bodyPr/>
                    <a:lstStyle/>
                    <a:p>
                      <a:pPr algn="ctr" fontAlgn="ctr"/>
                      <a:r>
                        <a:rPr lang="es-CO" sz="1400" b="0" i="0" u="none" strike="noStrike" dirty="0">
                          <a:solidFill>
                            <a:srgbClr val="000000"/>
                          </a:solidFill>
                          <a:effectLst/>
                          <a:latin typeface="+mj-lt"/>
                        </a:rPr>
                        <a:t>01/04/2018</a:t>
                      </a:r>
                    </a:p>
                  </a:txBody>
                  <a:tcPr marL="4026" marR="4026" marT="4026" marB="0" anchor="ctr">
                    <a:lnL w="12700" cap="flat" cmpd="sng" algn="ctr">
                      <a:solidFill>
                        <a:srgbClr val="044990"/>
                      </a:solidFill>
                      <a:prstDash val="solid"/>
                      <a:round/>
                      <a:headEnd type="none" w="med" len="med"/>
                      <a:tailEnd type="none" w="med" len="med"/>
                    </a:lnL>
                    <a:lnR w="12700" cap="flat" cmpd="sng" algn="ctr">
                      <a:solidFill>
                        <a:srgbClr val="044990"/>
                      </a:solidFill>
                      <a:prstDash val="solid"/>
                      <a:round/>
                      <a:headEnd type="none" w="med" len="med"/>
                      <a:tailEnd type="none" w="med" len="med"/>
                    </a:lnR>
                    <a:lnT w="12700" cap="flat" cmpd="sng" algn="ctr">
                      <a:solidFill>
                        <a:srgbClr val="044990"/>
                      </a:solidFill>
                      <a:prstDash val="solid"/>
                      <a:round/>
                      <a:headEnd type="none" w="med" len="med"/>
                      <a:tailEnd type="none" w="med" len="med"/>
                    </a:lnT>
                    <a:lnB w="12700" cap="flat" cmpd="sng" algn="ctr">
                      <a:solidFill>
                        <a:srgbClr val="044990"/>
                      </a:solidFill>
                      <a:prstDash val="solid"/>
                      <a:round/>
                      <a:headEnd type="none" w="med" len="med"/>
                      <a:tailEnd type="none" w="med" len="med"/>
                    </a:lnB>
                  </a:tcPr>
                </a:tc>
                <a:tc>
                  <a:txBody>
                    <a:bodyPr/>
                    <a:lstStyle/>
                    <a:p>
                      <a:pPr algn="ctr" fontAlgn="ctr"/>
                      <a:r>
                        <a:rPr lang="es-CO" sz="1400" b="0" i="0" u="none" strike="noStrike" dirty="0">
                          <a:solidFill>
                            <a:srgbClr val="000000"/>
                          </a:solidFill>
                          <a:effectLst/>
                          <a:latin typeface="+mj-lt"/>
                        </a:rPr>
                        <a:t>05/04/2018</a:t>
                      </a:r>
                    </a:p>
                  </a:txBody>
                  <a:tcPr marL="4026" marR="4026" marT="4026" marB="0" anchor="ctr">
                    <a:lnL w="12700" cap="flat" cmpd="sng" algn="ctr">
                      <a:solidFill>
                        <a:srgbClr val="044990"/>
                      </a:solidFill>
                      <a:prstDash val="solid"/>
                      <a:round/>
                      <a:headEnd type="none" w="med" len="med"/>
                      <a:tailEnd type="none" w="med" len="med"/>
                    </a:lnL>
                    <a:lnR w="12700" cap="flat" cmpd="sng" algn="ctr">
                      <a:solidFill>
                        <a:srgbClr val="044990"/>
                      </a:solidFill>
                      <a:prstDash val="solid"/>
                      <a:round/>
                      <a:headEnd type="none" w="med" len="med"/>
                      <a:tailEnd type="none" w="med" len="med"/>
                    </a:lnR>
                    <a:lnT w="12700" cap="flat" cmpd="sng" algn="ctr">
                      <a:solidFill>
                        <a:srgbClr val="044990"/>
                      </a:solidFill>
                      <a:prstDash val="solid"/>
                      <a:round/>
                      <a:headEnd type="none" w="med" len="med"/>
                      <a:tailEnd type="none" w="med" len="med"/>
                    </a:lnT>
                    <a:lnB w="12700" cap="flat" cmpd="sng" algn="ctr">
                      <a:solidFill>
                        <a:srgbClr val="044990"/>
                      </a:solidFill>
                      <a:prstDash val="solid"/>
                      <a:round/>
                      <a:headEnd type="none" w="med" len="med"/>
                      <a:tailEnd type="none" w="med" len="med"/>
                    </a:lnB>
                  </a:tcPr>
                </a:tc>
              </a:tr>
              <a:tr h="405030">
                <a:tc vMerge="1">
                  <a:txBody>
                    <a:bodyPr/>
                    <a:lstStyle/>
                    <a:p>
                      <a:endParaRPr lang="es-CO"/>
                    </a:p>
                  </a:txBody>
                  <a:tcPr/>
                </a:tc>
                <a:tc vMerge="1">
                  <a:txBody>
                    <a:bodyPr/>
                    <a:lstStyle/>
                    <a:p>
                      <a:endParaRPr lang="es-CO"/>
                    </a:p>
                  </a:txBody>
                  <a:tcPr/>
                </a:tc>
                <a:tc>
                  <a:txBody>
                    <a:bodyPr/>
                    <a:lstStyle/>
                    <a:p>
                      <a:pPr algn="ctr" fontAlgn="ctr"/>
                      <a:r>
                        <a:rPr lang="es-CO" sz="1400" b="0" i="0" u="none" strike="noStrike" dirty="0">
                          <a:solidFill>
                            <a:srgbClr val="000000"/>
                          </a:solidFill>
                          <a:effectLst/>
                          <a:latin typeface="+mj-lt"/>
                        </a:rPr>
                        <a:t>01/07/2018</a:t>
                      </a:r>
                    </a:p>
                  </a:txBody>
                  <a:tcPr marL="4026" marR="4026" marT="4026" marB="0" anchor="ctr">
                    <a:lnL w="12700" cap="flat" cmpd="sng" algn="ctr">
                      <a:solidFill>
                        <a:srgbClr val="044990"/>
                      </a:solidFill>
                      <a:prstDash val="solid"/>
                      <a:round/>
                      <a:headEnd type="none" w="med" len="med"/>
                      <a:tailEnd type="none" w="med" len="med"/>
                    </a:lnL>
                    <a:lnR w="12700" cap="flat" cmpd="sng" algn="ctr">
                      <a:solidFill>
                        <a:srgbClr val="044990"/>
                      </a:solidFill>
                      <a:prstDash val="solid"/>
                      <a:round/>
                      <a:headEnd type="none" w="med" len="med"/>
                      <a:tailEnd type="none" w="med" len="med"/>
                    </a:lnR>
                    <a:lnT w="12700" cap="flat" cmpd="sng" algn="ctr">
                      <a:solidFill>
                        <a:srgbClr val="044990"/>
                      </a:solidFill>
                      <a:prstDash val="solid"/>
                      <a:round/>
                      <a:headEnd type="none" w="med" len="med"/>
                      <a:tailEnd type="none" w="med" len="med"/>
                    </a:lnT>
                    <a:lnB w="12700" cap="flat" cmpd="sng" algn="ctr">
                      <a:solidFill>
                        <a:srgbClr val="044990"/>
                      </a:solidFill>
                      <a:prstDash val="solid"/>
                      <a:round/>
                      <a:headEnd type="none" w="med" len="med"/>
                      <a:tailEnd type="none" w="med" len="med"/>
                    </a:lnB>
                  </a:tcPr>
                </a:tc>
                <a:tc>
                  <a:txBody>
                    <a:bodyPr/>
                    <a:lstStyle/>
                    <a:p>
                      <a:pPr algn="ctr" fontAlgn="ctr"/>
                      <a:r>
                        <a:rPr lang="es-CO" sz="1400" b="0" i="0" u="none" strike="noStrike" dirty="0">
                          <a:solidFill>
                            <a:srgbClr val="000000"/>
                          </a:solidFill>
                          <a:effectLst/>
                          <a:latin typeface="+mj-lt"/>
                        </a:rPr>
                        <a:t>05/07/2018</a:t>
                      </a:r>
                    </a:p>
                  </a:txBody>
                  <a:tcPr marL="4026" marR="4026" marT="4026" marB="0" anchor="ctr">
                    <a:lnL w="12700" cap="flat" cmpd="sng" algn="ctr">
                      <a:solidFill>
                        <a:srgbClr val="044990"/>
                      </a:solidFill>
                      <a:prstDash val="solid"/>
                      <a:round/>
                      <a:headEnd type="none" w="med" len="med"/>
                      <a:tailEnd type="none" w="med" len="med"/>
                    </a:lnL>
                    <a:lnR w="12700" cap="flat" cmpd="sng" algn="ctr">
                      <a:solidFill>
                        <a:srgbClr val="044990"/>
                      </a:solidFill>
                      <a:prstDash val="solid"/>
                      <a:round/>
                      <a:headEnd type="none" w="med" len="med"/>
                      <a:tailEnd type="none" w="med" len="med"/>
                    </a:lnR>
                    <a:lnT w="12700" cap="flat" cmpd="sng" algn="ctr">
                      <a:solidFill>
                        <a:srgbClr val="044990"/>
                      </a:solidFill>
                      <a:prstDash val="solid"/>
                      <a:round/>
                      <a:headEnd type="none" w="med" len="med"/>
                      <a:tailEnd type="none" w="med" len="med"/>
                    </a:lnT>
                    <a:lnB w="12700" cap="flat" cmpd="sng" algn="ctr">
                      <a:solidFill>
                        <a:srgbClr val="04499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2237699133"/>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714689" y="1388818"/>
            <a:ext cx="7712723" cy="1668947"/>
          </a:xfrm>
        </p:spPr>
        <p:txBody>
          <a:bodyPr/>
          <a:lstStyle/>
          <a:p>
            <a:pPr lvl="0" algn="just"/>
            <a:r>
              <a:rPr lang="es-CO" sz="4000" dirty="0" smtClean="0"/>
              <a:t>7. </a:t>
            </a:r>
            <a:r>
              <a:rPr lang="es-CO" sz="3600" dirty="0" smtClean="0"/>
              <a:t>Informe de Gestión al </a:t>
            </a:r>
            <a:r>
              <a:rPr lang="es-CO" sz="3600" dirty="0"/>
              <a:t>Sistema de Administración de </a:t>
            </a:r>
            <a:r>
              <a:rPr lang="es-CO" sz="3600" dirty="0" smtClean="0"/>
              <a:t>LA/FT– SARLAFT</a:t>
            </a:r>
            <a:endParaRPr lang="es-CO" sz="3600" dirty="0">
              <a:solidFill>
                <a:schemeClr val="tx1"/>
              </a:solidFill>
            </a:endParaRPr>
          </a:p>
        </p:txBody>
      </p:sp>
      <p:sp>
        <p:nvSpPr>
          <p:cNvPr id="3" name="Content Placeholder 13"/>
          <p:cNvSpPr txBox="1">
            <a:spLocks/>
          </p:cNvSpPr>
          <p:nvPr/>
        </p:nvSpPr>
        <p:spPr>
          <a:xfrm>
            <a:off x="683126" y="3325090"/>
            <a:ext cx="7760849" cy="648456"/>
          </a:xfrm>
          <a:prstGeom prst="rect">
            <a:avLst/>
          </a:prstGeom>
        </p:spPr>
        <p:txBody>
          <a:bodyPr numCol="2"/>
          <a:lstStyle>
            <a:lvl1pPr marL="0" indent="0" algn="l" defTabSz="913990" rtl="0" eaLnBrk="1" latinLnBrk="0" hangingPunct="1">
              <a:lnSpc>
                <a:spcPct val="120000"/>
              </a:lnSpc>
              <a:spcBef>
                <a:spcPts val="600"/>
              </a:spcBef>
              <a:spcAft>
                <a:spcPts val="1200"/>
              </a:spcAft>
              <a:buFont typeface="Arial" panose="020B0604020202020204" pitchFamily="34" charset="0"/>
              <a:buChar char="​"/>
              <a:defRPr sz="1600" b="0" i="0" kern="1200">
                <a:solidFill>
                  <a:schemeClr val="accent4"/>
                </a:solidFill>
                <a:latin typeface="+mn-lt"/>
                <a:ea typeface="+mn-ea"/>
                <a:cs typeface="+mn-cs"/>
              </a:defRPr>
            </a:lvl1pPr>
            <a:lvl2pPr marL="0" indent="0" algn="l" defTabSz="91399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399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787" indent="-169787" algn="l" defTabSz="91399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5919" indent="-176133" algn="l" defTabSz="91399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399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399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399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399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indent="-285750">
              <a:lnSpc>
                <a:spcPct val="100000"/>
              </a:lnSpc>
              <a:spcBef>
                <a:spcPts val="0"/>
              </a:spcBef>
              <a:spcAft>
                <a:spcPts val="0"/>
              </a:spcAft>
              <a:buFont typeface="Wingdings" panose="05000000000000000000" pitchFamily="2" charset="2"/>
              <a:buChar char="ü"/>
            </a:pPr>
            <a:r>
              <a:rPr lang="es-ES" sz="1400" b="1" dirty="0" smtClean="0">
                <a:solidFill>
                  <a:srgbClr val="99CCFF"/>
                </a:solidFill>
              </a:rPr>
              <a:t>GESTIÓN SARLAFT (ANEXO NO 5)</a:t>
            </a:r>
          </a:p>
          <a:p>
            <a:pPr lvl="0">
              <a:lnSpc>
                <a:spcPct val="100000"/>
              </a:lnSpc>
              <a:spcBef>
                <a:spcPts val="0"/>
              </a:spcBef>
            </a:pPr>
            <a:r>
              <a:rPr lang="es-ES" sz="900" b="1" dirty="0">
                <a:solidFill>
                  <a:srgbClr val="99CCFF"/>
                </a:solidFill>
              </a:rPr>
              <a:t> </a:t>
            </a:r>
            <a:r>
              <a:rPr lang="es-ES" sz="900" b="1" dirty="0" smtClean="0">
                <a:solidFill>
                  <a:srgbClr val="99CCFF"/>
                </a:solidFill>
              </a:rPr>
              <a:t>        </a:t>
            </a:r>
            <a:r>
              <a:rPr lang="es-ES" sz="1200" b="1" dirty="0" smtClean="0">
                <a:solidFill>
                  <a:srgbClr val="99CCFF"/>
                </a:solidFill>
              </a:rPr>
              <a:t>- </a:t>
            </a:r>
            <a:r>
              <a:rPr lang="es-ES" sz="1400" b="1" dirty="0" smtClean="0">
                <a:solidFill>
                  <a:srgbClr val="99CCFF"/>
                </a:solidFill>
              </a:rPr>
              <a:t>Conocimiento del Cliente </a:t>
            </a:r>
          </a:p>
          <a:p>
            <a:pPr lvl="0">
              <a:lnSpc>
                <a:spcPct val="100000"/>
              </a:lnSpc>
              <a:spcBef>
                <a:spcPts val="0"/>
              </a:spcBef>
            </a:pPr>
            <a:r>
              <a:rPr lang="en-US" sz="1400" b="1" dirty="0" smtClean="0">
                <a:solidFill>
                  <a:srgbClr val="99CCFF"/>
                </a:solidFill>
              </a:rPr>
              <a:t>       - Monitoreo </a:t>
            </a:r>
            <a:r>
              <a:rPr lang="en-US" sz="1400" b="1" dirty="0">
                <a:solidFill>
                  <a:srgbClr val="99CCFF"/>
                </a:solidFill>
              </a:rPr>
              <a:t>trimestral</a:t>
            </a:r>
            <a:endParaRPr lang="es-CO" sz="1400" b="1" dirty="0">
              <a:solidFill>
                <a:srgbClr val="99CCFF"/>
              </a:solidFill>
            </a:endParaRPr>
          </a:p>
          <a:p>
            <a:pPr lvl="0">
              <a:lnSpc>
                <a:spcPct val="100000"/>
              </a:lnSpc>
              <a:spcBef>
                <a:spcPts val="0"/>
              </a:spcBef>
            </a:pPr>
            <a:r>
              <a:rPr lang="en-US" sz="1400" b="1" dirty="0" smtClean="0">
                <a:solidFill>
                  <a:srgbClr val="99CCFF"/>
                </a:solidFill>
              </a:rPr>
              <a:t>       - Reportes </a:t>
            </a:r>
            <a:r>
              <a:rPr lang="en-US" sz="1400" b="1" dirty="0">
                <a:solidFill>
                  <a:srgbClr val="99CCFF"/>
                </a:solidFill>
              </a:rPr>
              <a:t>operaciones sospechosas a la </a:t>
            </a:r>
            <a:r>
              <a:rPr lang="en-US" sz="1400" b="1" dirty="0" smtClean="0">
                <a:solidFill>
                  <a:srgbClr val="99CCFF"/>
                </a:solidFill>
              </a:rPr>
              <a:t>UIAF</a:t>
            </a:r>
          </a:p>
          <a:p>
            <a:pPr lvl="0">
              <a:lnSpc>
                <a:spcPct val="100000"/>
              </a:lnSpc>
              <a:spcBef>
                <a:spcPts val="0"/>
              </a:spcBef>
            </a:pPr>
            <a:r>
              <a:rPr lang="en-US" sz="1400" b="1" dirty="0" smtClean="0">
                <a:solidFill>
                  <a:srgbClr val="99CCFF"/>
                </a:solidFill>
              </a:rPr>
              <a:t>       - Pronunciamientos entes de Control  </a:t>
            </a:r>
          </a:p>
          <a:p>
            <a:pPr lvl="0">
              <a:lnSpc>
                <a:spcPct val="100000"/>
              </a:lnSpc>
              <a:spcBef>
                <a:spcPts val="0"/>
              </a:spcBef>
            </a:pPr>
            <a:endParaRPr lang="en-US" sz="1100" b="1" dirty="0" smtClean="0">
              <a:solidFill>
                <a:srgbClr val="99CCFF"/>
              </a:solidFill>
            </a:endParaRPr>
          </a:p>
          <a:p>
            <a:pPr lvl="0">
              <a:lnSpc>
                <a:spcPct val="100000"/>
              </a:lnSpc>
              <a:spcBef>
                <a:spcPts val="0"/>
              </a:spcBef>
            </a:pPr>
            <a:endParaRPr lang="en-US" sz="1100" b="1" dirty="0" smtClean="0">
              <a:solidFill>
                <a:srgbClr val="99CCFF"/>
              </a:solidFill>
            </a:endParaRPr>
          </a:p>
          <a:p>
            <a:pPr lvl="0">
              <a:lnSpc>
                <a:spcPct val="100000"/>
              </a:lnSpc>
              <a:spcBef>
                <a:spcPts val="0"/>
              </a:spcBef>
            </a:pPr>
            <a:endParaRPr lang="en-US" sz="1400" b="1" dirty="0" smtClean="0">
              <a:solidFill>
                <a:srgbClr val="99CCFF"/>
              </a:solidFill>
            </a:endParaRPr>
          </a:p>
          <a:p>
            <a:pPr lvl="6">
              <a:spcBef>
                <a:spcPts val="0"/>
              </a:spcBef>
              <a:buNone/>
            </a:pPr>
            <a:r>
              <a:rPr lang="es-ES" sz="1200" b="1" dirty="0" smtClean="0">
                <a:solidFill>
                  <a:srgbClr val="99CCFF"/>
                </a:solidFill>
                <a:latin typeface="+mn-lt"/>
              </a:rPr>
              <a:t> </a:t>
            </a:r>
            <a:endParaRPr lang="es-ES" sz="1200" b="1" dirty="0">
              <a:solidFill>
                <a:srgbClr val="99CCFF"/>
              </a:solidFill>
              <a:latin typeface="+mn-lt"/>
            </a:endParaRPr>
          </a:p>
        </p:txBody>
      </p:sp>
      <p:sp>
        <p:nvSpPr>
          <p:cNvPr id="4" name="Content Placeholder 13"/>
          <p:cNvSpPr txBox="1">
            <a:spLocks/>
          </p:cNvSpPr>
          <p:nvPr/>
        </p:nvSpPr>
        <p:spPr>
          <a:xfrm>
            <a:off x="4840148" y="3842466"/>
            <a:ext cx="3603827" cy="915781"/>
          </a:xfrm>
          <a:prstGeom prst="rect">
            <a:avLst/>
          </a:prstGeom>
        </p:spPr>
        <p:txBody>
          <a:bodyPr numCol="1"/>
          <a:lstStyle>
            <a:lvl1pPr marL="0" indent="0" algn="l" defTabSz="913990" rtl="0" eaLnBrk="1" latinLnBrk="0" hangingPunct="1">
              <a:lnSpc>
                <a:spcPct val="120000"/>
              </a:lnSpc>
              <a:spcBef>
                <a:spcPts val="600"/>
              </a:spcBef>
              <a:spcAft>
                <a:spcPts val="1200"/>
              </a:spcAft>
              <a:buFont typeface="Arial" panose="020B0604020202020204" pitchFamily="34" charset="0"/>
              <a:buChar char="​"/>
              <a:defRPr sz="1600" b="0" i="0" kern="1200">
                <a:solidFill>
                  <a:schemeClr val="accent4"/>
                </a:solidFill>
                <a:latin typeface="+mn-lt"/>
                <a:ea typeface="+mn-ea"/>
                <a:cs typeface="+mn-cs"/>
              </a:defRPr>
            </a:lvl1pPr>
            <a:lvl2pPr marL="0" indent="0" algn="l" defTabSz="91399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399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787" indent="-169787" algn="l" defTabSz="91399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5919" indent="-176133" algn="l" defTabSz="91399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399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399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399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399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indent="-285750">
              <a:lnSpc>
                <a:spcPct val="100000"/>
              </a:lnSpc>
              <a:spcBef>
                <a:spcPts val="0"/>
              </a:spcBef>
              <a:spcAft>
                <a:spcPts val="0"/>
              </a:spcAft>
              <a:buFont typeface="Wingdings" panose="05000000000000000000" pitchFamily="2" charset="2"/>
              <a:buChar char="ü"/>
            </a:pPr>
            <a:r>
              <a:rPr lang="es-ES" sz="1500" b="1" dirty="0" smtClean="0">
                <a:solidFill>
                  <a:srgbClr val="99CCFF"/>
                </a:solidFill>
              </a:rPr>
              <a:t>Seguimiento, Evaluación y Recomendación del Comité de Riesgos </a:t>
            </a:r>
            <a:endParaRPr lang="es-ES" sz="1500" b="1" dirty="0">
              <a:solidFill>
                <a:srgbClr val="99CCFF"/>
              </a:solidFill>
            </a:endParaRPr>
          </a:p>
        </p:txBody>
      </p:sp>
    </p:spTree>
    <p:extLst>
      <p:ext uri="{BB962C8B-B14F-4D97-AF65-F5344CB8AC3E}">
        <p14:creationId xmlns:p14="http://schemas.microsoft.com/office/powerpoint/2010/main" xmlns="" val="3342475184"/>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91 Imagen" descr="BMC LOGO.bmp"/>
          <p:cNvPicPr>
            <a:picLocks noChangeAspect="1"/>
          </p:cNvPicPr>
          <p:nvPr/>
        </p:nvPicPr>
        <p:blipFill>
          <a:blip r:embed="rId3" cstate="print"/>
          <a:srcRect t="9660" r="-211"/>
          <a:stretch>
            <a:fillRect/>
          </a:stretch>
        </p:blipFill>
        <p:spPr bwMode="auto">
          <a:xfrm>
            <a:off x="7494593" y="117206"/>
            <a:ext cx="1512000" cy="465145"/>
          </a:xfrm>
          <a:prstGeom prst="rect">
            <a:avLst/>
          </a:prstGeom>
          <a:noFill/>
          <a:ln w="9525">
            <a:noFill/>
            <a:miter lim="800000"/>
            <a:headEnd/>
            <a:tailEnd/>
          </a:ln>
        </p:spPr>
      </p:pic>
      <p:sp>
        <p:nvSpPr>
          <p:cNvPr id="7" name="Text Placeholder 4"/>
          <p:cNvSpPr>
            <a:spLocks noGrp="1"/>
          </p:cNvSpPr>
          <p:nvPr>
            <p:ph type="body" idx="28"/>
          </p:nvPr>
        </p:nvSpPr>
        <p:spPr>
          <a:xfrm>
            <a:off x="377664" y="72050"/>
            <a:ext cx="2846799" cy="451948"/>
          </a:xfrm>
        </p:spPr>
        <p:txBody>
          <a:bodyPr/>
          <a:lstStyle/>
          <a:p>
            <a:r>
              <a:rPr lang="es-ES" sz="2000" dirty="0">
                <a:solidFill>
                  <a:srgbClr val="002060"/>
                </a:solidFill>
              </a:rPr>
              <a:t>Gestión SARLAFT </a:t>
            </a:r>
            <a:endParaRPr lang="en-US" sz="2000" dirty="0">
              <a:solidFill>
                <a:srgbClr val="002060"/>
              </a:solidFill>
            </a:endParaRPr>
          </a:p>
        </p:txBody>
      </p:sp>
      <p:sp>
        <p:nvSpPr>
          <p:cNvPr id="13" name="Marcador de contenido 2"/>
          <p:cNvSpPr>
            <a:spLocks noGrp="1"/>
          </p:cNvSpPr>
          <p:nvPr>
            <p:ph sz="half" idx="4294967295"/>
          </p:nvPr>
        </p:nvSpPr>
        <p:spPr>
          <a:xfrm>
            <a:off x="377664" y="911341"/>
            <a:ext cx="8388672" cy="918370"/>
          </a:xfrm>
          <a:prstGeom prst="rect">
            <a:avLst/>
          </a:prstGeom>
        </p:spPr>
        <p:txBody>
          <a:bodyPr/>
          <a:lstStyle/>
          <a:p>
            <a:pPr marL="0" indent="0" algn="just">
              <a:lnSpc>
                <a:spcPct val="100000"/>
              </a:lnSpc>
              <a:buNone/>
            </a:pPr>
            <a:r>
              <a:rPr lang="es-CO" dirty="0">
                <a:solidFill>
                  <a:srgbClr val="002060"/>
                </a:solidFill>
                <a:latin typeface="+mj-lt"/>
              </a:rPr>
              <a:t>Se llevó a cabo el respectivo análisis de la documentación, formularios, verificación contra listas vinculantes,</a:t>
            </a:r>
            <a:r>
              <a:rPr lang="es-MX" dirty="0">
                <a:solidFill>
                  <a:srgbClr val="002060"/>
                </a:solidFill>
                <a:latin typeface="+mj-lt"/>
              </a:rPr>
              <a:t> consulta de antecedentes fiscales, disciplinarios y judiciales, según sea el caso y consultas en centrales de riesgo para funcionarios</a:t>
            </a:r>
            <a:r>
              <a:rPr lang="es-CO" dirty="0">
                <a:solidFill>
                  <a:srgbClr val="002060"/>
                </a:solidFill>
                <a:latin typeface="+mj-lt"/>
              </a:rPr>
              <a:t>: </a:t>
            </a:r>
          </a:p>
        </p:txBody>
      </p:sp>
      <p:graphicFrame>
        <p:nvGraphicFramePr>
          <p:cNvPr id="14" name="22 Tabla"/>
          <p:cNvGraphicFramePr>
            <a:graphicFrameLocks noGrp="1"/>
          </p:cNvGraphicFramePr>
          <p:nvPr>
            <p:extLst>
              <p:ext uri="{D42A27DB-BD31-4B8C-83A1-F6EECF244321}">
                <p14:modId xmlns:p14="http://schemas.microsoft.com/office/powerpoint/2010/main" xmlns="" val="1672202039"/>
              </p:ext>
            </p:extLst>
          </p:nvPr>
        </p:nvGraphicFramePr>
        <p:xfrm>
          <a:off x="377664" y="1870452"/>
          <a:ext cx="5706682" cy="2262338"/>
        </p:xfrm>
        <a:graphic>
          <a:graphicData uri="http://schemas.openxmlformats.org/drawingml/2006/table">
            <a:tbl>
              <a:tblPr>
                <a:tableStyleId>{775DCB02-9BB8-47FD-8907-85C794F793BA}</a:tableStyleId>
              </a:tblPr>
              <a:tblGrid>
                <a:gridCol w="2853341"/>
                <a:gridCol w="2853341"/>
              </a:tblGrid>
              <a:tr h="351138">
                <a:tc>
                  <a:txBody>
                    <a:bodyPr/>
                    <a:lstStyle/>
                    <a:p>
                      <a:pPr algn="ctr">
                        <a:lnSpc>
                          <a:spcPct val="115000"/>
                        </a:lnSpc>
                        <a:spcAft>
                          <a:spcPts val="0"/>
                        </a:spcAft>
                      </a:pPr>
                      <a:r>
                        <a:rPr lang="es-CO" sz="1400" b="1" dirty="0">
                          <a:solidFill>
                            <a:schemeClr val="bg1"/>
                          </a:solidFill>
                          <a:latin typeface="+mj-lt"/>
                        </a:rPr>
                        <a:t>Tipo de </a:t>
                      </a:r>
                      <a:r>
                        <a:rPr lang="es-CO" sz="1400" b="1" dirty="0" smtClean="0">
                          <a:solidFill>
                            <a:schemeClr val="bg1"/>
                          </a:solidFill>
                          <a:latin typeface="+mj-lt"/>
                        </a:rPr>
                        <a:t>Cliente</a:t>
                      </a:r>
                      <a:endParaRPr lang="es-CO" sz="1400" b="1" dirty="0">
                        <a:solidFill>
                          <a:schemeClr val="bg1"/>
                        </a:solidFill>
                        <a:latin typeface="+mj-lt"/>
                        <a:ea typeface="Calibri"/>
                        <a:cs typeface="Times New Roman"/>
                      </a:endParaRPr>
                    </a:p>
                  </a:txBody>
                  <a:tcPr marL="68580" marR="68580"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solidFill>
                      <a:srgbClr val="044990"/>
                    </a:solidFill>
                  </a:tcPr>
                </a:tc>
                <a:tc>
                  <a:txBody>
                    <a:bodyPr/>
                    <a:lstStyle/>
                    <a:p>
                      <a:pPr algn="ctr">
                        <a:lnSpc>
                          <a:spcPct val="115000"/>
                        </a:lnSpc>
                        <a:spcAft>
                          <a:spcPts val="0"/>
                        </a:spcAft>
                      </a:pPr>
                      <a:r>
                        <a:rPr lang="es-CO" sz="1400" b="1" dirty="0" smtClean="0">
                          <a:solidFill>
                            <a:schemeClr val="bg1"/>
                          </a:solidFill>
                          <a:latin typeface="+mj-lt"/>
                        </a:rPr>
                        <a:t>Estudios </a:t>
                      </a:r>
                      <a:r>
                        <a:rPr lang="es-CO" sz="1400" b="1" dirty="0">
                          <a:solidFill>
                            <a:schemeClr val="bg1"/>
                          </a:solidFill>
                          <a:latin typeface="+mj-lt"/>
                        </a:rPr>
                        <a:t>SARLAFT</a:t>
                      </a:r>
                      <a:endParaRPr lang="es-CO" sz="1400" b="1" dirty="0">
                        <a:solidFill>
                          <a:schemeClr val="bg1"/>
                        </a:solidFill>
                        <a:latin typeface="+mj-lt"/>
                        <a:ea typeface="Calibri"/>
                        <a:cs typeface="Times New Roman"/>
                      </a:endParaRPr>
                    </a:p>
                  </a:txBody>
                  <a:tcPr marL="68580" marR="68580"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solidFill>
                      <a:srgbClr val="044990"/>
                    </a:solidFill>
                  </a:tcPr>
                </a:tc>
              </a:tr>
              <a:tr h="445732">
                <a:tc>
                  <a:txBody>
                    <a:bodyPr/>
                    <a:lstStyle/>
                    <a:p>
                      <a:pPr marL="0" indent="0" algn="ctr" defTabSz="913990" rtl="0" eaLnBrk="1" latinLnBrk="0" hangingPunct="1">
                        <a:lnSpc>
                          <a:spcPct val="100000"/>
                        </a:lnSpc>
                        <a:spcBef>
                          <a:spcPts val="600"/>
                        </a:spcBef>
                        <a:spcAft>
                          <a:spcPts val="1200"/>
                        </a:spcAft>
                        <a:buFont typeface="Arial" panose="020B0604020202020204" pitchFamily="34" charset="0"/>
                        <a:buNone/>
                      </a:pPr>
                      <a:r>
                        <a:rPr lang="es-CO" sz="1400" b="0" i="0" kern="1200" dirty="0" smtClean="0">
                          <a:solidFill>
                            <a:srgbClr val="002060"/>
                          </a:solidFill>
                          <a:latin typeface="+mj-lt"/>
                          <a:ea typeface="+mn-ea"/>
                          <a:cs typeface="+mn-cs"/>
                        </a:rPr>
                        <a:t>Vinculación Empleados / Practicantes </a:t>
                      </a:r>
                      <a:endParaRPr lang="es-CO" sz="1400" b="0" i="0" kern="1200" dirty="0">
                        <a:solidFill>
                          <a:srgbClr val="002060"/>
                        </a:solidFill>
                        <a:latin typeface="+mj-lt"/>
                        <a:ea typeface="+mn-ea"/>
                        <a:cs typeface="+mn-cs"/>
                      </a:endParaRPr>
                    </a:p>
                  </a:txBody>
                  <a:tcPr marL="68580" marR="68580"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solidFill>
                      <a:schemeClr val="bg1"/>
                    </a:solidFill>
                  </a:tcPr>
                </a:tc>
                <a:tc>
                  <a:txBody>
                    <a:bodyPr/>
                    <a:lstStyle/>
                    <a:p>
                      <a:pPr marL="0" indent="0" algn="ctr" defTabSz="913990" rtl="0" eaLnBrk="1" latinLnBrk="0" hangingPunct="1">
                        <a:lnSpc>
                          <a:spcPct val="100000"/>
                        </a:lnSpc>
                        <a:spcBef>
                          <a:spcPts val="600"/>
                        </a:spcBef>
                        <a:spcAft>
                          <a:spcPts val="1200"/>
                        </a:spcAft>
                        <a:buFont typeface="Arial" panose="020B0604020202020204" pitchFamily="34" charset="0"/>
                        <a:buNone/>
                      </a:pPr>
                      <a:r>
                        <a:rPr lang="es-CO" sz="1400" b="0" i="0" kern="1200" dirty="0" smtClean="0">
                          <a:solidFill>
                            <a:srgbClr val="002060"/>
                          </a:solidFill>
                          <a:latin typeface="+mj-lt"/>
                          <a:ea typeface="+mn-ea"/>
                          <a:cs typeface="+mn-cs"/>
                        </a:rPr>
                        <a:t>8</a:t>
                      </a:r>
                      <a:endParaRPr lang="es-CO" sz="1400" b="0" i="0" kern="1200" dirty="0">
                        <a:solidFill>
                          <a:srgbClr val="002060"/>
                        </a:solidFill>
                        <a:latin typeface="+mj-lt"/>
                        <a:ea typeface="+mn-ea"/>
                        <a:cs typeface="+mn-cs"/>
                      </a:endParaRPr>
                    </a:p>
                  </a:txBody>
                  <a:tcPr marL="68580" marR="68580"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solidFill>
                      <a:schemeClr val="bg1"/>
                    </a:solidFill>
                  </a:tcPr>
                </a:tc>
              </a:tr>
              <a:tr h="445732">
                <a:tc>
                  <a:txBody>
                    <a:bodyPr/>
                    <a:lstStyle/>
                    <a:p>
                      <a:pPr marL="0" indent="0" algn="ctr" defTabSz="913990" rtl="0" eaLnBrk="1" latinLnBrk="0" hangingPunct="1">
                        <a:lnSpc>
                          <a:spcPct val="100000"/>
                        </a:lnSpc>
                        <a:spcBef>
                          <a:spcPts val="600"/>
                        </a:spcBef>
                        <a:spcAft>
                          <a:spcPts val="1200"/>
                        </a:spcAft>
                        <a:buFont typeface="Arial" panose="020B0604020202020204" pitchFamily="34" charset="0"/>
                        <a:buNone/>
                      </a:pPr>
                      <a:r>
                        <a:rPr lang="es-CO" sz="1400" b="0" i="0" kern="1200" dirty="0">
                          <a:solidFill>
                            <a:srgbClr val="002060"/>
                          </a:solidFill>
                          <a:latin typeface="+mj-lt"/>
                          <a:ea typeface="+mn-ea"/>
                          <a:cs typeface="+mn-cs"/>
                        </a:rPr>
                        <a:t>Vinculación/ Actualización Proveedores</a:t>
                      </a:r>
                    </a:p>
                  </a:txBody>
                  <a:tcPr marL="68580" marR="68580"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solidFill>
                      <a:schemeClr val="bg1"/>
                    </a:solidFill>
                  </a:tcPr>
                </a:tc>
                <a:tc>
                  <a:txBody>
                    <a:bodyPr/>
                    <a:lstStyle/>
                    <a:p>
                      <a:pPr marL="0" indent="0" algn="ctr" defTabSz="913990" rtl="0" eaLnBrk="1" latinLnBrk="0" hangingPunct="1">
                        <a:lnSpc>
                          <a:spcPct val="100000"/>
                        </a:lnSpc>
                        <a:spcBef>
                          <a:spcPts val="600"/>
                        </a:spcBef>
                        <a:spcAft>
                          <a:spcPts val="1200"/>
                        </a:spcAft>
                        <a:buFont typeface="Arial" panose="020B0604020202020204" pitchFamily="34" charset="0"/>
                        <a:buNone/>
                      </a:pPr>
                      <a:r>
                        <a:rPr lang="es-CO" sz="1400" b="0" i="0" kern="1200" dirty="0" smtClean="0">
                          <a:solidFill>
                            <a:srgbClr val="002060"/>
                          </a:solidFill>
                          <a:latin typeface="+mj-lt"/>
                          <a:ea typeface="+mn-ea"/>
                          <a:cs typeface="+mn-cs"/>
                        </a:rPr>
                        <a:t>63</a:t>
                      </a:r>
                      <a:endParaRPr lang="es-CO" sz="1400" b="0" i="0" kern="1200" dirty="0">
                        <a:solidFill>
                          <a:srgbClr val="002060"/>
                        </a:solidFill>
                        <a:latin typeface="+mj-lt"/>
                        <a:ea typeface="+mn-ea"/>
                        <a:cs typeface="+mn-cs"/>
                      </a:endParaRPr>
                    </a:p>
                  </a:txBody>
                  <a:tcPr marL="68580" marR="68580"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solidFill>
                      <a:schemeClr val="bg1"/>
                    </a:solidFill>
                  </a:tcPr>
                </a:tc>
              </a:tr>
              <a:tr h="668598">
                <a:tc>
                  <a:txBody>
                    <a:bodyPr/>
                    <a:lstStyle/>
                    <a:p>
                      <a:pPr marL="0" indent="0" algn="ctr" defTabSz="913990" rtl="0" eaLnBrk="1" latinLnBrk="0" hangingPunct="1">
                        <a:lnSpc>
                          <a:spcPct val="100000"/>
                        </a:lnSpc>
                        <a:spcBef>
                          <a:spcPts val="600"/>
                        </a:spcBef>
                        <a:spcAft>
                          <a:spcPts val="1200"/>
                        </a:spcAft>
                        <a:buFont typeface="Arial" panose="020B0604020202020204" pitchFamily="34" charset="0"/>
                        <a:buNone/>
                      </a:pPr>
                      <a:r>
                        <a:rPr lang="es-CO" sz="1400" b="0" i="0" kern="1200" dirty="0">
                          <a:solidFill>
                            <a:srgbClr val="002060"/>
                          </a:solidFill>
                          <a:latin typeface="+mj-lt"/>
                          <a:ea typeface="+mn-ea"/>
                          <a:cs typeface="+mn-cs"/>
                        </a:rPr>
                        <a:t>Vinculación/ Actualización </a:t>
                      </a:r>
                      <a:r>
                        <a:rPr lang="es-CO" sz="1400" b="0" i="0" kern="1200" dirty="0" smtClean="0">
                          <a:solidFill>
                            <a:srgbClr val="002060"/>
                          </a:solidFill>
                          <a:latin typeface="+mj-lt"/>
                          <a:ea typeface="+mn-ea"/>
                          <a:cs typeface="+mn-cs"/>
                        </a:rPr>
                        <a:t>Participantes mercado de Gas</a:t>
                      </a:r>
                      <a:endParaRPr lang="es-CO" sz="1400" b="0" i="0" kern="1200" dirty="0">
                        <a:solidFill>
                          <a:srgbClr val="002060"/>
                        </a:solidFill>
                        <a:latin typeface="+mj-lt"/>
                        <a:ea typeface="+mn-ea"/>
                        <a:cs typeface="+mn-cs"/>
                      </a:endParaRPr>
                    </a:p>
                  </a:txBody>
                  <a:tcPr marL="68580" marR="68580"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solidFill>
                      <a:schemeClr val="bg1"/>
                    </a:solidFill>
                  </a:tcPr>
                </a:tc>
                <a:tc>
                  <a:txBody>
                    <a:bodyPr/>
                    <a:lstStyle/>
                    <a:p>
                      <a:pPr marL="0" indent="0" algn="ctr" defTabSz="913990" rtl="0" eaLnBrk="1" latinLnBrk="0" hangingPunct="1">
                        <a:lnSpc>
                          <a:spcPct val="100000"/>
                        </a:lnSpc>
                        <a:spcBef>
                          <a:spcPts val="600"/>
                        </a:spcBef>
                        <a:spcAft>
                          <a:spcPts val="1200"/>
                        </a:spcAft>
                        <a:buFont typeface="Arial" panose="020B0604020202020204" pitchFamily="34" charset="0"/>
                        <a:buNone/>
                      </a:pPr>
                      <a:r>
                        <a:rPr lang="es-CO" sz="1400" b="0" i="0" kern="1200" dirty="0" smtClean="0">
                          <a:solidFill>
                            <a:srgbClr val="002060"/>
                          </a:solidFill>
                          <a:latin typeface="+mj-lt"/>
                          <a:ea typeface="+mn-ea"/>
                          <a:cs typeface="+mn-cs"/>
                        </a:rPr>
                        <a:t>37</a:t>
                      </a:r>
                      <a:endParaRPr lang="es-CO" sz="1400" b="0" i="0" kern="1200" dirty="0">
                        <a:solidFill>
                          <a:srgbClr val="002060"/>
                        </a:solidFill>
                        <a:latin typeface="+mj-lt"/>
                        <a:ea typeface="+mn-ea"/>
                        <a:cs typeface="+mn-cs"/>
                      </a:endParaRPr>
                    </a:p>
                  </a:txBody>
                  <a:tcPr marL="68580" marR="68580"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solidFill>
                      <a:schemeClr val="bg1"/>
                    </a:solidFill>
                  </a:tcPr>
                </a:tc>
              </a:tr>
              <a:tr h="351138">
                <a:tc>
                  <a:txBody>
                    <a:bodyPr/>
                    <a:lstStyle/>
                    <a:p>
                      <a:pPr algn="ctr">
                        <a:lnSpc>
                          <a:spcPct val="115000"/>
                        </a:lnSpc>
                        <a:spcAft>
                          <a:spcPts val="0"/>
                        </a:spcAft>
                      </a:pPr>
                      <a:r>
                        <a:rPr lang="es-CO" sz="1400" b="1" dirty="0" smtClean="0">
                          <a:solidFill>
                            <a:schemeClr val="bg1"/>
                          </a:solidFill>
                          <a:latin typeface="+mj-lt"/>
                        </a:rPr>
                        <a:t>TOTAL</a:t>
                      </a:r>
                      <a:endParaRPr lang="es-CO" sz="1400" b="1" dirty="0">
                        <a:solidFill>
                          <a:schemeClr val="bg1"/>
                        </a:solidFill>
                        <a:latin typeface="+mj-lt"/>
                        <a:ea typeface="Calibri"/>
                        <a:cs typeface="Times New Roman"/>
                      </a:endParaRPr>
                    </a:p>
                  </a:txBody>
                  <a:tcPr marL="68580" marR="68580"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solidFill>
                      <a:srgbClr val="094784"/>
                    </a:solidFill>
                  </a:tcPr>
                </a:tc>
                <a:tc>
                  <a:txBody>
                    <a:bodyPr/>
                    <a:lstStyle/>
                    <a:p>
                      <a:pPr algn="ctr">
                        <a:lnSpc>
                          <a:spcPct val="115000"/>
                        </a:lnSpc>
                        <a:spcAft>
                          <a:spcPts val="0"/>
                        </a:spcAft>
                      </a:pPr>
                      <a:r>
                        <a:rPr lang="es-CO" sz="1400" b="1" dirty="0" smtClean="0">
                          <a:solidFill>
                            <a:schemeClr val="bg1"/>
                          </a:solidFill>
                          <a:latin typeface="+mj-lt"/>
                          <a:ea typeface="Calibri"/>
                          <a:cs typeface="Times New Roman"/>
                        </a:rPr>
                        <a:t>108</a:t>
                      </a:r>
                      <a:endParaRPr lang="es-CO" sz="1400" b="1" dirty="0">
                        <a:solidFill>
                          <a:schemeClr val="bg1"/>
                        </a:solidFill>
                        <a:latin typeface="+mj-lt"/>
                        <a:ea typeface="Calibri"/>
                        <a:cs typeface="Times New Roman"/>
                      </a:endParaRPr>
                    </a:p>
                  </a:txBody>
                  <a:tcPr marL="68580" marR="68580"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solidFill>
                      <a:srgbClr val="094784"/>
                    </a:solidFill>
                  </a:tcPr>
                </a:tc>
              </a:tr>
            </a:tbl>
          </a:graphicData>
        </a:graphic>
      </p:graphicFrame>
      <p:sp>
        <p:nvSpPr>
          <p:cNvPr id="15" name="Marcador de contenido 2"/>
          <p:cNvSpPr>
            <a:spLocks noGrp="1"/>
          </p:cNvSpPr>
          <p:nvPr>
            <p:ph sz="half" idx="4294967295"/>
          </p:nvPr>
        </p:nvSpPr>
        <p:spPr>
          <a:xfrm>
            <a:off x="319341" y="4380306"/>
            <a:ext cx="8236272" cy="587666"/>
          </a:xfrm>
          <a:prstGeom prst="rect">
            <a:avLst/>
          </a:prstGeom>
        </p:spPr>
        <p:txBody>
          <a:bodyPr/>
          <a:lstStyle/>
          <a:p>
            <a:pPr algn="just">
              <a:lnSpc>
                <a:spcPct val="100000"/>
              </a:lnSpc>
              <a:buNone/>
            </a:pPr>
            <a:r>
              <a:rPr lang="es-MX" dirty="0">
                <a:solidFill>
                  <a:srgbClr val="002060"/>
                </a:solidFill>
                <a:latin typeface="+mj-lt"/>
              </a:rPr>
              <a:t>Estos análisis se realizaron previamente a la vinculación con la Bolsa, con excepción del efectuado al proveedor </a:t>
            </a:r>
            <a:r>
              <a:rPr lang="es-MX" dirty="0" err="1">
                <a:solidFill>
                  <a:srgbClr val="002060"/>
                </a:solidFill>
                <a:latin typeface="+mj-lt"/>
              </a:rPr>
              <a:t>Decorfilm</a:t>
            </a:r>
            <a:r>
              <a:rPr lang="es-MX" dirty="0">
                <a:solidFill>
                  <a:srgbClr val="002060"/>
                </a:solidFill>
                <a:latin typeface="+mj-lt"/>
              </a:rPr>
              <a:t> S.A.S. y se generó un ROS.</a:t>
            </a:r>
            <a:endParaRPr lang="es-CO" dirty="0">
              <a:solidFill>
                <a:srgbClr val="002060"/>
              </a:solidFill>
              <a:latin typeface="+mj-lt"/>
            </a:endParaRPr>
          </a:p>
        </p:txBody>
      </p:sp>
      <p:pic>
        <p:nvPicPr>
          <p:cNvPr id="16" name="Imagen 5"/>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6479362" y="2077227"/>
            <a:ext cx="2433966" cy="1772274"/>
          </a:xfrm>
          <a:prstGeom prst="rect">
            <a:avLst/>
          </a:prstGeom>
        </p:spPr>
      </p:pic>
      <p:sp>
        <p:nvSpPr>
          <p:cNvPr id="17" name="10 CuadroTexto"/>
          <p:cNvSpPr txBox="1"/>
          <p:nvPr/>
        </p:nvSpPr>
        <p:spPr>
          <a:xfrm>
            <a:off x="824323" y="261199"/>
            <a:ext cx="6872022" cy="716692"/>
          </a:xfrm>
          <a:prstGeom prst="rect">
            <a:avLst/>
          </a:prstGeom>
        </p:spPr>
        <p:txBody>
          <a:bodyPr vert="horz" lIns="0" tIns="0" rIns="0" bIns="0" rtlCol="0" anchor="ctr">
            <a:noAutofit/>
          </a:bodyPr>
          <a:lstStyle>
            <a:lvl1pPr indent="0">
              <a:lnSpc>
                <a:spcPct val="85000"/>
              </a:lnSpc>
              <a:spcBef>
                <a:spcPts val="0"/>
              </a:spcBef>
              <a:spcAft>
                <a:spcPts val="0"/>
              </a:spcAft>
              <a:buFont typeface="Arial" panose="020B0604020202020204" pitchFamily="34" charset="0"/>
              <a:buNone/>
              <a:defRPr sz="2400" b="1" i="0">
                <a:solidFill>
                  <a:srgbClr val="094784"/>
                </a:solidFill>
                <a:latin typeface="Franklin Gothic Demi Cond" panose="020B0706030402020204" pitchFamily="34" charset="0"/>
              </a:defRPr>
            </a:lvl1pPr>
            <a:lvl2pPr indent="0">
              <a:lnSpc>
                <a:spcPct val="100000"/>
              </a:lnSpc>
              <a:spcBef>
                <a:spcPts val="0"/>
              </a:spcBef>
              <a:spcAft>
                <a:spcPts val="600"/>
              </a:spcAft>
              <a:buFont typeface="Arial" panose="020B0604020202020204" pitchFamily="34" charset="0"/>
              <a:buNone/>
              <a:defRPr sz="2000" b="1">
                <a:solidFill>
                  <a:schemeClr val="tx2"/>
                </a:solidFill>
              </a:defRPr>
            </a:lvl2pPr>
            <a:lvl3pPr indent="0">
              <a:lnSpc>
                <a:spcPct val="120000"/>
              </a:lnSpc>
              <a:spcBef>
                <a:spcPts val="600"/>
              </a:spcBef>
              <a:spcAft>
                <a:spcPts val="600"/>
              </a:spcAft>
              <a:buFont typeface="Arial" panose="020B0604020202020204" pitchFamily="34" charset="0"/>
              <a:buNone/>
              <a:defRPr b="1">
                <a:solidFill>
                  <a:schemeClr val="tx2"/>
                </a:solidFill>
              </a:defRPr>
            </a:lvl3pPr>
            <a:lvl4pPr indent="0">
              <a:lnSpc>
                <a:spcPct val="110000"/>
              </a:lnSpc>
              <a:spcBef>
                <a:spcPts val="0"/>
              </a:spcBef>
              <a:spcAft>
                <a:spcPts val="0"/>
              </a:spcAft>
              <a:buFont typeface="Wingdings" panose="05000000000000000000" pitchFamily="2" charset="2"/>
              <a:buNone/>
              <a:defRPr sz="1600" b="1">
                <a:solidFill>
                  <a:schemeClr val="tx2">
                    <a:lumMod val="60000"/>
                    <a:lumOff val="40000"/>
                  </a:schemeClr>
                </a:solidFill>
              </a:defRPr>
            </a:lvl4pPr>
            <a:lvl5pPr indent="0">
              <a:lnSpc>
                <a:spcPct val="110000"/>
              </a:lnSpc>
              <a:spcBef>
                <a:spcPts val="0"/>
              </a:spcBef>
              <a:spcAft>
                <a:spcPts val="600"/>
              </a:spcAft>
              <a:buFont typeface="Wingdings" panose="05000000000000000000" pitchFamily="2" charset="2"/>
              <a:buNone/>
              <a:defRPr sz="1600" b="1">
                <a:solidFill>
                  <a:schemeClr val="tx2">
                    <a:lumMod val="60000"/>
                    <a:lumOff val="40000"/>
                  </a:schemeClr>
                </a:solidFill>
              </a:defRPr>
            </a:lvl5pPr>
            <a:lvl6pPr indent="0">
              <a:lnSpc>
                <a:spcPct val="100000"/>
              </a:lnSpc>
              <a:spcBef>
                <a:spcPts val="600"/>
              </a:spcBef>
              <a:spcAft>
                <a:spcPts val="0"/>
              </a:spcAft>
              <a:buFont typeface="Arial" panose="020B0604020202020204" pitchFamily="34" charset="0"/>
              <a:buNone/>
              <a:defRPr sz="1600" b="1">
                <a:solidFill>
                  <a:schemeClr val="bg2"/>
                </a:solidFill>
                <a:latin typeface="+mj-lt"/>
              </a:defRPr>
            </a:lvl6pPr>
            <a:lvl7pPr indent="0">
              <a:lnSpc>
                <a:spcPct val="100000"/>
              </a:lnSpc>
              <a:spcBef>
                <a:spcPts val="600"/>
              </a:spcBef>
              <a:spcAft>
                <a:spcPts val="600"/>
              </a:spcAft>
              <a:buFont typeface="Arial" panose="020B0604020202020204" pitchFamily="34" charset="0"/>
              <a:buNone/>
              <a:defRPr sz="1600" b="1">
                <a:solidFill>
                  <a:schemeClr val="bg2"/>
                </a:solidFill>
                <a:latin typeface="+mj-lt"/>
              </a:defRPr>
            </a:lvl7pPr>
            <a:lvl8pPr indent="0">
              <a:lnSpc>
                <a:spcPct val="100000"/>
              </a:lnSpc>
              <a:spcBef>
                <a:spcPts val="600"/>
              </a:spcBef>
              <a:spcAft>
                <a:spcPts val="600"/>
              </a:spcAft>
              <a:buFont typeface="Arial" panose="020B0604020202020204" pitchFamily="34" charset="0"/>
              <a:buNone/>
              <a:defRPr sz="1600" b="1">
                <a:solidFill>
                  <a:schemeClr val="accent1"/>
                </a:solidFill>
                <a:latin typeface="+mj-lt"/>
              </a:defRPr>
            </a:lvl8pPr>
            <a:lvl9pPr indent="0">
              <a:lnSpc>
                <a:spcPct val="100000"/>
              </a:lnSpc>
              <a:spcBef>
                <a:spcPts val="600"/>
              </a:spcBef>
              <a:spcAft>
                <a:spcPts val="600"/>
              </a:spcAft>
              <a:buFont typeface="Arial" panose="020B0604020202020204" pitchFamily="34" charset="0"/>
              <a:buNone/>
              <a:defRPr sz="1600" b="1">
                <a:solidFill>
                  <a:schemeClr val="accent3"/>
                </a:solidFill>
                <a:latin typeface="+mj-lt"/>
              </a:defRPr>
            </a:lvl9pPr>
          </a:lstStyle>
          <a:p>
            <a:pPr algn="ctr"/>
            <a:r>
              <a:rPr lang="es-CO" sz="2000" dirty="0">
                <a:solidFill>
                  <a:srgbClr val="00B050"/>
                </a:solidFill>
                <a:latin typeface="+mn-lt"/>
              </a:rPr>
              <a:t>CONOCIMIENTO DE CLIENTES</a:t>
            </a:r>
          </a:p>
        </p:txBody>
      </p:sp>
    </p:spTree>
    <p:extLst>
      <p:ext uri="{BB962C8B-B14F-4D97-AF65-F5344CB8AC3E}">
        <p14:creationId xmlns:p14="http://schemas.microsoft.com/office/powerpoint/2010/main" xmlns="" val="4092723240"/>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0 CuadroTexto"/>
          <p:cNvSpPr txBox="1"/>
          <p:nvPr/>
        </p:nvSpPr>
        <p:spPr>
          <a:xfrm>
            <a:off x="838200" y="427522"/>
            <a:ext cx="7175252" cy="313932"/>
          </a:xfrm>
          <a:prstGeom prst="rect">
            <a:avLst/>
          </a:prstGeom>
        </p:spPr>
        <p:txBody>
          <a:bodyPr vert="horz" lIns="0" tIns="0" rIns="0" bIns="0" rtlCol="0" anchor="t">
            <a:noAutofit/>
          </a:bodyPr>
          <a:lstStyle>
            <a:lvl1pPr indent="0">
              <a:lnSpc>
                <a:spcPct val="85000"/>
              </a:lnSpc>
              <a:spcBef>
                <a:spcPts val="0"/>
              </a:spcBef>
              <a:spcAft>
                <a:spcPts val="0"/>
              </a:spcAft>
              <a:buFont typeface="Arial" panose="020B0604020202020204" pitchFamily="34" charset="0"/>
              <a:buNone/>
              <a:defRPr sz="2400" b="1" i="0">
                <a:solidFill>
                  <a:srgbClr val="094784"/>
                </a:solidFill>
                <a:latin typeface="Franklin Gothic Demi Cond" panose="020B0706030402020204" pitchFamily="34" charset="0"/>
              </a:defRPr>
            </a:lvl1pPr>
            <a:lvl2pPr indent="0">
              <a:lnSpc>
                <a:spcPct val="100000"/>
              </a:lnSpc>
              <a:spcBef>
                <a:spcPts val="0"/>
              </a:spcBef>
              <a:spcAft>
                <a:spcPts val="600"/>
              </a:spcAft>
              <a:buFont typeface="Arial" panose="020B0604020202020204" pitchFamily="34" charset="0"/>
              <a:buNone/>
              <a:defRPr sz="2000" b="1">
                <a:solidFill>
                  <a:schemeClr val="tx2"/>
                </a:solidFill>
              </a:defRPr>
            </a:lvl2pPr>
            <a:lvl3pPr indent="0">
              <a:lnSpc>
                <a:spcPct val="120000"/>
              </a:lnSpc>
              <a:spcBef>
                <a:spcPts val="600"/>
              </a:spcBef>
              <a:spcAft>
                <a:spcPts val="600"/>
              </a:spcAft>
              <a:buFont typeface="Arial" panose="020B0604020202020204" pitchFamily="34" charset="0"/>
              <a:buNone/>
              <a:defRPr b="1">
                <a:solidFill>
                  <a:schemeClr val="tx2"/>
                </a:solidFill>
              </a:defRPr>
            </a:lvl3pPr>
            <a:lvl4pPr indent="0">
              <a:lnSpc>
                <a:spcPct val="110000"/>
              </a:lnSpc>
              <a:spcBef>
                <a:spcPts val="0"/>
              </a:spcBef>
              <a:spcAft>
                <a:spcPts val="0"/>
              </a:spcAft>
              <a:buFont typeface="Wingdings" panose="05000000000000000000" pitchFamily="2" charset="2"/>
              <a:buNone/>
              <a:defRPr sz="1600" b="1">
                <a:solidFill>
                  <a:schemeClr val="tx2">
                    <a:lumMod val="60000"/>
                    <a:lumOff val="40000"/>
                  </a:schemeClr>
                </a:solidFill>
              </a:defRPr>
            </a:lvl4pPr>
            <a:lvl5pPr indent="0">
              <a:lnSpc>
                <a:spcPct val="110000"/>
              </a:lnSpc>
              <a:spcBef>
                <a:spcPts val="0"/>
              </a:spcBef>
              <a:spcAft>
                <a:spcPts val="600"/>
              </a:spcAft>
              <a:buFont typeface="Wingdings" panose="05000000000000000000" pitchFamily="2" charset="2"/>
              <a:buNone/>
              <a:defRPr sz="1600" b="1">
                <a:solidFill>
                  <a:schemeClr val="tx2">
                    <a:lumMod val="60000"/>
                    <a:lumOff val="40000"/>
                  </a:schemeClr>
                </a:solidFill>
              </a:defRPr>
            </a:lvl5pPr>
            <a:lvl6pPr indent="0">
              <a:lnSpc>
                <a:spcPct val="100000"/>
              </a:lnSpc>
              <a:spcBef>
                <a:spcPts val="600"/>
              </a:spcBef>
              <a:spcAft>
                <a:spcPts val="0"/>
              </a:spcAft>
              <a:buFont typeface="Arial" panose="020B0604020202020204" pitchFamily="34" charset="0"/>
              <a:buNone/>
              <a:defRPr sz="1600" b="1">
                <a:solidFill>
                  <a:schemeClr val="bg2"/>
                </a:solidFill>
                <a:latin typeface="+mj-lt"/>
              </a:defRPr>
            </a:lvl6pPr>
            <a:lvl7pPr indent="0">
              <a:lnSpc>
                <a:spcPct val="100000"/>
              </a:lnSpc>
              <a:spcBef>
                <a:spcPts val="600"/>
              </a:spcBef>
              <a:spcAft>
                <a:spcPts val="600"/>
              </a:spcAft>
              <a:buFont typeface="Arial" panose="020B0604020202020204" pitchFamily="34" charset="0"/>
              <a:buNone/>
              <a:defRPr sz="1600" b="1">
                <a:solidFill>
                  <a:schemeClr val="bg2"/>
                </a:solidFill>
                <a:latin typeface="+mj-lt"/>
              </a:defRPr>
            </a:lvl7pPr>
            <a:lvl8pPr indent="0">
              <a:lnSpc>
                <a:spcPct val="100000"/>
              </a:lnSpc>
              <a:spcBef>
                <a:spcPts val="600"/>
              </a:spcBef>
              <a:spcAft>
                <a:spcPts val="600"/>
              </a:spcAft>
              <a:buFont typeface="Arial" panose="020B0604020202020204" pitchFamily="34" charset="0"/>
              <a:buNone/>
              <a:defRPr sz="1600" b="1">
                <a:solidFill>
                  <a:schemeClr val="accent1"/>
                </a:solidFill>
                <a:latin typeface="+mj-lt"/>
              </a:defRPr>
            </a:lvl8pPr>
            <a:lvl9pPr indent="0">
              <a:lnSpc>
                <a:spcPct val="100000"/>
              </a:lnSpc>
              <a:spcBef>
                <a:spcPts val="600"/>
              </a:spcBef>
              <a:spcAft>
                <a:spcPts val="600"/>
              </a:spcAft>
              <a:buFont typeface="Arial" panose="020B0604020202020204" pitchFamily="34" charset="0"/>
              <a:buNone/>
              <a:defRPr sz="1600" b="1">
                <a:solidFill>
                  <a:schemeClr val="accent3"/>
                </a:solidFill>
                <a:latin typeface="+mj-lt"/>
              </a:defRPr>
            </a:lvl9pPr>
          </a:lstStyle>
          <a:p>
            <a:pPr algn="ctr"/>
            <a:r>
              <a:rPr lang="es-CO" sz="2000" dirty="0">
                <a:solidFill>
                  <a:srgbClr val="00B050"/>
                </a:solidFill>
                <a:latin typeface="+mn-lt"/>
              </a:rPr>
              <a:t>MONITOREO TRIMESTRAL</a:t>
            </a:r>
          </a:p>
        </p:txBody>
      </p:sp>
      <p:pic>
        <p:nvPicPr>
          <p:cNvPr id="4" name="91 Imagen" descr="BMC LOGO.bmp"/>
          <p:cNvPicPr>
            <a:picLocks noChangeAspect="1"/>
          </p:cNvPicPr>
          <p:nvPr/>
        </p:nvPicPr>
        <p:blipFill>
          <a:blip r:embed="rId3" cstate="print"/>
          <a:srcRect t="9660" r="-211"/>
          <a:stretch>
            <a:fillRect/>
          </a:stretch>
        </p:blipFill>
        <p:spPr bwMode="auto">
          <a:xfrm>
            <a:off x="7494593" y="117206"/>
            <a:ext cx="1512000" cy="465145"/>
          </a:xfrm>
          <a:prstGeom prst="rect">
            <a:avLst/>
          </a:prstGeom>
          <a:noFill/>
          <a:ln w="9525">
            <a:noFill/>
            <a:miter lim="800000"/>
            <a:headEnd/>
            <a:tailEnd/>
          </a:ln>
        </p:spPr>
      </p:pic>
      <p:sp>
        <p:nvSpPr>
          <p:cNvPr id="7" name="Text Placeholder 4"/>
          <p:cNvSpPr>
            <a:spLocks noGrp="1"/>
          </p:cNvSpPr>
          <p:nvPr>
            <p:ph type="body" idx="28"/>
          </p:nvPr>
        </p:nvSpPr>
        <p:spPr>
          <a:xfrm>
            <a:off x="319341" y="88190"/>
            <a:ext cx="2905122" cy="451948"/>
          </a:xfrm>
        </p:spPr>
        <p:txBody>
          <a:bodyPr/>
          <a:lstStyle/>
          <a:p>
            <a:r>
              <a:rPr lang="es-ES" sz="2000" dirty="0">
                <a:solidFill>
                  <a:srgbClr val="002060"/>
                </a:solidFill>
              </a:rPr>
              <a:t>Gestión SARLAFT </a:t>
            </a:r>
            <a:endParaRPr lang="en-US" sz="2000" dirty="0">
              <a:solidFill>
                <a:srgbClr val="002060"/>
              </a:solidFill>
            </a:endParaRPr>
          </a:p>
        </p:txBody>
      </p:sp>
      <p:sp>
        <p:nvSpPr>
          <p:cNvPr id="13" name="Marcador de contenido 2"/>
          <p:cNvSpPr>
            <a:spLocks noGrp="1"/>
          </p:cNvSpPr>
          <p:nvPr>
            <p:ph sz="half" idx="4294967295"/>
          </p:nvPr>
        </p:nvSpPr>
        <p:spPr>
          <a:xfrm>
            <a:off x="319341" y="937889"/>
            <a:ext cx="8388672" cy="562770"/>
          </a:xfrm>
          <a:prstGeom prst="rect">
            <a:avLst/>
          </a:prstGeom>
        </p:spPr>
        <p:txBody>
          <a:bodyPr/>
          <a:lstStyle/>
          <a:p>
            <a:pPr lvl="0" algn="just" fontAlgn="base">
              <a:lnSpc>
                <a:spcPct val="100000"/>
              </a:lnSpc>
              <a:spcBef>
                <a:spcPct val="0"/>
              </a:spcBef>
              <a:spcAft>
                <a:spcPct val="0"/>
              </a:spcAft>
              <a:buNone/>
            </a:pPr>
            <a:r>
              <a:rPr lang="es-CO" dirty="0" smtClean="0">
                <a:solidFill>
                  <a:srgbClr val="002060"/>
                </a:solidFill>
                <a:latin typeface="+mj-lt"/>
                <a:cs typeface="Calibri" pitchFamily="34" charset="0"/>
              </a:rPr>
              <a:t>Conforme a lo definido en los procedimientos, se llevó a cabo la verificación frente a Listas de Referencia tales como OFAC, ONU y </a:t>
            </a:r>
            <a:r>
              <a:rPr lang="es-CO" dirty="0" err="1" smtClean="0">
                <a:solidFill>
                  <a:srgbClr val="002060"/>
                </a:solidFill>
                <a:latin typeface="+mj-lt"/>
                <a:cs typeface="Calibri" pitchFamily="34" charset="0"/>
              </a:rPr>
              <a:t>PEP´s</a:t>
            </a:r>
            <a:r>
              <a:rPr lang="es-CO" dirty="0" smtClean="0">
                <a:solidFill>
                  <a:srgbClr val="002060"/>
                </a:solidFill>
                <a:latin typeface="+mj-lt"/>
                <a:cs typeface="Calibri" pitchFamily="34" charset="0"/>
              </a:rPr>
              <a:t> obteniendo los siguientes resultados: </a:t>
            </a:r>
          </a:p>
        </p:txBody>
      </p:sp>
      <p:graphicFrame>
        <p:nvGraphicFramePr>
          <p:cNvPr id="15" name="25 Tabla"/>
          <p:cNvGraphicFramePr>
            <a:graphicFrameLocks noGrp="1"/>
          </p:cNvGraphicFramePr>
          <p:nvPr>
            <p:extLst>
              <p:ext uri="{D42A27DB-BD31-4B8C-83A1-F6EECF244321}">
                <p14:modId xmlns:p14="http://schemas.microsoft.com/office/powerpoint/2010/main" xmlns="" val="57497111"/>
              </p:ext>
            </p:extLst>
          </p:nvPr>
        </p:nvGraphicFramePr>
        <p:xfrm>
          <a:off x="319341" y="1697094"/>
          <a:ext cx="6634615" cy="2779690"/>
        </p:xfrm>
        <a:graphic>
          <a:graphicData uri="http://schemas.openxmlformats.org/drawingml/2006/table">
            <a:tbl>
              <a:tblPr>
                <a:tableStyleId>{8A107856-5554-42FB-B03E-39F5DBC370BA}</a:tableStyleId>
              </a:tblPr>
              <a:tblGrid>
                <a:gridCol w="2306423"/>
                <a:gridCol w="1442434"/>
                <a:gridCol w="2885758"/>
              </a:tblGrid>
              <a:tr h="396980">
                <a:tc>
                  <a:txBody>
                    <a:bodyPr/>
                    <a:lstStyle/>
                    <a:p>
                      <a:pPr algn="ctr">
                        <a:lnSpc>
                          <a:spcPct val="115000"/>
                        </a:lnSpc>
                        <a:spcAft>
                          <a:spcPts val="0"/>
                        </a:spcAft>
                      </a:pPr>
                      <a:r>
                        <a:rPr lang="es-MX" sz="1400" b="1" dirty="0" smtClean="0">
                          <a:solidFill>
                            <a:schemeClr val="bg1"/>
                          </a:solidFill>
                        </a:rPr>
                        <a:t>CLIENTE</a:t>
                      </a:r>
                      <a:endParaRPr lang="es-CO" sz="1400" b="1" dirty="0">
                        <a:solidFill>
                          <a:schemeClr val="bg1"/>
                        </a:solidFill>
                        <a:latin typeface="Calibri"/>
                        <a:ea typeface="Calibri"/>
                        <a:cs typeface="Times New Roman"/>
                      </a:endParaRPr>
                    </a:p>
                  </a:txBody>
                  <a:tcPr marL="68580" marR="68580"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solidFill>
                      <a:srgbClr val="002060"/>
                    </a:solidFill>
                  </a:tcPr>
                </a:tc>
                <a:tc>
                  <a:txBody>
                    <a:bodyPr/>
                    <a:lstStyle/>
                    <a:p>
                      <a:pPr algn="ctr">
                        <a:lnSpc>
                          <a:spcPct val="115000"/>
                        </a:lnSpc>
                        <a:spcAft>
                          <a:spcPts val="0"/>
                        </a:spcAft>
                      </a:pPr>
                      <a:r>
                        <a:rPr lang="es-MX" sz="1400" b="1" dirty="0" smtClean="0">
                          <a:solidFill>
                            <a:schemeClr val="bg1"/>
                          </a:solidFill>
                        </a:rPr>
                        <a:t>TOTAL PERSONAS</a:t>
                      </a:r>
                      <a:endParaRPr lang="es-CO" sz="1400" b="1" dirty="0">
                        <a:solidFill>
                          <a:schemeClr val="bg1"/>
                        </a:solidFill>
                        <a:latin typeface="Calibri"/>
                        <a:ea typeface="Calibri"/>
                        <a:cs typeface="Times New Roman"/>
                      </a:endParaRPr>
                    </a:p>
                  </a:txBody>
                  <a:tcPr marL="68580" marR="68580"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solidFill>
                      <a:srgbClr val="002060"/>
                    </a:solidFill>
                  </a:tcPr>
                </a:tc>
                <a:tc>
                  <a:txBody>
                    <a:bodyPr/>
                    <a:lstStyle/>
                    <a:p>
                      <a:pPr algn="ctr">
                        <a:lnSpc>
                          <a:spcPct val="115000"/>
                        </a:lnSpc>
                        <a:spcAft>
                          <a:spcPts val="0"/>
                        </a:spcAft>
                      </a:pPr>
                      <a:r>
                        <a:rPr lang="es-MX" sz="1400" b="1" dirty="0" smtClean="0">
                          <a:solidFill>
                            <a:schemeClr val="bg1"/>
                          </a:solidFill>
                        </a:rPr>
                        <a:t>OBSERVACIONES</a:t>
                      </a:r>
                      <a:endParaRPr lang="es-CO" sz="1400" b="1" dirty="0">
                        <a:solidFill>
                          <a:schemeClr val="bg1"/>
                        </a:solidFill>
                        <a:latin typeface="Calibri"/>
                        <a:ea typeface="Calibri"/>
                        <a:cs typeface="Times New Roman"/>
                      </a:endParaRPr>
                    </a:p>
                  </a:txBody>
                  <a:tcPr marL="68580" marR="68580"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solidFill>
                      <a:srgbClr val="002060"/>
                    </a:solidFill>
                  </a:tcPr>
                </a:tc>
              </a:tr>
              <a:tr h="214570">
                <a:tc>
                  <a:txBody>
                    <a:bodyPr/>
                    <a:lstStyle/>
                    <a:p>
                      <a:pPr algn="ctr">
                        <a:lnSpc>
                          <a:spcPct val="115000"/>
                        </a:lnSpc>
                        <a:spcAft>
                          <a:spcPts val="0"/>
                        </a:spcAft>
                      </a:pPr>
                      <a:r>
                        <a:rPr lang="es-MX" sz="1400" dirty="0">
                          <a:solidFill>
                            <a:srgbClr val="002060"/>
                          </a:solidFill>
                        </a:rPr>
                        <a:t>Junta Directiva</a:t>
                      </a:r>
                      <a:endParaRPr lang="es-CO" sz="1400" dirty="0">
                        <a:solidFill>
                          <a:srgbClr val="002060"/>
                        </a:solidFill>
                        <a:latin typeface="Calibri"/>
                        <a:ea typeface="Calibri"/>
                        <a:cs typeface="Times New Roman"/>
                      </a:endParaRPr>
                    </a:p>
                  </a:txBody>
                  <a:tcPr marL="68580" marR="68580"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c>
                  <a:txBody>
                    <a:bodyPr/>
                    <a:lstStyle/>
                    <a:p>
                      <a:pPr algn="ctr">
                        <a:lnSpc>
                          <a:spcPct val="115000"/>
                        </a:lnSpc>
                        <a:spcAft>
                          <a:spcPts val="0"/>
                        </a:spcAft>
                      </a:pPr>
                      <a:r>
                        <a:rPr lang="es-MX" sz="1400" dirty="0" smtClean="0">
                          <a:solidFill>
                            <a:srgbClr val="002060"/>
                          </a:solidFill>
                        </a:rPr>
                        <a:t>14 </a:t>
                      </a:r>
                      <a:r>
                        <a:rPr lang="es-MX" sz="1400" dirty="0">
                          <a:solidFill>
                            <a:srgbClr val="002060"/>
                          </a:solidFill>
                        </a:rPr>
                        <a:t>miembros</a:t>
                      </a:r>
                      <a:endParaRPr lang="es-CO" sz="1400" dirty="0">
                        <a:solidFill>
                          <a:srgbClr val="002060"/>
                        </a:solidFill>
                        <a:latin typeface="Calibri"/>
                        <a:ea typeface="Calibri"/>
                        <a:cs typeface="Times New Roman"/>
                      </a:endParaRPr>
                    </a:p>
                  </a:txBody>
                  <a:tcPr marL="68580" marR="68580"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c>
                  <a:txBody>
                    <a:bodyPr/>
                    <a:lstStyle/>
                    <a:p>
                      <a:pPr algn="ctr">
                        <a:lnSpc>
                          <a:spcPct val="115000"/>
                        </a:lnSpc>
                        <a:spcAft>
                          <a:spcPts val="0"/>
                        </a:spcAft>
                      </a:pPr>
                      <a:r>
                        <a:rPr lang="es-MX" sz="1400" dirty="0" smtClean="0">
                          <a:solidFill>
                            <a:srgbClr val="002060"/>
                          </a:solidFill>
                        </a:rPr>
                        <a:t>No generó ROS</a:t>
                      </a:r>
                      <a:endParaRPr lang="es-CO" sz="1400" dirty="0">
                        <a:solidFill>
                          <a:srgbClr val="002060"/>
                        </a:solidFill>
                        <a:latin typeface="Calibri"/>
                        <a:ea typeface="Calibri"/>
                        <a:cs typeface="Times New Roman"/>
                      </a:endParaRPr>
                    </a:p>
                  </a:txBody>
                  <a:tcPr marL="68580" marR="68580"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r>
              <a:tr h="217401">
                <a:tc>
                  <a:txBody>
                    <a:bodyPr/>
                    <a:lstStyle/>
                    <a:p>
                      <a:pPr algn="ctr">
                        <a:lnSpc>
                          <a:spcPct val="115000"/>
                        </a:lnSpc>
                        <a:spcAft>
                          <a:spcPts val="0"/>
                        </a:spcAft>
                      </a:pPr>
                      <a:r>
                        <a:rPr lang="es-MX" sz="1400" dirty="0">
                          <a:solidFill>
                            <a:srgbClr val="002060"/>
                          </a:solidFill>
                        </a:rPr>
                        <a:t>Cámara Disciplinaria</a:t>
                      </a:r>
                      <a:endParaRPr lang="es-CO" sz="1400" dirty="0">
                        <a:solidFill>
                          <a:srgbClr val="002060"/>
                        </a:solidFill>
                        <a:latin typeface="Calibri"/>
                        <a:ea typeface="Calibri"/>
                        <a:cs typeface="Times New Roman"/>
                      </a:endParaRPr>
                    </a:p>
                  </a:txBody>
                  <a:tcPr marL="68580" marR="68580"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c>
                  <a:txBody>
                    <a:bodyPr/>
                    <a:lstStyle/>
                    <a:p>
                      <a:pPr algn="ctr">
                        <a:lnSpc>
                          <a:spcPct val="115000"/>
                        </a:lnSpc>
                        <a:spcAft>
                          <a:spcPts val="0"/>
                        </a:spcAft>
                      </a:pPr>
                      <a:r>
                        <a:rPr lang="es-MX" sz="1400" dirty="0">
                          <a:solidFill>
                            <a:srgbClr val="002060"/>
                          </a:solidFill>
                        </a:rPr>
                        <a:t>8 miembros</a:t>
                      </a:r>
                      <a:endParaRPr lang="es-CO" sz="1400" dirty="0">
                        <a:solidFill>
                          <a:srgbClr val="002060"/>
                        </a:solidFill>
                        <a:latin typeface="Calibri"/>
                        <a:ea typeface="Calibri"/>
                        <a:cs typeface="Times New Roman"/>
                      </a:endParaRPr>
                    </a:p>
                  </a:txBody>
                  <a:tcPr marL="68580" marR="68580"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c>
                  <a:txBody>
                    <a:bodyPr/>
                    <a:lstStyle/>
                    <a:p>
                      <a:pPr algn="ctr">
                        <a:lnSpc>
                          <a:spcPct val="115000"/>
                        </a:lnSpc>
                        <a:spcAft>
                          <a:spcPts val="0"/>
                        </a:spcAft>
                      </a:pPr>
                      <a:r>
                        <a:rPr lang="es-MX" sz="1400" dirty="0" smtClean="0">
                          <a:solidFill>
                            <a:srgbClr val="002060"/>
                          </a:solidFill>
                        </a:rPr>
                        <a:t>No generó ROS</a:t>
                      </a:r>
                      <a:endParaRPr lang="es-CO" sz="1400" dirty="0">
                        <a:solidFill>
                          <a:srgbClr val="002060"/>
                        </a:solidFill>
                        <a:latin typeface="Calibri"/>
                        <a:ea typeface="Calibri"/>
                        <a:cs typeface="Times New Roman"/>
                      </a:endParaRPr>
                    </a:p>
                  </a:txBody>
                  <a:tcPr marL="68580" marR="68580"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r>
              <a:tr h="227920">
                <a:tc>
                  <a:txBody>
                    <a:bodyPr/>
                    <a:lstStyle/>
                    <a:p>
                      <a:pPr algn="ctr">
                        <a:lnSpc>
                          <a:spcPct val="115000"/>
                        </a:lnSpc>
                        <a:spcAft>
                          <a:spcPts val="0"/>
                        </a:spcAft>
                      </a:pPr>
                      <a:r>
                        <a:rPr lang="es-MX" sz="1400" dirty="0" smtClean="0">
                          <a:solidFill>
                            <a:srgbClr val="002060"/>
                          </a:solidFill>
                        </a:rPr>
                        <a:t>Comité </a:t>
                      </a:r>
                      <a:r>
                        <a:rPr lang="es-MX" sz="1400" dirty="0">
                          <a:solidFill>
                            <a:srgbClr val="002060"/>
                          </a:solidFill>
                        </a:rPr>
                        <a:t>Arbitral</a:t>
                      </a:r>
                      <a:endParaRPr lang="es-CO" sz="1400" dirty="0">
                        <a:solidFill>
                          <a:srgbClr val="002060"/>
                        </a:solidFill>
                        <a:latin typeface="Calibri"/>
                        <a:ea typeface="Calibri"/>
                        <a:cs typeface="Times New Roman"/>
                      </a:endParaRPr>
                    </a:p>
                  </a:txBody>
                  <a:tcPr marL="68580" marR="68580"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c>
                  <a:txBody>
                    <a:bodyPr/>
                    <a:lstStyle/>
                    <a:p>
                      <a:pPr algn="ctr">
                        <a:lnSpc>
                          <a:spcPct val="115000"/>
                        </a:lnSpc>
                        <a:spcAft>
                          <a:spcPts val="0"/>
                        </a:spcAft>
                      </a:pPr>
                      <a:r>
                        <a:rPr lang="es-MX" sz="1400" dirty="0">
                          <a:solidFill>
                            <a:srgbClr val="002060"/>
                          </a:solidFill>
                        </a:rPr>
                        <a:t>10 miembros</a:t>
                      </a:r>
                      <a:endParaRPr lang="es-CO" sz="1400" dirty="0">
                        <a:solidFill>
                          <a:srgbClr val="002060"/>
                        </a:solidFill>
                        <a:latin typeface="Calibri"/>
                        <a:ea typeface="Calibri"/>
                        <a:cs typeface="Times New Roman"/>
                      </a:endParaRPr>
                    </a:p>
                  </a:txBody>
                  <a:tcPr marL="68580" marR="68580"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c>
                  <a:txBody>
                    <a:bodyPr/>
                    <a:lstStyle/>
                    <a:p>
                      <a:pPr algn="ctr">
                        <a:lnSpc>
                          <a:spcPct val="115000"/>
                        </a:lnSpc>
                        <a:spcAft>
                          <a:spcPts val="0"/>
                        </a:spcAft>
                      </a:pPr>
                      <a:r>
                        <a:rPr lang="es-MX" sz="1400" dirty="0" smtClean="0">
                          <a:solidFill>
                            <a:srgbClr val="002060"/>
                          </a:solidFill>
                        </a:rPr>
                        <a:t>No generó ROS</a:t>
                      </a:r>
                      <a:endParaRPr lang="es-CO" sz="1400" dirty="0">
                        <a:solidFill>
                          <a:srgbClr val="002060"/>
                        </a:solidFill>
                        <a:latin typeface="Calibri"/>
                        <a:ea typeface="Calibri"/>
                        <a:cs typeface="Times New Roman"/>
                      </a:endParaRPr>
                    </a:p>
                  </a:txBody>
                  <a:tcPr marL="68580" marR="68580"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r>
              <a:tr h="188703">
                <a:tc>
                  <a:txBody>
                    <a:bodyPr/>
                    <a:lstStyle/>
                    <a:p>
                      <a:pPr algn="ctr">
                        <a:lnSpc>
                          <a:spcPct val="115000"/>
                        </a:lnSpc>
                        <a:spcAft>
                          <a:spcPts val="0"/>
                        </a:spcAft>
                      </a:pPr>
                      <a:r>
                        <a:rPr lang="es-MX" sz="1400" dirty="0">
                          <a:solidFill>
                            <a:srgbClr val="002060"/>
                          </a:solidFill>
                        </a:rPr>
                        <a:t>Accionistas</a:t>
                      </a:r>
                      <a:endParaRPr lang="es-CO" sz="1400" dirty="0">
                        <a:solidFill>
                          <a:srgbClr val="002060"/>
                        </a:solidFill>
                        <a:latin typeface="Calibri"/>
                        <a:ea typeface="Calibri"/>
                        <a:cs typeface="Times New Roman"/>
                      </a:endParaRPr>
                    </a:p>
                  </a:txBody>
                  <a:tcPr marL="68580" marR="68580"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c>
                  <a:txBody>
                    <a:bodyPr/>
                    <a:lstStyle/>
                    <a:p>
                      <a:pPr algn="ctr">
                        <a:lnSpc>
                          <a:spcPct val="115000"/>
                        </a:lnSpc>
                        <a:spcAft>
                          <a:spcPts val="0"/>
                        </a:spcAft>
                      </a:pPr>
                      <a:r>
                        <a:rPr lang="es-MX" sz="1400" dirty="0" smtClean="0">
                          <a:solidFill>
                            <a:srgbClr val="002060"/>
                          </a:solidFill>
                        </a:rPr>
                        <a:t>268 </a:t>
                      </a:r>
                      <a:r>
                        <a:rPr lang="es-MX" sz="1400" dirty="0">
                          <a:solidFill>
                            <a:srgbClr val="002060"/>
                          </a:solidFill>
                        </a:rPr>
                        <a:t>accionistas</a:t>
                      </a:r>
                      <a:endParaRPr lang="es-CO" sz="1400" dirty="0">
                        <a:solidFill>
                          <a:srgbClr val="002060"/>
                        </a:solidFill>
                        <a:latin typeface="Calibri"/>
                        <a:ea typeface="Calibri"/>
                        <a:cs typeface="Times New Roman"/>
                      </a:endParaRPr>
                    </a:p>
                  </a:txBody>
                  <a:tcPr marL="68580" marR="68580"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c>
                  <a:txBody>
                    <a:bodyPr/>
                    <a:lstStyle/>
                    <a:p>
                      <a:pPr algn="ctr">
                        <a:lnSpc>
                          <a:spcPct val="115000"/>
                        </a:lnSpc>
                        <a:spcAft>
                          <a:spcPts val="0"/>
                        </a:spcAft>
                      </a:pPr>
                      <a:r>
                        <a:rPr lang="es-MX" sz="1400" dirty="0" smtClean="0">
                          <a:solidFill>
                            <a:srgbClr val="002060"/>
                          </a:solidFill>
                        </a:rPr>
                        <a:t>Se identificaron 4 coincidencias*</a:t>
                      </a:r>
                      <a:endParaRPr lang="es-CO" sz="1400" dirty="0">
                        <a:solidFill>
                          <a:srgbClr val="002060"/>
                        </a:solidFill>
                        <a:latin typeface="Calibri"/>
                        <a:ea typeface="Calibri"/>
                        <a:cs typeface="Times New Roman"/>
                      </a:endParaRPr>
                    </a:p>
                  </a:txBody>
                  <a:tcPr marL="68580" marR="68580"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r>
              <a:tr h="190970">
                <a:tc>
                  <a:txBody>
                    <a:bodyPr/>
                    <a:lstStyle/>
                    <a:p>
                      <a:pPr algn="ctr">
                        <a:lnSpc>
                          <a:spcPct val="115000"/>
                        </a:lnSpc>
                        <a:spcAft>
                          <a:spcPts val="0"/>
                        </a:spcAft>
                      </a:pPr>
                      <a:r>
                        <a:rPr lang="es-MX" sz="1400" dirty="0">
                          <a:solidFill>
                            <a:srgbClr val="002060"/>
                          </a:solidFill>
                        </a:rPr>
                        <a:t>Participantes Mercado </a:t>
                      </a:r>
                      <a:r>
                        <a:rPr lang="es-MX" sz="1400" dirty="0" smtClean="0">
                          <a:solidFill>
                            <a:srgbClr val="002060"/>
                          </a:solidFill>
                        </a:rPr>
                        <a:t>Gas</a:t>
                      </a:r>
                      <a:endParaRPr lang="es-CO" sz="1400" dirty="0">
                        <a:solidFill>
                          <a:srgbClr val="002060"/>
                        </a:solidFill>
                        <a:latin typeface="Calibri"/>
                        <a:ea typeface="Calibri"/>
                        <a:cs typeface="Times New Roman"/>
                      </a:endParaRPr>
                    </a:p>
                  </a:txBody>
                  <a:tcPr marL="68580" marR="68580"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c>
                  <a:txBody>
                    <a:bodyPr/>
                    <a:lstStyle/>
                    <a:p>
                      <a:pPr algn="ctr">
                        <a:lnSpc>
                          <a:spcPct val="115000"/>
                        </a:lnSpc>
                        <a:spcAft>
                          <a:spcPts val="0"/>
                        </a:spcAft>
                      </a:pPr>
                      <a:r>
                        <a:rPr lang="es-MX" sz="1400" dirty="0" smtClean="0">
                          <a:solidFill>
                            <a:srgbClr val="002060"/>
                          </a:solidFill>
                        </a:rPr>
                        <a:t>1800 </a:t>
                      </a:r>
                      <a:endParaRPr lang="es-CO" sz="1400" dirty="0">
                        <a:solidFill>
                          <a:srgbClr val="002060"/>
                        </a:solidFill>
                        <a:latin typeface="Calibri"/>
                        <a:ea typeface="Calibri"/>
                        <a:cs typeface="Times New Roman"/>
                      </a:endParaRPr>
                    </a:p>
                  </a:txBody>
                  <a:tcPr marL="68580" marR="68580"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c>
                  <a:txBody>
                    <a:bodyPr/>
                    <a:lstStyle/>
                    <a:p>
                      <a:pPr algn="ctr">
                        <a:lnSpc>
                          <a:spcPct val="115000"/>
                        </a:lnSpc>
                        <a:spcAft>
                          <a:spcPts val="0"/>
                        </a:spcAft>
                      </a:pPr>
                      <a:r>
                        <a:rPr lang="es-MX" sz="1400" dirty="0" smtClean="0">
                          <a:solidFill>
                            <a:srgbClr val="002060"/>
                          </a:solidFill>
                        </a:rPr>
                        <a:t>Se identificó 1 coincidencia** </a:t>
                      </a:r>
                      <a:endParaRPr lang="es-CO" sz="1400" dirty="0">
                        <a:solidFill>
                          <a:srgbClr val="002060"/>
                        </a:solidFill>
                        <a:latin typeface="Calibri"/>
                        <a:ea typeface="Calibri"/>
                        <a:cs typeface="Times New Roman"/>
                      </a:endParaRPr>
                    </a:p>
                  </a:txBody>
                  <a:tcPr marL="68580" marR="68580"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r>
              <a:tr h="1062142">
                <a:tc gridSpan="3">
                  <a:txBody>
                    <a:bodyPr/>
                    <a:lstStyle/>
                    <a:p>
                      <a:pPr algn="just">
                        <a:lnSpc>
                          <a:spcPct val="115000"/>
                        </a:lnSpc>
                        <a:spcAft>
                          <a:spcPts val="0"/>
                        </a:spcAft>
                      </a:pPr>
                      <a:r>
                        <a:rPr lang="es-CO" sz="1400" kern="1200" dirty="0" smtClean="0">
                          <a:solidFill>
                            <a:srgbClr val="002060"/>
                          </a:solidFill>
                        </a:rPr>
                        <a:t>* Reportadas a la UIAF en el segundo trimestre 2016 y desde</a:t>
                      </a:r>
                      <a:r>
                        <a:rPr lang="es-CO" sz="1400" kern="1200" baseline="0" dirty="0" smtClean="0">
                          <a:solidFill>
                            <a:srgbClr val="002060"/>
                          </a:solidFill>
                        </a:rPr>
                        <a:t> entonces no ha cambiado la participación accionaria</a:t>
                      </a:r>
                      <a:r>
                        <a:rPr lang="es-CO" sz="1400" kern="1200" dirty="0" smtClean="0">
                          <a:solidFill>
                            <a:srgbClr val="002060"/>
                          </a:solidFill>
                        </a:rPr>
                        <a:t>.</a:t>
                      </a:r>
                    </a:p>
                    <a:p>
                      <a:pPr marL="0" marR="0" indent="0" algn="just" defTabSz="914400" rtl="0" eaLnBrk="1" fontAlgn="auto" latinLnBrk="0" hangingPunct="1">
                        <a:lnSpc>
                          <a:spcPct val="115000"/>
                        </a:lnSpc>
                        <a:spcBef>
                          <a:spcPts val="0"/>
                        </a:spcBef>
                        <a:spcAft>
                          <a:spcPts val="0"/>
                        </a:spcAft>
                        <a:buClrTx/>
                        <a:buSzTx/>
                        <a:buFontTx/>
                        <a:buNone/>
                        <a:tabLst/>
                        <a:defRPr/>
                      </a:pPr>
                      <a:r>
                        <a:rPr lang="es-MX" sz="1400" dirty="0" smtClean="0">
                          <a:solidFill>
                            <a:srgbClr val="002060"/>
                          </a:solidFill>
                        </a:rPr>
                        <a:t>** Reportada a</a:t>
                      </a:r>
                      <a:r>
                        <a:rPr lang="es-MX" sz="1400" baseline="0" dirty="0" smtClean="0">
                          <a:solidFill>
                            <a:srgbClr val="002060"/>
                          </a:solidFill>
                        </a:rPr>
                        <a:t> la UIAF en el primer trimestre 2017</a:t>
                      </a:r>
                      <a:r>
                        <a:rPr lang="es-CO" sz="1400" kern="1200" dirty="0" smtClean="0">
                          <a:solidFill>
                            <a:srgbClr val="002060"/>
                          </a:solidFill>
                        </a:rPr>
                        <a:t>.</a:t>
                      </a:r>
                      <a:endParaRPr lang="es-CO" sz="1400" kern="1200" dirty="0">
                        <a:solidFill>
                          <a:srgbClr val="002060"/>
                        </a:solidFill>
                        <a:latin typeface="+mn-lt"/>
                        <a:ea typeface="+mn-ea"/>
                        <a:cs typeface="+mn-cs"/>
                      </a:endParaRPr>
                    </a:p>
                  </a:txBody>
                  <a:tcPr marL="68580" marR="68580"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c hMerge="1">
                  <a:txBody>
                    <a:bodyPr/>
                    <a:lstStyle/>
                    <a:p>
                      <a:endParaRPr lang="es-CO"/>
                    </a:p>
                  </a:txBody>
                  <a:tcPr/>
                </a:tc>
                <a:tc hMerge="1">
                  <a:txBody>
                    <a:bodyPr/>
                    <a:lstStyle/>
                    <a:p>
                      <a:endParaRPr lang="es-CO"/>
                    </a:p>
                  </a:txBody>
                  <a:tcPr/>
                </a:tc>
              </a:tr>
            </a:tbl>
          </a:graphicData>
        </a:graphic>
      </p:graphicFrame>
      <p:pic>
        <p:nvPicPr>
          <p:cNvPr id="16" name="Imagen 15"/>
          <p:cNvPicPr>
            <a:picLocks noChangeAspect="1"/>
          </p:cNvPicPr>
          <p:nvPr/>
        </p:nvPicPr>
        <p:blipFill>
          <a:blip r:embed="rId4" cstate="print"/>
          <a:stretch>
            <a:fillRect/>
          </a:stretch>
        </p:blipFill>
        <p:spPr>
          <a:xfrm>
            <a:off x="7449546" y="2298031"/>
            <a:ext cx="1557047" cy="1614655"/>
          </a:xfrm>
          <a:prstGeom prst="rect">
            <a:avLst/>
          </a:prstGeom>
        </p:spPr>
      </p:pic>
    </p:spTree>
    <p:extLst>
      <p:ext uri="{BB962C8B-B14F-4D97-AF65-F5344CB8AC3E}">
        <p14:creationId xmlns:p14="http://schemas.microsoft.com/office/powerpoint/2010/main" xmlns="" val="3984427488"/>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0 CuadroTexto"/>
          <p:cNvSpPr txBox="1"/>
          <p:nvPr/>
        </p:nvSpPr>
        <p:spPr>
          <a:xfrm>
            <a:off x="838200" y="898366"/>
            <a:ext cx="7175252" cy="313932"/>
          </a:xfrm>
          <a:prstGeom prst="rect">
            <a:avLst/>
          </a:prstGeom>
        </p:spPr>
        <p:txBody>
          <a:bodyPr vert="horz" lIns="0" tIns="0" rIns="0" bIns="0" rtlCol="0" anchor="t">
            <a:noAutofit/>
          </a:bodyPr>
          <a:lstStyle>
            <a:lvl1pPr indent="0">
              <a:lnSpc>
                <a:spcPct val="85000"/>
              </a:lnSpc>
              <a:spcBef>
                <a:spcPts val="0"/>
              </a:spcBef>
              <a:spcAft>
                <a:spcPts val="0"/>
              </a:spcAft>
              <a:buFont typeface="Arial" panose="020B0604020202020204" pitchFamily="34" charset="0"/>
              <a:buNone/>
              <a:defRPr sz="2400" b="1" i="0">
                <a:solidFill>
                  <a:srgbClr val="094784"/>
                </a:solidFill>
                <a:latin typeface="Franklin Gothic Demi Cond" panose="020B0706030402020204" pitchFamily="34" charset="0"/>
              </a:defRPr>
            </a:lvl1pPr>
            <a:lvl2pPr indent="0">
              <a:lnSpc>
                <a:spcPct val="100000"/>
              </a:lnSpc>
              <a:spcBef>
                <a:spcPts val="0"/>
              </a:spcBef>
              <a:spcAft>
                <a:spcPts val="600"/>
              </a:spcAft>
              <a:buFont typeface="Arial" panose="020B0604020202020204" pitchFamily="34" charset="0"/>
              <a:buNone/>
              <a:defRPr sz="2000" b="1">
                <a:solidFill>
                  <a:schemeClr val="tx2"/>
                </a:solidFill>
              </a:defRPr>
            </a:lvl2pPr>
            <a:lvl3pPr indent="0">
              <a:lnSpc>
                <a:spcPct val="120000"/>
              </a:lnSpc>
              <a:spcBef>
                <a:spcPts val="600"/>
              </a:spcBef>
              <a:spcAft>
                <a:spcPts val="600"/>
              </a:spcAft>
              <a:buFont typeface="Arial" panose="020B0604020202020204" pitchFamily="34" charset="0"/>
              <a:buNone/>
              <a:defRPr b="1">
                <a:solidFill>
                  <a:schemeClr val="tx2"/>
                </a:solidFill>
              </a:defRPr>
            </a:lvl3pPr>
            <a:lvl4pPr indent="0">
              <a:lnSpc>
                <a:spcPct val="110000"/>
              </a:lnSpc>
              <a:spcBef>
                <a:spcPts val="0"/>
              </a:spcBef>
              <a:spcAft>
                <a:spcPts val="0"/>
              </a:spcAft>
              <a:buFont typeface="Wingdings" panose="05000000000000000000" pitchFamily="2" charset="2"/>
              <a:buNone/>
              <a:defRPr sz="1600" b="1">
                <a:solidFill>
                  <a:schemeClr val="tx2">
                    <a:lumMod val="60000"/>
                    <a:lumOff val="40000"/>
                  </a:schemeClr>
                </a:solidFill>
              </a:defRPr>
            </a:lvl4pPr>
            <a:lvl5pPr indent="0">
              <a:lnSpc>
                <a:spcPct val="110000"/>
              </a:lnSpc>
              <a:spcBef>
                <a:spcPts val="0"/>
              </a:spcBef>
              <a:spcAft>
                <a:spcPts val="600"/>
              </a:spcAft>
              <a:buFont typeface="Wingdings" panose="05000000000000000000" pitchFamily="2" charset="2"/>
              <a:buNone/>
              <a:defRPr sz="1600" b="1">
                <a:solidFill>
                  <a:schemeClr val="tx2">
                    <a:lumMod val="60000"/>
                    <a:lumOff val="40000"/>
                  </a:schemeClr>
                </a:solidFill>
              </a:defRPr>
            </a:lvl5pPr>
            <a:lvl6pPr indent="0">
              <a:lnSpc>
                <a:spcPct val="100000"/>
              </a:lnSpc>
              <a:spcBef>
                <a:spcPts val="600"/>
              </a:spcBef>
              <a:spcAft>
                <a:spcPts val="0"/>
              </a:spcAft>
              <a:buFont typeface="Arial" panose="020B0604020202020204" pitchFamily="34" charset="0"/>
              <a:buNone/>
              <a:defRPr sz="1600" b="1">
                <a:solidFill>
                  <a:schemeClr val="bg2"/>
                </a:solidFill>
                <a:latin typeface="+mj-lt"/>
              </a:defRPr>
            </a:lvl6pPr>
            <a:lvl7pPr indent="0">
              <a:lnSpc>
                <a:spcPct val="100000"/>
              </a:lnSpc>
              <a:spcBef>
                <a:spcPts val="600"/>
              </a:spcBef>
              <a:spcAft>
                <a:spcPts val="600"/>
              </a:spcAft>
              <a:buFont typeface="Arial" panose="020B0604020202020204" pitchFamily="34" charset="0"/>
              <a:buNone/>
              <a:defRPr sz="1600" b="1">
                <a:solidFill>
                  <a:schemeClr val="bg2"/>
                </a:solidFill>
                <a:latin typeface="+mj-lt"/>
              </a:defRPr>
            </a:lvl7pPr>
            <a:lvl8pPr indent="0">
              <a:lnSpc>
                <a:spcPct val="100000"/>
              </a:lnSpc>
              <a:spcBef>
                <a:spcPts val="600"/>
              </a:spcBef>
              <a:spcAft>
                <a:spcPts val="600"/>
              </a:spcAft>
              <a:buFont typeface="Arial" panose="020B0604020202020204" pitchFamily="34" charset="0"/>
              <a:buNone/>
              <a:defRPr sz="1600" b="1">
                <a:solidFill>
                  <a:schemeClr val="accent1"/>
                </a:solidFill>
                <a:latin typeface="+mj-lt"/>
              </a:defRPr>
            </a:lvl8pPr>
            <a:lvl9pPr indent="0">
              <a:lnSpc>
                <a:spcPct val="100000"/>
              </a:lnSpc>
              <a:spcBef>
                <a:spcPts val="600"/>
              </a:spcBef>
              <a:spcAft>
                <a:spcPts val="600"/>
              </a:spcAft>
              <a:buFont typeface="Arial" panose="020B0604020202020204" pitchFamily="34" charset="0"/>
              <a:buNone/>
              <a:defRPr sz="1600" b="1">
                <a:solidFill>
                  <a:schemeClr val="accent3"/>
                </a:solidFill>
                <a:latin typeface="+mj-lt"/>
              </a:defRPr>
            </a:lvl9pPr>
          </a:lstStyle>
          <a:p>
            <a:pPr algn="ctr"/>
            <a:r>
              <a:rPr lang="es-CO" sz="2800" dirty="0">
                <a:solidFill>
                  <a:srgbClr val="00B050"/>
                </a:solidFill>
                <a:latin typeface="+mn-lt"/>
              </a:rPr>
              <a:t>REPORTES A LA UIAF</a:t>
            </a:r>
          </a:p>
        </p:txBody>
      </p:sp>
      <p:pic>
        <p:nvPicPr>
          <p:cNvPr id="4" name="91 Imagen" descr="BMC LOGO.bmp"/>
          <p:cNvPicPr>
            <a:picLocks noChangeAspect="1"/>
          </p:cNvPicPr>
          <p:nvPr/>
        </p:nvPicPr>
        <p:blipFill>
          <a:blip r:embed="rId3" cstate="print"/>
          <a:srcRect t="9660" r="-211"/>
          <a:stretch>
            <a:fillRect/>
          </a:stretch>
        </p:blipFill>
        <p:spPr bwMode="auto">
          <a:xfrm>
            <a:off x="7494593" y="117206"/>
            <a:ext cx="1512000" cy="465145"/>
          </a:xfrm>
          <a:prstGeom prst="rect">
            <a:avLst/>
          </a:prstGeom>
          <a:noFill/>
          <a:ln w="9525">
            <a:noFill/>
            <a:miter lim="800000"/>
            <a:headEnd/>
            <a:tailEnd/>
          </a:ln>
        </p:spPr>
      </p:pic>
      <p:sp>
        <p:nvSpPr>
          <p:cNvPr id="7" name="Text Placeholder 4"/>
          <p:cNvSpPr>
            <a:spLocks noGrp="1"/>
          </p:cNvSpPr>
          <p:nvPr>
            <p:ph type="body" idx="28"/>
          </p:nvPr>
        </p:nvSpPr>
        <p:spPr>
          <a:xfrm>
            <a:off x="319341" y="160401"/>
            <a:ext cx="3398417" cy="451948"/>
          </a:xfrm>
        </p:spPr>
        <p:txBody>
          <a:bodyPr/>
          <a:lstStyle/>
          <a:p>
            <a:r>
              <a:rPr lang="es-ES" sz="2000" dirty="0">
                <a:solidFill>
                  <a:srgbClr val="002060"/>
                </a:solidFill>
              </a:rPr>
              <a:t>Gestión</a:t>
            </a:r>
            <a:r>
              <a:rPr lang="es-ES" sz="2400" dirty="0">
                <a:solidFill>
                  <a:srgbClr val="002060"/>
                </a:solidFill>
              </a:rPr>
              <a:t> </a:t>
            </a:r>
            <a:r>
              <a:rPr lang="es-ES" sz="2000" dirty="0">
                <a:solidFill>
                  <a:srgbClr val="002060"/>
                </a:solidFill>
              </a:rPr>
              <a:t>SARLAFT</a:t>
            </a:r>
            <a:r>
              <a:rPr lang="es-ES" sz="2400" dirty="0">
                <a:solidFill>
                  <a:srgbClr val="002060"/>
                </a:solidFill>
              </a:rPr>
              <a:t> </a:t>
            </a:r>
            <a:endParaRPr lang="en-US" sz="2400" dirty="0">
              <a:solidFill>
                <a:srgbClr val="002060"/>
              </a:solidFill>
            </a:endParaRPr>
          </a:p>
        </p:txBody>
      </p:sp>
      <p:sp>
        <p:nvSpPr>
          <p:cNvPr id="17" name="19 CuadroTexto"/>
          <p:cNvSpPr txBox="1"/>
          <p:nvPr/>
        </p:nvSpPr>
        <p:spPr>
          <a:xfrm>
            <a:off x="571007" y="1686770"/>
            <a:ext cx="5181763" cy="2062103"/>
          </a:xfrm>
          <a:prstGeom prst="rect">
            <a:avLst/>
          </a:prstGeom>
          <a:noFill/>
        </p:spPr>
        <p:txBody>
          <a:bodyPr wrap="square" rtlCol="0">
            <a:spAutoFit/>
          </a:bodyPr>
          <a:lstStyle/>
          <a:p>
            <a:pPr algn="just">
              <a:buClr>
                <a:srgbClr val="00B050"/>
              </a:buClr>
            </a:pPr>
            <a:r>
              <a:rPr lang="es-CO" b="0" dirty="0" smtClean="0">
                <a:solidFill>
                  <a:srgbClr val="002060"/>
                </a:solidFill>
                <a:latin typeface="+mj-lt"/>
                <a:cs typeface="Calibri" pitchFamily="34" charset="0"/>
              </a:rPr>
              <a:t>Una vez efectuados las actividades de Conocimiento del Cliente, </a:t>
            </a:r>
            <a:r>
              <a:rPr lang="es-CO" b="0" dirty="0" err="1" smtClean="0">
                <a:solidFill>
                  <a:srgbClr val="002060"/>
                </a:solidFill>
                <a:latin typeface="+mj-lt"/>
                <a:cs typeface="Calibri" pitchFamily="34" charset="0"/>
              </a:rPr>
              <a:t>Monitoreos</a:t>
            </a:r>
            <a:r>
              <a:rPr lang="es-CO" b="0" dirty="0" smtClean="0">
                <a:solidFill>
                  <a:srgbClr val="002060"/>
                </a:solidFill>
                <a:latin typeface="+mj-lt"/>
                <a:cs typeface="Calibri" pitchFamily="34" charset="0"/>
              </a:rPr>
              <a:t> trimestrales y Monitoreos de Operaciones, se generaron  un </a:t>
            </a:r>
            <a:r>
              <a:rPr lang="es-CO" sz="2000" b="0" dirty="0" smtClean="0">
                <a:solidFill>
                  <a:srgbClr val="002060"/>
                </a:solidFill>
                <a:latin typeface="+mj-lt"/>
                <a:cs typeface="Calibri" pitchFamily="34" charset="0"/>
              </a:rPr>
              <a:t>total</a:t>
            </a:r>
            <a:r>
              <a:rPr lang="es-CO" b="0" dirty="0" smtClean="0">
                <a:solidFill>
                  <a:srgbClr val="002060"/>
                </a:solidFill>
                <a:latin typeface="+mj-lt"/>
                <a:cs typeface="Calibri" pitchFamily="34" charset="0"/>
              </a:rPr>
              <a:t> de </a:t>
            </a:r>
            <a:r>
              <a:rPr lang="es-CO" dirty="0" smtClean="0">
                <a:solidFill>
                  <a:srgbClr val="002060"/>
                </a:solidFill>
                <a:latin typeface="+mj-lt"/>
                <a:cs typeface="Calibri" pitchFamily="34" charset="0"/>
              </a:rPr>
              <a:t>seis (6)</a:t>
            </a:r>
            <a:r>
              <a:rPr lang="es-CO" b="1" i="1" dirty="0" smtClean="0">
                <a:solidFill>
                  <a:srgbClr val="002060"/>
                </a:solidFill>
                <a:latin typeface="+mj-lt"/>
                <a:cs typeface="Calibri" pitchFamily="34" charset="0"/>
              </a:rPr>
              <a:t> </a:t>
            </a:r>
            <a:r>
              <a:rPr lang="es-CO" b="0" dirty="0" smtClean="0">
                <a:solidFill>
                  <a:srgbClr val="002060"/>
                </a:solidFill>
                <a:latin typeface="+mj-lt"/>
                <a:cs typeface="Calibri" pitchFamily="34" charset="0"/>
              </a:rPr>
              <a:t>reportes  de operaciones sospechosas a la Unidad de Información y Análisis Financiero –UIAF, </a:t>
            </a:r>
            <a:r>
              <a:rPr lang="es-MX" b="0" dirty="0" smtClean="0">
                <a:solidFill>
                  <a:srgbClr val="002060"/>
                </a:solidFill>
                <a:latin typeface="+mj-lt"/>
                <a:cs typeface="Calibri" pitchFamily="34" charset="0"/>
              </a:rPr>
              <a:t>a través del </a:t>
            </a:r>
            <a:r>
              <a:rPr lang="es-MX" b="1" dirty="0" smtClean="0">
                <a:solidFill>
                  <a:srgbClr val="002060"/>
                </a:solidFill>
                <a:latin typeface="+mj-lt"/>
                <a:cs typeface="Calibri" pitchFamily="34" charset="0"/>
              </a:rPr>
              <a:t>SIREL</a:t>
            </a:r>
            <a:r>
              <a:rPr lang="es-CO" b="0" dirty="0" smtClean="0">
                <a:solidFill>
                  <a:srgbClr val="002060"/>
                </a:solidFill>
                <a:latin typeface="+mj-lt"/>
                <a:cs typeface="Calibri" pitchFamily="34" charset="0"/>
              </a:rPr>
              <a:t>.</a:t>
            </a:r>
            <a:endParaRPr lang="es-CO" b="0" dirty="0">
              <a:solidFill>
                <a:srgbClr val="002060"/>
              </a:solidFill>
              <a:latin typeface="+mj-lt"/>
              <a:cs typeface="Calibri" pitchFamily="34" charset="0"/>
            </a:endParaRPr>
          </a:p>
        </p:txBody>
      </p:sp>
      <p:pic>
        <p:nvPicPr>
          <p:cNvPr id="2" name="Imagen 1"/>
          <p:cNvPicPr>
            <a:picLocks noChangeAspect="1"/>
          </p:cNvPicPr>
          <p:nvPr/>
        </p:nvPicPr>
        <p:blipFill>
          <a:blip r:embed="rId4" cstate="print"/>
          <a:stretch>
            <a:fillRect/>
          </a:stretch>
        </p:blipFill>
        <p:spPr>
          <a:xfrm>
            <a:off x="6255454" y="2156178"/>
            <a:ext cx="2324101" cy="2424817"/>
          </a:xfrm>
          <a:prstGeom prst="rect">
            <a:avLst/>
          </a:prstGeom>
        </p:spPr>
      </p:pic>
    </p:spTree>
    <p:extLst>
      <p:ext uri="{BB962C8B-B14F-4D97-AF65-F5344CB8AC3E}">
        <p14:creationId xmlns:p14="http://schemas.microsoft.com/office/powerpoint/2010/main" xmlns="" val="3918563522"/>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91 Imagen" descr="BMC LOGO.bmp"/>
          <p:cNvPicPr>
            <a:picLocks noChangeAspect="1"/>
          </p:cNvPicPr>
          <p:nvPr/>
        </p:nvPicPr>
        <p:blipFill>
          <a:blip r:embed="rId3" cstate="print"/>
          <a:srcRect t="9660" r="-211"/>
          <a:stretch>
            <a:fillRect/>
          </a:stretch>
        </p:blipFill>
        <p:spPr bwMode="auto">
          <a:xfrm>
            <a:off x="7494593" y="117206"/>
            <a:ext cx="1512000" cy="465145"/>
          </a:xfrm>
          <a:prstGeom prst="rect">
            <a:avLst/>
          </a:prstGeom>
          <a:noFill/>
          <a:ln w="9525">
            <a:noFill/>
            <a:miter lim="800000"/>
            <a:headEnd/>
            <a:tailEnd/>
          </a:ln>
        </p:spPr>
      </p:pic>
      <p:sp>
        <p:nvSpPr>
          <p:cNvPr id="7" name="Text Placeholder 4"/>
          <p:cNvSpPr>
            <a:spLocks noGrp="1"/>
          </p:cNvSpPr>
          <p:nvPr>
            <p:ph type="body" idx="28"/>
          </p:nvPr>
        </p:nvSpPr>
        <p:spPr>
          <a:xfrm>
            <a:off x="319341" y="167597"/>
            <a:ext cx="2028883" cy="451948"/>
          </a:xfrm>
        </p:spPr>
        <p:txBody>
          <a:bodyPr/>
          <a:lstStyle/>
          <a:p>
            <a:r>
              <a:rPr lang="es-ES" sz="2000" dirty="0" smtClean="0">
                <a:solidFill>
                  <a:srgbClr val="002060"/>
                </a:solidFill>
              </a:rPr>
              <a:t>Gestión SARLAFT </a:t>
            </a:r>
            <a:endParaRPr lang="en-US" sz="2000" dirty="0">
              <a:solidFill>
                <a:srgbClr val="002060"/>
              </a:solidFill>
            </a:endParaRPr>
          </a:p>
        </p:txBody>
      </p:sp>
      <p:sp>
        <p:nvSpPr>
          <p:cNvPr id="13" name="Marcador de contenido 2"/>
          <p:cNvSpPr>
            <a:spLocks noGrp="1"/>
          </p:cNvSpPr>
          <p:nvPr>
            <p:ph sz="half" idx="4294967295"/>
          </p:nvPr>
        </p:nvSpPr>
        <p:spPr>
          <a:xfrm>
            <a:off x="377664" y="1206319"/>
            <a:ext cx="8388672" cy="918370"/>
          </a:xfrm>
          <a:prstGeom prst="rect">
            <a:avLst/>
          </a:prstGeom>
        </p:spPr>
        <p:txBody>
          <a:bodyPr/>
          <a:lstStyle/>
          <a:p>
            <a:pPr algn="just">
              <a:lnSpc>
                <a:spcPct val="100000"/>
              </a:lnSpc>
            </a:pPr>
            <a:r>
              <a:rPr lang="es-CO" dirty="0" smtClean="0">
                <a:solidFill>
                  <a:srgbClr val="002060"/>
                </a:solidFill>
              </a:rPr>
              <a:t>La Auditoría Interna evaluó el Sistema de Administración del Riesgo de Lavado de Activos y de la Financiación del Terrorismo –SARLAFT, los resultados se </a:t>
            </a:r>
            <a:r>
              <a:rPr lang="es-CO" dirty="0">
                <a:solidFill>
                  <a:srgbClr val="002060"/>
                </a:solidFill>
              </a:rPr>
              <a:t>resumen en el siguiente </a:t>
            </a:r>
            <a:r>
              <a:rPr lang="es-CO" dirty="0" smtClean="0">
                <a:solidFill>
                  <a:srgbClr val="002060"/>
                </a:solidFill>
              </a:rPr>
              <a:t>cuadro:</a:t>
            </a:r>
            <a:endParaRPr lang="es-CO" dirty="0">
              <a:solidFill>
                <a:srgbClr val="002060"/>
              </a:solidFill>
            </a:endParaRPr>
          </a:p>
        </p:txBody>
      </p:sp>
      <p:graphicFrame>
        <p:nvGraphicFramePr>
          <p:cNvPr id="14" name="22 Tabla"/>
          <p:cNvGraphicFramePr>
            <a:graphicFrameLocks noGrp="1"/>
          </p:cNvGraphicFramePr>
          <p:nvPr>
            <p:extLst>
              <p:ext uri="{D42A27DB-BD31-4B8C-83A1-F6EECF244321}">
                <p14:modId xmlns:p14="http://schemas.microsoft.com/office/powerpoint/2010/main" xmlns="" val="3861954623"/>
              </p:ext>
            </p:extLst>
          </p:nvPr>
        </p:nvGraphicFramePr>
        <p:xfrm>
          <a:off x="377664" y="2124689"/>
          <a:ext cx="5706682" cy="2100091"/>
        </p:xfrm>
        <a:graphic>
          <a:graphicData uri="http://schemas.openxmlformats.org/drawingml/2006/table">
            <a:tbl>
              <a:tblPr>
                <a:tableStyleId>{69CF1AB2-1976-4502-BF36-3FF5EA218861}</a:tableStyleId>
              </a:tblPr>
              <a:tblGrid>
                <a:gridCol w="3618603"/>
                <a:gridCol w="2088079"/>
              </a:tblGrid>
              <a:tr h="315658">
                <a:tc>
                  <a:txBody>
                    <a:bodyPr/>
                    <a:lstStyle/>
                    <a:p>
                      <a:pPr algn="ctr">
                        <a:lnSpc>
                          <a:spcPct val="115000"/>
                        </a:lnSpc>
                        <a:spcAft>
                          <a:spcPts val="0"/>
                        </a:spcAft>
                      </a:pPr>
                      <a:r>
                        <a:rPr lang="es-CO" sz="1400" dirty="0" smtClean="0">
                          <a:solidFill>
                            <a:schemeClr val="bg1"/>
                          </a:solidFill>
                        </a:rPr>
                        <a:t>Temas Evaluados</a:t>
                      </a:r>
                      <a:endParaRPr lang="es-CO" sz="1400" b="1" dirty="0">
                        <a:solidFill>
                          <a:schemeClr val="bg1"/>
                        </a:solidFill>
                        <a:latin typeface="+mj-lt"/>
                        <a:ea typeface="Calibri"/>
                        <a:cs typeface="Times New Roman"/>
                      </a:endParaRPr>
                    </a:p>
                  </a:txBody>
                  <a:tcPr marL="68580" marR="68580"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solidFill>
                      <a:srgbClr val="094784"/>
                    </a:solidFill>
                  </a:tcPr>
                </a:tc>
                <a:tc>
                  <a:txBody>
                    <a:bodyPr/>
                    <a:lstStyle/>
                    <a:p>
                      <a:pPr algn="ctr">
                        <a:lnSpc>
                          <a:spcPct val="115000"/>
                        </a:lnSpc>
                        <a:spcAft>
                          <a:spcPts val="0"/>
                        </a:spcAft>
                      </a:pPr>
                      <a:r>
                        <a:rPr lang="es-CO" sz="1400" dirty="0" smtClean="0">
                          <a:solidFill>
                            <a:schemeClr val="bg1"/>
                          </a:solidFill>
                        </a:rPr>
                        <a:t>23</a:t>
                      </a:r>
                      <a:endParaRPr lang="es-CO" sz="1400" b="1" dirty="0">
                        <a:solidFill>
                          <a:schemeClr val="bg1"/>
                        </a:solidFill>
                        <a:latin typeface="+mj-lt"/>
                        <a:ea typeface="Calibri"/>
                        <a:cs typeface="Times New Roman"/>
                      </a:endParaRPr>
                    </a:p>
                  </a:txBody>
                  <a:tcPr marL="68580" marR="68580"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solidFill>
                      <a:srgbClr val="094784"/>
                    </a:solidFill>
                  </a:tcPr>
                </a:tc>
              </a:tr>
              <a:tr h="632967">
                <a:tc>
                  <a:txBody>
                    <a:bodyPr/>
                    <a:lstStyle/>
                    <a:p>
                      <a:pPr algn="ctr">
                        <a:lnSpc>
                          <a:spcPct val="115000"/>
                        </a:lnSpc>
                        <a:spcAft>
                          <a:spcPts val="0"/>
                        </a:spcAft>
                      </a:pPr>
                      <a:r>
                        <a:rPr lang="es-CO" sz="1400" kern="1200" dirty="0" smtClean="0">
                          <a:solidFill>
                            <a:srgbClr val="002060"/>
                          </a:solidFill>
                        </a:rPr>
                        <a:t>Aspectos evaluados que satisfacen la evaluación y cumplimiento del control</a:t>
                      </a:r>
                      <a:endParaRPr lang="es-CO" sz="1400" kern="1200" dirty="0">
                        <a:solidFill>
                          <a:srgbClr val="002060"/>
                        </a:solidFill>
                        <a:latin typeface="+mj-lt"/>
                        <a:ea typeface="+mn-ea"/>
                        <a:cs typeface="+mn-cs"/>
                      </a:endParaRPr>
                    </a:p>
                  </a:txBody>
                  <a:tcPr marL="68580" marR="68580"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c>
                  <a:txBody>
                    <a:bodyPr/>
                    <a:lstStyle/>
                    <a:p>
                      <a:pPr algn="ctr">
                        <a:lnSpc>
                          <a:spcPct val="115000"/>
                        </a:lnSpc>
                        <a:spcAft>
                          <a:spcPts val="0"/>
                        </a:spcAft>
                      </a:pPr>
                      <a:r>
                        <a:rPr lang="es-CO" sz="1400" dirty="0" smtClean="0">
                          <a:solidFill>
                            <a:srgbClr val="002060"/>
                          </a:solidFill>
                        </a:rPr>
                        <a:t>16</a:t>
                      </a:r>
                      <a:endParaRPr lang="es-CO" sz="1400" dirty="0">
                        <a:solidFill>
                          <a:srgbClr val="002060"/>
                        </a:solidFill>
                        <a:latin typeface="+mj-lt"/>
                        <a:ea typeface="Calibri"/>
                        <a:cs typeface="Times New Roman"/>
                      </a:endParaRPr>
                    </a:p>
                  </a:txBody>
                  <a:tcPr marL="68580" marR="68580"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r>
              <a:tr h="569530">
                <a:tc>
                  <a:txBody>
                    <a:bodyPr/>
                    <a:lstStyle/>
                    <a:p>
                      <a:pPr algn="ctr">
                        <a:lnSpc>
                          <a:spcPct val="115000"/>
                        </a:lnSpc>
                        <a:spcAft>
                          <a:spcPts val="0"/>
                        </a:spcAft>
                      </a:pPr>
                      <a:r>
                        <a:rPr lang="es-CO" sz="1400" kern="1200" dirty="0" smtClean="0">
                          <a:solidFill>
                            <a:srgbClr val="002060"/>
                          </a:solidFill>
                        </a:rPr>
                        <a:t>Aspectos evaluados que deben ser mejorados</a:t>
                      </a:r>
                      <a:endParaRPr lang="es-CO" sz="1400" kern="1200" dirty="0">
                        <a:solidFill>
                          <a:srgbClr val="002060"/>
                        </a:solidFill>
                        <a:latin typeface="+mj-lt"/>
                        <a:ea typeface="+mn-ea"/>
                        <a:cs typeface="+mn-cs"/>
                      </a:endParaRPr>
                    </a:p>
                  </a:txBody>
                  <a:tcPr marL="68580" marR="68580"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c>
                  <a:txBody>
                    <a:bodyPr/>
                    <a:lstStyle/>
                    <a:p>
                      <a:pPr algn="ctr">
                        <a:lnSpc>
                          <a:spcPct val="115000"/>
                        </a:lnSpc>
                        <a:spcAft>
                          <a:spcPts val="0"/>
                        </a:spcAft>
                      </a:pPr>
                      <a:r>
                        <a:rPr lang="es-CO" sz="1400" dirty="0" smtClean="0">
                          <a:solidFill>
                            <a:srgbClr val="002060"/>
                          </a:solidFill>
                        </a:rPr>
                        <a:t>6</a:t>
                      </a:r>
                      <a:endParaRPr lang="es-CO" sz="1400" dirty="0">
                        <a:solidFill>
                          <a:srgbClr val="002060"/>
                        </a:solidFill>
                        <a:latin typeface="+mj-lt"/>
                        <a:ea typeface="Calibri"/>
                        <a:cs typeface="Times New Roman"/>
                      </a:endParaRPr>
                    </a:p>
                  </a:txBody>
                  <a:tcPr marL="68580" marR="68580"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r>
              <a:tr h="581936">
                <a:tc>
                  <a:txBody>
                    <a:bodyPr/>
                    <a:lstStyle/>
                    <a:p>
                      <a:pPr algn="ctr">
                        <a:lnSpc>
                          <a:spcPct val="115000"/>
                        </a:lnSpc>
                        <a:spcAft>
                          <a:spcPts val="0"/>
                        </a:spcAft>
                      </a:pPr>
                      <a:r>
                        <a:rPr lang="es-CO" sz="1400" kern="1200" dirty="0" smtClean="0">
                          <a:solidFill>
                            <a:srgbClr val="002060"/>
                          </a:solidFill>
                        </a:rPr>
                        <a:t>Aspectos evaluados que generan hallazgo</a:t>
                      </a:r>
                      <a:endParaRPr lang="es-CO" sz="1400" kern="1200" dirty="0">
                        <a:solidFill>
                          <a:srgbClr val="002060"/>
                        </a:solidFill>
                        <a:latin typeface="+mj-lt"/>
                        <a:ea typeface="+mn-ea"/>
                        <a:cs typeface="+mn-cs"/>
                      </a:endParaRPr>
                    </a:p>
                  </a:txBody>
                  <a:tcPr marL="68580" marR="68580"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c>
                  <a:txBody>
                    <a:bodyPr/>
                    <a:lstStyle/>
                    <a:p>
                      <a:pPr algn="ctr">
                        <a:lnSpc>
                          <a:spcPct val="115000"/>
                        </a:lnSpc>
                        <a:spcAft>
                          <a:spcPts val="0"/>
                        </a:spcAft>
                      </a:pPr>
                      <a:r>
                        <a:rPr lang="es-CO" sz="1400" dirty="0" smtClean="0">
                          <a:solidFill>
                            <a:srgbClr val="002060"/>
                          </a:solidFill>
                        </a:rPr>
                        <a:t>1</a:t>
                      </a:r>
                      <a:endParaRPr lang="es-CO" sz="1400" dirty="0">
                        <a:solidFill>
                          <a:srgbClr val="002060"/>
                        </a:solidFill>
                        <a:latin typeface="+mj-lt"/>
                        <a:ea typeface="Calibri"/>
                        <a:cs typeface="Times New Roman"/>
                      </a:endParaRPr>
                    </a:p>
                  </a:txBody>
                  <a:tcPr marL="68580" marR="68580"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r>
            </a:tbl>
          </a:graphicData>
        </a:graphic>
      </p:graphicFrame>
      <p:sp>
        <p:nvSpPr>
          <p:cNvPr id="17" name="10 CuadroTexto"/>
          <p:cNvSpPr txBox="1"/>
          <p:nvPr/>
        </p:nvSpPr>
        <p:spPr>
          <a:xfrm>
            <a:off x="1135989" y="452433"/>
            <a:ext cx="6872022" cy="716692"/>
          </a:xfrm>
          <a:prstGeom prst="rect">
            <a:avLst/>
          </a:prstGeom>
        </p:spPr>
        <p:txBody>
          <a:bodyPr vert="horz" lIns="0" tIns="0" rIns="0" bIns="0" rtlCol="0" anchor="ctr">
            <a:noAutofit/>
          </a:bodyPr>
          <a:lstStyle>
            <a:lvl1pPr indent="0">
              <a:lnSpc>
                <a:spcPct val="85000"/>
              </a:lnSpc>
              <a:spcBef>
                <a:spcPts val="0"/>
              </a:spcBef>
              <a:spcAft>
                <a:spcPts val="0"/>
              </a:spcAft>
              <a:buFont typeface="Arial" panose="020B0604020202020204" pitchFamily="34" charset="0"/>
              <a:buNone/>
              <a:defRPr sz="2400" b="1" i="0">
                <a:solidFill>
                  <a:srgbClr val="094784"/>
                </a:solidFill>
                <a:latin typeface="Franklin Gothic Demi Cond" panose="020B0706030402020204" pitchFamily="34" charset="0"/>
              </a:defRPr>
            </a:lvl1pPr>
            <a:lvl2pPr indent="0">
              <a:lnSpc>
                <a:spcPct val="100000"/>
              </a:lnSpc>
              <a:spcBef>
                <a:spcPts val="0"/>
              </a:spcBef>
              <a:spcAft>
                <a:spcPts val="600"/>
              </a:spcAft>
              <a:buFont typeface="Arial" panose="020B0604020202020204" pitchFamily="34" charset="0"/>
              <a:buNone/>
              <a:defRPr sz="2000" b="1">
                <a:solidFill>
                  <a:schemeClr val="tx2"/>
                </a:solidFill>
              </a:defRPr>
            </a:lvl2pPr>
            <a:lvl3pPr indent="0">
              <a:lnSpc>
                <a:spcPct val="120000"/>
              </a:lnSpc>
              <a:spcBef>
                <a:spcPts val="600"/>
              </a:spcBef>
              <a:spcAft>
                <a:spcPts val="600"/>
              </a:spcAft>
              <a:buFont typeface="Arial" panose="020B0604020202020204" pitchFamily="34" charset="0"/>
              <a:buNone/>
              <a:defRPr b="1">
                <a:solidFill>
                  <a:schemeClr val="tx2"/>
                </a:solidFill>
              </a:defRPr>
            </a:lvl3pPr>
            <a:lvl4pPr indent="0">
              <a:lnSpc>
                <a:spcPct val="110000"/>
              </a:lnSpc>
              <a:spcBef>
                <a:spcPts val="0"/>
              </a:spcBef>
              <a:spcAft>
                <a:spcPts val="0"/>
              </a:spcAft>
              <a:buFont typeface="Wingdings" panose="05000000000000000000" pitchFamily="2" charset="2"/>
              <a:buNone/>
              <a:defRPr sz="1600" b="1">
                <a:solidFill>
                  <a:schemeClr val="tx2">
                    <a:lumMod val="60000"/>
                    <a:lumOff val="40000"/>
                  </a:schemeClr>
                </a:solidFill>
              </a:defRPr>
            </a:lvl4pPr>
            <a:lvl5pPr indent="0">
              <a:lnSpc>
                <a:spcPct val="110000"/>
              </a:lnSpc>
              <a:spcBef>
                <a:spcPts val="0"/>
              </a:spcBef>
              <a:spcAft>
                <a:spcPts val="600"/>
              </a:spcAft>
              <a:buFont typeface="Wingdings" panose="05000000000000000000" pitchFamily="2" charset="2"/>
              <a:buNone/>
              <a:defRPr sz="1600" b="1">
                <a:solidFill>
                  <a:schemeClr val="tx2">
                    <a:lumMod val="60000"/>
                    <a:lumOff val="40000"/>
                  </a:schemeClr>
                </a:solidFill>
              </a:defRPr>
            </a:lvl5pPr>
            <a:lvl6pPr indent="0">
              <a:lnSpc>
                <a:spcPct val="100000"/>
              </a:lnSpc>
              <a:spcBef>
                <a:spcPts val="600"/>
              </a:spcBef>
              <a:spcAft>
                <a:spcPts val="0"/>
              </a:spcAft>
              <a:buFont typeface="Arial" panose="020B0604020202020204" pitchFamily="34" charset="0"/>
              <a:buNone/>
              <a:defRPr sz="1600" b="1">
                <a:solidFill>
                  <a:schemeClr val="bg2"/>
                </a:solidFill>
                <a:latin typeface="+mj-lt"/>
              </a:defRPr>
            </a:lvl6pPr>
            <a:lvl7pPr indent="0">
              <a:lnSpc>
                <a:spcPct val="100000"/>
              </a:lnSpc>
              <a:spcBef>
                <a:spcPts val="600"/>
              </a:spcBef>
              <a:spcAft>
                <a:spcPts val="600"/>
              </a:spcAft>
              <a:buFont typeface="Arial" panose="020B0604020202020204" pitchFamily="34" charset="0"/>
              <a:buNone/>
              <a:defRPr sz="1600" b="1">
                <a:solidFill>
                  <a:schemeClr val="bg2"/>
                </a:solidFill>
                <a:latin typeface="+mj-lt"/>
              </a:defRPr>
            </a:lvl7pPr>
            <a:lvl8pPr indent="0">
              <a:lnSpc>
                <a:spcPct val="100000"/>
              </a:lnSpc>
              <a:spcBef>
                <a:spcPts val="600"/>
              </a:spcBef>
              <a:spcAft>
                <a:spcPts val="600"/>
              </a:spcAft>
              <a:buFont typeface="Arial" panose="020B0604020202020204" pitchFamily="34" charset="0"/>
              <a:buNone/>
              <a:defRPr sz="1600" b="1">
                <a:solidFill>
                  <a:schemeClr val="accent1"/>
                </a:solidFill>
                <a:latin typeface="+mj-lt"/>
              </a:defRPr>
            </a:lvl8pPr>
            <a:lvl9pPr indent="0">
              <a:lnSpc>
                <a:spcPct val="100000"/>
              </a:lnSpc>
              <a:spcBef>
                <a:spcPts val="600"/>
              </a:spcBef>
              <a:spcAft>
                <a:spcPts val="600"/>
              </a:spcAft>
              <a:buFont typeface="Arial" panose="020B0604020202020204" pitchFamily="34" charset="0"/>
              <a:buNone/>
              <a:defRPr sz="1600" b="1">
                <a:solidFill>
                  <a:schemeClr val="accent3"/>
                </a:solidFill>
                <a:latin typeface="+mj-lt"/>
              </a:defRPr>
            </a:lvl9pPr>
          </a:lstStyle>
          <a:p>
            <a:pPr algn="ctr" defTabSz="914400"/>
            <a:r>
              <a:rPr lang="es-CO" dirty="0">
                <a:solidFill>
                  <a:srgbClr val="00B050"/>
                </a:solidFill>
                <a:latin typeface="+mn-lt"/>
              </a:rPr>
              <a:t>PRONUNCIAMIENTO ENTES DE CONTROL</a:t>
            </a:r>
          </a:p>
        </p:txBody>
      </p:sp>
      <p:pic>
        <p:nvPicPr>
          <p:cNvPr id="5" name="Imagen 4"/>
          <p:cNvPicPr>
            <a:picLocks noChangeAspect="1"/>
          </p:cNvPicPr>
          <p:nvPr/>
        </p:nvPicPr>
        <p:blipFill>
          <a:blip r:embed="rId4" cstate="print"/>
          <a:stretch>
            <a:fillRect/>
          </a:stretch>
        </p:blipFill>
        <p:spPr>
          <a:xfrm>
            <a:off x="6497053" y="3095728"/>
            <a:ext cx="2402477" cy="1679472"/>
          </a:xfrm>
          <a:prstGeom prst="rect">
            <a:avLst/>
          </a:prstGeom>
        </p:spPr>
      </p:pic>
    </p:spTree>
    <p:extLst>
      <p:ext uri="{BB962C8B-B14F-4D97-AF65-F5344CB8AC3E}">
        <p14:creationId xmlns:p14="http://schemas.microsoft.com/office/powerpoint/2010/main" xmlns="" val="4135479388"/>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91 Imagen" descr="BMC LOGO.bmp"/>
          <p:cNvPicPr>
            <a:picLocks noChangeAspect="1"/>
          </p:cNvPicPr>
          <p:nvPr/>
        </p:nvPicPr>
        <p:blipFill>
          <a:blip r:embed="rId3" cstate="print"/>
          <a:srcRect t="9660" r="-211"/>
          <a:stretch>
            <a:fillRect/>
          </a:stretch>
        </p:blipFill>
        <p:spPr bwMode="auto">
          <a:xfrm>
            <a:off x="7494593" y="117206"/>
            <a:ext cx="1512000" cy="465145"/>
          </a:xfrm>
          <a:prstGeom prst="rect">
            <a:avLst/>
          </a:prstGeom>
          <a:noFill/>
          <a:ln w="9525">
            <a:noFill/>
            <a:miter lim="800000"/>
            <a:headEnd/>
            <a:tailEnd/>
          </a:ln>
        </p:spPr>
      </p:pic>
      <p:sp>
        <p:nvSpPr>
          <p:cNvPr id="7" name="Text Placeholder 4"/>
          <p:cNvSpPr>
            <a:spLocks noGrp="1"/>
          </p:cNvSpPr>
          <p:nvPr>
            <p:ph type="body" idx="28"/>
          </p:nvPr>
        </p:nvSpPr>
        <p:spPr>
          <a:xfrm>
            <a:off x="319341" y="167597"/>
            <a:ext cx="2028883" cy="451948"/>
          </a:xfrm>
        </p:spPr>
        <p:txBody>
          <a:bodyPr/>
          <a:lstStyle/>
          <a:p>
            <a:r>
              <a:rPr lang="es-ES" sz="2000" dirty="0" smtClean="0">
                <a:solidFill>
                  <a:srgbClr val="002060"/>
                </a:solidFill>
              </a:rPr>
              <a:t>Gestión SARLAFT </a:t>
            </a:r>
            <a:endParaRPr lang="en-US" sz="2000" dirty="0">
              <a:solidFill>
                <a:srgbClr val="002060"/>
              </a:solidFill>
            </a:endParaRPr>
          </a:p>
        </p:txBody>
      </p:sp>
      <p:sp>
        <p:nvSpPr>
          <p:cNvPr id="13" name="Marcador de contenido 2"/>
          <p:cNvSpPr>
            <a:spLocks noGrp="1"/>
          </p:cNvSpPr>
          <p:nvPr>
            <p:ph sz="half" idx="4294967295"/>
          </p:nvPr>
        </p:nvSpPr>
        <p:spPr>
          <a:xfrm>
            <a:off x="377664" y="868107"/>
            <a:ext cx="8388672" cy="918370"/>
          </a:xfrm>
          <a:prstGeom prst="rect">
            <a:avLst/>
          </a:prstGeom>
        </p:spPr>
        <p:txBody>
          <a:bodyPr/>
          <a:lstStyle/>
          <a:p>
            <a:pPr algn="just"/>
            <a:r>
              <a:rPr lang="es-CO" dirty="0" smtClean="0">
                <a:solidFill>
                  <a:srgbClr val="094784"/>
                </a:solidFill>
              </a:rPr>
              <a:t>La Revisoría Fiscal evaluó el Sistema de Administración del Riesgo de Lavado de Activos y de la Financiación del Terrorismo –SARLAFT, correspondiente al segundo trimestre del año  2017:</a:t>
            </a:r>
            <a:endParaRPr lang="es-CO" dirty="0">
              <a:solidFill>
                <a:srgbClr val="094784"/>
              </a:solidFill>
            </a:endParaRPr>
          </a:p>
        </p:txBody>
      </p:sp>
      <p:sp>
        <p:nvSpPr>
          <p:cNvPr id="17" name="10 CuadroTexto"/>
          <p:cNvSpPr txBox="1"/>
          <p:nvPr/>
        </p:nvSpPr>
        <p:spPr>
          <a:xfrm>
            <a:off x="824323" y="261199"/>
            <a:ext cx="6872022" cy="716692"/>
          </a:xfrm>
          <a:prstGeom prst="rect">
            <a:avLst/>
          </a:prstGeom>
        </p:spPr>
        <p:txBody>
          <a:bodyPr vert="horz" lIns="0" tIns="0" rIns="0" bIns="0" rtlCol="0" anchor="ctr">
            <a:noAutofit/>
          </a:bodyPr>
          <a:lstStyle>
            <a:lvl1pPr indent="0">
              <a:lnSpc>
                <a:spcPct val="85000"/>
              </a:lnSpc>
              <a:spcBef>
                <a:spcPts val="0"/>
              </a:spcBef>
              <a:spcAft>
                <a:spcPts val="0"/>
              </a:spcAft>
              <a:buFont typeface="Arial" panose="020B0604020202020204" pitchFamily="34" charset="0"/>
              <a:buNone/>
              <a:defRPr sz="2400" b="1" i="0">
                <a:solidFill>
                  <a:srgbClr val="094784"/>
                </a:solidFill>
                <a:latin typeface="Franklin Gothic Demi Cond" panose="020B0706030402020204" pitchFamily="34" charset="0"/>
              </a:defRPr>
            </a:lvl1pPr>
            <a:lvl2pPr indent="0">
              <a:lnSpc>
                <a:spcPct val="100000"/>
              </a:lnSpc>
              <a:spcBef>
                <a:spcPts val="0"/>
              </a:spcBef>
              <a:spcAft>
                <a:spcPts val="600"/>
              </a:spcAft>
              <a:buFont typeface="Arial" panose="020B0604020202020204" pitchFamily="34" charset="0"/>
              <a:buNone/>
              <a:defRPr sz="2000" b="1">
                <a:solidFill>
                  <a:schemeClr val="tx2"/>
                </a:solidFill>
              </a:defRPr>
            </a:lvl2pPr>
            <a:lvl3pPr indent="0">
              <a:lnSpc>
                <a:spcPct val="120000"/>
              </a:lnSpc>
              <a:spcBef>
                <a:spcPts val="600"/>
              </a:spcBef>
              <a:spcAft>
                <a:spcPts val="600"/>
              </a:spcAft>
              <a:buFont typeface="Arial" panose="020B0604020202020204" pitchFamily="34" charset="0"/>
              <a:buNone/>
              <a:defRPr b="1">
                <a:solidFill>
                  <a:schemeClr val="tx2"/>
                </a:solidFill>
              </a:defRPr>
            </a:lvl3pPr>
            <a:lvl4pPr indent="0">
              <a:lnSpc>
                <a:spcPct val="110000"/>
              </a:lnSpc>
              <a:spcBef>
                <a:spcPts val="0"/>
              </a:spcBef>
              <a:spcAft>
                <a:spcPts val="0"/>
              </a:spcAft>
              <a:buFont typeface="Wingdings" panose="05000000000000000000" pitchFamily="2" charset="2"/>
              <a:buNone/>
              <a:defRPr sz="1600" b="1">
                <a:solidFill>
                  <a:schemeClr val="tx2">
                    <a:lumMod val="60000"/>
                    <a:lumOff val="40000"/>
                  </a:schemeClr>
                </a:solidFill>
              </a:defRPr>
            </a:lvl4pPr>
            <a:lvl5pPr indent="0">
              <a:lnSpc>
                <a:spcPct val="110000"/>
              </a:lnSpc>
              <a:spcBef>
                <a:spcPts val="0"/>
              </a:spcBef>
              <a:spcAft>
                <a:spcPts val="600"/>
              </a:spcAft>
              <a:buFont typeface="Wingdings" panose="05000000000000000000" pitchFamily="2" charset="2"/>
              <a:buNone/>
              <a:defRPr sz="1600" b="1">
                <a:solidFill>
                  <a:schemeClr val="tx2">
                    <a:lumMod val="60000"/>
                    <a:lumOff val="40000"/>
                  </a:schemeClr>
                </a:solidFill>
              </a:defRPr>
            </a:lvl5pPr>
            <a:lvl6pPr indent="0">
              <a:lnSpc>
                <a:spcPct val="100000"/>
              </a:lnSpc>
              <a:spcBef>
                <a:spcPts val="600"/>
              </a:spcBef>
              <a:spcAft>
                <a:spcPts val="0"/>
              </a:spcAft>
              <a:buFont typeface="Arial" panose="020B0604020202020204" pitchFamily="34" charset="0"/>
              <a:buNone/>
              <a:defRPr sz="1600" b="1">
                <a:solidFill>
                  <a:schemeClr val="bg2"/>
                </a:solidFill>
                <a:latin typeface="+mj-lt"/>
              </a:defRPr>
            </a:lvl6pPr>
            <a:lvl7pPr indent="0">
              <a:lnSpc>
                <a:spcPct val="100000"/>
              </a:lnSpc>
              <a:spcBef>
                <a:spcPts val="600"/>
              </a:spcBef>
              <a:spcAft>
                <a:spcPts val="600"/>
              </a:spcAft>
              <a:buFont typeface="Arial" panose="020B0604020202020204" pitchFamily="34" charset="0"/>
              <a:buNone/>
              <a:defRPr sz="1600" b="1">
                <a:solidFill>
                  <a:schemeClr val="bg2"/>
                </a:solidFill>
                <a:latin typeface="+mj-lt"/>
              </a:defRPr>
            </a:lvl7pPr>
            <a:lvl8pPr indent="0">
              <a:lnSpc>
                <a:spcPct val="100000"/>
              </a:lnSpc>
              <a:spcBef>
                <a:spcPts val="600"/>
              </a:spcBef>
              <a:spcAft>
                <a:spcPts val="600"/>
              </a:spcAft>
              <a:buFont typeface="Arial" panose="020B0604020202020204" pitchFamily="34" charset="0"/>
              <a:buNone/>
              <a:defRPr sz="1600" b="1">
                <a:solidFill>
                  <a:schemeClr val="accent1"/>
                </a:solidFill>
                <a:latin typeface="+mj-lt"/>
              </a:defRPr>
            </a:lvl8pPr>
            <a:lvl9pPr indent="0">
              <a:lnSpc>
                <a:spcPct val="100000"/>
              </a:lnSpc>
              <a:spcBef>
                <a:spcPts val="600"/>
              </a:spcBef>
              <a:spcAft>
                <a:spcPts val="600"/>
              </a:spcAft>
              <a:buFont typeface="Arial" panose="020B0604020202020204" pitchFamily="34" charset="0"/>
              <a:buNone/>
              <a:defRPr sz="1600" b="1">
                <a:solidFill>
                  <a:schemeClr val="accent3"/>
                </a:solidFill>
                <a:latin typeface="+mj-lt"/>
              </a:defRPr>
            </a:lvl9pPr>
          </a:lstStyle>
          <a:p>
            <a:pPr algn="ctr" defTabSz="914400"/>
            <a:r>
              <a:rPr lang="es-CO" sz="2000" dirty="0">
                <a:solidFill>
                  <a:srgbClr val="00B050"/>
                </a:solidFill>
                <a:latin typeface="+mn-lt"/>
              </a:rPr>
              <a:t>PRONUNCIAMIENTO ENTES DE CONTROL</a:t>
            </a:r>
          </a:p>
        </p:txBody>
      </p:sp>
      <p:pic>
        <p:nvPicPr>
          <p:cNvPr id="2" name="Imagen 1"/>
          <p:cNvPicPr>
            <a:picLocks noChangeAspect="1"/>
          </p:cNvPicPr>
          <p:nvPr/>
        </p:nvPicPr>
        <p:blipFill>
          <a:blip r:embed="rId4" cstate="print"/>
          <a:stretch>
            <a:fillRect/>
          </a:stretch>
        </p:blipFill>
        <p:spPr>
          <a:xfrm>
            <a:off x="7132637" y="2866672"/>
            <a:ext cx="1873956" cy="1847850"/>
          </a:xfrm>
          <a:prstGeom prst="rect">
            <a:avLst/>
          </a:prstGeom>
        </p:spPr>
      </p:pic>
      <p:graphicFrame>
        <p:nvGraphicFramePr>
          <p:cNvPr id="3" name="Tabla 2"/>
          <p:cNvGraphicFramePr>
            <a:graphicFrameLocks noGrp="1"/>
          </p:cNvGraphicFramePr>
          <p:nvPr>
            <p:extLst>
              <p:ext uri="{D42A27DB-BD31-4B8C-83A1-F6EECF244321}">
                <p14:modId xmlns:p14="http://schemas.microsoft.com/office/powerpoint/2010/main" xmlns="" val="2614208699"/>
              </p:ext>
            </p:extLst>
          </p:nvPr>
        </p:nvGraphicFramePr>
        <p:xfrm>
          <a:off x="319341" y="1722832"/>
          <a:ext cx="6600748" cy="3037198"/>
        </p:xfrm>
        <a:graphic>
          <a:graphicData uri="http://schemas.openxmlformats.org/drawingml/2006/table">
            <a:tbl>
              <a:tblPr firstRow="1" bandRow="1">
                <a:tableStyleId>{B301B821-A1FF-4177-AEE7-76D212191A09}</a:tableStyleId>
              </a:tblPr>
              <a:tblGrid>
                <a:gridCol w="2777277"/>
                <a:gridCol w="3823471"/>
              </a:tblGrid>
              <a:tr h="31061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1600" dirty="0" smtClean="0"/>
                        <a:t>Recomendación</a:t>
                      </a:r>
                      <a:endParaRPr lang="es-CO" sz="1600" dirty="0">
                        <a:latin typeface="+mj-lt"/>
                      </a:endParaRPr>
                    </a:p>
                  </a:txBody>
                  <a:tcP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solidFill>
                      <a:srgbClr val="094784"/>
                    </a:solidFill>
                  </a:tcPr>
                </a:tc>
                <a:tc>
                  <a:txBody>
                    <a:bodyPr/>
                    <a:lstStyle/>
                    <a:p>
                      <a:pPr algn="ctr"/>
                      <a:r>
                        <a:rPr lang="es-CO" sz="1600" dirty="0" smtClean="0"/>
                        <a:t>Plan de Acción</a:t>
                      </a:r>
                      <a:endParaRPr lang="es-CO" sz="1600" dirty="0">
                        <a:latin typeface="+mj-lt"/>
                      </a:endParaRPr>
                    </a:p>
                  </a:txBody>
                  <a:tcPr>
                    <a:lnL w="12700" cap="flat" cmpd="sng" algn="ctr">
                      <a:solidFill>
                        <a:srgbClr val="00B050"/>
                      </a:solidFill>
                      <a:prstDash val="solid"/>
                      <a:round/>
                      <a:headEnd type="none" w="med" len="med"/>
                      <a:tailEnd type="none" w="med" len="med"/>
                    </a:lnL>
                    <a:lnB w="12700" cap="flat" cmpd="sng" algn="ctr">
                      <a:solidFill>
                        <a:srgbClr val="00B050"/>
                      </a:solidFill>
                      <a:prstDash val="solid"/>
                      <a:round/>
                      <a:headEnd type="none" w="med" len="med"/>
                      <a:tailEnd type="none" w="med" len="med"/>
                    </a:lnB>
                    <a:solidFill>
                      <a:srgbClr val="094784"/>
                    </a:solidFill>
                  </a:tcPr>
                </a:tc>
              </a:tr>
              <a:tr h="2701918">
                <a:tc>
                  <a:txBody>
                    <a:bodyPr/>
                    <a:lstStyle/>
                    <a:p>
                      <a:pPr algn="just"/>
                      <a:r>
                        <a:rPr lang="es-ES" sz="1400" i="1" kern="1200" dirty="0" smtClean="0">
                          <a:solidFill>
                            <a:srgbClr val="094784"/>
                          </a:solidFill>
                          <a:effectLst/>
                          <a:latin typeface="+mn-lt"/>
                          <a:ea typeface="+mn-ea"/>
                          <a:cs typeface="+mn-cs"/>
                        </a:rPr>
                        <a:t>Actualizar el manual del Sistema de Administración de Riesgos de acuerdo con los nuevos cambios realizados en la Bolsa, respecto a la figura del Oficial de Cumplimiento por Responsable, así como incluir las funciones respectivas para un correcto seguimiento por parte de la entidad y los entes de control.</a:t>
                      </a:r>
                      <a:endParaRPr lang="es-CO" sz="1400" kern="1200" dirty="0">
                        <a:solidFill>
                          <a:srgbClr val="094784"/>
                        </a:solidFill>
                        <a:effectLst/>
                        <a:latin typeface="+mn-lt"/>
                        <a:ea typeface="+mn-ea"/>
                        <a:cs typeface="+mn-cs"/>
                      </a:endParaRPr>
                    </a:p>
                  </a:txBody>
                  <a:tcPr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solidFill>
                      <a:schemeClr val="bg1"/>
                    </a:solidFill>
                  </a:tcPr>
                </a:tc>
                <a:tc>
                  <a:txBody>
                    <a:bodyPr/>
                    <a:lstStyle/>
                    <a:p>
                      <a:pPr marL="0" marR="0" lvl="0" indent="0" algn="just" defTabSz="913990" rtl="0" eaLnBrk="1" fontAlgn="auto" latinLnBrk="0" hangingPunct="1">
                        <a:lnSpc>
                          <a:spcPct val="100000"/>
                        </a:lnSpc>
                        <a:spcBef>
                          <a:spcPts val="0"/>
                        </a:spcBef>
                        <a:spcAft>
                          <a:spcPts val="0"/>
                        </a:spcAft>
                        <a:buClrTx/>
                        <a:buSzTx/>
                        <a:buFontTx/>
                        <a:buNone/>
                        <a:tabLst/>
                        <a:defRPr/>
                      </a:pPr>
                      <a:r>
                        <a:rPr lang="es-ES" sz="1400" kern="1200" dirty="0" smtClean="0">
                          <a:solidFill>
                            <a:srgbClr val="094784"/>
                          </a:solidFill>
                          <a:effectLst/>
                          <a:latin typeface="+mn-lt"/>
                          <a:ea typeface="+mn-ea"/>
                          <a:cs typeface="+mn-cs"/>
                        </a:rPr>
                        <a:t>La Dirección de Riesgos actualizó el Manual del Sistema de Administración de Riesgos conforme a lo dispuesto en la Circular Externa 055 de 2016, el cual fue aprobado por el Comité de Riesgos mediante acta No.87 del 18 de septiembre de 2017, por Junta Directiva en la sesión No. 580 de fecha 20 de septiembre y por Comité de Calidad el 22 de septiembre, una vez surtido el proceso de nombramiento en la Superintendencia Financiera de Colombia.</a:t>
                      </a:r>
                      <a:endParaRPr lang="es-CO" sz="1400" kern="1200" baseline="0" dirty="0">
                        <a:solidFill>
                          <a:srgbClr val="094784"/>
                        </a:solidFill>
                        <a:latin typeface="+mn-lt"/>
                        <a:ea typeface="+mn-ea"/>
                        <a:cs typeface="+mn-cs"/>
                      </a:endParaRPr>
                    </a:p>
                  </a:txBody>
                  <a:tcPr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xmlns="" val="1347519133"/>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685319" y="1428797"/>
            <a:ext cx="7712723" cy="1668947"/>
          </a:xfrm>
        </p:spPr>
        <p:txBody>
          <a:bodyPr/>
          <a:lstStyle/>
          <a:p>
            <a:pPr lvl="0" algn="just"/>
            <a:r>
              <a:rPr lang="es-CO" sz="4000" dirty="0"/>
              <a:t>8</a:t>
            </a:r>
            <a:r>
              <a:rPr lang="es-CO" sz="4000" dirty="0" smtClean="0"/>
              <a:t>. </a:t>
            </a:r>
            <a:r>
              <a:rPr lang="es-CO" sz="3600" dirty="0"/>
              <a:t>Informe de Gestión </a:t>
            </a:r>
            <a:r>
              <a:rPr lang="es-CO" sz="3600" dirty="0" smtClean="0"/>
              <a:t>al </a:t>
            </a:r>
            <a:r>
              <a:rPr lang="es-CO" sz="3600" dirty="0"/>
              <a:t>Sistema de Administración de Riesgo Operativo – SARO</a:t>
            </a:r>
            <a:endParaRPr lang="es-CO" sz="3600" dirty="0">
              <a:solidFill>
                <a:schemeClr val="tx1"/>
              </a:solidFill>
            </a:endParaRPr>
          </a:p>
        </p:txBody>
      </p:sp>
      <p:sp>
        <p:nvSpPr>
          <p:cNvPr id="3" name="Content Placeholder 13"/>
          <p:cNvSpPr txBox="1">
            <a:spLocks/>
          </p:cNvSpPr>
          <p:nvPr/>
        </p:nvSpPr>
        <p:spPr>
          <a:xfrm>
            <a:off x="637193" y="3678903"/>
            <a:ext cx="7760849" cy="915781"/>
          </a:xfrm>
          <a:prstGeom prst="rect">
            <a:avLst/>
          </a:prstGeom>
        </p:spPr>
        <p:txBody>
          <a:bodyPr numCol="1"/>
          <a:lstStyle>
            <a:lvl1pPr marL="0" indent="0" algn="l" defTabSz="913990" rtl="0" eaLnBrk="1" latinLnBrk="0" hangingPunct="1">
              <a:lnSpc>
                <a:spcPct val="120000"/>
              </a:lnSpc>
              <a:spcBef>
                <a:spcPts val="600"/>
              </a:spcBef>
              <a:spcAft>
                <a:spcPts val="1200"/>
              </a:spcAft>
              <a:buFont typeface="Arial" panose="020B0604020202020204" pitchFamily="34" charset="0"/>
              <a:buChar char="​"/>
              <a:defRPr sz="1600" b="0" i="0" kern="1200">
                <a:solidFill>
                  <a:schemeClr val="accent4"/>
                </a:solidFill>
                <a:latin typeface="+mn-lt"/>
                <a:ea typeface="+mn-ea"/>
                <a:cs typeface="+mn-cs"/>
              </a:defRPr>
            </a:lvl1pPr>
            <a:lvl2pPr marL="0" indent="0" algn="l" defTabSz="91399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399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787" indent="-169787" algn="l" defTabSz="91399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5919" indent="-176133" algn="l" defTabSz="91399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399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399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399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399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indent="-285750">
              <a:lnSpc>
                <a:spcPct val="100000"/>
              </a:lnSpc>
              <a:spcBef>
                <a:spcPts val="0"/>
              </a:spcBef>
              <a:spcAft>
                <a:spcPts val="0"/>
              </a:spcAft>
              <a:buFont typeface="Wingdings" panose="05000000000000000000" pitchFamily="2" charset="2"/>
              <a:buChar char="ü"/>
            </a:pPr>
            <a:r>
              <a:rPr lang="es-ES" sz="1500" b="1" dirty="0" smtClean="0">
                <a:solidFill>
                  <a:srgbClr val="99CCFF"/>
                </a:solidFill>
              </a:rPr>
              <a:t>Informe Gestión </a:t>
            </a:r>
            <a:r>
              <a:rPr lang="es-ES" sz="1500" b="1" dirty="0">
                <a:solidFill>
                  <a:srgbClr val="99CCFF"/>
                </a:solidFill>
              </a:rPr>
              <a:t>SARO (Anexo No 6</a:t>
            </a:r>
            <a:r>
              <a:rPr lang="es-ES" sz="1500" b="1" dirty="0" smtClean="0">
                <a:solidFill>
                  <a:srgbClr val="99CCFF"/>
                </a:solidFill>
              </a:rPr>
              <a:t>)</a:t>
            </a:r>
          </a:p>
          <a:p>
            <a:pPr indent="-285750">
              <a:lnSpc>
                <a:spcPct val="100000"/>
              </a:lnSpc>
              <a:spcBef>
                <a:spcPts val="0"/>
              </a:spcBef>
              <a:spcAft>
                <a:spcPts val="0"/>
              </a:spcAft>
              <a:buFont typeface="Wingdings" panose="05000000000000000000" pitchFamily="2" charset="2"/>
              <a:buChar char="ü"/>
            </a:pPr>
            <a:r>
              <a:rPr lang="es-ES" sz="1500" b="1" dirty="0">
                <a:solidFill>
                  <a:srgbClr val="99CCFF"/>
                </a:solidFill>
              </a:rPr>
              <a:t>Seguimiento, Evaluación y Recomendación del Comité de Riesgos </a:t>
            </a:r>
          </a:p>
          <a:p>
            <a:pPr>
              <a:lnSpc>
                <a:spcPct val="100000"/>
              </a:lnSpc>
              <a:spcBef>
                <a:spcPts val="0"/>
              </a:spcBef>
              <a:spcAft>
                <a:spcPts val="0"/>
              </a:spcAft>
              <a:buNone/>
            </a:pPr>
            <a:r>
              <a:rPr lang="es-ES" sz="1500" b="1" dirty="0" smtClean="0">
                <a:solidFill>
                  <a:srgbClr val="99CCFF"/>
                </a:solidFill>
              </a:rPr>
              <a:t> </a:t>
            </a:r>
            <a:endParaRPr lang="es-ES" sz="1500" b="1" dirty="0">
              <a:solidFill>
                <a:srgbClr val="99CCFF"/>
              </a:solidFill>
            </a:endParaRPr>
          </a:p>
        </p:txBody>
      </p:sp>
    </p:spTree>
    <p:extLst>
      <p:ext uri="{BB962C8B-B14F-4D97-AF65-F5344CB8AC3E}">
        <p14:creationId xmlns:p14="http://schemas.microsoft.com/office/powerpoint/2010/main" xmlns="" val="2129502814"/>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91 Imagen" descr="BMC LOGO.bmp"/>
          <p:cNvPicPr>
            <a:picLocks noChangeAspect="1"/>
          </p:cNvPicPr>
          <p:nvPr/>
        </p:nvPicPr>
        <p:blipFill>
          <a:blip r:embed="rId4" cstate="print"/>
          <a:srcRect t="9660" r="-211"/>
          <a:stretch>
            <a:fillRect/>
          </a:stretch>
        </p:blipFill>
        <p:spPr bwMode="auto">
          <a:xfrm>
            <a:off x="7494593" y="117206"/>
            <a:ext cx="1512000" cy="465145"/>
          </a:xfrm>
          <a:prstGeom prst="rect">
            <a:avLst/>
          </a:prstGeom>
          <a:noFill/>
          <a:ln w="9525">
            <a:noFill/>
            <a:miter lim="800000"/>
            <a:headEnd/>
            <a:tailEnd/>
          </a:ln>
        </p:spPr>
      </p:pic>
      <p:sp>
        <p:nvSpPr>
          <p:cNvPr id="7" name="Text Placeholder 4"/>
          <p:cNvSpPr>
            <a:spLocks noGrp="1"/>
          </p:cNvSpPr>
          <p:nvPr>
            <p:ph type="body" idx="28"/>
          </p:nvPr>
        </p:nvSpPr>
        <p:spPr>
          <a:xfrm>
            <a:off x="269903" y="322087"/>
            <a:ext cx="6527939" cy="451948"/>
          </a:xfrm>
        </p:spPr>
        <p:txBody>
          <a:bodyPr/>
          <a:lstStyle/>
          <a:p>
            <a:pPr algn="ctr"/>
            <a:r>
              <a:rPr lang="es-ES" sz="2400" b="1" dirty="0" smtClean="0">
                <a:solidFill>
                  <a:srgbClr val="094784"/>
                </a:solidFill>
                <a:latin typeface="+mn-lt"/>
              </a:rPr>
              <a:t>GESTIÓN EVENTO DE RIESGO OPERATIVO</a:t>
            </a:r>
            <a:endParaRPr lang="en-US" sz="2400" b="1" dirty="0">
              <a:solidFill>
                <a:srgbClr val="094784"/>
              </a:solidFill>
              <a:latin typeface="+mn-lt"/>
            </a:endParaRPr>
          </a:p>
        </p:txBody>
      </p:sp>
      <p:sp>
        <p:nvSpPr>
          <p:cNvPr id="6" name="5 CuadroTexto"/>
          <p:cNvSpPr txBox="1"/>
          <p:nvPr/>
        </p:nvSpPr>
        <p:spPr>
          <a:xfrm>
            <a:off x="269903" y="965718"/>
            <a:ext cx="8308612" cy="634276"/>
          </a:xfrm>
          <a:prstGeom prst="rect">
            <a:avLst/>
          </a:prstGeom>
          <a:noFill/>
        </p:spPr>
        <p:txBody>
          <a:bodyPr wrap="square" lIns="0" tIns="0" rIns="0" bIns="0" rtlCol="0">
            <a:spAutoFit/>
          </a:bodyPr>
          <a:lstStyle/>
          <a:p>
            <a:pPr algn="just">
              <a:lnSpc>
                <a:spcPct val="120000"/>
              </a:lnSpc>
              <a:buClr>
                <a:srgbClr val="00B050"/>
              </a:buClr>
            </a:pPr>
            <a:r>
              <a:rPr lang="es-ES" dirty="0" smtClean="0">
                <a:solidFill>
                  <a:srgbClr val="002060"/>
                </a:solidFill>
              </a:rPr>
              <a:t>A continuación se presenta la gestión realizada a los eventos de riesgos durante el año 2016 y lo corrido del año 2017. </a:t>
            </a:r>
            <a:endParaRPr lang="es-ES" dirty="0">
              <a:solidFill>
                <a:srgbClr val="002060"/>
              </a:solidFill>
            </a:endParaRPr>
          </a:p>
        </p:txBody>
      </p:sp>
      <p:sp>
        <p:nvSpPr>
          <p:cNvPr id="9" name="5 CuadroTexto"/>
          <p:cNvSpPr txBox="1"/>
          <p:nvPr/>
        </p:nvSpPr>
        <p:spPr>
          <a:xfrm>
            <a:off x="269903" y="4188691"/>
            <a:ext cx="8308612" cy="406265"/>
          </a:xfrm>
          <a:prstGeom prst="rect">
            <a:avLst/>
          </a:prstGeom>
          <a:noFill/>
        </p:spPr>
        <p:txBody>
          <a:bodyPr wrap="square" lIns="0" tIns="0" rIns="0" bIns="0" rtlCol="0">
            <a:spAutoFit/>
          </a:bodyPr>
          <a:lstStyle/>
          <a:p>
            <a:pPr algn="just">
              <a:lnSpc>
                <a:spcPct val="120000"/>
              </a:lnSpc>
              <a:buClr>
                <a:srgbClr val="00B050"/>
              </a:buClr>
            </a:pPr>
            <a:r>
              <a:rPr lang="es-CO" sz="1100" i="1" dirty="0" smtClean="0">
                <a:solidFill>
                  <a:srgbClr val="002060"/>
                </a:solidFill>
              </a:rPr>
              <a:t>* Sobre </a:t>
            </a:r>
            <a:r>
              <a:rPr lang="es-CO" sz="1100" i="1" dirty="0">
                <a:solidFill>
                  <a:srgbClr val="002060"/>
                </a:solidFill>
              </a:rPr>
              <a:t>los eventos reportados en el año 2016, su gestión </a:t>
            </a:r>
            <a:r>
              <a:rPr lang="es-CO" sz="1100" i="1" dirty="0" smtClean="0">
                <a:solidFill>
                  <a:srgbClr val="002060"/>
                </a:solidFill>
              </a:rPr>
              <a:t>culminó </a:t>
            </a:r>
            <a:r>
              <a:rPr lang="es-CO" sz="1100" i="1" dirty="0">
                <a:solidFill>
                  <a:srgbClr val="002060"/>
                </a:solidFill>
              </a:rPr>
              <a:t>entre el 2016 y </a:t>
            </a:r>
            <a:r>
              <a:rPr lang="es-CO" sz="1100" i="1" dirty="0" smtClean="0">
                <a:solidFill>
                  <a:srgbClr val="002060"/>
                </a:solidFill>
              </a:rPr>
              <a:t>2017</a:t>
            </a:r>
          </a:p>
          <a:p>
            <a:pPr algn="just">
              <a:lnSpc>
                <a:spcPct val="120000"/>
              </a:lnSpc>
              <a:buClr>
                <a:srgbClr val="00B050"/>
              </a:buClr>
            </a:pPr>
            <a:endParaRPr lang="es-ES" sz="1100" i="1" dirty="0">
              <a:solidFill>
                <a:srgbClr val="002060"/>
              </a:solidFill>
            </a:endParaRPr>
          </a:p>
        </p:txBody>
      </p:sp>
      <p:graphicFrame>
        <p:nvGraphicFramePr>
          <p:cNvPr id="3" name="Objeto 2"/>
          <p:cNvGraphicFramePr>
            <a:graphicFrameLocks noChangeAspect="1"/>
          </p:cNvGraphicFramePr>
          <p:nvPr>
            <p:extLst>
              <p:ext uri="{D42A27DB-BD31-4B8C-83A1-F6EECF244321}">
                <p14:modId xmlns:p14="http://schemas.microsoft.com/office/powerpoint/2010/main" xmlns="" val="2641239061"/>
              </p:ext>
            </p:extLst>
          </p:nvPr>
        </p:nvGraphicFramePr>
        <p:xfrm>
          <a:off x="160983" y="1663531"/>
          <a:ext cx="8417532" cy="2606842"/>
        </p:xfrm>
        <a:graphic>
          <a:graphicData uri="http://schemas.openxmlformats.org/presentationml/2006/ole">
            <p:oleObj spid="_x0000_s1062" name="Documento" r:id="rId5" imgW="5617569" imgH="1739812" progId="Word.Document.12">
              <p:embed/>
            </p:oleObj>
          </a:graphicData>
        </a:graphic>
      </p:graphicFrame>
    </p:spTree>
    <p:extLst>
      <p:ext uri="{BB962C8B-B14F-4D97-AF65-F5344CB8AC3E}">
        <p14:creationId xmlns:p14="http://schemas.microsoft.com/office/powerpoint/2010/main" xmlns="" val="1804102212"/>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91 Imagen" descr="BMC LOGO.bmp"/>
          <p:cNvPicPr>
            <a:picLocks noChangeAspect="1"/>
          </p:cNvPicPr>
          <p:nvPr/>
        </p:nvPicPr>
        <p:blipFill>
          <a:blip r:embed="rId3" cstate="print"/>
          <a:srcRect t="9660" r="-211"/>
          <a:stretch>
            <a:fillRect/>
          </a:stretch>
        </p:blipFill>
        <p:spPr bwMode="auto">
          <a:xfrm>
            <a:off x="7494593" y="117206"/>
            <a:ext cx="1512000" cy="465145"/>
          </a:xfrm>
          <a:prstGeom prst="rect">
            <a:avLst/>
          </a:prstGeom>
          <a:noFill/>
          <a:ln w="9525">
            <a:noFill/>
            <a:miter lim="800000"/>
            <a:headEnd/>
            <a:tailEnd/>
          </a:ln>
        </p:spPr>
      </p:pic>
      <p:sp>
        <p:nvSpPr>
          <p:cNvPr id="7" name="Text Placeholder 4"/>
          <p:cNvSpPr>
            <a:spLocks noGrp="1"/>
          </p:cNvSpPr>
          <p:nvPr>
            <p:ph type="body" idx="28"/>
          </p:nvPr>
        </p:nvSpPr>
        <p:spPr>
          <a:xfrm>
            <a:off x="144972" y="116361"/>
            <a:ext cx="6527939" cy="451948"/>
          </a:xfrm>
        </p:spPr>
        <p:txBody>
          <a:bodyPr/>
          <a:lstStyle/>
          <a:p>
            <a:pPr algn="r"/>
            <a:r>
              <a:rPr lang="es-ES" sz="2000" b="1" dirty="0" smtClean="0">
                <a:solidFill>
                  <a:srgbClr val="094784"/>
                </a:solidFill>
                <a:latin typeface="+mn-lt"/>
              </a:rPr>
              <a:t>EVENTOS DE RIESGO OPERATIVO</a:t>
            </a:r>
            <a:endParaRPr lang="en-US" sz="2000" b="1" dirty="0">
              <a:solidFill>
                <a:srgbClr val="094784"/>
              </a:solidFill>
              <a:latin typeface="+mn-lt"/>
            </a:endParaRPr>
          </a:p>
        </p:txBody>
      </p:sp>
      <p:pic>
        <p:nvPicPr>
          <p:cNvPr id="6" name="Imagen 5"/>
          <p:cNvPicPr/>
          <p:nvPr/>
        </p:nvPicPr>
        <p:blipFill>
          <a:blip r:embed="rId4" cstate="print"/>
          <a:stretch>
            <a:fillRect/>
          </a:stretch>
        </p:blipFill>
        <p:spPr>
          <a:xfrm>
            <a:off x="261636" y="560271"/>
            <a:ext cx="4722495" cy="2488565"/>
          </a:xfrm>
          <a:prstGeom prst="rect">
            <a:avLst/>
          </a:prstGeom>
        </p:spPr>
      </p:pic>
      <p:pic>
        <p:nvPicPr>
          <p:cNvPr id="2" name="Imagen 1"/>
          <p:cNvPicPr>
            <a:picLocks noChangeAspect="1"/>
          </p:cNvPicPr>
          <p:nvPr/>
        </p:nvPicPr>
        <p:blipFill>
          <a:blip r:embed="rId5" cstate="print"/>
          <a:stretch>
            <a:fillRect/>
          </a:stretch>
        </p:blipFill>
        <p:spPr>
          <a:xfrm>
            <a:off x="4271658" y="2322095"/>
            <a:ext cx="4474852" cy="2701089"/>
          </a:xfrm>
          <a:prstGeom prst="rect">
            <a:avLst/>
          </a:prstGeom>
        </p:spPr>
      </p:pic>
    </p:spTree>
    <p:extLst>
      <p:ext uri="{BB962C8B-B14F-4D97-AF65-F5344CB8AC3E}">
        <p14:creationId xmlns:p14="http://schemas.microsoft.com/office/powerpoint/2010/main" xmlns="" val="1088275644"/>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a 1"/>
          <p:cNvGraphicFramePr/>
          <p:nvPr>
            <p:extLst>
              <p:ext uri="{D42A27DB-BD31-4B8C-83A1-F6EECF244321}">
                <p14:modId xmlns:p14="http://schemas.microsoft.com/office/powerpoint/2010/main" xmlns="" val="243182248"/>
              </p:ext>
            </p:extLst>
          </p:nvPr>
        </p:nvGraphicFramePr>
        <p:xfrm>
          <a:off x="296838" y="595563"/>
          <a:ext cx="8424081" cy="42531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ángulo 2"/>
          <p:cNvSpPr/>
          <p:nvPr/>
        </p:nvSpPr>
        <p:spPr>
          <a:xfrm>
            <a:off x="-560015" y="0"/>
            <a:ext cx="6148773" cy="4016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28588" tIns="128588" rIns="128588" bIns="128588" rtlCol="0" anchor="ctr">
            <a:noAutofit/>
          </a:bodyPr>
          <a:lstStyle/>
          <a:p>
            <a:pPr algn="ctr"/>
            <a:r>
              <a:rPr lang="es-CO" b="1" dirty="0" smtClean="0">
                <a:solidFill>
                  <a:srgbClr val="002060"/>
                </a:solidFill>
              </a:rPr>
              <a:t>ORDEN DEL DÍA COMITÉ DE RIESGOS</a:t>
            </a:r>
            <a:endParaRPr lang="es-CO" b="1" dirty="0">
              <a:solidFill>
                <a:srgbClr val="002060"/>
              </a:solidFill>
            </a:endParaRPr>
          </a:p>
        </p:txBody>
      </p:sp>
      <p:sp>
        <p:nvSpPr>
          <p:cNvPr id="4" name="Text Placeholder 29"/>
          <p:cNvSpPr txBox="1">
            <a:spLocks/>
          </p:cNvSpPr>
          <p:nvPr/>
        </p:nvSpPr>
        <p:spPr>
          <a:xfrm>
            <a:off x="2978624" y="370641"/>
            <a:ext cx="3060510" cy="255898"/>
          </a:xfrm>
          <a:prstGeom prst="rect">
            <a:avLst/>
          </a:prstGeom>
        </p:spPr>
        <p:txBody>
          <a:bodyPr vert="horz" lIns="0" tIns="0" rIns="0" bIns="0" rtlCol="0" anchor="t" anchorCtr="0">
            <a:noAutofit/>
          </a:bodyPr>
          <a:lstStyle>
            <a:lvl1pPr marL="0" indent="0" algn="l" defTabSz="914400" rtl="0" eaLnBrk="1" latinLnBrk="0" hangingPunct="1">
              <a:lnSpc>
                <a:spcPts val="1700"/>
              </a:lnSpc>
              <a:spcBef>
                <a:spcPts val="600"/>
              </a:spcBef>
              <a:spcAft>
                <a:spcPts val="1200"/>
              </a:spcAft>
              <a:buFont typeface="Arial" panose="020B0604020202020204" pitchFamily="34" charset="0"/>
              <a:buNone/>
              <a:defRPr sz="1500" b="0" i="0" kern="1200">
                <a:solidFill>
                  <a:schemeClr val="tx2"/>
                </a:solidFill>
                <a:latin typeface="+mn-lt"/>
                <a:ea typeface="+mn-ea"/>
                <a:cs typeface="+mn-cs"/>
              </a:defRPr>
            </a:lvl1pPr>
            <a:lvl2pPr marL="457200" indent="0" algn="l" defTabSz="914400" rtl="0" eaLnBrk="1" latinLnBrk="0" hangingPunct="1">
              <a:lnSpc>
                <a:spcPct val="100000"/>
              </a:lnSpc>
              <a:spcBef>
                <a:spcPts val="0"/>
              </a:spcBef>
              <a:spcAft>
                <a:spcPts val="600"/>
              </a:spcAft>
              <a:buFont typeface="Arial" panose="020B0604020202020204" pitchFamily="34" charset="0"/>
              <a:buNone/>
              <a:defRPr sz="1200" kern="1200">
                <a:solidFill>
                  <a:schemeClr val="tx2"/>
                </a:solidFill>
                <a:latin typeface="+mn-lt"/>
                <a:ea typeface="+mn-ea"/>
                <a:cs typeface="+mn-cs"/>
              </a:defRPr>
            </a:lvl2pPr>
            <a:lvl3pPr marL="914400" indent="0" algn="l" defTabSz="914400" rtl="0" eaLnBrk="1" latinLnBrk="0" hangingPunct="1">
              <a:lnSpc>
                <a:spcPct val="120000"/>
              </a:lnSpc>
              <a:spcBef>
                <a:spcPts val="600"/>
              </a:spcBef>
              <a:spcAft>
                <a:spcPts val="600"/>
              </a:spcAft>
              <a:buFont typeface="Arial" panose="020B0604020202020204" pitchFamily="34" charset="0"/>
              <a:buNone/>
              <a:defRPr sz="1000" kern="1200">
                <a:solidFill>
                  <a:schemeClr val="tx2"/>
                </a:solidFill>
                <a:latin typeface="+mn-lt"/>
                <a:ea typeface="+mn-ea"/>
                <a:cs typeface="+mn-cs"/>
              </a:defRPr>
            </a:lvl3pPr>
            <a:lvl4pPr marL="1371600" indent="0" algn="l" defTabSz="914400" rtl="0" eaLnBrk="1" latinLnBrk="0" hangingPunct="1">
              <a:lnSpc>
                <a:spcPct val="110000"/>
              </a:lnSpc>
              <a:spcBef>
                <a:spcPts val="0"/>
              </a:spcBef>
              <a:spcAft>
                <a:spcPts val="0"/>
              </a:spcAft>
              <a:buFont typeface="Wingdings" panose="05000000000000000000" pitchFamily="2" charset="2"/>
              <a:buNone/>
              <a:defRPr sz="900" kern="1200">
                <a:solidFill>
                  <a:schemeClr val="tx2">
                    <a:lumMod val="60000"/>
                    <a:lumOff val="40000"/>
                  </a:schemeClr>
                </a:solidFill>
                <a:latin typeface="+mn-lt"/>
                <a:ea typeface="+mn-ea"/>
                <a:cs typeface="+mn-cs"/>
              </a:defRPr>
            </a:lvl4pPr>
            <a:lvl5pPr marL="1828800" indent="0" algn="l" defTabSz="914400" rtl="0" eaLnBrk="1" latinLnBrk="0" hangingPunct="1">
              <a:lnSpc>
                <a:spcPct val="110000"/>
              </a:lnSpc>
              <a:spcBef>
                <a:spcPts val="0"/>
              </a:spcBef>
              <a:spcAft>
                <a:spcPts val="600"/>
              </a:spcAft>
              <a:buFont typeface="Wingdings" panose="05000000000000000000" pitchFamily="2" charset="2"/>
              <a:buNone/>
              <a:defRPr sz="900" kern="1200">
                <a:solidFill>
                  <a:schemeClr val="tx2">
                    <a:lumMod val="60000"/>
                    <a:lumOff val="40000"/>
                  </a:schemeClr>
                </a:solidFill>
                <a:latin typeface="+mn-lt"/>
                <a:ea typeface="+mn-ea"/>
                <a:cs typeface="+mn-cs"/>
              </a:defRPr>
            </a:lvl5pPr>
            <a:lvl6pPr marL="2286000" indent="0" algn="l" defTabSz="914400" rtl="0" eaLnBrk="1" latinLnBrk="0" hangingPunct="1">
              <a:lnSpc>
                <a:spcPct val="100000"/>
              </a:lnSpc>
              <a:spcBef>
                <a:spcPts val="600"/>
              </a:spcBef>
              <a:spcAft>
                <a:spcPts val="0"/>
              </a:spcAft>
              <a:buFont typeface="Arial" panose="020B0604020202020204" pitchFamily="34" charset="0"/>
              <a:buNone/>
              <a:defRPr sz="900" b="1" kern="1200">
                <a:solidFill>
                  <a:schemeClr val="bg2"/>
                </a:solidFill>
                <a:latin typeface="+mj-lt"/>
                <a:ea typeface="+mn-ea"/>
                <a:cs typeface="+mn-cs"/>
              </a:defRPr>
            </a:lvl6pPr>
            <a:lvl7pPr marL="2743200" indent="0" algn="l" defTabSz="914400" rtl="0" eaLnBrk="1" latinLnBrk="0" hangingPunct="1">
              <a:lnSpc>
                <a:spcPct val="100000"/>
              </a:lnSpc>
              <a:spcBef>
                <a:spcPts val="600"/>
              </a:spcBef>
              <a:spcAft>
                <a:spcPts val="600"/>
              </a:spcAft>
              <a:buFont typeface="Arial" panose="020B0604020202020204" pitchFamily="34" charset="0"/>
              <a:buNone/>
              <a:defRPr sz="900" kern="1200">
                <a:solidFill>
                  <a:schemeClr val="bg2"/>
                </a:solidFill>
                <a:latin typeface="+mj-lt"/>
                <a:ea typeface="+mn-ea"/>
                <a:cs typeface="+mn-cs"/>
              </a:defRPr>
            </a:lvl7pPr>
            <a:lvl8pPr marL="3200400" indent="0" algn="l" defTabSz="914400" rtl="0" eaLnBrk="1" latinLnBrk="0" hangingPunct="1">
              <a:lnSpc>
                <a:spcPct val="100000"/>
              </a:lnSpc>
              <a:spcBef>
                <a:spcPts val="600"/>
              </a:spcBef>
              <a:spcAft>
                <a:spcPts val="600"/>
              </a:spcAft>
              <a:buFont typeface="Arial" panose="020B0604020202020204" pitchFamily="34" charset="0"/>
              <a:buNone/>
              <a:defRPr sz="900" kern="1200">
                <a:solidFill>
                  <a:schemeClr val="accent1"/>
                </a:solidFill>
                <a:latin typeface="+mj-lt"/>
                <a:ea typeface="+mn-ea"/>
                <a:cs typeface="+mn-cs"/>
              </a:defRPr>
            </a:lvl8pPr>
            <a:lvl9pPr marL="3657600" indent="0" algn="l" defTabSz="914400" rtl="0" eaLnBrk="1" latinLnBrk="0" hangingPunct="1">
              <a:lnSpc>
                <a:spcPct val="100000"/>
              </a:lnSpc>
              <a:spcBef>
                <a:spcPts val="600"/>
              </a:spcBef>
              <a:spcAft>
                <a:spcPts val="600"/>
              </a:spcAft>
              <a:buFont typeface="Arial" panose="020B0604020202020204" pitchFamily="34" charset="0"/>
              <a:buNone/>
              <a:defRPr sz="900" kern="1200">
                <a:solidFill>
                  <a:schemeClr val="accent3"/>
                </a:solidFill>
                <a:latin typeface="+mj-lt"/>
                <a:ea typeface="+mn-ea"/>
                <a:cs typeface="+mn-cs"/>
              </a:defRPr>
            </a:lvl9pPr>
          </a:lstStyle>
          <a:p>
            <a:pPr algn="ctr"/>
            <a:r>
              <a:rPr lang="es-CO" sz="1400" b="1" dirty="0">
                <a:solidFill>
                  <a:srgbClr val="002060"/>
                </a:solidFill>
              </a:rPr>
              <a:t>SESIÓN </a:t>
            </a:r>
            <a:r>
              <a:rPr lang="es-CO" sz="1400" b="1" dirty="0" smtClean="0">
                <a:solidFill>
                  <a:srgbClr val="002060"/>
                </a:solidFill>
              </a:rPr>
              <a:t>NOVIEMBRE DE </a:t>
            </a:r>
            <a:r>
              <a:rPr lang="es-CO" sz="1400" b="1" dirty="0">
                <a:solidFill>
                  <a:srgbClr val="002060"/>
                </a:solidFill>
              </a:rPr>
              <a:t>2017 </a:t>
            </a:r>
            <a:endParaRPr lang="es-ES_tradnl" sz="1400" b="1" dirty="0">
              <a:solidFill>
                <a:srgbClr val="002060"/>
              </a:solidFill>
            </a:endParaRPr>
          </a:p>
        </p:txBody>
      </p:sp>
    </p:spTree>
    <p:extLst>
      <p:ext uri="{BB962C8B-B14F-4D97-AF65-F5344CB8AC3E}">
        <p14:creationId xmlns:p14="http://schemas.microsoft.com/office/powerpoint/2010/main" xmlns="" val="893999496"/>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1"/>
          <p:cNvSpPr txBox="1">
            <a:spLocks/>
          </p:cNvSpPr>
          <p:nvPr/>
        </p:nvSpPr>
        <p:spPr>
          <a:xfrm>
            <a:off x="1700683" y="437231"/>
            <a:ext cx="5847712" cy="347348"/>
          </a:xfrm>
          <a:prstGeom prst="rect">
            <a:avLst/>
          </a:prstGeom>
        </p:spPr>
        <p:txBody>
          <a:bodyPr vert="horz" lIns="0" tIns="0" rIns="0" bIns="0" rtlCol="0" anchor="t">
            <a:noAutofit/>
          </a:bodyPr>
          <a:lstStyle/>
          <a:p>
            <a:pPr algn="ctr">
              <a:lnSpc>
                <a:spcPct val="120000"/>
              </a:lnSpc>
            </a:pPr>
            <a:r>
              <a:rPr lang="es-CO" sz="2000" b="1" dirty="0">
                <a:solidFill>
                  <a:srgbClr val="00B050"/>
                </a:solidFill>
              </a:rPr>
              <a:t>EVENTO RELEVANTE EN </a:t>
            </a:r>
            <a:r>
              <a:rPr lang="es-CO" sz="2000" b="1" dirty="0" smtClean="0">
                <a:solidFill>
                  <a:srgbClr val="00B050"/>
                </a:solidFill>
              </a:rPr>
              <a:t>DIAGNOSTICO </a:t>
            </a:r>
            <a:endParaRPr lang="es-CO" dirty="0">
              <a:solidFill>
                <a:srgbClr val="00B050"/>
              </a:solidFill>
            </a:endParaRPr>
          </a:p>
        </p:txBody>
      </p:sp>
      <p:graphicFrame>
        <p:nvGraphicFramePr>
          <p:cNvPr id="8" name="Tabla 7"/>
          <p:cNvGraphicFramePr>
            <a:graphicFrameLocks noGrp="1"/>
          </p:cNvGraphicFramePr>
          <p:nvPr>
            <p:extLst/>
          </p:nvPr>
        </p:nvGraphicFramePr>
        <p:xfrm>
          <a:off x="269903" y="891705"/>
          <a:ext cx="8471971" cy="3949304"/>
        </p:xfrm>
        <a:graphic>
          <a:graphicData uri="http://schemas.openxmlformats.org/drawingml/2006/table">
            <a:tbl>
              <a:tblPr firstRow="1" firstCol="1" bandRow="1">
                <a:tableStyleId>{5C22544A-7EE6-4342-B048-85BDC9FD1C3A}</a:tableStyleId>
              </a:tblPr>
              <a:tblGrid>
                <a:gridCol w="1887671"/>
                <a:gridCol w="2265688"/>
                <a:gridCol w="2434727"/>
                <a:gridCol w="1883885"/>
              </a:tblGrid>
              <a:tr h="333938">
                <a:tc>
                  <a:txBody>
                    <a:bodyPr/>
                    <a:lstStyle/>
                    <a:p>
                      <a:pPr algn="ctr">
                        <a:spcAft>
                          <a:spcPts val="0"/>
                        </a:spcAft>
                      </a:pPr>
                      <a:r>
                        <a:rPr lang="es-ES" sz="1600" dirty="0">
                          <a:solidFill>
                            <a:schemeClr val="bg1"/>
                          </a:solidFill>
                          <a:effectLst/>
                          <a:latin typeface="+mn-lt"/>
                        </a:rPr>
                        <a:t>Evento</a:t>
                      </a:r>
                      <a:endParaRPr lang="es-CO" sz="1600" dirty="0">
                        <a:solidFill>
                          <a:schemeClr val="bg1"/>
                        </a:solidFill>
                        <a:effectLst/>
                        <a:latin typeface="+mn-lt"/>
                        <a:ea typeface="Times New Roman" panose="02020603050405020304" pitchFamily="18" charset="0"/>
                        <a:cs typeface="Times New Roman" panose="02020603050405020304" pitchFamily="18" charset="0"/>
                      </a:endParaRPr>
                    </a:p>
                  </a:txBody>
                  <a:tcPr marL="51435" marR="51435"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solidFill>
                      <a:srgbClr val="094784"/>
                    </a:solidFill>
                  </a:tcPr>
                </a:tc>
                <a:tc>
                  <a:txBody>
                    <a:bodyPr/>
                    <a:lstStyle/>
                    <a:p>
                      <a:pPr>
                        <a:spcAft>
                          <a:spcPts val="0"/>
                        </a:spcAft>
                      </a:pPr>
                      <a:r>
                        <a:rPr lang="es-ES" sz="1600" dirty="0" smtClean="0">
                          <a:solidFill>
                            <a:schemeClr val="bg1"/>
                          </a:solidFill>
                          <a:effectLst/>
                          <a:latin typeface="+mn-lt"/>
                        </a:rPr>
                        <a:t>3374 - 3377</a:t>
                      </a:r>
                      <a:endParaRPr lang="es-CO" sz="1600" dirty="0">
                        <a:solidFill>
                          <a:schemeClr val="bg1"/>
                        </a:solidFill>
                        <a:effectLst/>
                        <a:latin typeface="+mn-lt"/>
                        <a:ea typeface="Times New Roman" panose="02020603050405020304" pitchFamily="18" charset="0"/>
                        <a:cs typeface="Times New Roman" panose="02020603050405020304" pitchFamily="18" charset="0"/>
                      </a:endParaRPr>
                    </a:p>
                  </a:txBody>
                  <a:tcPr marL="51435" marR="51435"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solidFill>
                      <a:srgbClr val="094784"/>
                    </a:solidFill>
                  </a:tcPr>
                </a:tc>
                <a:tc>
                  <a:txBody>
                    <a:bodyPr/>
                    <a:lstStyle/>
                    <a:p>
                      <a:pPr>
                        <a:spcAft>
                          <a:spcPts val="0"/>
                        </a:spcAft>
                      </a:pPr>
                      <a:r>
                        <a:rPr lang="es-CO" sz="1600" dirty="0">
                          <a:solidFill>
                            <a:schemeClr val="bg1"/>
                          </a:solidFill>
                          <a:effectLst/>
                          <a:latin typeface="+mn-lt"/>
                        </a:rPr>
                        <a:t>Fecha de reporte </a:t>
                      </a:r>
                      <a:endParaRPr lang="es-CO" sz="1600" dirty="0">
                        <a:solidFill>
                          <a:schemeClr val="bg1"/>
                        </a:solidFill>
                        <a:effectLst/>
                        <a:latin typeface="+mn-lt"/>
                        <a:ea typeface="Times New Roman" panose="02020603050405020304" pitchFamily="18" charset="0"/>
                        <a:cs typeface="Times New Roman" panose="02020603050405020304" pitchFamily="18" charset="0"/>
                      </a:endParaRPr>
                    </a:p>
                  </a:txBody>
                  <a:tcPr marL="51435" marR="51435"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solidFill>
                      <a:srgbClr val="094784"/>
                    </a:solidFill>
                  </a:tcPr>
                </a:tc>
                <a:tc>
                  <a:txBody>
                    <a:bodyPr/>
                    <a:lstStyle/>
                    <a:p>
                      <a:pPr algn="ctr">
                        <a:spcAft>
                          <a:spcPts val="0"/>
                        </a:spcAft>
                      </a:pPr>
                      <a:r>
                        <a:rPr lang="es-CO" sz="1600" dirty="0" smtClean="0">
                          <a:solidFill>
                            <a:schemeClr val="bg1"/>
                          </a:solidFill>
                          <a:effectLst/>
                          <a:latin typeface="+mn-lt"/>
                        </a:rPr>
                        <a:t>20/10/2017</a:t>
                      </a:r>
                      <a:endParaRPr lang="es-CO" sz="1600" dirty="0">
                        <a:solidFill>
                          <a:schemeClr val="bg1"/>
                        </a:solidFill>
                        <a:effectLst/>
                        <a:latin typeface="+mn-lt"/>
                        <a:ea typeface="Times New Roman" panose="02020603050405020304" pitchFamily="18" charset="0"/>
                        <a:cs typeface="Times New Roman" panose="02020603050405020304" pitchFamily="18" charset="0"/>
                      </a:endParaRPr>
                    </a:p>
                  </a:txBody>
                  <a:tcPr marL="51435" marR="51435"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solidFill>
                      <a:srgbClr val="094784"/>
                    </a:solidFill>
                  </a:tcPr>
                </a:tc>
              </a:tr>
              <a:tr h="1867225">
                <a:tc>
                  <a:txBody>
                    <a:bodyPr/>
                    <a:lstStyle/>
                    <a:p>
                      <a:pPr algn="ctr">
                        <a:spcAft>
                          <a:spcPts val="0"/>
                        </a:spcAft>
                      </a:pPr>
                      <a:r>
                        <a:rPr lang="es-ES" sz="1600" dirty="0">
                          <a:solidFill>
                            <a:schemeClr val="bg1"/>
                          </a:solidFill>
                          <a:effectLst/>
                          <a:latin typeface="+mn-lt"/>
                        </a:rPr>
                        <a:t>Descripción</a:t>
                      </a:r>
                      <a:endParaRPr lang="es-CO" sz="1600" dirty="0">
                        <a:solidFill>
                          <a:schemeClr val="bg1"/>
                        </a:solidFill>
                        <a:effectLst/>
                        <a:latin typeface="+mn-lt"/>
                        <a:ea typeface="Times New Roman" panose="02020603050405020304" pitchFamily="18" charset="0"/>
                        <a:cs typeface="Times New Roman" panose="02020603050405020304" pitchFamily="18" charset="0"/>
                      </a:endParaRPr>
                    </a:p>
                  </a:txBody>
                  <a:tcPr marL="51435" marR="51435"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solidFill>
                      <a:srgbClr val="094784"/>
                    </a:solidFill>
                  </a:tcPr>
                </a:tc>
                <a:tc gridSpan="3">
                  <a:txBody>
                    <a:bodyPr/>
                    <a:lstStyle/>
                    <a:p>
                      <a:pPr marL="0" marR="0" lvl="0" indent="0" algn="just" defTabSz="913990" rtl="0" eaLnBrk="1" fontAlgn="auto" latinLnBrk="0" hangingPunct="1">
                        <a:lnSpc>
                          <a:spcPct val="100000"/>
                        </a:lnSpc>
                        <a:spcBef>
                          <a:spcPts val="0"/>
                        </a:spcBef>
                        <a:spcAft>
                          <a:spcPts val="0"/>
                        </a:spcAft>
                        <a:buClrTx/>
                        <a:buSzTx/>
                        <a:buFontTx/>
                        <a:buNone/>
                        <a:tabLst/>
                        <a:defRPr/>
                      </a:pPr>
                      <a:r>
                        <a:rPr lang="es-ES" sz="1200" i="1" kern="1200" dirty="0" smtClean="0">
                          <a:solidFill>
                            <a:srgbClr val="094784"/>
                          </a:solidFill>
                          <a:effectLst/>
                          <a:latin typeface="+mn-lt"/>
                          <a:ea typeface="+mn-ea"/>
                          <a:cs typeface="+mn-cs"/>
                        </a:rPr>
                        <a:t>“(…) En este contexto, el día 12 de Octubre de 2017 se presenta un evento de riesgo, toda vez que se citó al comité de control de cambios para el paso de producción del desarrollo, en el cual se identificó una serie de debilidades (Desarrollo y pruebas incompletas) las cuales pueden exponer a la Bolsa, al realizar un paso a producción de un requerimiento tecnológico en esas condiciones, ante esto la Unidad de Mercados Energéticos planteó que se hiciera el paso a producción del requerimiento y se omitiera de la parametrización la parte de subastas, dejando visible únicamente los módulos de declaración de información, planteamiento que resultó inviable para que el comité lograra dar un aval al respecto. (…)</a:t>
                      </a:r>
                    </a:p>
                    <a:p>
                      <a:pPr marL="0" marR="0" lvl="0" indent="0" algn="just" defTabSz="913990" rtl="0" eaLnBrk="1" fontAlgn="auto" latinLnBrk="0" hangingPunct="1">
                        <a:lnSpc>
                          <a:spcPct val="100000"/>
                        </a:lnSpc>
                        <a:spcBef>
                          <a:spcPts val="0"/>
                        </a:spcBef>
                        <a:spcAft>
                          <a:spcPts val="0"/>
                        </a:spcAft>
                        <a:buClrTx/>
                        <a:buSzTx/>
                        <a:buFontTx/>
                        <a:buNone/>
                        <a:tabLst/>
                        <a:defRPr/>
                      </a:pPr>
                      <a:endParaRPr lang="es-ES" sz="1200" i="1" kern="1200" dirty="0" smtClean="0">
                        <a:solidFill>
                          <a:srgbClr val="094784"/>
                        </a:solidFill>
                        <a:effectLst/>
                        <a:latin typeface="+mn-lt"/>
                        <a:ea typeface="+mn-ea"/>
                        <a:cs typeface="+mn-cs"/>
                      </a:endParaRPr>
                    </a:p>
                    <a:p>
                      <a:pPr marL="0" marR="0" lvl="0" indent="0" algn="just" defTabSz="913990" rtl="0" eaLnBrk="1" fontAlgn="auto" latinLnBrk="0" hangingPunct="1">
                        <a:lnSpc>
                          <a:spcPct val="100000"/>
                        </a:lnSpc>
                        <a:spcBef>
                          <a:spcPts val="0"/>
                        </a:spcBef>
                        <a:spcAft>
                          <a:spcPts val="0"/>
                        </a:spcAft>
                        <a:buClrTx/>
                        <a:buSzTx/>
                        <a:buFontTx/>
                        <a:buNone/>
                        <a:tabLst/>
                        <a:defRPr/>
                      </a:pPr>
                      <a:r>
                        <a:rPr lang="es-ES" sz="1200" i="1" kern="1200" dirty="0" smtClean="0">
                          <a:solidFill>
                            <a:srgbClr val="094784"/>
                          </a:solidFill>
                          <a:effectLst/>
                          <a:latin typeface="+mn-lt"/>
                          <a:ea typeface="+mn-ea"/>
                          <a:cs typeface="+mn-cs"/>
                        </a:rPr>
                        <a:t>(…) En dicha reunión se expusieron las condiciones anteriormente mencionadas, dando como resultado,  después de un análisis y debate frente a distintos escenarios , que lo menos impactante para la Bolsa en ese momento era salir a producción con el requerimiento tecnológico en dichas condiciones (incompleto); acción realizada esa misma noche antes del plazo.(…)</a:t>
                      </a:r>
                    </a:p>
                  </a:txBody>
                  <a:tcPr marL="51435" marR="51435"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c hMerge="1">
                  <a:txBody>
                    <a:bodyPr/>
                    <a:lstStyle/>
                    <a:p>
                      <a:endParaRPr lang="es-CO"/>
                    </a:p>
                  </a:txBody>
                  <a:tcPr/>
                </a:tc>
                <a:tc hMerge="1">
                  <a:txBody>
                    <a:bodyPr/>
                    <a:lstStyle/>
                    <a:p>
                      <a:endParaRPr lang="es-CO"/>
                    </a:p>
                  </a:txBody>
                  <a:tcPr/>
                </a:tc>
              </a:tr>
              <a:tr h="622409">
                <a:tc>
                  <a:txBody>
                    <a:bodyPr/>
                    <a:lstStyle/>
                    <a:p>
                      <a:pPr algn="ctr">
                        <a:spcAft>
                          <a:spcPts val="0"/>
                        </a:spcAft>
                      </a:pPr>
                      <a:r>
                        <a:rPr lang="es-ES" sz="1600" dirty="0">
                          <a:solidFill>
                            <a:schemeClr val="bg1"/>
                          </a:solidFill>
                          <a:effectLst/>
                          <a:latin typeface="+mn-lt"/>
                        </a:rPr>
                        <a:t>Áreas Involucradas</a:t>
                      </a:r>
                      <a:endParaRPr lang="es-CO" sz="1600" dirty="0">
                        <a:solidFill>
                          <a:schemeClr val="bg1"/>
                        </a:solidFill>
                        <a:effectLst/>
                        <a:latin typeface="+mn-lt"/>
                        <a:ea typeface="Times New Roman" panose="02020603050405020304" pitchFamily="18" charset="0"/>
                        <a:cs typeface="Times New Roman" panose="02020603050405020304" pitchFamily="18" charset="0"/>
                      </a:endParaRPr>
                    </a:p>
                  </a:txBody>
                  <a:tcPr marL="51435" marR="51435"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solidFill>
                      <a:srgbClr val="094784"/>
                    </a:solidFill>
                  </a:tcPr>
                </a:tc>
                <a:tc gridSpan="3">
                  <a:txBody>
                    <a:bodyPr/>
                    <a:lstStyle/>
                    <a:p>
                      <a:r>
                        <a:rPr lang="es-ES" sz="1600" i="0" kern="1200" dirty="0" smtClean="0">
                          <a:solidFill>
                            <a:srgbClr val="094784"/>
                          </a:solidFill>
                          <a:effectLst/>
                          <a:latin typeface="+mn-lt"/>
                          <a:ea typeface="+mn-ea"/>
                          <a:cs typeface="+mn-cs"/>
                        </a:rPr>
                        <a:t>Vicepresidencia Ejecutiva / Unidad de Mercados Especializados </a:t>
                      </a:r>
                      <a:endParaRPr lang="es-CO" sz="1600" i="0" kern="1200" dirty="0" smtClean="0">
                        <a:solidFill>
                          <a:srgbClr val="094784"/>
                        </a:solidFill>
                        <a:effectLst/>
                        <a:latin typeface="+mn-lt"/>
                        <a:ea typeface="+mn-ea"/>
                        <a:cs typeface="+mn-cs"/>
                      </a:endParaRPr>
                    </a:p>
                    <a:p>
                      <a:r>
                        <a:rPr lang="es-ES" sz="1600" i="0" kern="1200" dirty="0" smtClean="0">
                          <a:solidFill>
                            <a:srgbClr val="094784"/>
                          </a:solidFill>
                          <a:effectLst/>
                          <a:latin typeface="+mn-lt"/>
                          <a:ea typeface="+mn-ea"/>
                          <a:cs typeface="+mn-cs"/>
                        </a:rPr>
                        <a:t>Procesos: Gas/ Tecnología </a:t>
                      </a:r>
                      <a:endParaRPr lang="es-CO" sz="1600" i="0" kern="1200" dirty="0">
                        <a:solidFill>
                          <a:srgbClr val="094784"/>
                        </a:solidFill>
                        <a:effectLst/>
                        <a:latin typeface="+mn-lt"/>
                        <a:ea typeface="+mn-ea"/>
                        <a:cs typeface="+mn-cs"/>
                      </a:endParaRPr>
                    </a:p>
                  </a:txBody>
                  <a:tcPr marL="51435" marR="51435"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c hMerge="1">
                  <a:txBody>
                    <a:bodyPr/>
                    <a:lstStyle/>
                    <a:p>
                      <a:endParaRPr lang="es-CO"/>
                    </a:p>
                  </a:txBody>
                  <a:tcPr/>
                </a:tc>
                <a:tc hMerge="1">
                  <a:txBody>
                    <a:bodyPr/>
                    <a:lstStyle/>
                    <a:p>
                      <a:endParaRPr lang="es-CO"/>
                    </a:p>
                  </a:txBody>
                  <a:tcPr/>
                </a:tc>
              </a:tr>
              <a:tr h="432637">
                <a:tc>
                  <a:txBody>
                    <a:bodyPr/>
                    <a:lstStyle/>
                    <a:p>
                      <a:pPr algn="ctr">
                        <a:spcAft>
                          <a:spcPts val="0"/>
                        </a:spcAft>
                      </a:pPr>
                      <a:r>
                        <a:rPr lang="es-ES" sz="1600" dirty="0" smtClean="0">
                          <a:solidFill>
                            <a:schemeClr val="bg1"/>
                          </a:solidFill>
                          <a:effectLst/>
                          <a:latin typeface="+mn-lt"/>
                        </a:rPr>
                        <a:t>Estado </a:t>
                      </a:r>
                      <a:endParaRPr lang="es-CO" sz="1600" dirty="0">
                        <a:solidFill>
                          <a:schemeClr val="bg1"/>
                        </a:solidFill>
                        <a:effectLst/>
                        <a:latin typeface="+mn-lt"/>
                        <a:ea typeface="Times New Roman" panose="02020603050405020304" pitchFamily="18" charset="0"/>
                        <a:cs typeface="Times New Roman" panose="02020603050405020304" pitchFamily="18" charset="0"/>
                      </a:endParaRPr>
                    </a:p>
                  </a:txBody>
                  <a:tcPr marL="51435" marR="51435"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solidFill>
                      <a:srgbClr val="094784"/>
                    </a:solidFill>
                  </a:tcPr>
                </a:tc>
                <a:tc gridSpan="3">
                  <a:txBody>
                    <a:bodyPr/>
                    <a:lstStyle/>
                    <a:p>
                      <a:pPr marL="0" algn="l" defTabSz="913990" rtl="0" eaLnBrk="1" latinLnBrk="0" hangingPunct="1">
                        <a:spcAft>
                          <a:spcPts val="0"/>
                        </a:spcAft>
                      </a:pPr>
                      <a:r>
                        <a:rPr lang="es-CO" sz="1600" kern="1200" dirty="0" smtClean="0">
                          <a:solidFill>
                            <a:srgbClr val="094784"/>
                          </a:solidFill>
                          <a:effectLst/>
                          <a:latin typeface="+mn-lt"/>
                          <a:ea typeface="+mn-ea"/>
                          <a:cs typeface="+mn-cs"/>
                        </a:rPr>
                        <a:t>Diagnostico</a:t>
                      </a:r>
                      <a:endParaRPr lang="es-CO" sz="1600" kern="1200" dirty="0">
                        <a:solidFill>
                          <a:srgbClr val="094784"/>
                        </a:solidFill>
                        <a:effectLst/>
                        <a:latin typeface="+mn-lt"/>
                        <a:ea typeface="+mn-ea"/>
                        <a:cs typeface="+mn-cs"/>
                      </a:endParaRPr>
                    </a:p>
                  </a:txBody>
                  <a:tcPr marL="51435" marR="51435"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c hMerge="1">
                  <a:txBody>
                    <a:bodyPr/>
                    <a:lstStyle/>
                    <a:p>
                      <a:endParaRPr lang="es-ES"/>
                    </a:p>
                  </a:txBody>
                  <a:tcPr/>
                </a:tc>
                <a:tc hMerge="1">
                  <a:txBody>
                    <a:bodyPr/>
                    <a:lstStyle/>
                    <a:p>
                      <a:endParaRPr lang="es-ES"/>
                    </a:p>
                  </a:txBody>
                  <a:tcPr/>
                </a:tc>
              </a:tr>
            </a:tbl>
          </a:graphicData>
        </a:graphic>
      </p:graphicFrame>
      <p:sp>
        <p:nvSpPr>
          <p:cNvPr id="18" name="Text Placeholder 4"/>
          <p:cNvSpPr>
            <a:spLocks noGrp="1"/>
          </p:cNvSpPr>
          <p:nvPr>
            <p:ph type="body" idx="28"/>
          </p:nvPr>
        </p:nvSpPr>
        <p:spPr>
          <a:xfrm>
            <a:off x="269903" y="167597"/>
            <a:ext cx="5720512" cy="451948"/>
          </a:xfrm>
        </p:spPr>
        <p:txBody>
          <a:bodyPr/>
          <a:lstStyle/>
          <a:p>
            <a:r>
              <a:rPr lang="es-ES" sz="2000" b="1" dirty="0" smtClean="0">
                <a:solidFill>
                  <a:srgbClr val="094784"/>
                </a:solidFill>
                <a:latin typeface="+mn-lt"/>
              </a:rPr>
              <a:t>GESTIÓN EVENTO DE RIESGO OPERATIVO</a:t>
            </a:r>
            <a:endParaRPr lang="en-US" sz="2000" b="1" dirty="0">
              <a:solidFill>
                <a:srgbClr val="094784"/>
              </a:solidFill>
              <a:latin typeface="+mn-lt"/>
            </a:endParaRPr>
          </a:p>
        </p:txBody>
      </p:sp>
      <p:pic>
        <p:nvPicPr>
          <p:cNvPr id="20" name="Picture 3"/>
          <p:cNvPicPr>
            <a:picLocks noChangeAspect="1" noChangeArrowheads="1"/>
          </p:cNvPicPr>
          <p:nvPr/>
        </p:nvPicPr>
        <p:blipFill>
          <a:blip r:embed="rId2" cstate="print"/>
          <a:srcRect/>
          <a:stretch>
            <a:fillRect/>
          </a:stretch>
        </p:blipFill>
        <p:spPr bwMode="auto">
          <a:xfrm>
            <a:off x="7392318" y="92006"/>
            <a:ext cx="1611478" cy="579334"/>
          </a:xfrm>
          <a:prstGeom prst="rect">
            <a:avLst/>
          </a:prstGeom>
          <a:noFill/>
          <a:ln w="9525">
            <a:noFill/>
            <a:miter lim="800000"/>
            <a:headEnd/>
            <a:tailEnd/>
          </a:ln>
          <a:effectLst/>
        </p:spPr>
      </p:pic>
    </p:spTree>
    <p:extLst>
      <p:ext uri="{BB962C8B-B14F-4D97-AF65-F5344CB8AC3E}">
        <p14:creationId xmlns:p14="http://schemas.microsoft.com/office/powerpoint/2010/main" xmlns="" val="3531754438"/>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1"/>
          <p:cNvSpPr txBox="1">
            <a:spLocks/>
          </p:cNvSpPr>
          <p:nvPr/>
        </p:nvSpPr>
        <p:spPr>
          <a:xfrm>
            <a:off x="1254097" y="620867"/>
            <a:ext cx="6446726" cy="294542"/>
          </a:xfrm>
          <a:prstGeom prst="rect">
            <a:avLst/>
          </a:prstGeom>
        </p:spPr>
        <p:txBody>
          <a:bodyPr vert="horz" lIns="0" tIns="0" rIns="0" bIns="0" rtlCol="0" anchor="t">
            <a:noAutofit/>
          </a:bodyPr>
          <a:lstStyle/>
          <a:p>
            <a:pPr algn="ctr">
              <a:lnSpc>
                <a:spcPct val="120000"/>
              </a:lnSpc>
            </a:pPr>
            <a:r>
              <a:rPr lang="es-CO" sz="2000" b="1" dirty="0">
                <a:solidFill>
                  <a:srgbClr val="00B050"/>
                </a:solidFill>
              </a:rPr>
              <a:t>DIAGNOSTICO EVENTO DE RIESGO ID </a:t>
            </a:r>
            <a:r>
              <a:rPr lang="es-CO" sz="2000" b="1" dirty="0" smtClean="0">
                <a:solidFill>
                  <a:srgbClr val="00B050"/>
                </a:solidFill>
              </a:rPr>
              <a:t>3374 - 3377 </a:t>
            </a:r>
            <a:endParaRPr lang="es-CO" sz="2000" b="1" dirty="0">
              <a:solidFill>
                <a:srgbClr val="00B050"/>
              </a:solidFill>
            </a:endParaRPr>
          </a:p>
        </p:txBody>
      </p:sp>
      <p:sp>
        <p:nvSpPr>
          <p:cNvPr id="3" name="Rectángulo 2"/>
          <p:cNvSpPr/>
          <p:nvPr/>
        </p:nvSpPr>
        <p:spPr>
          <a:xfrm>
            <a:off x="115524" y="1155552"/>
            <a:ext cx="8723872" cy="830997"/>
          </a:xfrm>
          <a:prstGeom prst="rect">
            <a:avLst/>
          </a:prstGeom>
        </p:spPr>
        <p:txBody>
          <a:bodyPr wrap="square">
            <a:spAutoFit/>
          </a:bodyPr>
          <a:lstStyle/>
          <a:p>
            <a:pPr algn="just"/>
            <a:r>
              <a:rPr lang="es-ES" sz="1600" dirty="0">
                <a:solidFill>
                  <a:srgbClr val="094784"/>
                </a:solidFill>
                <a:latin typeface="+mj-lt"/>
              </a:rPr>
              <a:t>Con fundamento en las reuniones del Comité de Control de Cambios que asistió la Dirección de riesgos y los análisis realizados de manera posterior se ha identificado las siguientes causas</a:t>
            </a:r>
            <a:endParaRPr lang="es-CO" sz="1600" dirty="0">
              <a:solidFill>
                <a:srgbClr val="094784"/>
              </a:solidFill>
              <a:latin typeface="+mj-lt"/>
            </a:endParaRPr>
          </a:p>
        </p:txBody>
      </p:sp>
      <p:sp>
        <p:nvSpPr>
          <p:cNvPr id="18" name="Text Placeholder 4"/>
          <p:cNvSpPr>
            <a:spLocks noGrp="1"/>
          </p:cNvSpPr>
          <p:nvPr>
            <p:ph type="body" idx="28"/>
          </p:nvPr>
        </p:nvSpPr>
        <p:spPr>
          <a:xfrm>
            <a:off x="115523" y="223319"/>
            <a:ext cx="5720512" cy="451948"/>
          </a:xfrm>
        </p:spPr>
        <p:txBody>
          <a:bodyPr/>
          <a:lstStyle/>
          <a:p>
            <a:r>
              <a:rPr lang="es-ES" sz="2000" b="1" dirty="0" smtClean="0">
                <a:solidFill>
                  <a:srgbClr val="094784"/>
                </a:solidFill>
                <a:latin typeface="+mn-lt"/>
              </a:rPr>
              <a:t>GESTIÓN EVENTO DE RIESGO OPERATIVO</a:t>
            </a:r>
            <a:endParaRPr lang="en-US" sz="2000" b="1" dirty="0">
              <a:solidFill>
                <a:srgbClr val="094784"/>
              </a:solidFill>
              <a:latin typeface="+mn-lt"/>
            </a:endParaRPr>
          </a:p>
        </p:txBody>
      </p:sp>
      <p:pic>
        <p:nvPicPr>
          <p:cNvPr id="20" name="Picture 3"/>
          <p:cNvPicPr>
            <a:picLocks noChangeAspect="1" noChangeArrowheads="1"/>
          </p:cNvPicPr>
          <p:nvPr/>
        </p:nvPicPr>
        <p:blipFill>
          <a:blip r:embed="rId3" cstate="print"/>
          <a:srcRect/>
          <a:stretch>
            <a:fillRect/>
          </a:stretch>
        </p:blipFill>
        <p:spPr bwMode="auto">
          <a:xfrm>
            <a:off x="7802088" y="92006"/>
            <a:ext cx="1201708" cy="432020"/>
          </a:xfrm>
          <a:prstGeom prst="rect">
            <a:avLst/>
          </a:prstGeom>
          <a:noFill/>
          <a:ln w="9525">
            <a:noFill/>
            <a:miter lim="800000"/>
            <a:headEnd/>
            <a:tailEnd/>
          </a:ln>
          <a:effectLst/>
        </p:spPr>
      </p:pic>
      <p:sp>
        <p:nvSpPr>
          <p:cNvPr id="4" name="Rectángulo 3"/>
          <p:cNvSpPr/>
          <p:nvPr/>
        </p:nvSpPr>
        <p:spPr>
          <a:xfrm>
            <a:off x="666652" y="2234983"/>
            <a:ext cx="7935927" cy="1077218"/>
          </a:xfrm>
          <a:prstGeom prst="rect">
            <a:avLst/>
          </a:prstGeom>
        </p:spPr>
        <p:txBody>
          <a:bodyPr wrap="square">
            <a:spAutoFit/>
          </a:bodyPr>
          <a:lstStyle/>
          <a:p>
            <a:pPr indent="-285750" algn="just">
              <a:buClr>
                <a:srgbClr val="00B050"/>
              </a:buClr>
              <a:buFont typeface="Wingdings" panose="05000000000000000000" pitchFamily="2" charset="2"/>
              <a:buChar char="ü"/>
            </a:pPr>
            <a:r>
              <a:rPr lang="es-CO" sz="1600" dirty="0">
                <a:solidFill>
                  <a:srgbClr val="094784"/>
                </a:solidFill>
                <a:latin typeface="+mj-lt"/>
              </a:rPr>
              <a:t>Incumplimiento a los procedimientos internos de la Entidad</a:t>
            </a:r>
          </a:p>
          <a:p>
            <a:pPr indent="-285750" algn="just">
              <a:buClr>
                <a:srgbClr val="00B050"/>
              </a:buClr>
              <a:buFont typeface="Wingdings" panose="05000000000000000000" pitchFamily="2" charset="2"/>
              <a:buChar char="ü"/>
            </a:pPr>
            <a:r>
              <a:rPr lang="es-CO" sz="1600" dirty="0">
                <a:solidFill>
                  <a:srgbClr val="094784"/>
                </a:solidFill>
                <a:latin typeface="+mj-lt"/>
              </a:rPr>
              <a:t>Posible falta de claridad en la normatividad</a:t>
            </a:r>
          </a:p>
          <a:p>
            <a:pPr indent="-285750" algn="just">
              <a:buClr>
                <a:srgbClr val="00B050"/>
              </a:buClr>
              <a:buFont typeface="Wingdings" panose="05000000000000000000" pitchFamily="2" charset="2"/>
              <a:buChar char="ü"/>
            </a:pPr>
            <a:r>
              <a:rPr lang="es-CO" sz="1600" dirty="0">
                <a:solidFill>
                  <a:srgbClr val="094784"/>
                </a:solidFill>
                <a:latin typeface="+mj-lt"/>
              </a:rPr>
              <a:t>Estructuración de las pruebas relacionadas con el requerimiento. </a:t>
            </a:r>
          </a:p>
          <a:p>
            <a:pPr marL="265113" indent="-265113" algn="just">
              <a:buClr>
                <a:srgbClr val="00B050"/>
              </a:buClr>
              <a:buFont typeface="Wingdings" panose="05000000000000000000" pitchFamily="2" charset="2"/>
              <a:buChar char="ü"/>
            </a:pPr>
            <a:r>
              <a:rPr lang="es-CO" sz="1600" dirty="0">
                <a:solidFill>
                  <a:srgbClr val="094784"/>
                </a:solidFill>
                <a:latin typeface="+mj-lt"/>
              </a:rPr>
              <a:t>No cumplieron en su totalidad los controles establecidos para mitigar las causas.</a:t>
            </a:r>
          </a:p>
        </p:txBody>
      </p:sp>
      <p:sp>
        <p:nvSpPr>
          <p:cNvPr id="6" name="Rectángulo 5"/>
          <p:cNvSpPr/>
          <p:nvPr/>
        </p:nvSpPr>
        <p:spPr>
          <a:xfrm>
            <a:off x="115523" y="3560635"/>
            <a:ext cx="8723873" cy="1323439"/>
          </a:xfrm>
          <a:prstGeom prst="rect">
            <a:avLst/>
          </a:prstGeom>
        </p:spPr>
        <p:txBody>
          <a:bodyPr wrap="square">
            <a:spAutoFit/>
          </a:bodyPr>
          <a:lstStyle/>
          <a:p>
            <a:pPr algn="just">
              <a:spcAft>
                <a:spcPts val="0"/>
              </a:spcAft>
            </a:pPr>
            <a:r>
              <a:rPr lang="es-CO" sz="1600" dirty="0">
                <a:solidFill>
                  <a:srgbClr val="094784"/>
                </a:solidFill>
                <a:latin typeface="+mj-lt"/>
              </a:rPr>
              <a:t>la Dirección de Riesgos se encuentra realizando requerimientos de </a:t>
            </a:r>
            <a:r>
              <a:rPr lang="es-CO" sz="1600" dirty="0" smtClean="0">
                <a:solidFill>
                  <a:srgbClr val="094784"/>
                </a:solidFill>
                <a:latin typeface="+mj-lt"/>
              </a:rPr>
              <a:t>información y </a:t>
            </a:r>
            <a:r>
              <a:rPr lang="es-CO" sz="1600" dirty="0">
                <a:solidFill>
                  <a:srgbClr val="094784"/>
                </a:solidFill>
                <a:latin typeface="+mj-lt"/>
              </a:rPr>
              <a:t>reuniones con las áreas involucradas (Unidad Mercados Especializados, Unidad de tecnología)  a fin de establecer el plan de actividades a desarrollar de manera integral para que estas casusas sean efectivamente mitigadas y evitar así que se presente nuevamente este tipo de </a:t>
            </a:r>
            <a:r>
              <a:rPr lang="es-CO" sz="1600" dirty="0" smtClean="0">
                <a:solidFill>
                  <a:srgbClr val="094784"/>
                </a:solidFill>
                <a:latin typeface="+mj-lt"/>
              </a:rPr>
              <a:t>situaciones.</a:t>
            </a:r>
            <a:endParaRPr lang="es-CO" sz="1600" dirty="0">
              <a:solidFill>
                <a:srgbClr val="094784"/>
              </a:solidFill>
              <a:latin typeface="+mj-lt"/>
            </a:endParaRPr>
          </a:p>
        </p:txBody>
      </p:sp>
    </p:spTree>
    <p:extLst>
      <p:ext uri="{BB962C8B-B14F-4D97-AF65-F5344CB8AC3E}">
        <p14:creationId xmlns:p14="http://schemas.microsoft.com/office/powerpoint/2010/main" xmlns="" val="3073448513"/>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685319" y="1428797"/>
            <a:ext cx="7712723" cy="1668947"/>
          </a:xfrm>
        </p:spPr>
        <p:txBody>
          <a:bodyPr/>
          <a:lstStyle/>
          <a:p>
            <a:pPr lvl="0" algn="just"/>
            <a:r>
              <a:rPr lang="es-CO" sz="4000" dirty="0"/>
              <a:t>9</a:t>
            </a:r>
            <a:r>
              <a:rPr lang="es-CO" sz="4000" dirty="0" smtClean="0"/>
              <a:t>. </a:t>
            </a:r>
            <a:r>
              <a:rPr lang="es-CO" sz="3600" dirty="0"/>
              <a:t>Informe de Gestión </a:t>
            </a:r>
            <a:r>
              <a:rPr lang="es-CO" sz="3600" dirty="0" smtClean="0"/>
              <a:t>al </a:t>
            </a:r>
            <a:r>
              <a:rPr lang="es-ES" sz="3600" dirty="0" smtClean="0"/>
              <a:t>Sistema </a:t>
            </a:r>
            <a:r>
              <a:rPr lang="es-ES" sz="3600" dirty="0"/>
              <a:t>de Administración de Riesgos Financieros – </a:t>
            </a:r>
            <a:r>
              <a:rPr lang="es-CO" sz="3600" dirty="0"/>
              <a:t>SARF</a:t>
            </a:r>
          </a:p>
        </p:txBody>
      </p:sp>
      <p:sp>
        <p:nvSpPr>
          <p:cNvPr id="3" name="Content Placeholder 13"/>
          <p:cNvSpPr txBox="1">
            <a:spLocks/>
          </p:cNvSpPr>
          <p:nvPr/>
        </p:nvSpPr>
        <p:spPr>
          <a:xfrm>
            <a:off x="685319" y="3656220"/>
            <a:ext cx="7760849" cy="915781"/>
          </a:xfrm>
          <a:prstGeom prst="rect">
            <a:avLst/>
          </a:prstGeom>
        </p:spPr>
        <p:txBody>
          <a:bodyPr numCol="1"/>
          <a:lstStyle>
            <a:lvl1pPr marL="0" indent="0" algn="l" defTabSz="913990" rtl="0" eaLnBrk="1" latinLnBrk="0" hangingPunct="1">
              <a:lnSpc>
                <a:spcPct val="120000"/>
              </a:lnSpc>
              <a:spcBef>
                <a:spcPts val="600"/>
              </a:spcBef>
              <a:spcAft>
                <a:spcPts val="1200"/>
              </a:spcAft>
              <a:buFont typeface="Arial" panose="020B0604020202020204" pitchFamily="34" charset="0"/>
              <a:buChar char="​"/>
              <a:defRPr sz="1600" b="0" i="0" kern="1200">
                <a:solidFill>
                  <a:schemeClr val="accent4"/>
                </a:solidFill>
                <a:latin typeface="+mn-lt"/>
                <a:ea typeface="+mn-ea"/>
                <a:cs typeface="+mn-cs"/>
              </a:defRPr>
            </a:lvl1pPr>
            <a:lvl2pPr marL="0" indent="0" algn="l" defTabSz="91399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399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787" indent="-169787" algn="l" defTabSz="91399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5919" indent="-176133" algn="l" defTabSz="91399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399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399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399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399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indent="-285750">
              <a:lnSpc>
                <a:spcPct val="100000"/>
              </a:lnSpc>
              <a:spcBef>
                <a:spcPts val="0"/>
              </a:spcBef>
              <a:spcAft>
                <a:spcPts val="0"/>
              </a:spcAft>
              <a:buFont typeface="Wingdings" panose="05000000000000000000" pitchFamily="2" charset="2"/>
              <a:buChar char="ü"/>
            </a:pPr>
            <a:r>
              <a:rPr lang="es-ES" sz="1500" b="1" dirty="0" smtClean="0">
                <a:solidFill>
                  <a:srgbClr val="99CCFF"/>
                </a:solidFill>
              </a:rPr>
              <a:t>Informe Gestión SARF 30-09-2017 </a:t>
            </a:r>
            <a:r>
              <a:rPr lang="es-ES" sz="1500" b="1" dirty="0">
                <a:solidFill>
                  <a:srgbClr val="99CCFF"/>
                </a:solidFill>
              </a:rPr>
              <a:t>(Anexo No 7</a:t>
            </a:r>
            <a:r>
              <a:rPr lang="es-ES" sz="1500" b="1" dirty="0" smtClean="0">
                <a:solidFill>
                  <a:srgbClr val="99CCFF"/>
                </a:solidFill>
              </a:rPr>
              <a:t>)</a:t>
            </a:r>
          </a:p>
          <a:p>
            <a:pPr indent="-285750">
              <a:lnSpc>
                <a:spcPct val="100000"/>
              </a:lnSpc>
              <a:spcBef>
                <a:spcPts val="0"/>
              </a:spcBef>
              <a:spcAft>
                <a:spcPts val="0"/>
              </a:spcAft>
              <a:buFont typeface="Wingdings" panose="05000000000000000000" pitchFamily="2" charset="2"/>
              <a:buChar char="ü"/>
            </a:pPr>
            <a:r>
              <a:rPr lang="es-ES" sz="1500" b="1" dirty="0" smtClean="0">
                <a:solidFill>
                  <a:srgbClr val="99CCFF"/>
                </a:solidFill>
              </a:rPr>
              <a:t>Seguimiento, Evaluación y Recomendación del Comité de Riesgos </a:t>
            </a:r>
            <a:endParaRPr lang="es-ES" sz="1500" b="1" dirty="0">
              <a:solidFill>
                <a:srgbClr val="99CCFF"/>
              </a:solidFill>
            </a:endParaRPr>
          </a:p>
        </p:txBody>
      </p:sp>
    </p:spTree>
    <p:extLst>
      <p:ext uri="{BB962C8B-B14F-4D97-AF65-F5344CB8AC3E}">
        <p14:creationId xmlns:p14="http://schemas.microsoft.com/office/powerpoint/2010/main" xmlns="" val="3795269298"/>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4"/>
          <p:cNvSpPr>
            <a:spLocks noGrp="1"/>
          </p:cNvSpPr>
          <p:nvPr>
            <p:ph type="body" idx="28"/>
          </p:nvPr>
        </p:nvSpPr>
        <p:spPr>
          <a:xfrm>
            <a:off x="124098" y="55128"/>
            <a:ext cx="7326019" cy="338961"/>
          </a:xfrm>
        </p:spPr>
        <p:txBody>
          <a:bodyPr/>
          <a:lstStyle/>
          <a:p>
            <a:pPr lvl="0" defTabSz="914400">
              <a:lnSpc>
                <a:spcPct val="120000"/>
              </a:lnSpc>
              <a:spcBef>
                <a:spcPts val="600"/>
              </a:spcBef>
              <a:spcAft>
                <a:spcPts val="1200"/>
              </a:spcAft>
              <a:buFont typeface="Arial" panose="020B0604020202020204" pitchFamily="34" charset="0"/>
              <a:buChar char="​"/>
              <a:defRPr/>
            </a:pPr>
            <a:r>
              <a:rPr lang="en-US" sz="2000" b="1" dirty="0">
                <a:solidFill>
                  <a:srgbClr val="002060"/>
                </a:solidFill>
                <a:latin typeface="+mn-lt"/>
              </a:rPr>
              <a:t>Sistema de Administration de Riesgos Financieros  - SARF</a:t>
            </a:r>
          </a:p>
        </p:txBody>
      </p:sp>
      <p:pic>
        <p:nvPicPr>
          <p:cNvPr id="18" name="91 Imagen" descr="BMC LOGO.bmp"/>
          <p:cNvPicPr>
            <a:picLocks noChangeAspect="1"/>
          </p:cNvPicPr>
          <p:nvPr/>
        </p:nvPicPr>
        <p:blipFill>
          <a:blip r:embed="rId2" cstate="print"/>
          <a:srcRect t="9660" r="-211"/>
          <a:stretch>
            <a:fillRect/>
          </a:stretch>
        </p:blipFill>
        <p:spPr bwMode="auto">
          <a:xfrm>
            <a:off x="7494593" y="117206"/>
            <a:ext cx="1512000" cy="568594"/>
          </a:xfrm>
          <a:prstGeom prst="rect">
            <a:avLst/>
          </a:prstGeom>
          <a:noFill/>
          <a:ln w="9525">
            <a:noFill/>
            <a:miter lim="800000"/>
            <a:headEnd/>
            <a:tailEnd/>
          </a:ln>
        </p:spPr>
      </p:pic>
      <p:sp>
        <p:nvSpPr>
          <p:cNvPr id="6" name="4 Marcador de texto"/>
          <p:cNvSpPr txBox="1">
            <a:spLocks/>
          </p:cNvSpPr>
          <p:nvPr/>
        </p:nvSpPr>
        <p:spPr>
          <a:xfrm>
            <a:off x="317254" y="3057028"/>
            <a:ext cx="7108797" cy="523064"/>
          </a:xfrm>
          <a:prstGeom prst="rect">
            <a:avLst/>
          </a:prstGeom>
        </p:spPr>
        <p:txBody>
          <a:bodyPr vert="horz" lIns="0" tIns="0" rIns="0" bIns="0" rtlCol="0" anchor="ctr" anchorCtr="0">
            <a:noAutofit/>
          </a:bodyPr>
          <a:lstStyle/>
          <a:p>
            <a:r>
              <a:rPr lang="es-CO" sz="2700" b="1" dirty="0">
                <a:solidFill>
                  <a:srgbClr val="002060"/>
                </a:solidFill>
              </a:rPr>
              <a:t>Riesgo de Emisor y Contraparte</a:t>
            </a:r>
          </a:p>
        </p:txBody>
      </p:sp>
      <p:graphicFrame>
        <p:nvGraphicFramePr>
          <p:cNvPr id="7" name="4 Diagrama"/>
          <p:cNvGraphicFramePr/>
          <p:nvPr>
            <p:extLst>
              <p:ext uri="{D42A27DB-BD31-4B8C-83A1-F6EECF244321}">
                <p14:modId xmlns:p14="http://schemas.microsoft.com/office/powerpoint/2010/main" xmlns="" val="361671674"/>
              </p:ext>
            </p:extLst>
          </p:nvPr>
        </p:nvGraphicFramePr>
        <p:xfrm>
          <a:off x="317256" y="3278038"/>
          <a:ext cx="8128000" cy="17391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 name="Tabla 1"/>
          <p:cNvGraphicFramePr>
            <a:graphicFrameLocks noGrp="1"/>
          </p:cNvGraphicFramePr>
          <p:nvPr>
            <p:extLst>
              <p:ext uri="{D42A27DB-BD31-4B8C-83A1-F6EECF244321}">
                <p14:modId xmlns:p14="http://schemas.microsoft.com/office/powerpoint/2010/main" xmlns="" val="834129807"/>
              </p:ext>
            </p:extLst>
          </p:nvPr>
        </p:nvGraphicFramePr>
        <p:xfrm>
          <a:off x="1456298" y="1221617"/>
          <a:ext cx="6038295" cy="1472184"/>
        </p:xfrm>
        <a:graphic>
          <a:graphicData uri="http://schemas.openxmlformats.org/drawingml/2006/table">
            <a:tbl>
              <a:tblPr firstRow="1" firstCol="1" bandRow="1">
                <a:tableStyleId>{5C22544A-7EE6-4342-B048-85BDC9FD1C3A}</a:tableStyleId>
              </a:tblPr>
              <a:tblGrid>
                <a:gridCol w="2744680"/>
                <a:gridCol w="1965544"/>
                <a:gridCol w="1328071"/>
              </a:tblGrid>
              <a:tr h="333375">
                <a:tc>
                  <a:txBody>
                    <a:bodyPr/>
                    <a:lstStyle/>
                    <a:p>
                      <a:pPr algn="ctr">
                        <a:lnSpc>
                          <a:spcPct val="115000"/>
                        </a:lnSpc>
                        <a:spcAft>
                          <a:spcPts val="0"/>
                        </a:spcAft>
                      </a:pPr>
                      <a:r>
                        <a:rPr lang="es-CO" sz="1400" dirty="0">
                          <a:effectLst/>
                        </a:rPr>
                        <a:t>Tipo de Inversión</a:t>
                      </a:r>
                      <a:endParaRPr lang="es-CO"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solidFill>
                      <a:srgbClr val="044990"/>
                    </a:solidFill>
                  </a:tcPr>
                </a:tc>
                <a:tc>
                  <a:txBody>
                    <a:bodyPr/>
                    <a:lstStyle/>
                    <a:p>
                      <a:pPr algn="ctr">
                        <a:lnSpc>
                          <a:spcPct val="115000"/>
                        </a:lnSpc>
                        <a:spcAft>
                          <a:spcPts val="0"/>
                        </a:spcAft>
                      </a:pPr>
                      <a:r>
                        <a:rPr lang="es-CO" sz="1400" dirty="0">
                          <a:effectLst/>
                        </a:rPr>
                        <a:t>Valor </a:t>
                      </a:r>
                      <a:br>
                        <a:rPr lang="es-CO" sz="1400" dirty="0">
                          <a:effectLst/>
                        </a:rPr>
                      </a:br>
                      <a:r>
                        <a:rPr lang="es-CO" sz="1400" dirty="0">
                          <a:effectLst/>
                        </a:rPr>
                        <a:t>(Cifras en millones $) </a:t>
                      </a:r>
                      <a:endParaRPr lang="es-CO"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solidFill>
                      <a:srgbClr val="044990"/>
                    </a:solidFill>
                  </a:tcPr>
                </a:tc>
                <a:tc>
                  <a:txBody>
                    <a:bodyPr/>
                    <a:lstStyle/>
                    <a:p>
                      <a:pPr algn="ctr">
                        <a:lnSpc>
                          <a:spcPct val="115000"/>
                        </a:lnSpc>
                        <a:spcAft>
                          <a:spcPts val="0"/>
                        </a:spcAft>
                      </a:pPr>
                      <a:r>
                        <a:rPr lang="es-CO" sz="1400" dirty="0">
                          <a:effectLst/>
                        </a:rPr>
                        <a:t>Participación</a:t>
                      </a:r>
                      <a:endParaRPr lang="es-CO"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solidFill>
                      <a:srgbClr val="044990"/>
                    </a:solidFill>
                  </a:tcPr>
                </a:tc>
              </a:tr>
              <a:tr h="180975">
                <a:tc>
                  <a:txBody>
                    <a:bodyPr/>
                    <a:lstStyle/>
                    <a:p>
                      <a:pPr algn="ctr">
                        <a:lnSpc>
                          <a:spcPct val="115000"/>
                        </a:lnSpc>
                        <a:spcAft>
                          <a:spcPts val="0"/>
                        </a:spcAft>
                      </a:pPr>
                      <a:r>
                        <a:rPr lang="es-CO" sz="1400" dirty="0">
                          <a:effectLst/>
                        </a:rPr>
                        <a:t>Títulos de Renta Fija</a:t>
                      </a:r>
                      <a:endParaRPr lang="es-CO"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solidFill>
                      <a:srgbClr val="044990"/>
                    </a:solidFill>
                  </a:tcPr>
                </a:tc>
                <a:tc>
                  <a:txBody>
                    <a:bodyPr/>
                    <a:lstStyle/>
                    <a:p>
                      <a:pPr algn="ctr">
                        <a:lnSpc>
                          <a:spcPct val="115000"/>
                        </a:lnSpc>
                        <a:spcAft>
                          <a:spcPts val="0"/>
                        </a:spcAft>
                      </a:pPr>
                      <a:r>
                        <a:rPr lang="es-CO" sz="1400" dirty="0">
                          <a:solidFill>
                            <a:srgbClr val="094784"/>
                          </a:solidFill>
                          <a:effectLst/>
                        </a:rPr>
                        <a:t>$ 48.139</a:t>
                      </a:r>
                      <a:endParaRPr lang="es-CO" sz="1400" dirty="0">
                        <a:solidFill>
                          <a:srgbClr val="094784"/>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15000"/>
                        </a:lnSpc>
                        <a:spcAft>
                          <a:spcPts val="0"/>
                        </a:spcAft>
                      </a:pPr>
                      <a:r>
                        <a:rPr lang="es-CO" sz="1400" dirty="0">
                          <a:solidFill>
                            <a:srgbClr val="094784"/>
                          </a:solidFill>
                          <a:effectLst/>
                        </a:rPr>
                        <a:t>93,42%</a:t>
                      </a:r>
                      <a:endParaRPr lang="es-CO" sz="1400" dirty="0">
                        <a:solidFill>
                          <a:srgbClr val="094784"/>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r>
              <a:tr h="180975">
                <a:tc>
                  <a:txBody>
                    <a:bodyPr/>
                    <a:lstStyle/>
                    <a:p>
                      <a:pPr algn="ctr">
                        <a:lnSpc>
                          <a:spcPct val="115000"/>
                        </a:lnSpc>
                        <a:spcAft>
                          <a:spcPts val="0"/>
                        </a:spcAft>
                      </a:pPr>
                      <a:r>
                        <a:rPr lang="es-CO" sz="1400" dirty="0">
                          <a:effectLst/>
                        </a:rPr>
                        <a:t>Carteras Colectivas</a:t>
                      </a:r>
                      <a:endParaRPr lang="es-CO"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solidFill>
                      <a:srgbClr val="044990"/>
                    </a:solidFill>
                  </a:tcPr>
                </a:tc>
                <a:tc>
                  <a:txBody>
                    <a:bodyPr/>
                    <a:lstStyle/>
                    <a:p>
                      <a:pPr algn="ctr">
                        <a:lnSpc>
                          <a:spcPct val="115000"/>
                        </a:lnSpc>
                        <a:spcAft>
                          <a:spcPts val="0"/>
                        </a:spcAft>
                      </a:pPr>
                      <a:r>
                        <a:rPr lang="es-CO" sz="1400" dirty="0">
                          <a:solidFill>
                            <a:srgbClr val="094784"/>
                          </a:solidFill>
                          <a:effectLst/>
                        </a:rPr>
                        <a:t>$ 1.228</a:t>
                      </a:r>
                      <a:endParaRPr lang="es-CO" sz="1400" dirty="0">
                        <a:solidFill>
                          <a:srgbClr val="094784"/>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15000"/>
                        </a:lnSpc>
                        <a:spcAft>
                          <a:spcPts val="0"/>
                        </a:spcAft>
                      </a:pPr>
                      <a:r>
                        <a:rPr lang="es-CO" sz="1400" dirty="0">
                          <a:solidFill>
                            <a:srgbClr val="094784"/>
                          </a:solidFill>
                          <a:effectLst/>
                        </a:rPr>
                        <a:t>2,38%</a:t>
                      </a:r>
                      <a:endParaRPr lang="es-CO" sz="1400" dirty="0">
                        <a:solidFill>
                          <a:srgbClr val="094784"/>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r>
              <a:tr h="180975">
                <a:tc>
                  <a:txBody>
                    <a:bodyPr/>
                    <a:lstStyle/>
                    <a:p>
                      <a:pPr algn="ctr">
                        <a:lnSpc>
                          <a:spcPct val="115000"/>
                        </a:lnSpc>
                        <a:spcAft>
                          <a:spcPts val="0"/>
                        </a:spcAft>
                      </a:pPr>
                      <a:r>
                        <a:rPr lang="es-CO" sz="1400" dirty="0">
                          <a:effectLst/>
                        </a:rPr>
                        <a:t>Disponible -Bancos-</a:t>
                      </a:r>
                      <a:endParaRPr lang="es-CO"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solidFill>
                      <a:srgbClr val="044990"/>
                    </a:solidFill>
                  </a:tcPr>
                </a:tc>
                <a:tc>
                  <a:txBody>
                    <a:bodyPr/>
                    <a:lstStyle/>
                    <a:p>
                      <a:pPr algn="ctr">
                        <a:lnSpc>
                          <a:spcPct val="115000"/>
                        </a:lnSpc>
                        <a:spcAft>
                          <a:spcPts val="0"/>
                        </a:spcAft>
                      </a:pPr>
                      <a:r>
                        <a:rPr lang="es-CO" sz="1400" dirty="0">
                          <a:solidFill>
                            <a:srgbClr val="094784"/>
                          </a:solidFill>
                          <a:effectLst/>
                        </a:rPr>
                        <a:t>$ 2.162</a:t>
                      </a:r>
                      <a:endParaRPr lang="es-CO" sz="1400" dirty="0">
                        <a:solidFill>
                          <a:srgbClr val="094784"/>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15000"/>
                        </a:lnSpc>
                        <a:spcAft>
                          <a:spcPts val="0"/>
                        </a:spcAft>
                      </a:pPr>
                      <a:r>
                        <a:rPr lang="es-CO" sz="1400" dirty="0">
                          <a:solidFill>
                            <a:srgbClr val="094784"/>
                          </a:solidFill>
                          <a:effectLst/>
                        </a:rPr>
                        <a:t>4,20%</a:t>
                      </a:r>
                      <a:endParaRPr lang="es-CO" sz="1400" dirty="0">
                        <a:solidFill>
                          <a:srgbClr val="094784"/>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r>
              <a:tr h="180975">
                <a:tc>
                  <a:txBody>
                    <a:bodyPr/>
                    <a:lstStyle/>
                    <a:p>
                      <a:pPr algn="ctr">
                        <a:lnSpc>
                          <a:spcPct val="115000"/>
                        </a:lnSpc>
                        <a:spcAft>
                          <a:spcPts val="0"/>
                        </a:spcAft>
                      </a:pPr>
                      <a:r>
                        <a:rPr lang="es-CO" sz="1400" dirty="0">
                          <a:effectLst/>
                        </a:rPr>
                        <a:t>Total Patrimonio Liquido</a:t>
                      </a:r>
                      <a:endParaRPr lang="es-CO"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solidFill>
                      <a:srgbClr val="044990"/>
                    </a:solidFill>
                  </a:tcPr>
                </a:tc>
                <a:tc>
                  <a:txBody>
                    <a:bodyPr/>
                    <a:lstStyle/>
                    <a:p>
                      <a:pPr algn="ctr">
                        <a:lnSpc>
                          <a:spcPct val="115000"/>
                        </a:lnSpc>
                        <a:spcAft>
                          <a:spcPts val="0"/>
                        </a:spcAft>
                      </a:pPr>
                      <a:r>
                        <a:rPr lang="es-CO" sz="1400" dirty="0">
                          <a:solidFill>
                            <a:srgbClr val="094784"/>
                          </a:solidFill>
                          <a:effectLst/>
                        </a:rPr>
                        <a:t>$ 51.529</a:t>
                      </a:r>
                      <a:endParaRPr lang="es-CO" sz="1400" dirty="0">
                        <a:solidFill>
                          <a:srgbClr val="094784"/>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15000"/>
                        </a:lnSpc>
                        <a:spcAft>
                          <a:spcPts val="0"/>
                        </a:spcAft>
                      </a:pPr>
                      <a:r>
                        <a:rPr lang="es-CO" sz="1400" dirty="0">
                          <a:solidFill>
                            <a:srgbClr val="094784"/>
                          </a:solidFill>
                          <a:effectLst/>
                        </a:rPr>
                        <a:t>100%</a:t>
                      </a:r>
                      <a:endParaRPr lang="es-CO" sz="1400" dirty="0">
                        <a:solidFill>
                          <a:srgbClr val="094784"/>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r>
            </a:tbl>
          </a:graphicData>
        </a:graphic>
      </p:graphicFrame>
      <p:sp>
        <p:nvSpPr>
          <p:cNvPr id="10" name="4 Marcador de texto"/>
          <p:cNvSpPr txBox="1">
            <a:spLocks/>
          </p:cNvSpPr>
          <p:nvPr/>
        </p:nvSpPr>
        <p:spPr>
          <a:xfrm>
            <a:off x="124098" y="570369"/>
            <a:ext cx="7108797" cy="523064"/>
          </a:xfrm>
          <a:prstGeom prst="rect">
            <a:avLst/>
          </a:prstGeom>
        </p:spPr>
        <p:txBody>
          <a:bodyPr vert="horz" lIns="0" tIns="0" rIns="0" bIns="0" rtlCol="0" anchor="ctr" anchorCtr="0">
            <a:noAutofit/>
          </a:bodyPr>
          <a:lstStyle/>
          <a:p>
            <a:r>
              <a:rPr lang="es-CO" sz="2700" b="1" dirty="0" smtClean="0">
                <a:solidFill>
                  <a:srgbClr val="002060"/>
                </a:solidFill>
              </a:rPr>
              <a:t>Composición del Portafolio</a:t>
            </a:r>
            <a:endParaRPr lang="es-CO" sz="2700" b="1" dirty="0">
              <a:solidFill>
                <a:srgbClr val="002060"/>
              </a:solidFill>
            </a:endParaRPr>
          </a:p>
        </p:txBody>
      </p:sp>
      <p:sp>
        <p:nvSpPr>
          <p:cNvPr id="11" name="Rectángulo 10"/>
          <p:cNvSpPr/>
          <p:nvPr/>
        </p:nvSpPr>
        <p:spPr>
          <a:xfrm>
            <a:off x="5990655" y="2769779"/>
            <a:ext cx="1617751" cy="253916"/>
          </a:xfrm>
          <a:prstGeom prst="rect">
            <a:avLst/>
          </a:prstGeom>
        </p:spPr>
        <p:txBody>
          <a:bodyPr wrap="none">
            <a:spAutoFit/>
          </a:bodyPr>
          <a:lstStyle/>
          <a:p>
            <a:pPr lvl="0"/>
            <a:r>
              <a:rPr lang="es-CO" sz="1050" i="1" dirty="0" smtClean="0">
                <a:solidFill>
                  <a:srgbClr val="00B050"/>
                </a:solidFill>
              </a:rPr>
              <a:t>Corte: Septiembre 2017</a:t>
            </a:r>
            <a:endParaRPr lang="es-CO" sz="1050" i="1" dirty="0">
              <a:solidFill>
                <a:srgbClr val="00B050"/>
              </a:solidFill>
            </a:endParaRPr>
          </a:p>
        </p:txBody>
      </p:sp>
    </p:spTree>
    <p:extLst>
      <p:ext uri="{BB962C8B-B14F-4D97-AF65-F5344CB8AC3E}">
        <p14:creationId xmlns:p14="http://schemas.microsoft.com/office/powerpoint/2010/main" xmlns="" val="1820331575"/>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4"/>
          <p:cNvSpPr>
            <a:spLocks noGrp="1"/>
          </p:cNvSpPr>
          <p:nvPr>
            <p:ph type="body" idx="28"/>
          </p:nvPr>
        </p:nvSpPr>
        <p:spPr>
          <a:xfrm>
            <a:off x="211857" y="93997"/>
            <a:ext cx="7282736" cy="338961"/>
          </a:xfrm>
        </p:spPr>
        <p:txBody>
          <a:bodyPr/>
          <a:lstStyle/>
          <a:p>
            <a:pPr lvl="0" defTabSz="914400">
              <a:lnSpc>
                <a:spcPct val="120000"/>
              </a:lnSpc>
              <a:spcBef>
                <a:spcPts val="600"/>
              </a:spcBef>
              <a:spcAft>
                <a:spcPts val="1200"/>
              </a:spcAft>
              <a:buFont typeface="Arial" panose="020B0604020202020204" pitchFamily="34" charset="0"/>
              <a:buChar char="​"/>
              <a:defRPr/>
            </a:pPr>
            <a:r>
              <a:rPr lang="en-US" sz="2000" b="1" dirty="0">
                <a:solidFill>
                  <a:srgbClr val="094784"/>
                </a:solidFill>
                <a:latin typeface="+mn-lt"/>
              </a:rPr>
              <a:t>Sistema de Administración de Riesgos Financieros  - SARF</a:t>
            </a:r>
          </a:p>
        </p:txBody>
      </p:sp>
      <p:pic>
        <p:nvPicPr>
          <p:cNvPr id="18" name="91 Imagen" descr="BMC LOGO.bmp"/>
          <p:cNvPicPr>
            <a:picLocks noChangeAspect="1"/>
          </p:cNvPicPr>
          <p:nvPr/>
        </p:nvPicPr>
        <p:blipFill>
          <a:blip r:embed="rId2" cstate="print"/>
          <a:srcRect t="9660" r="-211"/>
          <a:stretch>
            <a:fillRect/>
          </a:stretch>
        </p:blipFill>
        <p:spPr bwMode="auto">
          <a:xfrm>
            <a:off x="7494593" y="117206"/>
            <a:ext cx="1512000" cy="465145"/>
          </a:xfrm>
          <a:prstGeom prst="rect">
            <a:avLst/>
          </a:prstGeom>
          <a:noFill/>
          <a:ln w="9525">
            <a:noFill/>
            <a:miter lim="800000"/>
            <a:headEnd/>
            <a:tailEnd/>
          </a:ln>
        </p:spPr>
      </p:pic>
      <p:sp>
        <p:nvSpPr>
          <p:cNvPr id="6" name="4 Marcador de texto"/>
          <p:cNvSpPr txBox="1">
            <a:spLocks/>
          </p:cNvSpPr>
          <p:nvPr/>
        </p:nvSpPr>
        <p:spPr>
          <a:xfrm>
            <a:off x="211857" y="492052"/>
            <a:ext cx="7108797" cy="523064"/>
          </a:xfrm>
          <a:prstGeom prst="rect">
            <a:avLst/>
          </a:prstGeom>
        </p:spPr>
        <p:txBody>
          <a:bodyPr vert="horz" lIns="0" tIns="0" rIns="0" bIns="0" rtlCol="0" anchor="ctr" anchorCtr="0">
            <a:noAutofit/>
          </a:bodyPr>
          <a:lstStyle/>
          <a:p>
            <a:pPr>
              <a:lnSpc>
                <a:spcPct val="85000"/>
              </a:lnSpc>
              <a:spcBef>
                <a:spcPct val="0"/>
              </a:spcBef>
            </a:pPr>
            <a:r>
              <a:rPr lang="es-CO" sz="2700" b="1" dirty="0">
                <a:solidFill>
                  <a:srgbClr val="094784"/>
                </a:solidFill>
                <a:latin typeface="+mj-lt"/>
                <a:ea typeface="+mj-ea"/>
                <a:cs typeface="+mj-cs"/>
              </a:rPr>
              <a:t>Riesgo de Liquidez</a:t>
            </a:r>
          </a:p>
        </p:txBody>
      </p:sp>
      <p:grpSp>
        <p:nvGrpSpPr>
          <p:cNvPr id="8" name="6 Grupo"/>
          <p:cNvGrpSpPr/>
          <p:nvPr/>
        </p:nvGrpSpPr>
        <p:grpSpPr>
          <a:xfrm>
            <a:off x="181261" y="1008824"/>
            <a:ext cx="8797233" cy="721641"/>
            <a:chOff x="31387" y="207716"/>
            <a:chExt cx="8001000" cy="642981"/>
          </a:xfrm>
        </p:grpSpPr>
        <p:sp>
          <p:nvSpPr>
            <p:cNvPr id="10" name="7 Rectángulo redondeado"/>
            <p:cNvSpPr/>
            <p:nvPr/>
          </p:nvSpPr>
          <p:spPr>
            <a:xfrm>
              <a:off x="31387" y="207716"/>
              <a:ext cx="8001000" cy="642981"/>
            </a:xfrm>
            <a:prstGeom prst="roundRect">
              <a:avLst/>
            </a:prstGeom>
            <a:ln>
              <a:solidFill>
                <a:srgbClr val="00B050"/>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8 Rectángulo"/>
            <p:cNvSpPr/>
            <p:nvPr/>
          </p:nvSpPr>
          <p:spPr>
            <a:xfrm>
              <a:off x="31387" y="281235"/>
              <a:ext cx="7938224" cy="531469"/>
            </a:xfrm>
            <a:prstGeom prst="rect">
              <a:avLst/>
            </a:prstGeom>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just"/>
              <a:r>
                <a:rPr lang="es-MX" sz="1400" dirty="0" smtClean="0">
                  <a:solidFill>
                    <a:srgbClr val="094784"/>
                  </a:solidFill>
                </a:rPr>
                <a:t>Se verificó </a:t>
              </a:r>
              <a:r>
                <a:rPr lang="es-MX" sz="1400" dirty="0">
                  <a:solidFill>
                    <a:srgbClr val="094784"/>
                  </a:solidFill>
                </a:rPr>
                <a:t>que la entidad ha mantenido suficiencia de liquidez para dar cumplimiento a sus obligaciones generadas por la operativa mensual y en desarrollo de su actividad económica.</a:t>
              </a:r>
              <a:endParaRPr lang="es-CO" sz="1400" dirty="0" err="1">
                <a:solidFill>
                  <a:srgbClr val="094784"/>
                </a:solidFill>
              </a:endParaRPr>
            </a:p>
          </p:txBody>
        </p:sp>
      </p:grpSp>
      <p:graphicFrame>
        <p:nvGraphicFramePr>
          <p:cNvPr id="13" name="Gráfico 12"/>
          <p:cNvGraphicFramePr>
            <a:graphicFrameLocks noGrp="1"/>
          </p:cNvGraphicFramePr>
          <p:nvPr>
            <p:extLst>
              <p:ext uri="{D42A27DB-BD31-4B8C-83A1-F6EECF244321}">
                <p14:modId xmlns:p14="http://schemas.microsoft.com/office/powerpoint/2010/main" xmlns="" val="244206339"/>
              </p:ext>
            </p:extLst>
          </p:nvPr>
        </p:nvGraphicFramePr>
        <p:xfrm>
          <a:off x="238596" y="1806686"/>
          <a:ext cx="8666807" cy="325702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xmlns="" val="1139465201"/>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4"/>
          <p:cNvSpPr>
            <a:spLocks noGrp="1"/>
          </p:cNvSpPr>
          <p:nvPr>
            <p:ph type="body" idx="28"/>
          </p:nvPr>
        </p:nvSpPr>
        <p:spPr>
          <a:xfrm>
            <a:off x="209305" y="87700"/>
            <a:ext cx="7285288" cy="338961"/>
          </a:xfrm>
        </p:spPr>
        <p:txBody>
          <a:bodyPr/>
          <a:lstStyle/>
          <a:p>
            <a:pPr lvl="0" defTabSz="914400">
              <a:lnSpc>
                <a:spcPct val="120000"/>
              </a:lnSpc>
              <a:spcBef>
                <a:spcPts val="600"/>
              </a:spcBef>
              <a:spcAft>
                <a:spcPts val="1200"/>
              </a:spcAft>
              <a:buFont typeface="Arial" panose="020B0604020202020204" pitchFamily="34" charset="0"/>
              <a:buChar char="​"/>
              <a:defRPr/>
            </a:pPr>
            <a:r>
              <a:rPr lang="en-US" sz="2000" b="1" dirty="0">
                <a:solidFill>
                  <a:srgbClr val="094784"/>
                </a:solidFill>
                <a:latin typeface="+mn-lt"/>
              </a:rPr>
              <a:t>Sistema de Administración de Riesgos Financieros  - SARF</a:t>
            </a:r>
          </a:p>
        </p:txBody>
      </p:sp>
      <p:pic>
        <p:nvPicPr>
          <p:cNvPr id="18" name="91 Imagen" descr="BMC LOGO.bmp"/>
          <p:cNvPicPr>
            <a:picLocks noChangeAspect="1"/>
          </p:cNvPicPr>
          <p:nvPr/>
        </p:nvPicPr>
        <p:blipFill>
          <a:blip r:embed="rId3" cstate="print"/>
          <a:srcRect t="9660" r="-211"/>
          <a:stretch>
            <a:fillRect/>
          </a:stretch>
        </p:blipFill>
        <p:spPr bwMode="auto">
          <a:xfrm>
            <a:off x="7494593" y="117206"/>
            <a:ext cx="1512000" cy="465145"/>
          </a:xfrm>
          <a:prstGeom prst="rect">
            <a:avLst/>
          </a:prstGeom>
          <a:noFill/>
          <a:ln w="9525">
            <a:noFill/>
            <a:miter lim="800000"/>
            <a:headEnd/>
            <a:tailEnd/>
          </a:ln>
        </p:spPr>
      </p:pic>
      <p:sp>
        <p:nvSpPr>
          <p:cNvPr id="6" name="4 Marcador de texto"/>
          <p:cNvSpPr txBox="1">
            <a:spLocks/>
          </p:cNvSpPr>
          <p:nvPr/>
        </p:nvSpPr>
        <p:spPr>
          <a:xfrm>
            <a:off x="209305" y="430595"/>
            <a:ext cx="7108797" cy="523064"/>
          </a:xfrm>
          <a:prstGeom prst="rect">
            <a:avLst/>
          </a:prstGeom>
        </p:spPr>
        <p:txBody>
          <a:bodyPr vert="horz" lIns="0" tIns="0" rIns="0" bIns="0" rtlCol="0" anchor="ctr" anchorCtr="0">
            <a:noAutofit/>
          </a:bodyPr>
          <a:lstStyle/>
          <a:p>
            <a:pPr>
              <a:lnSpc>
                <a:spcPct val="85000"/>
              </a:lnSpc>
              <a:spcBef>
                <a:spcPct val="0"/>
              </a:spcBef>
            </a:pPr>
            <a:r>
              <a:rPr lang="es-CO" sz="2700" b="1" dirty="0">
                <a:solidFill>
                  <a:srgbClr val="094784"/>
                </a:solidFill>
                <a:latin typeface="+mj-lt"/>
                <a:ea typeface="+mj-ea"/>
                <a:cs typeface="+mj-cs"/>
              </a:rPr>
              <a:t>Riesgo de Tasa de Cambio</a:t>
            </a:r>
          </a:p>
        </p:txBody>
      </p:sp>
      <p:grpSp>
        <p:nvGrpSpPr>
          <p:cNvPr id="8" name="6 Grupo"/>
          <p:cNvGrpSpPr/>
          <p:nvPr/>
        </p:nvGrpSpPr>
        <p:grpSpPr>
          <a:xfrm>
            <a:off x="181261" y="958845"/>
            <a:ext cx="8625363" cy="1021649"/>
            <a:chOff x="31387" y="269165"/>
            <a:chExt cx="8026556" cy="642981"/>
          </a:xfrm>
        </p:grpSpPr>
        <p:sp>
          <p:nvSpPr>
            <p:cNvPr id="10" name="7 Rectángulo redondeado"/>
            <p:cNvSpPr/>
            <p:nvPr/>
          </p:nvSpPr>
          <p:spPr>
            <a:xfrm>
              <a:off x="56943" y="269165"/>
              <a:ext cx="8001000" cy="642981"/>
            </a:xfrm>
            <a:prstGeom prst="roundRect">
              <a:avLst/>
            </a:prstGeom>
            <a:ln>
              <a:solidFill>
                <a:srgbClr val="00B050"/>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8 Rectángulo"/>
            <p:cNvSpPr/>
            <p:nvPr/>
          </p:nvSpPr>
          <p:spPr>
            <a:xfrm>
              <a:off x="31387" y="324921"/>
              <a:ext cx="7938224" cy="53146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just"/>
              <a:r>
                <a:rPr lang="es-CO" sz="1400" dirty="0">
                  <a:solidFill>
                    <a:srgbClr val="094784"/>
                  </a:solidFill>
                </a:rPr>
                <a:t>Se realizó el monitoreo a cada una de las posiciones sobre la sensibilidad de las coberturas a corte de </a:t>
              </a:r>
              <a:r>
                <a:rPr lang="es-CO" sz="1400" dirty="0" smtClean="0">
                  <a:solidFill>
                    <a:srgbClr val="094784"/>
                  </a:solidFill>
                </a:rPr>
                <a:t>31 </a:t>
              </a:r>
              <a:r>
                <a:rPr lang="es-CO" sz="1400" dirty="0">
                  <a:solidFill>
                    <a:srgbClr val="094784"/>
                  </a:solidFill>
                </a:rPr>
                <a:t>de </a:t>
              </a:r>
              <a:r>
                <a:rPr lang="es-CO" sz="1400" dirty="0" smtClean="0">
                  <a:solidFill>
                    <a:srgbClr val="094784"/>
                  </a:solidFill>
                </a:rPr>
                <a:t>octubre </a:t>
              </a:r>
              <a:r>
                <a:rPr lang="es-CO" sz="1400" dirty="0">
                  <a:solidFill>
                    <a:srgbClr val="094784"/>
                  </a:solidFill>
                </a:rPr>
                <a:t>de 2017, de acuerdo a lo establecido en la NIC 39. Al respecto, se concluye que estas siguen siendo efectivas, además de visualizar un comportamiento favorable del mercado de divisas con relación a los derivados que tiene la bolsa establecidos hasta 2018.</a:t>
              </a:r>
            </a:p>
          </p:txBody>
        </p:sp>
      </p:grpSp>
      <p:graphicFrame>
        <p:nvGraphicFramePr>
          <p:cNvPr id="9" name="1 Gráfico"/>
          <p:cNvGraphicFramePr>
            <a:graphicFrameLocks noGrp="1"/>
          </p:cNvGraphicFramePr>
          <p:nvPr>
            <p:extLst>
              <p:ext uri="{D42A27DB-BD31-4B8C-83A1-F6EECF244321}">
                <p14:modId xmlns:p14="http://schemas.microsoft.com/office/powerpoint/2010/main" xmlns="" val="3465873189"/>
              </p:ext>
            </p:extLst>
          </p:nvPr>
        </p:nvGraphicFramePr>
        <p:xfrm>
          <a:off x="238596" y="2069086"/>
          <a:ext cx="8666807" cy="299462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xmlns="" val="841731606"/>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685319" y="1428797"/>
            <a:ext cx="7929292" cy="1668947"/>
          </a:xfrm>
        </p:spPr>
        <p:txBody>
          <a:bodyPr/>
          <a:lstStyle/>
          <a:p>
            <a:pPr marL="541338" indent="-541338"/>
            <a:r>
              <a:rPr lang="es-CO" sz="4000" dirty="0" smtClean="0"/>
              <a:t>10. </a:t>
            </a:r>
            <a:r>
              <a:rPr lang="es-CO" sz="4000" dirty="0"/>
              <a:t>Proposiciones y </a:t>
            </a:r>
            <a:r>
              <a:rPr lang="es-CO" sz="4000" dirty="0" smtClean="0"/>
              <a:t>Varios</a:t>
            </a:r>
            <a:endParaRPr lang="en-US" sz="4000" dirty="0"/>
          </a:p>
        </p:txBody>
      </p:sp>
    </p:spTree>
    <p:extLst>
      <p:ext uri="{BB962C8B-B14F-4D97-AF65-F5344CB8AC3E}">
        <p14:creationId xmlns:p14="http://schemas.microsoft.com/office/powerpoint/2010/main" xmlns="" val="590753255"/>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685319" y="1428797"/>
            <a:ext cx="7929292" cy="1668947"/>
          </a:xfrm>
        </p:spPr>
        <p:txBody>
          <a:bodyPr/>
          <a:lstStyle/>
          <a:p>
            <a:pPr lvl="0"/>
            <a:r>
              <a:rPr lang="es-ES" sz="4000" dirty="0"/>
              <a:t>4.</a:t>
            </a:r>
            <a:r>
              <a:rPr lang="es-CO" sz="4000" dirty="0"/>
              <a:t> </a:t>
            </a:r>
            <a:r>
              <a:rPr lang="es-CO" sz="4000" dirty="0" smtClean="0"/>
              <a:t>SEGUIMIENTO </a:t>
            </a:r>
            <a:r>
              <a:rPr lang="es-CO" sz="4000" dirty="0" smtClean="0"/>
              <a:t>DE </a:t>
            </a:r>
            <a:r>
              <a:rPr lang="es-CO" sz="4000" dirty="0" smtClean="0"/>
              <a:t>TAREAS</a:t>
            </a:r>
            <a:endParaRPr lang="es-CO" sz="4000" dirty="0"/>
          </a:p>
        </p:txBody>
      </p:sp>
    </p:spTree>
    <p:extLst>
      <p:ext uri="{BB962C8B-B14F-4D97-AF65-F5344CB8AC3E}">
        <p14:creationId xmlns:p14="http://schemas.microsoft.com/office/powerpoint/2010/main" xmlns="" val="771263001"/>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91 Imagen" descr="BMC LOGO.bmp"/>
          <p:cNvPicPr>
            <a:picLocks noChangeAspect="1"/>
          </p:cNvPicPr>
          <p:nvPr/>
        </p:nvPicPr>
        <p:blipFill>
          <a:blip r:embed="rId3" cstate="print"/>
          <a:srcRect t="9660" r="-211"/>
          <a:stretch>
            <a:fillRect/>
          </a:stretch>
        </p:blipFill>
        <p:spPr bwMode="auto">
          <a:xfrm>
            <a:off x="7524120" y="66807"/>
            <a:ext cx="1196389" cy="490736"/>
          </a:xfrm>
          <a:prstGeom prst="rect">
            <a:avLst/>
          </a:prstGeom>
          <a:noFill/>
          <a:ln w="9525">
            <a:noFill/>
            <a:miter lim="800000"/>
            <a:headEnd/>
            <a:tailEnd/>
          </a:ln>
        </p:spPr>
      </p:pic>
      <p:sp>
        <p:nvSpPr>
          <p:cNvPr id="19" name="Text Placeholder 45"/>
          <p:cNvSpPr txBox="1">
            <a:spLocks/>
          </p:cNvSpPr>
          <p:nvPr/>
        </p:nvSpPr>
        <p:spPr>
          <a:xfrm>
            <a:off x="276726" y="60761"/>
            <a:ext cx="6267699" cy="391406"/>
          </a:xfrm>
          <a:prstGeom prst="rect">
            <a:avLst/>
          </a:prstGeom>
        </p:spPr>
        <p:txBody>
          <a:bodyPr vert="horz" lIns="0" tIns="0" rIns="0" bIns="0" rtlCol="0">
            <a:noAutofit/>
          </a:bodyPr>
          <a:lstStyle/>
          <a:p>
            <a:pPr>
              <a:lnSpc>
                <a:spcPct val="120000"/>
              </a:lnSpc>
              <a:spcBef>
                <a:spcPts val="254"/>
              </a:spcBef>
              <a:spcAft>
                <a:spcPts val="506"/>
              </a:spcAft>
              <a:defRPr/>
            </a:pPr>
            <a:r>
              <a:rPr lang="es-CO" sz="2100" b="1" dirty="0" smtClean="0">
                <a:solidFill>
                  <a:srgbClr val="002060"/>
                </a:solidFill>
              </a:rPr>
              <a:t>4. SEGUIMIENTO DE TAREAS.</a:t>
            </a:r>
            <a:endParaRPr lang="en-US" sz="2100" b="1" dirty="0">
              <a:solidFill>
                <a:srgbClr val="002060"/>
              </a:solidFill>
            </a:endParaRPr>
          </a:p>
        </p:txBody>
      </p:sp>
      <p:sp>
        <p:nvSpPr>
          <p:cNvPr id="8" name="Content Placeholder 13"/>
          <p:cNvSpPr txBox="1">
            <a:spLocks/>
          </p:cNvSpPr>
          <p:nvPr/>
        </p:nvSpPr>
        <p:spPr>
          <a:xfrm>
            <a:off x="596955" y="1239253"/>
            <a:ext cx="7491454" cy="1255328"/>
          </a:xfrm>
          <a:prstGeom prst="rect">
            <a:avLst/>
          </a:prstGeom>
        </p:spPr>
        <p:txBody>
          <a:bodyPr numCol="1"/>
          <a:lstStyle>
            <a:lvl1pPr marL="0" indent="0" algn="l" defTabSz="913990" rtl="0" eaLnBrk="1" latinLnBrk="0" hangingPunct="1">
              <a:lnSpc>
                <a:spcPct val="120000"/>
              </a:lnSpc>
              <a:spcBef>
                <a:spcPts val="600"/>
              </a:spcBef>
              <a:spcAft>
                <a:spcPts val="1200"/>
              </a:spcAft>
              <a:buFont typeface="Arial" panose="020B0604020202020204" pitchFamily="34" charset="0"/>
              <a:buChar char="​"/>
              <a:defRPr sz="1600" b="0" i="0" kern="1200">
                <a:solidFill>
                  <a:schemeClr val="accent4"/>
                </a:solidFill>
                <a:latin typeface="+mn-lt"/>
                <a:ea typeface="+mn-ea"/>
                <a:cs typeface="+mn-cs"/>
              </a:defRPr>
            </a:lvl1pPr>
            <a:lvl2pPr marL="0" indent="0" algn="l" defTabSz="91399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399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787" indent="-169787" algn="l" defTabSz="91399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5919" indent="-176133" algn="l" defTabSz="91399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399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399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399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399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indent="-214313" algn="just">
              <a:lnSpc>
                <a:spcPct val="100000"/>
              </a:lnSpc>
              <a:spcBef>
                <a:spcPts val="0"/>
              </a:spcBef>
              <a:spcAft>
                <a:spcPts val="0"/>
              </a:spcAft>
              <a:buFont typeface="Wingdings" panose="05000000000000000000" pitchFamily="2" charset="2"/>
              <a:buChar char="ü"/>
            </a:pPr>
            <a:endParaRPr lang="es-ES" sz="1400" b="1" dirty="0" smtClean="0">
              <a:solidFill>
                <a:schemeClr val="tx1"/>
              </a:solidFill>
            </a:endParaRPr>
          </a:p>
          <a:p>
            <a:pPr>
              <a:lnSpc>
                <a:spcPct val="100000"/>
              </a:lnSpc>
              <a:spcBef>
                <a:spcPts val="0"/>
              </a:spcBef>
              <a:spcAft>
                <a:spcPts val="0"/>
              </a:spcAft>
              <a:buNone/>
            </a:pPr>
            <a:endParaRPr lang="es-ES" sz="1350" b="1" dirty="0">
              <a:solidFill>
                <a:schemeClr val="tx1"/>
              </a:solidFill>
            </a:endParaRPr>
          </a:p>
        </p:txBody>
      </p:sp>
      <p:graphicFrame>
        <p:nvGraphicFramePr>
          <p:cNvPr id="9" name="8 Diagrama"/>
          <p:cNvGraphicFramePr/>
          <p:nvPr/>
        </p:nvGraphicFramePr>
        <p:xfrm>
          <a:off x="276726" y="493302"/>
          <a:ext cx="8638674" cy="460809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xmlns="" val="7482899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91 Imagen" descr="BMC LOGO.bmp"/>
          <p:cNvPicPr>
            <a:picLocks noChangeAspect="1"/>
          </p:cNvPicPr>
          <p:nvPr/>
        </p:nvPicPr>
        <p:blipFill>
          <a:blip r:embed="rId3" cstate="print"/>
          <a:srcRect t="9660" r="-211"/>
          <a:stretch>
            <a:fillRect/>
          </a:stretch>
        </p:blipFill>
        <p:spPr bwMode="auto">
          <a:xfrm>
            <a:off x="7524120" y="78839"/>
            <a:ext cx="1196389" cy="490736"/>
          </a:xfrm>
          <a:prstGeom prst="rect">
            <a:avLst/>
          </a:prstGeom>
          <a:noFill/>
          <a:ln w="9525">
            <a:noFill/>
            <a:miter lim="800000"/>
            <a:headEnd/>
            <a:tailEnd/>
          </a:ln>
        </p:spPr>
      </p:pic>
      <p:sp>
        <p:nvSpPr>
          <p:cNvPr id="19" name="Text Placeholder 45"/>
          <p:cNvSpPr txBox="1">
            <a:spLocks/>
          </p:cNvSpPr>
          <p:nvPr/>
        </p:nvSpPr>
        <p:spPr>
          <a:xfrm>
            <a:off x="276726" y="60761"/>
            <a:ext cx="6267699" cy="391406"/>
          </a:xfrm>
          <a:prstGeom prst="rect">
            <a:avLst/>
          </a:prstGeom>
        </p:spPr>
        <p:txBody>
          <a:bodyPr vert="horz" lIns="0" tIns="0" rIns="0" bIns="0" rtlCol="0">
            <a:noAutofit/>
          </a:bodyPr>
          <a:lstStyle/>
          <a:p>
            <a:pPr>
              <a:lnSpc>
                <a:spcPct val="120000"/>
              </a:lnSpc>
              <a:spcBef>
                <a:spcPts val="254"/>
              </a:spcBef>
              <a:spcAft>
                <a:spcPts val="506"/>
              </a:spcAft>
              <a:defRPr/>
            </a:pPr>
            <a:r>
              <a:rPr lang="es-CO" sz="2100" b="1" dirty="0" smtClean="0">
                <a:solidFill>
                  <a:srgbClr val="002060"/>
                </a:solidFill>
              </a:rPr>
              <a:t>4. SEGUIMIENTO DE TAREAS.</a:t>
            </a:r>
            <a:endParaRPr lang="en-US" sz="2100" b="1" dirty="0">
              <a:solidFill>
                <a:srgbClr val="002060"/>
              </a:solidFill>
            </a:endParaRPr>
          </a:p>
        </p:txBody>
      </p:sp>
      <p:sp>
        <p:nvSpPr>
          <p:cNvPr id="8" name="Content Placeholder 13"/>
          <p:cNvSpPr txBox="1">
            <a:spLocks/>
          </p:cNvSpPr>
          <p:nvPr/>
        </p:nvSpPr>
        <p:spPr>
          <a:xfrm>
            <a:off x="596955" y="1239253"/>
            <a:ext cx="7491454" cy="1255328"/>
          </a:xfrm>
          <a:prstGeom prst="rect">
            <a:avLst/>
          </a:prstGeom>
        </p:spPr>
        <p:txBody>
          <a:bodyPr numCol="1"/>
          <a:lstStyle>
            <a:lvl1pPr marL="0" indent="0" algn="l" defTabSz="913990" rtl="0" eaLnBrk="1" latinLnBrk="0" hangingPunct="1">
              <a:lnSpc>
                <a:spcPct val="120000"/>
              </a:lnSpc>
              <a:spcBef>
                <a:spcPts val="600"/>
              </a:spcBef>
              <a:spcAft>
                <a:spcPts val="1200"/>
              </a:spcAft>
              <a:buFont typeface="Arial" panose="020B0604020202020204" pitchFamily="34" charset="0"/>
              <a:buChar char="​"/>
              <a:defRPr sz="1600" b="0" i="0" kern="1200">
                <a:solidFill>
                  <a:schemeClr val="accent4"/>
                </a:solidFill>
                <a:latin typeface="+mn-lt"/>
                <a:ea typeface="+mn-ea"/>
                <a:cs typeface="+mn-cs"/>
              </a:defRPr>
            </a:lvl1pPr>
            <a:lvl2pPr marL="0" indent="0" algn="l" defTabSz="91399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399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787" indent="-169787" algn="l" defTabSz="91399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5919" indent="-176133" algn="l" defTabSz="91399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399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399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399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399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indent="-214313" algn="just">
              <a:lnSpc>
                <a:spcPct val="100000"/>
              </a:lnSpc>
              <a:spcBef>
                <a:spcPts val="0"/>
              </a:spcBef>
              <a:spcAft>
                <a:spcPts val="0"/>
              </a:spcAft>
              <a:buFont typeface="Wingdings" panose="05000000000000000000" pitchFamily="2" charset="2"/>
              <a:buChar char="ü"/>
            </a:pPr>
            <a:endParaRPr lang="es-ES" sz="1400" b="1" dirty="0" smtClean="0">
              <a:solidFill>
                <a:schemeClr val="tx1"/>
              </a:solidFill>
            </a:endParaRPr>
          </a:p>
          <a:p>
            <a:pPr>
              <a:lnSpc>
                <a:spcPct val="100000"/>
              </a:lnSpc>
              <a:spcBef>
                <a:spcPts val="0"/>
              </a:spcBef>
              <a:spcAft>
                <a:spcPts val="0"/>
              </a:spcAft>
              <a:buNone/>
            </a:pPr>
            <a:endParaRPr lang="es-ES" sz="1350" b="1" dirty="0">
              <a:solidFill>
                <a:schemeClr val="tx1"/>
              </a:solidFill>
            </a:endParaRPr>
          </a:p>
        </p:txBody>
      </p:sp>
      <p:graphicFrame>
        <p:nvGraphicFramePr>
          <p:cNvPr id="9" name="8 Diagrama"/>
          <p:cNvGraphicFramePr/>
          <p:nvPr/>
        </p:nvGraphicFramePr>
        <p:xfrm>
          <a:off x="276726" y="569574"/>
          <a:ext cx="8638674" cy="435134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xmlns="" val="7482899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733388" y="1561000"/>
            <a:ext cx="7667842" cy="1251710"/>
          </a:xfrm>
        </p:spPr>
        <p:txBody>
          <a:bodyPr/>
          <a:lstStyle/>
          <a:p>
            <a:pPr algn="just"/>
            <a:r>
              <a:rPr lang="es-ES" sz="3300" dirty="0"/>
              <a:t>5</a:t>
            </a:r>
            <a:r>
              <a:rPr lang="es-ES" sz="3300" dirty="0" smtClean="0"/>
              <a:t>.</a:t>
            </a:r>
            <a:r>
              <a:rPr lang="es-CO" sz="3300" dirty="0" smtClean="0"/>
              <a:t> </a:t>
            </a:r>
            <a:r>
              <a:rPr lang="es-CO" sz="3300" dirty="0"/>
              <a:t>Monitoreo </a:t>
            </a:r>
            <a:r>
              <a:rPr lang="es-CO" sz="3300" dirty="0" smtClean="0"/>
              <a:t>al Sistema </a:t>
            </a:r>
            <a:r>
              <a:rPr lang="es-CO" sz="3300" dirty="0"/>
              <a:t>de Administración de Riesgos de C&amp;L y Garantías – </a:t>
            </a:r>
            <a:r>
              <a:rPr lang="es-CO" sz="3300" dirty="0" smtClean="0"/>
              <a:t>SARG</a:t>
            </a:r>
            <a:br>
              <a:rPr lang="es-CO" sz="3300" dirty="0" smtClean="0"/>
            </a:br>
            <a:r>
              <a:rPr lang="es-CO" sz="3300" dirty="0" smtClean="0"/>
              <a:t> </a:t>
            </a:r>
            <a:r>
              <a:rPr lang="es-CO" sz="2400" dirty="0"/>
              <a:t>(Análisis de </a:t>
            </a:r>
            <a:r>
              <a:rPr lang="es-CO" sz="2400" dirty="0" smtClean="0"/>
              <a:t>subyacentes para aprobación)</a:t>
            </a:r>
            <a:endParaRPr lang="es-CO" sz="2400" dirty="0"/>
          </a:p>
        </p:txBody>
      </p:sp>
      <p:sp>
        <p:nvSpPr>
          <p:cNvPr id="3" name="Content Placeholder 13"/>
          <p:cNvSpPr txBox="1">
            <a:spLocks/>
          </p:cNvSpPr>
          <p:nvPr/>
        </p:nvSpPr>
        <p:spPr>
          <a:xfrm>
            <a:off x="733388" y="3507527"/>
            <a:ext cx="8281216" cy="1255328"/>
          </a:xfrm>
          <a:prstGeom prst="rect">
            <a:avLst/>
          </a:prstGeom>
        </p:spPr>
        <p:txBody>
          <a:bodyPr numCol="1"/>
          <a:lstStyle>
            <a:lvl1pPr marL="0" indent="0" algn="l" defTabSz="913990" rtl="0" eaLnBrk="1" latinLnBrk="0" hangingPunct="1">
              <a:lnSpc>
                <a:spcPct val="120000"/>
              </a:lnSpc>
              <a:spcBef>
                <a:spcPts val="600"/>
              </a:spcBef>
              <a:spcAft>
                <a:spcPts val="1200"/>
              </a:spcAft>
              <a:buFont typeface="Arial" panose="020B0604020202020204" pitchFamily="34" charset="0"/>
              <a:buChar char="​"/>
              <a:defRPr sz="1600" b="0" i="0" kern="1200">
                <a:solidFill>
                  <a:schemeClr val="accent4"/>
                </a:solidFill>
                <a:latin typeface="+mn-lt"/>
                <a:ea typeface="+mn-ea"/>
                <a:cs typeface="+mn-cs"/>
              </a:defRPr>
            </a:lvl1pPr>
            <a:lvl2pPr marL="0" indent="0" algn="l" defTabSz="91399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399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787" indent="-169787" algn="l" defTabSz="91399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5919" indent="-176133" algn="l" defTabSz="91399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399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399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399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399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indent="-214313" algn="just">
              <a:lnSpc>
                <a:spcPct val="100000"/>
              </a:lnSpc>
              <a:spcBef>
                <a:spcPts val="0"/>
              </a:spcBef>
              <a:spcAft>
                <a:spcPts val="0"/>
              </a:spcAft>
              <a:buFont typeface="Wingdings" panose="05000000000000000000" pitchFamily="2" charset="2"/>
              <a:buChar char="ü"/>
            </a:pPr>
            <a:r>
              <a:rPr lang="es-CO" sz="1500" b="1" dirty="0" smtClean="0">
                <a:solidFill>
                  <a:srgbClr val="99CCFF"/>
                </a:solidFill>
              </a:rPr>
              <a:t>Fibra de Algodón en Transformación  </a:t>
            </a:r>
            <a:r>
              <a:rPr lang="es-CO" sz="1500" b="1" dirty="0">
                <a:solidFill>
                  <a:srgbClr val="99CCFF"/>
                </a:solidFill>
              </a:rPr>
              <a:t>(Anexo No 1)</a:t>
            </a:r>
          </a:p>
          <a:p>
            <a:pPr indent="-214313" algn="just">
              <a:lnSpc>
                <a:spcPct val="100000"/>
              </a:lnSpc>
              <a:spcBef>
                <a:spcPts val="0"/>
              </a:spcBef>
              <a:spcAft>
                <a:spcPts val="0"/>
              </a:spcAft>
              <a:buFont typeface="Wingdings" panose="05000000000000000000" pitchFamily="2" charset="2"/>
              <a:buChar char="ü"/>
            </a:pPr>
            <a:r>
              <a:rPr lang="es-ES" sz="1500" b="1" dirty="0">
                <a:solidFill>
                  <a:srgbClr val="99CCFF"/>
                </a:solidFill>
              </a:rPr>
              <a:t>Carne de cerdo en canal (Anexo No 2</a:t>
            </a:r>
            <a:r>
              <a:rPr lang="es-ES" sz="1500" b="1" dirty="0" smtClean="0">
                <a:solidFill>
                  <a:srgbClr val="99CCFF"/>
                </a:solidFill>
              </a:rPr>
              <a:t>)</a:t>
            </a:r>
          </a:p>
          <a:p>
            <a:pPr indent="-214313" algn="just">
              <a:lnSpc>
                <a:spcPct val="100000"/>
              </a:lnSpc>
              <a:spcBef>
                <a:spcPts val="0"/>
              </a:spcBef>
              <a:spcAft>
                <a:spcPts val="0"/>
              </a:spcAft>
              <a:buFont typeface="Wingdings" panose="05000000000000000000" pitchFamily="2" charset="2"/>
              <a:buChar char="ü"/>
            </a:pPr>
            <a:r>
              <a:rPr lang="es-ES" sz="1500" b="1" dirty="0">
                <a:solidFill>
                  <a:srgbClr val="99CCFF"/>
                </a:solidFill>
              </a:rPr>
              <a:t>Seguimiento, Evaluación y Recomendación del Comité de Riesgos </a:t>
            </a:r>
          </a:p>
          <a:p>
            <a:pPr indent="-214313" algn="just">
              <a:lnSpc>
                <a:spcPct val="100000"/>
              </a:lnSpc>
              <a:spcBef>
                <a:spcPts val="0"/>
              </a:spcBef>
              <a:spcAft>
                <a:spcPts val="0"/>
              </a:spcAft>
              <a:buFont typeface="Wingdings" panose="05000000000000000000" pitchFamily="2" charset="2"/>
              <a:buChar char="ü"/>
            </a:pPr>
            <a:endParaRPr lang="es-ES" sz="1500" b="1" dirty="0">
              <a:solidFill>
                <a:srgbClr val="99CCFF"/>
              </a:solidFill>
            </a:endParaRPr>
          </a:p>
        </p:txBody>
      </p:sp>
    </p:spTree>
    <p:extLst>
      <p:ext uri="{BB962C8B-B14F-4D97-AF65-F5344CB8AC3E}">
        <p14:creationId xmlns:p14="http://schemas.microsoft.com/office/powerpoint/2010/main" xmlns="" val="1102677636"/>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91 Imagen" descr="BMC LOGO.bmp"/>
          <p:cNvPicPr>
            <a:picLocks noChangeAspect="1"/>
          </p:cNvPicPr>
          <p:nvPr/>
        </p:nvPicPr>
        <p:blipFill>
          <a:blip r:embed="rId3" cstate="print"/>
          <a:srcRect t="9660" r="-211"/>
          <a:stretch>
            <a:fillRect/>
          </a:stretch>
        </p:blipFill>
        <p:spPr bwMode="auto">
          <a:xfrm>
            <a:off x="7524120" y="163063"/>
            <a:ext cx="1196389" cy="490736"/>
          </a:xfrm>
          <a:prstGeom prst="rect">
            <a:avLst/>
          </a:prstGeom>
          <a:noFill/>
          <a:ln w="9525">
            <a:noFill/>
            <a:miter lim="800000"/>
            <a:headEnd/>
            <a:tailEnd/>
          </a:ln>
        </p:spPr>
      </p:pic>
      <p:sp>
        <p:nvSpPr>
          <p:cNvPr id="17" name="4 Marcador de texto"/>
          <p:cNvSpPr txBox="1">
            <a:spLocks/>
          </p:cNvSpPr>
          <p:nvPr/>
        </p:nvSpPr>
        <p:spPr>
          <a:xfrm>
            <a:off x="2749890" y="494598"/>
            <a:ext cx="3266269" cy="277166"/>
          </a:xfrm>
          <a:prstGeom prst="rect">
            <a:avLst/>
          </a:prstGeom>
        </p:spPr>
        <p:txBody>
          <a:bodyPr>
            <a:noAutofit/>
          </a:bodyPr>
          <a:lstStyle/>
          <a:p>
            <a:pPr algn="ctr">
              <a:lnSpc>
                <a:spcPct val="120000"/>
              </a:lnSpc>
              <a:defRPr/>
            </a:pPr>
            <a:r>
              <a:rPr lang="es-ES" b="1" dirty="0">
                <a:solidFill>
                  <a:srgbClr val="002060"/>
                </a:solidFill>
              </a:rPr>
              <a:t>CONCLUSIONES</a:t>
            </a:r>
            <a:endParaRPr lang="es-CO" b="1" dirty="0">
              <a:solidFill>
                <a:srgbClr val="002060"/>
              </a:solidFill>
            </a:endParaRPr>
          </a:p>
        </p:txBody>
      </p:sp>
      <p:sp>
        <p:nvSpPr>
          <p:cNvPr id="19" name="Text Placeholder 45"/>
          <p:cNvSpPr txBox="1">
            <a:spLocks/>
          </p:cNvSpPr>
          <p:nvPr/>
        </p:nvSpPr>
        <p:spPr>
          <a:xfrm>
            <a:off x="276726" y="60761"/>
            <a:ext cx="6267699" cy="391406"/>
          </a:xfrm>
          <a:prstGeom prst="rect">
            <a:avLst/>
          </a:prstGeom>
        </p:spPr>
        <p:txBody>
          <a:bodyPr vert="horz" lIns="0" tIns="0" rIns="0" bIns="0" rtlCol="0">
            <a:noAutofit/>
          </a:bodyPr>
          <a:lstStyle/>
          <a:p>
            <a:pPr>
              <a:lnSpc>
                <a:spcPct val="120000"/>
              </a:lnSpc>
              <a:spcBef>
                <a:spcPts val="254"/>
              </a:spcBef>
              <a:spcAft>
                <a:spcPts val="506"/>
              </a:spcAft>
              <a:defRPr/>
            </a:pPr>
            <a:r>
              <a:rPr lang="es-CO" sz="2100" b="1" dirty="0">
                <a:solidFill>
                  <a:srgbClr val="002060"/>
                </a:solidFill>
              </a:rPr>
              <a:t>Análisis de subyacentes para aprobación.</a:t>
            </a:r>
            <a:endParaRPr lang="en-US" sz="2100" b="1" dirty="0">
              <a:solidFill>
                <a:srgbClr val="002060"/>
              </a:solidFill>
            </a:endParaRPr>
          </a:p>
        </p:txBody>
      </p:sp>
      <p:sp>
        <p:nvSpPr>
          <p:cNvPr id="14" name="4 Marcador de texto"/>
          <p:cNvSpPr txBox="1">
            <a:spLocks/>
          </p:cNvSpPr>
          <p:nvPr/>
        </p:nvSpPr>
        <p:spPr>
          <a:xfrm>
            <a:off x="3142487" y="2174409"/>
            <a:ext cx="2652997" cy="238805"/>
          </a:xfrm>
          <a:prstGeom prst="rect">
            <a:avLst/>
          </a:prstGeom>
        </p:spPr>
        <p:txBody>
          <a:bodyPr>
            <a:noAutofit/>
          </a:bodyPr>
          <a:lstStyle/>
          <a:p>
            <a:pPr algn="ctr">
              <a:lnSpc>
                <a:spcPct val="120000"/>
              </a:lnSpc>
              <a:defRPr/>
            </a:pPr>
            <a:r>
              <a:rPr lang="es-ES" b="1" dirty="0">
                <a:solidFill>
                  <a:srgbClr val="002060"/>
                </a:solidFill>
              </a:rPr>
              <a:t>RECOMENDACIONES</a:t>
            </a:r>
            <a:endParaRPr lang="es-CO" b="1" dirty="0">
              <a:solidFill>
                <a:srgbClr val="002060"/>
              </a:solidFill>
            </a:endParaRPr>
          </a:p>
        </p:txBody>
      </p:sp>
      <p:graphicFrame>
        <p:nvGraphicFramePr>
          <p:cNvPr id="4" name="Diagrama 3"/>
          <p:cNvGraphicFramePr/>
          <p:nvPr>
            <p:extLst>
              <p:ext uri="{D42A27DB-BD31-4B8C-83A1-F6EECF244321}">
                <p14:modId xmlns:p14="http://schemas.microsoft.com/office/powerpoint/2010/main" xmlns="" val="1387032220"/>
              </p:ext>
            </p:extLst>
          </p:nvPr>
        </p:nvGraphicFramePr>
        <p:xfrm>
          <a:off x="276726" y="1015828"/>
          <a:ext cx="8530389" cy="113502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3" name="Tabla 2"/>
          <p:cNvGraphicFramePr>
            <a:graphicFrameLocks noGrp="1"/>
          </p:cNvGraphicFramePr>
          <p:nvPr>
            <p:extLst>
              <p:ext uri="{D42A27DB-BD31-4B8C-83A1-F6EECF244321}">
                <p14:modId xmlns:p14="http://schemas.microsoft.com/office/powerpoint/2010/main" xmlns="" val="192714946"/>
              </p:ext>
            </p:extLst>
          </p:nvPr>
        </p:nvGraphicFramePr>
        <p:xfrm>
          <a:off x="276726" y="2686029"/>
          <a:ext cx="8530390" cy="1767840"/>
        </p:xfrm>
        <a:graphic>
          <a:graphicData uri="http://schemas.openxmlformats.org/drawingml/2006/table">
            <a:tbl>
              <a:tblPr firstRow="1" bandRow="1">
                <a:tableStyleId>{5C22544A-7EE6-4342-B048-85BDC9FD1C3A}</a:tableStyleId>
              </a:tblPr>
              <a:tblGrid>
                <a:gridCol w="1552074"/>
                <a:gridCol w="1118937"/>
                <a:gridCol w="1552074"/>
                <a:gridCol w="1227221"/>
                <a:gridCol w="3080084"/>
              </a:tblGrid>
              <a:tr h="288416">
                <a:tc>
                  <a:txBody>
                    <a:bodyPr/>
                    <a:lstStyle/>
                    <a:p>
                      <a:pPr algn="ctr"/>
                      <a:r>
                        <a:rPr lang="es-CO" sz="1400" dirty="0" smtClean="0"/>
                        <a:t>Subyacente</a:t>
                      </a:r>
                      <a:endParaRPr lang="es-CO" sz="1400" dirty="0"/>
                    </a:p>
                  </a:txBody>
                  <a:tcP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solidFill>
                      <a:srgbClr val="044990"/>
                    </a:solidFill>
                  </a:tcPr>
                </a:tc>
                <a:tc>
                  <a:txBody>
                    <a:bodyPr/>
                    <a:lstStyle/>
                    <a:p>
                      <a:pPr algn="ctr"/>
                      <a:r>
                        <a:rPr lang="es-CO" sz="1400" dirty="0" err="1" smtClean="0"/>
                        <a:t>Haircut</a:t>
                      </a:r>
                      <a:r>
                        <a:rPr lang="es-CO" sz="1400" dirty="0" smtClean="0"/>
                        <a:t> actual</a:t>
                      </a:r>
                      <a:endParaRPr lang="es-CO" sz="1400" dirty="0"/>
                    </a:p>
                  </a:txBody>
                  <a:tcP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solidFill>
                      <a:srgbClr val="044990"/>
                    </a:solidFill>
                  </a:tcPr>
                </a:tc>
                <a:tc>
                  <a:txBody>
                    <a:bodyPr/>
                    <a:lstStyle/>
                    <a:p>
                      <a:pPr algn="ctr"/>
                      <a:r>
                        <a:rPr lang="es-CO" sz="1400" dirty="0" err="1" smtClean="0"/>
                        <a:t>Haircut</a:t>
                      </a:r>
                      <a:r>
                        <a:rPr lang="es-CO" sz="1400" dirty="0" smtClean="0"/>
                        <a:t> Propuesto</a:t>
                      </a:r>
                      <a:endParaRPr lang="es-CO" sz="1400" dirty="0"/>
                    </a:p>
                  </a:txBody>
                  <a:tcP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solidFill>
                      <a:srgbClr val="044990"/>
                    </a:solidFill>
                  </a:tcPr>
                </a:tc>
                <a:tc>
                  <a:txBody>
                    <a:bodyPr/>
                    <a:lstStyle/>
                    <a:p>
                      <a:pPr algn="ctr"/>
                      <a:r>
                        <a:rPr lang="es-CO" sz="1400" dirty="0" smtClean="0"/>
                        <a:t>Cupo</a:t>
                      </a:r>
                      <a:endParaRPr lang="es-CO" sz="1400" dirty="0"/>
                    </a:p>
                  </a:txBody>
                  <a:tcP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solidFill>
                      <a:srgbClr val="044990"/>
                    </a:solidFill>
                  </a:tcPr>
                </a:tc>
                <a:tc>
                  <a:txBody>
                    <a:bodyPr/>
                    <a:lstStyle/>
                    <a:p>
                      <a:pPr algn="ctr"/>
                      <a:r>
                        <a:rPr lang="es-CO" sz="1400" dirty="0" smtClean="0"/>
                        <a:t>Causas cambio en el </a:t>
                      </a:r>
                      <a:r>
                        <a:rPr lang="es-CO" sz="1400" baseline="0" dirty="0" err="1" smtClean="0"/>
                        <a:t>Haircut</a:t>
                      </a:r>
                      <a:endParaRPr lang="es-CO" sz="1400" dirty="0"/>
                    </a:p>
                  </a:txBody>
                  <a:tcP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solidFill>
                      <a:srgbClr val="044990"/>
                    </a:solidFill>
                  </a:tcPr>
                </a:tc>
              </a:tr>
              <a:tr h="333095">
                <a:tc>
                  <a:txBody>
                    <a:bodyPr/>
                    <a:lstStyle/>
                    <a:p>
                      <a:pPr marL="0" marR="0" lvl="0" indent="0" algn="ctr" defTabSz="913990" rtl="0" eaLnBrk="1" fontAlgn="auto" latinLnBrk="0" hangingPunct="1">
                        <a:lnSpc>
                          <a:spcPct val="100000"/>
                        </a:lnSpc>
                        <a:spcBef>
                          <a:spcPts val="0"/>
                        </a:spcBef>
                        <a:spcAft>
                          <a:spcPts val="0"/>
                        </a:spcAft>
                        <a:buClrTx/>
                        <a:buSzTx/>
                        <a:buFontTx/>
                        <a:buNone/>
                        <a:tabLst/>
                        <a:defRPr/>
                      </a:pPr>
                      <a:r>
                        <a:rPr lang="es-CO" sz="1400" kern="1200" dirty="0" smtClean="0">
                          <a:solidFill>
                            <a:schemeClr val="tx1"/>
                          </a:solidFill>
                          <a:latin typeface="+mj-lt"/>
                          <a:ea typeface="+mn-ea"/>
                          <a:cs typeface="+mn-cs"/>
                        </a:rPr>
                        <a:t>Fibra de algodón en proceso de transformación</a:t>
                      </a:r>
                      <a:endParaRPr lang="es-CO" sz="1400" kern="1200" dirty="0">
                        <a:solidFill>
                          <a:schemeClr val="tx1"/>
                        </a:solidFill>
                        <a:latin typeface="+mj-lt"/>
                        <a:ea typeface="+mn-ea"/>
                        <a:cs typeface="+mn-cs"/>
                      </a:endParaRPr>
                    </a:p>
                  </a:txBody>
                  <a:tcPr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c>
                  <a:txBody>
                    <a:bodyPr/>
                    <a:lstStyle/>
                    <a:p>
                      <a:pPr algn="ctr"/>
                      <a:r>
                        <a:rPr lang="es-CO" sz="1400" kern="1200" dirty="0" smtClean="0">
                          <a:solidFill>
                            <a:schemeClr val="tx1"/>
                          </a:solidFill>
                          <a:latin typeface="+mj-lt"/>
                          <a:ea typeface="+mn-ea"/>
                          <a:cs typeface="+mn-cs"/>
                        </a:rPr>
                        <a:t>30,0%</a:t>
                      </a:r>
                      <a:endParaRPr lang="es-CO" sz="1400" kern="1200" dirty="0">
                        <a:solidFill>
                          <a:schemeClr val="tx1"/>
                        </a:solidFill>
                        <a:latin typeface="+mj-lt"/>
                        <a:ea typeface="+mn-ea"/>
                        <a:cs typeface="+mn-cs"/>
                      </a:endParaRPr>
                    </a:p>
                  </a:txBody>
                  <a:tcPr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c>
                  <a:txBody>
                    <a:bodyPr/>
                    <a:lstStyle/>
                    <a:p>
                      <a:pPr algn="ctr"/>
                      <a:r>
                        <a:rPr lang="es-CO" sz="1400" kern="1200" dirty="0" smtClean="0">
                          <a:solidFill>
                            <a:schemeClr val="tx1"/>
                          </a:solidFill>
                          <a:latin typeface="+mj-lt"/>
                          <a:ea typeface="+mn-ea"/>
                          <a:cs typeface="+mn-cs"/>
                        </a:rPr>
                        <a:t>30,00%</a:t>
                      </a:r>
                      <a:endParaRPr lang="es-CO" sz="1400" kern="1200" dirty="0">
                        <a:solidFill>
                          <a:schemeClr val="tx1"/>
                        </a:solidFill>
                        <a:latin typeface="+mj-lt"/>
                        <a:ea typeface="+mn-ea"/>
                        <a:cs typeface="+mn-cs"/>
                      </a:endParaRPr>
                    </a:p>
                  </a:txBody>
                  <a:tcPr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c>
                  <a:txBody>
                    <a:bodyPr/>
                    <a:lstStyle/>
                    <a:p>
                      <a:pPr algn="ctr"/>
                      <a:r>
                        <a:rPr lang="es-CO" sz="1400" dirty="0" smtClean="0">
                          <a:solidFill>
                            <a:schemeClr val="tx1"/>
                          </a:solidFill>
                        </a:rPr>
                        <a:t>$20,000 millones </a:t>
                      </a:r>
                      <a:endParaRPr lang="es-CO" sz="1400" dirty="0">
                        <a:solidFill>
                          <a:schemeClr val="tx1"/>
                        </a:solidFill>
                      </a:endParaRPr>
                    </a:p>
                  </a:txBody>
                  <a:tcPr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c>
                  <a:txBody>
                    <a:bodyPr/>
                    <a:lstStyle/>
                    <a:p>
                      <a:pPr algn="ctr"/>
                      <a:r>
                        <a:rPr lang="es-CO" sz="1400" dirty="0" smtClean="0">
                          <a:solidFill>
                            <a:schemeClr val="tx1"/>
                          </a:solidFill>
                        </a:rPr>
                        <a:t>No aplica en consideración a que no</a:t>
                      </a:r>
                      <a:r>
                        <a:rPr lang="es-CO" sz="1400" baseline="0" dirty="0" smtClean="0">
                          <a:solidFill>
                            <a:schemeClr val="tx1"/>
                          </a:solidFill>
                        </a:rPr>
                        <a:t> cambio el </a:t>
                      </a:r>
                      <a:r>
                        <a:rPr lang="es-CO" sz="1400" baseline="0" dirty="0" err="1" smtClean="0">
                          <a:solidFill>
                            <a:schemeClr val="tx1"/>
                          </a:solidFill>
                        </a:rPr>
                        <a:t>Haircut</a:t>
                      </a:r>
                      <a:r>
                        <a:rPr lang="es-CO" sz="1400" baseline="0" dirty="0" smtClean="0">
                          <a:solidFill>
                            <a:schemeClr val="tx1"/>
                          </a:solidFill>
                        </a:rPr>
                        <a:t> </a:t>
                      </a:r>
                      <a:endParaRPr lang="es-CO" sz="1400" dirty="0">
                        <a:solidFill>
                          <a:schemeClr val="tx1"/>
                        </a:solidFill>
                      </a:endParaRPr>
                    </a:p>
                  </a:txBody>
                  <a:tcPr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r>
              <a:tr h="288416">
                <a:tc>
                  <a:txBody>
                    <a:bodyPr/>
                    <a:lstStyle/>
                    <a:p>
                      <a:pPr marL="0" marR="0" lvl="0" indent="0" algn="ctr" defTabSz="913990" rtl="0" eaLnBrk="1" fontAlgn="auto" latinLnBrk="0" hangingPunct="1">
                        <a:lnSpc>
                          <a:spcPct val="100000"/>
                        </a:lnSpc>
                        <a:spcBef>
                          <a:spcPts val="0"/>
                        </a:spcBef>
                        <a:spcAft>
                          <a:spcPts val="0"/>
                        </a:spcAft>
                        <a:buClrTx/>
                        <a:buSzTx/>
                        <a:buFontTx/>
                        <a:buNone/>
                        <a:tabLst/>
                        <a:defRPr/>
                      </a:pPr>
                      <a:r>
                        <a:rPr lang="es-CO" sz="1400" dirty="0" smtClean="0">
                          <a:solidFill>
                            <a:schemeClr val="tx1"/>
                          </a:solidFill>
                          <a:latin typeface="+mj-lt"/>
                        </a:rPr>
                        <a:t>Carne de Cerdo en Canal</a:t>
                      </a:r>
                    </a:p>
                  </a:txBody>
                  <a:tcPr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c>
                  <a:txBody>
                    <a:bodyPr/>
                    <a:lstStyle/>
                    <a:p>
                      <a:pPr marL="0" marR="0" lvl="0" indent="0" algn="ctr" defTabSz="913990" rtl="0" eaLnBrk="1" fontAlgn="auto" latinLnBrk="0" hangingPunct="1">
                        <a:lnSpc>
                          <a:spcPct val="100000"/>
                        </a:lnSpc>
                        <a:spcBef>
                          <a:spcPts val="0"/>
                        </a:spcBef>
                        <a:spcAft>
                          <a:spcPts val="0"/>
                        </a:spcAft>
                        <a:buClrTx/>
                        <a:buSzTx/>
                        <a:buFontTx/>
                        <a:buNone/>
                        <a:tabLst/>
                        <a:defRPr/>
                      </a:pPr>
                      <a:r>
                        <a:rPr lang="es-CO" sz="1400" kern="1200" dirty="0" smtClean="0">
                          <a:solidFill>
                            <a:schemeClr val="tx1"/>
                          </a:solidFill>
                          <a:latin typeface="+mj-lt"/>
                          <a:ea typeface="+mn-ea"/>
                          <a:cs typeface="+mn-cs"/>
                        </a:rPr>
                        <a:t>27,5%</a:t>
                      </a:r>
                      <a:endParaRPr lang="es-CO" sz="1400" kern="1200" dirty="0">
                        <a:solidFill>
                          <a:schemeClr val="tx1"/>
                        </a:solidFill>
                        <a:latin typeface="+mj-lt"/>
                        <a:ea typeface="+mn-ea"/>
                        <a:cs typeface="+mn-cs"/>
                      </a:endParaRPr>
                    </a:p>
                  </a:txBody>
                  <a:tcPr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c>
                  <a:txBody>
                    <a:bodyPr/>
                    <a:lstStyle/>
                    <a:p>
                      <a:pPr marL="0" marR="0" lvl="0" indent="0" algn="ctr" defTabSz="913990" rtl="0" eaLnBrk="1" fontAlgn="auto" latinLnBrk="0" hangingPunct="1">
                        <a:lnSpc>
                          <a:spcPct val="100000"/>
                        </a:lnSpc>
                        <a:spcBef>
                          <a:spcPts val="0"/>
                        </a:spcBef>
                        <a:spcAft>
                          <a:spcPts val="0"/>
                        </a:spcAft>
                        <a:buClrTx/>
                        <a:buSzTx/>
                        <a:buFontTx/>
                        <a:buNone/>
                        <a:tabLst/>
                        <a:defRPr/>
                      </a:pPr>
                      <a:r>
                        <a:rPr lang="es-CO" sz="1400" kern="1200" dirty="0" smtClean="0">
                          <a:solidFill>
                            <a:schemeClr val="tx1"/>
                          </a:solidFill>
                          <a:latin typeface="+mj-lt"/>
                          <a:ea typeface="+mn-ea"/>
                          <a:cs typeface="+mn-cs"/>
                        </a:rPr>
                        <a:t>26,0%</a:t>
                      </a:r>
                      <a:endParaRPr lang="es-CO" sz="1400" kern="1200" dirty="0">
                        <a:solidFill>
                          <a:schemeClr val="tx1"/>
                        </a:solidFill>
                        <a:latin typeface="+mj-lt"/>
                        <a:ea typeface="+mn-ea"/>
                        <a:cs typeface="+mn-cs"/>
                      </a:endParaRPr>
                    </a:p>
                  </a:txBody>
                  <a:tcPr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c>
                  <a:txBody>
                    <a:bodyPr/>
                    <a:lstStyle/>
                    <a:p>
                      <a:pPr marL="0" marR="0" lvl="0" indent="0" algn="ctr" defTabSz="913990" rtl="0" eaLnBrk="1" fontAlgn="auto" latinLnBrk="0" hangingPunct="1">
                        <a:lnSpc>
                          <a:spcPct val="100000"/>
                        </a:lnSpc>
                        <a:spcBef>
                          <a:spcPts val="0"/>
                        </a:spcBef>
                        <a:spcAft>
                          <a:spcPts val="0"/>
                        </a:spcAft>
                        <a:buClrTx/>
                        <a:buSzTx/>
                        <a:buFontTx/>
                        <a:buNone/>
                        <a:tabLst/>
                        <a:defRPr/>
                      </a:pPr>
                      <a:r>
                        <a:rPr lang="es-CO" sz="1400" dirty="0" smtClean="0">
                          <a:solidFill>
                            <a:schemeClr val="tx1"/>
                          </a:solidFill>
                        </a:rPr>
                        <a:t>Sin cupo</a:t>
                      </a:r>
                      <a:endParaRPr lang="es-CO" sz="1400" dirty="0">
                        <a:solidFill>
                          <a:schemeClr val="tx1"/>
                        </a:solidFill>
                      </a:endParaRPr>
                    </a:p>
                  </a:txBody>
                  <a:tcPr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c>
                  <a:txBody>
                    <a:bodyPr/>
                    <a:lstStyle/>
                    <a:p>
                      <a:pPr marL="0" marR="0" lvl="0" indent="0" algn="ctr" defTabSz="913990" rtl="0" eaLnBrk="1" fontAlgn="auto" latinLnBrk="0" hangingPunct="1">
                        <a:lnSpc>
                          <a:spcPct val="100000"/>
                        </a:lnSpc>
                        <a:spcBef>
                          <a:spcPts val="0"/>
                        </a:spcBef>
                        <a:spcAft>
                          <a:spcPts val="0"/>
                        </a:spcAft>
                        <a:buClrTx/>
                        <a:buSzTx/>
                        <a:buFontTx/>
                        <a:buNone/>
                        <a:tabLst/>
                        <a:defRPr/>
                      </a:pPr>
                      <a:r>
                        <a:rPr lang="es-CO" sz="1400" dirty="0" smtClean="0">
                          <a:solidFill>
                            <a:schemeClr val="tx1"/>
                          </a:solidFill>
                        </a:rPr>
                        <a:t>Estabilización de la volatilidad</a:t>
                      </a:r>
                      <a:r>
                        <a:rPr lang="es-CO" sz="1400" baseline="0" dirty="0" smtClean="0">
                          <a:solidFill>
                            <a:schemeClr val="tx1"/>
                          </a:solidFill>
                        </a:rPr>
                        <a:t> del precio </a:t>
                      </a:r>
                      <a:endParaRPr lang="es-CO" sz="1400" dirty="0">
                        <a:solidFill>
                          <a:schemeClr val="tx1"/>
                        </a:solidFill>
                      </a:endParaRPr>
                    </a:p>
                  </a:txBody>
                  <a:tcPr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xmlns="" val="74828997"/>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733388" y="1561000"/>
            <a:ext cx="7667842" cy="1251710"/>
          </a:xfrm>
        </p:spPr>
        <p:txBody>
          <a:bodyPr/>
          <a:lstStyle/>
          <a:p>
            <a:pPr algn="just"/>
            <a:r>
              <a:rPr lang="es-ES" sz="3300" dirty="0"/>
              <a:t>6</a:t>
            </a:r>
            <a:r>
              <a:rPr lang="es-ES" sz="3300" dirty="0" smtClean="0"/>
              <a:t>.</a:t>
            </a:r>
            <a:r>
              <a:rPr lang="es-CO" sz="3300" dirty="0" smtClean="0"/>
              <a:t> </a:t>
            </a:r>
            <a:r>
              <a:rPr lang="es-ES" sz="3600" dirty="0"/>
              <a:t>Revisión Cronogramas de trabajo Requerimientos Superintendencia Financiera de Colombia </a:t>
            </a:r>
            <a:r>
              <a:rPr lang="es-CO" sz="3600" dirty="0"/>
              <a:t/>
            </a:r>
            <a:br>
              <a:rPr lang="es-CO" sz="3600" dirty="0"/>
            </a:br>
            <a:endParaRPr lang="es-CO" sz="2400" dirty="0"/>
          </a:p>
        </p:txBody>
      </p:sp>
      <p:sp>
        <p:nvSpPr>
          <p:cNvPr id="3" name="Content Placeholder 13"/>
          <p:cNvSpPr txBox="1">
            <a:spLocks/>
          </p:cNvSpPr>
          <p:nvPr/>
        </p:nvSpPr>
        <p:spPr>
          <a:xfrm>
            <a:off x="601579" y="3501833"/>
            <a:ext cx="8106338" cy="595241"/>
          </a:xfrm>
          <a:prstGeom prst="rect">
            <a:avLst/>
          </a:prstGeom>
        </p:spPr>
        <p:txBody>
          <a:bodyPr numCol="1"/>
          <a:lstStyle>
            <a:lvl1pPr marL="0" indent="0" algn="l" defTabSz="913990" rtl="0" eaLnBrk="1" latinLnBrk="0" hangingPunct="1">
              <a:lnSpc>
                <a:spcPct val="120000"/>
              </a:lnSpc>
              <a:spcBef>
                <a:spcPts val="600"/>
              </a:spcBef>
              <a:spcAft>
                <a:spcPts val="1200"/>
              </a:spcAft>
              <a:buFont typeface="Arial" panose="020B0604020202020204" pitchFamily="34" charset="0"/>
              <a:buChar char="​"/>
              <a:defRPr sz="1600" b="0" i="0" kern="1200">
                <a:solidFill>
                  <a:schemeClr val="accent4"/>
                </a:solidFill>
                <a:latin typeface="+mn-lt"/>
                <a:ea typeface="+mn-ea"/>
                <a:cs typeface="+mn-cs"/>
              </a:defRPr>
            </a:lvl1pPr>
            <a:lvl2pPr marL="0" indent="0" algn="l" defTabSz="91399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399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787" indent="-169787" algn="l" defTabSz="91399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5919" indent="-176133" algn="l" defTabSz="91399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399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399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399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399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indent="-214313" algn="just">
              <a:lnSpc>
                <a:spcPct val="100000"/>
              </a:lnSpc>
              <a:spcBef>
                <a:spcPts val="0"/>
              </a:spcBef>
              <a:spcAft>
                <a:spcPts val="0"/>
              </a:spcAft>
              <a:buFont typeface="Wingdings" panose="05000000000000000000" pitchFamily="2" charset="2"/>
              <a:buChar char="ü"/>
            </a:pPr>
            <a:r>
              <a:rPr lang="es-CO" sz="1500" b="1" dirty="0" smtClean="0">
                <a:solidFill>
                  <a:srgbClr val="99CCFF"/>
                </a:solidFill>
              </a:rPr>
              <a:t>Gestión de Riesgos Operativos  y </a:t>
            </a:r>
            <a:r>
              <a:rPr lang="es-ES" sz="1500" b="1" dirty="0">
                <a:solidFill>
                  <a:srgbClr val="99CCFF"/>
                </a:solidFill>
              </a:rPr>
              <a:t>Plan de Continuidad de Negocio </a:t>
            </a:r>
            <a:r>
              <a:rPr lang="es-CO" sz="1500" b="1" dirty="0">
                <a:solidFill>
                  <a:srgbClr val="99CCFF"/>
                </a:solidFill>
              </a:rPr>
              <a:t>(Anexo No 3 y 4</a:t>
            </a:r>
            <a:r>
              <a:rPr lang="es-CO" sz="1500" b="1" dirty="0" smtClean="0">
                <a:solidFill>
                  <a:srgbClr val="99CCFF"/>
                </a:solidFill>
              </a:rPr>
              <a:t>)</a:t>
            </a:r>
          </a:p>
          <a:p>
            <a:pPr indent="-214313" algn="just">
              <a:lnSpc>
                <a:spcPct val="100000"/>
              </a:lnSpc>
              <a:spcBef>
                <a:spcPts val="0"/>
              </a:spcBef>
              <a:spcAft>
                <a:spcPts val="0"/>
              </a:spcAft>
              <a:buFont typeface="Wingdings" panose="05000000000000000000" pitchFamily="2" charset="2"/>
              <a:buChar char="ü"/>
            </a:pPr>
            <a:r>
              <a:rPr lang="es-ES" sz="1500" b="1" dirty="0">
                <a:solidFill>
                  <a:srgbClr val="99CCFF"/>
                </a:solidFill>
              </a:rPr>
              <a:t>Seguimiento, Evaluación y Recomendación del Comité de Riesgos </a:t>
            </a:r>
          </a:p>
          <a:p>
            <a:pPr indent="-214313" algn="just">
              <a:lnSpc>
                <a:spcPct val="100000"/>
              </a:lnSpc>
              <a:spcBef>
                <a:spcPts val="0"/>
              </a:spcBef>
              <a:spcAft>
                <a:spcPts val="0"/>
              </a:spcAft>
              <a:buFont typeface="Wingdings" panose="05000000000000000000" pitchFamily="2" charset="2"/>
              <a:buChar char="ü"/>
            </a:pPr>
            <a:endParaRPr lang="es-CO" sz="1500" b="1" dirty="0">
              <a:solidFill>
                <a:srgbClr val="99CCFF"/>
              </a:solidFill>
            </a:endParaRPr>
          </a:p>
        </p:txBody>
      </p:sp>
    </p:spTree>
    <p:extLst>
      <p:ext uri="{BB962C8B-B14F-4D97-AF65-F5344CB8AC3E}">
        <p14:creationId xmlns:p14="http://schemas.microsoft.com/office/powerpoint/2010/main" xmlns="" val="3571679702"/>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91 Imagen" descr="BMC LOGO.bmp"/>
          <p:cNvPicPr>
            <a:picLocks noChangeAspect="1"/>
          </p:cNvPicPr>
          <p:nvPr/>
        </p:nvPicPr>
        <p:blipFill>
          <a:blip r:embed="rId2" cstate="print"/>
          <a:srcRect t="9660" r="-211"/>
          <a:stretch>
            <a:fillRect/>
          </a:stretch>
        </p:blipFill>
        <p:spPr bwMode="auto">
          <a:xfrm>
            <a:off x="7698167" y="149976"/>
            <a:ext cx="1240811" cy="508957"/>
          </a:xfrm>
          <a:prstGeom prst="rect">
            <a:avLst/>
          </a:prstGeom>
          <a:noFill/>
          <a:ln w="9525">
            <a:noFill/>
            <a:miter lim="800000"/>
            <a:headEnd/>
            <a:tailEnd/>
          </a:ln>
        </p:spPr>
      </p:pic>
      <p:sp>
        <p:nvSpPr>
          <p:cNvPr id="13" name="Title 11"/>
          <p:cNvSpPr>
            <a:spLocks noGrp="1"/>
          </p:cNvSpPr>
          <p:nvPr>
            <p:ph type="title"/>
          </p:nvPr>
        </p:nvSpPr>
        <p:spPr>
          <a:xfrm>
            <a:off x="331802" y="134180"/>
            <a:ext cx="7473243" cy="265654"/>
          </a:xfrm>
        </p:spPr>
        <p:txBody>
          <a:bodyPr/>
          <a:lstStyle/>
          <a:p>
            <a:pPr algn="ctr"/>
            <a:r>
              <a:rPr lang="en-US" sz="2800" b="1" dirty="0" smtClean="0">
                <a:solidFill>
                  <a:srgbClr val="044990"/>
                </a:solidFill>
                <a:latin typeface="Franklin Gothic Demi Cond" charset="0"/>
                <a:ea typeface="Franklin Gothic Demi Cond" charset="0"/>
                <a:cs typeface="Franklin Gothic Demi Cond" charset="0"/>
              </a:rPr>
              <a:t>Requerimientos e Instrucciones SFC</a:t>
            </a:r>
            <a:endParaRPr lang="en-US" sz="2800" b="1" dirty="0">
              <a:solidFill>
                <a:srgbClr val="044990"/>
              </a:solidFill>
              <a:latin typeface="Franklin Gothic Demi Cond" charset="0"/>
              <a:ea typeface="Franklin Gothic Demi Cond" charset="0"/>
              <a:cs typeface="Franklin Gothic Demi Cond" charset="0"/>
            </a:endParaRPr>
          </a:p>
        </p:txBody>
      </p:sp>
      <p:sp>
        <p:nvSpPr>
          <p:cNvPr id="7" name="Rectángulo 6"/>
          <p:cNvSpPr/>
          <p:nvPr/>
        </p:nvSpPr>
        <p:spPr>
          <a:xfrm>
            <a:off x="2586788" y="682997"/>
            <a:ext cx="3404937" cy="26749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r>
              <a:rPr lang="es-CO" sz="1600" dirty="0" smtClean="0">
                <a:solidFill>
                  <a:schemeClr val="bg1"/>
                </a:solidFill>
                <a:latin typeface="Franklin Gothic Demi Cond" panose="020B0706030402020204" pitchFamily="34" charset="0"/>
              </a:rPr>
              <a:t>Cronograma 1.2.2</a:t>
            </a:r>
          </a:p>
        </p:txBody>
      </p:sp>
      <p:graphicFrame>
        <p:nvGraphicFramePr>
          <p:cNvPr id="5" name="Tabla 4"/>
          <p:cNvGraphicFramePr>
            <a:graphicFrameLocks noGrp="1"/>
          </p:cNvGraphicFramePr>
          <p:nvPr>
            <p:extLst/>
          </p:nvPr>
        </p:nvGraphicFramePr>
        <p:xfrm>
          <a:off x="510079" y="1101311"/>
          <a:ext cx="7808493" cy="3323621"/>
        </p:xfrm>
        <a:graphic>
          <a:graphicData uri="http://schemas.openxmlformats.org/drawingml/2006/table">
            <a:tbl>
              <a:tblPr/>
              <a:tblGrid>
                <a:gridCol w="1943393"/>
                <a:gridCol w="2509680"/>
                <a:gridCol w="1622297"/>
                <a:gridCol w="1733123"/>
              </a:tblGrid>
              <a:tr h="582470">
                <a:tc>
                  <a:txBody>
                    <a:bodyPr/>
                    <a:lstStyle/>
                    <a:p>
                      <a:pPr algn="ctr" fontAlgn="ctr"/>
                      <a:r>
                        <a:rPr lang="es-CO" sz="1400" b="1" i="0" u="none" strike="noStrike" dirty="0">
                          <a:solidFill>
                            <a:srgbClr val="FFFFFF"/>
                          </a:solidFill>
                          <a:effectLst/>
                          <a:latin typeface="+mn-lt"/>
                        </a:rPr>
                        <a:t>ETAPAS</a:t>
                      </a:r>
                    </a:p>
                  </a:txBody>
                  <a:tcPr marL="5235" marR="5235" marT="5235"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44990"/>
                      </a:solidFill>
                      <a:prstDash val="solid"/>
                      <a:round/>
                      <a:headEnd type="none" w="med" len="med"/>
                      <a:tailEnd type="none" w="med" len="med"/>
                    </a:lnB>
                    <a:solidFill>
                      <a:srgbClr val="094784"/>
                    </a:solidFill>
                  </a:tcPr>
                </a:tc>
                <a:tc>
                  <a:txBody>
                    <a:bodyPr/>
                    <a:lstStyle/>
                    <a:p>
                      <a:pPr algn="ctr" fontAlgn="ctr"/>
                      <a:r>
                        <a:rPr lang="es-CO" sz="1400" b="1" i="0" u="none" strike="noStrike" dirty="0">
                          <a:solidFill>
                            <a:srgbClr val="FFFFFF"/>
                          </a:solidFill>
                          <a:effectLst/>
                          <a:latin typeface="+mn-lt"/>
                        </a:rPr>
                        <a:t>TEMAS </a:t>
                      </a:r>
                    </a:p>
                  </a:txBody>
                  <a:tcPr marL="5235" marR="5235" marT="523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44990"/>
                      </a:solidFill>
                      <a:prstDash val="solid"/>
                      <a:round/>
                      <a:headEnd type="none" w="med" len="med"/>
                      <a:tailEnd type="none" w="med" len="med"/>
                    </a:lnB>
                    <a:solidFill>
                      <a:srgbClr val="094784"/>
                    </a:solidFill>
                  </a:tcPr>
                </a:tc>
                <a:tc>
                  <a:txBody>
                    <a:bodyPr/>
                    <a:lstStyle/>
                    <a:p>
                      <a:pPr algn="ctr" fontAlgn="ctr"/>
                      <a:r>
                        <a:rPr lang="es-CO" sz="1400" b="1" i="0" u="none" strike="noStrike" dirty="0">
                          <a:solidFill>
                            <a:srgbClr val="FFFFFF"/>
                          </a:solidFill>
                          <a:effectLst/>
                          <a:latin typeface="+mn-lt"/>
                        </a:rPr>
                        <a:t>Fecha de Inicio </a:t>
                      </a:r>
                    </a:p>
                  </a:txBody>
                  <a:tcPr marL="5235" marR="5235" marT="523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44990"/>
                      </a:solidFill>
                      <a:prstDash val="solid"/>
                      <a:round/>
                      <a:headEnd type="none" w="med" len="med"/>
                      <a:tailEnd type="none" w="med" len="med"/>
                    </a:lnB>
                    <a:solidFill>
                      <a:srgbClr val="094784"/>
                    </a:solidFill>
                  </a:tcPr>
                </a:tc>
                <a:tc>
                  <a:txBody>
                    <a:bodyPr/>
                    <a:lstStyle/>
                    <a:p>
                      <a:pPr algn="ctr" fontAlgn="ctr"/>
                      <a:r>
                        <a:rPr lang="es-CO" sz="1400" b="1" i="0" u="none" strike="noStrike" dirty="0">
                          <a:solidFill>
                            <a:srgbClr val="FFFFFF"/>
                          </a:solidFill>
                          <a:effectLst/>
                          <a:latin typeface="+mn-lt"/>
                        </a:rPr>
                        <a:t>Fecha Terminación</a:t>
                      </a:r>
                    </a:p>
                  </a:txBody>
                  <a:tcPr marL="5235" marR="5235" marT="5235"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44990"/>
                      </a:solidFill>
                      <a:prstDash val="solid"/>
                      <a:round/>
                      <a:headEnd type="none" w="med" len="med"/>
                      <a:tailEnd type="none" w="med" len="med"/>
                    </a:lnB>
                    <a:solidFill>
                      <a:srgbClr val="094784"/>
                    </a:solidFill>
                  </a:tcPr>
                </a:tc>
              </a:tr>
              <a:tr h="390319">
                <a:tc>
                  <a:txBody>
                    <a:bodyPr/>
                    <a:lstStyle/>
                    <a:p>
                      <a:pPr algn="ctr" fontAlgn="ctr"/>
                      <a:r>
                        <a:rPr lang="es-CO" sz="1400" b="1" i="0" u="none" strike="noStrike" dirty="0">
                          <a:solidFill>
                            <a:srgbClr val="000000"/>
                          </a:solidFill>
                          <a:effectLst/>
                          <a:latin typeface="+mn-lt"/>
                        </a:rPr>
                        <a:t>Definición de Recursos</a:t>
                      </a:r>
                    </a:p>
                  </a:txBody>
                  <a:tcPr marL="5235" marR="5235" marT="5235" marB="0" anchor="ctr">
                    <a:lnL w="12700" cap="flat" cmpd="sng" algn="ctr">
                      <a:solidFill>
                        <a:srgbClr val="044990"/>
                      </a:solidFill>
                      <a:prstDash val="solid"/>
                      <a:round/>
                      <a:headEnd type="none" w="med" len="med"/>
                      <a:tailEnd type="none" w="med" len="med"/>
                    </a:lnL>
                    <a:lnR w="12700" cap="flat" cmpd="sng" algn="ctr">
                      <a:solidFill>
                        <a:srgbClr val="044990"/>
                      </a:solidFill>
                      <a:prstDash val="solid"/>
                      <a:round/>
                      <a:headEnd type="none" w="med" len="med"/>
                      <a:tailEnd type="none" w="med" len="med"/>
                    </a:lnR>
                    <a:lnT w="12700" cap="flat" cmpd="sng" algn="ctr">
                      <a:solidFill>
                        <a:srgbClr val="044990"/>
                      </a:solidFill>
                      <a:prstDash val="solid"/>
                      <a:round/>
                      <a:headEnd type="none" w="med" len="med"/>
                      <a:tailEnd type="none" w="med" len="med"/>
                    </a:lnT>
                    <a:lnB w="12700" cap="flat" cmpd="sng" algn="ctr">
                      <a:solidFill>
                        <a:srgbClr val="044990"/>
                      </a:solidFill>
                      <a:prstDash val="solid"/>
                      <a:round/>
                      <a:headEnd type="none" w="med" len="med"/>
                      <a:tailEnd type="none" w="med" len="med"/>
                    </a:lnB>
                  </a:tcPr>
                </a:tc>
                <a:tc>
                  <a:txBody>
                    <a:bodyPr/>
                    <a:lstStyle/>
                    <a:p>
                      <a:pPr algn="ctr" fontAlgn="ctr"/>
                      <a:r>
                        <a:rPr lang="es-CO" sz="1400" b="0" i="0" u="none" strike="noStrike" dirty="0">
                          <a:solidFill>
                            <a:srgbClr val="000000"/>
                          </a:solidFill>
                          <a:effectLst/>
                          <a:latin typeface="+mn-lt"/>
                        </a:rPr>
                        <a:t>Vinculación Consultor Externo </a:t>
                      </a:r>
                    </a:p>
                  </a:txBody>
                  <a:tcPr marL="5235" marR="5235" marT="5235" marB="0" anchor="ctr">
                    <a:lnL w="12700" cap="flat" cmpd="sng" algn="ctr">
                      <a:solidFill>
                        <a:srgbClr val="044990"/>
                      </a:solidFill>
                      <a:prstDash val="solid"/>
                      <a:round/>
                      <a:headEnd type="none" w="med" len="med"/>
                      <a:tailEnd type="none" w="med" len="med"/>
                    </a:lnL>
                    <a:lnR w="12700" cap="flat" cmpd="sng" algn="ctr">
                      <a:solidFill>
                        <a:srgbClr val="044990"/>
                      </a:solidFill>
                      <a:prstDash val="solid"/>
                      <a:round/>
                      <a:headEnd type="none" w="med" len="med"/>
                      <a:tailEnd type="none" w="med" len="med"/>
                    </a:lnR>
                    <a:lnT w="12700" cap="flat" cmpd="sng" algn="ctr">
                      <a:solidFill>
                        <a:srgbClr val="044990"/>
                      </a:solidFill>
                      <a:prstDash val="solid"/>
                      <a:round/>
                      <a:headEnd type="none" w="med" len="med"/>
                      <a:tailEnd type="none" w="med" len="med"/>
                    </a:lnT>
                    <a:lnB w="12700" cap="flat" cmpd="sng" algn="ctr">
                      <a:solidFill>
                        <a:srgbClr val="044990"/>
                      </a:solidFill>
                      <a:prstDash val="solid"/>
                      <a:round/>
                      <a:headEnd type="none" w="med" len="med"/>
                      <a:tailEnd type="none" w="med" len="med"/>
                    </a:lnB>
                  </a:tcPr>
                </a:tc>
                <a:tc>
                  <a:txBody>
                    <a:bodyPr/>
                    <a:lstStyle/>
                    <a:p>
                      <a:pPr algn="ctr" fontAlgn="ctr"/>
                      <a:r>
                        <a:rPr lang="es-CO" sz="1400" b="0" i="0" u="none" strike="noStrike" dirty="0">
                          <a:solidFill>
                            <a:srgbClr val="000000"/>
                          </a:solidFill>
                          <a:effectLst/>
                          <a:latin typeface="+mn-lt"/>
                        </a:rPr>
                        <a:t>01/11/2017</a:t>
                      </a:r>
                    </a:p>
                  </a:txBody>
                  <a:tcPr marL="5235" marR="5235" marT="5235" marB="0" anchor="ctr">
                    <a:lnL w="12700" cap="flat" cmpd="sng" algn="ctr">
                      <a:solidFill>
                        <a:srgbClr val="044990"/>
                      </a:solidFill>
                      <a:prstDash val="solid"/>
                      <a:round/>
                      <a:headEnd type="none" w="med" len="med"/>
                      <a:tailEnd type="none" w="med" len="med"/>
                    </a:lnL>
                    <a:lnR w="12700" cap="flat" cmpd="sng" algn="ctr">
                      <a:solidFill>
                        <a:srgbClr val="044990"/>
                      </a:solidFill>
                      <a:prstDash val="solid"/>
                      <a:round/>
                      <a:headEnd type="none" w="med" len="med"/>
                      <a:tailEnd type="none" w="med" len="med"/>
                    </a:lnR>
                    <a:lnT w="12700" cap="flat" cmpd="sng" algn="ctr">
                      <a:solidFill>
                        <a:srgbClr val="044990"/>
                      </a:solidFill>
                      <a:prstDash val="solid"/>
                      <a:round/>
                      <a:headEnd type="none" w="med" len="med"/>
                      <a:tailEnd type="none" w="med" len="med"/>
                    </a:lnT>
                    <a:lnB w="12700" cap="flat" cmpd="sng" algn="ctr">
                      <a:solidFill>
                        <a:srgbClr val="044990"/>
                      </a:solidFill>
                      <a:prstDash val="solid"/>
                      <a:round/>
                      <a:headEnd type="none" w="med" len="med"/>
                      <a:tailEnd type="none" w="med" len="med"/>
                    </a:lnB>
                  </a:tcPr>
                </a:tc>
                <a:tc>
                  <a:txBody>
                    <a:bodyPr/>
                    <a:lstStyle/>
                    <a:p>
                      <a:pPr algn="ctr" fontAlgn="ctr"/>
                      <a:r>
                        <a:rPr lang="es-CO" sz="1400" b="0" i="0" u="none" strike="noStrike" dirty="0">
                          <a:solidFill>
                            <a:srgbClr val="000000"/>
                          </a:solidFill>
                          <a:effectLst/>
                          <a:latin typeface="+mn-lt"/>
                        </a:rPr>
                        <a:t>30/11/2017</a:t>
                      </a:r>
                    </a:p>
                  </a:txBody>
                  <a:tcPr marL="5235" marR="5235" marT="5235" marB="0" anchor="ctr">
                    <a:lnL w="12700" cap="flat" cmpd="sng" algn="ctr">
                      <a:solidFill>
                        <a:srgbClr val="044990"/>
                      </a:solidFill>
                      <a:prstDash val="solid"/>
                      <a:round/>
                      <a:headEnd type="none" w="med" len="med"/>
                      <a:tailEnd type="none" w="med" len="med"/>
                    </a:lnL>
                    <a:lnR w="12700" cap="flat" cmpd="sng" algn="ctr">
                      <a:solidFill>
                        <a:srgbClr val="044990"/>
                      </a:solidFill>
                      <a:prstDash val="solid"/>
                      <a:round/>
                      <a:headEnd type="none" w="med" len="med"/>
                      <a:tailEnd type="none" w="med" len="med"/>
                    </a:lnR>
                    <a:lnT w="12700" cap="flat" cmpd="sng" algn="ctr">
                      <a:solidFill>
                        <a:srgbClr val="044990"/>
                      </a:solidFill>
                      <a:prstDash val="solid"/>
                      <a:round/>
                      <a:headEnd type="none" w="med" len="med"/>
                      <a:tailEnd type="none" w="med" len="med"/>
                    </a:lnT>
                    <a:lnB w="12700" cap="flat" cmpd="sng" algn="ctr">
                      <a:solidFill>
                        <a:srgbClr val="044990"/>
                      </a:solidFill>
                      <a:prstDash val="solid"/>
                      <a:round/>
                      <a:headEnd type="none" w="med" len="med"/>
                      <a:tailEnd type="none" w="med" len="med"/>
                    </a:lnB>
                  </a:tcPr>
                </a:tc>
              </a:tr>
              <a:tr h="426598">
                <a:tc rowSpan="5">
                  <a:txBody>
                    <a:bodyPr/>
                    <a:lstStyle/>
                    <a:p>
                      <a:pPr algn="ctr" fontAlgn="ctr">
                        <a:tabLst>
                          <a:tab pos="1708150" algn="l"/>
                        </a:tabLst>
                      </a:pPr>
                      <a:r>
                        <a:rPr lang="es-CO" sz="1400" b="1" i="0" u="none" strike="noStrike" dirty="0">
                          <a:solidFill>
                            <a:srgbClr val="000000"/>
                          </a:solidFill>
                          <a:effectLst/>
                          <a:latin typeface="+mn-lt"/>
                        </a:rPr>
                        <a:t>Diagnostico, Análisis e implementación</a:t>
                      </a:r>
                    </a:p>
                  </a:txBody>
                  <a:tcPr marL="5235" marR="5235" marT="5235" marB="0" anchor="ctr">
                    <a:lnL w="12700" cap="flat" cmpd="sng" algn="ctr">
                      <a:solidFill>
                        <a:srgbClr val="044990"/>
                      </a:solidFill>
                      <a:prstDash val="solid"/>
                      <a:round/>
                      <a:headEnd type="none" w="med" len="med"/>
                      <a:tailEnd type="none" w="med" len="med"/>
                    </a:lnL>
                    <a:lnR w="12700" cap="flat" cmpd="sng" algn="ctr">
                      <a:solidFill>
                        <a:srgbClr val="044990"/>
                      </a:solidFill>
                      <a:prstDash val="solid"/>
                      <a:round/>
                      <a:headEnd type="none" w="med" len="med"/>
                      <a:tailEnd type="none" w="med" len="med"/>
                    </a:lnR>
                    <a:lnT w="12700" cap="flat" cmpd="sng" algn="ctr">
                      <a:solidFill>
                        <a:srgbClr val="044990"/>
                      </a:solidFill>
                      <a:prstDash val="solid"/>
                      <a:round/>
                      <a:headEnd type="none" w="med" len="med"/>
                      <a:tailEnd type="none" w="med" len="med"/>
                    </a:lnT>
                    <a:lnB w="12700" cap="flat" cmpd="sng" algn="ctr">
                      <a:solidFill>
                        <a:srgbClr val="044990"/>
                      </a:solidFill>
                      <a:prstDash val="solid"/>
                      <a:round/>
                      <a:headEnd type="none" w="med" len="med"/>
                      <a:tailEnd type="none" w="med" len="med"/>
                    </a:lnB>
                  </a:tcPr>
                </a:tc>
                <a:tc>
                  <a:txBody>
                    <a:bodyPr/>
                    <a:lstStyle/>
                    <a:p>
                      <a:pPr algn="ctr" fontAlgn="ctr"/>
                      <a:r>
                        <a:rPr lang="es-CO" sz="1400" b="0" i="0" u="none" strike="noStrike" dirty="0">
                          <a:solidFill>
                            <a:srgbClr val="000000"/>
                          </a:solidFill>
                          <a:effectLst/>
                          <a:latin typeface="+mn-lt"/>
                        </a:rPr>
                        <a:t>Gestión integral del Riesgo  (Indicadores)</a:t>
                      </a:r>
                    </a:p>
                  </a:txBody>
                  <a:tcPr marL="5235" marR="5235" marT="5235" marB="0" anchor="ctr">
                    <a:lnL w="12700" cap="flat" cmpd="sng" algn="ctr">
                      <a:solidFill>
                        <a:srgbClr val="044990"/>
                      </a:solidFill>
                      <a:prstDash val="solid"/>
                      <a:round/>
                      <a:headEnd type="none" w="med" len="med"/>
                      <a:tailEnd type="none" w="med" len="med"/>
                    </a:lnL>
                    <a:lnR w="12700" cap="flat" cmpd="sng" algn="ctr">
                      <a:solidFill>
                        <a:srgbClr val="044990"/>
                      </a:solidFill>
                      <a:prstDash val="solid"/>
                      <a:round/>
                      <a:headEnd type="none" w="med" len="med"/>
                      <a:tailEnd type="none" w="med" len="med"/>
                    </a:lnR>
                    <a:lnT w="12700" cap="flat" cmpd="sng" algn="ctr">
                      <a:solidFill>
                        <a:srgbClr val="044990"/>
                      </a:solidFill>
                      <a:prstDash val="solid"/>
                      <a:round/>
                      <a:headEnd type="none" w="med" len="med"/>
                      <a:tailEnd type="none" w="med" len="med"/>
                    </a:lnT>
                    <a:lnB w="12700" cap="flat" cmpd="sng" algn="ctr">
                      <a:solidFill>
                        <a:srgbClr val="044990"/>
                      </a:solidFill>
                      <a:prstDash val="solid"/>
                      <a:round/>
                      <a:headEnd type="none" w="med" len="med"/>
                      <a:tailEnd type="none" w="med" len="med"/>
                    </a:lnB>
                  </a:tcPr>
                </a:tc>
                <a:tc>
                  <a:txBody>
                    <a:bodyPr/>
                    <a:lstStyle/>
                    <a:p>
                      <a:pPr algn="ctr" fontAlgn="ctr"/>
                      <a:r>
                        <a:rPr lang="es-CO" sz="1400" b="0" i="0" u="none" strike="noStrike" dirty="0">
                          <a:solidFill>
                            <a:srgbClr val="000000"/>
                          </a:solidFill>
                          <a:effectLst/>
                          <a:latin typeface="+mn-lt"/>
                        </a:rPr>
                        <a:t>01/12/2017</a:t>
                      </a:r>
                    </a:p>
                  </a:txBody>
                  <a:tcPr marL="5235" marR="5235" marT="5235" marB="0" anchor="ctr">
                    <a:lnL w="12700" cap="flat" cmpd="sng" algn="ctr">
                      <a:solidFill>
                        <a:srgbClr val="044990"/>
                      </a:solidFill>
                      <a:prstDash val="solid"/>
                      <a:round/>
                      <a:headEnd type="none" w="med" len="med"/>
                      <a:tailEnd type="none" w="med" len="med"/>
                    </a:lnL>
                    <a:lnR w="12700" cap="flat" cmpd="sng" algn="ctr">
                      <a:solidFill>
                        <a:srgbClr val="044990"/>
                      </a:solidFill>
                      <a:prstDash val="solid"/>
                      <a:round/>
                      <a:headEnd type="none" w="med" len="med"/>
                      <a:tailEnd type="none" w="med" len="med"/>
                    </a:lnR>
                    <a:lnT w="12700" cap="flat" cmpd="sng" algn="ctr">
                      <a:solidFill>
                        <a:srgbClr val="044990"/>
                      </a:solidFill>
                      <a:prstDash val="solid"/>
                      <a:round/>
                      <a:headEnd type="none" w="med" len="med"/>
                      <a:tailEnd type="none" w="med" len="med"/>
                    </a:lnT>
                    <a:lnB w="12700" cap="flat" cmpd="sng" algn="ctr">
                      <a:solidFill>
                        <a:srgbClr val="044990"/>
                      </a:solidFill>
                      <a:prstDash val="solid"/>
                      <a:round/>
                      <a:headEnd type="none" w="med" len="med"/>
                      <a:tailEnd type="none" w="med" len="med"/>
                    </a:lnB>
                  </a:tcPr>
                </a:tc>
                <a:tc>
                  <a:txBody>
                    <a:bodyPr/>
                    <a:lstStyle/>
                    <a:p>
                      <a:pPr algn="ctr" fontAlgn="ctr"/>
                      <a:r>
                        <a:rPr lang="es-CO" sz="1400" b="0" i="0" u="none" strike="noStrike" dirty="0">
                          <a:solidFill>
                            <a:srgbClr val="000000"/>
                          </a:solidFill>
                          <a:effectLst/>
                          <a:latin typeface="+mn-lt"/>
                        </a:rPr>
                        <a:t>05/01/2018</a:t>
                      </a:r>
                    </a:p>
                  </a:txBody>
                  <a:tcPr marL="5235" marR="5235" marT="5235" marB="0" anchor="ctr">
                    <a:lnL w="12700" cap="flat" cmpd="sng" algn="ctr">
                      <a:solidFill>
                        <a:srgbClr val="044990"/>
                      </a:solidFill>
                      <a:prstDash val="solid"/>
                      <a:round/>
                      <a:headEnd type="none" w="med" len="med"/>
                      <a:tailEnd type="none" w="med" len="med"/>
                    </a:lnL>
                    <a:lnR w="12700" cap="flat" cmpd="sng" algn="ctr">
                      <a:solidFill>
                        <a:srgbClr val="044990"/>
                      </a:solidFill>
                      <a:prstDash val="solid"/>
                      <a:round/>
                      <a:headEnd type="none" w="med" len="med"/>
                      <a:tailEnd type="none" w="med" len="med"/>
                    </a:lnR>
                    <a:lnT w="12700" cap="flat" cmpd="sng" algn="ctr">
                      <a:solidFill>
                        <a:srgbClr val="044990"/>
                      </a:solidFill>
                      <a:prstDash val="solid"/>
                      <a:round/>
                      <a:headEnd type="none" w="med" len="med"/>
                      <a:tailEnd type="none" w="med" len="med"/>
                    </a:lnT>
                    <a:lnB w="12700" cap="flat" cmpd="sng" algn="ctr">
                      <a:solidFill>
                        <a:srgbClr val="044990"/>
                      </a:solidFill>
                      <a:prstDash val="solid"/>
                      <a:round/>
                      <a:headEnd type="none" w="med" len="med"/>
                      <a:tailEnd type="none" w="med" len="med"/>
                    </a:lnB>
                  </a:tcPr>
                </a:tc>
              </a:tr>
              <a:tr h="581376">
                <a:tc vMerge="1">
                  <a:txBody>
                    <a:bodyPr/>
                    <a:lstStyle/>
                    <a:p>
                      <a:endParaRPr lang="es-CO"/>
                    </a:p>
                  </a:txBody>
                  <a:tcPr/>
                </a:tc>
                <a:tc>
                  <a:txBody>
                    <a:bodyPr/>
                    <a:lstStyle/>
                    <a:p>
                      <a:pPr algn="ctr" fontAlgn="ctr"/>
                      <a:r>
                        <a:rPr lang="es-CO" sz="1400" b="0" i="0" u="none" strike="noStrike" dirty="0">
                          <a:solidFill>
                            <a:srgbClr val="000000"/>
                          </a:solidFill>
                          <a:effectLst/>
                          <a:latin typeface="+mn-lt"/>
                        </a:rPr>
                        <a:t>Gestión integral del Riesgo (Otros aspectos)</a:t>
                      </a:r>
                    </a:p>
                  </a:txBody>
                  <a:tcPr marL="5235" marR="5235" marT="5235" marB="0" anchor="ctr">
                    <a:lnL w="12700" cap="flat" cmpd="sng" algn="ctr">
                      <a:solidFill>
                        <a:srgbClr val="044990"/>
                      </a:solidFill>
                      <a:prstDash val="solid"/>
                      <a:round/>
                      <a:headEnd type="none" w="med" len="med"/>
                      <a:tailEnd type="none" w="med" len="med"/>
                    </a:lnL>
                    <a:lnR w="12700" cap="flat" cmpd="sng" algn="ctr">
                      <a:solidFill>
                        <a:srgbClr val="044990"/>
                      </a:solidFill>
                      <a:prstDash val="solid"/>
                      <a:round/>
                      <a:headEnd type="none" w="med" len="med"/>
                      <a:tailEnd type="none" w="med" len="med"/>
                    </a:lnR>
                    <a:lnT w="12700" cap="flat" cmpd="sng" algn="ctr">
                      <a:solidFill>
                        <a:srgbClr val="044990"/>
                      </a:solidFill>
                      <a:prstDash val="solid"/>
                      <a:round/>
                      <a:headEnd type="none" w="med" len="med"/>
                      <a:tailEnd type="none" w="med" len="med"/>
                    </a:lnT>
                    <a:lnB w="12700" cap="flat" cmpd="sng" algn="ctr">
                      <a:solidFill>
                        <a:srgbClr val="044990"/>
                      </a:solidFill>
                      <a:prstDash val="solid"/>
                      <a:round/>
                      <a:headEnd type="none" w="med" len="med"/>
                      <a:tailEnd type="none" w="med" len="med"/>
                    </a:lnB>
                  </a:tcPr>
                </a:tc>
                <a:tc>
                  <a:txBody>
                    <a:bodyPr/>
                    <a:lstStyle/>
                    <a:p>
                      <a:pPr algn="ctr" fontAlgn="ctr"/>
                      <a:r>
                        <a:rPr lang="es-CO" sz="1400" b="0" i="0" u="none" strike="noStrike" dirty="0">
                          <a:solidFill>
                            <a:srgbClr val="000000"/>
                          </a:solidFill>
                          <a:effectLst/>
                          <a:latin typeface="+mn-lt"/>
                        </a:rPr>
                        <a:t>09/01/2018</a:t>
                      </a:r>
                    </a:p>
                  </a:txBody>
                  <a:tcPr marL="5235" marR="5235" marT="5235" marB="0" anchor="ctr">
                    <a:lnL w="12700" cap="flat" cmpd="sng" algn="ctr">
                      <a:solidFill>
                        <a:srgbClr val="044990"/>
                      </a:solidFill>
                      <a:prstDash val="solid"/>
                      <a:round/>
                      <a:headEnd type="none" w="med" len="med"/>
                      <a:tailEnd type="none" w="med" len="med"/>
                    </a:lnL>
                    <a:lnR w="12700" cap="flat" cmpd="sng" algn="ctr">
                      <a:solidFill>
                        <a:srgbClr val="044990"/>
                      </a:solidFill>
                      <a:prstDash val="solid"/>
                      <a:round/>
                      <a:headEnd type="none" w="med" len="med"/>
                      <a:tailEnd type="none" w="med" len="med"/>
                    </a:lnR>
                    <a:lnT w="12700" cap="flat" cmpd="sng" algn="ctr">
                      <a:solidFill>
                        <a:srgbClr val="044990"/>
                      </a:solidFill>
                      <a:prstDash val="solid"/>
                      <a:round/>
                      <a:headEnd type="none" w="med" len="med"/>
                      <a:tailEnd type="none" w="med" len="med"/>
                    </a:lnT>
                    <a:lnB w="12700" cap="flat" cmpd="sng" algn="ctr">
                      <a:solidFill>
                        <a:srgbClr val="044990"/>
                      </a:solidFill>
                      <a:prstDash val="solid"/>
                      <a:round/>
                      <a:headEnd type="none" w="med" len="med"/>
                      <a:tailEnd type="none" w="med" len="med"/>
                    </a:lnB>
                  </a:tcPr>
                </a:tc>
                <a:tc>
                  <a:txBody>
                    <a:bodyPr/>
                    <a:lstStyle/>
                    <a:p>
                      <a:pPr algn="ctr" fontAlgn="ctr"/>
                      <a:r>
                        <a:rPr lang="es-CO" sz="1400" b="0" i="0" u="none" strike="noStrike" dirty="0">
                          <a:solidFill>
                            <a:srgbClr val="000000"/>
                          </a:solidFill>
                          <a:effectLst/>
                          <a:latin typeface="+mn-lt"/>
                        </a:rPr>
                        <a:t>23/02/2018</a:t>
                      </a:r>
                    </a:p>
                  </a:txBody>
                  <a:tcPr marL="5235" marR="5235" marT="5235" marB="0" anchor="ctr">
                    <a:lnL w="12700" cap="flat" cmpd="sng" algn="ctr">
                      <a:solidFill>
                        <a:srgbClr val="044990"/>
                      </a:solidFill>
                      <a:prstDash val="solid"/>
                      <a:round/>
                      <a:headEnd type="none" w="med" len="med"/>
                      <a:tailEnd type="none" w="med" len="med"/>
                    </a:lnL>
                    <a:lnR w="12700" cap="flat" cmpd="sng" algn="ctr">
                      <a:solidFill>
                        <a:srgbClr val="044990"/>
                      </a:solidFill>
                      <a:prstDash val="solid"/>
                      <a:round/>
                      <a:headEnd type="none" w="med" len="med"/>
                      <a:tailEnd type="none" w="med" len="med"/>
                    </a:lnR>
                    <a:lnT w="12700" cap="flat" cmpd="sng" algn="ctr">
                      <a:solidFill>
                        <a:srgbClr val="044990"/>
                      </a:solidFill>
                      <a:prstDash val="solid"/>
                      <a:round/>
                      <a:headEnd type="none" w="med" len="med"/>
                      <a:tailEnd type="none" w="med" len="med"/>
                    </a:lnT>
                    <a:lnB w="12700" cap="flat" cmpd="sng" algn="ctr">
                      <a:solidFill>
                        <a:srgbClr val="044990"/>
                      </a:solidFill>
                      <a:prstDash val="solid"/>
                      <a:round/>
                      <a:headEnd type="none" w="med" len="med"/>
                      <a:tailEnd type="none" w="med" len="med"/>
                    </a:lnB>
                  </a:tcPr>
                </a:tc>
              </a:tr>
              <a:tr h="426598">
                <a:tc vMerge="1">
                  <a:txBody>
                    <a:bodyPr/>
                    <a:lstStyle/>
                    <a:p>
                      <a:endParaRPr lang="es-CO"/>
                    </a:p>
                  </a:txBody>
                  <a:tcPr/>
                </a:tc>
                <a:tc>
                  <a:txBody>
                    <a:bodyPr/>
                    <a:lstStyle/>
                    <a:p>
                      <a:pPr algn="ctr" fontAlgn="ctr"/>
                      <a:r>
                        <a:rPr lang="es-CO" sz="1400" b="0" i="0" u="none" strike="noStrike" dirty="0">
                          <a:solidFill>
                            <a:srgbClr val="000000"/>
                          </a:solidFill>
                          <a:effectLst/>
                          <a:latin typeface="+mn-lt"/>
                        </a:rPr>
                        <a:t>Administración de Riesgo Operativo </a:t>
                      </a:r>
                    </a:p>
                  </a:txBody>
                  <a:tcPr marL="5235" marR="5235" marT="5235" marB="0" anchor="ctr">
                    <a:lnL w="12700" cap="flat" cmpd="sng" algn="ctr">
                      <a:solidFill>
                        <a:srgbClr val="044990"/>
                      </a:solidFill>
                      <a:prstDash val="solid"/>
                      <a:round/>
                      <a:headEnd type="none" w="med" len="med"/>
                      <a:tailEnd type="none" w="med" len="med"/>
                    </a:lnL>
                    <a:lnR w="12700" cap="flat" cmpd="sng" algn="ctr">
                      <a:solidFill>
                        <a:srgbClr val="044990"/>
                      </a:solidFill>
                      <a:prstDash val="solid"/>
                      <a:round/>
                      <a:headEnd type="none" w="med" len="med"/>
                      <a:tailEnd type="none" w="med" len="med"/>
                    </a:lnR>
                    <a:lnT w="12700" cap="flat" cmpd="sng" algn="ctr">
                      <a:solidFill>
                        <a:srgbClr val="044990"/>
                      </a:solidFill>
                      <a:prstDash val="solid"/>
                      <a:round/>
                      <a:headEnd type="none" w="med" len="med"/>
                      <a:tailEnd type="none" w="med" len="med"/>
                    </a:lnT>
                    <a:lnB w="12700" cap="flat" cmpd="sng" algn="ctr">
                      <a:solidFill>
                        <a:srgbClr val="044990"/>
                      </a:solidFill>
                      <a:prstDash val="solid"/>
                      <a:round/>
                      <a:headEnd type="none" w="med" len="med"/>
                      <a:tailEnd type="none" w="med" len="med"/>
                    </a:lnB>
                  </a:tcPr>
                </a:tc>
                <a:tc>
                  <a:txBody>
                    <a:bodyPr/>
                    <a:lstStyle/>
                    <a:p>
                      <a:pPr algn="ctr" fontAlgn="ctr"/>
                      <a:r>
                        <a:rPr lang="es-CO" sz="1400" b="0" i="0" u="none" strike="noStrike" dirty="0">
                          <a:solidFill>
                            <a:srgbClr val="000000"/>
                          </a:solidFill>
                          <a:effectLst/>
                          <a:latin typeface="+mn-lt"/>
                        </a:rPr>
                        <a:t>26/02/2018</a:t>
                      </a:r>
                    </a:p>
                  </a:txBody>
                  <a:tcPr marL="5235" marR="5235" marT="5235" marB="0" anchor="ctr">
                    <a:lnL w="12700" cap="flat" cmpd="sng" algn="ctr">
                      <a:solidFill>
                        <a:srgbClr val="044990"/>
                      </a:solidFill>
                      <a:prstDash val="solid"/>
                      <a:round/>
                      <a:headEnd type="none" w="med" len="med"/>
                      <a:tailEnd type="none" w="med" len="med"/>
                    </a:lnL>
                    <a:lnR w="12700" cap="flat" cmpd="sng" algn="ctr">
                      <a:solidFill>
                        <a:srgbClr val="044990"/>
                      </a:solidFill>
                      <a:prstDash val="solid"/>
                      <a:round/>
                      <a:headEnd type="none" w="med" len="med"/>
                      <a:tailEnd type="none" w="med" len="med"/>
                    </a:lnR>
                    <a:lnT w="12700" cap="flat" cmpd="sng" algn="ctr">
                      <a:solidFill>
                        <a:srgbClr val="044990"/>
                      </a:solidFill>
                      <a:prstDash val="solid"/>
                      <a:round/>
                      <a:headEnd type="none" w="med" len="med"/>
                      <a:tailEnd type="none" w="med" len="med"/>
                    </a:lnT>
                    <a:lnB w="12700" cap="flat" cmpd="sng" algn="ctr">
                      <a:solidFill>
                        <a:srgbClr val="044990"/>
                      </a:solidFill>
                      <a:prstDash val="solid"/>
                      <a:round/>
                      <a:headEnd type="none" w="med" len="med"/>
                      <a:tailEnd type="none" w="med" len="med"/>
                    </a:lnB>
                  </a:tcPr>
                </a:tc>
                <a:tc>
                  <a:txBody>
                    <a:bodyPr/>
                    <a:lstStyle/>
                    <a:p>
                      <a:pPr algn="ctr" fontAlgn="ctr"/>
                      <a:r>
                        <a:rPr lang="es-CO" sz="1400" b="0" i="0" u="none" strike="noStrike" dirty="0">
                          <a:solidFill>
                            <a:srgbClr val="000000"/>
                          </a:solidFill>
                          <a:effectLst/>
                          <a:latin typeface="+mn-lt"/>
                        </a:rPr>
                        <a:t>07/05/2018</a:t>
                      </a:r>
                    </a:p>
                  </a:txBody>
                  <a:tcPr marL="5235" marR="5235" marT="5235" marB="0" anchor="ctr">
                    <a:lnL w="12700" cap="flat" cmpd="sng" algn="ctr">
                      <a:solidFill>
                        <a:srgbClr val="044990"/>
                      </a:solidFill>
                      <a:prstDash val="solid"/>
                      <a:round/>
                      <a:headEnd type="none" w="med" len="med"/>
                      <a:tailEnd type="none" w="med" len="med"/>
                    </a:lnL>
                    <a:lnR w="12700" cap="flat" cmpd="sng" algn="ctr">
                      <a:solidFill>
                        <a:srgbClr val="044990"/>
                      </a:solidFill>
                      <a:prstDash val="solid"/>
                      <a:round/>
                      <a:headEnd type="none" w="med" len="med"/>
                      <a:tailEnd type="none" w="med" len="med"/>
                    </a:lnR>
                    <a:lnT w="12700" cap="flat" cmpd="sng" algn="ctr">
                      <a:solidFill>
                        <a:srgbClr val="044990"/>
                      </a:solidFill>
                      <a:prstDash val="solid"/>
                      <a:round/>
                      <a:headEnd type="none" w="med" len="med"/>
                      <a:tailEnd type="none" w="med" len="med"/>
                    </a:lnT>
                    <a:lnB w="12700" cap="flat" cmpd="sng" algn="ctr">
                      <a:solidFill>
                        <a:srgbClr val="044990"/>
                      </a:solidFill>
                      <a:prstDash val="solid"/>
                      <a:round/>
                      <a:headEnd type="none" w="med" len="med"/>
                      <a:tailEnd type="none" w="med" len="med"/>
                    </a:lnB>
                  </a:tcPr>
                </a:tc>
              </a:tr>
              <a:tr h="426598">
                <a:tc vMerge="1">
                  <a:txBody>
                    <a:bodyPr/>
                    <a:lstStyle/>
                    <a:p>
                      <a:endParaRPr lang="es-CO"/>
                    </a:p>
                  </a:txBody>
                  <a:tcPr/>
                </a:tc>
                <a:tc>
                  <a:txBody>
                    <a:bodyPr/>
                    <a:lstStyle/>
                    <a:p>
                      <a:pPr algn="ctr" fontAlgn="ctr"/>
                      <a:r>
                        <a:rPr lang="es-CO" sz="1400" b="0" i="0" u="none" strike="noStrike" dirty="0">
                          <a:solidFill>
                            <a:srgbClr val="000000"/>
                          </a:solidFill>
                          <a:effectLst/>
                          <a:latin typeface="+mn-lt"/>
                        </a:rPr>
                        <a:t>Administración Riesgos Estratégicos</a:t>
                      </a:r>
                    </a:p>
                  </a:txBody>
                  <a:tcPr marL="5235" marR="5235" marT="5235" marB="0" anchor="ctr">
                    <a:lnL w="12700" cap="flat" cmpd="sng" algn="ctr">
                      <a:solidFill>
                        <a:srgbClr val="044990"/>
                      </a:solidFill>
                      <a:prstDash val="solid"/>
                      <a:round/>
                      <a:headEnd type="none" w="med" len="med"/>
                      <a:tailEnd type="none" w="med" len="med"/>
                    </a:lnL>
                    <a:lnR w="12700" cap="flat" cmpd="sng" algn="ctr">
                      <a:solidFill>
                        <a:srgbClr val="044990"/>
                      </a:solidFill>
                      <a:prstDash val="solid"/>
                      <a:round/>
                      <a:headEnd type="none" w="med" len="med"/>
                      <a:tailEnd type="none" w="med" len="med"/>
                    </a:lnR>
                    <a:lnT w="12700" cap="flat" cmpd="sng" algn="ctr">
                      <a:solidFill>
                        <a:srgbClr val="044990"/>
                      </a:solidFill>
                      <a:prstDash val="solid"/>
                      <a:round/>
                      <a:headEnd type="none" w="med" len="med"/>
                      <a:tailEnd type="none" w="med" len="med"/>
                    </a:lnT>
                    <a:lnB w="12700" cap="flat" cmpd="sng" algn="ctr">
                      <a:solidFill>
                        <a:srgbClr val="044990"/>
                      </a:solidFill>
                      <a:prstDash val="solid"/>
                      <a:round/>
                      <a:headEnd type="none" w="med" len="med"/>
                      <a:tailEnd type="none" w="med" len="med"/>
                    </a:lnB>
                  </a:tcPr>
                </a:tc>
                <a:tc>
                  <a:txBody>
                    <a:bodyPr/>
                    <a:lstStyle/>
                    <a:p>
                      <a:pPr algn="ctr" fontAlgn="ctr"/>
                      <a:r>
                        <a:rPr lang="es-CO" sz="1400" b="0" i="0" u="none" strike="noStrike" dirty="0">
                          <a:solidFill>
                            <a:srgbClr val="000000"/>
                          </a:solidFill>
                          <a:effectLst/>
                          <a:latin typeface="+mn-lt"/>
                        </a:rPr>
                        <a:t>08/05/2018</a:t>
                      </a:r>
                    </a:p>
                  </a:txBody>
                  <a:tcPr marL="5235" marR="5235" marT="5235" marB="0" anchor="ctr">
                    <a:lnL w="12700" cap="flat" cmpd="sng" algn="ctr">
                      <a:solidFill>
                        <a:srgbClr val="044990"/>
                      </a:solidFill>
                      <a:prstDash val="solid"/>
                      <a:round/>
                      <a:headEnd type="none" w="med" len="med"/>
                      <a:tailEnd type="none" w="med" len="med"/>
                    </a:lnL>
                    <a:lnR w="12700" cap="flat" cmpd="sng" algn="ctr">
                      <a:solidFill>
                        <a:srgbClr val="044990"/>
                      </a:solidFill>
                      <a:prstDash val="solid"/>
                      <a:round/>
                      <a:headEnd type="none" w="med" len="med"/>
                      <a:tailEnd type="none" w="med" len="med"/>
                    </a:lnR>
                    <a:lnT w="12700" cap="flat" cmpd="sng" algn="ctr">
                      <a:solidFill>
                        <a:srgbClr val="044990"/>
                      </a:solidFill>
                      <a:prstDash val="solid"/>
                      <a:round/>
                      <a:headEnd type="none" w="med" len="med"/>
                      <a:tailEnd type="none" w="med" len="med"/>
                    </a:lnT>
                    <a:lnB w="12700" cap="flat" cmpd="sng" algn="ctr">
                      <a:solidFill>
                        <a:srgbClr val="044990"/>
                      </a:solidFill>
                      <a:prstDash val="solid"/>
                      <a:round/>
                      <a:headEnd type="none" w="med" len="med"/>
                      <a:tailEnd type="none" w="med" len="med"/>
                    </a:lnB>
                  </a:tcPr>
                </a:tc>
                <a:tc>
                  <a:txBody>
                    <a:bodyPr/>
                    <a:lstStyle/>
                    <a:p>
                      <a:pPr algn="ctr" fontAlgn="ctr"/>
                      <a:r>
                        <a:rPr lang="es-CO" sz="1400" b="0" i="0" u="none" strike="noStrike" dirty="0">
                          <a:solidFill>
                            <a:srgbClr val="000000"/>
                          </a:solidFill>
                          <a:effectLst/>
                          <a:latin typeface="+mn-lt"/>
                        </a:rPr>
                        <a:t>07/06/2018</a:t>
                      </a:r>
                    </a:p>
                  </a:txBody>
                  <a:tcPr marL="5235" marR="5235" marT="5235" marB="0" anchor="ctr">
                    <a:lnL w="12700" cap="flat" cmpd="sng" algn="ctr">
                      <a:solidFill>
                        <a:srgbClr val="044990"/>
                      </a:solidFill>
                      <a:prstDash val="solid"/>
                      <a:round/>
                      <a:headEnd type="none" w="med" len="med"/>
                      <a:tailEnd type="none" w="med" len="med"/>
                    </a:lnL>
                    <a:lnR w="12700" cap="flat" cmpd="sng" algn="ctr">
                      <a:solidFill>
                        <a:srgbClr val="044990"/>
                      </a:solidFill>
                      <a:prstDash val="solid"/>
                      <a:round/>
                      <a:headEnd type="none" w="med" len="med"/>
                      <a:tailEnd type="none" w="med" len="med"/>
                    </a:lnR>
                    <a:lnT w="12700" cap="flat" cmpd="sng" algn="ctr">
                      <a:solidFill>
                        <a:srgbClr val="044990"/>
                      </a:solidFill>
                      <a:prstDash val="solid"/>
                      <a:round/>
                      <a:headEnd type="none" w="med" len="med"/>
                      <a:tailEnd type="none" w="med" len="med"/>
                    </a:lnT>
                    <a:lnB w="12700" cap="flat" cmpd="sng" algn="ctr">
                      <a:solidFill>
                        <a:srgbClr val="044990"/>
                      </a:solidFill>
                      <a:prstDash val="solid"/>
                      <a:round/>
                      <a:headEnd type="none" w="med" len="med"/>
                      <a:tailEnd type="none" w="med" len="med"/>
                    </a:lnB>
                  </a:tcPr>
                </a:tc>
              </a:tr>
              <a:tr h="426598">
                <a:tc vMerge="1">
                  <a:txBody>
                    <a:bodyPr/>
                    <a:lstStyle/>
                    <a:p>
                      <a:endParaRPr lang="es-CO"/>
                    </a:p>
                  </a:txBody>
                  <a:tcPr/>
                </a:tc>
                <a:tc>
                  <a:txBody>
                    <a:bodyPr/>
                    <a:lstStyle/>
                    <a:p>
                      <a:pPr algn="ctr" fontAlgn="ctr"/>
                      <a:r>
                        <a:rPr lang="es-CO" sz="1400" b="0" i="0" u="none" strike="noStrike" dirty="0">
                          <a:solidFill>
                            <a:srgbClr val="000000"/>
                          </a:solidFill>
                          <a:effectLst/>
                          <a:latin typeface="+mn-lt"/>
                        </a:rPr>
                        <a:t>Administración de Riesgos Emergentes </a:t>
                      </a:r>
                    </a:p>
                  </a:txBody>
                  <a:tcPr marL="5235" marR="5235" marT="5235" marB="0" anchor="ctr">
                    <a:lnL w="12700" cap="flat" cmpd="sng" algn="ctr">
                      <a:solidFill>
                        <a:srgbClr val="044990"/>
                      </a:solidFill>
                      <a:prstDash val="solid"/>
                      <a:round/>
                      <a:headEnd type="none" w="med" len="med"/>
                      <a:tailEnd type="none" w="med" len="med"/>
                    </a:lnL>
                    <a:lnR w="12700" cap="flat" cmpd="sng" algn="ctr">
                      <a:solidFill>
                        <a:srgbClr val="044990"/>
                      </a:solidFill>
                      <a:prstDash val="solid"/>
                      <a:round/>
                      <a:headEnd type="none" w="med" len="med"/>
                      <a:tailEnd type="none" w="med" len="med"/>
                    </a:lnR>
                    <a:lnT w="12700" cap="flat" cmpd="sng" algn="ctr">
                      <a:solidFill>
                        <a:srgbClr val="044990"/>
                      </a:solidFill>
                      <a:prstDash val="solid"/>
                      <a:round/>
                      <a:headEnd type="none" w="med" len="med"/>
                      <a:tailEnd type="none" w="med" len="med"/>
                    </a:lnT>
                    <a:lnB w="12700" cap="flat" cmpd="sng" algn="ctr">
                      <a:solidFill>
                        <a:srgbClr val="044990"/>
                      </a:solidFill>
                      <a:prstDash val="solid"/>
                      <a:round/>
                      <a:headEnd type="none" w="med" len="med"/>
                      <a:tailEnd type="none" w="med" len="med"/>
                    </a:lnB>
                  </a:tcPr>
                </a:tc>
                <a:tc>
                  <a:txBody>
                    <a:bodyPr/>
                    <a:lstStyle/>
                    <a:p>
                      <a:pPr algn="ctr" fontAlgn="ctr"/>
                      <a:r>
                        <a:rPr lang="es-CO" sz="1400" b="0" i="0" u="none" strike="noStrike" dirty="0">
                          <a:solidFill>
                            <a:srgbClr val="000000"/>
                          </a:solidFill>
                          <a:effectLst/>
                          <a:latin typeface="+mn-lt"/>
                        </a:rPr>
                        <a:t>08/06/2018</a:t>
                      </a:r>
                    </a:p>
                  </a:txBody>
                  <a:tcPr marL="5235" marR="5235" marT="5235" marB="0" anchor="ctr">
                    <a:lnL w="12700" cap="flat" cmpd="sng" algn="ctr">
                      <a:solidFill>
                        <a:srgbClr val="044990"/>
                      </a:solidFill>
                      <a:prstDash val="solid"/>
                      <a:round/>
                      <a:headEnd type="none" w="med" len="med"/>
                      <a:tailEnd type="none" w="med" len="med"/>
                    </a:lnL>
                    <a:lnR w="12700" cap="flat" cmpd="sng" algn="ctr">
                      <a:solidFill>
                        <a:srgbClr val="044990"/>
                      </a:solidFill>
                      <a:prstDash val="solid"/>
                      <a:round/>
                      <a:headEnd type="none" w="med" len="med"/>
                      <a:tailEnd type="none" w="med" len="med"/>
                    </a:lnR>
                    <a:lnT w="12700" cap="flat" cmpd="sng" algn="ctr">
                      <a:solidFill>
                        <a:srgbClr val="044990"/>
                      </a:solidFill>
                      <a:prstDash val="solid"/>
                      <a:round/>
                      <a:headEnd type="none" w="med" len="med"/>
                      <a:tailEnd type="none" w="med" len="med"/>
                    </a:lnT>
                    <a:lnB w="12700" cap="flat" cmpd="sng" algn="ctr">
                      <a:solidFill>
                        <a:srgbClr val="044990"/>
                      </a:solidFill>
                      <a:prstDash val="solid"/>
                      <a:round/>
                      <a:headEnd type="none" w="med" len="med"/>
                      <a:tailEnd type="none" w="med" len="med"/>
                    </a:lnB>
                  </a:tcPr>
                </a:tc>
                <a:tc>
                  <a:txBody>
                    <a:bodyPr/>
                    <a:lstStyle/>
                    <a:p>
                      <a:pPr algn="ctr" fontAlgn="ctr"/>
                      <a:r>
                        <a:rPr lang="es-CO" sz="1400" b="0" i="0" u="none" strike="noStrike" dirty="0">
                          <a:solidFill>
                            <a:srgbClr val="000000"/>
                          </a:solidFill>
                          <a:effectLst/>
                          <a:latin typeface="+mn-lt"/>
                        </a:rPr>
                        <a:t>05/07/2018</a:t>
                      </a:r>
                    </a:p>
                  </a:txBody>
                  <a:tcPr marL="5235" marR="5235" marT="5235" marB="0" anchor="ctr">
                    <a:lnL w="12700" cap="flat" cmpd="sng" algn="ctr">
                      <a:solidFill>
                        <a:srgbClr val="044990"/>
                      </a:solidFill>
                      <a:prstDash val="solid"/>
                      <a:round/>
                      <a:headEnd type="none" w="med" len="med"/>
                      <a:tailEnd type="none" w="med" len="med"/>
                    </a:lnL>
                    <a:lnR w="12700" cap="flat" cmpd="sng" algn="ctr">
                      <a:solidFill>
                        <a:srgbClr val="044990"/>
                      </a:solidFill>
                      <a:prstDash val="solid"/>
                      <a:round/>
                      <a:headEnd type="none" w="med" len="med"/>
                      <a:tailEnd type="none" w="med" len="med"/>
                    </a:lnR>
                    <a:lnT w="12700" cap="flat" cmpd="sng" algn="ctr">
                      <a:solidFill>
                        <a:srgbClr val="044990"/>
                      </a:solidFill>
                      <a:prstDash val="solid"/>
                      <a:round/>
                      <a:headEnd type="none" w="med" len="med"/>
                      <a:tailEnd type="none" w="med" len="med"/>
                    </a:lnT>
                    <a:lnB w="12700" cap="flat" cmpd="sng" algn="ctr">
                      <a:solidFill>
                        <a:srgbClr val="04499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2371979074"/>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theme/theme1.xml><?xml version="1.0" encoding="utf-8"?>
<a:theme xmlns:a="http://schemas.openxmlformats.org/drawingml/2006/main" name="Sophisticated Business">
  <a:themeElements>
    <a:clrScheme name="Sophisticated Business">
      <a:dk1>
        <a:sysClr val="windowText" lastClr="000000"/>
      </a:dk1>
      <a:lt1>
        <a:sysClr val="window" lastClr="FFFFFF"/>
      </a:lt1>
      <a:dk2>
        <a:srgbClr val="897C57"/>
      </a:dk2>
      <a:lt2>
        <a:srgbClr val="E2BA41"/>
      </a:lt2>
      <a:accent1>
        <a:srgbClr val="3C8689"/>
      </a:accent1>
      <a:accent2>
        <a:srgbClr val="E2BA41"/>
      </a:accent2>
      <a:accent3>
        <a:srgbClr val="C8904D"/>
      </a:accent3>
      <a:accent4>
        <a:srgbClr val="66AF9E"/>
      </a:accent4>
      <a:accent5>
        <a:srgbClr val="897C57"/>
      </a:accent5>
      <a:accent6>
        <a:srgbClr val="AF9D66"/>
      </a:accent6>
      <a:hlink>
        <a:srgbClr val="3C8689"/>
      </a:hlink>
      <a:folHlink>
        <a:srgbClr val="897C57"/>
      </a:folHlink>
    </a:clrScheme>
    <a:fontScheme name="Sophisticated Business">
      <a:majorFont>
        <a:latin typeface="Franklin Gothic Book"/>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pattFill prst="dkUpDiag">
          <a:fgClr>
            <a:schemeClr val="bg2">
              <a:lumMod val="50000"/>
            </a:schemeClr>
          </a:fgClr>
          <a:bgClr>
            <a:schemeClr val="bg2">
              <a:lumMod val="65000"/>
            </a:schemeClr>
          </a:bgClr>
        </a:pattFill>
        <a:ln>
          <a:noFill/>
        </a:ln>
      </a:spPr>
      <a:bodyPr wrap="none" lIns="228600" tIns="228600" rIns="228600" bIns="228600" rtlCol="0" anchor="ctr">
        <a:noAutofit/>
      </a:bodyPr>
      <a:lstStyle>
        <a:defPPr algn="ctr">
          <a:defRPr sz="1400" dirty="0" smtClean="0">
            <a:solidFill>
              <a:schemeClr val="bg1"/>
            </a:solidFill>
            <a:latin typeface="Franklin Gothic Demi Cond" panose="020B07060304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20000"/>
          </a:lnSpc>
          <a:defRPr dirty="0">
            <a:solidFill>
              <a:schemeClr val="tx2"/>
            </a:solidFill>
          </a:defRPr>
        </a:defPPr>
      </a:lstStyle>
    </a:txDef>
  </a:objectDefaults>
  <a:extraClrSchemeLst/>
</a:theme>
</file>

<file path=ppt/theme/theme2.xml><?xml version="1.0" encoding="utf-8"?>
<a:theme xmlns:a="http://schemas.openxmlformats.org/drawingml/2006/main" name="Office Theme">
  <a:themeElements>
    <a:clrScheme name="Sophisticated Business">
      <a:dk1>
        <a:sysClr val="windowText" lastClr="000000"/>
      </a:dk1>
      <a:lt1>
        <a:sysClr val="window" lastClr="FFFFFF"/>
      </a:lt1>
      <a:dk2>
        <a:srgbClr val="897C57"/>
      </a:dk2>
      <a:lt2>
        <a:srgbClr val="FFFFFF"/>
      </a:lt2>
      <a:accent1>
        <a:srgbClr val="3C8689"/>
      </a:accent1>
      <a:accent2>
        <a:srgbClr val="E2BA41"/>
      </a:accent2>
      <a:accent3>
        <a:srgbClr val="C8904D"/>
      </a:accent3>
      <a:accent4>
        <a:srgbClr val="66AF9E"/>
      </a:accent4>
      <a:accent5>
        <a:srgbClr val="897C57"/>
      </a:accent5>
      <a:accent6>
        <a:srgbClr val="AF9D66"/>
      </a:accent6>
      <a:hlink>
        <a:srgbClr val="3C8689"/>
      </a:hlink>
      <a:folHlink>
        <a:srgbClr val="897C57"/>
      </a:folHlink>
    </a:clrScheme>
    <a:fontScheme name="Sophisticated Business">
      <a:majorFont>
        <a:latin typeface="Franklin Gothic Book"/>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ophisticated Business">
      <a:dk1>
        <a:sysClr val="windowText" lastClr="000000"/>
      </a:dk1>
      <a:lt1>
        <a:sysClr val="window" lastClr="FFFFFF"/>
      </a:lt1>
      <a:dk2>
        <a:srgbClr val="897C57"/>
      </a:dk2>
      <a:lt2>
        <a:srgbClr val="FFFFFF"/>
      </a:lt2>
      <a:accent1>
        <a:srgbClr val="3C8689"/>
      </a:accent1>
      <a:accent2>
        <a:srgbClr val="E2BA41"/>
      </a:accent2>
      <a:accent3>
        <a:srgbClr val="C8904D"/>
      </a:accent3>
      <a:accent4>
        <a:srgbClr val="66AF9E"/>
      </a:accent4>
      <a:accent5>
        <a:srgbClr val="897C57"/>
      </a:accent5>
      <a:accent6>
        <a:srgbClr val="AF9D66"/>
      </a:accent6>
      <a:hlink>
        <a:srgbClr val="3C8689"/>
      </a:hlink>
      <a:folHlink>
        <a:srgbClr val="897C57"/>
      </a:folHlink>
    </a:clrScheme>
    <a:fontScheme name="Sophisticated Business">
      <a:majorFont>
        <a:latin typeface="Franklin Gothic Book"/>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34681</TotalTime>
  <Words>2140</Words>
  <Application>Microsoft Office PowerPoint</Application>
  <PresentationFormat>Presentación en pantalla (16:9)</PresentationFormat>
  <Paragraphs>257</Paragraphs>
  <Slides>26</Slides>
  <Notes>13</Notes>
  <HiddenSlides>0</HiddenSlides>
  <MMClips>0</MMClips>
  <ScaleCrop>false</ScaleCrop>
  <HeadingPairs>
    <vt:vector size="6" baseType="variant">
      <vt:variant>
        <vt:lpstr>Tema</vt:lpstr>
      </vt:variant>
      <vt:variant>
        <vt:i4>1</vt:i4>
      </vt:variant>
      <vt:variant>
        <vt:lpstr>Servidores OLE incrustados</vt:lpstr>
      </vt:variant>
      <vt:variant>
        <vt:i4>1</vt:i4>
      </vt:variant>
      <vt:variant>
        <vt:lpstr>Títulos de diapositiva</vt:lpstr>
      </vt:variant>
      <vt:variant>
        <vt:i4>26</vt:i4>
      </vt:variant>
    </vt:vector>
  </HeadingPairs>
  <TitlesOfParts>
    <vt:vector size="28" baseType="lpstr">
      <vt:lpstr>Sophisticated Business</vt:lpstr>
      <vt:lpstr>Documento</vt:lpstr>
      <vt:lpstr>Diapositiva 1</vt:lpstr>
      <vt:lpstr>Diapositiva 2</vt:lpstr>
      <vt:lpstr>4. SEGUIMIENTO DE TAREAS</vt:lpstr>
      <vt:lpstr>Diapositiva 4</vt:lpstr>
      <vt:lpstr>Diapositiva 5</vt:lpstr>
      <vt:lpstr>5. Monitoreo al Sistema de Administración de Riesgos de C&amp;L y Garantías – SARG  (Análisis de subyacentes para aprobación)</vt:lpstr>
      <vt:lpstr>Diapositiva 7</vt:lpstr>
      <vt:lpstr>6. Revisión Cronogramas de trabajo Requerimientos Superintendencia Financiera de Colombia  </vt:lpstr>
      <vt:lpstr>Requerimientos e Instrucciones SFC</vt:lpstr>
      <vt:lpstr>Requerimientos e Instrucciones SFC</vt:lpstr>
      <vt:lpstr>7. Informe de Gestión al Sistema de Administración de LA/FT– SARLAFT</vt:lpstr>
      <vt:lpstr>Diapositiva 12</vt:lpstr>
      <vt:lpstr>Diapositiva 13</vt:lpstr>
      <vt:lpstr>Diapositiva 14</vt:lpstr>
      <vt:lpstr>Diapositiva 15</vt:lpstr>
      <vt:lpstr>Diapositiva 16</vt:lpstr>
      <vt:lpstr>8. Informe de Gestión al Sistema de Administración de Riesgo Operativo – SARO</vt:lpstr>
      <vt:lpstr>Diapositiva 18</vt:lpstr>
      <vt:lpstr>Diapositiva 19</vt:lpstr>
      <vt:lpstr>Diapositiva 20</vt:lpstr>
      <vt:lpstr>Diapositiva 21</vt:lpstr>
      <vt:lpstr>9. Informe de Gestión al Sistema de Administración de Riesgos Financieros – SARF</vt:lpstr>
      <vt:lpstr>Diapositiva 23</vt:lpstr>
      <vt:lpstr>Diapositiva 24</vt:lpstr>
      <vt:lpstr>Diapositiva 25</vt:lpstr>
      <vt:lpstr>10. Proposiciones y Varios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Duarte;Inc. 2014</dc:creator>
  <cp:lastModifiedBy>vlarrotta</cp:lastModifiedBy>
  <cp:revision>1533</cp:revision>
  <cp:lastPrinted>2017-10-02T16:37:33Z</cp:lastPrinted>
  <dcterms:created xsi:type="dcterms:W3CDTF">2014-02-06T21:29:49Z</dcterms:created>
  <dcterms:modified xsi:type="dcterms:W3CDTF">2017-11-10T00:16:29Z</dcterms:modified>
</cp:coreProperties>
</file>