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1722" r:id="rId3"/>
    <p:sldId id="1498" r:id="rId4"/>
    <p:sldId id="1510" r:id="rId5"/>
    <p:sldId id="1511" r:id="rId6"/>
    <p:sldId id="1720" r:id="rId7"/>
    <p:sldId id="1726" r:id="rId8"/>
    <p:sldId id="1727" r:id="rId9"/>
    <p:sldId id="1670" r:id="rId10"/>
    <p:sldId id="1673" r:id="rId11"/>
    <p:sldId id="1649" r:id="rId12"/>
    <p:sldId id="1680" r:id="rId13"/>
    <p:sldId id="1681" r:id="rId14"/>
    <p:sldId id="1682" r:id="rId15"/>
    <p:sldId id="1650" r:id="rId16"/>
    <p:sldId id="1660" r:id="rId17"/>
    <p:sldId id="1725" r:id="rId18"/>
    <p:sldId id="1581" r:id="rId19"/>
  </p:sldIdLst>
  <p:sldSz cx="9144000" cy="5143500" type="screen16x9"/>
  <p:notesSz cx="7010400" cy="9223375"/>
  <p:defaultText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58"/>
            <p14:sldId id="1722"/>
            <p14:sldId id="1498"/>
            <p14:sldId id="1510"/>
            <p14:sldId id="1511"/>
            <p14:sldId id="1720"/>
            <p14:sldId id="1726"/>
            <p14:sldId id="1727"/>
            <p14:sldId id="1670"/>
            <p14:sldId id="1673"/>
            <p14:sldId id="1649"/>
            <p14:sldId id="1680"/>
            <p14:sldId id="1681"/>
            <p14:sldId id="1682"/>
            <p14:sldId id="1650"/>
            <p14:sldId id="1660"/>
            <p14:sldId id="1725"/>
            <p14:sldId id="1581"/>
          </p14:sldIdLst>
        </p14:section>
      </p14:sectionLst>
    </p:ext>
    <p:ext uri="{EFAFB233-063F-42B5-8137-9DF3F51BA10A}">
      <p15:sldGuideLst xmlns:p15="http://schemas.microsoft.com/office/powerpoint/2012/main">
        <p15:guide id="1" orient="horz" pos="2704" userDrawn="1">
          <p15:clr>
            <a:srgbClr val="A4A3A4"/>
          </p15:clr>
        </p15:guide>
        <p15:guide id="2" orient="horz" pos="3339" userDrawn="1">
          <p15:clr>
            <a:srgbClr val="A4A3A4"/>
          </p15:clr>
        </p15:guide>
        <p15:guide id="3" pos="408" userDrawn="1">
          <p15:clr>
            <a:srgbClr val="A4A3A4"/>
          </p15:clr>
        </p15:guide>
        <p15:guide id="4" orient="horz" pos="2028">
          <p15:clr>
            <a:srgbClr val="A4A3A4"/>
          </p15:clr>
        </p15:guide>
        <p15:guide id="5" orient="horz" pos="2436"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60" userDrawn="1">
          <p15:clr>
            <a:srgbClr val="A4A3A4"/>
          </p15:clr>
        </p15:guide>
        <p15:guide id="3" orient="horz" pos="3102" userDrawn="1">
          <p15:clr>
            <a:srgbClr val="A4A3A4"/>
          </p15:clr>
        </p15:guide>
        <p15:guide id="4" pos="2141" userDrawn="1">
          <p15:clr>
            <a:srgbClr val="A4A3A4"/>
          </p15:clr>
        </p15:guide>
        <p15:guide id="5" orient="horz" pos="2676" userDrawn="1">
          <p15:clr>
            <a:srgbClr val="A4A3A4"/>
          </p15:clr>
        </p15:guide>
        <p15:guide id="6" orient="horz" pos="2905" userDrawn="1">
          <p15:clr>
            <a:srgbClr val="A4A3A4"/>
          </p15:clr>
        </p15:guide>
        <p15:guide id="7" pos="2228" userDrawn="1">
          <p15:clr>
            <a:srgbClr val="A4A3A4"/>
          </p15:clr>
        </p15:guide>
        <p15:guide id="8" pos="2208" userDrawn="1">
          <p15:clr>
            <a:srgbClr val="A4A3A4"/>
          </p15:clr>
        </p15:guide>
        <p15:guide id="9" orient="horz" pos="2835" userDrawn="1">
          <p15:clr>
            <a:srgbClr val="A4A3A4"/>
          </p15:clr>
        </p15:guide>
        <p15:guide id="10" orient="horz" pos="3078" userDrawn="1">
          <p15:clr>
            <a:srgbClr val="A4A3A4"/>
          </p15:clr>
        </p15:guide>
        <p15:guide id="11" orient="horz" pos="2655" userDrawn="1">
          <p15:clr>
            <a:srgbClr val="A4A3A4"/>
          </p15:clr>
        </p15:guide>
        <p15:guide id="12" orient="horz" pos="2882" userDrawn="1">
          <p15:clr>
            <a:srgbClr val="A4A3A4"/>
          </p15:clr>
        </p15:guide>
        <p15:guide id="13" orient="horz" pos="2880" userDrawn="1">
          <p15:clr>
            <a:srgbClr val="A4A3A4"/>
          </p15:clr>
        </p15:guide>
        <p15:guide id="14" orient="horz" pos="3127" userDrawn="1">
          <p15:clr>
            <a:srgbClr val="A4A3A4"/>
          </p15:clr>
        </p15:guide>
        <p15:guide id="15" orient="horz" pos="2697" userDrawn="1">
          <p15:clr>
            <a:srgbClr val="A4A3A4"/>
          </p15:clr>
        </p15:guide>
        <p15:guide id="16" orient="horz"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onzalo de Francisco" initials="GdF [4]" lastIdx="1" clrIdx="6">
    <p:extLst/>
  </p:cmAuthor>
  <p:cmAuthor id="1" name="Gonzalo de Francisco" initials="GdF" lastIdx="8" clrIdx="0">
    <p:extLst/>
  </p:cmAuthor>
  <p:cmAuthor id="8" name="Gonzalo de Francisco" initials="GdF [5]" lastIdx="1" clrIdx="7">
    <p:extLst/>
  </p:cmAuthor>
  <p:cmAuthor id="2" name="Gonzalo de Francisco" initials="GdF [2]" lastIdx="1" clrIdx="1">
    <p:extLst/>
  </p:cmAuthor>
  <p:cmAuthor id="9" name="Gonzalo de Francisco" initials="GdF [6]" lastIdx="1" clrIdx="8">
    <p:extLst/>
  </p:cmAuthor>
  <p:cmAuthor id="3" name="Gonzalo de Francisco" initials="GdF [2] [2]" lastIdx="1" clrIdx="2">
    <p:extLst/>
  </p:cmAuthor>
  <p:cmAuthor id="10" name="Gonzalo de Francisco" initials="GdF [7]" lastIdx="1" clrIdx="9">
    <p:extLst/>
  </p:cmAuthor>
  <p:cmAuthor id="4" name="Gonzalo de Francisco" initials="GdF [2] [2] [2]" lastIdx="1" clrIdx="3">
    <p:extLst/>
  </p:cmAuthor>
  <p:cmAuthor id="11" name="Gonzalo de Francisco" initials="GdF [8]" lastIdx="1" clrIdx="10">
    <p:extLst/>
  </p:cmAuthor>
  <p:cmAuthor id="5" name="Gonzalo de Francisco" initials="GdF [2] [2] [3]" lastIdx="1" clrIdx="4">
    <p:extLst/>
  </p:cmAuthor>
  <p:cmAuthor id="12" name="Gonzalo de Francisco" initials="GdF [9]" lastIdx="1" clrIdx="11">
    <p:extLst/>
  </p:cmAuthor>
  <p:cmAuthor id="6" name="Gonzalo de Francisco" initials="GdF [3]"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4784"/>
    <a:srgbClr val="00B050"/>
    <a:srgbClr val="044990"/>
    <a:srgbClr val="FF9900"/>
    <a:srgbClr val="00CC00"/>
    <a:srgbClr val="99CCFF"/>
    <a:srgbClr val="D4D4D4"/>
    <a:srgbClr val="3A8386"/>
    <a:srgbClr val="C98F4C"/>
    <a:srgbClr val="E2B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87545" autoAdjust="0"/>
  </p:normalViewPr>
  <p:slideViewPr>
    <p:cSldViewPr snapToGrid="0" snapToObjects="1">
      <p:cViewPr varScale="1">
        <p:scale>
          <a:sx n="111" d="100"/>
          <a:sy n="111" d="100"/>
        </p:scale>
        <p:origin x="108" y="336"/>
      </p:cViewPr>
      <p:guideLst>
        <p:guide orient="horz" pos="2704"/>
        <p:guide orient="horz" pos="3339"/>
        <p:guide pos="408"/>
        <p:guide orient="horz" pos="2028"/>
        <p:guide orient="horz" pos="2436"/>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57"/>
        <p:guide pos="2160"/>
        <p:guide orient="horz" pos="3102"/>
        <p:guide pos="2141"/>
        <p:guide orient="horz" pos="2676"/>
        <p:guide orient="horz" pos="2905"/>
        <p:guide pos="2228"/>
        <p:guide pos="2208"/>
        <p:guide orient="horz" pos="2835"/>
        <p:guide orient="horz" pos="3078"/>
        <p:guide orient="horz" pos="2655"/>
        <p:guide orient="horz" pos="2882"/>
        <p:guide orient="horz" pos="2880"/>
        <p:guide orient="horz" pos="3127"/>
        <p:guide orient="horz" pos="2697"/>
        <p:guide orient="horz" pos="29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riesgo04\Compartida\Riesgos%20BMC\SAR\SARF\2017\Derivados\Indicador%20Eficacia%20Restrospectiva\Agosto\Efectividad%20de%20Cobertura%20Ago%202017.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152203660160569E-2"/>
          <c:y val="0.12141923168694821"/>
          <c:w val="0.93053045214759966"/>
          <c:h val="0.69377093772369558"/>
        </c:manualLayout>
      </c:layout>
      <c:barChart>
        <c:barDir val="col"/>
        <c:grouping val="clustered"/>
        <c:varyColors val="0"/>
        <c:ser>
          <c:idx val="0"/>
          <c:order val="0"/>
          <c:tx>
            <c:strRef>
              <c:f>'2017'!$C$3</c:f>
              <c:strCache>
                <c:ptCount val="1"/>
                <c:pt idx="0">
                  <c:v>Proyectado Final*</c:v>
                </c:pt>
              </c:strCache>
            </c:strRef>
          </c:tx>
          <c:spPr>
            <a:solidFill>
              <a:srgbClr val="002060"/>
            </a:solidFill>
            <a:ln>
              <a:noFill/>
            </a:ln>
            <a:effectLst/>
          </c:spPr>
          <c:invertIfNegative val="0"/>
          <c:dLbls>
            <c:dLbl>
              <c:idx val="0"/>
              <c:layout>
                <c:manualLayout>
                  <c:x val="-4.4003963359597635E-3"/>
                  <c:y val="-7.4133938273428643E-17"/>
                </c:manualLayout>
              </c:layou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1.3199999861417325E-2"/>
                  <c:y val="0"/>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'2017'!$B$11:$B$23</c:f>
              <c:strCache>
                <c:ptCount val="13"/>
                <c:pt idx="0">
                  <c:v>Ago</c:v>
                </c:pt>
                <c:pt idx="1">
                  <c:v>Sep</c:v>
                </c:pt>
                <c:pt idx="2">
                  <c:v>Oct</c:v>
                </c:pt>
                <c:pt idx="3">
                  <c:v>Nov</c:v>
                </c:pt>
                <c:pt idx="4">
                  <c:v>Dic</c:v>
                </c:pt>
                <c:pt idx="5">
                  <c:v>Ene</c:v>
                </c:pt>
                <c:pt idx="6">
                  <c:v>Feb</c:v>
                </c:pt>
                <c:pt idx="7">
                  <c:v>Mar</c:v>
                </c:pt>
                <c:pt idx="8">
                  <c:v>Abr</c:v>
                </c:pt>
                <c:pt idx="9">
                  <c:v>May</c:v>
                </c:pt>
                <c:pt idx="10">
                  <c:v>Jun</c:v>
                </c:pt>
                <c:pt idx="11">
                  <c:v>Jul</c:v>
                </c:pt>
                <c:pt idx="12">
                  <c:v>Ago</c:v>
                </c:pt>
              </c:strCache>
            </c:strRef>
          </c:cat>
          <c:val>
            <c:numRef>
              <c:f>'2017'!$C$11:$C$23</c:f>
              <c:numCache>
                <c:formatCode>#,##0,,</c:formatCode>
                <c:ptCount val="13"/>
                <c:pt idx="0">
                  <c:v>2415059644.51302</c:v>
                </c:pt>
                <c:pt idx="1">
                  <c:v>2273301668.7477541</c:v>
                </c:pt>
                <c:pt idx="2">
                  <c:v>2298375268.6101084</c:v>
                </c:pt>
                <c:pt idx="3">
                  <c:v>2076613407.1340141</c:v>
                </c:pt>
                <c:pt idx="4">
                  <c:v>2595090256.8387971</c:v>
                </c:pt>
                <c:pt idx="5">
                  <c:v>1828395398.1866913</c:v>
                </c:pt>
                <c:pt idx="6">
                  <c:v>952277276.94931245</c:v>
                </c:pt>
                <c:pt idx="7">
                  <c:v>1158200539.8421955</c:v>
                </c:pt>
                <c:pt idx="8">
                  <c:v>874936836.29565048</c:v>
                </c:pt>
                <c:pt idx="9">
                  <c:v>655939085.00696421</c:v>
                </c:pt>
                <c:pt idx="10">
                  <c:v>738035587.99513614</c:v>
                </c:pt>
                <c:pt idx="11">
                  <c:v>795549867.2532177</c:v>
                </c:pt>
                <c:pt idx="12">
                  <c:v>669698883.68211353</c:v>
                </c:pt>
              </c:numCache>
            </c:numRef>
          </c:val>
        </c:ser>
        <c:ser>
          <c:idx val="1"/>
          <c:order val="1"/>
          <c:tx>
            <c:strRef>
              <c:f>'2017'!$D$3</c:f>
              <c:strCache>
                <c:ptCount val="1"/>
                <c:pt idx="0">
                  <c:v>Real Final**</c:v>
                </c:pt>
              </c:strCache>
            </c:strRef>
          </c:tx>
          <c:spPr>
            <a:solidFill>
              <a:schemeClr val="accent4"/>
            </a:solidFill>
            <a:ln>
              <a:noFill/>
            </a:ln>
            <a:effectLst/>
          </c:spPr>
          <c:invertIfNegative val="0"/>
          <c:dLbls>
            <c:dLbl>
              <c:idx val="0"/>
              <c:layout>
                <c:manualLayout>
                  <c:x val="1.9066666466491678E-2"/>
                  <c:y val="-7.4073218373934501E-17"/>
                </c:manualLayout>
              </c:layou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8.7994224797960895E-3"/>
                  <c:y val="-1.8518304593483625E-17"/>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'2017'!$B$11:$B$23</c:f>
              <c:strCache>
                <c:ptCount val="13"/>
                <c:pt idx="0">
                  <c:v>Ago</c:v>
                </c:pt>
                <c:pt idx="1">
                  <c:v>Sep</c:v>
                </c:pt>
                <c:pt idx="2">
                  <c:v>Oct</c:v>
                </c:pt>
                <c:pt idx="3">
                  <c:v>Nov</c:v>
                </c:pt>
                <c:pt idx="4">
                  <c:v>Dic</c:v>
                </c:pt>
                <c:pt idx="5">
                  <c:v>Ene</c:v>
                </c:pt>
                <c:pt idx="6">
                  <c:v>Feb</c:v>
                </c:pt>
                <c:pt idx="7">
                  <c:v>Mar</c:v>
                </c:pt>
                <c:pt idx="8">
                  <c:v>Abr</c:v>
                </c:pt>
                <c:pt idx="9">
                  <c:v>May</c:v>
                </c:pt>
                <c:pt idx="10">
                  <c:v>Jun</c:v>
                </c:pt>
                <c:pt idx="11">
                  <c:v>Jul</c:v>
                </c:pt>
                <c:pt idx="12">
                  <c:v>Ago</c:v>
                </c:pt>
              </c:strCache>
            </c:strRef>
          </c:cat>
          <c:val>
            <c:numRef>
              <c:f>'2017'!$D$11:$D$23</c:f>
              <c:numCache>
                <c:formatCode>#,##0,,</c:formatCode>
                <c:ptCount val="13"/>
                <c:pt idx="0">
                  <c:v>1368608911.4319019</c:v>
                </c:pt>
                <c:pt idx="1">
                  <c:v>640617709.70190191</c:v>
                </c:pt>
                <c:pt idx="2">
                  <c:v>2148456568.7419028</c:v>
                </c:pt>
                <c:pt idx="3">
                  <c:v>2956312253.0319023</c:v>
                </c:pt>
                <c:pt idx="4">
                  <c:v>1954052705.0869026</c:v>
                </c:pt>
                <c:pt idx="5">
                  <c:v>2935230524.0469027</c:v>
                </c:pt>
                <c:pt idx="6">
                  <c:v>5255922940.4269018</c:v>
                </c:pt>
                <c:pt idx="7">
                  <c:v>1514417227.286902</c:v>
                </c:pt>
                <c:pt idx="8">
                  <c:v>6232710679.1668978</c:v>
                </c:pt>
                <c:pt idx="9">
                  <c:v>3396345875.0868979</c:v>
                </c:pt>
                <c:pt idx="10">
                  <c:v>2397469167.6068969</c:v>
                </c:pt>
                <c:pt idx="11">
                  <c:v>6019177091.3268967</c:v>
                </c:pt>
                <c:pt idx="12">
                  <c:v>4617819154.0168972</c:v>
                </c:pt>
              </c:numCache>
            </c:numRef>
          </c:val>
        </c:ser>
        <c:dLbls>
          <c:showLegendKey val="0"/>
          <c:showVal val="0"/>
          <c:showCatName val="0"/>
          <c:showSerName val="0"/>
          <c:showPercent val="0"/>
          <c:showBubbleSize val="0"/>
        </c:dLbls>
        <c:gapWidth val="150"/>
        <c:axId val="274680952"/>
        <c:axId val="274681344"/>
      </c:barChart>
      <c:catAx>
        <c:axId val="274680952"/>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crossAx val="274681344"/>
        <c:crosses val="autoZero"/>
        <c:auto val="1"/>
        <c:lblAlgn val="ctr"/>
        <c:lblOffset val="100"/>
        <c:noMultiLvlLbl val="0"/>
      </c:catAx>
      <c:valAx>
        <c:axId val="274681344"/>
        <c:scaling>
          <c:orientation val="minMax"/>
          <c:max val="8000000000"/>
          <c:min val="500000000"/>
        </c:scaling>
        <c:delete val="0"/>
        <c:axPos val="l"/>
        <c:numFmt formatCode="#,##0,,"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crossAx val="274680952"/>
        <c:crosses val="autoZero"/>
        <c:crossBetween val="between"/>
        <c:majorUnit val="500000000"/>
      </c:valAx>
      <c:spPr>
        <a:noFill/>
        <a:ln>
          <a:noFill/>
        </a:ln>
        <a:effectLst/>
      </c:spPr>
    </c:plotArea>
    <c:legend>
      <c:legendPos val="r"/>
      <c:layout>
        <c:manualLayout>
          <c:xMode val="edge"/>
          <c:yMode val="edge"/>
          <c:x val="0.2606653884343032"/>
          <c:y val="0.89781402121932052"/>
          <c:w val="0.51424856418301446"/>
          <c:h val="8.222753353538114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legend>
    <c:plotVisOnly val="1"/>
    <c:dispBlanksAs val="gap"/>
    <c:showDLblsOverMax val="0"/>
  </c:chart>
  <c:spPr>
    <a:solidFill>
      <a:schemeClr val="lt1"/>
    </a:solidFill>
    <a:ln w="25400" cap="flat" cmpd="sng" algn="ctr">
      <a:solidFill>
        <a:srgbClr val="00B050"/>
      </a:solidFill>
      <a:prstDash val="solid"/>
    </a:ln>
    <a:effectLst/>
  </c:spPr>
  <c:txPr>
    <a:bodyPr/>
    <a:lstStyle/>
    <a:p>
      <a:pPr>
        <a:defRPr>
          <a:solidFill>
            <a:schemeClr val="dk1"/>
          </a:solidFill>
          <a:latin typeface="+mn-lt"/>
          <a:ea typeface="+mn-ea"/>
          <a:cs typeface="+mn-cs"/>
        </a:defRPr>
      </a:pPr>
      <a:endParaRPr lang="es-CO"/>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rgbClr val="094784"/>
                </a:solidFill>
              </a:defRPr>
            </a:pPr>
            <a:r>
              <a:rPr lang="en-US">
                <a:solidFill>
                  <a:srgbClr val="094784"/>
                </a:solidFill>
              </a:rPr>
              <a:t>Niveles</a:t>
            </a:r>
            <a:r>
              <a:rPr lang="en-US" baseline="0">
                <a:solidFill>
                  <a:srgbClr val="094784"/>
                </a:solidFill>
              </a:rPr>
              <a:t> </a:t>
            </a:r>
            <a:r>
              <a:rPr lang="en-US">
                <a:solidFill>
                  <a:srgbClr val="094784"/>
                </a:solidFill>
              </a:rPr>
              <a:t>Tasa de Cambio Pactada</a:t>
            </a:r>
          </a:p>
          <a:p>
            <a:pPr>
              <a:defRPr>
                <a:solidFill>
                  <a:srgbClr val="094784"/>
                </a:solidFill>
              </a:defRPr>
            </a:pPr>
            <a:r>
              <a:rPr lang="en-US">
                <a:solidFill>
                  <a:srgbClr val="094784"/>
                </a:solidFill>
              </a:rPr>
              <a:t>Fwd de venta</a:t>
            </a:r>
          </a:p>
        </c:rich>
      </c:tx>
      <c:overlay val="0"/>
    </c:title>
    <c:autoTitleDeleted val="0"/>
    <c:plotArea>
      <c:layout/>
      <c:lineChart>
        <c:grouping val="standard"/>
        <c:varyColors val="0"/>
        <c:ser>
          <c:idx val="0"/>
          <c:order val="0"/>
          <c:tx>
            <c:strRef>
              <c:f>Datos!$H$2</c:f>
              <c:strCache>
                <c:ptCount val="1"/>
                <c:pt idx="0">
                  <c:v>Tasa de cambio pactada</c:v>
                </c:pt>
              </c:strCache>
            </c:strRef>
          </c:tx>
          <c:spPr>
            <a:ln>
              <a:solidFill>
                <a:srgbClr val="FF0000"/>
              </a:solidFill>
            </a:ln>
          </c:spPr>
          <c:marker>
            <c:symbol val="none"/>
          </c:marker>
          <c:dLbls>
            <c:dLbl>
              <c:idx val="0"/>
              <c:layout>
                <c:manualLayout>
                  <c:x val="-2.9288701963934307E-3"/>
                  <c:y val="3.025936805414473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6110976967318679E-2"/>
                  <c:y val="-4.028752912166350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4666666512685915E-3"/>
                  <c:y val="2.4242424242424242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8.7821135050204762E-3"/>
                  <c:y val="4.0957365106357732E-3"/>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004183902606533E-2"/>
                  <c:y val="3.8398423272487915E-2"/>
                </c:manualLayout>
              </c:layout>
              <c:spPr>
                <a:noFill/>
                <a:ln>
                  <a:noFill/>
                </a:ln>
                <a:effectLst/>
              </c:spPr>
              <c:txPr>
                <a:bodyPr wrap="square" lIns="38100" tIns="19050" rIns="38100" bIns="19050" anchor="ctr" anchorCtr="0">
                  <a:spAutoFit/>
                </a:bodyPr>
                <a:lstStyle/>
                <a:p>
                  <a:pPr algn="ctr" rtl="0">
                    <a:defRPr lang="en-US" sz="1400" b="1" i="0" u="none" strike="noStrike" kern="1200" baseline="0">
                      <a:solidFill>
                        <a:srgbClr val="094784"/>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dLbl>
              <c:idx val="5"/>
              <c:layout>
                <c:manualLayout>
                  <c:x val="-5.1326176664247797E-2"/>
                  <c:y val="4.0345779116626269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2217572160327737E-2"/>
                  <c:y val="4.438040647941227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5.2719663535081757E-2"/>
                  <c:y val="-3.631124166497375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1.0251045687377116E-2"/>
                  <c:y val="5.648415370107009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400" b="1">
                    <a:solidFill>
                      <a:srgbClr val="094784"/>
                    </a:solidFill>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Datos!$C$3:$C$9</c:f>
              <c:numCache>
                <c:formatCode>m/d/yyyy</c:formatCode>
                <c:ptCount val="7"/>
                <c:pt idx="0">
                  <c:v>43038</c:v>
                </c:pt>
                <c:pt idx="1">
                  <c:v>43006</c:v>
                </c:pt>
                <c:pt idx="2">
                  <c:v>43068</c:v>
                </c:pt>
                <c:pt idx="3">
                  <c:v>43096</c:v>
                </c:pt>
                <c:pt idx="4">
                  <c:v>43129</c:v>
                </c:pt>
                <c:pt idx="5">
                  <c:v>43157</c:v>
                </c:pt>
                <c:pt idx="6">
                  <c:v>43186</c:v>
                </c:pt>
              </c:numCache>
            </c:numRef>
          </c:cat>
          <c:val>
            <c:numRef>
              <c:f>Datos!$H$3:$H$9</c:f>
              <c:numCache>
                <c:formatCode>#,##0.00</c:formatCode>
                <c:ptCount val="7"/>
                <c:pt idx="0">
                  <c:v>3285.48</c:v>
                </c:pt>
                <c:pt idx="1">
                  <c:v>3273.1</c:v>
                </c:pt>
                <c:pt idx="2">
                  <c:v>3009.42</c:v>
                </c:pt>
                <c:pt idx="3">
                  <c:v>3018.61</c:v>
                </c:pt>
                <c:pt idx="4">
                  <c:v>3119.5305330000001</c:v>
                </c:pt>
                <c:pt idx="5">
                  <c:v>3128.8903660000001</c:v>
                </c:pt>
                <c:pt idx="6">
                  <c:v>3138.6423669999999</c:v>
                </c:pt>
              </c:numCache>
            </c:numRef>
          </c:val>
          <c:smooth val="0"/>
        </c:ser>
        <c:dLbls>
          <c:showLegendKey val="0"/>
          <c:showVal val="0"/>
          <c:showCatName val="0"/>
          <c:showSerName val="0"/>
          <c:showPercent val="0"/>
          <c:showBubbleSize val="0"/>
        </c:dLbls>
        <c:smooth val="0"/>
        <c:axId val="139173056"/>
        <c:axId val="139173448"/>
      </c:lineChart>
      <c:dateAx>
        <c:axId val="139173056"/>
        <c:scaling>
          <c:orientation val="minMax"/>
          <c:max val="43189"/>
        </c:scaling>
        <c:delete val="0"/>
        <c:axPos val="b"/>
        <c:numFmt formatCode="dd/mm/yyyy" sourceLinked="0"/>
        <c:majorTickMark val="out"/>
        <c:minorTickMark val="none"/>
        <c:tickLblPos val="nextTo"/>
        <c:txPr>
          <a:bodyPr rot="0" vert="horz"/>
          <a:lstStyle/>
          <a:p>
            <a:pPr>
              <a:defRPr b="1">
                <a:solidFill>
                  <a:srgbClr val="094784"/>
                </a:solidFill>
              </a:defRPr>
            </a:pPr>
            <a:endParaRPr lang="es-CO"/>
          </a:p>
        </c:txPr>
        <c:crossAx val="139173448"/>
        <c:crosses val="autoZero"/>
        <c:auto val="1"/>
        <c:lblOffset val="100"/>
        <c:baseTimeUnit val="days"/>
        <c:majorUnit val="30"/>
        <c:majorTimeUnit val="days"/>
      </c:dateAx>
      <c:valAx>
        <c:axId val="139173448"/>
        <c:scaling>
          <c:orientation val="minMax"/>
          <c:max val="3500"/>
          <c:min val="2700"/>
        </c:scaling>
        <c:delete val="0"/>
        <c:axPos val="l"/>
        <c:numFmt formatCode="#,##0.00" sourceLinked="1"/>
        <c:majorTickMark val="out"/>
        <c:minorTickMark val="none"/>
        <c:tickLblPos val="nextTo"/>
        <c:txPr>
          <a:bodyPr/>
          <a:lstStyle/>
          <a:p>
            <a:pPr>
              <a:defRPr b="1">
                <a:solidFill>
                  <a:srgbClr val="094784"/>
                </a:solidFill>
              </a:defRPr>
            </a:pPr>
            <a:endParaRPr lang="es-CO"/>
          </a:p>
        </c:txPr>
        <c:crossAx val="139173056"/>
        <c:crosses val="autoZero"/>
        <c:crossBetween val="between"/>
        <c:minorUnit val="20"/>
      </c:valAx>
    </c:plotArea>
    <c:plotVisOnly val="1"/>
    <c:dispBlanksAs val="gap"/>
    <c:showDLblsOverMax val="0"/>
  </c:chart>
  <c:spPr>
    <a:ln w="6350">
      <a:solidFill>
        <a:srgbClr val="00B050"/>
      </a:solidFill>
    </a:ln>
  </c:sp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4B45F-1B04-4FED-86DF-C03F87C1F3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052E7596-DCE7-4EDF-AAE9-964EC8AD38A4}">
      <dgm:prSet phldrT="[Texto]" custT="1"/>
      <dgm:spPr>
        <a:solidFill>
          <a:srgbClr val="002060"/>
        </a:solidFill>
      </dgm:spPr>
      <dgm:t>
        <a:bodyPr/>
        <a:lstStyle/>
        <a:p>
          <a:r>
            <a:rPr lang="es-CO" sz="1200" b="1" dirty="0" smtClean="0">
              <a:latin typeface="+mn-lt"/>
            </a:rPr>
            <a:t>1. Verificación del quórum</a:t>
          </a:r>
          <a:endParaRPr lang="es-CO" sz="1200" b="1" dirty="0">
            <a:latin typeface="+mn-lt"/>
          </a:endParaRPr>
        </a:p>
      </dgm:t>
    </dgm:pt>
    <dgm:pt modelId="{30EDE446-ECFC-497A-B16F-701E55166B4D}" type="parTrans" cxnId="{3BE5867A-F1B4-4754-9C4A-783EF9CF2B2B}">
      <dgm:prSet/>
      <dgm:spPr/>
      <dgm:t>
        <a:bodyPr/>
        <a:lstStyle/>
        <a:p>
          <a:endParaRPr lang="es-CO" sz="1100" b="1"/>
        </a:p>
      </dgm:t>
    </dgm:pt>
    <dgm:pt modelId="{39A4BA08-8254-4B80-9074-E28316C342D6}" type="sibTrans" cxnId="{3BE5867A-F1B4-4754-9C4A-783EF9CF2B2B}">
      <dgm:prSet/>
      <dgm:spPr/>
      <dgm:t>
        <a:bodyPr/>
        <a:lstStyle/>
        <a:p>
          <a:endParaRPr lang="es-CO" sz="1100" b="1"/>
        </a:p>
      </dgm:t>
    </dgm:pt>
    <dgm:pt modelId="{5DDFDEC6-DEBB-4ED1-B7D2-1A23E4EE73BE}">
      <dgm:prSet phldrT="[Texto]" custT="1"/>
      <dgm:spPr>
        <a:solidFill>
          <a:srgbClr val="002060"/>
        </a:solidFill>
      </dgm:spPr>
      <dgm:t>
        <a:bodyPr/>
        <a:lstStyle/>
        <a:p>
          <a:r>
            <a:rPr lang="es-CO" sz="1200" b="1" dirty="0" smtClean="0">
              <a:latin typeface="+mn-lt"/>
            </a:rPr>
            <a:t>3. Aprobación de Acta 87 del mes de Septiembre de 2017 </a:t>
          </a:r>
          <a:endParaRPr lang="es-CO" sz="1200" b="1" dirty="0">
            <a:latin typeface="+mn-lt"/>
          </a:endParaRPr>
        </a:p>
      </dgm:t>
    </dgm:pt>
    <dgm:pt modelId="{09D0F415-E6ED-4CD1-B892-BC7FE643DBF4}" type="sibTrans" cxnId="{6C6E9331-AF03-49E4-9C14-BE6FC94E0CD9}">
      <dgm:prSet/>
      <dgm:spPr/>
      <dgm:t>
        <a:bodyPr/>
        <a:lstStyle/>
        <a:p>
          <a:endParaRPr lang="es-CO" sz="1100" b="1"/>
        </a:p>
      </dgm:t>
    </dgm:pt>
    <dgm:pt modelId="{FD2F7F9C-F7C5-4C8C-831E-495CD9864B5E}" type="parTrans" cxnId="{6C6E9331-AF03-49E4-9C14-BE6FC94E0CD9}">
      <dgm:prSet/>
      <dgm:spPr/>
      <dgm:t>
        <a:bodyPr/>
        <a:lstStyle/>
        <a:p>
          <a:endParaRPr lang="es-CO" sz="1100" b="1"/>
        </a:p>
      </dgm:t>
    </dgm:pt>
    <dgm:pt modelId="{E32C722A-EC5B-47A2-ABE6-8436A1C43771}">
      <dgm:prSet phldrT="[Texto]" custT="1"/>
      <dgm:spPr>
        <a:solidFill>
          <a:srgbClr val="002060"/>
        </a:solidFill>
      </dgm:spPr>
      <dgm:t>
        <a:bodyPr/>
        <a:lstStyle/>
        <a:p>
          <a:r>
            <a:rPr lang="es-ES" sz="1200" b="1" dirty="0" smtClean="0">
              <a:latin typeface="+mn-lt"/>
            </a:rPr>
            <a:t>2. Lectura y </a:t>
          </a:r>
          <a:r>
            <a:rPr lang="es-CO" sz="1200" b="1" dirty="0" smtClean="0">
              <a:latin typeface="+mn-lt"/>
            </a:rPr>
            <a:t>Aprobación orden del día</a:t>
          </a:r>
          <a:endParaRPr lang="es-CO" sz="1200" b="1" dirty="0">
            <a:latin typeface="+mn-lt"/>
          </a:endParaRPr>
        </a:p>
      </dgm:t>
    </dgm:pt>
    <dgm:pt modelId="{BA6F8889-12CF-44F9-9925-CB87B464C19F}" type="sibTrans" cxnId="{0AC2E2F3-2A90-4400-8BFB-055BE42668BF}">
      <dgm:prSet/>
      <dgm:spPr/>
      <dgm:t>
        <a:bodyPr/>
        <a:lstStyle/>
        <a:p>
          <a:endParaRPr lang="es-CO" sz="1100" b="1"/>
        </a:p>
      </dgm:t>
    </dgm:pt>
    <dgm:pt modelId="{B7798E8D-0FEC-4FC6-834D-20EF340E6E6F}" type="parTrans" cxnId="{0AC2E2F3-2A90-4400-8BFB-055BE42668BF}">
      <dgm:prSet/>
      <dgm:spPr/>
      <dgm:t>
        <a:bodyPr/>
        <a:lstStyle/>
        <a:p>
          <a:endParaRPr lang="es-CO" sz="1100" b="1"/>
        </a:p>
      </dgm:t>
    </dgm:pt>
    <dgm:pt modelId="{265C6779-6EB1-410C-A5B7-C2B90EACECA5}">
      <dgm:prSet phldrT="[Texto]" custT="1"/>
      <dgm:spPr>
        <a:solidFill>
          <a:srgbClr val="002060"/>
        </a:solidFill>
      </dgm:spPr>
      <dgm:t>
        <a:bodyPr/>
        <a:lstStyle/>
        <a:p>
          <a:pPr algn="just"/>
          <a:r>
            <a:rPr lang="es-CO" sz="1200" b="1" dirty="0" smtClean="0">
              <a:latin typeface="+mn-lt"/>
            </a:rPr>
            <a:t>4. Temas Informativos.</a:t>
          </a:r>
          <a:endParaRPr lang="es-CO" sz="1200" b="1" dirty="0">
            <a:latin typeface="+mn-lt"/>
          </a:endParaRPr>
        </a:p>
      </dgm:t>
    </dgm:pt>
    <dgm:pt modelId="{DD41CA8D-41DF-465A-9AF3-286C2D4BF953}" type="sibTrans" cxnId="{3C56CF3B-9F80-49ED-8AB3-363E1E81C504}">
      <dgm:prSet/>
      <dgm:spPr/>
      <dgm:t>
        <a:bodyPr/>
        <a:lstStyle/>
        <a:p>
          <a:endParaRPr lang="es-CO" sz="1100" b="1"/>
        </a:p>
      </dgm:t>
    </dgm:pt>
    <dgm:pt modelId="{E9911551-1339-43A2-BA1F-AA7968565751}" type="parTrans" cxnId="{3C56CF3B-9F80-49ED-8AB3-363E1E81C504}">
      <dgm:prSet/>
      <dgm:spPr/>
      <dgm:t>
        <a:bodyPr/>
        <a:lstStyle/>
        <a:p>
          <a:endParaRPr lang="es-CO" sz="1100" b="1"/>
        </a:p>
      </dgm:t>
    </dgm:pt>
    <dgm:pt modelId="{E0F61782-EB0C-4686-95E9-65A21555DC5C}">
      <dgm:prSet phldrT="[Texto]" custT="1"/>
      <dgm:spPr>
        <a:solidFill>
          <a:srgbClr val="002060"/>
        </a:solidFill>
      </dgm:spPr>
      <dgm:t>
        <a:bodyPr/>
        <a:lstStyle/>
        <a:p>
          <a:r>
            <a:rPr lang="es-CO" sz="1200" b="1" dirty="0" smtClean="0">
              <a:latin typeface="+mn-lt"/>
            </a:rPr>
            <a:t>5. Monitoreo Sistema de Administración de Riesgos de C&amp;L y Garantías – SARG (Análisis de subyacentes)</a:t>
          </a:r>
          <a:endParaRPr lang="es-CO" sz="1200" b="1" dirty="0">
            <a:latin typeface="+mn-lt"/>
          </a:endParaRPr>
        </a:p>
      </dgm:t>
    </dgm:pt>
    <dgm:pt modelId="{1FB2FE29-26FA-4837-82CD-2AFBBFBD2A44}" type="parTrans" cxnId="{A91244CF-A696-4880-BD18-92B28467DFA4}">
      <dgm:prSet/>
      <dgm:spPr/>
      <dgm:t>
        <a:bodyPr/>
        <a:lstStyle/>
        <a:p>
          <a:endParaRPr lang="es-CO" sz="1400" b="1"/>
        </a:p>
      </dgm:t>
    </dgm:pt>
    <dgm:pt modelId="{2137438C-50B6-4A84-87E2-97BD3D27A224}" type="sibTrans" cxnId="{A91244CF-A696-4880-BD18-92B28467DFA4}">
      <dgm:prSet/>
      <dgm:spPr/>
      <dgm:t>
        <a:bodyPr/>
        <a:lstStyle/>
        <a:p>
          <a:endParaRPr lang="es-CO" sz="1400" b="1"/>
        </a:p>
      </dgm:t>
    </dgm:pt>
    <dgm:pt modelId="{4FA4C827-C0FC-4C45-8C71-D69ED486C7CF}">
      <dgm:prSet phldrT="[Texto]" custT="1"/>
      <dgm:spPr>
        <a:solidFill>
          <a:srgbClr val="002060"/>
        </a:solidFill>
      </dgm:spPr>
      <dgm:t>
        <a:bodyPr/>
        <a:lstStyle/>
        <a:p>
          <a:r>
            <a:rPr lang="es-CO" sz="1200" b="1" dirty="0" smtClean="0">
              <a:latin typeface="+mn-lt"/>
            </a:rPr>
            <a:t>6. Informe de Gestión Sistema de Administración de Riesgos Financieros SARF.</a:t>
          </a:r>
          <a:endParaRPr lang="es-CO" sz="1200" b="1" dirty="0">
            <a:latin typeface="+mn-lt"/>
          </a:endParaRPr>
        </a:p>
      </dgm:t>
    </dgm:pt>
    <dgm:pt modelId="{61B791D1-5EE3-43DE-827D-17EE8C5F90C1}" type="parTrans" cxnId="{1A641A3B-C0E9-4DC8-92EB-1D97A68FEBA5}">
      <dgm:prSet/>
      <dgm:spPr/>
      <dgm:t>
        <a:bodyPr/>
        <a:lstStyle/>
        <a:p>
          <a:endParaRPr lang="es-CO" sz="1400"/>
        </a:p>
      </dgm:t>
    </dgm:pt>
    <dgm:pt modelId="{BA69212E-0CCB-4803-B27C-1ED0BC8FEDAA}" type="sibTrans" cxnId="{1A641A3B-C0E9-4DC8-92EB-1D97A68FEBA5}">
      <dgm:prSet/>
      <dgm:spPr/>
      <dgm:t>
        <a:bodyPr/>
        <a:lstStyle/>
        <a:p>
          <a:endParaRPr lang="es-CO" sz="1400"/>
        </a:p>
      </dgm:t>
    </dgm:pt>
    <dgm:pt modelId="{3959E26C-344C-4BEB-8E9D-47CE699684B8}">
      <dgm:prSet phldrT="[Texto]" custT="1"/>
      <dgm:spPr>
        <a:solidFill>
          <a:srgbClr val="002060"/>
        </a:solidFill>
      </dgm:spPr>
      <dgm:t>
        <a:bodyPr/>
        <a:lstStyle/>
        <a:p>
          <a:r>
            <a:rPr lang="es-CO" sz="1200" b="1" dirty="0" smtClean="0">
              <a:latin typeface="+mn-lt"/>
            </a:rPr>
            <a:t>7. Gestión Sistema de Administración de Riesgo Operativo – SARO</a:t>
          </a:r>
          <a:endParaRPr lang="es-CO" sz="1200" b="1" dirty="0">
            <a:solidFill>
              <a:schemeClr val="tx1"/>
            </a:solidFill>
            <a:latin typeface="+mn-lt"/>
          </a:endParaRPr>
        </a:p>
      </dgm:t>
    </dgm:pt>
    <dgm:pt modelId="{3E5D3402-21ED-4277-9E5A-31B0D02417AE}" type="parTrans" cxnId="{8B778AE3-193A-4649-B3B2-29F9AB6DEF8B}">
      <dgm:prSet/>
      <dgm:spPr/>
      <dgm:t>
        <a:bodyPr/>
        <a:lstStyle/>
        <a:p>
          <a:endParaRPr lang="es-CO" sz="1400"/>
        </a:p>
      </dgm:t>
    </dgm:pt>
    <dgm:pt modelId="{73138EAA-4DC0-43AA-B5A0-6C0F5B0AA32B}" type="sibTrans" cxnId="{8B778AE3-193A-4649-B3B2-29F9AB6DEF8B}">
      <dgm:prSet/>
      <dgm:spPr/>
      <dgm:t>
        <a:bodyPr/>
        <a:lstStyle/>
        <a:p>
          <a:endParaRPr lang="es-CO" sz="1400"/>
        </a:p>
      </dgm:t>
    </dgm:pt>
    <dgm:pt modelId="{03F5AD6D-605D-46F0-9C2F-290085FE6ACE}">
      <dgm:prSet phldrT="[Texto]" custT="1"/>
      <dgm:spPr>
        <a:solidFill>
          <a:srgbClr val="002060"/>
        </a:solidFill>
      </dgm:spPr>
      <dgm:t>
        <a:bodyPr/>
        <a:lstStyle/>
        <a:p>
          <a:r>
            <a:rPr lang="es-CO" sz="1200" b="1" dirty="0" smtClean="0">
              <a:solidFill>
                <a:schemeClr val="bg1"/>
              </a:solidFill>
              <a:latin typeface="+mn-lt"/>
            </a:rPr>
            <a:t>8. Proposiciones y Varios </a:t>
          </a:r>
          <a:endParaRPr lang="es-CO" sz="1200" b="1" dirty="0">
            <a:solidFill>
              <a:schemeClr val="bg1"/>
            </a:solidFill>
            <a:latin typeface="+mn-lt"/>
          </a:endParaRPr>
        </a:p>
      </dgm:t>
    </dgm:pt>
    <dgm:pt modelId="{7154CC4C-931E-4D20-A560-5832A4B8380A}" type="parTrans" cxnId="{2384AE68-C42D-4CCF-8EF0-CA1879AC5F98}">
      <dgm:prSet/>
      <dgm:spPr/>
      <dgm:t>
        <a:bodyPr/>
        <a:lstStyle/>
        <a:p>
          <a:endParaRPr lang="es-CO" sz="1400"/>
        </a:p>
      </dgm:t>
    </dgm:pt>
    <dgm:pt modelId="{CF0A53DD-87DB-4F05-92E3-F5350231B331}" type="sibTrans" cxnId="{2384AE68-C42D-4CCF-8EF0-CA1879AC5F98}">
      <dgm:prSet/>
      <dgm:spPr/>
      <dgm:t>
        <a:bodyPr/>
        <a:lstStyle/>
        <a:p>
          <a:endParaRPr lang="es-CO" sz="1400"/>
        </a:p>
      </dgm:t>
    </dgm:pt>
    <dgm:pt modelId="{632780AE-6D10-46B6-8096-461BCF5C5045}">
      <dgm:prSet phldrT="[Texto]" custT="1"/>
      <dgm:spPr>
        <a:noFill/>
      </dgm:spPr>
      <dgm:t>
        <a:bodyPr/>
        <a:lstStyle/>
        <a:p>
          <a:pPr algn="just"/>
          <a:r>
            <a:rPr lang="es-ES" sz="1200" dirty="0" smtClean="0"/>
            <a:t>Entes de Control – Coordinación</a:t>
          </a:r>
          <a:endParaRPr lang="es-CO" sz="1200" b="1" dirty="0">
            <a:latin typeface="+mn-lt"/>
          </a:endParaRPr>
        </a:p>
      </dgm:t>
    </dgm:pt>
    <dgm:pt modelId="{307A6D83-B863-49AA-97AC-249638B3DAB9}" type="parTrans" cxnId="{217BF473-CD2B-4060-9B2F-9101A7B3AA5C}">
      <dgm:prSet/>
      <dgm:spPr/>
      <dgm:t>
        <a:bodyPr/>
        <a:lstStyle/>
        <a:p>
          <a:endParaRPr lang="es-CO" sz="1400"/>
        </a:p>
      </dgm:t>
    </dgm:pt>
    <dgm:pt modelId="{877F90DC-3525-44FC-B8D6-135934DB2A38}" type="sibTrans" cxnId="{217BF473-CD2B-4060-9B2F-9101A7B3AA5C}">
      <dgm:prSet/>
      <dgm:spPr/>
      <dgm:t>
        <a:bodyPr/>
        <a:lstStyle/>
        <a:p>
          <a:endParaRPr lang="es-CO" sz="1400"/>
        </a:p>
      </dgm:t>
    </dgm:pt>
    <dgm:pt modelId="{D386D722-2B36-4210-8706-0024866A1434}">
      <dgm:prSet phldrT="[Texto]" custT="1"/>
      <dgm:spPr>
        <a:noFill/>
      </dgm:spPr>
      <dgm:t>
        <a:bodyPr/>
        <a:lstStyle/>
        <a:p>
          <a:pPr algn="just"/>
          <a:r>
            <a:rPr lang="es-ES" sz="1200" dirty="0" smtClean="0"/>
            <a:t>Pruebas de Plan de Continuidad</a:t>
          </a:r>
          <a:endParaRPr lang="es-CO" sz="1200" b="1" dirty="0">
            <a:latin typeface="+mn-lt"/>
          </a:endParaRPr>
        </a:p>
      </dgm:t>
    </dgm:pt>
    <dgm:pt modelId="{A2795F1F-DA35-4314-AE88-5A20C6042356}" type="parTrans" cxnId="{691F8731-B5D0-4CFD-99C3-B0828E3D6181}">
      <dgm:prSet/>
      <dgm:spPr/>
      <dgm:t>
        <a:bodyPr/>
        <a:lstStyle/>
        <a:p>
          <a:endParaRPr lang="es-CO" sz="1400"/>
        </a:p>
      </dgm:t>
    </dgm:pt>
    <dgm:pt modelId="{5F8579E4-29C0-4D9B-85CE-F62F51204402}" type="sibTrans" cxnId="{691F8731-B5D0-4CFD-99C3-B0828E3D6181}">
      <dgm:prSet/>
      <dgm:spPr/>
      <dgm:t>
        <a:bodyPr/>
        <a:lstStyle/>
        <a:p>
          <a:endParaRPr lang="es-CO" sz="1400"/>
        </a:p>
      </dgm:t>
    </dgm:pt>
    <dgm:pt modelId="{BF0C8490-B3F1-411C-A534-53A83766E269}">
      <dgm:prSet phldrT="[Texto]" custT="1"/>
      <dgm:spPr>
        <a:noFill/>
      </dgm:spPr>
      <dgm:t>
        <a:bodyPr/>
        <a:lstStyle/>
        <a:p>
          <a:pPr algn="just"/>
          <a:r>
            <a:rPr lang="es-ES" sz="1200" dirty="0" smtClean="0"/>
            <a:t>Actualización Manual SAR</a:t>
          </a:r>
          <a:endParaRPr lang="es-CO" sz="1200" b="1" dirty="0">
            <a:latin typeface="+mn-lt"/>
          </a:endParaRPr>
        </a:p>
      </dgm:t>
    </dgm:pt>
    <dgm:pt modelId="{2688C411-47BA-4E49-96C3-F9D1FF186B78}" type="parTrans" cxnId="{6E2B7058-D7D3-40AF-A017-B9F28F2646D1}">
      <dgm:prSet/>
      <dgm:spPr/>
      <dgm:t>
        <a:bodyPr/>
        <a:lstStyle/>
        <a:p>
          <a:endParaRPr lang="es-CO" sz="1400"/>
        </a:p>
      </dgm:t>
    </dgm:pt>
    <dgm:pt modelId="{A9D703F5-3648-48D0-8DF5-1662437EDAB2}" type="sibTrans" cxnId="{6E2B7058-D7D3-40AF-A017-B9F28F2646D1}">
      <dgm:prSet/>
      <dgm:spPr/>
      <dgm:t>
        <a:bodyPr/>
        <a:lstStyle/>
        <a:p>
          <a:endParaRPr lang="es-CO" sz="1400"/>
        </a:p>
      </dgm:t>
    </dgm:pt>
    <dgm:pt modelId="{FBEE733A-2469-4708-8757-1987858F5659}" type="pres">
      <dgm:prSet presAssocID="{A394B45F-1B04-4FED-86DF-C03F87C1F350}" presName="linear" presStyleCnt="0">
        <dgm:presLayoutVars>
          <dgm:animLvl val="lvl"/>
          <dgm:resizeHandles val="exact"/>
        </dgm:presLayoutVars>
      </dgm:prSet>
      <dgm:spPr/>
      <dgm:t>
        <a:bodyPr/>
        <a:lstStyle/>
        <a:p>
          <a:endParaRPr lang="es-CO"/>
        </a:p>
      </dgm:t>
    </dgm:pt>
    <dgm:pt modelId="{13EF5FE7-BB44-4926-B2C4-0811E835AB81}" type="pres">
      <dgm:prSet presAssocID="{052E7596-DCE7-4EDF-AAE9-964EC8AD38A4}" presName="parentText" presStyleLbl="node1" presStyleIdx="0" presStyleCnt="8">
        <dgm:presLayoutVars>
          <dgm:chMax val="0"/>
          <dgm:bulletEnabled val="1"/>
        </dgm:presLayoutVars>
      </dgm:prSet>
      <dgm:spPr/>
      <dgm:t>
        <a:bodyPr/>
        <a:lstStyle/>
        <a:p>
          <a:endParaRPr lang="es-CO"/>
        </a:p>
      </dgm:t>
    </dgm:pt>
    <dgm:pt modelId="{C7DE1597-3726-4B86-AE2D-3540DD3B9AAA}" type="pres">
      <dgm:prSet presAssocID="{39A4BA08-8254-4B80-9074-E28316C342D6}" presName="spacer" presStyleCnt="0"/>
      <dgm:spPr/>
    </dgm:pt>
    <dgm:pt modelId="{6D33E85B-50B7-4764-A60D-7C558209468F}" type="pres">
      <dgm:prSet presAssocID="{E32C722A-EC5B-47A2-ABE6-8436A1C43771}" presName="parentText" presStyleLbl="node1" presStyleIdx="1" presStyleCnt="8">
        <dgm:presLayoutVars>
          <dgm:chMax val="0"/>
          <dgm:bulletEnabled val="1"/>
        </dgm:presLayoutVars>
      </dgm:prSet>
      <dgm:spPr/>
      <dgm:t>
        <a:bodyPr/>
        <a:lstStyle/>
        <a:p>
          <a:endParaRPr lang="es-CO"/>
        </a:p>
      </dgm:t>
    </dgm:pt>
    <dgm:pt modelId="{9090DAD0-E9E7-4C22-AC68-1AAD8E54DFC7}" type="pres">
      <dgm:prSet presAssocID="{BA6F8889-12CF-44F9-9925-CB87B464C19F}" presName="spacer" presStyleCnt="0"/>
      <dgm:spPr/>
    </dgm:pt>
    <dgm:pt modelId="{5C8FC485-97B0-44BD-99D6-F47DF419B0EC}" type="pres">
      <dgm:prSet presAssocID="{5DDFDEC6-DEBB-4ED1-B7D2-1A23E4EE73BE}" presName="parentText" presStyleLbl="node1" presStyleIdx="2" presStyleCnt="8">
        <dgm:presLayoutVars>
          <dgm:chMax val="0"/>
          <dgm:bulletEnabled val="1"/>
        </dgm:presLayoutVars>
      </dgm:prSet>
      <dgm:spPr/>
      <dgm:t>
        <a:bodyPr/>
        <a:lstStyle/>
        <a:p>
          <a:endParaRPr lang="es-CO"/>
        </a:p>
      </dgm:t>
    </dgm:pt>
    <dgm:pt modelId="{A0DB259C-4C35-472D-B0AD-167A056F04EC}" type="pres">
      <dgm:prSet presAssocID="{09D0F415-E6ED-4CD1-B892-BC7FE643DBF4}" presName="spacer" presStyleCnt="0"/>
      <dgm:spPr/>
    </dgm:pt>
    <dgm:pt modelId="{18EFB5B1-2AAC-4A91-93A9-DEF6A3122670}" type="pres">
      <dgm:prSet presAssocID="{265C6779-6EB1-410C-A5B7-C2B90EACECA5}" presName="parentText" presStyleLbl="node1" presStyleIdx="3" presStyleCnt="8">
        <dgm:presLayoutVars>
          <dgm:chMax val="0"/>
          <dgm:bulletEnabled val="1"/>
        </dgm:presLayoutVars>
      </dgm:prSet>
      <dgm:spPr/>
      <dgm:t>
        <a:bodyPr/>
        <a:lstStyle/>
        <a:p>
          <a:endParaRPr lang="es-CO"/>
        </a:p>
      </dgm:t>
    </dgm:pt>
    <dgm:pt modelId="{20079CEE-EBFD-4D7A-B733-4E22ACAB8732}" type="pres">
      <dgm:prSet presAssocID="{265C6779-6EB1-410C-A5B7-C2B90EACECA5}" presName="childText" presStyleLbl="revTx" presStyleIdx="0" presStyleCnt="1">
        <dgm:presLayoutVars>
          <dgm:bulletEnabled val="1"/>
        </dgm:presLayoutVars>
      </dgm:prSet>
      <dgm:spPr/>
      <dgm:t>
        <a:bodyPr/>
        <a:lstStyle/>
        <a:p>
          <a:endParaRPr lang="es-CO"/>
        </a:p>
      </dgm:t>
    </dgm:pt>
    <dgm:pt modelId="{C29F0070-0254-461B-9451-BBA47D4A73E3}" type="pres">
      <dgm:prSet presAssocID="{E0F61782-EB0C-4686-95E9-65A21555DC5C}" presName="parentText" presStyleLbl="node1" presStyleIdx="4" presStyleCnt="8">
        <dgm:presLayoutVars>
          <dgm:chMax val="0"/>
          <dgm:bulletEnabled val="1"/>
        </dgm:presLayoutVars>
      </dgm:prSet>
      <dgm:spPr/>
      <dgm:t>
        <a:bodyPr/>
        <a:lstStyle/>
        <a:p>
          <a:endParaRPr lang="es-CO"/>
        </a:p>
      </dgm:t>
    </dgm:pt>
    <dgm:pt modelId="{AC4048B6-4BDD-48B2-9644-567C8AC0AFFB}" type="pres">
      <dgm:prSet presAssocID="{2137438C-50B6-4A84-87E2-97BD3D27A224}" presName="spacer" presStyleCnt="0"/>
      <dgm:spPr/>
    </dgm:pt>
    <dgm:pt modelId="{2E45DE1A-8C1C-4869-BC29-B9A96897023E}" type="pres">
      <dgm:prSet presAssocID="{4FA4C827-C0FC-4C45-8C71-D69ED486C7CF}" presName="parentText" presStyleLbl="node1" presStyleIdx="5" presStyleCnt="8">
        <dgm:presLayoutVars>
          <dgm:chMax val="0"/>
          <dgm:bulletEnabled val="1"/>
        </dgm:presLayoutVars>
      </dgm:prSet>
      <dgm:spPr/>
      <dgm:t>
        <a:bodyPr/>
        <a:lstStyle/>
        <a:p>
          <a:endParaRPr lang="es-CO"/>
        </a:p>
      </dgm:t>
    </dgm:pt>
    <dgm:pt modelId="{3CFB9E96-9926-4706-8264-89EFF1B37DDB}" type="pres">
      <dgm:prSet presAssocID="{BA69212E-0CCB-4803-B27C-1ED0BC8FEDAA}" presName="spacer" presStyleCnt="0"/>
      <dgm:spPr/>
    </dgm:pt>
    <dgm:pt modelId="{1BC5F67B-E16F-4584-A38A-E055FF8DA778}" type="pres">
      <dgm:prSet presAssocID="{3959E26C-344C-4BEB-8E9D-47CE699684B8}" presName="parentText" presStyleLbl="node1" presStyleIdx="6" presStyleCnt="8">
        <dgm:presLayoutVars>
          <dgm:chMax val="0"/>
          <dgm:bulletEnabled val="1"/>
        </dgm:presLayoutVars>
      </dgm:prSet>
      <dgm:spPr/>
      <dgm:t>
        <a:bodyPr/>
        <a:lstStyle/>
        <a:p>
          <a:endParaRPr lang="es-CO"/>
        </a:p>
      </dgm:t>
    </dgm:pt>
    <dgm:pt modelId="{F5EEF630-941C-4A58-8A3B-C0F995E0FB5C}" type="pres">
      <dgm:prSet presAssocID="{73138EAA-4DC0-43AA-B5A0-6C0F5B0AA32B}" presName="spacer" presStyleCnt="0"/>
      <dgm:spPr/>
    </dgm:pt>
    <dgm:pt modelId="{1387A4BF-4574-446B-87FF-7C779F64EB68}" type="pres">
      <dgm:prSet presAssocID="{03F5AD6D-605D-46F0-9C2F-290085FE6ACE}" presName="parentText" presStyleLbl="node1" presStyleIdx="7" presStyleCnt="8">
        <dgm:presLayoutVars>
          <dgm:chMax val="0"/>
          <dgm:bulletEnabled val="1"/>
        </dgm:presLayoutVars>
      </dgm:prSet>
      <dgm:spPr/>
      <dgm:t>
        <a:bodyPr/>
        <a:lstStyle/>
        <a:p>
          <a:endParaRPr lang="es-CO"/>
        </a:p>
      </dgm:t>
    </dgm:pt>
  </dgm:ptLst>
  <dgm:cxnLst>
    <dgm:cxn modelId="{621990F2-318D-4605-AE87-8B273C26F2F6}" type="presOf" srcId="{E32C722A-EC5B-47A2-ABE6-8436A1C43771}" destId="{6D33E85B-50B7-4764-A60D-7C558209468F}" srcOrd="0" destOrd="0" presId="urn:microsoft.com/office/officeart/2005/8/layout/vList2"/>
    <dgm:cxn modelId="{8B778AE3-193A-4649-B3B2-29F9AB6DEF8B}" srcId="{A394B45F-1B04-4FED-86DF-C03F87C1F350}" destId="{3959E26C-344C-4BEB-8E9D-47CE699684B8}" srcOrd="6" destOrd="0" parTransId="{3E5D3402-21ED-4277-9E5A-31B0D02417AE}" sibTransId="{73138EAA-4DC0-43AA-B5A0-6C0F5B0AA32B}"/>
    <dgm:cxn modelId="{2384AE68-C42D-4CCF-8EF0-CA1879AC5F98}" srcId="{A394B45F-1B04-4FED-86DF-C03F87C1F350}" destId="{03F5AD6D-605D-46F0-9C2F-290085FE6ACE}" srcOrd="7" destOrd="0" parTransId="{7154CC4C-931E-4D20-A560-5832A4B8380A}" sibTransId="{CF0A53DD-87DB-4F05-92E3-F5350231B331}"/>
    <dgm:cxn modelId="{25FBBBBD-4116-4DCB-9538-6DABF156B946}" type="presOf" srcId="{4FA4C827-C0FC-4C45-8C71-D69ED486C7CF}" destId="{2E45DE1A-8C1C-4869-BC29-B9A96897023E}" srcOrd="0" destOrd="0" presId="urn:microsoft.com/office/officeart/2005/8/layout/vList2"/>
    <dgm:cxn modelId="{691F8731-B5D0-4CFD-99C3-B0828E3D6181}" srcId="{265C6779-6EB1-410C-A5B7-C2B90EACECA5}" destId="{D386D722-2B36-4210-8706-0024866A1434}" srcOrd="1" destOrd="0" parTransId="{A2795F1F-DA35-4314-AE88-5A20C6042356}" sibTransId="{5F8579E4-29C0-4D9B-85CE-F62F51204402}"/>
    <dgm:cxn modelId="{78831897-010D-4B4B-9924-167316DADF58}" type="presOf" srcId="{632780AE-6D10-46B6-8096-461BCF5C5045}" destId="{20079CEE-EBFD-4D7A-B733-4E22ACAB8732}" srcOrd="0" destOrd="0" presId="urn:microsoft.com/office/officeart/2005/8/layout/vList2"/>
    <dgm:cxn modelId="{E4BAEA37-4A14-438E-B505-D53590624D9D}" type="presOf" srcId="{03F5AD6D-605D-46F0-9C2F-290085FE6ACE}" destId="{1387A4BF-4574-446B-87FF-7C779F64EB68}" srcOrd="0" destOrd="0" presId="urn:microsoft.com/office/officeart/2005/8/layout/vList2"/>
    <dgm:cxn modelId="{86804A77-43AE-427E-8ACF-3B2854DF948D}" type="presOf" srcId="{A394B45F-1B04-4FED-86DF-C03F87C1F350}" destId="{FBEE733A-2469-4708-8757-1987858F5659}" srcOrd="0" destOrd="0" presId="urn:microsoft.com/office/officeart/2005/8/layout/vList2"/>
    <dgm:cxn modelId="{2A3D63D9-F4A4-48F2-9D1E-10C2AED4790B}" type="presOf" srcId="{265C6779-6EB1-410C-A5B7-C2B90EACECA5}" destId="{18EFB5B1-2AAC-4A91-93A9-DEF6A3122670}" srcOrd="0" destOrd="0" presId="urn:microsoft.com/office/officeart/2005/8/layout/vList2"/>
    <dgm:cxn modelId="{0AC2E2F3-2A90-4400-8BFB-055BE42668BF}" srcId="{A394B45F-1B04-4FED-86DF-C03F87C1F350}" destId="{E32C722A-EC5B-47A2-ABE6-8436A1C43771}" srcOrd="1" destOrd="0" parTransId="{B7798E8D-0FEC-4FC6-834D-20EF340E6E6F}" sibTransId="{BA6F8889-12CF-44F9-9925-CB87B464C19F}"/>
    <dgm:cxn modelId="{6E2B7058-D7D3-40AF-A017-B9F28F2646D1}" srcId="{265C6779-6EB1-410C-A5B7-C2B90EACECA5}" destId="{BF0C8490-B3F1-411C-A534-53A83766E269}" srcOrd="2" destOrd="0" parTransId="{2688C411-47BA-4E49-96C3-F9D1FF186B78}" sibTransId="{A9D703F5-3648-48D0-8DF5-1662437EDAB2}"/>
    <dgm:cxn modelId="{6C6E9331-AF03-49E4-9C14-BE6FC94E0CD9}" srcId="{A394B45F-1B04-4FED-86DF-C03F87C1F350}" destId="{5DDFDEC6-DEBB-4ED1-B7D2-1A23E4EE73BE}" srcOrd="2" destOrd="0" parTransId="{FD2F7F9C-F7C5-4C8C-831E-495CD9864B5E}" sibTransId="{09D0F415-E6ED-4CD1-B892-BC7FE643DBF4}"/>
    <dgm:cxn modelId="{3C56CF3B-9F80-49ED-8AB3-363E1E81C504}" srcId="{A394B45F-1B04-4FED-86DF-C03F87C1F350}" destId="{265C6779-6EB1-410C-A5B7-C2B90EACECA5}" srcOrd="3" destOrd="0" parTransId="{E9911551-1339-43A2-BA1F-AA7968565751}" sibTransId="{DD41CA8D-41DF-465A-9AF3-286C2D4BF953}"/>
    <dgm:cxn modelId="{1A641A3B-C0E9-4DC8-92EB-1D97A68FEBA5}" srcId="{A394B45F-1B04-4FED-86DF-C03F87C1F350}" destId="{4FA4C827-C0FC-4C45-8C71-D69ED486C7CF}" srcOrd="5" destOrd="0" parTransId="{61B791D1-5EE3-43DE-827D-17EE8C5F90C1}" sibTransId="{BA69212E-0CCB-4803-B27C-1ED0BC8FEDAA}"/>
    <dgm:cxn modelId="{217BF473-CD2B-4060-9B2F-9101A7B3AA5C}" srcId="{265C6779-6EB1-410C-A5B7-C2B90EACECA5}" destId="{632780AE-6D10-46B6-8096-461BCF5C5045}" srcOrd="0" destOrd="0" parTransId="{307A6D83-B863-49AA-97AC-249638B3DAB9}" sibTransId="{877F90DC-3525-44FC-B8D6-135934DB2A38}"/>
    <dgm:cxn modelId="{C2730436-1003-495F-BBC5-EFDE1DA61FE0}" type="presOf" srcId="{5DDFDEC6-DEBB-4ED1-B7D2-1A23E4EE73BE}" destId="{5C8FC485-97B0-44BD-99D6-F47DF419B0EC}" srcOrd="0" destOrd="0" presId="urn:microsoft.com/office/officeart/2005/8/layout/vList2"/>
    <dgm:cxn modelId="{5581AB96-92F8-4799-B2EF-85B9CA087AE9}" type="presOf" srcId="{052E7596-DCE7-4EDF-AAE9-964EC8AD38A4}" destId="{13EF5FE7-BB44-4926-B2C4-0811E835AB81}" srcOrd="0" destOrd="0" presId="urn:microsoft.com/office/officeart/2005/8/layout/vList2"/>
    <dgm:cxn modelId="{EF1121B6-8CF5-49AE-BF9E-7463316205C2}" type="presOf" srcId="{3959E26C-344C-4BEB-8E9D-47CE699684B8}" destId="{1BC5F67B-E16F-4584-A38A-E055FF8DA778}" srcOrd="0" destOrd="0" presId="urn:microsoft.com/office/officeart/2005/8/layout/vList2"/>
    <dgm:cxn modelId="{029E3931-87FC-4703-9E71-3661339AF492}" type="presOf" srcId="{E0F61782-EB0C-4686-95E9-65A21555DC5C}" destId="{C29F0070-0254-461B-9451-BBA47D4A73E3}" srcOrd="0" destOrd="0" presId="urn:microsoft.com/office/officeart/2005/8/layout/vList2"/>
    <dgm:cxn modelId="{A91244CF-A696-4880-BD18-92B28467DFA4}" srcId="{A394B45F-1B04-4FED-86DF-C03F87C1F350}" destId="{E0F61782-EB0C-4686-95E9-65A21555DC5C}" srcOrd="4" destOrd="0" parTransId="{1FB2FE29-26FA-4837-82CD-2AFBBFBD2A44}" sibTransId="{2137438C-50B6-4A84-87E2-97BD3D27A224}"/>
    <dgm:cxn modelId="{3BE5867A-F1B4-4754-9C4A-783EF9CF2B2B}" srcId="{A394B45F-1B04-4FED-86DF-C03F87C1F350}" destId="{052E7596-DCE7-4EDF-AAE9-964EC8AD38A4}" srcOrd="0" destOrd="0" parTransId="{30EDE446-ECFC-497A-B16F-701E55166B4D}" sibTransId="{39A4BA08-8254-4B80-9074-E28316C342D6}"/>
    <dgm:cxn modelId="{891E92BF-9E48-4A44-AB33-0791B4F5691A}" type="presOf" srcId="{D386D722-2B36-4210-8706-0024866A1434}" destId="{20079CEE-EBFD-4D7A-B733-4E22ACAB8732}" srcOrd="0" destOrd="1" presId="urn:microsoft.com/office/officeart/2005/8/layout/vList2"/>
    <dgm:cxn modelId="{5AE5925F-158E-4DEC-A90E-8C452CDC396A}" type="presOf" srcId="{BF0C8490-B3F1-411C-A534-53A83766E269}" destId="{20079CEE-EBFD-4D7A-B733-4E22ACAB8732}" srcOrd="0" destOrd="2" presId="urn:microsoft.com/office/officeart/2005/8/layout/vList2"/>
    <dgm:cxn modelId="{A89E496B-15C3-4BD8-92D6-04A631966735}" type="presParOf" srcId="{FBEE733A-2469-4708-8757-1987858F5659}" destId="{13EF5FE7-BB44-4926-B2C4-0811E835AB81}" srcOrd="0" destOrd="0" presId="urn:microsoft.com/office/officeart/2005/8/layout/vList2"/>
    <dgm:cxn modelId="{E5B04578-7DF9-4003-8400-B5649D874C76}" type="presParOf" srcId="{FBEE733A-2469-4708-8757-1987858F5659}" destId="{C7DE1597-3726-4B86-AE2D-3540DD3B9AAA}" srcOrd="1" destOrd="0" presId="urn:microsoft.com/office/officeart/2005/8/layout/vList2"/>
    <dgm:cxn modelId="{D2C49F12-F3AE-4310-8D3C-676E42282838}" type="presParOf" srcId="{FBEE733A-2469-4708-8757-1987858F5659}" destId="{6D33E85B-50B7-4764-A60D-7C558209468F}" srcOrd="2" destOrd="0" presId="urn:microsoft.com/office/officeart/2005/8/layout/vList2"/>
    <dgm:cxn modelId="{FD90E29D-FE90-40D2-8F05-58D6C166B8BD}" type="presParOf" srcId="{FBEE733A-2469-4708-8757-1987858F5659}" destId="{9090DAD0-E9E7-4C22-AC68-1AAD8E54DFC7}" srcOrd="3" destOrd="0" presId="urn:microsoft.com/office/officeart/2005/8/layout/vList2"/>
    <dgm:cxn modelId="{0C721707-122F-4E6D-B3DE-2F32290F92F8}" type="presParOf" srcId="{FBEE733A-2469-4708-8757-1987858F5659}" destId="{5C8FC485-97B0-44BD-99D6-F47DF419B0EC}" srcOrd="4" destOrd="0" presId="urn:microsoft.com/office/officeart/2005/8/layout/vList2"/>
    <dgm:cxn modelId="{4643A987-9FE5-4F28-843E-AD69B79DA4C8}" type="presParOf" srcId="{FBEE733A-2469-4708-8757-1987858F5659}" destId="{A0DB259C-4C35-472D-B0AD-167A056F04EC}" srcOrd="5" destOrd="0" presId="urn:microsoft.com/office/officeart/2005/8/layout/vList2"/>
    <dgm:cxn modelId="{8A83681D-62D1-493C-AA0B-1028E464F95E}" type="presParOf" srcId="{FBEE733A-2469-4708-8757-1987858F5659}" destId="{18EFB5B1-2AAC-4A91-93A9-DEF6A3122670}" srcOrd="6" destOrd="0" presId="urn:microsoft.com/office/officeart/2005/8/layout/vList2"/>
    <dgm:cxn modelId="{9B57CD99-9A3C-4C6B-BC83-1A24BFDEE75A}" type="presParOf" srcId="{FBEE733A-2469-4708-8757-1987858F5659}" destId="{20079CEE-EBFD-4D7A-B733-4E22ACAB8732}" srcOrd="7" destOrd="0" presId="urn:microsoft.com/office/officeart/2005/8/layout/vList2"/>
    <dgm:cxn modelId="{2E999738-A6F4-4664-ABBE-33D3B4815CAA}" type="presParOf" srcId="{FBEE733A-2469-4708-8757-1987858F5659}" destId="{C29F0070-0254-461B-9451-BBA47D4A73E3}" srcOrd="8" destOrd="0" presId="urn:microsoft.com/office/officeart/2005/8/layout/vList2"/>
    <dgm:cxn modelId="{28FE9933-B86A-4563-965F-922DB4C19FD5}" type="presParOf" srcId="{FBEE733A-2469-4708-8757-1987858F5659}" destId="{AC4048B6-4BDD-48B2-9644-567C8AC0AFFB}" srcOrd="9" destOrd="0" presId="urn:microsoft.com/office/officeart/2005/8/layout/vList2"/>
    <dgm:cxn modelId="{8776E752-75E5-410C-8066-AACD745F204D}" type="presParOf" srcId="{FBEE733A-2469-4708-8757-1987858F5659}" destId="{2E45DE1A-8C1C-4869-BC29-B9A96897023E}" srcOrd="10" destOrd="0" presId="urn:microsoft.com/office/officeart/2005/8/layout/vList2"/>
    <dgm:cxn modelId="{D64BA2B3-A3BB-4F64-A184-D816DABF6E64}" type="presParOf" srcId="{FBEE733A-2469-4708-8757-1987858F5659}" destId="{3CFB9E96-9926-4706-8264-89EFF1B37DDB}" srcOrd="11" destOrd="0" presId="urn:microsoft.com/office/officeart/2005/8/layout/vList2"/>
    <dgm:cxn modelId="{228EE9B3-4556-4527-A8BE-BC909082107F}" type="presParOf" srcId="{FBEE733A-2469-4708-8757-1987858F5659}" destId="{1BC5F67B-E16F-4584-A38A-E055FF8DA778}" srcOrd="12" destOrd="0" presId="urn:microsoft.com/office/officeart/2005/8/layout/vList2"/>
    <dgm:cxn modelId="{408B1E03-BEA5-4A8C-B4C7-495752D6545B}" type="presParOf" srcId="{FBEE733A-2469-4708-8757-1987858F5659}" destId="{F5EEF630-941C-4A58-8A3B-C0F995E0FB5C}" srcOrd="13" destOrd="0" presId="urn:microsoft.com/office/officeart/2005/8/layout/vList2"/>
    <dgm:cxn modelId="{D907E50D-3E24-471A-8EF0-4A0469847D27}" type="presParOf" srcId="{FBEE733A-2469-4708-8757-1987858F5659}" destId="{1387A4BF-4574-446B-87FF-7C779F64EB6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0FDBD-7B46-4240-8FAC-3684B2DA16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3C57738-8D4C-4D6B-A27D-C20102D2053A}">
      <dgm:prSet phldrT="[Texto]" custT="1"/>
      <dgm:spPr>
        <a:noFill/>
        <a:ln>
          <a:solidFill>
            <a:srgbClr val="00B050"/>
          </a:solidFill>
        </a:ln>
      </dgm:spPr>
      <dgm:t>
        <a:bodyPr/>
        <a:lstStyle/>
        <a:p>
          <a:pPr algn="just"/>
          <a:r>
            <a:rPr lang="es-CO" sz="1600" dirty="0" smtClean="0">
              <a:solidFill>
                <a:srgbClr val="002060"/>
              </a:solidFill>
              <a:latin typeface="+mj-lt"/>
            </a:rPr>
            <a:t>Se destaca la solidez de las fuentes de precios con la cual se valoran los subyacentes, el tamaño de los mercados y sus calidades, lo que permite la celebración de operaciones sobre un estándar de mercado, por tanto el nivel de exposición al riesgo residual es BAJO.</a:t>
          </a:r>
          <a:endParaRPr lang="es-CO" sz="1600" dirty="0">
            <a:solidFill>
              <a:srgbClr val="002060"/>
            </a:solidFill>
            <a:latin typeface="+mj-lt"/>
          </a:endParaRPr>
        </a:p>
      </dgm:t>
    </dgm:pt>
    <dgm:pt modelId="{E4222983-F616-4296-9622-F9BE9BAD5F44}" type="parTrans" cxnId="{7FDAD106-E107-4FC0-8513-376358D2BB45}">
      <dgm:prSet/>
      <dgm:spPr/>
      <dgm:t>
        <a:bodyPr/>
        <a:lstStyle/>
        <a:p>
          <a:pPr algn="just"/>
          <a:endParaRPr lang="es-CO">
            <a:solidFill>
              <a:srgbClr val="002060"/>
            </a:solidFill>
          </a:endParaRPr>
        </a:p>
      </dgm:t>
    </dgm:pt>
    <dgm:pt modelId="{78A2D739-39C4-4589-9A3A-2938A19AAF3C}" type="sibTrans" cxnId="{7FDAD106-E107-4FC0-8513-376358D2BB45}">
      <dgm:prSet/>
      <dgm:spPr/>
      <dgm:t>
        <a:bodyPr/>
        <a:lstStyle/>
        <a:p>
          <a:pPr algn="just"/>
          <a:endParaRPr lang="es-CO">
            <a:solidFill>
              <a:srgbClr val="002060"/>
            </a:solidFill>
          </a:endParaRPr>
        </a:p>
      </dgm:t>
    </dgm:pt>
    <dgm:pt modelId="{2D9BD5D2-E83E-4CA9-9CBB-311F3AC9E5B3}" type="pres">
      <dgm:prSet presAssocID="{F680FDBD-7B46-4240-8FAC-3684B2DA1683}" presName="linear" presStyleCnt="0">
        <dgm:presLayoutVars>
          <dgm:animLvl val="lvl"/>
          <dgm:resizeHandles val="exact"/>
        </dgm:presLayoutVars>
      </dgm:prSet>
      <dgm:spPr/>
      <dgm:t>
        <a:bodyPr/>
        <a:lstStyle/>
        <a:p>
          <a:endParaRPr lang="es-CO"/>
        </a:p>
      </dgm:t>
    </dgm:pt>
    <dgm:pt modelId="{0A013363-7853-4CBD-9BDC-F5E82F507536}" type="pres">
      <dgm:prSet presAssocID="{A3C57738-8D4C-4D6B-A27D-C20102D2053A}" presName="parentText" presStyleLbl="node1" presStyleIdx="0" presStyleCnt="1" custLinFactNeighborY="-15148">
        <dgm:presLayoutVars>
          <dgm:chMax val="0"/>
          <dgm:bulletEnabled val="1"/>
        </dgm:presLayoutVars>
      </dgm:prSet>
      <dgm:spPr/>
      <dgm:t>
        <a:bodyPr/>
        <a:lstStyle/>
        <a:p>
          <a:endParaRPr lang="es-CO"/>
        </a:p>
      </dgm:t>
    </dgm:pt>
  </dgm:ptLst>
  <dgm:cxnLst>
    <dgm:cxn modelId="{80E2E106-CF9D-4AF7-856C-35E43C752C49}" type="presOf" srcId="{F680FDBD-7B46-4240-8FAC-3684B2DA1683}" destId="{2D9BD5D2-E83E-4CA9-9CBB-311F3AC9E5B3}" srcOrd="0" destOrd="0" presId="urn:microsoft.com/office/officeart/2005/8/layout/vList2"/>
    <dgm:cxn modelId="{B0B0F09A-C136-49B2-96B3-2C5E032074D6}" type="presOf" srcId="{A3C57738-8D4C-4D6B-A27D-C20102D2053A}" destId="{0A013363-7853-4CBD-9BDC-F5E82F507536}" srcOrd="0" destOrd="0" presId="urn:microsoft.com/office/officeart/2005/8/layout/vList2"/>
    <dgm:cxn modelId="{7FDAD106-E107-4FC0-8513-376358D2BB45}" srcId="{F680FDBD-7B46-4240-8FAC-3684B2DA1683}" destId="{A3C57738-8D4C-4D6B-A27D-C20102D2053A}" srcOrd="0" destOrd="0" parTransId="{E4222983-F616-4296-9622-F9BE9BAD5F44}" sibTransId="{78A2D739-39C4-4589-9A3A-2938A19AAF3C}"/>
    <dgm:cxn modelId="{AF5E0C25-57FA-49F6-B948-1928B0558BA8}" type="presParOf" srcId="{2D9BD5D2-E83E-4CA9-9CBB-311F3AC9E5B3}" destId="{0A013363-7853-4CBD-9BDC-F5E82F507536}" srcOrd="0"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6677C3-A6FF-4125-807A-1BEB20287F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CO"/>
        </a:p>
      </dgm:t>
    </dgm:pt>
    <dgm:pt modelId="{867D5C32-8339-4864-B18E-32F88AD4FFCC}">
      <dgm:prSet custT="1"/>
      <dgm:spPr>
        <a:ln>
          <a:solidFill>
            <a:srgbClr val="00B050"/>
          </a:solidFill>
        </a:ln>
      </dgm:spPr>
      <dgm:t>
        <a:bodyPr/>
        <a:lstStyle/>
        <a:p>
          <a:pPr algn="just" rtl="0"/>
          <a:r>
            <a:rPr lang="es-MX" sz="1400" kern="1200" dirty="0" smtClean="0">
              <a:solidFill>
                <a:srgbClr val="002060"/>
              </a:solidFill>
              <a:latin typeface="+mn-lt"/>
              <a:ea typeface="+mn-ea"/>
              <a:cs typeface="+mn-cs"/>
            </a:rPr>
            <a:t>Se presenta normalidad en el nivel máximo del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del portafolio, este límite no debe sobrepasar el 0.60%, a la fecha del presente informe, se encuentra en un nivel de 0.4839%. </a:t>
          </a:r>
          <a:endParaRPr lang="es-CO" sz="1400" kern="1200" dirty="0">
            <a:solidFill>
              <a:srgbClr val="002060"/>
            </a:solidFill>
            <a:latin typeface="+mn-lt"/>
            <a:ea typeface="+mn-ea"/>
            <a:cs typeface="+mn-cs"/>
          </a:endParaRPr>
        </a:p>
      </dgm:t>
    </dgm:pt>
    <dgm:pt modelId="{5F15F6F6-F467-453F-AE57-7493F513D3BE}" type="parTrans" cxnId="{CD73BE57-753A-4941-81C5-3B631F700836}">
      <dgm:prSet/>
      <dgm:spPr/>
      <dgm:t>
        <a:bodyPr/>
        <a:lstStyle/>
        <a:p>
          <a:endParaRPr lang="es-CO"/>
        </a:p>
      </dgm:t>
    </dgm:pt>
    <dgm:pt modelId="{78EC8C08-DAD3-40E0-9AC6-E6A4EFDAE5CE}" type="sibTrans" cxnId="{CD73BE57-753A-4941-81C5-3B631F700836}">
      <dgm:prSet/>
      <dgm:spPr/>
      <dgm:t>
        <a:bodyPr/>
        <a:lstStyle/>
        <a:p>
          <a:endParaRPr lang="es-CO"/>
        </a:p>
      </dgm:t>
    </dgm:pt>
    <dgm:pt modelId="{E7168E82-29C1-4DE8-A013-F151B60DB6BA}">
      <dgm:prSet custT="1"/>
      <dgm:spPr>
        <a:ln>
          <a:solidFill>
            <a:srgbClr val="00B050"/>
          </a:solidFill>
        </a:ln>
      </dgm:spPr>
      <dgm:t>
        <a:bodyPr/>
        <a:lstStyle/>
        <a:p>
          <a:pPr algn="just" rtl="0"/>
          <a:r>
            <a:rPr lang="es-MX" sz="1400" kern="1200" dirty="0" smtClean="0">
              <a:solidFill>
                <a:srgbClr val="002060"/>
              </a:solidFill>
              <a:latin typeface="+mn-lt"/>
              <a:ea typeface="+mn-ea"/>
              <a:cs typeface="+mn-cs"/>
            </a:rPr>
            <a:t>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y la duración del portafolio se encuentran en niveles de $213 millones y 1.5410 años respectivamente. </a:t>
          </a:r>
        </a:p>
        <a:p>
          <a:pPr algn="just" rtl="0"/>
          <a:r>
            <a:rPr lang="es-MX" sz="1400" kern="1200" dirty="0" smtClean="0">
              <a:solidFill>
                <a:srgbClr val="002060"/>
              </a:solidFill>
              <a:latin typeface="+mn-lt"/>
              <a:ea typeface="+mn-ea"/>
              <a:cs typeface="+mn-cs"/>
            </a:rPr>
            <a:t>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autorizado se encuentra en niveles de $265 millones.</a:t>
          </a:r>
          <a:endParaRPr lang="es-CO" sz="1400" kern="1200" dirty="0">
            <a:solidFill>
              <a:srgbClr val="002060"/>
            </a:solidFill>
            <a:latin typeface="+mn-lt"/>
            <a:ea typeface="+mn-ea"/>
            <a:cs typeface="+mn-cs"/>
          </a:endParaRPr>
        </a:p>
      </dgm:t>
    </dgm:pt>
    <dgm:pt modelId="{BA88BB8F-D8E8-44BE-B1CA-63751BBB5A1C}" type="parTrans" cxnId="{2B6320DA-F8B6-4352-8CE0-C64F0E2DDB1E}">
      <dgm:prSet/>
      <dgm:spPr/>
      <dgm:t>
        <a:bodyPr/>
        <a:lstStyle/>
        <a:p>
          <a:endParaRPr lang="es-CO"/>
        </a:p>
      </dgm:t>
    </dgm:pt>
    <dgm:pt modelId="{6143AA1D-9121-4550-9B0B-B57247F0DDF4}" type="sibTrans" cxnId="{2B6320DA-F8B6-4352-8CE0-C64F0E2DDB1E}">
      <dgm:prSet/>
      <dgm:spPr/>
      <dgm:t>
        <a:bodyPr/>
        <a:lstStyle/>
        <a:p>
          <a:endParaRPr lang="es-CO"/>
        </a:p>
      </dgm:t>
    </dgm:pt>
    <dgm:pt modelId="{7A6D2D58-4997-4BD2-A69F-B3263292B88E}">
      <dgm:prSet custT="1"/>
      <dgm:spPr>
        <a:ln>
          <a:solidFill>
            <a:srgbClr val="00B050"/>
          </a:solidFill>
        </a:ln>
      </dgm:spPr>
      <dgm:t>
        <a:bodyPr/>
        <a:lstStyle/>
        <a:p>
          <a:pPr algn="just" rtl="0"/>
          <a:r>
            <a:rPr lang="es-MX" sz="1400" kern="1200" dirty="0" smtClean="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(CFC, CF y </a:t>
          </a:r>
          <a:r>
            <a:rPr lang="es-MX" sz="1400" kern="1200" dirty="0" err="1" smtClean="0">
              <a:solidFill>
                <a:srgbClr val="094784"/>
              </a:solidFill>
              <a:latin typeface="+mn-lt"/>
              <a:ea typeface="+mn-ea"/>
              <a:cs typeface="+mn-cs"/>
            </a:rPr>
            <a:t>IOE’s</a:t>
          </a:r>
          <a:r>
            <a:rPr lang="es-MX" sz="1400" kern="1200" dirty="0" smtClean="0">
              <a:solidFill>
                <a:srgbClr val="094784"/>
              </a:solidFill>
              <a:latin typeface="+mn-lt"/>
              <a:ea typeface="+mn-ea"/>
              <a:cs typeface="+mn-cs"/>
            </a:rPr>
            <a:t>), Contraparte y Grupo Económico por Emisor se cumplen</a:t>
          </a:r>
          <a:r>
            <a:rPr lang="es-MX" sz="1400" kern="1200" dirty="0" smtClean="0">
              <a:solidFill>
                <a:srgbClr val="002060"/>
              </a:solidFill>
              <a:latin typeface="+mn-lt"/>
              <a:ea typeface="+mn-ea"/>
              <a:cs typeface="+mn-cs"/>
            </a:rPr>
            <a:t>. </a:t>
          </a:r>
        </a:p>
        <a:p>
          <a:pPr algn="just" rtl="0"/>
          <a:r>
            <a:rPr lang="es-MX" sz="1400" kern="1200" dirty="0" smtClean="0">
              <a:solidFill>
                <a:srgbClr val="094784"/>
              </a:solidFill>
              <a:latin typeface="+mn-lt"/>
              <a:ea typeface="+mn-ea"/>
              <a:cs typeface="+mn-cs"/>
            </a:rPr>
            <a:t>(ii) Se generó una alerta sobre el emisor Bancolombia debido a un exceso sobre el cupo aprobado.</a:t>
          </a:r>
          <a:endParaRPr lang="es-CO" sz="1400" kern="1200" dirty="0">
            <a:solidFill>
              <a:srgbClr val="094784"/>
            </a:solidFill>
            <a:latin typeface="+mn-lt"/>
            <a:ea typeface="+mn-ea"/>
            <a:cs typeface="+mn-cs"/>
          </a:endParaRPr>
        </a:p>
      </dgm:t>
    </dgm:pt>
    <dgm:pt modelId="{51D61E1E-900E-4DBA-AE59-45AD0BCD7566}" type="parTrans" cxnId="{D9B1BA57-B9E7-498E-8C57-2EABC2D0FA4B}">
      <dgm:prSet/>
      <dgm:spPr/>
      <dgm:t>
        <a:bodyPr/>
        <a:lstStyle/>
        <a:p>
          <a:endParaRPr lang="es-CO"/>
        </a:p>
      </dgm:t>
    </dgm:pt>
    <dgm:pt modelId="{798D6643-26DD-4B94-968D-99EF88AA21B9}" type="sibTrans" cxnId="{D9B1BA57-B9E7-498E-8C57-2EABC2D0FA4B}">
      <dgm:prSet/>
      <dgm:spPr/>
      <dgm:t>
        <a:bodyPr/>
        <a:lstStyle/>
        <a:p>
          <a:endParaRPr lang="es-CO"/>
        </a:p>
      </dgm:t>
    </dgm:pt>
    <dgm:pt modelId="{798D1993-5E99-4317-8458-EBB7F2BCFE4B}" type="pres">
      <dgm:prSet presAssocID="{7F6677C3-A6FF-4125-807A-1BEB20287F09}" presName="linear" presStyleCnt="0">
        <dgm:presLayoutVars>
          <dgm:animLvl val="lvl"/>
          <dgm:resizeHandles val="exact"/>
        </dgm:presLayoutVars>
      </dgm:prSet>
      <dgm:spPr/>
      <dgm:t>
        <a:bodyPr/>
        <a:lstStyle/>
        <a:p>
          <a:endParaRPr lang="es-CO"/>
        </a:p>
      </dgm:t>
    </dgm:pt>
    <dgm:pt modelId="{623BF983-5256-429E-8E16-AA978B260CA7}" type="pres">
      <dgm:prSet presAssocID="{867D5C32-8339-4864-B18E-32F88AD4FFCC}" presName="parentText" presStyleLbl="node1" presStyleIdx="0" presStyleCnt="3" custScaleY="64376" custLinFactY="-11008" custLinFactNeighborX="578" custLinFactNeighborY="-100000">
        <dgm:presLayoutVars>
          <dgm:chMax val="0"/>
          <dgm:bulletEnabled val="1"/>
        </dgm:presLayoutVars>
      </dgm:prSet>
      <dgm:spPr/>
      <dgm:t>
        <a:bodyPr/>
        <a:lstStyle/>
        <a:p>
          <a:endParaRPr lang="es-CO"/>
        </a:p>
      </dgm:t>
    </dgm:pt>
    <dgm:pt modelId="{17B685A6-2D7C-4BB6-AD2C-8C217848B11E}" type="pres">
      <dgm:prSet presAssocID="{78EC8C08-DAD3-40E0-9AC6-E6A4EFDAE5CE}" presName="spacer" presStyleCnt="0"/>
      <dgm:spPr/>
      <dgm:t>
        <a:bodyPr/>
        <a:lstStyle/>
        <a:p>
          <a:endParaRPr lang="es-CO"/>
        </a:p>
      </dgm:t>
    </dgm:pt>
    <dgm:pt modelId="{87DEA619-41BD-493E-9A7B-2D26DF7B877D}" type="pres">
      <dgm:prSet presAssocID="{E7168E82-29C1-4DE8-A013-F151B60DB6BA}" presName="parentText" presStyleLbl="node1" presStyleIdx="1" presStyleCnt="3" custScaleY="84268" custLinFactY="-13065" custLinFactNeighborY="-100000">
        <dgm:presLayoutVars>
          <dgm:chMax val="0"/>
          <dgm:bulletEnabled val="1"/>
        </dgm:presLayoutVars>
      </dgm:prSet>
      <dgm:spPr/>
      <dgm:t>
        <a:bodyPr/>
        <a:lstStyle/>
        <a:p>
          <a:endParaRPr lang="es-CO"/>
        </a:p>
      </dgm:t>
    </dgm:pt>
    <dgm:pt modelId="{BB594240-929A-4905-822F-19D36BC761E3}" type="pres">
      <dgm:prSet presAssocID="{6143AA1D-9121-4550-9B0B-B57247F0DDF4}" presName="spacer" presStyleCnt="0"/>
      <dgm:spPr/>
      <dgm:t>
        <a:bodyPr/>
        <a:lstStyle/>
        <a:p>
          <a:endParaRPr lang="es-CO"/>
        </a:p>
      </dgm:t>
    </dgm:pt>
    <dgm:pt modelId="{274D9170-67E3-4F7E-BBA2-D23436F60D11}" type="pres">
      <dgm:prSet presAssocID="{7A6D2D58-4997-4BD2-A69F-B3263292B88E}" presName="parentText" presStyleLbl="node1" presStyleIdx="2" presStyleCnt="3" custScaleY="96724" custLinFactY="304" custLinFactNeighborX="-253" custLinFactNeighborY="100000">
        <dgm:presLayoutVars>
          <dgm:chMax val="0"/>
          <dgm:bulletEnabled val="1"/>
        </dgm:presLayoutVars>
      </dgm:prSet>
      <dgm:spPr/>
      <dgm:t>
        <a:bodyPr/>
        <a:lstStyle/>
        <a:p>
          <a:endParaRPr lang="es-CO"/>
        </a:p>
      </dgm:t>
    </dgm:pt>
  </dgm:ptLst>
  <dgm:cxnLst>
    <dgm:cxn modelId="{2B6320DA-F8B6-4352-8CE0-C64F0E2DDB1E}" srcId="{7F6677C3-A6FF-4125-807A-1BEB20287F09}" destId="{E7168E82-29C1-4DE8-A013-F151B60DB6BA}" srcOrd="1" destOrd="0" parTransId="{BA88BB8F-D8E8-44BE-B1CA-63751BBB5A1C}" sibTransId="{6143AA1D-9121-4550-9B0B-B57247F0DDF4}"/>
    <dgm:cxn modelId="{D9B1BA57-B9E7-498E-8C57-2EABC2D0FA4B}" srcId="{7F6677C3-A6FF-4125-807A-1BEB20287F09}" destId="{7A6D2D58-4997-4BD2-A69F-B3263292B88E}" srcOrd="2" destOrd="0" parTransId="{51D61E1E-900E-4DBA-AE59-45AD0BCD7566}" sibTransId="{798D6643-26DD-4B94-968D-99EF88AA21B9}"/>
    <dgm:cxn modelId="{8AC42A7E-0DF4-4D87-8693-06053A816526}" type="presOf" srcId="{7A6D2D58-4997-4BD2-A69F-B3263292B88E}" destId="{274D9170-67E3-4F7E-BBA2-D23436F60D11}" srcOrd="0" destOrd="0" presId="urn:microsoft.com/office/officeart/2005/8/layout/vList2"/>
    <dgm:cxn modelId="{ED5A548A-60CD-466E-B6B3-835D990D7DD5}" type="presOf" srcId="{867D5C32-8339-4864-B18E-32F88AD4FFCC}" destId="{623BF983-5256-429E-8E16-AA978B260CA7}" srcOrd="0" destOrd="0" presId="urn:microsoft.com/office/officeart/2005/8/layout/vList2"/>
    <dgm:cxn modelId="{CE42BFA0-65B8-4D8D-974E-8BAC9F3D15C2}" type="presOf" srcId="{7F6677C3-A6FF-4125-807A-1BEB20287F09}" destId="{798D1993-5E99-4317-8458-EBB7F2BCFE4B}" srcOrd="0" destOrd="0" presId="urn:microsoft.com/office/officeart/2005/8/layout/vList2"/>
    <dgm:cxn modelId="{CD73BE57-753A-4941-81C5-3B631F700836}" srcId="{7F6677C3-A6FF-4125-807A-1BEB20287F09}" destId="{867D5C32-8339-4864-B18E-32F88AD4FFCC}" srcOrd="0" destOrd="0" parTransId="{5F15F6F6-F467-453F-AE57-7493F513D3BE}" sibTransId="{78EC8C08-DAD3-40E0-9AC6-E6A4EFDAE5CE}"/>
    <dgm:cxn modelId="{9CEFE777-207A-4BFD-8872-11B713814B5F}" type="presOf" srcId="{E7168E82-29C1-4DE8-A013-F151B60DB6BA}" destId="{87DEA619-41BD-493E-9A7B-2D26DF7B877D}" srcOrd="0" destOrd="0" presId="urn:microsoft.com/office/officeart/2005/8/layout/vList2"/>
    <dgm:cxn modelId="{E0A66725-7A0F-4AF0-9349-7F0A1B3B776A}" type="presParOf" srcId="{798D1993-5E99-4317-8458-EBB7F2BCFE4B}" destId="{623BF983-5256-429E-8E16-AA978B260CA7}" srcOrd="0" destOrd="0" presId="urn:microsoft.com/office/officeart/2005/8/layout/vList2"/>
    <dgm:cxn modelId="{AD3F022A-50B2-48F3-987F-D656620AEF3C}" type="presParOf" srcId="{798D1993-5E99-4317-8458-EBB7F2BCFE4B}" destId="{17B685A6-2D7C-4BB6-AD2C-8C217848B11E}" srcOrd="1" destOrd="0" presId="urn:microsoft.com/office/officeart/2005/8/layout/vList2"/>
    <dgm:cxn modelId="{F555ADE3-F487-480E-AA4C-801DC626077A}" type="presParOf" srcId="{798D1993-5E99-4317-8458-EBB7F2BCFE4B}" destId="{87DEA619-41BD-493E-9A7B-2D26DF7B877D}" srcOrd="2" destOrd="0" presId="urn:microsoft.com/office/officeart/2005/8/layout/vList2"/>
    <dgm:cxn modelId="{A1BD70F5-8304-4D71-8EE2-C910E84A425B}" type="presParOf" srcId="{798D1993-5E99-4317-8458-EBB7F2BCFE4B}" destId="{BB594240-929A-4905-822F-19D36BC761E3}" srcOrd="3" destOrd="0" presId="urn:microsoft.com/office/officeart/2005/8/layout/vList2"/>
    <dgm:cxn modelId="{5370EB68-4CFC-45E7-87E0-34753A32A889}" type="presParOf" srcId="{798D1993-5E99-4317-8458-EBB7F2BCFE4B}" destId="{274D9170-67E3-4F7E-BBA2-D23436F60D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BF983-5256-429E-8E16-AA978B260CA7}">
      <dsp:nvSpPr>
        <dsp:cNvPr id="0" name=""/>
        <dsp:cNvSpPr/>
      </dsp:nvSpPr>
      <dsp:spPr>
        <a:xfrm>
          <a:off x="0" y="0"/>
          <a:ext cx="8128000" cy="78332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02060"/>
              </a:solidFill>
              <a:latin typeface="+mn-lt"/>
              <a:ea typeface="+mn-ea"/>
              <a:cs typeface="+mn-cs"/>
            </a:rPr>
            <a:t>Se presenta normalidad en el nivel máximo del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del portafolio, este límite no debe sobrepasar el 0.60%, a la fecha del presente informe, se encuentra en un nivel de 0.4839%. </a:t>
          </a:r>
          <a:endParaRPr lang="es-CO" sz="1400" kern="1200" dirty="0">
            <a:solidFill>
              <a:srgbClr val="002060"/>
            </a:solidFill>
            <a:latin typeface="+mn-lt"/>
            <a:ea typeface="+mn-ea"/>
            <a:cs typeface="+mn-cs"/>
          </a:endParaRPr>
        </a:p>
      </dsp:txBody>
      <dsp:txXfrm>
        <a:off x="38239" y="38239"/>
        <a:ext cx="8051522" cy="706849"/>
      </dsp:txXfrm>
    </dsp:sp>
    <dsp:sp modelId="{87DEA619-41BD-493E-9A7B-2D26DF7B877D}">
      <dsp:nvSpPr>
        <dsp:cNvPr id="0" name=""/>
        <dsp:cNvSpPr/>
      </dsp:nvSpPr>
      <dsp:spPr>
        <a:xfrm>
          <a:off x="0" y="945493"/>
          <a:ext cx="8128000" cy="1025373"/>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02060"/>
              </a:solidFill>
              <a:latin typeface="+mn-lt"/>
              <a:ea typeface="+mn-ea"/>
              <a:cs typeface="+mn-cs"/>
            </a:rPr>
            <a:t>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y la duración del portafolio se encuentran en niveles de $213 millones y 1.5410 años respectivamente. </a:t>
          </a:r>
        </a:p>
        <a:p>
          <a:pPr lvl="0" algn="just" defTabSz="622300" rtl="0">
            <a:lnSpc>
              <a:spcPct val="90000"/>
            </a:lnSpc>
            <a:spcBef>
              <a:spcPct val="0"/>
            </a:spcBef>
            <a:spcAft>
              <a:spcPct val="35000"/>
            </a:spcAft>
          </a:pPr>
          <a:r>
            <a:rPr lang="es-MX" sz="1400" kern="1200" dirty="0" smtClean="0">
              <a:solidFill>
                <a:srgbClr val="002060"/>
              </a:solidFill>
              <a:latin typeface="+mn-lt"/>
              <a:ea typeface="+mn-ea"/>
              <a:cs typeface="+mn-cs"/>
            </a:rPr>
            <a:t>El </a:t>
          </a:r>
          <a:r>
            <a:rPr lang="es-MX" sz="1400" kern="1200" dirty="0" err="1" smtClean="0">
              <a:solidFill>
                <a:srgbClr val="002060"/>
              </a:solidFill>
              <a:latin typeface="+mn-lt"/>
              <a:ea typeface="+mn-ea"/>
              <a:cs typeface="+mn-cs"/>
            </a:rPr>
            <a:t>VaR</a:t>
          </a:r>
          <a:r>
            <a:rPr lang="es-MX" sz="1400" kern="1200" dirty="0" smtClean="0">
              <a:solidFill>
                <a:srgbClr val="002060"/>
              </a:solidFill>
              <a:latin typeface="+mn-lt"/>
              <a:ea typeface="+mn-ea"/>
              <a:cs typeface="+mn-cs"/>
            </a:rPr>
            <a:t> autorizado se encuentra en niveles de $265 millones.</a:t>
          </a:r>
          <a:endParaRPr lang="es-CO" sz="1400" kern="1200" dirty="0">
            <a:solidFill>
              <a:srgbClr val="002060"/>
            </a:solidFill>
            <a:latin typeface="+mn-lt"/>
            <a:ea typeface="+mn-ea"/>
            <a:cs typeface="+mn-cs"/>
          </a:endParaRPr>
        </a:p>
      </dsp:txBody>
      <dsp:txXfrm>
        <a:off x="50055" y="995548"/>
        <a:ext cx="8027890" cy="925263"/>
      </dsp:txXfrm>
    </dsp:sp>
    <dsp:sp modelId="{274D9170-67E3-4F7E-BBA2-D23436F60D11}">
      <dsp:nvSpPr>
        <dsp:cNvPr id="0" name=""/>
        <dsp:cNvSpPr/>
      </dsp:nvSpPr>
      <dsp:spPr>
        <a:xfrm>
          <a:off x="0" y="2695140"/>
          <a:ext cx="8128000" cy="1176937"/>
        </a:xfrm>
        <a:prstGeom prst="roundRect">
          <a:avLst/>
        </a:prstGeom>
        <a:solidFill>
          <a:schemeClr val="lt1">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(i) Las políticas establecidas en el numeral 4.6 del Manual del Sistema de Administración de Riesgos de la Bolsa sobre el control de límites, definidos por Riesgo por Clase de Inversión, Emisor (CFC, CF y </a:t>
          </a:r>
          <a:r>
            <a:rPr lang="es-MX" sz="1400" kern="1200" dirty="0" err="1" smtClean="0">
              <a:solidFill>
                <a:srgbClr val="094784"/>
              </a:solidFill>
              <a:latin typeface="+mn-lt"/>
              <a:ea typeface="+mn-ea"/>
              <a:cs typeface="+mn-cs"/>
            </a:rPr>
            <a:t>IOE’s</a:t>
          </a:r>
          <a:r>
            <a:rPr lang="es-MX" sz="1400" kern="1200" dirty="0" smtClean="0">
              <a:solidFill>
                <a:srgbClr val="094784"/>
              </a:solidFill>
              <a:latin typeface="+mn-lt"/>
              <a:ea typeface="+mn-ea"/>
              <a:cs typeface="+mn-cs"/>
            </a:rPr>
            <a:t>), Contraparte y Grupo Económico por Emisor se cumplen</a:t>
          </a:r>
          <a:r>
            <a:rPr lang="es-MX" sz="1400" kern="1200" dirty="0" smtClean="0">
              <a:solidFill>
                <a:srgbClr val="002060"/>
              </a:solidFill>
              <a:latin typeface="+mn-lt"/>
              <a:ea typeface="+mn-ea"/>
              <a:cs typeface="+mn-cs"/>
            </a:rPr>
            <a:t>. </a:t>
          </a:r>
        </a:p>
        <a:p>
          <a:pPr lvl="0" algn="just" defTabSz="622300" rtl="0">
            <a:lnSpc>
              <a:spcPct val="90000"/>
            </a:lnSpc>
            <a:spcBef>
              <a:spcPct val="0"/>
            </a:spcBef>
            <a:spcAft>
              <a:spcPct val="35000"/>
            </a:spcAft>
          </a:pPr>
          <a:r>
            <a:rPr lang="es-MX" sz="1400" kern="1200" dirty="0" smtClean="0">
              <a:solidFill>
                <a:srgbClr val="094784"/>
              </a:solidFill>
              <a:latin typeface="+mn-lt"/>
              <a:ea typeface="+mn-ea"/>
              <a:cs typeface="+mn-cs"/>
            </a:rPr>
            <a:t>(ii) Se generó una alerta sobre el emisor Bancolombia debido a un exceso sobre el cupo aprobado.</a:t>
          </a:r>
          <a:endParaRPr lang="es-CO" sz="1400" kern="1200" dirty="0">
            <a:solidFill>
              <a:srgbClr val="094784"/>
            </a:solidFill>
            <a:latin typeface="+mn-lt"/>
            <a:ea typeface="+mn-ea"/>
            <a:cs typeface="+mn-cs"/>
          </a:endParaRPr>
        </a:p>
      </dsp:txBody>
      <dsp:txXfrm>
        <a:off x="57453" y="2752593"/>
        <a:ext cx="8013094" cy="10620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0.00281</cdr:x>
      <cdr:y>0.00388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cdr:x>
      <cdr:y>0</cdr:y>
    </cdr:from>
    <cdr:to>
      <cdr:x>0.00281</cdr:x>
      <cdr:y>0.00388</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24386" cy="24386"/>
        </a:xfrm>
        <a:prstGeom xmlns:a="http://schemas.openxmlformats.org/drawingml/2006/main" prst="rect">
          <a:avLst/>
        </a:prstGeom>
      </cdr:spPr>
    </cdr:pic>
  </cdr:relSizeAnchor>
  <cdr:relSizeAnchor xmlns:cdr="http://schemas.openxmlformats.org/drawingml/2006/chartDrawing">
    <cdr:from>
      <cdr:x>0.22061</cdr:x>
      <cdr:y>0.09695</cdr:y>
    </cdr:from>
    <cdr:to>
      <cdr:x>0.77938</cdr:x>
      <cdr:y>0.2556</cdr:y>
    </cdr:to>
    <cdr:sp macro="" textlink="">
      <cdr:nvSpPr>
        <cdr:cNvPr id="4" name="1 CuadroTexto"/>
        <cdr:cNvSpPr txBox="1"/>
      </cdr:nvSpPr>
      <cdr:spPr>
        <a:xfrm xmlns:a="http://schemas.openxmlformats.org/drawingml/2006/main">
          <a:off x="1697246" y="292272"/>
          <a:ext cx="4298759" cy="478299"/>
        </a:xfrm>
        <a:prstGeom xmlns:a="http://schemas.openxmlformats.org/drawingml/2006/main" prst="rect">
          <a:avLst/>
        </a:prstGeom>
      </cdr:spPr>
      <cdr:txBody>
        <a:bodyPr xmlns:a="http://schemas.openxmlformats.org/drawingml/2006/main" wrap="square" rtlCol="0" anchor="ct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s-CO" sz="1400" b="1" kern="1200" dirty="0">
              <a:solidFill>
                <a:srgbClr val="002060"/>
              </a:solidFill>
              <a:latin typeface="+mn-lt"/>
            </a:rPr>
            <a:t>Comportamiento Flujo de Caja Final</a:t>
          </a:r>
        </a:p>
        <a:p xmlns:a="http://schemas.openxmlformats.org/drawingml/2006/main">
          <a:pPr algn="ctr"/>
          <a:r>
            <a:rPr lang="es-CO" sz="1400" b="1" kern="1200" dirty="0">
              <a:solidFill>
                <a:srgbClr val="002060"/>
              </a:solidFill>
              <a:latin typeface="+mn-lt"/>
            </a:rPr>
            <a:t>Proyectado vs Real </a:t>
          </a:r>
        </a:p>
        <a:p xmlns:a="http://schemas.openxmlformats.org/drawingml/2006/main">
          <a:pPr algn="ctr"/>
          <a:r>
            <a:rPr lang="es-CO" sz="1400" b="1" kern="1200" dirty="0">
              <a:solidFill>
                <a:srgbClr val="002060"/>
              </a:solidFill>
              <a:latin typeface="+mn-lt"/>
            </a:rPr>
            <a:t>Ago2016 Vs Ago2017</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294" tIns="46147" rIns="92294" bIns="46147" rtlCol="0"/>
          <a:lstStyle>
            <a:lvl1pPr algn="l">
              <a:defRPr sz="1100"/>
            </a:lvl1pPr>
          </a:lstStyle>
          <a:p>
            <a:endParaRPr lang="en-US"/>
          </a:p>
        </p:txBody>
      </p:sp>
      <p:sp>
        <p:nvSpPr>
          <p:cNvPr id="3" name="Date Placeholder 2"/>
          <p:cNvSpPr>
            <a:spLocks noGrp="1"/>
          </p:cNvSpPr>
          <p:nvPr>
            <p:ph type="dt" sz="quarter" idx="1"/>
          </p:nvPr>
        </p:nvSpPr>
        <p:spPr>
          <a:xfrm>
            <a:off x="3970938" y="1"/>
            <a:ext cx="3037840" cy="461169"/>
          </a:xfrm>
          <a:prstGeom prst="rect">
            <a:avLst/>
          </a:prstGeom>
        </p:spPr>
        <p:txBody>
          <a:bodyPr vert="horz" lIns="92294" tIns="46147" rIns="92294" bIns="46147" rtlCol="0"/>
          <a:lstStyle>
            <a:lvl1pPr algn="r">
              <a:defRPr sz="1100"/>
            </a:lvl1pPr>
          </a:lstStyle>
          <a:p>
            <a:fld id="{04C89EDB-3FDD-4915-A3CE-62FA29C01A32}" type="datetimeFigureOut">
              <a:rPr lang="en-US" smtClean="0"/>
              <a:pPr/>
              <a:t>10/3/2017</a:t>
            </a:fld>
            <a:endParaRPr lang="en-US"/>
          </a:p>
        </p:txBody>
      </p:sp>
      <p:sp>
        <p:nvSpPr>
          <p:cNvPr id="4" name="Footer Placeholder 3"/>
          <p:cNvSpPr>
            <a:spLocks noGrp="1"/>
          </p:cNvSpPr>
          <p:nvPr>
            <p:ph type="ftr" sz="quarter" idx="2"/>
          </p:nvPr>
        </p:nvSpPr>
        <p:spPr>
          <a:xfrm>
            <a:off x="0" y="8760607"/>
            <a:ext cx="3037840" cy="461169"/>
          </a:xfrm>
          <a:prstGeom prst="rect">
            <a:avLst/>
          </a:prstGeom>
        </p:spPr>
        <p:txBody>
          <a:bodyPr vert="horz" lIns="92294" tIns="46147" rIns="92294" bIns="46147" rtlCol="0" anchor="b"/>
          <a:lstStyle>
            <a:lvl1pPr algn="l">
              <a:defRPr sz="1100"/>
            </a:lvl1pPr>
          </a:lstStyle>
          <a:p>
            <a:endParaRPr lang="en-US"/>
          </a:p>
        </p:txBody>
      </p:sp>
      <p:sp>
        <p:nvSpPr>
          <p:cNvPr id="5" name="Slide Number Placeholder 4"/>
          <p:cNvSpPr>
            <a:spLocks noGrp="1"/>
          </p:cNvSpPr>
          <p:nvPr>
            <p:ph type="sldNum" sz="quarter" idx="3"/>
          </p:nvPr>
        </p:nvSpPr>
        <p:spPr>
          <a:xfrm>
            <a:off x="3970938" y="8760607"/>
            <a:ext cx="3037840" cy="461169"/>
          </a:xfrm>
          <a:prstGeom prst="rect">
            <a:avLst/>
          </a:prstGeom>
        </p:spPr>
        <p:txBody>
          <a:bodyPr vert="horz" lIns="92294" tIns="46147" rIns="92294" bIns="46147" rtlCol="0" anchor="b"/>
          <a:lstStyle>
            <a:lvl1pPr algn="r">
              <a:defRPr sz="1100"/>
            </a:lvl1pPr>
          </a:lstStyle>
          <a:p>
            <a:fld id="{A5042649-1860-4D03-9360-22C2D8836B44}" type="slidenum">
              <a:rPr lang="en-US" smtClean="0"/>
              <a:pPr/>
              <a:t>‹Nº›</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294" tIns="46147" rIns="92294" bIns="46147" rtlCol="0"/>
          <a:lstStyle>
            <a:lvl1pPr algn="l">
              <a:defRPr sz="1100"/>
            </a:lvl1pPr>
          </a:lstStyle>
          <a:p>
            <a:endParaRPr lang="en-US"/>
          </a:p>
        </p:txBody>
      </p:sp>
      <p:sp>
        <p:nvSpPr>
          <p:cNvPr id="3" name="Date Placeholder 2"/>
          <p:cNvSpPr>
            <a:spLocks noGrp="1"/>
          </p:cNvSpPr>
          <p:nvPr>
            <p:ph type="dt" idx="1"/>
          </p:nvPr>
        </p:nvSpPr>
        <p:spPr>
          <a:xfrm>
            <a:off x="3970938" y="1"/>
            <a:ext cx="3037840" cy="461169"/>
          </a:xfrm>
          <a:prstGeom prst="rect">
            <a:avLst/>
          </a:prstGeom>
        </p:spPr>
        <p:txBody>
          <a:bodyPr vert="horz" lIns="92294" tIns="46147" rIns="92294" bIns="46147" rtlCol="0"/>
          <a:lstStyle>
            <a:lvl1pPr algn="r">
              <a:defRPr sz="1100"/>
            </a:lvl1pPr>
          </a:lstStyle>
          <a:p>
            <a:fld id="{054499FB-0CC7-453D-9493-CBDCD6D233E2}" type="datetimeFigureOut">
              <a:rPr lang="en-US" smtClean="0"/>
              <a:pPr/>
              <a:t>10/3/2017</a:t>
            </a:fld>
            <a:endParaRPr lang="en-US"/>
          </a:p>
        </p:txBody>
      </p:sp>
      <p:sp>
        <p:nvSpPr>
          <p:cNvPr id="4" name="Slide Image Placeholder 3"/>
          <p:cNvSpPr>
            <a:spLocks noGrp="1" noRot="1" noChangeAspect="1"/>
          </p:cNvSpPr>
          <p:nvPr>
            <p:ph type="sldImg" idx="2"/>
          </p:nvPr>
        </p:nvSpPr>
        <p:spPr>
          <a:xfrm>
            <a:off x="431800" y="692150"/>
            <a:ext cx="6146800" cy="3457575"/>
          </a:xfrm>
          <a:prstGeom prst="rect">
            <a:avLst/>
          </a:prstGeom>
          <a:noFill/>
          <a:ln w="12700">
            <a:solidFill>
              <a:prstClr val="black"/>
            </a:solidFill>
          </a:ln>
        </p:spPr>
        <p:txBody>
          <a:bodyPr vert="horz" lIns="92294" tIns="46147" rIns="92294" bIns="46147" rtlCol="0" anchor="ctr"/>
          <a:lstStyle/>
          <a:p>
            <a:endParaRPr lang="en-US"/>
          </a:p>
        </p:txBody>
      </p:sp>
      <p:sp>
        <p:nvSpPr>
          <p:cNvPr id="5" name="Notes Placeholder 4"/>
          <p:cNvSpPr>
            <a:spLocks noGrp="1"/>
          </p:cNvSpPr>
          <p:nvPr>
            <p:ph type="body" sz="quarter" idx="3"/>
          </p:nvPr>
        </p:nvSpPr>
        <p:spPr>
          <a:xfrm>
            <a:off x="701041" y="4381104"/>
            <a:ext cx="5608320" cy="4150519"/>
          </a:xfrm>
          <a:prstGeom prst="rect">
            <a:avLst/>
          </a:prstGeom>
        </p:spPr>
        <p:txBody>
          <a:bodyPr vert="horz" lIns="92294" tIns="46147" rIns="92294" bIns="46147"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60607"/>
            <a:ext cx="3037840" cy="461169"/>
          </a:xfrm>
          <a:prstGeom prst="rect">
            <a:avLst/>
          </a:prstGeom>
        </p:spPr>
        <p:txBody>
          <a:bodyPr vert="horz" lIns="92294" tIns="46147" rIns="92294" bIns="46147" rtlCol="0" anchor="b"/>
          <a:lstStyle>
            <a:lvl1pPr algn="l">
              <a:defRPr sz="1100"/>
            </a:lvl1pPr>
          </a:lstStyle>
          <a:p>
            <a:endParaRPr lang="en-US"/>
          </a:p>
        </p:txBody>
      </p:sp>
      <p:sp>
        <p:nvSpPr>
          <p:cNvPr id="7" name="Slide Number Placeholder 6"/>
          <p:cNvSpPr>
            <a:spLocks noGrp="1"/>
          </p:cNvSpPr>
          <p:nvPr>
            <p:ph type="sldNum" sz="quarter" idx="5"/>
          </p:nvPr>
        </p:nvSpPr>
        <p:spPr>
          <a:xfrm>
            <a:off x="3970938" y="8760607"/>
            <a:ext cx="3037840" cy="461169"/>
          </a:xfrm>
          <a:prstGeom prst="rect">
            <a:avLst/>
          </a:prstGeom>
        </p:spPr>
        <p:txBody>
          <a:bodyPr vert="horz" lIns="92294" tIns="46147" rIns="92294" bIns="46147" rtlCol="0" anchor="b"/>
          <a:lstStyle>
            <a:lvl1pPr algn="r">
              <a:defRPr sz="1100"/>
            </a:lvl1pPr>
          </a:lstStyle>
          <a:p>
            <a:fld id="{4476A24B-926E-40EB-9E1B-5321DC3775E5}" type="slidenum">
              <a:rPr lang="en-US" smtClean="0"/>
              <a:pPr/>
              <a:t>‹Nº›</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hf sldNum="0" hdr="0" ftr="0" dt="0"/>
  <p:notesStyle>
    <a:lvl1pPr marL="117422" indent="-117422" algn="l" defTabSz="91399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497"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2pPr>
    <a:lvl3pPr marL="345919" indent="-117422" algn="l" defTabSz="913990" rtl="0" eaLnBrk="1" latinLnBrk="0" hangingPunct="1">
      <a:buFont typeface="Arial" panose="020B0604020202020204" pitchFamily="34" charset="0"/>
      <a:buChar char="•"/>
      <a:defRPr sz="1200" kern="1200">
        <a:solidFill>
          <a:schemeClr val="tx1"/>
        </a:solidFill>
        <a:latin typeface="+mn-lt"/>
        <a:ea typeface="+mn-ea"/>
        <a:cs typeface="+mn-cs"/>
      </a:defRPr>
    </a:lvl3pPr>
    <a:lvl4pPr marL="456996" indent="-111073" algn="l" defTabSz="913990" rtl="0" eaLnBrk="1" latinLnBrk="0" hangingPunct="1">
      <a:buFont typeface="Arial" panose="020B0604020202020204" pitchFamily="34" charset="0"/>
      <a:buChar char="•"/>
      <a:defRPr sz="1200" kern="1200">
        <a:solidFill>
          <a:schemeClr val="tx1"/>
        </a:solidFill>
        <a:latin typeface="+mn-lt"/>
        <a:ea typeface="+mn-ea"/>
        <a:cs typeface="+mn-cs"/>
      </a:defRPr>
    </a:lvl4pPr>
    <a:lvl5pPr marL="456996" indent="0" algn="l" defTabSz="913990" rtl="0" eaLnBrk="1" latinLnBrk="0" hangingPunct="1">
      <a:buFont typeface="Arial" panose="020B0604020202020204" pitchFamily="34" charset="0"/>
      <a:buChar char="•"/>
      <a:defRPr sz="1200" kern="1200">
        <a:solidFill>
          <a:schemeClr val="tx1"/>
        </a:solidFill>
        <a:latin typeface="+mn-lt"/>
        <a:ea typeface="+mn-ea"/>
        <a:cs typeface="+mn-cs"/>
      </a:defRPr>
    </a:lvl5pPr>
    <a:lvl6pPr marL="2284972" algn="l" defTabSz="913990" rtl="0" eaLnBrk="1" latinLnBrk="0" hangingPunct="1">
      <a:defRPr sz="1200" kern="1200">
        <a:solidFill>
          <a:schemeClr val="tx1"/>
        </a:solidFill>
        <a:latin typeface="+mn-lt"/>
        <a:ea typeface="+mn-ea"/>
        <a:cs typeface="+mn-cs"/>
      </a:defRPr>
    </a:lvl6pPr>
    <a:lvl7pPr marL="2741968" algn="l" defTabSz="913990" rtl="0" eaLnBrk="1" latinLnBrk="0" hangingPunct="1">
      <a:defRPr sz="1200" kern="1200">
        <a:solidFill>
          <a:schemeClr val="tx1"/>
        </a:solidFill>
        <a:latin typeface="+mn-lt"/>
        <a:ea typeface="+mn-ea"/>
        <a:cs typeface="+mn-cs"/>
      </a:defRPr>
    </a:lvl7pPr>
    <a:lvl8pPr marL="3198963" algn="l" defTabSz="913990" rtl="0" eaLnBrk="1" latinLnBrk="0" hangingPunct="1">
      <a:defRPr sz="1200" kern="1200">
        <a:solidFill>
          <a:schemeClr val="tx1"/>
        </a:solidFill>
        <a:latin typeface="+mn-lt"/>
        <a:ea typeface="+mn-ea"/>
        <a:cs typeface="+mn-cs"/>
      </a:defRPr>
    </a:lvl8pPr>
    <a:lvl9pPr marL="3655956" algn="l" defTabSz="9139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31800" y="692150"/>
            <a:ext cx="6146800" cy="3457575"/>
          </a:xfrm>
        </p:spPr>
      </p:sp>
      <p:sp>
        <p:nvSpPr>
          <p:cNvPr id="3" name="2 Marcador de notas"/>
          <p:cNvSpPr>
            <a:spLocks noGrp="1"/>
          </p:cNvSpPr>
          <p:nvPr>
            <p:ph type="body" idx="1"/>
          </p:nvPr>
        </p:nvSpPr>
        <p:spPr/>
        <p:txBody>
          <a:bodyPr>
            <a:normAutofit/>
          </a:bodyPr>
          <a:lstStyle/>
          <a:p>
            <a:endParaRPr lang="es-CO" dirty="0"/>
          </a:p>
        </p:txBody>
      </p:sp>
    </p:spTree>
    <p:extLst>
      <p:ext uri="{BB962C8B-B14F-4D97-AF65-F5344CB8AC3E}">
        <p14:creationId xmlns:p14="http://schemas.microsoft.com/office/powerpoint/2010/main" val="384904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7</a:t>
            </a:fld>
            <a:endParaRPr lang="es-ES"/>
          </a:p>
        </p:txBody>
      </p:sp>
    </p:spTree>
    <p:extLst>
      <p:ext uri="{BB962C8B-B14F-4D97-AF65-F5344CB8AC3E}">
        <p14:creationId xmlns:p14="http://schemas.microsoft.com/office/powerpoint/2010/main" val="245862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8</a:t>
            </a:fld>
            <a:endParaRPr lang="es-ES"/>
          </a:p>
        </p:txBody>
      </p:sp>
    </p:spTree>
    <p:extLst>
      <p:ext uri="{BB962C8B-B14F-4D97-AF65-F5344CB8AC3E}">
        <p14:creationId xmlns:p14="http://schemas.microsoft.com/office/powerpoint/2010/main" val="180814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404813" y="681038"/>
            <a:ext cx="6046787" cy="3402012"/>
          </a:xfrm>
        </p:spPr>
      </p:sp>
      <p:sp>
        <p:nvSpPr>
          <p:cNvPr id="3" name="2 Marcador de notas"/>
          <p:cNvSpPr>
            <a:spLocks noGrp="1"/>
          </p:cNvSpPr>
          <p:nvPr>
            <p:ph type="body" idx="1"/>
          </p:nvPr>
        </p:nvSpPr>
        <p:spPr/>
        <p:txBody>
          <a:bodyPr>
            <a:normAutofit/>
          </a:bodyPr>
          <a:lstStyle/>
          <a:p>
            <a:pPr marL="0" indent="0" algn="just">
              <a:buNone/>
            </a:pPr>
            <a:endParaRPr lang="es-CO" dirty="0"/>
          </a:p>
        </p:txBody>
      </p:sp>
      <p:sp>
        <p:nvSpPr>
          <p:cNvPr id="4" name="3 Marcador de número de diapositiva"/>
          <p:cNvSpPr>
            <a:spLocks noGrp="1"/>
          </p:cNvSpPr>
          <p:nvPr>
            <p:ph type="sldNum" sz="quarter" idx="10"/>
          </p:nvPr>
        </p:nvSpPr>
        <p:spPr/>
        <p:txBody>
          <a:bodyPr/>
          <a:lstStyle/>
          <a:p>
            <a:pPr>
              <a:defRPr/>
            </a:pPr>
            <a:fld id="{341259B8-389C-446E-B2AF-B47794DD3216}" type="slidenum">
              <a:rPr lang="es-ES" smtClean="0"/>
              <a:pPr>
                <a:defRPr/>
              </a:pPr>
              <a:t>10</a:t>
            </a:fld>
            <a:endParaRPr lang="es-ES"/>
          </a:p>
        </p:txBody>
      </p:sp>
    </p:spTree>
    <p:extLst>
      <p:ext uri="{BB962C8B-B14F-4D97-AF65-F5344CB8AC3E}">
        <p14:creationId xmlns:p14="http://schemas.microsoft.com/office/powerpoint/2010/main" val="361883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1191080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31800" y="692150"/>
            <a:ext cx="6146800" cy="3457575"/>
          </a:xfrm>
        </p:spPr>
      </p:sp>
      <p:sp>
        <p:nvSpPr>
          <p:cNvPr id="3" name="Marcador de notas 2"/>
          <p:cNvSpPr>
            <a:spLocks noGrp="1"/>
          </p:cNvSpPr>
          <p:nvPr>
            <p:ph type="body" idx="1"/>
          </p:nvPr>
        </p:nvSpPr>
        <p:spPr/>
        <p:txBody>
          <a:bodyPr/>
          <a:lstStyle/>
          <a:p>
            <a:pPr marL="116311" lvl="1" indent="0">
              <a:buNone/>
            </a:pPr>
            <a:endParaRPr lang="es-CO" baseline="0" dirty="0" smtClean="0"/>
          </a:p>
        </p:txBody>
      </p:sp>
    </p:spTree>
    <p:extLst>
      <p:ext uri="{BB962C8B-B14F-4D97-AF65-F5344CB8AC3E}">
        <p14:creationId xmlns:p14="http://schemas.microsoft.com/office/powerpoint/2010/main" val="38050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31800" y="692150"/>
            <a:ext cx="6146800" cy="3457575"/>
          </a:xfrm>
        </p:spPr>
      </p:sp>
      <p:sp>
        <p:nvSpPr>
          <p:cNvPr id="3" name="Marcador de notas 2"/>
          <p:cNvSpPr>
            <a:spLocks noGrp="1"/>
          </p:cNvSpPr>
          <p:nvPr>
            <p:ph type="body" idx="1"/>
          </p:nvPr>
        </p:nvSpPr>
        <p:spPr/>
        <p:txBody>
          <a:bodyPr/>
          <a:lstStyle/>
          <a:p>
            <a:pPr marL="116311" lvl="1" indent="0">
              <a:buNone/>
            </a:pPr>
            <a:endParaRPr lang="es-CO" baseline="0" dirty="0" smtClean="0"/>
          </a:p>
        </p:txBody>
      </p:sp>
    </p:spTree>
    <p:extLst>
      <p:ext uri="{BB962C8B-B14F-4D97-AF65-F5344CB8AC3E}">
        <p14:creationId xmlns:p14="http://schemas.microsoft.com/office/powerpoint/2010/main" val="129881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7" name="Rectángulo 6"/>
          <p:cNvSpPr/>
          <p:nvPr userDrawn="1"/>
        </p:nvSpPr>
        <p:spPr>
          <a:xfrm>
            <a:off x="-4378" y="39"/>
            <a:ext cx="9148378" cy="5139929"/>
          </a:xfrm>
          <a:prstGeom prst="rect">
            <a:avLst/>
          </a:prstGeom>
          <a:gradFill>
            <a:gsLst>
              <a:gs pos="0">
                <a:srgbClr val="4EC2E5"/>
              </a:gs>
              <a:gs pos="77000">
                <a:srgbClr val="04499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smtClean="0">
              <a:solidFill>
                <a:schemeClr val="bg1"/>
              </a:solidFill>
              <a:latin typeface="Franklin Gothic Demi Cond" panose="020B0706030402020204" pitchFamily="34" charset="0"/>
            </a:endParaRPr>
          </a:p>
        </p:txBody>
      </p:sp>
      <p:sp>
        <p:nvSpPr>
          <p:cNvPr id="3" name="Freeform 2"/>
          <p:cNvSpPr/>
          <p:nvPr userDrawn="1"/>
        </p:nvSpPr>
        <p:spPr bwMode="ltGray">
          <a:xfrm>
            <a:off x="-4377" y="9525"/>
            <a:ext cx="3412596" cy="5130404"/>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rgbClr val="4EC2E5">
                  <a:alpha val="50000"/>
                </a:srgbClr>
              </a:gs>
              <a:gs pos="0">
                <a:srgbClr val="4EC2E5">
                  <a:alpha val="30000"/>
                </a:srgb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99" tIns="45700" rIns="91399" bIns="45700" rtlCol="0" anchor="ctr"/>
          <a:lstStyle/>
          <a:p>
            <a:pPr algn="ctr"/>
            <a:endParaRPr lang="en-US" dirty="0"/>
          </a:p>
        </p:txBody>
      </p:sp>
      <p:sp>
        <p:nvSpPr>
          <p:cNvPr id="2" name="Title 1"/>
          <p:cNvSpPr>
            <a:spLocks noGrp="1"/>
          </p:cNvSpPr>
          <p:nvPr>
            <p:ph type="title"/>
          </p:nvPr>
        </p:nvSpPr>
        <p:spPr>
          <a:xfrm>
            <a:off x="674756" y="1428797"/>
            <a:ext cx="7781756" cy="1668947"/>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82" y="3465668"/>
            <a:ext cx="7783445" cy="1061829"/>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112" y="1299758"/>
            <a:ext cx="7780165"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428797"/>
            <a:ext cx="7775100" cy="1668947"/>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3465668"/>
            <a:ext cx="7776788" cy="1061829"/>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299758"/>
            <a:ext cx="7776788" cy="2004413"/>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Tree>
    <p:extLst>
      <p:ext uri="{BB962C8B-B14F-4D97-AF65-F5344CB8AC3E}">
        <p14:creationId xmlns:p14="http://schemas.microsoft.com/office/powerpoint/2010/main" val="78886035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85720" y="843558"/>
            <a:ext cx="4210080" cy="3871332"/>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8" name="2 Marcador de contenido"/>
          <p:cNvSpPr>
            <a:spLocks noGrp="1"/>
          </p:cNvSpPr>
          <p:nvPr>
            <p:ph sz="half" idx="11"/>
          </p:nvPr>
        </p:nvSpPr>
        <p:spPr>
          <a:xfrm>
            <a:off x="4719639" y="843558"/>
            <a:ext cx="4138642" cy="3657018"/>
          </a:xfrm>
          <a:prstGeom prst="rect">
            <a:avLst/>
          </a:prstGeom>
        </p:spPr>
        <p:txBody>
          <a:bodyPr/>
          <a:lstStyle>
            <a:lvl1pPr>
              <a:defRPr sz="1575">
                <a:solidFill>
                  <a:schemeClr val="accent6">
                    <a:lumMod val="75000"/>
                  </a:schemeClr>
                </a:solidFill>
              </a:defRPr>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7" name="6 Marcador de texto"/>
          <p:cNvSpPr>
            <a:spLocks noGrp="1"/>
          </p:cNvSpPr>
          <p:nvPr>
            <p:ph type="body" sz="quarter" idx="12"/>
          </p:nvPr>
        </p:nvSpPr>
        <p:spPr>
          <a:xfrm>
            <a:off x="1835697" y="0"/>
            <a:ext cx="7308304" cy="681540"/>
          </a:xfrm>
        </p:spPr>
        <p:txBody>
          <a:bodyPr anchor="ctr" anchorCtr="0">
            <a:noAutofit/>
          </a:bodyPr>
          <a:lstStyle>
            <a:lvl1pPr algn="r">
              <a:buNone/>
              <a:defRPr sz="1800">
                <a:solidFill>
                  <a:schemeClr val="bg1"/>
                </a:solidFill>
              </a:defRPr>
            </a:lvl1pPr>
            <a:lvl2pPr>
              <a:buNone/>
              <a:defRPr/>
            </a:lvl2pPr>
          </a:lstStyle>
          <a:p>
            <a:pPr lvl="0"/>
            <a:r>
              <a:rPr lang="es-ES" smtClean="0"/>
              <a:t>Haga clic para modificar el estilo de texto del patrón</a:t>
            </a:r>
          </a:p>
        </p:txBody>
      </p:sp>
    </p:spTree>
    <p:extLst>
      <p:ext uri="{BB962C8B-B14F-4D97-AF65-F5344CB8AC3E}">
        <p14:creationId xmlns:p14="http://schemas.microsoft.com/office/powerpoint/2010/main" val="3251182399"/>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
        <p:nvSpPr>
          <p:cNvPr id="8" name="TextBox 7"/>
          <p:cNvSpPr txBox="1"/>
          <p:nvPr userDrawn="1"/>
        </p:nvSpPr>
        <p:spPr>
          <a:xfrm>
            <a:off x="8165124" y="4941892"/>
            <a:ext cx="293077" cy="92333"/>
          </a:xfrm>
          <a:prstGeom prst="rect">
            <a:avLst/>
          </a:prstGeom>
          <a:noFill/>
        </p:spPr>
        <p:txBody>
          <a:bodyPr wrap="square" lIns="0" tIns="0" rIns="0" bIns="0" rtlCol="0" anchor="b">
            <a:spAutoFit/>
          </a:bodyPr>
          <a:lstStyle/>
          <a:p>
            <a:pPr algn="r"/>
            <a:fld id="{12EB7FDA-3CFA-48E9-9A35-E50E94D3505F}" type="slidenum">
              <a:rPr lang="en-US" sz="600" smtClean="0">
                <a:solidFill>
                  <a:schemeClr val="tx2">
                    <a:lumMod val="60000"/>
                    <a:lumOff val="40000"/>
                  </a:schemeClr>
                </a:solidFill>
                <a:latin typeface="+mn-lt"/>
              </a:rPr>
              <a:pPr algn="r"/>
              <a:t>‹Nº›</a:t>
            </a:fld>
            <a:endParaRPr lang="en-US" sz="600" dirty="0">
              <a:solidFill>
                <a:schemeClr val="tx2">
                  <a:lumMod val="60000"/>
                  <a:lumOff val="40000"/>
                </a:schemeClr>
              </a:solidFill>
              <a:latin typeface="+mn-lt"/>
            </a:endParaRPr>
          </a:p>
        </p:txBody>
      </p:sp>
      <p:pic>
        <p:nvPicPr>
          <p:cNvPr id="6" name="91 Imagen" descr="BMC LOGO.bmp"/>
          <p:cNvPicPr>
            <a:picLocks noChangeAspect="1"/>
          </p:cNvPicPr>
          <p:nvPr userDrawn="1"/>
        </p:nvPicPr>
        <p:blipFill>
          <a:blip r:embed="rId2" cstate="print"/>
          <a:srcRect t="9660" r="-211"/>
          <a:stretch>
            <a:fillRect/>
          </a:stretch>
        </p:blipFill>
        <p:spPr bwMode="auto">
          <a:xfrm>
            <a:off x="7488627" y="154935"/>
            <a:ext cx="1498122" cy="460878"/>
          </a:xfrm>
          <a:prstGeom prst="rect">
            <a:avLst/>
          </a:prstGeom>
          <a:noFill/>
          <a:ln w="9525">
            <a:noFill/>
            <a:miter lim="800000"/>
            <a:headEnd/>
            <a:tailEnd/>
          </a:ln>
        </p:spPr>
      </p:pic>
      <p:pic>
        <p:nvPicPr>
          <p:cNvPr id="7" name="6 Imagen" descr="VIGILADO.jpg"/>
          <p:cNvPicPr>
            <a:picLocks noChangeAspect="1"/>
          </p:cNvPicPr>
          <p:nvPr userDrawn="1"/>
        </p:nvPicPr>
        <p:blipFill>
          <a:blip r:embed="rId3" cstate="print"/>
          <a:stretch>
            <a:fillRect/>
          </a:stretch>
        </p:blipFill>
        <p:spPr>
          <a:xfrm>
            <a:off x="7416183" y="164460"/>
            <a:ext cx="55192" cy="432000"/>
          </a:xfrm>
          <a:prstGeom prst="rect">
            <a:avLst/>
          </a:prstGeom>
        </p:spPr>
      </p:pic>
    </p:spTree>
    <p:extLst>
      <p:ext uri="{BB962C8B-B14F-4D97-AF65-F5344CB8AC3E}">
        <p14:creationId xmlns:p14="http://schemas.microsoft.com/office/powerpoint/2010/main" val="398915121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228868"/>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211311"/>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2914700"/>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2897115"/>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3600504"/>
            <a:ext cx="2725270" cy="685799"/>
          </a:xfrm>
        </p:spPr>
        <p:txBody>
          <a:bodyPr anchor="t" anchorCtr="0">
            <a:noAutofit/>
          </a:bodyPr>
          <a:lstStyle>
            <a:lvl1pPr marL="0" indent="0">
              <a:lnSpc>
                <a:spcPts val="1700"/>
              </a:lnSpc>
              <a:buNone/>
              <a:defRPr sz="1500">
                <a:solidFill>
                  <a:schemeClr val="tx2"/>
                </a:solidFill>
                <a:latin typeface="+mn-lt"/>
              </a:defRPr>
            </a:lvl1pPr>
            <a:lvl2pPr marL="456996" indent="0">
              <a:buNone/>
              <a:defRPr sz="1200"/>
            </a:lvl2pPr>
            <a:lvl3pPr marL="913990" indent="0">
              <a:buNone/>
              <a:defRPr sz="1000"/>
            </a:lvl3pPr>
            <a:lvl4pPr marL="1370984" indent="0">
              <a:buNone/>
              <a:defRPr sz="900"/>
            </a:lvl4pPr>
            <a:lvl5pPr marL="1827978" indent="0">
              <a:buNone/>
              <a:defRPr sz="900"/>
            </a:lvl5pPr>
            <a:lvl6pPr marL="2284972" indent="0">
              <a:buNone/>
              <a:defRPr sz="900"/>
            </a:lvl6pPr>
            <a:lvl7pPr marL="2741968" indent="0">
              <a:buNone/>
              <a:defRPr sz="900"/>
            </a:lvl7pPr>
            <a:lvl8pPr marL="3198963" indent="0">
              <a:buNone/>
              <a:defRPr sz="900"/>
            </a:lvl8pPr>
            <a:lvl9pPr marL="3655956"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3582919"/>
            <a:ext cx="932330" cy="70337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val="385051546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6858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800600" y="2228857"/>
            <a:ext cx="3657600" cy="205740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9" name="TextBox 38"/>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32853376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37" name="TextBox 36"/>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325609632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429000" y="2228850"/>
            <a:ext cx="50292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1" name="TextBox 40"/>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7517541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685802" y="2228850"/>
            <a:ext cx="2286000" cy="205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4290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0" name="Content Placeholder 37"/>
          <p:cNvSpPr>
            <a:spLocks noGrp="1"/>
          </p:cNvSpPr>
          <p:nvPr>
            <p:ph sz="quarter" idx="17"/>
          </p:nvPr>
        </p:nvSpPr>
        <p:spPr>
          <a:xfrm>
            <a:off x="6172202" y="2228850"/>
            <a:ext cx="2286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1"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4" name="TextBox 43"/>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50287602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6967837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2" y="518288"/>
            <a:ext cx="7772400" cy="338961"/>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6996" indent="0">
              <a:buNone/>
              <a:defRPr sz="2000" b="1"/>
            </a:lvl2pPr>
            <a:lvl3pPr marL="913990" indent="0">
              <a:buNone/>
              <a:defRPr sz="1800" b="1"/>
            </a:lvl3pPr>
            <a:lvl4pPr marL="1370984" indent="0">
              <a:buNone/>
              <a:defRPr sz="1600" b="1"/>
            </a:lvl4pPr>
            <a:lvl5pPr marL="1827978" indent="0">
              <a:buNone/>
              <a:defRPr sz="1600" b="1"/>
            </a:lvl5pPr>
            <a:lvl6pPr marL="2284972" indent="0">
              <a:buNone/>
              <a:defRPr sz="1600" b="1"/>
            </a:lvl6pPr>
            <a:lvl7pPr marL="2741968" indent="0">
              <a:buNone/>
              <a:defRPr sz="1600" b="1"/>
            </a:lvl7pPr>
            <a:lvl8pPr marL="3198963" indent="0">
              <a:buNone/>
              <a:defRPr sz="1600" b="1"/>
            </a:lvl8pPr>
            <a:lvl9pPr marL="3655956"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2" y="1543052"/>
            <a:ext cx="7772400" cy="3000375"/>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val="133430158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57" y="491115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‹Nº›</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4886537"/>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9028204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857257"/>
            <a:ext cx="7772400" cy="6858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2" y="2228897"/>
            <a:ext cx="7772400" cy="20574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3" r:id="rId10"/>
    <p:sldLayoutId id="2147483656" r:id="rId11"/>
    <p:sldLayoutId id="2147483668" r:id="rId12"/>
    <p:sldLayoutId id="2147483676" r:id="rId13"/>
  </p:sldLayoutIdLst>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hf sldNum="0" hdr="0" ftr="0" dt="0"/>
  <p:txStyles>
    <p:titleStyle>
      <a:lvl1pPr algn="l" defTabSz="913990" rtl="0" eaLnBrk="1" latinLnBrk="0" hangingPunct="1">
        <a:lnSpc>
          <a:spcPct val="85000"/>
        </a:lnSpc>
        <a:spcBef>
          <a:spcPct val="0"/>
        </a:spcBef>
        <a:buNone/>
        <a:defRPr sz="3700" kern="1200">
          <a:solidFill>
            <a:schemeClr val="tx2"/>
          </a:solidFill>
          <a:latin typeface="+mj-lt"/>
          <a:ea typeface="+mj-ea"/>
          <a:cs typeface="+mj-cs"/>
        </a:defRPr>
      </a:lvl1pPr>
    </p:titleStyle>
    <p:body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3990" rtl="0" eaLnBrk="1" latinLnBrk="0" hangingPunct="1">
        <a:defRPr sz="1800" kern="1200">
          <a:solidFill>
            <a:schemeClr val="tx1"/>
          </a:solidFill>
          <a:latin typeface="+mn-lt"/>
          <a:ea typeface="+mn-ea"/>
          <a:cs typeface="+mn-cs"/>
        </a:defRPr>
      </a:lvl1pPr>
      <a:lvl2pPr marL="456996" algn="l" defTabSz="913990" rtl="0" eaLnBrk="1" latinLnBrk="0" hangingPunct="1">
        <a:defRPr sz="1800" kern="1200">
          <a:solidFill>
            <a:schemeClr val="tx1"/>
          </a:solidFill>
          <a:latin typeface="+mn-lt"/>
          <a:ea typeface="+mn-ea"/>
          <a:cs typeface="+mn-cs"/>
        </a:defRPr>
      </a:lvl2pPr>
      <a:lvl3pPr marL="913990" algn="l" defTabSz="913990" rtl="0" eaLnBrk="1" latinLnBrk="0" hangingPunct="1">
        <a:defRPr sz="1800" kern="1200">
          <a:solidFill>
            <a:schemeClr val="tx1"/>
          </a:solidFill>
          <a:latin typeface="+mn-lt"/>
          <a:ea typeface="+mn-ea"/>
          <a:cs typeface="+mn-cs"/>
        </a:defRPr>
      </a:lvl3pPr>
      <a:lvl4pPr marL="1370984" algn="l" defTabSz="913990" rtl="0" eaLnBrk="1" latinLnBrk="0" hangingPunct="1">
        <a:defRPr sz="1800" kern="1200">
          <a:solidFill>
            <a:schemeClr val="tx1"/>
          </a:solidFill>
          <a:latin typeface="+mn-lt"/>
          <a:ea typeface="+mn-ea"/>
          <a:cs typeface="+mn-cs"/>
        </a:defRPr>
      </a:lvl4pPr>
      <a:lvl5pPr marL="1827978" algn="l" defTabSz="913990" rtl="0" eaLnBrk="1" latinLnBrk="0" hangingPunct="1">
        <a:defRPr sz="1800" kern="1200">
          <a:solidFill>
            <a:schemeClr val="tx1"/>
          </a:solidFill>
          <a:latin typeface="+mn-lt"/>
          <a:ea typeface="+mn-ea"/>
          <a:cs typeface="+mn-cs"/>
        </a:defRPr>
      </a:lvl5pPr>
      <a:lvl6pPr marL="2284972" algn="l" defTabSz="913990" rtl="0" eaLnBrk="1" latinLnBrk="0" hangingPunct="1">
        <a:defRPr sz="1800" kern="1200">
          <a:solidFill>
            <a:schemeClr val="tx1"/>
          </a:solidFill>
          <a:latin typeface="+mn-lt"/>
          <a:ea typeface="+mn-ea"/>
          <a:cs typeface="+mn-cs"/>
        </a:defRPr>
      </a:lvl6pPr>
      <a:lvl7pPr marL="2741968" algn="l" defTabSz="913990" rtl="0" eaLnBrk="1" latinLnBrk="0" hangingPunct="1">
        <a:defRPr sz="1800" kern="1200">
          <a:solidFill>
            <a:schemeClr val="tx1"/>
          </a:solidFill>
          <a:latin typeface="+mn-lt"/>
          <a:ea typeface="+mn-ea"/>
          <a:cs typeface="+mn-cs"/>
        </a:defRPr>
      </a:lvl7pPr>
      <a:lvl8pPr marL="3198963" algn="l" defTabSz="913990" rtl="0" eaLnBrk="1" latinLnBrk="0" hangingPunct="1">
        <a:defRPr sz="1800" kern="1200">
          <a:solidFill>
            <a:schemeClr val="tx1"/>
          </a:solidFill>
          <a:latin typeface="+mn-lt"/>
          <a:ea typeface="+mn-ea"/>
          <a:cs typeface="+mn-cs"/>
        </a:defRPr>
      </a:lvl8pPr>
      <a:lvl9pPr marL="3655956" algn="l" defTabSz="9139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9115" y="1441220"/>
            <a:ext cx="7765774" cy="1689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497" tIns="228497" rIns="228497" bIns="228497" rtlCol="0" anchor="ctr">
            <a:noAutofit/>
          </a:bodyPr>
          <a:lstStyle/>
          <a:p>
            <a:pPr algn="ctr"/>
            <a:endParaRPr lang="es-ES_tradnl" sz="1400" dirty="0">
              <a:solidFill>
                <a:schemeClr val="bg1"/>
              </a:solidFill>
              <a:latin typeface="Franklin Gothic Demi Cond" panose="020B0706030402020204" pitchFamily="34" charset="0"/>
            </a:endParaRPr>
          </a:p>
        </p:txBody>
      </p:sp>
      <p:pic>
        <p:nvPicPr>
          <p:cNvPr id="4" name="91 Imagen" descr="BMC LOGO.bmp"/>
          <p:cNvPicPr>
            <a:picLocks noChangeAspect="1"/>
          </p:cNvPicPr>
          <p:nvPr/>
        </p:nvPicPr>
        <p:blipFill>
          <a:blip r:embed="rId3" cstate="email">
            <a:extLst>
              <a:ext uri="{28A0092B-C50C-407E-A947-70E740481C1C}">
                <a14:useLocalDpi xmlns:a14="http://schemas.microsoft.com/office/drawing/2010/main"/>
              </a:ext>
            </a:extLst>
          </a:blip>
          <a:srcRect t="9660" r="-211"/>
          <a:stretch>
            <a:fillRect/>
          </a:stretch>
        </p:blipFill>
        <p:spPr bwMode="auto">
          <a:xfrm>
            <a:off x="3113236" y="1835143"/>
            <a:ext cx="2607597" cy="802194"/>
          </a:xfrm>
          <a:prstGeom prst="rect">
            <a:avLst/>
          </a:prstGeom>
          <a:noFill/>
          <a:ln w="9525">
            <a:noFill/>
            <a:miter lim="800000"/>
            <a:headEnd/>
            <a:tailEnd/>
          </a:ln>
        </p:spPr>
      </p:pic>
      <p:sp>
        <p:nvSpPr>
          <p:cNvPr id="5" name="Content Placeholder 13"/>
          <p:cNvSpPr txBox="1">
            <a:spLocks/>
          </p:cNvSpPr>
          <p:nvPr/>
        </p:nvSpPr>
        <p:spPr>
          <a:xfrm>
            <a:off x="689113" y="4450852"/>
            <a:ext cx="7771248" cy="421618"/>
          </a:xfrm>
          <a:prstGeom prst="rect">
            <a:avLst/>
          </a:prstGeom>
        </p:spPr>
        <p:txBody>
          <a:bodyPr lIns="91399" tIns="45700" rIns="91399" bIns="45700"/>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algn="ctr">
              <a:lnSpc>
                <a:spcPct val="100000"/>
              </a:lnSpc>
            </a:pPr>
            <a:r>
              <a:rPr lang="es-ES_tradnl" sz="2400" dirty="0">
                <a:solidFill>
                  <a:schemeClr val="bg1"/>
                </a:solidFill>
              </a:rPr>
              <a:t>ESCENARIO DE CONFIANZA Y EFECTIVIDAD</a:t>
            </a:r>
          </a:p>
          <a:p>
            <a:pPr>
              <a:lnSpc>
                <a:spcPct val="100000"/>
              </a:lnSpc>
            </a:pPr>
            <a:endParaRPr lang="es-ES_tradnl" sz="2400" dirty="0">
              <a:solidFill>
                <a:schemeClr val="bg1"/>
              </a:solidFill>
            </a:endParaRPr>
          </a:p>
          <a:p>
            <a:pPr>
              <a:lnSpc>
                <a:spcPct val="100000"/>
              </a:lnSpc>
            </a:pPr>
            <a:endParaRPr lang="es-ES_tradnl" sz="2000" dirty="0">
              <a:solidFill>
                <a:schemeClr val="bg1"/>
              </a:solidFill>
            </a:endParaRPr>
          </a:p>
        </p:txBody>
      </p:sp>
      <p:sp>
        <p:nvSpPr>
          <p:cNvPr id="3" name="2 CuadroTexto"/>
          <p:cNvSpPr txBox="1"/>
          <p:nvPr/>
        </p:nvSpPr>
        <p:spPr>
          <a:xfrm>
            <a:off x="689115" y="3297554"/>
            <a:ext cx="7669276" cy="1034129"/>
          </a:xfrm>
          <a:prstGeom prst="rect">
            <a:avLst/>
          </a:prstGeom>
          <a:noFill/>
        </p:spPr>
        <p:txBody>
          <a:bodyPr wrap="square" lIns="0" tIns="0" rIns="0" bIns="0" rtlCol="0">
            <a:spAutoFit/>
          </a:bodyPr>
          <a:lstStyle/>
          <a:p>
            <a:pPr algn="ctr">
              <a:lnSpc>
                <a:spcPct val="120000"/>
              </a:lnSpc>
            </a:pPr>
            <a:r>
              <a:rPr lang="es-CO" sz="2800" b="1" dirty="0" smtClean="0">
                <a:solidFill>
                  <a:schemeClr val="tx2">
                    <a:lumMod val="40000"/>
                    <a:lumOff val="60000"/>
                  </a:schemeClr>
                </a:solidFill>
              </a:rPr>
              <a:t>COMITÉ DE RIESGOS </a:t>
            </a:r>
          </a:p>
          <a:p>
            <a:pPr algn="ctr">
              <a:lnSpc>
                <a:spcPct val="120000"/>
              </a:lnSpc>
            </a:pPr>
            <a:r>
              <a:rPr lang="es-CO" sz="2800" b="1" dirty="0" smtClean="0">
                <a:solidFill>
                  <a:schemeClr val="tx2">
                    <a:lumMod val="40000"/>
                    <a:lumOff val="60000"/>
                  </a:schemeClr>
                </a:solidFill>
              </a:rPr>
              <a:t>OCTUBRE 2017</a:t>
            </a:r>
            <a:endParaRPr lang="es-CO" sz="2800" b="1" dirty="0">
              <a:solidFill>
                <a:schemeClr val="tx2">
                  <a:lumMod val="40000"/>
                  <a:lumOff val="60000"/>
                </a:schemeClr>
              </a:solidFill>
            </a:endParaRPr>
          </a:p>
        </p:txBody>
      </p:sp>
    </p:spTree>
    <p:extLst>
      <p:ext uri="{BB962C8B-B14F-4D97-AF65-F5344CB8AC3E}">
        <p14:creationId xmlns:p14="http://schemas.microsoft.com/office/powerpoint/2010/main" val="1650756707"/>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7" name="4 Marcador de texto"/>
          <p:cNvSpPr txBox="1">
            <a:spLocks/>
          </p:cNvSpPr>
          <p:nvPr/>
        </p:nvSpPr>
        <p:spPr>
          <a:xfrm>
            <a:off x="2749890" y="494598"/>
            <a:ext cx="3266269" cy="277166"/>
          </a:xfrm>
          <a:prstGeom prst="rect">
            <a:avLst/>
          </a:prstGeom>
        </p:spPr>
        <p:txBody>
          <a:bodyPr>
            <a:noAutofit/>
          </a:bodyPr>
          <a:lstStyle/>
          <a:p>
            <a:pPr algn="ctr">
              <a:lnSpc>
                <a:spcPct val="120000"/>
              </a:lnSpc>
              <a:defRPr/>
            </a:pPr>
            <a:r>
              <a:rPr lang="es-ES" b="1" dirty="0">
                <a:solidFill>
                  <a:srgbClr val="002060"/>
                </a:solidFill>
              </a:rPr>
              <a:t>CONCLUSIONES</a:t>
            </a:r>
            <a:endParaRPr lang="es-CO" b="1" dirty="0">
              <a:solidFill>
                <a:srgbClr val="002060"/>
              </a:solidFill>
            </a:endParaRPr>
          </a:p>
        </p:txBody>
      </p:sp>
      <p:sp>
        <p:nvSpPr>
          <p:cNvPr id="19" name="Text Placeholder 45"/>
          <p:cNvSpPr txBox="1">
            <a:spLocks/>
          </p:cNvSpPr>
          <p:nvPr/>
        </p:nvSpPr>
        <p:spPr>
          <a:xfrm>
            <a:off x="276726" y="60761"/>
            <a:ext cx="6267699" cy="391406"/>
          </a:xfrm>
          <a:prstGeom prst="rect">
            <a:avLst/>
          </a:prstGeom>
        </p:spPr>
        <p:txBody>
          <a:bodyPr vert="horz" lIns="0" tIns="0" rIns="0" bIns="0" rtlCol="0">
            <a:noAutofit/>
          </a:bodyPr>
          <a:lstStyle/>
          <a:p>
            <a:pPr>
              <a:lnSpc>
                <a:spcPct val="120000"/>
              </a:lnSpc>
              <a:spcBef>
                <a:spcPts val="254"/>
              </a:spcBef>
              <a:spcAft>
                <a:spcPts val="506"/>
              </a:spcAft>
              <a:defRPr/>
            </a:pPr>
            <a:r>
              <a:rPr lang="es-CO" sz="2100" b="1" dirty="0">
                <a:solidFill>
                  <a:srgbClr val="002060"/>
                </a:solidFill>
              </a:rPr>
              <a:t>Análisis de subyacentes para aprobación.</a:t>
            </a:r>
            <a:endParaRPr lang="en-US" sz="2100" b="1" dirty="0">
              <a:solidFill>
                <a:srgbClr val="002060"/>
              </a:solidFill>
            </a:endParaRPr>
          </a:p>
        </p:txBody>
      </p:sp>
      <p:sp>
        <p:nvSpPr>
          <p:cNvPr id="14" name="4 Marcador de texto"/>
          <p:cNvSpPr txBox="1">
            <a:spLocks/>
          </p:cNvSpPr>
          <p:nvPr/>
        </p:nvSpPr>
        <p:spPr>
          <a:xfrm>
            <a:off x="3142487" y="2174409"/>
            <a:ext cx="2652997" cy="238805"/>
          </a:xfrm>
          <a:prstGeom prst="rect">
            <a:avLst/>
          </a:prstGeom>
        </p:spPr>
        <p:txBody>
          <a:bodyPr>
            <a:noAutofit/>
          </a:bodyPr>
          <a:lstStyle/>
          <a:p>
            <a:pPr algn="ctr">
              <a:lnSpc>
                <a:spcPct val="120000"/>
              </a:lnSpc>
              <a:defRPr/>
            </a:pPr>
            <a:r>
              <a:rPr lang="es-ES" b="1" dirty="0">
                <a:solidFill>
                  <a:srgbClr val="002060"/>
                </a:solidFill>
              </a:rPr>
              <a:t>RECOMENDACIONES</a:t>
            </a:r>
            <a:endParaRPr lang="es-CO" b="1" dirty="0">
              <a:solidFill>
                <a:srgbClr val="002060"/>
              </a:solidFill>
            </a:endParaRPr>
          </a:p>
        </p:txBody>
      </p:sp>
      <p:graphicFrame>
        <p:nvGraphicFramePr>
          <p:cNvPr id="4" name="Diagrama 3"/>
          <p:cNvGraphicFramePr/>
          <p:nvPr>
            <p:extLst>
              <p:ext uri="{D42A27DB-BD31-4B8C-83A1-F6EECF244321}">
                <p14:modId xmlns:p14="http://schemas.microsoft.com/office/powerpoint/2010/main" val="4076943764"/>
              </p:ext>
            </p:extLst>
          </p:nvPr>
        </p:nvGraphicFramePr>
        <p:xfrm>
          <a:off x="276726" y="1015828"/>
          <a:ext cx="8530389" cy="1135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89643049"/>
              </p:ext>
            </p:extLst>
          </p:nvPr>
        </p:nvGraphicFramePr>
        <p:xfrm>
          <a:off x="276726" y="2686029"/>
          <a:ext cx="8530390" cy="1859280"/>
        </p:xfrm>
        <a:graphic>
          <a:graphicData uri="http://schemas.openxmlformats.org/drawingml/2006/table">
            <a:tbl>
              <a:tblPr firstRow="1" bandRow="1">
                <a:tableStyleId>{5C22544A-7EE6-4342-B048-85BDC9FD1C3A}</a:tableStyleId>
              </a:tblPr>
              <a:tblGrid>
                <a:gridCol w="1359569"/>
                <a:gridCol w="1311442"/>
                <a:gridCol w="1552074"/>
                <a:gridCol w="1227221"/>
                <a:gridCol w="3080084"/>
              </a:tblGrid>
              <a:tr h="288416">
                <a:tc>
                  <a:txBody>
                    <a:bodyPr/>
                    <a:lstStyle/>
                    <a:p>
                      <a:pPr algn="ctr"/>
                      <a:r>
                        <a:rPr lang="es-CO" sz="1400" dirty="0" smtClean="0"/>
                        <a:t>Subyacente</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actual</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err="1" smtClean="0"/>
                        <a:t>Haircut</a:t>
                      </a:r>
                      <a:r>
                        <a:rPr lang="es-CO" sz="1400" dirty="0" smtClean="0"/>
                        <a:t> Propuesto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smtClean="0"/>
                        <a:t>Cupo</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c>
                  <a:txBody>
                    <a:bodyPr/>
                    <a:lstStyle/>
                    <a:p>
                      <a:pPr algn="ctr"/>
                      <a:r>
                        <a:rPr lang="es-CO" sz="1400" dirty="0" smtClean="0"/>
                        <a:t>Causas cambio en el </a:t>
                      </a:r>
                      <a:r>
                        <a:rPr lang="es-CO" sz="1400" baseline="0" dirty="0" err="1" smtClean="0"/>
                        <a:t>Haircut</a:t>
                      </a:r>
                      <a:endParaRPr lang="es-CO" sz="1400" dirty="0"/>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44990"/>
                    </a:solidFill>
                  </a:tcPr>
                </a:tc>
              </a:tr>
              <a:tr h="333095">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latin typeface="+mj-lt"/>
                        </a:rPr>
                        <a:t>Café Excelso</a:t>
                      </a:r>
                      <a:endParaRPr lang="es-CO" sz="1400" dirty="0">
                        <a:solidFill>
                          <a:srgbClr val="002060"/>
                        </a:solidFill>
                        <a:latin typeface="+mj-lt"/>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kern="1200" dirty="0" smtClean="0">
                          <a:solidFill>
                            <a:srgbClr val="002060"/>
                          </a:solidFill>
                          <a:latin typeface="+mj-lt"/>
                          <a:ea typeface="+mn-ea"/>
                          <a:cs typeface="+mn-cs"/>
                        </a:rPr>
                        <a:t>20.5%</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kern="1200" dirty="0" smtClean="0">
                          <a:solidFill>
                            <a:srgbClr val="002060"/>
                          </a:solidFill>
                          <a:latin typeface="+mj-lt"/>
                          <a:ea typeface="+mn-ea"/>
                          <a:cs typeface="+mn-cs"/>
                        </a:rPr>
                        <a:t>24,00%</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02060"/>
                          </a:solidFill>
                        </a:rPr>
                        <a:t>Sin cupo</a:t>
                      </a:r>
                      <a:r>
                        <a:rPr lang="es-CO" sz="1400" baseline="0" dirty="0" smtClean="0">
                          <a:solidFill>
                            <a:srgbClr val="002060"/>
                          </a:solidFill>
                        </a:rPr>
                        <a:t> </a:t>
                      </a:r>
                      <a:endParaRPr lang="es-CO" sz="1400" dirty="0">
                        <a:solidFill>
                          <a:srgbClr val="002060"/>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algn="ctr"/>
                      <a:r>
                        <a:rPr lang="es-CO" sz="1400" dirty="0" smtClean="0">
                          <a:solidFill>
                            <a:srgbClr val="002060"/>
                          </a:solidFill>
                        </a:rPr>
                        <a:t>Aumento de volatilidad ($) en el último</a:t>
                      </a:r>
                      <a:r>
                        <a:rPr lang="es-CO" sz="1400" baseline="0" dirty="0" smtClean="0">
                          <a:solidFill>
                            <a:srgbClr val="002060"/>
                          </a:solidFill>
                        </a:rPr>
                        <a:t> año</a:t>
                      </a:r>
                      <a:endParaRPr lang="es-CO" sz="1400" dirty="0">
                        <a:solidFill>
                          <a:srgbClr val="002060"/>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latin typeface="+mj-lt"/>
                        </a:rPr>
                        <a:t>Café Pasilla</a:t>
                      </a: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rgbClr val="002060"/>
                          </a:solidFill>
                          <a:latin typeface="+mj-lt"/>
                          <a:ea typeface="+mn-ea"/>
                          <a:cs typeface="+mn-cs"/>
                        </a:rPr>
                        <a:t>20,5%</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rgbClr val="002060"/>
                          </a:solidFill>
                          <a:latin typeface="+mj-lt"/>
                          <a:ea typeface="+mn-ea"/>
                          <a:cs typeface="+mn-cs"/>
                        </a:rPr>
                        <a:t>22,5%</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rPr>
                        <a:t>Sin cupo</a:t>
                      </a:r>
                      <a:r>
                        <a:rPr lang="es-CO" sz="1400" baseline="0" dirty="0" smtClean="0">
                          <a:solidFill>
                            <a:srgbClr val="002060"/>
                          </a:solidFill>
                        </a:rPr>
                        <a:t> </a:t>
                      </a:r>
                      <a:endParaRPr lang="es-CO" sz="1400" dirty="0" smtClean="0">
                        <a:solidFill>
                          <a:srgbClr val="002060"/>
                        </a:solidFill>
                      </a:endParaRPr>
                    </a:p>
                    <a:p>
                      <a:pPr marL="0" marR="0" lvl="0" indent="0" algn="ctr" defTabSz="913990" rtl="0" eaLnBrk="1" fontAlgn="auto" latinLnBrk="0" hangingPunct="1">
                        <a:lnSpc>
                          <a:spcPct val="100000"/>
                        </a:lnSpc>
                        <a:spcBef>
                          <a:spcPts val="0"/>
                        </a:spcBef>
                        <a:spcAft>
                          <a:spcPts val="0"/>
                        </a:spcAft>
                        <a:buClrTx/>
                        <a:buSzTx/>
                        <a:buFontTx/>
                        <a:buNone/>
                        <a:tabLst/>
                        <a:defRPr/>
                      </a:pPr>
                      <a:endParaRPr lang="es-CO" sz="1400" dirty="0">
                        <a:solidFill>
                          <a:srgbClr val="002060"/>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rPr>
                        <a:t>Aumento de volatilidad ($) en el último</a:t>
                      </a:r>
                      <a:r>
                        <a:rPr lang="es-CO" sz="1400" baseline="0" dirty="0" smtClean="0">
                          <a:solidFill>
                            <a:srgbClr val="002060"/>
                          </a:solidFill>
                        </a:rPr>
                        <a:t> año </a:t>
                      </a:r>
                      <a:endParaRPr lang="es-CO" sz="1400" dirty="0">
                        <a:solidFill>
                          <a:srgbClr val="002060"/>
                        </a:solidFill>
                      </a:endParaRP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r h="288416">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ES" sz="1400" dirty="0" smtClean="0">
                          <a:solidFill>
                            <a:srgbClr val="002060"/>
                          </a:solidFill>
                          <a:latin typeface="+mj-lt"/>
                        </a:rPr>
                        <a:t>Coque Metalúrgico</a:t>
                      </a:r>
                      <a:endParaRPr lang="es-CO" sz="1400" dirty="0">
                        <a:solidFill>
                          <a:srgbClr val="002060"/>
                        </a:solidFill>
                        <a:latin typeface="+mj-lt"/>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indent="0" algn="ctr">
                        <a:lnSpc>
                          <a:spcPct val="120000"/>
                        </a:lnSpc>
                        <a:buClr>
                          <a:srgbClr val="00B050"/>
                        </a:buClr>
                        <a:buFont typeface="Wingdings" panose="05000000000000000000" pitchFamily="2" charset="2"/>
                        <a:buNone/>
                      </a:pPr>
                      <a:r>
                        <a:rPr lang="es-CO" sz="1400" kern="1200" dirty="0" smtClean="0">
                          <a:solidFill>
                            <a:srgbClr val="002060"/>
                          </a:solidFill>
                          <a:latin typeface="+mj-lt"/>
                          <a:ea typeface="+mn-ea"/>
                          <a:cs typeface="+mn-cs"/>
                        </a:rPr>
                        <a:t>24,00%</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kern="1200" dirty="0" smtClean="0">
                          <a:solidFill>
                            <a:srgbClr val="002060"/>
                          </a:solidFill>
                          <a:latin typeface="+mj-lt"/>
                          <a:ea typeface="+mn-ea"/>
                          <a:cs typeface="+mn-cs"/>
                        </a:rPr>
                        <a:t>30,00%</a:t>
                      </a:r>
                      <a:endParaRPr lang="es-CO" sz="1400" kern="1200" dirty="0">
                        <a:solidFill>
                          <a:srgbClr val="002060"/>
                        </a:solidFill>
                        <a:latin typeface="+mj-lt"/>
                        <a:ea typeface="+mn-ea"/>
                        <a:cs typeface="+mn-cs"/>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rPr>
                        <a:t>Sin cupo</a:t>
                      </a:r>
                      <a:r>
                        <a:rPr lang="es-CO" sz="1400" baseline="0" dirty="0" smtClean="0">
                          <a:solidFill>
                            <a:srgbClr val="002060"/>
                          </a:solidFill>
                        </a:rPr>
                        <a:t> </a:t>
                      </a:r>
                      <a:endParaRPr lang="es-CO" sz="1400" dirty="0" smtClean="0">
                        <a:solidFill>
                          <a:srgbClr val="002060"/>
                        </a:solidFill>
                      </a:endParaRPr>
                    </a:p>
                    <a:p>
                      <a:pPr marL="0" marR="0" lvl="0" indent="0" algn="ctr" defTabSz="913990" rtl="0" eaLnBrk="1" fontAlgn="auto" latinLnBrk="0" hangingPunct="1">
                        <a:lnSpc>
                          <a:spcPct val="100000"/>
                        </a:lnSpc>
                        <a:spcBef>
                          <a:spcPts val="0"/>
                        </a:spcBef>
                        <a:spcAft>
                          <a:spcPts val="0"/>
                        </a:spcAft>
                        <a:buClrTx/>
                        <a:buSzTx/>
                        <a:buFontTx/>
                        <a:buNone/>
                        <a:tabLst/>
                        <a:defRPr/>
                      </a:pPr>
                      <a:endParaRPr lang="es-CO" sz="1400" baseline="0" dirty="0" smtClean="0">
                        <a:solidFill>
                          <a:srgbClr val="002060"/>
                        </a:solidFill>
                      </a:endParaRPr>
                    </a:p>
                  </a:txBody>
                  <a:tcPr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c>
                  <a:txBody>
                    <a:bodyPr/>
                    <a:lstStyle/>
                    <a:p>
                      <a:pPr marL="0" marR="0" lvl="0" indent="0" algn="ctr" defTabSz="913990" rtl="0" eaLnBrk="1" fontAlgn="auto" latinLnBrk="0" hangingPunct="1">
                        <a:lnSpc>
                          <a:spcPct val="100000"/>
                        </a:lnSpc>
                        <a:spcBef>
                          <a:spcPts val="0"/>
                        </a:spcBef>
                        <a:spcAft>
                          <a:spcPts val="0"/>
                        </a:spcAft>
                        <a:buClrTx/>
                        <a:buSzTx/>
                        <a:buFontTx/>
                        <a:buNone/>
                        <a:tabLst/>
                        <a:defRPr/>
                      </a:pPr>
                      <a:r>
                        <a:rPr lang="es-CO" sz="1400" dirty="0" smtClean="0">
                          <a:solidFill>
                            <a:srgbClr val="002060"/>
                          </a:solidFill>
                        </a:rPr>
                        <a:t>Aumento de volatilidad ($) en el último</a:t>
                      </a:r>
                      <a:r>
                        <a:rPr lang="es-CO" sz="1400" baseline="0" dirty="0" smtClean="0">
                          <a:solidFill>
                            <a:srgbClr val="002060"/>
                          </a:solidFill>
                        </a:rPr>
                        <a:t> año, spread de estacionalidad</a:t>
                      </a:r>
                    </a:p>
                  </a:txBody>
                  <a:tcP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48289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821007" cy="1668947"/>
          </a:xfrm>
        </p:spPr>
        <p:txBody>
          <a:bodyPr/>
          <a:lstStyle/>
          <a:p>
            <a:pPr lvl="0" algn="just"/>
            <a:r>
              <a:rPr lang="es-CO" sz="4000" dirty="0"/>
              <a:t>6</a:t>
            </a:r>
            <a:r>
              <a:rPr lang="es-CO" sz="4000" dirty="0" smtClean="0"/>
              <a:t>. Gestión </a:t>
            </a:r>
            <a:r>
              <a:rPr lang="es-CO" sz="4000" dirty="0"/>
              <a:t>Sistema de Administración de Riesgos Financieros SARF</a:t>
            </a:r>
          </a:p>
        </p:txBody>
      </p:sp>
      <p:sp>
        <p:nvSpPr>
          <p:cNvPr id="3" name="Content Placeholder 13"/>
          <p:cNvSpPr txBox="1">
            <a:spLocks/>
          </p:cNvSpPr>
          <p:nvPr/>
        </p:nvSpPr>
        <p:spPr>
          <a:xfrm>
            <a:off x="685319" y="3656220"/>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400" b="1" dirty="0">
                <a:solidFill>
                  <a:srgbClr val="99CCFF"/>
                </a:solidFill>
              </a:rPr>
              <a:t>Informe de Gestión SARF Agosto de 2017 (Anexo No </a:t>
            </a:r>
            <a:r>
              <a:rPr lang="es-ES" sz="1400" b="1" dirty="0" smtClean="0">
                <a:solidFill>
                  <a:srgbClr val="99CCFF"/>
                </a:solidFill>
              </a:rPr>
              <a:t>5)  </a:t>
            </a:r>
            <a:endParaRPr lang="es-ES" sz="1400" b="1" dirty="0">
              <a:solidFill>
                <a:srgbClr val="99CCFF"/>
              </a:solidFill>
            </a:endParaRPr>
          </a:p>
        </p:txBody>
      </p:sp>
    </p:spTree>
    <p:extLst>
      <p:ext uri="{BB962C8B-B14F-4D97-AF65-F5344CB8AC3E}">
        <p14:creationId xmlns:p14="http://schemas.microsoft.com/office/powerpoint/2010/main" val="38092794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124098" y="55128"/>
            <a:ext cx="7326019"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Administration de Riesgos Financieros  - SARF</a:t>
            </a:r>
          </a:p>
        </p:txBody>
      </p:sp>
      <p:pic>
        <p:nvPicPr>
          <p:cNvPr id="18" name="91 Imagen" descr="BMC LOGO.bmp"/>
          <p:cNvPicPr>
            <a:picLocks noChangeAspect="1"/>
          </p:cNvPicPr>
          <p:nvPr/>
        </p:nvPicPr>
        <p:blipFill>
          <a:blip r:embed="rId2"/>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385796" y="491783"/>
            <a:ext cx="7108797" cy="523064"/>
          </a:xfrm>
          <a:prstGeom prst="rect">
            <a:avLst/>
          </a:prstGeom>
        </p:spPr>
        <p:txBody>
          <a:bodyPr vert="horz" lIns="0" tIns="0" rIns="0" bIns="0" rtlCol="0" anchor="ctr" anchorCtr="0">
            <a:noAutofit/>
          </a:bodyPr>
          <a:lstStyle/>
          <a:p>
            <a:r>
              <a:rPr lang="es-CO" sz="2700" b="1" dirty="0">
                <a:solidFill>
                  <a:srgbClr val="094784"/>
                </a:solidFill>
                <a:latin typeface="+mj-lt"/>
                <a:ea typeface="+mj-ea"/>
                <a:cs typeface="+mj-cs"/>
              </a:rPr>
              <a:t>Riesgo de Mercado</a:t>
            </a:r>
          </a:p>
        </p:txBody>
      </p:sp>
      <p:graphicFrame>
        <p:nvGraphicFramePr>
          <p:cNvPr id="7" name="4 Diagrama"/>
          <p:cNvGraphicFramePr/>
          <p:nvPr>
            <p:extLst>
              <p:ext uri="{D42A27DB-BD31-4B8C-83A1-F6EECF244321}">
                <p14:modId xmlns:p14="http://schemas.microsoft.com/office/powerpoint/2010/main" val="2263740295"/>
              </p:ext>
            </p:extLst>
          </p:nvPr>
        </p:nvGraphicFramePr>
        <p:xfrm>
          <a:off x="317256" y="1014847"/>
          <a:ext cx="8128000" cy="4002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4 Marcador de texto"/>
          <p:cNvSpPr txBox="1">
            <a:spLocks/>
          </p:cNvSpPr>
          <p:nvPr/>
        </p:nvSpPr>
        <p:spPr>
          <a:xfrm>
            <a:off x="341320" y="3089230"/>
            <a:ext cx="7108797" cy="523064"/>
          </a:xfrm>
          <a:prstGeom prst="rect">
            <a:avLst/>
          </a:prstGeom>
        </p:spPr>
        <p:txBody>
          <a:bodyPr vert="horz" lIns="0" tIns="0" rIns="0" bIns="0" rtlCol="0" anchor="ctr" anchorCtr="0">
            <a:noAutofit/>
          </a:bodyPr>
          <a:lstStyle/>
          <a:p>
            <a:r>
              <a:rPr lang="es-CO" sz="2700" b="1" dirty="0">
                <a:solidFill>
                  <a:srgbClr val="002060"/>
                </a:solidFill>
                <a:latin typeface="+mj-lt"/>
                <a:ea typeface="+mj-ea"/>
                <a:cs typeface="+mj-cs"/>
              </a:rPr>
              <a:t>Riesgo de Emisor y Contraparte</a:t>
            </a:r>
          </a:p>
        </p:txBody>
      </p:sp>
    </p:spTree>
    <p:extLst>
      <p:ext uri="{BB962C8B-B14F-4D97-AF65-F5344CB8AC3E}">
        <p14:creationId xmlns:p14="http://schemas.microsoft.com/office/powerpoint/2010/main" val="182033157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11857" y="93997"/>
            <a:ext cx="7282736"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Administración de Riesgos Financieros  - SARF</a:t>
            </a:r>
          </a:p>
        </p:txBody>
      </p:sp>
      <p:pic>
        <p:nvPicPr>
          <p:cNvPr id="18" name="91 Imagen" descr="BMC LOGO.bmp"/>
          <p:cNvPicPr>
            <a:picLocks noChangeAspect="1"/>
          </p:cNvPicPr>
          <p:nvPr/>
        </p:nvPicPr>
        <p:blipFill>
          <a:blip r:embed="rId2"/>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11857" y="492052"/>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Liquidez</a:t>
            </a:r>
          </a:p>
        </p:txBody>
      </p:sp>
      <p:grpSp>
        <p:nvGrpSpPr>
          <p:cNvPr id="8" name="6 Grupo"/>
          <p:cNvGrpSpPr/>
          <p:nvPr/>
        </p:nvGrpSpPr>
        <p:grpSpPr>
          <a:xfrm>
            <a:off x="181261" y="1008824"/>
            <a:ext cx="8797233" cy="721641"/>
            <a:chOff x="31387" y="207716"/>
            <a:chExt cx="8001000" cy="642981"/>
          </a:xfrm>
        </p:grpSpPr>
        <p:sp>
          <p:nvSpPr>
            <p:cNvPr id="10" name="7 Rectángulo redondeado"/>
            <p:cNvSpPr/>
            <p:nvPr/>
          </p:nvSpPr>
          <p:spPr>
            <a:xfrm>
              <a:off x="31387" y="207716"/>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281235"/>
              <a:ext cx="7938224" cy="531469"/>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MX" sz="1400" dirty="0" smtClean="0">
                  <a:solidFill>
                    <a:srgbClr val="094784"/>
                  </a:solidFill>
                </a:rPr>
                <a:t>Se verificó </a:t>
              </a:r>
              <a:r>
                <a:rPr lang="es-MX" sz="1400" dirty="0">
                  <a:solidFill>
                    <a:srgbClr val="094784"/>
                  </a:solidFill>
                </a:rPr>
                <a:t>que la entidad ha mantenido suficiencia de liquidez para dar cumplimiento a sus obligaciones generadas por la operativa mensual y en desarrollo de su actividad económica.</a:t>
              </a:r>
              <a:endParaRPr lang="es-CO" sz="1400" dirty="0" err="1">
                <a:solidFill>
                  <a:srgbClr val="094784"/>
                </a:solidFill>
              </a:endParaRPr>
            </a:p>
          </p:txBody>
        </p:sp>
      </p:grpSp>
      <p:graphicFrame>
        <p:nvGraphicFramePr>
          <p:cNvPr id="14" name="Gráfico 13"/>
          <p:cNvGraphicFramePr>
            <a:graphicFrameLocks noGrp="1"/>
          </p:cNvGraphicFramePr>
          <p:nvPr>
            <p:extLst>
              <p:ext uri="{D42A27DB-BD31-4B8C-83A1-F6EECF244321}">
                <p14:modId xmlns:p14="http://schemas.microsoft.com/office/powerpoint/2010/main" val="3111980553"/>
              </p:ext>
            </p:extLst>
          </p:nvPr>
        </p:nvGraphicFramePr>
        <p:xfrm>
          <a:off x="211857" y="1893770"/>
          <a:ext cx="8697614" cy="30148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946520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p:cNvSpPr>
            <a:spLocks noGrp="1"/>
          </p:cNvSpPr>
          <p:nvPr>
            <p:ph type="body" idx="28"/>
          </p:nvPr>
        </p:nvSpPr>
        <p:spPr>
          <a:xfrm>
            <a:off x="209305" y="87700"/>
            <a:ext cx="7285288" cy="338961"/>
          </a:xfrm>
        </p:spPr>
        <p:txBody>
          <a:bodyPr/>
          <a:lstStyle/>
          <a:p>
            <a:pPr lvl="0" defTabSz="914400">
              <a:lnSpc>
                <a:spcPct val="120000"/>
              </a:lnSpc>
              <a:spcBef>
                <a:spcPts val="600"/>
              </a:spcBef>
              <a:spcAft>
                <a:spcPts val="1200"/>
              </a:spcAft>
              <a:buFont typeface="Arial" panose="020B0604020202020204" pitchFamily="34" charset="0"/>
              <a:buChar char="​"/>
              <a:defRPr/>
            </a:pPr>
            <a:r>
              <a:rPr lang="en-US" sz="2000" b="1" dirty="0">
                <a:solidFill>
                  <a:srgbClr val="094784"/>
                </a:solidFill>
                <a:latin typeface="+mn-lt"/>
              </a:rPr>
              <a:t>Sistema de Administración de Riesgos Financieros  - SARF</a:t>
            </a:r>
          </a:p>
        </p:txBody>
      </p:sp>
      <p:pic>
        <p:nvPicPr>
          <p:cNvPr id="18" name="91 Imagen" descr="BMC LOGO.bmp"/>
          <p:cNvPicPr>
            <a:picLocks noChangeAspect="1"/>
          </p:cNvPicPr>
          <p:nvPr/>
        </p:nvPicPr>
        <p:blipFill>
          <a:blip r:embed="rId3"/>
          <a:srcRect t="9660" r="-211"/>
          <a:stretch>
            <a:fillRect/>
          </a:stretch>
        </p:blipFill>
        <p:spPr bwMode="auto">
          <a:xfrm>
            <a:off x="7494593" y="117206"/>
            <a:ext cx="1512000" cy="465145"/>
          </a:xfrm>
          <a:prstGeom prst="rect">
            <a:avLst/>
          </a:prstGeom>
          <a:noFill/>
          <a:ln w="9525">
            <a:noFill/>
            <a:miter lim="800000"/>
            <a:headEnd/>
            <a:tailEnd/>
          </a:ln>
        </p:spPr>
      </p:pic>
      <p:sp>
        <p:nvSpPr>
          <p:cNvPr id="6" name="4 Marcador de texto"/>
          <p:cNvSpPr txBox="1">
            <a:spLocks/>
          </p:cNvSpPr>
          <p:nvPr/>
        </p:nvSpPr>
        <p:spPr>
          <a:xfrm>
            <a:off x="209305" y="430595"/>
            <a:ext cx="7108797" cy="523064"/>
          </a:xfrm>
          <a:prstGeom prst="rect">
            <a:avLst/>
          </a:prstGeom>
        </p:spPr>
        <p:txBody>
          <a:bodyPr vert="horz" lIns="0" tIns="0" rIns="0" bIns="0" rtlCol="0" anchor="ctr" anchorCtr="0">
            <a:noAutofit/>
          </a:bodyPr>
          <a:lstStyle/>
          <a:p>
            <a:pPr>
              <a:lnSpc>
                <a:spcPct val="85000"/>
              </a:lnSpc>
              <a:spcBef>
                <a:spcPct val="0"/>
              </a:spcBef>
            </a:pPr>
            <a:r>
              <a:rPr lang="es-CO" sz="2700" b="1" dirty="0">
                <a:solidFill>
                  <a:srgbClr val="094784"/>
                </a:solidFill>
                <a:latin typeface="+mj-lt"/>
                <a:ea typeface="+mj-ea"/>
                <a:cs typeface="+mj-cs"/>
              </a:rPr>
              <a:t>Riesgo de Tasa de Cambio</a:t>
            </a:r>
          </a:p>
        </p:txBody>
      </p:sp>
      <p:grpSp>
        <p:nvGrpSpPr>
          <p:cNvPr id="8" name="6 Grupo"/>
          <p:cNvGrpSpPr/>
          <p:nvPr/>
        </p:nvGrpSpPr>
        <p:grpSpPr>
          <a:xfrm>
            <a:off x="181261" y="958845"/>
            <a:ext cx="8625363" cy="1021649"/>
            <a:chOff x="31387" y="269165"/>
            <a:chExt cx="8026556" cy="642981"/>
          </a:xfrm>
        </p:grpSpPr>
        <p:sp>
          <p:nvSpPr>
            <p:cNvPr id="10" name="7 Rectángulo redondeado"/>
            <p:cNvSpPr/>
            <p:nvPr/>
          </p:nvSpPr>
          <p:spPr>
            <a:xfrm>
              <a:off x="56943" y="269165"/>
              <a:ext cx="8001000" cy="642981"/>
            </a:xfrm>
            <a:prstGeom prst="roundRect">
              <a:avLst/>
            </a:prstGeom>
            <a:ln>
              <a:solidFill>
                <a:srgbClr val="00B050"/>
              </a:solid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8 Rectángulo"/>
            <p:cNvSpPr/>
            <p:nvPr/>
          </p:nvSpPr>
          <p:spPr>
            <a:xfrm>
              <a:off x="31387" y="324921"/>
              <a:ext cx="7938224" cy="5314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just"/>
              <a:r>
                <a:rPr lang="es-CO" sz="1400" dirty="0">
                  <a:solidFill>
                    <a:srgbClr val="094784"/>
                  </a:solidFill>
                </a:rPr>
                <a:t>Se realizó el monitoreo a cada una de las posiciones sobre la sensibilidad de las coberturas a corte de </a:t>
              </a:r>
              <a:r>
                <a:rPr lang="es-CO" sz="1400" dirty="0" smtClean="0">
                  <a:solidFill>
                    <a:srgbClr val="094784"/>
                  </a:solidFill>
                </a:rPr>
                <a:t>31 </a:t>
              </a:r>
              <a:r>
                <a:rPr lang="es-CO" sz="1400" dirty="0">
                  <a:solidFill>
                    <a:srgbClr val="094784"/>
                  </a:solidFill>
                </a:rPr>
                <a:t>de </a:t>
              </a:r>
              <a:r>
                <a:rPr lang="es-CO" sz="1400" dirty="0" smtClean="0">
                  <a:solidFill>
                    <a:srgbClr val="094784"/>
                  </a:solidFill>
                </a:rPr>
                <a:t>agosto </a:t>
              </a:r>
              <a:r>
                <a:rPr lang="es-CO" sz="1400" dirty="0">
                  <a:solidFill>
                    <a:srgbClr val="094784"/>
                  </a:solidFill>
                </a:rPr>
                <a:t>de 2017, de acuerdo a lo establecido en la NIC 39. Al respecto, se concluye que estas siguen siendo efectivas, además de visualizar un comportamiento favorable del mercado de divisas con relación a los derivados que tiene la bolsa establecidos hasta 2018.</a:t>
              </a:r>
            </a:p>
          </p:txBody>
        </p:sp>
      </p:grpSp>
      <p:graphicFrame>
        <p:nvGraphicFramePr>
          <p:cNvPr id="13" name="1 Gráfico"/>
          <p:cNvGraphicFramePr>
            <a:graphicFrameLocks noGrp="1"/>
          </p:cNvGraphicFramePr>
          <p:nvPr>
            <p:extLst>
              <p:ext uri="{D42A27DB-BD31-4B8C-83A1-F6EECF244321}">
                <p14:modId xmlns:p14="http://schemas.microsoft.com/office/powerpoint/2010/main" val="3805105602"/>
              </p:ext>
            </p:extLst>
          </p:nvPr>
        </p:nvGraphicFramePr>
        <p:xfrm>
          <a:off x="209305" y="2067883"/>
          <a:ext cx="8797288" cy="29436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173160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12723" cy="1668947"/>
          </a:xfrm>
        </p:spPr>
        <p:txBody>
          <a:bodyPr/>
          <a:lstStyle/>
          <a:p>
            <a:pPr lvl="0" algn="just"/>
            <a:r>
              <a:rPr lang="es-CO" sz="4000" dirty="0" smtClean="0"/>
              <a:t>7. Gestión </a:t>
            </a:r>
            <a:r>
              <a:rPr lang="es-CO" sz="4000" dirty="0"/>
              <a:t>Sistema de Administración de Riesgo Operativo – SARO</a:t>
            </a:r>
            <a:endParaRPr lang="es-CO" sz="4000" dirty="0">
              <a:solidFill>
                <a:schemeClr val="tx1"/>
              </a:solidFill>
            </a:endParaRPr>
          </a:p>
        </p:txBody>
      </p:sp>
      <p:sp>
        <p:nvSpPr>
          <p:cNvPr id="3" name="Content Placeholder 13"/>
          <p:cNvSpPr txBox="1">
            <a:spLocks/>
          </p:cNvSpPr>
          <p:nvPr/>
        </p:nvSpPr>
        <p:spPr>
          <a:xfrm>
            <a:off x="685319" y="3656220"/>
            <a:ext cx="7760849" cy="915781"/>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85750">
              <a:lnSpc>
                <a:spcPct val="100000"/>
              </a:lnSpc>
              <a:spcBef>
                <a:spcPts val="0"/>
              </a:spcBef>
              <a:spcAft>
                <a:spcPts val="0"/>
              </a:spcAft>
              <a:buFont typeface="Wingdings" panose="05000000000000000000" pitchFamily="2" charset="2"/>
              <a:buChar char="ü"/>
            </a:pPr>
            <a:r>
              <a:rPr lang="es-ES" sz="1500" b="1" dirty="0" smtClean="0">
                <a:solidFill>
                  <a:srgbClr val="99CCFF"/>
                </a:solidFill>
              </a:rPr>
              <a:t>Informe Gestión SARO (Anexo No 6) </a:t>
            </a:r>
          </a:p>
        </p:txBody>
      </p:sp>
    </p:spTree>
    <p:extLst>
      <p:ext uri="{BB962C8B-B14F-4D97-AF65-F5344CB8AC3E}">
        <p14:creationId xmlns:p14="http://schemas.microsoft.com/office/powerpoint/2010/main" val="1572275969"/>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269903" y="322087"/>
            <a:ext cx="6527939" cy="451948"/>
          </a:xfrm>
        </p:spPr>
        <p:txBody>
          <a:bodyPr/>
          <a:lstStyle/>
          <a:p>
            <a:r>
              <a:rPr lang="es-ES" sz="2400" b="1" dirty="0" smtClean="0">
                <a:solidFill>
                  <a:srgbClr val="094784"/>
                </a:solidFill>
                <a:latin typeface="+mn-lt"/>
              </a:rPr>
              <a:t>GESTIÓN EVENTO DE RIESGO OPERATIVO</a:t>
            </a:r>
            <a:endParaRPr lang="en-US" sz="2400" b="1" dirty="0">
              <a:solidFill>
                <a:srgbClr val="094784"/>
              </a:solidFill>
              <a:latin typeface="+mn-lt"/>
            </a:endParaRPr>
          </a:p>
        </p:txBody>
      </p:sp>
      <p:sp>
        <p:nvSpPr>
          <p:cNvPr id="6" name="5 CuadroTexto"/>
          <p:cNvSpPr txBox="1"/>
          <p:nvPr/>
        </p:nvSpPr>
        <p:spPr>
          <a:xfrm>
            <a:off x="269903" y="965718"/>
            <a:ext cx="8308612" cy="664797"/>
          </a:xfrm>
          <a:prstGeom prst="rect">
            <a:avLst/>
          </a:prstGeom>
          <a:noFill/>
        </p:spPr>
        <p:txBody>
          <a:bodyPr wrap="square" lIns="0" tIns="0" rIns="0" bIns="0" rtlCol="0">
            <a:spAutoFit/>
          </a:bodyPr>
          <a:lstStyle/>
          <a:p>
            <a:pPr algn="just">
              <a:lnSpc>
                <a:spcPct val="120000"/>
              </a:lnSpc>
              <a:buClr>
                <a:srgbClr val="00B050"/>
              </a:buClr>
            </a:pPr>
            <a:r>
              <a:rPr lang="es-ES" dirty="0" smtClean="0">
                <a:solidFill>
                  <a:srgbClr val="094784"/>
                </a:solidFill>
              </a:rPr>
              <a:t>A continuación se presenta la gestión realizada hasta la fecha respecto a los Eventos de Riesgo Operativo. </a:t>
            </a:r>
            <a:endParaRPr lang="es-ES" dirty="0">
              <a:solidFill>
                <a:srgbClr val="094784"/>
              </a:solidFill>
            </a:endParaRPr>
          </a:p>
        </p:txBody>
      </p:sp>
      <p:graphicFrame>
        <p:nvGraphicFramePr>
          <p:cNvPr id="8" name="Tabla 7"/>
          <p:cNvGraphicFramePr>
            <a:graphicFrameLocks noGrp="1"/>
          </p:cNvGraphicFramePr>
          <p:nvPr>
            <p:extLst>
              <p:ext uri="{D42A27DB-BD31-4B8C-83A1-F6EECF244321}">
                <p14:modId xmlns:p14="http://schemas.microsoft.com/office/powerpoint/2010/main" val="2313660997"/>
              </p:ext>
            </p:extLst>
          </p:nvPr>
        </p:nvGraphicFramePr>
        <p:xfrm>
          <a:off x="269903" y="2013259"/>
          <a:ext cx="8308613" cy="2130211"/>
        </p:xfrm>
        <a:graphic>
          <a:graphicData uri="http://schemas.openxmlformats.org/drawingml/2006/table">
            <a:tbl>
              <a:tblPr firstRow="1" bandRow="1">
                <a:tableStyleId>{5C22544A-7EE6-4342-B048-85BDC9FD1C3A}</a:tableStyleId>
              </a:tblPr>
              <a:tblGrid>
                <a:gridCol w="2363967"/>
                <a:gridCol w="1384440"/>
                <a:gridCol w="1539414"/>
                <a:gridCol w="1510396"/>
                <a:gridCol w="1510396"/>
              </a:tblGrid>
              <a:tr h="297098">
                <a:tc>
                  <a:txBody>
                    <a:bodyPr/>
                    <a:lstStyle/>
                    <a:p>
                      <a:pPr algn="ctr" rtl="0" fontAlgn="ctr"/>
                      <a:r>
                        <a:rPr lang="es-CO" sz="1600" kern="1200" dirty="0">
                          <a:solidFill>
                            <a:schemeClr val="bg1"/>
                          </a:solidFill>
                          <a:latin typeface="+mn-lt"/>
                          <a:ea typeface="+mn-ea"/>
                          <a:cs typeface="+mn-cs"/>
                        </a:rPr>
                        <a:t>Fecha de corte</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30/03/2017</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30/06/2017</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01/09/2017</a:t>
                      </a:r>
                    </a:p>
                  </a:txBody>
                  <a:tcPr marL="6047" marR="6047" marT="6047" marB="0" anchor="ctr">
                    <a:solidFill>
                      <a:srgbClr val="044990"/>
                    </a:solidFill>
                  </a:tcPr>
                </a:tc>
                <a:tc>
                  <a:txBody>
                    <a:bodyPr/>
                    <a:lstStyle/>
                    <a:p>
                      <a:pPr algn="ctr">
                        <a:spcAft>
                          <a:spcPts val="0"/>
                        </a:spcAft>
                      </a:pPr>
                      <a:r>
                        <a:rPr lang="es-CO" sz="1600" b="1" kern="1200" dirty="0">
                          <a:solidFill>
                            <a:schemeClr val="bg1"/>
                          </a:solidFill>
                          <a:latin typeface="+mn-lt"/>
                          <a:ea typeface="+mn-ea"/>
                          <a:cs typeface="+mn-cs"/>
                        </a:rPr>
                        <a:t>29/09/2017</a:t>
                      </a:r>
                    </a:p>
                  </a:txBody>
                  <a:tcPr marL="0" marR="0" marT="0" marB="0">
                    <a:solidFill>
                      <a:srgbClr val="044990"/>
                    </a:solidFill>
                  </a:tcPr>
                </a:tc>
              </a:tr>
              <a:tr h="316336">
                <a:tc>
                  <a:txBody>
                    <a:bodyPr/>
                    <a:lstStyle/>
                    <a:p>
                      <a:pPr algn="ctr" rtl="0" fontAlgn="ctr"/>
                      <a:r>
                        <a:rPr lang="es-CO" sz="1600" kern="1200" dirty="0">
                          <a:solidFill>
                            <a:srgbClr val="094784"/>
                          </a:solidFill>
                          <a:latin typeface="+mn-lt"/>
                          <a:ea typeface="+mn-ea"/>
                          <a:cs typeface="+mn-cs"/>
                        </a:rPr>
                        <a:t>Registrados</a:t>
                      </a:r>
                    </a:p>
                  </a:txBody>
                  <a:tcPr marL="6047" marR="6047" marT="6047" marB="0" anchor="ctr"/>
                </a:tc>
                <a:tc>
                  <a:txBody>
                    <a:bodyPr/>
                    <a:lstStyle/>
                    <a:p>
                      <a:pPr algn="ctr" rtl="0" fontAlgn="ctr"/>
                      <a:r>
                        <a:rPr lang="es-CO" sz="1600" kern="1200" dirty="0">
                          <a:solidFill>
                            <a:srgbClr val="094784"/>
                          </a:solidFill>
                          <a:latin typeface="+mn-lt"/>
                          <a:ea typeface="+mn-ea"/>
                          <a:cs typeface="+mn-cs"/>
                        </a:rPr>
                        <a:t>0</a:t>
                      </a:r>
                    </a:p>
                  </a:txBody>
                  <a:tcPr marL="6047" marR="6047" marT="6047" marB="0" anchor="ctr"/>
                </a:tc>
                <a:tc>
                  <a:txBody>
                    <a:bodyPr/>
                    <a:lstStyle/>
                    <a:p>
                      <a:pPr algn="ctr" rtl="0" fontAlgn="ctr"/>
                      <a:r>
                        <a:rPr lang="es-CO" sz="1600" kern="1200" dirty="0">
                          <a:solidFill>
                            <a:srgbClr val="094784"/>
                          </a:solidFill>
                          <a:latin typeface="+mn-lt"/>
                          <a:ea typeface="+mn-ea"/>
                          <a:cs typeface="+mn-cs"/>
                        </a:rPr>
                        <a:t>0</a:t>
                      </a:r>
                    </a:p>
                  </a:txBody>
                  <a:tcPr marL="6047" marR="6047" marT="6047" marB="0" anchor="ctr"/>
                </a:tc>
                <a:tc>
                  <a:txBody>
                    <a:bodyPr/>
                    <a:lstStyle/>
                    <a:p>
                      <a:pPr algn="ctr" rtl="0" fontAlgn="ctr"/>
                      <a:r>
                        <a:rPr lang="es-CO" sz="1600" kern="1200" dirty="0" smtClean="0">
                          <a:solidFill>
                            <a:srgbClr val="094784"/>
                          </a:solidFill>
                          <a:latin typeface="+mn-lt"/>
                          <a:ea typeface="+mn-ea"/>
                          <a:cs typeface="+mn-cs"/>
                        </a:rPr>
                        <a:t>18</a:t>
                      </a:r>
                      <a:r>
                        <a:rPr lang="es-CO" sz="1600" kern="1200" baseline="30000" dirty="0" smtClean="0">
                          <a:solidFill>
                            <a:srgbClr val="094784"/>
                          </a:solidFill>
                          <a:latin typeface="+mn-lt"/>
                          <a:ea typeface="+mn-ea"/>
                          <a:cs typeface="+mn-cs"/>
                        </a:rPr>
                        <a:t>1</a:t>
                      </a:r>
                      <a:endParaRPr lang="es-CO" sz="1600" kern="1200" dirty="0">
                        <a:solidFill>
                          <a:srgbClr val="094784"/>
                        </a:solidFill>
                        <a:latin typeface="+mn-lt"/>
                        <a:ea typeface="+mn-ea"/>
                        <a:cs typeface="+mn-cs"/>
                      </a:endParaRPr>
                    </a:p>
                  </a:txBody>
                  <a:tcPr marL="6047" marR="6047" marT="6047" marB="0" anchor="ctr"/>
                </a:tc>
                <a:tc>
                  <a:txBody>
                    <a:bodyPr/>
                    <a:lstStyle/>
                    <a:p>
                      <a:pPr marL="0" algn="ctr" defTabSz="913990" rtl="0" eaLnBrk="1" fontAlgn="ctr" latinLnBrk="0" hangingPunct="1">
                        <a:spcAft>
                          <a:spcPts val="0"/>
                        </a:spcAft>
                      </a:pPr>
                      <a:r>
                        <a:rPr lang="es-CO" sz="1600" kern="1200" dirty="0">
                          <a:solidFill>
                            <a:srgbClr val="094784"/>
                          </a:solidFill>
                          <a:latin typeface="+mn-lt"/>
                          <a:ea typeface="+mn-ea"/>
                          <a:cs typeface="+mn-cs"/>
                        </a:rPr>
                        <a:t>1</a:t>
                      </a:r>
                    </a:p>
                  </a:txBody>
                  <a:tcPr marL="0" marR="0" marT="0" marB="0" anchor="ctr"/>
                </a:tc>
              </a:tr>
              <a:tr h="316336">
                <a:tc>
                  <a:txBody>
                    <a:bodyPr/>
                    <a:lstStyle/>
                    <a:p>
                      <a:pPr algn="ctr" rtl="0" fontAlgn="ctr"/>
                      <a:r>
                        <a:rPr lang="es-CO" sz="1600" kern="1200">
                          <a:solidFill>
                            <a:srgbClr val="094784"/>
                          </a:solidFill>
                          <a:latin typeface="+mn-lt"/>
                          <a:ea typeface="+mn-ea"/>
                          <a:cs typeface="+mn-cs"/>
                        </a:rPr>
                        <a:t>Diagnostico</a:t>
                      </a:r>
                    </a:p>
                  </a:txBody>
                  <a:tcPr marL="6047" marR="6047" marT="6047" marB="0" anchor="ctr"/>
                </a:tc>
                <a:tc>
                  <a:txBody>
                    <a:bodyPr/>
                    <a:lstStyle/>
                    <a:p>
                      <a:pPr algn="ctr" rtl="0" fontAlgn="ctr"/>
                      <a:r>
                        <a:rPr lang="es-CO" sz="1600" kern="1200" dirty="0">
                          <a:solidFill>
                            <a:srgbClr val="094784"/>
                          </a:solidFill>
                          <a:latin typeface="+mn-lt"/>
                          <a:ea typeface="+mn-ea"/>
                          <a:cs typeface="+mn-cs"/>
                        </a:rPr>
                        <a:t>8</a:t>
                      </a:r>
                    </a:p>
                  </a:txBody>
                  <a:tcPr marL="6047" marR="6047" marT="6047" marB="0" anchor="ctr"/>
                </a:tc>
                <a:tc>
                  <a:txBody>
                    <a:bodyPr/>
                    <a:lstStyle/>
                    <a:p>
                      <a:pPr algn="ctr" rtl="0" fontAlgn="ctr"/>
                      <a:r>
                        <a:rPr lang="es-CO" sz="1600" kern="1200" dirty="0">
                          <a:solidFill>
                            <a:srgbClr val="094784"/>
                          </a:solidFill>
                          <a:latin typeface="+mn-lt"/>
                          <a:ea typeface="+mn-ea"/>
                          <a:cs typeface="+mn-cs"/>
                        </a:rPr>
                        <a:t>15</a:t>
                      </a:r>
                    </a:p>
                  </a:txBody>
                  <a:tcPr marL="6047" marR="6047" marT="6047" marB="0" anchor="ctr"/>
                </a:tc>
                <a:tc>
                  <a:txBody>
                    <a:bodyPr/>
                    <a:lstStyle/>
                    <a:p>
                      <a:pPr algn="ctr" rtl="0" fontAlgn="ctr"/>
                      <a:r>
                        <a:rPr lang="es-CO" sz="1600" kern="1200" dirty="0">
                          <a:solidFill>
                            <a:srgbClr val="094784"/>
                          </a:solidFill>
                          <a:latin typeface="+mn-lt"/>
                          <a:ea typeface="+mn-ea"/>
                          <a:cs typeface="+mn-cs"/>
                        </a:rPr>
                        <a:t>15</a:t>
                      </a:r>
                    </a:p>
                  </a:txBody>
                  <a:tcPr marL="6047" marR="6047" marT="6047" marB="0" anchor="ctr"/>
                </a:tc>
                <a:tc>
                  <a:txBody>
                    <a:bodyPr/>
                    <a:lstStyle/>
                    <a:p>
                      <a:pPr marL="0" algn="ctr" defTabSz="913990" rtl="0" eaLnBrk="1" fontAlgn="ctr" latinLnBrk="0" hangingPunct="1">
                        <a:spcAft>
                          <a:spcPts val="0"/>
                        </a:spcAft>
                      </a:pPr>
                      <a:r>
                        <a:rPr lang="es-CO" sz="1600" kern="1200" dirty="0" smtClean="0">
                          <a:solidFill>
                            <a:srgbClr val="094784"/>
                          </a:solidFill>
                          <a:latin typeface="+mn-lt"/>
                          <a:ea typeface="+mn-ea"/>
                          <a:cs typeface="+mn-cs"/>
                        </a:rPr>
                        <a:t>25</a:t>
                      </a:r>
                      <a:endParaRPr lang="es-CO" sz="1600" kern="1200" dirty="0">
                        <a:solidFill>
                          <a:srgbClr val="094784"/>
                        </a:solidFill>
                        <a:latin typeface="+mn-lt"/>
                        <a:ea typeface="+mn-ea"/>
                        <a:cs typeface="+mn-cs"/>
                      </a:endParaRPr>
                    </a:p>
                  </a:txBody>
                  <a:tcPr marL="0" marR="0" marT="0" marB="0" anchor="ctr"/>
                </a:tc>
              </a:tr>
              <a:tr h="316336">
                <a:tc>
                  <a:txBody>
                    <a:bodyPr/>
                    <a:lstStyle/>
                    <a:p>
                      <a:pPr algn="ctr" rtl="0" fontAlgn="ctr"/>
                      <a:r>
                        <a:rPr lang="es-CO" sz="1600" kern="1200">
                          <a:solidFill>
                            <a:srgbClr val="094784"/>
                          </a:solidFill>
                          <a:latin typeface="+mn-lt"/>
                          <a:ea typeface="+mn-ea"/>
                          <a:cs typeface="+mn-cs"/>
                        </a:rPr>
                        <a:t>Rta. Cliente</a:t>
                      </a:r>
                    </a:p>
                  </a:txBody>
                  <a:tcPr marL="6047" marR="6047" marT="6047" marB="0" anchor="ctr"/>
                </a:tc>
                <a:tc>
                  <a:txBody>
                    <a:bodyPr/>
                    <a:lstStyle/>
                    <a:p>
                      <a:pPr algn="ctr" rtl="0" fontAlgn="ctr"/>
                      <a:r>
                        <a:rPr lang="es-CO" sz="1600" kern="1200" dirty="0">
                          <a:solidFill>
                            <a:srgbClr val="094784"/>
                          </a:solidFill>
                          <a:latin typeface="+mn-lt"/>
                          <a:ea typeface="+mn-ea"/>
                          <a:cs typeface="+mn-cs"/>
                        </a:rPr>
                        <a:t>5</a:t>
                      </a:r>
                    </a:p>
                  </a:txBody>
                  <a:tcPr marL="6047" marR="6047" marT="6047" marB="0" anchor="ctr"/>
                </a:tc>
                <a:tc>
                  <a:txBody>
                    <a:bodyPr/>
                    <a:lstStyle/>
                    <a:p>
                      <a:pPr algn="ctr" rtl="0" fontAlgn="ctr"/>
                      <a:r>
                        <a:rPr lang="es-CO" sz="1600" kern="1200" dirty="0">
                          <a:solidFill>
                            <a:srgbClr val="094784"/>
                          </a:solidFill>
                          <a:latin typeface="+mn-lt"/>
                          <a:ea typeface="+mn-ea"/>
                          <a:cs typeface="+mn-cs"/>
                        </a:rPr>
                        <a:t>6</a:t>
                      </a:r>
                    </a:p>
                  </a:txBody>
                  <a:tcPr marL="6047" marR="6047" marT="6047" marB="0" anchor="ctr"/>
                </a:tc>
                <a:tc>
                  <a:txBody>
                    <a:bodyPr/>
                    <a:lstStyle/>
                    <a:p>
                      <a:pPr algn="ctr" rtl="0" fontAlgn="ctr"/>
                      <a:r>
                        <a:rPr lang="es-CO" sz="1600" kern="1200" dirty="0">
                          <a:solidFill>
                            <a:srgbClr val="094784"/>
                          </a:solidFill>
                          <a:latin typeface="+mn-lt"/>
                          <a:ea typeface="+mn-ea"/>
                          <a:cs typeface="+mn-cs"/>
                        </a:rPr>
                        <a:t>6</a:t>
                      </a:r>
                    </a:p>
                  </a:txBody>
                  <a:tcPr marL="6047" marR="6047" marT="6047" marB="0" anchor="ctr"/>
                </a:tc>
                <a:tc>
                  <a:txBody>
                    <a:bodyPr/>
                    <a:lstStyle/>
                    <a:p>
                      <a:pPr marL="0" algn="ctr" defTabSz="913990" rtl="0" eaLnBrk="1" fontAlgn="ctr" latinLnBrk="0" hangingPunct="1">
                        <a:spcAft>
                          <a:spcPts val="0"/>
                        </a:spcAft>
                      </a:pPr>
                      <a:r>
                        <a:rPr lang="es-CO" sz="1600" kern="1200" dirty="0" smtClean="0">
                          <a:solidFill>
                            <a:srgbClr val="094784"/>
                          </a:solidFill>
                          <a:latin typeface="+mn-lt"/>
                          <a:ea typeface="+mn-ea"/>
                          <a:cs typeface="+mn-cs"/>
                        </a:rPr>
                        <a:t>14</a:t>
                      </a:r>
                      <a:endParaRPr lang="es-CO" sz="1600" kern="1200" dirty="0">
                        <a:solidFill>
                          <a:srgbClr val="094784"/>
                        </a:solidFill>
                        <a:latin typeface="+mn-lt"/>
                        <a:ea typeface="+mn-ea"/>
                        <a:cs typeface="+mn-cs"/>
                      </a:endParaRPr>
                    </a:p>
                  </a:txBody>
                  <a:tcPr marL="0" marR="0" marT="0" marB="0" anchor="ctr"/>
                </a:tc>
              </a:tr>
              <a:tr h="297098">
                <a:tc>
                  <a:txBody>
                    <a:bodyPr/>
                    <a:lstStyle/>
                    <a:p>
                      <a:pPr algn="ctr" rtl="0" fontAlgn="ctr"/>
                      <a:r>
                        <a:rPr lang="es-CO" sz="1600" kern="1200" dirty="0">
                          <a:solidFill>
                            <a:srgbClr val="094784"/>
                          </a:solidFill>
                          <a:latin typeface="+mn-lt"/>
                          <a:ea typeface="+mn-ea"/>
                          <a:cs typeface="+mn-cs"/>
                        </a:rPr>
                        <a:t>Cerrados</a:t>
                      </a:r>
                    </a:p>
                  </a:txBody>
                  <a:tcPr marL="6047" marR="6047" marT="6047" marB="0" anchor="ctr"/>
                </a:tc>
                <a:tc>
                  <a:txBody>
                    <a:bodyPr/>
                    <a:lstStyle/>
                    <a:p>
                      <a:pPr algn="ctr" rtl="0" fontAlgn="ctr"/>
                      <a:r>
                        <a:rPr lang="es-CO" sz="1600" kern="1200" dirty="0">
                          <a:solidFill>
                            <a:srgbClr val="094784"/>
                          </a:solidFill>
                          <a:latin typeface="+mn-lt"/>
                          <a:ea typeface="+mn-ea"/>
                          <a:cs typeface="+mn-cs"/>
                        </a:rPr>
                        <a:t>1</a:t>
                      </a:r>
                    </a:p>
                  </a:txBody>
                  <a:tcPr marL="6047" marR="6047" marT="6047" marB="0" anchor="ctr"/>
                </a:tc>
                <a:tc>
                  <a:txBody>
                    <a:bodyPr/>
                    <a:lstStyle/>
                    <a:p>
                      <a:pPr algn="ctr" rtl="0" fontAlgn="ctr"/>
                      <a:r>
                        <a:rPr lang="es-CO" sz="1600" kern="1200" dirty="0">
                          <a:solidFill>
                            <a:srgbClr val="094784"/>
                          </a:solidFill>
                          <a:latin typeface="+mn-lt"/>
                          <a:ea typeface="+mn-ea"/>
                          <a:cs typeface="+mn-cs"/>
                        </a:rPr>
                        <a:t>9</a:t>
                      </a:r>
                    </a:p>
                  </a:txBody>
                  <a:tcPr marL="6047" marR="6047" marT="6047" marB="0" anchor="ctr"/>
                </a:tc>
                <a:tc>
                  <a:txBody>
                    <a:bodyPr/>
                    <a:lstStyle/>
                    <a:p>
                      <a:pPr algn="ctr" rtl="0" fontAlgn="ctr"/>
                      <a:r>
                        <a:rPr lang="es-CO" sz="1600" kern="1200" dirty="0">
                          <a:solidFill>
                            <a:srgbClr val="094784"/>
                          </a:solidFill>
                          <a:latin typeface="+mn-lt"/>
                          <a:ea typeface="+mn-ea"/>
                          <a:cs typeface="+mn-cs"/>
                        </a:rPr>
                        <a:t>9</a:t>
                      </a:r>
                    </a:p>
                  </a:txBody>
                  <a:tcPr marL="6047" marR="6047" marT="6047" marB="0" anchor="ctr"/>
                </a:tc>
                <a:tc>
                  <a:txBody>
                    <a:bodyPr/>
                    <a:lstStyle/>
                    <a:p>
                      <a:pPr marL="0" algn="ctr" defTabSz="913990" rtl="0" eaLnBrk="1" fontAlgn="ctr" latinLnBrk="0" hangingPunct="1">
                        <a:spcAft>
                          <a:spcPts val="0"/>
                        </a:spcAft>
                      </a:pPr>
                      <a:r>
                        <a:rPr lang="es-CO" sz="1600" kern="1200" dirty="0">
                          <a:solidFill>
                            <a:srgbClr val="094784"/>
                          </a:solidFill>
                          <a:latin typeface="+mn-lt"/>
                          <a:ea typeface="+mn-ea"/>
                          <a:cs typeface="+mn-cs"/>
                        </a:rPr>
                        <a:t>10</a:t>
                      </a:r>
                    </a:p>
                  </a:txBody>
                  <a:tcPr marL="0" marR="0" marT="0" marB="0" anchor="ctr"/>
                </a:tc>
              </a:tr>
              <a:tr h="587007">
                <a:tc>
                  <a:txBody>
                    <a:bodyPr/>
                    <a:lstStyle/>
                    <a:p>
                      <a:pPr algn="ctr" rtl="0" fontAlgn="ctr"/>
                      <a:r>
                        <a:rPr lang="es-CO" sz="1600" kern="1200" dirty="0">
                          <a:solidFill>
                            <a:schemeClr val="bg1"/>
                          </a:solidFill>
                          <a:latin typeface="+mn-lt"/>
                          <a:ea typeface="+mn-ea"/>
                          <a:cs typeface="+mn-cs"/>
                        </a:rPr>
                        <a:t>Eventos reportados a la Fecha de Corte</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14</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30</a:t>
                      </a:r>
                    </a:p>
                  </a:txBody>
                  <a:tcPr marL="6047" marR="6047" marT="6047" marB="0" anchor="ctr">
                    <a:solidFill>
                      <a:srgbClr val="044990"/>
                    </a:solidFill>
                  </a:tcPr>
                </a:tc>
                <a:tc>
                  <a:txBody>
                    <a:bodyPr/>
                    <a:lstStyle/>
                    <a:p>
                      <a:pPr algn="ctr" rtl="0" fontAlgn="ctr"/>
                      <a:r>
                        <a:rPr lang="es-CO" sz="1600" kern="1200" dirty="0">
                          <a:solidFill>
                            <a:schemeClr val="bg1"/>
                          </a:solidFill>
                          <a:latin typeface="+mn-lt"/>
                          <a:ea typeface="+mn-ea"/>
                          <a:cs typeface="+mn-cs"/>
                        </a:rPr>
                        <a:t>48</a:t>
                      </a:r>
                    </a:p>
                  </a:txBody>
                  <a:tcPr marL="6047" marR="6047" marT="6047" marB="0" anchor="ctr">
                    <a:solidFill>
                      <a:srgbClr val="044990"/>
                    </a:solidFill>
                  </a:tcPr>
                </a:tc>
                <a:tc>
                  <a:txBody>
                    <a:bodyPr/>
                    <a:lstStyle/>
                    <a:p>
                      <a:pPr marL="0" algn="ctr" defTabSz="913990" rtl="0" eaLnBrk="1" fontAlgn="ctr" latinLnBrk="0" hangingPunct="1">
                        <a:spcAft>
                          <a:spcPts val="0"/>
                        </a:spcAft>
                      </a:pPr>
                      <a:r>
                        <a:rPr lang="es-CO" sz="1600" kern="1200" dirty="0" smtClean="0">
                          <a:solidFill>
                            <a:schemeClr val="bg1"/>
                          </a:solidFill>
                          <a:latin typeface="+mn-lt"/>
                          <a:ea typeface="+mn-ea"/>
                          <a:cs typeface="+mn-cs"/>
                        </a:rPr>
                        <a:t>50</a:t>
                      </a:r>
                      <a:endParaRPr lang="es-CO" sz="1600" kern="1200" dirty="0">
                        <a:solidFill>
                          <a:schemeClr val="bg1"/>
                        </a:solidFill>
                        <a:latin typeface="+mn-lt"/>
                        <a:ea typeface="+mn-ea"/>
                        <a:cs typeface="+mn-cs"/>
                      </a:endParaRPr>
                    </a:p>
                  </a:txBody>
                  <a:tcPr marL="0" marR="0" marT="0" marB="0" anchor="ctr">
                    <a:solidFill>
                      <a:srgbClr val="044990"/>
                    </a:solidFill>
                  </a:tcPr>
                </a:tc>
              </a:tr>
            </a:tbl>
          </a:graphicData>
        </a:graphic>
      </p:graphicFrame>
    </p:spTree>
    <p:extLst>
      <p:ext uri="{BB962C8B-B14F-4D97-AF65-F5344CB8AC3E}">
        <p14:creationId xmlns:p14="http://schemas.microsoft.com/office/powerpoint/2010/main" val="138437507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91 Imagen" descr="BMC LOGO.bmp"/>
          <p:cNvPicPr>
            <a:picLocks noChangeAspect="1"/>
          </p:cNvPicPr>
          <p:nvPr/>
        </p:nvPicPr>
        <p:blipFill>
          <a:blip r:embed="rId3"/>
          <a:srcRect t="9660" r="-211"/>
          <a:stretch>
            <a:fillRect/>
          </a:stretch>
        </p:blipFill>
        <p:spPr bwMode="auto">
          <a:xfrm>
            <a:off x="7494593" y="117206"/>
            <a:ext cx="1512000" cy="465145"/>
          </a:xfrm>
          <a:prstGeom prst="rect">
            <a:avLst/>
          </a:prstGeom>
          <a:noFill/>
          <a:ln w="9525">
            <a:noFill/>
            <a:miter lim="800000"/>
            <a:headEnd/>
            <a:tailEnd/>
          </a:ln>
        </p:spPr>
      </p:pic>
      <p:sp>
        <p:nvSpPr>
          <p:cNvPr id="7" name="Text Placeholder 4"/>
          <p:cNvSpPr>
            <a:spLocks noGrp="1"/>
          </p:cNvSpPr>
          <p:nvPr>
            <p:ph type="body" idx="28"/>
          </p:nvPr>
        </p:nvSpPr>
        <p:spPr>
          <a:xfrm>
            <a:off x="144972" y="116361"/>
            <a:ext cx="6527939" cy="451948"/>
          </a:xfrm>
        </p:spPr>
        <p:txBody>
          <a:bodyPr/>
          <a:lstStyle/>
          <a:p>
            <a:pPr algn="r"/>
            <a:r>
              <a:rPr lang="es-ES" sz="2000" b="1" dirty="0" smtClean="0">
                <a:solidFill>
                  <a:srgbClr val="094784"/>
                </a:solidFill>
                <a:latin typeface="+mn-lt"/>
              </a:rPr>
              <a:t>EVENTOS DE RIESGO OPERATIVO</a:t>
            </a:r>
            <a:endParaRPr lang="en-US" sz="2000" b="1" dirty="0">
              <a:solidFill>
                <a:srgbClr val="094784"/>
              </a:solidFill>
              <a:latin typeface="+mn-lt"/>
            </a:endParaRPr>
          </a:p>
        </p:txBody>
      </p:sp>
      <p:pic>
        <p:nvPicPr>
          <p:cNvPr id="20" name="Imagen 19"/>
          <p:cNvPicPr>
            <a:picLocks noChangeAspect="1"/>
          </p:cNvPicPr>
          <p:nvPr/>
        </p:nvPicPr>
        <p:blipFill rotWithShape="1">
          <a:blip r:embed="rId4"/>
          <a:srcRect l="10941" r="13225"/>
          <a:stretch/>
        </p:blipFill>
        <p:spPr>
          <a:xfrm>
            <a:off x="144972" y="458381"/>
            <a:ext cx="3994484" cy="2591025"/>
          </a:xfrm>
          <a:prstGeom prst="rect">
            <a:avLst/>
          </a:prstGeom>
        </p:spPr>
      </p:pic>
      <p:pic>
        <p:nvPicPr>
          <p:cNvPr id="21" name="Imagen 20"/>
          <p:cNvPicPr>
            <a:picLocks noChangeAspect="1"/>
          </p:cNvPicPr>
          <p:nvPr/>
        </p:nvPicPr>
        <p:blipFill>
          <a:blip r:embed="rId5"/>
          <a:stretch>
            <a:fillRect/>
          </a:stretch>
        </p:blipFill>
        <p:spPr>
          <a:xfrm>
            <a:off x="3146723" y="2939477"/>
            <a:ext cx="5824368" cy="2117458"/>
          </a:xfrm>
          <a:prstGeom prst="rect">
            <a:avLst/>
          </a:prstGeom>
        </p:spPr>
      </p:pic>
    </p:spTree>
    <p:extLst>
      <p:ext uri="{BB962C8B-B14F-4D97-AF65-F5344CB8AC3E}">
        <p14:creationId xmlns:p14="http://schemas.microsoft.com/office/powerpoint/2010/main" val="68019692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marL="541338" indent="-541338"/>
            <a:r>
              <a:rPr lang="es-CO" sz="4000" dirty="0"/>
              <a:t>8</a:t>
            </a:r>
            <a:r>
              <a:rPr lang="es-CO" sz="4000" dirty="0" smtClean="0"/>
              <a:t>. </a:t>
            </a:r>
            <a:r>
              <a:rPr lang="es-CO" sz="4000" dirty="0"/>
              <a:t>Proposiciones y </a:t>
            </a:r>
            <a:r>
              <a:rPr lang="es-CO" sz="4000" dirty="0" smtClean="0"/>
              <a:t>Varios</a:t>
            </a:r>
            <a:endParaRPr lang="en-US" sz="4000" dirty="0"/>
          </a:p>
        </p:txBody>
      </p:sp>
    </p:spTree>
    <p:extLst>
      <p:ext uri="{BB962C8B-B14F-4D97-AF65-F5344CB8AC3E}">
        <p14:creationId xmlns:p14="http://schemas.microsoft.com/office/powerpoint/2010/main" val="590753255"/>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950260491"/>
              </p:ext>
            </p:extLst>
          </p:nvPr>
        </p:nvGraphicFramePr>
        <p:xfrm>
          <a:off x="296838" y="595563"/>
          <a:ext cx="8424081" cy="4511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ángulo 2"/>
          <p:cNvSpPr/>
          <p:nvPr/>
        </p:nvSpPr>
        <p:spPr>
          <a:xfrm>
            <a:off x="-560015" y="0"/>
            <a:ext cx="6148773" cy="40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28588" tIns="128588" rIns="128588" bIns="128588" rtlCol="0" anchor="ctr">
            <a:noAutofit/>
          </a:bodyPr>
          <a:lstStyle/>
          <a:p>
            <a:pPr algn="ctr"/>
            <a:r>
              <a:rPr lang="es-CO" b="1" dirty="0" smtClean="0">
                <a:solidFill>
                  <a:srgbClr val="002060"/>
                </a:solidFill>
              </a:rPr>
              <a:t>ORDEN DEL DÍA COMITÉ DE RIESGOS</a:t>
            </a:r>
            <a:endParaRPr lang="es-CO" b="1" dirty="0">
              <a:solidFill>
                <a:srgbClr val="002060"/>
              </a:solidFill>
            </a:endParaRPr>
          </a:p>
        </p:txBody>
      </p:sp>
      <p:sp>
        <p:nvSpPr>
          <p:cNvPr id="4" name="Text Placeholder 29"/>
          <p:cNvSpPr txBox="1">
            <a:spLocks/>
          </p:cNvSpPr>
          <p:nvPr/>
        </p:nvSpPr>
        <p:spPr>
          <a:xfrm>
            <a:off x="2978624" y="370641"/>
            <a:ext cx="3060510" cy="255898"/>
          </a:xfrm>
          <a:prstGeom prst="rect">
            <a:avLst/>
          </a:prstGeom>
        </p:spPr>
        <p:txBody>
          <a:bodyPr vert="horz" lIns="0" tIns="0" rIns="0" bIns="0" rtlCol="0" anchor="t" anchorCtr="0">
            <a:noAutofit/>
          </a:bodyPr>
          <a:lstStyle>
            <a:lvl1pPr marL="0" indent="0" algn="l" defTabSz="914400" rtl="0" eaLnBrk="1" latinLnBrk="0" hangingPunct="1">
              <a:lnSpc>
                <a:spcPts val="1700"/>
              </a:lnSpc>
              <a:spcBef>
                <a:spcPts val="600"/>
              </a:spcBef>
              <a:spcAft>
                <a:spcPts val="1200"/>
              </a:spcAft>
              <a:buFont typeface="Arial" panose="020B0604020202020204" pitchFamily="34" charset="0"/>
              <a:buNone/>
              <a:defRPr sz="1500" b="0" i="0" kern="1200">
                <a:solidFill>
                  <a:schemeClr val="tx2"/>
                </a:solidFill>
                <a:latin typeface="+mn-lt"/>
                <a:ea typeface="+mn-ea"/>
                <a:cs typeface="+mn-cs"/>
              </a:defRPr>
            </a:lvl1pPr>
            <a:lvl2pPr marL="457200" indent="0" algn="l" defTabSz="914400" rtl="0" eaLnBrk="1" latinLnBrk="0" hangingPunct="1">
              <a:lnSpc>
                <a:spcPct val="100000"/>
              </a:lnSpc>
              <a:spcBef>
                <a:spcPts val="0"/>
              </a:spcBef>
              <a:spcAft>
                <a:spcPts val="600"/>
              </a:spcAft>
              <a:buFont typeface="Arial" panose="020B0604020202020204" pitchFamily="34" charset="0"/>
              <a:buNone/>
              <a:defRPr sz="1200" kern="1200">
                <a:solidFill>
                  <a:schemeClr val="tx2"/>
                </a:solidFill>
                <a:latin typeface="+mn-lt"/>
                <a:ea typeface="+mn-ea"/>
                <a:cs typeface="+mn-cs"/>
              </a:defRPr>
            </a:lvl2pPr>
            <a:lvl3pPr marL="914400" indent="0" algn="l" defTabSz="914400" rtl="0" eaLnBrk="1" latinLnBrk="0" hangingPunct="1">
              <a:lnSpc>
                <a:spcPct val="120000"/>
              </a:lnSpc>
              <a:spcBef>
                <a:spcPts val="600"/>
              </a:spcBef>
              <a:spcAft>
                <a:spcPts val="600"/>
              </a:spcAft>
              <a:buFont typeface="Arial" panose="020B0604020202020204" pitchFamily="34" charset="0"/>
              <a:buNone/>
              <a:defRPr sz="1000" kern="1200">
                <a:solidFill>
                  <a:schemeClr val="tx2"/>
                </a:solidFill>
                <a:latin typeface="+mn-lt"/>
                <a:ea typeface="+mn-ea"/>
                <a:cs typeface="+mn-cs"/>
              </a:defRPr>
            </a:lvl3pPr>
            <a:lvl4pPr marL="1371600" indent="0" algn="l" defTabSz="914400" rtl="0" eaLnBrk="1" latinLnBrk="0" hangingPunct="1">
              <a:lnSpc>
                <a:spcPct val="110000"/>
              </a:lnSpc>
              <a:spcBef>
                <a:spcPts val="0"/>
              </a:spcBef>
              <a:spcAft>
                <a:spcPts val="0"/>
              </a:spcAft>
              <a:buFont typeface="Wingdings" panose="05000000000000000000" pitchFamily="2" charset="2"/>
              <a:buNone/>
              <a:defRPr sz="9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0"/>
              </a:spcBef>
              <a:spcAft>
                <a:spcPts val="600"/>
              </a:spcAft>
              <a:buFont typeface="Wingdings" panose="05000000000000000000" pitchFamily="2" charset="2"/>
              <a:buNone/>
              <a:defRPr sz="900" kern="1200">
                <a:solidFill>
                  <a:schemeClr val="tx2">
                    <a:lumMod val="60000"/>
                    <a:lumOff val="40000"/>
                  </a:schemeClr>
                </a:solidFill>
                <a:latin typeface="+mn-lt"/>
                <a:ea typeface="+mn-ea"/>
                <a:cs typeface="+mn-cs"/>
              </a:defRPr>
            </a:lvl5pPr>
            <a:lvl6pPr marL="2286000" indent="0" algn="l" defTabSz="914400" rtl="0" eaLnBrk="1" latinLnBrk="0" hangingPunct="1">
              <a:lnSpc>
                <a:spcPct val="100000"/>
              </a:lnSpc>
              <a:spcBef>
                <a:spcPts val="600"/>
              </a:spcBef>
              <a:spcAft>
                <a:spcPts val="0"/>
              </a:spcAft>
              <a:buFont typeface="Arial" panose="020B0604020202020204" pitchFamily="34" charset="0"/>
              <a:buNone/>
              <a:defRPr sz="900" b="1" kern="1200">
                <a:solidFill>
                  <a:schemeClr val="bg2"/>
                </a:solidFill>
                <a:latin typeface="+mj-lt"/>
                <a:ea typeface="+mn-ea"/>
                <a:cs typeface="+mn-cs"/>
              </a:defRPr>
            </a:lvl6pPr>
            <a:lvl7pPr marL="27432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bg2"/>
                </a:solidFill>
                <a:latin typeface="+mj-lt"/>
                <a:ea typeface="+mn-ea"/>
                <a:cs typeface="+mn-cs"/>
              </a:defRPr>
            </a:lvl7pPr>
            <a:lvl8pPr marL="32004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1"/>
                </a:solidFill>
                <a:latin typeface="+mj-lt"/>
                <a:ea typeface="+mn-ea"/>
                <a:cs typeface="+mn-cs"/>
              </a:defRPr>
            </a:lvl8pPr>
            <a:lvl9pPr marL="3657600" indent="0" algn="l" defTabSz="914400" rtl="0" eaLnBrk="1" latinLnBrk="0" hangingPunct="1">
              <a:lnSpc>
                <a:spcPct val="100000"/>
              </a:lnSpc>
              <a:spcBef>
                <a:spcPts val="600"/>
              </a:spcBef>
              <a:spcAft>
                <a:spcPts val="600"/>
              </a:spcAft>
              <a:buFont typeface="Arial" panose="020B0604020202020204" pitchFamily="34" charset="0"/>
              <a:buNone/>
              <a:defRPr sz="900" kern="1200">
                <a:solidFill>
                  <a:schemeClr val="accent3"/>
                </a:solidFill>
                <a:latin typeface="+mj-lt"/>
                <a:ea typeface="+mn-ea"/>
                <a:cs typeface="+mn-cs"/>
              </a:defRPr>
            </a:lvl9pPr>
          </a:lstStyle>
          <a:p>
            <a:pPr algn="ctr"/>
            <a:r>
              <a:rPr lang="es-CO" sz="1400" b="1" dirty="0">
                <a:solidFill>
                  <a:srgbClr val="002060"/>
                </a:solidFill>
              </a:rPr>
              <a:t>SESIÓN OCTUBRE DE 2017 </a:t>
            </a:r>
            <a:endParaRPr lang="es-ES_tradnl" sz="1400" b="1" dirty="0">
              <a:solidFill>
                <a:srgbClr val="002060"/>
              </a:solidFill>
            </a:endParaRPr>
          </a:p>
        </p:txBody>
      </p:sp>
    </p:spTree>
    <p:extLst>
      <p:ext uri="{BB962C8B-B14F-4D97-AF65-F5344CB8AC3E}">
        <p14:creationId xmlns:p14="http://schemas.microsoft.com/office/powerpoint/2010/main" val="89399949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r>
              <a:rPr lang="es-ES" sz="4000" dirty="0"/>
              <a:t>1</a:t>
            </a:r>
            <a:r>
              <a:rPr lang="es-ES" sz="4000" dirty="0" smtClean="0"/>
              <a:t>.</a:t>
            </a:r>
            <a:r>
              <a:rPr lang="es-CO" sz="4000" dirty="0"/>
              <a:t> VERIFICACIÓN DEL QUÓRUM</a:t>
            </a:r>
            <a:endParaRPr lang="en-US" sz="4000" dirty="0"/>
          </a:p>
        </p:txBody>
      </p:sp>
    </p:spTree>
    <p:extLst>
      <p:ext uri="{BB962C8B-B14F-4D97-AF65-F5344CB8AC3E}">
        <p14:creationId xmlns:p14="http://schemas.microsoft.com/office/powerpoint/2010/main" val="2376627253"/>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773412" cy="1668947"/>
          </a:xfrm>
        </p:spPr>
        <p:txBody>
          <a:bodyPr/>
          <a:lstStyle/>
          <a:p>
            <a:pPr algn="just"/>
            <a:r>
              <a:rPr lang="es-ES" sz="4000" dirty="0" smtClean="0"/>
              <a:t>2.</a:t>
            </a:r>
            <a:r>
              <a:rPr lang="es-CO" sz="4000" dirty="0" smtClean="0"/>
              <a:t> LECTURA Y APROBACIÓN </a:t>
            </a:r>
            <a:r>
              <a:rPr lang="es-CO" sz="4000" dirty="0"/>
              <a:t>DEL ORDEN DEL DÍA</a:t>
            </a:r>
            <a:endParaRPr lang="en-US" sz="4000" dirty="0"/>
          </a:p>
        </p:txBody>
      </p:sp>
    </p:spTree>
    <p:extLst>
      <p:ext uri="{BB962C8B-B14F-4D97-AF65-F5344CB8AC3E}">
        <p14:creationId xmlns:p14="http://schemas.microsoft.com/office/powerpoint/2010/main" val="3672784170"/>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marL="541338" indent="-541338" algn="just"/>
            <a:r>
              <a:rPr lang="es-ES" sz="4000" dirty="0"/>
              <a:t>3</a:t>
            </a:r>
            <a:r>
              <a:rPr lang="es-ES" sz="4000" dirty="0" smtClean="0"/>
              <a:t>.</a:t>
            </a:r>
            <a:r>
              <a:rPr lang="es-CO" sz="4000" dirty="0" smtClean="0"/>
              <a:t> APROBACIÓN DE ACTA 87 DEL MES DE SEPTIEMBRE DE 2017 </a:t>
            </a:r>
            <a:endParaRPr lang="en-US" sz="4000" dirty="0"/>
          </a:p>
        </p:txBody>
      </p:sp>
    </p:spTree>
    <p:extLst>
      <p:ext uri="{BB962C8B-B14F-4D97-AF65-F5344CB8AC3E}">
        <p14:creationId xmlns:p14="http://schemas.microsoft.com/office/powerpoint/2010/main" val="1769502672"/>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685319" y="1428797"/>
            <a:ext cx="7929292" cy="1668947"/>
          </a:xfrm>
        </p:spPr>
        <p:txBody>
          <a:bodyPr/>
          <a:lstStyle/>
          <a:p>
            <a:pPr lvl="0"/>
            <a:r>
              <a:rPr lang="es-ES" sz="4000" dirty="0"/>
              <a:t>4.</a:t>
            </a:r>
            <a:r>
              <a:rPr lang="es-CO" sz="4000" dirty="0"/>
              <a:t> TEMAS INFORMATIVOS</a:t>
            </a:r>
          </a:p>
        </p:txBody>
      </p:sp>
      <p:sp>
        <p:nvSpPr>
          <p:cNvPr id="3" name="Content Placeholder 13"/>
          <p:cNvSpPr txBox="1">
            <a:spLocks/>
          </p:cNvSpPr>
          <p:nvPr/>
        </p:nvSpPr>
        <p:spPr>
          <a:xfrm>
            <a:off x="909776" y="3507527"/>
            <a:ext cx="7491454" cy="1255328"/>
          </a:xfrm>
          <a:prstGeom prst="rect">
            <a:avLst/>
          </a:prstGeom>
        </p:spPr>
        <p:txBody>
          <a:bodyPr numCol="1"/>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Entes </a:t>
            </a:r>
            <a:r>
              <a:rPr lang="es-ES" sz="1500" b="1" dirty="0">
                <a:solidFill>
                  <a:srgbClr val="99CCFF"/>
                </a:solidFill>
              </a:rPr>
              <a:t>de Control </a:t>
            </a:r>
            <a:r>
              <a:rPr lang="es-ES" sz="1500" b="1" dirty="0" smtClean="0">
                <a:solidFill>
                  <a:srgbClr val="99CCFF"/>
                </a:solidFill>
              </a:rPr>
              <a:t>– Coordinación (Anexo No 1) </a:t>
            </a:r>
          </a:p>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Pruebas </a:t>
            </a:r>
            <a:r>
              <a:rPr lang="es-ES" sz="1500" b="1" dirty="0">
                <a:solidFill>
                  <a:srgbClr val="99CCFF"/>
                </a:solidFill>
              </a:rPr>
              <a:t>de Plan de </a:t>
            </a:r>
            <a:r>
              <a:rPr lang="es-ES" sz="1500" b="1" dirty="0" smtClean="0">
                <a:solidFill>
                  <a:srgbClr val="99CCFF"/>
                </a:solidFill>
              </a:rPr>
              <a:t>Continuidad</a:t>
            </a:r>
          </a:p>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Actualización </a:t>
            </a:r>
            <a:r>
              <a:rPr lang="es-ES" sz="1500" b="1" dirty="0">
                <a:solidFill>
                  <a:srgbClr val="99CCFF"/>
                </a:solidFill>
              </a:rPr>
              <a:t>Manual </a:t>
            </a:r>
            <a:r>
              <a:rPr lang="es-ES" sz="1500" b="1" dirty="0" smtClean="0">
                <a:solidFill>
                  <a:srgbClr val="99CCFF"/>
                </a:solidFill>
              </a:rPr>
              <a:t>del Sistema de Administración de Riesgos – SAR </a:t>
            </a:r>
            <a:endParaRPr lang="es-CO" sz="15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endParaRPr lang="es-ES" sz="1400" b="1" dirty="0" smtClean="0">
              <a:solidFill>
                <a:srgbClr val="99CCFF"/>
              </a:solidFill>
            </a:endParaRPr>
          </a:p>
          <a:p>
            <a:pPr>
              <a:lnSpc>
                <a:spcPct val="100000"/>
              </a:lnSpc>
              <a:spcBef>
                <a:spcPts val="0"/>
              </a:spcBef>
              <a:spcAft>
                <a:spcPts val="0"/>
              </a:spcAft>
              <a:buNone/>
            </a:pPr>
            <a:endParaRPr lang="es-ES" sz="1350" b="1" dirty="0">
              <a:solidFill>
                <a:srgbClr val="99CCFF"/>
              </a:solidFill>
            </a:endParaRPr>
          </a:p>
        </p:txBody>
      </p:sp>
    </p:spTree>
    <p:extLst>
      <p:ext uri="{BB962C8B-B14F-4D97-AF65-F5344CB8AC3E}">
        <p14:creationId xmlns:p14="http://schemas.microsoft.com/office/powerpoint/2010/main" val="771263001"/>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4294967295"/>
          </p:nvPr>
        </p:nvSpPr>
        <p:spPr>
          <a:xfrm>
            <a:off x="302585" y="224992"/>
            <a:ext cx="6880268" cy="451948"/>
          </a:xfrm>
          <a:prstGeom prst="rect">
            <a:avLst/>
          </a:prstGeom>
        </p:spPr>
        <p:txBody>
          <a:bodyPr/>
          <a:lstStyle/>
          <a:p>
            <a:pPr algn="just">
              <a:buClr>
                <a:srgbClr val="00CC00"/>
              </a:buClr>
              <a:buNone/>
            </a:pPr>
            <a:r>
              <a:rPr lang="es-CO" sz="2400" b="1" dirty="0" smtClean="0">
                <a:solidFill>
                  <a:srgbClr val="002060"/>
                </a:solidFill>
              </a:rPr>
              <a:t>ENTES DE CONTROL – COORDINACIÓN</a:t>
            </a:r>
            <a:endParaRPr lang="es-CO" sz="2400" b="1" dirty="0">
              <a:solidFill>
                <a:srgbClr val="002060"/>
              </a:solidFill>
            </a:endParaRPr>
          </a:p>
        </p:txBody>
      </p:sp>
      <p:sp>
        <p:nvSpPr>
          <p:cNvPr id="2" name="Rectángulo 1"/>
          <p:cNvSpPr/>
          <p:nvPr/>
        </p:nvSpPr>
        <p:spPr>
          <a:xfrm>
            <a:off x="159735" y="4405745"/>
            <a:ext cx="659662" cy="641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p:cNvSpPr/>
          <p:nvPr/>
        </p:nvSpPr>
        <p:spPr>
          <a:xfrm>
            <a:off x="8413845" y="4268577"/>
            <a:ext cx="659662" cy="77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pic>
        <p:nvPicPr>
          <p:cNvPr id="4" name="Imagen 3"/>
          <p:cNvPicPr>
            <a:picLocks noChangeAspect="1"/>
          </p:cNvPicPr>
          <p:nvPr/>
        </p:nvPicPr>
        <p:blipFill>
          <a:blip r:embed="rId4"/>
          <a:stretch>
            <a:fillRect/>
          </a:stretch>
        </p:blipFill>
        <p:spPr>
          <a:xfrm>
            <a:off x="302585" y="1060138"/>
            <a:ext cx="5604919" cy="2962408"/>
          </a:xfrm>
          <a:prstGeom prst="rect">
            <a:avLst/>
          </a:prstGeom>
        </p:spPr>
      </p:pic>
      <p:sp>
        <p:nvSpPr>
          <p:cNvPr id="5" name="Rectángulo 4"/>
          <p:cNvSpPr/>
          <p:nvPr/>
        </p:nvSpPr>
        <p:spPr>
          <a:xfrm>
            <a:off x="302585" y="4083340"/>
            <a:ext cx="2475358" cy="246221"/>
          </a:xfrm>
          <a:prstGeom prst="rect">
            <a:avLst/>
          </a:prstGeom>
        </p:spPr>
        <p:txBody>
          <a:bodyPr wrap="none">
            <a:spAutoFit/>
          </a:bodyPr>
          <a:lstStyle/>
          <a:p>
            <a:pPr lvl="0"/>
            <a:r>
              <a:rPr lang="es-CO" sz="1000" i="1" dirty="0" smtClean="0">
                <a:solidFill>
                  <a:srgbClr val="00B050"/>
                </a:solidFill>
              </a:rPr>
              <a:t>Fuente: Instituto de Auditores Internos IIA </a:t>
            </a:r>
            <a:endParaRPr lang="es-CO" sz="1000" i="1" dirty="0">
              <a:solidFill>
                <a:srgbClr val="00B050"/>
              </a:solidFill>
            </a:endParaRPr>
          </a:p>
        </p:txBody>
      </p:sp>
      <p:sp>
        <p:nvSpPr>
          <p:cNvPr id="12" name="Rectángulo 11"/>
          <p:cNvSpPr/>
          <p:nvPr/>
        </p:nvSpPr>
        <p:spPr>
          <a:xfrm>
            <a:off x="6082022" y="1430550"/>
            <a:ext cx="2884195" cy="2462213"/>
          </a:xfrm>
          <a:prstGeom prst="rect">
            <a:avLst/>
          </a:prstGeom>
        </p:spPr>
        <p:txBody>
          <a:bodyPr wrap="square">
            <a:spAutoFit/>
          </a:bodyPr>
          <a:lstStyle/>
          <a:p>
            <a:pPr algn="ctr"/>
            <a:r>
              <a:rPr lang="es-CO" sz="1400" b="1" i="1" dirty="0">
                <a:solidFill>
                  <a:srgbClr val="00B050"/>
                </a:solidFill>
              </a:rPr>
              <a:t>SIN UN ENFOQUE COHESIONADO Y COORDINADO, LOS LIMITADOS RECURSOS DE RIESGO Y CONTROL PODRÍAN NO SER DESPLEGADOS EFECTIVAMENTE, Y RIESGOS SIGNIFICATIVOS PODRÍAN</a:t>
            </a:r>
          </a:p>
          <a:p>
            <a:pPr algn="ctr"/>
            <a:r>
              <a:rPr lang="es-CO" sz="1400" b="1" i="1" dirty="0">
                <a:solidFill>
                  <a:srgbClr val="00B050"/>
                </a:solidFill>
              </a:rPr>
              <a:t>NO SER IDENTIFICADOS O GESTIONADOS ADECUADAMENTE.</a:t>
            </a:r>
          </a:p>
        </p:txBody>
      </p:sp>
    </p:spTree>
    <p:extLst>
      <p:ext uri="{BB962C8B-B14F-4D97-AF65-F5344CB8AC3E}">
        <p14:creationId xmlns:p14="http://schemas.microsoft.com/office/powerpoint/2010/main" val="23817929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4294967295"/>
          </p:nvPr>
        </p:nvSpPr>
        <p:spPr>
          <a:xfrm>
            <a:off x="302585" y="163063"/>
            <a:ext cx="6880268" cy="451948"/>
          </a:xfrm>
          <a:prstGeom prst="rect">
            <a:avLst/>
          </a:prstGeom>
        </p:spPr>
        <p:txBody>
          <a:bodyPr/>
          <a:lstStyle/>
          <a:p>
            <a:pPr algn="just">
              <a:buClr>
                <a:srgbClr val="00CC00"/>
              </a:buClr>
              <a:buNone/>
            </a:pPr>
            <a:r>
              <a:rPr lang="es-CO" sz="2400" b="1" dirty="0" smtClean="0">
                <a:solidFill>
                  <a:srgbClr val="002060"/>
                </a:solidFill>
              </a:rPr>
              <a:t>ENTES DE CONTROL – COORDINACIÓN</a:t>
            </a:r>
            <a:endParaRPr lang="es-CO" sz="2400" b="1" dirty="0">
              <a:solidFill>
                <a:srgbClr val="002060"/>
              </a:solidFill>
            </a:endParaRPr>
          </a:p>
        </p:txBody>
      </p:sp>
      <p:sp>
        <p:nvSpPr>
          <p:cNvPr id="2" name="Rectángulo 1"/>
          <p:cNvSpPr/>
          <p:nvPr/>
        </p:nvSpPr>
        <p:spPr>
          <a:xfrm>
            <a:off x="159735" y="4405745"/>
            <a:ext cx="659662" cy="641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91 Imagen" descr="BMC LOGO.bmp"/>
          <p:cNvPicPr>
            <a:picLocks noChangeAspect="1"/>
          </p:cNvPicPr>
          <p:nvPr/>
        </p:nvPicPr>
        <p:blipFill>
          <a:blip r:embed="rId3" cstate="print"/>
          <a:srcRect t="9660" r="-211"/>
          <a:stretch>
            <a:fillRect/>
          </a:stretch>
        </p:blipFill>
        <p:spPr bwMode="auto">
          <a:xfrm>
            <a:off x="7524120" y="163063"/>
            <a:ext cx="1196389" cy="490736"/>
          </a:xfrm>
          <a:prstGeom prst="rect">
            <a:avLst/>
          </a:prstGeom>
          <a:noFill/>
          <a:ln w="9525">
            <a:noFill/>
            <a:miter lim="800000"/>
            <a:headEnd/>
            <a:tailEnd/>
          </a:ln>
        </p:spPr>
      </p:pic>
      <p:sp>
        <p:nvSpPr>
          <p:cNvPr id="10" name="Rectángulo 9"/>
          <p:cNvSpPr/>
          <p:nvPr/>
        </p:nvSpPr>
        <p:spPr>
          <a:xfrm>
            <a:off x="302585" y="655237"/>
            <a:ext cx="8230943" cy="2492990"/>
          </a:xfrm>
          <a:prstGeom prst="rect">
            <a:avLst/>
          </a:prstGeom>
        </p:spPr>
        <p:txBody>
          <a:bodyPr wrap="square">
            <a:spAutoFit/>
          </a:bodyPr>
          <a:lstStyle/>
          <a:p>
            <a:endParaRPr lang="es-CO" sz="1200" dirty="0"/>
          </a:p>
          <a:p>
            <a:pPr marL="285750" indent="-285750" algn="just">
              <a:buClr>
                <a:srgbClr val="00CC00"/>
              </a:buClr>
              <a:buFont typeface="Wingdings" panose="05000000000000000000" pitchFamily="2" charset="2"/>
              <a:buChar char="q"/>
            </a:pPr>
            <a:r>
              <a:rPr lang="es-CO" sz="1600" dirty="0" smtClean="0">
                <a:solidFill>
                  <a:srgbClr val="002060"/>
                </a:solidFill>
              </a:rPr>
              <a:t>El </a:t>
            </a:r>
            <a:r>
              <a:rPr lang="es-CO" sz="1600" dirty="0">
                <a:solidFill>
                  <a:srgbClr val="002060"/>
                </a:solidFill>
              </a:rPr>
              <a:t>modelo de las Tres Líneas de Defensa proporciona una </a:t>
            </a:r>
            <a:r>
              <a:rPr lang="es-CO" sz="1600" dirty="0" smtClean="0">
                <a:solidFill>
                  <a:srgbClr val="002060"/>
                </a:solidFill>
              </a:rPr>
              <a:t>manera simple </a:t>
            </a:r>
            <a:r>
              <a:rPr lang="es-CO" sz="1600" dirty="0">
                <a:solidFill>
                  <a:srgbClr val="002060"/>
                </a:solidFill>
              </a:rPr>
              <a:t>y efectiva para mejorar las comunicaciones en la gestión de riesgos y control mediante la aclaración de las funciones y deberes esenciales </a:t>
            </a:r>
            <a:r>
              <a:rPr lang="es-CO" sz="1600" dirty="0" smtClean="0">
                <a:solidFill>
                  <a:srgbClr val="002060"/>
                </a:solidFill>
              </a:rPr>
              <a:t>relacionados. </a:t>
            </a:r>
            <a:endParaRPr lang="es-CO" sz="1600" dirty="0">
              <a:solidFill>
                <a:srgbClr val="002060"/>
              </a:solidFill>
            </a:endParaRPr>
          </a:p>
          <a:p>
            <a:pPr marL="285750" indent="-285750" algn="just">
              <a:buClr>
                <a:srgbClr val="00CC00"/>
              </a:buClr>
              <a:buFont typeface="Wingdings" panose="05000000000000000000" pitchFamily="2" charset="2"/>
              <a:buChar char="q"/>
            </a:pPr>
            <a:endParaRPr lang="es-CO" sz="1600" dirty="0">
              <a:solidFill>
                <a:srgbClr val="002060"/>
              </a:solidFill>
            </a:endParaRPr>
          </a:p>
          <a:p>
            <a:pPr marL="285750" indent="-285750" algn="just">
              <a:buClr>
                <a:srgbClr val="00CC00"/>
              </a:buClr>
              <a:buFont typeface="Wingdings" panose="05000000000000000000" pitchFamily="2" charset="2"/>
              <a:buChar char="q"/>
            </a:pPr>
            <a:r>
              <a:rPr lang="es-CO" sz="1600" dirty="0">
                <a:solidFill>
                  <a:srgbClr val="002060"/>
                </a:solidFill>
              </a:rPr>
              <a:t>Cada línea de defensa debería ser apoyada en definiciones de </a:t>
            </a:r>
            <a:r>
              <a:rPr lang="es-CO" sz="1600" dirty="0" smtClean="0">
                <a:solidFill>
                  <a:srgbClr val="002060"/>
                </a:solidFill>
              </a:rPr>
              <a:t>funciones y </a:t>
            </a:r>
            <a:r>
              <a:rPr lang="es-CO" sz="1600" dirty="0">
                <a:solidFill>
                  <a:srgbClr val="002060"/>
                </a:solidFill>
              </a:rPr>
              <a:t>políticas apropiadas.</a:t>
            </a:r>
          </a:p>
          <a:p>
            <a:pPr marL="285750" indent="-285750" algn="just">
              <a:buClr>
                <a:srgbClr val="00CC00"/>
              </a:buClr>
              <a:buFont typeface="Wingdings" panose="05000000000000000000" pitchFamily="2" charset="2"/>
              <a:buChar char="q"/>
            </a:pPr>
            <a:endParaRPr lang="es-CO" sz="1600" dirty="0">
              <a:solidFill>
                <a:srgbClr val="002060"/>
              </a:solidFill>
            </a:endParaRPr>
          </a:p>
          <a:p>
            <a:pPr marL="285750" indent="-285750" algn="just">
              <a:buClr>
                <a:srgbClr val="00CC00"/>
              </a:buClr>
              <a:buFont typeface="Wingdings" panose="05000000000000000000" pitchFamily="2" charset="2"/>
              <a:buChar char="q"/>
            </a:pPr>
            <a:r>
              <a:rPr lang="es-CO" sz="1600" dirty="0">
                <a:solidFill>
                  <a:srgbClr val="002060"/>
                </a:solidFill>
              </a:rPr>
              <a:t>Las líneas de defensa no deberían ser mezcladas o coordinarse en </a:t>
            </a:r>
            <a:r>
              <a:rPr lang="es-CO" sz="1600" dirty="0" smtClean="0">
                <a:solidFill>
                  <a:srgbClr val="002060"/>
                </a:solidFill>
              </a:rPr>
              <a:t>una manera </a:t>
            </a:r>
            <a:r>
              <a:rPr lang="es-CO" sz="1600" dirty="0">
                <a:solidFill>
                  <a:srgbClr val="002060"/>
                </a:solidFill>
              </a:rPr>
              <a:t>que pueda comprometer su eficacia.</a:t>
            </a:r>
          </a:p>
        </p:txBody>
      </p:sp>
      <p:pic>
        <p:nvPicPr>
          <p:cNvPr id="3" name="Imagen 2"/>
          <p:cNvPicPr>
            <a:picLocks noChangeAspect="1"/>
          </p:cNvPicPr>
          <p:nvPr/>
        </p:nvPicPr>
        <p:blipFill>
          <a:blip r:embed="rId4"/>
          <a:stretch>
            <a:fillRect/>
          </a:stretch>
        </p:blipFill>
        <p:spPr>
          <a:xfrm>
            <a:off x="1625977" y="3188453"/>
            <a:ext cx="5800725" cy="1724025"/>
          </a:xfrm>
          <a:prstGeom prst="rect">
            <a:avLst/>
          </a:prstGeom>
        </p:spPr>
      </p:pic>
    </p:spTree>
    <p:extLst>
      <p:ext uri="{BB962C8B-B14F-4D97-AF65-F5344CB8AC3E}">
        <p14:creationId xmlns:p14="http://schemas.microsoft.com/office/powerpoint/2010/main" val="36161058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733388" y="1561000"/>
            <a:ext cx="7667842" cy="1251710"/>
          </a:xfrm>
        </p:spPr>
        <p:txBody>
          <a:bodyPr/>
          <a:lstStyle/>
          <a:p>
            <a:pPr algn="just"/>
            <a:r>
              <a:rPr lang="es-ES" sz="3300" dirty="0"/>
              <a:t>5</a:t>
            </a:r>
            <a:r>
              <a:rPr lang="es-ES" sz="3300" dirty="0" smtClean="0"/>
              <a:t>.</a:t>
            </a:r>
            <a:r>
              <a:rPr lang="es-CO" sz="3300" dirty="0" smtClean="0"/>
              <a:t> </a:t>
            </a:r>
            <a:r>
              <a:rPr lang="es-CO" sz="3300" dirty="0"/>
              <a:t>Monitoreo Sistema de Administración de Riesgos de C&amp;L y Garantías – </a:t>
            </a:r>
            <a:r>
              <a:rPr lang="es-CO" sz="3300" dirty="0" smtClean="0"/>
              <a:t>SARG</a:t>
            </a:r>
            <a:br>
              <a:rPr lang="es-CO" sz="3300" dirty="0" smtClean="0"/>
            </a:br>
            <a:r>
              <a:rPr lang="es-CO" sz="3300" dirty="0" smtClean="0"/>
              <a:t> </a:t>
            </a:r>
            <a:r>
              <a:rPr lang="es-CO" sz="2400" dirty="0"/>
              <a:t>(Análisis de </a:t>
            </a:r>
            <a:r>
              <a:rPr lang="es-CO" sz="2400" dirty="0" smtClean="0"/>
              <a:t>subyacentes para aprobación)</a:t>
            </a:r>
            <a:endParaRPr lang="es-CO" sz="2400" dirty="0"/>
          </a:p>
        </p:txBody>
      </p:sp>
      <p:sp>
        <p:nvSpPr>
          <p:cNvPr id="3" name="Content Placeholder 13"/>
          <p:cNvSpPr txBox="1">
            <a:spLocks/>
          </p:cNvSpPr>
          <p:nvPr/>
        </p:nvSpPr>
        <p:spPr>
          <a:xfrm>
            <a:off x="909776" y="3507527"/>
            <a:ext cx="7491454" cy="1255328"/>
          </a:xfrm>
          <a:prstGeom prst="rect">
            <a:avLst/>
          </a:prstGeom>
        </p:spPr>
        <p:txBody>
          <a:bodyPr numCol="2"/>
          <a:lstStyle>
            <a:lvl1pPr marL="0" indent="0" algn="l" defTabSz="91399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399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399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787" indent="-169787" algn="l" defTabSz="91399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5919" indent="-176133" algn="l" defTabSz="91399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399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399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a:lstStyle>
          <a:p>
            <a:pPr indent="-214313" algn="just">
              <a:lnSpc>
                <a:spcPct val="100000"/>
              </a:lnSpc>
              <a:spcBef>
                <a:spcPts val="0"/>
              </a:spcBef>
              <a:spcAft>
                <a:spcPts val="0"/>
              </a:spcAft>
              <a:buFont typeface="Wingdings" panose="05000000000000000000" pitchFamily="2" charset="2"/>
              <a:buChar char="ü"/>
            </a:pPr>
            <a:r>
              <a:rPr lang="es-CO" sz="1500" b="1" dirty="0" smtClean="0">
                <a:solidFill>
                  <a:srgbClr val="99CCFF"/>
                </a:solidFill>
              </a:rPr>
              <a:t>Café Excelso </a:t>
            </a:r>
            <a:r>
              <a:rPr lang="es-CO" sz="1400" b="1" dirty="0" smtClean="0">
                <a:solidFill>
                  <a:srgbClr val="99CCFF"/>
                </a:solidFill>
              </a:rPr>
              <a:t>(Anexo No.2)</a:t>
            </a:r>
            <a:endParaRPr lang="es-CO"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CO" sz="1500" b="1" dirty="0" smtClean="0">
                <a:solidFill>
                  <a:srgbClr val="99CCFF"/>
                </a:solidFill>
              </a:rPr>
              <a:t>Café Pasilla </a:t>
            </a:r>
            <a:r>
              <a:rPr lang="es-CO" sz="1400" b="1" dirty="0" smtClean="0">
                <a:solidFill>
                  <a:srgbClr val="99CCFF"/>
                </a:solidFill>
              </a:rPr>
              <a:t>(</a:t>
            </a:r>
            <a:r>
              <a:rPr lang="es-CO" sz="1400" b="1" dirty="0">
                <a:solidFill>
                  <a:srgbClr val="99CCFF"/>
                </a:solidFill>
              </a:rPr>
              <a:t>Anexo </a:t>
            </a:r>
            <a:r>
              <a:rPr lang="es-CO" sz="1400" b="1" dirty="0" smtClean="0">
                <a:solidFill>
                  <a:srgbClr val="99CCFF"/>
                </a:solidFill>
              </a:rPr>
              <a:t>No.3)</a:t>
            </a:r>
            <a:endParaRPr lang="es-CO" sz="1400" b="1" dirty="0">
              <a:solidFill>
                <a:srgbClr val="99CCFF"/>
              </a:solidFill>
            </a:endParaRPr>
          </a:p>
          <a:p>
            <a:pPr indent="-214313" algn="just">
              <a:lnSpc>
                <a:spcPct val="100000"/>
              </a:lnSpc>
              <a:spcBef>
                <a:spcPts val="0"/>
              </a:spcBef>
              <a:spcAft>
                <a:spcPts val="0"/>
              </a:spcAft>
              <a:buFont typeface="Wingdings" panose="05000000000000000000" pitchFamily="2" charset="2"/>
              <a:buChar char="ü"/>
            </a:pPr>
            <a:r>
              <a:rPr lang="es-ES" sz="1500" b="1" dirty="0" smtClean="0">
                <a:solidFill>
                  <a:srgbClr val="99CCFF"/>
                </a:solidFill>
              </a:rPr>
              <a:t>Coque Siderúrgico </a:t>
            </a:r>
            <a:r>
              <a:rPr lang="es-CO" sz="1400" b="1" dirty="0" smtClean="0">
                <a:solidFill>
                  <a:srgbClr val="99CCFF"/>
                </a:solidFill>
              </a:rPr>
              <a:t>(</a:t>
            </a:r>
            <a:r>
              <a:rPr lang="es-CO" sz="1400" b="1" dirty="0">
                <a:solidFill>
                  <a:srgbClr val="99CCFF"/>
                </a:solidFill>
              </a:rPr>
              <a:t>Anexo </a:t>
            </a:r>
            <a:r>
              <a:rPr lang="es-CO" sz="1400" b="1" dirty="0" smtClean="0">
                <a:solidFill>
                  <a:srgbClr val="99CCFF"/>
                </a:solidFill>
              </a:rPr>
              <a:t>No.4)</a:t>
            </a:r>
            <a:endParaRPr lang="es-CO" sz="1400" dirty="0"/>
          </a:p>
          <a:p>
            <a:pPr indent="-214313" algn="just">
              <a:lnSpc>
                <a:spcPct val="100000"/>
              </a:lnSpc>
              <a:spcBef>
                <a:spcPts val="0"/>
              </a:spcBef>
              <a:spcAft>
                <a:spcPts val="0"/>
              </a:spcAft>
              <a:buFont typeface="Wingdings" panose="05000000000000000000" pitchFamily="2" charset="2"/>
              <a:buChar char="ü"/>
            </a:pPr>
            <a:endParaRPr lang="es-ES" sz="1400" b="1" dirty="0">
              <a:solidFill>
                <a:srgbClr val="99CCFF"/>
              </a:solidFill>
            </a:endParaRPr>
          </a:p>
          <a:p>
            <a:pPr>
              <a:lnSpc>
                <a:spcPct val="100000"/>
              </a:lnSpc>
              <a:spcBef>
                <a:spcPts val="0"/>
              </a:spcBef>
              <a:spcAft>
                <a:spcPts val="0"/>
              </a:spcAft>
              <a:buNone/>
            </a:pPr>
            <a:endParaRPr lang="es-ES" sz="1350" b="1" dirty="0">
              <a:solidFill>
                <a:srgbClr val="99CCFF"/>
              </a:solidFill>
            </a:endParaRPr>
          </a:p>
        </p:txBody>
      </p:sp>
    </p:spTree>
    <p:extLst>
      <p:ext uri="{BB962C8B-B14F-4D97-AF65-F5344CB8AC3E}">
        <p14:creationId xmlns:p14="http://schemas.microsoft.com/office/powerpoint/2010/main" val="1102677636"/>
      </p:ext>
    </p:extLst>
  </p:cSld>
  <p:clrMapOvr>
    <a:masterClrMapping/>
  </p:clrMapOvr>
  <mc:AlternateContent xmlns:mc="http://schemas.openxmlformats.org/markup-compatibility/2006" xmlns:p14="http://schemas.microsoft.com/office/powerpoint/2010/main">
    <mc:Choice Requires="p14">
      <p:transition spd="slow" p14:dur="1250">
        <p:wipe dir="r"/>
      </p:transition>
    </mc:Choice>
    <mc:Fallback xmlns="">
      <p:transition spd="slow">
        <p:wipe dir="r"/>
      </p:transition>
    </mc:Fallback>
  </mc:AlternateContent>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34343</TotalTime>
  <Words>854</Words>
  <Application>Microsoft Office PowerPoint</Application>
  <PresentationFormat>Presentación en pantalla (16:9)</PresentationFormat>
  <Paragraphs>126</Paragraphs>
  <Slides>18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Franklin Gothic Book</vt:lpstr>
      <vt:lpstr>Franklin Gothic Demi Cond</vt:lpstr>
      <vt:lpstr>Wingdings</vt:lpstr>
      <vt:lpstr>Sophisticated Business</vt:lpstr>
      <vt:lpstr>Presentación de PowerPoint</vt:lpstr>
      <vt:lpstr>Presentación de PowerPoint</vt:lpstr>
      <vt:lpstr>1. VERIFICACIÓN DEL QUÓRUM</vt:lpstr>
      <vt:lpstr>2. LECTURA Y APROBACIÓN DEL ORDEN DEL DÍA</vt:lpstr>
      <vt:lpstr>3. APROBACIÓN DE ACTA 87 DEL MES DE SEPTIEMBRE DE 2017 </vt:lpstr>
      <vt:lpstr>4. TEMAS INFORMATIVOS</vt:lpstr>
      <vt:lpstr>Presentación de PowerPoint</vt:lpstr>
      <vt:lpstr>Presentación de PowerPoint</vt:lpstr>
      <vt:lpstr>5. Monitoreo Sistema de Administración de Riesgos de C&amp;L y Garantías – SARG  (Análisis de subyacentes para aprobación)</vt:lpstr>
      <vt:lpstr>Presentación de PowerPoint</vt:lpstr>
      <vt:lpstr>6. Gestión Sistema de Administración de Riesgos Financieros SARF</vt:lpstr>
      <vt:lpstr>Presentación de PowerPoint</vt:lpstr>
      <vt:lpstr>Presentación de PowerPoint</vt:lpstr>
      <vt:lpstr>Presentación de PowerPoint</vt:lpstr>
      <vt:lpstr>7. Gestión Sistema de Administración de Riesgo Operativo – SARO</vt:lpstr>
      <vt:lpstr>Presentación de PowerPoint</vt:lpstr>
      <vt:lpstr>Presentación de PowerPoint</vt:lpstr>
      <vt:lpstr>8. Proposiciones y Varios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Nixon Arley Esteban Ariza</cp:lastModifiedBy>
  <cp:revision>1453</cp:revision>
  <cp:lastPrinted>2017-10-02T16:37:33Z</cp:lastPrinted>
  <dcterms:created xsi:type="dcterms:W3CDTF">2014-02-06T21:29:49Z</dcterms:created>
  <dcterms:modified xsi:type="dcterms:W3CDTF">2017-10-03T05:23:26Z</dcterms:modified>
</cp:coreProperties>
</file>