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drawing7.xml" ContentType="application/vnd.ms-office.drawingml.diagramDrawing+xml"/>
  <Override PartName="/ppt/notesSlides/notesSlide7.xml" ContentType="application/vnd.openxmlformats-officedocument.presentationml.notesSlide+xml"/>
  <Override PartName="/ppt/diagrams/layout13.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diagrams/drawing3.xml" ContentType="application/vnd.ms-office.drawingml.diagramDrawing+xml"/>
  <Override PartName="/ppt/diagrams/colors12.xml" ContentType="application/vnd.openxmlformats-officedocument.drawingml.diagramColors+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diagrams/layout6.xml" ContentType="application/vnd.openxmlformats-officedocument.drawingml.diagramLayout+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notesSlides/notesSlide8.xml" ContentType="application/vnd.openxmlformats-officedocument.presentationml.notesSlide+xml"/>
  <Override PartName="/ppt/diagrams/quickStyle12.xml" ContentType="application/vnd.openxmlformats-officedocument.drawingml.diagramStyle+xml"/>
  <Override PartName="/ppt/diagrams/drawing13.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notesSlides/notesSlide6.xml" ContentType="application/vnd.openxmlformats-officedocument.presentationml.notesSlide+xml"/>
  <Override PartName="/ppt/diagrams/layout14.xml" ContentType="application/vnd.openxmlformats-officedocument.drawingml.diagramLayout+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drawing4.xml" ContentType="application/vnd.ms-office.drawingml.diagramDrawing+xml"/>
  <Override PartName="/ppt/charts/chart2.xml" ContentType="application/vnd.openxmlformats-officedocument.drawingml.chart+xml"/>
  <Override PartName="/ppt/diagrams/quickStyle6.xml" ContentType="application/vnd.openxmlformats-officedocument.drawingml.diagramStyle+xml"/>
  <Override PartName="/ppt/diagrams/layout12.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commentAuthors.xml" ContentType="application/vnd.openxmlformats-officedocument.presentationml.commentAuthors+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notesSlides/notesSlide9.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notesSlides/notesSlide10.xml" ContentType="application/vnd.openxmlformats-officedocument.presentationml.notesSlide+xml"/>
  <Override PartName="/ppt/diagrams/drawing12.xml" ContentType="application/vnd.ms-office.drawingml.diagramDrawing+xml"/>
  <Override PartName="/ppt/slides/slide7.xml" ContentType="application/vnd.openxmlformats-officedocument.presentationml.slide+xml"/>
  <Override PartName="/ppt/slideLayouts/slideLayout9.xml" ContentType="application/vnd.openxmlformats-officedocument.presentationml.slideLayout+xml"/>
  <Override PartName="/ppt/charts/chart1.xml" ContentType="application/vnd.openxmlformats-officedocument.drawingml.chart+xml"/>
  <Override PartName="/ppt/diagrams/drawing5.xml" ContentType="application/vnd.ms-office.drawingml.diagramDrawing+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drawings/drawing1.xml" ContentType="application/vnd.openxmlformats-officedocument.drawingml.chartshapes+xml"/>
  <Override PartName="/ppt/diagrams/colors10.xml" ContentType="application/vnd.openxmlformats-officedocument.drawingml.diagramColors+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slideLayouts/slideLayout16.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9" r:id="rId2"/>
  </p:sldMasterIdLst>
  <p:notesMasterIdLst>
    <p:notesMasterId r:id="rId46"/>
  </p:notesMasterIdLst>
  <p:handoutMasterIdLst>
    <p:handoutMasterId r:id="rId47"/>
  </p:handoutMasterIdLst>
  <p:sldIdLst>
    <p:sldId id="258" r:id="rId3"/>
    <p:sldId id="1641" r:id="rId4"/>
    <p:sldId id="1498" r:id="rId5"/>
    <p:sldId id="1510" r:id="rId6"/>
    <p:sldId id="1511" r:id="rId7"/>
    <p:sldId id="1630" r:id="rId8"/>
    <p:sldId id="1718" r:id="rId9"/>
    <p:sldId id="1670" r:id="rId10"/>
    <p:sldId id="1673" r:id="rId11"/>
    <p:sldId id="1679" r:id="rId12"/>
    <p:sldId id="1649" r:id="rId13"/>
    <p:sldId id="1680" r:id="rId14"/>
    <p:sldId id="1681" r:id="rId15"/>
    <p:sldId id="1682" r:id="rId16"/>
    <p:sldId id="1683" r:id="rId17"/>
    <p:sldId id="1684" r:id="rId18"/>
    <p:sldId id="1685" r:id="rId19"/>
    <p:sldId id="1686" r:id="rId20"/>
    <p:sldId id="1687" r:id="rId21"/>
    <p:sldId id="1711" r:id="rId22"/>
    <p:sldId id="1688" r:id="rId23"/>
    <p:sldId id="1650" r:id="rId24"/>
    <p:sldId id="1660" r:id="rId25"/>
    <p:sldId id="1665" r:id="rId26"/>
    <p:sldId id="1714" r:id="rId27"/>
    <p:sldId id="1693" r:id="rId28"/>
    <p:sldId id="1694" r:id="rId29"/>
    <p:sldId id="1695" r:id="rId30"/>
    <p:sldId id="1696" r:id="rId31"/>
    <p:sldId id="1697" r:id="rId32"/>
    <p:sldId id="1698" r:id="rId33"/>
    <p:sldId id="1699" r:id="rId34"/>
    <p:sldId id="1700" r:id="rId35"/>
    <p:sldId id="1715" r:id="rId36"/>
    <p:sldId id="1717" r:id="rId37"/>
    <p:sldId id="1716" r:id="rId38"/>
    <p:sldId id="1709" r:id="rId39"/>
    <p:sldId id="1667" r:id="rId40"/>
    <p:sldId id="1669" r:id="rId41"/>
    <p:sldId id="1707" r:id="rId42"/>
    <p:sldId id="1705" r:id="rId43"/>
    <p:sldId id="1706" r:id="rId44"/>
    <p:sldId id="1581" r:id="rId45"/>
  </p:sldIdLst>
  <p:sldSz cx="9144000" cy="5143500" type="screen16x9"/>
  <p:notesSz cx="7010400" cy="9296400"/>
  <p:defaultTextStyle>
    <a:defPPr>
      <a:defRPr lang="en-US"/>
    </a:defPPr>
    <a:lvl1pPr marL="0" algn="l" defTabSz="913990" rtl="0" eaLnBrk="1" latinLnBrk="0" hangingPunct="1">
      <a:defRPr sz="1800" kern="1200">
        <a:solidFill>
          <a:schemeClr val="tx1"/>
        </a:solidFill>
        <a:latin typeface="+mn-lt"/>
        <a:ea typeface="+mn-ea"/>
        <a:cs typeface="+mn-cs"/>
      </a:defRPr>
    </a:lvl1pPr>
    <a:lvl2pPr marL="456996" algn="l" defTabSz="913990" rtl="0" eaLnBrk="1" latinLnBrk="0" hangingPunct="1">
      <a:defRPr sz="1800" kern="1200">
        <a:solidFill>
          <a:schemeClr val="tx1"/>
        </a:solidFill>
        <a:latin typeface="+mn-lt"/>
        <a:ea typeface="+mn-ea"/>
        <a:cs typeface="+mn-cs"/>
      </a:defRPr>
    </a:lvl2pPr>
    <a:lvl3pPr marL="913990" algn="l" defTabSz="913990" rtl="0" eaLnBrk="1" latinLnBrk="0" hangingPunct="1">
      <a:defRPr sz="1800" kern="1200">
        <a:solidFill>
          <a:schemeClr val="tx1"/>
        </a:solidFill>
        <a:latin typeface="+mn-lt"/>
        <a:ea typeface="+mn-ea"/>
        <a:cs typeface="+mn-cs"/>
      </a:defRPr>
    </a:lvl3pPr>
    <a:lvl4pPr marL="1370984" algn="l" defTabSz="913990" rtl="0" eaLnBrk="1" latinLnBrk="0" hangingPunct="1">
      <a:defRPr sz="1800" kern="1200">
        <a:solidFill>
          <a:schemeClr val="tx1"/>
        </a:solidFill>
        <a:latin typeface="+mn-lt"/>
        <a:ea typeface="+mn-ea"/>
        <a:cs typeface="+mn-cs"/>
      </a:defRPr>
    </a:lvl4pPr>
    <a:lvl5pPr marL="1827978" algn="l" defTabSz="913990" rtl="0" eaLnBrk="1" latinLnBrk="0" hangingPunct="1">
      <a:defRPr sz="1800" kern="1200">
        <a:solidFill>
          <a:schemeClr val="tx1"/>
        </a:solidFill>
        <a:latin typeface="+mn-lt"/>
        <a:ea typeface="+mn-ea"/>
        <a:cs typeface="+mn-cs"/>
      </a:defRPr>
    </a:lvl5pPr>
    <a:lvl6pPr marL="2284972" algn="l" defTabSz="913990" rtl="0" eaLnBrk="1" latinLnBrk="0" hangingPunct="1">
      <a:defRPr sz="1800" kern="1200">
        <a:solidFill>
          <a:schemeClr val="tx1"/>
        </a:solidFill>
        <a:latin typeface="+mn-lt"/>
        <a:ea typeface="+mn-ea"/>
        <a:cs typeface="+mn-cs"/>
      </a:defRPr>
    </a:lvl6pPr>
    <a:lvl7pPr marL="2741968" algn="l" defTabSz="913990" rtl="0" eaLnBrk="1" latinLnBrk="0" hangingPunct="1">
      <a:defRPr sz="1800" kern="1200">
        <a:solidFill>
          <a:schemeClr val="tx1"/>
        </a:solidFill>
        <a:latin typeface="+mn-lt"/>
        <a:ea typeface="+mn-ea"/>
        <a:cs typeface="+mn-cs"/>
      </a:defRPr>
    </a:lvl7pPr>
    <a:lvl8pPr marL="3198963" algn="l" defTabSz="913990" rtl="0" eaLnBrk="1" latinLnBrk="0" hangingPunct="1">
      <a:defRPr sz="1800" kern="1200">
        <a:solidFill>
          <a:schemeClr val="tx1"/>
        </a:solidFill>
        <a:latin typeface="+mn-lt"/>
        <a:ea typeface="+mn-ea"/>
        <a:cs typeface="+mn-cs"/>
      </a:defRPr>
    </a:lvl8pPr>
    <a:lvl9pPr marL="3655956" algn="l" defTabSz="91399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Sophisticated Business" id="{58BEDF31-0425-40C4-87B2-EBC1798A92EE}">
          <p14:sldIdLst>
            <p14:sldId id="258"/>
            <p14:sldId id="1641"/>
            <p14:sldId id="1498"/>
            <p14:sldId id="1510"/>
            <p14:sldId id="1511"/>
            <p14:sldId id="1630"/>
            <p14:sldId id="1718"/>
            <p14:sldId id="1670"/>
            <p14:sldId id="1673"/>
            <p14:sldId id="1679"/>
            <p14:sldId id="1649"/>
            <p14:sldId id="1680"/>
            <p14:sldId id="1681"/>
            <p14:sldId id="1682"/>
            <p14:sldId id="1683"/>
            <p14:sldId id="1684"/>
            <p14:sldId id="1685"/>
            <p14:sldId id="1686"/>
            <p14:sldId id="1687"/>
            <p14:sldId id="1711"/>
            <p14:sldId id="1688"/>
            <p14:sldId id="1650"/>
            <p14:sldId id="1660"/>
            <p14:sldId id="1665"/>
            <p14:sldId id="1714"/>
            <p14:sldId id="1693"/>
            <p14:sldId id="1694"/>
            <p14:sldId id="1695"/>
            <p14:sldId id="1696"/>
            <p14:sldId id="1697"/>
            <p14:sldId id="1698"/>
            <p14:sldId id="1699"/>
            <p14:sldId id="1700"/>
            <p14:sldId id="1715"/>
            <p14:sldId id="1717"/>
            <p14:sldId id="1716"/>
            <p14:sldId id="1709"/>
            <p14:sldId id="1667"/>
            <p14:sldId id="1669"/>
            <p14:sldId id="1707"/>
            <p14:sldId id="1705"/>
            <p14:sldId id="1706"/>
            <p14:sldId id="1581"/>
          </p14:sldIdLst>
        </p14:section>
      </p14:sectionLst>
    </p:ext>
    <p:ext uri="{EFAFB233-063F-42B5-8137-9DF3F51BA10A}">
      <p15:sldGuideLst xmlns:p15="http://schemas.microsoft.com/office/powerpoint/2012/main" xmlns="">
        <p15:guide id="1" orient="horz" pos="2704" userDrawn="1">
          <p15:clr>
            <a:srgbClr val="A4A3A4"/>
          </p15:clr>
        </p15:guide>
        <p15:guide id="2" orient="horz" pos="3339" userDrawn="1">
          <p15:clr>
            <a:srgbClr val="A4A3A4"/>
          </p15:clr>
        </p15:guide>
        <p15:guide id="3" pos="408" userDrawn="1">
          <p15:clr>
            <a:srgbClr val="A4A3A4"/>
          </p15:clr>
        </p15:guide>
        <p15:guide id="4" orient="horz" pos="2028">
          <p15:clr>
            <a:srgbClr val="A4A3A4"/>
          </p15:clr>
        </p15:guide>
        <p15:guide id="5" orient="horz" pos="2436"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guide id="3" orient="horz" pos="3127">
          <p15:clr>
            <a:srgbClr val="A4A3A4"/>
          </p15:clr>
        </p15:guide>
        <p15:guide id="4" pos="2141">
          <p15:clr>
            <a:srgbClr val="A4A3A4"/>
          </p15:clr>
        </p15:guide>
        <p15:guide id="5" orient="horz" pos="2697">
          <p15:clr>
            <a:srgbClr val="A4A3A4"/>
          </p15:clr>
        </p15:guide>
        <p15:guide id="6" orient="horz" pos="2928">
          <p15:clr>
            <a:srgbClr val="A4A3A4"/>
          </p15:clr>
        </p15:guide>
        <p15:guide id="7" pos="2228">
          <p15:clr>
            <a:srgbClr val="A4A3A4"/>
          </p15:clr>
        </p15:guide>
        <p15:guide id="8" pos="2208">
          <p15:clr>
            <a:srgbClr val="A4A3A4"/>
          </p15:clr>
        </p15:guide>
        <p15:guide id="9" orient="horz" pos="2857">
          <p15:clr>
            <a:srgbClr val="A4A3A4"/>
          </p15:clr>
        </p15:guide>
        <p15:guide id="10" orient="horz" pos="3102">
          <p15:clr>
            <a:srgbClr val="A4A3A4"/>
          </p15:clr>
        </p15:guide>
        <p15:guide id="11" orient="horz" pos="2676">
          <p15:clr>
            <a:srgbClr val="A4A3A4"/>
          </p15:clr>
        </p15:guide>
        <p15:guide id="12" orient="horz" pos="2905">
          <p15:clr>
            <a:srgbClr val="A4A3A4"/>
          </p15:clr>
        </p15:guide>
        <p15:guide id="13" orient="horz" pos="2903">
          <p15:clr>
            <a:srgbClr val="A4A3A4"/>
          </p15:clr>
        </p15:guide>
        <p15:guide id="14" orient="horz" pos="3152">
          <p15:clr>
            <a:srgbClr val="A4A3A4"/>
          </p15:clr>
        </p15:guide>
        <p15:guide id="15" orient="horz" pos="2718">
          <p15:clr>
            <a:srgbClr val="A4A3A4"/>
          </p15:clr>
        </p15:guide>
        <p15:guide id="16" orient="horz" pos="295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nzalo de Francisco" initials="GdF" lastIdx="8" clrIdx="0">
    <p:extLst/>
  </p:cmAuthor>
  <p:cmAuthor id="2" name="Gonzalo de Francisco" initials="GdF [2]" lastIdx="1" clrIdx="1">
    <p:extLst/>
  </p:cmAuthor>
  <p:cmAuthor id="3" name="Gonzalo de Francisco" initials="GdF [2] [2]" lastIdx="1" clrIdx="2">
    <p:extLst/>
  </p:cmAuthor>
  <p:cmAuthor id="4" name="Gonzalo de Francisco" initials="GdF [2] [2] [2]" lastIdx="1" clrIdx="3">
    <p:extLst/>
  </p:cmAuthor>
  <p:cmAuthor id="5" name="Gonzalo de Francisco" initials="GdF [2] [2] [3]" lastIdx="1" clrIdx="4">
    <p:extLst/>
  </p:cmAuthor>
  <p:cmAuthor id="6" name="Gonzalo de Francisco" initials="GdF [3]" lastIdx="1" clrIdx="5">
    <p:extLst/>
  </p:cmAuthor>
  <p:cmAuthor id="7" name="Gonzalo de Francisco" initials="GdF [4]" lastIdx="1" clrIdx="6">
    <p:extLst/>
  </p:cmAuthor>
  <p:cmAuthor id="8" name="Gonzalo de Francisco" initials="GdF [5]" lastIdx="1" clrIdx="7">
    <p:extLst/>
  </p:cmAuthor>
  <p:cmAuthor id="9" name="Gonzalo de Francisco" initials="GdF [6]" lastIdx="1" clrIdx="8">
    <p:extLst/>
  </p:cmAuthor>
  <p:cmAuthor id="10" name="Gonzalo de Francisco" initials="GdF [7]" lastIdx="1" clrIdx="9">
    <p:extLst/>
  </p:cmAuthor>
  <p:cmAuthor id="11" name="Gonzalo de Francisco" initials="GdF [8]" lastIdx="1" clrIdx="10">
    <p:extLst/>
  </p:cmAuthor>
  <p:cmAuthor id="12" name="Gonzalo de Francisco" initials="GdF [9]" lastIdx="1" clrIdx="1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44990"/>
    <a:srgbClr val="00B050"/>
    <a:srgbClr val="094784"/>
    <a:srgbClr val="FF9900"/>
    <a:srgbClr val="00CC00"/>
    <a:srgbClr val="99CCFF"/>
    <a:srgbClr val="D4D4D4"/>
    <a:srgbClr val="3A8386"/>
    <a:srgbClr val="C98F4C"/>
    <a:srgbClr val="E2BA4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94" autoAdjust="0"/>
    <p:restoredTop sz="87545" autoAdjust="0"/>
  </p:normalViewPr>
  <p:slideViewPr>
    <p:cSldViewPr snapToGrid="0" snapToObjects="1">
      <p:cViewPr varScale="1">
        <p:scale>
          <a:sx n="100" d="100"/>
          <a:sy n="100" d="100"/>
        </p:scale>
        <p:origin x="-1158" y="-96"/>
      </p:cViewPr>
      <p:guideLst>
        <p:guide orient="horz" pos="2704"/>
        <p:guide orient="horz" pos="3339"/>
        <p:guide orient="horz" pos="2028"/>
        <p:guide orient="horz" pos="2436"/>
        <p:guide pos="408"/>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napToGrid="0" snapToObjects="1">
      <p:cViewPr varScale="1">
        <p:scale>
          <a:sx n="121" d="100"/>
          <a:sy n="121" d="100"/>
        </p:scale>
        <p:origin x="-4986" y="-108"/>
      </p:cViewPr>
      <p:guideLst>
        <p:guide orient="horz" pos="2880"/>
        <p:guide orient="horz" pos="3127"/>
        <p:guide orient="horz" pos="2697"/>
        <p:guide orient="horz" pos="2928"/>
        <p:guide orient="horz" pos="2857"/>
        <p:guide orient="horz" pos="3102"/>
        <p:guide orient="horz" pos="2676"/>
        <p:guide orient="horz" pos="2905"/>
        <p:guide orient="horz" pos="2903"/>
        <p:guide orient="horz" pos="3152"/>
        <p:guide orient="horz" pos="2718"/>
        <p:guide orient="horz" pos="2951"/>
        <p:guide pos="2160"/>
        <p:guide pos="2141"/>
        <p:guide pos="2228"/>
        <p:guide pos="2208"/>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riesgo04\Compartida\Riesgos%20BMC\SAR\SARF\2017\Portafolio\Flujo%20de%20Caja\Comportamiento%20Flujo%20de%20Caja%202017.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riesgo04\Compartida\Riesgos%20BMC\SAR\SARF\2017\Derivados\Indicador%20Eficacia%20Restrospectiva\Julio\Efectividad%20de%20Cobertura%20Jul%202017.xlsm"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s-CO"/>
  <c:chart>
    <c:plotArea>
      <c:layout>
        <c:manualLayout>
          <c:layoutTarget val="inner"/>
          <c:xMode val="edge"/>
          <c:yMode val="edge"/>
          <c:x val="6.3152203660160569E-2"/>
          <c:y val="0.12141923168694821"/>
          <c:w val="0.93053045214759977"/>
          <c:h val="0.69377093772369591"/>
        </c:manualLayout>
      </c:layout>
      <c:barChart>
        <c:barDir val="col"/>
        <c:grouping val="clustered"/>
        <c:ser>
          <c:idx val="0"/>
          <c:order val="0"/>
          <c:tx>
            <c:strRef>
              <c:f>'2017'!$C$3</c:f>
              <c:strCache>
                <c:ptCount val="1"/>
                <c:pt idx="0">
                  <c:v>Proyectado*</c:v>
                </c:pt>
              </c:strCache>
            </c:strRef>
          </c:tx>
          <c:spPr>
            <a:solidFill>
              <a:srgbClr val="003399"/>
            </a:solidFill>
          </c:spPr>
          <c:dLbls>
            <c:dLbl>
              <c:idx val="0"/>
              <c:layout>
                <c:manualLayout>
                  <c:x val="-4.4003963359597661E-3"/>
                  <c:y val="-7.413393827342873E-17"/>
                </c:manualLayout>
              </c:layout>
              <c:showVal val="1"/>
              <c:extLst>
                <c:ext xmlns:c15="http://schemas.microsoft.com/office/drawing/2012/chart" uri="{CE6537A1-D6FC-4f65-9D91-7224C49458BB}"/>
              </c:extLst>
            </c:dLbl>
            <c:dLbl>
              <c:idx val="12"/>
              <c:layout>
                <c:manualLayout>
                  <c:x val="-1.3199999861417327E-2"/>
                  <c:y val="0"/>
                </c:manualLayout>
              </c:layout>
              <c:showVal val="1"/>
              <c:extLst>
                <c:ext xmlns:c15="http://schemas.microsoft.com/office/drawing/2012/chart" uri="{CE6537A1-D6FC-4f65-9D91-7224C49458BB}"/>
              </c:extLst>
            </c:dLbl>
            <c:delete val="1"/>
            <c:spPr>
              <a:noFill/>
              <a:ln>
                <a:noFill/>
              </a:ln>
              <a:effectLst/>
            </c:spPr>
            <c:txPr>
              <a:bodyPr wrap="square" lIns="38100" tIns="19050" rIns="38100" bIns="19050" anchor="ctr">
                <a:spAutoFit/>
              </a:bodyPr>
              <a:lstStyle/>
              <a:p>
                <a:pPr>
                  <a:defRPr b="1">
                    <a:solidFill>
                      <a:srgbClr val="044990"/>
                    </a:solidFill>
                  </a:defRPr>
                </a:pPr>
                <a:endParaRPr lang="es-CO"/>
              </a:p>
            </c:txPr>
            <c:extLst>
              <c:ext xmlns:c15="http://schemas.microsoft.com/office/drawing/2012/chart" uri="{CE6537A1-D6FC-4f65-9D91-7224C49458BB}">
                <c15:showLeaderLines val="1"/>
              </c:ext>
            </c:extLst>
          </c:dLbls>
          <c:cat>
            <c:strRef>
              <c:f>'2017'!$B$10:$B$22</c:f>
              <c:strCache>
                <c:ptCount val="13"/>
                <c:pt idx="0">
                  <c:v>Jul</c:v>
                </c:pt>
                <c:pt idx="1">
                  <c:v>Ago</c:v>
                </c:pt>
                <c:pt idx="2">
                  <c:v>Sep</c:v>
                </c:pt>
                <c:pt idx="3">
                  <c:v>Oct</c:v>
                </c:pt>
                <c:pt idx="4">
                  <c:v>Nov</c:v>
                </c:pt>
                <c:pt idx="5">
                  <c:v>Dic</c:v>
                </c:pt>
                <c:pt idx="6">
                  <c:v>Ene</c:v>
                </c:pt>
                <c:pt idx="7">
                  <c:v>Feb</c:v>
                </c:pt>
                <c:pt idx="8">
                  <c:v>Mar</c:v>
                </c:pt>
                <c:pt idx="9">
                  <c:v>Abr</c:v>
                </c:pt>
                <c:pt idx="10">
                  <c:v>May</c:v>
                </c:pt>
                <c:pt idx="11">
                  <c:v>Jun</c:v>
                </c:pt>
                <c:pt idx="12">
                  <c:v>Jul</c:v>
                </c:pt>
              </c:strCache>
            </c:strRef>
          </c:cat>
          <c:val>
            <c:numRef>
              <c:f>'2017'!$C$10:$C$22</c:f>
              <c:numCache>
                <c:formatCode>#,##0,,</c:formatCode>
                <c:ptCount val="13"/>
                <c:pt idx="0">
                  <c:v>2190390030.2219224</c:v>
                </c:pt>
                <c:pt idx="1">
                  <c:v>2415059644.51302</c:v>
                </c:pt>
                <c:pt idx="2">
                  <c:v>2273301668.7477536</c:v>
                </c:pt>
                <c:pt idx="3">
                  <c:v>2298375268.6101089</c:v>
                </c:pt>
                <c:pt idx="4">
                  <c:v>2076613407.1340139</c:v>
                </c:pt>
                <c:pt idx="5">
                  <c:v>2595090256.8387976</c:v>
                </c:pt>
                <c:pt idx="6">
                  <c:v>1828395398.186691</c:v>
                </c:pt>
                <c:pt idx="7">
                  <c:v>952277276.94931233</c:v>
                </c:pt>
                <c:pt idx="8">
                  <c:v>1158200539.8421953</c:v>
                </c:pt>
                <c:pt idx="9">
                  <c:v>874936836.29565048</c:v>
                </c:pt>
                <c:pt idx="10">
                  <c:v>655939085.00696433</c:v>
                </c:pt>
                <c:pt idx="11">
                  <c:v>738035587.99513614</c:v>
                </c:pt>
                <c:pt idx="12">
                  <c:v>795549867.25321782</c:v>
                </c:pt>
              </c:numCache>
            </c:numRef>
          </c:val>
        </c:ser>
        <c:ser>
          <c:idx val="1"/>
          <c:order val="1"/>
          <c:tx>
            <c:strRef>
              <c:f>'2017'!$D$3</c:f>
              <c:strCache>
                <c:ptCount val="1"/>
                <c:pt idx="0">
                  <c:v>Real**</c:v>
                </c:pt>
              </c:strCache>
            </c:strRef>
          </c:tx>
          <c:spPr>
            <a:solidFill>
              <a:srgbClr val="3A8386"/>
            </a:solidFill>
          </c:spPr>
          <c:dLbls>
            <c:dLbl>
              <c:idx val="0"/>
              <c:layout>
                <c:manualLayout>
                  <c:x val="1.9066666466491678E-2"/>
                  <c:y val="-7.4073218373934563E-17"/>
                </c:manualLayout>
              </c:layout>
              <c:showVal val="1"/>
              <c:extLst>
                <c:ext xmlns:c15="http://schemas.microsoft.com/office/drawing/2012/chart" uri="{CE6537A1-D6FC-4f65-9D91-7224C49458BB}"/>
              </c:extLst>
            </c:dLbl>
            <c:dLbl>
              <c:idx val="12"/>
              <c:layout>
                <c:manualLayout>
                  <c:x val="-8.7994224797960912E-3"/>
                  <c:y val="-1.8518304593483641E-17"/>
                </c:manualLayout>
              </c:layout>
              <c:showVal val="1"/>
              <c:extLst>
                <c:ext xmlns:c15="http://schemas.microsoft.com/office/drawing/2012/chart" uri="{CE6537A1-D6FC-4f65-9D91-7224C49458BB}"/>
              </c:extLst>
            </c:dLbl>
            <c:delete val="1"/>
            <c:spPr>
              <a:noFill/>
              <a:ln>
                <a:noFill/>
              </a:ln>
              <a:effectLst/>
            </c:spPr>
            <c:txPr>
              <a:bodyPr wrap="square" lIns="38100" tIns="19050" rIns="38100" bIns="19050" anchor="ctr">
                <a:spAutoFit/>
              </a:bodyPr>
              <a:lstStyle/>
              <a:p>
                <a:pPr>
                  <a:defRPr b="1">
                    <a:solidFill>
                      <a:srgbClr val="044990"/>
                    </a:solidFill>
                  </a:defRPr>
                </a:pPr>
                <a:endParaRPr lang="es-CO"/>
              </a:p>
            </c:txPr>
            <c:extLst>
              <c:ext xmlns:c15="http://schemas.microsoft.com/office/drawing/2012/chart" uri="{CE6537A1-D6FC-4f65-9D91-7224C49458BB}">
                <c15:showLeaderLines val="1"/>
              </c:ext>
            </c:extLst>
          </c:dLbls>
          <c:cat>
            <c:strRef>
              <c:f>'2017'!$B$10:$B$22</c:f>
              <c:strCache>
                <c:ptCount val="13"/>
                <c:pt idx="0">
                  <c:v>Jul</c:v>
                </c:pt>
                <c:pt idx="1">
                  <c:v>Ago</c:v>
                </c:pt>
                <c:pt idx="2">
                  <c:v>Sep</c:v>
                </c:pt>
                <c:pt idx="3">
                  <c:v>Oct</c:v>
                </c:pt>
                <c:pt idx="4">
                  <c:v>Nov</c:v>
                </c:pt>
                <c:pt idx="5">
                  <c:v>Dic</c:v>
                </c:pt>
                <c:pt idx="6">
                  <c:v>Ene</c:v>
                </c:pt>
                <c:pt idx="7">
                  <c:v>Feb</c:v>
                </c:pt>
                <c:pt idx="8">
                  <c:v>Mar</c:v>
                </c:pt>
                <c:pt idx="9">
                  <c:v>Abr</c:v>
                </c:pt>
                <c:pt idx="10">
                  <c:v>May</c:v>
                </c:pt>
                <c:pt idx="11">
                  <c:v>Jun</c:v>
                </c:pt>
                <c:pt idx="12">
                  <c:v>Jul</c:v>
                </c:pt>
              </c:strCache>
            </c:strRef>
          </c:cat>
          <c:val>
            <c:numRef>
              <c:f>'2017'!$D$10:$D$22</c:f>
              <c:numCache>
                <c:formatCode>#,##0,,</c:formatCode>
                <c:ptCount val="13"/>
                <c:pt idx="0">
                  <c:v>1341421551.7819009</c:v>
                </c:pt>
                <c:pt idx="1">
                  <c:v>1368608911.4319019</c:v>
                </c:pt>
                <c:pt idx="2">
                  <c:v>640617709.70190203</c:v>
                </c:pt>
                <c:pt idx="3">
                  <c:v>2148456568.7419024</c:v>
                </c:pt>
                <c:pt idx="4">
                  <c:v>2956312253.0319023</c:v>
                </c:pt>
                <c:pt idx="5">
                  <c:v>1954052705.0869026</c:v>
                </c:pt>
                <c:pt idx="6">
                  <c:v>2935230524.0469022</c:v>
                </c:pt>
                <c:pt idx="7">
                  <c:v>5255922940.4269018</c:v>
                </c:pt>
                <c:pt idx="8">
                  <c:v>1514417227.286902</c:v>
                </c:pt>
                <c:pt idx="9">
                  <c:v>6232710679.1668978</c:v>
                </c:pt>
                <c:pt idx="10">
                  <c:v>3396345875.0868983</c:v>
                </c:pt>
                <c:pt idx="11">
                  <c:v>2397469167.6068974</c:v>
                </c:pt>
                <c:pt idx="12">
                  <c:v>6019177091.3268967</c:v>
                </c:pt>
              </c:numCache>
            </c:numRef>
          </c:val>
        </c:ser>
        <c:dLbls/>
        <c:axId val="60496128"/>
        <c:axId val="60510208"/>
      </c:barChart>
      <c:catAx>
        <c:axId val="60496128"/>
        <c:scaling>
          <c:orientation val="minMax"/>
        </c:scaling>
        <c:axPos val="b"/>
        <c:numFmt formatCode="General" sourceLinked="0"/>
        <c:tickLblPos val="nextTo"/>
        <c:txPr>
          <a:bodyPr/>
          <a:lstStyle/>
          <a:p>
            <a:pPr>
              <a:defRPr b="1">
                <a:solidFill>
                  <a:srgbClr val="044990"/>
                </a:solidFill>
              </a:defRPr>
            </a:pPr>
            <a:endParaRPr lang="es-CO"/>
          </a:p>
        </c:txPr>
        <c:crossAx val="60510208"/>
        <c:crosses val="autoZero"/>
        <c:auto val="1"/>
        <c:lblAlgn val="ctr"/>
        <c:lblOffset val="100"/>
      </c:catAx>
      <c:valAx>
        <c:axId val="60510208"/>
        <c:scaling>
          <c:orientation val="minMax"/>
          <c:max val="8000000000"/>
          <c:min val="500000000"/>
        </c:scaling>
        <c:axPos val="l"/>
        <c:numFmt formatCode="#,##0,," sourceLinked="1"/>
        <c:tickLblPos val="nextTo"/>
        <c:txPr>
          <a:bodyPr/>
          <a:lstStyle/>
          <a:p>
            <a:pPr>
              <a:defRPr b="1">
                <a:solidFill>
                  <a:srgbClr val="044990"/>
                </a:solidFill>
              </a:defRPr>
            </a:pPr>
            <a:endParaRPr lang="es-CO"/>
          </a:p>
        </c:txPr>
        <c:crossAx val="60496128"/>
        <c:crosses val="autoZero"/>
        <c:crossBetween val="between"/>
        <c:majorUnit val="500000000"/>
      </c:valAx>
    </c:plotArea>
    <c:legend>
      <c:legendPos val="r"/>
      <c:legendEntry>
        <c:idx val="0"/>
        <c:txPr>
          <a:bodyPr/>
          <a:lstStyle/>
          <a:p>
            <a:pPr>
              <a:defRPr lang="es-CO" sz="1600" b="1" i="0" u="none" strike="noStrike" kern="1200" baseline="0">
                <a:solidFill>
                  <a:srgbClr val="044990"/>
                </a:solidFill>
                <a:latin typeface="+mn-lt"/>
                <a:ea typeface="+mn-ea"/>
                <a:cs typeface="+mn-cs"/>
              </a:defRPr>
            </a:pPr>
            <a:endParaRPr lang="es-CO"/>
          </a:p>
        </c:txPr>
      </c:legendEntry>
      <c:legendEntry>
        <c:idx val="1"/>
        <c:txPr>
          <a:bodyPr/>
          <a:lstStyle/>
          <a:p>
            <a:pPr>
              <a:defRPr lang="es-CO" sz="1600" b="1" i="0" u="none" strike="noStrike" kern="1200" baseline="0">
                <a:solidFill>
                  <a:srgbClr val="044990"/>
                </a:solidFill>
                <a:latin typeface="+mn-lt"/>
                <a:ea typeface="+mn-ea"/>
                <a:cs typeface="+mn-cs"/>
              </a:defRPr>
            </a:pPr>
            <a:endParaRPr lang="es-CO"/>
          </a:p>
        </c:txPr>
      </c:legendEntry>
      <c:layout>
        <c:manualLayout>
          <c:xMode val="edge"/>
          <c:yMode val="edge"/>
          <c:x val="0.3516069127108048"/>
          <c:y val="0.89781402121932063"/>
          <c:w val="0.34116630830193101"/>
          <c:h val="8.2227533535381148E-2"/>
        </c:manualLayout>
      </c:layout>
      <c:txPr>
        <a:bodyPr/>
        <a:lstStyle/>
        <a:p>
          <a:pPr>
            <a:defRPr lang="es-CO" sz="1600" b="1" i="0" u="none" strike="noStrike" kern="1200" baseline="0">
              <a:solidFill>
                <a:schemeClr val="tx1"/>
              </a:solidFill>
              <a:latin typeface="+mn-lt"/>
              <a:ea typeface="+mn-ea"/>
              <a:cs typeface="+mn-cs"/>
            </a:defRPr>
          </a:pPr>
          <a:endParaRPr lang="es-CO"/>
        </a:p>
      </c:txPr>
    </c:legend>
    <c:plotVisOnly val="1"/>
    <c:dispBlanksAs val="gap"/>
  </c:chart>
  <c:spPr>
    <a:noFill/>
    <a:ln w="44450">
      <a:solidFill>
        <a:srgbClr val="00B050"/>
      </a:solidFill>
    </a:ln>
  </c:spPr>
  <c:externalData r:id="rId1"/>
  <c:userShapes r:id="rId2"/>
</c:chartSpace>
</file>

<file path=ppt/charts/chart2.xml><?xml version="1.0" encoding="utf-8"?>
<c:chartSpace xmlns:c="http://schemas.openxmlformats.org/drawingml/2006/chart" xmlns:a="http://schemas.openxmlformats.org/drawingml/2006/main" xmlns:r="http://schemas.openxmlformats.org/officeDocument/2006/relationships">
  <c:lang val="es-CO"/>
  <c:chart>
    <c:title>
      <c:tx>
        <c:rich>
          <a:bodyPr/>
          <a:lstStyle/>
          <a:p>
            <a:pPr>
              <a:defRPr>
                <a:solidFill>
                  <a:srgbClr val="044990"/>
                </a:solidFill>
              </a:defRPr>
            </a:pPr>
            <a:r>
              <a:rPr lang="en-US" sz="1400" dirty="0" err="1">
                <a:solidFill>
                  <a:srgbClr val="044990"/>
                </a:solidFill>
              </a:rPr>
              <a:t>Niveles</a:t>
            </a:r>
            <a:r>
              <a:rPr lang="en-US" sz="1400" baseline="0" dirty="0">
                <a:solidFill>
                  <a:srgbClr val="044990"/>
                </a:solidFill>
              </a:rPr>
              <a:t> </a:t>
            </a:r>
            <a:r>
              <a:rPr lang="en-US" sz="1400" dirty="0" err="1">
                <a:solidFill>
                  <a:srgbClr val="044990"/>
                </a:solidFill>
              </a:rPr>
              <a:t>Tasa</a:t>
            </a:r>
            <a:r>
              <a:rPr lang="en-US" sz="1400" dirty="0">
                <a:solidFill>
                  <a:srgbClr val="044990"/>
                </a:solidFill>
              </a:rPr>
              <a:t> de </a:t>
            </a:r>
            <a:r>
              <a:rPr lang="en-US" sz="1400" dirty="0" err="1">
                <a:solidFill>
                  <a:srgbClr val="044990"/>
                </a:solidFill>
              </a:rPr>
              <a:t>Cambio</a:t>
            </a:r>
            <a:r>
              <a:rPr lang="en-US" sz="1400" dirty="0">
                <a:solidFill>
                  <a:srgbClr val="044990"/>
                </a:solidFill>
              </a:rPr>
              <a:t> </a:t>
            </a:r>
            <a:r>
              <a:rPr lang="en-US" sz="1400" dirty="0" err="1">
                <a:solidFill>
                  <a:srgbClr val="044990"/>
                </a:solidFill>
              </a:rPr>
              <a:t>Pactada</a:t>
            </a:r>
            <a:endParaRPr lang="en-US" sz="1400" dirty="0">
              <a:solidFill>
                <a:srgbClr val="044990"/>
              </a:solidFill>
            </a:endParaRPr>
          </a:p>
          <a:p>
            <a:pPr>
              <a:defRPr>
                <a:solidFill>
                  <a:srgbClr val="044990"/>
                </a:solidFill>
              </a:defRPr>
            </a:pPr>
            <a:r>
              <a:rPr lang="en-US" sz="1400" dirty="0" err="1">
                <a:solidFill>
                  <a:srgbClr val="044990"/>
                </a:solidFill>
              </a:rPr>
              <a:t>Fwd</a:t>
            </a:r>
            <a:r>
              <a:rPr lang="en-US" sz="1400" dirty="0">
                <a:solidFill>
                  <a:srgbClr val="044990"/>
                </a:solidFill>
              </a:rPr>
              <a:t> de </a:t>
            </a:r>
            <a:r>
              <a:rPr lang="en-US" sz="1400" dirty="0" err="1">
                <a:solidFill>
                  <a:srgbClr val="044990"/>
                </a:solidFill>
              </a:rPr>
              <a:t>venta</a:t>
            </a:r>
            <a:endParaRPr lang="en-US" sz="1400" dirty="0">
              <a:solidFill>
                <a:srgbClr val="044990"/>
              </a:solidFill>
            </a:endParaRPr>
          </a:p>
        </c:rich>
      </c:tx>
    </c:title>
    <c:plotArea>
      <c:layout>
        <c:manualLayout>
          <c:layoutTarget val="inner"/>
          <c:xMode val="edge"/>
          <c:yMode val="edge"/>
          <c:x val="8.1327870990081111E-2"/>
          <c:y val="0.12950510168911114"/>
          <c:w val="0.88200215954358774"/>
          <c:h val="0.76882323756137394"/>
        </c:manualLayout>
      </c:layout>
      <c:lineChart>
        <c:grouping val="standard"/>
        <c:ser>
          <c:idx val="0"/>
          <c:order val="0"/>
          <c:tx>
            <c:strRef>
              <c:f>Datos!$H$2</c:f>
              <c:strCache>
                <c:ptCount val="1"/>
                <c:pt idx="0">
                  <c:v>Tasa de cambio pactada</c:v>
                </c:pt>
              </c:strCache>
            </c:strRef>
          </c:tx>
          <c:spPr>
            <a:ln>
              <a:solidFill>
                <a:srgbClr val="FF0000"/>
              </a:solidFill>
            </a:ln>
          </c:spPr>
          <c:marker>
            <c:symbol val="none"/>
          </c:marker>
          <c:dLbls>
            <c:dLbl>
              <c:idx val="0"/>
              <c:layout>
                <c:manualLayout>
                  <c:x val="-2.9288701963934311E-3"/>
                  <c:y val="3.0259368054144739E-2"/>
                </c:manualLayout>
              </c:layout>
              <c:showVal val="1"/>
              <c:extLst>
                <c:ext xmlns:c15="http://schemas.microsoft.com/office/drawing/2012/chart" uri="{CE6537A1-D6FC-4f65-9D91-7224C49458BB}"/>
              </c:extLst>
            </c:dLbl>
            <c:dLbl>
              <c:idx val="1"/>
              <c:layout>
                <c:manualLayout>
                  <c:x val="-1.6110976967318683E-2"/>
                  <c:y val="-4.0287529121663508E-2"/>
                </c:manualLayout>
              </c:layout>
              <c:showVal val="1"/>
              <c:extLst>
                <c:ext xmlns:c15="http://schemas.microsoft.com/office/drawing/2012/chart" uri="{CE6537A1-D6FC-4f65-9D91-7224C49458BB}"/>
              </c:extLst>
            </c:dLbl>
            <c:dLbl>
              <c:idx val="2"/>
              <c:layout>
                <c:manualLayout>
                  <c:x val="1.4666666512685915E-3"/>
                  <c:y val="2.4242424242424235E-2"/>
                </c:manualLayout>
              </c:layout>
              <c:showVal val="1"/>
              <c:extLst>
                <c:ext xmlns:c15="http://schemas.microsoft.com/office/drawing/2012/chart" uri="{CE6537A1-D6FC-4f65-9D91-7224C49458BB}"/>
              </c:extLst>
            </c:dLbl>
            <c:dLbl>
              <c:idx val="3"/>
              <c:layout>
                <c:manualLayout>
                  <c:x val="-3.8155478591609893E-2"/>
                  <c:y val="2.2292497266909551E-2"/>
                </c:manualLayout>
              </c:layout>
              <c:showVal val="1"/>
              <c:extLst>
                <c:ext xmlns:c15="http://schemas.microsoft.com/office/drawing/2012/chart" uri="{CE6537A1-D6FC-4f65-9D91-7224C49458BB}"/>
              </c:extLst>
            </c:dLbl>
            <c:dLbl>
              <c:idx val="4"/>
              <c:layout>
                <c:manualLayout>
                  <c:x val="-4.3907062243432923E-2"/>
                  <c:y val="3.8398427344690733E-2"/>
                </c:manualLayout>
              </c:layout>
              <c:spPr>
                <a:noFill/>
                <a:ln>
                  <a:noFill/>
                </a:ln>
                <a:effectLst/>
              </c:spPr>
              <c:txPr>
                <a:bodyPr wrap="square" lIns="38100" tIns="19050" rIns="38100" bIns="19050" anchor="ctr" anchorCtr="0">
                  <a:spAutoFit/>
                </a:bodyPr>
                <a:lstStyle/>
                <a:p>
                  <a:pPr algn="ctr" rtl="0">
                    <a:defRPr lang="en-US" sz="1200" b="1" i="0" u="none" strike="noStrike" kern="1200" baseline="0">
                      <a:solidFill>
                        <a:srgbClr val="044990"/>
                      </a:solidFill>
                      <a:latin typeface="+mn-lt"/>
                      <a:ea typeface="+mn-ea"/>
                      <a:cs typeface="+mn-cs"/>
                    </a:defRPr>
                  </a:pPr>
                  <a:endParaRPr lang="es-CO"/>
                </a:p>
              </c:txPr>
              <c:showVal val="1"/>
              <c:extLst>
                <c:ext xmlns:c15="http://schemas.microsoft.com/office/drawing/2012/chart" uri="{CE6537A1-D6FC-4f65-9D91-7224C49458BB}"/>
              </c:extLst>
            </c:dLbl>
            <c:dLbl>
              <c:idx val="5"/>
              <c:layout>
                <c:manualLayout>
                  <c:x val="-7.3221754909836862E-3"/>
                  <c:y val="4.0345824072192976E-2"/>
                </c:manualLayout>
              </c:layout>
              <c:showVal val="1"/>
              <c:extLst>
                <c:ext xmlns:c15="http://schemas.microsoft.com/office/drawing/2012/chart" uri="{CE6537A1-D6FC-4f65-9D91-7224C49458BB}"/>
              </c:extLst>
            </c:dLbl>
            <c:dLbl>
              <c:idx val="6"/>
              <c:layout>
                <c:manualLayout>
                  <c:x val="-3.2217572160327751E-2"/>
                  <c:y val="4.4380406479412285E-2"/>
                </c:manualLayout>
              </c:layout>
              <c:showVal val="1"/>
              <c:extLst>
                <c:ext xmlns:c15="http://schemas.microsoft.com/office/drawing/2012/chart" uri="{CE6537A1-D6FC-4f65-9D91-7224C49458BB}"/>
              </c:extLst>
            </c:dLbl>
            <c:dLbl>
              <c:idx val="7"/>
              <c:layout>
                <c:manualLayout>
                  <c:x val="-5.2719663535081777E-2"/>
                  <c:y val="-3.6311241664973758E-2"/>
                </c:manualLayout>
              </c:layout>
              <c:showVal val="1"/>
              <c:extLst>
                <c:ext xmlns:c15="http://schemas.microsoft.com/office/drawing/2012/chart" uri="{CE6537A1-D6FC-4f65-9D91-7224C49458BB}"/>
              </c:extLst>
            </c:dLbl>
            <c:dLbl>
              <c:idx val="8"/>
              <c:layout>
                <c:manualLayout>
                  <c:x val="-1.0251045687377119E-2"/>
                  <c:y val="5.6484153701070079E-2"/>
                </c:manualLayout>
              </c:layout>
              <c:showVal val="1"/>
              <c:extLst>
                <c:ext xmlns:c15="http://schemas.microsoft.com/office/drawing/2012/chart" uri="{CE6537A1-D6FC-4f65-9D91-7224C49458BB}"/>
              </c:extLst>
            </c:dLbl>
            <c:spPr>
              <a:noFill/>
              <a:ln>
                <a:noFill/>
              </a:ln>
              <a:effectLst/>
            </c:spPr>
            <c:txPr>
              <a:bodyPr wrap="square" lIns="38100" tIns="19050" rIns="38100" bIns="19050" anchor="ctr">
                <a:spAutoFit/>
              </a:bodyPr>
              <a:lstStyle/>
              <a:p>
                <a:pPr>
                  <a:defRPr sz="1200" b="1">
                    <a:solidFill>
                      <a:srgbClr val="044990"/>
                    </a:solidFill>
                  </a:defRPr>
                </a:pPr>
                <a:endParaRPr lang="es-CO"/>
              </a:p>
            </c:txPr>
            <c:showVal val="1"/>
            <c:extLst>
              <c:ext xmlns:c15="http://schemas.microsoft.com/office/drawing/2012/chart" uri="{CE6537A1-D6FC-4f65-9D91-7224C49458BB}">
                <c15:showLeaderLines val="0"/>
              </c:ext>
            </c:extLst>
          </c:dLbls>
          <c:cat>
            <c:numRef>
              <c:f>Datos!$C$3:$C$10</c:f>
              <c:numCache>
                <c:formatCode>m/d/yyyy</c:formatCode>
                <c:ptCount val="8"/>
                <c:pt idx="0">
                  <c:v>42977</c:v>
                </c:pt>
                <c:pt idx="1">
                  <c:v>43038</c:v>
                </c:pt>
                <c:pt idx="2">
                  <c:v>43006</c:v>
                </c:pt>
                <c:pt idx="3">
                  <c:v>43068</c:v>
                </c:pt>
                <c:pt idx="4">
                  <c:v>43096</c:v>
                </c:pt>
                <c:pt idx="5">
                  <c:v>43129</c:v>
                </c:pt>
                <c:pt idx="6">
                  <c:v>43157</c:v>
                </c:pt>
                <c:pt idx="7">
                  <c:v>43186</c:v>
                </c:pt>
              </c:numCache>
            </c:numRef>
          </c:cat>
          <c:val>
            <c:numRef>
              <c:f>Datos!$H$3:$H$10</c:f>
              <c:numCache>
                <c:formatCode>#,##0.00</c:formatCode>
                <c:ptCount val="8"/>
                <c:pt idx="0">
                  <c:v>3247.7</c:v>
                </c:pt>
                <c:pt idx="1">
                  <c:v>3285.48</c:v>
                </c:pt>
                <c:pt idx="2">
                  <c:v>3273.1</c:v>
                </c:pt>
                <c:pt idx="3">
                  <c:v>3009.42</c:v>
                </c:pt>
                <c:pt idx="4">
                  <c:v>3018.61</c:v>
                </c:pt>
                <c:pt idx="5">
                  <c:v>3119.5305330000006</c:v>
                </c:pt>
                <c:pt idx="6">
                  <c:v>3128.8903660000005</c:v>
                </c:pt>
                <c:pt idx="7">
                  <c:v>3138.6423669999999</c:v>
                </c:pt>
              </c:numCache>
            </c:numRef>
          </c:val>
        </c:ser>
        <c:dLbls/>
        <c:marker val="1"/>
        <c:axId val="60585088"/>
        <c:axId val="60735872"/>
      </c:lineChart>
      <c:dateAx>
        <c:axId val="60585088"/>
        <c:scaling>
          <c:orientation val="minMax"/>
          <c:max val="43189"/>
        </c:scaling>
        <c:axPos val="b"/>
        <c:numFmt formatCode="dd/mm/yyyy" sourceLinked="0"/>
        <c:tickLblPos val="nextTo"/>
        <c:txPr>
          <a:bodyPr rot="0" vert="horz"/>
          <a:lstStyle/>
          <a:p>
            <a:pPr>
              <a:defRPr b="1">
                <a:solidFill>
                  <a:srgbClr val="044990"/>
                </a:solidFill>
              </a:defRPr>
            </a:pPr>
            <a:endParaRPr lang="es-CO"/>
          </a:p>
        </c:txPr>
        <c:crossAx val="60735872"/>
        <c:crosses val="autoZero"/>
        <c:auto val="1"/>
        <c:lblOffset val="100"/>
        <c:baseTimeUnit val="days"/>
        <c:majorUnit val="30"/>
        <c:majorTimeUnit val="days"/>
      </c:dateAx>
      <c:valAx>
        <c:axId val="60735872"/>
        <c:scaling>
          <c:orientation val="minMax"/>
          <c:max val="3500"/>
          <c:min val="2700"/>
        </c:scaling>
        <c:axPos val="l"/>
        <c:numFmt formatCode="#,##0.00" sourceLinked="1"/>
        <c:tickLblPos val="nextTo"/>
        <c:txPr>
          <a:bodyPr/>
          <a:lstStyle/>
          <a:p>
            <a:pPr>
              <a:defRPr b="1">
                <a:solidFill>
                  <a:srgbClr val="044990"/>
                </a:solidFill>
              </a:defRPr>
            </a:pPr>
            <a:endParaRPr lang="es-CO"/>
          </a:p>
        </c:txPr>
        <c:crossAx val="60585088"/>
        <c:crosses val="autoZero"/>
        <c:crossBetween val="between"/>
        <c:minorUnit val="20"/>
      </c:valAx>
    </c:plotArea>
    <c:plotVisOnly val="1"/>
    <c:dispBlanksAs val="gap"/>
  </c:chart>
  <c:spPr>
    <a:ln w="38100">
      <a:solidFill>
        <a:srgbClr val="00B050"/>
      </a:solidFill>
    </a:ln>
  </c:spPr>
  <c:externalData r:id="rId1"/>
</c:chartSpace>
</file>

<file path=ppt/diagrams/_rels/data14.xml.rels><?xml version="1.0" encoding="UTF-8" standalone="yes"?>
<Relationships xmlns="http://schemas.openxmlformats.org/package/2006/relationships"><Relationship Id="rId1"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94B45F-1B04-4FED-86DF-C03F87C1F35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CO"/>
        </a:p>
      </dgm:t>
    </dgm:pt>
    <dgm:pt modelId="{052E7596-DCE7-4EDF-AAE9-964EC8AD38A4}">
      <dgm:prSet phldrT="[Texto]" custT="1"/>
      <dgm:spPr>
        <a:solidFill>
          <a:srgbClr val="002060"/>
        </a:solidFill>
      </dgm:spPr>
      <dgm:t>
        <a:bodyPr/>
        <a:lstStyle/>
        <a:p>
          <a:r>
            <a:rPr lang="es-CO" sz="1400" b="1" dirty="0" smtClean="0">
              <a:latin typeface="+mn-lt"/>
            </a:rPr>
            <a:t>1. Verificación del quórum</a:t>
          </a:r>
          <a:endParaRPr lang="es-CO" sz="1400" b="1" dirty="0">
            <a:latin typeface="+mn-lt"/>
          </a:endParaRPr>
        </a:p>
      </dgm:t>
    </dgm:pt>
    <dgm:pt modelId="{30EDE446-ECFC-497A-B16F-701E55166B4D}" type="parTrans" cxnId="{3BE5867A-F1B4-4754-9C4A-783EF9CF2B2B}">
      <dgm:prSet/>
      <dgm:spPr/>
      <dgm:t>
        <a:bodyPr/>
        <a:lstStyle/>
        <a:p>
          <a:endParaRPr lang="es-CO" sz="1400" b="1"/>
        </a:p>
      </dgm:t>
    </dgm:pt>
    <dgm:pt modelId="{39A4BA08-8254-4B80-9074-E28316C342D6}" type="sibTrans" cxnId="{3BE5867A-F1B4-4754-9C4A-783EF9CF2B2B}">
      <dgm:prSet/>
      <dgm:spPr/>
      <dgm:t>
        <a:bodyPr/>
        <a:lstStyle/>
        <a:p>
          <a:endParaRPr lang="es-CO" sz="1400" b="1"/>
        </a:p>
      </dgm:t>
    </dgm:pt>
    <dgm:pt modelId="{C34F6EA8-ADA2-48DC-B660-182D61FEF60C}">
      <dgm:prSet phldrT="[Texto]" custT="1"/>
      <dgm:spPr>
        <a:solidFill>
          <a:srgbClr val="002060"/>
        </a:solidFill>
      </dgm:spPr>
      <dgm:t>
        <a:bodyPr/>
        <a:lstStyle/>
        <a:p>
          <a:r>
            <a:rPr lang="es-CO" sz="1400" b="1" dirty="0" smtClean="0">
              <a:latin typeface="+mn-lt"/>
            </a:rPr>
            <a:t>4. Seguimiento de Tareas.</a:t>
          </a:r>
          <a:endParaRPr lang="es-CO" sz="1400" b="1" dirty="0">
            <a:latin typeface="+mn-lt"/>
          </a:endParaRPr>
        </a:p>
      </dgm:t>
    </dgm:pt>
    <dgm:pt modelId="{B6044084-308C-4025-804F-5AF8BCE2E040}" type="sibTrans" cxnId="{B5AC9505-1F40-4917-988B-5AB33EDEBFA7}">
      <dgm:prSet/>
      <dgm:spPr/>
      <dgm:t>
        <a:bodyPr/>
        <a:lstStyle/>
        <a:p>
          <a:endParaRPr lang="es-CO" sz="1400" b="1"/>
        </a:p>
      </dgm:t>
    </dgm:pt>
    <dgm:pt modelId="{A81838A0-846C-4E01-84BF-3D27DB57D8DB}" type="parTrans" cxnId="{B5AC9505-1F40-4917-988B-5AB33EDEBFA7}">
      <dgm:prSet/>
      <dgm:spPr/>
      <dgm:t>
        <a:bodyPr/>
        <a:lstStyle/>
        <a:p>
          <a:endParaRPr lang="es-CO" sz="1400" b="1"/>
        </a:p>
      </dgm:t>
    </dgm:pt>
    <dgm:pt modelId="{5DDFDEC6-DEBB-4ED1-B7D2-1A23E4EE73BE}">
      <dgm:prSet phldrT="[Texto]" custT="1"/>
      <dgm:spPr>
        <a:solidFill>
          <a:srgbClr val="002060"/>
        </a:solidFill>
      </dgm:spPr>
      <dgm:t>
        <a:bodyPr/>
        <a:lstStyle/>
        <a:p>
          <a:r>
            <a:rPr lang="es-CO" sz="1400" b="1" dirty="0" smtClean="0">
              <a:latin typeface="+mn-lt"/>
            </a:rPr>
            <a:t>3. Aprobación de Acta 86 del mes de Agosto de 2017 </a:t>
          </a:r>
          <a:endParaRPr lang="es-CO" sz="1400" b="1" dirty="0">
            <a:latin typeface="+mn-lt"/>
          </a:endParaRPr>
        </a:p>
      </dgm:t>
    </dgm:pt>
    <dgm:pt modelId="{09D0F415-E6ED-4CD1-B892-BC7FE643DBF4}" type="sibTrans" cxnId="{6C6E9331-AF03-49E4-9C14-BE6FC94E0CD9}">
      <dgm:prSet/>
      <dgm:spPr/>
      <dgm:t>
        <a:bodyPr/>
        <a:lstStyle/>
        <a:p>
          <a:endParaRPr lang="es-CO" sz="1400" b="1"/>
        </a:p>
      </dgm:t>
    </dgm:pt>
    <dgm:pt modelId="{FD2F7F9C-F7C5-4C8C-831E-495CD9864B5E}" type="parTrans" cxnId="{6C6E9331-AF03-49E4-9C14-BE6FC94E0CD9}">
      <dgm:prSet/>
      <dgm:spPr/>
      <dgm:t>
        <a:bodyPr/>
        <a:lstStyle/>
        <a:p>
          <a:endParaRPr lang="es-CO" sz="1400" b="1"/>
        </a:p>
      </dgm:t>
    </dgm:pt>
    <dgm:pt modelId="{E32C722A-EC5B-47A2-ABE6-8436A1C43771}">
      <dgm:prSet phldrT="[Texto]" custT="1"/>
      <dgm:spPr>
        <a:solidFill>
          <a:srgbClr val="002060"/>
        </a:solidFill>
      </dgm:spPr>
      <dgm:t>
        <a:bodyPr/>
        <a:lstStyle/>
        <a:p>
          <a:r>
            <a:rPr lang="es-ES" sz="1400" b="1" dirty="0" smtClean="0">
              <a:latin typeface="+mn-lt"/>
            </a:rPr>
            <a:t>2. Lectura y </a:t>
          </a:r>
          <a:r>
            <a:rPr lang="es-CO" sz="1400" b="1" dirty="0" smtClean="0">
              <a:latin typeface="+mn-lt"/>
            </a:rPr>
            <a:t>Aprobación orden del día</a:t>
          </a:r>
          <a:endParaRPr lang="es-CO" sz="1400" b="1" dirty="0">
            <a:latin typeface="+mn-lt"/>
          </a:endParaRPr>
        </a:p>
      </dgm:t>
    </dgm:pt>
    <dgm:pt modelId="{BA6F8889-12CF-44F9-9925-CB87B464C19F}" type="sibTrans" cxnId="{0AC2E2F3-2A90-4400-8BFB-055BE42668BF}">
      <dgm:prSet/>
      <dgm:spPr/>
      <dgm:t>
        <a:bodyPr/>
        <a:lstStyle/>
        <a:p>
          <a:endParaRPr lang="es-CO" sz="1400" b="1"/>
        </a:p>
      </dgm:t>
    </dgm:pt>
    <dgm:pt modelId="{B7798E8D-0FEC-4FC6-834D-20EF340E6E6F}" type="parTrans" cxnId="{0AC2E2F3-2A90-4400-8BFB-055BE42668BF}">
      <dgm:prSet/>
      <dgm:spPr/>
      <dgm:t>
        <a:bodyPr/>
        <a:lstStyle/>
        <a:p>
          <a:endParaRPr lang="es-CO" sz="1400" b="1"/>
        </a:p>
      </dgm:t>
    </dgm:pt>
    <dgm:pt modelId="{265C6779-6EB1-410C-A5B7-C2B90EACECA5}">
      <dgm:prSet phldrT="[Texto]" custT="1"/>
      <dgm:spPr>
        <a:solidFill>
          <a:srgbClr val="002060"/>
        </a:solidFill>
      </dgm:spPr>
      <dgm:t>
        <a:bodyPr/>
        <a:lstStyle/>
        <a:p>
          <a:pPr algn="just"/>
          <a:r>
            <a:rPr lang="es-CO" sz="1400" b="1" dirty="0" smtClean="0">
              <a:latin typeface="+mn-lt"/>
            </a:rPr>
            <a:t>5. Monitoreo Sistema de Administración de Riesgos de C&amp;L y Garantías – SARG (Análisis de subyacentes)</a:t>
          </a:r>
          <a:endParaRPr lang="es-CO" sz="1400" b="1" dirty="0">
            <a:latin typeface="+mn-lt"/>
          </a:endParaRPr>
        </a:p>
      </dgm:t>
    </dgm:pt>
    <dgm:pt modelId="{DD41CA8D-41DF-465A-9AF3-286C2D4BF953}" type="sibTrans" cxnId="{3C56CF3B-9F80-49ED-8AB3-363E1E81C504}">
      <dgm:prSet/>
      <dgm:spPr/>
      <dgm:t>
        <a:bodyPr/>
        <a:lstStyle/>
        <a:p>
          <a:endParaRPr lang="es-CO" sz="1400" b="1"/>
        </a:p>
      </dgm:t>
    </dgm:pt>
    <dgm:pt modelId="{E9911551-1339-43A2-BA1F-AA7968565751}" type="parTrans" cxnId="{3C56CF3B-9F80-49ED-8AB3-363E1E81C504}">
      <dgm:prSet/>
      <dgm:spPr/>
      <dgm:t>
        <a:bodyPr/>
        <a:lstStyle/>
        <a:p>
          <a:endParaRPr lang="es-CO" sz="1400" b="1"/>
        </a:p>
      </dgm:t>
    </dgm:pt>
    <dgm:pt modelId="{E0F61782-EB0C-4686-95E9-65A21555DC5C}">
      <dgm:prSet phldrT="[Texto]" custT="1"/>
      <dgm:spPr>
        <a:solidFill>
          <a:srgbClr val="002060"/>
        </a:solidFill>
      </dgm:spPr>
      <dgm:t>
        <a:bodyPr/>
        <a:lstStyle/>
        <a:p>
          <a:r>
            <a:rPr lang="es-CO" sz="1400" b="1" dirty="0" smtClean="0">
              <a:latin typeface="+mn-lt"/>
            </a:rPr>
            <a:t>6. Informe de Gestión Sistema de Administración de Riesgos Financieros SARF.</a:t>
          </a:r>
          <a:endParaRPr lang="es-CO" sz="1400" b="1" dirty="0">
            <a:latin typeface="+mn-lt"/>
          </a:endParaRPr>
        </a:p>
      </dgm:t>
    </dgm:pt>
    <dgm:pt modelId="{1FB2FE29-26FA-4837-82CD-2AFBBFBD2A44}" type="parTrans" cxnId="{A91244CF-A696-4880-BD18-92B28467DFA4}">
      <dgm:prSet/>
      <dgm:spPr/>
      <dgm:t>
        <a:bodyPr/>
        <a:lstStyle/>
        <a:p>
          <a:endParaRPr lang="es-CO" b="1"/>
        </a:p>
      </dgm:t>
    </dgm:pt>
    <dgm:pt modelId="{2137438C-50B6-4A84-87E2-97BD3D27A224}" type="sibTrans" cxnId="{A91244CF-A696-4880-BD18-92B28467DFA4}">
      <dgm:prSet/>
      <dgm:spPr/>
      <dgm:t>
        <a:bodyPr/>
        <a:lstStyle/>
        <a:p>
          <a:endParaRPr lang="es-CO" b="1"/>
        </a:p>
      </dgm:t>
    </dgm:pt>
    <dgm:pt modelId="{3EDA8F25-1ECF-4C54-8257-4765779BA92D}">
      <dgm:prSet phldrT="[Texto]" custT="1"/>
      <dgm:spPr>
        <a:solidFill>
          <a:srgbClr val="002060"/>
        </a:solidFill>
      </dgm:spPr>
      <dgm:t>
        <a:bodyPr/>
        <a:lstStyle/>
        <a:p>
          <a:r>
            <a:rPr lang="es-CO" sz="1400" b="1" dirty="0" smtClean="0">
              <a:latin typeface="+mn-lt"/>
            </a:rPr>
            <a:t>7. Gestión Sistema de Administración de Riesgo Operativo – SARO</a:t>
          </a:r>
          <a:endParaRPr lang="es-CO" sz="1400" b="1" dirty="0">
            <a:solidFill>
              <a:schemeClr val="tx1"/>
            </a:solidFill>
            <a:latin typeface="+mn-lt"/>
          </a:endParaRPr>
        </a:p>
      </dgm:t>
    </dgm:pt>
    <dgm:pt modelId="{67C38AF2-F828-4EBA-B42D-0125269AD2B7}" type="parTrans" cxnId="{5EE1A80C-E8D9-440C-9834-BFC0618048A7}">
      <dgm:prSet/>
      <dgm:spPr/>
      <dgm:t>
        <a:bodyPr/>
        <a:lstStyle/>
        <a:p>
          <a:endParaRPr lang="es-CO" b="1"/>
        </a:p>
      </dgm:t>
    </dgm:pt>
    <dgm:pt modelId="{E4C6D209-D83F-4E10-BF27-7A905DCA1EA5}" type="sibTrans" cxnId="{5EE1A80C-E8D9-440C-9834-BFC0618048A7}">
      <dgm:prSet/>
      <dgm:spPr/>
      <dgm:t>
        <a:bodyPr/>
        <a:lstStyle/>
        <a:p>
          <a:endParaRPr lang="es-CO" b="1"/>
        </a:p>
      </dgm:t>
    </dgm:pt>
    <dgm:pt modelId="{9AAF5100-0680-41A2-A99D-0C2D00C0DE49}">
      <dgm:prSet phldrT="[Texto]" custT="1"/>
      <dgm:spPr>
        <a:solidFill>
          <a:srgbClr val="002060"/>
        </a:solidFill>
      </dgm:spPr>
      <dgm:t>
        <a:bodyPr/>
        <a:lstStyle/>
        <a:p>
          <a:r>
            <a:rPr lang="es-CO" sz="1400" b="1" dirty="0" smtClean="0">
              <a:solidFill>
                <a:schemeClr val="bg1"/>
              </a:solidFill>
              <a:latin typeface="+mn-lt"/>
            </a:rPr>
            <a:t>9. Proposiciones y Varios </a:t>
          </a:r>
          <a:endParaRPr lang="es-CO" sz="1400" b="1" dirty="0">
            <a:solidFill>
              <a:schemeClr val="bg1"/>
            </a:solidFill>
            <a:latin typeface="+mn-lt"/>
          </a:endParaRPr>
        </a:p>
      </dgm:t>
    </dgm:pt>
    <dgm:pt modelId="{6EB523CC-F6F1-4ABD-8A9A-1184BFA56202}" type="parTrans" cxnId="{B1798ECB-4EF5-4172-A801-42ADB89CAECD}">
      <dgm:prSet/>
      <dgm:spPr/>
      <dgm:t>
        <a:bodyPr/>
        <a:lstStyle/>
        <a:p>
          <a:endParaRPr lang="es-CO" b="1"/>
        </a:p>
      </dgm:t>
    </dgm:pt>
    <dgm:pt modelId="{B8EAAD7B-33CE-43BC-A489-8D31EA164F69}" type="sibTrans" cxnId="{B1798ECB-4EF5-4172-A801-42ADB89CAECD}">
      <dgm:prSet/>
      <dgm:spPr/>
      <dgm:t>
        <a:bodyPr/>
        <a:lstStyle/>
        <a:p>
          <a:endParaRPr lang="es-CO" b="1"/>
        </a:p>
      </dgm:t>
    </dgm:pt>
    <dgm:pt modelId="{12BA4FD0-0A98-4A36-9408-5453DF3F87A5}">
      <dgm:prSet phldrT="[Texto]" custT="1"/>
      <dgm:spPr>
        <a:solidFill>
          <a:srgbClr val="002060"/>
        </a:solidFill>
      </dgm:spPr>
      <dgm:t>
        <a:bodyPr/>
        <a:lstStyle/>
        <a:p>
          <a:r>
            <a:rPr lang="es-CO" sz="1400" b="1" dirty="0" smtClean="0">
              <a:latin typeface="+mn-lt"/>
            </a:rPr>
            <a:t>8. Gestión Sistema de Administración de Riesgo Operativo – SARLAFT</a:t>
          </a:r>
          <a:endParaRPr lang="es-CO" sz="1400" b="1" dirty="0">
            <a:solidFill>
              <a:schemeClr val="tx1"/>
            </a:solidFill>
            <a:latin typeface="+mn-lt"/>
          </a:endParaRPr>
        </a:p>
      </dgm:t>
    </dgm:pt>
    <dgm:pt modelId="{5B715887-09D8-4DEE-B804-360D51A2FDDE}" type="parTrans" cxnId="{272C77EF-0569-4D77-BC65-B92C8B1B5090}">
      <dgm:prSet/>
      <dgm:spPr/>
      <dgm:t>
        <a:bodyPr/>
        <a:lstStyle/>
        <a:p>
          <a:endParaRPr lang="es-CO"/>
        </a:p>
      </dgm:t>
    </dgm:pt>
    <dgm:pt modelId="{E93F2606-55C0-4746-8EED-869D803EAD13}" type="sibTrans" cxnId="{272C77EF-0569-4D77-BC65-B92C8B1B5090}">
      <dgm:prSet/>
      <dgm:spPr/>
      <dgm:t>
        <a:bodyPr/>
        <a:lstStyle/>
        <a:p>
          <a:endParaRPr lang="es-CO"/>
        </a:p>
      </dgm:t>
    </dgm:pt>
    <dgm:pt modelId="{FBEE733A-2469-4708-8757-1987858F5659}" type="pres">
      <dgm:prSet presAssocID="{A394B45F-1B04-4FED-86DF-C03F87C1F350}" presName="linear" presStyleCnt="0">
        <dgm:presLayoutVars>
          <dgm:animLvl val="lvl"/>
          <dgm:resizeHandles val="exact"/>
        </dgm:presLayoutVars>
      </dgm:prSet>
      <dgm:spPr/>
      <dgm:t>
        <a:bodyPr/>
        <a:lstStyle/>
        <a:p>
          <a:endParaRPr lang="es-CO"/>
        </a:p>
      </dgm:t>
    </dgm:pt>
    <dgm:pt modelId="{13EF5FE7-BB44-4926-B2C4-0811E835AB81}" type="pres">
      <dgm:prSet presAssocID="{052E7596-DCE7-4EDF-AAE9-964EC8AD38A4}" presName="parentText" presStyleLbl="node1" presStyleIdx="0" presStyleCnt="9">
        <dgm:presLayoutVars>
          <dgm:chMax val="0"/>
          <dgm:bulletEnabled val="1"/>
        </dgm:presLayoutVars>
      </dgm:prSet>
      <dgm:spPr/>
      <dgm:t>
        <a:bodyPr/>
        <a:lstStyle/>
        <a:p>
          <a:endParaRPr lang="es-CO"/>
        </a:p>
      </dgm:t>
    </dgm:pt>
    <dgm:pt modelId="{C7DE1597-3726-4B86-AE2D-3540DD3B9AAA}" type="pres">
      <dgm:prSet presAssocID="{39A4BA08-8254-4B80-9074-E28316C342D6}" presName="spacer" presStyleCnt="0"/>
      <dgm:spPr/>
    </dgm:pt>
    <dgm:pt modelId="{6D33E85B-50B7-4764-A60D-7C558209468F}" type="pres">
      <dgm:prSet presAssocID="{E32C722A-EC5B-47A2-ABE6-8436A1C43771}" presName="parentText" presStyleLbl="node1" presStyleIdx="1" presStyleCnt="9">
        <dgm:presLayoutVars>
          <dgm:chMax val="0"/>
          <dgm:bulletEnabled val="1"/>
        </dgm:presLayoutVars>
      </dgm:prSet>
      <dgm:spPr/>
      <dgm:t>
        <a:bodyPr/>
        <a:lstStyle/>
        <a:p>
          <a:endParaRPr lang="es-CO"/>
        </a:p>
      </dgm:t>
    </dgm:pt>
    <dgm:pt modelId="{9090DAD0-E9E7-4C22-AC68-1AAD8E54DFC7}" type="pres">
      <dgm:prSet presAssocID="{BA6F8889-12CF-44F9-9925-CB87B464C19F}" presName="spacer" presStyleCnt="0"/>
      <dgm:spPr/>
    </dgm:pt>
    <dgm:pt modelId="{5C8FC485-97B0-44BD-99D6-F47DF419B0EC}" type="pres">
      <dgm:prSet presAssocID="{5DDFDEC6-DEBB-4ED1-B7D2-1A23E4EE73BE}" presName="parentText" presStyleLbl="node1" presStyleIdx="2" presStyleCnt="9">
        <dgm:presLayoutVars>
          <dgm:chMax val="0"/>
          <dgm:bulletEnabled val="1"/>
        </dgm:presLayoutVars>
      </dgm:prSet>
      <dgm:spPr/>
      <dgm:t>
        <a:bodyPr/>
        <a:lstStyle/>
        <a:p>
          <a:endParaRPr lang="es-CO"/>
        </a:p>
      </dgm:t>
    </dgm:pt>
    <dgm:pt modelId="{A0DB259C-4C35-472D-B0AD-167A056F04EC}" type="pres">
      <dgm:prSet presAssocID="{09D0F415-E6ED-4CD1-B892-BC7FE643DBF4}" presName="spacer" presStyleCnt="0"/>
      <dgm:spPr/>
    </dgm:pt>
    <dgm:pt modelId="{24B76A32-1A65-4601-904C-33B5CFDFF08A}" type="pres">
      <dgm:prSet presAssocID="{C34F6EA8-ADA2-48DC-B660-182D61FEF60C}" presName="parentText" presStyleLbl="node1" presStyleIdx="3" presStyleCnt="9">
        <dgm:presLayoutVars>
          <dgm:chMax val="0"/>
          <dgm:bulletEnabled val="1"/>
        </dgm:presLayoutVars>
      </dgm:prSet>
      <dgm:spPr/>
      <dgm:t>
        <a:bodyPr/>
        <a:lstStyle/>
        <a:p>
          <a:endParaRPr lang="es-CO"/>
        </a:p>
      </dgm:t>
    </dgm:pt>
    <dgm:pt modelId="{D980E31E-6668-4285-B984-9930251C566B}" type="pres">
      <dgm:prSet presAssocID="{B6044084-308C-4025-804F-5AF8BCE2E040}" presName="spacer" presStyleCnt="0"/>
      <dgm:spPr/>
    </dgm:pt>
    <dgm:pt modelId="{18EFB5B1-2AAC-4A91-93A9-DEF6A3122670}" type="pres">
      <dgm:prSet presAssocID="{265C6779-6EB1-410C-A5B7-C2B90EACECA5}" presName="parentText" presStyleLbl="node1" presStyleIdx="4" presStyleCnt="9">
        <dgm:presLayoutVars>
          <dgm:chMax val="0"/>
          <dgm:bulletEnabled val="1"/>
        </dgm:presLayoutVars>
      </dgm:prSet>
      <dgm:spPr/>
      <dgm:t>
        <a:bodyPr/>
        <a:lstStyle/>
        <a:p>
          <a:endParaRPr lang="es-CO"/>
        </a:p>
      </dgm:t>
    </dgm:pt>
    <dgm:pt modelId="{5D0B4E6A-657F-41EA-9D46-F19BC65676F5}" type="pres">
      <dgm:prSet presAssocID="{DD41CA8D-41DF-465A-9AF3-286C2D4BF953}" presName="spacer" presStyleCnt="0"/>
      <dgm:spPr/>
    </dgm:pt>
    <dgm:pt modelId="{C29F0070-0254-461B-9451-BBA47D4A73E3}" type="pres">
      <dgm:prSet presAssocID="{E0F61782-EB0C-4686-95E9-65A21555DC5C}" presName="parentText" presStyleLbl="node1" presStyleIdx="5" presStyleCnt="9">
        <dgm:presLayoutVars>
          <dgm:chMax val="0"/>
          <dgm:bulletEnabled val="1"/>
        </dgm:presLayoutVars>
      </dgm:prSet>
      <dgm:spPr/>
      <dgm:t>
        <a:bodyPr/>
        <a:lstStyle/>
        <a:p>
          <a:endParaRPr lang="es-CO"/>
        </a:p>
      </dgm:t>
    </dgm:pt>
    <dgm:pt modelId="{AC4048B6-4BDD-48B2-9644-567C8AC0AFFB}" type="pres">
      <dgm:prSet presAssocID="{2137438C-50B6-4A84-87E2-97BD3D27A224}" presName="spacer" presStyleCnt="0"/>
      <dgm:spPr/>
    </dgm:pt>
    <dgm:pt modelId="{B39AC210-B516-4878-A920-456CE8660D0A}" type="pres">
      <dgm:prSet presAssocID="{3EDA8F25-1ECF-4C54-8257-4765779BA92D}" presName="parentText" presStyleLbl="node1" presStyleIdx="6" presStyleCnt="9">
        <dgm:presLayoutVars>
          <dgm:chMax val="0"/>
          <dgm:bulletEnabled val="1"/>
        </dgm:presLayoutVars>
      </dgm:prSet>
      <dgm:spPr/>
      <dgm:t>
        <a:bodyPr/>
        <a:lstStyle/>
        <a:p>
          <a:endParaRPr lang="es-CO"/>
        </a:p>
      </dgm:t>
    </dgm:pt>
    <dgm:pt modelId="{620F8018-678D-405D-B849-F3F6C1F795DE}" type="pres">
      <dgm:prSet presAssocID="{E4C6D209-D83F-4E10-BF27-7A905DCA1EA5}" presName="spacer" presStyleCnt="0"/>
      <dgm:spPr/>
    </dgm:pt>
    <dgm:pt modelId="{E0CEED9E-FEB1-4C32-AA2E-35BD0EB78DC9}" type="pres">
      <dgm:prSet presAssocID="{12BA4FD0-0A98-4A36-9408-5453DF3F87A5}" presName="parentText" presStyleLbl="node1" presStyleIdx="7" presStyleCnt="9">
        <dgm:presLayoutVars>
          <dgm:chMax val="0"/>
          <dgm:bulletEnabled val="1"/>
        </dgm:presLayoutVars>
      </dgm:prSet>
      <dgm:spPr/>
      <dgm:t>
        <a:bodyPr/>
        <a:lstStyle/>
        <a:p>
          <a:endParaRPr lang="es-CO"/>
        </a:p>
      </dgm:t>
    </dgm:pt>
    <dgm:pt modelId="{D77E33F2-C27F-436F-B03E-70E1DF00BE62}" type="pres">
      <dgm:prSet presAssocID="{E93F2606-55C0-4746-8EED-869D803EAD13}" presName="spacer" presStyleCnt="0"/>
      <dgm:spPr/>
    </dgm:pt>
    <dgm:pt modelId="{0D21C5A6-21A1-42A9-8315-35E70CBFD8CF}" type="pres">
      <dgm:prSet presAssocID="{9AAF5100-0680-41A2-A99D-0C2D00C0DE49}" presName="parentText" presStyleLbl="node1" presStyleIdx="8" presStyleCnt="9">
        <dgm:presLayoutVars>
          <dgm:chMax val="0"/>
          <dgm:bulletEnabled val="1"/>
        </dgm:presLayoutVars>
      </dgm:prSet>
      <dgm:spPr/>
      <dgm:t>
        <a:bodyPr/>
        <a:lstStyle/>
        <a:p>
          <a:endParaRPr lang="es-CO"/>
        </a:p>
      </dgm:t>
    </dgm:pt>
  </dgm:ptLst>
  <dgm:cxnLst>
    <dgm:cxn modelId="{6F7B41EF-161E-42E9-8FDB-32D804E15BEF}" type="presOf" srcId="{E32C722A-EC5B-47A2-ABE6-8436A1C43771}" destId="{6D33E85B-50B7-4764-A60D-7C558209468F}" srcOrd="0" destOrd="0" presId="urn:microsoft.com/office/officeart/2005/8/layout/vList2"/>
    <dgm:cxn modelId="{3C56CF3B-9F80-49ED-8AB3-363E1E81C504}" srcId="{A394B45F-1B04-4FED-86DF-C03F87C1F350}" destId="{265C6779-6EB1-410C-A5B7-C2B90EACECA5}" srcOrd="4" destOrd="0" parTransId="{E9911551-1339-43A2-BA1F-AA7968565751}" sibTransId="{DD41CA8D-41DF-465A-9AF3-286C2D4BF953}"/>
    <dgm:cxn modelId="{0AC2E2F3-2A90-4400-8BFB-055BE42668BF}" srcId="{A394B45F-1B04-4FED-86DF-C03F87C1F350}" destId="{E32C722A-EC5B-47A2-ABE6-8436A1C43771}" srcOrd="1" destOrd="0" parTransId="{B7798E8D-0FEC-4FC6-834D-20EF340E6E6F}" sibTransId="{BA6F8889-12CF-44F9-9925-CB87B464C19F}"/>
    <dgm:cxn modelId="{755BF75F-0C65-41F8-80E7-A40D48F44FF6}" type="presOf" srcId="{3EDA8F25-1ECF-4C54-8257-4765779BA92D}" destId="{B39AC210-B516-4878-A920-456CE8660D0A}" srcOrd="0" destOrd="0" presId="urn:microsoft.com/office/officeart/2005/8/layout/vList2"/>
    <dgm:cxn modelId="{A3B6DBAF-B308-436A-A24D-CB8966D39B3A}" type="presOf" srcId="{C34F6EA8-ADA2-48DC-B660-182D61FEF60C}" destId="{24B76A32-1A65-4601-904C-33B5CFDFF08A}" srcOrd="0" destOrd="0" presId="urn:microsoft.com/office/officeart/2005/8/layout/vList2"/>
    <dgm:cxn modelId="{DC0EE775-DCF4-4B63-A4F1-0EFC1F2AAEAB}" type="presOf" srcId="{265C6779-6EB1-410C-A5B7-C2B90EACECA5}" destId="{18EFB5B1-2AAC-4A91-93A9-DEF6A3122670}" srcOrd="0" destOrd="0" presId="urn:microsoft.com/office/officeart/2005/8/layout/vList2"/>
    <dgm:cxn modelId="{3BE5867A-F1B4-4754-9C4A-783EF9CF2B2B}" srcId="{A394B45F-1B04-4FED-86DF-C03F87C1F350}" destId="{052E7596-DCE7-4EDF-AAE9-964EC8AD38A4}" srcOrd="0" destOrd="0" parTransId="{30EDE446-ECFC-497A-B16F-701E55166B4D}" sibTransId="{39A4BA08-8254-4B80-9074-E28316C342D6}"/>
    <dgm:cxn modelId="{272C77EF-0569-4D77-BC65-B92C8B1B5090}" srcId="{A394B45F-1B04-4FED-86DF-C03F87C1F350}" destId="{12BA4FD0-0A98-4A36-9408-5453DF3F87A5}" srcOrd="7" destOrd="0" parTransId="{5B715887-09D8-4DEE-B804-360D51A2FDDE}" sibTransId="{E93F2606-55C0-4746-8EED-869D803EAD13}"/>
    <dgm:cxn modelId="{524BAF75-2D59-4464-91BA-89D77C085926}" type="presOf" srcId="{A394B45F-1B04-4FED-86DF-C03F87C1F350}" destId="{FBEE733A-2469-4708-8757-1987858F5659}" srcOrd="0" destOrd="0" presId="urn:microsoft.com/office/officeart/2005/8/layout/vList2"/>
    <dgm:cxn modelId="{6C6E9331-AF03-49E4-9C14-BE6FC94E0CD9}" srcId="{A394B45F-1B04-4FED-86DF-C03F87C1F350}" destId="{5DDFDEC6-DEBB-4ED1-B7D2-1A23E4EE73BE}" srcOrd="2" destOrd="0" parTransId="{FD2F7F9C-F7C5-4C8C-831E-495CD9864B5E}" sibTransId="{09D0F415-E6ED-4CD1-B892-BC7FE643DBF4}"/>
    <dgm:cxn modelId="{56E6ED58-1ADB-47F3-ADC5-15995DE620A4}" type="presOf" srcId="{5DDFDEC6-DEBB-4ED1-B7D2-1A23E4EE73BE}" destId="{5C8FC485-97B0-44BD-99D6-F47DF419B0EC}" srcOrd="0" destOrd="0" presId="urn:microsoft.com/office/officeart/2005/8/layout/vList2"/>
    <dgm:cxn modelId="{A91244CF-A696-4880-BD18-92B28467DFA4}" srcId="{A394B45F-1B04-4FED-86DF-C03F87C1F350}" destId="{E0F61782-EB0C-4686-95E9-65A21555DC5C}" srcOrd="5" destOrd="0" parTransId="{1FB2FE29-26FA-4837-82CD-2AFBBFBD2A44}" sibTransId="{2137438C-50B6-4A84-87E2-97BD3D27A224}"/>
    <dgm:cxn modelId="{693BDF33-F643-43B4-BB90-159FE359F74D}" type="presOf" srcId="{E0F61782-EB0C-4686-95E9-65A21555DC5C}" destId="{C29F0070-0254-461B-9451-BBA47D4A73E3}" srcOrd="0" destOrd="0" presId="urn:microsoft.com/office/officeart/2005/8/layout/vList2"/>
    <dgm:cxn modelId="{B5AC9505-1F40-4917-988B-5AB33EDEBFA7}" srcId="{A394B45F-1B04-4FED-86DF-C03F87C1F350}" destId="{C34F6EA8-ADA2-48DC-B660-182D61FEF60C}" srcOrd="3" destOrd="0" parTransId="{A81838A0-846C-4E01-84BF-3D27DB57D8DB}" sibTransId="{B6044084-308C-4025-804F-5AF8BCE2E040}"/>
    <dgm:cxn modelId="{306953E6-5845-459E-909B-0DC3F8E162F6}" type="presOf" srcId="{12BA4FD0-0A98-4A36-9408-5453DF3F87A5}" destId="{E0CEED9E-FEB1-4C32-AA2E-35BD0EB78DC9}" srcOrd="0" destOrd="0" presId="urn:microsoft.com/office/officeart/2005/8/layout/vList2"/>
    <dgm:cxn modelId="{5EE1A80C-E8D9-440C-9834-BFC0618048A7}" srcId="{A394B45F-1B04-4FED-86DF-C03F87C1F350}" destId="{3EDA8F25-1ECF-4C54-8257-4765779BA92D}" srcOrd="6" destOrd="0" parTransId="{67C38AF2-F828-4EBA-B42D-0125269AD2B7}" sibTransId="{E4C6D209-D83F-4E10-BF27-7A905DCA1EA5}"/>
    <dgm:cxn modelId="{B1798ECB-4EF5-4172-A801-42ADB89CAECD}" srcId="{A394B45F-1B04-4FED-86DF-C03F87C1F350}" destId="{9AAF5100-0680-41A2-A99D-0C2D00C0DE49}" srcOrd="8" destOrd="0" parTransId="{6EB523CC-F6F1-4ABD-8A9A-1184BFA56202}" sibTransId="{B8EAAD7B-33CE-43BC-A489-8D31EA164F69}"/>
    <dgm:cxn modelId="{B63B80C0-6DB1-41A1-800F-DE20D94DC0C0}" type="presOf" srcId="{9AAF5100-0680-41A2-A99D-0C2D00C0DE49}" destId="{0D21C5A6-21A1-42A9-8315-35E70CBFD8CF}" srcOrd="0" destOrd="0" presId="urn:microsoft.com/office/officeart/2005/8/layout/vList2"/>
    <dgm:cxn modelId="{0109F6BA-CD8B-4504-B4A4-B6B0E8644019}" type="presOf" srcId="{052E7596-DCE7-4EDF-AAE9-964EC8AD38A4}" destId="{13EF5FE7-BB44-4926-B2C4-0811E835AB81}" srcOrd="0" destOrd="0" presId="urn:microsoft.com/office/officeart/2005/8/layout/vList2"/>
    <dgm:cxn modelId="{6F43AC5A-8EE3-4FDC-8373-A8AFAE6A4DD5}" type="presParOf" srcId="{FBEE733A-2469-4708-8757-1987858F5659}" destId="{13EF5FE7-BB44-4926-B2C4-0811E835AB81}" srcOrd="0" destOrd="0" presId="urn:microsoft.com/office/officeart/2005/8/layout/vList2"/>
    <dgm:cxn modelId="{AB8189CD-3A4F-4C7D-9CA0-D39FE1AE6FAE}" type="presParOf" srcId="{FBEE733A-2469-4708-8757-1987858F5659}" destId="{C7DE1597-3726-4B86-AE2D-3540DD3B9AAA}" srcOrd="1" destOrd="0" presId="urn:microsoft.com/office/officeart/2005/8/layout/vList2"/>
    <dgm:cxn modelId="{AA73480B-EAB8-4365-9BCC-6445DD44B2F7}" type="presParOf" srcId="{FBEE733A-2469-4708-8757-1987858F5659}" destId="{6D33E85B-50B7-4764-A60D-7C558209468F}" srcOrd="2" destOrd="0" presId="urn:microsoft.com/office/officeart/2005/8/layout/vList2"/>
    <dgm:cxn modelId="{D7C9B5F1-972C-4412-85A9-BA320FC37C03}" type="presParOf" srcId="{FBEE733A-2469-4708-8757-1987858F5659}" destId="{9090DAD0-E9E7-4C22-AC68-1AAD8E54DFC7}" srcOrd="3" destOrd="0" presId="urn:microsoft.com/office/officeart/2005/8/layout/vList2"/>
    <dgm:cxn modelId="{58A31644-8508-4122-914A-57D448AB4734}" type="presParOf" srcId="{FBEE733A-2469-4708-8757-1987858F5659}" destId="{5C8FC485-97B0-44BD-99D6-F47DF419B0EC}" srcOrd="4" destOrd="0" presId="urn:microsoft.com/office/officeart/2005/8/layout/vList2"/>
    <dgm:cxn modelId="{A332ECBA-E592-4AD4-8401-9BA35069C96D}" type="presParOf" srcId="{FBEE733A-2469-4708-8757-1987858F5659}" destId="{A0DB259C-4C35-472D-B0AD-167A056F04EC}" srcOrd="5" destOrd="0" presId="urn:microsoft.com/office/officeart/2005/8/layout/vList2"/>
    <dgm:cxn modelId="{C62599CA-0F5C-45CE-8DCA-350E5E1BF481}" type="presParOf" srcId="{FBEE733A-2469-4708-8757-1987858F5659}" destId="{24B76A32-1A65-4601-904C-33B5CFDFF08A}" srcOrd="6" destOrd="0" presId="urn:microsoft.com/office/officeart/2005/8/layout/vList2"/>
    <dgm:cxn modelId="{AA806F53-E58C-4AE3-8267-4BD47C26007A}" type="presParOf" srcId="{FBEE733A-2469-4708-8757-1987858F5659}" destId="{D980E31E-6668-4285-B984-9930251C566B}" srcOrd="7" destOrd="0" presId="urn:microsoft.com/office/officeart/2005/8/layout/vList2"/>
    <dgm:cxn modelId="{6A140667-801D-4518-A449-7B7EA7CD2599}" type="presParOf" srcId="{FBEE733A-2469-4708-8757-1987858F5659}" destId="{18EFB5B1-2AAC-4A91-93A9-DEF6A3122670}" srcOrd="8" destOrd="0" presId="urn:microsoft.com/office/officeart/2005/8/layout/vList2"/>
    <dgm:cxn modelId="{C539343B-6BB9-4E29-918A-7164BFA224D4}" type="presParOf" srcId="{FBEE733A-2469-4708-8757-1987858F5659}" destId="{5D0B4E6A-657F-41EA-9D46-F19BC65676F5}" srcOrd="9" destOrd="0" presId="urn:microsoft.com/office/officeart/2005/8/layout/vList2"/>
    <dgm:cxn modelId="{01155628-A1E3-4969-B0FB-12AC3DF0B50A}" type="presParOf" srcId="{FBEE733A-2469-4708-8757-1987858F5659}" destId="{C29F0070-0254-461B-9451-BBA47D4A73E3}" srcOrd="10" destOrd="0" presId="urn:microsoft.com/office/officeart/2005/8/layout/vList2"/>
    <dgm:cxn modelId="{082B2A7F-058C-497E-97E8-5235187DFEDD}" type="presParOf" srcId="{FBEE733A-2469-4708-8757-1987858F5659}" destId="{AC4048B6-4BDD-48B2-9644-567C8AC0AFFB}" srcOrd="11" destOrd="0" presId="urn:microsoft.com/office/officeart/2005/8/layout/vList2"/>
    <dgm:cxn modelId="{388B8145-3790-4BD3-8B50-A13E8B754F81}" type="presParOf" srcId="{FBEE733A-2469-4708-8757-1987858F5659}" destId="{B39AC210-B516-4878-A920-456CE8660D0A}" srcOrd="12" destOrd="0" presId="urn:microsoft.com/office/officeart/2005/8/layout/vList2"/>
    <dgm:cxn modelId="{D97056E1-D05C-40DB-BF9B-E99AD13F3CCC}" type="presParOf" srcId="{FBEE733A-2469-4708-8757-1987858F5659}" destId="{620F8018-678D-405D-B849-F3F6C1F795DE}" srcOrd="13" destOrd="0" presId="urn:microsoft.com/office/officeart/2005/8/layout/vList2"/>
    <dgm:cxn modelId="{CB34E12E-89CA-4A5A-95D2-41983AF9399A}" type="presParOf" srcId="{FBEE733A-2469-4708-8757-1987858F5659}" destId="{E0CEED9E-FEB1-4C32-AA2E-35BD0EB78DC9}" srcOrd="14" destOrd="0" presId="urn:microsoft.com/office/officeart/2005/8/layout/vList2"/>
    <dgm:cxn modelId="{8137E922-9564-4AFE-BC9C-42F5B5350418}" type="presParOf" srcId="{FBEE733A-2469-4708-8757-1987858F5659}" destId="{D77E33F2-C27F-436F-B03E-70E1DF00BE62}" srcOrd="15" destOrd="0" presId="urn:microsoft.com/office/officeart/2005/8/layout/vList2"/>
    <dgm:cxn modelId="{FABCE8B2-6E88-4CF7-94F7-B631B4D82A90}" type="presParOf" srcId="{FBEE733A-2469-4708-8757-1987858F5659}" destId="{0D21C5A6-21A1-42A9-8315-35E70CBFD8CF}" srcOrd="16"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680FDBD-7B46-4240-8FAC-3684B2DA168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CO"/>
        </a:p>
      </dgm:t>
    </dgm:pt>
    <dgm:pt modelId="{A3C57738-8D4C-4D6B-A27D-C20102D2053A}">
      <dgm:prSet phldrT="[Texto]" custT="1"/>
      <dgm:spPr>
        <a:noFill/>
        <a:ln>
          <a:solidFill>
            <a:srgbClr val="00B050"/>
          </a:solidFill>
        </a:ln>
      </dgm:spPr>
      <dgm:t>
        <a:bodyPr/>
        <a:lstStyle/>
        <a:p>
          <a:pPr algn="just"/>
          <a:r>
            <a:rPr lang="es-MX" sz="1600" dirty="0" smtClean="0">
              <a:solidFill>
                <a:srgbClr val="044990"/>
              </a:solidFill>
            </a:rPr>
            <a:t>La Bolsa podrá tener un mayor margen de maniobra en su estrategia de inversión sobre los excedentes de liquidez, bajo su perfil conservador, permitiendo mayor  duración y participación en otras especies de títulos que conforman el mercado valores, manteniendo las políticas sobre el valor del portafolio establecidas en el numeral 4.6 del manual del Sistema de Administración de Riesgos, aprobadas por el Comité de Riesgos y la Junta Directiva.</a:t>
          </a:r>
          <a:endParaRPr lang="es-CO" sz="1600" dirty="0">
            <a:solidFill>
              <a:srgbClr val="044990"/>
            </a:solidFill>
          </a:endParaRPr>
        </a:p>
      </dgm:t>
    </dgm:pt>
    <dgm:pt modelId="{E4222983-F616-4296-9622-F9BE9BAD5F44}" type="parTrans" cxnId="{7FDAD106-E107-4FC0-8513-376358D2BB45}">
      <dgm:prSet/>
      <dgm:spPr/>
      <dgm:t>
        <a:bodyPr/>
        <a:lstStyle/>
        <a:p>
          <a:pPr algn="just"/>
          <a:endParaRPr lang="es-CO">
            <a:solidFill>
              <a:srgbClr val="002060"/>
            </a:solidFill>
          </a:endParaRPr>
        </a:p>
      </dgm:t>
    </dgm:pt>
    <dgm:pt modelId="{78A2D739-39C4-4589-9A3A-2938A19AAF3C}" type="sibTrans" cxnId="{7FDAD106-E107-4FC0-8513-376358D2BB45}">
      <dgm:prSet/>
      <dgm:spPr/>
      <dgm:t>
        <a:bodyPr/>
        <a:lstStyle/>
        <a:p>
          <a:pPr algn="just"/>
          <a:endParaRPr lang="es-CO">
            <a:solidFill>
              <a:srgbClr val="002060"/>
            </a:solidFill>
          </a:endParaRPr>
        </a:p>
      </dgm:t>
    </dgm:pt>
    <dgm:pt modelId="{371D44DD-A736-49CC-BB90-B4405F3F31B0}" type="pres">
      <dgm:prSet presAssocID="{F680FDBD-7B46-4240-8FAC-3684B2DA1683}" presName="linear" presStyleCnt="0">
        <dgm:presLayoutVars>
          <dgm:animLvl val="lvl"/>
          <dgm:resizeHandles val="exact"/>
        </dgm:presLayoutVars>
      </dgm:prSet>
      <dgm:spPr/>
      <dgm:t>
        <a:bodyPr/>
        <a:lstStyle/>
        <a:p>
          <a:endParaRPr lang="es-CO"/>
        </a:p>
      </dgm:t>
    </dgm:pt>
    <dgm:pt modelId="{D6773E42-810E-4D31-BCA1-ACD6BF24FE03}" type="pres">
      <dgm:prSet presAssocID="{A3C57738-8D4C-4D6B-A27D-C20102D2053A}" presName="parentText" presStyleLbl="node1" presStyleIdx="0" presStyleCnt="1">
        <dgm:presLayoutVars>
          <dgm:chMax val="0"/>
          <dgm:bulletEnabled val="1"/>
        </dgm:presLayoutVars>
      </dgm:prSet>
      <dgm:spPr/>
      <dgm:t>
        <a:bodyPr/>
        <a:lstStyle/>
        <a:p>
          <a:endParaRPr lang="es-CO"/>
        </a:p>
      </dgm:t>
    </dgm:pt>
  </dgm:ptLst>
  <dgm:cxnLst>
    <dgm:cxn modelId="{E43E6B6D-DC12-4D1C-9535-6B2A13386247}" type="presOf" srcId="{F680FDBD-7B46-4240-8FAC-3684B2DA1683}" destId="{371D44DD-A736-49CC-BB90-B4405F3F31B0}" srcOrd="0" destOrd="0" presId="urn:microsoft.com/office/officeart/2005/8/layout/vList2"/>
    <dgm:cxn modelId="{7FDAD106-E107-4FC0-8513-376358D2BB45}" srcId="{F680FDBD-7B46-4240-8FAC-3684B2DA1683}" destId="{A3C57738-8D4C-4D6B-A27D-C20102D2053A}" srcOrd="0" destOrd="0" parTransId="{E4222983-F616-4296-9622-F9BE9BAD5F44}" sibTransId="{78A2D739-39C4-4589-9A3A-2938A19AAF3C}"/>
    <dgm:cxn modelId="{0705029C-ED05-4B41-95F7-66CED8E261F5}" type="presOf" srcId="{A3C57738-8D4C-4D6B-A27D-C20102D2053A}" destId="{D6773E42-810E-4D31-BCA1-ACD6BF24FE03}" srcOrd="0" destOrd="0" presId="urn:microsoft.com/office/officeart/2005/8/layout/vList2"/>
    <dgm:cxn modelId="{44A8EE3D-B38D-41A7-AB1E-1AEA2E5242B4}" type="presParOf" srcId="{371D44DD-A736-49CC-BB90-B4405F3F31B0}" destId="{D6773E42-810E-4D31-BCA1-ACD6BF24FE03}" srcOrd="0" destOrd="0" presId="urn:microsoft.com/office/officeart/2005/8/layout/vList2"/>
  </dgm:cxnLst>
  <dgm:bg>
    <a:noFill/>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8EF74BC-D215-45BE-B723-2DD06607A041}" type="doc">
      <dgm:prSet loTypeId="urn:microsoft.com/office/officeart/2005/8/layout/process1" loCatId="process" qsTypeId="urn:microsoft.com/office/officeart/2005/8/quickstyle/simple1" qsCatId="simple" csTypeId="urn:microsoft.com/office/officeart/2005/8/colors/accent1_1" csCatId="accent1" phldr="1"/>
      <dgm:spPr/>
    </dgm:pt>
    <dgm:pt modelId="{D4693075-00E5-46BA-B6AA-B921B1DA85CB}">
      <dgm:prSet phldrT="[Texto]" custT="1"/>
      <dgm:spPr>
        <a:ln>
          <a:solidFill>
            <a:srgbClr val="00B050"/>
          </a:solidFill>
        </a:ln>
      </dgm:spPr>
      <dgm:t>
        <a:bodyPr anchor="ctr"/>
        <a:lstStyle/>
        <a:p>
          <a:pPr algn="just"/>
          <a:r>
            <a:rPr lang="es-MX" sz="1600" b="1" dirty="0" smtClean="0">
              <a:solidFill>
                <a:srgbClr val="044990"/>
              </a:solidFill>
            </a:rPr>
            <a:t>Sobre el Numeral 4.6.1.1.3 Políticas</a:t>
          </a:r>
        </a:p>
        <a:p>
          <a:pPr algn="just" rtl="0"/>
          <a:r>
            <a:rPr lang="es-CO" sz="1600" dirty="0" smtClean="0">
              <a:solidFill>
                <a:srgbClr val="044990"/>
              </a:solidFill>
            </a:rPr>
            <a:t>En lo pertinente al literal siguiente:</a:t>
          </a:r>
        </a:p>
        <a:p>
          <a:pPr algn="just" rtl="0"/>
          <a:r>
            <a:rPr lang="es-CO" sz="1600" dirty="0" smtClean="0">
              <a:solidFill>
                <a:srgbClr val="044990"/>
              </a:solidFill>
            </a:rPr>
            <a:t>- Límites propuestos por título </a:t>
          </a:r>
          <a:r>
            <a:rPr lang="es-CO" sz="1600" dirty="0" err="1" smtClean="0">
              <a:solidFill>
                <a:srgbClr val="044990"/>
              </a:solidFill>
            </a:rPr>
            <a:t>ó</a:t>
          </a:r>
          <a:r>
            <a:rPr lang="es-CO" sz="1600" dirty="0" smtClean="0">
              <a:solidFill>
                <a:srgbClr val="044990"/>
              </a:solidFill>
            </a:rPr>
            <a:t>  portafolio</a:t>
          </a:r>
        </a:p>
        <a:p>
          <a:pPr algn="just" rtl="0"/>
          <a:r>
            <a:rPr lang="es-CO" sz="1600" dirty="0" smtClean="0">
              <a:solidFill>
                <a:srgbClr val="044990"/>
              </a:solidFill>
            </a:rPr>
            <a:t>El máximo nivel de </a:t>
          </a:r>
          <a:r>
            <a:rPr lang="es-CO" sz="1600" dirty="0" err="1" smtClean="0">
              <a:solidFill>
                <a:srgbClr val="044990"/>
              </a:solidFill>
            </a:rPr>
            <a:t>VaR</a:t>
          </a:r>
          <a:r>
            <a:rPr lang="es-CO" sz="1600" dirty="0" smtClean="0">
              <a:solidFill>
                <a:srgbClr val="044990"/>
              </a:solidFill>
            </a:rPr>
            <a:t> mensual asumido es de </a:t>
          </a:r>
          <a:r>
            <a:rPr lang="es-CO" sz="1600" b="1" dirty="0" smtClean="0">
              <a:solidFill>
                <a:srgbClr val="044990"/>
              </a:solidFill>
            </a:rPr>
            <a:t>3% </a:t>
          </a:r>
          <a:r>
            <a:rPr lang="es-CO" sz="1600" dirty="0" smtClean="0">
              <a:solidFill>
                <a:srgbClr val="044990"/>
              </a:solidFill>
            </a:rPr>
            <a:t>sobre el valor del Portafolio.</a:t>
          </a:r>
          <a:endParaRPr lang="es-CO" sz="1600" dirty="0">
            <a:solidFill>
              <a:srgbClr val="044990"/>
            </a:solidFill>
          </a:endParaRPr>
        </a:p>
      </dgm:t>
    </dgm:pt>
    <dgm:pt modelId="{3661B3EB-8C29-4093-B8CE-B72361062A4E}" type="parTrans" cxnId="{AA773B40-26CC-4709-B799-90E0AE45D2F1}">
      <dgm:prSet/>
      <dgm:spPr/>
      <dgm:t>
        <a:bodyPr/>
        <a:lstStyle/>
        <a:p>
          <a:endParaRPr lang="es-CO" sz="2000">
            <a:solidFill>
              <a:srgbClr val="044990"/>
            </a:solidFill>
          </a:endParaRPr>
        </a:p>
      </dgm:t>
    </dgm:pt>
    <dgm:pt modelId="{48C49E5F-1697-4A37-A133-E056AD87F6DF}" type="sibTrans" cxnId="{AA773B40-26CC-4709-B799-90E0AE45D2F1}">
      <dgm:prSet/>
      <dgm:spPr/>
      <dgm:t>
        <a:bodyPr/>
        <a:lstStyle/>
        <a:p>
          <a:endParaRPr lang="es-CO" sz="2000">
            <a:solidFill>
              <a:srgbClr val="044990"/>
            </a:solidFill>
          </a:endParaRPr>
        </a:p>
      </dgm:t>
    </dgm:pt>
    <dgm:pt modelId="{C780D83D-0775-4DBE-802E-FDD8AF31C668}">
      <dgm:prSet phldrT="[Texto]" custT="1"/>
      <dgm:spPr>
        <a:ln>
          <a:solidFill>
            <a:srgbClr val="00B050"/>
          </a:solidFill>
        </a:ln>
      </dgm:spPr>
      <dgm:t>
        <a:bodyPr anchor="ctr"/>
        <a:lstStyle/>
        <a:p>
          <a:pPr algn="just"/>
          <a:r>
            <a:rPr lang="es-MX" sz="1600" b="1" dirty="0" smtClean="0">
              <a:solidFill>
                <a:srgbClr val="044990"/>
              </a:solidFill>
            </a:rPr>
            <a:t>Sobre el Numeral 4.6.1.1.3 Políticas</a:t>
          </a:r>
        </a:p>
        <a:p>
          <a:pPr algn="just" rtl="0"/>
          <a:r>
            <a:rPr lang="es-CO" sz="1600" dirty="0" smtClean="0">
              <a:solidFill>
                <a:srgbClr val="044990"/>
              </a:solidFill>
            </a:rPr>
            <a:t>En lo pertinente al literal siguiente:</a:t>
          </a:r>
        </a:p>
        <a:p>
          <a:pPr algn="just" rtl="0"/>
          <a:r>
            <a:rPr lang="es-CO" sz="1600" dirty="0" smtClean="0">
              <a:solidFill>
                <a:srgbClr val="044990"/>
              </a:solidFill>
            </a:rPr>
            <a:t>- Límites propuestos por título </a:t>
          </a:r>
          <a:r>
            <a:rPr lang="es-CO" sz="1600" dirty="0" err="1" smtClean="0">
              <a:solidFill>
                <a:srgbClr val="044990"/>
              </a:solidFill>
            </a:rPr>
            <a:t>ó</a:t>
          </a:r>
          <a:r>
            <a:rPr lang="es-CO" sz="1600" dirty="0" smtClean="0">
              <a:solidFill>
                <a:srgbClr val="044990"/>
              </a:solidFill>
            </a:rPr>
            <a:t> portafolio</a:t>
          </a:r>
        </a:p>
        <a:p>
          <a:pPr algn="just" rtl="0"/>
          <a:r>
            <a:rPr lang="es-CO" sz="1600" dirty="0" smtClean="0">
              <a:solidFill>
                <a:srgbClr val="044990"/>
              </a:solidFill>
            </a:rPr>
            <a:t>El máximo nivel de </a:t>
          </a:r>
          <a:r>
            <a:rPr lang="es-CO" sz="1600" dirty="0" err="1" smtClean="0">
              <a:solidFill>
                <a:srgbClr val="044990"/>
              </a:solidFill>
            </a:rPr>
            <a:t>VaR</a:t>
          </a:r>
          <a:r>
            <a:rPr lang="es-CO" sz="1600" dirty="0" smtClean="0">
              <a:solidFill>
                <a:srgbClr val="044990"/>
              </a:solidFill>
            </a:rPr>
            <a:t> mensual asumido es de </a:t>
          </a:r>
          <a:r>
            <a:rPr lang="es-CO" sz="1600" b="1" dirty="0" smtClean="0">
              <a:solidFill>
                <a:srgbClr val="044990"/>
              </a:solidFill>
            </a:rPr>
            <a:t>0.6% </a:t>
          </a:r>
          <a:r>
            <a:rPr lang="es-CO" sz="1600" dirty="0" smtClean="0">
              <a:solidFill>
                <a:srgbClr val="044990"/>
              </a:solidFill>
            </a:rPr>
            <a:t>sobre el valor del Portafolio.</a:t>
          </a:r>
          <a:endParaRPr lang="es-CO" sz="1600" dirty="0">
            <a:solidFill>
              <a:srgbClr val="044990"/>
            </a:solidFill>
          </a:endParaRPr>
        </a:p>
      </dgm:t>
    </dgm:pt>
    <dgm:pt modelId="{59F8B197-5BE2-48FD-97AD-D1D2B81F4A22}" type="sibTrans" cxnId="{7F0CB38F-4EA9-41C4-93E5-33519F971470}">
      <dgm:prSet custT="1"/>
      <dgm:spPr>
        <a:solidFill>
          <a:srgbClr val="00B050"/>
        </a:solidFill>
        <a:ln>
          <a:solidFill>
            <a:srgbClr val="00B050"/>
          </a:solidFill>
        </a:ln>
      </dgm:spPr>
      <dgm:t>
        <a:bodyPr/>
        <a:lstStyle/>
        <a:p>
          <a:endParaRPr lang="es-CO" sz="4000">
            <a:solidFill>
              <a:srgbClr val="044990"/>
            </a:solidFill>
          </a:endParaRPr>
        </a:p>
      </dgm:t>
    </dgm:pt>
    <dgm:pt modelId="{2297D4FB-2836-416C-8DD3-4B62690C26D8}" type="parTrans" cxnId="{7F0CB38F-4EA9-41C4-93E5-33519F971470}">
      <dgm:prSet/>
      <dgm:spPr/>
      <dgm:t>
        <a:bodyPr/>
        <a:lstStyle/>
        <a:p>
          <a:endParaRPr lang="es-CO" sz="2000">
            <a:solidFill>
              <a:srgbClr val="044990"/>
            </a:solidFill>
          </a:endParaRPr>
        </a:p>
      </dgm:t>
    </dgm:pt>
    <dgm:pt modelId="{B6719B9F-F8AF-413F-841C-FB040C162D85}" type="pres">
      <dgm:prSet presAssocID="{78EF74BC-D215-45BE-B723-2DD06607A041}" presName="Name0" presStyleCnt="0">
        <dgm:presLayoutVars>
          <dgm:dir/>
          <dgm:resizeHandles val="exact"/>
        </dgm:presLayoutVars>
      </dgm:prSet>
      <dgm:spPr/>
    </dgm:pt>
    <dgm:pt modelId="{1541F6FE-00CB-4732-B967-92D5AA8698B1}" type="pres">
      <dgm:prSet presAssocID="{C780D83D-0775-4DBE-802E-FDD8AF31C668}" presName="node" presStyleLbl="node1" presStyleIdx="0" presStyleCnt="2" custScaleX="102113">
        <dgm:presLayoutVars>
          <dgm:bulletEnabled val="1"/>
        </dgm:presLayoutVars>
      </dgm:prSet>
      <dgm:spPr/>
      <dgm:t>
        <a:bodyPr/>
        <a:lstStyle/>
        <a:p>
          <a:endParaRPr lang="es-CO"/>
        </a:p>
      </dgm:t>
    </dgm:pt>
    <dgm:pt modelId="{1313B71C-3792-44EE-9966-EE9DAD2AD648}" type="pres">
      <dgm:prSet presAssocID="{59F8B197-5BE2-48FD-97AD-D1D2B81F4A22}" presName="sibTrans" presStyleLbl="sibTrans2D1" presStyleIdx="0" presStyleCnt="1"/>
      <dgm:spPr/>
      <dgm:t>
        <a:bodyPr/>
        <a:lstStyle/>
        <a:p>
          <a:endParaRPr lang="es-CO"/>
        </a:p>
      </dgm:t>
    </dgm:pt>
    <dgm:pt modelId="{840D55E0-1EC1-4177-951A-AE0B9D2A6ADE}" type="pres">
      <dgm:prSet presAssocID="{59F8B197-5BE2-48FD-97AD-D1D2B81F4A22}" presName="connectorText" presStyleLbl="sibTrans2D1" presStyleIdx="0" presStyleCnt="1"/>
      <dgm:spPr/>
      <dgm:t>
        <a:bodyPr/>
        <a:lstStyle/>
        <a:p>
          <a:endParaRPr lang="es-CO"/>
        </a:p>
      </dgm:t>
    </dgm:pt>
    <dgm:pt modelId="{131E569D-CB46-4DFF-834C-3C6CE623DEB2}" type="pres">
      <dgm:prSet presAssocID="{D4693075-00E5-46BA-B6AA-B921B1DA85CB}" presName="node" presStyleLbl="node1" presStyleIdx="1" presStyleCnt="2" custScaleX="107892">
        <dgm:presLayoutVars>
          <dgm:bulletEnabled val="1"/>
        </dgm:presLayoutVars>
      </dgm:prSet>
      <dgm:spPr/>
      <dgm:t>
        <a:bodyPr/>
        <a:lstStyle/>
        <a:p>
          <a:endParaRPr lang="es-CO"/>
        </a:p>
      </dgm:t>
    </dgm:pt>
  </dgm:ptLst>
  <dgm:cxnLst>
    <dgm:cxn modelId="{220E5148-0FC9-4628-B655-D067232B7F1D}" type="presOf" srcId="{78EF74BC-D215-45BE-B723-2DD06607A041}" destId="{B6719B9F-F8AF-413F-841C-FB040C162D85}" srcOrd="0" destOrd="0" presId="urn:microsoft.com/office/officeart/2005/8/layout/process1"/>
    <dgm:cxn modelId="{98FC9B2C-81F9-4662-8CBA-4AF2ECA92EAB}" type="presOf" srcId="{59F8B197-5BE2-48FD-97AD-D1D2B81F4A22}" destId="{1313B71C-3792-44EE-9966-EE9DAD2AD648}" srcOrd="0" destOrd="0" presId="urn:microsoft.com/office/officeart/2005/8/layout/process1"/>
    <dgm:cxn modelId="{6D28B0DE-10D4-417A-9557-37D7E0B3DFC7}" type="presOf" srcId="{C780D83D-0775-4DBE-802E-FDD8AF31C668}" destId="{1541F6FE-00CB-4732-B967-92D5AA8698B1}" srcOrd="0" destOrd="0" presId="urn:microsoft.com/office/officeart/2005/8/layout/process1"/>
    <dgm:cxn modelId="{C17A3E14-4EFD-435B-9F3E-8F0361C1E95C}" type="presOf" srcId="{59F8B197-5BE2-48FD-97AD-D1D2B81F4A22}" destId="{840D55E0-1EC1-4177-951A-AE0B9D2A6ADE}" srcOrd="1" destOrd="0" presId="urn:microsoft.com/office/officeart/2005/8/layout/process1"/>
    <dgm:cxn modelId="{7F0CB38F-4EA9-41C4-93E5-33519F971470}" srcId="{78EF74BC-D215-45BE-B723-2DD06607A041}" destId="{C780D83D-0775-4DBE-802E-FDD8AF31C668}" srcOrd="0" destOrd="0" parTransId="{2297D4FB-2836-416C-8DD3-4B62690C26D8}" sibTransId="{59F8B197-5BE2-48FD-97AD-D1D2B81F4A22}"/>
    <dgm:cxn modelId="{AA773B40-26CC-4709-B799-90E0AE45D2F1}" srcId="{78EF74BC-D215-45BE-B723-2DD06607A041}" destId="{D4693075-00E5-46BA-B6AA-B921B1DA85CB}" srcOrd="1" destOrd="0" parTransId="{3661B3EB-8C29-4093-B8CE-B72361062A4E}" sibTransId="{48C49E5F-1697-4A37-A133-E056AD87F6DF}"/>
    <dgm:cxn modelId="{F1CD9BD9-9808-4343-9F09-98820128E37A}" type="presOf" srcId="{D4693075-00E5-46BA-B6AA-B921B1DA85CB}" destId="{131E569D-CB46-4DFF-834C-3C6CE623DEB2}" srcOrd="0" destOrd="0" presId="urn:microsoft.com/office/officeart/2005/8/layout/process1"/>
    <dgm:cxn modelId="{29EA0E53-F790-4032-AE99-E02AD7C778DB}" type="presParOf" srcId="{B6719B9F-F8AF-413F-841C-FB040C162D85}" destId="{1541F6FE-00CB-4732-B967-92D5AA8698B1}" srcOrd="0" destOrd="0" presId="urn:microsoft.com/office/officeart/2005/8/layout/process1"/>
    <dgm:cxn modelId="{30B32327-39BF-4CED-BBC7-92F76A335E1C}" type="presParOf" srcId="{B6719B9F-F8AF-413F-841C-FB040C162D85}" destId="{1313B71C-3792-44EE-9966-EE9DAD2AD648}" srcOrd="1" destOrd="0" presId="urn:microsoft.com/office/officeart/2005/8/layout/process1"/>
    <dgm:cxn modelId="{3F5532FF-0911-4EA2-AB3C-D5D96C0ACFC3}" type="presParOf" srcId="{1313B71C-3792-44EE-9966-EE9DAD2AD648}" destId="{840D55E0-1EC1-4177-951A-AE0B9D2A6ADE}" srcOrd="0" destOrd="0" presId="urn:microsoft.com/office/officeart/2005/8/layout/process1"/>
    <dgm:cxn modelId="{A3795E73-351A-4171-A7F4-055463D902F6}" type="presParOf" srcId="{B6719B9F-F8AF-413F-841C-FB040C162D85}" destId="{131E569D-CB46-4DFF-834C-3C6CE623DEB2}" srcOrd="2"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A9D15DD-E41B-42A9-96FC-A105A241784B}" type="doc">
      <dgm:prSet loTypeId="urn:microsoft.com/office/officeart/2005/8/layout/cycle4#1" loCatId="matrix" qsTypeId="urn:microsoft.com/office/officeart/2005/8/quickstyle/simple1" qsCatId="simple" csTypeId="urn:microsoft.com/office/officeart/2005/8/colors/accent1_2" csCatId="accent1" phldr="1"/>
      <dgm:spPr/>
      <dgm:t>
        <a:bodyPr/>
        <a:lstStyle/>
        <a:p>
          <a:endParaRPr lang="es-ES"/>
        </a:p>
      </dgm:t>
    </dgm:pt>
    <dgm:pt modelId="{672BB498-CFF8-43DE-BCA3-AC7932F752AA}">
      <dgm:prSet phldrT="[Texto]"/>
      <dgm:spPr>
        <a:solidFill>
          <a:srgbClr val="002060"/>
        </a:solidFill>
      </dgm:spPr>
      <dgm:t>
        <a:bodyPr/>
        <a:lstStyle/>
        <a:p>
          <a:r>
            <a:rPr lang="es-ES" dirty="0" smtClean="0"/>
            <a:t>Planear</a:t>
          </a:r>
          <a:endParaRPr lang="es-ES" dirty="0"/>
        </a:p>
      </dgm:t>
    </dgm:pt>
    <dgm:pt modelId="{10BFE639-7050-4F90-9EB1-E83EA9540533}" type="parTrans" cxnId="{43A0DD64-BE21-4A34-952D-5EE72BAEF7EF}">
      <dgm:prSet/>
      <dgm:spPr/>
      <dgm:t>
        <a:bodyPr/>
        <a:lstStyle/>
        <a:p>
          <a:endParaRPr lang="es-ES"/>
        </a:p>
      </dgm:t>
    </dgm:pt>
    <dgm:pt modelId="{4DF5D50C-5E74-43A0-87DA-C2DEA6ED2AE0}" type="sibTrans" cxnId="{43A0DD64-BE21-4A34-952D-5EE72BAEF7EF}">
      <dgm:prSet/>
      <dgm:spPr/>
      <dgm:t>
        <a:bodyPr/>
        <a:lstStyle/>
        <a:p>
          <a:endParaRPr lang="es-ES"/>
        </a:p>
      </dgm:t>
    </dgm:pt>
    <dgm:pt modelId="{1F713453-37D1-4D84-ABE2-9ACDFD671E5C}">
      <dgm:prSet phldrT="[Texto]" custT="1"/>
      <dgm:spPr>
        <a:ln>
          <a:solidFill>
            <a:srgbClr val="00B050"/>
          </a:solidFill>
        </a:ln>
      </dgm:spPr>
      <dgm:t>
        <a:bodyPr/>
        <a:lstStyle/>
        <a:p>
          <a:r>
            <a:rPr lang="es-ES" sz="1100" dirty="0" smtClean="0"/>
            <a:t>SIBOL</a:t>
          </a:r>
          <a:endParaRPr lang="es-ES" sz="1100" dirty="0"/>
        </a:p>
      </dgm:t>
    </dgm:pt>
    <dgm:pt modelId="{561CB9C0-9106-4ECA-AE65-AEBDCD165708}" type="parTrans" cxnId="{1120552D-72EF-4E36-BB1A-0B10EAC99FAB}">
      <dgm:prSet/>
      <dgm:spPr/>
      <dgm:t>
        <a:bodyPr/>
        <a:lstStyle/>
        <a:p>
          <a:endParaRPr lang="es-ES"/>
        </a:p>
      </dgm:t>
    </dgm:pt>
    <dgm:pt modelId="{27C0C03A-A21F-403C-A822-9989A9FF380D}" type="sibTrans" cxnId="{1120552D-72EF-4E36-BB1A-0B10EAC99FAB}">
      <dgm:prSet/>
      <dgm:spPr/>
      <dgm:t>
        <a:bodyPr/>
        <a:lstStyle/>
        <a:p>
          <a:endParaRPr lang="es-ES"/>
        </a:p>
      </dgm:t>
    </dgm:pt>
    <dgm:pt modelId="{2B5A597B-D1E7-4542-9E3A-E3B91F74E9B1}">
      <dgm:prSet phldrT="[Texto]"/>
      <dgm:spPr>
        <a:solidFill>
          <a:srgbClr val="002060"/>
        </a:solidFill>
      </dgm:spPr>
      <dgm:t>
        <a:bodyPr/>
        <a:lstStyle/>
        <a:p>
          <a:r>
            <a:rPr lang="es-ES" dirty="0" smtClean="0"/>
            <a:t>Hacer</a:t>
          </a:r>
          <a:endParaRPr lang="es-ES" dirty="0"/>
        </a:p>
      </dgm:t>
    </dgm:pt>
    <dgm:pt modelId="{01AEC534-A16F-439B-ACB4-DEE937234AB5}" type="parTrans" cxnId="{A112D65D-BE9C-4582-8274-4E465AB755DB}">
      <dgm:prSet/>
      <dgm:spPr/>
      <dgm:t>
        <a:bodyPr/>
        <a:lstStyle/>
        <a:p>
          <a:endParaRPr lang="es-ES"/>
        </a:p>
      </dgm:t>
    </dgm:pt>
    <dgm:pt modelId="{FBAACA0C-FC38-4E3A-9BBE-2A7D0EF494B1}" type="sibTrans" cxnId="{A112D65D-BE9C-4582-8274-4E465AB755DB}">
      <dgm:prSet/>
      <dgm:spPr/>
      <dgm:t>
        <a:bodyPr/>
        <a:lstStyle/>
        <a:p>
          <a:endParaRPr lang="es-ES"/>
        </a:p>
      </dgm:t>
    </dgm:pt>
    <dgm:pt modelId="{363127E2-65AE-4997-8B4E-8ADD8B6D7E4B}">
      <dgm:prSet phldrT="[Texto]" custT="1"/>
      <dgm:spPr>
        <a:ln>
          <a:solidFill>
            <a:srgbClr val="00B050"/>
          </a:solidFill>
        </a:ln>
      </dgm:spPr>
      <dgm:t>
        <a:bodyPr/>
        <a:lstStyle/>
        <a:p>
          <a:r>
            <a:rPr lang="es-ES" sz="1100" dirty="0" smtClean="0"/>
            <a:t>Registro</a:t>
          </a:r>
          <a:endParaRPr lang="es-ES" sz="1100" dirty="0"/>
        </a:p>
      </dgm:t>
    </dgm:pt>
    <dgm:pt modelId="{576FA64A-74EE-4F9D-8BC5-88FDBE74BCF8}" type="parTrans" cxnId="{330D1B68-9B90-42B7-94EF-CDA48A6D9D93}">
      <dgm:prSet/>
      <dgm:spPr/>
      <dgm:t>
        <a:bodyPr/>
        <a:lstStyle/>
        <a:p>
          <a:endParaRPr lang="es-ES"/>
        </a:p>
      </dgm:t>
    </dgm:pt>
    <dgm:pt modelId="{D73F5134-3ADD-4D30-9A39-5C258D028B9F}" type="sibTrans" cxnId="{330D1B68-9B90-42B7-94EF-CDA48A6D9D93}">
      <dgm:prSet/>
      <dgm:spPr/>
      <dgm:t>
        <a:bodyPr/>
        <a:lstStyle/>
        <a:p>
          <a:endParaRPr lang="es-ES"/>
        </a:p>
      </dgm:t>
    </dgm:pt>
    <dgm:pt modelId="{088E5117-2B7C-47F4-B5E4-78C9EA47D88C}">
      <dgm:prSet phldrT="[Texto]"/>
      <dgm:spPr>
        <a:solidFill>
          <a:srgbClr val="002060"/>
        </a:solidFill>
      </dgm:spPr>
      <dgm:t>
        <a:bodyPr/>
        <a:lstStyle/>
        <a:p>
          <a:r>
            <a:rPr lang="es-ES" dirty="0" smtClean="0"/>
            <a:t>Actuar</a:t>
          </a:r>
          <a:endParaRPr lang="es-ES" dirty="0"/>
        </a:p>
      </dgm:t>
    </dgm:pt>
    <dgm:pt modelId="{81C89581-A72A-4690-B6E5-8B8AD0E5344F}" type="parTrans" cxnId="{127822EF-37F9-4471-BC6E-72522A92395D}">
      <dgm:prSet/>
      <dgm:spPr/>
      <dgm:t>
        <a:bodyPr/>
        <a:lstStyle/>
        <a:p>
          <a:endParaRPr lang="es-ES"/>
        </a:p>
      </dgm:t>
    </dgm:pt>
    <dgm:pt modelId="{2A2D59B4-B85A-469B-AC66-378CD5BAB0FD}" type="sibTrans" cxnId="{127822EF-37F9-4471-BC6E-72522A92395D}">
      <dgm:prSet/>
      <dgm:spPr/>
      <dgm:t>
        <a:bodyPr/>
        <a:lstStyle/>
        <a:p>
          <a:endParaRPr lang="es-ES"/>
        </a:p>
      </dgm:t>
    </dgm:pt>
    <dgm:pt modelId="{A50AC1CA-B8F5-4FB2-8E20-10EFDCF5CE81}">
      <dgm:prSet phldrT="[Texto]" custT="1"/>
      <dgm:spPr>
        <a:ln>
          <a:solidFill>
            <a:srgbClr val="00B050"/>
          </a:solidFill>
        </a:ln>
      </dgm:spPr>
      <dgm:t>
        <a:bodyPr/>
        <a:lstStyle/>
        <a:p>
          <a:r>
            <a:rPr lang="es-ES" sz="1100" dirty="0" smtClean="0"/>
            <a:t>Seguimiento a toda la doc. Persona</a:t>
          </a:r>
          <a:endParaRPr lang="es-ES" sz="1100" dirty="0"/>
        </a:p>
      </dgm:t>
    </dgm:pt>
    <dgm:pt modelId="{543FF395-68D6-4543-8499-ACDC50733C94}" type="parTrans" cxnId="{C4CAA961-F3F4-425C-A428-202EABD16AB5}">
      <dgm:prSet/>
      <dgm:spPr/>
      <dgm:t>
        <a:bodyPr/>
        <a:lstStyle/>
        <a:p>
          <a:endParaRPr lang="es-ES"/>
        </a:p>
      </dgm:t>
    </dgm:pt>
    <dgm:pt modelId="{2794472F-7837-473B-ACF7-DC64D6EFA2F5}" type="sibTrans" cxnId="{C4CAA961-F3F4-425C-A428-202EABD16AB5}">
      <dgm:prSet/>
      <dgm:spPr/>
      <dgm:t>
        <a:bodyPr/>
        <a:lstStyle/>
        <a:p>
          <a:endParaRPr lang="es-ES"/>
        </a:p>
      </dgm:t>
    </dgm:pt>
    <dgm:pt modelId="{2FA25FF9-8820-42FE-AD16-2A84EB86D310}">
      <dgm:prSet phldrT="[Texto]"/>
      <dgm:spPr>
        <a:solidFill>
          <a:srgbClr val="002060"/>
        </a:solidFill>
      </dgm:spPr>
      <dgm:t>
        <a:bodyPr/>
        <a:lstStyle/>
        <a:p>
          <a:r>
            <a:rPr lang="es-ES" dirty="0" smtClean="0"/>
            <a:t>Verificar	</a:t>
          </a:r>
          <a:endParaRPr lang="es-ES" dirty="0"/>
        </a:p>
      </dgm:t>
    </dgm:pt>
    <dgm:pt modelId="{2A04E2C7-6597-448E-977E-E82A51F9B803}" type="parTrans" cxnId="{F998E24F-C691-4440-94EC-7FE556EADD3A}">
      <dgm:prSet/>
      <dgm:spPr/>
      <dgm:t>
        <a:bodyPr/>
        <a:lstStyle/>
        <a:p>
          <a:endParaRPr lang="es-ES"/>
        </a:p>
      </dgm:t>
    </dgm:pt>
    <dgm:pt modelId="{A132F17A-7448-4450-97B5-0992A8340CE8}" type="sibTrans" cxnId="{F998E24F-C691-4440-94EC-7FE556EADD3A}">
      <dgm:prSet/>
      <dgm:spPr/>
      <dgm:t>
        <a:bodyPr/>
        <a:lstStyle/>
        <a:p>
          <a:endParaRPr lang="es-ES"/>
        </a:p>
      </dgm:t>
    </dgm:pt>
    <dgm:pt modelId="{9195CE38-759A-4B38-951D-B4FDA25B8340}">
      <dgm:prSet phldrT="[Texto]" custT="1"/>
      <dgm:spPr>
        <a:ln>
          <a:solidFill>
            <a:srgbClr val="00B050"/>
          </a:solidFill>
        </a:ln>
      </dgm:spPr>
      <dgm:t>
        <a:bodyPr/>
        <a:lstStyle/>
        <a:p>
          <a:r>
            <a:rPr lang="es-ES" sz="1100" dirty="0" smtClean="0"/>
            <a:t>Cumplimiento Operación</a:t>
          </a:r>
          <a:endParaRPr lang="es-ES" sz="1100" dirty="0"/>
        </a:p>
      </dgm:t>
    </dgm:pt>
    <dgm:pt modelId="{FE19AA80-8F38-423D-BDE6-69320EC01978}" type="parTrans" cxnId="{D4A07C9C-F197-429F-AE68-831536A5BFB2}">
      <dgm:prSet/>
      <dgm:spPr/>
      <dgm:t>
        <a:bodyPr/>
        <a:lstStyle/>
        <a:p>
          <a:endParaRPr lang="es-ES"/>
        </a:p>
      </dgm:t>
    </dgm:pt>
    <dgm:pt modelId="{7F925EF0-FDA3-4CB7-9C40-B504DBCEB3DE}" type="sibTrans" cxnId="{D4A07C9C-F197-429F-AE68-831536A5BFB2}">
      <dgm:prSet/>
      <dgm:spPr/>
      <dgm:t>
        <a:bodyPr/>
        <a:lstStyle/>
        <a:p>
          <a:endParaRPr lang="es-ES"/>
        </a:p>
      </dgm:t>
    </dgm:pt>
    <dgm:pt modelId="{B5EF548D-428F-4BA5-B4D6-5A23046C49F4}">
      <dgm:prSet phldrT="[Texto]" custT="1"/>
      <dgm:spPr>
        <a:ln>
          <a:solidFill>
            <a:srgbClr val="00B050"/>
          </a:solidFill>
        </a:ln>
      </dgm:spPr>
      <dgm:t>
        <a:bodyPr/>
        <a:lstStyle/>
        <a:p>
          <a:r>
            <a:rPr lang="es-ES" sz="1100" dirty="0" smtClean="0"/>
            <a:t>Estructuración</a:t>
          </a:r>
          <a:endParaRPr lang="es-ES" sz="1100" dirty="0"/>
        </a:p>
      </dgm:t>
    </dgm:pt>
    <dgm:pt modelId="{B0B29DE2-8CBF-4878-9777-9DC55CF75E61}" type="parTrans" cxnId="{A4F9EBCC-10A6-4772-B983-559136F4D729}">
      <dgm:prSet/>
      <dgm:spPr/>
      <dgm:t>
        <a:bodyPr/>
        <a:lstStyle/>
        <a:p>
          <a:endParaRPr lang="es-ES"/>
        </a:p>
      </dgm:t>
    </dgm:pt>
    <dgm:pt modelId="{D7F46CB1-0359-4DF5-A8A7-2D57EAB2E145}" type="sibTrans" cxnId="{A4F9EBCC-10A6-4772-B983-559136F4D729}">
      <dgm:prSet/>
      <dgm:spPr/>
      <dgm:t>
        <a:bodyPr/>
        <a:lstStyle/>
        <a:p>
          <a:endParaRPr lang="es-ES"/>
        </a:p>
      </dgm:t>
    </dgm:pt>
    <dgm:pt modelId="{3D871EE2-DA04-45BD-BBE0-D29F34A6588A}">
      <dgm:prSet phldrT="[Texto]" custT="1"/>
      <dgm:spPr>
        <a:ln>
          <a:solidFill>
            <a:srgbClr val="00B050"/>
          </a:solidFill>
        </a:ln>
      </dgm:spPr>
      <dgm:t>
        <a:bodyPr/>
        <a:lstStyle/>
        <a:p>
          <a:r>
            <a:rPr lang="es-ES" sz="1100" dirty="0" smtClean="0"/>
            <a:t>Compensación y liquidación</a:t>
          </a:r>
          <a:endParaRPr lang="es-ES" sz="1100" dirty="0"/>
        </a:p>
      </dgm:t>
    </dgm:pt>
    <dgm:pt modelId="{9A3C5A4B-E839-467A-A65B-E599A121FB5B}" type="parTrans" cxnId="{9918ED2C-7C1B-4DD0-B6A5-5090CBD2612F}">
      <dgm:prSet/>
      <dgm:spPr/>
      <dgm:t>
        <a:bodyPr/>
        <a:lstStyle/>
        <a:p>
          <a:endParaRPr lang="es-ES"/>
        </a:p>
      </dgm:t>
    </dgm:pt>
    <dgm:pt modelId="{1B67ECEA-4D20-4306-B7A9-3571551020FE}" type="sibTrans" cxnId="{9918ED2C-7C1B-4DD0-B6A5-5090CBD2612F}">
      <dgm:prSet/>
      <dgm:spPr/>
      <dgm:t>
        <a:bodyPr/>
        <a:lstStyle/>
        <a:p>
          <a:endParaRPr lang="es-ES"/>
        </a:p>
      </dgm:t>
    </dgm:pt>
    <dgm:pt modelId="{B55C7D1B-82AD-443E-8E43-E172A8194149}">
      <dgm:prSet phldrT="[Texto]" custT="1"/>
      <dgm:spPr>
        <a:ln>
          <a:solidFill>
            <a:srgbClr val="00B050"/>
          </a:solidFill>
        </a:ln>
      </dgm:spPr>
      <dgm:t>
        <a:bodyPr/>
        <a:lstStyle/>
        <a:p>
          <a:r>
            <a:rPr lang="es-ES" sz="1100" dirty="0" smtClean="0"/>
            <a:t>Comité Arbitral</a:t>
          </a:r>
          <a:endParaRPr lang="es-ES" sz="1100" dirty="0"/>
        </a:p>
      </dgm:t>
    </dgm:pt>
    <dgm:pt modelId="{2667E76C-B32C-4410-99CE-A9D8508C01F8}" type="parTrans" cxnId="{6B6061CA-5477-42A9-A443-47FB521DBD37}">
      <dgm:prSet/>
      <dgm:spPr/>
      <dgm:t>
        <a:bodyPr/>
        <a:lstStyle/>
        <a:p>
          <a:endParaRPr lang="es-ES"/>
        </a:p>
      </dgm:t>
    </dgm:pt>
    <dgm:pt modelId="{1A246436-9FC5-4444-B880-A8508B93AE77}" type="sibTrans" cxnId="{6B6061CA-5477-42A9-A443-47FB521DBD37}">
      <dgm:prSet/>
      <dgm:spPr/>
      <dgm:t>
        <a:bodyPr/>
        <a:lstStyle/>
        <a:p>
          <a:endParaRPr lang="es-ES"/>
        </a:p>
      </dgm:t>
    </dgm:pt>
    <dgm:pt modelId="{CAA2B553-68C3-46B6-AACA-CC7820D658D2}">
      <dgm:prSet phldrT="[Texto]" custT="1"/>
      <dgm:spPr>
        <a:ln>
          <a:solidFill>
            <a:srgbClr val="00B050"/>
          </a:solidFill>
        </a:ln>
      </dgm:spPr>
      <dgm:t>
        <a:bodyPr/>
        <a:lstStyle/>
        <a:p>
          <a:r>
            <a:rPr lang="es-ES" sz="1100" dirty="0" smtClean="0"/>
            <a:t>Implementar acciones de mejora</a:t>
          </a:r>
          <a:endParaRPr lang="es-ES" sz="1100" dirty="0"/>
        </a:p>
      </dgm:t>
    </dgm:pt>
    <dgm:pt modelId="{02628542-9F94-4E7A-8C3F-641C0D751291}" type="parTrans" cxnId="{2DEB56E5-ACA9-4F49-B018-033EC4A64F48}">
      <dgm:prSet/>
      <dgm:spPr/>
      <dgm:t>
        <a:bodyPr/>
        <a:lstStyle/>
        <a:p>
          <a:endParaRPr lang="es-ES"/>
        </a:p>
      </dgm:t>
    </dgm:pt>
    <dgm:pt modelId="{6462E22C-265A-4D94-A384-3B35A5C53EE6}" type="sibTrans" cxnId="{2DEB56E5-ACA9-4F49-B018-033EC4A64F48}">
      <dgm:prSet/>
      <dgm:spPr/>
      <dgm:t>
        <a:bodyPr/>
        <a:lstStyle/>
        <a:p>
          <a:endParaRPr lang="es-ES"/>
        </a:p>
      </dgm:t>
    </dgm:pt>
    <dgm:pt modelId="{52F3F575-D1B0-4F1D-B202-18D6E873F2D7}" type="pres">
      <dgm:prSet presAssocID="{1A9D15DD-E41B-42A9-96FC-A105A241784B}" presName="cycleMatrixDiagram" presStyleCnt="0">
        <dgm:presLayoutVars>
          <dgm:chMax val="1"/>
          <dgm:dir/>
          <dgm:animLvl val="lvl"/>
          <dgm:resizeHandles val="exact"/>
        </dgm:presLayoutVars>
      </dgm:prSet>
      <dgm:spPr/>
      <dgm:t>
        <a:bodyPr/>
        <a:lstStyle/>
        <a:p>
          <a:endParaRPr lang="es-ES"/>
        </a:p>
      </dgm:t>
    </dgm:pt>
    <dgm:pt modelId="{F4497A42-93BA-4C98-8693-E101A9DC6C07}" type="pres">
      <dgm:prSet presAssocID="{1A9D15DD-E41B-42A9-96FC-A105A241784B}" presName="children" presStyleCnt="0"/>
      <dgm:spPr/>
    </dgm:pt>
    <dgm:pt modelId="{644455A0-5332-4328-BE13-952ED88F3C89}" type="pres">
      <dgm:prSet presAssocID="{1A9D15DD-E41B-42A9-96FC-A105A241784B}" presName="child1group" presStyleCnt="0"/>
      <dgm:spPr/>
    </dgm:pt>
    <dgm:pt modelId="{C9C48F33-C1A3-4214-839B-B652C9DFCD41}" type="pres">
      <dgm:prSet presAssocID="{1A9D15DD-E41B-42A9-96FC-A105A241784B}" presName="child1" presStyleLbl="bgAcc1" presStyleIdx="0" presStyleCnt="4" custScaleX="162677" custScaleY="99653" custLinFactNeighborX="-13876" custLinFactNeighborY="174"/>
      <dgm:spPr/>
      <dgm:t>
        <a:bodyPr/>
        <a:lstStyle/>
        <a:p>
          <a:endParaRPr lang="es-ES"/>
        </a:p>
      </dgm:t>
    </dgm:pt>
    <dgm:pt modelId="{34B75C04-2779-4355-9BD3-0D00F3C382D0}" type="pres">
      <dgm:prSet presAssocID="{1A9D15DD-E41B-42A9-96FC-A105A241784B}" presName="child1Text" presStyleLbl="bgAcc1" presStyleIdx="0" presStyleCnt="4">
        <dgm:presLayoutVars>
          <dgm:bulletEnabled val="1"/>
        </dgm:presLayoutVars>
      </dgm:prSet>
      <dgm:spPr/>
      <dgm:t>
        <a:bodyPr/>
        <a:lstStyle/>
        <a:p>
          <a:endParaRPr lang="es-ES"/>
        </a:p>
      </dgm:t>
    </dgm:pt>
    <dgm:pt modelId="{54D9B541-FDD4-46DE-9266-B81F541A5B23}" type="pres">
      <dgm:prSet presAssocID="{1A9D15DD-E41B-42A9-96FC-A105A241784B}" presName="child2group" presStyleCnt="0"/>
      <dgm:spPr/>
    </dgm:pt>
    <dgm:pt modelId="{2E717952-E9DB-4A6C-929F-BA5AED4AFEB4}" type="pres">
      <dgm:prSet presAssocID="{1A9D15DD-E41B-42A9-96FC-A105A241784B}" presName="child2" presStyleLbl="bgAcc1" presStyleIdx="1" presStyleCnt="4" custScaleX="162677" custScaleY="99653" custLinFactNeighborX="30132" custLinFactNeighborY="-173"/>
      <dgm:spPr/>
      <dgm:t>
        <a:bodyPr/>
        <a:lstStyle/>
        <a:p>
          <a:endParaRPr lang="es-ES"/>
        </a:p>
      </dgm:t>
    </dgm:pt>
    <dgm:pt modelId="{5B520CA9-346A-42C1-9A76-D66A39F4AA3D}" type="pres">
      <dgm:prSet presAssocID="{1A9D15DD-E41B-42A9-96FC-A105A241784B}" presName="child2Text" presStyleLbl="bgAcc1" presStyleIdx="1" presStyleCnt="4">
        <dgm:presLayoutVars>
          <dgm:bulletEnabled val="1"/>
        </dgm:presLayoutVars>
      </dgm:prSet>
      <dgm:spPr/>
      <dgm:t>
        <a:bodyPr/>
        <a:lstStyle/>
        <a:p>
          <a:endParaRPr lang="es-ES"/>
        </a:p>
      </dgm:t>
    </dgm:pt>
    <dgm:pt modelId="{AA78E60A-2F53-4677-905E-ED4DA589D28A}" type="pres">
      <dgm:prSet presAssocID="{1A9D15DD-E41B-42A9-96FC-A105A241784B}" presName="child3group" presStyleCnt="0"/>
      <dgm:spPr/>
    </dgm:pt>
    <dgm:pt modelId="{98A8228C-857B-4D53-9F63-92431DF028EA}" type="pres">
      <dgm:prSet presAssocID="{1A9D15DD-E41B-42A9-96FC-A105A241784B}" presName="child3" presStyleLbl="bgAcc1" presStyleIdx="2" presStyleCnt="4" custScaleX="162677" custScaleY="99653" custLinFactNeighborX="30083" custLinFactNeighborY="0"/>
      <dgm:spPr/>
      <dgm:t>
        <a:bodyPr/>
        <a:lstStyle/>
        <a:p>
          <a:endParaRPr lang="es-ES"/>
        </a:p>
      </dgm:t>
    </dgm:pt>
    <dgm:pt modelId="{DB845C18-656A-44E7-9214-E6D755436668}" type="pres">
      <dgm:prSet presAssocID="{1A9D15DD-E41B-42A9-96FC-A105A241784B}" presName="child3Text" presStyleLbl="bgAcc1" presStyleIdx="2" presStyleCnt="4">
        <dgm:presLayoutVars>
          <dgm:bulletEnabled val="1"/>
        </dgm:presLayoutVars>
      </dgm:prSet>
      <dgm:spPr/>
      <dgm:t>
        <a:bodyPr/>
        <a:lstStyle/>
        <a:p>
          <a:endParaRPr lang="es-ES"/>
        </a:p>
      </dgm:t>
    </dgm:pt>
    <dgm:pt modelId="{142DAE61-ACD2-4512-87A8-DCABA0A5F912}" type="pres">
      <dgm:prSet presAssocID="{1A9D15DD-E41B-42A9-96FC-A105A241784B}" presName="child4group" presStyleCnt="0"/>
      <dgm:spPr/>
    </dgm:pt>
    <dgm:pt modelId="{E27EF107-5D18-4F6F-A5D1-03148858A3E9}" type="pres">
      <dgm:prSet presAssocID="{1A9D15DD-E41B-42A9-96FC-A105A241784B}" presName="child4" presStyleLbl="bgAcc1" presStyleIdx="3" presStyleCnt="4" custScaleX="162677" custScaleY="99653" custLinFactNeighborX="-13876" custLinFactNeighborY="174"/>
      <dgm:spPr/>
      <dgm:t>
        <a:bodyPr/>
        <a:lstStyle/>
        <a:p>
          <a:endParaRPr lang="es-ES"/>
        </a:p>
      </dgm:t>
    </dgm:pt>
    <dgm:pt modelId="{346E83CA-949B-4435-ACA7-59F81664F8A1}" type="pres">
      <dgm:prSet presAssocID="{1A9D15DD-E41B-42A9-96FC-A105A241784B}" presName="child4Text" presStyleLbl="bgAcc1" presStyleIdx="3" presStyleCnt="4">
        <dgm:presLayoutVars>
          <dgm:bulletEnabled val="1"/>
        </dgm:presLayoutVars>
      </dgm:prSet>
      <dgm:spPr/>
      <dgm:t>
        <a:bodyPr/>
        <a:lstStyle/>
        <a:p>
          <a:endParaRPr lang="es-ES"/>
        </a:p>
      </dgm:t>
    </dgm:pt>
    <dgm:pt modelId="{94B25D0E-E7AF-469D-A5BC-8BC33A8AFB6E}" type="pres">
      <dgm:prSet presAssocID="{1A9D15DD-E41B-42A9-96FC-A105A241784B}" presName="childPlaceholder" presStyleCnt="0"/>
      <dgm:spPr/>
    </dgm:pt>
    <dgm:pt modelId="{9E6E9404-962D-41BA-A699-29AD61C80C11}" type="pres">
      <dgm:prSet presAssocID="{1A9D15DD-E41B-42A9-96FC-A105A241784B}" presName="circle" presStyleCnt="0"/>
      <dgm:spPr/>
    </dgm:pt>
    <dgm:pt modelId="{07F90AFC-A008-48B9-90D8-08EB9DD15DCA}" type="pres">
      <dgm:prSet presAssocID="{1A9D15DD-E41B-42A9-96FC-A105A241784B}" presName="quadrant1" presStyleLbl="node1" presStyleIdx="0" presStyleCnt="4">
        <dgm:presLayoutVars>
          <dgm:chMax val="1"/>
          <dgm:bulletEnabled val="1"/>
        </dgm:presLayoutVars>
      </dgm:prSet>
      <dgm:spPr/>
      <dgm:t>
        <a:bodyPr/>
        <a:lstStyle/>
        <a:p>
          <a:endParaRPr lang="es-ES"/>
        </a:p>
      </dgm:t>
    </dgm:pt>
    <dgm:pt modelId="{2948F9B8-3A5C-493C-8C66-ABE7AE1A5230}" type="pres">
      <dgm:prSet presAssocID="{1A9D15DD-E41B-42A9-96FC-A105A241784B}" presName="quadrant2" presStyleLbl="node1" presStyleIdx="1" presStyleCnt="4">
        <dgm:presLayoutVars>
          <dgm:chMax val="1"/>
          <dgm:bulletEnabled val="1"/>
        </dgm:presLayoutVars>
      </dgm:prSet>
      <dgm:spPr/>
      <dgm:t>
        <a:bodyPr/>
        <a:lstStyle/>
        <a:p>
          <a:endParaRPr lang="es-ES"/>
        </a:p>
      </dgm:t>
    </dgm:pt>
    <dgm:pt modelId="{F3E4EF52-A4EB-4C0D-8600-A8245F5EB1AD}" type="pres">
      <dgm:prSet presAssocID="{1A9D15DD-E41B-42A9-96FC-A105A241784B}" presName="quadrant3" presStyleLbl="node1" presStyleIdx="2" presStyleCnt="4">
        <dgm:presLayoutVars>
          <dgm:chMax val="1"/>
          <dgm:bulletEnabled val="1"/>
        </dgm:presLayoutVars>
      </dgm:prSet>
      <dgm:spPr/>
      <dgm:t>
        <a:bodyPr/>
        <a:lstStyle/>
        <a:p>
          <a:endParaRPr lang="es-ES"/>
        </a:p>
      </dgm:t>
    </dgm:pt>
    <dgm:pt modelId="{8894FF73-263F-4B33-8F29-9BAB7B1522BF}" type="pres">
      <dgm:prSet presAssocID="{1A9D15DD-E41B-42A9-96FC-A105A241784B}" presName="quadrant4" presStyleLbl="node1" presStyleIdx="3" presStyleCnt="4">
        <dgm:presLayoutVars>
          <dgm:chMax val="1"/>
          <dgm:bulletEnabled val="1"/>
        </dgm:presLayoutVars>
      </dgm:prSet>
      <dgm:spPr/>
      <dgm:t>
        <a:bodyPr/>
        <a:lstStyle/>
        <a:p>
          <a:endParaRPr lang="es-ES"/>
        </a:p>
      </dgm:t>
    </dgm:pt>
    <dgm:pt modelId="{FAC0EE0D-06A3-401C-A3BE-61FC981AF324}" type="pres">
      <dgm:prSet presAssocID="{1A9D15DD-E41B-42A9-96FC-A105A241784B}" presName="quadrantPlaceholder" presStyleCnt="0"/>
      <dgm:spPr/>
    </dgm:pt>
    <dgm:pt modelId="{7289B771-0E4C-447F-A393-F7AC9D9FFE0A}" type="pres">
      <dgm:prSet presAssocID="{1A9D15DD-E41B-42A9-96FC-A105A241784B}" presName="center1" presStyleLbl="fgShp" presStyleIdx="0" presStyleCnt="2"/>
      <dgm:spPr/>
    </dgm:pt>
    <dgm:pt modelId="{59432F94-00EB-40D6-8D59-84F0204C2668}" type="pres">
      <dgm:prSet presAssocID="{1A9D15DD-E41B-42A9-96FC-A105A241784B}" presName="center2" presStyleLbl="fgShp" presStyleIdx="1" presStyleCnt="2"/>
      <dgm:spPr/>
    </dgm:pt>
  </dgm:ptLst>
  <dgm:cxnLst>
    <dgm:cxn modelId="{B35D1C6B-1A6A-406B-88EA-8E03EB8D2660}" type="presOf" srcId="{9195CE38-759A-4B38-951D-B4FDA25B8340}" destId="{346E83CA-949B-4435-ACA7-59F81664F8A1}" srcOrd="1" destOrd="0" presId="urn:microsoft.com/office/officeart/2005/8/layout/cycle4#1"/>
    <dgm:cxn modelId="{3F210846-1DD2-4941-9BE5-3AB01232D582}" type="presOf" srcId="{B5EF548D-428F-4BA5-B4D6-5A23046C49F4}" destId="{C9C48F33-C1A3-4214-839B-B652C9DFCD41}" srcOrd="0" destOrd="1" presId="urn:microsoft.com/office/officeart/2005/8/layout/cycle4#1"/>
    <dgm:cxn modelId="{AE8F7CC1-194D-412F-BAFC-C20989780936}" type="presOf" srcId="{363127E2-65AE-4997-8B4E-8ADD8B6D7E4B}" destId="{5B520CA9-346A-42C1-9A76-D66A39F4AA3D}" srcOrd="1" destOrd="0" presId="urn:microsoft.com/office/officeart/2005/8/layout/cycle4#1"/>
    <dgm:cxn modelId="{7C5B4545-2289-4FF0-B045-AB5F7C91A835}" type="presOf" srcId="{3D871EE2-DA04-45BD-BBE0-D29F34A6588A}" destId="{2E717952-E9DB-4A6C-929F-BA5AED4AFEB4}" srcOrd="0" destOrd="1" presId="urn:microsoft.com/office/officeart/2005/8/layout/cycle4#1"/>
    <dgm:cxn modelId="{3556C8E1-A5C3-4BE2-B2DE-FDBC46B68EFA}" type="presOf" srcId="{A50AC1CA-B8F5-4FB2-8E20-10EFDCF5CE81}" destId="{DB845C18-656A-44E7-9214-E6D755436668}" srcOrd="1" destOrd="0" presId="urn:microsoft.com/office/officeart/2005/8/layout/cycle4#1"/>
    <dgm:cxn modelId="{43A0DD64-BE21-4A34-952D-5EE72BAEF7EF}" srcId="{1A9D15DD-E41B-42A9-96FC-A105A241784B}" destId="{672BB498-CFF8-43DE-BCA3-AC7932F752AA}" srcOrd="0" destOrd="0" parTransId="{10BFE639-7050-4F90-9EB1-E83EA9540533}" sibTransId="{4DF5D50C-5E74-43A0-87DA-C2DEA6ED2AE0}"/>
    <dgm:cxn modelId="{F998E24F-C691-4440-94EC-7FE556EADD3A}" srcId="{1A9D15DD-E41B-42A9-96FC-A105A241784B}" destId="{2FA25FF9-8820-42FE-AD16-2A84EB86D310}" srcOrd="3" destOrd="0" parTransId="{2A04E2C7-6597-448E-977E-E82A51F9B803}" sibTransId="{A132F17A-7448-4450-97B5-0992A8340CE8}"/>
    <dgm:cxn modelId="{D4A07C9C-F197-429F-AE68-831536A5BFB2}" srcId="{2FA25FF9-8820-42FE-AD16-2A84EB86D310}" destId="{9195CE38-759A-4B38-951D-B4FDA25B8340}" srcOrd="0" destOrd="0" parTransId="{FE19AA80-8F38-423D-BDE6-69320EC01978}" sibTransId="{7F925EF0-FDA3-4CB7-9C40-B504DBCEB3DE}"/>
    <dgm:cxn modelId="{EC7C6812-82B2-4BB2-96AC-D29D0A20200D}" type="presOf" srcId="{B5EF548D-428F-4BA5-B4D6-5A23046C49F4}" destId="{34B75C04-2779-4355-9BD3-0D00F3C382D0}" srcOrd="1" destOrd="1" presId="urn:microsoft.com/office/officeart/2005/8/layout/cycle4#1"/>
    <dgm:cxn modelId="{27064EEB-A9E6-4CAB-9EDC-35EBC1A3E377}" type="presOf" srcId="{088E5117-2B7C-47F4-B5E4-78C9EA47D88C}" destId="{F3E4EF52-A4EB-4C0D-8600-A8245F5EB1AD}" srcOrd="0" destOrd="0" presId="urn:microsoft.com/office/officeart/2005/8/layout/cycle4#1"/>
    <dgm:cxn modelId="{F5F85865-0A03-4E05-AC2D-665B1BBC2AF2}" type="presOf" srcId="{672BB498-CFF8-43DE-BCA3-AC7932F752AA}" destId="{07F90AFC-A008-48B9-90D8-08EB9DD15DCA}" srcOrd="0" destOrd="0" presId="urn:microsoft.com/office/officeart/2005/8/layout/cycle4#1"/>
    <dgm:cxn modelId="{40819EF8-138F-4731-9651-F6F73B41376F}" type="presOf" srcId="{CAA2B553-68C3-46B6-AACA-CC7820D658D2}" destId="{98A8228C-857B-4D53-9F63-92431DF028EA}" srcOrd="0" destOrd="1" presId="urn:microsoft.com/office/officeart/2005/8/layout/cycle4#1"/>
    <dgm:cxn modelId="{330D1B68-9B90-42B7-94EF-CDA48A6D9D93}" srcId="{2B5A597B-D1E7-4542-9E3A-E3B91F74E9B1}" destId="{363127E2-65AE-4997-8B4E-8ADD8B6D7E4B}" srcOrd="0" destOrd="0" parTransId="{576FA64A-74EE-4F9D-8BC5-88FDBE74BCF8}" sibTransId="{D73F5134-3ADD-4D30-9A39-5C258D028B9F}"/>
    <dgm:cxn modelId="{1B17BD8B-31E4-4FCF-BE34-351190527449}" type="presOf" srcId="{1F713453-37D1-4D84-ABE2-9ACDFD671E5C}" destId="{C9C48F33-C1A3-4214-839B-B652C9DFCD41}" srcOrd="0" destOrd="0" presId="urn:microsoft.com/office/officeart/2005/8/layout/cycle4#1"/>
    <dgm:cxn modelId="{244EE7AB-DED9-4A92-80DB-47776BD14B7A}" type="presOf" srcId="{3D871EE2-DA04-45BD-BBE0-D29F34A6588A}" destId="{5B520CA9-346A-42C1-9A76-D66A39F4AA3D}" srcOrd="1" destOrd="1" presId="urn:microsoft.com/office/officeart/2005/8/layout/cycle4#1"/>
    <dgm:cxn modelId="{BE95D9AE-691A-4FA7-BB48-BDEB93BE98E5}" type="presOf" srcId="{1F713453-37D1-4D84-ABE2-9ACDFD671E5C}" destId="{34B75C04-2779-4355-9BD3-0D00F3C382D0}" srcOrd="1" destOrd="0" presId="urn:microsoft.com/office/officeart/2005/8/layout/cycle4#1"/>
    <dgm:cxn modelId="{3F775644-BE11-4936-9ABF-48D4A39F9194}" type="presOf" srcId="{CAA2B553-68C3-46B6-AACA-CC7820D658D2}" destId="{DB845C18-656A-44E7-9214-E6D755436668}" srcOrd="1" destOrd="1" presId="urn:microsoft.com/office/officeart/2005/8/layout/cycle4#1"/>
    <dgm:cxn modelId="{A4F9EBCC-10A6-4772-B983-559136F4D729}" srcId="{672BB498-CFF8-43DE-BCA3-AC7932F752AA}" destId="{B5EF548D-428F-4BA5-B4D6-5A23046C49F4}" srcOrd="1" destOrd="0" parTransId="{B0B29DE2-8CBF-4878-9777-9DC55CF75E61}" sibTransId="{D7F46CB1-0359-4DF5-A8A7-2D57EAB2E145}"/>
    <dgm:cxn modelId="{9918ED2C-7C1B-4DD0-B6A5-5090CBD2612F}" srcId="{2B5A597B-D1E7-4542-9E3A-E3B91F74E9B1}" destId="{3D871EE2-DA04-45BD-BBE0-D29F34A6588A}" srcOrd="1" destOrd="0" parTransId="{9A3C5A4B-E839-467A-A65B-E599A121FB5B}" sibTransId="{1B67ECEA-4D20-4306-B7A9-3571551020FE}"/>
    <dgm:cxn modelId="{4FFF430B-90A9-456A-99A8-473D091C461C}" type="presOf" srcId="{2B5A597B-D1E7-4542-9E3A-E3B91F74E9B1}" destId="{2948F9B8-3A5C-493C-8C66-ABE7AE1A5230}" srcOrd="0" destOrd="0" presId="urn:microsoft.com/office/officeart/2005/8/layout/cycle4#1"/>
    <dgm:cxn modelId="{CA609CEE-CF8B-4DFC-8625-13304C365AD3}" type="presOf" srcId="{9195CE38-759A-4B38-951D-B4FDA25B8340}" destId="{E27EF107-5D18-4F6F-A5D1-03148858A3E9}" srcOrd="0" destOrd="0" presId="urn:microsoft.com/office/officeart/2005/8/layout/cycle4#1"/>
    <dgm:cxn modelId="{1120552D-72EF-4E36-BB1A-0B10EAC99FAB}" srcId="{672BB498-CFF8-43DE-BCA3-AC7932F752AA}" destId="{1F713453-37D1-4D84-ABE2-9ACDFD671E5C}" srcOrd="0" destOrd="0" parTransId="{561CB9C0-9106-4ECA-AE65-AEBDCD165708}" sibTransId="{27C0C03A-A21F-403C-A822-9989A9FF380D}"/>
    <dgm:cxn modelId="{1DA53C8F-1D93-499F-AD7F-A6BDDDECCA40}" type="presOf" srcId="{1A9D15DD-E41B-42A9-96FC-A105A241784B}" destId="{52F3F575-D1B0-4F1D-B202-18D6E873F2D7}" srcOrd="0" destOrd="0" presId="urn:microsoft.com/office/officeart/2005/8/layout/cycle4#1"/>
    <dgm:cxn modelId="{6B6061CA-5477-42A9-A443-47FB521DBD37}" srcId="{2FA25FF9-8820-42FE-AD16-2A84EB86D310}" destId="{B55C7D1B-82AD-443E-8E43-E172A8194149}" srcOrd="1" destOrd="0" parTransId="{2667E76C-B32C-4410-99CE-A9D8508C01F8}" sibTransId="{1A246436-9FC5-4444-B880-A8508B93AE77}"/>
    <dgm:cxn modelId="{A112D65D-BE9C-4582-8274-4E465AB755DB}" srcId="{1A9D15DD-E41B-42A9-96FC-A105A241784B}" destId="{2B5A597B-D1E7-4542-9E3A-E3B91F74E9B1}" srcOrd="1" destOrd="0" parTransId="{01AEC534-A16F-439B-ACB4-DEE937234AB5}" sibTransId="{FBAACA0C-FC38-4E3A-9BBE-2A7D0EF494B1}"/>
    <dgm:cxn modelId="{C4CAA961-F3F4-425C-A428-202EABD16AB5}" srcId="{088E5117-2B7C-47F4-B5E4-78C9EA47D88C}" destId="{A50AC1CA-B8F5-4FB2-8E20-10EFDCF5CE81}" srcOrd="0" destOrd="0" parTransId="{543FF395-68D6-4543-8499-ACDC50733C94}" sibTransId="{2794472F-7837-473B-ACF7-DC64D6EFA2F5}"/>
    <dgm:cxn modelId="{743DE8DF-7C91-49F4-A17A-7E100BA82DCA}" type="presOf" srcId="{B55C7D1B-82AD-443E-8E43-E172A8194149}" destId="{E27EF107-5D18-4F6F-A5D1-03148858A3E9}" srcOrd="0" destOrd="1" presId="urn:microsoft.com/office/officeart/2005/8/layout/cycle4#1"/>
    <dgm:cxn modelId="{127822EF-37F9-4471-BC6E-72522A92395D}" srcId="{1A9D15DD-E41B-42A9-96FC-A105A241784B}" destId="{088E5117-2B7C-47F4-B5E4-78C9EA47D88C}" srcOrd="2" destOrd="0" parTransId="{81C89581-A72A-4690-B6E5-8B8AD0E5344F}" sibTransId="{2A2D59B4-B85A-469B-AC66-378CD5BAB0FD}"/>
    <dgm:cxn modelId="{DF7225F6-AABB-42AB-80E8-340F2A642C88}" type="presOf" srcId="{B55C7D1B-82AD-443E-8E43-E172A8194149}" destId="{346E83CA-949B-4435-ACA7-59F81664F8A1}" srcOrd="1" destOrd="1" presId="urn:microsoft.com/office/officeart/2005/8/layout/cycle4#1"/>
    <dgm:cxn modelId="{362261CD-C399-4C1F-8EF9-A8B8CD0B3105}" type="presOf" srcId="{A50AC1CA-B8F5-4FB2-8E20-10EFDCF5CE81}" destId="{98A8228C-857B-4D53-9F63-92431DF028EA}" srcOrd="0" destOrd="0" presId="urn:microsoft.com/office/officeart/2005/8/layout/cycle4#1"/>
    <dgm:cxn modelId="{C65EAE46-CFA7-4E54-9D87-38367BA569B6}" type="presOf" srcId="{363127E2-65AE-4997-8B4E-8ADD8B6D7E4B}" destId="{2E717952-E9DB-4A6C-929F-BA5AED4AFEB4}" srcOrd="0" destOrd="0" presId="urn:microsoft.com/office/officeart/2005/8/layout/cycle4#1"/>
    <dgm:cxn modelId="{688BE6E5-9ED5-4223-A24B-8F4D47A47B30}" type="presOf" srcId="{2FA25FF9-8820-42FE-AD16-2A84EB86D310}" destId="{8894FF73-263F-4B33-8F29-9BAB7B1522BF}" srcOrd="0" destOrd="0" presId="urn:microsoft.com/office/officeart/2005/8/layout/cycle4#1"/>
    <dgm:cxn modelId="{2DEB56E5-ACA9-4F49-B018-033EC4A64F48}" srcId="{088E5117-2B7C-47F4-B5E4-78C9EA47D88C}" destId="{CAA2B553-68C3-46B6-AACA-CC7820D658D2}" srcOrd="1" destOrd="0" parTransId="{02628542-9F94-4E7A-8C3F-641C0D751291}" sibTransId="{6462E22C-265A-4D94-A384-3B35A5C53EE6}"/>
    <dgm:cxn modelId="{19A5D6B9-6CE2-4445-B2A5-136C8FC5DC29}" type="presParOf" srcId="{52F3F575-D1B0-4F1D-B202-18D6E873F2D7}" destId="{F4497A42-93BA-4C98-8693-E101A9DC6C07}" srcOrd="0" destOrd="0" presId="urn:microsoft.com/office/officeart/2005/8/layout/cycle4#1"/>
    <dgm:cxn modelId="{A7AF04FD-B04A-4660-9009-8C4D41F75DDC}" type="presParOf" srcId="{F4497A42-93BA-4C98-8693-E101A9DC6C07}" destId="{644455A0-5332-4328-BE13-952ED88F3C89}" srcOrd="0" destOrd="0" presId="urn:microsoft.com/office/officeart/2005/8/layout/cycle4#1"/>
    <dgm:cxn modelId="{EBA245AF-68E0-4330-B329-39FF62A2C8A5}" type="presParOf" srcId="{644455A0-5332-4328-BE13-952ED88F3C89}" destId="{C9C48F33-C1A3-4214-839B-B652C9DFCD41}" srcOrd="0" destOrd="0" presId="urn:microsoft.com/office/officeart/2005/8/layout/cycle4#1"/>
    <dgm:cxn modelId="{ED0960E6-9153-4B9E-B617-B326F81A6E89}" type="presParOf" srcId="{644455A0-5332-4328-BE13-952ED88F3C89}" destId="{34B75C04-2779-4355-9BD3-0D00F3C382D0}" srcOrd="1" destOrd="0" presId="urn:microsoft.com/office/officeart/2005/8/layout/cycle4#1"/>
    <dgm:cxn modelId="{16101490-81F1-4992-BD97-27527EECE055}" type="presParOf" srcId="{F4497A42-93BA-4C98-8693-E101A9DC6C07}" destId="{54D9B541-FDD4-46DE-9266-B81F541A5B23}" srcOrd="1" destOrd="0" presId="urn:microsoft.com/office/officeart/2005/8/layout/cycle4#1"/>
    <dgm:cxn modelId="{BF94C29A-618A-4349-9820-BF1829574D7B}" type="presParOf" srcId="{54D9B541-FDD4-46DE-9266-B81F541A5B23}" destId="{2E717952-E9DB-4A6C-929F-BA5AED4AFEB4}" srcOrd="0" destOrd="0" presId="urn:microsoft.com/office/officeart/2005/8/layout/cycle4#1"/>
    <dgm:cxn modelId="{18BE706E-2423-49C6-AFBA-5300ED4353F4}" type="presParOf" srcId="{54D9B541-FDD4-46DE-9266-B81F541A5B23}" destId="{5B520CA9-346A-42C1-9A76-D66A39F4AA3D}" srcOrd="1" destOrd="0" presId="urn:microsoft.com/office/officeart/2005/8/layout/cycle4#1"/>
    <dgm:cxn modelId="{738BB6DB-F5EC-4256-930B-EBAC00DA0531}" type="presParOf" srcId="{F4497A42-93BA-4C98-8693-E101A9DC6C07}" destId="{AA78E60A-2F53-4677-905E-ED4DA589D28A}" srcOrd="2" destOrd="0" presId="urn:microsoft.com/office/officeart/2005/8/layout/cycle4#1"/>
    <dgm:cxn modelId="{F175584E-538A-4EA9-BF34-2A428608BA6E}" type="presParOf" srcId="{AA78E60A-2F53-4677-905E-ED4DA589D28A}" destId="{98A8228C-857B-4D53-9F63-92431DF028EA}" srcOrd="0" destOrd="0" presId="urn:microsoft.com/office/officeart/2005/8/layout/cycle4#1"/>
    <dgm:cxn modelId="{4E866B29-23FB-45CF-80C2-6768900222C0}" type="presParOf" srcId="{AA78E60A-2F53-4677-905E-ED4DA589D28A}" destId="{DB845C18-656A-44E7-9214-E6D755436668}" srcOrd="1" destOrd="0" presId="urn:microsoft.com/office/officeart/2005/8/layout/cycle4#1"/>
    <dgm:cxn modelId="{F0AC6003-704A-4321-96B9-F13C4B9393B6}" type="presParOf" srcId="{F4497A42-93BA-4C98-8693-E101A9DC6C07}" destId="{142DAE61-ACD2-4512-87A8-DCABA0A5F912}" srcOrd="3" destOrd="0" presId="urn:microsoft.com/office/officeart/2005/8/layout/cycle4#1"/>
    <dgm:cxn modelId="{A70C9ECF-E35C-4EB3-ABC7-063D0FB6E6C6}" type="presParOf" srcId="{142DAE61-ACD2-4512-87A8-DCABA0A5F912}" destId="{E27EF107-5D18-4F6F-A5D1-03148858A3E9}" srcOrd="0" destOrd="0" presId="urn:microsoft.com/office/officeart/2005/8/layout/cycle4#1"/>
    <dgm:cxn modelId="{FD949C5C-2167-4336-A450-F619C7A334E5}" type="presParOf" srcId="{142DAE61-ACD2-4512-87A8-DCABA0A5F912}" destId="{346E83CA-949B-4435-ACA7-59F81664F8A1}" srcOrd="1" destOrd="0" presId="urn:microsoft.com/office/officeart/2005/8/layout/cycle4#1"/>
    <dgm:cxn modelId="{ED453C07-DE68-44B2-8333-A17C4FA76861}" type="presParOf" srcId="{F4497A42-93BA-4C98-8693-E101A9DC6C07}" destId="{94B25D0E-E7AF-469D-A5BC-8BC33A8AFB6E}" srcOrd="4" destOrd="0" presId="urn:microsoft.com/office/officeart/2005/8/layout/cycle4#1"/>
    <dgm:cxn modelId="{6971C48B-2B9D-4A04-A229-D9C062721241}" type="presParOf" srcId="{52F3F575-D1B0-4F1D-B202-18D6E873F2D7}" destId="{9E6E9404-962D-41BA-A699-29AD61C80C11}" srcOrd="1" destOrd="0" presId="urn:microsoft.com/office/officeart/2005/8/layout/cycle4#1"/>
    <dgm:cxn modelId="{2AECD997-B8DF-485D-9AF7-845717E38DEC}" type="presParOf" srcId="{9E6E9404-962D-41BA-A699-29AD61C80C11}" destId="{07F90AFC-A008-48B9-90D8-08EB9DD15DCA}" srcOrd="0" destOrd="0" presId="urn:microsoft.com/office/officeart/2005/8/layout/cycle4#1"/>
    <dgm:cxn modelId="{72906E5C-9CD2-48F0-B004-5AAD6895320F}" type="presParOf" srcId="{9E6E9404-962D-41BA-A699-29AD61C80C11}" destId="{2948F9B8-3A5C-493C-8C66-ABE7AE1A5230}" srcOrd="1" destOrd="0" presId="urn:microsoft.com/office/officeart/2005/8/layout/cycle4#1"/>
    <dgm:cxn modelId="{E703C9E5-A94A-4ACF-80C2-3DA337F227C9}" type="presParOf" srcId="{9E6E9404-962D-41BA-A699-29AD61C80C11}" destId="{F3E4EF52-A4EB-4C0D-8600-A8245F5EB1AD}" srcOrd="2" destOrd="0" presId="urn:microsoft.com/office/officeart/2005/8/layout/cycle4#1"/>
    <dgm:cxn modelId="{6845F9A9-4957-4DA0-ACDA-EE369BC19D05}" type="presParOf" srcId="{9E6E9404-962D-41BA-A699-29AD61C80C11}" destId="{8894FF73-263F-4B33-8F29-9BAB7B1522BF}" srcOrd="3" destOrd="0" presId="urn:microsoft.com/office/officeart/2005/8/layout/cycle4#1"/>
    <dgm:cxn modelId="{D2635A79-3BF2-4FF6-8A46-A06A59504E3C}" type="presParOf" srcId="{9E6E9404-962D-41BA-A699-29AD61C80C11}" destId="{FAC0EE0D-06A3-401C-A3BE-61FC981AF324}" srcOrd="4" destOrd="0" presId="urn:microsoft.com/office/officeart/2005/8/layout/cycle4#1"/>
    <dgm:cxn modelId="{666810E5-45A0-4588-9D31-7F930296398B}" type="presParOf" srcId="{52F3F575-D1B0-4F1D-B202-18D6E873F2D7}" destId="{7289B771-0E4C-447F-A393-F7AC9D9FFE0A}" srcOrd="2" destOrd="0" presId="urn:microsoft.com/office/officeart/2005/8/layout/cycle4#1"/>
    <dgm:cxn modelId="{AF157274-3643-4925-9490-447F8BE269D4}" type="presParOf" srcId="{52F3F575-D1B0-4F1D-B202-18D6E873F2D7}" destId="{59432F94-00EB-40D6-8D59-84F0204C2668}" srcOrd="3" destOrd="0" presId="urn:microsoft.com/office/officeart/2005/8/layout/cycle4#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E366E6F-A1A3-41D0-878D-3939649B245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s-CO"/>
        </a:p>
      </dgm:t>
    </dgm:pt>
    <dgm:pt modelId="{C29ADA3A-1CC8-438E-902B-7C4768061AFD}">
      <dgm:prSet phldrT="[Texto]" custT="1"/>
      <dgm:spPr>
        <a:solidFill>
          <a:srgbClr val="002060"/>
        </a:solidFill>
        <a:ln>
          <a:solidFill>
            <a:srgbClr val="002060"/>
          </a:solidFill>
        </a:ln>
      </dgm:spPr>
      <dgm:t>
        <a:bodyPr/>
        <a:lstStyle/>
        <a:p>
          <a:r>
            <a:rPr lang="es-CO" sz="2000" dirty="0" smtClean="0">
              <a:solidFill>
                <a:schemeClr val="bg1"/>
              </a:solidFill>
              <a:latin typeface="Franklin Gothic Book" panose="020B0503020102020204"/>
            </a:rPr>
            <a:t>OPERACIONES</a:t>
          </a:r>
          <a:endParaRPr lang="es-CO" sz="2000" dirty="0">
            <a:solidFill>
              <a:schemeClr val="bg1"/>
            </a:solidFill>
            <a:latin typeface="Franklin Gothic Book" panose="020B0503020102020204"/>
          </a:endParaRPr>
        </a:p>
      </dgm:t>
    </dgm:pt>
    <dgm:pt modelId="{B8622959-958C-483C-89AD-F76063760050}" type="parTrans" cxnId="{2E875BDF-1A8E-4073-BA3B-A1187185D2D1}">
      <dgm:prSet/>
      <dgm:spPr/>
      <dgm:t>
        <a:bodyPr/>
        <a:lstStyle/>
        <a:p>
          <a:endParaRPr lang="es-CO" sz="2000">
            <a:solidFill>
              <a:srgbClr val="002060"/>
            </a:solidFill>
            <a:latin typeface="Franklin Gothic Book" panose="020B0503020102020204"/>
          </a:endParaRPr>
        </a:p>
      </dgm:t>
    </dgm:pt>
    <dgm:pt modelId="{C8DE29B4-738F-433B-ACF0-97F8FC363466}" type="sibTrans" cxnId="{2E875BDF-1A8E-4073-BA3B-A1187185D2D1}">
      <dgm:prSet/>
      <dgm:spPr/>
      <dgm:t>
        <a:bodyPr/>
        <a:lstStyle/>
        <a:p>
          <a:endParaRPr lang="es-CO" sz="2000">
            <a:solidFill>
              <a:srgbClr val="002060"/>
            </a:solidFill>
            <a:latin typeface="Franklin Gothic Book" panose="020B0503020102020204"/>
          </a:endParaRPr>
        </a:p>
      </dgm:t>
    </dgm:pt>
    <dgm:pt modelId="{3DC1DE74-FBC3-4FD1-A68B-2A357FBF8BF3}">
      <dgm:prSet phldrT="[Texto]" custT="1"/>
      <dgm:spPr>
        <a:noFill/>
        <a:ln w="19050">
          <a:solidFill>
            <a:srgbClr val="00B050"/>
          </a:solidFill>
          <a:prstDash val="sysDot"/>
        </a:ln>
      </dgm:spPr>
      <dgm:t>
        <a:bodyPr/>
        <a:lstStyle/>
        <a:p>
          <a:r>
            <a:rPr lang="es-CO" sz="1600" dirty="0" smtClean="0">
              <a:solidFill>
                <a:srgbClr val="002060"/>
              </a:solidFill>
              <a:latin typeface="Franklin Gothic Book" panose="020B0503020102020204"/>
            </a:rPr>
            <a:t>Convenios</a:t>
          </a:r>
          <a:endParaRPr lang="es-CO" sz="1600" dirty="0">
            <a:solidFill>
              <a:srgbClr val="002060"/>
            </a:solidFill>
            <a:latin typeface="Franklin Gothic Book" panose="020B0503020102020204"/>
          </a:endParaRPr>
        </a:p>
      </dgm:t>
    </dgm:pt>
    <dgm:pt modelId="{7939BF3B-5A24-4EC4-9023-D12B3B62D79D}" type="parTrans" cxnId="{75594A7D-3596-4A57-8863-6E2372016FBB}">
      <dgm:prSet custT="1"/>
      <dgm:spPr/>
      <dgm:t>
        <a:bodyPr/>
        <a:lstStyle/>
        <a:p>
          <a:endParaRPr lang="es-CO" sz="2000">
            <a:solidFill>
              <a:srgbClr val="002060"/>
            </a:solidFill>
            <a:latin typeface="Franklin Gothic Book" panose="020B0503020102020204"/>
          </a:endParaRPr>
        </a:p>
      </dgm:t>
    </dgm:pt>
    <dgm:pt modelId="{5C0103CE-1C40-4D92-8A08-27C18DC91145}" type="sibTrans" cxnId="{75594A7D-3596-4A57-8863-6E2372016FBB}">
      <dgm:prSet/>
      <dgm:spPr/>
      <dgm:t>
        <a:bodyPr/>
        <a:lstStyle/>
        <a:p>
          <a:endParaRPr lang="es-CO" sz="2000">
            <a:solidFill>
              <a:srgbClr val="002060"/>
            </a:solidFill>
            <a:latin typeface="Franklin Gothic Book" panose="020B0503020102020204"/>
          </a:endParaRPr>
        </a:p>
      </dgm:t>
    </dgm:pt>
    <dgm:pt modelId="{19DC760F-9A7F-4C20-8F7F-AD5C0F6146B1}">
      <dgm:prSet phldrT="[Texto]" custT="1"/>
      <dgm:spPr>
        <a:solidFill>
          <a:schemeClr val="bg1"/>
        </a:solidFill>
        <a:ln w="19050">
          <a:solidFill>
            <a:srgbClr val="00B050"/>
          </a:solidFill>
          <a:prstDash val="sysDot"/>
        </a:ln>
      </dgm:spPr>
      <dgm:t>
        <a:bodyPr/>
        <a:lstStyle/>
        <a:p>
          <a:r>
            <a:rPr lang="es-CO" sz="1600" dirty="0" smtClean="0">
              <a:solidFill>
                <a:srgbClr val="002060"/>
              </a:solidFill>
              <a:latin typeface="Franklin Gothic Book" panose="020B0503020102020204"/>
            </a:rPr>
            <a:t>Gas</a:t>
          </a:r>
          <a:r>
            <a:rPr lang="es-CO" sz="1800" dirty="0" smtClean="0">
              <a:solidFill>
                <a:srgbClr val="002060"/>
              </a:solidFill>
              <a:latin typeface="Franklin Gothic Book" panose="020B0503020102020204"/>
            </a:rPr>
            <a:t> </a:t>
          </a:r>
          <a:endParaRPr lang="es-CO" sz="1800" dirty="0">
            <a:solidFill>
              <a:srgbClr val="002060"/>
            </a:solidFill>
            <a:latin typeface="Franklin Gothic Book" panose="020B0503020102020204"/>
          </a:endParaRPr>
        </a:p>
      </dgm:t>
    </dgm:pt>
    <dgm:pt modelId="{9A957EC4-0C42-4990-9A1A-F3404D8F5D65}" type="parTrans" cxnId="{193BC21D-6983-4637-A385-9DBF54955698}">
      <dgm:prSet custT="1"/>
      <dgm:spPr/>
      <dgm:t>
        <a:bodyPr/>
        <a:lstStyle/>
        <a:p>
          <a:endParaRPr lang="es-CO" sz="2000">
            <a:solidFill>
              <a:srgbClr val="002060"/>
            </a:solidFill>
            <a:latin typeface="Franklin Gothic Book" panose="020B0503020102020204"/>
          </a:endParaRPr>
        </a:p>
      </dgm:t>
    </dgm:pt>
    <dgm:pt modelId="{07F9847C-E7F7-427C-A630-32601A214FB6}" type="sibTrans" cxnId="{193BC21D-6983-4637-A385-9DBF54955698}">
      <dgm:prSet/>
      <dgm:spPr/>
      <dgm:t>
        <a:bodyPr/>
        <a:lstStyle/>
        <a:p>
          <a:endParaRPr lang="es-CO" sz="2000">
            <a:solidFill>
              <a:srgbClr val="002060"/>
            </a:solidFill>
            <a:latin typeface="Franklin Gothic Book" panose="020B0503020102020204"/>
          </a:endParaRPr>
        </a:p>
      </dgm:t>
    </dgm:pt>
    <dgm:pt modelId="{0DB0E146-FBAB-40C2-A862-E93DA41BFDA0}">
      <dgm:prSet phldrT="[Texto]" custT="1"/>
      <dgm:spPr>
        <a:noFill/>
        <a:ln w="19050">
          <a:solidFill>
            <a:srgbClr val="00B050"/>
          </a:solidFill>
          <a:prstDash val="solid"/>
        </a:ln>
      </dgm:spPr>
      <dgm:t>
        <a:bodyPr/>
        <a:lstStyle/>
        <a:p>
          <a:r>
            <a:rPr lang="es-CO" sz="1800" b="1" dirty="0" smtClean="0">
              <a:solidFill>
                <a:srgbClr val="002060"/>
              </a:solidFill>
              <a:latin typeface="Franklin Gothic Book" panose="020B0503020102020204"/>
            </a:rPr>
            <a:t>Registro de Operaciones</a:t>
          </a:r>
          <a:endParaRPr lang="es-CO" sz="1800" b="1" dirty="0">
            <a:solidFill>
              <a:srgbClr val="002060"/>
            </a:solidFill>
            <a:latin typeface="Franklin Gothic Book" panose="020B0503020102020204"/>
          </a:endParaRPr>
        </a:p>
      </dgm:t>
    </dgm:pt>
    <dgm:pt modelId="{025F49B1-864E-4F19-A503-AB38E8DD4E37}" type="parTrans" cxnId="{4B4B9D04-C547-47EE-82B9-2BC2E2277A54}">
      <dgm:prSet/>
      <dgm:spPr/>
      <dgm:t>
        <a:bodyPr/>
        <a:lstStyle/>
        <a:p>
          <a:endParaRPr lang="es-CO" sz="1400"/>
        </a:p>
      </dgm:t>
    </dgm:pt>
    <dgm:pt modelId="{340CF319-668E-41C3-8ADB-689EE6556F5E}" type="sibTrans" cxnId="{4B4B9D04-C547-47EE-82B9-2BC2E2277A54}">
      <dgm:prSet/>
      <dgm:spPr/>
      <dgm:t>
        <a:bodyPr/>
        <a:lstStyle/>
        <a:p>
          <a:endParaRPr lang="es-CO" sz="1400"/>
        </a:p>
      </dgm:t>
    </dgm:pt>
    <dgm:pt modelId="{B75E87E2-7418-4DE0-A38A-4BCD42E20D88}" type="pres">
      <dgm:prSet presAssocID="{BE366E6F-A1A3-41D0-878D-3939649B2455}" presName="hierChild1" presStyleCnt="0">
        <dgm:presLayoutVars>
          <dgm:orgChart val="1"/>
          <dgm:chPref val="1"/>
          <dgm:dir/>
          <dgm:animOne val="branch"/>
          <dgm:animLvl val="lvl"/>
          <dgm:resizeHandles/>
        </dgm:presLayoutVars>
      </dgm:prSet>
      <dgm:spPr/>
      <dgm:t>
        <a:bodyPr/>
        <a:lstStyle/>
        <a:p>
          <a:endParaRPr lang="es-CO"/>
        </a:p>
      </dgm:t>
    </dgm:pt>
    <dgm:pt modelId="{1ECCC704-CB58-4768-9279-E87CF619DDFE}" type="pres">
      <dgm:prSet presAssocID="{C29ADA3A-1CC8-438E-902B-7C4768061AFD}" presName="hierRoot1" presStyleCnt="0">
        <dgm:presLayoutVars>
          <dgm:hierBranch val="init"/>
        </dgm:presLayoutVars>
      </dgm:prSet>
      <dgm:spPr/>
    </dgm:pt>
    <dgm:pt modelId="{BCFE81BA-4526-4FB2-BB74-382FE52EB96A}" type="pres">
      <dgm:prSet presAssocID="{C29ADA3A-1CC8-438E-902B-7C4768061AFD}" presName="rootComposite1" presStyleCnt="0"/>
      <dgm:spPr/>
    </dgm:pt>
    <dgm:pt modelId="{AF385DFF-4D49-48A4-BE2A-58B384B178EF}" type="pres">
      <dgm:prSet presAssocID="{C29ADA3A-1CC8-438E-902B-7C4768061AFD}" presName="rootText1" presStyleLbl="node0" presStyleIdx="0" presStyleCnt="1" custScaleX="126580" custScaleY="55121">
        <dgm:presLayoutVars>
          <dgm:chPref val="3"/>
        </dgm:presLayoutVars>
      </dgm:prSet>
      <dgm:spPr/>
      <dgm:t>
        <a:bodyPr/>
        <a:lstStyle/>
        <a:p>
          <a:endParaRPr lang="es-CO"/>
        </a:p>
      </dgm:t>
    </dgm:pt>
    <dgm:pt modelId="{9A1C3119-7999-454C-AE8F-99BEE8EE321A}" type="pres">
      <dgm:prSet presAssocID="{C29ADA3A-1CC8-438E-902B-7C4768061AFD}" presName="rootConnector1" presStyleLbl="node1" presStyleIdx="0" presStyleCnt="0"/>
      <dgm:spPr/>
      <dgm:t>
        <a:bodyPr/>
        <a:lstStyle/>
        <a:p>
          <a:endParaRPr lang="es-CO"/>
        </a:p>
      </dgm:t>
    </dgm:pt>
    <dgm:pt modelId="{8280E73E-51E0-47B0-9066-660E85C76287}" type="pres">
      <dgm:prSet presAssocID="{C29ADA3A-1CC8-438E-902B-7C4768061AFD}" presName="hierChild2" presStyleCnt="0"/>
      <dgm:spPr/>
    </dgm:pt>
    <dgm:pt modelId="{F0D64399-E56E-4B66-ACFF-88789CC93B5C}" type="pres">
      <dgm:prSet presAssocID="{7939BF3B-5A24-4EC4-9023-D12B3B62D79D}" presName="Name37" presStyleLbl="parChTrans1D2" presStyleIdx="0" presStyleCnt="3"/>
      <dgm:spPr/>
      <dgm:t>
        <a:bodyPr/>
        <a:lstStyle/>
        <a:p>
          <a:endParaRPr lang="es-CO"/>
        </a:p>
      </dgm:t>
    </dgm:pt>
    <dgm:pt modelId="{7B9DBAE9-22AD-4C3B-AFF7-68A9753CB9BE}" type="pres">
      <dgm:prSet presAssocID="{3DC1DE74-FBC3-4FD1-A68B-2A357FBF8BF3}" presName="hierRoot2" presStyleCnt="0">
        <dgm:presLayoutVars>
          <dgm:hierBranch val="init"/>
        </dgm:presLayoutVars>
      </dgm:prSet>
      <dgm:spPr/>
    </dgm:pt>
    <dgm:pt modelId="{9971433B-0305-4D2E-9EE9-8BB71B961C9D}" type="pres">
      <dgm:prSet presAssocID="{3DC1DE74-FBC3-4FD1-A68B-2A357FBF8BF3}" presName="rootComposite" presStyleCnt="0"/>
      <dgm:spPr/>
    </dgm:pt>
    <dgm:pt modelId="{6AD26A78-1DFE-4A80-9CD1-3EE37C433B13}" type="pres">
      <dgm:prSet presAssocID="{3DC1DE74-FBC3-4FD1-A68B-2A357FBF8BF3}" presName="rootText" presStyleLbl="node2" presStyleIdx="0" presStyleCnt="3" custScaleX="68868" custScaleY="29886">
        <dgm:presLayoutVars>
          <dgm:chPref val="3"/>
        </dgm:presLayoutVars>
      </dgm:prSet>
      <dgm:spPr/>
      <dgm:t>
        <a:bodyPr/>
        <a:lstStyle/>
        <a:p>
          <a:endParaRPr lang="es-CO"/>
        </a:p>
      </dgm:t>
    </dgm:pt>
    <dgm:pt modelId="{2C7A2D3E-EC81-4180-95E6-76A8E7C43082}" type="pres">
      <dgm:prSet presAssocID="{3DC1DE74-FBC3-4FD1-A68B-2A357FBF8BF3}" presName="rootConnector" presStyleLbl="node2" presStyleIdx="0" presStyleCnt="3"/>
      <dgm:spPr/>
      <dgm:t>
        <a:bodyPr/>
        <a:lstStyle/>
        <a:p>
          <a:endParaRPr lang="es-CO"/>
        </a:p>
      </dgm:t>
    </dgm:pt>
    <dgm:pt modelId="{8A414A05-F17B-4745-89C9-B64158769635}" type="pres">
      <dgm:prSet presAssocID="{3DC1DE74-FBC3-4FD1-A68B-2A357FBF8BF3}" presName="hierChild4" presStyleCnt="0"/>
      <dgm:spPr/>
    </dgm:pt>
    <dgm:pt modelId="{4919509D-45A9-480C-BC95-5DE1F8BA157E}" type="pres">
      <dgm:prSet presAssocID="{3DC1DE74-FBC3-4FD1-A68B-2A357FBF8BF3}" presName="hierChild5" presStyleCnt="0"/>
      <dgm:spPr/>
    </dgm:pt>
    <dgm:pt modelId="{8C9C7F71-BAB6-4A4A-983C-FDE828631444}" type="pres">
      <dgm:prSet presAssocID="{025F49B1-864E-4F19-A503-AB38E8DD4E37}" presName="Name37" presStyleLbl="parChTrans1D2" presStyleIdx="1" presStyleCnt="3"/>
      <dgm:spPr/>
      <dgm:t>
        <a:bodyPr/>
        <a:lstStyle/>
        <a:p>
          <a:endParaRPr lang="es-CO"/>
        </a:p>
      </dgm:t>
    </dgm:pt>
    <dgm:pt modelId="{CF5CCFDC-129F-497C-9374-828A0533B020}" type="pres">
      <dgm:prSet presAssocID="{0DB0E146-FBAB-40C2-A862-E93DA41BFDA0}" presName="hierRoot2" presStyleCnt="0">
        <dgm:presLayoutVars>
          <dgm:hierBranch val="init"/>
        </dgm:presLayoutVars>
      </dgm:prSet>
      <dgm:spPr/>
    </dgm:pt>
    <dgm:pt modelId="{1A9ED784-21F8-4B92-BA86-AF4BA92E694F}" type="pres">
      <dgm:prSet presAssocID="{0DB0E146-FBAB-40C2-A862-E93DA41BFDA0}" presName="rootComposite" presStyleCnt="0"/>
      <dgm:spPr/>
    </dgm:pt>
    <dgm:pt modelId="{A97864DA-92DD-400B-8812-2E7D312ABA5C}" type="pres">
      <dgm:prSet presAssocID="{0DB0E146-FBAB-40C2-A862-E93DA41BFDA0}" presName="rootText" presStyleLbl="node2" presStyleIdx="1" presStyleCnt="3" custScaleY="57520">
        <dgm:presLayoutVars>
          <dgm:chPref val="3"/>
        </dgm:presLayoutVars>
      </dgm:prSet>
      <dgm:spPr/>
      <dgm:t>
        <a:bodyPr/>
        <a:lstStyle/>
        <a:p>
          <a:endParaRPr lang="es-CO"/>
        </a:p>
      </dgm:t>
    </dgm:pt>
    <dgm:pt modelId="{628C6FCC-E6CA-4FF5-8C27-43070373CC3C}" type="pres">
      <dgm:prSet presAssocID="{0DB0E146-FBAB-40C2-A862-E93DA41BFDA0}" presName="rootConnector" presStyleLbl="node2" presStyleIdx="1" presStyleCnt="3"/>
      <dgm:spPr/>
      <dgm:t>
        <a:bodyPr/>
        <a:lstStyle/>
        <a:p>
          <a:endParaRPr lang="es-CO"/>
        </a:p>
      </dgm:t>
    </dgm:pt>
    <dgm:pt modelId="{C6DB20C2-7239-4D7A-B4F7-C452C699D1DA}" type="pres">
      <dgm:prSet presAssocID="{0DB0E146-FBAB-40C2-A862-E93DA41BFDA0}" presName="hierChild4" presStyleCnt="0"/>
      <dgm:spPr/>
    </dgm:pt>
    <dgm:pt modelId="{2994168B-C00C-47F4-B44F-3BF2A53A8A3E}" type="pres">
      <dgm:prSet presAssocID="{0DB0E146-FBAB-40C2-A862-E93DA41BFDA0}" presName="hierChild5" presStyleCnt="0"/>
      <dgm:spPr/>
    </dgm:pt>
    <dgm:pt modelId="{C97FB2BB-C1F6-4035-90D8-0CD2E4CEEDD8}" type="pres">
      <dgm:prSet presAssocID="{9A957EC4-0C42-4990-9A1A-F3404D8F5D65}" presName="Name37" presStyleLbl="parChTrans1D2" presStyleIdx="2" presStyleCnt="3"/>
      <dgm:spPr/>
      <dgm:t>
        <a:bodyPr/>
        <a:lstStyle/>
        <a:p>
          <a:endParaRPr lang="es-CO"/>
        </a:p>
      </dgm:t>
    </dgm:pt>
    <dgm:pt modelId="{09BB8EF0-1D7E-4CBE-AC72-26FBFD77ECC6}" type="pres">
      <dgm:prSet presAssocID="{19DC760F-9A7F-4C20-8F7F-AD5C0F6146B1}" presName="hierRoot2" presStyleCnt="0">
        <dgm:presLayoutVars>
          <dgm:hierBranch val="init"/>
        </dgm:presLayoutVars>
      </dgm:prSet>
      <dgm:spPr/>
    </dgm:pt>
    <dgm:pt modelId="{85CA745A-C80E-4A84-8D32-5346D3C47D17}" type="pres">
      <dgm:prSet presAssocID="{19DC760F-9A7F-4C20-8F7F-AD5C0F6146B1}" presName="rootComposite" presStyleCnt="0"/>
      <dgm:spPr/>
    </dgm:pt>
    <dgm:pt modelId="{2AB7E393-7947-4FD2-8937-2284C9601B5A}" type="pres">
      <dgm:prSet presAssocID="{19DC760F-9A7F-4C20-8F7F-AD5C0F6146B1}" presName="rootText" presStyleLbl="node2" presStyleIdx="2" presStyleCnt="3" custScaleX="68763" custScaleY="28756">
        <dgm:presLayoutVars>
          <dgm:chPref val="3"/>
        </dgm:presLayoutVars>
      </dgm:prSet>
      <dgm:spPr/>
      <dgm:t>
        <a:bodyPr/>
        <a:lstStyle/>
        <a:p>
          <a:endParaRPr lang="es-CO"/>
        </a:p>
      </dgm:t>
    </dgm:pt>
    <dgm:pt modelId="{FA871A0A-7B36-4602-B2CA-800E07A87D70}" type="pres">
      <dgm:prSet presAssocID="{19DC760F-9A7F-4C20-8F7F-AD5C0F6146B1}" presName="rootConnector" presStyleLbl="node2" presStyleIdx="2" presStyleCnt="3"/>
      <dgm:spPr/>
      <dgm:t>
        <a:bodyPr/>
        <a:lstStyle/>
        <a:p>
          <a:endParaRPr lang="es-CO"/>
        </a:p>
      </dgm:t>
    </dgm:pt>
    <dgm:pt modelId="{9B32364E-3587-4C53-A97D-0BF64C472C54}" type="pres">
      <dgm:prSet presAssocID="{19DC760F-9A7F-4C20-8F7F-AD5C0F6146B1}" presName="hierChild4" presStyleCnt="0"/>
      <dgm:spPr/>
    </dgm:pt>
    <dgm:pt modelId="{B623B24E-2DD9-42E2-A98E-AE7BCBB82E11}" type="pres">
      <dgm:prSet presAssocID="{19DC760F-9A7F-4C20-8F7F-AD5C0F6146B1}" presName="hierChild5" presStyleCnt="0"/>
      <dgm:spPr/>
    </dgm:pt>
    <dgm:pt modelId="{AA9F71DA-97D0-4DD1-898C-299EC8393816}" type="pres">
      <dgm:prSet presAssocID="{C29ADA3A-1CC8-438E-902B-7C4768061AFD}" presName="hierChild3" presStyleCnt="0"/>
      <dgm:spPr/>
    </dgm:pt>
  </dgm:ptLst>
  <dgm:cxnLst>
    <dgm:cxn modelId="{75594A7D-3596-4A57-8863-6E2372016FBB}" srcId="{C29ADA3A-1CC8-438E-902B-7C4768061AFD}" destId="{3DC1DE74-FBC3-4FD1-A68B-2A357FBF8BF3}" srcOrd="0" destOrd="0" parTransId="{7939BF3B-5A24-4EC4-9023-D12B3B62D79D}" sibTransId="{5C0103CE-1C40-4D92-8A08-27C18DC91145}"/>
    <dgm:cxn modelId="{7FB5F470-D09D-43F3-8DBE-04998272A5AA}" type="presOf" srcId="{3DC1DE74-FBC3-4FD1-A68B-2A357FBF8BF3}" destId="{6AD26A78-1DFE-4A80-9CD1-3EE37C433B13}" srcOrd="0" destOrd="0" presId="urn:microsoft.com/office/officeart/2005/8/layout/orgChart1"/>
    <dgm:cxn modelId="{193BC21D-6983-4637-A385-9DBF54955698}" srcId="{C29ADA3A-1CC8-438E-902B-7C4768061AFD}" destId="{19DC760F-9A7F-4C20-8F7F-AD5C0F6146B1}" srcOrd="2" destOrd="0" parTransId="{9A957EC4-0C42-4990-9A1A-F3404D8F5D65}" sibTransId="{07F9847C-E7F7-427C-A630-32601A214FB6}"/>
    <dgm:cxn modelId="{9A614E9F-77C4-4E37-BA09-EB7149D921B2}" type="presOf" srcId="{0DB0E146-FBAB-40C2-A862-E93DA41BFDA0}" destId="{A97864DA-92DD-400B-8812-2E7D312ABA5C}" srcOrd="0" destOrd="0" presId="urn:microsoft.com/office/officeart/2005/8/layout/orgChart1"/>
    <dgm:cxn modelId="{2E875BDF-1A8E-4073-BA3B-A1187185D2D1}" srcId="{BE366E6F-A1A3-41D0-878D-3939649B2455}" destId="{C29ADA3A-1CC8-438E-902B-7C4768061AFD}" srcOrd="0" destOrd="0" parTransId="{B8622959-958C-483C-89AD-F76063760050}" sibTransId="{C8DE29B4-738F-433B-ACF0-97F8FC363466}"/>
    <dgm:cxn modelId="{A5F826EF-D35A-43C8-8919-A1C1E1CCB247}" type="presOf" srcId="{C29ADA3A-1CC8-438E-902B-7C4768061AFD}" destId="{AF385DFF-4D49-48A4-BE2A-58B384B178EF}" srcOrd="0" destOrd="0" presId="urn:microsoft.com/office/officeart/2005/8/layout/orgChart1"/>
    <dgm:cxn modelId="{4B4B9D04-C547-47EE-82B9-2BC2E2277A54}" srcId="{C29ADA3A-1CC8-438E-902B-7C4768061AFD}" destId="{0DB0E146-FBAB-40C2-A862-E93DA41BFDA0}" srcOrd="1" destOrd="0" parTransId="{025F49B1-864E-4F19-A503-AB38E8DD4E37}" sibTransId="{340CF319-668E-41C3-8ADB-689EE6556F5E}"/>
    <dgm:cxn modelId="{A4ECD1B9-1159-4BE1-9BAD-BC9DFFF0E4F7}" type="presOf" srcId="{0DB0E146-FBAB-40C2-A862-E93DA41BFDA0}" destId="{628C6FCC-E6CA-4FF5-8C27-43070373CC3C}" srcOrd="1" destOrd="0" presId="urn:microsoft.com/office/officeart/2005/8/layout/orgChart1"/>
    <dgm:cxn modelId="{CF172A8D-0C1C-4FC2-A380-78648F2FF0C7}" type="presOf" srcId="{19DC760F-9A7F-4C20-8F7F-AD5C0F6146B1}" destId="{FA871A0A-7B36-4602-B2CA-800E07A87D70}" srcOrd="1" destOrd="0" presId="urn:microsoft.com/office/officeart/2005/8/layout/orgChart1"/>
    <dgm:cxn modelId="{142D45B5-B301-4366-B6BF-5F395C3612CE}" type="presOf" srcId="{025F49B1-864E-4F19-A503-AB38E8DD4E37}" destId="{8C9C7F71-BAB6-4A4A-983C-FDE828631444}" srcOrd="0" destOrd="0" presId="urn:microsoft.com/office/officeart/2005/8/layout/orgChart1"/>
    <dgm:cxn modelId="{7D16AA58-3C27-42CA-8EF1-6A3829F9FBA5}" type="presOf" srcId="{3DC1DE74-FBC3-4FD1-A68B-2A357FBF8BF3}" destId="{2C7A2D3E-EC81-4180-95E6-76A8E7C43082}" srcOrd="1" destOrd="0" presId="urn:microsoft.com/office/officeart/2005/8/layout/orgChart1"/>
    <dgm:cxn modelId="{8D68D345-A1AD-475C-8668-B3673ABAF70A}" type="presOf" srcId="{19DC760F-9A7F-4C20-8F7F-AD5C0F6146B1}" destId="{2AB7E393-7947-4FD2-8937-2284C9601B5A}" srcOrd="0" destOrd="0" presId="urn:microsoft.com/office/officeart/2005/8/layout/orgChart1"/>
    <dgm:cxn modelId="{C1B342F4-5573-466F-90F9-40E994D44F3F}" type="presOf" srcId="{C29ADA3A-1CC8-438E-902B-7C4768061AFD}" destId="{9A1C3119-7999-454C-AE8F-99BEE8EE321A}" srcOrd="1" destOrd="0" presId="urn:microsoft.com/office/officeart/2005/8/layout/orgChart1"/>
    <dgm:cxn modelId="{420FEB48-9EE4-4F26-A2D5-A30DE0F11D04}" type="presOf" srcId="{BE366E6F-A1A3-41D0-878D-3939649B2455}" destId="{B75E87E2-7418-4DE0-A38A-4BCD42E20D88}" srcOrd="0" destOrd="0" presId="urn:microsoft.com/office/officeart/2005/8/layout/orgChart1"/>
    <dgm:cxn modelId="{08F32DC3-D73E-4709-8BF7-2ADCF9ABA097}" type="presOf" srcId="{9A957EC4-0C42-4990-9A1A-F3404D8F5D65}" destId="{C97FB2BB-C1F6-4035-90D8-0CD2E4CEEDD8}" srcOrd="0" destOrd="0" presId="urn:microsoft.com/office/officeart/2005/8/layout/orgChart1"/>
    <dgm:cxn modelId="{8709EA1E-DD5D-4CF5-BA7D-9BDC15BBF07C}" type="presOf" srcId="{7939BF3B-5A24-4EC4-9023-D12B3B62D79D}" destId="{F0D64399-E56E-4B66-ACFF-88789CC93B5C}" srcOrd="0" destOrd="0" presId="urn:microsoft.com/office/officeart/2005/8/layout/orgChart1"/>
    <dgm:cxn modelId="{DB0BDDD6-4B80-4A94-BF84-0C913EC8C0DC}" type="presParOf" srcId="{B75E87E2-7418-4DE0-A38A-4BCD42E20D88}" destId="{1ECCC704-CB58-4768-9279-E87CF619DDFE}" srcOrd="0" destOrd="0" presId="urn:microsoft.com/office/officeart/2005/8/layout/orgChart1"/>
    <dgm:cxn modelId="{BB1FA373-6603-4755-A357-F75E11FD91CE}" type="presParOf" srcId="{1ECCC704-CB58-4768-9279-E87CF619DDFE}" destId="{BCFE81BA-4526-4FB2-BB74-382FE52EB96A}" srcOrd="0" destOrd="0" presId="urn:microsoft.com/office/officeart/2005/8/layout/orgChart1"/>
    <dgm:cxn modelId="{85193954-D758-4C42-8CD6-5B797B5D46EA}" type="presParOf" srcId="{BCFE81BA-4526-4FB2-BB74-382FE52EB96A}" destId="{AF385DFF-4D49-48A4-BE2A-58B384B178EF}" srcOrd="0" destOrd="0" presId="urn:microsoft.com/office/officeart/2005/8/layout/orgChart1"/>
    <dgm:cxn modelId="{6A492B65-6263-422B-B9CF-430A06DA84A9}" type="presParOf" srcId="{BCFE81BA-4526-4FB2-BB74-382FE52EB96A}" destId="{9A1C3119-7999-454C-AE8F-99BEE8EE321A}" srcOrd="1" destOrd="0" presId="urn:microsoft.com/office/officeart/2005/8/layout/orgChart1"/>
    <dgm:cxn modelId="{EB0D3208-2A72-4135-8F95-B3DE3404730C}" type="presParOf" srcId="{1ECCC704-CB58-4768-9279-E87CF619DDFE}" destId="{8280E73E-51E0-47B0-9066-660E85C76287}" srcOrd="1" destOrd="0" presId="urn:microsoft.com/office/officeart/2005/8/layout/orgChart1"/>
    <dgm:cxn modelId="{CEF85DDB-538E-48C9-AD9B-EA0B82483EDA}" type="presParOf" srcId="{8280E73E-51E0-47B0-9066-660E85C76287}" destId="{F0D64399-E56E-4B66-ACFF-88789CC93B5C}" srcOrd="0" destOrd="0" presId="urn:microsoft.com/office/officeart/2005/8/layout/orgChart1"/>
    <dgm:cxn modelId="{E0A73E29-946D-4AB5-B9CA-92B068C156F5}" type="presParOf" srcId="{8280E73E-51E0-47B0-9066-660E85C76287}" destId="{7B9DBAE9-22AD-4C3B-AFF7-68A9753CB9BE}" srcOrd="1" destOrd="0" presId="urn:microsoft.com/office/officeart/2005/8/layout/orgChart1"/>
    <dgm:cxn modelId="{A999F3C0-1851-49F3-8564-A577AEC00F7A}" type="presParOf" srcId="{7B9DBAE9-22AD-4C3B-AFF7-68A9753CB9BE}" destId="{9971433B-0305-4D2E-9EE9-8BB71B961C9D}" srcOrd="0" destOrd="0" presId="urn:microsoft.com/office/officeart/2005/8/layout/orgChart1"/>
    <dgm:cxn modelId="{550ED439-6E4B-48BA-8EE2-88415FD23E1D}" type="presParOf" srcId="{9971433B-0305-4D2E-9EE9-8BB71B961C9D}" destId="{6AD26A78-1DFE-4A80-9CD1-3EE37C433B13}" srcOrd="0" destOrd="0" presId="urn:microsoft.com/office/officeart/2005/8/layout/orgChart1"/>
    <dgm:cxn modelId="{F2F0FE91-C4EB-4CEC-902A-F7FDAC466845}" type="presParOf" srcId="{9971433B-0305-4D2E-9EE9-8BB71B961C9D}" destId="{2C7A2D3E-EC81-4180-95E6-76A8E7C43082}" srcOrd="1" destOrd="0" presId="urn:microsoft.com/office/officeart/2005/8/layout/orgChart1"/>
    <dgm:cxn modelId="{7ED00DE7-A5EF-4316-BE33-E579C00FA6E6}" type="presParOf" srcId="{7B9DBAE9-22AD-4C3B-AFF7-68A9753CB9BE}" destId="{8A414A05-F17B-4745-89C9-B64158769635}" srcOrd="1" destOrd="0" presId="urn:microsoft.com/office/officeart/2005/8/layout/orgChart1"/>
    <dgm:cxn modelId="{C2EC34E8-EC99-4133-B655-6E025FEECB7C}" type="presParOf" srcId="{7B9DBAE9-22AD-4C3B-AFF7-68A9753CB9BE}" destId="{4919509D-45A9-480C-BC95-5DE1F8BA157E}" srcOrd="2" destOrd="0" presId="urn:microsoft.com/office/officeart/2005/8/layout/orgChart1"/>
    <dgm:cxn modelId="{F94A5A53-5518-46A1-B8EE-C1737932DB7C}" type="presParOf" srcId="{8280E73E-51E0-47B0-9066-660E85C76287}" destId="{8C9C7F71-BAB6-4A4A-983C-FDE828631444}" srcOrd="2" destOrd="0" presId="urn:microsoft.com/office/officeart/2005/8/layout/orgChart1"/>
    <dgm:cxn modelId="{8E033416-3B20-49D2-A3D4-4C6577FE8CB3}" type="presParOf" srcId="{8280E73E-51E0-47B0-9066-660E85C76287}" destId="{CF5CCFDC-129F-497C-9374-828A0533B020}" srcOrd="3" destOrd="0" presId="urn:microsoft.com/office/officeart/2005/8/layout/orgChart1"/>
    <dgm:cxn modelId="{E5493DCF-098A-4A48-867C-C44BD6C208D7}" type="presParOf" srcId="{CF5CCFDC-129F-497C-9374-828A0533B020}" destId="{1A9ED784-21F8-4B92-BA86-AF4BA92E694F}" srcOrd="0" destOrd="0" presId="urn:microsoft.com/office/officeart/2005/8/layout/orgChart1"/>
    <dgm:cxn modelId="{FF40F556-AC15-4810-BA79-D354C979256F}" type="presParOf" srcId="{1A9ED784-21F8-4B92-BA86-AF4BA92E694F}" destId="{A97864DA-92DD-400B-8812-2E7D312ABA5C}" srcOrd="0" destOrd="0" presId="urn:microsoft.com/office/officeart/2005/8/layout/orgChart1"/>
    <dgm:cxn modelId="{BBFF2D99-F3A6-4222-9709-883284474843}" type="presParOf" srcId="{1A9ED784-21F8-4B92-BA86-AF4BA92E694F}" destId="{628C6FCC-E6CA-4FF5-8C27-43070373CC3C}" srcOrd="1" destOrd="0" presId="urn:microsoft.com/office/officeart/2005/8/layout/orgChart1"/>
    <dgm:cxn modelId="{6DD8F0DA-C311-4B6C-AE4F-9EFCDFB4FE19}" type="presParOf" srcId="{CF5CCFDC-129F-497C-9374-828A0533B020}" destId="{C6DB20C2-7239-4D7A-B4F7-C452C699D1DA}" srcOrd="1" destOrd="0" presId="urn:microsoft.com/office/officeart/2005/8/layout/orgChart1"/>
    <dgm:cxn modelId="{859B651E-5F04-49A8-9A81-369C19905F4F}" type="presParOf" srcId="{CF5CCFDC-129F-497C-9374-828A0533B020}" destId="{2994168B-C00C-47F4-B44F-3BF2A53A8A3E}" srcOrd="2" destOrd="0" presId="urn:microsoft.com/office/officeart/2005/8/layout/orgChart1"/>
    <dgm:cxn modelId="{E676EFE0-BABF-4A75-BA0A-4D3BA8A74F67}" type="presParOf" srcId="{8280E73E-51E0-47B0-9066-660E85C76287}" destId="{C97FB2BB-C1F6-4035-90D8-0CD2E4CEEDD8}" srcOrd="4" destOrd="0" presId="urn:microsoft.com/office/officeart/2005/8/layout/orgChart1"/>
    <dgm:cxn modelId="{EAD30C96-B414-48C4-9F8A-62EE4ACEDE50}" type="presParOf" srcId="{8280E73E-51E0-47B0-9066-660E85C76287}" destId="{09BB8EF0-1D7E-4CBE-AC72-26FBFD77ECC6}" srcOrd="5" destOrd="0" presId="urn:microsoft.com/office/officeart/2005/8/layout/orgChart1"/>
    <dgm:cxn modelId="{645825AC-BC93-46B3-A1BE-764886642210}" type="presParOf" srcId="{09BB8EF0-1D7E-4CBE-AC72-26FBFD77ECC6}" destId="{85CA745A-C80E-4A84-8D32-5346D3C47D17}" srcOrd="0" destOrd="0" presId="urn:microsoft.com/office/officeart/2005/8/layout/orgChart1"/>
    <dgm:cxn modelId="{9111A1D3-B1C6-4166-8D4C-2928A57DAC2E}" type="presParOf" srcId="{85CA745A-C80E-4A84-8D32-5346D3C47D17}" destId="{2AB7E393-7947-4FD2-8937-2284C9601B5A}" srcOrd="0" destOrd="0" presId="urn:microsoft.com/office/officeart/2005/8/layout/orgChart1"/>
    <dgm:cxn modelId="{1DF78466-4EFF-4DBF-ABB2-4C12BD3A09FA}" type="presParOf" srcId="{85CA745A-C80E-4A84-8D32-5346D3C47D17}" destId="{FA871A0A-7B36-4602-B2CA-800E07A87D70}" srcOrd="1" destOrd="0" presId="urn:microsoft.com/office/officeart/2005/8/layout/orgChart1"/>
    <dgm:cxn modelId="{E2D4DB80-E149-4582-8C2D-12DDC999C6E9}" type="presParOf" srcId="{09BB8EF0-1D7E-4CBE-AC72-26FBFD77ECC6}" destId="{9B32364E-3587-4C53-A97D-0BF64C472C54}" srcOrd="1" destOrd="0" presId="urn:microsoft.com/office/officeart/2005/8/layout/orgChart1"/>
    <dgm:cxn modelId="{255B48F3-C4CF-4A52-9EB1-15AF3F5D4437}" type="presParOf" srcId="{09BB8EF0-1D7E-4CBE-AC72-26FBFD77ECC6}" destId="{B623B24E-2DD9-42E2-A98E-AE7BCBB82E11}" srcOrd="2" destOrd="0" presId="urn:microsoft.com/office/officeart/2005/8/layout/orgChart1"/>
    <dgm:cxn modelId="{4593829A-EBCC-46E2-B786-7C3611BBF682}" type="presParOf" srcId="{1ECCC704-CB58-4768-9279-E87CF619DDFE}" destId="{AA9F71DA-97D0-4DD1-898C-299EC8393816}" srcOrd="2" destOrd="0" presId="urn:microsoft.com/office/officeart/2005/8/layout/orgChart1"/>
  </dgm:cxnLst>
  <dgm:bg/>
  <dgm:whole/>
  <dgm:extLst>
    <a:ext uri="http://schemas.microsoft.com/office/drawing/2008/diagram">
      <dsp:dataModelExt xmlns:dsp="http://schemas.microsoft.com/office/drawing/2008/diagram" xmlns="" relId="rId13"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72F0DD9-E1DB-4FF8-AB0A-AC44A7C3006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s-CO"/>
        </a:p>
      </dgm:t>
    </dgm:pt>
    <dgm:pt modelId="{084F32CF-F9C9-47A7-9389-A8007C31CE70}">
      <dgm:prSet phldrT="[Texto]" custT="1"/>
      <dgm:spPr/>
      <dgm:t>
        <a:bodyPr/>
        <a:lstStyle/>
        <a:p>
          <a:pPr algn="ctr" rtl="0"/>
          <a:r>
            <a:rPr lang="es-CO" sz="1400" b="1" i="0" kern="1200" dirty="0" smtClean="0">
              <a:solidFill>
                <a:srgbClr val="002060"/>
              </a:solidFill>
              <a:latin typeface="+mn-lt"/>
              <a:ea typeface="+mn-ea"/>
              <a:cs typeface="+mn-cs"/>
            </a:rPr>
            <a:t>RECOMENDACIÓN</a:t>
          </a:r>
          <a:endParaRPr lang="es-CO" sz="1400" b="1" i="0" kern="1200" dirty="0">
            <a:solidFill>
              <a:srgbClr val="002060"/>
            </a:solidFill>
            <a:latin typeface="+mn-lt"/>
            <a:ea typeface="+mn-ea"/>
            <a:cs typeface="+mn-cs"/>
          </a:endParaRPr>
        </a:p>
      </dgm:t>
    </dgm:pt>
    <dgm:pt modelId="{1E4A0923-8092-4EC6-8569-D8DCBF41D1BF}" type="parTrans" cxnId="{7D6AEFF6-11F4-49C5-9F5F-DE1B2B7617D6}">
      <dgm:prSet/>
      <dgm:spPr/>
      <dgm:t>
        <a:bodyPr/>
        <a:lstStyle/>
        <a:p>
          <a:endParaRPr lang="es-CO" sz="2800">
            <a:solidFill>
              <a:srgbClr val="002060"/>
            </a:solidFill>
          </a:endParaRPr>
        </a:p>
      </dgm:t>
    </dgm:pt>
    <dgm:pt modelId="{6FBA49C4-5EDB-45ED-8E67-6351CF3802EE}" type="sibTrans" cxnId="{7D6AEFF6-11F4-49C5-9F5F-DE1B2B7617D6}">
      <dgm:prSet/>
      <dgm:spPr/>
      <dgm:t>
        <a:bodyPr/>
        <a:lstStyle/>
        <a:p>
          <a:endParaRPr lang="es-CO" sz="2800">
            <a:solidFill>
              <a:srgbClr val="002060"/>
            </a:solidFill>
          </a:endParaRPr>
        </a:p>
      </dgm:t>
    </dgm:pt>
    <dgm:pt modelId="{E13436F8-961F-49A5-AFCA-105FA02D9033}">
      <dgm:prSet phldrT="[Texto]" custT="1"/>
      <dgm:spPr/>
      <dgm:t>
        <a:bodyPr/>
        <a:lstStyle/>
        <a:p>
          <a:pPr algn="just"/>
          <a:r>
            <a:rPr lang="es-ES" sz="1200" dirty="0" smtClean="0">
              <a:solidFill>
                <a:srgbClr val="002060"/>
              </a:solidFill>
            </a:rPr>
            <a:t>Actualizar el manual del Sistema de Administración de Riesgos de acuerdo con los nuevos cambios realizados en la Bolsa, respecto a la figura de Oficial de Cumplimiento por Responsable, así como incluir las funciones respectivas para un correcto seguimiento por parte de la entidad y los entes de control.</a:t>
          </a:r>
          <a:endParaRPr lang="es-CO" sz="1200" dirty="0">
            <a:solidFill>
              <a:srgbClr val="002060"/>
            </a:solidFill>
          </a:endParaRPr>
        </a:p>
      </dgm:t>
    </dgm:pt>
    <dgm:pt modelId="{C8A74D7A-8FF8-4CC6-9D09-1F5C2851BAA9}" type="parTrans" cxnId="{E67D98E9-F7D6-4EB4-BF5B-EABBDB698307}">
      <dgm:prSet/>
      <dgm:spPr/>
      <dgm:t>
        <a:bodyPr/>
        <a:lstStyle/>
        <a:p>
          <a:endParaRPr lang="es-CO" sz="2800">
            <a:solidFill>
              <a:srgbClr val="002060"/>
            </a:solidFill>
          </a:endParaRPr>
        </a:p>
      </dgm:t>
    </dgm:pt>
    <dgm:pt modelId="{B395C488-D09F-40B5-A9D6-B251BDDC58FF}" type="sibTrans" cxnId="{E67D98E9-F7D6-4EB4-BF5B-EABBDB698307}">
      <dgm:prSet/>
      <dgm:spPr/>
      <dgm:t>
        <a:bodyPr/>
        <a:lstStyle/>
        <a:p>
          <a:endParaRPr lang="es-CO" sz="2800">
            <a:solidFill>
              <a:srgbClr val="002060"/>
            </a:solidFill>
          </a:endParaRPr>
        </a:p>
      </dgm:t>
    </dgm:pt>
    <dgm:pt modelId="{E159C107-0BF4-42FF-ABA0-1F8633169F73}">
      <dgm:prSet custT="1"/>
      <dgm:spPr/>
      <dgm:t>
        <a:bodyPr/>
        <a:lstStyle/>
        <a:p>
          <a:pPr algn="just"/>
          <a:r>
            <a:rPr lang="es-CO" sz="1200" dirty="0" smtClean="0">
              <a:solidFill>
                <a:srgbClr val="002060"/>
              </a:solidFill>
            </a:rPr>
            <a:t>Adelantar las gestiones necesarias para obtener la aprobación del cambio de la figura de Oficial de Cumplimiento a Funcionario Responsable, por parte de la Superintendencia Financiera de Colombia</a:t>
          </a:r>
        </a:p>
      </dgm:t>
    </dgm:pt>
    <dgm:pt modelId="{51248642-7E5C-437B-A682-233A0E098134}" type="parTrans" cxnId="{61920833-F5C9-4272-9751-589EC2094D15}">
      <dgm:prSet/>
      <dgm:spPr/>
      <dgm:t>
        <a:bodyPr/>
        <a:lstStyle/>
        <a:p>
          <a:endParaRPr lang="es-CO" sz="2800">
            <a:solidFill>
              <a:srgbClr val="002060"/>
            </a:solidFill>
          </a:endParaRPr>
        </a:p>
      </dgm:t>
    </dgm:pt>
    <dgm:pt modelId="{F953C5E2-8D3E-4258-8FB0-182C6B3B74DF}" type="sibTrans" cxnId="{61920833-F5C9-4272-9751-589EC2094D15}">
      <dgm:prSet/>
      <dgm:spPr/>
      <dgm:t>
        <a:bodyPr/>
        <a:lstStyle/>
        <a:p>
          <a:endParaRPr lang="es-CO" sz="2800">
            <a:solidFill>
              <a:srgbClr val="002060"/>
            </a:solidFill>
          </a:endParaRPr>
        </a:p>
      </dgm:t>
    </dgm:pt>
    <dgm:pt modelId="{736D894D-C4A9-45AB-A713-566A2FC27F1C}">
      <dgm:prSet custT="1"/>
      <dgm:spPr/>
      <dgm:t>
        <a:bodyPr/>
        <a:lstStyle/>
        <a:p>
          <a:pPr algn="ctr" rtl="0"/>
          <a:r>
            <a:rPr lang="es-CO" sz="1400" b="1" i="0" kern="1200" dirty="0" smtClean="0">
              <a:solidFill>
                <a:srgbClr val="002060"/>
              </a:solidFill>
              <a:latin typeface="+mn-lt"/>
              <a:ea typeface="+mn-ea"/>
              <a:cs typeface="+mn-cs"/>
            </a:rPr>
            <a:t>PLAN DE ACCIÓN</a:t>
          </a:r>
        </a:p>
      </dgm:t>
    </dgm:pt>
    <dgm:pt modelId="{792456F1-061D-409B-996B-CBBE5D8D721D}" type="parTrans" cxnId="{533F0BA1-50A6-44A8-AB3B-8D0539ED5C7A}">
      <dgm:prSet/>
      <dgm:spPr/>
      <dgm:t>
        <a:bodyPr/>
        <a:lstStyle/>
        <a:p>
          <a:endParaRPr lang="es-CO" sz="2800">
            <a:solidFill>
              <a:srgbClr val="002060"/>
            </a:solidFill>
          </a:endParaRPr>
        </a:p>
      </dgm:t>
    </dgm:pt>
    <dgm:pt modelId="{BE7A1F89-A765-437B-88BE-6F3E02429184}" type="sibTrans" cxnId="{533F0BA1-50A6-44A8-AB3B-8D0539ED5C7A}">
      <dgm:prSet/>
      <dgm:spPr/>
      <dgm:t>
        <a:bodyPr/>
        <a:lstStyle/>
        <a:p>
          <a:endParaRPr lang="es-CO" sz="2800">
            <a:solidFill>
              <a:srgbClr val="002060"/>
            </a:solidFill>
          </a:endParaRPr>
        </a:p>
      </dgm:t>
    </dgm:pt>
    <dgm:pt modelId="{F151E784-0139-42BF-A98D-AD51C3C723A4}">
      <dgm:prSet custT="1"/>
      <dgm:spPr/>
      <dgm:t>
        <a:bodyPr/>
        <a:lstStyle/>
        <a:p>
          <a:pPr algn="just" rtl="0"/>
          <a:r>
            <a:rPr lang="es-CO" sz="1200" dirty="0" smtClean="0">
              <a:solidFill>
                <a:srgbClr val="002060"/>
              </a:solidFill>
            </a:rPr>
            <a:t>De acuerdo con la aprobación de la Junta Directiva, la Dirección de Riesgos modificó el Manual SAR conforme a lo dispuesto en el numeral 2 de la Circular 055 de 2016.</a:t>
          </a:r>
        </a:p>
      </dgm:t>
    </dgm:pt>
    <dgm:pt modelId="{77233B0C-B794-417E-ACB3-CBCEA863999F}" type="parTrans" cxnId="{FC5D244E-4213-4365-A016-CB68DF31F37C}">
      <dgm:prSet/>
      <dgm:spPr/>
      <dgm:t>
        <a:bodyPr/>
        <a:lstStyle/>
        <a:p>
          <a:endParaRPr lang="es-CO" sz="2800">
            <a:solidFill>
              <a:srgbClr val="002060"/>
            </a:solidFill>
          </a:endParaRPr>
        </a:p>
      </dgm:t>
    </dgm:pt>
    <dgm:pt modelId="{A58CED0F-4D18-4D90-82AD-A0477B471585}" type="sibTrans" cxnId="{FC5D244E-4213-4365-A016-CB68DF31F37C}">
      <dgm:prSet/>
      <dgm:spPr/>
      <dgm:t>
        <a:bodyPr/>
        <a:lstStyle/>
        <a:p>
          <a:endParaRPr lang="es-CO" sz="2800">
            <a:solidFill>
              <a:srgbClr val="002060"/>
            </a:solidFill>
          </a:endParaRPr>
        </a:p>
      </dgm:t>
    </dgm:pt>
    <dgm:pt modelId="{175A9401-6606-40E5-9841-EEE2C9E715AB}">
      <dgm:prSet custT="1"/>
      <dgm:spPr/>
      <dgm:t>
        <a:bodyPr/>
        <a:lstStyle/>
        <a:p>
          <a:pPr algn="just" rtl="0"/>
          <a:r>
            <a:rPr lang="es-CO" sz="1200" dirty="0" smtClean="0">
              <a:solidFill>
                <a:srgbClr val="002060"/>
              </a:solidFill>
            </a:rPr>
            <a:t>La Dirección de Riesgos realizó seguimientos orientados al nombramiento en la SFC del Funcionario Responsable de las medidas de control de LA/FT y su respectivo suplente, el último seguimiento fue el día 22 de agosto de 2017.</a:t>
          </a:r>
        </a:p>
      </dgm:t>
    </dgm:pt>
    <dgm:pt modelId="{EAD23831-8186-4E3F-9F5F-372C8EE4A5EC}" type="parTrans" cxnId="{9C005548-13F8-4807-A3E4-D663D54371A8}">
      <dgm:prSet/>
      <dgm:spPr/>
      <dgm:t>
        <a:bodyPr/>
        <a:lstStyle/>
        <a:p>
          <a:endParaRPr lang="es-CO" sz="2800">
            <a:solidFill>
              <a:srgbClr val="002060"/>
            </a:solidFill>
          </a:endParaRPr>
        </a:p>
      </dgm:t>
    </dgm:pt>
    <dgm:pt modelId="{B5A28927-BEEB-40C6-99A4-03DB32F209EF}" type="sibTrans" cxnId="{9C005548-13F8-4807-A3E4-D663D54371A8}">
      <dgm:prSet/>
      <dgm:spPr/>
      <dgm:t>
        <a:bodyPr/>
        <a:lstStyle/>
        <a:p>
          <a:endParaRPr lang="es-CO" sz="2800">
            <a:solidFill>
              <a:srgbClr val="002060"/>
            </a:solidFill>
          </a:endParaRPr>
        </a:p>
      </dgm:t>
    </dgm:pt>
    <dgm:pt modelId="{77D2350D-DA08-452F-9704-3809533AE961}">
      <dgm:prSet custT="1"/>
      <dgm:spPr/>
      <dgm:t>
        <a:bodyPr/>
        <a:lstStyle/>
        <a:p>
          <a:pPr algn="just" rtl="0"/>
          <a:r>
            <a:rPr lang="es-CO" sz="1200" dirty="0" smtClean="0">
              <a:solidFill>
                <a:srgbClr val="002060"/>
              </a:solidFill>
            </a:rPr>
            <a:t>11 de septiembre, la Dirección Jurídica advirtió que el trámite de inscripción de los funcionarios designados, fue efectuado satisfactoriamente, dicha información se encuentra en el aplicativo SIRI de la SFC.</a:t>
          </a:r>
        </a:p>
      </dgm:t>
    </dgm:pt>
    <dgm:pt modelId="{37B3AF15-2AD2-4DC8-8FBA-C523AC51D38A}" type="parTrans" cxnId="{91C55690-6F8B-4992-9FE6-BBAA4D783FED}">
      <dgm:prSet/>
      <dgm:spPr/>
      <dgm:t>
        <a:bodyPr/>
        <a:lstStyle/>
        <a:p>
          <a:endParaRPr lang="es-CO" sz="2800">
            <a:solidFill>
              <a:srgbClr val="002060"/>
            </a:solidFill>
          </a:endParaRPr>
        </a:p>
      </dgm:t>
    </dgm:pt>
    <dgm:pt modelId="{301DFD2F-E0C0-468C-B1B1-6D838A7D4F96}" type="sibTrans" cxnId="{91C55690-6F8B-4992-9FE6-BBAA4D783FED}">
      <dgm:prSet/>
      <dgm:spPr/>
      <dgm:t>
        <a:bodyPr/>
        <a:lstStyle/>
        <a:p>
          <a:endParaRPr lang="es-CO" sz="2800">
            <a:solidFill>
              <a:srgbClr val="002060"/>
            </a:solidFill>
          </a:endParaRPr>
        </a:p>
      </dgm:t>
    </dgm:pt>
    <dgm:pt modelId="{EF06F687-72E8-4B8A-9A2B-BFF4CA37F9E6}">
      <dgm:prSet custT="1"/>
      <dgm:spPr/>
      <dgm:t>
        <a:bodyPr/>
        <a:lstStyle/>
        <a:p>
          <a:pPr algn="just" rtl="0"/>
          <a:r>
            <a:rPr lang="es-CO" sz="1200" dirty="0" smtClean="0">
              <a:solidFill>
                <a:srgbClr val="002060"/>
              </a:solidFill>
            </a:rPr>
            <a:t>Finalmente, surtido el proceso de nombramiento, la Dirección de Riesgos publicará a más tardar el 30 de septiembre de 2017 el  Manual SAR debidamente actualizado.</a:t>
          </a:r>
        </a:p>
      </dgm:t>
    </dgm:pt>
    <dgm:pt modelId="{6CD1CBBE-EBB5-4CC9-9328-0B098692562B}" type="parTrans" cxnId="{5BA2D596-2B3D-412B-8CBE-6FFDD4280AFA}">
      <dgm:prSet/>
      <dgm:spPr/>
      <dgm:t>
        <a:bodyPr/>
        <a:lstStyle/>
        <a:p>
          <a:endParaRPr lang="es-CO" sz="2800">
            <a:solidFill>
              <a:srgbClr val="002060"/>
            </a:solidFill>
          </a:endParaRPr>
        </a:p>
      </dgm:t>
    </dgm:pt>
    <dgm:pt modelId="{4F338846-CA0E-4550-A09F-2E163B082F23}" type="sibTrans" cxnId="{5BA2D596-2B3D-412B-8CBE-6FFDD4280AFA}">
      <dgm:prSet/>
      <dgm:spPr/>
      <dgm:t>
        <a:bodyPr/>
        <a:lstStyle/>
        <a:p>
          <a:endParaRPr lang="es-CO" sz="2800">
            <a:solidFill>
              <a:srgbClr val="002060"/>
            </a:solidFill>
          </a:endParaRPr>
        </a:p>
      </dgm:t>
    </dgm:pt>
    <dgm:pt modelId="{1B83D693-5A7A-46D7-8681-A5C4F9C7498A}">
      <dgm:prSet custT="1"/>
      <dgm:spPr/>
      <dgm:t>
        <a:bodyPr/>
        <a:lstStyle/>
        <a:p>
          <a:pPr algn="just" rtl="0"/>
          <a:r>
            <a:rPr lang="es-CO" sz="1200" dirty="0" smtClean="0">
              <a:solidFill>
                <a:srgbClr val="002060"/>
              </a:solidFill>
            </a:rPr>
            <a:t>22 de abril de 2017, la Secretaría General certificó ante la Vicepresidencia Ejecutiva, las decisiones de la Junta Directiva en la sesión 574 entorno a la aplicación de la C.E.055 de 2016  y las instrucciones para la adopción de la figura del “Funcionario Responsable de las medidas de control de LA/FT”. </a:t>
          </a:r>
        </a:p>
      </dgm:t>
    </dgm:pt>
    <dgm:pt modelId="{88064B31-89C9-4945-B071-1F012D98A1F8}" type="parTrans" cxnId="{8E40084C-CE07-48A6-8797-24185E48911C}">
      <dgm:prSet/>
      <dgm:spPr/>
      <dgm:t>
        <a:bodyPr/>
        <a:lstStyle/>
        <a:p>
          <a:endParaRPr lang="es-CO">
            <a:solidFill>
              <a:srgbClr val="002060"/>
            </a:solidFill>
          </a:endParaRPr>
        </a:p>
      </dgm:t>
    </dgm:pt>
    <dgm:pt modelId="{2E7E2D90-E789-4682-96BF-3ED1C366DE50}" type="sibTrans" cxnId="{8E40084C-CE07-48A6-8797-24185E48911C}">
      <dgm:prSet/>
      <dgm:spPr/>
      <dgm:t>
        <a:bodyPr/>
        <a:lstStyle/>
        <a:p>
          <a:endParaRPr lang="es-CO">
            <a:solidFill>
              <a:srgbClr val="002060"/>
            </a:solidFill>
          </a:endParaRPr>
        </a:p>
      </dgm:t>
    </dgm:pt>
    <dgm:pt modelId="{B8D2B0A3-72A3-46D1-8C2D-9866586004D5}" type="pres">
      <dgm:prSet presAssocID="{172F0DD9-E1DB-4FF8-AB0A-AC44A7C30060}" presName="vert0" presStyleCnt="0">
        <dgm:presLayoutVars>
          <dgm:dir/>
          <dgm:animOne val="branch"/>
          <dgm:animLvl val="lvl"/>
        </dgm:presLayoutVars>
      </dgm:prSet>
      <dgm:spPr/>
      <dgm:t>
        <a:bodyPr/>
        <a:lstStyle/>
        <a:p>
          <a:endParaRPr lang="es-CO"/>
        </a:p>
      </dgm:t>
    </dgm:pt>
    <dgm:pt modelId="{88E4595F-8FA7-467F-BE86-3DA8C24469C3}" type="pres">
      <dgm:prSet presAssocID="{084F32CF-F9C9-47A7-9389-A8007C31CE70}" presName="thickLine" presStyleLbl="alignNode1" presStyleIdx="0" presStyleCnt="2"/>
      <dgm:spPr>
        <a:ln>
          <a:solidFill>
            <a:srgbClr val="00B050"/>
          </a:solidFill>
        </a:ln>
      </dgm:spPr>
      <dgm:t>
        <a:bodyPr/>
        <a:lstStyle/>
        <a:p>
          <a:endParaRPr lang="es-CO"/>
        </a:p>
      </dgm:t>
    </dgm:pt>
    <dgm:pt modelId="{C86DE775-6346-4298-8718-63EFCA3B629B}" type="pres">
      <dgm:prSet presAssocID="{084F32CF-F9C9-47A7-9389-A8007C31CE70}" presName="horz1" presStyleCnt="0"/>
      <dgm:spPr/>
    </dgm:pt>
    <dgm:pt modelId="{66DB06B7-DF89-4EDB-B944-C27071DA638E}" type="pres">
      <dgm:prSet presAssocID="{084F32CF-F9C9-47A7-9389-A8007C31CE70}" presName="tx1" presStyleLbl="revTx" presStyleIdx="0" presStyleCnt="9" custScaleX="115215" custScaleY="24674" custLinFactNeighborX="-2837" custLinFactNeighborY="25427"/>
      <dgm:spPr/>
      <dgm:t>
        <a:bodyPr/>
        <a:lstStyle/>
        <a:p>
          <a:endParaRPr lang="es-CO"/>
        </a:p>
      </dgm:t>
    </dgm:pt>
    <dgm:pt modelId="{52851538-FC14-482B-AC22-7E0277D2F119}" type="pres">
      <dgm:prSet presAssocID="{084F32CF-F9C9-47A7-9389-A8007C31CE70}" presName="vert1" presStyleCnt="0"/>
      <dgm:spPr/>
    </dgm:pt>
    <dgm:pt modelId="{73C2F966-FCAE-4AAE-AFEA-1FB703A5FF71}" type="pres">
      <dgm:prSet presAssocID="{E13436F8-961F-49A5-AFCA-105FA02D9033}" presName="vertSpace2a" presStyleCnt="0"/>
      <dgm:spPr/>
    </dgm:pt>
    <dgm:pt modelId="{34CAAA6C-3B56-4769-9AE5-F530E0366FF3}" type="pres">
      <dgm:prSet presAssocID="{E13436F8-961F-49A5-AFCA-105FA02D9033}" presName="horz2" presStyleCnt="0"/>
      <dgm:spPr/>
    </dgm:pt>
    <dgm:pt modelId="{3E2625DB-0BBE-4CCC-94E1-09377C545BA6}" type="pres">
      <dgm:prSet presAssocID="{E13436F8-961F-49A5-AFCA-105FA02D9033}" presName="horzSpace2" presStyleCnt="0"/>
      <dgm:spPr/>
    </dgm:pt>
    <dgm:pt modelId="{6DED09CF-0999-43CB-86FF-7DF5C7895F15}" type="pres">
      <dgm:prSet presAssocID="{E13436F8-961F-49A5-AFCA-105FA02D9033}" presName="tx2" presStyleLbl="revTx" presStyleIdx="1" presStyleCnt="9" custScaleX="110370" custLinFactNeighborX="-2496" custLinFactNeighborY="172"/>
      <dgm:spPr/>
      <dgm:t>
        <a:bodyPr/>
        <a:lstStyle/>
        <a:p>
          <a:endParaRPr lang="es-CO"/>
        </a:p>
      </dgm:t>
    </dgm:pt>
    <dgm:pt modelId="{8E158096-324E-46BB-887B-DE55075BDFFB}" type="pres">
      <dgm:prSet presAssocID="{E13436F8-961F-49A5-AFCA-105FA02D9033}" presName="vert2" presStyleCnt="0"/>
      <dgm:spPr/>
    </dgm:pt>
    <dgm:pt modelId="{0ADFE3FA-28A1-4B4A-894B-B30F50C52D4A}" type="pres">
      <dgm:prSet presAssocID="{E13436F8-961F-49A5-AFCA-105FA02D9033}" presName="thinLine2b" presStyleLbl="callout" presStyleIdx="0" presStyleCnt="7" custFlipVert="1" custSzY="45720" custScaleX="106531" custLinFactY="2900000" custLinFactNeighborX="-1172" custLinFactNeighborY="2973377"/>
      <dgm:spPr>
        <a:ln>
          <a:solidFill>
            <a:schemeClr val="bg1"/>
          </a:solidFill>
        </a:ln>
      </dgm:spPr>
      <dgm:t>
        <a:bodyPr/>
        <a:lstStyle/>
        <a:p>
          <a:endParaRPr lang="es-CO"/>
        </a:p>
      </dgm:t>
    </dgm:pt>
    <dgm:pt modelId="{1841AEB9-1D1C-47A6-A914-6D6DC27278D6}" type="pres">
      <dgm:prSet presAssocID="{E13436F8-961F-49A5-AFCA-105FA02D9033}" presName="vertSpace2b" presStyleCnt="0"/>
      <dgm:spPr/>
    </dgm:pt>
    <dgm:pt modelId="{D3B7BDED-9E21-4B7A-B27B-005CA06CBD9E}" type="pres">
      <dgm:prSet presAssocID="{E159C107-0BF4-42FF-ABA0-1F8633169F73}" presName="horz2" presStyleCnt="0"/>
      <dgm:spPr/>
    </dgm:pt>
    <dgm:pt modelId="{7045C448-34ED-4E48-BB4F-5B13CD645571}" type="pres">
      <dgm:prSet presAssocID="{E159C107-0BF4-42FF-ABA0-1F8633169F73}" presName="horzSpace2" presStyleCnt="0"/>
      <dgm:spPr/>
    </dgm:pt>
    <dgm:pt modelId="{9477AA7D-A324-440E-9998-64983EC5ACBC}" type="pres">
      <dgm:prSet presAssocID="{E159C107-0BF4-42FF-ABA0-1F8633169F73}" presName="tx2" presStyleLbl="revTx" presStyleIdx="2" presStyleCnt="9" custScaleX="109728" custScaleY="52022" custLinFactNeighborX="-2583" custLinFactNeighborY="-43272"/>
      <dgm:spPr/>
      <dgm:t>
        <a:bodyPr/>
        <a:lstStyle/>
        <a:p>
          <a:endParaRPr lang="es-CO"/>
        </a:p>
      </dgm:t>
    </dgm:pt>
    <dgm:pt modelId="{D2380BF1-71E5-4C1B-BF6D-3016720D3B0D}" type="pres">
      <dgm:prSet presAssocID="{E159C107-0BF4-42FF-ABA0-1F8633169F73}" presName="vert2" presStyleCnt="0"/>
      <dgm:spPr/>
    </dgm:pt>
    <dgm:pt modelId="{138E94C6-4D01-4B75-B0FA-CBF25BC17A69}" type="pres">
      <dgm:prSet presAssocID="{E159C107-0BF4-42FF-ABA0-1F8633169F73}" presName="thinLine2b" presStyleLbl="callout" presStyleIdx="1" presStyleCnt="7" custLinFactY="2500000" custLinFactNeighborX="-4927" custLinFactNeighborY="2558869"/>
      <dgm:spPr>
        <a:ln>
          <a:noFill/>
        </a:ln>
      </dgm:spPr>
      <dgm:t>
        <a:bodyPr/>
        <a:lstStyle/>
        <a:p>
          <a:endParaRPr lang="es-CO"/>
        </a:p>
      </dgm:t>
    </dgm:pt>
    <dgm:pt modelId="{5D8E3314-D269-4E57-8306-7A8756A35BD7}" type="pres">
      <dgm:prSet presAssocID="{E159C107-0BF4-42FF-ABA0-1F8633169F73}" presName="vertSpace2b" presStyleCnt="0"/>
      <dgm:spPr/>
    </dgm:pt>
    <dgm:pt modelId="{13CE67E3-CACD-49D5-A700-82C779EA4355}" type="pres">
      <dgm:prSet presAssocID="{736D894D-C4A9-45AB-A713-566A2FC27F1C}" presName="thickLine" presStyleLbl="alignNode1" presStyleIdx="1" presStyleCnt="2" custLinFactNeighborY="-35765"/>
      <dgm:spPr>
        <a:ln>
          <a:solidFill>
            <a:srgbClr val="00B050"/>
          </a:solidFill>
        </a:ln>
      </dgm:spPr>
      <dgm:t>
        <a:bodyPr/>
        <a:lstStyle/>
        <a:p>
          <a:endParaRPr lang="es-CO"/>
        </a:p>
      </dgm:t>
    </dgm:pt>
    <dgm:pt modelId="{608F6B34-F5F4-4D05-944A-25489A3329DC}" type="pres">
      <dgm:prSet presAssocID="{736D894D-C4A9-45AB-A713-566A2FC27F1C}" presName="horz1" presStyleCnt="0"/>
      <dgm:spPr/>
    </dgm:pt>
    <dgm:pt modelId="{F309820C-FE64-4249-8FD2-82D9ABECAFCC}" type="pres">
      <dgm:prSet presAssocID="{736D894D-C4A9-45AB-A713-566A2FC27F1C}" presName="tx1" presStyleLbl="revTx" presStyleIdx="3" presStyleCnt="9" custScaleX="109827" custScaleY="40361" custLinFactNeighborY="23429"/>
      <dgm:spPr/>
      <dgm:t>
        <a:bodyPr/>
        <a:lstStyle/>
        <a:p>
          <a:endParaRPr lang="es-CO"/>
        </a:p>
      </dgm:t>
    </dgm:pt>
    <dgm:pt modelId="{BCE69EEA-3717-4720-92EE-EDD0272F3DA5}" type="pres">
      <dgm:prSet presAssocID="{736D894D-C4A9-45AB-A713-566A2FC27F1C}" presName="vert1" presStyleCnt="0"/>
      <dgm:spPr/>
    </dgm:pt>
    <dgm:pt modelId="{9F873030-93A0-44AC-A78B-E0B92D4FC75B}" type="pres">
      <dgm:prSet presAssocID="{1B83D693-5A7A-46D7-8681-A5C4F9C7498A}" presName="vertSpace2a" presStyleCnt="0"/>
      <dgm:spPr/>
    </dgm:pt>
    <dgm:pt modelId="{4AACA6EB-2520-44ED-A78D-1582B8C7700C}" type="pres">
      <dgm:prSet presAssocID="{1B83D693-5A7A-46D7-8681-A5C4F9C7498A}" presName="horz2" presStyleCnt="0"/>
      <dgm:spPr/>
    </dgm:pt>
    <dgm:pt modelId="{5C170FD2-1C53-47AD-B9A4-C258A40E499B}" type="pres">
      <dgm:prSet presAssocID="{1B83D693-5A7A-46D7-8681-A5C4F9C7498A}" presName="horzSpace2" presStyleCnt="0"/>
      <dgm:spPr/>
    </dgm:pt>
    <dgm:pt modelId="{F8E223D5-4986-4EC1-BC4F-4874B1D5F8A1}" type="pres">
      <dgm:prSet presAssocID="{1B83D693-5A7A-46D7-8681-A5C4F9C7498A}" presName="tx2" presStyleLbl="revTx" presStyleIdx="4" presStyleCnt="9" custLinFactY="-82210" custLinFactNeighborX="-3701" custLinFactNeighborY="-100000"/>
      <dgm:spPr/>
      <dgm:t>
        <a:bodyPr/>
        <a:lstStyle/>
        <a:p>
          <a:endParaRPr lang="es-CO"/>
        </a:p>
      </dgm:t>
    </dgm:pt>
    <dgm:pt modelId="{7475766F-8751-4F4A-BAF6-63881D1C5287}" type="pres">
      <dgm:prSet presAssocID="{1B83D693-5A7A-46D7-8681-A5C4F9C7498A}" presName="vert2" presStyleCnt="0"/>
      <dgm:spPr/>
    </dgm:pt>
    <dgm:pt modelId="{9F9B7261-FA76-4A6E-80B0-CCB981A9E83A}" type="pres">
      <dgm:prSet presAssocID="{1B83D693-5A7A-46D7-8681-A5C4F9C7498A}" presName="thinLine2b" presStyleLbl="callout" presStyleIdx="2" presStyleCnt="7" custLinFactY="-748338" custLinFactNeighborX="-3640" custLinFactNeighborY="-800000"/>
      <dgm:spPr>
        <a:blipFill rotWithShape="0">
          <a:blip xmlns:r="http://schemas.openxmlformats.org/officeDocument/2006/relationships" r:embed="rId1"/>
          <a:stretch>
            <a:fillRect/>
          </a:stretch>
        </a:blipFill>
        <a:ln w="3175">
          <a:solidFill>
            <a:srgbClr val="00B050"/>
          </a:solidFill>
        </a:ln>
      </dgm:spPr>
      <dgm:t>
        <a:bodyPr/>
        <a:lstStyle/>
        <a:p>
          <a:endParaRPr lang="es-CO"/>
        </a:p>
      </dgm:t>
    </dgm:pt>
    <dgm:pt modelId="{30D11A03-586F-4998-842E-4F1791D05FAB}" type="pres">
      <dgm:prSet presAssocID="{1B83D693-5A7A-46D7-8681-A5C4F9C7498A}" presName="vertSpace2b" presStyleCnt="0"/>
      <dgm:spPr/>
    </dgm:pt>
    <dgm:pt modelId="{57A18367-3629-492B-96F7-607A6708DB36}" type="pres">
      <dgm:prSet presAssocID="{F151E784-0139-42BF-A98D-AD51C3C723A4}" presName="horz2" presStyleCnt="0"/>
      <dgm:spPr/>
    </dgm:pt>
    <dgm:pt modelId="{DDFCCE31-D91F-43E2-93F0-BC107CC60C64}" type="pres">
      <dgm:prSet presAssocID="{F151E784-0139-42BF-A98D-AD51C3C723A4}" presName="horzSpace2" presStyleCnt="0"/>
      <dgm:spPr/>
    </dgm:pt>
    <dgm:pt modelId="{D943C30E-A809-46A9-81C3-8D330DF6F625}" type="pres">
      <dgm:prSet presAssocID="{F151E784-0139-42BF-A98D-AD51C3C723A4}" presName="tx2" presStyleLbl="revTx" presStyleIdx="5" presStyleCnt="9" custLinFactNeighborX="-3701" custLinFactNeighborY="-95833"/>
      <dgm:spPr/>
      <dgm:t>
        <a:bodyPr/>
        <a:lstStyle/>
        <a:p>
          <a:endParaRPr lang="es-CO"/>
        </a:p>
      </dgm:t>
    </dgm:pt>
    <dgm:pt modelId="{FEBC9B02-05AC-44C7-A286-8B6580C7D1A4}" type="pres">
      <dgm:prSet presAssocID="{F151E784-0139-42BF-A98D-AD51C3C723A4}" presName="vert2" presStyleCnt="0"/>
      <dgm:spPr/>
    </dgm:pt>
    <dgm:pt modelId="{30EA4D3B-FD7E-4702-90A4-D50B7434F8B1}" type="pres">
      <dgm:prSet presAssocID="{F151E784-0139-42BF-A98D-AD51C3C723A4}" presName="thinLine2b" presStyleLbl="callout" presStyleIdx="3" presStyleCnt="7" custLinFactY="-700000" custLinFactNeighborX="-3640" custLinFactNeighborY="-714917"/>
      <dgm:spPr>
        <a:ln w="3175">
          <a:solidFill>
            <a:srgbClr val="00B050"/>
          </a:solidFill>
        </a:ln>
      </dgm:spPr>
      <dgm:t>
        <a:bodyPr/>
        <a:lstStyle/>
        <a:p>
          <a:endParaRPr lang="es-CO"/>
        </a:p>
      </dgm:t>
    </dgm:pt>
    <dgm:pt modelId="{3905FF95-4F66-46D9-A15C-9EE0EC493CB9}" type="pres">
      <dgm:prSet presAssocID="{F151E784-0139-42BF-A98D-AD51C3C723A4}" presName="vertSpace2b" presStyleCnt="0"/>
      <dgm:spPr/>
    </dgm:pt>
    <dgm:pt modelId="{B977FA7D-462E-4EA1-B7A4-6F7939C2C1C2}" type="pres">
      <dgm:prSet presAssocID="{175A9401-6606-40E5-9841-EEE2C9E715AB}" presName="horz2" presStyleCnt="0"/>
      <dgm:spPr/>
    </dgm:pt>
    <dgm:pt modelId="{EC1FA5AE-91CE-4504-BFD4-443674154DF8}" type="pres">
      <dgm:prSet presAssocID="{175A9401-6606-40E5-9841-EEE2C9E715AB}" presName="horzSpace2" presStyleCnt="0"/>
      <dgm:spPr/>
    </dgm:pt>
    <dgm:pt modelId="{EC50EDA1-581E-498A-9C97-2270BCFB92FF}" type="pres">
      <dgm:prSet presAssocID="{175A9401-6606-40E5-9841-EEE2C9E715AB}" presName="tx2" presStyleLbl="revTx" presStyleIdx="6" presStyleCnt="9" custLinFactNeighborX="-3701" custLinFactNeighborY="-93095"/>
      <dgm:spPr/>
      <dgm:t>
        <a:bodyPr/>
        <a:lstStyle/>
        <a:p>
          <a:endParaRPr lang="es-CO"/>
        </a:p>
      </dgm:t>
    </dgm:pt>
    <dgm:pt modelId="{14AF9FD2-3C4D-4FA6-8C90-E6755D9D9EC6}" type="pres">
      <dgm:prSet presAssocID="{175A9401-6606-40E5-9841-EEE2C9E715AB}" presName="vert2" presStyleCnt="0"/>
      <dgm:spPr/>
    </dgm:pt>
    <dgm:pt modelId="{4BE62FC5-DE13-4B2D-A76E-5DDAD39A5623}" type="pres">
      <dgm:prSet presAssocID="{175A9401-6606-40E5-9841-EEE2C9E715AB}" presName="thinLine2b" presStyleLbl="callout" presStyleIdx="4" presStyleCnt="7" custLinFactY="-400000" custLinFactNeighborX="-3640" custLinFactNeighborY="-439815"/>
      <dgm:spPr>
        <a:ln w="3175">
          <a:solidFill>
            <a:srgbClr val="00B050"/>
          </a:solidFill>
        </a:ln>
      </dgm:spPr>
      <dgm:t>
        <a:bodyPr/>
        <a:lstStyle/>
        <a:p>
          <a:endParaRPr lang="es-CO"/>
        </a:p>
      </dgm:t>
    </dgm:pt>
    <dgm:pt modelId="{3AF07D57-9F44-413E-8D1B-FDB14D913721}" type="pres">
      <dgm:prSet presAssocID="{175A9401-6606-40E5-9841-EEE2C9E715AB}" presName="vertSpace2b" presStyleCnt="0"/>
      <dgm:spPr/>
    </dgm:pt>
    <dgm:pt modelId="{A63D014B-0767-4245-990F-62A11A4197EF}" type="pres">
      <dgm:prSet presAssocID="{77D2350D-DA08-452F-9704-3809533AE961}" presName="horz2" presStyleCnt="0"/>
      <dgm:spPr/>
    </dgm:pt>
    <dgm:pt modelId="{094DDC9D-F818-4447-85BD-E6BF4E956B43}" type="pres">
      <dgm:prSet presAssocID="{77D2350D-DA08-452F-9704-3809533AE961}" presName="horzSpace2" presStyleCnt="0"/>
      <dgm:spPr/>
    </dgm:pt>
    <dgm:pt modelId="{47950DDF-0A77-4CFD-AC6E-101BFE6789E6}" type="pres">
      <dgm:prSet presAssocID="{77D2350D-DA08-452F-9704-3809533AE961}" presName="tx2" presStyleLbl="revTx" presStyleIdx="7" presStyleCnt="9" custLinFactNeighborX="-3701" custLinFactNeighborY="-52905"/>
      <dgm:spPr/>
      <dgm:t>
        <a:bodyPr/>
        <a:lstStyle/>
        <a:p>
          <a:endParaRPr lang="es-CO"/>
        </a:p>
      </dgm:t>
    </dgm:pt>
    <dgm:pt modelId="{D1CF83E5-826D-4051-A685-762AA5249FC3}" type="pres">
      <dgm:prSet presAssocID="{77D2350D-DA08-452F-9704-3809533AE961}" presName="vert2" presStyleCnt="0"/>
      <dgm:spPr/>
    </dgm:pt>
    <dgm:pt modelId="{C42F80EC-F2DE-4568-AF22-93F8D7C3E137}" type="pres">
      <dgm:prSet presAssocID="{77D2350D-DA08-452F-9704-3809533AE961}" presName="thinLine2b" presStyleLbl="callout" presStyleIdx="5" presStyleCnt="7" custLinFactY="-111887" custLinFactNeighborX="-3640" custLinFactNeighborY="-200000"/>
      <dgm:spPr>
        <a:ln w="3175">
          <a:solidFill>
            <a:srgbClr val="00B050"/>
          </a:solidFill>
        </a:ln>
      </dgm:spPr>
      <dgm:t>
        <a:bodyPr/>
        <a:lstStyle/>
        <a:p>
          <a:endParaRPr lang="es-CO"/>
        </a:p>
      </dgm:t>
    </dgm:pt>
    <dgm:pt modelId="{8EDF7633-50C4-45DB-B85B-A72BFF320F71}" type="pres">
      <dgm:prSet presAssocID="{77D2350D-DA08-452F-9704-3809533AE961}" presName="vertSpace2b" presStyleCnt="0"/>
      <dgm:spPr/>
    </dgm:pt>
    <dgm:pt modelId="{A559BF11-5AD0-4C4B-863E-C474AC30B25A}" type="pres">
      <dgm:prSet presAssocID="{EF06F687-72E8-4B8A-9A2B-BFF4CA37F9E6}" presName="horz2" presStyleCnt="0"/>
      <dgm:spPr/>
    </dgm:pt>
    <dgm:pt modelId="{C9636D16-A33F-4B37-B7EB-270081A6C05F}" type="pres">
      <dgm:prSet presAssocID="{EF06F687-72E8-4B8A-9A2B-BFF4CA37F9E6}" presName="horzSpace2" presStyleCnt="0"/>
      <dgm:spPr/>
    </dgm:pt>
    <dgm:pt modelId="{773F20B3-663D-4AC6-99CC-EB88A2143187}" type="pres">
      <dgm:prSet presAssocID="{EF06F687-72E8-4B8A-9A2B-BFF4CA37F9E6}" presName="tx2" presStyleLbl="revTx" presStyleIdx="8" presStyleCnt="9" custLinFactNeighborX="-4060" custLinFactNeighborY="-18804"/>
      <dgm:spPr/>
      <dgm:t>
        <a:bodyPr/>
        <a:lstStyle/>
        <a:p>
          <a:endParaRPr lang="es-CO"/>
        </a:p>
      </dgm:t>
    </dgm:pt>
    <dgm:pt modelId="{96A81E12-FFB5-44C2-A0FC-5E7C8CDC8D39}" type="pres">
      <dgm:prSet presAssocID="{EF06F687-72E8-4B8A-9A2B-BFF4CA37F9E6}" presName="vert2" presStyleCnt="0"/>
      <dgm:spPr/>
    </dgm:pt>
    <dgm:pt modelId="{4DF5B35B-EC6F-4B22-A935-A744AE3D51C8}" type="pres">
      <dgm:prSet presAssocID="{EF06F687-72E8-4B8A-9A2B-BFF4CA37F9E6}" presName="thinLine2b" presStyleLbl="callout" presStyleIdx="6" presStyleCnt="7" custLinFactNeighborX="-3640"/>
      <dgm:spPr>
        <a:ln>
          <a:noFill/>
        </a:ln>
      </dgm:spPr>
      <dgm:t>
        <a:bodyPr/>
        <a:lstStyle/>
        <a:p>
          <a:endParaRPr lang="es-CO"/>
        </a:p>
      </dgm:t>
    </dgm:pt>
    <dgm:pt modelId="{8EAE70EE-B105-4D56-9375-52C83B92D349}" type="pres">
      <dgm:prSet presAssocID="{EF06F687-72E8-4B8A-9A2B-BFF4CA37F9E6}" presName="vertSpace2b" presStyleCnt="0"/>
      <dgm:spPr/>
    </dgm:pt>
  </dgm:ptLst>
  <dgm:cxnLst>
    <dgm:cxn modelId="{91C55690-6F8B-4992-9FE6-BBAA4D783FED}" srcId="{736D894D-C4A9-45AB-A713-566A2FC27F1C}" destId="{77D2350D-DA08-452F-9704-3809533AE961}" srcOrd="3" destOrd="0" parTransId="{37B3AF15-2AD2-4DC8-8FBA-C523AC51D38A}" sibTransId="{301DFD2F-E0C0-468C-B1B1-6D838A7D4F96}"/>
    <dgm:cxn modelId="{8A7B9935-055E-475D-86C3-09045613EF49}" type="presOf" srcId="{736D894D-C4A9-45AB-A713-566A2FC27F1C}" destId="{F309820C-FE64-4249-8FD2-82D9ABECAFCC}" srcOrd="0" destOrd="0" presId="urn:microsoft.com/office/officeart/2008/layout/LinedList"/>
    <dgm:cxn modelId="{25371026-64EB-4A0C-81A9-E2C52D7B444E}" type="presOf" srcId="{1B83D693-5A7A-46D7-8681-A5C4F9C7498A}" destId="{F8E223D5-4986-4EC1-BC4F-4874B1D5F8A1}" srcOrd="0" destOrd="0" presId="urn:microsoft.com/office/officeart/2008/layout/LinedList"/>
    <dgm:cxn modelId="{8E40084C-CE07-48A6-8797-24185E48911C}" srcId="{736D894D-C4A9-45AB-A713-566A2FC27F1C}" destId="{1B83D693-5A7A-46D7-8681-A5C4F9C7498A}" srcOrd="0" destOrd="0" parTransId="{88064B31-89C9-4945-B071-1F012D98A1F8}" sibTransId="{2E7E2D90-E789-4682-96BF-3ED1C366DE50}"/>
    <dgm:cxn modelId="{27ABA63D-C6D2-4F3D-83DB-422E1C6055DE}" type="presOf" srcId="{E13436F8-961F-49A5-AFCA-105FA02D9033}" destId="{6DED09CF-0999-43CB-86FF-7DF5C7895F15}" srcOrd="0" destOrd="0" presId="urn:microsoft.com/office/officeart/2008/layout/LinedList"/>
    <dgm:cxn modelId="{2F5171AF-1A0A-470A-B7BB-1E08FC83E56A}" type="presOf" srcId="{F151E784-0139-42BF-A98D-AD51C3C723A4}" destId="{D943C30E-A809-46A9-81C3-8D330DF6F625}" srcOrd="0" destOrd="0" presId="urn:microsoft.com/office/officeart/2008/layout/LinedList"/>
    <dgm:cxn modelId="{5BA2D596-2B3D-412B-8CBE-6FFDD4280AFA}" srcId="{736D894D-C4A9-45AB-A713-566A2FC27F1C}" destId="{EF06F687-72E8-4B8A-9A2B-BFF4CA37F9E6}" srcOrd="4" destOrd="0" parTransId="{6CD1CBBE-EBB5-4CC9-9328-0B098692562B}" sibTransId="{4F338846-CA0E-4550-A09F-2E163B082F23}"/>
    <dgm:cxn modelId="{649557B8-4EBA-4FDE-B3D8-5FAEA4F76C9A}" type="presOf" srcId="{E159C107-0BF4-42FF-ABA0-1F8633169F73}" destId="{9477AA7D-A324-440E-9998-64983EC5ACBC}" srcOrd="0" destOrd="0" presId="urn:microsoft.com/office/officeart/2008/layout/LinedList"/>
    <dgm:cxn modelId="{61920833-F5C9-4272-9751-589EC2094D15}" srcId="{084F32CF-F9C9-47A7-9389-A8007C31CE70}" destId="{E159C107-0BF4-42FF-ABA0-1F8633169F73}" srcOrd="1" destOrd="0" parTransId="{51248642-7E5C-437B-A682-233A0E098134}" sibTransId="{F953C5E2-8D3E-4258-8FB0-182C6B3B74DF}"/>
    <dgm:cxn modelId="{FB62BBB1-164B-4071-9D55-0B1FA297943C}" type="presOf" srcId="{77D2350D-DA08-452F-9704-3809533AE961}" destId="{47950DDF-0A77-4CFD-AC6E-101BFE6789E6}" srcOrd="0" destOrd="0" presId="urn:microsoft.com/office/officeart/2008/layout/LinedList"/>
    <dgm:cxn modelId="{CB49B7A3-1502-4B81-8463-1ECA7AAB5A70}" type="presOf" srcId="{084F32CF-F9C9-47A7-9389-A8007C31CE70}" destId="{66DB06B7-DF89-4EDB-B944-C27071DA638E}" srcOrd="0" destOrd="0" presId="urn:microsoft.com/office/officeart/2008/layout/LinedList"/>
    <dgm:cxn modelId="{9C005548-13F8-4807-A3E4-D663D54371A8}" srcId="{736D894D-C4A9-45AB-A713-566A2FC27F1C}" destId="{175A9401-6606-40E5-9841-EEE2C9E715AB}" srcOrd="2" destOrd="0" parTransId="{EAD23831-8186-4E3F-9F5F-372C8EE4A5EC}" sibTransId="{B5A28927-BEEB-40C6-99A4-03DB32F209EF}"/>
    <dgm:cxn modelId="{7D6AEFF6-11F4-49C5-9F5F-DE1B2B7617D6}" srcId="{172F0DD9-E1DB-4FF8-AB0A-AC44A7C30060}" destId="{084F32CF-F9C9-47A7-9389-A8007C31CE70}" srcOrd="0" destOrd="0" parTransId="{1E4A0923-8092-4EC6-8569-D8DCBF41D1BF}" sibTransId="{6FBA49C4-5EDB-45ED-8E67-6351CF3802EE}"/>
    <dgm:cxn modelId="{533F0BA1-50A6-44A8-AB3B-8D0539ED5C7A}" srcId="{172F0DD9-E1DB-4FF8-AB0A-AC44A7C30060}" destId="{736D894D-C4A9-45AB-A713-566A2FC27F1C}" srcOrd="1" destOrd="0" parTransId="{792456F1-061D-409B-996B-CBBE5D8D721D}" sibTransId="{BE7A1F89-A765-437B-88BE-6F3E02429184}"/>
    <dgm:cxn modelId="{3BFFFC76-9DF3-4B90-9D28-C4CB5519C77C}" type="presOf" srcId="{175A9401-6606-40E5-9841-EEE2C9E715AB}" destId="{EC50EDA1-581E-498A-9C97-2270BCFB92FF}" srcOrd="0" destOrd="0" presId="urn:microsoft.com/office/officeart/2008/layout/LinedList"/>
    <dgm:cxn modelId="{E67D98E9-F7D6-4EB4-BF5B-EABBDB698307}" srcId="{084F32CF-F9C9-47A7-9389-A8007C31CE70}" destId="{E13436F8-961F-49A5-AFCA-105FA02D9033}" srcOrd="0" destOrd="0" parTransId="{C8A74D7A-8FF8-4CC6-9D09-1F5C2851BAA9}" sibTransId="{B395C488-D09F-40B5-A9D6-B251BDDC58FF}"/>
    <dgm:cxn modelId="{76B5C11C-2ED4-486F-ABA1-4C1AA46FF171}" type="presOf" srcId="{EF06F687-72E8-4B8A-9A2B-BFF4CA37F9E6}" destId="{773F20B3-663D-4AC6-99CC-EB88A2143187}" srcOrd="0" destOrd="0" presId="urn:microsoft.com/office/officeart/2008/layout/LinedList"/>
    <dgm:cxn modelId="{2643A8F7-09AB-47E0-AE1F-011F04DEB60C}" type="presOf" srcId="{172F0DD9-E1DB-4FF8-AB0A-AC44A7C30060}" destId="{B8D2B0A3-72A3-46D1-8C2D-9866586004D5}" srcOrd="0" destOrd="0" presId="urn:microsoft.com/office/officeart/2008/layout/LinedList"/>
    <dgm:cxn modelId="{FC5D244E-4213-4365-A016-CB68DF31F37C}" srcId="{736D894D-C4A9-45AB-A713-566A2FC27F1C}" destId="{F151E784-0139-42BF-A98D-AD51C3C723A4}" srcOrd="1" destOrd="0" parTransId="{77233B0C-B794-417E-ACB3-CBCEA863999F}" sibTransId="{A58CED0F-4D18-4D90-82AD-A0477B471585}"/>
    <dgm:cxn modelId="{5ED523C6-8852-4619-934D-FE045780D4CD}" type="presParOf" srcId="{B8D2B0A3-72A3-46D1-8C2D-9866586004D5}" destId="{88E4595F-8FA7-467F-BE86-3DA8C24469C3}" srcOrd="0" destOrd="0" presId="urn:microsoft.com/office/officeart/2008/layout/LinedList"/>
    <dgm:cxn modelId="{1EE0B4DA-669F-4519-83BA-7E9884763760}" type="presParOf" srcId="{B8D2B0A3-72A3-46D1-8C2D-9866586004D5}" destId="{C86DE775-6346-4298-8718-63EFCA3B629B}" srcOrd="1" destOrd="0" presId="urn:microsoft.com/office/officeart/2008/layout/LinedList"/>
    <dgm:cxn modelId="{9BD0F2A3-DDA7-49A8-85C3-BAF68B78F9AE}" type="presParOf" srcId="{C86DE775-6346-4298-8718-63EFCA3B629B}" destId="{66DB06B7-DF89-4EDB-B944-C27071DA638E}" srcOrd="0" destOrd="0" presId="urn:microsoft.com/office/officeart/2008/layout/LinedList"/>
    <dgm:cxn modelId="{1202164B-1D59-4497-97D9-2234E3656D62}" type="presParOf" srcId="{C86DE775-6346-4298-8718-63EFCA3B629B}" destId="{52851538-FC14-482B-AC22-7E0277D2F119}" srcOrd="1" destOrd="0" presId="urn:microsoft.com/office/officeart/2008/layout/LinedList"/>
    <dgm:cxn modelId="{99CC8DF1-85A5-469C-AA55-137DE733A190}" type="presParOf" srcId="{52851538-FC14-482B-AC22-7E0277D2F119}" destId="{73C2F966-FCAE-4AAE-AFEA-1FB703A5FF71}" srcOrd="0" destOrd="0" presId="urn:microsoft.com/office/officeart/2008/layout/LinedList"/>
    <dgm:cxn modelId="{BE77EF17-C87C-4487-84C1-109C2BCEA471}" type="presParOf" srcId="{52851538-FC14-482B-AC22-7E0277D2F119}" destId="{34CAAA6C-3B56-4769-9AE5-F530E0366FF3}" srcOrd="1" destOrd="0" presId="urn:microsoft.com/office/officeart/2008/layout/LinedList"/>
    <dgm:cxn modelId="{9DE7B9D7-9586-4D1B-AE91-EE23A0C6F6AE}" type="presParOf" srcId="{34CAAA6C-3B56-4769-9AE5-F530E0366FF3}" destId="{3E2625DB-0BBE-4CCC-94E1-09377C545BA6}" srcOrd="0" destOrd="0" presId="urn:microsoft.com/office/officeart/2008/layout/LinedList"/>
    <dgm:cxn modelId="{9DA4C667-8FD0-4542-8FDA-32BFAEE04F46}" type="presParOf" srcId="{34CAAA6C-3B56-4769-9AE5-F530E0366FF3}" destId="{6DED09CF-0999-43CB-86FF-7DF5C7895F15}" srcOrd="1" destOrd="0" presId="urn:microsoft.com/office/officeart/2008/layout/LinedList"/>
    <dgm:cxn modelId="{49682F63-376F-4504-B2A4-2168E9B36107}" type="presParOf" srcId="{34CAAA6C-3B56-4769-9AE5-F530E0366FF3}" destId="{8E158096-324E-46BB-887B-DE55075BDFFB}" srcOrd="2" destOrd="0" presId="urn:microsoft.com/office/officeart/2008/layout/LinedList"/>
    <dgm:cxn modelId="{E289F453-2A13-4D9A-9C15-5C0D43608BAD}" type="presParOf" srcId="{52851538-FC14-482B-AC22-7E0277D2F119}" destId="{0ADFE3FA-28A1-4B4A-894B-B30F50C52D4A}" srcOrd="2" destOrd="0" presId="urn:microsoft.com/office/officeart/2008/layout/LinedList"/>
    <dgm:cxn modelId="{F36E80F4-99E5-44FE-AE5C-2B30E5D8CA33}" type="presParOf" srcId="{52851538-FC14-482B-AC22-7E0277D2F119}" destId="{1841AEB9-1D1C-47A6-A914-6D6DC27278D6}" srcOrd="3" destOrd="0" presId="urn:microsoft.com/office/officeart/2008/layout/LinedList"/>
    <dgm:cxn modelId="{583C95AD-10EF-4125-A66D-EFE3E3D115E8}" type="presParOf" srcId="{52851538-FC14-482B-AC22-7E0277D2F119}" destId="{D3B7BDED-9E21-4B7A-B27B-005CA06CBD9E}" srcOrd="4" destOrd="0" presId="urn:microsoft.com/office/officeart/2008/layout/LinedList"/>
    <dgm:cxn modelId="{BEC40D64-FCB1-4D28-9703-F4FAD8F4FD31}" type="presParOf" srcId="{D3B7BDED-9E21-4B7A-B27B-005CA06CBD9E}" destId="{7045C448-34ED-4E48-BB4F-5B13CD645571}" srcOrd="0" destOrd="0" presId="urn:microsoft.com/office/officeart/2008/layout/LinedList"/>
    <dgm:cxn modelId="{93367B6D-232C-49DE-83AA-CCC8C53C84AE}" type="presParOf" srcId="{D3B7BDED-9E21-4B7A-B27B-005CA06CBD9E}" destId="{9477AA7D-A324-440E-9998-64983EC5ACBC}" srcOrd="1" destOrd="0" presId="urn:microsoft.com/office/officeart/2008/layout/LinedList"/>
    <dgm:cxn modelId="{23E14411-F3D7-416C-A94C-9F6BF18E7E1B}" type="presParOf" srcId="{D3B7BDED-9E21-4B7A-B27B-005CA06CBD9E}" destId="{D2380BF1-71E5-4C1B-BF6D-3016720D3B0D}" srcOrd="2" destOrd="0" presId="urn:microsoft.com/office/officeart/2008/layout/LinedList"/>
    <dgm:cxn modelId="{659F9866-84E9-4A9C-9ABF-35F4303EF958}" type="presParOf" srcId="{52851538-FC14-482B-AC22-7E0277D2F119}" destId="{138E94C6-4D01-4B75-B0FA-CBF25BC17A69}" srcOrd="5" destOrd="0" presId="urn:microsoft.com/office/officeart/2008/layout/LinedList"/>
    <dgm:cxn modelId="{DD7C07C6-1EB0-4E45-B0B3-BDD2798BA4BB}" type="presParOf" srcId="{52851538-FC14-482B-AC22-7E0277D2F119}" destId="{5D8E3314-D269-4E57-8306-7A8756A35BD7}" srcOrd="6" destOrd="0" presId="urn:microsoft.com/office/officeart/2008/layout/LinedList"/>
    <dgm:cxn modelId="{A7CBC87E-EFBB-42DC-878F-60FCD5FB1902}" type="presParOf" srcId="{B8D2B0A3-72A3-46D1-8C2D-9866586004D5}" destId="{13CE67E3-CACD-49D5-A700-82C779EA4355}" srcOrd="2" destOrd="0" presId="urn:microsoft.com/office/officeart/2008/layout/LinedList"/>
    <dgm:cxn modelId="{E28776EF-5BF9-4083-8964-6E1870050485}" type="presParOf" srcId="{B8D2B0A3-72A3-46D1-8C2D-9866586004D5}" destId="{608F6B34-F5F4-4D05-944A-25489A3329DC}" srcOrd="3" destOrd="0" presId="urn:microsoft.com/office/officeart/2008/layout/LinedList"/>
    <dgm:cxn modelId="{C58F8FFD-6357-4C61-932A-3ED85EED63E2}" type="presParOf" srcId="{608F6B34-F5F4-4D05-944A-25489A3329DC}" destId="{F309820C-FE64-4249-8FD2-82D9ABECAFCC}" srcOrd="0" destOrd="0" presId="urn:microsoft.com/office/officeart/2008/layout/LinedList"/>
    <dgm:cxn modelId="{893CCDB4-D4DB-47C5-96DA-7C09CA2C38C1}" type="presParOf" srcId="{608F6B34-F5F4-4D05-944A-25489A3329DC}" destId="{BCE69EEA-3717-4720-92EE-EDD0272F3DA5}" srcOrd="1" destOrd="0" presId="urn:microsoft.com/office/officeart/2008/layout/LinedList"/>
    <dgm:cxn modelId="{02A2FC60-6C8E-4630-A585-939F79F445E6}" type="presParOf" srcId="{BCE69EEA-3717-4720-92EE-EDD0272F3DA5}" destId="{9F873030-93A0-44AC-A78B-E0B92D4FC75B}" srcOrd="0" destOrd="0" presId="urn:microsoft.com/office/officeart/2008/layout/LinedList"/>
    <dgm:cxn modelId="{61E2C42F-101B-41B5-99E4-631E0A81538C}" type="presParOf" srcId="{BCE69EEA-3717-4720-92EE-EDD0272F3DA5}" destId="{4AACA6EB-2520-44ED-A78D-1582B8C7700C}" srcOrd="1" destOrd="0" presId="urn:microsoft.com/office/officeart/2008/layout/LinedList"/>
    <dgm:cxn modelId="{AD616683-C5BF-40C1-B258-46CC1B2DA555}" type="presParOf" srcId="{4AACA6EB-2520-44ED-A78D-1582B8C7700C}" destId="{5C170FD2-1C53-47AD-B9A4-C258A40E499B}" srcOrd="0" destOrd="0" presId="urn:microsoft.com/office/officeart/2008/layout/LinedList"/>
    <dgm:cxn modelId="{12976CEC-51A5-4745-87E4-3947BAE2707A}" type="presParOf" srcId="{4AACA6EB-2520-44ED-A78D-1582B8C7700C}" destId="{F8E223D5-4986-4EC1-BC4F-4874B1D5F8A1}" srcOrd="1" destOrd="0" presId="urn:microsoft.com/office/officeart/2008/layout/LinedList"/>
    <dgm:cxn modelId="{81AFE71C-7BD9-49D7-AA25-AF0EE3E167A9}" type="presParOf" srcId="{4AACA6EB-2520-44ED-A78D-1582B8C7700C}" destId="{7475766F-8751-4F4A-BAF6-63881D1C5287}" srcOrd="2" destOrd="0" presId="urn:microsoft.com/office/officeart/2008/layout/LinedList"/>
    <dgm:cxn modelId="{B3C218E2-F9D5-427F-A342-E0875DF15B48}" type="presParOf" srcId="{BCE69EEA-3717-4720-92EE-EDD0272F3DA5}" destId="{9F9B7261-FA76-4A6E-80B0-CCB981A9E83A}" srcOrd="2" destOrd="0" presId="urn:microsoft.com/office/officeart/2008/layout/LinedList"/>
    <dgm:cxn modelId="{4B5F81A9-F168-4E5B-8D17-6B33D0324306}" type="presParOf" srcId="{BCE69EEA-3717-4720-92EE-EDD0272F3DA5}" destId="{30D11A03-586F-4998-842E-4F1791D05FAB}" srcOrd="3" destOrd="0" presId="urn:microsoft.com/office/officeart/2008/layout/LinedList"/>
    <dgm:cxn modelId="{3C2A274D-1C4D-4CB8-A939-DCBE89BF1C97}" type="presParOf" srcId="{BCE69EEA-3717-4720-92EE-EDD0272F3DA5}" destId="{57A18367-3629-492B-96F7-607A6708DB36}" srcOrd="4" destOrd="0" presId="urn:microsoft.com/office/officeart/2008/layout/LinedList"/>
    <dgm:cxn modelId="{D87A1BE0-78A6-468E-BFC2-B72C5749E8F5}" type="presParOf" srcId="{57A18367-3629-492B-96F7-607A6708DB36}" destId="{DDFCCE31-D91F-43E2-93F0-BC107CC60C64}" srcOrd="0" destOrd="0" presId="urn:microsoft.com/office/officeart/2008/layout/LinedList"/>
    <dgm:cxn modelId="{8856EA44-7557-482F-9295-C561E64DF9C7}" type="presParOf" srcId="{57A18367-3629-492B-96F7-607A6708DB36}" destId="{D943C30E-A809-46A9-81C3-8D330DF6F625}" srcOrd="1" destOrd="0" presId="urn:microsoft.com/office/officeart/2008/layout/LinedList"/>
    <dgm:cxn modelId="{7479C205-9A4B-4EEA-817B-905FBFB2AC59}" type="presParOf" srcId="{57A18367-3629-492B-96F7-607A6708DB36}" destId="{FEBC9B02-05AC-44C7-A286-8B6580C7D1A4}" srcOrd="2" destOrd="0" presId="urn:microsoft.com/office/officeart/2008/layout/LinedList"/>
    <dgm:cxn modelId="{070C5630-2276-4438-A973-A16488FF230D}" type="presParOf" srcId="{BCE69EEA-3717-4720-92EE-EDD0272F3DA5}" destId="{30EA4D3B-FD7E-4702-90A4-D50B7434F8B1}" srcOrd="5" destOrd="0" presId="urn:microsoft.com/office/officeart/2008/layout/LinedList"/>
    <dgm:cxn modelId="{125E48EB-4F56-4A90-9F7C-7FE20509F711}" type="presParOf" srcId="{BCE69EEA-3717-4720-92EE-EDD0272F3DA5}" destId="{3905FF95-4F66-46D9-A15C-9EE0EC493CB9}" srcOrd="6" destOrd="0" presId="urn:microsoft.com/office/officeart/2008/layout/LinedList"/>
    <dgm:cxn modelId="{F031034F-622E-4057-AFAB-109FB1CAAC60}" type="presParOf" srcId="{BCE69EEA-3717-4720-92EE-EDD0272F3DA5}" destId="{B977FA7D-462E-4EA1-B7A4-6F7939C2C1C2}" srcOrd="7" destOrd="0" presId="urn:microsoft.com/office/officeart/2008/layout/LinedList"/>
    <dgm:cxn modelId="{33DE4FBF-7929-4741-8CF8-174FB25B3D1C}" type="presParOf" srcId="{B977FA7D-462E-4EA1-B7A4-6F7939C2C1C2}" destId="{EC1FA5AE-91CE-4504-BFD4-443674154DF8}" srcOrd="0" destOrd="0" presId="urn:microsoft.com/office/officeart/2008/layout/LinedList"/>
    <dgm:cxn modelId="{B7EB0D9F-DD4E-4160-9A1E-C56BCA76ED85}" type="presParOf" srcId="{B977FA7D-462E-4EA1-B7A4-6F7939C2C1C2}" destId="{EC50EDA1-581E-498A-9C97-2270BCFB92FF}" srcOrd="1" destOrd="0" presId="urn:microsoft.com/office/officeart/2008/layout/LinedList"/>
    <dgm:cxn modelId="{6484E6D9-9A49-42EC-BE79-58267B0EC529}" type="presParOf" srcId="{B977FA7D-462E-4EA1-B7A4-6F7939C2C1C2}" destId="{14AF9FD2-3C4D-4FA6-8C90-E6755D9D9EC6}" srcOrd="2" destOrd="0" presId="urn:microsoft.com/office/officeart/2008/layout/LinedList"/>
    <dgm:cxn modelId="{5A820C11-278F-4009-AD93-5A3F30584273}" type="presParOf" srcId="{BCE69EEA-3717-4720-92EE-EDD0272F3DA5}" destId="{4BE62FC5-DE13-4B2D-A76E-5DDAD39A5623}" srcOrd="8" destOrd="0" presId="urn:microsoft.com/office/officeart/2008/layout/LinedList"/>
    <dgm:cxn modelId="{A3F60190-CE8D-411D-8838-9A6FB4B44362}" type="presParOf" srcId="{BCE69EEA-3717-4720-92EE-EDD0272F3DA5}" destId="{3AF07D57-9F44-413E-8D1B-FDB14D913721}" srcOrd="9" destOrd="0" presId="urn:microsoft.com/office/officeart/2008/layout/LinedList"/>
    <dgm:cxn modelId="{D72FF9F4-A2BD-4ED7-A52A-558664EBFF01}" type="presParOf" srcId="{BCE69EEA-3717-4720-92EE-EDD0272F3DA5}" destId="{A63D014B-0767-4245-990F-62A11A4197EF}" srcOrd="10" destOrd="0" presId="urn:microsoft.com/office/officeart/2008/layout/LinedList"/>
    <dgm:cxn modelId="{E32A9E80-6E59-4D61-AB07-CB55C1B947FC}" type="presParOf" srcId="{A63D014B-0767-4245-990F-62A11A4197EF}" destId="{094DDC9D-F818-4447-85BD-E6BF4E956B43}" srcOrd="0" destOrd="0" presId="urn:microsoft.com/office/officeart/2008/layout/LinedList"/>
    <dgm:cxn modelId="{F23027F3-4C37-49C7-9206-6C7159186280}" type="presParOf" srcId="{A63D014B-0767-4245-990F-62A11A4197EF}" destId="{47950DDF-0A77-4CFD-AC6E-101BFE6789E6}" srcOrd="1" destOrd="0" presId="urn:microsoft.com/office/officeart/2008/layout/LinedList"/>
    <dgm:cxn modelId="{6A062F28-9E5F-4C86-8975-878ADCC3BA99}" type="presParOf" srcId="{A63D014B-0767-4245-990F-62A11A4197EF}" destId="{D1CF83E5-826D-4051-A685-762AA5249FC3}" srcOrd="2" destOrd="0" presId="urn:microsoft.com/office/officeart/2008/layout/LinedList"/>
    <dgm:cxn modelId="{FF087C77-0085-4A15-AB98-A9ADCCBBFD8B}" type="presParOf" srcId="{BCE69EEA-3717-4720-92EE-EDD0272F3DA5}" destId="{C42F80EC-F2DE-4568-AF22-93F8D7C3E137}" srcOrd="11" destOrd="0" presId="urn:microsoft.com/office/officeart/2008/layout/LinedList"/>
    <dgm:cxn modelId="{B2FF5824-585A-4F7D-8536-531299A2FB50}" type="presParOf" srcId="{BCE69EEA-3717-4720-92EE-EDD0272F3DA5}" destId="{8EDF7633-50C4-45DB-B85B-A72BFF320F71}" srcOrd="12" destOrd="0" presId="urn:microsoft.com/office/officeart/2008/layout/LinedList"/>
    <dgm:cxn modelId="{89E8DF62-8FCE-4210-B0B9-EE1F94DFC931}" type="presParOf" srcId="{BCE69EEA-3717-4720-92EE-EDD0272F3DA5}" destId="{A559BF11-5AD0-4C4B-863E-C474AC30B25A}" srcOrd="13" destOrd="0" presId="urn:microsoft.com/office/officeart/2008/layout/LinedList"/>
    <dgm:cxn modelId="{C32F4FF8-0BF0-422A-972D-372A918A6525}" type="presParOf" srcId="{A559BF11-5AD0-4C4B-863E-C474AC30B25A}" destId="{C9636D16-A33F-4B37-B7EB-270081A6C05F}" srcOrd="0" destOrd="0" presId="urn:microsoft.com/office/officeart/2008/layout/LinedList"/>
    <dgm:cxn modelId="{FAA17580-AEC1-4C92-A06A-303268C9B9D0}" type="presParOf" srcId="{A559BF11-5AD0-4C4B-863E-C474AC30B25A}" destId="{773F20B3-663D-4AC6-99CC-EB88A2143187}" srcOrd="1" destOrd="0" presId="urn:microsoft.com/office/officeart/2008/layout/LinedList"/>
    <dgm:cxn modelId="{0CE7851A-B08B-4E78-AABE-CF7F8AEA7BE3}" type="presParOf" srcId="{A559BF11-5AD0-4C4B-863E-C474AC30B25A}" destId="{96A81E12-FFB5-44C2-A0FC-5E7C8CDC8D39}" srcOrd="2" destOrd="0" presId="urn:microsoft.com/office/officeart/2008/layout/LinedList"/>
    <dgm:cxn modelId="{8E0CC3DE-2524-45A4-9659-0EAFC45E5C51}" type="presParOf" srcId="{BCE69EEA-3717-4720-92EE-EDD0272F3DA5}" destId="{4DF5B35B-EC6F-4B22-A935-A744AE3D51C8}" srcOrd="14" destOrd="0" presId="urn:microsoft.com/office/officeart/2008/layout/LinedList"/>
    <dgm:cxn modelId="{A32E7052-5DAE-4825-B7F5-65BE18925033}" type="presParOf" srcId="{BCE69EEA-3717-4720-92EE-EDD0272F3DA5}" destId="{8EAE70EE-B105-4D56-9375-52C83B92D349}" srcOrd="15" destOrd="0" presId="urn:microsoft.com/office/officeart/2008/layout/LinedList"/>
  </dgm:cxnLst>
  <dgm:bg/>
  <dgm:whole>
    <a:ln>
      <a:solidFill>
        <a:schemeClr val="bg1"/>
      </a:solid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80FDBD-7B46-4240-8FAC-3684B2DA168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CO"/>
        </a:p>
      </dgm:t>
    </dgm:pt>
    <dgm:pt modelId="{A3C57738-8D4C-4D6B-A27D-C20102D2053A}">
      <dgm:prSet phldrT="[Texto]" custT="1"/>
      <dgm:spPr>
        <a:noFill/>
        <a:ln>
          <a:solidFill>
            <a:srgbClr val="00B050"/>
          </a:solidFill>
        </a:ln>
      </dgm:spPr>
      <dgm:t>
        <a:bodyPr/>
        <a:lstStyle/>
        <a:p>
          <a:pPr algn="just"/>
          <a:r>
            <a:rPr lang="es-CO" sz="1700" dirty="0" smtClean="0">
              <a:solidFill>
                <a:srgbClr val="002060"/>
              </a:solidFill>
              <a:latin typeface="+mj-lt"/>
            </a:rPr>
            <a:t>Se destaca la solidez de las fuentes de precios con la cual se valoran los subyacentes, el tamaño de los mercados y sus calidades, lo que permite la celebración de operaciones sobre un estándar de mercado, por tanto el nivel de exposición al riesgo residual es BAJO.</a:t>
          </a:r>
          <a:endParaRPr lang="es-CO" sz="1700" dirty="0">
            <a:solidFill>
              <a:srgbClr val="002060"/>
            </a:solidFill>
            <a:latin typeface="+mj-lt"/>
          </a:endParaRPr>
        </a:p>
      </dgm:t>
    </dgm:pt>
    <dgm:pt modelId="{E4222983-F616-4296-9622-F9BE9BAD5F44}" type="parTrans" cxnId="{7FDAD106-E107-4FC0-8513-376358D2BB45}">
      <dgm:prSet/>
      <dgm:spPr/>
      <dgm:t>
        <a:bodyPr/>
        <a:lstStyle/>
        <a:p>
          <a:pPr algn="just"/>
          <a:endParaRPr lang="es-CO">
            <a:solidFill>
              <a:srgbClr val="002060"/>
            </a:solidFill>
          </a:endParaRPr>
        </a:p>
      </dgm:t>
    </dgm:pt>
    <dgm:pt modelId="{78A2D739-39C4-4589-9A3A-2938A19AAF3C}" type="sibTrans" cxnId="{7FDAD106-E107-4FC0-8513-376358D2BB45}">
      <dgm:prSet/>
      <dgm:spPr/>
      <dgm:t>
        <a:bodyPr/>
        <a:lstStyle/>
        <a:p>
          <a:pPr algn="just"/>
          <a:endParaRPr lang="es-CO">
            <a:solidFill>
              <a:srgbClr val="002060"/>
            </a:solidFill>
          </a:endParaRPr>
        </a:p>
      </dgm:t>
    </dgm:pt>
    <dgm:pt modelId="{2D9BD5D2-E83E-4CA9-9CBB-311F3AC9E5B3}" type="pres">
      <dgm:prSet presAssocID="{F680FDBD-7B46-4240-8FAC-3684B2DA1683}" presName="linear" presStyleCnt="0">
        <dgm:presLayoutVars>
          <dgm:animLvl val="lvl"/>
          <dgm:resizeHandles val="exact"/>
        </dgm:presLayoutVars>
      </dgm:prSet>
      <dgm:spPr/>
      <dgm:t>
        <a:bodyPr/>
        <a:lstStyle/>
        <a:p>
          <a:endParaRPr lang="es-CO"/>
        </a:p>
      </dgm:t>
    </dgm:pt>
    <dgm:pt modelId="{0A013363-7853-4CBD-9BDC-F5E82F507536}" type="pres">
      <dgm:prSet presAssocID="{A3C57738-8D4C-4D6B-A27D-C20102D2053A}" presName="parentText" presStyleLbl="node1" presStyleIdx="0" presStyleCnt="1" custLinFactNeighborY="-15148">
        <dgm:presLayoutVars>
          <dgm:chMax val="0"/>
          <dgm:bulletEnabled val="1"/>
        </dgm:presLayoutVars>
      </dgm:prSet>
      <dgm:spPr/>
      <dgm:t>
        <a:bodyPr/>
        <a:lstStyle/>
        <a:p>
          <a:endParaRPr lang="es-CO"/>
        </a:p>
      </dgm:t>
    </dgm:pt>
  </dgm:ptLst>
  <dgm:cxnLst>
    <dgm:cxn modelId="{80E2E106-CF9D-4AF7-856C-35E43C752C49}" type="presOf" srcId="{F680FDBD-7B46-4240-8FAC-3684B2DA1683}" destId="{2D9BD5D2-E83E-4CA9-9CBB-311F3AC9E5B3}" srcOrd="0" destOrd="0" presId="urn:microsoft.com/office/officeart/2005/8/layout/vList2"/>
    <dgm:cxn modelId="{B0B0F09A-C136-49B2-96B3-2C5E032074D6}" type="presOf" srcId="{A3C57738-8D4C-4D6B-A27D-C20102D2053A}" destId="{0A013363-7853-4CBD-9BDC-F5E82F507536}" srcOrd="0" destOrd="0" presId="urn:microsoft.com/office/officeart/2005/8/layout/vList2"/>
    <dgm:cxn modelId="{7FDAD106-E107-4FC0-8513-376358D2BB45}" srcId="{F680FDBD-7B46-4240-8FAC-3684B2DA1683}" destId="{A3C57738-8D4C-4D6B-A27D-C20102D2053A}" srcOrd="0" destOrd="0" parTransId="{E4222983-F616-4296-9622-F9BE9BAD5F44}" sibTransId="{78A2D739-39C4-4589-9A3A-2938A19AAF3C}"/>
    <dgm:cxn modelId="{AF5E0C25-57FA-49F6-B948-1928B0558BA8}" type="presParOf" srcId="{2D9BD5D2-E83E-4CA9-9CBB-311F3AC9E5B3}" destId="{0A013363-7853-4CBD-9BDC-F5E82F507536}" srcOrd="0" destOrd="0" presId="urn:microsoft.com/office/officeart/2005/8/layout/vList2"/>
  </dgm:cxnLst>
  <dgm:bg>
    <a:noFill/>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80FDBD-7B46-4240-8FAC-3684B2DA168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CO"/>
        </a:p>
      </dgm:t>
    </dgm:pt>
    <dgm:pt modelId="{A3C57738-8D4C-4D6B-A27D-C20102D2053A}">
      <dgm:prSet phldrT="[Texto]"/>
      <dgm:spPr>
        <a:noFill/>
        <a:ln>
          <a:solidFill>
            <a:srgbClr val="00B050"/>
          </a:solidFill>
        </a:ln>
      </dgm:spPr>
      <dgm:t>
        <a:bodyPr/>
        <a:lstStyle/>
        <a:p>
          <a:pPr algn="just"/>
          <a:r>
            <a:rPr lang="es-CO" dirty="0" smtClean="0">
              <a:solidFill>
                <a:srgbClr val="002060"/>
              </a:solidFill>
              <a:latin typeface="+mn-lt"/>
            </a:rPr>
            <a:t>*La producción del subyacente va en declive.</a:t>
          </a:r>
        </a:p>
        <a:p>
          <a:pPr algn="just"/>
          <a:r>
            <a:rPr lang="es-CO" dirty="0" smtClean="0">
              <a:solidFill>
                <a:srgbClr val="002060"/>
              </a:solidFill>
              <a:latin typeface="+mn-lt"/>
            </a:rPr>
            <a:t>*Los demanda del subyacente está calzada desde las plantas desmotadoras.</a:t>
          </a:r>
        </a:p>
        <a:p>
          <a:pPr algn="just"/>
          <a:r>
            <a:rPr lang="es-CO" dirty="0" smtClean="0">
              <a:solidFill>
                <a:srgbClr val="002060"/>
              </a:solidFill>
              <a:latin typeface="+mn-lt"/>
            </a:rPr>
            <a:t>*Existe evidencia de cortos periodos de almacenamiento para el subyacente</a:t>
          </a:r>
          <a:endParaRPr lang="es-CO" dirty="0">
            <a:solidFill>
              <a:srgbClr val="002060"/>
            </a:solidFill>
            <a:latin typeface="+mn-lt"/>
          </a:endParaRPr>
        </a:p>
      </dgm:t>
    </dgm:pt>
    <dgm:pt modelId="{E4222983-F616-4296-9622-F9BE9BAD5F44}" type="parTrans" cxnId="{7FDAD106-E107-4FC0-8513-376358D2BB45}">
      <dgm:prSet/>
      <dgm:spPr/>
      <dgm:t>
        <a:bodyPr/>
        <a:lstStyle/>
        <a:p>
          <a:pPr algn="just"/>
          <a:endParaRPr lang="es-CO">
            <a:solidFill>
              <a:srgbClr val="002060"/>
            </a:solidFill>
          </a:endParaRPr>
        </a:p>
      </dgm:t>
    </dgm:pt>
    <dgm:pt modelId="{78A2D739-39C4-4589-9A3A-2938A19AAF3C}" type="sibTrans" cxnId="{7FDAD106-E107-4FC0-8513-376358D2BB45}">
      <dgm:prSet/>
      <dgm:spPr/>
      <dgm:t>
        <a:bodyPr/>
        <a:lstStyle/>
        <a:p>
          <a:pPr algn="just"/>
          <a:endParaRPr lang="es-CO">
            <a:solidFill>
              <a:srgbClr val="002060"/>
            </a:solidFill>
          </a:endParaRPr>
        </a:p>
      </dgm:t>
    </dgm:pt>
    <dgm:pt modelId="{50EF2F8F-2974-40B6-8532-CB1ACCECA191}">
      <dgm:prSet phldrT="[Texto]"/>
      <dgm:spPr>
        <a:noFill/>
        <a:ln>
          <a:solidFill>
            <a:srgbClr val="00B050"/>
          </a:solidFill>
        </a:ln>
      </dgm:spPr>
      <dgm:t>
        <a:bodyPr/>
        <a:lstStyle/>
        <a:p>
          <a:pPr algn="just"/>
          <a:r>
            <a:rPr lang="es-CO" dirty="0" smtClean="0">
              <a:solidFill>
                <a:srgbClr val="002060"/>
              </a:solidFill>
            </a:rPr>
            <a:t>*No se identifica un mercado de liquidación para el subyacente.</a:t>
          </a:r>
        </a:p>
        <a:p>
          <a:pPr algn="just"/>
          <a:r>
            <a:rPr lang="es-CO" dirty="0" smtClean="0">
              <a:solidFill>
                <a:srgbClr val="002060"/>
              </a:solidFill>
            </a:rPr>
            <a:t>*Los cortos periodos de almacenamiento, reducen la posibilidad de liquidar posiciones en condiciones de mercado</a:t>
          </a:r>
        </a:p>
        <a:p>
          <a:pPr algn="just"/>
          <a:r>
            <a:rPr lang="es-CO" dirty="0" smtClean="0">
              <a:solidFill>
                <a:srgbClr val="002060"/>
              </a:solidFill>
            </a:rPr>
            <a:t>*El nivel de exposición al riesgo residual es </a:t>
          </a:r>
          <a:r>
            <a:rPr lang="es-CO" b="1" dirty="0" smtClean="0">
              <a:solidFill>
                <a:srgbClr val="002060"/>
              </a:solidFill>
            </a:rPr>
            <a:t>Medio</a:t>
          </a:r>
          <a:r>
            <a:rPr lang="es-CO" dirty="0" smtClean="0">
              <a:solidFill>
                <a:srgbClr val="002060"/>
              </a:solidFill>
            </a:rPr>
            <a:t>, </a:t>
          </a:r>
          <a:endParaRPr lang="es-CO" dirty="0">
            <a:solidFill>
              <a:srgbClr val="002060"/>
            </a:solidFill>
          </a:endParaRPr>
        </a:p>
      </dgm:t>
    </dgm:pt>
    <dgm:pt modelId="{83B1991E-5905-4918-A4AB-EB7FE29D77BB}" type="parTrans" cxnId="{CB3EE8D0-1C37-4E8E-875C-F4824E92A150}">
      <dgm:prSet/>
      <dgm:spPr/>
      <dgm:t>
        <a:bodyPr/>
        <a:lstStyle/>
        <a:p>
          <a:pPr algn="just"/>
          <a:endParaRPr lang="es-CO">
            <a:solidFill>
              <a:srgbClr val="002060"/>
            </a:solidFill>
          </a:endParaRPr>
        </a:p>
      </dgm:t>
    </dgm:pt>
    <dgm:pt modelId="{328437DC-5C86-41E6-B50A-9A66503165A2}" type="sibTrans" cxnId="{CB3EE8D0-1C37-4E8E-875C-F4824E92A150}">
      <dgm:prSet/>
      <dgm:spPr/>
      <dgm:t>
        <a:bodyPr/>
        <a:lstStyle/>
        <a:p>
          <a:pPr algn="just"/>
          <a:endParaRPr lang="es-CO">
            <a:solidFill>
              <a:srgbClr val="002060"/>
            </a:solidFill>
          </a:endParaRPr>
        </a:p>
      </dgm:t>
    </dgm:pt>
    <dgm:pt modelId="{371D44DD-A736-49CC-BB90-B4405F3F31B0}" type="pres">
      <dgm:prSet presAssocID="{F680FDBD-7B46-4240-8FAC-3684B2DA1683}" presName="linear" presStyleCnt="0">
        <dgm:presLayoutVars>
          <dgm:animLvl val="lvl"/>
          <dgm:resizeHandles val="exact"/>
        </dgm:presLayoutVars>
      </dgm:prSet>
      <dgm:spPr/>
      <dgm:t>
        <a:bodyPr/>
        <a:lstStyle/>
        <a:p>
          <a:endParaRPr lang="es-CO"/>
        </a:p>
      </dgm:t>
    </dgm:pt>
    <dgm:pt modelId="{D6773E42-810E-4D31-BCA1-ACD6BF24FE03}" type="pres">
      <dgm:prSet presAssocID="{A3C57738-8D4C-4D6B-A27D-C20102D2053A}" presName="parentText" presStyleLbl="node1" presStyleIdx="0" presStyleCnt="2">
        <dgm:presLayoutVars>
          <dgm:chMax val="0"/>
          <dgm:bulletEnabled val="1"/>
        </dgm:presLayoutVars>
      </dgm:prSet>
      <dgm:spPr/>
      <dgm:t>
        <a:bodyPr/>
        <a:lstStyle/>
        <a:p>
          <a:endParaRPr lang="es-CO"/>
        </a:p>
      </dgm:t>
    </dgm:pt>
    <dgm:pt modelId="{73FA605B-8713-418F-8D2B-B406E00D4693}" type="pres">
      <dgm:prSet presAssocID="{78A2D739-39C4-4589-9A3A-2938A19AAF3C}" presName="spacer" presStyleCnt="0"/>
      <dgm:spPr/>
    </dgm:pt>
    <dgm:pt modelId="{4FF856A5-5098-46CB-ABC6-4F018D19F666}" type="pres">
      <dgm:prSet presAssocID="{50EF2F8F-2974-40B6-8532-CB1ACCECA191}" presName="parentText" presStyleLbl="node1" presStyleIdx="1" presStyleCnt="2">
        <dgm:presLayoutVars>
          <dgm:chMax val="0"/>
          <dgm:bulletEnabled val="1"/>
        </dgm:presLayoutVars>
      </dgm:prSet>
      <dgm:spPr/>
      <dgm:t>
        <a:bodyPr/>
        <a:lstStyle/>
        <a:p>
          <a:endParaRPr lang="es-CO"/>
        </a:p>
      </dgm:t>
    </dgm:pt>
  </dgm:ptLst>
  <dgm:cxnLst>
    <dgm:cxn modelId="{CB3EE8D0-1C37-4E8E-875C-F4824E92A150}" srcId="{F680FDBD-7B46-4240-8FAC-3684B2DA1683}" destId="{50EF2F8F-2974-40B6-8532-CB1ACCECA191}" srcOrd="1" destOrd="0" parTransId="{83B1991E-5905-4918-A4AB-EB7FE29D77BB}" sibTransId="{328437DC-5C86-41E6-B50A-9A66503165A2}"/>
    <dgm:cxn modelId="{C81F76BF-C2F7-4076-9841-614E9399075C}" type="presOf" srcId="{50EF2F8F-2974-40B6-8532-CB1ACCECA191}" destId="{4FF856A5-5098-46CB-ABC6-4F018D19F666}" srcOrd="0" destOrd="0" presId="urn:microsoft.com/office/officeart/2005/8/layout/vList2"/>
    <dgm:cxn modelId="{F69DC2C8-AF45-4939-8671-704E7882E934}" type="presOf" srcId="{A3C57738-8D4C-4D6B-A27D-C20102D2053A}" destId="{D6773E42-810E-4D31-BCA1-ACD6BF24FE03}" srcOrd="0" destOrd="0" presId="urn:microsoft.com/office/officeart/2005/8/layout/vList2"/>
    <dgm:cxn modelId="{7FDAD106-E107-4FC0-8513-376358D2BB45}" srcId="{F680FDBD-7B46-4240-8FAC-3684B2DA1683}" destId="{A3C57738-8D4C-4D6B-A27D-C20102D2053A}" srcOrd="0" destOrd="0" parTransId="{E4222983-F616-4296-9622-F9BE9BAD5F44}" sibTransId="{78A2D739-39C4-4589-9A3A-2938A19AAF3C}"/>
    <dgm:cxn modelId="{657ADB49-3B90-426B-828C-66DACD206A94}" type="presOf" srcId="{F680FDBD-7B46-4240-8FAC-3684B2DA1683}" destId="{371D44DD-A736-49CC-BB90-B4405F3F31B0}" srcOrd="0" destOrd="0" presId="urn:microsoft.com/office/officeart/2005/8/layout/vList2"/>
    <dgm:cxn modelId="{BCD31AAA-D2E2-4CAD-81C4-0F15FA285C8A}" type="presParOf" srcId="{371D44DD-A736-49CC-BB90-B4405F3F31B0}" destId="{D6773E42-810E-4D31-BCA1-ACD6BF24FE03}" srcOrd="0" destOrd="0" presId="urn:microsoft.com/office/officeart/2005/8/layout/vList2"/>
    <dgm:cxn modelId="{9091A899-7C37-4E7D-B796-D6FE90300769}" type="presParOf" srcId="{371D44DD-A736-49CC-BB90-B4405F3F31B0}" destId="{73FA605B-8713-418F-8D2B-B406E00D4693}" srcOrd="1" destOrd="0" presId="urn:microsoft.com/office/officeart/2005/8/layout/vList2"/>
    <dgm:cxn modelId="{CE2BE71A-2712-47BC-979E-5C89D4ED8FE6}" type="presParOf" srcId="{371D44DD-A736-49CC-BB90-B4405F3F31B0}" destId="{4FF856A5-5098-46CB-ABC6-4F018D19F666}" srcOrd="2" destOrd="0" presId="urn:microsoft.com/office/officeart/2005/8/layout/vList2"/>
  </dgm:cxnLst>
  <dgm:bg>
    <a:noFill/>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6677C3-A6FF-4125-807A-1BEB20287F09}" type="doc">
      <dgm:prSet loTypeId="urn:microsoft.com/office/officeart/2005/8/layout/vList2" loCatId="list" qsTypeId="urn:microsoft.com/office/officeart/2005/8/quickstyle/simple1" qsCatId="simple" csTypeId="urn:microsoft.com/office/officeart/2005/8/colors/accent3_1" csCatId="accent3" phldr="1"/>
      <dgm:spPr/>
      <dgm:t>
        <a:bodyPr/>
        <a:lstStyle/>
        <a:p>
          <a:endParaRPr lang="es-CO"/>
        </a:p>
      </dgm:t>
    </dgm:pt>
    <dgm:pt modelId="{867D5C32-8339-4864-B18E-32F88AD4FFCC}">
      <dgm:prSet custT="1"/>
      <dgm:spPr>
        <a:ln>
          <a:solidFill>
            <a:srgbClr val="00B050"/>
          </a:solidFill>
        </a:ln>
      </dgm:spPr>
      <dgm:t>
        <a:bodyPr/>
        <a:lstStyle/>
        <a:p>
          <a:pPr algn="just" rtl="0"/>
          <a:r>
            <a:rPr lang="es-MX" sz="1400" kern="1200" dirty="0" smtClean="0">
              <a:solidFill>
                <a:srgbClr val="094784"/>
              </a:solidFill>
              <a:latin typeface="+mn-lt"/>
              <a:ea typeface="+mn-ea"/>
              <a:cs typeface="+mn-cs"/>
            </a:rPr>
            <a:t>Se presenta normalidad en el nivel máximo del </a:t>
          </a:r>
          <a:r>
            <a:rPr lang="es-MX" sz="1400" kern="1200" dirty="0" err="1" smtClean="0">
              <a:solidFill>
                <a:srgbClr val="094784"/>
              </a:solidFill>
              <a:latin typeface="+mn-lt"/>
              <a:ea typeface="+mn-ea"/>
              <a:cs typeface="+mn-cs"/>
            </a:rPr>
            <a:t>VaR</a:t>
          </a:r>
          <a:r>
            <a:rPr lang="es-MX" sz="1400" kern="1200" dirty="0" smtClean="0">
              <a:solidFill>
                <a:srgbClr val="094784"/>
              </a:solidFill>
              <a:latin typeface="+mn-lt"/>
              <a:ea typeface="+mn-ea"/>
              <a:cs typeface="+mn-cs"/>
            </a:rPr>
            <a:t> del portafolio, este límite no debe sobrepasar el 0.60%, a la fecha del presente informe, se encuentra en un nivel de 0.4950%. </a:t>
          </a:r>
          <a:endParaRPr lang="es-CO" sz="1400" kern="1200" dirty="0">
            <a:solidFill>
              <a:srgbClr val="094784"/>
            </a:solidFill>
            <a:latin typeface="+mn-lt"/>
            <a:ea typeface="+mn-ea"/>
            <a:cs typeface="+mn-cs"/>
          </a:endParaRPr>
        </a:p>
      </dgm:t>
    </dgm:pt>
    <dgm:pt modelId="{5F15F6F6-F467-453F-AE57-7493F513D3BE}" type="parTrans" cxnId="{CD73BE57-753A-4941-81C5-3B631F700836}">
      <dgm:prSet/>
      <dgm:spPr/>
      <dgm:t>
        <a:bodyPr/>
        <a:lstStyle/>
        <a:p>
          <a:endParaRPr lang="es-CO"/>
        </a:p>
      </dgm:t>
    </dgm:pt>
    <dgm:pt modelId="{78EC8C08-DAD3-40E0-9AC6-E6A4EFDAE5CE}" type="sibTrans" cxnId="{CD73BE57-753A-4941-81C5-3B631F700836}">
      <dgm:prSet/>
      <dgm:spPr/>
      <dgm:t>
        <a:bodyPr/>
        <a:lstStyle/>
        <a:p>
          <a:endParaRPr lang="es-CO"/>
        </a:p>
      </dgm:t>
    </dgm:pt>
    <dgm:pt modelId="{E7168E82-29C1-4DE8-A013-F151B60DB6BA}">
      <dgm:prSet custT="1"/>
      <dgm:spPr>
        <a:ln>
          <a:solidFill>
            <a:srgbClr val="00B050"/>
          </a:solidFill>
        </a:ln>
      </dgm:spPr>
      <dgm:t>
        <a:bodyPr/>
        <a:lstStyle/>
        <a:p>
          <a:pPr algn="just" rtl="0"/>
          <a:r>
            <a:rPr lang="es-MX" sz="1400" kern="1200" dirty="0" smtClean="0">
              <a:solidFill>
                <a:srgbClr val="094784"/>
              </a:solidFill>
              <a:latin typeface="+mn-lt"/>
              <a:ea typeface="+mn-ea"/>
              <a:cs typeface="+mn-cs"/>
            </a:rPr>
            <a:t>El </a:t>
          </a:r>
          <a:r>
            <a:rPr lang="es-MX" sz="1400" kern="1200" dirty="0" err="1" smtClean="0">
              <a:solidFill>
                <a:srgbClr val="094784"/>
              </a:solidFill>
              <a:latin typeface="+mn-lt"/>
              <a:ea typeface="+mn-ea"/>
              <a:cs typeface="+mn-cs"/>
            </a:rPr>
            <a:t>VaR</a:t>
          </a:r>
          <a:r>
            <a:rPr lang="es-MX" sz="1400" kern="1200" dirty="0" smtClean="0">
              <a:solidFill>
                <a:srgbClr val="094784"/>
              </a:solidFill>
              <a:latin typeface="+mn-lt"/>
              <a:ea typeface="+mn-ea"/>
              <a:cs typeface="+mn-cs"/>
            </a:rPr>
            <a:t> y la duración del portafolio se encuentran en niveles de $206 millones y 1.4809 años respectivamente. </a:t>
          </a:r>
        </a:p>
        <a:p>
          <a:pPr algn="just" rtl="0"/>
          <a:r>
            <a:rPr lang="es-MX" sz="1400" kern="1200" dirty="0" smtClean="0">
              <a:solidFill>
                <a:srgbClr val="094784"/>
              </a:solidFill>
              <a:latin typeface="+mn-lt"/>
              <a:ea typeface="+mn-ea"/>
              <a:cs typeface="+mn-cs"/>
            </a:rPr>
            <a:t>El </a:t>
          </a:r>
          <a:r>
            <a:rPr lang="es-MX" sz="1400" kern="1200" dirty="0" err="1" smtClean="0">
              <a:solidFill>
                <a:srgbClr val="094784"/>
              </a:solidFill>
              <a:latin typeface="+mn-lt"/>
              <a:ea typeface="+mn-ea"/>
              <a:cs typeface="+mn-cs"/>
            </a:rPr>
            <a:t>VaR</a:t>
          </a:r>
          <a:r>
            <a:rPr lang="es-MX" sz="1400" kern="1200" dirty="0" smtClean="0">
              <a:solidFill>
                <a:srgbClr val="094784"/>
              </a:solidFill>
              <a:latin typeface="+mn-lt"/>
              <a:ea typeface="+mn-ea"/>
              <a:cs typeface="+mn-cs"/>
            </a:rPr>
            <a:t> autorizado se encuentra en niveles de $250 millones.</a:t>
          </a:r>
          <a:endParaRPr lang="es-CO" sz="1400" kern="1200" dirty="0">
            <a:solidFill>
              <a:srgbClr val="094784"/>
            </a:solidFill>
            <a:latin typeface="+mn-lt"/>
            <a:ea typeface="+mn-ea"/>
            <a:cs typeface="+mn-cs"/>
          </a:endParaRPr>
        </a:p>
      </dgm:t>
    </dgm:pt>
    <dgm:pt modelId="{BA88BB8F-D8E8-44BE-B1CA-63751BBB5A1C}" type="parTrans" cxnId="{2B6320DA-F8B6-4352-8CE0-C64F0E2DDB1E}">
      <dgm:prSet/>
      <dgm:spPr/>
      <dgm:t>
        <a:bodyPr/>
        <a:lstStyle/>
        <a:p>
          <a:endParaRPr lang="es-CO"/>
        </a:p>
      </dgm:t>
    </dgm:pt>
    <dgm:pt modelId="{6143AA1D-9121-4550-9B0B-B57247F0DDF4}" type="sibTrans" cxnId="{2B6320DA-F8B6-4352-8CE0-C64F0E2DDB1E}">
      <dgm:prSet/>
      <dgm:spPr/>
      <dgm:t>
        <a:bodyPr/>
        <a:lstStyle/>
        <a:p>
          <a:endParaRPr lang="es-CO"/>
        </a:p>
      </dgm:t>
    </dgm:pt>
    <dgm:pt modelId="{7A6D2D58-4997-4BD2-A69F-B3263292B88E}">
      <dgm:prSet custT="1"/>
      <dgm:spPr>
        <a:ln>
          <a:solidFill>
            <a:srgbClr val="00B050"/>
          </a:solidFill>
        </a:ln>
      </dgm:spPr>
      <dgm:t>
        <a:bodyPr/>
        <a:lstStyle/>
        <a:p>
          <a:pPr algn="just" rtl="0"/>
          <a:r>
            <a:rPr lang="es-MX" sz="1400" kern="1200" dirty="0" smtClean="0">
              <a:solidFill>
                <a:srgbClr val="094784"/>
              </a:solidFill>
              <a:latin typeface="+mn-lt"/>
              <a:ea typeface="+mn-ea"/>
              <a:cs typeface="+mn-cs"/>
            </a:rPr>
            <a:t>Las políticas establecidas en el numeral 4.6 del Manual del Sistema de Administración de Riesgos de la Bolsa sobre el control de límites, definidos por Riesgo por Clase de Inversión, Emisor, Contraparte y Grupo Económico por Emisor se cumplen. Así mismo, los cupos fueron revisados y actualizados a corte del 1T2017.</a:t>
          </a:r>
          <a:endParaRPr lang="es-CO" sz="1400" kern="1200" dirty="0">
            <a:solidFill>
              <a:srgbClr val="094784"/>
            </a:solidFill>
            <a:latin typeface="+mn-lt"/>
            <a:ea typeface="+mn-ea"/>
            <a:cs typeface="+mn-cs"/>
          </a:endParaRPr>
        </a:p>
      </dgm:t>
    </dgm:pt>
    <dgm:pt modelId="{51D61E1E-900E-4DBA-AE59-45AD0BCD7566}" type="parTrans" cxnId="{D9B1BA57-B9E7-498E-8C57-2EABC2D0FA4B}">
      <dgm:prSet/>
      <dgm:spPr/>
      <dgm:t>
        <a:bodyPr/>
        <a:lstStyle/>
        <a:p>
          <a:endParaRPr lang="es-CO"/>
        </a:p>
      </dgm:t>
    </dgm:pt>
    <dgm:pt modelId="{798D6643-26DD-4B94-968D-99EF88AA21B9}" type="sibTrans" cxnId="{D9B1BA57-B9E7-498E-8C57-2EABC2D0FA4B}">
      <dgm:prSet/>
      <dgm:spPr/>
      <dgm:t>
        <a:bodyPr/>
        <a:lstStyle/>
        <a:p>
          <a:endParaRPr lang="es-CO"/>
        </a:p>
      </dgm:t>
    </dgm:pt>
    <dgm:pt modelId="{798D1993-5E99-4317-8458-EBB7F2BCFE4B}" type="pres">
      <dgm:prSet presAssocID="{7F6677C3-A6FF-4125-807A-1BEB20287F09}" presName="linear" presStyleCnt="0">
        <dgm:presLayoutVars>
          <dgm:animLvl val="lvl"/>
          <dgm:resizeHandles val="exact"/>
        </dgm:presLayoutVars>
      </dgm:prSet>
      <dgm:spPr/>
      <dgm:t>
        <a:bodyPr/>
        <a:lstStyle/>
        <a:p>
          <a:endParaRPr lang="es-CO"/>
        </a:p>
      </dgm:t>
    </dgm:pt>
    <dgm:pt modelId="{623BF983-5256-429E-8E16-AA978B260CA7}" type="pres">
      <dgm:prSet presAssocID="{867D5C32-8339-4864-B18E-32F88AD4FFCC}" presName="parentText" presStyleLbl="node1" presStyleIdx="0" presStyleCnt="3" custScaleY="64376" custLinFactY="-42591" custLinFactNeighborX="14" custLinFactNeighborY="-100000">
        <dgm:presLayoutVars>
          <dgm:chMax val="0"/>
          <dgm:bulletEnabled val="1"/>
        </dgm:presLayoutVars>
      </dgm:prSet>
      <dgm:spPr/>
      <dgm:t>
        <a:bodyPr/>
        <a:lstStyle/>
        <a:p>
          <a:endParaRPr lang="es-CO"/>
        </a:p>
      </dgm:t>
    </dgm:pt>
    <dgm:pt modelId="{17B685A6-2D7C-4BB6-AD2C-8C217848B11E}" type="pres">
      <dgm:prSet presAssocID="{78EC8C08-DAD3-40E0-9AC6-E6A4EFDAE5CE}" presName="spacer" presStyleCnt="0"/>
      <dgm:spPr/>
      <dgm:t>
        <a:bodyPr/>
        <a:lstStyle/>
        <a:p>
          <a:endParaRPr lang="es-CO"/>
        </a:p>
      </dgm:t>
    </dgm:pt>
    <dgm:pt modelId="{87DEA619-41BD-493E-9A7B-2D26DF7B877D}" type="pres">
      <dgm:prSet presAssocID="{E7168E82-29C1-4DE8-A013-F151B60DB6BA}" presName="parentText" presStyleLbl="node1" presStyleIdx="1" presStyleCnt="3" custScaleY="84268" custLinFactY="-13065" custLinFactNeighborY="-100000">
        <dgm:presLayoutVars>
          <dgm:chMax val="0"/>
          <dgm:bulletEnabled val="1"/>
        </dgm:presLayoutVars>
      </dgm:prSet>
      <dgm:spPr/>
      <dgm:t>
        <a:bodyPr/>
        <a:lstStyle/>
        <a:p>
          <a:endParaRPr lang="es-CO"/>
        </a:p>
      </dgm:t>
    </dgm:pt>
    <dgm:pt modelId="{BB594240-929A-4905-822F-19D36BC761E3}" type="pres">
      <dgm:prSet presAssocID="{6143AA1D-9121-4550-9B0B-B57247F0DDF4}" presName="spacer" presStyleCnt="0"/>
      <dgm:spPr/>
      <dgm:t>
        <a:bodyPr/>
        <a:lstStyle/>
        <a:p>
          <a:endParaRPr lang="es-CO"/>
        </a:p>
      </dgm:t>
    </dgm:pt>
    <dgm:pt modelId="{274D9170-67E3-4F7E-BBA2-D23436F60D11}" type="pres">
      <dgm:prSet presAssocID="{7A6D2D58-4997-4BD2-A69F-B3263292B88E}" presName="parentText" presStyleLbl="node1" presStyleIdx="2" presStyleCnt="3" custScaleY="96724" custLinFactNeighborY="94891">
        <dgm:presLayoutVars>
          <dgm:chMax val="0"/>
          <dgm:bulletEnabled val="1"/>
        </dgm:presLayoutVars>
      </dgm:prSet>
      <dgm:spPr/>
      <dgm:t>
        <a:bodyPr/>
        <a:lstStyle/>
        <a:p>
          <a:endParaRPr lang="es-CO"/>
        </a:p>
      </dgm:t>
    </dgm:pt>
  </dgm:ptLst>
  <dgm:cxnLst>
    <dgm:cxn modelId="{D9B1BA57-B9E7-498E-8C57-2EABC2D0FA4B}" srcId="{7F6677C3-A6FF-4125-807A-1BEB20287F09}" destId="{7A6D2D58-4997-4BD2-A69F-B3263292B88E}" srcOrd="2" destOrd="0" parTransId="{51D61E1E-900E-4DBA-AE59-45AD0BCD7566}" sibTransId="{798D6643-26DD-4B94-968D-99EF88AA21B9}"/>
    <dgm:cxn modelId="{CD73BE57-753A-4941-81C5-3B631F700836}" srcId="{7F6677C3-A6FF-4125-807A-1BEB20287F09}" destId="{867D5C32-8339-4864-B18E-32F88AD4FFCC}" srcOrd="0" destOrd="0" parTransId="{5F15F6F6-F467-453F-AE57-7493F513D3BE}" sibTransId="{78EC8C08-DAD3-40E0-9AC6-E6A4EFDAE5CE}"/>
    <dgm:cxn modelId="{ED5A548A-60CD-466E-B6B3-835D990D7DD5}" type="presOf" srcId="{867D5C32-8339-4864-B18E-32F88AD4FFCC}" destId="{623BF983-5256-429E-8E16-AA978B260CA7}" srcOrd="0" destOrd="0" presId="urn:microsoft.com/office/officeart/2005/8/layout/vList2"/>
    <dgm:cxn modelId="{CE42BFA0-65B8-4D8D-974E-8BAC9F3D15C2}" type="presOf" srcId="{7F6677C3-A6FF-4125-807A-1BEB20287F09}" destId="{798D1993-5E99-4317-8458-EBB7F2BCFE4B}" srcOrd="0" destOrd="0" presId="urn:microsoft.com/office/officeart/2005/8/layout/vList2"/>
    <dgm:cxn modelId="{8AC42A7E-0DF4-4D87-8693-06053A816526}" type="presOf" srcId="{7A6D2D58-4997-4BD2-A69F-B3263292B88E}" destId="{274D9170-67E3-4F7E-BBA2-D23436F60D11}" srcOrd="0" destOrd="0" presId="urn:microsoft.com/office/officeart/2005/8/layout/vList2"/>
    <dgm:cxn modelId="{2B6320DA-F8B6-4352-8CE0-C64F0E2DDB1E}" srcId="{7F6677C3-A6FF-4125-807A-1BEB20287F09}" destId="{E7168E82-29C1-4DE8-A013-F151B60DB6BA}" srcOrd="1" destOrd="0" parTransId="{BA88BB8F-D8E8-44BE-B1CA-63751BBB5A1C}" sibTransId="{6143AA1D-9121-4550-9B0B-B57247F0DDF4}"/>
    <dgm:cxn modelId="{9CEFE777-207A-4BFD-8872-11B713814B5F}" type="presOf" srcId="{E7168E82-29C1-4DE8-A013-F151B60DB6BA}" destId="{87DEA619-41BD-493E-9A7B-2D26DF7B877D}" srcOrd="0" destOrd="0" presId="urn:microsoft.com/office/officeart/2005/8/layout/vList2"/>
    <dgm:cxn modelId="{E0A66725-7A0F-4AF0-9349-7F0A1B3B776A}" type="presParOf" srcId="{798D1993-5E99-4317-8458-EBB7F2BCFE4B}" destId="{623BF983-5256-429E-8E16-AA978B260CA7}" srcOrd="0" destOrd="0" presId="urn:microsoft.com/office/officeart/2005/8/layout/vList2"/>
    <dgm:cxn modelId="{AD3F022A-50B2-48F3-987F-D656620AEF3C}" type="presParOf" srcId="{798D1993-5E99-4317-8458-EBB7F2BCFE4B}" destId="{17B685A6-2D7C-4BB6-AD2C-8C217848B11E}" srcOrd="1" destOrd="0" presId="urn:microsoft.com/office/officeart/2005/8/layout/vList2"/>
    <dgm:cxn modelId="{F555ADE3-F487-480E-AA4C-801DC626077A}" type="presParOf" srcId="{798D1993-5E99-4317-8458-EBB7F2BCFE4B}" destId="{87DEA619-41BD-493E-9A7B-2D26DF7B877D}" srcOrd="2" destOrd="0" presId="urn:microsoft.com/office/officeart/2005/8/layout/vList2"/>
    <dgm:cxn modelId="{A1BD70F5-8304-4D71-8EE2-C910E84A425B}" type="presParOf" srcId="{798D1993-5E99-4317-8458-EBB7F2BCFE4B}" destId="{BB594240-929A-4905-822F-19D36BC761E3}" srcOrd="3" destOrd="0" presId="urn:microsoft.com/office/officeart/2005/8/layout/vList2"/>
    <dgm:cxn modelId="{5370EB68-4CFC-45E7-87E0-34753A32A889}" type="presParOf" srcId="{798D1993-5E99-4317-8458-EBB7F2BCFE4B}" destId="{274D9170-67E3-4F7E-BBA2-D23436F60D11}" srcOrd="4"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0EE017E-782B-42F4-85D8-BD669172238F}"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s-CO"/>
        </a:p>
      </dgm:t>
    </dgm:pt>
    <dgm:pt modelId="{11DE3604-8EC9-47C1-973E-4B6A6B8D6FCE}">
      <dgm:prSet phldrT="[Texto]" custT="1"/>
      <dgm:spPr>
        <a:solidFill>
          <a:schemeClr val="bg1"/>
        </a:solidFill>
        <a:ln>
          <a:solidFill>
            <a:srgbClr val="00B050"/>
          </a:solidFill>
        </a:ln>
      </dgm:spPr>
      <dgm:t>
        <a:bodyPr/>
        <a:lstStyle/>
        <a:p>
          <a:pPr algn="just"/>
          <a:r>
            <a:rPr lang="es-CO" sz="1400" dirty="0" smtClean="0">
              <a:solidFill>
                <a:srgbClr val="044990"/>
              </a:solidFill>
            </a:rPr>
            <a:t>Uno de los objetivos que ha planteado en la estrategia de inversiones la Junta Directiva, es lograr un mayor dinamismo en el manejo del portafolio, con el fin de buscar alternativas más rentables de inversión, que permitan continuar mejorando la rentabilidad de los excedentes de liquidez que posee la bolsa, enmarcadas dentro de las políticas establecidas en materia de riesgos.</a:t>
          </a:r>
          <a:endParaRPr lang="es-CO" sz="1400" dirty="0">
            <a:solidFill>
              <a:srgbClr val="044990"/>
            </a:solidFill>
          </a:endParaRPr>
        </a:p>
      </dgm:t>
    </dgm:pt>
    <dgm:pt modelId="{ECEC9D1B-763B-4C57-8A59-CE7083318223}" type="parTrans" cxnId="{54E35FD3-4318-49A9-88BD-A3E457F7CC36}">
      <dgm:prSet/>
      <dgm:spPr/>
      <dgm:t>
        <a:bodyPr/>
        <a:lstStyle/>
        <a:p>
          <a:pPr algn="just"/>
          <a:endParaRPr lang="es-CO" sz="2400">
            <a:solidFill>
              <a:srgbClr val="044990"/>
            </a:solidFill>
          </a:endParaRPr>
        </a:p>
      </dgm:t>
    </dgm:pt>
    <dgm:pt modelId="{2750FBC3-6A69-4FE1-B3B8-F16A42FC7D3A}" type="sibTrans" cxnId="{54E35FD3-4318-49A9-88BD-A3E457F7CC36}">
      <dgm:prSet custT="1"/>
      <dgm:spPr>
        <a:solidFill>
          <a:srgbClr val="044990">
            <a:alpha val="90000"/>
          </a:srgbClr>
        </a:solidFill>
      </dgm:spPr>
      <dgm:t>
        <a:bodyPr/>
        <a:lstStyle/>
        <a:p>
          <a:pPr algn="just"/>
          <a:endParaRPr lang="es-CO" sz="2800">
            <a:solidFill>
              <a:srgbClr val="044990"/>
            </a:solidFill>
          </a:endParaRPr>
        </a:p>
      </dgm:t>
    </dgm:pt>
    <dgm:pt modelId="{5CD77656-6AFA-4BEE-B32E-C4C70736AC57}">
      <dgm:prSet phldrT="[Texto]" custT="1"/>
      <dgm:spPr>
        <a:solidFill>
          <a:schemeClr val="bg1"/>
        </a:solidFill>
        <a:ln>
          <a:solidFill>
            <a:srgbClr val="00B050"/>
          </a:solidFill>
        </a:ln>
      </dgm:spPr>
      <dgm:t>
        <a:bodyPr/>
        <a:lstStyle/>
        <a:p>
          <a:pPr algn="just"/>
          <a:r>
            <a:rPr lang="es-CO" sz="1400" dirty="0" smtClean="0">
              <a:solidFill>
                <a:srgbClr val="044990"/>
              </a:solidFill>
            </a:rPr>
            <a:t>La bolsa a realizado </a:t>
          </a:r>
          <a:r>
            <a:rPr lang="es-CO" sz="1400" dirty="0" err="1" smtClean="0">
              <a:solidFill>
                <a:srgbClr val="044990"/>
              </a:solidFill>
            </a:rPr>
            <a:t>benchmark</a:t>
          </a:r>
          <a:r>
            <a:rPr lang="es-CO" sz="1400" dirty="0" smtClean="0">
              <a:solidFill>
                <a:srgbClr val="044990"/>
              </a:solidFill>
            </a:rPr>
            <a:t> consultando algunas sociedades comisionistas de bolsa, manifestando que en cuanto a los niveles de </a:t>
          </a:r>
          <a:r>
            <a:rPr lang="es-CO" sz="1400" dirty="0" err="1" smtClean="0">
              <a:solidFill>
                <a:srgbClr val="044990"/>
              </a:solidFill>
            </a:rPr>
            <a:t>VaR</a:t>
          </a:r>
          <a:r>
            <a:rPr lang="es-CO" sz="1400" dirty="0" smtClean="0">
              <a:solidFill>
                <a:srgbClr val="044990"/>
              </a:solidFill>
            </a:rPr>
            <a:t> sobre los cuales estructuran los portafolios con perfil conservador para su clientes a través de APT, se encuentran por los niveles del 2%, 4% y 5% para portafolio entre uno y cuatro años de duración. Es importante mantener una rotación dinámica de la estructura del portafolio, ya que de ello depende el mantener los niveles de rentabilidad atractivos para los accionistas.</a:t>
          </a:r>
          <a:endParaRPr lang="es-CO" sz="1400" dirty="0">
            <a:solidFill>
              <a:srgbClr val="044990"/>
            </a:solidFill>
          </a:endParaRPr>
        </a:p>
      </dgm:t>
    </dgm:pt>
    <dgm:pt modelId="{3FA8A872-7D20-4878-B223-16BD90C91FE8}" type="parTrans" cxnId="{9B057570-58BC-4941-9793-1F4AE1E933F1}">
      <dgm:prSet/>
      <dgm:spPr/>
      <dgm:t>
        <a:bodyPr/>
        <a:lstStyle/>
        <a:p>
          <a:pPr algn="just"/>
          <a:endParaRPr lang="es-CO" sz="2400">
            <a:solidFill>
              <a:srgbClr val="044990"/>
            </a:solidFill>
          </a:endParaRPr>
        </a:p>
      </dgm:t>
    </dgm:pt>
    <dgm:pt modelId="{B1CFE463-89D2-4A55-B003-3D68C342D9FA}" type="sibTrans" cxnId="{9B057570-58BC-4941-9793-1F4AE1E933F1}">
      <dgm:prSet custT="1"/>
      <dgm:spPr>
        <a:solidFill>
          <a:srgbClr val="044990">
            <a:alpha val="90000"/>
          </a:srgbClr>
        </a:solidFill>
      </dgm:spPr>
      <dgm:t>
        <a:bodyPr/>
        <a:lstStyle/>
        <a:p>
          <a:pPr algn="just"/>
          <a:endParaRPr lang="es-CO" sz="2800">
            <a:solidFill>
              <a:srgbClr val="044990"/>
            </a:solidFill>
          </a:endParaRPr>
        </a:p>
      </dgm:t>
    </dgm:pt>
    <dgm:pt modelId="{D2A4E880-162E-495F-9FEA-856443D7A6A7}" type="pres">
      <dgm:prSet presAssocID="{70EE017E-782B-42F4-85D8-BD669172238F}" presName="outerComposite" presStyleCnt="0">
        <dgm:presLayoutVars>
          <dgm:chMax val="5"/>
          <dgm:dir/>
          <dgm:resizeHandles val="exact"/>
        </dgm:presLayoutVars>
      </dgm:prSet>
      <dgm:spPr/>
      <dgm:t>
        <a:bodyPr/>
        <a:lstStyle/>
        <a:p>
          <a:endParaRPr lang="es-CO"/>
        </a:p>
      </dgm:t>
    </dgm:pt>
    <dgm:pt modelId="{6DAE7342-8DA9-402A-9B07-225493E13E8F}" type="pres">
      <dgm:prSet presAssocID="{70EE017E-782B-42F4-85D8-BD669172238F}" presName="dummyMaxCanvas" presStyleCnt="0">
        <dgm:presLayoutVars/>
      </dgm:prSet>
      <dgm:spPr/>
      <dgm:t>
        <a:bodyPr/>
        <a:lstStyle/>
        <a:p>
          <a:endParaRPr lang="es-CO"/>
        </a:p>
      </dgm:t>
    </dgm:pt>
    <dgm:pt modelId="{47EACA93-44A7-4F3E-BE93-0B4684C99921}" type="pres">
      <dgm:prSet presAssocID="{70EE017E-782B-42F4-85D8-BD669172238F}" presName="TwoNodes_1" presStyleLbl="node1" presStyleIdx="0" presStyleCnt="2" custScaleY="85601">
        <dgm:presLayoutVars>
          <dgm:bulletEnabled val="1"/>
        </dgm:presLayoutVars>
      </dgm:prSet>
      <dgm:spPr/>
      <dgm:t>
        <a:bodyPr/>
        <a:lstStyle/>
        <a:p>
          <a:endParaRPr lang="es-CO"/>
        </a:p>
      </dgm:t>
    </dgm:pt>
    <dgm:pt modelId="{21C4FC25-C924-432D-BB54-247010327579}" type="pres">
      <dgm:prSet presAssocID="{70EE017E-782B-42F4-85D8-BD669172238F}" presName="TwoNodes_2" presStyleLbl="node1" presStyleIdx="1" presStyleCnt="2" custScaleX="107192" custScaleY="118895">
        <dgm:presLayoutVars>
          <dgm:bulletEnabled val="1"/>
        </dgm:presLayoutVars>
      </dgm:prSet>
      <dgm:spPr/>
      <dgm:t>
        <a:bodyPr/>
        <a:lstStyle/>
        <a:p>
          <a:endParaRPr lang="es-CO"/>
        </a:p>
      </dgm:t>
    </dgm:pt>
    <dgm:pt modelId="{6B24CEE6-C586-4E63-A3E8-38F3C63E7735}" type="pres">
      <dgm:prSet presAssocID="{70EE017E-782B-42F4-85D8-BD669172238F}" presName="TwoConn_1-2" presStyleLbl="fgAccFollowNode1" presStyleIdx="0" presStyleCnt="1" custLinFactNeighborX="19016" custLinFactNeighborY="-1189">
        <dgm:presLayoutVars>
          <dgm:bulletEnabled val="1"/>
        </dgm:presLayoutVars>
      </dgm:prSet>
      <dgm:spPr/>
      <dgm:t>
        <a:bodyPr/>
        <a:lstStyle/>
        <a:p>
          <a:endParaRPr lang="es-CO"/>
        </a:p>
      </dgm:t>
    </dgm:pt>
    <dgm:pt modelId="{88E6D960-FF7D-4516-93B2-89B98B3CA42A}" type="pres">
      <dgm:prSet presAssocID="{70EE017E-782B-42F4-85D8-BD669172238F}" presName="TwoNodes_1_text" presStyleLbl="node1" presStyleIdx="1" presStyleCnt="2">
        <dgm:presLayoutVars>
          <dgm:bulletEnabled val="1"/>
        </dgm:presLayoutVars>
      </dgm:prSet>
      <dgm:spPr/>
      <dgm:t>
        <a:bodyPr/>
        <a:lstStyle/>
        <a:p>
          <a:endParaRPr lang="es-CO"/>
        </a:p>
      </dgm:t>
    </dgm:pt>
    <dgm:pt modelId="{C66485C7-0911-44E3-BB23-7497A59264A2}" type="pres">
      <dgm:prSet presAssocID="{70EE017E-782B-42F4-85D8-BD669172238F}" presName="TwoNodes_2_text" presStyleLbl="node1" presStyleIdx="1" presStyleCnt="2">
        <dgm:presLayoutVars>
          <dgm:bulletEnabled val="1"/>
        </dgm:presLayoutVars>
      </dgm:prSet>
      <dgm:spPr/>
      <dgm:t>
        <a:bodyPr/>
        <a:lstStyle/>
        <a:p>
          <a:endParaRPr lang="es-CO"/>
        </a:p>
      </dgm:t>
    </dgm:pt>
  </dgm:ptLst>
  <dgm:cxnLst>
    <dgm:cxn modelId="{54E35FD3-4318-49A9-88BD-A3E457F7CC36}" srcId="{70EE017E-782B-42F4-85D8-BD669172238F}" destId="{11DE3604-8EC9-47C1-973E-4B6A6B8D6FCE}" srcOrd="0" destOrd="0" parTransId="{ECEC9D1B-763B-4C57-8A59-CE7083318223}" sibTransId="{2750FBC3-6A69-4FE1-B3B8-F16A42FC7D3A}"/>
    <dgm:cxn modelId="{77BB27E7-E4F2-4037-883F-914D56864842}" type="presOf" srcId="{11DE3604-8EC9-47C1-973E-4B6A6B8D6FCE}" destId="{88E6D960-FF7D-4516-93B2-89B98B3CA42A}" srcOrd="1" destOrd="0" presId="urn:microsoft.com/office/officeart/2005/8/layout/vProcess5"/>
    <dgm:cxn modelId="{9B057570-58BC-4941-9793-1F4AE1E933F1}" srcId="{70EE017E-782B-42F4-85D8-BD669172238F}" destId="{5CD77656-6AFA-4BEE-B32E-C4C70736AC57}" srcOrd="1" destOrd="0" parTransId="{3FA8A872-7D20-4878-B223-16BD90C91FE8}" sibTransId="{B1CFE463-89D2-4A55-B003-3D68C342D9FA}"/>
    <dgm:cxn modelId="{0957FE80-5CF2-4213-82B6-3FB12A4ADEF3}" type="presOf" srcId="{70EE017E-782B-42F4-85D8-BD669172238F}" destId="{D2A4E880-162E-495F-9FEA-856443D7A6A7}" srcOrd="0" destOrd="0" presId="urn:microsoft.com/office/officeart/2005/8/layout/vProcess5"/>
    <dgm:cxn modelId="{E2E33230-EF2A-4018-9BCD-8B766EFB2D97}" type="presOf" srcId="{5CD77656-6AFA-4BEE-B32E-C4C70736AC57}" destId="{21C4FC25-C924-432D-BB54-247010327579}" srcOrd="0" destOrd="0" presId="urn:microsoft.com/office/officeart/2005/8/layout/vProcess5"/>
    <dgm:cxn modelId="{D40993BF-B62F-4A21-9216-CB2309246FD5}" type="presOf" srcId="{2750FBC3-6A69-4FE1-B3B8-F16A42FC7D3A}" destId="{6B24CEE6-C586-4E63-A3E8-38F3C63E7735}" srcOrd="0" destOrd="0" presId="urn:microsoft.com/office/officeart/2005/8/layout/vProcess5"/>
    <dgm:cxn modelId="{18DFE902-20B3-46F4-9E81-ED4C63659F39}" type="presOf" srcId="{11DE3604-8EC9-47C1-973E-4B6A6B8D6FCE}" destId="{47EACA93-44A7-4F3E-BE93-0B4684C99921}" srcOrd="0" destOrd="0" presId="urn:microsoft.com/office/officeart/2005/8/layout/vProcess5"/>
    <dgm:cxn modelId="{5CC4D1CF-2A0A-49C6-9767-F3071547F484}" type="presOf" srcId="{5CD77656-6AFA-4BEE-B32E-C4C70736AC57}" destId="{C66485C7-0911-44E3-BB23-7497A59264A2}" srcOrd="1" destOrd="0" presId="urn:microsoft.com/office/officeart/2005/8/layout/vProcess5"/>
    <dgm:cxn modelId="{51E1E6EC-47AC-4842-874B-3758A3CC61C7}" type="presParOf" srcId="{D2A4E880-162E-495F-9FEA-856443D7A6A7}" destId="{6DAE7342-8DA9-402A-9B07-225493E13E8F}" srcOrd="0" destOrd="0" presId="urn:microsoft.com/office/officeart/2005/8/layout/vProcess5"/>
    <dgm:cxn modelId="{0774B0B2-DBC2-4775-BBFD-24A5DB40860A}" type="presParOf" srcId="{D2A4E880-162E-495F-9FEA-856443D7A6A7}" destId="{47EACA93-44A7-4F3E-BE93-0B4684C99921}" srcOrd="1" destOrd="0" presId="urn:microsoft.com/office/officeart/2005/8/layout/vProcess5"/>
    <dgm:cxn modelId="{DB4E0A99-576F-4354-894F-60622F2B9173}" type="presParOf" srcId="{D2A4E880-162E-495F-9FEA-856443D7A6A7}" destId="{21C4FC25-C924-432D-BB54-247010327579}" srcOrd="2" destOrd="0" presId="urn:microsoft.com/office/officeart/2005/8/layout/vProcess5"/>
    <dgm:cxn modelId="{B949B340-2B79-482E-90E7-FF9C6DCB3C5C}" type="presParOf" srcId="{D2A4E880-162E-495F-9FEA-856443D7A6A7}" destId="{6B24CEE6-C586-4E63-A3E8-38F3C63E7735}" srcOrd="3" destOrd="0" presId="urn:microsoft.com/office/officeart/2005/8/layout/vProcess5"/>
    <dgm:cxn modelId="{BE3D1044-6393-415A-AEFA-41A868AB0AC6}" type="presParOf" srcId="{D2A4E880-162E-495F-9FEA-856443D7A6A7}" destId="{88E6D960-FF7D-4516-93B2-89B98B3CA42A}" srcOrd="4" destOrd="0" presId="urn:microsoft.com/office/officeart/2005/8/layout/vProcess5"/>
    <dgm:cxn modelId="{667B2C69-4093-417E-8973-0004AA274330}" type="presParOf" srcId="{D2A4E880-162E-495F-9FEA-856443D7A6A7}" destId="{C66485C7-0911-44E3-BB23-7497A59264A2}" srcOrd="5" destOrd="0" presId="urn:microsoft.com/office/officeart/2005/8/layout/vProcess5"/>
  </dgm:cxnLst>
  <dgm:bg>
    <a:solidFill>
      <a:schemeClr val="bg1"/>
    </a:solid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0EE017E-782B-42F4-85D8-BD669172238F}"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s-CO"/>
        </a:p>
      </dgm:t>
    </dgm:pt>
    <dgm:pt modelId="{11DE3604-8EC9-47C1-973E-4B6A6B8D6FCE}">
      <dgm:prSet phldrT="[Texto]" custT="1"/>
      <dgm:spPr>
        <a:solidFill>
          <a:schemeClr val="bg1"/>
        </a:solidFill>
        <a:ln>
          <a:solidFill>
            <a:srgbClr val="00B050"/>
          </a:solidFill>
        </a:ln>
      </dgm:spPr>
      <dgm:t>
        <a:bodyPr/>
        <a:lstStyle/>
        <a:p>
          <a:pPr algn="just"/>
          <a:r>
            <a:rPr lang="es-CO" sz="1400" b="1" dirty="0" err="1" smtClean="0">
              <a:solidFill>
                <a:srgbClr val="044990"/>
              </a:solidFill>
            </a:rPr>
            <a:t>VaR</a:t>
          </a:r>
          <a:r>
            <a:rPr lang="es-CO" sz="1400" b="1" dirty="0" smtClean="0">
              <a:solidFill>
                <a:srgbClr val="044990"/>
              </a:solidFill>
            </a:rPr>
            <a:t> del Portafolio</a:t>
          </a:r>
        </a:p>
        <a:p>
          <a:pPr algn="just" rtl="0"/>
          <a:r>
            <a:rPr lang="es-CO" sz="1400" dirty="0" smtClean="0">
              <a:solidFill>
                <a:srgbClr val="044990"/>
              </a:solidFill>
            </a:rPr>
            <a:t>Mide la posible pérdida máxima esperada durante un determinado intervalo de tiempo, bajo condiciones normales del mercado y dentro de un nivel de confianza establecido.</a:t>
          </a:r>
        </a:p>
        <a:p>
          <a:pPr algn="just" rtl="0"/>
          <a:r>
            <a:rPr lang="es-CO" sz="1400" dirty="0" smtClean="0">
              <a:solidFill>
                <a:srgbClr val="044990"/>
              </a:solidFill>
            </a:rPr>
            <a:t>Su cálculo se realiza a través de un modelo que tiene en cuenta las correlaciones de los rendimientos entre los instrumentos que componen el portafolio. </a:t>
          </a:r>
        </a:p>
        <a:p>
          <a:pPr algn="just" rtl="0"/>
          <a:r>
            <a:rPr lang="es-CO" sz="1400" dirty="0" smtClean="0">
              <a:solidFill>
                <a:srgbClr val="044990"/>
              </a:solidFill>
            </a:rPr>
            <a:t>La fórmula para calcular el </a:t>
          </a:r>
          <a:r>
            <a:rPr lang="es-CO" sz="1400" dirty="0" err="1" smtClean="0">
              <a:solidFill>
                <a:srgbClr val="044990"/>
              </a:solidFill>
            </a:rPr>
            <a:t>VaR</a:t>
          </a:r>
          <a:r>
            <a:rPr lang="es-CO" sz="1400" dirty="0" smtClean="0">
              <a:solidFill>
                <a:srgbClr val="044990"/>
              </a:solidFill>
            </a:rPr>
            <a:t> bajo esta metodología, es la siguiente:</a:t>
          </a:r>
        </a:p>
        <a:p>
          <a:pPr algn="ctr" rtl="0"/>
          <a:endParaRPr lang="es-CO" sz="800" b="1" dirty="0" smtClean="0">
            <a:solidFill>
              <a:srgbClr val="044990"/>
            </a:solidFill>
          </a:endParaRPr>
        </a:p>
        <a:p>
          <a:pPr algn="ctr" rtl="0"/>
          <a:r>
            <a:rPr lang="es-CO" sz="1400" b="1" dirty="0" err="1" smtClean="0">
              <a:solidFill>
                <a:srgbClr val="044990"/>
              </a:solidFill>
            </a:rPr>
            <a:t>VaR</a:t>
          </a:r>
          <a:r>
            <a:rPr lang="es-CO" sz="1400" b="1" dirty="0" smtClean="0">
              <a:solidFill>
                <a:srgbClr val="044990"/>
              </a:solidFill>
            </a:rPr>
            <a:t> </a:t>
          </a:r>
          <a:r>
            <a:rPr lang="es-CO" sz="1400" b="1" dirty="0" err="1" smtClean="0">
              <a:solidFill>
                <a:srgbClr val="044990"/>
              </a:solidFill>
            </a:rPr>
            <a:t>port</a:t>
          </a:r>
          <a:r>
            <a:rPr lang="es-CO" sz="1400" b="1" dirty="0" smtClean="0">
              <a:solidFill>
                <a:srgbClr val="044990"/>
              </a:solidFill>
            </a:rPr>
            <a:t>: NC * </a:t>
          </a:r>
          <a:r>
            <a:rPr lang="el-GR" sz="1400" b="1" dirty="0" smtClean="0">
              <a:solidFill>
                <a:srgbClr val="044990"/>
              </a:solidFill>
            </a:rPr>
            <a:t>σ</a:t>
          </a:r>
          <a:r>
            <a:rPr lang="es-CO" sz="1400" b="1" dirty="0" err="1" smtClean="0">
              <a:solidFill>
                <a:srgbClr val="044990"/>
              </a:solidFill>
            </a:rPr>
            <a:t>port</a:t>
          </a:r>
          <a:r>
            <a:rPr lang="es-CO" sz="1400" b="1" dirty="0" smtClean="0">
              <a:solidFill>
                <a:srgbClr val="044990"/>
              </a:solidFill>
            </a:rPr>
            <a:t> * VP * √t</a:t>
          </a:r>
        </a:p>
        <a:p>
          <a:pPr algn="just" rtl="0"/>
          <a:r>
            <a:rPr lang="es-CO" sz="1400" dirty="0" smtClean="0">
              <a:solidFill>
                <a:srgbClr val="044990"/>
              </a:solidFill>
            </a:rPr>
            <a:t>Donde: </a:t>
          </a:r>
        </a:p>
        <a:p>
          <a:pPr algn="just" rtl="0"/>
          <a:r>
            <a:rPr lang="es-CO" sz="1400" dirty="0" smtClean="0">
              <a:solidFill>
                <a:srgbClr val="044990"/>
              </a:solidFill>
            </a:rPr>
            <a:t>	</a:t>
          </a:r>
          <a:r>
            <a:rPr lang="es-CO" sz="1200" b="1" dirty="0" err="1" smtClean="0">
              <a:solidFill>
                <a:srgbClr val="044990"/>
              </a:solidFill>
            </a:rPr>
            <a:t>VaRport</a:t>
          </a:r>
          <a:r>
            <a:rPr lang="es-CO" sz="1200" b="1" dirty="0" smtClean="0">
              <a:solidFill>
                <a:srgbClr val="044990"/>
              </a:solidFill>
            </a:rPr>
            <a:t> = </a:t>
          </a:r>
          <a:r>
            <a:rPr lang="es-CO" sz="1200" b="0" dirty="0" smtClean="0">
              <a:solidFill>
                <a:srgbClr val="044990"/>
              </a:solidFill>
            </a:rPr>
            <a:t>Valor en riesgo del portafolio </a:t>
          </a:r>
        </a:p>
        <a:p>
          <a:pPr algn="just" rtl="0"/>
          <a:r>
            <a:rPr lang="es-CO" sz="1200" b="1" dirty="0" smtClean="0">
              <a:solidFill>
                <a:srgbClr val="044990"/>
              </a:solidFill>
            </a:rPr>
            <a:t>	NC = </a:t>
          </a:r>
          <a:r>
            <a:rPr lang="es-CO" sz="1200" b="0" dirty="0" smtClean="0">
              <a:solidFill>
                <a:srgbClr val="044990"/>
              </a:solidFill>
            </a:rPr>
            <a:t>Nivel de confianza </a:t>
          </a:r>
        </a:p>
        <a:p>
          <a:pPr algn="just" rtl="0"/>
          <a:r>
            <a:rPr lang="es-CO" sz="1200" b="1" dirty="0" smtClean="0">
              <a:solidFill>
                <a:srgbClr val="044990"/>
              </a:solidFill>
            </a:rPr>
            <a:t>	</a:t>
          </a:r>
          <a:r>
            <a:rPr lang="es-CO" sz="1200" b="1" dirty="0" err="1" smtClean="0">
              <a:solidFill>
                <a:srgbClr val="044990"/>
              </a:solidFill>
            </a:rPr>
            <a:t>σport</a:t>
          </a:r>
          <a:r>
            <a:rPr lang="es-CO" sz="1200" b="1" dirty="0" smtClean="0">
              <a:solidFill>
                <a:srgbClr val="044990"/>
              </a:solidFill>
            </a:rPr>
            <a:t> = </a:t>
          </a:r>
          <a:r>
            <a:rPr lang="es-CO" sz="1200" b="0" dirty="0" smtClean="0">
              <a:solidFill>
                <a:srgbClr val="044990"/>
              </a:solidFill>
            </a:rPr>
            <a:t>Volatilidad del Portafolio (diario) </a:t>
          </a:r>
        </a:p>
        <a:p>
          <a:pPr algn="just" rtl="0"/>
          <a:r>
            <a:rPr lang="es-CO" sz="1200" b="1" dirty="0" smtClean="0">
              <a:solidFill>
                <a:srgbClr val="044990"/>
              </a:solidFill>
            </a:rPr>
            <a:t>	VP = </a:t>
          </a:r>
          <a:r>
            <a:rPr lang="es-CO" sz="1200" b="0" dirty="0" smtClean="0">
              <a:solidFill>
                <a:srgbClr val="044990"/>
              </a:solidFill>
            </a:rPr>
            <a:t>Valor presente de los activos del portafolio </a:t>
          </a:r>
        </a:p>
        <a:p>
          <a:pPr algn="just" rtl="0"/>
          <a:r>
            <a:rPr lang="es-CO" sz="1200" b="1" dirty="0" smtClean="0">
              <a:solidFill>
                <a:srgbClr val="044990"/>
              </a:solidFill>
            </a:rPr>
            <a:t>	√t = </a:t>
          </a:r>
          <a:r>
            <a:rPr lang="es-CO" sz="1200" b="0" dirty="0" smtClean="0">
              <a:solidFill>
                <a:srgbClr val="044990"/>
              </a:solidFill>
            </a:rPr>
            <a:t>Horizonte de tiempo</a:t>
          </a:r>
        </a:p>
        <a:p>
          <a:pPr algn="just" rtl="0"/>
          <a:r>
            <a:rPr lang="es-CO" sz="1400" dirty="0" smtClean="0">
              <a:solidFill>
                <a:srgbClr val="044990"/>
              </a:solidFill>
            </a:rPr>
            <a:t>El </a:t>
          </a:r>
          <a:r>
            <a:rPr lang="es-CO" sz="1400" dirty="0" err="1" smtClean="0">
              <a:solidFill>
                <a:srgbClr val="044990"/>
              </a:solidFill>
            </a:rPr>
            <a:t>VaR</a:t>
          </a:r>
          <a:r>
            <a:rPr lang="es-CO" sz="1400" dirty="0" smtClean="0">
              <a:solidFill>
                <a:srgbClr val="044990"/>
              </a:solidFill>
            </a:rPr>
            <a:t> del portafolio se calcula tomando un nivel de confianza del 95% y un horizonte de tiempo </a:t>
          </a:r>
          <a:r>
            <a:rPr lang="es-CO" sz="1400" b="0" dirty="0" smtClean="0">
              <a:latin typeface="+mj-lt"/>
              <a:cs typeface="Calibri" pitchFamily="34" charset="0"/>
            </a:rPr>
            <a:t>de un mes.</a:t>
          </a:r>
          <a:endParaRPr lang="es-CO" sz="1400" b="1" dirty="0">
            <a:solidFill>
              <a:srgbClr val="044990"/>
            </a:solidFill>
          </a:endParaRPr>
        </a:p>
      </dgm:t>
    </dgm:pt>
    <dgm:pt modelId="{ECEC9D1B-763B-4C57-8A59-CE7083318223}" type="parTrans" cxnId="{54E35FD3-4318-49A9-88BD-A3E457F7CC36}">
      <dgm:prSet/>
      <dgm:spPr/>
      <dgm:t>
        <a:bodyPr/>
        <a:lstStyle/>
        <a:p>
          <a:pPr algn="just"/>
          <a:endParaRPr lang="es-CO" sz="2400">
            <a:solidFill>
              <a:srgbClr val="044990"/>
            </a:solidFill>
          </a:endParaRPr>
        </a:p>
      </dgm:t>
    </dgm:pt>
    <dgm:pt modelId="{2750FBC3-6A69-4FE1-B3B8-F16A42FC7D3A}" type="sibTrans" cxnId="{54E35FD3-4318-49A9-88BD-A3E457F7CC36}">
      <dgm:prSet custT="1"/>
      <dgm:spPr>
        <a:solidFill>
          <a:srgbClr val="044990">
            <a:alpha val="90000"/>
          </a:srgbClr>
        </a:solidFill>
      </dgm:spPr>
      <dgm:t>
        <a:bodyPr/>
        <a:lstStyle/>
        <a:p>
          <a:pPr algn="just"/>
          <a:endParaRPr lang="es-CO" sz="2800">
            <a:solidFill>
              <a:srgbClr val="044990"/>
            </a:solidFill>
          </a:endParaRPr>
        </a:p>
      </dgm:t>
    </dgm:pt>
    <dgm:pt modelId="{D2A4E880-162E-495F-9FEA-856443D7A6A7}" type="pres">
      <dgm:prSet presAssocID="{70EE017E-782B-42F4-85D8-BD669172238F}" presName="outerComposite" presStyleCnt="0">
        <dgm:presLayoutVars>
          <dgm:chMax val="5"/>
          <dgm:dir/>
          <dgm:resizeHandles val="exact"/>
        </dgm:presLayoutVars>
      </dgm:prSet>
      <dgm:spPr/>
      <dgm:t>
        <a:bodyPr/>
        <a:lstStyle/>
        <a:p>
          <a:endParaRPr lang="es-CO"/>
        </a:p>
      </dgm:t>
    </dgm:pt>
    <dgm:pt modelId="{6DAE7342-8DA9-402A-9B07-225493E13E8F}" type="pres">
      <dgm:prSet presAssocID="{70EE017E-782B-42F4-85D8-BD669172238F}" presName="dummyMaxCanvas" presStyleCnt="0">
        <dgm:presLayoutVars/>
      </dgm:prSet>
      <dgm:spPr/>
      <dgm:t>
        <a:bodyPr/>
        <a:lstStyle/>
        <a:p>
          <a:endParaRPr lang="es-CO"/>
        </a:p>
      </dgm:t>
    </dgm:pt>
    <dgm:pt modelId="{046C318F-B044-4FF5-862F-596E29E57FF0}" type="pres">
      <dgm:prSet presAssocID="{70EE017E-782B-42F4-85D8-BD669172238F}" presName="OneNode_1" presStyleLbl="node1" presStyleIdx="0" presStyleCnt="1" custScaleY="200000">
        <dgm:presLayoutVars>
          <dgm:bulletEnabled val="1"/>
        </dgm:presLayoutVars>
      </dgm:prSet>
      <dgm:spPr/>
      <dgm:t>
        <a:bodyPr/>
        <a:lstStyle/>
        <a:p>
          <a:endParaRPr lang="es-CO"/>
        </a:p>
      </dgm:t>
    </dgm:pt>
  </dgm:ptLst>
  <dgm:cxnLst>
    <dgm:cxn modelId="{54E35FD3-4318-49A9-88BD-A3E457F7CC36}" srcId="{70EE017E-782B-42F4-85D8-BD669172238F}" destId="{11DE3604-8EC9-47C1-973E-4B6A6B8D6FCE}" srcOrd="0" destOrd="0" parTransId="{ECEC9D1B-763B-4C57-8A59-CE7083318223}" sibTransId="{2750FBC3-6A69-4FE1-B3B8-F16A42FC7D3A}"/>
    <dgm:cxn modelId="{A636D048-7DB4-4719-AF3C-AEC3CE933255}" type="presOf" srcId="{11DE3604-8EC9-47C1-973E-4B6A6B8D6FCE}" destId="{046C318F-B044-4FF5-862F-596E29E57FF0}" srcOrd="0" destOrd="0" presId="urn:microsoft.com/office/officeart/2005/8/layout/vProcess5"/>
    <dgm:cxn modelId="{1D315759-67F4-408F-8F23-94F608225E67}" type="presOf" srcId="{70EE017E-782B-42F4-85D8-BD669172238F}" destId="{D2A4E880-162E-495F-9FEA-856443D7A6A7}" srcOrd="0" destOrd="0" presId="urn:microsoft.com/office/officeart/2005/8/layout/vProcess5"/>
    <dgm:cxn modelId="{1BB25708-3E9E-43D9-B855-3C5F6B8274BE}" type="presParOf" srcId="{D2A4E880-162E-495F-9FEA-856443D7A6A7}" destId="{6DAE7342-8DA9-402A-9B07-225493E13E8F}" srcOrd="0" destOrd="0" presId="urn:microsoft.com/office/officeart/2005/8/layout/vProcess5"/>
    <dgm:cxn modelId="{4A272859-0BBE-455F-8174-0B66C51CDEC2}" type="presParOf" srcId="{D2A4E880-162E-495F-9FEA-856443D7A6A7}" destId="{046C318F-B044-4FF5-862F-596E29E57FF0}" srcOrd="1" destOrd="0" presId="urn:microsoft.com/office/officeart/2005/8/layout/vProcess5"/>
  </dgm:cxnLst>
  <dgm:bg>
    <a:solidFill>
      <a:schemeClr val="bg1"/>
    </a:solid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0EE017E-782B-42F4-85D8-BD669172238F}"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s-CO"/>
        </a:p>
      </dgm:t>
    </dgm:pt>
    <dgm:pt modelId="{11DE3604-8EC9-47C1-973E-4B6A6B8D6FCE}">
      <dgm:prSet phldrT="[Texto]" custT="1"/>
      <dgm:spPr>
        <a:solidFill>
          <a:schemeClr val="bg1"/>
        </a:solidFill>
        <a:ln>
          <a:solidFill>
            <a:srgbClr val="00B050"/>
          </a:solidFill>
        </a:ln>
      </dgm:spPr>
      <dgm:t>
        <a:bodyPr/>
        <a:lstStyle/>
        <a:p>
          <a:pPr algn="just" rtl="0"/>
          <a:r>
            <a:rPr lang="es-CO" sz="1400" dirty="0" smtClean="0">
              <a:solidFill>
                <a:srgbClr val="044990"/>
              </a:solidFill>
            </a:rPr>
            <a:t>La medición de los riesgos asumidos por la Bolsa al invertir sus excedentes de liquidez, se realiza a partir del análisis de las volatilidades de cada unos los activos que componen el portafolio.</a:t>
          </a:r>
        </a:p>
        <a:p>
          <a:pPr algn="ctr" rtl="0"/>
          <a:endParaRPr lang="es-CO" sz="800" b="1" dirty="0" smtClean="0">
            <a:solidFill>
              <a:srgbClr val="044990"/>
            </a:solidFill>
          </a:endParaRPr>
        </a:p>
        <a:p>
          <a:pPr algn="ctr" rtl="0"/>
          <a:r>
            <a:rPr lang="el-GR" sz="1400" b="1" dirty="0" smtClean="0">
              <a:solidFill>
                <a:srgbClr val="044990"/>
              </a:solidFill>
            </a:rPr>
            <a:t>σ</a:t>
          </a:r>
          <a:r>
            <a:rPr lang="es-CO" sz="1400" b="1" dirty="0" smtClean="0">
              <a:solidFill>
                <a:srgbClr val="044990"/>
              </a:solidFill>
            </a:rPr>
            <a:t>precio: Dm * </a:t>
          </a:r>
          <a:r>
            <a:rPr lang="el-GR" sz="1400" b="1" dirty="0" smtClean="0">
              <a:solidFill>
                <a:srgbClr val="044990"/>
              </a:solidFill>
            </a:rPr>
            <a:t>σ</a:t>
          </a:r>
          <a:r>
            <a:rPr lang="es-CO" sz="1400" b="1" dirty="0" smtClean="0">
              <a:solidFill>
                <a:srgbClr val="044990"/>
              </a:solidFill>
            </a:rPr>
            <a:t>r * r</a:t>
          </a:r>
        </a:p>
        <a:p>
          <a:pPr algn="just" rtl="0"/>
          <a:r>
            <a:rPr lang="es-CO" sz="1400" dirty="0" smtClean="0">
              <a:solidFill>
                <a:srgbClr val="044990"/>
              </a:solidFill>
            </a:rPr>
            <a:t>Donde: </a:t>
          </a:r>
        </a:p>
        <a:p>
          <a:pPr algn="just" rtl="0"/>
          <a:r>
            <a:rPr lang="es-CO" sz="1400" b="1" dirty="0" smtClean="0">
              <a:solidFill>
                <a:srgbClr val="044990"/>
              </a:solidFill>
            </a:rPr>
            <a:t>	</a:t>
          </a:r>
          <a:r>
            <a:rPr lang="es-CO" sz="1400" b="1" dirty="0" err="1" smtClean="0">
              <a:solidFill>
                <a:srgbClr val="044990"/>
              </a:solidFill>
            </a:rPr>
            <a:t>σprecio</a:t>
          </a:r>
          <a:r>
            <a:rPr lang="es-CO" sz="1400" b="1" dirty="0" smtClean="0">
              <a:solidFill>
                <a:srgbClr val="044990"/>
              </a:solidFill>
            </a:rPr>
            <a:t> = </a:t>
          </a:r>
          <a:r>
            <a:rPr lang="es-CO" sz="1400" b="0" dirty="0" smtClean="0">
              <a:solidFill>
                <a:srgbClr val="044990"/>
              </a:solidFill>
            </a:rPr>
            <a:t>Volatilidad de precio (diaria)</a:t>
          </a:r>
        </a:p>
        <a:p>
          <a:pPr algn="just" rtl="0"/>
          <a:r>
            <a:rPr lang="es-CO" sz="1400" b="1" dirty="0" smtClean="0">
              <a:solidFill>
                <a:srgbClr val="044990"/>
              </a:solidFill>
            </a:rPr>
            <a:t>	Dm = </a:t>
          </a:r>
          <a:r>
            <a:rPr lang="es-CO" sz="1400" b="0" dirty="0" smtClean="0">
              <a:solidFill>
                <a:srgbClr val="044990"/>
              </a:solidFill>
            </a:rPr>
            <a:t>Duración Modificada del activo </a:t>
          </a:r>
        </a:p>
        <a:p>
          <a:pPr algn="just" rtl="0"/>
          <a:r>
            <a:rPr lang="es-CO" sz="1400" b="1" dirty="0" smtClean="0">
              <a:solidFill>
                <a:srgbClr val="044990"/>
              </a:solidFill>
            </a:rPr>
            <a:t>	</a:t>
          </a:r>
          <a:r>
            <a:rPr lang="es-CO" sz="1400" b="1" dirty="0" err="1" smtClean="0">
              <a:solidFill>
                <a:srgbClr val="044990"/>
              </a:solidFill>
            </a:rPr>
            <a:t>σr</a:t>
          </a:r>
          <a:r>
            <a:rPr lang="es-CO" sz="1400" b="1" dirty="0" smtClean="0">
              <a:solidFill>
                <a:srgbClr val="044990"/>
              </a:solidFill>
            </a:rPr>
            <a:t> = </a:t>
          </a:r>
          <a:r>
            <a:rPr lang="es-CO" sz="1400" b="0" dirty="0" smtClean="0">
              <a:solidFill>
                <a:srgbClr val="044990"/>
              </a:solidFill>
            </a:rPr>
            <a:t>Volatilidad de tasa </a:t>
          </a:r>
        </a:p>
        <a:p>
          <a:pPr algn="just" rtl="0"/>
          <a:r>
            <a:rPr lang="es-CO" sz="1400" b="1" dirty="0" smtClean="0">
              <a:solidFill>
                <a:srgbClr val="044990"/>
              </a:solidFill>
            </a:rPr>
            <a:t>	r = </a:t>
          </a:r>
          <a:r>
            <a:rPr lang="es-CO" sz="1400" b="0" dirty="0" smtClean="0">
              <a:solidFill>
                <a:srgbClr val="044990"/>
              </a:solidFill>
            </a:rPr>
            <a:t>Ultima tasa de mercado</a:t>
          </a:r>
        </a:p>
        <a:p>
          <a:pPr algn="just" rtl="0"/>
          <a:endParaRPr lang="es-CO" sz="1400" dirty="0" smtClean="0">
            <a:solidFill>
              <a:srgbClr val="044990"/>
            </a:solidFill>
          </a:endParaRPr>
        </a:p>
        <a:p>
          <a:pPr algn="just" rtl="0"/>
          <a:r>
            <a:rPr lang="es-CO" sz="1400" dirty="0" smtClean="0">
              <a:solidFill>
                <a:srgbClr val="044990"/>
              </a:solidFill>
            </a:rPr>
            <a:t>Así las cosas, fue planteado un escenario orientado al análisis de la volatilidad y duración modificada que generan cada uno de los títulos del portafolio actual, sintonizado con la solicitud expresa realizada por la Junta Directiva.</a:t>
          </a:r>
          <a:endParaRPr lang="es-CO" sz="1400" dirty="0">
            <a:solidFill>
              <a:srgbClr val="044990"/>
            </a:solidFill>
          </a:endParaRPr>
        </a:p>
      </dgm:t>
    </dgm:pt>
    <dgm:pt modelId="{ECEC9D1B-763B-4C57-8A59-CE7083318223}" type="parTrans" cxnId="{54E35FD3-4318-49A9-88BD-A3E457F7CC36}">
      <dgm:prSet/>
      <dgm:spPr/>
      <dgm:t>
        <a:bodyPr/>
        <a:lstStyle/>
        <a:p>
          <a:pPr algn="just"/>
          <a:endParaRPr lang="es-CO" sz="2400">
            <a:solidFill>
              <a:srgbClr val="044990"/>
            </a:solidFill>
          </a:endParaRPr>
        </a:p>
      </dgm:t>
    </dgm:pt>
    <dgm:pt modelId="{2750FBC3-6A69-4FE1-B3B8-F16A42FC7D3A}" type="sibTrans" cxnId="{54E35FD3-4318-49A9-88BD-A3E457F7CC36}">
      <dgm:prSet custT="1"/>
      <dgm:spPr>
        <a:solidFill>
          <a:srgbClr val="044990">
            <a:alpha val="90000"/>
          </a:srgbClr>
        </a:solidFill>
      </dgm:spPr>
      <dgm:t>
        <a:bodyPr/>
        <a:lstStyle/>
        <a:p>
          <a:pPr algn="just"/>
          <a:endParaRPr lang="es-CO" sz="2800">
            <a:solidFill>
              <a:srgbClr val="044990"/>
            </a:solidFill>
          </a:endParaRPr>
        </a:p>
      </dgm:t>
    </dgm:pt>
    <dgm:pt modelId="{D2A4E880-162E-495F-9FEA-856443D7A6A7}" type="pres">
      <dgm:prSet presAssocID="{70EE017E-782B-42F4-85D8-BD669172238F}" presName="outerComposite" presStyleCnt="0">
        <dgm:presLayoutVars>
          <dgm:chMax val="5"/>
          <dgm:dir/>
          <dgm:resizeHandles val="exact"/>
        </dgm:presLayoutVars>
      </dgm:prSet>
      <dgm:spPr/>
      <dgm:t>
        <a:bodyPr/>
        <a:lstStyle/>
        <a:p>
          <a:endParaRPr lang="es-CO"/>
        </a:p>
      </dgm:t>
    </dgm:pt>
    <dgm:pt modelId="{6DAE7342-8DA9-402A-9B07-225493E13E8F}" type="pres">
      <dgm:prSet presAssocID="{70EE017E-782B-42F4-85D8-BD669172238F}" presName="dummyMaxCanvas" presStyleCnt="0">
        <dgm:presLayoutVars/>
      </dgm:prSet>
      <dgm:spPr/>
      <dgm:t>
        <a:bodyPr/>
        <a:lstStyle/>
        <a:p>
          <a:endParaRPr lang="es-CO"/>
        </a:p>
      </dgm:t>
    </dgm:pt>
    <dgm:pt modelId="{046C318F-B044-4FF5-862F-596E29E57FF0}" type="pres">
      <dgm:prSet presAssocID="{70EE017E-782B-42F4-85D8-BD669172238F}" presName="OneNode_1" presStyleLbl="node1" presStyleIdx="0" presStyleCnt="1" custScaleY="200000">
        <dgm:presLayoutVars>
          <dgm:bulletEnabled val="1"/>
        </dgm:presLayoutVars>
      </dgm:prSet>
      <dgm:spPr/>
      <dgm:t>
        <a:bodyPr/>
        <a:lstStyle/>
        <a:p>
          <a:endParaRPr lang="es-CO"/>
        </a:p>
      </dgm:t>
    </dgm:pt>
  </dgm:ptLst>
  <dgm:cxnLst>
    <dgm:cxn modelId="{D01CE470-F592-4546-86CA-620BD87D6098}" type="presOf" srcId="{11DE3604-8EC9-47C1-973E-4B6A6B8D6FCE}" destId="{046C318F-B044-4FF5-862F-596E29E57FF0}" srcOrd="0" destOrd="0" presId="urn:microsoft.com/office/officeart/2005/8/layout/vProcess5"/>
    <dgm:cxn modelId="{54E35FD3-4318-49A9-88BD-A3E457F7CC36}" srcId="{70EE017E-782B-42F4-85D8-BD669172238F}" destId="{11DE3604-8EC9-47C1-973E-4B6A6B8D6FCE}" srcOrd="0" destOrd="0" parTransId="{ECEC9D1B-763B-4C57-8A59-CE7083318223}" sibTransId="{2750FBC3-6A69-4FE1-B3B8-F16A42FC7D3A}"/>
    <dgm:cxn modelId="{7A3DEAE8-C7D8-49A9-8464-9D6CAED8165C}" type="presOf" srcId="{70EE017E-782B-42F4-85D8-BD669172238F}" destId="{D2A4E880-162E-495F-9FEA-856443D7A6A7}" srcOrd="0" destOrd="0" presId="urn:microsoft.com/office/officeart/2005/8/layout/vProcess5"/>
    <dgm:cxn modelId="{6C9B1BA9-3B94-44D4-B338-BAE7C3F948F9}" type="presParOf" srcId="{D2A4E880-162E-495F-9FEA-856443D7A6A7}" destId="{6DAE7342-8DA9-402A-9B07-225493E13E8F}" srcOrd="0" destOrd="0" presId="urn:microsoft.com/office/officeart/2005/8/layout/vProcess5"/>
    <dgm:cxn modelId="{0A50FC92-F243-48D0-BE64-5934BA0FF33E}" type="presParOf" srcId="{D2A4E880-162E-495F-9FEA-856443D7A6A7}" destId="{046C318F-B044-4FF5-862F-596E29E57FF0}" srcOrd="1" destOrd="0" presId="urn:microsoft.com/office/officeart/2005/8/layout/vProcess5"/>
  </dgm:cxnLst>
  <dgm:bg>
    <a:solidFill>
      <a:schemeClr val="bg1"/>
    </a:solid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0EE017E-782B-42F4-85D8-BD669172238F}"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s-CO"/>
        </a:p>
      </dgm:t>
    </dgm:pt>
    <dgm:pt modelId="{11DE3604-8EC9-47C1-973E-4B6A6B8D6FCE}">
      <dgm:prSet phldrT="[Texto]" custT="1"/>
      <dgm:spPr>
        <a:solidFill>
          <a:schemeClr val="bg1"/>
        </a:solidFill>
        <a:ln>
          <a:solidFill>
            <a:srgbClr val="00B050"/>
          </a:solidFill>
        </a:ln>
      </dgm:spPr>
      <dgm:t>
        <a:bodyPr/>
        <a:lstStyle/>
        <a:p>
          <a:pPr algn="ctr"/>
          <a:r>
            <a:rPr lang="es-CO" sz="1400" b="1" dirty="0" smtClean="0">
              <a:solidFill>
                <a:srgbClr val="044990"/>
              </a:solidFill>
            </a:rPr>
            <a:t>Escenario del Portafolio</a:t>
          </a:r>
        </a:p>
        <a:p>
          <a:pPr algn="just" rtl="0"/>
          <a:r>
            <a:rPr lang="es-CO" sz="1400" dirty="0" smtClean="0">
              <a:solidFill>
                <a:srgbClr val="044990"/>
              </a:solidFill>
            </a:rPr>
            <a:t>Consiste en determinar  un nivel máximo adecuado del </a:t>
          </a:r>
          <a:r>
            <a:rPr lang="es-CO" sz="1400" dirty="0" err="1" smtClean="0">
              <a:solidFill>
                <a:srgbClr val="044990"/>
              </a:solidFill>
            </a:rPr>
            <a:t>VaR</a:t>
          </a:r>
          <a:r>
            <a:rPr lang="es-CO" sz="1400" dirty="0" smtClean="0">
              <a:solidFill>
                <a:srgbClr val="044990"/>
              </a:solidFill>
            </a:rPr>
            <a:t> mensual sobre el valor del Portafolio de inversiones, el cual contribuya a un mejoramiento en las estrategias de inversión de la Tesorería en el mediano y largo plazo.</a:t>
          </a:r>
        </a:p>
        <a:p>
          <a:pPr algn="just" rtl="0"/>
          <a:r>
            <a:rPr lang="es-CO" sz="1400" b="1" dirty="0" smtClean="0">
              <a:solidFill>
                <a:srgbClr val="044990"/>
              </a:solidFill>
            </a:rPr>
            <a:t>Condiciones</a:t>
          </a:r>
        </a:p>
        <a:p>
          <a:pPr algn="just" rtl="0"/>
          <a:r>
            <a:rPr lang="es-CO" sz="1400" b="1" dirty="0" smtClean="0">
              <a:solidFill>
                <a:srgbClr val="044990"/>
              </a:solidFill>
            </a:rPr>
            <a:t>a</a:t>
          </a:r>
          <a:r>
            <a:rPr lang="es-CO" sz="1400" dirty="0" smtClean="0">
              <a:solidFill>
                <a:srgbClr val="044990"/>
              </a:solidFill>
            </a:rPr>
            <a:t>. Para el 31-07-2017, el mercado terminaba el semestre con unas condiciones estables, las cuales se reflejaban en la volatilidad de las tasa de descuento de los títulos.</a:t>
          </a:r>
        </a:p>
        <a:p>
          <a:pPr algn="just" rtl="0"/>
          <a:r>
            <a:rPr lang="es-CO" sz="1400" b="1" dirty="0" smtClean="0">
              <a:solidFill>
                <a:srgbClr val="044990"/>
              </a:solidFill>
            </a:rPr>
            <a:t>b</a:t>
          </a:r>
          <a:r>
            <a:rPr lang="es-CO" sz="1400" dirty="0" smtClean="0">
              <a:solidFill>
                <a:srgbClr val="044990"/>
              </a:solidFill>
            </a:rPr>
            <a:t>. El nivel del </a:t>
          </a:r>
          <a:r>
            <a:rPr lang="es-CO" sz="1400" dirty="0" err="1" smtClean="0">
              <a:solidFill>
                <a:srgbClr val="044990"/>
              </a:solidFill>
            </a:rPr>
            <a:t>VaR</a:t>
          </a:r>
          <a:r>
            <a:rPr lang="es-CO" sz="1400" dirty="0" smtClean="0">
              <a:solidFill>
                <a:srgbClr val="044990"/>
              </a:solidFill>
            </a:rPr>
            <a:t> mensual del portafolio cumplió con el nivel máximo establecido en el manual de riesgos 0.6%.</a:t>
          </a:r>
        </a:p>
        <a:p>
          <a:pPr algn="just" rtl="0"/>
          <a:r>
            <a:rPr lang="es-CO" sz="1400" b="1" dirty="0" smtClean="0">
              <a:solidFill>
                <a:srgbClr val="044990"/>
              </a:solidFill>
            </a:rPr>
            <a:t>c</a:t>
          </a:r>
          <a:r>
            <a:rPr lang="es-CO" sz="1400" dirty="0" smtClean="0">
              <a:solidFill>
                <a:srgbClr val="044990"/>
              </a:solidFill>
            </a:rPr>
            <a:t>. La Duración del portafolio finalizó en niveles de 1.4809 años.</a:t>
          </a:r>
        </a:p>
        <a:p>
          <a:pPr algn="just" rtl="0"/>
          <a:r>
            <a:rPr lang="es-CO" sz="1400" b="1" dirty="0" smtClean="0">
              <a:solidFill>
                <a:srgbClr val="044990"/>
              </a:solidFill>
            </a:rPr>
            <a:t>d</a:t>
          </a:r>
          <a:r>
            <a:rPr lang="es-CO" sz="1400" dirty="0" smtClean="0">
              <a:solidFill>
                <a:srgbClr val="044990"/>
              </a:solidFill>
            </a:rPr>
            <a:t>. El 46% de los títulos del portafolio se encuentran a corto plazo a menos de un (1) año, por lo que la Duración Modificada de los títulos en el escenario de estrés estará para Tasa Fija y IPC (mayor a 1 hasta 8 años), para IBR y DTF (mayor a 1 hasta 3 años).</a:t>
          </a:r>
        </a:p>
        <a:p>
          <a:pPr algn="just" rtl="0"/>
          <a:r>
            <a:rPr lang="es-CO" sz="1400" b="1" dirty="0" smtClean="0">
              <a:solidFill>
                <a:srgbClr val="044990"/>
              </a:solidFill>
            </a:rPr>
            <a:t>e</a:t>
          </a:r>
          <a:r>
            <a:rPr lang="es-CO" sz="1400" dirty="0" smtClean="0">
              <a:solidFill>
                <a:srgbClr val="044990"/>
              </a:solidFill>
            </a:rPr>
            <a:t>. La volatilidad de cada uno de los títulos del portafolio será estresada en 50 </a:t>
          </a:r>
          <a:r>
            <a:rPr lang="es-CO" sz="1400" dirty="0" err="1" smtClean="0">
              <a:solidFill>
                <a:srgbClr val="044990"/>
              </a:solidFill>
            </a:rPr>
            <a:t>pb</a:t>
          </a:r>
          <a:r>
            <a:rPr lang="es-CO" sz="1400" dirty="0" smtClean="0">
              <a:solidFill>
                <a:srgbClr val="044990"/>
              </a:solidFill>
            </a:rPr>
            <a:t>, lo que quiere decir que las tasas aumentarán, haciendo que el valor de los títulos sea menor.</a:t>
          </a:r>
          <a:endParaRPr lang="es-CO" sz="1400" dirty="0">
            <a:solidFill>
              <a:srgbClr val="044990"/>
            </a:solidFill>
          </a:endParaRPr>
        </a:p>
      </dgm:t>
    </dgm:pt>
    <dgm:pt modelId="{ECEC9D1B-763B-4C57-8A59-CE7083318223}" type="parTrans" cxnId="{54E35FD3-4318-49A9-88BD-A3E457F7CC36}">
      <dgm:prSet/>
      <dgm:spPr/>
      <dgm:t>
        <a:bodyPr/>
        <a:lstStyle/>
        <a:p>
          <a:pPr algn="just"/>
          <a:endParaRPr lang="es-CO" sz="2400">
            <a:solidFill>
              <a:srgbClr val="044990"/>
            </a:solidFill>
          </a:endParaRPr>
        </a:p>
      </dgm:t>
    </dgm:pt>
    <dgm:pt modelId="{2750FBC3-6A69-4FE1-B3B8-F16A42FC7D3A}" type="sibTrans" cxnId="{54E35FD3-4318-49A9-88BD-A3E457F7CC36}">
      <dgm:prSet custT="1"/>
      <dgm:spPr>
        <a:solidFill>
          <a:srgbClr val="044990">
            <a:alpha val="90000"/>
          </a:srgbClr>
        </a:solidFill>
      </dgm:spPr>
      <dgm:t>
        <a:bodyPr/>
        <a:lstStyle/>
        <a:p>
          <a:pPr algn="just"/>
          <a:endParaRPr lang="es-CO" sz="2800">
            <a:solidFill>
              <a:srgbClr val="044990"/>
            </a:solidFill>
          </a:endParaRPr>
        </a:p>
      </dgm:t>
    </dgm:pt>
    <dgm:pt modelId="{D2A4E880-162E-495F-9FEA-856443D7A6A7}" type="pres">
      <dgm:prSet presAssocID="{70EE017E-782B-42F4-85D8-BD669172238F}" presName="outerComposite" presStyleCnt="0">
        <dgm:presLayoutVars>
          <dgm:chMax val="5"/>
          <dgm:dir/>
          <dgm:resizeHandles val="exact"/>
        </dgm:presLayoutVars>
      </dgm:prSet>
      <dgm:spPr/>
      <dgm:t>
        <a:bodyPr/>
        <a:lstStyle/>
        <a:p>
          <a:endParaRPr lang="es-CO"/>
        </a:p>
      </dgm:t>
    </dgm:pt>
    <dgm:pt modelId="{6DAE7342-8DA9-402A-9B07-225493E13E8F}" type="pres">
      <dgm:prSet presAssocID="{70EE017E-782B-42F4-85D8-BD669172238F}" presName="dummyMaxCanvas" presStyleCnt="0">
        <dgm:presLayoutVars/>
      </dgm:prSet>
      <dgm:spPr/>
      <dgm:t>
        <a:bodyPr/>
        <a:lstStyle/>
        <a:p>
          <a:endParaRPr lang="es-CO"/>
        </a:p>
      </dgm:t>
    </dgm:pt>
    <dgm:pt modelId="{046C318F-B044-4FF5-862F-596E29E57FF0}" type="pres">
      <dgm:prSet presAssocID="{70EE017E-782B-42F4-85D8-BD669172238F}" presName="OneNode_1" presStyleLbl="node1" presStyleIdx="0" presStyleCnt="1" custScaleY="200000">
        <dgm:presLayoutVars>
          <dgm:bulletEnabled val="1"/>
        </dgm:presLayoutVars>
      </dgm:prSet>
      <dgm:spPr/>
      <dgm:t>
        <a:bodyPr/>
        <a:lstStyle/>
        <a:p>
          <a:endParaRPr lang="es-CO"/>
        </a:p>
      </dgm:t>
    </dgm:pt>
  </dgm:ptLst>
  <dgm:cxnLst>
    <dgm:cxn modelId="{54E35FD3-4318-49A9-88BD-A3E457F7CC36}" srcId="{70EE017E-782B-42F4-85D8-BD669172238F}" destId="{11DE3604-8EC9-47C1-973E-4B6A6B8D6FCE}" srcOrd="0" destOrd="0" parTransId="{ECEC9D1B-763B-4C57-8A59-CE7083318223}" sibTransId="{2750FBC3-6A69-4FE1-B3B8-F16A42FC7D3A}"/>
    <dgm:cxn modelId="{778D24FF-5133-4212-AE6A-6C77B97D4972}" type="presOf" srcId="{11DE3604-8EC9-47C1-973E-4B6A6B8D6FCE}" destId="{046C318F-B044-4FF5-862F-596E29E57FF0}" srcOrd="0" destOrd="0" presId="urn:microsoft.com/office/officeart/2005/8/layout/vProcess5"/>
    <dgm:cxn modelId="{AC6D66E2-C66E-40A0-9016-274C84B3B833}" type="presOf" srcId="{70EE017E-782B-42F4-85D8-BD669172238F}" destId="{D2A4E880-162E-495F-9FEA-856443D7A6A7}" srcOrd="0" destOrd="0" presId="urn:microsoft.com/office/officeart/2005/8/layout/vProcess5"/>
    <dgm:cxn modelId="{1B6A9CA0-A449-4497-B372-E7C1C38860DA}" type="presParOf" srcId="{D2A4E880-162E-495F-9FEA-856443D7A6A7}" destId="{6DAE7342-8DA9-402A-9B07-225493E13E8F}" srcOrd="0" destOrd="0" presId="urn:microsoft.com/office/officeart/2005/8/layout/vProcess5"/>
    <dgm:cxn modelId="{5F1551FA-A657-4519-BE40-73873E6DBD3C}" type="presParOf" srcId="{D2A4E880-162E-495F-9FEA-856443D7A6A7}" destId="{046C318F-B044-4FF5-862F-596E29E57FF0}" srcOrd="1" destOrd="0" presId="urn:microsoft.com/office/officeart/2005/8/layout/vProcess5"/>
  </dgm:cxnLst>
  <dgm:bg>
    <a:solidFill>
      <a:schemeClr val="bg1"/>
    </a:solid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0EE017E-782B-42F4-85D8-BD669172238F}"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s-CO"/>
        </a:p>
      </dgm:t>
    </dgm:pt>
    <dgm:pt modelId="{11DE3604-8EC9-47C1-973E-4B6A6B8D6FCE}">
      <dgm:prSet phldrT="[Texto]" custT="1"/>
      <dgm:spPr>
        <a:solidFill>
          <a:schemeClr val="bg1"/>
        </a:solidFill>
        <a:ln>
          <a:solidFill>
            <a:srgbClr val="00B050"/>
          </a:solidFill>
        </a:ln>
      </dgm:spPr>
      <dgm:t>
        <a:bodyPr/>
        <a:lstStyle/>
        <a:p>
          <a:pPr algn="just"/>
          <a:r>
            <a:rPr lang="es-CO" sz="1400" dirty="0" smtClean="0">
              <a:solidFill>
                <a:srgbClr val="044990"/>
              </a:solidFill>
            </a:rPr>
            <a:t>Así las cosas, siendo las variables de estudio la Duración Modificada (DM) y la Volatilidad de cada uno de los títulos que componen el portafolio de inversiones de la bolsa, fueron sometidas al análisis de estrés planteado en el escenario, manteniendo las políticas y las demás variables fijas del modelo, con el fin de evaluar el efecto generado en el nivel del </a:t>
          </a:r>
          <a:r>
            <a:rPr lang="es-CO" sz="1400" dirty="0" err="1" smtClean="0">
              <a:solidFill>
                <a:srgbClr val="044990"/>
              </a:solidFill>
            </a:rPr>
            <a:t>VaR</a:t>
          </a:r>
          <a:r>
            <a:rPr lang="es-CO" sz="1400" dirty="0" smtClean="0">
              <a:solidFill>
                <a:srgbClr val="044990"/>
              </a:solidFill>
            </a:rPr>
            <a:t>.</a:t>
          </a:r>
        </a:p>
        <a:p>
          <a:pPr algn="just" rtl="0"/>
          <a:r>
            <a:rPr lang="es-CO" sz="1400" dirty="0" smtClean="0">
              <a:solidFill>
                <a:srgbClr val="044990"/>
              </a:solidFill>
            </a:rPr>
            <a:t>A continuación presentamos los resultados del análisis de sensibilidad practicado sobre la Duración Modificada y la Volatilidad de cada uno de los títulos del portafolio de la bolsa:</a:t>
          </a:r>
          <a:endParaRPr lang="es-CO" sz="1400" dirty="0">
            <a:solidFill>
              <a:srgbClr val="044990"/>
            </a:solidFill>
          </a:endParaRPr>
        </a:p>
      </dgm:t>
    </dgm:pt>
    <dgm:pt modelId="{ECEC9D1B-763B-4C57-8A59-CE7083318223}" type="parTrans" cxnId="{54E35FD3-4318-49A9-88BD-A3E457F7CC36}">
      <dgm:prSet/>
      <dgm:spPr/>
      <dgm:t>
        <a:bodyPr/>
        <a:lstStyle/>
        <a:p>
          <a:pPr algn="just"/>
          <a:endParaRPr lang="es-CO" sz="2400">
            <a:solidFill>
              <a:srgbClr val="044990"/>
            </a:solidFill>
          </a:endParaRPr>
        </a:p>
      </dgm:t>
    </dgm:pt>
    <dgm:pt modelId="{2750FBC3-6A69-4FE1-B3B8-F16A42FC7D3A}" type="sibTrans" cxnId="{54E35FD3-4318-49A9-88BD-A3E457F7CC36}">
      <dgm:prSet custT="1"/>
      <dgm:spPr>
        <a:solidFill>
          <a:srgbClr val="044990">
            <a:alpha val="90000"/>
          </a:srgbClr>
        </a:solidFill>
      </dgm:spPr>
      <dgm:t>
        <a:bodyPr/>
        <a:lstStyle/>
        <a:p>
          <a:pPr algn="just"/>
          <a:endParaRPr lang="es-CO" sz="2800">
            <a:solidFill>
              <a:srgbClr val="044990"/>
            </a:solidFill>
          </a:endParaRPr>
        </a:p>
      </dgm:t>
    </dgm:pt>
    <dgm:pt modelId="{D2A4E880-162E-495F-9FEA-856443D7A6A7}" type="pres">
      <dgm:prSet presAssocID="{70EE017E-782B-42F4-85D8-BD669172238F}" presName="outerComposite" presStyleCnt="0">
        <dgm:presLayoutVars>
          <dgm:chMax val="5"/>
          <dgm:dir/>
          <dgm:resizeHandles val="exact"/>
        </dgm:presLayoutVars>
      </dgm:prSet>
      <dgm:spPr/>
      <dgm:t>
        <a:bodyPr/>
        <a:lstStyle/>
        <a:p>
          <a:endParaRPr lang="es-CO"/>
        </a:p>
      </dgm:t>
    </dgm:pt>
    <dgm:pt modelId="{6DAE7342-8DA9-402A-9B07-225493E13E8F}" type="pres">
      <dgm:prSet presAssocID="{70EE017E-782B-42F4-85D8-BD669172238F}" presName="dummyMaxCanvas" presStyleCnt="0">
        <dgm:presLayoutVars/>
      </dgm:prSet>
      <dgm:spPr/>
      <dgm:t>
        <a:bodyPr/>
        <a:lstStyle/>
        <a:p>
          <a:endParaRPr lang="es-CO"/>
        </a:p>
      </dgm:t>
    </dgm:pt>
    <dgm:pt modelId="{046C318F-B044-4FF5-862F-596E29E57FF0}" type="pres">
      <dgm:prSet presAssocID="{70EE017E-782B-42F4-85D8-BD669172238F}" presName="OneNode_1" presStyleLbl="node1" presStyleIdx="0" presStyleCnt="1" custScaleY="200000" custLinFactNeighborX="-21393" custLinFactNeighborY="-21900">
        <dgm:presLayoutVars>
          <dgm:bulletEnabled val="1"/>
        </dgm:presLayoutVars>
      </dgm:prSet>
      <dgm:spPr/>
      <dgm:t>
        <a:bodyPr/>
        <a:lstStyle/>
        <a:p>
          <a:endParaRPr lang="es-CO"/>
        </a:p>
      </dgm:t>
    </dgm:pt>
  </dgm:ptLst>
  <dgm:cxnLst>
    <dgm:cxn modelId="{E639B25C-5A53-4A92-83B6-0260E115A9D4}" type="presOf" srcId="{70EE017E-782B-42F4-85D8-BD669172238F}" destId="{D2A4E880-162E-495F-9FEA-856443D7A6A7}" srcOrd="0" destOrd="0" presId="urn:microsoft.com/office/officeart/2005/8/layout/vProcess5"/>
    <dgm:cxn modelId="{DA4B5124-C733-4B97-BD76-E644A67340FD}" type="presOf" srcId="{11DE3604-8EC9-47C1-973E-4B6A6B8D6FCE}" destId="{046C318F-B044-4FF5-862F-596E29E57FF0}" srcOrd="0" destOrd="0" presId="urn:microsoft.com/office/officeart/2005/8/layout/vProcess5"/>
    <dgm:cxn modelId="{54E35FD3-4318-49A9-88BD-A3E457F7CC36}" srcId="{70EE017E-782B-42F4-85D8-BD669172238F}" destId="{11DE3604-8EC9-47C1-973E-4B6A6B8D6FCE}" srcOrd="0" destOrd="0" parTransId="{ECEC9D1B-763B-4C57-8A59-CE7083318223}" sibTransId="{2750FBC3-6A69-4FE1-B3B8-F16A42FC7D3A}"/>
    <dgm:cxn modelId="{EA816FF0-CA5F-458C-8EF7-DE716FBAE70E}" type="presParOf" srcId="{D2A4E880-162E-495F-9FEA-856443D7A6A7}" destId="{6DAE7342-8DA9-402A-9B07-225493E13E8F}" srcOrd="0" destOrd="0" presId="urn:microsoft.com/office/officeart/2005/8/layout/vProcess5"/>
    <dgm:cxn modelId="{BEFF85D5-D3B1-402C-82F4-C0753ED7734C}" type="presParOf" srcId="{D2A4E880-162E-495F-9FEA-856443D7A6A7}" destId="{046C318F-B044-4FF5-862F-596E29E57FF0}" srcOrd="1" destOrd="0" presId="urn:microsoft.com/office/officeart/2005/8/layout/vProcess5"/>
  </dgm:cxnLst>
  <dgm:bg>
    <a:solidFill>
      <a:schemeClr val="bg1"/>
    </a:solid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3EF5FE7-BB44-4926-B2C4-0811E835AB81}">
      <dsp:nvSpPr>
        <dsp:cNvPr id="0" name=""/>
        <dsp:cNvSpPr/>
      </dsp:nvSpPr>
      <dsp:spPr>
        <a:xfrm>
          <a:off x="0" y="343"/>
          <a:ext cx="8433731" cy="446570"/>
        </a:xfrm>
        <a:prstGeom prst="round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s-CO" sz="1400" b="1" kern="1200" dirty="0" smtClean="0">
              <a:latin typeface="+mn-lt"/>
            </a:rPr>
            <a:t>1. Verificación del quórum</a:t>
          </a:r>
          <a:endParaRPr lang="es-CO" sz="1400" b="1" kern="1200" dirty="0">
            <a:latin typeface="+mn-lt"/>
          </a:endParaRPr>
        </a:p>
      </dsp:txBody>
      <dsp:txXfrm>
        <a:off x="0" y="343"/>
        <a:ext cx="8433731" cy="446570"/>
      </dsp:txXfrm>
    </dsp:sp>
    <dsp:sp modelId="{6D33E85B-50B7-4764-A60D-7C558209468F}">
      <dsp:nvSpPr>
        <dsp:cNvPr id="0" name=""/>
        <dsp:cNvSpPr/>
      </dsp:nvSpPr>
      <dsp:spPr>
        <a:xfrm>
          <a:off x="0" y="458994"/>
          <a:ext cx="8433731" cy="446570"/>
        </a:xfrm>
        <a:prstGeom prst="round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s-ES" sz="1400" b="1" kern="1200" dirty="0" smtClean="0">
              <a:latin typeface="+mn-lt"/>
            </a:rPr>
            <a:t>2. Lectura y </a:t>
          </a:r>
          <a:r>
            <a:rPr lang="es-CO" sz="1400" b="1" kern="1200" dirty="0" smtClean="0">
              <a:latin typeface="+mn-lt"/>
            </a:rPr>
            <a:t>Aprobación orden del día</a:t>
          </a:r>
          <a:endParaRPr lang="es-CO" sz="1400" b="1" kern="1200" dirty="0">
            <a:latin typeface="+mn-lt"/>
          </a:endParaRPr>
        </a:p>
      </dsp:txBody>
      <dsp:txXfrm>
        <a:off x="0" y="458994"/>
        <a:ext cx="8433731" cy="446570"/>
      </dsp:txXfrm>
    </dsp:sp>
    <dsp:sp modelId="{5C8FC485-97B0-44BD-99D6-F47DF419B0EC}">
      <dsp:nvSpPr>
        <dsp:cNvPr id="0" name=""/>
        <dsp:cNvSpPr/>
      </dsp:nvSpPr>
      <dsp:spPr>
        <a:xfrm>
          <a:off x="0" y="917644"/>
          <a:ext cx="8433731" cy="446570"/>
        </a:xfrm>
        <a:prstGeom prst="round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s-CO" sz="1400" b="1" kern="1200" dirty="0" smtClean="0">
              <a:latin typeface="+mn-lt"/>
            </a:rPr>
            <a:t>3. Aprobación de Acta 86 del mes de Agosto de 2017 </a:t>
          </a:r>
          <a:endParaRPr lang="es-CO" sz="1400" b="1" kern="1200" dirty="0">
            <a:latin typeface="+mn-lt"/>
          </a:endParaRPr>
        </a:p>
      </dsp:txBody>
      <dsp:txXfrm>
        <a:off x="0" y="917644"/>
        <a:ext cx="8433731" cy="446570"/>
      </dsp:txXfrm>
    </dsp:sp>
    <dsp:sp modelId="{24B76A32-1A65-4601-904C-33B5CFDFF08A}">
      <dsp:nvSpPr>
        <dsp:cNvPr id="0" name=""/>
        <dsp:cNvSpPr/>
      </dsp:nvSpPr>
      <dsp:spPr>
        <a:xfrm>
          <a:off x="0" y="1376295"/>
          <a:ext cx="8433731" cy="446570"/>
        </a:xfrm>
        <a:prstGeom prst="round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s-CO" sz="1400" b="1" kern="1200" dirty="0" smtClean="0">
              <a:latin typeface="+mn-lt"/>
            </a:rPr>
            <a:t>4. Seguimiento de Tareas.</a:t>
          </a:r>
          <a:endParaRPr lang="es-CO" sz="1400" b="1" kern="1200" dirty="0">
            <a:latin typeface="+mn-lt"/>
          </a:endParaRPr>
        </a:p>
      </dsp:txBody>
      <dsp:txXfrm>
        <a:off x="0" y="1376295"/>
        <a:ext cx="8433731" cy="446570"/>
      </dsp:txXfrm>
    </dsp:sp>
    <dsp:sp modelId="{18EFB5B1-2AAC-4A91-93A9-DEF6A3122670}">
      <dsp:nvSpPr>
        <dsp:cNvPr id="0" name=""/>
        <dsp:cNvSpPr/>
      </dsp:nvSpPr>
      <dsp:spPr>
        <a:xfrm>
          <a:off x="0" y="1834946"/>
          <a:ext cx="8433731" cy="446570"/>
        </a:xfrm>
        <a:prstGeom prst="round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just" defTabSz="622300">
            <a:lnSpc>
              <a:spcPct val="90000"/>
            </a:lnSpc>
            <a:spcBef>
              <a:spcPct val="0"/>
            </a:spcBef>
            <a:spcAft>
              <a:spcPct val="35000"/>
            </a:spcAft>
          </a:pPr>
          <a:r>
            <a:rPr lang="es-CO" sz="1400" b="1" kern="1200" dirty="0" smtClean="0">
              <a:latin typeface="+mn-lt"/>
            </a:rPr>
            <a:t>5. Monitoreo Sistema de Administración de Riesgos de C&amp;L y Garantías – SARG (Análisis de subyacentes)</a:t>
          </a:r>
          <a:endParaRPr lang="es-CO" sz="1400" b="1" kern="1200" dirty="0">
            <a:latin typeface="+mn-lt"/>
          </a:endParaRPr>
        </a:p>
      </dsp:txBody>
      <dsp:txXfrm>
        <a:off x="0" y="1834946"/>
        <a:ext cx="8433731" cy="446570"/>
      </dsp:txXfrm>
    </dsp:sp>
    <dsp:sp modelId="{C29F0070-0254-461B-9451-BBA47D4A73E3}">
      <dsp:nvSpPr>
        <dsp:cNvPr id="0" name=""/>
        <dsp:cNvSpPr/>
      </dsp:nvSpPr>
      <dsp:spPr>
        <a:xfrm>
          <a:off x="0" y="2293596"/>
          <a:ext cx="8433731" cy="446570"/>
        </a:xfrm>
        <a:prstGeom prst="round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s-CO" sz="1400" b="1" kern="1200" dirty="0" smtClean="0">
              <a:latin typeface="+mn-lt"/>
            </a:rPr>
            <a:t>6. Informe de Gestión Sistema de Administración de Riesgos Financieros SARF.</a:t>
          </a:r>
          <a:endParaRPr lang="es-CO" sz="1400" b="1" kern="1200" dirty="0">
            <a:latin typeface="+mn-lt"/>
          </a:endParaRPr>
        </a:p>
      </dsp:txBody>
      <dsp:txXfrm>
        <a:off x="0" y="2293596"/>
        <a:ext cx="8433731" cy="446570"/>
      </dsp:txXfrm>
    </dsp:sp>
    <dsp:sp modelId="{B39AC210-B516-4878-A920-456CE8660D0A}">
      <dsp:nvSpPr>
        <dsp:cNvPr id="0" name=""/>
        <dsp:cNvSpPr/>
      </dsp:nvSpPr>
      <dsp:spPr>
        <a:xfrm>
          <a:off x="0" y="2752247"/>
          <a:ext cx="8433731" cy="446570"/>
        </a:xfrm>
        <a:prstGeom prst="round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s-CO" sz="1400" b="1" kern="1200" dirty="0" smtClean="0">
              <a:latin typeface="+mn-lt"/>
            </a:rPr>
            <a:t>7. Gestión Sistema de Administración de Riesgo Operativo – SARO</a:t>
          </a:r>
          <a:endParaRPr lang="es-CO" sz="1400" b="1" kern="1200" dirty="0">
            <a:solidFill>
              <a:schemeClr val="tx1"/>
            </a:solidFill>
            <a:latin typeface="+mn-lt"/>
          </a:endParaRPr>
        </a:p>
      </dsp:txBody>
      <dsp:txXfrm>
        <a:off x="0" y="2752247"/>
        <a:ext cx="8433731" cy="446570"/>
      </dsp:txXfrm>
    </dsp:sp>
    <dsp:sp modelId="{E0CEED9E-FEB1-4C32-AA2E-35BD0EB78DC9}">
      <dsp:nvSpPr>
        <dsp:cNvPr id="0" name=""/>
        <dsp:cNvSpPr/>
      </dsp:nvSpPr>
      <dsp:spPr>
        <a:xfrm>
          <a:off x="0" y="3210897"/>
          <a:ext cx="8433731" cy="446570"/>
        </a:xfrm>
        <a:prstGeom prst="round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s-CO" sz="1400" b="1" kern="1200" dirty="0" smtClean="0">
              <a:latin typeface="+mn-lt"/>
            </a:rPr>
            <a:t>8. Gestión Sistema de Administración de Riesgo Operativo – SARLAFT</a:t>
          </a:r>
          <a:endParaRPr lang="es-CO" sz="1400" b="1" kern="1200" dirty="0">
            <a:solidFill>
              <a:schemeClr val="tx1"/>
            </a:solidFill>
            <a:latin typeface="+mn-lt"/>
          </a:endParaRPr>
        </a:p>
      </dsp:txBody>
      <dsp:txXfrm>
        <a:off x="0" y="3210897"/>
        <a:ext cx="8433731" cy="446570"/>
      </dsp:txXfrm>
    </dsp:sp>
    <dsp:sp modelId="{0D21C5A6-21A1-42A9-8315-35E70CBFD8CF}">
      <dsp:nvSpPr>
        <dsp:cNvPr id="0" name=""/>
        <dsp:cNvSpPr/>
      </dsp:nvSpPr>
      <dsp:spPr>
        <a:xfrm>
          <a:off x="0" y="3669548"/>
          <a:ext cx="8433731" cy="446570"/>
        </a:xfrm>
        <a:prstGeom prst="round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s-CO" sz="1400" b="1" kern="1200" dirty="0" smtClean="0">
              <a:solidFill>
                <a:schemeClr val="bg1"/>
              </a:solidFill>
              <a:latin typeface="+mn-lt"/>
            </a:rPr>
            <a:t>9. Proposiciones y Varios </a:t>
          </a:r>
          <a:endParaRPr lang="es-CO" sz="1400" b="1" kern="1200" dirty="0">
            <a:solidFill>
              <a:schemeClr val="bg1"/>
            </a:solidFill>
            <a:latin typeface="+mn-lt"/>
          </a:endParaRPr>
        </a:p>
      </dsp:txBody>
      <dsp:txXfrm>
        <a:off x="0" y="3669548"/>
        <a:ext cx="8433731" cy="44657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A013363-7853-4CBD-9BDC-F5E82F507536}">
      <dsp:nvSpPr>
        <dsp:cNvPr id="0" name=""/>
        <dsp:cNvSpPr/>
      </dsp:nvSpPr>
      <dsp:spPr>
        <a:xfrm>
          <a:off x="0" y="0"/>
          <a:ext cx="8300840" cy="1216800"/>
        </a:xfrm>
        <a:prstGeom prst="roundRect">
          <a:avLst/>
        </a:prstGeom>
        <a:no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just" defTabSz="755650">
            <a:lnSpc>
              <a:spcPct val="90000"/>
            </a:lnSpc>
            <a:spcBef>
              <a:spcPct val="0"/>
            </a:spcBef>
            <a:spcAft>
              <a:spcPct val="35000"/>
            </a:spcAft>
          </a:pPr>
          <a:r>
            <a:rPr lang="es-CO" sz="1700" kern="1200" dirty="0" smtClean="0">
              <a:solidFill>
                <a:srgbClr val="002060"/>
              </a:solidFill>
              <a:latin typeface="+mj-lt"/>
            </a:rPr>
            <a:t>Se destaca la solidez de las fuentes de precios con la cual se valoran los subyacentes, el tamaño de los mercados y sus calidades, lo que permite la celebración de operaciones sobre un estándar de mercado, por tanto el nivel de exposición al riesgo residual es BAJO.</a:t>
          </a:r>
          <a:endParaRPr lang="es-CO" sz="1700" kern="1200" dirty="0">
            <a:solidFill>
              <a:srgbClr val="002060"/>
            </a:solidFill>
            <a:latin typeface="+mj-lt"/>
          </a:endParaRPr>
        </a:p>
      </dsp:txBody>
      <dsp:txXfrm>
        <a:off x="0" y="0"/>
        <a:ext cx="8300840" cy="121680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6773E42-810E-4D31-BCA1-ACD6BF24FE03}">
      <dsp:nvSpPr>
        <dsp:cNvPr id="0" name=""/>
        <dsp:cNvSpPr/>
      </dsp:nvSpPr>
      <dsp:spPr>
        <a:xfrm>
          <a:off x="0" y="19733"/>
          <a:ext cx="7994176" cy="1019545"/>
        </a:xfrm>
        <a:prstGeom prst="roundRect">
          <a:avLst/>
        </a:prstGeom>
        <a:no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just" defTabSz="577850">
            <a:lnSpc>
              <a:spcPct val="90000"/>
            </a:lnSpc>
            <a:spcBef>
              <a:spcPct val="0"/>
            </a:spcBef>
            <a:spcAft>
              <a:spcPct val="35000"/>
            </a:spcAft>
          </a:pPr>
          <a:r>
            <a:rPr lang="es-CO" sz="1300" kern="1200" dirty="0" smtClean="0">
              <a:solidFill>
                <a:srgbClr val="002060"/>
              </a:solidFill>
              <a:latin typeface="+mn-lt"/>
            </a:rPr>
            <a:t>*La producción del subyacente va en declive.</a:t>
          </a:r>
        </a:p>
        <a:p>
          <a:pPr lvl="0" algn="just" defTabSz="577850">
            <a:lnSpc>
              <a:spcPct val="90000"/>
            </a:lnSpc>
            <a:spcBef>
              <a:spcPct val="0"/>
            </a:spcBef>
            <a:spcAft>
              <a:spcPct val="35000"/>
            </a:spcAft>
          </a:pPr>
          <a:r>
            <a:rPr lang="es-CO" sz="1300" kern="1200" dirty="0" smtClean="0">
              <a:solidFill>
                <a:srgbClr val="002060"/>
              </a:solidFill>
              <a:latin typeface="+mn-lt"/>
            </a:rPr>
            <a:t>*Los demanda del subyacente está calzada desde las plantas desmotadoras.</a:t>
          </a:r>
        </a:p>
        <a:p>
          <a:pPr lvl="0" algn="just" defTabSz="577850">
            <a:lnSpc>
              <a:spcPct val="90000"/>
            </a:lnSpc>
            <a:spcBef>
              <a:spcPct val="0"/>
            </a:spcBef>
            <a:spcAft>
              <a:spcPct val="35000"/>
            </a:spcAft>
          </a:pPr>
          <a:r>
            <a:rPr lang="es-CO" sz="1300" kern="1200" dirty="0" smtClean="0">
              <a:solidFill>
                <a:srgbClr val="002060"/>
              </a:solidFill>
              <a:latin typeface="+mn-lt"/>
            </a:rPr>
            <a:t>*Existe evidencia de cortos periodos de almacenamiento para el subyacente</a:t>
          </a:r>
          <a:endParaRPr lang="es-CO" sz="1300" kern="1200" dirty="0">
            <a:solidFill>
              <a:srgbClr val="002060"/>
            </a:solidFill>
            <a:latin typeface="+mn-lt"/>
          </a:endParaRPr>
        </a:p>
      </dsp:txBody>
      <dsp:txXfrm>
        <a:off x="0" y="19733"/>
        <a:ext cx="7994176" cy="1019545"/>
      </dsp:txXfrm>
    </dsp:sp>
    <dsp:sp modelId="{4FF856A5-5098-46CB-ABC6-4F018D19F666}">
      <dsp:nvSpPr>
        <dsp:cNvPr id="0" name=""/>
        <dsp:cNvSpPr/>
      </dsp:nvSpPr>
      <dsp:spPr>
        <a:xfrm>
          <a:off x="0" y="1076719"/>
          <a:ext cx="7994176" cy="1019545"/>
        </a:xfrm>
        <a:prstGeom prst="roundRect">
          <a:avLst/>
        </a:prstGeom>
        <a:no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just" defTabSz="577850">
            <a:lnSpc>
              <a:spcPct val="90000"/>
            </a:lnSpc>
            <a:spcBef>
              <a:spcPct val="0"/>
            </a:spcBef>
            <a:spcAft>
              <a:spcPct val="35000"/>
            </a:spcAft>
          </a:pPr>
          <a:r>
            <a:rPr lang="es-CO" sz="1300" kern="1200" dirty="0" smtClean="0">
              <a:solidFill>
                <a:srgbClr val="002060"/>
              </a:solidFill>
            </a:rPr>
            <a:t>*No se identifica un mercado de liquidación para el subyacente.</a:t>
          </a:r>
        </a:p>
        <a:p>
          <a:pPr lvl="0" algn="just" defTabSz="577850">
            <a:lnSpc>
              <a:spcPct val="90000"/>
            </a:lnSpc>
            <a:spcBef>
              <a:spcPct val="0"/>
            </a:spcBef>
            <a:spcAft>
              <a:spcPct val="35000"/>
            </a:spcAft>
          </a:pPr>
          <a:r>
            <a:rPr lang="es-CO" sz="1300" kern="1200" dirty="0" smtClean="0">
              <a:solidFill>
                <a:srgbClr val="002060"/>
              </a:solidFill>
            </a:rPr>
            <a:t>*Los cortos periodos de almacenamiento, reducen la posibilidad de liquidar posiciones en condiciones de mercado</a:t>
          </a:r>
        </a:p>
        <a:p>
          <a:pPr lvl="0" algn="just" defTabSz="577850">
            <a:lnSpc>
              <a:spcPct val="90000"/>
            </a:lnSpc>
            <a:spcBef>
              <a:spcPct val="0"/>
            </a:spcBef>
            <a:spcAft>
              <a:spcPct val="35000"/>
            </a:spcAft>
          </a:pPr>
          <a:r>
            <a:rPr lang="es-CO" sz="1300" kern="1200" dirty="0" smtClean="0">
              <a:solidFill>
                <a:srgbClr val="002060"/>
              </a:solidFill>
            </a:rPr>
            <a:t>*El nivel de exposición al riesgo residual es </a:t>
          </a:r>
          <a:r>
            <a:rPr lang="es-CO" sz="1300" b="1" kern="1200" dirty="0" smtClean="0">
              <a:solidFill>
                <a:srgbClr val="002060"/>
              </a:solidFill>
            </a:rPr>
            <a:t>Medio</a:t>
          </a:r>
          <a:r>
            <a:rPr lang="es-CO" sz="1300" kern="1200" dirty="0" smtClean="0">
              <a:solidFill>
                <a:srgbClr val="002060"/>
              </a:solidFill>
            </a:rPr>
            <a:t>, </a:t>
          </a:r>
          <a:endParaRPr lang="es-CO" sz="1300" kern="1200" dirty="0">
            <a:solidFill>
              <a:srgbClr val="002060"/>
            </a:solidFill>
          </a:endParaRPr>
        </a:p>
      </dsp:txBody>
      <dsp:txXfrm>
        <a:off x="0" y="1076719"/>
        <a:ext cx="7994176" cy="1019545"/>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23BF983-5256-429E-8E16-AA978B260CA7}">
      <dsp:nvSpPr>
        <dsp:cNvPr id="0" name=""/>
        <dsp:cNvSpPr/>
      </dsp:nvSpPr>
      <dsp:spPr>
        <a:xfrm>
          <a:off x="0" y="0"/>
          <a:ext cx="8128000" cy="783327"/>
        </a:xfrm>
        <a:prstGeom prst="roundRect">
          <a:avLst/>
        </a:prstGeom>
        <a:solidFill>
          <a:schemeClr val="lt1">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just" defTabSz="622300" rtl="0">
            <a:lnSpc>
              <a:spcPct val="90000"/>
            </a:lnSpc>
            <a:spcBef>
              <a:spcPct val="0"/>
            </a:spcBef>
            <a:spcAft>
              <a:spcPct val="35000"/>
            </a:spcAft>
          </a:pPr>
          <a:r>
            <a:rPr lang="es-MX" sz="1400" kern="1200" dirty="0" smtClean="0">
              <a:solidFill>
                <a:srgbClr val="094784"/>
              </a:solidFill>
              <a:latin typeface="+mn-lt"/>
              <a:ea typeface="+mn-ea"/>
              <a:cs typeface="+mn-cs"/>
            </a:rPr>
            <a:t>Se presenta normalidad en el nivel máximo del </a:t>
          </a:r>
          <a:r>
            <a:rPr lang="es-MX" sz="1400" kern="1200" dirty="0" err="1" smtClean="0">
              <a:solidFill>
                <a:srgbClr val="094784"/>
              </a:solidFill>
              <a:latin typeface="+mn-lt"/>
              <a:ea typeface="+mn-ea"/>
              <a:cs typeface="+mn-cs"/>
            </a:rPr>
            <a:t>VaR</a:t>
          </a:r>
          <a:r>
            <a:rPr lang="es-MX" sz="1400" kern="1200" dirty="0" smtClean="0">
              <a:solidFill>
                <a:srgbClr val="094784"/>
              </a:solidFill>
              <a:latin typeface="+mn-lt"/>
              <a:ea typeface="+mn-ea"/>
              <a:cs typeface="+mn-cs"/>
            </a:rPr>
            <a:t> del portafolio, este límite no debe sobrepasar el 0.60%, a la fecha del presente informe, se encuentra en un nivel de 0.4950%. </a:t>
          </a:r>
          <a:endParaRPr lang="es-CO" sz="1400" kern="1200" dirty="0">
            <a:solidFill>
              <a:srgbClr val="094784"/>
            </a:solidFill>
            <a:latin typeface="+mn-lt"/>
            <a:ea typeface="+mn-ea"/>
            <a:cs typeface="+mn-cs"/>
          </a:endParaRPr>
        </a:p>
      </dsp:txBody>
      <dsp:txXfrm>
        <a:off x="0" y="0"/>
        <a:ext cx="8128000" cy="783327"/>
      </dsp:txXfrm>
    </dsp:sp>
    <dsp:sp modelId="{87DEA619-41BD-493E-9A7B-2D26DF7B877D}">
      <dsp:nvSpPr>
        <dsp:cNvPr id="0" name=""/>
        <dsp:cNvSpPr/>
      </dsp:nvSpPr>
      <dsp:spPr>
        <a:xfrm>
          <a:off x="0" y="945493"/>
          <a:ext cx="8128000" cy="1025373"/>
        </a:xfrm>
        <a:prstGeom prst="roundRect">
          <a:avLst/>
        </a:prstGeom>
        <a:solidFill>
          <a:schemeClr val="lt1">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just" defTabSz="622300" rtl="0">
            <a:lnSpc>
              <a:spcPct val="90000"/>
            </a:lnSpc>
            <a:spcBef>
              <a:spcPct val="0"/>
            </a:spcBef>
            <a:spcAft>
              <a:spcPct val="35000"/>
            </a:spcAft>
          </a:pPr>
          <a:r>
            <a:rPr lang="es-MX" sz="1400" kern="1200" dirty="0" smtClean="0">
              <a:solidFill>
                <a:srgbClr val="094784"/>
              </a:solidFill>
              <a:latin typeface="+mn-lt"/>
              <a:ea typeface="+mn-ea"/>
              <a:cs typeface="+mn-cs"/>
            </a:rPr>
            <a:t>El </a:t>
          </a:r>
          <a:r>
            <a:rPr lang="es-MX" sz="1400" kern="1200" dirty="0" err="1" smtClean="0">
              <a:solidFill>
                <a:srgbClr val="094784"/>
              </a:solidFill>
              <a:latin typeface="+mn-lt"/>
              <a:ea typeface="+mn-ea"/>
              <a:cs typeface="+mn-cs"/>
            </a:rPr>
            <a:t>VaR</a:t>
          </a:r>
          <a:r>
            <a:rPr lang="es-MX" sz="1400" kern="1200" dirty="0" smtClean="0">
              <a:solidFill>
                <a:srgbClr val="094784"/>
              </a:solidFill>
              <a:latin typeface="+mn-lt"/>
              <a:ea typeface="+mn-ea"/>
              <a:cs typeface="+mn-cs"/>
            </a:rPr>
            <a:t> y la duración del portafolio se encuentran en niveles de $206 millones y 1.4809 años respectivamente. </a:t>
          </a:r>
        </a:p>
        <a:p>
          <a:pPr lvl="0" algn="just" defTabSz="622300" rtl="0">
            <a:lnSpc>
              <a:spcPct val="90000"/>
            </a:lnSpc>
            <a:spcBef>
              <a:spcPct val="0"/>
            </a:spcBef>
            <a:spcAft>
              <a:spcPct val="35000"/>
            </a:spcAft>
          </a:pPr>
          <a:r>
            <a:rPr lang="es-MX" sz="1400" kern="1200" dirty="0" smtClean="0">
              <a:solidFill>
                <a:srgbClr val="094784"/>
              </a:solidFill>
              <a:latin typeface="+mn-lt"/>
              <a:ea typeface="+mn-ea"/>
              <a:cs typeface="+mn-cs"/>
            </a:rPr>
            <a:t>El </a:t>
          </a:r>
          <a:r>
            <a:rPr lang="es-MX" sz="1400" kern="1200" dirty="0" err="1" smtClean="0">
              <a:solidFill>
                <a:srgbClr val="094784"/>
              </a:solidFill>
              <a:latin typeface="+mn-lt"/>
              <a:ea typeface="+mn-ea"/>
              <a:cs typeface="+mn-cs"/>
            </a:rPr>
            <a:t>VaR</a:t>
          </a:r>
          <a:r>
            <a:rPr lang="es-MX" sz="1400" kern="1200" dirty="0" smtClean="0">
              <a:solidFill>
                <a:srgbClr val="094784"/>
              </a:solidFill>
              <a:latin typeface="+mn-lt"/>
              <a:ea typeface="+mn-ea"/>
              <a:cs typeface="+mn-cs"/>
            </a:rPr>
            <a:t> autorizado se encuentra en niveles de $250 millones.</a:t>
          </a:r>
          <a:endParaRPr lang="es-CO" sz="1400" kern="1200" dirty="0">
            <a:solidFill>
              <a:srgbClr val="094784"/>
            </a:solidFill>
            <a:latin typeface="+mn-lt"/>
            <a:ea typeface="+mn-ea"/>
            <a:cs typeface="+mn-cs"/>
          </a:endParaRPr>
        </a:p>
      </dsp:txBody>
      <dsp:txXfrm>
        <a:off x="0" y="945493"/>
        <a:ext cx="8128000" cy="1025373"/>
      </dsp:txXfrm>
    </dsp:sp>
    <dsp:sp modelId="{274D9170-67E3-4F7E-BBA2-D23436F60D11}">
      <dsp:nvSpPr>
        <dsp:cNvPr id="0" name=""/>
        <dsp:cNvSpPr/>
      </dsp:nvSpPr>
      <dsp:spPr>
        <a:xfrm>
          <a:off x="0" y="2681877"/>
          <a:ext cx="8128000" cy="1176937"/>
        </a:xfrm>
        <a:prstGeom prst="roundRect">
          <a:avLst/>
        </a:prstGeom>
        <a:solidFill>
          <a:schemeClr val="lt1">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just" defTabSz="622300" rtl="0">
            <a:lnSpc>
              <a:spcPct val="90000"/>
            </a:lnSpc>
            <a:spcBef>
              <a:spcPct val="0"/>
            </a:spcBef>
            <a:spcAft>
              <a:spcPct val="35000"/>
            </a:spcAft>
          </a:pPr>
          <a:r>
            <a:rPr lang="es-MX" sz="1400" kern="1200" dirty="0" smtClean="0">
              <a:solidFill>
                <a:srgbClr val="094784"/>
              </a:solidFill>
              <a:latin typeface="+mn-lt"/>
              <a:ea typeface="+mn-ea"/>
              <a:cs typeface="+mn-cs"/>
            </a:rPr>
            <a:t>Las políticas establecidas en el numeral 4.6 del Manual del Sistema de Administración de Riesgos de la Bolsa sobre el control de límites, definidos por Riesgo por Clase de Inversión, Emisor, Contraparte y Grupo Económico por Emisor se cumplen. Así mismo, los cupos fueron revisados y actualizados a corte del 1T2017.</a:t>
          </a:r>
          <a:endParaRPr lang="es-CO" sz="1400" kern="1200" dirty="0">
            <a:solidFill>
              <a:srgbClr val="094784"/>
            </a:solidFill>
            <a:latin typeface="+mn-lt"/>
            <a:ea typeface="+mn-ea"/>
            <a:cs typeface="+mn-cs"/>
          </a:endParaRPr>
        </a:p>
      </dsp:txBody>
      <dsp:txXfrm>
        <a:off x="0" y="2681877"/>
        <a:ext cx="8128000" cy="1176937"/>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ycle4#1">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1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1" Type="http://schemas.openxmlformats.org/officeDocument/2006/relationships/image" Target="../media/image5.png"/></Relationships>
</file>

<file path=ppt/drawings/drawing1.xml><?xml version="1.0" encoding="utf-8"?>
<c:userShapes xmlns:c="http://schemas.openxmlformats.org/drawingml/2006/chart">
  <cdr:relSizeAnchor xmlns:cdr="http://schemas.openxmlformats.org/drawingml/2006/chartDrawing">
    <cdr:from>
      <cdr:x>0</cdr:x>
      <cdr:y>0</cdr:y>
    </cdr:from>
    <cdr:to>
      <cdr:x>0.00281</cdr:x>
      <cdr:y>0.00388</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24386" cy="24386"/>
        </a:xfrm>
        <a:prstGeom xmlns:a="http://schemas.openxmlformats.org/drawingml/2006/main" prst="rect">
          <a:avLst/>
        </a:prstGeom>
      </cdr:spPr>
    </cdr:pic>
  </cdr:relSizeAnchor>
  <cdr:relSizeAnchor xmlns:cdr="http://schemas.openxmlformats.org/drawingml/2006/chartDrawing">
    <cdr:from>
      <cdr:x>0</cdr:x>
      <cdr:y>0</cdr:y>
    </cdr:from>
    <cdr:to>
      <cdr:x>0.00281</cdr:x>
      <cdr:y>0.00388</cdr:y>
    </cdr:to>
    <cdr:pic>
      <cdr:nvPicPr>
        <cdr:cNvPr id="3"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24386" cy="24386"/>
        </a:xfrm>
        <a:prstGeom xmlns:a="http://schemas.openxmlformats.org/drawingml/2006/main" prst="rect">
          <a:avLst/>
        </a:prstGeom>
      </cdr:spPr>
    </cdr:pic>
  </cdr:relSizeAnchor>
  <cdr:relSizeAnchor xmlns:cdr="http://schemas.openxmlformats.org/drawingml/2006/chartDrawing">
    <cdr:from>
      <cdr:x>0.22477</cdr:x>
      <cdr:y>0.05256</cdr:y>
    </cdr:from>
    <cdr:to>
      <cdr:x>0.78354</cdr:x>
      <cdr:y>0.21121</cdr:y>
    </cdr:to>
    <cdr:sp macro="" textlink="">
      <cdr:nvSpPr>
        <cdr:cNvPr id="4" name="1 CuadroTexto"/>
        <cdr:cNvSpPr txBox="1"/>
      </cdr:nvSpPr>
      <cdr:spPr>
        <a:xfrm xmlns:a="http://schemas.openxmlformats.org/drawingml/2006/main">
          <a:off x="1946129" y="172468"/>
          <a:ext cx="4838005" cy="520593"/>
        </a:xfrm>
        <a:prstGeom xmlns:a="http://schemas.openxmlformats.org/drawingml/2006/main" prst="rect">
          <a:avLst/>
        </a:prstGeom>
      </cdr:spPr>
      <cdr:txBody>
        <a:bodyPr xmlns:a="http://schemas.openxmlformats.org/drawingml/2006/main" wrap="square" rtlCol="0" anchor="ctr"/>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pPr algn="ctr"/>
          <a:r>
            <a:rPr lang="es-CO" sz="1400" b="1" kern="1200" dirty="0">
              <a:solidFill>
                <a:srgbClr val="094784"/>
              </a:solidFill>
              <a:latin typeface="+mn-lt"/>
            </a:rPr>
            <a:t>Comportamiento Flujo de Caja Final</a:t>
          </a:r>
        </a:p>
        <a:p xmlns:a="http://schemas.openxmlformats.org/drawingml/2006/main">
          <a:pPr algn="ctr"/>
          <a:r>
            <a:rPr lang="es-CO" sz="1400" b="1" kern="1200" dirty="0">
              <a:solidFill>
                <a:srgbClr val="094784"/>
              </a:solidFill>
              <a:latin typeface="+mn-lt"/>
            </a:rPr>
            <a:t>Proyectado vs Real </a:t>
          </a:r>
        </a:p>
        <a:p xmlns:a="http://schemas.openxmlformats.org/drawingml/2006/main">
          <a:pPr algn="ctr"/>
          <a:r>
            <a:rPr lang="es-CO" sz="1400" b="1" kern="1200" dirty="0">
              <a:solidFill>
                <a:srgbClr val="094784"/>
              </a:solidFill>
              <a:latin typeface="+mn-lt"/>
            </a:rPr>
            <a:t>Jul2016 Vs Jul2017</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1"/>
            <a:ext cx="3037840" cy="464820"/>
          </a:xfrm>
          <a:prstGeom prst="rect">
            <a:avLst/>
          </a:prstGeom>
        </p:spPr>
        <p:txBody>
          <a:bodyPr vert="horz" lIns="93177" tIns="46589" rIns="93177" bIns="46589" rtlCol="0"/>
          <a:lstStyle>
            <a:lvl1pPr algn="r">
              <a:defRPr sz="1200"/>
            </a:lvl1pPr>
          </a:lstStyle>
          <a:p>
            <a:fld id="{04C89EDB-3FDD-4915-A3CE-62FA29C01A32}" type="datetimeFigureOut">
              <a:rPr lang="en-US" smtClean="0"/>
              <a:pPr/>
              <a:t>9/19/2017</a:t>
            </a:fld>
            <a:endParaRPr lang="en-US"/>
          </a:p>
        </p:txBody>
      </p:sp>
      <p:sp>
        <p:nvSpPr>
          <p:cNvPr id="4" name="Footer Placeholder 3"/>
          <p:cNvSpPr>
            <a:spLocks noGrp="1"/>
          </p:cNvSpPr>
          <p:nvPr>
            <p:ph type="ftr" sz="quarter" idx="2"/>
          </p:nvPr>
        </p:nvSpPr>
        <p:spPr>
          <a:xfrm>
            <a:off x="0" y="8829968"/>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8"/>
            <a:ext cx="3037840" cy="464820"/>
          </a:xfrm>
          <a:prstGeom prst="rect">
            <a:avLst/>
          </a:prstGeom>
        </p:spPr>
        <p:txBody>
          <a:bodyPr vert="horz" lIns="93177" tIns="46589" rIns="93177" bIns="46589" rtlCol="0" anchor="b"/>
          <a:lstStyle>
            <a:lvl1pPr algn="r">
              <a:defRPr sz="1200"/>
            </a:lvl1pPr>
          </a:lstStyle>
          <a:p>
            <a:fld id="{A5042649-1860-4D03-9360-22C2D8836B44}" type="slidenum">
              <a:rPr lang="en-US" smtClean="0"/>
              <a:pPr/>
              <a:t>‹Nº›</a:t>
            </a:fld>
            <a:endParaRPr lang="en-US"/>
          </a:p>
        </p:txBody>
      </p:sp>
    </p:spTree>
    <p:extLst>
      <p:ext uri="{BB962C8B-B14F-4D97-AF65-F5344CB8AC3E}">
        <p14:creationId xmlns:p14="http://schemas.microsoft.com/office/powerpoint/2010/main" xmlns="" val="63366181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1"/>
            <a:ext cx="3037840" cy="464820"/>
          </a:xfrm>
          <a:prstGeom prst="rect">
            <a:avLst/>
          </a:prstGeom>
        </p:spPr>
        <p:txBody>
          <a:bodyPr vert="horz" lIns="93177" tIns="46589" rIns="93177" bIns="46589" rtlCol="0"/>
          <a:lstStyle>
            <a:lvl1pPr algn="r">
              <a:defRPr sz="1200"/>
            </a:lvl1pPr>
          </a:lstStyle>
          <a:p>
            <a:fld id="{054499FB-0CC7-453D-9493-CBDCD6D233E2}" type="datetimeFigureOut">
              <a:rPr lang="en-US" smtClean="0"/>
              <a:pPr/>
              <a:t>9/19/2017</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1" y="4415791"/>
            <a:ext cx="5608320" cy="4183380"/>
          </a:xfrm>
          <a:prstGeom prst="rect">
            <a:avLst/>
          </a:prstGeom>
        </p:spPr>
        <p:txBody>
          <a:bodyPr vert="horz" lIns="93177" tIns="46589" rIns="93177" bIns="46589"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8"/>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8"/>
            <a:ext cx="3037840" cy="464820"/>
          </a:xfrm>
          <a:prstGeom prst="rect">
            <a:avLst/>
          </a:prstGeom>
        </p:spPr>
        <p:txBody>
          <a:bodyPr vert="horz" lIns="93177" tIns="46589" rIns="93177" bIns="46589" rtlCol="0" anchor="b"/>
          <a:lstStyle>
            <a:lvl1pPr algn="r">
              <a:defRPr sz="1200"/>
            </a:lvl1pPr>
          </a:lstStyle>
          <a:p>
            <a:fld id="{4476A24B-926E-40EB-9E1B-5321DC3775E5}" type="slidenum">
              <a:rPr lang="en-US" smtClean="0"/>
              <a:pPr/>
              <a:t>‹Nº›</a:t>
            </a:fld>
            <a:endParaRPr lang="en-US"/>
          </a:p>
        </p:txBody>
      </p:sp>
    </p:spTree>
    <p:extLst>
      <p:ext uri="{BB962C8B-B14F-4D97-AF65-F5344CB8AC3E}">
        <p14:creationId xmlns:p14="http://schemas.microsoft.com/office/powerpoint/2010/main" xmlns="" val="2167594663"/>
      </p:ext>
    </p:extLst>
  </p:cSld>
  <p:clrMap bg1="lt1" tx1="dk1" bg2="lt2" tx2="dk2" accent1="accent1" accent2="accent2" accent3="accent3" accent4="accent4" accent5="accent5" accent6="accent6" hlink="hlink" folHlink="folHlink"/>
  <p:hf sldNum="0" hdr="0" ftr="0" dt="0"/>
  <p:notesStyle>
    <a:lvl1pPr marL="117422" indent="-117422" algn="l" defTabSz="913990" rtl="0" eaLnBrk="1" latinLnBrk="0" hangingPunct="1">
      <a:lnSpc>
        <a:spcPct val="110000"/>
      </a:lnSpc>
      <a:buFont typeface="Arial" panose="020B0604020202020204" pitchFamily="34" charset="0"/>
      <a:buChar char="•"/>
      <a:defRPr sz="1400" kern="1200">
        <a:solidFill>
          <a:schemeClr val="tx1"/>
        </a:solidFill>
        <a:latin typeface="+mn-lt"/>
        <a:ea typeface="+mn-ea"/>
        <a:cs typeface="+mn-cs"/>
      </a:defRPr>
    </a:lvl1pPr>
    <a:lvl2pPr marL="228497" indent="-111073" algn="l" defTabSz="913990" rtl="0" eaLnBrk="1" latinLnBrk="0" hangingPunct="1">
      <a:buFont typeface="Arial" panose="020B0604020202020204" pitchFamily="34" charset="0"/>
      <a:buChar char="•"/>
      <a:defRPr sz="1200" kern="1200">
        <a:solidFill>
          <a:schemeClr val="tx1"/>
        </a:solidFill>
        <a:latin typeface="+mn-lt"/>
        <a:ea typeface="+mn-ea"/>
        <a:cs typeface="+mn-cs"/>
      </a:defRPr>
    </a:lvl2pPr>
    <a:lvl3pPr marL="345919" indent="-117422" algn="l" defTabSz="913990" rtl="0" eaLnBrk="1" latinLnBrk="0" hangingPunct="1">
      <a:buFont typeface="Arial" panose="020B0604020202020204" pitchFamily="34" charset="0"/>
      <a:buChar char="•"/>
      <a:defRPr sz="1200" kern="1200">
        <a:solidFill>
          <a:schemeClr val="tx1"/>
        </a:solidFill>
        <a:latin typeface="+mn-lt"/>
        <a:ea typeface="+mn-ea"/>
        <a:cs typeface="+mn-cs"/>
      </a:defRPr>
    </a:lvl3pPr>
    <a:lvl4pPr marL="456996" indent="-111073" algn="l" defTabSz="913990" rtl="0" eaLnBrk="1" latinLnBrk="0" hangingPunct="1">
      <a:buFont typeface="Arial" panose="020B0604020202020204" pitchFamily="34" charset="0"/>
      <a:buChar char="•"/>
      <a:defRPr sz="1200" kern="1200">
        <a:solidFill>
          <a:schemeClr val="tx1"/>
        </a:solidFill>
        <a:latin typeface="+mn-lt"/>
        <a:ea typeface="+mn-ea"/>
        <a:cs typeface="+mn-cs"/>
      </a:defRPr>
    </a:lvl4pPr>
    <a:lvl5pPr marL="456996" indent="0" algn="l" defTabSz="913990" rtl="0" eaLnBrk="1" latinLnBrk="0" hangingPunct="1">
      <a:buFont typeface="Arial" panose="020B0604020202020204" pitchFamily="34" charset="0"/>
      <a:buChar char="•"/>
      <a:defRPr sz="1200" kern="1200">
        <a:solidFill>
          <a:schemeClr val="tx1"/>
        </a:solidFill>
        <a:latin typeface="+mn-lt"/>
        <a:ea typeface="+mn-ea"/>
        <a:cs typeface="+mn-cs"/>
      </a:defRPr>
    </a:lvl5pPr>
    <a:lvl6pPr marL="2284972" algn="l" defTabSz="913990" rtl="0" eaLnBrk="1" latinLnBrk="0" hangingPunct="1">
      <a:defRPr sz="1200" kern="1200">
        <a:solidFill>
          <a:schemeClr val="tx1"/>
        </a:solidFill>
        <a:latin typeface="+mn-lt"/>
        <a:ea typeface="+mn-ea"/>
        <a:cs typeface="+mn-cs"/>
      </a:defRPr>
    </a:lvl6pPr>
    <a:lvl7pPr marL="2741968" algn="l" defTabSz="913990" rtl="0" eaLnBrk="1" latinLnBrk="0" hangingPunct="1">
      <a:defRPr sz="1200" kern="1200">
        <a:solidFill>
          <a:schemeClr val="tx1"/>
        </a:solidFill>
        <a:latin typeface="+mn-lt"/>
        <a:ea typeface="+mn-ea"/>
        <a:cs typeface="+mn-cs"/>
      </a:defRPr>
    </a:lvl7pPr>
    <a:lvl8pPr marL="3198963" algn="l" defTabSz="913990" rtl="0" eaLnBrk="1" latinLnBrk="0" hangingPunct="1">
      <a:defRPr sz="1200" kern="1200">
        <a:solidFill>
          <a:schemeClr val="tx1"/>
        </a:solidFill>
        <a:latin typeface="+mn-lt"/>
        <a:ea typeface="+mn-ea"/>
        <a:cs typeface="+mn-cs"/>
      </a:defRPr>
    </a:lvl8pPr>
    <a:lvl9pPr marL="3655956" algn="l" defTabSz="91399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06400" y="696913"/>
            <a:ext cx="6197600" cy="3486150"/>
          </a:xfrm>
        </p:spPr>
      </p:sp>
      <p:sp>
        <p:nvSpPr>
          <p:cNvPr id="3" name="2 Marcador de notas"/>
          <p:cNvSpPr>
            <a:spLocks noGrp="1"/>
          </p:cNvSpPr>
          <p:nvPr>
            <p:ph type="body" idx="1"/>
          </p:nvPr>
        </p:nvSpPr>
        <p:spPr/>
        <p:txBody>
          <a:bodyPr>
            <a:normAutofit/>
          </a:bodyPr>
          <a:lstStyle/>
          <a:p>
            <a:endParaRPr lang="es-CO" dirty="0"/>
          </a:p>
        </p:txBody>
      </p:sp>
    </p:spTree>
    <p:extLst>
      <p:ext uri="{BB962C8B-B14F-4D97-AF65-F5344CB8AC3E}">
        <p14:creationId xmlns:p14="http://schemas.microsoft.com/office/powerpoint/2010/main" xmlns="" val="3849044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06400" y="696913"/>
            <a:ext cx="6197600" cy="3486150"/>
          </a:xfrm>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E7AEE6B-FD69-4880-9FAA-3567AA5973CD}" type="slidenum">
              <a:rPr lang="es-ES" smtClean="0"/>
              <a:pPr/>
              <a:t>39</a:t>
            </a:fld>
            <a:endParaRPr lang="es-ES"/>
          </a:p>
        </p:txBody>
      </p:sp>
    </p:spTree>
    <p:extLst>
      <p:ext uri="{BB962C8B-B14F-4D97-AF65-F5344CB8AC3E}">
        <p14:creationId xmlns:p14="http://schemas.microsoft.com/office/powerpoint/2010/main" xmlns="" val="3533094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06400" y="696913"/>
            <a:ext cx="6197600" cy="3486150"/>
          </a:xfrm>
        </p:spPr>
      </p:sp>
      <p:sp>
        <p:nvSpPr>
          <p:cNvPr id="3" name="Marcador de notas 2"/>
          <p:cNvSpPr>
            <a:spLocks noGrp="1"/>
          </p:cNvSpPr>
          <p:nvPr>
            <p:ph type="body" idx="1"/>
          </p:nvPr>
        </p:nvSpPr>
        <p:spPr/>
        <p:txBody>
          <a:bodyPr/>
          <a:lstStyle/>
          <a:p>
            <a:pPr marL="117424" lvl="1" indent="0">
              <a:buNone/>
            </a:pPr>
            <a:endParaRPr lang="es-CO" baseline="0" dirty="0" smtClean="0"/>
          </a:p>
        </p:txBody>
      </p:sp>
    </p:spTree>
    <p:extLst>
      <p:ext uri="{BB962C8B-B14F-4D97-AF65-F5344CB8AC3E}">
        <p14:creationId xmlns:p14="http://schemas.microsoft.com/office/powerpoint/2010/main" xmlns="" val="1560088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normAutofit/>
          </a:bodyPr>
          <a:lstStyle/>
          <a:p>
            <a:pPr marL="0" indent="0" algn="just">
              <a:buNone/>
            </a:pPr>
            <a:endParaRPr lang="es-CO" dirty="0"/>
          </a:p>
        </p:txBody>
      </p:sp>
      <p:sp>
        <p:nvSpPr>
          <p:cNvPr id="4" name="3 Marcador de número de diapositiva"/>
          <p:cNvSpPr>
            <a:spLocks noGrp="1"/>
          </p:cNvSpPr>
          <p:nvPr>
            <p:ph type="sldNum" sz="quarter" idx="10"/>
          </p:nvPr>
        </p:nvSpPr>
        <p:spPr/>
        <p:txBody>
          <a:bodyPr/>
          <a:lstStyle/>
          <a:p>
            <a:pPr>
              <a:defRPr/>
            </a:pPr>
            <a:fld id="{341259B8-389C-446E-B2AF-B47794DD3216}" type="slidenum">
              <a:rPr lang="es-ES" smtClean="0"/>
              <a:pPr>
                <a:defRPr/>
              </a:pPr>
              <a:t>7</a:t>
            </a:fld>
            <a:endParaRPr lang="es-ES"/>
          </a:p>
        </p:txBody>
      </p:sp>
    </p:spTree>
    <p:extLst>
      <p:ext uri="{BB962C8B-B14F-4D97-AF65-F5344CB8AC3E}">
        <p14:creationId xmlns:p14="http://schemas.microsoft.com/office/powerpoint/2010/main" xmlns="" val="3690730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normAutofit/>
          </a:bodyPr>
          <a:lstStyle/>
          <a:p>
            <a:pPr marL="0" indent="0" algn="just">
              <a:buNone/>
            </a:pPr>
            <a:endParaRPr lang="es-CO" dirty="0"/>
          </a:p>
        </p:txBody>
      </p:sp>
      <p:sp>
        <p:nvSpPr>
          <p:cNvPr id="4" name="3 Marcador de número de diapositiva"/>
          <p:cNvSpPr>
            <a:spLocks noGrp="1"/>
          </p:cNvSpPr>
          <p:nvPr>
            <p:ph type="sldNum" sz="quarter" idx="10"/>
          </p:nvPr>
        </p:nvSpPr>
        <p:spPr/>
        <p:txBody>
          <a:bodyPr/>
          <a:lstStyle/>
          <a:p>
            <a:pPr>
              <a:defRPr/>
            </a:pPr>
            <a:fld id="{341259B8-389C-446E-B2AF-B47794DD3216}" type="slidenum">
              <a:rPr lang="es-ES" smtClean="0"/>
              <a:pPr>
                <a:defRPr/>
              </a:pPr>
              <a:t>9</a:t>
            </a:fld>
            <a:endParaRPr lang="es-ES"/>
          </a:p>
        </p:txBody>
      </p:sp>
    </p:spTree>
    <p:extLst>
      <p:ext uri="{BB962C8B-B14F-4D97-AF65-F5344CB8AC3E}">
        <p14:creationId xmlns:p14="http://schemas.microsoft.com/office/powerpoint/2010/main" xmlns="" val="3618835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normAutofit/>
          </a:bodyPr>
          <a:lstStyle/>
          <a:p>
            <a:pPr marL="0" indent="0" algn="just">
              <a:buNone/>
            </a:pPr>
            <a:endParaRPr lang="es-CO" dirty="0"/>
          </a:p>
        </p:txBody>
      </p:sp>
      <p:sp>
        <p:nvSpPr>
          <p:cNvPr id="4" name="3 Marcador de número de diapositiva"/>
          <p:cNvSpPr>
            <a:spLocks noGrp="1"/>
          </p:cNvSpPr>
          <p:nvPr>
            <p:ph type="sldNum" sz="quarter" idx="10"/>
          </p:nvPr>
        </p:nvSpPr>
        <p:spPr/>
        <p:txBody>
          <a:bodyPr/>
          <a:lstStyle/>
          <a:p>
            <a:pPr>
              <a:defRPr/>
            </a:pPr>
            <a:fld id="{341259B8-389C-446E-B2AF-B47794DD3216}" type="slidenum">
              <a:rPr lang="es-ES" smtClean="0"/>
              <a:pPr>
                <a:defRPr/>
              </a:pPr>
              <a:t>10</a:t>
            </a:fld>
            <a:endParaRPr lang="es-ES"/>
          </a:p>
        </p:txBody>
      </p:sp>
    </p:spTree>
    <p:extLst>
      <p:ext uri="{BB962C8B-B14F-4D97-AF65-F5344CB8AC3E}">
        <p14:creationId xmlns:p14="http://schemas.microsoft.com/office/powerpoint/2010/main" xmlns="" val="1541806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normAutofit/>
          </a:bodyPr>
          <a:lstStyle/>
          <a:p>
            <a:pPr marL="0" indent="0" algn="just">
              <a:buNone/>
            </a:pPr>
            <a:endParaRPr lang="es-CO" dirty="0"/>
          </a:p>
        </p:txBody>
      </p:sp>
      <p:sp>
        <p:nvSpPr>
          <p:cNvPr id="4" name="3 Marcador de número de diapositiva"/>
          <p:cNvSpPr>
            <a:spLocks noGrp="1"/>
          </p:cNvSpPr>
          <p:nvPr>
            <p:ph type="sldNum" sz="quarter" idx="10"/>
          </p:nvPr>
        </p:nvSpPr>
        <p:spPr/>
        <p:txBody>
          <a:bodyPr/>
          <a:lstStyle/>
          <a:p>
            <a:pPr>
              <a:defRPr/>
            </a:pPr>
            <a:fld id="{341259B8-389C-446E-B2AF-B47794DD3216}" type="slidenum">
              <a:rPr lang="es-ES" smtClean="0"/>
              <a:pPr>
                <a:defRPr/>
              </a:pPr>
              <a:t>20</a:t>
            </a:fld>
            <a:endParaRPr lang="es-ES"/>
          </a:p>
        </p:txBody>
      </p:sp>
    </p:spTree>
    <p:extLst>
      <p:ext uri="{BB962C8B-B14F-4D97-AF65-F5344CB8AC3E}">
        <p14:creationId xmlns:p14="http://schemas.microsoft.com/office/powerpoint/2010/main" xmlns="" val="1778709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06400" y="696913"/>
            <a:ext cx="6197600" cy="3486150"/>
          </a:xfrm>
        </p:spPr>
      </p:sp>
      <p:sp>
        <p:nvSpPr>
          <p:cNvPr id="3" name="Marcador de notas 2"/>
          <p:cNvSpPr>
            <a:spLocks noGrp="1"/>
          </p:cNvSpPr>
          <p:nvPr>
            <p:ph type="body" idx="1"/>
          </p:nvPr>
        </p:nvSpPr>
        <p:spPr/>
        <p:txBody>
          <a:bodyPr/>
          <a:lstStyle/>
          <a:p>
            <a:pPr marL="117424" lvl="1" indent="0">
              <a:buNone/>
            </a:pPr>
            <a:endParaRPr lang="es-CO" baseline="0" dirty="0" smtClean="0"/>
          </a:p>
        </p:txBody>
      </p:sp>
    </p:spTree>
    <p:extLst>
      <p:ext uri="{BB962C8B-B14F-4D97-AF65-F5344CB8AC3E}">
        <p14:creationId xmlns:p14="http://schemas.microsoft.com/office/powerpoint/2010/main" xmlns="" val="380505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Tree>
    <p:extLst>
      <p:ext uri="{BB962C8B-B14F-4D97-AF65-F5344CB8AC3E}">
        <p14:creationId xmlns:p14="http://schemas.microsoft.com/office/powerpoint/2010/main" xmlns="" val="4275368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normAutofit/>
          </a:bodyPr>
          <a:lstStyle/>
          <a:p>
            <a:pPr marL="0" indent="0" algn="just">
              <a:buNone/>
            </a:pPr>
            <a:endParaRPr lang="es-CO" dirty="0"/>
          </a:p>
        </p:txBody>
      </p:sp>
      <p:sp>
        <p:nvSpPr>
          <p:cNvPr id="4" name="3 Marcador de número de diapositiva"/>
          <p:cNvSpPr>
            <a:spLocks noGrp="1"/>
          </p:cNvSpPr>
          <p:nvPr>
            <p:ph type="sldNum" sz="quarter" idx="10"/>
          </p:nvPr>
        </p:nvSpPr>
        <p:spPr/>
        <p:txBody>
          <a:bodyPr/>
          <a:lstStyle/>
          <a:p>
            <a:pPr>
              <a:defRPr/>
            </a:pPr>
            <a:fld id="{341259B8-389C-446E-B2AF-B47794DD3216}" type="slidenum">
              <a:rPr lang="es-ES" smtClean="0"/>
              <a:pPr>
                <a:defRPr/>
              </a:pPr>
              <a:t>36</a:t>
            </a:fld>
            <a:endParaRPr lang="es-ES"/>
          </a:p>
        </p:txBody>
      </p:sp>
    </p:spTree>
    <p:extLst>
      <p:ext uri="{BB962C8B-B14F-4D97-AF65-F5344CB8AC3E}">
        <p14:creationId xmlns:p14="http://schemas.microsoft.com/office/powerpoint/2010/main" xmlns="" val="1133592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Tree>
    <p:extLst>
      <p:ext uri="{BB962C8B-B14F-4D97-AF65-F5344CB8AC3E}">
        <p14:creationId xmlns:p14="http://schemas.microsoft.com/office/powerpoint/2010/main" xmlns="" val="4027367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7" name="Rectángulo 6"/>
          <p:cNvSpPr/>
          <p:nvPr userDrawn="1"/>
        </p:nvSpPr>
        <p:spPr>
          <a:xfrm>
            <a:off x="-4378" y="39"/>
            <a:ext cx="9148378" cy="5139929"/>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497" tIns="228497" rIns="228497" bIns="228497" rtlCol="0" anchor="ctr">
            <a:noAutofit/>
          </a:bodyPr>
          <a:lstStyle/>
          <a:p>
            <a:pPr algn="ctr"/>
            <a:endParaRPr lang="es-ES_tradnl" sz="1400" dirty="0" smtClean="0">
              <a:solidFill>
                <a:schemeClr val="bg1"/>
              </a:solidFill>
              <a:latin typeface="Franklin Gothic Demi Cond" panose="020B0706030402020204" pitchFamily="34" charset="0"/>
            </a:endParaRPr>
          </a:p>
        </p:txBody>
      </p:sp>
      <p:sp>
        <p:nvSpPr>
          <p:cNvPr id="3" name="Freeform 2"/>
          <p:cNvSpPr/>
          <p:nvPr userDrawn="1"/>
        </p:nvSpPr>
        <p:spPr bwMode="ltGray">
          <a:xfrm>
            <a:off x="-4377" y="9525"/>
            <a:ext cx="3412596" cy="5130404"/>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dirty="0"/>
          </a:p>
        </p:txBody>
      </p:sp>
      <p:sp>
        <p:nvSpPr>
          <p:cNvPr id="2" name="Title 1"/>
          <p:cNvSpPr>
            <a:spLocks noGrp="1"/>
          </p:cNvSpPr>
          <p:nvPr>
            <p:ph type="title"/>
          </p:nvPr>
        </p:nvSpPr>
        <p:spPr>
          <a:xfrm>
            <a:off x="674756" y="1428797"/>
            <a:ext cx="7781756" cy="1668947"/>
          </a:xfrm>
        </p:spPr>
        <p:txBody>
          <a:bodyPr anchor="ctr"/>
          <a:lstStyle>
            <a:lvl1pPr>
              <a:defRPr sz="5500">
                <a:solidFill>
                  <a:schemeClr val="bg1"/>
                </a:solidFill>
              </a:defRPr>
            </a:lvl1pPr>
          </a:lstStyle>
          <a:p>
            <a:r>
              <a:rPr lang="en-US" dirty="0" smtClean="0"/>
              <a:t>Click to edit Master title style</a:t>
            </a:r>
            <a:endParaRPr lang="en-US" dirty="0"/>
          </a:p>
        </p:txBody>
      </p:sp>
      <p:sp>
        <p:nvSpPr>
          <p:cNvPr id="10" name="Text Placeholder 9"/>
          <p:cNvSpPr>
            <a:spLocks noGrp="1"/>
          </p:cNvSpPr>
          <p:nvPr>
            <p:ph type="body" sz="quarter" idx="14" hasCustomPrompt="1"/>
          </p:nvPr>
        </p:nvSpPr>
        <p:spPr>
          <a:xfrm>
            <a:off x="674782" y="3465668"/>
            <a:ext cx="7783445" cy="1061829"/>
          </a:xfrm>
        </p:spPr>
        <p:txBody>
          <a:bodyPr>
            <a:noAutofit/>
          </a:bodyPr>
          <a:lstStyle>
            <a:lvl1pPr marL="0" indent="0">
              <a:lnSpc>
                <a:spcPct val="95000"/>
              </a:lnSpc>
              <a:spcAft>
                <a:spcPts val="0"/>
              </a:spcAft>
              <a:buFont typeface="Arial" panose="020B0604020202020204" pitchFamily="34" charset="0"/>
              <a:buChar char="​"/>
              <a:defRPr sz="2100" b="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 name="Group 3"/>
          <p:cNvGrpSpPr/>
          <p:nvPr userDrawn="1"/>
        </p:nvGrpSpPr>
        <p:grpSpPr>
          <a:xfrm>
            <a:off x="678112" y="1299758"/>
            <a:ext cx="7780165" cy="2004413"/>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xmlns="" val="3148910865"/>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3631" y="1428797"/>
            <a:ext cx="7775100" cy="1668947"/>
          </a:xfrm>
        </p:spPr>
        <p:txBody>
          <a:bodyPr anchor="ctr"/>
          <a:lstStyle>
            <a:lvl1pPr>
              <a:lnSpc>
                <a:spcPct val="95000"/>
              </a:lnSpc>
              <a:defRPr sz="4200">
                <a:solidFill>
                  <a:schemeClr val="tx2"/>
                </a:solidFill>
              </a:defRPr>
            </a:lvl1pPr>
          </a:lstStyle>
          <a:p>
            <a:r>
              <a:rPr lang="en-US" dirty="0" smtClean="0"/>
              <a:t>Click to edit Master title style</a:t>
            </a:r>
            <a:endParaRPr lang="en-US" dirty="0"/>
          </a:p>
        </p:txBody>
      </p:sp>
      <p:sp>
        <p:nvSpPr>
          <p:cNvPr id="10" name="Text Placeholder 9"/>
          <p:cNvSpPr>
            <a:spLocks noGrp="1"/>
          </p:cNvSpPr>
          <p:nvPr>
            <p:ph type="body" sz="quarter" idx="14" hasCustomPrompt="1"/>
          </p:nvPr>
        </p:nvSpPr>
        <p:spPr>
          <a:xfrm>
            <a:off x="683581" y="3465668"/>
            <a:ext cx="7776788" cy="1061829"/>
          </a:xfrm>
        </p:spPr>
        <p:txBody>
          <a:bodyPr>
            <a:noAutofit/>
          </a:bodyPr>
          <a:lstStyle>
            <a:lvl1pPr marL="0" indent="0">
              <a:lnSpc>
                <a:spcPct val="95000"/>
              </a:lnSpc>
              <a:spcAft>
                <a:spcPts val="0"/>
              </a:spcAft>
              <a:buFont typeface="Arial" panose="020B0604020202020204" pitchFamily="34" charset="0"/>
              <a:buChar char="​"/>
              <a:defRPr sz="210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2pPr>
            <a:lvl3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3pPr>
            <a:lvl4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4pPr>
            <a:lvl5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 name="Group 3"/>
          <p:cNvGrpSpPr/>
          <p:nvPr userDrawn="1"/>
        </p:nvGrpSpPr>
        <p:grpSpPr>
          <a:xfrm>
            <a:off x="683631" y="1299758"/>
            <a:ext cx="7776788" cy="2004413"/>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tx2">
                  <a:lumMod val="60000"/>
                  <a:lumOff val="4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xmlns="" val="213999621"/>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sp>
        <p:nvSpPr>
          <p:cNvPr id="27" name="TextBox 26"/>
          <p:cNvSpPr txBox="1"/>
          <p:nvPr userDrawn="1"/>
        </p:nvSpPr>
        <p:spPr>
          <a:xfrm>
            <a:off x="8165157" y="491115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Tree>
    <p:extLst>
      <p:ext uri="{BB962C8B-B14F-4D97-AF65-F5344CB8AC3E}">
        <p14:creationId xmlns:p14="http://schemas.microsoft.com/office/powerpoint/2010/main" xmlns="" val="788860352"/>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En blanco">
    <p:spTree>
      <p:nvGrpSpPr>
        <p:cNvPr id="1" name=""/>
        <p:cNvGrpSpPr/>
        <p:nvPr/>
      </p:nvGrpSpPr>
      <p:grpSpPr>
        <a:xfrm>
          <a:off x="0" y="0"/>
          <a:ext cx="0" cy="0"/>
          <a:chOff x="0" y="0"/>
          <a:chExt cx="0" cy="0"/>
        </a:xfrm>
      </p:grpSpPr>
      <p:sp>
        <p:nvSpPr>
          <p:cNvPr id="8" name="TextBox 7"/>
          <p:cNvSpPr txBox="1"/>
          <p:nvPr userDrawn="1"/>
        </p:nvSpPr>
        <p:spPr>
          <a:xfrm>
            <a:off x="8165124" y="4941891"/>
            <a:ext cx="293077" cy="92333"/>
          </a:xfrm>
          <a:prstGeom prst="rect">
            <a:avLst/>
          </a:prstGeom>
          <a:noFill/>
        </p:spPr>
        <p:txBody>
          <a:bodyPr wrap="square" lIns="0" tIns="0" rIns="0" bIns="0" rtlCol="0" anchor="b">
            <a:spAutoFit/>
          </a:bodyPr>
          <a:lstStyle/>
          <a:p>
            <a:pPr algn="r"/>
            <a:fld id="{12EB7FDA-3CFA-48E9-9A35-E50E94D3505F}" type="slidenum">
              <a:rPr lang="en-US" sz="600" smtClean="0">
                <a:solidFill>
                  <a:schemeClr val="tx2">
                    <a:lumMod val="60000"/>
                    <a:lumOff val="40000"/>
                  </a:schemeClr>
                </a:solidFill>
                <a:latin typeface="+mn-lt"/>
              </a:rPr>
              <a:pPr algn="r"/>
              <a:t>‹Nº›</a:t>
            </a:fld>
            <a:endParaRPr lang="en-US" sz="600" dirty="0">
              <a:solidFill>
                <a:schemeClr val="tx2">
                  <a:lumMod val="60000"/>
                  <a:lumOff val="40000"/>
                </a:schemeClr>
              </a:solidFill>
              <a:latin typeface="+mn-lt"/>
            </a:endParaRPr>
          </a:p>
        </p:txBody>
      </p:sp>
      <p:pic>
        <p:nvPicPr>
          <p:cNvPr id="6" name="91 Imagen" descr="BMC LOGO.bmp"/>
          <p:cNvPicPr>
            <a:picLocks noChangeAspect="1"/>
          </p:cNvPicPr>
          <p:nvPr userDrawn="1"/>
        </p:nvPicPr>
        <p:blipFill>
          <a:blip r:embed="rId2" cstate="print"/>
          <a:srcRect t="9660" r="-211"/>
          <a:stretch>
            <a:fillRect/>
          </a:stretch>
        </p:blipFill>
        <p:spPr bwMode="auto">
          <a:xfrm>
            <a:off x="7488627" y="154935"/>
            <a:ext cx="1498122" cy="460878"/>
          </a:xfrm>
          <a:prstGeom prst="rect">
            <a:avLst/>
          </a:prstGeom>
          <a:noFill/>
          <a:ln w="9525">
            <a:noFill/>
            <a:miter lim="800000"/>
            <a:headEnd/>
            <a:tailEnd/>
          </a:ln>
        </p:spPr>
      </p:pic>
      <p:pic>
        <p:nvPicPr>
          <p:cNvPr id="7" name="6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p14="http://schemas.microsoft.com/office/powerpoint/2010/main" xmlns="" val="2660264595"/>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841772"/>
            <a:ext cx="6858000" cy="1790700"/>
          </a:xfrm>
        </p:spPr>
        <p:txBody>
          <a:bodyPr anchor="b"/>
          <a:lstStyle>
            <a:lvl1pPr algn="ctr">
              <a:defRPr sz="45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smtClean="0"/>
              <a:t>Haga clic para modificar el estilo de subtítulo del patrón</a:t>
            </a:r>
            <a:endParaRPr lang="es-CO"/>
          </a:p>
        </p:txBody>
      </p:sp>
      <p:sp>
        <p:nvSpPr>
          <p:cNvPr id="4" name="Marcador de fecha 3"/>
          <p:cNvSpPr>
            <a:spLocks noGrp="1"/>
          </p:cNvSpPr>
          <p:nvPr>
            <p:ph type="dt" sz="half" idx="10"/>
          </p:nvPr>
        </p:nvSpPr>
        <p:spPr>
          <a:xfrm>
            <a:off x="628650" y="4767263"/>
            <a:ext cx="2057400" cy="273844"/>
          </a:xfrm>
          <a:prstGeom prst="rect">
            <a:avLst/>
          </a:prstGeom>
        </p:spPr>
        <p:txBody>
          <a:bodyPr/>
          <a:lstStyle/>
          <a:p>
            <a:fld id="{7FBF21C7-DFF0-4470-9371-D17FDF2469A9}" type="datetimeFigureOut">
              <a:rPr lang="es-CO" smtClean="0"/>
              <a:pPr/>
              <a:t>19/09/2017</a:t>
            </a:fld>
            <a:endParaRPr lang="es-CO" dirty="0"/>
          </a:p>
        </p:txBody>
      </p:sp>
      <p:sp>
        <p:nvSpPr>
          <p:cNvPr id="5" name="Marcador de pie de página 4"/>
          <p:cNvSpPr>
            <a:spLocks noGrp="1"/>
          </p:cNvSpPr>
          <p:nvPr>
            <p:ph type="ftr" sz="quarter" idx="11"/>
          </p:nvPr>
        </p:nvSpPr>
        <p:spPr>
          <a:xfrm>
            <a:off x="3028950" y="4767263"/>
            <a:ext cx="3086100" cy="273844"/>
          </a:xfrm>
          <a:prstGeom prst="rect">
            <a:avLst/>
          </a:prstGeom>
        </p:spPr>
        <p:txBody>
          <a:bodyPr/>
          <a:lstStyle/>
          <a:p>
            <a:endParaRPr lang="es-CO" dirty="0"/>
          </a:p>
        </p:txBody>
      </p:sp>
      <p:sp>
        <p:nvSpPr>
          <p:cNvPr id="6" name="Marcador de número de diapositiva 5"/>
          <p:cNvSpPr>
            <a:spLocks noGrp="1"/>
          </p:cNvSpPr>
          <p:nvPr>
            <p:ph type="sldNum" sz="quarter" idx="12"/>
          </p:nvPr>
        </p:nvSpPr>
        <p:spPr>
          <a:xfrm>
            <a:off x="6457950" y="4767263"/>
            <a:ext cx="2057400" cy="273844"/>
          </a:xfrm>
          <a:prstGeom prst="rect">
            <a:avLst/>
          </a:prstGeom>
        </p:spPr>
        <p:txBody>
          <a:bodyPr/>
          <a:lstStyle/>
          <a:p>
            <a:fld id="{C126D764-85C0-4A19-BA25-C1CCDECE4481}" type="slidenum">
              <a:rPr lang="es-CO" smtClean="0"/>
              <a:pPr/>
              <a:t>‹Nº›</a:t>
            </a:fld>
            <a:endParaRPr lang="es-CO" dirty="0"/>
          </a:p>
        </p:txBody>
      </p:sp>
    </p:spTree>
    <p:extLst>
      <p:ext uri="{BB962C8B-B14F-4D97-AF65-F5344CB8AC3E}">
        <p14:creationId xmlns:p14="http://schemas.microsoft.com/office/powerpoint/2010/main" xmlns="" val="3724506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Dos objetos">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285720" y="843558"/>
            <a:ext cx="4210080" cy="3871332"/>
          </a:xfrm>
          <a:prstGeom prst="rect">
            <a:avLst/>
          </a:prstGeom>
        </p:spPr>
        <p:txBody>
          <a:bodyPr/>
          <a:lstStyle>
            <a:lvl1pPr>
              <a:defRPr sz="1575">
                <a:solidFill>
                  <a:schemeClr val="accent6">
                    <a:lumMod val="75000"/>
                  </a:schemeClr>
                </a:solidFill>
              </a:defRPr>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dirty="0"/>
          </a:p>
        </p:txBody>
      </p:sp>
      <p:sp>
        <p:nvSpPr>
          <p:cNvPr id="8" name="2 Marcador de contenido"/>
          <p:cNvSpPr>
            <a:spLocks noGrp="1"/>
          </p:cNvSpPr>
          <p:nvPr>
            <p:ph sz="half" idx="11"/>
          </p:nvPr>
        </p:nvSpPr>
        <p:spPr>
          <a:xfrm>
            <a:off x="4719639" y="843558"/>
            <a:ext cx="4138642" cy="3657018"/>
          </a:xfrm>
          <a:prstGeom prst="rect">
            <a:avLst/>
          </a:prstGeom>
        </p:spPr>
        <p:txBody>
          <a:bodyPr/>
          <a:lstStyle>
            <a:lvl1pPr>
              <a:defRPr sz="1575">
                <a:solidFill>
                  <a:schemeClr val="accent6">
                    <a:lumMod val="75000"/>
                  </a:schemeClr>
                </a:solidFill>
              </a:defRPr>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dirty="0"/>
          </a:p>
        </p:txBody>
      </p:sp>
      <p:sp>
        <p:nvSpPr>
          <p:cNvPr id="7" name="6 Marcador de texto"/>
          <p:cNvSpPr>
            <a:spLocks noGrp="1"/>
          </p:cNvSpPr>
          <p:nvPr>
            <p:ph type="body" sz="quarter" idx="12"/>
          </p:nvPr>
        </p:nvSpPr>
        <p:spPr>
          <a:xfrm>
            <a:off x="1835697" y="0"/>
            <a:ext cx="7308304" cy="681540"/>
          </a:xfrm>
        </p:spPr>
        <p:txBody>
          <a:bodyPr anchor="ctr" anchorCtr="0">
            <a:noAutofit/>
          </a:bodyPr>
          <a:lstStyle>
            <a:lvl1pPr algn="r">
              <a:buNone/>
              <a:defRPr sz="1800">
                <a:solidFill>
                  <a:schemeClr val="bg1"/>
                </a:solidFill>
              </a:defRPr>
            </a:lvl1pPr>
            <a:lvl2pPr>
              <a:buNone/>
              <a:defRPr/>
            </a:lvl2pPr>
          </a:lstStyle>
          <a:p>
            <a:pPr lvl="0"/>
            <a:r>
              <a:rPr lang="es-ES" smtClean="0"/>
              <a:t>Haga clic para modificar el estilo de texto del patrón</a:t>
            </a:r>
          </a:p>
        </p:txBody>
      </p:sp>
    </p:spTree>
    <p:extLst>
      <p:ext uri="{BB962C8B-B14F-4D97-AF65-F5344CB8AC3E}">
        <p14:creationId xmlns:p14="http://schemas.microsoft.com/office/powerpoint/2010/main" xmlns="" val="3251182399"/>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amsung Galaxy S6 Features">
    <p:spTree>
      <p:nvGrpSpPr>
        <p:cNvPr id="1" name=""/>
        <p:cNvGrpSpPr/>
        <p:nvPr/>
      </p:nvGrpSpPr>
      <p:grpSpPr>
        <a:xfrm>
          <a:off x="0" y="0"/>
          <a:ext cx="0" cy="0"/>
          <a:chOff x="0" y="0"/>
          <a:chExt cx="0" cy="0"/>
        </a:xfrm>
      </p:grpSpPr>
      <p:sp>
        <p:nvSpPr>
          <p:cNvPr id="9" name="Picture Placeholder 4"/>
          <p:cNvSpPr>
            <a:spLocks noGrp="1"/>
          </p:cNvSpPr>
          <p:nvPr>
            <p:ph type="pic" sz="quarter" idx="10"/>
          </p:nvPr>
        </p:nvSpPr>
        <p:spPr>
          <a:xfrm>
            <a:off x="5773958" y="1317230"/>
            <a:ext cx="1739311" cy="3077460"/>
          </a:xfrm>
        </p:spPr>
        <p:txBody>
          <a:bodyPr rtlCol="0">
            <a:normAutofit/>
          </a:bodyPr>
          <a:lstStyle>
            <a:lvl1pPr>
              <a:defRPr sz="1350"/>
            </a:lvl1pPr>
          </a:lstStyle>
          <a:p>
            <a:pPr lvl="0"/>
            <a:endParaRPr lang="en-US" noProof="0" dirty="0"/>
          </a:p>
        </p:txBody>
      </p:sp>
    </p:spTree>
    <p:extLst>
      <p:ext uri="{BB962C8B-B14F-4D97-AF65-F5344CB8AC3E}">
        <p14:creationId xmlns:p14="http://schemas.microsoft.com/office/powerpoint/2010/main" xmlns="" val="2912431644"/>
      </p:ext>
    </p:extLst>
  </p:cSld>
  <p:clrMapOvr>
    <a:masterClrMapping/>
  </p:clrMapOvr>
  <p:transition advClick="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aster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072482697"/>
      </p:ext>
    </p:extLst>
  </p:cSld>
  <p:clrMapOvr>
    <a:masterClrMapping/>
  </p:clrMapOvr>
  <p:transition advClick="0" advTm="300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tart-Company">
    <p:spTree>
      <p:nvGrpSpPr>
        <p:cNvPr id="1" name=""/>
        <p:cNvGrpSpPr/>
        <p:nvPr/>
      </p:nvGrpSpPr>
      <p:grpSpPr>
        <a:xfrm>
          <a:off x="0" y="0"/>
          <a:ext cx="0" cy="0"/>
          <a:chOff x="0" y="0"/>
          <a:chExt cx="0" cy="0"/>
        </a:xfrm>
      </p:grpSpPr>
      <p:sp>
        <p:nvSpPr>
          <p:cNvPr id="2" name="16 Rectángulo"/>
          <p:cNvSpPr/>
          <p:nvPr userDrawn="1"/>
        </p:nvSpPr>
        <p:spPr>
          <a:xfrm>
            <a:off x="596659" y="4646593"/>
            <a:ext cx="1713756" cy="369332"/>
          </a:xfrm>
          <a:prstGeom prst="rect">
            <a:avLst/>
          </a:prstGeom>
        </p:spPr>
        <p:txBody>
          <a:bodyPr anchor="ctr">
            <a:spAutoFit/>
          </a:bodyPr>
          <a:lstStyle/>
          <a:p>
            <a:pPr defTabSz="685663">
              <a:defRPr/>
            </a:pPr>
            <a:r>
              <a:rPr lang="es-CO" sz="900" b="1" i="1" dirty="0">
                <a:solidFill>
                  <a:srgbClr val="17406D"/>
                </a:solidFill>
                <a:cs typeface="Arial" panose="020B0604020202020204" pitchFamily="34" charset="0"/>
              </a:rPr>
              <a:t>Cifras expresadas en GBTUD</a:t>
            </a:r>
          </a:p>
        </p:txBody>
      </p:sp>
    </p:spTree>
    <p:extLst>
      <p:ext uri="{BB962C8B-B14F-4D97-AF65-F5344CB8AC3E}">
        <p14:creationId xmlns:p14="http://schemas.microsoft.com/office/powerpoint/2010/main" xmlns="" val="2819660655"/>
      </p:ext>
    </p:extLst>
  </p:cSld>
  <p:clrMapOvr>
    <a:masterClrMapping/>
  </p:clrMapOvr>
  <p:transition advClick="0" advTm="300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20 Rectángulo"/>
          <p:cNvSpPr/>
          <p:nvPr userDrawn="1"/>
        </p:nvSpPr>
        <p:spPr>
          <a:xfrm rot="16200000">
            <a:off x="-1526037" y="2526514"/>
            <a:ext cx="3410546" cy="207749"/>
          </a:xfrm>
          <a:prstGeom prst="rect">
            <a:avLst/>
          </a:prstGeom>
        </p:spPr>
        <p:txBody>
          <a:bodyPr>
            <a:spAutoFit/>
          </a:bodyPr>
          <a:lstStyle/>
          <a:p>
            <a:pPr defTabSz="685663">
              <a:defRPr/>
            </a:pPr>
            <a:r>
              <a:rPr lang="es-CO" sz="750" dirty="0">
                <a:solidFill>
                  <a:srgbClr val="17406D"/>
                </a:solidFill>
                <a:cs typeface="Arial" panose="020B0604020202020204" pitchFamily="34" charset="0"/>
              </a:rPr>
              <a:t>Fuente: Sistema Electrónico de Gas - SEGAS</a:t>
            </a:r>
          </a:p>
        </p:txBody>
      </p:sp>
    </p:spTree>
    <p:extLst>
      <p:ext uri="{BB962C8B-B14F-4D97-AF65-F5344CB8AC3E}">
        <p14:creationId xmlns:p14="http://schemas.microsoft.com/office/powerpoint/2010/main" xmlns="" val="3246788489"/>
      </p:ext>
    </p:extLst>
  </p:cSld>
  <p:clrMapOvr>
    <a:masterClrMapping/>
  </p:clrMapOvr>
  <p:transition spd="slow" advClick="0" advTm="300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Full Image 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9144000" cy="5143500"/>
          </a:xfrm>
        </p:spPr>
        <p:txBody>
          <a:bodyPr rtlCol="0">
            <a:normAutofit/>
          </a:bodyPr>
          <a:lstStyle>
            <a:lvl1pPr marL="0" indent="0">
              <a:buNone/>
              <a:defRPr sz="1200"/>
            </a:lvl1pPr>
          </a:lstStyle>
          <a:p>
            <a:pPr lvl="0"/>
            <a:endParaRPr lang="en-US" noProof="0" dirty="0"/>
          </a:p>
        </p:txBody>
      </p:sp>
    </p:spTree>
    <p:extLst>
      <p:ext uri="{BB962C8B-B14F-4D97-AF65-F5344CB8AC3E}">
        <p14:creationId xmlns:p14="http://schemas.microsoft.com/office/powerpoint/2010/main" xmlns="" val="389377057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5" name="Text Placeholder 3"/>
          <p:cNvSpPr>
            <a:spLocks noGrp="1"/>
          </p:cNvSpPr>
          <p:nvPr>
            <p:ph type="body" sz="half" idx="2" hasCustomPrompt="1"/>
          </p:nvPr>
        </p:nvSpPr>
        <p:spPr>
          <a:xfrm>
            <a:off x="1618130" y="2228868"/>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smtClean="0"/>
              <a:t>click to edit section title</a:t>
            </a:r>
          </a:p>
        </p:txBody>
      </p:sp>
      <p:sp>
        <p:nvSpPr>
          <p:cNvPr id="30" name="Text Placeholder 29"/>
          <p:cNvSpPr>
            <a:spLocks noGrp="1"/>
          </p:cNvSpPr>
          <p:nvPr>
            <p:ph type="body" sz="quarter" idx="11" hasCustomPrompt="1"/>
          </p:nvPr>
        </p:nvSpPr>
        <p:spPr>
          <a:xfrm>
            <a:off x="685800" y="2211311"/>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22"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smtClean="0"/>
              <a:t>click to edit master text styles</a:t>
            </a:r>
          </a:p>
        </p:txBody>
      </p:sp>
      <p:sp>
        <p:nvSpPr>
          <p:cNvPr id="94" name="Text Placeholder 3"/>
          <p:cNvSpPr>
            <a:spLocks noGrp="1"/>
          </p:cNvSpPr>
          <p:nvPr>
            <p:ph type="body" sz="half" idx="29" hasCustomPrompt="1"/>
          </p:nvPr>
        </p:nvSpPr>
        <p:spPr>
          <a:xfrm>
            <a:off x="1618130" y="2914700"/>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smtClean="0"/>
              <a:t>click to edit section title</a:t>
            </a:r>
          </a:p>
        </p:txBody>
      </p:sp>
      <p:sp>
        <p:nvSpPr>
          <p:cNvPr id="95" name="Text Placeholder 29"/>
          <p:cNvSpPr>
            <a:spLocks noGrp="1"/>
          </p:cNvSpPr>
          <p:nvPr>
            <p:ph type="body" sz="quarter" idx="30" hasCustomPrompt="1"/>
          </p:nvPr>
        </p:nvSpPr>
        <p:spPr>
          <a:xfrm>
            <a:off x="685800" y="2897115"/>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96" name="Text Placeholder 3"/>
          <p:cNvSpPr>
            <a:spLocks noGrp="1"/>
          </p:cNvSpPr>
          <p:nvPr>
            <p:ph type="body" sz="half" idx="31" hasCustomPrompt="1"/>
          </p:nvPr>
        </p:nvSpPr>
        <p:spPr>
          <a:xfrm>
            <a:off x="1618130" y="3600504"/>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smtClean="0"/>
              <a:t>click to edit section title</a:t>
            </a:r>
          </a:p>
        </p:txBody>
      </p:sp>
      <p:sp>
        <p:nvSpPr>
          <p:cNvPr id="97" name="Text Placeholder 29"/>
          <p:cNvSpPr>
            <a:spLocks noGrp="1"/>
          </p:cNvSpPr>
          <p:nvPr>
            <p:ph type="body" sz="quarter" idx="32" hasCustomPrompt="1"/>
          </p:nvPr>
        </p:nvSpPr>
        <p:spPr>
          <a:xfrm>
            <a:off x="685800" y="3582919"/>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98" name="Text Placeholder 3"/>
          <p:cNvSpPr>
            <a:spLocks noGrp="1"/>
          </p:cNvSpPr>
          <p:nvPr>
            <p:ph type="body" sz="half" idx="33" hasCustomPrompt="1"/>
          </p:nvPr>
        </p:nvSpPr>
        <p:spPr>
          <a:xfrm>
            <a:off x="5732930" y="2228868"/>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smtClean="0"/>
              <a:t>click to edit section title</a:t>
            </a:r>
          </a:p>
        </p:txBody>
      </p:sp>
      <p:sp>
        <p:nvSpPr>
          <p:cNvPr id="99" name="Text Placeholder 29"/>
          <p:cNvSpPr>
            <a:spLocks noGrp="1"/>
          </p:cNvSpPr>
          <p:nvPr>
            <p:ph type="body" sz="quarter" idx="34" hasCustomPrompt="1"/>
          </p:nvPr>
        </p:nvSpPr>
        <p:spPr>
          <a:xfrm>
            <a:off x="4800600" y="2211311"/>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100" name="Text Placeholder 3"/>
          <p:cNvSpPr>
            <a:spLocks noGrp="1"/>
          </p:cNvSpPr>
          <p:nvPr>
            <p:ph type="body" sz="half" idx="35" hasCustomPrompt="1"/>
          </p:nvPr>
        </p:nvSpPr>
        <p:spPr>
          <a:xfrm>
            <a:off x="5732930" y="2914700"/>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smtClean="0"/>
              <a:t>click to edit section title</a:t>
            </a:r>
          </a:p>
        </p:txBody>
      </p:sp>
      <p:sp>
        <p:nvSpPr>
          <p:cNvPr id="101" name="Text Placeholder 29"/>
          <p:cNvSpPr>
            <a:spLocks noGrp="1"/>
          </p:cNvSpPr>
          <p:nvPr>
            <p:ph type="body" sz="quarter" idx="36" hasCustomPrompt="1"/>
          </p:nvPr>
        </p:nvSpPr>
        <p:spPr>
          <a:xfrm>
            <a:off x="4800600" y="2897115"/>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102" name="Text Placeholder 3"/>
          <p:cNvSpPr>
            <a:spLocks noGrp="1"/>
          </p:cNvSpPr>
          <p:nvPr>
            <p:ph type="body" sz="half" idx="37" hasCustomPrompt="1"/>
          </p:nvPr>
        </p:nvSpPr>
        <p:spPr>
          <a:xfrm>
            <a:off x="5732930" y="3600504"/>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smtClean="0"/>
              <a:t>click to edit section title</a:t>
            </a:r>
          </a:p>
        </p:txBody>
      </p:sp>
      <p:sp>
        <p:nvSpPr>
          <p:cNvPr id="103" name="Text Placeholder 29"/>
          <p:cNvSpPr>
            <a:spLocks noGrp="1"/>
          </p:cNvSpPr>
          <p:nvPr>
            <p:ph type="body" sz="quarter" idx="38" hasCustomPrompt="1"/>
          </p:nvPr>
        </p:nvSpPr>
        <p:spPr>
          <a:xfrm>
            <a:off x="4800600" y="3582919"/>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Tree>
    <p:extLst>
      <p:ext uri="{BB962C8B-B14F-4D97-AF65-F5344CB8AC3E}">
        <p14:creationId xmlns:p14="http://schemas.microsoft.com/office/powerpoint/2010/main" xmlns="" val="3850515460"/>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Dos objetos">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285720" y="843558"/>
            <a:ext cx="4210080" cy="3871332"/>
          </a:xfrm>
          <a:prstGeom prst="rect">
            <a:avLst/>
          </a:prstGeom>
        </p:spPr>
        <p:txBody>
          <a:bodyPr/>
          <a:lstStyle>
            <a:lvl1pPr>
              <a:defRPr sz="1575">
                <a:solidFill>
                  <a:schemeClr val="accent6">
                    <a:lumMod val="75000"/>
                  </a:schemeClr>
                </a:solidFill>
              </a:defRPr>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dirty="0"/>
          </a:p>
        </p:txBody>
      </p:sp>
      <p:sp>
        <p:nvSpPr>
          <p:cNvPr id="8" name="2 Marcador de contenido"/>
          <p:cNvSpPr>
            <a:spLocks noGrp="1"/>
          </p:cNvSpPr>
          <p:nvPr>
            <p:ph sz="half" idx="11"/>
          </p:nvPr>
        </p:nvSpPr>
        <p:spPr>
          <a:xfrm>
            <a:off x="4719639" y="843558"/>
            <a:ext cx="4138642" cy="3657018"/>
          </a:xfrm>
          <a:prstGeom prst="rect">
            <a:avLst/>
          </a:prstGeom>
        </p:spPr>
        <p:txBody>
          <a:bodyPr/>
          <a:lstStyle>
            <a:lvl1pPr>
              <a:defRPr sz="1575">
                <a:solidFill>
                  <a:schemeClr val="accent6">
                    <a:lumMod val="75000"/>
                  </a:schemeClr>
                </a:solidFill>
              </a:defRPr>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dirty="0"/>
          </a:p>
        </p:txBody>
      </p:sp>
      <p:sp>
        <p:nvSpPr>
          <p:cNvPr id="7" name="6 Marcador de texto"/>
          <p:cNvSpPr>
            <a:spLocks noGrp="1"/>
          </p:cNvSpPr>
          <p:nvPr>
            <p:ph type="body" sz="quarter" idx="12"/>
          </p:nvPr>
        </p:nvSpPr>
        <p:spPr>
          <a:xfrm>
            <a:off x="1835697" y="0"/>
            <a:ext cx="7308304" cy="681540"/>
          </a:xfrm>
        </p:spPr>
        <p:txBody>
          <a:bodyPr anchor="ctr" anchorCtr="0">
            <a:noAutofit/>
          </a:bodyPr>
          <a:lstStyle>
            <a:lvl1pPr algn="r">
              <a:buNone/>
              <a:defRPr sz="1800">
                <a:solidFill>
                  <a:schemeClr val="bg1"/>
                </a:solidFill>
              </a:defRPr>
            </a:lvl1pPr>
            <a:lvl2pPr>
              <a:buNone/>
              <a:defRPr/>
            </a:lvl2pPr>
          </a:lstStyle>
          <a:p>
            <a:pPr lvl="0"/>
            <a:r>
              <a:rPr lang="es-ES" smtClean="0"/>
              <a:t>Haga clic para modificar el estilo de texto del patrón</a:t>
            </a:r>
          </a:p>
        </p:txBody>
      </p:sp>
    </p:spTree>
    <p:extLst>
      <p:ext uri="{BB962C8B-B14F-4D97-AF65-F5344CB8AC3E}">
        <p14:creationId xmlns:p14="http://schemas.microsoft.com/office/powerpoint/2010/main" xmlns="" val="1974412037"/>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15" name="Content Placeholder 13"/>
          <p:cNvSpPr>
            <a:spLocks noGrp="1"/>
          </p:cNvSpPr>
          <p:nvPr>
            <p:ph sz="quarter" idx="15"/>
          </p:nvPr>
        </p:nvSpPr>
        <p:spPr>
          <a:xfrm>
            <a:off x="685800" y="2228857"/>
            <a:ext cx="3657600" cy="205740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Content Placeholder 13"/>
          <p:cNvSpPr>
            <a:spLocks noGrp="1"/>
          </p:cNvSpPr>
          <p:nvPr>
            <p:ph sz="quarter" idx="16"/>
          </p:nvPr>
        </p:nvSpPr>
        <p:spPr>
          <a:xfrm>
            <a:off x="4800600" y="2228857"/>
            <a:ext cx="3657600" cy="205740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smtClean="0"/>
              <a:t>click to edit master text styles</a:t>
            </a:r>
          </a:p>
        </p:txBody>
      </p:sp>
      <p:sp>
        <p:nvSpPr>
          <p:cNvPr id="39" name="TextBox 38"/>
          <p:cNvSpPr txBox="1"/>
          <p:nvPr userDrawn="1"/>
        </p:nvSpPr>
        <p:spPr>
          <a:xfrm>
            <a:off x="8165157" y="491115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0" name="Text Placeholder 10"/>
          <p:cNvSpPr>
            <a:spLocks noGrp="1"/>
          </p:cNvSpPr>
          <p:nvPr>
            <p:ph type="body" sz="quarter" idx="14" hasCustomPrompt="1"/>
          </p:nvPr>
        </p:nvSpPr>
        <p:spPr>
          <a:xfrm>
            <a:off x="685800" y="4886537"/>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p14="http://schemas.microsoft.com/office/powerpoint/2010/main" xmlns="" val="1328533763"/>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8" name="Content Placeholder 37"/>
          <p:cNvSpPr>
            <a:spLocks noGrp="1"/>
          </p:cNvSpPr>
          <p:nvPr>
            <p:ph sz="quarter" idx="15"/>
          </p:nvPr>
        </p:nvSpPr>
        <p:spPr>
          <a:xfrm>
            <a:off x="685800" y="2228850"/>
            <a:ext cx="5029200" cy="2057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37"/>
          <p:cNvSpPr>
            <a:spLocks noGrp="1"/>
          </p:cNvSpPr>
          <p:nvPr>
            <p:ph sz="quarter" idx="17"/>
          </p:nvPr>
        </p:nvSpPr>
        <p:spPr>
          <a:xfrm>
            <a:off x="6172202" y="2228850"/>
            <a:ext cx="22860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4"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smtClean="0"/>
              <a:t>click to edit master text styles</a:t>
            </a:r>
          </a:p>
        </p:txBody>
      </p:sp>
      <p:sp>
        <p:nvSpPr>
          <p:cNvPr id="37" name="TextBox 36"/>
          <p:cNvSpPr txBox="1"/>
          <p:nvPr userDrawn="1"/>
        </p:nvSpPr>
        <p:spPr>
          <a:xfrm>
            <a:off x="8165157" y="491115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1" name="Text Placeholder 10"/>
          <p:cNvSpPr>
            <a:spLocks noGrp="1"/>
          </p:cNvSpPr>
          <p:nvPr>
            <p:ph type="body" sz="quarter" idx="14" hasCustomPrompt="1"/>
          </p:nvPr>
        </p:nvSpPr>
        <p:spPr>
          <a:xfrm>
            <a:off x="685800" y="4886537"/>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p14="http://schemas.microsoft.com/office/powerpoint/2010/main" xmlns="" val="3256096326"/>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8" name="Content Placeholder 37"/>
          <p:cNvSpPr>
            <a:spLocks noGrp="1"/>
          </p:cNvSpPr>
          <p:nvPr>
            <p:ph sz="quarter" idx="15"/>
          </p:nvPr>
        </p:nvSpPr>
        <p:spPr>
          <a:xfrm>
            <a:off x="685802" y="2228850"/>
            <a:ext cx="2286000" cy="2057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37"/>
          <p:cNvSpPr>
            <a:spLocks noGrp="1"/>
          </p:cNvSpPr>
          <p:nvPr>
            <p:ph sz="quarter" idx="17"/>
          </p:nvPr>
        </p:nvSpPr>
        <p:spPr>
          <a:xfrm>
            <a:off x="3429000" y="2228850"/>
            <a:ext cx="5029200" cy="2057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smtClean="0"/>
              <a:t>click to edit master text styles</a:t>
            </a:r>
          </a:p>
        </p:txBody>
      </p:sp>
      <p:sp>
        <p:nvSpPr>
          <p:cNvPr id="41" name="TextBox 40"/>
          <p:cNvSpPr txBox="1"/>
          <p:nvPr userDrawn="1"/>
        </p:nvSpPr>
        <p:spPr>
          <a:xfrm>
            <a:off x="8165157" y="491115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2" name="Text Placeholder 10"/>
          <p:cNvSpPr>
            <a:spLocks noGrp="1"/>
          </p:cNvSpPr>
          <p:nvPr>
            <p:ph type="body" sz="quarter" idx="14" hasCustomPrompt="1"/>
          </p:nvPr>
        </p:nvSpPr>
        <p:spPr>
          <a:xfrm>
            <a:off x="685800" y="4886537"/>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p14="http://schemas.microsoft.com/office/powerpoint/2010/main" xmlns="" val="2751754173"/>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8" name="Content Placeholder 37"/>
          <p:cNvSpPr>
            <a:spLocks noGrp="1"/>
          </p:cNvSpPr>
          <p:nvPr>
            <p:ph sz="quarter" idx="15"/>
          </p:nvPr>
        </p:nvSpPr>
        <p:spPr>
          <a:xfrm>
            <a:off x="685802" y="2228850"/>
            <a:ext cx="2286000" cy="2057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Content Placeholder 37"/>
          <p:cNvSpPr>
            <a:spLocks noGrp="1"/>
          </p:cNvSpPr>
          <p:nvPr>
            <p:ph sz="quarter" idx="16"/>
          </p:nvPr>
        </p:nvSpPr>
        <p:spPr>
          <a:xfrm>
            <a:off x="3429002" y="2228850"/>
            <a:ext cx="22860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0" name="Content Placeholder 37"/>
          <p:cNvSpPr>
            <a:spLocks noGrp="1"/>
          </p:cNvSpPr>
          <p:nvPr>
            <p:ph sz="quarter" idx="17"/>
          </p:nvPr>
        </p:nvSpPr>
        <p:spPr>
          <a:xfrm>
            <a:off x="6172202" y="2228850"/>
            <a:ext cx="22860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1"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smtClean="0"/>
              <a:t>click to edit master text styles</a:t>
            </a:r>
          </a:p>
        </p:txBody>
      </p:sp>
      <p:sp>
        <p:nvSpPr>
          <p:cNvPr id="44" name="TextBox 43"/>
          <p:cNvSpPr txBox="1"/>
          <p:nvPr userDrawn="1"/>
        </p:nvSpPr>
        <p:spPr>
          <a:xfrm>
            <a:off x="8165157" y="491115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5" name="Text Placeholder 10"/>
          <p:cNvSpPr>
            <a:spLocks noGrp="1"/>
          </p:cNvSpPr>
          <p:nvPr>
            <p:ph type="body" sz="quarter" idx="14" hasCustomPrompt="1"/>
          </p:nvPr>
        </p:nvSpPr>
        <p:spPr>
          <a:xfrm>
            <a:off x="685800" y="4886537"/>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p14="http://schemas.microsoft.com/office/powerpoint/2010/main" xmlns="" val="1502876023"/>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smtClean="0"/>
              <a:t>click to edit master title style</a:t>
            </a:r>
            <a:endParaRPr lang="en-US" dirty="0"/>
          </a:p>
        </p:txBody>
      </p:sp>
      <p:sp>
        <p:nvSpPr>
          <p:cNvPr id="8" name="TextBox 7"/>
          <p:cNvSpPr txBox="1"/>
          <p:nvPr userDrawn="1"/>
        </p:nvSpPr>
        <p:spPr>
          <a:xfrm>
            <a:off x="8165157" y="491115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4886537"/>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
        <p:nvSpPr>
          <p:cNvPr id="19"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xmlns="" val="1869678377"/>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smtClean="0"/>
              <a:t>click to edit master title style</a:t>
            </a:r>
            <a:endParaRPr lang="en-US" dirty="0"/>
          </a:p>
        </p:txBody>
      </p:sp>
      <p:sp>
        <p:nvSpPr>
          <p:cNvPr id="8" name="TextBox 7"/>
          <p:cNvSpPr txBox="1"/>
          <p:nvPr userDrawn="1"/>
        </p:nvSpPr>
        <p:spPr>
          <a:xfrm>
            <a:off x="8165157" y="491115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4886537"/>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
        <p:nvSpPr>
          <p:cNvPr id="19"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smtClean="0"/>
              <a:t>click to edit master text styles</a:t>
            </a:r>
          </a:p>
        </p:txBody>
      </p:sp>
      <p:sp>
        <p:nvSpPr>
          <p:cNvPr id="4" name="Chart Placeholder 3"/>
          <p:cNvSpPr>
            <a:spLocks noGrp="1"/>
          </p:cNvSpPr>
          <p:nvPr userDrawn="1">
            <p:ph type="chart" sz="quarter" idx="29" hasCustomPrompt="1"/>
          </p:nvPr>
        </p:nvSpPr>
        <p:spPr>
          <a:xfrm>
            <a:off x="685802" y="1543052"/>
            <a:ext cx="7772400" cy="3000375"/>
          </a:xfrm>
        </p:spPr>
        <p:txBody>
          <a:bodyPr/>
          <a:lstStyle>
            <a:lvl1pPr algn="ctr">
              <a:defRPr>
                <a:solidFill>
                  <a:schemeClr val="tx2"/>
                </a:solidFill>
              </a:defRPr>
            </a:lvl1pPr>
          </a:lstStyle>
          <a:p>
            <a:r>
              <a:rPr lang="en-US" dirty="0" smtClean="0"/>
              <a:t>Click to insert chart from template</a:t>
            </a:r>
            <a:endParaRPr lang="en-US" dirty="0"/>
          </a:p>
        </p:txBody>
      </p:sp>
    </p:spTree>
    <p:extLst>
      <p:ext uri="{BB962C8B-B14F-4D97-AF65-F5344CB8AC3E}">
        <p14:creationId xmlns:p14="http://schemas.microsoft.com/office/powerpoint/2010/main" xmlns="" val="1334301580"/>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8165157" y="491115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4886537"/>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p14="http://schemas.microsoft.com/office/powerpoint/2010/main" xmlns="" val="2902820469"/>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7.xml"/><Relationship Id="rId7"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media/image4.jpeg"/><Relationship Id="rId4" Type="http://schemas.openxmlformats.org/officeDocument/2006/relationships/slideLayout" Target="../slideLayouts/slideLayout18.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2" y="857257"/>
            <a:ext cx="7772400" cy="685802"/>
          </a:xfrm>
          <a:prstGeom prst="rect">
            <a:avLst/>
          </a:prstGeom>
        </p:spPr>
        <p:txBody>
          <a:bodyPr vert="horz" lIns="0" tIns="0" rIns="0" bIns="0" rtlCol="0" anchor="t">
            <a:noAutofit/>
          </a:bodyPr>
          <a:lstStyle/>
          <a:p>
            <a:r>
              <a:rPr lang="en-US" dirty="0" smtClean="0"/>
              <a:t>click to edit</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685802" y="2228897"/>
            <a:ext cx="7772400" cy="2057401"/>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err="1" smtClean="0"/>
              <a:t>Lkweng</a:t>
            </a:r>
            <a:endParaRPr lang="en-US" dirty="0" smtClean="0"/>
          </a:p>
          <a:p>
            <a:pPr lvl="6"/>
            <a:r>
              <a:rPr lang="en-US" dirty="0" smtClean="0"/>
              <a:t>;</a:t>
            </a:r>
            <a:r>
              <a:rPr lang="en-US" dirty="0" err="1" smtClean="0"/>
              <a:t>krweng’lk</a:t>
            </a:r>
            <a:endParaRPr lang="en-US" dirty="0" smtClean="0"/>
          </a:p>
          <a:p>
            <a:pPr lvl="7"/>
            <a:r>
              <a:rPr lang="en-US" dirty="0" err="1" smtClean="0"/>
              <a:t>Perign</a:t>
            </a:r>
            <a:endParaRPr lang="en-US" dirty="0" smtClean="0"/>
          </a:p>
          <a:p>
            <a:pPr lvl="8"/>
            <a:r>
              <a:rPr lang="en-US" dirty="0" smtClean="0"/>
              <a:t>;</a:t>
            </a:r>
            <a:r>
              <a:rPr lang="en-US" dirty="0" err="1" smtClean="0"/>
              <a:t>kwegn</a:t>
            </a:r>
            <a:r>
              <a:rPr lang="en-US" dirty="0" smtClean="0"/>
              <a:t>’</a:t>
            </a:r>
          </a:p>
        </p:txBody>
      </p:sp>
    </p:spTree>
    <p:extLst>
      <p:ext uri="{BB962C8B-B14F-4D97-AF65-F5344CB8AC3E}">
        <p14:creationId xmlns:p14="http://schemas.microsoft.com/office/powerpoint/2010/main" xmlns="" val="3777297127"/>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5" r:id="rId3"/>
    <p:sldLayoutId id="2147483652" r:id="rId4"/>
    <p:sldLayoutId id="2147483654" r:id="rId5"/>
    <p:sldLayoutId id="2147483651" r:id="rId6"/>
    <p:sldLayoutId id="2147483659" r:id="rId7"/>
    <p:sldLayoutId id="2147483660" r:id="rId8"/>
    <p:sldLayoutId id="2147483661" r:id="rId9"/>
    <p:sldLayoutId id="2147483663" r:id="rId10"/>
    <p:sldLayoutId id="2147483656" r:id="rId11"/>
    <p:sldLayoutId id="2147483665" r:id="rId12"/>
    <p:sldLayoutId id="2147483667" r:id="rId13"/>
    <p:sldLayoutId id="2147483668" r:id="rId14"/>
  </p:sldLayoutIdLst>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hf sldNum="0" hdr="0" ftr="0" dt="0"/>
  <p:txStyles>
    <p:titleStyle>
      <a:lvl1pPr algn="l" defTabSz="913990" rtl="0" eaLnBrk="1" latinLnBrk="0" hangingPunct="1">
        <a:lnSpc>
          <a:spcPct val="85000"/>
        </a:lnSpc>
        <a:spcBef>
          <a:spcPct val="0"/>
        </a:spcBef>
        <a:buNone/>
        <a:defRPr sz="3700" kern="1200">
          <a:solidFill>
            <a:schemeClr val="tx2"/>
          </a:solidFill>
          <a:latin typeface="+mj-lt"/>
          <a:ea typeface="+mj-ea"/>
          <a:cs typeface="+mj-cs"/>
        </a:defRPr>
      </a:lvl1pPr>
    </p:titleStyle>
    <p:bodyStyle>
      <a:lvl1pPr marL="0" indent="0" algn="l" defTabSz="91399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399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399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787" indent="-169787" algn="l" defTabSz="91399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5919" indent="-176133" algn="l" defTabSz="91399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399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p:bodyStyle>
    <p:otherStyle>
      <a:defPPr>
        <a:defRPr lang="en-US"/>
      </a:defPPr>
      <a:lvl1pPr marL="0" algn="l" defTabSz="913990" rtl="0" eaLnBrk="1" latinLnBrk="0" hangingPunct="1">
        <a:defRPr sz="1800" kern="1200">
          <a:solidFill>
            <a:schemeClr val="tx1"/>
          </a:solidFill>
          <a:latin typeface="+mn-lt"/>
          <a:ea typeface="+mn-ea"/>
          <a:cs typeface="+mn-cs"/>
        </a:defRPr>
      </a:lvl1pPr>
      <a:lvl2pPr marL="456996" algn="l" defTabSz="913990" rtl="0" eaLnBrk="1" latinLnBrk="0" hangingPunct="1">
        <a:defRPr sz="1800" kern="1200">
          <a:solidFill>
            <a:schemeClr val="tx1"/>
          </a:solidFill>
          <a:latin typeface="+mn-lt"/>
          <a:ea typeface="+mn-ea"/>
          <a:cs typeface="+mn-cs"/>
        </a:defRPr>
      </a:lvl2pPr>
      <a:lvl3pPr marL="913990" algn="l" defTabSz="913990" rtl="0" eaLnBrk="1" latinLnBrk="0" hangingPunct="1">
        <a:defRPr sz="1800" kern="1200">
          <a:solidFill>
            <a:schemeClr val="tx1"/>
          </a:solidFill>
          <a:latin typeface="+mn-lt"/>
          <a:ea typeface="+mn-ea"/>
          <a:cs typeface="+mn-cs"/>
        </a:defRPr>
      </a:lvl3pPr>
      <a:lvl4pPr marL="1370984" algn="l" defTabSz="913990" rtl="0" eaLnBrk="1" latinLnBrk="0" hangingPunct="1">
        <a:defRPr sz="1800" kern="1200">
          <a:solidFill>
            <a:schemeClr val="tx1"/>
          </a:solidFill>
          <a:latin typeface="+mn-lt"/>
          <a:ea typeface="+mn-ea"/>
          <a:cs typeface="+mn-cs"/>
        </a:defRPr>
      </a:lvl4pPr>
      <a:lvl5pPr marL="1827978" algn="l" defTabSz="913990" rtl="0" eaLnBrk="1" latinLnBrk="0" hangingPunct="1">
        <a:defRPr sz="1800" kern="1200">
          <a:solidFill>
            <a:schemeClr val="tx1"/>
          </a:solidFill>
          <a:latin typeface="+mn-lt"/>
          <a:ea typeface="+mn-ea"/>
          <a:cs typeface="+mn-cs"/>
        </a:defRPr>
      </a:lvl5pPr>
      <a:lvl6pPr marL="2284972" algn="l" defTabSz="913990" rtl="0" eaLnBrk="1" latinLnBrk="0" hangingPunct="1">
        <a:defRPr sz="1800" kern="1200">
          <a:solidFill>
            <a:schemeClr val="tx1"/>
          </a:solidFill>
          <a:latin typeface="+mn-lt"/>
          <a:ea typeface="+mn-ea"/>
          <a:cs typeface="+mn-cs"/>
        </a:defRPr>
      </a:lvl6pPr>
      <a:lvl7pPr marL="2741968" algn="l" defTabSz="913990" rtl="0" eaLnBrk="1" latinLnBrk="0" hangingPunct="1">
        <a:defRPr sz="1800" kern="1200">
          <a:solidFill>
            <a:schemeClr val="tx1"/>
          </a:solidFill>
          <a:latin typeface="+mn-lt"/>
          <a:ea typeface="+mn-ea"/>
          <a:cs typeface="+mn-cs"/>
        </a:defRPr>
      </a:lvl7pPr>
      <a:lvl8pPr marL="3198963" algn="l" defTabSz="913990" rtl="0" eaLnBrk="1" latinLnBrk="0" hangingPunct="1">
        <a:defRPr sz="1800" kern="1200">
          <a:solidFill>
            <a:schemeClr val="tx1"/>
          </a:solidFill>
          <a:latin typeface="+mn-lt"/>
          <a:ea typeface="+mn-ea"/>
          <a:cs typeface="+mn-cs"/>
        </a:defRPr>
      </a:lvl8pPr>
      <a:lvl9pPr marL="3655956" algn="l" defTabSz="91399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814" y="273844"/>
            <a:ext cx="7886372" cy="9941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82843" tIns="91422" rIns="182843" bIns="91422" numCol="1" anchor="ctr" anchorCtr="0" compatLnSpc="1">
            <a:prstTxWarp prst="textNoShape">
              <a:avLst/>
            </a:prstTxWarp>
          </a:bodyPr>
          <a:lstStyle/>
          <a:p>
            <a:pPr lvl="0"/>
            <a:r>
              <a:rPr lang="en-US" altLang="es-CO" smtClean="0"/>
              <a:t>Click to edit Master title style</a:t>
            </a:r>
          </a:p>
        </p:txBody>
      </p:sp>
      <p:sp>
        <p:nvSpPr>
          <p:cNvPr id="1027" name="Text Placeholder 2"/>
          <p:cNvSpPr>
            <a:spLocks noGrp="1"/>
          </p:cNvSpPr>
          <p:nvPr>
            <p:ph type="body" idx="1"/>
          </p:nvPr>
        </p:nvSpPr>
        <p:spPr bwMode="auto">
          <a:xfrm>
            <a:off x="628814" y="1369219"/>
            <a:ext cx="7886372" cy="32635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82843" tIns="91422" rIns="182843" bIns="91422" numCol="1" anchor="t" anchorCtr="0" compatLnSpc="1">
            <a:prstTxWarp prst="textNoShape">
              <a:avLst/>
            </a:prstTxWarp>
          </a:bodyPr>
          <a:lstStyle/>
          <a:p>
            <a:pPr lvl="0"/>
            <a:r>
              <a:rPr lang="en-US" altLang="es-CO" smtClean="0"/>
              <a:t>Click to edit Master text styles</a:t>
            </a:r>
          </a:p>
          <a:p>
            <a:pPr lvl="1"/>
            <a:r>
              <a:rPr lang="en-US" altLang="es-CO" smtClean="0"/>
              <a:t>Second level</a:t>
            </a:r>
          </a:p>
          <a:p>
            <a:pPr lvl="2"/>
            <a:r>
              <a:rPr lang="en-US" altLang="es-CO" smtClean="0"/>
              <a:t>Third level</a:t>
            </a:r>
          </a:p>
          <a:p>
            <a:pPr lvl="3"/>
            <a:r>
              <a:rPr lang="en-US" altLang="es-CO" smtClean="0"/>
              <a:t>Fourth level</a:t>
            </a:r>
          </a:p>
          <a:p>
            <a:pPr lvl="4"/>
            <a:r>
              <a:rPr lang="en-US" altLang="es-CO" smtClean="0"/>
              <a:t>Fifth level</a:t>
            </a:r>
          </a:p>
        </p:txBody>
      </p:sp>
      <p:sp>
        <p:nvSpPr>
          <p:cNvPr id="4" name="Date Placeholder 3"/>
          <p:cNvSpPr>
            <a:spLocks noGrp="1"/>
          </p:cNvSpPr>
          <p:nvPr>
            <p:ph type="dt" sz="half" idx="2"/>
          </p:nvPr>
        </p:nvSpPr>
        <p:spPr>
          <a:xfrm>
            <a:off x="628814" y="4767262"/>
            <a:ext cx="2057341" cy="273844"/>
          </a:xfrm>
          <a:prstGeom prst="rect">
            <a:avLst/>
          </a:prstGeom>
        </p:spPr>
        <p:txBody>
          <a:bodyPr vert="horz" lIns="182843" tIns="91422" rIns="182843" bIns="91422" rtlCol="0" anchor="ctr"/>
          <a:lstStyle>
            <a:lvl1pPr algn="l" defTabSz="685663" fontAlgn="auto">
              <a:spcBef>
                <a:spcPts val="0"/>
              </a:spcBef>
              <a:spcAft>
                <a:spcPts val="0"/>
              </a:spcAft>
              <a:defRPr sz="900">
                <a:solidFill>
                  <a:schemeClr val="tx1">
                    <a:tint val="75000"/>
                  </a:schemeClr>
                </a:solidFill>
                <a:latin typeface="Lato Regular"/>
                <a:cs typeface="+mn-cs"/>
              </a:defRPr>
            </a:lvl1pPr>
          </a:lstStyle>
          <a:p>
            <a:pPr>
              <a:defRPr/>
            </a:pPr>
            <a:endParaRPr lang="en-US">
              <a:solidFill>
                <a:prstClr val="black">
                  <a:tint val="75000"/>
                </a:prstClr>
              </a:solidFill>
            </a:endParaRPr>
          </a:p>
        </p:txBody>
      </p:sp>
      <p:sp>
        <p:nvSpPr>
          <p:cNvPr id="5" name="Footer Placeholder 4"/>
          <p:cNvSpPr>
            <a:spLocks noGrp="1"/>
          </p:cNvSpPr>
          <p:nvPr>
            <p:ph type="ftr" sz="quarter" idx="3"/>
          </p:nvPr>
        </p:nvSpPr>
        <p:spPr>
          <a:xfrm>
            <a:off x="3029144" y="4767262"/>
            <a:ext cx="3085713" cy="273844"/>
          </a:xfrm>
          <a:prstGeom prst="rect">
            <a:avLst/>
          </a:prstGeom>
        </p:spPr>
        <p:txBody>
          <a:bodyPr vert="horz" lIns="182843" tIns="91422" rIns="182843" bIns="91422" rtlCol="0" anchor="ctr"/>
          <a:lstStyle>
            <a:lvl1pPr algn="ctr" defTabSz="685663" fontAlgn="auto">
              <a:spcBef>
                <a:spcPts val="0"/>
              </a:spcBef>
              <a:spcAft>
                <a:spcPts val="0"/>
              </a:spcAft>
              <a:defRPr sz="900">
                <a:solidFill>
                  <a:schemeClr val="tx1">
                    <a:tint val="75000"/>
                  </a:schemeClr>
                </a:solidFill>
                <a:latin typeface="Lato Regular"/>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457846" y="4767262"/>
            <a:ext cx="2057340" cy="273844"/>
          </a:xfrm>
          <a:prstGeom prst="rect">
            <a:avLst/>
          </a:prstGeom>
        </p:spPr>
        <p:txBody>
          <a:bodyPr vert="horz" wrap="square" lIns="182843" tIns="91422" rIns="182843" bIns="91422" numCol="1" anchor="ctr" anchorCtr="0" compatLnSpc="1">
            <a:prstTxWarp prst="textNoShape">
              <a:avLst/>
            </a:prstTxWarp>
          </a:bodyPr>
          <a:lstStyle>
            <a:lvl1pPr algn="r">
              <a:defRPr sz="900">
                <a:solidFill>
                  <a:srgbClr val="898989"/>
                </a:solidFill>
                <a:latin typeface="Lato Regular"/>
              </a:defRPr>
            </a:lvl1pPr>
          </a:lstStyle>
          <a:p>
            <a:pPr defTabSz="685205" fontAlgn="base">
              <a:spcBef>
                <a:spcPct val="0"/>
              </a:spcBef>
              <a:spcAft>
                <a:spcPct val="0"/>
              </a:spcAft>
            </a:pPr>
            <a:fld id="{7F828DC7-26E7-400D-9BC7-41CC3F197C15}" type="slidenum">
              <a:rPr lang="en-US" altLang="es-CO" smtClean="0">
                <a:cs typeface="Arial" panose="020B0604020202020204" pitchFamily="34" charset="0"/>
              </a:rPr>
              <a:pPr defTabSz="685205" fontAlgn="base">
                <a:spcBef>
                  <a:spcPct val="0"/>
                </a:spcBef>
                <a:spcAft>
                  <a:spcPct val="0"/>
                </a:spcAft>
              </a:pPr>
              <a:t>‹Nº›</a:t>
            </a:fld>
            <a:endParaRPr lang="en-US" altLang="es-CO" smtClean="0">
              <a:cs typeface="Arial" panose="020B0604020202020204" pitchFamily="34" charset="0"/>
            </a:endParaRPr>
          </a:p>
        </p:txBody>
      </p:sp>
      <p:sp>
        <p:nvSpPr>
          <p:cNvPr id="23" name="Oval 22"/>
          <p:cNvSpPr>
            <a:spLocks noChangeAspect="1"/>
          </p:cNvSpPr>
          <p:nvPr userDrawn="1"/>
        </p:nvSpPr>
        <p:spPr>
          <a:xfrm>
            <a:off x="249502" y="4680347"/>
            <a:ext cx="291183" cy="291108"/>
          </a:xfrm>
          <a:prstGeom prst="ellipse">
            <a:avLst/>
          </a:prstGeom>
          <a:solidFill>
            <a:srgbClr val="82BC28"/>
          </a:solidFill>
          <a:ln>
            <a:noFill/>
          </a:ln>
        </p:spPr>
        <p:style>
          <a:lnRef idx="1">
            <a:schemeClr val="accent1"/>
          </a:lnRef>
          <a:fillRef idx="3">
            <a:schemeClr val="accent1"/>
          </a:fillRef>
          <a:effectRef idx="2">
            <a:schemeClr val="accent1"/>
          </a:effectRef>
          <a:fontRef idx="minor">
            <a:schemeClr val="lt1"/>
          </a:fontRef>
        </p:style>
        <p:txBody>
          <a:bodyPr lIns="34283" tIns="17142" rIns="34283" bIns="17142" anchor="ctr"/>
          <a:lstStyle/>
          <a:p>
            <a:pPr algn="ctr" defTabSz="685663">
              <a:defRPr/>
            </a:pPr>
            <a:endParaRPr lang="en-US" sz="1350" dirty="0">
              <a:solidFill>
                <a:prstClr val="white"/>
              </a:solidFill>
            </a:endParaRPr>
          </a:p>
        </p:txBody>
      </p:sp>
      <p:sp>
        <p:nvSpPr>
          <p:cNvPr id="24" name="TextBox 23"/>
          <p:cNvSpPr txBox="1"/>
          <p:nvPr userDrawn="1"/>
        </p:nvSpPr>
        <p:spPr>
          <a:xfrm>
            <a:off x="224583" y="4722614"/>
            <a:ext cx="340424" cy="207723"/>
          </a:xfrm>
          <a:prstGeom prst="rect">
            <a:avLst/>
          </a:prstGeom>
          <a:noFill/>
        </p:spPr>
        <p:txBody>
          <a:bodyPr wrap="none" lIns="68553" tIns="34277" rIns="68553" bIns="34277">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defTabSz="18272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defTabSz="18272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defTabSz="18272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defTabSz="18272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ctr" defTabSz="685205" eaLnBrk="1" fontAlgn="base" hangingPunct="1">
              <a:spcBef>
                <a:spcPct val="0"/>
              </a:spcBef>
              <a:spcAft>
                <a:spcPct val="0"/>
              </a:spcAft>
            </a:pPr>
            <a:fld id="{398AD8F3-7804-4626-9642-84835B6373B5}" type="slidenum">
              <a:rPr lang="id-ID" altLang="es-CO" sz="900" smtClean="0">
                <a:solidFill>
                  <a:prstClr val="white"/>
                </a:solidFill>
                <a:latin typeface="Lato Regular"/>
                <a:ea typeface="Lato Regular"/>
                <a:cs typeface="Lato Regular"/>
              </a:rPr>
              <a:pPr algn="ctr" defTabSz="685205" eaLnBrk="1" fontAlgn="base" hangingPunct="1">
                <a:spcBef>
                  <a:spcPct val="0"/>
                </a:spcBef>
                <a:spcAft>
                  <a:spcPct val="0"/>
                </a:spcAft>
              </a:pPr>
              <a:t>‹Nº›</a:t>
            </a:fld>
            <a:endParaRPr lang="id-ID" altLang="es-CO" sz="900" smtClean="0">
              <a:solidFill>
                <a:prstClr val="white"/>
              </a:solidFill>
              <a:latin typeface="Lato Regular"/>
              <a:ea typeface="Lato Regular"/>
              <a:cs typeface="Lato Regular"/>
            </a:endParaRPr>
          </a:p>
        </p:txBody>
      </p:sp>
      <p:pic>
        <p:nvPicPr>
          <p:cNvPr id="1033" name="Imagen 13"/>
          <p:cNvPicPr>
            <a:picLocks noChangeAspect="1"/>
          </p:cNvPicPr>
          <p:nvPr userDrawn="1"/>
        </p:nvPicPr>
        <p:blipFill>
          <a:blip r:embed="rId8" cstate="print">
            <a:extLst>
              <a:ext uri="{28A0092B-C50C-407E-A947-70E740481C1C}">
                <a14:useLocalDpi xmlns:a14="http://schemas.microsoft.com/office/drawing/2010/main" xmlns="" val="0"/>
              </a:ext>
            </a:extLst>
          </a:blip>
          <a:srcRect/>
          <a:stretch>
            <a:fillRect/>
          </a:stretch>
        </p:blipFill>
        <p:spPr bwMode="auto">
          <a:xfrm>
            <a:off x="8447899" y="4308277"/>
            <a:ext cx="569862" cy="6893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034" name="Grupo 6"/>
          <p:cNvGrpSpPr>
            <a:grpSpLocks/>
          </p:cNvGrpSpPr>
          <p:nvPr userDrawn="1"/>
        </p:nvGrpSpPr>
        <p:grpSpPr bwMode="auto">
          <a:xfrm>
            <a:off x="7590425" y="89892"/>
            <a:ext cx="1492242" cy="561380"/>
            <a:chOff x="7253592" y="660301"/>
            <a:chExt cx="1570566" cy="614504"/>
          </a:xfrm>
        </p:grpSpPr>
        <p:pic>
          <p:nvPicPr>
            <p:cNvPr id="1035" name="91 Imagen" descr="BMC LOGO.bmp"/>
            <p:cNvPicPr>
              <a:picLocks noChangeAspect="1"/>
            </p:cNvPicPr>
            <p:nvPr userDrawn="1"/>
          </p:nvPicPr>
          <p:blipFill>
            <a:blip r:embed="rId9" cstate="print">
              <a:extLst>
                <a:ext uri="{28A0092B-C50C-407E-A947-70E740481C1C}">
                  <a14:useLocalDpi xmlns:a14="http://schemas.microsoft.com/office/drawing/2010/main" xmlns="" val="0"/>
                </a:ext>
              </a:extLst>
            </a:blip>
            <a:srcRect t="9660" r="-211"/>
            <a:stretch>
              <a:fillRect/>
            </a:stretch>
          </p:blipFill>
          <p:spPr bwMode="auto">
            <a:xfrm>
              <a:off x="7326036" y="660301"/>
              <a:ext cx="1498122" cy="6145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6" name="7 Imagen" descr="VIGILADO.jpg"/>
            <p:cNvPicPr>
              <a:picLocks noChangeAspect="1"/>
            </p:cNvPicPr>
            <p:nvPr userDrawn="1"/>
          </p:nvPicPr>
          <p:blipFill>
            <a:blip r:embed="rId10" cstate="print">
              <a:extLst>
                <a:ext uri="{28A0092B-C50C-407E-A947-70E740481C1C}">
                  <a14:useLocalDpi xmlns:a14="http://schemas.microsoft.com/office/drawing/2010/main" xmlns="" val="0"/>
                </a:ext>
              </a:extLst>
            </a:blip>
            <a:srcRect/>
            <a:stretch>
              <a:fillRect/>
            </a:stretch>
          </p:blipFill>
          <p:spPr bwMode="auto">
            <a:xfrm>
              <a:off x="7253592" y="673001"/>
              <a:ext cx="55192" cy="57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extLst>
      <p:ext uri="{BB962C8B-B14F-4D97-AF65-F5344CB8AC3E}">
        <p14:creationId xmlns:p14="http://schemas.microsoft.com/office/powerpoint/2010/main" xmlns="" val="328205417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Lst>
  <p:transition spd="slow" advClick="0" advTm="3000"/>
  <p:hf hdr="0" ftr="0" dt="0"/>
  <p:txStyles>
    <p:titleStyle>
      <a:lvl1pPr algn="l" defTabSz="685205" rtl="0" eaLnBrk="0" fontAlgn="base" hangingPunct="0">
        <a:lnSpc>
          <a:spcPct val="90000"/>
        </a:lnSpc>
        <a:spcBef>
          <a:spcPct val="0"/>
        </a:spcBef>
        <a:spcAft>
          <a:spcPct val="0"/>
        </a:spcAft>
        <a:defRPr lang="en-US" sz="2250" kern="1200">
          <a:solidFill>
            <a:schemeClr val="tx1"/>
          </a:solidFill>
          <a:latin typeface="Lato" panose="020F0502020204030203" pitchFamily="34" charset="0"/>
          <a:ea typeface="+mj-ea"/>
          <a:cs typeface="+mj-cs"/>
        </a:defRPr>
      </a:lvl1pPr>
      <a:lvl2pPr algn="l" defTabSz="685205" rtl="0" eaLnBrk="0" fontAlgn="base" hangingPunct="0">
        <a:lnSpc>
          <a:spcPct val="90000"/>
        </a:lnSpc>
        <a:spcBef>
          <a:spcPct val="0"/>
        </a:spcBef>
        <a:spcAft>
          <a:spcPct val="0"/>
        </a:spcAft>
        <a:defRPr sz="2250">
          <a:solidFill>
            <a:schemeClr val="tx1"/>
          </a:solidFill>
          <a:latin typeface="Lato"/>
        </a:defRPr>
      </a:lvl2pPr>
      <a:lvl3pPr algn="l" defTabSz="685205" rtl="0" eaLnBrk="0" fontAlgn="base" hangingPunct="0">
        <a:lnSpc>
          <a:spcPct val="90000"/>
        </a:lnSpc>
        <a:spcBef>
          <a:spcPct val="0"/>
        </a:spcBef>
        <a:spcAft>
          <a:spcPct val="0"/>
        </a:spcAft>
        <a:defRPr sz="2250">
          <a:solidFill>
            <a:schemeClr val="tx1"/>
          </a:solidFill>
          <a:latin typeface="Lato"/>
        </a:defRPr>
      </a:lvl3pPr>
      <a:lvl4pPr algn="l" defTabSz="685205" rtl="0" eaLnBrk="0" fontAlgn="base" hangingPunct="0">
        <a:lnSpc>
          <a:spcPct val="90000"/>
        </a:lnSpc>
        <a:spcBef>
          <a:spcPct val="0"/>
        </a:spcBef>
        <a:spcAft>
          <a:spcPct val="0"/>
        </a:spcAft>
        <a:defRPr sz="2250">
          <a:solidFill>
            <a:schemeClr val="tx1"/>
          </a:solidFill>
          <a:latin typeface="Lato"/>
        </a:defRPr>
      </a:lvl4pPr>
      <a:lvl5pPr algn="l" defTabSz="685205" rtl="0" eaLnBrk="0" fontAlgn="base" hangingPunct="0">
        <a:lnSpc>
          <a:spcPct val="90000"/>
        </a:lnSpc>
        <a:spcBef>
          <a:spcPct val="0"/>
        </a:spcBef>
        <a:spcAft>
          <a:spcPct val="0"/>
        </a:spcAft>
        <a:defRPr sz="2250">
          <a:solidFill>
            <a:schemeClr val="tx1"/>
          </a:solidFill>
          <a:latin typeface="Lato"/>
        </a:defRPr>
      </a:lvl5pPr>
      <a:lvl6pPr marL="171450" algn="l" defTabSz="685205" rtl="0" fontAlgn="base">
        <a:lnSpc>
          <a:spcPct val="90000"/>
        </a:lnSpc>
        <a:spcBef>
          <a:spcPct val="0"/>
        </a:spcBef>
        <a:spcAft>
          <a:spcPct val="0"/>
        </a:spcAft>
        <a:defRPr sz="2250">
          <a:solidFill>
            <a:schemeClr val="tx1"/>
          </a:solidFill>
          <a:latin typeface="Lato"/>
        </a:defRPr>
      </a:lvl6pPr>
      <a:lvl7pPr marL="342900" algn="l" defTabSz="685205" rtl="0" fontAlgn="base">
        <a:lnSpc>
          <a:spcPct val="90000"/>
        </a:lnSpc>
        <a:spcBef>
          <a:spcPct val="0"/>
        </a:spcBef>
        <a:spcAft>
          <a:spcPct val="0"/>
        </a:spcAft>
        <a:defRPr sz="2250">
          <a:solidFill>
            <a:schemeClr val="tx1"/>
          </a:solidFill>
          <a:latin typeface="Lato"/>
        </a:defRPr>
      </a:lvl7pPr>
      <a:lvl8pPr marL="514350" algn="l" defTabSz="685205" rtl="0" fontAlgn="base">
        <a:lnSpc>
          <a:spcPct val="90000"/>
        </a:lnSpc>
        <a:spcBef>
          <a:spcPct val="0"/>
        </a:spcBef>
        <a:spcAft>
          <a:spcPct val="0"/>
        </a:spcAft>
        <a:defRPr sz="2250">
          <a:solidFill>
            <a:schemeClr val="tx1"/>
          </a:solidFill>
          <a:latin typeface="Lato"/>
        </a:defRPr>
      </a:lvl8pPr>
      <a:lvl9pPr marL="685800" algn="l" defTabSz="685205" rtl="0" fontAlgn="base">
        <a:lnSpc>
          <a:spcPct val="90000"/>
        </a:lnSpc>
        <a:spcBef>
          <a:spcPct val="0"/>
        </a:spcBef>
        <a:spcAft>
          <a:spcPct val="0"/>
        </a:spcAft>
        <a:defRPr sz="2250">
          <a:solidFill>
            <a:schemeClr val="tx1"/>
          </a:solidFill>
          <a:latin typeface="Lato"/>
        </a:defRPr>
      </a:lvl9pPr>
    </p:titleStyle>
    <p:bodyStyle>
      <a:lvl1pPr marL="170855" indent="-170855" algn="l" defTabSz="685205" rtl="0" eaLnBrk="0" fontAlgn="base" hangingPunct="0">
        <a:lnSpc>
          <a:spcPct val="90000"/>
        </a:lnSpc>
        <a:spcBef>
          <a:spcPts val="750"/>
        </a:spcBef>
        <a:spcAft>
          <a:spcPct val="0"/>
        </a:spcAft>
        <a:buFont typeface="Arial" panose="020B0604020202020204" pitchFamily="34" charset="0"/>
        <a:buChar char="•"/>
        <a:defRPr lang="en-US" sz="1800" kern="1200" dirty="0">
          <a:solidFill>
            <a:schemeClr val="tx1"/>
          </a:solidFill>
          <a:latin typeface="Lato" panose="020F0502020204030203" pitchFamily="34" charset="0"/>
          <a:ea typeface="+mn-ea"/>
          <a:cs typeface="+mn-cs"/>
        </a:defRPr>
      </a:lvl1pPr>
      <a:lvl2pPr marL="513755" indent="-170855" algn="l" defTabSz="685205" rtl="0" eaLnBrk="0" fontAlgn="base" hangingPunct="0">
        <a:lnSpc>
          <a:spcPct val="90000"/>
        </a:lnSpc>
        <a:spcBef>
          <a:spcPts val="375"/>
        </a:spcBef>
        <a:spcAft>
          <a:spcPct val="0"/>
        </a:spcAft>
        <a:buFont typeface="Arial" panose="020B0604020202020204" pitchFamily="34" charset="0"/>
        <a:buChar char="•"/>
        <a:defRPr lang="en-US" sz="1500" kern="1200" dirty="0">
          <a:solidFill>
            <a:schemeClr val="tx1"/>
          </a:solidFill>
          <a:latin typeface="Lato" panose="020F0502020204030203" pitchFamily="34" charset="0"/>
          <a:ea typeface="+mn-ea"/>
          <a:cs typeface="+mn-cs"/>
        </a:defRPr>
      </a:lvl2pPr>
      <a:lvl3pPr marL="856655" indent="-170855" algn="l" defTabSz="685205" rtl="0" eaLnBrk="0" fontAlgn="base" hangingPunct="0">
        <a:lnSpc>
          <a:spcPct val="90000"/>
        </a:lnSpc>
        <a:spcBef>
          <a:spcPts val="375"/>
        </a:spcBef>
        <a:spcAft>
          <a:spcPct val="0"/>
        </a:spcAft>
        <a:buFont typeface="Arial" panose="020B0604020202020204" pitchFamily="34" charset="0"/>
        <a:buChar char="•"/>
        <a:defRPr lang="en-US" sz="1350" kern="1200" dirty="0">
          <a:solidFill>
            <a:schemeClr val="tx1"/>
          </a:solidFill>
          <a:latin typeface="Lato" panose="020F0502020204030203" pitchFamily="34" charset="0"/>
          <a:ea typeface="+mn-ea"/>
          <a:cs typeface="+mn-cs"/>
        </a:defRPr>
      </a:lvl3pPr>
      <a:lvl4pPr marL="1199555" indent="-170855" algn="l" defTabSz="685205" rtl="0" eaLnBrk="0" fontAlgn="base" hangingPunct="0">
        <a:lnSpc>
          <a:spcPct val="90000"/>
        </a:lnSpc>
        <a:spcBef>
          <a:spcPts val="375"/>
        </a:spcBef>
        <a:spcAft>
          <a:spcPct val="0"/>
        </a:spcAft>
        <a:buFont typeface="Arial" panose="020B0604020202020204" pitchFamily="34" charset="0"/>
        <a:buChar char="•"/>
        <a:defRPr lang="en-US" sz="1200" kern="1200" dirty="0">
          <a:solidFill>
            <a:schemeClr val="tx1"/>
          </a:solidFill>
          <a:latin typeface="Lato" panose="020F0502020204030203" pitchFamily="34" charset="0"/>
          <a:ea typeface="+mn-ea"/>
          <a:cs typeface="+mn-cs"/>
        </a:defRPr>
      </a:lvl4pPr>
      <a:lvl5pPr marL="1542455" indent="-170855" algn="l" defTabSz="685205" rtl="0" eaLnBrk="0" fontAlgn="base" hangingPunct="0">
        <a:lnSpc>
          <a:spcPct val="90000"/>
        </a:lnSpc>
        <a:spcBef>
          <a:spcPts val="375"/>
        </a:spcBef>
        <a:spcAft>
          <a:spcPct val="0"/>
        </a:spcAft>
        <a:buFont typeface="Arial" panose="020B0604020202020204" pitchFamily="34" charset="0"/>
        <a:buChar char="•"/>
        <a:defRPr lang="en-US" sz="1200" kern="1200" dirty="0">
          <a:solidFill>
            <a:schemeClr val="tx1"/>
          </a:solidFill>
          <a:latin typeface="Lato" panose="020F0502020204030203" pitchFamily="34" charset="0"/>
          <a:ea typeface="+mn-ea"/>
          <a:cs typeface="+mn-cs"/>
        </a:defRPr>
      </a:lvl5pPr>
      <a:lvl6pPr marL="1885573" indent="-171416" algn="l" defTabSz="68566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404" indent="-171416" algn="l" defTabSz="68566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236" indent="-171416" algn="l" defTabSz="68566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067" indent="-171416" algn="l" defTabSz="68566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663" rtl="0" eaLnBrk="1" latinLnBrk="0" hangingPunct="1">
        <a:defRPr sz="1350" kern="1200">
          <a:solidFill>
            <a:schemeClr val="tx1"/>
          </a:solidFill>
          <a:latin typeface="+mn-lt"/>
          <a:ea typeface="+mn-ea"/>
          <a:cs typeface="+mn-cs"/>
        </a:defRPr>
      </a:lvl1pPr>
      <a:lvl2pPr marL="342831" algn="l" defTabSz="685663" rtl="0" eaLnBrk="1" latinLnBrk="0" hangingPunct="1">
        <a:defRPr sz="1350" kern="1200">
          <a:solidFill>
            <a:schemeClr val="tx1"/>
          </a:solidFill>
          <a:latin typeface="+mn-lt"/>
          <a:ea typeface="+mn-ea"/>
          <a:cs typeface="+mn-cs"/>
        </a:defRPr>
      </a:lvl2pPr>
      <a:lvl3pPr marL="685663" algn="l" defTabSz="685663" rtl="0" eaLnBrk="1" latinLnBrk="0" hangingPunct="1">
        <a:defRPr sz="1350" kern="1200">
          <a:solidFill>
            <a:schemeClr val="tx1"/>
          </a:solidFill>
          <a:latin typeface="+mn-lt"/>
          <a:ea typeface="+mn-ea"/>
          <a:cs typeface="+mn-cs"/>
        </a:defRPr>
      </a:lvl3pPr>
      <a:lvl4pPr marL="1028494" algn="l" defTabSz="685663" rtl="0" eaLnBrk="1" latinLnBrk="0" hangingPunct="1">
        <a:defRPr sz="1350" kern="1200">
          <a:solidFill>
            <a:schemeClr val="tx1"/>
          </a:solidFill>
          <a:latin typeface="+mn-lt"/>
          <a:ea typeface="+mn-ea"/>
          <a:cs typeface="+mn-cs"/>
        </a:defRPr>
      </a:lvl4pPr>
      <a:lvl5pPr marL="1371326" algn="l" defTabSz="685663" rtl="0" eaLnBrk="1" latinLnBrk="0" hangingPunct="1">
        <a:defRPr sz="1350" kern="1200">
          <a:solidFill>
            <a:schemeClr val="tx1"/>
          </a:solidFill>
          <a:latin typeface="+mn-lt"/>
          <a:ea typeface="+mn-ea"/>
          <a:cs typeface="+mn-cs"/>
        </a:defRPr>
      </a:lvl5pPr>
      <a:lvl6pPr marL="1714157" algn="l" defTabSz="685663" rtl="0" eaLnBrk="1" latinLnBrk="0" hangingPunct="1">
        <a:defRPr sz="1350" kern="1200">
          <a:solidFill>
            <a:schemeClr val="tx1"/>
          </a:solidFill>
          <a:latin typeface="+mn-lt"/>
          <a:ea typeface="+mn-ea"/>
          <a:cs typeface="+mn-cs"/>
        </a:defRPr>
      </a:lvl6pPr>
      <a:lvl7pPr marL="2056989" algn="l" defTabSz="685663" rtl="0" eaLnBrk="1" latinLnBrk="0" hangingPunct="1">
        <a:defRPr sz="1350" kern="1200">
          <a:solidFill>
            <a:schemeClr val="tx1"/>
          </a:solidFill>
          <a:latin typeface="+mn-lt"/>
          <a:ea typeface="+mn-ea"/>
          <a:cs typeface="+mn-cs"/>
        </a:defRPr>
      </a:lvl7pPr>
      <a:lvl8pPr marL="2399820" algn="l" defTabSz="685663" rtl="0" eaLnBrk="1" latinLnBrk="0" hangingPunct="1">
        <a:defRPr sz="1350" kern="1200">
          <a:solidFill>
            <a:schemeClr val="tx1"/>
          </a:solidFill>
          <a:latin typeface="+mn-lt"/>
          <a:ea typeface="+mn-ea"/>
          <a:cs typeface="+mn-cs"/>
        </a:defRPr>
      </a:lvl8pPr>
      <a:lvl9pPr marL="2742651" algn="l" defTabSz="68566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pn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1.png"/><Relationship Id="rId7" Type="http://schemas.openxmlformats.org/officeDocument/2006/relationships/diagramColors" Target="../diagrams/colors10.xml"/><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diagramDrawing" Target="../diagrams/drawing13.xml"/><Relationship Id="rId3" Type="http://schemas.openxmlformats.org/officeDocument/2006/relationships/diagramData" Target="../diagrams/data12.xml"/><Relationship Id="rId7" Type="http://schemas.microsoft.com/office/2007/relationships/diagramDrawing" Target="../diagrams/drawing12.xml"/><Relationship Id="rId12" Type="http://schemas.openxmlformats.org/officeDocument/2006/relationships/diagramColors" Target="../diagrams/colors13.xm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diagramColors" Target="../diagrams/colors12.xml"/><Relationship Id="rId11" Type="http://schemas.openxmlformats.org/officeDocument/2006/relationships/diagramQuickStyle" Target="../diagrams/quickStyle13.xml"/><Relationship Id="rId5" Type="http://schemas.openxmlformats.org/officeDocument/2006/relationships/diagramQuickStyle" Target="../diagrams/quickStyle12.xml"/><Relationship Id="rId10" Type="http://schemas.openxmlformats.org/officeDocument/2006/relationships/diagramLayout" Target="../diagrams/layout13.xml"/><Relationship Id="rId4" Type="http://schemas.openxmlformats.org/officeDocument/2006/relationships/diagramLayout" Target="../diagrams/layout12.xml"/><Relationship Id="rId9" Type="http://schemas.openxmlformats.org/officeDocument/2006/relationships/diagramData" Target="../diagrams/data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9115" y="1441220"/>
            <a:ext cx="7765774" cy="1689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497" tIns="228497" rIns="228497" bIns="228497" rtlCol="0" anchor="ctr">
            <a:noAutofit/>
          </a:bodyPr>
          <a:lstStyle/>
          <a:p>
            <a:pPr algn="ctr"/>
            <a:endParaRPr lang="es-ES_tradnl" sz="1400" dirty="0">
              <a:solidFill>
                <a:schemeClr val="bg1"/>
              </a:solidFill>
              <a:latin typeface="Franklin Gothic Demi Cond" panose="020B0706030402020204" pitchFamily="34" charset="0"/>
            </a:endParaRPr>
          </a:p>
        </p:txBody>
      </p:sp>
      <p:pic>
        <p:nvPicPr>
          <p:cNvPr id="4" name="91 Imagen" descr="BMC LOGO.bmp"/>
          <p:cNvPicPr>
            <a:picLocks noChangeAspect="1"/>
          </p:cNvPicPr>
          <p:nvPr/>
        </p:nvPicPr>
        <p:blipFill>
          <a:blip r:embed="rId3" cstate="email">
            <a:extLst>
              <a:ext uri="{28A0092B-C50C-407E-A947-70E740481C1C}">
                <a14:useLocalDpi xmlns:a14="http://schemas.microsoft.com/office/drawing/2010/main" xmlns=""/>
              </a:ext>
            </a:extLst>
          </a:blip>
          <a:srcRect t="9660" r="-211"/>
          <a:stretch>
            <a:fillRect/>
          </a:stretch>
        </p:blipFill>
        <p:spPr bwMode="auto">
          <a:xfrm>
            <a:off x="3113236" y="1835143"/>
            <a:ext cx="2607597" cy="802194"/>
          </a:xfrm>
          <a:prstGeom prst="rect">
            <a:avLst/>
          </a:prstGeom>
          <a:noFill/>
          <a:ln w="9525">
            <a:noFill/>
            <a:miter lim="800000"/>
            <a:headEnd/>
            <a:tailEnd/>
          </a:ln>
        </p:spPr>
      </p:pic>
      <p:sp>
        <p:nvSpPr>
          <p:cNvPr id="5" name="Content Placeholder 13"/>
          <p:cNvSpPr txBox="1">
            <a:spLocks/>
          </p:cNvSpPr>
          <p:nvPr/>
        </p:nvSpPr>
        <p:spPr>
          <a:xfrm>
            <a:off x="689113" y="4450852"/>
            <a:ext cx="7771248" cy="421618"/>
          </a:xfrm>
          <a:prstGeom prst="rect">
            <a:avLst/>
          </a:prstGeom>
        </p:spPr>
        <p:txBody>
          <a:bodyPr lIns="91399" tIns="45700" rIns="91399" bIns="45700"/>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lnSpc>
                <a:spcPct val="100000"/>
              </a:lnSpc>
            </a:pPr>
            <a:r>
              <a:rPr lang="es-ES_tradnl" sz="2400" dirty="0">
                <a:solidFill>
                  <a:schemeClr val="bg1"/>
                </a:solidFill>
              </a:rPr>
              <a:t>ESCENARIO DE CONFIANZA Y EFECTIVIDAD</a:t>
            </a:r>
          </a:p>
          <a:p>
            <a:pPr>
              <a:lnSpc>
                <a:spcPct val="100000"/>
              </a:lnSpc>
            </a:pPr>
            <a:endParaRPr lang="es-ES_tradnl" sz="2400" dirty="0">
              <a:solidFill>
                <a:schemeClr val="bg1"/>
              </a:solidFill>
            </a:endParaRPr>
          </a:p>
          <a:p>
            <a:pPr>
              <a:lnSpc>
                <a:spcPct val="100000"/>
              </a:lnSpc>
            </a:pPr>
            <a:endParaRPr lang="es-ES_tradnl" sz="2000" dirty="0">
              <a:solidFill>
                <a:schemeClr val="bg1"/>
              </a:solidFill>
            </a:endParaRPr>
          </a:p>
        </p:txBody>
      </p:sp>
      <p:sp>
        <p:nvSpPr>
          <p:cNvPr id="3" name="2 CuadroTexto"/>
          <p:cNvSpPr txBox="1"/>
          <p:nvPr/>
        </p:nvSpPr>
        <p:spPr>
          <a:xfrm>
            <a:off x="689115" y="3297554"/>
            <a:ext cx="7669276" cy="1034129"/>
          </a:xfrm>
          <a:prstGeom prst="rect">
            <a:avLst/>
          </a:prstGeom>
          <a:noFill/>
        </p:spPr>
        <p:txBody>
          <a:bodyPr wrap="square" lIns="0" tIns="0" rIns="0" bIns="0" rtlCol="0">
            <a:spAutoFit/>
          </a:bodyPr>
          <a:lstStyle/>
          <a:p>
            <a:pPr algn="ctr">
              <a:lnSpc>
                <a:spcPct val="120000"/>
              </a:lnSpc>
            </a:pPr>
            <a:r>
              <a:rPr lang="es-CO" sz="2800" b="1" dirty="0" smtClean="0">
                <a:solidFill>
                  <a:schemeClr val="tx2">
                    <a:lumMod val="40000"/>
                    <a:lumOff val="60000"/>
                  </a:schemeClr>
                </a:solidFill>
              </a:rPr>
              <a:t>COMITÉ DE RIESGOS </a:t>
            </a:r>
          </a:p>
          <a:p>
            <a:pPr algn="ctr">
              <a:lnSpc>
                <a:spcPct val="120000"/>
              </a:lnSpc>
            </a:pPr>
            <a:r>
              <a:rPr lang="es-CO" sz="2800" b="1" smtClean="0">
                <a:solidFill>
                  <a:schemeClr val="tx2">
                    <a:lumMod val="40000"/>
                    <a:lumOff val="60000"/>
                  </a:schemeClr>
                </a:solidFill>
              </a:rPr>
              <a:t>SEPTIEMBRE </a:t>
            </a:r>
            <a:r>
              <a:rPr lang="es-CO" sz="2800" b="1" dirty="0" smtClean="0">
                <a:solidFill>
                  <a:schemeClr val="tx2">
                    <a:lumMod val="40000"/>
                    <a:lumOff val="60000"/>
                  </a:schemeClr>
                </a:solidFill>
              </a:rPr>
              <a:t>2017</a:t>
            </a:r>
            <a:endParaRPr lang="es-CO" sz="2800" b="1" dirty="0">
              <a:solidFill>
                <a:schemeClr val="tx2">
                  <a:lumMod val="40000"/>
                  <a:lumOff val="60000"/>
                </a:schemeClr>
              </a:solidFill>
            </a:endParaRPr>
          </a:p>
        </p:txBody>
      </p:sp>
    </p:spTree>
    <p:extLst>
      <p:ext uri="{BB962C8B-B14F-4D97-AF65-F5344CB8AC3E}">
        <p14:creationId xmlns:p14="http://schemas.microsoft.com/office/powerpoint/2010/main" xmlns="" val="1650756707"/>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91 Imagen" descr="BMC LOGO.bmp"/>
          <p:cNvPicPr>
            <a:picLocks noChangeAspect="1"/>
          </p:cNvPicPr>
          <p:nvPr/>
        </p:nvPicPr>
        <p:blipFill>
          <a:blip r:embed="rId3" cstate="print"/>
          <a:srcRect t="9660" r="-211"/>
          <a:stretch>
            <a:fillRect/>
          </a:stretch>
        </p:blipFill>
        <p:spPr bwMode="auto">
          <a:xfrm>
            <a:off x="7524120" y="163063"/>
            <a:ext cx="1196389" cy="490736"/>
          </a:xfrm>
          <a:prstGeom prst="rect">
            <a:avLst/>
          </a:prstGeom>
          <a:noFill/>
          <a:ln w="9525">
            <a:noFill/>
            <a:miter lim="800000"/>
            <a:headEnd/>
            <a:tailEnd/>
          </a:ln>
        </p:spPr>
      </p:pic>
      <p:sp>
        <p:nvSpPr>
          <p:cNvPr id="17" name="4 Marcador de texto"/>
          <p:cNvSpPr txBox="1">
            <a:spLocks/>
          </p:cNvSpPr>
          <p:nvPr/>
        </p:nvSpPr>
        <p:spPr>
          <a:xfrm>
            <a:off x="2749890" y="715348"/>
            <a:ext cx="3266269" cy="277166"/>
          </a:xfrm>
          <a:prstGeom prst="rect">
            <a:avLst/>
          </a:prstGeom>
        </p:spPr>
        <p:txBody>
          <a:bodyPr>
            <a:noAutofit/>
          </a:bodyPr>
          <a:lstStyle/>
          <a:p>
            <a:pPr algn="ctr">
              <a:lnSpc>
                <a:spcPct val="120000"/>
              </a:lnSpc>
              <a:defRPr/>
            </a:pPr>
            <a:r>
              <a:rPr lang="es-ES" sz="1500" b="1" dirty="0">
                <a:solidFill>
                  <a:srgbClr val="002060"/>
                </a:solidFill>
              </a:rPr>
              <a:t>CONCLUSIONES</a:t>
            </a:r>
            <a:endParaRPr lang="es-CO" sz="1500" b="1" dirty="0">
              <a:solidFill>
                <a:srgbClr val="002060"/>
              </a:solidFill>
            </a:endParaRPr>
          </a:p>
        </p:txBody>
      </p:sp>
      <p:sp>
        <p:nvSpPr>
          <p:cNvPr id="19" name="Text Placeholder 45"/>
          <p:cNvSpPr txBox="1">
            <a:spLocks/>
          </p:cNvSpPr>
          <p:nvPr/>
        </p:nvSpPr>
        <p:spPr>
          <a:xfrm>
            <a:off x="419669" y="189958"/>
            <a:ext cx="6267699" cy="391406"/>
          </a:xfrm>
          <a:prstGeom prst="rect">
            <a:avLst/>
          </a:prstGeom>
        </p:spPr>
        <p:txBody>
          <a:bodyPr vert="horz" lIns="0" tIns="0" rIns="0" bIns="0" rtlCol="0">
            <a:noAutofit/>
          </a:bodyPr>
          <a:lstStyle/>
          <a:p>
            <a:pPr>
              <a:lnSpc>
                <a:spcPct val="120000"/>
              </a:lnSpc>
              <a:spcBef>
                <a:spcPts val="254"/>
              </a:spcBef>
              <a:spcAft>
                <a:spcPts val="506"/>
              </a:spcAft>
              <a:defRPr/>
            </a:pPr>
            <a:r>
              <a:rPr lang="es-CO" sz="2100" b="1" dirty="0">
                <a:solidFill>
                  <a:srgbClr val="002060"/>
                </a:solidFill>
              </a:rPr>
              <a:t>Semilla de Algodón (Inactivación).</a:t>
            </a:r>
            <a:endParaRPr lang="en-US" sz="2100" b="1" dirty="0">
              <a:solidFill>
                <a:srgbClr val="002060"/>
              </a:solidFill>
            </a:endParaRPr>
          </a:p>
        </p:txBody>
      </p:sp>
      <p:sp>
        <p:nvSpPr>
          <p:cNvPr id="14" name="4 Marcador de texto"/>
          <p:cNvSpPr txBox="1">
            <a:spLocks/>
          </p:cNvSpPr>
          <p:nvPr/>
        </p:nvSpPr>
        <p:spPr>
          <a:xfrm>
            <a:off x="3261240" y="3242498"/>
            <a:ext cx="2652997" cy="238805"/>
          </a:xfrm>
          <a:prstGeom prst="rect">
            <a:avLst/>
          </a:prstGeom>
        </p:spPr>
        <p:txBody>
          <a:bodyPr>
            <a:noAutofit/>
          </a:bodyPr>
          <a:lstStyle/>
          <a:p>
            <a:pPr algn="ctr">
              <a:lnSpc>
                <a:spcPct val="120000"/>
              </a:lnSpc>
              <a:defRPr/>
            </a:pPr>
            <a:r>
              <a:rPr lang="es-ES" sz="1500" b="1" dirty="0">
                <a:solidFill>
                  <a:srgbClr val="002060"/>
                </a:solidFill>
              </a:rPr>
              <a:t>RECOMENDACIONES</a:t>
            </a:r>
            <a:endParaRPr lang="es-CO" sz="1500" b="1" dirty="0">
              <a:solidFill>
                <a:srgbClr val="002060"/>
              </a:solidFill>
            </a:endParaRPr>
          </a:p>
        </p:txBody>
      </p:sp>
      <p:sp>
        <p:nvSpPr>
          <p:cNvPr id="11" name="5 CuadroTexto"/>
          <p:cNvSpPr txBox="1"/>
          <p:nvPr/>
        </p:nvSpPr>
        <p:spPr>
          <a:xfrm>
            <a:off x="511792" y="3794226"/>
            <a:ext cx="7902053" cy="747897"/>
          </a:xfrm>
          <a:prstGeom prst="rect">
            <a:avLst/>
          </a:prstGeom>
          <a:noFill/>
        </p:spPr>
        <p:txBody>
          <a:bodyPr wrap="square" lIns="0" tIns="0" rIns="0" bIns="0" rtlCol="0">
            <a:spAutoFit/>
          </a:bodyPr>
          <a:lstStyle/>
          <a:p>
            <a:pPr marL="257175" indent="-257175" algn="just">
              <a:lnSpc>
                <a:spcPct val="120000"/>
              </a:lnSpc>
              <a:buClr>
                <a:srgbClr val="00B050"/>
              </a:buClr>
              <a:buFont typeface="Wingdings" panose="05000000000000000000" pitchFamily="2" charset="2"/>
              <a:buChar char="q"/>
            </a:pPr>
            <a:r>
              <a:rPr lang="es-CO" sz="1350" dirty="0">
                <a:solidFill>
                  <a:srgbClr val="002060"/>
                </a:solidFill>
              </a:rPr>
              <a:t>Inactivar el cupo de negociación en operaciones REPO CDM respaldadas en Semilla de Algodón, toda vez que existen factores de </a:t>
            </a:r>
            <a:r>
              <a:rPr lang="es-CO" sz="1350" dirty="0" smtClean="0">
                <a:solidFill>
                  <a:srgbClr val="002060"/>
                </a:solidFill>
              </a:rPr>
              <a:t>comercialización desfavorables, </a:t>
            </a:r>
            <a:r>
              <a:rPr lang="es-CO" sz="1350" dirty="0">
                <a:solidFill>
                  <a:srgbClr val="002060"/>
                </a:solidFill>
              </a:rPr>
              <a:t>que aumentan la exposición al </a:t>
            </a:r>
            <a:r>
              <a:rPr lang="es-CO" sz="1350" dirty="0" smtClean="0">
                <a:solidFill>
                  <a:srgbClr val="002060"/>
                </a:solidFill>
              </a:rPr>
              <a:t>riesgo </a:t>
            </a:r>
            <a:r>
              <a:rPr lang="es-CO" sz="1350" dirty="0">
                <a:solidFill>
                  <a:srgbClr val="002060"/>
                </a:solidFill>
              </a:rPr>
              <a:t>de mercado.</a:t>
            </a:r>
          </a:p>
        </p:txBody>
      </p:sp>
      <p:graphicFrame>
        <p:nvGraphicFramePr>
          <p:cNvPr id="4" name="Diagrama 3"/>
          <p:cNvGraphicFramePr/>
          <p:nvPr>
            <p:extLst/>
          </p:nvPr>
        </p:nvGraphicFramePr>
        <p:xfrm>
          <a:off x="419669" y="1126500"/>
          <a:ext cx="7994176" cy="21159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xmlns="" val="376680513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85319" y="1428797"/>
            <a:ext cx="7821007" cy="1668947"/>
          </a:xfrm>
        </p:spPr>
        <p:txBody>
          <a:bodyPr/>
          <a:lstStyle/>
          <a:p>
            <a:pPr lvl="0" algn="just"/>
            <a:r>
              <a:rPr lang="es-CO" sz="4000" dirty="0"/>
              <a:t>6. </a:t>
            </a:r>
            <a:r>
              <a:rPr lang="es-CO" sz="4000" dirty="0" smtClean="0"/>
              <a:t>Gestión </a:t>
            </a:r>
            <a:r>
              <a:rPr lang="es-CO" sz="4000" dirty="0"/>
              <a:t>Sistema de Administración de Riesgos Financieros SARF</a:t>
            </a:r>
          </a:p>
        </p:txBody>
      </p:sp>
      <p:sp>
        <p:nvSpPr>
          <p:cNvPr id="3" name="Content Placeholder 13"/>
          <p:cNvSpPr txBox="1">
            <a:spLocks/>
          </p:cNvSpPr>
          <p:nvPr/>
        </p:nvSpPr>
        <p:spPr>
          <a:xfrm>
            <a:off x="685319" y="3656220"/>
            <a:ext cx="7760849" cy="915781"/>
          </a:xfrm>
          <a:prstGeom prst="rect">
            <a:avLst/>
          </a:prstGeom>
        </p:spPr>
        <p:txBody>
          <a:bodyPr numCol="1"/>
          <a:lstStyle>
            <a:lvl1pPr marL="0" indent="0" algn="l" defTabSz="91399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399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399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787" indent="-169787" algn="l" defTabSz="91399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5919" indent="-176133" algn="l" defTabSz="91399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399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indent="-285750">
              <a:lnSpc>
                <a:spcPct val="100000"/>
              </a:lnSpc>
              <a:spcBef>
                <a:spcPts val="0"/>
              </a:spcBef>
              <a:spcAft>
                <a:spcPts val="0"/>
              </a:spcAft>
              <a:buFont typeface="Wingdings" panose="05000000000000000000" pitchFamily="2" charset="2"/>
              <a:buChar char="ü"/>
            </a:pPr>
            <a:r>
              <a:rPr lang="es-ES" sz="1500" b="1" dirty="0" smtClean="0">
                <a:solidFill>
                  <a:srgbClr val="99CCFF"/>
                </a:solidFill>
              </a:rPr>
              <a:t>Informe de Gestión SARF Julio de 2017 </a:t>
            </a:r>
          </a:p>
          <a:p>
            <a:pPr indent="-285750">
              <a:lnSpc>
                <a:spcPct val="100000"/>
              </a:lnSpc>
              <a:spcBef>
                <a:spcPts val="0"/>
              </a:spcBef>
              <a:spcAft>
                <a:spcPts val="0"/>
              </a:spcAft>
              <a:buFont typeface="Wingdings" panose="05000000000000000000" pitchFamily="2" charset="2"/>
              <a:buChar char="ü"/>
            </a:pPr>
            <a:r>
              <a:rPr lang="es-CO" sz="1500" b="1" dirty="0">
                <a:solidFill>
                  <a:srgbClr val="99CCFF"/>
                </a:solidFill>
              </a:rPr>
              <a:t>Propuesta Modificación Política </a:t>
            </a:r>
            <a:r>
              <a:rPr lang="es-CO" sz="1500" b="1" dirty="0" err="1">
                <a:solidFill>
                  <a:srgbClr val="99CCFF"/>
                </a:solidFill>
              </a:rPr>
              <a:t>VaR</a:t>
            </a:r>
            <a:endParaRPr lang="es-ES" sz="1500" b="1" dirty="0">
              <a:solidFill>
                <a:srgbClr val="99CCFF"/>
              </a:solidFill>
            </a:endParaRPr>
          </a:p>
        </p:txBody>
      </p:sp>
    </p:spTree>
    <p:extLst>
      <p:ext uri="{BB962C8B-B14F-4D97-AF65-F5344CB8AC3E}">
        <p14:creationId xmlns:p14="http://schemas.microsoft.com/office/powerpoint/2010/main" xmlns="" val="380927943"/>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4"/>
          <p:cNvSpPr>
            <a:spLocks noGrp="1"/>
          </p:cNvSpPr>
          <p:nvPr>
            <p:ph type="body" idx="28"/>
          </p:nvPr>
        </p:nvSpPr>
        <p:spPr>
          <a:xfrm>
            <a:off x="124098" y="55128"/>
            <a:ext cx="7326019" cy="338961"/>
          </a:xfrm>
        </p:spPr>
        <p:txBody>
          <a:bodyPr/>
          <a:lstStyle/>
          <a:p>
            <a:pPr lvl="0" defTabSz="914400">
              <a:lnSpc>
                <a:spcPct val="120000"/>
              </a:lnSpc>
              <a:spcBef>
                <a:spcPts val="600"/>
              </a:spcBef>
              <a:spcAft>
                <a:spcPts val="1200"/>
              </a:spcAft>
              <a:buFont typeface="Arial" panose="020B0604020202020204" pitchFamily="34" charset="0"/>
              <a:buChar char="​"/>
              <a:defRPr/>
            </a:pPr>
            <a:r>
              <a:rPr lang="en-US" sz="2000" b="1" dirty="0">
                <a:solidFill>
                  <a:srgbClr val="044990"/>
                </a:solidFill>
                <a:latin typeface="+mn-lt"/>
              </a:rPr>
              <a:t>Sistema de Administration de Riesgos Financieros  - SARF</a:t>
            </a:r>
          </a:p>
        </p:txBody>
      </p:sp>
      <p:pic>
        <p:nvPicPr>
          <p:cNvPr id="18" name="91 Imagen" descr="BMC LOGO.bmp"/>
          <p:cNvPicPr>
            <a:picLocks noChangeAspect="1"/>
          </p:cNvPicPr>
          <p:nvPr/>
        </p:nvPicPr>
        <p:blipFill>
          <a:blip r:embed="rId2" cstate="print"/>
          <a:srcRect t="9660" r="-211"/>
          <a:stretch>
            <a:fillRect/>
          </a:stretch>
        </p:blipFill>
        <p:spPr bwMode="auto">
          <a:xfrm>
            <a:off x="7494593" y="117206"/>
            <a:ext cx="1512000" cy="465145"/>
          </a:xfrm>
          <a:prstGeom prst="rect">
            <a:avLst/>
          </a:prstGeom>
          <a:noFill/>
          <a:ln w="9525">
            <a:noFill/>
            <a:miter lim="800000"/>
            <a:headEnd/>
            <a:tailEnd/>
          </a:ln>
        </p:spPr>
      </p:pic>
      <p:sp>
        <p:nvSpPr>
          <p:cNvPr id="6" name="4 Marcador de texto"/>
          <p:cNvSpPr txBox="1">
            <a:spLocks/>
          </p:cNvSpPr>
          <p:nvPr/>
        </p:nvSpPr>
        <p:spPr>
          <a:xfrm>
            <a:off x="385796" y="491783"/>
            <a:ext cx="7108797" cy="523064"/>
          </a:xfrm>
          <a:prstGeom prst="rect">
            <a:avLst/>
          </a:prstGeom>
        </p:spPr>
        <p:txBody>
          <a:bodyPr vert="horz" lIns="0" tIns="0" rIns="0" bIns="0" rtlCol="0" anchor="ctr" anchorCtr="0">
            <a:noAutofit/>
          </a:bodyPr>
          <a:lstStyle/>
          <a:p>
            <a:r>
              <a:rPr lang="es-CO" sz="2700" b="1" dirty="0">
                <a:solidFill>
                  <a:srgbClr val="044990"/>
                </a:solidFill>
                <a:latin typeface="+mj-lt"/>
                <a:ea typeface="+mj-ea"/>
                <a:cs typeface="+mj-cs"/>
              </a:rPr>
              <a:t>Riesgo de Mercado</a:t>
            </a:r>
          </a:p>
        </p:txBody>
      </p:sp>
      <p:graphicFrame>
        <p:nvGraphicFramePr>
          <p:cNvPr id="7" name="4 Diagrama"/>
          <p:cNvGraphicFramePr/>
          <p:nvPr>
            <p:extLst>
              <p:ext uri="{D42A27DB-BD31-4B8C-83A1-F6EECF244321}">
                <p14:modId xmlns:p14="http://schemas.microsoft.com/office/powerpoint/2010/main" xmlns="" val="387069535"/>
              </p:ext>
            </p:extLst>
          </p:nvPr>
        </p:nvGraphicFramePr>
        <p:xfrm>
          <a:off x="317256" y="1014847"/>
          <a:ext cx="8128000" cy="40023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4 Marcador de texto"/>
          <p:cNvSpPr txBox="1">
            <a:spLocks/>
          </p:cNvSpPr>
          <p:nvPr/>
        </p:nvSpPr>
        <p:spPr>
          <a:xfrm>
            <a:off x="341320" y="3089230"/>
            <a:ext cx="7108797" cy="523064"/>
          </a:xfrm>
          <a:prstGeom prst="rect">
            <a:avLst/>
          </a:prstGeom>
        </p:spPr>
        <p:txBody>
          <a:bodyPr vert="horz" lIns="0" tIns="0" rIns="0" bIns="0" rtlCol="0" anchor="ctr" anchorCtr="0">
            <a:noAutofit/>
          </a:bodyPr>
          <a:lstStyle/>
          <a:p>
            <a:r>
              <a:rPr lang="es-CO" sz="2700" b="1" dirty="0">
                <a:solidFill>
                  <a:srgbClr val="044990"/>
                </a:solidFill>
                <a:latin typeface="+mj-lt"/>
                <a:ea typeface="+mj-ea"/>
                <a:cs typeface="+mj-cs"/>
              </a:rPr>
              <a:t>Riesgo de Emisor y Contraparte</a:t>
            </a:r>
          </a:p>
        </p:txBody>
      </p:sp>
    </p:spTree>
    <p:extLst>
      <p:ext uri="{BB962C8B-B14F-4D97-AF65-F5344CB8AC3E}">
        <p14:creationId xmlns:p14="http://schemas.microsoft.com/office/powerpoint/2010/main" xmlns="" val="1820331575"/>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4"/>
          <p:cNvSpPr>
            <a:spLocks noGrp="1"/>
          </p:cNvSpPr>
          <p:nvPr>
            <p:ph type="body" idx="28"/>
          </p:nvPr>
        </p:nvSpPr>
        <p:spPr>
          <a:xfrm>
            <a:off x="211857" y="93997"/>
            <a:ext cx="7282736" cy="338961"/>
          </a:xfrm>
        </p:spPr>
        <p:txBody>
          <a:bodyPr/>
          <a:lstStyle/>
          <a:p>
            <a:pPr lvl="0" defTabSz="914400">
              <a:lnSpc>
                <a:spcPct val="120000"/>
              </a:lnSpc>
              <a:spcBef>
                <a:spcPts val="600"/>
              </a:spcBef>
              <a:spcAft>
                <a:spcPts val="1200"/>
              </a:spcAft>
              <a:buFont typeface="Arial" panose="020B0604020202020204" pitchFamily="34" charset="0"/>
              <a:buChar char="​"/>
              <a:defRPr/>
            </a:pPr>
            <a:r>
              <a:rPr lang="en-US" sz="2000" b="1" dirty="0">
                <a:solidFill>
                  <a:srgbClr val="044990"/>
                </a:solidFill>
                <a:latin typeface="+mn-lt"/>
              </a:rPr>
              <a:t>Sistema de Administración de Riesgos Financieros  - SARF</a:t>
            </a:r>
          </a:p>
        </p:txBody>
      </p:sp>
      <p:pic>
        <p:nvPicPr>
          <p:cNvPr id="18" name="91 Imagen" descr="BMC LOGO.bmp"/>
          <p:cNvPicPr>
            <a:picLocks noChangeAspect="1"/>
          </p:cNvPicPr>
          <p:nvPr/>
        </p:nvPicPr>
        <p:blipFill>
          <a:blip r:embed="rId2" cstate="print"/>
          <a:srcRect t="9660" r="-211"/>
          <a:stretch>
            <a:fillRect/>
          </a:stretch>
        </p:blipFill>
        <p:spPr bwMode="auto">
          <a:xfrm>
            <a:off x="7494593" y="117206"/>
            <a:ext cx="1512000" cy="465145"/>
          </a:xfrm>
          <a:prstGeom prst="rect">
            <a:avLst/>
          </a:prstGeom>
          <a:noFill/>
          <a:ln w="9525">
            <a:noFill/>
            <a:miter lim="800000"/>
            <a:headEnd/>
            <a:tailEnd/>
          </a:ln>
        </p:spPr>
      </p:pic>
      <p:sp>
        <p:nvSpPr>
          <p:cNvPr id="6" name="4 Marcador de texto"/>
          <p:cNvSpPr txBox="1">
            <a:spLocks/>
          </p:cNvSpPr>
          <p:nvPr/>
        </p:nvSpPr>
        <p:spPr>
          <a:xfrm>
            <a:off x="211857" y="492052"/>
            <a:ext cx="7108797" cy="523064"/>
          </a:xfrm>
          <a:prstGeom prst="rect">
            <a:avLst/>
          </a:prstGeom>
        </p:spPr>
        <p:txBody>
          <a:bodyPr vert="horz" lIns="0" tIns="0" rIns="0" bIns="0" rtlCol="0" anchor="ctr" anchorCtr="0">
            <a:noAutofit/>
          </a:bodyPr>
          <a:lstStyle/>
          <a:p>
            <a:pPr>
              <a:lnSpc>
                <a:spcPct val="85000"/>
              </a:lnSpc>
              <a:spcBef>
                <a:spcPct val="0"/>
              </a:spcBef>
            </a:pPr>
            <a:r>
              <a:rPr lang="es-CO" sz="2700" b="1" dirty="0">
                <a:solidFill>
                  <a:srgbClr val="044990"/>
                </a:solidFill>
                <a:latin typeface="+mj-lt"/>
                <a:ea typeface="+mj-ea"/>
                <a:cs typeface="+mj-cs"/>
              </a:rPr>
              <a:t>Riesgo de Liquidez</a:t>
            </a:r>
          </a:p>
        </p:txBody>
      </p:sp>
      <p:grpSp>
        <p:nvGrpSpPr>
          <p:cNvPr id="8" name="6 Grupo"/>
          <p:cNvGrpSpPr/>
          <p:nvPr/>
        </p:nvGrpSpPr>
        <p:grpSpPr>
          <a:xfrm>
            <a:off x="181261" y="1008824"/>
            <a:ext cx="8797233" cy="766084"/>
            <a:chOff x="31387" y="207716"/>
            <a:chExt cx="8001000" cy="682580"/>
          </a:xfrm>
        </p:grpSpPr>
        <p:sp>
          <p:nvSpPr>
            <p:cNvPr id="10" name="7 Rectángulo redondeado"/>
            <p:cNvSpPr/>
            <p:nvPr/>
          </p:nvSpPr>
          <p:spPr>
            <a:xfrm>
              <a:off x="31387" y="207716"/>
              <a:ext cx="8001000" cy="642981"/>
            </a:xfrm>
            <a:prstGeom prst="roundRect">
              <a:avLst/>
            </a:prstGeom>
            <a:ln>
              <a:solidFill>
                <a:srgbClr val="00B050"/>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8 Rectángulo"/>
            <p:cNvSpPr/>
            <p:nvPr/>
          </p:nvSpPr>
          <p:spPr>
            <a:xfrm>
              <a:off x="31387" y="358827"/>
              <a:ext cx="7938224" cy="531469"/>
            </a:xfrm>
            <a:prstGeom prst="rect">
              <a:avLst/>
            </a:prstGeom>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just"/>
              <a:r>
                <a:rPr lang="es-MX" sz="1400" dirty="0" smtClean="0">
                  <a:solidFill>
                    <a:srgbClr val="094784"/>
                  </a:solidFill>
                </a:rPr>
                <a:t>Se verificó </a:t>
              </a:r>
              <a:r>
                <a:rPr lang="es-MX" sz="1400" dirty="0">
                  <a:solidFill>
                    <a:srgbClr val="094784"/>
                  </a:solidFill>
                </a:rPr>
                <a:t>que la entidad ha mantenido suficiencia de liquidez para dar cumplimiento a sus obligaciones generadas por la operativa mensual y en desarrollo de su actividad económica.</a:t>
              </a:r>
              <a:endParaRPr lang="es-CO" sz="1400" dirty="0" err="1">
                <a:solidFill>
                  <a:srgbClr val="094784"/>
                </a:solidFill>
              </a:endParaRPr>
            </a:p>
          </p:txBody>
        </p:sp>
      </p:grpSp>
      <p:graphicFrame>
        <p:nvGraphicFramePr>
          <p:cNvPr id="12" name="Gráfico 11"/>
          <p:cNvGraphicFramePr>
            <a:graphicFrameLocks noGrp="1"/>
          </p:cNvGraphicFramePr>
          <p:nvPr>
            <p:extLst>
              <p:ext uri="{D42A27DB-BD31-4B8C-83A1-F6EECF244321}">
                <p14:modId xmlns:p14="http://schemas.microsoft.com/office/powerpoint/2010/main" xmlns="" val="3306190375"/>
              </p:ext>
            </p:extLst>
          </p:nvPr>
        </p:nvGraphicFramePr>
        <p:xfrm>
          <a:off x="242844" y="1777577"/>
          <a:ext cx="8658311" cy="328139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1139465201"/>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4"/>
          <p:cNvSpPr>
            <a:spLocks noGrp="1"/>
          </p:cNvSpPr>
          <p:nvPr>
            <p:ph type="body" idx="28"/>
          </p:nvPr>
        </p:nvSpPr>
        <p:spPr>
          <a:xfrm>
            <a:off x="209305" y="87700"/>
            <a:ext cx="7285288" cy="338961"/>
          </a:xfrm>
        </p:spPr>
        <p:txBody>
          <a:bodyPr/>
          <a:lstStyle/>
          <a:p>
            <a:pPr lvl="0" defTabSz="914400">
              <a:lnSpc>
                <a:spcPct val="120000"/>
              </a:lnSpc>
              <a:spcBef>
                <a:spcPts val="600"/>
              </a:spcBef>
              <a:spcAft>
                <a:spcPts val="1200"/>
              </a:spcAft>
              <a:buFont typeface="Arial" panose="020B0604020202020204" pitchFamily="34" charset="0"/>
              <a:buChar char="​"/>
              <a:defRPr/>
            </a:pPr>
            <a:r>
              <a:rPr lang="en-US" sz="2000" b="1" dirty="0">
                <a:solidFill>
                  <a:srgbClr val="044990"/>
                </a:solidFill>
                <a:latin typeface="+mn-lt"/>
              </a:rPr>
              <a:t>Sistema de Administración de Riesgos Financieros  - SARF</a:t>
            </a:r>
          </a:p>
        </p:txBody>
      </p:sp>
      <p:pic>
        <p:nvPicPr>
          <p:cNvPr id="18" name="91 Imagen" descr="BMC LOGO.bmp"/>
          <p:cNvPicPr>
            <a:picLocks noChangeAspect="1"/>
          </p:cNvPicPr>
          <p:nvPr/>
        </p:nvPicPr>
        <p:blipFill>
          <a:blip r:embed="rId2" cstate="print"/>
          <a:srcRect t="9660" r="-211"/>
          <a:stretch>
            <a:fillRect/>
          </a:stretch>
        </p:blipFill>
        <p:spPr bwMode="auto">
          <a:xfrm>
            <a:off x="7494593" y="117206"/>
            <a:ext cx="1512000" cy="465145"/>
          </a:xfrm>
          <a:prstGeom prst="rect">
            <a:avLst/>
          </a:prstGeom>
          <a:noFill/>
          <a:ln w="9525">
            <a:noFill/>
            <a:miter lim="800000"/>
            <a:headEnd/>
            <a:tailEnd/>
          </a:ln>
        </p:spPr>
      </p:pic>
      <p:sp>
        <p:nvSpPr>
          <p:cNvPr id="6" name="4 Marcador de texto"/>
          <p:cNvSpPr txBox="1">
            <a:spLocks/>
          </p:cNvSpPr>
          <p:nvPr/>
        </p:nvSpPr>
        <p:spPr>
          <a:xfrm>
            <a:off x="209305" y="430595"/>
            <a:ext cx="7108797" cy="523064"/>
          </a:xfrm>
          <a:prstGeom prst="rect">
            <a:avLst/>
          </a:prstGeom>
        </p:spPr>
        <p:txBody>
          <a:bodyPr vert="horz" lIns="0" tIns="0" rIns="0" bIns="0" rtlCol="0" anchor="ctr" anchorCtr="0">
            <a:noAutofit/>
          </a:bodyPr>
          <a:lstStyle/>
          <a:p>
            <a:pPr>
              <a:lnSpc>
                <a:spcPct val="85000"/>
              </a:lnSpc>
              <a:spcBef>
                <a:spcPct val="0"/>
              </a:spcBef>
            </a:pPr>
            <a:r>
              <a:rPr lang="es-CO" sz="2700" b="1" dirty="0">
                <a:solidFill>
                  <a:srgbClr val="044990"/>
                </a:solidFill>
                <a:latin typeface="+mj-lt"/>
                <a:ea typeface="+mj-ea"/>
                <a:cs typeface="+mj-cs"/>
              </a:rPr>
              <a:t>Riesgo de Tasa de Cambio</a:t>
            </a:r>
          </a:p>
        </p:txBody>
      </p:sp>
      <p:grpSp>
        <p:nvGrpSpPr>
          <p:cNvPr id="8" name="6 Grupo"/>
          <p:cNvGrpSpPr/>
          <p:nvPr/>
        </p:nvGrpSpPr>
        <p:grpSpPr>
          <a:xfrm>
            <a:off x="181261" y="1046233"/>
            <a:ext cx="8625363" cy="1021649"/>
            <a:chOff x="31387" y="269165"/>
            <a:chExt cx="8026556" cy="642981"/>
          </a:xfrm>
        </p:grpSpPr>
        <p:sp>
          <p:nvSpPr>
            <p:cNvPr id="10" name="7 Rectángulo redondeado"/>
            <p:cNvSpPr/>
            <p:nvPr/>
          </p:nvSpPr>
          <p:spPr>
            <a:xfrm>
              <a:off x="56943" y="269165"/>
              <a:ext cx="8001000" cy="642981"/>
            </a:xfrm>
            <a:prstGeom prst="roundRect">
              <a:avLst/>
            </a:prstGeom>
            <a:ln>
              <a:solidFill>
                <a:srgbClr val="00B050"/>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8 Rectángulo"/>
            <p:cNvSpPr/>
            <p:nvPr/>
          </p:nvSpPr>
          <p:spPr>
            <a:xfrm>
              <a:off x="31387" y="324921"/>
              <a:ext cx="7938224" cy="5314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just"/>
              <a:r>
                <a:rPr lang="es-CO" sz="1400" dirty="0">
                  <a:solidFill>
                    <a:srgbClr val="094784"/>
                  </a:solidFill>
                </a:rPr>
                <a:t>Se realizó el monitoreo a cada una de las posiciones sobre la sensibilidad de las coberturas a corte de 31 de julio de 2017, de acuerdo a lo establecido en la NIC 39. Al respecto, se concluye que estas siguen siendo efectivas, además de visualizar un comportamiento favorable del mercado de divisas con relación a los derivados que tiene la bolsa establecidos hasta 2018.</a:t>
              </a:r>
            </a:p>
          </p:txBody>
        </p:sp>
      </p:grpSp>
      <p:graphicFrame>
        <p:nvGraphicFramePr>
          <p:cNvPr id="9" name="1 Gráfico"/>
          <p:cNvGraphicFramePr>
            <a:graphicFrameLocks noGrp="1"/>
          </p:cNvGraphicFramePr>
          <p:nvPr>
            <p:extLst>
              <p:ext uri="{D42A27DB-BD31-4B8C-83A1-F6EECF244321}">
                <p14:modId xmlns:p14="http://schemas.microsoft.com/office/powerpoint/2010/main" xmlns="" val="1507198509"/>
              </p:ext>
            </p:extLst>
          </p:nvPr>
        </p:nvGraphicFramePr>
        <p:xfrm>
          <a:off x="242844" y="2156474"/>
          <a:ext cx="8658311" cy="29870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841731606"/>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a:xfrm>
            <a:off x="2180014" y="560837"/>
            <a:ext cx="5006762" cy="363682"/>
          </a:xfrm>
          <a:prstGeom prst="rect">
            <a:avLst/>
          </a:prstGeom>
        </p:spPr>
        <p:txBody>
          <a:bodyPr/>
          <a:lstStyle/>
          <a:p>
            <a:pPr defTabSz="685800">
              <a:lnSpc>
                <a:spcPct val="85000"/>
              </a:lnSpc>
              <a:spcBef>
                <a:spcPct val="0"/>
              </a:spcBef>
              <a:defRPr/>
            </a:pPr>
            <a:r>
              <a:rPr lang="es-ES" sz="2700" b="1" dirty="0" smtClean="0">
                <a:solidFill>
                  <a:srgbClr val="044990"/>
                </a:solidFill>
                <a:latin typeface="+mj-lt"/>
                <a:ea typeface="+mj-ea"/>
                <a:cs typeface="+mj-cs"/>
              </a:rPr>
              <a:t>ANTECEDENTES</a:t>
            </a:r>
            <a:endParaRPr lang="es-ES" sz="2700" b="1" dirty="0">
              <a:solidFill>
                <a:srgbClr val="044990"/>
              </a:solidFill>
              <a:latin typeface="+mj-lt"/>
              <a:ea typeface="+mj-ea"/>
              <a:cs typeface="+mj-cs"/>
            </a:endParaRPr>
          </a:p>
        </p:txBody>
      </p:sp>
      <p:sp>
        <p:nvSpPr>
          <p:cNvPr id="24" name="1 Título"/>
          <p:cNvSpPr txBox="1">
            <a:spLocks/>
          </p:cNvSpPr>
          <p:nvPr/>
        </p:nvSpPr>
        <p:spPr>
          <a:xfrm>
            <a:off x="187420" y="1034184"/>
            <a:ext cx="5006762" cy="363682"/>
          </a:xfrm>
          <a:prstGeom prst="rect">
            <a:avLst/>
          </a:prstGeom>
        </p:spPr>
        <p:txBody>
          <a:bodyPr/>
          <a:lstStyle/>
          <a:p>
            <a:pPr defTabSz="685800">
              <a:lnSpc>
                <a:spcPct val="85000"/>
              </a:lnSpc>
              <a:spcBef>
                <a:spcPct val="0"/>
              </a:spcBef>
              <a:defRPr/>
            </a:pPr>
            <a:r>
              <a:rPr lang="es-ES" b="1" dirty="0" smtClean="0">
                <a:solidFill>
                  <a:srgbClr val="00B050"/>
                </a:solidFill>
                <a:latin typeface="+mj-lt"/>
                <a:ea typeface="+mj-ea"/>
                <a:cs typeface="+mj-cs"/>
              </a:rPr>
              <a:t>JUNTA DIRECTIVA</a:t>
            </a:r>
            <a:endParaRPr lang="es-ES" b="1" dirty="0">
              <a:solidFill>
                <a:srgbClr val="00B050"/>
              </a:solidFill>
              <a:latin typeface="+mj-lt"/>
              <a:ea typeface="+mj-ea"/>
              <a:cs typeface="+mj-cs"/>
            </a:endParaRPr>
          </a:p>
        </p:txBody>
      </p:sp>
      <p:graphicFrame>
        <p:nvGraphicFramePr>
          <p:cNvPr id="15" name="14 Diagrama"/>
          <p:cNvGraphicFramePr/>
          <p:nvPr>
            <p:extLst>
              <p:ext uri="{D42A27DB-BD31-4B8C-83A1-F6EECF244321}">
                <p14:modId xmlns:p14="http://schemas.microsoft.com/office/powerpoint/2010/main" xmlns="" val="2142857184"/>
              </p:ext>
            </p:extLst>
          </p:nvPr>
        </p:nvGraphicFramePr>
        <p:xfrm>
          <a:off x="187420" y="1429865"/>
          <a:ext cx="8504465" cy="3460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ext Placeholder 45"/>
          <p:cNvSpPr txBox="1">
            <a:spLocks/>
          </p:cNvSpPr>
          <p:nvPr/>
        </p:nvSpPr>
        <p:spPr>
          <a:xfrm>
            <a:off x="187420" y="55491"/>
            <a:ext cx="7970695" cy="505346"/>
          </a:xfrm>
          <a:prstGeom prst="rect">
            <a:avLst/>
          </a:prstGeom>
        </p:spPr>
        <p:txBody>
          <a:bodyPr vert="horz" lIns="0" tIns="0" rIns="0" bIns="0" rtlCol="0">
            <a:noAutofit/>
          </a:bodyPr>
          <a:lstStyle>
            <a:lvl1pPr marL="0" indent="0" algn="l" defTabSz="91399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399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399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787" indent="-169787" algn="l" defTabSz="91399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5919" indent="-176133" algn="l" defTabSz="91399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399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r>
              <a:rPr lang="es-CO" sz="2000" b="1" dirty="0" smtClean="0">
                <a:solidFill>
                  <a:srgbClr val="044990"/>
                </a:solidFill>
              </a:rPr>
              <a:t>Propuesta Modificación Política </a:t>
            </a:r>
            <a:r>
              <a:rPr lang="es-CO" sz="2000" b="1" dirty="0" err="1" smtClean="0">
                <a:solidFill>
                  <a:srgbClr val="044990"/>
                </a:solidFill>
              </a:rPr>
              <a:t>VaR</a:t>
            </a:r>
            <a:endParaRPr lang="en-US" sz="2000" b="1" dirty="0">
              <a:solidFill>
                <a:srgbClr val="044990"/>
              </a:solidFill>
            </a:endParaRPr>
          </a:p>
        </p:txBody>
      </p:sp>
    </p:spTree>
    <p:extLst>
      <p:ext uri="{BB962C8B-B14F-4D97-AF65-F5344CB8AC3E}">
        <p14:creationId xmlns:p14="http://schemas.microsoft.com/office/powerpoint/2010/main" xmlns="" val="2802813247"/>
      </p:ext>
    </p:extLst>
  </p:cSld>
  <p:clrMapOvr>
    <a:masterClrMapping/>
  </p:clrMapOvr>
  <p:transition spd="slow">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a:xfrm>
            <a:off x="3010193" y="472662"/>
            <a:ext cx="5006762" cy="363682"/>
          </a:xfrm>
          <a:prstGeom prst="rect">
            <a:avLst/>
          </a:prstGeom>
        </p:spPr>
        <p:txBody>
          <a:bodyPr/>
          <a:lstStyle/>
          <a:p>
            <a:pPr defTabSz="685800">
              <a:lnSpc>
                <a:spcPct val="85000"/>
              </a:lnSpc>
              <a:spcBef>
                <a:spcPct val="0"/>
              </a:spcBef>
              <a:defRPr/>
            </a:pPr>
            <a:r>
              <a:rPr lang="es-CO" sz="2700" b="1" dirty="0">
                <a:solidFill>
                  <a:srgbClr val="044990"/>
                </a:solidFill>
                <a:latin typeface="+mj-lt"/>
                <a:ea typeface="+mj-ea"/>
                <a:cs typeface="+mj-cs"/>
              </a:rPr>
              <a:t>METODOLOGÍA</a:t>
            </a:r>
            <a:endParaRPr lang="es-ES" sz="2700" b="1" dirty="0">
              <a:solidFill>
                <a:srgbClr val="044990"/>
              </a:solidFill>
              <a:latin typeface="+mj-lt"/>
              <a:ea typeface="+mj-ea"/>
              <a:cs typeface="+mj-cs"/>
            </a:endParaRPr>
          </a:p>
        </p:txBody>
      </p:sp>
      <p:sp>
        <p:nvSpPr>
          <p:cNvPr id="24" name="1 Título"/>
          <p:cNvSpPr txBox="1">
            <a:spLocks/>
          </p:cNvSpPr>
          <p:nvPr/>
        </p:nvSpPr>
        <p:spPr>
          <a:xfrm>
            <a:off x="187420" y="950731"/>
            <a:ext cx="8258996" cy="363682"/>
          </a:xfrm>
          <a:prstGeom prst="rect">
            <a:avLst/>
          </a:prstGeom>
        </p:spPr>
        <p:txBody>
          <a:bodyPr/>
          <a:lstStyle/>
          <a:p>
            <a:pPr defTabSz="685800">
              <a:lnSpc>
                <a:spcPct val="85000"/>
              </a:lnSpc>
              <a:spcBef>
                <a:spcPct val="0"/>
              </a:spcBef>
              <a:defRPr/>
            </a:pPr>
            <a:r>
              <a:rPr lang="es-CO" b="1" dirty="0" smtClean="0">
                <a:solidFill>
                  <a:srgbClr val="00B050"/>
                </a:solidFill>
                <a:latin typeface="+mj-lt"/>
                <a:ea typeface="+mj-ea"/>
                <a:cs typeface="+mj-cs"/>
              </a:rPr>
              <a:t>CÁLCULO DEL VALOR EN RIESGO VAR DEL PORTAFOLIO</a:t>
            </a:r>
          </a:p>
          <a:p>
            <a:pPr defTabSz="685800">
              <a:lnSpc>
                <a:spcPct val="85000"/>
              </a:lnSpc>
              <a:spcBef>
                <a:spcPct val="0"/>
              </a:spcBef>
              <a:defRPr/>
            </a:pPr>
            <a:endParaRPr lang="es-ES" b="1" dirty="0">
              <a:solidFill>
                <a:srgbClr val="00B050"/>
              </a:solidFill>
              <a:latin typeface="+mj-lt"/>
              <a:ea typeface="+mj-ea"/>
              <a:cs typeface="+mj-cs"/>
            </a:endParaRPr>
          </a:p>
        </p:txBody>
      </p:sp>
      <p:graphicFrame>
        <p:nvGraphicFramePr>
          <p:cNvPr id="15" name="14 Diagrama"/>
          <p:cNvGraphicFramePr/>
          <p:nvPr>
            <p:extLst/>
          </p:nvPr>
        </p:nvGraphicFramePr>
        <p:xfrm>
          <a:off x="187420" y="1429865"/>
          <a:ext cx="8504465" cy="3613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ext Placeholder 45"/>
          <p:cNvSpPr txBox="1">
            <a:spLocks/>
          </p:cNvSpPr>
          <p:nvPr/>
        </p:nvSpPr>
        <p:spPr>
          <a:xfrm>
            <a:off x="187420" y="55491"/>
            <a:ext cx="7970695" cy="505346"/>
          </a:xfrm>
          <a:prstGeom prst="rect">
            <a:avLst/>
          </a:prstGeom>
        </p:spPr>
        <p:txBody>
          <a:bodyPr vert="horz" lIns="0" tIns="0" rIns="0" bIns="0" rtlCol="0">
            <a:noAutofit/>
          </a:bodyPr>
          <a:lstStyle>
            <a:lvl1pPr marL="0" indent="0" algn="l" defTabSz="91399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399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399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787" indent="-169787" algn="l" defTabSz="91399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5919" indent="-176133" algn="l" defTabSz="91399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399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r>
              <a:rPr lang="es-CO" sz="2000" b="1" dirty="0">
                <a:solidFill>
                  <a:srgbClr val="044990"/>
                </a:solidFill>
              </a:rPr>
              <a:t>Propuesta Modificación Política </a:t>
            </a:r>
            <a:r>
              <a:rPr lang="es-CO" sz="2000" b="1" dirty="0" err="1">
                <a:solidFill>
                  <a:srgbClr val="044990"/>
                </a:solidFill>
              </a:rPr>
              <a:t>VaR</a:t>
            </a:r>
            <a:endParaRPr lang="en-US" sz="2000" b="1" dirty="0">
              <a:solidFill>
                <a:srgbClr val="044990"/>
              </a:solidFill>
            </a:endParaRPr>
          </a:p>
        </p:txBody>
      </p:sp>
    </p:spTree>
    <p:extLst>
      <p:ext uri="{BB962C8B-B14F-4D97-AF65-F5344CB8AC3E}">
        <p14:creationId xmlns:p14="http://schemas.microsoft.com/office/powerpoint/2010/main" xmlns="" val="1843926823"/>
      </p:ext>
    </p:extLst>
  </p:cSld>
  <p:clrMapOvr>
    <a:masterClrMapping/>
  </p:clrMapOvr>
  <p:transition spd="slow">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a:xfrm>
            <a:off x="3575677" y="558924"/>
            <a:ext cx="5006762" cy="363682"/>
          </a:xfrm>
          <a:prstGeom prst="rect">
            <a:avLst/>
          </a:prstGeom>
        </p:spPr>
        <p:txBody>
          <a:bodyPr/>
          <a:lstStyle/>
          <a:p>
            <a:pPr defTabSz="685800">
              <a:lnSpc>
                <a:spcPct val="85000"/>
              </a:lnSpc>
              <a:spcBef>
                <a:spcPct val="0"/>
              </a:spcBef>
              <a:defRPr/>
            </a:pPr>
            <a:r>
              <a:rPr lang="es-CO" sz="2700" b="1" dirty="0" smtClean="0">
                <a:solidFill>
                  <a:srgbClr val="044990"/>
                </a:solidFill>
                <a:latin typeface="+mj-lt"/>
                <a:ea typeface="+mj-ea"/>
                <a:cs typeface="+mj-cs"/>
              </a:rPr>
              <a:t>ANÁLISIS</a:t>
            </a:r>
            <a:endParaRPr lang="es-ES" sz="2700" b="1" dirty="0">
              <a:solidFill>
                <a:srgbClr val="044990"/>
              </a:solidFill>
              <a:latin typeface="+mj-lt"/>
              <a:ea typeface="+mj-ea"/>
              <a:cs typeface="+mj-cs"/>
            </a:endParaRPr>
          </a:p>
        </p:txBody>
      </p:sp>
      <p:sp>
        <p:nvSpPr>
          <p:cNvPr id="24" name="1 Título"/>
          <p:cNvSpPr txBox="1">
            <a:spLocks/>
          </p:cNvSpPr>
          <p:nvPr/>
        </p:nvSpPr>
        <p:spPr>
          <a:xfrm>
            <a:off x="187420" y="1034184"/>
            <a:ext cx="8258996" cy="363682"/>
          </a:xfrm>
          <a:prstGeom prst="rect">
            <a:avLst/>
          </a:prstGeom>
        </p:spPr>
        <p:txBody>
          <a:bodyPr/>
          <a:lstStyle/>
          <a:p>
            <a:pPr defTabSz="685800">
              <a:lnSpc>
                <a:spcPct val="85000"/>
              </a:lnSpc>
              <a:spcBef>
                <a:spcPct val="0"/>
              </a:spcBef>
              <a:defRPr/>
            </a:pPr>
            <a:r>
              <a:rPr lang="es-CO" b="1" dirty="0" smtClean="0">
                <a:solidFill>
                  <a:srgbClr val="00B050"/>
                </a:solidFill>
                <a:latin typeface="+mj-lt"/>
                <a:ea typeface="+mj-ea"/>
                <a:cs typeface="+mj-cs"/>
              </a:rPr>
              <a:t>Variables Objeto de Estudio</a:t>
            </a:r>
          </a:p>
          <a:p>
            <a:pPr defTabSz="685800">
              <a:lnSpc>
                <a:spcPct val="85000"/>
              </a:lnSpc>
              <a:spcBef>
                <a:spcPct val="0"/>
              </a:spcBef>
              <a:defRPr/>
            </a:pPr>
            <a:endParaRPr lang="es-ES" b="1" dirty="0">
              <a:solidFill>
                <a:srgbClr val="00B050"/>
              </a:solidFill>
              <a:latin typeface="+mj-lt"/>
              <a:ea typeface="+mj-ea"/>
              <a:cs typeface="+mj-cs"/>
            </a:endParaRPr>
          </a:p>
        </p:txBody>
      </p:sp>
      <p:graphicFrame>
        <p:nvGraphicFramePr>
          <p:cNvPr id="15" name="14 Diagrama"/>
          <p:cNvGraphicFramePr/>
          <p:nvPr>
            <p:extLst/>
          </p:nvPr>
        </p:nvGraphicFramePr>
        <p:xfrm>
          <a:off x="187420" y="1429865"/>
          <a:ext cx="8504465" cy="3613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ext Placeholder 45"/>
          <p:cNvSpPr txBox="1">
            <a:spLocks/>
          </p:cNvSpPr>
          <p:nvPr/>
        </p:nvSpPr>
        <p:spPr>
          <a:xfrm>
            <a:off x="187420" y="55491"/>
            <a:ext cx="7970695" cy="505346"/>
          </a:xfrm>
          <a:prstGeom prst="rect">
            <a:avLst/>
          </a:prstGeom>
        </p:spPr>
        <p:txBody>
          <a:bodyPr vert="horz" lIns="0" tIns="0" rIns="0" bIns="0" rtlCol="0">
            <a:noAutofit/>
          </a:bodyPr>
          <a:lstStyle>
            <a:lvl1pPr marL="0" indent="0" algn="l" defTabSz="91399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399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399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787" indent="-169787" algn="l" defTabSz="91399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5919" indent="-176133" algn="l" defTabSz="91399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399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r>
              <a:rPr lang="es-CO" sz="2000" b="1" dirty="0">
                <a:solidFill>
                  <a:srgbClr val="044990"/>
                </a:solidFill>
              </a:rPr>
              <a:t>Propuesta Modificación Política </a:t>
            </a:r>
            <a:r>
              <a:rPr lang="es-CO" sz="2000" b="1" dirty="0" err="1">
                <a:solidFill>
                  <a:srgbClr val="044990"/>
                </a:solidFill>
              </a:rPr>
              <a:t>VaR</a:t>
            </a:r>
            <a:endParaRPr lang="en-US" sz="2000" b="1" dirty="0">
              <a:solidFill>
                <a:srgbClr val="044990"/>
              </a:solidFill>
            </a:endParaRPr>
          </a:p>
        </p:txBody>
      </p:sp>
    </p:spTree>
    <p:extLst>
      <p:ext uri="{BB962C8B-B14F-4D97-AF65-F5344CB8AC3E}">
        <p14:creationId xmlns:p14="http://schemas.microsoft.com/office/powerpoint/2010/main" xmlns="" val="188031410"/>
      </p:ext>
    </p:extLst>
  </p:cSld>
  <p:clrMapOvr>
    <a:masterClrMapping/>
  </p:clrMapOvr>
  <p:transition spd="slow">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a:xfrm>
            <a:off x="3250825" y="560837"/>
            <a:ext cx="5006762" cy="363682"/>
          </a:xfrm>
          <a:prstGeom prst="rect">
            <a:avLst/>
          </a:prstGeom>
        </p:spPr>
        <p:txBody>
          <a:bodyPr/>
          <a:lstStyle/>
          <a:p>
            <a:pPr defTabSz="685800">
              <a:lnSpc>
                <a:spcPct val="85000"/>
              </a:lnSpc>
              <a:spcBef>
                <a:spcPct val="0"/>
              </a:spcBef>
              <a:defRPr/>
            </a:pPr>
            <a:r>
              <a:rPr lang="es-CO" sz="2700" b="1" dirty="0" smtClean="0">
                <a:solidFill>
                  <a:srgbClr val="044990"/>
                </a:solidFill>
                <a:latin typeface="+mj-lt"/>
                <a:ea typeface="+mj-ea"/>
                <a:cs typeface="+mj-cs"/>
              </a:rPr>
              <a:t>EVALUACIÓN</a:t>
            </a:r>
            <a:endParaRPr lang="es-ES" sz="2700" b="1" dirty="0">
              <a:solidFill>
                <a:srgbClr val="044990"/>
              </a:solidFill>
              <a:latin typeface="+mj-lt"/>
              <a:ea typeface="+mj-ea"/>
              <a:cs typeface="+mj-cs"/>
            </a:endParaRPr>
          </a:p>
        </p:txBody>
      </p:sp>
      <p:sp>
        <p:nvSpPr>
          <p:cNvPr id="24" name="1 Título"/>
          <p:cNvSpPr txBox="1">
            <a:spLocks/>
          </p:cNvSpPr>
          <p:nvPr/>
        </p:nvSpPr>
        <p:spPr>
          <a:xfrm>
            <a:off x="187420" y="1034184"/>
            <a:ext cx="8258996" cy="363682"/>
          </a:xfrm>
          <a:prstGeom prst="rect">
            <a:avLst/>
          </a:prstGeom>
        </p:spPr>
        <p:txBody>
          <a:bodyPr/>
          <a:lstStyle/>
          <a:p>
            <a:pPr defTabSz="685800">
              <a:lnSpc>
                <a:spcPct val="85000"/>
              </a:lnSpc>
              <a:spcBef>
                <a:spcPct val="0"/>
              </a:spcBef>
              <a:defRPr/>
            </a:pPr>
            <a:r>
              <a:rPr lang="es-CO" b="1" dirty="0" smtClean="0">
                <a:solidFill>
                  <a:srgbClr val="00B050"/>
                </a:solidFill>
                <a:latin typeface="+mj-lt"/>
                <a:ea typeface="+mj-ea"/>
                <a:cs typeface="+mj-cs"/>
              </a:rPr>
              <a:t>Variables Objeto de Estudio</a:t>
            </a:r>
          </a:p>
          <a:p>
            <a:pPr defTabSz="685800">
              <a:lnSpc>
                <a:spcPct val="85000"/>
              </a:lnSpc>
              <a:spcBef>
                <a:spcPct val="0"/>
              </a:spcBef>
              <a:defRPr/>
            </a:pPr>
            <a:endParaRPr lang="es-ES" b="1" dirty="0">
              <a:solidFill>
                <a:srgbClr val="00B050"/>
              </a:solidFill>
              <a:latin typeface="+mj-lt"/>
              <a:ea typeface="+mj-ea"/>
              <a:cs typeface="+mj-cs"/>
            </a:endParaRPr>
          </a:p>
        </p:txBody>
      </p:sp>
      <p:graphicFrame>
        <p:nvGraphicFramePr>
          <p:cNvPr id="15" name="14 Diagrama"/>
          <p:cNvGraphicFramePr/>
          <p:nvPr>
            <p:extLst>
              <p:ext uri="{D42A27DB-BD31-4B8C-83A1-F6EECF244321}">
                <p14:modId xmlns:p14="http://schemas.microsoft.com/office/powerpoint/2010/main" xmlns="" val="2252610053"/>
              </p:ext>
            </p:extLst>
          </p:nvPr>
        </p:nvGraphicFramePr>
        <p:xfrm>
          <a:off x="187420" y="1429865"/>
          <a:ext cx="8504465" cy="3613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ext Placeholder 45"/>
          <p:cNvSpPr txBox="1">
            <a:spLocks/>
          </p:cNvSpPr>
          <p:nvPr/>
        </p:nvSpPr>
        <p:spPr>
          <a:xfrm>
            <a:off x="187420" y="55491"/>
            <a:ext cx="7970695" cy="505346"/>
          </a:xfrm>
          <a:prstGeom prst="rect">
            <a:avLst/>
          </a:prstGeom>
        </p:spPr>
        <p:txBody>
          <a:bodyPr vert="horz" lIns="0" tIns="0" rIns="0" bIns="0" rtlCol="0">
            <a:noAutofit/>
          </a:bodyPr>
          <a:lstStyle>
            <a:lvl1pPr marL="0" indent="0" algn="l" defTabSz="91399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399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399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787" indent="-169787" algn="l" defTabSz="91399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5919" indent="-176133" algn="l" defTabSz="91399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399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r>
              <a:rPr lang="es-CO" sz="2000" b="1" dirty="0">
                <a:solidFill>
                  <a:srgbClr val="044990"/>
                </a:solidFill>
              </a:rPr>
              <a:t>Propuesta Modificación Política </a:t>
            </a:r>
            <a:r>
              <a:rPr lang="es-CO" sz="2000" b="1" dirty="0" err="1">
                <a:solidFill>
                  <a:srgbClr val="044990"/>
                </a:solidFill>
              </a:rPr>
              <a:t>VaR</a:t>
            </a:r>
            <a:endParaRPr lang="en-US" sz="2000" b="1" dirty="0">
              <a:solidFill>
                <a:srgbClr val="044990"/>
              </a:solidFill>
            </a:endParaRPr>
          </a:p>
        </p:txBody>
      </p:sp>
    </p:spTree>
    <p:extLst>
      <p:ext uri="{BB962C8B-B14F-4D97-AF65-F5344CB8AC3E}">
        <p14:creationId xmlns:p14="http://schemas.microsoft.com/office/powerpoint/2010/main" xmlns="" val="3349064450"/>
      </p:ext>
    </p:extLst>
  </p:cSld>
  <p:clrMapOvr>
    <a:masterClrMapping/>
  </p:clrMapOvr>
  <p:transition spd="slow">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a:xfrm>
            <a:off x="2180014" y="560837"/>
            <a:ext cx="5006762" cy="363682"/>
          </a:xfrm>
          <a:prstGeom prst="rect">
            <a:avLst/>
          </a:prstGeom>
        </p:spPr>
        <p:txBody>
          <a:bodyPr/>
          <a:lstStyle/>
          <a:p>
            <a:pPr algn="ctr" defTabSz="685800">
              <a:lnSpc>
                <a:spcPct val="85000"/>
              </a:lnSpc>
              <a:spcBef>
                <a:spcPct val="0"/>
              </a:spcBef>
              <a:defRPr/>
            </a:pPr>
            <a:r>
              <a:rPr lang="es-CO" sz="2700" b="1" dirty="0" smtClean="0">
                <a:solidFill>
                  <a:srgbClr val="044990"/>
                </a:solidFill>
                <a:latin typeface="+mj-lt"/>
                <a:ea typeface="+mj-ea"/>
                <a:cs typeface="+mj-cs"/>
              </a:rPr>
              <a:t>EVALUACIÓN</a:t>
            </a:r>
            <a:endParaRPr lang="es-ES" sz="2700" b="1" dirty="0">
              <a:solidFill>
                <a:srgbClr val="044990"/>
              </a:solidFill>
              <a:latin typeface="+mj-lt"/>
              <a:ea typeface="+mj-ea"/>
              <a:cs typeface="+mj-cs"/>
            </a:endParaRPr>
          </a:p>
        </p:txBody>
      </p:sp>
      <p:sp>
        <p:nvSpPr>
          <p:cNvPr id="24" name="1 Título"/>
          <p:cNvSpPr txBox="1">
            <a:spLocks/>
          </p:cNvSpPr>
          <p:nvPr/>
        </p:nvSpPr>
        <p:spPr>
          <a:xfrm>
            <a:off x="187420" y="948281"/>
            <a:ext cx="8258996" cy="363682"/>
          </a:xfrm>
          <a:prstGeom prst="rect">
            <a:avLst/>
          </a:prstGeom>
        </p:spPr>
        <p:txBody>
          <a:bodyPr/>
          <a:lstStyle/>
          <a:p>
            <a:pPr defTabSz="685800">
              <a:lnSpc>
                <a:spcPct val="85000"/>
              </a:lnSpc>
              <a:spcBef>
                <a:spcPct val="0"/>
              </a:spcBef>
              <a:defRPr/>
            </a:pPr>
            <a:r>
              <a:rPr lang="es-CO" b="1" dirty="0" smtClean="0">
                <a:solidFill>
                  <a:srgbClr val="00B050"/>
                </a:solidFill>
                <a:latin typeface="+mj-lt"/>
                <a:ea typeface="+mj-ea"/>
                <a:cs typeface="+mj-cs"/>
              </a:rPr>
              <a:t>Resultados</a:t>
            </a:r>
          </a:p>
          <a:p>
            <a:pPr defTabSz="685800">
              <a:lnSpc>
                <a:spcPct val="85000"/>
              </a:lnSpc>
              <a:spcBef>
                <a:spcPct val="0"/>
              </a:spcBef>
              <a:defRPr/>
            </a:pPr>
            <a:endParaRPr lang="es-ES" b="1" dirty="0">
              <a:solidFill>
                <a:srgbClr val="00B050"/>
              </a:solidFill>
              <a:latin typeface="+mj-lt"/>
              <a:ea typeface="+mj-ea"/>
              <a:cs typeface="+mj-cs"/>
            </a:endParaRPr>
          </a:p>
        </p:txBody>
      </p:sp>
      <p:graphicFrame>
        <p:nvGraphicFramePr>
          <p:cNvPr id="15" name="14 Diagrama"/>
          <p:cNvGraphicFramePr/>
          <p:nvPr>
            <p:extLst>
              <p:ext uri="{D42A27DB-BD31-4B8C-83A1-F6EECF244321}">
                <p14:modId xmlns:p14="http://schemas.microsoft.com/office/powerpoint/2010/main" xmlns="" val="2936883803"/>
              </p:ext>
            </p:extLst>
          </p:nvPr>
        </p:nvGraphicFramePr>
        <p:xfrm>
          <a:off x="187420" y="1335725"/>
          <a:ext cx="8504465" cy="1303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ext Placeholder 45"/>
          <p:cNvSpPr txBox="1">
            <a:spLocks/>
          </p:cNvSpPr>
          <p:nvPr/>
        </p:nvSpPr>
        <p:spPr>
          <a:xfrm>
            <a:off x="187420" y="55491"/>
            <a:ext cx="7970695" cy="505346"/>
          </a:xfrm>
          <a:prstGeom prst="rect">
            <a:avLst/>
          </a:prstGeom>
        </p:spPr>
        <p:txBody>
          <a:bodyPr vert="horz" lIns="0" tIns="0" rIns="0" bIns="0" rtlCol="0">
            <a:noAutofit/>
          </a:bodyPr>
          <a:lstStyle>
            <a:lvl1pPr marL="0" indent="0" algn="l" defTabSz="91399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399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399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787" indent="-169787" algn="l" defTabSz="91399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5919" indent="-176133" algn="l" defTabSz="91399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399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r>
              <a:rPr lang="es-CO" sz="2000" b="1" dirty="0">
                <a:solidFill>
                  <a:srgbClr val="044990"/>
                </a:solidFill>
              </a:rPr>
              <a:t>Propuesta Modificación Política </a:t>
            </a:r>
            <a:r>
              <a:rPr lang="es-CO" sz="2000" b="1" dirty="0" err="1">
                <a:solidFill>
                  <a:srgbClr val="044990"/>
                </a:solidFill>
              </a:rPr>
              <a:t>VaR</a:t>
            </a:r>
            <a:endParaRPr lang="en-US" sz="2000" b="1" dirty="0">
              <a:solidFill>
                <a:srgbClr val="044990"/>
              </a:solidFill>
            </a:endParaRPr>
          </a:p>
        </p:txBody>
      </p:sp>
      <p:graphicFrame>
        <p:nvGraphicFramePr>
          <p:cNvPr id="6" name="15 Tabla"/>
          <p:cNvGraphicFramePr>
            <a:graphicFrameLocks noGrp="1"/>
          </p:cNvGraphicFramePr>
          <p:nvPr>
            <p:extLst>
              <p:ext uri="{D42A27DB-BD31-4B8C-83A1-F6EECF244321}">
                <p14:modId xmlns:p14="http://schemas.microsoft.com/office/powerpoint/2010/main" xmlns="" val="4165407629"/>
              </p:ext>
            </p:extLst>
          </p:nvPr>
        </p:nvGraphicFramePr>
        <p:xfrm>
          <a:off x="2737743" y="2875313"/>
          <a:ext cx="3403818" cy="718185"/>
        </p:xfrm>
        <a:graphic>
          <a:graphicData uri="http://schemas.openxmlformats.org/drawingml/2006/table">
            <a:tbl>
              <a:tblPr/>
              <a:tblGrid>
                <a:gridCol w="2010974"/>
                <a:gridCol w="683871"/>
                <a:gridCol w="708973"/>
              </a:tblGrid>
              <a:tr h="333375">
                <a:tc>
                  <a:txBody>
                    <a:bodyPr/>
                    <a:lstStyle/>
                    <a:p>
                      <a:pPr algn="ctr" fontAlgn="ctr"/>
                      <a:r>
                        <a:rPr lang="es-CO" sz="1200" b="1" kern="1200" dirty="0" smtClean="0">
                          <a:solidFill>
                            <a:srgbClr val="044990"/>
                          </a:solidFill>
                          <a:latin typeface="+mn-lt"/>
                          <a:ea typeface="+mn-ea"/>
                          <a:cs typeface="+mn-cs"/>
                        </a:rPr>
                        <a:t>Escenario</a:t>
                      </a:r>
                      <a:endParaRPr lang="es-CO" sz="1200" b="1" kern="1200" dirty="0">
                        <a:solidFill>
                          <a:srgbClr val="044990"/>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kern="1200" dirty="0">
                          <a:solidFill>
                            <a:srgbClr val="044990"/>
                          </a:solidFill>
                          <a:latin typeface="+mn-lt"/>
                          <a:ea typeface="+mn-ea"/>
                          <a:cs typeface="+mn-cs"/>
                        </a:rPr>
                        <a:t>Real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s-CO" sz="1200" b="1" kern="1200" dirty="0" smtClean="0">
                          <a:solidFill>
                            <a:srgbClr val="044990"/>
                          </a:solidFill>
                          <a:latin typeface="+mn-lt"/>
                          <a:ea typeface="+mn-ea"/>
                          <a:cs typeface="+mn-cs"/>
                        </a:rPr>
                        <a:t>Simulado</a:t>
                      </a:r>
                      <a:endParaRPr lang="es-CO" sz="1200" b="1" kern="1200" dirty="0">
                        <a:solidFill>
                          <a:srgbClr val="044990"/>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71450">
                <a:tc>
                  <a:txBody>
                    <a:bodyPr/>
                    <a:lstStyle/>
                    <a:p>
                      <a:pPr algn="just" fontAlgn="ctr"/>
                      <a:r>
                        <a:rPr lang="es-CO" sz="1200" dirty="0">
                          <a:solidFill>
                            <a:srgbClr val="044990"/>
                          </a:solidFill>
                        </a:rPr>
                        <a:t>Duración del Portafolio años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3990" rtl="0" eaLnBrk="1" fontAlgn="ctr" latinLnBrk="0" hangingPunct="1"/>
                      <a:r>
                        <a:rPr lang="es-CO" sz="1200" kern="1200" dirty="0" smtClean="0">
                          <a:solidFill>
                            <a:srgbClr val="044990"/>
                          </a:solidFill>
                          <a:latin typeface="+mn-lt"/>
                          <a:ea typeface="+mn-ea"/>
                          <a:cs typeface="+mn-cs"/>
                        </a:rPr>
                        <a:t>1,4809</a:t>
                      </a:r>
                      <a:endParaRPr lang="es-CO" sz="1200" kern="1200" dirty="0">
                        <a:solidFill>
                          <a:srgbClr val="044990"/>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3990" rtl="0" eaLnBrk="1" fontAlgn="ctr" latinLnBrk="0" hangingPunct="1"/>
                      <a:r>
                        <a:rPr lang="es-CO" sz="1200" kern="1200" dirty="0" smtClean="0">
                          <a:solidFill>
                            <a:srgbClr val="044990"/>
                          </a:solidFill>
                          <a:latin typeface="+mn-lt"/>
                          <a:ea typeface="+mn-ea"/>
                          <a:cs typeface="+mn-cs"/>
                        </a:rPr>
                        <a:t>4,7319</a:t>
                      </a:r>
                      <a:endParaRPr lang="es-CO" sz="1200" kern="1200" dirty="0">
                        <a:solidFill>
                          <a:srgbClr val="044990"/>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450">
                <a:tc>
                  <a:txBody>
                    <a:bodyPr/>
                    <a:lstStyle/>
                    <a:p>
                      <a:pPr algn="just" fontAlgn="ctr"/>
                      <a:r>
                        <a:rPr lang="es-CO" sz="1200" dirty="0">
                          <a:solidFill>
                            <a:srgbClr val="044990"/>
                          </a:solidFill>
                        </a:rPr>
                        <a:t>Var Calculado Portafolio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3990" rtl="0" eaLnBrk="1" fontAlgn="ctr" latinLnBrk="0" hangingPunct="1"/>
                      <a:r>
                        <a:rPr lang="es-CO" sz="1200" kern="1200" dirty="0" smtClean="0">
                          <a:solidFill>
                            <a:srgbClr val="044990"/>
                          </a:solidFill>
                          <a:latin typeface="+mn-lt"/>
                          <a:ea typeface="+mn-ea"/>
                          <a:cs typeface="+mn-cs"/>
                        </a:rPr>
                        <a:t>0,4950%</a:t>
                      </a:r>
                      <a:endParaRPr lang="es-CO" sz="1200" kern="1200" dirty="0">
                        <a:solidFill>
                          <a:srgbClr val="044990"/>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3990" rtl="0" eaLnBrk="1" fontAlgn="ctr" latinLnBrk="0" hangingPunct="1"/>
                      <a:r>
                        <a:rPr lang="es-CO" sz="1200" kern="1200" dirty="0" smtClean="0">
                          <a:solidFill>
                            <a:srgbClr val="044990"/>
                          </a:solidFill>
                          <a:latin typeface="+mn-lt"/>
                          <a:ea typeface="+mn-ea"/>
                          <a:cs typeface="+mn-cs"/>
                        </a:rPr>
                        <a:t>2,9816%</a:t>
                      </a:r>
                      <a:endParaRPr lang="es-CO" sz="1200" kern="1200" dirty="0">
                        <a:solidFill>
                          <a:srgbClr val="044990"/>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16 Tabla"/>
          <p:cNvGraphicFramePr>
            <a:graphicFrameLocks noGrp="1"/>
          </p:cNvGraphicFramePr>
          <p:nvPr>
            <p:extLst/>
          </p:nvPr>
        </p:nvGraphicFramePr>
        <p:xfrm>
          <a:off x="360065" y="3948511"/>
          <a:ext cx="8531899" cy="567690"/>
        </p:xfrm>
        <a:graphic>
          <a:graphicData uri="http://schemas.openxmlformats.org/drawingml/2006/table">
            <a:tbl>
              <a:tblPr/>
              <a:tblGrid>
                <a:gridCol w="1585027"/>
                <a:gridCol w="1365320"/>
                <a:gridCol w="1051453"/>
                <a:gridCol w="423721"/>
                <a:gridCol w="1585027"/>
                <a:gridCol w="1469898"/>
                <a:gridCol w="1051453"/>
              </a:tblGrid>
              <a:tr h="297989">
                <a:tc>
                  <a:txBody>
                    <a:bodyPr/>
                    <a:lstStyle/>
                    <a:p>
                      <a:pPr marL="0" algn="ctr" defTabSz="913990" rtl="0" eaLnBrk="1" fontAlgn="ctr" latinLnBrk="0" hangingPunct="1"/>
                      <a:r>
                        <a:rPr lang="es-CO" sz="1200" b="1" kern="1200" dirty="0">
                          <a:solidFill>
                            <a:srgbClr val="044990"/>
                          </a:solidFill>
                          <a:latin typeface="+mn-lt"/>
                          <a:ea typeface="+mn-ea"/>
                          <a:cs typeface="+mn-cs"/>
                        </a:rPr>
                        <a:t>Valor Portafolio </a:t>
                      </a:r>
                      <a:br>
                        <a:rPr lang="es-CO" sz="1200" b="1" kern="1200" dirty="0">
                          <a:solidFill>
                            <a:srgbClr val="044990"/>
                          </a:solidFill>
                          <a:latin typeface="+mn-lt"/>
                          <a:ea typeface="+mn-ea"/>
                          <a:cs typeface="+mn-cs"/>
                        </a:rPr>
                      </a:br>
                      <a:r>
                        <a:rPr lang="es-CO" sz="1200" b="1" kern="1200" dirty="0">
                          <a:solidFill>
                            <a:srgbClr val="044990"/>
                          </a:solidFill>
                          <a:latin typeface="+mn-lt"/>
                          <a:ea typeface="+mn-ea"/>
                          <a:cs typeface="+mn-cs"/>
                        </a:rPr>
                        <a:t>(Cifras en $)</a:t>
                      </a:r>
                    </a:p>
                  </a:txBody>
                  <a:tcPr marL="8514" marR="8514" marT="851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3990" rtl="0" eaLnBrk="1" fontAlgn="ctr" latinLnBrk="0" hangingPunct="1"/>
                      <a:r>
                        <a:rPr lang="es-CO" sz="1200" b="1" kern="1200" dirty="0" err="1">
                          <a:solidFill>
                            <a:srgbClr val="044990"/>
                          </a:solidFill>
                          <a:latin typeface="+mn-lt"/>
                          <a:ea typeface="+mn-ea"/>
                          <a:cs typeface="+mn-cs"/>
                        </a:rPr>
                        <a:t>VaR</a:t>
                      </a:r>
                      <a:r>
                        <a:rPr lang="es-CO" sz="1200" b="1" kern="1200" dirty="0">
                          <a:solidFill>
                            <a:srgbClr val="044990"/>
                          </a:solidFill>
                          <a:latin typeface="+mn-lt"/>
                          <a:ea typeface="+mn-ea"/>
                          <a:cs typeface="+mn-cs"/>
                        </a:rPr>
                        <a:t> </a:t>
                      </a:r>
                      <a:br>
                        <a:rPr lang="es-CO" sz="1200" b="1" kern="1200" dirty="0">
                          <a:solidFill>
                            <a:srgbClr val="044990"/>
                          </a:solidFill>
                          <a:latin typeface="+mn-lt"/>
                          <a:ea typeface="+mn-ea"/>
                          <a:cs typeface="+mn-cs"/>
                        </a:rPr>
                      </a:br>
                      <a:r>
                        <a:rPr lang="es-CO" sz="1200" b="1" kern="1200" dirty="0">
                          <a:solidFill>
                            <a:srgbClr val="044990"/>
                          </a:solidFill>
                          <a:latin typeface="+mn-lt"/>
                          <a:ea typeface="+mn-ea"/>
                          <a:cs typeface="+mn-cs"/>
                        </a:rPr>
                        <a:t>(Cifras en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3990" rtl="0" eaLnBrk="1" fontAlgn="ctr" latinLnBrk="0" hangingPunct="1"/>
                      <a:r>
                        <a:rPr lang="es-CO" sz="1200" b="1" kern="1200" dirty="0" err="1">
                          <a:solidFill>
                            <a:srgbClr val="044990"/>
                          </a:solidFill>
                          <a:latin typeface="+mn-lt"/>
                          <a:ea typeface="+mn-ea"/>
                          <a:cs typeface="+mn-cs"/>
                        </a:rPr>
                        <a:t>VaR</a:t>
                      </a:r>
                      <a:r>
                        <a:rPr lang="es-CO" sz="1200" b="1" kern="1200" dirty="0">
                          <a:solidFill>
                            <a:srgbClr val="044990"/>
                          </a:solidFill>
                          <a:latin typeface="+mn-lt"/>
                          <a:ea typeface="+mn-ea"/>
                          <a:cs typeface="+mn-cs"/>
                        </a:rPr>
                        <a:t> </a:t>
                      </a:r>
                      <a:r>
                        <a:rPr lang="es-CO" sz="1200" b="1" kern="1200" dirty="0" smtClean="0">
                          <a:solidFill>
                            <a:srgbClr val="044990"/>
                          </a:solidFill>
                          <a:latin typeface="+mn-lt"/>
                          <a:ea typeface="+mn-ea"/>
                          <a:cs typeface="+mn-cs"/>
                        </a:rPr>
                        <a:t>Relativo real</a:t>
                      </a:r>
                      <a:endParaRPr lang="es-CO" sz="1200" b="1" kern="1200" dirty="0">
                        <a:solidFill>
                          <a:srgbClr val="044990"/>
                        </a:solidFill>
                        <a:latin typeface="+mn-lt"/>
                        <a:ea typeface="+mn-ea"/>
                        <a:cs typeface="+mn-cs"/>
                      </a:endParaRPr>
                    </a:p>
                  </a:txBody>
                  <a:tcPr marL="8514" marR="8514" marT="851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defTabSz="914400" rtl="0" eaLnBrk="1" fontAlgn="b" latinLnBrk="0" hangingPunct="1"/>
                      <a:r>
                        <a:rPr lang="es-CO" sz="1200" b="0" i="0" u="none" strike="noStrike" kern="1200" dirty="0">
                          <a:solidFill>
                            <a:schemeClr val="tx1"/>
                          </a:solidFill>
                          <a:latin typeface="+mj-lt"/>
                          <a:ea typeface="+mn-ea"/>
                          <a:cs typeface="+mn-cs"/>
                        </a:rPr>
                        <a:t> </a:t>
                      </a:r>
                    </a:p>
                  </a:txBody>
                  <a:tcPr marL="8514" marR="8514" marT="851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marL="0" algn="ctr" defTabSz="913990" rtl="0" eaLnBrk="1" fontAlgn="ctr" latinLnBrk="0" hangingPunct="1"/>
                      <a:r>
                        <a:rPr lang="es-CO" sz="1200" b="1" kern="1200" dirty="0">
                          <a:solidFill>
                            <a:srgbClr val="044990"/>
                          </a:solidFill>
                          <a:latin typeface="+mn-lt"/>
                          <a:ea typeface="+mn-ea"/>
                          <a:cs typeface="+mn-cs"/>
                        </a:rPr>
                        <a:t>Valor Portafolio </a:t>
                      </a:r>
                      <a:br>
                        <a:rPr lang="es-CO" sz="1200" b="1" kern="1200" dirty="0">
                          <a:solidFill>
                            <a:srgbClr val="044990"/>
                          </a:solidFill>
                          <a:latin typeface="+mn-lt"/>
                          <a:ea typeface="+mn-ea"/>
                          <a:cs typeface="+mn-cs"/>
                        </a:rPr>
                      </a:br>
                      <a:r>
                        <a:rPr lang="es-CO" sz="1200" b="1" kern="1200" dirty="0">
                          <a:solidFill>
                            <a:srgbClr val="044990"/>
                          </a:solidFill>
                          <a:latin typeface="+mn-lt"/>
                          <a:ea typeface="+mn-ea"/>
                          <a:cs typeface="+mn-cs"/>
                        </a:rPr>
                        <a:t>(Cifras en $)</a:t>
                      </a:r>
                    </a:p>
                  </a:txBody>
                  <a:tcPr marL="8514" marR="8514" marT="851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3990" rtl="0" eaLnBrk="1" fontAlgn="ctr" latinLnBrk="0" hangingPunct="1"/>
                      <a:r>
                        <a:rPr lang="es-CO" sz="1200" b="1" kern="1200" dirty="0" err="1">
                          <a:solidFill>
                            <a:srgbClr val="044990"/>
                          </a:solidFill>
                          <a:latin typeface="+mn-lt"/>
                          <a:ea typeface="+mn-ea"/>
                          <a:cs typeface="+mn-cs"/>
                        </a:rPr>
                        <a:t>VaR</a:t>
                      </a:r>
                      <a:r>
                        <a:rPr lang="es-CO" sz="1200" b="1" kern="1200" dirty="0">
                          <a:solidFill>
                            <a:srgbClr val="044990"/>
                          </a:solidFill>
                          <a:latin typeface="+mn-lt"/>
                          <a:ea typeface="+mn-ea"/>
                          <a:cs typeface="+mn-cs"/>
                        </a:rPr>
                        <a:t> Simulado</a:t>
                      </a:r>
                      <a:br>
                        <a:rPr lang="es-CO" sz="1200" b="1" kern="1200" dirty="0">
                          <a:solidFill>
                            <a:srgbClr val="044990"/>
                          </a:solidFill>
                          <a:latin typeface="+mn-lt"/>
                          <a:ea typeface="+mn-ea"/>
                          <a:cs typeface="+mn-cs"/>
                        </a:rPr>
                      </a:br>
                      <a:r>
                        <a:rPr lang="es-CO" sz="1200" b="1" kern="1200" dirty="0">
                          <a:solidFill>
                            <a:srgbClr val="044990"/>
                          </a:solidFill>
                          <a:latin typeface="+mn-lt"/>
                          <a:ea typeface="+mn-ea"/>
                          <a:cs typeface="+mn-cs"/>
                        </a:rPr>
                        <a:t>(Cifras en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3990" rtl="0" eaLnBrk="1" fontAlgn="ctr" latinLnBrk="0" hangingPunct="1"/>
                      <a:r>
                        <a:rPr lang="es-CO" sz="1200" b="1" kern="1200" dirty="0" err="1">
                          <a:solidFill>
                            <a:srgbClr val="044990"/>
                          </a:solidFill>
                          <a:latin typeface="+mn-lt"/>
                          <a:ea typeface="+mn-ea"/>
                          <a:cs typeface="+mn-cs"/>
                        </a:rPr>
                        <a:t>VaR</a:t>
                      </a:r>
                      <a:r>
                        <a:rPr lang="es-CO" sz="1200" b="1" kern="1200" dirty="0">
                          <a:solidFill>
                            <a:srgbClr val="044990"/>
                          </a:solidFill>
                          <a:latin typeface="+mn-lt"/>
                          <a:ea typeface="+mn-ea"/>
                          <a:cs typeface="+mn-cs"/>
                        </a:rPr>
                        <a:t> Relativo </a:t>
                      </a:r>
                      <a:r>
                        <a:rPr lang="es-CO" sz="1200" b="1" kern="1200" dirty="0" smtClean="0">
                          <a:solidFill>
                            <a:srgbClr val="044990"/>
                          </a:solidFill>
                          <a:latin typeface="+mn-lt"/>
                          <a:ea typeface="+mn-ea"/>
                          <a:cs typeface="+mn-cs"/>
                        </a:rPr>
                        <a:t>Simulado</a:t>
                      </a:r>
                      <a:endParaRPr lang="es-CO" sz="1200" b="1" kern="1200" dirty="0">
                        <a:solidFill>
                          <a:srgbClr val="044990"/>
                        </a:solidFill>
                        <a:latin typeface="+mn-lt"/>
                        <a:ea typeface="+mn-ea"/>
                        <a:cs typeface="+mn-cs"/>
                      </a:endParaRPr>
                    </a:p>
                  </a:txBody>
                  <a:tcPr marL="8514" marR="8514" marT="851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53251">
                <a:tc>
                  <a:txBody>
                    <a:bodyPr/>
                    <a:lstStyle/>
                    <a:p>
                      <a:pPr marL="0" algn="ctr" defTabSz="913990" rtl="0" eaLnBrk="1" fontAlgn="ctr" latinLnBrk="0" hangingPunct="1"/>
                      <a:r>
                        <a:rPr lang="es-CO" sz="1200" kern="1200" dirty="0" smtClean="0">
                          <a:solidFill>
                            <a:srgbClr val="044990"/>
                          </a:solidFill>
                          <a:latin typeface="+mn-lt"/>
                          <a:ea typeface="+mn-ea"/>
                          <a:cs typeface="+mn-cs"/>
                        </a:rPr>
                        <a:t> $ 41.702.021.680,19 </a:t>
                      </a:r>
                      <a:endParaRPr lang="es-CO" sz="1200" kern="1200" dirty="0">
                        <a:solidFill>
                          <a:srgbClr val="044990"/>
                        </a:solidFill>
                        <a:latin typeface="+mn-lt"/>
                        <a:ea typeface="+mn-ea"/>
                        <a:cs typeface="+mn-cs"/>
                      </a:endParaRPr>
                    </a:p>
                  </a:txBody>
                  <a:tcPr marL="8514" marR="8514" marT="851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3990" rtl="0" eaLnBrk="1" fontAlgn="ctr" latinLnBrk="0" hangingPunct="1"/>
                      <a:r>
                        <a:rPr lang="es-CO" sz="1200" kern="1200" dirty="0">
                          <a:solidFill>
                            <a:srgbClr val="044990"/>
                          </a:solidFill>
                          <a:latin typeface="+mn-lt"/>
                          <a:ea typeface="+mn-ea"/>
                          <a:cs typeface="+mn-cs"/>
                        </a:rPr>
                        <a:t> $ 206.425.870,94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3990" rtl="0" eaLnBrk="1" fontAlgn="ctr" latinLnBrk="0" hangingPunct="1"/>
                      <a:r>
                        <a:rPr lang="es-CO" sz="1200" kern="1200" dirty="0" smtClean="0">
                          <a:solidFill>
                            <a:srgbClr val="044990"/>
                          </a:solidFill>
                          <a:latin typeface="+mn-lt"/>
                          <a:ea typeface="+mn-ea"/>
                          <a:cs typeface="+mn-cs"/>
                        </a:rPr>
                        <a:t>0,4950%</a:t>
                      </a:r>
                      <a:endParaRPr lang="es-CO" sz="1200" kern="1200" dirty="0">
                        <a:solidFill>
                          <a:srgbClr val="044990"/>
                        </a:solidFill>
                        <a:latin typeface="+mn-lt"/>
                        <a:ea typeface="+mn-ea"/>
                        <a:cs typeface="+mn-cs"/>
                      </a:endParaRPr>
                    </a:p>
                  </a:txBody>
                  <a:tcPr marL="8514" marR="8514" marT="851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CO" sz="1200" b="0" i="0" u="none" strike="noStrike" dirty="0">
                          <a:latin typeface="+mj-lt"/>
                        </a:rPr>
                        <a:t> </a:t>
                      </a:r>
                    </a:p>
                  </a:txBody>
                  <a:tcPr marL="8514" marR="8514" marT="851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algn="ctr" defTabSz="913990" rtl="0" eaLnBrk="1" fontAlgn="ctr" latinLnBrk="0" hangingPunct="1"/>
                      <a:r>
                        <a:rPr lang="es-CO" sz="1200" kern="1200" dirty="0" smtClean="0">
                          <a:solidFill>
                            <a:srgbClr val="044990"/>
                          </a:solidFill>
                          <a:latin typeface="+mn-lt"/>
                          <a:ea typeface="+mn-ea"/>
                          <a:cs typeface="+mn-cs"/>
                        </a:rPr>
                        <a:t> $ 41.702.021.680,19 </a:t>
                      </a:r>
                      <a:endParaRPr lang="es-CO" sz="1200" kern="1200" dirty="0">
                        <a:solidFill>
                          <a:srgbClr val="044990"/>
                        </a:solidFill>
                        <a:latin typeface="+mn-lt"/>
                        <a:ea typeface="+mn-ea"/>
                        <a:cs typeface="+mn-cs"/>
                      </a:endParaRPr>
                    </a:p>
                  </a:txBody>
                  <a:tcPr marL="8514" marR="8514" marT="851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3990" rtl="0" eaLnBrk="1" fontAlgn="ctr" latinLnBrk="0" hangingPunct="1"/>
                      <a:r>
                        <a:rPr lang="es-CO" sz="1200" kern="1200" dirty="0">
                          <a:solidFill>
                            <a:srgbClr val="044990"/>
                          </a:solidFill>
                          <a:latin typeface="+mn-lt"/>
                          <a:ea typeface="+mn-ea"/>
                          <a:cs typeface="+mn-cs"/>
                        </a:rPr>
                        <a:t> $ 1.243.369.699,84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3990" rtl="0" eaLnBrk="1" fontAlgn="ctr" latinLnBrk="0" hangingPunct="1"/>
                      <a:r>
                        <a:rPr lang="es-CO" sz="1200" kern="1200" dirty="0" smtClean="0">
                          <a:solidFill>
                            <a:srgbClr val="044990"/>
                          </a:solidFill>
                          <a:latin typeface="+mn-lt"/>
                          <a:ea typeface="+mn-ea"/>
                          <a:cs typeface="+mn-cs"/>
                        </a:rPr>
                        <a:t>2,9816%</a:t>
                      </a:r>
                      <a:endParaRPr lang="es-CO" sz="1200" kern="1200" dirty="0">
                        <a:solidFill>
                          <a:srgbClr val="044990"/>
                        </a:solidFill>
                        <a:latin typeface="+mn-lt"/>
                        <a:ea typeface="+mn-ea"/>
                        <a:cs typeface="+mn-cs"/>
                      </a:endParaRPr>
                    </a:p>
                  </a:txBody>
                  <a:tcPr marL="8514" marR="8514" marT="851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2086750676"/>
      </p:ext>
    </p:extLst>
  </p:cSld>
  <p:clrMapOvr>
    <a:masterClrMapping/>
  </p:clrMapOvr>
  <p:transition spd="slow">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p:cNvGraphicFramePr/>
          <p:nvPr>
            <p:extLst>
              <p:ext uri="{D42A27DB-BD31-4B8C-83A1-F6EECF244321}">
                <p14:modId xmlns:p14="http://schemas.microsoft.com/office/powerpoint/2010/main" xmlns="" val="4187913979"/>
              </p:ext>
            </p:extLst>
          </p:nvPr>
        </p:nvGraphicFramePr>
        <p:xfrm>
          <a:off x="330035" y="889279"/>
          <a:ext cx="8433731" cy="4116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ángulo 2"/>
          <p:cNvSpPr/>
          <p:nvPr/>
        </p:nvSpPr>
        <p:spPr>
          <a:xfrm>
            <a:off x="116681" y="-274"/>
            <a:ext cx="5534696" cy="5354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71450" tIns="171450" rIns="171450" bIns="171450" rtlCol="0" anchor="ctr">
            <a:noAutofit/>
          </a:bodyPr>
          <a:lstStyle/>
          <a:p>
            <a:pPr algn="ctr"/>
            <a:r>
              <a:rPr lang="es-CO" sz="2800" dirty="0">
                <a:solidFill>
                  <a:srgbClr val="044990"/>
                </a:solidFill>
              </a:rPr>
              <a:t>Orden del Día Comité de Riesgo</a:t>
            </a:r>
          </a:p>
        </p:txBody>
      </p:sp>
      <p:sp>
        <p:nvSpPr>
          <p:cNvPr id="4" name="Text Placeholder 29"/>
          <p:cNvSpPr txBox="1">
            <a:spLocks/>
          </p:cNvSpPr>
          <p:nvPr/>
        </p:nvSpPr>
        <p:spPr>
          <a:xfrm>
            <a:off x="2980697" y="558744"/>
            <a:ext cx="3132405" cy="153502"/>
          </a:xfrm>
          <a:prstGeom prst="rect">
            <a:avLst/>
          </a:prstGeom>
        </p:spPr>
        <p:txBody>
          <a:bodyPr vert="horz" lIns="0" tIns="0" rIns="0" bIns="0" rtlCol="0" anchor="t" anchorCtr="0">
            <a:noAutofit/>
          </a:bodyPr>
          <a:lstStyle>
            <a:lvl1pPr marL="0" indent="0" algn="l" defTabSz="914400" rtl="0" eaLnBrk="1" latinLnBrk="0" hangingPunct="1">
              <a:lnSpc>
                <a:spcPts val="1700"/>
              </a:lnSpc>
              <a:spcBef>
                <a:spcPts val="600"/>
              </a:spcBef>
              <a:spcAft>
                <a:spcPts val="1200"/>
              </a:spcAft>
              <a:buFont typeface="Arial" panose="020B0604020202020204" pitchFamily="34" charset="0"/>
              <a:buNone/>
              <a:defRPr sz="1500" b="0" i="0" kern="1200">
                <a:solidFill>
                  <a:schemeClr val="tx2"/>
                </a:solidFill>
                <a:latin typeface="+mn-lt"/>
                <a:ea typeface="+mn-ea"/>
                <a:cs typeface="+mn-cs"/>
              </a:defRPr>
            </a:lvl1pPr>
            <a:lvl2pPr marL="457200" indent="0" algn="l" defTabSz="914400" rtl="0" eaLnBrk="1" latinLnBrk="0" hangingPunct="1">
              <a:lnSpc>
                <a:spcPct val="100000"/>
              </a:lnSpc>
              <a:spcBef>
                <a:spcPts val="0"/>
              </a:spcBef>
              <a:spcAft>
                <a:spcPts val="600"/>
              </a:spcAft>
              <a:buFont typeface="Arial" panose="020B0604020202020204" pitchFamily="34" charset="0"/>
              <a:buNone/>
              <a:defRPr sz="1200" kern="1200">
                <a:solidFill>
                  <a:schemeClr val="tx2"/>
                </a:solidFill>
                <a:latin typeface="+mn-lt"/>
                <a:ea typeface="+mn-ea"/>
                <a:cs typeface="+mn-cs"/>
              </a:defRPr>
            </a:lvl2pPr>
            <a:lvl3pPr marL="914400" indent="0" algn="l" defTabSz="914400" rtl="0" eaLnBrk="1" latinLnBrk="0" hangingPunct="1">
              <a:lnSpc>
                <a:spcPct val="120000"/>
              </a:lnSpc>
              <a:spcBef>
                <a:spcPts val="600"/>
              </a:spcBef>
              <a:spcAft>
                <a:spcPts val="600"/>
              </a:spcAft>
              <a:buFont typeface="Arial" panose="020B0604020202020204" pitchFamily="34" charset="0"/>
              <a:buNone/>
              <a:defRPr sz="1000" kern="1200">
                <a:solidFill>
                  <a:schemeClr val="tx2"/>
                </a:solidFill>
                <a:latin typeface="+mn-lt"/>
                <a:ea typeface="+mn-ea"/>
                <a:cs typeface="+mn-cs"/>
              </a:defRPr>
            </a:lvl3pPr>
            <a:lvl4pPr marL="1371600" indent="0" algn="l" defTabSz="914400" rtl="0" eaLnBrk="1" latinLnBrk="0" hangingPunct="1">
              <a:lnSpc>
                <a:spcPct val="110000"/>
              </a:lnSpc>
              <a:spcBef>
                <a:spcPts val="0"/>
              </a:spcBef>
              <a:spcAft>
                <a:spcPts val="0"/>
              </a:spcAft>
              <a:buFont typeface="Wingdings" panose="05000000000000000000" pitchFamily="2" charset="2"/>
              <a:buNone/>
              <a:defRPr sz="900" kern="1200">
                <a:solidFill>
                  <a:schemeClr val="tx2">
                    <a:lumMod val="60000"/>
                    <a:lumOff val="40000"/>
                  </a:schemeClr>
                </a:solidFill>
                <a:latin typeface="+mn-lt"/>
                <a:ea typeface="+mn-ea"/>
                <a:cs typeface="+mn-cs"/>
              </a:defRPr>
            </a:lvl4pPr>
            <a:lvl5pPr marL="1828800" indent="0" algn="l" defTabSz="914400" rtl="0" eaLnBrk="1" latinLnBrk="0" hangingPunct="1">
              <a:lnSpc>
                <a:spcPct val="110000"/>
              </a:lnSpc>
              <a:spcBef>
                <a:spcPts val="0"/>
              </a:spcBef>
              <a:spcAft>
                <a:spcPts val="600"/>
              </a:spcAft>
              <a:buFont typeface="Wingdings" panose="05000000000000000000" pitchFamily="2" charset="2"/>
              <a:buNone/>
              <a:defRPr sz="900" kern="1200">
                <a:solidFill>
                  <a:schemeClr val="tx2">
                    <a:lumMod val="60000"/>
                    <a:lumOff val="40000"/>
                  </a:schemeClr>
                </a:solidFill>
                <a:latin typeface="+mn-lt"/>
                <a:ea typeface="+mn-ea"/>
                <a:cs typeface="+mn-cs"/>
              </a:defRPr>
            </a:lvl5pPr>
            <a:lvl6pPr marL="2286000" indent="0" algn="l" defTabSz="914400" rtl="0" eaLnBrk="1" latinLnBrk="0" hangingPunct="1">
              <a:lnSpc>
                <a:spcPct val="100000"/>
              </a:lnSpc>
              <a:spcBef>
                <a:spcPts val="600"/>
              </a:spcBef>
              <a:spcAft>
                <a:spcPts val="0"/>
              </a:spcAft>
              <a:buFont typeface="Arial" panose="020B0604020202020204" pitchFamily="34" charset="0"/>
              <a:buNone/>
              <a:defRPr sz="900" b="1" kern="1200">
                <a:solidFill>
                  <a:schemeClr val="bg2"/>
                </a:solidFill>
                <a:latin typeface="+mj-lt"/>
                <a:ea typeface="+mn-ea"/>
                <a:cs typeface="+mn-cs"/>
              </a:defRPr>
            </a:lvl6pPr>
            <a:lvl7pPr marL="27432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bg2"/>
                </a:solidFill>
                <a:latin typeface="+mj-lt"/>
                <a:ea typeface="+mn-ea"/>
                <a:cs typeface="+mn-cs"/>
              </a:defRPr>
            </a:lvl7pPr>
            <a:lvl8pPr marL="32004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accent1"/>
                </a:solidFill>
                <a:latin typeface="+mj-lt"/>
                <a:ea typeface="+mn-ea"/>
                <a:cs typeface="+mn-cs"/>
              </a:defRPr>
            </a:lvl8pPr>
            <a:lvl9pPr marL="36576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accent3"/>
                </a:solidFill>
                <a:latin typeface="+mj-lt"/>
                <a:ea typeface="+mn-ea"/>
                <a:cs typeface="+mn-cs"/>
              </a:defRPr>
            </a:lvl9pPr>
          </a:lstStyle>
          <a:p>
            <a:pPr algn="ctr"/>
            <a:r>
              <a:rPr lang="es-CO" sz="1400" b="1" dirty="0">
                <a:solidFill>
                  <a:srgbClr val="094784"/>
                </a:solidFill>
              </a:rPr>
              <a:t>SESIÓN </a:t>
            </a:r>
            <a:r>
              <a:rPr lang="es-CO" sz="1400" b="1" dirty="0" smtClean="0">
                <a:solidFill>
                  <a:srgbClr val="094784"/>
                </a:solidFill>
              </a:rPr>
              <a:t>SEPTIEMBRE </a:t>
            </a:r>
            <a:r>
              <a:rPr lang="es-CO" sz="1400" b="1" dirty="0">
                <a:solidFill>
                  <a:srgbClr val="094784"/>
                </a:solidFill>
              </a:rPr>
              <a:t>DE 2017 </a:t>
            </a:r>
            <a:endParaRPr lang="es-ES_tradnl" sz="1400" b="1" dirty="0">
              <a:solidFill>
                <a:srgbClr val="094784"/>
              </a:solidFill>
            </a:endParaRPr>
          </a:p>
        </p:txBody>
      </p:sp>
    </p:spTree>
    <p:extLst>
      <p:ext uri="{BB962C8B-B14F-4D97-AF65-F5344CB8AC3E}">
        <p14:creationId xmlns:p14="http://schemas.microsoft.com/office/powerpoint/2010/main" xmlns="" val="2319099062"/>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91 Imagen" descr="BMC LOGO.bmp"/>
          <p:cNvPicPr>
            <a:picLocks noChangeAspect="1"/>
          </p:cNvPicPr>
          <p:nvPr/>
        </p:nvPicPr>
        <p:blipFill>
          <a:blip r:embed="rId3" cstate="print"/>
          <a:srcRect t="9660" r="-211"/>
          <a:stretch>
            <a:fillRect/>
          </a:stretch>
        </p:blipFill>
        <p:spPr bwMode="auto">
          <a:xfrm>
            <a:off x="7524120" y="163063"/>
            <a:ext cx="1196389" cy="490736"/>
          </a:xfrm>
          <a:prstGeom prst="rect">
            <a:avLst/>
          </a:prstGeom>
          <a:noFill/>
          <a:ln w="9525">
            <a:noFill/>
            <a:miter lim="800000"/>
            <a:headEnd/>
            <a:tailEnd/>
          </a:ln>
        </p:spPr>
      </p:pic>
      <p:sp>
        <p:nvSpPr>
          <p:cNvPr id="17" name="4 Marcador de texto"/>
          <p:cNvSpPr txBox="1">
            <a:spLocks/>
          </p:cNvSpPr>
          <p:nvPr/>
        </p:nvSpPr>
        <p:spPr>
          <a:xfrm>
            <a:off x="2749890" y="581363"/>
            <a:ext cx="3266269" cy="487415"/>
          </a:xfrm>
          <a:prstGeom prst="rect">
            <a:avLst/>
          </a:prstGeom>
        </p:spPr>
        <p:txBody>
          <a:bodyPr>
            <a:noAutofit/>
          </a:bodyPr>
          <a:lstStyle/>
          <a:p>
            <a:pPr algn="ctr">
              <a:lnSpc>
                <a:spcPct val="120000"/>
              </a:lnSpc>
              <a:defRPr/>
            </a:pPr>
            <a:r>
              <a:rPr lang="es-ES" sz="2700" b="1" dirty="0">
                <a:solidFill>
                  <a:srgbClr val="044990"/>
                </a:solidFill>
                <a:latin typeface="+mj-lt"/>
                <a:ea typeface="+mj-ea"/>
                <a:cs typeface="+mj-cs"/>
              </a:rPr>
              <a:t>CONCLUSIONES</a:t>
            </a:r>
            <a:endParaRPr lang="es-CO" sz="2700" b="1" dirty="0">
              <a:solidFill>
                <a:srgbClr val="044990"/>
              </a:solidFill>
              <a:latin typeface="+mj-lt"/>
              <a:ea typeface="+mj-ea"/>
              <a:cs typeface="+mj-cs"/>
            </a:endParaRPr>
          </a:p>
        </p:txBody>
      </p:sp>
      <p:sp>
        <p:nvSpPr>
          <p:cNvPr id="19" name="Text Placeholder 45"/>
          <p:cNvSpPr txBox="1">
            <a:spLocks/>
          </p:cNvSpPr>
          <p:nvPr/>
        </p:nvSpPr>
        <p:spPr>
          <a:xfrm>
            <a:off x="289040" y="163063"/>
            <a:ext cx="6267699" cy="391406"/>
          </a:xfrm>
          <a:prstGeom prst="rect">
            <a:avLst/>
          </a:prstGeom>
        </p:spPr>
        <p:txBody>
          <a:bodyPr vert="horz" lIns="0" tIns="0" rIns="0" bIns="0" rtlCol="0">
            <a:noAutofit/>
          </a:bodyPr>
          <a:lstStyle>
            <a:defPPr>
              <a:defRPr lang="en-US"/>
            </a:defPPr>
            <a:lvl1pPr indent="0">
              <a:lnSpc>
                <a:spcPct val="120000"/>
              </a:lnSpc>
              <a:spcBef>
                <a:spcPts val="600"/>
              </a:spcBef>
              <a:spcAft>
                <a:spcPts val="1200"/>
              </a:spcAft>
              <a:buFont typeface="Arial" panose="020B0604020202020204" pitchFamily="34" charset="0"/>
              <a:buChar char="​"/>
              <a:defRPr sz="2000" b="1" i="0">
                <a:solidFill>
                  <a:srgbClr val="044990"/>
                </a:solidFill>
              </a:defRPr>
            </a:lvl1pPr>
            <a:lvl2pPr marL="0" indent="0">
              <a:lnSpc>
                <a:spcPct val="100000"/>
              </a:lnSpc>
              <a:spcBef>
                <a:spcPts val="0"/>
              </a:spcBef>
              <a:spcAft>
                <a:spcPts val="600"/>
              </a:spcAft>
              <a:buFont typeface="Arial" panose="020B0604020202020204" pitchFamily="34" charset="0"/>
              <a:buChar char="​"/>
              <a:defRPr sz="1400">
                <a:solidFill>
                  <a:schemeClr val="tx2"/>
                </a:solidFill>
              </a:defRPr>
            </a:lvl2pPr>
            <a:lvl3pPr marL="0" indent="0">
              <a:lnSpc>
                <a:spcPct val="120000"/>
              </a:lnSpc>
              <a:spcBef>
                <a:spcPts val="600"/>
              </a:spcBef>
              <a:spcAft>
                <a:spcPts val="600"/>
              </a:spcAft>
              <a:buFont typeface="Arial" panose="020B0604020202020204" pitchFamily="34" charset="0"/>
              <a:buChar char="​"/>
              <a:defRPr sz="1100">
                <a:solidFill>
                  <a:schemeClr val="tx2"/>
                </a:solidFill>
              </a:defRPr>
            </a:lvl3pPr>
            <a:lvl4pPr marL="169787" indent="-169787">
              <a:lnSpc>
                <a:spcPct val="110000"/>
              </a:lnSpc>
              <a:spcBef>
                <a:spcPts val="0"/>
              </a:spcBef>
              <a:spcAft>
                <a:spcPts val="0"/>
              </a:spcAft>
              <a:buFont typeface="Wingdings" panose="05000000000000000000" pitchFamily="2" charset="2"/>
              <a:buChar char="§"/>
              <a:defRPr sz="1100">
                <a:solidFill>
                  <a:schemeClr val="tx2">
                    <a:lumMod val="60000"/>
                    <a:lumOff val="40000"/>
                  </a:schemeClr>
                </a:solidFill>
              </a:defRPr>
            </a:lvl4pPr>
            <a:lvl5pPr marL="345919" indent="-176133">
              <a:lnSpc>
                <a:spcPct val="110000"/>
              </a:lnSpc>
              <a:spcBef>
                <a:spcPts val="0"/>
              </a:spcBef>
              <a:spcAft>
                <a:spcPts val="600"/>
              </a:spcAft>
              <a:buFont typeface="Wingdings" panose="05000000000000000000" pitchFamily="2" charset="2"/>
              <a:buChar char="§"/>
              <a:defRPr sz="1100">
                <a:solidFill>
                  <a:schemeClr val="tx2">
                    <a:lumMod val="60000"/>
                    <a:lumOff val="40000"/>
                  </a:schemeClr>
                </a:solidFill>
              </a:defRPr>
            </a:lvl5pPr>
            <a:lvl6pPr marL="0" indent="0">
              <a:lnSpc>
                <a:spcPct val="100000"/>
              </a:lnSpc>
              <a:spcBef>
                <a:spcPts val="600"/>
              </a:spcBef>
              <a:spcAft>
                <a:spcPts val="0"/>
              </a:spcAft>
              <a:buFont typeface="Arial" panose="020B0604020202020204" pitchFamily="34" charset="0"/>
              <a:buChar char="​"/>
              <a:defRPr sz="1100" b="1">
                <a:solidFill>
                  <a:schemeClr val="bg2"/>
                </a:solidFill>
                <a:latin typeface="+mj-lt"/>
              </a:defRPr>
            </a:lvl6pPr>
            <a:lvl7pPr marL="0" indent="0">
              <a:lnSpc>
                <a:spcPct val="100000"/>
              </a:lnSpc>
              <a:spcBef>
                <a:spcPts val="600"/>
              </a:spcBef>
              <a:spcAft>
                <a:spcPts val="600"/>
              </a:spcAft>
              <a:buFont typeface="Arial" panose="020B0604020202020204" pitchFamily="34" charset="0"/>
              <a:buChar char="​"/>
              <a:defRPr sz="1100">
                <a:solidFill>
                  <a:schemeClr val="bg2"/>
                </a:solidFill>
                <a:latin typeface="+mj-lt"/>
              </a:defRPr>
            </a:lvl7pPr>
            <a:lvl8pPr marL="0" indent="0">
              <a:lnSpc>
                <a:spcPct val="100000"/>
              </a:lnSpc>
              <a:spcBef>
                <a:spcPts val="600"/>
              </a:spcBef>
              <a:spcAft>
                <a:spcPts val="600"/>
              </a:spcAft>
              <a:buFont typeface="Arial" panose="020B0604020202020204" pitchFamily="34" charset="0"/>
              <a:buChar char="​"/>
              <a:defRPr sz="1100">
                <a:solidFill>
                  <a:schemeClr val="accent1"/>
                </a:solidFill>
                <a:latin typeface="+mj-lt"/>
              </a:defRPr>
            </a:lvl8pPr>
            <a:lvl9pPr marL="0" indent="0">
              <a:lnSpc>
                <a:spcPct val="100000"/>
              </a:lnSpc>
              <a:spcBef>
                <a:spcPts val="600"/>
              </a:spcBef>
              <a:spcAft>
                <a:spcPts val="600"/>
              </a:spcAft>
              <a:buFont typeface="Arial" panose="020B0604020202020204" pitchFamily="34" charset="0"/>
              <a:buChar char="​"/>
              <a:defRPr sz="1100">
                <a:solidFill>
                  <a:schemeClr val="accent3"/>
                </a:solidFill>
                <a:latin typeface="+mj-lt"/>
              </a:defRPr>
            </a:lvl9pPr>
          </a:lstStyle>
          <a:p>
            <a:r>
              <a:rPr lang="es-CO" dirty="0"/>
              <a:t>Propuesta Modificación Política </a:t>
            </a:r>
            <a:r>
              <a:rPr lang="es-CO" dirty="0" err="1"/>
              <a:t>VaR</a:t>
            </a:r>
            <a:endParaRPr lang="en-US" dirty="0"/>
          </a:p>
        </p:txBody>
      </p:sp>
      <p:graphicFrame>
        <p:nvGraphicFramePr>
          <p:cNvPr id="4" name="Diagrama 3"/>
          <p:cNvGraphicFramePr/>
          <p:nvPr>
            <p:extLst>
              <p:ext uri="{D42A27DB-BD31-4B8C-83A1-F6EECF244321}">
                <p14:modId xmlns:p14="http://schemas.microsoft.com/office/powerpoint/2010/main" xmlns="" val="1334172169"/>
              </p:ext>
            </p:extLst>
          </p:nvPr>
        </p:nvGraphicFramePr>
        <p:xfrm>
          <a:off x="419669" y="1755892"/>
          <a:ext cx="7994176" cy="21159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xmlns="" val="275185056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a:xfrm>
            <a:off x="2012979" y="560837"/>
            <a:ext cx="5006762" cy="363682"/>
          </a:xfrm>
          <a:prstGeom prst="rect">
            <a:avLst/>
          </a:prstGeom>
        </p:spPr>
        <p:txBody>
          <a:bodyPr/>
          <a:lstStyle/>
          <a:p>
            <a:pPr algn="ctr" defTabSz="685800">
              <a:lnSpc>
                <a:spcPct val="85000"/>
              </a:lnSpc>
              <a:spcBef>
                <a:spcPct val="0"/>
              </a:spcBef>
              <a:defRPr/>
            </a:pPr>
            <a:r>
              <a:rPr lang="es-CO" sz="2700" b="1" dirty="0" smtClean="0">
                <a:solidFill>
                  <a:srgbClr val="044990"/>
                </a:solidFill>
                <a:latin typeface="+mj-lt"/>
                <a:ea typeface="+mj-ea"/>
                <a:cs typeface="+mj-cs"/>
              </a:rPr>
              <a:t>ACTUALIZACIÓN MANUAL SAR</a:t>
            </a:r>
            <a:endParaRPr lang="es-ES" sz="2700" b="1" dirty="0">
              <a:solidFill>
                <a:srgbClr val="044990"/>
              </a:solidFill>
              <a:latin typeface="+mj-lt"/>
              <a:ea typeface="+mj-ea"/>
              <a:cs typeface="+mj-cs"/>
            </a:endParaRPr>
          </a:p>
        </p:txBody>
      </p:sp>
      <p:sp>
        <p:nvSpPr>
          <p:cNvPr id="24" name="1 Título"/>
          <p:cNvSpPr txBox="1">
            <a:spLocks/>
          </p:cNvSpPr>
          <p:nvPr/>
        </p:nvSpPr>
        <p:spPr>
          <a:xfrm>
            <a:off x="1584696" y="1115830"/>
            <a:ext cx="1992594" cy="470898"/>
          </a:xfrm>
          <a:prstGeom prst="rect">
            <a:avLst/>
          </a:prstGeom>
          <a:noFill/>
        </p:spPr>
        <p:txBody>
          <a:bodyPr wrap="square" lIns="0" tIns="0" rIns="0" bIns="0" rtlCol="0">
            <a:spAutoFit/>
          </a:bodyPr>
          <a:lstStyle>
            <a:defPPr>
              <a:defRPr lang="en-US"/>
            </a:defPPr>
            <a:lvl1pPr defTabSz="685800">
              <a:lnSpc>
                <a:spcPct val="85000"/>
              </a:lnSpc>
              <a:spcBef>
                <a:spcPct val="0"/>
              </a:spcBef>
              <a:defRPr b="1">
                <a:solidFill>
                  <a:srgbClr val="00B050"/>
                </a:solidFill>
                <a:latin typeface="+mj-lt"/>
                <a:ea typeface="+mj-ea"/>
                <a:cs typeface="+mj-cs"/>
              </a:defRPr>
            </a:lvl1pPr>
          </a:lstStyle>
          <a:p>
            <a:r>
              <a:rPr lang="es-CO" dirty="0" smtClean="0"/>
              <a:t>Actual</a:t>
            </a:r>
          </a:p>
          <a:p>
            <a:endParaRPr lang="es-ES" dirty="0"/>
          </a:p>
        </p:txBody>
      </p:sp>
      <p:sp>
        <p:nvSpPr>
          <p:cNvPr id="16" name="Text Placeholder 45"/>
          <p:cNvSpPr txBox="1">
            <a:spLocks/>
          </p:cNvSpPr>
          <p:nvPr/>
        </p:nvSpPr>
        <p:spPr>
          <a:xfrm>
            <a:off x="187420" y="55491"/>
            <a:ext cx="7970695" cy="505346"/>
          </a:xfrm>
          <a:prstGeom prst="rect">
            <a:avLst/>
          </a:prstGeom>
        </p:spPr>
        <p:txBody>
          <a:bodyPr vert="horz" lIns="0" tIns="0" rIns="0" bIns="0" rtlCol="0">
            <a:noAutofit/>
          </a:bodyPr>
          <a:lstStyle>
            <a:lvl1pPr marL="0" indent="0" algn="l" defTabSz="91399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399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399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787" indent="-169787" algn="l" defTabSz="91399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5919" indent="-176133" algn="l" defTabSz="91399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399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r>
              <a:rPr lang="es-CO" sz="2000" b="1" dirty="0">
                <a:solidFill>
                  <a:srgbClr val="044990"/>
                </a:solidFill>
              </a:rPr>
              <a:t>Propuesta Modificación Política </a:t>
            </a:r>
            <a:r>
              <a:rPr lang="es-CO" sz="2000" b="1" dirty="0" err="1">
                <a:solidFill>
                  <a:srgbClr val="044990"/>
                </a:solidFill>
              </a:rPr>
              <a:t>VaR</a:t>
            </a:r>
            <a:endParaRPr lang="en-US" sz="2000" b="1" dirty="0">
              <a:solidFill>
                <a:srgbClr val="044990"/>
              </a:solidFill>
            </a:endParaRPr>
          </a:p>
        </p:txBody>
      </p:sp>
      <p:sp>
        <p:nvSpPr>
          <p:cNvPr id="6" name="12 CuadroTexto"/>
          <p:cNvSpPr txBox="1"/>
          <p:nvPr/>
        </p:nvSpPr>
        <p:spPr>
          <a:xfrm>
            <a:off x="5739478" y="1084290"/>
            <a:ext cx="3246120" cy="235449"/>
          </a:xfrm>
          <a:prstGeom prst="rect">
            <a:avLst/>
          </a:prstGeom>
          <a:noFill/>
        </p:spPr>
        <p:txBody>
          <a:bodyPr wrap="square" lIns="0" tIns="0" rIns="0" bIns="0" rtlCol="0">
            <a:spAutoFit/>
          </a:bodyPr>
          <a:lstStyle/>
          <a:p>
            <a:pPr defTabSz="685800">
              <a:lnSpc>
                <a:spcPct val="85000"/>
              </a:lnSpc>
              <a:spcBef>
                <a:spcPct val="0"/>
              </a:spcBef>
              <a:defRPr/>
            </a:pPr>
            <a:r>
              <a:rPr lang="es-CO" b="1" dirty="0">
                <a:solidFill>
                  <a:srgbClr val="00B050"/>
                </a:solidFill>
                <a:latin typeface="+mj-lt"/>
                <a:ea typeface="+mj-ea"/>
                <a:cs typeface="+mj-cs"/>
              </a:rPr>
              <a:t>Propuesta Modificación</a:t>
            </a:r>
          </a:p>
        </p:txBody>
      </p:sp>
      <p:graphicFrame>
        <p:nvGraphicFramePr>
          <p:cNvPr id="9" name="Tabla 8"/>
          <p:cNvGraphicFramePr>
            <a:graphicFrameLocks noGrp="1"/>
          </p:cNvGraphicFramePr>
          <p:nvPr>
            <p:extLst/>
          </p:nvPr>
        </p:nvGraphicFramePr>
        <p:xfrm>
          <a:off x="360060" y="4260754"/>
          <a:ext cx="8427324" cy="567690"/>
        </p:xfrm>
        <a:graphic>
          <a:graphicData uri="http://schemas.openxmlformats.org/drawingml/2006/table">
            <a:tbl>
              <a:tblPr>
                <a:tableStyleId>{125E5076-3810-47DD-B79F-674D7AD40C01}</a:tableStyleId>
              </a:tblPr>
              <a:tblGrid>
                <a:gridCol w="1561045"/>
                <a:gridCol w="1344662"/>
                <a:gridCol w="1106204"/>
                <a:gridCol w="419100"/>
                <a:gridCol w="1488595"/>
                <a:gridCol w="1472173"/>
                <a:gridCol w="1035545"/>
              </a:tblGrid>
              <a:tr h="333375">
                <a:tc>
                  <a:txBody>
                    <a:bodyPr/>
                    <a:lstStyle/>
                    <a:p>
                      <a:pPr marL="0" algn="ctr" defTabSz="913990" rtl="0" eaLnBrk="1" fontAlgn="ctr" latinLnBrk="0" hangingPunct="1"/>
                      <a:r>
                        <a:rPr lang="es-CO" sz="1200" b="1" kern="1200" dirty="0">
                          <a:solidFill>
                            <a:srgbClr val="044990"/>
                          </a:solidFill>
                          <a:latin typeface="+mn-lt"/>
                          <a:ea typeface="+mn-ea"/>
                          <a:cs typeface="+mn-cs"/>
                        </a:rPr>
                        <a:t>Valor Portafolio </a:t>
                      </a:r>
                      <a:br>
                        <a:rPr lang="es-CO" sz="1200" b="1" kern="1200" dirty="0">
                          <a:solidFill>
                            <a:srgbClr val="044990"/>
                          </a:solidFill>
                          <a:latin typeface="+mn-lt"/>
                          <a:ea typeface="+mn-ea"/>
                          <a:cs typeface="+mn-cs"/>
                        </a:rPr>
                      </a:br>
                      <a:r>
                        <a:rPr lang="es-CO" sz="1200" b="1" kern="1200" dirty="0">
                          <a:solidFill>
                            <a:srgbClr val="044990"/>
                          </a:solidFill>
                          <a:latin typeface="+mn-lt"/>
                          <a:ea typeface="+mn-ea"/>
                          <a:cs typeface="+mn-cs"/>
                        </a:rPr>
                        <a:t>(Cifras en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3990" rtl="0" eaLnBrk="1" fontAlgn="ctr" latinLnBrk="0" hangingPunct="1"/>
                      <a:r>
                        <a:rPr lang="es-CO" sz="1200" b="1" kern="1200" dirty="0" err="1" smtClean="0">
                          <a:solidFill>
                            <a:srgbClr val="044990"/>
                          </a:solidFill>
                          <a:latin typeface="+mn-lt"/>
                          <a:ea typeface="+mn-ea"/>
                          <a:cs typeface="+mn-cs"/>
                        </a:rPr>
                        <a:t>VaR</a:t>
                      </a:r>
                      <a:r>
                        <a:rPr lang="es-CO" sz="1200" b="1" kern="1200" dirty="0">
                          <a:solidFill>
                            <a:srgbClr val="044990"/>
                          </a:solidFill>
                          <a:latin typeface="+mn-lt"/>
                          <a:ea typeface="+mn-ea"/>
                          <a:cs typeface="+mn-cs"/>
                        </a:rPr>
                        <a:t> </a:t>
                      </a:r>
                      <a:r>
                        <a:rPr lang="es-CO" sz="1200" b="1" kern="1200" dirty="0" smtClean="0">
                          <a:solidFill>
                            <a:srgbClr val="044990"/>
                          </a:solidFill>
                          <a:latin typeface="+mn-lt"/>
                          <a:ea typeface="+mn-ea"/>
                          <a:cs typeface="+mn-cs"/>
                        </a:rPr>
                        <a:t>Real</a:t>
                      </a:r>
                      <a:r>
                        <a:rPr lang="es-CO" sz="1200" b="1" kern="1200" dirty="0">
                          <a:solidFill>
                            <a:srgbClr val="044990"/>
                          </a:solidFill>
                          <a:latin typeface="+mn-lt"/>
                          <a:ea typeface="+mn-ea"/>
                          <a:cs typeface="+mn-cs"/>
                        </a:rPr>
                        <a:t/>
                      </a:r>
                      <a:br>
                        <a:rPr lang="es-CO" sz="1200" b="1" kern="1200" dirty="0">
                          <a:solidFill>
                            <a:srgbClr val="044990"/>
                          </a:solidFill>
                          <a:latin typeface="+mn-lt"/>
                          <a:ea typeface="+mn-ea"/>
                          <a:cs typeface="+mn-cs"/>
                        </a:rPr>
                      </a:br>
                      <a:r>
                        <a:rPr lang="es-CO" sz="1200" b="1" kern="1200" dirty="0">
                          <a:solidFill>
                            <a:srgbClr val="044990"/>
                          </a:solidFill>
                          <a:latin typeface="+mn-lt"/>
                          <a:ea typeface="+mn-ea"/>
                          <a:cs typeface="+mn-cs"/>
                        </a:rPr>
                        <a:t>(Cifras en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3990" rtl="0" eaLnBrk="1" fontAlgn="ctr" latinLnBrk="0" hangingPunct="1"/>
                      <a:r>
                        <a:rPr lang="es-CO" sz="1200" b="1" kern="1200" dirty="0" err="1">
                          <a:solidFill>
                            <a:srgbClr val="044990"/>
                          </a:solidFill>
                          <a:latin typeface="+mn-lt"/>
                          <a:ea typeface="+mn-ea"/>
                          <a:cs typeface="+mn-cs"/>
                        </a:rPr>
                        <a:t>VaR</a:t>
                      </a:r>
                      <a:r>
                        <a:rPr lang="es-CO" sz="1200" b="1" kern="1200" dirty="0">
                          <a:solidFill>
                            <a:srgbClr val="044990"/>
                          </a:solidFill>
                          <a:latin typeface="+mn-lt"/>
                          <a:ea typeface="+mn-ea"/>
                          <a:cs typeface="+mn-cs"/>
                        </a:rPr>
                        <a:t> Relativo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3990" rtl="0" eaLnBrk="1" fontAlgn="ctr" latinLnBrk="0" hangingPunct="1"/>
                      <a:r>
                        <a:rPr lang="es-CO" sz="1200" kern="1200" dirty="0">
                          <a:solidFill>
                            <a:srgbClr val="044990"/>
                          </a:solidFill>
                          <a:latin typeface="+mn-lt"/>
                          <a:ea typeface="+mn-ea"/>
                          <a:cs typeface="+mn-cs"/>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3990" rtl="0" eaLnBrk="1" fontAlgn="ctr" latinLnBrk="0" hangingPunct="1"/>
                      <a:r>
                        <a:rPr lang="es-CO" sz="1200" b="1" kern="1200" dirty="0">
                          <a:solidFill>
                            <a:srgbClr val="044990"/>
                          </a:solidFill>
                          <a:latin typeface="+mn-lt"/>
                          <a:ea typeface="+mn-ea"/>
                          <a:cs typeface="+mn-cs"/>
                        </a:rPr>
                        <a:t>Valor Portafolio </a:t>
                      </a:r>
                      <a:br>
                        <a:rPr lang="es-CO" sz="1200" b="1" kern="1200" dirty="0">
                          <a:solidFill>
                            <a:srgbClr val="044990"/>
                          </a:solidFill>
                          <a:latin typeface="+mn-lt"/>
                          <a:ea typeface="+mn-ea"/>
                          <a:cs typeface="+mn-cs"/>
                        </a:rPr>
                      </a:br>
                      <a:r>
                        <a:rPr lang="es-CO" sz="1200" b="1" kern="1200" dirty="0">
                          <a:solidFill>
                            <a:srgbClr val="044990"/>
                          </a:solidFill>
                          <a:latin typeface="+mn-lt"/>
                          <a:ea typeface="+mn-ea"/>
                          <a:cs typeface="+mn-cs"/>
                        </a:rPr>
                        <a:t>(Cifras en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3990" rtl="0" eaLnBrk="1" fontAlgn="ctr" latinLnBrk="0" hangingPunct="1"/>
                      <a:r>
                        <a:rPr lang="es-CO" sz="1200" b="1" kern="1200" dirty="0" err="1">
                          <a:solidFill>
                            <a:srgbClr val="044990"/>
                          </a:solidFill>
                          <a:latin typeface="+mn-lt"/>
                          <a:ea typeface="+mn-ea"/>
                          <a:cs typeface="+mn-cs"/>
                        </a:rPr>
                        <a:t>VaR</a:t>
                      </a:r>
                      <a:r>
                        <a:rPr lang="es-CO" sz="1200" b="1" kern="1200" dirty="0">
                          <a:solidFill>
                            <a:srgbClr val="044990"/>
                          </a:solidFill>
                          <a:latin typeface="+mn-lt"/>
                          <a:ea typeface="+mn-ea"/>
                          <a:cs typeface="+mn-cs"/>
                        </a:rPr>
                        <a:t> Simulado</a:t>
                      </a:r>
                      <a:br>
                        <a:rPr lang="es-CO" sz="1200" b="1" kern="1200" dirty="0">
                          <a:solidFill>
                            <a:srgbClr val="044990"/>
                          </a:solidFill>
                          <a:latin typeface="+mn-lt"/>
                          <a:ea typeface="+mn-ea"/>
                          <a:cs typeface="+mn-cs"/>
                        </a:rPr>
                      </a:br>
                      <a:r>
                        <a:rPr lang="es-CO" sz="1200" b="1" kern="1200" dirty="0">
                          <a:solidFill>
                            <a:srgbClr val="044990"/>
                          </a:solidFill>
                          <a:latin typeface="+mn-lt"/>
                          <a:ea typeface="+mn-ea"/>
                          <a:cs typeface="+mn-cs"/>
                        </a:rPr>
                        <a:t>(Cifras en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3990" rtl="0" eaLnBrk="1" fontAlgn="ctr" latinLnBrk="0" hangingPunct="1"/>
                      <a:r>
                        <a:rPr lang="es-CO" sz="1200" b="1" kern="1200" dirty="0" err="1">
                          <a:solidFill>
                            <a:srgbClr val="044990"/>
                          </a:solidFill>
                          <a:latin typeface="+mn-lt"/>
                          <a:ea typeface="+mn-ea"/>
                          <a:cs typeface="+mn-cs"/>
                        </a:rPr>
                        <a:t>VaR</a:t>
                      </a:r>
                      <a:r>
                        <a:rPr lang="es-CO" sz="1200" b="1" kern="1200" dirty="0">
                          <a:solidFill>
                            <a:srgbClr val="044990"/>
                          </a:solidFill>
                          <a:latin typeface="+mn-lt"/>
                          <a:ea typeface="+mn-ea"/>
                          <a:cs typeface="+mn-cs"/>
                        </a:rPr>
                        <a:t> Relativo </a:t>
                      </a:r>
                      <a:r>
                        <a:rPr lang="es-CO" sz="1200" b="1" kern="1200" dirty="0" smtClean="0">
                          <a:solidFill>
                            <a:srgbClr val="044990"/>
                          </a:solidFill>
                          <a:latin typeface="+mn-lt"/>
                          <a:ea typeface="+mn-ea"/>
                          <a:cs typeface="+mn-cs"/>
                        </a:rPr>
                        <a:t>propuesto</a:t>
                      </a:r>
                      <a:endParaRPr lang="es-CO" sz="1200" b="1" kern="1200" dirty="0">
                        <a:solidFill>
                          <a:srgbClr val="044990"/>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71450">
                <a:tc>
                  <a:txBody>
                    <a:bodyPr/>
                    <a:lstStyle/>
                    <a:p>
                      <a:pPr marL="0" algn="ctr" defTabSz="913990" rtl="0" eaLnBrk="1" fontAlgn="ctr" latinLnBrk="0" hangingPunct="1"/>
                      <a:r>
                        <a:rPr lang="es-CO" sz="1200" kern="1200" dirty="0">
                          <a:solidFill>
                            <a:srgbClr val="044990"/>
                          </a:solidFill>
                          <a:latin typeface="+mn-lt"/>
                          <a:ea typeface="+mn-ea"/>
                          <a:cs typeface="+mn-cs"/>
                        </a:rPr>
                        <a:t> $ 41.702.021.680,19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3990" rtl="0" eaLnBrk="1" fontAlgn="ctr" latinLnBrk="0" hangingPunct="1"/>
                      <a:r>
                        <a:rPr lang="es-CO" sz="1200" kern="1200" dirty="0">
                          <a:solidFill>
                            <a:srgbClr val="044990"/>
                          </a:solidFill>
                          <a:latin typeface="+mn-lt"/>
                          <a:ea typeface="+mn-ea"/>
                          <a:cs typeface="+mn-cs"/>
                        </a:rPr>
                        <a:t> $ 250.212.130,08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3990" rtl="0" eaLnBrk="1" fontAlgn="ctr" latinLnBrk="0" hangingPunct="1"/>
                      <a:r>
                        <a:rPr lang="es-CO" sz="1200" kern="1200" dirty="0">
                          <a:solidFill>
                            <a:srgbClr val="044990"/>
                          </a:solidFill>
                          <a:latin typeface="+mn-lt"/>
                          <a:ea typeface="+mn-ea"/>
                          <a:cs typeface="+mn-cs"/>
                        </a:rPr>
                        <a:t>0,6000%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3990" rtl="0" eaLnBrk="1" fontAlgn="ctr" latinLnBrk="0" hangingPunct="1"/>
                      <a:r>
                        <a:rPr lang="es-CO" sz="1200" kern="1200" dirty="0">
                          <a:solidFill>
                            <a:srgbClr val="044990"/>
                          </a:solidFill>
                          <a:latin typeface="+mn-lt"/>
                          <a:ea typeface="+mn-ea"/>
                          <a:cs typeface="+mn-cs"/>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3990" rtl="0" eaLnBrk="1" fontAlgn="ctr" latinLnBrk="0" hangingPunct="1"/>
                      <a:r>
                        <a:rPr lang="es-CO" sz="1200" kern="1200" dirty="0">
                          <a:solidFill>
                            <a:srgbClr val="044990"/>
                          </a:solidFill>
                          <a:latin typeface="+mn-lt"/>
                          <a:ea typeface="+mn-ea"/>
                          <a:cs typeface="+mn-cs"/>
                        </a:rPr>
                        <a:t> $ 41.702.021.680,19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3990" rtl="0" eaLnBrk="1" fontAlgn="ctr" latinLnBrk="0" hangingPunct="1"/>
                      <a:r>
                        <a:rPr lang="es-CO" sz="1200" kern="1200" dirty="0">
                          <a:solidFill>
                            <a:srgbClr val="044990"/>
                          </a:solidFill>
                          <a:latin typeface="+mn-lt"/>
                          <a:ea typeface="+mn-ea"/>
                          <a:cs typeface="+mn-cs"/>
                        </a:rPr>
                        <a:t> $ 1.251.060.650,41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3990" rtl="0" eaLnBrk="1" fontAlgn="ctr" latinLnBrk="0" hangingPunct="1"/>
                      <a:r>
                        <a:rPr lang="es-CO" sz="1200" kern="1200" dirty="0">
                          <a:solidFill>
                            <a:srgbClr val="044990"/>
                          </a:solidFill>
                          <a:latin typeface="+mn-lt"/>
                          <a:ea typeface="+mn-ea"/>
                          <a:cs typeface="+mn-cs"/>
                        </a:rPr>
                        <a:t>3,0000%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1" name="22 Diagrama"/>
          <p:cNvGraphicFramePr/>
          <p:nvPr>
            <p:extLst>
              <p:ext uri="{D42A27DB-BD31-4B8C-83A1-F6EECF244321}">
                <p14:modId xmlns:p14="http://schemas.microsoft.com/office/powerpoint/2010/main" xmlns="" val="3007976607"/>
              </p:ext>
            </p:extLst>
          </p:nvPr>
        </p:nvGraphicFramePr>
        <p:xfrm>
          <a:off x="360060" y="1351279"/>
          <a:ext cx="8312600" cy="29906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735201408"/>
      </p:ext>
    </p:extLst>
  </p:cSld>
  <p:clrMapOvr>
    <a:masterClrMapping/>
  </p:clrMapOvr>
  <p:transition spd="slow">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85319" y="1428797"/>
            <a:ext cx="7712723" cy="1668947"/>
          </a:xfrm>
        </p:spPr>
        <p:txBody>
          <a:bodyPr/>
          <a:lstStyle/>
          <a:p>
            <a:pPr lvl="0" algn="just"/>
            <a:r>
              <a:rPr lang="es-CO" sz="4000" dirty="0" smtClean="0"/>
              <a:t>7. Gestión </a:t>
            </a:r>
            <a:r>
              <a:rPr lang="es-CO" sz="4000" dirty="0"/>
              <a:t>Sistema de Administración de Riesgo Operativo – SARO</a:t>
            </a:r>
            <a:endParaRPr lang="es-CO" sz="4000" dirty="0">
              <a:solidFill>
                <a:schemeClr val="tx1"/>
              </a:solidFill>
            </a:endParaRPr>
          </a:p>
        </p:txBody>
      </p:sp>
      <p:sp>
        <p:nvSpPr>
          <p:cNvPr id="3" name="Content Placeholder 13"/>
          <p:cNvSpPr txBox="1">
            <a:spLocks/>
          </p:cNvSpPr>
          <p:nvPr/>
        </p:nvSpPr>
        <p:spPr>
          <a:xfrm>
            <a:off x="685319" y="3656220"/>
            <a:ext cx="7760849" cy="915781"/>
          </a:xfrm>
          <a:prstGeom prst="rect">
            <a:avLst/>
          </a:prstGeom>
        </p:spPr>
        <p:txBody>
          <a:bodyPr numCol="1"/>
          <a:lstStyle>
            <a:lvl1pPr marL="0" indent="0" algn="l" defTabSz="91399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399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399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787" indent="-169787" algn="l" defTabSz="91399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5919" indent="-176133" algn="l" defTabSz="91399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399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indent="-285750">
              <a:lnSpc>
                <a:spcPct val="100000"/>
              </a:lnSpc>
              <a:spcBef>
                <a:spcPts val="0"/>
              </a:spcBef>
              <a:spcAft>
                <a:spcPts val="0"/>
              </a:spcAft>
              <a:buFont typeface="Wingdings" panose="05000000000000000000" pitchFamily="2" charset="2"/>
              <a:buChar char="ü"/>
            </a:pPr>
            <a:r>
              <a:rPr lang="es-ES" sz="1500" b="1" dirty="0" smtClean="0">
                <a:solidFill>
                  <a:srgbClr val="99CCFF"/>
                </a:solidFill>
              </a:rPr>
              <a:t>Gestión Eventos de Riesgo Operativo </a:t>
            </a:r>
          </a:p>
          <a:p>
            <a:pPr indent="-285750">
              <a:lnSpc>
                <a:spcPct val="100000"/>
              </a:lnSpc>
              <a:spcBef>
                <a:spcPts val="0"/>
              </a:spcBef>
              <a:spcAft>
                <a:spcPts val="0"/>
              </a:spcAft>
              <a:buFont typeface="Wingdings" panose="05000000000000000000" pitchFamily="2" charset="2"/>
              <a:buChar char="ü"/>
            </a:pPr>
            <a:r>
              <a:rPr lang="es-ES" sz="1500" b="1" dirty="0" smtClean="0">
                <a:solidFill>
                  <a:srgbClr val="99CCFF"/>
                </a:solidFill>
              </a:rPr>
              <a:t>Modelo proyecto de Optimización en la administración de Riesgos Operativos</a:t>
            </a:r>
            <a:endParaRPr lang="es-ES" sz="1500" b="1" dirty="0">
              <a:solidFill>
                <a:srgbClr val="99CCFF"/>
              </a:solidFill>
            </a:endParaRPr>
          </a:p>
        </p:txBody>
      </p:sp>
    </p:spTree>
    <p:extLst>
      <p:ext uri="{BB962C8B-B14F-4D97-AF65-F5344CB8AC3E}">
        <p14:creationId xmlns:p14="http://schemas.microsoft.com/office/powerpoint/2010/main" xmlns="" val="1572275969"/>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91 Imagen" descr="BMC LOGO.bmp"/>
          <p:cNvPicPr>
            <a:picLocks noChangeAspect="1"/>
          </p:cNvPicPr>
          <p:nvPr/>
        </p:nvPicPr>
        <p:blipFill>
          <a:blip r:embed="rId3" cstate="print"/>
          <a:srcRect t="9660" r="-211"/>
          <a:stretch>
            <a:fillRect/>
          </a:stretch>
        </p:blipFill>
        <p:spPr bwMode="auto">
          <a:xfrm>
            <a:off x="7494593" y="117206"/>
            <a:ext cx="1512000" cy="465145"/>
          </a:xfrm>
          <a:prstGeom prst="rect">
            <a:avLst/>
          </a:prstGeom>
          <a:noFill/>
          <a:ln w="9525">
            <a:noFill/>
            <a:miter lim="800000"/>
            <a:headEnd/>
            <a:tailEnd/>
          </a:ln>
        </p:spPr>
      </p:pic>
      <p:sp>
        <p:nvSpPr>
          <p:cNvPr id="7" name="Text Placeholder 4"/>
          <p:cNvSpPr>
            <a:spLocks noGrp="1"/>
          </p:cNvSpPr>
          <p:nvPr>
            <p:ph type="body" idx="28"/>
          </p:nvPr>
        </p:nvSpPr>
        <p:spPr>
          <a:xfrm>
            <a:off x="197112" y="393571"/>
            <a:ext cx="6527939" cy="451948"/>
          </a:xfrm>
        </p:spPr>
        <p:txBody>
          <a:bodyPr/>
          <a:lstStyle/>
          <a:p>
            <a:r>
              <a:rPr lang="es-ES" sz="2400" b="1" dirty="0" smtClean="0">
                <a:solidFill>
                  <a:srgbClr val="094784"/>
                </a:solidFill>
                <a:latin typeface="+mn-lt"/>
              </a:rPr>
              <a:t>GESTIÓN EVENTO DE RIESGO OPERATIVO</a:t>
            </a:r>
            <a:endParaRPr lang="en-US" sz="2400" b="1" dirty="0">
              <a:solidFill>
                <a:srgbClr val="094784"/>
              </a:solidFill>
              <a:latin typeface="+mn-lt"/>
            </a:endParaRPr>
          </a:p>
        </p:txBody>
      </p:sp>
      <p:sp>
        <p:nvSpPr>
          <p:cNvPr id="6" name="5 CuadroTexto"/>
          <p:cNvSpPr txBox="1"/>
          <p:nvPr/>
        </p:nvSpPr>
        <p:spPr>
          <a:xfrm>
            <a:off x="269903" y="965718"/>
            <a:ext cx="8561276" cy="634276"/>
          </a:xfrm>
          <a:prstGeom prst="rect">
            <a:avLst/>
          </a:prstGeom>
          <a:noFill/>
        </p:spPr>
        <p:txBody>
          <a:bodyPr wrap="square" lIns="0" tIns="0" rIns="0" bIns="0" rtlCol="0">
            <a:spAutoFit/>
          </a:bodyPr>
          <a:lstStyle/>
          <a:p>
            <a:pPr algn="just">
              <a:lnSpc>
                <a:spcPct val="120000"/>
              </a:lnSpc>
              <a:buClr>
                <a:srgbClr val="00B050"/>
              </a:buClr>
            </a:pPr>
            <a:r>
              <a:rPr lang="es-ES" dirty="0" smtClean="0">
                <a:solidFill>
                  <a:srgbClr val="094784"/>
                </a:solidFill>
              </a:rPr>
              <a:t>A continuación se presenta la gestión realizada hasta la fecha respecto a los Eventos de Riesgo Operativo. </a:t>
            </a:r>
            <a:endParaRPr lang="es-ES" dirty="0">
              <a:solidFill>
                <a:srgbClr val="094784"/>
              </a:solidFill>
            </a:endParaRPr>
          </a:p>
        </p:txBody>
      </p:sp>
      <p:sp>
        <p:nvSpPr>
          <p:cNvPr id="9" name="8 CuadroTexto"/>
          <p:cNvSpPr txBox="1"/>
          <p:nvPr/>
        </p:nvSpPr>
        <p:spPr>
          <a:xfrm>
            <a:off x="197112" y="4187178"/>
            <a:ext cx="8634067" cy="517065"/>
          </a:xfrm>
          <a:prstGeom prst="rect">
            <a:avLst/>
          </a:prstGeom>
          <a:noFill/>
        </p:spPr>
        <p:txBody>
          <a:bodyPr wrap="square" lIns="0" tIns="0" rIns="0" bIns="0" rtlCol="0">
            <a:spAutoFit/>
          </a:bodyPr>
          <a:lstStyle/>
          <a:p>
            <a:pPr>
              <a:lnSpc>
                <a:spcPct val="120000"/>
              </a:lnSpc>
            </a:pPr>
            <a:r>
              <a:rPr lang="es-ES" sz="1400" i="1" dirty="0" smtClean="0">
                <a:solidFill>
                  <a:srgbClr val="00B050"/>
                </a:solidFill>
              </a:rPr>
              <a:t>(1) Eventos de Riesgos registrados en  julio y agosto </a:t>
            </a:r>
            <a:r>
              <a:rPr lang="es-ES" sz="1400" i="1" dirty="0">
                <a:solidFill>
                  <a:srgbClr val="00B050"/>
                </a:solidFill>
              </a:rPr>
              <a:t>pendientes p</a:t>
            </a:r>
            <a:r>
              <a:rPr lang="es-ES" sz="1400" i="1" dirty="0" smtClean="0">
                <a:solidFill>
                  <a:srgbClr val="00B050"/>
                </a:solidFill>
              </a:rPr>
              <a:t>or analizar debido a la visita de la SFC y la atención de actividades de Backup por incapacidad  de un profesional del área. </a:t>
            </a:r>
            <a:endParaRPr lang="es-ES" sz="1400" i="1" dirty="0">
              <a:solidFill>
                <a:srgbClr val="00B050"/>
              </a:solidFill>
            </a:endParaRPr>
          </a:p>
        </p:txBody>
      </p:sp>
      <p:graphicFrame>
        <p:nvGraphicFramePr>
          <p:cNvPr id="8" name="Tabla 7"/>
          <p:cNvGraphicFramePr>
            <a:graphicFrameLocks noGrp="1"/>
          </p:cNvGraphicFramePr>
          <p:nvPr>
            <p:extLst>
              <p:ext uri="{D42A27DB-BD31-4B8C-83A1-F6EECF244321}">
                <p14:modId xmlns:p14="http://schemas.microsoft.com/office/powerpoint/2010/main" xmlns="" val="1577291418"/>
              </p:ext>
            </p:extLst>
          </p:nvPr>
        </p:nvGraphicFramePr>
        <p:xfrm>
          <a:off x="555755" y="2020683"/>
          <a:ext cx="7916779" cy="1791705"/>
        </p:xfrm>
        <a:graphic>
          <a:graphicData uri="http://schemas.openxmlformats.org/drawingml/2006/table">
            <a:tbl>
              <a:tblPr firstRow="1" bandRow="1">
                <a:tableStyleId>{5C22544A-7EE6-4342-B048-85BDC9FD1C3A}</a:tableStyleId>
              </a:tblPr>
              <a:tblGrid>
                <a:gridCol w="2752929"/>
                <a:gridCol w="1612232"/>
                <a:gridCol w="1792705"/>
                <a:gridCol w="1758913"/>
              </a:tblGrid>
              <a:tr h="206020">
                <a:tc>
                  <a:txBody>
                    <a:bodyPr/>
                    <a:lstStyle/>
                    <a:p>
                      <a:pPr algn="ctr" rtl="0" fontAlgn="ctr"/>
                      <a:r>
                        <a:rPr lang="es-CO" sz="1600" kern="1200" dirty="0">
                          <a:solidFill>
                            <a:schemeClr val="bg1"/>
                          </a:solidFill>
                          <a:latin typeface="+mn-lt"/>
                          <a:ea typeface="+mn-ea"/>
                          <a:cs typeface="+mn-cs"/>
                        </a:rPr>
                        <a:t>Fecha de corte</a:t>
                      </a:r>
                    </a:p>
                  </a:txBody>
                  <a:tcPr marL="6047" marR="6047" marT="6047" marB="0" anchor="ctr">
                    <a:solidFill>
                      <a:srgbClr val="044990"/>
                    </a:solidFill>
                  </a:tcPr>
                </a:tc>
                <a:tc>
                  <a:txBody>
                    <a:bodyPr/>
                    <a:lstStyle/>
                    <a:p>
                      <a:pPr algn="ctr" rtl="0" fontAlgn="ctr"/>
                      <a:r>
                        <a:rPr lang="es-CO" sz="1600" kern="1200" dirty="0">
                          <a:solidFill>
                            <a:schemeClr val="bg1"/>
                          </a:solidFill>
                          <a:latin typeface="+mn-lt"/>
                          <a:ea typeface="+mn-ea"/>
                          <a:cs typeface="+mn-cs"/>
                        </a:rPr>
                        <a:t>30/03/2017</a:t>
                      </a:r>
                    </a:p>
                  </a:txBody>
                  <a:tcPr marL="6047" marR="6047" marT="6047" marB="0" anchor="ctr">
                    <a:solidFill>
                      <a:srgbClr val="044990"/>
                    </a:solidFill>
                  </a:tcPr>
                </a:tc>
                <a:tc>
                  <a:txBody>
                    <a:bodyPr/>
                    <a:lstStyle/>
                    <a:p>
                      <a:pPr algn="ctr" rtl="0" fontAlgn="ctr"/>
                      <a:r>
                        <a:rPr lang="es-CO" sz="1600" kern="1200" dirty="0">
                          <a:solidFill>
                            <a:schemeClr val="bg1"/>
                          </a:solidFill>
                          <a:latin typeface="+mn-lt"/>
                          <a:ea typeface="+mn-ea"/>
                          <a:cs typeface="+mn-cs"/>
                        </a:rPr>
                        <a:t>30/06/2017</a:t>
                      </a:r>
                    </a:p>
                  </a:txBody>
                  <a:tcPr marL="6047" marR="6047" marT="6047" marB="0" anchor="ctr">
                    <a:solidFill>
                      <a:srgbClr val="044990"/>
                    </a:solidFill>
                  </a:tcPr>
                </a:tc>
                <a:tc>
                  <a:txBody>
                    <a:bodyPr/>
                    <a:lstStyle/>
                    <a:p>
                      <a:pPr algn="ctr" rtl="0" fontAlgn="ctr"/>
                      <a:r>
                        <a:rPr lang="es-CO" sz="1600" kern="1200" dirty="0">
                          <a:solidFill>
                            <a:schemeClr val="bg1"/>
                          </a:solidFill>
                          <a:latin typeface="+mn-lt"/>
                          <a:ea typeface="+mn-ea"/>
                          <a:cs typeface="+mn-cs"/>
                        </a:rPr>
                        <a:t>01/09/2017</a:t>
                      </a:r>
                    </a:p>
                  </a:txBody>
                  <a:tcPr marL="6047" marR="6047" marT="6047" marB="0" anchor="ctr">
                    <a:solidFill>
                      <a:srgbClr val="044990"/>
                    </a:solidFill>
                  </a:tcPr>
                </a:tc>
              </a:tr>
              <a:tr h="266068">
                <a:tc>
                  <a:txBody>
                    <a:bodyPr/>
                    <a:lstStyle/>
                    <a:p>
                      <a:pPr algn="ctr" rtl="0" fontAlgn="ctr"/>
                      <a:r>
                        <a:rPr lang="es-CO" sz="1600" kern="1200" dirty="0">
                          <a:solidFill>
                            <a:srgbClr val="094784"/>
                          </a:solidFill>
                          <a:latin typeface="+mn-lt"/>
                          <a:ea typeface="+mn-ea"/>
                          <a:cs typeface="+mn-cs"/>
                        </a:rPr>
                        <a:t>Registrados</a:t>
                      </a:r>
                    </a:p>
                  </a:txBody>
                  <a:tcPr marL="6047" marR="6047" marT="6047" marB="0" anchor="ctr"/>
                </a:tc>
                <a:tc>
                  <a:txBody>
                    <a:bodyPr/>
                    <a:lstStyle/>
                    <a:p>
                      <a:pPr algn="ctr" rtl="0" fontAlgn="ctr"/>
                      <a:r>
                        <a:rPr lang="es-CO" sz="1600" kern="1200" dirty="0">
                          <a:solidFill>
                            <a:srgbClr val="094784"/>
                          </a:solidFill>
                          <a:latin typeface="+mn-lt"/>
                          <a:ea typeface="+mn-ea"/>
                          <a:cs typeface="+mn-cs"/>
                        </a:rPr>
                        <a:t>0</a:t>
                      </a:r>
                    </a:p>
                  </a:txBody>
                  <a:tcPr marL="6047" marR="6047" marT="6047" marB="0" anchor="ctr"/>
                </a:tc>
                <a:tc>
                  <a:txBody>
                    <a:bodyPr/>
                    <a:lstStyle/>
                    <a:p>
                      <a:pPr algn="ctr" rtl="0" fontAlgn="ctr"/>
                      <a:r>
                        <a:rPr lang="es-CO" sz="1600" kern="1200" dirty="0">
                          <a:solidFill>
                            <a:srgbClr val="094784"/>
                          </a:solidFill>
                          <a:latin typeface="+mn-lt"/>
                          <a:ea typeface="+mn-ea"/>
                          <a:cs typeface="+mn-cs"/>
                        </a:rPr>
                        <a:t>0</a:t>
                      </a:r>
                    </a:p>
                  </a:txBody>
                  <a:tcPr marL="6047" marR="6047" marT="6047" marB="0" anchor="ctr"/>
                </a:tc>
                <a:tc>
                  <a:txBody>
                    <a:bodyPr/>
                    <a:lstStyle/>
                    <a:p>
                      <a:pPr algn="ctr" rtl="0" fontAlgn="ctr"/>
                      <a:r>
                        <a:rPr lang="es-CO" sz="1600" kern="1200" dirty="0" smtClean="0">
                          <a:solidFill>
                            <a:srgbClr val="094784"/>
                          </a:solidFill>
                          <a:latin typeface="+mn-lt"/>
                          <a:ea typeface="+mn-ea"/>
                          <a:cs typeface="+mn-cs"/>
                        </a:rPr>
                        <a:t>18</a:t>
                      </a:r>
                      <a:r>
                        <a:rPr lang="es-CO" sz="1600" kern="1200" baseline="30000" dirty="0" smtClean="0">
                          <a:solidFill>
                            <a:srgbClr val="094784"/>
                          </a:solidFill>
                          <a:latin typeface="+mn-lt"/>
                          <a:ea typeface="+mn-ea"/>
                          <a:cs typeface="+mn-cs"/>
                        </a:rPr>
                        <a:t>1</a:t>
                      </a:r>
                      <a:endParaRPr lang="es-CO" sz="1600" kern="1200" dirty="0">
                        <a:solidFill>
                          <a:srgbClr val="094784"/>
                        </a:solidFill>
                        <a:latin typeface="+mn-lt"/>
                        <a:ea typeface="+mn-ea"/>
                        <a:cs typeface="+mn-cs"/>
                      </a:endParaRPr>
                    </a:p>
                  </a:txBody>
                  <a:tcPr marL="6047" marR="6047" marT="6047" marB="0" anchor="ctr"/>
                </a:tc>
              </a:tr>
              <a:tr h="266068">
                <a:tc>
                  <a:txBody>
                    <a:bodyPr/>
                    <a:lstStyle/>
                    <a:p>
                      <a:pPr algn="ctr" rtl="0" fontAlgn="ctr"/>
                      <a:r>
                        <a:rPr lang="es-CO" sz="1600" kern="1200">
                          <a:solidFill>
                            <a:srgbClr val="094784"/>
                          </a:solidFill>
                          <a:latin typeface="+mn-lt"/>
                          <a:ea typeface="+mn-ea"/>
                          <a:cs typeface="+mn-cs"/>
                        </a:rPr>
                        <a:t>Diagnostico</a:t>
                      </a:r>
                    </a:p>
                  </a:txBody>
                  <a:tcPr marL="6047" marR="6047" marT="6047" marB="0" anchor="ctr"/>
                </a:tc>
                <a:tc>
                  <a:txBody>
                    <a:bodyPr/>
                    <a:lstStyle/>
                    <a:p>
                      <a:pPr algn="ctr" rtl="0" fontAlgn="ctr"/>
                      <a:r>
                        <a:rPr lang="es-CO" sz="1600" kern="1200" dirty="0">
                          <a:solidFill>
                            <a:srgbClr val="094784"/>
                          </a:solidFill>
                          <a:latin typeface="+mn-lt"/>
                          <a:ea typeface="+mn-ea"/>
                          <a:cs typeface="+mn-cs"/>
                        </a:rPr>
                        <a:t>8</a:t>
                      </a:r>
                    </a:p>
                  </a:txBody>
                  <a:tcPr marL="6047" marR="6047" marT="6047" marB="0" anchor="ctr"/>
                </a:tc>
                <a:tc>
                  <a:txBody>
                    <a:bodyPr/>
                    <a:lstStyle/>
                    <a:p>
                      <a:pPr algn="ctr" rtl="0" fontAlgn="ctr"/>
                      <a:r>
                        <a:rPr lang="es-CO" sz="1600" kern="1200" dirty="0">
                          <a:solidFill>
                            <a:srgbClr val="094784"/>
                          </a:solidFill>
                          <a:latin typeface="+mn-lt"/>
                          <a:ea typeface="+mn-ea"/>
                          <a:cs typeface="+mn-cs"/>
                        </a:rPr>
                        <a:t>15</a:t>
                      </a:r>
                    </a:p>
                  </a:txBody>
                  <a:tcPr marL="6047" marR="6047" marT="6047" marB="0" anchor="ctr"/>
                </a:tc>
                <a:tc>
                  <a:txBody>
                    <a:bodyPr/>
                    <a:lstStyle/>
                    <a:p>
                      <a:pPr algn="ctr" rtl="0" fontAlgn="ctr"/>
                      <a:r>
                        <a:rPr lang="es-CO" sz="1600" kern="1200" dirty="0">
                          <a:solidFill>
                            <a:srgbClr val="094784"/>
                          </a:solidFill>
                          <a:latin typeface="+mn-lt"/>
                          <a:ea typeface="+mn-ea"/>
                          <a:cs typeface="+mn-cs"/>
                        </a:rPr>
                        <a:t>15</a:t>
                      </a:r>
                    </a:p>
                  </a:txBody>
                  <a:tcPr marL="6047" marR="6047" marT="6047" marB="0" anchor="ctr"/>
                </a:tc>
              </a:tr>
              <a:tr h="266068">
                <a:tc>
                  <a:txBody>
                    <a:bodyPr/>
                    <a:lstStyle/>
                    <a:p>
                      <a:pPr algn="ctr" rtl="0" fontAlgn="ctr"/>
                      <a:r>
                        <a:rPr lang="es-CO" sz="1600" kern="1200">
                          <a:solidFill>
                            <a:srgbClr val="094784"/>
                          </a:solidFill>
                          <a:latin typeface="+mn-lt"/>
                          <a:ea typeface="+mn-ea"/>
                          <a:cs typeface="+mn-cs"/>
                        </a:rPr>
                        <a:t>Rta. Cliente</a:t>
                      </a:r>
                    </a:p>
                  </a:txBody>
                  <a:tcPr marL="6047" marR="6047" marT="6047" marB="0" anchor="ctr"/>
                </a:tc>
                <a:tc>
                  <a:txBody>
                    <a:bodyPr/>
                    <a:lstStyle/>
                    <a:p>
                      <a:pPr algn="ctr" rtl="0" fontAlgn="ctr"/>
                      <a:r>
                        <a:rPr lang="es-CO" sz="1600" kern="1200" dirty="0">
                          <a:solidFill>
                            <a:srgbClr val="094784"/>
                          </a:solidFill>
                          <a:latin typeface="+mn-lt"/>
                          <a:ea typeface="+mn-ea"/>
                          <a:cs typeface="+mn-cs"/>
                        </a:rPr>
                        <a:t>5</a:t>
                      </a:r>
                    </a:p>
                  </a:txBody>
                  <a:tcPr marL="6047" marR="6047" marT="6047" marB="0" anchor="ctr"/>
                </a:tc>
                <a:tc>
                  <a:txBody>
                    <a:bodyPr/>
                    <a:lstStyle/>
                    <a:p>
                      <a:pPr algn="ctr" rtl="0" fontAlgn="ctr"/>
                      <a:r>
                        <a:rPr lang="es-CO" sz="1600" kern="1200" dirty="0">
                          <a:solidFill>
                            <a:srgbClr val="094784"/>
                          </a:solidFill>
                          <a:latin typeface="+mn-lt"/>
                          <a:ea typeface="+mn-ea"/>
                          <a:cs typeface="+mn-cs"/>
                        </a:rPr>
                        <a:t>6</a:t>
                      </a:r>
                    </a:p>
                  </a:txBody>
                  <a:tcPr marL="6047" marR="6047" marT="6047" marB="0" anchor="ctr"/>
                </a:tc>
                <a:tc>
                  <a:txBody>
                    <a:bodyPr/>
                    <a:lstStyle/>
                    <a:p>
                      <a:pPr algn="ctr" rtl="0" fontAlgn="ctr"/>
                      <a:r>
                        <a:rPr lang="es-CO" sz="1600" kern="1200" dirty="0">
                          <a:solidFill>
                            <a:srgbClr val="094784"/>
                          </a:solidFill>
                          <a:latin typeface="+mn-lt"/>
                          <a:ea typeface="+mn-ea"/>
                          <a:cs typeface="+mn-cs"/>
                        </a:rPr>
                        <a:t>6</a:t>
                      </a:r>
                    </a:p>
                  </a:txBody>
                  <a:tcPr marL="6047" marR="6047" marT="6047" marB="0" anchor="ctr"/>
                </a:tc>
              </a:tr>
              <a:tr h="175363">
                <a:tc>
                  <a:txBody>
                    <a:bodyPr/>
                    <a:lstStyle/>
                    <a:p>
                      <a:pPr algn="ctr" rtl="0" fontAlgn="ctr"/>
                      <a:r>
                        <a:rPr lang="es-CO" sz="1600" kern="1200" dirty="0">
                          <a:solidFill>
                            <a:srgbClr val="094784"/>
                          </a:solidFill>
                          <a:latin typeface="+mn-lt"/>
                          <a:ea typeface="+mn-ea"/>
                          <a:cs typeface="+mn-cs"/>
                        </a:rPr>
                        <a:t>Cerrados</a:t>
                      </a:r>
                    </a:p>
                  </a:txBody>
                  <a:tcPr marL="6047" marR="6047" marT="6047" marB="0" anchor="ctr"/>
                </a:tc>
                <a:tc>
                  <a:txBody>
                    <a:bodyPr/>
                    <a:lstStyle/>
                    <a:p>
                      <a:pPr algn="ctr" rtl="0" fontAlgn="ctr"/>
                      <a:r>
                        <a:rPr lang="es-CO" sz="1600" kern="1200" dirty="0">
                          <a:solidFill>
                            <a:srgbClr val="094784"/>
                          </a:solidFill>
                          <a:latin typeface="+mn-lt"/>
                          <a:ea typeface="+mn-ea"/>
                          <a:cs typeface="+mn-cs"/>
                        </a:rPr>
                        <a:t>1</a:t>
                      </a:r>
                    </a:p>
                  </a:txBody>
                  <a:tcPr marL="6047" marR="6047" marT="6047" marB="0" anchor="ctr"/>
                </a:tc>
                <a:tc>
                  <a:txBody>
                    <a:bodyPr/>
                    <a:lstStyle/>
                    <a:p>
                      <a:pPr algn="ctr" rtl="0" fontAlgn="ctr"/>
                      <a:r>
                        <a:rPr lang="es-CO" sz="1600" kern="1200" dirty="0">
                          <a:solidFill>
                            <a:srgbClr val="094784"/>
                          </a:solidFill>
                          <a:latin typeface="+mn-lt"/>
                          <a:ea typeface="+mn-ea"/>
                          <a:cs typeface="+mn-cs"/>
                        </a:rPr>
                        <a:t>9</a:t>
                      </a:r>
                    </a:p>
                  </a:txBody>
                  <a:tcPr marL="6047" marR="6047" marT="6047" marB="0" anchor="ctr"/>
                </a:tc>
                <a:tc>
                  <a:txBody>
                    <a:bodyPr/>
                    <a:lstStyle/>
                    <a:p>
                      <a:pPr algn="ctr" rtl="0" fontAlgn="ctr"/>
                      <a:r>
                        <a:rPr lang="es-CO" sz="1600" kern="1200" dirty="0">
                          <a:solidFill>
                            <a:srgbClr val="094784"/>
                          </a:solidFill>
                          <a:latin typeface="+mn-lt"/>
                          <a:ea typeface="+mn-ea"/>
                          <a:cs typeface="+mn-cs"/>
                        </a:rPr>
                        <a:t>9</a:t>
                      </a:r>
                    </a:p>
                  </a:txBody>
                  <a:tcPr marL="6047" marR="6047" marT="6047" marB="0" anchor="ctr"/>
                </a:tc>
              </a:tr>
              <a:tr h="175363">
                <a:tc>
                  <a:txBody>
                    <a:bodyPr/>
                    <a:lstStyle/>
                    <a:p>
                      <a:pPr algn="ctr" rtl="0" fontAlgn="ctr"/>
                      <a:r>
                        <a:rPr lang="es-CO" sz="1600" kern="1200" dirty="0">
                          <a:solidFill>
                            <a:schemeClr val="bg1"/>
                          </a:solidFill>
                          <a:latin typeface="+mn-lt"/>
                          <a:ea typeface="+mn-ea"/>
                          <a:cs typeface="+mn-cs"/>
                        </a:rPr>
                        <a:t>Eventos reportados a la Fecha de Corte</a:t>
                      </a:r>
                    </a:p>
                  </a:txBody>
                  <a:tcPr marL="6047" marR="6047" marT="6047" marB="0" anchor="ctr">
                    <a:solidFill>
                      <a:srgbClr val="044990"/>
                    </a:solidFill>
                  </a:tcPr>
                </a:tc>
                <a:tc>
                  <a:txBody>
                    <a:bodyPr/>
                    <a:lstStyle/>
                    <a:p>
                      <a:pPr algn="ctr" rtl="0" fontAlgn="ctr"/>
                      <a:r>
                        <a:rPr lang="es-CO" sz="1600" kern="1200" dirty="0">
                          <a:solidFill>
                            <a:schemeClr val="bg1"/>
                          </a:solidFill>
                          <a:latin typeface="+mn-lt"/>
                          <a:ea typeface="+mn-ea"/>
                          <a:cs typeface="+mn-cs"/>
                        </a:rPr>
                        <a:t>14</a:t>
                      </a:r>
                    </a:p>
                  </a:txBody>
                  <a:tcPr marL="6047" marR="6047" marT="6047" marB="0" anchor="ctr">
                    <a:solidFill>
                      <a:srgbClr val="044990"/>
                    </a:solidFill>
                  </a:tcPr>
                </a:tc>
                <a:tc>
                  <a:txBody>
                    <a:bodyPr/>
                    <a:lstStyle/>
                    <a:p>
                      <a:pPr algn="ctr" rtl="0" fontAlgn="ctr"/>
                      <a:r>
                        <a:rPr lang="es-CO" sz="1600" kern="1200" dirty="0">
                          <a:solidFill>
                            <a:schemeClr val="bg1"/>
                          </a:solidFill>
                          <a:latin typeface="+mn-lt"/>
                          <a:ea typeface="+mn-ea"/>
                          <a:cs typeface="+mn-cs"/>
                        </a:rPr>
                        <a:t>30</a:t>
                      </a:r>
                    </a:p>
                  </a:txBody>
                  <a:tcPr marL="6047" marR="6047" marT="6047" marB="0" anchor="ctr">
                    <a:solidFill>
                      <a:srgbClr val="044990"/>
                    </a:solidFill>
                  </a:tcPr>
                </a:tc>
                <a:tc>
                  <a:txBody>
                    <a:bodyPr/>
                    <a:lstStyle/>
                    <a:p>
                      <a:pPr algn="ctr" rtl="0" fontAlgn="ctr"/>
                      <a:r>
                        <a:rPr lang="es-CO" sz="1600" kern="1200" dirty="0">
                          <a:solidFill>
                            <a:schemeClr val="bg1"/>
                          </a:solidFill>
                          <a:latin typeface="+mn-lt"/>
                          <a:ea typeface="+mn-ea"/>
                          <a:cs typeface="+mn-cs"/>
                        </a:rPr>
                        <a:t>48</a:t>
                      </a:r>
                    </a:p>
                  </a:txBody>
                  <a:tcPr marL="6047" marR="6047" marT="6047" marB="0" anchor="ctr">
                    <a:solidFill>
                      <a:srgbClr val="044990"/>
                    </a:solidFill>
                  </a:tcPr>
                </a:tc>
              </a:tr>
            </a:tbl>
          </a:graphicData>
        </a:graphic>
      </p:graphicFrame>
    </p:spTree>
    <p:extLst>
      <p:ext uri="{BB962C8B-B14F-4D97-AF65-F5344CB8AC3E}">
        <p14:creationId xmlns:p14="http://schemas.microsoft.com/office/powerpoint/2010/main" xmlns="" val="1384375073"/>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1"/>
          <p:cNvSpPr txBox="1">
            <a:spLocks/>
          </p:cNvSpPr>
          <p:nvPr/>
        </p:nvSpPr>
        <p:spPr>
          <a:xfrm>
            <a:off x="2471008" y="724146"/>
            <a:ext cx="4796430" cy="294542"/>
          </a:xfrm>
          <a:prstGeom prst="rect">
            <a:avLst/>
          </a:prstGeom>
        </p:spPr>
        <p:txBody>
          <a:bodyPr vert="horz" lIns="0" tIns="0" rIns="0" bIns="0" rtlCol="0" anchor="t">
            <a:noAutofit/>
          </a:bodyPr>
          <a:lstStyle/>
          <a:p>
            <a:pPr algn="ctr">
              <a:lnSpc>
                <a:spcPct val="120000"/>
              </a:lnSpc>
            </a:pPr>
            <a:r>
              <a:rPr lang="es-CO" sz="2000" b="1" dirty="0">
                <a:solidFill>
                  <a:srgbClr val="00B050"/>
                </a:solidFill>
              </a:rPr>
              <a:t>EVENTO RELEVANTE EN PROCESO</a:t>
            </a:r>
            <a:endParaRPr lang="es-CO" dirty="0">
              <a:solidFill>
                <a:srgbClr val="00B050"/>
              </a:solidFill>
            </a:endParaRPr>
          </a:p>
        </p:txBody>
      </p:sp>
      <p:graphicFrame>
        <p:nvGraphicFramePr>
          <p:cNvPr id="8" name="Tabla 7"/>
          <p:cNvGraphicFramePr>
            <a:graphicFrameLocks noGrp="1"/>
          </p:cNvGraphicFramePr>
          <p:nvPr>
            <p:extLst>
              <p:ext uri="{D42A27DB-BD31-4B8C-83A1-F6EECF244321}">
                <p14:modId xmlns:p14="http://schemas.microsoft.com/office/powerpoint/2010/main" xmlns="" val="194667460"/>
              </p:ext>
            </p:extLst>
          </p:nvPr>
        </p:nvGraphicFramePr>
        <p:xfrm>
          <a:off x="374574" y="1366035"/>
          <a:ext cx="8471971" cy="3256209"/>
        </p:xfrm>
        <a:graphic>
          <a:graphicData uri="http://schemas.openxmlformats.org/drawingml/2006/table">
            <a:tbl>
              <a:tblPr firstRow="1" firstCol="1" bandRow="1">
                <a:tableStyleId>{5C22544A-7EE6-4342-B048-85BDC9FD1C3A}</a:tableStyleId>
              </a:tblPr>
              <a:tblGrid>
                <a:gridCol w="1887671"/>
                <a:gridCol w="2265688"/>
                <a:gridCol w="2434727"/>
                <a:gridCol w="1883885"/>
              </a:tblGrid>
              <a:tr h="333938">
                <a:tc>
                  <a:txBody>
                    <a:bodyPr/>
                    <a:lstStyle/>
                    <a:p>
                      <a:pPr algn="ctr">
                        <a:spcAft>
                          <a:spcPts val="0"/>
                        </a:spcAft>
                      </a:pPr>
                      <a:r>
                        <a:rPr lang="es-ES" sz="1600" dirty="0">
                          <a:solidFill>
                            <a:schemeClr val="bg1"/>
                          </a:solidFill>
                          <a:effectLst/>
                          <a:latin typeface="+mn-lt"/>
                        </a:rPr>
                        <a:t>Evento</a:t>
                      </a:r>
                      <a:endParaRPr lang="es-CO" sz="1600" dirty="0">
                        <a:solidFill>
                          <a:schemeClr val="bg1"/>
                        </a:solidFill>
                        <a:effectLst/>
                        <a:latin typeface="+mn-lt"/>
                        <a:ea typeface="Times New Roman" panose="02020603050405020304" pitchFamily="18" charset="0"/>
                        <a:cs typeface="Times New Roman" panose="02020603050405020304" pitchFamily="18" charset="0"/>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94784"/>
                    </a:solidFill>
                  </a:tcPr>
                </a:tc>
                <a:tc>
                  <a:txBody>
                    <a:bodyPr/>
                    <a:lstStyle/>
                    <a:p>
                      <a:pPr>
                        <a:spcAft>
                          <a:spcPts val="0"/>
                        </a:spcAft>
                      </a:pPr>
                      <a:r>
                        <a:rPr lang="es-ES" sz="1600" dirty="0">
                          <a:solidFill>
                            <a:schemeClr val="bg1"/>
                          </a:solidFill>
                          <a:effectLst/>
                          <a:latin typeface="+mn-lt"/>
                        </a:rPr>
                        <a:t>3334</a:t>
                      </a:r>
                      <a:endParaRPr lang="es-CO" sz="1600" dirty="0">
                        <a:solidFill>
                          <a:schemeClr val="bg1"/>
                        </a:solidFill>
                        <a:effectLst/>
                        <a:latin typeface="+mn-lt"/>
                        <a:ea typeface="Times New Roman" panose="02020603050405020304" pitchFamily="18" charset="0"/>
                        <a:cs typeface="Times New Roman" panose="02020603050405020304" pitchFamily="18" charset="0"/>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94784"/>
                    </a:solidFill>
                  </a:tcPr>
                </a:tc>
                <a:tc>
                  <a:txBody>
                    <a:bodyPr/>
                    <a:lstStyle/>
                    <a:p>
                      <a:pPr>
                        <a:spcAft>
                          <a:spcPts val="0"/>
                        </a:spcAft>
                      </a:pPr>
                      <a:r>
                        <a:rPr lang="es-CO" sz="1600" dirty="0">
                          <a:solidFill>
                            <a:schemeClr val="bg1"/>
                          </a:solidFill>
                          <a:effectLst/>
                          <a:latin typeface="+mn-lt"/>
                        </a:rPr>
                        <a:t>Fecha de reporte </a:t>
                      </a:r>
                      <a:endParaRPr lang="es-CO" sz="1600" dirty="0">
                        <a:solidFill>
                          <a:schemeClr val="bg1"/>
                        </a:solidFill>
                        <a:effectLst/>
                        <a:latin typeface="+mn-lt"/>
                        <a:ea typeface="Times New Roman" panose="02020603050405020304" pitchFamily="18" charset="0"/>
                        <a:cs typeface="Times New Roman" panose="02020603050405020304" pitchFamily="18" charset="0"/>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94784"/>
                    </a:solidFill>
                  </a:tcPr>
                </a:tc>
                <a:tc>
                  <a:txBody>
                    <a:bodyPr/>
                    <a:lstStyle/>
                    <a:p>
                      <a:pPr algn="ctr">
                        <a:spcAft>
                          <a:spcPts val="0"/>
                        </a:spcAft>
                      </a:pPr>
                      <a:r>
                        <a:rPr lang="es-CO" sz="1600" dirty="0">
                          <a:solidFill>
                            <a:schemeClr val="bg1"/>
                          </a:solidFill>
                          <a:effectLst/>
                          <a:latin typeface="+mn-lt"/>
                        </a:rPr>
                        <a:t>27/02/2017</a:t>
                      </a:r>
                      <a:endParaRPr lang="es-CO" sz="1600" dirty="0">
                        <a:solidFill>
                          <a:schemeClr val="bg1"/>
                        </a:solidFill>
                        <a:effectLst/>
                        <a:latin typeface="+mn-lt"/>
                        <a:ea typeface="Times New Roman" panose="02020603050405020304" pitchFamily="18" charset="0"/>
                        <a:cs typeface="Times New Roman" panose="02020603050405020304" pitchFamily="18" charset="0"/>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94784"/>
                    </a:solidFill>
                  </a:tcPr>
                </a:tc>
              </a:tr>
              <a:tr h="1867225">
                <a:tc>
                  <a:txBody>
                    <a:bodyPr/>
                    <a:lstStyle/>
                    <a:p>
                      <a:pPr algn="ctr">
                        <a:spcAft>
                          <a:spcPts val="0"/>
                        </a:spcAft>
                      </a:pPr>
                      <a:r>
                        <a:rPr lang="es-ES" sz="1600" dirty="0">
                          <a:solidFill>
                            <a:schemeClr val="bg1"/>
                          </a:solidFill>
                          <a:effectLst/>
                          <a:latin typeface="+mn-lt"/>
                        </a:rPr>
                        <a:t>Descripción</a:t>
                      </a:r>
                      <a:endParaRPr lang="es-CO" sz="1600" dirty="0">
                        <a:solidFill>
                          <a:schemeClr val="bg1"/>
                        </a:solidFill>
                        <a:effectLst/>
                        <a:latin typeface="+mn-lt"/>
                        <a:ea typeface="Times New Roman" panose="02020603050405020304" pitchFamily="18" charset="0"/>
                        <a:cs typeface="Times New Roman" panose="02020603050405020304" pitchFamily="18" charset="0"/>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94784"/>
                    </a:solidFill>
                  </a:tcPr>
                </a:tc>
                <a:tc gridSpan="3">
                  <a:txBody>
                    <a:bodyPr/>
                    <a:lstStyle/>
                    <a:p>
                      <a:pPr algn="just">
                        <a:spcAft>
                          <a:spcPts val="0"/>
                        </a:spcAft>
                      </a:pPr>
                      <a:r>
                        <a:rPr lang="es-CO" sz="1600" dirty="0">
                          <a:solidFill>
                            <a:srgbClr val="094784"/>
                          </a:solidFill>
                          <a:effectLst/>
                          <a:latin typeface="+mn-lt"/>
                        </a:rPr>
                        <a:t>La plataforma SEGAS el pasado lunes 27 de febrero de 2017, en la subasta mensual con interrupciones No operación 16454, dio como resultado la adjudicación de unas cantidades de suministro para ISAGEN como comprador y EQUION como vendedor, la adjudicación realizada por la plataforma SEGAS no corresponde a lo contenido en la Resolución CREG 089 de 2013.</a:t>
                      </a:r>
                      <a:endParaRPr lang="es-CO" sz="1600" dirty="0">
                        <a:solidFill>
                          <a:srgbClr val="094784"/>
                        </a:solidFill>
                        <a:effectLst/>
                        <a:latin typeface="+mn-lt"/>
                        <a:ea typeface="Times New Roman" panose="02020603050405020304" pitchFamily="18" charset="0"/>
                        <a:cs typeface="Times New Roman" panose="02020603050405020304" pitchFamily="18" charset="0"/>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hMerge="1">
                  <a:txBody>
                    <a:bodyPr/>
                    <a:lstStyle/>
                    <a:p>
                      <a:endParaRPr lang="es-CO"/>
                    </a:p>
                  </a:txBody>
                  <a:tcPr/>
                </a:tc>
                <a:tc hMerge="1">
                  <a:txBody>
                    <a:bodyPr/>
                    <a:lstStyle/>
                    <a:p>
                      <a:endParaRPr lang="es-CO"/>
                    </a:p>
                  </a:txBody>
                  <a:tcPr/>
                </a:tc>
              </a:tr>
              <a:tr h="622409">
                <a:tc>
                  <a:txBody>
                    <a:bodyPr/>
                    <a:lstStyle/>
                    <a:p>
                      <a:pPr algn="ctr">
                        <a:spcAft>
                          <a:spcPts val="0"/>
                        </a:spcAft>
                      </a:pPr>
                      <a:r>
                        <a:rPr lang="es-ES" sz="1600" dirty="0">
                          <a:solidFill>
                            <a:schemeClr val="bg1"/>
                          </a:solidFill>
                          <a:effectLst/>
                          <a:latin typeface="+mn-lt"/>
                        </a:rPr>
                        <a:t>Áreas Involucradas</a:t>
                      </a:r>
                      <a:endParaRPr lang="es-CO" sz="1600" dirty="0">
                        <a:solidFill>
                          <a:schemeClr val="bg1"/>
                        </a:solidFill>
                        <a:effectLst/>
                        <a:latin typeface="+mn-lt"/>
                        <a:ea typeface="Times New Roman" panose="02020603050405020304" pitchFamily="18" charset="0"/>
                        <a:cs typeface="Times New Roman" panose="02020603050405020304" pitchFamily="18" charset="0"/>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94784"/>
                    </a:solidFill>
                  </a:tcPr>
                </a:tc>
                <a:tc gridSpan="3">
                  <a:txBody>
                    <a:bodyPr/>
                    <a:lstStyle/>
                    <a:p>
                      <a:pPr>
                        <a:spcAft>
                          <a:spcPts val="0"/>
                        </a:spcAft>
                      </a:pPr>
                      <a:r>
                        <a:rPr lang="es-ES" sz="1600" dirty="0">
                          <a:solidFill>
                            <a:srgbClr val="094784"/>
                          </a:solidFill>
                          <a:effectLst/>
                          <a:latin typeface="+mn-lt"/>
                        </a:rPr>
                        <a:t>Vicepresidencia de Operaciones</a:t>
                      </a:r>
                      <a:endParaRPr lang="es-CO" sz="1600" dirty="0">
                        <a:solidFill>
                          <a:srgbClr val="094784"/>
                        </a:solidFill>
                        <a:effectLst/>
                        <a:latin typeface="+mn-lt"/>
                      </a:endParaRPr>
                    </a:p>
                    <a:p>
                      <a:pPr>
                        <a:spcAft>
                          <a:spcPts val="0"/>
                        </a:spcAft>
                      </a:pPr>
                      <a:r>
                        <a:rPr lang="es-ES" sz="1600" dirty="0">
                          <a:solidFill>
                            <a:srgbClr val="094784"/>
                          </a:solidFill>
                          <a:effectLst/>
                          <a:latin typeface="+mn-lt"/>
                        </a:rPr>
                        <a:t>Unidad de Mercados Especializados</a:t>
                      </a:r>
                      <a:endParaRPr lang="es-CO" sz="1600" dirty="0">
                        <a:solidFill>
                          <a:srgbClr val="094784"/>
                        </a:solidFill>
                        <a:effectLst/>
                        <a:latin typeface="+mn-lt"/>
                        <a:ea typeface="Times New Roman" panose="02020603050405020304" pitchFamily="18" charset="0"/>
                        <a:cs typeface="Times New Roman" panose="02020603050405020304" pitchFamily="18" charset="0"/>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hMerge="1">
                  <a:txBody>
                    <a:bodyPr/>
                    <a:lstStyle/>
                    <a:p>
                      <a:endParaRPr lang="es-CO"/>
                    </a:p>
                  </a:txBody>
                  <a:tcPr/>
                </a:tc>
                <a:tc hMerge="1">
                  <a:txBody>
                    <a:bodyPr/>
                    <a:lstStyle/>
                    <a:p>
                      <a:endParaRPr lang="es-CO"/>
                    </a:p>
                  </a:txBody>
                  <a:tcPr/>
                </a:tc>
              </a:tr>
              <a:tr h="432637">
                <a:tc>
                  <a:txBody>
                    <a:bodyPr/>
                    <a:lstStyle/>
                    <a:p>
                      <a:pPr algn="ctr">
                        <a:spcAft>
                          <a:spcPts val="0"/>
                        </a:spcAft>
                      </a:pPr>
                      <a:r>
                        <a:rPr lang="es-ES" sz="1600" dirty="0" smtClean="0">
                          <a:solidFill>
                            <a:schemeClr val="bg1"/>
                          </a:solidFill>
                          <a:effectLst/>
                          <a:latin typeface="+mn-lt"/>
                        </a:rPr>
                        <a:t>Estado </a:t>
                      </a:r>
                      <a:endParaRPr lang="es-CO" sz="1600" dirty="0">
                        <a:solidFill>
                          <a:schemeClr val="bg1"/>
                        </a:solidFill>
                        <a:effectLst/>
                        <a:latin typeface="+mn-lt"/>
                        <a:ea typeface="Times New Roman" panose="02020603050405020304" pitchFamily="18" charset="0"/>
                        <a:cs typeface="Times New Roman" panose="02020603050405020304" pitchFamily="18" charset="0"/>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94784"/>
                    </a:solidFill>
                  </a:tcPr>
                </a:tc>
                <a:tc gridSpan="3">
                  <a:txBody>
                    <a:bodyPr/>
                    <a:lstStyle/>
                    <a:p>
                      <a:pPr marL="0" algn="l" defTabSz="913990" rtl="0" eaLnBrk="1" latinLnBrk="0" hangingPunct="1">
                        <a:spcAft>
                          <a:spcPts val="0"/>
                        </a:spcAft>
                      </a:pPr>
                      <a:r>
                        <a:rPr lang="es-CO" sz="1600" kern="1200" dirty="0" smtClean="0">
                          <a:solidFill>
                            <a:srgbClr val="094784"/>
                          </a:solidFill>
                          <a:effectLst/>
                          <a:latin typeface="+mn-lt"/>
                          <a:ea typeface="+mn-ea"/>
                          <a:cs typeface="+mn-cs"/>
                        </a:rPr>
                        <a:t>Diagnostico</a:t>
                      </a:r>
                      <a:endParaRPr lang="es-CO" sz="1600" kern="1200" dirty="0">
                        <a:solidFill>
                          <a:srgbClr val="094784"/>
                        </a:solidFill>
                        <a:effectLst/>
                        <a:latin typeface="+mn-lt"/>
                        <a:ea typeface="+mn-ea"/>
                        <a:cs typeface="+mn-cs"/>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hMerge="1">
                  <a:txBody>
                    <a:bodyPr/>
                    <a:lstStyle/>
                    <a:p>
                      <a:endParaRPr lang="es-ES"/>
                    </a:p>
                  </a:txBody>
                  <a:tcPr/>
                </a:tc>
                <a:tc hMerge="1">
                  <a:txBody>
                    <a:bodyPr/>
                    <a:lstStyle/>
                    <a:p>
                      <a:endParaRPr lang="es-ES"/>
                    </a:p>
                  </a:txBody>
                  <a:tcPr/>
                </a:tc>
              </a:tr>
            </a:tbl>
          </a:graphicData>
        </a:graphic>
      </p:graphicFrame>
      <p:sp>
        <p:nvSpPr>
          <p:cNvPr id="18" name="Text Placeholder 4"/>
          <p:cNvSpPr>
            <a:spLocks noGrp="1"/>
          </p:cNvSpPr>
          <p:nvPr>
            <p:ph type="body" idx="28"/>
          </p:nvPr>
        </p:nvSpPr>
        <p:spPr>
          <a:xfrm>
            <a:off x="269903" y="167597"/>
            <a:ext cx="5720512" cy="451948"/>
          </a:xfrm>
        </p:spPr>
        <p:txBody>
          <a:bodyPr/>
          <a:lstStyle/>
          <a:p>
            <a:r>
              <a:rPr lang="es-ES" sz="2000" b="1" dirty="0" smtClean="0">
                <a:solidFill>
                  <a:srgbClr val="094784"/>
                </a:solidFill>
                <a:latin typeface="+mn-lt"/>
              </a:rPr>
              <a:t>GESTIÓN EVENTO DE RIESGO OPERATIVO</a:t>
            </a:r>
            <a:endParaRPr lang="en-US" sz="2000" b="1" dirty="0">
              <a:solidFill>
                <a:srgbClr val="094784"/>
              </a:solidFill>
              <a:latin typeface="+mn-lt"/>
            </a:endParaRPr>
          </a:p>
        </p:txBody>
      </p:sp>
      <p:pic>
        <p:nvPicPr>
          <p:cNvPr id="20" name="Picture 3"/>
          <p:cNvPicPr>
            <a:picLocks noChangeAspect="1" noChangeArrowheads="1"/>
          </p:cNvPicPr>
          <p:nvPr/>
        </p:nvPicPr>
        <p:blipFill>
          <a:blip r:embed="rId2" cstate="print"/>
          <a:srcRect/>
          <a:stretch>
            <a:fillRect/>
          </a:stretch>
        </p:blipFill>
        <p:spPr bwMode="auto">
          <a:xfrm>
            <a:off x="7392318" y="92006"/>
            <a:ext cx="1611478" cy="579334"/>
          </a:xfrm>
          <a:prstGeom prst="rect">
            <a:avLst/>
          </a:prstGeom>
          <a:noFill/>
          <a:ln w="9525">
            <a:noFill/>
            <a:miter lim="800000"/>
            <a:headEnd/>
            <a:tailEnd/>
          </a:ln>
          <a:effectLst/>
        </p:spPr>
      </p:pic>
    </p:spTree>
    <p:extLst>
      <p:ext uri="{BB962C8B-B14F-4D97-AF65-F5344CB8AC3E}">
        <p14:creationId xmlns:p14="http://schemas.microsoft.com/office/powerpoint/2010/main" xmlns="" val="3745091512"/>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1"/>
          <p:cNvSpPr txBox="1">
            <a:spLocks/>
          </p:cNvSpPr>
          <p:nvPr/>
        </p:nvSpPr>
        <p:spPr>
          <a:xfrm>
            <a:off x="2062423" y="436727"/>
            <a:ext cx="4796430" cy="294542"/>
          </a:xfrm>
          <a:prstGeom prst="rect">
            <a:avLst/>
          </a:prstGeom>
        </p:spPr>
        <p:txBody>
          <a:bodyPr vert="horz" lIns="0" tIns="0" rIns="0" bIns="0" rtlCol="0" anchor="t">
            <a:noAutofit/>
          </a:bodyPr>
          <a:lstStyle/>
          <a:p>
            <a:pPr algn="ctr">
              <a:lnSpc>
                <a:spcPct val="120000"/>
              </a:lnSpc>
            </a:pPr>
            <a:r>
              <a:rPr lang="es-CO" sz="2000" b="1" dirty="0">
                <a:solidFill>
                  <a:srgbClr val="00B050"/>
                </a:solidFill>
              </a:rPr>
              <a:t>DIAGNOSTICO EVENTO DE RIESGO ID 3334 </a:t>
            </a:r>
          </a:p>
        </p:txBody>
      </p:sp>
      <p:graphicFrame>
        <p:nvGraphicFramePr>
          <p:cNvPr id="2" name="Tabla 1"/>
          <p:cNvGraphicFramePr>
            <a:graphicFrameLocks noGrp="1"/>
          </p:cNvGraphicFramePr>
          <p:nvPr>
            <p:extLst>
              <p:ext uri="{D42A27DB-BD31-4B8C-83A1-F6EECF244321}">
                <p14:modId xmlns:p14="http://schemas.microsoft.com/office/powerpoint/2010/main" xmlns="" val="443875161"/>
              </p:ext>
            </p:extLst>
          </p:nvPr>
        </p:nvGraphicFramePr>
        <p:xfrm>
          <a:off x="617517" y="1666566"/>
          <a:ext cx="7897091" cy="2098512"/>
        </p:xfrm>
        <a:graphic>
          <a:graphicData uri="http://schemas.openxmlformats.org/drawingml/2006/table">
            <a:tbl>
              <a:tblPr firstRow="1" firstCol="1" bandRow="1">
                <a:tableStyleId>{5C22544A-7EE6-4342-B048-85BDC9FD1C3A}</a:tableStyleId>
              </a:tblPr>
              <a:tblGrid>
                <a:gridCol w="1774677"/>
                <a:gridCol w="6122414"/>
              </a:tblGrid>
              <a:tr h="211222">
                <a:tc>
                  <a:txBody>
                    <a:bodyPr/>
                    <a:lstStyle/>
                    <a:p>
                      <a:pPr marL="0" indent="0" algn="ctr">
                        <a:spcAft>
                          <a:spcPts val="0"/>
                        </a:spcAft>
                      </a:pPr>
                      <a:r>
                        <a:rPr lang="es-CO" sz="1400" dirty="0" smtClean="0">
                          <a:effectLst/>
                        </a:rPr>
                        <a:t>CAUSAS</a:t>
                      </a:r>
                      <a:endParaRPr lang="es-CO"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435" marR="51435" marT="0" marB="0">
                    <a:solidFill>
                      <a:srgbClr val="044990"/>
                    </a:solidFill>
                  </a:tcPr>
                </a:tc>
                <a:tc>
                  <a:txBody>
                    <a:bodyPr/>
                    <a:lstStyle/>
                    <a:p>
                      <a:pPr marL="457200" algn="ctr">
                        <a:spcAft>
                          <a:spcPts val="0"/>
                        </a:spcAft>
                      </a:pPr>
                      <a:r>
                        <a:rPr lang="es-CO" sz="1400" dirty="0">
                          <a:effectLst/>
                        </a:rPr>
                        <a:t>ANÁLISIS</a:t>
                      </a:r>
                      <a:endParaRPr lang="es-CO"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435" marR="51435" marT="0" marB="0">
                    <a:lnB w="12700" cap="flat" cmpd="sng" algn="ctr">
                      <a:solidFill>
                        <a:srgbClr val="00B050"/>
                      </a:solidFill>
                      <a:prstDash val="solid"/>
                      <a:round/>
                      <a:headEnd type="none" w="med" len="med"/>
                      <a:tailEnd type="none" w="med" len="med"/>
                    </a:lnB>
                    <a:solidFill>
                      <a:srgbClr val="044990"/>
                    </a:solidFill>
                  </a:tcPr>
                </a:tc>
              </a:tr>
              <a:tr h="1018394">
                <a:tc>
                  <a:txBody>
                    <a:bodyPr/>
                    <a:lstStyle/>
                    <a:p>
                      <a:pPr marL="93663" indent="0" algn="ctr">
                        <a:spcAft>
                          <a:spcPts val="0"/>
                        </a:spcAft>
                      </a:pPr>
                      <a:r>
                        <a:rPr lang="es-CO" sz="1400" dirty="0">
                          <a:effectLst/>
                        </a:rPr>
                        <a:t>Errores en la parametrización de la Plataforma</a:t>
                      </a:r>
                      <a:endParaRPr lang="es-CO"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435" marR="51435" marT="0" marB="0" anchor="ctr">
                    <a:lnR w="12700" cap="flat" cmpd="sng" algn="ctr">
                      <a:solidFill>
                        <a:srgbClr val="00B050"/>
                      </a:solidFill>
                      <a:prstDash val="solid"/>
                      <a:round/>
                      <a:headEnd type="none" w="med" len="med"/>
                      <a:tailEnd type="none" w="med" len="med"/>
                    </a:lnR>
                    <a:solidFill>
                      <a:srgbClr val="044990"/>
                    </a:solidFill>
                  </a:tcPr>
                </a:tc>
                <a:tc>
                  <a:txBody>
                    <a:bodyPr/>
                    <a:lstStyle/>
                    <a:p>
                      <a:pPr marL="174625" indent="0" algn="just">
                        <a:spcAft>
                          <a:spcPts val="0"/>
                        </a:spcAft>
                      </a:pPr>
                      <a:r>
                        <a:rPr lang="es-CO" sz="1400" kern="1200" dirty="0" smtClean="0">
                          <a:solidFill>
                            <a:schemeClr val="dk1"/>
                          </a:solidFill>
                          <a:effectLst/>
                          <a:latin typeface="+mn-lt"/>
                          <a:ea typeface="+mn-ea"/>
                          <a:cs typeface="+mn-cs"/>
                        </a:rPr>
                        <a:t>Se descartó teniendo en cuenta los resultados de las auditorías realizadas a la Subasta y las validaciones hechas por la Dirección de Riesgos, la parametrización se encuentra conforme a lo establecido en la Resolución 089 de 2013 de la CREG Anexo 9. </a:t>
                      </a:r>
                      <a:r>
                        <a:rPr lang="es-CO" sz="1400" dirty="0" smtClean="0">
                          <a:effectLst/>
                        </a:rPr>
                        <a:t> </a:t>
                      </a:r>
                      <a:endParaRPr lang="es-CO"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chemeClr val="bg1"/>
                    </a:solidFill>
                  </a:tcPr>
                </a:tc>
              </a:tr>
              <a:tr h="866758">
                <a:tc>
                  <a:txBody>
                    <a:bodyPr/>
                    <a:lstStyle/>
                    <a:p>
                      <a:pPr marL="0" indent="0" algn="ctr">
                        <a:spcAft>
                          <a:spcPts val="0"/>
                        </a:spcAft>
                      </a:pPr>
                      <a:r>
                        <a:rPr lang="es-CO" sz="1400" dirty="0">
                          <a:effectLst/>
                        </a:rPr>
                        <a:t>Posible falta de claridad en la normatividad</a:t>
                      </a:r>
                      <a:endParaRPr lang="es-CO"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435" marR="51435" marT="0" marB="0" anchor="ctr">
                    <a:lnR w="12700" cap="flat" cmpd="sng" algn="ctr">
                      <a:solidFill>
                        <a:srgbClr val="00B050"/>
                      </a:solidFill>
                      <a:prstDash val="solid"/>
                      <a:round/>
                      <a:headEnd type="none" w="med" len="med"/>
                      <a:tailEnd type="none" w="med" len="med"/>
                    </a:lnR>
                    <a:solidFill>
                      <a:srgbClr val="044990"/>
                    </a:solidFill>
                  </a:tcPr>
                </a:tc>
                <a:tc>
                  <a:txBody>
                    <a:bodyPr/>
                    <a:lstStyle/>
                    <a:p>
                      <a:pPr marL="174625" indent="0" algn="just">
                        <a:spcAft>
                          <a:spcPts val="0"/>
                        </a:spcAft>
                        <a:tabLst>
                          <a:tab pos="174625" algn="l"/>
                        </a:tabLst>
                      </a:pPr>
                      <a:r>
                        <a:rPr lang="es-CO" sz="1400" kern="1200" dirty="0" smtClean="0">
                          <a:solidFill>
                            <a:schemeClr val="dk1"/>
                          </a:solidFill>
                          <a:effectLst/>
                          <a:latin typeface="+mn-lt"/>
                          <a:ea typeface="+mn-ea"/>
                          <a:cs typeface="+mn-cs"/>
                        </a:rPr>
                        <a:t>Mediante un concepto emitido por la CREG el 17 de abril de 2015 bajo la referencia S-2015-001934, se dio claridad a la manera bajo la cual se podría interpretar el anexo 9 de la Resolución 089 de 2013. </a:t>
                      </a:r>
                      <a:endParaRPr lang="es-CO"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chemeClr val="bg1"/>
                    </a:solidFill>
                  </a:tcPr>
                </a:tc>
              </a:tr>
            </a:tbl>
          </a:graphicData>
        </a:graphic>
      </p:graphicFrame>
      <p:sp>
        <p:nvSpPr>
          <p:cNvPr id="3" name="Rectángulo 2"/>
          <p:cNvSpPr/>
          <p:nvPr/>
        </p:nvSpPr>
        <p:spPr>
          <a:xfrm>
            <a:off x="261256" y="880511"/>
            <a:ext cx="8573985" cy="584775"/>
          </a:xfrm>
          <a:prstGeom prst="rect">
            <a:avLst/>
          </a:prstGeom>
        </p:spPr>
        <p:txBody>
          <a:bodyPr wrap="square">
            <a:spAutoFit/>
          </a:bodyPr>
          <a:lstStyle/>
          <a:p>
            <a:pPr algn="just"/>
            <a:r>
              <a:rPr lang="es-CO" sz="1600" dirty="0">
                <a:solidFill>
                  <a:srgbClr val="094784"/>
                </a:solidFill>
                <a:latin typeface="+mj-lt"/>
              </a:rPr>
              <a:t>Con fundamento en los resultados presentados por la Auditoría Externa y los análisis realizados por la Dirección de Riesgos, de descartan las siguientes causas </a:t>
            </a:r>
          </a:p>
        </p:txBody>
      </p:sp>
      <p:sp>
        <p:nvSpPr>
          <p:cNvPr id="5" name="Rectángulo 4"/>
          <p:cNvSpPr/>
          <p:nvPr/>
        </p:nvSpPr>
        <p:spPr>
          <a:xfrm>
            <a:off x="261256" y="3966359"/>
            <a:ext cx="8742539" cy="830997"/>
          </a:xfrm>
          <a:prstGeom prst="rect">
            <a:avLst/>
          </a:prstGeom>
        </p:spPr>
        <p:txBody>
          <a:bodyPr wrap="square">
            <a:spAutoFit/>
          </a:bodyPr>
          <a:lstStyle/>
          <a:p>
            <a:pPr marL="177800" indent="-177800" algn="just">
              <a:buFont typeface="Arial" panose="020B0604020202020204" pitchFamily="34" charset="0"/>
              <a:buChar char="•"/>
            </a:pPr>
            <a:r>
              <a:rPr lang="es-CO" sz="1600" dirty="0">
                <a:solidFill>
                  <a:srgbClr val="094784"/>
                </a:solidFill>
                <a:latin typeface="+mj-lt"/>
              </a:rPr>
              <a:t>Se infiere que los datos de la Subasta no debieron ser modificados. </a:t>
            </a:r>
          </a:p>
          <a:p>
            <a:pPr indent="-214313" algn="just">
              <a:buFont typeface="Arial" panose="020B0604020202020204" pitchFamily="34" charset="0"/>
              <a:buChar char="•"/>
            </a:pPr>
            <a:r>
              <a:rPr lang="es-CO" sz="1600" dirty="0">
                <a:solidFill>
                  <a:srgbClr val="094784"/>
                </a:solidFill>
                <a:latin typeface="+mj-lt"/>
              </a:rPr>
              <a:t>Se observan falencias en los procedimientos de la Unidad de Mercados Especializados, respecto a la toma de decisiones </a:t>
            </a:r>
            <a:r>
              <a:rPr lang="es-CO" sz="1600" dirty="0" smtClean="0">
                <a:solidFill>
                  <a:srgbClr val="094784"/>
                </a:solidFill>
                <a:latin typeface="+mj-lt"/>
              </a:rPr>
              <a:t>críticas.</a:t>
            </a:r>
            <a:endParaRPr lang="es-CO" sz="1600" dirty="0">
              <a:solidFill>
                <a:srgbClr val="094784"/>
              </a:solidFill>
              <a:latin typeface="+mj-lt"/>
            </a:endParaRPr>
          </a:p>
        </p:txBody>
      </p:sp>
      <p:sp>
        <p:nvSpPr>
          <p:cNvPr id="18" name="Text Placeholder 4"/>
          <p:cNvSpPr>
            <a:spLocks noGrp="1"/>
          </p:cNvSpPr>
          <p:nvPr>
            <p:ph type="body" idx="28"/>
          </p:nvPr>
        </p:nvSpPr>
        <p:spPr>
          <a:xfrm>
            <a:off x="115523" y="54512"/>
            <a:ext cx="5720512" cy="451948"/>
          </a:xfrm>
        </p:spPr>
        <p:txBody>
          <a:bodyPr/>
          <a:lstStyle/>
          <a:p>
            <a:r>
              <a:rPr lang="es-ES" sz="2000" b="1" dirty="0" smtClean="0">
                <a:solidFill>
                  <a:srgbClr val="094784"/>
                </a:solidFill>
                <a:latin typeface="+mn-lt"/>
              </a:rPr>
              <a:t>GESTIÓN EVENTO DE RIESGO OPERATIVO</a:t>
            </a:r>
            <a:endParaRPr lang="en-US" sz="2000" b="1" dirty="0">
              <a:solidFill>
                <a:srgbClr val="094784"/>
              </a:solidFill>
              <a:latin typeface="+mn-lt"/>
            </a:endParaRPr>
          </a:p>
        </p:txBody>
      </p:sp>
      <p:pic>
        <p:nvPicPr>
          <p:cNvPr id="20" name="Picture 3"/>
          <p:cNvPicPr>
            <a:picLocks noChangeAspect="1" noChangeArrowheads="1"/>
          </p:cNvPicPr>
          <p:nvPr/>
        </p:nvPicPr>
        <p:blipFill>
          <a:blip r:embed="rId3" cstate="print"/>
          <a:srcRect/>
          <a:stretch>
            <a:fillRect/>
          </a:stretch>
        </p:blipFill>
        <p:spPr bwMode="auto">
          <a:xfrm>
            <a:off x="7802088" y="92006"/>
            <a:ext cx="1201708" cy="432020"/>
          </a:xfrm>
          <a:prstGeom prst="rect">
            <a:avLst/>
          </a:prstGeom>
          <a:noFill/>
          <a:ln w="9525">
            <a:noFill/>
            <a:miter lim="800000"/>
            <a:headEnd/>
            <a:tailEnd/>
          </a:ln>
          <a:effectLst/>
        </p:spPr>
      </p:pic>
    </p:spTree>
    <p:extLst>
      <p:ext uri="{BB962C8B-B14F-4D97-AF65-F5344CB8AC3E}">
        <p14:creationId xmlns:p14="http://schemas.microsoft.com/office/powerpoint/2010/main" xmlns="" val="3709989439"/>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Marcador de posición de imagen 7"/>
          <p:cNvPicPr>
            <a:picLocks noGrp="1" noChangeAspect="1"/>
          </p:cNvPicPr>
          <p:nvPr>
            <p:ph type="pic" sz="quarter" idx="10"/>
          </p:nvPr>
        </p:nvPicPr>
        <p:blipFill>
          <a:blip r:embed="rId2" cstate="print">
            <a:extLst>
              <a:ext uri="{28A0092B-C50C-407E-A947-70E740481C1C}">
                <a14:useLocalDpi xmlns:a14="http://schemas.microsoft.com/office/drawing/2010/main" xmlns="" val="0"/>
              </a:ext>
            </a:extLst>
          </a:blip>
          <a:srcRect t="7802" b="7802"/>
          <a:stretch>
            <a:fillRect/>
          </a:stretch>
        </p:blipFill>
        <p:spPr/>
      </p:pic>
      <p:sp>
        <p:nvSpPr>
          <p:cNvPr id="13" name="Rectangle 1"/>
          <p:cNvSpPr/>
          <p:nvPr/>
        </p:nvSpPr>
        <p:spPr>
          <a:xfrm>
            <a:off x="-1191" y="4167"/>
            <a:ext cx="9141619" cy="5143500"/>
          </a:xfrm>
          <a:prstGeom prst="rect">
            <a:avLst/>
          </a:prstGeom>
          <a:solidFill>
            <a:srgbClr val="0989B1">
              <a:lumMod val="50000"/>
              <a:alpha val="52000"/>
            </a:srgbClr>
          </a:solidFill>
          <a:ln w="6350" cap="flat" cmpd="sng" algn="ctr">
            <a:noFill/>
            <a:prstDash val="solid"/>
            <a:miter lim="800000"/>
          </a:ln>
          <a:effectLst/>
        </p:spPr>
        <p:txBody>
          <a:bodyPr anchor="ctr"/>
          <a:lstStyle/>
          <a:p>
            <a:pPr algn="ctr" defTabSz="342900">
              <a:defRPr/>
            </a:pPr>
            <a:endParaRPr lang="en-US" sz="675" kern="0" dirty="0">
              <a:solidFill>
                <a:prstClr val="white"/>
              </a:solidFill>
              <a:cs typeface="Arial" panose="020B0604020202020204" pitchFamily="34" charset="0"/>
            </a:endParaRPr>
          </a:p>
        </p:txBody>
      </p:sp>
      <p:sp>
        <p:nvSpPr>
          <p:cNvPr id="32" name="Rectangle 9"/>
          <p:cNvSpPr/>
          <p:nvPr/>
        </p:nvSpPr>
        <p:spPr>
          <a:xfrm>
            <a:off x="687586" y="3052763"/>
            <a:ext cx="342305" cy="684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solidFill>
                <a:prstClr val="white"/>
              </a:solidFill>
            </a:endParaRPr>
          </a:p>
        </p:txBody>
      </p:sp>
      <p:sp>
        <p:nvSpPr>
          <p:cNvPr id="33" name="Rectangle 11"/>
          <p:cNvSpPr/>
          <p:nvPr/>
        </p:nvSpPr>
        <p:spPr>
          <a:xfrm>
            <a:off x="1044178" y="3052763"/>
            <a:ext cx="342900" cy="684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solidFill>
                <a:prstClr val="white"/>
              </a:solidFill>
            </a:endParaRPr>
          </a:p>
        </p:txBody>
      </p:sp>
      <p:sp>
        <p:nvSpPr>
          <p:cNvPr id="34" name="Rectangle 12"/>
          <p:cNvSpPr/>
          <p:nvPr/>
        </p:nvSpPr>
        <p:spPr>
          <a:xfrm>
            <a:off x="1401366" y="3052763"/>
            <a:ext cx="342900" cy="684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solidFill>
                <a:prstClr val="white"/>
              </a:solidFill>
            </a:endParaRPr>
          </a:p>
        </p:txBody>
      </p:sp>
      <p:sp>
        <p:nvSpPr>
          <p:cNvPr id="35" name="Rectangle 13"/>
          <p:cNvSpPr/>
          <p:nvPr/>
        </p:nvSpPr>
        <p:spPr>
          <a:xfrm>
            <a:off x="1758553" y="3052763"/>
            <a:ext cx="342900" cy="684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solidFill>
                <a:prstClr val="white"/>
              </a:solidFill>
            </a:endParaRPr>
          </a:p>
        </p:txBody>
      </p:sp>
      <p:sp>
        <p:nvSpPr>
          <p:cNvPr id="36" name="Rectangle 14"/>
          <p:cNvSpPr/>
          <p:nvPr/>
        </p:nvSpPr>
        <p:spPr>
          <a:xfrm>
            <a:off x="2115741" y="3052763"/>
            <a:ext cx="342900" cy="6846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solidFill>
                <a:prstClr val="white"/>
              </a:solidFill>
            </a:endParaRPr>
          </a:p>
        </p:txBody>
      </p:sp>
      <p:sp>
        <p:nvSpPr>
          <p:cNvPr id="15369" name="TextBox 4"/>
          <p:cNvSpPr txBox="1">
            <a:spLocks noChangeArrowheads="1"/>
          </p:cNvSpPr>
          <p:nvPr/>
        </p:nvSpPr>
        <p:spPr bwMode="auto">
          <a:xfrm>
            <a:off x="614363" y="2279452"/>
            <a:ext cx="5974713"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defTabSz="18272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defTabSz="18272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defTabSz="18272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defTabSz="18272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defTabSz="685205" eaLnBrk="1" fontAlgn="base" hangingPunct="1">
              <a:lnSpc>
                <a:spcPct val="80000"/>
              </a:lnSpc>
              <a:spcBef>
                <a:spcPct val="0"/>
              </a:spcBef>
              <a:spcAft>
                <a:spcPct val="0"/>
              </a:spcAft>
            </a:pPr>
            <a:r>
              <a:rPr lang="es-CO" altLang="es-CO" sz="2700" b="1">
                <a:solidFill>
                  <a:prstClr val="white"/>
                </a:solidFill>
                <a:latin typeface="Lato Regular"/>
                <a:ea typeface="Lato Regular"/>
                <a:cs typeface="Lato Regular"/>
              </a:rPr>
              <a:t>Gestor del mercado de gas natural </a:t>
            </a:r>
            <a:endParaRPr lang="es-CO" altLang="es-CO" sz="3300" b="1">
              <a:solidFill>
                <a:prstClr val="white"/>
              </a:solidFill>
              <a:latin typeface="Lato Regular"/>
              <a:ea typeface="Lato Regular"/>
              <a:cs typeface="Lato Regular"/>
            </a:endParaRPr>
          </a:p>
          <a:p>
            <a:pPr defTabSz="685205" eaLnBrk="1" fontAlgn="base" hangingPunct="1">
              <a:lnSpc>
                <a:spcPct val="80000"/>
              </a:lnSpc>
              <a:spcBef>
                <a:spcPct val="0"/>
              </a:spcBef>
              <a:spcAft>
                <a:spcPct val="0"/>
              </a:spcAft>
            </a:pPr>
            <a:endParaRPr lang="es-CO" altLang="es-CO" sz="1650">
              <a:solidFill>
                <a:prstClr val="white"/>
              </a:solidFill>
              <a:latin typeface="Lato Light"/>
              <a:ea typeface="Lato Light"/>
              <a:cs typeface="Lato Light"/>
            </a:endParaRPr>
          </a:p>
          <a:p>
            <a:pPr defTabSz="685205" eaLnBrk="1" fontAlgn="base" hangingPunct="1">
              <a:lnSpc>
                <a:spcPct val="80000"/>
              </a:lnSpc>
              <a:spcBef>
                <a:spcPct val="0"/>
              </a:spcBef>
              <a:spcAft>
                <a:spcPct val="0"/>
              </a:spcAft>
            </a:pPr>
            <a:r>
              <a:rPr lang="es-CO" altLang="es-CO" sz="1650">
                <a:solidFill>
                  <a:prstClr val="white"/>
                </a:solidFill>
                <a:latin typeface="Lato Light"/>
                <a:ea typeface="Lato Light"/>
                <a:cs typeface="Lato Light"/>
              </a:rPr>
              <a:t>Subastas Bimestrales</a:t>
            </a:r>
            <a:endParaRPr lang="es-CO" altLang="es-CO" sz="3300">
              <a:solidFill>
                <a:prstClr val="white"/>
              </a:solidFill>
              <a:latin typeface="Lato Light"/>
              <a:ea typeface="Lato Light"/>
              <a:cs typeface="Lato Light"/>
            </a:endParaRPr>
          </a:p>
        </p:txBody>
      </p:sp>
      <p:pic>
        <p:nvPicPr>
          <p:cNvPr id="15370" name="8 Imagen" descr="Untitled-1.png"/>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78062" y="529233"/>
            <a:ext cx="4355901" cy="15245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371" name="Imagen 18"/>
          <p:cNvPicPr>
            <a:picLocks noChangeAspect="1"/>
          </p:cNvPicPr>
          <p:nvPr/>
        </p:nvPicPr>
        <p:blipFill>
          <a:blip r:embed="rId4" cstate="print">
            <a:lum bright="70000" contrast="-70000"/>
            <a:extLst>
              <a:ext uri="{28A0092B-C50C-407E-A947-70E740481C1C}">
                <a14:useLocalDpi xmlns:a14="http://schemas.microsoft.com/office/drawing/2010/main" xmlns="" val="0"/>
              </a:ext>
            </a:extLst>
          </a:blip>
          <a:srcRect/>
          <a:stretch>
            <a:fillRect/>
          </a:stretch>
        </p:blipFill>
        <p:spPr bwMode="auto">
          <a:xfrm>
            <a:off x="7172921" y="2843808"/>
            <a:ext cx="1709142" cy="20687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372" name="TextBox 4"/>
          <p:cNvSpPr txBox="1">
            <a:spLocks noChangeArrowheads="1"/>
          </p:cNvSpPr>
          <p:nvPr/>
        </p:nvSpPr>
        <p:spPr bwMode="auto">
          <a:xfrm>
            <a:off x="614363" y="3167062"/>
            <a:ext cx="2225289" cy="2954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defTabSz="18272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defTabSz="18272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defTabSz="18272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defTabSz="18272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defTabSz="685205" eaLnBrk="1" fontAlgn="base" hangingPunct="1">
              <a:lnSpc>
                <a:spcPct val="80000"/>
              </a:lnSpc>
              <a:spcBef>
                <a:spcPct val="0"/>
              </a:spcBef>
              <a:spcAft>
                <a:spcPct val="0"/>
              </a:spcAft>
            </a:pPr>
            <a:r>
              <a:rPr lang="es-CO" altLang="es-CO" sz="1650">
                <a:solidFill>
                  <a:prstClr val="white"/>
                </a:solidFill>
                <a:latin typeface="Lato Light"/>
                <a:ea typeface="Lato Light"/>
                <a:cs typeface="Lato Light"/>
              </a:rPr>
              <a:t>31 de agosto de 2017</a:t>
            </a:r>
          </a:p>
        </p:txBody>
      </p:sp>
    </p:spTree>
    <p:extLst>
      <p:ext uri="{BB962C8B-B14F-4D97-AF65-F5344CB8AC3E}">
        <p14:creationId xmlns:p14="http://schemas.microsoft.com/office/powerpoint/2010/main" xmlns="" val="2012452809"/>
      </p:ext>
    </p:extLst>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72"/>
          <p:cNvSpPr txBox="1">
            <a:spLocks noChangeArrowheads="1"/>
          </p:cNvSpPr>
          <p:nvPr/>
        </p:nvSpPr>
        <p:spPr bwMode="auto">
          <a:xfrm>
            <a:off x="129183" y="391121"/>
            <a:ext cx="6459736"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defTabSz="18272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defTabSz="18272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defTabSz="18272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defTabSz="18272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defTabSz="685205" eaLnBrk="1" fontAlgn="base" hangingPunct="1">
              <a:spcBef>
                <a:spcPct val="0"/>
              </a:spcBef>
              <a:spcAft>
                <a:spcPct val="0"/>
              </a:spcAft>
            </a:pPr>
            <a:r>
              <a:rPr lang="es-CO" altLang="es-CO" sz="1800" b="1">
                <a:solidFill>
                  <a:srgbClr val="17406D"/>
                </a:solidFill>
                <a:latin typeface="Lato Light"/>
                <a:ea typeface="MS PGothic" panose="020B0600070205080204" pitchFamily="34" charset="-128"/>
              </a:rPr>
              <a:t>Agenda</a:t>
            </a:r>
          </a:p>
        </p:txBody>
      </p:sp>
      <p:grpSp>
        <p:nvGrpSpPr>
          <p:cNvPr id="16387" name="Grupo 310"/>
          <p:cNvGrpSpPr>
            <a:grpSpLocks/>
          </p:cNvGrpSpPr>
          <p:nvPr/>
        </p:nvGrpSpPr>
        <p:grpSpPr bwMode="auto">
          <a:xfrm>
            <a:off x="142875" y="708422"/>
            <a:ext cx="1262063" cy="68461"/>
            <a:chOff x="461192" y="1812875"/>
            <a:chExt cx="4723170" cy="182832"/>
          </a:xfrm>
        </p:grpSpPr>
        <p:sp>
          <p:nvSpPr>
            <p:cNvPr id="312" name="Rectangle 9"/>
            <p:cNvSpPr/>
            <p:nvPr/>
          </p:nvSpPr>
          <p:spPr>
            <a:xfrm>
              <a:off x="461192" y="1812875"/>
              <a:ext cx="913443" cy="1828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solidFill>
                  <a:prstClr val="white"/>
                </a:solidFill>
              </a:endParaRPr>
            </a:p>
          </p:txBody>
        </p:sp>
        <p:sp>
          <p:nvSpPr>
            <p:cNvPr id="313" name="Rectangle 11"/>
            <p:cNvSpPr/>
            <p:nvPr/>
          </p:nvSpPr>
          <p:spPr>
            <a:xfrm>
              <a:off x="1412510" y="1812875"/>
              <a:ext cx="915670" cy="182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solidFill>
                  <a:prstClr val="white"/>
                </a:solidFill>
              </a:endParaRPr>
            </a:p>
          </p:txBody>
        </p:sp>
        <p:sp>
          <p:nvSpPr>
            <p:cNvPr id="314" name="Rectangle 12"/>
            <p:cNvSpPr/>
            <p:nvPr/>
          </p:nvSpPr>
          <p:spPr>
            <a:xfrm>
              <a:off x="2366056" y="1812875"/>
              <a:ext cx="913443" cy="1828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solidFill>
                  <a:prstClr val="white"/>
                </a:solidFill>
              </a:endParaRPr>
            </a:p>
          </p:txBody>
        </p:sp>
        <p:sp>
          <p:nvSpPr>
            <p:cNvPr id="315" name="Rectangle 13"/>
            <p:cNvSpPr/>
            <p:nvPr/>
          </p:nvSpPr>
          <p:spPr>
            <a:xfrm>
              <a:off x="3317373" y="1812875"/>
              <a:ext cx="915672" cy="1828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solidFill>
                  <a:prstClr val="white"/>
                </a:solidFill>
              </a:endParaRPr>
            </a:p>
          </p:txBody>
        </p:sp>
        <p:sp>
          <p:nvSpPr>
            <p:cNvPr id="316" name="Rectangle 14"/>
            <p:cNvSpPr/>
            <p:nvPr/>
          </p:nvSpPr>
          <p:spPr>
            <a:xfrm>
              <a:off x="4270919" y="1812875"/>
              <a:ext cx="913443" cy="18283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solidFill>
                  <a:prstClr val="white"/>
                </a:solidFill>
              </a:endParaRPr>
            </a:p>
          </p:txBody>
        </p:sp>
      </p:grpSp>
      <p:sp>
        <p:nvSpPr>
          <p:cNvPr id="12" name="8 CuadroTexto"/>
          <p:cNvSpPr txBox="1"/>
          <p:nvPr/>
        </p:nvSpPr>
        <p:spPr>
          <a:xfrm>
            <a:off x="3805833" y="1903214"/>
            <a:ext cx="4950023" cy="1246495"/>
          </a:xfrm>
          <a:prstGeom prst="rect">
            <a:avLst/>
          </a:prstGeom>
          <a:noFill/>
        </p:spPr>
        <p:txBody>
          <a:bodyPr>
            <a:spAutoFit/>
          </a:bodyPr>
          <a:lstStyle/>
          <a:p>
            <a:pPr marL="128586" indent="-128586" algn="just" defTabSz="685663">
              <a:buClr>
                <a:srgbClr val="13B5EA">
                  <a:lumMod val="50000"/>
                </a:srgbClr>
              </a:buClr>
              <a:buFont typeface="Wingdings" panose="05000000000000000000" pitchFamily="2" charset="2"/>
              <a:buChar char="q"/>
              <a:defRPr/>
            </a:pPr>
            <a:r>
              <a:rPr lang="es-CO" sz="1500" b="1" dirty="0">
                <a:solidFill>
                  <a:srgbClr val="17406D"/>
                </a:solidFill>
                <a:latin typeface="Calibri" panose="020F0502020204030204" pitchFamily="34" charset="0"/>
                <a:cs typeface="Arial" panose="020B0604020202020204" pitchFamily="34" charset="0"/>
              </a:rPr>
              <a:t>Concepto de la </a:t>
            </a:r>
            <a:r>
              <a:rPr lang="es-CO" sz="1500" b="1" dirty="0" smtClean="0">
                <a:solidFill>
                  <a:srgbClr val="17406D"/>
                </a:solidFill>
                <a:latin typeface="Calibri" panose="020F0502020204030204" pitchFamily="34" charset="0"/>
                <a:cs typeface="Arial" panose="020B0604020202020204" pitchFamily="34" charset="0"/>
              </a:rPr>
              <a:t>CREG (Anexos 10 y 11)</a:t>
            </a:r>
            <a:endParaRPr lang="es-CO" sz="1500" b="1" dirty="0">
              <a:solidFill>
                <a:srgbClr val="17406D"/>
              </a:solidFill>
              <a:latin typeface="Calibri" panose="020F0502020204030204" pitchFamily="34" charset="0"/>
              <a:cs typeface="Arial" panose="020B0604020202020204" pitchFamily="34" charset="0"/>
            </a:endParaRPr>
          </a:p>
          <a:p>
            <a:pPr marL="128586" indent="-128586" algn="just" defTabSz="685663">
              <a:buClr>
                <a:srgbClr val="13B5EA">
                  <a:lumMod val="50000"/>
                </a:srgbClr>
              </a:buClr>
              <a:buFont typeface="Wingdings" panose="05000000000000000000" pitchFamily="2" charset="2"/>
              <a:buChar char="q"/>
              <a:defRPr/>
            </a:pPr>
            <a:r>
              <a:rPr lang="es-CO" sz="1500" dirty="0">
                <a:solidFill>
                  <a:srgbClr val="0049AE">
                    <a:lumMod val="40000"/>
                    <a:lumOff val="60000"/>
                  </a:srgbClr>
                </a:solidFill>
                <a:latin typeface="Calibri" panose="020F0502020204030204" pitchFamily="34" charset="0"/>
                <a:cs typeface="Arial" panose="020B0604020202020204" pitchFamily="34" charset="0"/>
              </a:rPr>
              <a:t>Exposición de algunos agentes - Adjudicación</a:t>
            </a:r>
          </a:p>
          <a:p>
            <a:pPr marL="128586" indent="-128586" algn="just" defTabSz="685663">
              <a:buClr>
                <a:srgbClr val="13B5EA">
                  <a:lumMod val="50000"/>
                </a:srgbClr>
              </a:buClr>
              <a:buFont typeface="Wingdings" panose="05000000000000000000" pitchFamily="2" charset="2"/>
              <a:buChar char="q"/>
              <a:defRPr/>
            </a:pPr>
            <a:r>
              <a:rPr lang="es-CO" sz="1500" dirty="0">
                <a:solidFill>
                  <a:srgbClr val="0049AE">
                    <a:lumMod val="40000"/>
                    <a:lumOff val="60000"/>
                  </a:srgbClr>
                </a:solidFill>
                <a:latin typeface="Calibri" panose="020F0502020204030204" pitchFamily="34" charset="0"/>
                <a:cs typeface="Arial" panose="020B0604020202020204" pitchFamily="34" charset="0"/>
              </a:rPr>
              <a:t>Identificación de los riesgos jurídicos</a:t>
            </a:r>
          </a:p>
          <a:p>
            <a:pPr marL="128586" indent="-128586" algn="just" defTabSz="685663">
              <a:buClr>
                <a:srgbClr val="13B5EA">
                  <a:lumMod val="50000"/>
                </a:srgbClr>
              </a:buClr>
              <a:buFont typeface="Wingdings" panose="05000000000000000000" pitchFamily="2" charset="2"/>
              <a:buChar char="q"/>
              <a:defRPr/>
            </a:pPr>
            <a:r>
              <a:rPr lang="es-CO" sz="1500" dirty="0">
                <a:solidFill>
                  <a:srgbClr val="0049AE">
                    <a:lumMod val="40000"/>
                    <a:lumOff val="60000"/>
                  </a:srgbClr>
                </a:solidFill>
                <a:latin typeface="Calibri" panose="020F0502020204030204" pitchFamily="34" charset="0"/>
                <a:cs typeface="Arial" panose="020B0604020202020204" pitchFamily="34" charset="0"/>
              </a:rPr>
              <a:t>Conclusiones</a:t>
            </a:r>
          </a:p>
          <a:p>
            <a:pPr marL="128586" indent="-128586" algn="just" defTabSz="685663">
              <a:buClr>
                <a:srgbClr val="13B5EA">
                  <a:lumMod val="50000"/>
                </a:srgbClr>
              </a:buClr>
              <a:buFont typeface="Wingdings" panose="05000000000000000000" pitchFamily="2" charset="2"/>
              <a:buChar char="q"/>
              <a:defRPr/>
            </a:pPr>
            <a:endParaRPr lang="es-CO" sz="1500" dirty="0">
              <a:solidFill>
                <a:srgbClr val="17406D"/>
              </a:solidFill>
              <a:latin typeface="Calibri" panose="020F0502020204030204" pitchFamily="34" charset="0"/>
              <a:cs typeface="Arial" panose="020B0604020202020204" pitchFamily="34" charset="0"/>
            </a:endParaRPr>
          </a:p>
        </p:txBody>
      </p:sp>
      <p:cxnSp>
        <p:nvCxnSpPr>
          <p:cNvPr id="13" name="Conector recto 12"/>
          <p:cNvCxnSpPr/>
          <p:nvPr/>
        </p:nvCxnSpPr>
        <p:spPr>
          <a:xfrm>
            <a:off x="3520678" y="1642468"/>
            <a:ext cx="0" cy="2160389"/>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Imagen 2"/>
          <p:cNvPicPr>
            <a:picLocks noChangeAspect="1"/>
          </p:cNvPicPr>
          <p:nvPr/>
        </p:nvPicPr>
        <p:blipFill>
          <a:blip r:embed="rId2" cstate="print">
            <a:extLst/>
          </a:blip>
          <a:stretch>
            <a:fillRect/>
          </a:stretch>
        </p:blipFill>
        <p:spPr>
          <a:xfrm>
            <a:off x="264883" y="1733491"/>
            <a:ext cx="2970557" cy="1978426"/>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xmlns="" val="957591514"/>
      </p:ext>
    </p:extLst>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72"/>
          <p:cNvSpPr txBox="1">
            <a:spLocks noChangeArrowheads="1"/>
          </p:cNvSpPr>
          <p:nvPr/>
        </p:nvSpPr>
        <p:spPr bwMode="auto">
          <a:xfrm>
            <a:off x="129183" y="391121"/>
            <a:ext cx="6459736"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defTabSz="18272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defTabSz="18272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defTabSz="18272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defTabSz="18272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defTabSz="685205" eaLnBrk="1" fontAlgn="base" hangingPunct="1">
              <a:spcBef>
                <a:spcPct val="0"/>
              </a:spcBef>
              <a:spcAft>
                <a:spcPct val="0"/>
              </a:spcAft>
            </a:pPr>
            <a:r>
              <a:rPr lang="es-CO" altLang="es-CO" sz="1800" b="1">
                <a:solidFill>
                  <a:srgbClr val="17406D"/>
                </a:solidFill>
                <a:latin typeface="Lato Light"/>
                <a:ea typeface="MS PGothic" panose="020B0600070205080204" pitchFamily="34" charset="-128"/>
              </a:rPr>
              <a:t>Agenda</a:t>
            </a:r>
          </a:p>
        </p:txBody>
      </p:sp>
      <p:grpSp>
        <p:nvGrpSpPr>
          <p:cNvPr id="17411" name="Grupo 310"/>
          <p:cNvGrpSpPr>
            <a:grpSpLocks/>
          </p:cNvGrpSpPr>
          <p:nvPr/>
        </p:nvGrpSpPr>
        <p:grpSpPr bwMode="auto">
          <a:xfrm>
            <a:off x="142875" y="708422"/>
            <a:ext cx="1262063" cy="68461"/>
            <a:chOff x="461192" y="1812875"/>
            <a:chExt cx="4723170" cy="182832"/>
          </a:xfrm>
        </p:grpSpPr>
        <p:sp>
          <p:nvSpPr>
            <p:cNvPr id="312" name="Rectangle 9"/>
            <p:cNvSpPr/>
            <p:nvPr/>
          </p:nvSpPr>
          <p:spPr>
            <a:xfrm>
              <a:off x="461192" y="1812875"/>
              <a:ext cx="913443" cy="1828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solidFill>
                  <a:prstClr val="white"/>
                </a:solidFill>
              </a:endParaRPr>
            </a:p>
          </p:txBody>
        </p:sp>
        <p:sp>
          <p:nvSpPr>
            <p:cNvPr id="313" name="Rectangle 11"/>
            <p:cNvSpPr/>
            <p:nvPr/>
          </p:nvSpPr>
          <p:spPr>
            <a:xfrm>
              <a:off x="1412510" y="1812875"/>
              <a:ext cx="915670" cy="182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solidFill>
                  <a:prstClr val="white"/>
                </a:solidFill>
              </a:endParaRPr>
            </a:p>
          </p:txBody>
        </p:sp>
        <p:sp>
          <p:nvSpPr>
            <p:cNvPr id="314" name="Rectangle 12"/>
            <p:cNvSpPr/>
            <p:nvPr/>
          </p:nvSpPr>
          <p:spPr>
            <a:xfrm>
              <a:off x="2366056" y="1812875"/>
              <a:ext cx="913443" cy="1828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solidFill>
                  <a:prstClr val="white"/>
                </a:solidFill>
              </a:endParaRPr>
            </a:p>
          </p:txBody>
        </p:sp>
        <p:sp>
          <p:nvSpPr>
            <p:cNvPr id="315" name="Rectangle 13"/>
            <p:cNvSpPr/>
            <p:nvPr/>
          </p:nvSpPr>
          <p:spPr>
            <a:xfrm>
              <a:off x="3317373" y="1812875"/>
              <a:ext cx="915672" cy="1828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solidFill>
                  <a:prstClr val="white"/>
                </a:solidFill>
              </a:endParaRPr>
            </a:p>
          </p:txBody>
        </p:sp>
        <p:sp>
          <p:nvSpPr>
            <p:cNvPr id="316" name="Rectangle 14"/>
            <p:cNvSpPr/>
            <p:nvPr/>
          </p:nvSpPr>
          <p:spPr>
            <a:xfrm>
              <a:off x="4270919" y="1812875"/>
              <a:ext cx="913443" cy="18283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solidFill>
                  <a:prstClr val="white"/>
                </a:solidFill>
              </a:endParaRPr>
            </a:p>
          </p:txBody>
        </p:sp>
      </p:grpSp>
      <p:sp>
        <p:nvSpPr>
          <p:cNvPr id="12" name="8 CuadroTexto"/>
          <p:cNvSpPr txBox="1"/>
          <p:nvPr/>
        </p:nvSpPr>
        <p:spPr>
          <a:xfrm>
            <a:off x="3805833" y="1903214"/>
            <a:ext cx="4950023" cy="1246495"/>
          </a:xfrm>
          <a:prstGeom prst="rect">
            <a:avLst/>
          </a:prstGeom>
          <a:noFill/>
        </p:spPr>
        <p:txBody>
          <a:bodyPr>
            <a:spAutoFit/>
          </a:bodyPr>
          <a:lstStyle/>
          <a:p>
            <a:pPr marL="128586" indent="-128586" algn="just" defTabSz="685663">
              <a:buClr>
                <a:srgbClr val="13B5EA">
                  <a:lumMod val="50000"/>
                </a:srgbClr>
              </a:buClr>
              <a:buFont typeface="Wingdings" panose="05000000000000000000" pitchFamily="2" charset="2"/>
              <a:buChar char="q"/>
              <a:defRPr/>
            </a:pPr>
            <a:r>
              <a:rPr lang="es-CO" sz="1500" dirty="0">
                <a:solidFill>
                  <a:srgbClr val="0049AE">
                    <a:lumMod val="40000"/>
                    <a:lumOff val="60000"/>
                  </a:srgbClr>
                </a:solidFill>
                <a:latin typeface="Calibri" panose="020F0502020204030204" pitchFamily="34" charset="0"/>
                <a:cs typeface="Arial" panose="020B0604020202020204" pitchFamily="34" charset="0"/>
              </a:rPr>
              <a:t>Concepto de la CREG</a:t>
            </a:r>
          </a:p>
          <a:p>
            <a:pPr marL="128586" indent="-128586" algn="just" defTabSz="685663">
              <a:buClr>
                <a:srgbClr val="13B5EA">
                  <a:lumMod val="50000"/>
                </a:srgbClr>
              </a:buClr>
              <a:buFont typeface="Wingdings" panose="05000000000000000000" pitchFamily="2" charset="2"/>
              <a:buChar char="q"/>
              <a:defRPr/>
            </a:pPr>
            <a:r>
              <a:rPr lang="es-CO" sz="1500" b="1" dirty="0">
                <a:solidFill>
                  <a:srgbClr val="17406D"/>
                </a:solidFill>
                <a:latin typeface="Calibri" panose="020F0502020204030204" pitchFamily="34" charset="0"/>
                <a:cs typeface="Arial" panose="020B0604020202020204" pitchFamily="34" charset="0"/>
              </a:rPr>
              <a:t>Exposición de algunos agentes en cuanto a la adjudicación</a:t>
            </a:r>
          </a:p>
          <a:p>
            <a:pPr marL="128586" indent="-128586" algn="just" defTabSz="685663">
              <a:buClr>
                <a:srgbClr val="13B5EA">
                  <a:lumMod val="50000"/>
                </a:srgbClr>
              </a:buClr>
              <a:buFont typeface="Wingdings" panose="05000000000000000000" pitchFamily="2" charset="2"/>
              <a:buChar char="q"/>
              <a:defRPr/>
            </a:pPr>
            <a:r>
              <a:rPr lang="es-CO" sz="1500" dirty="0">
                <a:solidFill>
                  <a:srgbClr val="0049AE">
                    <a:lumMod val="40000"/>
                    <a:lumOff val="60000"/>
                  </a:srgbClr>
                </a:solidFill>
                <a:latin typeface="Calibri" panose="020F0502020204030204" pitchFamily="34" charset="0"/>
                <a:cs typeface="Arial" panose="020B0604020202020204" pitchFamily="34" charset="0"/>
              </a:rPr>
              <a:t>Identificación de los riesgos jurídicos</a:t>
            </a:r>
          </a:p>
          <a:p>
            <a:pPr marL="128586" indent="-128586" algn="just" defTabSz="685663">
              <a:buClr>
                <a:srgbClr val="13B5EA">
                  <a:lumMod val="50000"/>
                </a:srgbClr>
              </a:buClr>
              <a:buFont typeface="Wingdings" panose="05000000000000000000" pitchFamily="2" charset="2"/>
              <a:buChar char="q"/>
              <a:defRPr/>
            </a:pPr>
            <a:r>
              <a:rPr lang="es-CO" sz="1500" dirty="0">
                <a:solidFill>
                  <a:srgbClr val="0049AE">
                    <a:lumMod val="40000"/>
                    <a:lumOff val="60000"/>
                  </a:srgbClr>
                </a:solidFill>
                <a:latin typeface="Calibri" panose="020F0502020204030204" pitchFamily="34" charset="0"/>
                <a:cs typeface="Arial" panose="020B0604020202020204" pitchFamily="34" charset="0"/>
              </a:rPr>
              <a:t>Conclusiones</a:t>
            </a:r>
          </a:p>
          <a:p>
            <a:pPr marL="128586" indent="-128586" algn="just" defTabSz="685663">
              <a:buClr>
                <a:srgbClr val="13B5EA">
                  <a:lumMod val="50000"/>
                </a:srgbClr>
              </a:buClr>
              <a:buFont typeface="Wingdings" panose="05000000000000000000" pitchFamily="2" charset="2"/>
              <a:buChar char="q"/>
              <a:defRPr/>
            </a:pPr>
            <a:endParaRPr lang="es-CO" sz="1500" dirty="0">
              <a:solidFill>
                <a:srgbClr val="17406D"/>
              </a:solidFill>
              <a:latin typeface="Calibri" panose="020F0502020204030204" pitchFamily="34" charset="0"/>
              <a:cs typeface="Arial" panose="020B0604020202020204" pitchFamily="34" charset="0"/>
            </a:endParaRPr>
          </a:p>
        </p:txBody>
      </p:sp>
      <p:cxnSp>
        <p:nvCxnSpPr>
          <p:cNvPr id="13" name="Conector recto 12"/>
          <p:cNvCxnSpPr/>
          <p:nvPr/>
        </p:nvCxnSpPr>
        <p:spPr>
          <a:xfrm>
            <a:off x="3520678" y="1642468"/>
            <a:ext cx="0" cy="2160389"/>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Imagen 2"/>
          <p:cNvPicPr>
            <a:picLocks noChangeAspect="1"/>
          </p:cNvPicPr>
          <p:nvPr/>
        </p:nvPicPr>
        <p:blipFill>
          <a:blip r:embed="rId2" cstate="print">
            <a:extLst/>
          </a:blip>
          <a:stretch>
            <a:fillRect/>
          </a:stretch>
        </p:blipFill>
        <p:spPr>
          <a:xfrm>
            <a:off x="264883" y="1733491"/>
            <a:ext cx="2970557" cy="1978426"/>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xmlns="" val="2674698899"/>
      </p:ext>
    </p:extLst>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TextBox 72"/>
          <p:cNvSpPr txBox="1">
            <a:spLocks noChangeArrowheads="1"/>
          </p:cNvSpPr>
          <p:nvPr/>
        </p:nvSpPr>
        <p:spPr bwMode="auto">
          <a:xfrm>
            <a:off x="129183" y="391121"/>
            <a:ext cx="6459736" cy="276999"/>
          </a:xfrm>
          <a:prstGeom prst="rect">
            <a:avLst/>
          </a:prstGeom>
          <a:noFill/>
          <a:ln>
            <a:noFill/>
          </a:ln>
          <a:extLst>
            <a:ext uri="{909E8E84-426E-40dd-AFC4-6F175D3DCCD1}"/>
            <a:ext uri="{91240B29-F687-4f45-9708-019B960494DF}"/>
          </a:extLst>
        </p:spPr>
        <p:txBody>
          <a:bodyPr lIns="0" tIns="0" rIns="0" bIns="0">
            <a:spAutoFit/>
          </a:bodyPr>
          <a:lstStyle>
            <a:lvl1pPr>
              <a:defRPr sz="3600">
                <a:solidFill>
                  <a:schemeClr val="tx1"/>
                </a:solidFill>
                <a:latin typeface="Lato Light" charset="0"/>
                <a:ea typeface="ＭＳ Ｐゴシック" charset="0"/>
                <a:cs typeface="ＭＳ Ｐゴシック" charset="0"/>
              </a:defRPr>
            </a:lvl1pPr>
            <a:lvl2pPr marL="742950" indent="-285750">
              <a:defRPr sz="3600">
                <a:solidFill>
                  <a:schemeClr val="tx1"/>
                </a:solidFill>
                <a:latin typeface="Lato Light" charset="0"/>
                <a:ea typeface="ＭＳ Ｐゴシック" charset="0"/>
              </a:defRPr>
            </a:lvl2pPr>
            <a:lvl3pPr marL="1143000" indent="-228600">
              <a:defRPr sz="3600">
                <a:solidFill>
                  <a:schemeClr val="tx1"/>
                </a:solidFill>
                <a:latin typeface="Lato Light" charset="0"/>
                <a:ea typeface="ＭＳ Ｐゴシック" charset="0"/>
              </a:defRPr>
            </a:lvl3pPr>
            <a:lvl4pPr marL="1600200" indent="-228600">
              <a:defRPr sz="3600">
                <a:solidFill>
                  <a:schemeClr val="tx1"/>
                </a:solidFill>
                <a:latin typeface="Lato Light" charset="0"/>
                <a:ea typeface="ＭＳ Ｐゴシック" charset="0"/>
              </a:defRPr>
            </a:lvl4pPr>
            <a:lvl5pPr marL="2057400" indent="-228600">
              <a:defRPr sz="3600">
                <a:solidFill>
                  <a:schemeClr val="tx1"/>
                </a:solidFill>
                <a:latin typeface="Lato Light" charset="0"/>
                <a:ea typeface="ＭＳ Ｐゴシック" charset="0"/>
              </a:defRPr>
            </a:lvl5pPr>
            <a:lvl6pPr marL="2514600" indent="-228600" defTabSz="1827213" fontAlgn="base">
              <a:spcBef>
                <a:spcPct val="0"/>
              </a:spcBef>
              <a:spcAft>
                <a:spcPct val="0"/>
              </a:spcAft>
              <a:defRPr sz="3600">
                <a:solidFill>
                  <a:schemeClr val="tx1"/>
                </a:solidFill>
                <a:latin typeface="Lato Light" charset="0"/>
                <a:ea typeface="ＭＳ Ｐゴシック" charset="0"/>
              </a:defRPr>
            </a:lvl6pPr>
            <a:lvl7pPr marL="2971800" indent="-228600" defTabSz="1827213" fontAlgn="base">
              <a:spcBef>
                <a:spcPct val="0"/>
              </a:spcBef>
              <a:spcAft>
                <a:spcPct val="0"/>
              </a:spcAft>
              <a:defRPr sz="3600">
                <a:solidFill>
                  <a:schemeClr val="tx1"/>
                </a:solidFill>
                <a:latin typeface="Lato Light" charset="0"/>
                <a:ea typeface="ＭＳ Ｐゴシック" charset="0"/>
              </a:defRPr>
            </a:lvl7pPr>
            <a:lvl8pPr marL="3429000" indent="-228600" defTabSz="1827213" fontAlgn="base">
              <a:spcBef>
                <a:spcPct val="0"/>
              </a:spcBef>
              <a:spcAft>
                <a:spcPct val="0"/>
              </a:spcAft>
              <a:defRPr sz="3600">
                <a:solidFill>
                  <a:schemeClr val="tx1"/>
                </a:solidFill>
                <a:latin typeface="Lato Light" charset="0"/>
                <a:ea typeface="ＭＳ Ｐゴシック" charset="0"/>
              </a:defRPr>
            </a:lvl8pPr>
            <a:lvl9pPr marL="3886200" indent="-228600" defTabSz="1827213" fontAlgn="base">
              <a:spcBef>
                <a:spcPct val="0"/>
              </a:spcBef>
              <a:spcAft>
                <a:spcPct val="0"/>
              </a:spcAft>
              <a:defRPr sz="3600">
                <a:solidFill>
                  <a:schemeClr val="tx1"/>
                </a:solidFill>
                <a:latin typeface="Lato Light" charset="0"/>
                <a:ea typeface="ＭＳ Ｐゴシック" charset="0"/>
              </a:defRPr>
            </a:lvl9pPr>
          </a:lstStyle>
          <a:p>
            <a:pPr marL="128586" indent="-128586" algn="just" defTabSz="685663">
              <a:buClr>
                <a:srgbClr val="13B5EA">
                  <a:lumMod val="50000"/>
                </a:srgbClr>
              </a:buClr>
              <a:buFont typeface="Wingdings" panose="05000000000000000000" pitchFamily="2" charset="2"/>
              <a:buChar char="q"/>
              <a:defRPr/>
            </a:pPr>
            <a:r>
              <a:rPr lang="es-CO" sz="1800" b="1" dirty="0">
                <a:solidFill>
                  <a:srgbClr val="17406D"/>
                </a:solidFill>
                <a:latin typeface="Calibri" panose="020F0502020204030204" pitchFamily="34" charset="0"/>
              </a:rPr>
              <a:t>Exposición de algunos agentes en cuanto a la adjudicación</a:t>
            </a:r>
          </a:p>
        </p:txBody>
      </p:sp>
      <p:grpSp>
        <p:nvGrpSpPr>
          <p:cNvPr id="18435" name="Grupo 310"/>
          <p:cNvGrpSpPr>
            <a:grpSpLocks/>
          </p:cNvGrpSpPr>
          <p:nvPr/>
        </p:nvGrpSpPr>
        <p:grpSpPr bwMode="auto">
          <a:xfrm>
            <a:off x="142875" y="708422"/>
            <a:ext cx="1262063" cy="68461"/>
            <a:chOff x="461192" y="1812875"/>
            <a:chExt cx="4723170" cy="182832"/>
          </a:xfrm>
        </p:grpSpPr>
        <p:sp>
          <p:nvSpPr>
            <p:cNvPr id="312" name="Rectangle 9"/>
            <p:cNvSpPr/>
            <p:nvPr/>
          </p:nvSpPr>
          <p:spPr>
            <a:xfrm>
              <a:off x="461192" y="1812875"/>
              <a:ext cx="913443" cy="1828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solidFill>
                  <a:prstClr val="white"/>
                </a:solidFill>
              </a:endParaRPr>
            </a:p>
          </p:txBody>
        </p:sp>
        <p:sp>
          <p:nvSpPr>
            <p:cNvPr id="313" name="Rectangle 11"/>
            <p:cNvSpPr/>
            <p:nvPr/>
          </p:nvSpPr>
          <p:spPr>
            <a:xfrm>
              <a:off x="1412510" y="1812875"/>
              <a:ext cx="915670" cy="182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solidFill>
                  <a:prstClr val="white"/>
                </a:solidFill>
              </a:endParaRPr>
            </a:p>
          </p:txBody>
        </p:sp>
        <p:sp>
          <p:nvSpPr>
            <p:cNvPr id="314" name="Rectangle 12"/>
            <p:cNvSpPr/>
            <p:nvPr/>
          </p:nvSpPr>
          <p:spPr>
            <a:xfrm>
              <a:off x="2366056" y="1812875"/>
              <a:ext cx="913443" cy="1828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solidFill>
                  <a:prstClr val="white"/>
                </a:solidFill>
              </a:endParaRPr>
            </a:p>
          </p:txBody>
        </p:sp>
        <p:sp>
          <p:nvSpPr>
            <p:cNvPr id="315" name="Rectangle 13"/>
            <p:cNvSpPr/>
            <p:nvPr/>
          </p:nvSpPr>
          <p:spPr>
            <a:xfrm>
              <a:off x="3317373" y="1812875"/>
              <a:ext cx="915672" cy="1828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solidFill>
                  <a:prstClr val="white"/>
                </a:solidFill>
              </a:endParaRPr>
            </a:p>
          </p:txBody>
        </p:sp>
        <p:sp>
          <p:nvSpPr>
            <p:cNvPr id="316" name="Rectangle 14"/>
            <p:cNvSpPr/>
            <p:nvPr/>
          </p:nvSpPr>
          <p:spPr>
            <a:xfrm>
              <a:off x="4270919" y="1812875"/>
              <a:ext cx="913443" cy="18283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solidFill>
                  <a:prstClr val="white"/>
                </a:solidFill>
              </a:endParaRPr>
            </a:p>
          </p:txBody>
        </p:sp>
      </p:grpSp>
      <p:sp>
        <p:nvSpPr>
          <p:cNvPr id="17" name="8 CuadroTexto"/>
          <p:cNvSpPr txBox="1"/>
          <p:nvPr/>
        </p:nvSpPr>
        <p:spPr>
          <a:xfrm>
            <a:off x="281583" y="841177"/>
            <a:ext cx="8828484" cy="323165"/>
          </a:xfrm>
          <a:prstGeom prst="rect">
            <a:avLst/>
          </a:prstGeom>
          <a:noFill/>
        </p:spPr>
        <p:txBody>
          <a:bodyPr>
            <a:spAutoFit/>
          </a:bodyPr>
          <a:lstStyle/>
          <a:p>
            <a:pPr algn="ctr" defTabSz="685663">
              <a:buClr>
                <a:srgbClr val="13B5EA">
                  <a:lumMod val="50000"/>
                </a:srgbClr>
              </a:buClr>
              <a:defRPr/>
            </a:pPr>
            <a:r>
              <a:rPr lang="es-CO" sz="1500" b="1" dirty="0">
                <a:solidFill>
                  <a:srgbClr val="549E39"/>
                </a:solidFill>
                <a:latin typeface="Calibri" panose="020F0502020204030204" pitchFamily="34" charset="0"/>
                <a:cs typeface="Arial" panose="020B0604020202020204" pitchFamily="34" charset="0"/>
              </a:rPr>
              <a:t> POR VALOR DE LA ADJUDICACIÓN</a:t>
            </a:r>
            <a:endParaRPr lang="es-CO" sz="1500" dirty="0">
              <a:solidFill>
                <a:srgbClr val="549E39"/>
              </a:solidFill>
              <a:latin typeface="Calibri" panose="020F0502020204030204" pitchFamily="34" charset="0"/>
              <a:cs typeface="Arial" panose="020B0604020202020204" pitchFamily="34" charset="0"/>
            </a:endParaRPr>
          </a:p>
        </p:txBody>
      </p:sp>
      <p:graphicFrame>
        <p:nvGraphicFramePr>
          <p:cNvPr id="19" name="18 Tabla"/>
          <p:cNvGraphicFramePr>
            <a:graphicFrameLocks noGrp="1"/>
          </p:cNvGraphicFramePr>
          <p:nvPr/>
        </p:nvGraphicFramePr>
        <p:xfrm>
          <a:off x="651867" y="1350764"/>
          <a:ext cx="7839074" cy="3345660"/>
        </p:xfrm>
        <a:graphic>
          <a:graphicData uri="http://schemas.openxmlformats.org/drawingml/2006/table">
            <a:tbl>
              <a:tblPr/>
              <a:tblGrid>
                <a:gridCol w="516862"/>
                <a:gridCol w="738374"/>
                <a:gridCol w="1735180"/>
                <a:gridCol w="1895162"/>
                <a:gridCol w="738374"/>
                <a:gridCol w="738374"/>
                <a:gridCol w="738374"/>
                <a:gridCol w="738374"/>
              </a:tblGrid>
              <a:tr h="604944">
                <a:tc>
                  <a:txBody>
                    <a:bodyPr/>
                    <a:lstStyle/>
                    <a:p>
                      <a:pPr algn="ctr" fontAlgn="ctr"/>
                      <a:r>
                        <a:rPr lang="es-ES" sz="900" b="1" i="0" u="none" strike="noStrike" dirty="0">
                          <a:solidFill>
                            <a:srgbClr val="EEECE1"/>
                          </a:solidFill>
                          <a:latin typeface="Arial" pitchFamily="34" charset="0"/>
                          <a:cs typeface="Arial" pitchFamily="34" charset="0"/>
                        </a:rPr>
                        <a:t>No. Rueda</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s-ES" sz="900" b="1" i="0" u="none" strike="noStrike">
                          <a:solidFill>
                            <a:srgbClr val="EEECE1"/>
                          </a:solidFill>
                          <a:latin typeface="Arial" pitchFamily="34" charset="0"/>
                          <a:cs typeface="Arial" pitchFamily="34" charset="0"/>
                        </a:rPr>
                        <a:t>Fecha Rueda</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s-ES" sz="900" b="1" i="0" u="none" strike="noStrike" dirty="0">
                          <a:solidFill>
                            <a:srgbClr val="EEECE1"/>
                          </a:solidFill>
                          <a:latin typeface="Arial" pitchFamily="34" charset="0"/>
                          <a:cs typeface="Arial" pitchFamily="34" charset="0"/>
                        </a:rPr>
                        <a:t>Vendedor </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s-ES" sz="900" b="1" i="0" u="none" strike="noStrike" dirty="0">
                          <a:solidFill>
                            <a:srgbClr val="EEECE1"/>
                          </a:solidFill>
                          <a:latin typeface="Arial" pitchFamily="34" charset="0"/>
                          <a:cs typeface="Arial" pitchFamily="34" charset="0"/>
                        </a:rPr>
                        <a:t>Comprador</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s-ES" sz="900" b="1" i="0" u="none" strike="noStrike">
                          <a:solidFill>
                            <a:srgbClr val="EEECE1"/>
                          </a:solidFill>
                          <a:latin typeface="Arial" pitchFamily="34" charset="0"/>
                          <a:cs typeface="Arial" pitchFamily="34" charset="0"/>
                        </a:rPr>
                        <a:t>Cantidad Adjudicada</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s-ES" sz="900" b="1" i="0" u="none" strike="noStrike">
                          <a:solidFill>
                            <a:srgbClr val="EEECE1"/>
                          </a:solidFill>
                          <a:latin typeface="Arial" pitchFamily="34" charset="0"/>
                          <a:cs typeface="Arial" pitchFamily="34" charset="0"/>
                        </a:rPr>
                        <a:t>P*Q POSTURA </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s-ES" sz="900" b="1" i="0" u="none" strike="noStrike">
                          <a:solidFill>
                            <a:srgbClr val="EEECE1"/>
                          </a:solidFill>
                          <a:latin typeface="Arial" pitchFamily="34" charset="0"/>
                          <a:cs typeface="Arial" pitchFamily="34" charset="0"/>
                        </a:rPr>
                        <a:t>P*Q CONTRATO</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s-ES" sz="900" b="1" i="0" u="none" strike="noStrike">
                          <a:solidFill>
                            <a:srgbClr val="EEECE1"/>
                          </a:solidFill>
                          <a:latin typeface="Arial" pitchFamily="34" charset="0"/>
                          <a:cs typeface="Arial" pitchFamily="34" charset="0"/>
                        </a:rPr>
                        <a:t>DIFERENCIA POSTURA VS. CONTRATO</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153754">
                <a:tc>
                  <a:txBody>
                    <a:bodyPr/>
                    <a:lstStyle/>
                    <a:p>
                      <a:pPr algn="r" fontAlgn="ctr"/>
                      <a:r>
                        <a:rPr lang="es-ES" sz="900" b="0" i="0" u="none" strike="noStrike" dirty="0">
                          <a:solidFill>
                            <a:srgbClr val="1F497D"/>
                          </a:solidFill>
                          <a:latin typeface="Arial" pitchFamily="34" charset="0"/>
                          <a:cs typeface="Arial" pitchFamily="34" charset="0"/>
                        </a:rPr>
                        <a:t>146</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ctr"/>
                      <a:r>
                        <a:rPr lang="es-ES" sz="900" b="0" i="0" u="none" strike="noStrike" dirty="0">
                          <a:solidFill>
                            <a:srgbClr val="1F497D"/>
                          </a:solidFill>
                          <a:latin typeface="Arial" pitchFamily="34" charset="0"/>
                          <a:cs typeface="Arial" pitchFamily="34" charset="0"/>
                        </a:rPr>
                        <a:t>25/03/2015</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s-ES" sz="900" b="0" i="0" u="none" strike="noStrike">
                          <a:solidFill>
                            <a:srgbClr val="1F497D"/>
                          </a:solidFill>
                          <a:latin typeface="Arial" pitchFamily="34" charset="0"/>
                          <a:cs typeface="Arial" pitchFamily="34" charset="0"/>
                        </a:rPr>
                        <a:t>ORGANIZACION TERPEL S.A</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pt-BR" sz="900" b="0" i="0" u="none" strike="noStrike" dirty="0">
                          <a:solidFill>
                            <a:srgbClr val="1F497D"/>
                          </a:solidFill>
                          <a:latin typeface="Arial" pitchFamily="34" charset="0"/>
                          <a:cs typeface="Arial" pitchFamily="34" charset="0"/>
                        </a:rPr>
                        <a:t>E2 </a:t>
                      </a:r>
                      <a:r>
                        <a:rPr lang="pt-BR" sz="900" b="0" i="0" u="none" strike="noStrike" dirty="0" err="1">
                          <a:solidFill>
                            <a:srgbClr val="1F497D"/>
                          </a:solidFill>
                          <a:latin typeface="Arial" pitchFamily="34" charset="0"/>
                          <a:cs typeface="Arial" pitchFamily="34" charset="0"/>
                        </a:rPr>
                        <a:t>EnergÃ­a</a:t>
                      </a:r>
                      <a:r>
                        <a:rPr lang="pt-BR" sz="900" b="0" i="0" u="none" strike="noStrike" dirty="0">
                          <a:solidFill>
                            <a:srgbClr val="1F497D"/>
                          </a:solidFill>
                          <a:latin typeface="Arial" pitchFamily="34" charset="0"/>
                          <a:cs typeface="Arial" pitchFamily="34" charset="0"/>
                        </a:rPr>
                        <a:t> Eficiente S.A. </a:t>
                      </a:r>
                      <a:r>
                        <a:rPr lang="pt-BR" sz="900" b="0" i="0" u="none" strike="noStrike" dirty="0" err="1">
                          <a:solidFill>
                            <a:srgbClr val="1F497D"/>
                          </a:solidFill>
                          <a:latin typeface="Arial" pitchFamily="34" charset="0"/>
                          <a:cs typeface="Arial" pitchFamily="34" charset="0"/>
                        </a:rPr>
                        <a:t>E.S.P.</a:t>
                      </a:r>
                      <a:endParaRPr lang="pt-BR" sz="900" b="0" i="0" u="none" strike="noStrike" dirty="0">
                        <a:solidFill>
                          <a:srgbClr val="1F497D"/>
                        </a:solidFill>
                        <a:latin typeface="Arial" pitchFamily="34" charset="0"/>
                        <a:cs typeface="Arial" pitchFamily="34" charset="0"/>
                      </a:endParaRP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ctr"/>
                      <a:r>
                        <a:rPr lang="es-ES" sz="900" b="0" i="0" u="none" strike="noStrike">
                          <a:solidFill>
                            <a:srgbClr val="1F497D"/>
                          </a:solidFill>
                          <a:latin typeface="Arial" pitchFamily="34" charset="0"/>
                          <a:cs typeface="Arial" pitchFamily="34" charset="0"/>
                        </a:rPr>
                        <a:t>2190</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ctr"/>
                      <a:r>
                        <a:rPr lang="es-ES" sz="900" b="0" i="0" u="none" strike="noStrike">
                          <a:solidFill>
                            <a:srgbClr val="1F497D"/>
                          </a:solidFill>
                          <a:latin typeface="Arial" pitchFamily="34" charset="0"/>
                          <a:cs typeface="Arial" pitchFamily="34" charset="0"/>
                        </a:rPr>
                        <a:t>4292,4</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ctr"/>
                      <a:r>
                        <a:rPr lang="es-ES" sz="900" b="0" i="0" u="none" strike="noStrike">
                          <a:solidFill>
                            <a:srgbClr val="1F497D"/>
                          </a:solidFill>
                          <a:latin typeface="Arial" pitchFamily="34" charset="0"/>
                          <a:cs typeface="Arial" pitchFamily="34" charset="0"/>
                        </a:rPr>
                        <a:t>1073,1</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ctr"/>
                      <a:r>
                        <a:rPr lang="es-ES" sz="900" b="0" i="0" u="none" strike="noStrike" dirty="0">
                          <a:solidFill>
                            <a:srgbClr val="1F497D"/>
                          </a:solidFill>
                          <a:latin typeface="Arial" pitchFamily="34" charset="0"/>
                          <a:cs typeface="Arial" pitchFamily="34" charset="0"/>
                        </a:rPr>
                        <a:t>3219,3</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153754">
                <a:tc>
                  <a:txBody>
                    <a:bodyPr/>
                    <a:lstStyle/>
                    <a:p>
                      <a:pPr algn="r" fontAlgn="ctr"/>
                      <a:r>
                        <a:rPr lang="es-ES" sz="900" b="0" i="0" u="none" strike="noStrike" dirty="0">
                          <a:solidFill>
                            <a:srgbClr val="1F497D"/>
                          </a:solidFill>
                          <a:latin typeface="Arial" pitchFamily="34" charset="0"/>
                          <a:cs typeface="Arial" pitchFamily="34" charset="0"/>
                        </a:rPr>
                        <a:t>146</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ctr"/>
                      <a:r>
                        <a:rPr lang="es-ES" sz="900" b="0" i="0" u="none" strike="noStrike" dirty="0">
                          <a:solidFill>
                            <a:srgbClr val="1F497D"/>
                          </a:solidFill>
                          <a:latin typeface="Arial" pitchFamily="34" charset="0"/>
                          <a:cs typeface="Arial" pitchFamily="34" charset="0"/>
                        </a:rPr>
                        <a:t>25/03/2015</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s-ES" sz="900" b="0" i="0" u="none" strike="noStrike">
                          <a:solidFill>
                            <a:srgbClr val="1F497D"/>
                          </a:solidFill>
                          <a:latin typeface="Arial" pitchFamily="34" charset="0"/>
                          <a:cs typeface="Arial" pitchFamily="34" charset="0"/>
                        </a:rPr>
                        <a:t>ORGANIZACION TERPEL S.A</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pt-BR" sz="900" b="0" i="0" u="none" strike="noStrike" dirty="0">
                          <a:solidFill>
                            <a:srgbClr val="1F497D"/>
                          </a:solidFill>
                          <a:latin typeface="Arial" pitchFamily="34" charset="0"/>
                          <a:cs typeface="Arial" pitchFamily="34" charset="0"/>
                        </a:rPr>
                        <a:t>E2 </a:t>
                      </a:r>
                      <a:r>
                        <a:rPr lang="pt-BR" sz="900" b="0" i="0" u="none" strike="noStrike" dirty="0" err="1">
                          <a:solidFill>
                            <a:srgbClr val="1F497D"/>
                          </a:solidFill>
                          <a:latin typeface="Arial" pitchFamily="34" charset="0"/>
                          <a:cs typeface="Arial" pitchFamily="34" charset="0"/>
                        </a:rPr>
                        <a:t>EnergÃ­a</a:t>
                      </a:r>
                      <a:r>
                        <a:rPr lang="pt-BR" sz="900" b="0" i="0" u="none" strike="noStrike" dirty="0">
                          <a:solidFill>
                            <a:srgbClr val="1F497D"/>
                          </a:solidFill>
                          <a:latin typeface="Arial" pitchFamily="34" charset="0"/>
                          <a:cs typeface="Arial" pitchFamily="34" charset="0"/>
                        </a:rPr>
                        <a:t> Eficiente S.A. </a:t>
                      </a:r>
                      <a:r>
                        <a:rPr lang="pt-BR" sz="900" b="0" i="0" u="none" strike="noStrike" dirty="0" err="1">
                          <a:solidFill>
                            <a:srgbClr val="1F497D"/>
                          </a:solidFill>
                          <a:latin typeface="Arial" pitchFamily="34" charset="0"/>
                          <a:cs typeface="Arial" pitchFamily="34" charset="0"/>
                        </a:rPr>
                        <a:t>E.S.P.</a:t>
                      </a:r>
                      <a:endParaRPr lang="pt-BR" sz="900" b="0" i="0" u="none" strike="noStrike" dirty="0">
                        <a:solidFill>
                          <a:srgbClr val="1F497D"/>
                        </a:solidFill>
                        <a:latin typeface="Arial" pitchFamily="34" charset="0"/>
                        <a:cs typeface="Arial" pitchFamily="34" charset="0"/>
                      </a:endParaRP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ctr"/>
                      <a:r>
                        <a:rPr lang="es-ES" sz="900" b="0" i="0" u="none" strike="noStrike">
                          <a:solidFill>
                            <a:srgbClr val="1F497D"/>
                          </a:solidFill>
                          <a:latin typeface="Arial" pitchFamily="34" charset="0"/>
                          <a:cs typeface="Arial" pitchFamily="34" charset="0"/>
                        </a:rPr>
                        <a:t>1058</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ctr"/>
                      <a:r>
                        <a:rPr lang="es-ES" sz="900" b="0" i="0" u="none" strike="noStrike">
                          <a:solidFill>
                            <a:srgbClr val="1F497D"/>
                          </a:solidFill>
                          <a:latin typeface="Arial" pitchFamily="34" charset="0"/>
                          <a:cs typeface="Arial" pitchFamily="34" charset="0"/>
                        </a:rPr>
                        <a:t>2602,68</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ctr"/>
                      <a:r>
                        <a:rPr lang="es-ES" sz="900" b="0" i="0" u="none" strike="noStrike">
                          <a:solidFill>
                            <a:srgbClr val="1F497D"/>
                          </a:solidFill>
                          <a:latin typeface="Arial" pitchFamily="34" charset="0"/>
                          <a:cs typeface="Arial" pitchFamily="34" charset="0"/>
                        </a:rPr>
                        <a:t>571,32</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ctr"/>
                      <a:r>
                        <a:rPr lang="es-ES" sz="900" b="0" i="0" u="none" strike="noStrike" dirty="0">
                          <a:solidFill>
                            <a:srgbClr val="1F497D"/>
                          </a:solidFill>
                          <a:latin typeface="Arial" pitchFamily="34" charset="0"/>
                          <a:cs typeface="Arial" pitchFamily="34" charset="0"/>
                        </a:rPr>
                        <a:t>2031,36</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04151">
                <a:tc>
                  <a:txBody>
                    <a:bodyPr/>
                    <a:lstStyle/>
                    <a:p>
                      <a:pPr algn="r" fontAlgn="ctr"/>
                      <a:r>
                        <a:rPr lang="es-ES" sz="900" b="0" i="0" u="none" strike="noStrike">
                          <a:solidFill>
                            <a:srgbClr val="1F497D"/>
                          </a:solidFill>
                          <a:latin typeface="Arial" pitchFamily="34" charset="0"/>
                          <a:cs typeface="Arial" pitchFamily="34" charset="0"/>
                        </a:rPr>
                        <a:t>1736</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ctr"/>
                      <a:r>
                        <a:rPr lang="es-ES" sz="900" b="0" i="0" u="none" strike="noStrike" dirty="0">
                          <a:solidFill>
                            <a:srgbClr val="1F497D"/>
                          </a:solidFill>
                          <a:latin typeface="Arial" pitchFamily="34" charset="0"/>
                          <a:cs typeface="Arial" pitchFamily="34" charset="0"/>
                        </a:rPr>
                        <a:t>16/04/2017</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ctr"/>
                      <a:r>
                        <a:rPr lang="es-ES" sz="900" b="0" i="0" u="none" strike="noStrike" dirty="0">
                          <a:solidFill>
                            <a:srgbClr val="1F497D"/>
                          </a:solidFill>
                          <a:latin typeface="Arial" pitchFamily="34" charset="0"/>
                          <a:cs typeface="Arial" pitchFamily="34" charset="0"/>
                        </a:rPr>
                        <a:t>ORGANIZACION TERPEL S.A</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ctr"/>
                      <a:r>
                        <a:rPr lang="es-ES" sz="900" b="0" i="0" u="none" strike="noStrike" dirty="0">
                          <a:solidFill>
                            <a:srgbClr val="1F497D"/>
                          </a:solidFill>
                          <a:latin typeface="Arial" pitchFamily="34" charset="0"/>
                          <a:cs typeface="Arial" pitchFamily="34" charset="0"/>
                        </a:rPr>
                        <a:t>Gas Natural Industrial de Colombia S.A ESP</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ctr"/>
                      <a:r>
                        <a:rPr lang="es-ES" sz="900" b="0" i="0" u="none" strike="noStrike">
                          <a:solidFill>
                            <a:srgbClr val="1F497D"/>
                          </a:solidFill>
                          <a:latin typeface="Arial" pitchFamily="34" charset="0"/>
                          <a:cs typeface="Arial" pitchFamily="34" charset="0"/>
                        </a:rPr>
                        <a:t>722</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ctr"/>
                      <a:r>
                        <a:rPr lang="es-ES" sz="900" b="0" i="0" u="none" strike="noStrike">
                          <a:solidFill>
                            <a:srgbClr val="1F497D"/>
                          </a:solidFill>
                          <a:latin typeface="Arial" pitchFamily="34" charset="0"/>
                          <a:cs typeface="Arial" pitchFamily="34" charset="0"/>
                        </a:rPr>
                        <a:t>678,68</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ctr"/>
                      <a:r>
                        <a:rPr lang="es-ES" sz="900" b="0" i="0" u="none" strike="noStrike">
                          <a:solidFill>
                            <a:srgbClr val="1F497D"/>
                          </a:solidFill>
                          <a:latin typeface="Arial" pitchFamily="34" charset="0"/>
                          <a:cs typeface="Arial" pitchFamily="34" charset="0"/>
                        </a:rPr>
                        <a:t>418,76</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ctr"/>
                      <a:r>
                        <a:rPr lang="es-ES" sz="900" b="0" i="0" u="none" strike="noStrike" dirty="0">
                          <a:solidFill>
                            <a:srgbClr val="1F497D"/>
                          </a:solidFill>
                          <a:latin typeface="Arial" pitchFamily="34" charset="0"/>
                          <a:cs typeface="Arial" pitchFamily="34" charset="0"/>
                        </a:rPr>
                        <a:t>259,92</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04151">
                <a:tc>
                  <a:txBody>
                    <a:bodyPr/>
                    <a:lstStyle/>
                    <a:p>
                      <a:pPr algn="r" fontAlgn="ctr"/>
                      <a:r>
                        <a:rPr lang="es-ES" sz="900" b="0" i="0" u="none" strike="noStrike">
                          <a:solidFill>
                            <a:srgbClr val="1F497D"/>
                          </a:solidFill>
                          <a:latin typeface="Arial" pitchFamily="34" charset="0"/>
                          <a:cs typeface="Arial" pitchFamily="34" charset="0"/>
                        </a:rPr>
                        <a:t>1638</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ctr"/>
                      <a:r>
                        <a:rPr lang="es-ES" sz="900" b="0" i="0" u="none" strike="noStrike">
                          <a:solidFill>
                            <a:srgbClr val="1F497D"/>
                          </a:solidFill>
                          <a:latin typeface="Arial" pitchFamily="34" charset="0"/>
                          <a:cs typeface="Arial" pitchFamily="34" charset="0"/>
                        </a:rPr>
                        <a:t>27/02/2017</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ctr"/>
                      <a:r>
                        <a:rPr lang="es-ES" sz="900" b="0" i="0" u="none" strike="noStrike" dirty="0">
                          <a:solidFill>
                            <a:srgbClr val="1F497D"/>
                          </a:solidFill>
                          <a:latin typeface="Arial" pitchFamily="34" charset="0"/>
                          <a:cs typeface="Arial" pitchFamily="34" charset="0"/>
                        </a:rPr>
                        <a:t>ORGANIZACION TERPEL S.A</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ctr"/>
                      <a:r>
                        <a:rPr lang="es-ES" sz="900" b="0" i="0" u="none" strike="noStrike">
                          <a:solidFill>
                            <a:srgbClr val="1F497D"/>
                          </a:solidFill>
                          <a:latin typeface="Arial" pitchFamily="34" charset="0"/>
                          <a:cs typeface="Arial" pitchFamily="34" charset="0"/>
                        </a:rPr>
                        <a:t>Gas Natural Industrial de Colombia S.A ESP</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ctr"/>
                      <a:r>
                        <a:rPr lang="es-ES" sz="900" b="0" i="0" u="none" strike="noStrike">
                          <a:solidFill>
                            <a:srgbClr val="1F497D"/>
                          </a:solidFill>
                          <a:latin typeface="Arial" pitchFamily="34" charset="0"/>
                          <a:cs typeface="Arial" pitchFamily="34" charset="0"/>
                        </a:rPr>
                        <a:t>669</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ctr"/>
                      <a:r>
                        <a:rPr lang="es-ES" sz="900" b="0" i="0" u="none" strike="noStrike">
                          <a:solidFill>
                            <a:srgbClr val="1F497D"/>
                          </a:solidFill>
                          <a:latin typeface="Arial" pitchFamily="34" charset="0"/>
                          <a:cs typeface="Arial" pitchFamily="34" charset="0"/>
                        </a:rPr>
                        <a:t>635,55</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ctr"/>
                      <a:r>
                        <a:rPr lang="es-ES" sz="900" b="0" i="0" u="none" strike="noStrike">
                          <a:solidFill>
                            <a:srgbClr val="1F497D"/>
                          </a:solidFill>
                          <a:latin typeface="Arial" pitchFamily="34" charset="0"/>
                          <a:cs typeface="Arial" pitchFamily="34" charset="0"/>
                        </a:rPr>
                        <a:t>388,02</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ctr"/>
                      <a:r>
                        <a:rPr lang="es-ES" sz="900" b="0" i="0" u="none" strike="noStrike">
                          <a:solidFill>
                            <a:srgbClr val="1F497D"/>
                          </a:solidFill>
                          <a:latin typeface="Arial" pitchFamily="34" charset="0"/>
                          <a:cs typeface="Arial" pitchFamily="34" charset="0"/>
                        </a:rPr>
                        <a:t>247,53</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04151">
                <a:tc>
                  <a:txBody>
                    <a:bodyPr/>
                    <a:lstStyle/>
                    <a:p>
                      <a:pPr algn="r" fontAlgn="ctr"/>
                      <a:r>
                        <a:rPr lang="es-ES" sz="900" b="0" i="0" u="none" strike="noStrike">
                          <a:solidFill>
                            <a:srgbClr val="1F497D"/>
                          </a:solidFill>
                          <a:latin typeface="Arial" pitchFamily="34" charset="0"/>
                          <a:cs typeface="Arial" pitchFamily="34" charset="0"/>
                        </a:rPr>
                        <a:t>1742</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ctr"/>
                      <a:r>
                        <a:rPr lang="es-ES" sz="900" b="0" i="0" u="none" strike="noStrike">
                          <a:solidFill>
                            <a:srgbClr val="1F497D"/>
                          </a:solidFill>
                          <a:latin typeface="Arial" pitchFamily="34" charset="0"/>
                          <a:cs typeface="Arial" pitchFamily="34" charset="0"/>
                        </a:rPr>
                        <a:t>19/04/2017</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ctr"/>
                      <a:r>
                        <a:rPr lang="es-ES" sz="900" b="0" i="0" u="none" strike="noStrike" dirty="0">
                          <a:solidFill>
                            <a:srgbClr val="1F497D"/>
                          </a:solidFill>
                          <a:latin typeface="Arial" pitchFamily="34" charset="0"/>
                          <a:cs typeface="Arial" pitchFamily="34" charset="0"/>
                        </a:rPr>
                        <a:t>ORGANIZACION TERPEL S.A</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ctr"/>
                      <a:r>
                        <a:rPr lang="es-ES" sz="900" b="0" i="0" u="none" strike="noStrike" dirty="0">
                          <a:solidFill>
                            <a:srgbClr val="1F497D"/>
                          </a:solidFill>
                          <a:latin typeface="Arial" pitchFamily="34" charset="0"/>
                          <a:cs typeface="Arial" pitchFamily="34" charset="0"/>
                        </a:rPr>
                        <a:t>Gas Natural Industrial de Colombia S.A ESP</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ctr"/>
                      <a:r>
                        <a:rPr lang="es-ES" sz="900" b="0" i="0" u="none" strike="noStrike">
                          <a:solidFill>
                            <a:srgbClr val="1F497D"/>
                          </a:solidFill>
                          <a:latin typeface="Arial" pitchFamily="34" charset="0"/>
                          <a:cs typeface="Arial" pitchFamily="34" charset="0"/>
                        </a:rPr>
                        <a:t>704</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ctr"/>
                      <a:r>
                        <a:rPr lang="es-ES" sz="900" b="0" i="0" u="none" strike="noStrike">
                          <a:solidFill>
                            <a:srgbClr val="1F497D"/>
                          </a:solidFill>
                          <a:latin typeface="Arial" pitchFamily="34" charset="0"/>
                          <a:cs typeface="Arial" pitchFamily="34" charset="0"/>
                        </a:rPr>
                        <a:t>647,68</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ctr"/>
                      <a:r>
                        <a:rPr lang="es-ES" sz="900" b="0" i="0" u="none" strike="noStrike">
                          <a:solidFill>
                            <a:srgbClr val="1F497D"/>
                          </a:solidFill>
                          <a:latin typeface="Arial" pitchFamily="34" charset="0"/>
                          <a:cs typeface="Arial" pitchFamily="34" charset="0"/>
                        </a:rPr>
                        <a:t>408,32</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ctr"/>
                      <a:r>
                        <a:rPr lang="es-ES" sz="900" b="0" i="0" u="none" strike="noStrike">
                          <a:solidFill>
                            <a:srgbClr val="1F497D"/>
                          </a:solidFill>
                          <a:latin typeface="Arial" pitchFamily="34" charset="0"/>
                          <a:cs typeface="Arial" pitchFamily="34" charset="0"/>
                        </a:rPr>
                        <a:t>239,36</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04151">
                <a:tc>
                  <a:txBody>
                    <a:bodyPr/>
                    <a:lstStyle/>
                    <a:p>
                      <a:pPr algn="r" fontAlgn="ctr"/>
                      <a:r>
                        <a:rPr lang="es-ES" sz="900" b="0" i="0" u="none" strike="noStrike">
                          <a:solidFill>
                            <a:srgbClr val="1F497D"/>
                          </a:solidFill>
                          <a:latin typeface="Arial" pitchFamily="34" charset="0"/>
                          <a:cs typeface="Arial" pitchFamily="34" charset="0"/>
                        </a:rPr>
                        <a:t>1738</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ctr"/>
                      <a:r>
                        <a:rPr lang="es-ES" sz="900" b="0" i="0" u="none" strike="noStrike">
                          <a:solidFill>
                            <a:srgbClr val="1F497D"/>
                          </a:solidFill>
                          <a:latin typeface="Arial" pitchFamily="34" charset="0"/>
                          <a:cs typeface="Arial" pitchFamily="34" charset="0"/>
                        </a:rPr>
                        <a:t>17/04/2017</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ctr"/>
                      <a:r>
                        <a:rPr lang="es-ES" sz="900" b="0" i="0" u="none" strike="noStrike" dirty="0">
                          <a:solidFill>
                            <a:srgbClr val="1F497D"/>
                          </a:solidFill>
                          <a:latin typeface="Arial" pitchFamily="34" charset="0"/>
                          <a:cs typeface="Arial" pitchFamily="34" charset="0"/>
                        </a:rPr>
                        <a:t>ORGANIZACION TERPEL S.A</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ctr"/>
                      <a:r>
                        <a:rPr lang="es-ES" sz="900" b="0" i="0" u="none" strike="noStrike" dirty="0">
                          <a:solidFill>
                            <a:srgbClr val="1F497D"/>
                          </a:solidFill>
                          <a:latin typeface="Arial" pitchFamily="34" charset="0"/>
                          <a:cs typeface="Arial" pitchFamily="34" charset="0"/>
                        </a:rPr>
                        <a:t>Gas Natural Industrial de Colombia S.A ESP</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ctr"/>
                      <a:r>
                        <a:rPr lang="es-ES" sz="900" b="0" i="0" u="none" strike="noStrike">
                          <a:solidFill>
                            <a:srgbClr val="1F497D"/>
                          </a:solidFill>
                          <a:latin typeface="Arial" pitchFamily="34" charset="0"/>
                          <a:cs typeface="Arial" pitchFamily="34" charset="0"/>
                        </a:rPr>
                        <a:t>659</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ctr"/>
                      <a:r>
                        <a:rPr lang="es-ES" sz="900" b="0" i="0" u="none" strike="noStrike">
                          <a:solidFill>
                            <a:srgbClr val="1F497D"/>
                          </a:solidFill>
                          <a:latin typeface="Arial" pitchFamily="34" charset="0"/>
                          <a:cs typeface="Arial" pitchFamily="34" charset="0"/>
                        </a:rPr>
                        <a:t>619,46</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ctr"/>
                      <a:r>
                        <a:rPr lang="es-ES" sz="900" b="0" i="0" u="none" strike="noStrike">
                          <a:solidFill>
                            <a:srgbClr val="1F497D"/>
                          </a:solidFill>
                          <a:latin typeface="Arial" pitchFamily="34" charset="0"/>
                          <a:cs typeface="Arial" pitchFamily="34" charset="0"/>
                        </a:rPr>
                        <a:t>382,22</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ctr"/>
                      <a:r>
                        <a:rPr lang="es-ES" sz="900" b="0" i="0" u="none" strike="noStrike">
                          <a:solidFill>
                            <a:srgbClr val="1F497D"/>
                          </a:solidFill>
                          <a:latin typeface="Arial" pitchFamily="34" charset="0"/>
                          <a:cs typeface="Arial" pitchFamily="34" charset="0"/>
                        </a:rPr>
                        <a:t>237,24</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04151">
                <a:tc>
                  <a:txBody>
                    <a:bodyPr/>
                    <a:lstStyle/>
                    <a:p>
                      <a:pPr algn="r" fontAlgn="ctr"/>
                      <a:r>
                        <a:rPr lang="es-ES" sz="900" b="0" i="0" u="none" strike="noStrike">
                          <a:solidFill>
                            <a:srgbClr val="1F497D"/>
                          </a:solidFill>
                          <a:latin typeface="Arial" pitchFamily="34" charset="0"/>
                          <a:cs typeface="Arial" pitchFamily="34" charset="0"/>
                        </a:rPr>
                        <a:t>1768</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ctr"/>
                      <a:r>
                        <a:rPr lang="es-ES" sz="900" b="0" i="0" u="none" strike="noStrike">
                          <a:solidFill>
                            <a:srgbClr val="1F497D"/>
                          </a:solidFill>
                          <a:latin typeface="Arial" pitchFamily="34" charset="0"/>
                          <a:cs typeface="Arial" pitchFamily="34" charset="0"/>
                        </a:rPr>
                        <a:t>1/05/2017</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ctr"/>
                      <a:r>
                        <a:rPr lang="es-ES" sz="900" b="0" i="0" u="none" strike="noStrike">
                          <a:solidFill>
                            <a:srgbClr val="1F497D"/>
                          </a:solidFill>
                          <a:latin typeface="Arial" pitchFamily="34" charset="0"/>
                          <a:cs typeface="Arial" pitchFamily="34" charset="0"/>
                        </a:rPr>
                        <a:t>ORGANIZACION TERPEL S.A</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ctr"/>
                      <a:r>
                        <a:rPr lang="es-ES" sz="900" b="0" i="0" u="none" strike="noStrike" dirty="0">
                          <a:solidFill>
                            <a:srgbClr val="1F497D"/>
                          </a:solidFill>
                          <a:latin typeface="Arial" pitchFamily="34" charset="0"/>
                          <a:cs typeface="Arial" pitchFamily="34" charset="0"/>
                        </a:rPr>
                        <a:t>Gas Natural Industrial de Colombia S.A ESP</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ctr"/>
                      <a:r>
                        <a:rPr lang="es-ES" sz="900" b="0" i="0" u="none" strike="noStrike">
                          <a:solidFill>
                            <a:srgbClr val="1F497D"/>
                          </a:solidFill>
                          <a:latin typeface="Arial" pitchFamily="34" charset="0"/>
                          <a:cs typeface="Arial" pitchFamily="34" charset="0"/>
                        </a:rPr>
                        <a:t>697</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ctr"/>
                      <a:r>
                        <a:rPr lang="es-ES" sz="900" b="0" i="0" u="none" strike="noStrike">
                          <a:solidFill>
                            <a:srgbClr val="1F497D"/>
                          </a:solidFill>
                          <a:latin typeface="Arial" pitchFamily="34" charset="0"/>
                          <a:cs typeface="Arial" pitchFamily="34" charset="0"/>
                        </a:rPr>
                        <a:t>641,24</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ctr"/>
                      <a:r>
                        <a:rPr lang="es-ES" sz="900" b="0" i="0" u="none" strike="noStrike">
                          <a:solidFill>
                            <a:srgbClr val="1F497D"/>
                          </a:solidFill>
                          <a:latin typeface="Arial" pitchFamily="34" charset="0"/>
                          <a:cs typeface="Arial" pitchFamily="34" charset="0"/>
                        </a:rPr>
                        <a:t>404,26</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ctr"/>
                      <a:r>
                        <a:rPr lang="es-ES" sz="900" b="0" i="0" u="none" strike="noStrike">
                          <a:solidFill>
                            <a:srgbClr val="1F497D"/>
                          </a:solidFill>
                          <a:latin typeface="Arial" pitchFamily="34" charset="0"/>
                          <a:cs typeface="Arial" pitchFamily="34" charset="0"/>
                        </a:rPr>
                        <a:t>236,98</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04151">
                <a:tc>
                  <a:txBody>
                    <a:bodyPr/>
                    <a:lstStyle/>
                    <a:p>
                      <a:pPr algn="r" fontAlgn="ctr"/>
                      <a:r>
                        <a:rPr lang="es-ES" sz="900" b="0" i="0" u="none" strike="noStrike">
                          <a:solidFill>
                            <a:srgbClr val="1F497D"/>
                          </a:solidFill>
                          <a:latin typeface="Arial" pitchFamily="34" charset="0"/>
                          <a:cs typeface="Arial" pitchFamily="34" charset="0"/>
                        </a:rPr>
                        <a:t>1671</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ctr"/>
                      <a:r>
                        <a:rPr lang="es-ES" sz="900" b="0" i="0" u="none" strike="noStrike">
                          <a:solidFill>
                            <a:srgbClr val="1F497D"/>
                          </a:solidFill>
                          <a:latin typeface="Arial" pitchFamily="34" charset="0"/>
                          <a:cs typeface="Arial" pitchFamily="34" charset="0"/>
                        </a:rPr>
                        <a:t>15/03/2017</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ctr"/>
                      <a:r>
                        <a:rPr lang="es-ES" sz="900" b="0" i="0" u="none" strike="noStrike">
                          <a:solidFill>
                            <a:srgbClr val="1F497D"/>
                          </a:solidFill>
                          <a:latin typeface="Arial" pitchFamily="34" charset="0"/>
                          <a:cs typeface="Arial" pitchFamily="34" charset="0"/>
                        </a:rPr>
                        <a:t>ORGANIZACION TERPEL S.A</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ctr"/>
                      <a:r>
                        <a:rPr lang="es-ES" sz="900" b="0" i="0" u="none" strike="noStrike" dirty="0">
                          <a:solidFill>
                            <a:srgbClr val="1F497D"/>
                          </a:solidFill>
                          <a:latin typeface="Arial" pitchFamily="34" charset="0"/>
                          <a:cs typeface="Arial" pitchFamily="34" charset="0"/>
                        </a:rPr>
                        <a:t>Gas Natural Industrial de Colombia S.A ESP</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ctr"/>
                      <a:r>
                        <a:rPr lang="es-ES" sz="900" b="0" i="0" u="none" strike="noStrike" dirty="0">
                          <a:solidFill>
                            <a:srgbClr val="1F497D"/>
                          </a:solidFill>
                          <a:latin typeface="Arial" pitchFamily="34" charset="0"/>
                          <a:cs typeface="Arial" pitchFamily="34" charset="0"/>
                        </a:rPr>
                        <a:t>679</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ctr"/>
                      <a:r>
                        <a:rPr lang="es-ES" sz="900" b="0" i="0" u="none" strike="noStrike" dirty="0">
                          <a:solidFill>
                            <a:srgbClr val="1F497D"/>
                          </a:solidFill>
                          <a:latin typeface="Arial" pitchFamily="34" charset="0"/>
                          <a:cs typeface="Arial" pitchFamily="34" charset="0"/>
                        </a:rPr>
                        <a:t>624,68</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ctr"/>
                      <a:r>
                        <a:rPr lang="es-ES" sz="900" b="0" i="0" u="none" strike="noStrike">
                          <a:solidFill>
                            <a:srgbClr val="1F497D"/>
                          </a:solidFill>
                          <a:latin typeface="Arial" pitchFamily="34" charset="0"/>
                          <a:cs typeface="Arial" pitchFamily="34" charset="0"/>
                        </a:rPr>
                        <a:t>393,82</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ctr"/>
                      <a:r>
                        <a:rPr lang="es-ES" sz="900" b="0" i="0" u="none" strike="noStrike">
                          <a:solidFill>
                            <a:srgbClr val="1F497D"/>
                          </a:solidFill>
                          <a:latin typeface="Arial" pitchFamily="34" charset="0"/>
                          <a:cs typeface="Arial" pitchFamily="34" charset="0"/>
                        </a:rPr>
                        <a:t>230,86</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04151">
                <a:tc>
                  <a:txBody>
                    <a:bodyPr/>
                    <a:lstStyle/>
                    <a:p>
                      <a:pPr algn="r" fontAlgn="ctr"/>
                      <a:r>
                        <a:rPr lang="es-ES" sz="900" b="0" i="0" u="none" strike="noStrike">
                          <a:solidFill>
                            <a:srgbClr val="1F497D"/>
                          </a:solidFill>
                          <a:latin typeface="Arial" pitchFamily="34" charset="0"/>
                          <a:cs typeface="Arial" pitchFamily="34" charset="0"/>
                        </a:rPr>
                        <a:t>1653</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ctr"/>
                      <a:r>
                        <a:rPr lang="es-ES" sz="900" b="0" i="0" u="none" strike="noStrike">
                          <a:solidFill>
                            <a:srgbClr val="1F497D"/>
                          </a:solidFill>
                          <a:latin typeface="Arial" pitchFamily="34" charset="0"/>
                          <a:cs typeface="Arial" pitchFamily="34" charset="0"/>
                        </a:rPr>
                        <a:t>6/03/2017</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ctr"/>
                      <a:r>
                        <a:rPr lang="es-ES" sz="900" b="0" i="0" u="none" strike="noStrike">
                          <a:solidFill>
                            <a:srgbClr val="1F497D"/>
                          </a:solidFill>
                          <a:latin typeface="Arial" pitchFamily="34" charset="0"/>
                          <a:cs typeface="Arial" pitchFamily="34" charset="0"/>
                        </a:rPr>
                        <a:t>ORGANIZACION TERPEL S.A</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ctr"/>
                      <a:r>
                        <a:rPr lang="es-ES" sz="900" b="0" i="0" u="none" strike="noStrike" dirty="0">
                          <a:solidFill>
                            <a:srgbClr val="1F497D"/>
                          </a:solidFill>
                          <a:latin typeface="Arial" pitchFamily="34" charset="0"/>
                          <a:cs typeface="Arial" pitchFamily="34" charset="0"/>
                        </a:rPr>
                        <a:t>Gas Natural Industrial de Colombia S.A ESP</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ctr"/>
                      <a:r>
                        <a:rPr lang="es-ES" sz="900" b="0" i="0" u="none" strike="noStrike" dirty="0">
                          <a:solidFill>
                            <a:srgbClr val="1F497D"/>
                          </a:solidFill>
                          <a:latin typeface="Arial" pitchFamily="34" charset="0"/>
                          <a:cs typeface="Arial" pitchFamily="34" charset="0"/>
                        </a:rPr>
                        <a:t>676</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ctr"/>
                      <a:r>
                        <a:rPr lang="es-ES" sz="900" b="0" i="0" u="none" strike="noStrike" dirty="0">
                          <a:solidFill>
                            <a:srgbClr val="1F497D"/>
                          </a:solidFill>
                          <a:latin typeface="Arial" pitchFamily="34" charset="0"/>
                          <a:cs typeface="Arial" pitchFamily="34" charset="0"/>
                        </a:rPr>
                        <a:t>621,92</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ctr"/>
                      <a:r>
                        <a:rPr lang="es-ES" sz="900" b="0" i="0" u="none" strike="noStrike" dirty="0">
                          <a:solidFill>
                            <a:srgbClr val="1F497D"/>
                          </a:solidFill>
                          <a:latin typeface="Arial" pitchFamily="34" charset="0"/>
                          <a:cs typeface="Arial" pitchFamily="34" charset="0"/>
                        </a:rPr>
                        <a:t>392,08</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ctr"/>
                      <a:r>
                        <a:rPr lang="es-ES" sz="900" b="0" i="0" u="none" strike="noStrike">
                          <a:solidFill>
                            <a:srgbClr val="1F497D"/>
                          </a:solidFill>
                          <a:latin typeface="Arial" pitchFamily="34" charset="0"/>
                          <a:cs typeface="Arial" pitchFamily="34" charset="0"/>
                        </a:rPr>
                        <a:t>229,84</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04151">
                <a:tc>
                  <a:txBody>
                    <a:bodyPr/>
                    <a:lstStyle/>
                    <a:p>
                      <a:pPr algn="r" fontAlgn="ctr"/>
                      <a:r>
                        <a:rPr lang="es-ES" sz="900" b="0" i="0" u="none" strike="noStrike">
                          <a:solidFill>
                            <a:srgbClr val="1F497D"/>
                          </a:solidFill>
                          <a:latin typeface="Arial" pitchFamily="34" charset="0"/>
                          <a:cs typeface="Arial" pitchFamily="34" charset="0"/>
                        </a:rPr>
                        <a:t>1757</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ctr"/>
                      <a:r>
                        <a:rPr lang="es-ES" sz="900" b="0" i="0" u="none" strike="noStrike">
                          <a:solidFill>
                            <a:srgbClr val="1F497D"/>
                          </a:solidFill>
                          <a:latin typeface="Arial" pitchFamily="34" charset="0"/>
                          <a:cs typeface="Arial" pitchFamily="34" charset="0"/>
                        </a:rPr>
                        <a:t>26/04/2017</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ctr"/>
                      <a:r>
                        <a:rPr lang="es-ES" sz="900" b="0" i="0" u="none" strike="noStrike">
                          <a:solidFill>
                            <a:srgbClr val="1F497D"/>
                          </a:solidFill>
                          <a:latin typeface="Arial" pitchFamily="34" charset="0"/>
                          <a:cs typeface="Arial" pitchFamily="34" charset="0"/>
                        </a:rPr>
                        <a:t>ORGANIZACION TERPEL S.A</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ctr"/>
                      <a:r>
                        <a:rPr lang="es-ES" sz="900" b="0" i="0" u="none" strike="noStrike" dirty="0">
                          <a:solidFill>
                            <a:srgbClr val="1F497D"/>
                          </a:solidFill>
                          <a:latin typeface="Arial" pitchFamily="34" charset="0"/>
                          <a:cs typeface="Arial" pitchFamily="34" charset="0"/>
                        </a:rPr>
                        <a:t>Gas Natural Industrial de Colombia S.A ESP</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ctr"/>
                      <a:r>
                        <a:rPr lang="es-ES" sz="900" b="0" i="0" u="none" strike="noStrike">
                          <a:solidFill>
                            <a:srgbClr val="1F497D"/>
                          </a:solidFill>
                          <a:latin typeface="Arial" pitchFamily="34" charset="0"/>
                          <a:cs typeface="Arial" pitchFamily="34" charset="0"/>
                        </a:rPr>
                        <a:t>665</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ctr"/>
                      <a:r>
                        <a:rPr lang="es-ES" sz="900" b="0" i="0" u="none" strike="noStrike" dirty="0">
                          <a:solidFill>
                            <a:srgbClr val="1F497D"/>
                          </a:solidFill>
                          <a:latin typeface="Arial" pitchFamily="34" charset="0"/>
                          <a:cs typeface="Arial" pitchFamily="34" charset="0"/>
                        </a:rPr>
                        <a:t>611,8</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ctr"/>
                      <a:r>
                        <a:rPr lang="es-ES" sz="900" b="0" i="0" u="none" strike="noStrike" dirty="0">
                          <a:solidFill>
                            <a:srgbClr val="1F497D"/>
                          </a:solidFill>
                          <a:latin typeface="Arial" pitchFamily="34" charset="0"/>
                          <a:cs typeface="Arial" pitchFamily="34" charset="0"/>
                        </a:rPr>
                        <a:t>385,7</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ctr"/>
                      <a:r>
                        <a:rPr lang="es-ES" sz="900" b="0" i="0" u="none" strike="noStrike" dirty="0">
                          <a:solidFill>
                            <a:srgbClr val="1F497D"/>
                          </a:solidFill>
                          <a:latin typeface="Arial" pitchFamily="34" charset="0"/>
                          <a:cs typeface="Arial" pitchFamily="34" charset="0"/>
                        </a:rPr>
                        <a:t>226,1</a:t>
                      </a:r>
                    </a:p>
                  </a:txBody>
                  <a:tcPr marL="3572" marR="3572" marT="3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bl>
          </a:graphicData>
        </a:graphic>
      </p:graphicFrame>
    </p:spTree>
    <p:extLst>
      <p:ext uri="{BB962C8B-B14F-4D97-AF65-F5344CB8AC3E}">
        <p14:creationId xmlns:p14="http://schemas.microsoft.com/office/powerpoint/2010/main" xmlns="" val="4018118319"/>
      </p:ext>
    </p:ext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85319" y="1428797"/>
            <a:ext cx="7773412" cy="1668947"/>
          </a:xfrm>
        </p:spPr>
        <p:txBody>
          <a:bodyPr/>
          <a:lstStyle/>
          <a:p>
            <a:r>
              <a:rPr lang="es-ES" sz="4000" dirty="0"/>
              <a:t>1</a:t>
            </a:r>
            <a:r>
              <a:rPr lang="es-ES" sz="4000" dirty="0" smtClean="0"/>
              <a:t>.</a:t>
            </a:r>
            <a:r>
              <a:rPr lang="es-CO" sz="4000" dirty="0"/>
              <a:t> VERIFICACIÓN DEL QUÓRUM</a:t>
            </a:r>
            <a:endParaRPr lang="en-US" sz="4000" dirty="0"/>
          </a:p>
        </p:txBody>
      </p:sp>
    </p:spTree>
    <p:extLst>
      <p:ext uri="{BB962C8B-B14F-4D97-AF65-F5344CB8AC3E}">
        <p14:creationId xmlns:p14="http://schemas.microsoft.com/office/powerpoint/2010/main" xmlns="" val="2376627253"/>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TextBox 72"/>
          <p:cNvSpPr txBox="1">
            <a:spLocks noChangeArrowheads="1"/>
          </p:cNvSpPr>
          <p:nvPr/>
        </p:nvSpPr>
        <p:spPr bwMode="auto">
          <a:xfrm>
            <a:off x="129183" y="391121"/>
            <a:ext cx="6459736" cy="276999"/>
          </a:xfrm>
          <a:prstGeom prst="rect">
            <a:avLst/>
          </a:prstGeom>
          <a:noFill/>
          <a:ln>
            <a:noFill/>
          </a:ln>
          <a:extLst>
            <a:ext uri="{909E8E84-426E-40dd-AFC4-6F175D3DCCD1}"/>
            <a:ext uri="{91240B29-F687-4f45-9708-019B960494DF}"/>
          </a:extLst>
        </p:spPr>
        <p:txBody>
          <a:bodyPr lIns="0" tIns="0" rIns="0" bIns="0">
            <a:spAutoFit/>
          </a:bodyPr>
          <a:lstStyle>
            <a:lvl1pPr>
              <a:defRPr sz="3600">
                <a:solidFill>
                  <a:schemeClr val="tx1"/>
                </a:solidFill>
                <a:latin typeface="Lato Light" charset="0"/>
                <a:ea typeface="ＭＳ Ｐゴシック" charset="0"/>
                <a:cs typeface="ＭＳ Ｐゴシック" charset="0"/>
              </a:defRPr>
            </a:lvl1pPr>
            <a:lvl2pPr marL="742950" indent="-285750">
              <a:defRPr sz="3600">
                <a:solidFill>
                  <a:schemeClr val="tx1"/>
                </a:solidFill>
                <a:latin typeface="Lato Light" charset="0"/>
                <a:ea typeface="ＭＳ Ｐゴシック" charset="0"/>
              </a:defRPr>
            </a:lvl2pPr>
            <a:lvl3pPr marL="1143000" indent="-228600">
              <a:defRPr sz="3600">
                <a:solidFill>
                  <a:schemeClr val="tx1"/>
                </a:solidFill>
                <a:latin typeface="Lato Light" charset="0"/>
                <a:ea typeface="ＭＳ Ｐゴシック" charset="0"/>
              </a:defRPr>
            </a:lvl3pPr>
            <a:lvl4pPr marL="1600200" indent="-228600">
              <a:defRPr sz="3600">
                <a:solidFill>
                  <a:schemeClr val="tx1"/>
                </a:solidFill>
                <a:latin typeface="Lato Light" charset="0"/>
                <a:ea typeface="ＭＳ Ｐゴシック" charset="0"/>
              </a:defRPr>
            </a:lvl4pPr>
            <a:lvl5pPr marL="2057400" indent="-228600">
              <a:defRPr sz="3600">
                <a:solidFill>
                  <a:schemeClr val="tx1"/>
                </a:solidFill>
                <a:latin typeface="Lato Light" charset="0"/>
                <a:ea typeface="ＭＳ Ｐゴシック" charset="0"/>
              </a:defRPr>
            </a:lvl5pPr>
            <a:lvl6pPr marL="2514600" indent="-228600" defTabSz="1827213" fontAlgn="base">
              <a:spcBef>
                <a:spcPct val="0"/>
              </a:spcBef>
              <a:spcAft>
                <a:spcPct val="0"/>
              </a:spcAft>
              <a:defRPr sz="3600">
                <a:solidFill>
                  <a:schemeClr val="tx1"/>
                </a:solidFill>
                <a:latin typeface="Lato Light" charset="0"/>
                <a:ea typeface="ＭＳ Ｐゴシック" charset="0"/>
              </a:defRPr>
            </a:lvl6pPr>
            <a:lvl7pPr marL="2971800" indent="-228600" defTabSz="1827213" fontAlgn="base">
              <a:spcBef>
                <a:spcPct val="0"/>
              </a:spcBef>
              <a:spcAft>
                <a:spcPct val="0"/>
              </a:spcAft>
              <a:defRPr sz="3600">
                <a:solidFill>
                  <a:schemeClr val="tx1"/>
                </a:solidFill>
                <a:latin typeface="Lato Light" charset="0"/>
                <a:ea typeface="ＭＳ Ｐゴシック" charset="0"/>
              </a:defRPr>
            </a:lvl7pPr>
            <a:lvl8pPr marL="3429000" indent="-228600" defTabSz="1827213" fontAlgn="base">
              <a:spcBef>
                <a:spcPct val="0"/>
              </a:spcBef>
              <a:spcAft>
                <a:spcPct val="0"/>
              </a:spcAft>
              <a:defRPr sz="3600">
                <a:solidFill>
                  <a:schemeClr val="tx1"/>
                </a:solidFill>
                <a:latin typeface="Lato Light" charset="0"/>
                <a:ea typeface="ＭＳ Ｐゴシック" charset="0"/>
              </a:defRPr>
            </a:lvl8pPr>
            <a:lvl9pPr marL="3886200" indent="-228600" defTabSz="1827213" fontAlgn="base">
              <a:spcBef>
                <a:spcPct val="0"/>
              </a:spcBef>
              <a:spcAft>
                <a:spcPct val="0"/>
              </a:spcAft>
              <a:defRPr sz="3600">
                <a:solidFill>
                  <a:schemeClr val="tx1"/>
                </a:solidFill>
                <a:latin typeface="Lato Light" charset="0"/>
                <a:ea typeface="ＭＳ Ｐゴシック" charset="0"/>
              </a:defRPr>
            </a:lvl9pPr>
          </a:lstStyle>
          <a:p>
            <a:pPr marL="128586" indent="-128586" algn="just" defTabSz="685663">
              <a:buClr>
                <a:srgbClr val="13B5EA">
                  <a:lumMod val="50000"/>
                </a:srgbClr>
              </a:buClr>
              <a:buFont typeface="Wingdings" panose="05000000000000000000" pitchFamily="2" charset="2"/>
              <a:buChar char="q"/>
              <a:defRPr/>
            </a:pPr>
            <a:r>
              <a:rPr lang="es-CO" sz="1800" b="1" dirty="0">
                <a:solidFill>
                  <a:srgbClr val="17406D"/>
                </a:solidFill>
                <a:latin typeface="Calibri" panose="020F0502020204030204" pitchFamily="34" charset="0"/>
              </a:rPr>
              <a:t>Exposición de algunos agentes en cuanto a la adjudicación</a:t>
            </a:r>
          </a:p>
        </p:txBody>
      </p:sp>
      <p:grpSp>
        <p:nvGrpSpPr>
          <p:cNvPr id="19459" name="Grupo 310"/>
          <p:cNvGrpSpPr>
            <a:grpSpLocks/>
          </p:cNvGrpSpPr>
          <p:nvPr/>
        </p:nvGrpSpPr>
        <p:grpSpPr bwMode="auto">
          <a:xfrm>
            <a:off x="142875" y="708422"/>
            <a:ext cx="1262063" cy="68461"/>
            <a:chOff x="461192" y="1812875"/>
            <a:chExt cx="4723170" cy="182832"/>
          </a:xfrm>
        </p:grpSpPr>
        <p:sp>
          <p:nvSpPr>
            <p:cNvPr id="312" name="Rectangle 9"/>
            <p:cNvSpPr/>
            <p:nvPr/>
          </p:nvSpPr>
          <p:spPr>
            <a:xfrm>
              <a:off x="461192" y="1812875"/>
              <a:ext cx="913443" cy="1828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solidFill>
                  <a:prstClr val="white"/>
                </a:solidFill>
              </a:endParaRPr>
            </a:p>
          </p:txBody>
        </p:sp>
        <p:sp>
          <p:nvSpPr>
            <p:cNvPr id="313" name="Rectangle 11"/>
            <p:cNvSpPr/>
            <p:nvPr/>
          </p:nvSpPr>
          <p:spPr>
            <a:xfrm>
              <a:off x="1412510" y="1812875"/>
              <a:ext cx="915670" cy="182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solidFill>
                  <a:prstClr val="white"/>
                </a:solidFill>
              </a:endParaRPr>
            </a:p>
          </p:txBody>
        </p:sp>
        <p:sp>
          <p:nvSpPr>
            <p:cNvPr id="314" name="Rectangle 12"/>
            <p:cNvSpPr/>
            <p:nvPr/>
          </p:nvSpPr>
          <p:spPr>
            <a:xfrm>
              <a:off x="2366056" y="1812875"/>
              <a:ext cx="913443" cy="1828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solidFill>
                  <a:prstClr val="white"/>
                </a:solidFill>
              </a:endParaRPr>
            </a:p>
          </p:txBody>
        </p:sp>
        <p:sp>
          <p:nvSpPr>
            <p:cNvPr id="315" name="Rectangle 13"/>
            <p:cNvSpPr/>
            <p:nvPr/>
          </p:nvSpPr>
          <p:spPr>
            <a:xfrm>
              <a:off x="3317373" y="1812875"/>
              <a:ext cx="915672" cy="1828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solidFill>
                  <a:prstClr val="white"/>
                </a:solidFill>
              </a:endParaRPr>
            </a:p>
          </p:txBody>
        </p:sp>
        <p:sp>
          <p:nvSpPr>
            <p:cNvPr id="316" name="Rectangle 14"/>
            <p:cNvSpPr/>
            <p:nvPr/>
          </p:nvSpPr>
          <p:spPr>
            <a:xfrm>
              <a:off x="4270919" y="1812875"/>
              <a:ext cx="913443" cy="18283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solidFill>
                  <a:prstClr val="white"/>
                </a:solidFill>
              </a:endParaRPr>
            </a:p>
          </p:txBody>
        </p:sp>
      </p:grpSp>
      <p:sp>
        <p:nvSpPr>
          <p:cNvPr id="17" name="8 CuadroTexto"/>
          <p:cNvSpPr txBox="1"/>
          <p:nvPr/>
        </p:nvSpPr>
        <p:spPr>
          <a:xfrm>
            <a:off x="281583" y="841177"/>
            <a:ext cx="8828484" cy="323165"/>
          </a:xfrm>
          <a:prstGeom prst="rect">
            <a:avLst/>
          </a:prstGeom>
          <a:noFill/>
        </p:spPr>
        <p:txBody>
          <a:bodyPr>
            <a:spAutoFit/>
          </a:bodyPr>
          <a:lstStyle/>
          <a:p>
            <a:pPr algn="ctr" defTabSz="685663">
              <a:buClr>
                <a:srgbClr val="13B5EA">
                  <a:lumMod val="50000"/>
                </a:srgbClr>
              </a:buClr>
              <a:defRPr/>
            </a:pPr>
            <a:r>
              <a:rPr lang="es-CO" sz="1500" b="1" dirty="0">
                <a:solidFill>
                  <a:srgbClr val="549E39"/>
                </a:solidFill>
                <a:latin typeface="Calibri" panose="020F0502020204030204" pitchFamily="34" charset="0"/>
                <a:cs typeface="Arial" panose="020B0604020202020204" pitchFamily="34" charset="0"/>
              </a:rPr>
              <a:t> </a:t>
            </a:r>
            <a:r>
              <a:rPr lang="es-CO" sz="1500" b="1">
                <a:solidFill>
                  <a:srgbClr val="549E39"/>
                </a:solidFill>
                <a:latin typeface="Calibri" panose="020F0502020204030204" pitchFamily="34" charset="0"/>
                <a:cs typeface="Arial" panose="020B0604020202020204" pitchFamily="34" charset="0"/>
              </a:rPr>
              <a:t>POR AGENTE</a:t>
            </a:r>
            <a:endParaRPr lang="es-CO" sz="1500" dirty="0">
              <a:solidFill>
                <a:srgbClr val="549E39"/>
              </a:solidFill>
              <a:latin typeface="Calibri" panose="020F0502020204030204" pitchFamily="34" charset="0"/>
              <a:cs typeface="Arial" panose="020B0604020202020204" pitchFamily="34" charset="0"/>
            </a:endParaRPr>
          </a:p>
        </p:txBody>
      </p:sp>
      <p:graphicFrame>
        <p:nvGraphicFramePr>
          <p:cNvPr id="13" name="Tabla 14"/>
          <p:cNvGraphicFramePr>
            <a:graphicFrameLocks noGrp="1"/>
          </p:cNvGraphicFramePr>
          <p:nvPr/>
        </p:nvGraphicFramePr>
        <p:xfrm>
          <a:off x="641747" y="1350764"/>
          <a:ext cx="7838481" cy="1916312"/>
        </p:xfrm>
        <a:graphic>
          <a:graphicData uri="http://schemas.openxmlformats.org/drawingml/2006/table">
            <a:tbl>
              <a:tblPr firstRow="1" bandRow="1">
                <a:tableStyleId>{5C22544A-7EE6-4342-B048-85BDC9FD1C3A}</a:tableStyleId>
              </a:tblPr>
              <a:tblGrid>
                <a:gridCol w="2726303"/>
                <a:gridCol w="1735232"/>
                <a:gridCol w="1911871"/>
                <a:gridCol w="1465075"/>
              </a:tblGrid>
              <a:tr h="512043">
                <a:tc gridSpan="4">
                  <a:txBody>
                    <a:bodyPr/>
                    <a:lstStyle/>
                    <a:p>
                      <a:pPr algn="ctr"/>
                      <a:r>
                        <a:rPr lang="es-CO" sz="1400" dirty="0" smtClean="0"/>
                        <a:t>VALORES</a:t>
                      </a:r>
                      <a:r>
                        <a:rPr lang="es-CO" sz="1400" baseline="0" dirty="0" smtClean="0"/>
                        <a:t> POR AGENTE</a:t>
                      </a:r>
                      <a:endParaRPr lang="es-CO" sz="1400" dirty="0"/>
                    </a:p>
                  </a:txBody>
                  <a:tcPr marL="34289" marR="34289" marT="17143" marB="17143" anchor="ctr"/>
                </a:tc>
                <a:tc hMerge="1">
                  <a:txBody>
                    <a:bodyPr/>
                    <a:lstStyle/>
                    <a:p>
                      <a:endParaRPr lang="es-CO"/>
                    </a:p>
                  </a:txBody>
                  <a:tcPr/>
                </a:tc>
                <a:tc hMerge="1">
                  <a:txBody>
                    <a:bodyPr/>
                    <a:lstStyle/>
                    <a:p>
                      <a:endParaRPr lang="es-CO" dirty="0"/>
                    </a:p>
                  </a:txBody>
                  <a:tcPr/>
                </a:tc>
                <a:tc hMerge="1">
                  <a:txBody>
                    <a:bodyPr/>
                    <a:lstStyle/>
                    <a:p>
                      <a:endParaRPr lang="es-CO" dirty="0"/>
                    </a:p>
                  </a:txBody>
                  <a:tcPr/>
                </a:tc>
              </a:tr>
              <a:tr h="654092">
                <a:tc>
                  <a:txBody>
                    <a:bodyPr/>
                    <a:lstStyle/>
                    <a:p>
                      <a:pPr algn="ctr"/>
                      <a:r>
                        <a:rPr lang="es-CO" sz="1200" b="1" dirty="0" smtClean="0">
                          <a:solidFill>
                            <a:schemeClr val="tx2">
                              <a:lumMod val="75000"/>
                            </a:schemeClr>
                          </a:solidFill>
                        </a:rPr>
                        <a:t>AGENTE </a:t>
                      </a:r>
                      <a:endParaRPr lang="es-CO" sz="1200" b="1" dirty="0">
                        <a:solidFill>
                          <a:schemeClr val="tx2">
                            <a:lumMod val="75000"/>
                          </a:schemeClr>
                        </a:solidFill>
                      </a:endParaRPr>
                    </a:p>
                  </a:txBody>
                  <a:tcPr marL="34289" marR="34289" marT="17143" marB="17143" anchor="ctr"/>
                </a:tc>
                <a:tc>
                  <a:txBody>
                    <a:bodyPr/>
                    <a:lstStyle/>
                    <a:p>
                      <a:pPr algn="ctr"/>
                      <a:r>
                        <a:rPr lang="es-CO" sz="1200" b="1" dirty="0" smtClean="0">
                          <a:solidFill>
                            <a:schemeClr val="tx2">
                              <a:lumMod val="75000"/>
                            </a:schemeClr>
                          </a:solidFill>
                        </a:rPr>
                        <a:t>V.</a:t>
                      </a:r>
                      <a:r>
                        <a:rPr lang="es-CO" sz="1200" b="1" baseline="0" dirty="0" smtClean="0">
                          <a:solidFill>
                            <a:schemeClr val="tx2">
                              <a:lumMod val="75000"/>
                            </a:schemeClr>
                          </a:solidFill>
                        </a:rPr>
                        <a:t> CONTRATADO</a:t>
                      </a:r>
                      <a:endParaRPr lang="es-CO" sz="1200" b="1" dirty="0">
                        <a:solidFill>
                          <a:schemeClr val="tx2">
                            <a:lumMod val="75000"/>
                          </a:schemeClr>
                        </a:solidFill>
                      </a:endParaRPr>
                    </a:p>
                  </a:txBody>
                  <a:tcPr marL="34289" marR="34289" marT="17143" marB="17143" anchor="ctr"/>
                </a:tc>
                <a:tc>
                  <a:txBody>
                    <a:bodyPr/>
                    <a:lstStyle/>
                    <a:p>
                      <a:pPr algn="ctr"/>
                      <a:r>
                        <a:rPr lang="es-CO" sz="1200" b="1" dirty="0" smtClean="0">
                          <a:solidFill>
                            <a:schemeClr val="tx2">
                              <a:lumMod val="75000"/>
                            </a:schemeClr>
                          </a:solidFill>
                        </a:rPr>
                        <a:t>V.</a:t>
                      </a:r>
                      <a:r>
                        <a:rPr lang="es-CO" sz="1200" b="1" baseline="0" dirty="0" smtClean="0">
                          <a:solidFill>
                            <a:schemeClr val="tx2">
                              <a:lumMod val="75000"/>
                            </a:schemeClr>
                          </a:solidFill>
                        </a:rPr>
                        <a:t> QUE DEBIO CONTRATARSE</a:t>
                      </a:r>
                      <a:endParaRPr lang="es-CO" sz="1200" b="1" dirty="0">
                        <a:solidFill>
                          <a:schemeClr val="tx2">
                            <a:lumMod val="75000"/>
                          </a:schemeClr>
                        </a:solidFill>
                      </a:endParaRPr>
                    </a:p>
                  </a:txBody>
                  <a:tcPr marL="34289" marR="34289" marT="17143" marB="17143" anchor="ctr"/>
                </a:tc>
                <a:tc>
                  <a:txBody>
                    <a:bodyPr/>
                    <a:lstStyle/>
                    <a:p>
                      <a:pPr algn="ctr"/>
                      <a:r>
                        <a:rPr lang="es-CO" sz="1200" b="1" dirty="0" smtClean="0">
                          <a:solidFill>
                            <a:schemeClr val="tx2">
                              <a:lumMod val="75000"/>
                            </a:schemeClr>
                          </a:solidFill>
                        </a:rPr>
                        <a:t>V.</a:t>
                      </a:r>
                      <a:r>
                        <a:rPr lang="es-CO" sz="1200" b="1" baseline="0" dirty="0" smtClean="0">
                          <a:solidFill>
                            <a:schemeClr val="tx2">
                              <a:lumMod val="75000"/>
                            </a:schemeClr>
                          </a:solidFill>
                        </a:rPr>
                        <a:t> DIFERENCIAL</a:t>
                      </a:r>
                      <a:endParaRPr lang="es-CO" sz="1200" b="1" dirty="0">
                        <a:solidFill>
                          <a:schemeClr val="tx2">
                            <a:lumMod val="75000"/>
                          </a:schemeClr>
                        </a:solidFill>
                      </a:endParaRPr>
                    </a:p>
                  </a:txBody>
                  <a:tcPr marL="34289" marR="34289" marT="17143" marB="17143" anchor="ctr"/>
                </a:tc>
              </a:tr>
              <a:tr h="250059">
                <a:tc>
                  <a:txBody>
                    <a:bodyPr/>
                    <a:lstStyle/>
                    <a:p>
                      <a:pPr algn="ctr"/>
                      <a:r>
                        <a:rPr lang="es-CO" sz="1400" dirty="0" smtClean="0">
                          <a:solidFill>
                            <a:schemeClr val="tx2">
                              <a:lumMod val="75000"/>
                            </a:schemeClr>
                          </a:solidFill>
                        </a:rPr>
                        <a:t>Alcanos</a:t>
                      </a:r>
                      <a:r>
                        <a:rPr lang="es-CO" sz="1400" baseline="0" dirty="0" smtClean="0">
                          <a:solidFill>
                            <a:schemeClr val="tx2">
                              <a:lumMod val="75000"/>
                            </a:schemeClr>
                          </a:solidFill>
                        </a:rPr>
                        <a:t> de Colombia S.A. E.S.P</a:t>
                      </a:r>
                      <a:endParaRPr lang="es-CO" sz="1400" dirty="0">
                        <a:solidFill>
                          <a:schemeClr val="tx2">
                            <a:lumMod val="75000"/>
                          </a:schemeClr>
                        </a:solidFill>
                      </a:endParaRPr>
                    </a:p>
                  </a:txBody>
                  <a:tcPr marL="34289" marR="34289" marT="17143" marB="17143"/>
                </a:tc>
                <a:tc>
                  <a:txBody>
                    <a:bodyPr/>
                    <a:lstStyle/>
                    <a:p>
                      <a:pPr algn="ctr"/>
                      <a:r>
                        <a:rPr lang="es-CO" sz="1400" dirty="0" smtClean="0">
                          <a:solidFill>
                            <a:schemeClr val="tx2">
                              <a:lumMod val="75000"/>
                            </a:schemeClr>
                          </a:solidFill>
                        </a:rPr>
                        <a:t>U$37.268</a:t>
                      </a:r>
                      <a:endParaRPr lang="es-CO" sz="1400" dirty="0">
                        <a:solidFill>
                          <a:schemeClr val="tx2">
                            <a:lumMod val="75000"/>
                          </a:schemeClr>
                        </a:solidFill>
                      </a:endParaRPr>
                    </a:p>
                  </a:txBody>
                  <a:tcPr marL="34289" marR="34289" marT="17143" marB="17143"/>
                </a:tc>
                <a:tc>
                  <a:txBody>
                    <a:bodyPr/>
                    <a:lstStyle/>
                    <a:p>
                      <a:pPr algn="ctr"/>
                      <a:r>
                        <a:rPr lang="es-CO" sz="1400" dirty="0" smtClean="0">
                          <a:solidFill>
                            <a:schemeClr val="tx2">
                              <a:lumMod val="75000"/>
                            </a:schemeClr>
                          </a:solidFill>
                        </a:rPr>
                        <a:t>U$62.308</a:t>
                      </a:r>
                      <a:endParaRPr lang="es-CO" sz="1400" dirty="0">
                        <a:solidFill>
                          <a:schemeClr val="tx2">
                            <a:lumMod val="75000"/>
                          </a:schemeClr>
                        </a:solidFill>
                      </a:endParaRPr>
                    </a:p>
                  </a:txBody>
                  <a:tcPr marL="34289" marR="34289" marT="17143" marB="17143"/>
                </a:tc>
                <a:tc>
                  <a:txBody>
                    <a:bodyPr/>
                    <a:lstStyle/>
                    <a:p>
                      <a:pPr algn="ctr"/>
                      <a:r>
                        <a:rPr lang="es-CO" sz="1400" dirty="0" smtClean="0">
                          <a:solidFill>
                            <a:schemeClr val="tx2">
                              <a:lumMod val="75000"/>
                            </a:schemeClr>
                          </a:solidFill>
                        </a:rPr>
                        <a:t>U$25.040</a:t>
                      </a:r>
                      <a:endParaRPr lang="es-CO" sz="1400" dirty="0">
                        <a:solidFill>
                          <a:schemeClr val="tx2">
                            <a:lumMod val="75000"/>
                          </a:schemeClr>
                        </a:solidFill>
                      </a:endParaRPr>
                    </a:p>
                  </a:txBody>
                  <a:tcPr marL="34289" marR="34289" marT="17143" marB="17143"/>
                </a:tc>
              </a:tr>
              <a:tr h="250059">
                <a:tc>
                  <a:txBody>
                    <a:bodyPr/>
                    <a:lstStyle/>
                    <a:p>
                      <a:pPr algn="ctr"/>
                      <a:r>
                        <a:rPr lang="es-CO" sz="1400" dirty="0" smtClean="0">
                          <a:solidFill>
                            <a:schemeClr val="tx2">
                              <a:lumMod val="75000"/>
                            </a:schemeClr>
                          </a:solidFill>
                        </a:rPr>
                        <a:t>Organización</a:t>
                      </a:r>
                      <a:r>
                        <a:rPr lang="es-CO" sz="1400" baseline="0" dirty="0" smtClean="0">
                          <a:solidFill>
                            <a:schemeClr val="tx2">
                              <a:lumMod val="75000"/>
                            </a:schemeClr>
                          </a:solidFill>
                        </a:rPr>
                        <a:t> </a:t>
                      </a:r>
                      <a:r>
                        <a:rPr lang="es-CO" sz="1400" baseline="0" dirty="0" err="1" smtClean="0">
                          <a:solidFill>
                            <a:schemeClr val="tx2">
                              <a:lumMod val="75000"/>
                            </a:schemeClr>
                          </a:solidFill>
                        </a:rPr>
                        <a:t>Terpel</a:t>
                      </a:r>
                      <a:r>
                        <a:rPr lang="es-CO" sz="1400" baseline="0" dirty="0" smtClean="0">
                          <a:solidFill>
                            <a:schemeClr val="tx2">
                              <a:lumMod val="75000"/>
                            </a:schemeClr>
                          </a:solidFill>
                        </a:rPr>
                        <a:t> S.A.</a:t>
                      </a:r>
                      <a:endParaRPr lang="es-CO" sz="1400" dirty="0">
                        <a:solidFill>
                          <a:schemeClr val="tx2">
                            <a:lumMod val="75000"/>
                          </a:schemeClr>
                        </a:solidFill>
                      </a:endParaRPr>
                    </a:p>
                  </a:txBody>
                  <a:tcPr marL="34289" marR="34289" marT="17143" marB="17143"/>
                </a:tc>
                <a:tc>
                  <a:txBody>
                    <a:bodyPr/>
                    <a:lstStyle/>
                    <a:p>
                      <a:pPr algn="ctr"/>
                      <a:r>
                        <a:rPr lang="es-CO" sz="1400" dirty="0" smtClean="0">
                          <a:solidFill>
                            <a:schemeClr val="tx2">
                              <a:lumMod val="75000"/>
                            </a:schemeClr>
                          </a:solidFill>
                        </a:rPr>
                        <a:t>U$11.798</a:t>
                      </a:r>
                      <a:endParaRPr lang="es-CO" sz="1400" dirty="0">
                        <a:solidFill>
                          <a:schemeClr val="tx2">
                            <a:lumMod val="75000"/>
                          </a:schemeClr>
                        </a:solidFill>
                      </a:endParaRPr>
                    </a:p>
                  </a:txBody>
                  <a:tcPr marL="34289" marR="34289" marT="17143" marB="17143"/>
                </a:tc>
                <a:tc>
                  <a:txBody>
                    <a:bodyPr/>
                    <a:lstStyle/>
                    <a:p>
                      <a:pPr algn="ctr"/>
                      <a:r>
                        <a:rPr lang="es-CO" sz="1400" dirty="0" smtClean="0">
                          <a:solidFill>
                            <a:schemeClr val="tx2">
                              <a:lumMod val="75000"/>
                            </a:schemeClr>
                          </a:solidFill>
                        </a:rPr>
                        <a:t>U$22.986</a:t>
                      </a:r>
                      <a:endParaRPr lang="es-CO" sz="1400" dirty="0">
                        <a:solidFill>
                          <a:schemeClr val="tx2">
                            <a:lumMod val="75000"/>
                          </a:schemeClr>
                        </a:solidFill>
                      </a:endParaRPr>
                    </a:p>
                  </a:txBody>
                  <a:tcPr marL="34289" marR="34289" marT="17143" marB="17143"/>
                </a:tc>
                <a:tc>
                  <a:txBody>
                    <a:bodyPr/>
                    <a:lstStyle/>
                    <a:p>
                      <a:pPr algn="ctr"/>
                      <a:r>
                        <a:rPr lang="es-CO" sz="1400" dirty="0" smtClean="0">
                          <a:solidFill>
                            <a:schemeClr val="tx2">
                              <a:lumMod val="75000"/>
                            </a:schemeClr>
                          </a:solidFill>
                        </a:rPr>
                        <a:t>U$11.188</a:t>
                      </a:r>
                      <a:endParaRPr lang="es-CO" sz="1400" dirty="0">
                        <a:solidFill>
                          <a:schemeClr val="tx2">
                            <a:lumMod val="75000"/>
                          </a:schemeClr>
                        </a:solidFill>
                      </a:endParaRPr>
                    </a:p>
                  </a:txBody>
                  <a:tcPr marL="34289" marR="34289" marT="17143" marB="17143"/>
                </a:tc>
              </a:tr>
              <a:tr h="250059">
                <a:tc>
                  <a:txBody>
                    <a:bodyPr/>
                    <a:lstStyle/>
                    <a:p>
                      <a:pPr algn="ctr"/>
                      <a:r>
                        <a:rPr lang="es-CO" sz="1400" dirty="0" smtClean="0">
                          <a:solidFill>
                            <a:schemeClr val="tx2">
                              <a:lumMod val="75000"/>
                            </a:schemeClr>
                          </a:solidFill>
                        </a:rPr>
                        <a:t>Gas</a:t>
                      </a:r>
                      <a:r>
                        <a:rPr lang="es-CO" sz="1400" baseline="0" dirty="0" smtClean="0">
                          <a:solidFill>
                            <a:schemeClr val="tx2">
                              <a:lumMod val="75000"/>
                            </a:schemeClr>
                          </a:solidFill>
                        </a:rPr>
                        <a:t> Natural S.A. E.S.P</a:t>
                      </a:r>
                      <a:endParaRPr lang="es-CO" sz="1400" dirty="0">
                        <a:solidFill>
                          <a:schemeClr val="tx2">
                            <a:lumMod val="75000"/>
                          </a:schemeClr>
                        </a:solidFill>
                      </a:endParaRPr>
                    </a:p>
                  </a:txBody>
                  <a:tcPr marL="34289" marR="34289" marT="17143" marB="17143"/>
                </a:tc>
                <a:tc>
                  <a:txBody>
                    <a:bodyPr/>
                    <a:lstStyle/>
                    <a:p>
                      <a:pPr algn="ctr"/>
                      <a:r>
                        <a:rPr lang="es-CO" sz="1400" dirty="0" smtClean="0">
                          <a:solidFill>
                            <a:schemeClr val="tx2">
                              <a:lumMod val="75000"/>
                            </a:schemeClr>
                          </a:solidFill>
                        </a:rPr>
                        <a:t>U$2.303</a:t>
                      </a:r>
                      <a:endParaRPr lang="es-CO" sz="1400" dirty="0">
                        <a:solidFill>
                          <a:schemeClr val="tx2">
                            <a:lumMod val="75000"/>
                          </a:schemeClr>
                        </a:solidFill>
                      </a:endParaRPr>
                    </a:p>
                  </a:txBody>
                  <a:tcPr marL="34289" marR="34289" marT="17143" marB="17143"/>
                </a:tc>
                <a:tc>
                  <a:txBody>
                    <a:bodyPr/>
                    <a:lstStyle/>
                    <a:p>
                      <a:pPr algn="ctr"/>
                      <a:r>
                        <a:rPr lang="es-CO" sz="1400" dirty="0" smtClean="0">
                          <a:solidFill>
                            <a:schemeClr val="tx2">
                              <a:lumMod val="75000"/>
                            </a:schemeClr>
                          </a:solidFill>
                        </a:rPr>
                        <a:t>U$6.704</a:t>
                      </a:r>
                      <a:endParaRPr lang="es-CO" sz="1400" dirty="0">
                        <a:solidFill>
                          <a:schemeClr val="tx2">
                            <a:lumMod val="75000"/>
                          </a:schemeClr>
                        </a:solidFill>
                      </a:endParaRPr>
                    </a:p>
                  </a:txBody>
                  <a:tcPr marL="34289" marR="34289" marT="17143" marB="17143"/>
                </a:tc>
                <a:tc>
                  <a:txBody>
                    <a:bodyPr/>
                    <a:lstStyle/>
                    <a:p>
                      <a:pPr algn="ctr"/>
                      <a:r>
                        <a:rPr lang="es-CO" sz="1400" dirty="0" smtClean="0">
                          <a:solidFill>
                            <a:schemeClr val="tx2">
                              <a:lumMod val="75000"/>
                            </a:schemeClr>
                          </a:solidFill>
                        </a:rPr>
                        <a:t>U$4.401</a:t>
                      </a:r>
                      <a:endParaRPr lang="es-CO" sz="1400" dirty="0">
                        <a:solidFill>
                          <a:schemeClr val="tx2">
                            <a:lumMod val="75000"/>
                          </a:schemeClr>
                        </a:solidFill>
                      </a:endParaRPr>
                    </a:p>
                  </a:txBody>
                  <a:tcPr marL="34289" marR="34289" marT="17143" marB="17143"/>
                </a:tc>
              </a:tr>
            </a:tbl>
          </a:graphicData>
        </a:graphic>
      </p:graphicFrame>
    </p:spTree>
    <p:extLst>
      <p:ext uri="{BB962C8B-B14F-4D97-AF65-F5344CB8AC3E}">
        <p14:creationId xmlns:p14="http://schemas.microsoft.com/office/powerpoint/2010/main" xmlns="" val="2721492608"/>
      </p:ext>
    </p:extLst>
  </p:cSld>
  <p:clrMapOvr>
    <a:masterClrMapping/>
  </p:clrMapOvr>
  <p:transition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72"/>
          <p:cNvSpPr txBox="1">
            <a:spLocks noChangeArrowheads="1"/>
          </p:cNvSpPr>
          <p:nvPr/>
        </p:nvSpPr>
        <p:spPr bwMode="auto">
          <a:xfrm>
            <a:off x="129183" y="391121"/>
            <a:ext cx="6459736"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defTabSz="18272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defTabSz="18272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defTabSz="18272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defTabSz="18272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defTabSz="685205" eaLnBrk="1" fontAlgn="base" hangingPunct="1">
              <a:spcBef>
                <a:spcPct val="0"/>
              </a:spcBef>
              <a:spcAft>
                <a:spcPct val="0"/>
              </a:spcAft>
            </a:pPr>
            <a:r>
              <a:rPr lang="es-CO" altLang="es-CO" sz="1800" b="1">
                <a:solidFill>
                  <a:srgbClr val="17406D"/>
                </a:solidFill>
                <a:latin typeface="Lato Light"/>
                <a:ea typeface="MS PGothic" panose="020B0600070205080204" pitchFamily="34" charset="-128"/>
              </a:rPr>
              <a:t>Agenda</a:t>
            </a:r>
          </a:p>
        </p:txBody>
      </p:sp>
      <p:grpSp>
        <p:nvGrpSpPr>
          <p:cNvPr id="20483" name="Grupo 310"/>
          <p:cNvGrpSpPr>
            <a:grpSpLocks/>
          </p:cNvGrpSpPr>
          <p:nvPr/>
        </p:nvGrpSpPr>
        <p:grpSpPr bwMode="auto">
          <a:xfrm>
            <a:off x="142875" y="708422"/>
            <a:ext cx="1262063" cy="68461"/>
            <a:chOff x="461192" y="1812875"/>
            <a:chExt cx="4723170" cy="182832"/>
          </a:xfrm>
        </p:grpSpPr>
        <p:sp>
          <p:nvSpPr>
            <p:cNvPr id="312" name="Rectangle 9"/>
            <p:cNvSpPr/>
            <p:nvPr/>
          </p:nvSpPr>
          <p:spPr>
            <a:xfrm>
              <a:off x="461192" y="1812875"/>
              <a:ext cx="913443" cy="1828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solidFill>
                  <a:prstClr val="white"/>
                </a:solidFill>
              </a:endParaRPr>
            </a:p>
          </p:txBody>
        </p:sp>
        <p:sp>
          <p:nvSpPr>
            <p:cNvPr id="313" name="Rectangle 11"/>
            <p:cNvSpPr/>
            <p:nvPr/>
          </p:nvSpPr>
          <p:spPr>
            <a:xfrm>
              <a:off x="1412510" y="1812875"/>
              <a:ext cx="915670" cy="182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solidFill>
                  <a:prstClr val="white"/>
                </a:solidFill>
              </a:endParaRPr>
            </a:p>
          </p:txBody>
        </p:sp>
        <p:sp>
          <p:nvSpPr>
            <p:cNvPr id="314" name="Rectangle 12"/>
            <p:cNvSpPr/>
            <p:nvPr/>
          </p:nvSpPr>
          <p:spPr>
            <a:xfrm>
              <a:off x="2366056" y="1812875"/>
              <a:ext cx="913443" cy="1828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solidFill>
                  <a:prstClr val="white"/>
                </a:solidFill>
              </a:endParaRPr>
            </a:p>
          </p:txBody>
        </p:sp>
        <p:sp>
          <p:nvSpPr>
            <p:cNvPr id="315" name="Rectangle 13"/>
            <p:cNvSpPr/>
            <p:nvPr/>
          </p:nvSpPr>
          <p:spPr>
            <a:xfrm>
              <a:off x="3317373" y="1812875"/>
              <a:ext cx="915672" cy="1828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solidFill>
                  <a:prstClr val="white"/>
                </a:solidFill>
              </a:endParaRPr>
            </a:p>
          </p:txBody>
        </p:sp>
        <p:sp>
          <p:nvSpPr>
            <p:cNvPr id="316" name="Rectangle 14"/>
            <p:cNvSpPr/>
            <p:nvPr/>
          </p:nvSpPr>
          <p:spPr>
            <a:xfrm>
              <a:off x="4270919" y="1812875"/>
              <a:ext cx="913443" cy="18283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solidFill>
                  <a:prstClr val="white"/>
                </a:solidFill>
              </a:endParaRPr>
            </a:p>
          </p:txBody>
        </p:sp>
      </p:grpSp>
      <p:sp>
        <p:nvSpPr>
          <p:cNvPr id="12" name="8 CuadroTexto"/>
          <p:cNvSpPr txBox="1"/>
          <p:nvPr/>
        </p:nvSpPr>
        <p:spPr>
          <a:xfrm>
            <a:off x="3805833" y="1903214"/>
            <a:ext cx="4950023" cy="1246495"/>
          </a:xfrm>
          <a:prstGeom prst="rect">
            <a:avLst/>
          </a:prstGeom>
          <a:noFill/>
        </p:spPr>
        <p:txBody>
          <a:bodyPr>
            <a:spAutoFit/>
          </a:bodyPr>
          <a:lstStyle/>
          <a:p>
            <a:pPr marL="128586" indent="-128586" algn="just" defTabSz="685663">
              <a:buClr>
                <a:srgbClr val="13B5EA">
                  <a:lumMod val="50000"/>
                </a:srgbClr>
              </a:buClr>
              <a:buFont typeface="Wingdings" panose="05000000000000000000" pitchFamily="2" charset="2"/>
              <a:buChar char="q"/>
              <a:defRPr/>
            </a:pPr>
            <a:r>
              <a:rPr lang="es-CO" sz="1500" dirty="0">
                <a:solidFill>
                  <a:srgbClr val="DBEFF9">
                    <a:lumMod val="75000"/>
                  </a:srgbClr>
                </a:solidFill>
                <a:latin typeface="Calibri" panose="020F0502020204030204" pitchFamily="34" charset="0"/>
                <a:cs typeface="Arial" panose="020B0604020202020204" pitchFamily="34" charset="0"/>
              </a:rPr>
              <a:t>Concepto de la CREG</a:t>
            </a:r>
          </a:p>
          <a:p>
            <a:pPr marL="128586" indent="-128586" algn="just" defTabSz="685663">
              <a:buClr>
                <a:srgbClr val="13B5EA">
                  <a:lumMod val="50000"/>
                </a:srgbClr>
              </a:buClr>
              <a:buFont typeface="Wingdings" panose="05000000000000000000" pitchFamily="2" charset="2"/>
              <a:buChar char="q"/>
              <a:defRPr/>
            </a:pPr>
            <a:r>
              <a:rPr lang="es-CO" sz="1500" dirty="0">
                <a:solidFill>
                  <a:srgbClr val="DBEFF9">
                    <a:lumMod val="75000"/>
                  </a:srgbClr>
                </a:solidFill>
                <a:latin typeface="Calibri" panose="020F0502020204030204" pitchFamily="34" charset="0"/>
                <a:cs typeface="Arial" panose="020B0604020202020204" pitchFamily="34" charset="0"/>
              </a:rPr>
              <a:t>Exposición de algunos agentes en cuanto a la adjudicación</a:t>
            </a:r>
          </a:p>
          <a:p>
            <a:pPr marL="128586" indent="-128586" algn="just" defTabSz="685663">
              <a:buClr>
                <a:srgbClr val="13B5EA">
                  <a:lumMod val="50000"/>
                </a:srgbClr>
              </a:buClr>
              <a:buFont typeface="Wingdings" panose="05000000000000000000" pitchFamily="2" charset="2"/>
              <a:buChar char="q"/>
              <a:defRPr/>
            </a:pPr>
            <a:r>
              <a:rPr lang="es-CO" sz="1500" b="1" dirty="0">
                <a:solidFill>
                  <a:srgbClr val="17406D"/>
                </a:solidFill>
                <a:latin typeface="Calibri" panose="020F0502020204030204" pitchFamily="34" charset="0"/>
                <a:cs typeface="Arial" panose="020B0604020202020204" pitchFamily="34" charset="0"/>
              </a:rPr>
              <a:t>Identificación de los riesgos jurídicos</a:t>
            </a:r>
          </a:p>
          <a:p>
            <a:pPr marL="128586" indent="-128586" algn="just" defTabSz="685663">
              <a:buClr>
                <a:srgbClr val="13B5EA">
                  <a:lumMod val="50000"/>
                </a:srgbClr>
              </a:buClr>
              <a:buFont typeface="Wingdings" panose="05000000000000000000" pitchFamily="2" charset="2"/>
              <a:buChar char="q"/>
              <a:defRPr/>
            </a:pPr>
            <a:r>
              <a:rPr lang="es-CO" sz="1500" dirty="0">
                <a:solidFill>
                  <a:srgbClr val="0049AE">
                    <a:lumMod val="40000"/>
                    <a:lumOff val="60000"/>
                  </a:srgbClr>
                </a:solidFill>
                <a:latin typeface="Calibri" panose="020F0502020204030204" pitchFamily="34" charset="0"/>
                <a:cs typeface="Arial" panose="020B0604020202020204" pitchFamily="34" charset="0"/>
              </a:rPr>
              <a:t>Conclusiones</a:t>
            </a:r>
          </a:p>
          <a:p>
            <a:pPr marL="128586" indent="-128586" algn="just" defTabSz="685663">
              <a:buClr>
                <a:srgbClr val="13B5EA">
                  <a:lumMod val="50000"/>
                </a:srgbClr>
              </a:buClr>
              <a:buFont typeface="Wingdings" panose="05000000000000000000" pitchFamily="2" charset="2"/>
              <a:buChar char="q"/>
              <a:defRPr/>
            </a:pPr>
            <a:endParaRPr lang="es-CO" sz="1500" dirty="0">
              <a:solidFill>
                <a:srgbClr val="17406D"/>
              </a:solidFill>
              <a:latin typeface="Calibri" panose="020F0502020204030204" pitchFamily="34" charset="0"/>
              <a:cs typeface="Arial" panose="020B0604020202020204" pitchFamily="34" charset="0"/>
            </a:endParaRPr>
          </a:p>
        </p:txBody>
      </p:sp>
      <p:cxnSp>
        <p:nvCxnSpPr>
          <p:cNvPr id="13" name="Conector recto 12"/>
          <p:cNvCxnSpPr/>
          <p:nvPr/>
        </p:nvCxnSpPr>
        <p:spPr>
          <a:xfrm>
            <a:off x="3520678" y="1642468"/>
            <a:ext cx="0" cy="2160389"/>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Imagen 2"/>
          <p:cNvPicPr>
            <a:picLocks noChangeAspect="1"/>
          </p:cNvPicPr>
          <p:nvPr/>
        </p:nvPicPr>
        <p:blipFill>
          <a:blip r:embed="rId2" cstate="print">
            <a:extLst/>
          </a:blip>
          <a:stretch>
            <a:fillRect/>
          </a:stretch>
        </p:blipFill>
        <p:spPr>
          <a:xfrm>
            <a:off x="264883" y="1733491"/>
            <a:ext cx="2970557" cy="1978426"/>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xmlns="" val="1926293393"/>
      </p:ext>
    </p:extLst>
  </p:cSld>
  <p:clrMapOvr>
    <a:masterClrMapping/>
  </p:clrMapOvr>
  <p:transition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72"/>
          <p:cNvSpPr txBox="1">
            <a:spLocks noChangeArrowheads="1"/>
          </p:cNvSpPr>
          <p:nvPr/>
        </p:nvSpPr>
        <p:spPr bwMode="auto">
          <a:xfrm>
            <a:off x="129183" y="391121"/>
            <a:ext cx="6459736"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defTabSz="18272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defTabSz="18272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defTabSz="18272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defTabSz="18272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defTabSz="685205" eaLnBrk="1" fontAlgn="base" hangingPunct="1">
              <a:spcBef>
                <a:spcPct val="0"/>
              </a:spcBef>
              <a:spcAft>
                <a:spcPct val="0"/>
              </a:spcAft>
            </a:pPr>
            <a:r>
              <a:rPr lang="es-CO" altLang="es-CO" sz="1800" b="1">
                <a:solidFill>
                  <a:srgbClr val="17406D"/>
                </a:solidFill>
                <a:latin typeface="Lato Light"/>
                <a:ea typeface="MS PGothic" panose="020B0600070205080204" pitchFamily="34" charset="-128"/>
              </a:rPr>
              <a:t>Identificación de Riesgos Jurídicos</a:t>
            </a:r>
          </a:p>
        </p:txBody>
      </p:sp>
      <p:grpSp>
        <p:nvGrpSpPr>
          <p:cNvPr id="21507" name="Grupo 310"/>
          <p:cNvGrpSpPr>
            <a:grpSpLocks/>
          </p:cNvGrpSpPr>
          <p:nvPr/>
        </p:nvGrpSpPr>
        <p:grpSpPr bwMode="auto">
          <a:xfrm>
            <a:off x="142875" y="708422"/>
            <a:ext cx="1262063" cy="68461"/>
            <a:chOff x="461192" y="1812875"/>
            <a:chExt cx="4723170" cy="182832"/>
          </a:xfrm>
        </p:grpSpPr>
        <p:sp>
          <p:nvSpPr>
            <p:cNvPr id="312" name="Rectangle 9"/>
            <p:cNvSpPr/>
            <p:nvPr/>
          </p:nvSpPr>
          <p:spPr>
            <a:xfrm>
              <a:off x="461192" y="1812875"/>
              <a:ext cx="913443" cy="1828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solidFill>
                  <a:prstClr val="white"/>
                </a:solidFill>
              </a:endParaRPr>
            </a:p>
          </p:txBody>
        </p:sp>
        <p:sp>
          <p:nvSpPr>
            <p:cNvPr id="313" name="Rectangle 11"/>
            <p:cNvSpPr/>
            <p:nvPr/>
          </p:nvSpPr>
          <p:spPr>
            <a:xfrm>
              <a:off x="1412510" y="1812875"/>
              <a:ext cx="915670" cy="182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solidFill>
                  <a:prstClr val="white"/>
                </a:solidFill>
              </a:endParaRPr>
            </a:p>
          </p:txBody>
        </p:sp>
        <p:sp>
          <p:nvSpPr>
            <p:cNvPr id="314" name="Rectangle 12"/>
            <p:cNvSpPr/>
            <p:nvPr/>
          </p:nvSpPr>
          <p:spPr>
            <a:xfrm>
              <a:off x="2366056" y="1812875"/>
              <a:ext cx="913443" cy="1828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solidFill>
                  <a:prstClr val="white"/>
                </a:solidFill>
              </a:endParaRPr>
            </a:p>
          </p:txBody>
        </p:sp>
        <p:sp>
          <p:nvSpPr>
            <p:cNvPr id="315" name="Rectangle 13"/>
            <p:cNvSpPr/>
            <p:nvPr/>
          </p:nvSpPr>
          <p:spPr>
            <a:xfrm>
              <a:off x="3317373" y="1812875"/>
              <a:ext cx="915672" cy="1828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solidFill>
                  <a:prstClr val="white"/>
                </a:solidFill>
              </a:endParaRPr>
            </a:p>
          </p:txBody>
        </p:sp>
        <p:sp>
          <p:nvSpPr>
            <p:cNvPr id="316" name="Rectangle 14"/>
            <p:cNvSpPr/>
            <p:nvPr/>
          </p:nvSpPr>
          <p:spPr>
            <a:xfrm>
              <a:off x="4270919" y="1812875"/>
              <a:ext cx="913443" cy="18283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solidFill>
                  <a:prstClr val="white"/>
                </a:solidFill>
              </a:endParaRPr>
            </a:p>
          </p:txBody>
        </p:sp>
      </p:grpSp>
      <p:sp>
        <p:nvSpPr>
          <p:cNvPr id="17" name="8 CuadroTexto"/>
          <p:cNvSpPr txBox="1"/>
          <p:nvPr/>
        </p:nvSpPr>
        <p:spPr>
          <a:xfrm>
            <a:off x="142875" y="1046560"/>
            <a:ext cx="8511183" cy="4708981"/>
          </a:xfrm>
          <a:prstGeom prst="rect">
            <a:avLst/>
          </a:prstGeom>
          <a:noFill/>
        </p:spPr>
        <p:txBody>
          <a:bodyPr>
            <a:spAutoFit/>
          </a:bodyPr>
          <a:lstStyle/>
          <a:p>
            <a:pPr marL="278606" indent="-278606" defTabSz="685663">
              <a:buClr>
                <a:srgbClr val="13B5EA">
                  <a:lumMod val="50000"/>
                </a:srgbClr>
              </a:buClr>
              <a:defRPr/>
            </a:pPr>
            <a:r>
              <a:rPr lang="es-CO" sz="1500" b="1" dirty="0">
                <a:solidFill>
                  <a:srgbClr val="7CCA62"/>
                </a:solidFill>
                <a:latin typeface="Calibri" panose="020F0502020204030204" pitchFamily="34" charset="0"/>
                <a:cs typeface="Arial" panose="020B0604020202020204" pitchFamily="34" charset="0"/>
              </a:rPr>
              <a:t>1. </a:t>
            </a:r>
            <a:r>
              <a:rPr lang="es-CO" sz="1500" b="1" u="sng" dirty="0">
                <a:solidFill>
                  <a:srgbClr val="7CCA62"/>
                </a:solidFill>
                <a:latin typeface="Calibri" panose="020F0502020204030204" pitchFamily="34" charset="0"/>
                <a:cs typeface="Arial" panose="020B0604020202020204" pitchFamily="34" charset="0"/>
              </a:rPr>
              <a:t>RIESGO: </a:t>
            </a:r>
          </a:p>
          <a:p>
            <a:pPr marL="36314" indent="-36314" defTabSz="685663">
              <a:buClr>
                <a:srgbClr val="13B5EA">
                  <a:lumMod val="50000"/>
                </a:srgbClr>
              </a:buClr>
              <a:defRPr/>
            </a:pPr>
            <a:r>
              <a:rPr lang="es-CO" sz="1500" b="1" dirty="0">
                <a:solidFill>
                  <a:srgbClr val="17406D"/>
                </a:solidFill>
                <a:latin typeface="Calibri" panose="020F0502020204030204" pitchFamily="34" charset="0"/>
                <a:cs typeface="Arial" panose="020B0604020202020204" pitchFamily="34" charset="0"/>
              </a:rPr>
              <a:t>Posibles demandas y/o reclamaciones por parte de los Agentes Vendedores en contra de la Bolsa (Baja Probabilidad de ocurrencia *)</a:t>
            </a:r>
          </a:p>
          <a:p>
            <a:pPr marL="278606" indent="-278606" defTabSz="685663">
              <a:buClr>
                <a:srgbClr val="13B5EA">
                  <a:lumMod val="50000"/>
                </a:srgbClr>
              </a:buClr>
              <a:defRPr/>
            </a:pPr>
            <a:endParaRPr lang="es-CO" sz="1500" b="1" dirty="0">
              <a:solidFill>
                <a:srgbClr val="17406D"/>
              </a:solidFill>
              <a:latin typeface="Calibri" panose="020F0502020204030204" pitchFamily="34" charset="0"/>
              <a:cs typeface="Arial" panose="020B0604020202020204" pitchFamily="34" charset="0"/>
            </a:endParaRPr>
          </a:p>
          <a:p>
            <a:pPr marL="278606" indent="-278606" defTabSz="685663">
              <a:buClr>
                <a:srgbClr val="13B5EA">
                  <a:lumMod val="50000"/>
                </a:srgbClr>
              </a:buClr>
              <a:defRPr/>
            </a:pPr>
            <a:endParaRPr lang="es-CO" sz="1500" b="1" dirty="0">
              <a:solidFill>
                <a:srgbClr val="17406D"/>
              </a:solidFill>
              <a:latin typeface="Calibri" panose="020F0502020204030204" pitchFamily="34" charset="0"/>
              <a:cs typeface="Arial" panose="020B0604020202020204" pitchFamily="34" charset="0"/>
            </a:endParaRPr>
          </a:p>
          <a:p>
            <a:pPr marL="278606" indent="-278606" defTabSz="685663">
              <a:buClr>
                <a:srgbClr val="13B5EA">
                  <a:lumMod val="50000"/>
                </a:srgbClr>
              </a:buClr>
              <a:defRPr/>
            </a:pPr>
            <a:r>
              <a:rPr lang="es-CO" sz="1500" b="1" dirty="0">
                <a:solidFill>
                  <a:srgbClr val="17406D"/>
                </a:solidFill>
                <a:latin typeface="Calibri" panose="020F0502020204030204" pitchFamily="34" charset="0"/>
                <a:cs typeface="Arial" panose="020B0604020202020204" pitchFamily="34" charset="0"/>
              </a:rPr>
              <a:t> </a:t>
            </a:r>
            <a:r>
              <a:rPr lang="es-CO" sz="1500" b="1" dirty="0">
                <a:solidFill>
                  <a:srgbClr val="DBEFF9">
                    <a:lumMod val="50000"/>
                  </a:srgbClr>
                </a:solidFill>
                <a:latin typeface="Calibri" panose="020F0502020204030204" pitchFamily="34" charset="0"/>
                <a:cs typeface="Arial" panose="020B0604020202020204" pitchFamily="34" charset="0"/>
              </a:rPr>
              <a:t>Acciones Bolsa:</a:t>
            </a:r>
            <a:r>
              <a:rPr lang="es-CO" sz="1500" b="1" dirty="0">
                <a:solidFill>
                  <a:srgbClr val="17406D"/>
                </a:solidFill>
                <a:latin typeface="Calibri" panose="020F0502020204030204" pitchFamily="34" charset="0"/>
                <a:cs typeface="Arial" panose="020B0604020202020204" pitchFamily="34" charset="0"/>
              </a:rPr>
              <a:t>  - Presentación de excepciones basadas en la </a:t>
            </a:r>
            <a:r>
              <a:rPr lang="es-CO" sz="1500" b="1" u="sng" dirty="0">
                <a:solidFill>
                  <a:srgbClr val="17406D"/>
                </a:solidFill>
                <a:latin typeface="Calibri" panose="020F0502020204030204" pitchFamily="34" charset="0"/>
                <a:cs typeface="Arial" panose="020B0604020202020204" pitchFamily="34" charset="0"/>
              </a:rPr>
              <a:t>Buena Fe</a:t>
            </a:r>
            <a:r>
              <a:rPr lang="es-CO" sz="1500" b="1" dirty="0">
                <a:solidFill>
                  <a:srgbClr val="17406D"/>
                </a:solidFill>
                <a:latin typeface="Calibri" panose="020F0502020204030204" pitchFamily="34" charset="0"/>
                <a:cs typeface="Arial" panose="020B0604020202020204" pitchFamily="34" charset="0"/>
              </a:rPr>
              <a:t>. </a:t>
            </a:r>
          </a:p>
          <a:p>
            <a:pPr marL="278606" indent="-278606" defTabSz="685663">
              <a:buClr>
                <a:srgbClr val="13B5EA">
                  <a:lumMod val="50000"/>
                </a:srgbClr>
              </a:buClr>
              <a:defRPr/>
            </a:pPr>
            <a:r>
              <a:rPr lang="es-CO" sz="1500" b="1" dirty="0">
                <a:solidFill>
                  <a:srgbClr val="17406D"/>
                </a:solidFill>
                <a:latin typeface="Calibri" panose="020F0502020204030204" pitchFamily="34" charset="0"/>
                <a:cs typeface="Arial" panose="020B0604020202020204" pitchFamily="34" charset="0"/>
              </a:rPr>
              <a:t>			- </a:t>
            </a:r>
            <a:r>
              <a:rPr lang="es-CO" sz="1500" b="1" u="sng" dirty="0">
                <a:solidFill>
                  <a:srgbClr val="17406D"/>
                </a:solidFill>
                <a:latin typeface="Calibri" panose="020F0502020204030204" pitchFamily="34" charset="0"/>
                <a:cs typeface="Arial" panose="020B0604020202020204" pitchFamily="34" charset="0"/>
              </a:rPr>
              <a:t>Debida Diligencia.</a:t>
            </a:r>
            <a:r>
              <a:rPr lang="es-CO" sz="1500" b="1" dirty="0">
                <a:solidFill>
                  <a:srgbClr val="17406D"/>
                </a:solidFill>
                <a:latin typeface="Calibri" panose="020F0502020204030204" pitchFamily="34" charset="0"/>
                <a:cs typeface="Arial" panose="020B0604020202020204" pitchFamily="34" charset="0"/>
              </a:rPr>
              <a:t> Ante la duda en la forma de adjudicar (interpretación de la normas)</a:t>
            </a:r>
          </a:p>
          <a:p>
            <a:pPr marL="278606" indent="-278606" defTabSz="685663">
              <a:buClr>
                <a:srgbClr val="13B5EA">
                  <a:lumMod val="50000"/>
                </a:srgbClr>
              </a:buClr>
              <a:defRPr/>
            </a:pPr>
            <a:r>
              <a:rPr lang="es-CO" sz="1500" b="1" dirty="0">
                <a:solidFill>
                  <a:srgbClr val="17406D"/>
                </a:solidFill>
                <a:latin typeface="Calibri" panose="020F0502020204030204" pitchFamily="34" charset="0"/>
                <a:cs typeface="Arial" panose="020B0604020202020204" pitchFamily="34" charset="0"/>
              </a:rPr>
              <a:t>			se pidió concepto a la CREG y sobre la respuesta del regulador, se efectuaron las 			adjudicaciones</a:t>
            </a:r>
          </a:p>
          <a:p>
            <a:pPr marL="278606" indent="-278606" defTabSz="685663">
              <a:buClr>
                <a:srgbClr val="13B5EA">
                  <a:lumMod val="50000"/>
                </a:srgbClr>
              </a:buClr>
              <a:defRPr/>
            </a:pPr>
            <a:r>
              <a:rPr lang="es-CO" sz="1500" b="1" dirty="0">
                <a:solidFill>
                  <a:srgbClr val="17406D"/>
                </a:solidFill>
                <a:latin typeface="Calibri" panose="020F0502020204030204" pitchFamily="34" charset="0"/>
                <a:cs typeface="Arial" panose="020B0604020202020204" pitchFamily="34" charset="0"/>
              </a:rPr>
              <a:t>			- Exoneración de la responsabilidad por el concepto inicial</a:t>
            </a:r>
          </a:p>
          <a:p>
            <a:pPr marL="278606" indent="-278606" defTabSz="685663">
              <a:buClr>
                <a:srgbClr val="13B5EA">
                  <a:lumMod val="50000"/>
                </a:srgbClr>
              </a:buClr>
              <a:defRPr/>
            </a:pPr>
            <a:endParaRPr lang="es-CO" sz="1500" b="1" dirty="0">
              <a:solidFill>
                <a:srgbClr val="17406D"/>
              </a:solidFill>
              <a:latin typeface="Calibri" panose="020F0502020204030204" pitchFamily="34" charset="0"/>
              <a:cs typeface="Arial" panose="020B0604020202020204" pitchFamily="34" charset="0"/>
            </a:endParaRPr>
          </a:p>
          <a:p>
            <a:pPr marL="278606" indent="-278606" defTabSz="685663">
              <a:buClr>
                <a:srgbClr val="13B5EA">
                  <a:lumMod val="50000"/>
                </a:srgbClr>
              </a:buClr>
              <a:defRPr/>
            </a:pPr>
            <a:r>
              <a:rPr lang="es-CO" sz="1500" b="1" dirty="0">
                <a:solidFill>
                  <a:srgbClr val="7CCA62"/>
                </a:solidFill>
                <a:latin typeface="Calibri" panose="020F0502020204030204" pitchFamily="34" charset="0"/>
                <a:cs typeface="Arial" panose="020B0604020202020204" pitchFamily="34" charset="0"/>
              </a:rPr>
              <a:t>2. </a:t>
            </a:r>
            <a:r>
              <a:rPr lang="es-CO" sz="1500" b="1" u="sng" dirty="0">
                <a:solidFill>
                  <a:srgbClr val="7CCA62"/>
                </a:solidFill>
                <a:latin typeface="Calibri" panose="020F0502020204030204" pitchFamily="34" charset="0"/>
                <a:cs typeface="Arial" panose="020B0604020202020204" pitchFamily="34" charset="0"/>
              </a:rPr>
              <a:t>RIESGO: </a:t>
            </a:r>
          </a:p>
          <a:p>
            <a:pPr defTabSz="685663">
              <a:buClr>
                <a:srgbClr val="13B5EA">
                  <a:lumMod val="50000"/>
                </a:srgbClr>
              </a:buClr>
              <a:defRPr/>
            </a:pPr>
            <a:r>
              <a:rPr lang="es-CO" sz="1500" b="1" dirty="0">
                <a:solidFill>
                  <a:srgbClr val="17406D"/>
                </a:solidFill>
                <a:latin typeface="Calibri" panose="020F0502020204030204" pitchFamily="34" charset="0"/>
                <a:cs typeface="Arial" panose="020B0604020202020204" pitchFamily="34" charset="0"/>
              </a:rPr>
              <a:t> </a:t>
            </a:r>
          </a:p>
          <a:p>
            <a:pPr defTabSz="685663">
              <a:buClr>
                <a:srgbClr val="13B5EA">
                  <a:lumMod val="50000"/>
                </a:srgbClr>
              </a:buClr>
              <a:defRPr/>
            </a:pPr>
            <a:r>
              <a:rPr lang="es-CO" sz="1500" b="1" dirty="0">
                <a:solidFill>
                  <a:srgbClr val="17406D"/>
                </a:solidFill>
                <a:latin typeface="Calibri" panose="020F0502020204030204" pitchFamily="34" charset="0"/>
                <a:cs typeface="Arial" panose="020B0604020202020204" pitchFamily="34" charset="0"/>
              </a:rPr>
              <a:t>Quejas ante la CREG: 	Incidencia en materia </a:t>
            </a:r>
            <a:r>
              <a:rPr lang="es-CO" sz="1500" b="1" dirty="0" err="1">
                <a:solidFill>
                  <a:srgbClr val="17406D"/>
                </a:solidFill>
                <a:latin typeface="Calibri" panose="020F0502020204030204" pitchFamily="34" charset="0"/>
                <a:cs typeface="Arial" panose="020B0604020202020204" pitchFamily="34" charset="0"/>
              </a:rPr>
              <a:t>reputacional</a:t>
            </a:r>
            <a:r>
              <a:rPr lang="es-CO" sz="1500" b="1" dirty="0">
                <a:solidFill>
                  <a:srgbClr val="17406D"/>
                </a:solidFill>
                <a:latin typeface="Calibri" panose="020F0502020204030204" pitchFamily="34" charset="0"/>
                <a:cs typeface="Arial" panose="020B0604020202020204" pitchFamily="34" charset="0"/>
              </a:rPr>
              <a:t> –  afectación en la competitividad</a:t>
            </a:r>
          </a:p>
          <a:p>
            <a:pPr defTabSz="685663">
              <a:buClr>
                <a:srgbClr val="13B5EA">
                  <a:lumMod val="50000"/>
                </a:srgbClr>
              </a:buClr>
              <a:defRPr/>
            </a:pPr>
            <a:r>
              <a:rPr lang="es-CO" sz="1500" b="1" dirty="0">
                <a:solidFill>
                  <a:srgbClr val="0049AE">
                    <a:lumMod val="40000"/>
                    <a:lumOff val="60000"/>
                  </a:srgbClr>
                </a:solidFill>
                <a:latin typeface="Calibri" panose="020F0502020204030204" pitchFamily="34" charset="0"/>
                <a:cs typeface="Arial" panose="020B0604020202020204" pitchFamily="34" charset="0"/>
              </a:rPr>
              <a:t>			</a:t>
            </a:r>
            <a:r>
              <a:rPr lang="es-CO" sz="1500" b="1" dirty="0">
                <a:solidFill>
                  <a:srgbClr val="DBEFF9">
                    <a:lumMod val="50000"/>
                  </a:srgbClr>
                </a:solidFill>
                <a:latin typeface="Calibri" panose="020F0502020204030204" pitchFamily="34" charset="0"/>
                <a:cs typeface="Arial" panose="020B0604020202020204" pitchFamily="34" charset="0"/>
              </a:rPr>
              <a:t>Riesgo implícito en la actividad diaria de la Bolsa</a:t>
            </a:r>
          </a:p>
          <a:p>
            <a:pPr defTabSz="685663">
              <a:buClr>
                <a:srgbClr val="13B5EA">
                  <a:lumMod val="50000"/>
                </a:srgbClr>
              </a:buClr>
              <a:defRPr/>
            </a:pPr>
            <a:r>
              <a:rPr lang="es-CO" sz="1500" b="1" dirty="0">
                <a:solidFill>
                  <a:srgbClr val="DBEFF9">
                    <a:lumMod val="50000"/>
                  </a:srgbClr>
                </a:solidFill>
                <a:latin typeface="Calibri" panose="020F0502020204030204" pitchFamily="34" charset="0"/>
                <a:cs typeface="Arial" panose="020B0604020202020204" pitchFamily="34" charset="0"/>
              </a:rPr>
              <a:t>			</a:t>
            </a:r>
            <a:r>
              <a:rPr lang="es-ES" sz="1500" b="1" dirty="0">
                <a:solidFill>
                  <a:srgbClr val="DBEFF9">
                    <a:lumMod val="50000"/>
                  </a:srgbClr>
                </a:solidFill>
                <a:latin typeface="Calibri" panose="020F0502020204030204" pitchFamily="34" charset="0"/>
                <a:cs typeface="Arial" panose="020B0604020202020204" pitchFamily="34" charset="0"/>
              </a:rPr>
              <a:t> </a:t>
            </a:r>
          </a:p>
          <a:p>
            <a:pPr defTabSz="685663">
              <a:buClr>
                <a:srgbClr val="13B5EA">
                  <a:lumMod val="50000"/>
                </a:srgbClr>
              </a:buClr>
              <a:defRPr/>
            </a:pPr>
            <a:endParaRPr lang="es-CO" sz="1500" b="1" dirty="0">
              <a:solidFill>
                <a:srgbClr val="17406D"/>
              </a:solidFill>
              <a:latin typeface="Calibri" panose="020F0502020204030204" pitchFamily="34" charset="0"/>
              <a:cs typeface="Arial" panose="020B0604020202020204" pitchFamily="34" charset="0"/>
            </a:endParaRPr>
          </a:p>
          <a:p>
            <a:pPr defTabSz="685663">
              <a:buClr>
                <a:srgbClr val="13B5EA">
                  <a:lumMod val="50000"/>
                </a:srgbClr>
              </a:buClr>
              <a:defRPr/>
            </a:pPr>
            <a:r>
              <a:rPr lang="es-CO" sz="1500" b="1" dirty="0">
                <a:solidFill>
                  <a:srgbClr val="17406D"/>
                </a:solidFill>
                <a:latin typeface="Calibri" panose="020F0502020204030204" pitchFamily="34" charset="0"/>
                <a:cs typeface="Arial" panose="020B0604020202020204" pitchFamily="34" charset="0"/>
              </a:rPr>
              <a:t>			</a:t>
            </a:r>
          </a:p>
          <a:p>
            <a:pPr algn="just" defTabSz="685663">
              <a:buClr>
                <a:srgbClr val="13B5EA">
                  <a:lumMod val="50000"/>
                </a:srgbClr>
              </a:buClr>
              <a:defRPr/>
            </a:pPr>
            <a:endParaRPr lang="es-ES" sz="1500" i="1" dirty="0">
              <a:solidFill>
                <a:srgbClr val="17406D"/>
              </a:solidFill>
              <a:latin typeface="Calibri" panose="020F0502020204030204" pitchFamily="34" charset="0"/>
              <a:cs typeface="Arial" panose="020B0604020202020204" pitchFamily="34" charset="0"/>
            </a:endParaRPr>
          </a:p>
          <a:p>
            <a:pPr algn="just" defTabSz="685663">
              <a:buClr>
                <a:srgbClr val="13B5EA">
                  <a:lumMod val="50000"/>
                </a:srgbClr>
              </a:buClr>
              <a:defRPr/>
            </a:pPr>
            <a:r>
              <a:rPr lang="es-ES" sz="1500" i="1" dirty="0">
                <a:solidFill>
                  <a:srgbClr val="17406D"/>
                </a:solidFill>
                <a:latin typeface="Calibri" panose="020F0502020204030204" pitchFamily="34" charset="0"/>
                <a:cs typeface="Arial" panose="020B0604020202020204" pitchFamily="34" charset="0"/>
              </a:rPr>
              <a:t> </a:t>
            </a:r>
            <a:endParaRPr lang="es-CO" sz="1500" b="1" dirty="0">
              <a:solidFill>
                <a:srgbClr val="17406D"/>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xmlns="" val="568009366"/>
      </p:ext>
    </p:extLst>
  </p:cSld>
  <p:clrMapOvr>
    <a:masterClrMapping/>
  </p:clrMapOvr>
  <p:transition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2"/>
          <p:cNvSpPr txBox="1">
            <a:spLocks noChangeArrowheads="1"/>
          </p:cNvSpPr>
          <p:nvPr/>
        </p:nvSpPr>
        <p:spPr bwMode="auto">
          <a:xfrm>
            <a:off x="129183" y="391121"/>
            <a:ext cx="6459736"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defTabSz="18272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defTabSz="18272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defTabSz="18272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defTabSz="18272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defTabSz="685205" eaLnBrk="1" fontAlgn="base" hangingPunct="1">
              <a:spcBef>
                <a:spcPct val="0"/>
              </a:spcBef>
              <a:spcAft>
                <a:spcPct val="0"/>
              </a:spcAft>
            </a:pPr>
            <a:r>
              <a:rPr lang="es-CO" altLang="es-CO" sz="1800" b="1">
                <a:solidFill>
                  <a:srgbClr val="17406D"/>
                </a:solidFill>
                <a:latin typeface="Lato Light"/>
                <a:ea typeface="MS PGothic" panose="020B0600070205080204" pitchFamily="34" charset="-128"/>
              </a:rPr>
              <a:t>Identificación de Riesgos Jurídicos</a:t>
            </a:r>
          </a:p>
        </p:txBody>
      </p:sp>
      <p:grpSp>
        <p:nvGrpSpPr>
          <p:cNvPr id="22531" name="Grupo 310"/>
          <p:cNvGrpSpPr>
            <a:grpSpLocks/>
          </p:cNvGrpSpPr>
          <p:nvPr/>
        </p:nvGrpSpPr>
        <p:grpSpPr bwMode="auto">
          <a:xfrm>
            <a:off x="142875" y="708422"/>
            <a:ext cx="1262063" cy="68461"/>
            <a:chOff x="461192" y="1812875"/>
            <a:chExt cx="4723170" cy="182832"/>
          </a:xfrm>
        </p:grpSpPr>
        <p:sp>
          <p:nvSpPr>
            <p:cNvPr id="312" name="Rectangle 9"/>
            <p:cNvSpPr/>
            <p:nvPr/>
          </p:nvSpPr>
          <p:spPr>
            <a:xfrm>
              <a:off x="461192" y="1812875"/>
              <a:ext cx="913443" cy="1828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solidFill>
                  <a:prstClr val="white"/>
                </a:solidFill>
              </a:endParaRPr>
            </a:p>
          </p:txBody>
        </p:sp>
        <p:sp>
          <p:nvSpPr>
            <p:cNvPr id="313" name="Rectangle 11"/>
            <p:cNvSpPr/>
            <p:nvPr/>
          </p:nvSpPr>
          <p:spPr>
            <a:xfrm>
              <a:off x="1412510" y="1812875"/>
              <a:ext cx="915670" cy="182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solidFill>
                  <a:prstClr val="white"/>
                </a:solidFill>
              </a:endParaRPr>
            </a:p>
          </p:txBody>
        </p:sp>
        <p:sp>
          <p:nvSpPr>
            <p:cNvPr id="314" name="Rectangle 12"/>
            <p:cNvSpPr/>
            <p:nvPr/>
          </p:nvSpPr>
          <p:spPr>
            <a:xfrm>
              <a:off x="2366056" y="1812875"/>
              <a:ext cx="913443" cy="1828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solidFill>
                  <a:prstClr val="white"/>
                </a:solidFill>
              </a:endParaRPr>
            </a:p>
          </p:txBody>
        </p:sp>
        <p:sp>
          <p:nvSpPr>
            <p:cNvPr id="315" name="Rectangle 13"/>
            <p:cNvSpPr/>
            <p:nvPr/>
          </p:nvSpPr>
          <p:spPr>
            <a:xfrm>
              <a:off x="3317373" y="1812875"/>
              <a:ext cx="915672" cy="1828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solidFill>
                  <a:prstClr val="white"/>
                </a:solidFill>
              </a:endParaRPr>
            </a:p>
          </p:txBody>
        </p:sp>
        <p:sp>
          <p:nvSpPr>
            <p:cNvPr id="316" name="Rectangle 14"/>
            <p:cNvSpPr/>
            <p:nvPr/>
          </p:nvSpPr>
          <p:spPr>
            <a:xfrm>
              <a:off x="4270919" y="1812875"/>
              <a:ext cx="913443" cy="18283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solidFill>
                  <a:prstClr val="white"/>
                </a:solidFill>
              </a:endParaRPr>
            </a:p>
          </p:txBody>
        </p:sp>
      </p:grpSp>
      <p:sp>
        <p:nvSpPr>
          <p:cNvPr id="17" name="8 CuadroTexto"/>
          <p:cNvSpPr txBox="1"/>
          <p:nvPr/>
        </p:nvSpPr>
        <p:spPr>
          <a:xfrm>
            <a:off x="397074" y="1046560"/>
            <a:ext cx="8511183" cy="4189737"/>
          </a:xfrm>
          <a:prstGeom prst="rect">
            <a:avLst/>
          </a:prstGeom>
          <a:noFill/>
        </p:spPr>
        <p:txBody>
          <a:bodyPr>
            <a:spAutoFit/>
          </a:bodyPr>
          <a:lstStyle/>
          <a:p>
            <a:pPr defTabSz="685663">
              <a:buClr>
                <a:srgbClr val="13B5EA">
                  <a:lumMod val="50000"/>
                </a:srgbClr>
              </a:buClr>
              <a:defRPr/>
            </a:pPr>
            <a:r>
              <a:rPr lang="es-CO" sz="1500" b="1" dirty="0">
                <a:solidFill>
                  <a:srgbClr val="17406D"/>
                </a:solidFill>
                <a:latin typeface="Calibri" panose="020F0502020204030204" pitchFamily="34" charset="0"/>
                <a:cs typeface="Arial" panose="020B0604020202020204" pitchFamily="34" charset="0"/>
              </a:rPr>
              <a:t>Incumplimiento de la norma</a:t>
            </a:r>
          </a:p>
          <a:p>
            <a:pPr defTabSz="685663">
              <a:buClr>
                <a:srgbClr val="13B5EA">
                  <a:lumMod val="50000"/>
                </a:srgbClr>
              </a:buClr>
              <a:defRPr/>
            </a:pPr>
            <a:endParaRPr lang="es-CO" sz="1500" b="1" dirty="0">
              <a:solidFill>
                <a:srgbClr val="17406D"/>
              </a:solidFill>
              <a:latin typeface="Calibri" panose="020F0502020204030204" pitchFamily="34" charset="0"/>
              <a:cs typeface="Arial" panose="020B0604020202020204" pitchFamily="34" charset="0"/>
            </a:endParaRPr>
          </a:p>
          <a:p>
            <a:pPr defTabSz="685663">
              <a:buClr>
                <a:srgbClr val="13B5EA">
                  <a:lumMod val="50000"/>
                </a:srgbClr>
              </a:buClr>
              <a:defRPr/>
            </a:pPr>
            <a:r>
              <a:rPr lang="es-CO" sz="1500" i="1" dirty="0">
                <a:solidFill>
                  <a:srgbClr val="17406D"/>
                </a:solidFill>
                <a:latin typeface="Calibri" panose="020F0502020204030204" pitchFamily="34" charset="0"/>
                <a:cs typeface="Arial" panose="020B0604020202020204" pitchFamily="34" charset="0"/>
              </a:rPr>
              <a:t>“ </a:t>
            </a:r>
            <a:r>
              <a:rPr lang="es-CO" sz="1313" i="1" dirty="0">
                <a:solidFill>
                  <a:srgbClr val="17406D"/>
                </a:solidFill>
                <a:latin typeface="Calibri" pitchFamily="34" charset="0"/>
                <a:cs typeface="Calibri" pitchFamily="34" charset="0"/>
              </a:rPr>
              <a:t>Art. 11 Res CREG 124 de 2013. </a:t>
            </a:r>
            <a:r>
              <a:rPr lang="es-ES" sz="1313" i="1" dirty="0">
                <a:solidFill>
                  <a:srgbClr val="17406D"/>
                </a:solidFill>
                <a:latin typeface="Calibri" pitchFamily="34" charset="0"/>
                <a:cs typeface="Calibri" pitchFamily="34" charset="0"/>
              </a:rPr>
              <a:t>Servicios a cargo del gestor del mercado. El gestor del mercado será responsable de la prestación de los servicios señalados en la Resolución CREG 089 de 2013 y en la Resolución CREG 123 de 2013, con el</a:t>
            </a:r>
          </a:p>
          <a:p>
            <a:pPr defTabSz="685663">
              <a:buClr>
                <a:srgbClr val="13B5EA">
                  <a:lumMod val="50000"/>
                </a:srgbClr>
              </a:buClr>
              <a:defRPr/>
            </a:pPr>
            <a:r>
              <a:rPr lang="es-ES" sz="1313" i="1" dirty="0">
                <a:solidFill>
                  <a:srgbClr val="17406D"/>
                </a:solidFill>
                <a:latin typeface="Calibri" pitchFamily="34" charset="0"/>
                <a:cs typeface="Calibri" pitchFamily="34" charset="0"/>
              </a:rPr>
              <a:t> alcance que allí se establece”.</a:t>
            </a:r>
          </a:p>
          <a:p>
            <a:pPr marL="278606" indent="-278606" defTabSz="685663">
              <a:buClr>
                <a:srgbClr val="13B5EA">
                  <a:lumMod val="50000"/>
                </a:srgbClr>
              </a:buClr>
              <a:defRPr/>
            </a:pPr>
            <a:endParaRPr lang="es-CO" sz="1500" b="1" u="sng" dirty="0">
              <a:solidFill>
                <a:srgbClr val="7CCA62"/>
              </a:solidFill>
              <a:latin typeface="Calibri" panose="020F0502020204030204" pitchFamily="34" charset="0"/>
              <a:cs typeface="Arial" panose="020B0604020202020204" pitchFamily="34" charset="0"/>
            </a:endParaRPr>
          </a:p>
          <a:p>
            <a:pPr marL="278606" indent="-278606" defTabSz="685663">
              <a:buClr>
                <a:srgbClr val="13B5EA">
                  <a:lumMod val="50000"/>
                </a:srgbClr>
              </a:buClr>
              <a:defRPr/>
            </a:pPr>
            <a:r>
              <a:rPr lang="es-CO" sz="1500" b="1" dirty="0">
                <a:solidFill>
                  <a:srgbClr val="17406D"/>
                </a:solidFill>
                <a:latin typeface="Calibri" panose="020F0502020204030204" pitchFamily="34" charset="0"/>
                <a:cs typeface="Arial" panose="020B0604020202020204" pitchFamily="34" charset="0"/>
              </a:rPr>
              <a:t> </a:t>
            </a:r>
            <a:r>
              <a:rPr lang="es-CO" sz="1500" b="1" dirty="0">
                <a:solidFill>
                  <a:srgbClr val="DBEFF9">
                    <a:lumMod val="50000"/>
                  </a:srgbClr>
                </a:solidFill>
                <a:latin typeface="Calibri" panose="020F0502020204030204" pitchFamily="34" charset="0"/>
                <a:cs typeface="Arial" panose="020B0604020202020204" pitchFamily="34" charset="0"/>
              </a:rPr>
              <a:t>Acciones Bolsa: 	</a:t>
            </a:r>
            <a:r>
              <a:rPr lang="es-CO" sz="1500" b="1" dirty="0">
                <a:solidFill>
                  <a:srgbClr val="17406D"/>
                </a:solidFill>
                <a:latin typeface="Calibri" panose="020F0502020204030204" pitchFamily="34" charset="0"/>
                <a:cs typeface="Arial" panose="020B0604020202020204" pitchFamily="34" charset="0"/>
              </a:rPr>
              <a:t>- </a:t>
            </a:r>
            <a:r>
              <a:rPr lang="es-CO" sz="1500" b="1" u="sng" dirty="0">
                <a:solidFill>
                  <a:srgbClr val="17406D"/>
                </a:solidFill>
                <a:latin typeface="Calibri" panose="020F0502020204030204" pitchFamily="34" charset="0"/>
                <a:cs typeface="Arial" panose="020B0604020202020204" pitchFamily="34" charset="0"/>
              </a:rPr>
              <a:t>Confianza legítima.</a:t>
            </a:r>
            <a:r>
              <a:rPr lang="es-CO" sz="1500" b="1" dirty="0">
                <a:solidFill>
                  <a:srgbClr val="17406D"/>
                </a:solidFill>
                <a:latin typeface="Calibri" panose="020F0502020204030204" pitchFamily="34" charset="0"/>
                <a:cs typeface="Arial" panose="020B0604020202020204" pitchFamily="34" charset="0"/>
              </a:rPr>
              <a:t> Ante la duda en la norma, se pidió claridad al regulador sobre su 			aplicación.</a:t>
            </a:r>
          </a:p>
          <a:p>
            <a:pPr marL="278606" indent="-278606" defTabSz="685663">
              <a:buClr>
                <a:srgbClr val="13B5EA">
                  <a:lumMod val="50000"/>
                </a:srgbClr>
              </a:buClr>
              <a:defRPr/>
            </a:pPr>
            <a:r>
              <a:rPr lang="es-CO" sz="1500" b="1" dirty="0">
                <a:solidFill>
                  <a:srgbClr val="17406D"/>
                </a:solidFill>
                <a:latin typeface="Calibri" panose="020F0502020204030204" pitchFamily="34" charset="0"/>
                <a:cs typeface="Arial" panose="020B0604020202020204" pitchFamily="34" charset="0"/>
              </a:rPr>
              <a:t>			</a:t>
            </a:r>
          </a:p>
          <a:p>
            <a:pPr marL="278606" indent="-278606" defTabSz="685663">
              <a:buClr>
                <a:srgbClr val="13B5EA">
                  <a:lumMod val="50000"/>
                </a:srgbClr>
              </a:buClr>
              <a:defRPr/>
            </a:pPr>
            <a:r>
              <a:rPr lang="es-CO" sz="1500" b="1" dirty="0">
                <a:solidFill>
                  <a:srgbClr val="17406D"/>
                </a:solidFill>
                <a:latin typeface="Calibri" panose="020F0502020204030204" pitchFamily="34" charset="0"/>
                <a:cs typeface="Arial" panose="020B0604020202020204" pitchFamily="34" charset="0"/>
              </a:rPr>
              <a:t>			- Modificación normativa y ajuste de la plataforma (Resolución CREG 114 de 2017). 			Cambios integrales en materia operacional</a:t>
            </a:r>
          </a:p>
          <a:p>
            <a:pPr marL="278606" indent="-278606" defTabSz="685663">
              <a:buClr>
                <a:srgbClr val="13B5EA">
                  <a:lumMod val="50000"/>
                </a:srgbClr>
              </a:buClr>
              <a:defRPr/>
            </a:pPr>
            <a:endParaRPr lang="es-CO" sz="1500" b="1" dirty="0">
              <a:solidFill>
                <a:srgbClr val="17406D"/>
              </a:solidFill>
              <a:latin typeface="Calibri" panose="020F0502020204030204" pitchFamily="34" charset="0"/>
              <a:cs typeface="Arial" panose="020B0604020202020204" pitchFamily="34" charset="0"/>
            </a:endParaRPr>
          </a:p>
          <a:p>
            <a:pPr marL="278606" indent="-278606" defTabSz="685663">
              <a:buClr>
                <a:srgbClr val="13B5EA">
                  <a:lumMod val="50000"/>
                </a:srgbClr>
              </a:buClr>
              <a:defRPr/>
            </a:pPr>
            <a:r>
              <a:rPr lang="es-CO" sz="1500" b="1" dirty="0">
                <a:solidFill>
                  <a:srgbClr val="17406D"/>
                </a:solidFill>
                <a:latin typeface="Calibri" panose="020F0502020204030204" pitchFamily="34" charset="0"/>
                <a:cs typeface="Arial" panose="020B0604020202020204" pitchFamily="34" charset="0"/>
              </a:rPr>
              <a:t>			- Acción inmediata en la corrección de la forma de adjudicación de la plataforma </a:t>
            </a:r>
          </a:p>
          <a:p>
            <a:pPr marL="278606" indent="-278606" defTabSz="685663">
              <a:buClr>
                <a:srgbClr val="13B5EA">
                  <a:lumMod val="50000"/>
                </a:srgbClr>
              </a:buClr>
              <a:defRPr/>
            </a:pPr>
            <a:endParaRPr lang="es-CO" sz="1500" b="1" dirty="0">
              <a:solidFill>
                <a:srgbClr val="17406D"/>
              </a:solidFill>
              <a:latin typeface="Calibri" panose="020F0502020204030204" pitchFamily="34" charset="0"/>
              <a:cs typeface="Arial" panose="020B0604020202020204" pitchFamily="34" charset="0"/>
            </a:endParaRPr>
          </a:p>
          <a:p>
            <a:pPr marL="278606" indent="-278606" defTabSz="685663">
              <a:buClr>
                <a:srgbClr val="13B5EA">
                  <a:lumMod val="50000"/>
                </a:srgbClr>
              </a:buClr>
              <a:defRPr/>
            </a:pPr>
            <a:r>
              <a:rPr lang="es-CO" sz="1500" b="1" dirty="0">
                <a:solidFill>
                  <a:srgbClr val="17406D"/>
                </a:solidFill>
                <a:latin typeface="Calibri" panose="020F0502020204030204" pitchFamily="34" charset="0"/>
                <a:cs typeface="Arial" panose="020B0604020202020204" pitchFamily="34" charset="0"/>
              </a:rPr>
              <a:t>¿Concurrencia de conductas, Bolsa - firma de auditoría externa?*</a:t>
            </a:r>
          </a:p>
          <a:p>
            <a:pPr marL="278606" indent="-278606" defTabSz="685663">
              <a:buClr>
                <a:srgbClr val="13B5EA">
                  <a:lumMod val="50000"/>
                </a:srgbClr>
              </a:buClr>
              <a:defRPr/>
            </a:pPr>
            <a:endParaRPr lang="es-CO" sz="1500" b="1" dirty="0">
              <a:solidFill>
                <a:srgbClr val="17406D"/>
              </a:solidFill>
              <a:latin typeface="Calibri" panose="020F0502020204030204" pitchFamily="34" charset="0"/>
              <a:cs typeface="Arial" panose="020B0604020202020204" pitchFamily="34" charset="0"/>
            </a:endParaRPr>
          </a:p>
          <a:p>
            <a:pPr marL="278606" indent="-278606" defTabSz="685663">
              <a:buClr>
                <a:srgbClr val="13B5EA">
                  <a:lumMod val="50000"/>
                </a:srgbClr>
              </a:buClr>
              <a:defRPr/>
            </a:pPr>
            <a:r>
              <a:rPr lang="es-CO" sz="1500" b="1" dirty="0">
                <a:solidFill>
                  <a:srgbClr val="17406D"/>
                </a:solidFill>
                <a:latin typeface="Calibri" panose="020F0502020204030204" pitchFamily="34" charset="0"/>
                <a:cs typeface="Arial" panose="020B0604020202020204" pitchFamily="34" charset="0"/>
              </a:rPr>
              <a:t>				</a:t>
            </a:r>
            <a:endParaRPr lang="es-ES" sz="1500" b="1" dirty="0">
              <a:solidFill>
                <a:srgbClr val="17406D"/>
              </a:solidFill>
              <a:latin typeface="Calibri" panose="020F0502020204030204" pitchFamily="34" charset="0"/>
              <a:cs typeface="Arial" panose="020B0604020202020204" pitchFamily="34" charset="0"/>
            </a:endParaRPr>
          </a:p>
          <a:p>
            <a:pPr algn="just" defTabSz="685663">
              <a:buClr>
                <a:srgbClr val="13B5EA">
                  <a:lumMod val="50000"/>
                </a:srgbClr>
              </a:buClr>
              <a:defRPr/>
            </a:pPr>
            <a:r>
              <a:rPr lang="es-ES" sz="1500" b="1" dirty="0">
                <a:solidFill>
                  <a:srgbClr val="17406D"/>
                </a:solidFill>
                <a:latin typeface="Calibri" panose="020F0502020204030204" pitchFamily="34" charset="0"/>
                <a:cs typeface="Arial" panose="020B0604020202020204" pitchFamily="34" charset="0"/>
              </a:rPr>
              <a:t> </a:t>
            </a:r>
            <a:endParaRPr lang="es-CO" sz="1500" b="1" dirty="0">
              <a:solidFill>
                <a:srgbClr val="17406D"/>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xmlns="" val="642162165"/>
      </p:ext>
    </p:extLst>
  </p:cSld>
  <p:clrMapOvr>
    <a:masterClrMapping/>
  </p:clrMapOvr>
  <p:transition advClick="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72"/>
          <p:cNvSpPr txBox="1">
            <a:spLocks noChangeArrowheads="1"/>
          </p:cNvSpPr>
          <p:nvPr/>
        </p:nvSpPr>
        <p:spPr bwMode="auto">
          <a:xfrm>
            <a:off x="129183" y="391121"/>
            <a:ext cx="6459736"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defTabSz="18272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defTabSz="18272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defTabSz="18272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defTabSz="18272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defTabSz="685205" eaLnBrk="1" fontAlgn="base" hangingPunct="1">
              <a:spcBef>
                <a:spcPct val="0"/>
              </a:spcBef>
              <a:spcAft>
                <a:spcPct val="0"/>
              </a:spcAft>
            </a:pPr>
            <a:r>
              <a:rPr lang="es-CO" altLang="es-CO" sz="1800" b="1">
                <a:solidFill>
                  <a:srgbClr val="17406D"/>
                </a:solidFill>
                <a:latin typeface="Lato Light"/>
                <a:ea typeface="MS PGothic" panose="020B0600070205080204" pitchFamily="34" charset="-128"/>
              </a:rPr>
              <a:t>Agenda</a:t>
            </a:r>
          </a:p>
        </p:txBody>
      </p:sp>
      <p:grpSp>
        <p:nvGrpSpPr>
          <p:cNvPr id="20483" name="Grupo 310"/>
          <p:cNvGrpSpPr>
            <a:grpSpLocks/>
          </p:cNvGrpSpPr>
          <p:nvPr/>
        </p:nvGrpSpPr>
        <p:grpSpPr bwMode="auto">
          <a:xfrm>
            <a:off x="142875" y="708422"/>
            <a:ext cx="1262063" cy="68461"/>
            <a:chOff x="461192" y="1812875"/>
            <a:chExt cx="4723170" cy="182832"/>
          </a:xfrm>
        </p:grpSpPr>
        <p:sp>
          <p:nvSpPr>
            <p:cNvPr id="312" name="Rectangle 9"/>
            <p:cNvSpPr/>
            <p:nvPr/>
          </p:nvSpPr>
          <p:spPr>
            <a:xfrm>
              <a:off x="461192" y="1812875"/>
              <a:ext cx="913443" cy="1828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solidFill>
                  <a:prstClr val="white"/>
                </a:solidFill>
              </a:endParaRPr>
            </a:p>
          </p:txBody>
        </p:sp>
        <p:sp>
          <p:nvSpPr>
            <p:cNvPr id="313" name="Rectangle 11"/>
            <p:cNvSpPr/>
            <p:nvPr/>
          </p:nvSpPr>
          <p:spPr>
            <a:xfrm>
              <a:off x="1412510" y="1812875"/>
              <a:ext cx="915670" cy="182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solidFill>
                  <a:prstClr val="white"/>
                </a:solidFill>
              </a:endParaRPr>
            </a:p>
          </p:txBody>
        </p:sp>
        <p:sp>
          <p:nvSpPr>
            <p:cNvPr id="314" name="Rectangle 12"/>
            <p:cNvSpPr/>
            <p:nvPr/>
          </p:nvSpPr>
          <p:spPr>
            <a:xfrm>
              <a:off x="2366056" y="1812875"/>
              <a:ext cx="913443" cy="1828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solidFill>
                  <a:prstClr val="white"/>
                </a:solidFill>
              </a:endParaRPr>
            </a:p>
          </p:txBody>
        </p:sp>
        <p:sp>
          <p:nvSpPr>
            <p:cNvPr id="315" name="Rectangle 13"/>
            <p:cNvSpPr/>
            <p:nvPr/>
          </p:nvSpPr>
          <p:spPr>
            <a:xfrm>
              <a:off x="3317373" y="1812875"/>
              <a:ext cx="915672" cy="1828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solidFill>
                  <a:prstClr val="white"/>
                </a:solidFill>
              </a:endParaRPr>
            </a:p>
          </p:txBody>
        </p:sp>
        <p:sp>
          <p:nvSpPr>
            <p:cNvPr id="316" name="Rectangle 14"/>
            <p:cNvSpPr/>
            <p:nvPr/>
          </p:nvSpPr>
          <p:spPr>
            <a:xfrm>
              <a:off x="4270919" y="1812875"/>
              <a:ext cx="913443" cy="18283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solidFill>
                  <a:prstClr val="white"/>
                </a:solidFill>
              </a:endParaRPr>
            </a:p>
          </p:txBody>
        </p:sp>
      </p:grpSp>
      <p:sp>
        <p:nvSpPr>
          <p:cNvPr id="12" name="8 CuadroTexto"/>
          <p:cNvSpPr txBox="1"/>
          <p:nvPr/>
        </p:nvSpPr>
        <p:spPr>
          <a:xfrm>
            <a:off x="3805833" y="1903214"/>
            <a:ext cx="4950023" cy="1246495"/>
          </a:xfrm>
          <a:prstGeom prst="rect">
            <a:avLst/>
          </a:prstGeom>
          <a:noFill/>
        </p:spPr>
        <p:txBody>
          <a:bodyPr>
            <a:spAutoFit/>
          </a:bodyPr>
          <a:lstStyle/>
          <a:p>
            <a:pPr marL="128586" indent="-128586" algn="just" defTabSz="685663">
              <a:buClr>
                <a:srgbClr val="13B5EA">
                  <a:lumMod val="50000"/>
                </a:srgbClr>
              </a:buClr>
              <a:buFont typeface="Wingdings" panose="05000000000000000000" pitchFamily="2" charset="2"/>
              <a:buChar char="q"/>
              <a:defRPr/>
            </a:pPr>
            <a:r>
              <a:rPr lang="es-CO" sz="1500" dirty="0">
                <a:solidFill>
                  <a:srgbClr val="DBEFF9">
                    <a:lumMod val="75000"/>
                  </a:srgbClr>
                </a:solidFill>
                <a:latin typeface="Calibri" panose="020F0502020204030204" pitchFamily="34" charset="0"/>
                <a:cs typeface="Arial" panose="020B0604020202020204" pitchFamily="34" charset="0"/>
              </a:rPr>
              <a:t>Concepto de la CREG</a:t>
            </a:r>
          </a:p>
          <a:p>
            <a:pPr marL="128586" indent="-128586" algn="just" defTabSz="685663">
              <a:buClr>
                <a:srgbClr val="13B5EA">
                  <a:lumMod val="50000"/>
                </a:srgbClr>
              </a:buClr>
              <a:buFont typeface="Wingdings" panose="05000000000000000000" pitchFamily="2" charset="2"/>
              <a:buChar char="q"/>
              <a:defRPr/>
            </a:pPr>
            <a:r>
              <a:rPr lang="es-CO" sz="1500" dirty="0">
                <a:solidFill>
                  <a:srgbClr val="DBEFF9">
                    <a:lumMod val="75000"/>
                  </a:srgbClr>
                </a:solidFill>
                <a:latin typeface="Calibri" panose="020F0502020204030204" pitchFamily="34" charset="0"/>
                <a:cs typeface="Arial" panose="020B0604020202020204" pitchFamily="34" charset="0"/>
              </a:rPr>
              <a:t>Exposición de algunos agentes en cuanto a la adjudicación</a:t>
            </a:r>
          </a:p>
          <a:p>
            <a:pPr marL="128586" indent="-128586" algn="just" defTabSz="685663">
              <a:buClr>
                <a:srgbClr val="13B5EA">
                  <a:lumMod val="50000"/>
                </a:srgbClr>
              </a:buClr>
              <a:buFont typeface="Wingdings" panose="05000000000000000000" pitchFamily="2" charset="2"/>
              <a:buChar char="q"/>
              <a:defRPr/>
            </a:pPr>
            <a:r>
              <a:rPr lang="es-CO" sz="1500" dirty="0">
                <a:solidFill>
                  <a:srgbClr val="DBEFF9">
                    <a:lumMod val="75000"/>
                  </a:srgbClr>
                </a:solidFill>
                <a:latin typeface="Calibri" panose="020F0502020204030204" pitchFamily="34" charset="0"/>
                <a:cs typeface="Arial" panose="020B0604020202020204" pitchFamily="34" charset="0"/>
              </a:rPr>
              <a:t>Identificación de los riesgos jurídicos</a:t>
            </a:r>
          </a:p>
          <a:p>
            <a:pPr marL="128586" indent="-128586" algn="just" defTabSz="685663">
              <a:buClr>
                <a:srgbClr val="13B5EA">
                  <a:lumMod val="50000"/>
                </a:srgbClr>
              </a:buClr>
              <a:buFont typeface="Wingdings" panose="05000000000000000000" pitchFamily="2" charset="2"/>
              <a:buChar char="q"/>
              <a:defRPr/>
            </a:pPr>
            <a:r>
              <a:rPr lang="es-CO" sz="1500" b="1" dirty="0">
                <a:solidFill>
                  <a:srgbClr val="17406D"/>
                </a:solidFill>
                <a:latin typeface="Calibri" panose="020F0502020204030204" pitchFamily="34" charset="0"/>
                <a:cs typeface="Arial" panose="020B0604020202020204" pitchFamily="34" charset="0"/>
              </a:rPr>
              <a:t>Conclusiones</a:t>
            </a:r>
          </a:p>
          <a:p>
            <a:pPr marL="128586" indent="-128586" algn="just" defTabSz="685663">
              <a:buClr>
                <a:srgbClr val="13B5EA">
                  <a:lumMod val="50000"/>
                </a:srgbClr>
              </a:buClr>
              <a:buFont typeface="Wingdings" panose="05000000000000000000" pitchFamily="2" charset="2"/>
              <a:buChar char="q"/>
              <a:defRPr/>
            </a:pPr>
            <a:endParaRPr lang="es-CO" sz="1500" dirty="0">
              <a:solidFill>
                <a:srgbClr val="17406D"/>
              </a:solidFill>
              <a:latin typeface="Calibri" panose="020F0502020204030204" pitchFamily="34" charset="0"/>
              <a:cs typeface="Arial" panose="020B0604020202020204" pitchFamily="34" charset="0"/>
            </a:endParaRPr>
          </a:p>
        </p:txBody>
      </p:sp>
      <p:cxnSp>
        <p:nvCxnSpPr>
          <p:cNvPr id="13" name="Conector recto 12"/>
          <p:cNvCxnSpPr/>
          <p:nvPr/>
        </p:nvCxnSpPr>
        <p:spPr>
          <a:xfrm>
            <a:off x="3520678" y="1642468"/>
            <a:ext cx="0" cy="2160389"/>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Imagen 2"/>
          <p:cNvPicPr>
            <a:picLocks noChangeAspect="1"/>
          </p:cNvPicPr>
          <p:nvPr/>
        </p:nvPicPr>
        <p:blipFill>
          <a:blip r:embed="rId2" cstate="print">
            <a:extLst/>
          </a:blip>
          <a:stretch>
            <a:fillRect/>
          </a:stretch>
        </p:blipFill>
        <p:spPr>
          <a:xfrm>
            <a:off x="264883" y="1733491"/>
            <a:ext cx="2970557" cy="1978426"/>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xmlns="" val="3544872846"/>
      </p:ext>
    </p:extLst>
  </p:cSld>
  <p:clrMapOvr>
    <a:masterClrMapping/>
  </p:clrMapOvr>
  <p:transition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72"/>
          <p:cNvSpPr txBox="1">
            <a:spLocks noChangeArrowheads="1"/>
          </p:cNvSpPr>
          <p:nvPr/>
        </p:nvSpPr>
        <p:spPr bwMode="auto">
          <a:xfrm>
            <a:off x="129183" y="391121"/>
            <a:ext cx="6459736"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defTabSz="18272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defTabSz="18272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defTabSz="18272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defTabSz="18272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s-CO" altLang="es-CO" sz="1800" b="1">
                <a:solidFill>
                  <a:schemeClr val="tx2"/>
                </a:solidFill>
                <a:latin typeface="Lato Light"/>
                <a:ea typeface="MS PGothic" panose="020B0600070205080204" pitchFamily="34" charset="-128"/>
              </a:rPr>
              <a:t>Conclusiones</a:t>
            </a:r>
          </a:p>
        </p:txBody>
      </p:sp>
      <p:grpSp>
        <p:nvGrpSpPr>
          <p:cNvPr id="24579" name="Grupo 310"/>
          <p:cNvGrpSpPr>
            <a:grpSpLocks/>
          </p:cNvGrpSpPr>
          <p:nvPr/>
        </p:nvGrpSpPr>
        <p:grpSpPr bwMode="auto">
          <a:xfrm>
            <a:off x="142875" y="708422"/>
            <a:ext cx="1262063" cy="68461"/>
            <a:chOff x="461192" y="1812875"/>
            <a:chExt cx="4723170" cy="182832"/>
          </a:xfrm>
        </p:grpSpPr>
        <p:sp>
          <p:nvSpPr>
            <p:cNvPr id="312" name="Rectangle 9"/>
            <p:cNvSpPr/>
            <p:nvPr/>
          </p:nvSpPr>
          <p:spPr>
            <a:xfrm>
              <a:off x="461192" y="1812875"/>
              <a:ext cx="913443" cy="1828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p>
          </p:txBody>
        </p:sp>
        <p:sp>
          <p:nvSpPr>
            <p:cNvPr id="313" name="Rectangle 11"/>
            <p:cNvSpPr/>
            <p:nvPr/>
          </p:nvSpPr>
          <p:spPr>
            <a:xfrm>
              <a:off x="1412510" y="1812875"/>
              <a:ext cx="915670" cy="182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p>
          </p:txBody>
        </p:sp>
        <p:sp>
          <p:nvSpPr>
            <p:cNvPr id="314" name="Rectangle 12"/>
            <p:cNvSpPr/>
            <p:nvPr/>
          </p:nvSpPr>
          <p:spPr>
            <a:xfrm>
              <a:off x="2366056" y="1812875"/>
              <a:ext cx="913443" cy="1828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p>
          </p:txBody>
        </p:sp>
        <p:sp>
          <p:nvSpPr>
            <p:cNvPr id="315" name="Rectangle 13"/>
            <p:cNvSpPr/>
            <p:nvPr/>
          </p:nvSpPr>
          <p:spPr>
            <a:xfrm>
              <a:off x="3317373" y="1812875"/>
              <a:ext cx="915672" cy="1828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p>
          </p:txBody>
        </p:sp>
        <p:sp>
          <p:nvSpPr>
            <p:cNvPr id="316" name="Rectangle 14"/>
            <p:cNvSpPr/>
            <p:nvPr/>
          </p:nvSpPr>
          <p:spPr>
            <a:xfrm>
              <a:off x="4270919" y="1812875"/>
              <a:ext cx="913443" cy="18283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63">
                <a:defRPr/>
              </a:pPr>
              <a:endParaRPr lang="en-US" sz="2699" dirty="0"/>
            </a:p>
          </p:txBody>
        </p:sp>
      </p:grpSp>
      <p:sp>
        <p:nvSpPr>
          <p:cNvPr id="17" name="8 CuadroTexto"/>
          <p:cNvSpPr txBox="1"/>
          <p:nvPr/>
        </p:nvSpPr>
        <p:spPr>
          <a:xfrm>
            <a:off x="397074" y="1046560"/>
            <a:ext cx="8511183" cy="3554819"/>
          </a:xfrm>
          <a:prstGeom prst="rect">
            <a:avLst/>
          </a:prstGeom>
          <a:noFill/>
        </p:spPr>
        <p:txBody>
          <a:bodyPr>
            <a:spAutoFit/>
          </a:bodyPr>
          <a:lstStyle/>
          <a:p>
            <a:pPr marL="278606" indent="-278606" algn="just" defTabSz="685663">
              <a:buClr>
                <a:schemeClr val="accent3">
                  <a:lumMod val="50000"/>
                </a:schemeClr>
              </a:buClr>
              <a:buFontTx/>
              <a:buAutoNum type="arabicPeriod"/>
              <a:defRPr/>
            </a:pPr>
            <a:r>
              <a:rPr lang="es-CO" sz="1500" b="1" dirty="0">
                <a:solidFill>
                  <a:schemeClr val="tx2"/>
                </a:solidFill>
                <a:latin typeface="Calibri" panose="020F0502020204030204" pitchFamily="34" charset="0"/>
              </a:rPr>
              <a:t>De acuerdo con la dinámica del mercado y las condiciones de las subastas, se considera baja la probabilidad de que los agentes vendedores instauren acciones de responsabilidad civil extracontractual en contra de la Bolsa. No obstante, es importante tener en cuenta que estas acciones prescriben a los 10 años (art. 2341 C.C.).</a:t>
            </a:r>
          </a:p>
          <a:p>
            <a:pPr marL="278606" indent="-278606" algn="just" defTabSz="685663">
              <a:buClr>
                <a:schemeClr val="accent3">
                  <a:lumMod val="50000"/>
                </a:schemeClr>
              </a:buClr>
              <a:buFontTx/>
              <a:buAutoNum type="arabicPeriod"/>
              <a:defRPr/>
            </a:pPr>
            <a:endParaRPr lang="es-CO" sz="1500" b="1" dirty="0">
              <a:solidFill>
                <a:schemeClr val="tx2"/>
              </a:solidFill>
              <a:latin typeface="Calibri" panose="020F0502020204030204" pitchFamily="34" charset="0"/>
            </a:endParaRPr>
          </a:p>
          <a:p>
            <a:pPr marL="278606" indent="-278606" algn="just" defTabSz="685663">
              <a:buClr>
                <a:schemeClr val="accent3">
                  <a:lumMod val="50000"/>
                </a:schemeClr>
              </a:buClr>
              <a:buFontTx/>
              <a:buAutoNum type="arabicPeriod"/>
              <a:defRPr/>
            </a:pPr>
            <a:r>
              <a:rPr lang="es-CO" sz="1500" b="1" dirty="0">
                <a:solidFill>
                  <a:schemeClr val="tx2"/>
                </a:solidFill>
                <a:latin typeface="Calibri" panose="020F0502020204030204" pitchFamily="34" charset="0"/>
              </a:rPr>
              <a:t>No es necesario realizar una provisión contable de los valores diferenciales de las adjudicaciones, ni de los posibles daños y perjuicios derivados de las adjudicaciones, hasta tanto no se materialice alguna reclamación.</a:t>
            </a:r>
          </a:p>
          <a:p>
            <a:pPr marL="278606" indent="-278606" algn="just" defTabSz="685663">
              <a:buClr>
                <a:schemeClr val="accent3">
                  <a:lumMod val="50000"/>
                </a:schemeClr>
              </a:buClr>
              <a:buFontTx/>
              <a:buAutoNum type="arabicPeriod"/>
              <a:defRPr/>
            </a:pPr>
            <a:endParaRPr lang="es-CO" sz="1500" b="1" dirty="0">
              <a:solidFill>
                <a:schemeClr val="tx2"/>
              </a:solidFill>
              <a:latin typeface="Calibri" panose="020F0502020204030204" pitchFamily="34" charset="0"/>
            </a:endParaRPr>
          </a:p>
          <a:p>
            <a:pPr marL="278606" indent="-278606" algn="just" defTabSz="685663">
              <a:buClr>
                <a:schemeClr val="accent3">
                  <a:lumMod val="50000"/>
                </a:schemeClr>
              </a:buClr>
              <a:buFontTx/>
              <a:buAutoNum type="arabicPeriod"/>
              <a:defRPr/>
            </a:pPr>
            <a:r>
              <a:rPr lang="es-CO" sz="1500" b="1" dirty="0">
                <a:solidFill>
                  <a:schemeClr val="tx2"/>
                </a:solidFill>
                <a:latin typeface="Calibri" panose="020F0502020204030204" pitchFamily="34" charset="0"/>
              </a:rPr>
              <a:t>La Bolsa procederá a afinar toda la plataforma tecnológica con ocasión de las recientes modificaciones regulatorias expedidas por la CREG.</a:t>
            </a:r>
          </a:p>
          <a:p>
            <a:pPr marL="278606" indent="-278606" defTabSz="685663">
              <a:buClr>
                <a:schemeClr val="accent3">
                  <a:lumMod val="50000"/>
                </a:schemeClr>
              </a:buClr>
              <a:buFontTx/>
              <a:buAutoNum type="arabicPeriod"/>
              <a:defRPr/>
            </a:pPr>
            <a:endParaRPr lang="es-CO" sz="1500" b="1" dirty="0">
              <a:solidFill>
                <a:schemeClr val="tx2"/>
              </a:solidFill>
              <a:latin typeface="Calibri" panose="020F0502020204030204" pitchFamily="34" charset="0"/>
            </a:endParaRPr>
          </a:p>
          <a:p>
            <a:pPr marL="278606" indent="-278606" defTabSz="685663">
              <a:buClr>
                <a:schemeClr val="accent3">
                  <a:lumMod val="50000"/>
                </a:schemeClr>
              </a:buClr>
              <a:defRPr/>
            </a:pPr>
            <a:endParaRPr lang="es-CO" sz="1500" b="1" dirty="0">
              <a:solidFill>
                <a:schemeClr val="tx2"/>
              </a:solidFill>
              <a:latin typeface="Calibri" panose="020F0502020204030204" pitchFamily="34" charset="0"/>
            </a:endParaRPr>
          </a:p>
          <a:p>
            <a:pPr marL="278606" indent="-278606" defTabSz="685663">
              <a:buClr>
                <a:schemeClr val="accent3">
                  <a:lumMod val="50000"/>
                </a:schemeClr>
              </a:buClr>
              <a:defRPr/>
            </a:pPr>
            <a:r>
              <a:rPr lang="es-CO" sz="1500" b="1" dirty="0">
                <a:solidFill>
                  <a:schemeClr val="tx2"/>
                </a:solidFill>
                <a:latin typeface="Calibri" panose="020F0502020204030204" pitchFamily="34" charset="0"/>
              </a:rPr>
              <a:t>				</a:t>
            </a:r>
            <a:endParaRPr lang="es-ES" sz="1500" b="1" dirty="0">
              <a:solidFill>
                <a:schemeClr val="tx2"/>
              </a:solidFill>
              <a:latin typeface="Calibri" panose="020F0502020204030204" pitchFamily="34" charset="0"/>
            </a:endParaRPr>
          </a:p>
          <a:p>
            <a:pPr algn="just" defTabSz="685663">
              <a:buClr>
                <a:schemeClr val="accent3">
                  <a:lumMod val="50000"/>
                </a:schemeClr>
              </a:buClr>
              <a:defRPr/>
            </a:pPr>
            <a:r>
              <a:rPr lang="es-ES" sz="1500" b="1" dirty="0">
                <a:solidFill>
                  <a:schemeClr val="tx2"/>
                </a:solidFill>
                <a:latin typeface="Calibri" panose="020F0502020204030204" pitchFamily="34" charset="0"/>
              </a:rPr>
              <a:t> </a:t>
            </a:r>
            <a:endParaRPr lang="es-CO" sz="1500" b="1" dirty="0">
              <a:solidFill>
                <a:schemeClr val="tx2"/>
              </a:solidFill>
              <a:latin typeface="Calibri" panose="020F0502020204030204" pitchFamily="34" charset="0"/>
            </a:endParaRPr>
          </a:p>
        </p:txBody>
      </p:sp>
    </p:spTree>
    <p:extLst>
      <p:ext uri="{BB962C8B-B14F-4D97-AF65-F5344CB8AC3E}">
        <p14:creationId xmlns:p14="http://schemas.microsoft.com/office/powerpoint/2010/main" xmlns="" val="2372106284"/>
      </p:ext>
    </p:extLst>
  </p:cSld>
  <p:clrMapOvr>
    <a:masterClrMapping/>
  </p:clrMapOvr>
  <p:transition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4 Marcador de texto"/>
          <p:cNvSpPr txBox="1">
            <a:spLocks/>
          </p:cNvSpPr>
          <p:nvPr/>
        </p:nvSpPr>
        <p:spPr>
          <a:xfrm>
            <a:off x="1769466" y="656980"/>
            <a:ext cx="5890161" cy="487415"/>
          </a:xfrm>
          <a:prstGeom prst="rect">
            <a:avLst/>
          </a:prstGeom>
        </p:spPr>
        <p:txBody>
          <a:bodyPr>
            <a:noAutofit/>
          </a:bodyPr>
          <a:lstStyle/>
          <a:p>
            <a:pPr algn="ctr">
              <a:lnSpc>
                <a:spcPct val="120000"/>
              </a:lnSpc>
              <a:defRPr/>
            </a:pPr>
            <a:r>
              <a:rPr lang="es-CO" sz="2000" b="1" dirty="0" smtClean="0">
                <a:solidFill>
                  <a:srgbClr val="00B050"/>
                </a:solidFill>
                <a:latin typeface="+mj-lt"/>
                <a:ea typeface="+mj-ea"/>
                <a:cs typeface="+mj-cs"/>
              </a:rPr>
              <a:t>CONCLUSIÓN DE LA </a:t>
            </a:r>
            <a:r>
              <a:rPr lang="es-CO" sz="2000" b="1" dirty="0">
                <a:solidFill>
                  <a:srgbClr val="00B050"/>
                </a:solidFill>
                <a:latin typeface="+mj-lt"/>
                <a:ea typeface="+mj-ea"/>
                <a:cs typeface="+mj-cs"/>
              </a:rPr>
              <a:t>D</a:t>
            </a:r>
            <a:r>
              <a:rPr lang="es-CO" sz="2000" b="1" dirty="0" smtClean="0">
                <a:solidFill>
                  <a:srgbClr val="00B050"/>
                </a:solidFill>
                <a:latin typeface="+mj-lt"/>
                <a:ea typeface="+mj-ea"/>
                <a:cs typeface="+mj-cs"/>
              </a:rPr>
              <a:t>IRECCIÓN RIESGOS</a:t>
            </a:r>
            <a:endParaRPr lang="es-CO" sz="2000" b="1" dirty="0">
              <a:solidFill>
                <a:srgbClr val="00B050"/>
              </a:solidFill>
              <a:latin typeface="+mj-lt"/>
              <a:ea typeface="+mj-ea"/>
              <a:cs typeface="+mj-cs"/>
            </a:endParaRPr>
          </a:p>
        </p:txBody>
      </p:sp>
      <p:sp>
        <p:nvSpPr>
          <p:cNvPr id="6" name="Text Placeholder 4"/>
          <p:cNvSpPr>
            <a:spLocks noGrp="1"/>
          </p:cNvSpPr>
          <p:nvPr>
            <p:ph type="body" idx="4294967295"/>
          </p:nvPr>
        </p:nvSpPr>
        <p:spPr>
          <a:xfrm>
            <a:off x="159735" y="94409"/>
            <a:ext cx="5720512" cy="451948"/>
          </a:xfrm>
          <a:prstGeom prst="rect">
            <a:avLst/>
          </a:prstGeom>
        </p:spPr>
        <p:txBody>
          <a:bodyPr/>
          <a:lstStyle/>
          <a:p>
            <a:pPr marL="0" indent="0">
              <a:buNone/>
            </a:pPr>
            <a:r>
              <a:rPr lang="es-ES" sz="2000" b="1" dirty="0" smtClean="0">
                <a:solidFill>
                  <a:srgbClr val="094784"/>
                </a:solidFill>
                <a:latin typeface="+mn-lt"/>
              </a:rPr>
              <a:t>GESTIÓN EVENTO DE RIESGO OPERATIVO</a:t>
            </a:r>
            <a:endParaRPr lang="en-US" sz="2000" b="1" dirty="0">
              <a:solidFill>
                <a:srgbClr val="094784"/>
              </a:solidFill>
              <a:latin typeface="+mn-lt"/>
            </a:endParaRPr>
          </a:p>
        </p:txBody>
      </p:sp>
      <p:sp>
        <p:nvSpPr>
          <p:cNvPr id="2" name="Rectángulo 1"/>
          <p:cNvSpPr/>
          <p:nvPr/>
        </p:nvSpPr>
        <p:spPr>
          <a:xfrm>
            <a:off x="159735" y="4405745"/>
            <a:ext cx="659662" cy="6412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p:cNvSpPr/>
          <p:nvPr/>
        </p:nvSpPr>
        <p:spPr>
          <a:xfrm>
            <a:off x="8413845" y="4268577"/>
            <a:ext cx="659662" cy="7784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Rectángulo 4"/>
          <p:cNvSpPr/>
          <p:nvPr/>
        </p:nvSpPr>
        <p:spPr>
          <a:xfrm>
            <a:off x="245718" y="1279521"/>
            <a:ext cx="8497958" cy="584775"/>
          </a:xfrm>
          <a:prstGeom prst="rect">
            <a:avLst/>
          </a:prstGeom>
        </p:spPr>
        <p:txBody>
          <a:bodyPr wrap="square">
            <a:spAutoFit/>
          </a:bodyPr>
          <a:lstStyle/>
          <a:p>
            <a:pPr lvl="0" algn="just"/>
            <a:r>
              <a:rPr lang="es-CO" sz="1600" dirty="0">
                <a:solidFill>
                  <a:srgbClr val="044990"/>
                </a:solidFill>
              </a:rPr>
              <a:t>Conforme a la información recaudada entorno al evento de riesgo se puede concluir lo siguiente:</a:t>
            </a:r>
          </a:p>
        </p:txBody>
      </p:sp>
      <p:sp>
        <p:nvSpPr>
          <p:cNvPr id="7" name="Rectángulo 6"/>
          <p:cNvSpPr/>
          <p:nvPr/>
        </p:nvSpPr>
        <p:spPr>
          <a:xfrm>
            <a:off x="245718" y="2169479"/>
            <a:ext cx="8497958" cy="1815882"/>
          </a:xfrm>
          <a:prstGeom prst="rect">
            <a:avLst/>
          </a:prstGeom>
        </p:spPr>
        <p:txBody>
          <a:bodyPr wrap="square">
            <a:spAutoFit/>
          </a:bodyPr>
          <a:lstStyle/>
          <a:p>
            <a:pPr marL="285750" indent="-285750" algn="just">
              <a:buClr>
                <a:srgbClr val="00CC00"/>
              </a:buClr>
              <a:buFont typeface="Wingdings" panose="05000000000000000000" pitchFamily="2" charset="2"/>
              <a:buChar char="q"/>
            </a:pPr>
            <a:r>
              <a:rPr lang="es-CO" sz="1600" dirty="0" smtClean="0">
                <a:solidFill>
                  <a:srgbClr val="044990"/>
                </a:solidFill>
              </a:rPr>
              <a:t>El riesgo identificado por afectaciones legales y económicas que </a:t>
            </a:r>
            <a:r>
              <a:rPr lang="es-CO" sz="1600" dirty="0">
                <a:solidFill>
                  <a:srgbClr val="044990"/>
                </a:solidFill>
              </a:rPr>
              <a:t>se </a:t>
            </a:r>
            <a:r>
              <a:rPr lang="es-CO" sz="1600" dirty="0" smtClean="0">
                <a:solidFill>
                  <a:srgbClr val="044990"/>
                </a:solidFill>
              </a:rPr>
              <a:t>podrían </a:t>
            </a:r>
            <a:r>
              <a:rPr lang="es-CO" sz="1600" dirty="0">
                <a:solidFill>
                  <a:srgbClr val="044990"/>
                </a:solidFill>
              </a:rPr>
              <a:t>derivar del </a:t>
            </a:r>
            <a:r>
              <a:rPr lang="es-CO" sz="1600" dirty="0" smtClean="0">
                <a:solidFill>
                  <a:srgbClr val="044990"/>
                </a:solidFill>
              </a:rPr>
              <a:t>evento, fue mitigado través </a:t>
            </a:r>
            <a:r>
              <a:rPr lang="es-CO" sz="1600" dirty="0">
                <a:solidFill>
                  <a:srgbClr val="044990"/>
                </a:solidFill>
              </a:rPr>
              <a:t>de las acciones tomadas por el Gestor frente a la normativa y los ajustes </a:t>
            </a:r>
            <a:r>
              <a:rPr lang="es-CO" sz="1600" dirty="0" smtClean="0">
                <a:solidFill>
                  <a:srgbClr val="044990"/>
                </a:solidFill>
              </a:rPr>
              <a:t>realizados a </a:t>
            </a:r>
            <a:r>
              <a:rPr lang="es-CO" sz="1600" dirty="0">
                <a:solidFill>
                  <a:srgbClr val="044990"/>
                </a:solidFill>
              </a:rPr>
              <a:t>la plataforma. </a:t>
            </a:r>
            <a:endParaRPr lang="es-CO" sz="1600" dirty="0" smtClean="0">
              <a:solidFill>
                <a:srgbClr val="044990"/>
              </a:solidFill>
            </a:endParaRPr>
          </a:p>
          <a:p>
            <a:pPr marL="285750" indent="-285750" algn="just">
              <a:buClr>
                <a:srgbClr val="00CC00"/>
              </a:buClr>
              <a:buFont typeface="Wingdings" panose="05000000000000000000" pitchFamily="2" charset="2"/>
              <a:buChar char="q"/>
            </a:pPr>
            <a:endParaRPr lang="es-CO" sz="1600" dirty="0">
              <a:solidFill>
                <a:srgbClr val="044990"/>
              </a:solidFill>
            </a:endParaRPr>
          </a:p>
          <a:p>
            <a:pPr marL="285750" indent="-285750" algn="just">
              <a:buClr>
                <a:srgbClr val="00CC00"/>
              </a:buClr>
              <a:buFont typeface="Wingdings" panose="05000000000000000000" pitchFamily="2" charset="2"/>
              <a:buChar char="q"/>
            </a:pPr>
            <a:r>
              <a:rPr lang="es-CO" sz="1600" dirty="0" smtClean="0">
                <a:solidFill>
                  <a:srgbClr val="044990"/>
                </a:solidFill>
              </a:rPr>
              <a:t>La </a:t>
            </a:r>
            <a:r>
              <a:rPr lang="es-CO" sz="1600" dirty="0">
                <a:solidFill>
                  <a:srgbClr val="044990"/>
                </a:solidFill>
              </a:rPr>
              <a:t>Bolsa </a:t>
            </a:r>
            <a:r>
              <a:rPr lang="es-CO" sz="1600" dirty="0" smtClean="0">
                <a:solidFill>
                  <a:srgbClr val="044990"/>
                </a:solidFill>
              </a:rPr>
              <a:t>se encuentra expuesta </a:t>
            </a:r>
            <a:r>
              <a:rPr lang="es-CO" sz="1600" dirty="0">
                <a:solidFill>
                  <a:srgbClr val="044990"/>
                </a:solidFill>
              </a:rPr>
              <a:t>al Riesgo Reputacional, </a:t>
            </a:r>
            <a:r>
              <a:rPr lang="es-CO" sz="1600" dirty="0" smtClean="0">
                <a:solidFill>
                  <a:srgbClr val="044990"/>
                </a:solidFill>
              </a:rPr>
              <a:t>en el caso </a:t>
            </a:r>
            <a:r>
              <a:rPr lang="es-CO" sz="1600" dirty="0">
                <a:solidFill>
                  <a:srgbClr val="044990"/>
                </a:solidFill>
              </a:rPr>
              <a:t>de presentarse reclamaciones, demandas y/o inconformidades por parte de un </a:t>
            </a:r>
            <a:r>
              <a:rPr lang="es-CO" sz="1600" dirty="0" smtClean="0">
                <a:solidFill>
                  <a:srgbClr val="044990"/>
                </a:solidFill>
              </a:rPr>
              <a:t>operador, generando una imagen </a:t>
            </a:r>
            <a:r>
              <a:rPr lang="es-CO" sz="1600" dirty="0">
                <a:solidFill>
                  <a:srgbClr val="044990"/>
                </a:solidFill>
              </a:rPr>
              <a:t>negativa al Gestor. </a:t>
            </a:r>
          </a:p>
        </p:txBody>
      </p:sp>
    </p:spTree>
    <p:extLst>
      <p:ext uri="{BB962C8B-B14F-4D97-AF65-F5344CB8AC3E}">
        <p14:creationId xmlns:p14="http://schemas.microsoft.com/office/powerpoint/2010/main" xmlns="" val="2910696052"/>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7676600" y="0"/>
            <a:ext cx="1467404" cy="527539"/>
          </a:xfrm>
          <a:prstGeom prst="rect">
            <a:avLst/>
          </a:prstGeom>
          <a:noFill/>
          <a:ln w="9525">
            <a:noFill/>
            <a:miter lim="800000"/>
            <a:headEnd/>
            <a:tailEnd/>
          </a:ln>
          <a:effectLst/>
        </p:spPr>
      </p:pic>
      <p:pic>
        <p:nvPicPr>
          <p:cNvPr id="2" name="Imagen 1"/>
          <p:cNvPicPr>
            <a:picLocks noChangeAspect="1"/>
          </p:cNvPicPr>
          <p:nvPr/>
        </p:nvPicPr>
        <p:blipFill>
          <a:blip r:embed="rId4" cstate="print"/>
          <a:stretch>
            <a:fillRect/>
          </a:stretch>
        </p:blipFill>
        <p:spPr>
          <a:xfrm>
            <a:off x="307165" y="1553483"/>
            <a:ext cx="1600825" cy="1093897"/>
          </a:xfrm>
          <a:prstGeom prst="rect">
            <a:avLst/>
          </a:prstGeom>
        </p:spPr>
      </p:pic>
      <p:sp>
        <p:nvSpPr>
          <p:cNvPr id="3" name="CuadroTexto 2"/>
          <p:cNvSpPr txBox="1"/>
          <p:nvPr/>
        </p:nvSpPr>
        <p:spPr>
          <a:xfrm>
            <a:off x="536411" y="922761"/>
            <a:ext cx="1097263" cy="590931"/>
          </a:xfrm>
          <a:prstGeom prst="rect">
            <a:avLst/>
          </a:prstGeom>
          <a:noFill/>
        </p:spPr>
        <p:txBody>
          <a:bodyPr wrap="square" lIns="0" tIns="0" rIns="0" bIns="0" rtlCol="0">
            <a:spAutoFit/>
          </a:bodyPr>
          <a:lstStyle/>
          <a:p>
            <a:pPr algn="ctr">
              <a:lnSpc>
                <a:spcPct val="120000"/>
              </a:lnSpc>
            </a:pPr>
            <a:r>
              <a:rPr lang="es-CO" sz="1600" b="1" dirty="0" smtClean="0">
                <a:solidFill>
                  <a:srgbClr val="044990"/>
                </a:solidFill>
              </a:rPr>
              <a:t>MAPA DE PROCESO</a:t>
            </a:r>
            <a:endParaRPr lang="es-CO" sz="1600" b="1" dirty="0">
              <a:solidFill>
                <a:srgbClr val="044990"/>
              </a:solidFill>
            </a:endParaRPr>
          </a:p>
        </p:txBody>
      </p:sp>
      <p:sp>
        <p:nvSpPr>
          <p:cNvPr id="6" name="Elipse 5"/>
          <p:cNvSpPr/>
          <p:nvPr/>
        </p:nvSpPr>
        <p:spPr>
          <a:xfrm>
            <a:off x="3001144" y="1532583"/>
            <a:ext cx="1507351" cy="735922"/>
          </a:xfrm>
          <a:prstGeom prst="ellipse">
            <a:avLst/>
          </a:prstGeom>
          <a:ln/>
        </p:spPr>
        <p:style>
          <a:lnRef idx="3">
            <a:schemeClr val="lt1"/>
          </a:lnRef>
          <a:fillRef idx="1">
            <a:schemeClr val="accent3"/>
          </a:fillRef>
          <a:effectRef idx="1">
            <a:schemeClr val="accent3"/>
          </a:effectRef>
          <a:fontRef idx="minor">
            <a:schemeClr val="lt1"/>
          </a:fontRef>
        </p:style>
        <p:txBody>
          <a:bodyPr wrap="none" lIns="228600" tIns="228600" rIns="228600" bIns="228600" rtlCol="0" anchor="ctr">
            <a:noAutofit/>
          </a:bodyPr>
          <a:lstStyle/>
          <a:p>
            <a:pPr algn="ctr"/>
            <a:r>
              <a:rPr lang="es-CO" sz="1400" dirty="0" smtClean="0">
                <a:solidFill>
                  <a:schemeClr val="bg1"/>
                </a:solidFill>
              </a:rPr>
              <a:t>Operaciones (OP)</a:t>
            </a:r>
          </a:p>
        </p:txBody>
      </p:sp>
      <p:sp>
        <p:nvSpPr>
          <p:cNvPr id="9" name="CuadroTexto 8"/>
          <p:cNvSpPr txBox="1"/>
          <p:nvPr/>
        </p:nvSpPr>
        <p:spPr>
          <a:xfrm>
            <a:off x="3170667" y="895574"/>
            <a:ext cx="1195021" cy="590931"/>
          </a:xfrm>
          <a:prstGeom prst="rect">
            <a:avLst/>
          </a:prstGeom>
          <a:noFill/>
        </p:spPr>
        <p:txBody>
          <a:bodyPr wrap="square" lIns="0" tIns="0" rIns="0" bIns="0" rtlCol="0">
            <a:spAutoFit/>
          </a:bodyPr>
          <a:lstStyle/>
          <a:p>
            <a:pPr algn="ctr">
              <a:lnSpc>
                <a:spcPct val="120000"/>
              </a:lnSpc>
            </a:pPr>
            <a:r>
              <a:rPr lang="es-CO" sz="1600" b="1" dirty="0">
                <a:solidFill>
                  <a:srgbClr val="044990"/>
                </a:solidFill>
              </a:rPr>
              <a:t>MACRO PROCESO</a:t>
            </a:r>
          </a:p>
        </p:txBody>
      </p:sp>
      <p:sp>
        <p:nvSpPr>
          <p:cNvPr id="10" name="Proceso alternativo 9"/>
          <p:cNvSpPr/>
          <p:nvPr/>
        </p:nvSpPr>
        <p:spPr>
          <a:xfrm>
            <a:off x="4011095" y="3284251"/>
            <a:ext cx="1451933" cy="1007487"/>
          </a:xfrm>
          <a:prstGeom prst="flowChartAlternateProcess">
            <a:avLst/>
          </a:prstGeom>
          <a:ln/>
        </p:spPr>
        <p:style>
          <a:lnRef idx="1">
            <a:schemeClr val="accent4"/>
          </a:lnRef>
          <a:fillRef idx="2">
            <a:schemeClr val="accent4"/>
          </a:fillRef>
          <a:effectRef idx="1">
            <a:schemeClr val="accent4"/>
          </a:effectRef>
          <a:fontRef idx="minor">
            <a:schemeClr val="dk1"/>
          </a:fontRef>
        </p:style>
        <p:txBody>
          <a:bodyPr wrap="none" lIns="228600" tIns="228600" rIns="228600" bIns="228600" rtlCol="0" anchor="ctr">
            <a:noAutofit/>
          </a:bodyPr>
          <a:lstStyle/>
          <a:p>
            <a:pPr algn="ctr"/>
            <a:r>
              <a:rPr lang="es-CO" sz="1400" b="1" dirty="0" smtClean="0">
                <a:solidFill>
                  <a:srgbClr val="044990"/>
                </a:solidFill>
                <a:latin typeface="+mj-lt"/>
              </a:rPr>
              <a:t>Documentación </a:t>
            </a:r>
          </a:p>
          <a:p>
            <a:pPr algn="ctr"/>
            <a:r>
              <a:rPr lang="es-CO" sz="1400" b="1" dirty="0" smtClean="0">
                <a:solidFill>
                  <a:srgbClr val="044990"/>
                </a:solidFill>
                <a:latin typeface="+mj-lt"/>
              </a:rPr>
              <a:t>del SGC</a:t>
            </a:r>
            <a:endParaRPr lang="es-CO" sz="1400" b="1" dirty="0">
              <a:solidFill>
                <a:srgbClr val="044990"/>
              </a:solidFill>
              <a:latin typeface="+mj-lt"/>
            </a:endParaRPr>
          </a:p>
        </p:txBody>
      </p:sp>
      <p:sp>
        <p:nvSpPr>
          <p:cNvPr id="11" name="Proceso predefinido 10"/>
          <p:cNvSpPr/>
          <p:nvPr/>
        </p:nvSpPr>
        <p:spPr>
          <a:xfrm>
            <a:off x="5694309" y="1398138"/>
            <a:ext cx="1618185" cy="794225"/>
          </a:xfrm>
          <a:prstGeom prst="flowChartPredefinedProcess">
            <a:avLst/>
          </a:prstGeom>
          <a:ln/>
        </p:spPr>
        <p:style>
          <a:lnRef idx="3">
            <a:schemeClr val="lt1"/>
          </a:lnRef>
          <a:fillRef idx="1">
            <a:schemeClr val="accent2"/>
          </a:fillRef>
          <a:effectRef idx="1">
            <a:schemeClr val="accent2"/>
          </a:effectRef>
          <a:fontRef idx="minor">
            <a:schemeClr val="lt1"/>
          </a:fontRef>
        </p:style>
        <p:txBody>
          <a:bodyPr wrap="none" lIns="228600" tIns="228600" rIns="228600" bIns="228600" rtlCol="0" anchor="ctr">
            <a:noAutofit/>
          </a:bodyPr>
          <a:lstStyle/>
          <a:p>
            <a:pPr algn="just"/>
            <a:r>
              <a:rPr lang="es-CO" sz="1400" b="1" dirty="0" smtClean="0">
                <a:solidFill>
                  <a:schemeClr val="bg1"/>
                </a:solidFill>
                <a:latin typeface="+mj-lt"/>
              </a:rPr>
              <a:t>Registro de</a:t>
            </a:r>
          </a:p>
          <a:p>
            <a:pPr algn="ctr"/>
            <a:r>
              <a:rPr lang="es-CO" sz="1400" b="1" dirty="0" smtClean="0">
                <a:solidFill>
                  <a:schemeClr val="bg1"/>
                </a:solidFill>
                <a:latin typeface="+mj-lt"/>
              </a:rPr>
              <a:t> Operaciones </a:t>
            </a:r>
          </a:p>
        </p:txBody>
      </p:sp>
      <p:sp>
        <p:nvSpPr>
          <p:cNvPr id="13" name="CuadroTexto 12"/>
          <p:cNvSpPr txBox="1"/>
          <p:nvPr/>
        </p:nvSpPr>
        <p:spPr>
          <a:xfrm>
            <a:off x="5173873" y="1052254"/>
            <a:ext cx="3515779" cy="295466"/>
          </a:xfrm>
          <a:prstGeom prst="rect">
            <a:avLst/>
          </a:prstGeom>
          <a:noFill/>
        </p:spPr>
        <p:txBody>
          <a:bodyPr wrap="square" lIns="0" tIns="0" rIns="0" bIns="0" rtlCol="0">
            <a:spAutoFit/>
          </a:bodyPr>
          <a:lstStyle/>
          <a:p>
            <a:pPr algn="ctr">
              <a:lnSpc>
                <a:spcPct val="120000"/>
              </a:lnSpc>
            </a:pPr>
            <a:r>
              <a:rPr lang="es-CO" sz="1600" b="1" dirty="0">
                <a:solidFill>
                  <a:srgbClr val="044990"/>
                </a:solidFill>
              </a:rPr>
              <a:t>PROCESOS</a:t>
            </a:r>
          </a:p>
        </p:txBody>
      </p:sp>
      <p:pic>
        <p:nvPicPr>
          <p:cNvPr id="12" name="Imagen 11"/>
          <p:cNvPicPr>
            <a:picLocks noChangeAspect="1"/>
          </p:cNvPicPr>
          <p:nvPr/>
        </p:nvPicPr>
        <p:blipFill>
          <a:blip r:embed="rId5" cstate="print"/>
          <a:stretch>
            <a:fillRect/>
          </a:stretch>
        </p:blipFill>
        <p:spPr>
          <a:xfrm>
            <a:off x="7596858" y="1315539"/>
            <a:ext cx="979785" cy="990672"/>
          </a:xfrm>
          <a:prstGeom prst="rect">
            <a:avLst/>
          </a:prstGeom>
        </p:spPr>
      </p:pic>
      <p:sp>
        <p:nvSpPr>
          <p:cNvPr id="15" name="CuadroTexto 14"/>
          <p:cNvSpPr txBox="1"/>
          <p:nvPr/>
        </p:nvSpPr>
        <p:spPr>
          <a:xfrm>
            <a:off x="6917626" y="2995561"/>
            <a:ext cx="2038418" cy="258532"/>
          </a:xfrm>
          <a:prstGeom prst="rect">
            <a:avLst/>
          </a:prstGeom>
          <a:noFill/>
        </p:spPr>
        <p:txBody>
          <a:bodyPr wrap="square" lIns="0" tIns="0" rIns="0" bIns="0" rtlCol="0">
            <a:spAutoFit/>
          </a:bodyPr>
          <a:lstStyle/>
          <a:p>
            <a:pPr algn="ctr">
              <a:lnSpc>
                <a:spcPct val="120000"/>
              </a:lnSpc>
            </a:pPr>
            <a:r>
              <a:rPr lang="es-CO" sz="1400" b="1" dirty="0">
                <a:solidFill>
                  <a:srgbClr val="044990"/>
                </a:solidFill>
              </a:rPr>
              <a:t>SUB PROCESOS</a:t>
            </a:r>
          </a:p>
        </p:txBody>
      </p:sp>
      <p:sp>
        <p:nvSpPr>
          <p:cNvPr id="14" name="Multidocumento 13"/>
          <p:cNvSpPr/>
          <p:nvPr/>
        </p:nvSpPr>
        <p:spPr>
          <a:xfrm>
            <a:off x="7057639" y="3338318"/>
            <a:ext cx="1780459" cy="992690"/>
          </a:xfrm>
          <a:prstGeom prst="flowChartMultidocument">
            <a:avLst/>
          </a:prstGeom>
          <a:ln/>
        </p:spPr>
        <p:style>
          <a:lnRef idx="1">
            <a:schemeClr val="accent6"/>
          </a:lnRef>
          <a:fillRef idx="2">
            <a:schemeClr val="accent6"/>
          </a:fillRef>
          <a:effectRef idx="1">
            <a:schemeClr val="accent6"/>
          </a:effectRef>
          <a:fontRef idx="minor">
            <a:schemeClr val="dk1"/>
          </a:fontRef>
        </p:style>
        <p:txBody>
          <a:bodyPr wrap="none" lIns="228600" tIns="228600" rIns="228600" bIns="228600" rtlCol="0" anchor="ctr">
            <a:noAutofit/>
          </a:bodyPr>
          <a:lstStyle/>
          <a:p>
            <a:pPr algn="ctr"/>
            <a:r>
              <a:rPr lang="es-CO" sz="1400" b="1" dirty="0">
                <a:solidFill>
                  <a:srgbClr val="044990"/>
                </a:solidFill>
                <a:latin typeface="+mj-lt"/>
              </a:rPr>
              <a:t>COMPENSACIÓN Y</a:t>
            </a:r>
          </a:p>
          <a:p>
            <a:pPr algn="ctr"/>
            <a:r>
              <a:rPr lang="es-CO" sz="1400" b="1" dirty="0">
                <a:solidFill>
                  <a:srgbClr val="044990"/>
                </a:solidFill>
                <a:latin typeface="+mj-lt"/>
              </a:rPr>
              <a:t>LIQUIDACIÓN</a:t>
            </a:r>
          </a:p>
        </p:txBody>
      </p:sp>
      <p:sp>
        <p:nvSpPr>
          <p:cNvPr id="17" name="CuadroTexto 16"/>
          <p:cNvSpPr txBox="1"/>
          <p:nvPr/>
        </p:nvSpPr>
        <p:spPr>
          <a:xfrm>
            <a:off x="3747201" y="2977094"/>
            <a:ext cx="1988523" cy="295466"/>
          </a:xfrm>
          <a:prstGeom prst="rect">
            <a:avLst/>
          </a:prstGeom>
          <a:noFill/>
        </p:spPr>
        <p:txBody>
          <a:bodyPr wrap="square" lIns="0" tIns="0" rIns="0" bIns="0" rtlCol="0">
            <a:spAutoFit/>
          </a:bodyPr>
          <a:lstStyle/>
          <a:p>
            <a:pPr algn="ctr">
              <a:lnSpc>
                <a:spcPct val="120000"/>
              </a:lnSpc>
            </a:pPr>
            <a:r>
              <a:rPr lang="es-CO" sz="1600" b="1" dirty="0">
                <a:solidFill>
                  <a:srgbClr val="044990"/>
                </a:solidFill>
              </a:rPr>
              <a:t>PROCEDIMIENTOS</a:t>
            </a:r>
          </a:p>
        </p:txBody>
      </p:sp>
      <p:sp>
        <p:nvSpPr>
          <p:cNvPr id="19" name="CuadroTexto 18"/>
          <p:cNvSpPr txBox="1"/>
          <p:nvPr/>
        </p:nvSpPr>
        <p:spPr>
          <a:xfrm>
            <a:off x="999729" y="2931036"/>
            <a:ext cx="1623923" cy="295466"/>
          </a:xfrm>
          <a:prstGeom prst="rect">
            <a:avLst/>
          </a:prstGeom>
          <a:noFill/>
        </p:spPr>
        <p:txBody>
          <a:bodyPr wrap="square" lIns="0" tIns="0" rIns="0" bIns="0" rtlCol="0">
            <a:spAutoFit/>
          </a:bodyPr>
          <a:lstStyle>
            <a:defPPr>
              <a:defRPr lang="en-US"/>
            </a:defPPr>
            <a:lvl1pPr algn="ctr">
              <a:lnSpc>
                <a:spcPct val="120000"/>
              </a:lnSpc>
              <a:defRPr>
                <a:solidFill>
                  <a:srgbClr val="044990"/>
                </a:solidFill>
              </a:defRPr>
            </a:lvl1pPr>
          </a:lstStyle>
          <a:p>
            <a:r>
              <a:rPr lang="es-CO" sz="1600" b="1" dirty="0"/>
              <a:t>ACTIVIDADES</a:t>
            </a:r>
          </a:p>
        </p:txBody>
      </p:sp>
      <p:pic>
        <p:nvPicPr>
          <p:cNvPr id="20" name="Imagen 19"/>
          <p:cNvPicPr>
            <a:picLocks noChangeAspect="1"/>
          </p:cNvPicPr>
          <p:nvPr/>
        </p:nvPicPr>
        <p:blipFill>
          <a:blip r:embed="rId6" cstate="print"/>
          <a:stretch>
            <a:fillRect/>
          </a:stretch>
        </p:blipFill>
        <p:spPr>
          <a:xfrm>
            <a:off x="1245354" y="3243821"/>
            <a:ext cx="1193259" cy="1130802"/>
          </a:xfrm>
          <a:prstGeom prst="rect">
            <a:avLst/>
          </a:prstGeom>
        </p:spPr>
      </p:pic>
      <p:sp>
        <p:nvSpPr>
          <p:cNvPr id="21" name="Rectángulo 20"/>
          <p:cNvSpPr/>
          <p:nvPr/>
        </p:nvSpPr>
        <p:spPr>
          <a:xfrm>
            <a:off x="7598845" y="4752547"/>
            <a:ext cx="1141597" cy="327038"/>
          </a:xfrm>
          <a:prstGeom prst="rect">
            <a:avLst/>
          </a:prstGeom>
          <a:solidFill>
            <a:srgbClr val="002060"/>
          </a:solidFill>
          <a:ln>
            <a:solidFill>
              <a:srgbClr val="002060"/>
            </a:solidFill>
          </a:ln>
        </p:spPr>
        <p:style>
          <a:lnRef idx="1">
            <a:schemeClr val="accent3"/>
          </a:lnRef>
          <a:fillRef idx="2">
            <a:schemeClr val="accent3"/>
          </a:fillRef>
          <a:effectRef idx="1">
            <a:schemeClr val="accent3"/>
          </a:effectRef>
          <a:fontRef idx="minor">
            <a:schemeClr val="dk1"/>
          </a:fontRef>
        </p:style>
        <p:txBody>
          <a:bodyPr wrap="none" lIns="228600" tIns="228600" rIns="228600" bIns="228600" rtlCol="0" anchor="ctr">
            <a:noAutofit/>
          </a:bodyPr>
          <a:lstStyle/>
          <a:p>
            <a:pPr algn="ctr"/>
            <a:r>
              <a:rPr lang="es-CO" sz="1200" dirty="0" smtClean="0">
                <a:solidFill>
                  <a:schemeClr val="bg1"/>
                </a:solidFill>
                <a:latin typeface="+mj-lt"/>
              </a:rPr>
              <a:t>OBJETIVOS</a:t>
            </a:r>
          </a:p>
        </p:txBody>
      </p:sp>
      <p:sp>
        <p:nvSpPr>
          <p:cNvPr id="32" name="Flecha derecha 31"/>
          <p:cNvSpPr/>
          <p:nvPr/>
        </p:nvSpPr>
        <p:spPr>
          <a:xfrm>
            <a:off x="2359701" y="1044924"/>
            <a:ext cx="313372" cy="319401"/>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smtClean="0">
              <a:solidFill>
                <a:schemeClr val="bg1"/>
              </a:solidFill>
              <a:latin typeface="Franklin Gothic Demi Cond" panose="020B0706030402020204" pitchFamily="34" charset="0"/>
            </a:endParaRPr>
          </a:p>
        </p:txBody>
      </p:sp>
      <p:sp>
        <p:nvSpPr>
          <p:cNvPr id="34" name="Flecha derecha 33"/>
          <p:cNvSpPr/>
          <p:nvPr/>
        </p:nvSpPr>
        <p:spPr>
          <a:xfrm>
            <a:off x="5064477" y="995672"/>
            <a:ext cx="313372" cy="319401"/>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smtClean="0">
              <a:solidFill>
                <a:schemeClr val="bg1"/>
              </a:solidFill>
              <a:latin typeface="Franklin Gothic Demi Cond" panose="020B0706030402020204" pitchFamily="34" charset="0"/>
            </a:endParaRPr>
          </a:p>
        </p:txBody>
      </p:sp>
      <p:sp>
        <p:nvSpPr>
          <p:cNvPr id="35" name="Flecha derecha 34"/>
          <p:cNvSpPr/>
          <p:nvPr/>
        </p:nvSpPr>
        <p:spPr>
          <a:xfrm rot="10800000">
            <a:off x="6303729" y="2923247"/>
            <a:ext cx="313372" cy="319401"/>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smtClean="0">
              <a:solidFill>
                <a:schemeClr val="bg1"/>
              </a:solidFill>
              <a:latin typeface="Franklin Gothic Demi Cond" panose="020B0706030402020204" pitchFamily="34" charset="0"/>
            </a:endParaRPr>
          </a:p>
        </p:txBody>
      </p:sp>
      <p:sp>
        <p:nvSpPr>
          <p:cNvPr id="36" name="Flecha derecha 35"/>
          <p:cNvSpPr/>
          <p:nvPr/>
        </p:nvSpPr>
        <p:spPr>
          <a:xfrm rot="5400000">
            <a:off x="7926275" y="2528435"/>
            <a:ext cx="307616" cy="32538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smtClean="0">
              <a:solidFill>
                <a:schemeClr val="bg1"/>
              </a:solidFill>
              <a:latin typeface="Franklin Gothic Demi Cond" panose="020B0706030402020204" pitchFamily="34" charset="0"/>
            </a:endParaRPr>
          </a:p>
        </p:txBody>
      </p:sp>
      <p:sp>
        <p:nvSpPr>
          <p:cNvPr id="38" name="Flecha derecha 37"/>
          <p:cNvSpPr/>
          <p:nvPr/>
        </p:nvSpPr>
        <p:spPr>
          <a:xfrm rot="10800000">
            <a:off x="3020040" y="2931036"/>
            <a:ext cx="313372" cy="319401"/>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smtClean="0">
              <a:solidFill>
                <a:schemeClr val="bg1"/>
              </a:solidFill>
              <a:latin typeface="Franklin Gothic Demi Cond" panose="020B0706030402020204" pitchFamily="34" charset="0"/>
            </a:endParaRPr>
          </a:p>
        </p:txBody>
      </p:sp>
      <p:sp>
        <p:nvSpPr>
          <p:cNvPr id="44" name="Flecha abajo 43"/>
          <p:cNvSpPr/>
          <p:nvPr/>
        </p:nvSpPr>
        <p:spPr>
          <a:xfrm>
            <a:off x="8270607" y="4331007"/>
            <a:ext cx="322207" cy="327038"/>
          </a:xfrm>
          <a:prstGeom prst="downArrow">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smtClean="0">
              <a:solidFill>
                <a:schemeClr val="bg1"/>
              </a:solidFill>
              <a:latin typeface="Franklin Gothic Demi Cond" panose="020B0706030402020204" pitchFamily="34" charset="0"/>
            </a:endParaRPr>
          </a:p>
        </p:txBody>
      </p:sp>
      <p:sp>
        <p:nvSpPr>
          <p:cNvPr id="4" name="Rectángulo 3"/>
          <p:cNvSpPr/>
          <p:nvPr/>
        </p:nvSpPr>
        <p:spPr>
          <a:xfrm>
            <a:off x="415864" y="72423"/>
            <a:ext cx="6896630" cy="646331"/>
          </a:xfrm>
          <a:prstGeom prst="rect">
            <a:avLst/>
          </a:prstGeom>
        </p:spPr>
        <p:txBody>
          <a:bodyPr wrap="square">
            <a:spAutoFit/>
          </a:bodyPr>
          <a:lstStyle/>
          <a:p>
            <a:pPr algn="ctr">
              <a:lnSpc>
                <a:spcPct val="100000"/>
              </a:lnSpc>
              <a:spcBef>
                <a:spcPts val="0"/>
              </a:spcBef>
              <a:spcAft>
                <a:spcPts val="0"/>
              </a:spcAft>
            </a:pPr>
            <a:r>
              <a:rPr lang="es-ES" b="1" dirty="0" smtClean="0">
                <a:solidFill>
                  <a:srgbClr val="002060"/>
                </a:solidFill>
                <a:latin typeface="Franklin Gothic Book" panose="020B0503020102020204"/>
                <a:cs typeface="Calibri" panose="020F0502020204030204" pitchFamily="34" charset="0"/>
              </a:rPr>
              <a:t>MODELO PROYECTO DE OPTIMIZACIÓN EN LA ADMINISTRACIÓN DE RIESGOS OPERATIVOS</a:t>
            </a:r>
            <a:endParaRPr lang="es-ES" b="1" dirty="0">
              <a:solidFill>
                <a:srgbClr val="002060"/>
              </a:solidFill>
              <a:latin typeface="Franklin Gothic Book" panose="020B0503020102020204"/>
              <a:cs typeface="Calibri" panose="020F0502020204030204" pitchFamily="34" charset="0"/>
            </a:endParaRPr>
          </a:p>
        </p:txBody>
      </p:sp>
    </p:spTree>
    <p:extLst>
      <p:ext uri="{BB962C8B-B14F-4D97-AF65-F5344CB8AC3E}">
        <p14:creationId xmlns:p14="http://schemas.microsoft.com/office/powerpoint/2010/main" xmlns="" val="3004011693"/>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7676600" y="0"/>
            <a:ext cx="1467404" cy="527539"/>
          </a:xfrm>
          <a:prstGeom prst="rect">
            <a:avLst/>
          </a:prstGeom>
          <a:noFill/>
          <a:ln w="9525">
            <a:noFill/>
            <a:miter lim="800000"/>
            <a:headEnd/>
            <a:tailEnd/>
          </a:ln>
          <a:effectLst/>
        </p:spPr>
      </p:pic>
      <p:pic>
        <p:nvPicPr>
          <p:cNvPr id="2" name="Imagen 1"/>
          <p:cNvPicPr>
            <a:picLocks noChangeAspect="1"/>
          </p:cNvPicPr>
          <p:nvPr/>
        </p:nvPicPr>
        <p:blipFill>
          <a:blip r:embed="rId3" cstate="print"/>
          <a:stretch>
            <a:fillRect/>
          </a:stretch>
        </p:blipFill>
        <p:spPr>
          <a:xfrm>
            <a:off x="1768641" y="1217541"/>
            <a:ext cx="5534979" cy="3782236"/>
          </a:xfrm>
          <a:prstGeom prst="rect">
            <a:avLst/>
          </a:prstGeom>
        </p:spPr>
      </p:pic>
      <p:sp>
        <p:nvSpPr>
          <p:cNvPr id="7" name="Title 11"/>
          <p:cNvSpPr txBox="1">
            <a:spLocks/>
          </p:cNvSpPr>
          <p:nvPr/>
        </p:nvSpPr>
        <p:spPr>
          <a:xfrm>
            <a:off x="3947783" y="704767"/>
            <a:ext cx="1600200" cy="638806"/>
          </a:xfrm>
          <a:prstGeom prst="rect">
            <a:avLst/>
          </a:prstGeom>
          <a:noFill/>
          <a:ln w="25400" cap="flat" cmpd="sng" algn="ctr">
            <a:noFill/>
            <a:prstDash val="soli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1450" tIns="171450" rIns="171450" bIns="171450" numCol="1" rtlCol="0" anchor="ctr" anchorCtr="0" compatLnSpc="1">
            <a:prstTxWarp prst="textNoShape">
              <a:avLst/>
            </a:prstTxWarp>
            <a:noAutofit/>
          </a:bodyPr>
          <a:lstStyle>
            <a:lvl1pPr algn="l" defTabSz="913990" rtl="0" eaLnBrk="1" latinLnBrk="0" hangingPunct="1">
              <a:lnSpc>
                <a:spcPct val="85000"/>
              </a:lnSpc>
              <a:spcBef>
                <a:spcPct val="0"/>
              </a:spcBef>
              <a:buNone/>
              <a:defRPr sz="37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s-ES" sz="2400" b="1" dirty="0">
                <a:solidFill>
                  <a:srgbClr val="00B050"/>
                </a:solidFill>
                <a:latin typeface="Franklin Gothic Book" panose="020B0503020102020204"/>
                <a:cs typeface="Calibri" panose="020F0502020204030204" pitchFamily="34" charset="0"/>
              </a:rPr>
              <a:t>MAPA DE PROCESOS </a:t>
            </a:r>
            <a:endParaRPr lang="en-US" sz="2400" b="1" dirty="0">
              <a:solidFill>
                <a:srgbClr val="00B050"/>
              </a:solidFill>
              <a:latin typeface="Franklin Gothic Book" panose="020B0503020102020204"/>
              <a:cs typeface="Calibri" panose="020F0502020204030204" pitchFamily="34" charset="0"/>
            </a:endParaRPr>
          </a:p>
        </p:txBody>
      </p:sp>
      <p:sp>
        <p:nvSpPr>
          <p:cNvPr id="5" name="Rectángulo 4"/>
          <p:cNvSpPr/>
          <p:nvPr/>
        </p:nvSpPr>
        <p:spPr>
          <a:xfrm>
            <a:off x="360947" y="163193"/>
            <a:ext cx="7606494" cy="646331"/>
          </a:xfrm>
          <a:prstGeom prst="rect">
            <a:avLst/>
          </a:prstGeom>
        </p:spPr>
        <p:txBody>
          <a:bodyPr wrap="square">
            <a:spAutoFit/>
          </a:bodyPr>
          <a:lstStyle/>
          <a:p>
            <a:pPr algn="ctr">
              <a:lnSpc>
                <a:spcPct val="100000"/>
              </a:lnSpc>
              <a:spcBef>
                <a:spcPts val="0"/>
              </a:spcBef>
              <a:spcAft>
                <a:spcPts val="0"/>
              </a:spcAft>
            </a:pPr>
            <a:r>
              <a:rPr lang="es-ES" b="1" dirty="0" smtClean="0">
                <a:solidFill>
                  <a:srgbClr val="002060"/>
                </a:solidFill>
                <a:latin typeface="Franklin Gothic Book" panose="020B0503020102020204"/>
                <a:cs typeface="Calibri" panose="020F0502020204030204" pitchFamily="34" charset="0"/>
              </a:rPr>
              <a:t>MODELO PROYECTO DE OPTIMIZACIÓN EN LA ADMINISTRACIÓN DE RIESGOS OPERATIVOS</a:t>
            </a:r>
            <a:endParaRPr lang="es-ES" b="1" dirty="0">
              <a:solidFill>
                <a:srgbClr val="002060"/>
              </a:solidFill>
              <a:latin typeface="Franklin Gothic Book" panose="020B0503020102020204"/>
              <a:cs typeface="Calibri" panose="020F0502020204030204" pitchFamily="34" charset="0"/>
            </a:endParaRPr>
          </a:p>
        </p:txBody>
      </p:sp>
    </p:spTree>
    <p:extLst>
      <p:ext uri="{BB962C8B-B14F-4D97-AF65-F5344CB8AC3E}">
        <p14:creationId xmlns:p14="http://schemas.microsoft.com/office/powerpoint/2010/main" xmlns="" val="3101948263"/>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Diagrama"/>
          <p:cNvGraphicFramePr/>
          <p:nvPr>
            <p:extLst>
              <p:ext uri="{D42A27DB-BD31-4B8C-83A1-F6EECF244321}">
                <p14:modId xmlns:p14="http://schemas.microsoft.com/office/powerpoint/2010/main" xmlns="" val="1423418613"/>
              </p:ext>
            </p:extLst>
          </p:nvPr>
        </p:nvGraphicFramePr>
        <p:xfrm>
          <a:off x="0" y="2065032"/>
          <a:ext cx="8506326" cy="29736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3"/>
          <p:cNvPicPr>
            <a:picLocks noChangeAspect="1" noChangeArrowheads="1"/>
          </p:cNvPicPr>
          <p:nvPr/>
        </p:nvPicPr>
        <p:blipFill>
          <a:blip r:embed="rId8" cstate="print"/>
          <a:srcRect/>
          <a:stretch>
            <a:fillRect/>
          </a:stretch>
        </p:blipFill>
        <p:spPr bwMode="auto">
          <a:xfrm>
            <a:off x="7152077" y="-40634"/>
            <a:ext cx="1941091" cy="697832"/>
          </a:xfrm>
          <a:prstGeom prst="rect">
            <a:avLst/>
          </a:prstGeom>
          <a:noFill/>
          <a:ln w="9525">
            <a:noFill/>
            <a:miter lim="800000"/>
            <a:headEnd/>
            <a:tailEnd/>
          </a:ln>
          <a:effectLst/>
        </p:spPr>
      </p:pic>
      <p:graphicFrame>
        <p:nvGraphicFramePr>
          <p:cNvPr id="9" name="Diagrama 8"/>
          <p:cNvGraphicFramePr/>
          <p:nvPr>
            <p:extLst>
              <p:ext uri="{D42A27DB-BD31-4B8C-83A1-F6EECF244321}">
                <p14:modId xmlns:p14="http://schemas.microsoft.com/office/powerpoint/2010/main" xmlns="" val="3134057029"/>
              </p:ext>
            </p:extLst>
          </p:nvPr>
        </p:nvGraphicFramePr>
        <p:xfrm>
          <a:off x="650437" y="702233"/>
          <a:ext cx="7205452" cy="121872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0" name="CuadroTexto 9"/>
          <p:cNvSpPr txBox="1"/>
          <p:nvPr/>
        </p:nvSpPr>
        <p:spPr>
          <a:xfrm>
            <a:off x="287313" y="738842"/>
            <a:ext cx="1471258" cy="253916"/>
          </a:xfrm>
          <a:prstGeom prst="rect">
            <a:avLst/>
          </a:prstGeom>
          <a:noFill/>
        </p:spPr>
        <p:txBody>
          <a:bodyPr wrap="square" rtlCol="0">
            <a:spAutoFit/>
          </a:bodyPr>
          <a:lstStyle/>
          <a:p>
            <a:pPr algn="ctr"/>
            <a:r>
              <a:rPr lang="es-CO" sz="1050" b="1" dirty="0">
                <a:solidFill>
                  <a:srgbClr val="00B050"/>
                </a:solidFill>
                <a:latin typeface="Franklin Gothic Book" panose="020B0503020102020204"/>
              </a:rPr>
              <a:t>MACRO PROCESO</a:t>
            </a:r>
          </a:p>
        </p:txBody>
      </p:sp>
      <p:sp>
        <p:nvSpPr>
          <p:cNvPr id="11" name="CuadroTexto 10"/>
          <p:cNvSpPr txBox="1"/>
          <p:nvPr/>
        </p:nvSpPr>
        <p:spPr>
          <a:xfrm>
            <a:off x="287313" y="1074402"/>
            <a:ext cx="989723" cy="253916"/>
          </a:xfrm>
          <a:prstGeom prst="rect">
            <a:avLst/>
          </a:prstGeom>
          <a:noFill/>
        </p:spPr>
        <p:txBody>
          <a:bodyPr wrap="square" rtlCol="0">
            <a:spAutoFit/>
          </a:bodyPr>
          <a:lstStyle/>
          <a:p>
            <a:pPr algn="ctr"/>
            <a:r>
              <a:rPr lang="es-CO" sz="1050" b="1" dirty="0">
                <a:solidFill>
                  <a:srgbClr val="00B050"/>
                </a:solidFill>
                <a:latin typeface="Franklin Gothic Book" panose="020B0503020102020204"/>
              </a:rPr>
              <a:t>PROCESOS</a:t>
            </a:r>
          </a:p>
        </p:txBody>
      </p:sp>
      <p:sp>
        <p:nvSpPr>
          <p:cNvPr id="12" name="Rectángulo 11"/>
          <p:cNvSpPr/>
          <p:nvPr/>
        </p:nvSpPr>
        <p:spPr>
          <a:xfrm>
            <a:off x="415864" y="72423"/>
            <a:ext cx="6896630" cy="584775"/>
          </a:xfrm>
          <a:prstGeom prst="rect">
            <a:avLst/>
          </a:prstGeom>
        </p:spPr>
        <p:txBody>
          <a:bodyPr wrap="square">
            <a:spAutoFit/>
          </a:bodyPr>
          <a:lstStyle/>
          <a:p>
            <a:pPr algn="ctr">
              <a:lnSpc>
                <a:spcPct val="100000"/>
              </a:lnSpc>
              <a:spcBef>
                <a:spcPts val="0"/>
              </a:spcBef>
              <a:spcAft>
                <a:spcPts val="0"/>
              </a:spcAft>
            </a:pPr>
            <a:r>
              <a:rPr lang="es-ES" sz="1600" b="1" dirty="0" smtClean="0">
                <a:solidFill>
                  <a:srgbClr val="002060"/>
                </a:solidFill>
                <a:latin typeface="Franklin Gothic Book" panose="020B0503020102020204"/>
                <a:cs typeface="Calibri" panose="020F0502020204030204" pitchFamily="34" charset="0"/>
              </a:rPr>
              <a:t>MODELO PROYECTO DE OPTIMIZACIÓN EN LA ADMINISTRACIÓN DE RIESGOS OPERATIVOS</a:t>
            </a:r>
            <a:endParaRPr lang="es-ES" sz="1600" b="1" dirty="0">
              <a:solidFill>
                <a:srgbClr val="002060"/>
              </a:solidFill>
              <a:latin typeface="Franklin Gothic Book" panose="020B0503020102020204"/>
              <a:cs typeface="Calibri" panose="020F0502020204030204" pitchFamily="34" charset="0"/>
            </a:endParaRPr>
          </a:p>
        </p:txBody>
      </p:sp>
    </p:spTree>
    <p:extLst>
      <p:ext uri="{BB962C8B-B14F-4D97-AF65-F5344CB8AC3E}">
        <p14:creationId xmlns:p14="http://schemas.microsoft.com/office/powerpoint/2010/main" xmlns="" val="29068470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85319" y="1428797"/>
            <a:ext cx="7773412" cy="1668947"/>
          </a:xfrm>
        </p:spPr>
        <p:txBody>
          <a:bodyPr/>
          <a:lstStyle/>
          <a:p>
            <a:pPr algn="just"/>
            <a:r>
              <a:rPr lang="es-ES" sz="4000" dirty="0" smtClean="0"/>
              <a:t>2.</a:t>
            </a:r>
            <a:r>
              <a:rPr lang="es-CO" sz="4000" dirty="0" smtClean="0"/>
              <a:t> LECTURA Y APROBACIÓN </a:t>
            </a:r>
            <a:r>
              <a:rPr lang="es-CO" sz="4000" dirty="0"/>
              <a:t>DEL ORDEN DEL DÍA</a:t>
            </a:r>
            <a:endParaRPr lang="en-US" sz="4000" dirty="0"/>
          </a:p>
        </p:txBody>
      </p:sp>
    </p:spTree>
    <p:extLst>
      <p:ext uri="{BB962C8B-B14F-4D97-AF65-F5344CB8AC3E}">
        <p14:creationId xmlns:p14="http://schemas.microsoft.com/office/powerpoint/2010/main" xmlns="" val="3672784170"/>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CuadroTexto 67"/>
          <p:cNvSpPr txBox="1"/>
          <p:nvPr/>
        </p:nvSpPr>
        <p:spPr>
          <a:xfrm>
            <a:off x="-37385" y="802642"/>
            <a:ext cx="2695796" cy="300082"/>
          </a:xfrm>
          <a:prstGeom prst="rect">
            <a:avLst/>
          </a:prstGeom>
          <a:noFill/>
        </p:spPr>
        <p:txBody>
          <a:bodyPr wrap="square" rtlCol="0">
            <a:spAutoFit/>
          </a:bodyPr>
          <a:lstStyle/>
          <a:p>
            <a:pPr algn="ctr"/>
            <a:r>
              <a:rPr lang="es-CO" sz="1350" b="1" dirty="0" smtClean="0">
                <a:solidFill>
                  <a:srgbClr val="002060"/>
                </a:solidFill>
                <a:latin typeface="Franklin Gothic Book" panose="020B0503020102020204"/>
              </a:rPr>
              <a:t>OBJETIVO ESPECIFICO</a:t>
            </a:r>
            <a:endParaRPr lang="es-CO" sz="1350" b="1" dirty="0">
              <a:solidFill>
                <a:srgbClr val="002060"/>
              </a:solidFill>
              <a:latin typeface="Franklin Gothic Book" panose="020B0503020102020204"/>
            </a:endParaRPr>
          </a:p>
        </p:txBody>
      </p:sp>
      <p:sp>
        <p:nvSpPr>
          <p:cNvPr id="81" name="Rectángulo 80"/>
          <p:cNvSpPr/>
          <p:nvPr/>
        </p:nvSpPr>
        <p:spPr>
          <a:xfrm>
            <a:off x="209091" y="1182706"/>
            <a:ext cx="8413662" cy="1239943"/>
          </a:xfrm>
          <a:prstGeom prst="rect">
            <a:avLst/>
          </a:prstGeom>
          <a:noFill/>
          <a:ln>
            <a:solidFill>
              <a:srgbClr val="00B050"/>
            </a:solidFill>
          </a:ln>
        </p:spPr>
        <p:style>
          <a:lnRef idx="0">
            <a:scrgbClr r="0" g="0" b="0"/>
          </a:lnRef>
          <a:fillRef idx="0">
            <a:scrgbClr r="0" g="0" b="0"/>
          </a:fillRef>
          <a:effectRef idx="0">
            <a:scrgbClr r="0" g="0" b="0"/>
          </a:effectRef>
          <a:fontRef idx="minor">
            <a:schemeClr val="lt1"/>
          </a:fontRef>
        </p:style>
        <p:txBody>
          <a:bodyPr spcFirstLastPara="0" vert="horz" wrap="square" lIns="40005" tIns="40005" rIns="40005" bIns="40005" numCol="1" spcCol="1270" anchor="ctr" anchorCtr="0">
            <a:noAutofit/>
          </a:bodyPr>
          <a:lstStyle/>
          <a:p>
            <a:pPr algn="just" defTabSz="466725">
              <a:lnSpc>
                <a:spcPct val="90000"/>
              </a:lnSpc>
              <a:spcBef>
                <a:spcPct val="0"/>
              </a:spcBef>
              <a:spcAft>
                <a:spcPct val="35000"/>
              </a:spcAft>
            </a:pPr>
            <a:r>
              <a:rPr lang="es-CO" sz="1400" dirty="0">
                <a:solidFill>
                  <a:srgbClr val="002060"/>
                </a:solidFill>
              </a:rPr>
              <a:t>Verificar y ejecutar de manera correcta las garantías administradas por la Bolsa según el manual de riesgos, con el fin de garantizar el traspaso de la propiedad de los bienes productos o servicios agropecuarios, agroindustriales o de otros commodities, objeto de compensación y liquidación, de acuerdo a lo establecido en el articulo 2.11.3.1.1. del Decreto 2555 y el reglamento de operaciones de la Bolsa. </a:t>
            </a:r>
          </a:p>
        </p:txBody>
      </p:sp>
      <p:pic>
        <p:nvPicPr>
          <p:cNvPr id="52" name="Picture 3"/>
          <p:cNvPicPr>
            <a:picLocks noChangeAspect="1" noChangeArrowheads="1"/>
          </p:cNvPicPr>
          <p:nvPr/>
        </p:nvPicPr>
        <p:blipFill>
          <a:blip r:embed="rId2" cstate="print"/>
          <a:srcRect/>
          <a:stretch>
            <a:fillRect/>
          </a:stretch>
        </p:blipFill>
        <p:spPr bwMode="auto">
          <a:xfrm>
            <a:off x="7519737" y="39507"/>
            <a:ext cx="1566394" cy="563126"/>
          </a:xfrm>
          <a:prstGeom prst="rect">
            <a:avLst/>
          </a:prstGeom>
          <a:noFill/>
          <a:ln w="9525">
            <a:noFill/>
            <a:miter lim="800000"/>
            <a:headEnd/>
            <a:tailEnd/>
          </a:ln>
          <a:effectLst/>
        </p:spPr>
      </p:pic>
      <p:sp>
        <p:nvSpPr>
          <p:cNvPr id="42" name="CuadroTexto 41"/>
          <p:cNvSpPr txBox="1"/>
          <p:nvPr/>
        </p:nvSpPr>
        <p:spPr>
          <a:xfrm>
            <a:off x="655152" y="610964"/>
            <a:ext cx="7323023" cy="307777"/>
          </a:xfrm>
          <a:prstGeom prst="rect">
            <a:avLst/>
          </a:prstGeom>
          <a:noFill/>
        </p:spPr>
        <p:txBody>
          <a:bodyPr wrap="square" rtlCol="0">
            <a:spAutoFit/>
          </a:bodyPr>
          <a:lstStyle/>
          <a:p>
            <a:pPr algn="ctr"/>
            <a:r>
              <a:rPr lang="es-CO" sz="1400" b="1" dirty="0" smtClean="0">
                <a:solidFill>
                  <a:srgbClr val="00B050"/>
                </a:solidFill>
                <a:latin typeface="Franklin Gothic Book" panose="020B0503020102020204"/>
              </a:rPr>
              <a:t>COMPENSACIÓN Y LIQUIDACIÓN </a:t>
            </a:r>
            <a:endParaRPr lang="es-CO" sz="1400" b="1" dirty="0">
              <a:solidFill>
                <a:srgbClr val="00B050"/>
              </a:solidFill>
              <a:latin typeface="Franklin Gothic Book" panose="020B0503020102020204"/>
            </a:endParaRPr>
          </a:p>
        </p:txBody>
      </p:sp>
      <p:sp>
        <p:nvSpPr>
          <p:cNvPr id="17" name="Rectángulo 16"/>
          <p:cNvSpPr/>
          <p:nvPr/>
        </p:nvSpPr>
        <p:spPr>
          <a:xfrm>
            <a:off x="379560" y="3493988"/>
            <a:ext cx="2127472" cy="1279270"/>
          </a:xfrm>
          <a:prstGeom prst="rect">
            <a:avLst/>
          </a:prstGeom>
          <a:solidFill>
            <a:srgbClr val="002060"/>
          </a:solidFill>
          <a:ln>
            <a:solidFill>
              <a:srgbClr val="00B050"/>
            </a:solidFill>
          </a:ln>
        </p:spPr>
        <p:style>
          <a:lnRef idx="0">
            <a:scrgbClr r="0" g="0" b="0"/>
          </a:lnRef>
          <a:fillRef idx="0">
            <a:scrgbClr r="0" g="0" b="0"/>
          </a:fillRef>
          <a:effectRef idx="0">
            <a:scrgbClr r="0" g="0" b="0"/>
          </a:effectRef>
          <a:fontRef idx="minor">
            <a:schemeClr val="lt1"/>
          </a:fontRef>
        </p:style>
        <p:txBody>
          <a:bodyPr spcFirstLastPara="0" vert="horz" wrap="square" lIns="106120" tIns="0" rIns="106120" bIns="0" numCol="1" spcCol="1270" anchor="ctr" anchorCtr="0">
            <a:noAutofit/>
          </a:bodyPr>
          <a:lstStyle/>
          <a:p>
            <a:pPr algn="ctr" defTabSz="533400">
              <a:lnSpc>
                <a:spcPct val="90000"/>
              </a:lnSpc>
              <a:spcBef>
                <a:spcPct val="0"/>
              </a:spcBef>
              <a:spcAft>
                <a:spcPct val="35000"/>
              </a:spcAft>
            </a:pPr>
            <a:r>
              <a:rPr lang="es-CO" sz="1200" dirty="0" smtClean="0">
                <a:solidFill>
                  <a:schemeClr val="bg1"/>
                </a:solidFill>
              </a:rPr>
              <a:t>Afectaciones Económicas, Legal y/o </a:t>
            </a:r>
            <a:r>
              <a:rPr lang="es-CO" sz="1200" dirty="0" err="1" smtClean="0">
                <a:solidFill>
                  <a:schemeClr val="bg1"/>
                </a:solidFill>
              </a:rPr>
              <a:t>Reputacionales</a:t>
            </a:r>
            <a:endParaRPr lang="es-CO" sz="1200" dirty="0">
              <a:solidFill>
                <a:schemeClr val="bg1"/>
              </a:solidFill>
            </a:endParaRPr>
          </a:p>
        </p:txBody>
      </p:sp>
      <p:sp>
        <p:nvSpPr>
          <p:cNvPr id="18" name="Rectángulo 17"/>
          <p:cNvSpPr/>
          <p:nvPr/>
        </p:nvSpPr>
        <p:spPr>
          <a:xfrm>
            <a:off x="3118283" y="3333404"/>
            <a:ext cx="3583307" cy="1600438"/>
          </a:xfrm>
          <a:prstGeom prst="rect">
            <a:avLst/>
          </a:prstGeom>
        </p:spPr>
        <p:txBody>
          <a:bodyPr wrap="square">
            <a:spAutoFit/>
          </a:bodyPr>
          <a:lstStyle/>
          <a:p>
            <a:pPr marL="285750" indent="-285750" algn="just">
              <a:buClr>
                <a:srgbClr val="00B050"/>
              </a:buClr>
              <a:buFont typeface="Wingdings" panose="05000000000000000000" pitchFamily="2" charset="2"/>
              <a:buChar char="q"/>
            </a:pPr>
            <a:r>
              <a:rPr lang="es-CO" sz="1400" dirty="0">
                <a:solidFill>
                  <a:srgbClr val="002060"/>
                </a:solidFill>
              </a:rPr>
              <a:t>Falla Ejecución de </a:t>
            </a:r>
            <a:r>
              <a:rPr lang="es-CO" sz="1400" dirty="0" smtClean="0">
                <a:solidFill>
                  <a:srgbClr val="002060"/>
                </a:solidFill>
              </a:rPr>
              <a:t>procedimientos</a:t>
            </a:r>
            <a:endParaRPr lang="es-CO" sz="1400" dirty="0">
              <a:solidFill>
                <a:srgbClr val="002060"/>
              </a:solidFill>
            </a:endParaRPr>
          </a:p>
          <a:p>
            <a:pPr marL="285750" indent="-285750" algn="just">
              <a:buClr>
                <a:srgbClr val="00B050"/>
              </a:buClr>
              <a:buFont typeface="Wingdings" panose="05000000000000000000" pitchFamily="2" charset="2"/>
              <a:buChar char="q"/>
            </a:pPr>
            <a:r>
              <a:rPr lang="es-CO" sz="1400" dirty="0">
                <a:solidFill>
                  <a:srgbClr val="002060"/>
                </a:solidFill>
              </a:rPr>
              <a:t>Sanciones Legales por parte del ente supervisor. </a:t>
            </a:r>
          </a:p>
          <a:p>
            <a:pPr marL="285750" indent="-285750" algn="just">
              <a:buClr>
                <a:srgbClr val="00B050"/>
              </a:buClr>
              <a:buFont typeface="Wingdings" panose="05000000000000000000" pitchFamily="2" charset="2"/>
              <a:buChar char="q"/>
            </a:pPr>
            <a:r>
              <a:rPr lang="es-CO" sz="1400" dirty="0">
                <a:solidFill>
                  <a:srgbClr val="002060"/>
                </a:solidFill>
              </a:rPr>
              <a:t>Fraude Externo </a:t>
            </a:r>
          </a:p>
          <a:p>
            <a:pPr marL="285750" indent="-285750" algn="just">
              <a:buClr>
                <a:srgbClr val="00B050"/>
              </a:buClr>
              <a:buFont typeface="Wingdings" panose="05000000000000000000" pitchFamily="2" charset="2"/>
              <a:buChar char="q"/>
            </a:pPr>
            <a:r>
              <a:rPr lang="es-CO" sz="1400" dirty="0">
                <a:solidFill>
                  <a:srgbClr val="002060"/>
                </a:solidFill>
              </a:rPr>
              <a:t>Fraude Interno </a:t>
            </a:r>
          </a:p>
          <a:p>
            <a:pPr marL="285750" indent="-285750" algn="just">
              <a:buClr>
                <a:srgbClr val="00B050"/>
              </a:buClr>
              <a:buFont typeface="Wingdings" panose="05000000000000000000" pitchFamily="2" charset="2"/>
              <a:buChar char="q"/>
            </a:pPr>
            <a:r>
              <a:rPr lang="es-CO" sz="1400" dirty="0">
                <a:solidFill>
                  <a:srgbClr val="002060"/>
                </a:solidFill>
              </a:rPr>
              <a:t>Fallas tecnológicas</a:t>
            </a:r>
          </a:p>
          <a:p>
            <a:pPr marL="285750" indent="-285750" algn="just">
              <a:buClr>
                <a:srgbClr val="00B050"/>
              </a:buClr>
              <a:buFont typeface="Wingdings" panose="05000000000000000000" pitchFamily="2" charset="2"/>
              <a:buChar char="q"/>
            </a:pPr>
            <a:r>
              <a:rPr lang="es-CO" sz="1400" dirty="0">
                <a:solidFill>
                  <a:srgbClr val="002060"/>
                </a:solidFill>
              </a:rPr>
              <a:t>Daño en activos </a:t>
            </a:r>
            <a:r>
              <a:rPr lang="es-CO" sz="1400" dirty="0" smtClean="0">
                <a:solidFill>
                  <a:srgbClr val="002060"/>
                </a:solidFill>
              </a:rPr>
              <a:t>físicos </a:t>
            </a:r>
            <a:endParaRPr lang="es-CO" sz="1400" dirty="0">
              <a:solidFill>
                <a:srgbClr val="002060"/>
              </a:solidFill>
            </a:endParaRPr>
          </a:p>
        </p:txBody>
      </p:sp>
      <p:sp>
        <p:nvSpPr>
          <p:cNvPr id="24" name="CuadroTexto 23"/>
          <p:cNvSpPr txBox="1"/>
          <p:nvPr/>
        </p:nvSpPr>
        <p:spPr>
          <a:xfrm>
            <a:off x="3273089" y="3147256"/>
            <a:ext cx="2285667" cy="276999"/>
          </a:xfrm>
          <a:prstGeom prst="rect">
            <a:avLst/>
          </a:prstGeom>
          <a:noFill/>
        </p:spPr>
        <p:txBody>
          <a:bodyPr wrap="square" rtlCol="0">
            <a:spAutoFit/>
          </a:bodyPr>
          <a:lstStyle/>
          <a:p>
            <a:pPr algn="ctr"/>
            <a:r>
              <a:rPr lang="es-CO" sz="1200" b="1" dirty="0" smtClean="0">
                <a:solidFill>
                  <a:srgbClr val="00B050"/>
                </a:solidFill>
                <a:latin typeface="Franklin Gothic Book" panose="020B0503020102020204"/>
              </a:rPr>
              <a:t>Porque</a:t>
            </a:r>
            <a:endParaRPr lang="es-CO" sz="1200" b="1" dirty="0">
              <a:solidFill>
                <a:srgbClr val="00B050"/>
              </a:solidFill>
              <a:latin typeface="Franklin Gothic Book" panose="020B0503020102020204"/>
            </a:endParaRPr>
          </a:p>
        </p:txBody>
      </p:sp>
      <p:sp>
        <p:nvSpPr>
          <p:cNvPr id="25" name="CuadroTexto 24"/>
          <p:cNvSpPr txBox="1"/>
          <p:nvPr/>
        </p:nvSpPr>
        <p:spPr>
          <a:xfrm>
            <a:off x="374857" y="3147257"/>
            <a:ext cx="2283554" cy="276999"/>
          </a:xfrm>
          <a:prstGeom prst="rect">
            <a:avLst/>
          </a:prstGeom>
          <a:noFill/>
        </p:spPr>
        <p:txBody>
          <a:bodyPr wrap="square" rtlCol="0">
            <a:spAutoFit/>
          </a:bodyPr>
          <a:lstStyle/>
          <a:p>
            <a:pPr algn="ctr"/>
            <a:r>
              <a:rPr lang="es-CO" sz="1200" b="1" dirty="0" smtClean="0">
                <a:solidFill>
                  <a:srgbClr val="00B050"/>
                </a:solidFill>
                <a:latin typeface="Franklin Gothic Book" panose="020B0503020102020204"/>
              </a:rPr>
              <a:t>Que</a:t>
            </a:r>
            <a:endParaRPr lang="es-CO" sz="1200" b="1" dirty="0">
              <a:solidFill>
                <a:srgbClr val="00B050"/>
              </a:solidFill>
              <a:latin typeface="Franklin Gothic Book" panose="020B0503020102020204"/>
            </a:endParaRPr>
          </a:p>
        </p:txBody>
      </p:sp>
      <p:sp>
        <p:nvSpPr>
          <p:cNvPr id="26" name="Abrir llave 25"/>
          <p:cNvSpPr/>
          <p:nvPr/>
        </p:nvSpPr>
        <p:spPr>
          <a:xfrm rot="5400000">
            <a:off x="4246204" y="-1284035"/>
            <a:ext cx="324901" cy="840259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27" name="CuadroTexto 26"/>
          <p:cNvSpPr txBox="1"/>
          <p:nvPr/>
        </p:nvSpPr>
        <p:spPr>
          <a:xfrm>
            <a:off x="868349" y="2384796"/>
            <a:ext cx="7080613" cy="300082"/>
          </a:xfrm>
          <a:prstGeom prst="rect">
            <a:avLst/>
          </a:prstGeom>
          <a:noFill/>
        </p:spPr>
        <p:txBody>
          <a:bodyPr wrap="square" rtlCol="0">
            <a:spAutoFit/>
          </a:bodyPr>
          <a:lstStyle/>
          <a:p>
            <a:pPr algn="ctr"/>
            <a:r>
              <a:rPr lang="es-CO" sz="1350" b="1" dirty="0" smtClean="0">
                <a:solidFill>
                  <a:srgbClr val="002060"/>
                </a:solidFill>
                <a:latin typeface="Franklin Gothic Book" panose="020B0503020102020204"/>
              </a:rPr>
              <a:t>RIESGOS</a:t>
            </a:r>
          </a:p>
        </p:txBody>
      </p:sp>
      <p:sp>
        <p:nvSpPr>
          <p:cNvPr id="30" name="CuadroTexto 29"/>
          <p:cNvSpPr txBox="1"/>
          <p:nvPr/>
        </p:nvSpPr>
        <p:spPr>
          <a:xfrm>
            <a:off x="6586427" y="3147255"/>
            <a:ext cx="2285667" cy="276999"/>
          </a:xfrm>
          <a:prstGeom prst="rect">
            <a:avLst/>
          </a:prstGeom>
          <a:noFill/>
        </p:spPr>
        <p:txBody>
          <a:bodyPr wrap="square" rtlCol="0">
            <a:spAutoFit/>
          </a:bodyPr>
          <a:lstStyle/>
          <a:p>
            <a:pPr algn="ctr"/>
            <a:r>
              <a:rPr lang="es-CO" sz="1200" b="1" dirty="0" smtClean="0">
                <a:solidFill>
                  <a:srgbClr val="00B050"/>
                </a:solidFill>
                <a:latin typeface="Franklin Gothic Book" panose="020B0503020102020204"/>
              </a:rPr>
              <a:t>Causa / Como </a:t>
            </a:r>
            <a:endParaRPr lang="es-CO" sz="1200" b="1" dirty="0">
              <a:solidFill>
                <a:srgbClr val="00B050"/>
              </a:solidFill>
              <a:latin typeface="Franklin Gothic Book" panose="020B0503020102020204"/>
            </a:endParaRPr>
          </a:p>
        </p:txBody>
      </p:sp>
      <p:sp>
        <p:nvSpPr>
          <p:cNvPr id="31" name="Rectángulo 30"/>
          <p:cNvSpPr/>
          <p:nvPr/>
        </p:nvSpPr>
        <p:spPr>
          <a:xfrm>
            <a:off x="7159500" y="3964984"/>
            <a:ext cx="1139522" cy="345814"/>
          </a:xfrm>
          <a:prstGeom prst="rect">
            <a:avLst/>
          </a:prstGeom>
          <a:noFill/>
          <a:ln>
            <a:solidFill>
              <a:srgbClr val="00B050"/>
            </a:solidFill>
          </a:ln>
        </p:spPr>
        <p:style>
          <a:lnRef idx="0">
            <a:scrgbClr r="0" g="0" b="0"/>
          </a:lnRef>
          <a:fillRef idx="0">
            <a:scrgbClr r="0" g="0" b="0"/>
          </a:fillRef>
          <a:effectRef idx="0">
            <a:scrgbClr r="0" g="0" b="0"/>
          </a:effectRef>
          <a:fontRef idx="minor">
            <a:schemeClr val="lt1"/>
          </a:fontRef>
        </p:style>
        <p:txBody>
          <a:bodyPr spcFirstLastPara="0" vert="horz" wrap="square" lIns="106120" tIns="0" rIns="106120" bIns="0" numCol="1" spcCol="1270" anchor="ctr" anchorCtr="0">
            <a:noAutofit/>
          </a:bodyPr>
          <a:lstStyle/>
          <a:p>
            <a:pPr algn="ctr" defTabSz="533400">
              <a:lnSpc>
                <a:spcPct val="90000"/>
              </a:lnSpc>
              <a:spcBef>
                <a:spcPct val="0"/>
              </a:spcBef>
              <a:spcAft>
                <a:spcPct val="35000"/>
              </a:spcAft>
            </a:pPr>
            <a:r>
              <a:rPr lang="es-CO" sz="1200" dirty="0" smtClean="0">
                <a:solidFill>
                  <a:srgbClr val="002060"/>
                </a:solidFill>
              </a:rPr>
              <a:t>47 Causas</a:t>
            </a:r>
            <a:endParaRPr lang="es-CO" sz="1200" dirty="0">
              <a:solidFill>
                <a:srgbClr val="002060"/>
              </a:solidFill>
            </a:endParaRPr>
          </a:p>
        </p:txBody>
      </p:sp>
      <p:sp>
        <p:nvSpPr>
          <p:cNvPr id="16" name="Rectángulo 15"/>
          <p:cNvSpPr/>
          <p:nvPr/>
        </p:nvSpPr>
        <p:spPr>
          <a:xfrm>
            <a:off x="868349" y="-31121"/>
            <a:ext cx="6896630" cy="646331"/>
          </a:xfrm>
          <a:prstGeom prst="rect">
            <a:avLst/>
          </a:prstGeom>
        </p:spPr>
        <p:txBody>
          <a:bodyPr wrap="square">
            <a:spAutoFit/>
          </a:bodyPr>
          <a:lstStyle/>
          <a:p>
            <a:pPr algn="ctr">
              <a:lnSpc>
                <a:spcPct val="100000"/>
              </a:lnSpc>
              <a:spcBef>
                <a:spcPts val="0"/>
              </a:spcBef>
              <a:spcAft>
                <a:spcPts val="0"/>
              </a:spcAft>
            </a:pPr>
            <a:r>
              <a:rPr lang="es-ES" b="1" dirty="0" smtClean="0">
                <a:solidFill>
                  <a:srgbClr val="002060"/>
                </a:solidFill>
                <a:latin typeface="Franklin Gothic Book" panose="020B0503020102020204"/>
                <a:cs typeface="Calibri" panose="020F0502020204030204" pitchFamily="34" charset="0"/>
              </a:rPr>
              <a:t>MODELO PROYECTO DE OPTIMIZACIÓN EN LA ADMINISTRACIÓN DE RIESGOS OPERATIVOS</a:t>
            </a:r>
            <a:endParaRPr lang="es-ES" b="1" dirty="0">
              <a:solidFill>
                <a:srgbClr val="002060"/>
              </a:solidFill>
              <a:latin typeface="Franklin Gothic Book" panose="020B0503020102020204"/>
              <a:cs typeface="Calibri" panose="020F0502020204030204" pitchFamily="34" charset="0"/>
            </a:endParaRPr>
          </a:p>
        </p:txBody>
      </p:sp>
    </p:spTree>
    <p:extLst>
      <p:ext uri="{BB962C8B-B14F-4D97-AF65-F5344CB8AC3E}">
        <p14:creationId xmlns:p14="http://schemas.microsoft.com/office/powerpoint/2010/main" xmlns="" val="14224367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733388" y="1561000"/>
            <a:ext cx="7667842" cy="1251710"/>
          </a:xfrm>
        </p:spPr>
        <p:txBody>
          <a:bodyPr/>
          <a:lstStyle/>
          <a:p>
            <a:pPr algn="just"/>
            <a:r>
              <a:rPr lang="es-ES" sz="3300" dirty="0" smtClean="0"/>
              <a:t>8. </a:t>
            </a:r>
            <a:r>
              <a:rPr lang="es-CO" sz="3600" dirty="0"/>
              <a:t>Gestión Sistema de Administración de </a:t>
            </a:r>
            <a:r>
              <a:rPr lang="es-CO" sz="3600" dirty="0" smtClean="0"/>
              <a:t>Riesgo LA/FT.</a:t>
            </a:r>
            <a:r>
              <a:rPr lang="es-CO" sz="3300" dirty="0" smtClean="0"/>
              <a:t> </a:t>
            </a:r>
            <a:endParaRPr lang="es-CO" sz="3300" dirty="0"/>
          </a:p>
        </p:txBody>
      </p:sp>
      <p:sp>
        <p:nvSpPr>
          <p:cNvPr id="3" name="Content Placeholder 13"/>
          <p:cNvSpPr txBox="1">
            <a:spLocks/>
          </p:cNvSpPr>
          <p:nvPr/>
        </p:nvSpPr>
        <p:spPr>
          <a:xfrm>
            <a:off x="584922" y="3477770"/>
            <a:ext cx="8113909" cy="1255328"/>
          </a:xfrm>
          <a:prstGeom prst="rect">
            <a:avLst/>
          </a:prstGeom>
        </p:spPr>
        <p:txBody>
          <a:bodyPr numCol="2"/>
          <a:lstStyle>
            <a:lvl1pPr marL="0" indent="0" algn="l" defTabSz="91399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399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399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787" indent="-169787" algn="l" defTabSz="91399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5919" indent="-176133" algn="l" defTabSz="91399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399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marL="180975" indent="-180975" algn="just" defTabSz="941388">
              <a:lnSpc>
                <a:spcPct val="100000"/>
              </a:lnSpc>
              <a:spcBef>
                <a:spcPts val="0"/>
              </a:spcBef>
              <a:spcAft>
                <a:spcPts val="0"/>
              </a:spcAft>
              <a:buFont typeface="Wingdings" panose="05000000000000000000" pitchFamily="2" charset="2"/>
              <a:buChar char="ü"/>
            </a:pPr>
            <a:r>
              <a:rPr lang="es-CO" sz="1500" b="1" dirty="0" smtClean="0">
                <a:solidFill>
                  <a:srgbClr val="99CCFF"/>
                </a:solidFill>
              </a:rPr>
              <a:t>Informe de resultados Evaluación Revisoría Fiscal - II trimestre 2017 </a:t>
            </a:r>
            <a:endParaRPr lang="es-ES" sz="1350" b="1" dirty="0">
              <a:solidFill>
                <a:srgbClr val="99CCFF"/>
              </a:solidFill>
            </a:endParaRPr>
          </a:p>
        </p:txBody>
      </p:sp>
    </p:spTree>
    <p:extLst>
      <p:ext uri="{BB962C8B-B14F-4D97-AF65-F5344CB8AC3E}">
        <p14:creationId xmlns:p14="http://schemas.microsoft.com/office/powerpoint/2010/main" xmlns="" val="4291766163"/>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a:spLocks noGrp="1"/>
          </p:cNvSpPr>
          <p:nvPr>
            <p:ph type="body" idx="28"/>
          </p:nvPr>
        </p:nvSpPr>
        <p:spPr>
          <a:xfrm>
            <a:off x="1613512" y="195860"/>
            <a:ext cx="5195671" cy="338961"/>
          </a:xfrm>
        </p:spPr>
        <p:txBody>
          <a:bodyPr/>
          <a:lstStyle/>
          <a:p>
            <a:r>
              <a:rPr lang="es-ES" sz="1800" b="1" dirty="0">
                <a:solidFill>
                  <a:srgbClr val="094784"/>
                </a:solidFill>
                <a:latin typeface="+mn-lt"/>
              </a:rPr>
              <a:t>PRONUNCIAMIENTO REVISORÍA FISCAL</a:t>
            </a:r>
            <a:endParaRPr lang="en-US" sz="1800" b="1" dirty="0">
              <a:solidFill>
                <a:srgbClr val="094784"/>
              </a:solidFill>
              <a:latin typeface="+mn-lt"/>
            </a:endParaRPr>
          </a:p>
        </p:txBody>
      </p:sp>
      <p:graphicFrame>
        <p:nvGraphicFramePr>
          <p:cNvPr id="3" name="Diagrama 2"/>
          <p:cNvGraphicFramePr/>
          <p:nvPr>
            <p:extLst>
              <p:ext uri="{D42A27DB-BD31-4B8C-83A1-F6EECF244321}">
                <p14:modId xmlns:p14="http://schemas.microsoft.com/office/powerpoint/2010/main" xmlns="" val="2541688664"/>
              </p:ext>
            </p:extLst>
          </p:nvPr>
        </p:nvGraphicFramePr>
        <p:xfrm>
          <a:off x="96252" y="755775"/>
          <a:ext cx="9059779" cy="42110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noChangeArrowheads="1"/>
          </p:cNvPicPr>
          <p:nvPr/>
        </p:nvPicPr>
        <p:blipFill>
          <a:blip r:embed="rId8" cstate="print"/>
          <a:srcRect/>
          <a:stretch>
            <a:fillRect/>
          </a:stretch>
        </p:blipFill>
        <p:spPr bwMode="auto">
          <a:xfrm>
            <a:off x="7447547" y="145892"/>
            <a:ext cx="1696453" cy="609883"/>
          </a:xfrm>
          <a:prstGeom prst="rect">
            <a:avLst/>
          </a:prstGeom>
          <a:noFill/>
          <a:ln w="9525">
            <a:noFill/>
            <a:miter lim="800000"/>
            <a:headEnd/>
            <a:tailEnd/>
          </a:ln>
          <a:effectLst/>
        </p:spPr>
      </p:pic>
      <p:sp>
        <p:nvSpPr>
          <p:cNvPr id="5" name="Conector recto 4"/>
          <p:cNvSpPr/>
          <p:nvPr/>
        </p:nvSpPr>
        <p:spPr>
          <a:xfrm>
            <a:off x="1801282" y="1559817"/>
            <a:ext cx="7084194" cy="0"/>
          </a:xfrm>
          <a:prstGeom prst="line">
            <a:avLst/>
          </a:prstGeom>
          <a:ln w="3175">
            <a:solidFill>
              <a:srgbClr val="00B050"/>
            </a:solidFill>
          </a:ln>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Tree>
    <p:extLst>
      <p:ext uri="{BB962C8B-B14F-4D97-AF65-F5344CB8AC3E}">
        <p14:creationId xmlns:p14="http://schemas.microsoft.com/office/powerpoint/2010/main" xmlns="" val="2857087920"/>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85319" y="1428797"/>
            <a:ext cx="7929292" cy="1668947"/>
          </a:xfrm>
        </p:spPr>
        <p:txBody>
          <a:bodyPr/>
          <a:lstStyle/>
          <a:p>
            <a:pPr marL="541338" indent="-541338"/>
            <a:r>
              <a:rPr lang="es-CO" sz="4000" dirty="0"/>
              <a:t>9</a:t>
            </a:r>
            <a:r>
              <a:rPr lang="es-CO" sz="4000" dirty="0" smtClean="0"/>
              <a:t>. </a:t>
            </a:r>
            <a:r>
              <a:rPr lang="es-CO" sz="4000" dirty="0"/>
              <a:t>Proposiciones y </a:t>
            </a:r>
            <a:r>
              <a:rPr lang="es-CO" sz="4000" dirty="0" smtClean="0"/>
              <a:t>Varios</a:t>
            </a:r>
            <a:endParaRPr lang="en-US" sz="4000" dirty="0"/>
          </a:p>
        </p:txBody>
      </p:sp>
    </p:spTree>
    <p:extLst>
      <p:ext uri="{BB962C8B-B14F-4D97-AF65-F5344CB8AC3E}">
        <p14:creationId xmlns:p14="http://schemas.microsoft.com/office/powerpoint/2010/main" xmlns="" val="590753255"/>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85319" y="1428797"/>
            <a:ext cx="7929292" cy="1668947"/>
          </a:xfrm>
        </p:spPr>
        <p:txBody>
          <a:bodyPr/>
          <a:lstStyle/>
          <a:p>
            <a:pPr marL="541338" indent="-541338"/>
            <a:r>
              <a:rPr lang="es-ES" sz="4000" dirty="0"/>
              <a:t>3</a:t>
            </a:r>
            <a:r>
              <a:rPr lang="es-ES" sz="4000" dirty="0" smtClean="0"/>
              <a:t>.</a:t>
            </a:r>
            <a:r>
              <a:rPr lang="es-CO" sz="4000" dirty="0" smtClean="0"/>
              <a:t> APROBACIÓN DE ACTA 86 DEL MES DE AGOSTO DE 2017 </a:t>
            </a:r>
            <a:endParaRPr lang="en-US" sz="4000" dirty="0"/>
          </a:p>
        </p:txBody>
      </p:sp>
    </p:spTree>
    <p:extLst>
      <p:ext uri="{BB962C8B-B14F-4D97-AF65-F5344CB8AC3E}">
        <p14:creationId xmlns:p14="http://schemas.microsoft.com/office/powerpoint/2010/main" xmlns="" val="1769502672"/>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85319" y="1428797"/>
            <a:ext cx="7929292" cy="1668947"/>
          </a:xfrm>
        </p:spPr>
        <p:txBody>
          <a:bodyPr/>
          <a:lstStyle/>
          <a:p>
            <a:pPr lvl="0"/>
            <a:r>
              <a:rPr lang="es-ES" sz="4000" dirty="0" smtClean="0"/>
              <a:t>4.</a:t>
            </a:r>
            <a:r>
              <a:rPr lang="es-CO" sz="4000" dirty="0" smtClean="0"/>
              <a:t> </a:t>
            </a:r>
            <a:r>
              <a:rPr lang="es-CO" sz="4000" b="1" dirty="0" smtClean="0"/>
              <a:t>SEGUIMIENTO DE TAREAS</a:t>
            </a:r>
            <a:endParaRPr lang="es-CO" sz="4000" dirty="0"/>
          </a:p>
        </p:txBody>
      </p:sp>
    </p:spTree>
    <p:extLst>
      <p:ext uri="{BB962C8B-B14F-4D97-AF65-F5344CB8AC3E}">
        <p14:creationId xmlns:p14="http://schemas.microsoft.com/office/powerpoint/2010/main" xmlns="" val="2181443649"/>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4 Marcador de texto"/>
          <p:cNvSpPr txBox="1">
            <a:spLocks/>
          </p:cNvSpPr>
          <p:nvPr/>
        </p:nvSpPr>
        <p:spPr>
          <a:xfrm>
            <a:off x="244223" y="676940"/>
            <a:ext cx="8476286" cy="487415"/>
          </a:xfrm>
          <a:prstGeom prst="rect">
            <a:avLst/>
          </a:prstGeom>
        </p:spPr>
        <p:txBody>
          <a:bodyPr>
            <a:noAutofit/>
          </a:bodyPr>
          <a:lstStyle/>
          <a:p>
            <a:pPr lvl="0" algn="just"/>
            <a:r>
              <a:rPr lang="es-CO" sz="1600" i="1" dirty="0" smtClean="0">
                <a:solidFill>
                  <a:srgbClr val="002060"/>
                </a:solidFill>
                <a:latin typeface="+mj-lt"/>
              </a:rPr>
              <a:t>“</a:t>
            </a:r>
            <a:r>
              <a:rPr lang="es-CO" sz="1400" i="1" dirty="0" smtClean="0">
                <a:solidFill>
                  <a:srgbClr val="002060"/>
                </a:solidFill>
                <a:latin typeface="+mj-lt"/>
              </a:rPr>
              <a:t>Los </a:t>
            </a:r>
            <a:r>
              <a:rPr lang="es-CO" sz="1400" i="1" dirty="0">
                <a:solidFill>
                  <a:srgbClr val="002060"/>
                </a:solidFill>
                <a:latin typeface="+mj-lt"/>
              </a:rPr>
              <a:t>miembros del Comité recomendaron que se deben incluir los riesgos emergentes, aunque no afectan la Entidad pero deben ser identificables toda vez que se encuentran vinculados con la estructura de Gobierno, de lo cual se solicita que la dirección de riesgos defina: ¿quién los identifica?, ¿Quién establece los controles? ¿Cuál es su manejo? Y si aplican a todos los sistemas</a:t>
            </a:r>
            <a:r>
              <a:rPr lang="es-CO" sz="1400" i="1" dirty="0" smtClean="0">
                <a:solidFill>
                  <a:srgbClr val="002060"/>
                </a:solidFill>
                <a:latin typeface="+mj-lt"/>
              </a:rPr>
              <a:t>?.”</a:t>
            </a:r>
            <a:endParaRPr lang="es-CO" sz="1400" i="1" dirty="0">
              <a:solidFill>
                <a:srgbClr val="002060"/>
              </a:solidFill>
              <a:latin typeface="+mj-lt"/>
            </a:endParaRPr>
          </a:p>
        </p:txBody>
      </p:sp>
      <p:sp>
        <p:nvSpPr>
          <p:cNvPr id="6" name="Text Placeholder 4"/>
          <p:cNvSpPr>
            <a:spLocks noGrp="1"/>
          </p:cNvSpPr>
          <p:nvPr>
            <p:ph type="body" idx="4294967295"/>
          </p:nvPr>
        </p:nvSpPr>
        <p:spPr>
          <a:xfrm>
            <a:off x="302585" y="224992"/>
            <a:ext cx="5720512" cy="451948"/>
          </a:xfrm>
          <a:prstGeom prst="rect">
            <a:avLst/>
          </a:prstGeom>
        </p:spPr>
        <p:txBody>
          <a:bodyPr/>
          <a:lstStyle/>
          <a:p>
            <a:pPr marL="0" indent="0">
              <a:buNone/>
            </a:pPr>
            <a:r>
              <a:rPr lang="es-ES" sz="2000" b="1" dirty="0" smtClean="0">
                <a:solidFill>
                  <a:srgbClr val="094784"/>
                </a:solidFill>
                <a:latin typeface="+mn-lt"/>
              </a:rPr>
              <a:t>SEGUIMIENTO TAREAS</a:t>
            </a:r>
            <a:endParaRPr lang="en-US" sz="2000" b="1" dirty="0">
              <a:solidFill>
                <a:srgbClr val="094784"/>
              </a:solidFill>
              <a:latin typeface="+mn-lt"/>
            </a:endParaRPr>
          </a:p>
        </p:txBody>
      </p:sp>
      <p:sp>
        <p:nvSpPr>
          <p:cNvPr id="2" name="Rectángulo 1"/>
          <p:cNvSpPr/>
          <p:nvPr/>
        </p:nvSpPr>
        <p:spPr>
          <a:xfrm>
            <a:off x="159735" y="4405745"/>
            <a:ext cx="659662" cy="6412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p:cNvSpPr/>
          <p:nvPr/>
        </p:nvSpPr>
        <p:spPr>
          <a:xfrm>
            <a:off x="8413845" y="4268577"/>
            <a:ext cx="659662" cy="7784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p:cNvSpPr/>
          <p:nvPr/>
        </p:nvSpPr>
        <p:spPr>
          <a:xfrm>
            <a:off x="687150" y="2301458"/>
            <a:ext cx="7726695" cy="1400383"/>
          </a:xfrm>
          <a:prstGeom prst="rect">
            <a:avLst/>
          </a:prstGeom>
        </p:spPr>
        <p:txBody>
          <a:bodyPr wrap="square">
            <a:spAutoFit/>
          </a:bodyPr>
          <a:lstStyle/>
          <a:p>
            <a:pPr marL="285750" indent="-285750" algn="just">
              <a:buClr>
                <a:srgbClr val="00CC00"/>
              </a:buClr>
              <a:buFont typeface="Wingdings" panose="05000000000000000000" pitchFamily="2" charset="2"/>
              <a:buChar char="q"/>
            </a:pPr>
            <a:r>
              <a:rPr lang="es-CO" sz="1700" dirty="0">
                <a:solidFill>
                  <a:srgbClr val="002060"/>
                </a:solidFill>
                <a:latin typeface="+mj-lt"/>
              </a:rPr>
              <a:t>Capacitaciones en Gestión de Riesgo Alta Gerencia y Junta Directiva</a:t>
            </a:r>
          </a:p>
          <a:p>
            <a:pPr marL="285750" indent="-285750" algn="just">
              <a:buClr>
                <a:srgbClr val="00CC00"/>
              </a:buClr>
              <a:buFont typeface="Wingdings" panose="05000000000000000000" pitchFamily="2" charset="2"/>
              <a:buChar char="q"/>
            </a:pPr>
            <a:r>
              <a:rPr lang="es-CO" sz="1700" dirty="0">
                <a:solidFill>
                  <a:srgbClr val="002060"/>
                </a:solidFill>
              </a:rPr>
              <a:t>Gestión de </a:t>
            </a:r>
            <a:r>
              <a:rPr lang="es-CO" sz="1700" dirty="0" smtClean="0">
                <a:solidFill>
                  <a:srgbClr val="002060"/>
                </a:solidFill>
              </a:rPr>
              <a:t>Riesgos </a:t>
            </a:r>
            <a:r>
              <a:rPr lang="es-CO" sz="1700" dirty="0">
                <a:solidFill>
                  <a:srgbClr val="002060"/>
                </a:solidFill>
              </a:rPr>
              <a:t>Estratégicos</a:t>
            </a:r>
          </a:p>
          <a:p>
            <a:pPr marL="285750" indent="-285750" algn="just">
              <a:buClr>
                <a:srgbClr val="00CC00"/>
              </a:buClr>
              <a:buFont typeface="Wingdings" panose="05000000000000000000" pitchFamily="2" charset="2"/>
              <a:buChar char="q"/>
            </a:pPr>
            <a:r>
              <a:rPr lang="es-CO" sz="1700" dirty="0" smtClean="0">
                <a:solidFill>
                  <a:srgbClr val="002060"/>
                </a:solidFill>
                <a:latin typeface="+mj-lt"/>
              </a:rPr>
              <a:t>Propuesta </a:t>
            </a:r>
            <a:r>
              <a:rPr lang="es-CO" sz="1700" dirty="0">
                <a:solidFill>
                  <a:srgbClr val="002060"/>
                </a:solidFill>
                <a:latin typeface="+mj-lt"/>
              </a:rPr>
              <a:t>de declaración de Apetito, Tolerancia, Perfil de Riesgo de la </a:t>
            </a:r>
            <a:r>
              <a:rPr lang="es-CO" sz="1700" dirty="0" smtClean="0">
                <a:solidFill>
                  <a:srgbClr val="002060"/>
                </a:solidFill>
                <a:latin typeface="+mj-lt"/>
              </a:rPr>
              <a:t>Bolsa</a:t>
            </a:r>
          </a:p>
          <a:p>
            <a:pPr marL="285750" indent="-285750" algn="just">
              <a:buClr>
                <a:srgbClr val="00CC00"/>
              </a:buClr>
              <a:buFont typeface="Wingdings" panose="05000000000000000000" pitchFamily="2" charset="2"/>
              <a:buChar char="q"/>
            </a:pPr>
            <a:r>
              <a:rPr lang="es-CO" sz="1700" dirty="0">
                <a:solidFill>
                  <a:srgbClr val="002060"/>
                </a:solidFill>
              </a:rPr>
              <a:t>Estructuración de los indicadores claves de riesgos (</a:t>
            </a:r>
            <a:r>
              <a:rPr lang="es-CO" sz="1700" dirty="0" err="1">
                <a:solidFill>
                  <a:srgbClr val="002060"/>
                </a:solidFill>
              </a:rPr>
              <a:t>KRI´s</a:t>
            </a:r>
            <a:r>
              <a:rPr lang="es-CO" sz="1700" dirty="0">
                <a:solidFill>
                  <a:srgbClr val="002060"/>
                </a:solidFill>
              </a:rPr>
              <a:t>)</a:t>
            </a:r>
          </a:p>
          <a:p>
            <a:pPr marL="285750" indent="-285750" algn="just">
              <a:buClr>
                <a:srgbClr val="00CC00"/>
              </a:buClr>
              <a:buFont typeface="Wingdings" panose="05000000000000000000" pitchFamily="2" charset="2"/>
              <a:buChar char="q"/>
            </a:pPr>
            <a:r>
              <a:rPr lang="es-CO" sz="1700" dirty="0" smtClean="0">
                <a:solidFill>
                  <a:srgbClr val="002060"/>
                </a:solidFill>
                <a:latin typeface="+mj-lt"/>
              </a:rPr>
              <a:t>Gestión </a:t>
            </a:r>
            <a:r>
              <a:rPr lang="es-CO" sz="1700" dirty="0">
                <a:solidFill>
                  <a:srgbClr val="002060"/>
                </a:solidFill>
                <a:latin typeface="+mj-lt"/>
              </a:rPr>
              <a:t>de los Riesgos Emergentes </a:t>
            </a:r>
          </a:p>
        </p:txBody>
      </p:sp>
      <p:sp>
        <p:nvSpPr>
          <p:cNvPr id="3" name="Rectángulo 2"/>
          <p:cNvSpPr/>
          <p:nvPr/>
        </p:nvSpPr>
        <p:spPr>
          <a:xfrm>
            <a:off x="183799" y="3943608"/>
            <a:ext cx="8324603" cy="720197"/>
          </a:xfrm>
          <a:prstGeom prst="rect">
            <a:avLst/>
          </a:prstGeom>
        </p:spPr>
        <p:txBody>
          <a:bodyPr wrap="square">
            <a:spAutoFit/>
          </a:bodyPr>
          <a:lstStyle/>
          <a:p>
            <a:pPr algn="just">
              <a:lnSpc>
                <a:spcPct val="120000"/>
              </a:lnSpc>
              <a:buClr>
                <a:srgbClr val="00CC00"/>
              </a:buClr>
              <a:defRPr/>
            </a:pPr>
            <a:r>
              <a:rPr lang="es-CO" sz="1700" dirty="0">
                <a:solidFill>
                  <a:srgbClr val="002060"/>
                </a:solidFill>
                <a:latin typeface="+mj-lt"/>
              </a:rPr>
              <a:t>La Dirección de Riesgos continuará con el </a:t>
            </a:r>
            <a:r>
              <a:rPr lang="es-CO" sz="1700" dirty="0" smtClean="0">
                <a:solidFill>
                  <a:srgbClr val="002060"/>
                </a:solidFill>
                <a:latin typeface="+mj-lt"/>
              </a:rPr>
              <a:t>acompañamiento externo de </a:t>
            </a:r>
            <a:r>
              <a:rPr lang="es-CO" sz="1700" dirty="0" err="1" smtClean="0">
                <a:solidFill>
                  <a:srgbClr val="002060"/>
                </a:solidFill>
                <a:latin typeface="+mj-lt"/>
              </a:rPr>
              <a:t>Marsh</a:t>
            </a:r>
            <a:r>
              <a:rPr lang="es-CO" sz="1700" dirty="0" smtClean="0">
                <a:solidFill>
                  <a:srgbClr val="002060"/>
                </a:solidFill>
                <a:latin typeface="+mj-lt"/>
              </a:rPr>
              <a:t> </a:t>
            </a:r>
            <a:r>
              <a:rPr lang="es-CO" sz="1700" dirty="0" err="1">
                <a:solidFill>
                  <a:srgbClr val="002060"/>
                </a:solidFill>
                <a:latin typeface="+mj-lt"/>
              </a:rPr>
              <a:t>Risk</a:t>
            </a:r>
            <a:r>
              <a:rPr lang="es-CO" sz="1700" dirty="0">
                <a:solidFill>
                  <a:srgbClr val="002060"/>
                </a:solidFill>
                <a:latin typeface="+mj-lt"/>
              </a:rPr>
              <a:t> </a:t>
            </a:r>
            <a:r>
              <a:rPr lang="es-CO" sz="1700" dirty="0" smtClean="0">
                <a:solidFill>
                  <a:srgbClr val="002060"/>
                </a:solidFill>
                <a:latin typeface="+mj-lt"/>
              </a:rPr>
              <a:t>Consulting.</a:t>
            </a:r>
            <a:endParaRPr lang="es-CO" sz="1700" dirty="0">
              <a:solidFill>
                <a:srgbClr val="002060"/>
              </a:solidFill>
              <a:latin typeface="+mj-lt"/>
            </a:endParaRPr>
          </a:p>
        </p:txBody>
      </p:sp>
      <p:pic>
        <p:nvPicPr>
          <p:cNvPr id="9" name="91 Imagen" descr="BMC LOGO.bmp"/>
          <p:cNvPicPr>
            <a:picLocks noChangeAspect="1"/>
          </p:cNvPicPr>
          <p:nvPr/>
        </p:nvPicPr>
        <p:blipFill>
          <a:blip r:embed="rId3" cstate="print"/>
          <a:srcRect t="9660" r="-211"/>
          <a:stretch>
            <a:fillRect/>
          </a:stretch>
        </p:blipFill>
        <p:spPr bwMode="auto">
          <a:xfrm>
            <a:off x="7524120" y="163063"/>
            <a:ext cx="1196389" cy="490736"/>
          </a:xfrm>
          <a:prstGeom prst="rect">
            <a:avLst/>
          </a:prstGeom>
          <a:noFill/>
          <a:ln w="9525">
            <a:noFill/>
            <a:miter lim="800000"/>
            <a:headEnd/>
            <a:tailEnd/>
          </a:ln>
        </p:spPr>
      </p:pic>
      <p:sp>
        <p:nvSpPr>
          <p:cNvPr id="10" name="Rectángulo 9"/>
          <p:cNvSpPr/>
          <p:nvPr/>
        </p:nvSpPr>
        <p:spPr>
          <a:xfrm>
            <a:off x="244223" y="1728902"/>
            <a:ext cx="8324603" cy="377411"/>
          </a:xfrm>
          <a:prstGeom prst="rect">
            <a:avLst/>
          </a:prstGeom>
        </p:spPr>
        <p:txBody>
          <a:bodyPr wrap="square">
            <a:spAutoFit/>
          </a:bodyPr>
          <a:lstStyle/>
          <a:p>
            <a:pPr algn="just">
              <a:lnSpc>
                <a:spcPct val="120000"/>
              </a:lnSpc>
              <a:buClr>
                <a:srgbClr val="00CC00"/>
              </a:buClr>
              <a:defRPr/>
            </a:pPr>
            <a:r>
              <a:rPr lang="es-CO" sz="1700" dirty="0" smtClean="0">
                <a:solidFill>
                  <a:srgbClr val="002060"/>
                </a:solidFill>
                <a:latin typeface="+mj-lt"/>
              </a:rPr>
              <a:t>Actividades a Realizar: </a:t>
            </a:r>
            <a:endParaRPr lang="es-CO" sz="1700" dirty="0">
              <a:solidFill>
                <a:srgbClr val="002060"/>
              </a:solidFill>
              <a:latin typeface="+mj-lt"/>
            </a:endParaRPr>
          </a:p>
        </p:txBody>
      </p:sp>
    </p:spTree>
    <p:extLst>
      <p:ext uri="{BB962C8B-B14F-4D97-AF65-F5344CB8AC3E}">
        <p14:creationId xmlns:p14="http://schemas.microsoft.com/office/powerpoint/2010/main" xmlns="" val="424493343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733388" y="1561000"/>
            <a:ext cx="7667842" cy="1251710"/>
          </a:xfrm>
        </p:spPr>
        <p:txBody>
          <a:bodyPr/>
          <a:lstStyle/>
          <a:p>
            <a:pPr algn="just"/>
            <a:r>
              <a:rPr lang="es-ES" sz="3300" dirty="0"/>
              <a:t>5.</a:t>
            </a:r>
            <a:r>
              <a:rPr lang="es-CO" sz="3300" dirty="0"/>
              <a:t> Monitoreo Sistema de Administración de Riesgos de C&amp;L y Garantías – </a:t>
            </a:r>
            <a:r>
              <a:rPr lang="es-CO" sz="3300" dirty="0" smtClean="0"/>
              <a:t>SARG</a:t>
            </a:r>
            <a:br>
              <a:rPr lang="es-CO" sz="3300" dirty="0" smtClean="0"/>
            </a:br>
            <a:r>
              <a:rPr lang="es-CO" sz="3300" dirty="0" smtClean="0"/>
              <a:t> </a:t>
            </a:r>
            <a:r>
              <a:rPr lang="es-CO" sz="2400" dirty="0"/>
              <a:t>(Análisis de </a:t>
            </a:r>
            <a:r>
              <a:rPr lang="es-CO" sz="2400" dirty="0" smtClean="0"/>
              <a:t>subyacentes para aprobación)</a:t>
            </a:r>
            <a:endParaRPr lang="es-CO" sz="2400" dirty="0"/>
          </a:p>
        </p:txBody>
      </p:sp>
      <p:sp>
        <p:nvSpPr>
          <p:cNvPr id="3" name="Content Placeholder 13"/>
          <p:cNvSpPr txBox="1">
            <a:spLocks/>
          </p:cNvSpPr>
          <p:nvPr/>
        </p:nvSpPr>
        <p:spPr>
          <a:xfrm>
            <a:off x="909776" y="3507527"/>
            <a:ext cx="7491454" cy="1255328"/>
          </a:xfrm>
          <a:prstGeom prst="rect">
            <a:avLst/>
          </a:prstGeom>
        </p:spPr>
        <p:txBody>
          <a:bodyPr numCol="2"/>
          <a:lstStyle>
            <a:lvl1pPr marL="0" indent="0" algn="l" defTabSz="91399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399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399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787" indent="-169787" algn="l" defTabSz="91399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5919" indent="-176133" algn="l" defTabSz="91399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399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indent="-214313" algn="just">
              <a:lnSpc>
                <a:spcPct val="100000"/>
              </a:lnSpc>
              <a:spcBef>
                <a:spcPts val="0"/>
              </a:spcBef>
              <a:spcAft>
                <a:spcPts val="0"/>
              </a:spcAft>
              <a:buFont typeface="Wingdings" panose="05000000000000000000" pitchFamily="2" charset="2"/>
              <a:buChar char="ü"/>
            </a:pPr>
            <a:r>
              <a:rPr lang="es-CO" sz="1500" b="1" dirty="0">
                <a:solidFill>
                  <a:srgbClr val="99CCFF"/>
                </a:solidFill>
              </a:rPr>
              <a:t>Arroz </a:t>
            </a:r>
            <a:r>
              <a:rPr lang="es-CO" sz="1500" b="1" dirty="0" smtClean="0">
                <a:solidFill>
                  <a:srgbClr val="99CCFF"/>
                </a:solidFill>
              </a:rPr>
              <a:t>Blanco </a:t>
            </a:r>
            <a:r>
              <a:rPr lang="es-CO" sz="1400" b="1" dirty="0" smtClean="0">
                <a:solidFill>
                  <a:srgbClr val="99CCFF"/>
                </a:solidFill>
              </a:rPr>
              <a:t>(Anexo No.1)</a:t>
            </a:r>
            <a:endParaRPr lang="es-CO" sz="1400" b="1" dirty="0">
              <a:solidFill>
                <a:srgbClr val="99CCFF"/>
              </a:solidFill>
            </a:endParaRPr>
          </a:p>
          <a:p>
            <a:pPr indent="-214313" algn="just">
              <a:lnSpc>
                <a:spcPct val="100000"/>
              </a:lnSpc>
              <a:spcBef>
                <a:spcPts val="0"/>
              </a:spcBef>
              <a:spcAft>
                <a:spcPts val="0"/>
              </a:spcAft>
              <a:buFont typeface="Wingdings" panose="05000000000000000000" pitchFamily="2" charset="2"/>
              <a:buChar char="ü"/>
            </a:pPr>
            <a:r>
              <a:rPr lang="es-CO" sz="1500" b="1" dirty="0">
                <a:solidFill>
                  <a:srgbClr val="99CCFF"/>
                </a:solidFill>
              </a:rPr>
              <a:t>Fibra de Algodón </a:t>
            </a:r>
            <a:r>
              <a:rPr lang="es-CO" sz="1400" b="1" dirty="0">
                <a:solidFill>
                  <a:srgbClr val="99CCFF"/>
                </a:solidFill>
              </a:rPr>
              <a:t>(Anexo </a:t>
            </a:r>
            <a:r>
              <a:rPr lang="es-CO" sz="1400" b="1" dirty="0" smtClean="0">
                <a:solidFill>
                  <a:srgbClr val="99CCFF"/>
                </a:solidFill>
              </a:rPr>
              <a:t>No.2)</a:t>
            </a:r>
            <a:endParaRPr lang="es-CO" sz="1400" b="1" dirty="0">
              <a:solidFill>
                <a:srgbClr val="99CCFF"/>
              </a:solidFill>
            </a:endParaRPr>
          </a:p>
          <a:p>
            <a:pPr indent="-214313" algn="just">
              <a:lnSpc>
                <a:spcPct val="100000"/>
              </a:lnSpc>
              <a:spcBef>
                <a:spcPts val="0"/>
              </a:spcBef>
              <a:spcAft>
                <a:spcPts val="0"/>
              </a:spcAft>
              <a:buFont typeface="Wingdings" panose="05000000000000000000" pitchFamily="2" charset="2"/>
              <a:buChar char="ü"/>
            </a:pPr>
            <a:r>
              <a:rPr lang="es-ES" sz="1500" b="1" dirty="0">
                <a:solidFill>
                  <a:srgbClr val="99CCFF"/>
                </a:solidFill>
              </a:rPr>
              <a:t>Frijol </a:t>
            </a:r>
            <a:r>
              <a:rPr lang="es-ES" sz="1500" b="1" dirty="0" smtClean="0">
                <a:solidFill>
                  <a:srgbClr val="99CCFF"/>
                </a:solidFill>
              </a:rPr>
              <a:t>Soya </a:t>
            </a:r>
            <a:r>
              <a:rPr lang="es-CO" sz="1400" b="1" dirty="0">
                <a:solidFill>
                  <a:srgbClr val="99CCFF"/>
                </a:solidFill>
              </a:rPr>
              <a:t>(Anexo </a:t>
            </a:r>
            <a:r>
              <a:rPr lang="es-CO" sz="1400" b="1" dirty="0" smtClean="0">
                <a:solidFill>
                  <a:srgbClr val="99CCFF"/>
                </a:solidFill>
              </a:rPr>
              <a:t>No.3)</a:t>
            </a:r>
            <a:endParaRPr lang="es-CO" sz="1400" b="1" dirty="0">
              <a:solidFill>
                <a:srgbClr val="99CCFF"/>
              </a:solidFill>
            </a:endParaRPr>
          </a:p>
          <a:p>
            <a:pPr indent="-214313" algn="just">
              <a:lnSpc>
                <a:spcPct val="100000"/>
              </a:lnSpc>
              <a:spcBef>
                <a:spcPts val="0"/>
              </a:spcBef>
              <a:spcAft>
                <a:spcPts val="0"/>
              </a:spcAft>
              <a:buFont typeface="Wingdings" panose="05000000000000000000" pitchFamily="2" charset="2"/>
              <a:buChar char="ü"/>
            </a:pPr>
            <a:r>
              <a:rPr lang="es-ES" sz="1500" b="1" dirty="0">
                <a:solidFill>
                  <a:srgbClr val="99CCFF"/>
                </a:solidFill>
              </a:rPr>
              <a:t>Maíz </a:t>
            </a:r>
            <a:r>
              <a:rPr lang="es-ES" sz="1500" b="1" dirty="0" smtClean="0">
                <a:solidFill>
                  <a:srgbClr val="99CCFF"/>
                </a:solidFill>
              </a:rPr>
              <a:t>Blanco </a:t>
            </a:r>
            <a:r>
              <a:rPr lang="es-CO" sz="1400" b="1" dirty="0">
                <a:solidFill>
                  <a:srgbClr val="99CCFF"/>
                </a:solidFill>
              </a:rPr>
              <a:t>(Anexo </a:t>
            </a:r>
            <a:r>
              <a:rPr lang="es-CO" sz="1400" b="1" dirty="0" smtClean="0">
                <a:solidFill>
                  <a:srgbClr val="99CCFF"/>
                </a:solidFill>
              </a:rPr>
              <a:t>No.4)</a:t>
            </a:r>
            <a:endParaRPr lang="es-ES" sz="1400" b="1" dirty="0">
              <a:solidFill>
                <a:srgbClr val="99CCFF"/>
              </a:solidFill>
            </a:endParaRPr>
          </a:p>
          <a:p>
            <a:pPr indent="-214313" algn="just">
              <a:lnSpc>
                <a:spcPct val="100000"/>
              </a:lnSpc>
              <a:spcBef>
                <a:spcPts val="0"/>
              </a:spcBef>
              <a:spcAft>
                <a:spcPts val="0"/>
              </a:spcAft>
              <a:buFont typeface="Wingdings" panose="05000000000000000000" pitchFamily="2" charset="2"/>
              <a:buChar char="ü"/>
            </a:pPr>
            <a:r>
              <a:rPr lang="es-ES" sz="1500" b="1" dirty="0">
                <a:solidFill>
                  <a:srgbClr val="99CCFF"/>
                </a:solidFill>
              </a:rPr>
              <a:t>Aceite Crudo de </a:t>
            </a:r>
            <a:r>
              <a:rPr lang="es-ES" sz="1500" b="1" dirty="0" smtClean="0">
                <a:solidFill>
                  <a:srgbClr val="99CCFF"/>
                </a:solidFill>
              </a:rPr>
              <a:t>Palma </a:t>
            </a:r>
            <a:r>
              <a:rPr lang="es-CO" sz="1400" b="1" dirty="0">
                <a:solidFill>
                  <a:srgbClr val="99CCFF"/>
                </a:solidFill>
              </a:rPr>
              <a:t>(Anexo </a:t>
            </a:r>
            <a:r>
              <a:rPr lang="es-CO" sz="1400" b="1" dirty="0" smtClean="0">
                <a:solidFill>
                  <a:srgbClr val="99CCFF"/>
                </a:solidFill>
              </a:rPr>
              <a:t>No.5)</a:t>
            </a:r>
            <a:endParaRPr lang="es-ES" sz="1400" b="1" dirty="0">
              <a:solidFill>
                <a:srgbClr val="99CCFF"/>
              </a:solidFill>
            </a:endParaRPr>
          </a:p>
          <a:p>
            <a:pPr indent="-214313" algn="just">
              <a:lnSpc>
                <a:spcPct val="100000"/>
              </a:lnSpc>
              <a:spcBef>
                <a:spcPts val="0"/>
              </a:spcBef>
              <a:spcAft>
                <a:spcPts val="0"/>
              </a:spcAft>
              <a:buFont typeface="Wingdings" panose="05000000000000000000" pitchFamily="2" charset="2"/>
              <a:buChar char="ü"/>
            </a:pPr>
            <a:r>
              <a:rPr lang="es-ES" sz="1500" b="1" dirty="0" smtClean="0">
                <a:solidFill>
                  <a:srgbClr val="99CCFF"/>
                </a:solidFill>
              </a:rPr>
              <a:t>Café Pergamino </a:t>
            </a:r>
            <a:r>
              <a:rPr lang="es-CO" sz="1400" b="1" dirty="0" smtClean="0">
                <a:solidFill>
                  <a:srgbClr val="99CCFF"/>
                </a:solidFill>
              </a:rPr>
              <a:t>(Anexo No.6)</a:t>
            </a:r>
            <a:endParaRPr lang="es-ES" sz="1400" b="1" dirty="0" smtClean="0">
              <a:solidFill>
                <a:srgbClr val="99CCFF"/>
              </a:solidFill>
            </a:endParaRPr>
          </a:p>
          <a:p>
            <a:pPr indent="-214313" algn="just">
              <a:lnSpc>
                <a:spcPct val="100000"/>
              </a:lnSpc>
              <a:spcBef>
                <a:spcPts val="0"/>
              </a:spcBef>
              <a:spcAft>
                <a:spcPts val="0"/>
              </a:spcAft>
              <a:buFont typeface="Wingdings" panose="05000000000000000000" pitchFamily="2" charset="2"/>
              <a:buChar char="ü"/>
            </a:pPr>
            <a:r>
              <a:rPr lang="es-ES" sz="1500" b="1" dirty="0" smtClean="0">
                <a:solidFill>
                  <a:srgbClr val="99CCFF"/>
                </a:solidFill>
              </a:rPr>
              <a:t>Semilla de Algodón (Inactivación)</a:t>
            </a:r>
            <a:r>
              <a:rPr lang="es-CO" sz="1500" b="1" dirty="0" smtClean="0">
                <a:solidFill>
                  <a:srgbClr val="99CCFF"/>
                </a:solidFill>
              </a:rPr>
              <a:t> </a:t>
            </a:r>
          </a:p>
          <a:p>
            <a:pPr algn="just">
              <a:lnSpc>
                <a:spcPct val="100000"/>
              </a:lnSpc>
              <a:spcBef>
                <a:spcPts val="0"/>
              </a:spcBef>
              <a:spcAft>
                <a:spcPts val="0"/>
              </a:spcAft>
              <a:buNone/>
            </a:pPr>
            <a:r>
              <a:rPr lang="es-CO" sz="1500" b="1" dirty="0" smtClean="0">
                <a:solidFill>
                  <a:srgbClr val="99CCFF"/>
                </a:solidFill>
              </a:rPr>
              <a:t>    </a:t>
            </a:r>
            <a:r>
              <a:rPr lang="es-CO" sz="1400" b="1" dirty="0" smtClean="0">
                <a:solidFill>
                  <a:srgbClr val="99CCFF"/>
                </a:solidFill>
              </a:rPr>
              <a:t>(</a:t>
            </a:r>
            <a:r>
              <a:rPr lang="es-CO" sz="1400" b="1" dirty="0">
                <a:solidFill>
                  <a:srgbClr val="99CCFF"/>
                </a:solidFill>
              </a:rPr>
              <a:t>Anexo </a:t>
            </a:r>
            <a:r>
              <a:rPr lang="es-CO" sz="1400" b="1" dirty="0" smtClean="0">
                <a:solidFill>
                  <a:srgbClr val="99CCFF"/>
                </a:solidFill>
              </a:rPr>
              <a:t>No.7)</a:t>
            </a:r>
            <a:endParaRPr lang="es-ES" sz="1500" b="1" dirty="0">
              <a:solidFill>
                <a:srgbClr val="99CCFF"/>
              </a:solidFill>
            </a:endParaRPr>
          </a:p>
          <a:p>
            <a:pPr indent="-214313">
              <a:lnSpc>
                <a:spcPct val="100000"/>
              </a:lnSpc>
              <a:spcBef>
                <a:spcPts val="0"/>
              </a:spcBef>
              <a:spcAft>
                <a:spcPts val="0"/>
              </a:spcAft>
              <a:buFont typeface="Wingdings" panose="05000000000000000000" pitchFamily="2" charset="2"/>
              <a:buChar char="ü"/>
            </a:pPr>
            <a:endParaRPr lang="es-ES" sz="1350" b="1" dirty="0">
              <a:solidFill>
                <a:srgbClr val="99CCFF"/>
              </a:solidFill>
            </a:endParaRPr>
          </a:p>
        </p:txBody>
      </p:sp>
    </p:spTree>
    <p:extLst>
      <p:ext uri="{BB962C8B-B14F-4D97-AF65-F5344CB8AC3E}">
        <p14:creationId xmlns:p14="http://schemas.microsoft.com/office/powerpoint/2010/main" xmlns="" val="1102677636"/>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91 Imagen" descr="BMC LOGO.bmp"/>
          <p:cNvPicPr>
            <a:picLocks noChangeAspect="1"/>
          </p:cNvPicPr>
          <p:nvPr/>
        </p:nvPicPr>
        <p:blipFill>
          <a:blip r:embed="rId3" cstate="print"/>
          <a:srcRect t="9660" r="-211"/>
          <a:stretch>
            <a:fillRect/>
          </a:stretch>
        </p:blipFill>
        <p:spPr bwMode="auto">
          <a:xfrm>
            <a:off x="7524120" y="163063"/>
            <a:ext cx="1196389" cy="490736"/>
          </a:xfrm>
          <a:prstGeom prst="rect">
            <a:avLst/>
          </a:prstGeom>
          <a:noFill/>
          <a:ln w="9525">
            <a:noFill/>
            <a:miter lim="800000"/>
            <a:headEnd/>
            <a:tailEnd/>
          </a:ln>
        </p:spPr>
      </p:pic>
      <p:sp>
        <p:nvSpPr>
          <p:cNvPr id="17" name="4 Marcador de texto"/>
          <p:cNvSpPr txBox="1">
            <a:spLocks/>
          </p:cNvSpPr>
          <p:nvPr/>
        </p:nvSpPr>
        <p:spPr>
          <a:xfrm>
            <a:off x="2749890" y="633181"/>
            <a:ext cx="3266269" cy="277166"/>
          </a:xfrm>
          <a:prstGeom prst="rect">
            <a:avLst/>
          </a:prstGeom>
        </p:spPr>
        <p:txBody>
          <a:bodyPr>
            <a:noAutofit/>
          </a:bodyPr>
          <a:lstStyle/>
          <a:p>
            <a:pPr algn="ctr">
              <a:lnSpc>
                <a:spcPct val="120000"/>
              </a:lnSpc>
              <a:defRPr/>
            </a:pPr>
            <a:r>
              <a:rPr lang="es-ES" sz="1500" b="1" dirty="0">
                <a:solidFill>
                  <a:srgbClr val="002060"/>
                </a:solidFill>
              </a:rPr>
              <a:t>CONCLUSIONES</a:t>
            </a:r>
            <a:endParaRPr lang="es-CO" sz="1500" b="1" dirty="0">
              <a:solidFill>
                <a:srgbClr val="002060"/>
              </a:solidFill>
            </a:endParaRPr>
          </a:p>
        </p:txBody>
      </p:sp>
      <p:sp>
        <p:nvSpPr>
          <p:cNvPr id="19" name="Text Placeholder 45"/>
          <p:cNvSpPr txBox="1">
            <a:spLocks/>
          </p:cNvSpPr>
          <p:nvPr/>
        </p:nvSpPr>
        <p:spPr>
          <a:xfrm>
            <a:off x="419669" y="189958"/>
            <a:ext cx="6267699" cy="391406"/>
          </a:xfrm>
          <a:prstGeom prst="rect">
            <a:avLst/>
          </a:prstGeom>
        </p:spPr>
        <p:txBody>
          <a:bodyPr vert="horz" lIns="0" tIns="0" rIns="0" bIns="0" rtlCol="0">
            <a:noAutofit/>
          </a:bodyPr>
          <a:lstStyle/>
          <a:p>
            <a:pPr>
              <a:lnSpc>
                <a:spcPct val="120000"/>
              </a:lnSpc>
              <a:spcBef>
                <a:spcPts val="254"/>
              </a:spcBef>
              <a:spcAft>
                <a:spcPts val="506"/>
              </a:spcAft>
              <a:defRPr/>
            </a:pPr>
            <a:r>
              <a:rPr lang="es-CO" sz="2100" b="1" dirty="0">
                <a:solidFill>
                  <a:srgbClr val="002060"/>
                </a:solidFill>
              </a:rPr>
              <a:t>Análisis de subyacentes para aprobación.</a:t>
            </a:r>
            <a:endParaRPr lang="en-US" sz="2100" b="1" dirty="0">
              <a:solidFill>
                <a:srgbClr val="002060"/>
              </a:solidFill>
            </a:endParaRPr>
          </a:p>
        </p:txBody>
      </p:sp>
      <p:sp>
        <p:nvSpPr>
          <p:cNvPr id="14" name="4 Marcador de texto"/>
          <p:cNvSpPr txBox="1">
            <a:spLocks/>
          </p:cNvSpPr>
          <p:nvPr/>
        </p:nvSpPr>
        <p:spPr>
          <a:xfrm>
            <a:off x="3142487" y="2299040"/>
            <a:ext cx="2652997" cy="238805"/>
          </a:xfrm>
          <a:prstGeom prst="rect">
            <a:avLst/>
          </a:prstGeom>
        </p:spPr>
        <p:txBody>
          <a:bodyPr>
            <a:noAutofit/>
          </a:bodyPr>
          <a:lstStyle/>
          <a:p>
            <a:pPr algn="ctr">
              <a:lnSpc>
                <a:spcPct val="120000"/>
              </a:lnSpc>
              <a:defRPr/>
            </a:pPr>
            <a:r>
              <a:rPr lang="es-ES" sz="1500" b="1" dirty="0">
                <a:solidFill>
                  <a:srgbClr val="002060"/>
                </a:solidFill>
              </a:rPr>
              <a:t>RECOMENDACIONES</a:t>
            </a:r>
            <a:endParaRPr lang="es-CO" sz="1500" b="1" dirty="0">
              <a:solidFill>
                <a:srgbClr val="002060"/>
              </a:solidFill>
            </a:endParaRPr>
          </a:p>
        </p:txBody>
      </p:sp>
      <p:graphicFrame>
        <p:nvGraphicFramePr>
          <p:cNvPr id="4" name="Diagrama 3"/>
          <p:cNvGraphicFramePr/>
          <p:nvPr>
            <p:extLst>
              <p:ext uri="{D42A27DB-BD31-4B8C-83A1-F6EECF244321}">
                <p14:modId xmlns:p14="http://schemas.microsoft.com/office/powerpoint/2010/main" xmlns="" val="1572180606"/>
              </p:ext>
            </p:extLst>
          </p:nvPr>
        </p:nvGraphicFramePr>
        <p:xfrm>
          <a:off x="419669" y="1015828"/>
          <a:ext cx="8300840" cy="13081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 name="Tabla 2"/>
          <p:cNvGraphicFramePr>
            <a:graphicFrameLocks noGrp="1"/>
          </p:cNvGraphicFramePr>
          <p:nvPr>
            <p:extLst>
              <p:ext uri="{D42A27DB-BD31-4B8C-83A1-F6EECF244321}">
                <p14:modId xmlns:p14="http://schemas.microsoft.com/office/powerpoint/2010/main" xmlns="" val="3996288331"/>
              </p:ext>
            </p:extLst>
          </p:nvPr>
        </p:nvGraphicFramePr>
        <p:xfrm>
          <a:off x="801481" y="2686029"/>
          <a:ext cx="7537215" cy="2176272"/>
        </p:xfrm>
        <a:graphic>
          <a:graphicData uri="http://schemas.openxmlformats.org/drawingml/2006/table">
            <a:tbl>
              <a:tblPr firstRow="1" bandRow="1">
                <a:tableStyleId>{5C22544A-7EE6-4342-B048-85BDC9FD1C3A}</a:tableStyleId>
              </a:tblPr>
              <a:tblGrid>
                <a:gridCol w="2295973"/>
                <a:gridCol w="1472635"/>
                <a:gridCol w="1842274"/>
                <a:gridCol w="1926333"/>
              </a:tblGrid>
              <a:tr h="288416">
                <a:tc>
                  <a:txBody>
                    <a:bodyPr/>
                    <a:lstStyle/>
                    <a:p>
                      <a:pPr algn="ctr"/>
                      <a:r>
                        <a:rPr lang="es-CO" sz="1400" dirty="0" smtClean="0"/>
                        <a:t>Subyacente</a:t>
                      </a:r>
                      <a:endParaRPr lang="es-CO" sz="1400" dirty="0"/>
                    </a:p>
                  </a:txBody>
                  <a:tcP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44990"/>
                    </a:solidFill>
                  </a:tcPr>
                </a:tc>
                <a:tc>
                  <a:txBody>
                    <a:bodyPr/>
                    <a:lstStyle/>
                    <a:p>
                      <a:pPr algn="ctr"/>
                      <a:r>
                        <a:rPr lang="es-CO" sz="1400" dirty="0" err="1" smtClean="0"/>
                        <a:t>Haircut</a:t>
                      </a:r>
                      <a:r>
                        <a:rPr lang="es-CO" sz="1400" dirty="0" smtClean="0"/>
                        <a:t> actual</a:t>
                      </a:r>
                      <a:endParaRPr lang="es-CO" sz="1400" dirty="0"/>
                    </a:p>
                  </a:txBody>
                  <a:tcP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44990"/>
                    </a:solidFill>
                  </a:tcPr>
                </a:tc>
                <a:tc>
                  <a:txBody>
                    <a:bodyPr/>
                    <a:lstStyle/>
                    <a:p>
                      <a:pPr algn="ctr"/>
                      <a:r>
                        <a:rPr lang="es-CO" sz="1400" dirty="0" err="1" smtClean="0"/>
                        <a:t>Haircut</a:t>
                      </a:r>
                      <a:r>
                        <a:rPr lang="es-CO" sz="1400" dirty="0" smtClean="0"/>
                        <a:t> Propuesto</a:t>
                      </a:r>
                      <a:endParaRPr lang="es-CO" sz="1400" dirty="0"/>
                    </a:p>
                  </a:txBody>
                  <a:tcP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44990"/>
                    </a:solidFill>
                  </a:tcPr>
                </a:tc>
                <a:tc>
                  <a:txBody>
                    <a:bodyPr/>
                    <a:lstStyle/>
                    <a:p>
                      <a:pPr algn="ctr"/>
                      <a:r>
                        <a:rPr lang="es-CO" sz="1400" dirty="0" smtClean="0"/>
                        <a:t>Cupo</a:t>
                      </a:r>
                      <a:endParaRPr lang="es-CO" sz="1400" dirty="0"/>
                    </a:p>
                  </a:txBody>
                  <a:tcP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44990"/>
                    </a:solidFill>
                  </a:tcPr>
                </a:tc>
              </a:tr>
              <a:tr h="288416">
                <a:tc>
                  <a:txBody>
                    <a:bodyPr/>
                    <a:lstStyle/>
                    <a:p>
                      <a:pPr marL="0" marR="0" lvl="0" indent="0" algn="ctr" defTabSz="913990" rtl="0" eaLnBrk="1" fontAlgn="auto" latinLnBrk="0" hangingPunct="1">
                        <a:lnSpc>
                          <a:spcPct val="100000"/>
                        </a:lnSpc>
                        <a:spcBef>
                          <a:spcPts val="0"/>
                        </a:spcBef>
                        <a:spcAft>
                          <a:spcPts val="0"/>
                        </a:spcAft>
                        <a:buClrTx/>
                        <a:buSzTx/>
                        <a:buFontTx/>
                        <a:buNone/>
                        <a:tabLst/>
                        <a:defRPr/>
                      </a:pPr>
                      <a:r>
                        <a:rPr lang="es-CO" sz="1400" dirty="0" smtClean="0">
                          <a:solidFill>
                            <a:srgbClr val="094784"/>
                          </a:solidFill>
                          <a:latin typeface="+mj-lt"/>
                        </a:rPr>
                        <a:t>Arroz Blanco</a:t>
                      </a:r>
                      <a:endParaRPr lang="es-CO" sz="1400" dirty="0">
                        <a:solidFill>
                          <a:srgbClr val="094784"/>
                        </a:solidFill>
                        <a:latin typeface="+mj-lt"/>
                      </a:endParaRPr>
                    </a:p>
                  </a:txBody>
                  <a:tcP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ctr"/>
                      <a:r>
                        <a:rPr lang="es-CO" sz="1400" dirty="0" smtClean="0">
                          <a:solidFill>
                            <a:srgbClr val="094784"/>
                          </a:solidFill>
                        </a:rPr>
                        <a:t>20.5%</a:t>
                      </a:r>
                      <a:endParaRPr lang="es-CO" sz="1400" dirty="0">
                        <a:solidFill>
                          <a:srgbClr val="094784"/>
                        </a:solidFill>
                      </a:endParaRPr>
                    </a:p>
                  </a:txBody>
                  <a:tcP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ctr"/>
                      <a:r>
                        <a:rPr lang="es-CO" sz="1400" dirty="0" smtClean="0">
                          <a:solidFill>
                            <a:srgbClr val="094784"/>
                          </a:solidFill>
                        </a:rPr>
                        <a:t>20.5%</a:t>
                      </a:r>
                      <a:endParaRPr lang="es-CO" sz="1400" dirty="0">
                        <a:solidFill>
                          <a:srgbClr val="094784"/>
                        </a:solidFill>
                      </a:endParaRPr>
                    </a:p>
                  </a:txBody>
                  <a:tcP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ctr"/>
                      <a:r>
                        <a:rPr lang="es-CO" sz="1400" dirty="0" smtClean="0">
                          <a:solidFill>
                            <a:srgbClr val="094784"/>
                          </a:solidFill>
                        </a:rPr>
                        <a:t>Sin</a:t>
                      </a:r>
                      <a:r>
                        <a:rPr lang="es-CO" sz="1400" baseline="0" dirty="0" smtClean="0">
                          <a:solidFill>
                            <a:srgbClr val="094784"/>
                          </a:solidFill>
                        </a:rPr>
                        <a:t> Cupo </a:t>
                      </a:r>
                      <a:endParaRPr lang="es-CO" sz="1400" dirty="0">
                        <a:solidFill>
                          <a:srgbClr val="094784"/>
                        </a:solidFill>
                      </a:endParaRPr>
                    </a:p>
                  </a:txBody>
                  <a:tcP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r>
              <a:tr h="288416">
                <a:tc>
                  <a:txBody>
                    <a:bodyPr/>
                    <a:lstStyle/>
                    <a:p>
                      <a:pPr marL="0" marR="0" lvl="0" indent="0" algn="ctr" defTabSz="913990" rtl="0" eaLnBrk="1" fontAlgn="auto" latinLnBrk="0" hangingPunct="1">
                        <a:lnSpc>
                          <a:spcPct val="100000"/>
                        </a:lnSpc>
                        <a:spcBef>
                          <a:spcPts val="0"/>
                        </a:spcBef>
                        <a:spcAft>
                          <a:spcPts val="0"/>
                        </a:spcAft>
                        <a:buClrTx/>
                        <a:buSzTx/>
                        <a:buFontTx/>
                        <a:buNone/>
                        <a:tabLst/>
                        <a:defRPr/>
                      </a:pPr>
                      <a:r>
                        <a:rPr lang="es-CO" sz="1400" dirty="0" smtClean="0">
                          <a:solidFill>
                            <a:srgbClr val="094784"/>
                          </a:solidFill>
                          <a:latin typeface="+mj-lt"/>
                        </a:rPr>
                        <a:t>Fibra de Algodón</a:t>
                      </a:r>
                      <a:endParaRPr lang="es-CO" sz="1400" dirty="0">
                        <a:solidFill>
                          <a:srgbClr val="094784"/>
                        </a:solidFill>
                        <a:latin typeface="+mj-lt"/>
                      </a:endParaRPr>
                    </a:p>
                  </a:txBody>
                  <a:tcP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marL="0" marR="0" lvl="0" indent="0" algn="ctr" defTabSz="913990" rtl="0" eaLnBrk="1" fontAlgn="auto" latinLnBrk="0" hangingPunct="1">
                        <a:lnSpc>
                          <a:spcPct val="100000"/>
                        </a:lnSpc>
                        <a:spcBef>
                          <a:spcPts val="0"/>
                        </a:spcBef>
                        <a:spcAft>
                          <a:spcPts val="0"/>
                        </a:spcAft>
                        <a:buClrTx/>
                        <a:buSzTx/>
                        <a:buFontTx/>
                        <a:buNone/>
                        <a:tabLst/>
                        <a:defRPr/>
                      </a:pPr>
                      <a:r>
                        <a:rPr lang="es-CO" sz="1400" dirty="0" smtClean="0">
                          <a:solidFill>
                            <a:srgbClr val="094784"/>
                          </a:solidFill>
                        </a:rPr>
                        <a:t>21.5%.</a:t>
                      </a:r>
                      <a:endParaRPr lang="es-CO" sz="1400" dirty="0">
                        <a:solidFill>
                          <a:srgbClr val="094784"/>
                        </a:solidFill>
                      </a:endParaRPr>
                    </a:p>
                  </a:txBody>
                  <a:tcP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marL="0" marR="0" lvl="0" indent="0" algn="ctr" defTabSz="913990" rtl="0" eaLnBrk="1" fontAlgn="auto" latinLnBrk="0" hangingPunct="1">
                        <a:lnSpc>
                          <a:spcPct val="100000"/>
                        </a:lnSpc>
                        <a:spcBef>
                          <a:spcPts val="0"/>
                        </a:spcBef>
                        <a:spcAft>
                          <a:spcPts val="0"/>
                        </a:spcAft>
                        <a:buClrTx/>
                        <a:buSzTx/>
                        <a:buFontTx/>
                        <a:buNone/>
                        <a:tabLst/>
                        <a:defRPr/>
                      </a:pPr>
                      <a:r>
                        <a:rPr lang="es-CO" sz="1400" dirty="0" smtClean="0">
                          <a:solidFill>
                            <a:srgbClr val="094784"/>
                          </a:solidFill>
                        </a:rPr>
                        <a:t>21.5%.</a:t>
                      </a:r>
                      <a:endParaRPr lang="es-CO" sz="1400" dirty="0">
                        <a:solidFill>
                          <a:srgbClr val="094784"/>
                        </a:solidFill>
                      </a:endParaRPr>
                    </a:p>
                  </a:txBody>
                  <a:tcP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marL="0" marR="0" lvl="0" indent="0" algn="ctr" defTabSz="913990" rtl="0" eaLnBrk="1" fontAlgn="auto" latinLnBrk="0" hangingPunct="1">
                        <a:lnSpc>
                          <a:spcPct val="100000"/>
                        </a:lnSpc>
                        <a:spcBef>
                          <a:spcPts val="0"/>
                        </a:spcBef>
                        <a:spcAft>
                          <a:spcPts val="0"/>
                        </a:spcAft>
                        <a:buClrTx/>
                        <a:buSzTx/>
                        <a:buFontTx/>
                        <a:buNone/>
                        <a:tabLst/>
                        <a:defRPr/>
                      </a:pPr>
                      <a:r>
                        <a:rPr lang="es-CO" sz="1400" dirty="0" smtClean="0">
                          <a:solidFill>
                            <a:srgbClr val="094784"/>
                          </a:solidFill>
                        </a:rPr>
                        <a:t>Sin</a:t>
                      </a:r>
                      <a:r>
                        <a:rPr lang="es-CO" sz="1400" baseline="0" dirty="0" smtClean="0">
                          <a:solidFill>
                            <a:srgbClr val="094784"/>
                          </a:solidFill>
                        </a:rPr>
                        <a:t> Cupo </a:t>
                      </a:r>
                      <a:endParaRPr lang="es-CO" sz="1400" dirty="0">
                        <a:solidFill>
                          <a:srgbClr val="094784"/>
                        </a:solidFill>
                      </a:endParaRPr>
                    </a:p>
                  </a:txBody>
                  <a:tcP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r>
              <a:tr h="288416">
                <a:tc>
                  <a:txBody>
                    <a:bodyPr/>
                    <a:lstStyle/>
                    <a:p>
                      <a:pPr marL="0" marR="0" lvl="0" indent="0" algn="ctr" defTabSz="913990" rtl="0" eaLnBrk="1" fontAlgn="auto" latinLnBrk="0" hangingPunct="1">
                        <a:lnSpc>
                          <a:spcPct val="100000"/>
                        </a:lnSpc>
                        <a:spcBef>
                          <a:spcPts val="0"/>
                        </a:spcBef>
                        <a:spcAft>
                          <a:spcPts val="0"/>
                        </a:spcAft>
                        <a:buClrTx/>
                        <a:buSzTx/>
                        <a:buFontTx/>
                        <a:buNone/>
                        <a:tabLst/>
                        <a:defRPr/>
                      </a:pPr>
                      <a:r>
                        <a:rPr lang="es-ES" sz="1400" dirty="0" smtClean="0">
                          <a:solidFill>
                            <a:srgbClr val="094784"/>
                          </a:solidFill>
                          <a:latin typeface="+mj-lt"/>
                        </a:rPr>
                        <a:t>Frijol Soya</a:t>
                      </a:r>
                      <a:endParaRPr lang="es-CO" sz="1400" dirty="0">
                        <a:solidFill>
                          <a:srgbClr val="094784"/>
                        </a:solidFill>
                        <a:latin typeface="+mj-lt"/>
                      </a:endParaRPr>
                    </a:p>
                  </a:txBody>
                  <a:tcP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marL="0" indent="0" algn="ctr">
                        <a:lnSpc>
                          <a:spcPct val="120000"/>
                        </a:lnSpc>
                        <a:buClr>
                          <a:srgbClr val="00B050"/>
                        </a:buClr>
                        <a:buFont typeface="Wingdings" panose="05000000000000000000" pitchFamily="2" charset="2"/>
                        <a:buNone/>
                      </a:pPr>
                      <a:r>
                        <a:rPr lang="es-CO" sz="1400" dirty="0" smtClean="0">
                          <a:solidFill>
                            <a:srgbClr val="094784"/>
                          </a:solidFill>
                        </a:rPr>
                        <a:t>20.3%</a:t>
                      </a:r>
                      <a:endParaRPr lang="es-CO" sz="1400" dirty="0">
                        <a:solidFill>
                          <a:srgbClr val="094784"/>
                        </a:solidFill>
                      </a:endParaRPr>
                    </a:p>
                  </a:txBody>
                  <a:tcP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marL="0" marR="0" lvl="0" indent="0" algn="ctr" defTabSz="913990" rtl="0" eaLnBrk="1" fontAlgn="auto" latinLnBrk="0" hangingPunct="1">
                        <a:lnSpc>
                          <a:spcPct val="100000"/>
                        </a:lnSpc>
                        <a:spcBef>
                          <a:spcPts val="0"/>
                        </a:spcBef>
                        <a:spcAft>
                          <a:spcPts val="0"/>
                        </a:spcAft>
                        <a:buClrTx/>
                        <a:buSzTx/>
                        <a:buFontTx/>
                        <a:buNone/>
                        <a:tabLst/>
                        <a:defRPr/>
                      </a:pPr>
                      <a:r>
                        <a:rPr lang="es-CO" sz="1400" dirty="0" smtClean="0">
                          <a:solidFill>
                            <a:srgbClr val="094784"/>
                          </a:solidFill>
                        </a:rPr>
                        <a:t>24.6%.</a:t>
                      </a:r>
                      <a:endParaRPr lang="es-CO" sz="1400" dirty="0">
                        <a:solidFill>
                          <a:srgbClr val="094784"/>
                        </a:solidFill>
                      </a:endParaRPr>
                    </a:p>
                  </a:txBody>
                  <a:tcP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marL="0" marR="0" lvl="0" indent="0" algn="ctr" defTabSz="913990" rtl="0" eaLnBrk="1" fontAlgn="auto" latinLnBrk="0" hangingPunct="1">
                        <a:lnSpc>
                          <a:spcPct val="100000"/>
                        </a:lnSpc>
                        <a:spcBef>
                          <a:spcPts val="0"/>
                        </a:spcBef>
                        <a:spcAft>
                          <a:spcPts val="0"/>
                        </a:spcAft>
                        <a:buClrTx/>
                        <a:buSzTx/>
                        <a:buFontTx/>
                        <a:buNone/>
                        <a:tabLst/>
                        <a:defRPr/>
                      </a:pPr>
                      <a:r>
                        <a:rPr lang="es-CO" sz="1400" dirty="0" smtClean="0">
                          <a:solidFill>
                            <a:srgbClr val="094784"/>
                          </a:solidFill>
                        </a:rPr>
                        <a:t>Sin</a:t>
                      </a:r>
                      <a:r>
                        <a:rPr lang="es-CO" sz="1400" baseline="0" dirty="0" smtClean="0">
                          <a:solidFill>
                            <a:srgbClr val="094784"/>
                          </a:solidFill>
                        </a:rPr>
                        <a:t> Cupo </a:t>
                      </a:r>
                      <a:endParaRPr lang="es-CO" sz="1400" dirty="0">
                        <a:solidFill>
                          <a:srgbClr val="094784"/>
                        </a:solidFill>
                      </a:endParaRPr>
                    </a:p>
                  </a:txBody>
                  <a:tcP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r>
              <a:tr h="288416">
                <a:tc>
                  <a:txBody>
                    <a:bodyPr/>
                    <a:lstStyle/>
                    <a:p>
                      <a:pPr marL="0" marR="0" lvl="0" indent="0" algn="ctr" defTabSz="913990" rtl="0" eaLnBrk="1" fontAlgn="auto" latinLnBrk="0" hangingPunct="1">
                        <a:lnSpc>
                          <a:spcPct val="100000"/>
                        </a:lnSpc>
                        <a:spcBef>
                          <a:spcPts val="0"/>
                        </a:spcBef>
                        <a:spcAft>
                          <a:spcPts val="0"/>
                        </a:spcAft>
                        <a:buClrTx/>
                        <a:buSzTx/>
                        <a:buFontTx/>
                        <a:buNone/>
                        <a:tabLst/>
                        <a:defRPr/>
                      </a:pPr>
                      <a:r>
                        <a:rPr lang="es-ES" sz="1400" dirty="0" smtClean="0">
                          <a:solidFill>
                            <a:srgbClr val="094784"/>
                          </a:solidFill>
                          <a:latin typeface="+mj-lt"/>
                        </a:rPr>
                        <a:t>Maíz Blanco</a:t>
                      </a:r>
                      <a:endParaRPr lang="es-CO" sz="1400" dirty="0">
                        <a:solidFill>
                          <a:srgbClr val="094784"/>
                        </a:solidFill>
                        <a:latin typeface="+mj-lt"/>
                      </a:endParaRPr>
                    </a:p>
                  </a:txBody>
                  <a:tcP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marL="0" marR="0" lvl="0" indent="0" algn="ctr" defTabSz="913990" rtl="0" eaLnBrk="1" fontAlgn="auto" latinLnBrk="0" hangingPunct="1">
                        <a:lnSpc>
                          <a:spcPct val="100000"/>
                        </a:lnSpc>
                        <a:spcBef>
                          <a:spcPts val="0"/>
                        </a:spcBef>
                        <a:spcAft>
                          <a:spcPts val="0"/>
                        </a:spcAft>
                        <a:buClrTx/>
                        <a:buSzTx/>
                        <a:buFontTx/>
                        <a:buNone/>
                        <a:tabLst/>
                        <a:defRPr/>
                      </a:pPr>
                      <a:r>
                        <a:rPr lang="es-CO" sz="1400" dirty="0" smtClean="0">
                          <a:solidFill>
                            <a:srgbClr val="094784"/>
                          </a:solidFill>
                        </a:rPr>
                        <a:t>19,5%</a:t>
                      </a:r>
                      <a:endParaRPr lang="es-CO" sz="1400" dirty="0">
                        <a:solidFill>
                          <a:srgbClr val="094784"/>
                        </a:solidFill>
                      </a:endParaRPr>
                    </a:p>
                  </a:txBody>
                  <a:tcP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marL="0" marR="0" lvl="0" indent="0" algn="ctr" defTabSz="913990" rtl="0" eaLnBrk="1" fontAlgn="auto" latinLnBrk="0" hangingPunct="1">
                        <a:lnSpc>
                          <a:spcPct val="100000"/>
                        </a:lnSpc>
                        <a:spcBef>
                          <a:spcPts val="0"/>
                        </a:spcBef>
                        <a:spcAft>
                          <a:spcPts val="0"/>
                        </a:spcAft>
                        <a:buClrTx/>
                        <a:buSzTx/>
                        <a:buFontTx/>
                        <a:buNone/>
                        <a:tabLst/>
                        <a:defRPr/>
                      </a:pPr>
                      <a:r>
                        <a:rPr lang="es-CO" sz="1400" dirty="0" smtClean="0">
                          <a:solidFill>
                            <a:srgbClr val="094784"/>
                          </a:solidFill>
                        </a:rPr>
                        <a:t>20.0%.</a:t>
                      </a:r>
                      <a:endParaRPr lang="es-CO" sz="1400" dirty="0">
                        <a:solidFill>
                          <a:srgbClr val="094784"/>
                        </a:solidFill>
                      </a:endParaRPr>
                    </a:p>
                  </a:txBody>
                  <a:tcP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ctr"/>
                      <a:r>
                        <a:rPr lang="es-CO" sz="1400" dirty="0" smtClean="0">
                          <a:solidFill>
                            <a:srgbClr val="094784"/>
                          </a:solidFill>
                        </a:rPr>
                        <a:t>Sin</a:t>
                      </a:r>
                      <a:r>
                        <a:rPr lang="es-CO" sz="1400" baseline="0" dirty="0" smtClean="0">
                          <a:solidFill>
                            <a:srgbClr val="094784"/>
                          </a:solidFill>
                        </a:rPr>
                        <a:t> Cupo</a:t>
                      </a:r>
                      <a:endParaRPr lang="es-CO" sz="1400" dirty="0">
                        <a:solidFill>
                          <a:srgbClr val="094784"/>
                        </a:solidFill>
                      </a:endParaRPr>
                    </a:p>
                  </a:txBody>
                  <a:tcP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r>
              <a:tr h="288416">
                <a:tc>
                  <a:txBody>
                    <a:bodyPr/>
                    <a:lstStyle/>
                    <a:p>
                      <a:pPr marL="0" marR="0" lvl="0" indent="0" algn="ctr" defTabSz="913990" rtl="0" eaLnBrk="1" fontAlgn="auto" latinLnBrk="0" hangingPunct="1">
                        <a:lnSpc>
                          <a:spcPct val="100000"/>
                        </a:lnSpc>
                        <a:spcBef>
                          <a:spcPts val="0"/>
                        </a:spcBef>
                        <a:spcAft>
                          <a:spcPts val="0"/>
                        </a:spcAft>
                        <a:buClrTx/>
                        <a:buSzTx/>
                        <a:buFontTx/>
                        <a:buNone/>
                        <a:tabLst/>
                        <a:defRPr/>
                      </a:pPr>
                      <a:r>
                        <a:rPr lang="es-ES" sz="1400" dirty="0" smtClean="0">
                          <a:solidFill>
                            <a:srgbClr val="094784"/>
                          </a:solidFill>
                          <a:latin typeface="+mj-lt"/>
                        </a:rPr>
                        <a:t>Aceite Crudo de Palma</a:t>
                      </a:r>
                      <a:endParaRPr lang="es-CO" sz="1400" dirty="0">
                        <a:solidFill>
                          <a:srgbClr val="094784"/>
                        </a:solidFill>
                        <a:latin typeface="+mj-lt"/>
                      </a:endParaRPr>
                    </a:p>
                  </a:txBody>
                  <a:tcP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marL="0" marR="0" lvl="0" indent="0" algn="ctr" defTabSz="913990" rtl="0" eaLnBrk="1" fontAlgn="auto" latinLnBrk="0" hangingPunct="1">
                        <a:lnSpc>
                          <a:spcPct val="100000"/>
                        </a:lnSpc>
                        <a:spcBef>
                          <a:spcPts val="0"/>
                        </a:spcBef>
                        <a:spcAft>
                          <a:spcPts val="0"/>
                        </a:spcAft>
                        <a:buClrTx/>
                        <a:buSzTx/>
                        <a:buFontTx/>
                        <a:buNone/>
                        <a:tabLst/>
                        <a:defRPr/>
                      </a:pPr>
                      <a:r>
                        <a:rPr lang="es-CO" sz="1400" dirty="0" smtClean="0">
                          <a:solidFill>
                            <a:srgbClr val="094784"/>
                          </a:solidFill>
                        </a:rPr>
                        <a:t>24,5%</a:t>
                      </a:r>
                      <a:endParaRPr lang="es-CO" sz="1400" dirty="0">
                        <a:solidFill>
                          <a:srgbClr val="094784"/>
                        </a:solidFill>
                      </a:endParaRPr>
                    </a:p>
                  </a:txBody>
                  <a:tcP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marL="0" marR="0" lvl="0" indent="0" algn="ctr" defTabSz="913990" rtl="0" eaLnBrk="1" fontAlgn="auto" latinLnBrk="0" hangingPunct="1">
                        <a:lnSpc>
                          <a:spcPct val="100000"/>
                        </a:lnSpc>
                        <a:spcBef>
                          <a:spcPts val="0"/>
                        </a:spcBef>
                        <a:spcAft>
                          <a:spcPts val="0"/>
                        </a:spcAft>
                        <a:buClrTx/>
                        <a:buSzTx/>
                        <a:buFontTx/>
                        <a:buNone/>
                        <a:tabLst/>
                        <a:defRPr/>
                      </a:pPr>
                      <a:r>
                        <a:rPr lang="es-CO" sz="1400" dirty="0" smtClean="0">
                          <a:solidFill>
                            <a:srgbClr val="094784"/>
                          </a:solidFill>
                        </a:rPr>
                        <a:t>21.1%.</a:t>
                      </a:r>
                      <a:endParaRPr lang="es-CO" sz="1400" dirty="0">
                        <a:solidFill>
                          <a:srgbClr val="094784"/>
                        </a:solidFill>
                      </a:endParaRPr>
                    </a:p>
                  </a:txBody>
                  <a:tcP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ctr"/>
                      <a:r>
                        <a:rPr lang="es-CO" sz="1400" dirty="0" smtClean="0">
                          <a:solidFill>
                            <a:srgbClr val="094784"/>
                          </a:solidFill>
                        </a:rPr>
                        <a:t>Sin Cupo</a:t>
                      </a:r>
                      <a:endParaRPr lang="es-CO" sz="1400" dirty="0">
                        <a:solidFill>
                          <a:srgbClr val="094784"/>
                        </a:solidFill>
                      </a:endParaRPr>
                    </a:p>
                  </a:txBody>
                  <a:tcP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r>
              <a:tr h="288416">
                <a:tc>
                  <a:txBody>
                    <a:bodyPr/>
                    <a:lstStyle/>
                    <a:p>
                      <a:pPr marL="0" indent="0" algn="ctr">
                        <a:lnSpc>
                          <a:spcPct val="100000"/>
                        </a:lnSpc>
                        <a:spcBef>
                          <a:spcPts val="0"/>
                        </a:spcBef>
                        <a:spcAft>
                          <a:spcPts val="0"/>
                        </a:spcAft>
                        <a:buFont typeface="Wingdings" panose="05000000000000000000" pitchFamily="2" charset="2"/>
                        <a:buNone/>
                      </a:pPr>
                      <a:r>
                        <a:rPr lang="es-ES" sz="1400" dirty="0" smtClean="0">
                          <a:solidFill>
                            <a:srgbClr val="094784"/>
                          </a:solidFill>
                          <a:latin typeface="+mj-lt"/>
                        </a:rPr>
                        <a:t>Café Pergamino</a:t>
                      </a:r>
                    </a:p>
                  </a:txBody>
                  <a:tcP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marL="0" marR="0" lvl="0" indent="0" algn="ctr" defTabSz="913990" rtl="0" eaLnBrk="1" fontAlgn="auto" latinLnBrk="0" hangingPunct="1">
                        <a:lnSpc>
                          <a:spcPct val="100000"/>
                        </a:lnSpc>
                        <a:spcBef>
                          <a:spcPts val="0"/>
                        </a:spcBef>
                        <a:spcAft>
                          <a:spcPts val="0"/>
                        </a:spcAft>
                        <a:buClrTx/>
                        <a:buSzTx/>
                        <a:buFontTx/>
                        <a:buNone/>
                        <a:tabLst/>
                        <a:defRPr/>
                      </a:pPr>
                      <a:r>
                        <a:rPr lang="es-CO" sz="1400" dirty="0" smtClean="0">
                          <a:solidFill>
                            <a:srgbClr val="094784"/>
                          </a:solidFill>
                        </a:rPr>
                        <a:t>21.5%.</a:t>
                      </a:r>
                      <a:endParaRPr lang="es-CO" sz="1400" dirty="0">
                        <a:solidFill>
                          <a:srgbClr val="094784"/>
                        </a:solidFill>
                      </a:endParaRPr>
                    </a:p>
                  </a:txBody>
                  <a:tcP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marL="0" marR="0" lvl="0" indent="0" algn="ctr" defTabSz="913990" rtl="0" eaLnBrk="1" fontAlgn="auto" latinLnBrk="0" hangingPunct="1">
                        <a:lnSpc>
                          <a:spcPct val="100000"/>
                        </a:lnSpc>
                        <a:spcBef>
                          <a:spcPts val="0"/>
                        </a:spcBef>
                        <a:spcAft>
                          <a:spcPts val="0"/>
                        </a:spcAft>
                        <a:buClrTx/>
                        <a:buSzTx/>
                        <a:buFontTx/>
                        <a:buNone/>
                        <a:tabLst/>
                        <a:defRPr/>
                      </a:pPr>
                      <a:r>
                        <a:rPr lang="es-CO" sz="1400" dirty="0" smtClean="0">
                          <a:solidFill>
                            <a:srgbClr val="094784"/>
                          </a:solidFill>
                        </a:rPr>
                        <a:t>21.5%.</a:t>
                      </a:r>
                      <a:endParaRPr lang="es-CO" sz="1400" dirty="0">
                        <a:solidFill>
                          <a:srgbClr val="094784"/>
                        </a:solidFill>
                      </a:endParaRPr>
                    </a:p>
                  </a:txBody>
                  <a:tcP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marL="0" marR="0" lvl="0" indent="0" algn="ctr" defTabSz="913990" rtl="0" eaLnBrk="1" fontAlgn="auto" latinLnBrk="0" hangingPunct="1">
                        <a:lnSpc>
                          <a:spcPct val="100000"/>
                        </a:lnSpc>
                        <a:spcBef>
                          <a:spcPts val="0"/>
                        </a:spcBef>
                        <a:spcAft>
                          <a:spcPts val="0"/>
                        </a:spcAft>
                        <a:buClrTx/>
                        <a:buSzTx/>
                        <a:buFontTx/>
                        <a:buNone/>
                        <a:tabLst/>
                        <a:defRPr/>
                      </a:pPr>
                      <a:r>
                        <a:rPr lang="es-CO" sz="1400" dirty="0" smtClean="0">
                          <a:solidFill>
                            <a:srgbClr val="094784"/>
                          </a:solidFill>
                        </a:rPr>
                        <a:t>Sin Cupo</a:t>
                      </a:r>
                      <a:endParaRPr lang="es-CO" sz="1400" dirty="0">
                        <a:solidFill>
                          <a:srgbClr val="094784"/>
                        </a:solidFill>
                      </a:endParaRPr>
                    </a:p>
                  </a:txBody>
                  <a:tcP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xmlns="" val="7482899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Sophisticated Business">
  <a:themeElements>
    <a:clrScheme name="Sophisticated Business">
      <a:dk1>
        <a:sysClr val="windowText" lastClr="000000"/>
      </a:dk1>
      <a:lt1>
        <a:sysClr val="window" lastClr="FFFFFF"/>
      </a:lt1>
      <a:dk2>
        <a:srgbClr val="897C57"/>
      </a:dk2>
      <a:lt2>
        <a:srgbClr val="E2BA41"/>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pattFill prst="dkUpDiag">
          <a:fgClr>
            <a:schemeClr val="bg2">
              <a:lumMod val="50000"/>
            </a:schemeClr>
          </a:fgClr>
          <a:bgClr>
            <a:schemeClr val="bg2">
              <a:lumMod val="65000"/>
            </a:schemeClr>
          </a:bgClr>
        </a:pattFill>
        <a:ln>
          <a:noFill/>
        </a:ln>
      </a:spPr>
      <a:bodyPr wrap="none" lIns="228600" tIns="228600" rIns="228600" bIns="228600" rtlCol="0" anchor="ctr">
        <a:noAutofit/>
      </a:bodyPr>
      <a:lstStyle>
        <a:defPPr algn="ctr">
          <a:defRPr sz="1400" dirty="0" smtClean="0">
            <a:solidFill>
              <a:schemeClr val="bg1"/>
            </a:solidFill>
            <a:latin typeface="Franklin Gothic Demi Cond" panose="020B07060304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20000"/>
          </a:lnSpc>
          <a:defRPr dirty="0">
            <a:solidFill>
              <a:schemeClr val="tx2"/>
            </a:solidFill>
          </a:defRPr>
        </a:defPPr>
      </a:lstStyle>
    </a:txDef>
  </a:objectDefaults>
  <a:extraClrSchemeLst/>
</a:theme>
</file>

<file path=ppt/theme/theme2.xml><?xml version="1.0" encoding="utf-8"?>
<a:theme xmlns:a="http://schemas.openxmlformats.org/drawingml/2006/main" name="Default Theme">
  <a:themeElements>
    <a:clrScheme name="Personalizado 5">
      <a:dk1>
        <a:sysClr val="windowText" lastClr="000000"/>
      </a:dk1>
      <a:lt1>
        <a:sysClr val="window" lastClr="FFFFFF"/>
      </a:lt1>
      <a:dk2>
        <a:srgbClr val="17406D"/>
      </a:dk2>
      <a:lt2>
        <a:srgbClr val="DBEFF9"/>
      </a:lt2>
      <a:accent1>
        <a:srgbClr val="0049AE"/>
      </a:accent1>
      <a:accent2>
        <a:srgbClr val="00C9C4"/>
      </a:accent2>
      <a:accent3>
        <a:srgbClr val="13B5EA"/>
      </a:accent3>
      <a:accent4>
        <a:srgbClr val="10CF9B"/>
      </a:accent4>
      <a:accent5>
        <a:srgbClr val="7CCA62"/>
      </a:accent5>
      <a:accent6>
        <a:srgbClr val="E0E89F"/>
      </a:accent6>
      <a:hlink>
        <a:srgbClr val="F49100"/>
      </a:hlink>
      <a:folHlink>
        <a:srgbClr val="85DFD0"/>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32670</TotalTime>
  <Words>3282</Words>
  <Application>Microsoft Office PowerPoint</Application>
  <PresentationFormat>Presentación en pantalla (16:9)</PresentationFormat>
  <Paragraphs>510</Paragraphs>
  <Slides>43</Slides>
  <Notes>11</Notes>
  <HiddenSlides>0</HiddenSlides>
  <MMClips>0</MMClips>
  <ScaleCrop>false</ScaleCrop>
  <HeadingPairs>
    <vt:vector size="4" baseType="variant">
      <vt:variant>
        <vt:lpstr>Tema</vt:lpstr>
      </vt:variant>
      <vt:variant>
        <vt:i4>2</vt:i4>
      </vt:variant>
      <vt:variant>
        <vt:lpstr>Títulos de diapositiva</vt:lpstr>
      </vt:variant>
      <vt:variant>
        <vt:i4>43</vt:i4>
      </vt:variant>
    </vt:vector>
  </HeadingPairs>
  <TitlesOfParts>
    <vt:vector size="45" baseType="lpstr">
      <vt:lpstr>Sophisticated Business</vt:lpstr>
      <vt:lpstr>Default Theme</vt:lpstr>
      <vt:lpstr>Diapositiva 1</vt:lpstr>
      <vt:lpstr>Diapositiva 2</vt:lpstr>
      <vt:lpstr>1. VERIFICACIÓN DEL QUÓRUM</vt:lpstr>
      <vt:lpstr>2. LECTURA Y APROBACIÓN DEL ORDEN DEL DÍA</vt:lpstr>
      <vt:lpstr>3. APROBACIÓN DE ACTA 86 DEL MES DE AGOSTO DE 2017 </vt:lpstr>
      <vt:lpstr>4. SEGUIMIENTO DE TAREAS</vt:lpstr>
      <vt:lpstr>Diapositiva 7</vt:lpstr>
      <vt:lpstr>5. Monitoreo Sistema de Administración de Riesgos de C&amp;L y Garantías – SARG  (Análisis de subyacentes para aprobación)</vt:lpstr>
      <vt:lpstr>Diapositiva 9</vt:lpstr>
      <vt:lpstr>Diapositiva 10</vt:lpstr>
      <vt:lpstr>6. Gestión Sistema de Administración de Riesgos Financieros SARF</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7. Gestión Sistema de Administración de Riesgo Operativo – SARO</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lpstr>Diapositiva 36</vt:lpstr>
      <vt:lpstr>Diapositiva 37</vt:lpstr>
      <vt:lpstr>Diapositiva 38</vt:lpstr>
      <vt:lpstr>Diapositiva 39</vt:lpstr>
      <vt:lpstr>Diapositiva 40</vt:lpstr>
      <vt:lpstr>8. Gestión Sistema de Administración de Riesgo LA/FT. </vt:lpstr>
      <vt:lpstr>Diapositiva 42</vt:lpstr>
      <vt:lpstr>9. Proposiciones y Varios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Duarte;Inc. 2014</dc:creator>
  <cp:lastModifiedBy>jromero</cp:lastModifiedBy>
  <cp:revision>1394</cp:revision>
  <cp:lastPrinted>2017-01-17T22:43:42Z</cp:lastPrinted>
  <dcterms:created xsi:type="dcterms:W3CDTF">2014-02-06T21:29:49Z</dcterms:created>
  <dcterms:modified xsi:type="dcterms:W3CDTF">2017-09-19T17:31:55Z</dcterms:modified>
</cp:coreProperties>
</file>