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30.xml" ContentType="application/vnd.openxmlformats-officedocument.presentationml.notesSlide+xml"/>
  <Override PartName="/ppt/slides/slide9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charts/chart3.xml" ContentType="application/vnd.openxmlformats-officedocument.drawingml.chart+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layout20.xml" ContentType="application/vnd.openxmlformats-officedocument.drawingml.diagramLayout+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quickStyle25.xml" ContentType="application/vnd.openxmlformats-officedocument.drawingml.diagramStyle+xml"/>
  <Override PartName="/ppt/diagrams/drawing26.xml" ContentType="application/vnd.ms-office.drawingml.diagramDrawing+xml"/>
  <Override PartName="/ppt/slides/slide119.xml" ContentType="application/vnd.openxmlformats-officedocument.presentationml.slide+xml"/>
  <Override PartName="/ppt/slideLayouts/slideLayout10.xml" ContentType="application/vnd.openxmlformats-officedocument.presentationml.slideLayout+xml"/>
  <Override PartName="/ppt/diagrams/drawing8.xml" ContentType="application/vnd.ms-office.drawingml.diagramDrawing+xml"/>
  <Override PartName="/ppt/diagrams/layout25.xml" ContentType="application/vnd.openxmlformats-officedocument.drawingml.diagramLayout+xml"/>
  <Override PartName="/ppt/slides/slide108.xml" ContentType="application/vnd.openxmlformats-officedocument.presentationml.slide+xml"/>
  <Override PartName="/ppt/diagrams/quickStyle8.xml" ContentType="application/vnd.openxmlformats-officedocument.drawingml.diagramStyle+xml"/>
  <Override PartName="/ppt/diagrams/layout14.xml" ContentType="application/vnd.openxmlformats-officedocument.drawingml.diagramLayout+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slides/slide41.xml" ContentType="application/vnd.openxmlformats-officedocument.presentationml.slide+xml"/>
  <Override PartName="/ppt/slides/slide30.xml" ContentType="application/vnd.openxmlformats-officedocument.presentationml.slide+xml"/>
  <Override PartName="/ppt/diagrams/layout19.xml" ContentType="application/vnd.openxmlformats-officedocument.drawingml.diagramLayou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quickStyle22.xml" ContentType="application/vnd.openxmlformats-officedocument.drawingml.diagramStyle+xml"/>
  <Override PartName="/ppt/diagrams/drawing23.xml" ContentType="application/vnd.ms-office.drawingml.diagramDrawing+xml"/>
  <Override PartName="/ppt/diagrams/colors29.xml" ContentType="application/vnd.openxmlformats-officedocument.drawingml.diagramColors+xml"/>
  <Override PartName="/ppt/slides/slide79.xml" ContentType="application/vnd.openxmlformats-officedocument.presentationml.slide+xml"/>
  <Override PartName="/ppt/notesSlides/notesSlide10.xml" ContentType="application/vnd.openxmlformats-officedocument.presentationml.notesSlide+xml"/>
  <Override PartName="/ppt/charts/chart5.xml" ContentType="application/vnd.openxmlformats-officedocument.drawingml.chart+xml"/>
  <Override PartName="/ppt/diagrams/colors6.xml" ContentType="application/vnd.openxmlformats-officedocument.drawingml.diagramColors+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layout22.xml" ContentType="application/vnd.openxmlformats-officedocument.drawingml.diagramLayout+xml"/>
  <Override PartName="/ppt/slides/slide57.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quickStyle5.xml" ContentType="application/vnd.openxmlformats-officedocument.drawingml.diagramStyle+xml"/>
  <Override PartName="/ppt/slides/slide46.xml" ContentType="application/vnd.openxmlformats-officedocument.presentationml.slide+xml"/>
  <Override PartName="/ppt/slides/slide93.xml" ContentType="application/vnd.openxmlformats-officedocument.presentationml.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notesSlides/notesSlide26.xml" ContentType="application/vnd.openxmlformats-officedocument.presentationml.notesSlid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27.xml" ContentType="application/vnd.openxmlformats-officedocument.drawingml.diagramLayout+xml"/>
  <Override PartName="/ppt/notesSlides/notesSlide11.xml" ContentType="application/vnd.openxmlformats-officedocument.presentationml.notesSlide+xml"/>
  <Override PartName="/ppt/charts/chart6.xml" ContentType="application/vnd.openxmlformats-officedocument.drawingml.char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charts/chart2.xml" ContentType="application/vnd.openxmlformats-officedocument.drawingml.chart+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diagrams/data20.xml" ContentType="application/vnd.openxmlformats-officedocument.drawingml.diagramData+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quickStyle24.xml" ContentType="application/vnd.openxmlformats-officedocument.drawingml.diagramStyle+xml"/>
  <Override PartName="/ppt/diagrams/drawing25.xml" ContentType="application/vnd.ms-office.drawingml.diagramDrawing+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slides/slide118.xml" ContentType="application/vnd.openxmlformats-officedocument.presentationml.slide+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drawing19.xml" ContentType="application/vnd.ms-office.drawingml.diagramDrawing+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colors28.xml" ContentType="application/vnd.openxmlformats-officedocument.drawingml.diagramColors+xml"/>
  <Override PartName="/ppt/slides/slide89.xml" ContentType="application/vnd.openxmlformats-officedocument.presentationml.slide+xml"/>
  <Override PartName="/ppt/charts/chart4.xml" ContentType="application/vnd.openxmlformats-officedocument.drawingml.chart+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diagrams/colors20.xml" ContentType="application/vnd.openxmlformats-officedocument.drawingml.diagramColors+xml"/>
  <Override PartName="/ppt/slides/slide34.xml" ContentType="application/vnd.openxmlformats-officedocument.presentationml.slide+xml"/>
  <Override PartName="/ppt/slides/slide81.xml" ContentType="application/vnd.openxmlformats-officedocument.presentationml.slide+xml"/>
  <Override PartName="/ppt/diagrams/data11.xml" ContentType="application/vnd.openxmlformats-officedocument.drawingml.diagramData+xml"/>
  <Override PartName="/ppt/diagrams/data22.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commentAuthors.xml" ContentType="application/vnd.openxmlformats-officedocument.presentationml.commentAuthors+xml"/>
  <Override PartName="/ppt/diagrams/drawing9.xml" ContentType="application/vnd.ms-office.drawingml.diagramDrawing+xml"/>
  <Override PartName="/ppt/diagrams/layout15.xml" ContentType="application/vnd.openxmlformats-officedocument.drawingml.diagramLayout+xml"/>
  <Override PartName="/ppt/diagrams/layout26.xml" ContentType="application/vnd.openxmlformats-officedocument.drawingml.diagramLayout+xml"/>
  <Override PartName="/ppt/slides/slide109.xml" ContentType="application/vnd.openxmlformats-officedocument.presentationml.slide+xml"/>
  <Override PartName="/ppt/diagrams/quickStyle9.xml" ContentType="application/vnd.openxmlformats-officedocument.drawingml.diagramStyle+xml"/>
  <Override PartName="/ppt/diagrams/drawing30.xml" ContentType="application/vnd.ms-office.drawingml.diagramDrawing+xml"/>
  <Override PartName="/ppt/slides/slide97.xml" ContentType="application/vnd.openxmlformats-officedocument.presentationml.slide+xml"/>
  <Override PartName="/ppt/charts/chart1.xml" ContentType="application/vnd.openxmlformats-officedocument.drawingml.chart+xml"/>
  <Override PartName="/ppt/notesSlides/notesSlide5.xml" ContentType="application/vnd.openxmlformats-officedocument.presentationml.notesSlide+xml"/>
  <Override PartName="/ppt/diagrams/colors14.xml" ContentType="application/vnd.openxmlformats-officedocument.drawingml.diagramColors+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diagrams/colors2.xml" ContentType="application/vnd.openxmlformats-officedocument.drawingml.diagramColors+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handoutMasterIdLst>
    <p:handoutMasterId r:id="rId125"/>
  </p:handoutMasterIdLst>
  <p:sldIdLst>
    <p:sldId id="1509" r:id="rId2"/>
    <p:sldId id="1559" r:id="rId3"/>
    <p:sldId id="1498" r:id="rId4"/>
    <p:sldId id="1560" r:id="rId5"/>
    <p:sldId id="1547" r:id="rId6"/>
    <p:sldId id="1548" r:id="rId7"/>
    <p:sldId id="1549" r:id="rId8"/>
    <p:sldId id="1550" r:id="rId9"/>
    <p:sldId id="1551" r:id="rId10"/>
    <p:sldId id="1552" r:id="rId11"/>
    <p:sldId id="1553" r:id="rId12"/>
    <p:sldId id="1554" r:id="rId13"/>
    <p:sldId id="1555" r:id="rId14"/>
    <p:sldId id="1512" r:id="rId15"/>
    <p:sldId id="1514" r:id="rId16"/>
    <p:sldId id="1515" r:id="rId17"/>
    <p:sldId id="1516" r:id="rId18"/>
    <p:sldId id="1517" r:id="rId19"/>
    <p:sldId id="1518" r:id="rId20"/>
    <p:sldId id="1556" r:id="rId21"/>
    <p:sldId id="1520" r:id="rId22"/>
    <p:sldId id="1521" r:id="rId23"/>
    <p:sldId id="1522" r:id="rId24"/>
    <p:sldId id="1513" r:id="rId25"/>
    <p:sldId id="1511" r:id="rId26"/>
    <p:sldId id="1557" r:id="rId27"/>
    <p:sldId id="1558" r:id="rId28"/>
    <p:sldId id="1523" r:id="rId29"/>
    <p:sldId id="1562" r:id="rId30"/>
    <p:sldId id="1564" r:id="rId31"/>
    <p:sldId id="1580" r:id="rId32"/>
    <p:sldId id="1568" r:id="rId33"/>
    <p:sldId id="1581" r:id="rId34"/>
    <p:sldId id="1582" r:id="rId35"/>
    <p:sldId id="1583" r:id="rId36"/>
    <p:sldId id="1584" r:id="rId37"/>
    <p:sldId id="1585" r:id="rId38"/>
    <p:sldId id="1586" r:id="rId39"/>
    <p:sldId id="1587" r:id="rId40"/>
    <p:sldId id="1588" r:id="rId41"/>
    <p:sldId id="1561" r:id="rId42"/>
    <p:sldId id="1541" r:id="rId43"/>
    <p:sldId id="1542" r:id="rId44"/>
    <p:sldId id="1543" r:id="rId45"/>
    <p:sldId id="1544" r:id="rId46"/>
    <p:sldId id="1545" r:id="rId47"/>
    <p:sldId id="1546" r:id="rId48"/>
    <p:sldId id="1526" r:id="rId49"/>
    <p:sldId id="1535" r:id="rId50"/>
    <p:sldId id="1536" r:id="rId51"/>
    <p:sldId id="1575" r:id="rId52"/>
    <p:sldId id="1655" r:id="rId53"/>
    <p:sldId id="1656" r:id="rId54"/>
    <p:sldId id="1657" r:id="rId55"/>
    <p:sldId id="1658" r:id="rId56"/>
    <p:sldId id="1659" r:id="rId57"/>
    <p:sldId id="1577" r:id="rId58"/>
    <p:sldId id="1578" r:id="rId59"/>
    <p:sldId id="1591" r:id="rId60"/>
    <p:sldId id="1592" r:id="rId61"/>
    <p:sldId id="1593" r:id="rId62"/>
    <p:sldId id="1594" r:id="rId63"/>
    <p:sldId id="1595" r:id="rId64"/>
    <p:sldId id="1596" r:id="rId65"/>
    <p:sldId id="1597" r:id="rId66"/>
    <p:sldId id="1598" r:id="rId67"/>
    <p:sldId id="1599" r:id="rId68"/>
    <p:sldId id="1600" r:id="rId69"/>
    <p:sldId id="1601" r:id="rId70"/>
    <p:sldId id="1602" r:id="rId71"/>
    <p:sldId id="1603" r:id="rId72"/>
    <p:sldId id="1604" r:id="rId73"/>
    <p:sldId id="1605" r:id="rId74"/>
    <p:sldId id="1606" r:id="rId75"/>
    <p:sldId id="1607" r:id="rId76"/>
    <p:sldId id="1608" r:id="rId77"/>
    <p:sldId id="1609" r:id="rId78"/>
    <p:sldId id="1610" r:id="rId79"/>
    <p:sldId id="1611" r:id="rId80"/>
    <p:sldId id="1612" r:id="rId81"/>
    <p:sldId id="1613" r:id="rId82"/>
    <p:sldId id="1614" r:id="rId83"/>
    <p:sldId id="1615" r:id="rId84"/>
    <p:sldId id="1616" r:id="rId85"/>
    <p:sldId id="1617" r:id="rId86"/>
    <p:sldId id="1618" r:id="rId87"/>
    <p:sldId id="1619" r:id="rId88"/>
    <p:sldId id="1620" r:id="rId89"/>
    <p:sldId id="1621" r:id="rId90"/>
    <p:sldId id="1622" r:id="rId91"/>
    <p:sldId id="1623" r:id="rId92"/>
    <p:sldId id="1624" r:id="rId93"/>
    <p:sldId id="1625" r:id="rId94"/>
    <p:sldId id="1626" r:id="rId95"/>
    <p:sldId id="1627" r:id="rId96"/>
    <p:sldId id="1628" r:id="rId97"/>
    <p:sldId id="1629" r:id="rId98"/>
    <p:sldId id="1630" r:id="rId99"/>
    <p:sldId id="1631" r:id="rId100"/>
    <p:sldId id="1632" r:id="rId101"/>
    <p:sldId id="1633" r:id="rId102"/>
    <p:sldId id="1634" r:id="rId103"/>
    <p:sldId id="1635" r:id="rId104"/>
    <p:sldId id="1636" r:id="rId105"/>
    <p:sldId id="1637" r:id="rId106"/>
    <p:sldId id="1638" r:id="rId107"/>
    <p:sldId id="1639" r:id="rId108"/>
    <p:sldId id="1640" r:id="rId109"/>
    <p:sldId id="1641" r:id="rId110"/>
    <p:sldId id="1642" r:id="rId111"/>
    <p:sldId id="1643" r:id="rId112"/>
    <p:sldId id="1644" r:id="rId113"/>
    <p:sldId id="1645" r:id="rId114"/>
    <p:sldId id="1646" r:id="rId115"/>
    <p:sldId id="1647" r:id="rId116"/>
    <p:sldId id="1648" r:id="rId117"/>
    <p:sldId id="1579" r:id="rId118"/>
    <p:sldId id="1654" r:id="rId119"/>
    <p:sldId id="1651" r:id="rId120"/>
    <p:sldId id="1652" r:id="rId121"/>
    <p:sldId id="1653" r:id="rId122"/>
    <p:sldId id="364" r:id="rId123"/>
  </p:sldIdLst>
  <p:sldSz cx="9144000" cy="5143500" type="screen16x9"/>
  <p:notesSz cx="7010400" cy="9296400"/>
  <p:defaultText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Sophisticated Business" id="{58BEDF31-0425-40C4-87B2-EBC1798A92EE}">
          <p14:sldIdLst>
            <p14:sldId id="258"/>
            <p14:sldId id="1498"/>
            <p14:sldId id="1500"/>
            <p14:sldId id="1501"/>
            <p14:sldId id="1508"/>
            <p14:sldId id="364"/>
          </p14:sldIdLst>
        </p14:section>
      </p14:sectionLst>
    </p:ext>
    <p:ext uri="{EFAFB233-063F-42B5-8137-9DF3F51BA10A}">
      <p15:sldGuideLst xmlns:p15="http://schemas.microsoft.com/office/powerpoint/2012/main" xmlns="">
        <p15:guide id="1" orient="horz" pos="2704" userDrawn="1">
          <p15:clr>
            <a:srgbClr val="A4A3A4"/>
          </p15:clr>
        </p15:guide>
        <p15:guide id="2" orient="horz" pos="3339" userDrawn="1">
          <p15:clr>
            <a:srgbClr val="A4A3A4"/>
          </p15:clr>
        </p15:guide>
        <p15:guide id="3" pos="408" userDrawn="1">
          <p15:clr>
            <a:srgbClr val="A4A3A4"/>
          </p15:clr>
        </p15:guide>
        <p15:guide id="4" orient="horz" pos="2028">
          <p15:clr>
            <a:srgbClr val="A4A3A4"/>
          </p15:clr>
        </p15:guide>
        <p15:guide id="5" orient="horz" pos="250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27">
          <p15:clr>
            <a:srgbClr val="A4A3A4"/>
          </p15:clr>
        </p15:guide>
        <p15:guide id="4" pos="2141">
          <p15:clr>
            <a:srgbClr val="A4A3A4"/>
          </p15:clr>
        </p15:guide>
        <p15:guide id="5" orient="horz" pos="2697">
          <p15:clr>
            <a:srgbClr val="A4A3A4"/>
          </p15:clr>
        </p15:guide>
        <p15:guide id="6" orient="horz" pos="2928">
          <p15:clr>
            <a:srgbClr val="A4A3A4"/>
          </p15:clr>
        </p15:guide>
        <p15:guide id="7" pos="2228">
          <p15:clr>
            <a:srgbClr val="A4A3A4"/>
          </p15:clr>
        </p15:guide>
        <p15:guide id="8" pos="2208">
          <p15:clr>
            <a:srgbClr val="A4A3A4"/>
          </p15:clr>
        </p15:guide>
        <p15:guide id="9" orient="horz" pos="2857">
          <p15:clr>
            <a:srgbClr val="A4A3A4"/>
          </p15:clr>
        </p15:guide>
        <p15:guide id="10" orient="horz" pos="3102">
          <p15:clr>
            <a:srgbClr val="A4A3A4"/>
          </p15:clr>
        </p15:guide>
        <p15:guide id="11" orient="horz" pos="2676">
          <p15:clr>
            <a:srgbClr val="A4A3A4"/>
          </p15:clr>
        </p15:guide>
        <p15:guide id="12" orient="horz" pos="2905">
          <p15:clr>
            <a:srgbClr val="A4A3A4"/>
          </p15:clr>
        </p15:guide>
        <p15:guide id="13" orient="horz" pos="2903">
          <p15:clr>
            <a:srgbClr val="A4A3A4"/>
          </p15:clr>
        </p15:guide>
        <p15:guide id="14" orient="horz" pos="3152">
          <p15:clr>
            <a:srgbClr val="A4A3A4"/>
          </p15:clr>
        </p15:guide>
        <p15:guide id="15" orient="horz" pos="2718">
          <p15:clr>
            <a:srgbClr val="A4A3A4"/>
          </p15:clr>
        </p15:guide>
        <p15:guide id="16" orient="horz" pos="2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0C649"/>
    <a:srgbClr val="897C58"/>
    <a:srgbClr val="00B0F0"/>
    <a:srgbClr val="094784"/>
    <a:srgbClr val="3788FF"/>
    <a:srgbClr val="6699FF"/>
    <a:srgbClr val="0081E2"/>
    <a:srgbClr val="537CFF"/>
    <a:srgbClr val="7B7B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87545" autoAdjust="0"/>
  </p:normalViewPr>
  <p:slideViewPr>
    <p:cSldViewPr snapToGrid="0" snapToObjects="1">
      <p:cViewPr varScale="1">
        <p:scale>
          <a:sx n="94" d="100"/>
          <a:sy n="94" d="100"/>
        </p:scale>
        <p:origin x="-1062" y="-90"/>
      </p:cViewPr>
      <p:guideLst>
        <p:guide orient="horz" pos="2704"/>
        <p:guide orient="horz" pos="3339"/>
        <p:guide orient="horz" pos="2028"/>
        <p:guide orient="horz" pos="2504"/>
        <p:guide pos="408"/>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orient="horz" pos="3127"/>
        <p:guide orient="horz" pos="2697"/>
        <p:guide orient="horz" pos="2928"/>
        <p:guide orient="horz" pos="2857"/>
        <p:guide orient="horz" pos="3102"/>
        <p:guide orient="horz" pos="2676"/>
        <p:guide orient="horz" pos="2905"/>
        <p:guide orient="horz" pos="2903"/>
        <p:guide orient="horz" pos="3152"/>
        <p:guide orient="horz" pos="2718"/>
        <p:guide orient="horz" pos="2951"/>
        <p:guide pos="2160"/>
        <p:guide pos="2141"/>
        <p:guide pos="2228"/>
        <p:guide pos="220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1" Type="http://schemas.openxmlformats.org/officeDocument/2006/relationships/oleObject" Target="file:///\\Fileserver\gestion%20contable%20y%20de%20costos\ESTADOS%20FINANCIEROS\2017\ESTADOS%20FIANCIEROS\Junio\fin%20de%20mes\PRESENTACION%20ESTADOS%20FINANCIEROS%20Junio.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ileserver\gestion%20contable%20y%20de%20costos\ESTADOS%20FINANCIEROS\2017\ESTADOS%20FIANCIEROS\Junio\fin%20de%20mes\PRESENTACION%20ESTADOS%20FINANCIEROS%20Junio.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ileserver\gestion%20contable%20y%20de%20costos\ESTADOS%20FINANCIEROS\2017\ESTADOS%20FIANCIEROS\Junio\fin%20de%20mes\PRESENTACION%20ESTADOS%20FINANCIEROS%20Junio.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ileserver\gestion%20contable%20y%20de%20costos\ESTADOS%20FINANCIEROS\2017\ESTADOS%20FIANCIEROS\Junio\fin%20de%20mes\PRESENTACION%20ESTADOS%20FINANCIEROS%20Junio.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tesoreria06\Olineros\Documents\Inversiones-Tesoreria\Portafolio%20BMC\Historico%20Valoracion\2017\Junio\30-06-2017%20.xlsx" TargetMode="External"/></Relationships>
</file>

<file path=ppt/charts/_rels/chart6.xml.rels><?xml version="1.0" encoding="UTF-8" standalone="yes"?>
<Relationships xmlns="http://schemas.openxmlformats.org/package/2006/relationships"><Relationship Id="rId2" Type="http://schemas.openxmlformats.org/officeDocument/2006/relationships/oleObject" Target="file:///C:\Users\vamador\AppData\Local\Microsoft\Windows\Temporary%20Internet%20Files\Content.Outlook\XR1090U8\Libro1%20(14).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CO"/>
  <c:chart>
    <c:autoTitleDeleted val="1"/>
    <c:plotArea>
      <c:layout>
        <c:manualLayout>
          <c:layoutTarget val="inner"/>
          <c:xMode val="edge"/>
          <c:yMode val="edge"/>
          <c:x val="1.7579971567510653E-2"/>
          <c:y val="3.2286080091722992E-2"/>
          <c:w val="0.96777005212624179"/>
          <c:h val="0.86366440017961565"/>
        </c:manualLayout>
      </c:layout>
      <c:barChart>
        <c:barDir val="col"/>
        <c:grouping val="clustered"/>
        <c:ser>
          <c:idx val="0"/>
          <c:order val="0"/>
          <c:tx>
            <c:strRef>
              <c:f>'Estado situacion financier'!$O$44</c:f>
              <c:strCache>
                <c:ptCount val="1"/>
                <c:pt idx="0">
                  <c:v>2016</c:v>
                </c:pt>
              </c:strCache>
            </c:strRef>
          </c:tx>
          <c:spPr>
            <a:solidFill>
              <a:srgbClr val="0070C0"/>
            </a:solidFill>
          </c:spPr>
          <c:dLbls>
            <c:spPr>
              <a:noFill/>
              <a:ln>
                <a:noFill/>
              </a:ln>
              <a:effectLst/>
            </c:spPr>
            <c:showVal val="1"/>
            <c:extLst>
              <c:ext xmlns:c15="http://schemas.microsoft.com/office/drawing/2012/chart" uri="{CE6537A1-D6FC-4f65-9D91-7224C49458BB}">
                <c15:layout/>
                <c15:showLeaderLines val="0"/>
              </c:ext>
            </c:extLst>
          </c:dLbls>
          <c:cat>
            <c:strRef>
              <c:f>'Estado situacion financier'!$N$45:$N$47</c:f>
              <c:strCache>
                <c:ptCount val="3"/>
                <c:pt idx="0">
                  <c:v>ACTIVO</c:v>
                </c:pt>
                <c:pt idx="1">
                  <c:v>PASIVO</c:v>
                </c:pt>
                <c:pt idx="2">
                  <c:v>PATRIMONIO</c:v>
                </c:pt>
              </c:strCache>
            </c:strRef>
          </c:cat>
          <c:val>
            <c:numRef>
              <c:f>'Estado situacion financier'!$O$45:$O$47</c:f>
              <c:numCache>
                <c:formatCode>_ * #,##0_ ;_ * \-#,##0_ ;_ * "-"??_ ;_ @_ </c:formatCode>
                <c:ptCount val="3"/>
                <c:pt idx="0">
                  <c:v>69693.963973929276</c:v>
                </c:pt>
                <c:pt idx="1">
                  <c:v>8522.4392507200009</c:v>
                </c:pt>
                <c:pt idx="2">
                  <c:v>61171.524723209994</c:v>
                </c:pt>
              </c:numCache>
            </c:numRef>
          </c:val>
        </c:ser>
        <c:ser>
          <c:idx val="1"/>
          <c:order val="1"/>
          <c:tx>
            <c:strRef>
              <c:f>'Estado situacion financier'!$P$44</c:f>
              <c:strCache>
                <c:ptCount val="1"/>
                <c:pt idx="0">
                  <c:v>2017</c:v>
                </c:pt>
              </c:strCache>
            </c:strRef>
          </c:tx>
          <c:spPr>
            <a:solidFill>
              <a:srgbClr val="F0C649"/>
            </a:solidFill>
          </c:spPr>
          <c:dLbls>
            <c:spPr>
              <a:noFill/>
              <a:ln>
                <a:noFill/>
              </a:ln>
              <a:effectLst/>
            </c:spPr>
            <c:showVal val="1"/>
            <c:extLst>
              <c:ext xmlns:c15="http://schemas.microsoft.com/office/drawing/2012/chart" uri="{CE6537A1-D6FC-4f65-9D91-7224C49458BB}">
                <c15:layout/>
                <c15:showLeaderLines val="0"/>
              </c:ext>
            </c:extLst>
          </c:dLbls>
          <c:cat>
            <c:strRef>
              <c:f>'Estado situacion financier'!$N$45:$N$47</c:f>
              <c:strCache>
                <c:ptCount val="3"/>
                <c:pt idx="0">
                  <c:v>ACTIVO</c:v>
                </c:pt>
                <c:pt idx="1">
                  <c:v>PASIVO</c:v>
                </c:pt>
                <c:pt idx="2">
                  <c:v>PATRIMONIO</c:v>
                </c:pt>
              </c:strCache>
            </c:strRef>
          </c:cat>
          <c:val>
            <c:numRef>
              <c:f>'Estado situacion financier'!$P$45:$P$47</c:f>
              <c:numCache>
                <c:formatCode>_ * #,##0_ ;_ * \-#,##0_ ;_ * "-"??_ ;_ @_ </c:formatCode>
                <c:ptCount val="3"/>
                <c:pt idx="0">
                  <c:v>84596.867227190014</c:v>
                </c:pt>
                <c:pt idx="1">
                  <c:v>14531.240475190058</c:v>
                </c:pt>
                <c:pt idx="2">
                  <c:v>70065.626752000026</c:v>
                </c:pt>
              </c:numCache>
            </c:numRef>
          </c:val>
        </c:ser>
        <c:dLbls>
          <c:showVal val="1"/>
        </c:dLbls>
        <c:overlap val="-25"/>
        <c:axId val="38496512"/>
        <c:axId val="38514688"/>
      </c:barChart>
      <c:catAx>
        <c:axId val="38496512"/>
        <c:scaling>
          <c:orientation val="minMax"/>
        </c:scaling>
        <c:axPos val="b"/>
        <c:numFmt formatCode="General" sourceLinked="0"/>
        <c:majorTickMark val="none"/>
        <c:tickLblPos val="nextTo"/>
        <c:crossAx val="38514688"/>
        <c:crosses val="autoZero"/>
        <c:auto val="1"/>
        <c:lblAlgn val="ctr"/>
        <c:lblOffset val="100"/>
      </c:catAx>
      <c:valAx>
        <c:axId val="38514688"/>
        <c:scaling>
          <c:orientation val="minMax"/>
        </c:scaling>
        <c:delete val="1"/>
        <c:axPos val="l"/>
        <c:numFmt formatCode="_ * #,##0_ ;_ * \-#,##0_ ;_ * &quot;-&quot;??_ ;_ @_ " sourceLinked="1"/>
        <c:tickLblPos val="none"/>
        <c:crossAx val="38496512"/>
        <c:crosses val="autoZero"/>
        <c:crossBetween val="between"/>
      </c:valAx>
    </c:plotArea>
    <c:legend>
      <c:legendPos val="t"/>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CO"/>
  <c:chart>
    <c:plotArea>
      <c:layout/>
      <c:barChart>
        <c:barDir val="col"/>
        <c:grouping val="clustered"/>
        <c:ser>
          <c:idx val="0"/>
          <c:order val="0"/>
          <c:tx>
            <c:strRef>
              <c:f>Hoja12!$C$190</c:f>
              <c:strCache>
                <c:ptCount val="1"/>
                <c:pt idx="0">
                  <c:v>2016</c:v>
                </c:pt>
              </c:strCache>
            </c:strRef>
          </c:tx>
          <c:spPr>
            <a:solidFill>
              <a:srgbClr val="0070C0"/>
            </a:solidFill>
          </c:spPr>
          <c:dLbls>
            <c:dLbl>
              <c:idx val="0"/>
              <c:layout>
                <c:manualLayout>
                  <c:x val="-1.0252925486027881E-2"/>
                  <c:y val="0"/>
                </c:manualLayout>
              </c:layout>
              <c:showVal val="1"/>
              <c:extLst>
                <c:ext xmlns:c15="http://schemas.microsoft.com/office/drawing/2012/chart" uri="{CE6537A1-D6FC-4f65-9D91-7224C49458BB}">
                  <c15:layout/>
                </c:ext>
              </c:extLst>
            </c:dLbl>
            <c:dLbl>
              <c:idx val="3"/>
              <c:layout>
                <c:manualLayout>
                  <c:x val="-1.1221747924197535E-2"/>
                  <c:y val="0"/>
                </c:manualLayout>
              </c:layout>
              <c:showVal val="1"/>
              <c:extLst>
                <c:ext xmlns:c15="http://schemas.microsoft.com/office/drawing/2012/chart" uri="{CE6537A1-D6FC-4f65-9D91-7224C49458BB}">
                  <c15:layout/>
                </c:ext>
              </c:extLst>
            </c:dLbl>
            <c:dLbl>
              <c:idx val="5"/>
              <c:layout>
                <c:manualLayout>
                  <c:x val="-1.5429903395771712E-2"/>
                  <c:y val="-4.0697849551266149E-3"/>
                </c:manualLayout>
              </c:layout>
              <c:showVal val="1"/>
              <c:extLst>
                <c:ext xmlns:c15="http://schemas.microsoft.com/office/drawing/2012/chart" uri="{CE6537A1-D6FC-4f65-9D91-7224C49458BB}">
                  <c15:layout/>
                </c:ext>
              </c:extLst>
            </c:dLbl>
            <c:dLbl>
              <c:idx val="6"/>
              <c:layout>
                <c:manualLayout>
                  <c:x val="-7.0135924526233996E-3"/>
                  <c:y val="4.0697849551266149E-3"/>
                </c:manualLayout>
              </c:layout>
              <c:showVal val="1"/>
              <c:extLst>
                <c:ext xmlns:c15="http://schemas.microsoft.com/office/drawing/2012/chart" uri="{CE6537A1-D6FC-4f65-9D91-7224C49458BB}">
                  <c15:layout/>
                </c:ext>
              </c:extLst>
            </c:dLbl>
            <c:spPr>
              <a:noFill/>
              <a:ln>
                <a:noFill/>
              </a:ln>
              <a:effectLst/>
            </c:spPr>
            <c:showVal val="1"/>
            <c:extLst>
              <c:ext xmlns:c15="http://schemas.microsoft.com/office/drawing/2012/chart" uri="{CE6537A1-D6FC-4f65-9D91-7224C49458BB}">
                <c15:layout/>
                <c15:showLeaderLines val="0"/>
              </c:ext>
            </c:extLst>
          </c:dLbls>
          <c:cat>
            <c:strRef>
              <c:f>Hoja12!$B$191:$B$197</c:f>
              <c:strCache>
                <c:ptCount val="7"/>
                <c:pt idx="0">
                  <c:v>Ingresos Operacionales</c:v>
                </c:pt>
                <c:pt idx="1">
                  <c:v>Gastos Operacionales</c:v>
                </c:pt>
                <c:pt idx="2">
                  <c:v>Resultado Operacional</c:v>
                </c:pt>
                <c:pt idx="3">
                  <c:v>Ingresos no Operacionales</c:v>
                </c:pt>
                <c:pt idx="4">
                  <c:v>Gastos no Operacionales</c:v>
                </c:pt>
                <c:pt idx="5">
                  <c:v>Impuesto a la Ganancias</c:v>
                </c:pt>
                <c:pt idx="6">
                  <c:v>Resultado neto</c:v>
                </c:pt>
              </c:strCache>
            </c:strRef>
          </c:cat>
          <c:val>
            <c:numRef>
              <c:f>Hoja12!$C$191:$C$197</c:f>
              <c:numCache>
                <c:formatCode>_ * #,##0_ ;_ * \-#,##0_ ;_ * "-"??_ ;_ @_ </c:formatCode>
                <c:ptCount val="7"/>
                <c:pt idx="0">
                  <c:v>14222.43022432</c:v>
                </c:pt>
                <c:pt idx="1">
                  <c:v>12085.6526595</c:v>
                </c:pt>
                <c:pt idx="2">
                  <c:v>2136.7775648200004</c:v>
                </c:pt>
                <c:pt idx="3">
                  <c:v>1702.1678076900002</c:v>
                </c:pt>
                <c:pt idx="4">
                  <c:v>220.94336228999995</c:v>
                </c:pt>
                <c:pt idx="5">
                  <c:v>1660.4260000000011</c:v>
                </c:pt>
                <c:pt idx="6">
                  <c:v>1956.4442562200006</c:v>
                </c:pt>
              </c:numCache>
            </c:numRef>
          </c:val>
        </c:ser>
        <c:ser>
          <c:idx val="1"/>
          <c:order val="1"/>
          <c:tx>
            <c:strRef>
              <c:f>Hoja12!$D$190</c:f>
              <c:strCache>
                <c:ptCount val="1"/>
                <c:pt idx="0">
                  <c:v>2017</c:v>
                </c:pt>
              </c:strCache>
            </c:strRef>
          </c:tx>
          <c:spPr>
            <a:solidFill>
              <a:srgbClr val="F0C649"/>
            </a:solidFill>
          </c:spPr>
          <c:dLbls>
            <c:spPr>
              <a:noFill/>
              <a:ln>
                <a:noFill/>
              </a:ln>
              <a:effectLst/>
            </c:spPr>
            <c:showVal val="1"/>
            <c:extLst>
              <c:ext xmlns:c15="http://schemas.microsoft.com/office/drawing/2012/chart" uri="{CE6537A1-D6FC-4f65-9D91-7224C49458BB}">
                <c15:layout/>
                <c15:showLeaderLines val="0"/>
              </c:ext>
            </c:extLst>
          </c:dLbls>
          <c:cat>
            <c:strRef>
              <c:f>Hoja12!$B$191:$B$197</c:f>
              <c:strCache>
                <c:ptCount val="7"/>
                <c:pt idx="0">
                  <c:v>Ingresos Operacionales</c:v>
                </c:pt>
                <c:pt idx="1">
                  <c:v>Gastos Operacionales</c:v>
                </c:pt>
                <c:pt idx="2">
                  <c:v>Resultado Operacional</c:v>
                </c:pt>
                <c:pt idx="3">
                  <c:v>Ingresos no Operacionales</c:v>
                </c:pt>
                <c:pt idx="4">
                  <c:v>Gastos no Operacionales</c:v>
                </c:pt>
                <c:pt idx="5">
                  <c:v>Impuesto a la Ganancias</c:v>
                </c:pt>
                <c:pt idx="6">
                  <c:v>Resultado neto</c:v>
                </c:pt>
              </c:strCache>
            </c:strRef>
          </c:cat>
          <c:val>
            <c:numRef>
              <c:f>Hoja12!$D$191:$D$197</c:f>
              <c:numCache>
                <c:formatCode>_ * #,##0_ ;_ * \-#,##0_ ;_ * "-"??_ ;_ @_ </c:formatCode>
                <c:ptCount val="7"/>
                <c:pt idx="0">
                  <c:v>17844.938102090025</c:v>
                </c:pt>
                <c:pt idx="1">
                  <c:v>10408.32941984</c:v>
                </c:pt>
                <c:pt idx="2">
                  <c:v>7436.6086822500038</c:v>
                </c:pt>
                <c:pt idx="3">
                  <c:v>2416.9525981199999</c:v>
                </c:pt>
                <c:pt idx="4">
                  <c:v>125.71129732999999</c:v>
                </c:pt>
                <c:pt idx="5">
                  <c:v>3909.5760551999997</c:v>
                </c:pt>
                <c:pt idx="6">
                  <c:v>5818.2739278399986</c:v>
                </c:pt>
              </c:numCache>
            </c:numRef>
          </c:val>
        </c:ser>
        <c:axId val="53380992"/>
        <c:axId val="53382528"/>
      </c:barChart>
      <c:lineChart>
        <c:grouping val="standard"/>
        <c:ser>
          <c:idx val="2"/>
          <c:order val="2"/>
          <c:tx>
            <c:strRef>
              <c:f>Hoja12!$E$190</c:f>
              <c:strCache>
                <c:ptCount val="1"/>
                <c:pt idx="0">
                  <c:v>Variación %</c:v>
                </c:pt>
              </c:strCache>
            </c:strRef>
          </c:tx>
          <c:spPr>
            <a:ln>
              <a:noFill/>
            </a:ln>
          </c:spPr>
          <c:marker>
            <c:spPr>
              <a:noFill/>
              <a:ln>
                <a:noFill/>
              </a:ln>
            </c:spPr>
          </c:marker>
          <c:dLbls>
            <c:dLbl>
              <c:idx val="0"/>
              <c:layout>
                <c:manualLayout>
                  <c:x val="-5.1264627430139424E-2"/>
                  <c:y val="-0.42976596811492868"/>
                </c:manualLayout>
              </c:layout>
              <c:showVal val="1"/>
              <c:extLst>
                <c:ext xmlns:c15="http://schemas.microsoft.com/office/drawing/2012/chart" uri="{CE6537A1-D6FC-4f65-9D91-7224C49458BB}">
                  <c15:layout/>
                </c:ext>
              </c:extLst>
            </c:dLbl>
            <c:dLbl>
              <c:idx val="1"/>
              <c:layout>
                <c:manualLayout>
                  <c:x val="7.3235182043056334E-3"/>
                  <c:y val="-0.36318250826613557"/>
                </c:manualLayout>
              </c:layout>
              <c:showVal val="1"/>
              <c:extLst>
                <c:ext xmlns:c15="http://schemas.microsoft.com/office/drawing/2012/chart" uri="{CE6537A1-D6FC-4f65-9D91-7224C49458BB}">
                  <c15:layout/>
                </c:ext>
              </c:extLst>
            </c:dLbl>
            <c:dLbl>
              <c:idx val="2"/>
              <c:layout>
                <c:manualLayout>
                  <c:x val="-5.7309444558822135E-2"/>
                  <c:y val="0.3843444025075019"/>
                </c:manualLayout>
              </c:layout>
              <c:showVal val="1"/>
              <c:extLst>
                <c:ext xmlns:c15="http://schemas.microsoft.com/office/drawing/2012/chart" uri="{CE6537A1-D6FC-4f65-9D91-7224C49458BB}">
                  <c15:layout/>
                </c:ext>
              </c:extLst>
            </c:dLbl>
            <c:dLbl>
              <c:idx val="3"/>
              <c:layout>
                <c:manualLayout>
                  <c:x val="-3.0758744790060535E-2"/>
                  <c:y val="5.1977883442640704E-2"/>
                </c:manualLayout>
              </c:layout>
              <c:showVal val="1"/>
              <c:extLst>
                <c:ext xmlns:c15="http://schemas.microsoft.com/office/drawing/2012/chart" uri="{CE6537A1-D6FC-4f65-9D91-7224C49458BB}">
                  <c15:layout/>
                </c:ext>
              </c:extLst>
            </c:dLbl>
            <c:dLbl>
              <c:idx val="4"/>
              <c:layout>
                <c:manualLayout>
                  <c:x val="-1.8979112527623614E-2"/>
                  <c:y val="-3.0919149716172652E-2"/>
                </c:manualLayout>
              </c:layout>
              <c:showVal val="1"/>
              <c:extLst>
                <c:ext xmlns:c15="http://schemas.microsoft.com/office/drawing/2012/chart" uri="{CE6537A1-D6FC-4f65-9D91-7224C49458BB}">
                  <c15:layout/>
                </c:ext>
              </c:extLst>
            </c:dLbl>
            <c:dLbl>
              <c:idx val="5"/>
              <c:layout>
                <c:manualLayout>
                  <c:x val="-6.5415832030756432E-2"/>
                  <c:y val="0.21120229138506746"/>
                </c:manualLayout>
              </c:layout>
              <c:showVal val="1"/>
              <c:extLst>
                <c:ext xmlns:c15="http://schemas.microsoft.com/office/drawing/2012/chart" uri="{CE6537A1-D6FC-4f65-9D91-7224C49458BB}">
                  <c15:layout/>
                </c:ext>
              </c:extLst>
            </c:dLbl>
            <c:dLbl>
              <c:idx val="6"/>
              <c:layout>
                <c:manualLayout>
                  <c:x val="-5.7185408900171514E-2"/>
                  <c:y val="0.30384373563958883"/>
                </c:manualLayout>
              </c:layout>
              <c:showVal val="1"/>
              <c:extLst>
                <c:ext xmlns:c15="http://schemas.microsoft.com/office/drawing/2012/chart" uri="{CE6537A1-D6FC-4f65-9D91-7224C49458BB}">
                  <c15:layout/>
                </c:ext>
              </c:extLst>
            </c:dLbl>
            <c:spPr>
              <a:noFill/>
              <a:ln>
                <a:noFill/>
              </a:ln>
              <a:effectLst/>
            </c:spPr>
            <c:txPr>
              <a:bodyPr/>
              <a:lstStyle/>
              <a:p>
                <a:pPr>
                  <a:defRPr b="1">
                    <a:solidFill>
                      <a:srgbClr val="002060"/>
                    </a:solidFill>
                  </a:defRPr>
                </a:pPr>
                <a:endParaRPr lang="es-CO"/>
              </a:p>
            </c:txPr>
            <c:showVal val="1"/>
            <c:extLst>
              <c:ext xmlns:c15="http://schemas.microsoft.com/office/drawing/2012/chart" uri="{CE6537A1-D6FC-4f65-9D91-7224C49458BB}">
                <c15:showLeaderLines val="0"/>
              </c:ext>
            </c:extLst>
          </c:dLbls>
          <c:cat>
            <c:strRef>
              <c:f>Hoja12!$B$191:$B$197</c:f>
              <c:strCache>
                <c:ptCount val="7"/>
                <c:pt idx="0">
                  <c:v>Ingresos Operacionales</c:v>
                </c:pt>
                <c:pt idx="1">
                  <c:v>Gastos Operacionales</c:v>
                </c:pt>
                <c:pt idx="2">
                  <c:v>Resultado Operacional</c:v>
                </c:pt>
                <c:pt idx="3">
                  <c:v>Ingresos no Operacionales</c:v>
                </c:pt>
                <c:pt idx="4">
                  <c:v>Gastos no Operacionales</c:v>
                </c:pt>
                <c:pt idx="5">
                  <c:v>Impuesto a la Ganancias</c:v>
                </c:pt>
                <c:pt idx="6">
                  <c:v>Resultado neto</c:v>
                </c:pt>
              </c:strCache>
            </c:strRef>
          </c:cat>
          <c:val>
            <c:numRef>
              <c:f>Hoja12!$E$191:$E$197</c:f>
              <c:numCache>
                <c:formatCode>0%</c:formatCode>
                <c:ptCount val="7"/>
                <c:pt idx="0">
                  <c:v>0.25470386007418089</c:v>
                </c:pt>
                <c:pt idx="1">
                  <c:v>-0.13878631853129944</c:v>
                </c:pt>
                <c:pt idx="2">
                  <c:v>2.4802914466562442</c:v>
                </c:pt>
                <c:pt idx="3">
                  <c:v>0.4199261595717928</c:v>
                </c:pt>
                <c:pt idx="4">
                  <c:v>-0.43102478378600689</c:v>
                </c:pt>
                <c:pt idx="5">
                  <c:v>1.3545620552797897</c:v>
                </c:pt>
                <c:pt idx="6">
                  <c:v>1.97390222560256</c:v>
                </c:pt>
              </c:numCache>
            </c:numRef>
          </c:val>
        </c:ser>
        <c:marker val="1"/>
        <c:axId val="53410432"/>
        <c:axId val="53408896"/>
      </c:lineChart>
      <c:catAx>
        <c:axId val="53380992"/>
        <c:scaling>
          <c:orientation val="minMax"/>
        </c:scaling>
        <c:axPos val="b"/>
        <c:numFmt formatCode="General" sourceLinked="0"/>
        <c:tickLblPos val="nextTo"/>
        <c:crossAx val="53382528"/>
        <c:crosses val="autoZero"/>
        <c:auto val="1"/>
        <c:lblAlgn val="ctr"/>
        <c:lblOffset val="100"/>
      </c:catAx>
      <c:valAx>
        <c:axId val="53382528"/>
        <c:scaling>
          <c:orientation val="minMax"/>
        </c:scaling>
        <c:axPos val="l"/>
        <c:numFmt formatCode="_ * #,##0_ ;_ * \-#,##0_ ;_ * &quot;-&quot;??_ ;_ @_ " sourceLinked="1"/>
        <c:tickLblPos val="nextTo"/>
        <c:txPr>
          <a:bodyPr/>
          <a:lstStyle/>
          <a:p>
            <a:pPr>
              <a:defRPr>
                <a:solidFill>
                  <a:schemeClr val="bg1"/>
                </a:solidFill>
              </a:defRPr>
            </a:pPr>
            <a:endParaRPr lang="es-CO"/>
          </a:p>
        </c:txPr>
        <c:crossAx val="53380992"/>
        <c:crosses val="autoZero"/>
        <c:crossBetween val="between"/>
      </c:valAx>
      <c:valAx>
        <c:axId val="53408896"/>
        <c:scaling>
          <c:orientation val="minMax"/>
        </c:scaling>
        <c:axPos val="r"/>
        <c:numFmt formatCode="0%" sourceLinked="1"/>
        <c:tickLblPos val="none"/>
        <c:spPr>
          <a:ln>
            <a:noFill/>
          </a:ln>
        </c:spPr>
        <c:crossAx val="53410432"/>
        <c:crosses val="max"/>
        <c:crossBetween val="between"/>
      </c:valAx>
      <c:catAx>
        <c:axId val="53410432"/>
        <c:scaling>
          <c:orientation val="minMax"/>
        </c:scaling>
        <c:delete val="1"/>
        <c:axPos val="b"/>
        <c:numFmt formatCode="General" sourceLinked="1"/>
        <c:tickLblPos val="none"/>
        <c:crossAx val="53408896"/>
        <c:crosses val="autoZero"/>
        <c:auto val="1"/>
        <c:lblAlgn val="ctr"/>
        <c:lblOffset val="100"/>
      </c:catAx>
    </c:plotArea>
    <c:legend>
      <c:legendPos val="t"/>
      <c:legendEntry>
        <c:idx val="2"/>
        <c:txPr>
          <a:bodyPr/>
          <a:lstStyle/>
          <a:p>
            <a:pPr>
              <a:defRPr>
                <a:solidFill>
                  <a:schemeClr val="bg1"/>
                </a:solidFill>
              </a:defRPr>
            </a:pPr>
            <a:endParaRPr lang="es-CO"/>
          </a:p>
        </c:txPr>
      </c:legendEntry>
      <c:layout>
        <c:manualLayout>
          <c:xMode val="edge"/>
          <c:yMode val="edge"/>
          <c:x val="0.41702389967227427"/>
          <c:y val="6.2376023775235323E-2"/>
          <c:w val="0.21269861150708091"/>
          <c:h val="5.6834386670588995E-2"/>
        </c:manualLayout>
      </c:layout>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CO"/>
  <c:chart>
    <c:plotArea>
      <c:layout/>
      <c:barChart>
        <c:barDir val="col"/>
        <c:grouping val="clustered"/>
        <c:ser>
          <c:idx val="0"/>
          <c:order val="0"/>
          <c:tx>
            <c:strRef>
              <c:f>Hoja12!$I$30</c:f>
              <c:strCache>
                <c:ptCount val="1"/>
                <c:pt idx="0">
                  <c:v>2016</c:v>
                </c:pt>
              </c:strCache>
            </c:strRef>
          </c:tx>
          <c:spPr>
            <a:solidFill>
              <a:srgbClr val="0070C0"/>
            </a:solidFill>
          </c:spPr>
          <c:dLbls>
            <c:spPr>
              <a:noFill/>
              <a:ln w="25400">
                <a:noFill/>
              </a:ln>
            </c:spPr>
            <c:txPr>
              <a:bodyPr/>
              <a:lstStyle/>
              <a:p>
                <a:pPr>
                  <a:defRPr>
                    <a:solidFill>
                      <a:srgbClr val="002060"/>
                    </a:solidFill>
                  </a:defRPr>
                </a:pPr>
                <a:endParaRPr lang="es-CO"/>
              </a:p>
            </c:txPr>
            <c:showVal val="1"/>
            <c:extLst>
              <c:ext xmlns:c15="http://schemas.microsoft.com/office/drawing/2012/chart" uri="{CE6537A1-D6FC-4f65-9D91-7224C49458BB}">
                <c15:layout/>
                <c15:showLeaderLines val="0"/>
              </c:ext>
            </c:extLst>
          </c:dLbls>
          <c:cat>
            <c:strRef>
              <c:f>Hoja12!$H$31:$H$36</c:f>
              <c:strCache>
                <c:ptCount val="6"/>
                <c:pt idx="0">
                  <c:v>Registro de Facturas</c:v>
                </c:pt>
                <c:pt idx="1">
                  <c:v>Convenios</c:v>
                </c:pt>
                <c:pt idx="2">
                  <c:v>Compensación</c:v>
                </c:pt>
                <c:pt idx="3">
                  <c:v>MCP</c:v>
                </c:pt>
                <c:pt idx="4">
                  <c:v>Gas</c:v>
                </c:pt>
                <c:pt idx="5">
                  <c:v>Otros</c:v>
                </c:pt>
              </c:strCache>
            </c:strRef>
          </c:cat>
          <c:val>
            <c:numRef>
              <c:f>Hoja12!$I$31:$I$36</c:f>
              <c:numCache>
                <c:formatCode>_ * #,##0_ ;_ * \-#,##0_ ;_ * "-"??_ ;_ @_ </c:formatCode>
                <c:ptCount val="6"/>
                <c:pt idx="0">
                  <c:v>8813.8163219999533</c:v>
                </c:pt>
                <c:pt idx="1">
                  <c:v>765.75898099999995</c:v>
                </c:pt>
                <c:pt idx="2">
                  <c:v>1229.4586813200069</c:v>
                </c:pt>
                <c:pt idx="3">
                  <c:v>1335.4026840000001</c:v>
                </c:pt>
                <c:pt idx="4">
                  <c:v>1957.163771</c:v>
                </c:pt>
                <c:pt idx="5">
                  <c:v>120.82978499999808</c:v>
                </c:pt>
              </c:numCache>
            </c:numRef>
          </c:val>
        </c:ser>
        <c:ser>
          <c:idx val="1"/>
          <c:order val="1"/>
          <c:tx>
            <c:strRef>
              <c:f>Hoja12!$J$30</c:f>
              <c:strCache>
                <c:ptCount val="1"/>
                <c:pt idx="0">
                  <c:v>2017</c:v>
                </c:pt>
              </c:strCache>
            </c:strRef>
          </c:tx>
          <c:spPr>
            <a:solidFill>
              <a:srgbClr val="F0C649"/>
            </a:solidFill>
          </c:spPr>
          <c:dLbls>
            <c:spPr>
              <a:noFill/>
              <a:ln w="25400">
                <a:noFill/>
              </a:ln>
            </c:spPr>
            <c:txPr>
              <a:bodyPr/>
              <a:lstStyle/>
              <a:p>
                <a:pPr>
                  <a:defRPr>
                    <a:solidFill>
                      <a:srgbClr val="002060"/>
                    </a:solidFill>
                  </a:defRPr>
                </a:pPr>
                <a:endParaRPr lang="es-CO"/>
              </a:p>
            </c:txPr>
            <c:showVal val="1"/>
            <c:extLst>
              <c:ext xmlns:c15="http://schemas.microsoft.com/office/drawing/2012/chart" uri="{CE6537A1-D6FC-4f65-9D91-7224C49458BB}">
                <c15:layout/>
                <c15:showLeaderLines val="0"/>
              </c:ext>
            </c:extLst>
          </c:dLbls>
          <c:cat>
            <c:strRef>
              <c:f>Hoja12!$H$31:$H$36</c:f>
              <c:strCache>
                <c:ptCount val="6"/>
                <c:pt idx="0">
                  <c:v>Registro de Facturas</c:v>
                </c:pt>
                <c:pt idx="1">
                  <c:v>Convenios</c:v>
                </c:pt>
                <c:pt idx="2">
                  <c:v>Compensación</c:v>
                </c:pt>
                <c:pt idx="3">
                  <c:v>MCP</c:v>
                </c:pt>
                <c:pt idx="4">
                  <c:v>Gas</c:v>
                </c:pt>
                <c:pt idx="5">
                  <c:v>Otros</c:v>
                </c:pt>
              </c:strCache>
            </c:strRef>
          </c:cat>
          <c:val>
            <c:numRef>
              <c:f>Hoja12!$J$31:$J$36</c:f>
              <c:numCache>
                <c:formatCode>#,##0</c:formatCode>
                <c:ptCount val="6"/>
                <c:pt idx="0">
                  <c:v>8107.2073919999993</c:v>
                </c:pt>
                <c:pt idx="1">
                  <c:v>1228.7965380000001</c:v>
                </c:pt>
                <c:pt idx="2">
                  <c:v>1543.893920089994</c:v>
                </c:pt>
                <c:pt idx="3">
                  <c:v>4504.0785899999992</c:v>
                </c:pt>
                <c:pt idx="4">
                  <c:v>2280.1135420000114</c:v>
                </c:pt>
                <c:pt idx="5">
                  <c:v>180.84811999999874</c:v>
                </c:pt>
              </c:numCache>
            </c:numRef>
          </c:val>
        </c:ser>
        <c:axId val="53519104"/>
        <c:axId val="53520640"/>
      </c:barChart>
      <c:lineChart>
        <c:grouping val="standard"/>
        <c:ser>
          <c:idx val="2"/>
          <c:order val="2"/>
          <c:tx>
            <c:strRef>
              <c:f>Hoja12!$K$30</c:f>
              <c:strCache>
                <c:ptCount val="1"/>
                <c:pt idx="0">
                  <c:v>% de Variación</c:v>
                </c:pt>
              </c:strCache>
            </c:strRef>
          </c:tx>
          <c:spPr>
            <a:ln>
              <a:noFill/>
            </a:ln>
          </c:spPr>
          <c:marker>
            <c:symbol val="none"/>
          </c:marker>
          <c:dLbls>
            <c:dLbl>
              <c:idx val="0"/>
              <c:layout>
                <c:manualLayout>
                  <c:x val="1.3430858276593537E-17"/>
                  <c:y val="-0.64750378214826021"/>
                </c:manualLayout>
              </c:layout>
              <c:showVal val="1"/>
              <c:extLst>
                <c:ext xmlns:c15="http://schemas.microsoft.com/office/drawing/2012/chart" uri="{CE6537A1-D6FC-4f65-9D91-7224C49458BB}">
                  <c15:layout/>
                </c:ext>
              </c:extLst>
            </c:dLbl>
            <c:dLbl>
              <c:idx val="1"/>
              <c:layout>
                <c:manualLayout>
                  <c:x val="-3.6525103081506215E-2"/>
                  <c:y val="3.7223506912937E-2"/>
                </c:manualLayout>
              </c:layout>
              <c:showVal val="1"/>
              <c:extLst>
                <c:ext xmlns:c15="http://schemas.microsoft.com/office/drawing/2012/chart" uri="{CE6537A1-D6FC-4f65-9D91-7224C49458BB}">
                  <c15:layout/>
                </c:ext>
              </c:extLst>
            </c:dLbl>
            <c:dLbl>
              <c:idx val="2"/>
              <c:layout>
                <c:manualLayout>
                  <c:x val="-1.0256410256410203E-2"/>
                  <c:y val="-7.4634392334846533E-2"/>
                </c:manualLayout>
              </c:layout>
              <c:showVal val="1"/>
              <c:extLst>
                <c:ext xmlns:c15="http://schemas.microsoft.com/office/drawing/2012/chart" uri="{CE6537A1-D6FC-4f65-9D91-7224C49458BB}">
                  <c15:layout/>
                </c:ext>
              </c:extLst>
            </c:dLbl>
            <c:dLbl>
              <c:idx val="3"/>
              <c:layout>
                <c:manualLayout>
                  <c:x val="-6.1564710970742433E-2"/>
                  <c:y val="0.35705490345305513"/>
                </c:manualLayout>
              </c:layout>
              <c:showVal val="1"/>
              <c:extLst>
                <c:ext xmlns:c15="http://schemas.microsoft.com/office/drawing/2012/chart" uri="{CE6537A1-D6FC-4f65-9D91-7224C49458BB}">
                  <c15:layout/>
                </c:ext>
              </c:extLst>
            </c:dLbl>
            <c:dLbl>
              <c:idx val="4"/>
              <c:layout>
                <c:manualLayout>
                  <c:x val="-5.1544334824092382E-2"/>
                  <c:y val="-0.11964913307769616"/>
                </c:manualLayout>
              </c:layout>
              <c:showVal val="1"/>
              <c:extLst>
                <c:ext xmlns:c15="http://schemas.microsoft.com/office/drawing/2012/chart" uri="{CE6537A1-D6FC-4f65-9D91-7224C49458BB}">
                  <c15:layout/>
                </c:ext>
              </c:extLst>
            </c:dLbl>
            <c:dLbl>
              <c:idx val="5"/>
              <c:layout>
                <c:manualLayout>
                  <c:x val="-2.4908432995523741E-2"/>
                  <c:y val="9.1961478792846801E-2"/>
                </c:manualLayout>
              </c:layout>
              <c:showVal val="1"/>
              <c:extLst>
                <c:ext xmlns:c15="http://schemas.microsoft.com/office/drawing/2012/chart" uri="{CE6537A1-D6FC-4f65-9D91-7224C49458BB}">
                  <c15:layout/>
                </c:ext>
              </c:extLst>
            </c:dLbl>
            <c:spPr>
              <a:noFill/>
            </c:spPr>
            <c:txPr>
              <a:bodyPr/>
              <a:lstStyle/>
              <a:p>
                <a:pPr>
                  <a:defRPr b="1">
                    <a:solidFill>
                      <a:srgbClr val="002060"/>
                    </a:solidFill>
                  </a:defRPr>
                </a:pPr>
                <a:endParaRPr lang="es-CO"/>
              </a:p>
            </c:txPr>
            <c:showVal val="1"/>
            <c:extLst>
              <c:ext xmlns:c15="http://schemas.microsoft.com/office/drawing/2012/chart" uri="{CE6537A1-D6FC-4f65-9D91-7224C49458BB}">
                <c15:showLeaderLines val="0"/>
              </c:ext>
            </c:extLst>
          </c:dLbls>
          <c:cat>
            <c:strRef>
              <c:f>Hoja12!$H$31:$H$36</c:f>
              <c:strCache>
                <c:ptCount val="6"/>
                <c:pt idx="0">
                  <c:v>Registro de Facturas</c:v>
                </c:pt>
                <c:pt idx="1">
                  <c:v>Convenios</c:v>
                </c:pt>
                <c:pt idx="2">
                  <c:v>Compensación</c:v>
                </c:pt>
                <c:pt idx="3">
                  <c:v>MCP</c:v>
                </c:pt>
                <c:pt idx="4">
                  <c:v>Gas</c:v>
                </c:pt>
                <c:pt idx="5">
                  <c:v>Otros</c:v>
                </c:pt>
              </c:strCache>
            </c:strRef>
          </c:cat>
          <c:val>
            <c:numRef>
              <c:f>Hoja12!$K$31:$K$36</c:f>
              <c:numCache>
                <c:formatCode>0%</c:formatCode>
                <c:ptCount val="6"/>
                <c:pt idx="0">
                  <c:v>-8.0170598544951205E-2</c:v>
                </c:pt>
                <c:pt idx="1">
                  <c:v>0.60467793194579866</c:v>
                </c:pt>
                <c:pt idx="2">
                  <c:v>0.25575096060357927</c:v>
                </c:pt>
                <c:pt idx="3">
                  <c:v>2.3728242753778974</c:v>
                </c:pt>
                <c:pt idx="4">
                  <c:v>0.16500906862535628</c:v>
                </c:pt>
                <c:pt idx="5">
                  <c:v>0.4967180484513935</c:v>
                </c:pt>
              </c:numCache>
            </c:numRef>
          </c:val>
        </c:ser>
        <c:marker val="1"/>
        <c:axId val="53415936"/>
        <c:axId val="53417472"/>
      </c:lineChart>
      <c:catAx>
        <c:axId val="53519104"/>
        <c:scaling>
          <c:orientation val="minMax"/>
        </c:scaling>
        <c:axPos val="b"/>
        <c:numFmt formatCode="General" sourceLinked="0"/>
        <c:tickLblPos val="low"/>
        <c:txPr>
          <a:bodyPr rot="0" vert="horz"/>
          <a:lstStyle/>
          <a:p>
            <a:pPr>
              <a:defRPr/>
            </a:pPr>
            <a:endParaRPr lang="es-CO"/>
          </a:p>
        </c:txPr>
        <c:crossAx val="53520640"/>
        <c:crosses val="autoZero"/>
        <c:auto val="1"/>
        <c:lblAlgn val="ctr"/>
        <c:lblOffset val="100"/>
      </c:catAx>
      <c:valAx>
        <c:axId val="53520640"/>
        <c:scaling>
          <c:orientation val="minMax"/>
        </c:scaling>
        <c:axPos val="l"/>
        <c:numFmt formatCode="_ * #,##0_ ;_ * \-#,##0_ ;_ * &quot;-&quot;??_ ;_ @_ " sourceLinked="1"/>
        <c:tickLblPos val="none"/>
        <c:crossAx val="53519104"/>
        <c:crosses val="autoZero"/>
        <c:crossBetween val="between"/>
      </c:valAx>
      <c:catAx>
        <c:axId val="53415936"/>
        <c:scaling>
          <c:orientation val="minMax"/>
        </c:scaling>
        <c:delete val="1"/>
        <c:axPos val="b"/>
        <c:numFmt formatCode="General" sourceLinked="1"/>
        <c:tickLblPos val="none"/>
        <c:crossAx val="53417472"/>
        <c:crosses val="autoZero"/>
        <c:auto val="1"/>
        <c:lblAlgn val="ctr"/>
        <c:lblOffset val="100"/>
      </c:catAx>
      <c:valAx>
        <c:axId val="53417472"/>
        <c:scaling>
          <c:orientation val="minMax"/>
        </c:scaling>
        <c:axPos val="r"/>
        <c:numFmt formatCode="0%" sourceLinked="1"/>
        <c:tickLblPos val="none"/>
        <c:spPr>
          <a:ln>
            <a:noFill/>
          </a:ln>
        </c:spPr>
        <c:crossAx val="53415936"/>
        <c:crosses val="max"/>
        <c:crossBetween val="between"/>
      </c:valAx>
    </c:plotArea>
    <c:legend>
      <c:legendPos val="b"/>
      <c:legendEntry>
        <c:idx val="2"/>
        <c:txPr>
          <a:bodyPr/>
          <a:lstStyle/>
          <a:p>
            <a:pPr>
              <a:defRPr>
                <a:solidFill>
                  <a:schemeClr val="bg1"/>
                </a:solidFill>
              </a:defRPr>
            </a:pPr>
            <a:endParaRPr lang="es-CO"/>
          </a:p>
        </c:txPr>
      </c:legendEntry>
      <c:layout>
        <c:manualLayout>
          <c:xMode val="edge"/>
          <c:yMode val="edge"/>
          <c:x val="0.41983352649433375"/>
          <c:y val="0.9086312252779245"/>
          <c:w val="0.24515727841712828"/>
          <c:h val="9.136877472207533E-2"/>
        </c:manualLayout>
      </c:layout>
    </c:legend>
    <c:plotVisOnly val="1"/>
    <c:dispBlanksAs val="gap"/>
  </c:chart>
  <c:txPr>
    <a:bodyPr/>
    <a:lstStyle/>
    <a:p>
      <a:pPr>
        <a:defRPr sz="1000" b="0" i="0" u="none" strike="noStrike" baseline="0">
          <a:solidFill>
            <a:srgbClr val="002060"/>
          </a:solidFill>
          <a:latin typeface="Franklin Gothic Book" pitchFamily="34" charset="0"/>
          <a:ea typeface="Calibri"/>
          <a:cs typeface="Calibri"/>
        </a:defRPr>
      </a:pPr>
      <a:endParaRPr lang="es-CO"/>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CO"/>
  <c:chart>
    <c:plotArea>
      <c:layout/>
      <c:barChart>
        <c:barDir val="col"/>
        <c:grouping val="clustered"/>
        <c:ser>
          <c:idx val="0"/>
          <c:order val="0"/>
          <c:tx>
            <c:strRef>
              <c:f>'Balance Niif'!$C$67</c:f>
              <c:strCache>
                <c:ptCount val="1"/>
                <c:pt idx="0">
                  <c:v>jun-16</c:v>
                </c:pt>
              </c:strCache>
            </c:strRef>
          </c:tx>
          <c:spPr>
            <a:solidFill>
              <a:srgbClr val="0070C0"/>
            </a:solidFill>
          </c:spPr>
          <c:dLbls>
            <c:spPr>
              <a:noFill/>
              <a:ln>
                <a:noFill/>
              </a:ln>
              <a:effectLst/>
            </c:spPr>
            <c:showVal val="1"/>
            <c:extLst>
              <c:ext xmlns:c15="http://schemas.microsoft.com/office/drawing/2012/chart" uri="{CE6537A1-D6FC-4f65-9D91-7224C49458BB}">
                <c15:layout/>
                <c15:showLeaderLines val="0"/>
              </c:ext>
            </c:extLst>
          </c:dLbls>
          <c:cat>
            <c:strRef>
              <c:f>'Balance Niif'!$B$68:$B$72</c:f>
              <c:strCache>
                <c:ptCount val="5"/>
                <c:pt idx="0">
                  <c:v>Margen Operacional</c:v>
                </c:pt>
                <c:pt idx="1">
                  <c:v>Margen Neto</c:v>
                </c:pt>
                <c:pt idx="2">
                  <c:v>ROA</c:v>
                </c:pt>
                <c:pt idx="3">
                  <c:v>ROE</c:v>
                </c:pt>
                <c:pt idx="4">
                  <c:v>Margen Ebitda</c:v>
                </c:pt>
              </c:strCache>
            </c:strRef>
          </c:cat>
          <c:val>
            <c:numRef>
              <c:f>'Balance Niif'!$C$68:$C$72</c:f>
              <c:numCache>
                <c:formatCode>0%</c:formatCode>
                <c:ptCount val="5"/>
                <c:pt idx="0">
                  <c:v>0.15023997524460792</c:v>
                </c:pt>
                <c:pt idx="1">
                  <c:v>0.13756047492323289</c:v>
                </c:pt>
                <c:pt idx="2">
                  <c:v>2.8071932555864841E-2</c:v>
                </c:pt>
                <c:pt idx="3">
                  <c:v>3.198292449110187E-2</c:v>
                </c:pt>
                <c:pt idx="4">
                  <c:v>0.19146709352411048</c:v>
                </c:pt>
              </c:numCache>
            </c:numRef>
          </c:val>
        </c:ser>
        <c:ser>
          <c:idx val="1"/>
          <c:order val="1"/>
          <c:tx>
            <c:strRef>
              <c:f>'Balance Niif'!$D$67</c:f>
              <c:strCache>
                <c:ptCount val="1"/>
                <c:pt idx="0">
                  <c:v>jun-17</c:v>
                </c:pt>
              </c:strCache>
            </c:strRef>
          </c:tx>
          <c:spPr>
            <a:solidFill>
              <a:srgbClr val="F0C649"/>
            </a:solidFill>
          </c:spPr>
          <c:dLbls>
            <c:dLbl>
              <c:idx val="0"/>
              <c:layout/>
              <c:tx>
                <c:rich>
                  <a:bodyPr/>
                  <a:lstStyle/>
                  <a:p>
                    <a:r>
                      <a:rPr lang="en-US" dirty="0" smtClean="0"/>
                      <a:t>42%</a:t>
                    </a:r>
                    <a:endParaRPr lang="en-US" dirty="0"/>
                  </a:p>
                </c:rich>
              </c:tx>
              <c:showVal val="1"/>
              <c:extLst>
                <c:ext xmlns:c15="http://schemas.microsoft.com/office/drawing/2012/chart" uri="{CE6537A1-D6FC-4f65-9D91-7224C49458BB}">
                  <c15:layout/>
                </c:ext>
              </c:extLst>
            </c:dLbl>
            <c:dLbl>
              <c:idx val="1"/>
              <c:layout/>
              <c:tx>
                <c:rich>
                  <a:bodyPr/>
                  <a:lstStyle/>
                  <a:p>
                    <a:r>
                      <a:rPr lang="en-US" dirty="0" smtClean="0"/>
                      <a:t>33%</a:t>
                    </a:r>
                    <a:endParaRPr lang="en-US" dirty="0"/>
                  </a:p>
                </c:rich>
              </c:tx>
              <c:showVal val="1"/>
              <c:extLst>
                <c:ext xmlns:c15="http://schemas.microsoft.com/office/drawing/2012/chart" uri="{CE6537A1-D6FC-4f65-9D91-7224C49458BB}">
                  <c15:layout/>
                </c:ext>
              </c:extLst>
            </c:dLbl>
            <c:dLbl>
              <c:idx val="2"/>
              <c:layout/>
              <c:tx>
                <c:rich>
                  <a:bodyPr/>
                  <a:lstStyle/>
                  <a:p>
                    <a:r>
                      <a:rPr lang="en-US" dirty="0" smtClean="0"/>
                      <a:t>7%</a:t>
                    </a:r>
                    <a:endParaRPr lang="en-US" dirty="0"/>
                  </a:p>
                </c:rich>
              </c:tx>
              <c:showVal val="1"/>
              <c:extLst>
                <c:ext xmlns:c15="http://schemas.microsoft.com/office/drawing/2012/chart" uri="{CE6537A1-D6FC-4f65-9D91-7224C49458BB}">
                  <c15:layout/>
                </c:ext>
              </c:extLst>
            </c:dLbl>
            <c:dLbl>
              <c:idx val="3"/>
              <c:layout/>
              <c:tx>
                <c:rich>
                  <a:bodyPr/>
                  <a:lstStyle/>
                  <a:p>
                    <a:r>
                      <a:rPr lang="en-US" dirty="0" smtClean="0"/>
                      <a:t>8%</a:t>
                    </a:r>
                    <a:endParaRPr lang="en-US" dirty="0"/>
                  </a:p>
                </c:rich>
              </c:tx>
              <c:showVal val="1"/>
              <c:extLst>
                <c:ext xmlns:c15="http://schemas.microsoft.com/office/drawing/2012/chart" uri="{CE6537A1-D6FC-4f65-9D91-7224C49458BB}">
                  <c15:layout/>
                </c:ext>
              </c:extLst>
            </c:dLbl>
            <c:dLbl>
              <c:idx val="4"/>
              <c:layout/>
              <c:tx>
                <c:rich>
                  <a:bodyPr/>
                  <a:lstStyle/>
                  <a:p>
                    <a:r>
                      <a:rPr lang="en-US" dirty="0" smtClean="0"/>
                      <a:t>45%</a:t>
                    </a:r>
                    <a:endParaRPr lang="en-US" dirty="0"/>
                  </a:p>
                </c:rich>
              </c:tx>
              <c:showVal val="1"/>
              <c:extLst>
                <c:ext xmlns:c15="http://schemas.microsoft.com/office/drawing/2012/chart" uri="{CE6537A1-D6FC-4f65-9D91-7224C49458BB}">
                  <c15:layout/>
                </c:ext>
              </c:extLst>
            </c:dLbl>
            <c:spPr>
              <a:noFill/>
              <a:ln>
                <a:noFill/>
              </a:ln>
              <a:effectLst/>
            </c:spPr>
            <c:showVal val="1"/>
            <c:extLst>
              <c:ext xmlns:c15="http://schemas.microsoft.com/office/drawing/2012/chart" uri="{CE6537A1-D6FC-4f65-9D91-7224C49458BB}">
                <c15:showLeaderLines val="0"/>
              </c:ext>
            </c:extLst>
          </c:dLbls>
          <c:cat>
            <c:strRef>
              <c:f>'Balance Niif'!$B$68:$B$72</c:f>
              <c:strCache>
                <c:ptCount val="5"/>
                <c:pt idx="0">
                  <c:v>Margen Operacional</c:v>
                </c:pt>
                <c:pt idx="1">
                  <c:v>Margen Neto</c:v>
                </c:pt>
                <c:pt idx="2">
                  <c:v>ROA</c:v>
                </c:pt>
                <c:pt idx="3">
                  <c:v>ROE</c:v>
                </c:pt>
                <c:pt idx="4">
                  <c:v>Margen Ebitda</c:v>
                </c:pt>
              </c:strCache>
            </c:strRef>
          </c:cat>
          <c:val>
            <c:numRef>
              <c:f>'Balance Niif'!$D$68:$D$72</c:f>
              <c:numCache>
                <c:formatCode>0.00%</c:formatCode>
                <c:ptCount val="5"/>
                <c:pt idx="0">
                  <c:v>0.41673491046623579</c:v>
                </c:pt>
                <c:pt idx="1">
                  <c:v>0.32604618153080672</c:v>
                </c:pt>
                <c:pt idx="2">
                  <c:v>6.6944625416322415E-2</c:v>
                </c:pt>
                <c:pt idx="3">
                  <c:v>8.3040346565857043E-2</c:v>
                </c:pt>
                <c:pt idx="4">
                  <c:v>0.44945428461366532</c:v>
                </c:pt>
              </c:numCache>
            </c:numRef>
          </c:val>
        </c:ser>
        <c:overlap val="-25"/>
        <c:axId val="53620736"/>
        <c:axId val="53622272"/>
      </c:barChart>
      <c:catAx>
        <c:axId val="53620736"/>
        <c:scaling>
          <c:orientation val="minMax"/>
        </c:scaling>
        <c:axPos val="b"/>
        <c:numFmt formatCode="General" sourceLinked="0"/>
        <c:majorTickMark val="none"/>
        <c:tickLblPos val="low"/>
        <c:txPr>
          <a:bodyPr rot="0" vert="horz"/>
          <a:lstStyle/>
          <a:p>
            <a:pPr>
              <a:defRPr/>
            </a:pPr>
            <a:endParaRPr lang="es-CO"/>
          </a:p>
        </c:txPr>
        <c:crossAx val="53622272"/>
        <c:crosses val="autoZero"/>
        <c:auto val="1"/>
        <c:lblAlgn val="ctr"/>
        <c:lblOffset val="100"/>
      </c:catAx>
      <c:valAx>
        <c:axId val="53622272"/>
        <c:scaling>
          <c:orientation val="minMax"/>
        </c:scaling>
        <c:delete val="1"/>
        <c:axPos val="l"/>
        <c:numFmt formatCode="0%" sourceLinked="1"/>
        <c:tickLblPos val="none"/>
        <c:crossAx val="53620736"/>
        <c:crosses val="autoZero"/>
        <c:crossBetween val="between"/>
      </c:valAx>
    </c:plotArea>
    <c:legend>
      <c:legendPos val="b"/>
      <c:layout/>
    </c:legend>
    <c:plotVisOnly val="1"/>
    <c:dispBlanksAs val="gap"/>
  </c:chart>
  <c:spPr>
    <a:ln>
      <a:noFill/>
    </a:ln>
  </c:spPr>
  <c:txPr>
    <a:bodyPr/>
    <a:lstStyle/>
    <a:p>
      <a:pPr>
        <a:defRPr sz="1050">
          <a:solidFill>
            <a:srgbClr val="002060"/>
          </a:solidFill>
          <a:latin typeface="Franklin Gothic Book" pitchFamily="34" charset="0"/>
        </a:defRPr>
      </a:pPr>
      <a:endParaRPr lang="es-CO"/>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CO"/>
  <c:chart>
    <c:autoTitleDeleted val="1"/>
    <c:plotArea>
      <c:layout/>
      <c:pieChart>
        <c:varyColors val="1"/>
        <c:ser>
          <c:idx val="0"/>
          <c:order val="0"/>
          <c:tx>
            <c:strRef>
              <c:f>'Titulos Renta Fija'!$D$114</c:f>
              <c:strCache>
                <c:ptCount val="1"/>
                <c:pt idx="0">
                  <c:v>Suma de VALOR A MDO</c:v>
                </c:pt>
              </c:strCache>
            </c:strRef>
          </c:tx>
          <c:dLbls>
            <c:dLbl>
              <c:idx val="0"/>
              <c:layout>
                <c:manualLayout>
                  <c:x val="4.4083837124969334E-2"/>
                  <c:y val="1.8146810798146059E-3"/>
                </c:manualLayout>
              </c:layout>
              <c:tx>
                <c:rich>
                  <a:bodyPr/>
                  <a:lstStyle/>
                  <a:p>
                    <a:r>
                      <a:rPr lang="en-US" sz="1000" dirty="0"/>
                      <a:t>DTF
12%</a:t>
                    </a:r>
                  </a:p>
                </c:rich>
              </c:tx>
              <c:showCatName val="1"/>
              <c:showPercent val="1"/>
            </c:dLbl>
            <c:dLbl>
              <c:idx val="1"/>
              <c:layout>
                <c:manualLayout>
                  <c:x val="4.1734983788570178E-2"/>
                  <c:y val="-7.3679377370148473E-3"/>
                </c:manualLayout>
              </c:layout>
              <c:tx>
                <c:rich>
                  <a:bodyPr/>
                  <a:lstStyle/>
                  <a:p>
                    <a:r>
                      <a:rPr lang="en-US" sz="1000" dirty="0"/>
                      <a:t>IBR
18%</a:t>
                    </a:r>
                  </a:p>
                </c:rich>
              </c:tx>
              <c:showCatName val="1"/>
              <c:showPercent val="1"/>
            </c:dLbl>
            <c:dLbl>
              <c:idx val="2"/>
              <c:layout>
                <c:manualLayout>
                  <c:x val="4.8514675899823181E-2"/>
                  <c:y val="-3.2586033909065656E-2"/>
                </c:manualLayout>
              </c:layout>
              <c:tx>
                <c:rich>
                  <a:bodyPr/>
                  <a:lstStyle/>
                  <a:p>
                    <a:r>
                      <a:rPr lang="en-US" sz="1000" dirty="0"/>
                      <a:t>IPC
31%</a:t>
                    </a:r>
                  </a:p>
                </c:rich>
              </c:tx>
              <c:showCatName val="1"/>
              <c:showPercent val="1"/>
            </c:dLbl>
            <c:dLbl>
              <c:idx val="3"/>
              <c:layout>
                <c:manualLayout>
                  <c:x val="-1.9704928739422277E-2"/>
                  <c:y val="7.7900532651599783E-2"/>
                </c:manualLayout>
              </c:layout>
              <c:tx>
                <c:rich>
                  <a:bodyPr/>
                  <a:lstStyle/>
                  <a:p>
                    <a:r>
                      <a:rPr lang="en-US" sz="1000" dirty="0"/>
                      <a:t>TASA FIJA
30%</a:t>
                    </a:r>
                  </a:p>
                </c:rich>
              </c:tx>
              <c:showCatName val="1"/>
              <c:showPercent val="1"/>
            </c:dLbl>
            <c:dLbl>
              <c:idx val="4"/>
              <c:layout>
                <c:manualLayout>
                  <c:x val="-9.9288800721105921E-2"/>
                  <c:y val="2.3996719818456312E-3"/>
                </c:manualLayout>
              </c:layout>
              <c:tx>
                <c:rich>
                  <a:bodyPr/>
                  <a:lstStyle/>
                  <a:p>
                    <a:r>
                      <a:rPr lang="es-CO" sz="900" dirty="0"/>
                      <a:t>FIJA BANCOS Y FONDOS DE INVERSIÓN
9%</a:t>
                    </a:r>
                  </a:p>
                </c:rich>
              </c:tx>
              <c:showCatName val="1"/>
              <c:showPercent val="1"/>
            </c:dLbl>
            <c:spPr>
              <a:noFill/>
              <a:ln>
                <a:noFill/>
              </a:ln>
              <a:effectLst/>
            </c:spPr>
            <c:txPr>
              <a:bodyPr/>
              <a:lstStyle/>
              <a:p>
                <a:pPr>
                  <a:defRPr sz="800" b="1"/>
                </a:pPr>
                <a:endParaRPr lang="es-CO"/>
              </a:p>
            </c:txPr>
            <c:showCatName val="1"/>
            <c:showPercent val="1"/>
            <c:showLeaderLines val="1"/>
            <c:extLst>
              <c:ext xmlns:c15="http://schemas.microsoft.com/office/drawing/2012/chart" uri="{CE6537A1-D6FC-4f65-9D91-7224C49458BB}">
                <c15:layout/>
              </c:ext>
            </c:extLst>
          </c:dLbls>
          <c:cat>
            <c:strRef>
              <c:f>'Titulos Renta Fija'!$C$115:$C$119</c:f>
              <c:strCache>
                <c:ptCount val="5"/>
                <c:pt idx="0">
                  <c:v>DTF</c:v>
                </c:pt>
                <c:pt idx="1">
                  <c:v>IBR</c:v>
                </c:pt>
                <c:pt idx="2">
                  <c:v>IPC</c:v>
                </c:pt>
                <c:pt idx="3">
                  <c:v>TASA FIJA</c:v>
                </c:pt>
                <c:pt idx="4">
                  <c:v>FIJA BANCOS Y FONDOS DE INVERSIÓN</c:v>
                </c:pt>
              </c:strCache>
            </c:strRef>
          </c:cat>
          <c:val>
            <c:numRef>
              <c:f>'Titulos Renta Fija'!$D$115:$D$119</c:f>
              <c:numCache>
                <c:formatCode>#,##0.00</c:formatCode>
                <c:ptCount val="5"/>
                <c:pt idx="0">
                  <c:v>5873694720.4376745</c:v>
                </c:pt>
                <c:pt idx="1">
                  <c:v>9290028460.367981</c:v>
                </c:pt>
                <c:pt idx="2">
                  <c:v>15574688384.445374</c:v>
                </c:pt>
                <c:pt idx="3">
                  <c:v>15341898937.580509</c:v>
                </c:pt>
                <c:pt idx="4">
                  <c:v>4691381116.8831024</c:v>
                </c:pt>
              </c:numCache>
            </c:numRef>
          </c:val>
        </c:ser>
        <c:firstSliceAng val="0"/>
      </c:pieChart>
    </c:plotArea>
    <c:plotVisOnly val="1"/>
    <c:dispBlanksAs val="zero"/>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CO"/>
  <c:style val="3"/>
  <c:clrMapOvr bg1="lt1" tx1="dk1" bg2="lt2" tx2="dk2" accent1="accent1" accent2="accent2" accent3="accent3" accent4="accent4" accent5="accent5" accent6="accent6" hlink="hlink" folHlink="folHlink"/>
  <c:chart>
    <c:autoTitleDeleted val="1"/>
    <c:plotArea>
      <c:layout/>
      <c:pieChart>
        <c:varyColors val="1"/>
        <c:ser>
          <c:idx val="0"/>
          <c:order val="0"/>
          <c:dLbls>
            <c:dLbl>
              <c:idx val="0"/>
              <c:layout>
                <c:manualLayout>
                  <c:x val="-2.1522485492159394E-2"/>
                  <c:y val="0.32358770685028226"/>
                </c:manualLayout>
              </c:layout>
              <c:tx>
                <c:rich>
                  <a:bodyPr/>
                  <a:lstStyle/>
                  <a:p>
                    <a:r>
                      <a:rPr lang="en-US" dirty="0">
                        <a:solidFill>
                          <a:schemeClr val="tx1"/>
                        </a:solidFill>
                      </a:rPr>
                      <a:t>51%</a:t>
                    </a:r>
                  </a:p>
                </c:rich>
              </c:tx>
              <c:showPercent val="1"/>
            </c:dLbl>
            <c:dLbl>
              <c:idx val="1"/>
              <c:layout>
                <c:manualLayout>
                  <c:x val="-4.1069257254658428E-3"/>
                  <c:y val="7.6198995871007591E-2"/>
                </c:manualLayout>
              </c:layout>
              <c:tx>
                <c:rich>
                  <a:bodyPr/>
                  <a:lstStyle/>
                  <a:p>
                    <a:r>
                      <a:rPr lang="en-US" dirty="0">
                        <a:solidFill>
                          <a:schemeClr val="tx1"/>
                        </a:solidFill>
                      </a:rPr>
                      <a:t>33%</a:t>
                    </a:r>
                  </a:p>
                </c:rich>
              </c:tx>
              <c:showPercent val="1"/>
            </c:dLbl>
            <c:dLbl>
              <c:idx val="2"/>
              <c:layout>
                <c:manualLayout>
                  <c:x val="9.2339397601685284E-4"/>
                  <c:y val="-9.538934038107981E-3"/>
                </c:manualLayout>
              </c:layout>
              <c:tx>
                <c:rich>
                  <a:bodyPr/>
                  <a:lstStyle/>
                  <a:p>
                    <a:r>
                      <a:rPr lang="en-US" dirty="0">
                        <a:solidFill>
                          <a:schemeClr val="tx1"/>
                        </a:solidFill>
                      </a:rPr>
                      <a:t>12%</a:t>
                    </a:r>
                  </a:p>
                </c:rich>
              </c:tx>
              <c:showPercent val="1"/>
            </c:dLbl>
            <c:dLbl>
              <c:idx val="3"/>
              <c:layout>
                <c:manualLayout>
                  <c:x val="6.2526791647779412E-2"/>
                  <c:y val="-1.7082334650514997E-2"/>
                </c:manualLayout>
              </c:layout>
              <c:spPr/>
              <c:txPr>
                <a:bodyPr/>
                <a:lstStyle/>
                <a:p>
                  <a:pPr>
                    <a:defRPr sz="1100">
                      <a:solidFill>
                        <a:schemeClr val="tx1"/>
                      </a:solidFill>
                    </a:defRPr>
                  </a:pPr>
                  <a:endParaRPr lang="es-CO"/>
                </a:p>
              </c:txPr>
              <c:showPercent val="1"/>
            </c:dLbl>
            <c:txPr>
              <a:bodyPr/>
              <a:lstStyle/>
              <a:p>
                <a:pPr>
                  <a:defRPr sz="1100">
                    <a:solidFill>
                      <a:schemeClr val="bg1">
                        <a:lumMod val="95000"/>
                      </a:schemeClr>
                    </a:solidFill>
                  </a:defRPr>
                </a:pPr>
                <a:endParaRPr lang="es-CO"/>
              </a:p>
            </c:txPr>
            <c:showPercent val="1"/>
            <c:showLeaderLines val="1"/>
          </c:dLbls>
          <c:cat>
            <c:strRef>
              <c:f>Hoja4!$B$17:$B$20</c:f>
              <c:strCache>
                <c:ptCount val="4"/>
                <c:pt idx="0">
                  <c:v>FIBRA DE ALGODON </c:v>
                </c:pt>
                <c:pt idx="1">
                  <c:v>AGUARDIENTE </c:v>
                </c:pt>
                <c:pt idx="2">
                  <c:v>ARROZ CASCARA NACIONAL SECO</c:v>
                </c:pt>
                <c:pt idx="3">
                  <c:v>TRIGO IMPORTADO DURO  </c:v>
                </c:pt>
              </c:strCache>
            </c:strRef>
          </c:cat>
          <c:val>
            <c:numRef>
              <c:f>Hoja4!$C$17:$C$20</c:f>
              <c:numCache>
                <c:formatCode>"$"\ #,##0</c:formatCode>
                <c:ptCount val="4"/>
                <c:pt idx="0">
                  <c:v>4587223415000000</c:v>
                </c:pt>
                <c:pt idx="1">
                  <c:v>2904747384000000</c:v>
                </c:pt>
                <c:pt idx="2">
                  <c:v>1096005087000000</c:v>
                </c:pt>
                <c:pt idx="3">
                  <c:v>368411550000000</c:v>
                </c:pt>
              </c:numCache>
            </c:numRef>
          </c:val>
        </c:ser>
        <c:dLbls>
          <c:showPercent val="1"/>
        </c:dLbls>
        <c:firstSliceAng val="0"/>
      </c:pieChart>
    </c:plotArea>
    <c:legend>
      <c:legendPos val="r"/>
      <c:layout>
        <c:manualLayout>
          <c:xMode val="edge"/>
          <c:yMode val="edge"/>
          <c:x val="0.58166236342476307"/>
          <c:y val="0.20381137760320295"/>
          <c:w val="0.38818301942809491"/>
          <c:h val="0.69314946402129873"/>
        </c:manualLayout>
      </c:layout>
      <c:txPr>
        <a:bodyPr/>
        <a:lstStyle/>
        <a:p>
          <a:pPr>
            <a:defRPr sz="1000"/>
          </a:pPr>
          <a:endParaRPr lang="es-CO"/>
        </a:p>
      </c:txPr>
    </c:legend>
    <c:plotVisOnly val="1"/>
  </c:chart>
  <c:txPr>
    <a:bodyPr/>
    <a:lstStyle/>
    <a:p>
      <a:pPr>
        <a:defRPr sz="1800"/>
      </a:pPr>
      <a:endParaRPr lang="es-CO"/>
    </a:p>
  </c:txPr>
  <c:externalData r:id="rId2"/>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7843F417-28FF-4513-B8A6-FD02F70616D7}">
      <dgm:prSet phldrT="[Texto]" custT="1"/>
      <dgm:spPr/>
      <dgm:t>
        <a:bodyPr/>
        <a:lstStyle/>
        <a:p>
          <a:r>
            <a:rPr lang="es-ES" sz="1800" b="1" dirty="0" smtClean="0"/>
            <a:t>1. Verificación del quórum.</a:t>
          </a:r>
          <a:endParaRPr lang="es-CO" sz="1800" b="0" dirty="0">
            <a:latin typeface="Calibri" pitchFamily="34" charset="0"/>
          </a:endParaRPr>
        </a:p>
      </dgm:t>
    </dgm:pt>
    <dgm:pt modelId="{4C54A056-B734-40A2-9067-75F344F2FDE4}" type="parTrans" cxnId="{21A23875-A16D-49CD-9139-919518B64996}">
      <dgm:prSet/>
      <dgm:spPr/>
      <dgm:t>
        <a:bodyPr/>
        <a:lstStyle/>
        <a:p>
          <a:endParaRPr lang="es-CO" sz="1800" b="0">
            <a:solidFill>
              <a:schemeClr val="tx1"/>
            </a:solidFill>
            <a:latin typeface="Calibri" pitchFamily="34" charset="0"/>
          </a:endParaRPr>
        </a:p>
      </dgm:t>
    </dgm:pt>
    <dgm:pt modelId="{AA8F89A9-128D-434F-BC5F-F1C1D876287E}" type="sibTrans" cxnId="{21A23875-A16D-49CD-9139-919518B64996}">
      <dgm:prSet/>
      <dgm:spPr/>
      <dgm:t>
        <a:bodyPr/>
        <a:lstStyle/>
        <a:p>
          <a:endParaRPr lang="es-CO" sz="1800" b="0">
            <a:solidFill>
              <a:schemeClr val="tx1"/>
            </a:solidFill>
            <a:latin typeface="Calibri" pitchFamily="34" charset="0"/>
          </a:endParaRPr>
        </a:p>
      </dgm:t>
    </dgm:pt>
    <dgm:pt modelId="{09B09E70-9D35-4886-8B7A-74EF9B5D72A6}">
      <dgm:prSet custT="1"/>
      <dgm:spPr/>
      <dgm:t>
        <a:bodyPr/>
        <a:lstStyle/>
        <a:p>
          <a:r>
            <a:rPr lang="es-CO" sz="1800" b="1" dirty="0" smtClean="0"/>
            <a:t>5. </a:t>
          </a:r>
          <a:r>
            <a:rPr lang="es-ES" sz="1800" b="1" dirty="0" smtClean="0"/>
            <a:t>Temas para aprobación de la Junta Directiva.</a:t>
          </a:r>
          <a:endParaRPr lang="es-CO" sz="1800" b="0" dirty="0">
            <a:latin typeface="Calibri" pitchFamily="34" charset="0"/>
          </a:endParaRPr>
        </a:p>
      </dgm:t>
    </dgm:pt>
    <dgm:pt modelId="{32025753-4529-4A1F-B212-B4F75290ABD8}" type="parTrans" cxnId="{DA9499F1-3CA8-49ED-A7D4-1883934A1037}">
      <dgm:prSet/>
      <dgm:spPr/>
      <dgm:t>
        <a:bodyPr/>
        <a:lstStyle/>
        <a:p>
          <a:endParaRPr lang="es-CO"/>
        </a:p>
      </dgm:t>
    </dgm:pt>
    <dgm:pt modelId="{BE2DE7CE-1541-4D44-A765-C7E8D51E9DB0}" type="sibTrans" cxnId="{DA9499F1-3CA8-49ED-A7D4-1883934A1037}">
      <dgm:prSet/>
      <dgm:spPr/>
      <dgm:t>
        <a:bodyPr/>
        <a:lstStyle/>
        <a:p>
          <a:endParaRPr lang="es-CO"/>
        </a:p>
      </dgm:t>
    </dgm:pt>
    <dgm:pt modelId="{972F9B4D-3A96-4C25-B3AE-DFEDA7C41A73}">
      <dgm:prSet phldrT="[Texto]" custT="1"/>
      <dgm:spPr/>
      <dgm:t>
        <a:bodyPr/>
        <a:lstStyle/>
        <a:p>
          <a:r>
            <a:rPr lang="es-ES" sz="1800" b="1" dirty="0" smtClean="0"/>
            <a:t>3. Aprobación del Acta  576 - sesión ordinaria del mes de  junio  de 2017.</a:t>
          </a:r>
          <a:endParaRPr lang="es-CO" sz="1800" b="1" dirty="0">
            <a:latin typeface="Calibri" pitchFamily="34" charset="0"/>
          </a:endParaRPr>
        </a:p>
      </dgm:t>
    </dgm:pt>
    <dgm:pt modelId="{3450B939-29DB-4D3E-BF13-E484310CA22B}" type="parTrans" cxnId="{8D3CA744-223E-445D-98DF-3BC72312E532}">
      <dgm:prSet/>
      <dgm:spPr/>
      <dgm:t>
        <a:bodyPr/>
        <a:lstStyle/>
        <a:p>
          <a:endParaRPr lang="es-CO"/>
        </a:p>
      </dgm:t>
    </dgm:pt>
    <dgm:pt modelId="{4C591F7F-95AA-426D-9B0E-EB6E06C9302F}" type="sibTrans" cxnId="{8D3CA744-223E-445D-98DF-3BC72312E532}">
      <dgm:prSet/>
      <dgm:spPr/>
      <dgm:t>
        <a:bodyPr/>
        <a:lstStyle/>
        <a:p>
          <a:endParaRPr lang="es-CO"/>
        </a:p>
      </dgm:t>
    </dgm:pt>
    <dgm:pt modelId="{8B81D22D-D1B8-4DEC-8923-FB19F27DE45E}">
      <dgm:prSet phldrT="[Texto]" custT="1"/>
      <dgm:spPr/>
      <dgm:t>
        <a:bodyPr/>
        <a:lstStyle/>
        <a:p>
          <a:r>
            <a:rPr lang="es-ES" sz="1800" b="1" dirty="0" smtClean="0"/>
            <a:t>4. Informe mensual del Presidente de la Bolsa.</a:t>
          </a:r>
          <a:endParaRPr lang="es-CO" sz="1800" b="0" dirty="0">
            <a:latin typeface="Calibri" pitchFamily="34" charset="0"/>
          </a:endParaRPr>
        </a:p>
      </dgm:t>
    </dgm:pt>
    <dgm:pt modelId="{72096BEB-662B-4DBA-BF01-68A3148DDA6D}" type="parTrans" cxnId="{A116CEC7-C28A-4DDE-A6ED-3D6404C92AD6}">
      <dgm:prSet/>
      <dgm:spPr/>
      <dgm:t>
        <a:bodyPr/>
        <a:lstStyle/>
        <a:p>
          <a:endParaRPr lang="es-CO"/>
        </a:p>
      </dgm:t>
    </dgm:pt>
    <dgm:pt modelId="{8BB5C3EF-4BFA-4B61-B139-683CBA9DB853}" type="sibTrans" cxnId="{A116CEC7-C28A-4DDE-A6ED-3D6404C92AD6}">
      <dgm:prSet/>
      <dgm:spPr/>
      <dgm:t>
        <a:bodyPr/>
        <a:lstStyle/>
        <a:p>
          <a:endParaRPr lang="es-CO"/>
        </a:p>
      </dgm:t>
    </dgm:pt>
    <dgm:pt modelId="{175132B6-0736-4B24-88CE-6A0452EB0EB8}">
      <dgm:prSet phldrT="[Texto]" custT="1"/>
      <dgm:spPr/>
      <dgm:t>
        <a:bodyPr/>
        <a:lstStyle/>
        <a:p>
          <a:r>
            <a:rPr lang="es-ES" sz="1800" b="1" dirty="0" smtClean="0"/>
            <a:t>2. Lectura y aprobación del orden del día.</a:t>
          </a:r>
          <a:endParaRPr lang="es-CO" sz="1800" b="0" dirty="0">
            <a:latin typeface="Calibri" pitchFamily="34" charset="0"/>
          </a:endParaRPr>
        </a:p>
      </dgm:t>
    </dgm:pt>
    <dgm:pt modelId="{DA7404E4-E5E5-4BC1-8DEC-B3B6B8F0A148}" type="parTrans" cxnId="{712E104A-1D12-444D-9AC8-474AE16C5415}">
      <dgm:prSet/>
      <dgm:spPr/>
      <dgm:t>
        <a:bodyPr/>
        <a:lstStyle/>
        <a:p>
          <a:endParaRPr lang="es-CO"/>
        </a:p>
      </dgm:t>
    </dgm:pt>
    <dgm:pt modelId="{C30FD51A-5A70-4C0C-88F4-BDB2FAAA0DF0}" type="sibTrans" cxnId="{712E104A-1D12-444D-9AC8-474AE16C5415}">
      <dgm:prSet/>
      <dgm:spPr/>
      <dgm:t>
        <a:bodyPr/>
        <a:lstStyle/>
        <a:p>
          <a:endParaRPr lang="es-CO"/>
        </a:p>
      </dgm:t>
    </dgm:pt>
    <dgm:pt modelId="{C5CBDA8B-355A-40D4-8B21-EBCE860E68C6}">
      <dgm:prSet custT="1"/>
      <dgm:spPr/>
      <dgm:t>
        <a:bodyPr/>
        <a:lstStyle/>
        <a:p>
          <a:r>
            <a:rPr lang="es-CO" sz="1800" b="1" dirty="0" smtClean="0"/>
            <a:t>6. Informe Comité de Riesgos.</a:t>
          </a:r>
          <a:endParaRPr lang="es-CO" sz="1800" b="0" dirty="0">
            <a:latin typeface="Calibri" pitchFamily="34" charset="0"/>
          </a:endParaRPr>
        </a:p>
      </dgm:t>
    </dgm:pt>
    <dgm:pt modelId="{ADA10F89-910F-4EAC-8F5F-3FCFC399EB73}" type="parTrans" cxnId="{DAE55F1D-8930-42B1-A2AD-EF03FD2E3D6F}">
      <dgm:prSet/>
      <dgm:spPr/>
      <dgm:t>
        <a:bodyPr/>
        <a:lstStyle/>
        <a:p>
          <a:endParaRPr lang="es-CO"/>
        </a:p>
      </dgm:t>
    </dgm:pt>
    <dgm:pt modelId="{FDA268C6-BBFA-46F1-9D6D-85288C7FFF3A}" type="sibTrans" cxnId="{DAE55F1D-8930-42B1-A2AD-EF03FD2E3D6F}">
      <dgm:prSet/>
      <dgm:spPr/>
      <dgm:t>
        <a:bodyPr/>
        <a:lstStyle/>
        <a:p>
          <a:endParaRPr lang="es-CO"/>
        </a:p>
      </dgm:t>
    </dgm:pt>
    <dgm:pt modelId="{053346AD-268A-4A83-AFAD-D23EECA1FE60}">
      <dgm:prSet custT="1"/>
      <dgm:spPr/>
      <dgm:t>
        <a:bodyPr/>
        <a:lstStyle/>
        <a:p>
          <a:r>
            <a:rPr lang="es-CO" sz="1800" b="1" dirty="0" smtClean="0"/>
            <a:t>7. Informe Comité de Comunicación y Negocios.</a:t>
          </a:r>
          <a:endParaRPr lang="es-CO" sz="1800" b="0" dirty="0">
            <a:latin typeface="Calibri" pitchFamily="34" charset="0"/>
          </a:endParaRPr>
        </a:p>
      </dgm:t>
    </dgm:pt>
    <dgm:pt modelId="{A6840A0F-DA53-44C4-AABD-C59CA4BB50E7}" type="parTrans" cxnId="{EE657DE9-6194-4868-A8CD-B9942AE50CDA}">
      <dgm:prSet/>
      <dgm:spPr/>
      <dgm:t>
        <a:bodyPr/>
        <a:lstStyle/>
        <a:p>
          <a:endParaRPr lang="es-CO"/>
        </a:p>
      </dgm:t>
    </dgm:pt>
    <dgm:pt modelId="{0AD321B7-F8D7-486D-BF15-11B9BE530CFC}" type="sibTrans" cxnId="{EE657DE9-6194-4868-A8CD-B9942AE50CDA}">
      <dgm:prSet/>
      <dgm:spPr/>
      <dgm:t>
        <a:bodyPr/>
        <a:lstStyle/>
        <a:p>
          <a:endParaRPr lang="es-CO"/>
        </a:p>
      </dgm:t>
    </dgm:pt>
    <dgm:pt modelId="{4BF10619-2872-428E-B274-D926634F9A93}">
      <dgm:prSet custT="1"/>
      <dgm:spPr/>
      <dgm:t>
        <a:bodyPr/>
        <a:lstStyle/>
        <a:p>
          <a:r>
            <a:rPr lang="es-CO" sz="1800" b="1" dirty="0" smtClean="0"/>
            <a:t>8. Informe Área de Seguimiento II </a:t>
          </a:r>
          <a:r>
            <a:rPr lang="es-CO" sz="1800" b="1" dirty="0" smtClean="0"/>
            <a:t>Trimestre. </a:t>
          </a:r>
          <a:endParaRPr lang="es-CO" sz="1800" b="0" dirty="0">
            <a:latin typeface="Calibri" pitchFamily="34" charset="0"/>
          </a:endParaRPr>
        </a:p>
      </dgm:t>
    </dgm:pt>
    <dgm:pt modelId="{0B3349CD-8010-4A90-9F35-CB82DC1E4756}" type="parTrans" cxnId="{BE6A8C88-6769-4ADE-98A1-63C1EA16BD1A}">
      <dgm:prSet/>
      <dgm:spPr/>
      <dgm:t>
        <a:bodyPr/>
        <a:lstStyle/>
        <a:p>
          <a:endParaRPr lang="es-CO"/>
        </a:p>
      </dgm:t>
    </dgm:pt>
    <dgm:pt modelId="{E1A4D823-F4EB-450F-90C3-F90CFAFC0DA9}" type="sibTrans" cxnId="{BE6A8C88-6769-4ADE-98A1-63C1EA16BD1A}">
      <dgm:prSet/>
      <dgm:spPr/>
      <dgm:t>
        <a:bodyPr/>
        <a:lstStyle/>
        <a:p>
          <a:endParaRPr lang="es-CO"/>
        </a:p>
      </dgm:t>
    </dgm:pt>
    <dgm:pt modelId="{AD872D10-3AF8-4382-9822-7933D9D5A3F1}">
      <dgm:prSet custT="1"/>
      <dgm:spPr/>
      <dgm:t>
        <a:bodyPr/>
        <a:lstStyle/>
        <a:p>
          <a:r>
            <a:rPr lang="es-CO" sz="1800" b="1" dirty="0" smtClean="0"/>
            <a:t>9. Proposiciones y varios.</a:t>
          </a:r>
          <a:endParaRPr lang="es-CO" sz="1800" b="0" dirty="0">
            <a:latin typeface="Calibri" pitchFamily="34" charset="0"/>
          </a:endParaRPr>
        </a:p>
      </dgm:t>
    </dgm:pt>
    <dgm:pt modelId="{20763023-F9C6-4FCC-86B9-C726EA33C61A}" type="parTrans" cxnId="{0661F0AC-EEF4-45CB-A30A-9C21E4F91316}">
      <dgm:prSet/>
      <dgm:spPr/>
      <dgm:t>
        <a:bodyPr/>
        <a:lstStyle/>
        <a:p>
          <a:endParaRPr lang="es-CO"/>
        </a:p>
      </dgm:t>
    </dgm:pt>
    <dgm:pt modelId="{7E80E337-086E-467A-B4BA-FA853FD8EF1A}" type="sibTrans" cxnId="{0661F0AC-EEF4-45CB-A30A-9C21E4F91316}">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C66DE460-D941-432C-ADDD-2CC51E3F493D}" type="pres">
      <dgm:prSet presAssocID="{7843F417-28FF-4513-B8A6-FD02F70616D7}" presName="parentText" presStyleLbl="node1" presStyleIdx="0" presStyleCnt="9">
        <dgm:presLayoutVars>
          <dgm:chMax val="0"/>
          <dgm:bulletEnabled val="1"/>
        </dgm:presLayoutVars>
      </dgm:prSet>
      <dgm:spPr/>
      <dgm:t>
        <a:bodyPr/>
        <a:lstStyle/>
        <a:p>
          <a:endParaRPr lang="es-CO"/>
        </a:p>
      </dgm:t>
    </dgm:pt>
    <dgm:pt modelId="{F846CCFC-42FF-4806-9D22-6B4315E5C510}" type="pres">
      <dgm:prSet presAssocID="{AA8F89A9-128D-434F-BC5F-F1C1D876287E}" presName="spacer" presStyleCnt="0"/>
      <dgm:spPr/>
    </dgm:pt>
    <dgm:pt modelId="{7220C1C5-9D79-40A5-966C-9AE23504CE27}" type="pres">
      <dgm:prSet presAssocID="{175132B6-0736-4B24-88CE-6A0452EB0EB8}" presName="parentText" presStyleLbl="node1" presStyleIdx="1" presStyleCnt="9">
        <dgm:presLayoutVars>
          <dgm:chMax val="0"/>
          <dgm:bulletEnabled val="1"/>
        </dgm:presLayoutVars>
      </dgm:prSet>
      <dgm:spPr/>
      <dgm:t>
        <a:bodyPr/>
        <a:lstStyle/>
        <a:p>
          <a:endParaRPr lang="es-CO"/>
        </a:p>
      </dgm:t>
    </dgm:pt>
    <dgm:pt modelId="{F23F32A5-956E-44C4-988A-E97E9E285F64}" type="pres">
      <dgm:prSet presAssocID="{C30FD51A-5A70-4C0C-88F4-BDB2FAAA0DF0}" presName="spacer" presStyleCnt="0"/>
      <dgm:spPr/>
    </dgm:pt>
    <dgm:pt modelId="{8A74D157-D7F5-4978-9E13-E701098A5A7C}" type="pres">
      <dgm:prSet presAssocID="{972F9B4D-3A96-4C25-B3AE-DFEDA7C41A73}" presName="parentText" presStyleLbl="node1" presStyleIdx="2" presStyleCnt="9">
        <dgm:presLayoutVars>
          <dgm:chMax val="0"/>
          <dgm:bulletEnabled val="1"/>
        </dgm:presLayoutVars>
      </dgm:prSet>
      <dgm:spPr/>
      <dgm:t>
        <a:bodyPr/>
        <a:lstStyle/>
        <a:p>
          <a:endParaRPr lang="es-CO"/>
        </a:p>
      </dgm:t>
    </dgm:pt>
    <dgm:pt modelId="{105CE895-B9D6-417F-B580-2E7AFCE1A927}" type="pres">
      <dgm:prSet presAssocID="{4C591F7F-95AA-426D-9B0E-EB6E06C9302F}" presName="spacer" presStyleCnt="0"/>
      <dgm:spPr/>
    </dgm:pt>
    <dgm:pt modelId="{C053836B-2E37-4108-96BD-E379295C63AF}" type="pres">
      <dgm:prSet presAssocID="{8B81D22D-D1B8-4DEC-8923-FB19F27DE45E}" presName="parentText" presStyleLbl="node1" presStyleIdx="3" presStyleCnt="9">
        <dgm:presLayoutVars>
          <dgm:chMax val="0"/>
          <dgm:bulletEnabled val="1"/>
        </dgm:presLayoutVars>
      </dgm:prSet>
      <dgm:spPr/>
      <dgm:t>
        <a:bodyPr/>
        <a:lstStyle/>
        <a:p>
          <a:endParaRPr lang="es-CO"/>
        </a:p>
      </dgm:t>
    </dgm:pt>
    <dgm:pt modelId="{19EA57BC-A4A9-4D0C-B5FF-7C1775D5A505}" type="pres">
      <dgm:prSet presAssocID="{8BB5C3EF-4BFA-4B61-B139-683CBA9DB853}" presName="spacer" presStyleCnt="0"/>
      <dgm:spPr/>
    </dgm:pt>
    <dgm:pt modelId="{7F630FCA-2D54-4905-870A-D5C44B7E3205}" type="pres">
      <dgm:prSet presAssocID="{09B09E70-9D35-4886-8B7A-74EF9B5D72A6}" presName="parentText" presStyleLbl="node1" presStyleIdx="4" presStyleCnt="9">
        <dgm:presLayoutVars>
          <dgm:chMax val="0"/>
          <dgm:bulletEnabled val="1"/>
        </dgm:presLayoutVars>
      </dgm:prSet>
      <dgm:spPr/>
      <dgm:t>
        <a:bodyPr/>
        <a:lstStyle/>
        <a:p>
          <a:endParaRPr lang="es-CO"/>
        </a:p>
      </dgm:t>
    </dgm:pt>
    <dgm:pt modelId="{8309D7C7-7553-4093-85EB-72F71EF3801A}" type="pres">
      <dgm:prSet presAssocID="{BE2DE7CE-1541-4D44-A765-C7E8D51E9DB0}" presName="spacer" presStyleCnt="0"/>
      <dgm:spPr/>
    </dgm:pt>
    <dgm:pt modelId="{120D82B0-08D1-4196-98A1-E223654897DB}" type="pres">
      <dgm:prSet presAssocID="{C5CBDA8B-355A-40D4-8B21-EBCE860E68C6}" presName="parentText" presStyleLbl="node1" presStyleIdx="5" presStyleCnt="9">
        <dgm:presLayoutVars>
          <dgm:chMax val="0"/>
          <dgm:bulletEnabled val="1"/>
        </dgm:presLayoutVars>
      </dgm:prSet>
      <dgm:spPr/>
      <dgm:t>
        <a:bodyPr/>
        <a:lstStyle/>
        <a:p>
          <a:endParaRPr lang="es-CO"/>
        </a:p>
      </dgm:t>
    </dgm:pt>
    <dgm:pt modelId="{0C223128-E68E-4323-B1BC-EC852869C6F6}" type="pres">
      <dgm:prSet presAssocID="{FDA268C6-BBFA-46F1-9D6D-85288C7FFF3A}" presName="spacer" presStyleCnt="0"/>
      <dgm:spPr/>
    </dgm:pt>
    <dgm:pt modelId="{02014FCD-3736-4E07-A312-3B8F23810661}" type="pres">
      <dgm:prSet presAssocID="{053346AD-268A-4A83-AFAD-D23EECA1FE60}" presName="parentText" presStyleLbl="node1" presStyleIdx="6" presStyleCnt="9">
        <dgm:presLayoutVars>
          <dgm:chMax val="0"/>
          <dgm:bulletEnabled val="1"/>
        </dgm:presLayoutVars>
      </dgm:prSet>
      <dgm:spPr/>
      <dgm:t>
        <a:bodyPr/>
        <a:lstStyle/>
        <a:p>
          <a:endParaRPr lang="es-CO"/>
        </a:p>
      </dgm:t>
    </dgm:pt>
    <dgm:pt modelId="{840D0A94-8E11-4235-A7F8-41138DFA71A6}" type="pres">
      <dgm:prSet presAssocID="{0AD321B7-F8D7-486D-BF15-11B9BE530CFC}" presName="spacer" presStyleCnt="0"/>
      <dgm:spPr/>
    </dgm:pt>
    <dgm:pt modelId="{C3928E9A-5F6C-40E9-B1C3-9CB57DB749A8}" type="pres">
      <dgm:prSet presAssocID="{4BF10619-2872-428E-B274-D926634F9A93}" presName="parentText" presStyleLbl="node1" presStyleIdx="7" presStyleCnt="9">
        <dgm:presLayoutVars>
          <dgm:chMax val="0"/>
          <dgm:bulletEnabled val="1"/>
        </dgm:presLayoutVars>
      </dgm:prSet>
      <dgm:spPr/>
      <dgm:t>
        <a:bodyPr/>
        <a:lstStyle/>
        <a:p>
          <a:endParaRPr lang="es-CO"/>
        </a:p>
      </dgm:t>
    </dgm:pt>
    <dgm:pt modelId="{507428C6-89D3-4175-8A3A-CD05AA88826D}" type="pres">
      <dgm:prSet presAssocID="{E1A4D823-F4EB-450F-90C3-F90CFAFC0DA9}" presName="spacer" presStyleCnt="0"/>
      <dgm:spPr/>
    </dgm:pt>
    <dgm:pt modelId="{39BCF86C-8ED4-4489-85FA-D5F133C8F69C}" type="pres">
      <dgm:prSet presAssocID="{AD872D10-3AF8-4382-9822-7933D9D5A3F1}" presName="parentText" presStyleLbl="node1" presStyleIdx="8" presStyleCnt="9">
        <dgm:presLayoutVars>
          <dgm:chMax val="0"/>
          <dgm:bulletEnabled val="1"/>
        </dgm:presLayoutVars>
      </dgm:prSet>
      <dgm:spPr/>
      <dgm:t>
        <a:bodyPr/>
        <a:lstStyle/>
        <a:p>
          <a:endParaRPr lang="es-CO"/>
        </a:p>
      </dgm:t>
    </dgm:pt>
  </dgm:ptLst>
  <dgm:cxnLst>
    <dgm:cxn modelId="{712E104A-1D12-444D-9AC8-474AE16C5415}" srcId="{1BDD92D1-4249-41CD-80E0-04B67D1A883E}" destId="{175132B6-0736-4B24-88CE-6A0452EB0EB8}" srcOrd="1" destOrd="0" parTransId="{DA7404E4-E5E5-4BC1-8DEC-B3B6B8F0A148}" sibTransId="{C30FD51A-5A70-4C0C-88F4-BDB2FAAA0DF0}"/>
    <dgm:cxn modelId="{2497671C-8096-49AE-9E97-790464BFB547}" type="presOf" srcId="{972F9B4D-3A96-4C25-B3AE-DFEDA7C41A73}" destId="{8A74D157-D7F5-4978-9E13-E701098A5A7C}" srcOrd="0" destOrd="0" presId="urn:microsoft.com/office/officeart/2005/8/layout/vList2"/>
    <dgm:cxn modelId="{BE6A8C88-6769-4ADE-98A1-63C1EA16BD1A}" srcId="{1BDD92D1-4249-41CD-80E0-04B67D1A883E}" destId="{4BF10619-2872-428E-B274-D926634F9A93}" srcOrd="7" destOrd="0" parTransId="{0B3349CD-8010-4A90-9F35-CB82DC1E4756}" sibTransId="{E1A4D823-F4EB-450F-90C3-F90CFAFC0DA9}"/>
    <dgm:cxn modelId="{5F653BDB-AFA9-4F02-925F-64659AAF2F4D}" type="presOf" srcId="{09B09E70-9D35-4886-8B7A-74EF9B5D72A6}" destId="{7F630FCA-2D54-4905-870A-D5C44B7E3205}" srcOrd="0" destOrd="0" presId="urn:microsoft.com/office/officeart/2005/8/layout/vList2"/>
    <dgm:cxn modelId="{DA9499F1-3CA8-49ED-A7D4-1883934A1037}" srcId="{1BDD92D1-4249-41CD-80E0-04B67D1A883E}" destId="{09B09E70-9D35-4886-8B7A-74EF9B5D72A6}" srcOrd="4" destOrd="0" parTransId="{32025753-4529-4A1F-B212-B4F75290ABD8}" sibTransId="{BE2DE7CE-1541-4D44-A765-C7E8D51E9DB0}"/>
    <dgm:cxn modelId="{13294790-6D47-439F-A0F9-BBDD7A321360}" type="presOf" srcId="{4BF10619-2872-428E-B274-D926634F9A93}" destId="{C3928E9A-5F6C-40E9-B1C3-9CB57DB749A8}" srcOrd="0" destOrd="0" presId="urn:microsoft.com/office/officeart/2005/8/layout/vList2"/>
    <dgm:cxn modelId="{6E2C5722-B1D8-4E1A-942F-6189FEF9EAEA}" type="presOf" srcId="{053346AD-268A-4A83-AFAD-D23EECA1FE60}" destId="{02014FCD-3736-4E07-A312-3B8F23810661}" srcOrd="0" destOrd="0" presId="urn:microsoft.com/office/officeart/2005/8/layout/vList2"/>
    <dgm:cxn modelId="{958EDA1B-4761-4955-9BD3-D61C326AC343}" type="presOf" srcId="{1BDD92D1-4249-41CD-80E0-04B67D1A883E}" destId="{13DF23CD-4103-4954-9192-E79AEC36CBC1}" srcOrd="0" destOrd="0" presId="urn:microsoft.com/office/officeart/2005/8/layout/vList2"/>
    <dgm:cxn modelId="{EE657DE9-6194-4868-A8CD-B9942AE50CDA}" srcId="{1BDD92D1-4249-41CD-80E0-04B67D1A883E}" destId="{053346AD-268A-4A83-AFAD-D23EECA1FE60}" srcOrd="6" destOrd="0" parTransId="{A6840A0F-DA53-44C4-AABD-C59CA4BB50E7}" sibTransId="{0AD321B7-F8D7-486D-BF15-11B9BE530CFC}"/>
    <dgm:cxn modelId="{DAE55F1D-8930-42B1-A2AD-EF03FD2E3D6F}" srcId="{1BDD92D1-4249-41CD-80E0-04B67D1A883E}" destId="{C5CBDA8B-355A-40D4-8B21-EBCE860E68C6}" srcOrd="5" destOrd="0" parTransId="{ADA10F89-910F-4EAC-8F5F-3FCFC399EB73}" sibTransId="{FDA268C6-BBFA-46F1-9D6D-85288C7FFF3A}"/>
    <dgm:cxn modelId="{21A23875-A16D-49CD-9139-919518B64996}" srcId="{1BDD92D1-4249-41CD-80E0-04B67D1A883E}" destId="{7843F417-28FF-4513-B8A6-FD02F70616D7}" srcOrd="0" destOrd="0" parTransId="{4C54A056-B734-40A2-9067-75F344F2FDE4}" sibTransId="{AA8F89A9-128D-434F-BC5F-F1C1D876287E}"/>
    <dgm:cxn modelId="{A116CEC7-C28A-4DDE-A6ED-3D6404C92AD6}" srcId="{1BDD92D1-4249-41CD-80E0-04B67D1A883E}" destId="{8B81D22D-D1B8-4DEC-8923-FB19F27DE45E}" srcOrd="3" destOrd="0" parTransId="{72096BEB-662B-4DBA-BF01-68A3148DDA6D}" sibTransId="{8BB5C3EF-4BFA-4B61-B139-683CBA9DB853}"/>
    <dgm:cxn modelId="{0661F0AC-EEF4-45CB-A30A-9C21E4F91316}" srcId="{1BDD92D1-4249-41CD-80E0-04B67D1A883E}" destId="{AD872D10-3AF8-4382-9822-7933D9D5A3F1}" srcOrd="8" destOrd="0" parTransId="{20763023-F9C6-4FCC-86B9-C726EA33C61A}" sibTransId="{7E80E337-086E-467A-B4BA-FA853FD8EF1A}"/>
    <dgm:cxn modelId="{B18C085A-A688-48B7-B653-55867D539913}" type="presOf" srcId="{7843F417-28FF-4513-B8A6-FD02F70616D7}" destId="{C66DE460-D941-432C-ADDD-2CC51E3F493D}" srcOrd="0" destOrd="0" presId="urn:microsoft.com/office/officeart/2005/8/layout/vList2"/>
    <dgm:cxn modelId="{2C0F889A-B224-486A-853A-89B85D56FBF3}" type="presOf" srcId="{8B81D22D-D1B8-4DEC-8923-FB19F27DE45E}" destId="{C053836B-2E37-4108-96BD-E379295C63AF}" srcOrd="0" destOrd="0" presId="urn:microsoft.com/office/officeart/2005/8/layout/vList2"/>
    <dgm:cxn modelId="{8D3CA744-223E-445D-98DF-3BC72312E532}" srcId="{1BDD92D1-4249-41CD-80E0-04B67D1A883E}" destId="{972F9B4D-3A96-4C25-B3AE-DFEDA7C41A73}" srcOrd="2" destOrd="0" parTransId="{3450B939-29DB-4D3E-BF13-E484310CA22B}" sibTransId="{4C591F7F-95AA-426D-9B0E-EB6E06C9302F}"/>
    <dgm:cxn modelId="{15C8E699-3633-41ED-9804-F8AB2002ADDD}" type="presOf" srcId="{AD872D10-3AF8-4382-9822-7933D9D5A3F1}" destId="{39BCF86C-8ED4-4489-85FA-D5F133C8F69C}" srcOrd="0" destOrd="0" presId="urn:microsoft.com/office/officeart/2005/8/layout/vList2"/>
    <dgm:cxn modelId="{65B21184-5AA2-46EB-850E-33A73454F730}" type="presOf" srcId="{175132B6-0736-4B24-88CE-6A0452EB0EB8}" destId="{7220C1C5-9D79-40A5-966C-9AE23504CE27}" srcOrd="0" destOrd="0" presId="urn:microsoft.com/office/officeart/2005/8/layout/vList2"/>
    <dgm:cxn modelId="{128C647E-B2A7-4AAC-9905-F4B6846EDB40}" type="presOf" srcId="{C5CBDA8B-355A-40D4-8B21-EBCE860E68C6}" destId="{120D82B0-08D1-4196-98A1-E223654897DB}" srcOrd="0" destOrd="0" presId="urn:microsoft.com/office/officeart/2005/8/layout/vList2"/>
    <dgm:cxn modelId="{B72FAF91-381C-4B75-B220-531A232315ED}" type="presParOf" srcId="{13DF23CD-4103-4954-9192-E79AEC36CBC1}" destId="{C66DE460-D941-432C-ADDD-2CC51E3F493D}" srcOrd="0" destOrd="0" presId="urn:microsoft.com/office/officeart/2005/8/layout/vList2"/>
    <dgm:cxn modelId="{3621881C-494D-43DF-830F-85D84099DBFE}" type="presParOf" srcId="{13DF23CD-4103-4954-9192-E79AEC36CBC1}" destId="{F846CCFC-42FF-4806-9D22-6B4315E5C510}" srcOrd="1" destOrd="0" presId="urn:microsoft.com/office/officeart/2005/8/layout/vList2"/>
    <dgm:cxn modelId="{9322F57C-3B70-4BBB-AC8B-00C41C65CE47}" type="presParOf" srcId="{13DF23CD-4103-4954-9192-E79AEC36CBC1}" destId="{7220C1C5-9D79-40A5-966C-9AE23504CE27}" srcOrd="2" destOrd="0" presId="urn:microsoft.com/office/officeart/2005/8/layout/vList2"/>
    <dgm:cxn modelId="{9A93D43A-FEA2-4CDE-A922-6E8A5D7F64E6}" type="presParOf" srcId="{13DF23CD-4103-4954-9192-E79AEC36CBC1}" destId="{F23F32A5-956E-44C4-988A-E97E9E285F64}" srcOrd="3" destOrd="0" presId="urn:microsoft.com/office/officeart/2005/8/layout/vList2"/>
    <dgm:cxn modelId="{9264C4C4-FFF3-4EBE-9C08-4E9228AD6FAE}" type="presParOf" srcId="{13DF23CD-4103-4954-9192-E79AEC36CBC1}" destId="{8A74D157-D7F5-4978-9E13-E701098A5A7C}" srcOrd="4" destOrd="0" presId="urn:microsoft.com/office/officeart/2005/8/layout/vList2"/>
    <dgm:cxn modelId="{C0B0BF7F-8100-4663-9BDF-567EAB2644EC}" type="presParOf" srcId="{13DF23CD-4103-4954-9192-E79AEC36CBC1}" destId="{105CE895-B9D6-417F-B580-2E7AFCE1A927}" srcOrd="5" destOrd="0" presId="urn:microsoft.com/office/officeart/2005/8/layout/vList2"/>
    <dgm:cxn modelId="{73492DD3-A3C6-4485-B196-472DB07D0F31}" type="presParOf" srcId="{13DF23CD-4103-4954-9192-E79AEC36CBC1}" destId="{C053836B-2E37-4108-96BD-E379295C63AF}" srcOrd="6" destOrd="0" presId="urn:microsoft.com/office/officeart/2005/8/layout/vList2"/>
    <dgm:cxn modelId="{127B34F7-9E67-4F51-8AE1-3B6546DCD28D}" type="presParOf" srcId="{13DF23CD-4103-4954-9192-E79AEC36CBC1}" destId="{19EA57BC-A4A9-4D0C-B5FF-7C1775D5A505}" srcOrd="7" destOrd="0" presId="urn:microsoft.com/office/officeart/2005/8/layout/vList2"/>
    <dgm:cxn modelId="{9A6262BB-7CC8-48E7-AC90-F29F9E126954}" type="presParOf" srcId="{13DF23CD-4103-4954-9192-E79AEC36CBC1}" destId="{7F630FCA-2D54-4905-870A-D5C44B7E3205}" srcOrd="8" destOrd="0" presId="urn:microsoft.com/office/officeart/2005/8/layout/vList2"/>
    <dgm:cxn modelId="{FBF52B16-1712-449D-84C8-8A2691EE1772}" type="presParOf" srcId="{13DF23CD-4103-4954-9192-E79AEC36CBC1}" destId="{8309D7C7-7553-4093-85EB-72F71EF3801A}" srcOrd="9" destOrd="0" presId="urn:microsoft.com/office/officeart/2005/8/layout/vList2"/>
    <dgm:cxn modelId="{044E3EB3-B1A9-45AE-9973-7199ECD98323}" type="presParOf" srcId="{13DF23CD-4103-4954-9192-E79AEC36CBC1}" destId="{120D82B0-08D1-4196-98A1-E223654897DB}" srcOrd="10" destOrd="0" presId="urn:microsoft.com/office/officeart/2005/8/layout/vList2"/>
    <dgm:cxn modelId="{E3D5E2B3-2B58-4BDC-B66F-DF8BFD1B4072}" type="presParOf" srcId="{13DF23CD-4103-4954-9192-E79AEC36CBC1}" destId="{0C223128-E68E-4323-B1BC-EC852869C6F6}" srcOrd="11" destOrd="0" presId="urn:microsoft.com/office/officeart/2005/8/layout/vList2"/>
    <dgm:cxn modelId="{48D0C5BA-16A1-49FB-8F0A-8E8FB2AB905E}" type="presParOf" srcId="{13DF23CD-4103-4954-9192-E79AEC36CBC1}" destId="{02014FCD-3736-4E07-A312-3B8F23810661}" srcOrd="12" destOrd="0" presId="urn:microsoft.com/office/officeart/2005/8/layout/vList2"/>
    <dgm:cxn modelId="{F0CC3AA6-E557-4D0F-9ADF-B64BE3AA979F}" type="presParOf" srcId="{13DF23CD-4103-4954-9192-E79AEC36CBC1}" destId="{840D0A94-8E11-4235-A7F8-41138DFA71A6}" srcOrd="13" destOrd="0" presId="urn:microsoft.com/office/officeart/2005/8/layout/vList2"/>
    <dgm:cxn modelId="{A26E5672-CF5A-41E7-A86E-D6EEAD3D9E20}" type="presParOf" srcId="{13DF23CD-4103-4954-9192-E79AEC36CBC1}" destId="{C3928E9A-5F6C-40E9-B1C3-9CB57DB749A8}" srcOrd="14" destOrd="0" presId="urn:microsoft.com/office/officeart/2005/8/layout/vList2"/>
    <dgm:cxn modelId="{DAFE8E0E-50DF-4065-909E-0D3641C55DF5}" type="presParOf" srcId="{13DF23CD-4103-4954-9192-E79AEC36CBC1}" destId="{507428C6-89D3-4175-8A3A-CD05AA88826D}" srcOrd="15" destOrd="0" presId="urn:microsoft.com/office/officeart/2005/8/layout/vList2"/>
    <dgm:cxn modelId="{5E660781-E616-45C6-BCFD-3B8E8B29B21A}" type="presParOf" srcId="{13DF23CD-4103-4954-9192-E79AEC36CBC1}" destId="{39BCF86C-8ED4-4489-85FA-D5F133C8F69C}" srcOrd="16"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E12C18-18D5-4736-A924-808A89AD128F}" type="doc">
      <dgm:prSet loTypeId="urn:microsoft.com/office/officeart/2005/8/layout/list1" loCatId="list" qsTypeId="urn:microsoft.com/office/officeart/2005/8/quickstyle/simple1" qsCatId="simple" csTypeId="urn:microsoft.com/office/officeart/2005/8/colors/colorful1#3" csCatId="colorful" phldr="1"/>
      <dgm:spPr/>
      <dgm:t>
        <a:bodyPr/>
        <a:lstStyle/>
        <a:p>
          <a:endParaRPr lang="es-CO"/>
        </a:p>
      </dgm:t>
    </dgm:pt>
    <dgm:pt modelId="{D624556E-7CBE-4B2A-AE97-71DE3C4204CA}">
      <dgm:prSet phldrT="[Texto]" custT="1"/>
      <dgm:spPr/>
      <dgm:t>
        <a:bodyPr/>
        <a:lstStyle/>
        <a:p>
          <a:r>
            <a:rPr lang="es-CO" sz="1400" dirty="0" smtClean="0">
              <a:solidFill>
                <a:schemeClr val="tx1"/>
              </a:solidFill>
            </a:rPr>
            <a:t>Disminución de riesgos</a:t>
          </a:r>
          <a:endParaRPr lang="es-CO" sz="1400" dirty="0">
            <a:solidFill>
              <a:schemeClr val="tx1"/>
            </a:solidFill>
          </a:endParaRPr>
        </a:p>
      </dgm:t>
    </dgm:pt>
    <dgm:pt modelId="{6AA8B5A6-0418-478A-9700-3A4C965B9406}" type="parTrans" cxnId="{9882193F-2077-4B99-B359-6F7458554108}">
      <dgm:prSet/>
      <dgm:spPr/>
      <dgm:t>
        <a:bodyPr/>
        <a:lstStyle/>
        <a:p>
          <a:endParaRPr lang="es-CO" sz="1100">
            <a:solidFill>
              <a:schemeClr val="tx1"/>
            </a:solidFill>
          </a:endParaRPr>
        </a:p>
      </dgm:t>
    </dgm:pt>
    <dgm:pt modelId="{2D583A40-8D1B-4D72-95DA-0CEC6931AD58}" type="sibTrans" cxnId="{9882193F-2077-4B99-B359-6F7458554108}">
      <dgm:prSet/>
      <dgm:spPr/>
      <dgm:t>
        <a:bodyPr/>
        <a:lstStyle/>
        <a:p>
          <a:endParaRPr lang="es-CO" sz="1100">
            <a:solidFill>
              <a:schemeClr val="tx1"/>
            </a:solidFill>
          </a:endParaRPr>
        </a:p>
      </dgm:t>
    </dgm:pt>
    <dgm:pt modelId="{3D51425F-2B58-4F00-8FAD-70A72D6F295B}">
      <dgm:prSet phldrT="[Texto]" custT="1"/>
      <dgm:spPr/>
      <dgm:t>
        <a:bodyPr/>
        <a:lstStyle/>
        <a:p>
          <a:r>
            <a:rPr lang="es-CO" sz="1400" dirty="0" smtClean="0">
              <a:solidFill>
                <a:schemeClr val="tx1"/>
              </a:solidFill>
            </a:rPr>
            <a:t>Disminución de actividades manuales </a:t>
          </a:r>
          <a:endParaRPr lang="es-CO" sz="1400" dirty="0">
            <a:solidFill>
              <a:schemeClr val="tx1"/>
            </a:solidFill>
          </a:endParaRPr>
        </a:p>
      </dgm:t>
    </dgm:pt>
    <dgm:pt modelId="{9267F48A-67FC-4E71-8FF0-0067C3B2D0E3}" type="parTrans" cxnId="{7EA2BD02-A130-409E-8417-EDF5D0341823}">
      <dgm:prSet/>
      <dgm:spPr/>
      <dgm:t>
        <a:bodyPr/>
        <a:lstStyle/>
        <a:p>
          <a:endParaRPr lang="es-CO" sz="1100">
            <a:solidFill>
              <a:schemeClr val="tx1"/>
            </a:solidFill>
          </a:endParaRPr>
        </a:p>
      </dgm:t>
    </dgm:pt>
    <dgm:pt modelId="{E92352A2-E9FB-42EC-87F8-CD9A3291FB37}" type="sibTrans" cxnId="{7EA2BD02-A130-409E-8417-EDF5D0341823}">
      <dgm:prSet/>
      <dgm:spPr/>
      <dgm:t>
        <a:bodyPr/>
        <a:lstStyle/>
        <a:p>
          <a:endParaRPr lang="es-CO" sz="1100">
            <a:solidFill>
              <a:schemeClr val="tx1"/>
            </a:solidFill>
          </a:endParaRPr>
        </a:p>
      </dgm:t>
    </dgm:pt>
    <dgm:pt modelId="{C27A9CF1-E070-4C91-B7F5-6FB3CD104367}">
      <dgm:prSet phldrT="[Texto]" custT="1"/>
      <dgm:spPr/>
      <dgm:t>
        <a:bodyPr/>
        <a:lstStyle/>
        <a:p>
          <a:r>
            <a:rPr lang="es-CO" sz="1400" dirty="0" smtClean="0">
              <a:solidFill>
                <a:schemeClr val="tx1"/>
              </a:solidFill>
            </a:rPr>
            <a:t>Seguridad en el manejo de información </a:t>
          </a:r>
          <a:endParaRPr lang="es-CO" sz="1400" dirty="0">
            <a:solidFill>
              <a:schemeClr val="tx1"/>
            </a:solidFill>
          </a:endParaRPr>
        </a:p>
      </dgm:t>
    </dgm:pt>
    <dgm:pt modelId="{C7679E0A-3FD7-4A9D-BE70-D5D1A70183B4}" type="parTrans" cxnId="{6A948CE4-D182-4476-918E-87B4C6FE0322}">
      <dgm:prSet/>
      <dgm:spPr/>
      <dgm:t>
        <a:bodyPr/>
        <a:lstStyle/>
        <a:p>
          <a:endParaRPr lang="es-CO" sz="1100">
            <a:solidFill>
              <a:schemeClr val="tx1"/>
            </a:solidFill>
          </a:endParaRPr>
        </a:p>
      </dgm:t>
    </dgm:pt>
    <dgm:pt modelId="{0007DB78-7818-461F-9626-D22160DFF8CB}" type="sibTrans" cxnId="{6A948CE4-D182-4476-918E-87B4C6FE0322}">
      <dgm:prSet/>
      <dgm:spPr/>
      <dgm:t>
        <a:bodyPr/>
        <a:lstStyle/>
        <a:p>
          <a:endParaRPr lang="es-CO" sz="1100">
            <a:solidFill>
              <a:schemeClr val="tx1"/>
            </a:solidFill>
          </a:endParaRPr>
        </a:p>
      </dgm:t>
    </dgm:pt>
    <dgm:pt modelId="{7CC142B7-38BD-4357-B5E0-CBAD2F887EE3}">
      <dgm:prSet phldrT="[Texto]" custT="1"/>
      <dgm:spPr/>
      <dgm:t>
        <a:bodyPr/>
        <a:lstStyle/>
        <a:p>
          <a:r>
            <a:rPr lang="es-CO" sz="1400" dirty="0" smtClean="0">
              <a:solidFill>
                <a:schemeClr val="tx1"/>
              </a:solidFill>
            </a:rPr>
            <a:t>Disminución de tiempos (9,5 horas)</a:t>
          </a:r>
          <a:endParaRPr lang="es-CO" sz="1400" dirty="0">
            <a:solidFill>
              <a:schemeClr val="tx1"/>
            </a:solidFill>
          </a:endParaRPr>
        </a:p>
      </dgm:t>
    </dgm:pt>
    <dgm:pt modelId="{B9D4ABD1-9109-4B7E-8011-0513998E4381}" type="parTrans" cxnId="{9EE2487B-006D-46ED-9FA0-E17887BDC735}">
      <dgm:prSet/>
      <dgm:spPr/>
      <dgm:t>
        <a:bodyPr/>
        <a:lstStyle/>
        <a:p>
          <a:endParaRPr lang="es-CO" sz="1400">
            <a:solidFill>
              <a:schemeClr val="tx1"/>
            </a:solidFill>
          </a:endParaRPr>
        </a:p>
      </dgm:t>
    </dgm:pt>
    <dgm:pt modelId="{E9787A70-1AFB-47C0-B01C-4CF92890D8CC}" type="sibTrans" cxnId="{9EE2487B-006D-46ED-9FA0-E17887BDC735}">
      <dgm:prSet/>
      <dgm:spPr/>
      <dgm:t>
        <a:bodyPr/>
        <a:lstStyle/>
        <a:p>
          <a:endParaRPr lang="es-CO" sz="1400">
            <a:solidFill>
              <a:schemeClr val="tx1"/>
            </a:solidFill>
          </a:endParaRPr>
        </a:p>
      </dgm:t>
    </dgm:pt>
    <dgm:pt modelId="{4A30908A-59D6-4B83-A434-C6A645B982FB}">
      <dgm:prSet phldrT="[Texto]" custT="1"/>
      <dgm:spPr/>
      <dgm:t>
        <a:bodyPr/>
        <a:lstStyle/>
        <a:p>
          <a:r>
            <a:rPr lang="es-CO" sz="1400" dirty="0" smtClean="0">
              <a:solidFill>
                <a:schemeClr val="tx1"/>
              </a:solidFill>
            </a:rPr>
            <a:t>Disminución en actividades (26) </a:t>
          </a:r>
          <a:endParaRPr lang="es-CO" sz="1400" dirty="0">
            <a:solidFill>
              <a:schemeClr val="tx1"/>
            </a:solidFill>
          </a:endParaRPr>
        </a:p>
      </dgm:t>
    </dgm:pt>
    <dgm:pt modelId="{42F16F95-4D2D-47AA-ADED-34026D7A0BB1}" type="parTrans" cxnId="{28125AF1-D6CC-4FEC-90B8-1FB97CC97DE3}">
      <dgm:prSet/>
      <dgm:spPr/>
      <dgm:t>
        <a:bodyPr/>
        <a:lstStyle/>
        <a:p>
          <a:endParaRPr lang="es-CO" sz="1400">
            <a:solidFill>
              <a:schemeClr val="tx1"/>
            </a:solidFill>
          </a:endParaRPr>
        </a:p>
      </dgm:t>
    </dgm:pt>
    <dgm:pt modelId="{16B58751-8CC9-4825-8AA7-707AAAF774FD}" type="sibTrans" cxnId="{28125AF1-D6CC-4FEC-90B8-1FB97CC97DE3}">
      <dgm:prSet/>
      <dgm:spPr/>
      <dgm:t>
        <a:bodyPr/>
        <a:lstStyle/>
        <a:p>
          <a:endParaRPr lang="es-CO" sz="1400">
            <a:solidFill>
              <a:schemeClr val="tx1"/>
            </a:solidFill>
          </a:endParaRPr>
        </a:p>
      </dgm:t>
    </dgm:pt>
    <dgm:pt modelId="{D94192CF-847B-4C26-9534-BAC7451A751F}" type="pres">
      <dgm:prSet presAssocID="{F3E12C18-18D5-4736-A924-808A89AD128F}" presName="linear" presStyleCnt="0">
        <dgm:presLayoutVars>
          <dgm:dir/>
          <dgm:animLvl val="lvl"/>
          <dgm:resizeHandles val="exact"/>
        </dgm:presLayoutVars>
      </dgm:prSet>
      <dgm:spPr/>
      <dgm:t>
        <a:bodyPr/>
        <a:lstStyle/>
        <a:p>
          <a:endParaRPr lang="es-CO"/>
        </a:p>
      </dgm:t>
    </dgm:pt>
    <dgm:pt modelId="{8E280162-0D7A-464C-A73A-8B6E68549DB7}" type="pres">
      <dgm:prSet presAssocID="{D624556E-7CBE-4B2A-AE97-71DE3C4204CA}" presName="parentLin" presStyleCnt="0"/>
      <dgm:spPr/>
    </dgm:pt>
    <dgm:pt modelId="{06D130FA-CE68-4C00-8F41-960EA3AC8EAA}" type="pres">
      <dgm:prSet presAssocID="{D624556E-7CBE-4B2A-AE97-71DE3C4204CA}" presName="parentLeftMargin" presStyleLbl="node1" presStyleIdx="0" presStyleCnt="5"/>
      <dgm:spPr/>
      <dgm:t>
        <a:bodyPr/>
        <a:lstStyle/>
        <a:p>
          <a:endParaRPr lang="es-CO"/>
        </a:p>
      </dgm:t>
    </dgm:pt>
    <dgm:pt modelId="{29DB2191-85D6-443F-9F45-518FB0838F44}" type="pres">
      <dgm:prSet presAssocID="{D624556E-7CBE-4B2A-AE97-71DE3C4204CA}" presName="parentText" presStyleLbl="node1" presStyleIdx="0" presStyleCnt="5">
        <dgm:presLayoutVars>
          <dgm:chMax val="0"/>
          <dgm:bulletEnabled val="1"/>
        </dgm:presLayoutVars>
      </dgm:prSet>
      <dgm:spPr/>
      <dgm:t>
        <a:bodyPr/>
        <a:lstStyle/>
        <a:p>
          <a:endParaRPr lang="es-CO"/>
        </a:p>
      </dgm:t>
    </dgm:pt>
    <dgm:pt modelId="{0AB1B5C7-E03F-4312-BAF7-BFE17F7A30D3}" type="pres">
      <dgm:prSet presAssocID="{D624556E-7CBE-4B2A-AE97-71DE3C4204CA}" presName="negativeSpace" presStyleCnt="0"/>
      <dgm:spPr/>
    </dgm:pt>
    <dgm:pt modelId="{7F1AEDBB-AF3C-4F11-8B5D-B29566E1D794}" type="pres">
      <dgm:prSet presAssocID="{D624556E-7CBE-4B2A-AE97-71DE3C4204CA}" presName="childText" presStyleLbl="conFgAcc1" presStyleIdx="0" presStyleCnt="5">
        <dgm:presLayoutVars>
          <dgm:bulletEnabled val="1"/>
        </dgm:presLayoutVars>
      </dgm:prSet>
      <dgm:spPr/>
    </dgm:pt>
    <dgm:pt modelId="{EDD80208-A2A5-4034-900B-D0FF18137799}" type="pres">
      <dgm:prSet presAssocID="{2D583A40-8D1B-4D72-95DA-0CEC6931AD58}" presName="spaceBetweenRectangles" presStyleCnt="0"/>
      <dgm:spPr/>
    </dgm:pt>
    <dgm:pt modelId="{47BC9E4B-C1E4-44A7-B0CA-E9266BDD9456}" type="pres">
      <dgm:prSet presAssocID="{3D51425F-2B58-4F00-8FAD-70A72D6F295B}" presName="parentLin" presStyleCnt="0"/>
      <dgm:spPr/>
    </dgm:pt>
    <dgm:pt modelId="{B44F71CA-DF9E-4F19-B770-9C8A9630953C}" type="pres">
      <dgm:prSet presAssocID="{3D51425F-2B58-4F00-8FAD-70A72D6F295B}" presName="parentLeftMargin" presStyleLbl="node1" presStyleIdx="0" presStyleCnt="5"/>
      <dgm:spPr/>
      <dgm:t>
        <a:bodyPr/>
        <a:lstStyle/>
        <a:p>
          <a:endParaRPr lang="es-CO"/>
        </a:p>
      </dgm:t>
    </dgm:pt>
    <dgm:pt modelId="{3D1F789F-E626-4C8E-A7B8-E897E71C35B1}" type="pres">
      <dgm:prSet presAssocID="{3D51425F-2B58-4F00-8FAD-70A72D6F295B}" presName="parentText" presStyleLbl="node1" presStyleIdx="1" presStyleCnt="5">
        <dgm:presLayoutVars>
          <dgm:chMax val="0"/>
          <dgm:bulletEnabled val="1"/>
        </dgm:presLayoutVars>
      </dgm:prSet>
      <dgm:spPr/>
      <dgm:t>
        <a:bodyPr/>
        <a:lstStyle/>
        <a:p>
          <a:endParaRPr lang="es-CO"/>
        </a:p>
      </dgm:t>
    </dgm:pt>
    <dgm:pt modelId="{1127549E-6001-4001-A6FA-40DDF7F2165C}" type="pres">
      <dgm:prSet presAssocID="{3D51425F-2B58-4F00-8FAD-70A72D6F295B}" presName="negativeSpace" presStyleCnt="0"/>
      <dgm:spPr/>
    </dgm:pt>
    <dgm:pt modelId="{EE87DF3A-C4E6-4689-BED0-DF1F7E1C72A4}" type="pres">
      <dgm:prSet presAssocID="{3D51425F-2B58-4F00-8FAD-70A72D6F295B}" presName="childText" presStyleLbl="conFgAcc1" presStyleIdx="1" presStyleCnt="5">
        <dgm:presLayoutVars>
          <dgm:bulletEnabled val="1"/>
        </dgm:presLayoutVars>
      </dgm:prSet>
      <dgm:spPr/>
    </dgm:pt>
    <dgm:pt modelId="{0BD0357C-51F9-45BE-8A06-AE1E58F4239A}" type="pres">
      <dgm:prSet presAssocID="{E92352A2-E9FB-42EC-87F8-CD9A3291FB37}" presName="spaceBetweenRectangles" presStyleCnt="0"/>
      <dgm:spPr/>
    </dgm:pt>
    <dgm:pt modelId="{A1EACE53-7184-43B9-B124-8650AC63BC1C}" type="pres">
      <dgm:prSet presAssocID="{C27A9CF1-E070-4C91-B7F5-6FB3CD104367}" presName="parentLin" presStyleCnt="0"/>
      <dgm:spPr/>
    </dgm:pt>
    <dgm:pt modelId="{9D400198-4FB7-496C-B1C9-6079B53A5B41}" type="pres">
      <dgm:prSet presAssocID="{C27A9CF1-E070-4C91-B7F5-6FB3CD104367}" presName="parentLeftMargin" presStyleLbl="node1" presStyleIdx="1" presStyleCnt="5"/>
      <dgm:spPr/>
      <dgm:t>
        <a:bodyPr/>
        <a:lstStyle/>
        <a:p>
          <a:endParaRPr lang="es-CO"/>
        </a:p>
      </dgm:t>
    </dgm:pt>
    <dgm:pt modelId="{ED13F7BB-5056-497A-B5E6-0E9BE5FAAE52}" type="pres">
      <dgm:prSet presAssocID="{C27A9CF1-E070-4C91-B7F5-6FB3CD104367}" presName="parentText" presStyleLbl="node1" presStyleIdx="2" presStyleCnt="5">
        <dgm:presLayoutVars>
          <dgm:chMax val="0"/>
          <dgm:bulletEnabled val="1"/>
        </dgm:presLayoutVars>
      </dgm:prSet>
      <dgm:spPr/>
      <dgm:t>
        <a:bodyPr/>
        <a:lstStyle/>
        <a:p>
          <a:endParaRPr lang="es-CO"/>
        </a:p>
      </dgm:t>
    </dgm:pt>
    <dgm:pt modelId="{4A0BF6BC-3E19-4D3D-8008-36B91C4CB068}" type="pres">
      <dgm:prSet presAssocID="{C27A9CF1-E070-4C91-B7F5-6FB3CD104367}" presName="negativeSpace" presStyleCnt="0"/>
      <dgm:spPr/>
    </dgm:pt>
    <dgm:pt modelId="{B8DA833A-9759-4F34-A638-D617EC825E67}" type="pres">
      <dgm:prSet presAssocID="{C27A9CF1-E070-4C91-B7F5-6FB3CD104367}" presName="childText" presStyleLbl="conFgAcc1" presStyleIdx="2" presStyleCnt="5">
        <dgm:presLayoutVars>
          <dgm:bulletEnabled val="1"/>
        </dgm:presLayoutVars>
      </dgm:prSet>
      <dgm:spPr/>
    </dgm:pt>
    <dgm:pt modelId="{90D4E9D9-E997-4802-9DC7-770667CE6DA2}" type="pres">
      <dgm:prSet presAssocID="{0007DB78-7818-461F-9626-D22160DFF8CB}" presName="spaceBetweenRectangles" presStyleCnt="0"/>
      <dgm:spPr/>
    </dgm:pt>
    <dgm:pt modelId="{3981CA61-4D8F-40E1-81F9-D1FA7C9CD2B5}" type="pres">
      <dgm:prSet presAssocID="{7CC142B7-38BD-4357-B5E0-CBAD2F887EE3}" presName="parentLin" presStyleCnt="0"/>
      <dgm:spPr/>
    </dgm:pt>
    <dgm:pt modelId="{0A12B27B-2041-440A-845D-9FE576AB1D38}" type="pres">
      <dgm:prSet presAssocID="{7CC142B7-38BD-4357-B5E0-CBAD2F887EE3}" presName="parentLeftMargin" presStyleLbl="node1" presStyleIdx="2" presStyleCnt="5"/>
      <dgm:spPr/>
      <dgm:t>
        <a:bodyPr/>
        <a:lstStyle/>
        <a:p>
          <a:endParaRPr lang="es-CO"/>
        </a:p>
      </dgm:t>
    </dgm:pt>
    <dgm:pt modelId="{8F624B1F-7D75-45E7-A539-39D0CBB29DBB}" type="pres">
      <dgm:prSet presAssocID="{7CC142B7-38BD-4357-B5E0-CBAD2F887EE3}" presName="parentText" presStyleLbl="node1" presStyleIdx="3" presStyleCnt="5">
        <dgm:presLayoutVars>
          <dgm:chMax val="0"/>
          <dgm:bulletEnabled val="1"/>
        </dgm:presLayoutVars>
      </dgm:prSet>
      <dgm:spPr/>
      <dgm:t>
        <a:bodyPr/>
        <a:lstStyle/>
        <a:p>
          <a:endParaRPr lang="es-CO"/>
        </a:p>
      </dgm:t>
    </dgm:pt>
    <dgm:pt modelId="{47B7B842-5054-43F3-A5F5-E55371652865}" type="pres">
      <dgm:prSet presAssocID="{7CC142B7-38BD-4357-B5E0-CBAD2F887EE3}" presName="negativeSpace" presStyleCnt="0"/>
      <dgm:spPr/>
    </dgm:pt>
    <dgm:pt modelId="{FC34BF72-39D2-4EFE-93B8-DAFF927047EE}" type="pres">
      <dgm:prSet presAssocID="{7CC142B7-38BD-4357-B5E0-CBAD2F887EE3}" presName="childText" presStyleLbl="conFgAcc1" presStyleIdx="3" presStyleCnt="5">
        <dgm:presLayoutVars>
          <dgm:bulletEnabled val="1"/>
        </dgm:presLayoutVars>
      </dgm:prSet>
      <dgm:spPr/>
    </dgm:pt>
    <dgm:pt modelId="{70C0F80E-26CD-48BF-88DF-4624009D66F9}" type="pres">
      <dgm:prSet presAssocID="{E9787A70-1AFB-47C0-B01C-4CF92890D8CC}" presName="spaceBetweenRectangles" presStyleCnt="0"/>
      <dgm:spPr/>
    </dgm:pt>
    <dgm:pt modelId="{919B1382-F32E-4844-B0FE-5869DD90CCF2}" type="pres">
      <dgm:prSet presAssocID="{4A30908A-59D6-4B83-A434-C6A645B982FB}" presName="parentLin" presStyleCnt="0"/>
      <dgm:spPr/>
    </dgm:pt>
    <dgm:pt modelId="{ADBAF9C7-CE61-4B71-B4D3-5189D19B8754}" type="pres">
      <dgm:prSet presAssocID="{4A30908A-59D6-4B83-A434-C6A645B982FB}" presName="parentLeftMargin" presStyleLbl="node1" presStyleIdx="3" presStyleCnt="5"/>
      <dgm:spPr/>
      <dgm:t>
        <a:bodyPr/>
        <a:lstStyle/>
        <a:p>
          <a:endParaRPr lang="es-CO"/>
        </a:p>
      </dgm:t>
    </dgm:pt>
    <dgm:pt modelId="{40FA344B-F11C-4316-8C58-6CA48BF245B4}" type="pres">
      <dgm:prSet presAssocID="{4A30908A-59D6-4B83-A434-C6A645B982FB}" presName="parentText" presStyleLbl="node1" presStyleIdx="4" presStyleCnt="5">
        <dgm:presLayoutVars>
          <dgm:chMax val="0"/>
          <dgm:bulletEnabled val="1"/>
        </dgm:presLayoutVars>
      </dgm:prSet>
      <dgm:spPr/>
      <dgm:t>
        <a:bodyPr/>
        <a:lstStyle/>
        <a:p>
          <a:endParaRPr lang="es-CO"/>
        </a:p>
      </dgm:t>
    </dgm:pt>
    <dgm:pt modelId="{A241926F-170F-4C8E-B456-3D4E0EB2D26A}" type="pres">
      <dgm:prSet presAssocID="{4A30908A-59D6-4B83-A434-C6A645B982FB}" presName="negativeSpace" presStyleCnt="0"/>
      <dgm:spPr/>
    </dgm:pt>
    <dgm:pt modelId="{A1CDCAA3-F745-447E-88D5-E250B5723300}" type="pres">
      <dgm:prSet presAssocID="{4A30908A-59D6-4B83-A434-C6A645B982FB}" presName="childText" presStyleLbl="conFgAcc1" presStyleIdx="4" presStyleCnt="5">
        <dgm:presLayoutVars>
          <dgm:bulletEnabled val="1"/>
        </dgm:presLayoutVars>
      </dgm:prSet>
      <dgm:spPr/>
    </dgm:pt>
  </dgm:ptLst>
  <dgm:cxnLst>
    <dgm:cxn modelId="{A548B9C2-3DEE-488C-9A0C-89680A40FF60}" type="presOf" srcId="{D624556E-7CBE-4B2A-AE97-71DE3C4204CA}" destId="{29DB2191-85D6-443F-9F45-518FB0838F44}" srcOrd="1" destOrd="0" presId="urn:microsoft.com/office/officeart/2005/8/layout/list1"/>
    <dgm:cxn modelId="{9882193F-2077-4B99-B359-6F7458554108}" srcId="{F3E12C18-18D5-4736-A924-808A89AD128F}" destId="{D624556E-7CBE-4B2A-AE97-71DE3C4204CA}" srcOrd="0" destOrd="0" parTransId="{6AA8B5A6-0418-478A-9700-3A4C965B9406}" sibTransId="{2D583A40-8D1B-4D72-95DA-0CEC6931AD58}"/>
    <dgm:cxn modelId="{61310C88-D5A2-4260-9CD7-D216334AB1C4}" type="presOf" srcId="{4A30908A-59D6-4B83-A434-C6A645B982FB}" destId="{ADBAF9C7-CE61-4B71-B4D3-5189D19B8754}" srcOrd="0" destOrd="0" presId="urn:microsoft.com/office/officeart/2005/8/layout/list1"/>
    <dgm:cxn modelId="{BF2B5F42-2E5A-4C82-9811-2A12FECF4603}" type="presOf" srcId="{7CC142B7-38BD-4357-B5E0-CBAD2F887EE3}" destId="{0A12B27B-2041-440A-845D-9FE576AB1D38}" srcOrd="0" destOrd="0" presId="urn:microsoft.com/office/officeart/2005/8/layout/list1"/>
    <dgm:cxn modelId="{7EA2BD02-A130-409E-8417-EDF5D0341823}" srcId="{F3E12C18-18D5-4736-A924-808A89AD128F}" destId="{3D51425F-2B58-4F00-8FAD-70A72D6F295B}" srcOrd="1" destOrd="0" parTransId="{9267F48A-67FC-4E71-8FF0-0067C3B2D0E3}" sibTransId="{E92352A2-E9FB-42EC-87F8-CD9A3291FB37}"/>
    <dgm:cxn modelId="{04FE10C8-2C9F-4118-86FB-5FD806FB5E26}" type="presOf" srcId="{7CC142B7-38BD-4357-B5E0-CBAD2F887EE3}" destId="{8F624B1F-7D75-45E7-A539-39D0CBB29DBB}" srcOrd="1" destOrd="0" presId="urn:microsoft.com/office/officeart/2005/8/layout/list1"/>
    <dgm:cxn modelId="{B4FE1638-661F-4CE7-8C33-0D113DF9B290}" type="presOf" srcId="{C27A9CF1-E070-4C91-B7F5-6FB3CD104367}" destId="{ED13F7BB-5056-497A-B5E6-0E9BE5FAAE52}" srcOrd="1" destOrd="0" presId="urn:microsoft.com/office/officeart/2005/8/layout/list1"/>
    <dgm:cxn modelId="{16505B76-E98F-42D1-9505-7D6BB43540DD}" type="presOf" srcId="{3D51425F-2B58-4F00-8FAD-70A72D6F295B}" destId="{3D1F789F-E626-4C8E-A7B8-E897E71C35B1}" srcOrd="1" destOrd="0" presId="urn:microsoft.com/office/officeart/2005/8/layout/list1"/>
    <dgm:cxn modelId="{28125AF1-D6CC-4FEC-90B8-1FB97CC97DE3}" srcId="{F3E12C18-18D5-4736-A924-808A89AD128F}" destId="{4A30908A-59D6-4B83-A434-C6A645B982FB}" srcOrd="4" destOrd="0" parTransId="{42F16F95-4D2D-47AA-ADED-34026D7A0BB1}" sibTransId="{16B58751-8CC9-4825-8AA7-707AAAF774FD}"/>
    <dgm:cxn modelId="{9EE2487B-006D-46ED-9FA0-E17887BDC735}" srcId="{F3E12C18-18D5-4736-A924-808A89AD128F}" destId="{7CC142B7-38BD-4357-B5E0-CBAD2F887EE3}" srcOrd="3" destOrd="0" parTransId="{B9D4ABD1-9109-4B7E-8011-0513998E4381}" sibTransId="{E9787A70-1AFB-47C0-B01C-4CF92890D8CC}"/>
    <dgm:cxn modelId="{A162070B-34E2-488A-BDCD-42E19087AF87}" type="presOf" srcId="{4A30908A-59D6-4B83-A434-C6A645B982FB}" destId="{40FA344B-F11C-4316-8C58-6CA48BF245B4}" srcOrd="1" destOrd="0" presId="urn:microsoft.com/office/officeart/2005/8/layout/list1"/>
    <dgm:cxn modelId="{6A948CE4-D182-4476-918E-87B4C6FE0322}" srcId="{F3E12C18-18D5-4736-A924-808A89AD128F}" destId="{C27A9CF1-E070-4C91-B7F5-6FB3CD104367}" srcOrd="2" destOrd="0" parTransId="{C7679E0A-3FD7-4A9D-BE70-D5D1A70183B4}" sibTransId="{0007DB78-7818-461F-9626-D22160DFF8CB}"/>
    <dgm:cxn modelId="{08BE0AC5-A6EB-4A03-835B-21F178C31662}" type="presOf" srcId="{D624556E-7CBE-4B2A-AE97-71DE3C4204CA}" destId="{06D130FA-CE68-4C00-8F41-960EA3AC8EAA}" srcOrd="0" destOrd="0" presId="urn:microsoft.com/office/officeart/2005/8/layout/list1"/>
    <dgm:cxn modelId="{D657587E-F401-4C58-AD41-EE8B207DDD99}" type="presOf" srcId="{C27A9CF1-E070-4C91-B7F5-6FB3CD104367}" destId="{9D400198-4FB7-496C-B1C9-6079B53A5B41}" srcOrd="0" destOrd="0" presId="urn:microsoft.com/office/officeart/2005/8/layout/list1"/>
    <dgm:cxn modelId="{1E35F0FF-51D7-4CB9-B72C-310947FA0AB0}" type="presOf" srcId="{3D51425F-2B58-4F00-8FAD-70A72D6F295B}" destId="{B44F71CA-DF9E-4F19-B770-9C8A9630953C}" srcOrd="0" destOrd="0" presId="urn:microsoft.com/office/officeart/2005/8/layout/list1"/>
    <dgm:cxn modelId="{1B6903AE-E2D1-42EF-B4CA-113375B9F28B}" type="presOf" srcId="{F3E12C18-18D5-4736-A924-808A89AD128F}" destId="{D94192CF-847B-4C26-9534-BAC7451A751F}" srcOrd="0" destOrd="0" presId="urn:microsoft.com/office/officeart/2005/8/layout/list1"/>
    <dgm:cxn modelId="{2DFD74AE-F7B2-4132-94BA-87EB4113D8C4}" type="presParOf" srcId="{D94192CF-847B-4C26-9534-BAC7451A751F}" destId="{8E280162-0D7A-464C-A73A-8B6E68549DB7}" srcOrd="0" destOrd="0" presId="urn:microsoft.com/office/officeart/2005/8/layout/list1"/>
    <dgm:cxn modelId="{457808FA-D8D3-4316-88EC-BBAB94A7419A}" type="presParOf" srcId="{8E280162-0D7A-464C-A73A-8B6E68549DB7}" destId="{06D130FA-CE68-4C00-8F41-960EA3AC8EAA}" srcOrd="0" destOrd="0" presId="urn:microsoft.com/office/officeart/2005/8/layout/list1"/>
    <dgm:cxn modelId="{C000C1AF-883F-4AAD-9F1F-018510E74D1E}" type="presParOf" srcId="{8E280162-0D7A-464C-A73A-8B6E68549DB7}" destId="{29DB2191-85D6-443F-9F45-518FB0838F44}" srcOrd="1" destOrd="0" presId="urn:microsoft.com/office/officeart/2005/8/layout/list1"/>
    <dgm:cxn modelId="{0C86FF6F-FA93-4F22-9F5B-D01735D93EFF}" type="presParOf" srcId="{D94192CF-847B-4C26-9534-BAC7451A751F}" destId="{0AB1B5C7-E03F-4312-BAF7-BFE17F7A30D3}" srcOrd="1" destOrd="0" presId="urn:microsoft.com/office/officeart/2005/8/layout/list1"/>
    <dgm:cxn modelId="{A76E3700-2330-41A8-A042-41476A5F838C}" type="presParOf" srcId="{D94192CF-847B-4C26-9534-BAC7451A751F}" destId="{7F1AEDBB-AF3C-4F11-8B5D-B29566E1D794}" srcOrd="2" destOrd="0" presId="urn:microsoft.com/office/officeart/2005/8/layout/list1"/>
    <dgm:cxn modelId="{1C4EEFC2-DFAF-4DFE-85AB-E4663CA6FABC}" type="presParOf" srcId="{D94192CF-847B-4C26-9534-BAC7451A751F}" destId="{EDD80208-A2A5-4034-900B-D0FF18137799}" srcOrd="3" destOrd="0" presId="urn:microsoft.com/office/officeart/2005/8/layout/list1"/>
    <dgm:cxn modelId="{F3CC622F-9F93-499A-A946-C1E92ACF051D}" type="presParOf" srcId="{D94192CF-847B-4C26-9534-BAC7451A751F}" destId="{47BC9E4B-C1E4-44A7-B0CA-E9266BDD9456}" srcOrd="4" destOrd="0" presId="urn:microsoft.com/office/officeart/2005/8/layout/list1"/>
    <dgm:cxn modelId="{D174DA54-3234-4C34-AC61-4DA7DC645907}" type="presParOf" srcId="{47BC9E4B-C1E4-44A7-B0CA-E9266BDD9456}" destId="{B44F71CA-DF9E-4F19-B770-9C8A9630953C}" srcOrd="0" destOrd="0" presId="urn:microsoft.com/office/officeart/2005/8/layout/list1"/>
    <dgm:cxn modelId="{6478AAD5-3231-4557-A5A4-AFBE32F64E80}" type="presParOf" srcId="{47BC9E4B-C1E4-44A7-B0CA-E9266BDD9456}" destId="{3D1F789F-E626-4C8E-A7B8-E897E71C35B1}" srcOrd="1" destOrd="0" presId="urn:microsoft.com/office/officeart/2005/8/layout/list1"/>
    <dgm:cxn modelId="{69E84C9D-61F7-47EF-8F07-EFDF92FB779C}" type="presParOf" srcId="{D94192CF-847B-4C26-9534-BAC7451A751F}" destId="{1127549E-6001-4001-A6FA-40DDF7F2165C}" srcOrd="5" destOrd="0" presId="urn:microsoft.com/office/officeart/2005/8/layout/list1"/>
    <dgm:cxn modelId="{48CE1F39-76EC-4B5A-BC87-0FD5FD160919}" type="presParOf" srcId="{D94192CF-847B-4C26-9534-BAC7451A751F}" destId="{EE87DF3A-C4E6-4689-BED0-DF1F7E1C72A4}" srcOrd="6" destOrd="0" presId="urn:microsoft.com/office/officeart/2005/8/layout/list1"/>
    <dgm:cxn modelId="{C3DD56CE-B868-4D7C-9213-1336079982C6}" type="presParOf" srcId="{D94192CF-847B-4C26-9534-BAC7451A751F}" destId="{0BD0357C-51F9-45BE-8A06-AE1E58F4239A}" srcOrd="7" destOrd="0" presId="urn:microsoft.com/office/officeart/2005/8/layout/list1"/>
    <dgm:cxn modelId="{E9A92486-3FEF-4634-9DA8-C8F97AF09EB5}" type="presParOf" srcId="{D94192CF-847B-4C26-9534-BAC7451A751F}" destId="{A1EACE53-7184-43B9-B124-8650AC63BC1C}" srcOrd="8" destOrd="0" presId="urn:microsoft.com/office/officeart/2005/8/layout/list1"/>
    <dgm:cxn modelId="{185BF7D4-3EA8-45F2-9735-03208687C922}" type="presParOf" srcId="{A1EACE53-7184-43B9-B124-8650AC63BC1C}" destId="{9D400198-4FB7-496C-B1C9-6079B53A5B41}" srcOrd="0" destOrd="0" presId="urn:microsoft.com/office/officeart/2005/8/layout/list1"/>
    <dgm:cxn modelId="{71DC0F6C-0083-48D7-9208-99ADB39A3CE7}" type="presParOf" srcId="{A1EACE53-7184-43B9-B124-8650AC63BC1C}" destId="{ED13F7BB-5056-497A-B5E6-0E9BE5FAAE52}" srcOrd="1" destOrd="0" presId="urn:microsoft.com/office/officeart/2005/8/layout/list1"/>
    <dgm:cxn modelId="{20CA815D-D83B-4D26-8577-AD22F97701BD}" type="presParOf" srcId="{D94192CF-847B-4C26-9534-BAC7451A751F}" destId="{4A0BF6BC-3E19-4D3D-8008-36B91C4CB068}" srcOrd="9" destOrd="0" presId="urn:microsoft.com/office/officeart/2005/8/layout/list1"/>
    <dgm:cxn modelId="{A19B87D5-5E01-47A7-AEBE-2E483720D621}" type="presParOf" srcId="{D94192CF-847B-4C26-9534-BAC7451A751F}" destId="{B8DA833A-9759-4F34-A638-D617EC825E67}" srcOrd="10" destOrd="0" presId="urn:microsoft.com/office/officeart/2005/8/layout/list1"/>
    <dgm:cxn modelId="{0291A746-3825-40EC-9FA0-6DA48AB8AAFF}" type="presParOf" srcId="{D94192CF-847B-4C26-9534-BAC7451A751F}" destId="{90D4E9D9-E997-4802-9DC7-770667CE6DA2}" srcOrd="11" destOrd="0" presId="urn:microsoft.com/office/officeart/2005/8/layout/list1"/>
    <dgm:cxn modelId="{634969F0-F4E4-4817-BFA9-1F391F532056}" type="presParOf" srcId="{D94192CF-847B-4C26-9534-BAC7451A751F}" destId="{3981CA61-4D8F-40E1-81F9-D1FA7C9CD2B5}" srcOrd="12" destOrd="0" presId="urn:microsoft.com/office/officeart/2005/8/layout/list1"/>
    <dgm:cxn modelId="{1CFB883D-2E82-4CD8-893E-2030754B1C14}" type="presParOf" srcId="{3981CA61-4D8F-40E1-81F9-D1FA7C9CD2B5}" destId="{0A12B27B-2041-440A-845D-9FE576AB1D38}" srcOrd="0" destOrd="0" presId="urn:microsoft.com/office/officeart/2005/8/layout/list1"/>
    <dgm:cxn modelId="{0E407761-5394-4598-B2B3-E24942557C8F}" type="presParOf" srcId="{3981CA61-4D8F-40E1-81F9-D1FA7C9CD2B5}" destId="{8F624B1F-7D75-45E7-A539-39D0CBB29DBB}" srcOrd="1" destOrd="0" presId="urn:microsoft.com/office/officeart/2005/8/layout/list1"/>
    <dgm:cxn modelId="{03760179-4A87-46CA-B07E-F1D2B4580419}" type="presParOf" srcId="{D94192CF-847B-4C26-9534-BAC7451A751F}" destId="{47B7B842-5054-43F3-A5F5-E55371652865}" srcOrd="13" destOrd="0" presId="urn:microsoft.com/office/officeart/2005/8/layout/list1"/>
    <dgm:cxn modelId="{E4FE6D04-F68A-4166-8C02-108637A6FEBC}" type="presParOf" srcId="{D94192CF-847B-4C26-9534-BAC7451A751F}" destId="{FC34BF72-39D2-4EFE-93B8-DAFF927047EE}" srcOrd="14" destOrd="0" presId="urn:microsoft.com/office/officeart/2005/8/layout/list1"/>
    <dgm:cxn modelId="{1C31E4C9-CD43-4C04-A6DF-285CBCF88823}" type="presParOf" srcId="{D94192CF-847B-4C26-9534-BAC7451A751F}" destId="{70C0F80E-26CD-48BF-88DF-4624009D66F9}" srcOrd="15" destOrd="0" presId="urn:microsoft.com/office/officeart/2005/8/layout/list1"/>
    <dgm:cxn modelId="{5747FFCE-12CE-4C1A-B0C3-29D2FA33D790}" type="presParOf" srcId="{D94192CF-847B-4C26-9534-BAC7451A751F}" destId="{919B1382-F32E-4844-B0FE-5869DD90CCF2}" srcOrd="16" destOrd="0" presId="urn:microsoft.com/office/officeart/2005/8/layout/list1"/>
    <dgm:cxn modelId="{802E8F4A-7BBC-4FEB-B561-E2C3532271F4}" type="presParOf" srcId="{919B1382-F32E-4844-B0FE-5869DD90CCF2}" destId="{ADBAF9C7-CE61-4B71-B4D3-5189D19B8754}" srcOrd="0" destOrd="0" presId="urn:microsoft.com/office/officeart/2005/8/layout/list1"/>
    <dgm:cxn modelId="{87E7F09B-70B6-4B90-8F7A-E8DFC36BB414}" type="presParOf" srcId="{919B1382-F32E-4844-B0FE-5869DD90CCF2}" destId="{40FA344B-F11C-4316-8C58-6CA48BF245B4}" srcOrd="1" destOrd="0" presId="urn:microsoft.com/office/officeart/2005/8/layout/list1"/>
    <dgm:cxn modelId="{BBBA8872-8BEE-4904-8126-0B9F0CBB06DA}" type="presParOf" srcId="{D94192CF-847B-4C26-9534-BAC7451A751F}" destId="{A241926F-170F-4C8E-B456-3D4E0EB2D26A}" srcOrd="17" destOrd="0" presId="urn:microsoft.com/office/officeart/2005/8/layout/list1"/>
    <dgm:cxn modelId="{CFB75003-0C54-4C38-80C4-EB26489BBB68}" type="presParOf" srcId="{D94192CF-847B-4C26-9534-BAC7451A751F}" destId="{A1CDCAA3-F745-447E-88D5-E250B5723300}" srcOrd="18" destOrd="0" presId="urn:microsoft.com/office/officeart/2005/8/layout/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2" qsCatId="3D" csTypeId="urn:microsoft.com/office/officeart/2005/8/colors/accent0_2" csCatId="mainScheme" phldr="1"/>
      <dgm:spPr/>
      <dgm:t>
        <a:bodyPr/>
        <a:lstStyle/>
        <a:p>
          <a:endParaRPr lang="es-CO"/>
        </a:p>
      </dgm:t>
    </dgm:pt>
    <dgm:pt modelId="{FC9514EA-30AA-4C11-BD6E-5D22A24D6718}">
      <dgm:prSet phldrT="[Texto]" custT="1"/>
      <dgm:spPr>
        <a:solidFill>
          <a:schemeClr val="accent1">
            <a:lumMod val="40000"/>
            <a:lumOff val="60000"/>
          </a:schemeClr>
        </a:solidFill>
      </dgm:spPr>
      <dgm:t>
        <a:bodyPr/>
        <a:lstStyle/>
        <a:p>
          <a:r>
            <a:rPr lang="es-ES" sz="2800" dirty="0" smtClean="0">
              <a:latin typeface="+mj-lt"/>
            </a:rPr>
            <a:t>5.1.1 Elección Presidente y Vicepresidente de la Junta Directiva y Secretario General de la Junta Directiva.</a:t>
          </a:r>
          <a:endParaRPr lang="es-CO" sz="2800" b="0" dirty="0">
            <a:solidFill>
              <a:schemeClr val="tx1"/>
            </a:solidFill>
            <a:latin typeface="+mj-lt"/>
          </a:endParaRPr>
        </a:p>
      </dgm:t>
    </dgm:pt>
    <dgm:pt modelId="{81EAF5F9-0016-45C6-9BC2-EDC06579D91E}" type="parTrans" cxnId="{C2071C8D-9641-47B7-AB91-57B733D3151F}">
      <dgm:prSet/>
      <dgm:spPr/>
      <dgm:t>
        <a:bodyPr/>
        <a:lstStyle/>
        <a:p>
          <a:endParaRPr lang="es-CO" sz="2800" b="0">
            <a:solidFill>
              <a:schemeClr val="tx1"/>
            </a:solidFill>
            <a:latin typeface="+mj-lt"/>
          </a:endParaRPr>
        </a:p>
      </dgm:t>
    </dgm:pt>
    <dgm:pt modelId="{7373134C-B9A8-4A76-B7CC-4FD1A9A28734}" type="sibTrans" cxnId="{C2071C8D-9641-47B7-AB91-57B733D3151F}">
      <dgm:prSet/>
      <dgm:spPr/>
      <dgm:t>
        <a:bodyPr/>
        <a:lstStyle/>
        <a:p>
          <a:endParaRPr lang="es-CO" sz="2800" b="0">
            <a:solidFill>
              <a:schemeClr val="tx1"/>
            </a:solidFill>
            <a:latin typeface="+mj-lt"/>
          </a:endParaRPr>
        </a:p>
      </dgm:t>
    </dgm:pt>
    <dgm:pt modelId="{D719E046-1038-4C97-8BC3-5F885661B34E}">
      <dgm:prSet custT="1"/>
      <dgm:spPr/>
      <dgm:t>
        <a:bodyPr/>
        <a:lstStyle/>
        <a:p>
          <a:r>
            <a:rPr lang="es-CO" sz="2800" dirty="0" smtClean="0">
              <a:latin typeface="+mj-lt"/>
            </a:rPr>
            <a:t>5.1.2 Elección de los Miembros de los Comités</a:t>
          </a:r>
          <a:endParaRPr lang="es-CO" sz="2800" dirty="0">
            <a:latin typeface="+mj-lt"/>
          </a:endParaRPr>
        </a:p>
      </dgm:t>
    </dgm:pt>
    <dgm:pt modelId="{BB38C031-07C9-4778-8E25-7DFB616321CF}" type="parTrans" cxnId="{C8D1B4D6-EA13-4852-B170-D5F7935A323E}">
      <dgm:prSet/>
      <dgm:spPr/>
      <dgm:t>
        <a:bodyPr/>
        <a:lstStyle/>
        <a:p>
          <a:endParaRPr lang="es-CO"/>
        </a:p>
      </dgm:t>
    </dgm:pt>
    <dgm:pt modelId="{BA2AAF7E-1399-40F1-9C95-9BAB5BFABC86}" type="sibTrans" cxnId="{C8D1B4D6-EA13-4852-B170-D5F7935A323E}">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6A8C04E1-7E26-40A3-A604-F5C9E64D800E}" type="pres">
      <dgm:prSet presAssocID="{FC9514EA-30AA-4C11-BD6E-5D22A24D6718}" presName="parentText" presStyleLbl="node1" presStyleIdx="0" presStyleCnt="2">
        <dgm:presLayoutVars>
          <dgm:chMax val="0"/>
          <dgm:bulletEnabled val="1"/>
        </dgm:presLayoutVars>
      </dgm:prSet>
      <dgm:spPr/>
      <dgm:t>
        <a:bodyPr/>
        <a:lstStyle/>
        <a:p>
          <a:endParaRPr lang="es-CO"/>
        </a:p>
      </dgm:t>
    </dgm:pt>
    <dgm:pt modelId="{73085031-2688-4A5F-A0CA-8BFD507DFF06}" type="pres">
      <dgm:prSet presAssocID="{7373134C-B9A8-4A76-B7CC-4FD1A9A28734}" presName="spacer" presStyleCnt="0"/>
      <dgm:spPr/>
    </dgm:pt>
    <dgm:pt modelId="{EBFCC65F-F087-4762-93F5-8B4F8B95EE67}" type="pres">
      <dgm:prSet presAssocID="{D719E046-1038-4C97-8BC3-5F885661B34E}" presName="parentText" presStyleLbl="node1" presStyleIdx="1" presStyleCnt="2">
        <dgm:presLayoutVars>
          <dgm:chMax val="0"/>
          <dgm:bulletEnabled val="1"/>
        </dgm:presLayoutVars>
      </dgm:prSet>
      <dgm:spPr/>
      <dgm:t>
        <a:bodyPr/>
        <a:lstStyle/>
        <a:p>
          <a:endParaRPr lang="es-CO"/>
        </a:p>
      </dgm:t>
    </dgm:pt>
  </dgm:ptLst>
  <dgm:cxnLst>
    <dgm:cxn modelId="{344799CB-17AA-44D1-B3B1-E61E69ED3328}" type="presOf" srcId="{1BDD92D1-4249-41CD-80E0-04B67D1A883E}" destId="{13DF23CD-4103-4954-9192-E79AEC36CBC1}" srcOrd="0" destOrd="0" presId="urn:microsoft.com/office/officeart/2005/8/layout/vList2"/>
    <dgm:cxn modelId="{875AA1BF-4F7A-49C3-9E35-EB34EE7FDF66}" type="presOf" srcId="{D719E046-1038-4C97-8BC3-5F885661B34E}" destId="{EBFCC65F-F087-4762-93F5-8B4F8B95EE67}" srcOrd="0" destOrd="0" presId="urn:microsoft.com/office/officeart/2005/8/layout/vList2"/>
    <dgm:cxn modelId="{C8D1B4D6-EA13-4852-B170-D5F7935A323E}" srcId="{1BDD92D1-4249-41CD-80E0-04B67D1A883E}" destId="{D719E046-1038-4C97-8BC3-5F885661B34E}" srcOrd="1" destOrd="0" parTransId="{BB38C031-07C9-4778-8E25-7DFB616321CF}" sibTransId="{BA2AAF7E-1399-40F1-9C95-9BAB5BFABC86}"/>
    <dgm:cxn modelId="{C2071C8D-9641-47B7-AB91-57B733D3151F}" srcId="{1BDD92D1-4249-41CD-80E0-04B67D1A883E}" destId="{FC9514EA-30AA-4C11-BD6E-5D22A24D6718}" srcOrd="0" destOrd="0" parTransId="{81EAF5F9-0016-45C6-9BC2-EDC06579D91E}" sibTransId="{7373134C-B9A8-4A76-B7CC-4FD1A9A28734}"/>
    <dgm:cxn modelId="{4E7F3173-9158-42C9-8B14-587CCE96074D}" type="presOf" srcId="{FC9514EA-30AA-4C11-BD6E-5D22A24D6718}" destId="{6A8C04E1-7E26-40A3-A604-F5C9E64D800E}" srcOrd="0" destOrd="0" presId="urn:microsoft.com/office/officeart/2005/8/layout/vList2"/>
    <dgm:cxn modelId="{58E1AB82-2B34-4703-A769-1509248D76C8}" type="presParOf" srcId="{13DF23CD-4103-4954-9192-E79AEC36CBC1}" destId="{6A8C04E1-7E26-40A3-A604-F5C9E64D800E}" srcOrd="0" destOrd="0" presId="urn:microsoft.com/office/officeart/2005/8/layout/vList2"/>
    <dgm:cxn modelId="{CEFFB0D7-2AB8-4EF6-A295-3D4D4CBB44F8}" type="presParOf" srcId="{13DF23CD-4103-4954-9192-E79AEC36CBC1}" destId="{73085031-2688-4A5F-A0CA-8BFD507DFF06}" srcOrd="1" destOrd="0" presId="urn:microsoft.com/office/officeart/2005/8/layout/vList2"/>
    <dgm:cxn modelId="{AD9EB5DF-45A0-4C25-B264-3A9D311DDB31}" type="presParOf" srcId="{13DF23CD-4103-4954-9192-E79AEC36CBC1}" destId="{EBFCC65F-F087-4762-93F5-8B4F8B95EE67}" srcOrd="2"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2" qsCatId="3D" csTypeId="urn:microsoft.com/office/officeart/2005/8/colors/accent0_2" csCatId="mainScheme" phldr="1"/>
      <dgm:spPr/>
      <dgm:t>
        <a:bodyPr/>
        <a:lstStyle/>
        <a:p>
          <a:endParaRPr lang="es-CO"/>
        </a:p>
      </dgm:t>
    </dgm:pt>
    <dgm:pt modelId="{D719E046-1038-4C97-8BC3-5F885661B34E}">
      <dgm:prSet custT="1"/>
      <dgm:spPr/>
      <dgm:t>
        <a:bodyPr/>
        <a:lstStyle/>
        <a:p>
          <a:r>
            <a:rPr lang="es-ES" sz="2800" dirty="0" smtClean="0">
              <a:latin typeface="+mj-lt"/>
            </a:rPr>
            <a:t>Presidente de la Junta:  SERGIO VILLAMIZAR</a:t>
          </a:r>
          <a:endParaRPr lang="es-CO" sz="2800" dirty="0">
            <a:latin typeface="+mj-lt"/>
          </a:endParaRPr>
        </a:p>
      </dgm:t>
    </dgm:pt>
    <dgm:pt modelId="{BB38C031-07C9-4778-8E25-7DFB616321CF}" type="parTrans" cxnId="{C8D1B4D6-EA13-4852-B170-D5F7935A323E}">
      <dgm:prSet/>
      <dgm:spPr/>
      <dgm:t>
        <a:bodyPr/>
        <a:lstStyle/>
        <a:p>
          <a:endParaRPr lang="es-CO"/>
        </a:p>
      </dgm:t>
    </dgm:pt>
    <dgm:pt modelId="{BA2AAF7E-1399-40F1-9C95-9BAB5BFABC86}" type="sibTrans" cxnId="{C8D1B4D6-EA13-4852-B170-D5F7935A323E}">
      <dgm:prSet/>
      <dgm:spPr/>
      <dgm:t>
        <a:bodyPr/>
        <a:lstStyle/>
        <a:p>
          <a:endParaRPr lang="es-CO"/>
        </a:p>
      </dgm:t>
    </dgm:pt>
    <dgm:pt modelId="{EE2878A6-4EB0-45A4-8C8D-D9067521025A}">
      <dgm:prSet custT="1"/>
      <dgm:spPr/>
      <dgm:t>
        <a:bodyPr/>
        <a:lstStyle/>
        <a:p>
          <a:r>
            <a:rPr lang="es-ES" sz="2800" dirty="0" smtClean="0">
              <a:latin typeface="+mj-lt"/>
            </a:rPr>
            <a:t>Vicepresidente de la Junta: EDWIN CORTES</a:t>
          </a:r>
          <a:endParaRPr lang="es-CO" sz="2800" dirty="0">
            <a:latin typeface="+mj-lt"/>
          </a:endParaRPr>
        </a:p>
      </dgm:t>
    </dgm:pt>
    <dgm:pt modelId="{34319FC9-0509-439E-8AEF-774787137315}" type="parTrans" cxnId="{380984C1-960B-4F04-8708-6B01FE1975F4}">
      <dgm:prSet/>
      <dgm:spPr/>
    </dgm:pt>
    <dgm:pt modelId="{A542B986-8A0D-4F36-917A-9880B95029F6}" type="sibTrans" cxnId="{380984C1-960B-4F04-8708-6B01FE1975F4}">
      <dgm:prSet/>
      <dgm:spPr/>
    </dgm:pt>
    <dgm:pt modelId="{183E2307-8445-4F56-A857-75B9D2322718}">
      <dgm:prSet custT="1"/>
      <dgm:spPr/>
      <dgm:t>
        <a:bodyPr/>
        <a:lstStyle/>
        <a:p>
          <a:r>
            <a:rPr lang="es-CO" sz="2800" dirty="0" smtClean="0">
              <a:latin typeface="+mj-lt"/>
            </a:rPr>
            <a:t>Secretario General:  Verónica Larrotta</a:t>
          </a:r>
          <a:endParaRPr lang="es-CO" sz="2800" dirty="0">
            <a:latin typeface="+mj-lt"/>
          </a:endParaRPr>
        </a:p>
      </dgm:t>
    </dgm:pt>
    <dgm:pt modelId="{BA2147BD-E933-4004-AC32-300EB32AB2AD}" type="parTrans" cxnId="{E91ABC5F-90D8-4DA9-BB6C-3D1BB1379058}">
      <dgm:prSet/>
      <dgm:spPr/>
    </dgm:pt>
    <dgm:pt modelId="{92695575-08C3-44EE-84D9-A239A1ADC175}" type="sibTrans" cxnId="{E91ABC5F-90D8-4DA9-BB6C-3D1BB1379058}">
      <dgm:prSet/>
      <dgm:spPr/>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EBFCC65F-F087-4762-93F5-8B4F8B95EE67}" type="pres">
      <dgm:prSet presAssocID="{D719E046-1038-4C97-8BC3-5F885661B34E}" presName="parentText" presStyleLbl="node1" presStyleIdx="0" presStyleCnt="3" custLinFactY="-100000" custLinFactNeighborY="-170591">
        <dgm:presLayoutVars>
          <dgm:chMax val="0"/>
          <dgm:bulletEnabled val="1"/>
        </dgm:presLayoutVars>
      </dgm:prSet>
      <dgm:spPr/>
      <dgm:t>
        <a:bodyPr/>
        <a:lstStyle/>
        <a:p>
          <a:endParaRPr lang="es-CO"/>
        </a:p>
      </dgm:t>
    </dgm:pt>
    <dgm:pt modelId="{8C7AEA03-E2FF-4C66-A9F9-A3A36A0C456F}" type="pres">
      <dgm:prSet presAssocID="{BA2AAF7E-1399-40F1-9C95-9BAB5BFABC86}" presName="spacer" presStyleCnt="0"/>
      <dgm:spPr/>
    </dgm:pt>
    <dgm:pt modelId="{9E3D0F8E-AD40-4CE6-94CE-7329D329BBC5}" type="pres">
      <dgm:prSet presAssocID="{EE2878A6-4EB0-45A4-8C8D-D9067521025A}" presName="parentText" presStyleLbl="node1" presStyleIdx="1" presStyleCnt="3">
        <dgm:presLayoutVars>
          <dgm:chMax val="0"/>
          <dgm:bulletEnabled val="1"/>
        </dgm:presLayoutVars>
      </dgm:prSet>
      <dgm:spPr/>
      <dgm:t>
        <a:bodyPr/>
        <a:lstStyle/>
        <a:p>
          <a:endParaRPr lang="es-CO"/>
        </a:p>
      </dgm:t>
    </dgm:pt>
    <dgm:pt modelId="{033DE103-F7F6-4F99-B1E5-2DC41D08F3FB}" type="pres">
      <dgm:prSet presAssocID="{A542B986-8A0D-4F36-917A-9880B95029F6}" presName="spacer" presStyleCnt="0"/>
      <dgm:spPr/>
    </dgm:pt>
    <dgm:pt modelId="{5F46A413-4362-4700-8CD6-2EEEE2AA3854}" type="pres">
      <dgm:prSet presAssocID="{183E2307-8445-4F56-A857-75B9D2322718}" presName="parentText" presStyleLbl="node1" presStyleIdx="2" presStyleCnt="3">
        <dgm:presLayoutVars>
          <dgm:chMax val="0"/>
          <dgm:bulletEnabled val="1"/>
        </dgm:presLayoutVars>
      </dgm:prSet>
      <dgm:spPr/>
      <dgm:t>
        <a:bodyPr/>
        <a:lstStyle/>
        <a:p>
          <a:endParaRPr lang="es-CO"/>
        </a:p>
      </dgm:t>
    </dgm:pt>
  </dgm:ptLst>
  <dgm:cxnLst>
    <dgm:cxn modelId="{C8D1B4D6-EA13-4852-B170-D5F7935A323E}" srcId="{1BDD92D1-4249-41CD-80E0-04B67D1A883E}" destId="{D719E046-1038-4C97-8BC3-5F885661B34E}" srcOrd="0" destOrd="0" parTransId="{BB38C031-07C9-4778-8E25-7DFB616321CF}" sibTransId="{BA2AAF7E-1399-40F1-9C95-9BAB5BFABC86}"/>
    <dgm:cxn modelId="{E91ABC5F-90D8-4DA9-BB6C-3D1BB1379058}" srcId="{1BDD92D1-4249-41CD-80E0-04B67D1A883E}" destId="{183E2307-8445-4F56-A857-75B9D2322718}" srcOrd="2" destOrd="0" parTransId="{BA2147BD-E933-4004-AC32-300EB32AB2AD}" sibTransId="{92695575-08C3-44EE-84D9-A239A1ADC175}"/>
    <dgm:cxn modelId="{246F106D-8E05-4950-B8E9-DED76759A0C5}" type="presOf" srcId="{EE2878A6-4EB0-45A4-8C8D-D9067521025A}" destId="{9E3D0F8E-AD40-4CE6-94CE-7329D329BBC5}" srcOrd="0" destOrd="0" presId="urn:microsoft.com/office/officeart/2005/8/layout/vList2"/>
    <dgm:cxn modelId="{4E39DA1D-2361-4107-98F5-AE2130F137A6}" type="presOf" srcId="{183E2307-8445-4F56-A857-75B9D2322718}" destId="{5F46A413-4362-4700-8CD6-2EEEE2AA3854}" srcOrd="0" destOrd="0" presId="urn:microsoft.com/office/officeart/2005/8/layout/vList2"/>
    <dgm:cxn modelId="{5907DFC2-D8FA-4DD6-B5B1-84498D076617}" type="presOf" srcId="{1BDD92D1-4249-41CD-80E0-04B67D1A883E}" destId="{13DF23CD-4103-4954-9192-E79AEC36CBC1}" srcOrd="0" destOrd="0" presId="urn:microsoft.com/office/officeart/2005/8/layout/vList2"/>
    <dgm:cxn modelId="{CFDC8258-7B85-42E0-9F8D-4C63FA653698}" type="presOf" srcId="{D719E046-1038-4C97-8BC3-5F885661B34E}" destId="{EBFCC65F-F087-4762-93F5-8B4F8B95EE67}" srcOrd="0" destOrd="0" presId="urn:microsoft.com/office/officeart/2005/8/layout/vList2"/>
    <dgm:cxn modelId="{380984C1-960B-4F04-8708-6B01FE1975F4}" srcId="{1BDD92D1-4249-41CD-80E0-04B67D1A883E}" destId="{EE2878A6-4EB0-45A4-8C8D-D9067521025A}" srcOrd="1" destOrd="0" parTransId="{34319FC9-0509-439E-8AEF-774787137315}" sibTransId="{A542B986-8A0D-4F36-917A-9880B95029F6}"/>
    <dgm:cxn modelId="{7C1C3983-9C4B-4B91-A582-F7FB5DE86A44}" type="presParOf" srcId="{13DF23CD-4103-4954-9192-E79AEC36CBC1}" destId="{EBFCC65F-F087-4762-93F5-8B4F8B95EE67}" srcOrd="0" destOrd="0" presId="urn:microsoft.com/office/officeart/2005/8/layout/vList2"/>
    <dgm:cxn modelId="{8A2971E3-25C7-43B8-A510-9B18D9956656}" type="presParOf" srcId="{13DF23CD-4103-4954-9192-E79AEC36CBC1}" destId="{8C7AEA03-E2FF-4C66-A9F9-A3A36A0C456F}" srcOrd="1" destOrd="0" presId="urn:microsoft.com/office/officeart/2005/8/layout/vList2"/>
    <dgm:cxn modelId="{47AB42EF-C0DE-4656-9126-1F68262AEA45}" type="presParOf" srcId="{13DF23CD-4103-4954-9192-E79AEC36CBC1}" destId="{9E3D0F8E-AD40-4CE6-94CE-7329D329BBC5}" srcOrd="2" destOrd="0" presId="urn:microsoft.com/office/officeart/2005/8/layout/vList2"/>
    <dgm:cxn modelId="{83929953-8A60-4E88-A36A-59EFEA35EA48}" type="presParOf" srcId="{13DF23CD-4103-4954-9192-E79AEC36CBC1}" destId="{033DE103-F7F6-4F99-B1E5-2DC41D08F3FB}" srcOrd="3" destOrd="0" presId="urn:microsoft.com/office/officeart/2005/8/layout/vList2"/>
    <dgm:cxn modelId="{DA4598EB-1024-4564-A2A6-B7D063702701}" type="presParOf" srcId="{13DF23CD-4103-4954-9192-E79AEC36CBC1}" destId="{5F46A413-4362-4700-8CD6-2EEEE2AA3854}" srcOrd="4"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2" qsCatId="3D" csTypeId="urn:microsoft.com/office/officeart/2005/8/colors/accent0_2" csCatId="mainScheme" phldr="1"/>
      <dgm:spPr/>
      <dgm:t>
        <a:bodyPr/>
        <a:lstStyle/>
        <a:p>
          <a:endParaRPr lang="es-CO"/>
        </a:p>
      </dgm:t>
    </dgm:pt>
    <dgm:pt modelId="{FC9514EA-30AA-4C11-BD6E-5D22A24D6718}">
      <dgm:prSet phldrT="[Texto]" custT="1"/>
      <dgm:spPr/>
      <dgm:t>
        <a:bodyPr/>
        <a:lstStyle/>
        <a:p>
          <a:r>
            <a:rPr lang="es-ES" sz="2800" dirty="0" smtClean="0">
              <a:latin typeface="+mj-lt"/>
            </a:rPr>
            <a:t>Comité de Riesgos</a:t>
          </a:r>
          <a:endParaRPr lang="es-CO" sz="2800" b="0" dirty="0">
            <a:latin typeface="+mj-lt"/>
          </a:endParaRPr>
        </a:p>
      </dgm:t>
    </dgm:pt>
    <dgm:pt modelId="{81EAF5F9-0016-45C6-9BC2-EDC06579D91E}" type="parTrans" cxnId="{C2071C8D-9641-47B7-AB91-57B733D3151F}">
      <dgm:prSet/>
      <dgm:spPr/>
      <dgm:t>
        <a:bodyPr/>
        <a:lstStyle/>
        <a:p>
          <a:endParaRPr lang="es-CO" sz="2800" b="0">
            <a:solidFill>
              <a:schemeClr val="tx1"/>
            </a:solidFill>
            <a:latin typeface="+mj-lt"/>
          </a:endParaRPr>
        </a:p>
      </dgm:t>
    </dgm:pt>
    <dgm:pt modelId="{7373134C-B9A8-4A76-B7CC-4FD1A9A28734}" type="sibTrans" cxnId="{C2071C8D-9641-47B7-AB91-57B733D3151F}">
      <dgm:prSet/>
      <dgm:spPr/>
      <dgm:t>
        <a:bodyPr/>
        <a:lstStyle/>
        <a:p>
          <a:endParaRPr lang="es-CO" sz="2800" b="0">
            <a:solidFill>
              <a:schemeClr val="tx1"/>
            </a:solidFill>
            <a:latin typeface="+mj-lt"/>
          </a:endParaRPr>
        </a:p>
      </dgm:t>
    </dgm:pt>
    <dgm:pt modelId="{42B90368-DF0E-42A9-A82E-A0688ECEC387}">
      <dgm:prSet custT="1"/>
      <dgm:spPr/>
      <dgm:t>
        <a:bodyPr/>
        <a:lstStyle/>
        <a:p>
          <a:r>
            <a:rPr lang="es-ES" sz="2800" dirty="0" smtClean="0">
              <a:latin typeface="+mj-lt"/>
            </a:rPr>
            <a:t>Comité de Auditoría</a:t>
          </a:r>
          <a:endParaRPr lang="es-CO" sz="2800" dirty="0">
            <a:latin typeface="+mj-lt"/>
          </a:endParaRPr>
        </a:p>
      </dgm:t>
    </dgm:pt>
    <dgm:pt modelId="{AB9E0FE9-C9BC-4F1F-B1EE-5EB130C8EE82}" type="parTrans" cxnId="{8B91285F-BDCC-4AE0-B12A-F2FC69AED8D7}">
      <dgm:prSet/>
      <dgm:spPr/>
      <dgm:t>
        <a:bodyPr/>
        <a:lstStyle/>
        <a:p>
          <a:endParaRPr lang="es-CO" sz="2800">
            <a:latin typeface="+mj-lt"/>
          </a:endParaRPr>
        </a:p>
      </dgm:t>
    </dgm:pt>
    <dgm:pt modelId="{1C9731CA-0553-41C4-97E3-AB966BD955BB}" type="sibTrans" cxnId="{8B91285F-BDCC-4AE0-B12A-F2FC69AED8D7}">
      <dgm:prSet/>
      <dgm:spPr/>
      <dgm:t>
        <a:bodyPr/>
        <a:lstStyle/>
        <a:p>
          <a:endParaRPr lang="es-CO" sz="2800">
            <a:latin typeface="+mj-lt"/>
          </a:endParaRPr>
        </a:p>
      </dgm:t>
    </dgm:pt>
    <dgm:pt modelId="{D719E046-1038-4C97-8BC3-5F885661B34E}">
      <dgm:prSet custT="1"/>
      <dgm:spPr/>
      <dgm:t>
        <a:bodyPr/>
        <a:lstStyle/>
        <a:p>
          <a:r>
            <a:rPr lang="es-CO" sz="2800" dirty="0" smtClean="0">
              <a:latin typeface="+mj-lt"/>
            </a:rPr>
            <a:t>Comité de Gobierno Corporativo</a:t>
          </a:r>
        </a:p>
      </dgm:t>
    </dgm:pt>
    <dgm:pt modelId="{BB38C031-07C9-4778-8E25-7DFB616321CF}" type="parTrans" cxnId="{C8D1B4D6-EA13-4852-B170-D5F7935A323E}">
      <dgm:prSet/>
      <dgm:spPr/>
      <dgm:t>
        <a:bodyPr/>
        <a:lstStyle/>
        <a:p>
          <a:endParaRPr lang="es-CO"/>
        </a:p>
      </dgm:t>
    </dgm:pt>
    <dgm:pt modelId="{BA2AAF7E-1399-40F1-9C95-9BAB5BFABC86}" type="sibTrans" cxnId="{C8D1B4D6-EA13-4852-B170-D5F7935A323E}">
      <dgm:prSet/>
      <dgm:spPr/>
      <dgm:t>
        <a:bodyPr/>
        <a:lstStyle/>
        <a:p>
          <a:endParaRPr lang="es-CO"/>
        </a:p>
      </dgm:t>
    </dgm:pt>
    <dgm:pt modelId="{0C7C6B7D-24E4-4EB6-81F7-73F4176B4175}">
      <dgm:prSet custT="1"/>
      <dgm:spPr/>
      <dgm:t>
        <a:bodyPr/>
        <a:lstStyle/>
        <a:p>
          <a:r>
            <a:rPr lang="es-CO" sz="2800" dirty="0" smtClean="0">
              <a:latin typeface="+mj-lt"/>
            </a:rPr>
            <a:t>Comité de Estándares</a:t>
          </a:r>
        </a:p>
      </dgm:t>
    </dgm:pt>
    <dgm:pt modelId="{B17256EB-F499-4BC9-92C5-A5BB481C0BE4}" type="parTrans" cxnId="{67693174-6A08-4864-822E-7AF25BAC28A9}">
      <dgm:prSet/>
      <dgm:spPr/>
      <dgm:t>
        <a:bodyPr/>
        <a:lstStyle/>
        <a:p>
          <a:endParaRPr lang="es-CO"/>
        </a:p>
      </dgm:t>
    </dgm:pt>
    <dgm:pt modelId="{253563E3-9071-4396-AECD-AE5710D40421}" type="sibTrans" cxnId="{67693174-6A08-4864-822E-7AF25BAC28A9}">
      <dgm:prSet/>
      <dgm:spPr/>
      <dgm:t>
        <a:bodyPr/>
        <a:lstStyle/>
        <a:p>
          <a:endParaRPr lang="es-CO"/>
        </a:p>
      </dgm:t>
    </dgm:pt>
    <dgm:pt modelId="{86724AD2-915E-4700-AB6E-2CFF2F65D6BB}">
      <dgm:prSet custT="1"/>
      <dgm:spPr/>
      <dgm:t>
        <a:bodyPr/>
        <a:lstStyle/>
        <a:p>
          <a:r>
            <a:rPr lang="es-CO" sz="2800" dirty="0" smtClean="0">
              <a:latin typeface="+mj-lt"/>
            </a:rPr>
            <a:t>Comité de Comunicaciones y Negocios.</a:t>
          </a:r>
        </a:p>
      </dgm:t>
    </dgm:pt>
    <dgm:pt modelId="{93BB5004-BDA1-4153-82BA-F4D77BAD2D20}" type="parTrans" cxnId="{58D765CF-E10F-4412-B422-B5C18DB75F80}">
      <dgm:prSet/>
      <dgm:spPr/>
      <dgm:t>
        <a:bodyPr/>
        <a:lstStyle/>
        <a:p>
          <a:endParaRPr lang="es-CO"/>
        </a:p>
      </dgm:t>
    </dgm:pt>
    <dgm:pt modelId="{16EF2966-67C4-4F54-AC38-A55E09A983D7}" type="sibTrans" cxnId="{58D765CF-E10F-4412-B422-B5C18DB75F80}">
      <dgm:prSet/>
      <dgm:spPr/>
      <dgm:t>
        <a:bodyPr/>
        <a:lstStyle/>
        <a:p>
          <a:endParaRPr lang="es-CO"/>
        </a:p>
      </dgm:t>
    </dgm:pt>
    <dgm:pt modelId="{4E4EF10C-8A15-4A6B-BB84-70817B8FC22A}">
      <dgm:prSet phldrT="[Texto]" custT="1"/>
      <dgm:spPr/>
      <dgm:t>
        <a:bodyPr/>
        <a:lstStyle/>
        <a:p>
          <a:r>
            <a:rPr lang="es-CO" sz="2800" b="0" dirty="0" smtClean="0">
              <a:latin typeface="+mj-lt"/>
            </a:rPr>
            <a:t>5.1.2 Elección de los miembros de los Comités</a:t>
          </a:r>
          <a:endParaRPr lang="es-CO" sz="2800" b="0" dirty="0">
            <a:latin typeface="+mj-lt"/>
          </a:endParaRPr>
        </a:p>
      </dgm:t>
    </dgm:pt>
    <dgm:pt modelId="{70898E88-074D-4B17-956E-11C0A83E2A75}" type="parTrans" cxnId="{B6BDAAA9-07D7-4478-844F-3896C5D2F83B}">
      <dgm:prSet/>
      <dgm:spPr/>
      <dgm:t>
        <a:bodyPr/>
        <a:lstStyle/>
        <a:p>
          <a:endParaRPr lang="es-CO"/>
        </a:p>
      </dgm:t>
    </dgm:pt>
    <dgm:pt modelId="{5DE3140E-634F-4945-B09C-312E15DE3B10}" type="sibTrans" cxnId="{B6BDAAA9-07D7-4478-844F-3896C5D2F83B}">
      <dgm:prSet/>
      <dgm:spPr/>
      <dgm:t>
        <a:bodyPr/>
        <a:lstStyle/>
        <a:p>
          <a:endParaRPr lang="es-CO"/>
        </a:p>
      </dgm:t>
    </dgm:pt>
    <dgm:pt modelId="{6ECD18E3-5B12-44DD-A393-A9B4B6F677AE}">
      <dgm:prSet custT="1"/>
      <dgm:spPr/>
      <dgm:t>
        <a:bodyPr/>
        <a:lstStyle/>
        <a:p>
          <a:r>
            <a:rPr lang="es-CO" sz="2800" dirty="0" smtClean="0">
              <a:latin typeface="+mj-lt"/>
            </a:rPr>
            <a:t>Propuesta de Creación Subcomité Regulación</a:t>
          </a:r>
        </a:p>
      </dgm:t>
    </dgm:pt>
    <dgm:pt modelId="{5A9A02CB-8C56-43AB-8A45-65DA3D2C62B2}" type="parTrans" cxnId="{27ABC7DD-130A-491D-A316-C75C25680097}">
      <dgm:prSet/>
      <dgm:spPr/>
      <dgm:t>
        <a:bodyPr/>
        <a:lstStyle/>
        <a:p>
          <a:endParaRPr lang="es-CO"/>
        </a:p>
      </dgm:t>
    </dgm:pt>
    <dgm:pt modelId="{02E268D9-511B-46EC-83E3-DF9138FFF322}" type="sibTrans" cxnId="{27ABC7DD-130A-491D-A316-C75C25680097}">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5F9237FE-4494-4AF9-913C-8D6412A18789}" type="pres">
      <dgm:prSet presAssocID="{4E4EF10C-8A15-4A6B-BB84-70817B8FC22A}" presName="parentText" presStyleLbl="node1" presStyleIdx="0" presStyleCnt="7">
        <dgm:presLayoutVars>
          <dgm:chMax val="0"/>
          <dgm:bulletEnabled val="1"/>
        </dgm:presLayoutVars>
      </dgm:prSet>
      <dgm:spPr/>
      <dgm:t>
        <a:bodyPr/>
        <a:lstStyle/>
        <a:p>
          <a:endParaRPr lang="es-CO"/>
        </a:p>
      </dgm:t>
    </dgm:pt>
    <dgm:pt modelId="{34E7AFEC-7674-4CD5-8B69-8A1249BBBDB8}" type="pres">
      <dgm:prSet presAssocID="{5DE3140E-634F-4945-B09C-312E15DE3B10}" presName="spacer" presStyleCnt="0"/>
      <dgm:spPr/>
    </dgm:pt>
    <dgm:pt modelId="{6A8C04E1-7E26-40A3-A604-F5C9E64D800E}" type="pres">
      <dgm:prSet presAssocID="{FC9514EA-30AA-4C11-BD6E-5D22A24D6718}" presName="parentText" presStyleLbl="node1" presStyleIdx="1" presStyleCnt="7">
        <dgm:presLayoutVars>
          <dgm:chMax val="0"/>
          <dgm:bulletEnabled val="1"/>
        </dgm:presLayoutVars>
      </dgm:prSet>
      <dgm:spPr/>
      <dgm:t>
        <a:bodyPr/>
        <a:lstStyle/>
        <a:p>
          <a:endParaRPr lang="es-CO"/>
        </a:p>
      </dgm:t>
    </dgm:pt>
    <dgm:pt modelId="{73085031-2688-4A5F-A0CA-8BFD507DFF06}" type="pres">
      <dgm:prSet presAssocID="{7373134C-B9A8-4A76-B7CC-4FD1A9A28734}" presName="spacer" presStyleCnt="0"/>
      <dgm:spPr/>
      <dgm:t>
        <a:bodyPr/>
        <a:lstStyle/>
        <a:p>
          <a:endParaRPr lang="es-CO"/>
        </a:p>
      </dgm:t>
    </dgm:pt>
    <dgm:pt modelId="{42824426-0EEB-47AA-98D5-CFC70A257C47}" type="pres">
      <dgm:prSet presAssocID="{42B90368-DF0E-42A9-A82E-A0688ECEC387}" presName="parentText" presStyleLbl="node1" presStyleIdx="2" presStyleCnt="7">
        <dgm:presLayoutVars>
          <dgm:chMax val="0"/>
          <dgm:bulletEnabled val="1"/>
        </dgm:presLayoutVars>
      </dgm:prSet>
      <dgm:spPr/>
      <dgm:t>
        <a:bodyPr/>
        <a:lstStyle/>
        <a:p>
          <a:endParaRPr lang="es-ES_tradnl"/>
        </a:p>
      </dgm:t>
    </dgm:pt>
    <dgm:pt modelId="{EE137535-4184-4727-A497-3EADDBA29D96}" type="pres">
      <dgm:prSet presAssocID="{1C9731CA-0553-41C4-97E3-AB966BD955BB}" presName="spacer" presStyleCnt="0"/>
      <dgm:spPr/>
      <dgm:t>
        <a:bodyPr/>
        <a:lstStyle/>
        <a:p>
          <a:endParaRPr lang="es-CO"/>
        </a:p>
      </dgm:t>
    </dgm:pt>
    <dgm:pt modelId="{EBFCC65F-F087-4762-93F5-8B4F8B95EE67}" type="pres">
      <dgm:prSet presAssocID="{D719E046-1038-4C97-8BC3-5F885661B34E}" presName="parentText" presStyleLbl="node1" presStyleIdx="3" presStyleCnt="7">
        <dgm:presLayoutVars>
          <dgm:chMax val="0"/>
          <dgm:bulletEnabled val="1"/>
        </dgm:presLayoutVars>
      </dgm:prSet>
      <dgm:spPr/>
      <dgm:t>
        <a:bodyPr/>
        <a:lstStyle/>
        <a:p>
          <a:endParaRPr lang="es-CO"/>
        </a:p>
      </dgm:t>
    </dgm:pt>
    <dgm:pt modelId="{E9CBB9B9-7F2D-47C9-8DA1-7D078D9AAD44}" type="pres">
      <dgm:prSet presAssocID="{BA2AAF7E-1399-40F1-9C95-9BAB5BFABC86}" presName="spacer" presStyleCnt="0"/>
      <dgm:spPr/>
      <dgm:t>
        <a:bodyPr/>
        <a:lstStyle/>
        <a:p>
          <a:endParaRPr lang="es-CO"/>
        </a:p>
      </dgm:t>
    </dgm:pt>
    <dgm:pt modelId="{B4A82DF7-13A6-4FFD-AC39-DB74B62B4F34}" type="pres">
      <dgm:prSet presAssocID="{0C7C6B7D-24E4-4EB6-81F7-73F4176B4175}" presName="parentText" presStyleLbl="node1" presStyleIdx="4" presStyleCnt="7">
        <dgm:presLayoutVars>
          <dgm:chMax val="0"/>
          <dgm:bulletEnabled val="1"/>
        </dgm:presLayoutVars>
      </dgm:prSet>
      <dgm:spPr/>
      <dgm:t>
        <a:bodyPr/>
        <a:lstStyle/>
        <a:p>
          <a:endParaRPr lang="es-CO"/>
        </a:p>
      </dgm:t>
    </dgm:pt>
    <dgm:pt modelId="{E34A005F-14F0-4890-A87B-7B63E22D6DD0}" type="pres">
      <dgm:prSet presAssocID="{253563E3-9071-4396-AECD-AE5710D40421}" presName="spacer" presStyleCnt="0"/>
      <dgm:spPr/>
      <dgm:t>
        <a:bodyPr/>
        <a:lstStyle/>
        <a:p>
          <a:endParaRPr lang="es-CO"/>
        </a:p>
      </dgm:t>
    </dgm:pt>
    <dgm:pt modelId="{FC0E51E0-73BB-4A2F-A695-A726C4DB286A}" type="pres">
      <dgm:prSet presAssocID="{86724AD2-915E-4700-AB6E-2CFF2F65D6BB}" presName="parentText" presStyleLbl="node1" presStyleIdx="5" presStyleCnt="7">
        <dgm:presLayoutVars>
          <dgm:chMax val="0"/>
          <dgm:bulletEnabled val="1"/>
        </dgm:presLayoutVars>
      </dgm:prSet>
      <dgm:spPr/>
      <dgm:t>
        <a:bodyPr/>
        <a:lstStyle/>
        <a:p>
          <a:endParaRPr lang="es-CO"/>
        </a:p>
      </dgm:t>
    </dgm:pt>
    <dgm:pt modelId="{4897892B-5263-436B-8841-F1607A0FCE10}" type="pres">
      <dgm:prSet presAssocID="{16EF2966-67C4-4F54-AC38-A55E09A983D7}" presName="spacer" presStyleCnt="0"/>
      <dgm:spPr/>
    </dgm:pt>
    <dgm:pt modelId="{26C2B565-D84F-4B03-AFEB-F8805D709D96}" type="pres">
      <dgm:prSet presAssocID="{6ECD18E3-5B12-44DD-A393-A9B4B6F677AE}" presName="parentText" presStyleLbl="node1" presStyleIdx="6" presStyleCnt="7">
        <dgm:presLayoutVars>
          <dgm:chMax val="0"/>
          <dgm:bulletEnabled val="1"/>
        </dgm:presLayoutVars>
      </dgm:prSet>
      <dgm:spPr/>
      <dgm:t>
        <a:bodyPr/>
        <a:lstStyle/>
        <a:p>
          <a:endParaRPr lang="es-CO"/>
        </a:p>
      </dgm:t>
    </dgm:pt>
  </dgm:ptLst>
  <dgm:cxnLst>
    <dgm:cxn modelId="{99C6BC3E-BB03-4A6E-82D8-6AA305F8F365}" type="presOf" srcId="{4E4EF10C-8A15-4A6B-BB84-70817B8FC22A}" destId="{5F9237FE-4494-4AF9-913C-8D6412A18789}" srcOrd="0" destOrd="0" presId="urn:microsoft.com/office/officeart/2005/8/layout/vList2"/>
    <dgm:cxn modelId="{C2071C8D-9641-47B7-AB91-57B733D3151F}" srcId="{1BDD92D1-4249-41CD-80E0-04B67D1A883E}" destId="{FC9514EA-30AA-4C11-BD6E-5D22A24D6718}" srcOrd="1" destOrd="0" parTransId="{81EAF5F9-0016-45C6-9BC2-EDC06579D91E}" sibTransId="{7373134C-B9A8-4A76-B7CC-4FD1A9A28734}"/>
    <dgm:cxn modelId="{67693174-6A08-4864-822E-7AF25BAC28A9}" srcId="{1BDD92D1-4249-41CD-80E0-04B67D1A883E}" destId="{0C7C6B7D-24E4-4EB6-81F7-73F4176B4175}" srcOrd="4" destOrd="0" parTransId="{B17256EB-F499-4BC9-92C5-A5BB481C0BE4}" sibTransId="{253563E3-9071-4396-AECD-AE5710D40421}"/>
    <dgm:cxn modelId="{27ABC7DD-130A-491D-A316-C75C25680097}" srcId="{1BDD92D1-4249-41CD-80E0-04B67D1A883E}" destId="{6ECD18E3-5B12-44DD-A393-A9B4B6F677AE}" srcOrd="6" destOrd="0" parTransId="{5A9A02CB-8C56-43AB-8A45-65DA3D2C62B2}" sibTransId="{02E268D9-511B-46EC-83E3-DF9138FFF322}"/>
    <dgm:cxn modelId="{AD52D481-5233-4028-8B52-3ABFDEF5400C}" type="presOf" srcId="{6ECD18E3-5B12-44DD-A393-A9B4B6F677AE}" destId="{26C2B565-D84F-4B03-AFEB-F8805D709D96}" srcOrd="0" destOrd="0" presId="urn:microsoft.com/office/officeart/2005/8/layout/vList2"/>
    <dgm:cxn modelId="{58D765CF-E10F-4412-B422-B5C18DB75F80}" srcId="{1BDD92D1-4249-41CD-80E0-04B67D1A883E}" destId="{86724AD2-915E-4700-AB6E-2CFF2F65D6BB}" srcOrd="5" destOrd="0" parTransId="{93BB5004-BDA1-4153-82BA-F4D77BAD2D20}" sibTransId="{16EF2966-67C4-4F54-AC38-A55E09A983D7}"/>
    <dgm:cxn modelId="{B6BDAAA9-07D7-4478-844F-3896C5D2F83B}" srcId="{1BDD92D1-4249-41CD-80E0-04B67D1A883E}" destId="{4E4EF10C-8A15-4A6B-BB84-70817B8FC22A}" srcOrd="0" destOrd="0" parTransId="{70898E88-074D-4B17-956E-11C0A83E2A75}" sibTransId="{5DE3140E-634F-4945-B09C-312E15DE3B10}"/>
    <dgm:cxn modelId="{76660B06-8067-413D-BD03-28D13ABF2A8F}" type="presOf" srcId="{42B90368-DF0E-42A9-A82E-A0688ECEC387}" destId="{42824426-0EEB-47AA-98D5-CFC70A257C47}" srcOrd="0" destOrd="0" presId="urn:microsoft.com/office/officeart/2005/8/layout/vList2"/>
    <dgm:cxn modelId="{437FC9EB-5215-4995-8391-6A371369D8C2}" type="presOf" srcId="{D719E046-1038-4C97-8BC3-5F885661B34E}" destId="{EBFCC65F-F087-4762-93F5-8B4F8B95EE67}" srcOrd="0" destOrd="0" presId="urn:microsoft.com/office/officeart/2005/8/layout/vList2"/>
    <dgm:cxn modelId="{2FBA6EC7-B6E6-4F06-8CBB-82C0660E1855}" type="presOf" srcId="{FC9514EA-30AA-4C11-BD6E-5D22A24D6718}" destId="{6A8C04E1-7E26-40A3-A604-F5C9E64D800E}" srcOrd="0" destOrd="0" presId="urn:microsoft.com/office/officeart/2005/8/layout/vList2"/>
    <dgm:cxn modelId="{4FFC5991-9F8E-4103-9008-A505365C02B9}" type="presOf" srcId="{0C7C6B7D-24E4-4EB6-81F7-73F4176B4175}" destId="{B4A82DF7-13A6-4FFD-AC39-DB74B62B4F34}" srcOrd="0" destOrd="0" presId="urn:microsoft.com/office/officeart/2005/8/layout/vList2"/>
    <dgm:cxn modelId="{E4B90016-7001-4F7F-BA9A-4BB048F719CF}" type="presOf" srcId="{1BDD92D1-4249-41CD-80E0-04B67D1A883E}" destId="{13DF23CD-4103-4954-9192-E79AEC36CBC1}" srcOrd="0" destOrd="0" presId="urn:microsoft.com/office/officeart/2005/8/layout/vList2"/>
    <dgm:cxn modelId="{5710DD79-A398-4644-9CB3-AA1D15B1A1E1}" type="presOf" srcId="{86724AD2-915E-4700-AB6E-2CFF2F65D6BB}" destId="{FC0E51E0-73BB-4A2F-A695-A726C4DB286A}" srcOrd="0" destOrd="0" presId="urn:microsoft.com/office/officeart/2005/8/layout/vList2"/>
    <dgm:cxn modelId="{C8D1B4D6-EA13-4852-B170-D5F7935A323E}" srcId="{1BDD92D1-4249-41CD-80E0-04B67D1A883E}" destId="{D719E046-1038-4C97-8BC3-5F885661B34E}" srcOrd="3" destOrd="0" parTransId="{BB38C031-07C9-4778-8E25-7DFB616321CF}" sibTransId="{BA2AAF7E-1399-40F1-9C95-9BAB5BFABC86}"/>
    <dgm:cxn modelId="{8B91285F-BDCC-4AE0-B12A-F2FC69AED8D7}" srcId="{1BDD92D1-4249-41CD-80E0-04B67D1A883E}" destId="{42B90368-DF0E-42A9-A82E-A0688ECEC387}" srcOrd="2" destOrd="0" parTransId="{AB9E0FE9-C9BC-4F1F-B1EE-5EB130C8EE82}" sibTransId="{1C9731CA-0553-41C4-97E3-AB966BD955BB}"/>
    <dgm:cxn modelId="{03630C25-2A6B-46E7-8CB3-27951DDA7A32}" type="presParOf" srcId="{13DF23CD-4103-4954-9192-E79AEC36CBC1}" destId="{5F9237FE-4494-4AF9-913C-8D6412A18789}" srcOrd="0" destOrd="0" presId="urn:microsoft.com/office/officeart/2005/8/layout/vList2"/>
    <dgm:cxn modelId="{70919684-A7EE-4692-9B56-0257721BB00B}" type="presParOf" srcId="{13DF23CD-4103-4954-9192-E79AEC36CBC1}" destId="{34E7AFEC-7674-4CD5-8B69-8A1249BBBDB8}" srcOrd="1" destOrd="0" presId="urn:microsoft.com/office/officeart/2005/8/layout/vList2"/>
    <dgm:cxn modelId="{6EFED3DC-3725-4E8D-8231-46C1F9C01713}" type="presParOf" srcId="{13DF23CD-4103-4954-9192-E79AEC36CBC1}" destId="{6A8C04E1-7E26-40A3-A604-F5C9E64D800E}" srcOrd="2" destOrd="0" presId="urn:microsoft.com/office/officeart/2005/8/layout/vList2"/>
    <dgm:cxn modelId="{7207B617-2739-49C1-B11E-F2EC917C944E}" type="presParOf" srcId="{13DF23CD-4103-4954-9192-E79AEC36CBC1}" destId="{73085031-2688-4A5F-A0CA-8BFD507DFF06}" srcOrd="3" destOrd="0" presId="urn:microsoft.com/office/officeart/2005/8/layout/vList2"/>
    <dgm:cxn modelId="{1F6AF47D-990F-4504-9CCE-7612D0EDC582}" type="presParOf" srcId="{13DF23CD-4103-4954-9192-E79AEC36CBC1}" destId="{42824426-0EEB-47AA-98D5-CFC70A257C47}" srcOrd="4" destOrd="0" presId="urn:microsoft.com/office/officeart/2005/8/layout/vList2"/>
    <dgm:cxn modelId="{F331BD5A-02AE-4CCC-9241-12FE359BF2C1}" type="presParOf" srcId="{13DF23CD-4103-4954-9192-E79AEC36CBC1}" destId="{EE137535-4184-4727-A497-3EADDBA29D96}" srcOrd="5" destOrd="0" presId="urn:microsoft.com/office/officeart/2005/8/layout/vList2"/>
    <dgm:cxn modelId="{0F0702C0-B0A5-424C-8FE2-1C253B864D10}" type="presParOf" srcId="{13DF23CD-4103-4954-9192-E79AEC36CBC1}" destId="{EBFCC65F-F087-4762-93F5-8B4F8B95EE67}" srcOrd="6" destOrd="0" presId="urn:microsoft.com/office/officeart/2005/8/layout/vList2"/>
    <dgm:cxn modelId="{E6F15F1B-CA0B-46A6-8CE3-2F326C02B43B}" type="presParOf" srcId="{13DF23CD-4103-4954-9192-E79AEC36CBC1}" destId="{E9CBB9B9-7F2D-47C9-8DA1-7D078D9AAD44}" srcOrd="7" destOrd="0" presId="urn:microsoft.com/office/officeart/2005/8/layout/vList2"/>
    <dgm:cxn modelId="{0B8CF905-68E1-40B9-BA04-8018FF2BDEAB}" type="presParOf" srcId="{13DF23CD-4103-4954-9192-E79AEC36CBC1}" destId="{B4A82DF7-13A6-4FFD-AC39-DB74B62B4F34}" srcOrd="8" destOrd="0" presId="urn:microsoft.com/office/officeart/2005/8/layout/vList2"/>
    <dgm:cxn modelId="{34887167-A79D-45C2-88C5-A1C6EB7A257F}" type="presParOf" srcId="{13DF23CD-4103-4954-9192-E79AEC36CBC1}" destId="{E34A005F-14F0-4890-A87B-7B63E22D6DD0}" srcOrd="9" destOrd="0" presId="urn:microsoft.com/office/officeart/2005/8/layout/vList2"/>
    <dgm:cxn modelId="{D06CBE00-2F0C-4BC3-9446-4C894DA9F6A5}" type="presParOf" srcId="{13DF23CD-4103-4954-9192-E79AEC36CBC1}" destId="{FC0E51E0-73BB-4A2F-A695-A726C4DB286A}" srcOrd="10" destOrd="0" presId="urn:microsoft.com/office/officeart/2005/8/layout/vList2"/>
    <dgm:cxn modelId="{0A7A6A23-F972-4053-BD02-7A692A242E12}" type="presParOf" srcId="{13DF23CD-4103-4954-9192-E79AEC36CBC1}" destId="{4897892B-5263-436B-8841-F1607A0FCE10}" srcOrd="11" destOrd="0" presId="urn:microsoft.com/office/officeart/2005/8/layout/vList2"/>
    <dgm:cxn modelId="{7E668641-14A8-4DE3-927C-CED4508EC338}" type="presParOf" srcId="{13DF23CD-4103-4954-9192-E79AEC36CBC1}" destId="{26C2B565-D84F-4B03-AFEB-F8805D709D96}" srcOrd="12"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62CD430-6501-4D14-9DA0-8DA1A2786398}"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es-CO"/>
        </a:p>
      </dgm:t>
    </dgm:pt>
    <dgm:pt modelId="{40222FCA-9955-42BF-9BA1-A3E36B07E18B}">
      <dgm:prSet phldrT="[Texto]"/>
      <dgm:spPr/>
      <dgm:t>
        <a:bodyPr/>
        <a:lstStyle/>
        <a:p>
          <a:r>
            <a:rPr lang="es-CO" dirty="0" smtClean="0"/>
            <a:t>Objetivo</a:t>
          </a:r>
          <a:endParaRPr lang="es-CO" dirty="0"/>
        </a:p>
      </dgm:t>
    </dgm:pt>
    <dgm:pt modelId="{E5C0C245-53B0-4B2F-8E9D-AB2B53AFDEE3}" type="parTrans" cxnId="{F3039BAF-362E-4629-BC6E-49C7F17C67B1}">
      <dgm:prSet/>
      <dgm:spPr/>
      <dgm:t>
        <a:bodyPr/>
        <a:lstStyle/>
        <a:p>
          <a:endParaRPr lang="es-CO"/>
        </a:p>
      </dgm:t>
    </dgm:pt>
    <dgm:pt modelId="{0061B5E7-508D-4830-9A6C-B3A3328823D7}" type="sibTrans" cxnId="{F3039BAF-362E-4629-BC6E-49C7F17C67B1}">
      <dgm:prSet/>
      <dgm:spPr/>
      <dgm:t>
        <a:bodyPr/>
        <a:lstStyle/>
        <a:p>
          <a:endParaRPr lang="es-CO"/>
        </a:p>
      </dgm:t>
    </dgm:pt>
    <dgm:pt modelId="{3EFAD7CD-A850-4D21-B01E-7F564785B655}">
      <dgm:prSet phldrT="[Texto]"/>
      <dgm:spPr/>
      <dgm:t>
        <a:bodyPr/>
        <a:lstStyle/>
        <a:p>
          <a:r>
            <a:rPr lang="es-ES" dirty="0" smtClean="0"/>
            <a:t>Propone las políticas, objetivos, límites y procedimientos para la administración de riesgos, formulando programas de seguimiento del plan de gestión de riesgos inherentes a los niveles de tolerancia de los diferentes riesgos, velando por una permanente actualización de los mismos de acuerdo con las cambiantes condiciones de mercado. </a:t>
          </a:r>
        </a:p>
        <a:p>
          <a:r>
            <a:rPr lang="es-ES" dirty="0" smtClean="0">
              <a:solidFill>
                <a:srgbClr val="0070C0"/>
              </a:solidFill>
            </a:rPr>
            <a:t>Periodicidad: Mensual</a:t>
          </a:r>
          <a:endParaRPr lang="es-CO" dirty="0">
            <a:solidFill>
              <a:srgbClr val="0070C0"/>
            </a:solidFill>
          </a:endParaRPr>
        </a:p>
      </dgm:t>
    </dgm:pt>
    <dgm:pt modelId="{3A54C0BE-06CA-4E12-9FD6-6835CCBA1083}" type="parTrans" cxnId="{94493573-D938-4CB3-83D7-E3606816F537}">
      <dgm:prSet/>
      <dgm:spPr/>
      <dgm:t>
        <a:bodyPr/>
        <a:lstStyle/>
        <a:p>
          <a:endParaRPr lang="es-CO"/>
        </a:p>
      </dgm:t>
    </dgm:pt>
    <dgm:pt modelId="{9E815B5B-D68D-434E-BD9D-CCAC48303F54}" type="sibTrans" cxnId="{94493573-D938-4CB3-83D7-E3606816F537}">
      <dgm:prSet/>
      <dgm:spPr/>
      <dgm:t>
        <a:bodyPr/>
        <a:lstStyle/>
        <a:p>
          <a:endParaRPr lang="es-CO"/>
        </a:p>
      </dgm:t>
    </dgm:pt>
    <dgm:pt modelId="{AA7469EE-AD9B-4109-B489-D1D120034156}">
      <dgm:prSet phldrT="[Texto]"/>
      <dgm:spPr/>
      <dgm:t>
        <a:bodyPr/>
        <a:lstStyle/>
        <a:p>
          <a:r>
            <a:rPr lang="es-CO" dirty="0" smtClean="0"/>
            <a:t>Integración</a:t>
          </a:r>
          <a:endParaRPr lang="es-CO" dirty="0"/>
        </a:p>
      </dgm:t>
    </dgm:pt>
    <dgm:pt modelId="{C8A826E0-B814-4963-B81E-549507B51248}" type="parTrans" cxnId="{FA367EB3-C02E-42A1-9217-6A4DB5E1CF14}">
      <dgm:prSet/>
      <dgm:spPr/>
      <dgm:t>
        <a:bodyPr/>
        <a:lstStyle/>
        <a:p>
          <a:endParaRPr lang="es-CO"/>
        </a:p>
      </dgm:t>
    </dgm:pt>
    <dgm:pt modelId="{32D7C819-558C-4272-872B-7E5B21206391}" type="sibTrans" cxnId="{FA367EB3-C02E-42A1-9217-6A4DB5E1CF14}">
      <dgm:prSet/>
      <dgm:spPr/>
      <dgm:t>
        <a:bodyPr/>
        <a:lstStyle/>
        <a:p>
          <a:endParaRPr lang="es-CO"/>
        </a:p>
      </dgm:t>
    </dgm:pt>
    <dgm:pt modelId="{89877263-3EFD-437E-9956-346BB87E7585}">
      <dgm:prSet phldrT="[Texto]"/>
      <dgm:spPr/>
      <dgm:t>
        <a:bodyPr/>
        <a:lstStyle/>
        <a:p>
          <a:r>
            <a:rPr lang="es-ES" dirty="0" smtClean="0"/>
            <a:t>Estará integrado por tres (3) miembros de la Junta Directiva.</a:t>
          </a:r>
        </a:p>
        <a:p>
          <a:r>
            <a:rPr lang="es-ES" dirty="0" smtClean="0"/>
            <a:t>Para efectos de la designación de sus miembros la Junta Directiva garantizará que el Comité sea independiente de los demás comités de la entidad y se encuentre conformado con personal funcionalmente separado de los demás comités </a:t>
          </a:r>
          <a:endParaRPr lang="es-CO" dirty="0"/>
        </a:p>
      </dgm:t>
    </dgm:pt>
    <dgm:pt modelId="{1AA8A934-6D15-4C96-853E-7B31BF4899AC}" type="parTrans" cxnId="{A11959C7-0C20-41A5-BD7B-BD448AB4CED6}">
      <dgm:prSet/>
      <dgm:spPr/>
      <dgm:t>
        <a:bodyPr/>
        <a:lstStyle/>
        <a:p>
          <a:endParaRPr lang="es-CO"/>
        </a:p>
      </dgm:t>
    </dgm:pt>
    <dgm:pt modelId="{49DDFE8B-AC67-4807-B980-E1122300B620}" type="sibTrans" cxnId="{A11959C7-0C20-41A5-BD7B-BD448AB4CED6}">
      <dgm:prSet/>
      <dgm:spPr/>
      <dgm:t>
        <a:bodyPr/>
        <a:lstStyle/>
        <a:p>
          <a:endParaRPr lang="es-CO"/>
        </a:p>
      </dgm:t>
    </dgm:pt>
    <dgm:pt modelId="{DFE1D859-C0E4-4969-91EC-FF4D998BEFB6}">
      <dgm:prSet phldrT="[Texto]"/>
      <dgm:spPr/>
      <dgm:t>
        <a:bodyPr/>
        <a:lstStyle/>
        <a:p>
          <a:r>
            <a:rPr lang="es-CO" dirty="0" smtClean="0"/>
            <a:t>Miembros propuestos</a:t>
          </a:r>
          <a:endParaRPr lang="es-CO" dirty="0"/>
        </a:p>
      </dgm:t>
    </dgm:pt>
    <dgm:pt modelId="{5188029F-2380-4FAD-9534-662DC170AC96}" type="parTrans" cxnId="{E92AA202-6E9F-4443-BE03-53462D2AA82E}">
      <dgm:prSet/>
      <dgm:spPr/>
      <dgm:t>
        <a:bodyPr/>
        <a:lstStyle/>
        <a:p>
          <a:endParaRPr lang="es-CO"/>
        </a:p>
      </dgm:t>
    </dgm:pt>
    <dgm:pt modelId="{2A3EF55F-127E-46D9-AD2C-0A2052F4BECE}" type="sibTrans" cxnId="{E92AA202-6E9F-4443-BE03-53462D2AA82E}">
      <dgm:prSet/>
      <dgm:spPr/>
      <dgm:t>
        <a:bodyPr/>
        <a:lstStyle/>
        <a:p>
          <a:endParaRPr lang="es-CO"/>
        </a:p>
      </dgm:t>
    </dgm:pt>
    <dgm:pt modelId="{7EBE417A-DA38-498F-AEA4-6B486B7FEB69}">
      <dgm:prSet phldrT="[Texto]" custT="1"/>
      <dgm:spPr/>
      <dgm:t>
        <a:bodyPr/>
        <a:lstStyle/>
        <a:p>
          <a:r>
            <a:rPr lang="es-CO" sz="1400" dirty="0" smtClean="0">
              <a:solidFill>
                <a:schemeClr val="tx1"/>
              </a:solidFill>
            </a:rPr>
            <a:t>1. </a:t>
          </a:r>
          <a:r>
            <a:rPr lang="es-CO" sz="1400" b="1" dirty="0" smtClean="0">
              <a:solidFill>
                <a:schemeClr val="tx1"/>
              </a:solidFill>
            </a:rPr>
            <a:t>Alberto Zuleta</a:t>
          </a:r>
        </a:p>
        <a:p>
          <a:r>
            <a:rPr lang="es-CO" sz="1400" dirty="0" smtClean="0"/>
            <a:t>2. Jorge Horacio Taborda Aitken</a:t>
          </a:r>
        </a:p>
        <a:p>
          <a:r>
            <a:rPr lang="es-CO" sz="1400" dirty="0" smtClean="0"/>
            <a:t>3. Mario Rodriguez Rico</a:t>
          </a:r>
          <a:endParaRPr lang="es-CO" sz="1400" dirty="0"/>
        </a:p>
      </dgm:t>
    </dgm:pt>
    <dgm:pt modelId="{8F4A04D1-A0B7-40A3-B8FD-47141BF837E2}" type="parTrans" cxnId="{160B8953-3B9F-49B2-B5E9-6C3C8A1429EB}">
      <dgm:prSet/>
      <dgm:spPr/>
      <dgm:t>
        <a:bodyPr/>
        <a:lstStyle/>
        <a:p>
          <a:endParaRPr lang="es-CO"/>
        </a:p>
      </dgm:t>
    </dgm:pt>
    <dgm:pt modelId="{7B834773-6E34-4677-A288-D1D3DAAFAFAD}" type="sibTrans" cxnId="{160B8953-3B9F-49B2-B5E9-6C3C8A1429EB}">
      <dgm:prSet/>
      <dgm:spPr/>
      <dgm:t>
        <a:bodyPr/>
        <a:lstStyle/>
        <a:p>
          <a:endParaRPr lang="es-CO"/>
        </a:p>
      </dgm:t>
    </dgm:pt>
    <dgm:pt modelId="{C48407FB-6168-45D3-995F-B2441CC75873}" type="pres">
      <dgm:prSet presAssocID="{562CD430-6501-4D14-9DA0-8DA1A2786398}" presName="theList" presStyleCnt="0">
        <dgm:presLayoutVars>
          <dgm:dir/>
          <dgm:animLvl val="lvl"/>
          <dgm:resizeHandles val="exact"/>
        </dgm:presLayoutVars>
      </dgm:prSet>
      <dgm:spPr/>
      <dgm:t>
        <a:bodyPr/>
        <a:lstStyle/>
        <a:p>
          <a:endParaRPr lang="es-CO"/>
        </a:p>
      </dgm:t>
    </dgm:pt>
    <dgm:pt modelId="{067A7B86-0DE9-4DEC-B6BF-76F496B0AEFF}" type="pres">
      <dgm:prSet presAssocID="{40222FCA-9955-42BF-9BA1-A3E36B07E18B}" presName="compNode" presStyleCnt="0"/>
      <dgm:spPr/>
    </dgm:pt>
    <dgm:pt modelId="{5E22536A-9842-4BF4-B963-B748962D663D}" type="pres">
      <dgm:prSet presAssocID="{40222FCA-9955-42BF-9BA1-A3E36B07E18B}" presName="aNode" presStyleLbl="bgShp" presStyleIdx="0" presStyleCnt="3"/>
      <dgm:spPr/>
      <dgm:t>
        <a:bodyPr/>
        <a:lstStyle/>
        <a:p>
          <a:endParaRPr lang="es-CO"/>
        </a:p>
      </dgm:t>
    </dgm:pt>
    <dgm:pt modelId="{8042CA90-1B6A-4757-94FF-9AFD1E12F1E0}" type="pres">
      <dgm:prSet presAssocID="{40222FCA-9955-42BF-9BA1-A3E36B07E18B}" presName="textNode" presStyleLbl="bgShp" presStyleIdx="0" presStyleCnt="3"/>
      <dgm:spPr/>
      <dgm:t>
        <a:bodyPr/>
        <a:lstStyle/>
        <a:p>
          <a:endParaRPr lang="es-CO"/>
        </a:p>
      </dgm:t>
    </dgm:pt>
    <dgm:pt modelId="{0E644D1C-6E72-4D6D-9B2F-0FDAA4A80658}" type="pres">
      <dgm:prSet presAssocID="{40222FCA-9955-42BF-9BA1-A3E36B07E18B}" presName="compChildNode" presStyleCnt="0"/>
      <dgm:spPr/>
    </dgm:pt>
    <dgm:pt modelId="{670A4FF9-3B49-48A0-84A4-FFA31165D5F1}" type="pres">
      <dgm:prSet presAssocID="{40222FCA-9955-42BF-9BA1-A3E36B07E18B}" presName="theInnerList" presStyleCnt="0"/>
      <dgm:spPr/>
    </dgm:pt>
    <dgm:pt modelId="{0CB0D1F4-7D53-4F5F-8C66-6D4B6783E484}" type="pres">
      <dgm:prSet presAssocID="{3EFAD7CD-A850-4D21-B01E-7F564785B655}" presName="childNode" presStyleLbl="node1" presStyleIdx="0" presStyleCnt="3" custScaleX="111470" custScaleY="115498">
        <dgm:presLayoutVars>
          <dgm:bulletEnabled val="1"/>
        </dgm:presLayoutVars>
      </dgm:prSet>
      <dgm:spPr/>
      <dgm:t>
        <a:bodyPr/>
        <a:lstStyle/>
        <a:p>
          <a:endParaRPr lang="es-CO"/>
        </a:p>
      </dgm:t>
    </dgm:pt>
    <dgm:pt modelId="{C9CA3A9A-F2E9-4FCD-B877-492D60F0D695}" type="pres">
      <dgm:prSet presAssocID="{40222FCA-9955-42BF-9BA1-A3E36B07E18B}" presName="aSpace" presStyleCnt="0"/>
      <dgm:spPr/>
    </dgm:pt>
    <dgm:pt modelId="{2E4B6572-41DE-4072-BB91-E8E234A218F8}" type="pres">
      <dgm:prSet presAssocID="{AA7469EE-AD9B-4109-B489-D1D120034156}" presName="compNode" presStyleCnt="0"/>
      <dgm:spPr/>
    </dgm:pt>
    <dgm:pt modelId="{2FCE2D5E-FB27-4966-87D0-B6CAF9A91FAF}" type="pres">
      <dgm:prSet presAssocID="{AA7469EE-AD9B-4109-B489-D1D120034156}" presName="aNode" presStyleLbl="bgShp" presStyleIdx="1" presStyleCnt="3"/>
      <dgm:spPr/>
      <dgm:t>
        <a:bodyPr/>
        <a:lstStyle/>
        <a:p>
          <a:endParaRPr lang="es-CO"/>
        </a:p>
      </dgm:t>
    </dgm:pt>
    <dgm:pt modelId="{9CBCCAFE-38B4-4079-BC14-A61556792121}" type="pres">
      <dgm:prSet presAssocID="{AA7469EE-AD9B-4109-B489-D1D120034156}" presName="textNode" presStyleLbl="bgShp" presStyleIdx="1" presStyleCnt="3"/>
      <dgm:spPr/>
      <dgm:t>
        <a:bodyPr/>
        <a:lstStyle/>
        <a:p>
          <a:endParaRPr lang="es-CO"/>
        </a:p>
      </dgm:t>
    </dgm:pt>
    <dgm:pt modelId="{31164DBB-34B6-427C-B82D-DAEFC6E2A1FB}" type="pres">
      <dgm:prSet presAssocID="{AA7469EE-AD9B-4109-B489-D1D120034156}" presName="compChildNode" presStyleCnt="0"/>
      <dgm:spPr/>
    </dgm:pt>
    <dgm:pt modelId="{1E0D9119-CE07-4645-861A-2122997CD53E}" type="pres">
      <dgm:prSet presAssocID="{AA7469EE-AD9B-4109-B489-D1D120034156}" presName="theInnerList" presStyleCnt="0"/>
      <dgm:spPr/>
    </dgm:pt>
    <dgm:pt modelId="{8DA394D2-4B35-4B31-9F24-B0620D67096B}" type="pres">
      <dgm:prSet presAssocID="{89877263-3EFD-437E-9956-346BB87E7585}" presName="childNode" presStyleLbl="node1" presStyleIdx="1" presStyleCnt="3" custScaleY="99736">
        <dgm:presLayoutVars>
          <dgm:bulletEnabled val="1"/>
        </dgm:presLayoutVars>
      </dgm:prSet>
      <dgm:spPr/>
      <dgm:t>
        <a:bodyPr/>
        <a:lstStyle/>
        <a:p>
          <a:endParaRPr lang="es-CO"/>
        </a:p>
      </dgm:t>
    </dgm:pt>
    <dgm:pt modelId="{17795DF0-3879-4D4A-B859-860638C81FDE}" type="pres">
      <dgm:prSet presAssocID="{AA7469EE-AD9B-4109-B489-D1D120034156}" presName="aSpace" presStyleCnt="0"/>
      <dgm:spPr/>
    </dgm:pt>
    <dgm:pt modelId="{ADEF53D3-A786-4BDC-A31A-4EE6BB2E3B23}" type="pres">
      <dgm:prSet presAssocID="{DFE1D859-C0E4-4969-91EC-FF4D998BEFB6}" presName="compNode" presStyleCnt="0"/>
      <dgm:spPr/>
    </dgm:pt>
    <dgm:pt modelId="{2FBB2C0E-3F61-43F0-8BFB-52BAF3206954}" type="pres">
      <dgm:prSet presAssocID="{DFE1D859-C0E4-4969-91EC-FF4D998BEFB6}" presName="aNode" presStyleLbl="bgShp" presStyleIdx="2" presStyleCnt="3"/>
      <dgm:spPr/>
      <dgm:t>
        <a:bodyPr/>
        <a:lstStyle/>
        <a:p>
          <a:endParaRPr lang="es-CO"/>
        </a:p>
      </dgm:t>
    </dgm:pt>
    <dgm:pt modelId="{8CAE635A-D58D-4F3A-A603-BC1789AC460B}" type="pres">
      <dgm:prSet presAssocID="{DFE1D859-C0E4-4969-91EC-FF4D998BEFB6}" presName="textNode" presStyleLbl="bgShp" presStyleIdx="2" presStyleCnt="3"/>
      <dgm:spPr/>
      <dgm:t>
        <a:bodyPr/>
        <a:lstStyle/>
        <a:p>
          <a:endParaRPr lang="es-CO"/>
        </a:p>
      </dgm:t>
    </dgm:pt>
    <dgm:pt modelId="{B29F8AC3-5F9A-4455-8362-56A11956B751}" type="pres">
      <dgm:prSet presAssocID="{DFE1D859-C0E4-4969-91EC-FF4D998BEFB6}" presName="compChildNode" presStyleCnt="0"/>
      <dgm:spPr/>
    </dgm:pt>
    <dgm:pt modelId="{136E3198-F0DB-4C29-9069-DC87D2047724}" type="pres">
      <dgm:prSet presAssocID="{DFE1D859-C0E4-4969-91EC-FF4D998BEFB6}" presName="theInnerList" presStyleCnt="0"/>
      <dgm:spPr/>
    </dgm:pt>
    <dgm:pt modelId="{79492C70-B247-4B94-AEBB-4D33D23E02E5}" type="pres">
      <dgm:prSet presAssocID="{7EBE417A-DA38-498F-AEA4-6B486B7FEB69}" presName="childNode" presStyleLbl="node1" presStyleIdx="2" presStyleCnt="3">
        <dgm:presLayoutVars>
          <dgm:bulletEnabled val="1"/>
        </dgm:presLayoutVars>
      </dgm:prSet>
      <dgm:spPr/>
      <dgm:t>
        <a:bodyPr/>
        <a:lstStyle/>
        <a:p>
          <a:endParaRPr lang="es-CO"/>
        </a:p>
      </dgm:t>
    </dgm:pt>
  </dgm:ptLst>
  <dgm:cxnLst>
    <dgm:cxn modelId="{36D0494A-AE63-4C19-B280-C7DEEB64BC31}" type="presOf" srcId="{89877263-3EFD-437E-9956-346BB87E7585}" destId="{8DA394D2-4B35-4B31-9F24-B0620D67096B}" srcOrd="0" destOrd="0" presId="urn:microsoft.com/office/officeart/2005/8/layout/lProcess2"/>
    <dgm:cxn modelId="{F672070A-2F2C-4E98-B46E-2237F5A41121}" type="presOf" srcId="{DFE1D859-C0E4-4969-91EC-FF4D998BEFB6}" destId="{8CAE635A-D58D-4F3A-A603-BC1789AC460B}" srcOrd="1" destOrd="0" presId="urn:microsoft.com/office/officeart/2005/8/layout/lProcess2"/>
    <dgm:cxn modelId="{5986A67E-37A1-441F-AB1E-4B5AD7E4F070}" type="presOf" srcId="{562CD430-6501-4D14-9DA0-8DA1A2786398}" destId="{C48407FB-6168-45D3-995F-B2441CC75873}" srcOrd="0" destOrd="0" presId="urn:microsoft.com/office/officeart/2005/8/layout/lProcess2"/>
    <dgm:cxn modelId="{5B19C942-EFF7-4531-B05F-48C0EB5F5B8F}" type="presOf" srcId="{DFE1D859-C0E4-4969-91EC-FF4D998BEFB6}" destId="{2FBB2C0E-3F61-43F0-8BFB-52BAF3206954}" srcOrd="0" destOrd="0" presId="urn:microsoft.com/office/officeart/2005/8/layout/lProcess2"/>
    <dgm:cxn modelId="{F3039BAF-362E-4629-BC6E-49C7F17C67B1}" srcId="{562CD430-6501-4D14-9DA0-8DA1A2786398}" destId="{40222FCA-9955-42BF-9BA1-A3E36B07E18B}" srcOrd="0" destOrd="0" parTransId="{E5C0C245-53B0-4B2F-8E9D-AB2B53AFDEE3}" sibTransId="{0061B5E7-508D-4830-9A6C-B3A3328823D7}"/>
    <dgm:cxn modelId="{A11959C7-0C20-41A5-BD7B-BD448AB4CED6}" srcId="{AA7469EE-AD9B-4109-B489-D1D120034156}" destId="{89877263-3EFD-437E-9956-346BB87E7585}" srcOrd="0" destOrd="0" parTransId="{1AA8A934-6D15-4C96-853E-7B31BF4899AC}" sibTransId="{49DDFE8B-AC67-4807-B980-E1122300B620}"/>
    <dgm:cxn modelId="{FA367EB3-C02E-42A1-9217-6A4DB5E1CF14}" srcId="{562CD430-6501-4D14-9DA0-8DA1A2786398}" destId="{AA7469EE-AD9B-4109-B489-D1D120034156}" srcOrd="1" destOrd="0" parTransId="{C8A826E0-B814-4963-B81E-549507B51248}" sibTransId="{32D7C819-558C-4272-872B-7E5B21206391}"/>
    <dgm:cxn modelId="{07B54D67-DA16-433F-B8AB-FF01EEF955C8}" type="presOf" srcId="{40222FCA-9955-42BF-9BA1-A3E36B07E18B}" destId="{5E22536A-9842-4BF4-B963-B748962D663D}" srcOrd="0" destOrd="0" presId="urn:microsoft.com/office/officeart/2005/8/layout/lProcess2"/>
    <dgm:cxn modelId="{94493573-D938-4CB3-83D7-E3606816F537}" srcId="{40222FCA-9955-42BF-9BA1-A3E36B07E18B}" destId="{3EFAD7CD-A850-4D21-B01E-7F564785B655}" srcOrd="0" destOrd="0" parTransId="{3A54C0BE-06CA-4E12-9FD6-6835CCBA1083}" sibTransId="{9E815B5B-D68D-434E-BD9D-CCAC48303F54}"/>
    <dgm:cxn modelId="{8677BE6E-F0C9-4D7C-B839-D4973966ECE9}" type="presOf" srcId="{40222FCA-9955-42BF-9BA1-A3E36B07E18B}" destId="{8042CA90-1B6A-4757-94FF-9AFD1E12F1E0}" srcOrd="1" destOrd="0" presId="urn:microsoft.com/office/officeart/2005/8/layout/lProcess2"/>
    <dgm:cxn modelId="{05A35AB4-52A0-4A12-9894-D4E93C8DF3F2}" type="presOf" srcId="{AA7469EE-AD9B-4109-B489-D1D120034156}" destId="{9CBCCAFE-38B4-4079-BC14-A61556792121}" srcOrd="1" destOrd="0" presId="urn:microsoft.com/office/officeart/2005/8/layout/lProcess2"/>
    <dgm:cxn modelId="{160B8953-3B9F-49B2-B5E9-6C3C8A1429EB}" srcId="{DFE1D859-C0E4-4969-91EC-FF4D998BEFB6}" destId="{7EBE417A-DA38-498F-AEA4-6B486B7FEB69}" srcOrd="0" destOrd="0" parTransId="{8F4A04D1-A0B7-40A3-B8FD-47141BF837E2}" sibTransId="{7B834773-6E34-4677-A288-D1D3DAAFAFAD}"/>
    <dgm:cxn modelId="{E92AA202-6E9F-4443-BE03-53462D2AA82E}" srcId="{562CD430-6501-4D14-9DA0-8DA1A2786398}" destId="{DFE1D859-C0E4-4969-91EC-FF4D998BEFB6}" srcOrd="2" destOrd="0" parTransId="{5188029F-2380-4FAD-9534-662DC170AC96}" sibTransId="{2A3EF55F-127E-46D9-AD2C-0A2052F4BECE}"/>
    <dgm:cxn modelId="{8568A676-6C49-4C83-9ECF-B192DFEA0C48}" type="presOf" srcId="{7EBE417A-DA38-498F-AEA4-6B486B7FEB69}" destId="{79492C70-B247-4B94-AEBB-4D33D23E02E5}" srcOrd="0" destOrd="0" presId="urn:microsoft.com/office/officeart/2005/8/layout/lProcess2"/>
    <dgm:cxn modelId="{DD0667F5-F20E-4095-A53E-DE8D60B644E7}" type="presOf" srcId="{3EFAD7CD-A850-4D21-B01E-7F564785B655}" destId="{0CB0D1F4-7D53-4F5F-8C66-6D4B6783E484}" srcOrd="0" destOrd="0" presId="urn:microsoft.com/office/officeart/2005/8/layout/lProcess2"/>
    <dgm:cxn modelId="{57F87C77-6631-4789-A4F2-03E951D674FD}" type="presOf" srcId="{AA7469EE-AD9B-4109-B489-D1D120034156}" destId="{2FCE2D5E-FB27-4966-87D0-B6CAF9A91FAF}" srcOrd="0" destOrd="0" presId="urn:microsoft.com/office/officeart/2005/8/layout/lProcess2"/>
    <dgm:cxn modelId="{2B1104A7-D055-4F39-BB76-D8B58E97B5C9}" type="presParOf" srcId="{C48407FB-6168-45D3-995F-B2441CC75873}" destId="{067A7B86-0DE9-4DEC-B6BF-76F496B0AEFF}" srcOrd="0" destOrd="0" presId="urn:microsoft.com/office/officeart/2005/8/layout/lProcess2"/>
    <dgm:cxn modelId="{C90EFEFD-E606-4927-901E-973E9888E23A}" type="presParOf" srcId="{067A7B86-0DE9-4DEC-B6BF-76F496B0AEFF}" destId="{5E22536A-9842-4BF4-B963-B748962D663D}" srcOrd="0" destOrd="0" presId="urn:microsoft.com/office/officeart/2005/8/layout/lProcess2"/>
    <dgm:cxn modelId="{FCB4357C-0644-4C1D-9395-54F0E4FE690F}" type="presParOf" srcId="{067A7B86-0DE9-4DEC-B6BF-76F496B0AEFF}" destId="{8042CA90-1B6A-4757-94FF-9AFD1E12F1E0}" srcOrd="1" destOrd="0" presId="urn:microsoft.com/office/officeart/2005/8/layout/lProcess2"/>
    <dgm:cxn modelId="{64989CAF-3D33-4DE3-A0D7-842F25E4E0F3}" type="presParOf" srcId="{067A7B86-0DE9-4DEC-B6BF-76F496B0AEFF}" destId="{0E644D1C-6E72-4D6D-9B2F-0FDAA4A80658}" srcOrd="2" destOrd="0" presId="urn:microsoft.com/office/officeart/2005/8/layout/lProcess2"/>
    <dgm:cxn modelId="{C06AF367-D8C1-4223-9DB7-A02B1AE5622D}" type="presParOf" srcId="{0E644D1C-6E72-4D6D-9B2F-0FDAA4A80658}" destId="{670A4FF9-3B49-48A0-84A4-FFA31165D5F1}" srcOrd="0" destOrd="0" presId="urn:microsoft.com/office/officeart/2005/8/layout/lProcess2"/>
    <dgm:cxn modelId="{7A8004B4-877E-4E39-982F-F342C561C054}" type="presParOf" srcId="{670A4FF9-3B49-48A0-84A4-FFA31165D5F1}" destId="{0CB0D1F4-7D53-4F5F-8C66-6D4B6783E484}" srcOrd="0" destOrd="0" presId="urn:microsoft.com/office/officeart/2005/8/layout/lProcess2"/>
    <dgm:cxn modelId="{52DCF610-117E-497F-9575-D8751015F558}" type="presParOf" srcId="{C48407FB-6168-45D3-995F-B2441CC75873}" destId="{C9CA3A9A-F2E9-4FCD-B877-492D60F0D695}" srcOrd="1" destOrd="0" presId="urn:microsoft.com/office/officeart/2005/8/layout/lProcess2"/>
    <dgm:cxn modelId="{AD780579-6555-4921-945F-12208949FCEB}" type="presParOf" srcId="{C48407FB-6168-45D3-995F-B2441CC75873}" destId="{2E4B6572-41DE-4072-BB91-E8E234A218F8}" srcOrd="2" destOrd="0" presId="urn:microsoft.com/office/officeart/2005/8/layout/lProcess2"/>
    <dgm:cxn modelId="{11F61011-243F-4328-A3CD-ED78B561D9AC}" type="presParOf" srcId="{2E4B6572-41DE-4072-BB91-E8E234A218F8}" destId="{2FCE2D5E-FB27-4966-87D0-B6CAF9A91FAF}" srcOrd="0" destOrd="0" presId="urn:microsoft.com/office/officeart/2005/8/layout/lProcess2"/>
    <dgm:cxn modelId="{68201078-A04F-43B0-9919-E960037ED164}" type="presParOf" srcId="{2E4B6572-41DE-4072-BB91-E8E234A218F8}" destId="{9CBCCAFE-38B4-4079-BC14-A61556792121}" srcOrd="1" destOrd="0" presId="urn:microsoft.com/office/officeart/2005/8/layout/lProcess2"/>
    <dgm:cxn modelId="{C30B004C-0EA1-492B-B9DC-E84050CC5755}" type="presParOf" srcId="{2E4B6572-41DE-4072-BB91-E8E234A218F8}" destId="{31164DBB-34B6-427C-B82D-DAEFC6E2A1FB}" srcOrd="2" destOrd="0" presId="urn:microsoft.com/office/officeart/2005/8/layout/lProcess2"/>
    <dgm:cxn modelId="{EE1178C0-DC4C-4F20-A08E-E343FB95F9D9}" type="presParOf" srcId="{31164DBB-34B6-427C-B82D-DAEFC6E2A1FB}" destId="{1E0D9119-CE07-4645-861A-2122997CD53E}" srcOrd="0" destOrd="0" presId="urn:microsoft.com/office/officeart/2005/8/layout/lProcess2"/>
    <dgm:cxn modelId="{62234856-09CD-4E77-88C0-A25578C450B3}" type="presParOf" srcId="{1E0D9119-CE07-4645-861A-2122997CD53E}" destId="{8DA394D2-4B35-4B31-9F24-B0620D67096B}" srcOrd="0" destOrd="0" presId="urn:microsoft.com/office/officeart/2005/8/layout/lProcess2"/>
    <dgm:cxn modelId="{D349E817-A051-404B-90E2-057164B43816}" type="presParOf" srcId="{C48407FB-6168-45D3-995F-B2441CC75873}" destId="{17795DF0-3879-4D4A-B859-860638C81FDE}" srcOrd="3" destOrd="0" presId="urn:microsoft.com/office/officeart/2005/8/layout/lProcess2"/>
    <dgm:cxn modelId="{CB4BFA06-A3C5-427F-92C7-A2B482A2E676}" type="presParOf" srcId="{C48407FB-6168-45D3-995F-B2441CC75873}" destId="{ADEF53D3-A786-4BDC-A31A-4EE6BB2E3B23}" srcOrd="4" destOrd="0" presId="urn:microsoft.com/office/officeart/2005/8/layout/lProcess2"/>
    <dgm:cxn modelId="{82B0BA97-CADB-4BB4-99B7-9A8BEEB54659}" type="presParOf" srcId="{ADEF53D3-A786-4BDC-A31A-4EE6BB2E3B23}" destId="{2FBB2C0E-3F61-43F0-8BFB-52BAF3206954}" srcOrd="0" destOrd="0" presId="urn:microsoft.com/office/officeart/2005/8/layout/lProcess2"/>
    <dgm:cxn modelId="{097BDC1F-4A03-4E45-9DE2-29B4BBC20813}" type="presParOf" srcId="{ADEF53D3-A786-4BDC-A31A-4EE6BB2E3B23}" destId="{8CAE635A-D58D-4F3A-A603-BC1789AC460B}" srcOrd="1" destOrd="0" presId="urn:microsoft.com/office/officeart/2005/8/layout/lProcess2"/>
    <dgm:cxn modelId="{2F0EF579-28AB-4264-B257-62CB66334A22}" type="presParOf" srcId="{ADEF53D3-A786-4BDC-A31A-4EE6BB2E3B23}" destId="{B29F8AC3-5F9A-4455-8362-56A11956B751}" srcOrd="2" destOrd="0" presId="urn:microsoft.com/office/officeart/2005/8/layout/lProcess2"/>
    <dgm:cxn modelId="{37486FC3-03F9-4564-B0A4-4B1AEA2578CC}" type="presParOf" srcId="{B29F8AC3-5F9A-4455-8362-56A11956B751}" destId="{136E3198-F0DB-4C29-9069-DC87D2047724}" srcOrd="0" destOrd="0" presId="urn:microsoft.com/office/officeart/2005/8/layout/lProcess2"/>
    <dgm:cxn modelId="{4D9383AA-E099-41A8-821E-A094B95350E9}" type="presParOf" srcId="{136E3198-F0DB-4C29-9069-DC87D2047724}" destId="{79492C70-B247-4B94-AEBB-4D33D23E02E5}" srcOrd="0" destOrd="0" presId="urn:microsoft.com/office/officeart/2005/8/layout/l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62CD430-6501-4D14-9DA0-8DA1A2786398}"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es-CO"/>
        </a:p>
      </dgm:t>
    </dgm:pt>
    <dgm:pt modelId="{40222FCA-9955-42BF-9BA1-A3E36B07E18B}">
      <dgm:prSet phldrT="[Texto]"/>
      <dgm:spPr/>
      <dgm:t>
        <a:bodyPr/>
        <a:lstStyle/>
        <a:p>
          <a:r>
            <a:rPr lang="es-CO" dirty="0" smtClean="0"/>
            <a:t>Objetivo</a:t>
          </a:r>
          <a:endParaRPr lang="es-CO" dirty="0"/>
        </a:p>
      </dgm:t>
    </dgm:pt>
    <dgm:pt modelId="{E5C0C245-53B0-4B2F-8E9D-AB2B53AFDEE3}" type="parTrans" cxnId="{F3039BAF-362E-4629-BC6E-49C7F17C67B1}">
      <dgm:prSet/>
      <dgm:spPr/>
      <dgm:t>
        <a:bodyPr/>
        <a:lstStyle/>
        <a:p>
          <a:endParaRPr lang="es-CO"/>
        </a:p>
      </dgm:t>
    </dgm:pt>
    <dgm:pt modelId="{0061B5E7-508D-4830-9A6C-B3A3328823D7}" type="sibTrans" cxnId="{F3039BAF-362E-4629-BC6E-49C7F17C67B1}">
      <dgm:prSet/>
      <dgm:spPr/>
      <dgm:t>
        <a:bodyPr/>
        <a:lstStyle/>
        <a:p>
          <a:endParaRPr lang="es-CO"/>
        </a:p>
      </dgm:t>
    </dgm:pt>
    <dgm:pt modelId="{3EFAD7CD-A850-4D21-B01E-7F564785B655}">
      <dgm:prSet phldrT="[Texto]"/>
      <dgm:spPr/>
      <dgm:t>
        <a:bodyPr/>
        <a:lstStyle/>
        <a:p>
          <a:r>
            <a:rPr lang="es-ES" dirty="0" smtClean="0"/>
            <a:t>Servir de apoyo a la Junta Directiva en la supervisión de la efectividad del sistema de control interno de la Bolsa y su mejoramiento, de acuerdo a la legislación aplicable y su propio Reglamento, donde se detallan sus funciones y responsabilidades. </a:t>
          </a:r>
          <a:r>
            <a:rPr lang="es-ES" b="1" dirty="0" smtClean="0">
              <a:solidFill>
                <a:srgbClr val="0070C0"/>
              </a:solidFill>
            </a:rPr>
            <a:t>Periodicidad de las reuniones: Por lo menos cada tres (3) meses</a:t>
          </a:r>
          <a:endParaRPr lang="es-CO" b="1" dirty="0">
            <a:solidFill>
              <a:srgbClr val="0070C0"/>
            </a:solidFill>
          </a:endParaRPr>
        </a:p>
      </dgm:t>
    </dgm:pt>
    <dgm:pt modelId="{3A54C0BE-06CA-4E12-9FD6-6835CCBA1083}" type="parTrans" cxnId="{94493573-D938-4CB3-83D7-E3606816F537}">
      <dgm:prSet/>
      <dgm:spPr/>
      <dgm:t>
        <a:bodyPr/>
        <a:lstStyle/>
        <a:p>
          <a:endParaRPr lang="es-CO"/>
        </a:p>
      </dgm:t>
    </dgm:pt>
    <dgm:pt modelId="{9E815B5B-D68D-434E-BD9D-CCAC48303F54}" type="sibTrans" cxnId="{94493573-D938-4CB3-83D7-E3606816F537}">
      <dgm:prSet/>
      <dgm:spPr/>
      <dgm:t>
        <a:bodyPr/>
        <a:lstStyle/>
        <a:p>
          <a:endParaRPr lang="es-CO"/>
        </a:p>
      </dgm:t>
    </dgm:pt>
    <dgm:pt modelId="{AA7469EE-AD9B-4109-B489-D1D120034156}">
      <dgm:prSet phldrT="[Texto]"/>
      <dgm:spPr/>
      <dgm:t>
        <a:bodyPr/>
        <a:lstStyle/>
        <a:p>
          <a:r>
            <a:rPr lang="es-CO" dirty="0" smtClean="0"/>
            <a:t>Integración</a:t>
          </a:r>
          <a:endParaRPr lang="es-CO" dirty="0"/>
        </a:p>
      </dgm:t>
    </dgm:pt>
    <dgm:pt modelId="{C8A826E0-B814-4963-B81E-549507B51248}" type="parTrans" cxnId="{FA367EB3-C02E-42A1-9217-6A4DB5E1CF14}">
      <dgm:prSet/>
      <dgm:spPr/>
      <dgm:t>
        <a:bodyPr/>
        <a:lstStyle/>
        <a:p>
          <a:endParaRPr lang="es-CO"/>
        </a:p>
      </dgm:t>
    </dgm:pt>
    <dgm:pt modelId="{32D7C819-558C-4272-872B-7E5B21206391}" type="sibTrans" cxnId="{FA367EB3-C02E-42A1-9217-6A4DB5E1CF14}">
      <dgm:prSet/>
      <dgm:spPr/>
      <dgm:t>
        <a:bodyPr/>
        <a:lstStyle/>
        <a:p>
          <a:endParaRPr lang="es-CO"/>
        </a:p>
      </dgm:t>
    </dgm:pt>
    <dgm:pt modelId="{89877263-3EFD-437E-9956-346BB87E7585}">
      <dgm:prSet phldrT="[Texto]"/>
      <dgm:spPr/>
      <dgm:t>
        <a:bodyPr/>
        <a:lstStyle/>
        <a:p>
          <a:r>
            <a:rPr lang="es-ES" dirty="0" smtClean="0"/>
            <a:t>Estará integrado por tres (3) miembros de la Junta Directiva, incluyendo todos los independientes, en los términos del artículo 45 de la ley 964 de 2005, y demás normas que la sustituyan, adicionen o modifiquen.</a:t>
          </a:r>
          <a:endParaRPr lang="es-CO" dirty="0"/>
        </a:p>
      </dgm:t>
    </dgm:pt>
    <dgm:pt modelId="{1AA8A934-6D15-4C96-853E-7B31BF4899AC}" type="parTrans" cxnId="{A11959C7-0C20-41A5-BD7B-BD448AB4CED6}">
      <dgm:prSet/>
      <dgm:spPr/>
      <dgm:t>
        <a:bodyPr/>
        <a:lstStyle/>
        <a:p>
          <a:endParaRPr lang="es-CO"/>
        </a:p>
      </dgm:t>
    </dgm:pt>
    <dgm:pt modelId="{49DDFE8B-AC67-4807-B980-E1122300B620}" type="sibTrans" cxnId="{A11959C7-0C20-41A5-BD7B-BD448AB4CED6}">
      <dgm:prSet/>
      <dgm:spPr/>
      <dgm:t>
        <a:bodyPr/>
        <a:lstStyle/>
        <a:p>
          <a:endParaRPr lang="es-CO"/>
        </a:p>
      </dgm:t>
    </dgm:pt>
    <dgm:pt modelId="{DFE1D859-C0E4-4969-91EC-FF4D998BEFB6}">
      <dgm:prSet phldrT="[Texto]"/>
      <dgm:spPr/>
      <dgm:t>
        <a:bodyPr/>
        <a:lstStyle/>
        <a:p>
          <a:r>
            <a:rPr lang="es-CO" dirty="0" smtClean="0"/>
            <a:t>Miembros propuestos</a:t>
          </a:r>
          <a:endParaRPr lang="es-CO" dirty="0"/>
        </a:p>
      </dgm:t>
    </dgm:pt>
    <dgm:pt modelId="{5188029F-2380-4FAD-9534-662DC170AC96}" type="parTrans" cxnId="{E92AA202-6E9F-4443-BE03-53462D2AA82E}">
      <dgm:prSet/>
      <dgm:spPr/>
      <dgm:t>
        <a:bodyPr/>
        <a:lstStyle/>
        <a:p>
          <a:endParaRPr lang="es-CO"/>
        </a:p>
      </dgm:t>
    </dgm:pt>
    <dgm:pt modelId="{2A3EF55F-127E-46D9-AD2C-0A2052F4BECE}" type="sibTrans" cxnId="{E92AA202-6E9F-4443-BE03-53462D2AA82E}">
      <dgm:prSet/>
      <dgm:spPr/>
      <dgm:t>
        <a:bodyPr/>
        <a:lstStyle/>
        <a:p>
          <a:endParaRPr lang="es-CO"/>
        </a:p>
      </dgm:t>
    </dgm:pt>
    <dgm:pt modelId="{7EBE417A-DA38-498F-AEA4-6B486B7FEB69}">
      <dgm:prSet phldrT="[Texto]" custT="1"/>
      <dgm:spPr/>
      <dgm:t>
        <a:bodyPr/>
        <a:lstStyle/>
        <a:p>
          <a:endParaRPr lang="es-CO" sz="1400" b="1" dirty="0" smtClean="0">
            <a:solidFill>
              <a:schemeClr val="tx1"/>
            </a:solidFill>
          </a:endParaRPr>
        </a:p>
        <a:p>
          <a:endParaRPr lang="es-CO" sz="1400" b="1" dirty="0" smtClean="0">
            <a:solidFill>
              <a:schemeClr val="tx1"/>
            </a:solidFill>
          </a:endParaRPr>
        </a:p>
        <a:p>
          <a:r>
            <a:rPr lang="es-CO" sz="1400" b="1" dirty="0" smtClean="0">
              <a:solidFill>
                <a:schemeClr val="tx1"/>
              </a:solidFill>
            </a:rPr>
            <a:t>1. Juan Pablo Líevano</a:t>
          </a:r>
        </a:p>
        <a:p>
          <a:r>
            <a:rPr lang="es-CO" sz="1400" dirty="0" smtClean="0"/>
            <a:t>2. Horacio Jaramillo Bernal</a:t>
          </a:r>
        </a:p>
        <a:p>
          <a:r>
            <a:rPr lang="es-CO" sz="1400" dirty="0" smtClean="0"/>
            <a:t>3. Juan Pablo Cabal </a:t>
          </a:r>
        </a:p>
        <a:p>
          <a:endParaRPr lang="es-CO" sz="1300" dirty="0" smtClean="0"/>
        </a:p>
        <a:p>
          <a:endParaRPr lang="es-CO" sz="1300" dirty="0"/>
        </a:p>
      </dgm:t>
    </dgm:pt>
    <dgm:pt modelId="{8F4A04D1-A0B7-40A3-B8FD-47141BF837E2}" type="parTrans" cxnId="{160B8953-3B9F-49B2-B5E9-6C3C8A1429EB}">
      <dgm:prSet/>
      <dgm:spPr/>
      <dgm:t>
        <a:bodyPr/>
        <a:lstStyle/>
        <a:p>
          <a:endParaRPr lang="es-CO"/>
        </a:p>
      </dgm:t>
    </dgm:pt>
    <dgm:pt modelId="{7B834773-6E34-4677-A288-D1D3DAAFAFAD}" type="sibTrans" cxnId="{160B8953-3B9F-49B2-B5E9-6C3C8A1429EB}">
      <dgm:prSet/>
      <dgm:spPr/>
      <dgm:t>
        <a:bodyPr/>
        <a:lstStyle/>
        <a:p>
          <a:endParaRPr lang="es-CO"/>
        </a:p>
      </dgm:t>
    </dgm:pt>
    <dgm:pt modelId="{C48407FB-6168-45D3-995F-B2441CC75873}" type="pres">
      <dgm:prSet presAssocID="{562CD430-6501-4D14-9DA0-8DA1A2786398}" presName="theList" presStyleCnt="0">
        <dgm:presLayoutVars>
          <dgm:dir/>
          <dgm:animLvl val="lvl"/>
          <dgm:resizeHandles val="exact"/>
        </dgm:presLayoutVars>
      </dgm:prSet>
      <dgm:spPr/>
      <dgm:t>
        <a:bodyPr/>
        <a:lstStyle/>
        <a:p>
          <a:endParaRPr lang="es-CO"/>
        </a:p>
      </dgm:t>
    </dgm:pt>
    <dgm:pt modelId="{067A7B86-0DE9-4DEC-B6BF-76F496B0AEFF}" type="pres">
      <dgm:prSet presAssocID="{40222FCA-9955-42BF-9BA1-A3E36B07E18B}" presName="compNode" presStyleCnt="0"/>
      <dgm:spPr/>
    </dgm:pt>
    <dgm:pt modelId="{5E22536A-9842-4BF4-B963-B748962D663D}" type="pres">
      <dgm:prSet presAssocID="{40222FCA-9955-42BF-9BA1-A3E36B07E18B}" presName="aNode" presStyleLbl="bgShp" presStyleIdx="0" presStyleCnt="3"/>
      <dgm:spPr/>
      <dgm:t>
        <a:bodyPr/>
        <a:lstStyle/>
        <a:p>
          <a:endParaRPr lang="es-CO"/>
        </a:p>
      </dgm:t>
    </dgm:pt>
    <dgm:pt modelId="{8042CA90-1B6A-4757-94FF-9AFD1E12F1E0}" type="pres">
      <dgm:prSet presAssocID="{40222FCA-9955-42BF-9BA1-A3E36B07E18B}" presName="textNode" presStyleLbl="bgShp" presStyleIdx="0" presStyleCnt="3"/>
      <dgm:spPr/>
      <dgm:t>
        <a:bodyPr/>
        <a:lstStyle/>
        <a:p>
          <a:endParaRPr lang="es-CO"/>
        </a:p>
      </dgm:t>
    </dgm:pt>
    <dgm:pt modelId="{0E644D1C-6E72-4D6D-9B2F-0FDAA4A80658}" type="pres">
      <dgm:prSet presAssocID="{40222FCA-9955-42BF-9BA1-A3E36B07E18B}" presName="compChildNode" presStyleCnt="0"/>
      <dgm:spPr/>
    </dgm:pt>
    <dgm:pt modelId="{670A4FF9-3B49-48A0-84A4-FFA31165D5F1}" type="pres">
      <dgm:prSet presAssocID="{40222FCA-9955-42BF-9BA1-A3E36B07E18B}" presName="theInnerList" presStyleCnt="0"/>
      <dgm:spPr/>
    </dgm:pt>
    <dgm:pt modelId="{0CB0D1F4-7D53-4F5F-8C66-6D4B6783E484}" type="pres">
      <dgm:prSet presAssocID="{3EFAD7CD-A850-4D21-B01E-7F564785B655}" presName="childNode" presStyleLbl="node1" presStyleIdx="0" presStyleCnt="3">
        <dgm:presLayoutVars>
          <dgm:bulletEnabled val="1"/>
        </dgm:presLayoutVars>
      </dgm:prSet>
      <dgm:spPr/>
      <dgm:t>
        <a:bodyPr/>
        <a:lstStyle/>
        <a:p>
          <a:endParaRPr lang="es-CO"/>
        </a:p>
      </dgm:t>
    </dgm:pt>
    <dgm:pt modelId="{C9CA3A9A-F2E9-4FCD-B877-492D60F0D695}" type="pres">
      <dgm:prSet presAssocID="{40222FCA-9955-42BF-9BA1-A3E36B07E18B}" presName="aSpace" presStyleCnt="0"/>
      <dgm:spPr/>
    </dgm:pt>
    <dgm:pt modelId="{2E4B6572-41DE-4072-BB91-E8E234A218F8}" type="pres">
      <dgm:prSet presAssocID="{AA7469EE-AD9B-4109-B489-D1D120034156}" presName="compNode" presStyleCnt="0"/>
      <dgm:spPr/>
    </dgm:pt>
    <dgm:pt modelId="{2FCE2D5E-FB27-4966-87D0-B6CAF9A91FAF}" type="pres">
      <dgm:prSet presAssocID="{AA7469EE-AD9B-4109-B489-D1D120034156}" presName="aNode" presStyleLbl="bgShp" presStyleIdx="1" presStyleCnt="3"/>
      <dgm:spPr/>
      <dgm:t>
        <a:bodyPr/>
        <a:lstStyle/>
        <a:p>
          <a:endParaRPr lang="es-CO"/>
        </a:p>
      </dgm:t>
    </dgm:pt>
    <dgm:pt modelId="{9CBCCAFE-38B4-4079-BC14-A61556792121}" type="pres">
      <dgm:prSet presAssocID="{AA7469EE-AD9B-4109-B489-D1D120034156}" presName="textNode" presStyleLbl="bgShp" presStyleIdx="1" presStyleCnt="3"/>
      <dgm:spPr/>
      <dgm:t>
        <a:bodyPr/>
        <a:lstStyle/>
        <a:p>
          <a:endParaRPr lang="es-CO"/>
        </a:p>
      </dgm:t>
    </dgm:pt>
    <dgm:pt modelId="{31164DBB-34B6-427C-B82D-DAEFC6E2A1FB}" type="pres">
      <dgm:prSet presAssocID="{AA7469EE-AD9B-4109-B489-D1D120034156}" presName="compChildNode" presStyleCnt="0"/>
      <dgm:spPr/>
    </dgm:pt>
    <dgm:pt modelId="{1E0D9119-CE07-4645-861A-2122997CD53E}" type="pres">
      <dgm:prSet presAssocID="{AA7469EE-AD9B-4109-B489-D1D120034156}" presName="theInnerList" presStyleCnt="0"/>
      <dgm:spPr/>
    </dgm:pt>
    <dgm:pt modelId="{8DA394D2-4B35-4B31-9F24-B0620D67096B}" type="pres">
      <dgm:prSet presAssocID="{89877263-3EFD-437E-9956-346BB87E7585}" presName="childNode" presStyleLbl="node1" presStyleIdx="1" presStyleCnt="3">
        <dgm:presLayoutVars>
          <dgm:bulletEnabled val="1"/>
        </dgm:presLayoutVars>
      </dgm:prSet>
      <dgm:spPr/>
      <dgm:t>
        <a:bodyPr/>
        <a:lstStyle/>
        <a:p>
          <a:endParaRPr lang="es-CO"/>
        </a:p>
      </dgm:t>
    </dgm:pt>
    <dgm:pt modelId="{17795DF0-3879-4D4A-B859-860638C81FDE}" type="pres">
      <dgm:prSet presAssocID="{AA7469EE-AD9B-4109-B489-D1D120034156}" presName="aSpace" presStyleCnt="0"/>
      <dgm:spPr/>
    </dgm:pt>
    <dgm:pt modelId="{ADEF53D3-A786-4BDC-A31A-4EE6BB2E3B23}" type="pres">
      <dgm:prSet presAssocID="{DFE1D859-C0E4-4969-91EC-FF4D998BEFB6}" presName="compNode" presStyleCnt="0"/>
      <dgm:spPr/>
    </dgm:pt>
    <dgm:pt modelId="{2FBB2C0E-3F61-43F0-8BFB-52BAF3206954}" type="pres">
      <dgm:prSet presAssocID="{DFE1D859-C0E4-4969-91EC-FF4D998BEFB6}" presName="aNode" presStyleLbl="bgShp" presStyleIdx="2" presStyleCnt="3"/>
      <dgm:spPr/>
      <dgm:t>
        <a:bodyPr/>
        <a:lstStyle/>
        <a:p>
          <a:endParaRPr lang="es-CO"/>
        </a:p>
      </dgm:t>
    </dgm:pt>
    <dgm:pt modelId="{8CAE635A-D58D-4F3A-A603-BC1789AC460B}" type="pres">
      <dgm:prSet presAssocID="{DFE1D859-C0E4-4969-91EC-FF4D998BEFB6}" presName="textNode" presStyleLbl="bgShp" presStyleIdx="2" presStyleCnt="3"/>
      <dgm:spPr/>
      <dgm:t>
        <a:bodyPr/>
        <a:lstStyle/>
        <a:p>
          <a:endParaRPr lang="es-CO"/>
        </a:p>
      </dgm:t>
    </dgm:pt>
    <dgm:pt modelId="{B29F8AC3-5F9A-4455-8362-56A11956B751}" type="pres">
      <dgm:prSet presAssocID="{DFE1D859-C0E4-4969-91EC-FF4D998BEFB6}" presName="compChildNode" presStyleCnt="0"/>
      <dgm:spPr/>
    </dgm:pt>
    <dgm:pt modelId="{136E3198-F0DB-4C29-9069-DC87D2047724}" type="pres">
      <dgm:prSet presAssocID="{DFE1D859-C0E4-4969-91EC-FF4D998BEFB6}" presName="theInnerList" presStyleCnt="0"/>
      <dgm:spPr/>
    </dgm:pt>
    <dgm:pt modelId="{79492C70-B247-4B94-AEBB-4D33D23E02E5}" type="pres">
      <dgm:prSet presAssocID="{7EBE417A-DA38-498F-AEA4-6B486B7FEB69}" presName="childNode" presStyleLbl="node1" presStyleIdx="2" presStyleCnt="3">
        <dgm:presLayoutVars>
          <dgm:bulletEnabled val="1"/>
        </dgm:presLayoutVars>
      </dgm:prSet>
      <dgm:spPr/>
      <dgm:t>
        <a:bodyPr/>
        <a:lstStyle/>
        <a:p>
          <a:endParaRPr lang="es-CO"/>
        </a:p>
      </dgm:t>
    </dgm:pt>
  </dgm:ptLst>
  <dgm:cxnLst>
    <dgm:cxn modelId="{E0ACB6EA-173F-4FFE-948A-518B68637CE8}" type="presOf" srcId="{7EBE417A-DA38-498F-AEA4-6B486B7FEB69}" destId="{79492C70-B247-4B94-AEBB-4D33D23E02E5}" srcOrd="0" destOrd="0" presId="urn:microsoft.com/office/officeart/2005/8/layout/lProcess2"/>
    <dgm:cxn modelId="{A634309B-E558-4BB3-87BD-C68DCA9CE16C}" type="presOf" srcId="{40222FCA-9955-42BF-9BA1-A3E36B07E18B}" destId="{5E22536A-9842-4BF4-B963-B748962D663D}" srcOrd="0" destOrd="0" presId="urn:microsoft.com/office/officeart/2005/8/layout/lProcess2"/>
    <dgm:cxn modelId="{81280434-9549-410A-987E-D9B24C4BA04C}" type="presOf" srcId="{DFE1D859-C0E4-4969-91EC-FF4D998BEFB6}" destId="{2FBB2C0E-3F61-43F0-8BFB-52BAF3206954}" srcOrd="0" destOrd="0" presId="urn:microsoft.com/office/officeart/2005/8/layout/lProcess2"/>
    <dgm:cxn modelId="{F3039BAF-362E-4629-BC6E-49C7F17C67B1}" srcId="{562CD430-6501-4D14-9DA0-8DA1A2786398}" destId="{40222FCA-9955-42BF-9BA1-A3E36B07E18B}" srcOrd="0" destOrd="0" parTransId="{E5C0C245-53B0-4B2F-8E9D-AB2B53AFDEE3}" sibTransId="{0061B5E7-508D-4830-9A6C-B3A3328823D7}"/>
    <dgm:cxn modelId="{D1225DF9-1774-42AC-811C-FF17AEF80C2E}" type="presOf" srcId="{3EFAD7CD-A850-4D21-B01E-7F564785B655}" destId="{0CB0D1F4-7D53-4F5F-8C66-6D4B6783E484}" srcOrd="0" destOrd="0" presId="urn:microsoft.com/office/officeart/2005/8/layout/lProcess2"/>
    <dgm:cxn modelId="{A11959C7-0C20-41A5-BD7B-BD448AB4CED6}" srcId="{AA7469EE-AD9B-4109-B489-D1D120034156}" destId="{89877263-3EFD-437E-9956-346BB87E7585}" srcOrd="0" destOrd="0" parTransId="{1AA8A934-6D15-4C96-853E-7B31BF4899AC}" sibTransId="{49DDFE8B-AC67-4807-B980-E1122300B620}"/>
    <dgm:cxn modelId="{FA367EB3-C02E-42A1-9217-6A4DB5E1CF14}" srcId="{562CD430-6501-4D14-9DA0-8DA1A2786398}" destId="{AA7469EE-AD9B-4109-B489-D1D120034156}" srcOrd="1" destOrd="0" parTransId="{C8A826E0-B814-4963-B81E-549507B51248}" sibTransId="{32D7C819-558C-4272-872B-7E5B21206391}"/>
    <dgm:cxn modelId="{B246802D-3116-4781-801B-127712241421}" type="presOf" srcId="{AA7469EE-AD9B-4109-B489-D1D120034156}" destId="{2FCE2D5E-FB27-4966-87D0-B6CAF9A91FAF}" srcOrd="0" destOrd="0" presId="urn:microsoft.com/office/officeart/2005/8/layout/lProcess2"/>
    <dgm:cxn modelId="{BA9AE98F-B8CC-40FB-A9B3-24975D3DEC07}" type="presOf" srcId="{40222FCA-9955-42BF-9BA1-A3E36B07E18B}" destId="{8042CA90-1B6A-4757-94FF-9AFD1E12F1E0}" srcOrd="1" destOrd="0" presId="urn:microsoft.com/office/officeart/2005/8/layout/lProcess2"/>
    <dgm:cxn modelId="{F406FCAC-25F2-4143-9C0D-39F80FC97CEC}" type="presOf" srcId="{562CD430-6501-4D14-9DA0-8DA1A2786398}" destId="{C48407FB-6168-45D3-995F-B2441CC75873}" srcOrd="0" destOrd="0" presId="urn:microsoft.com/office/officeart/2005/8/layout/lProcess2"/>
    <dgm:cxn modelId="{94493573-D938-4CB3-83D7-E3606816F537}" srcId="{40222FCA-9955-42BF-9BA1-A3E36B07E18B}" destId="{3EFAD7CD-A850-4D21-B01E-7F564785B655}" srcOrd="0" destOrd="0" parTransId="{3A54C0BE-06CA-4E12-9FD6-6835CCBA1083}" sibTransId="{9E815B5B-D68D-434E-BD9D-CCAC48303F54}"/>
    <dgm:cxn modelId="{A407673E-74FB-435D-8AB8-9C9AFA8078EA}" type="presOf" srcId="{89877263-3EFD-437E-9956-346BB87E7585}" destId="{8DA394D2-4B35-4B31-9F24-B0620D67096B}" srcOrd="0" destOrd="0" presId="urn:microsoft.com/office/officeart/2005/8/layout/lProcess2"/>
    <dgm:cxn modelId="{4BCFB81D-8C1F-4EE1-A52D-4B0B9AAED542}" type="presOf" srcId="{DFE1D859-C0E4-4969-91EC-FF4D998BEFB6}" destId="{8CAE635A-D58D-4F3A-A603-BC1789AC460B}" srcOrd="1" destOrd="0" presId="urn:microsoft.com/office/officeart/2005/8/layout/lProcess2"/>
    <dgm:cxn modelId="{D9FD8874-6684-4FDE-B3CD-6E1044B97BA2}" type="presOf" srcId="{AA7469EE-AD9B-4109-B489-D1D120034156}" destId="{9CBCCAFE-38B4-4079-BC14-A61556792121}" srcOrd="1" destOrd="0" presId="urn:microsoft.com/office/officeart/2005/8/layout/lProcess2"/>
    <dgm:cxn modelId="{160B8953-3B9F-49B2-B5E9-6C3C8A1429EB}" srcId="{DFE1D859-C0E4-4969-91EC-FF4D998BEFB6}" destId="{7EBE417A-DA38-498F-AEA4-6B486B7FEB69}" srcOrd="0" destOrd="0" parTransId="{8F4A04D1-A0B7-40A3-B8FD-47141BF837E2}" sibTransId="{7B834773-6E34-4677-A288-D1D3DAAFAFAD}"/>
    <dgm:cxn modelId="{E92AA202-6E9F-4443-BE03-53462D2AA82E}" srcId="{562CD430-6501-4D14-9DA0-8DA1A2786398}" destId="{DFE1D859-C0E4-4969-91EC-FF4D998BEFB6}" srcOrd="2" destOrd="0" parTransId="{5188029F-2380-4FAD-9534-662DC170AC96}" sibTransId="{2A3EF55F-127E-46D9-AD2C-0A2052F4BECE}"/>
    <dgm:cxn modelId="{702AD7A1-CBA6-484D-A533-2AE98D7F8336}" type="presParOf" srcId="{C48407FB-6168-45D3-995F-B2441CC75873}" destId="{067A7B86-0DE9-4DEC-B6BF-76F496B0AEFF}" srcOrd="0" destOrd="0" presId="urn:microsoft.com/office/officeart/2005/8/layout/lProcess2"/>
    <dgm:cxn modelId="{86C5D340-3C59-403E-B40D-78665F885EB3}" type="presParOf" srcId="{067A7B86-0DE9-4DEC-B6BF-76F496B0AEFF}" destId="{5E22536A-9842-4BF4-B963-B748962D663D}" srcOrd="0" destOrd="0" presId="urn:microsoft.com/office/officeart/2005/8/layout/lProcess2"/>
    <dgm:cxn modelId="{1D0C3A82-F60B-4FE5-A936-A98B580FA43F}" type="presParOf" srcId="{067A7B86-0DE9-4DEC-B6BF-76F496B0AEFF}" destId="{8042CA90-1B6A-4757-94FF-9AFD1E12F1E0}" srcOrd="1" destOrd="0" presId="urn:microsoft.com/office/officeart/2005/8/layout/lProcess2"/>
    <dgm:cxn modelId="{1B2204CC-C36E-42DB-934B-25E7E6FDBB35}" type="presParOf" srcId="{067A7B86-0DE9-4DEC-B6BF-76F496B0AEFF}" destId="{0E644D1C-6E72-4D6D-9B2F-0FDAA4A80658}" srcOrd="2" destOrd="0" presId="urn:microsoft.com/office/officeart/2005/8/layout/lProcess2"/>
    <dgm:cxn modelId="{7C98592E-090A-4833-AE03-D435ABCEAC44}" type="presParOf" srcId="{0E644D1C-6E72-4D6D-9B2F-0FDAA4A80658}" destId="{670A4FF9-3B49-48A0-84A4-FFA31165D5F1}" srcOrd="0" destOrd="0" presId="urn:microsoft.com/office/officeart/2005/8/layout/lProcess2"/>
    <dgm:cxn modelId="{90E0819A-9F7D-4417-9C63-000BA5B60A27}" type="presParOf" srcId="{670A4FF9-3B49-48A0-84A4-FFA31165D5F1}" destId="{0CB0D1F4-7D53-4F5F-8C66-6D4B6783E484}" srcOrd="0" destOrd="0" presId="urn:microsoft.com/office/officeart/2005/8/layout/lProcess2"/>
    <dgm:cxn modelId="{BEBED23B-F621-4D26-ABDC-1AAF538F5E4B}" type="presParOf" srcId="{C48407FB-6168-45D3-995F-B2441CC75873}" destId="{C9CA3A9A-F2E9-4FCD-B877-492D60F0D695}" srcOrd="1" destOrd="0" presId="urn:microsoft.com/office/officeart/2005/8/layout/lProcess2"/>
    <dgm:cxn modelId="{96257F3A-00C9-4FC5-B288-64D99EECFB96}" type="presParOf" srcId="{C48407FB-6168-45D3-995F-B2441CC75873}" destId="{2E4B6572-41DE-4072-BB91-E8E234A218F8}" srcOrd="2" destOrd="0" presId="urn:microsoft.com/office/officeart/2005/8/layout/lProcess2"/>
    <dgm:cxn modelId="{8E6BB650-BBA2-4A6C-83DB-E0790E3DE41F}" type="presParOf" srcId="{2E4B6572-41DE-4072-BB91-E8E234A218F8}" destId="{2FCE2D5E-FB27-4966-87D0-B6CAF9A91FAF}" srcOrd="0" destOrd="0" presId="urn:microsoft.com/office/officeart/2005/8/layout/lProcess2"/>
    <dgm:cxn modelId="{1214FA6B-209E-4805-AA56-A00C4A2C8C20}" type="presParOf" srcId="{2E4B6572-41DE-4072-BB91-E8E234A218F8}" destId="{9CBCCAFE-38B4-4079-BC14-A61556792121}" srcOrd="1" destOrd="0" presId="urn:microsoft.com/office/officeart/2005/8/layout/lProcess2"/>
    <dgm:cxn modelId="{6B9E2840-03E6-4196-BD03-1D32E56216D6}" type="presParOf" srcId="{2E4B6572-41DE-4072-BB91-E8E234A218F8}" destId="{31164DBB-34B6-427C-B82D-DAEFC6E2A1FB}" srcOrd="2" destOrd="0" presId="urn:microsoft.com/office/officeart/2005/8/layout/lProcess2"/>
    <dgm:cxn modelId="{BE1C774A-6568-4B5B-BC7E-1B7E07BFDF4B}" type="presParOf" srcId="{31164DBB-34B6-427C-B82D-DAEFC6E2A1FB}" destId="{1E0D9119-CE07-4645-861A-2122997CD53E}" srcOrd="0" destOrd="0" presId="urn:microsoft.com/office/officeart/2005/8/layout/lProcess2"/>
    <dgm:cxn modelId="{A2609EDE-D803-44AD-ACED-0DC1206AAA80}" type="presParOf" srcId="{1E0D9119-CE07-4645-861A-2122997CD53E}" destId="{8DA394D2-4B35-4B31-9F24-B0620D67096B}" srcOrd="0" destOrd="0" presId="urn:microsoft.com/office/officeart/2005/8/layout/lProcess2"/>
    <dgm:cxn modelId="{26F815F6-D6A6-4B1C-B784-FBEFEAE7358A}" type="presParOf" srcId="{C48407FB-6168-45D3-995F-B2441CC75873}" destId="{17795DF0-3879-4D4A-B859-860638C81FDE}" srcOrd="3" destOrd="0" presId="urn:microsoft.com/office/officeart/2005/8/layout/lProcess2"/>
    <dgm:cxn modelId="{1C8AF5BA-6EAC-417D-9687-DBB1F81A04BE}" type="presParOf" srcId="{C48407FB-6168-45D3-995F-B2441CC75873}" destId="{ADEF53D3-A786-4BDC-A31A-4EE6BB2E3B23}" srcOrd="4" destOrd="0" presId="urn:microsoft.com/office/officeart/2005/8/layout/lProcess2"/>
    <dgm:cxn modelId="{EEBF32BD-6F01-4FB4-B8F7-419EE427FAF6}" type="presParOf" srcId="{ADEF53D3-A786-4BDC-A31A-4EE6BB2E3B23}" destId="{2FBB2C0E-3F61-43F0-8BFB-52BAF3206954}" srcOrd="0" destOrd="0" presId="urn:microsoft.com/office/officeart/2005/8/layout/lProcess2"/>
    <dgm:cxn modelId="{F63F5A1E-666E-41DC-B4C0-1C98CEDFF700}" type="presParOf" srcId="{ADEF53D3-A786-4BDC-A31A-4EE6BB2E3B23}" destId="{8CAE635A-D58D-4F3A-A603-BC1789AC460B}" srcOrd="1" destOrd="0" presId="urn:microsoft.com/office/officeart/2005/8/layout/lProcess2"/>
    <dgm:cxn modelId="{A7B890A1-B982-4C36-93C9-42FE90DE40C5}" type="presParOf" srcId="{ADEF53D3-A786-4BDC-A31A-4EE6BB2E3B23}" destId="{B29F8AC3-5F9A-4455-8362-56A11956B751}" srcOrd="2" destOrd="0" presId="urn:microsoft.com/office/officeart/2005/8/layout/lProcess2"/>
    <dgm:cxn modelId="{8544CD66-BA5A-46CA-9CF6-367861677B5C}" type="presParOf" srcId="{B29F8AC3-5F9A-4455-8362-56A11956B751}" destId="{136E3198-F0DB-4C29-9069-DC87D2047724}" srcOrd="0" destOrd="0" presId="urn:microsoft.com/office/officeart/2005/8/layout/lProcess2"/>
    <dgm:cxn modelId="{9690D94F-060D-462E-8405-03F489CCE472}" type="presParOf" srcId="{136E3198-F0DB-4C29-9069-DC87D2047724}" destId="{79492C70-B247-4B94-AEBB-4D33D23E02E5}" srcOrd="0" destOrd="0" presId="urn:microsoft.com/office/officeart/2005/8/layout/l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62CD430-6501-4D14-9DA0-8DA1A2786398}"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es-CO"/>
        </a:p>
      </dgm:t>
    </dgm:pt>
    <dgm:pt modelId="{40222FCA-9955-42BF-9BA1-A3E36B07E18B}">
      <dgm:prSet phldrT="[Texto]"/>
      <dgm:spPr/>
      <dgm:t>
        <a:bodyPr/>
        <a:lstStyle/>
        <a:p>
          <a:r>
            <a:rPr lang="es-CO" dirty="0" smtClean="0"/>
            <a:t>Objetivo</a:t>
          </a:r>
          <a:endParaRPr lang="es-CO" dirty="0"/>
        </a:p>
      </dgm:t>
    </dgm:pt>
    <dgm:pt modelId="{E5C0C245-53B0-4B2F-8E9D-AB2B53AFDEE3}" type="parTrans" cxnId="{F3039BAF-362E-4629-BC6E-49C7F17C67B1}">
      <dgm:prSet/>
      <dgm:spPr/>
      <dgm:t>
        <a:bodyPr/>
        <a:lstStyle/>
        <a:p>
          <a:endParaRPr lang="es-CO"/>
        </a:p>
      </dgm:t>
    </dgm:pt>
    <dgm:pt modelId="{0061B5E7-508D-4830-9A6C-B3A3328823D7}" type="sibTrans" cxnId="{F3039BAF-362E-4629-BC6E-49C7F17C67B1}">
      <dgm:prSet/>
      <dgm:spPr/>
      <dgm:t>
        <a:bodyPr/>
        <a:lstStyle/>
        <a:p>
          <a:endParaRPr lang="es-CO"/>
        </a:p>
      </dgm:t>
    </dgm:pt>
    <dgm:pt modelId="{3EFAD7CD-A850-4D21-B01E-7F564785B655}">
      <dgm:prSet phldrT="[Texto]"/>
      <dgm:spPr/>
      <dgm:t>
        <a:bodyPr/>
        <a:lstStyle/>
        <a:p>
          <a:r>
            <a:rPr lang="es-ES" dirty="0" smtClean="0"/>
            <a:t>Recomendar procedimientos para la adopción, mejoramiento y seguimiento de las prácticas de gobierno corporativo de la entidad, así como asesorar a la Junta Directiva en temas relacionados con el nombramiento y remuneración de los miembros de la Junta Directiva y de la Alta Gerencia.</a:t>
          </a:r>
        </a:p>
        <a:p>
          <a:r>
            <a:rPr lang="es-ES" b="1" dirty="0" smtClean="0">
              <a:solidFill>
                <a:srgbClr val="0070C0"/>
              </a:solidFill>
            </a:rPr>
            <a:t>Periodicidad de las reuniones: por lo menos una vez cada dos (2) meses</a:t>
          </a:r>
          <a:endParaRPr lang="es-CO" b="1" dirty="0">
            <a:solidFill>
              <a:srgbClr val="0070C0"/>
            </a:solidFill>
          </a:endParaRPr>
        </a:p>
      </dgm:t>
    </dgm:pt>
    <dgm:pt modelId="{3A54C0BE-06CA-4E12-9FD6-6835CCBA1083}" type="parTrans" cxnId="{94493573-D938-4CB3-83D7-E3606816F537}">
      <dgm:prSet/>
      <dgm:spPr/>
      <dgm:t>
        <a:bodyPr/>
        <a:lstStyle/>
        <a:p>
          <a:endParaRPr lang="es-CO"/>
        </a:p>
      </dgm:t>
    </dgm:pt>
    <dgm:pt modelId="{9E815B5B-D68D-434E-BD9D-CCAC48303F54}" type="sibTrans" cxnId="{94493573-D938-4CB3-83D7-E3606816F537}">
      <dgm:prSet/>
      <dgm:spPr/>
      <dgm:t>
        <a:bodyPr/>
        <a:lstStyle/>
        <a:p>
          <a:endParaRPr lang="es-CO"/>
        </a:p>
      </dgm:t>
    </dgm:pt>
    <dgm:pt modelId="{AA7469EE-AD9B-4109-B489-D1D120034156}">
      <dgm:prSet phldrT="[Texto]"/>
      <dgm:spPr/>
      <dgm:t>
        <a:bodyPr/>
        <a:lstStyle/>
        <a:p>
          <a:r>
            <a:rPr lang="es-CO" dirty="0" smtClean="0"/>
            <a:t>Integración</a:t>
          </a:r>
          <a:endParaRPr lang="es-CO" dirty="0"/>
        </a:p>
      </dgm:t>
    </dgm:pt>
    <dgm:pt modelId="{C8A826E0-B814-4963-B81E-549507B51248}" type="parTrans" cxnId="{FA367EB3-C02E-42A1-9217-6A4DB5E1CF14}">
      <dgm:prSet/>
      <dgm:spPr/>
      <dgm:t>
        <a:bodyPr/>
        <a:lstStyle/>
        <a:p>
          <a:endParaRPr lang="es-CO"/>
        </a:p>
      </dgm:t>
    </dgm:pt>
    <dgm:pt modelId="{32D7C819-558C-4272-872B-7E5B21206391}" type="sibTrans" cxnId="{FA367EB3-C02E-42A1-9217-6A4DB5E1CF14}">
      <dgm:prSet/>
      <dgm:spPr/>
      <dgm:t>
        <a:bodyPr/>
        <a:lstStyle/>
        <a:p>
          <a:endParaRPr lang="es-CO"/>
        </a:p>
      </dgm:t>
    </dgm:pt>
    <dgm:pt modelId="{89877263-3EFD-437E-9956-346BB87E7585}">
      <dgm:prSet phldrT="[Texto]"/>
      <dgm:spPr/>
      <dgm:t>
        <a:bodyPr/>
        <a:lstStyle/>
        <a:p>
          <a:r>
            <a:rPr lang="es-ES" dirty="0" smtClean="0"/>
            <a:t>El Comité de Gobierno Corporativo estará integrado por tres (3) miembros de la Junta Directiva, los cuales serán designados por dicho órgano, de los cuales, la mayoría deberán cumplir con las condiciones exigidas para ser considerado como miembro independiente, la Ley 964 de 2005. </a:t>
          </a:r>
          <a:endParaRPr lang="es-CO" dirty="0"/>
        </a:p>
      </dgm:t>
    </dgm:pt>
    <dgm:pt modelId="{1AA8A934-6D15-4C96-853E-7B31BF4899AC}" type="parTrans" cxnId="{A11959C7-0C20-41A5-BD7B-BD448AB4CED6}">
      <dgm:prSet/>
      <dgm:spPr/>
      <dgm:t>
        <a:bodyPr/>
        <a:lstStyle/>
        <a:p>
          <a:endParaRPr lang="es-CO"/>
        </a:p>
      </dgm:t>
    </dgm:pt>
    <dgm:pt modelId="{49DDFE8B-AC67-4807-B980-E1122300B620}" type="sibTrans" cxnId="{A11959C7-0C20-41A5-BD7B-BD448AB4CED6}">
      <dgm:prSet/>
      <dgm:spPr/>
      <dgm:t>
        <a:bodyPr/>
        <a:lstStyle/>
        <a:p>
          <a:endParaRPr lang="es-CO"/>
        </a:p>
      </dgm:t>
    </dgm:pt>
    <dgm:pt modelId="{DFE1D859-C0E4-4969-91EC-FF4D998BEFB6}">
      <dgm:prSet phldrT="[Texto]"/>
      <dgm:spPr/>
      <dgm:t>
        <a:bodyPr/>
        <a:lstStyle/>
        <a:p>
          <a:r>
            <a:rPr lang="es-CO" dirty="0" smtClean="0"/>
            <a:t>Miembros propuestos</a:t>
          </a:r>
          <a:endParaRPr lang="es-CO" dirty="0"/>
        </a:p>
      </dgm:t>
    </dgm:pt>
    <dgm:pt modelId="{5188029F-2380-4FAD-9534-662DC170AC96}" type="parTrans" cxnId="{E92AA202-6E9F-4443-BE03-53462D2AA82E}">
      <dgm:prSet/>
      <dgm:spPr/>
      <dgm:t>
        <a:bodyPr/>
        <a:lstStyle/>
        <a:p>
          <a:endParaRPr lang="es-CO"/>
        </a:p>
      </dgm:t>
    </dgm:pt>
    <dgm:pt modelId="{2A3EF55F-127E-46D9-AD2C-0A2052F4BECE}" type="sibTrans" cxnId="{E92AA202-6E9F-4443-BE03-53462D2AA82E}">
      <dgm:prSet/>
      <dgm:spPr/>
      <dgm:t>
        <a:bodyPr/>
        <a:lstStyle/>
        <a:p>
          <a:endParaRPr lang="es-CO"/>
        </a:p>
      </dgm:t>
    </dgm:pt>
    <dgm:pt modelId="{7EBE417A-DA38-498F-AEA4-6B486B7FEB69}">
      <dgm:prSet phldrT="[Texto]" custT="1"/>
      <dgm:spPr/>
      <dgm:t>
        <a:bodyPr/>
        <a:lstStyle/>
        <a:p>
          <a:r>
            <a:rPr lang="es-CO" sz="1600" dirty="0" smtClean="0"/>
            <a:t>1. Gustavo Gaviria</a:t>
          </a:r>
        </a:p>
        <a:p>
          <a:r>
            <a:rPr lang="es-CO" sz="1600" dirty="0" smtClean="0"/>
            <a:t>2. Edwin Cortés</a:t>
          </a:r>
        </a:p>
        <a:p>
          <a:r>
            <a:rPr lang="es-CO" sz="1600" dirty="0" smtClean="0"/>
            <a:t>3. Horacio Jaramillo </a:t>
          </a:r>
          <a:endParaRPr lang="es-CO" sz="1600" dirty="0"/>
        </a:p>
      </dgm:t>
    </dgm:pt>
    <dgm:pt modelId="{8F4A04D1-A0B7-40A3-B8FD-47141BF837E2}" type="parTrans" cxnId="{160B8953-3B9F-49B2-B5E9-6C3C8A1429EB}">
      <dgm:prSet/>
      <dgm:spPr/>
      <dgm:t>
        <a:bodyPr/>
        <a:lstStyle/>
        <a:p>
          <a:endParaRPr lang="es-CO"/>
        </a:p>
      </dgm:t>
    </dgm:pt>
    <dgm:pt modelId="{7B834773-6E34-4677-A288-D1D3DAAFAFAD}" type="sibTrans" cxnId="{160B8953-3B9F-49B2-B5E9-6C3C8A1429EB}">
      <dgm:prSet/>
      <dgm:spPr/>
      <dgm:t>
        <a:bodyPr/>
        <a:lstStyle/>
        <a:p>
          <a:endParaRPr lang="es-CO"/>
        </a:p>
      </dgm:t>
    </dgm:pt>
    <dgm:pt modelId="{85DD5083-1846-49A1-A994-FC42C4EE6222}">
      <dgm:prSet phldrT="[Texto]"/>
      <dgm:spPr/>
      <dgm:t>
        <a:bodyPr/>
        <a:lstStyle/>
        <a:p>
          <a:r>
            <a:rPr lang="es-ES" dirty="0" smtClean="0"/>
            <a:t>PERFIL: Al menos un miembro que tenga conocimiento en Gobierno Corporativo, Estrategia, Recursos Humanos</a:t>
          </a:r>
          <a:endParaRPr lang="es-CO" dirty="0"/>
        </a:p>
      </dgm:t>
    </dgm:pt>
    <dgm:pt modelId="{87F5FD0A-FBF0-4E6C-8D34-3DAF5DC560C3}" type="parTrans" cxnId="{F4888357-2FEE-4122-A5DF-A7488F01BF9C}">
      <dgm:prSet/>
      <dgm:spPr/>
    </dgm:pt>
    <dgm:pt modelId="{28FD86FD-885B-4817-A827-FD06186BC0F1}" type="sibTrans" cxnId="{F4888357-2FEE-4122-A5DF-A7488F01BF9C}">
      <dgm:prSet/>
      <dgm:spPr/>
    </dgm:pt>
    <dgm:pt modelId="{C48407FB-6168-45D3-995F-B2441CC75873}" type="pres">
      <dgm:prSet presAssocID="{562CD430-6501-4D14-9DA0-8DA1A2786398}" presName="theList" presStyleCnt="0">
        <dgm:presLayoutVars>
          <dgm:dir/>
          <dgm:animLvl val="lvl"/>
          <dgm:resizeHandles val="exact"/>
        </dgm:presLayoutVars>
      </dgm:prSet>
      <dgm:spPr/>
      <dgm:t>
        <a:bodyPr/>
        <a:lstStyle/>
        <a:p>
          <a:endParaRPr lang="es-CO"/>
        </a:p>
      </dgm:t>
    </dgm:pt>
    <dgm:pt modelId="{067A7B86-0DE9-4DEC-B6BF-76F496B0AEFF}" type="pres">
      <dgm:prSet presAssocID="{40222FCA-9955-42BF-9BA1-A3E36B07E18B}" presName="compNode" presStyleCnt="0"/>
      <dgm:spPr/>
    </dgm:pt>
    <dgm:pt modelId="{5E22536A-9842-4BF4-B963-B748962D663D}" type="pres">
      <dgm:prSet presAssocID="{40222FCA-9955-42BF-9BA1-A3E36B07E18B}" presName="aNode" presStyleLbl="bgShp" presStyleIdx="0" presStyleCnt="3"/>
      <dgm:spPr/>
      <dgm:t>
        <a:bodyPr/>
        <a:lstStyle/>
        <a:p>
          <a:endParaRPr lang="es-CO"/>
        </a:p>
      </dgm:t>
    </dgm:pt>
    <dgm:pt modelId="{8042CA90-1B6A-4757-94FF-9AFD1E12F1E0}" type="pres">
      <dgm:prSet presAssocID="{40222FCA-9955-42BF-9BA1-A3E36B07E18B}" presName="textNode" presStyleLbl="bgShp" presStyleIdx="0" presStyleCnt="3"/>
      <dgm:spPr/>
      <dgm:t>
        <a:bodyPr/>
        <a:lstStyle/>
        <a:p>
          <a:endParaRPr lang="es-CO"/>
        </a:p>
      </dgm:t>
    </dgm:pt>
    <dgm:pt modelId="{0E644D1C-6E72-4D6D-9B2F-0FDAA4A80658}" type="pres">
      <dgm:prSet presAssocID="{40222FCA-9955-42BF-9BA1-A3E36B07E18B}" presName="compChildNode" presStyleCnt="0"/>
      <dgm:spPr/>
    </dgm:pt>
    <dgm:pt modelId="{670A4FF9-3B49-48A0-84A4-FFA31165D5F1}" type="pres">
      <dgm:prSet presAssocID="{40222FCA-9955-42BF-9BA1-A3E36B07E18B}" presName="theInnerList" presStyleCnt="0"/>
      <dgm:spPr/>
    </dgm:pt>
    <dgm:pt modelId="{0CB0D1F4-7D53-4F5F-8C66-6D4B6783E484}" type="pres">
      <dgm:prSet presAssocID="{3EFAD7CD-A850-4D21-B01E-7F564785B655}" presName="childNode" presStyleLbl="node1" presStyleIdx="0" presStyleCnt="4">
        <dgm:presLayoutVars>
          <dgm:bulletEnabled val="1"/>
        </dgm:presLayoutVars>
      </dgm:prSet>
      <dgm:spPr/>
      <dgm:t>
        <a:bodyPr/>
        <a:lstStyle/>
        <a:p>
          <a:endParaRPr lang="es-CO"/>
        </a:p>
      </dgm:t>
    </dgm:pt>
    <dgm:pt modelId="{C9CA3A9A-F2E9-4FCD-B877-492D60F0D695}" type="pres">
      <dgm:prSet presAssocID="{40222FCA-9955-42BF-9BA1-A3E36B07E18B}" presName="aSpace" presStyleCnt="0"/>
      <dgm:spPr/>
    </dgm:pt>
    <dgm:pt modelId="{2E4B6572-41DE-4072-BB91-E8E234A218F8}" type="pres">
      <dgm:prSet presAssocID="{AA7469EE-AD9B-4109-B489-D1D120034156}" presName="compNode" presStyleCnt="0"/>
      <dgm:spPr/>
    </dgm:pt>
    <dgm:pt modelId="{2FCE2D5E-FB27-4966-87D0-B6CAF9A91FAF}" type="pres">
      <dgm:prSet presAssocID="{AA7469EE-AD9B-4109-B489-D1D120034156}" presName="aNode" presStyleLbl="bgShp" presStyleIdx="1" presStyleCnt="3"/>
      <dgm:spPr/>
      <dgm:t>
        <a:bodyPr/>
        <a:lstStyle/>
        <a:p>
          <a:endParaRPr lang="es-CO"/>
        </a:p>
      </dgm:t>
    </dgm:pt>
    <dgm:pt modelId="{9CBCCAFE-38B4-4079-BC14-A61556792121}" type="pres">
      <dgm:prSet presAssocID="{AA7469EE-AD9B-4109-B489-D1D120034156}" presName="textNode" presStyleLbl="bgShp" presStyleIdx="1" presStyleCnt="3"/>
      <dgm:spPr/>
      <dgm:t>
        <a:bodyPr/>
        <a:lstStyle/>
        <a:p>
          <a:endParaRPr lang="es-CO"/>
        </a:p>
      </dgm:t>
    </dgm:pt>
    <dgm:pt modelId="{31164DBB-34B6-427C-B82D-DAEFC6E2A1FB}" type="pres">
      <dgm:prSet presAssocID="{AA7469EE-AD9B-4109-B489-D1D120034156}" presName="compChildNode" presStyleCnt="0"/>
      <dgm:spPr/>
    </dgm:pt>
    <dgm:pt modelId="{1E0D9119-CE07-4645-861A-2122997CD53E}" type="pres">
      <dgm:prSet presAssocID="{AA7469EE-AD9B-4109-B489-D1D120034156}" presName="theInnerList" presStyleCnt="0"/>
      <dgm:spPr/>
    </dgm:pt>
    <dgm:pt modelId="{8DA394D2-4B35-4B31-9F24-B0620D67096B}" type="pres">
      <dgm:prSet presAssocID="{89877263-3EFD-437E-9956-346BB87E7585}" presName="childNode" presStyleLbl="node1" presStyleIdx="1" presStyleCnt="4">
        <dgm:presLayoutVars>
          <dgm:bulletEnabled val="1"/>
        </dgm:presLayoutVars>
      </dgm:prSet>
      <dgm:spPr/>
      <dgm:t>
        <a:bodyPr/>
        <a:lstStyle/>
        <a:p>
          <a:endParaRPr lang="es-CO"/>
        </a:p>
      </dgm:t>
    </dgm:pt>
    <dgm:pt modelId="{E919C5B0-DE85-4A3D-825C-DFB5F7332FE2}" type="pres">
      <dgm:prSet presAssocID="{89877263-3EFD-437E-9956-346BB87E7585}" presName="aSpace2" presStyleCnt="0"/>
      <dgm:spPr/>
    </dgm:pt>
    <dgm:pt modelId="{507C9A52-8B9D-4F1E-B20D-E95606EADE19}" type="pres">
      <dgm:prSet presAssocID="{85DD5083-1846-49A1-A994-FC42C4EE6222}" presName="childNode" presStyleLbl="node1" presStyleIdx="2" presStyleCnt="4">
        <dgm:presLayoutVars>
          <dgm:bulletEnabled val="1"/>
        </dgm:presLayoutVars>
      </dgm:prSet>
      <dgm:spPr/>
      <dgm:t>
        <a:bodyPr/>
        <a:lstStyle/>
        <a:p>
          <a:endParaRPr lang="es-CO"/>
        </a:p>
      </dgm:t>
    </dgm:pt>
    <dgm:pt modelId="{17795DF0-3879-4D4A-B859-860638C81FDE}" type="pres">
      <dgm:prSet presAssocID="{AA7469EE-AD9B-4109-B489-D1D120034156}" presName="aSpace" presStyleCnt="0"/>
      <dgm:spPr/>
    </dgm:pt>
    <dgm:pt modelId="{ADEF53D3-A786-4BDC-A31A-4EE6BB2E3B23}" type="pres">
      <dgm:prSet presAssocID="{DFE1D859-C0E4-4969-91EC-FF4D998BEFB6}" presName="compNode" presStyleCnt="0"/>
      <dgm:spPr/>
    </dgm:pt>
    <dgm:pt modelId="{2FBB2C0E-3F61-43F0-8BFB-52BAF3206954}" type="pres">
      <dgm:prSet presAssocID="{DFE1D859-C0E4-4969-91EC-FF4D998BEFB6}" presName="aNode" presStyleLbl="bgShp" presStyleIdx="2" presStyleCnt="3"/>
      <dgm:spPr/>
      <dgm:t>
        <a:bodyPr/>
        <a:lstStyle/>
        <a:p>
          <a:endParaRPr lang="es-CO"/>
        </a:p>
      </dgm:t>
    </dgm:pt>
    <dgm:pt modelId="{8CAE635A-D58D-4F3A-A603-BC1789AC460B}" type="pres">
      <dgm:prSet presAssocID="{DFE1D859-C0E4-4969-91EC-FF4D998BEFB6}" presName="textNode" presStyleLbl="bgShp" presStyleIdx="2" presStyleCnt="3"/>
      <dgm:spPr/>
      <dgm:t>
        <a:bodyPr/>
        <a:lstStyle/>
        <a:p>
          <a:endParaRPr lang="es-CO"/>
        </a:p>
      </dgm:t>
    </dgm:pt>
    <dgm:pt modelId="{B29F8AC3-5F9A-4455-8362-56A11956B751}" type="pres">
      <dgm:prSet presAssocID="{DFE1D859-C0E4-4969-91EC-FF4D998BEFB6}" presName="compChildNode" presStyleCnt="0"/>
      <dgm:spPr/>
    </dgm:pt>
    <dgm:pt modelId="{136E3198-F0DB-4C29-9069-DC87D2047724}" type="pres">
      <dgm:prSet presAssocID="{DFE1D859-C0E4-4969-91EC-FF4D998BEFB6}" presName="theInnerList" presStyleCnt="0"/>
      <dgm:spPr/>
    </dgm:pt>
    <dgm:pt modelId="{79492C70-B247-4B94-AEBB-4D33D23E02E5}" type="pres">
      <dgm:prSet presAssocID="{7EBE417A-DA38-498F-AEA4-6B486B7FEB69}" presName="childNode" presStyleLbl="node1" presStyleIdx="3" presStyleCnt="4">
        <dgm:presLayoutVars>
          <dgm:bulletEnabled val="1"/>
        </dgm:presLayoutVars>
      </dgm:prSet>
      <dgm:spPr/>
      <dgm:t>
        <a:bodyPr/>
        <a:lstStyle/>
        <a:p>
          <a:endParaRPr lang="es-CO"/>
        </a:p>
      </dgm:t>
    </dgm:pt>
  </dgm:ptLst>
  <dgm:cxnLst>
    <dgm:cxn modelId="{F4888357-2FEE-4122-A5DF-A7488F01BF9C}" srcId="{AA7469EE-AD9B-4109-B489-D1D120034156}" destId="{85DD5083-1846-49A1-A994-FC42C4EE6222}" srcOrd="1" destOrd="0" parTransId="{87F5FD0A-FBF0-4E6C-8D34-3DAF5DC560C3}" sibTransId="{28FD86FD-885B-4817-A827-FD06186BC0F1}"/>
    <dgm:cxn modelId="{DABF884F-4465-4E9E-8561-D707F6FB00E0}" type="presOf" srcId="{DFE1D859-C0E4-4969-91EC-FF4D998BEFB6}" destId="{8CAE635A-D58D-4F3A-A603-BC1789AC460B}" srcOrd="1" destOrd="0" presId="urn:microsoft.com/office/officeart/2005/8/layout/lProcess2"/>
    <dgm:cxn modelId="{F4F69873-297A-4420-A3C4-65FE59F2DC78}" type="presOf" srcId="{3EFAD7CD-A850-4D21-B01E-7F564785B655}" destId="{0CB0D1F4-7D53-4F5F-8C66-6D4B6783E484}" srcOrd="0" destOrd="0" presId="urn:microsoft.com/office/officeart/2005/8/layout/lProcess2"/>
    <dgm:cxn modelId="{F3039BAF-362E-4629-BC6E-49C7F17C67B1}" srcId="{562CD430-6501-4D14-9DA0-8DA1A2786398}" destId="{40222FCA-9955-42BF-9BA1-A3E36B07E18B}" srcOrd="0" destOrd="0" parTransId="{E5C0C245-53B0-4B2F-8E9D-AB2B53AFDEE3}" sibTransId="{0061B5E7-508D-4830-9A6C-B3A3328823D7}"/>
    <dgm:cxn modelId="{6D3D5C3C-5DDA-45FF-BBDF-10FE8AD2024C}" type="presOf" srcId="{AA7469EE-AD9B-4109-B489-D1D120034156}" destId="{2FCE2D5E-FB27-4966-87D0-B6CAF9A91FAF}" srcOrd="0" destOrd="0" presId="urn:microsoft.com/office/officeart/2005/8/layout/lProcess2"/>
    <dgm:cxn modelId="{A11959C7-0C20-41A5-BD7B-BD448AB4CED6}" srcId="{AA7469EE-AD9B-4109-B489-D1D120034156}" destId="{89877263-3EFD-437E-9956-346BB87E7585}" srcOrd="0" destOrd="0" parTransId="{1AA8A934-6D15-4C96-853E-7B31BF4899AC}" sibTransId="{49DDFE8B-AC67-4807-B980-E1122300B620}"/>
    <dgm:cxn modelId="{FA367EB3-C02E-42A1-9217-6A4DB5E1CF14}" srcId="{562CD430-6501-4D14-9DA0-8DA1A2786398}" destId="{AA7469EE-AD9B-4109-B489-D1D120034156}" srcOrd="1" destOrd="0" parTransId="{C8A826E0-B814-4963-B81E-549507B51248}" sibTransId="{32D7C819-558C-4272-872B-7E5B21206391}"/>
    <dgm:cxn modelId="{94493573-D938-4CB3-83D7-E3606816F537}" srcId="{40222FCA-9955-42BF-9BA1-A3E36B07E18B}" destId="{3EFAD7CD-A850-4D21-B01E-7F564785B655}" srcOrd="0" destOrd="0" parTransId="{3A54C0BE-06CA-4E12-9FD6-6835CCBA1083}" sibTransId="{9E815B5B-D68D-434E-BD9D-CCAC48303F54}"/>
    <dgm:cxn modelId="{5B50BC56-DD46-4B94-98AF-2978C40502C9}" type="presOf" srcId="{40222FCA-9955-42BF-9BA1-A3E36B07E18B}" destId="{5E22536A-9842-4BF4-B963-B748962D663D}" srcOrd="0" destOrd="0" presId="urn:microsoft.com/office/officeart/2005/8/layout/lProcess2"/>
    <dgm:cxn modelId="{2981042A-8C6D-4CB9-933F-E87EC1D4ECCC}" type="presOf" srcId="{85DD5083-1846-49A1-A994-FC42C4EE6222}" destId="{507C9A52-8B9D-4F1E-B20D-E95606EADE19}" srcOrd="0" destOrd="0" presId="urn:microsoft.com/office/officeart/2005/8/layout/lProcess2"/>
    <dgm:cxn modelId="{9B27C270-71BD-43BF-AE8D-F2DC51F8B70A}" type="presOf" srcId="{89877263-3EFD-437E-9956-346BB87E7585}" destId="{8DA394D2-4B35-4B31-9F24-B0620D67096B}" srcOrd="0" destOrd="0" presId="urn:microsoft.com/office/officeart/2005/8/layout/lProcess2"/>
    <dgm:cxn modelId="{214D698C-5E0A-466F-90A8-8BE56553ECE3}" type="presOf" srcId="{AA7469EE-AD9B-4109-B489-D1D120034156}" destId="{9CBCCAFE-38B4-4079-BC14-A61556792121}" srcOrd="1" destOrd="0" presId="urn:microsoft.com/office/officeart/2005/8/layout/lProcess2"/>
    <dgm:cxn modelId="{54EA1F96-3AF4-449F-9746-DA5F862401E7}" type="presOf" srcId="{DFE1D859-C0E4-4969-91EC-FF4D998BEFB6}" destId="{2FBB2C0E-3F61-43F0-8BFB-52BAF3206954}" srcOrd="0" destOrd="0" presId="urn:microsoft.com/office/officeart/2005/8/layout/lProcess2"/>
    <dgm:cxn modelId="{B8F3BC3A-3F15-45D9-B720-99AE49F1FE17}" type="presOf" srcId="{562CD430-6501-4D14-9DA0-8DA1A2786398}" destId="{C48407FB-6168-45D3-995F-B2441CC75873}" srcOrd="0" destOrd="0" presId="urn:microsoft.com/office/officeart/2005/8/layout/lProcess2"/>
    <dgm:cxn modelId="{160B8953-3B9F-49B2-B5E9-6C3C8A1429EB}" srcId="{DFE1D859-C0E4-4969-91EC-FF4D998BEFB6}" destId="{7EBE417A-DA38-498F-AEA4-6B486B7FEB69}" srcOrd="0" destOrd="0" parTransId="{8F4A04D1-A0B7-40A3-B8FD-47141BF837E2}" sibTransId="{7B834773-6E34-4677-A288-D1D3DAAFAFAD}"/>
    <dgm:cxn modelId="{27F2456A-9D17-4210-8D4D-25FA72F2E116}" type="presOf" srcId="{7EBE417A-DA38-498F-AEA4-6B486B7FEB69}" destId="{79492C70-B247-4B94-AEBB-4D33D23E02E5}" srcOrd="0" destOrd="0" presId="urn:microsoft.com/office/officeart/2005/8/layout/lProcess2"/>
    <dgm:cxn modelId="{E92AA202-6E9F-4443-BE03-53462D2AA82E}" srcId="{562CD430-6501-4D14-9DA0-8DA1A2786398}" destId="{DFE1D859-C0E4-4969-91EC-FF4D998BEFB6}" srcOrd="2" destOrd="0" parTransId="{5188029F-2380-4FAD-9534-662DC170AC96}" sibTransId="{2A3EF55F-127E-46D9-AD2C-0A2052F4BECE}"/>
    <dgm:cxn modelId="{BEEE79EE-6E11-4815-8E54-61CCACB24AD1}" type="presOf" srcId="{40222FCA-9955-42BF-9BA1-A3E36B07E18B}" destId="{8042CA90-1B6A-4757-94FF-9AFD1E12F1E0}" srcOrd="1" destOrd="0" presId="urn:microsoft.com/office/officeart/2005/8/layout/lProcess2"/>
    <dgm:cxn modelId="{4EEC9216-A01D-4474-AC9C-CCA600E3A80A}" type="presParOf" srcId="{C48407FB-6168-45D3-995F-B2441CC75873}" destId="{067A7B86-0DE9-4DEC-B6BF-76F496B0AEFF}" srcOrd="0" destOrd="0" presId="urn:microsoft.com/office/officeart/2005/8/layout/lProcess2"/>
    <dgm:cxn modelId="{2E845B52-0FC5-42EF-B816-3DE976F0EC7B}" type="presParOf" srcId="{067A7B86-0DE9-4DEC-B6BF-76F496B0AEFF}" destId="{5E22536A-9842-4BF4-B963-B748962D663D}" srcOrd="0" destOrd="0" presId="urn:microsoft.com/office/officeart/2005/8/layout/lProcess2"/>
    <dgm:cxn modelId="{A3481C9A-EFDE-4783-A16A-452BEBC8A9A7}" type="presParOf" srcId="{067A7B86-0DE9-4DEC-B6BF-76F496B0AEFF}" destId="{8042CA90-1B6A-4757-94FF-9AFD1E12F1E0}" srcOrd="1" destOrd="0" presId="urn:microsoft.com/office/officeart/2005/8/layout/lProcess2"/>
    <dgm:cxn modelId="{8DA0C0E8-54DA-44C4-B1D5-34A9CAC9424B}" type="presParOf" srcId="{067A7B86-0DE9-4DEC-B6BF-76F496B0AEFF}" destId="{0E644D1C-6E72-4D6D-9B2F-0FDAA4A80658}" srcOrd="2" destOrd="0" presId="urn:microsoft.com/office/officeart/2005/8/layout/lProcess2"/>
    <dgm:cxn modelId="{355D9C48-94F0-4843-93C1-DAC6EE47975F}" type="presParOf" srcId="{0E644D1C-6E72-4D6D-9B2F-0FDAA4A80658}" destId="{670A4FF9-3B49-48A0-84A4-FFA31165D5F1}" srcOrd="0" destOrd="0" presId="urn:microsoft.com/office/officeart/2005/8/layout/lProcess2"/>
    <dgm:cxn modelId="{02B86C56-1899-4427-AD87-FD4B23294641}" type="presParOf" srcId="{670A4FF9-3B49-48A0-84A4-FFA31165D5F1}" destId="{0CB0D1F4-7D53-4F5F-8C66-6D4B6783E484}" srcOrd="0" destOrd="0" presId="urn:microsoft.com/office/officeart/2005/8/layout/lProcess2"/>
    <dgm:cxn modelId="{940E3A87-BC9A-4AB4-BF37-14E72A659BB4}" type="presParOf" srcId="{C48407FB-6168-45D3-995F-B2441CC75873}" destId="{C9CA3A9A-F2E9-4FCD-B877-492D60F0D695}" srcOrd="1" destOrd="0" presId="urn:microsoft.com/office/officeart/2005/8/layout/lProcess2"/>
    <dgm:cxn modelId="{37D301BA-CE3C-4843-B034-608D0CF72B2C}" type="presParOf" srcId="{C48407FB-6168-45D3-995F-B2441CC75873}" destId="{2E4B6572-41DE-4072-BB91-E8E234A218F8}" srcOrd="2" destOrd="0" presId="urn:microsoft.com/office/officeart/2005/8/layout/lProcess2"/>
    <dgm:cxn modelId="{A8115BAE-2804-47DE-AD0E-425E88D137C8}" type="presParOf" srcId="{2E4B6572-41DE-4072-BB91-E8E234A218F8}" destId="{2FCE2D5E-FB27-4966-87D0-B6CAF9A91FAF}" srcOrd="0" destOrd="0" presId="urn:microsoft.com/office/officeart/2005/8/layout/lProcess2"/>
    <dgm:cxn modelId="{3CCF3971-EC9C-4653-BA51-0D1BC7C811CE}" type="presParOf" srcId="{2E4B6572-41DE-4072-BB91-E8E234A218F8}" destId="{9CBCCAFE-38B4-4079-BC14-A61556792121}" srcOrd="1" destOrd="0" presId="urn:microsoft.com/office/officeart/2005/8/layout/lProcess2"/>
    <dgm:cxn modelId="{09F8F66D-2D45-4E75-8E20-B2883C0C5B67}" type="presParOf" srcId="{2E4B6572-41DE-4072-BB91-E8E234A218F8}" destId="{31164DBB-34B6-427C-B82D-DAEFC6E2A1FB}" srcOrd="2" destOrd="0" presId="urn:microsoft.com/office/officeart/2005/8/layout/lProcess2"/>
    <dgm:cxn modelId="{EAFF2716-F74A-4D3E-A183-D4A96D579FA1}" type="presParOf" srcId="{31164DBB-34B6-427C-B82D-DAEFC6E2A1FB}" destId="{1E0D9119-CE07-4645-861A-2122997CD53E}" srcOrd="0" destOrd="0" presId="urn:microsoft.com/office/officeart/2005/8/layout/lProcess2"/>
    <dgm:cxn modelId="{13F3F352-EBED-4BFF-8721-F9FCED94E44F}" type="presParOf" srcId="{1E0D9119-CE07-4645-861A-2122997CD53E}" destId="{8DA394D2-4B35-4B31-9F24-B0620D67096B}" srcOrd="0" destOrd="0" presId="urn:microsoft.com/office/officeart/2005/8/layout/lProcess2"/>
    <dgm:cxn modelId="{697D982D-A64F-435F-ADEF-4E0ED0E184A7}" type="presParOf" srcId="{1E0D9119-CE07-4645-861A-2122997CD53E}" destId="{E919C5B0-DE85-4A3D-825C-DFB5F7332FE2}" srcOrd="1" destOrd="0" presId="urn:microsoft.com/office/officeart/2005/8/layout/lProcess2"/>
    <dgm:cxn modelId="{4A4C1D25-9911-4F20-9E1A-1636F2CF7CCC}" type="presParOf" srcId="{1E0D9119-CE07-4645-861A-2122997CD53E}" destId="{507C9A52-8B9D-4F1E-B20D-E95606EADE19}" srcOrd="2" destOrd="0" presId="urn:microsoft.com/office/officeart/2005/8/layout/lProcess2"/>
    <dgm:cxn modelId="{2E3FD074-B5E9-47AA-A180-04A01E6DF9C8}" type="presParOf" srcId="{C48407FB-6168-45D3-995F-B2441CC75873}" destId="{17795DF0-3879-4D4A-B859-860638C81FDE}" srcOrd="3" destOrd="0" presId="urn:microsoft.com/office/officeart/2005/8/layout/lProcess2"/>
    <dgm:cxn modelId="{E1D40B1C-2C86-4C7D-99C3-3DD7A0FAF2CC}" type="presParOf" srcId="{C48407FB-6168-45D3-995F-B2441CC75873}" destId="{ADEF53D3-A786-4BDC-A31A-4EE6BB2E3B23}" srcOrd="4" destOrd="0" presId="urn:microsoft.com/office/officeart/2005/8/layout/lProcess2"/>
    <dgm:cxn modelId="{F7C09593-3A5E-4FF4-A1ED-CAE413A73C57}" type="presParOf" srcId="{ADEF53D3-A786-4BDC-A31A-4EE6BB2E3B23}" destId="{2FBB2C0E-3F61-43F0-8BFB-52BAF3206954}" srcOrd="0" destOrd="0" presId="urn:microsoft.com/office/officeart/2005/8/layout/lProcess2"/>
    <dgm:cxn modelId="{22967F36-76C2-47A3-B16E-03125805799A}" type="presParOf" srcId="{ADEF53D3-A786-4BDC-A31A-4EE6BB2E3B23}" destId="{8CAE635A-D58D-4F3A-A603-BC1789AC460B}" srcOrd="1" destOrd="0" presId="urn:microsoft.com/office/officeart/2005/8/layout/lProcess2"/>
    <dgm:cxn modelId="{76D3234D-AF84-4658-8E91-82B355745B93}" type="presParOf" srcId="{ADEF53D3-A786-4BDC-A31A-4EE6BB2E3B23}" destId="{B29F8AC3-5F9A-4455-8362-56A11956B751}" srcOrd="2" destOrd="0" presId="urn:microsoft.com/office/officeart/2005/8/layout/lProcess2"/>
    <dgm:cxn modelId="{3740C960-8F2D-4D5A-BEB7-7FB186218139}" type="presParOf" srcId="{B29F8AC3-5F9A-4455-8362-56A11956B751}" destId="{136E3198-F0DB-4C29-9069-DC87D2047724}" srcOrd="0" destOrd="0" presId="urn:microsoft.com/office/officeart/2005/8/layout/lProcess2"/>
    <dgm:cxn modelId="{E736C6B4-869B-490A-AA3B-9E0488E10D82}" type="presParOf" srcId="{136E3198-F0DB-4C29-9069-DC87D2047724}" destId="{79492C70-B247-4B94-AEBB-4D33D23E02E5}" srcOrd="0" destOrd="0" presId="urn:microsoft.com/office/officeart/2005/8/layout/l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62CD430-6501-4D14-9DA0-8DA1A2786398}"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es-CO"/>
        </a:p>
      </dgm:t>
    </dgm:pt>
    <dgm:pt modelId="{40222FCA-9955-42BF-9BA1-A3E36B07E18B}">
      <dgm:prSet phldrT="[Texto]"/>
      <dgm:spPr/>
      <dgm:t>
        <a:bodyPr/>
        <a:lstStyle/>
        <a:p>
          <a:r>
            <a:rPr lang="es-CO" dirty="0" smtClean="0"/>
            <a:t>Objetivo</a:t>
          </a:r>
          <a:endParaRPr lang="es-CO" dirty="0"/>
        </a:p>
      </dgm:t>
    </dgm:pt>
    <dgm:pt modelId="{E5C0C245-53B0-4B2F-8E9D-AB2B53AFDEE3}" type="parTrans" cxnId="{F3039BAF-362E-4629-BC6E-49C7F17C67B1}">
      <dgm:prSet/>
      <dgm:spPr/>
      <dgm:t>
        <a:bodyPr/>
        <a:lstStyle/>
        <a:p>
          <a:endParaRPr lang="es-CO"/>
        </a:p>
      </dgm:t>
    </dgm:pt>
    <dgm:pt modelId="{0061B5E7-508D-4830-9A6C-B3A3328823D7}" type="sibTrans" cxnId="{F3039BAF-362E-4629-BC6E-49C7F17C67B1}">
      <dgm:prSet/>
      <dgm:spPr/>
      <dgm:t>
        <a:bodyPr/>
        <a:lstStyle/>
        <a:p>
          <a:endParaRPr lang="es-CO"/>
        </a:p>
      </dgm:t>
    </dgm:pt>
    <dgm:pt modelId="{3EFAD7CD-A850-4D21-B01E-7F564785B655}">
      <dgm:prSet phldrT="[Texto]"/>
      <dgm:spPr/>
      <dgm:t>
        <a:bodyPr/>
        <a:lstStyle/>
        <a:p>
          <a:r>
            <a:rPr lang="es-ES" dirty="0" smtClean="0"/>
            <a:t>El Comité es un  comité que se encarga de determinar calidades de los bienes , productos o servicios agropecuarios, agroindustriales o de otros commodities, y los términos y condiciones de los títulos, valores, derechos, derivados y contratos que se negocien en la Bolsa.  Para hacer política la lleva a Comité de Riesgos.</a:t>
          </a:r>
          <a:endParaRPr lang="es-CO" dirty="0"/>
        </a:p>
      </dgm:t>
    </dgm:pt>
    <dgm:pt modelId="{3A54C0BE-06CA-4E12-9FD6-6835CCBA1083}" type="parTrans" cxnId="{94493573-D938-4CB3-83D7-E3606816F537}">
      <dgm:prSet/>
      <dgm:spPr/>
      <dgm:t>
        <a:bodyPr/>
        <a:lstStyle/>
        <a:p>
          <a:endParaRPr lang="es-CO"/>
        </a:p>
      </dgm:t>
    </dgm:pt>
    <dgm:pt modelId="{9E815B5B-D68D-434E-BD9D-CCAC48303F54}" type="sibTrans" cxnId="{94493573-D938-4CB3-83D7-E3606816F537}">
      <dgm:prSet/>
      <dgm:spPr/>
      <dgm:t>
        <a:bodyPr/>
        <a:lstStyle/>
        <a:p>
          <a:endParaRPr lang="es-CO"/>
        </a:p>
      </dgm:t>
    </dgm:pt>
    <dgm:pt modelId="{AA7469EE-AD9B-4109-B489-D1D120034156}">
      <dgm:prSet phldrT="[Texto]"/>
      <dgm:spPr/>
      <dgm:t>
        <a:bodyPr/>
        <a:lstStyle/>
        <a:p>
          <a:r>
            <a:rPr lang="es-CO" dirty="0" smtClean="0"/>
            <a:t>Integración</a:t>
          </a:r>
          <a:endParaRPr lang="es-CO" dirty="0"/>
        </a:p>
      </dgm:t>
    </dgm:pt>
    <dgm:pt modelId="{C8A826E0-B814-4963-B81E-549507B51248}" type="parTrans" cxnId="{FA367EB3-C02E-42A1-9217-6A4DB5E1CF14}">
      <dgm:prSet/>
      <dgm:spPr/>
      <dgm:t>
        <a:bodyPr/>
        <a:lstStyle/>
        <a:p>
          <a:endParaRPr lang="es-CO"/>
        </a:p>
      </dgm:t>
    </dgm:pt>
    <dgm:pt modelId="{32D7C819-558C-4272-872B-7E5B21206391}" type="sibTrans" cxnId="{FA367EB3-C02E-42A1-9217-6A4DB5E1CF14}">
      <dgm:prSet/>
      <dgm:spPr/>
      <dgm:t>
        <a:bodyPr/>
        <a:lstStyle/>
        <a:p>
          <a:endParaRPr lang="es-CO"/>
        </a:p>
      </dgm:t>
    </dgm:pt>
    <dgm:pt modelId="{89877263-3EFD-437E-9956-346BB87E7585}">
      <dgm:prSet phldrT="[Texto]" custT="1"/>
      <dgm:spPr/>
      <dgm:t>
        <a:bodyPr/>
        <a:lstStyle/>
        <a:p>
          <a:r>
            <a:rPr lang="es-CO" sz="1000" dirty="0" smtClean="0"/>
            <a:t>Está conformado por siete (7) miembros de los cuales </a:t>
          </a:r>
        </a:p>
        <a:p>
          <a:r>
            <a:rPr lang="es-CO" sz="1000" dirty="0" smtClean="0"/>
            <a:t>Tres (3) Miembros  son de Junta Directiva.</a:t>
          </a:r>
        </a:p>
        <a:p>
          <a:r>
            <a:rPr lang="es-CO" sz="1000" dirty="0" smtClean="0"/>
            <a:t>Un (1) miembro de la  JD de la Cámara de  la BMC</a:t>
          </a:r>
        </a:p>
        <a:p>
          <a:r>
            <a:rPr lang="es-CO" sz="1000" dirty="0" smtClean="0"/>
            <a:t>Un miembro independiente designado por la Junta .</a:t>
          </a:r>
        </a:p>
        <a:p>
          <a:r>
            <a:rPr lang="es-CO" sz="1000" dirty="0" smtClean="0"/>
            <a:t>El presidente de la BMC o su delegado.</a:t>
          </a:r>
        </a:p>
        <a:p>
          <a:r>
            <a:rPr lang="es-CO" sz="1000" dirty="0" smtClean="0"/>
            <a:t>El presidente de la Asociación de comisionistas.</a:t>
          </a:r>
          <a:endParaRPr lang="es-CO" sz="800" dirty="0"/>
        </a:p>
      </dgm:t>
    </dgm:pt>
    <dgm:pt modelId="{1AA8A934-6D15-4C96-853E-7B31BF4899AC}" type="parTrans" cxnId="{A11959C7-0C20-41A5-BD7B-BD448AB4CED6}">
      <dgm:prSet/>
      <dgm:spPr/>
      <dgm:t>
        <a:bodyPr/>
        <a:lstStyle/>
        <a:p>
          <a:endParaRPr lang="es-CO"/>
        </a:p>
      </dgm:t>
    </dgm:pt>
    <dgm:pt modelId="{49DDFE8B-AC67-4807-B980-E1122300B620}" type="sibTrans" cxnId="{A11959C7-0C20-41A5-BD7B-BD448AB4CED6}">
      <dgm:prSet/>
      <dgm:spPr/>
      <dgm:t>
        <a:bodyPr/>
        <a:lstStyle/>
        <a:p>
          <a:endParaRPr lang="es-CO"/>
        </a:p>
      </dgm:t>
    </dgm:pt>
    <dgm:pt modelId="{DFE1D859-C0E4-4969-91EC-FF4D998BEFB6}">
      <dgm:prSet phldrT="[Texto]"/>
      <dgm:spPr/>
      <dgm:t>
        <a:bodyPr/>
        <a:lstStyle/>
        <a:p>
          <a:r>
            <a:rPr lang="es-CO" dirty="0" smtClean="0"/>
            <a:t>Perfil</a:t>
          </a:r>
        </a:p>
      </dgm:t>
    </dgm:pt>
    <dgm:pt modelId="{5188029F-2380-4FAD-9534-662DC170AC96}" type="parTrans" cxnId="{E92AA202-6E9F-4443-BE03-53462D2AA82E}">
      <dgm:prSet/>
      <dgm:spPr/>
      <dgm:t>
        <a:bodyPr/>
        <a:lstStyle/>
        <a:p>
          <a:endParaRPr lang="es-CO"/>
        </a:p>
      </dgm:t>
    </dgm:pt>
    <dgm:pt modelId="{2A3EF55F-127E-46D9-AD2C-0A2052F4BECE}" type="sibTrans" cxnId="{E92AA202-6E9F-4443-BE03-53462D2AA82E}">
      <dgm:prSet/>
      <dgm:spPr/>
      <dgm:t>
        <a:bodyPr/>
        <a:lstStyle/>
        <a:p>
          <a:endParaRPr lang="es-CO"/>
        </a:p>
      </dgm:t>
    </dgm:pt>
    <dgm:pt modelId="{058F6DA0-6975-4D25-9C7C-06FB977045BB}">
      <dgm:prSet phldrT="[Texto]"/>
      <dgm:spPr/>
      <dgm:t>
        <a:bodyPr/>
        <a:lstStyle/>
        <a:p>
          <a:r>
            <a:rPr lang="es-CO" dirty="0" smtClean="0"/>
            <a:t>Miembros propuestos</a:t>
          </a:r>
          <a:endParaRPr lang="es-CO" dirty="0"/>
        </a:p>
      </dgm:t>
    </dgm:pt>
    <dgm:pt modelId="{7530E734-18B3-4050-8A2D-E9C39B14F92E}" type="parTrans" cxnId="{381279B4-50CC-4264-9C65-043844BF5E04}">
      <dgm:prSet/>
      <dgm:spPr/>
      <dgm:t>
        <a:bodyPr/>
        <a:lstStyle/>
        <a:p>
          <a:endParaRPr lang="es-CO"/>
        </a:p>
      </dgm:t>
    </dgm:pt>
    <dgm:pt modelId="{D605DCC4-28B7-4899-894B-770FF457CDAD}" type="sibTrans" cxnId="{381279B4-50CC-4264-9C65-043844BF5E04}">
      <dgm:prSet/>
      <dgm:spPr/>
      <dgm:t>
        <a:bodyPr/>
        <a:lstStyle/>
        <a:p>
          <a:endParaRPr lang="es-CO"/>
        </a:p>
      </dgm:t>
    </dgm:pt>
    <dgm:pt modelId="{A043363E-37AA-4FF6-85CD-A76A025FDB1E}">
      <dgm:prSet phldrT="[Texto]" custT="1"/>
      <dgm:spPr/>
      <dgm:t>
        <a:bodyPr/>
        <a:lstStyle/>
        <a:p>
          <a:r>
            <a:rPr lang="es-CO" sz="1200" b="1" dirty="0" smtClean="0">
              <a:solidFill>
                <a:schemeClr val="tx1"/>
              </a:solidFill>
            </a:rPr>
            <a:t>1. Jorge García</a:t>
          </a:r>
        </a:p>
        <a:p>
          <a:r>
            <a:rPr lang="es-CO" sz="1200" b="1" dirty="0" smtClean="0">
              <a:solidFill>
                <a:schemeClr val="tx1"/>
              </a:solidFill>
            </a:rPr>
            <a:t>2. Luis Fernando Cruz</a:t>
          </a:r>
        </a:p>
        <a:p>
          <a:r>
            <a:rPr lang="es-CO" sz="1200" b="1" dirty="0" smtClean="0">
              <a:solidFill>
                <a:schemeClr val="tx1"/>
              </a:solidFill>
            </a:rPr>
            <a:t>3. Hernan Roman</a:t>
          </a:r>
          <a:endParaRPr lang="es-CO" sz="1200" b="1" dirty="0">
            <a:solidFill>
              <a:schemeClr val="tx1"/>
            </a:solidFill>
          </a:endParaRPr>
        </a:p>
      </dgm:t>
    </dgm:pt>
    <dgm:pt modelId="{FB3F3F38-3CAF-411A-BD4C-A891E802BF9A}" type="parTrans" cxnId="{EAF2FB33-7D9A-40DA-92C9-D46DE73636EC}">
      <dgm:prSet/>
      <dgm:spPr/>
      <dgm:t>
        <a:bodyPr/>
        <a:lstStyle/>
        <a:p>
          <a:endParaRPr lang="es-CO"/>
        </a:p>
      </dgm:t>
    </dgm:pt>
    <dgm:pt modelId="{67B90EA4-1D56-4705-8643-DB6D1F81DE2F}" type="sibTrans" cxnId="{EAF2FB33-7D9A-40DA-92C9-D46DE73636EC}">
      <dgm:prSet/>
      <dgm:spPr/>
      <dgm:t>
        <a:bodyPr/>
        <a:lstStyle/>
        <a:p>
          <a:endParaRPr lang="es-CO"/>
        </a:p>
      </dgm:t>
    </dgm:pt>
    <dgm:pt modelId="{4112FCB7-53BD-4187-B890-381DE5C89BFA}">
      <dgm:prSet phldrT="[Texto]"/>
      <dgm:spPr/>
      <dgm:t>
        <a:bodyPr/>
        <a:lstStyle/>
        <a:p>
          <a:r>
            <a:rPr lang="es-CO" dirty="0" smtClean="0"/>
            <a:t>Perfil: Experiencia en temas bursátiles o afines al campo de la producción extracción, transformación o análisis de bienes </a:t>
          </a:r>
          <a:endParaRPr lang="es-CO" dirty="0" smtClean="0">
            <a:solidFill>
              <a:schemeClr val="bg1"/>
            </a:solidFill>
          </a:endParaRPr>
        </a:p>
      </dgm:t>
    </dgm:pt>
    <dgm:pt modelId="{E9317A0B-EE23-40C9-85D3-6601328429CD}" type="parTrans" cxnId="{4D14FCC3-828E-46FA-8A96-CA339140BC1E}">
      <dgm:prSet/>
      <dgm:spPr/>
      <dgm:t>
        <a:bodyPr/>
        <a:lstStyle/>
        <a:p>
          <a:endParaRPr lang="es-CO"/>
        </a:p>
      </dgm:t>
    </dgm:pt>
    <dgm:pt modelId="{4DF3BEE6-FF30-4C3B-A6AF-7B90BDC79E92}" type="sibTrans" cxnId="{4D14FCC3-828E-46FA-8A96-CA339140BC1E}">
      <dgm:prSet/>
      <dgm:spPr/>
      <dgm:t>
        <a:bodyPr/>
        <a:lstStyle/>
        <a:p>
          <a:endParaRPr lang="es-CO"/>
        </a:p>
      </dgm:t>
    </dgm:pt>
    <dgm:pt modelId="{C48407FB-6168-45D3-995F-B2441CC75873}" type="pres">
      <dgm:prSet presAssocID="{562CD430-6501-4D14-9DA0-8DA1A2786398}" presName="theList" presStyleCnt="0">
        <dgm:presLayoutVars>
          <dgm:dir/>
          <dgm:animLvl val="lvl"/>
          <dgm:resizeHandles val="exact"/>
        </dgm:presLayoutVars>
      </dgm:prSet>
      <dgm:spPr/>
      <dgm:t>
        <a:bodyPr/>
        <a:lstStyle/>
        <a:p>
          <a:endParaRPr lang="es-CO"/>
        </a:p>
      </dgm:t>
    </dgm:pt>
    <dgm:pt modelId="{067A7B86-0DE9-4DEC-B6BF-76F496B0AEFF}" type="pres">
      <dgm:prSet presAssocID="{40222FCA-9955-42BF-9BA1-A3E36B07E18B}" presName="compNode" presStyleCnt="0"/>
      <dgm:spPr/>
    </dgm:pt>
    <dgm:pt modelId="{5E22536A-9842-4BF4-B963-B748962D663D}" type="pres">
      <dgm:prSet presAssocID="{40222FCA-9955-42BF-9BA1-A3E36B07E18B}" presName="aNode" presStyleLbl="bgShp" presStyleIdx="0" presStyleCnt="4" custScaleX="51033"/>
      <dgm:spPr/>
      <dgm:t>
        <a:bodyPr/>
        <a:lstStyle/>
        <a:p>
          <a:endParaRPr lang="es-CO"/>
        </a:p>
      </dgm:t>
    </dgm:pt>
    <dgm:pt modelId="{8042CA90-1B6A-4757-94FF-9AFD1E12F1E0}" type="pres">
      <dgm:prSet presAssocID="{40222FCA-9955-42BF-9BA1-A3E36B07E18B}" presName="textNode" presStyleLbl="bgShp" presStyleIdx="0" presStyleCnt="4"/>
      <dgm:spPr/>
      <dgm:t>
        <a:bodyPr/>
        <a:lstStyle/>
        <a:p>
          <a:endParaRPr lang="es-CO"/>
        </a:p>
      </dgm:t>
    </dgm:pt>
    <dgm:pt modelId="{0E644D1C-6E72-4D6D-9B2F-0FDAA4A80658}" type="pres">
      <dgm:prSet presAssocID="{40222FCA-9955-42BF-9BA1-A3E36B07E18B}" presName="compChildNode" presStyleCnt="0"/>
      <dgm:spPr/>
    </dgm:pt>
    <dgm:pt modelId="{670A4FF9-3B49-48A0-84A4-FFA31165D5F1}" type="pres">
      <dgm:prSet presAssocID="{40222FCA-9955-42BF-9BA1-A3E36B07E18B}" presName="theInnerList" presStyleCnt="0"/>
      <dgm:spPr/>
    </dgm:pt>
    <dgm:pt modelId="{0CB0D1F4-7D53-4F5F-8C66-6D4B6783E484}" type="pres">
      <dgm:prSet presAssocID="{3EFAD7CD-A850-4D21-B01E-7F564785B655}" presName="childNode" presStyleLbl="node1" presStyleIdx="0" presStyleCnt="4" custScaleX="54175">
        <dgm:presLayoutVars>
          <dgm:bulletEnabled val="1"/>
        </dgm:presLayoutVars>
      </dgm:prSet>
      <dgm:spPr/>
      <dgm:t>
        <a:bodyPr/>
        <a:lstStyle/>
        <a:p>
          <a:endParaRPr lang="es-CO"/>
        </a:p>
      </dgm:t>
    </dgm:pt>
    <dgm:pt modelId="{C9CA3A9A-F2E9-4FCD-B877-492D60F0D695}" type="pres">
      <dgm:prSet presAssocID="{40222FCA-9955-42BF-9BA1-A3E36B07E18B}" presName="aSpace" presStyleCnt="0"/>
      <dgm:spPr/>
    </dgm:pt>
    <dgm:pt modelId="{2E4B6572-41DE-4072-BB91-E8E234A218F8}" type="pres">
      <dgm:prSet presAssocID="{AA7469EE-AD9B-4109-B489-D1D120034156}" presName="compNode" presStyleCnt="0"/>
      <dgm:spPr/>
    </dgm:pt>
    <dgm:pt modelId="{2FCE2D5E-FB27-4966-87D0-B6CAF9A91FAF}" type="pres">
      <dgm:prSet presAssocID="{AA7469EE-AD9B-4109-B489-D1D120034156}" presName="aNode" presStyleLbl="bgShp" presStyleIdx="1" presStyleCnt="4" custScaleX="58036"/>
      <dgm:spPr/>
      <dgm:t>
        <a:bodyPr/>
        <a:lstStyle/>
        <a:p>
          <a:endParaRPr lang="es-CO"/>
        </a:p>
      </dgm:t>
    </dgm:pt>
    <dgm:pt modelId="{9CBCCAFE-38B4-4079-BC14-A61556792121}" type="pres">
      <dgm:prSet presAssocID="{AA7469EE-AD9B-4109-B489-D1D120034156}" presName="textNode" presStyleLbl="bgShp" presStyleIdx="1" presStyleCnt="4"/>
      <dgm:spPr/>
      <dgm:t>
        <a:bodyPr/>
        <a:lstStyle/>
        <a:p>
          <a:endParaRPr lang="es-CO"/>
        </a:p>
      </dgm:t>
    </dgm:pt>
    <dgm:pt modelId="{31164DBB-34B6-427C-B82D-DAEFC6E2A1FB}" type="pres">
      <dgm:prSet presAssocID="{AA7469EE-AD9B-4109-B489-D1D120034156}" presName="compChildNode" presStyleCnt="0"/>
      <dgm:spPr/>
    </dgm:pt>
    <dgm:pt modelId="{1E0D9119-CE07-4645-861A-2122997CD53E}" type="pres">
      <dgm:prSet presAssocID="{AA7469EE-AD9B-4109-B489-D1D120034156}" presName="theInnerList" presStyleCnt="0"/>
      <dgm:spPr/>
    </dgm:pt>
    <dgm:pt modelId="{8DA394D2-4B35-4B31-9F24-B0620D67096B}" type="pres">
      <dgm:prSet presAssocID="{89877263-3EFD-437E-9956-346BB87E7585}" presName="childNode" presStyleLbl="node1" presStyleIdx="1" presStyleCnt="4" custScaleX="66762">
        <dgm:presLayoutVars>
          <dgm:bulletEnabled val="1"/>
        </dgm:presLayoutVars>
      </dgm:prSet>
      <dgm:spPr/>
      <dgm:t>
        <a:bodyPr/>
        <a:lstStyle/>
        <a:p>
          <a:endParaRPr lang="es-CO"/>
        </a:p>
      </dgm:t>
    </dgm:pt>
    <dgm:pt modelId="{17795DF0-3879-4D4A-B859-860638C81FDE}" type="pres">
      <dgm:prSet presAssocID="{AA7469EE-AD9B-4109-B489-D1D120034156}" presName="aSpace" presStyleCnt="0"/>
      <dgm:spPr/>
    </dgm:pt>
    <dgm:pt modelId="{ADEF53D3-A786-4BDC-A31A-4EE6BB2E3B23}" type="pres">
      <dgm:prSet presAssocID="{DFE1D859-C0E4-4969-91EC-FF4D998BEFB6}" presName="compNode" presStyleCnt="0"/>
      <dgm:spPr/>
    </dgm:pt>
    <dgm:pt modelId="{2FBB2C0E-3F61-43F0-8BFB-52BAF3206954}" type="pres">
      <dgm:prSet presAssocID="{DFE1D859-C0E4-4969-91EC-FF4D998BEFB6}" presName="aNode" presStyleLbl="bgShp" presStyleIdx="2" presStyleCnt="4" custScaleX="40758"/>
      <dgm:spPr/>
      <dgm:t>
        <a:bodyPr/>
        <a:lstStyle/>
        <a:p>
          <a:endParaRPr lang="es-CO"/>
        </a:p>
      </dgm:t>
    </dgm:pt>
    <dgm:pt modelId="{8CAE635A-D58D-4F3A-A603-BC1789AC460B}" type="pres">
      <dgm:prSet presAssocID="{DFE1D859-C0E4-4969-91EC-FF4D998BEFB6}" presName="textNode" presStyleLbl="bgShp" presStyleIdx="2" presStyleCnt="4"/>
      <dgm:spPr/>
      <dgm:t>
        <a:bodyPr/>
        <a:lstStyle/>
        <a:p>
          <a:endParaRPr lang="es-CO"/>
        </a:p>
      </dgm:t>
    </dgm:pt>
    <dgm:pt modelId="{B29F8AC3-5F9A-4455-8362-56A11956B751}" type="pres">
      <dgm:prSet presAssocID="{DFE1D859-C0E4-4969-91EC-FF4D998BEFB6}" presName="compChildNode" presStyleCnt="0"/>
      <dgm:spPr/>
    </dgm:pt>
    <dgm:pt modelId="{136E3198-F0DB-4C29-9069-DC87D2047724}" type="pres">
      <dgm:prSet presAssocID="{DFE1D859-C0E4-4969-91EC-FF4D998BEFB6}" presName="theInnerList" presStyleCnt="0"/>
      <dgm:spPr/>
    </dgm:pt>
    <dgm:pt modelId="{2D3F3DBD-6970-4B3B-8156-E86D77555150}" type="pres">
      <dgm:prSet presAssocID="{4112FCB7-53BD-4187-B890-381DE5C89BFA}" presName="childNode" presStyleLbl="node1" presStyleIdx="2" presStyleCnt="4" custScaleX="45638">
        <dgm:presLayoutVars>
          <dgm:bulletEnabled val="1"/>
        </dgm:presLayoutVars>
      </dgm:prSet>
      <dgm:spPr/>
      <dgm:t>
        <a:bodyPr/>
        <a:lstStyle/>
        <a:p>
          <a:endParaRPr lang="es-CO"/>
        </a:p>
      </dgm:t>
    </dgm:pt>
    <dgm:pt modelId="{6CF6DCB6-A150-4730-AAAC-C569C28E4951}" type="pres">
      <dgm:prSet presAssocID="{DFE1D859-C0E4-4969-91EC-FF4D998BEFB6}" presName="aSpace" presStyleCnt="0"/>
      <dgm:spPr/>
    </dgm:pt>
    <dgm:pt modelId="{2735F197-1901-423E-AE3F-1FDBD6093E00}" type="pres">
      <dgm:prSet presAssocID="{058F6DA0-6975-4D25-9C7C-06FB977045BB}" presName="compNode" presStyleCnt="0"/>
      <dgm:spPr/>
    </dgm:pt>
    <dgm:pt modelId="{EEA4B830-5D63-4CEF-8DF8-E5E6A464BB55}" type="pres">
      <dgm:prSet presAssocID="{058F6DA0-6975-4D25-9C7C-06FB977045BB}" presName="aNode" presStyleLbl="bgShp" presStyleIdx="3" presStyleCnt="4" custScaleX="52717"/>
      <dgm:spPr/>
      <dgm:t>
        <a:bodyPr/>
        <a:lstStyle/>
        <a:p>
          <a:endParaRPr lang="es-CO"/>
        </a:p>
      </dgm:t>
    </dgm:pt>
    <dgm:pt modelId="{E7018F95-2092-4727-A302-E3B0D8D7A931}" type="pres">
      <dgm:prSet presAssocID="{058F6DA0-6975-4D25-9C7C-06FB977045BB}" presName="textNode" presStyleLbl="bgShp" presStyleIdx="3" presStyleCnt="4"/>
      <dgm:spPr/>
      <dgm:t>
        <a:bodyPr/>
        <a:lstStyle/>
        <a:p>
          <a:endParaRPr lang="es-CO"/>
        </a:p>
      </dgm:t>
    </dgm:pt>
    <dgm:pt modelId="{6265BB6C-7A29-4A02-93B7-2618D01410A1}" type="pres">
      <dgm:prSet presAssocID="{058F6DA0-6975-4D25-9C7C-06FB977045BB}" presName="compChildNode" presStyleCnt="0"/>
      <dgm:spPr/>
    </dgm:pt>
    <dgm:pt modelId="{92ACF7FB-C483-4DB9-99CF-86F405A8E697}" type="pres">
      <dgm:prSet presAssocID="{058F6DA0-6975-4D25-9C7C-06FB977045BB}" presName="theInnerList" presStyleCnt="0"/>
      <dgm:spPr/>
    </dgm:pt>
    <dgm:pt modelId="{F5D420E3-FEC9-46F5-B7D4-366333F66087}" type="pres">
      <dgm:prSet presAssocID="{A043363E-37AA-4FF6-85CD-A76A025FDB1E}" presName="childNode" presStyleLbl="node1" presStyleIdx="3" presStyleCnt="4" custScaleX="56644" custLinFactNeighborX="421" custLinFactNeighborY="-3037">
        <dgm:presLayoutVars>
          <dgm:bulletEnabled val="1"/>
        </dgm:presLayoutVars>
      </dgm:prSet>
      <dgm:spPr/>
      <dgm:t>
        <a:bodyPr/>
        <a:lstStyle/>
        <a:p>
          <a:endParaRPr lang="es-CO"/>
        </a:p>
      </dgm:t>
    </dgm:pt>
  </dgm:ptLst>
  <dgm:cxnLst>
    <dgm:cxn modelId="{4D14FCC3-828E-46FA-8A96-CA339140BC1E}" srcId="{DFE1D859-C0E4-4969-91EC-FF4D998BEFB6}" destId="{4112FCB7-53BD-4187-B890-381DE5C89BFA}" srcOrd="0" destOrd="0" parTransId="{E9317A0B-EE23-40C9-85D3-6601328429CD}" sibTransId="{4DF3BEE6-FF30-4C3B-A6AF-7B90BDC79E92}"/>
    <dgm:cxn modelId="{F3039BAF-362E-4629-BC6E-49C7F17C67B1}" srcId="{562CD430-6501-4D14-9DA0-8DA1A2786398}" destId="{40222FCA-9955-42BF-9BA1-A3E36B07E18B}" srcOrd="0" destOrd="0" parTransId="{E5C0C245-53B0-4B2F-8E9D-AB2B53AFDEE3}" sibTransId="{0061B5E7-508D-4830-9A6C-B3A3328823D7}"/>
    <dgm:cxn modelId="{2526376B-1EA1-4A8B-B72C-B3FE4EB556F9}" type="presOf" srcId="{058F6DA0-6975-4D25-9C7C-06FB977045BB}" destId="{EEA4B830-5D63-4CEF-8DF8-E5E6A464BB55}" srcOrd="0" destOrd="0" presId="urn:microsoft.com/office/officeart/2005/8/layout/lProcess2"/>
    <dgm:cxn modelId="{C5B52133-3814-4498-8C9C-692616412194}" type="presOf" srcId="{058F6DA0-6975-4D25-9C7C-06FB977045BB}" destId="{E7018F95-2092-4727-A302-E3B0D8D7A931}" srcOrd="1" destOrd="0" presId="urn:microsoft.com/office/officeart/2005/8/layout/lProcess2"/>
    <dgm:cxn modelId="{D2909E64-F42B-4FEC-A62B-AEF30E09768B}" type="presOf" srcId="{DFE1D859-C0E4-4969-91EC-FF4D998BEFB6}" destId="{8CAE635A-D58D-4F3A-A603-BC1789AC460B}" srcOrd="1" destOrd="0" presId="urn:microsoft.com/office/officeart/2005/8/layout/lProcess2"/>
    <dgm:cxn modelId="{FA367EB3-C02E-42A1-9217-6A4DB5E1CF14}" srcId="{562CD430-6501-4D14-9DA0-8DA1A2786398}" destId="{AA7469EE-AD9B-4109-B489-D1D120034156}" srcOrd="1" destOrd="0" parTransId="{C8A826E0-B814-4963-B81E-549507B51248}" sibTransId="{32D7C819-558C-4272-872B-7E5B21206391}"/>
    <dgm:cxn modelId="{4D09693A-8307-4AE3-B209-5C6E29700D07}" type="presOf" srcId="{40222FCA-9955-42BF-9BA1-A3E36B07E18B}" destId="{5E22536A-9842-4BF4-B963-B748962D663D}" srcOrd="0" destOrd="0" presId="urn:microsoft.com/office/officeart/2005/8/layout/lProcess2"/>
    <dgm:cxn modelId="{381279B4-50CC-4264-9C65-043844BF5E04}" srcId="{562CD430-6501-4D14-9DA0-8DA1A2786398}" destId="{058F6DA0-6975-4D25-9C7C-06FB977045BB}" srcOrd="3" destOrd="0" parTransId="{7530E734-18B3-4050-8A2D-E9C39B14F92E}" sibTransId="{D605DCC4-28B7-4899-894B-770FF457CDAD}"/>
    <dgm:cxn modelId="{28532002-EDEF-4033-B54D-CC3AD4EDB668}" type="presOf" srcId="{AA7469EE-AD9B-4109-B489-D1D120034156}" destId="{9CBCCAFE-38B4-4079-BC14-A61556792121}" srcOrd="1" destOrd="0" presId="urn:microsoft.com/office/officeart/2005/8/layout/lProcess2"/>
    <dgm:cxn modelId="{EAF2FB33-7D9A-40DA-92C9-D46DE73636EC}" srcId="{058F6DA0-6975-4D25-9C7C-06FB977045BB}" destId="{A043363E-37AA-4FF6-85CD-A76A025FDB1E}" srcOrd="0" destOrd="0" parTransId="{FB3F3F38-3CAF-411A-BD4C-A891E802BF9A}" sibTransId="{67B90EA4-1D56-4705-8643-DB6D1F81DE2F}"/>
    <dgm:cxn modelId="{9A3DE86F-1D71-4494-B369-D317E77CA6C5}" type="presOf" srcId="{89877263-3EFD-437E-9956-346BB87E7585}" destId="{8DA394D2-4B35-4B31-9F24-B0620D67096B}" srcOrd="0" destOrd="0" presId="urn:microsoft.com/office/officeart/2005/8/layout/lProcess2"/>
    <dgm:cxn modelId="{E2EAD530-B250-4CF6-AEDF-768505CB45EB}" type="presOf" srcId="{3EFAD7CD-A850-4D21-B01E-7F564785B655}" destId="{0CB0D1F4-7D53-4F5F-8C66-6D4B6783E484}" srcOrd="0" destOrd="0" presId="urn:microsoft.com/office/officeart/2005/8/layout/lProcess2"/>
    <dgm:cxn modelId="{A11959C7-0C20-41A5-BD7B-BD448AB4CED6}" srcId="{AA7469EE-AD9B-4109-B489-D1D120034156}" destId="{89877263-3EFD-437E-9956-346BB87E7585}" srcOrd="0" destOrd="0" parTransId="{1AA8A934-6D15-4C96-853E-7B31BF4899AC}" sibTransId="{49DDFE8B-AC67-4807-B980-E1122300B620}"/>
    <dgm:cxn modelId="{4F016C4F-8F90-4BC0-AA07-4F9C66B9A42A}" type="presOf" srcId="{562CD430-6501-4D14-9DA0-8DA1A2786398}" destId="{C48407FB-6168-45D3-995F-B2441CC75873}" srcOrd="0" destOrd="0" presId="urn:microsoft.com/office/officeart/2005/8/layout/lProcess2"/>
    <dgm:cxn modelId="{7CACCDCB-0897-4572-92F0-E20E7E11AF2E}" type="presOf" srcId="{40222FCA-9955-42BF-9BA1-A3E36B07E18B}" destId="{8042CA90-1B6A-4757-94FF-9AFD1E12F1E0}" srcOrd="1" destOrd="0" presId="urn:microsoft.com/office/officeart/2005/8/layout/lProcess2"/>
    <dgm:cxn modelId="{AD0EE641-B4B3-4F04-9F49-4CDD1955F800}" type="presOf" srcId="{DFE1D859-C0E4-4969-91EC-FF4D998BEFB6}" destId="{2FBB2C0E-3F61-43F0-8BFB-52BAF3206954}" srcOrd="0" destOrd="0" presId="urn:microsoft.com/office/officeart/2005/8/layout/lProcess2"/>
    <dgm:cxn modelId="{94493573-D938-4CB3-83D7-E3606816F537}" srcId="{40222FCA-9955-42BF-9BA1-A3E36B07E18B}" destId="{3EFAD7CD-A850-4D21-B01E-7F564785B655}" srcOrd="0" destOrd="0" parTransId="{3A54C0BE-06CA-4E12-9FD6-6835CCBA1083}" sibTransId="{9E815B5B-D68D-434E-BD9D-CCAC48303F54}"/>
    <dgm:cxn modelId="{E027AE50-8C8A-4247-9D50-0FC5B0ECEA5E}" type="presOf" srcId="{A043363E-37AA-4FF6-85CD-A76A025FDB1E}" destId="{F5D420E3-FEC9-46F5-B7D4-366333F66087}" srcOrd="0" destOrd="0" presId="urn:microsoft.com/office/officeart/2005/8/layout/lProcess2"/>
    <dgm:cxn modelId="{4AF4B0B1-07F3-4210-BE42-DEACAA211DD9}" type="presOf" srcId="{4112FCB7-53BD-4187-B890-381DE5C89BFA}" destId="{2D3F3DBD-6970-4B3B-8156-E86D77555150}" srcOrd="0" destOrd="0" presId="urn:microsoft.com/office/officeart/2005/8/layout/lProcess2"/>
    <dgm:cxn modelId="{E1FDE7E1-3FFF-436A-85B2-B4C4709A4D36}" type="presOf" srcId="{AA7469EE-AD9B-4109-B489-D1D120034156}" destId="{2FCE2D5E-FB27-4966-87D0-B6CAF9A91FAF}" srcOrd="0" destOrd="0" presId="urn:microsoft.com/office/officeart/2005/8/layout/lProcess2"/>
    <dgm:cxn modelId="{E92AA202-6E9F-4443-BE03-53462D2AA82E}" srcId="{562CD430-6501-4D14-9DA0-8DA1A2786398}" destId="{DFE1D859-C0E4-4969-91EC-FF4D998BEFB6}" srcOrd="2" destOrd="0" parTransId="{5188029F-2380-4FAD-9534-662DC170AC96}" sibTransId="{2A3EF55F-127E-46D9-AD2C-0A2052F4BECE}"/>
    <dgm:cxn modelId="{5321D802-B132-4F92-8151-0115A69FBF78}" type="presParOf" srcId="{C48407FB-6168-45D3-995F-B2441CC75873}" destId="{067A7B86-0DE9-4DEC-B6BF-76F496B0AEFF}" srcOrd="0" destOrd="0" presId="urn:microsoft.com/office/officeart/2005/8/layout/lProcess2"/>
    <dgm:cxn modelId="{4DC695B1-FF00-43C4-AFBD-6CE653A7D231}" type="presParOf" srcId="{067A7B86-0DE9-4DEC-B6BF-76F496B0AEFF}" destId="{5E22536A-9842-4BF4-B963-B748962D663D}" srcOrd="0" destOrd="0" presId="urn:microsoft.com/office/officeart/2005/8/layout/lProcess2"/>
    <dgm:cxn modelId="{6D977626-71E7-4369-A91F-8437920E7F11}" type="presParOf" srcId="{067A7B86-0DE9-4DEC-B6BF-76F496B0AEFF}" destId="{8042CA90-1B6A-4757-94FF-9AFD1E12F1E0}" srcOrd="1" destOrd="0" presId="urn:microsoft.com/office/officeart/2005/8/layout/lProcess2"/>
    <dgm:cxn modelId="{2F912C3E-E50E-4475-948A-9E8440BED38A}" type="presParOf" srcId="{067A7B86-0DE9-4DEC-B6BF-76F496B0AEFF}" destId="{0E644D1C-6E72-4D6D-9B2F-0FDAA4A80658}" srcOrd="2" destOrd="0" presId="urn:microsoft.com/office/officeart/2005/8/layout/lProcess2"/>
    <dgm:cxn modelId="{7E1444EC-FEB6-496F-9C62-0F782082F480}" type="presParOf" srcId="{0E644D1C-6E72-4D6D-9B2F-0FDAA4A80658}" destId="{670A4FF9-3B49-48A0-84A4-FFA31165D5F1}" srcOrd="0" destOrd="0" presId="urn:microsoft.com/office/officeart/2005/8/layout/lProcess2"/>
    <dgm:cxn modelId="{66D947AA-6624-4C62-8131-D40AE82A6E94}" type="presParOf" srcId="{670A4FF9-3B49-48A0-84A4-FFA31165D5F1}" destId="{0CB0D1F4-7D53-4F5F-8C66-6D4B6783E484}" srcOrd="0" destOrd="0" presId="urn:microsoft.com/office/officeart/2005/8/layout/lProcess2"/>
    <dgm:cxn modelId="{9885CC16-93D0-42E1-8C83-8EC6825F6848}" type="presParOf" srcId="{C48407FB-6168-45D3-995F-B2441CC75873}" destId="{C9CA3A9A-F2E9-4FCD-B877-492D60F0D695}" srcOrd="1" destOrd="0" presId="urn:microsoft.com/office/officeart/2005/8/layout/lProcess2"/>
    <dgm:cxn modelId="{5DEEB02B-BC76-4922-9D8B-B235E6DDA454}" type="presParOf" srcId="{C48407FB-6168-45D3-995F-B2441CC75873}" destId="{2E4B6572-41DE-4072-BB91-E8E234A218F8}" srcOrd="2" destOrd="0" presId="urn:microsoft.com/office/officeart/2005/8/layout/lProcess2"/>
    <dgm:cxn modelId="{9BBF9681-0F15-44C4-9AEA-6A87AB2398D5}" type="presParOf" srcId="{2E4B6572-41DE-4072-BB91-E8E234A218F8}" destId="{2FCE2D5E-FB27-4966-87D0-B6CAF9A91FAF}" srcOrd="0" destOrd="0" presId="urn:microsoft.com/office/officeart/2005/8/layout/lProcess2"/>
    <dgm:cxn modelId="{B82CB9F4-6263-44EC-9D0C-3DD61B90B618}" type="presParOf" srcId="{2E4B6572-41DE-4072-BB91-E8E234A218F8}" destId="{9CBCCAFE-38B4-4079-BC14-A61556792121}" srcOrd="1" destOrd="0" presId="urn:microsoft.com/office/officeart/2005/8/layout/lProcess2"/>
    <dgm:cxn modelId="{C47907E9-6B40-4AF2-A360-3FD080C4693F}" type="presParOf" srcId="{2E4B6572-41DE-4072-BB91-E8E234A218F8}" destId="{31164DBB-34B6-427C-B82D-DAEFC6E2A1FB}" srcOrd="2" destOrd="0" presId="urn:microsoft.com/office/officeart/2005/8/layout/lProcess2"/>
    <dgm:cxn modelId="{EBE8D6BF-1287-44C7-878E-D318BD7E00D2}" type="presParOf" srcId="{31164DBB-34B6-427C-B82D-DAEFC6E2A1FB}" destId="{1E0D9119-CE07-4645-861A-2122997CD53E}" srcOrd="0" destOrd="0" presId="urn:microsoft.com/office/officeart/2005/8/layout/lProcess2"/>
    <dgm:cxn modelId="{B5DE3B22-B052-40BA-A502-E557265F874B}" type="presParOf" srcId="{1E0D9119-CE07-4645-861A-2122997CD53E}" destId="{8DA394D2-4B35-4B31-9F24-B0620D67096B}" srcOrd="0" destOrd="0" presId="urn:microsoft.com/office/officeart/2005/8/layout/lProcess2"/>
    <dgm:cxn modelId="{45FE0167-0704-4B3F-A5E5-030F720ECD03}" type="presParOf" srcId="{C48407FB-6168-45D3-995F-B2441CC75873}" destId="{17795DF0-3879-4D4A-B859-860638C81FDE}" srcOrd="3" destOrd="0" presId="urn:microsoft.com/office/officeart/2005/8/layout/lProcess2"/>
    <dgm:cxn modelId="{95A5542D-08E8-418A-9A0C-07A7F6DBB6F5}" type="presParOf" srcId="{C48407FB-6168-45D3-995F-B2441CC75873}" destId="{ADEF53D3-A786-4BDC-A31A-4EE6BB2E3B23}" srcOrd="4" destOrd="0" presId="urn:microsoft.com/office/officeart/2005/8/layout/lProcess2"/>
    <dgm:cxn modelId="{A709B859-218E-4BA4-9F2D-4D7A9D99D92B}" type="presParOf" srcId="{ADEF53D3-A786-4BDC-A31A-4EE6BB2E3B23}" destId="{2FBB2C0E-3F61-43F0-8BFB-52BAF3206954}" srcOrd="0" destOrd="0" presId="urn:microsoft.com/office/officeart/2005/8/layout/lProcess2"/>
    <dgm:cxn modelId="{3173BA38-8EED-4E0C-BE99-43147D51301C}" type="presParOf" srcId="{ADEF53D3-A786-4BDC-A31A-4EE6BB2E3B23}" destId="{8CAE635A-D58D-4F3A-A603-BC1789AC460B}" srcOrd="1" destOrd="0" presId="urn:microsoft.com/office/officeart/2005/8/layout/lProcess2"/>
    <dgm:cxn modelId="{10304CE8-D1E4-4DFE-B81A-3D7A42249A95}" type="presParOf" srcId="{ADEF53D3-A786-4BDC-A31A-4EE6BB2E3B23}" destId="{B29F8AC3-5F9A-4455-8362-56A11956B751}" srcOrd="2" destOrd="0" presId="urn:microsoft.com/office/officeart/2005/8/layout/lProcess2"/>
    <dgm:cxn modelId="{F8D4A938-05DE-4906-BBE6-EE68F5D194E8}" type="presParOf" srcId="{B29F8AC3-5F9A-4455-8362-56A11956B751}" destId="{136E3198-F0DB-4C29-9069-DC87D2047724}" srcOrd="0" destOrd="0" presId="urn:microsoft.com/office/officeart/2005/8/layout/lProcess2"/>
    <dgm:cxn modelId="{2286E4E7-ACCF-40C8-B47C-3EBE0D6D3E94}" type="presParOf" srcId="{136E3198-F0DB-4C29-9069-DC87D2047724}" destId="{2D3F3DBD-6970-4B3B-8156-E86D77555150}" srcOrd="0" destOrd="0" presId="urn:microsoft.com/office/officeart/2005/8/layout/lProcess2"/>
    <dgm:cxn modelId="{989DDB06-45A7-4A5D-B802-CCEAD877E12A}" type="presParOf" srcId="{C48407FB-6168-45D3-995F-B2441CC75873}" destId="{6CF6DCB6-A150-4730-AAAC-C569C28E4951}" srcOrd="5" destOrd="0" presId="urn:microsoft.com/office/officeart/2005/8/layout/lProcess2"/>
    <dgm:cxn modelId="{5D11FF8C-8FFA-47ED-92E0-BEF4F7A31558}" type="presParOf" srcId="{C48407FB-6168-45D3-995F-B2441CC75873}" destId="{2735F197-1901-423E-AE3F-1FDBD6093E00}" srcOrd="6" destOrd="0" presId="urn:microsoft.com/office/officeart/2005/8/layout/lProcess2"/>
    <dgm:cxn modelId="{BF918004-E7D6-4013-901D-5AA4E0F033B7}" type="presParOf" srcId="{2735F197-1901-423E-AE3F-1FDBD6093E00}" destId="{EEA4B830-5D63-4CEF-8DF8-E5E6A464BB55}" srcOrd="0" destOrd="0" presId="urn:microsoft.com/office/officeart/2005/8/layout/lProcess2"/>
    <dgm:cxn modelId="{CA53D701-B275-49EF-8080-19025523403A}" type="presParOf" srcId="{2735F197-1901-423E-AE3F-1FDBD6093E00}" destId="{E7018F95-2092-4727-A302-E3B0D8D7A931}" srcOrd="1" destOrd="0" presId="urn:microsoft.com/office/officeart/2005/8/layout/lProcess2"/>
    <dgm:cxn modelId="{61369578-67AC-4E44-84AE-AE9D50BA19A5}" type="presParOf" srcId="{2735F197-1901-423E-AE3F-1FDBD6093E00}" destId="{6265BB6C-7A29-4A02-93B7-2618D01410A1}" srcOrd="2" destOrd="0" presId="urn:microsoft.com/office/officeart/2005/8/layout/lProcess2"/>
    <dgm:cxn modelId="{3A284358-5F5E-4C08-831B-E79902EEB19E}" type="presParOf" srcId="{6265BB6C-7A29-4A02-93B7-2618D01410A1}" destId="{92ACF7FB-C483-4DB9-99CF-86F405A8E697}" srcOrd="0" destOrd="0" presId="urn:microsoft.com/office/officeart/2005/8/layout/lProcess2"/>
    <dgm:cxn modelId="{56BF3C90-B6A1-4687-A55E-0347DC23C924}" type="presParOf" srcId="{92ACF7FB-C483-4DB9-99CF-86F405A8E697}" destId="{F5D420E3-FEC9-46F5-B7D4-366333F66087}" srcOrd="0" destOrd="0" presId="urn:microsoft.com/office/officeart/2005/8/layout/l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62CD430-6501-4D14-9DA0-8DA1A2786398}"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es-CO"/>
        </a:p>
      </dgm:t>
    </dgm:pt>
    <dgm:pt modelId="{40222FCA-9955-42BF-9BA1-A3E36B07E18B}">
      <dgm:prSet phldrT="[Texto]"/>
      <dgm:spPr/>
      <dgm:t>
        <a:bodyPr/>
        <a:lstStyle/>
        <a:p>
          <a:r>
            <a:rPr lang="es-CO" dirty="0" smtClean="0"/>
            <a:t>Objetivo</a:t>
          </a:r>
          <a:endParaRPr lang="es-CO" dirty="0"/>
        </a:p>
      </dgm:t>
    </dgm:pt>
    <dgm:pt modelId="{E5C0C245-53B0-4B2F-8E9D-AB2B53AFDEE3}" type="parTrans" cxnId="{F3039BAF-362E-4629-BC6E-49C7F17C67B1}">
      <dgm:prSet/>
      <dgm:spPr/>
      <dgm:t>
        <a:bodyPr/>
        <a:lstStyle/>
        <a:p>
          <a:endParaRPr lang="es-CO"/>
        </a:p>
      </dgm:t>
    </dgm:pt>
    <dgm:pt modelId="{0061B5E7-508D-4830-9A6C-B3A3328823D7}" type="sibTrans" cxnId="{F3039BAF-362E-4629-BC6E-49C7F17C67B1}">
      <dgm:prSet/>
      <dgm:spPr/>
      <dgm:t>
        <a:bodyPr/>
        <a:lstStyle/>
        <a:p>
          <a:endParaRPr lang="es-CO"/>
        </a:p>
      </dgm:t>
    </dgm:pt>
    <dgm:pt modelId="{3EFAD7CD-A850-4D21-B01E-7F564785B655}">
      <dgm:prSet phldrT="[Texto]"/>
      <dgm:spPr/>
      <dgm:t>
        <a:bodyPr/>
        <a:lstStyle/>
        <a:p>
          <a:r>
            <a:rPr lang="es-ES" dirty="0" smtClean="0"/>
            <a:t>El Comité será un órgano consultivo y asesor de la Administración y de la Junta Directiva, el cual tendrá como fin brindar su apoyo a estos órganos, para el desarrollo de las funciones asignadas a cada uno de ellos que se relacionen de manera directa con las actividades y/o el desarrollo de las SCB. Para hacer política la lleva a Gobierno corporativo</a:t>
          </a:r>
          <a:endParaRPr lang="es-CO" dirty="0"/>
        </a:p>
      </dgm:t>
    </dgm:pt>
    <dgm:pt modelId="{3A54C0BE-06CA-4E12-9FD6-6835CCBA1083}" type="parTrans" cxnId="{94493573-D938-4CB3-83D7-E3606816F537}">
      <dgm:prSet/>
      <dgm:spPr/>
      <dgm:t>
        <a:bodyPr/>
        <a:lstStyle/>
        <a:p>
          <a:endParaRPr lang="es-CO"/>
        </a:p>
      </dgm:t>
    </dgm:pt>
    <dgm:pt modelId="{9E815B5B-D68D-434E-BD9D-CCAC48303F54}" type="sibTrans" cxnId="{94493573-D938-4CB3-83D7-E3606816F537}">
      <dgm:prSet/>
      <dgm:spPr/>
      <dgm:t>
        <a:bodyPr/>
        <a:lstStyle/>
        <a:p>
          <a:endParaRPr lang="es-CO"/>
        </a:p>
      </dgm:t>
    </dgm:pt>
    <dgm:pt modelId="{AA7469EE-AD9B-4109-B489-D1D120034156}">
      <dgm:prSet phldrT="[Texto]"/>
      <dgm:spPr/>
      <dgm:t>
        <a:bodyPr/>
        <a:lstStyle/>
        <a:p>
          <a:r>
            <a:rPr lang="es-CO" dirty="0" smtClean="0"/>
            <a:t>Integración</a:t>
          </a:r>
          <a:endParaRPr lang="es-CO" dirty="0"/>
        </a:p>
      </dgm:t>
    </dgm:pt>
    <dgm:pt modelId="{C8A826E0-B814-4963-B81E-549507B51248}" type="parTrans" cxnId="{FA367EB3-C02E-42A1-9217-6A4DB5E1CF14}">
      <dgm:prSet/>
      <dgm:spPr/>
      <dgm:t>
        <a:bodyPr/>
        <a:lstStyle/>
        <a:p>
          <a:endParaRPr lang="es-CO"/>
        </a:p>
      </dgm:t>
    </dgm:pt>
    <dgm:pt modelId="{32D7C819-558C-4272-872B-7E5B21206391}" type="sibTrans" cxnId="{FA367EB3-C02E-42A1-9217-6A4DB5E1CF14}">
      <dgm:prSet/>
      <dgm:spPr/>
      <dgm:t>
        <a:bodyPr/>
        <a:lstStyle/>
        <a:p>
          <a:endParaRPr lang="es-CO"/>
        </a:p>
      </dgm:t>
    </dgm:pt>
    <dgm:pt modelId="{89877263-3EFD-437E-9956-346BB87E7585}">
      <dgm:prSet phldrT="[Texto]"/>
      <dgm:spPr/>
      <dgm:t>
        <a:bodyPr/>
        <a:lstStyle/>
        <a:p>
          <a:r>
            <a:rPr lang="es-CO" dirty="0" smtClean="0"/>
            <a:t>Dos(2) Miembros de Junta Directiva</a:t>
          </a:r>
        </a:p>
        <a:p>
          <a:r>
            <a:rPr lang="es-CO" dirty="0" smtClean="0"/>
            <a:t>Presidente de la Asociación de Comisionista</a:t>
          </a:r>
        </a:p>
        <a:p>
          <a:r>
            <a:rPr lang="es-CO" dirty="0" smtClean="0"/>
            <a:t>Dos (2) Representantes de las Sociedades Comisionistas incluyendo Un (1) Miembro de las SCB Rotativo</a:t>
          </a:r>
        </a:p>
        <a:p>
          <a:r>
            <a:rPr lang="es-CO" dirty="0" smtClean="0"/>
            <a:t> </a:t>
          </a:r>
          <a:endParaRPr lang="es-CO" dirty="0"/>
        </a:p>
      </dgm:t>
    </dgm:pt>
    <dgm:pt modelId="{1AA8A934-6D15-4C96-853E-7B31BF4899AC}" type="parTrans" cxnId="{A11959C7-0C20-41A5-BD7B-BD448AB4CED6}">
      <dgm:prSet/>
      <dgm:spPr/>
      <dgm:t>
        <a:bodyPr/>
        <a:lstStyle/>
        <a:p>
          <a:endParaRPr lang="es-CO"/>
        </a:p>
      </dgm:t>
    </dgm:pt>
    <dgm:pt modelId="{49DDFE8B-AC67-4807-B980-E1122300B620}" type="sibTrans" cxnId="{A11959C7-0C20-41A5-BD7B-BD448AB4CED6}">
      <dgm:prSet/>
      <dgm:spPr/>
      <dgm:t>
        <a:bodyPr/>
        <a:lstStyle/>
        <a:p>
          <a:endParaRPr lang="es-CO"/>
        </a:p>
      </dgm:t>
    </dgm:pt>
    <dgm:pt modelId="{DFE1D859-C0E4-4969-91EC-FF4D998BEFB6}">
      <dgm:prSet phldrT="[Texto]"/>
      <dgm:spPr/>
      <dgm:t>
        <a:bodyPr/>
        <a:lstStyle/>
        <a:p>
          <a:r>
            <a:rPr lang="es-CO" dirty="0" smtClean="0"/>
            <a:t>Miembros propuestos</a:t>
          </a:r>
          <a:endParaRPr lang="es-CO" dirty="0"/>
        </a:p>
      </dgm:t>
    </dgm:pt>
    <dgm:pt modelId="{5188029F-2380-4FAD-9534-662DC170AC96}" type="parTrans" cxnId="{E92AA202-6E9F-4443-BE03-53462D2AA82E}">
      <dgm:prSet/>
      <dgm:spPr/>
      <dgm:t>
        <a:bodyPr/>
        <a:lstStyle/>
        <a:p>
          <a:endParaRPr lang="es-CO"/>
        </a:p>
      </dgm:t>
    </dgm:pt>
    <dgm:pt modelId="{2A3EF55F-127E-46D9-AD2C-0A2052F4BECE}" type="sibTrans" cxnId="{E92AA202-6E9F-4443-BE03-53462D2AA82E}">
      <dgm:prSet/>
      <dgm:spPr/>
      <dgm:t>
        <a:bodyPr/>
        <a:lstStyle/>
        <a:p>
          <a:endParaRPr lang="es-CO"/>
        </a:p>
      </dgm:t>
    </dgm:pt>
    <dgm:pt modelId="{7EBE417A-DA38-498F-AEA4-6B486B7FEB69}">
      <dgm:prSet phldrT="[Texto]"/>
      <dgm:spPr/>
      <dgm:t>
        <a:bodyPr/>
        <a:lstStyle/>
        <a:p>
          <a:r>
            <a:rPr lang="es-CO" dirty="0" smtClean="0"/>
            <a:t>1. Sergio Enrique Villamizar</a:t>
          </a:r>
        </a:p>
        <a:p>
          <a:r>
            <a:rPr lang="es-CO" dirty="0" smtClean="0">
              <a:solidFill>
                <a:schemeClr val="bg1"/>
              </a:solidFill>
            </a:rPr>
            <a:t>2. Luis Fernando Cruz</a:t>
          </a:r>
        </a:p>
        <a:p>
          <a:endParaRPr lang="es-CO" dirty="0" smtClean="0">
            <a:solidFill>
              <a:schemeClr val="bg1"/>
            </a:solidFill>
          </a:endParaRPr>
        </a:p>
        <a:p>
          <a:r>
            <a:rPr lang="es-CO" dirty="0" smtClean="0">
              <a:solidFill>
                <a:schemeClr val="bg1"/>
              </a:solidFill>
            </a:rPr>
            <a:t>Invitados permanentes </a:t>
          </a:r>
        </a:p>
        <a:p>
          <a:r>
            <a:rPr lang="es-CO" dirty="0" smtClean="0">
              <a:solidFill>
                <a:schemeClr val="bg1"/>
              </a:solidFill>
            </a:rPr>
            <a:t>Arturo Dajud</a:t>
          </a:r>
        </a:p>
        <a:p>
          <a:r>
            <a:rPr lang="es-CO" dirty="0" smtClean="0">
              <a:solidFill>
                <a:schemeClr val="bg1"/>
              </a:solidFill>
            </a:rPr>
            <a:t>Jorge Garcia</a:t>
          </a:r>
        </a:p>
      </dgm:t>
    </dgm:pt>
    <dgm:pt modelId="{8F4A04D1-A0B7-40A3-B8FD-47141BF837E2}" type="parTrans" cxnId="{160B8953-3B9F-49B2-B5E9-6C3C8A1429EB}">
      <dgm:prSet/>
      <dgm:spPr/>
      <dgm:t>
        <a:bodyPr/>
        <a:lstStyle/>
        <a:p>
          <a:endParaRPr lang="es-CO"/>
        </a:p>
      </dgm:t>
    </dgm:pt>
    <dgm:pt modelId="{7B834773-6E34-4677-A288-D1D3DAAFAFAD}" type="sibTrans" cxnId="{160B8953-3B9F-49B2-B5E9-6C3C8A1429EB}">
      <dgm:prSet/>
      <dgm:spPr/>
      <dgm:t>
        <a:bodyPr/>
        <a:lstStyle/>
        <a:p>
          <a:endParaRPr lang="es-CO"/>
        </a:p>
      </dgm:t>
    </dgm:pt>
    <dgm:pt modelId="{C48407FB-6168-45D3-995F-B2441CC75873}" type="pres">
      <dgm:prSet presAssocID="{562CD430-6501-4D14-9DA0-8DA1A2786398}" presName="theList" presStyleCnt="0">
        <dgm:presLayoutVars>
          <dgm:dir/>
          <dgm:animLvl val="lvl"/>
          <dgm:resizeHandles val="exact"/>
        </dgm:presLayoutVars>
      </dgm:prSet>
      <dgm:spPr/>
      <dgm:t>
        <a:bodyPr/>
        <a:lstStyle/>
        <a:p>
          <a:endParaRPr lang="es-CO"/>
        </a:p>
      </dgm:t>
    </dgm:pt>
    <dgm:pt modelId="{067A7B86-0DE9-4DEC-B6BF-76F496B0AEFF}" type="pres">
      <dgm:prSet presAssocID="{40222FCA-9955-42BF-9BA1-A3E36B07E18B}" presName="compNode" presStyleCnt="0"/>
      <dgm:spPr/>
    </dgm:pt>
    <dgm:pt modelId="{5E22536A-9842-4BF4-B963-B748962D663D}" type="pres">
      <dgm:prSet presAssocID="{40222FCA-9955-42BF-9BA1-A3E36B07E18B}" presName="aNode" presStyleLbl="bgShp" presStyleIdx="0" presStyleCnt="3"/>
      <dgm:spPr/>
      <dgm:t>
        <a:bodyPr/>
        <a:lstStyle/>
        <a:p>
          <a:endParaRPr lang="es-CO"/>
        </a:p>
      </dgm:t>
    </dgm:pt>
    <dgm:pt modelId="{8042CA90-1B6A-4757-94FF-9AFD1E12F1E0}" type="pres">
      <dgm:prSet presAssocID="{40222FCA-9955-42BF-9BA1-A3E36B07E18B}" presName="textNode" presStyleLbl="bgShp" presStyleIdx="0" presStyleCnt="3"/>
      <dgm:spPr/>
      <dgm:t>
        <a:bodyPr/>
        <a:lstStyle/>
        <a:p>
          <a:endParaRPr lang="es-CO"/>
        </a:p>
      </dgm:t>
    </dgm:pt>
    <dgm:pt modelId="{0E644D1C-6E72-4D6D-9B2F-0FDAA4A80658}" type="pres">
      <dgm:prSet presAssocID="{40222FCA-9955-42BF-9BA1-A3E36B07E18B}" presName="compChildNode" presStyleCnt="0"/>
      <dgm:spPr/>
    </dgm:pt>
    <dgm:pt modelId="{670A4FF9-3B49-48A0-84A4-FFA31165D5F1}" type="pres">
      <dgm:prSet presAssocID="{40222FCA-9955-42BF-9BA1-A3E36B07E18B}" presName="theInnerList" presStyleCnt="0"/>
      <dgm:spPr/>
    </dgm:pt>
    <dgm:pt modelId="{0CB0D1F4-7D53-4F5F-8C66-6D4B6783E484}" type="pres">
      <dgm:prSet presAssocID="{3EFAD7CD-A850-4D21-B01E-7F564785B655}" presName="childNode" presStyleLbl="node1" presStyleIdx="0" presStyleCnt="3">
        <dgm:presLayoutVars>
          <dgm:bulletEnabled val="1"/>
        </dgm:presLayoutVars>
      </dgm:prSet>
      <dgm:spPr/>
      <dgm:t>
        <a:bodyPr/>
        <a:lstStyle/>
        <a:p>
          <a:endParaRPr lang="es-CO"/>
        </a:p>
      </dgm:t>
    </dgm:pt>
    <dgm:pt modelId="{C9CA3A9A-F2E9-4FCD-B877-492D60F0D695}" type="pres">
      <dgm:prSet presAssocID="{40222FCA-9955-42BF-9BA1-A3E36B07E18B}" presName="aSpace" presStyleCnt="0"/>
      <dgm:spPr/>
    </dgm:pt>
    <dgm:pt modelId="{2E4B6572-41DE-4072-BB91-E8E234A218F8}" type="pres">
      <dgm:prSet presAssocID="{AA7469EE-AD9B-4109-B489-D1D120034156}" presName="compNode" presStyleCnt="0"/>
      <dgm:spPr/>
    </dgm:pt>
    <dgm:pt modelId="{2FCE2D5E-FB27-4966-87D0-B6CAF9A91FAF}" type="pres">
      <dgm:prSet presAssocID="{AA7469EE-AD9B-4109-B489-D1D120034156}" presName="aNode" presStyleLbl="bgShp" presStyleIdx="1" presStyleCnt="3"/>
      <dgm:spPr/>
      <dgm:t>
        <a:bodyPr/>
        <a:lstStyle/>
        <a:p>
          <a:endParaRPr lang="es-CO"/>
        </a:p>
      </dgm:t>
    </dgm:pt>
    <dgm:pt modelId="{9CBCCAFE-38B4-4079-BC14-A61556792121}" type="pres">
      <dgm:prSet presAssocID="{AA7469EE-AD9B-4109-B489-D1D120034156}" presName="textNode" presStyleLbl="bgShp" presStyleIdx="1" presStyleCnt="3"/>
      <dgm:spPr/>
      <dgm:t>
        <a:bodyPr/>
        <a:lstStyle/>
        <a:p>
          <a:endParaRPr lang="es-CO"/>
        </a:p>
      </dgm:t>
    </dgm:pt>
    <dgm:pt modelId="{31164DBB-34B6-427C-B82D-DAEFC6E2A1FB}" type="pres">
      <dgm:prSet presAssocID="{AA7469EE-AD9B-4109-B489-D1D120034156}" presName="compChildNode" presStyleCnt="0"/>
      <dgm:spPr/>
    </dgm:pt>
    <dgm:pt modelId="{1E0D9119-CE07-4645-861A-2122997CD53E}" type="pres">
      <dgm:prSet presAssocID="{AA7469EE-AD9B-4109-B489-D1D120034156}" presName="theInnerList" presStyleCnt="0"/>
      <dgm:spPr/>
    </dgm:pt>
    <dgm:pt modelId="{8DA394D2-4B35-4B31-9F24-B0620D67096B}" type="pres">
      <dgm:prSet presAssocID="{89877263-3EFD-437E-9956-346BB87E7585}" presName="childNode" presStyleLbl="node1" presStyleIdx="1" presStyleCnt="3">
        <dgm:presLayoutVars>
          <dgm:bulletEnabled val="1"/>
        </dgm:presLayoutVars>
      </dgm:prSet>
      <dgm:spPr/>
      <dgm:t>
        <a:bodyPr/>
        <a:lstStyle/>
        <a:p>
          <a:endParaRPr lang="es-CO"/>
        </a:p>
      </dgm:t>
    </dgm:pt>
    <dgm:pt modelId="{17795DF0-3879-4D4A-B859-860638C81FDE}" type="pres">
      <dgm:prSet presAssocID="{AA7469EE-AD9B-4109-B489-D1D120034156}" presName="aSpace" presStyleCnt="0"/>
      <dgm:spPr/>
    </dgm:pt>
    <dgm:pt modelId="{ADEF53D3-A786-4BDC-A31A-4EE6BB2E3B23}" type="pres">
      <dgm:prSet presAssocID="{DFE1D859-C0E4-4969-91EC-FF4D998BEFB6}" presName="compNode" presStyleCnt="0"/>
      <dgm:spPr/>
    </dgm:pt>
    <dgm:pt modelId="{2FBB2C0E-3F61-43F0-8BFB-52BAF3206954}" type="pres">
      <dgm:prSet presAssocID="{DFE1D859-C0E4-4969-91EC-FF4D998BEFB6}" presName="aNode" presStyleLbl="bgShp" presStyleIdx="2" presStyleCnt="3"/>
      <dgm:spPr/>
      <dgm:t>
        <a:bodyPr/>
        <a:lstStyle/>
        <a:p>
          <a:endParaRPr lang="es-CO"/>
        </a:p>
      </dgm:t>
    </dgm:pt>
    <dgm:pt modelId="{8CAE635A-D58D-4F3A-A603-BC1789AC460B}" type="pres">
      <dgm:prSet presAssocID="{DFE1D859-C0E4-4969-91EC-FF4D998BEFB6}" presName="textNode" presStyleLbl="bgShp" presStyleIdx="2" presStyleCnt="3"/>
      <dgm:spPr/>
      <dgm:t>
        <a:bodyPr/>
        <a:lstStyle/>
        <a:p>
          <a:endParaRPr lang="es-CO"/>
        </a:p>
      </dgm:t>
    </dgm:pt>
    <dgm:pt modelId="{B29F8AC3-5F9A-4455-8362-56A11956B751}" type="pres">
      <dgm:prSet presAssocID="{DFE1D859-C0E4-4969-91EC-FF4D998BEFB6}" presName="compChildNode" presStyleCnt="0"/>
      <dgm:spPr/>
    </dgm:pt>
    <dgm:pt modelId="{136E3198-F0DB-4C29-9069-DC87D2047724}" type="pres">
      <dgm:prSet presAssocID="{DFE1D859-C0E4-4969-91EC-FF4D998BEFB6}" presName="theInnerList" presStyleCnt="0"/>
      <dgm:spPr/>
    </dgm:pt>
    <dgm:pt modelId="{79492C70-B247-4B94-AEBB-4D33D23E02E5}" type="pres">
      <dgm:prSet presAssocID="{7EBE417A-DA38-498F-AEA4-6B486B7FEB69}" presName="childNode" presStyleLbl="node1" presStyleIdx="2" presStyleCnt="3">
        <dgm:presLayoutVars>
          <dgm:bulletEnabled val="1"/>
        </dgm:presLayoutVars>
      </dgm:prSet>
      <dgm:spPr/>
      <dgm:t>
        <a:bodyPr/>
        <a:lstStyle/>
        <a:p>
          <a:endParaRPr lang="es-CO"/>
        </a:p>
      </dgm:t>
    </dgm:pt>
  </dgm:ptLst>
  <dgm:cxnLst>
    <dgm:cxn modelId="{E46336DD-01C4-4CA0-8EF5-398B781DD891}" type="presOf" srcId="{40222FCA-9955-42BF-9BA1-A3E36B07E18B}" destId="{5E22536A-9842-4BF4-B963-B748962D663D}" srcOrd="0" destOrd="0" presId="urn:microsoft.com/office/officeart/2005/8/layout/lProcess2"/>
    <dgm:cxn modelId="{F3039BAF-362E-4629-BC6E-49C7F17C67B1}" srcId="{562CD430-6501-4D14-9DA0-8DA1A2786398}" destId="{40222FCA-9955-42BF-9BA1-A3E36B07E18B}" srcOrd="0" destOrd="0" parTransId="{E5C0C245-53B0-4B2F-8E9D-AB2B53AFDEE3}" sibTransId="{0061B5E7-508D-4830-9A6C-B3A3328823D7}"/>
    <dgm:cxn modelId="{C666E3F1-0B12-463D-A750-20FA5EF06AF4}" type="presOf" srcId="{3EFAD7CD-A850-4D21-B01E-7F564785B655}" destId="{0CB0D1F4-7D53-4F5F-8C66-6D4B6783E484}" srcOrd="0" destOrd="0" presId="urn:microsoft.com/office/officeart/2005/8/layout/lProcess2"/>
    <dgm:cxn modelId="{9C48E432-D4A0-4958-8439-2223DED6C695}" type="presOf" srcId="{89877263-3EFD-437E-9956-346BB87E7585}" destId="{8DA394D2-4B35-4B31-9F24-B0620D67096B}" srcOrd="0" destOrd="0" presId="urn:microsoft.com/office/officeart/2005/8/layout/lProcess2"/>
    <dgm:cxn modelId="{326AB8DE-94C9-4C84-A4EA-4A4DC0B02DFA}" type="presOf" srcId="{DFE1D859-C0E4-4969-91EC-FF4D998BEFB6}" destId="{8CAE635A-D58D-4F3A-A603-BC1789AC460B}" srcOrd="1" destOrd="0" presId="urn:microsoft.com/office/officeart/2005/8/layout/lProcess2"/>
    <dgm:cxn modelId="{A11959C7-0C20-41A5-BD7B-BD448AB4CED6}" srcId="{AA7469EE-AD9B-4109-B489-D1D120034156}" destId="{89877263-3EFD-437E-9956-346BB87E7585}" srcOrd="0" destOrd="0" parTransId="{1AA8A934-6D15-4C96-853E-7B31BF4899AC}" sibTransId="{49DDFE8B-AC67-4807-B980-E1122300B620}"/>
    <dgm:cxn modelId="{FA367EB3-C02E-42A1-9217-6A4DB5E1CF14}" srcId="{562CD430-6501-4D14-9DA0-8DA1A2786398}" destId="{AA7469EE-AD9B-4109-B489-D1D120034156}" srcOrd="1" destOrd="0" parTransId="{C8A826E0-B814-4963-B81E-549507B51248}" sibTransId="{32D7C819-558C-4272-872B-7E5B21206391}"/>
    <dgm:cxn modelId="{33EE3C38-640E-4008-B7C1-EC2D03B87B66}" type="presOf" srcId="{40222FCA-9955-42BF-9BA1-A3E36B07E18B}" destId="{8042CA90-1B6A-4757-94FF-9AFD1E12F1E0}" srcOrd="1" destOrd="0" presId="urn:microsoft.com/office/officeart/2005/8/layout/lProcess2"/>
    <dgm:cxn modelId="{94493573-D938-4CB3-83D7-E3606816F537}" srcId="{40222FCA-9955-42BF-9BA1-A3E36B07E18B}" destId="{3EFAD7CD-A850-4D21-B01E-7F564785B655}" srcOrd="0" destOrd="0" parTransId="{3A54C0BE-06CA-4E12-9FD6-6835CCBA1083}" sibTransId="{9E815B5B-D68D-434E-BD9D-CCAC48303F54}"/>
    <dgm:cxn modelId="{72067394-559C-49BA-A573-66B1ACD11B72}" type="presOf" srcId="{DFE1D859-C0E4-4969-91EC-FF4D998BEFB6}" destId="{2FBB2C0E-3F61-43F0-8BFB-52BAF3206954}" srcOrd="0" destOrd="0" presId="urn:microsoft.com/office/officeart/2005/8/layout/lProcess2"/>
    <dgm:cxn modelId="{160B8953-3B9F-49B2-B5E9-6C3C8A1429EB}" srcId="{DFE1D859-C0E4-4969-91EC-FF4D998BEFB6}" destId="{7EBE417A-DA38-498F-AEA4-6B486B7FEB69}" srcOrd="0" destOrd="0" parTransId="{8F4A04D1-A0B7-40A3-B8FD-47141BF837E2}" sibTransId="{7B834773-6E34-4677-A288-D1D3DAAFAFAD}"/>
    <dgm:cxn modelId="{46750D00-DE75-4CAB-A34C-D89B877CF9B9}" type="presOf" srcId="{562CD430-6501-4D14-9DA0-8DA1A2786398}" destId="{C48407FB-6168-45D3-995F-B2441CC75873}" srcOrd="0" destOrd="0" presId="urn:microsoft.com/office/officeart/2005/8/layout/lProcess2"/>
    <dgm:cxn modelId="{CEC56CEA-AE94-47B3-B158-56EF1383F1D3}" type="presOf" srcId="{AA7469EE-AD9B-4109-B489-D1D120034156}" destId="{9CBCCAFE-38B4-4079-BC14-A61556792121}" srcOrd="1" destOrd="0" presId="urn:microsoft.com/office/officeart/2005/8/layout/lProcess2"/>
    <dgm:cxn modelId="{E92AA202-6E9F-4443-BE03-53462D2AA82E}" srcId="{562CD430-6501-4D14-9DA0-8DA1A2786398}" destId="{DFE1D859-C0E4-4969-91EC-FF4D998BEFB6}" srcOrd="2" destOrd="0" parTransId="{5188029F-2380-4FAD-9534-662DC170AC96}" sibTransId="{2A3EF55F-127E-46D9-AD2C-0A2052F4BECE}"/>
    <dgm:cxn modelId="{6700FAEE-A720-427C-87CC-8C05E5FD629B}" type="presOf" srcId="{7EBE417A-DA38-498F-AEA4-6B486B7FEB69}" destId="{79492C70-B247-4B94-AEBB-4D33D23E02E5}" srcOrd="0" destOrd="0" presId="urn:microsoft.com/office/officeart/2005/8/layout/lProcess2"/>
    <dgm:cxn modelId="{CB92F9A1-4AE8-4AD1-BD95-98BB826F28C0}" type="presOf" srcId="{AA7469EE-AD9B-4109-B489-D1D120034156}" destId="{2FCE2D5E-FB27-4966-87D0-B6CAF9A91FAF}" srcOrd="0" destOrd="0" presId="urn:microsoft.com/office/officeart/2005/8/layout/lProcess2"/>
    <dgm:cxn modelId="{0B9B016A-B27A-442A-B510-18CC88421E19}" type="presParOf" srcId="{C48407FB-6168-45D3-995F-B2441CC75873}" destId="{067A7B86-0DE9-4DEC-B6BF-76F496B0AEFF}" srcOrd="0" destOrd="0" presId="urn:microsoft.com/office/officeart/2005/8/layout/lProcess2"/>
    <dgm:cxn modelId="{07569140-5A9F-41DF-9A30-95D59D3CE7AF}" type="presParOf" srcId="{067A7B86-0DE9-4DEC-B6BF-76F496B0AEFF}" destId="{5E22536A-9842-4BF4-B963-B748962D663D}" srcOrd="0" destOrd="0" presId="urn:microsoft.com/office/officeart/2005/8/layout/lProcess2"/>
    <dgm:cxn modelId="{B35C18A1-BB56-4227-8176-BA0ECE2F24D8}" type="presParOf" srcId="{067A7B86-0DE9-4DEC-B6BF-76F496B0AEFF}" destId="{8042CA90-1B6A-4757-94FF-9AFD1E12F1E0}" srcOrd="1" destOrd="0" presId="urn:microsoft.com/office/officeart/2005/8/layout/lProcess2"/>
    <dgm:cxn modelId="{AAF5C2DC-6893-4A82-9AA0-7785E7B1AFED}" type="presParOf" srcId="{067A7B86-0DE9-4DEC-B6BF-76F496B0AEFF}" destId="{0E644D1C-6E72-4D6D-9B2F-0FDAA4A80658}" srcOrd="2" destOrd="0" presId="urn:microsoft.com/office/officeart/2005/8/layout/lProcess2"/>
    <dgm:cxn modelId="{F7C6FA94-1E1D-4356-8F9C-C1C7DA80DBE5}" type="presParOf" srcId="{0E644D1C-6E72-4D6D-9B2F-0FDAA4A80658}" destId="{670A4FF9-3B49-48A0-84A4-FFA31165D5F1}" srcOrd="0" destOrd="0" presId="urn:microsoft.com/office/officeart/2005/8/layout/lProcess2"/>
    <dgm:cxn modelId="{B728FC61-6566-4C39-8B32-E592BD01AF7D}" type="presParOf" srcId="{670A4FF9-3B49-48A0-84A4-FFA31165D5F1}" destId="{0CB0D1F4-7D53-4F5F-8C66-6D4B6783E484}" srcOrd="0" destOrd="0" presId="urn:microsoft.com/office/officeart/2005/8/layout/lProcess2"/>
    <dgm:cxn modelId="{1026C255-5FA0-466F-B7FF-F968EB0FAFCD}" type="presParOf" srcId="{C48407FB-6168-45D3-995F-B2441CC75873}" destId="{C9CA3A9A-F2E9-4FCD-B877-492D60F0D695}" srcOrd="1" destOrd="0" presId="urn:microsoft.com/office/officeart/2005/8/layout/lProcess2"/>
    <dgm:cxn modelId="{E14590A9-41A6-498D-BEB4-5B32760C27E2}" type="presParOf" srcId="{C48407FB-6168-45D3-995F-B2441CC75873}" destId="{2E4B6572-41DE-4072-BB91-E8E234A218F8}" srcOrd="2" destOrd="0" presId="urn:microsoft.com/office/officeart/2005/8/layout/lProcess2"/>
    <dgm:cxn modelId="{684E9694-8708-4E28-9BF9-6A1155FD8F2C}" type="presParOf" srcId="{2E4B6572-41DE-4072-BB91-E8E234A218F8}" destId="{2FCE2D5E-FB27-4966-87D0-B6CAF9A91FAF}" srcOrd="0" destOrd="0" presId="urn:microsoft.com/office/officeart/2005/8/layout/lProcess2"/>
    <dgm:cxn modelId="{20E65DA7-258D-40D2-9842-B0106E79D9C0}" type="presParOf" srcId="{2E4B6572-41DE-4072-BB91-E8E234A218F8}" destId="{9CBCCAFE-38B4-4079-BC14-A61556792121}" srcOrd="1" destOrd="0" presId="urn:microsoft.com/office/officeart/2005/8/layout/lProcess2"/>
    <dgm:cxn modelId="{452D6DBF-8B57-4981-A158-886DAC6F4874}" type="presParOf" srcId="{2E4B6572-41DE-4072-BB91-E8E234A218F8}" destId="{31164DBB-34B6-427C-B82D-DAEFC6E2A1FB}" srcOrd="2" destOrd="0" presId="urn:microsoft.com/office/officeart/2005/8/layout/lProcess2"/>
    <dgm:cxn modelId="{A9AD4A5C-9F60-4CED-86F8-935EAA71B1AC}" type="presParOf" srcId="{31164DBB-34B6-427C-B82D-DAEFC6E2A1FB}" destId="{1E0D9119-CE07-4645-861A-2122997CD53E}" srcOrd="0" destOrd="0" presId="urn:microsoft.com/office/officeart/2005/8/layout/lProcess2"/>
    <dgm:cxn modelId="{7E09BB25-B0D6-4426-8215-62B6B8FC9A75}" type="presParOf" srcId="{1E0D9119-CE07-4645-861A-2122997CD53E}" destId="{8DA394D2-4B35-4B31-9F24-B0620D67096B}" srcOrd="0" destOrd="0" presId="urn:microsoft.com/office/officeart/2005/8/layout/lProcess2"/>
    <dgm:cxn modelId="{37DE5B81-2F34-4C70-9BB0-D87F7745E8AA}" type="presParOf" srcId="{C48407FB-6168-45D3-995F-B2441CC75873}" destId="{17795DF0-3879-4D4A-B859-860638C81FDE}" srcOrd="3" destOrd="0" presId="urn:microsoft.com/office/officeart/2005/8/layout/lProcess2"/>
    <dgm:cxn modelId="{9612A742-26DF-4BFB-AA16-4E90A19739FB}" type="presParOf" srcId="{C48407FB-6168-45D3-995F-B2441CC75873}" destId="{ADEF53D3-A786-4BDC-A31A-4EE6BB2E3B23}" srcOrd="4" destOrd="0" presId="urn:microsoft.com/office/officeart/2005/8/layout/lProcess2"/>
    <dgm:cxn modelId="{2A692C49-9340-4836-A913-E3E19EE0AA34}" type="presParOf" srcId="{ADEF53D3-A786-4BDC-A31A-4EE6BB2E3B23}" destId="{2FBB2C0E-3F61-43F0-8BFB-52BAF3206954}" srcOrd="0" destOrd="0" presId="urn:microsoft.com/office/officeart/2005/8/layout/lProcess2"/>
    <dgm:cxn modelId="{72D15DFC-C823-4E5A-9857-6BFC44EF0D25}" type="presParOf" srcId="{ADEF53D3-A786-4BDC-A31A-4EE6BB2E3B23}" destId="{8CAE635A-D58D-4F3A-A603-BC1789AC460B}" srcOrd="1" destOrd="0" presId="urn:microsoft.com/office/officeart/2005/8/layout/lProcess2"/>
    <dgm:cxn modelId="{AA853DB1-A1E0-4A77-B240-ADD18F1AB14F}" type="presParOf" srcId="{ADEF53D3-A786-4BDC-A31A-4EE6BB2E3B23}" destId="{B29F8AC3-5F9A-4455-8362-56A11956B751}" srcOrd="2" destOrd="0" presId="urn:microsoft.com/office/officeart/2005/8/layout/lProcess2"/>
    <dgm:cxn modelId="{8E4076A6-8AE5-4278-BADF-7180FEB8ECEC}" type="presParOf" srcId="{B29F8AC3-5F9A-4455-8362-56A11956B751}" destId="{136E3198-F0DB-4C29-9069-DC87D2047724}" srcOrd="0" destOrd="0" presId="urn:microsoft.com/office/officeart/2005/8/layout/lProcess2"/>
    <dgm:cxn modelId="{1A70933D-94AE-4BDE-8E9E-655C4D215F6A}" type="presParOf" srcId="{136E3198-F0DB-4C29-9069-DC87D2047724}" destId="{79492C70-B247-4B94-AEBB-4D33D23E02E5}" srcOrd="0" destOrd="0" presId="urn:microsoft.com/office/officeart/2005/8/layout/l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2" qsCatId="3D" csTypeId="urn:microsoft.com/office/officeart/2005/8/colors/accent0_2" csCatId="mainScheme" phldr="1"/>
      <dgm:spPr/>
      <dgm:t>
        <a:bodyPr/>
        <a:lstStyle/>
        <a:p>
          <a:endParaRPr lang="es-CO"/>
        </a:p>
      </dgm:t>
    </dgm:pt>
    <dgm:pt modelId="{13653C87-524A-4182-A637-621C9010E2A2}">
      <dgm:prSet/>
      <dgm:spPr/>
      <dgm:t>
        <a:bodyPr/>
        <a:lstStyle/>
        <a:p>
          <a:r>
            <a:rPr lang="es-CO" dirty="0" smtClean="0"/>
            <a:t>De conformidad con el Art. 41 de los Estatutos y el 4.1.1 Núm. 20 y 21 del Código de Buen Gobierno, la Junta Directiva está plenamente facultada para crear los comités de Junta (conformado por solo miembros de Junta) y los comités adjuntos (conformados por miembros de Junta y externos) que considere adecuados para el desarrollo del objeto social de la Entidad y para aprobar los reglamentos de funcionamiento de los mismos. </a:t>
          </a:r>
          <a:endParaRPr lang="es-CO" dirty="0"/>
        </a:p>
      </dgm:t>
    </dgm:pt>
    <dgm:pt modelId="{2A536016-3CA4-4B1D-AB2A-529783268894}" type="parTrans" cxnId="{CFE13072-1079-47ED-8073-C47551C9B6B6}">
      <dgm:prSet/>
      <dgm:spPr/>
      <dgm:t>
        <a:bodyPr/>
        <a:lstStyle/>
        <a:p>
          <a:endParaRPr lang="es-CO"/>
        </a:p>
      </dgm:t>
    </dgm:pt>
    <dgm:pt modelId="{4ACB46B8-607A-4906-8611-61516B61595E}" type="sibTrans" cxnId="{CFE13072-1079-47ED-8073-C47551C9B6B6}">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D2823B21-0254-4542-9EAB-A3B495573812}" type="pres">
      <dgm:prSet presAssocID="{13653C87-524A-4182-A637-621C9010E2A2}" presName="parentText" presStyleLbl="node1" presStyleIdx="0" presStyleCnt="1" custLinFactNeighborY="1001">
        <dgm:presLayoutVars>
          <dgm:chMax val="0"/>
          <dgm:bulletEnabled val="1"/>
        </dgm:presLayoutVars>
      </dgm:prSet>
      <dgm:spPr/>
      <dgm:t>
        <a:bodyPr/>
        <a:lstStyle/>
        <a:p>
          <a:endParaRPr lang="es-CO"/>
        </a:p>
      </dgm:t>
    </dgm:pt>
  </dgm:ptLst>
  <dgm:cxnLst>
    <dgm:cxn modelId="{3E4BA3C9-02F4-4C13-A385-63C97CCACFFB}" type="presOf" srcId="{1BDD92D1-4249-41CD-80E0-04B67D1A883E}" destId="{13DF23CD-4103-4954-9192-E79AEC36CBC1}" srcOrd="0" destOrd="0" presId="urn:microsoft.com/office/officeart/2005/8/layout/vList2"/>
    <dgm:cxn modelId="{CFE13072-1079-47ED-8073-C47551C9B6B6}" srcId="{1BDD92D1-4249-41CD-80E0-04B67D1A883E}" destId="{13653C87-524A-4182-A637-621C9010E2A2}" srcOrd="0" destOrd="0" parTransId="{2A536016-3CA4-4B1D-AB2A-529783268894}" sibTransId="{4ACB46B8-607A-4906-8611-61516B61595E}"/>
    <dgm:cxn modelId="{A3A58245-DC3D-4835-9E61-7E6A4117B67F}" type="presOf" srcId="{13653C87-524A-4182-A637-621C9010E2A2}" destId="{D2823B21-0254-4542-9EAB-A3B495573812}" srcOrd="0" destOrd="0" presId="urn:microsoft.com/office/officeart/2005/8/layout/vList2"/>
    <dgm:cxn modelId="{6C8CAC61-B46F-4110-83E3-1285694E46E0}" type="presParOf" srcId="{13DF23CD-4103-4954-9192-E79AEC36CBC1}" destId="{D2823B21-0254-4542-9EAB-A3B495573812}" srcOrd="0"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61C3F3-97E3-463F-9DE1-D4CDE340A85A}" type="doc">
      <dgm:prSet loTypeId="urn:microsoft.com/office/officeart/2008/layout/VerticalCurvedList" loCatId="list" qsTypeId="urn:microsoft.com/office/officeart/2005/8/quickstyle/3d1" qsCatId="3D" csTypeId="urn:microsoft.com/office/officeart/2005/8/colors/accent1_1" csCatId="accent1" phldr="1"/>
      <dgm:spPr/>
      <dgm:t>
        <a:bodyPr/>
        <a:lstStyle/>
        <a:p>
          <a:endParaRPr lang="es-CO"/>
        </a:p>
      </dgm:t>
    </dgm:pt>
    <dgm:pt modelId="{95AF29A3-9A68-4438-A18E-EADE1163F701}">
      <dgm:prSet phldrT="[Texto]"/>
      <dgm:spPr/>
      <dgm:t>
        <a:bodyPr/>
        <a:lstStyle/>
        <a:p>
          <a:r>
            <a:rPr lang="es-CO" dirty="0" smtClean="0"/>
            <a:t>Resultados Financieros a Junio de 2017</a:t>
          </a:r>
          <a:endParaRPr lang="es-CO" dirty="0"/>
        </a:p>
      </dgm:t>
    </dgm:pt>
    <dgm:pt modelId="{BA58F070-482E-4B1A-8456-B0DF1A7C8E5D}" type="parTrans" cxnId="{8D661319-56A7-4747-98EC-BBDE1B92EC18}">
      <dgm:prSet/>
      <dgm:spPr/>
      <dgm:t>
        <a:bodyPr/>
        <a:lstStyle/>
        <a:p>
          <a:endParaRPr lang="es-CO"/>
        </a:p>
      </dgm:t>
    </dgm:pt>
    <dgm:pt modelId="{9E70C651-288E-415E-BE31-F9ED661EBF69}" type="sibTrans" cxnId="{8D661319-56A7-4747-98EC-BBDE1B92EC18}">
      <dgm:prSet/>
      <dgm:spPr/>
      <dgm:t>
        <a:bodyPr/>
        <a:lstStyle/>
        <a:p>
          <a:endParaRPr lang="es-CO"/>
        </a:p>
      </dgm:t>
    </dgm:pt>
    <dgm:pt modelId="{75160D89-4151-4FEA-A451-9B0D376FEC93}">
      <dgm:prSet phldrT="[Texto]"/>
      <dgm:spPr/>
      <dgm:t>
        <a:bodyPr/>
        <a:lstStyle/>
        <a:p>
          <a:r>
            <a:rPr lang="es-CO" dirty="0" smtClean="0"/>
            <a:t>Situación Financiera</a:t>
          </a:r>
          <a:endParaRPr lang="es-CO" dirty="0"/>
        </a:p>
      </dgm:t>
    </dgm:pt>
    <dgm:pt modelId="{BE42BB2C-BF02-4650-9D59-9DDF1106017C}" type="parTrans" cxnId="{C17D023A-BCEE-491C-B27D-B72112B3E0BF}">
      <dgm:prSet/>
      <dgm:spPr/>
      <dgm:t>
        <a:bodyPr/>
        <a:lstStyle/>
        <a:p>
          <a:endParaRPr lang="es-CO"/>
        </a:p>
      </dgm:t>
    </dgm:pt>
    <dgm:pt modelId="{2735EF7F-7C58-497A-B73A-CBD2F60DC28A}" type="sibTrans" cxnId="{C17D023A-BCEE-491C-B27D-B72112B3E0BF}">
      <dgm:prSet/>
      <dgm:spPr/>
      <dgm:t>
        <a:bodyPr/>
        <a:lstStyle/>
        <a:p>
          <a:endParaRPr lang="es-CO" dirty="0"/>
        </a:p>
      </dgm:t>
    </dgm:pt>
    <dgm:pt modelId="{7628EA65-4873-4F01-A419-0893B62687F9}">
      <dgm:prSet phldrT="[Texto]"/>
      <dgm:spPr/>
      <dgm:t>
        <a:bodyPr/>
        <a:lstStyle/>
        <a:p>
          <a:r>
            <a:rPr lang="es-CO" dirty="0" smtClean="0"/>
            <a:t>Estado de Resultados</a:t>
          </a:r>
          <a:endParaRPr lang="es-CO" dirty="0"/>
        </a:p>
      </dgm:t>
    </dgm:pt>
    <dgm:pt modelId="{716A053D-7314-4FD9-8857-FEF7D1E50B8A}" type="parTrans" cxnId="{00F2BAEA-B9D4-47B2-A44A-E5283AE15111}">
      <dgm:prSet/>
      <dgm:spPr/>
      <dgm:t>
        <a:bodyPr/>
        <a:lstStyle/>
        <a:p>
          <a:endParaRPr lang="es-CO"/>
        </a:p>
      </dgm:t>
    </dgm:pt>
    <dgm:pt modelId="{BB120FE0-BB34-4776-9E23-89098B39E0BE}" type="sibTrans" cxnId="{00F2BAEA-B9D4-47B2-A44A-E5283AE15111}">
      <dgm:prSet/>
      <dgm:spPr/>
      <dgm:t>
        <a:bodyPr/>
        <a:lstStyle/>
        <a:p>
          <a:endParaRPr lang="es-CO"/>
        </a:p>
      </dgm:t>
    </dgm:pt>
    <dgm:pt modelId="{2B8843B3-8285-45F1-8B58-D179D98AB11D}" type="pres">
      <dgm:prSet presAssocID="{9B61C3F3-97E3-463F-9DE1-D4CDE340A85A}" presName="Name0" presStyleCnt="0">
        <dgm:presLayoutVars>
          <dgm:chMax val="7"/>
          <dgm:chPref val="7"/>
          <dgm:dir/>
        </dgm:presLayoutVars>
      </dgm:prSet>
      <dgm:spPr/>
      <dgm:t>
        <a:bodyPr/>
        <a:lstStyle/>
        <a:p>
          <a:endParaRPr lang="es-CO"/>
        </a:p>
      </dgm:t>
    </dgm:pt>
    <dgm:pt modelId="{7CC4196F-313E-4483-9ACE-D085962A8C84}" type="pres">
      <dgm:prSet presAssocID="{9B61C3F3-97E3-463F-9DE1-D4CDE340A85A}" presName="Name1" presStyleCnt="0"/>
      <dgm:spPr/>
    </dgm:pt>
    <dgm:pt modelId="{42E7C4D3-6A7B-41A4-831D-E50394D870E3}" type="pres">
      <dgm:prSet presAssocID="{9B61C3F3-97E3-463F-9DE1-D4CDE340A85A}" presName="cycle" presStyleCnt="0"/>
      <dgm:spPr/>
    </dgm:pt>
    <dgm:pt modelId="{52FB216A-1060-4183-8E5C-35AF0356303B}" type="pres">
      <dgm:prSet presAssocID="{9B61C3F3-97E3-463F-9DE1-D4CDE340A85A}" presName="srcNode" presStyleLbl="node1" presStyleIdx="0" presStyleCnt="1"/>
      <dgm:spPr/>
    </dgm:pt>
    <dgm:pt modelId="{73922974-B038-4F85-AFCE-14E6902E518A}" type="pres">
      <dgm:prSet presAssocID="{9B61C3F3-97E3-463F-9DE1-D4CDE340A85A}" presName="conn" presStyleLbl="parChTrans1D2" presStyleIdx="0" presStyleCnt="1"/>
      <dgm:spPr/>
      <dgm:t>
        <a:bodyPr/>
        <a:lstStyle/>
        <a:p>
          <a:endParaRPr lang="es-CO"/>
        </a:p>
      </dgm:t>
    </dgm:pt>
    <dgm:pt modelId="{C3BF9727-A5BC-43EC-B82E-EE8C6BE4BC68}" type="pres">
      <dgm:prSet presAssocID="{9B61C3F3-97E3-463F-9DE1-D4CDE340A85A}" presName="extraNode" presStyleLbl="node1" presStyleIdx="0" presStyleCnt="1"/>
      <dgm:spPr/>
    </dgm:pt>
    <dgm:pt modelId="{0C75A080-E46A-4817-816C-D93E5376D593}" type="pres">
      <dgm:prSet presAssocID="{9B61C3F3-97E3-463F-9DE1-D4CDE340A85A}" presName="dstNode" presStyleLbl="node1" presStyleIdx="0" presStyleCnt="1"/>
      <dgm:spPr/>
    </dgm:pt>
    <dgm:pt modelId="{FBF39F43-E816-4D10-80A6-3A87657506D0}" type="pres">
      <dgm:prSet presAssocID="{95AF29A3-9A68-4438-A18E-EADE1163F701}" presName="text_1" presStyleLbl="node1" presStyleIdx="0" presStyleCnt="1">
        <dgm:presLayoutVars>
          <dgm:bulletEnabled val="1"/>
        </dgm:presLayoutVars>
      </dgm:prSet>
      <dgm:spPr/>
      <dgm:t>
        <a:bodyPr/>
        <a:lstStyle/>
        <a:p>
          <a:endParaRPr lang="es-CO"/>
        </a:p>
      </dgm:t>
    </dgm:pt>
    <dgm:pt modelId="{2AAC9375-1A59-4BAB-9A59-3F96B758A557}" type="pres">
      <dgm:prSet presAssocID="{95AF29A3-9A68-4438-A18E-EADE1163F701}" presName="accent_1" presStyleCnt="0"/>
      <dgm:spPr/>
    </dgm:pt>
    <dgm:pt modelId="{61E1B4D0-67A2-4B2B-ACA7-74638F579EEC}" type="pres">
      <dgm:prSet presAssocID="{95AF29A3-9A68-4438-A18E-EADE1163F701}" presName="accentRepeatNode" presStyleLbl="solidFgAcc1" presStyleIdx="0" presStyleCnt="1"/>
      <dgm:spPr/>
    </dgm:pt>
  </dgm:ptLst>
  <dgm:cxnLst>
    <dgm:cxn modelId="{8D661319-56A7-4747-98EC-BBDE1B92EC18}" srcId="{9B61C3F3-97E3-463F-9DE1-D4CDE340A85A}" destId="{95AF29A3-9A68-4438-A18E-EADE1163F701}" srcOrd="0" destOrd="0" parTransId="{BA58F070-482E-4B1A-8456-B0DF1A7C8E5D}" sibTransId="{9E70C651-288E-415E-BE31-F9ED661EBF69}"/>
    <dgm:cxn modelId="{94C3F3EE-7CD1-4127-AE75-CF8113B53EBE}" type="presOf" srcId="{9B61C3F3-97E3-463F-9DE1-D4CDE340A85A}" destId="{2B8843B3-8285-45F1-8B58-D179D98AB11D}" srcOrd="0" destOrd="0" presId="urn:microsoft.com/office/officeart/2008/layout/VerticalCurvedList"/>
    <dgm:cxn modelId="{00F2BAEA-B9D4-47B2-A44A-E5283AE15111}" srcId="{95AF29A3-9A68-4438-A18E-EADE1163F701}" destId="{7628EA65-4873-4F01-A419-0893B62687F9}" srcOrd="1" destOrd="0" parTransId="{716A053D-7314-4FD9-8857-FEF7D1E50B8A}" sibTransId="{BB120FE0-BB34-4776-9E23-89098B39E0BE}"/>
    <dgm:cxn modelId="{C17D023A-BCEE-491C-B27D-B72112B3E0BF}" srcId="{95AF29A3-9A68-4438-A18E-EADE1163F701}" destId="{75160D89-4151-4FEA-A451-9B0D376FEC93}" srcOrd="0" destOrd="0" parTransId="{BE42BB2C-BF02-4650-9D59-9DDF1106017C}" sibTransId="{2735EF7F-7C58-497A-B73A-CBD2F60DC28A}"/>
    <dgm:cxn modelId="{C7976637-80ED-4059-A11A-A801594AD254}" type="presOf" srcId="{2735EF7F-7C58-497A-B73A-CBD2F60DC28A}" destId="{73922974-B038-4F85-AFCE-14E6902E518A}" srcOrd="0" destOrd="0" presId="urn:microsoft.com/office/officeart/2008/layout/VerticalCurvedList"/>
    <dgm:cxn modelId="{8CC09B11-6EBF-492A-937F-996066A54592}" type="presOf" srcId="{95AF29A3-9A68-4438-A18E-EADE1163F701}" destId="{FBF39F43-E816-4D10-80A6-3A87657506D0}" srcOrd="0" destOrd="0" presId="urn:microsoft.com/office/officeart/2008/layout/VerticalCurvedList"/>
    <dgm:cxn modelId="{9813B20D-E3C5-4EFD-B1D8-F789887D72D5}" type="presOf" srcId="{75160D89-4151-4FEA-A451-9B0D376FEC93}" destId="{FBF39F43-E816-4D10-80A6-3A87657506D0}" srcOrd="0" destOrd="1" presId="urn:microsoft.com/office/officeart/2008/layout/VerticalCurvedList"/>
    <dgm:cxn modelId="{9F7C9504-6C35-4696-B44C-D09D7BD9B267}" type="presOf" srcId="{7628EA65-4873-4F01-A419-0893B62687F9}" destId="{FBF39F43-E816-4D10-80A6-3A87657506D0}" srcOrd="0" destOrd="2" presId="urn:microsoft.com/office/officeart/2008/layout/VerticalCurvedList"/>
    <dgm:cxn modelId="{DB3507B6-908F-4879-A5B7-64E9016E5E77}" type="presParOf" srcId="{2B8843B3-8285-45F1-8B58-D179D98AB11D}" destId="{7CC4196F-313E-4483-9ACE-D085962A8C84}" srcOrd="0" destOrd="0" presId="urn:microsoft.com/office/officeart/2008/layout/VerticalCurvedList"/>
    <dgm:cxn modelId="{A212FA51-A427-456B-BD48-0BF890047705}" type="presParOf" srcId="{7CC4196F-313E-4483-9ACE-D085962A8C84}" destId="{42E7C4D3-6A7B-41A4-831D-E50394D870E3}" srcOrd="0" destOrd="0" presId="urn:microsoft.com/office/officeart/2008/layout/VerticalCurvedList"/>
    <dgm:cxn modelId="{D863D0AC-CF5B-4937-9C25-A06423214564}" type="presParOf" srcId="{42E7C4D3-6A7B-41A4-831D-E50394D870E3}" destId="{52FB216A-1060-4183-8E5C-35AF0356303B}" srcOrd="0" destOrd="0" presId="urn:microsoft.com/office/officeart/2008/layout/VerticalCurvedList"/>
    <dgm:cxn modelId="{DF3B0F60-BC6D-4A54-BA23-2FBD007737CB}" type="presParOf" srcId="{42E7C4D3-6A7B-41A4-831D-E50394D870E3}" destId="{73922974-B038-4F85-AFCE-14E6902E518A}" srcOrd="1" destOrd="0" presId="urn:microsoft.com/office/officeart/2008/layout/VerticalCurvedList"/>
    <dgm:cxn modelId="{A3158F76-C22A-4128-B499-36DD46EECABC}" type="presParOf" srcId="{42E7C4D3-6A7B-41A4-831D-E50394D870E3}" destId="{C3BF9727-A5BC-43EC-B82E-EE8C6BE4BC68}" srcOrd="2" destOrd="0" presId="urn:microsoft.com/office/officeart/2008/layout/VerticalCurvedList"/>
    <dgm:cxn modelId="{03E7EEC7-4533-436A-903D-8CF0E49F11E7}" type="presParOf" srcId="{42E7C4D3-6A7B-41A4-831D-E50394D870E3}" destId="{0C75A080-E46A-4817-816C-D93E5376D593}" srcOrd="3" destOrd="0" presId="urn:microsoft.com/office/officeart/2008/layout/VerticalCurvedList"/>
    <dgm:cxn modelId="{B6360EF2-268A-4D79-BAD0-EBFCD949B233}" type="presParOf" srcId="{7CC4196F-313E-4483-9ACE-D085962A8C84}" destId="{FBF39F43-E816-4D10-80A6-3A87657506D0}" srcOrd="1" destOrd="0" presId="urn:microsoft.com/office/officeart/2008/layout/VerticalCurvedList"/>
    <dgm:cxn modelId="{83A3FB9C-E7AD-44FA-AB02-DF0B73C9D7AC}" type="presParOf" srcId="{7CC4196F-313E-4483-9ACE-D085962A8C84}" destId="{2AAC9375-1A59-4BAB-9A59-3F96B758A557}" srcOrd="2" destOrd="0" presId="urn:microsoft.com/office/officeart/2008/layout/VerticalCurvedList"/>
    <dgm:cxn modelId="{01CDAC8A-63D6-4C13-B657-66DA7D86343E}" type="presParOf" srcId="{2AAC9375-1A59-4BAB-9A59-3F96B758A557}" destId="{61E1B4D0-67A2-4B2B-ACA7-74638F579EEC}" srcOrd="0" destOrd="0" presId="urn:microsoft.com/office/officeart/2008/layout/VerticalCurved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F9E103E-A231-4F51-8B82-80889F5DA88C}" type="doc">
      <dgm:prSet loTypeId="urn:microsoft.com/office/officeart/2005/8/layout/hierarchy3" loCatId="list" qsTypeId="urn:microsoft.com/office/officeart/2005/8/quickstyle/3d2" qsCatId="3D" csTypeId="urn:microsoft.com/office/officeart/2005/8/colors/accent1_2" csCatId="accent1" phldr="1"/>
      <dgm:spPr/>
      <dgm:t>
        <a:bodyPr/>
        <a:lstStyle/>
        <a:p>
          <a:endParaRPr lang="es-CO"/>
        </a:p>
      </dgm:t>
    </dgm:pt>
    <dgm:pt modelId="{1AD33F84-96B1-403D-8102-F96DEE53F6AB}">
      <dgm:prSet phldrT="[Texto]"/>
      <dgm:spPr/>
      <dgm:t>
        <a:bodyPr/>
        <a:lstStyle/>
        <a:p>
          <a:r>
            <a:rPr lang="es-CO" dirty="0" smtClean="0"/>
            <a:t>Valor Ahorros de la Secretaria General en Rubro Junta Directiva Enero – Mayo 2017</a:t>
          </a:r>
          <a:endParaRPr lang="es-CO" dirty="0"/>
        </a:p>
      </dgm:t>
    </dgm:pt>
    <dgm:pt modelId="{ACF958E0-E7C0-4E18-8C3B-31E5F03A06BB}" type="parTrans" cxnId="{55C8D070-F2A1-4F4D-B1A4-409BA0C3F522}">
      <dgm:prSet/>
      <dgm:spPr/>
      <dgm:t>
        <a:bodyPr/>
        <a:lstStyle/>
        <a:p>
          <a:endParaRPr lang="es-CO"/>
        </a:p>
      </dgm:t>
    </dgm:pt>
    <dgm:pt modelId="{63F38DEF-A330-4C18-A275-C27FB174DE2A}" type="sibTrans" cxnId="{55C8D070-F2A1-4F4D-B1A4-409BA0C3F522}">
      <dgm:prSet/>
      <dgm:spPr/>
      <dgm:t>
        <a:bodyPr/>
        <a:lstStyle/>
        <a:p>
          <a:endParaRPr lang="es-CO"/>
        </a:p>
      </dgm:t>
    </dgm:pt>
    <dgm:pt modelId="{77BA777E-072D-44C6-AE5A-310D0FC8F42C}">
      <dgm:prSet phldrT="[Texto]"/>
      <dgm:spPr/>
      <dgm:t>
        <a:bodyPr/>
        <a:lstStyle/>
        <a:p>
          <a:r>
            <a:rPr lang="es-CO" dirty="0" smtClean="0"/>
            <a:t>$96 millones</a:t>
          </a:r>
          <a:endParaRPr lang="es-CO" dirty="0"/>
        </a:p>
      </dgm:t>
    </dgm:pt>
    <dgm:pt modelId="{49307113-C0F1-4408-9037-23466B596F0A}" type="parTrans" cxnId="{B832A139-EC91-4F9A-9DA2-A220B08E18DC}">
      <dgm:prSet/>
      <dgm:spPr/>
      <dgm:t>
        <a:bodyPr/>
        <a:lstStyle/>
        <a:p>
          <a:endParaRPr lang="es-CO" dirty="0"/>
        </a:p>
      </dgm:t>
    </dgm:pt>
    <dgm:pt modelId="{6E488138-C699-4E41-A7DA-CEEAF52A3408}" type="sibTrans" cxnId="{B832A139-EC91-4F9A-9DA2-A220B08E18DC}">
      <dgm:prSet/>
      <dgm:spPr/>
      <dgm:t>
        <a:bodyPr/>
        <a:lstStyle/>
        <a:p>
          <a:endParaRPr lang="es-CO"/>
        </a:p>
      </dgm:t>
    </dgm:pt>
    <dgm:pt modelId="{8B218083-DB5D-4A9F-B7F2-02F85338A612}">
      <dgm:prSet phldrT="[Texto]"/>
      <dgm:spPr/>
      <dgm:t>
        <a:bodyPr/>
        <a:lstStyle/>
        <a:p>
          <a:r>
            <a:rPr lang="es-CO" dirty="0" smtClean="0"/>
            <a:t>Sesiones Programadas Comité de Regulación</a:t>
          </a:r>
          <a:endParaRPr lang="es-CO" dirty="0"/>
        </a:p>
      </dgm:t>
    </dgm:pt>
    <dgm:pt modelId="{1184E8D3-5884-4568-938F-E92763303DFB}" type="parTrans" cxnId="{DF1B5306-C02F-4FC7-A2EF-DF329486354C}">
      <dgm:prSet/>
      <dgm:spPr/>
      <dgm:t>
        <a:bodyPr/>
        <a:lstStyle/>
        <a:p>
          <a:endParaRPr lang="es-CO"/>
        </a:p>
      </dgm:t>
    </dgm:pt>
    <dgm:pt modelId="{09948D25-6414-4FC6-866D-9C7F412B0E7D}" type="sibTrans" cxnId="{DF1B5306-C02F-4FC7-A2EF-DF329486354C}">
      <dgm:prSet/>
      <dgm:spPr/>
      <dgm:t>
        <a:bodyPr/>
        <a:lstStyle/>
        <a:p>
          <a:endParaRPr lang="es-CO"/>
        </a:p>
      </dgm:t>
    </dgm:pt>
    <dgm:pt modelId="{080635B8-2BE9-4394-9D2F-DDE1A7066837}">
      <dgm:prSet phldrT="[Texto]"/>
      <dgm:spPr/>
      <dgm:t>
        <a:bodyPr/>
        <a:lstStyle/>
        <a:p>
          <a:r>
            <a:rPr lang="es-CO" dirty="0" smtClean="0"/>
            <a:t>Número de Sesiones presupuestadas</a:t>
          </a:r>
        </a:p>
        <a:p>
          <a:r>
            <a:rPr lang="es-CO" b="1" dirty="0" smtClean="0"/>
            <a:t>Doce (12)</a:t>
          </a:r>
          <a:endParaRPr lang="es-CO" b="1" dirty="0"/>
        </a:p>
      </dgm:t>
    </dgm:pt>
    <dgm:pt modelId="{A612C931-1DCD-4E9A-A408-F33F7882F232}" type="parTrans" cxnId="{B53134A9-94BD-4807-8686-E41F65AF8DFF}">
      <dgm:prSet/>
      <dgm:spPr/>
      <dgm:t>
        <a:bodyPr/>
        <a:lstStyle/>
        <a:p>
          <a:endParaRPr lang="es-CO" dirty="0"/>
        </a:p>
      </dgm:t>
    </dgm:pt>
    <dgm:pt modelId="{2326961C-9D95-46CD-AAA1-A92AEBE77CDC}" type="sibTrans" cxnId="{B53134A9-94BD-4807-8686-E41F65AF8DFF}">
      <dgm:prSet/>
      <dgm:spPr/>
      <dgm:t>
        <a:bodyPr/>
        <a:lstStyle/>
        <a:p>
          <a:endParaRPr lang="es-CO"/>
        </a:p>
      </dgm:t>
    </dgm:pt>
    <dgm:pt modelId="{2B95ACE5-3D9D-492D-A050-8F22D6C94196}">
      <dgm:prSet phldrT="[Texto]"/>
      <dgm:spPr/>
      <dgm:t>
        <a:bodyPr/>
        <a:lstStyle/>
        <a:p>
          <a:r>
            <a:rPr lang="es-CO" dirty="0" smtClean="0"/>
            <a:t>Número de Miembros </a:t>
          </a:r>
        </a:p>
        <a:p>
          <a:r>
            <a:rPr lang="es-CO" b="1" dirty="0" smtClean="0"/>
            <a:t> Tres (3)</a:t>
          </a:r>
          <a:endParaRPr lang="es-CO" b="1" dirty="0"/>
        </a:p>
      </dgm:t>
    </dgm:pt>
    <dgm:pt modelId="{5CBDE0BF-3367-4983-A5F4-BB94BE497639}" type="parTrans" cxnId="{1692008B-B6A6-40B9-A52F-24E41DBC6CC7}">
      <dgm:prSet/>
      <dgm:spPr/>
      <dgm:t>
        <a:bodyPr/>
        <a:lstStyle/>
        <a:p>
          <a:endParaRPr lang="es-CO" dirty="0"/>
        </a:p>
      </dgm:t>
    </dgm:pt>
    <dgm:pt modelId="{78BA604B-7D00-40D9-9055-886865285B6A}" type="sibTrans" cxnId="{1692008B-B6A6-40B9-A52F-24E41DBC6CC7}">
      <dgm:prSet/>
      <dgm:spPr/>
      <dgm:t>
        <a:bodyPr/>
        <a:lstStyle/>
        <a:p>
          <a:endParaRPr lang="es-CO"/>
        </a:p>
      </dgm:t>
    </dgm:pt>
    <dgm:pt modelId="{93055075-48B7-4159-8611-E322BBB65E5F}">
      <dgm:prSet phldrT="[Texto]"/>
      <dgm:spPr/>
      <dgm:t>
        <a:bodyPr/>
        <a:lstStyle/>
        <a:p>
          <a:r>
            <a:rPr lang="es-CO" dirty="0" smtClean="0"/>
            <a:t>Valor Honorarios Comité de Regulación Julio – Diciembre de 2017</a:t>
          </a:r>
          <a:endParaRPr lang="es-CO" dirty="0"/>
        </a:p>
      </dgm:t>
    </dgm:pt>
    <dgm:pt modelId="{EA1B97D8-C438-48EE-B18B-6177FBD36A5E}" type="parTrans" cxnId="{F4EB1331-D3F0-407B-9040-D9417030815B}">
      <dgm:prSet/>
      <dgm:spPr/>
      <dgm:t>
        <a:bodyPr/>
        <a:lstStyle/>
        <a:p>
          <a:endParaRPr lang="es-CO"/>
        </a:p>
      </dgm:t>
    </dgm:pt>
    <dgm:pt modelId="{C41CC39B-74C4-4470-B339-F475A61766F1}" type="sibTrans" cxnId="{F4EB1331-D3F0-407B-9040-D9417030815B}">
      <dgm:prSet/>
      <dgm:spPr/>
      <dgm:t>
        <a:bodyPr/>
        <a:lstStyle/>
        <a:p>
          <a:endParaRPr lang="es-CO"/>
        </a:p>
      </dgm:t>
    </dgm:pt>
    <dgm:pt modelId="{E2EA40E2-19F4-4A01-A74A-FFD96331BCB7}">
      <dgm:prSet phldrT="[Texto]"/>
      <dgm:spPr/>
      <dgm:t>
        <a:bodyPr/>
        <a:lstStyle/>
        <a:p>
          <a:r>
            <a:rPr lang="es-CO" dirty="0" smtClean="0"/>
            <a:t>$53 millones</a:t>
          </a:r>
          <a:endParaRPr lang="es-CO" dirty="0"/>
        </a:p>
      </dgm:t>
    </dgm:pt>
    <dgm:pt modelId="{CB7F3274-E275-4DF0-946A-E3157060C449}" type="parTrans" cxnId="{8999F533-C039-45EA-B351-C63D61A3FE3E}">
      <dgm:prSet/>
      <dgm:spPr/>
      <dgm:t>
        <a:bodyPr/>
        <a:lstStyle/>
        <a:p>
          <a:endParaRPr lang="es-CO" dirty="0"/>
        </a:p>
      </dgm:t>
    </dgm:pt>
    <dgm:pt modelId="{62824A2A-CE5C-44DE-AB09-AA6BB01F1493}" type="sibTrans" cxnId="{8999F533-C039-45EA-B351-C63D61A3FE3E}">
      <dgm:prSet/>
      <dgm:spPr/>
      <dgm:t>
        <a:bodyPr/>
        <a:lstStyle/>
        <a:p>
          <a:endParaRPr lang="es-CO"/>
        </a:p>
      </dgm:t>
    </dgm:pt>
    <dgm:pt modelId="{C6A49577-CB45-4673-8C11-364C73EEB79D}">
      <dgm:prSet phldrT="[Texto]"/>
      <dgm:spPr/>
      <dgm:t>
        <a:bodyPr/>
        <a:lstStyle/>
        <a:p>
          <a:r>
            <a:rPr lang="es-CO" dirty="0" smtClean="0"/>
            <a:t>Valor Honorarios por Miembro</a:t>
          </a:r>
        </a:p>
        <a:p>
          <a:r>
            <a:rPr lang="es-CO" dirty="0" smtClean="0"/>
            <a:t> </a:t>
          </a:r>
          <a:r>
            <a:rPr lang="es-CO" b="1" dirty="0" smtClean="0"/>
            <a:t>$1.475.434</a:t>
          </a:r>
          <a:endParaRPr lang="es-CO" b="1" dirty="0"/>
        </a:p>
      </dgm:t>
    </dgm:pt>
    <dgm:pt modelId="{A214A91C-A785-44A6-A770-8E66AD70B163}" type="parTrans" cxnId="{C517DBDA-3B3F-49B1-B1CA-53DDE7DD11ED}">
      <dgm:prSet/>
      <dgm:spPr/>
      <dgm:t>
        <a:bodyPr/>
        <a:lstStyle/>
        <a:p>
          <a:endParaRPr lang="es-CO" dirty="0"/>
        </a:p>
      </dgm:t>
    </dgm:pt>
    <dgm:pt modelId="{097651CE-1F79-45D1-9B70-1D9293E6A5F8}" type="sibTrans" cxnId="{C517DBDA-3B3F-49B1-B1CA-53DDE7DD11ED}">
      <dgm:prSet/>
      <dgm:spPr/>
      <dgm:t>
        <a:bodyPr/>
        <a:lstStyle/>
        <a:p>
          <a:endParaRPr lang="es-CO"/>
        </a:p>
      </dgm:t>
    </dgm:pt>
    <dgm:pt modelId="{49D3EFAF-E4FF-4CA1-B4E0-B1F6E83C239D}" type="pres">
      <dgm:prSet presAssocID="{DF9E103E-A231-4F51-8B82-80889F5DA88C}" presName="diagram" presStyleCnt="0">
        <dgm:presLayoutVars>
          <dgm:chPref val="1"/>
          <dgm:dir/>
          <dgm:animOne val="branch"/>
          <dgm:animLvl val="lvl"/>
          <dgm:resizeHandles/>
        </dgm:presLayoutVars>
      </dgm:prSet>
      <dgm:spPr/>
      <dgm:t>
        <a:bodyPr/>
        <a:lstStyle/>
        <a:p>
          <a:endParaRPr lang="es-CO"/>
        </a:p>
      </dgm:t>
    </dgm:pt>
    <dgm:pt modelId="{6CF3AC2C-848C-4C35-B3AC-DA9B5F3E5AA5}" type="pres">
      <dgm:prSet presAssocID="{1AD33F84-96B1-403D-8102-F96DEE53F6AB}" presName="root" presStyleCnt="0"/>
      <dgm:spPr/>
    </dgm:pt>
    <dgm:pt modelId="{64A5A950-F901-44DE-B333-F294A989887C}" type="pres">
      <dgm:prSet presAssocID="{1AD33F84-96B1-403D-8102-F96DEE53F6AB}" presName="rootComposite" presStyleCnt="0"/>
      <dgm:spPr/>
    </dgm:pt>
    <dgm:pt modelId="{AF065B8B-9756-4E8E-B1CE-6A395C27C535}" type="pres">
      <dgm:prSet presAssocID="{1AD33F84-96B1-403D-8102-F96DEE53F6AB}" presName="rootText" presStyleLbl="node1" presStyleIdx="0" presStyleCnt="3" custScaleY="232481"/>
      <dgm:spPr/>
      <dgm:t>
        <a:bodyPr/>
        <a:lstStyle/>
        <a:p>
          <a:endParaRPr lang="es-CO"/>
        </a:p>
      </dgm:t>
    </dgm:pt>
    <dgm:pt modelId="{D2C9283A-334D-465D-B75B-6DD22830BBB7}" type="pres">
      <dgm:prSet presAssocID="{1AD33F84-96B1-403D-8102-F96DEE53F6AB}" presName="rootConnector" presStyleLbl="node1" presStyleIdx="0" presStyleCnt="3"/>
      <dgm:spPr/>
      <dgm:t>
        <a:bodyPr/>
        <a:lstStyle/>
        <a:p>
          <a:endParaRPr lang="es-CO"/>
        </a:p>
      </dgm:t>
    </dgm:pt>
    <dgm:pt modelId="{DE9B314A-BF01-43A2-8291-535AF20B5337}" type="pres">
      <dgm:prSet presAssocID="{1AD33F84-96B1-403D-8102-F96DEE53F6AB}" presName="childShape" presStyleCnt="0"/>
      <dgm:spPr/>
    </dgm:pt>
    <dgm:pt modelId="{C6246B41-FC20-4BFC-B554-27E2D915CB5C}" type="pres">
      <dgm:prSet presAssocID="{49307113-C0F1-4408-9037-23466B596F0A}" presName="Name13" presStyleLbl="parChTrans1D2" presStyleIdx="0" presStyleCnt="5"/>
      <dgm:spPr/>
      <dgm:t>
        <a:bodyPr/>
        <a:lstStyle/>
        <a:p>
          <a:endParaRPr lang="es-CO"/>
        </a:p>
      </dgm:t>
    </dgm:pt>
    <dgm:pt modelId="{63B858B8-7876-4613-B7A2-3BCBF7002E71}" type="pres">
      <dgm:prSet presAssocID="{77BA777E-072D-44C6-AE5A-310D0FC8F42C}" presName="childText" presStyleLbl="bgAcc1" presStyleIdx="0" presStyleCnt="5" custLinFactNeighborX="5999" custLinFactNeighborY="20565">
        <dgm:presLayoutVars>
          <dgm:bulletEnabled val="1"/>
        </dgm:presLayoutVars>
      </dgm:prSet>
      <dgm:spPr/>
      <dgm:t>
        <a:bodyPr/>
        <a:lstStyle/>
        <a:p>
          <a:endParaRPr lang="es-CO"/>
        </a:p>
      </dgm:t>
    </dgm:pt>
    <dgm:pt modelId="{0630009A-8A73-41B9-93EB-15605383F3C1}" type="pres">
      <dgm:prSet presAssocID="{8B218083-DB5D-4A9F-B7F2-02F85338A612}" presName="root" presStyleCnt="0"/>
      <dgm:spPr/>
    </dgm:pt>
    <dgm:pt modelId="{A8705DFC-C5D2-4101-A5FE-727B9BC7EBB3}" type="pres">
      <dgm:prSet presAssocID="{8B218083-DB5D-4A9F-B7F2-02F85338A612}" presName="rootComposite" presStyleCnt="0"/>
      <dgm:spPr/>
    </dgm:pt>
    <dgm:pt modelId="{3B413AD4-D5D8-4876-A257-F9A8F55910FD}" type="pres">
      <dgm:prSet presAssocID="{8B218083-DB5D-4A9F-B7F2-02F85338A612}" presName="rootText" presStyleLbl="node1" presStyleIdx="1" presStyleCnt="3"/>
      <dgm:spPr/>
      <dgm:t>
        <a:bodyPr/>
        <a:lstStyle/>
        <a:p>
          <a:endParaRPr lang="es-CO"/>
        </a:p>
      </dgm:t>
    </dgm:pt>
    <dgm:pt modelId="{4F3A7CA1-5B76-4DE1-AB70-05AC243722D8}" type="pres">
      <dgm:prSet presAssocID="{8B218083-DB5D-4A9F-B7F2-02F85338A612}" presName="rootConnector" presStyleLbl="node1" presStyleIdx="1" presStyleCnt="3"/>
      <dgm:spPr/>
      <dgm:t>
        <a:bodyPr/>
        <a:lstStyle/>
        <a:p>
          <a:endParaRPr lang="es-CO"/>
        </a:p>
      </dgm:t>
    </dgm:pt>
    <dgm:pt modelId="{2FEAFD03-1DFA-4BA9-97CE-83A284452714}" type="pres">
      <dgm:prSet presAssocID="{8B218083-DB5D-4A9F-B7F2-02F85338A612}" presName="childShape" presStyleCnt="0"/>
      <dgm:spPr/>
    </dgm:pt>
    <dgm:pt modelId="{8FBF4DA6-34AE-4A90-8E86-BB83566B5607}" type="pres">
      <dgm:prSet presAssocID="{A612C931-1DCD-4E9A-A408-F33F7882F232}" presName="Name13" presStyleLbl="parChTrans1D2" presStyleIdx="1" presStyleCnt="5"/>
      <dgm:spPr/>
      <dgm:t>
        <a:bodyPr/>
        <a:lstStyle/>
        <a:p>
          <a:endParaRPr lang="es-CO"/>
        </a:p>
      </dgm:t>
    </dgm:pt>
    <dgm:pt modelId="{32F92CFE-45BE-4188-8AE4-4B9362FFD711}" type="pres">
      <dgm:prSet presAssocID="{080635B8-2BE9-4394-9D2F-DDE1A7066837}" presName="childText" presStyleLbl="bgAcc1" presStyleIdx="1" presStyleCnt="5">
        <dgm:presLayoutVars>
          <dgm:bulletEnabled val="1"/>
        </dgm:presLayoutVars>
      </dgm:prSet>
      <dgm:spPr/>
      <dgm:t>
        <a:bodyPr/>
        <a:lstStyle/>
        <a:p>
          <a:endParaRPr lang="es-CO"/>
        </a:p>
      </dgm:t>
    </dgm:pt>
    <dgm:pt modelId="{75F13751-0DCB-4F8F-B585-7D913256EB22}" type="pres">
      <dgm:prSet presAssocID="{5CBDE0BF-3367-4983-A5F4-BB94BE497639}" presName="Name13" presStyleLbl="parChTrans1D2" presStyleIdx="2" presStyleCnt="5"/>
      <dgm:spPr/>
      <dgm:t>
        <a:bodyPr/>
        <a:lstStyle/>
        <a:p>
          <a:endParaRPr lang="es-CO"/>
        </a:p>
      </dgm:t>
    </dgm:pt>
    <dgm:pt modelId="{45B7297D-BD52-4FC6-AA9C-3BAF950750AD}" type="pres">
      <dgm:prSet presAssocID="{2B95ACE5-3D9D-492D-A050-8F22D6C94196}" presName="childText" presStyleLbl="bgAcc1" presStyleIdx="2" presStyleCnt="5">
        <dgm:presLayoutVars>
          <dgm:bulletEnabled val="1"/>
        </dgm:presLayoutVars>
      </dgm:prSet>
      <dgm:spPr/>
      <dgm:t>
        <a:bodyPr/>
        <a:lstStyle/>
        <a:p>
          <a:endParaRPr lang="es-CO"/>
        </a:p>
      </dgm:t>
    </dgm:pt>
    <dgm:pt modelId="{A8BF3B06-A78B-42EE-9424-7BBF1A7AD6F9}" type="pres">
      <dgm:prSet presAssocID="{A214A91C-A785-44A6-A770-8E66AD70B163}" presName="Name13" presStyleLbl="parChTrans1D2" presStyleIdx="3" presStyleCnt="5"/>
      <dgm:spPr/>
      <dgm:t>
        <a:bodyPr/>
        <a:lstStyle/>
        <a:p>
          <a:endParaRPr lang="es-CO"/>
        </a:p>
      </dgm:t>
    </dgm:pt>
    <dgm:pt modelId="{9B8632B9-D988-42D0-B7B0-DBBF8EB584B0}" type="pres">
      <dgm:prSet presAssocID="{C6A49577-CB45-4673-8C11-364C73EEB79D}" presName="childText" presStyleLbl="bgAcc1" presStyleIdx="3" presStyleCnt="5">
        <dgm:presLayoutVars>
          <dgm:bulletEnabled val="1"/>
        </dgm:presLayoutVars>
      </dgm:prSet>
      <dgm:spPr/>
      <dgm:t>
        <a:bodyPr/>
        <a:lstStyle/>
        <a:p>
          <a:endParaRPr lang="es-CO"/>
        </a:p>
      </dgm:t>
    </dgm:pt>
    <dgm:pt modelId="{D1816841-08E5-4993-B07F-E323F0E13148}" type="pres">
      <dgm:prSet presAssocID="{93055075-48B7-4159-8611-E322BBB65E5F}" presName="root" presStyleCnt="0"/>
      <dgm:spPr/>
    </dgm:pt>
    <dgm:pt modelId="{32D84F3A-2C51-4E39-B142-D5DE261AB9C4}" type="pres">
      <dgm:prSet presAssocID="{93055075-48B7-4159-8611-E322BBB65E5F}" presName="rootComposite" presStyleCnt="0"/>
      <dgm:spPr/>
    </dgm:pt>
    <dgm:pt modelId="{ECF43B2F-5352-4ED4-A51C-F42619782177}" type="pres">
      <dgm:prSet presAssocID="{93055075-48B7-4159-8611-E322BBB65E5F}" presName="rootText" presStyleLbl="node1" presStyleIdx="2" presStyleCnt="3"/>
      <dgm:spPr/>
      <dgm:t>
        <a:bodyPr/>
        <a:lstStyle/>
        <a:p>
          <a:endParaRPr lang="es-CO"/>
        </a:p>
      </dgm:t>
    </dgm:pt>
    <dgm:pt modelId="{02A24FAC-1AFA-4C93-B59C-16B3143FABC6}" type="pres">
      <dgm:prSet presAssocID="{93055075-48B7-4159-8611-E322BBB65E5F}" presName="rootConnector" presStyleLbl="node1" presStyleIdx="2" presStyleCnt="3"/>
      <dgm:spPr/>
      <dgm:t>
        <a:bodyPr/>
        <a:lstStyle/>
        <a:p>
          <a:endParaRPr lang="es-CO"/>
        </a:p>
      </dgm:t>
    </dgm:pt>
    <dgm:pt modelId="{3FA6DC41-7482-4314-B658-5B3842411196}" type="pres">
      <dgm:prSet presAssocID="{93055075-48B7-4159-8611-E322BBB65E5F}" presName="childShape" presStyleCnt="0"/>
      <dgm:spPr/>
    </dgm:pt>
    <dgm:pt modelId="{EB9466B6-4CB0-4554-94C6-87BBAE0FD8DC}" type="pres">
      <dgm:prSet presAssocID="{CB7F3274-E275-4DF0-946A-E3157060C449}" presName="Name13" presStyleLbl="parChTrans1D2" presStyleIdx="4" presStyleCnt="5"/>
      <dgm:spPr/>
      <dgm:t>
        <a:bodyPr/>
        <a:lstStyle/>
        <a:p>
          <a:endParaRPr lang="es-CO"/>
        </a:p>
      </dgm:t>
    </dgm:pt>
    <dgm:pt modelId="{7A7D4AD2-40EF-4793-9C97-85D367CFC027}" type="pres">
      <dgm:prSet presAssocID="{E2EA40E2-19F4-4A01-A74A-FFD96331BCB7}" presName="childText" presStyleLbl="bgAcc1" presStyleIdx="4" presStyleCnt="5">
        <dgm:presLayoutVars>
          <dgm:bulletEnabled val="1"/>
        </dgm:presLayoutVars>
      </dgm:prSet>
      <dgm:spPr/>
      <dgm:t>
        <a:bodyPr/>
        <a:lstStyle/>
        <a:p>
          <a:endParaRPr lang="es-CO"/>
        </a:p>
      </dgm:t>
    </dgm:pt>
  </dgm:ptLst>
  <dgm:cxnLst>
    <dgm:cxn modelId="{E82D88BD-84F8-4EE7-9C03-2710949354C9}" type="presOf" srcId="{080635B8-2BE9-4394-9D2F-DDE1A7066837}" destId="{32F92CFE-45BE-4188-8AE4-4B9362FFD711}" srcOrd="0" destOrd="0" presId="urn:microsoft.com/office/officeart/2005/8/layout/hierarchy3"/>
    <dgm:cxn modelId="{7DA81568-83CF-4271-921E-73AD08454959}" type="presOf" srcId="{1AD33F84-96B1-403D-8102-F96DEE53F6AB}" destId="{AF065B8B-9756-4E8E-B1CE-6A395C27C535}" srcOrd="0" destOrd="0" presId="urn:microsoft.com/office/officeart/2005/8/layout/hierarchy3"/>
    <dgm:cxn modelId="{E5AD85C0-70EF-4ADD-98C4-C530F2E40EEE}" type="presOf" srcId="{5CBDE0BF-3367-4983-A5F4-BB94BE497639}" destId="{75F13751-0DCB-4F8F-B585-7D913256EB22}" srcOrd="0" destOrd="0" presId="urn:microsoft.com/office/officeart/2005/8/layout/hierarchy3"/>
    <dgm:cxn modelId="{B53134A9-94BD-4807-8686-E41F65AF8DFF}" srcId="{8B218083-DB5D-4A9F-B7F2-02F85338A612}" destId="{080635B8-2BE9-4394-9D2F-DDE1A7066837}" srcOrd="0" destOrd="0" parTransId="{A612C931-1DCD-4E9A-A408-F33F7882F232}" sibTransId="{2326961C-9D95-46CD-AAA1-A92AEBE77CDC}"/>
    <dgm:cxn modelId="{1692008B-B6A6-40B9-A52F-24E41DBC6CC7}" srcId="{8B218083-DB5D-4A9F-B7F2-02F85338A612}" destId="{2B95ACE5-3D9D-492D-A050-8F22D6C94196}" srcOrd="1" destOrd="0" parTransId="{5CBDE0BF-3367-4983-A5F4-BB94BE497639}" sibTransId="{78BA604B-7D00-40D9-9055-886865285B6A}"/>
    <dgm:cxn modelId="{F4EB1331-D3F0-407B-9040-D9417030815B}" srcId="{DF9E103E-A231-4F51-8B82-80889F5DA88C}" destId="{93055075-48B7-4159-8611-E322BBB65E5F}" srcOrd="2" destOrd="0" parTransId="{EA1B97D8-C438-48EE-B18B-6177FBD36A5E}" sibTransId="{C41CC39B-74C4-4470-B339-F475A61766F1}"/>
    <dgm:cxn modelId="{D999E73B-13D2-4543-8438-1F4210243821}" type="presOf" srcId="{49307113-C0F1-4408-9037-23466B596F0A}" destId="{C6246B41-FC20-4BFC-B554-27E2D915CB5C}" srcOrd="0" destOrd="0" presId="urn:microsoft.com/office/officeart/2005/8/layout/hierarchy3"/>
    <dgm:cxn modelId="{C9E60B7F-E104-42E8-B24D-DEDD83A7950F}" type="presOf" srcId="{1AD33F84-96B1-403D-8102-F96DEE53F6AB}" destId="{D2C9283A-334D-465D-B75B-6DD22830BBB7}" srcOrd="1" destOrd="0" presId="urn:microsoft.com/office/officeart/2005/8/layout/hierarchy3"/>
    <dgm:cxn modelId="{AF582080-A8CE-466D-BF14-371F8A79AE32}" type="presOf" srcId="{DF9E103E-A231-4F51-8B82-80889F5DA88C}" destId="{49D3EFAF-E4FF-4CA1-B4E0-B1F6E83C239D}" srcOrd="0" destOrd="0" presId="urn:microsoft.com/office/officeart/2005/8/layout/hierarchy3"/>
    <dgm:cxn modelId="{8999F533-C039-45EA-B351-C63D61A3FE3E}" srcId="{93055075-48B7-4159-8611-E322BBB65E5F}" destId="{E2EA40E2-19F4-4A01-A74A-FFD96331BCB7}" srcOrd="0" destOrd="0" parTransId="{CB7F3274-E275-4DF0-946A-E3157060C449}" sibTransId="{62824A2A-CE5C-44DE-AB09-AA6BB01F1493}"/>
    <dgm:cxn modelId="{1E3463D7-AD80-4283-8F04-705454728259}" type="presOf" srcId="{77BA777E-072D-44C6-AE5A-310D0FC8F42C}" destId="{63B858B8-7876-4613-B7A2-3BCBF7002E71}" srcOrd="0" destOrd="0" presId="urn:microsoft.com/office/officeart/2005/8/layout/hierarchy3"/>
    <dgm:cxn modelId="{DF1B5306-C02F-4FC7-A2EF-DF329486354C}" srcId="{DF9E103E-A231-4F51-8B82-80889F5DA88C}" destId="{8B218083-DB5D-4A9F-B7F2-02F85338A612}" srcOrd="1" destOrd="0" parTransId="{1184E8D3-5884-4568-938F-E92763303DFB}" sibTransId="{09948D25-6414-4FC6-866D-9C7F412B0E7D}"/>
    <dgm:cxn modelId="{AFC44899-42FC-4C90-84EE-13D2FC026E8D}" type="presOf" srcId="{E2EA40E2-19F4-4A01-A74A-FFD96331BCB7}" destId="{7A7D4AD2-40EF-4793-9C97-85D367CFC027}" srcOrd="0" destOrd="0" presId="urn:microsoft.com/office/officeart/2005/8/layout/hierarchy3"/>
    <dgm:cxn modelId="{2E9B6B0F-9BFD-4F42-A33C-77571181D8E9}" type="presOf" srcId="{2B95ACE5-3D9D-492D-A050-8F22D6C94196}" destId="{45B7297D-BD52-4FC6-AA9C-3BAF950750AD}" srcOrd="0" destOrd="0" presId="urn:microsoft.com/office/officeart/2005/8/layout/hierarchy3"/>
    <dgm:cxn modelId="{B832A139-EC91-4F9A-9DA2-A220B08E18DC}" srcId="{1AD33F84-96B1-403D-8102-F96DEE53F6AB}" destId="{77BA777E-072D-44C6-AE5A-310D0FC8F42C}" srcOrd="0" destOrd="0" parTransId="{49307113-C0F1-4408-9037-23466B596F0A}" sibTransId="{6E488138-C699-4E41-A7DA-CEEAF52A3408}"/>
    <dgm:cxn modelId="{C517DBDA-3B3F-49B1-B1CA-53DDE7DD11ED}" srcId="{8B218083-DB5D-4A9F-B7F2-02F85338A612}" destId="{C6A49577-CB45-4673-8C11-364C73EEB79D}" srcOrd="2" destOrd="0" parTransId="{A214A91C-A785-44A6-A770-8E66AD70B163}" sibTransId="{097651CE-1F79-45D1-9B70-1D9293E6A5F8}"/>
    <dgm:cxn modelId="{55C8D070-F2A1-4F4D-B1A4-409BA0C3F522}" srcId="{DF9E103E-A231-4F51-8B82-80889F5DA88C}" destId="{1AD33F84-96B1-403D-8102-F96DEE53F6AB}" srcOrd="0" destOrd="0" parTransId="{ACF958E0-E7C0-4E18-8C3B-31E5F03A06BB}" sibTransId="{63F38DEF-A330-4C18-A275-C27FB174DE2A}"/>
    <dgm:cxn modelId="{D028F158-61A5-4AF9-8251-379145DBA392}" type="presOf" srcId="{A214A91C-A785-44A6-A770-8E66AD70B163}" destId="{A8BF3B06-A78B-42EE-9424-7BBF1A7AD6F9}" srcOrd="0" destOrd="0" presId="urn:microsoft.com/office/officeart/2005/8/layout/hierarchy3"/>
    <dgm:cxn modelId="{B56CB91D-69B8-4121-A911-F8679CB8FD85}" type="presOf" srcId="{93055075-48B7-4159-8611-E322BBB65E5F}" destId="{ECF43B2F-5352-4ED4-A51C-F42619782177}" srcOrd="0" destOrd="0" presId="urn:microsoft.com/office/officeart/2005/8/layout/hierarchy3"/>
    <dgm:cxn modelId="{3788B442-E124-4666-A6FB-B5DABE9C724A}" type="presOf" srcId="{A612C931-1DCD-4E9A-A408-F33F7882F232}" destId="{8FBF4DA6-34AE-4A90-8E86-BB83566B5607}" srcOrd="0" destOrd="0" presId="urn:microsoft.com/office/officeart/2005/8/layout/hierarchy3"/>
    <dgm:cxn modelId="{120D7CEA-2795-4CA1-8096-4E9AEB990023}" type="presOf" srcId="{93055075-48B7-4159-8611-E322BBB65E5F}" destId="{02A24FAC-1AFA-4C93-B59C-16B3143FABC6}" srcOrd="1" destOrd="0" presId="urn:microsoft.com/office/officeart/2005/8/layout/hierarchy3"/>
    <dgm:cxn modelId="{CB19724B-54BD-4912-AAB2-123FCCE11ED9}" type="presOf" srcId="{8B218083-DB5D-4A9F-B7F2-02F85338A612}" destId="{4F3A7CA1-5B76-4DE1-AB70-05AC243722D8}" srcOrd="1" destOrd="0" presId="urn:microsoft.com/office/officeart/2005/8/layout/hierarchy3"/>
    <dgm:cxn modelId="{E7010D9B-E40C-4522-B584-DA1CED0746AE}" type="presOf" srcId="{CB7F3274-E275-4DF0-946A-E3157060C449}" destId="{EB9466B6-4CB0-4554-94C6-87BBAE0FD8DC}" srcOrd="0" destOrd="0" presId="urn:microsoft.com/office/officeart/2005/8/layout/hierarchy3"/>
    <dgm:cxn modelId="{13C6D501-0E5B-4D52-B426-5A98DDD469C4}" type="presOf" srcId="{8B218083-DB5D-4A9F-B7F2-02F85338A612}" destId="{3B413AD4-D5D8-4876-A257-F9A8F55910FD}" srcOrd="0" destOrd="0" presId="urn:microsoft.com/office/officeart/2005/8/layout/hierarchy3"/>
    <dgm:cxn modelId="{83E8EAB3-C1F2-4E1F-83E6-5091B32F8942}" type="presOf" srcId="{C6A49577-CB45-4673-8C11-364C73EEB79D}" destId="{9B8632B9-D988-42D0-B7B0-DBBF8EB584B0}" srcOrd="0" destOrd="0" presId="urn:microsoft.com/office/officeart/2005/8/layout/hierarchy3"/>
    <dgm:cxn modelId="{7B17A278-8A58-4A8A-86F5-0EF9D43A01C6}" type="presParOf" srcId="{49D3EFAF-E4FF-4CA1-B4E0-B1F6E83C239D}" destId="{6CF3AC2C-848C-4C35-B3AC-DA9B5F3E5AA5}" srcOrd="0" destOrd="0" presId="urn:microsoft.com/office/officeart/2005/8/layout/hierarchy3"/>
    <dgm:cxn modelId="{DD4A3A8F-44C4-4568-BC6A-978CD830146E}" type="presParOf" srcId="{6CF3AC2C-848C-4C35-B3AC-DA9B5F3E5AA5}" destId="{64A5A950-F901-44DE-B333-F294A989887C}" srcOrd="0" destOrd="0" presId="urn:microsoft.com/office/officeart/2005/8/layout/hierarchy3"/>
    <dgm:cxn modelId="{A686AC60-890B-4BF8-B603-6E1A7BDB9396}" type="presParOf" srcId="{64A5A950-F901-44DE-B333-F294A989887C}" destId="{AF065B8B-9756-4E8E-B1CE-6A395C27C535}" srcOrd="0" destOrd="0" presId="urn:microsoft.com/office/officeart/2005/8/layout/hierarchy3"/>
    <dgm:cxn modelId="{A278B693-351F-4E89-8A0F-6DFCDDCF7901}" type="presParOf" srcId="{64A5A950-F901-44DE-B333-F294A989887C}" destId="{D2C9283A-334D-465D-B75B-6DD22830BBB7}" srcOrd="1" destOrd="0" presId="urn:microsoft.com/office/officeart/2005/8/layout/hierarchy3"/>
    <dgm:cxn modelId="{C0F5C528-3127-49C8-8A0A-4DF636E0FBE4}" type="presParOf" srcId="{6CF3AC2C-848C-4C35-B3AC-DA9B5F3E5AA5}" destId="{DE9B314A-BF01-43A2-8291-535AF20B5337}" srcOrd="1" destOrd="0" presId="urn:microsoft.com/office/officeart/2005/8/layout/hierarchy3"/>
    <dgm:cxn modelId="{DECCCD66-8B4F-41B7-8468-A3B3FB84F01A}" type="presParOf" srcId="{DE9B314A-BF01-43A2-8291-535AF20B5337}" destId="{C6246B41-FC20-4BFC-B554-27E2D915CB5C}" srcOrd="0" destOrd="0" presId="urn:microsoft.com/office/officeart/2005/8/layout/hierarchy3"/>
    <dgm:cxn modelId="{9B7987EF-4BDB-41B9-AC53-4A0860970B39}" type="presParOf" srcId="{DE9B314A-BF01-43A2-8291-535AF20B5337}" destId="{63B858B8-7876-4613-B7A2-3BCBF7002E71}" srcOrd="1" destOrd="0" presId="urn:microsoft.com/office/officeart/2005/8/layout/hierarchy3"/>
    <dgm:cxn modelId="{B16C245E-9E78-46A4-9298-BBD3A945B509}" type="presParOf" srcId="{49D3EFAF-E4FF-4CA1-B4E0-B1F6E83C239D}" destId="{0630009A-8A73-41B9-93EB-15605383F3C1}" srcOrd="1" destOrd="0" presId="urn:microsoft.com/office/officeart/2005/8/layout/hierarchy3"/>
    <dgm:cxn modelId="{C53A3E3B-AE75-47EA-BB37-7F8540D01401}" type="presParOf" srcId="{0630009A-8A73-41B9-93EB-15605383F3C1}" destId="{A8705DFC-C5D2-4101-A5FE-727B9BC7EBB3}" srcOrd="0" destOrd="0" presId="urn:microsoft.com/office/officeart/2005/8/layout/hierarchy3"/>
    <dgm:cxn modelId="{B5003A40-155B-445E-978A-5EC52283783A}" type="presParOf" srcId="{A8705DFC-C5D2-4101-A5FE-727B9BC7EBB3}" destId="{3B413AD4-D5D8-4876-A257-F9A8F55910FD}" srcOrd="0" destOrd="0" presId="urn:microsoft.com/office/officeart/2005/8/layout/hierarchy3"/>
    <dgm:cxn modelId="{BFA6F3F0-E9CA-4407-A827-DE6109893869}" type="presParOf" srcId="{A8705DFC-C5D2-4101-A5FE-727B9BC7EBB3}" destId="{4F3A7CA1-5B76-4DE1-AB70-05AC243722D8}" srcOrd="1" destOrd="0" presId="urn:microsoft.com/office/officeart/2005/8/layout/hierarchy3"/>
    <dgm:cxn modelId="{1E199DE1-7329-4B36-B3A0-C1F1E557486C}" type="presParOf" srcId="{0630009A-8A73-41B9-93EB-15605383F3C1}" destId="{2FEAFD03-1DFA-4BA9-97CE-83A284452714}" srcOrd="1" destOrd="0" presId="urn:microsoft.com/office/officeart/2005/8/layout/hierarchy3"/>
    <dgm:cxn modelId="{C4909205-B1B3-4852-B0A8-950A6FD941EA}" type="presParOf" srcId="{2FEAFD03-1DFA-4BA9-97CE-83A284452714}" destId="{8FBF4DA6-34AE-4A90-8E86-BB83566B5607}" srcOrd="0" destOrd="0" presId="urn:microsoft.com/office/officeart/2005/8/layout/hierarchy3"/>
    <dgm:cxn modelId="{47FB4397-DFAE-493A-9A85-6CC6195C2B4A}" type="presParOf" srcId="{2FEAFD03-1DFA-4BA9-97CE-83A284452714}" destId="{32F92CFE-45BE-4188-8AE4-4B9362FFD711}" srcOrd="1" destOrd="0" presId="urn:microsoft.com/office/officeart/2005/8/layout/hierarchy3"/>
    <dgm:cxn modelId="{E16DAD84-0E68-489E-928C-609F32653482}" type="presParOf" srcId="{2FEAFD03-1DFA-4BA9-97CE-83A284452714}" destId="{75F13751-0DCB-4F8F-B585-7D913256EB22}" srcOrd="2" destOrd="0" presId="urn:microsoft.com/office/officeart/2005/8/layout/hierarchy3"/>
    <dgm:cxn modelId="{831BA4B2-9398-4421-9BCF-5AC5C70BEE72}" type="presParOf" srcId="{2FEAFD03-1DFA-4BA9-97CE-83A284452714}" destId="{45B7297D-BD52-4FC6-AA9C-3BAF950750AD}" srcOrd="3" destOrd="0" presId="urn:microsoft.com/office/officeart/2005/8/layout/hierarchy3"/>
    <dgm:cxn modelId="{7349696B-74C2-4C52-9A69-2A4B368C1A29}" type="presParOf" srcId="{2FEAFD03-1DFA-4BA9-97CE-83A284452714}" destId="{A8BF3B06-A78B-42EE-9424-7BBF1A7AD6F9}" srcOrd="4" destOrd="0" presId="urn:microsoft.com/office/officeart/2005/8/layout/hierarchy3"/>
    <dgm:cxn modelId="{F6159C01-9BDB-46D7-907E-9E9C1F2C3867}" type="presParOf" srcId="{2FEAFD03-1DFA-4BA9-97CE-83A284452714}" destId="{9B8632B9-D988-42D0-B7B0-DBBF8EB584B0}" srcOrd="5" destOrd="0" presId="urn:microsoft.com/office/officeart/2005/8/layout/hierarchy3"/>
    <dgm:cxn modelId="{1E7D3E45-C68E-4FFE-9CA1-D696A5F881D6}" type="presParOf" srcId="{49D3EFAF-E4FF-4CA1-B4E0-B1F6E83C239D}" destId="{D1816841-08E5-4993-B07F-E323F0E13148}" srcOrd="2" destOrd="0" presId="urn:microsoft.com/office/officeart/2005/8/layout/hierarchy3"/>
    <dgm:cxn modelId="{C6BC5282-C88A-49DB-A62F-0E182582CDC4}" type="presParOf" srcId="{D1816841-08E5-4993-B07F-E323F0E13148}" destId="{32D84F3A-2C51-4E39-B142-D5DE261AB9C4}" srcOrd="0" destOrd="0" presId="urn:microsoft.com/office/officeart/2005/8/layout/hierarchy3"/>
    <dgm:cxn modelId="{C206BCCB-21FA-4964-BD84-52A2BCE325A7}" type="presParOf" srcId="{32D84F3A-2C51-4E39-B142-D5DE261AB9C4}" destId="{ECF43B2F-5352-4ED4-A51C-F42619782177}" srcOrd="0" destOrd="0" presId="urn:microsoft.com/office/officeart/2005/8/layout/hierarchy3"/>
    <dgm:cxn modelId="{67AA0AE6-5382-4A42-998F-A487B6776B68}" type="presParOf" srcId="{32D84F3A-2C51-4E39-B142-D5DE261AB9C4}" destId="{02A24FAC-1AFA-4C93-B59C-16B3143FABC6}" srcOrd="1" destOrd="0" presId="urn:microsoft.com/office/officeart/2005/8/layout/hierarchy3"/>
    <dgm:cxn modelId="{1DB2D1B8-34F3-4B4A-85B6-92B335CBCA70}" type="presParOf" srcId="{D1816841-08E5-4993-B07F-E323F0E13148}" destId="{3FA6DC41-7482-4314-B658-5B3842411196}" srcOrd="1" destOrd="0" presId="urn:microsoft.com/office/officeart/2005/8/layout/hierarchy3"/>
    <dgm:cxn modelId="{953B0CF6-924A-4069-B4FB-DC85298E2B57}" type="presParOf" srcId="{3FA6DC41-7482-4314-B658-5B3842411196}" destId="{EB9466B6-4CB0-4554-94C6-87BBAE0FD8DC}" srcOrd="0" destOrd="0" presId="urn:microsoft.com/office/officeart/2005/8/layout/hierarchy3"/>
    <dgm:cxn modelId="{643CF41B-EADE-418A-9541-9CBB561EDA7C}" type="presParOf" srcId="{3FA6DC41-7482-4314-B658-5B3842411196}" destId="{7A7D4AD2-40EF-4793-9C97-85D367CFC027}" srcOrd="1"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62CD430-6501-4D14-9DA0-8DA1A2786398}"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es-CO"/>
        </a:p>
      </dgm:t>
    </dgm:pt>
    <dgm:pt modelId="{40222FCA-9955-42BF-9BA1-A3E36B07E18B}">
      <dgm:prSet phldrT="[Texto]"/>
      <dgm:spPr/>
      <dgm:t>
        <a:bodyPr/>
        <a:lstStyle/>
        <a:p>
          <a:r>
            <a:rPr lang="es-CO" dirty="0" smtClean="0"/>
            <a:t>Objetivo</a:t>
          </a:r>
          <a:endParaRPr lang="es-CO" dirty="0"/>
        </a:p>
      </dgm:t>
    </dgm:pt>
    <dgm:pt modelId="{E5C0C245-53B0-4B2F-8E9D-AB2B53AFDEE3}" type="parTrans" cxnId="{F3039BAF-362E-4629-BC6E-49C7F17C67B1}">
      <dgm:prSet/>
      <dgm:spPr/>
      <dgm:t>
        <a:bodyPr/>
        <a:lstStyle/>
        <a:p>
          <a:endParaRPr lang="es-CO"/>
        </a:p>
      </dgm:t>
    </dgm:pt>
    <dgm:pt modelId="{0061B5E7-508D-4830-9A6C-B3A3328823D7}" type="sibTrans" cxnId="{F3039BAF-362E-4629-BC6E-49C7F17C67B1}">
      <dgm:prSet/>
      <dgm:spPr/>
      <dgm:t>
        <a:bodyPr/>
        <a:lstStyle/>
        <a:p>
          <a:endParaRPr lang="es-CO"/>
        </a:p>
      </dgm:t>
    </dgm:pt>
    <dgm:pt modelId="{3EFAD7CD-A850-4D21-B01E-7F564785B655}">
      <dgm:prSet phldrT="[Texto]"/>
      <dgm:spPr/>
      <dgm:t>
        <a:bodyPr/>
        <a:lstStyle/>
        <a:p>
          <a:r>
            <a:rPr lang="es-ES" dirty="0" smtClean="0"/>
            <a:t>El subcomité será un órgano consultivo y asesor de la Junta Directiva, el cual tendrá como fin brindar su concepto sobre las modificaciones que el Reglamento de Funcionamiento de la BMC .</a:t>
          </a:r>
        </a:p>
        <a:p>
          <a:r>
            <a:rPr lang="es-ES" dirty="0" smtClean="0"/>
            <a:t>Sesionaría: una vez al mes ordinariamente.  Para hacer política lleva su propuesta al Comité de Gobierno Corporativo</a:t>
          </a:r>
          <a:endParaRPr lang="es-CO" dirty="0"/>
        </a:p>
      </dgm:t>
    </dgm:pt>
    <dgm:pt modelId="{3A54C0BE-06CA-4E12-9FD6-6835CCBA1083}" type="parTrans" cxnId="{94493573-D938-4CB3-83D7-E3606816F537}">
      <dgm:prSet/>
      <dgm:spPr/>
      <dgm:t>
        <a:bodyPr/>
        <a:lstStyle/>
        <a:p>
          <a:endParaRPr lang="es-CO"/>
        </a:p>
      </dgm:t>
    </dgm:pt>
    <dgm:pt modelId="{9E815B5B-D68D-434E-BD9D-CCAC48303F54}" type="sibTrans" cxnId="{94493573-D938-4CB3-83D7-E3606816F537}">
      <dgm:prSet/>
      <dgm:spPr/>
      <dgm:t>
        <a:bodyPr/>
        <a:lstStyle/>
        <a:p>
          <a:endParaRPr lang="es-CO"/>
        </a:p>
      </dgm:t>
    </dgm:pt>
    <dgm:pt modelId="{AA7469EE-AD9B-4109-B489-D1D120034156}">
      <dgm:prSet phldrT="[Texto]"/>
      <dgm:spPr/>
      <dgm:t>
        <a:bodyPr/>
        <a:lstStyle/>
        <a:p>
          <a:r>
            <a:rPr lang="es-CO" dirty="0" smtClean="0"/>
            <a:t>Integración</a:t>
          </a:r>
          <a:endParaRPr lang="es-CO" dirty="0"/>
        </a:p>
      </dgm:t>
    </dgm:pt>
    <dgm:pt modelId="{C8A826E0-B814-4963-B81E-549507B51248}" type="parTrans" cxnId="{FA367EB3-C02E-42A1-9217-6A4DB5E1CF14}">
      <dgm:prSet/>
      <dgm:spPr/>
      <dgm:t>
        <a:bodyPr/>
        <a:lstStyle/>
        <a:p>
          <a:endParaRPr lang="es-CO"/>
        </a:p>
      </dgm:t>
    </dgm:pt>
    <dgm:pt modelId="{32D7C819-558C-4272-872B-7E5B21206391}" type="sibTrans" cxnId="{FA367EB3-C02E-42A1-9217-6A4DB5E1CF14}">
      <dgm:prSet/>
      <dgm:spPr/>
      <dgm:t>
        <a:bodyPr/>
        <a:lstStyle/>
        <a:p>
          <a:endParaRPr lang="es-CO"/>
        </a:p>
      </dgm:t>
    </dgm:pt>
    <dgm:pt modelId="{89877263-3EFD-437E-9956-346BB87E7585}">
      <dgm:prSet phldrT="[Texto]"/>
      <dgm:spPr/>
      <dgm:t>
        <a:bodyPr/>
        <a:lstStyle/>
        <a:p>
          <a:r>
            <a:rPr lang="es-CO" dirty="0" smtClean="0"/>
            <a:t>Tres (3) Miembros de Junta Directiva</a:t>
          </a:r>
        </a:p>
        <a:p>
          <a:r>
            <a:rPr lang="es-CO" dirty="0" smtClean="0"/>
            <a:t> </a:t>
          </a:r>
          <a:endParaRPr lang="es-CO" dirty="0"/>
        </a:p>
      </dgm:t>
    </dgm:pt>
    <dgm:pt modelId="{1AA8A934-6D15-4C96-853E-7B31BF4899AC}" type="parTrans" cxnId="{A11959C7-0C20-41A5-BD7B-BD448AB4CED6}">
      <dgm:prSet/>
      <dgm:spPr/>
      <dgm:t>
        <a:bodyPr/>
        <a:lstStyle/>
        <a:p>
          <a:endParaRPr lang="es-CO"/>
        </a:p>
      </dgm:t>
    </dgm:pt>
    <dgm:pt modelId="{49DDFE8B-AC67-4807-B980-E1122300B620}" type="sibTrans" cxnId="{A11959C7-0C20-41A5-BD7B-BD448AB4CED6}">
      <dgm:prSet/>
      <dgm:spPr/>
      <dgm:t>
        <a:bodyPr/>
        <a:lstStyle/>
        <a:p>
          <a:endParaRPr lang="es-CO"/>
        </a:p>
      </dgm:t>
    </dgm:pt>
    <dgm:pt modelId="{DFE1D859-C0E4-4969-91EC-FF4D998BEFB6}">
      <dgm:prSet phldrT="[Texto]"/>
      <dgm:spPr/>
      <dgm:t>
        <a:bodyPr/>
        <a:lstStyle/>
        <a:p>
          <a:r>
            <a:rPr lang="es-CO" dirty="0" smtClean="0"/>
            <a:t>Miembros propuestos</a:t>
          </a:r>
          <a:endParaRPr lang="es-CO" dirty="0"/>
        </a:p>
      </dgm:t>
    </dgm:pt>
    <dgm:pt modelId="{5188029F-2380-4FAD-9534-662DC170AC96}" type="parTrans" cxnId="{E92AA202-6E9F-4443-BE03-53462D2AA82E}">
      <dgm:prSet/>
      <dgm:spPr/>
      <dgm:t>
        <a:bodyPr/>
        <a:lstStyle/>
        <a:p>
          <a:endParaRPr lang="es-CO"/>
        </a:p>
      </dgm:t>
    </dgm:pt>
    <dgm:pt modelId="{2A3EF55F-127E-46D9-AD2C-0A2052F4BECE}" type="sibTrans" cxnId="{E92AA202-6E9F-4443-BE03-53462D2AA82E}">
      <dgm:prSet/>
      <dgm:spPr/>
      <dgm:t>
        <a:bodyPr/>
        <a:lstStyle/>
        <a:p>
          <a:endParaRPr lang="es-CO"/>
        </a:p>
      </dgm:t>
    </dgm:pt>
    <dgm:pt modelId="{7EBE417A-DA38-498F-AEA4-6B486B7FEB69}">
      <dgm:prSet phldrT="[Texto]"/>
      <dgm:spPr/>
      <dgm:t>
        <a:bodyPr/>
        <a:lstStyle/>
        <a:p>
          <a:r>
            <a:rPr lang="es-CO" dirty="0" smtClean="0"/>
            <a:t>1. Edwin Cortes</a:t>
          </a:r>
        </a:p>
        <a:p>
          <a:r>
            <a:rPr lang="es-CO" dirty="0" smtClean="0">
              <a:solidFill>
                <a:schemeClr val="bg1"/>
              </a:solidFill>
            </a:rPr>
            <a:t>2. María Inés Agudelo</a:t>
          </a:r>
        </a:p>
        <a:p>
          <a:r>
            <a:rPr lang="es-CO" dirty="0" smtClean="0">
              <a:solidFill>
                <a:schemeClr val="bg1"/>
              </a:solidFill>
            </a:rPr>
            <a:t>3. Arturo Dajud.</a:t>
          </a:r>
        </a:p>
      </dgm:t>
    </dgm:pt>
    <dgm:pt modelId="{8F4A04D1-A0B7-40A3-B8FD-47141BF837E2}" type="parTrans" cxnId="{160B8953-3B9F-49B2-B5E9-6C3C8A1429EB}">
      <dgm:prSet/>
      <dgm:spPr/>
      <dgm:t>
        <a:bodyPr/>
        <a:lstStyle/>
        <a:p>
          <a:endParaRPr lang="es-CO"/>
        </a:p>
      </dgm:t>
    </dgm:pt>
    <dgm:pt modelId="{7B834773-6E34-4677-A288-D1D3DAAFAFAD}" type="sibTrans" cxnId="{160B8953-3B9F-49B2-B5E9-6C3C8A1429EB}">
      <dgm:prSet/>
      <dgm:spPr/>
      <dgm:t>
        <a:bodyPr/>
        <a:lstStyle/>
        <a:p>
          <a:endParaRPr lang="es-CO"/>
        </a:p>
      </dgm:t>
    </dgm:pt>
    <dgm:pt modelId="{C48407FB-6168-45D3-995F-B2441CC75873}" type="pres">
      <dgm:prSet presAssocID="{562CD430-6501-4D14-9DA0-8DA1A2786398}" presName="theList" presStyleCnt="0">
        <dgm:presLayoutVars>
          <dgm:dir/>
          <dgm:animLvl val="lvl"/>
          <dgm:resizeHandles val="exact"/>
        </dgm:presLayoutVars>
      </dgm:prSet>
      <dgm:spPr/>
      <dgm:t>
        <a:bodyPr/>
        <a:lstStyle/>
        <a:p>
          <a:endParaRPr lang="es-CO"/>
        </a:p>
      </dgm:t>
    </dgm:pt>
    <dgm:pt modelId="{067A7B86-0DE9-4DEC-B6BF-76F496B0AEFF}" type="pres">
      <dgm:prSet presAssocID="{40222FCA-9955-42BF-9BA1-A3E36B07E18B}" presName="compNode" presStyleCnt="0"/>
      <dgm:spPr/>
    </dgm:pt>
    <dgm:pt modelId="{5E22536A-9842-4BF4-B963-B748962D663D}" type="pres">
      <dgm:prSet presAssocID="{40222FCA-9955-42BF-9BA1-A3E36B07E18B}" presName="aNode" presStyleLbl="bgShp" presStyleIdx="0" presStyleCnt="3"/>
      <dgm:spPr/>
      <dgm:t>
        <a:bodyPr/>
        <a:lstStyle/>
        <a:p>
          <a:endParaRPr lang="es-CO"/>
        </a:p>
      </dgm:t>
    </dgm:pt>
    <dgm:pt modelId="{8042CA90-1B6A-4757-94FF-9AFD1E12F1E0}" type="pres">
      <dgm:prSet presAssocID="{40222FCA-9955-42BF-9BA1-A3E36B07E18B}" presName="textNode" presStyleLbl="bgShp" presStyleIdx="0" presStyleCnt="3"/>
      <dgm:spPr/>
      <dgm:t>
        <a:bodyPr/>
        <a:lstStyle/>
        <a:p>
          <a:endParaRPr lang="es-CO"/>
        </a:p>
      </dgm:t>
    </dgm:pt>
    <dgm:pt modelId="{0E644D1C-6E72-4D6D-9B2F-0FDAA4A80658}" type="pres">
      <dgm:prSet presAssocID="{40222FCA-9955-42BF-9BA1-A3E36B07E18B}" presName="compChildNode" presStyleCnt="0"/>
      <dgm:spPr/>
    </dgm:pt>
    <dgm:pt modelId="{670A4FF9-3B49-48A0-84A4-FFA31165D5F1}" type="pres">
      <dgm:prSet presAssocID="{40222FCA-9955-42BF-9BA1-A3E36B07E18B}" presName="theInnerList" presStyleCnt="0"/>
      <dgm:spPr/>
    </dgm:pt>
    <dgm:pt modelId="{0CB0D1F4-7D53-4F5F-8C66-6D4B6783E484}" type="pres">
      <dgm:prSet presAssocID="{3EFAD7CD-A850-4D21-B01E-7F564785B655}" presName="childNode" presStyleLbl="node1" presStyleIdx="0" presStyleCnt="3">
        <dgm:presLayoutVars>
          <dgm:bulletEnabled val="1"/>
        </dgm:presLayoutVars>
      </dgm:prSet>
      <dgm:spPr/>
      <dgm:t>
        <a:bodyPr/>
        <a:lstStyle/>
        <a:p>
          <a:endParaRPr lang="es-CO"/>
        </a:p>
      </dgm:t>
    </dgm:pt>
    <dgm:pt modelId="{C9CA3A9A-F2E9-4FCD-B877-492D60F0D695}" type="pres">
      <dgm:prSet presAssocID="{40222FCA-9955-42BF-9BA1-A3E36B07E18B}" presName="aSpace" presStyleCnt="0"/>
      <dgm:spPr/>
    </dgm:pt>
    <dgm:pt modelId="{2E4B6572-41DE-4072-BB91-E8E234A218F8}" type="pres">
      <dgm:prSet presAssocID="{AA7469EE-AD9B-4109-B489-D1D120034156}" presName="compNode" presStyleCnt="0"/>
      <dgm:spPr/>
    </dgm:pt>
    <dgm:pt modelId="{2FCE2D5E-FB27-4966-87D0-B6CAF9A91FAF}" type="pres">
      <dgm:prSet presAssocID="{AA7469EE-AD9B-4109-B489-D1D120034156}" presName="aNode" presStyleLbl="bgShp" presStyleIdx="1" presStyleCnt="3"/>
      <dgm:spPr/>
      <dgm:t>
        <a:bodyPr/>
        <a:lstStyle/>
        <a:p>
          <a:endParaRPr lang="es-CO"/>
        </a:p>
      </dgm:t>
    </dgm:pt>
    <dgm:pt modelId="{9CBCCAFE-38B4-4079-BC14-A61556792121}" type="pres">
      <dgm:prSet presAssocID="{AA7469EE-AD9B-4109-B489-D1D120034156}" presName="textNode" presStyleLbl="bgShp" presStyleIdx="1" presStyleCnt="3"/>
      <dgm:spPr/>
      <dgm:t>
        <a:bodyPr/>
        <a:lstStyle/>
        <a:p>
          <a:endParaRPr lang="es-CO"/>
        </a:p>
      </dgm:t>
    </dgm:pt>
    <dgm:pt modelId="{31164DBB-34B6-427C-B82D-DAEFC6E2A1FB}" type="pres">
      <dgm:prSet presAssocID="{AA7469EE-AD9B-4109-B489-D1D120034156}" presName="compChildNode" presStyleCnt="0"/>
      <dgm:spPr/>
    </dgm:pt>
    <dgm:pt modelId="{1E0D9119-CE07-4645-861A-2122997CD53E}" type="pres">
      <dgm:prSet presAssocID="{AA7469EE-AD9B-4109-B489-D1D120034156}" presName="theInnerList" presStyleCnt="0"/>
      <dgm:spPr/>
    </dgm:pt>
    <dgm:pt modelId="{8DA394D2-4B35-4B31-9F24-B0620D67096B}" type="pres">
      <dgm:prSet presAssocID="{89877263-3EFD-437E-9956-346BB87E7585}" presName="childNode" presStyleLbl="node1" presStyleIdx="1" presStyleCnt="3">
        <dgm:presLayoutVars>
          <dgm:bulletEnabled val="1"/>
        </dgm:presLayoutVars>
      </dgm:prSet>
      <dgm:spPr/>
      <dgm:t>
        <a:bodyPr/>
        <a:lstStyle/>
        <a:p>
          <a:endParaRPr lang="es-CO"/>
        </a:p>
      </dgm:t>
    </dgm:pt>
    <dgm:pt modelId="{17795DF0-3879-4D4A-B859-860638C81FDE}" type="pres">
      <dgm:prSet presAssocID="{AA7469EE-AD9B-4109-B489-D1D120034156}" presName="aSpace" presStyleCnt="0"/>
      <dgm:spPr/>
    </dgm:pt>
    <dgm:pt modelId="{ADEF53D3-A786-4BDC-A31A-4EE6BB2E3B23}" type="pres">
      <dgm:prSet presAssocID="{DFE1D859-C0E4-4969-91EC-FF4D998BEFB6}" presName="compNode" presStyleCnt="0"/>
      <dgm:spPr/>
    </dgm:pt>
    <dgm:pt modelId="{2FBB2C0E-3F61-43F0-8BFB-52BAF3206954}" type="pres">
      <dgm:prSet presAssocID="{DFE1D859-C0E4-4969-91EC-FF4D998BEFB6}" presName="aNode" presStyleLbl="bgShp" presStyleIdx="2" presStyleCnt="3"/>
      <dgm:spPr/>
      <dgm:t>
        <a:bodyPr/>
        <a:lstStyle/>
        <a:p>
          <a:endParaRPr lang="es-CO"/>
        </a:p>
      </dgm:t>
    </dgm:pt>
    <dgm:pt modelId="{8CAE635A-D58D-4F3A-A603-BC1789AC460B}" type="pres">
      <dgm:prSet presAssocID="{DFE1D859-C0E4-4969-91EC-FF4D998BEFB6}" presName="textNode" presStyleLbl="bgShp" presStyleIdx="2" presStyleCnt="3"/>
      <dgm:spPr/>
      <dgm:t>
        <a:bodyPr/>
        <a:lstStyle/>
        <a:p>
          <a:endParaRPr lang="es-CO"/>
        </a:p>
      </dgm:t>
    </dgm:pt>
    <dgm:pt modelId="{B29F8AC3-5F9A-4455-8362-56A11956B751}" type="pres">
      <dgm:prSet presAssocID="{DFE1D859-C0E4-4969-91EC-FF4D998BEFB6}" presName="compChildNode" presStyleCnt="0"/>
      <dgm:spPr/>
    </dgm:pt>
    <dgm:pt modelId="{136E3198-F0DB-4C29-9069-DC87D2047724}" type="pres">
      <dgm:prSet presAssocID="{DFE1D859-C0E4-4969-91EC-FF4D998BEFB6}" presName="theInnerList" presStyleCnt="0"/>
      <dgm:spPr/>
    </dgm:pt>
    <dgm:pt modelId="{79492C70-B247-4B94-AEBB-4D33D23E02E5}" type="pres">
      <dgm:prSet presAssocID="{7EBE417A-DA38-498F-AEA4-6B486B7FEB69}" presName="childNode" presStyleLbl="node1" presStyleIdx="2" presStyleCnt="3">
        <dgm:presLayoutVars>
          <dgm:bulletEnabled val="1"/>
        </dgm:presLayoutVars>
      </dgm:prSet>
      <dgm:spPr/>
      <dgm:t>
        <a:bodyPr/>
        <a:lstStyle/>
        <a:p>
          <a:endParaRPr lang="es-CO"/>
        </a:p>
      </dgm:t>
    </dgm:pt>
  </dgm:ptLst>
  <dgm:cxnLst>
    <dgm:cxn modelId="{10B0A1D9-35BE-4073-97C8-531D58361070}" type="presOf" srcId="{40222FCA-9955-42BF-9BA1-A3E36B07E18B}" destId="{8042CA90-1B6A-4757-94FF-9AFD1E12F1E0}" srcOrd="1" destOrd="0" presId="urn:microsoft.com/office/officeart/2005/8/layout/lProcess2"/>
    <dgm:cxn modelId="{BD01D058-57D4-4536-B1D0-002C0B7F41D1}" type="presOf" srcId="{3EFAD7CD-A850-4D21-B01E-7F564785B655}" destId="{0CB0D1F4-7D53-4F5F-8C66-6D4B6783E484}" srcOrd="0" destOrd="0" presId="urn:microsoft.com/office/officeart/2005/8/layout/lProcess2"/>
    <dgm:cxn modelId="{F3039BAF-362E-4629-BC6E-49C7F17C67B1}" srcId="{562CD430-6501-4D14-9DA0-8DA1A2786398}" destId="{40222FCA-9955-42BF-9BA1-A3E36B07E18B}" srcOrd="0" destOrd="0" parTransId="{E5C0C245-53B0-4B2F-8E9D-AB2B53AFDEE3}" sibTransId="{0061B5E7-508D-4830-9A6C-B3A3328823D7}"/>
    <dgm:cxn modelId="{7D90FA5D-D91C-4CED-81D2-63818E6F57CD}" type="presOf" srcId="{40222FCA-9955-42BF-9BA1-A3E36B07E18B}" destId="{5E22536A-9842-4BF4-B963-B748962D663D}" srcOrd="0" destOrd="0" presId="urn:microsoft.com/office/officeart/2005/8/layout/lProcess2"/>
    <dgm:cxn modelId="{D023DDF1-1396-4F1F-9D81-E22337ED1D54}" type="presOf" srcId="{89877263-3EFD-437E-9956-346BB87E7585}" destId="{8DA394D2-4B35-4B31-9F24-B0620D67096B}" srcOrd="0" destOrd="0" presId="urn:microsoft.com/office/officeart/2005/8/layout/lProcess2"/>
    <dgm:cxn modelId="{A11959C7-0C20-41A5-BD7B-BD448AB4CED6}" srcId="{AA7469EE-AD9B-4109-B489-D1D120034156}" destId="{89877263-3EFD-437E-9956-346BB87E7585}" srcOrd="0" destOrd="0" parTransId="{1AA8A934-6D15-4C96-853E-7B31BF4899AC}" sibTransId="{49DDFE8B-AC67-4807-B980-E1122300B620}"/>
    <dgm:cxn modelId="{FA367EB3-C02E-42A1-9217-6A4DB5E1CF14}" srcId="{562CD430-6501-4D14-9DA0-8DA1A2786398}" destId="{AA7469EE-AD9B-4109-B489-D1D120034156}" srcOrd="1" destOrd="0" parTransId="{C8A826E0-B814-4963-B81E-549507B51248}" sibTransId="{32D7C819-558C-4272-872B-7E5B21206391}"/>
    <dgm:cxn modelId="{C3EEACC9-8B7C-44C3-9896-83177AF6DC55}" type="presOf" srcId="{562CD430-6501-4D14-9DA0-8DA1A2786398}" destId="{C48407FB-6168-45D3-995F-B2441CC75873}" srcOrd="0" destOrd="0" presId="urn:microsoft.com/office/officeart/2005/8/layout/lProcess2"/>
    <dgm:cxn modelId="{94493573-D938-4CB3-83D7-E3606816F537}" srcId="{40222FCA-9955-42BF-9BA1-A3E36B07E18B}" destId="{3EFAD7CD-A850-4D21-B01E-7F564785B655}" srcOrd="0" destOrd="0" parTransId="{3A54C0BE-06CA-4E12-9FD6-6835CCBA1083}" sibTransId="{9E815B5B-D68D-434E-BD9D-CCAC48303F54}"/>
    <dgm:cxn modelId="{5858DB82-D6F1-4751-AD63-662CFA2BA5EA}" type="presOf" srcId="{AA7469EE-AD9B-4109-B489-D1D120034156}" destId="{2FCE2D5E-FB27-4966-87D0-B6CAF9A91FAF}" srcOrd="0" destOrd="0" presId="urn:microsoft.com/office/officeart/2005/8/layout/lProcess2"/>
    <dgm:cxn modelId="{FE9ACFDC-2507-44EB-94C7-471CFA4E5631}" type="presOf" srcId="{7EBE417A-DA38-498F-AEA4-6B486B7FEB69}" destId="{79492C70-B247-4B94-AEBB-4D33D23E02E5}" srcOrd="0" destOrd="0" presId="urn:microsoft.com/office/officeart/2005/8/layout/lProcess2"/>
    <dgm:cxn modelId="{D875D73F-28E3-4147-9886-F93D5F4DB1BE}" type="presOf" srcId="{DFE1D859-C0E4-4969-91EC-FF4D998BEFB6}" destId="{2FBB2C0E-3F61-43F0-8BFB-52BAF3206954}" srcOrd="0" destOrd="0" presId="urn:microsoft.com/office/officeart/2005/8/layout/lProcess2"/>
    <dgm:cxn modelId="{163C3245-1D2E-415E-91B3-67918D39729C}" type="presOf" srcId="{DFE1D859-C0E4-4969-91EC-FF4D998BEFB6}" destId="{8CAE635A-D58D-4F3A-A603-BC1789AC460B}" srcOrd="1" destOrd="0" presId="urn:microsoft.com/office/officeart/2005/8/layout/lProcess2"/>
    <dgm:cxn modelId="{160B8953-3B9F-49B2-B5E9-6C3C8A1429EB}" srcId="{DFE1D859-C0E4-4969-91EC-FF4D998BEFB6}" destId="{7EBE417A-DA38-498F-AEA4-6B486B7FEB69}" srcOrd="0" destOrd="0" parTransId="{8F4A04D1-A0B7-40A3-B8FD-47141BF837E2}" sibTransId="{7B834773-6E34-4677-A288-D1D3DAAFAFAD}"/>
    <dgm:cxn modelId="{E92AA202-6E9F-4443-BE03-53462D2AA82E}" srcId="{562CD430-6501-4D14-9DA0-8DA1A2786398}" destId="{DFE1D859-C0E4-4969-91EC-FF4D998BEFB6}" srcOrd="2" destOrd="0" parTransId="{5188029F-2380-4FAD-9534-662DC170AC96}" sibTransId="{2A3EF55F-127E-46D9-AD2C-0A2052F4BECE}"/>
    <dgm:cxn modelId="{1E275D65-2AC8-489B-B02D-C25A3CC013E8}" type="presOf" srcId="{AA7469EE-AD9B-4109-B489-D1D120034156}" destId="{9CBCCAFE-38B4-4079-BC14-A61556792121}" srcOrd="1" destOrd="0" presId="urn:microsoft.com/office/officeart/2005/8/layout/lProcess2"/>
    <dgm:cxn modelId="{2AAAB8D6-5C4E-41EC-9BAA-B369A1922973}" type="presParOf" srcId="{C48407FB-6168-45D3-995F-B2441CC75873}" destId="{067A7B86-0DE9-4DEC-B6BF-76F496B0AEFF}" srcOrd="0" destOrd="0" presId="urn:microsoft.com/office/officeart/2005/8/layout/lProcess2"/>
    <dgm:cxn modelId="{395AE9FA-5ECD-46DC-9D97-EB495161560D}" type="presParOf" srcId="{067A7B86-0DE9-4DEC-B6BF-76F496B0AEFF}" destId="{5E22536A-9842-4BF4-B963-B748962D663D}" srcOrd="0" destOrd="0" presId="urn:microsoft.com/office/officeart/2005/8/layout/lProcess2"/>
    <dgm:cxn modelId="{CA6EF55D-7963-4250-B3B3-A3B53BFB500B}" type="presParOf" srcId="{067A7B86-0DE9-4DEC-B6BF-76F496B0AEFF}" destId="{8042CA90-1B6A-4757-94FF-9AFD1E12F1E0}" srcOrd="1" destOrd="0" presId="urn:microsoft.com/office/officeart/2005/8/layout/lProcess2"/>
    <dgm:cxn modelId="{948BF95A-7F22-47AC-A5BF-D0F7E3104995}" type="presParOf" srcId="{067A7B86-0DE9-4DEC-B6BF-76F496B0AEFF}" destId="{0E644D1C-6E72-4D6D-9B2F-0FDAA4A80658}" srcOrd="2" destOrd="0" presId="urn:microsoft.com/office/officeart/2005/8/layout/lProcess2"/>
    <dgm:cxn modelId="{E005CA40-89F9-4EB8-9FA2-B730EE9ADD2A}" type="presParOf" srcId="{0E644D1C-6E72-4D6D-9B2F-0FDAA4A80658}" destId="{670A4FF9-3B49-48A0-84A4-FFA31165D5F1}" srcOrd="0" destOrd="0" presId="urn:microsoft.com/office/officeart/2005/8/layout/lProcess2"/>
    <dgm:cxn modelId="{C813D45F-A908-46EC-ABAE-3EDCC24E8673}" type="presParOf" srcId="{670A4FF9-3B49-48A0-84A4-FFA31165D5F1}" destId="{0CB0D1F4-7D53-4F5F-8C66-6D4B6783E484}" srcOrd="0" destOrd="0" presId="urn:microsoft.com/office/officeart/2005/8/layout/lProcess2"/>
    <dgm:cxn modelId="{190B6D92-C42B-4CFB-88F7-F03727CA105F}" type="presParOf" srcId="{C48407FB-6168-45D3-995F-B2441CC75873}" destId="{C9CA3A9A-F2E9-4FCD-B877-492D60F0D695}" srcOrd="1" destOrd="0" presId="urn:microsoft.com/office/officeart/2005/8/layout/lProcess2"/>
    <dgm:cxn modelId="{9C6BD7DE-6BBB-4333-A3FC-5BC5251B0166}" type="presParOf" srcId="{C48407FB-6168-45D3-995F-B2441CC75873}" destId="{2E4B6572-41DE-4072-BB91-E8E234A218F8}" srcOrd="2" destOrd="0" presId="urn:microsoft.com/office/officeart/2005/8/layout/lProcess2"/>
    <dgm:cxn modelId="{8339D592-A430-4806-9632-A8DA4A06137B}" type="presParOf" srcId="{2E4B6572-41DE-4072-BB91-E8E234A218F8}" destId="{2FCE2D5E-FB27-4966-87D0-B6CAF9A91FAF}" srcOrd="0" destOrd="0" presId="urn:microsoft.com/office/officeart/2005/8/layout/lProcess2"/>
    <dgm:cxn modelId="{E14BFFE8-0149-46D9-AC19-23BADF54441A}" type="presParOf" srcId="{2E4B6572-41DE-4072-BB91-E8E234A218F8}" destId="{9CBCCAFE-38B4-4079-BC14-A61556792121}" srcOrd="1" destOrd="0" presId="urn:microsoft.com/office/officeart/2005/8/layout/lProcess2"/>
    <dgm:cxn modelId="{332F0C27-3398-45D2-8103-1ACAAA65B1B8}" type="presParOf" srcId="{2E4B6572-41DE-4072-BB91-E8E234A218F8}" destId="{31164DBB-34B6-427C-B82D-DAEFC6E2A1FB}" srcOrd="2" destOrd="0" presId="urn:microsoft.com/office/officeart/2005/8/layout/lProcess2"/>
    <dgm:cxn modelId="{DF2DE3F9-170C-4493-98E3-E8B7544452AC}" type="presParOf" srcId="{31164DBB-34B6-427C-B82D-DAEFC6E2A1FB}" destId="{1E0D9119-CE07-4645-861A-2122997CD53E}" srcOrd="0" destOrd="0" presId="urn:microsoft.com/office/officeart/2005/8/layout/lProcess2"/>
    <dgm:cxn modelId="{AC52EEF2-6C2C-4572-B73B-DAC9272D318B}" type="presParOf" srcId="{1E0D9119-CE07-4645-861A-2122997CD53E}" destId="{8DA394D2-4B35-4B31-9F24-B0620D67096B}" srcOrd="0" destOrd="0" presId="urn:microsoft.com/office/officeart/2005/8/layout/lProcess2"/>
    <dgm:cxn modelId="{383FBB46-88FB-4FF7-B9C3-49497207D196}" type="presParOf" srcId="{C48407FB-6168-45D3-995F-B2441CC75873}" destId="{17795DF0-3879-4D4A-B859-860638C81FDE}" srcOrd="3" destOrd="0" presId="urn:microsoft.com/office/officeart/2005/8/layout/lProcess2"/>
    <dgm:cxn modelId="{8709C0EA-FB25-43F3-970D-2B728C05DC6E}" type="presParOf" srcId="{C48407FB-6168-45D3-995F-B2441CC75873}" destId="{ADEF53D3-A786-4BDC-A31A-4EE6BB2E3B23}" srcOrd="4" destOrd="0" presId="urn:microsoft.com/office/officeart/2005/8/layout/lProcess2"/>
    <dgm:cxn modelId="{9BBB2A1A-D0CA-4D1D-B71A-2850E4AFDB3C}" type="presParOf" srcId="{ADEF53D3-A786-4BDC-A31A-4EE6BB2E3B23}" destId="{2FBB2C0E-3F61-43F0-8BFB-52BAF3206954}" srcOrd="0" destOrd="0" presId="urn:microsoft.com/office/officeart/2005/8/layout/lProcess2"/>
    <dgm:cxn modelId="{4731A6C7-2BD6-4546-9A8D-AD45561A314F}" type="presParOf" srcId="{ADEF53D3-A786-4BDC-A31A-4EE6BB2E3B23}" destId="{8CAE635A-D58D-4F3A-A603-BC1789AC460B}" srcOrd="1" destOrd="0" presId="urn:microsoft.com/office/officeart/2005/8/layout/lProcess2"/>
    <dgm:cxn modelId="{CBD5C84E-C54B-4159-8AE1-9537C8C965C4}" type="presParOf" srcId="{ADEF53D3-A786-4BDC-A31A-4EE6BB2E3B23}" destId="{B29F8AC3-5F9A-4455-8362-56A11956B751}" srcOrd="2" destOrd="0" presId="urn:microsoft.com/office/officeart/2005/8/layout/lProcess2"/>
    <dgm:cxn modelId="{BAF9E795-9D80-4540-9353-BEDC828F9415}" type="presParOf" srcId="{B29F8AC3-5F9A-4455-8362-56A11956B751}" destId="{136E3198-F0DB-4C29-9069-DC87D2047724}" srcOrd="0" destOrd="0" presId="urn:microsoft.com/office/officeart/2005/8/layout/lProcess2"/>
    <dgm:cxn modelId="{BB151C06-0527-41DC-80CA-5EE50FE7A4EB}" type="presParOf" srcId="{136E3198-F0DB-4C29-9069-DC87D2047724}" destId="{79492C70-B247-4B94-AEBB-4D33D23E02E5}" srcOrd="0" destOrd="0" presId="urn:microsoft.com/office/officeart/2005/8/layout/l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1A6260D-36F3-42C8-9887-C5C4310BEC0D}"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s-CO"/>
        </a:p>
      </dgm:t>
    </dgm:pt>
    <dgm:pt modelId="{4337FDB4-817F-4DF5-B73F-6AA3CE2DE5AF}">
      <dgm:prSet phldrT="[Texto]"/>
      <dgm:spPr>
        <a:solidFill>
          <a:srgbClr val="044990"/>
        </a:solidFill>
      </dgm:spPr>
      <dgm:t>
        <a:bodyPr/>
        <a:lstStyle/>
        <a:p>
          <a:r>
            <a:rPr lang="es-CO" dirty="0" smtClean="0"/>
            <a:t>Monto</a:t>
          </a:r>
          <a:endParaRPr lang="es-CO" dirty="0"/>
        </a:p>
      </dgm:t>
    </dgm:pt>
    <dgm:pt modelId="{06D99F45-91F6-40AC-8F9A-ABAB1AF43504}" type="parTrans" cxnId="{0F3023CF-8344-48EC-B9F5-4469D1E186E7}">
      <dgm:prSet/>
      <dgm:spPr/>
      <dgm:t>
        <a:bodyPr/>
        <a:lstStyle/>
        <a:p>
          <a:endParaRPr lang="es-CO"/>
        </a:p>
      </dgm:t>
    </dgm:pt>
    <dgm:pt modelId="{466D8122-BDC7-4368-80E2-3174A316800C}" type="sibTrans" cxnId="{0F3023CF-8344-48EC-B9F5-4469D1E186E7}">
      <dgm:prSet/>
      <dgm:spPr/>
      <dgm:t>
        <a:bodyPr/>
        <a:lstStyle/>
        <a:p>
          <a:endParaRPr lang="es-CO" dirty="0"/>
        </a:p>
      </dgm:t>
    </dgm:pt>
    <dgm:pt modelId="{20CD3439-61AB-49D7-9AA9-8BBFC8F656D7}">
      <dgm:prSet phldrT="[Texto]" custT="1"/>
      <dgm:spPr>
        <a:ln>
          <a:solidFill>
            <a:srgbClr val="99CCFF"/>
          </a:solidFill>
        </a:ln>
      </dgm:spPr>
      <dgm:t>
        <a:bodyPr/>
        <a:lstStyle/>
        <a:p>
          <a:r>
            <a:rPr lang="es-CO" sz="2400" dirty="0" smtClean="0"/>
            <a:t>$ 6.9 Billones</a:t>
          </a:r>
          <a:endParaRPr lang="es-CO" sz="2400" dirty="0"/>
        </a:p>
      </dgm:t>
    </dgm:pt>
    <dgm:pt modelId="{4059BB5C-1D9B-49B5-AC96-733F1A6D7B1C}" type="parTrans" cxnId="{72DAE7CA-7873-4CD0-8596-8159C29FF0FD}">
      <dgm:prSet/>
      <dgm:spPr/>
      <dgm:t>
        <a:bodyPr/>
        <a:lstStyle/>
        <a:p>
          <a:endParaRPr lang="es-CO"/>
        </a:p>
      </dgm:t>
    </dgm:pt>
    <dgm:pt modelId="{B5654928-A4B4-4F37-B467-D329E102A9DF}" type="sibTrans" cxnId="{72DAE7CA-7873-4CD0-8596-8159C29FF0FD}">
      <dgm:prSet/>
      <dgm:spPr/>
      <dgm:t>
        <a:bodyPr/>
        <a:lstStyle/>
        <a:p>
          <a:endParaRPr lang="es-CO"/>
        </a:p>
      </dgm:t>
    </dgm:pt>
    <dgm:pt modelId="{C31E0B3A-2332-484A-A4EB-5ACC8ECDF88A}">
      <dgm:prSet phldrT="[Texto]"/>
      <dgm:spPr>
        <a:solidFill>
          <a:srgbClr val="044990"/>
        </a:solidFill>
      </dgm:spPr>
      <dgm:t>
        <a:bodyPr/>
        <a:lstStyle/>
        <a:p>
          <a:r>
            <a:rPr lang="es-CO" dirty="0" smtClean="0"/>
            <a:t>Efectividad</a:t>
          </a:r>
          <a:endParaRPr lang="es-CO" dirty="0"/>
        </a:p>
      </dgm:t>
    </dgm:pt>
    <dgm:pt modelId="{8CDD5081-4881-45BC-AF4A-528EDA2AFE4C}" type="parTrans" cxnId="{4DE67163-3AD4-46F1-8256-A7E9CCB59F1E}">
      <dgm:prSet/>
      <dgm:spPr/>
      <dgm:t>
        <a:bodyPr/>
        <a:lstStyle/>
        <a:p>
          <a:endParaRPr lang="es-CO"/>
        </a:p>
      </dgm:t>
    </dgm:pt>
    <dgm:pt modelId="{4A8A7822-E47E-48C4-8D19-99F969256FDF}" type="sibTrans" cxnId="{4DE67163-3AD4-46F1-8256-A7E9CCB59F1E}">
      <dgm:prSet/>
      <dgm:spPr/>
      <dgm:t>
        <a:bodyPr/>
        <a:lstStyle/>
        <a:p>
          <a:endParaRPr lang="es-CO" dirty="0"/>
        </a:p>
      </dgm:t>
    </dgm:pt>
    <dgm:pt modelId="{312D07D8-B72D-49A2-9DC5-2913434D1771}">
      <dgm:prSet phldrT="[Texto]" custT="1"/>
      <dgm:spPr>
        <a:ln>
          <a:solidFill>
            <a:srgbClr val="99CCFF"/>
          </a:solidFill>
        </a:ln>
      </dgm:spPr>
      <dgm:t>
        <a:bodyPr/>
        <a:lstStyle/>
        <a:p>
          <a:r>
            <a:rPr lang="es-CO" sz="2400" dirty="0" smtClean="0"/>
            <a:t>15 %</a:t>
          </a:r>
          <a:endParaRPr lang="es-CO" sz="2400" dirty="0"/>
        </a:p>
      </dgm:t>
    </dgm:pt>
    <dgm:pt modelId="{69F51394-CFE2-4EEA-B10C-60DE61D1644B}" type="parTrans" cxnId="{F461318E-C3A5-4ACC-BB93-4E6E299E84A2}">
      <dgm:prSet/>
      <dgm:spPr/>
      <dgm:t>
        <a:bodyPr/>
        <a:lstStyle/>
        <a:p>
          <a:endParaRPr lang="es-CO"/>
        </a:p>
      </dgm:t>
    </dgm:pt>
    <dgm:pt modelId="{FCCF3A78-AE7A-45A3-9D84-DC4287C83166}" type="sibTrans" cxnId="{F461318E-C3A5-4ACC-BB93-4E6E299E84A2}">
      <dgm:prSet/>
      <dgm:spPr/>
      <dgm:t>
        <a:bodyPr/>
        <a:lstStyle/>
        <a:p>
          <a:endParaRPr lang="es-CO"/>
        </a:p>
      </dgm:t>
    </dgm:pt>
    <dgm:pt modelId="{AC2DFB7F-D85B-4EB0-B8FD-D527AFDE53EA}">
      <dgm:prSet phldrT="[Texto]"/>
      <dgm:spPr>
        <a:solidFill>
          <a:srgbClr val="044990"/>
        </a:solidFill>
      </dgm:spPr>
      <dgm:t>
        <a:bodyPr/>
        <a:lstStyle/>
        <a:p>
          <a:r>
            <a:rPr lang="es-CO" dirty="0" smtClean="0"/>
            <a:t>Ingresos BMC</a:t>
          </a:r>
          <a:endParaRPr lang="es-CO" dirty="0"/>
        </a:p>
      </dgm:t>
    </dgm:pt>
    <dgm:pt modelId="{6CE92B22-B624-4D73-83ED-E37012E825BB}" type="parTrans" cxnId="{EA9B0746-0CC7-489E-BC15-CA58C63D3F93}">
      <dgm:prSet/>
      <dgm:spPr/>
      <dgm:t>
        <a:bodyPr/>
        <a:lstStyle/>
        <a:p>
          <a:endParaRPr lang="es-CO"/>
        </a:p>
      </dgm:t>
    </dgm:pt>
    <dgm:pt modelId="{F1CF3539-9703-4EF1-8E41-6F9816F6E6D7}" type="sibTrans" cxnId="{EA9B0746-0CC7-489E-BC15-CA58C63D3F93}">
      <dgm:prSet/>
      <dgm:spPr/>
      <dgm:t>
        <a:bodyPr/>
        <a:lstStyle/>
        <a:p>
          <a:endParaRPr lang="es-CO"/>
        </a:p>
      </dgm:t>
    </dgm:pt>
    <dgm:pt modelId="{30B7F054-D101-4D52-9BB4-9ED099277549}">
      <dgm:prSet phldrT="[Texto]" custT="1"/>
      <dgm:spPr>
        <a:ln>
          <a:solidFill>
            <a:srgbClr val="99CCFF"/>
          </a:solidFill>
        </a:ln>
      </dgm:spPr>
      <dgm:t>
        <a:bodyPr/>
        <a:lstStyle/>
        <a:p>
          <a:r>
            <a:rPr lang="es-CO" sz="1600" dirty="0" smtClean="0"/>
            <a:t>Registro 0.3 % misma tarifa:      $ 6.210 M</a:t>
          </a:r>
          <a:endParaRPr lang="es-CO" sz="1600" dirty="0"/>
        </a:p>
      </dgm:t>
    </dgm:pt>
    <dgm:pt modelId="{802C0E1F-AA34-44EB-8185-BCFA0FB9C85A}" type="parTrans" cxnId="{F693E540-0B0B-414E-89AA-75DA3807C510}">
      <dgm:prSet/>
      <dgm:spPr/>
      <dgm:t>
        <a:bodyPr/>
        <a:lstStyle/>
        <a:p>
          <a:endParaRPr lang="es-CO"/>
        </a:p>
      </dgm:t>
    </dgm:pt>
    <dgm:pt modelId="{DC380E0F-2C03-47D5-A772-8AB93298EAD5}" type="sibTrans" cxnId="{F693E540-0B0B-414E-89AA-75DA3807C510}">
      <dgm:prSet/>
      <dgm:spPr/>
      <dgm:t>
        <a:bodyPr/>
        <a:lstStyle/>
        <a:p>
          <a:endParaRPr lang="es-CO"/>
        </a:p>
      </dgm:t>
    </dgm:pt>
    <dgm:pt modelId="{F1E32065-ABFC-4275-94B7-05CD6C1217DF}">
      <dgm:prSet phldrT="[Texto]" custT="1"/>
      <dgm:spPr>
        <a:ln>
          <a:solidFill>
            <a:srgbClr val="99CCFF"/>
          </a:solidFill>
        </a:ln>
      </dgm:spPr>
      <dgm:t>
        <a:bodyPr/>
        <a:lstStyle/>
        <a:p>
          <a:r>
            <a:rPr lang="es-CO" sz="2400" dirty="0" smtClean="0"/>
            <a:t>($1.03 Billones)</a:t>
          </a:r>
          <a:endParaRPr lang="es-CO" sz="2400" dirty="0"/>
        </a:p>
      </dgm:t>
    </dgm:pt>
    <dgm:pt modelId="{01941805-A4D6-418C-9599-92E7904F6EB2}" type="parTrans" cxnId="{43DA4264-8BB0-43A1-90A1-AD85E5064EE1}">
      <dgm:prSet/>
      <dgm:spPr/>
      <dgm:t>
        <a:bodyPr/>
        <a:lstStyle/>
        <a:p>
          <a:endParaRPr lang="es-CO"/>
        </a:p>
      </dgm:t>
    </dgm:pt>
    <dgm:pt modelId="{C8993A93-017F-4BC5-B954-36C902F81BEB}" type="sibTrans" cxnId="{43DA4264-8BB0-43A1-90A1-AD85E5064EE1}">
      <dgm:prSet/>
      <dgm:spPr/>
      <dgm:t>
        <a:bodyPr/>
        <a:lstStyle/>
        <a:p>
          <a:endParaRPr lang="es-CO"/>
        </a:p>
      </dgm:t>
    </dgm:pt>
    <dgm:pt modelId="{CF9503A8-5C6D-4DA6-8D10-A46230C24318}">
      <dgm:prSet phldrT="[Texto]" custT="1"/>
      <dgm:spPr>
        <a:ln>
          <a:solidFill>
            <a:srgbClr val="99CCFF"/>
          </a:solidFill>
        </a:ln>
      </dgm:spPr>
      <dgm:t>
        <a:bodyPr/>
        <a:lstStyle/>
        <a:p>
          <a:r>
            <a:rPr lang="es-CO" sz="1600" dirty="0" smtClean="0"/>
            <a:t>C y Liquidación 0.21% nueva tarifa: $4.347 M</a:t>
          </a:r>
          <a:endParaRPr lang="es-CO" sz="1600" dirty="0"/>
        </a:p>
      </dgm:t>
    </dgm:pt>
    <dgm:pt modelId="{7DFDD2DE-C49E-4A8E-B584-BA4735DD7A8D}" type="parTrans" cxnId="{E84C6E25-B373-4063-8130-C9A759E4834A}">
      <dgm:prSet/>
      <dgm:spPr/>
      <dgm:t>
        <a:bodyPr/>
        <a:lstStyle/>
        <a:p>
          <a:endParaRPr lang="es-CO"/>
        </a:p>
      </dgm:t>
    </dgm:pt>
    <dgm:pt modelId="{87D020F5-2643-4FD9-9FA1-6898499B8E18}" type="sibTrans" cxnId="{E84C6E25-B373-4063-8130-C9A759E4834A}">
      <dgm:prSet/>
      <dgm:spPr/>
      <dgm:t>
        <a:bodyPr/>
        <a:lstStyle/>
        <a:p>
          <a:endParaRPr lang="es-CO"/>
        </a:p>
      </dgm:t>
    </dgm:pt>
    <dgm:pt modelId="{03657B79-943D-4DB6-BBE4-A5B267451916}">
      <dgm:prSet phldrT="[Texto]" custT="1"/>
      <dgm:spPr>
        <a:ln>
          <a:solidFill>
            <a:srgbClr val="99CCFF"/>
          </a:solidFill>
        </a:ln>
      </dgm:spPr>
      <dgm:t>
        <a:bodyPr/>
        <a:lstStyle/>
        <a:p>
          <a:r>
            <a:rPr lang="es-CO" sz="2400" dirty="0" smtClean="0"/>
            <a:t>Volumen negocios</a:t>
          </a:r>
          <a:endParaRPr lang="es-CO" sz="2400" dirty="0"/>
        </a:p>
      </dgm:t>
    </dgm:pt>
    <dgm:pt modelId="{0F817EAE-0A14-42BC-832A-8FEEA2C66B16}" type="parTrans" cxnId="{C40F34FA-6E5E-4398-957D-7D93A43F33EB}">
      <dgm:prSet/>
      <dgm:spPr/>
      <dgm:t>
        <a:bodyPr/>
        <a:lstStyle/>
        <a:p>
          <a:endParaRPr lang="es-CO"/>
        </a:p>
      </dgm:t>
    </dgm:pt>
    <dgm:pt modelId="{3179C4D8-B2BC-48D8-9D0B-5A9A3A5FBEED}" type="sibTrans" cxnId="{C40F34FA-6E5E-4398-957D-7D93A43F33EB}">
      <dgm:prSet/>
      <dgm:spPr/>
      <dgm:t>
        <a:bodyPr/>
        <a:lstStyle/>
        <a:p>
          <a:endParaRPr lang="es-CO"/>
        </a:p>
      </dgm:t>
    </dgm:pt>
    <dgm:pt modelId="{D81569ED-61E2-4351-B15C-234778EE1BA9}">
      <dgm:prSet phldrT="[Texto]" custT="1"/>
      <dgm:spPr>
        <a:ln>
          <a:solidFill>
            <a:srgbClr val="99CCFF"/>
          </a:solidFill>
        </a:ln>
      </dgm:spPr>
      <dgm:t>
        <a:bodyPr/>
        <a:lstStyle/>
        <a:p>
          <a:r>
            <a:rPr lang="es-CO" sz="2400" dirty="0" smtClean="0"/>
            <a:t>Volumen negocios</a:t>
          </a:r>
          <a:endParaRPr lang="es-CO" sz="2400" dirty="0"/>
        </a:p>
      </dgm:t>
    </dgm:pt>
    <dgm:pt modelId="{F4E371CF-3CA1-458F-AB85-7AB12DCA439A}" type="parTrans" cxnId="{258B2AE5-AFDD-436E-A650-851FA47E549D}">
      <dgm:prSet/>
      <dgm:spPr/>
      <dgm:t>
        <a:bodyPr/>
        <a:lstStyle/>
        <a:p>
          <a:endParaRPr lang="es-CO"/>
        </a:p>
      </dgm:t>
    </dgm:pt>
    <dgm:pt modelId="{C030BDD1-E626-4F2D-8B08-4F46677D72DD}" type="sibTrans" cxnId="{258B2AE5-AFDD-436E-A650-851FA47E549D}">
      <dgm:prSet/>
      <dgm:spPr/>
      <dgm:t>
        <a:bodyPr/>
        <a:lstStyle/>
        <a:p>
          <a:endParaRPr lang="es-CO"/>
        </a:p>
      </dgm:t>
    </dgm:pt>
    <dgm:pt modelId="{CF133DA6-1171-4E42-899C-24488C7149EF}">
      <dgm:prSet phldrT="[Texto]" custT="1"/>
      <dgm:spPr>
        <a:ln>
          <a:solidFill>
            <a:srgbClr val="99CCFF"/>
          </a:solidFill>
        </a:ln>
      </dgm:spPr>
      <dgm:t>
        <a:bodyPr/>
        <a:lstStyle/>
        <a:p>
          <a:r>
            <a:rPr lang="es-CO" sz="1600" dirty="0" smtClean="0"/>
            <a:t>Total: $10.557 M </a:t>
          </a:r>
          <a:endParaRPr lang="es-CO" sz="1600" dirty="0"/>
        </a:p>
      </dgm:t>
    </dgm:pt>
    <dgm:pt modelId="{2F6B53B6-C51A-4137-9F8C-F193783CA0ED}" type="parTrans" cxnId="{5A5ABD21-745F-4442-86BB-C5093F70538C}">
      <dgm:prSet/>
      <dgm:spPr/>
      <dgm:t>
        <a:bodyPr/>
        <a:lstStyle/>
        <a:p>
          <a:endParaRPr lang="es-CO"/>
        </a:p>
      </dgm:t>
    </dgm:pt>
    <dgm:pt modelId="{9132F7F2-01E2-409E-B9A4-4D645997E423}" type="sibTrans" cxnId="{5A5ABD21-745F-4442-86BB-C5093F70538C}">
      <dgm:prSet/>
      <dgm:spPr/>
      <dgm:t>
        <a:bodyPr/>
        <a:lstStyle/>
        <a:p>
          <a:endParaRPr lang="es-CO"/>
        </a:p>
      </dgm:t>
    </dgm:pt>
    <dgm:pt modelId="{B0B7553C-15DB-45D2-9527-D5F545707F45}" type="pres">
      <dgm:prSet presAssocID="{31A6260D-36F3-42C8-9887-C5C4310BEC0D}" presName="linearFlow" presStyleCnt="0">
        <dgm:presLayoutVars>
          <dgm:dir/>
          <dgm:animLvl val="lvl"/>
          <dgm:resizeHandles val="exact"/>
        </dgm:presLayoutVars>
      </dgm:prSet>
      <dgm:spPr/>
      <dgm:t>
        <a:bodyPr/>
        <a:lstStyle/>
        <a:p>
          <a:endParaRPr lang="es-CO"/>
        </a:p>
      </dgm:t>
    </dgm:pt>
    <dgm:pt modelId="{85BECE16-73C5-4282-8F09-4343E93EFE86}" type="pres">
      <dgm:prSet presAssocID="{4337FDB4-817F-4DF5-B73F-6AA3CE2DE5AF}" presName="composite" presStyleCnt="0"/>
      <dgm:spPr/>
    </dgm:pt>
    <dgm:pt modelId="{1B63279B-F336-40DD-BBD3-4F1246A8873D}" type="pres">
      <dgm:prSet presAssocID="{4337FDB4-817F-4DF5-B73F-6AA3CE2DE5AF}" presName="parTx" presStyleLbl="node1" presStyleIdx="0" presStyleCnt="3">
        <dgm:presLayoutVars>
          <dgm:chMax val="0"/>
          <dgm:chPref val="0"/>
          <dgm:bulletEnabled val="1"/>
        </dgm:presLayoutVars>
      </dgm:prSet>
      <dgm:spPr/>
      <dgm:t>
        <a:bodyPr/>
        <a:lstStyle/>
        <a:p>
          <a:endParaRPr lang="es-CO"/>
        </a:p>
      </dgm:t>
    </dgm:pt>
    <dgm:pt modelId="{369CCEB8-BFC6-43EC-8F56-6F87B4C9F4AE}" type="pres">
      <dgm:prSet presAssocID="{4337FDB4-817F-4DF5-B73F-6AA3CE2DE5AF}" presName="parSh" presStyleLbl="node1" presStyleIdx="0" presStyleCnt="3"/>
      <dgm:spPr/>
      <dgm:t>
        <a:bodyPr/>
        <a:lstStyle/>
        <a:p>
          <a:endParaRPr lang="es-CO"/>
        </a:p>
      </dgm:t>
    </dgm:pt>
    <dgm:pt modelId="{4B4334EE-B10A-47DD-BE80-34E110D9DE12}" type="pres">
      <dgm:prSet presAssocID="{4337FDB4-817F-4DF5-B73F-6AA3CE2DE5AF}" presName="desTx" presStyleLbl="fgAcc1" presStyleIdx="0" presStyleCnt="3">
        <dgm:presLayoutVars>
          <dgm:bulletEnabled val="1"/>
        </dgm:presLayoutVars>
      </dgm:prSet>
      <dgm:spPr/>
      <dgm:t>
        <a:bodyPr/>
        <a:lstStyle/>
        <a:p>
          <a:endParaRPr lang="es-CO"/>
        </a:p>
      </dgm:t>
    </dgm:pt>
    <dgm:pt modelId="{472E6158-CD71-4B9B-899E-98547A88D71D}" type="pres">
      <dgm:prSet presAssocID="{466D8122-BDC7-4368-80E2-3174A316800C}" presName="sibTrans" presStyleLbl="sibTrans2D1" presStyleIdx="0" presStyleCnt="2"/>
      <dgm:spPr/>
      <dgm:t>
        <a:bodyPr/>
        <a:lstStyle/>
        <a:p>
          <a:endParaRPr lang="es-CO"/>
        </a:p>
      </dgm:t>
    </dgm:pt>
    <dgm:pt modelId="{EC9BECAA-0932-4538-A305-B74D02414831}" type="pres">
      <dgm:prSet presAssocID="{466D8122-BDC7-4368-80E2-3174A316800C}" presName="connTx" presStyleLbl="sibTrans2D1" presStyleIdx="0" presStyleCnt="2"/>
      <dgm:spPr/>
      <dgm:t>
        <a:bodyPr/>
        <a:lstStyle/>
        <a:p>
          <a:endParaRPr lang="es-CO"/>
        </a:p>
      </dgm:t>
    </dgm:pt>
    <dgm:pt modelId="{74164FD6-CC09-42A0-B566-F92D7AE88076}" type="pres">
      <dgm:prSet presAssocID="{C31E0B3A-2332-484A-A4EB-5ACC8ECDF88A}" presName="composite" presStyleCnt="0"/>
      <dgm:spPr/>
    </dgm:pt>
    <dgm:pt modelId="{BC62A280-D60D-415C-8FF6-2B470BB60195}" type="pres">
      <dgm:prSet presAssocID="{C31E0B3A-2332-484A-A4EB-5ACC8ECDF88A}" presName="parTx" presStyleLbl="node1" presStyleIdx="0" presStyleCnt="3">
        <dgm:presLayoutVars>
          <dgm:chMax val="0"/>
          <dgm:chPref val="0"/>
          <dgm:bulletEnabled val="1"/>
        </dgm:presLayoutVars>
      </dgm:prSet>
      <dgm:spPr/>
      <dgm:t>
        <a:bodyPr/>
        <a:lstStyle/>
        <a:p>
          <a:endParaRPr lang="es-CO"/>
        </a:p>
      </dgm:t>
    </dgm:pt>
    <dgm:pt modelId="{D7CB47FF-8AB7-4134-B32C-2537F3BEB6F0}" type="pres">
      <dgm:prSet presAssocID="{C31E0B3A-2332-484A-A4EB-5ACC8ECDF88A}" presName="parSh" presStyleLbl="node1" presStyleIdx="1" presStyleCnt="3"/>
      <dgm:spPr/>
      <dgm:t>
        <a:bodyPr/>
        <a:lstStyle/>
        <a:p>
          <a:endParaRPr lang="es-CO"/>
        </a:p>
      </dgm:t>
    </dgm:pt>
    <dgm:pt modelId="{7E8F6817-ACF6-46EC-8C24-A4C37AC48916}" type="pres">
      <dgm:prSet presAssocID="{C31E0B3A-2332-484A-A4EB-5ACC8ECDF88A}" presName="desTx" presStyleLbl="fgAcc1" presStyleIdx="1" presStyleCnt="3">
        <dgm:presLayoutVars>
          <dgm:bulletEnabled val="1"/>
        </dgm:presLayoutVars>
      </dgm:prSet>
      <dgm:spPr/>
      <dgm:t>
        <a:bodyPr/>
        <a:lstStyle/>
        <a:p>
          <a:endParaRPr lang="es-CO"/>
        </a:p>
      </dgm:t>
    </dgm:pt>
    <dgm:pt modelId="{2872470A-B415-4237-BDC8-ADEC1D321B81}" type="pres">
      <dgm:prSet presAssocID="{4A8A7822-E47E-48C4-8D19-99F969256FDF}" presName="sibTrans" presStyleLbl="sibTrans2D1" presStyleIdx="1" presStyleCnt="2"/>
      <dgm:spPr/>
      <dgm:t>
        <a:bodyPr/>
        <a:lstStyle/>
        <a:p>
          <a:endParaRPr lang="es-CO"/>
        </a:p>
      </dgm:t>
    </dgm:pt>
    <dgm:pt modelId="{5C6B8C9E-E07E-452E-A884-03899B9EA366}" type="pres">
      <dgm:prSet presAssocID="{4A8A7822-E47E-48C4-8D19-99F969256FDF}" presName="connTx" presStyleLbl="sibTrans2D1" presStyleIdx="1" presStyleCnt="2"/>
      <dgm:spPr/>
      <dgm:t>
        <a:bodyPr/>
        <a:lstStyle/>
        <a:p>
          <a:endParaRPr lang="es-CO"/>
        </a:p>
      </dgm:t>
    </dgm:pt>
    <dgm:pt modelId="{18E9DEA6-BF8F-43A4-BF69-4E6C70C71237}" type="pres">
      <dgm:prSet presAssocID="{AC2DFB7F-D85B-4EB0-B8FD-D527AFDE53EA}" presName="composite" presStyleCnt="0"/>
      <dgm:spPr/>
    </dgm:pt>
    <dgm:pt modelId="{9694B6B6-A53A-4493-9CDF-35763F0A2631}" type="pres">
      <dgm:prSet presAssocID="{AC2DFB7F-D85B-4EB0-B8FD-D527AFDE53EA}" presName="parTx" presStyleLbl="node1" presStyleIdx="1" presStyleCnt="3">
        <dgm:presLayoutVars>
          <dgm:chMax val="0"/>
          <dgm:chPref val="0"/>
          <dgm:bulletEnabled val="1"/>
        </dgm:presLayoutVars>
      </dgm:prSet>
      <dgm:spPr/>
      <dgm:t>
        <a:bodyPr/>
        <a:lstStyle/>
        <a:p>
          <a:endParaRPr lang="es-CO"/>
        </a:p>
      </dgm:t>
    </dgm:pt>
    <dgm:pt modelId="{9A9B7065-FEFC-4CAD-91A0-6CB597B683F1}" type="pres">
      <dgm:prSet presAssocID="{AC2DFB7F-D85B-4EB0-B8FD-D527AFDE53EA}" presName="parSh" presStyleLbl="node1" presStyleIdx="2" presStyleCnt="3"/>
      <dgm:spPr/>
      <dgm:t>
        <a:bodyPr/>
        <a:lstStyle/>
        <a:p>
          <a:endParaRPr lang="es-CO"/>
        </a:p>
      </dgm:t>
    </dgm:pt>
    <dgm:pt modelId="{9D0B9B0E-15C3-4CD0-834D-39963D125A8E}" type="pres">
      <dgm:prSet presAssocID="{AC2DFB7F-D85B-4EB0-B8FD-D527AFDE53EA}" presName="desTx" presStyleLbl="fgAcc1" presStyleIdx="2" presStyleCnt="3" custScaleX="111992">
        <dgm:presLayoutVars>
          <dgm:bulletEnabled val="1"/>
        </dgm:presLayoutVars>
      </dgm:prSet>
      <dgm:spPr/>
      <dgm:t>
        <a:bodyPr/>
        <a:lstStyle/>
        <a:p>
          <a:endParaRPr lang="es-CO"/>
        </a:p>
      </dgm:t>
    </dgm:pt>
  </dgm:ptLst>
  <dgm:cxnLst>
    <dgm:cxn modelId="{C8E7B46C-8684-4CCA-81D2-2490273577F8}" type="presOf" srcId="{C31E0B3A-2332-484A-A4EB-5ACC8ECDF88A}" destId="{D7CB47FF-8AB7-4134-B32C-2537F3BEB6F0}" srcOrd="1" destOrd="0" presId="urn:microsoft.com/office/officeart/2005/8/layout/process3"/>
    <dgm:cxn modelId="{4DE67163-3AD4-46F1-8256-A7E9CCB59F1E}" srcId="{31A6260D-36F3-42C8-9887-C5C4310BEC0D}" destId="{C31E0B3A-2332-484A-A4EB-5ACC8ECDF88A}" srcOrd="1" destOrd="0" parTransId="{8CDD5081-4881-45BC-AF4A-528EDA2AFE4C}" sibTransId="{4A8A7822-E47E-48C4-8D19-99F969256FDF}"/>
    <dgm:cxn modelId="{CE4B6222-F46D-4044-8120-46F645E80854}" type="presOf" srcId="{AC2DFB7F-D85B-4EB0-B8FD-D527AFDE53EA}" destId="{9A9B7065-FEFC-4CAD-91A0-6CB597B683F1}" srcOrd="1" destOrd="0" presId="urn:microsoft.com/office/officeart/2005/8/layout/process3"/>
    <dgm:cxn modelId="{0E7567AF-368C-4E1B-88B9-4FF88426442D}" type="presOf" srcId="{F1E32065-ABFC-4275-94B7-05CD6C1217DF}" destId="{7E8F6817-ACF6-46EC-8C24-A4C37AC48916}" srcOrd="0" destOrd="1" presId="urn:microsoft.com/office/officeart/2005/8/layout/process3"/>
    <dgm:cxn modelId="{F461318E-C3A5-4ACC-BB93-4E6E299E84A2}" srcId="{C31E0B3A-2332-484A-A4EB-5ACC8ECDF88A}" destId="{312D07D8-B72D-49A2-9DC5-2913434D1771}" srcOrd="0" destOrd="0" parTransId="{69F51394-CFE2-4EEA-B10C-60DE61D1644B}" sibTransId="{FCCF3A78-AE7A-45A3-9D84-DC4287C83166}"/>
    <dgm:cxn modelId="{DA5EC42E-73AE-48DB-B397-C569FACB9A28}" type="presOf" srcId="{D81569ED-61E2-4351-B15C-234778EE1BA9}" destId="{7E8F6817-ACF6-46EC-8C24-A4C37AC48916}" srcOrd="0" destOrd="2" presId="urn:microsoft.com/office/officeart/2005/8/layout/process3"/>
    <dgm:cxn modelId="{258B2AE5-AFDD-436E-A650-851FA47E549D}" srcId="{C31E0B3A-2332-484A-A4EB-5ACC8ECDF88A}" destId="{D81569ED-61E2-4351-B15C-234778EE1BA9}" srcOrd="2" destOrd="0" parTransId="{F4E371CF-3CA1-458F-AB85-7AB12DCA439A}" sibTransId="{C030BDD1-E626-4F2D-8B08-4F46677D72DD}"/>
    <dgm:cxn modelId="{DC291469-E762-452D-95FA-E43884B2BF9F}" type="presOf" srcId="{312D07D8-B72D-49A2-9DC5-2913434D1771}" destId="{7E8F6817-ACF6-46EC-8C24-A4C37AC48916}" srcOrd="0" destOrd="0" presId="urn:microsoft.com/office/officeart/2005/8/layout/process3"/>
    <dgm:cxn modelId="{0B5EDD24-EB6F-40B0-BCD1-24CF37FEC440}" type="presOf" srcId="{4A8A7822-E47E-48C4-8D19-99F969256FDF}" destId="{2872470A-B415-4237-BDC8-ADEC1D321B81}" srcOrd="0" destOrd="0" presId="urn:microsoft.com/office/officeart/2005/8/layout/process3"/>
    <dgm:cxn modelId="{A805E691-AC5D-4FE8-A366-A35E743A93A7}" type="presOf" srcId="{CF9503A8-5C6D-4DA6-8D10-A46230C24318}" destId="{9D0B9B0E-15C3-4CD0-834D-39963D125A8E}" srcOrd="0" destOrd="1" presId="urn:microsoft.com/office/officeart/2005/8/layout/process3"/>
    <dgm:cxn modelId="{43DA4264-8BB0-43A1-90A1-AD85E5064EE1}" srcId="{C31E0B3A-2332-484A-A4EB-5ACC8ECDF88A}" destId="{F1E32065-ABFC-4275-94B7-05CD6C1217DF}" srcOrd="1" destOrd="0" parTransId="{01941805-A4D6-418C-9599-92E7904F6EB2}" sibTransId="{C8993A93-017F-4BC5-B954-36C902F81BEB}"/>
    <dgm:cxn modelId="{BFC40FD4-3C8E-44F0-80F6-81F05A52E153}" type="presOf" srcId="{4337FDB4-817F-4DF5-B73F-6AA3CE2DE5AF}" destId="{369CCEB8-BFC6-43EC-8F56-6F87B4C9F4AE}" srcOrd="1" destOrd="0" presId="urn:microsoft.com/office/officeart/2005/8/layout/process3"/>
    <dgm:cxn modelId="{0CF3E532-4D37-4639-A771-73DA951E61F3}" type="presOf" srcId="{C31E0B3A-2332-484A-A4EB-5ACC8ECDF88A}" destId="{BC62A280-D60D-415C-8FF6-2B470BB60195}" srcOrd="0" destOrd="0" presId="urn:microsoft.com/office/officeart/2005/8/layout/process3"/>
    <dgm:cxn modelId="{56D5D778-96FA-4CC5-BB05-FD2BC6855499}" type="presOf" srcId="{466D8122-BDC7-4368-80E2-3174A316800C}" destId="{472E6158-CD71-4B9B-899E-98547A88D71D}" srcOrd="0" destOrd="0" presId="urn:microsoft.com/office/officeart/2005/8/layout/process3"/>
    <dgm:cxn modelId="{72DAE7CA-7873-4CD0-8596-8159C29FF0FD}" srcId="{4337FDB4-817F-4DF5-B73F-6AA3CE2DE5AF}" destId="{20CD3439-61AB-49D7-9AA9-8BBFC8F656D7}" srcOrd="0" destOrd="0" parTransId="{4059BB5C-1D9B-49B5-AC96-733F1A6D7B1C}" sibTransId="{B5654928-A4B4-4F37-B467-D329E102A9DF}"/>
    <dgm:cxn modelId="{18A2EACA-8FE3-4958-BC38-1BF495BA02C0}" type="presOf" srcId="{AC2DFB7F-D85B-4EB0-B8FD-D527AFDE53EA}" destId="{9694B6B6-A53A-4493-9CDF-35763F0A2631}" srcOrd="0" destOrd="0" presId="urn:microsoft.com/office/officeart/2005/8/layout/process3"/>
    <dgm:cxn modelId="{EBAE4875-3C92-42A2-920D-1F635CFC471B}" type="presOf" srcId="{31A6260D-36F3-42C8-9887-C5C4310BEC0D}" destId="{B0B7553C-15DB-45D2-9527-D5F545707F45}" srcOrd="0" destOrd="0" presId="urn:microsoft.com/office/officeart/2005/8/layout/process3"/>
    <dgm:cxn modelId="{0F3023CF-8344-48EC-B9F5-4469D1E186E7}" srcId="{31A6260D-36F3-42C8-9887-C5C4310BEC0D}" destId="{4337FDB4-817F-4DF5-B73F-6AA3CE2DE5AF}" srcOrd="0" destOrd="0" parTransId="{06D99F45-91F6-40AC-8F9A-ABAB1AF43504}" sibTransId="{466D8122-BDC7-4368-80E2-3174A316800C}"/>
    <dgm:cxn modelId="{5A5ABD21-745F-4442-86BB-C5093F70538C}" srcId="{AC2DFB7F-D85B-4EB0-B8FD-D527AFDE53EA}" destId="{CF133DA6-1171-4E42-899C-24488C7149EF}" srcOrd="2" destOrd="0" parTransId="{2F6B53B6-C51A-4137-9F8C-F193783CA0ED}" sibTransId="{9132F7F2-01E2-409E-B9A4-4D645997E423}"/>
    <dgm:cxn modelId="{E84C6E25-B373-4063-8130-C9A759E4834A}" srcId="{AC2DFB7F-D85B-4EB0-B8FD-D527AFDE53EA}" destId="{CF9503A8-5C6D-4DA6-8D10-A46230C24318}" srcOrd="1" destOrd="0" parTransId="{7DFDD2DE-C49E-4A8E-B584-BA4735DD7A8D}" sibTransId="{87D020F5-2643-4FD9-9FA1-6898499B8E18}"/>
    <dgm:cxn modelId="{CC177D3D-6179-457B-AB7B-1DEC75795B3F}" type="presOf" srcId="{466D8122-BDC7-4368-80E2-3174A316800C}" destId="{EC9BECAA-0932-4538-A305-B74D02414831}" srcOrd="1" destOrd="0" presId="urn:microsoft.com/office/officeart/2005/8/layout/process3"/>
    <dgm:cxn modelId="{13609029-4053-4E58-833F-CADF78581D8D}" type="presOf" srcId="{CF133DA6-1171-4E42-899C-24488C7149EF}" destId="{9D0B9B0E-15C3-4CD0-834D-39963D125A8E}" srcOrd="0" destOrd="2" presId="urn:microsoft.com/office/officeart/2005/8/layout/process3"/>
    <dgm:cxn modelId="{29848ED3-4F48-413E-BE8C-150E476C1260}" type="presOf" srcId="{4337FDB4-817F-4DF5-B73F-6AA3CE2DE5AF}" destId="{1B63279B-F336-40DD-BBD3-4F1246A8873D}" srcOrd="0" destOrd="0" presId="urn:microsoft.com/office/officeart/2005/8/layout/process3"/>
    <dgm:cxn modelId="{0C9862B5-3803-41E8-9C0F-249CF101F8C0}" type="presOf" srcId="{4A8A7822-E47E-48C4-8D19-99F969256FDF}" destId="{5C6B8C9E-E07E-452E-A884-03899B9EA366}" srcOrd="1" destOrd="0" presId="urn:microsoft.com/office/officeart/2005/8/layout/process3"/>
    <dgm:cxn modelId="{C0CEEBA7-6D84-4259-8178-6E745F8A54E3}" type="presOf" srcId="{30B7F054-D101-4D52-9BB4-9ED099277549}" destId="{9D0B9B0E-15C3-4CD0-834D-39963D125A8E}" srcOrd="0" destOrd="0" presId="urn:microsoft.com/office/officeart/2005/8/layout/process3"/>
    <dgm:cxn modelId="{EA9B0746-0CC7-489E-BC15-CA58C63D3F93}" srcId="{31A6260D-36F3-42C8-9887-C5C4310BEC0D}" destId="{AC2DFB7F-D85B-4EB0-B8FD-D527AFDE53EA}" srcOrd="2" destOrd="0" parTransId="{6CE92B22-B624-4D73-83ED-E37012E825BB}" sibTransId="{F1CF3539-9703-4EF1-8E41-6F9816F6E6D7}"/>
    <dgm:cxn modelId="{48A62BB1-43D0-4A08-B2BD-9E8C11503AA4}" type="presOf" srcId="{03657B79-943D-4DB6-BBE4-A5B267451916}" destId="{4B4334EE-B10A-47DD-BE80-34E110D9DE12}" srcOrd="0" destOrd="1" presId="urn:microsoft.com/office/officeart/2005/8/layout/process3"/>
    <dgm:cxn modelId="{C40F34FA-6E5E-4398-957D-7D93A43F33EB}" srcId="{4337FDB4-817F-4DF5-B73F-6AA3CE2DE5AF}" destId="{03657B79-943D-4DB6-BBE4-A5B267451916}" srcOrd="1" destOrd="0" parTransId="{0F817EAE-0A14-42BC-832A-8FEEA2C66B16}" sibTransId="{3179C4D8-B2BC-48D8-9D0B-5A9A3A5FBEED}"/>
    <dgm:cxn modelId="{F693E540-0B0B-414E-89AA-75DA3807C510}" srcId="{AC2DFB7F-D85B-4EB0-B8FD-D527AFDE53EA}" destId="{30B7F054-D101-4D52-9BB4-9ED099277549}" srcOrd="0" destOrd="0" parTransId="{802C0E1F-AA34-44EB-8185-BCFA0FB9C85A}" sibTransId="{DC380E0F-2C03-47D5-A772-8AB93298EAD5}"/>
    <dgm:cxn modelId="{8906603C-425C-43F4-A42F-BB25E52E0469}" type="presOf" srcId="{20CD3439-61AB-49D7-9AA9-8BBFC8F656D7}" destId="{4B4334EE-B10A-47DD-BE80-34E110D9DE12}" srcOrd="0" destOrd="0" presId="urn:microsoft.com/office/officeart/2005/8/layout/process3"/>
    <dgm:cxn modelId="{965A8435-1522-41B8-A6F0-F68CB0424EE4}" type="presParOf" srcId="{B0B7553C-15DB-45D2-9527-D5F545707F45}" destId="{85BECE16-73C5-4282-8F09-4343E93EFE86}" srcOrd="0" destOrd="0" presId="urn:microsoft.com/office/officeart/2005/8/layout/process3"/>
    <dgm:cxn modelId="{71309E91-71AA-4B25-B1B3-9343E85E8BF6}" type="presParOf" srcId="{85BECE16-73C5-4282-8F09-4343E93EFE86}" destId="{1B63279B-F336-40DD-BBD3-4F1246A8873D}" srcOrd="0" destOrd="0" presId="urn:microsoft.com/office/officeart/2005/8/layout/process3"/>
    <dgm:cxn modelId="{C4110F27-2939-4311-8805-8625B6E0C6E6}" type="presParOf" srcId="{85BECE16-73C5-4282-8F09-4343E93EFE86}" destId="{369CCEB8-BFC6-43EC-8F56-6F87B4C9F4AE}" srcOrd="1" destOrd="0" presId="urn:microsoft.com/office/officeart/2005/8/layout/process3"/>
    <dgm:cxn modelId="{9AF587F3-0DAD-48D6-9502-1F758C4CC291}" type="presParOf" srcId="{85BECE16-73C5-4282-8F09-4343E93EFE86}" destId="{4B4334EE-B10A-47DD-BE80-34E110D9DE12}" srcOrd="2" destOrd="0" presId="urn:microsoft.com/office/officeart/2005/8/layout/process3"/>
    <dgm:cxn modelId="{F24E94C5-B23D-4CB9-91BA-1408174E845E}" type="presParOf" srcId="{B0B7553C-15DB-45D2-9527-D5F545707F45}" destId="{472E6158-CD71-4B9B-899E-98547A88D71D}" srcOrd="1" destOrd="0" presId="urn:microsoft.com/office/officeart/2005/8/layout/process3"/>
    <dgm:cxn modelId="{F86F0B47-7C1C-49F7-BB6E-A7025BEA4B1A}" type="presParOf" srcId="{472E6158-CD71-4B9B-899E-98547A88D71D}" destId="{EC9BECAA-0932-4538-A305-B74D02414831}" srcOrd="0" destOrd="0" presId="urn:microsoft.com/office/officeart/2005/8/layout/process3"/>
    <dgm:cxn modelId="{0DF0FBB8-659B-4930-9382-8E3EDCCEBB9B}" type="presParOf" srcId="{B0B7553C-15DB-45D2-9527-D5F545707F45}" destId="{74164FD6-CC09-42A0-B566-F92D7AE88076}" srcOrd="2" destOrd="0" presId="urn:microsoft.com/office/officeart/2005/8/layout/process3"/>
    <dgm:cxn modelId="{2D5C33C6-CADC-499B-924F-B413F0D59FCF}" type="presParOf" srcId="{74164FD6-CC09-42A0-B566-F92D7AE88076}" destId="{BC62A280-D60D-415C-8FF6-2B470BB60195}" srcOrd="0" destOrd="0" presId="urn:microsoft.com/office/officeart/2005/8/layout/process3"/>
    <dgm:cxn modelId="{ABE05469-E69D-4757-B045-CDFDB731045B}" type="presParOf" srcId="{74164FD6-CC09-42A0-B566-F92D7AE88076}" destId="{D7CB47FF-8AB7-4134-B32C-2537F3BEB6F0}" srcOrd="1" destOrd="0" presId="urn:microsoft.com/office/officeart/2005/8/layout/process3"/>
    <dgm:cxn modelId="{F09C9C5F-5FCF-4F7D-B7A7-01B069D119EF}" type="presParOf" srcId="{74164FD6-CC09-42A0-B566-F92D7AE88076}" destId="{7E8F6817-ACF6-46EC-8C24-A4C37AC48916}" srcOrd="2" destOrd="0" presId="urn:microsoft.com/office/officeart/2005/8/layout/process3"/>
    <dgm:cxn modelId="{A70BDD4E-B0CF-4F01-AA7C-51FB851F811A}" type="presParOf" srcId="{B0B7553C-15DB-45D2-9527-D5F545707F45}" destId="{2872470A-B415-4237-BDC8-ADEC1D321B81}" srcOrd="3" destOrd="0" presId="urn:microsoft.com/office/officeart/2005/8/layout/process3"/>
    <dgm:cxn modelId="{8FDA6720-5A8B-4995-8173-16753E4081A9}" type="presParOf" srcId="{2872470A-B415-4237-BDC8-ADEC1D321B81}" destId="{5C6B8C9E-E07E-452E-A884-03899B9EA366}" srcOrd="0" destOrd="0" presId="urn:microsoft.com/office/officeart/2005/8/layout/process3"/>
    <dgm:cxn modelId="{6DFA48AF-37EE-4A6D-A0E1-70F222E74117}" type="presParOf" srcId="{B0B7553C-15DB-45D2-9527-D5F545707F45}" destId="{18E9DEA6-BF8F-43A4-BF69-4E6C70C71237}" srcOrd="4" destOrd="0" presId="urn:microsoft.com/office/officeart/2005/8/layout/process3"/>
    <dgm:cxn modelId="{57A95D1B-4287-4FB2-BFAB-327024DE7EE0}" type="presParOf" srcId="{18E9DEA6-BF8F-43A4-BF69-4E6C70C71237}" destId="{9694B6B6-A53A-4493-9CDF-35763F0A2631}" srcOrd="0" destOrd="0" presId="urn:microsoft.com/office/officeart/2005/8/layout/process3"/>
    <dgm:cxn modelId="{E32F9074-9BF4-4C0D-80B0-3683B079BAF9}" type="presParOf" srcId="{18E9DEA6-BF8F-43A4-BF69-4E6C70C71237}" destId="{9A9B7065-FEFC-4CAD-91A0-6CB597B683F1}" srcOrd="1" destOrd="0" presId="urn:microsoft.com/office/officeart/2005/8/layout/process3"/>
    <dgm:cxn modelId="{700ACEFC-6C61-4218-ABAE-0218F7477EE9}" type="presParOf" srcId="{18E9DEA6-BF8F-43A4-BF69-4E6C70C71237}" destId="{9D0B9B0E-15C3-4CD0-834D-39963D125A8E}"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CA3BF7C-3CC7-4CD8-AB7C-3139CB1F635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CO"/>
        </a:p>
      </dgm:t>
    </dgm:pt>
    <dgm:pt modelId="{B46B45BD-F986-4C48-814E-6CDFE986C8A4}">
      <dgm:prSet phldrT="[Texto]"/>
      <dgm:spPr>
        <a:solidFill>
          <a:srgbClr val="044990"/>
        </a:solidFill>
      </dgm:spPr>
      <dgm:t>
        <a:bodyPr/>
        <a:lstStyle/>
        <a:p>
          <a:r>
            <a:rPr lang="es-CO" dirty="0" smtClean="0">
              <a:solidFill>
                <a:schemeClr val="bg1">
                  <a:lumMod val="95000"/>
                </a:schemeClr>
              </a:solidFill>
            </a:rPr>
            <a:t>Para los negocios del MCP en que haya vigencias futuras, la tarifa será plana, equivalente a un 0.21% sobre el valor del negocio</a:t>
          </a:r>
          <a:r>
            <a:rPr lang="es-CO" dirty="0" smtClean="0">
              <a:solidFill>
                <a:srgbClr val="002060"/>
              </a:solidFill>
            </a:rPr>
            <a:t>.</a:t>
          </a:r>
          <a:endParaRPr lang="es-CO" dirty="0"/>
        </a:p>
      </dgm:t>
    </dgm:pt>
    <dgm:pt modelId="{4FAC2009-474C-424B-AF79-464C1B639786}" type="parTrans" cxnId="{A200DA35-8255-4B69-83FF-CE3948D5969C}">
      <dgm:prSet/>
      <dgm:spPr/>
      <dgm:t>
        <a:bodyPr/>
        <a:lstStyle/>
        <a:p>
          <a:endParaRPr lang="es-CO"/>
        </a:p>
      </dgm:t>
    </dgm:pt>
    <dgm:pt modelId="{30015F52-B547-42D3-B354-749182382F30}" type="sibTrans" cxnId="{A200DA35-8255-4B69-83FF-CE3948D5969C}">
      <dgm:prSet/>
      <dgm:spPr/>
      <dgm:t>
        <a:bodyPr/>
        <a:lstStyle/>
        <a:p>
          <a:endParaRPr lang="es-CO" dirty="0"/>
        </a:p>
      </dgm:t>
    </dgm:pt>
    <dgm:pt modelId="{A3923454-2409-4532-B80E-083DA33526A6}">
      <dgm:prSet/>
      <dgm:spPr>
        <a:solidFill>
          <a:srgbClr val="0070C0"/>
        </a:solidFill>
      </dgm:spPr>
      <dgm:t>
        <a:bodyPr/>
        <a:lstStyle/>
        <a:p>
          <a:r>
            <a:rPr lang="es-CO" dirty="0" smtClean="0">
              <a:solidFill>
                <a:schemeClr val="bg1"/>
              </a:solidFill>
            </a:rPr>
            <a:t>Nota: para las demás operaciones, seguirá operando la tarifa vigente anteriormente</a:t>
          </a:r>
          <a:endParaRPr lang="es-CO" dirty="0">
            <a:solidFill>
              <a:schemeClr val="bg1"/>
            </a:solidFill>
          </a:endParaRPr>
        </a:p>
      </dgm:t>
    </dgm:pt>
    <dgm:pt modelId="{D5BC4269-1532-429F-805B-1BAECCDEB63E}" type="parTrans" cxnId="{6678E7EF-E240-4955-8E7D-A3B38FC1FA8D}">
      <dgm:prSet/>
      <dgm:spPr/>
      <dgm:t>
        <a:bodyPr/>
        <a:lstStyle/>
        <a:p>
          <a:endParaRPr lang="es-CO"/>
        </a:p>
      </dgm:t>
    </dgm:pt>
    <dgm:pt modelId="{D009FD84-C18C-4D99-AAA0-A611ECAD3114}" type="sibTrans" cxnId="{6678E7EF-E240-4955-8E7D-A3B38FC1FA8D}">
      <dgm:prSet/>
      <dgm:spPr/>
      <dgm:t>
        <a:bodyPr/>
        <a:lstStyle/>
        <a:p>
          <a:endParaRPr lang="es-CO"/>
        </a:p>
      </dgm:t>
    </dgm:pt>
    <dgm:pt modelId="{045D17CE-9447-4970-AAE5-684B75DCF553}" type="pres">
      <dgm:prSet presAssocID="{ECA3BF7C-3CC7-4CD8-AB7C-3139CB1F635D}" presName="outerComposite" presStyleCnt="0">
        <dgm:presLayoutVars>
          <dgm:chMax val="5"/>
          <dgm:dir/>
          <dgm:resizeHandles val="exact"/>
        </dgm:presLayoutVars>
      </dgm:prSet>
      <dgm:spPr/>
      <dgm:t>
        <a:bodyPr/>
        <a:lstStyle/>
        <a:p>
          <a:endParaRPr lang="es-CO"/>
        </a:p>
      </dgm:t>
    </dgm:pt>
    <dgm:pt modelId="{AAD8465F-B501-416E-9143-8580980D2190}" type="pres">
      <dgm:prSet presAssocID="{ECA3BF7C-3CC7-4CD8-AB7C-3139CB1F635D}" presName="dummyMaxCanvas" presStyleCnt="0">
        <dgm:presLayoutVars/>
      </dgm:prSet>
      <dgm:spPr/>
    </dgm:pt>
    <dgm:pt modelId="{5CC2F73B-362B-4A24-8CB0-56882E74D7A5}" type="pres">
      <dgm:prSet presAssocID="{ECA3BF7C-3CC7-4CD8-AB7C-3139CB1F635D}" presName="TwoNodes_1" presStyleLbl="node1" presStyleIdx="0" presStyleCnt="2">
        <dgm:presLayoutVars>
          <dgm:bulletEnabled val="1"/>
        </dgm:presLayoutVars>
      </dgm:prSet>
      <dgm:spPr/>
      <dgm:t>
        <a:bodyPr/>
        <a:lstStyle/>
        <a:p>
          <a:endParaRPr lang="es-CO"/>
        </a:p>
      </dgm:t>
    </dgm:pt>
    <dgm:pt modelId="{3CEA0A20-E940-45BE-9383-71E942A4E48F}" type="pres">
      <dgm:prSet presAssocID="{ECA3BF7C-3CC7-4CD8-AB7C-3139CB1F635D}" presName="TwoNodes_2" presStyleLbl="node1" presStyleIdx="1" presStyleCnt="2">
        <dgm:presLayoutVars>
          <dgm:bulletEnabled val="1"/>
        </dgm:presLayoutVars>
      </dgm:prSet>
      <dgm:spPr/>
      <dgm:t>
        <a:bodyPr/>
        <a:lstStyle/>
        <a:p>
          <a:endParaRPr lang="es-CO"/>
        </a:p>
      </dgm:t>
    </dgm:pt>
    <dgm:pt modelId="{49B4B8F0-CEDC-498F-B16F-28486A6CF98C}" type="pres">
      <dgm:prSet presAssocID="{ECA3BF7C-3CC7-4CD8-AB7C-3139CB1F635D}" presName="TwoConn_1-2" presStyleLbl="fgAccFollowNode1" presStyleIdx="0" presStyleCnt="1">
        <dgm:presLayoutVars>
          <dgm:bulletEnabled val="1"/>
        </dgm:presLayoutVars>
      </dgm:prSet>
      <dgm:spPr/>
      <dgm:t>
        <a:bodyPr/>
        <a:lstStyle/>
        <a:p>
          <a:endParaRPr lang="es-CO"/>
        </a:p>
      </dgm:t>
    </dgm:pt>
    <dgm:pt modelId="{AFC00524-964D-45F7-B44B-83C6233D8DEE}" type="pres">
      <dgm:prSet presAssocID="{ECA3BF7C-3CC7-4CD8-AB7C-3139CB1F635D}" presName="TwoNodes_1_text" presStyleLbl="node1" presStyleIdx="1" presStyleCnt="2">
        <dgm:presLayoutVars>
          <dgm:bulletEnabled val="1"/>
        </dgm:presLayoutVars>
      </dgm:prSet>
      <dgm:spPr/>
      <dgm:t>
        <a:bodyPr/>
        <a:lstStyle/>
        <a:p>
          <a:endParaRPr lang="es-CO"/>
        </a:p>
      </dgm:t>
    </dgm:pt>
    <dgm:pt modelId="{C514D70D-FD83-4248-9A63-1E80A9577933}" type="pres">
      <dgm:prSet presAssocID="{ECA3BF7C-3CC7-4CD8-AB7C-3139CB1F635D}" presName="TwoNodes_2_text" presStyleLbl="node1" presStyleIdx="1" presStyleCnt="2">
        <dgm:presLayoutVars>
          <dgm:bulletEnabled val="1"/>
        </dgm:presLayoutVars>
      </dgm:prSet>
      <dgm:spPr/>
      <dgm:t>
        <a:bodyPr/>
        <a:lstStyle/>
        <a:p>
          <a:endParaRPr lang="es-CO"/>
        </a:p>
      </dgm:t>
    </dgm:pt>
  </dgm:ptLst>
  <dgm:cxnLst>
    <dgm:cxn modelId="{2C652742-9542-4F2A-B686-B3DA59B5888F}" type="presOf" srcId="{A3923454-2409-4532-B80E-083DA33526A6}" destId="{3CEA0A20-E940-45BE-9383-71E942A4E48F}" srcOrd="0" destOrd="0" presId="urn:microsoft.com/office/officeart/2005/8/layout/vProcess5"/>
    <dgm:cxn modelId="{6678E7EF-E240-4955-8E7D-A3B38FC1FA8D}" srcId="{ECA3BF7C-3CC7-4CD8-AB7C-3139CB1F635D}" destId="{A3923454-2409-4532-B80E-083DA33526A6}" srcOrd="1" destOrd="0" parTransId="{D5BC4269-1532-429F-805B-1BAECCDEB63E}" sibTransId="{D009FD84-C18C-4D99-AAA0-A611ECAD3114}"/>
    <dgm:cxn modelId="{C8DE0209-7C93-4DAC-B488-C5668C6C2C92}" type="presOf" srcId="{B46B45BD-F986-4C48-814E-6CDFE986C8A4}" destId="{AFC00524-964D-45F7-B44B-83C6233D8DEE}" srcOrd="1" destOrd="0" presId="urn:microsoft.com/office/officeart/2005/8/layout/vProcess5"/>
    <dgm:cxn modelId="{FE46F4B7-8CB6-42F9-AECD-FA690ACA476E}" type="presOf" srcId="{A3923454-2409-4532-B80E-083DA33526A6}" destId="{C514D70D-FD83-4248-9A63-1E80A9577933}" srcOrd="1" destOrd="0" presId="urn:microsoft.com/office/officeart/2005/8/layout/vProcess5"/>
    <dgm:cxn modelId="{3869CD58-EFDE-4B2A-BC80-46D2C271F18F}" type="presOf" srcId="{ECA3BF7C-3CC7-4CD8-AB7C-3139CB1F635D}" destId="{045D17CE-9447-4970-AAE5-684B75DCF553}" srcOrd="0" destOrd="0" presId="urn:microsoft.com/office/officeart/2005/8/layout/vProcess5"/>
    <dgm:cxn modelId="{B8C176CE-F01B-4345-A63A-5EE690D289EE}" type="presOf" srcId="{B46B45BD-F986-4C48-814E-6CDFE986C8A4}" destId="{5CC2F73B-362B-4A24-8CB0-56882E74D7A5}" srcOrd="0" destOrd="0" presId="urn:microsoft.com/office/officeart/2005/8/layout/vProcess5"/>
    <dgm:cxn modelId="{C47F65FB-0BD5-4064-A97F-CEECAC175896}" type="presOf" srcId="{30015F52-B547-42D3-B354-749182382F30}" destId="{49B4B8F0-CEDC-498F-B16F-28486A6CF98C}" srcOrd="0" destOrd="0" presId="urn:microsoft.com/office/officeart/2005/8/layout/vProcess5"/>
    <dgm:cxn modelId="{A200DA35-8255-4B69-83FF-CE3948D5969C}" srcId="{ECA3BF7C-3CC7-4CD8-AB7C-3139CB1F635D}" destId="{B46B45BD-F986-4C48-814E-6CDFE986C8A4}" srcOrd="0" destOrd="0" parTransId="{4FAC2009-474C-424B-AF79-464C1B639786}" sibTransId="{30015F52-B547-42D3-B354-749182382F30}"/>
    <dgm:cxn modelId="{BFB72894-1773-4701-BEC2-866B6C80165C}" type="presParOf" srcId="{045D17CE-9447-4970-AAE5-684B75DCF553}" destId="{AAD8465F-B501-416E-9143-8580980D2190}" srcOrd="0" destOrd="0" presId="urn:microsoft.com/office/officeart/2005/8/layout/vProcess5"/>
    <dgm:cxn modelId="{EBB876F0-3D9D-49C3-A991-094752104D41}" type="presParOf" srcId="{045D17CE-9447-4970-AAE5-684B75DCF553}" destId="{5CC2F73B-362B-4A24-8CB0-56882E74D7A5}" srcOrd="1" destOrd="0" presId="urn:microsoft.com/office/officeart/2005/8/layout/vProcess5"/>
    <dgm:cxn modelId="{05306AFD-8961-47AE-A11A-1A8E6EE0D97F}" type="presParOf" srcId="{045D17CE-9447-4970-AAE5-684B75DCF553}" destId="{3CEA0A20-E940-45BE-9383-71E942A4E48F}" srcOrd="2" destOrd="0" presId="urn:microsoft.com/office/officeart/2005/8/layout/vProcess5"/>
    <dgm:cxn modelId="{85455F4C-18E7-409B-AA52-E3C76FC1EE3A}" type="presParOf" srcId="{045D17CE-9447-4970-AAE5-684B75DCF553}" destId="{49B4B8F0-CEDC-498F-B16F-28486A6CF98C}" srcOrd="3" destOrd="0" presId="urn:microsoft.com/office/officeart/2005/8/layout/vProcess5"/>
    <dgm:cxn modelId="{CD666313-FC5D-4406-9037-0D8F2E9C4336}" type="presParOf" srcId="{045D17CE-9447-4970-AAE5-684B75DCF553}" destId="{AFC00524-964D-45F7-B44B-83C6233D8DEE}" srcOrd="4" destOrd="0" presId="urn:microsoft.com/office/officeart/2005/8/layout/vProcess5"/>
    <dgm:cxn modelId="{A43BD00A-753E-4C41-A9BC-C1F273C37899}" type="presParOf" srcId="{045D17CE-9447-4970-AAE5-684B75DCF553}" destId="{C514D70D-FD83-4248-9A63-1E80A9577933}" srcOrd="5"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62A6D4A-98FE-4A76-99B7-6AE931D2C7C5}" type="doc">
      <dgm:prSet loTypeId="urn:microsoft.com/office/officeart/2005/8/layout/hList1" loCatId="list" qsTypeId="urn:microsoft.com/office/officeart/2005/8/quickstyle/3d2" qsCatId="3D" csTypeId="urn:microsoft.com/office/officeart/2005/8/colors/colorful4" csCatId="colorful" phldr="1"/>
      <dgm:spPr/>
      <dgm:t>
        <a:bodyPr/>
        <a:lstStyle/>
        <a:p>
          <a:endParaRPr lang="es-CO"/>
        </a:p>
      </dgm:t>
    </dgm:pt>
    <dgm:pt modelId="{AFA537F8-C1C0-43B5-B75B-28EA3F405244}">
      <dgm:prSet phldrT="[Texto]"/>
      <dgm:spPr>
        <a:solidFill>
          <a:schemeClr val="bg1">
            <a:alpha val="90000"/>
          </a:schemeClr>
        </a:solidFill>
      </dgm:spPr>
      <dgm:t>
        <a:bodyPr/>
        <a:lstStyle/>
        <a:p>
          <a:pPr algn="l"/>
          <a:r>
            <a:rPr lang="es-CO" b="1" dirty="0" smtClean="0">
              <a:solidFill>
                <a:srgbClr val="094784"/>
              </a:solidFill>
            </a:rPr>
            <a:t>$200 millones</a:t>
          </a:r>
          <a:endParaRPr lang="es-CO" b="1" dirty="0">
            <a:solidFill>
              <a:srgbClr val="094784"/>
            </a:solidFill>
          </a:endParaRPr>
        </a:p>
      </dgm:t>
    </dgm:pt>
    <dgm:pt modelId="{5F70F3B5-A703-435E-A4A4-2E312D5878EE}" type="parTrans" cxnId="{250704ED-8979-4203-868B-3E8D785EB1B9}">
      <dgm:prSet/>
      <dgm:spPr/>
      <dgm:t>
        <a:bodyPr/>
        <a:lstStyle/>
        <a:p>
          <a:endParaRPr lang="es-CO">
            <a:solidFill>
              <a:schemeClr val="tx1"/>
            </a:solidFill>
          </a:endParaRPr>
        </a:p>
      </dgm:t>
    </dgm:pt>
    <dgm:pt modelId="{BE773B78-A307-497C-99EC-AA2525D09990}" type="sibTrans" cxnId="{250704ED-8979-4203-868B-3E8D785EB1B9}">
      <dgm:prSet/>
      <dgm:spPr/>
      <dgm:t>
        <a:bodyPr/>
        <a:lstStyle/>
        <a:p>
          <a:endParaRPr lang="es-CO">
            <a:solidFill>
              <a:schemeClr val="tx1"/>
            </a:solidFill>
          </a:endParaRPr>
        </a:p>
      </dgm:t>
    </dgm:pt>
    <dgm:pt modelId="{7E99D9AB-504D-4FD7-8F5C-418DB6055C22}">
      <dgm:prSet phldrT="[Texto]"/>
      <dgm:spPr>
        <a:solidFill>
          <a:schemeClr val="bg1">
            <a:alpha val="90000"/>
          </a:schemeClr>
        </a:solidFill>
      </dgm:spPr>
      <dgm:t>
        <a:bodyPr/>
        <a:lstStyle/>
        <a:p>
          <a:pPr algn="l"/>
          <a:r>
            <a:rPr lang="es-ES" dirty="0" smtClean="0"/>
            <a:t>Asesoría para realizar ajustes al Reglamento de la Bolsa en lo relacionado con la normatividad de Físicos, Factoring y MCP</a:t>
          </a:r>
          <a:endParaRPr lang="es-CO" dirty="0"/>
        </a:p>
      </dgm:t>
    </dgm:pt>
    <dgm:pt modelId="{D906AB3B-8143-4227-9654-3A5B9A137722}" type="parTrans" cxnId="{FA820CD1-9FE5-469E-97E0-6EFBD02660A2}">
      <dgm:prSet/>
      <dgm:spPr/>
      <dgm:t>
        <a:bodyPr/>
        <a:lstStyle/>
        <a:p>
          <a:endParaRPr lang="es-CO">
            <a:solidFill>
              <a:schemeClr val="tx1"/>
            </a:solidFill>
          </a:endParaRPr>
        </a:p>
      </dgm:t>
    </dgm:pt>
    <dgm:pt modelId="{4FEC21CE-C0BB-481B-A28E-252DAB05D5A1}" type="sibTrans" cxnId="{FA820CD1-9FE5-469E-97E0-6EFBD02660A2}">
      <dgm:prSet/>
      <dgm:spPr/>
      <dgm:t>
        <a:bodyPr/>
        <a:lstStyle/>
        <a:p>
          <a:endParaRPr lang="es-CO">
            <a:solidFill>
              <a:schemeClr val="tx1"/>
            </a:solidFill>
          </a:endParaRPr>
        </a:p>
      </dgm:t>
    </dgm:pt>
    <dgm:pt modelId="{959CB4DF-7788-4B7F-A122-126CB3EC1FF5}">
      <dgm:prSet phldrT="[Texto]" custT="1"/>
      <dgm:spPr>
        <a:solidFill>
          <a:srgbClr val="0070C0"/>
        </a:solidFill>
      </dgm:spPr>
      <dgm:t>
        <a:bodyPr/>
        <a:lstStyle/>
        <a:p>
          <a:r>
            <a:rPr lang="es-ES" sz="1400" b="1" dirty="0" smtClean="0"/>
            <a:t>Asesoría en Banca de Inversión</a:t>
          </a:r>
          <a:endParaRPr lang="es-CO" sz="1400" b="1" dirty="0"/>
        </a:p>
      </dgm:t>
    </dgm:pt>
    <dgm:pt modelId="{FE26F68A-8B6C-42F4-8CA2-AB1D15BE83EB}" type="parTrans" cxnId="{0E8B17F8-4DA4-4322-A6DA-6834F143A7D4}">
      <dgm:prSet/>
      <dgm:spPr/>
      <dgm:t>
        <a:bodyPr/>
        <a:lstStyle/>
        <a:p>
          <a:endParaRPr lang="es-CO">
            <a:solidFill>
              <a:schemeClr val="tx1"/>
            </a:solidFill>
          </a:endParaRPr>
        </a:p>
      </dgm:t>
    </dgm:pt>
    <dgm:pt modelId="{A1F9A8FB-B996-4608-A098-A16B603EA8C5}" type="sibTrans" cxnId="{0E8B17F8-4DA4-4322-A6DA-6834F143A7D4}">
      <dgm:prSet/>
      <dgm:spPr/>
      <dgm:t>
        <a:bodyPr/>
        <a:lstStyle/>
        <a:p>
          <a:endParaRPr lang="es-CO">
            <a:solidFill>
              <a:schemeClr val="tx1"/>
            </a:solidFill>
          </a:endParaRPr>
        </a:p>
      </dgm:t>
    </dgm:pt>
    <dgm:pt modelId="{F6DA51DE-C2E2-47F4-9D89-E7E1047C43F9}">
      <dgm:prSet/>
      <dgm:spPr>
        <a:solidFill>
          <a:schemeClr val="bg1">
            <a:alpha val="90000"/>
          </a:schemeClr>
        </a:solidFill>
      </dgm:spPr>
      <dgm:t>
        <a:bodyPr/>
        <a:lstStyle/>
        <a:p>
          <a:pPr algn="l"/>
          <a:r>
            <a:rPr lang="es-CO" b="1" dirty="0" smtClean="0">
              <a:solidFill>
                <a:srgbClr val="094784"/>
              </a:solidFill>
            </a:rPr>
            <a:t>$100 millones</a:t>
          </a:r>
          <a:endParaRPr lang="es-CO" b="1" dirty="0">
            <a:solidFill>
              <a:srgbClr val="094784"/>
            </a:solidFill>
          </a:endParaRPr>
        </a:p>
      </dgm:t>
    </dgm:pt>
    <dgm:pt modelId="{B133A558-6BF9-4858-AFDE-B1C1150B6DC7}" type="parTrans" cxnId="{2E162334-DB63-40B6-AA41-7C46CAA4DB69}">
      <dgm:prSet/>
      <dgm:spPr/>
      <dgm:t>
        <a:bodyPr/>
        <a:lstStyle/>
        <a:p>
          <a:endParaRPr lang="es-CO">
            <a:solidFill>
              <a:schemeClr val="tx1"/>
            </a:solidFill>
          </a:endParaRPr>
        </a:p>
      </dgm:t>
    </dgm:pt>
    <dgm:pt modelId="{57EA7C62-781D-4046-9704-D898E41B2E03}" type="sibTrans" cxnId="{2E162334-DB63-40B6-AA41-7C46CAA4DB69}">
      <dgm:prSet/>
      <dgm:spPr/>
      <dgm:t>
        <a:bodyPr/>
        <a:lstStyle/>
        <a:p>
          <a:endParaRPr lang="es-CO">
            <a:solidFill>
              <a:schemeClr val="tx1"/>
            </a:solidFill>
          </a:endParaRPr>
        </a:p>
      </dgm:t>
    </dgm:pt>
    <dgm:pt modelId="{F8FD1A18-A13C-4B4F-AEFC-BE22A2AF922D}">
      <dgm:prSet/>
      <dgm:spPr>
        <a:solidFill>
          <a:schemeClr val="bg1">
            <a:alpha val="90000"/>
          </a:schemeClr>
        </a:solidFill>
      </dgm:spPr>
      <dgm:t>
        <a:bodyPr/>
        <a:lstStyle/>
        <a:p>
          <a:pPr algn="l"/>
          <a:r>
            <a:rPr lang="es-ES" dirty="0" smtClean="0"/>
            <a:t>Servicio de consultoría para identificar alternativas de inversiones estratégicas con los recursos del portafolio de inversiones financieras.</a:t>
          </a:r>
          <a:endParaRPr lang="es-CO" dirty="0"/>
        </a:p>
      </dgm:t>
    </dgm:pt>
    <dgm:pt modelId="{DD18C244-2119-4F06-9DA6-9B9C0DE0F581}" type="parTrans" cxnId="{F441B4DD-FD0C-432F-84BA-B5223B63718E}">
      <dgm:prSet/>
      <dgm:spPr/>
      <dgm:t>
        <a:bodyPr/>
        <a:lstStyle/>
        <a:p>
          <a:endParaRPr lang="es-CO">
            <a:solidFill>
              <a:schemeClr val="tx1"/>
            </a:solidFill>
          </a:endParaRPr>
        </a:p>
      </dgm:t>
    </dgm:pt>
    <dgm:pt modelId="{3423A2F9-DA9F-47C3-8CF2-9D7322B3AAF3}" type="sibTrans" cxnId="{F441B4DD-FD0C-432F-84BA-B5223B63718E}">
      <dgm:prSet/>
      <dgm:spPr/>
      <dgm:t>
        <a:bodyPr/>
        <a:lstStyle/>
        <a:p>
          <a:endParaRPr lang="es-CO">
            <a:solidFill>
              <a:schemeClr val="tx1"/>
            </a:solidFill>
          </a:endParaRPr>
        </a:p>
      </dgm:t>
    </dgm:pt>
    <dgm:pt modelId="{EE6948FF-5D07-4938-AC4F-0AA16A0B8885}">
      <dgm:prSet phldrT="[Texto]" custT="1"/>
      <dgm:spPr>
        <a:solidFill>
          <a:srgbClr val="094784"/>
        </a:solidFill>
      </dgm:spPr>
      <dgm:t>
        <a:bodyPr/>
        <a:lstStyle/>
        <a:p>
          <a:r>
            <a:rPr lang="es-ES" sz="1400" b="1" dirty="0" smtClean="0"/>
            <a:t>Reglamento</a:t>
          </a:r>
          <a:r>
            <a:rPr lang="es-ES" sz="1100" b="1" dirty="0" smtClean="0"/>
            <a:t> BMC</a:t>
          </a:r>
          <a:endParaRPr lang="es-CO" sz="900" dirty="0">
            <a:solidFill>
              <a:schemeClr val="tx1"/>
            </a:solidFill>
          </a:endParaRPr>
        </a:p>
      </dgm:t>
    </dgm:pt>
    <dgm:pt modelId="{213DE323-48FE-4309-9AF9-6BD5AA69EBCB}" type="parTrans" cxnId="{14E0C292-1D6F-4694-873F-3110BB4E0D32}">
      <dgm:prSet/>
      <dgm:spPr/>
      <dgm:t>
        <a:bodyPr/>
        <a:lstStyle/>
        <a:p>
          <a:endParaRPr lang="es-CO">
            <a:solidFill>
              <a:schemeClr val="tx1"/>
            </a:solidFill>
          </a:endParaRPr>
        </a:p>
      </dgm:t>
    </dgm:pt>
    <dgm:pt modelId="{8A1078FE-48A1-483D-84C5-D0C902AF5D04}" type="sibTrans" cxnId="{14E0C292-1D6F-4694-873F-3110BB4E0D32}">
      <dgm:prSet/>
      <dgm:spPr/>
      <dgm:t>
        <a:bodyPr/>
        <a:lstStyle/>
        <a:p>
          <a:endParaRPr lang="es-CO">
            <a:solidFill>
              <a:schemeClr val="tx1"/>
            </a:solidFill>
          </a:endParaRPr>
        </a:p>
      </dgm:t>
    </dgm:pt>
    <dgm:pt modelId="{91DCC11A-FCBB-48FE-BDB8-42B60C6C3ECC}">
      <dgm:prSet phldrT="[Texto]"/>
      <dgm:spPr>
        <a:solidFill>
          <a:srgbClr val="00B0F0"/>
        </a:solidFill>
      </dgm:spPr>
      <dgm:t>
        <a:bodyPr/>
        <a:lstStyle/>
        <a:p>
          <a:r>
            <a:rPr lang="es-CO" b="1" dirty="0" smtClean="0"/>
            <a:t>Política Salarial</a:t>
          </a:r>
          <a:endParaRPr lang="es-CO" dirty="0"/>
        </a:p>
      </dgm:t>
    </dgm:pt>
    <dgm:pt modelId="{CFD2219A-BDD0-4CAA-A583-4EFC7E857BF1}" type="parTrans" cxnId="{F36F6639-74CC-4DF5-829D-04264DDF1BD9}">
      <dgm:prSet/>
      <dgm:spPr/>
      <dgm:t>
        <a:bodyPr/>
        <a:lstStyle/>
        <a:p>
          <a:endParaRPr lang="es-CO"/>
        </a:p>
      </dgm:t>
    </dgm:pt>
    <dgm:pt modelId="{F751D284-8435-45C6-B965-F295DE6AD3EB}" type="sibTrans" cxnId="{F36F6639-74CC-4DF5-829D-04264DDF1BD9}">
      <dgm:prSet/>
      <dgm:spPr/>
      <dgm:t>
        <a:bodyPr/>
        <a:lstStyle/>
        <a:p>
          <a:endParaRPr lang="es-CO"/>
        </a:p>
      </dgm:t>
    </dgm:pt>
    <dgm:pt modelId="{D8B618A4-5ACA-4941-A1CB-EB1DAF3354E5}">
      <dgm:prSet phldrT="[Texto]"/>
      <dgm:spPr>
        <a:solidFill>
          <a:schemeClr val="bg1">
            <a:alpha val="90000"/>
          </a:schemeClr>
        </a:solidFill>
      </dgm:spPr>
      <dgm:t>
        <a:bodyPr/>
        <a:lstStyle/>
        <a:p>
          <a:pPr algn="l"/>
          <a:r>
            <a:rPr lang="es-CO" b="1" dirty="0" smtClean="0">
              <a:solidFill>
                <a:srgbClr val="094784"/>
              </a:solidFill>
            </a:rPr>
            <a:t>$60 millones</a:t>
          </a:r>
          <a:endParaRPr lang="es-CO" b="1" dirty="0">
            <a:solidFill>
              <a:srgbClr val="094784"/>
            </a:solidFill>
          </a:endParaRPr>
        </a:p>
      </dgm:t>
    </dgm:pt>
    <dgm:pt modelId="{77FA4C5C-B7A1-4ABD-ABD6-F3D782116AC2}" type="parTrans" cxnId="{19BA3A89-E939-4717-97F1-9DD70495FEC2}">
      <dgm:prSet/>
      <dgm:spPr/>
      <dgm:t>
        <a:bodyPr/>
        <a:lstStyle/>
        <a:p>
          <a:endParaRPr lang="es-CO"/>
        </a:p>
      </dgm:t>
    </dgm:pt>
    <dgm:pt modelId="{465FB926-C3C5-493A-9912-D64365C91009}" type="sibTrans" cxnId="{19BA3A89-E939-4717-97F1-9DD70495FEC2}">
      <dgm:prSet/>
      <dgm:spPr/>
      <dgm:t>
        <a:bodyPr/>
        <a:lstStyle/>
        <a:p>
          <a:endParaRPr lang="es-CO"/>
        </a:p>
      </dgm:t>
    </dgm:pt>
    <dgm:pt modelId="{110FCB96-2D21-4FED-8B2C-449AD1624B90}">
      <dgm:prSet phldrT="[Texto]"/>
      <dgm:spPr>
        <a:solidFill>
          <a:schemeClr val="bg1">
            <a:alpha val="90000"/>
          </a:schemeClr>
        </a:solidFill>
      </dgm:spPr>
      <dgm:t>
        <a:bodyPr/>
        <a:lstStyle/>
        <a:p>
          <a:pPr algn="l"/>
          <a:r>
            <a:rPr lang="es-CO" dirty="0" smtClean="0"/>
            <a:t>Continuar con </a:t>
          </a:r>
          <a:r>
            <a:rPr lang="es-ES" dirty="0" smtClean="0"/>
            <a:t>el Plan de Implementación de Política Salarial</a:t>
          </a:r>
          <a:endParaRPr lang="es-CO" dirty="0"/>
        </a:p>
      </dgm:t>
    </dgm:pt>
    <dgm:pt modelId="{7CDD75A7-41CA-49B4-86DA-3248E32B6B93}" type="parTrans" cxnId="{84ABF1F4-E15A-4343-8EDB-43618709FD96}">
      <dgm:prSet/>
      <dgm:spPr/>
      <dgm:t>
        <a:bodyPr/>
        <a:lstStyle/>
        <a:p>
          <a:endParaRPr lang="es-CO"/>
        </a:p>
      </dgm:t>
    </dgm:pt>
    <dgm:pt modelId="{17A1F23E-ECA0-4A11-8727-A273DF10F44E}" type="sibTrans" cxnId="{84ABF1F4-E15A-4343-8EDB-43618709FD96}">
      <dgm:prSet/>
      <dgm:spPr/>
      <dgm:t>
        <a:bodyPr/>
        <a:lstStyle/>
        <a:p>
          <a:endParaRPr lang="es-CO"/>
        </a:p>
      </dgm:t>
    </dgm:pt>
    <dgm:pt modelId="{9A9A769C-E53D-4D2D-A1DE-061277014F79}" type="pres">
      <dgm:prSet presAssocID="{462A6D4A-98FE-4A76-99B7-6AE931D2C7C5}" presName="Name0" presStyleCnt="0">
        <dgm:presLayoutVars>
          <dgm:dir/>
          <dgm:animLvl val="lvl"/>
          <dgm:resizeHandles val="exact"/>
        </dgm:presLayoutVars>
      </dgm:prSet>
      <dgm:spPr/>
      <dgm:t>
        <a:bodyPr/>
        <a:lstStyle/>
        <a:p>
          <a:endParaRPr lang="es-CO"/>
        </a:p>
      </dgm:t>
    </dgm:pt>
    <dgm:pt modelId="{0D6C998F-13A1-4FD7-AC98-845E7A64D825}" type="pres">
      <dgm:prSet presAssocID="{EE6948FF-5D07-4938-AC4F-0AA16A0B8885}" presName="composite" presStyleCnt="0"/>
      <dgm:spPr/>
    </dgm:pt>
    <dgm:pt modelId="{E4EB2D6C-FB9F-418F-AE0A-43C53AC3AF3D}" type="pres">
      <dgm:prSet presAssocID="{EE6948FF-5D07-4938-AC4F-0AA16A0B8885}" presName="parTx" presStyleLbl="alignNode1" presStyleIdx="0" presStyleCnt="3">
        <dgm:presLayoutVars>
          <dgm:chMax val="0"/>
          <dgm:chPref val="0"/>
          <dgm:bulletEnabled val="1"/>
        </dgm:presLayoutVars>
      </dgm:prSet>
      <dgm:spPr/>
      <dgm:t>
        <a:bodyPr/>
        <a:lstStyle/>
        <a:p>
          <a:endParaRPr lang="es-CO"/>
        </a:p>
      </dgm:t>
    </dgm:pt>
    <dgm:pt modelId="{952E045B-D7C5-46A5-8D6A-1B792BF220B9}" type="pres">
      <dgm:prSet presAssocID="{EE6948FF-5D07-4938-AC4F-0AA16A0B8885}" presName="desTx" presStyleLbl="alignAccFollowNode1" presStyleIdx="0" presStyleCnt="3">
        <dgm:presLayoutVars>
          <dgm:bulletEnabled val="1"/>
        </dgm:presLayoutVars>
      </dgm:prSet>
      <dgm:spPr/>
      <dgm:t>
        <a:bodyPr/>
        <a:lstStyle/>
        <a:p>
          <a:endParaRPr lang="es-CO"/>
        </a:p>
      </dgm:t>
    </dgm:pt>
    <dgm:pt modelId="{5FCFFF7E-9D99-43F4-91CB-769E509B9419}" type="pres">
      <dgm:prSet presAssocID="{8A1078FE-48A1-483D-84C5-D0C902AF5D04}" presName="space" presStyleCnt="0"/>
      <dgm:spPr/>
    </dgm:pt>
    <dgm:pt modelId="{C260AC2D-6017-4D8D-A76C-BB89C323F74A}" type="pres">
      <dgm:prSet presAssocID="{959CB4DF-7788-4B7F-A122-126CB3EC1FF5}" presName="composite" presStyleCnt="0"/>
      <dgm:spPr/>
      <dgm:t>
        <a:bodyPr/>
        <a:lstStyle/>
        <a:p>
          <a:endParaRPr lang="es-CO"/>
        </a:p>
      </dgm:t>
    </dgm:pt>
    <dgm:pt modelId="{09DC8A30-CFD9-48C7-8123-ACA91F426F0C}" type="pres">
      <dgm:prSet presAssocID="{959CB4DF-7788-4B7F-A122-126CB3EC1FF5}" presName="parTx" presStyleLbl="alignNode1" presStyleIdx="1" presStyleCnt="3">
        <dgm:presLayoutVars>
          <dgm:chMax val="0"/>
          <dgm:chPref val="0"/>
          <dgm:bulletEnabled val="1"/>
        </dgm:presLayoutVars>
      </dgm:prSet>
      <dgm:spPr/>
      <dgm:t>
        <a:bodyPr/>
        <a:lstStyle/>
        <a:p>
          <a:endParaRPr lang="es-CO"/>
        </a:p>
      </dgm:t>
    </dgm:pt>
    <dgm:pt modelId="{227227F8-AA95-4E2B-949C-F066A4BBC8AF}" type="pres">
      <dgm:prSet presAssocID="{959CB4DF-7788-4B7F-A122-126CB3EC1FF5}" presName="desTx" presStyleLbl="alignAccFollowNode1" presStyleIdx="1" presStyleCnt="3">
        <dgm:presLayoutVars>
          <dgm:bulletEnabled val="1"/>
        </dgm:presLayoutVars>
      </dgm:prSet>
      <dgm:spPr/>
      <dgm:t>
        <a:bodyPr/>
        <a:lstStyle/>
        <a:p>
          <a:endParaRPr lang="es-CO"/>
        </a:p>
      </dgm:t>
    </dgm:pt>
    <dgm:pt modelId="{08939672-96EB-474D-A942-8454393DD03C}" type="pres">
      <dgm:prSet presAssocID="{A1F9A8FB-B996-4608-A098-A16B603EA8C5}" presName="space" presStyleCnt="0"/>
      <dgm:spPr/>
    </dgm:pt>
    <dgm:pt modelId="{194E466D-E5E7-4ED3-987A-F5F9D3D57B49}" type="pres">
      <dgm:prSet presAssocID="{91DCC11A-FCBB-48FE-BDB8-42B60C6C3ECC}" presName="composite" presStyleCnt="0"/>
      <dgm:spPr/>
    </dgm:pt>
    <dgm:pt modelId="{D2CFD52C-E466-4B5E-B321-1AFB80ED33BE}" type="pres">
      <dgm:prSet presAssocID="{91DCC11A-FCBB-48FE-BDB8-42B60C6C3ECC}" presName="parTx" presStyleLbl="alignNode1" presStyleIdx="2" presStyleCnt="3">
        <dgm:presLayoutVars>
          <dgm:chMax val="0"/>
          <dgm:chPref val="0"/>
          <dgm:bulletEnabled val="1"/>
        </dgm:presLayoutVars>
      </dgm:prSet>
      <dgm:spPr/>
      <dgm:t>
        <a:bodyPr/>
        <a:lstStyle/>
        <a:p>
          <a:endParaRPr lang="es-CO"/>
        </a:p>
      </dgm:t>
    </dgm:pt>
    <dgm:pt modelId="{D7A84119-EBD7-4736-A90C-63060013C232}" type="pres">
      <dgm:prSet presAssocID="{91DCC11A-FCBB-48FE-BDB8-42B60C6C3ECC}" presName="desTx" presStyleLbl="alignAccFollowNode1" presStyleIdx="2" presStyleCnt="3">
        <dgm:presLayoutVars>
          <dgm:bulletEnabled val="1"/>
        </dgm:presLayoutVars>
      </dgm:prSet>
      <dgm:spPr/>
      <dgm:t>
        <a:bodyPr/>
        <a:lstStyle/>
        <a:p>
          <a:endParaRPr lang="es-CO"/>
        </a:p>
      </dgm:t>
    </dgm:pt>
  </dgm:ptLst>
  <dgm:cxnLst>
    <dgm:cxn modelId="{14E0C292-1D6F-4694-873F-3110BB4E0D32}" srcId="{462A6D4A-98FE-4A76-99B7-6AE931D2C7C5}" destId="{EE6948FF-5D07-4938-AC4F-0AA16A0B8885}" srcOrd="0" destOrd="0" parTransId="{213DE323-48FE-4309-9AF9-6BD5AA69EBCB}" sibTransId="{8A1078FE-48A1-483D-84C5-D0C902AF5D04}"/>
    <dgm:cxn modelId="{F441B4DD-FD0C-432F-84BA-B5223B63718E}" srcId="{959CB4DF-7788-4B7F-A122-126CB3EC1FF5}" destId="{F8FD1A18-A13C-4B4F-AEFC-BE22A2AF922D}" srcOrd="1" destOrd="0" parTransId="{DD18C244-2119-4F06-9DA6-9B9C0DE0F581}" sibTransId="{3423A2F9-DA9F-47C3-8CF2-9D7322B3AAF3}"/>
    <dgm:cxn modelId="{30FA8BC0-B215-40EC-9A1A-89F7294C5495}" type="presOf" srcId="{EE6948FF-5D07-4938-AC4F-0AA16A0B8885}" destId="{E4EB2D6C-FB9F-418F-AE0A-43C53AC3AF3D}" srcOrd="0" destOrd="0" presId="urn:microsoft.com/office/officeart/2005/8/layout/hList1"/>
    <dgm:cxn modelId="{0E8B17F8-4DA4-4322-A6DA-6834F143A7D4}" srcId="{462A6D4A-98FE-4A76-99B7-6AE931D2C7C5}" destId="{959CB4DF-7788-4B7F-A122-126CB3EC1FF5}" srcOrd="1" destOrd="0" parTransId="{FE26F68A-8B6C-42F4-8CA2-AB1D15BE83EB}" sibTransId="{A1F9A8FB-B996-4608-A098-A16B603EA8C5}"/>
    <dgm:cxn modelId="{3CEF9A35-BF14-40CC-BC22-78C84E931DB6}" type="presOf" srcId="{91DCC11A-FCBB-48FE-BDB8-42B60C6C3ECC}" destId="{D2CFD52C-E466-4B5E-B321-1AFB80ED33BE}" srcOrd="0" destOrd="0" presId="urn:microsoft.com/office/officeart/2005/8/layout/hList1"/>
    <dgm:cxn modelId="{250704ED-8979-4203-868B-3E8D785EB1B9}" srcId="{EE6948FF-5D07-4938-AC4F-0AA16A0B8885}" destId="{AFA537F8-C1C0-43B5-B75B-28EA3F405244}" srcOrd="0" destOrd="0" parTransId="{5F70F3B5-A703-435E-A4A4-2E312D5878EE}" sibTransId="{BE773B78-A307-497C-99EC-AA2525D09990}"/>
    <dgm:cxn modelId="{CCA591C8-79DD-4F0A-B9FC-198307F1272F}" type="presOf" srcId="{7E99D9AB-504D-4FD7-8F5C-418DB6055C22}" destId="{952E045B-D7C5-46A5-8D6A-1B792BF220B9}" srcOrd="0" destOrd="1" presId="urn:microsoft.com/office/officeart/2005/8/layout/hList1"/>
    <dgm:cxn modelId="{84ABF1F4-E15A-4343-8EDB-43618709FD96}" srcId="{91DCC11A-FCBB-48FE-BDB8-42B60C6C3ECC}" destId="{110FCB96-2D21-4FED-8B2C-449AD1624B90}" srcOrd="1" destOrd="0" parTransId="{7CDD75A7-41CA-49B4-86DA-3248E32B6B93}" sibTransId="{17A1F23E-ECA0-4A11-8727-A273DF10F44E}"/>
    <dgm:cxn modelId="{2E162334-DB63-40B6-AA41-7C46CAA4DB69}" srcId="{959CB4DF-7788-4B7F-A122-126CB3EC1FF5}" destId="{F6DA51DE-C2E2-47F4-9D89-E7E1047C43F9}" srcOrd="0" destOrd="0" parTransId="{B133A558-6BF9-4858-AFDE-B1C1150B6DC7}" sibTransId="{57EA7C62-781D-4046-9704-D898E41B2E03}"/>
    <dgm:cxn modelId="{3AEEBA00-DE54-4FAF-A5E3-E8410EF3287F}" type="presOf" srcId="{AFA537F8-C1C0-43B5-B75B-28EA3F405244}" destId="{952E045B-D7C5-46A5-8D6A-1B792BF220B9}" srcOrd="0" destOrd="0" presId="urn:microsoft.com/office/officeart/2005/8/layout/hList1"/>
    <dgm:cxn modelId="{E8472DC5-1C16-47E0-81ED-F97886C9FE98}" type="presOf" srcId="{D8B618A4-5ACA-4941-A1CB-EB1DAF3354E5}" destId="{D7A84119-EBD7-4736-A90C-63060013C232}" srcOrd="0" destOrd="0" presId="urn:microsoft.com/office/officeart/2005/8/layout/hList1"/>
    <dgm:cxn modelId="{2A043BFA-2395-4563-8E6B-1D2CE3586AC3}" type="presOf" srcId="{110FCB96-2D21-4FED-8B2C-449AD1624B90}" destId="{D7A84119-EBD7-4736-A90C-63060013C232}" srcOrd="0" destOrd="1" presId="urn:microsoft.com/office/officeart/2005/8/layout/hList1"/>
    <dgm:cxn modelId="{FA820CD1-9FE5-469E-97E0-6EFBD02660A2}" srcId="{EE6948FF-5D07-4938-AC4F-0AA16A0B8885}" destId="{7E99D9AB-504D-4FD7-8F5C-418DB6055C22}" srcOrd="1" destOrd="0" parTransId="{D906AB3B-8143-4227-9654-3A5B9A137722}" sibTransId="{4FEC21CE-C0BB-481B-A28E-252DAB05D5A1}"/>
    <dgm:cxn modelId="{BFD48E67-42E7-45B0-95A5-0DEEC74D8000}" type="presOf" srcId="{F8FD1A18-A13C-4B4F-AEFC-BE22A2AF922D}" destId="{227227F8-AA95-4E2B-949C-F066A4BBC8AF}" srcOrd="0" destOrd="1" presId="urn:microsoft.com/office/officeart/2005/8/layout/hList1"/>
    <dgm:cxn modelId="{275C6070-69E8-48B6-B909-EDA064B595F5}" type="presOf" srcId="{462A6D4A-98FE-4A76-99B7-6AE931D2C7C5}" destId="{9A9A769C-E53D-4D2D-A1DE-061277014F79}" srcOrd="0" destOrd="0" presId="urn:microsoft.com/office/officeart/2005/8/layout/hList1"/>
    <dgm:cxn modelId="{32A43A2F-2757-4050-A429-BD32F69D6C09}" type="presOf" srcId="{959CB4DF-7788-4B7F-A122-126CB3EC1FF5}" destId="{09DC8A30-CFD9-48C7-8123-ACA91F426F0C}" srcOrd="0" destOrd="0" presId="urn:microsoft.com/office/officeart/2005/8/layout/hList1"/>
    <dgm:cxn modelId="{F36F6639-74CC-4DF5-829D-04264DDF1BD9}" srcId="{462A6D4A-98FE-4A76-99B7-6AE931D2C7C5}" destId="{91DCC11A-FCBB-48FE-BDB8-42B60C6C3ECC}" srcOrd="2" destOrd="0" parTransId="{CFD2219A-BDD0-4CAA-A583-4EFC7E857BF1}" sibTransId="{F751D284-8435-45C6-B965-F295DE6AD3EB}"/>
    <dgm:cxn modelId="{19BA3A89-E939-4717-97F1-9DD70495FEC2}" srcId="{91DCC11A-FCBB-48FE-BDB8-42B60C6C3ECC}" destId="{D8B618A4-5ACA-4941-A1CB-EB1DAF3354E5}" srcOrd="0" destOrd="0" parTransId="{77FA4C5C-B7A1-4ABD-ABD6-F3D782116AC2}" sibTransId="{465FB926-C3C5-493A-9912-D64365C91009}"/>
    <dgm:cxn modelId="{014961C8-6784-45AF-9CBA-2A3364175E6B}" type="presOf" srcId="{F6DA51DE-C2E2-47F4-9D89-E7E1047C43F9}" destId="{227227F8-AA95-4E2B-949C-F066A4BBC8AF}" srcOrd="0" destOrd="0" presId="urn:microsoft.com/office/officeart/2005/8/layout/hList1"/>
    <dgm:cxn modelId="{D59B5BD3-2D7E-4B4D-8817-F1C570F5B8E7}" type="presParOf" srcId="{9A9A769C-E53D-4D2D-A1DE-061277014F79}" destId="{0D6C998F-13A1-4FD7-AC98-845E7A64D825}" srcOrd="0" destOrd="0" presId="urn:microsoft.com/office/officeart/2005/8/layout/hList1"/>
    <dgm:cxn modelId="{AB254D1C-11BB-443B-8953-A3D94692BCE5}" type="presParOf" srcId="{0D6C998F-13A1-4FD7-AC98-845E7A64D825}" destId="{E4EB2D6C-FB9F-418F-AE0A-43C53AC3AF3D}" srcOrd="0" destOrd="0" presId="urn:microsoft.com/office/officeart/2005/8/layout/hList1"/>
    <dgm:cxn modelId="{F88DA7C1-4213-4E7E-A8AD-9C0180554EF0}" type="presParOf" srcId="{0D6C998F-13A1-4FD7-AC98-845E7A64D825}" destId="{952E045B-D7C5-46A5-8D6A-1B792BF220B9}" srcOrd="1" destOrd="0" presId="urn:microsoft.com/office/officeart/2005/8/layout/hList1"/>
    <dgm:cxn modelId="{4E4FF8C6-A3AC-4130-BC12-D8260D4049AD}" type="presParOf" srcId="{9A9A769C-E53D-4D2D-A1DE-061277014F79}" destId="{5FCFFF7E-9D99-43F4-91CB-769E509B9419}" srcOrd="1" destOrd="0" presId="urn:microsoft.com/office/officeart/2005/8/layout/hList1"/>
    <dgm:cxn modelId="{2E39D366-A514-43A5-B4AE-766C3E66A195}" type="presParOf" srcId="{9A9A769C-E53D-4D2D-A1DE-061277014F79}" destId="{C260AC2D-6017-4D8D-A76C-BB89C323F74A}" srcOrd="2" destOrd="0" presId="urn:microsoft.com/office/officeart/2005/8/layout/hList1"/>
    <dgm:cxn modelId="{D7259B2C-27B5-49F4-9203-9C1035F64235}" type="presParOf" srcId="{C260AC2D-6017-4D8D-A76C-BB89C323F74A}" destId="{09DC8A30-CFD9-48C7-8123-ACA91F426F0C}" srcOrd="0" destOrd="0" presId="urn:microsoft.com/office/officeart/2005/8/layout/hList1"/>
    <dgm:cxn modelId="{B691E225-D9E4-47C4-B236-2BCCC657E326}" type="presParOf" srcId="{C260AC2D-6017-4D8D-A76C-BB89C323F74A}" destId="{227227F8-AA95-4E2B-949C-F066A4BBC8AF}" srcOrd="1" destOrd="0" presId="urn:microsoft.com/office/officeart/2005/8/layout/hList1"/>
    <dgm:cxn modelId="{F2781470-D048-4168-AF84-6ABA8A87B9B4}" type="presParOf" srcId="{9A9A769C-E53D-4D2D-A1DE-061277014F79}" destId="{08939672-96EB-474D-A942-8454393DD03C}" srcOrd="3" destOrd="0" presId="urn:microsoft.com/office/officeart/2005/8/layout/hList1"/>
    <dgm:cxn modelId="{1C0A34B5-3338-4A6E-A1FB-57238B5B115E}" type="presParOf" srcId="{9A9A769C-E53D-4D2D-A1DE-061277014F79}" destId="{194E466D-E5E7-4ED3-987A-F5F9D3D57B49}" srcOrd="4" destOrd="0" presId="urn:microsoft.com/office/officeart/2005/8/layout/hList1"/>
    <dgm:cxn modelId="{1E61DFAB-D9AC-4333-9896-B61C32B75F3F}" type="presParOf" srcId="{194E466D-E5E7-4ED3-987A-F5F9D3D57B49}" destId="{D2CFD52C-E466-4B5E-B321-1AFB80ED33BE}" srcOrd="0" destOrd="0" presId="urn:microsoft.com/office/officeart/2005/8/layout/hList1"/>
    <dgm:cxn modelId="{3BB69BA1-C348-413C-8CB5-CFB4D7CAFECF}" type="presParOf" srcId="{194E466D-E5E7-4ED3-987A-F5F9D3D57B49}" destId="{D7A84119-EBD7-4736-A90C-63060013C232}" srcOrd="1" destOrd="0" presId="urn:microsoft.com/office/officeart/2005/8/layout/hList1"/>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9A77D5B5-9275-43BE-ABC8-0E02A5443872}">
      <dgm:prSet phldrT="[Texto]" custT="1"/>
      <dgm:spPr/>
      <dgm:t>
        <a:bodyPr/>
        <a:lstStyle/>
        <a:p>
          <a:pPr algn="just"/>
          <a:r>
            <a:rPr lang="es-CO" sz="1600" b="1" dirty="0" smtClean="0">
              <a:latin typeface="+mn-lt"/>
            </a:rPr>
            <a:t>6.3 Monitoreo Sistema de Administración de Riesgos de C&amp;L y Garantias – SARG (Análisis de subyacentes)</a:t>
          </a:r>
          <a:endParaRPr lang="es-CO" sz="1600" b="1" dirty="0">
            <a:latin typeface="+mn-lt"/>
          </a:endParaRPr>
        </a:p>
      </dgm:t>
    </dgm:pt>
    <dgm:pt modelId="{DCC1C645-E1A3-4416-BA81-48143E3AD4C1}" type="parTrans" cxnId="{E9D30163-9A5A-485F-8F2B-534AD462AF4F}">
      <dgm:prSet/>
      <dgm:spPr/>
      <dgm:t>
        <a:bodyPr/>
        <a:lstStyle/>
        <a:p>
          <a:endParaRPr lang="es-CO" sz="1200"/>
        </a:p>
      </dgm:t>
    </dgm:pt>
    <dgm:pt modelId="{9DC97F4F-5D92-4C89-8DAD-394679B37FC2}" type="sibTrans" cxnId="{E9D30163-9A5A-485F-8F2B-534AD462AF4F}">
      <dgm:prSet/>
      <dgm:spPr/>
      <dgm:t>
        <a:bodyPr/>
        <a:lstStyle/>
        <a:p>
          <a:endParaRPr lang="es-CO" sz="1200"/>
        </a:p>
      </dgm:t>
    </dgm:pt>
    <dgm:pt modelId="{CB2DDFB4-58E5-4B54-92B9-56833606E454}">
      <dgm:prSet phldrT="[Texto]" custT="1"/>
      <dgm:spPr/>
      <dgm:t>
        <a:bodyPr/>
        <a:lstStyle/>
        <a:p>
          <a:pPr algn="just"/>
          <a:r>
            <a:rPr lang="es-CO" sz="1600" b="1" dirty="0" smtClean="0">
              <a:latin typeface="+mn-lt"/>
            </a:rPr>
            <a:t>6.4 Informe de Gestión Sistema de Administración de Riesgos Financieros - SARF</a:t>
          </a:r>
          <a:endParaRPr lang="es-CO" sz="1600" b="1" dirty="0">
            <a:solidFill>
              <a:srgbClr val="FF0000"/>
            </a:solidFill>
            <a:latin typeface="+mn-lt"/>
          </a:endParaRPr>
        </a:p>
      </dgm:t>
    </dgm:pt>
    <dgm:pt modelId="{FAA3332A-61F6-4C9E-BEFD-4199F82FE581}" type="parTrans" cxnId="{6C54E258-6015-4BDA-879E-24206E4DF779}">
      <dgm:prSet/>
      <dgm:spPr/>
      <dgm:t>
        <a:bodyPr/>
        <a:lstStyle/>
        <a:p>
          <a:endParaRPr lang="es-CO" sz="1200"/>
        </a:p>
      </dgm:t>
    </dgm:pt>
    <dgm:pt modelId="{F21BC008-C2B0-4214-A5FA-CDD5F1DB872E}" type="sibTrans" cxnId="{6C54E258-6015-4BDA-879E-24206E4DF779}">
      <dgm:prSet/>
      <dgm:spPr/>
      <dgm:t>
        <a:bodyPr/>
        <a:lstStyle/>
        <a:p>
          <a:endParaRPr lang="es-CO" sz="1200"/>
        </a:p>
      </dgm:t>
    </dgm:pt>
    <dgm:pt modelId="{F56327FA-BECB-4A6F-B411-6481A1866EBA}">
      <dgm:prSet phldrT="[Texto]" custT="1"/>
      <dgm:spPr/>
      <dgm:t>
        <a:bodyPr/>
        <a:lstStyle/>
        <a:p>
          <a:pPr algn="just"/>
          <a:r>
            <a:rPr lang="es-ES" sz="1600" b="1" dirty="0" smtClean="0">
              <a:latin typeface="+mn-lt"/>
            </a:rPr>
            <a:t>6.1 Informe de </a:t>
          </a:r>
          <a:r>
            <a:rPr lang="es-CO" sz="1600" b="1" dirty="0" smtClean="0">
              <a:latin typeface="+mn-lt"/>
            </a:rPr>
            <a:t>Gestión Sistema de Administración de Riesgo Operativo-SARO I S 2017 para aprobación de Junta Directiva</a:t>
          </a:r>
          <a:endParaRPr lang="es-CO" sz="1600" b="1" dirty="0">
            <a:latin typeface="+mn-lt"/>
          </a:endParaRPr>
        </a:p>
      </dgm:t>
    </dgm:pt>
    <dgm:pt modelId="{CF413146-C21B-4C0C-BE56-9ED033A642D0}" type="parTrans" cxnId="{41CEB57D-46A1-44A1-A51F-C40CCCC82F5C}">
      <dgm:prSet/>
      <dgm:spPr/>
      <dgm:t>
        <a:bodyPr/>
        <a:lstStyle/>
        <a:p>
          <a:endParaRPr lang="es-CO" sz="1200"/>
        </a:p>
      </dgm:t>
    </dgm:pt>
    <dgm:pt modelId="{CC0C1E3C-101B-46C6-AD76-D02FD3CD4C5E}" type="sibTrans" cxnId="{41CEB57D-46A1-44A1-A51F-C40CCCC82F5C}">
      <dgm:prSet/>
      <dgm:spPr/>
      <dgm:t>
        <a:bodyPr/>
        <a:lstStyle/>
        <a:p>
          <a:endParaRPr lang="es-CO" sz="1200"/>
        </a:p>
      </dgm:t>
    </dgm:pt>
    <dgm:pt modelId="{65F3B4C7-AB9B-4210-8C9A-0EDC1E3ACAC6}">
      <dgm:prSet phldrT="[Texto]" custT="1"/>
      <dgm:spPr/>
      <dgm:t>
        <a:bodyPr/>
        <a:lstStyle/>
        <a:p>
          <a:pPr algn="just"/>
          <a:r>
            <a:rPr lang="es-ES" sz="1600" b="1" dirty="0" smtClean="0">
              <a:latin typeface="+mn-lt"/>
            </a:rPr>
            <a:t>6.2 Informe de </a:t>
          </a:r>
          <a:r>
            <a:rPr lang="es-CO" sz="1600" b="1" dirty="0" smtClean="0">
              <a:latin typeface="+mn-lt"/>
            </a:rPr>
            <a:t>Gestión Sistema de Administración de Riesgo prevención LAFT – SARLAFT II T 2017 para aprobación de Junta Directiva</a:t>
          </a:r>
          <a:endParaRPr lang="es-CO" sz="1600" b="1" dirty="0">
            <a:latin typeface="+mn-lt"/>
          </a:endParaRPr>
        </a:p>
      </dgm:t>
    </dgm:pt>
    <dgm:pt modelId="{75DBA8B0-E4F8-4064-9175-70B43A7ED593}" type="parTrans" cxnId="{D26FA1A4-722E-458B-89CF-0D6C76268311}">
      <dgm:prSet/>
      <dgm:spPr/>
      <dgm:t>
        <a:bodyPr/>
        <a:lstStyle/>
        <a:p>
          <a:endParaRPr lang="es-CO" sz="1200"/>
        </a:p>
      </dgm:t>
    </dgm:pt>
    <dgm:pt modelId="{309473CE-0382-4F9E-81C2-9E19C355BFAD}" type="sibTrans" cxnId="{D26FA1A4-722E-458B-89CF-0D6C76268311}">
      <dgm:prSet/>
      <dgm:spPr/>
      <dgm:t>
        <a:bodyPr/>
        <a:lstStyle/>
        <a:p>
          <a:endParaRPr lang="es-CO" sz="1200"/>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336389C8-FED4-47B3-9DCF-E633A3CB6275}" type="pres">
      <dgm:prSet presAssocID="{F56327FA-BECB-4A6F-B411-6481A1866EBA}" presName="parentText" presStyleLbl="node1" presStyleIdx="0" presStyleCnt="4">
        <dgm:presLayoutVars>
          <dgm:chMax val="0"/>
          <dgm:bulletEnabled val="1"/>
        </dgm:presLayoutVars>
      </dgm:prSet>
      <dgm:spPr/>
      <dgm:t>
        <a:bodyPr/>
        <a:lstStyle/>
        <a:p>
          <a:endParaRPr lang="es-CO"/>
        </a:p>
      </dgm:t>
    </dgm:pt>
    <dgm:pt modelId="{10826EBE-442F-4731-821F-7442290D319B}" type="pres">
      <dgm:prSet presAssocID="{CC0C1E3C-101B-46C6-AD76-D02FD3CD4C5E}" presName="spacer" presStyleCnt="0"/>
      <dgm:spPr/>
      <dgm:t>
        <a:bodyPr/>
        <a:lstStyle/>
        <a:p>
          <a:endParaRPr lang="es-CO"/>
        </a:p>
      </dgm:t>
    </dgm:pt>
    <dgm:pt modelId="{448D2820-5AAA-4472-BB83-97F214751E6A}" type="pres">
      <dgm:prSet presAssocID="{65F3B4C7-AB9B-4210-8C9A-0EDC1E3ACAC6}" presName="parentText" presStyleLbl="node1" presStyleIdx="1" presStyleCnt="4">
        <dgm:presLayoutVars>
          <dgm:chMax val="0"/>
          <dgm:bulletEnabled val="1"/>
        </dgm:presLayoutVars>
      </dgm:prSet>
      <dgm:spPr/>
      <dgm:t>
        <a:bodyPr/>
        <a:lstStyle/>
        <a:p>
          <a:endParaRPr lang="es-CO"/>
        </a:p>
      </dgm:t>
    </dgm:pt>
    <dgm:pt modelId="{DEAA7B62-5BFE-4D5B-8DE7-4850D27A05E3}" type="pres">
      <dgm:prSet presAssocID="{309473CE-0382-4F9E-81C2-9E19C355BFAD}" presName="spacer" presStyleCnt="0"/>
      <dgm:spPr/>
      <dgm:t>
        <a:bodyPr/>
        <a:lstStyle/>
        <a:p>
          <a:endParaRPr lang="es-CO"/>
        </a:p>
      </dgm:t>
    </dgm:pt>
    <dgm:pt modelId="{F616E8B2-C3FC-42D5-8A7B-9E7050344801}" type="pres">
      <dgm:prSet presAssocID="{9A77D5B5-9275-43BE-ABC8-0E02A5443872}" presName="parentText" presStyleLbl="node1" presStyleIdx="2" presStyleCnt="4">
        <dgm:presLayoutVars>
          <dgm:chMax val="0"/>
          <dgm:bulletEnabled val="1"/>
        </dgm:presLayoutVars>
      </dgm:prSet>
      <dgm:spPr/>
      <dgm:t>
        <a:bodyPr/>
        <a:lstStyle/>
        <a:p>
          <a:endParaRPr lang="es-CO"/>
        </a:p>
      </dgm:t>
    </dgm:pt>
    <dgm:pt modelId="{1AFFA1B5-34F5-4183-9153-803BA8706FC9}" type="pres">
      <dgm:prSet presAssocID="{9DC97F4F-5D92-4C89-8DAD-394679B37FC2}" presName="spacer" presStyleCnt="0"/>
      <dgm:spPr/>
      <dgm:t>
        <a:bodyPr/>
        <a:lstStyle/>
        <a:p>
          <a:endParaRPr lang="es-CO"/>
        </a:p>
      </dgm:t>
    </dgm:pt>
    <dgm:pt modelId="{63B9D056-5225-4007-A748-F28BD211EA90}" type="pres">
      <dgm:prSet presAssocID="{CB2DDFB4-58E5-4B54-92B9-56833606E454}" presName="parentText" presStyleLbl="node1" presStyleIdx="3" presStyleCnt="4">
        <dgm:presLayoutVars>
          <dgm:chMax val="0"/>
          <dgm:bulletEnabled val="1"/>
        </dgm:presLayoutVars>
      </dgm:prSet>
      <dgm:spPr/>
      <dgm:t>
        <a:bodyPr/>
        <a:lstStyle/>
        <a:p>
          <a:endParaRPr lang="es-CO"/>
        </a:p>
      </dgm:t>
    </dgm:pt>
  </dgm:ptLst>
  <dgm:cxnLst>
    <dgm:cxn modelId="{CAA53F31-D238-49D1-ABE1-6CD98FE868BA}" type="presOf" srcId="{1BDD92D1-4249-41CD-80E0-04B67D1A883E}" destId="{13DF23CD-4103-4954-9192-E79AEC36CBC1}" srcOrd="0" destOrd="0" presId="urn:microsoft.com/office/officeart/2005/8/layout/vList2"/>
    <dgm:cxn modelId="{6BDC6D48-072E-4E7E-A987-3E94D029623B}" type="presOf" srcId="{65F3B4C7-AB9B-4210-8C9A-0EDC1E3ACAC6}" destId="{448D2820-5AAA-4472-BB83-97F214751E6A}" srcOrd="0" destOrd="0" presId="urn:microsoft.com/office/officeart/2005/8/layout/vList2"/>
    <dgm:cxn modelId="{D26FA1A4-722E-458B-89CF-0D6C76268311}" srcId="{1BDD92D1-4249-41CD-80E0-04B67D1A883E}" destId="{65F3B4C7-AB9B-4210-8C9A-0EDC1E3ACAC6}" srcOrd="1" destOrd="0" parTransId="{75DBA8B0-E4F8-4064-9175-70B43A7ED593}" sibTransId="{309473CE-0382-4F9E-81C2-9E19C355BFAD}"/>
    <dgm:cxn modelId="{A4B592FB-1E8E-4E3F-B1A1-DE6CF8A280C4}" type="presOf" srcId="{9A77D5B5-9275-43BE-ABC8-0E02A5443872}" destId="{F616E8B2-C3FC-42D5-8A7B-9E7050344801}" srcOrd="0" destOrd="0" presId="urn:microsoft.com/office/officeart/2005/8/layout/vList2"/>
    <dgm:cxn modelId="{82ECCA01-8AD6-46F8-BB7A-C44BB0C597B5}" type="presOf" srcId="{CB2DDFB4-58E5-4B54-92B9-56833606E454}" destId="{63B9D056-5225-4007-A748-F28BD211EA90}" srcOrd="0" destOrd="0" presId="urn:microsoft.com/office/officeart/2005/8/layout/vList2"/>
    <dgm:cxn modelId="{E9D30163-9A5A-485F-8F2B-534AD462AF4F}" srcId="{1BDD92D1-4249-41CD-80E0-04B67D1A883E}" destId="{9A77D5B5-9275-43BE-ABC8-0E02A5443872}" srcOrd="2" destOrd="0" parTransId="{DCC1C645-E1A3-4416-BA81-48143E3AD4C1}" sibTransId="{9DC97F4F-5D92-4C89-8DAD-394679B37FC2}"/>
    <dgm:cxn modelId="{3BA6B192-A191-4DA5-BABF-93F80553E50F}" type="presOf" srcId="{F56327FA-BECB-4A6F-B411-6481A1866EBA}" destId="{336389C8-FED4-47B3-9DCF-E633A3CB6275}" srcOrd="0" destOrd="0" presId="urn:microsoft.com/office/officeart/2005/8/layout/vList2"/>
    <dgm:cxn modelId="{6C54E258-6015-4BDA-879E-24206E4DF779}" srcId="{1BDD92D1-4249-41CD-80E0-04B67D1A883E}" destId="{CB2DDFB4-58E5-4B54-92B9-56833606E454}" srcOrd="3" destOrd="0" parTransId="{FAA3332A-61F6-4C9E-BEFD-4199F82FE581}" sibTransId="{F21BC008-C2B0-4214-A5FA-CDD5F1DB872E}"/>
    <dgm:cxn modelId="{41CEB57D-46A1-44A1-A51F-C40CCCC82F5C}" srcId="{1BDD92D1-4249-41CD-80E0-04B67D1A883E}" destId="{F56327FA-BECB-4A6F-B411-6481A1866EBA}" srcOrd="0" destOrd="0" parTransId="{CF413146-C21B-4C0C-BE56-9ED033A642D0}" sibTransId="{CC0C1E3C-101B-46C6-AD76-D02FD3CD4C5E}"/>
    <dgm:cxn modelId="{AA011F1E-DC99-4579-8894-05957BAE51ED}" type="presParOf" srcId="{13DF23CD-4103-4954-9192-E79AEC36CBC1}" destId="{336389C8-FED4-47B3-9DCF-E633A3CB6275}" srcOrd="0" destOrd="0" presId="urn:microsoft.com/office/officeart/2005/8/layout/vList2"/>
    <dgm:cxn modelId="{02025802-BEBD-4F2F-A929-C21821F47C70}" type="presParOf" srcId="{13DF23CD-4103-4954-9192-E79AEC36CBC1}" destId="{10826EBE-442F-4731-821F-7442290D319B}" srcOrd="1" destOrd="0" presId="urn:microsoft.com/office/officeart/2005/8/layout/vList2"/>
    <dgm:cxn modelId="{0E7ED911-D6AE-4A46-B4CB-CBF0ED22DCEB}" type="presParOf" srcId="{13DF23CD-4103-4954-9192-E79AEC36CBC1}" destId="{448D2820-5AAA-4472-BB83-97F214751E6A}" srcOrd="2" destOrd="0" presId="urn:microsoft.com/office/officeart/2005/8/layout/vList2"/>
    <dgm:cxn modelId="{F86AF678-FB7A-4F21-BFE7-614CCF07949C}" type="presParOf" srcId="{13DF23CD-4103-4954-9192-E79AEC36CBC1}" destId="{DEAA7B62-5BFE-4D5B-8DE7-4850D27A05E3}" srcOrd="3" destOrd="0" presId="urn:microsoft.com/office/officeart/2005/8/layout/vList2"/>
    <dgm:cxn modelId="{63621802-7695-474C-B268-0A2C145CCB2B}" type="presParOf" srcId="{13DF23CD-4103-4954-9192-E79AEC36CBC1}" destId="{F616E8B2-C3FC-42D5-8A7B-9E7050344801}" srcOrd="4" destOrd="0" presId="urn:microsoft.com/office/officeart/2005/8/layout/vList2"/>
    <dgm:cxn modelId="{A1AD0C56-5331-4304-8D6E-22E9F279AD4D}" type="presParOf" srcId="{13DF23CD-4103-4954-9192-E79AEC36CBC1}" destId="{1AFFA1B5-34F5-4183-9153-803BA8706FC9}" srcOrd="5" destOrd="0" presId="urn:microsoft.com/office/officeart/2005/8/layout/vList2"/>
    <dgm:cxn modelId="{B47CE776-6116-470F-8929-20C2769CF146}" type="presParOf" srcId="{13DF23CD-4103-4954-9192-E79AEC36CBC1}" destId="{63B9D056-5225-4007-A748-F28BD211EA90}"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4BAE4A3-BABF-4A86-8DAA-A58C740353F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O"/>
        </a:p>
      </dgm:t>
    </dgm:pt>
    <dgm:pt modelId="{2C6FC272-A43C-4F78-B414-5D4E967D242D}">
      <dgm:prSet phldrT="[Texto]"/>
      <dgm:spPr/>
      <dgm:t>
        <a:bodyPr/>
        <a:lstStyle/>
        <a:p>
          <a:r>
            <a:rPr lang="es-CO" dirty="0" smtClean="0"/>
            <a:t>Carbón Metalúrgico (Alto, Medio y Bajo Volátil)</a:t>
          </a:r>
          <a:endParaRPr lang="es-CO" dirty="0"/>
        </a:p>
      </dgm:t>
    </dgm:pt>
    <dgm:pt modelId="{B6E135B5-6305-461D-9302-8F13DB2ED6FE}" type="parTrans" cxnId="{BDE415CC-9890-40CF-85D7-03F525A189CE}">
      <dgm:prSet/>
      <dgm:spPr/>
      <dgm:t>
        <a:bodyPr/>
        <a:lstStyle/>
        <a:p>
          <a:endParaRPr lang="es-CO"/>
        </a:p>
      </dgm:t>
    </dgm:pt>
    <dgm:pt modelId="{81B42F3E-D75A-42DF-9313-E74CE0410104}" type="sibTrans" cxnId="{BDE415CC-9890-40CF-85D7-03F525A189CE}">
      <dgm:prSet/>
      <dgm:spPr/>
      <dgm:t>
        <a:bodyPr/>
        <a:lstStyle/>
        <a:p>
          <a:endParaRPr lang="es-CO"/>
        </a:p>
      </dgm:t>
    </dgm:pt>
    <dgm:pt modelId="{53837E71-B32D-4819-91D9-D2C229187B89}">
      <dgm:prSet/>
      <dgm:spPr/>
      <dgm:t>
        <a:bodyPr/>
        <a:lstStyle/>
        <a:p>
          <a:pPr rtl="0"/>
          <a:r>
            <a:rPr lang="es-CO" dirty="0" smtClean="0"/>
            <a:t>Ratificar la posibilidad de negociar operaciones REPO CDM respaldados en Carbón Metalúrgico Alto, Medio y Bajo Volátil con una </a:t>
          </a:r>
          <a:r>
            <a:rPr lang="es-CO" dirty="0" err="1" smtClean="0"/>
            <a:t>Haircut</a:t>
          </a:r>
          <a:r>
            <a:rPr lang="es-CO" dirty="0" smtClean="0"/>
            <a:t> del 22% - Sin Cupo</a:t>
          </a:r>
          <a:endParaRPr lang="es-CO" dirty="0"/>
        </a:p>
      </dgm:t>
    </dgm:pt>
    <dgm:pt modelId="{6E6312A7-9F76-42AA-893C-D300B96881EA}" type="parTrans" cxnId="{2CB95852-7AE5-4131-A00C-48A83C4763B1}">
      <dgm:prSet/>
      <dgm:spPr/>
      <dgm:t>
        <a:bodyPr/>
        <a:lstStyle/>
        <a:p>
          <a:endParaRPr lang="es-CO"/>
        </a:p>
      </dgm:t>
    </dgm:pt>
    <dgm:pt modelId="{81738193-B8A6-4C81-8D42-3401F453A39A}" type="sibTrans" cxnId="{2CB95852-7AE5-4131-A00C-48A83C4763B1}">
      <dgm:prSet/>
      <dgm:spPr/>
      <dgm:t>
        <a:bodyPr/>
        <a:lstStyle/>
        <a:p>
          <a:endParaRPr lang="es-CO"/>
        </a:p>
      </dgm:t>
    </dgm:pt>
    <dgm:pt modelId="{15C8EDB4-4252-4A27-960D-B07CF6E515F5}">
      <dgm:prSet phldrT="[Texto]"/>
      <dgm:spPr/>
      <dgm:t>
        <a:bodyPr/>
        <a:lstStyle/>
        <a:p>
          <a:r>
            <a:rPr lang="es-CO" dirty="0" smtClean="0"/>
            <a:t>Leche en polvo Entera y Descremada</a:t>
          </a:r>
          <a:endParaRPr lang="es-CO" dirty="0"/>
        </a:p>
      </dgm:t>
    </dgm:pt>
    <dgm:pt modelId="{AF47BD5A-2409-46D3-A26E-67C9A94E9B03}" type="parTrans" cxnId="{FEF00002-C6EA-451C-8D98-439F813808DB}">
      <dgm:prSet/>
      <dgm:spPr/>
      <dgm:t>
        <a:bodyPr/>
        <a:lstStyle/>
        <a:p>
          <a:endParaRPr lang="es-CO"/>
        </a:p>
      </dgm:t>
    </dgm:pt>
    <dgm:pt modelId="{370F5D45-9D2F-4207-A2F6-4D46B9F9EDC8}" type="sibTrans" cxnId="{FEF00002-C6EA-451C-8D98-439F813808DB}">
      <dgm:prSet/>
      <dgm:spPr/>
      <dgm:t>
        <a:bodyPr/>
        <a:lstStyle/>
        <a:p>
          <a:endParaRPr lang="es-CO"/>
        </a:p>
      </dgm:t>
    </dgm:pt>
    <dgm:pt modelId="{0E5BA1DD-AFE1-4D9A-B5A6-0F434E3127E9}">
      <dgm:prSet/>
      <dgm:spPr/>
      <dgm:t>
        <a:bodyPr/>
        <a:lstStyle/>
        <a:p>
          <a:pPr rtl="0"/>
          <a:r>
            <a:rPr lang="es-CO" dirty="0" smtClean="0"/>
            <a:t>Teniendo en cuenta la volatilidad del precio del subyacente, se sugiere ajustar al alza el </a:t>
          </a:r>
          <a:r>
            <a:rPr lang="es-CO" dirty="0" err="1" smtClean="0"/>
            <a:t>Haircut</a:t>
          </a:r>
          <a:r>
            <a:rPr lang="es-CO" dirty="0" smtClean="0"/>
            <a:t>, de un 21.5% a un 23.5%. – Sin cupo</a:t>
          </a:r>
          <a:endParaRPr lang="es-CO" dirty="0"/>
        </a:p>
      </dgm:t>
    </dgm:pt>
    <dgm:pt modelId="{DEE242D9-32A6-48BE-A0EF-F04F38A506F2}" type="parTrans" cxnId="{5CCFA4FB-A7C0-4AA8-8AE0-A09E9369D87D}">
      <dgm:prSet/>
      <dgm:spPr/>
      <dgm:t>
        <a:bodyPr/>
        <a:lstStyle/>
        <a:p>
          <a:endParaRPr lang="es-CO"/>
        </a:p>
      </dgm:t>
    </dgm:pt>
    <dgm:pt modelId="{5C60E3F4-9570-47BD-8F25-C35B6CC75FF1}" type="sibTrans" cxnId="{5CCFA4FB-A7C0-4AA8-8AE0-A09E9369D87D}">
      <dgm:prSet/>
      <dgm:spPr/>
      <dgm:t>
        <a:bodyPr/>
        <a:lstStyle/>
        <a:p>
          <a:endParaRPr lang="es-CO"/>
        </a:p>
      </dgm:t>
    </dgm:pt>
    <dgm:pt modelId="{C37841E5-E15C-4E59-83DC-7052CB14C7A9}">
      <dgm:prSet/>
      <dgm:spPr/>
      <dgm:t>
        <a:bodyPr/>
        <a:lstStyle/>
        <a:p>
          <a:pPr rtl="0"/>
          <a:r>
            <a:rPr lang="es-CO" dirty="0" smtClean="0"/>
            <a:t>Maíz Amarillo</a:t>
          </a:r>
          <a:endParaRPr lang="es-CO" dirty="0"/>
        </a:p>
      </dgm:t>
    </dgm:pt>
    <dgm:pt modelId="{73445168-5FF5-4620-997A-14B369F026A7}" type="parTrans" cxnId="{3FAE1219-79B1-421D-92B8-AAF534F03FF1}">
      <dgm:prSet/>
      <dgm:spPr/>
      <dgm:t>
        <a:bodyPr/>
        <a:lstStyle/>
        <a:p>
          <a:endParaRPr lang="es-CO"/>
        </a:p>
      </dgm:t>
    </dgm:pt>
    <dgm:pt modelId="{F922CB9A-1AB1-4241-871E-594F26D6FEA8}" type="sibTrans" cxnId="{3FAE1219-79B1-421D-92B8-AAF534F03FF1}">
      <dgm:prSet/>
      <dgm:spPr/>
      <dgm:t>
        <a:bodyPr/>
        <a:lstStyle/>
        <a:p>
          <a:endParaRPr lang="es-CO"/>
        </a:p>
      </dgm:t>
    </dgm:pt>
    <dgm:pt modelId="{880B3849-3B22-4700-93AB-85CDD959287E}">
      <dgm:prSet/>
      <dgm:spPr/>
      <dgm:t>
        <a:bodyPr/>
        <a:lstStyle/>
        <a:p>
          <a:pPr rtl="0"/>
          <a:r>
            <a:rPr lang="es-CO" dirty="0" smtClean="0"/>
            <a:t>Teniendo en cuenta el aumento en la volatilidad principalmente, se sugiere ajustar el </a:t>
          </a:r>
          <a:r>
            <a:rPr lang="es-CO" dirty="0" err="1" smtClean="0"/>
            <a:t>Haircut</a:t>
          </a:r>
          <a:r>
            <a:rPr lang="es-CO" dirty="0" smtClean="0"/>
            <a:t> del Maíz Amarillo al alza, pasando de un nivel actual de 29% a un nivel de 33%. – Sin Cupo</a:t>
          </a:r>
          <a:endParaRPr lang="es-CO" dirty="0"/>
        </a:p>
      </dgm:t>
    </dgm:pt>
    <dgm:pt modelId="{C4E43B71-8540-49ED-83D2-5AF97733C50F}" type="parTrans" cxnId="{B25F4CD6-E411-4388-AE68-761DB592D228}">
      <dgm:prSet/>
      <dgm:spPr/>
      <dgm:t>
        <a:bodyPr/>
        <a:lstStyle/>
        <a:p>
          <a:endParaRPr lang="es-CO"/>
        </a:p>
      </dgm:t>
    </dgm:pt>
    <dgm:pt modelId="{CB275956-DC53-4B34-8C8E-AD98AF8FF5AA}" type="sibTrans" cxnId="{B25F4CD6-E411-4388-AE68-761DB592D228}">
      <dgm:prSet/>
      <dgm:spPr/>
      <dgm:t>
        <a:bodyPr/>
        <a:lstStyle/>
        <a:p>
          <a:endParaRPr lang="es-CO"/>
        </a:p>
      </dgm:t>
    </dgm:pt>
    <dgm:pt modelId="{3B97F42C-19AE-44CA-8D00-F0351FD591A4}" type="pres">
      <dgm:prSet presAssocID="{C4BAE4A3-BABF-4A86-8DAA-A58C740353F7}" presName="vert0" presStyleCnt="0">
        <dgm:presLayoutVars>
          <dgm:dir/>
          <dgm:animOne val="branch"/>
          <dgm:animLvl val="lvl"/>
        </dgm:presLayoutVars>
      </dgm:prSet>
      <dgm:spPr/>
      <dgm:t>
        <a:bodyPr/>
        <a:lstStyle/>
        <a:p>
          <a:endParaRPr lang="es-CO"/>
        </a:p>
      </dgm:t>
    </dgm:pt>
    <dgm:pt modelId="{ECB5DFB4-17F3-4041-B953-DCAD9026C853}" type="pres">
      <dgm:prSet presAssocID="{2C6FC272-A43C-4F78-B414-5D4E967D242D}" presName="thickLine" presStyleLbl="alignNode1" presStyleIdx="0" presStyleCnt="3"/>
      <dgm:spPr/>
    </dgm:pt>
    <dgm:pt modelId="{6B497AC8-2412-42BC-927B-A7E311083ABB}" type="pres">
      <dgm:prSet presAssocID="{2C6FC272-A43C-4F78-B414-5D4E967D242D}" presName="horz1" presStyleCnt="0"/>
      <dgm:spPr/>
    </dgm:pt>
    <dgm:pt modelId="{E79647A6-3A33-47B3-B916-40B67CF98BA2}" type="pres">
      <dgm:prSet presAssocID="{2C6FC272-A43C-4F78-B414-5D4E967D242D}" presName="tx1" presStyleLbl="revTx" presStyleIdx="0" presStyleCnt="6"/>
      <dgm:spPr/>
      <dgm:t>
        <a:bodyPr/>
        <a:lstStyle/>
        <a:p>
          <a:endParaRPr lang="es-CO"/>
        </a:p>
      </dgm:t>
    </dgm:pt>
    <dgm:pt modelId="{BDB1EB5E-EFEE-493C-9324-DDA00CAB2367}" type="pres">
      <dgm:prSet presAssocID="{2C6FC272-A43C-4F78-B414-5D4E967D242D}" presName="vert1" presStyleCnt="0"/>
      <dgm:spPr/>
    </dgm:pt>
    <dgm:pt modelId="{ABF15363-773B-4814-8946-881587FAE19E}" type="pres">
      <dgm:prSet presAssocID="{53837E71-B32D-4819-91D9-D2C229187B89}" presName="vertSpace2a" presStyleCnt="0"/>
      <dgm:spPr/>
    </dgm:pt>
    <dgm:pt modelId="{FB8A3556-FF13-41A2-8136-AAF81C03AEA9}" type="pres">
      <dgm:prSet presAssocID="{53837E71-B32D-4819-91D9-D2C229187B89}" presName="horz2" presStyleCnt="0"/>
      <dgm:spPr/>
    </dgm:pt>
    <dgm:pt modelId="{44CF63AC-A06D-46CE-AD4C-854A252E5F92}" type="pres">
      <dgm:prSet presAssocID="{53837E71-B32D-4819-91D9-D2C229187B89}" presName="horzSpace2" presStyleCnt="0"/>
      <dgm:spPr/>
    </dgm:pt>
    <dgm:pt modelId="{7FA16FC5-DCEE-4F53-B4F4-887F55F0CADC}" type="pres">
      <dgm:prSet presAssocID="{53837E71-B32D-4819-91D9-D2C229187B89}" presName="tx2" presStyleLbl="revTx" presStyleIdx="1" presStyleCnt="6"/>
      <dgm:spPr/>
      <dgm:t>
        <a:bodyPr/>
        <a:lstStyle/>
        <a:p>
          <a:endParaRPr lang="es-CO"/>
        </a:p>
      </dgm:t>
    </dgm:pt>
    <dgm:pt modelId="{9F0402C2-7B51-4B15-8AAC-31861E1BDD5E}" type="pres">
      <dgm:prSet presAssocID="{53837E71-B32D-4819-91D9-D2C229187B89}" presName="vert2" presStyleCnt="0"/>
      <dgm:spPr/>
    </dgm:pt>
    <dgm:pt modelId="{E90B2409-DD51-4A20-95F6-B50E294E3E90}" type="pres">
      <dgm:prSet presAssocID="{53837E71-B32D-4819-91D9-D2C229187B89}" presName="thinLine2b" presStyleLbl="callout" presStyleIdx="0" presStyleCnt="3"/>
      <dgm:spPr/>
    </dgm:pt>
    <dgm:pt modelId="{443AC72E-4588-44A2-8482-BBC7F0F7F8E3}" type="pres">
      <dgm:prSet presAssocID="{53837E71-B32D-4819-91D9-D2C229187B89}" presName="vertSpace2b" presStyleCnt="0"/>
      <dgm:spPr/>
    </dgm:pt>
    <dgm:pt modelId="{144D95EF-60C8-4B40-A321-5791455BBBB7}" type="pres">
      <dgm:prSet presAssocID="{15C8EDB4-4252-4A27-960D-B07CF6E515F5}" presName="thickLine" presStyleLbl="alignNode1" presStyleIdx="1" presStyleCnt="3"/>
      <dgm:spPr/>
    </dgm:pt>
    <dgm:pt modelId="{C8A83D72-70FF-48FF-9770-133F9BF64A08}" type="pres">
      <dgm:prSet presAssocID="{15C8EDB4-4252-4A27-960D-B07CF6E515F5}" presName="horz1" presStyleCnt="0"/>
      <dgm:spPr/>
    </dgm:pt>
    <dgm:pt modelId="{6B243E7B-1619-4602-B5DE-BC236C041745}" type="pres">
      <dgm:prSet presAssocID="{15C8EDB4-4252-4A27-960D-B07CF6E515F5}" presName="tx1" presStyleLbl="revTx" presStyleIdx="2" presStyleCnt="6"/>
      <dgm:spPr/>
      <dgm:t>
        <a:bodyPr/>
        <a:lstStyle/>
        <a:p>
          <a:endParaRPr lang="es-CO"/>
        </a:p>
      </dgm:t>
    </dgm:pt>
    <dgm:pt modelId="{D6138177-F2EB-4EAD-BF53-5F95FE15B3A2}" type="pres">
      <dgm:prSet presAssocID="{15C8EDB4-4252-4A27-960D-B07CF6E515F5}" presName="vert1" presStyleCnt="0"/>
      <dgm:spPr/>
    </dgm:pt>
    <dgm:pt modelId="{4080A75A-48E4-41E2-9419-2B97E13B03DE}" type="pres">
      <dgm:prSet presAssocID="{0E5BA1DD-AFE1-4D9A-B5A6-0F434E3127E9}" presName="vertSpace2a" presStyleCnt="0"/>
      <dgm:spPr/>
    </dgm:pt>
    <dgm:pt modelId="{E9011A6E-E7E7-48DF-86BA-29D9137C3A0C}" type="pres">
      <dgm:prSet presAssocID="{0E5BA1DD-AFE1-4D9A-B5A6-0F434E3127E9}" presName="horz2" presStyleCnt="0"/>
      <dgm:spPr/>
    </dgm:pt>
    <dgm:pt modelId="{0BB8F284-EB2A-4BBA-9910-532B19DE8742}" type="pres">
      <dgm:prSet presAssocID="{0E5BA1DD-AFE1-4D9A-B5A6-0F434E3127E9}" presName="horzSpace2" presStyleCnt="0"/>
      <dgm:spPr/>
    </dgm:pt>
    <dgm:pt modelId="{888728DA-B472-4F19-982E-5977444FA087}" type="pres">
      <dgm:prSet presAssocID="{0E5BA1DD-AFE1-4D9A-B5A6-0F434E3127E9}" presName="tx2" presStyleLbl="revTx" presStyleIdx="3" presStyleCnt="6"/>
      <dgm:spPr/>
      <dgm:t>
        <a:bodyPr/>
        <a:lstStyle/>
        <a:p>
          <a:endParaRPr lang="es-CO"/>
        </a:p>
      </dgm:t>
    </dgm:pt>
    <dgm:pt modelId="{07CC2333-6146-44E0-A2BE-84581FEE9F2E}" type="pres">
      <dgm:prSet presAssocID="{0E5BA1DD-AFE1-4D9A-B5A6-0F434E3127E9}" presName="vert2" presStyleCnt="0"/>
      <dgm:spPr/>
    </dgm:pt>
    <dgm:pt modelId="{D8DCC706-6820-44F4-9B99-BCCF435E4C09}" type="pres">
      <dgm:prSet presAssocID="{0E5BA1DD-AFE1-4D9A-B5A6-0F434E3127E9}" presName="thinLine2b" presStyleLbl="callout" presStyleIdx="1" presStyleCnt="3"/>
      <dgm:spPr/>
    </dgm:pt>
    <dgm:pt modelId="{C9934283-5958-41D5-8652-31A6E78FA3A3}" type="pres">
      <dgm:prSet presAssocID="{0E5BA1DD-AFE1-4D9A-B5A6-0F434E3127E9}" presName="vertSpace2b" presStyleCnt="0"/>
      <dgm:spPr/>
    </dgm:pt>
    <dgm:pt modelId="{8B604539-E033-4261-B1DC-E55A71902469}" type="pres">
      <dgm:prSet presAssocID="{C37841E5-E15C-4E59-83DC-7052CB14C7A9}" presName="thickLine" presStyleLbl="alignNode1" presStyleIdx="2" presStyleCnt="3"/>
      <dgm:spPr/>
    </dgm:pt>
    <dgm:pt modelId="{C114C20E-80DF-4FC4-870C-6F316CD9D559}" type="pres">
      <dgm:prSet presAssocID="{C37841E5-E15C-4E59-83DC-7052CB14C7A9}" presName="horz1" presStyleCnt="0"/>
      <dgm:spPr/>
    </dgm:pt>
    <dgm:pt modelId="{1E3061BA-B326-4122-85BB-D1B1D93F2CB1}" type="pres">
      <dgm:prSet presAssocID="{C37841E5-E15C-4E59-83DC-7052CB14C7A9}" presName="tx1" presStyleLbl="revTx" presStyleIdx="4" presStyleCnt="6"/>
      <dgm:spPr/>
      <dgm:t>
        <a:bodyPr/>
        <a:lstStyle/>
        <a:p>
          <a:endParaRPr lang="es-CO"/>
        </a:p>
      </dgm:t>
    </dgm:pt>
    <dgm:pt modelId="{12D46E93-B195-4F58-A97D-6AFC2563AA45}" type="pres">
      <dgm:prSet presAssocID="{C37841E5-E15C-4E59-83DC-7052CB14C7A9}" presName="vert1" presStyleCnt="0"/>
      <dgm:spPr/>
    </dgm:pt>
    <dgm:pt modelId="{567BC7A4-F656-472B-87C6-3F82C79D8DCA}" type="pres">
      <dgm:prSet presAssocID="{880B3849-3B22-4700-93AB-85CDD959287E}" presName="vertSpace2a" presStyleCnt="0"/>
      <dgm:spPr/>
    </dgm:pt>
    <dgm:pt modelId="{D45404F9-3C03-4254-9D08-41FE95527C32}" type="pres">
      <dgm:prSet presAssocID="{880B3849-3B22-4700-93AB-85CDD959287E}" presName="horz2" presStyleCnt="0"/>
      <dgm:spPr/>
    </dgm:pt>
    <dgm:pt modelId="{DD7D149F-E999-4DF8-BB69-8C7F7BC5FF22}" type="pres">
      <dgm:prSet presAssocID="{880B3849-3B22-4700-93AB-85CDD959287E}" presName="horzSpace2" presStyleCnt="0"/>
      <dgm:spPr/>
    </dgm:pt>
    <dgm:pt modelId="{E3F1E19A-A9AB-46B7-90C2-5D2AEE7466C4}" type="pres">
      <dgm:prSet presAssocID="{880B3849-3B22-4700-93AB-85CDD959287E}" presName="tx2" presStyleLbl="revTx" presStyleIdx="5" presStyleCnt="6"/>
      <dgm:spPr/>
      <dgm:t>
        <a:bodyPr/>
        <a:lstStyle/>
        <a:p>
          <a:endParaRPr lang="es-CO"/>
        </a:p>
      </dgm:t>
    </dgm:pt>
    <dgm:pt modelId="{6356E390-38D6-43E1-97EE-ACB3FDD56B94}" type="pres">
      <dgm:prSet presAssocID="{880B3849-3B22-4700-93AB-85CDD959287E}" presName="vert2" presStyleCnt="0"/>
      <dgm:spPr/>
    </dgm:pt>
    <dgm:pt modelId="{B4E2B91B-F7AD-4B9C-9827-357C1076869E}" type="pres">
      <dgm:prSet presAssocID="{880B3849-3B22-4700-93AB-85CDD959287E}" presName="thinLine2b" presStyleLbl="callout" presStyleIdx="2" presStyleCnt="3"/>
      <dgm:spPr/>
    </dgm:pt>
    <dgm:pt modelId="{0B68A7A8-9636-4E6E-BB0E-017FEFE93C46}" type="pres">
      <dgm:prSet presAssocID="{880B3849-3B22-4700-93AB-85CDD959287E}" presName="vertSpace2b" presStyleCnt="0"/>
      <dgm:spPr/>
    </dgm:pt>
  </dgm:ptLst>
  <dgm:cxnLst>
    <dgm:cxn modelId="{B25F4CD6-E411-4388-AE68-761DB592D228}" srcId="{C37841E5-E15C-4E59-83DC-7052CB14C7A9}" destId="{880B3849-3B22-4700-93AB-85CDD959287E}" srcOrd="0" destOrd="0" parTransId="{C4E43B71-8540-49ED-83D2-5AF97733C50F}" sibTransId="{CB275956-DC53-4B34-8C8E-AD98AF8FF5AA}"/>
    <dgm:cxn modelId="{42A0BC90-5E1F-4F64-916A-09E4CE49B37D}" type="presOf" srcId="{0E5BA1DD-AFE1-4D9A-B5A6-0F434E3127E9}" destId="{888728DA-B472-4F19-982E-5977444FA087}" srcOrd="0" destOrd="0" presId="urn:microsoft.com/office/officeart/2008/layout/LinedList"/>
    <dgm:cxn modelId="{EAE4A1B3-1407-40C4-ABFA-E9B383A78558}" type="presOf" srcId="{880B3849-3B22-4700-93AB-85CDD959287E}" destId="{E3F1E19A-A9AB-46B7-90C2-5D2AEE7466C4}" srcOrd="0" destOrd="0" presId="urn:microsoft.com/office/officeart/2008/layout/LinedList"/>
    <dgm:cxn modelId="{3B105A49-7D4C-4484-AB52-048C9BF61A43}" type="presOf" srcId="{C37841E5-E15C-4E59-83DC-7052CB14C7A9}" destId="{1E3061BA-B326-4122-85BB-D1B1D93F2CB1}" srcOrd="0" destOrd="0" presId="urn:microsoft.com/office/officeart/2008/layout/LinedList"/>
    <dgm:cxn modelId="{BDE415CC-9890-40CF-85D7-03F525A189CE}" srcId="{C4BAE4A3-BABF-4A86-8DAA-A58C740353F7}" destId="{2C6FC272-A43C-4F78-B414-5D4E967D242D}" srcOrd="0" destOrd="0" parTransId="{B6E135B5-6305-461D-9302-8F13DB2ED6FE}" sibTransId="{81B42F3E-D75A-42DF-9313-E74CE0410104}"/>
    <dgm:cxn modelId="{87E9C53C-3D4F-4212-809B-0A9BA32C2161}" type="presOf" srcId="{15C8EDB4-4252-4A27-960D-B07CF6E515F5}" destId="{6B243E7B-1619-4602-B5DE-BC236C041745}" srcOrd="0" destOrd="0" presId="urn:microsoft.com/office/officeart/2008/layout/LinedList"/>
    <dgm:cxn modelId="{3FAE1219-79B1-421D-92B8-AAF534F03FF1}" srcId="{C4BAE4A3-BABF-4A86-8DAA-A58C740353F7}" destId="{C37841E5-E15C-4E59-83DC-7052CB14C7A9}" srcOrd="2" destOrd="0" parTransId="{73445168-5FF5-4620-997A-14B369F026A7}" sibTransId="{F922CB9A-1AB1-4241-871E-594F26D6FEA8}"/>
    <dgm:cxn modelId="{2CB95852-7AE5-4131-A00C-48A83C4763B1}" srcId="{2C6FC272-A43C-4F78-B414-5D4E967D242D}" destId="{53837E71-B32D-4819-91D9-D2C229187B89}" srcOrd="0" destOrd="0" parTransId="{6E6312A7-9F76-42AA-893C-D300B96881EA}" sibTransId="{81738193-B8A6-4C81-8D42-3401F453A39A}"/>
    <dgm:cxn modelId="{9EA95F3A-E587-48D1-852F-D2CB6D92417D}" type="presOf" srcId="{C4BAE4A3-BABF-4A86-8DAA-A58C740353F7}" destId="{3B97F42C-19AE-44CA-8D00-F0351FD591A4}" srcOrd="0" destOrd="0" presId="urn:microsoft.com/office/officeart/2008/layout/LinedList"/>
    <dgm:cxn modelId="{6EB31A0B-AF94-4A2E-9ABF-CDBD9F0AA1C7}" type="presOf" srcId="{2C6FC272-A43C-4F78-B414-5D4E967D242D}" destId="{E79647A6-3A33-47B3-B916-40B67CF98BA2}" srcOrd="0" destOrd="0" presId="urn:microsoft.com/office/officeart/2008/layout/LinedList"/>
    <dgm:cxn modelId="{5CCFA4FB-A7C0-4AA8-8AE0-A09E9369D87D}" srcId="{15C8EDB4-4252-4A27-960D-B07CF6E515F5}" destId="{0E5BA1DD-AFE1-4D9A-B5A6-0F434E3127E9}" srcOrd="0" destOrd="0" parTransId="{DEE242D9-32A6-48BE-A0EF-F04F38A506F2}" sibTransId="{5C60E3F4-9570-47BD-8F25-C35B6CC75FF1}"/>
    <dgm:cxn modelId="{FEF00002-C6EA-451C-8D98-439F813808DB}" srcId="{C4BAE4A3-BABF-4A86-8DAA-A58C740353F7}" destId="{15C8EDB4-4252-4A27-960D-B07CF6E515F5}" srcOrd="1" destOrd="0" parTransId="{AF47BD5A-2409-46D3-A26E-67C9A94E9B03}" sibTransId="{370F5D45-9D2F-4207-A2F6-4D46B9F9EDC8}"/>
    <dgm:cxn modelId="{F33365DC-60FE-4256-A80D-3F4A47073626}" type="presOf" srcId="{53837E71-B32D-4819-91D9-D2C229187B89}" destId="{7FA16FC5-DCEE-4F53-B4F4-887F55F0CADC}" srcOrd="0" destOrd="0" presId="urn:microsoft.com/office/officeart/2008/layout/LinedList"/>
    <dgm:cxn modelId="{92664F96-3159-43F7-8C90-C54D64492493}" type="presParOf" srcId="{3B97F42C-19AE-44CA-8D00-F0351FD591A4}" destId="{ECB5DFB4-17F3-4041-B953-DCAD9026C853}" srcOrd="0" destOrd="0" presId="urn:microsoft.com/office/officeart/2008/layout/LinedList"/>
    <dgm:cxn modelId="{66FF85E1-33FB-4A41-A673-674A4DB1088D}" type="presParOf" srcId="{3B97F42C-19AE-44CA-8D00-F0351FD591A4}" destId="{6B497AC8-2412-42BC-927B-A7E311083ABB}" srcOrd="1" destOrd="0" presId="urn:microsoft.com/office/officeart/2008/layout/LinedList"/>
    <dgm:cxn modelId="{C478BFC6-71A1-4F21-93B2-AF8F14D43B91}" type="presParOf" srcId="{6B497AC8-2412-42BC-927B-A7E311083ABB}" destId="{E79647A6-3A33-47B3-B916-40B67CF98BA2}" srcOrd="0" destOrd="0" presId="urn:microsoft.com/office/officeart/2008/layout/LinedList"/>
    <dgm:cxn modelId="{B4930359-CA89-4028-90AA-A32520CA2CB9}" type="presParOf" srcId="{6B497AC8-2412-42BC-927B-A7E311083ABB}" destId="{BDB1EB5E-EFEE-493C-9324-DDA00CAB2367}" srcOrd="1" destOrd="0" presId="urn:microsoft.com/office/officeart/2008/layout/LinedList"/>
    <dgm:cxn modelId="{FDBEED12-9139-45F9-9C8D-7E7319E81FCC}" type="presParOf" srcId="{BDB1EB5E-EFEE-493C-9324-DDA00CAB2367}" destId="{ABF15363-773B-4814-8946-881587FAE19E}" srcOrd="0" destOrd="0" presId="urn:microsoft.com/office/officeart/2008/layout/LinedList"/>
    <dgm:cxn modelId="{883ACF73-2CB7-47B9-8C2A-7A8370F9F1C1}" type="presParOf" srcId="{BDB1EB5E-EFEE-493C-9324-DDA00CAB2367}" destId="{FB8A3556-FF13-41A2-8136-AAF81C03AEA9}" srcOrd="1" destOrd="0" presId="urn:microsoft.com/office/officeart/2008/layout/LinedList"/>
    <dgm:cxn modelId="{25B50FFA-684C-43CC-8148-03F8F1E2F06A}" type="presParOf" srcId="{FB8A3556-FF13-41A2-8136-AAF81C03AEA9}" destId="{44CF63AC-A06D-46CE-AD4C-854A252E5F92}" srcOrd="0" destOrd="0" presId="urn:microsoft.com/office/officeart/2008/layout/LinedList"/>
    <dgm:cxn modelId="{88071EF9-27BF-4714-AC32-A74CABA3DE3C}" type="presParOf" srcId="{FB8A3556-FF13-41A2-8136-AAF81C03AEA9}" destId="{7FA16FC5-DCEE-4F53-B4F4-887F55F0CADC}" srcOrd="1" destOrd="0" presId="urn:microsoft.com/office/officeart/2008/layout/LinedList"/>
    <dgm:cxn modelId="{85087EB7-1AAA-4FE4-A9E4-66D068B10AC1}" type="presParOf" srcId="{FB8A3556-FF13-41A2-8136-AAF81C03AEA9}" destId="{9F0402C2-7B51-4B15-8AAC-31861E1BDD5E}" srcOrd="2" destOrd="0" presId="urn:microsoft.com/office/officeart/2008/layout/LinedList"/>
    <dgm:cxn modelId="{165C25B6-4FB3-4933-B3BD-AFA6B596D38A}" type="presParOf" srcId="{BDB1EB5E-EFEE-493C-9324-DDA00CAB2367}" destId="{E90B2409-DD51-4A20-95F6-B50E294E3E90}" srcOrd="2" destOrd="0" presId="urn:microsoft.com/office/officeart/2008/layout/LinedList"/>
    <dgm:cxn modelId="{1AFC5DAD-CA4B-48AF-AE1C-351F06B4A03A}" type="presParOf" srcId="{BDB1EB5E-EFEE-493C-9324-DDA00CAB2367}" destId="{443AC72E-4588-44A2-8482-BBC7F0F7F8E3}" srcOrd="3" destOrd="0" presId="urn:microsoft.com/office/officeart/2008/layout/LinedList"/>
    <dgm:cxn modelId="{A21D06FA-681F-4ED5-9BA6-E9E0759592B7}" type="presParOf" srcId="{3B97F42C-19AE-44CA-8D00-F0351FD591A4}" destId="{144D95EF-60C8-4B40-A321-5791455BBBB7}" srcOrd="2" destOrd="0" presId="urn:microsoft.com/office/officeart/2008/layout/LinedList"/>
    <dgm:cxn modelId="{9DE9840F-483E-455E-8F56-16665F4E4E02}" type="presParOf" srcId="{3B97F42C-19AE-44CA-8D00-F0351FD591A4}" destId="{C8A83D72-70FF-48FF-9770-133F9BF64A08}" srcOrd="3" destOrd="0" presId="urn:microsoft.com/office/officeart/2008/layout/LinedList"/>
    <dgm:cxn modelId="{1E9E7D8A-050C-43B5-A8F4-5815C95BF4C7}" type="presParOf" srcId="{C8A83D72-70FF-48FF-9770-133F9BF64A08}" destId="{6B243E7B-1619-4602-B5DE-BC236C041745}" srcOrd="0" destOrd="0" presId="urn:microsoft.com/office/officeart/2008/layout/LinedList"/>
    <dgm:cxn modelId="{DB08217B-FE8F-4EAF-AEE6-D8D9A4D012B5}" type="presParOf" srcId="{C8A83D72-70FF-48FF-9770-133F9BF64A08}" destId="{D6138177-F2EB-4EAD-BF53-5F95FE15B3A2}" srcOrd="1" destOrd="0" presId="urn:microsoft.com/office/officeart/2008/layout/LinedList"/>
    <dgm:cxn modelId="{F673C32B-4A8E-4B2B-A68C-878123D881A2}" type="presParOf" srcId="{D6138177-F2EB-4EAD-BF53-5F95FE15B3A2}" destId="{4080A75A-48E4-41E2-9419-2B97E13B03DE}" srcOrd="0" destOrd="0" presId="urn:microsoft.com/office/officeart/2008/layout/LinedList"/>
    <dgm:cxn modelId="{2F50D8BE-8085-4B26-865F-54D164A8C62B}" type="presParOf" srcId="{D6138177-F2EB-4EAD-BF53-5F95FE15B3A2}" destId="{E9011A6E-E7E7-48DF-86BA-29D9137C3A0C}" srcOrd="1" destOrd="0" presId="urn:microsoft.com/office/officeart/2008/layout/LinedList"/>
    <dgm:cxn modelId="{C81F9005-C03B-420F-97AA-5AE3B5D56E05}" type="presParOf" srcId="{E9011A6E-E7E7-48DF-86BA-29D9137C3A0C}" destId="{0BB8F284-EB2A-4BBA-9910-532B19DE8742}" srcOrd="0" destOrd="0" presId="urn:microsoft.com/office/officeart/2008/layout/LinedList"/>
    <dgm:cxn modelId="{270BF1F7-6E3D-44B5-BA6E-070596E07633}" type="presParOf" srcId="{E9011A6E-E7E7-48DF-86BA-29D9137C3A0C}" destId="{888728DA-B472-4F19-982E-5977444FA087}" srcOrd="1" destOrd="0" presId="urn:microsoft.com/office/officeart/2008/layout/LinedList"/>
    <dgm:cxn modelId="{A3A2B87F-E10C-4698-A8C9-756A1CEA250E}" type="presParOf" srcId="{E9011A6E-E7E7-48DF-86BA-29D9137C3A0C}" destId="{07CC2333-6146-44E0-A2BE-84581FEE9F2E}" srcOrd="2" destOrd="0" presId="urn:microsoft.com/office/officeart/2008/layout/LinedList"/>
    <dgm:cxn modelId="{A42A0234-D6D2-49C6-A89C-C43EA09ED41B}" type="presParOf" srcId="{D6138177-F2EB-4EAD-BF53-5F95FE15B3A2}" destId="{D8DCC706-6820-44F4-9B99-BCCF435E4C09}" srcOrd="2" destOrd="0" presId="urn:microsoft.com/office/officeart/2008/layout/LinedList"/>
    <dgm:cxn modelId="{52E0B762-80B3-4D07-BDE9-C4B130FFF7E6}" type="presParOf" srcId="{D6138177-F2EB-4EAD-BF53-5F95FE15B3A2}" destId="{C9934283-5958-41D5-8652-31A6E78FA3A3}" srcOrd="3" destOrd="0" presId="urn:microsoft.com/office/officeart/2008/layout/LinedList"/>
    <dgm:cxn modelId="{C4C859E6-9A6E-4222-BC6C-19F87B02BE48}" type="presParOf" srcId="{3B97F42C-19AE-44CA-8D00-F0351FD591A4}" destId="{8B604539-E033-4261-B1DC-E55A71902469}" srcOrd="4" destOrd="0" presId="urn:microsoft.com/office/officeart/2008/layout/LinedList"/>
    <dgm:cxn modelId="{1AFE0E23-836A-45E0-A13B-6AB65975E502}" type="presParOf" srcId="{3B97F42C-19AE-44CA-8D00-F0351FD591A4}" destId="{C114C20E-80DF-4FC4-870C-6F316CD9D559}" srcOrd="5" destOrd="0" presId="urn:microsoft.com/office/officeart/2008/layout/LinedList"/>
    <dgm:cxn modelId="{9DE19CF3-38FA-4BD4-8D48-403840AF01F4}" type="presParOf" srcId="{C114C20E-80DF-4FC4-870C-6F316CD9D559}" destId="{1E3061BA-B326-4122-85BB-D1B1D93F2CB1}" srcOrd="0" destOrd="0" presId="urn:microsoft.com/office/officeart/2008/layout/LinedList"/>
    <dgm:cxn modelId="{524B2FC9-FD05-4F3E-8C05-391CBC64EEA5}" type="presParOf" srcId="{C114C20E-80DF-4FC4-870C-6F316CD9D559}" destId="{12D46E93-B195-4F58-A97D-6AFC2563AA45}" srcOrd="1" destOrd="0" presId="urn:microsoft.com/office/officeart/2008/layout/LinedList"/>
    <dgm:cxn modelId="{68D5F85E-AB99-4A4D-947A-EABCC807D173}" type="presParOf" srcId="{12D46E93-B195-4F58-A97D-6AFC2563AA45}" destId="{567BC7A4-F656-472B-87C6-3F82C79D8DCA}" srcOrd="0" destOrd="0" presId="urn:microsoft.com/office/officeart/2008/layout/LinedList"/>
    <dgm:cxn modelId="{39582344-2800-4BFC-A878-46747FBC22E3}" type="presParOf" srcId="{12D46E93-B195-4F58-A97D-6AFC2563AA45}" destId="{D45404F9-3C03-4254-9D08-41FE95527C32}" srcOrd="1" destOrd="0" presId="urn:microsoft.com/office/officeart/2008/layout/LinedList"/>
    <dgm:cxn modelId="{9457594F-9379-41FB-9150-0BC24E8114A4}" type="presParOf" srcId="{D45404F9-3C03-4254-9D08-41FE95527C32}" destId="{DD7D149F-E999-4DF8-BB69-8C7F7BC5FF22}" srcOrd="0" destOrd="0" presId="urn:microsoft.com/office/officeart/2008/layout/LinedList"/>
    <dgm:cxn modelId="{8D8079D8-B1C8-4129-9AAD-4184DD74893A}" type="presParOf" srcId="{D45404F9-3C03-4254-9D08-41FE95527C32}" destId="{E3F1E19A-A9AB-46B7-90C2-5D2AEE7466C4}" srcOrd="1" destOrd="0" presId="urn:microsoft.com/office/officeart/2008/layout/LinedList"/>
    <dgm:cxn modelId="{09CD922C-18FC-4B53-A8B6-63D72E99D3A8}" type="presParOf" srcId="{D45404F9-3C03-4254-9D08-41FE95527C32}" destId="{6356E390-38D6-43E1-97EE-ACB3FDD56B94}" srcOrd="2" destOrd="0" presId="urn:microsoft.com/office/officeart/2008/layout/LinedList"/>
    <dgm:cxn modelId="{10BB2738-628F-4EC1-B4B5-47C43FBDB982}" type="presParOf" srcId="{12D46E93-B195-4F58-A97D-6AFC2563AA45}" destId="{B4E2B91B-F7AD-4B9C-9827-357C1076869E}" srcOrd="2" destOrd="0" presId="urn:microsoft.com/office/officeart/2008/layout/LinedList"/>
    <dgm:cxn modelId="{D384AC7A-547F-4859-9BBB-07D273BD2564}" type="presParOf" srcId="{12D46E93-B195-4F58-A97D-6AFC2563AA45}" destId="{0B68A7A8-9636-4E6E-BB0E-017FEFE93C46}" srcOrd="3" destOrd="0" presId="urn:microsoft.com/office/officeart/2008/layout/Lined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4BAE4A3-BABF-4A86-8DAA-A58C740353F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O"/>
        </a:p>
      </dgm:t>
    </dgm:pt>
    <dgm:pt modelId="{2C6FC272-A43C-4F78-B414-5D4E967D242D}">
      <dgm:prSet phldrT="[Texto]"/>
      <dgm:spPr/>
      <dgm:t>
        <a:bodyPr/>
        <a:lstStyle/>
        <a:p>
          <a:r>
            <a:rPr lang="es-CO" dirty="0" smtClean="0"/>
            <a:t>Aluminio (Presentado en Lámina, Chapa, Bobina o Discos)</a:t>
          </a:r>
          <a:endParaRPr lang="es-CO" dirty="0"/>
        </a:p>
      </dgm:t>
    </dgm:pt>
    <dgm:pt modelId="{B6E135B5-6305-461D-9302-8F13DB2ED6FE}" type="parTrans" cxnId="{BDE415CC-9890-40CF-85D7-03F525A189CE}">
      <dgm:prSet/>
      <dgm:spPr/>
      <dgm:t>
        <a:bodyPr/>
        <a:lstStyle/>
        <a:p>
          <a:endParaRPr lang="es-CO"/>
        </a:p>
      </dgm:t>
    </dgm:pt>
    <dgm:pt modelId="{81B42F3E-D75A-42DF-9313-E74CE0410104}" type="sibTrans" cxnId="{BDE415CC-9890-40CF-85D7-03F525A189CE}">
      <dgm:prSet/>
      <dgm:spPr/>
      <dgm:t>
        <a:bodyPr/>
        <a:lstStyle/>
        <a:p>
          <a:endParaRPr lang="es-CO"/>
        </a:p>
      </dgm:t>
    </dgm:pt>
    <dgm:pt modelId="{E511861E-D3FF-45E9-B7A3-E6CE0AC6859F}">
      <dgm:prSet phldrT="[Texto]"/>
      <dgm:spPr/>
      <dgm:t>
        <a:bodyPr/>
        <a:lstStyle/>
        <a:p>
          <a:pPr algn="just" rtl="0"/>
          <a:r>
            <a:rPr lang="es-CO" dirty="0" smtClean="0"/>
            <a:t>Se recomendó aprobar la celebración de operaciones REPO CDM respaldadas por el subyacente, con un </a:t>
          </a:r>
          <a:r>
            <a:rPr lang="es-CO" dirty="0" err="1" smtClean="0"/>
            <a:t>Haircut</a:t>
          </a:r>
          <a:r>
            <a:rPr lang="es-CO" dirty="0" smtClean="0"/>
            <a:t> del 23% y cupo de negociación hasta de $28 mil millones, correspondiente al stock almacenado en los </a:t>
          </a:r>
          <a:r>
            <a:rPr lang="es-CO" dirty="0" err="1" smtClean="0"/>
            <a:t>AGD´s</a:t>
          </a:r>
          <a:r>
            <a:rPr lang="es-CO" dirty="0" smtClean="0"/>
            <a:t>. </a:t>
          </a:r>
          <a:endParaRPr lang="es-CO" dirty="0"/>
        </a:p>
      </dgm:t>
    </dgm:pt>
    <dgm:pt modelId="{9EEF53D3-0B74-46AA-A153-0DE780FA7A94}" type="parTrans" cxnId="{CFB9F4E2-FF51-4212-B058-81675ED0B382}">
      <dgm:prSet/>
      <dgm:spPr/>
      <dgm:t>
        <a:bodyPr/>
        <a:lstStyle/>
        <a:p>
          <a:endParaRPr lang="es-CO"/>
        </a:p>
      </dgm:t>
    </dgm:pt>
    <dgm:pt modelId="{BA01E460-F0E3-4BC0-95E1-A1B4E4095CFD}" type="sibTrans" cxnId="{CFB9F4E2-FF51-4212-B058-81675ED0B382}">
      <dgm:prSet/>
      <dgm:spPr/>
      <dgm:t>
        <a:bodyPr/>
        <a:lstStyle/>
        <a:p>
          <a:endParaRPr lang="es-CO"/>
        </a:p>
      </dgm:t>
    </dgm:pt>
    <dgm:pt modelId="{28B803ED-F7D0-467A-AFF4-EDBE8B02D270}" type="pres">
      <dgm:prSet presAssocID="{C4BAE4A3-BABF-4A86-8DAA-A58C740353F7}" presName="vert0" presStyleCnt="0">
        <dgm:presLayoutVars>
          <dgm:dir/>
          <dgm:animOne val="branch"/>
          <dgm:animLvl val="lvl"/>
        </dgm:presLayoutVars>
      </dgm:prSet>
      <dgm:spPr/>
      <dgm:t>
        <a:bodyPr/>
        <a:lstStyle/>
        <a:p>
          <a:endParaRPr lang="es-CO"/>
        </a:p>
      </dgm:t>
    </dgm:pt>
    <dgm:pt modelId="{C792EC99-CDAF-435A-B5E0-A42977C796AF}" type="pres">
      <dgm:prSet presAssocID="{2C6FC272-A43C-4F78-B414-5D4E967D242D}" presName="thickLine" presStyleLbl="alignNode1" presStyleIdx="0" presStyleCnt="1"/>
      <dgm:spPr/>
    </dgm:pt>
    <dgm:pt modelId="{07E51C2D-FB93-4DBC-B6B0-D14C4A7D56BB}" type="pres">
      <dgm:prSet presAssocID="{2C6FC272-A43C-4F78-B414-5D4E967D242D}" presName="horz1" presStyleCnt="0"/>
      <dgm:spPr/>
    </dgm:pt>
    <dgm:pt modelId="{C6B28269-0CA9-4554-A71B-701D9C0CD336}" type="pres">
      <dgm:prSet presAssocID="{2C6FC272-A43C-4F78-B414-5D4E967D242D}" presName="tx1" presStyleLbl="revTx" presStyleIdx="0" presStyleCnt="2"/>
      <dgm:spPr/>
      <dgm:t>
        <a:bodyPr/>
        <a:lstStyle/>
        <a:p>
          <a:endParaRPr lang="es-CO"/>
        </a:p>
      </dgm:t>
    </dgm:pt>
    <dgm:pt modelId="{55420363-7D95-49FC-B59E-EB9A7DF3E2E0}" type="pres">
      <dgm:prSet presAssocID="{2C6FC272-A43C-4F78-B414-5D4E967D242D}" presName="vert1" presStyleCnt="0"/>
      <dgm:spPr/>
    </dgm:pt>
    <dgm:pt modelId="{1D17D2A4-25BA-409F-9551-45520CEB72B7}" type="pres">
      <dgm:prSet presAssocID="{E511861E-D3FF-45E9-B7A3-E6CE0AC6859F}" presName="vertSpace2a" presStyleCnt="0"/>
      <dgm:spPr/>
    </dgm:pt>
    <dgm:pt modelId="{68DA6953-6405-46A3-87A5-B535F0787DAA}" type="pres">
      <dgm:prSet presAssocID="{E511861E-D3FF-45E9-B7A3-E6CE0AC6859F}" presName="horz2" presStyleCnt="0"/>
      <dgm:spPr/>
    </dgm:pt>
    <dgm:pt modelId="{1BB280C3-D359-4795-A860-07D6DDAE5B2D}" type="pres">
      <dgm:prSet presAssocID="{E511861E-D3FF-45E9-B7A3-E6CE0AC6859F}" presName="horzSpace2" presStyleCnt="0"/>
      <dgm:spPr/>
    </dgm:pt>
    <dgm:pt modelId="{FBC8F1EA-9C3C-4DFD-B3ED-FBDA9B04A22C}" type="pres">
      <dgm:prSet presAssocID="{E511861E-D3FF-45E9-B7A3-E6CE0AC6859F}" presName="tx2" presStyleLbl="revTx" presStyleIdx="1" presStyleCnt="2"/>
      <dgm:spPr/>
      <dgm:t>
        <a:bodyPr/>
        <a:lstStyle/>
        <a:p>
          <a:endParaRPr lang="es-CO"/>
        </a:p>
      </dgm:t>
    </dgm:pt>
    <dgm:pt modelId="{00304E33-464B-4F5C-BC36-09DEC7305114}" type="pres">
      <dgm:prSet presAssocID="{E511861E-D3FF-45E9-B7A3-E6CE0AC6859F}" presName="vert2" presStyleCnt="0"/>
      <dgm:spPr/>
    </dgm:pt>
    <dgm:pt modelId="{FDFDEC43-3078-4A28-924C-15E8C66505BC}" type="pres">
      <dgm:prSet presAssocID="{E511861E-D3FF-45E9-B7A3-E6CE0AC6859F}" presName="thinLine2b" presStyleLbl="callout" presStyleIdx="0" presStyleCnt="1"/>
      <dgm:spPr/>
    </dgm:pt>
    <dgm:pt modelId="{45A86197-C138-47E1-B7C5-C85A459E09DF}" type="pres">
      <dgm:prSet presAssocID="{E511861E-D3FF-45E9-B7A3-E6CE0AC6859F}" presName="vertSpace2b" presStyleCnt="0"/>
      <dgm:spPr/>
    </dgm:pt>
  </dgm:ptLst>
  <dgm:cxnLst>
    <dgm:cxn modelId="{CFB9F4E2-FF51-4212-B058-81675ED0B382}" srcId="{2C6FC272-A43C-4F78-B414-5D4E967D242D}" destId="{E511861E-D3FF-45E9-B7A3-E6CE0AC6859F}" srcOrd="0" destOrd="0" parTransId="{9EEF53D3-0B74-46AA-A153-0DE780FA7A94}" sibTransId="{BA01E460-F0E3-4BC0-95E1-A1B4E4095CFD}"/>
    <dgm:cxn modelId="{B8BA2B19-538D-4736-BBFA-DBB4C11E7517}" type="presOf" srcId="{E511861E-D3FF-45E9-B7A3-E6CE0AC6859F}" destId="{FBC8F1EA-9C3C-4DFD-B3ED-FBDA9B04A22C}" srcOrd="0" destOrd="0" presId="urn:microsoft.com/office/officeart/2008/layout/LinedList"/>
    <dgm:cxn modelId="{F088B83B-079C-4B6D-9DB1-8192ED980B8C}" type="presOf" srcId="{2C6FC272-A43C-4F78-B414-5D4E967D242D}" destId="{C6B28269-0CA9-4554-A71B-701D9C0CD336}" srcOrd="0" destOrd="0" presId="urn:microsoft.com/office/officeart/2008/layout/LinedList"/>
    <dgm:cxn modelId="{83C9C29E-1538-4E70-99D8-3B982DCD28D2}" type="presOf" srcId="{C4BAE4A3-BABF-4A86-8DAA-A58C740353F7}" destId="{28B803ED-F7D0-467A-AFF4-EDBE8B02D270}" srcOrd="0" destOrd="0" presId="urn:microsoft.com/office/officeart/2008/layout/LinedList"/>
    <dgm:cxn modelId="{BDE415CC-9890-40CF-85D7-03F525A189CE}" srcId="{C4BAE4A3-BABF-4A86-8DAA-A58C740353F7}" destId="{2C6FC272-A43C-4F78-B414-5D4E967D242D}" srcOrd="0" destOrd="0" parTransId="{B6E135B5-6305-461D-9302-8F13DB2ED6FE}" sibTransId="{81B42F3E-D75A-42DF-9313-E74CE0410104}"/>
    <dgm:cxn modelId="{17F5F2DB-26A1-4CC5-9D17-15A02B4CA85F}" type="presParOf" srcId="{28B803ED-F7D0-467A-AFF4-EDBE8B02D270}" destId="{C792EC99-CDAF-435A-B5E0-A42977C796AF}" srcOrd="0" destOrd="0" presId="urn:microsoft.com/office/officeart/2008/layout/LinedList"/>
    <dgm:cxn modelId="{A7B92C20-4F81-4DFE-98B3-36B17D643988}" type="presParOf" srcId="{28B803ED-F7D0-467A-AFF4-EDBE8B02D270}" destId="{07E51C2D-FB93-4DBC-B6B0-D14C4A7D56BB}" srcOrd="1" destOrd="0" presId="urn:microsoft.com/office/officeart/2008/layout/LinedList"/>
    <dgm:cxn modelId="{D742F853-DBB2-4A87-A3AA-6B0FC7C8DEAB}" type="presParOf" srcId="{07E51C2D-FB93-4DBC-B6B0-D14C4A7D56BB}" destId="{C6B28269-0CA9-4554-A71B-701D9C0CD336}" srcOrd="0" destOrd="0" presId="urn:microsoft.com/office/officeart/2008/layout/LinedList"/>
    <dgm:cxn modelId="{797AC413-16C4-4013-A975-BA268840D92F}" type="presParOf" srcId="{07E51C2D-FB93-4DBC-B6B0-D14C4A7D56BB}" destId="{55420363-7D95-49FC-B59E-EB9A7DF3E2E0}" srcOrd="1" destOrd="0" presId="urn:microsoft.com/office/officeart/2008/layout/LinedList"/>
    <dgm:cxn modelId="{D5243A0C-FE24-4278-8F05-1E439FAE4ED6}" type="presParOf" srcId="{55420363-7D95-49FC-B59E-EB9A7DF3E2E0}" destId="{1D17D2A4-25BA-409F-9551-45520CEB72B7}" srcOrd="0" destOrd="0" presId="urn:microsoft.com/office/officeart/2008/layout/LinedList"/>
    <dgm:cxn modelId="{B57CCDB0-8B58-4808-BBA2-05BFAC9C0769}" type="presParOf" srcId="{55420363-7D95-49FC-B59E-EB9A7DF3E2E0}" destId="{68DA6953-6405-46A3-87A5-B535F0787DAA}" srcOrd="1" destOrd="0" presId="urn:microsoft.com/office/officeart/2008/layout/LinedList"/>
    <dgm:cxn modelId="{F4FB8835-64FC-4320-A5BF-A10B6E0C8173}" type="presParOf" srcId="{68DA6953-6405-46A3-87A5-B535F0787DAA}" destId="{1BB280C3-D359-4795-A860-07D6DDAE5B2D}" srcOrd="0" destOrd="0" presId="urn:microsoft.com/office/officeart/2008/layout/LinedList"/>
    <dgm:cxn modelId="{580D7889-8A07-4ADD-A676-5C14E2B0A60C}" type="presParOf" srcId="{68DA6953-6405-46A3-87A5-B535F0787DAA}" destId="{FBC8F1EA-9C3C-4DFD-B3ED-FBDA9B04A22C}" srcOrd="1" destOrd="0" presId="urn:microsoft.com/office/officeart/2008/layout/LinedList"/>
    <dgm:cxn modelId="{24F3EED3-A467-45B5-884E-4BB9FFB07838}" type="presParOf" srcId="{68DA6953-6405-46A3-87A5-B535F0787DAA}" destId="{00304E33-464B-4F5C-BC36-09DEC7305114}" srcOrd="2" destOrd="0" presId="urn:microsoft.com/office/officeart/2008/layout/LinedList"/>
    <dgm:cxn modelId="{07F6EE05-5292-4B33-9A48-BF771B61CF19}" type="presParOf" srcId="{55420363-7D95-49FC-B59E-EB9A7DF3E2E0}" destId="{FDFDEC43-3078-4A28-924C-15E8C66505BC}" srcOrd="2" destOrd="0" presId="urn:microsoft.com/office/officeart/2008/layout/LinedList"/>
    <dgm:cxn modelId="{15B05830-D7BE-4336-8AC6-6788E6EB894B}" type="presParOf" srcId="{55420363-7D95-49FC-B59E-EB9A7DF3E2E0}" destId="{45A86197-C138-47E1-B7C5-C85A459E09DF}" srcOrd="3" destOrd="0" presId="urn:microsoft.com/office/officeart/2008/layout/LinedList"/>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7F6677C3-A6FF-4125-807A-1BEB20287F0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CO"/>
        </a:p>
      </dgm:t>
    </dgm:pt>
    <dgm:pt modelId="{7A6D2D58-4997-4BD2-A69F-B3263292B88E}">
      <dgm:prSet custT="1"/>
      <dgm:spPr/>
      <dgm:t>
        <a:bodyPr/>
        <a:lstStyle/>
        <a:p>
          <a:pPr algn="just" rtl="0"/>
          <a:r>
            <a:rPr lang="es-MX" sz="1500" dirty="0" smtClean="0"/>
            <a:t>Se presenta normalidad en el nivel máximo del </a:t>
          </a:r>
          <a:r>
            <a:rPr lang="es-MX" sz="1500" dirty="0" err="1" smtClean="0"/>
            <a:t>VaR</a:t>
          </a:r>
          <a:r>
            <a:rPr lang="es-MX" sz="1500" dirty="0" smtClean="0"/>
            <a:t> del portafolio, (0.60%) a la fecha del presente informe, se encuentra en un nivel de 0.5301%.</a:t>
          </a:r>
          <a:endParaRPr lang="es-CO" sz="1500" dirty="0"/>
        </a:p>
      </dgm:t>
    </dgm:pt>
    <dgm:pt modelId="{51D61E1E-900E-4DBA-AE59-45AD0BCD7566}" type="parTrans" cxnId="{D9B1BA57-B9E7-498E-8C57-2EABC2D0FA4B}">
      <dgm:prSet/>
      <dgm:spPr/>
      <dgm:t>
        <a:bodyPr/>
        <a:lstStyle/>
        <a:p>
          <a:endParaRPr lang="es-CO" sz="1500"/>
        </a:p>
      </dgm:t>
    </dgm:pt>
    <dgm:pt modelId="{798D6643-26DD-4B94-968D-99EF88AA21B9}" type="sibTrans" cxnId="{D9B1BA57-B9E7-498E-8C57-2EABC2D0FA4B}">
      <dgm:prSet/>
      <dgm:spPr/>
      <dgm:t>
        <a:bodyPr/>
        <a:lstStyle/>
        <a:p>
          <a:endParaRPr lang="es-CO" sz="1500"/>
        </a:p>
      </dgm:t>
    </dgm:pt>
    <dgm:pt modelId="{C357F733-1C3B-4748-84F2-083D24C346B3}">
      <dgm:prSet custT="1"/>
      <dgm:spPr/>
      <dgm:t>
        <a:bodyPr/>
        <a:lstStyle/>
        <a:p>
          <a:pPr algn="just" rtl="0"/>
          <a:r>
            <a:rPr lang="es-MX" sz="1500" dirty="0" smtClean="0"/>
            <a:t>Las políticas establecidas sobre el control de límites, definidos por Clase de Inversión, Emisor, Contraparte, Grupo Económico por Emisor y Riesgo de liquidez se cumplen.</a:t>
          </a:r>
          <a:endParaRPr lang="es-CO" sz="1500" dirty="0"/>
        </a:p>
      </dgm:t>
    </dgm:pt>
    <dgm:pt modelId="{30FDF958-66C4-41E4-BA0B-C9055CED03DC}" type="sibTrans" cxnId="{70E80863-9EF8-4CFA-8BDB-8194217F4890}">
      <dgm:prSet/>
      <dgm:spPr/>
      <dgm:t>
        <a:bodyPr/>
        <a:lstStyle/>
        <a:p>
          <a:endParaRPr lang="es-CO" sz="1500"/>
        </a:p>
      </dgm:t>
    </dgm:pt>
    <dgm:pt modelId="{41A18299-8830-4E4F-AD85-DF936267C991}" type="parTrans" cxnId="{70E80863-9EF8-4CFA-8BDB-8194217F4890}">
      <dgm:prSet/>
      <dgm:spPr/>
      <dgm:t>
        <a:bodyPr/>
        <a:lstStyle/>
        <a:p>
          <a:endParaRPr lang="es-CO" sz="1500"/>
        </a:p>
      </dgm:t>
    </dgm:pt>
    <dgm:pt modelId="{45B51AA6-95BD-461D-A8CB-D83BCA7E09C9}">
      <dgm:prSet custT="1"/>
      <dgm:spPr/>
      <dgm:t>
        <a:bodyPr/>
        <a:lstStyle/>
        <a:p>
          <a:pPr algn="just" rtl="0"/>
          <a:r>
            <a:rPr lang="es-CO" sz="1500" dirty="0" smtClean="0"/>
            <a:t>Se realizó el monitoreo a las posiciones sobre la sensibilidad de las coberturas a corte de 30 de junio de 2017, de acuerdo a lo establecido en la NIC 39. Al respecto, se concluye que estas siguen siendo efectivas, además de tener un comportamiento favorable del mercado de divisas con relación a los derivados que tiene la bolsa establecidos hasta 2018.</a:t>
          </a:r>
          <a:endParaRPr lang="es-CO" sz="1500" dirty="0"/>
        </a:p>
      </dgm:t>
    </dgm:pt>
    <dgm:pt modelId="{D509C29A-670A-48E5-93BD-6D8E7F26DF15}" type="parTrans" cxnId="{632223A0-70A9-44B7-AE63-0A71217718D7}">
      <dgm:prSet/>
      <dgm:spPr/>
      <dgm:t>
        <a:bodyPr/>
        <a:lstStyle/>
        <a:p>
          <a:endParaRPr lang="es-CO" sz="1500"/>
        </a:p>
      </dgm:t>
    </dgm:pt>
    <dgm:pt modelId="{6E2F7F52-A7C0-4878-9714-7E137B894BC3}" type="sibTrans" cxnId="{632223A0-70A9-44B7-AE63-0A71217718D7}">
      <dgm:prSet/>
      <dgm:spPr/>
      <dgm:t>
        <a:bodyPr/>
        <a:lstStyle/>
        <a:p>
          <a:endParaRPr lang="es-CO" sz="1500"/>
        </a:p>
      </dgm:t>
    </dgm:pt>
    <dgm:pt modelId="{798D1993-5E99-4317-8458-EBB7F2BCFE4B}" type="pres">
      <dgm:prSet presAssocID="{7F6677C3-A6FF-4125-807A-1BEB20287F09}" presName="linear" presStyleCnt="0">
        <dgm:presLayoutVars>
          <dgm:animLvl val="lvl"/>
          <dgm:resizeHandles val="exact"/>
        </dgm:presLayoutVars>
      </dgm:prSet>
      <dgm:spPr/>
      <dgm:t>
        <a:bodyPr/>
        <a:lstStyle/>
        <a:p>
          <a:endParaRPr lang="es-CO"/>
        </a:p>
      </dgm:t>
    </dgm:pt>
    <dgm:pt modelId="{274D9170-67E3-4F7E-BBA2-D23436F60D11}" type="pres">
      <dgm:prSet presAssocID="{7A6D2D58-4997-4BD2-A69F-B3263292B88E}" presName="parentText" presStyleLbl="node1" presStyleIdx="0" presStyleCnt="3" custScaleY="80787" custLinFactY="-15161" custLinFactNeighborY="-100000">
        <dgm:presLayoutVars>
          <dgm:chMax val="0"/>
          <dgm:bulletEnabled val="1"/>
        </dgm:presLayoutVars>
      </dgm:prSet>
      <dgm:spPr/>
      <dgm:t>
        <a:bodyPr/>
        <a:lstStyle/>
        <a:p>
          <a:endParaRPr lang="es-CO"/>
        </a:p>
      </dgm:t>
    </dgm:pt>
    <dgm:pt modelId="{56E8C1E1-D089-41D9-9A47-7BE6419E196C}" type="pres">
      <dgm:prSet presAssocID="{798D6643-26DD-4B94-968D-99EF88AA21B9}" presName="spacer" presStyleCnt="0"/>
      <dgm:spPr/>
      <dgm:t>
        <a:bodyPr/>
        <a:lstStyle/>
        <a:p>
          <a:endParaRPr lang="es-CO"/>
        </a:p>
      </dgm:t>
    </dgm:pt>
    <dgm:pt modelId="{85A5C004-170D-419C-B50A-4BF5DC89E930}" type="pres">
      <dgm:prSet presAssocID="{C357F733-1C3B-4748-84F2-083D24C346B3}" presName="parentText" presStyleLbl="node1" presStyleIdx="1" presStyleCnt="3" custScaleY="79124">
        <dgm:presLayoutVars>
          <dgm:chMax val="0"/>
          <dgm:bulletEnabled val="1"/>
        </dgm:presLayoutVars>
      </dgm:prSet>
      <dgm:spPr/>
      <dgm:t>
        <a:bodyPr/>
        <a:lstStyle/>
        <a:p>
          <a:endParaRPr lang="es-CO"/>
        </a:p>
      </dgm:t>
    </dgm:pt>
    <dgm:pt modelId="{0B384E01-ECC4-423D-9F12-7E0CC3354762}" type="pres">
      <dgm:prSet presAssocID="{30FDF958-66C4-41E4-BA0B-C9055CED03DC}" presName="spacer" presStyleCnt="0"/>
      <dgm:spPr/>
      <dgm:t>
        <a:bodyPr/>
        <a:lstStyle/>
        <a:p>
          <a:endParaRPr lang="es-CO"/>
        </a:p>
      </dgm:t>
    </dgm:pt>
    <dgm:pt modelId="{0AFA6224-7B3C-4314-B4D2-D36B5A3D0E63}" type="pres">
      <dgm:prSet presAssocID="{45B51AA6-95BD-461D-A8CB-D83BCA7E09C9}" presName="parentText" presStyleLbl="node1" presStyleIdx="2" presStyleCnt="3" custScaleY="131517" custLinFactY="15279" custLinFactNeighborY="100000">
        <dgm:presLayoutVars>
          <dgm:chMax val="0"/>
          <dgm:bulletEnabled val="1"/>
        </dgm:presLayoutVars>
      </dgm:prSet>
      <dgm:spPr/>
      <dgm:t>
        <a:bodyPr/>
        <a:lstStyle/>
        <a:p>
          <a:endParaRPr lang="es-CO"/>
        </a:p>
      </dgm:t>
    </dgm:pt>
  </dgm:ptLst>
  <dgm:cxnLst>
    <dgm:cxn modelId="{D9B1BA57-B9E7-498E-8C57-2EABC2D0FA4B}" srcId="{7F6677C3-A6FF-4125-807A-1BEB20287F09}" destId="{7A6D2D58-4997-4BD2-A69F-B3263292B88E}" srcOrd="0" destOrd="0" parTransId="{51D61E1E-900E-4DBA-AE59-45AD0BCD7566}" sibTransId="{798D6643-26DD-4B94-968D-99EF88AA21B9}"/>
    <dgm:cxn modelId="{632223A0-70A9-44B7-AE63-0A71217718D7}" srcId="{7F6677C3-A6FF-4125-807A-1BEB20287F09}" destId="{45B51AA6-95BD-461D-A8CB-D83BCA7E09C9}" srcOrd="2" destOrd="0" parTransId="{D509C29A-670A-48E5-93BD-6D8E7F26DF15}" sibTransId="{6E2F7F52-A7C0-4878-9714-7E137B894BC3}"/>
    <dgm:cxn modelId="{6813A124-41DD-404C-850B-5734E28940D9}" type="presOf" srcId="{7F6677C3-A6FF-4125-807A-1BEB20287F09}" destId="{798D1993-5E99-4317-8458-EBB7F2BCFE4B}" srcOrd="0" destOrd="0" presId="urn:microsoft.com/office/officeart/2005/8/layout/vList2"/>
    <dgm:cxn modelId="{42866C51-0EB4-445B-BE43-9B8C50F4488C}" type="presOf" srcId="{7A6D2D58-4997-4BD2-A69F-B3263292B88E}" destId="{274D9170-67E3-4F7E-BBA2-D23436F60D11}" srcOrd="0" destOrd="0" presId="urn:microsoft.com/office/officeart/2005/8/layout/vList2"/>
    <dgm:cxn modelId="{70E80863-9EF8-4CFA-8BDB-8194217F4890}" srcId="{7F6677C3-A6FF-4125-807A-1BEB20287F09}" destId="{C357F733-1C3B-4748-84F2-083D24C346B3}" srcOrd="1" destOrd="0" parTransId="{41A18299-8830-4E4F-AD85-DF936267C991}" sibTransId="{30FDF958-66C4-41E4-BA0B-C9055CED03DC}"/>
    <dgm:cxn modelId="{E0FDAB24-60B7-44BC-ADA4-EFB41C224C09}" type="presOf" srcId="{45B51AA6-95BD-461D-A8CB-D83BCA7E09C9}" destId="{0AFA6224-7B3C-4314-B4D2-D36B5A3D0E63}" srcOrd="0" destOrd="0" presId="urn:microsoft.com/office/officeart/2005/8/layout/vList2"/>
    <dgm:cxn modelId="{589E9817-4F0C-457C-A70D-B900E1E53C6D}" type="presOf" srcId="{C357F733-1C3B-4748-84F2-083D24C346B3}" destId="{85A5C004-170D-419C-B50A-4BF5DC89E930}" srcOrd="0" destOrd="0" presId="urn:microsoft.com/office/officeart/2005/8/layout/vList2"/>
    <dgm:cxn modelId="{47671E8A-3471-4303-A0CE-A43704AAA608}" type="presParOf" srcId="{798D1993-5E99-4317-8458-EBB7F2BCFE4B}" destId="{274D9170-67E3-4F7E-BBA2-D23436F60D11}" srcOrd="0" destOrd="0" presId="urn:microsoft.com/office/officeart/2005/8/layout/vList2"/>
    <dgm:cxn modelId="{B1B98F52-951D-4B42-B7CE-3F74BD1F872A}" type="presParOf" srcId="{798D1993-5E99-4317-8458-EBB7F2BCFE4B}" destId="{56E8C1E1-D089-41D9-9A47-7BE6419E196C}" srcOrd="1" destOrd="0" presId="urn:microsoft.com/office/officeart/2005/8/layout/vList2"/>
    <dgm:cxn modelId="{DFF3331B-154A-4D04-B949-5DBDD46436D8}" type="presParOf" srcId="{798D1993-5E99-4317-8458-EBB7F2BCFE4B}" destId="{85A5C004-170D-419C-B50A-4BF5DC89E930}" srcOrd="2" destOrd="0" presId="urn:microsoft.com/office/officeart/2005/8/layout/vList2"/>
    <dgm:cxn modelId="{DB21BFE5-40C1-4CEA-A461-20A046DC881F}" type="presParOf" srcId="{798D1993-5E99-4317-8458-EBB7F2BCFE4B}" destId="{0B384E01-ECC4-423D-9F12-7E0CC3354762}" srcOrd="3" destOrd="0" presId="urn:microsoft.com/office/officeart/2005/8/layout/vList2"/>
    <dgm:cxn modelId="{B7EE7593-3B8D-4E22-AC80-4F041EADB833}" type="presParOf" srcId="{798D1993-5E99-4317-8458-EBB7F2BCFE4B}" destId="{0AFA6224-7B3C-4314-B4D2-D36B5A3D0E63}"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7F6677C3-A6FF-4125-807A-1BEB20287F0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CO"/>
        </a:p>
      </dgm:t>
    </dgm:pt>
    <dgm:pt modelId="{7A6D2D58-4997-4BD2-A69F-B3263292B88E}">
      <dgm:prSet custT="1"/>
      <dgm:spPr/>
      <dgm:t>
        <a:bodyPr/>
        <a:lstStyle/>
        <a:p>
          <a:pPr algn="just" rtl="0"/>
          <a:r>
            <a:rPr lang="es-MX" sz="1500" dirty="0" smtClean="0"/>
            <a:t>La Dirección de Riesgos en conjunto con la Administración evaluarán diferentes alternativas de inversión orientadas a obtener una mayor rentabilidad del Portafolio que como consecuencia posiblemente generaría un mayor nivel de exposición de Riesgo, que será medido a través del cálculo de </a:t>
          </a:r>
          <a:r>
            <a:rPr lang="es-MX" sz="1500" dirty="0" err="1" smtClean="0"/>
            <a:t>VaR</a:t>
          </a:r>
          <a:r>
            <a:rPr lang="es-MX" sz="1500" dirty="0" smtClean="0"/>
            <a:t>, cuyo resultado será expuesto en el mes de diciembre para posterior aprobación por parte de la Junta Directiva.</a:t>
          </a:r>
          <a:endParaRPr lang="es-CO" sz="1500" dirty="0"/>
        </a:p>
      </dgm:t>
    </dgm:pt>
    <dgm:pt modelId="{51D61E1E-900E-4DBA-AE59-45AD0BCD7566}" type="parTrans" cxnId="{D9B1BA57-B9E7-498E-8C57-2EABC2D0FA4B}">
      <dgm:prSet/>
      <dgm:spPr/>
      <dgm:t>
        <a:bodyPr/>
        <a:lstStyle/>
        <a:p>
          <a:endParaRPr lang="es-CO" sz="1500"/>
        </a:p>
      </dgm:t>
    </dgm:pt>
    <dgm:pt modelId="{798D6643-26DD-4B94-968D-99EF88AA21B9}" type="sibTrans" cxnId="{D9B1BA57-B9E7-498E-8C57-2EABC2D0FA4B}">
      <dgm:prSet/>
      <dgm:spPr/>
      <dgm:t>
        <a:bodyPr/>
        <a:lstStyle/>
        <a:p>
          <a:endParaRPr lang="es-CO" sz="1500"/>
        </a:p>
      </dgm:t>
    </dgm:pt>
    <dgm:pt modelId="{798D1993-5E99-4317-8458-EBB7F2BCFE4B}" type="pres">
      <dgm:prSet presAssocID="{7F6677C3-A6FF-4125-807A-1BEB20287F09}" presName="linear" presStyleCnt="0">
        <dgm:presLayoutVars>
          <dgm:animLvl val="lvl"/>
          <dgm:resizeHandles val="exact"/>
        </dgm:presLayoutVars>
      </dgm:prSet>
      <dgm:spPr/>
      <dgm:t>
        <a:bodyPr/>
        <a:lstStyle/>
        <a:p>
          <a:endParaRPr lang="es-CO"/>
        </a:p>
      </dgm:t>
    </dgm:pt>
    <dgm:pt modelId="{274D9170-67E3-4F7E-BBA2-D23436F60D11}" type="pres">
      <dgm:prSet presAssocID="{7A6D2D58-4997-4BD2-A69F-B3263292B88E}" presName="parentText" presStyleLbl="node1" presStyleIdx="0" presStyleCnt="1" custLinFactNeighborX="2355" custLinFactNeighborY="-3847">
        <dgm:presLayoutVars>
          <dgm:chMax val="0"/>
          <dgm:bulletEnabled val="1"/>
        </dgm:presLayoutVars>
      </dgm:prSet>
      <dgm:spPr/>
      <dgm:t>
        <a:bodyPr/>
        <a:lstStyle/>
        <a:p>
          <a:endParaRPr lang="es-CO"/>
        </a:p>
      </dgm:t>
    </dgm:pt>
  </dgm:ptLst>
  <dgm:cxnLst>
    <dgm:cxn modelId="{D9B1BA57-B9E7-498E-8C57-2EABC2D0FA4B}" srcId="{7F6677C3-A6FF-4125-807A-1BEB20287F09}" destId="{7A6D2D58-4997-4BD2-A69F-B3263292B88E}" srcOrd="0" destOrd="0" parTransId="{51D61E1E-900E-4DBA-AE59-45AD0BCD7566}" sibTransId="{798D6643-26DD-4B94-968D-99EF88AA21B9}"/>
    <dgm:cxn modelId="{A84933CE-C4A0-4A6A-A56D-E55E3BA18F0D}" type="presOf" srcId="{7A6D2D58-4997-4BD2-A69F-B3263292B88E}" destId="{274D9170-67E3-4F7E-BBA2-D23436F60D11}" srcOrd="0" destOrd="0" presId="urn:microsoft.com/office/officeart/2005/8/layout/vList2"/>
    <dgm:cxn modelId="{07AFBD6E-58B7-4CC7-878B-91AA6BED2EBA}" type="presOf" srcId="{7F6677C3-A6FF-4125-807A-1BEB20287F09}" destId="{798D1993-5E99-4317-8458-EBB7F2BCFE4B}" srcOrd="0" destOrd="0" presId="urn:microsoft.com/office/officeart/2005/8/layout/vList2"/>
    <dgm:cxn modelId="{7097B81E-2437-4A77-9AA7-49A10340BCA1}" type="presParOf" srcId="{798D1993-5E99-4317-8458-EBB7F2BCFE4B}" destId="{274D9170-67E3-4F7E-BBA2-D23436F60D11}"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61C3F3-97E3-463F-9DE1-D4CDE340A85A}" type="doc">
      <dgm:prSet loTypeId="urn:microsoft.com/office/officeart/2008/layout/VerticalCurvedList" loCatId="list" qsTypeId="urn:microsoft.com/office/officeart/2005/8/quickstyle/3d1" qsCatId="3D" csTypeId="urn:microsoft.com/office/officeart/2005/8/colors/accent1_1" csCatId="accent1" phldr="1"/>
      <dgm:spPr/>
      <dgm:t>
        <a:bodyPr/>
        <a:lstStyle/>
        <a:p>
          <a:endParaRPr lang="es-CO"/>
        </a:p>
      </dgm:t>
    </dgm:pt>
    <dgm:pt modelId="{95AF29A3-9A68-4438-A18E-EADE1163F701}">
      <dgm:prSet phldrT="[Texto]"/>
      <dgm:spPr/>
      <dgm:t>
        <a:bodyPr/>
        <a:lstStyle/>
        <a:p>
          <a:pPr algn="ctr"/>
          <a:r>
            <a:rPr lang="es-CO" dirty="0" smtClean="0"/>
            <a:t> Resultados Comerciales Segundo Trimestre</a:t>
          </a:r>
          <a:endParaRPr lang="es-CO" dirty="0"/>
        </a:p>
      </dgm:t>
    </dgm:pt>
    <dgm:pt modelId="{BA58F070-482E-4B1A-8456-B0DF1A7C8E5D}" type="parTrans" cxnId="{8D661319-56A7-4747-98EC-BBDE1B92EC18}">
      <dgm:prSet/>
      <dgm:spPr/>
      <dgm:t>
        <a:bodyPr/>
        <a:lstStyle/>
        <a:p>
          <a:endParaRPr lang="es-CO"/>
        </a:p>
      </dgm:t>
    </dgm:pt>
    <dgm:pt modelId="{9E70C651-288E-415E-BE31-F9ED661EBF69}" type="sibTrans" cxnId="{8D661319-56A7-4747-98EC-BBDE1B92EC18}">
      <dgm:prSet/>
      <dgm:spPr/>
      <dgm:t>
        <a:bodyPr/>
        <a:lstStyle/>
        <a:p>
          <a:endParaRPr lang="es-CO" dirty="0"/>
        </a:p>
      </dgm:t>
    </dgm:pt>
    <dgm:pt modelId="{2B8843B3-8285-45F1-8B58-D179D98AB11D}" type="pres">
      <dgm:prSet presAssocID="{9B61C3F3-97E3-463F-9DE1-D4CDE340A85A}" presName="Name0" presStyleCnt="0">
        <dgm:presLayoutVars>
          <dgm:chMax val="7"/>
          <dgm:chPref val="7"/>
          <dgm:dir/>
        </dgm:presLayoutVars>
      </dgm:prSet>
      <dgm:spPr/>
      <dgm:t>
        <a:bodyPr/>
        <a:lstStyle/>
        <a:p>
          <a:endParaRPr lang="es-CO"/>
        </a:p>
      </dgm:t>
    </dgm:pt>
    <dgm:pt modelId="{7CC4196F-313E-4483-9ACE-D085962A8C84}" type="pres">
      <dgm:prSet presAssocID="{9B61C3F3-97E3-463F-9DE1-D4CDE340A85A}" presName="Name1" presStyleCnt="0"/>
      <dgm:spPr/>
    </dgm:pt>
    <dgm:pt modelId="{42E7C4D3-6A7B-41A4-831D-E50394D870E3}" type="pres">
      <dgm:prSet presAssocID="{9B61C3F3-97E3-463F-9DE1-D4CDE340A85A}" presName="cycle" presStyleCnt="0"/>
      <dgm:spPr/>
    </dgm:pt>
    <dgm:pt modelId="{52FB216A-1060-4183-8E5C-35AF0356303B}" type="pres">
      <dgm:prSet presAssocID="{9B61C3F3-97E3-463F-9DE1-D4CDE340A85A}" presName="srcNode" presStyleLbl="node1" presStyleIdx="0" presStyleCnt="1"/>
      <dgm:spPr/>
    </dgm:pt>
    <dgm:pt modelId="{73922974-B038-4F85-AFCE-14E6902E518A}" type="pres">
      <dgm:prSet presAssocID="{9B61C3F3-97E3-463F-9DE1-D4CDE340A85A}" presName="conn" presStyleLbl="parChTrans1D2" presStyleIdx="0" presStyleCnt="1"/>
      <dgm:spPr/>
      <dgm:t>
        <a:bodyPr/>
        <a:lstStyle/>
        <a:p>
          <a:endParaRPr lang="es-CO"/>
        </a:p>
      </dgm:t>
    </dgm:pt>
    <dgm:pt modelId="{C3BF9727-A5BC-43EC-B82E-EE8C6BE4BC68}" type="pres">
      <dgm:prSet presAssocID="{9B61C3F3-97E3-463F-9DE1-D4CDE340A85A}" presName="extraNode" presStyleLbl="node1" presStyleIdx="0" presStyleCnt="1"/>
      <dgm:spPr/>
    </dgm:pt>
    <dgm:pt modelId="{0C75A080-E46A-4817-816C-D93E5376D593}" type="pres">
      <dgm:prSet presAssocID="{9B61C3F3-97E3-463F-9DE1-D4CDE340A85A}" presName="dstNode" presStyleLbl="node1" presStyleIdx="0" presStyleCnt="1"/>
      <dgm:spPr/>
    </dgm:pt>
    <dgm:pt modelId="{FBF39F43-E816-4D10-80A6-3A87657506D0}" type="pres">
      <dgm:prSet presAssocID="{95AF29A3-9A68-4438-A18E-EADE1163F701}" presName="text_1" presStyleLbl="node1" presStyleIdx="0" presStyleCnt="1">
        <dgm:presLayoutVars>
          <dgm:bulletEnabled val="1"/>
        </dgm:presLayoutVars>
      </dgm:prSet>
      <dgm:spPr/>
      <dgm:t>
        <a:bodyPr/>
        <a:lstStyle/>
        <a:p>
          <a:endParaRPr lang="es-CO"/>
        </a:p>
      </dgm:t>
    </dgm:pt>
    <dgm:pt modelId="{2AAC9375-1A59-4BAB-9A59-3F96B758A557}" type="pres">
      <dgm:prSet presAssocID="{95AF29A3-9A68-4438-A18E-EADE1163F701}" presName="accent_1" presStyleCnt="0"/>
      <dgm:spPr/>
    </dgm:pt>
    <dgm:pt modelId="{61E1B4D0-67A2-4B2B-ACA7-74638F579EEC}" type="pres">
      <dgm:prSet presAssocID="{95AF29A3-9A68-4438-A18E-EADE1163F701}" presName="accentRepeatNode" presStyleLbl="solidFgAcc1" presStyleIdx="0" presStyleCnt="1"/>
      <dgm:spPr/>
    </dgm:pt>
  </dgm:ptLst>
  <dgm:cxnLst>
    <dgm:cxn modelId="{8D661319-56A7-4747-98EC-BBDE1B92EC18}" srcId="{9B61C3F3-97E3-463F-9DE1-D4CDE340A85A}" destId="{95AF29A3-9A68-4438-A18E-EADE1163F701}" srcOrd="0" destOrd="0" parTransId="{BA58F070-482E-4B1A-8456-B0DF1A7C8E5D}" sibTransId="{9E70C651-288E-415E-BE31-F9ED661EBF69}"/>
    <dgm:cxn modelId="{D0CAC812-D90B-4858-B752-1D710D501F7B}" type="presOf" srcId="{95AF29A3-9A68-4438-A18E-EADE1163F701}" destId="{FBF39F43-E816-4D10-80A6-3A87657506D0}" srcOrd="0" destOrd="0" presId="urn:microsoft.com/office/officeart/2008/layout/VerticalCurvedList"/>
    <dgm:cxn modelId="{097471E0-9E16-4006-9367-FCE6FAE1F982}" type="presOf" srcId="{9B61C3F3-97E3-463F-9DE1-D4CDE340A85A}" destId="{2B8843B3-8285-45F1-8B58-D179D98AB11D}" srcOrd="0" destOrd="0" presId="urn:microsoft.com/office/officeart/2008/layout/VerticalCurvedList"/>
    <dgm:cxn modelId="{A282BDEB-D7E8-452E-B9C1-A2A2E62E547A}" type="presOf" srcId="{9E70C651-288E-415E-BE31-F9ED661EBF69}" destId="{73922974-B038-4F85-AFCE-14E6902E518A}" srcOrd="0" destOrd="0" presId="urn:microsoft.com/office/officeart/2008/layout/VerticalCurvedList"/>
    <dgm:cxn modelId="{D0ACBB7D-48DE-4F93-A2A5-64FC7AFA6F32}" type="presParOf" srcId="{2B8843B3-8285-45F1-8B58-D179D98AB11D}" destId="{7CC4196F-313E-4483-9ACE-D085962A8C84}" srcOrd="0" destOrd="0" presId="urn:microsoft.com/office/officeart/2008/layout/VerticalCurvedList"/>
    <dgm:cxn modelId="{5F24F057-A999-4F09-81FB-AB60EE317EA7}" type="presParOf" srcId="{7CC4196F-313E-4483-9ACE-D085962A8C84}" destId="{42E7C4D3-6A7B-41A4-831D-E50394D870E3}" srcOrd="0" destOrd="0" presId="urn:microsoft.com/office/officeart/2008/layout/VerticalCurvedList"/>
    <dgm:cxn modelId="{06F56B9D-DAEC-4BCF-9E5B-BA686F364E11}" type="presParOf" srcId="{42E7C4D3-6A7B-41A4-831D-E50394D870E3}" destId="{52FB216A-1060-4183-8E5C-35AF0356303B}" srcOrd="0" destOrd="0" presId="urn:microsoft.com/office/officeart/2008/layout/VerticalCurvedList"/>
    <dgm:cxn modelId="{AF3F078C-B9FE-4036-A27C-2F8EAD23C3DD}" type="presParOf" srcId="{42E7C4D3-6A7B-41A4-831D-E50394D870E3}" destId="{73922974-B038-4F85-AFCE-14E6902E518A}" srcOrd="1" destOrd="0" presId="urn:microsoft.com/office/officeart/2008/layout/VerticalCurvedList"/>
    <dgm:cxn modelId="{2D391D2E-E30E-4ECE-812B-6BB1EE3E25AF}" type="presParOf" srcId="{42E7C4D3-6A7B-41A4-831D-E50394D870E3}" destId="{C3BF9727-A5BC-43EC-B82E-EE8C6BE4BC68}" srcOrd="2" destOrd="0" presId="urn:microsoft.com/office/officeart/2008/layout/VerticalCurvedList"/>
    <dgm:cxn modelId="{E8392644-1E53-470D-8F99-50EEEDBC500D}" type="presParOf" srcId="{42E7C4D3-6A7B-41A4-831D-E50394D870E3}" destId="{0C75A080-E46A-4817-816C-D93E5376D593}" srcOrd="3" destOrd="0" presId="urn:microsoft.com/office/officeart/2008/layout/VerticalCurvedList"/>
    <dgm:cxn modelId="{20F0AA80-DB27-4324-92F0-01619E8579A7}" type="presParOf" srcId="{7CC4196F-313E-4483-9ACE-D085962A8C84}" destId="{FBF39F43-E816-4D10-80A6-3A87657506D0}" srcOrd="1" destOrd="0" presId="urn:microsoft.com/office/officeart/2008/layout/VerticalCurvedList"/>
    <dgm:cxn modelId="{F2DAEFDA-B4E9-4938-8845-4DB761C58997}" type="presParOf" srcId="{7CC4196F-313E-4483-9ACE-D085962A8C84}" destId="{2AAC9375-1A59-4BAB-9A59-3F96B758A557}" srcOrd="2" destOrd="0" presId="urn:microsoft.com/office/officeart/2008/layout/VerticalCurvedList"/>
    <dgm:cxn modelId="{A75E7D1C-A4DA-4744-9F49-BA77D828202B}" type="presParOf" srcId="{2AAC9375-1A59-4BAB-9A59-3F96B758A557}" destId="{61E1B4D0-67A2-4B2B-ACA7-74638F579EEC}" srcOrd="0" destOrd="0" presId="urn:microsoft.com/office/officeart/2008/layout/VerticalCurved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2" qsCatId="3D" csTypeId="urn:microsoft.com/office/officeart/2005/8/colors/accent0_2" csCatId="mainScheme" phldr="1"/>
      <dgm:spPr/>
      <dgm:t>
        <a:bodyPr/>
        <a:lstStyle/>
        <a:p>
          <a:endParaRPr lang="es-CO"/>
        </a:p>
      </dgm:t>
    </dgm:pt>
    <dgm:pt modelId="{D719E046-1038-4C97-8BC3-5F885661B34E}">
      <dgm:prSet custT="1"/>
      <dgm:spPr/>
      <dgm:t>
        <a:bodyPr/>
        <a:lstStyle/>
        <a:p>
          <a:pPr algn="ctr"/>
          <a:r>
            <a:rPr lang="es-CO" sz="2400" dirty="0" smtClean="0">
              <a:latin typeface="+mj-lt"/>
            </a:rPr>
            <a:t>9.1 El pasado 13 de Julio la sociedad Mercado y Bolsa radico solicitud a la Junta Directiva en los siguientes términos:</a:t>
          </a:r>
          <a:endParaRPr lang="es-CO" sz="2400" dirty="0">
            <a:latin typeface="+mj-lt"/>
          </a:endParaRPr>
        </a:p>
      </dgm:t>
    </dgm:pt>
    <dgm:pt modelId="{BB38C031-07C9-4778-8E25-7DFB616321CF}" type="parTrans" cxnId="{C8D1B4D6-EA13-4852-B170-D5F7935A323E}">
      <dgm:prSet/>
      <dgm:spPr/>
      <dgm:t>
        <a:bodyPr/>
        <a:lstStyle/>
        <a:p>
          <a:endParaRPr lang="es-CO"/>
        </a:p>
      </dgm:t>
    </dgm:pt>
    <dgm:pt modelId="{BA2AAF7E-1399-40F1-9C95-9BAB5BFABC86}" type="sibTrans" cxnId="{C8D1B4D6-EA13-4852-B170-D5F7935A323E}">
      <dgm:prSet/>
      <dgm:spPr/>
      <dgm:t>
        <a:bodyPr/>
        <a:lstStyle/>
        <a:p>
          <a:endParaRPr lang="es-CO"/>
        </a:p>
      </dgm:t>
    </dgm:pt>
    <dgm:pt modelId="{65823FB7-C148-4944-BBDD-5A9983599324}">
      <dgm:prSet custT="1"/>
      <dgm:spPr/>
      <dgm:t>
        <a:bodyPr/>
        <a:lstStyle/>
        <a:p>
          <a:pPr algn="ctr"/>
          <a:r>
            <a:rPr lang="es-CO" sz="2000" b="1" dirty="0" smtClean="0">
              <a:latin typeface="+mj-lt"/>
            </a:rPr>
            <a:t>Solicitud: </a:t>
          </a:r>
          <a:r>
            <a:rPr lang="es-CO" sz="2000" dirty="0" smtClean="0">
              <a:latin typeface="+mj-lt"/>
            </a:rPr>
            <a:t>Exoneración del pago concerniente al monto equivalente a pesos de hoy a Doscientos un millones setecientos quince mil setecientos cuarenta y tres pesos m/cte. ($201.715.743) que como ya se mencionó va en contra de la estructura de capital de la compañía.</a:t>
          </a:r>
        </a:p>
        <a:p>
          <a:pPr algn="ctr"/>
          <a:endParaRPr lang="es-CO" sz="2800" dirty="0">
            <a:latin typeface="+mj-lt"/>
          </a:endParaRPr>
        </a:p>
      </dgm:t>
    </dgm:pt>
    <dgm:pt modelId="{1A227099-81CD-42FA-8AF2-906B7F09C109}" type="parTrans" cxnId="{2816E1DF-BE81-47C1-9ACA-B68728883CAB}">
      <dgm:prSet/>
      <dgm:spPr/>
    </dgm:pt>
    <dgm:pt modelId="{0B8C7318-D3D0-4F8E-BB11-16F2F02D33B0}" type="sibTrans" cxnId="{2816E1DF-BE81-47C1-9ACA-B68728883CAB}">
      <dgm:prSet/>
      <dgm:spPr/>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EBFCC65F-F087-4762-93F5-8B4F8B95EE67}" type="pres">
      <dgm:prSet presAssocID="{D719E046-1038-4C97-8BC3-5F885661B34E}" presName="parentText" presStyleLbl="node1" presStyleIdx="0" presStyleCnt="2" custScaleY="59924" custLinFactY="-100000" custLinFactNeighborY="-170591">
        <dgm:presLayoutVars>
          <dgm:chMax val="0"/>
          <dgm:bulletEnabled val="1"/>
        </dgm:presLayoutVars>
      </dgm:prSet>
      <dgm:spPr/>
      <dgm:t>
        <a:bodyPr/>
        <a:lstStyle/>
        <a:p>
          <a:endParaRPr lang="es-CO"/>
        </a:p>
      </dgm:t>
    </dgm:pt>
    <dgm:pt modelId="{9741EEB3-C9E7-4F09-8F3F-2627CA8B7DB8}" type="pres">
      <dgm:prSet presAssocID="{BA2AAF7E-1399-40F1-9C95-9BAB5BFABC86}" presName="spacer" presStyleCnt="0"/>
      <dgm:spPr/>
    </dgm:pt>
    <dgm:pt modelId="{30F74796-ABB9-4552-81F2-8CFD351719EF}" type="pres">
      <dgm:prSet presAssocID="{65823FB7-C148-4944-BBDD-5A9983599324}" presName="parentText" presStyleLbl="node1" presStyleIdx="1" presStyleCnt="2" custScaleY="98672">
        <dgm:presLayoutVars>
          <dgm:chMax val="0"/>
          <dgm:bulletEnabled val="1"/>
        </dgm:presLayoutVars>
      </dgm:prSet>
      <dgm:spPr/>
      <dgm:t>
        <a:bodyPr/>
        <a:lstStyle/>
        <a:p>
          <a:endParaRPr lang="es-CO"/>
        </a:p>
      </dgm:t>
    </dgm:pt>
  </dgm:ptLst>
  <dgm:cxnLst>
    <dgm:cxn modelId="{AF1AE90D-E2B9-47B2-B9C4-159808562803}" type="presOf" srcId="{1BDD92D1-4249-41CD-80E0-04B67D1A883E}" destId="{13DF23CD-4103-4954-9192-E79AEC36CBC1}" srcOrd="0" destOrd="0" presId="urn:microsoft.com/office/officeart/2005/8/layout/vList2"/>
    <dgm:cxn modelId="{2816E1DF-BE81-47C1-9ACA-B68728883CAB}" srcId="{1BDD92D1-4249-41CD-80E0-04B67D1A883E}" destId="{65823FB7-C148-4944-BBDD-5A9983599324}" srcOrd="1" destOrd="0" parTransId="{1A227099-81CD-42FA-8AF2-906B7F09C109}" sibTransId="{0B8C7318-D3D0-4F8E-BB11-16F2F02D33B0}"/>
    <dgm:cxn modelId="{A482FB12-5CB2-4E62-AFA8-FC9A2BE21430}" type="presOf" srcId="{65823FB7-C148-4944-BBDD-5A9983599324}" destId="{30F74796-ABB9-4552-81F2-8CFD351719EF}" srcOrd="0" destOrd="0" presId="urn:microsoft.com/office/officeart/2005/8/layout/vList2"/>
    <dgm:cxn modelId="{C8D1B4D6-EA13-4852-B170-D5F7935A323E}" srcId="{1BDD92D1-4249-41CD-80E0-04B67D1A883E}" destId="{D719E046-1038-4C97-8BC3-5F885661B34E}" srcOrd="0" destOrd="0" parTransId="{BB38C031-07C9-4778-8E25-7DFB616321CF}" sibTransId="{BA2AAF7E-1399-40F1-9C95-9BAB5BFABC86}"/>
    <dgm:cxn modelId="{22253428-2E33-4E48-BCF5-2C72916E7465}" type="presOf" srcId="{D719E046-1038-4C97-8BC3-5F885661B34E}" destId="{EBFCC65F-F087-4762-93F5-8B4F8B95EE67}" srcOrd="0" destOrd="0" presId="urn:microsoft.com/office/officeart/2005/8/layout/vList2"/>
    <dgm:cxn modelId="{9F52C854-7229-4AF1-91A0-26A8B8D2F6C0}" type="presParOf" srcId="{13DF23CD-4103-4954-9192-E79AEC36CBC1}" destId="{EBFCC65F-F087-4762-93F5-8B4F8B95EE67}" srcOrd="0" destOrd="0" presId="urn:microsoft.com/office/officeart/2005/8/layout/vList2"/>
    <dgm:cxn modelId="{1E5C82C7-D738-4F13-939D-75D61F13642E}" type="presParOf" srcId="{13DF23CD-4103-4954-9192-E79AEC36CBC1}" destId="{9741EEB3-C9E7-4F09-8F3F-2627CA8B7DB8}" srcOrd="1" destOrd="0" presId="urn:microsoft.com/office/officeart/2005/8/layout/vList2"/>
    <dgm:cxn modelId="{24E11F97-044A-4EBE-8FDA-0168ED4462DD}" type="presParOf" srcId="{13DF23CD-4103-4954-9192-E79AEC36CBC1}" destId="{30F74796-ABB9-4552-81F2-8CFD351719EF}" srcOrd="2"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61C3F3-97E3-463F-9DE1-D4CDE340A85A}" type="doc">
      <dgm:prSet loTypeId="urn:microsoft.com/office/officeart/2008/layout/VerticalCurvedList" loCatId="list" qsTypeId="urn:microsoft.com/office/officeart/2005/8/quickstyle/3d1" qsCatId="3D" csTypeId="urn:microsoft.com/office/officeart/2005/8/colors/accent1_1" csCatId="accent1" phldr="1"/>
      <dgm:spPr/>
      <dgm:t>
        <a:bodyPr/>
        <a:lstStyle/>
        <a:p>
          <a:endParaRPr lang="es-CO"/>
        </a:p>
      </dgm:t>
    </dgm:pt>
    <dgm:pt modelId="{95AF29A3-9A68-4438-A18E-EADE1163F701}">
      <dgm:prSet phldrT="[Texto]" custT="1"/>
      <dgm:spPr/>
      <dgm:t>
        <a:bodyPr/>
        <a:lstStyle/>
        <a:p>
          <a:pPr algn="ctr"/>
          <a:r>
            <a:rPr lang="es-CO" sz="4800" dirty="0" smtClean="0"/>
            <a:t> Avances en las Campañas</a:t>
          </a:r>
        </a:p>
        <a:p>
          <a:pPr algn="ctr"/>
          <a:r>
            <a:rPr lang="es-CO" sz="4000" dirty="0" smtClean="0">
              <a:solidFill>
                <a:schemeClr val="tx1">
                  <a:lumMod val="65000"/>
                  <a:lumOff val="35000"/>
                </a:schemeClr>
              </a:solidFill>
              <a:latin typeface="+mj-lt"/>
              <a:ea typeface="+mj-ea"/>
              <a:cs typeface="+mj-cs"/>
            </a:rPr>
            <a:t>Sigue tu Reto – MCP</a:t>
          </a:r>
        </a:p>
        <a:p>
          <a:pPr algn="ctr"/>
          <a:r>
            <a:rPr lang="es-CO" sz="4000" dirty="0" smtClean="0">
              <a:solidFill>
                <a:schemeClr val="tx1">
                  <a:lumMod val="65000"/>
                  <a:lumOff val="35000"/>
                </a:schemeClr>
              </a:solidFill>
              <a:latin typeface="+mj-lt"/>
              <a:ea typeface="+mj-ea"/>
              <a:cs typeface="+mj-cs"/>
            </a:rPr>
            <a:t>Gran Tour Repos BMC</a:t>
          </a:r>
          <a:r>
            <a:rPr lang="es-CO" sz="4000" dirty="0" smtClean="0">
              <a:solidFill>
                <a:schemeClr val="tx1">
                  <a:lumMod val="65000"/>
                  <a:lumOff val="35000"/>
                </a:schemeClr>
              </a:solidFill>
            </a:rPr>
            <a:t> </a:t>
          </a:r>
          <a:endParaRPr lang="es-CO" sz="4000" dirty="0">
            <a:solidFill>
              <a:schemeClr val="tx1">
                <a:lumMod val="65000"/>
                <a:lumOff val="35000"/>
              </a:schemeClr>
            </a:solidFill>
          </a:endParaRPr>
        </a:p>
      </dgm:t>
    </dgm:pt>
    <dgm:pt modelId="{BA58F070-482E-4B1A-8456-B0DF1A7C8E5D}" type="parTrans" cxnId="{8D661319-56A7-4747-98EC-BBDE1B92EC18}">
      <dgm:prSet/>
      <dgm:spPr/>
      <dgm:t>
        <a:bodyPr/>
        <a:lstStyle/>
        <a:p>
          <a:endParaRPr lang="es-CO"/>
        </a:p>
      </dgm:t>
    </dgm:pt>
    <dgm:pt modelId="{9E70C651-288E-415E-BE31-F9ED661EBF69}" type="sibTrans" cxnId="{8D661319-56A7-4747-98EC-BBDE1B92EC18}">
      <dgm:prSet/>
      <dgm:spPr/>
      <dgm:t>
        <a:bodyPr/>
        <a:lstStyle/>
        <a:p>
          <a:endParaRPr lang="es-CO" dirty="0"/>
        </a:p>
      </dgm:t>
    </dgm:pt>
    <dgm:pt modelId="{2B8843B3-8285-45F1-8B58-D179D98AB11D}" type="pres">
      <dgm:prSet presAssocID="{9B61C3F3-97E3-463F-9DE1-D4CDE340A85A}" presName="Name0" presStyleCnt="0">
        <dgm:presLayoutVars>
          <dgm:chMax val="7"/>
          <dgm:chPref val="7"/>
          <dgm:dir/>
        </dgm:presLayoutVars>
      </dgm:prSet>
      <dgm:spPr/>
      <dgm:t>
        <a:bodyPr/>
        <a:lstStyle/>
        <a:p>
          <a:endParaRPr lang="es-CO"/>
        </a:p>
      </dgm:t>
    </dgm:pt>
    <dgm:pt modelId="{7CC4196F-313E-4483-9ACE-D085962A8C84}" type="pres">
      <dgm:prSet presAssocID="{9B61C3F3-97E3-463F-9DE1-D4CDE340A85A}" presName="Name1" presStyleCnt="0"/>
      <dgm:spPr/>
    </dgm:pt>
    <dgm:pt modelId="{42E7C4D3-6A7B-41A4-831D-E50394D870E3}" type="pres">
      <dgm:prSet presAssocID="{9B61C3F3-97E3-463F-9DE1-D4CDE340A85A}" presName="cycle" presStyleCnt="0"/>
      <dgm:spPr/>
    </dgm:pt>
    <dgm:pt modelId="{52FB216A-1060-4183-8E5C-35AF0356303B}" type="pres">
      <dgm:prSet presAssocID="{9B61C3F3-97E3-463F-9DE1-D4CDE340A85A}" presName="srcNode" presStyleLbl="node1" presStyleIdx="0" presStyleCnt="1"/>
      <dgm:spPr/>
    </dgm:pt>
    <dgm:pt modelId="{73922974-B038-4F85-AFCE-14E6902E518A}" type="pres">
      <dgm:prSet presAssocID="{9B61C3F3-97E3-463F-9DE1-D4CDE340A85A}" presName="conn" presStyleLbl="parChTrans1D2" presStyleIdx="0" presStyleCnt="1"/>
      <dgm:spPr/>
      <dgm:t>
        <a:bodyPr/>
        <a:lstStyle/>
        <a:p>
          <a:endParaRPr lang="es-CO"/>
        </a:p>
      </dgm:t>
    </dgm:pt>
    <dgm:pt modelId="{C3BF9727-A5BC-43EC-B82E-EE8C6BE4BC68}" type="pres">
      <dgm:prSet presAssocID="{9B61C3F3-97E3-463F-9DE1-D4CDE340A85A}" presName="extraNode" presStyleLbl="node1" presStyleIdx="0" presStyleCnt="1"/>
      <dgm:spPr/>
    </dgm:pt>
    <dgm:pt modelId="{0C75A080-E46A-4817-816C-D93E5376D593}" type="pres">
      <dgm:prSet presAssocID="{9B61C3F3-97E3-463F-9DE1-D4CDE340A85A}" presName="dstNode" presStyleLbl="node1" presStyleIdx="0" presStyleCnt="1"/>
      <dgm:spPr/>
    </dgm:pt>
    <dgm:pt modelId="{FBF39F43-E816-4D10-80A6-3A87657506D0}" type="pres">
      <dgm:prSet presAssocID="{95AF29A3-9A68-4438-A18E-EADE1163F701}" presName="text_1" presStyleLbl="node1" presStyleIdx="0" presStyleCnt="1" custScaleY="160978" custLinFactNeighborX="25157" custLinFactNeighborY="-10160">
        <dgm:presLayoutVars>
          <dgm:bulletEnabled val="1"/>
        </dgm:presLayoutVars>
      </dgm:prSet>
      <dgm:spPr/>
      <dgm:t>
        <a:bodyPr/>
        <a:lstStyle/>
        <a:p>
          <a:endParaRPr lang="es-CO"/>
        </a:p>
      </dgm:t>
    </dgm:pt>
    <dgm:pt modelId="{2AAC9375-1A59-4BAB-9A59-3F96B758A557}" type="pres">
      <dgm:prSet presAssocID="{95AF29A3-9A68-4438-A18E-EADE1163F701}" presName="accent_1" presStyleCnt="0"/>
      <dgm:spPr/>
    </dgm:pt>
    <dgm:pt modelId="{61E1B4D0-67A2-4B2B-ACA7-74638F579EEC}" type="pres">
      <dgm:prSet presAssocID="{95AF29A3-9A68-4438-A18E-EADE1163F701}" presName="accentRepeatNode" presStyleLbl="solidFgAcc1" presStyleIdx="0" presStyleCnt="1"/>
      <dgm:spPr/>
    </dgm:pt>
  </dgm:ptLst>
  <dgm:cxnLst>
    <dgm:cxn modelId="{8D661319-56A7-4747-98EC-BBDE1B92EC18}" srcId="{9B61C3F3-97E3-463F-9DE1-D4CDE340A85A}" destId="{95AF29A3-9A68-4438-A18E-EADE1163F701}" srcOrd="0" destOrd="0" parTransId="{BA58F070-482E-4B1A-8456-B0DF1A7C8E5D}" sibTransId="{9E70C651-288E-415E-BE31-F9ED661EBF69}"/>
    <dgm:cxn modelId="{8883F767-C2A2-493C-AB41-38C6852D559C}" type="presOf" srcId="{95AF29A3-9A68-4438-A18E-EADE1163F701}" destId="{FBF39F43-E816-4D10-80A6-3A87657506D0}" srcOrd="0" destOrd="0" presId="urn:microsoft.com/office/officeart/2008/layout/VerticalCurvedList"/>
    <dgm:cxn modelId="{19E627D4-7306-4E23-B10A-70C50A0AEEA0}" type="presOf" srcId="{9E70C651-288E-415E-BE31-F9ED661EBF69}" destId="{73922974-B038-4F85-AFCE-14E6902E518A}" srcOrd="0" destOrd="0" presId="urn:microsoft.com/office/officeart/2008/layout/VerticalCurvedList"/>
    <dgm:cxn modelId="{1D472578-0913-4DA4-8457-59607F536604}" type="presOf" srcId="{9B61C3F3-97E3-463F-9DE1-D4CDE340A85A}" destId="{2B8843B3-8285-45F1-8B58-D179D98AB11D}" srcOrd="0" destOrd="0" presId="urn:microsoft.com/office/officeart/2008/layout/VerticalCurvedList"/>
    <dgm:cxn modelId="{8EC24D0D-2DF3-434B-847F-0E56983A51FD}" type="presParOf" srcId="{2B8843B3-8285-45F1-8B58-D179D98AB11D}" destId="{7CC4196F-313E-4483-9ACE-D085962A8C84}" srcOrd="0" destOrd="0" presId="urn:microsoft.com/office/officeart/2008/layout/VerticalCurvedList"/>
    <dgm:cxn modelId="{EC4E58A2-E0DF-4C9F-9FC7-8BEC7338B4DE}" type="presParOf" srcId="{7CC4196F-313E-4483-9ACE-D085962A8C84}" destId="{42E7C4D3-6A7B-41A4-831D-E50394D870E3}" srcOrd="0" destOrd="0" presId="urn:microsoft.com/office/officeart/2008/layout/VerticalCurvedList"/>
    <dgm:cxn modelId="{ADD37F3F-5046-4B22-85C1-2DF4A72A2B4A}" type="presParOf" srcId="{42E7C4D3-6A7B-41A4-831D-E50394D870E3}" destId="{52FB216A-1060-4183-8E5C-35AF0356303B}" srcOrd="0" destOrd="0" presId="urn:microsoft.com/office/officeart/2008/layout/VerticalCurvedList"/>
    <dgm:cxn modelId="{9826E040-6B7C-4A91-A9CB-FE7199CF0D58}" type="presParOf" srcId="{42E7C4D3-6A7B-41A4-831D-E50394D870E3}" destId="{73922974-B038-4F85-AFCE-14E6902E518A}" srcOrd="1" destOrd="0" presId="urn:microsoft.com/office/officeart/2008/layout/VerticalCurvedList"/>
    <dgm:cxn modelId="{1D585566-5254-47A5-937B-107E8F68ABE1}" type="presParOf" srcId="{42E7C4D3-6A7B-41A4-831D-E50394D870E3}" destId="{C3BF9727-A5BC-43EC-B82E-EE8C6BE4BC68}" srcOrd="2" destOrd="0" presId="urn:microsoft.com/office/officeart/2008/layout/VerticalCurvedList"/>
    <dgm:cxn modelId="{5C4ED414-5664-497D-AE69-49037A719D85}" type="presParOf" srcId="{42E7C4D3-6A7B-41A4-831D-E50394D870E3}" destId="{0C75A080-E46A-4817-816C-D93E5376D593}" srcOrd="3" destOrd="0" presId="urn:microsoft.com/office/officeart/2008/layout/VerticalCurvedList"/>
    <dgm:cxn modelId="{DB6B3FC2-CA02-487F-AA8F-E7234D7C2DF6}" type="presParOf" srcId="{7CC4196F-313E-4483-9ACE-D085962A8C84}" destId="{FBF39F43-E816-4D10-80A6-3A87657506D0}" srcOrd="1" destOrd="0" presId="urn:microsoft.com/office/officeart/2008/layout/VerticalCurvedList"/>
    <dgm:cxn modelId="{2ACD973E-FE27-4D0F-9D10-E60730BDA231}" type="presParOf" srcId="{7CC4196F-313E-4483-9ACE-D085962A8C84}" destId="{2AAC9375-1A59-4BAB-9A59-3F96B758A557}" srcOrd="2" destOrd="0" presId="urn:microsoft.com/office/officeart/2008/layout/VerticalCurvedList"/>
    <dgm:cxn modelId="{C0FDF15F-6F82-4AD5-AA11-EC8022A47516}" type="presParOf" srcId="{2AAC9375-1A59-4BAB-9A59-3F96B758A557}" destId="{61E1B4D0-67A2-4B2B-ACA7-74638F579EEC}" srcOrd="0" destOrd="0" presId="urn:microsoft.com/office/officeart/2008/layout/VerticalCurved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5509EA-38E2-4DA4-BF65-54B9A2EA05CC}"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s-CO"/>
        </a:p>
      </dgm:t>
    </dgm:pt>
    <dgm:pt modelId="{AC85649A-2AF1-43DB-B7C7-4D00A639C008}">
      <dgm:prSet phldrT="[Texto]" custT="1"/>
      <dgm:spPr/>
      <dgm:t>
        <a:bodyPr/>
        <a:lstStyle/>
        <a:p>
          <a:r>
            <a:rPr lang="es-CO" sz="2000" b="1" dirty="0" smtClean="0">
              <a:solidFill>
                <a:srgbClr val="002060"/>
              </a:solidFill>
            </a:rPr>
            <a:t>Presupuesto</a:t>
          </a:r>
        </a:p>
        <a:p>
          <a:r>
            <a:rPr lang="es-CO" sz="2000" b="1" dirty="0" smtClean="0">
              <a:solidFill>
                <a:srgbClr val="002060"/>
              </a:solidFill>
            </a:rPr>
            <a:t>Junio</a:t>
          </a:r>
        </a:p>
        <a:p>
          <a:r>
            <a:rPr lang="es-CO" sz="2000" b="1" dirty="0" smtClean="0">
              <a:solidFill>
                <a:srgbClr val="002060"/>
              </a:solidFill>
            </a:rPr>
            <a:t>4.134</a:t>
          </a:r>
          <a:endParaRPr lang="es-CO" sz="2000" b="1" dirty="0">
            <a:solidFill>
              <a:srgbClr val="002060"/>
            </a:solidFill>
          </a:endParaRPr>
        </a:p>
      </dgm:t>
    </dgm:pt>
    <dgm:pt modelId="{D92F4A79-1530-4CA8-A738-2245DEE93B10}" type="parTrans" cxnId="{AC885D7C-B7AA-4577-94B7-3D14C48314D0}">
      <dgm:prSet/>
      <dgm:spPr/>
      <dgm:t>
        <a:bodyPr/>
        <a:lstStyle/>
        <a:p>
          <a:endParaRPr lang="es-CO"/>
        </a:p>
      </dgm:t>
    </dgm:pt>
    <dgm:pt modelId="{C569B11E-CCC3-421D-84DC-BA5C56520366}" type="sibTrans" cxnId="{AC885D7C-B7AA-4577-94B7-3D14C48314D0}">
      <dgm:prSet/>
      <dgm:spPr/>
      <dgm:t>
        <a:bodyPr/>
        <a:lstStyle/>
        <a:p>
          <a:endParaRPr lang="es-CO"/>
        </a:p>
      </dgm:t>
    </dgm:pt>
    <dgm:pt modelId="{45DBFFA7-D82B-42AC-B7E2-235F9EE8D7FB}">
      <dgm:prSet custT="1"/>
      <dgm:spPr/>
      <dgm:t>
        <a:bodyPr/>
        <a:lstStyle/>
        <a:p>
          <a:r>
            <a:rPr lang="es-CO" sz="2000" b="1" dirty="0" smtClean="0">
              <a:solidFill>
                <a:srgbClr val="002060"/>
              </a:solidFill>
            </a:rPr>
            <a:t>Resultado</a:t>
          </a:r>
        </a:p>
        <a:p>
          <a:r>
            <a:rPr lang="es-CO" sz="2000" b="1" dirty="0" smtClean="0">
              <a:solidFill>
                <a:srgbClr val="002060"/>
              </a:solidFill>
            </a:rPr>
            <a:t>5.249</a:t>
          </a:r>
          <a:endParaRPr lang="es-CO" sz="2000" b="1" dirty="0">
            <a:solidFill>
              <a:srgbClr val="002060"/>
            </a:solidFill>
          </a:endParaRPr>
        </a:p>
      </dgm:t>
    </dgm:pt>
    <dgm:pt modelId="{4684AB6A-1D26-4E32-BDDD-31B8B27435FE}" type="parTrans" cxnId="{43450A33-DE23-40CF-90FB-6872DE426E20}">
      <dgm:prSet/>
      <dgm:spPr/>
      <dgm:t>
        <a:bodyPr/>
        <a:lstStyle/>
        <a:p>
          <a:endParaRPr lang="es-CO"/>
        </a:p>
      </dgm:t>
    </dgm:pt>
    <dgm:pt modelId="{7FB13CE3-F628-4F50-8368-E85985C1C5DA}" type="sibTrans" cxnId="{43450A33-DE23-40CF-90FB-6872DE426E20}">
      <dgm:prSet/>
      <dgm:spPr/>
      <dgm:t>
        <a:bodyPr/>
        <a:lstStyle/>
        <a:p>
          <a:endParaRPr lang="es-CO"/>
        </a:p>
      </dgm:t>
    </dgm:pt>
    <dgm:pt modelId="{75E72E83-1A61-4FBC-8AC1-3FE733965271}">
      <dgm:prSet custT="1"/>
      <dgm:spPr/>
      <dgm:t>
        <a:bodyPr/>
        <a:lstStyle/>
        <a:p>
          <a:endParaRPr lang="es-CO" dirty="0"/>
        </a:p>
      </dgm:t>
    </dgm:pt>
    <dgm:pt modelId="{45E089D6-FBA5-4F80-A64B-636A466E932B}" type="parTrans" cxnId="{65766DE5-DABA-405D-8457-0FAC9D741E45}">
      <dgm:prSet/>
      <dgm:spPr/>
      <dgm:t>
        <a:bodyPr/>
        <a:lstStyle/>
        <a:p>
          <a:endParaRPr lang="es-CO"/>
        </a:p>
      </dgm:t>
    </dgm:pt>
    <dgm:pt modelId="{0619C29E-CEFA-4556-9A37-BD0D1E615949}" type="sibTrans" cxnId="{65766DE5-DABA-405D-8457-0FAC9D741E45}">
      <dgm:prSet/>
      <dgm:spPr/>
      <dgm:t>
        <a:bodyPr/>
        <a:lstStyle/>
        <a:p>
          <a:endParaRPr lang="es-CO"/>
        </a:p>
      </dgm:t>
    </dgm:pt>
    <dgm:pt modelId="{1D0F955B-4046-4354-8F71-9BB3509886B6}" type="pres">
      <dgm:prSet presAssocID="{B45509EA-38E2-4DA4-BF65-54B9A2EA05CC}" presName="compositeShape" presStyleCnt="0">
        <dgm:presLayoutVars>
          <dgm:chMax val="2"/>
          <dgm:dir/>
          <dgm:resizeHandles val="exact"/>
        </dgm:presLayoutVars>
      </dgm:prSet>
      <dgm:spPr/>
      <dgm:t>
        <a:bodyPr/>
        <a:lstStyle/>
        <a:p>
          <a:endParaRPr lang="es-CO"/>
        </a:p>
      </dgm:t>
    </dgm:pt>
    <dgm:pt modelId="{7A7B0366-968F-4FBF-884B-C80B689276A5}" type="pres">
      <dgm:prSet presAssocID="{B45509EA-38E2-4DA4-BF65-54B9A2EA05CC}" presName="divider" presStyleLbl="fgShp" presStyleIdx="0" presStyleCnt="1" custLinFactNeighborY="3592"/>
      <dgm:spPr/>
    </dgm:pt>
    <dgm:pt modelId="{88893664-E052-4BCD-9D96-69845022FB35}" type="pres">
      <dgm:prSet presAssocID="{AC85649A-2AF1-43DB-B7C7-4D00A639C008}" presName="downArrow" presStyleLbl="node1" presStyleIdx="0" presStyleCnt="2"/>
      <dgm:spPr>
        <a:noFill/>
      </dgm:spPr>
    </dgm:pt>
    <dgm:pt modelId="{C5FFE97A-9BF8-4FC7-B6DE-B9C7F12C66B3}" type="pres">
      <dgm:prSet presAssocID="{AC85649A-2AF1-43DB-B7C7-4D00A639C008}" presName="downArrowText" presStyleLbl="revTx" presStyleIdx="0" presStyleCnt="2" custScaleX="138899" custScaleY="78561" custLinFactX="-41718" custLinFactNeighborX="-100000" custLinFactNeighborY="25324">
        <dgm:presLayoutVars>
          <dgm:bulletEnabled val="1"/>
        </dgm:presLayoutVars>
      </dgm:prSet>
      <dgm:spPr/>
      <dgm:t>
        <a:bodyPr/>
        <a:lstStyle/>
        <a:p>
          <a:endParaRPr lang="es-CO"/>
        </a:p>
      </dgm:t>
    </dgm:pt>
    <dgm:pt modelId="{399CA6D4-2864-4EA0-A0E1-D7A291C9154C}" type="pres">
      <dgm:prSet presAssocID="{45DBFFA7-D82B-42AC-B7E2-235F9EE8D7FB}" presName="upArrow" presStyleLbl="node1" presStyleIdx="1" presStyleCnt="2" custLinFactNeighborX="-68693" custLinFactNeighborY="4548"/>
      <dgm:spPr>
        <a:solidFill>
          <a:srgbClr val="094784"/>
        </a:solidFill>
      </dgm:spPr>
      <dgm:t>
        <a:bodyPr/>
        <a:lstStyle/>
        <a:p>
          <a:endParaRPr lang="es-CO"/>
        </a:p>
      </dgm:t>
    </dgm:pt>
    <dgm:pt modelId="{BFD2D003-299D-41C8-88FA-18ACB70DCA31}" type="pres">
      <dgm:prSet presAssocID="{45DBFFA7-D82B-42AC-B7E2-235F9EE8D7FB}" presName="upArrowText" presStyleLbl="revTx" presStyleIdx="1" presStyleCnt="2" custScaleX="170898" custLinFactX="43944" custLinFactY="-34739" custLinFactNeighborX="100000" custLinFactNeighborY="-100000">
        <dgm:presLayoutVars>
          <dgm:bulletEnabled val="1"/>
        </dgm:presLayoutVars>
      </dgm:prSet>
      <dgm:spPr/>
      <dgm:t>
        <a:bodyPr/>
        <a:lstStyle/>
        <a:p>
          <a:endParaRPr lang="es-CO"/>
        </a:p>
      </dgm:t>
    </dgm:pt>
  </dgm:ptLst>
  <dgm:cxnLst>
    <dgm:cxn modelId="{43450A33-DE23-40CF-90FB-6872DE426E20}" srcId="{B45509EA-38E2-4DA4-BF65-54B9A2EA05CC}" destId="{45DBFFA7-D82B-42AC-B7E2-235F9EE8D7FB}" srcOrd="1" destOrd="0" parTransId="{4684AB6A-1D26-4E32-BDDD-31B8B27435FE}" sibTransId="{7FB13CE3-F628-4F50-8368-E85985C1C5DA}"/>
    <dgm:cxn modelId="{0EA99211-07CF-4D0A-8CDF-C7919093FCB0}" type="presOf" srcId="{B45509EA-38E2-4DA4-BF65-54B9A2EA05CC}" destId="{1D0F955B-4046-4354-8F71-9BB3509886B6}" srcOrd="0" destOrd="0" presId="urn:microsoft.com/office/officeart/2005/8/layout/arrow3"/>
    <dgm:cxn modelId="{AC885D7C-B7AA-4577-94B7-3D14C48314D0}" srcId="{B45509EA-38E2-4DA4-BF65-54B9A2EA05CC}" destId="{AC85649A-2AF1-43DB-B7C7-4D00A639C008}" srcOrd="0" destOrd="0" parTransId="{D92F4A79-1530-4CA8-A738-2245DEE93B10}" sibTransId="{C569B11E-CCC3-421D-84DC-BA5C56520366}"/>
    <dgm:cxn modelId="{EA7647DC-9F9D-40C5-AAAC-5EEFA449563D}" type="presOf" srcId="{AC85649A-2AF1-43DB-B7C7-4D00A639C008}" destId="{C5FFE97A-9BF8-4FC7-B6DE-B9C7F12C66B3}" srcOrd="0" destOrd="0" presId="urn:microsoft.com/office/officeart/2005/8/layout/arrow3"/>
    <dgm:cxn modelId="{214F659F-0B03-4C67-8212-606B5C6FF0EF}" type="presOf" srcId="{45DBFFA7-D82B-42AC-B7E2-235F9EE8D7FB}" destId="{BFD2D003-299D-41C8-88FA-18ACB70DCA31}" srcOrd="0" destOrd="0" presId="urn:microsoft.com/office/officeart/2005/8/layout/arrow3"/>
    <dgm:cxn modelId="{65766DE5-DABA-405D-8457-0FAC9D741E45}" srcId="{B45509EA-38E2-4DA4-BF65-54B9A2EA05CC}" destId="{75E72E83-1A61-4FBC-8AC1-3FE733965271}" srcOrd="2" destOrd="0" parTransId="{45E089D6-FBA5-4F80-A64B-636A466E932B}" sibTransId="{0619C29E-CEFA-4556-9A37-BD0D1E615949}"/>
    <dgm:cxn modelId="{64C23D15-A88B-4D4C-A44B-A52009A5A279}" type="presParOf" srcId="{1D0F955B-4046-4354-8F71-9BB3509886B6}" destId="{7A7B0366-968F-4FBF-884B-C80B689276A5}" srcOrd="0" destOrd="0" presId="urn:microsoft.com/office/officeart/2005/8/layout/arrow3"/>
    <dgm:cxn modelId="{7CF367AD-C508-43A9-8580-882E75366848}" type="presParOf" srcId="{1D0F955B-4046-4354-8F71-9BB3509886B6}" destId="{88893664-E052-4BCD-9D96-69845022FB35}" srcOrd="1" destOrd="0" presId="urn:microsoft.com/office/officeart/2005/8/layout/arrow3"/>
    <dgm:cxn modelId="{D28068EE-D8A9-4121-AC3C-7AA2FFB23B4B}" type="presParOf" srcId="{1D0F955B-4046-4354-8F71-9BB3509886B6}" destId="{C5FFE97A-9BF8-4FC7-B6DE-B9C7F12C66B3}" srcOrd="2" destOrd="0" presId="urn:microsoft.com/office/officeart/2005/8/layout/arrow3"/>
    <dgm:cxn modelId="{A1AC23EE-3BFB-45BE-B162-680EE840BAAF}" type="presParOf" srcId="{1D0F955B-4046-4354-8F71-9BB3509886B6}" destId="{399CA6D4-2864-4EA0-A0E1-D7A291C9154C}" srcOrd="3" destOrd="0" presId="urn:microsoft.com/office/officeart/2005/8/layout/arrow3"/>
    <dgm:cxn modelId="{3C776539-A3E9-452B-B2E7-9AA4468124A7}" type="presParOf" srcId="{1D0F955B-4046-4354-8F71-9BB3509886B6}" destId="{BFD2D003-299D-41C8-88FA-18ACB70DCA31}" srcOrd="4" destOrd="0" presId="urn:microsoft.com/office/officeart/2005/8/layout/arrow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61C3F3-97E3-463F-9DE1-D4CDE340A85A}" type="doc">
      <dgm:prSet loTypeId="urn:microsoft.com/office/officeart/2008/layout/VerticalCurvedList" loCatId="list" qsTypeId="urn:microsoft.com/office/officeart/2005/8/quickstyle/3d1" qsCatId="3D" csTypeId="urn:microsoft.com/office/officeart/2005/8/colors/accent1_1" csCatId="accent1" phldr="1"/>
      <dgm:spPr/>
      <dgm:t>
        <a:bodyPr/>
        <a:lstStyle/>
        <a:p>
          <a:endParaRPr lang="es-CO"/>
        </a:p>
      </dgm:t>
    </dgm:pt>
    <dgm:pt modelId="{95AF29A3-9A68-4438-A18E-EADE1163F701}">
      <dgm:prSet phldrT="[Texto]" custT="1"/>
      <dgm:spPr/>
      <dgm:t>
        <a:bodyPr/>
        <a:lstStyle/>
        <a:p>
          <a:pPr algn="ctr"/>
          <a:r>
            <a:rPr lang="es-CO" sz="4800" dirty="0" smtClean="0"/>
            <a:t>Procesos</a:t>
          </a:r>
        </a:p>
        <a:p>
          <a:pPr algn="ctr"/>
          <a:r>
            <a:rPr lang="es-CO" sz="3500" dirty="0" smtClean="0">
              <a:solidFill>
                <a:schemeClr val="tx1">
                  <a:lumMod val="65000"/>
                  <a:lumOff val="35000"/>
                </a:schemeClr>
              </a:solidFill>
            </a:rPr>
            <a:t>Automatización MCP</a:t>
          </a:r>
          <a:endParaRPr lang="es-CO" sz="3500" dirty="0">
            <a:solidFill>
              <a:schemeClr val="tx1">
                <a:lumMod val="65000"/>
                <a:lumOff val="35000"/>
              </a:schemeClr>
            </a:solidFill>
          </a:endParaRPr>
        </a:p>
      </dgm:t>
    </dgm:pt>
    <dgm:pt modelId="{BA58F070-482E-4B1A-8456-B0DF1A7C8E5D}" type="parTrans" cxnId="{8D661319-56A7-4747-98EC-BBDE1B92EC18}">
      <dgm:prSet/>
      <dgm:spPr/>
      <dgm:t>
        <a:bodyPr/>
        <a:lstStyle/>
        <a:p>
          <a:endParaRPr lang="es-CO"/>
        </a:p>
      </dgm:t>
    </dgm:pt>
    <dgm:pt modelId="{9E70C651-288E-415E-BE31-F9ED661EBF69}" type="sibTrans" cxnId="{8D661319-56A7-4747-98EC-BBDE1B92EC18}">
      <dgm:prSet/>
      <dgm:spPr/>
      <dgm:t>
        <a:bodyPr/>
        <a:lstStyle/>
        <a:p>
          <a:endParaRPr lang="es-CO" dirty="0"/>
        </a:p>
      </dgm:t>
    </dgm:pt>
    <dgm:pt modelId="{2B8843B3-8285-45F1-8B58-D179D98AB11D}" type="pres">
      <dgm:prSet presAssocID="{9B61C3F3-97E3-463F-9DE1-D4CDE340A85A}" presName="Name0" presStyleCnt="0">
        <dgm:presLayoutVars>
          <dgm:chMax val="7"/>
          <dgm:chPref val="7"/>
          <dgm:dir/>
        </dgm:presLayoutVars>
      </dgm:prSet>
      <dgm:spPr/>
      <dgm:t>
        <a:bodyPr/>
        <a:lstStyle/>
        <a:p>
          <a:endParaRPr lang="es-CO"/>
        </a:p>
      </dgm:t>
    </dgm:pt>
    <dgm:pt modelId="{7CC4196F-313E-4483-9ACE-D085962A8C84}" type="pres">
      <dgm:prSet presAssocID="{9B61C3F3-97E3-463F-9DE1-D4CDE340A85A}" presName="Name1" presStyleCnt="0"/>
      <dgm:spPr/>
    </dgm:pt>
    <dgm:pt modelId="{42E7C4D3-6A7B-41A4-831D-E50394D870E3}" type="pres">
      <dgm:prSet presAssocID="{9B61C3F3-97E3-463F-9DE1-D4CDE340A85A}" presName="cycle" presStyleCnt="0"/>
      <dgm:spPr/>
    </dgm:pt>
    <dgm:pt modelId="{52FB216A-1060-4183-8E5C-35AF0356303B}" type="pres">
      <dgm:prSet presAssocID="{9B61C3F3-97E3-463F-9DE1-D4CDE340A85A}" presName="srcNode" presStyleLbl="node1" presStyleIdx="0" presStyleCnt="1"/>
      <dgm:spPr/>
    </dgm:pt>
    <dgm:pt modelId="{73922974-B038-4F85-AFCE-14E6902E518A}" type="pres">
      <dgm:prSet presAssocID="{9B61C3F3-97E3-463F-9DE1-D4CDE340A85A}" presName="conn" presStyleLbl="parChTrans1D2" presStyleIdx="0" presStyleCnt="1"/>
      <dgm:spPr/>
      <dgm:t>
        <a:bodyPr/>
        <a:lstStyle/>
        <a:p>
          <a:endParaRPr lang="es-CO"/>
        </a:p>
      </dgm:t>
    </dgm:pt>
    <dgm:pt modelId="{C3BF9727-A5BC-43EC-B82E-EE8C6BE4BC68}" type="pres">
      <dgm:prSet presAssocID="{9B61C3F3-97E3-463F-9DE1-D4CDE340A85A}" presName="extraNode" presStyleLbl="node1" presStyleIdx="0" presStyleCnt="1"/>
      <dgm:spPr/>
    </dgm:pt>
    <dgm:pt modelId="{0C75A080-E46A-4817-816C-D93E5376D593}" type="pres">
      <dgm:prSet presAssocID="{9B61C3F3-97E3-463F-9DE1-D4CDE340A85A}" presName="dstNode" presStyleLbl="node1" presStyleIdx="0" presStyleCnt="1"/>
      <dgm:spPr/>
    </dgm:pt>
    <dgm:pt modelId="{FBF39F43-E816-4D10-80A6-3A87657506D0}" type="pres">
      <dgm:prSet presAssocID="{95AF29A3-9A68-4438-A18E-EADE1163F701}" presName="text_1" presStyleLbl="node1" presStyleIdx="0" presStyleCnt="1">
        <dgm:presLayoutVars>
          <dgm:bulletEnabled val="1"/>
        </dgm:presLayoutVars>
      </dgm:prSet>
      <dgm:spPr/>
      <dgm:t>
        <a:bodyPr/>
        <a:lstStyle/>
        <a:p>
          <a:endParaRPr lang="es-CO"/>
        </a:p>
      </dgm:t>
    </dgm:pt>
    <dgm:pt modelId="{2AAC9375-1A59-4BAB-9A59-3F96B758A557}" type="pres">
      <dgm:prSet presAssocID="{95AF29A3-9A68-4438-A18E-EADE1163F701}" presName="accent_1" presStyleCnt="0"/>
      <dgm:spPr/>
    </dgm:pt>
    <dgm:pt modelId="{61E1B4D0-67A2-4B2B-ACA7-74638F579EEC}" type="pres">
      <dgm:prSet presAssocID="{95AF29A3-9A68-4438-A18E-EADE1163F701}" presName="accentRepeatNode" presStyleLbl="solidFgAcc1" presStyleIdx="0" presStyleCnt="1"/>
      <dgm:spPr/>
    </dgm:pt>
  </dgm:ptLst>
  <dgm:cxnLst>
    <dgm:cxn modelId="{8D661319-56A7-4747-98EC-BBDE1B92EC18}" srcId="{9B61C3F3-97E3-463F-9DE1-D4CDE340A85A}" destId="{95AF29A3-9A68-4438-A18E-EADE1163F701}" srcOrd="0" destOrd="0" parTransId="{BA58F070-482E-4B1A-8456-B0DF1A7C8E5D}" sibTransId="{9E70C651-288E-415E-BE31-F9ED661EBF69}"/>
    <dgm:cxn modelId="{47D3F7FD-DAB8-41C9-B33B-70A161D23009}" type="presOf" srcId="{9E70C651-288E-415E-BE31-F9ED661EBF69}" destId="{73922974-B038-4F85-AFCE-14E6902E518A}" srcOrd="0" destOrd="0" presId="urn:microsoft.com/office/officeart/2008/layout/VerticalCurvedList"/>
    <dgm:cxn modelId="{F79B86BF-0BEC-40B2-93B1-4D1F20CBE1AC}" type="presOf" srcId="{9B61C3F3-97E3-463F-9DE1-D4CDE340A85A}" destId="{2B8843B3-8285-45F1-8B58-D179D98AB11D}" srcOrd="0" destOrd="0" presId="urn:microsoft.com/office/officeart/2008/layout/VerticalCurvedList"/>
    <dgm:cxn modelId="{8AE8D92A-F113-4FE9-BE7A-6A4F22D6936A}" type="presOf" srcId="{95AF29A3-9A68-4438-A18E-EADE1163F701}" destId="{FBF39F43-E816-4D10-80A6-3A87657506D0}" srcOrd="0" destOrd="0" presId="urn:microsoft.com/office/officeart/2008/layout/VerticalCurvedList"/>
    <dgm:cxn modelId="{B14440CE-BC48-4718-B8FC-D40DFB0D259A}" type="presParOf" srcId="{2B8843B3-8285-45F1-8B58-D179D98AB11D}" destId="{7CC4196F-313E-4483-9ACE-D085962A8C84}" srcOrd="0" destOrd="0" presId="urn:microsoft.com/office/officeart/2008/layout/VerticalCurvedList"/>
    <dgm:cxn modelId="{9D514778-3281-42AF-98B0-47B044B5F9C9}" type="presParOf" srcId="{7CC4196F-313E-4483-9ACE-D085962A8C84}" destId="{42E7C4D3-6A7B-41A4-831D-E50394D870E3}" srcOrd="0" destOrd="0" presId="urn:microsoft.com/office/officeart/2008/layout/VerticalCurvedList"/>
    <dgm:cxn modelId="{FF09C703-A10D-4500-A78B-ECD7D4301017}" type="presParOf" srcId="{42E7C4D3-6A7B-41A4-831D-E50394D870E3}" destId="{52FB216A-1060-4183-8E5C-35AF0356303B}" srcOrd="0" destOrd="0" presId="urn:microsoft.com/office/officeart/2008/layout/VerticalCurvedList"/>
    <dgm:cxn modelId="{CF2B66CE-5A40-4CDE-B95F-749C06C499DE}" type="presParOf" srcId="{42E7C4D3-6A7B-41A4-831D-E50394D870E3}" destId="{73922974-B038-4F85-AFCE-14E6902E518A}" srcOrd="1" destOrd="0" presId="urn:microsoft.com/office/officeart/2008/layout/VerticalCurvedList"/>
    <dgm:cxn modelId="{E202C234-0EFC-4F86-9E88-1900C2F99505}" type="presParOf" srcId="{42E7C4D3-6A7B-41A4-831D-E50394D870E3}" destId="{C3BF9727-A5BC-43EC-B82E-EE8C6BE4BC68}" srcOrd="2" destOrd="0" presId="urn:microsoft.com/office/officeart/2008/layout/VerticalCurvedList"/>
    <dgm:cxn modelId="{BED99F90-DE75-4515-8633-D7A060680AC2}" type="presParOf" srcId="{42E7C4D3-6A7B-41A4-831D-E50394D870E3}" destId="{0C75A080-E46A-4817-816C-D93E5376D593}" srcOrd="3" destOrd="0" presId="urn:microsoft.com/office/officeart/2008/layout/VerticalCurvedList"/>
    <dgm:cxn modelId="{B4C140A5-B01E-461E-A1AC-39EF9620FA89}" type="presParOf" srcId="{7CC4196F-313E-4483-9ACE-D085962A8C84}" destId="{FBF39F43-E816-4D10-80A6-3A87657506D0}" srcOrd="1" destOrd="0" presId="urn:microsoft.com/office/officeart/2008/layout/VerticalCurvedList"/>
    <dgm:cxn modelId="{28571FBA-9892-496C-9B08-C72073D7A792}" type="presParOf" srcId="{7CC4196F-313E-4483-9ACE-D085962A8C84}" destId="{2AAC9375-1A59-4BAB-9A59-3F96B758A557}" srcOrd="2" destOrd="0" presId="urn:microsoft.com/office/officeart/2008/layout/VerticalCurvedList"/>
    <dgm:cxn modelId="{68A87B15-8A42-4A21-A965-6E2167DF3B79}" type="presParOf" srcId="{2AAC9375-1A59-4BAB-9A59-3F96B758A557}" destId="{61E1B4D0-67A2-4B2B-ACA7-74638F579EEC}" srcOrd="0" destOrd="0" presId="urn:microsoft.com/office/officeart/2008/layout/VerticalCurved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082012-5968-4E9B-82DF-2B67DB3BC876}" type="doc">
      <dgm:prSet loTypeId="urn:microsoft.com/office/officeart/2005/8/layout/funnel1" loCatId="relationship" qsTypeId="urn:microsoft.com/office/officeart/2005/8/quickstyle/simple1" qsCatId="simple" csTypeId="urn:microsoft.com/office/officeart/2005/8/colors/colorful3" csCatId="colorful" phldr="1"/>
      <dgm:spPr/>
      <dgm:t>
        <a:bodyPr/>
        <a:lstStyle/>
        <a:p>
          <a:endParaRPr lang="es-CO"/>
        </a:p>
      </dgm:t>
    </dgm:pt>
    <dgm:pt modelId="{57276BDF-B304-495C-8366-C07CCE5CE9C1}">
      <dgm:prSet phldrT="[Texto]" custT="1"/>
      <dgm:spPr/>
      <dgm:t>
        <a:bodyPr/>
        <a:lstStyle/>
        <a:p>
          <a:r>
            <a:rPr lang="es-CO" sz="1400" dirty="0" smtClean="0">
              <a:solidFill>
                <a:schemeClr val="tx1"/>
              </a:solidFill>
            </a:rPr>
            <a:t>SIBOL</a:t>
          </a:r>
          <a:endParaRPr lang="es-CO" sz="1400" dirty="0">
            <a:solidFill>
              <a:schemeClr val="tx1"/>
            </a:solidFill>
          </a:endParaRPr>
        </a:p>
      </dgm:t>
    </dgm:pt>
    <dgm:pt modelId="{6DFCA4B9-B4E9-414D-B6FF-282AD5001BE0}" type="parTrans" cxnId="{5413BB1F-6039-4B84-87BC-18AAD894B35E}">
      <dgm:prSet/>
      <dgm:spPr/>
      <dgm:t>
        <a:bodyPr/>
        <a:lstStyle/>
        <a:p>
          <a:endParaRPr lang="es-CO">
            <a:solidFill>
              <a:schemeClr val="tx1"/>
            </a:solidFill>
          </a:endParaRPr>
        </a:p>
      </dgm:t>
    </dgm:pt>
    <dgm:pt modelId="{3851B59B-174A-4C98-ABCE-5FD51AD1851C}" type="sibTrans" cxnId="{5413BB1F-6039-4B84-87BC-18AAD894B35E}">
      <dgm:prSet/>
      <dgm:spPr/>
      <dgm:t>
        <a:bodyPr/>
        <a:lstStyle/>
        <a:p>
          <a:endParaRPr lang="es-CO">
            <a:solidFill>
              <a:schemeClr val="tx1"/>
            </a:solidFill>
          </a:endParaRPr>
        </a:p>
      </dgm:t>
    </dgm:pt>
    <dgm:pt modelId="{D54B0841-15F9-4C04-920D-6A8C728C9472}">
      <dgm:prSet phldrT="[Texto]" custT="1"/>
      <dgm:spPr/>
      <dgm:t>
        <a:bodyPr/>
        <a:lstStyle/>
        <a:p>
          <a:r>
            <a:rPr lang="es-CO" sz="1600" dirty="0" smtClean="0">
              <a:solidFill>
                <a:schemeClr val="tx1"/>
              </a:solidFill>
            </a:rPr>
            <a:t>SIB</a:t>
          </a:r>
          <a:endParaRPr lang="es-CO" sz="1600" dirty="0">
            <a:solidFill>
              <a:schemeClr val="tx1"/>
            </a:solidFill>
          </a:endParaRPr>
        </a:p>
      </dgm:t>
    </dgm:pt>
    <dgm:pt modelId="{FB0B972D-1144-4814-BC07-F934584840D8}" type="parTrans" cxnId="{8057AA2C-2067-4BE6-B62F-E7DE14E0F714}">
      <dgm:prSet/>
      <dgm:spPr/>
      <dgm:t>
        <a:bodyPr/>
        <a:lstStyle/>
        <a:p>
          <a:endParaRPr lang="es-CO">
            <a:solidFill>
              <a:schemeClr val="tx1"/>
            </a:solidFill>
          </a:endParaRPr>
        </a:p>
      </dgm:t>
    </dgm:pt>
    <dgm:pt modelId="{1C7AB68B-DCA2-4BDC-8523-7682069128AF}" type="sibTrans" cxnId="{8057AA2C-2067-4BE6-B62F-E7DE14E0F714}">
      <dgm:prSet/>
      <dgm:spPr/>
      <dgm:t>
        <a:bodyPr/>
        <a:lstStyle/>
        <a:p>
          <a:endParaRPr lang="es-CO">
            <a:solidFill>
              <a:schemeClr val="tx1"/>
            </a:solidFill>
          </a:endParaRPr>
        </a:p>
      </dgm:t>
    </dgm:pt>
    <dgm:pt modelId="{84CD178C-BD5B-44D4-AC91-CD4C7E54EC84}">
      <dgm:prSet phldrT="[Texto]"/>
      <dgm:spPr/>
      <dgm:t>
        <a:bodyPr/>
        <a:lstStyle/>
        <a:p>
          <a:r>
            <a:rPr lang="es-CO" dirty="0" smtClean="0">
              <a:solidFill>
                <a:schemeClr val="tx1"/>
              </a:solidFill>
            </a:rPr>
            <a:t>RUEDA DE SELECCIÓN</a:t>
          </a:r>
          <a:endParaRPr lang="es-CO" dirty="0">
            <a:solidFill>
              <a:schemeClr val="tx1"/>
            </a:solidFill>
          </a:endParaRPr>
        </a:p>
      </dgm:t>
    </dgm:pt>
    <dgm:pt modelId="{BE02472E-0FC9-4F19-B57A-F3A79CFBBBFD}" type="parTrans" cxnId="{34D631AB-98E6-4B34-8AFF-D0E2B9FDB3EE}">
      <dgm:prSet/>
      <dgm:spPr/>
      <dgm:t>
        <a:bodyPr/>
        <a:lstStyle/>
        <a:p>
          <a:endParaRPr lang="es-CO">
            <a:solidFill>
              <a:schemeClr val="tx1"/>
            </a:solidFill>
          </a:endParaRPr>
        </a:p>
      </dgm:t>
    </dgm:pt>
    <dgm:pt modelId="{48F7B5F8-5FA6-45F8-8AB9-CB7DA767F04B}" type="sibTrans" cxnId="{34D631AB-98E6-4B34-8AFF-D0E2B9FDB3EE}">
      <dgm:prSet/>
      <dgm:spPr/>
      <dgm:t>
        <a:bodyPr/>
        <a:lstStyle/>
        <a:p>
          <a:endParaRPr lang="es-CO">
            <a:solidFill>
              <a:schemeClr val="tx1"/>
            </a:solidFill>
          </a:endParaRPr>
        </a:p>
      </dgm:t>
    </dgm:pt>
    <dgm:pt modelId="{6BBE0485-82C6-465A-8E7B-BA59C2E01415}">
      <dgm:prSet phldrT="[Texto]" custT="1"/>
      <dgm:spPr/>
      <dgm:t>
        <a:bodyPr/>
        <a:lstStyle/>
        <a:p>
          <a:r>
            <a:rPr lang="es-CO" sz="1600" b="1" dirty="0" smtClean="0">
              <a:solidFill>
                <a:schemeClr val="tx1"/>
              </a:solidFill>
            </a:rPr>
            <a:t>Plataforma</a:t>
          </a:r>
          <a:endParaRPr lang="es-CO" sz="1600" b="1" dirty="0">
            <a:solidFill>
              <a:schemeClr val="tx1"/>
            </a:solidFill>
          </a:endParaRPr>
        </a:p>
      </dgm:t>
    </dgm:pt>
    <dgm:pt modelId="{91BF1EFB-2B06-447F-A04E-045FB0DC56AB}" type="parTrans" cxnId="{7F7322F5-A5C2-44A9-B52A-330A6BE3D9DB}">
      <dgm:prSet/>
      <dgm:spPr/>
      <dgm:t>
        <a:bodyPr/>
        <a:lstStyle/>
        <a:p>
          <a:endParaRPr lang="es-CO">
            <a:solidFill>
              <a:schemeClr val="tx1"/>
            </a:solidFill>
          </a:endParaRPr>
        </a:p>
      </dgm:t>
    </dgm:pt>
    <dgm:pt modelId="{5735B896-2E6D-4F4F-92EE-FC15EBE2256F}" type="sibTrans" cxnId="{7F7322F5-A5C2-44A9-B52A-330A6BE3D9DB}">
      <dgm:prSet/>
      <dgm:spPr/>
      <dgm:t>
        <a:bodyPr/>
        <a:lstStyle/>
        <a:p>
          <a:endParaRPr lang="es-CO">
            <a:solidFill>
              <a:schemeClr val="tx1"/>
            </a:solidFill>
          </a:endParaRPr>
        </a:p>
      </dgm:t>
    </dgm:pt>
    <dgm:pt modelId="{733D4592-522C-45B4-9E8E-FB47EC1895AC}" type="pres">
      <dgm:prSet presAssocID="{D3082012-5968-4E9B-82DF-2B67DB3BC876}" presName="Name0" presStyleCnt="0">
        <dgm:presLayoutVars>
          <dgm:chMax val="4"/>
          <dgm:resizeHandles val="exact"/>
        </dgm:presLayoutVars>
      </dgm:prSet>
      <dgm:spPr/>
      <dgm:t>
        <a:bodyPr/>
        <a:lstStyle/>
        <a:p>
          <a:endParaRPr lang="es-CO"/>
        </a:p>
      </dgm:t>
    </dgm:pt>
    <dgm:pt modelId="{A1497B48-7D95-429B-B660-EC9DAFC6C0FF}" type="pres">
      <dgm:prSet presAssocID="{D3082012-5968-4E9B-82DF-2B67DB3BC876}" presName="ellipse" presStyleLbl="trBgShp" presStyleIdx="0" presStyleCnt="1"/>
      <dgm:spPr/>
    </dgm:pt>
    <dgm:pt modelId="{D42C6BE6-0B45-415B-8C8D-8D76CD887835}" type="pres">
      <dgm:prSet presAssocID="{D3082012-5968-4E9B-82DF-2B67DB3BC876}" presName="arrow1" presStyleLbl="fgShp" presStyleIdx="0" presStyleCnt="1"/>
      <dgm:spPr/>
    </dgm:pt>
    <dgm:pt modelId="{2AD10614-1592-48AC-96B8-EC578AE15F07}" type="pres">
      <dgm:prSet presAssocID="{D3082012-5968-4E9B-82DF-2B67DB3BC876}" presName="rectangle" presStyleLbl="revTx" presStyleIdx="0" presStyleCnt="1" custLinFactNeighborY="-32166">
        <dgm:presLayoutVars>
          <dgm:bulletEnabled val="1"/>
        </dgm:presLayoutVars>
      </dgm:prSet>
      <dgm:spPr/>
      <dgm:t>
        <a:bodyPr/>
        <a:lstStyle/>
        <a:p>
          <a:endParaRPr lang="es-CO"/>
        </a:p>
      </dgm:t>
    </dgm:pt>
    <dgm:pt modelId="{9D42DD05-EB8C-43B0-B3DE-4D98A0556FCC}" type="pres">
      <dgm:prSet presAssocID="{D54B0841-15F9-4C04-920D-6A8C728C9472}" presName="item1" presStyleLbl="node1" presStyleIdx="0" presStyleCnt="3">
        <dgm:presLayoutVars>
          <dgm:bulletEnabled val="1"/>
        </dgm:presLayoutVars>
      </dgm:prSet>
      <dgm:spPr/>
      <dgm:t>
        <a:bodyPr/>
        <a:lstStyle/>
        <a:p>
          <a:endParaRPr lang="es-CO"/>
        </a:p>
      </dgm:t>
    </dgm:pt>
    <dgm:pt modelId="{D0482C42-E4E7-4E21-9957-5515D2EF94D3}" type="pres">
      <dgm:prSet presAssocID="{84CD178C-BD5B-44D4-AC91-CD4C7E54EC84}" presName="item2" presStyleLbl="node1" presStyleIdx="1" presStyleCnt="3">
        <dgm:presLayoutVars>
          <dgm:bulletEnabled val="1"/>
        </dgm:presLayoutVars>
      </dgm:prSet>
      <dgm:spPr/>
      <dgm:t>
        <a:bodyPr/>
        <a:lstStyle/>
        <a:p>
          <a:endParaRPr lang="es-CO"/>
        </a:p>
      </dgm:t>
    </dgm:pt>
    <dgm:pt modelId="{049FB58A-9F1B-470B-9ABA-E669D7B33ABE}" type="pres">
      <dgm:prSet presAssocID="{6BBE0485-82C6-465A-8E7B-BA59C2E01415}" presName="item3" presStyleLbl="node1" presStyleIdx="2" presStyleCnt="3" custLinFactNeighborX="3780">
        <dgm:presLayoutVars>
          <dgm:bulletEnabled val="1"/>
        </dgm:presLayoutVars>
      </dgm:prSet>
      <dgm:spPr/>
      <dgm:t>
        <a:bodyPr/>
        <a:lstStyle/>
        <a:p>
          <a:endParaRPr lang="es-CO"/>
        </a:p>
      </dgm:t>
    </dgm:pt>
    <dgm:pt modelId="{FD342F59-D07F-4C43-BF94-C7FAE1AA15A1}" type="pres">
      <dgm:prSet presAssocID="{D3082012-5968-4E9B-82DF-2B67DB3BC876}" presName="funnel" presStyleLbl="trAlignAcc1" presStyleIdx="0" presStyleCnt="1"/>
      <dgm:spPr/>
    </dgm:pt>
  </dgm:ptLst>
  <dgm:cxnLst>
    <dgm:cxn modelId="{7F7322F5-A5C2-44A9-B52A-330A6BE3D9DB}" srcId="{D3082012-5968-4E9B-82DF-2B67DB3BC876}" destId="{6BBE0485-82C6-465A-8E7B-BA59C2E01415}" srcOrd="3" destOrd="0" parTransId="{91BF1EFB-2B06-447F-A04E-045FB0DC56AB}" sibTransId="{5735B896-2E6D-4F4F-92EE-FC15EBE2256F}"/>
    <dgm:cxn modelId="{CCEF3FFF-B0A3-4AA1-A074-1E7F0315B8CC}" type="presOf" srcId="{D3082012-5968-4E9B-82DF-2B67DB3BC876}" destId="{733D4592-522C-45B4-9E8E-FB47EC1895AC}" srcOrd="0" destOrd="0" presId="urn:microsoft.com/office/officeart/2005/8/layout/funnel1"/>
    <dgm:cxn modelId="{8057AA2C-2067-4BE6-B62F-E7DE14E0F714}" srcId="{D3082012-5968-4E9B-82DF-2B67DB3BC876}" destId="{D54B0841-15F9-4C04-920D-6A8C728C9472}" srcOrd="1" destOrd="0" parTransId="{FB0B972D-1144-4814-BC07-F934584840D8}" sibTransId="{1C7AB68B-DCA2-4BDC-8523-7682069128AF}"/>
    <dgm:cxn modelId="{7A40E017-C29D-4C8F-9D02-ECE6252A25B4}" type="presOf" srcId="{D54B0841-15F9-4C04-920D-6A8C728C9472}" destId="{D0482C42-E4E7-4E21-9957-5515D2EF94D3}" srcOrd="0" destOrd="0" presId="urn:microsoft.com/office/officeart/2005/8/layout/funnel1"/>
    <dgm:cxn modelId="{34D631AB-98E6-4B34-8AFF-D0E2B9FDB3EE}" srcId="{D3082012-5968-4E9B-82DF-2B67DB3BC876}" destId="{84CD178C-BD5B-44D4-AC91-CD4C7E54EC84}" srcOrd="2" destOrd="0" parTransId="{BE02472E-0FC9-4F19-B57A-F3A79CFBBBFD}" sibTransId="{48F7B5F8-5FA6-45F8-8AB9-CB7DA767F04B}"/>
    <dgm:cxn modelId="{B4B1506D-ED53-498C-A792-3D42058022FA}" type="presOf" srcId="{57276BDF-B304-495C-8366-C07CCE5CE9C1}" destId="{049FB58A-9F1B-470B-9ABA-E669D7B33ABE}" srcOrd="0" destOrd="0" presId="urn:microsoft.com/office/officeart/2005/8/layout/funnel1"/>
    <dgm:cxn modelId="{5413BB1F-6039-4B84-87BC-18AAD894B35E}" srcId="{D3082012-5968-4E9B-82DF-2B67DB3BC876}" destId="{57276BDF-B304-495C-8366-C07CCE5CE9C1}" srcOrd="0" destOrd="0" parTransId="{6DFCA4B9-B4E9-414D-B6FF-282AD5001BE0}" sibTransId="{3851B59B-174A-4C98-ABCE-5FD51AD1851C}"/>
    <dgm:cxn modelId="{67BC50A1-5FB7-4678-AB2B-F75703645480}" type="presOf" srcId="{6BBE0485-82C6-465A-8E7B-BA59C2E01415}" destId="{2AD10614-1592-48AC-96B8-EC578AE15F07}" srcOrd="0" destOrd="0" presId="urn:microsoft.com/office/officeart/2005/8/layout/funnel1"/>
    <dgm:cxn modelId="{DB2AFD93-8CD3-450F-8BA7-0CD9DE392F96}" type="presOf" srcId="{84CD178C-BD5B-44D4-AC91-CD4C7E54EC84}" destId="{9D42DD05-EB8C-43B0-B3DE-4D98A0556FCC}" srcOrd="0" destOrd="0" presId="urn:microsoft.com/office/officeart/2005/8/layout/funnel1"/>
    <dgm:cxn modelId="{4940BF00-0435-4322-954A-AE170C105B26}" type="presParOf" srcId="{733D4592-522C-45B4-9E8E-FB47EC1895AC}" destId="{A1497B48-7D95-429B-B660-EC9DAFC6C0FF}" srcOrd="0" destOrd="0" presId="urn:microsoft.com/office/officeart/2005/8/layout/funnel1"/>
    <dgm:cxn modelId="{B38EE73D-55B9-4275-94E3-DBC1A902366E}" type="presParOf" srcId="{733D4592-522C-45B4-9E8E-FB47EC1895AC}" destId="{D42C6BE6-0B45-415B-8C8D-8D76CD887835}" srcOrd="1" destOrd="0" presId="urn:microsoft.com/office/officeart/2005/8/layout/funnel1"/>
    <dgm:cxn modelId="{FFF58322-BEB0-49AA-9BDD-19EA17765CA4}" type="presParOf" srcId="{733D4592-522C-45B4-9E8E-FB47EC1895AC}" destId="{2AD10614-1592-48AC-96B8-EC578AE15F07}" srcOrd="2" destOrd="0" presId="urn:microsoft.com/office/officeart/2005/8/layout/funnel1"/>
    <dgm:cxn modelId="{71FBDE76-6925-4197-B3A5-691691574E08}" type="presParOf" srcId="{733D4592-522C-45B4-9E8E-FB47EC1895AC}" destId="{9D42DD05-EB8C-43B0-B3DE-4D98A0556FCC}" srcOrd="3" destOrd="0" presId="urn:microsoft.com/office/officeart/2005/8/layout/funnel1"/>
    <dgm:cxn modelId="{647832F1-C8BC-4991-843B-BB5015760F2F}" type="presParOf" srcId="{733D4592-522C-45B4-9E8E-FB47EC1895AC}" destId="{D0482C42-E4E7-4E21-9957-5515D2EF94D3}" srcOrd="4" destOrd="0" presId="urn:microsoft.com/office/officeart/2005/8/layout/funnel1"/>
    <dgm:cxn modelId="{99CDBAD5-5510-4412-A7D5-03C68E703D01}" type="presParOf" srcId="{733D4592-522C-45B4-9E8E-FB47EC1895AC}" destId="{049FB58A-9F1B-470B-9ABA-E669D7B33ABE}" srcOrd="5" destOrd="0" presId="urn:microsoft.com/office/officeart/2005/8/layout/funnel1"/>
    <dgm:cxn modelId="{20D62296-291B-4293-B106-B8F852ABB0FB}" type="presParOf" srcId="{733D4592-522C-45B4-9E8E-FB47EC1895AC}" destId="{FD342F59-D07F-4C43-BF94-C7FAE1AA15A1}" srcOrd="6" destOrd="0" presId="urn:microsoft.com/office/officeart/2005/8/layout/funne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3DB648-688E-424D-9F37-D18A58D52E3E}" type="doc">
      <dgm:prSet loTypeId="urn:microsoft.com/office/officeart/2009/3/layout/RandomtoResultProcess" loCatId="process" qsTypeId="urn:microsoft.com/office/officeart/2005/8/quickstyle/simple1" qsCatId="simple" csTypeId="urn:microsoft.com/office/officeart/2005/8/colors/colorful1#1" csCatId="colorful" phldr="1"/>
      <dgm:spPr/>
      <dgm:t>
        <a:bodyPr/>
        <a:lstStyle/>
        <a:p>
          <a:endParaRPr lang="es-CO"/>
        </a:p>
      </dgm:t>
    </dgm:pt>
    <dgm:pt modelId="{F7F97983-3769-40B6-A835-A9EAEC8DD514}">
      <dgm:prSet phldrT="[Texto]" custT="1"/>
      <dgm:spPr/>
      <dgm:t>
        <a:bodyPr/>
        <a:lstStyle/>
        <a:p>
          <a:r>
            <a:rPr lang="es-CO" sz="1400" dirty="0" smtClean="0"/>
            <a:t>Levantamiento información con las áreas</a:t>
          </a:r>
          <a:endParaRPr lang="es-CO" sz="1400" dirty="0"/>
        </a:p>
      </dgm:t>
    </dgm:pt>
    <dgm:pt modelId="{898D1AA2-675A-41D3-A53E-8D0876BF38A1}" type="parTrans" cxnId="{03412A9A-F01C-47E8-A351-E8FA9E604AA1}">
      <dgm:prSet/>
      <dgm:spPr/>
      <dgm:t>
        <a:bodyPr/>
        <a:lstStyle/>
        <a:p>
          <a:endParaRPr lang="es-CO" sz="1600"/>
        </a:p>
      </dgm:t>
    </dgm:pt>
    <dgm:pt modelId="{805CC4D1-F933-4975-AAC1-093726BC6CE3}" type="sibTrans" cxnId="{03412A9A-F01C-47E8-A351-E8FA9E604AA1}">
      <dgm:prSet/>
      <dgm:spPr/>
      <dgm:t>
        <a:bodyPr/>
        <a:lstStyle/>
        <a:p>
          <a:endParaRPr lang="es-CO" sz="1600"/>
        </a:p>
      </dgm:t>
    </dgm:pt>
    <dgm:pt modelId="{B88FC506-586C-42BB-A572-3ED81DEC6B53}">
      <dgm:prSet phldrT="[Texto]" custT="1"/>
      <dgm:spPr/>
      <dgm:t>
        <a:bodyPr/>
        <a:lstStyle/>
        <a:p>
          <a:r>
            <a:rPr lang="es-CO" sz="1400" dirty="0" smtClean="0"/>
            <a:t>Optimización del MCP</a:t>
          </a:r>
          <a:endParaRPr lang="es-CO" sz="1400" dirty="0"/>
        </a:p>
      </dgm:t>
    </dgm:pt>
    <dgm:pt modelId="{C6D61553-3973-42EB-86B4-ADF6A1E70A3F}" type="parTrans" cxnId="{5A838D44-5FE5-4CE4-90DA-849880593CB4}">
      <dgm:prSet/>
      <dgm:spPr/>
      <dgm:t>
        <a:bodyPr/>
        <a:lstStyle/>
        <a:p>
          <a:endParaRPr lang="es-CO" sz="1600"/>
        </a:p>
      </dgm:t>
    </dgm:pt>
    <dgm:pt modelId="{A8A33B02-9B16-4732-B6A6-742E48CC5D44}" type="sibTrans" cxnId="{5A838D44-5FE5-4CE4-90DA-849880593CB4}">
      <dgm:prSet/>
      <dgm:spPr/>
      <dgm:t>
        <a:bodyPr/>
        <a:lstStyle/>
        <a:p>
          <a:endParaRPr lang="es-CO" sz="1600"/>
        </a:p>
      </dgm:t>
    </dgm:pt>
    <dgm:pt modelId="{EB5CA1DE-3383-41F2-AEA2-47D385ABF2CE}" type="pres">
      <dgm:prSet presAssocID="{1B3DB648-688E-424D-9F37-D18A58D52E3E}" presName="Name0" presStyleCnt="0">
        <dgm:presLayoutVars>
          <dgm:dir/>
          <dgm:animOne val="branch"/>
          <dgm:animLvl val="lvl"/>
        </dgm:presLayoutVars>
      </dgm:prSet>
      <dgm:spPr/>
      <dgm:t>
        <a:bodyPr/>
        <a:lstStyle/>
        <a:p>
          <a:endParaRPr lang="es-CO"/>
        </a:p>
      </dgm:t>
    </dgm:pt>
    <dgm:pt modelId="{E012CA2E-00AA-487C-9A9D-5C921200E9BB}" type="pres">
      <dgm:prSet presAssocID="{F7F97983-3769-40B6-A835-A9EAEC8DD514}" presName="chaos" presStyleCnt="0"/>
      <dgm:spPr/>
    </dgm:pt>
    <dgm:pt modelId="{BC659762-8FAD-474E-9E34-C732470E13D2}" type="pres">
      <dgm:prSet presAssocID="{F7F97983-3769-40B6-A835-A9EAEC8DD514}" presName="parTx1" presStyleLbl="revTx" presStyleIdx="0" presStyleCnt="1"/>
      <dgm:spPr/>
      <dgm:t>
        <a:bodyPr/>
        <a:lstStyle/>
        <a:p>
          <a:endParaRPr lang="es-CO"/>
        </a:p>
      </dgm:t>
    </dgm:pt>
    <dgm:pt modelId="{CEBC3708-44D5-4B4D-94AD-0BC62116B552}" type="pres">
      <dgm:prSet presAssocID="{F7F97983-3769-40B6-A835-A9EAEC8DD514}" presName="c1" presStyleLbl="node1" presStyleIdx="0" presStyleCnt="19"/>
      <dgm:spPr/>
    </dgm:pt>
    <dgm:pt modelId="{5A756AF1-9786-4B84-BCDB-3CA9F030E8E1}" type="pres">
      <dgm:prSet presAssocID="{F7F97983-3769-40B6-A835-A9EAEC8DD514}" presName="c2" presStyleLbl="node1" presStyleIdx="1" presStyleCnt="19"/>
      <dgm:spPr/>
    </dgm:pt>
    <dgm:pt modelId="{D127933D-85DD-4DD0-B2FE-6833925A770C}" type="pres">
      <dgm:prSet presAssocID="{F7F97983-3769-40B6-A835-A9EAEC8DD514}" presName="c3" presStyleLbl="node1" presStyleIdx="2" presStyleCnt="19"/>
      <dgm:spPr/>
    </dgm:pt>
    <dgm:pt modelId="{BF817C4B-FA6F-4881-88A5-AD43399F6B59}" type="pres">
      <dgm:prSet presAssocID="{F7F97983-3769-40B6-A835-A9EAEC8DD514}" presName="c4" presStyleLbl="node1" presStyleIdx="3" presStyleCnt="19"/>
      <dgm:spPr/>
    </dgm:pt>
    <dgm:pt modelId="{7C23AB57-A2F2-4AB0-A35C-43ADEFF24597}" type="pres">
      <dgm:prSet presAssocID="{F7F97983-3769-40B6-A835-A9EAEC8DD514}" presName="c5" presStyleLbl="node1" presStyleIdx="4" presStyleCnt="19"/>
      <dgm:spPr/>
    </dgm:pt>
    <dgm:pt modelId="{023C97BA-AD19-4D17-A315-7765DCE02E84}" type="pres">
      <dgm:prSet presAssocID="{F7F97983-3769-40B6-A835-A9EAEC8DD514}" presName="c6" presStyleLbl="node1" presStyleIdx="5" presStyleCnt="19"/>
      <dgm:spPr/>
    </dgm:pt>
    <dgm:pt modelId="{6FA69592-25D6-4025-9EF6-D52AF6C908AB}" type="pres">
      <dgm:prSet presAssocID="{F7F97983-3769-40B6-A835-A9EAEC8DD514}" presName="c7" presStyleLbl="node1" presStyleIdx="6" presStyleCnt="19"/>
      <dgm:spPr/>
    </dgm:pt>
    <dgm:pt modelId="{E9B660AF-492C-4112-9187-1CC53917DFAB}" type="pres">
      <dgm:prSet presAssocID="{F7F97983-3769-40B6-A835-A9EAEC8DD514}" presName="c8" presStyleLbl="node1" presStyleIdx="7" presStyleCnt="19"/>
      <dgm:spPr/>
    </dgm:pt>
    <dgm:pt modelId="{0FCC8F25-FF46-4013-BA00-B34376C3401A}" type="pres">
      <dgm:prSet presAssocID="{F7F97983-3769-40B6-A835-A9EAEC8DD514}" presName="c9" presStyleLbl="node1" presStyleIdx="8" presStyleCnt="19"/>
      <dgm:spPr/>
    </dgm:pt>
    <dgm:pt modelId="{094EC5C7-26CF-4037-B071-AB17DB8FAF2C}" type="pres">
      <dgm:prSet presAssocID="{F7F97983-3769-40B6-A835-A9EAEC8DD514}" presName="c10" presStyleLbl="node1" presStyleIdx="9" presStyleCnt="19"/>
      <dgm:spPr/>
    </dgm:pt>
    <dgm:pt modelId="{E44EC4FA-DBAF-4B73-A772-AC0BCD3F0390}" type="pres">
      <dgm:prSet presAssocID="{F7F97983-3769-40B6-A835-A9EAEC8DD514}" presName="c11" presStyleLbl="node1" presStyleIdx="10" presStyleCnt="19"/>
      <dgm:spPr/>
    </dgm:pt>
    <dgm:pt modelId="{5A9CE189-F872-47A2-A7CB-284AA971C016}" type="pres">
      <dgm:prSet presAssocID="{F7F97983-3769-40B6-A835-A9EAEC8DD514}" presName="c12" presStyleLbl="node1" presStyleIdx="11" presStyleCnt="19"/>
      <dgm:spPr/>
    </dgm:pt>
    <dgm:pt modelId="{11B26953-0F60-4975-A7AA-BDB5F3B04D8B}" type="pres">
      <dgm:prSet presAssocID="{F7F97983-3769-40B6-A835-A9EAEC8DD514}" presName="c13" presStyleLbl="node1" presStyleIdx="12" presStyleCnt="19"/>
      <dgm:spPr/>
    </dgm:pt>
    <dgm:pt modelId="{AB326A8D-90C7-4A88-AB72-1B5FC52D9889}" type="pres">
      <dgm:prSet presAssocID="{F7F97983-3769-40B6-A835-A9EAEC8DD514}" presName="c14" presStyleLbl="node1" presStyleIdx="13" presStyleCnt="19"/>
      <dgm:spPr/>
    </dgm:pt>
    <dgm:pt modelId="{3ADA236B-ACE7-49BB-982F-FD4905A365B1}" type="pres">
      <dgm:prSet presAssocID="{F7F97983-3769-40B6-A835-A9EAEC8DD514}" presName="c15" presStyleLbl="node1" presStyleIdx="14" presStyleCnt="19"/>
      <dgm:spPr/>
    </dgm:pt>
    <dgm:pt modelId="{E19E7C49-BE05-4AF4-9586-83980A1DB6C1}" type="pres">
      <dgm:prSet presAssocID="{F7F97983-3769-40B6-A835-A9EAEC8DD514}" presName="c16" presStyleLbl="node1" presStyleIdx="15" presStyleCnt="19"/>
      <dgm:spPr/>
    </dgm:pt>
    <dgm:pt modelId="{32F2B28F-A0AE-41E6-B3AF-E3DE0899C21D}" type="pres">
      <dgm:prSet presAssocID="{F7F97983-3769-40B6-A835-A9EAEC8DD514}" presName="c17" presStyleLbl="node1" presStyleIdx="16" presStyleCnt="19"/>
      <dgm:spPr/>
    </dgm:pt>
    <dgm:pt modelId="{051D538B-77A6-4889-BEC3-D4E6BE446A71}" type="pres">
      <dgm:prSet presAssocID="{F7F97983-3769-40B6-A835-A9EAEC8DD514}" presName="c18" presStyleLbl="node1" presStyleIdx="17" presStyleCnt="19"/>
      <dgm:spPr/>
    </dgm:pt>
    <dgm:pt modelId="{9313664C-0CEA-47E4-AB17-D2BDFDF6C6B1}" type="pres">
      <dgm:prSet presAssocID="{805CC4D1-F933-4975-AAC1-093726BC6CE3}" presName="chevronComposite1" presStyleCnt="0"/>
      <dgm:spPr/>
    </dgm:pt>
    <dgm:pt modelId="{7A8F8B8F-66B0-4BC3-AF41-D003DC887281}" type="pres">
      <dgm:prSet presAssocID="{805CC4D1-F933-4975-AAC1-093726BC6CE3}" presName="chevron1" presStyleLbl="sibTrans2D1" presStyleIdx="0" presStyleCnt="2"/>
      <dgm:spPr/>
    </dgm:pt>
    <dgm:pt modelId="{B7FE6398-50C6-4C70-8F95-77F6F65B2FA5}" type="pres">
      <dgm:prSet presAssocID="{805CC4D1-F933-4975-AAC1-093726BC6CE3}" presName="spChevron1" presStyleCnt="0"/>
      <dgm:spPr/>
    </dgm:pt>
    <dgm:pt modelId="{B91E3772-354A-4C0B-B7D6-E3C04ED80B7F}" type="pres">
      <dgm:prSet presAssocID="{805CC4D1-F933-4975-AAC1-093726BC6CE3}" presName="overlap" presStyleCnt="0"/>
      <dgm:spPr/>
    </dgm:pt>
    <dgm:pt modelId="{72908E23-5A4C-4AD5-AA00-EE3D4A340134}" type="pres">
      <dgm:prSet presAssocID="{805CC4D1-F933-4975-AAC1-093726BC6CE3}" presName="chevronComposite2" presStyleCnt="0"/>
      <dgm:spPr/>
    </dgm:pt>
    <dgm:pt modelId="{3F442C03-7CAB-48F4-AC9B-1ED0D282157D}" type="pres">
      <dgm:prSet presAssocID="{805CC4D1-F933-4975-AAC1-093726BC6CE3}" presName="chevron2" presStyleLbl="sibTrans2D1" presStyleIdx="1" presStyleCnt="2"/>
      <dgm:spPr/>
    </dgm:pt>
    <dgm:pt modelId="{3304DFCF-A1F0-4014-AB52-DB37B415463B}" type="pres">
      <dgm:prSet presAssocID="{805CC4D1-F933-4975-AAC1-093726BC6CE3}" presName="spChevron2" presStyleCnt="0"/>
      <dgm:spPr/>
    </dgm:pt>
    <dgm:pt modelId="{CF8C2DCE-3941-4B23-AE74-3A7D878C15DE}" type="pres">
      <dgm:prSet presAssocID="{B88FC506-586C-42BB-A572-3ED81DEC6B53}" presName="last" presStyleCnt="0"/>
      <dgm:spPr/>
    </dgm:pt>
    <dgm:pt modelId="{60F2CCC2-C534-4E4F-ADF1-5E44930E292C}" type="pres">
      <dgm:prSet presAssocID="{B88FC506-586C-42BB-A572-3ED81DEC6B53}" presName="circleTx" presStyleLbl="node1" presStyleIdx="18" presStyleCnt="19"/>
      <dgm:spPr/>
      <dgm:t>
        <a:bodyPr/>
        <a:lstStyle/>
        <a:p>
          <a:endParaRPr lang="es-CO"/>
        </a:p>
      </dgm:t>
    </dgm:pt>
    <dgm:pt modelId="{A34184B8-9203-48AA-94F2-AEB50EF68DCF}" type="pres">
      <dgm:prSet presAssocID="{B88FC506-586C-42BB-A572-3ED81DEC6B53}" presName="spN" presStyleCnt="0"/>
      <dgm:spPr/>
    </dgm:pt>
  </dgm:ptLst>
  <dgm:cxnLst>
    <dgm:cxn modelId="{CC27790C-9928-40A2-8F4A-04045990F1B1}" type="presOf" srcId="{1B3DB648-688E-424D-9F37-D18A58D52E3E}" destId="{EB5CA1DE-3383-41F2-AEA2-47D385ABF2CE}" srcOrd="0" destOrd="0" presId="urn:microsoft.com/office/officeart/2009/3/layout/RandomtoResultProcess"/>
    <dgm:cxn modelId="{5A838D44-5FE5-4CE4-90DA-849880593CB4}" srcId="{1B3DB648-688E-424D-9F37-D18A58D52E3E}" destId="{B88FC506-586C-42BB-A572-3ED81DEC6B53}" srcOrd="1" destOrd="0" parTransId="{C6D61553-3973-42EB-86B4-ADF6A1E70A3F}" sibTransId="{A8A33B02-9B16-4732-B6A6-742E48CC5D44}"/>
    <dgm:cxn modelId="{03412A9A-F01C-47E8-A351-E8FA9E604AA1}" srcId="{1B3DB648-688E-424D-9F37-D18A58D52E3E}" destId="{F7F97983-3769-40B6-A835-A9EAEC8DD514}" srcOrd="0" destOrd="0" parTransId="{898D1AA2-675A-41D3-A53E-8D0876BF38A1}" sibTransId="{805CC4D1-F933-4975-AAC1-093726BC6CE3}"/>
    <dgm:cxn modelId="{EC8F52C7-1B26-42CA-9421-F0E98C64B41D}" type="presOf" srcId="{B88FC506-586C-42BB-A572-3ED81DEC6B53}" destId="{60F2CCC2-C534-4E4F-ADF1-5E44930E292C}" srcOrd="0" destOrd="0" presId="urn:microsoft.com/office/officeart/2009/3/layout/RandomtoResultProcess"/>
    <dgm:cxn modelId="{4DCC90D1-53F1-440B-983A-CD8379D02881}" type="presOf" srcId="{F7F97983-3769-40B6-A835-A9EAEC8DD514}" destId="{BC659762-8FAD-474E-9E34-C732470E13D2}" srcOrd="0" destOrd="0" presId="urn:microsoft.com/office/officeart/2009/3/layout/RandomtoResultProcess"/>
    <dgm:cxn modelId="{D3BD34B0-4829-4513-B527-23874EC87645}" type="presParOf" srcId="{EB5CA1DE-3383-41F2-AEA2-47D385ABF2CE}" destId="{E012CA2E-00AA-487C-9A9D-5C921200E9BB}" srcOrd="0" destOrd="0" presId="urn:microsoft.com/office/officeart/2009/3/layout/RandomtoResultProcess"/>
    <dgm:cxn modelId="{12EFD88E-E13C-4CD4-BDF8-C39D9C602BC7}" type="presParOf" srcId="{E012CA2E-00AA-487C-9A9D-5C921200E9BB}" destId="{BC659762-8FAD-474E-9E34-C732470E13D2}" srcOrd="0" destOrd="0" presId="urn:microsoft.com/office/officeart/2009/3/layout/RandomtoResultProcess"/>
    <dgm:cxn modelId="{B253917E-43CA-4773-9798-10658C643543}" type="presParOf" srcId="{E012CA2E-00AA-487C-9A9D-5C921200E9BB}" destId="{CEBC3708-44D5-4B4D-94AD-0BC62116B552}" srcOrd="1" destOrd="0" presId="urn:microsoft.com/office/officeart/2009/3/layout/RandomtoResultProcess"/>
    <dgm:cxn modelId="{F30E0B8B-3636-42A8-A951-87CEA20D8CB4}" type="presParOf" srcId="{E012CA2E-00AA-487C-9A9D-5C921200E9BB}" destId="{5A756AF1-9786-4B84-BCDB-3CA9F030E8E1}" srcOrd="2" destOrd="0" presId="urn:microsoft.com/office/officeart/2009/3/layout/RandomtoResultProcess"/>
    <dgm:cxn modelId="{E5D0BC85-EEE2-436F-987C-662860DE68F2}" type="presParOf" srcId="{E012CA2E-00AA-487C-9A9D-5C921200E9BB}" destId="{D127933D-85DD-4DD0-B2FE-6833925A770C}" srcOrd="3" destOrd="0" presId="urn:microsoft.com/office/officeart/2009/3/layout/RandomtoResultProcess"/>
    <dgm:cxn modelId="{BC66BFEC-C56D-451F-9075-7E2D3CA8670A}" type="presParOf" srcId="{E012CA2E-00AA-487C-9A9D-5C921200E9BB}" destId="{BF817C4B-FA6F-4881-88A5-AD43399F6B59}" srcOrd="4" destOrd="0" presId="urn:microsoft.com/office/officeart/2009/3/layout/RandomtoResultProcess"/>
    <dgm:cxn modelId="{F8512F56-3BB3-464B-AB0D-63D2D78F3CE4}" type="presParOf" srcId="{E012CA2E-00AA-487C-9A9D-5C921200E9BB}" destId="{7C23AB57-A2F2-4AB0-A35C-43ADEFF24597}" srcOrd="5" destOrd="0" presId="urn:microsoft.com/office/officeart/2009/3/layout/RandomtoResultProcess"/>
    <dgm:cxn modelId="{BB56B6E2-E579-454B-B097-9733104E6387}" type="presParOf" srcId="{E012CA2E-00AA-487C-9A9D-5C921200E9BB}" destId="{023C97BA-AD19-4D17-A315-7765DCE02E84}" srcOrd="6" destOrd="0" presId="urn:microsoft.com/office/officeart/2009/3/layout/RandomtoResultProcess"/>
    <dgm:cxn modelId="{19579C74-3A6B-4D92-A6ED-B17345A2C475}" type="presParOf" srcId="{E012CA2E-00AA-487C-9A9D-5C921200E9BB}" destId="{6FA69592-25D6-4025-9EF6-D52AF6C908AB}" srcOrd="7" destOrd="0" presId="urn:microsoft.com/office/officeart/2009/3/layout/RandomtoResultProcess"/>
    <dgm:cxn modelId="{2352F91B-E96D-4D27-BCD2-6CAF6DAC4CAD}" type="presParOf" srcId="{E012CA2E-00AA-487C-9A9D-5C921200E9BB}" destId="{E9B660AF-492C-4112-9187-1CC53917DFAB}" srcOrd="8" destOrd="0" presId="urn:microsoft.com/office/officeart/2009/3/layout/RandomtoResultProcess"/>
    <dgm:cxn modelId="{63D635DC-D91C-443B-84DD-32E0F621385C}" type="presParOf" srcId="{E012CA2E-00AA-487C-9A9D-5C921200E9BB}" destId="{0FCC8F25-FF46-4013-BA00-B34376C3401A}" srcOrd="9" destOrd="0" presId="urn:microsoft.com/office/officeart/2009/3/layout/RandomtoResultProcess"/>
    <dgm:cxn modelId="{62DDC416-A31F-442D-893D-9BB453C45FEB}" type="presParOf" srcId="{E012CA2E-00AA-487C-9A9D-5C921200E9BB}" destId="{094EC5C7-26CF-4037-B071-AB17DB8FAF2C}" srcOrd="10" destOrd="0" presId="urn:microsoft.com/office/officeart/2009/3/layout/RandomtoResultProcess"/>
    <dgm:cxn modelId="{22B122D6-91B9-4928-A095-C88DAD09ABCB}" type="presParOf" srcId="{E012CA2E-00AA-487C-9A9D-5C921200E9BB}" destId="{E44EC4FA-DBAF-4B73-A772-AC0BCD3F0390}" srcOrd="11" destOrd="0" presId="urn:microsoft.com/office/officeart/2009/3/layout/RandomtoResultProcess"/>
    <dgm:cxn modelId="{DAACD393-6E22-428F-BFEE-62DD83D82268}" type="presParOf" srcId="{E012CA2E-00AA-487C-9A9D-5C921200E9BB}" destId="{5A9CE189-F872-47A2-A7CB-284AA971C016}" srcOrd="12" destOrd="0" presId="urn:microsoft.com/office/officeart/2009/3/layout/RandomtoResultProcess"/>
    <dgm:cxn modelId="{B7C49858-64DC-4213-9E9E-AE436A49A266}" type="presParOf" srcId="{E012CA2E-00AA-487C-9A9D-5C921200E9BB}" destId="{11B26953-0F60-4975-A7AA-BDB5F3B04D8B}" srcOrd="13" destOrd="0" presId="urn:microsoft.com/office/officeart/2009/3/layout/RandomtoResultProcess"/>
    <dgm:cxn modelId="{D341B37F-2C21-436A-B347-75DD6F9BBD66}" type="presParOf" srcId="{E012CA2E-00AA-487C-9A9D-5C921200E9BB}" destId="{AB326A8D-90C7-4A88-AB72-1B5FC52D9889}" srcOrd="14" destOrd="0" presId="urn:microsoft.com/office/officeart/2009/3/layout/RandomtoResultProcess"/>
    <dgm:cxn modelId="{F56657CB-0472-4061-8A92-494182A5F3F4}" type="presParOf" srcId="{E012CA2E-00AA-487C-9A9D-5C921200E9BB}" destId="{3ADA236B-ACE7-49BB-982F-FD4905A365B1}" srcOrd="15" destOrd="0" presId="urn:microsoft.com/office/officeart/2009/3/layout/RandomtoResultProcess"/>
    <dgm:cxn modelId="{E3B73934-F4FD-4151-BC20-7CBD65C28D76}" type="presParOf" srcId="{E012CA2E-00AA-487C-9A9D-5C921200E9BB}" destId="{E19E7C49-BE05-4AF4-9586-83980A1DB6C1}" srcOrd="16" destOrd="0" presId="urn:microsoft.com/office/officeart/2009/3/layout/RandomtoResultProcess"/>
    <dgm:cxn modelId="{A64DD857-CE49-4C65-AE09-7C436CFF99E7}" type="presParOf" srcId="{E012CA2E-00AA-487C-9A9D-5C921200E9BB}" destId="{32F2B28F-A0AE-41E6-B3AF-E3DE0899C21D}" srcOrd="17" destOrd="0" presId="urn:microsoft.com/office/officeart/2009/3/layout/RandomtoResultProcess"/>
    <dgm:cxn modelId="{8E210004-D441-4A61-8F89-0006EFD81946}" type="presParOf" srcId="{E012CA2E-00AA-487C-9A9D-5C921200E9BB}" destId="{051D538B-77A6-4889-BEC3-D4E6BE446A71}" srcOrd="18" destOrd="0" presId="urn:microsoft.com/office/officeart/2009/3/layout/RandomtoResultProcess"/>
    <dgm:cxn modelId="{9D850023-6109-41C7-A016-43436C2CC366}" type="presParOf" srcId="{EB5CA1DE-3383-41F2-AEA2-47D385ABF2CE}" destId="{9313664C-0CEA-47E4-AB17-D2BDFDF6C6B1}" srcOrd="1" destOrd="0" presId="urn:microsoft.com/office/officeart/2009/3/layout/RandomtoResultProcess"/>
    <dgm:cxn modelId="{CCA521F9-1E3A-41D7-B43F-CF8D20759291}" type="presParOf" srcId="{9313664C-0CEA-47E4-AB17-D2BDFDF6C6B1}" destId="{7A8F8B8F-66B0-4BC3-AF41-D003DC887281}" srcOrd="0" destOrd="0" presId="urn:microsoft.com/office/officeart/2009/3/layout/RandomtoResultProcess"/>
    <dgm:cxn modelId="{AD423959-922F-4256-B822-9B1E42F3F208}" type="presParOf" srcId="{9313664C-0CEA-47E4-AB17-D2BDFDF6C6B1}" destId="{B7FE6398-50C6-4C70-8F95-77F6F65B2FA5}" srcOrd="1" destOrd="0" presId="urn:microsoft.com/office/officeart/2009/3/layout/RandomtoResultProcess"/>
    <dgm:cxn modelId="{0E461FA9-F037-424C-B4CA-823EFE57E0CA}" type="presParOf" srcId="{EB5CA1DE-3383-41F2-AEA2-47D385ABF2CE}" destId="{B91E3772-354A-4C0B-B7D6-E3C04ED80B7F}" srcOrd="2" destOrd="0" presId="urn:microsoft.com/office/officeart/2009/3/layout/RandomtoResultProcess"/>
    <dgm:cxn modelId="{1058E961-945F-4056-AC12-90AA6416A59A}" type="presParOf" srcId="{EB5CA1DE-3383-41F2-AEA2-47D385ABF2CE}" destId="{72908E23-5A4C-4AD5-AA00-EE3D4A340134}" srcOrd="3" destOrd="0" presId="urn:microsoft.com/office/officeart/2009/3/layout/RandomtoResultProcess"/>
    <dgm:cxn modelId="{185DBD09-DC60-4BEF-973C-23300666F6B0}" type="presParOf" srcId="{72908E23-5A4C-4AD5-AA00-EE3D4A340134}" destId="{3F442C03-7CAB-48F4-AC9B-1ED0D282157D}" srcOrd="0" destOrd="0" presId="urn:microsoft.com/office/officeart/2009/3/layout/RandomtoResultProcess"/>
    <dgm:cxn modelId="{2EE6A40C-A223-40C7-8A92-F0C762CCCA2F}" type="presParOf" srcId="{72908E23-5A4C-4AD5-AA00-EE3D4A340134}" destId="{3304DFCF-A1F0-4014-AB52-DB37B415463B}" srcOrd="1" destOrd="0" presId="urn:microsoft.com/office/officeart/2009/3/layout/RandomtoResultProcess"/>
    <dgm:cxn modelId="{48C51925-734F-4AC2-B042-A47DBE00DF73}" type="presParOf" srcId="{EB5CA1DE-3383-41F2-AEA2-47D385ABF2CE}" destId="{CF8C2DCE-3941-4B23-AE74-3A7D878C15DE}" srcOrd="4" destOrd="0" presId="urn:microsoft.com/office/officeart/2009/3/layout/RandomtoResultProcess"/>
    <dgm:cxn modelId="{F3E176F5-D831-41F7-91D9-68C02B6BB81F}" type="presParOf" srcId="{CF8C2DCE-3941-4B23-AE74-3A7D878C15DE}" destId="{60F2CCC2-C534-4E4F-ADF1-5E44930E292C}" srcOrd="0" destOrd="0" presId="urn:microsoft.com/office/officeart/2009/3/layout/RandomtoResultProcess"/>
    <dgm:cxn modelId="{31FFD540-8EFC-4E66-A089-DACCE27333C5}" type="presParOf" srcId="{CF8C2DCE-3941-4B23-AE74-3A7D878C15DE}" destId="{A34184B8-9203-48AA-94F2-AEB50EF68DCF}" srcOrd="1" destOrd="0" presId="urn:microsoft.com/office/officeart/2009/3/layout/RandomtoResultProcess"/>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4CF3587-79C2-403A-AF60-5ABB491A0E2D}" type="doc">
      <dgm:prSet loTypeId="urn:microsoft.com/office/officeart/2005/8/layout/cycle8" loCatId="cycle" qsTypeId="urn:microsoft.com/office/officeart/2005/8/quickstyle/simple2" qsCatId="simple" csTypeId="urn:microsoft.com/office/officeart/2005/8/colors/colorful1#2" csCatId="colorful" phldr="1"/>
      <dgm:spPr/>
    </dgm:pt>
    <dgm:pt modelId="{DD0D8964-5943-40AB-9791-B1C37CB06FF0}">
      <dgm:prSet phldrT="[Texto]" custT="1"/>
      <dgm:spPr/>
      <dgm:t>
        <a:bodyPr/>
        <a:lstStyle/>
        <a:p>
          <a:r>
            <a:rPr lang="es-CO" sz="1300" dirty="0" smtClean="0">
              <a:solidFill>
                <a:schemeClr val="tx1"/>
              </a:solidFill>
            </a:rPr>
            <a:t>Estandarización del proceso</a:t>
          </a:r>
          <a:endParaRPr lang="es-CO" sz="1300" dirty="0">
            <a:solidFill>
              <a:schemeClr val="tx1"/>
            </a:solidFill>
          </a:endParaRPr>
        </a:p>
      </dgm:t>
    </dgm:pt>
    <dgm:pt modelId="{5F513A4F-0A5C-49DE-8B29-715D5A5BFF94}" type="parTrans" cxnId="{7C2091F5-9025-43A3-B6D8-E0D94C878CDA}">
      <dgm:prSet/>
      <dgm:spPr/>
      <dgm:t>
        <a:bodyPr/>
        <a:lstStyle/>
        <a:p>
          <a:endParaRPr lang="es-CO">
            <a:solidFill>
              <a:schemeClr val="tx1"/>
            </a:solidFill>
          </a:endParaRPr>
        </a:p>
      </dgm:t>
    </dgm:pt>
    <dgm:pt modelId="{FBF257B2-C0C0-40F7-ADFA-B880EEF325D3}" type="sibTrans" cxnId="{7C2091F5-9025-43A3-B6D8-E0D94C878CDA}">
      <dgm:prSet/>
      <dgm:spPr/>
      <dgm:t>
        <a:bodyPr/>
        <a:lstStyle/>
        <a:p>
          <a:endParaRPr lang="es-CO">
            <a:solidFill>
              <a:schemeClr val="tx1"/>
            </a:solidFill>
          </a:endParaRPr>
        </a:p>
      </dgm:t>
    </dgm:pt>
    <dgm:pt modelId="{25B21DB1-09BD-456F-B945-205B0D11867A}">
      <dgm:prSet phldrT="[Texto]" custT="1"/>
      <dgm:spPr/>
      <dgm:t>
        <a:bodyPr/>
        <a:lstStyle/>
        <a:p>
          <a:r>
            <a:rPr lang="es-CO" sz="1400" dirty="0" smtClean="0">
              <a:solidFill>
                <a:schemeClr val="tx1"/>
              </a:solidFill>
            </a:rPr>
            <a:t>Reducción de tiempos y actividades</a:t>
          </a:r>
          <a:endParaRPr lang="es-CO" sz="1400" dirty="0">
            <a:solidFill>
              <a:schemeClr val="tx1"/>
            </a:solidFill>
          </a:endParaRPr>
        </a:p>
      </dgm:t>
    </dgm:pt>
    <dgm:pt modelId="{110A69F9-3785-477C-A561-3584C1D471EF}" type="parTrans" cxnId="{0513C322-D9FF-4806-B6AB-DC0A3F532295}">
      <dgm:prSet/>
      <dgm:spPr/>
      <dgm:t>
        <a:bodyPr/>
        <a:lstStyle/>
        <a:p>
          <a:endParaRPr lang="es-CO">
            <a:solidFill>
              <a:schemeClr val="tx1"/>
            </a:solidFill>
          </a:endParaRPr>
        </a:p>
      </dgm:t>
    </dgm:pt>
    <dgm:pt modelId="{8461F86E-99C7-42DC-A44D-9CF22427757F}" type="sibTrans" cxnId="{0513C322-D9FF-4806-B6AB-DC0A3F532295}">
      <dgm:prSet/>
      <dgm:spPr/>
      <dgm:t>
        <a:bodyPr/>
        <a:lstStyle/>
        <a:p>
          <a:endParaRPr lang="es-CO">
            <a:solidFill>
              <a:schemeClr val="tx1"/>
            </a:solidFill>
          </a:endParaRPr>
        </a:p>
      </dgm:t>
    </dgm:pt>
    <dgm:pt modelId="{8CD3E359-442B-4128-B8A5-AC2F60FD2904}">
      <dgm:prSet phldrT="[Texto]" custT="1"/>
      <dgm:spPr/>
      <dgm:t>
        <a:bodyPr/>
        <a:lstStyle/>
        <a:p>
          <a:r>
            <a:rPr lang="es-CO" sz="1400" dirty="0" smtClean="0">
              <a:solidFill>
                <a:schemeClr val="tx1"/>
              </a:solidFill>
            </a:rPr>
            <a:t>Trazabilidad Operaciones</a:t>
          </a:r>
          <a:endParaRPr lang="es-CO" sz="1400" dirty="0">
            <a:solidFill>
              <a:schemeClr val="tx1"/>
            </a:solidFill>
          </a:endParaRPr>
        </a:p>
      </dgm:t>
    </dgm:pt>
    <dgm:pt modelId="{17B5821A-95C6-4877-B7F0-0E24938F9D3E}" type="parTrans" cxnId="{F4DC18CD-0BA4-4CA5-AD25-65A1FD5A36CC}">
      <dgm:prSet/>
      <dgm:spPr/>
      <dgm:t>
        <a:bodyPr/>
        <a:lstStyle/>
        <a:p>
          <a:endParaRPr lang="es-CO">
            <a:solidFill>
              <a:schemeClr val="tx1"/>
            </a:solidFill>
          </a:endParaRPr>
        </a:p>
      </dgm:t>
    </dgm:pt>
    <dgm:pt modelId="{38E8F605-E984-4462-A456-B6FE26EEED4E}" type="sibTrans" cxnId="{F4DC18CD-0BA4-4CA5-AD25-65A1FD5A36CC}">
      <dgm:prSet/>
      <dgm:spPr/>
      <dgm:t>
        <a:bodyPr/>
        <a:lstStyle/>
        <a:p>
          <a:endParaRPr lang="es-CO">
            <a:solidFill>
              <a:schemeClr val="tx1"/>
            </a:solidFill>
          </a:endParaRPr>
        </a:p>
      </dgm:t>
    </dgm:pt>
    <dgm:pt modelId="{3B6A5195-937A-4C7E-B8A2-44A61A8C94C0}" type="pres">
      <dgm:prSet presAssocID="{44CF3587-79C2-403A-AF60-5ABB491A0E2D}" presName="compositeShape" presStyleCnt="0">
        <dgm:presLayoutVars>
          <dgm:chMax val="7"/>
          <dgm:dir/>
          <dgm:resizeHandles val="exact"/>
        </dgm:presLayoutVars>
      </dgm:prSet>
      <dgm:spPr/>
    </dgm:pt>
    <dgm:pt modelId="{D923B57A-60CC-4D4E-A780-9C1768E27EFC}" type="pres">
      <dgm:prSet presAssocID="{44CF3587-79C2-403A-AF60-5ABB491A0E2D}" presName="wedge1" presStyleLbl="node1" presStyleIdx="0" presStyleCnt="3" custScaleX="108594" custScaleY="100256"/>
      <dgm:spPr/>
      <dgm:t>
        <a:bodyPr/>
        <a:lstStyle/>
        <a:p>
          <a:endParaRPr lang="es-CO"/>
        </a:p>
      </dgm:t>
    </dgm:pt>
    <dgm:pt modelId="{1EA72928-4BBE-467A-A241-424801819BA6}" type="pres">
      <dgm:prSet presAssocID="{44CF3587-79C2-403A-AF60-5ABB491A0E2D}" presName="dummy1a" presStyleCnt="0"/>
      <dgm:spPr/>
    </dgm:pt>
    <dgm:pt modelId="{F21A84BF-B0C4-40F5-A56E-BECD9B43C098}" type="pres">
      <dgm:prSet presAssocID="{44CF3587-79C2-403A-AF60-5ABB491A0E2D}" presName="dummy1b" presStyleCnt="0"/>
      <dgm:spPr/>
    </dgm:pt>
    <dgm:pt modelId="{BE0B830E-3974-450F-A046-62C76FE84BC1}" type="pres">
      <dgm:prSet presAssocID="{44CF3587-79C2-403A-AF60-5ABB491A0E2D}" presName="wedge1Tx" presStyleLbl="node1" presStyleIdx="0" presStyleCnt="3">
        <dgm:presLayoutVars>
          <dgm:chMax val="0"/>
          <dgm:chPref val="0"/>
          <dgm:bulletEnabled val="1"/>
        </dgm:presLayoutVars>
      </dgm:prSet>
      <dgm:spPr/>
      <dgm:t>
        <a:bodyPr/>
        <a:lstStyle/>
        <a:p>
          <a:endParaRPr lang="es-CO"/>
        </a:p>
      </dgm:t>
    </dgm:pt>
    <dgm:pt modelId="{9AC74EEC-60F0-40C2-8E3F-2D904CF0B8D1}" type="pres">
      <dgm:prSet presAssocID="{44CF3587-79C2-403A-AF60-5ABB491A0E2D}" presName="wedge2" presStyleLbl="node1" presStyleIdx="1" presStyleCnt="3"/>
      <dgm:spPr/>
      <dgm:t>
        <a:bodyPr/>
        <a:lstStyle/>
        <a:p>
          <a:endParaRPr lang="es-CO"/>
        </a:p>
      </dgm:t>
    </dgm:pt>
    <dgm:pt modelId="{9672E9B6-FE90-4B46-9AC6-A648E1CB5455}" type="pres">
      <dgm:prSet presAssocID="{44CF3587-79C2-403A-AF60-5ABB491A0E2D}" presName="dummy2a" presStyleCnt="0"/>
      <dgm:spPr/>
    </dgm:pt>
    <dgm:pt modelId="{2E6F0FC7-B368-4EE9-9B04-1E27E3D14350}" type="pres">
      <dgm:prSet presAssocID="{44CF3587-79C2-403A-AF60-5ABB491A0E2D}" presName="dummy2b" presStyleCnt="0"/>
      <dgm:spPr/>
    </dgm:pt>
    <dgm:pt modelId="{E9854397-368C-4F30-919E-FD2BF570D47A}" type="pres">
      <dgm:prSet presAssocID="{44CF3587-79C2-403A-AF60-5ABB491A0E2D}" presName="wedge2Tx" presStyleLbl="node1" presStyleIdx="1" presStyleCnt="3">
        <dgm:presLayoutVars>
          <dgm:chMax val="0"/>
          <dgm:chPref val="0"/>
          <dgm:bulletEnabled val="1"/>
        </dgm:presLayoutVars>
      </dgm:prSet>
      <dgm:spPr/>
      <dgm:t>
        <a:bodyPr/>
        <a:lstStyle/>
        <a:p>
          <a:endParaRPr lang="es-CO"/>
        </a:p>
      </dgm:t>
    </dgm:pt>
    <dgm:pt modelId="{EC55B069-C515-49B1-ABCE-C228B94E6EB9}" type="pres">
      <dgm:prSet presAssocID="{44CF3587-79C2-403A-AF60-5ABB491A0E2D}" presName="wedge3" presStyleLbl="node1" presStyleIdx="2" presStyleCnt="3"/>
      <dgm:spPr/>
      <dgm:t>
        <a:bodyPr/>
        <a:lstStyle/>
        <a:p>
          <a:endParaRPr lang="es-CO"/>
        </a:p>
      </dgm:t>
    </dgm:pt>
    <dgm:pt modelId="{3B0E186E-50A8-4BB2-8216-294314D9AD81}" type="pres">
      <dgm:prSet presAssocID="{44CF3587-79C2-403A-AF60-5ABB491A0E2D}" presName="dummy3a" presStyleCnt="0"/>
      <dgm:spPr/>
    </dgm:pt>
    <dgm:pt modelId="{481AD28D-2440-4755-9DC3-0026E6729A18}" type="pres">
      <dgm:prSet presAssocID="{44CF3587-79C2-403A-AF60-5ABB491A0E2D}" presName="dummy3b" presStyleCnt="0"/>
      <dgm:spPr/>
    </dgm:pt>
    <dgm:pt modelId="{3435187D-F223-4813-A3A3-83D44CFCD7D9}" type="pres">
      <dgm:prSet presAssocID="{44CF3587-79C2-403A-AF60-5ABB491A0E2D}" presName="wedge3Tx" presStyleLbl="node1" presStyleIdx="2" presStyleCnt="3">
        <dgm:presLayoutVars>
          <dgm:chMax val="0"/>
          <dgm:chPref val="0"/>
          <dgm:bulletEnabled val="1"/>
        </dgm:presLayoutVars>
      </dgm:prSet>
      <dgm:spPr/>
      <dgm:t>
        <a:bodyPr/>
        <a:lstStyle/>
        <a:p>
          <a:endParaRPr lang="es-CO"/>
        </a:p>
      </dgm:t>
    </dgm:pt>
    <dgm:pt modelId="{9334DE9A-A1E1-4525-8D79-0548D72193F7}" type="pres">
      <dgm:prSet presAssocID="{FBF257B2-C0C0-40F7-ADFA-B880EEF325D3}" presName="arrowWedge1" presStyleLbl="fgSibTrans2D1" presStyleIdx="0" presStyleCnt="3"/>
      <dgm:spPr/>
    </dgm:pt>
    <dgm:pt modelId="{60D82851-CF0A-456F-A099-3133BF9A1334}" type="pres">
      <dgm:prSet presAssocID="{8461F86E-99C7-42DC-A44D-9CF22427757F}" presName="arrowWedge2" presStyleLbl="fgSibTrans2D1" presStyleIdx="1" presStyleCnt="3"/>
      <dgm:spPr/>
    </dgm:pt>
    <dgm:pt modelId="{30A0E4C3-A227-4AEB-BB99-423D1EFC1B88}" type="pres">
      <dgm:prSet presAssocID="{38E8F605-E984-4462-A456-B6FE26EEED4E}" presName="arrowWedge3" presStyleLbl="fgSibTrans2D1" presStyleIdx="2" presStyleCnt="3"/>
      <dgm:spPr/>
    </dgm:pt>
  </dgm:ptLst>
  <dgm:cxnLst>
    <dgm:cxn modelId="{3A91ECF1-0F07-4695-B583-1E99075C2D56}" type="presOf" srcId="{DD0D8964-5943-40AB-9791-B1C37CB06FF0}" destId="{D923B57A-60CC-4D4E-A780-9C1768E27EFC}" srcOrd="0" destOrd="0" presId="urn:microsoft.com/office/officeart/2005/8/layout/cycle8"/>
    <dgm:cxn modelId="{B629E917-60F6-4377-A788-2188421F5372}" type="presOf" srcId="{25B21DB1-09BD-456F-B945-205B0D11867A}" destId="{E9854397-368C-4F30-919E-FD2BF570D47A}" srcOrd="1" destOrd="0" presId="urn:microsoft.com/office/officeart/2005/8/layout/cycle8"/>
    <dgm:cxn modelId="{B427BF6C-C664-47B0-A288-3F1510E5CD72}" type="presOf" srcId="{25B21DB1-09BD-456F-B945-205B0D11867A}" destId="{9AC74EEC-60F0-40C2-8E3F-2D904CF0B8D1}" srcOrd="0" destOrd="0" presId="urn:microsoft.com/office/officeart/2005/8/layout/cycle8"/>
    <dgm:cxn modelId="{0513C322-D9FF-4806-B6AB-DC0A3F532295}" srcId="{44CF3587-79C2-403A-AF60-5ABB491A0E2D}" destId="{25B21DB1-09BD-456F-B945-205B0D11867A}" srcOrd="1" destOrd="0" parTransId="{110A69F9-3785-477C-A561-3584C1D471EF}" sibTransId="{8461F86E-99C7-42DC-A44D-9CF22427757F}"/>
    <dgm:cxn modelId="{2A63F8F9-4986-4280-ADD9-1EB36779E620}" type="presOf" srcId="{DD0D8964-5943-40AB-9791-B1C37CB06FF0}" destId="{BE0B830E-3974-450F-A046-62C76FE84BC1}" srcOrd="1" destOrd="0" presId="urn:microsoft.com/office/officeart/2005/8/layout/cycle8"/>
    <dgm:cxn modelId="{D9F9613A-26F1-467F-9DA3-78FC4A8E7BDA}" type="presOf" srcId="{44CF3587-79C2-403A-AF60-5ABB491A0E2D}" destId="{3B6A5195-937A-4C7E-B8A2-44A61A8C94C0}" srcOrd="0" destOrd="0" presId="urn:microsoft.com/office/officeart/2005/8/layout/cycle8"/>
    <dgm:cxn modelId="{F4DC18CD-0BA4-4CA5-AD25-65A1FD5A36CC}" srcId="{44CF3587-79C2-403A-AF60-5ABB491A0E2D}" destId="{8CD3E359-442B-4128-B8A5-AC2F60FD2904}" srcOrd="2" destOrd="0" parTransId="{17B5821A-95C6-4877-B7F0-0E24938F9D3E}" sibTransId="{38E8F605-E984-4462-A456-B6FE26EEED4E}"/>
    <dgm:cxn modelId="{307FFE66-9899-4A15-BFE6-ADC1F04F4305}" type="presOf" srcId="{8CD3E359-442B-4128-B8A5-AC2F60FD2904}" destId="{3435187D-F223-4813-A3A3-83D44CFCD7D9}" srcOrd="1" destOrd="0" presId="urn:microsoft.com/office/officeart/2005/8/layout/cycle8"/>
    <dgm:cxn modelId="{7C2091F5-9025-43A3-B6D8-E0D94C878CDA}" srcId="{44CF3587-79C2-403A-AF60-5ABB491A0E2D}" destId="{DD0D8964-5943-40AB-9791-B1C37CB06FF0}" srcOrd="0" destOrd="0" parTransId="{5F513A4F-0A5C-49DE-8B29-715D5A5BFF94}" sibTransId="{FBF257B2-C0C0-40F7-ADFA-B880EEF325D3}"/>
    <dgm:cxn modelId="{B3BC6F80-16F3-4499-9E6F-365D335B4104}" type="presOf" srcId="{8CD3E359-442B-4128-B8A5-AC2F60FD2904}" destId="{EC55B069-C515-49B1-ABCE-C228B94E6EB9}" srcOrd="0" destOrd="0" presId="urn:microsoft.com/office/officeart/2005/8/layout/cycle8"/>
    <dgm:cxn modelId="{7D70D5B3-064D-44A7-A81A-C984744F0309}" type="presParOf" srcId="{3B6A5195-937A-4C7E-B8A2-44A61A8C94C0}" destId="{D923B57A-60CC-4D4E-A780-9C1768E27EFC}" srcOrd="0" destOrd="0" presId="urn:microsoft.com/office/officeart/2005/8/layout/cycle8"/>
    <dgm:cxn modelId="{376DDC63-EFFB-4137-BAC5-E4D0497A2846}" type="presParOf" srcId="{3B6A5195-937A-4C7E-B8A2-44A61A8C94C0}" destId="{1EA72928-4BBE-467A-A241-424801819BA6}" srcOrd="1" destOrd="0" presId="urn:microsoft.com/office/officeart/2005/8/layout/cycle8"/>
    <dgm:cxn modelId="{1ACBC65C-28BA-40A1-ADA3-546F96ED5FDE}" type="presParOf" srcId="{3B6A5195-937A-4C7E-B8A2-44A61A8C94C0}" destId="{F21A84BF-B0C4-40F5-A56E-BECD9B43C098}" srcOrd="2" destOrd="0" presId="urn:microsoft.com/office/officeart/2005/8/layout/cycle8"/>
    <dgm:cxn modelId="{73A9871F-F39A-478B-B549-A0E4C501A4FB}" type="presParOf" srcId="{3B6A5195-937A-4C7E-B8A2-44A61A8C94C0}" destId="{BE0B830E-3974-450F-A046-62C76FE84BC1}" srcOrd="3" destOrd="0" presId="urn:microsoft.com/office/officeart/2005/8/layout/cycle8"/>
    <dgm:cxn modelId="{9D588264-910F-4E0F-94DB-F8670BAEFC7B}" type="presParOf" srcId="{3B6A5195-937A-4C7E-B8A2-44A61A8C94C0}" destId="{9AC74EEC-60F0-40C2-8E3F-2D904CF0B8D1}" srcOrd="4" destOrd="0" presId="urn:microsoft.com/office/officeart/2005/8/layout/cycle8"/>
    <dgm:cxn modelId="{11859D7B-5CF3-4E20-9EE3-954B83B1B35D}" type="presParOf" srcId="{3B6A5195-937A-4C7E-B8A2-44A61A8C94C0}" destId="{9672E9B6-FE90-4B46-9AC6-A648E1CB5455}" srcOrd="5" destOrd="0" presId="urn:microsoft.com/office/officeart/2005/8/layout/cycle8"/>
    <dgm:cxn modelId="{F97CAD1B-E825-4632-9273-38902038D404}" type="presParOf" srcId="{3B6A5195-937A-4C7E-B8A2-44A61A8C94C0}" destId="{2E6F0FC7-B368-4EE9-9B04-1E27E3D14350}" srcOrd="6" destOrd="0" presId="urn:microsoft.com/office/officeart/2005/8/layout/cycle8"/>
    <dgm:cxn modelId="{C1F898FD-C529-4E30-B75D-EA5963818F62}" type="presParOf" srcId="{3B6A5195-937A-4C7E-B8A2-44A61A8C94C0}" destId="{E9854397-368C-4F30-919E-FD2BF570D47A}" srcOrd="7" destOrd="0" presId="urn:microsoft.com/office/officeart/2005/8/layout/cycle8"/>
    <dgm:cxn modelId="{19B99032-F08F-47ED-926E-61BCA401B6F0}" type="presParOf" srcId="{3B6A5195-937A-4C7E-B8A2-44A61A8C94C0}" destId="{EC55B069-C515-49B1-ABCE-C228B94E6EB9}" srcOrd="8" destOrd="0" presId="urn:microsoft.com/office/officeart/2005/8/layout/cycle8"/>
    <dgm:cxn modelId="{53F56E54-680A-4E12-8C55-93A2099D412E}" type="presParOf" srcId="{3B6A5195-937A-4C7E-B8A2-44A61A8C94C0}" destId="{3B0E186E-50A8-4BB2-8216-294314D9AD81}" srcOrd="9" destOrd="0" presId="urn:microsoft.com/office/officeart/2005/8/layout/cycle8"/>
    <dgm:cxn modelId="{78F0EED9-26E8-40B6-B1F6-12710FE92B4C}" type="presParOf" srcId="{3B6A5195-937A-4C7E-B8A2-44A61A8C94C0}" destId="{481AD28D-2440-4755-9DC3-0026E6729A18}" srcOrd="10" destOrd="0" presId="urn:microsoft.com/office/officeart/2005/8/layout/cycle8"/>
    <dgm:cxn modelId="{542FC0B2-2513-4E4C-8E6A-0108C2A3243F}" type="presParOf" srcId="{3B6A5195-937A-4C7E-B8A2-44A61A8C94C0}" destId="{3435187D-F223-4813-A3A3-83D44CFCD7D9}" srcOrd="11" destOrd="0" presId="urn:microsoft.com/office/officeart/2005/8/layout/cycle8"/>
    <dgm:cxn modelId="{30B78CF2-10BE-46CB-AFCE-B70D4392ABB0}" type="presParOf" srcId="{3B6A5195-937A-4C7E-B8A2-44A61A8C94C0}" destId="{9334DE9A-A1E1-4525-8D79-0548D72193F7}" srcOrd="12" destOrd="0" presId="urn:microsoft.com/office/officeart/2005/8/layout/cycle8"/>
    <dgm:cxn modelId="{BF639B1C-7B8F-456E-8F05-5A23C82DC921}" type="presParOf" srcId="{3B6A5195-937A-4C7E-B8A2-44A61A8C94C0}" destId="{60D82851-CF0A-456F-A099-3133BF9A1334}" srcOrd="13" destOrd="0" presId="urn:microsoft.com/office/officeart/2005/8/layout/cycle8"/>
    <dgm:cxn modelId="{BA0907CA-A8B0-4E86-9EFB-11D3318913AC}" type="presParOf" srcId="{3B6A5195-937A-4C7E-B8A2-44A61A8C94C0}" destId="{30A0E4C3-A227-4AEB-BB99-423D1EFC1B88}" srcOrd="14" destOrd="0" presId="urn:microsoft.com/office/officeart/2005/8/layout/cycle8"/>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6DE460-D941-432C-ADDD-2CC51E3F493D}">
      <dsp:nvSpPr>
        <dsp:cNvPr id="0" name=""/>
        <dsp:cNvSpPr/>
      </dsp:nvSpPr>
      <dsp:spPr>
        <a:xfrm>
          <a:off x="0" y="16208"/>
          <a:ext cx="8572500" cy="430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smtClean="0"/>
            <a:t>1. Verificación del quórum.</a:t>
          </a:r>
          <a:endParaRPr lang="es-CO" sz="1800" b="0" kern="1200" dirty="0">
            <a:latin typeface="Calibri" pitchFamily="34" charset="0"/>
          </a:endParaRPr>
        </a:p>
      </dsp:txBody>
      <dsp:txXfrm>
        <a:off x="0" y="16208"/>
        <a:ext cx="8572500" cy="430560"/>
      </dsp:txXfrm>
    </dsp:sp>
    <dsp:sp modelId="{7220C1C5-9D79-40A5-966C-9AE23504CE27}">
      <dsp:nvSpPr>
        <dsp:cNvPr id="0" name=""/>
        <dsp:cNvSpPr/>
      </dsp:nvSpPr>
      <dsp:spPr>
        <a:xfrm>
          <a:off x="0" y="469808"/>
          <a:ext cx="8572500" cy="430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smtClean="0"/>
            <a:t>2. Lectura y aprobación del orden del día.</a:t>
          </a:r>
          <a:endParaRPr lang="es-CO" sz="1800" b="0" kern="1200" dirty="0">
            <a:latin typeface="Calibri" pitchFamily="34" charset="0"/>
          </a:endParaRPr>
        </a:p>
      </dsp:txBody>
      <dsp:txXfrm>
        <a:off x="0" y="469808"/>
        <a:ext cx="8572500" cy="430560"/>
      </dsp:txXfrm>
    </dsp:sp>
    <dsp:sp modelId="{8A74D157-D7F5-4978-9E13-E701098A5A7C}">
      <dsp:nvSpPr>
        <dsp:cNvPr id="0" name=""/>
        <dsp:cNvSpPr/>
      </dsp:nvSpPr>
      <dsp:spPr>
        <a:xfrm>
          <a:off x="0" y="923408"/>
          <a:ext cx="8572500" cy="430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smtClean="0"/>
            <a:t>3. Aprobación del Acta  576 - sesión ordinaria del mes de  junio  de 2017.</a:t>
          </a:r>
          <a:endParaRPr lang="es-CO" sz="1800" b="1" kern="1200" dirty="0">
            <a:latin typeface="Calibri" pitchFamily="34" charset="0"/>
          </a:endParaRPr>
        </a:p>
      </dsp:txBody>
      <dsp:txXfrm>
        <a:off x="0" y="923408"/>
        <a:ext cx="8572500" cy="430560"/>
      </dsp:txXfrm>
    </dsp:sp>
    <dsp:sp modelId="{C053836B-2E37-4108-96BD-E379295C63AF}">
      <dsp:nvSpPr>
        <dsp:cNvPr id="0" name=""/>
        <dsp:cNvSpPr/>
      </dsp:nvSpPr>
      <dsp:spPr>
        <a:xfrm>
          <a:off x="0" y="1377008"/>
          <a:ext cx="8572500" cy="430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smtClean="0"/>
            <a:t>4. Informe mensual del Presidente de la Bolsa.</a:t>
          </a:r>
          <a:endParaRPr lang="es-CO" sz="1800" b="0" kern="1200" dirty="0">
            <a:latin typeface="Calibri" pitchFamily="34" charset="0"/>
          </a:endParaRPr>
        </a:p>
      </dsp:txBody>
      <dsp:txXfrm>
        <a:off x="0" y="1377008"/>
        <a:ext cx="8572500" cy="430560"/>
      </dsp:txXfrm>
    </dsp:sp>
    <dsp:sp modelId="{7F630FCA-2D54-4905-870A-D5C44B7E3205}">
      <dsp:nvSpPr>
        <dsp:cNvPr id="0" name=""/>
        <dsp:cNvSpPr/>
      </dsp:nvSpPr>
      <dsp:spPr>
        <a:xfrm>
          <a:off x="0" y="1830608"/>
          <a:ext cx="8572500" cy="430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b="1" kern="1200" dirty="0" smtClean="0"/>
            <a:t>5. </a:t>
          </a:r>
          <a:r>
            <a:rPr lang="es-ES" sz="1800" b="1" kern="1200" dirty="0" smtClean="0"/>
            <a:t>Temas para aprobación de la Junta Directiva.</a:t>
          </a:r>
          <a:endParaRPr lang="es-CO" sz="1800" b="0" kern="1200" dirty="0">
            <a:latin typeface="Calibri" pitchFamily="34" charset="0"/>
          </a:endParaRPr>
        </a:p>
      </dsp:txBody>
      <dsp:txXfrm>
        <a:off x="0" y="1830608"/>
        <a:ext cx="8572500" cy="430560"/>
      </dsp:txXfrm>
    </dsp:sp>
    <dsp:sp modelId="{120D82B0-08D1-4196-98A1-E223654897DB}">
      <dsp:nvSpPr>
        <dsp:cNvPr id="0" name=""/>
        <dsp:cNvSpPr/>
      </dsp:nvSpPr>
      <dsp:spPr>
        <a:xfrm>
          <a:off x="0" y="2284208"/>
          <a:ext cx="8572500" cy="430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b="1" kern="1200" dirty="0" smtClean="0"/>
            <a:t>6. Informe Comité de Riesgos.</a:t>
          </a:r>
          <a:endParaRPr lang="es-CO" sz="1800" b="0" kern="1200" dirty="0">
            <a:latin typeface="Calibri" pitchFamily="34" charset="0"/>
          </a:endParaRPr>
        </a:p>
      </dsp:txBody>
      <dsp:txXfrm>
        <a:off x="0" y="2284208"/>
        <a:ext cx="8572500" cy="430560"/>
      </dsp:txXfrm>
    </dsp:sp>
    <dsp:sp modelId="{02014FCD-3736-4E07-A312-3B8F23810661}">
      <dsp:nvSpPr>
        <dsp:cNvPr id="0" name=""/>
        <dsp:cNvSpPr/>
      </dsp:nvSpPr>
      <dsp:spPr>
        <a:xfrm>
          <a:off x="0" y="2737808"/>
          <a:ext cx="8572500" cy="430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b="1" kern="1200" dirty="0" smtClean="0"/>
            <a:t>7. Informe Comité de Comunicación y Negocios.</a:t>
          </a:r>
          <a:endParaRPr lang="es-CO" sz="1800" b="0" kern="1200" dirty="0">
            <a:latin typeface="Calibri" pitchFamily="34" charset="0"/>
          </a:endParaRPr>
        </a:p>
      </dsp:txBody>
      <dsp:txXfrm>
        <a:off x="0" y="2737808"/>
        <a:ext cx="8572500" cy="430560"/>
      </dsp:txXfrm>
    </dsp:sp>
    <dsp:sp modelId="{C3928E9A-5F6C-40E9-B1C3-9CB57DB749A8}">
      <dsp:nvSpPr>
        <dsp:cNvPr id="0" name=""/>
        <dsp:cNvSpPr/>
      </dsp:nvSpPr>
      <dsp:spPr>
        <a:xfrm>
          <a:off x="0" y="3191408"/>
          <a:ext cx="8572500" cy="430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b="1" kern="1200" dirty="0" smtClean="0"/>
            <a:t>8. Informe Área de Seguimiento II </a:t>
          </a:r>
          <a:r>
            <a:rPr lang="es-CO" sz="1800" b="1" kern="1200" dirty="0" smtClean="0"/>
            <a:t>Trimestre. </a:t>
          </a:r>
          <a:endParaRPr lang="es-CO" sz="1800" b="0" kern="1200" dirty="0">
            <a:latin typeface="Calibri" pitchFamily="34" charset="0"/>
          </a:endParaRPr>
        </a:p>
      </dsp:txBody>
      <dsp:txXfrm>
        <a:off x="0" y="3191408"/>
        <a:ext cx="8572500" cy="430560"/>
      </dsp:txXfrm>
    </dsp:sp>
    <dsp:sp modelId="{39BCF86C-8ED4-4489-85FA-D5F133C8F69C}">
      <dsp:nvSpPr>
        <dsp:cNvPr id="0" name=""/>
        <dsp:cNvSpPr/>
      </dsp:nvSpPr>
      <dsp:spPr>
        <a:xfrm>
          <a:off x="0" y="3645008"/>
          <a:ext cx="8572500" cy="43056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b="1" kern="1200" dirty="0" smtClean="0"/>
            <a:t>9. Proposiciones y varios.</a:t>
          </a:r>
          <a:endParaRPr lang="es-CO" sz="1800" b="0" kern="1200" dirty="0">
            <a:latin typeface="Calibri" pitchFamily="34" charset="0"/>
          </a:endParaRPr>
        </a:p>
      </dsp:txBody>
      <dsp:txXfrm>
        <a:off x="0" y="3645008"/>
        <a:ext cx="8572500" cy="43056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1AEDBB-AF3C-4F11-8B5D-B29566E1D794}">
      <dsp:nvSpPr>
        <dsp:cNvPr id="0" name=""/>
        <dsp:cNvSpPr/>
      </dsp:nvSpPr>
      <dsp:spPr>
        <a:xfrm>
          <a:off x="0" y="223123"/>
          <a:ext cx="5057421" cy="378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DB2191-85D6-443F-9F45-518FB0838F44}">
      <dsp:nvSpPr>
        <dsp:cNvPr id="0" name=""/>
        <dsp:cNvSpPr/>
      </dsp:nvSpPr>
      <dsp:spPr>
        <a:xfrm>
          <a:off x="252871" y="1723"/>
          <a:ext cx="3540195" cy="442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811" tIns="0" rIns="133811" bIns="0" numCol="1" spcCol="1270" anchor="ctr" anchorCtr="0">
          <a:noAutofit/>
        </a:bodyPr>
        <a:lstStyle/>
        <a:p>
          <a:pPr lvl="0" algn="l" defTabSz="622300">
            <a:lnSpc>
              <a:spcPct val="90000"/>
            </a:lnSpc>
            <a:spcBef>
              <a:spcPct val="0"/>
            </a:spcBef>
            <a:spcAft>
              <a:spcPct val="35000"/>
            </a:spcAft>
          </a:pPr>
          <a:r>
            <a:rPr lang="es-CO" sz="1400" kern="1200" dirty="0" smtClean="0">
              <a:solidFill>
                <a:schemeClr val="tx1"/>
              </a:solidFill>
            </a:rPr>
            <a:t>Disminución de riesgos</a:t>
          </a:r>
          <a:endParaRPr lang="es-CO" sz="1400" kern="1200" dirty="0">
            <a:solidFill>
              <a:schemeClr val="tx1"/>
            </a:solidFill>
          </a:endParaRPr>
        </a:p>
      </dsp:txBody>
      <dsp:txXfrm>
        <a:off x="252871" y="1723"/>
        <a:ext cx="3540195" cy="442800"/>
      </dsp:txXfrm>
    </dsp:sp>
    <dsp:sp modelId="{EE87DF3A-C4E6-4689-BED0-DF1F7E1C72A4}">
      <dsp:nvSpPr>
        <dsp:cNvPr id="0" name=""/>
        <dsp:cNvSpPr/>
      </dsp:nvSpPr>
      <dsp:spPr>
        <a:xfrm>
          <a:off x="0" y="903523"/>
          <a:ext cx="5057421" cy="378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1F789F-E626-4C8E-A7B8-E897E71C35B1}">
      <dsp:nvSpPr>
        <dsp:cNvPr id="0" name=""/>
        <dsp:cNvSpPr/>
      </dsp:nvSpPr>
      <dsp:spPr>
        <a:xfrm>
          <a:off x="252871" y="682123"/>
          <a:ext cx="3540195" cy="4428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811" tIns="0" rIns="133811" bIns="0" numCol="1" spcCol="1270" anchor="ctr" anchorCtr="0">
          <a:noAutofit/>
        </a:bodyPr>
        <a:lstStyle/>
        <a:p>
          <a:pPr lvl="0" algn="l" defTabSz="622300">
            <a:lnSpc>
              <a:spcPct val="90000"/>
            </a:lnSpc>
            <a:spcBef>
              <a:spcPct val="0"/>
            </a:spcBef>
            <a:spcAft>
              <a:spcPct val="35000"/>
            </a:spcAft>
          </a:pPr>
          <a:r>
            <a:rPr lang="es-CO" sz="1400" kern="1200" dirty="0" smtClean="0">
              <a:solidFill>
                <a:schemeClr val="tx1"/>
              </a:solidFill>
            </a:rPr>
            <a:t>Disminución de actividades manuales </a:t>
          </a:r>
          <a:endParaRPr lang="es-CO" sz="1400" kern="1200" dirty="0">
            <a:solidFill>
              <a:schemeClr val="tx1"/>
            </a:solidFill>
          </a:endParaRPr>
        </a:p>
      </dsp:txBody>
      <dsp:txXfrm>
        <a:off x="252871" y="682123"/>
        <a:ext cx="3540195" cy="442800"/>
      </dsp:txXfrm>
    </dsp:sp>
    <dsp:sp modelId="{B8DA833A-9759-4F34-A638-D617EC825E67}">
      <dsp:nvSpPr>
        <dsp:cNvPr id="0" name=""/>
        <dsp:cNvSpPr/>
      </dsp:nvSpPr>
      <dsp:spPr>
        <a:xfrm>
          <a:off x="0" y="1583923"/>
          <a:ext cx="5057421" cy="3780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13F7BB-5056-497A-B5E6-0E9BE5FAAE52}">
      <dsp:nvSpPr>
        <dsp:cNvPr id="0" name=""/>
        <dsp:cNvSpPr/>
      </dsp:nvSpPr>
      <dsp:spPr>
        <a:xfrm>
          <a:off x="252871" y="1362523"/>
          <a:ext cx="3540195" cy="4428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811" tIns="0" rIns="133811" bIns="0" numCol="1" spcCol="1270" anchor="ctr" anchorCtr="0">
          <a:noAutofit/>
        </a:bodyPr>
        <a:lstStyle/>
        <a:p>
          <a:pPr lvl="0" algn="l" defTabSz="622300">
            <a:lnSpc>
              <a:spcPct val="90000"/>
            </a:lnSpc>
            <a:spcBef>
              <a:spcPct val="0"/>
            </a:spcBef>
            <a:spcAft>
              <a:spcPct val="35000"/>
            </a:spcAft>
          </a:pPr>
          <a:r>
            <a:rPr lang="es-CO" sz="1400" kern="1200" dirty="0" smtClean="0">
              <a:solidFill>
                <a:schemeClr val="tx1"/>
              </a:solidFill>
            </a:rPr>
            <a:t>Seguridad en el manejo de información </a:t>
          </a:r>
          <a:endParaRPr lang="es-CO" sz="1400" kern="1200" dirty="0">
            <a:solidFill>
              <a:schemeClr val="tx1"/>
            </a:solidFill>
          </a:endParaRPr>
        </a:p>
      </dsp:txBody>
      <dsp:txXfrm>
        <a:off x="252871" y="1362523"/>
        <a:ext cx="3540195" cy="442800"/>
      </dsp:txXfrm>
    </dsp:sp>
    <dsp:sp modelId="{FC34BF72-39D2-4EFE-93B8-DAFF927047EE}">
      <dsp:nvSpPr>
        <dsp:cNvPr id="0" name=""/>
        <dsp:cNvSpPr/>
      </dsp:nvSpPr>
      <dsp:spPr>
        <a:xfrm>
          <a:off x="0" y="2264323"/>
          <a:ext cx="5057421" cy="378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624B1F-7D75-45E7-A539-39D0CBB29DBB}">
      <dsp:nvSpPr>
        <dsp:cNvPr id="0" name=""/>
        <dsp:cNvSpPr/>
      </dsp:nvSpPr>
      <dsp:spPr>
        <a:xfrm>
          <a:off x="252871" y="2042923"/>
          <a:ext cx="3540195" cy="4428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811" tIns="0" rIns="133811" bIns="0" numCol="1" spcCol="1270" anchor="ctr" anchorCtr="0">
          <a:noAutofit/>
        </a:bodyPr>
        <a:lstStyle/>
        <a:p>
          <a:pPr lvl="0" algn="l" defTabSz="622300">
            <a:lnSpc>
              <a:spcPct val="90000"/>
            </a:lnSpc>
            <a:spcBef>
              <a:spcPct val="0"/>
            </a:spcBef>
            <a:spcAft>
              <a:spcPct val="35000"/>
            </a:spcAft>
          </a:pPr>
          <a:r>
            <a:rPr lang="es-CO" sz="1400" kern="1200" dirty="0" smtClean="0">
              <a:solidFill>
                <a:schemeClr val="tx1"/>
              </a:solidFill>
            </a:rPr>
            <a:t>Disminución de tiempos (9,5 horas)</a:t>
          </a:r>
          <a:endParaRPr lang="es-CO" sz="1400" kern="1200" dirty="0">
            <a:solidFill>
              <a:schemeClr val="tx1"/>
            </a:solidFill>
          </a:endParaRPr>
        </a:p>
      </dsp:txBody>
      <dsp:txXfrm>
        <a:off x="252871" y="2042923"/>
        <a:ext cx="3540195" cy="442800"/>
      </dsp:txXfrm>
    </dsp:sp>
    <dsp:sp modelId="{A1CDCAA3-F745-447E-88D5-E250B5723300}">
      <dsp:nvSpPr>
        <dsp:cNvPr id="0" name=""/>
        <dsp:cNvSpPr/>
      </dsp:nvSpPr>
      <dsp:spPr>
        <a:xfrm>
          <a:off x="0" y="2944723"/>
          <a:ext cx="5057421" cy="3780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FA344B-F11C-4316-8C58-6CA48BF245B4}">
      <dsp:nvSpPr>
        <dsp:cNvPr id="0" name=""/>
        <dsp:cNvSpPr/>
      </dsp:nvSpPr>
      <dsp:spPr>
        <a:xfrm>
          <a:off x="252871" y="2723323"/>
          <a:ext cx="3540195" cy="44280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811" tIns="0" rIns="133811" bIns="0" numCol="1" spcCol="1270" anchor="ctr" anchorCtr="0">
          <a:noAutofit/>
        </a:bodyPr>
        <a:lstStyle/>
        <a:p>
          <a:pPr lvl="0" algn="l" defTabSz="622300">
            <a:lnSpc>
              <a:spcPct val="90000"/>
            </a:lnSpc>
            <a:spcBef>
              <a:spcPct val="0"/>
            </a:spcBef>
            <a:spcAft>
              <a:spcPct val="35000"/>
            </a:spcAft>
          </a:pPr>
          <a:r>
            <a:rPr lang="es-CO" sz="1400" kern="1200" dirty="0" smtClean="0">
              <a:solidFill>
                <a:schemeClr val="tx1"/>
              </a:solidFill>
            </a:rPr>
            <a:t>Disminución en actividades (26) </a:t>
          </a:r>
          <a:endParaRPr lang="es-CO" sz="1400" kern="1200" dirty="0">
            <a:solidFill>
              <a:schemeClr val="tx1"/>
            </a:solidFill>
          </a:endParaRPr>
        </a:p>
      </dsp:txBody>
      <dsp:txXfrm>
        <a:off x="252871" y="2723323"/>
        <a:ext cx="3540195" cy="44280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A8C04E1-7E26-40A3-A604-F5C9E64D800E}">
      <dsp:nvSpPr>
        <dsp:cNvPr id="0" name=""/>
        <dsp:cNvSpPr/>
      </dsp:nvSpPr>
      <dsp:spPr>
        <a:xfrm>
          <a:off x="0" y="1035"/>
          <a:ext cx="8572500" cy="1269769"/>
        </a:xfrm>
        <a:prstGeom prst="roundRect">
          <a:avLst/>
        </a:prstGeom>
        <a:solidFill>
          <a:schemeClr val="accent1">
            <a:lumMod val="40000"/>
            <a:lumOff val="6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sz="2800" kern="1200" dirty="0" smtClean="0">
              <a:latin typeface="+mj-lt"/>
            </a:rPr>
            <a:t>5.1.1 Elección Presidente y Vicepresidente de la Junta Directiva y Secretario General de la Junta Directiva.</a:t>
          </a:r>
          <a:endParaRPr lang="es-CO" sz="2800" b="0" kern="1200" dirty="0">
            <a:solidFill>
              <a:schemeClr val="tx1"/>
            </a:solidFill>
            <a:latin typeface="+mj-lt"/>
          </a:endParaRPr>
        </a:p>
      </dsp:txBody>
      <dsp:txXfrm>
        <a:off x="0" y="1035"/>
        <a:ext cx="8572500" cy="1269769"/>
      </dsp:txXfrm>
    </dsp:sp>
    <dsp:sp modelId="{EBFCC65F-F087-4762-93F5-8B4F8B95EE67}">
      <dsp:nvSpPr>
        <dsp:cNvPr id="0" name=""/>
        <dsp:cNvSpPr/>
      </dsp:nvSpPr>
      <dsp:spPr>
        <a:xfrm>
          <a:off x="0" y="1283208"/>
          <a:ext cx="8572500" cy="126976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CO" sz="2800" kern="1200" dirty="0" smtClean="0">
              <a:latin typeface="+mj-lt"/>
            </a:rPr>
            <a:t>5.1.2 Elección de los Miembros de los Comités</a:t>
          </a:r>
          <a:endParaRPr lang="es-CO" sz="2800" kern="1200" dirty="0">
            <a:latin typeface="+mj-lt"/>
          </a:endParaRPr>
        </a:p>
      </dsp:txBody>
      <dsp:txXfrm>
        <a:off x="0" y="1283208"/>
        <a:ext cx="8572500" cy="1269769"/>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FCC65F-F087-4762-93F5-8B4F8B95EE67}">
      <dsp:nvSpPr>
        <dsp:cNvPr id="0" name=""/>
        <dsp:cNvSpPr/>
      </dsp:nvSpPr>
      <dsp:spPr>
        <a:xfrm>
          <a:off x="0" y="0"/>
          <a:ext cx="8572500" cy="76752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sz="2800" kern="1200" dirty="0" smtClean="0">
              <a:latin typeface="+mj-lt"/>
            </a:rPr>
            <a:t>Presidente de la Junta:  SERGIO VILLAMIZAR</a:t>
          </a:r>
          <a:endParaRPr lang="es-CO" sz="2800" kern="1200" dirty="0">
            <a:latin typeface="+mj-lt"/>
          </a:endParaRPr>
        </a:p>
      </dsp:txBody>
      <dsp:txXfrm>
        <a:off x="0" y="0"/>
        <a:ext cx="8572500" cy="767520"/>
      </dsp:txXfrm>
    </dsp:sp>
    <dsp:sp modelId="{9E3D0F8E-AD40-4CE6-94CE-7329D329BBC5}">
      <dsp:nvSpPr>
        <dsp:cNvPr id="0" name=""/>
        <dsp:cNvSpPr/>
      </dsp:nvSpPr>
      <dsp:spPr>
        <a:xfrm>
          <a:off x="0" y="893246"/>
          <a:ext cx="8572500" cy="76752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sz="2800" kern="1200" dirty="0" smtClean="0">
              <a:latin typeface="+mj-lt"/>
            </a:rPr>
            <a:t>Vicepresidente de la Junta: EDWIN CORTES</a:t>
          </a:r>
          <a:endParaRPr lang="es-CO" sz="2800" kern="1200" dirty="0">
            <a:latin typeface="+mj-lt"/>
          </a:endParaRPr>
        </a:p>
      </dsp:txBody>
      <dsp:txXfrm>
        <a:off x="0" y="893246"/>
        <a:ext cx="8572500" cy="767520"/>
      </dsp:txXfrm>
    </dsp:sp>
    <dsp:sp modelId="{5F46A413-4362-4700-8CD6-2EEEE2AA3854}">
      <dsp:nvSpPr>
        <dsp:cNvPr id="0" name=""/>
        <dsp:cNvSpPr/>
      </dsp:nvSpPr>
      <dsp:spPr>
        <a:xfrm>
          <a:off x="0" y="1778846"/>
          <a:ext cx="8572500" cy="76752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CO" sz="2800" kern="1200" dirty="0" smtClean="0">
              <a:latin typeface="+mj-lt"/>
            </a:rPr>
            <a:t>Secretario General:  Verónica Larrotta</a:t>
          </a:r>
          <a:endParaRPr lang="es-CO" sz="2800" kern="1200" dirty="0">
            <a:latin typeface="+mj-lt"/>
          </a:endParaRPr>
        </a:p>
      </dsp:txBody>
      <dsp:txXfrm>
        <a:off x="0" y="1778846"/>
        <a:ext cx="8572500" cy="76752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9237FE-4494-4AF9-913C-8D6412A18789}">
      <dsp:nvSpPr>
        <dsp:cNvPr id="0" name=""/>
        <dsp:cNvSpPr/>
      </dsp:nvSpPr>
      <dsp:spPr>
        <a:xfrm>
          <a:off x="0" y="2107"/>
          <a:ext cx="8572500" cy="42357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CO" sz="2800" b="0" kern="1200" dirty="0" smtClean="0">
              <a:latin typeface="+mj-lt"/>
            </a:rPr>
            <a:t>5.1.2 Elección de los miembros de los Comités</a:t>
          </a:r>
          <a:endParaRPr lang="es-CO" sz="2800" b="0" kern="1200" dirty="0">
            <a:latin typeface="+mj-lt"/>
          </a:endParaRPr>
        </a:p>
      </dsp:txBody>
      <dsp:txXfrm>
        <a:off x="0" y="2107"/>
        <a:ext cx="8572500" cy="423576"/>
      </dsp:txXfrm>
    </dsp:sp>
    <dsp:sp modelId="{6A8C04E1-7E26-40A3-A604-F5C9E64D800E}">
      <dsp:nvSpPr>
        <dsp:cNvPr id="0" name=""/>
        <dsp:cNvSpPr/>
      </dsp:nvSpPr>
      <dsp:spPr>
        <a:xfrm>
          <a:off x="0" y="434993"/>
          <a:ext cx="8572500" cy="42357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sz="2800" kern="1200" dirty="0" smtClean="0">
              <a:latin typeface="+mj-lt"/>
            </a:rPr>
            <a:t>Comité de Riesgos</a:t>
          </a:r>
          <a:endParaRPr lang="es-CO" sz="2800" b="0" kern="1200" dirty="0">
            <a:latin typeface="+mj-lt"/>
          </a:endParaRPr>
        </a:p>
      </dsp:txBody>
      <dsp:txXfrm>
        <a:off x="0" y="434993"/>
        <a:ext cx="8572500" cy="423576"/>
      </dsp:txXfrm>
    </dsp:sp>
    <dsp:sp modelId="{42824426-0EEB-47AA-98D5-CFC70A257C47}">
      <dsp:nvSpPr>
        <dsp:cNvPr id="0" name=""/>
        <dsp:cNvSpPr/>
      </dsp:nvSpPr>
      <dsp:spPr>
        <a:xfrm>
          <a:off x="0" y="867879"/>
          <a:ext cx="8572500" cy="42357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sz="2800" kern="1200" dirty="0" smtClean="0">
              <a:latin typeface="+mj-lt"/>
            </a:rPr>
            <a:t>Comité de Auditoría</a:t>
          </a:r>
          <a:endParaRPr lang="es-CO" sz="2800" kern="1200" dirty="0">
            <a:latin typeface="+mj-lt"/>
          </a:endParaRPr>
        </a:p>
      </dsp:txBody>
      <dsp:txXfrm>
        <a:off x="0" y="867879"/>
        <a:ext cx="8572500" cy="423576"/>
      </dsp:txXfrm>
    </dsp:sp>
    <dsp:sp modelId="{EBFCC65F-F087-4762-93F5-8B4F8B95EE67}">
      <dsp:nvSpPr>
        <dsp:cNvPr id="0" name=""/>
        <dsp:cNvSpPr/>
      </dsp:nvSpPr>
      <dsp:spPr>
        <a:xfrm>
          <a:off x="0" y="1300765"/>
          <a:ext cx="8572500" cy="42357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CO" sz="2800" kern="1200" dirty="0" smtClean="0">
              <a:latin typeface="+mj-lt"/>
            </a:rPr>
            <a:t>Comité de Gobierno Corporativo</a:t>
          </a:r>
        </a:p>
      </dsp:txBody>
      <dsp:txXfrm>
        <a:off x="0" y="1300765"/>
        <a:ext cx="8572500" cy="423576"/>
      </dsp:txXfrm>
    </dsp:sp>
    <dsp:sp modelId="{B4A82DF7-13A6-4FFD-AC39-DB74B62B4F34}">
      <dsp:nvSpPr>
        <dsp:cNvPr id="0" name=""/>
        <dsp:cNvSpPr/>
      </dsp:nvSpPr>
      <dsp:spPr>
        <a:xfrm>
          <a:off x="0" y="1733651"/>
          <a:ext cx="8572500" cy="42357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CO" sz="2800" kern="1200" dirty="0" smtClean="0">
              <a:latin typeface="+mj-lt"/>
            </a:rPr>
            <a:t>Comité de Estándares</a:t>
          </a:r>
        </a:p>
      </dsp:txBody>
      <dsp:txXfrm>
        <a:off x="0" y="1733651"/>
        <a:ext cx="8572500" cy="423576"/>
      </dsp:txXfrm>
    </dsp:sp>
    <dsp:sp modelId="{FC0E51E0-73BB-4A2F-A695-A726C4DB286A}">
      <dsp:nvSpPr>
        <dsp:cNvPr id="0" name=""/>
        <dsp:cNvSpPr/>
      </dsp:nvSpPr>
      <dsp:spPr>
        <a:xfrm>
          <a:off x="0" y="2166537"/>
          <a:ext cx="8572500" cy="42357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CO" sz="2800" kern="1200" dirty="0" smtClean="0">
              <a:latin typeface="+mj-lt"/>
            </a:rPr>
            <a:t>Comité de Comunicaciones y Negocios.</a:t>
          </a:r>
        </a:p>
      </dsp:txBody>
      <dsp:txXfrm>
        <a:off x="0" y="2166537"/>
        <a:ext cx="8572500" cy="423576"/>
      </dsp:txXfrm>
    </dsp:sp>
    <dsp:sp modelId="{26C2B565-D84F-4B03-AFEB-F8805D709D96}">
      <dsp:nvSpPr>
        <dsp:cNvPr id="0" name=""/>
        <dsp:cNvSpPr/>
      </dsp:nvSpPr>
      <dsp:spPr>
        <a:xfrm>
          <a:off x="0" y="2599423"/>
          <a:ext cx="8572500" cy="42357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CO" sz="2800" kern="1200" dirty="0" smtClean="0">
              <a:latin typeface="+mj-lt"/>
            </a:rPr>
            <a:t>Propuesta de Creación Subcomité Regulación</a:t>
          </a:r>
        </a:p>
      </dsp:txBody>
      <dsp:txXfrm>
        <a:off x="0" y="2599423"/>
        <a:ext cx="8572500" cy="423576"/>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22536A-9842-4BF4-B963-B748962D663D}">
      <dsp:nvSpPr>
        <dsp:cNvPr id="0" name=""/>
        <dsp:cNvSpPr/>
      </dsp:nvSpPr>
      <dsp:spPr>
        <a:xfrm>
          <a:off x="1026" y="0"/>
          <a:ext cx="2668581" cy="4262510"/>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Objetivo</a:t>
          </a:r>
          <a:endParaRPr lang="es-CO" sz="3700" kern="1200" dirty="0"/>
        </a:p>
      </dsp:txBody>
      <dsp:txXfrm>
        <a:off x="1026" y="0"/>
        <a:ext cx="2668581" cy="1278753"/>
      </dsp:txXfrm>
    </dsp:sp>
    <dsp:sp modelId="{0CB0D1F4-7D53-4F5F-8C66-6D4B6783E484}">
      <dsp:nvSpPr>
        <dsp:cNvPr id="0" name=""/>
        <dsp:cNvSpPr/>
      </dsp:nvSpPr>
      <dsp:spPr>
        <a:xfrm>
          <a:off x="145449" y="1279683"/>
          <a:ext cx="2379734" cy="2768771"/>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s-ES" sz="1200" kern="1200" dirty="0" smtClean="0"/>
            <a:t>Propone las políticas, objetivos, límites y procedimientos para la administración de riesgos, formulando programas de seguimiento del plan de gestión de riesgos inherentes a los niveles de tolerancia de los diferentes riesgos, velando por una permanente actualización de los mismos de acuerdo con las cambiantes condiciones de mercado. </a:t>
          </a:r>
        </a:p>
        <a:p>
          <a:pPr lvl="0" algn="ctr" defTabSz="533400">
            <a:lnSpc>
              <a:spcPct val="90000"/>
            </a:lnSpc>
            <a:spcBef>
              <a:spcPct val="0"/>
            </a:spcBef>
            <a:spcAft>
              <a:spcPct val="35000"/>
            </a:spcAft>
          </a:pPr>
          <a:r>
            <a:rPr lang="es-ES" sz="1200" kern="1200" dirty="0" smtClean="0">
              <a:solidFill>
                <a:srgbClr val="0070C0"/>
              </a:solidFill>
            </a:rPr>
            <a:t>Periodicidad: Mensual</a:t>
          </a:r>
          <a:endParaRPr lang="es-CO" sz="1200" kern="1200" dirty="0">
            <a:solidFill>
              <a:srgbClr val="0070C0"/>
            </a:solidFill>
          </a:endParaRPr>
        </a:p>
      </dsp:txBody>
      <dsp:txXfrm>
        <a:off x="145449" y="1279683"/>
        <a:ext cx="2379734" cy="2768771"/>
      </dsp:txXfrm>
    </dsp:sp>
    <dsp:sp modelId="{2FCE2D5E-FB27-4966-87D0-B6CAF9A91FAF}">
      <dsp:nvSpPr>
        <dsp:cNvPr id="0" name=""/>
        <dsp:cNvSpPr/>
      </dsp:nvSpPr>
      <dsp:spPr>
        <a:xfrm>
          <a:off x="2869751" y="0"/>
          <a:ext cx="2668581" cy="4262510"/>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Integración</a:t>
          </a:r>
          <a:endParaRPr lang="es-CO" sz="3700" kern="1200" dirty="0"/>
        </a:p>
      </dsp:txBody>
      <dsp:txXfrm>
        <a:off x="2869751" y="0"/>
        <a:ext cx="2668581" cy="1278753"/>
      </dsp:txXfrm>
    </dsp:sp>
    <dsp:sp modelId="{8DA394D2-4B35-4B31-9F24-B0620D67096B}">
      <dsp:nvSpPr>
        <dsp:cNvPr id="0" name=""/>
        <dsp:cNvSpPr/>
      </dsp:nvSpPr>
      <dsp:spPr>
        <a:xfrm>
          <a:off x="3136609" y="1282410"/>
          <a:ext cx="2134865" cy="2763317"/>
        </a:xfrm>
        <a:prstGeom prst="roundRect">
          <a:avLst>
            <a:gd name="adj" fmla="val 10000"/>
          </a:avLst>
        </a:prstGeom>
        <a:gradFill rotWithShape="0">
          <a:gsLst>
            <a:gs pos="0">
              <a:schemeClr val="accent4">
                <a:hueOff val="-3648781"/>
                <a:satOff val="-4505"/>
                <a:lumOff val="-5196"/>
                <a:alphaOff val="0"/>
                <a:shade val="51000"/>
                <a:satMod val="130000"/>
              </a:schemeClr>
            </a:gs>
            <a:gs pos="80000">
              <a:schemeClr val="accent4">
                <a:hueOff val="-3648781"/>
                <a:satOff val="-4505"/>
                <a:lumOff val="-5196"/>
                <a:alphaOff val="0"/>
                <a:shade val="93000"/>
                <a:satMod val="130000"/>
              </a:schemeClr>
            </a:gs>
            <a:gs pos="100000">
              <a:schemeClr val="accent4">
                <a:hueOff val="-3648781"/>
                <a:satOff val="-4505"/>
                <a:lumOff val="-5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s-ES" sz="1200" kern="1200" dirty="0" smtClean="0"/>
            <a:t>Estará integrado por tres (3) miembros de la Junta Directiva.</a:t>
          </a:r>
        </a:p>
        <a:p>
          <a:pPr lvl="0" algn="ctr" defTabSz="533400">
            <a:lnSpc>
              <a:spcPct val="90000"/>
            </a:lnSpc>
            <a:spcBef>
              <a:spcPct val="0"/>
            </a:spcBef>
            <a:spcAft>
              <a:spcPct val="35000"/>
            </a:spcAft>
          </a:pPr>
          <a:r>
            <a:rPr lang="es-ES" sz="1200" kern="1200" dirty="0" smtClean="0"/>
            <a:t>Para efectos de la designación de sus miembros la Junta Directiva garantizará que el Comité sea independiente de los demás comités de la entidad y se encuentre conformado con personal funcionalmente separado de los demás comités </a:t>
          </a:r>
          <a:endParaRPr lang="es-CO" sz="1200" kern="1200" dirty="0"/>
        </a:p>
      </dsp:txBody>
      <dsp:txXfrm>
        <a:off x="3136609" y="1282410"/>
        <a:ext cx="2134865" cy="2763317"/>
      </dsp:txXfrm>
    </dsp:sp>
    <dsp:sp modelId="{2FBB2C0E-3F61-43F0-8BFB-52BAF3206954}">
      <dsp:nvSpPr>
        <dsp:cNvPr id="0" name=""/>
        <dsp:cNvSpPr/>
      </dsp:nvSpPr>
      <dsp:spPr>
        <a:xfrm>
          <a:off x="5738476" y="0"/>
          <a:ext cx="2668581" cy="4262510"/>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Miembros propuestos</a:t>
          </a:r>
          <a:endParaRPr lang="es-CO" sz="3700" kern="1200" dirty="0"/>
        </a:p>
      </dsp:txBody>
      <dsp:txXfrm>
        <a:off x="5738476" y="0"/>
        <a:ext cx="2668581" cy="1278753"/>
      </dsp:txXfrm>
    </dsp:sp>
    <dsp:sp modelId="{79492C70-B247-4B94-AEBB-4D33D23E02E5}">
      <dsp:nvSpPr>
        <dsp:cNvPr id="0" name=""/>
        <dsp:cNvSpPr/>
      </dsp:nvSpPr>
      <dsp:spPr>
        <a:xfrm>
          <a:off x="6005334" y="1278753"/>
          <a:ext cx="2134865" cy="2770632"/>
        </a:xfrm>
        <a:prstGeom prst="roundRect">
          <a:avLst>
            <a:gd name="adj" fmla="val 10000"/>
          </a:avLst>
        </a:prstGeom>
        <a:gradFill rotWithShape="0">
          <a:gsLst>
            <a:gs pos="0">
              <a:schemeClr val="accent4">
                <a:hueOff val="-7297562"/>
                <a:satOff val="-9009"/>
                <a:lumOff val="-10392"/>
                <a:alphaOff val="0"/>
                <a:shade val="51000"/>
                <a:satMod val="130000"/>
              </a:schemeClr>
            </a:gs>
            <a:gs pos="80000">
              <a:schemeClr val="accent4">
                <a:hueOff val="-7297562"/>
                <a:satOff val="-9009"/>
                <a:lumOff val="-10392"/>
                <a:alphaOff val="0"/>
                <a:shade val="93000"/>
                <a:satMod val="130000"/>
              </a:schemeClr>
            </a:gs>
            <a:gs pos="100000">
              <a:schemeClr val="accent4">
                <a:hueOff val="-7297562"/>
                <a:satOff val="-9009"/>
                <a:lumOff val="-10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s-CO" sz="1400" kern="1200" dirty="0" smtClean="0">
              <a:solidFill>
                <a:schemeClr val="tx1"/>
              </a:solidFill>
            </a:rPr>
            <a:t>1. </a:t>
          </a:r>
          <a:r>
            <a:rPr lang="es-CO" sz="1400" b="1" kern="1200" dirty="0" smtClean="0">
              <a:solidFill>
                <a:schemeClr val="tx1"/>
              </a:solidFill>
            </a:rPr>
            <a:t>Alberto Zuleta</a:t>
          </a:r>
        </a:p>
        <a:p>
          <a:pPr lvl="0" algn="ctr" defTabSz="622300">
            <a:lnSpc>
              <a:spcPct val="90000"/>
            </a:lnSpc>
            <a:spcBef>
              <a:spcPct val="0"/>
            </a:spcBef>
            <a:spcAft>
              <a:spcPct val="35000"/>
            </a:spcAft>
          </a:pPr>
          <a:r>
            <a:rPr lang="es-CO" sz="1400" kern="1200" dirty="0" smtClean="0"/>
            <a:t>2. Jorge Horacio Taborda Aitken</a:t>
          </a:r>
        </a:p>
        <a:p>
          <a:pPr lvl="0" algn="ctr" defTabSz="622300">
            <a:lnSpc>
              <a:spcPct val="90000"/>
            </a:lnSpc>
            <a:spcBef>
              <a:spcPct val="0"/>
            </a:spcBef>
            <a:spcAft>
              <a:spcPct val="35000"/>
            </a:spcAft>
          </a:pPr>
          <a:r>
            <a:rPr lang="es-CO" sz="1400" kern="1200" dirty="0" smtClean="0"/>
            <a:t>3. Mario Rodriguez Rico</a:t>
          </a:r>
          <a:endParaRPr lang="es-CO" sz="1400" kern="1200" dirty="0"/>
        </a:p>
      </dsp:txBody>
      <dsp:txXfrm>
        <a:off x="6005334" y="1278753"/>
        <a:ext cx="2134865" cy="2770632"/>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22536A-9842-4BF4-B963-B748962D663D}">
      <dsp:nvSpPr>
        <dsp:cNvPr id="0" name=""/>
        <dsp:cNvSpPr/>
      </dsp:nvSpPr>
      <dsp:spPr>
        <a:xfrm>
          <a:off x="1026" y="0"/>
          <a:ext cx="2668581" cy="4262510"/>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Objetivo</a:t>
          </a:r>
          <a:endParaRPr lang="es-CO" sz="3700" kern="1200" dirty="0"/>
        </a:p>
      </dsp:txBody>
      <dsp:txXfrm>
        <a:off x="1026" y="0"/>
        <a:ext cx="2668581" cy="1278753"/>
      </dsp:txXfrm>
    </dsp:sp>
    <dsp:sp modelId="{0CB0D1F4-7D53-4F5F-8C66-6D4B6783E484}">
      <dsp:nvSpPr>
        <dsp:cNvPr id="0" name=""/>
        <dsp:cNvSpPr/>
      </dsp:nvSpPr>
      <dsp:spPr>
        <a:xfrm>
          <a:off x="267884" y="1278753"/>
          <a:ext cx="2134865" cy="277063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s-ES" sz="1300" kern="1200" dirty="0" smtClean="0"/>
            <a:t>Servir de apoyo a la Junta Directiva en la supervisión de la efectividad del sistema de control interno de la Bolsa y su mejoramiento, de acuerdo a la legislación aplicable y su propio Reglamento, donde se detallan sus funciones y responsabilidades. </a:t>
          </a:r>
          <a:r>
            <a:rPr lang="es-ES" sz="1300" b="1" kern="1200" dirty="0" smtClean="0">
              <a:solidFill>
                <a:srgbClr val="0070C0"/>
              </a:solidFill>
            </a:rPr>
            <a:t>Periodicidad de las reuniones: Por lo menos cada tres (3) meses</a:t>
          </a:r>
          <a:endParaRPr lang="es-CO" sz="1300" b="1" kern="1200" dirty="0">
            <a:solidFill>
              <a:srgbClr val="0070C0"/>
            </a:solidFill>
          </a:endParaRPr>
        </a:p>
      </dsp:txBody>
      <dsp:txXfrm>
        <a:off x="267884" y="1278753"/>
        <a:ext cx="2134865" cy="2770632"/>
      </dsp:txXfrm>
    </dsp:sp>
    <dsp:sp modelId="{2FCE2D5E-FB27-4966-87D0-B6CAF9A91FAF}">
      <dsp:nvSpPr>
        <dsp:cNvPr id="0" name=""/>
        <dsp:cNvSpPr/>
      </dsp:nvSpPr>
      <dsp:spPr>
        <a:xfrm>
          <a:off x="2869751" y="0"/>
          <a:ext cx="2668581" cy="4262510"/>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Integración</a:t>
          </a:r>
          <a:endParaRPr lang="es-CO" sz="3700" kern="1200" dirty="0"/>
        </a:p>
      </dsp:txBody>
      <dsp:txXfrm>
        <a:off x="2869751" y="0"/>
        <a:ext cx="2668581" cy="1278753"/>
      </dsp:txXfrm>
    </dsp:sp>
    <dsp:sp modelId="{8DA394D2-4B35-4B31-9F24-B0620D67096B}">
      <dsp:nvSpPr>
        <dsp:cNvPr id="0" name=""/>
        <dsp:cNvSpPr/>
      </dsp:nvSpPr>
      <dsp:spPr>
        <a:xfrm>
          <a:off x="3136609" y="1278753"/>
          <a:ext cx="2134865" cy="2770632"/>
        </a:xfrm>
        <a:prstGeom prst="roundRect">
          <a:avLst>
            <a:gd name="adj" fmla="val 10000"/>
          </a:avLst>
        </a:prstGeom>
        <a:gradFill rotWithShape="0">
          <a:gsLst>
            <a:gs pos="0">
              <a:schemeClr val="accent4">
                <a:hueOff val="-3648781"/>
                <a:satOff val="-4505"/>
                <a:lumOff val="-5196"/>
                <a:alphaOff val="0"/>
                <a:shade val="51000"/>
                <a:satMod val="130000"/>
              </a:schemeClr>
            </a:gs>
            <a:gs pos="80000">
              <a:schemeClr val="accent4">
                <a:hueOff val="-3648781"/>
                <a:satOff val="-4505"/>
                <a:lumOff val="-5196"/>
                <a:alphaOff val="0"/>
                <a:shade val="93000"/>
                <a:satMod val="130000"/>
              </a:schemeClr>
            </a:gs>
            <a:gs pos="100000">
              <a:schemeClr val="accent4">
                <a:hueOff val="-3648781"/>
                <a:satOff val="-4505"/>
                <a:lumOff val="-5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s-ES" sz="1300" kern="1200" dirty="0" smtClean="0"/>
            <a:t>Estará integrado por tres (3) miembros de la Junta Directiva, incluyendo todos los independientes, en los términos del artículo 45 de la ley 964 de 2005, y demás normas que la sustituyan, adicionen o modifiquen.</a:t>
          </a:r>
          <a:endParaRPr lang="es-CO" sz="1300" kern="1200" dirty="0"/>
        </a:p>
      </dsp:txBody>
      <dsp:txXfrm>
        <a:off x="3136609" y="1278753"/>
        <a:ext cx="2134865" cy="2770632"/>
      </dsp:txXfrm>
    </dsp:sp>
    <dsp:sp modelId="{2FBB2C0E-3F61-43F0-8BFB-52BAF3206954}">
      <dsp:nvSpPr>
        <dsp:cNvPr id="0" name=""/>
        <dsp:cNvSpPr/>
      </dsp:nvSpPr>
      <dsp:spPr>
        <a:xfrm>
          <a:off x="5738476" y="0"/>
          <a:ext cx="2668581" cy="4262510"/>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Miembros propuestos</a:t>
          </a:r>
          <a:endParaRPr lang="es-CO" sz="3700" kern="1200" dirty="0"/>
        </a:p>
      </dsp:txBody>
      <dsp:txXfrm>
        <a:off x="5738476" y="0"/>
        <a:ext cx="2668581" cy="1278753"/>
      </dsp:txXfrm>
    </dsp:sp>
    <dsp:sp modelId="{79492C70-B247-4B94-AEBB-4D33D23E02E5}">
      <dsp:nvSpPr>
        <dsp:cNvPr id="0" name=""/>
        <dsp:cNvSpPr/>
      </dsp:nvSpPr>
      <dsp:spPr>
        <a:xfrm>
          <a:off x="6005334" y="1278753"/>
          <a:ext cx="2134865" cy="2770632"/>
        </a:xfrm>
        <a:prstGeom prst="roundRect">
          <a:avLst>
            <a:gd name="adj" fmla="val 10000"/>
          </a:avLst>
        </a:prstGeom>
        <a:gradFill rotWithShape="0">
          <a:gsLst>
            <a:gs pos="0">
              <a:schemeClr val="accent4">
                <a:hueOff val="-7297562"/>
                <a:satOff val="-9009"/>
                <a:lumOff val="-10392"/>
                <a:alphaOff val="0"/>
                <a:shade val="51000"/>
                <a:satMod val="130000"/>
              </a:schemeClr>
            </a:gs>
            <a:gs pos="80000">
              <a:schemeClr val="accent4">
                <a:hueOff val="-7297562"/>
                <a:satOff val="-9009"/>
                <a:lumOff val="-10392"/>
                <a:alphaOff val="0"/>
                <a:shade val="93000"/>
                <a:satMod val="130000"/>
              </a:schemeClr>
            </a:gs>
            <a:gs pos="100000">
              <a:schemeClr val="accent4">
                <a:hueOff val="-7297562"/>
                <a:satOff val="-9009"/>
                <a:lumOff val="-10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endParaRPr lang="es-CO" sz="1400" b="1" kern="1200" dirty="0" smtClean="0">
            <a:solidFill>
              <a:schemeClr val="tx1"/>
            </a:solidFill>
          </a:endParaRPr>
        </a:p>
        <a:p>
          <a:pPr lvl="0" algn="ctr" defTabSz="622300">
            <a:lnSpc>
              <a:spcPct val="90000"/>
            </a:lnSpc>
            <a:spcBef>
              <a:spcPct val="0"/>
            </a:spcBef>
            <a:spcAft>
              <a:spcPct val="35000"/>
            </a:spcAft>
          </a:pPr>
          <a:endParaRPr lang="es-CO" sz="1400" b="1" kern="1200" dirty="0" smtClean="0">
            <a:solidFill>
              <a:schemeClr val="tx1"/>
            </a:solidFill>
          </a:endParaRPr>
        </a:p>
        <a:p>
          <a:pPr lvl="0" algn="ctr" defTabSz="622300">
            <a:lnSpc>
              <a:spcPct val="90000"/>
            </a:lnSpc>
            <a:spcBef>
              <a:spcPct val="0"/>
            </a:spcBef>
            <a:spcAft>
              <a:spcPct val="35000"/>
            </a:spcAft>
          </a:pPr>
          <a:r>
            <a:rPr lang="es-CO" sz="1400" b="1" kern="1200" dirty="0" smtClean="0">
              <a:solidFill>
                <a:schemeClr val="tx1"/>
              </a:solidFill>
            </a:rPr>
            <a:t>1. Juan Pablo Líevano</a:t>
          </a:r>
        </a:p>
        <a:p>
          <a:pPr lvl="0" algn="ctr" defTabSz="622300">
            <a:lnSpc>
              <a:spcPct val="90000"/>
            </a:lnSpc>
            <a:spcBef>
              <a:spcPct val="0"/>
            </a:spcBef>
            <a:spcAft>
              <a:spcPct val="35000"/>
            </a:spcAft>
          </a:pPr>
          <a:r>
            <a:rPr lang="es-CO" sz="1400" kern="1200" dirty="0" smtClean="0"/>
            <a:t>2. Horacio Jaramillo Bernal</a:t>
          </a:r>
        </a:p>
        <a:p>
          <a:pPr lvl="0" algn="ctr" defTabSz="622300">
            <a:lnSpc>
              <a:spcPct val="90000"/>
            </a:lnSpc>
            <a:spcBef>
              <a:spcPct val="0"/>
            </a:spcBef>
            <a:spcAft>
              <a:spcPct val="35000"/>
            </a:spcAft>
          </a:pPr>
          <a:r>
            <a:rPr lang="es-CO" sz="1400" kern="1200" dirty="0" smtClean="0"/>
            <a:t>3. Juan Pablo Cabal </a:t>
          </a:r>
        </a:p>
        <a:p>
          <a:pPr lvl="0" algn="ctr" defTabSz="622300">
            <a:lnSpc>
              <a:spcPct val="90000"/>
            </a:lnSpc>
            <a:spcBef>
              <a:spcPct val="0"/>
            </a:spcBef>
            <a:spcAft>
              <a:spcPct val="35000"/>
            </a:spcAft>
          </a:pPr>
          <a:endParaRPr lang="es-CO" sz="1300" kern="1200" dirty="0" smtClean="0"/>
        </a:p>
        <a:p>
          <a:pPr lvl="0" algn="ctr" defTabSz="622300">
            <a:lnSpc>
              <a:spcPct val="90000"/>
            </a:lnSpc>
            <a:spcBef>
              <a:spcPct val="0"/>
            </a:spcBef>
            <a:spcAft>
              <a:spcPct val="35000"/>
            </a:spcAft>
          </a:pPr>
          <a:endParaRPr lang="es-CO" sz="1300" kern="1200" dirty="0"/>
        </a:p>
      </dsp:txBody>
      <dsp:txXfrm>
        <a:off x="6005334" y="1278753"/>
        <a:ext cx="2134865" cy="2770632"/>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22536A-9842-4BF4-B963-B748962D663D}">
      <dsp:nvSpPr>
        <dsp:cNvPr id="0" name=""/>
        <dsp:cNvSpPr/>
      </dsp:nvSpPr>
      <dsp:spPr>
        <a:xfrm>
          <a:off x="1026" y="0"/>
          <a:ext cx="2668581" cy="3966698"/>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CO" sz="3500" kern="1200" dirty="0" smtClean="0"/>
            <a:t>Objetivo</a:t>
          </a:r>
          <a:endParaRPr lang="es-CO" sz="3500" kern="1200" dirty="0"/>
        </a:p>
      </dsp:txBody>
      <dsp:txXfrm>
        <a:off x="1026" y="0"/>
        <a:ext cx="2668581" cy="1190009"/>
      </dsp:txXfrm>
    </dsp:sp>
    <dsp:sp modelId="{0CB0D1F4-7D53-4F5F-8C66-6D4B6783E484}">
      <dsp:nvSpPr>
        <dsp:cNvPr id="0" name=""/>
        <dsp:cNvSpPr/>
      </dsp:nvSpPr>
      <dsp:spPr>
        <a:xfrm>
          <a:off x="267884" y="1190009"/>
          <a:ext cx="2134865" cy="257835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s-ES" sz="900" kern="1200" dirty="0" smtClean="0"/>
            <a:t>Recomendar procedimientos para la adopción, mejoramiento y seguimiento de las prácticas de gobierno corporativo de la entidad, así como asesorar a la Junta Directiva en temas relacionados con el nombramiento y remuneración de los miembros de la Junta Directiva y de la Alta Gerencia.</a:t>
          </a:r>
        </a:p>
        <a:p>
          <a:pPr lvl="0" algn="ctr" defTabSz="400050">
            <a:lnSpc>
              <a:spcPct val="90000"/>
            </a:lnSpc>
            <a:spcBef>
              <a:spcPct val="0"/>
            </a:spcBef>
            <a:spcAft>
              <a:spcPct val="35000"/>
            </a:spcAft>
          </a:pPr>
          <a:r>
            <a:rPr lang="es-ES" sz="900" b="1" kern="1200" dirty="0" smtClean="0">
              <a:solidFill>
                <a:srgbClr val="0070C0"/>
              </a:solidFill>
            </a:rPr>
            <a:t>Periodicidad de las reuniones: por lo menos una vez cada dos (2) meses</a:t>
          </a:r>
          <a:endParaRPr lang="es-CO" sz="900" b="1" kern="1200" dirty="0">
            <a:solidFill>
              <a:srgbClr val="0070C0"/>
            </a:solidFill>
          </a:endParaRPr>
        </a:p>
      </dsp:txBody>
      <dsp:txXfrm>
        <a:off x="267884" y="1190009"/>
        <a:ext cx="2134865" cy="2578354"/>
      </dsp:txXfrm>
    </dsp:sp>
    <dsp:sp modelId="{2FCE2D5E-FB27-4966-87D0-B6CAF9A91FAF}">
      <dsp:nvSpPr>
        <dsp:cNvPr id="0" name=""/>
        <dsp:cNvSpPr/>
      </dsp:nvSpPr>
      <dsp:spPr>
        <a:xfrm>
          <a:off x="2869751" y="0"/>
          <a:ext cx="2668581" cy="3966698"/>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CO" sz="3500" kern="1200" dirty="0" smtClean="0"/>
            <a:t>Integración</a:t>
          </a:r>
          <a:endParaRPr lang="es-CO" sz="3500" kern="1200" dirty="0"/>
        </a:p>
      </dsp:txBody>
      <dsp:txXfrm>
        <a:off x="2869751" y="0"/>
        <a:ext cx="2668581" cy="1190009"/>
      </dsp:txXfrm>
    </dsp:sp>
    <dsp:sp modelId="{8DA394D2-4B35-4B31-9F24-B0620D67096B}">
      <dsp:nvSpPr>
        <dsp:cNvPr id="0" name=""/>
        <dsp:cNvSpPr/>
      </dsp:nvSpPr>
      <dsp:spPr>
        <a:xfrm>
          <a:off x="3136609" y="1191171"/>
          <a:ext cx="2134865" cy="1196013"/>
        </a:xfrm>
        <a:prstGeom prst="roundRect">
          <a:avLst>
            <a:gd name="adj" fmla="val 10000"/>
          </a:avLst>
        </a:prstGeom>
        <a:gradFill rotWithShape="0">
          <a:gsLst>
            <a:gs pos="0">
              <a:schemeClr val="accent4">
                <a:hueOff val="-2432521"/>
                <a:satOff val="-3003"/>
                <a:lumOff val="-3464"/>
                <a:alphaOff val="0"/>
                <a:shade val="51000"/>
                <a:satMod val="130000"/>
              </a:schemeClr>
            </a:gs>
            <a:gs pos="80000">
              <a:schemeClr val="accent4">
                <a:hueOff val="-2432521"/>
                <a:satOff val="-3003"/>
                <a:lumOff val="-3464"/>
                <a:alphaOff val="0"/>
                <a:shade val="93000"/>
                <a:satMod val="130000"/>
              </a:schemeClr>
            </a:gs>
            <a:gs pos="100000">
              <a:schemeClr val="accent4">
                <a:hueOff val="-2432521"/>
                <a:satOff val="-3003"/>
                <a:lumOff val="-346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s-ES" sz="900" kern="1200" dirty="0" smtClean="0"/>
            <a:t>El Comité de Gobierno Corporativo estará integrado por tres (3) miembros de la Junta Directiva, los cuales serán designados por dicho órgano, de los cuales, la mayoría deberán cumplir con las condiciones exigidas para ser considerado como miembro independiente, la Ley 964 de 2005. </a:t>
          </a:r>
          <a:endParaRPr lang="es-CO" sz="900" kern="1200" dirty="0"/>
        </a:p>
      </dsp:txBody>
      <dsp:txXfrm>
        <a:off x="3136609" y="1191171"/>
        <a:ext cx="2134865" cy="1196013"/>
      </dsp:txXfrm>
    </dsp:sp>
    <dsp:sp modelId="{507C9A52-8B9D-4F1E-B20D-E95606EADE19}">
      <dsp:nvSpPr>
        <dsp:cNvPr id="0" name=""/>
        <dsp:cNvSpPr/>
      </dsp:nvSpPr>
      <dsp:spPr>
        <a:xfrm>
          <a:off x="3136609" y="2571187"/>
          <a:ext cx="2134865" cy="1196013"/>
        </a:xfrm>
        <a:prstGeom prst="roundRect">
          <a:avLst>
            <a:gd name="adj" fmla="val 10000"/>
          </a:avLst>
        </a:prstGeom>
        <a:gradFill rotWithShape="0">
          <a:gsLst>
            <a:gs pos="0">
              <a:schemeClr val="accent4">
                <a:hueOff val="-4865041"/>
                <a:satOff val="-6006"/>
                <a:lumOff val="-6928"/>
                <a:alphaOff val="0"/>
                <a:shade val="51000"/>
                <a:satMod val="130000"/>
              </a:schemeClr>
            </a:gs>
            <a:gs pos="80000">
              <a:schemeClr val="accent4">
                <a:hueOff val="-4865041"/>
                <a:satOff val="-6006"/>
                <a:lumOff val="-6928"/>
                <a:alphaOff val="0"/>
                <a:shade val="93000"/>
                <a:satMod val="130000"/>
              </a:schemeClr>
            </a:gs>
            <a:gs pos="100000">
              <a:schemeClr val="accent4">
                <a:hueOff val="-4865041"/>
                <a:satOff val="-6006"/>
                <a:lumOff val="-69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s-ES" sz="900" kern="1200" dirty="0" smtClean="0"/>
            <a:t>PERFIL: Al menos un miembro que tenga conocimiento en Gobierno Corporativo, Estrategia, Recursos Humanos</a:t>
          </a:r>
          <a:endParaRPr lang="es-CO" sz="900" kern="1200" dirty="0"/>
        </a:p>
      </dsp:txBody>
      <dsp:txXfrm>
        <a:off x="3136609" y="2571187"/>
        <a:ext cx="2134865" cy="1196013"/>
      </dsp:txXfrm>
    </dsp:sp>
    <dsp:sp modelId="{2FBB2C0E-3F61-43F0-8BFB-52BAF3206954}">
      <dsp:nvSpPr>
        <dsp:cNvPr id="0" name=""/>
        <dsp:cNvSpPr/>
      </dsp:nvSpPr>
      <dsp:spPr>
        <a:xfrm>
          <a:off x="5738476" y="0"/>
          <a:ext cx="2668581" cy="3966698"/>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CO" sz="3500" kern="1200" dirty="0" smtClean="0"/>
            <a:t>Miembros propuestos</a:t>
          </a:r>
          <a:endParaRPr lang="es-CO" sz="3500" kern="1200" dirty="0"/>
        </a:p>
      </dsp:txBody>
      <dsp:txXfrm>
        <a:off x="5738476" y="0"/>
        <a:ext cx="2668581" cy="1190009"/>
      </dsp:txXfrm>
    </dsp:sp>
    <dsp:sp modelId="{79492C70-B247-4B94-AEBB-4D33D23E02E5}">
      <dsp:nvSpPr>
        <dsp:cNvPr id="0" name=""/>
        <dsp:cNvSpPr/>
      </dsp:nvSpPr>
      <dsp:spPr>
        <a:xfrm>
          <a:off x="6005334" y="1190009"/>
          <a:ext cx="2134865" cy="2578354"/>
        </a:xfrm>
        <a:prstGeom prst="roundRect">
          <a:avLst>
            <a:gd name="adj" fmla="val 10000"/>
          </a:avLst>
        </a:prstGeom>
        <a:gradFill rotWithShape="0">
          <a:gsLst>
            <a:gs pos="0">
              <a:schemeClr val="accent4">
                <a:hueOff val="-7297562"/>
                <a:satOff val="-9009"/>
                <a:lumOff val="-10392"/>
                <a:alphaOff val="0"/>
                <a:shade val="51000"/>
                <a:satMod val="130000"/>
              </a:schemeClr>
            </a:gs>
            <a:gs pos="80000">
              <a:schemeClr val="accent4">
                <a:hueOff val="-7297562"/>
                <a:satOff val="-9009"/>
                <a:lumOff val="-10392"/>
                <a:alphaOff val="0"/>
                <a:shade val="93000"/>
                <a:satMod val="130000"/>
              </a:schemeClr>
            </a:gs>
            <a:gs pos="100000">
              <a:schemeClr val="accent4">
                <a:hueOff val="-7297562"/>
                <a:satOff val="-9009"/>
                <a:lumOff val="-10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s-CO" sz="1600" kern="1200" dirty="0" smtClean="0"/>
            <a:t>1. Gustavo Gaviria</a:t>
          </a:r>
        </a:p>
        <a:p>
          <a:pPr lvl="0" algn="ctr" defTabSz="711200">
            <a:lnSpc>
              <a:spcPct val="90000"/>
            </a:lnSpc>
            <a:spcBef>
              <a:spcPct val="0"/>
            </a:spcBef>
            <a:spcAft>
              <a:spcPct val="35000"/>
            </a:spcAft>
          </a:pPr>
          <a:r>
            <a:rPr lang="es-CO" sz="1600" kern="1200" dirty="0" smtClean="0"/>
            <a:t>2. Edwin Cortés</a:t>
          </a:r>
        </a:p>
        <a:p>
          <a:pPr lvl="0" algn="ctr" defTabSz="711200">
            <a:lnSpc>
              <a:spcPct val="90000"/>
            </a:lnSpc>
            <a:spcBef>
              <a:spcPct val="0"/>
            </a:spcBef>
            <a:spcAft>
              <a:spcPct val="35000"/>
            </a:spcAft>
          </a:pPr>
          <a:r>
            <a:rPr lang="es-CO" sz="1600" kern="1200" dirty="0" smtClean="0"/>
            <a:t>3. Horacio Jaramillo </a:t>
          </a:r>
          <a:endParaRPr lang="es-CO" sz="1600" kern="1200" dirty="0"/>
        </a:p>
      </dsp:txBody>
      <dsp:txXfrm>
        <a:off x="6005334" y="1190009"/>
        <a:ext cx="2134865" cy="2578354"/>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22536A-9842-4BF4-B963-B748962D663D}">
      <dsp:nvSpPr>
        <dsp:cNvPr id="0" name=""/>
        <dsp:cNvSpPr/>
      </dsp:nvSpPr>
      <dsp:spPr>
        <a:xfrm>
          <a:off x="204" y="0"/>
          <a:ext cx="1906599" cy="343182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s-CO" sz="2700" kern="1200" dirty="0" smtClean="0"/>
            <a:t>Objetivo</a:t>
          </a:r>
          <a:endParaRPr lang="es-CO" sz="2700" kern="1200" dirty="0"/>
        </a:p>
      </dsp:txBody>
      <dsp:txXfrm>
        <a:off x="204" y="0"/>
        <a:ext cx="1906599" cy="1029546"/>
      </dsp:txXfrm>
    </dsp:sp>
    <dsp:sp modelId="{0CB0D1F4-7D53-4F5F-8C66-6D4B6783E484}">
      <dsp:nvSpPr>
        <dsp:cNvPr id="0" name=""/>
        <dsp:cNvSpPr/>
      </dsp:nvSpPr>
      <dsp:spPr>
        <a:xfrm>
          <a:off x="143910" y="1029546"/>
          <a:ext cx="1619188" cy="223068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s-ES" sz="1000" kern="1200" dirty="0" smtClean="0"/>
            <a:t>El Comité es un  comité que se encarga de determinar calidades de los bienes , productos o servicios agropecuarios, agroindustriales o de otros commodities, y los términos y condiciones de los títulos, valores, derechos, derivados y contratos que se negocien en la Bolsa.  Para hacer política la lleva a Comité de Riesgos.</a:t>
          </a:r>
          <a:endParaRPr lang="es-CO" sz="1000" kern="1200" dirty="0"/>
        </a:p>
      </dsp:txBody>
      <dsp:txXfrm>
        <a:off x="143910" y="1029546"/>
        <a:ext cx="1619188" cy="2230684"/>
      </dsp:txXfrm>
    </dsp:sp>
    <dsp:sp modelId="{2FCE2D5E-FB27-4966-87D0-B6CAF9A91FAF}">
      <dsp:nvSpPr>
        <dsp:cNvPr id="0" name=""/>
        <dsp:cNvSpPr/>
      </dsp:nvSpPr>
      <dsp:spPr>
        <a:xfrm>
          <a:off x="2187005" y="0"/>
          <a:ext cx="2168233" cy="343182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s-CO" sz="2700" kern="1200" dirty="0" smtClean="0"/>
            <a:t>Integración</a:t>
          </a:r>
          <a:endParaRPr lang="es-CO" sz="2700" kern="1200" dirty="0"/>
        </a:p>
      </dsp:txBody>
      <dsp:txXfrm>
        <a:off x="2187005" y="0"/>
        <a:ext cx="2168233" cy="1029546"/>
      </dsp:txXfrm>
    </dsp:sp>
    <dsp:sp modelId="{8DA394D2-4B35-4B31-9F24-B0620D67096B}">
      <dsp:nvSpPr>
        <dsp:cNvPr id="0" name=""/>
        <dsp:cNvSpPr/>
      </dsp:nvSpPr>
      <dsp:spPr>
        <a:xfrm>
          <a:off x="2273426" y="1029546"/>
          <a:ext cx="1995390" cy="2230684"/>
        </a:xfrm>
        <a:prstGeom prst="roundRect">
          <a:avLst>
            <a:gd name="adj" fmla="val 10000"/>
          </a:avLst>
        </a:prstGeom>
        <a:gradFill rotWithShape="0">
          <a:gsLst>
            <a:gs pos="0">
              <a:schemeClr val="accent4">
                <a:hueOff val="-2432521"/>
                <a:satOff val="-3003"/>
                <a:lumOff val="-3464"/>
                <a:alphaOff val="0"/>
                <a:shade val="51000"/>
                <a:satMod val="130000"/>
              </a:schemeClr>
            </a:gs>
            <a:gs pos="80000">
              <a:schemeClr val="accent4">
                <a:hueOff val="-2432521"/>
                <a:satOff val="-3003"/>
                <a:lumOff val="-3464"/>
                <a:alphaOff val="0"/>
                <a:shade val="93000"/>
                <a:satMod val="130000"/>
              </a:schemeClr>
            </a:gs>
            <a:gs pos="100000">
              <a:schemeClr val="accent4">
                <a:hueOff val="-2432521"/>
                <a:satOff val="-3003"/>
                <a:lumOff val="-346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s-CO" sz="1000" kern="1200" dirty="0" smtClean="0"/>
            <a:t>Está conformado por siete (7) miembros de los cuales </a:t>
          </a:r>
        </a:p>
        <a:p>
          <a:pPr lvl="0" algn="ctr" defTabSz="444500">
            <a:lnSpc>
              <a:spcPct val="90000"/>
            </a:lnSpc>
            <a:spcBef>
              <a:spcPct val="0"/>
            </a:spcBef>
            <a:spcAft>
              <a:spcPct val="35000"/>
            </a:spcAft>
          </a:pPr>
          <a:r>
            <a:rPr lang="es-CO" sz="1000" kern="1200" dirty="0" smtClean="0"/>
            <a:t>Tres (3) Miembros  son de Junta Directiva.</a:t>
          </a:r>
        </a:p>
        <a:p>
          <a:pPr lvl="0" algn="ctr" defTabSz="444500">
            <a:lnSpc>
              <a:spcPct val="90000"/>
            </a:lnSpc>
            <a:spcBef>
              <a:spcPct val="0"/>
            </a:spcBef>
            <a:spcAft>
              <a:spcPct val="35000"/>
            </a:spcAft>
          </a:pPr>
          <a:r>
            <a:rPr lang="es-CO" sz="1000" kern="1200" dirty="0" smtClean="0"/>
            <a:t>Un (1) miembro de la  JD de la Cámara de  la BMC</a:t>
          </a:r>
        </a:p>
        <a:p>
          <a:pPr lvl="0" algn="ctr" defTabSz="444500">
            <a:lnSpc>
              <a:spcPct val="90000"/>
            </a:lnSpc>
            <a:spcBef>
              <a:spcPct val="0"/>
            </a:spcBef>
            <a:spcAft>
              <a:spcPct val="35000"/>
            </a:spcAft>
          </a:pPr>
          <a:r>
            <a:rPr lang="es-CO" sz="1000" kern="1200" dirty="0" smtClean="0"/>
            <a:t>Un miembro independiente designado por la Junta .</a:t>
          </a:r>
        </a:p>
        <a:p>
          <a:pPr lvl="0" algn="ctr" defTabSz="444500">
            <a:lnSpc>
              <a:spcPct val="90000"/>
            </a:lnSpc>
            <a:spcBef>
              <a:spcPct val="0"/>
            </a:spcBef>
            <a:spcAft>
              <a:spcPct val="35000"/>
            </a:spcAft>
          </a:pPr>
          <a:r>
            <a:rPr lang="es-CO" sz="1000" kern="1200" dirty="0" smtClean="0"/>
            <a:t>El presidente de la BMC o su delegado.</a:t>
          </a:r>
        </a:p>
        <a:p>
          <a:pPr lvl="0" algn="ctr" defTabSz="444500">
            <a:lnSpc>
              <a:spcPct val="90000"/>
            </a:lnSpc>
            <a:spcBef>
              <a:spcPct val="0"/>
            </a:spcBef>
            <a:spcAft>
              <a:spcPct val="35000"/>
            </a:spcAft>
          </a:pPr>
          <a:r>
            <a:rPr lang="es-CO" sz="1000" kern="1200" dirty="0" smtClean="0"/>
            <a:t>El presidente de la Asociación de comisionistas.</a:t>
          </a:r>
          <a:endParaRPr lang="es-CO" sz="800" kern="1200" dirty="0"/>
        </a:p>
      </dsp:txBody>
      <dsp:txXfrm>
        <a:off x="2273426" y="1029546"/>
        <a:ext cx="1995390" cy="2230684"/>
      </dsp:txXfrm>
    </dsp:sp>
    <dsp:sp modelId="{2FBB2C0E-3F61-43F0-8BFB-52BAF3206954}">
      <dsp:nvSpPr>
        <dsp:cNvPr id="0" name=""/>
        <dsp:cNvSpPr/>
      </dsp:nvSpPr>
      <dsp:spPr>
        <a:xfrm>
          <a:off x="4635439" y="0"/>
          <a:ext cx="1522724" cy="343182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s-CO" sz="2700" kern="1200" dirty="0" smtClean="0"/>
            <a:t>Perfil</a:t>
          </a:r>
        </a:p>
      </dsp:txBody>
      <dsp:txXfrm>
        <a:off x="4635439" y="0"/>
        <a:ext cx="1522724" cy="1029546"/>
      </dsp:txXfrm>
    </dsp:sp>
    <dsp:sp modelId="{2D3F3DBD-6970-4B3B-8156-E86D77555150}">
      <dsp:nvSpPr>
        <dsp:cNvPr id="0" name=""/>
        <dsp:cNvSpPr/>
      </dsp:nvSpPr>
      <dsp:spPr>
        <a:xfrm>
          <a:off x="4714784" y="1029546"/>
          <a:ext cx="1364033" cy="2230684"/>
        </a:xfrm>
        <a:prstGeom prst="roundRect">
          <a:avLst>
            <a:gd name="adj" fmla="val 10000"/>
          </a:avLst>
        </a:prstGeom>
        <a:gradFill rotWithShape="0">
          <a:gsLst>
            <a:gs pos="0">
              <a:schemeClr val="accent4">
                <a:hueOff val="-4865041"/>
                <a:satOff val="-6006"/>
                <a:lumOff val="-6928"/>
                <a:alphaOff val="0"/>
                <a:shade val="51000"/>
                <a:satMod val="130000"/>
              </a:schemeClr>
            </a:gs>
            <a:gs pos="80000">
              <a:schemeClr val="accent4">
                <a:hueOff val="-4865041"/>
                <a:satOff val="-6006"/>
                <a:lumOff val="-6928"/>
                <a:alphaOff val="0"/>
                <a:shade val="93000"/>
                <a:satMod val="130000"/>
              </a:schemeClr>
            </a:gs>
            <a:gs pos="100000">
              <a:schemeClr val="accent4">
                <a:hueOff val="-4865041"/>
                <a:satOff val="-6006"/>
                <a:lumOff val="-69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s-CO" sz="1000" kern="1200" dirty="0" smtClean="0"/>
            <a:t>Perfil: Experiencia en temas bursátiles o afines al campo de la producción extracción, transformación o análisis de bienes </a:t>
          </a:r>
          <a:endParaRPr lang="es-CO" sz="1000" kern="1200" dirty="0" smtClean="0">
            <a:solidFill>
              <a:schemeClr val="bg1"/>
            </a:solidFill>
          </a:endParaRPr>
        </a:p>
      </dsp:txBody>
      <dsp:txXfrm>
        <a:off x="4714784" y="1029546"/>
        <a:ext cx="1364033" cy="2230684"/>
      </dsp:txXfrm>
    </dsp:sp>
    <dsp:sp modelId="{EEA4B830-5D63-4CEF-8DF8-E5E6A464BB55}">
      <dsp:nvSpPr>
        <dsp:cNvPr id="0" name=""/>
        <dsp:cNvSpPr/>
      </dsp:nvSpPr>
      <dsp:spPr>
        <a:xfrm>
          <a:off x="6438365" y="0"/>
          <a:ext cx="1969514" cy="343182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s-CO" sz="2700" kern="1200" dirty="0" smtClean="0"/>
            <a:t>Miembros propuestos</a:t>
          </a:r>
          <a:endParaRPr lang="es-CO" sz="2700" kern="1200" dirty="0"/>
        </a:p>
      </dsp:txBody>
      <dsp:txXfrm>
        <a:off x="6438365" y="0"/>
        <a:ext cx="1969514" cy="1029546"/>
      </dsp:txXfrm>
    </dsp:sp>
    <dsp:sp modelId="{F5D420E3-FEC9-46F5-B7D4-366333F66087}">
      <dsp:nvSpPr>
        <dsp:cNvPr id="0" name=""/>
        <dsp:cNvSpPr/>
      </dsp:nvSpPr>
      <dsp:spPr>
        <a:xfrm>
          <a:off x="6589214" y="961800"/>
          <a:ext cx="1692982" cy="2230684"/>
        </a:xfrm>
        <a:prstGeom prst="roundRect">
          <a:avLst>
            <a:gd name="adj" fmla="val 10000"/>
          </a:avLst>
        </a:prstGeom>
        <a:gradFill rotWithShape="0">
          <a:gsLst>
            <a:gs pos="0">
              <a:schemeClr val="accent4">
                <a:hueOff val="-7297562"/>
                <a:satOff val="-9009"/>
                <a:lumOff val="-10392"/>
                <a:alphaOff val="0"/>
                <a:shade val="51000"/>
                <a:satMod val="130000"/>
              </a:schemeClr>
            </a:gs>
            <a:gs pos="80000">
              <a:schemeClr val="accent4">
                <a:hueOff val="-7297562"/>
                <a:satOff val="-9009"/>
                <a:lumOff val="-10392"/>
                <a:alphaOff val="0"/>
                <a:shade val="93000"/>
                <a:satMod val="130000"/>
              </a:schemeClr>
            </a:gs>
            <a:gs pos="100000">
              <a:schemeClr val="accent4">
                <a:hueOff val="-7297562"/>
                <a:satOff val="-9009"/>
                <a:lumOff val="-10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s-CO" sz="1200" b="1" kern="1200" dirty="0" smtClean="0">
              <a:solidFill>
                <a:schemeClr val="tx1"/>
              </a:solidFill>
            </a:rPr>
            <a:t>1. Jorge García</a:t>
          </a:r>
        </a:p>
        <a:p>
          <a:pPr lvl="0" algn="ctr" defTabSz="533400">
            <a:lnSpc>
              <a:spcPct val="90000"/>
            </a:lnSpc>
            <a:spcBef>
              <a:spcPct val="0"/>
            </a:spcBef>
            <a:spcAft>
              <a:spcPct val="35000"/>
            </a:spcAft>
          </a:pPr>
          <a:r>
            <a:rPr lang="es-CO" sz="1200" b="1" kern="1200" dirty="0" smtClean="0">
              <a:solidFill>
                <a:schemeClr val="tx1"/>
              </a:solidFill>
            </a:rPr>
            <a:t>2. Luis Fernando Cruz</a:t>
          </a:r>
        </a:p>
        <a:p>
          <a:pPr lvl="0" algn="ctr" defTabSz="533400">
            <a:lnSpc>
              <a:spcPct val="90000"/>
            </a:lnSpc>
            <a:spcBef>
              <a:spcPct val="0"/>
            </a:spcBef>
            <a:spcAft>
              <a:spcPct val="35000"/>
            </a:spcAft>
          </a:pPr>
          <a:r>
            <a:rPr lang="es-CO" sz="1200" b="1" kern="1200" dirty="0" smtClean="0">
              <a:solidFill>
                <a:schemeClr val="tx1"/>
              </a:solidFill>
            </a:rPr>
            <a:t>3. Hernan Roman</a:t>
          </a:r>
          <a:endParaRPr lang="es-CO" sz="1200" b="1" kern="1200" dirty="0">
            <a:solidFill>
              <a:schemeClr val="tx1"/>
            </a:solidFill>
          </a:endParaRPr>
        </a:p>
      </dsp:txBody>
      <dsp:txXfrm>
        <a:off x="6589214" y="961800"/>
        <a:ext cx="1692982" cy="2230684"/>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22536A-9842-4BF4-B963-B748962D663D}">
      <dsp:nvSpPr>
        <dsp:cNvPr id="0" name=""/>
        <dsp:cNvSpPr/>
      </dsp:nvSpPr>
      <dsp:spPr>
        <a:xfrm>
          <a:off x="1026" y="0"/>
          <a:ext cx="2668581" cy="343182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CO" sz="3000" kern="1200" dirty="0" smtClean="0"/>
            <a:t>Objetivo</a:t>
          </a:r>
          <a:endParaRPr lang="es-CO" sz="3000" kern="1200" dirty="0"/>
        </a:p>
      </dsp:txBody>
      <dsp:txXfrm>
        <a:off x="1026" y="0"/>
        <a:ext cx="2668581" cy="1029546"/>
      </dsp:txXfrm>
    </dsp:sp>
    <dsp:sp modelId="{0CB0D1F4-7D53-4F5F-8C66-6D4B6783E484}">
      <dsp:nvSpPr>
        <dsp:cNvPr id="0" name=""/>
        <dsp:cNvSpPr/>
      </dsp:nvSpPr>
      <dsp:spPr>
        <a:xfrm>
          <a:off x="267884" y="1029546"/>
          <a:ext cx="2134865" cy="223068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s-ES" sz="1100" kern="1200" dirty="0" smtClean="0"/>
            <a:t>El Comité será un órgano consultivo y asesor de la Administración y de la Junta Directiva, el cual tendrá como fin brindar su apoyo a estos órganos, para el desarrollo de las funciones asignadas a cada uno de ellos que se relacionen de manera directa con las actividades y/o el desarrollo de las SCB. Para hacer política la lleva a Gobierno corporativo</a:t>
          </a:r>
          <a:endParaRPr lang="es-CO" sz="1100" kern="1200" dirty="0"/>
        </a:p>
      </dsp:txBody>
      <dsp:txXfrm>
        <a:off x="267884" y="1029546"/>
        <a:ext cx="2134865" cy="2230684"/>
      </dsp:txXfrm>
    </dsp:sp>
    <dsp:sp modelId="{2FCE2D5E-FB27-4966-87D0-B6CAF9A91FAF}">
      <dsp:nvSpPr>
        <dsp:cNvPr id="0" name=""/>
        <dsp:cNvSpPr/>
      </dsp:nvSpPr>
      <dsp:spPr>
        <a:xfrm>
          <a:off x="2869751" y="0"/>
          <a:ext cx="2668581" cy="343182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CO" sz="3000" kern="1200" dirty="0" smtClean="0"/>
            <a:t>Integración</a:t>
          </a:r>
          <a:endParaRPr lang="es-CO" sz="3000" kern="1200" dirty="0"/>
        </a:p>
      </dsp:txBody>
      <dsp:txXfrm>
        <a:off x="2869751" y="0"/>
        <a:ext cx="2668581" cy="1029546"/>
      </dsp:txXfrm>
    </dsp:sp>
    <dsp:sp modelId="{8DA394D2-4B35-4B31-9F24-B0620D67096B}">
      <dsp:nvSpPr>
        <dsp:cNvPr id="0" name=""/>
        <dsp:cNvSpPr/>
      </dsp:nvSpPr>
      <dsp:spPr>
        <a:xfrm>
          <a:off x="3136609" y="1029546"/>
          <a:ext cx="2134865" cy="2230684"/>
        </a:xfrm>
        <a:prstGeom prst="roundRect">
          <a:avLst>
            <a:gd name="adj" fmla="val 10000"/>
          </a:avLst>
        </a:prstGeom>
        <a:gradFill rotWithShape="0">
          <a:gsLst>
            <a:gs pos="0">
              <a:schemeClr val="accent4">
                <a:hueOff val="-3648781"/>
                <a:satOff val="-4505"/>
                <a:lumOff val="-5196"/>
                <a:alphaOff val="0"/>
                <a:shade val="51000"/>
                <a:satMod val="130000"/>
              </a:schemeClr>
            </a:gs>
            <a:gs pos="80000">
              <a:schemeClr val="accent4">
                <a:hueOff val="-3648781"/>
                <a:satOff val="-4505"/>
                <a:lumOff val="-5196"/>
                <a:alphaOff val="0"/>
                <a:shade val="93000"/>
                <a:satMod val="130000"/>
              </a:schemeClr>
            </a:gs>
            <a:gs pos="100000">
              <a:schemeClr val="accent4">
                <a:hueOff val="-3648781"/>
                <a:satOff val="-4505"/>
                <a:lumOff val="-5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s-CO" sz="1100" kern="1200" dirty="0" smtClean="0"/>
            <a:t>Dos(2) Miembros de Junta Directiva</a:t>
          </a:r>
        </a:p>
        <a:p>
          <a:pPr lvl="0" algn="ctr" defTabSz="488950">
            <a:lnSpc>
              <a:spcPct val="90000"/>
            </a:lnSpc>
            <a:spcBef>
              <a:spcPct val="0"/>
            </a:spcBef>
            <a:spcAft>
              <a:spcPct val="35000"/>
            </a:spcAft>
          </a:pPr>
          <a:r>
            <a:rPr lang="es-CO" sz="1100" kern="1200" dirty="0" smtClean="0"/>
            <a:t>Presidente de la Asociación de Comisionista</a:t>
          </a:r>
        </a:p>
        <a:p>
          <a:pPr lvl="0" algn="ctr" defTabSz="488950">
            <a:lnSpc>
              <a:spcPct val="90000"/>
            </a:lnSpc>
            <a:spcBef>
              <a:spcPct val="0"/>
            </a:spcBef>
            <a:spcAft>
              <a:spcPct val="35000"/>
            </a:spcAft>
          </a:pPr>
          <a:r>
            <a:rPr lang="es-CO" sz="1100" kern="1200" dirty="0" smtClean="0"/>
            <a:t>Dos (2) Representantes de las Sociedades Comisionistas incluyendo Un (1) Miembro de las SCB Rotativo</a:t>
          </a:r>
        </a:p>
        <a:p>
          <a:pPr lvl="0" algn="ctr" defTabSz="488950">
            <a:lnSpc>
              <a:spcPct val="90000"/>
            </a:lnSpc>
            <a:spcBef>
              <a:spcPct val="0"/>
            </a:spcBef>
            <a:spcAft>
              <a:spcPct val="35000"/>
            </a:spcAft>
          </a:pPr>
          <a:r>
            <a:rPr lang="es-CO" sz="1100" kern="1200" dirty="0" smtClean="0"/>
            <a:t> </a:t>
          </a:r>
          <a:endParaRPr lang="es-CO" sz="1100" kern="1200" dirty="0"/>
        </a:p>
      </dsp:txBody>
      <dsp:txXfrm>
        <a:off x="3136609" y="1029546"/>
        <a:ext cx="2134865" cy="2230684"/>
      </dsp:txXfrm>
    </dsp:sp>
    <dsp:sp modelId="{2FBB2C0E-3F61-43F0-8BFB-52BAF3206954}">
      <dsp:nvSpPr>
        <dsp:cNvPr id="0" name=""/>
        <dsp:cNvSpPr/>
      </dsp:nvSpPr>
      <dsp:spPr>
        <a:xfrm>
          <a:off x="5738476" y="0"/>
          <a:ext cx="2668581" cy="343182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CO" sz="3000" kern="1200" dirty="0" smtClean="0"/>
            <a:t>Miembros propuestos</a:t>
          </a:r>
          <a:endParaRPr lang="es-CO" sz="3000" kern="1200" dirty="0"/>
        </a:p>
      </dsp:txBody>
      <dsp:txXfrm>
        <a:off x="5738476" y="0"/>
        <a:ext cx="2668581" cy="1029546"/>
      </dsp:txXfrm>
    </dsp:sp>
    <dsp:sp modelId="{79492C70-B247-4B94-AEBB-4D33D23E02E5}">
      <dsp:nvSpPr>
        <dsp:cNvPr id="0" name=""/>
        <dsp:cNvSpPr/>
      </dsp:nvSpPr>
      <dsp:spPr>
        <a:xfrm>
          <a:off x="6005334" y="1029546"/>
          <a:ext cx="2134865" cy="2230684"/>
        </a:xfrm>
        <a:prstGeom prst="roundRect">
          <a:avLst>
            <a:gd name="adj" fmla="val 10000"/>
          </a:avLst>
        </a:prstGeom>
        <a:gradFill rotWithShape="0">
          <a:gsLst>
            <a:gs pos="0">
              <a:schemeClr val="accent4">
                <a:hueOff val="-7297562"/>
                <a:satOff val="-9009"/>
                <a:lumOff val="-10392"/>
                <a:alphaOff val="0"/>
                <a:shade val="51000"/>
                <a:satMod val="130000"/>
              </a:schemeClr>
            </a:gs>
            <a:gs pos="80000">
              <a:schemeClr val="accent4">
                <a:hueOff val="-7297562"/>
                <a:satOff val="-9009"/>
                <a:lumOff val="-10392"/>
                <a:alphaOff val="0"/>
                <a:shade val="93000"/>
                <a:satMod val="130000"/>
              </a:schemeClr>
            </a:gs>
            <a:gs pos="100000">
              <a:schemeClr val="accent4">
                <a:hueOff val="-7297562"/>
                <a:satOff val="-9009"/>
                <a:lumOff val="-10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s-CO" sz="1100" kern="1200" dirty="0" smtClean="0"/>
            <a:t>1. Sergio Enrique Villamizar</a:t>
          </a:r>
        </a:p>
        <a:p>
          <a:pPr lvl="0" algn="ctr" defTabSz="488950">
            <a:lnSpc>
              <a:spcPct val="90000"/>
            </a:lnSpc>
            <a:spcBef>
              <a:spcPct val="0"/>
            </a:spcBef>
            <a:spcAft>
              <a:spcPct val="35000"/>
            </a:spcAft>
          </a:pPr>
          <a:r>
            <a:rPr lang="es-CO" sz="1100" kern="1200" dirty="0" smtClean="0">
              <a:solidFill>
                <a:schemeClr val="bg1"/>
              </a:solidFill>
            </a:rPr>
            <a:t>2. Luis Fernando Cruz</a:t>
          </a:r>
        </a:p>
        <a:p>
          <a:pPr lvl="0" algn="ctr" defTabSz="488950">
            <a:lnSpc>
              <a:spcPct val="90000"/>
            </a:lnSpc>
            <a:spcBef>
              <a:spcPct val="0"/>
            </a:spcBef>
            <a:spcAft>
              <a:spcPct val="35000"/>
            </a:spcAft>
          </a:pPr>
          <a:endParaRPr lang="es-CO" sz="1100" kern="1200" dirty="0" smtClean="0">
            <a:solidFill>
              <a:schemeClr val="bg1"/>
            </a:solidFill>
          </a:endParaRPr>
        </a:p>
        <a:p>
          <a:pPr lvl="0" algn="ctr" defTabSz="488950">
            <a:lnSpc>
              <a:spcPct val="90000"/>
            </a:lnSpc>
            <a:spcBef>
              <a:spcPct val="0"/>
            </a:spcBef>
            <a:spcAft>
              <a:spcPct val="35000"/>
            </a:spcAft>
          </a:pPr>
          <a:r>
            <a:rPr lang="es-CO" sz="1100" kern="1200" dirty="0" smtClean="0">
              <a:solidFill>
                <a:schemeClr val="bg1"/>
              </a:solidFill>
            </a:rPr>
            <a:t>Invitados permanentes </a:t>
          </a:r>
        </a:p>
        <a:p>
          <a:pPr lvl="0" algn="ctr" defTabSz="488950">
            <a:lnSpc>
              <a:spcPct val="90000"/>
            </a:lnSpc>
            <a:spcBef>
              <a:spcPct val="0"/>
            </a:spcBef>
            <a:spcAft>
              <a:spcPct val="35000"/>
            </a:spcAft>
          </a:pPr>
          <a:r>
            <a:rPr lang="es-CO" sz="1100" kern="1200" dirty="0" smtClean="0">
              <a:solidFill>
                <a:schemeClr val="bg1"/>
              </a:solidFill>
            </a:rPr>
            <a:t>Arturo Dajud</a:t>
          </a:r>
        </a:p>
        <a:p>
          <a:pPr lvl="0" algn="ctr" defTabSz="488950">
            <a:lnSpc>
              <a:spcPct val="90000"/>
            </a:lnSpc>
            <a:spcBef>
              <a:spcPct val="0"/>
            </a:spcBef>
            <a:spcAft>
              <a:spcPct val="35000"/>
            </a:spcAft>
          </a:pPr>
          <a:r>
            <a:rPr lang="es-CO" sz="1100" kern="1200" dirty="0" smtClean="0">
              <a:solidFill>
                <a:schemeClr val="bg1"/>
              </a:solidFill>
            </a:rPr>
            <a:t>Jorge Garcia</a:t>
          </a:r>
        </a:p>
      </dsp:txBody>
      <dsp:txXfrm>
        <a:off x="6005334" y="1029546"/>
        <a:ext cx="2134865" cy="2230684"/>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823B21-0254-4542-9EAB-A3B495573812}">
      <dsp:nvSpPr>
        <dsp:cNvPr id="0" name=""/>
        <dsp:cNvSpPr/>
      </dsp:nvSpPr>
      <dsp:spPr>
        <a:xfrm>
          <a:off x="0" y="41635"/>
          <a:ext cx="8572500" cy="303264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kern="1200" dirty="0" smtClean="0"/>
            <a:t>De conformidad con el Art. 41 de los Estatutos y el 4.1.1 Núm. 20 y 21 del Código de Buen Gobierno, la Junta Directiva está plenamente facultada para crear los comités de Junta (conformado por solo miembros de Junta) y los comités adjuntos (conformados por miembros de Junta y externos) que considere adecuados para el desarrollo del objeto social de la Entidad y para aprobar los reglamentos de funcionamiento de los mismos. </a:t>
          </a:r>
          <a:endParaRPr lang="es-CO" sz="2400" kern="1200" dirty="0"/>
        </a:p>
      </dsp:txBody>
      <dsp:txXfrm>
        <a:off x="0" y="41635"/>
        <a:ext cx="8572500" cy="30326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3922974-B038-4F85-AFCE-14E6902E518A}">
      <dsp:nvSpPr>
        <dsp:cNvPr id="0" name=""/>
        <dsp:cNvSpPr/>
      </dsp:nvSpPr>
      <dsp:spPr>
        <a:xfrm>
          <a:off x="-3807603" y="-636180"/>
          <a:ext cx="4939688" cy="4939688"/>
        </a:xfrm>
        <a:prstGeom prst="blockArc">
          <a:avLst>
            <a:gd name="adj1" fmla="val 18900000"/>
            <a:gd name="adj2" fmla="val 2700000"/>
            <a:gd name="adj3" fmla="val 437"/>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BF39F43-E816-4D10-80A6-3A87657506D0}">
      <dsp:nvSpPr>
        <dsp:cNvPr id="0" name=""/>
        <dsp:cNvSpPr/>
      </dsp:nvSpPr>
      <dsp:spPr>
        <a:xfrm>
          <a:off x="1101771" y="952246"/>
          <a:ext cx="6857372" cy="1762834"/>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55471" tIns="76200" rIns="76200" bIns="76200" numCol="1" spcCol="1270" anchor="t" anchorCtr="0">
          <a:noAutofit/>
        </a:bodyPr>
        <a:lstStyle/>
        <a:p>
          <a:pPr lvl="0" algn="l" defTabSz="1333500">
            <a:lnSpc>
              <a:spcPct val="90000"/>
            </a:lnSpc>
            <a:spcBef>
              <a:spcPct val="0"/>
            </a:spcBef>
            <a:spcAft>
              <a:spcPct val="35000"/>
            </a:spcAft>
          </a:pPr>
          <a:r>
            <a:rPr lang="es-CO" sz="3000" kern="1200" dirty="0" smtClean="0"/>
            <a:t>Resultados Financieros a Junio de 2017</a:t>
          </a:r>
          <a:endParaRPr lang="es-CO" sz="3000" kern="1200" dirty="0"/>
        </a:p>
        <a:p>
          <a:pPr marL="228600" lvl="1" indent="-228600" algn="l" defTabSz="1022350">
            <a:lnSpc>
              <a:spcPct val="90000"/>
            </a:lnSpc>
            <a:spcBef>
              <a:spcPct val="0"/>
            </a:spcBef>
            <a:spcAft>
              <a:spcPct val="15000"/>
            </a:spcAft>
            <a:buChar char="••"/>
          </a:pPr>
          <a:r>
            <a:rPr lang="es-CO" sz="2300" kern="1200" dirty="0" smtClean="0"/>
            <a:t>Situación Financiera</a:t>
          </a:r>
          <a:endParaRPr lang="es-CO" sz="2300" kern="1200" dirty="0"/>
        </a:p>
        <a:p>
          <a:pPr marL="228600" lvl="1" indent="-228600" algn="l" defTabSz="1022350">
            <a:lnSpc>
              <a:spcPct val="90000"/>
            </a:lnSpc>
            <a:spcBef>
              <a:spcPct val="0"/>
            </a:spcBef>
            <a:spcAft>
              <a:spcPct val="15000"/>
            </a:spcAft>
            <a:buChar char="••"/>
          </a:pPr>
          <a:r>
            <a:rPr lang="es-CO" sz="2300" kern="1200" dirty="0" smtClean="0"/>
            <a:t>Estado de Resultados</a:t>
          </a:r>
          <a:endParaRPr lang="es-CO" sz="2300" kern="1200" dirty="0"/>
        </a:p>
      </dsp:txBody>
      <dsp:txXfrm>
        <a:off x="1101771" y="952246"/>
        <a:ext cx="6857372" cy="1762834"/>
      </dsp:txXfrm>
    </dsp:sp>
    <dsp:sp modelId="{61E1B4D0-67A2-4B2B-ACA7-74638F579EEC}">
      <dsp:nvSpPr>
        <dsp:cNvPr id="0" name=""/>
        <dsp:cNvSpPr/>
      </dsp:nvSpPr>
      <dsp:spPr>
        <a:xfrm>
          <a:off x="0" y="731892"/>
          <a:ext cx="2203543" cy="2203543"/>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065B8B-9756-4E8E-B1CE-6A395C27C535}">
      <dsp:nvSpPr>
        <dsp:cNvPr id="0" name=""/>
        <dsp:cNvSpPr/>
      </dsp:nvSpPr>
      <dsp:spPr>
        <a:xfrm>
          <a:off x="1128216" y="1883"/>
          <a:ext cx="1496968" cy="174008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s-CO" sz="1200" kern="1200" dirty="0" smtClean="0"/>
            <a:t>Valor Ahorros de la Secretaria General en Rubro Junta Directiva Enero – Mayo 2017</a:t>
          </a:r>
          <a:endParaRPr lang="es-CO" sz="1200" kern="1200" dirty="0"/>
        </a:p>
      </dsp:txBody>
      <dsp:txXfrm>
        <a:off x="1128216" y="1883"/>
        <a:ext cx="1496968" cy="1740083"/>
      </dsp:txXfrm>
    </dsp:sp>
    <dsp:sp modelId="{C6246B41-FC20-4BFC-B554-27E2D915CB5C}">
      <dsp:nvSpPr>
        <dsp:cNvPr id="0" name=""/>
        <dsp:cNvSpPr/>
      </dsp:nvSpPr>
      <dsp:spPr>
        <a:xfrm>
          <a:off x="1277913" y="1741967"/>
          <a:ext cx="221539" cy="715288"/>
        </a:xfrm>
        <a:custGeom>
          <a:avLst/>
          <a:gdLst/>
          <a:ahLst/>
          <a:cxnLst/>
          <a:rect l="0" t="0" r="0" b="0"/>
          <a:pathLst>
            <a:path>
              <a:moveTo>
                <a:pt x="0" y="0"/>
              </a:moveTo>
              <a:lnTo>
                <a:pt x="0" y="715288"/>
              </a:lnTo>
              <a:lnTo>
                <a:pt x="221539" y="715288"/>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B858B8-7876-4613-B7A2-3BCBF7002E71}">
      <dsp:nvSpPr>
        <dsp:cNvPr id="0" name=""/>
        <dsp:cNvSpPr/>
      </dsp:nvSpPr>
      <dsp:spPr>
        <a:xfrm>
          <a:off x="1499452" y="2083013"/>
          <a:ext cx="1197574" cy="7484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s-CO" sz="1100" kern="1200" dirty="0" smtClean="0"/>
            <a:t>$96 millones</a:t>
          </a:r>
          <a:endParaRPr lang="es-CO" sz="1100" kern="1200" dirty="0"/>
        </a:p>
      </dsp:txBody>
      <dsp:txXfrm>
        <a:off x="1499452" y="2083013"/>
        <a:ext cx="1197574" cy="748484"/>
      </dsp:txXfrm>
    </dsp:sp>
    <dsp:sp modelId="{3B413AD4-D5D8-4876-A257-F9A8F55910FD}">
      <dsp:nvSpPr>
        <dsp:cNvPr id="0" name=""/>
        <dsp:cNvSpPr/>
      </dsp:nvSpPr>
      <dsp:spPr>
        <a:xfrm>
          <a:off x="2999426" y="1883"/>
          <a:ext cx="1496968" cy="74848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s-CO" sz="1200" kern="1200" dirty="0" smtClean="0"/>
            <a:t>Sesiones Programadas Comité de Regulación</a:t>
          </a:r>
          <a:endParaRPr lang="es-CO" sz="1200" kern="1200" dirty="0"/>
        </a:p>
      </dsp:txBody>
      <dsp:txXfrm>
        <a:off x="2999426" y="1883"/>
        <a:ext cx="1496968" cy="748484"/>
      </dsp:txXfrm>
    </dsp:sp>
    <dsp:sp modelId="{8FBF4DA6-34AE-4A90-8E86-BB83566B5607}">
      <dsp:nvSpPr>
        <dsp:cNvPr id="0" name=""/>
        <dsp:cNvSpPr/>
      </dsp:nvSpPr>
      <dsp:spPr>
        <a:xfrm>
          <a:off x="3149123" y="750367"/>
          <a:ext cx="149696" cy="561363"/>
        </a:xfrm>
        <a:custGeom>
          <a:avLst/>
          <a:gdLst/>
          <a:ahLst/>
          <a:cxnLst/>
          <a:rect l="0" t="0" r="0" b="0"/>
          <a:pathLst>
            <a:path>
              <a:moveTo>
                <a:pt x="0" y="0"/>
              </a:moveTo>
              <a:lnTo>
                <a:pt x="0" y="561363"/>
              </a:lnTo>
              <a:lnTo>
                <a:pt x="149696" y="56136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2F92CFE-45BE-4188-8AE4-4B9362FFD711}">
      <dsp:nvSpPr>
        <dsp:cNvPr id="0" name=""/>
        <dsp:cNvSpPr/>
      </dsp:nvSpPr>
      <dsp:spPr>
        <a:xfrm>
          <a:off x="3298820" y="937488"/>
          <a:ext cx="1197574" cy="7484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s-CO" sz="1100" kern="1200" dirty="0" smtClean="0"/>
            <a:t>Número de Sesiones presupuestadas</a:t>
          </a:r>
        </a:p>
        <a:p>
          <a:pPr lvl="0" algn="ctr" defTabSz="488950">
            <a:lnSpc>
              <a:spcPct val="90000"/>
            </a:lnSpc>
            <a:spcBef>
              <a:spcPct val="0"/>
            </a:spcBef>
            <a:spcAft>
              <a:spcPct val="35000"/>
            </a:spcAft>
          </a:pPr>
          <a:r>
            <a:rPr lang="es-CO" sz="1100" b="1" kern="1200" dirty="0" smtClean="0"/>
            <a:t>Doce (12)</a:t>
          </a:r>
          <a:endParaRPr lang="es-CO" sz="1100" b="1" kern="1200" dirty="0"/>
        </a:p>
      </dsp:txBody>
      <dsp:txXfrm>
        <a:off x="3298820" y="937488"/>
        <a:ext cx="1197574" cy="748484"/>
      </dsp:txXfrm>
    </dsp:sp>
    <dsp:sp modelId="{75F13751-0DCB-4F8F-B585-7D913256EB22}">
      <dsp:nvSpPr>
        <dsp:cNvPr id="0" name=""/>
        <dsp:cNvSpPr/>
      </dsp:nvSpPr>
      <dsp:spPr>
        <a:xfrm>
          <a:off x="3149123" y="750367"/>
          <a:ext cx="149696" cy="1496968"/>
        </a:xfrm>
        <a:custGeom>
          <a:avLst/>
          <a:gdLst/>
          <a:ahLst/>
          <a:cxnLst/>
          <a:rect l="0" t="0" r="0" b="0"/>
          <a:pathLst>
            <a:path>
              <a:moveTo>
                <a:pt x="0" y="0"/>
              </a:moveTo>
              <a:lnTo>
                <a:pt x="0" y="1496968"/>
              </a:lnTo>
              <a:lnTo>
                <a:pt x="149696" y="1496968"/>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5B7297D-BD52-4FC6-AA9C-3BAF950750AD}">
      <dsp:nvSpPr>
        <dsp:cNvPr id="0" name=""/>
        <dsp:cNvSpPr/>
      </dsp:nvSpPr>
      <dsp:spPr>
        <a:xfrm>
          <a:off x="3298820" y="1873094"/>
          <a:ext cx="1197574" cy="7484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s-CO" sz="1100" kern="1200" dirty="0" smtClean="0"/>
            <a:t>Número de Miembros </a:t>
          </a:r>
        </a:p>
        <a:p>
          <a:pPr lvl="0" algn="ctr" defTabSz="488950">
            <a:lnSpc>
              <a:spcPct val="90000"/>
            </a:lnSpc>
            <a:spcBef>
              <a:spcPct val="0"/>
            </a:spcBef>
            <a:spcAft>
              <a:spcPct val="35000"/>
            </a:spcAft>
          </a:pPr>
          <a:r>
            <a:rPr lang="es-CO" sz="1100" b="1" kern="1200" dirty="0" smtClean="0"/>
            <a:t> Tres (3)</a:t>
          </a:r>
          <a:endParaRPr lang="es-CO" sz="1100" b="1" kern="1200" dirty="0"/>
        </a:p>
      </dsp:txBody>
      <dsp:txXfrm>
        <a:off x="3298820" y="1873094"/>
        <a:ext cx="1197574" cy="748484"/>
      </dsp:txXfrm>
    </dsp:sp>
    <dsp:sp modelId="{A8BF3B06-A78B-42EE-9424-7BBF1A7AD6F9}">
      <dsp:nvSpPr>
        <dsp:cNvPr id="0" name=""/>
        <dsp:cNvSpPr/>
      </dsp:nvSpPr>
      <dsp:spPr>
        <a:xfrm>
          <a:off x="3149123" y="750367"/>
          <a:ext cx="149696" cy="2432573"/>
        </a:xfrm>
        <a:custGeom>
          <a:avLst/>
          <a:gdLst/>
          <a:ahLst/>
          <a:cxnLst/>
          <a:rect l="0" t="0" r="0" b="0"/>
          <a:pathLst>
            <a:path>
              <a:moveTo>
                <a:pt x="0" y="0"/>
              </a:moveTo>
              <a:lnTo>
                <a:pt x="0" y="2432573"/>
              </a:lnTo>
              <a:lnTo>
                <a:pt x="149696" y="243257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B8632B9-D988-42D0-B7B0-DBBF8EB584B0}">
      <dsp:nvSpPr>
        <dsp:cNvPr id="0" name=""/>
        <dsp:cNvSpPr/>
      </dsp:nvSpPr>
      <dsp:spPr>
        <a:xfrm>
          <a:off x="3298820" y="2808699"/>
          <a:ext cx="1197574" cy="7484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s-CO" sz="1100" kern="1200" dirty="0" smtClean="0"/>
            <a:t>Valor Honorarios por Miembro</a:t>
          </a:r>
        </a:p>
        <a:p>
          <a:pPr lvl="0" algn="ctr" defTabSz="488950">
            <a:lnSpc>
              <a:spcPct val="90000"/>
            </a:lnSpc>
            <a:spcBef>
              <a:spcPct val="0"/>
            </a:spcBef>
            <a:spcAft>
              <a:spcPct val="35000"/>
            </a:spcAft>
          </a:pPr>
          <a:r>
            <a:rPr lang="es-CO" sz="1100" kern="1200" dirty="0" smtClean="0"/>
            <a:t> </a:t>
          </a:r>
          <a:r>
            <a:rPr lang="es-CO" sz="1100" b="1" kern="1200" dirty="0" smtClean="0"/>
            <a:t>$1.475.434</a:t>
          </a:r>
          <a:endParaRPr lang="es-CO" sz="1100" b="1" kern="1200" dirty="0"/>
        </a:p>
      </dsp:txBody>
      <dsp:txXfrm>
        <a:off x="3298820" y="2808699"/>
        <a:ext cx="1197574" cy="748484"/>
      </dsp:txXfrm>
    </dsp:sp>
    <dsp:sp modelId="{ECF43B2F-5352-4ED4-A51C-F42619782177}">
      <dsp:nvSpPr>
        <dsp:cNvPr id="0" name=""/>
        <dsp:cNvSpPr/>
      </dsp:nvSpPr>
      <dsp:spPr>
        <a:xfrm>
          <a:off x="4870637" y="1883"/>
          <a:ext cx="1496968" cy="74848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s-CO" sz="1200" kern="1200" dirty="0" smtClean="0"/>
            <a:t>Valor Honorarios Comité de Regulación Julio – Diciembre de 2017</a:t>
          </a:r>
          <a:endParaRPr lang="es-CO" sz="1200" kern="1200" dirty="0"/>
        </a:p>
      </dsp:txBody>
      <dsp:txXfrm>
        <a:off x="4870637" y="1883"/>
        <a:ext cx="1496968" cy="748484"/>
      </dsp:txXfrm>
    </dsp:sp>
    <dsp:sp modelId="{EB9466B6-4CB0-4554-94C6-87BBAE0FD8DC}">
      <dsp:nvSpPr>
        <dsp:cNvPr id="0" name=""/>
        <dsp:cNvSpPr/>
      </dsp:nvSpPr>
      <dsp:spPr>
        <a:xfrm>
          <a:off x="5020334" y="750367"/>
          <a:ext cx="149696" cy="561363"/>
        </a:xfrm>
        <a:custGeom>
          <a:avLst/>
          <a:gdLst/>
          <a:ahLst/>
          <a:cxnLst/>
          <a:rect l="0" t="0" r="0" b="0"/>
          <a:pathLst>
            <a:path>
              <a:moveTo>
                <a:pt x="0" y="0"/>
              </a:moveTo>
              <a:lnTo>
                <a:pt x="0" y="561363"/>
              </a:lnTo>
              <a:lnTo>
                <a:pt x="149696" y="56136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A7D4AD2-40EF-4793-9C97-85D367CFC027}">
      <dsp:nvSpPr>
        <dsp:cNvPr id="0" name=""/>
        <dsp:cNvSpPr/>
      </dsp:nvSpPr>
      <dsp:spPr>
        <a:xfrm>
          <a:off x="5170030" y="937488"/>
          <a:ext cx="1197574" cy="7484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s-CO" sz="1100" kern="1200" dirty="0" smtClean="0"/>
            <a:t>$53 millones</a:t>
          </a:r>
          <a:endParaRPr lang="es-CO" sz="1100" kern="1200" dirty="0"/>
        </a:p>
      </dsp:txBody>
      <dsp:txXfrm>
        <a:off x="5170030" y="937488"/>
        <a:ext cx="1197574" cy="748484"/>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22536A-9842-4BF4-B963-B748962D663D}">
      <dsp:nvSpPr>
        <dsp:cNvPr id="0" name=""/>
        <dsp:cNvSpPr/>
      </dsp:nvSpPr>
      <dsp:spPr>
        <a:xfrm>
          <a:off x="1026" y="0"/>
          <a:ext cx="2668581" cy="343182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CO" sz="3000" kern="1200" dirty="0" smtClean="0"/>
            <a:t>Objetivo</a:t>
          </a:r>
          <a:endParaRPr lang="es-CO" sz="3000" kern="1200" dirty="0"/>
        </a:p>
      </dsp:txBody>
      <dsp:txXfrm>
        <a:off x="1026" y="0"/>
        <a:ext cx="2668581" cy="1029546"/>
      </dsp:txXfrm>
    </dsp:sp>
    <dsp:sp modelId="{0CB0D1F4-7D53-4F5F-8C66-6D4B6783E484}">
      <dsp:nvSpPr>
        <dsp:cNvPr id="0" name=""/>
        <dsp:cNvSpPr/>
      </dsp:nvSpPr>
      <dsp:spPr>
        <a:xfrm>
          <a:off x="267884" y="1029546"/>
          <a:ext cx="2134865" cy="223068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s-ES" sz="1100" kern="1200" dirty="0" smtClean="0"/>
            <a:t>El subcomité será un órgano consultivo y asesor de la Junta Directiva, el cual tendrá como fin brindar su concepto sobre las modificaciones que el Reglamento de Funcionamiento de la BMC .</a:t>
          </a:r>
        </a:p>
        <a:p>
          <a:pPr lvl="0" algn="ctr" defTabSz="488950">
            <a:lnSpc>
              <a:spcPct val="90000"/>
            </a:lnSpc>
            <a:spcBef>
              <a:spcPct val="0"/>
            </a:spcBef>
            <a:spcAft>
              <a:spcPct val="35000"/>
            </a:spcAft>
          </a:pPr>
          <a:r>
            <a:rPr lang="es-ES" sz="1100" kern="1200" dirty="0" smtClean="0"/>
            <a:t>Sesionaría: una vez al mes ordinariamente.  Para hacer política lleva su propuesta al Comité de Gobierno Corporativo</a:t>
          </a:r>
          <a:endParaRPr lang="es-CO" sz="1100" kern="1200" dirty="0"/>
        </a:p>
      </dsp:txBody>
      <dsp:txXfrm>
        <a:off x="267884" y="1029546"/>
        <a:ext cx="2134865" cy="2230684"/>
      </dsp:txXfrm>
    </dsp:sp>
    <dsp:sp modelId="{2FCE2D5E-FB27-4966-87D0-B6CAF9A91FAF}">
      <dsp:nvSpPr>
        <dsp:cNvPr id="0" name=""/>
        <dsp:cNvSpPr/>
      </dsp:nvSpPr>
      <dsp:spPr>
        <a:xfrm>
          <a:off x="2869751" y="0"/>
          <a:ext cx="2668581" cy="343182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CO" sz="3000" kern="1200" dirty="0" smtClean="0"/>
            <a:t>Integración</a:t>
          </a:r>
          <a:endParaRPr lang="es-CO" sz="3000" kern="1200" dirty="0"/>
        </a:p>
      </dsp:txBody>
      <dsp:txXfrm>
        <a:off x="2869751" y="0"/>
        <a:ext cx="2668581" cy="1029546"/>
      </dsp:txXfrm>
    </dsp:sp>
    <dsp:sp modelId="{8DA394D2-4B35-4B31-9F24-B0620D67096B}">
      <dsp:nvSpPr>
        <dsp:cNvPr id="0" name=""/>
        <dsp:cNvSpPr/>
      </dsp:nvSpPr>
      <dsp:spPr>
        <a:xfrm>
          <a:off x="3136609" y="1029546"/>
          <a:ext cx="2134865" cy="2230684"/>
        </a:xfrm>
        <a:prstGeom prst="roundRect">
          <a:avLst>
            <a:gd name="adj" fmla="val 10000"/>
          </a:avLst>
        </a:prstGeom>
        <a:gradFill rotWithShape="0">
          <a:gsLst>
            <a:gs pos="0">
              <a:schemeClr val="accent4">
                <a:hueOff val="-3648781"/>
                <a:satOff val="-4505"/>
                <a:lumOff val="-5196"/>
                <a:alphaOff val="0"/>
                <a:shade val="51000"/>
                <a:satMod val="130000"/>
              </a:schemeClr>
            </a:gs>
            <a:gs pos="80000">
              <a:schemeClr val="accent4">
                <a:hueOff val="-3648781"/>
                <a:satOff val="-4505"/>
                <a:lumOff val="-5196"/>
                <a:alphaOff val="0"/>
                <a:shade val="93000"/>
                <a:satMod val="130000"/>
              </a:schemeClr>
            </a:gs>
            <a:gs pos="100000">
              <a:schemeClr val="accent4">
                <a:hueOff val="-3648781"/>
                <a:satOff val="-4505"/>
                <a:lumOff val="-5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s-CO" sz="1100" kern="1200" dirty="0" smtClean="0"/>
            <a:t>Tres (3) Miembros de Junta Directiva</a:t>
          </a:r>
        </a:p>
        <a:p>
          <a:pPr lvl="0" algn="ctr" defTabSz="488950">
            <a:lnSpc>
              <a:spcPct val="90000"/>
            </a:lnSpc>
            <a:spcBef>
              <a:spcPct val="0"/>
            </a:spcBef>
            <a:spcAft>
              <a:spcPct val="35000"/>
            </a:spcAft>
          </a:pPr>
          <a:r>
            <a:rPr lang="es-CO" sz="1100" kern="1200" dirty="0" smtClean="0"/>
            <a:t> </a:t>
          </a:r>
          <a:endParaRPr lang="es-CO" sz="1100" kern="1200" dirty="0"/>
        </a:p>
      </dsp:txBody>
      <dsp:txXfrm>
        <a:off x="3136609" y="1029546"/>
        <a:ext cx="2134865" cy="2230684"/>
      </dsp:txXfrm>
    </dsp:sp>
    <dsp:sp modelId="{2FBB2C0E-3F61-43F0-8BFB-52BAF3206954}">
      <dsp:nvSpPr>
        <dsp:cNvPr id="0" name=""/>
        <dsp:cNvSpPr/>
      </dsp:nvSpPr>
      <dsp:spPr>
        <a:xfrm>
          <a:off x="5738476" y="0"/>
          <a:ext cx="2668581" cy="343182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s-CO" sz="3000" kern="1200" dirty="0" smtClean="0"/>
            <a:t>Miembros propuestos</a:t>
          </a:r>
          <a:endParaRPr lang="es-CO" sz="3000" kern="1200" dirty="0"/>
        </a:p>
      </dsp:txBody>
      <dsp:txXfrm>
        <a:off x="5738476" y="0"/>
        <a:ext cx="2668581" cy="1029546"/>
      </dsp:txXfrm>
    </dsp:sp>
    <dsp:sp modelId="{79492C70-B247-4B94-AEBB-4D33D23E02E5}">
      <dsp:nvSpPr>
        <dsp:cNvPr id="0" name=""/>
        <dsp:cNvSpPr/>
      </dsp:nvSpPr>
      <dsp:spPr>
        <a:xfrm>
          <a:off x="6005334" y="1029546"/>
          <a:ext cx="2134865" cy="2230684"/>
        </a:xfrm>
        <a:prstGeom prst="roundRect">
          <a:avLst>
            <a:gd name="adj" fmla="val 10000"/>
          </a:avLst>
        </a:prstGeom>
        <a:gradFill rotWithShape="0">
          <a:gsLst>
            <a:gs pos="0">
              <a:schemeClr val="accent4">
                <a:hueOff val="-7297562"/>
                <a:satOff val="-9009"/>
                <a:lumOff val="-10392"/>
                <a:alphaOff val="0"/>
                <a:shade val="51000"/>
                <a:satMod val="130000"/>
              </a:schemeClr>
            </a:gs>
            <a:gs pos="80000">
              <a:schemeClr val="accent4">
                <a:hueOff val="-7297562"/>
                <a:satOff val="-9009"/>
                <a:lumOff val="-10392"/>
                <a:alphaOff val="0"/>
                <a:shade val="93000"/>
                <a:satMod val="130000"/>
              </a:schemeClr>
            </a:gs>
            <a:gs pos="100000">
              <a:schemeClr val="accent4">
                <a:hueOff val="-7297562"/>
                <a:satOff val="-9009"/>
                <a:lumOff val="-10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s-CO" sz="1100" kern="1200" dirty="0" smtClean="0"/>
            <a:t>1. Edwin Cortes</a:t>
          </a:r>
        </a:p>
        <a:p>
          <a:pPr lvl="0" algn="ctr" defTabSz="488950">
            <a:lnSpc>
              <a:spcPct val="90000"/>
            </a:lnSpc>
            <a:spcBef>
              <a:spcPct val="0"/>
            </a:spcBef>
            <a:spcAft>
              <a:spcPct val="35000"/>
            </a:spcAft>
          </a:pPr>
          <a:r>
            <a:rPr lang="es-CO" sz="1100" kern="1200" dirty="0" smtClean="0">
              <a:solidFill>
                <a:schemeClr val="bg1"/>
              </a:solidFill>
            </a:rPr>
            <a:t>2. María Inés Agudelo</a:t>
          </a:r>
        </a:p>
        <a:p>
          <a:pPr lvl="0" algn="ctr" defTabSz="488950">
            <a:lnSpc>
              <a:spcPct val="90000"/>
            </a:lnSpc>
            <a:spcBef>
              <a:spcPct val="0"/>
            </a:spcBef>
            <a:spcAft>
              <a:spcPct val="35000"/>
            </a:spcAft>
          </a:pPr>
          <a:r>
            <a:rPr lang="es-CO" sz="1100" kern="1200" dirty="0" smtClean="0">
              <a:solidFill>
                <a:schemeClr val="bg1"/>
              </a:solidFill>
            </a:rPr>
            <a:t>3. Arturo Dajud.</a:t>
          </a:r>
        </a:p>
      </dsp:txBody>
      <dsp:txXfrm>
        <a:off x="6005334" y="1029546"/>
        <a:ext cx="2134865" cy="2230684"/>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9CCEB8-BFC6-43EC-8F56-6F87B4C9F4AE}">
      <dsp:nvSpPr>
        <dsp:cNvPr id="0" name=""/>
        <dsp:cNvSpPr/>
      </dsp:nvSpPr>
      <dsp:spPr>
        <a:xfrm>
          <a:off x="587" y="568287"/>
          <a:ext cx="1906511" cy="864000"/>
        </a:xfrm>
        <a:prstGeom prst="roundRect">
          <a:avLst>
            <a:gd name="adj" fmla="val 10000"/>
          </a:avLst>
        </a:prstGeom>
        <a:solidFill>
          <a:srgbClr val="04499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kern="1200" dirty="0" smtClean="0"/>
            <a:t>Monto</a:t>
          </a:r>
          <a:endParaRPr lang="es-CO" sz="2000" kern="1200" dirty="0"/>
        </a:p>
      </dsp:txBody>
      <dsp:txXfrm>
        <a:off x="587" y="568287"/>
        <a:ext cx="1906511" cy="576000"/>
      </dsp:txXfrm>
    </dsp:sp>
    <dsp:sp modelId="{4B4334EE-B10A-47DD-BE80-34E110D9DE12}">
      <dsp:nvSpPr>
        <dsp:cNvPr id="0" name=""/>
        <dsp:cNvSpPr/>
      </dsp:nvSpPr>
      <dsp:spPr>
        <a:xfrm>
          <a:off x="391077" y="1144287"/>
          <a:ext cx="1906511" cy="2351425"/>
        </a:xfrm>
        <a:prstGeom prst="roundRect">
          <a:avLst>
            <a:gd name="adj" fmla="val 10000"/>
          </a:avLst>
        </a:prstGeom>
        <a:solidFill>
          <a:schemeClr val="lt1">
            <a:alpha val="90000"/>
            <a:hueOff val="0"/>
            <a:satOff val="0"/>
            <a:lumOff val="0"/>
            <a:alphaOff val="0"/>
          </a:schemeClr>
        </a:solidFill>
        <a:ln w="25400" cap="flat" cmpd="sng" algn="ctr">
          <a:solidFill>
            <a:srgbClr val="99CCFF"/>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s-CO" sz="2400" kern="1200" dirty="0" smtClean="0"/>
            <a:t>$ 6.9 Billones</a:t>
          </a:r>
          <a:endParaRPr lang="es-CO" sz="2400" kern="1200" dirty="0"/>
        </a:p>
        <a:p>
          <a:pPr marL="228600" lvl="1" indent="-228600" algn="l" defTabSz="1066800">
            <a:lnSpc>
              <a:spcPct val="90000"/>
            </a:lnSpc>
            <a:spcBef>
              <a:spcPct val="0"/>
            </a:spcBef>
            <a:spcAft>
              <a:spcPct val="15000"/>
            </a:spcAft>
            <a:buChar char="••"/>
          </a:pPr>
          <a:r>
            <a:rPr lang="es-CO" sz="2400" kern="1200" dirty="0" smtClean="0"/>
            <a:t>Volumen negocios</a:t>
          </a:r>
          <a:endParaRPr lang="es-CO" sz="2400" kern="1200" dirty="0"/>
        </a:p>
      </dsp:txBody>
      <dsp:txXfrm>
        <a:off x="391077" y="1144287"/>
        <a:ext cx="1906511" cy="2351425"/>
      </dsp:txXfrm>
    </dsp:sp>
    <dsp:sp modelId="{472E6158-CD71-4B9B-899E-98547A88D71D}">
      <dsp:nvSpPr>
        <dsp:cNvPr id="0" name=""/>
        <dsp:cNvSpPr/>
      </dsp:nvSpPr>
      <dsp:spPr>
        <a:xfrm>
          <a:off x="2196119" y="618954"/>
          <a:ext cx="612722" cy="4746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O" sz="1600" kern="1200" dirty="0"/>
        </a:p>
      </dsp:txBody>
      <dsp:txXfrm>
        <a:off x="2196119" y="618954"/>
        <a:ext cx="612722" cy="474666"/>
      </dsp:txXfrm>
    </dsp:sp>
    <dsp:sp modelId="{D7CB47FF-8AB7-4134-B32C-2537F3BEB6F0}">
      <dsp:nvSpPr>
        <dsp:cNvPr id="0" name=""/>
        <dsp:cNvSpPr/>
      </dsp:nvSpPr>
      <dsp:spPr>
        <a:xfrm>
          <a:off x="3063179" y="568287"/>
          <a:ext cx="1906511" cy="864000"/>
        </a:xfrm>
        <a:prstGeom prst="roundRect">
          <a:avLst>
            <a:gd name="adj" fmla="val 10000"/>
          </a:avLst>
        </a:prstGeom>
        <a:solidFill>
          <a:srgbClr val="04499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kern="1200" dirty="0" smtClean="0"/>
            <a:t>Efectividad</a:t>
          </a:r>
          <a:endParaRPr lang="es-CO" sz="2000" kern="1200" dirty="0"/>
        </a:p>
      </dsp:txBody>
      <dsp:txXfrm>
        <a:off x="3063179" y="568287"/>
        <a:ext cx="1906511" cy="576000"/>
      </dsp:txXfrm>
    </dsp:sp>
    <dsp:sp modelId="{7E8F6817-ACF6-46EC-8C24-A4C37AC48916}">
      <dsp:nvSpPr>
        <dsp:cNvPr id="0" name=""/>
        <dsp:cNvSpPr/>
      </dsp:nvSpPr>
      <dsp:spPr>
        <a:xfrm>
          <a:off x="3453670" y="1144287"/>
          <a:ext cx="1906511" cy="2351425"/>
        </a:xfrm>
        <a:prstGeom prst="roundRect">
          <a:avLst>
            <a:gd name="adj" fmla="val 10000"/>
          </a:avLst>
        </a:prstGeom>
        <a:solidFill>
          <a:schemeClr val="lt1">
            <a:alpha val="90000"/>
            <a:hueOff val="0"/>
            <a:satOff val="0"/>
            <a:lumOff val="0"/>
            <a:alphaOff val="0"/>
          </a:schemeClr>
        </a:solidFill>
        <a:ln w="25400" cap="flat" cmpd="sng" algn="ctr">
          <a:solidFill>
            <a:srgbClr val="99CCFF"/>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s-CO" sz="2400" kern="1200" dirty="0" smtClean="0"/>
            <a:t>15 %</a:t>
          </a:r>
          <a:endParaRPr lang="es-CO" sz="2400" kern="1200" dirty="0"/>
        </a:p>
        <a:p>
          <a:pPr marL="228600" lvl="1" indent="-228600" algn="l" defTabSz="1066800">
            <a:lnSpc>
              <a:spcPct val="90000"/>
            </a:lnSpc>
            <a:spcBef>
              <a:spcPct val="0"/>
            </a:spcBef>
            <a:spcAft>
              <a:spcPct val="15000"/>
            </a:spcAft>
            <a:buChar char="••"/>
          </a:pPr>
          <a:r>
            <a:rPr lang="es-CO" sz="2400" kern="1200" dirty="0" smtClean="0"/>
            <a:t>($1.03 Billones)</a:t>
          </a:r>
          <a:endParaRPr lang="es-CO" sz="2400" kern="1200" dirty="0"/>
        </a:p>
        <a:p>
          <a:pPr marL="228600" lvl="1" indent="-228600" algn="l" defTabSz="1066800">
            <a:lnSpc>
              <a:spcPct val="90000"/>
            </a:lnSpc>
            <a:spcBef>
              <a:spcPct val="0"/>
            </a:spcBef>
            <a:spcAft>
              <a:spcPct val="15000"/>
            </a:spcAft>
            <a:buChar char="••"/>
          </a:pPr>
          <a:r>
            <a:rPr lang="es-CO" sz="2400" kern="1200" dirty="0" smtClean="0"/>
            <a:t>Volumen negocios</a:t>
          </a:r>
          <a:endParaRPr lang="es-CO" sz="2400" kern="1200" dirty="0"/>
        </a:p>
      </dsp:txBody>
      <dsp:txXfrm>
        <a:off x="3453670" y="1144287"/>
        <a:ext cx="1906511" cy="2351425"/>
      </dsp:txXfrm>
    </dsp:sp>
    <dsp:sp modelId="{2872470A-B415-4237-BDC8-ADEC1D321B81}">
      <dsp:nvSpPr>
        <dsp:cNvPr id="0" name=""/>
        <dsp:cNvSpPr/>
      </dsp:nvSpPr>
      <dsp:spPr>
        <a:xfrm>
          <a:off x="5258711" y="618954"/>
          <a:ext cx="612722" cy="4746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CO" sz="1600" kern="1200" dirty="0"/>
        </a:p>
      </dsp:txBody>
      <dsp:txXfrm>
        <a:off x="5258711" y="618954"/>
        <a:ext cx="612722" cy="474666"/>
      </dsp:txXfrm>
    </dsp:sp>
    <dsp:sp modelId="{9A9B7065-FEFC-4CAD-91A0-6CB597B683F1}">
      <dsp:nvSpPr>
        <dsp:cNvPr id="0" name=""/>
        <dsp:cNvSpPr/>
      </dsp:nvSpPr>
      <dsp:spPr>
        <a:xfrm>
          <a:off x="6125772" y="568287"/>
          <a:ext cx="1906511" cy="864000"/>
        </a:xfrm>
        <a:prstGeom prst="roundRect">
          <a:avLst>
            <a:gd name="adj" fmla="val 10000"/>
          </a:avLst>
        </a:prstGeom>
        <a:solidFill>
          <a:srgbClr val="04499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kern="1200" dirty="0" smtClean="0"/>
            <a:t>Ingresos BMC</a:t>
          </a:r>
          <a:endParaRPr lang="es-CO" sz="2000" kern="1200" dirty="0"/>
        </a:p>
      </dsp:txBody>
      <dsp:txXfrm>
        <a:off x="6125772" y="568287"/>
        <a:ext cx="1906511" cy="576000"/>
      </dsp:txXfrm>
    </dsp:sp>
    <dsp:sp modelId="{9D0B9B0E-15C3-4CD0-834D-39963D125A8E}">
      <dsp:nvSpPr>
        <dsp:cNvPr id="0" name=""/>
        <dsp:cNvSpPr/>
      </dsp:nvSpPr>
      <dsp:spPr>
        <a:xfrm>
          <a:off x="6401948" y="1144287"/>
          <a:ext cx="2135140" cy="2351425"/>
        </a:xfrm>
        <a:prstGeom prst="roundRect">
          <a:avLst>
            <a:gd name="adj" fmla="val 10000"/>
          </a:avLst>
        </a:prstGeom>
        <a:solidFill>
          <a:schemeClr val="lt1">
            <a:alpha val="90000"/>
            <a:hueOff val="0"/>
            <a:satOff val="0"/>
            <a:lumOff val="0"/>
            <a:alphaOff val="0"/>
          </a:schemeClr>
        </a:solidFill>
        <a:ln w="25400" cap="flat" cmpd="sng" algn="ctr">
          <a:solidFill>
            <a:srgbClr val="99CCFF"/>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CO" sz="1600" kern="1200" dirty="0" smtClean="0"/>
            <a:t>Registro 0.3 % misma tarifa:      $ 6.210 M</a:t>
          </a:r>
          <a:endParaRPr lang="es-CO" sz="1600" kern="1200" dirty="0"/>
        </a:p>
        <a:p>
          <a:pPr marL="171450" lvl="1" indent="-171450" algn="l" defTabSz="711200">
            <a:lnSpc>
              <a:spcPct val="90000"/>
            </a:lnSpc>
            <a:spcBef>
              <a:spcPct val="0"/>
            </a:spcBef>
            <a:spcAft>
              <a:spcPct val="15000"/>
            </a:spcAft>
            <a:buChar char="••"/>
          </a:pPr>
          <a:r>
            <a:rPr lang="es-CO" sz="1600" kern="1200" dirty="0" smtClean="0"/>
            <a:t>C y Liquidación 0.21% nueva tarifa: $4.347 M</a:t>
          </a:r>
          <a:endParaRPr lang="es-CO" sz="1600" kern="1200" dirty="0"/>
        </a:p>
        <a:p>
          <a:pPr marL="171450" lvl="1" indent="-171450" algn="l" defTabSz="711200">
            <a:lnSpc>
              <a:spcPct val="90000"/>
            </a:lnSpc>
            <a:spcBef>
              <a:spcPct val="0"/>
            </a:spcBef>
            <a:spcAft>
              <a:spcPct val="15000"/>
            </a:spcAft>
            <a:buChar char="••"/>
          </a:pPr>
          <a:r>
            <a:rPr lang="es-CO" sz="1600" kern="1200" dirty="0" smtClean="0"/>
            <a:t>Total: $10.557 M </a:t>
          </a:r>
          <a:endParaRPr lang="es-CO" sz="1600" kern="1200" dirty="0"/>
        </a:p>
      </dsp:txBody>
      <dsp:txXfrm>
        <a:off x="6401948" y="1144287"/>
        <a:ext cx="2135140" cy="2351425"/>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C2F73B-362B-4A24-8CB0-56882E74D7A5}">
      <dsp:nvSpPr>
        <dsp:cNvPr id="0" name=""/>
        <dsp:cNvSpPr/>
      </dsp:nvSpPr>
      <dsp:spPr>
        <a:xfrm>
          <a:off x="0" y="0"/>
          <a:ext cx="7187071" cy="1555000"/>
        </a:xfrm>
        <a:prstGeom prst="roundRect">
          <a:avLst>
            <a:gd name="adj" fmla="val 10000"/>
          </a:avLst>
        </a:prstGeom>
        <a:solidFill>
          <a:srgbClr val="04499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kern="1200" dirty="0" smtClean="0">
              <a:solidFill>
                <a:schemeClr val="bg1">
                  <a:lumMod val="95000"/>
                </a:schemeClr>
              </a:solidFill>
            </a:rPr>
            <a:t>Para los negocios del MCP en que haya vigencias futuras, la tarifa será plana, equivalente a un 0.21% sobre el valor del negocio</a:t>
          </a:r>
          <a:r>
            <a:rPr lang="es-CO" sz="2400" kern="1200" dirty="0" smtClean="0">
              <a:solidFill>
                <a:srgbClr val="002060"/>
              </a:solidFill>
            </a:rPr>
            <a:t>.</a:t>
          </a:r>
          <a:endParaRPr lang="es-CO" sz="2400" kern="1200" dirty="0"/>
        </a:p>
      </dsp:txBody>
      <dsp:txXfrm>
        <a:off x="0" y="0"/>
        <a:ext cx="5670945" cy="1555000"/>
      </dsp:txXfrm>
    </dsp:sp>
    <dsp:sp modelId="{3CEA0A20-E940-45BE-9383-71E942A4E48F}">
      <dsp:nvSpPr>
        <dsp:cNvPr id="0" name=""/>
        <dsp:cNvSpPr/>
      </dsp:nvSpPr>
      <dsp:spPr>
        <a:xfrm>
          <a:off x="1268306" y="1900556"/>
          <a:ext cx="7187071" cy="1555000"/>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CO" sz="2400" kern="1200" dirty="0" smtClean="0">
              <a:solidFill>
                <a:schemeClr val="bg1"/>
              </a:solidFill>
            </a:rPr>
            <a:t>Nota: para las demás operaciones, seguirá operando la tarifa vigente anteriormente</a:t>
          </a:r>
          <a:endParaRPr lang="es-CO" sz="2400" kern="1200" dirty="0">
            <a:solidFill>
              <a:schemeClr val="bg1"/>
            </a:solidFill>
          </a:endParaRPr>
        </a:p>
      </dsp:txBody>
      <dsp:txXfrm>
        <a:off x="1268306" y="1900556"/>
        <a:ext cx="4908014" cy="1555000"/>
      </dsp:txXfrm>
    </dsp:sp>
    <dsp:sp modelId="{49B4B8F0-CEDC-498F-B16F-28486A6CF98C}">
      <dsp:nvSpPr>
        <dsp:cNvPr id="0" name=""/>
        <dsp:cNvSpPr/>
      </dsp:nvSpPr>
      <dsp:spPr>
        <a:xfrm>
          <a:off x="6176320" y="1222403"/>
          <a:ext cx="1010750" cy="101075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CO" sz="3600" kern="1200" dirty="0"/>
        </a:p>
      </dsp:txBody>
      <dsp:txXfrm>
        <a:off x="6176320" y="1222403"/>
        <a:ext cx="1010750" cy="1010750"/>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4EB2D6C-FB9F-418F-AE0A-43C53AC3AF3D}">
      <dsp:nvSpPr>
        <dsp:cNvPr id="0" name=""/>
        <dsp:cNvSpPr/>
      </dsp:nvSpPr>
      <dsp:spPr>
        <a:xfrm>
          <a:off x="2584" y="62760"/>
          <a:ext cx="2520372" cy="495009"/>
        </a:xfrm>
        <a:prstGeom prst="rect">
          <a:avLst/>
        </a:prstGeom>
        <a:solidFill>
          <a:srgbClr val="094784"/>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s-ES" sz="1400" b="1" kern="1200" dirty="0" smtClean="0"/>
            <a:t>Reglamento</a:t>
          </a:r>
          <a:r>
            <a:rPr lang="es-ES" sz="1100" b="1" kern="1200" dirty="0" smtClean="0"/>
            <a:t> BMC</a:t>
          </a:r>
          <a:endParaRPr lang="es-CO" sz="900" kern="1200" dirty="0">
            <a:solidFill>
              <a:schemeClr val="tx1"/>
            </a:solidFill>
          </a:endParaRPr>
        </a:p>
      </dsp:txBody>
      <dsp:txXfrm>
        <a:off x="2584" y="62760"/>
        <a:ext cx="2520372" cy="495009"/>
      </dsp:txXfrm>
    </dsp:sp>
    <dsp:sp modelId="{952E045B-D7C5-46A5-8D6A-1B792BF220B9}">
      <dsp:nvSpPr>
        <dsp:cNvPr id="0" name=""/>
        <dsp:cNvSpPr/>
      </dsp:nvSpPr>
      <dsp:spPr>
        <a:xfrm>
          <a:off x="2584" y="557770"/>
          <a:ext cx="2520372" cy="2174040"/>
        </a:xfrm>
        <a:prstGeom prst="rect">
          <a:avLst/>
        </a:prstGeom>
        <a:solidFill>
          <a:schemeClr val="bg1">
            <a:alpha val="9000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CO" sz="1600" b="1" kern="1200" dirty="0" smtClean="0">
              <a:solidFill>
                <a:srgbClr val="094784"/>
              </a:solidFill>
            </a:rPr>
            <a:t>$200 millones</a:t>
          </a:r>
          <a:endParaRPr lang="es-CO" sz="1600" b="1" kern="1200" dirty="0">
            <a:solidFill>
              <a:srgbClr val="094784"/>
            </a:solidFill>
          </a:endParaRPr>
        </a:p>
        <a:p>
          <a:pPr marL="171450" lvl="1" indent="-171450" algn="l" defTabSz="711200">
            <a:lnSpc>
              <a:spcPct val="90000"/>
            </a:lnSpc>
            <a:spcBef>
              <a:spcPct val="0"/>
            </a:spcBef>
            <a:spcAft>
              <a:spcPct val="15000"/>
            </a:spcAft>
            <a:buChar char="••"/>
          </a:pPr>
          <a:r>
            <a:rPr lang="es-ES" sz="1600" kern="1200" dirty="0" smtClean="0"/>
            <a:t>Asesoría para realizar ajustes al Reglamento de la Bolsa en lo relacionado con la normatividad de Físicos, Factoring y MCP</a:t>
          </a:r>
          <a:endParaRPr lang="es-CO" sz="1600" kern="1200" dirty="0"/>
        </a:p>
      </dsp:txBody>
      <dsp:txXfrm>
        <a:off x="2584" y="557770"/>
        <a:ext cx="2520372" cy="2174040"/>
      </dsp:txXfrm>
    </dsp:sp>
    <dsp:sp modelId="{09DC8A30-CFD9-48C7-8123-ACA91F426F0C}">
      <dsp:nvSpPr>
        <dsp:cNvPr id="0" name=""/>
        <dsp:cNvSpPr/>
      </dsp:nvSpPr>
      <dsp:spPr>
        <a:xfrm>
          <a:off x="2875810" y="62760"/>
          <a:ext cx="2520372" cy="495009"/>
        </a:xfrm>
        <a:prstGeom prst="rect">
          <a:avLst/>
        </a:prstGeom>
        <a:solidFill>
          <a:srgbClr val="0070C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s-ES" sz="1400" b="1" kern="1200" dirty="0" smtClean="0"/>
            <a:t>Asesoría en Banca de Inversión</a:t>
          </a:r>
          <a:endParaRPr lang="es-CO" sz="1400" b="1" kern="1200" dirty="0"/>
        </a:p>
      </dsp:txBody>
      <dsp:txXfrm>
        <a:off x="2875810" y="62760"/>
        <a:ext cx="2520372" cy="495009"/>
      </dsp:txXfrm>
    </dsp:sp>
    <dsp:sp modelId="{227227F8-AA95-4E2B-949C-F066A4BBC8AF}">
      <dsp:nvSpPr>
        <dsp:cNvPr id="0" name=""/>
        <dsp:cNvSpPr/>
      </dsp:nvSpPr>
      <dsp:spPr>
        <a:xfrm>
          <a:off x="2875810" y="557770"/>
          <a:ext cx="2520372" cy="2174040"/>
        </a:xfrm>
        <a:prstGeom prst="rect">
          <a:avLst/>
        </a:prstGeom>
        <a:solidFill>
          <a:schemeClr val="bg1">
            <a:alpha val="90000"/>
          </a:schemeClr>
        </a:solidFill>
        <a:ln w="9525" cap="flat" cmpd="sng" algn="ctr">
          <a:solidFill>
            <a:schemeClr val="accent4">
              <a:tint val="40000"/>
              <a:alpha val="90000"/>
              <a:hueOff val="-3644190"/>
              <a:satOff val="-6062"/>
              <a:lumOff val="-115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CO" sz="1600" b="1" kern="1200" dirty="0" smtClean="0">
              <a:solidFill>
                <a:srgbClr val="094784"/>
              </a:solidFill>
            </a:rPr>
            <a:t>$100 millones</a:t>
          </a:r>
          <a:endParaRPr lang="es-CO" sz="1600" b="1" kern="1200" dirty="0">
            <a:solidFill>
              <a:srgbClr val="094784"/>
            </a:solidFill>
          </a:endParaRPr>
        </a:p>
        <a:p>
          <a:pPr marL="171450" lvl="1" indent="-171450" algn="l" defTabSz="711200">
            <a:lnSpc>
              <a:spcPct val="90000"/>
            </a:lnSpc>
            <a:spcBef>
              <a:spcPct val="0"/>
            </a:spcBef>
            <a:spcAft>
              <a:spcPct val="15000"/>
            </a:spcAft>
            <a:buChar char="••"/>
          </a:pPr>
          <a:r>
            <a:rPr lang="es-ES" sz="1600" kern="1200" dirty="0" smtClean="0"/>
            <a:t>Servicio de consultoría para identificar alternativas de inversiones estratégicas con los recursos del portafolio de inversiones financieras.</a:t>
          </a:r>
          <a:endParaRPr lang="es-CO" sz="1600" kern="1200" dirty="0"/>
        </a:p>
      </dsp:txBody>
      <dsp:txXfrm>
        <a:off x="2875810" y="557770"/>
        <a:ext cx="2520372" cy="2174040"/>
      </dsp:txXfrm>
    </dsp:sp>
    <dsp:sp modelId="{D2CFD52C-E466-4B5E-B321-1AFB80ED33BE}">
      <dsp:nvSpPr>
        <dsp:cNvPr id="0" name=""/>
        <dsp:cNvSpPr/>
      </dsp:nvSpPr>
      <dsp:spPr>
        <a:xfrm>
          <a:off x="5749035" y="62760"/>
          <a:ext cx="2520372" cy="495009"/>
        </a:xfrm>
        <a:prstGeom prst="rect">
          <a:avLst/>
        </a:prstGeom>
        <a:solidFill>
          <a:srgbClr val="00B0F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CO" sz="1600" b="1" kern="1200" dirty="0" smtClean="0"/>
            <a:t>Política Salarial</a:t>
          </a:r>
          <a:endParaRPr lang="es-CO" sz="1600" kern="1200" dirty="0"/>
        </a:p>
      </dsp:txBody>
      <dsp:txXfrm>
        <a:off x="5749035" y="62760"/>
        <a:ext cx="2520372" cy="495009"/>
      </dsp:txXfrm>
    </dsp:sp>
    <dsp:sp modelId="{D7A84119-EBD7-4736-A90C-63060013C232}">
      <dsp:nvSpPr>
        <dsp:cNvPr id="0" name=""/>
        <dsp:cNvSpPr/>
      </dsp:nvSpPr>
      <dsp:spPr>
        <a:xfrm>
          <a:off x="5749035" y="557770"/>
          <a:ext cx="2520372" cy="2174040"/>
        </a:xfrm>
        <a:prstGeom prst="rect">
          <a:avLst/>
        </a:prstGeom>
        <a:solidFill>
          <a:schemeClr val="bg1">
            <a:alpha val="90000"/>
          </a:schemeClr>
        </a:solidFill>
        <a:ln w="9525" cap="flat" cmpd="sng" algn="ctr">
          <a:solidFill>
            <a:schemeClr val="accent4">
              <a:tint val="40000"/>
              <a:alpha val="90000"/>
              <a:hueOff val="-7288380"/>
              <a:satOff val="-12124"/>
              <a:lumOff val="-230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CO" sz="1600" b="1" kern="1200" dirty="0" smtClean="0">
              <a:solidFill>
                <a:srgbClr val="094784"/>
              </a:solidFill>
            </a:rPr>
            <a:t>$60 millones</a:t>
          </a:r>
          <a:endParaRPr lang="es-CO" sz="1600" b="1" kern="1200" dirty="0">
            <a:solidFill>
              <a:srgbClr val="094784"/>
            </a:solidFill>
          </a:endParaRPr>
        </a:p>
        <a:p>
          <a:pPr marL="171450" lvl="1" indent="-171450" algn="l" defTabSz="711200">
            <a:lnSpc>
              <a:spcPct val="90000"/>
            </a:lnSpc>
            <a:spcBef>
              <a:spcPct val="0"/>
            </a:spcBef>
            <a:spcAft>
              <a:spcPct val="15000"/>
            </a:spcAft>
            <a:buChar char="••"/>
          </a:pPr>
          <a:r>
            <a:rPr lang="es-CO" sz="1600" kern="1200" dirty="0" smtClean="0"/>
            <a:t>Continuar con </a:t>
          </a:r>
          <a:r>
            <a:rPr lang="es-ES" sz="1600" kern="1200" dirty="0" smtClean="0"/>
            <a:t>el Plan de Implementación de Política Salarial</a:t>
          </a:r>
          <a:endParaRPr lang="es-CO" sz="1600" kern="1200" dirty="0"/>
        </a:p>
      </dsp:txBody>
      <dsp:txXfrm>
        <a:off x="5749035" y="557770"/>
        <a:ext cx="2520372" cy="2174040"/>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6389C8-FED4-47B3-9DCF-E633A3CB6275}">
      <dsp:nvSpPr>
        <dsp:cNvPr id="0" name=""/>
        <dsp:cNvSpPr/>
      </dsp:nvSpPr>
      <dsp:spPr>
        <a:xfrm>
          <a:off x="0" y="29467"/>
          <a:ext cx="8650705" cy="748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ES" sz="1600" b="1" kern="1200" dirty="0" smtClean="0">
              <a:latin typeface="+mn-lt"/>
            </a:rPr>
            <a:t>6.1 Informe de </a:t>
          </a:r>
          <a:r>
            <a:rPr lang="es-CO" sz="1600" b="1" kern="1200" dirty="0" smtClean="0">
              <a:latin typeface="+mn-lt"/>
            </a:rPr>
            <a:t>Gestión Sistema de Administración de Riesgo Operativo-SARO I S 2017 para aprobación de Junta Directiva</a:t>
          </a:r>
          <a:endParaRPr lang="es-CO" sz="1600" b="1" kern="1200" dirty="0">
            <a:latin typeface="+mn-lt"/>
          </a:endParaRPr>
        </a:p>
      </dsp:txBody>
      <dsp:txXfrm>
        <a:off x="0" y="29467"/>
        <a:ext cx="8650705" cy="748800"/>
      </dsp:txXfrm>
    </dsp:sp>
    <dsp:sp modelId="{448D2820-5AAA-4472-BB83-97F214751E6A}">
      <dsp:nvSpPr>
        <dsp:cNvPr id="0" name=""/>
        <dsp:cNvSpPr/>
      </dsp:nvSpPr>
      <dsp:spPr>
        <a:xfrm>
          <a:off x="0" y="893467"/>
          <a:ext cx="8650705" cy="748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ES" sz="1600" b="1" kern="1200" dirty="0" smtClean="0">
              <a:latin typeface="+mn-lt"/>
            </a:rPr>
            <a:t>6.2 Informe de </a:t>
          </a:r>
          <a:r>
            <a:rPr lang="es-CO" sz="1600" b="1" kern="1200" dirty="0" smtClean="0">
              <a:latin typeface="+mn-lt"/>
            </a:rPr>
            <a:t>Gestión Sistema de Administración de Riesgo prevención LAFT – SARLAFT II T 2017 para aprobación de Junta Directiva</a:t>
          </a:r>
          <a:endParaRPr lang="es-CO" sz="1600" b="1" kern="1200" dirty="0">
            <a:latin typeface="+mn-lt"/>
          </a:endParaRPr>
        </a:p>
      </dsp:txBody>
      <dsp:txXfrm>
        <a:off x="0" y="893467"/>
        <a:ext cx="8650705" cy="748800"/>
      </dsp:txXfrm>
    </dsp:sp>
    <dsp:sp modelId="{F616E8B2-C3FC-42D5-8A7B-9E7050344801}">
      <dsp:nvSpPr>
        <dsp:cNvPr id="0" name=""/>
        <dsp:cNvSpPr/>
      </dsp:nvSpPr>
      <dsp:spPr>
        <a:xfrm>
          <a:off x="0" y="1757467"/>
          <a:ext cx="8650705" cy="748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CO" sz="1600" b="1" kern="1200" dirty="0" smtClean="0">
              <a:latin typeface="+mn-lt"/>
            </a:rPr>
            <a:t>6.3 Monitoreo Sistema de Administración de Riesgos de C&amp;L y Garantias – SARG (Análisis de subyacentes)</a:t>
          </a:r>
          <a:endParaRPr lang="es-CO" sz="1600" b="1" kern="1200" dirty="0">
            <a:latin typeface="+mn-lt"/>
          </a:endParaRPr>
        </a:p>
      </dsp:txBody>
      <dsp:txXfrm>
        <a:off x="0" y="1757467"/>
        <a:ext cx="8650705" cy="748800"/>
      </dsp:txXfrm>
    </dsp:sp>
    <dsp:sp modelId="{63B9D056-5225-4007-A748-F28BD211EA90}">
      <dsp:nvSpPr>
        <dsp:cNvPr id="0" name=""/>
        <dsp:cNvSpPr/>
      </dsp:nvSpPr>
      <dsp:spPr>
        <a:xfrm>
          <a:off x="0" y="2621467"/>
          <a:ext cx="8650705" cy="748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CO" sz="1600" b="1" kern="1200" dirty="0" smtClean="0">
              <a:latin typeface="+mn-lt"/>
            </a:rPr>
            <a:t>6.4 Informe de Gestión Sistema de Administración de Riesgos Financieros - SARF</a:t>
          </a:r>
          <a:endParaRPr lang="es-CO" sz="1600" b="1" kern="1200" dirty="0">
            <a:solidFill>
              <a:srgbClr val="FF0000"/>
            </a:solidFill>
            <a:latin typeface="+mn-lt"/>
          </a:endParaRPr>
        </a:p>
      </dsp:txBody>
      <dsp:txXfrm>
        <a:off x="0" y="2621467"/>
        <a:ext cx="8650705" cy="748800"/>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CB5DFB4-17F3-4041-B953-DCAD9026C853}">
      <dsp:nvSpPr>
        <dsp:cNvPr id="0" name=""/>
        <dsp:cNvSpPr/>
      </dsp:nvSpPr>
      <dsp:spPr>
        <a:xfrm>
          <a:off x="0" y="1136"/>
          <a:ext cx="798896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9647A6-3A33-47B3-B916-40B67CF98BA2}">
      <dsp:nvSpPr>
        <dsp:cNvPr id="0" name=""/>
        <dsp:cNvSpPr/>
      </dsp:nvSpPr>
      <dsp:spPr>
        <a:xfrm>
          <a:off x="0" y="1136"/>
          <a:ext cx="1597793" cy="775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s-CO" sz="1300" kern="1200" dirty="0" smtClean="0"/>
            <a:t>Carbón Metalúrgico (Alto, Medio y Bajo Volátil)</a:t>
          </a:r>
          <a:endParaRPr lang="es-CO" sz="1300" kern="1200" dirty="0"/>
        </a:p>
      </dsp:txBody>
      <dsp:txXfrm>
        <a:off x="0" y="1136"/>
        <a:ext cx="1597793" cy="775279"/>
      </dsp:txXfrm>
    </dsp:sp>
    <dsp:sp modelId="{7FA16FC5-DCEE-4F53-B4F4-887F55F0CADC}">
      <dsp:nvSpPr>
        <dsp:cNvPr id="0" name=""/>
        <dsp:cNvSpPr/>
      </dsp:nvSpPr>
      <dsp:spPr>
        <a:xfrm>
          <a:off x="1717628" y="36342"/>
          <a:ext cx="6271339" cy="704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s-CO" sz="1400" kern="1200" dirty="0" smtClean="0"/>
            <a:t>Ratificar la posibilidad de negociar operaciones REPO CDM respaldados en Carbón Metalúrgico Alto, Medio y Bajo Volátil con una </a:t>
          </a:r>
          <a:r>
            <a:rPr lang="es-CO" sz="1400" kern="1200" dirty="0" err="1" smtClean="0"/>
            <a:t>Haircut</a:t>
          </a:r>
          <a:r>
            <a:rPr lang="es-CO" sz="1400" kern="1200" dirty="0" smtClean="0"/>
            <a:t> del 22% - Sin Cupo</a:t>
          </a:r>
          <a:endParaRPr lang="es-CO" sz="1400" kern="1200" dirty="0"/>
        </a:p>
      </dsp:txBody>
      <dsp:txXfrm>
        <a:off x="1717628" y="36342"/>
        <a:ext cx="6271339" cy="704110"/>
      </dsp:txXfrm>
    </dsp:sp>
    <dsp:sp modelId="{E90B2409-DD51-4A20-95F6-B50E294E3E90}">
      <dsp:nvSpPr>
        <dsp:cNvPr id="0" name=""/>
        <dsp:cNvSpPr/>
      </dsp:nvSpPr>
      <dsp:spPr>
        <a:xfrm>
          <a:off x="1597793" y="740453"/>
          <a:ext cx="639117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D95EF-60C8-4B40-A321-5791455BBBB7}">
      <dsp:nvSpPr>
        <dsp:cNvPr id="0" name=""/>
        <dsp:cNvSpPr/>
      </dsp:nvSpPr>
      <dsp:spPr>
        <a:xfrm>
          <a:off x="0" y="776415"/>
          <a:ext cx="798896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243E7B-1619-4602-B5DE-BC236C041745}">
      <dsp:nvSpPr>
        <dsp:cNvPr id="0" name=""/>
        <dsp:cNvSpPr/>
      </dsp:nvSpPr>
      <dsp:spPr>
        <a:xfrm>
          <a:off x="0" y="776415"/>
          <a:ext cx="1597793" cy="775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s-CO" sz="1300" kern="1200" dirty="0" smtClean="0"/>
            <a:t>Leche en polvo Entera y Descremada</a:t>
          </a:r>
          <a:endParaRPr lang="es-CO" sz="1300" kern="1200" dirty="0"/>
        </a:p>
      </dsp:txBody>
      <dsp:txXfrm>
        <a:off x="0" y="776415"/>
        <a:ext cx="1597793" cy="775279"/>
      </dsp:txXfrm>
    </dsp:sp>
    <dsp:sp modelId="{888728DA-B472-4F19-982E-5977444FA087}">
      <dsp:nvSpPr>
        <dsp:cNvPr id="0" name=""/>
        <dsp:cNvSpPr/>
      </dsp:nvSpPr>
      <dsp:spPr>
        <a:xfrm>
          <a:off x="1717628" y="811621"/>
          <a:ext cx="6271339" cy="704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s-CO" sz="1400" kern="1200" dirty="0" smtClean="0"/>
            <a:t>Teniendo en cuenta la volatilidad del precio del subyacente, se sugiere ajustar al alza el </a:t>
          </a:r>
          <a:r>
            <a:rPr lang="es-CO" sz="1400" kern="1200" dirty="0" err="1" smtClean="0"/>
            <a:t>Haircut</a:t>
          </a:r>
          <a:r>
            <a:rPr lang="es-CO" sz="1400" kern="1200" dirty="0" smtClean="0"/>
            <a:t>, de un 21.5% a un 23.5%. – Sin cupo</a:t>
          </a:r>
          <a:endParaRPr lang="es-CO" sz="1400" kern="1200" dirty="0"/>
        </a:p>
      </dsp:txBody>
      <dsp:txXfrm>
        <a:off x="1717628" y="811621"/>
        <a:ext cx="6271339" cy="704110"/>
      </dsp:txXfrm>
    </dsp:sp>
    <dsp:sp modelId="{D8DCC706-6820-44F4-9B99-BCCF435E4C09}">
      <dsp:nvSpPr>
        <dsp:cNvPr id="0" name=""/>
        <dsp:cNvSpPr/>
      </dsp:nvSpPr>
      <dsp:spPr>
        <a:xfrm>
          <a:off x="1597793" y="1515732"/>
          <a:ext cx="639117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604539-E033-4261-B1DC-E55A71902469}">
      <dsp:nvSpPr>
        <dsp:cNvPr id="0" name=""/>
        <dsp:cNvSpPr/>
      </dsp:nvSpPr>
      <dsp:spPr>
        <a:xfrm>
          <a:off x="0" y="1551695"/>
          <a:ext cx="798896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3061BA-B326-4122-85BB-D1B1D93F2CB1}">
      <dsp:nvSpPr>
        <dsp:cNvPr id="0" name=""/>
        <dsp:cNvSpPr/>
      </dsp:nvSpPr>
      <dsp:spPr>
        <a:xfrm>
          <a:off x="0" y="1551695"/>
          <a:ext cx="1597793" cy="775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s-CO" sz="1300" kern="1200" dirty="0" smtClean="0"/>
            <a:t>Maíz Amarillo</a:t>
          </a:r>
          <a:endParaRPr lang="es-CO" sz="1300" kern="1200" dirty="0"/>
        </a:p>
      </dsp:txBody>
      <dsp:txXfrm>
        <a:off x="0" y="1551695"/>
        <a:ext cx="1597793" cy="775279"/>
      </dsp:txXfrm>
    </dsp:sp>
    <dsp:sp modelId="{E3F1E19A-A9AB-46B7-90C2-5D2AEE7466C4}">
      <dsp:nvSpPr>
        <dsp:cNvPr id="0" name=""/>
        <dsp:cNvSpPr/>
      </dsp:nvSpPr>
      <dsp:spPr>
        <a:xfrm>
          <a:off x="1717628" y="1586900"/>
          <a:ext cx="6271339" cy="704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s-CO" sz="1400" kern="1200" dirty="0" smtClean="0"/>
            <a:t>Teniendo en cuenta el aumento en la volatilidad principalmente, se sugiere ajustar el </a:t>
          </a:r>
          <a:r>
            <a:rPr lang="es-CO" sz="1400" kern="1200" dirty="0" err="1" smtClean="0"/>
            <a:t>Haircut</a:t>
          </a:r>
          <a:r>
            <a:rPr lang="es-CO" sz="1400" kern="1200" dirty="0" smtClean="0"/>
            <a:t> del Maíz Amarillo al alza, pasando de un nivel actual de 29% a un nivel de 33%. – Sin Cupo</a:t>
          </a:r>
          <a:endParaRPr lang="es-CO" sz="1400" kern="1200" dirty="0"/>
        </a:p>
      </dsp:txBody>
      <dsp:txXfrm>
        <a:off x="1717628" y="1586900"/>
        <a:ext cx="6271339" cy="704110"/>
      </dsp:txXfrm>
    </dsp:sp>
    <dsp:sp modelId="{B4E2B91B-F7AD-4B9C-9827-357C1076869E}">
      <dsp:nvSpPr>
        <dsp:cNvPr id="0" name=""/>
        <dsp:cNvSpPr/>
      </dsp:nvSpPr>
      <dsp:spPr>
        <a:xfrm>
          <a:off x="1597793" y="2291011"/>
          <a:ext cx="639117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792EC99-CDAF-435A-B5E0-A42977C796AF}">
      <dsp:nvSpPr>
        <dsp:cNvPr id="0" name=""/>
        <dsp:cNvSpPr/>
      </dsp:nvSpPr>
      <dsp:spPr>
        <a:xfrm>
          <a:off x="0" y="0"/>
          <a:ext cx="798896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B28269-0CA9-4554-A71B-701D9C0CD336}">
      <dsp:nvSpPr>
        <dsp:cNvPr id="0" name=""/>
        <dsp:cNvSpPr/>
      </dsp:nvSpPr>
      <dsp:spPr>
        <a:xfrm>
          <a:off x="0" y="0"/>
          <a:ext cx="1597793" cy="920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CO" sz="1500" kern="1200" dirty="0" smtClean="0"/>
            <a:t>Aluminio (Presentado en Lámina, Chapa, Bobina o Discos)</a:t>
          </a:r>
          <a:endParaRPr lang="es-CO" sz="1500" kern="1200" dirty="0"/>
        </a:p>
      </dsp:txBody>
      <dsp:txXfrm>
        <a:off x="0" y="0"/>
        <a:ext cx="1597793" cy="920507"/>
      </dsp:txXfrm>
    </dsp:sp>
    <dsp:sp modelId="{FBC8F1EA-9C3C-4DFD-B3ED-FBDA9B04A22C}">
      <dsp:nvSpPr>
        <dsp:cNvPr id="0" name=""/>
        <dsp:cNvSpPr/>
      </dsp:nvSpPr>
      <dsp:spPr>
        <a:xfrm>
          <a:off x="1717628" y="41800"/>
          <a:ext cx="6271339" cy="836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just" defTabSz="577850" rtl="0">
            <a:lnSpc>
              <a:spcPct val="90000"/>
            </a:lnSpc>
            <a:spcBef>
              <a:spcPct val="0"/>
            </a:spcBef>
            <a:spcAft>
              <a:spcPct val="35000"/>
            </a:spcAft>
          </a:pPr>
          <a:r>
            <a:rPr lang="es-CO" sz="1300" kern="1200" dirty="0" smtClean="0"/>
            <a:t>Se recomendó aprobar la celebración de operaciones REPO CDM respaldadas por el subyacente, con un </a:t>
          </a:r>
          <a:r>
            <a:rPr lang="es-CO" sz="1300" kern="1200" dirty="0" err="1" smtClean="0"/>
            <a:t>Haircut</a:t>
          </a:r>
          <a:r>
            <a:rPr lang="es-CO" sz="1300" kern="1200" dirty="0" smtClean="0"/>
            <a:t> del 23% y cupo de negociación hasta de $28 mil millones, correspondiente al stock almacenado en los </a:t>
          </a:r>
          <a:r>
            <a:rPr lang="es-CO" sz="1300" kern="1200" dirty="0" err="1" smtClean="0"/>
            <a:t>AGD´s</a:t>
          </a:r>
          <a:r>
            <a:rPr lang="es-CO" sz="1300" kern="1200" dirty="0" smtClean="0"/>
            <a:t>. </a:t>
          </a:r>
          <a:endParaRPr lang="es-CO" sz="1300" kern="1200" dirty="0"/>
        </a:p>
      </dsp:txBody>
      <dsp:txXfrm>
        <a:off x="1717628" y="41800"/>
        <a:ext cx="6271339" cy="836007"/>
      </dsp:txXfrm>
    </dsp:sp>
    <dsp:sp modelId="{FDFDEC43-3078-4A28-924C-15E8C66505BC}">
      <dsp:nvSpPr>
        <dsp:cNvPr id="0" name=""/>
        <dsp:cNvSpPr/>
      </dsp:nvSpPr>
      <dsp:spPr>
        <a:xfrm>
          <a:off x="1597793" y="877807"/>
          <a:ext cx="639117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74D9170-67E3-4F7E-BBA2-D23436F60D11}">
      <dsp:nvSpPr>
        <dsp:cNvPr id="0" name=""/>
        <dsp:cNvSpPr/>
      </dsp:nvSpPr>
      <dsp:spPr>
        <a:xfrm>
          <a:off x="0" y="0"/>
          <a:ext cx="8088002" cy="614586"/>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s-MX" sz="1500" kern="1200" dirty="0" smtClean="0"/>
            <a:t>Se presenta normalidad en el nivel máximo del </a:t>
          </a:r>
          <a:r>
            <a:rPr lang="es-MX" sz="1500" kern="1200" dirty="0" err="1" smtClean="0"/>
            <a:t>VaR</a:t>
          </a:r>
          <a:r>
            <a:rPr lang="es-MX" sz="1500" kern="1200" dirty="0" smtClean="0"/>
            <a:t> del portafolio, (0.60%) a la fecha del presente informe, se encuentra en un nivel de 0.5301%.</a:t>
          </a:r>
          <a:endParaRPr lang="es-CO" sz="1500" kern="1200" dirty="0"/>
        </a:p>
      </dsp:txBody>
      <dsp:txXfrm>
        <a:off x="0" y="0"/>
        <a:ext cx="8088002" cy="614586"/>
      </dsp:txXfrm>
    </dsp:sp>
    <dsp:sp modelId="{85A5C004-170D-419C-B50A-4BF5DC89E930}">
      <dsp:nvSpPr>
        <dsp:cNvPr id="0" name=""/>
        <dsp:cNvSpPr/>
      </dsp:nvSpPr>
      <dsp:spPr>
        <a:xfrm>
          <a:off x="0" y="672158"/>
          <a:ext cx="8088002" cy="601934"/>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s-MX" sz="1500" kern="1200" dirty="0" smtClean="0"/>
            <a:t>Las políticas establecidas sobre el control de límites, definidos por Clase de Inversión, Emisor, Contraparte, Grupo Económico por Emisor y Riesgo de liquidez se cumplen.</a:t>
          </a:r>
          <a:endParaRPr lang="es-CO" sz="1500" kern="1200" dirty="0"/>
        </a:p>
      </dsp:txBody>
      <dsp:txXfrm>
        <a:off x="0" y="672158"/>
        <a:ext cx="8088002" cy="601934"/>
      </dsp:txXfrm>
    </dsp:sp>
    <dsp:sp modelId="{0AFA6224-7B3C-4314-B4D2-D36B5A3D0E63}">
      <dsp:nvSpPr>
        <dsp:cNvPr id="0" name=""/>
        <dsp:cNvSpPr/>
      </dsp:nvSpPr>
      <dsp:spPr>
        <a:xfrm>
          <a:off x="0" y="1331666"/>
          <a:ext cx="8088002" cy="1000513"/>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s-CO" sz="1500" kern="1200" dirty="0" smtClean="0"/>
            <a:t>Se realizó el monitoreo a las posiciones sobre la sensibilidad de las coberturas a corte de 30 de junio de 2017, de acuerdo a lo establecido en la NIC 39. Al respecto, se concluye que estas siguen siendo efectivas, además de tener un comportamiento favorable del mercado de divisas con relación a los derivados que tiene la bolsa establecidos hasta 2018.</a:t>
          </a:r>
          <a:endParaRPr lang="es-CO" sz="1500" kern="1200" dirty="0"/>
        </a:p>
      </dsp:txBody>
      <dsp:txXfrm>
        <a:off x="0" y="1331666"/>
        <a:ext cx="8088002" cy="1000513"/>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74D9170-67E3-4F7E-BBA2-D23436F60D11}">
      <dsp:nvSpPr>
        <dsp:cNvPr id="0" name=""/>
        <dsp:cNvSpPr/>
      </dsp:nvSpPr>
      <dsp:spPr>
        <a:xfrm>
          <a:off x="0" y="0"/>
          <a:ext cx="8195899" cy="1140887"/>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s-MX" sz="1500" kern="1200" dirty="0" smtClean="0"/>
            <a:t>La Dirección de Riesgos en conjunto con la Administración evaluarán diferentes alternativas de inversión orientadas a obtener una mayor rentabilidad del Portafolio que como consecuencia posiblemente generaría un mayor nivel de exposición de Riesgo, que será medido a través del cálculo de </a:t>
          </a:r>
          <a:r>
            <a:rPr lang="es-MX" sz="1500" kern="1200" dirty="0" err="1" smtClean="0"/>
            <a:t>VaR</a:t>
          </a:r>
          <a:r>
            <a:rPr lang="es-MX" sz="1500" kern="1200" dirty="0" smtClean="0"/>
            <a:t>, cuyo resultado será expuesto en el mes de diciembre para posterior aprobación por parte de la Junta Directiva.</a:t>
          </a:r>
          <a:endParaRPr lang="es-CO" sz="1500" kern="1200" dirty="0"/>
        </a:p>
      </dsp:txBody>
      <dsp:txXfrm>
        <a:off x="0" y="0"/>
        <a:ext cx="8195899" cy="114088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3922974-B038-4F85-AFCE-14E6902E518A}">
      <dsp:nvSpPr>
        <dsp:cNvPr id="0" name=""/>
        <dsp:cNvSpPr/>
      </dsp:nvSpPr>
      <dsp:spPr>
        <a:xfrm>
          <a:off x="-3807603" y="-636180"/>
          <a:ext cx="4939688" cy="4939688"/>
        </a:xfrm>
        <a:prstGeom prst="blockArc">
          <a:avLst>
            <a:gd name="adj1" fmla="val 18900000"/>
            <a:gd name="adj2" fmla="val 2700000"/>
            <a:gd name="adj3" fmla="val 437"/>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BF39F43-E816-4D10-80A6-3A87657506D0}">
      <dsp:nvSpPr>
        <dsp:cNvPr id="0" name=""/>
        <dsp:cNvSpPr/>
      </dsp:nvSpPr>
      <dsp:spPr>
        <a:xfrm>
          <a:off x="1101771" y="952246"/>
          <a:ext cx="6857372" cy="1762834"/>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55471" tIns="99060" rIns="99060" bIns="99060" numCol="1" spcCol="1270" anchor="ctr" anchorCtr="0">
          <a:noAutofit/>
        </a:bodyPr>
        <a:lstStyle/>
        <a:p>
          <a:pPr lvl="0" algn="ctr" defTabSz="1733550">
            <a:lnSpc>
              <a:spcPct val="90000"/>
            </a:lnSpc>
            <a:spcBef>
              <a:spcPct val="0"/>
            </a:spcBef>
            <a:spcAft>
              <a:spcPct val="35000"/>
            </a:spcAft>
          </a:pPr>
          <a:r>
            <a:rPr lang="es-CO" sz="3900" kern="1200" dirty="0" smtClean="0"/>
            <a:t> Resultados Comerciales Segundo Trimestre</a:t>
          </a:r>
          <a:endParaRPr lang="es-CO" sz="3900" kern="1200" dirty="0"/>
        </a:p>
      </dsp:txBody>
      <dsp:txXfrm>
        <a:off x="1101771" y="952246"/>
        <a:ext cx="6857372" cy="1762834"/>
      </dsp:txXfrm>
    </dsp:sp>
    <dsp:sp modelId="{61E1B4D0-67A2-4B2B-ACA7-74638F579EEC}">
      <dsp:nvSpPr>
        <dsp:cNvPr id="0" name=""/>
        <dsp:cNvSpPr/>
      </dsp:nvSpPr>
      <dsp:spPr>
        <a:xfrm>
          <a:off x="0" y="731892"/>
          <a:ext cx="2203543" cy="2203543"/>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FCC65F-F087-4762-93F5-8B4F8B95EE67}">
      <dsp:nvSpPr>
        <dsp:cNvPr id="0" name=""/>
        <dsp:cNvSpPr/>
      </dsp:nvSpPr>
      <dsp:spPr>
        <a:xfrm>
          <a:off x="0" y="0"/>
          <a:ext cx="8572500" cy="112037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O" sz="2400" kern="1200" dirty="0" smtClean="0">
              <a:latin typeface="+mj-lt"/>
            </a:rPr>
            <a:t>9.1 El pasado 13 de Julio la sociedad Mercado y Bolsa radico solicitud a la Junta Directiva en los siguientes términos:</a:t>
          </a:r>
          <a:endParaRPr lang="es-CO" sz="2400" kern="1200" dirty="0">
            <a:latin typeface="+mj-lt"/>
          </a:endParaRPr>
        </a:p>
      </dsp:txBody>
      <dsp:txXfrm>
        <a:off x="0" y="0"/>
        <a:ext cx="8572500" cy="1120375"/>
      </dsp:txXfrm>
    </dsp:sp>
    <dsp:sp modelId="{30F74796-ABB9-4552-81F2-8CFD351719EF}">
      <dsp:nvSpPr>
        <dsp:cNvPr id="0" name=""/>
        <dsp:cNvSpPr/>
      </dsp:nvSpPr>
      <dsp:spPr>
        <a:xfrm>
          <a:off x="0" y="1453909"/>
          <a:ext cx="8572500" cy="184483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smtClean="0">
              <a:latin typeface="+mj-lt"/>
            </a:rPr>
            <a:t>Solicitud: </a:t>
          </a:r>
          <a:r>
            <a:rPr lang="es-CO" sz="2000" kern="1200" dirty="0" smtClean="0">
              <a:latin typeface="+mj-lt"/>
            </a:rPr>
            <a:t>Exoneración del pago concerniente al monto equivalente a pesos de hoy a Doscientos un millones setecientos quince mil setecientos cuarenta y tres pesos m/cte. ($201.715.743) que como ya se mencionó va en contra de la estructura de capital de la compañía.</a:t>
          </a:r>
        </a:p>
        <a:p>
          <a:pPr lvl="0" algn="ctr" defTabSz="889000">
            <a:lnSpc>
              <a:spcPct val="90000"/>
            </a:lnSpc>
            <a:spcBef>
              <a:spcPct val="0"/>
            </a:spcBef>
            <a:spcAft>
              <a:spcPct val="35000"/>
            </a:spcAft>
          </a:pPr>
          <a:endParaRPr lang="es-CO" sz="2800" kern="1200" dirty="0">
            <a:latin typeface="+mj-lt"/>
          </a:endParaRPr>
        </a:p>
      </dsp:txBody>
      <dsp:txXfrm>
        <a:off x="0" y="1453909"/>
        <a:ext cx="8572500" cy="184483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3922974-B038-4F85-AFCE-14E6902E518A}">
      <dsp:nvSpPr>
        <dsp:cNvPr id="0" name=""/>
        <dsp:cNvSpPr/>
      </dsp:nvSpPr>
      <dsp:spPr>
        <a:xfrm>
          <a:off x="-3807603" y="-636180"/>
          <a:ext cx="4939688" cy="4939688"/>
        </a:xfrm>
        <a:prstGeom prst="blockArc">
          <a:avLst>
            <a:gd name="adj1" fmla="val 18900000"/>
            <a:gd name="adj2" fmla="val 2700000"/>
            <a:gd name="adj3" fmla="val 437"/>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BF39F43-E816-4D10-80A6-3A87657506D0}">
      <dsp:nvSpPr>
        <dsp:cNvPr id="0" name=""/>
        <dsp:cNvSpPr/>
      </dsp:nvSpPr>
      <dsp:spPr>
        <a:xfrm>
          <a:off x="1101771" y="235671"/>
          <a:ext cx="6857372" cy="2837776"/>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55471" tIns="121920" rIns="121920" bIns="121920" numCol="1" spcCol="1270" anchor="ctr" anchorCtr="0">
          <a:noAutofit/>
        </a:bodyPr>
        <a:lstStyle/>
        <a:p>
          <a:pPr lvl="0" algn="ctr" defTabSz="2133600">
            <a:lnSpc>
              <a:spcPct val="90000"/>
            </a:lnSpc>
            <a:spcBef>
              <a:spcPct val="0"/>
            </a:spcBef>
            <a:spcAft>
              <a:spcPct val="35000"/>
            </a:spcAft>
          </a:pPr>
          <a:r>
            <a:rPr lang="es-CO" sz="4800" kern="1200" dirty="0" smtClean="0"/>
            <a:t> Avances en las Campañas</a:t>
          </a:r>
        </a:p>
        <a:p>
          <a:pPr lvl="0" algn="ctr" defTabSz="2133600">
            <a:lnSpc>
              <a:spcPct val="90000"/>
            </a:lnSpc>
            <a:spcBef>
              <a:spcPct val="0"/>
            </a:spcBef>
            <a:spcAft>
              <a:spcPct val="35000"/>
            </a:spcAft>
          </a:pPr>
          <a:r>
            <a:rPr lang="es-CO" sz="4000" kern="1200" dirty="0" smtClean="0">
              <a:solidFill>
                <a:schemeClr val="tx1">
                  <a:lumMod val="65000"/>
                  <a:lumOff val="35000"/>
                </a:schemeClr>
              </a:solidFill>
              <a:latin typeface="+mj-lt"/>
              <a:ea typeface="+mj-ea"/>
              <a:cs typeface="+mj-cs"/>
            </a:rPr>
            <a:t>Sigue tu Reto – MCP</a:t>
          </a:r>
        </a:p>
        <a:p>
          <a:pPr lvl="0" algn="ctr" defTabSz="2133600">
            <a:lnSpc>
              <a:spcPct val="90000"/>
            </a:lnSpc>
            <a:spcBef>
              <a:spcPct val="0"/>
            </a:spcBef>
            <a:spcAft>
              <a:spcPct val="35000"/>
            </a:spcAft>
          </a:pPr>
          <a:r>
            <a:rPr lang="es-CO" sz="4000" kern="1200" dirty="0" smtClean="0">
              <a:solidFill>
                <a:schemeClr val="tx1">
                  <a:lumMod val="65000"/>
                  <a:lumOff val="35000"/>
                </a:schemeClr>
              </a:solidFill>
              <a:latin typeface="+mj-lt"/>
              <a:ea typeface="+mj-ea"/>
              <a:cs typeface="+mj-cs"/>
            </a:rPr>
            <a:t>Gran Tour Repos BMC</a:t>
          </a:r>
          <a:r>
            <a:rPr lang="es-CO" sz="4000" kern="1200" dirty="0" smtClean="0">
              <a:solidFill>
                <a:schemeClr val="tx1">
                  <a:lumMod val="65000"/>
                  <a:lumOff val="35000"/>
                </a:schemeClr>
              </a:solidFill>
            </a:rPr>
            <a:t> </a:t>
          </a:r>
          <a:endParaRPr lang="es-CO" sz="4000" kern="1200" dirty="0">
            <a:solidFill>
              <a:schemeClr val="tx1">
                <a:lumMod val="65000"/>
                <a:lumOff val="35000"/>
              </a:schemeClr>
            </a:solidFill>
          </a:endParaRPr>
        </a:p>
      </dsp:txBody>
      <dsp:txXfrm>
        <a:off x="1101771" y="235671"/>
        <a:ext cx="6857372" cy="2837776"/>
      </dsp:txXfrm>
    </dsp:sp>
    <dsp:sp modelId="{61E1B4D0-67A2-4B2B-ACA7-74638F579EEC}">
      <dsp:nvSpPr>
        <dsp:cNvPr id="0" name=""/>
        <dsp:cNvSpPr/>
      </dsp:nvSpPr>
      <dsp:spPr>
        <a:xfrm>
          <a:off x="0" y="731892"/>
          <a:ext cx="2203543" cy="2203543"/>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7B0366-968F-4FBF-884B-C80B689276A5}">
      <dsp:nvSpPr>
        <dsp:cNvPr id="0" name=""/>
        <dsp:cNvSpPr/>
      </dsp:nvSpPr>
      <dsp:spPr>
        <a:xfrm rot="21300000">
          <a:off x="12496" y="863639"/>
          <a:ext cx="4375982" cy="477832"/>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893664-E052-4BCD-9D96-69845022FB35}">
      <dsp:nvSpPr>
        <dsp:cNvPr id="0" name=""/>
        <dsp:cNvSpPr/>
      </dsp:nvSpPr>
      <dsp:spPr>
        <a:xfrm>
          <a:off x="528117" y="107175"/>
          <a:ext cx="1320292" cy="857406"/>
        </a:xfrm>
        <a:prstGeom prst="downArrow">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FE97A-9BF8-4FC7-B6DE-B9C7F12C66B3}">
      <dsp:nvSpPr>
        <dsp:cNvPr id="0" name=""/>
        <dsp:cNvSpPr/>
      </dsp:nvSpPr>
      <dsp:spPr>
        <a:xfrm>
          <a:off x="62775" y="324491"/>
          <a:ext cx="1956131" cy="707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CO" sz="2000" b="1" kern="1200" dirty="0" smtClean="0">
              <a:solidFill>
                <a:srgbClr val="002060"/>
              </a:solidFill>
            </a:rPr>
            <a:t>Presupuesto</a:t>
          </a:r>
        </a:p>
        <a:p>
          <a:pPr lvl="0" algn="ctr" defTabSz="889000">
            <a:lnSpc>
              <a:spcPct val="90000"/>
            </a:lnSpc>
            <a:spcBef>
              <a:spcPct val="0"/>
            </a:spcBef>
            <a:spcAft>
              <a:spcPct val="35000"/>
            </a:spcAft>
          </a:pPr>
          <a:r>
            <a:rPr lang="es-CO" sz="2000" b="1" kern="1200" dirty="0" smtClean="0">
              <a:solidFill>
                <a:srgbClr val="002060"/>
              </a:solidFill>
            </a:rPr>
            <a:t>Junio</a:t>
          </a:r>
        </a:p>
        <a:p>
          <a:pPr lvl="0" algn="ctr" defTabSz="889000">
            <a:lnSpc>
              <a:spcPct val="90000"/>
            </a:lnSpc>
            <a:spcBef>
              <a:spcPct val="0"/>
            </a:spcBef>
            <a:spcAft>
              <a:spcPct val="35000"/>
            </a:spcAft>
          </a:pPr>
          <a:r>
            <a:rPr lang="es-CO" sz="2000" b="1" kern="1200" dirty="0" smtClean="0">
              <a:solidFill>
                <a:srgbClr val="002060"/>
              </a:solidFill>
            </a:rPr>
            <a:t>4.134</a:t>
          </a:r>
          <a:endParaRPr lang="es-CO" sz="2000" b="1" kern="1200" dirty="0">
            <a:solidFill>
              <a:srgbClr val="002060"/>
            </a:solidFill>
          </a:endParaRPr>
        </a:p>
      </dsp:txBody>
      <dsp:txXfrm>
        <a:off x="62775" y="324491"/>
        <a:ext cx="1956131" cy="707266"/>
      </dsp:txXfrm>
    </dsp:sp>
    <dsp:sp modelId="{399CA6D4-2864-4EA0-A0E1-D7A291C9154C}">
      <dsp:nvSpPr>
        <dsp:cNvPr id="0" name=""/>
        <dsp:cNvSpPr/>
      </dsp:nvSpPr>
      <dsp:spPr>
        <a:xfrm>
          <a:off x="1645617" y="1217928"/>
          <a:ext cx="1320292" cy="857406"/>
        </a:xfrm>
        <a:prstGeom prst="upArrow">
          <a:avLst/>
        </a:prstGeom>
        <a:solidFill>
          <a:srgbClr val="0947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D2D003-299D-41C8-88FA-18ACB70DCA31}">
      <dsp:nvSpPr>
        <dsp:cNvPr id="0" name=""/>
        <dsp:cNvSpPr/>
      </dsp:nvSpPr>
      <dsp:spPr>
        <a:xfrm>
          <a:off x="1994198" y="30215"/>
          <a:ext cx="2406777" cy="900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CO" sz="2000" b="1" kern="1200" dirty="0" smtClean="0">
              <a:solidFill>
                <a:srgbClr val="002060"/>
              </a:solidFill>
            </a:rPr>
            <a:t>Resultado</a:t>
          </a:r>
        </a:p>
        <a:p>
          <a:pPr lvl="0" algn="ctr" defTabSz="889000">
            <a:lnSpc>
              <a:spcPct val="90000"/>
            </a:lnSpc>
            <a:spcBef>
              <a:spcPct val="0"/>
            </a:spcBef>
            <a:spcAft>
              <a:spcPct val="35000"/>
            </a:spcAft>
          </a:pPr>
          <a:r>
            <a:rPr lang="es-CO" sz="2000" b="1" kern="1200" dirty="0" smtClean="0">
              <a:solidFill>
                <a:srgbClr val="002060"/>
              </a:solidFill>
            </a:rPr>
            <a:t>5.249</a:t>
          </a:r>
          <a:endParaRPr lang="es-CO" sz="2000" b="1" kern="1200" dirty="0">
            <a:solidFill>
              <a:srgbClr val="002060"/>
            </a:solidFill>
          </a:endParaRPr>
        </a:p>
      </dsp:txBody>
      <dsp:txXfrm>
        <a:off x="1994198" y="30215"/>
        <a:ext cx="2406777" cy="90027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3922974-B038-4F85-AFCE-14E6902E518A}">
      <dsp:nvSpPr>
        <dsp:cNvPr id="0" name=""/>
        <dsp:cNvSpPr/>
      </dsp:nvSpPr>
      <dsp:spPr>
        <a:xfrm>
          <a:off x="-3807603" y="-636180"/>
          <a:ext cx="4939688" cy="4939688"/>
        </a:xfrm>
        <a:prstGeom prst="blockArc">
          <a:avLst>
            <a:gd name="adj1" fmla="val 18900000"/>
            <a:gd name="adj2" fmla="val 2700000"/>
            <a:gd name="adj3" fmla="val 437"/>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BF39F43-E816-4D10-80A6-3A87657506D0}">
      <dsp:nvSpPr>
        <dsp:cNvPr id="0" name=""/>
        <dsp:cNvSpPr/>
      </dsp:nvSpPr>
      <dsp:spPr>
        <a:xfrm>
          <a:off x="1101771" y="952246"/>
          <a:ext cx="6857372" cy="1762834"/>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55471" tIns="121920" rIns="121920" bIns="121920" numCol="1" spcCol="1270" anchor="ctr" anchorCtr="0">
          <a:noAutofit/>
        </a:bodyPr>
        <a:lstStyle/>
        <a:p>
          <a:pPr lvl="0" algn="ctr" defTabSz="2133600">
            <a:lnSpc>
              <a:spcPct val="90000"/>
            </a:lnSpc>
            <a:spcBef>
              <a:spcPct val="0"/>
            </a:spcBef>
            <a:spcAft>
              <a:spcPct val="35000"/>
            </a:spcAft>
          </a:pPr>
          <a:r>
            <a:rPr lang="es-CO" sz="4800" kern="1200" dirty="0" smtClean="0"/>
            <a:t>Procesos</a:t>
          </a:r>
        </a:p>
        <a:p>
          <a:pPr lvl="0" algn="ctr" defTabSz="2133600">
            <a:lnSpc>
              <a:spcPct val="90000"/>
            </a:lnSpc>
            <a:spcBef>
              <a:spcPct val="0"/>
            </a:spcBef>
            <a:spcAft>
              <a:spcPct val="35000"/>
            </a:spcAft>
          </a:pPr>
          <a:r>
            <a:rPr lang="es-CO" sz="3500" kern="1200" dirty="0" smtClean="0">
              <a:solidFill>
                <a:schemeClr val="tx1">
                  <a:lumMod val="65000"/>
                  <a:lumOff val="35000"/>
                </a:schemeClr>
              </a:solidFill>
            </a:rPr>
            <a:t>Automatización MCP</a:t>
          </a:r>
          <a:endParaRPr lang="es-CO" sz="3500" kern="1200" dirty="0">
            <a:solidFill>
              <a:schemeClr val="tx1">
                <a:lumMod val="65000"/>
                <a:lumOff val="35000"/>
              </a:schemeClr>
            </a:solidFill>
          </a:endParaRPr>
        </a:p>
      </dsp:txBody>
      <dsp:txXfrm>
        <a:off x="1101771" y="952246"/>
        <a:ext cx="6857372" cy="1762834"/>
      </dsp:txXfrm>
    </dsp:sp>
    <dsp:sp modelId="{61E1B4D0-67A2-4B2B-ACA7-74638F579EEC}">
      <dsp:nvSpPr>
        <dsp:cNvPr id="0" name=""/>
        <dsp:cNvSpPr/>
      </dsp:nvSpPr>
      <dsp:spPr>
        <a:xfrm>
          <a:off x="0" y="731892"/>
          <a:ext cx="2203543" cy="2203543"/>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1497B48-7D95-429B-B660-EC9DAFC6C0FF}">
      <dsp:nvSpPr>
        <dsp:cNvPr id="0" name=""/>
        <dsp:cNvSpPr/>
      </dsp:nvSpPr>
      <dsp:spPr>
        <a:xfrm>
          <a:off x="783048" y="179323"/>
          <a:ext cx="2861564" cy="993783"/>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2C6BE6-0B45-415B-8C8D-8D76CD887835}">
      <dsp:nvSpPr>
        <dsp:cNvPr id="0" name=""/>
        <dsp:cNvSpPr/>
      </dsp:nvSpPr>
      <dsp:spPr>
        <a:xfrm>
          <a:off x="1940983" y="2612762"/>
          <a:ext cx="554566" cy="354922"/>
        </a:xfrm>
        <a:prstGeom prst="down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D10614-1592-48AC-96B8-EC578AE15F07}">
      <dsp:nvSpPr>
        <dsp:cNvPr id="0" name=""/>
        <dsp:cNvSpPr/>
      </dsp:nvSpPr>
      <dsp:spPr>
        <a:xfrm>
          <a:off x="887306" y="2682642"/>
          <a:ext cx="2661920" cy="66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s-CO" sz="1600" b="1" kern="1200" dirty="0" smtClean="0">
              <a:solidFill>
                <a:schemeClr val="tx1"/>
              </a:solidFill>
            </a:rPr>
            <a:t>Plataforma</a:t>
          </a:r>
          <a:endParaRPr lang="es-CO" sz="1600" b="1" kern="1200" dirty="0">
            <a:solidFill>
              <a:schemeClr val="tx1"/>
            </a:solidFill>
          </a:endParaRPr>
        </a:p>
      </dsp:txBody>
      <dsp:txXfrm>
        <a:off x="887306" y="2682642"/>
        <a:ext cx="2661920" cy="665480"/>
      </dsp:txXfrm>
    </dsp:sp>
    <dsp:sp modelId="{9D42DD05-EB8C-43B0-B3DE-4D98A0556FCC}">
      <dsp:nvSpPr>
        <dsp:cNvPr id="0" name=""/>
        <dsp:cNvSpPr/>
      </dsp:nvSpPr>
      <dsp:spPr>
        <a:xfrm>
          <a:off x="1823415" y="1249859"/>
          <a:ext cx="998220" cy="99822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CO" sz="900" kern="1200" dirty="0" smtClean="0">
              <a:solidFill>
                <a:schemeClr val="tx1"/>
              </a:solidFill>
            </a:rPr>
            <a:t>RUEDA DE SELECCIÓN</a:t>
          </a:r>
          <a:endParaRPr lang="es-CO" sz="900" kern="1200" dirty="0">
            <a:solidFill>
              <a:schemeClr val="tx1"/>
            </a:solidFill>
          </a:endParaRPr>
        </a:p>
      </dsp:txBody>
      <dsp:txXfrm>
        <a:off x="1823415" y="1249859"/>
        <a:ext cx="998220" cy="998220"/>
      </dsp:txXfrm>
    </dsp:sp>
    <dsp:sp modelId="{D0482C42-E4E7-4E21-9957-5515D2EF94D3}">
      <dsp:nvSpPr>
        <dsp:cNvPr id="0" name=""/>
        <dsp:cNvSpPr/>
      </dsp:nvSpPr>
      <dsp:spPr>
        <a:xfrm>
          <a:off x="1109133" y="500972"/>
          <a:ext cx="998220" cy="998220"/>
        </a:xfrm>
        <a:prstGeom prst="ellipse">
          <a:avLst/>
        </a:prstGeom>
        <a:solidFill>
          <a:schemeClr val="accent3">
            <a:hueOff val="4000312"/>
            <a:satOff val="-10730"/>
            <a:lumOff val="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O" sz="1600" kern="1200" dirty="0" smtClean="0">
              <a:solidFill>
                <a:schemeClr val="tx1"/>
              </a:solidFill>
            </a:rPr>
            <a:t>SIB</a:t>
          </a:r>
          <a:endParaRPr lang="es-CO" sz="1600" kern="1200" dirty="0">
            <a:solidFill>
              <a:schemeClr val="tx1"/>
            </a:solidFill>
          </a:endParaRPr>
        </a:p>
      </dsp:txBody>
      <dsp:txXfrm>
        <a:off x="1109133" y="500972"/>
        <a:ext cx="998220" cy="998220"/>
      </dsp:txXfrm>
    </dsp:sp>
    <dsp:sp modelId="{049FB58A-9F1B-470B-9ABA-E669D7B33ABE}">
      <dsp:nvSpPr>
        <dsp:cNvPr id="0" name=""/>
        <dsp:cNvSpPr/>
      </dsp:nvSpPr>
      <dsp:spPr>
        <a:xfrm>
          <a:off x="2167269" y="259625"/>
          <a:ext cx="998220" cy="998220"/>
        </a:xfrm>
        <a:prstGeom prst="ellipse">
          <a:avLst/>
        </a:prstGeom>
        <a:solidFill>
          <a:schemeClr val="accent3">
            <a:hueOff val="8000624"/>
            <a:satOff val="-21460"/>
            <a:lumOff val="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dirty="0" smtClean="0">
              <a:solidFill>
                <a:schemeClr val="tx1"/>
              </a:solidFill>
            </a:rPr>
            <a:t>SIBOL</a:t>
          </a:r>
          <a:endParaRPr lang="es-CO" sz="1400" kern="1200" dirty="0">
            <a:solidFill>
              <a:schemeClr val="tx1"/>
            </a:solidFill>
          </a:endParaRPr>
        </a:p>
      </dsp:txBody>
      <dsp:txXfrm>
        <a:off x="2167269" y="259625"/>
        <a:ext cx="998220" cy="998220"/>
      </dsp:txXfrm>
    </dsp:sp>
    <dsp:sp modelId="{FD342F59-D07F-4C43-BF94-C7FAE1AA15A1}">
      <dsp:nvSpPr>
        <dsp:cNvPr id="0" name=""/>
        <dsp:cNvSpPr/>
      </dsp:nvSpPr>
      <dsp:spPr>
        <a:xfrm>
          <a:off x="665480" y="57319"/>
          <a:ext cx="3105573" cy="2484459"/>
        </a:xfrm>
        <a:prstGeom prst="funnel">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659762-8FAD-474E-9E34-C732470E13D2}">
      <dsp:nvSpPr>
        <dsp:cNvPr id="0" name=""/>
        <dsp:cNvSpPr/>
      </dsp:nvSpPr>
      <dsp:spPr>
        <a:xfrm>
          <a:off x="118720" y="1731629"/>
          <a:ext cx="1751577" cy="57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dirty="0" smtClean="0"/>
            <a:t>Levantamiento información con las áreas</a:t>
          </a:r>
          <a:endParaRPr lang="es-CO" sz="1400" kern="1200" dirty="0"/>
        </a:p>
      </dsp:txBody>
      <dsp:txXfrm>
        <a:off x="118720" y="1731629"/>
        <a:ext cx="1751577" cy="577224"/>
      </dsp:txXfrm>
    </dsp:sp>
    <dsp:sp modelId="{CEBC3708-44D5-4B4D-94AD-0BC62116B552}">
      <dsp:nvSpPr>
        <dsp:cNvPr id="0" name=""/>
        <dsp:cNvSpPr/>
      </dsp:nvSpPr>
      <dsp:spPr>
        <a:xfrm>
          <a:off x="116730" y="1556073"/>
          <a:ext cx="139330" cy="13933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756AF1-9786-4B84-BCDB-3CA9F030E8E1}">
      <dsp:nvSpPr>
        <dsp:cNvPr id="0" name=""/>
        <dsp:cNvSpPr/>
      </dsp:nvSpPr>
      <dsp:spPr>
        <a:xfrm>
          <a:off x="214261" y="1361011"/>
          <a:ext cx="139330" cy="13933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7933D-85DD-4DD0-B2FE-6833925A770C}">
      <dsp:nvSpPr>
        <dsp:cNvPr id="0" name=""/>
        <dsp:cNvSpPr/>
      </dsp:nvSpPr>
      <dsp:spPr>
        <a:xfrm>
          <a:off x="448336" y="1400023"/>
          <a:ext cx="218947" cy="21894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817C4B-FA6F-4881-88A5-AD43399F6B59}">
      <dsp:nvSpPr>
        <dsp:cNvPr id="0" name=""/>
        <dsp:cNvSpPr/>
      </dsp:nvSpPr>
      <dsp:spPr>
        <a:xfrm>
          <a:off x="643398" y="1185455"/>
          <a:ext cx="139330" cy="13933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23AB57-A2F2-4AB0-A35C-43ADEFF24597}">
      <dsp:nvSpPr>
        <dsp:cNvPr id="0" name=""/>
        <dsp:cNvSpPr/>
      </dsp:nvSpPr>
      <dsp:spPr>
        <a:xfrm>
          <a:off x="896978" y="1107430"/>
          <a:ext cx="139330" cy="139330"/>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3C97BA-AD19-4D17-A315-7765DCE02E84}">
      <dsp:nvSpPr>
        <dsp:cNvPr id="0" name=""/>
        <dsp:cNvSpPr/>
      </dsp:nvSpPr>
      <dsp:spPr>
        <a:xfrm>
          <a:off x="1209078" y="1243973"/>
          <a:ext cx="139330" cy="13933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A69592-25D6-4025-9EF6-D52AF6C908AB}">
      <dsp:nvSpPr>
        <dsp:cNvPr id="0" name=""/>
        <dsp:cNvSpPr/>
      </dsp:nvSpPr>
      <dsp:spPr>
        <a:xfrm>
          <a:off x="1404140" y="1341504"/>
          <a:ext cx="218947" cy="218947"/>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B660AF-492C-4112-9187-1CC53917DFAB}">
      <dsp:nvSpPr>
        <dsp:cNvPr id="0" name=""/>
        <dsp:cNvSpPr/>
      </dsp:nvSpPr>
      <dsp:spPr>
        <a:xfrm>
          <a:off x="1677227" y="1556073"/>
          <a:ext cx="139330" cy="13933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CC8F25-FF46-4013-BA00-B34376C3401A}">
      <dsp:nvSpPr>
        <dsp:cNvPr id="0" name=""/>
        <dsp:cNvSpPr/>
      </dsp:nvSpPr>
      <dsp:spPr>
        <a:xfrm>
          <a:off x="1794264" y="1770641"/>
          <a:ext cx="139330" cy="13933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EC5C7-26CF-4037-B071-AB17DB8FAF2C}">
      <dsp:nvSpPr>
        <dsp:cNvPr id="0" name=""/>
        <dsp:cNvSpPr/>
      </dsp:nvSpPr>
      <dsp:spPr>
        <a:xfrm>
          <a:off x="779941" y="1361011"/>
          <a:ext cx="358277" cy="358277"/>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4EC4FA-DBAF-4B73-A772-AC0BCD3F0390}">
      <dsp:nvSpPr>
        <dsp:cNvPr id="0" name=""/>
        <dsp:cNvSpPr/>
      </dsp:nvSpPr>
      <dsp:spPr>
        <a:xfrm>
          <a:off x="19199" y="2102247"/>
          <a:ext cx="139330" cy="13933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CE189-F872-47A2-A7CB-284AA971C016}">
      <dsp:nvSpPr>
        <dsp:cNvPr id="0" name=""/>
        <dsp:cNvSpPr/>
      </dsp:nvSpPr>
      <dsp:spPr>
        <a:xfrm>
          <a:off x="136236" y="2277802"/>
          <a:ext cx="218947" cy="218947"/>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26953-0F60-4975-A7AA-BDB5F3B04D8B}">
      <dsp:nvSpPr>
        <dsp:cNvPr id="0" name=""/>
        <dsp:cNvSpPr/>
      </dsp:nvSpPr>
      <dsp:spPr>
        <a:xfrm>
          <a:off x="428829" y="2433852"/>
          <a:ext cx="318468" cy="31846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26A8D-90C7-4A88-AB72-1B5FC52D9889}">
      <dsp:nvSpPr>
        <dsp:cNvPr id="0" name=""/>
        <dsp:cNvSpPr/>
      </dsp:nvSpPr>
      <dsp:spPr>
        <a:xfrm>
          <a:off x="838460" y="2687433"/>
          <a:ext cx="139330" cy="13933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DA236B-ACE7-49BB-982F-FD4905A365B1}">
      <dsp:nvSpPr>
        <dsp:cNvPr id="0" name=""/>
        <dsp:cNvSpPr/>
      </dsp:nvSpPr>
      <dsp:spPr>
        <a:xfrm>
          <a:off x="916484" y="2433852"/>
          <a:ext cx="218947" cy="218947"/>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9E7C49-BE05-4AF4-9586-83980A1DB6C1}">
      <dsp:nvSpPr>
        <dsp:cNvPr id="0" name=""/>
        <dsp:cNvSpPr/>
      </dsp:nvSpPr>
      <dsp:spPr>
        <a:xfrm>
          <a:off x="1111547" y="2706939"/>
          <a:ext cx="139330" cy="13933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2B28F-A0AE-41E6-B3AF-E3DE0899C21D}">
      <dsp:nvSpPr>
        <dsp:cNvPr id="0" name=""/>
        <dsp:cNvSpPr/>
      </dsp:nvSpPr>
      <dsp:spPr>
        <a:xfrm>
          <a:off x="1287102" y="2394840"/>
          <a:ext cx="318468" cy="31846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1D538B-77A6-4889-BEC3-D4E6BE446A71}">
      <dsp:nvSpPr>
        <dsp:cNvPr id="0" name=""/>
        <dsp:cNvSpPr/>
      </dsp:nvSpPr>
      <dsp:spPr>
        <a:xfrm>
          <a:off x="1716239" y="2316815"/>
          <a:ext cx="218947" cy="21894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8F8B8F-66B0-4BC3-AF41-D003DC887281}">
      <dsp:nvSpPr>
        <dsp:cNvPr id="0" name=""/>
        <dsp:cNvSpPr/>
      </dsp:nvSpPr>
      <dsp:spPr>
        <a:xfrm>
          <a:off x="1935186" y="1399699"/>
          <a:ext cx="643016" cy="1227589"/>
        </a:xfrm>
        <a:prstGeom prst="chevron">
          <a:avLst>
            <a:gd name="adj" fmla="val 623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442C03-7CAB-48F4-AC9B-1ED0D282157D}">
      <dsp:nvSpPr>
        <dsp:cNvPr id="0" name=""/>
        <dsp:cNvSpPr/>
      </dsp:nvSpPr>
      <dsp:spPr>
        <a:xfrm>
          <a:off x="2461291" y="1399699"/>
          <a:ext cx="643016" cy="1227589"/>
        </a:xfrm>
        <a:prstGeom prst="chevron">
          <a:avLst>
            <a:gd name="adj" fmla="val 623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F2CCC2-C534-4E4F-ADF1-5E44930E292C}">
      <dsp:nvSpPr>
        <dsp:cNvPr id="0" name=""/>
        <dsp:cNvSpPr/>
      </dsp:nvSpPr>
      <dsp:spPr>
        <a:xfrm>
          <a:off x="3174455" y="1298248"/>
          <a:ext cx="1490629" cy="1490629"/>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s-CO" sz="1400" kern="1200" dirty="0" smtClean="0"/>
            <a:t>Optimización del MCP</a:t>
          </a:r>
          <a:endParaRPr lang="es-CO" sz="1400" kern="1200" dirty="0"/>
        </a:p>
      </dsp:txBody>
      <dsp:txXfrm>
        <a:off x="3174455" y="1298248"/>
        <a:ext cx="1490629" cy="149062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923B57A-60CC-4D4E-A780-9C1768E27EFC}">
      <dsp:nvSpPr>
        <dsp:cNvPr id="0" name=""/>
        <dsp:cNvSpPr/>
      </dsp:nvSpPr>
      <dsp:spPr>
        <a:xfrm>
          <a:off x="1228597" y="230820"/>
          <a:ext cx="3266271" cy="3015482"/>
        </a:xfrm>
        <a:prstGeom prst="pie">
          <a:avLst>
            <a:gd name="adj1" fmla="val 16200000"/>
            <a:gd name="adj2" fmla="val 180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CO" sz="1300" kern="1200" dirty="0" smtClean="0">
              <a:solidFill>
                <a:schemeClr val="tx1"/>
              </a:solidFill>
            </a:rPr>
            <a:t>Estandarización del proceso</a:t>
          </a:r>
          <a:endParaRPr lang="es-CO" sz="1300" kern="1200" dirty="0">
            <a:solidFill>
              <a:schemeClr val="tx1"/>
            </a:solidFill>
          </a:endParaRPr>
        </a:p>
      </dsp:txBody>
      <dsp:txXfrm>
        <a:off x="2950000" y="869815"/>
        <a:ext cx="1166525" cy="897465"/>
      </dsp:txXfrm>
    </dsp:sp>
    <dsp:sp modelId="{9AC74EEC-60F0-40C2-8E3F-2D904CF0B8D1}">
      <dsp:nvSpPr>
        <dsp:cNvPr id="0" name=""/>
        <dsp:cNvSpPr/>
      </dsp:nvSpPr>
      <dsp:spPr>
        <a:xfrm>
          <a:off x="1295896" y="342090"/>
          <a:ext cx="3007782" cy="3007782"/>
        </a:xfrm>
        <a:prstGeom prst="pie">
          <a:avLst>
            <a:gd name="adj1" fmla="val 1800000"/>
            <a:gd name="adj2" fmla="val 900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dirty="0" smtClean="0">
              <a:solidFill>
                <a:schemeClr val="tx1"/>
              </a:solidFill>
            </a:rPr>
            <a:t>Reducción de tiempos y actividades</a:t>
          </a:r>
          <a:endParaRPr lang="es-CO" sz="1400" kern="1200" dirty="0">
            <a:solidFill>
              <a:schemeClr val="tx1"/>
            </a:solidFill>
          </a:endParaRPr>
        </a:p>
      </dsp:txBody>
      <dsp:txXfrm>
        <a:off x="2012034" y="2293569"/>
        <a:ext cx="1611312" cy="787752"/>
      </dsp:txXfrm>
    </dsp:sp>
    <dsp:sp modelId="{EC55B069-C515-49B1-ABCE-C228B94E6EB9}">
      <dsp:nvSpPr>
        <dsp:cNvPr id="0" name=""/>
        <dsp:cNvSpPr/>
      </dsp:nvSpPr>
      <dsp:spPr>
        <a:xfrm>
          <a:off x="1233950" y="234670"/>
          <a:ext cx="3007782" cy="3007782"/>
        </a:xfrm>
        <a:prstGeom prst="pie">
          <a:avLst>
            <a:gd name="adj1" fmla="val 9000000"/>
            <a:gd name="adj2" fmla="val 1620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dirty="0" smtClean="0">
              <a:solidFill>
                <a:schemeClr val="tx1"/>
              </a:solidFill>
            </a:rPr>
            <a:t>Trazabilidad Operaciones</a:t>
          </a:r>
          <a:endParaRPr lang="es-CO" sz="1400" kern="1200" dirty="0">
            <a:solidFill>
              <a:schemeClr val="tx1"/>
            </a:solidFill>
          </a:endParaRPr>
        </a:p>
      </dsp:txBody>
      <dsp:txXfrm>
        <a:off x="1582351" y="872033"/>
        <a:ext cx="1074208" cy="895173"/>
      </dsp:txXfrm>
    </dsp:sp>
    <dsp:sp modelId="{9334DE9A-A1E1-4525-8D79-0548D72193F7}">
      <dsp:nvSpPr>
        <dsp:cNvPr id="0" name=""/>
        <dsp:cNvSpPr/>
      </dsp:nvSpPr>
      <dsp:spPr>
        <a:xfrm>
          <a:off x="1170214" y="48427"/>
          <a:ext cx="3380175" cy="3380175"/>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0D82851-CF0A-456F-A099-3133BF9A1334}">
      <dsp:nvSpPr>
        <dsp:cNvPr id="0" name=""/>
        <dsp:cNvSpPr/>
      </dsp:nvSpPr>
      <dsp:spPr>
        <a:xfrm>
          <a:off x="1109699" y="155704"/>
          <a:ext cx="3380175" cy="3380175"/>
        </a:xfrm>
        <a:prstGeom prst="circularArrow">
          <a:avLst>
            <a:gd name="adj1" fmla="val 5085"/>
            <a:gd name="adj2" fmla="val 327528"/>
            <a:gd name="adj3" fmla="val 8671970"/>
            <a:gd name="adj4" fmla="val 1800502"/>
            <a:gd name="adj5" fmla="val 5932"/>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0A0E4C3-A227-4AEB-BB99-423D1EFC1B88}">
      <dsp:nvSpPr>
        <dsp:cNvPr id="0" name=""/>
        <dsp:cNvSpPr/>
      </dsp:nvSpPr>
      <dsp:spPr>
        <a:xfrm>
          <a:off x="1047505" y="48473"/>
          <a:ext cx="3380175" cy="3380175"/>
        </a:xfrm>
        <a:prstGeom prst="circularArrow">
          <a:avLst>
            <a:gd name="adj1" fmla="val 5085"/>
            <a:gd name="adj2" fmla="val 327528"/>
            <a:gd name="adj3" fmla="val 15873039"/>
            <a:gd name="adj4" fmla="val 9000000"/>
            <a:gd name="adj5" fmla="val 5932"/>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8.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1"/>
            <a:ext cx="3037840" cy="464820"/>
          </a:xfrm>
          <a:prstGeom prst="rect">
            <a:avLst/>
          </a:prstGeom>
        </p:spPr>
        <p:txBody>
          <a:bodyPr vert="horz" lIns="93177" tIns="46589" rIns="93177" bIns="46589" rtlCol="0"/>
          <a:lstStyle>
            <a:lvl1pPr algn="r">
              <a:defRPr sz="1200"/>
            </a:lvl1pPr>
          </a:lstStyle>
          <a:p>
            <a:fld id="{04C89EDB-3FDD-4915-A3CE-62FA29C01A32}" type="datetimeFigureOut">
              <a:rPr lang="en-US" smtClean="0"/>
              <a:pPr/>
              <a:t>7/19/2017</a:t>
            </a:fld>
            <a:endParaRPr lang="en-US" dirty="0"/>
          </a:p>
        </p:txBody>
      </p:sp>
      <p:sp>
        <p:nvSpPr>
          <p:cNvPr id="4" name="Footer Placeholder 3"/>
          <p:cNvSpPr>
            <a:spLocks noGrp="1"/>
          </p:cNvSpPr>
          <p:nvPr>
            <p:ph type="ftr" sz="quarter" idx="2"/>
          </p:nvPr>
        </p:nvSpPr>
        <p:spPr>
          <a:xfrm>
            <a:off x="0" y="8829968"/>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8"/>
            <a:ext cx="3037840" cy="464820"/>
          </a:xfrm>
          <a:prstGeom prst="rect">
            <a:avLst/>
          </a:prstGeom>
        </p:spPr>
        <p:txBody>
          <a:bodyPr vert="horz" lIns="93177" tIns="46589" rIns="93177" bIns="46589" rtlCol="0" anchor="b"/>
          <a:lstStyle>
            <a:lvl1pPr algn="r">
              <a:defRPr sz="1200"/>
            </a:lvl1pPr>
          </a:lstStyle>
          <a:p>
            <a:fld id="{A5042649-1860-4D03-9360-22C2D8836B44}" type="slidenum">
              <a:rPr lang="en-US" smtClean="0"/>
              <a:pPr/>
              <a:t>‹Nº›</a:t>
            </a:fld>
            <a:endParaRPr lang="en-US" dirty="0"/>
          </a:p>
        </p:txBody>
      </p:sp>
    </p:spTree>
    <p:extLst>
      <p:ext uri="{BB962C8B-B14F-4D97-AF65-F5344CB8AC3E}">
        <p14:creationId xmlns:p14="http://schemas.microsoft.com/office/powerpoint/2010/main" xmlns="" val="6336618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3177" tIns="46589" rIns="93177" bIns="46589" rtlCol="0"/>
          <a:lstStyle>
            <a:lvl1pPr algn="r">
              <a:defRPr sz="1200"/>
            </a:lvl1pPr>
          </a:lstStyle>
          <a:p>
            <a:fld id="{054499FB-0CC7-453D-9493-CBDCD6D233E2}" type="datetimeFigureOut">
              <a:rPr lang="en-US" smtClean="0"/>
              <a:pPr/>
              <a:t>7/19/2017</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8"/>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77" tIns="46589" rIns="93177" bIns="46589" rtlCol="0" anchor="b"/>
          <a:lstStyle>
            <a:lvl1pPr algn="r">
              <a:defRPr sz="1200"/>
            </a:lvl1pPr>
          </a:lstStyle>
          <a:p>
            <a:fld id="{4476A24B-926E-40EB-9E1B-5321DC3775E5}" type="slidenum">
              <a:rPr lang="en-US" smtClean="0"/>
              <a:pPr/>
              <a:t>‹Nº›</a:t>
            </a:fld>
            <a:endParaRPr lang="en-US" dirty="0"/>
          </a:p>
        </p:txBody>
      </p:sp>
    </p:spTree>
    <p:extLst>
      <p:ext uri="{BB962C8B-B14F-4D97-AF65-F5344CB8AC3E}">
        <p14:creationId xmlns:p14="http://schemas.microsoft.com/office/powerpoint/2010/main" xmlns="" val="2167594663"/>
      </p:ext>
    </p:extLst>
  </p:cSld>
  <p:clrMap bg1="lt1" tx1="dk1" bg2="lt2" tx2="dk2" accent1="accent1" accent2="accent2" accent3="accent3" accent4="accent4" accent5="accent5" accent6="accent6" hlink="hlink" folHlink="folHlink"/>
  <p:hf sldNum="0" hdr="0" ftr="0" dt="0"/>
  <p:notesStyle>
    <a:lvl1pPr marL="117422" indent="-117422" algn="l" defTabSz="91399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497"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2pPr>
    <a:lvl3pPr marL="345919" indent="-117422" algn="l" defTabSz="913990" rtl="0" eaLnBrk="1" latinLnBrk="0" hangingPunct="1">
      <a:buFont typeface="Arial" panose="020B0604020202020204" pitchFamily="34" charset="0"/>
      <a:buChar char="•"/>
      <a:defRPr sz="1200" kern="1200">
        <a:solidFill>
          <a:schemeClr val="tx1"/>
        </a:solidFill>
        <a:latin typeface="+mn-lt"/>
        <a:ea typeface="+mn-ea"/>
        <a:cs typeface="+mn-cs"/>
      </a:defRPr>
    </a:lvl3pPr>
    <a:lvl4pPr marL="456996"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4pPr>
    <a:lvl5pPr marL="456996" indent="0" algn="l" defTabSz="913990" rtl="0" eaLnBrk="1" latinLnBrk="0" hangingPunct="1">
      <a:buFont typeface="Arial" panose="020B0604020202020204" pitchFamily="34" charset="0"/>
      <a:buChar char="•"/>
      <a:defRPr sz="1200" kern="1200">
        <a:solidFill>
          <a:schemeClr val="tx1"/>
        </a:solidFill>
        <a:latin typeface="+mn-lt"/>
        <a:ea typeface="+mn-ea"/>
        <a:cs typeface="+mn-cs"/>
      </a:defRPr>
    </a:lvl5pPr>
    <a:lvl6pPr marL="2284972" algn="l" defTabSz="913990" rtl="0" eaLnBrk="1" latinLnBrk="0" hangingPunct="1">
      <a:defRPr sz="1200" kern="1200">
        <a:solidFill>
          <a:schemeClr val="tx1"/>
        </a:solidFill>
        <a:latin typeface="+mn-lt"/>
        <a:ea typeface="+mn-ea"/>
        <a:cs typeface="+mn-cs"/>
      </a:defRPr>
    </a:lvl6pPr>
    <a:lvl7pPr marL="2741968" algn="l" defTabSz="913990" rtl="0" eaLnBrk="1" latinLnBrk="0" hangingPunct="1">
      <a:defRPr sz="1200" kern="1200">
        <a:solidFill>
          <a:schemeClr val="tx1"/>
        </a:solidFill>
        <a:latin typeface="+mn-lt"/>
        <a:ea typeface="+mn-ea"/>
        <a:cs typeface="+mn-cs"/>
      </a:defRPr>
    </a:lvl7pPr>
    <a:lvl8pPr marL="3198963" algn="l" defTabSz="913990" rtl="0" eaLnBrk="1" latinLnBrk="0" hangingPunct="1">
      <a:defRPr sz="1200" kern="1200">
        <a:solidFill>
          <a:schemeClr val="tx1"/>
        </a:solidFill>
        <a:latin typeface="+mn-lt"/>
        <a:ea typeface="+mn-ea"/>
        <a:cs typeface="+mn-cs"/>
      </a:defRPr>
    </a:lvl8pPr>
    <a:lvl9pPr marL="3655956" algn="l" defTabSz="9139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6400" y="696913"/>
            <a:ext cx="6197600" cy="3486150"/>
          </a:xfrm>
        </p:spPr>
      </p:sp>
      <p:sp>
        <p:nvSpPr>
          <p:cNvPr id="3" name="2 Marcador de notas"/>
          <p:cNvSpPr>
            <a:spLocks noGrp="1"/>
          </p:cNvSpPr>
          <p:nvPr>
            <p:ph type="body" idx="1"/>
          </p:nvPr>
        </p:nvSpPr>
        <p:spPr/>
        <p:txBody>
          <a:bodyPr>
            <a:normAutofit/>
          </a:bodyPr>
          <a:lstStyle/>
          <a:p>
            <a:endParaRPr lang="es-CO" dirty="0"/>
          </a:p>
        </p:txBody>
      </p:sp>
    </p:spTree>
    <p:extLst>
      <p:ext uri="{BB962C8B-B14F-4D97-AF65-F5344CB8AC3E}">
        <p14:creationId xmlns:p14="http://schemas.microsoft.com/office/powerpoint/2010/main" xmlns="" val="3849044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13</a:t>
            </a:fld>
            <a:endParaRPr lang="en-US" dirty="0"/>
          </a:p>
        </p:txBody>
      </p:sp>
    </p:spTree>
    <p:extLst>
      <p:ext uri="{BB962C8B-B14F-4D97-AF65-F5344CB8AC3E}">
        <p14:creationId xmlns:p14="http://schemas.microsoft.com/office/powerpoint/2010/main" xmlns="" val="3085247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Marcador de imagen de diapositiva 1"/>
          <p:cNvSpPr>
            <a:spLocks noGrp="1" noRot="1" noChangeAspect="1" noTextEdit="1"/>
          </p:cNvSpPr>
          <p:nvPr>
            <p:ph type="sldImg"/>
          </p:nvPr>
        </p:nvSpPr>
        <p:spPr bwMode="auto">
          <a:xfrm>
            <a:off x="406400" y="696913"/>
            <a:ext cx="6197600" cy="3487737"/>
          </a:xfrm>
          <a:noFill/>
          <a:ln>
            <a:solidFill>
              <a:srgbClr val="000000"/>
            </a:solidFill>
            <a:miter lim="800000"/>
            <a:headEnd/>
            <a:tailEnd/>
          </a:ln>
        </p:spPr>
      </p:sp>
      <p:sp>
        <p:nvSpPr>
          <p:cNvPr id="26627" name="Marcador de nota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dirty="0" smtClean="0"/>
          </a:p>
        </p:txBody>
      </p:sp>
      <p:sp>
        <p:nvSpPr>
          <p:cNvPr id="26628" name="3 Marcador de número de diapositiva"/>
          <p:cNvSpPr>
            <a:spLocks noGrp="1"/>
          </p:cNvSpPr>
          <p:nvPr>
            <p:ph type="sldNum" sz="quarter" idx="5"/>
          </p:nvPr>
        </p:nvSpPr>
        <p:spPr bwMode="auto">
          <a:noFill/>
          <a:ln>
            <a:miter lim="800000"/>
            <a:headEnd/>
            <a:tailEnd/>
          </a:ln>
        </p:spPr>
        <p:txBody>
          <a:bodyPr/>
          <a:lstStyle/>
          <a:p>
            <a:fld id="{243095C0-02F6-4AE1-9C56-5982B04DE92E}" type="slidenum">
              <a:rPr lang="en-US" smtClean="0">
                <a:latin typeface="Franklin Gothic Book" pitchFamily="34" charset="0"/>
              </a:rPr>
              <a:pPr/>
              <a:t>15</a:t>
            </a:fld>
            <a:endParaRPr lang="en-US" dirty="0" smtClean="0">
              <a:latin typeface="Franklin Gothic Book" pitchFamily="34" charset="0"/>
            </a:endParaRPr>
          </a:p>
        </p:txBody>
      </p:sp>
      <p:sp>
        <p:nvSpPr>
          <p:cNvPr id="18437" name="4 Marcador de pie de página"/>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endParaRPr lang="es-CO"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Marcador de imagen de diapositiva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27651" name="Marcador de nota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dirty="0" smtClean="0"/>
          </a:p>
        </p:txBody>
      </p:sp>
      <p:sp>
        <p:nvSpPr>
          <p:cNvPr id="27652" name="3 Marcador de número de diapositiva"/>
          <p:cNvSpPr>
            <a:spLocks noGrp="1"/>
          </p:cNvSpPr>
          <p:nvPr>
            <p:ph type="sldNum" sz="quarter" idx="5"/>
          </p:nvPr>
        </p:nvSpPr>
        <p:spPr bwMode="auto">
          <a:noFill/>
          <a:ln>
            <a:miter lim="800000"/>
            <a:headEnd/>
            <a:tailEnd/>
          </a:ln>
        </p:spPr>
        <p:txBody>
          <a:bodyPr/>
          <a:lstStyle/>
          <a:p>
            <a:fld id="{39646207-0213-4B40-8C32-4F8BE7BC2B95}" type="slidenum">
              <a:rPr lang="en-US" smtClean="0">
                <a:latin typeface="Franklin Gothic Book" pitchFamily="34" charset="0"/>
              </a:rPr>
              <a:pPr/>
              <a:t>17</a:t>
            </a:fld>
            <a:endParaRPr lang="en-US" dirty="0" smtClean="0">
              <a:latin typeface="Franklin Gothic Book" pitchFamily="34" charset="0"/>
            </a:endParaRPr>
          </a:p>
        </p:txBody>
      </p:sp>
      <p:sp>
        <p:nvSpPr>
          <p:cNvPr id="22533" name="4 Marcador de pie de página"/>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endParaRPr lang="es-CO"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Marcador de imagen de diapositiva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28675" name="Marcador de nota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dirty="0" smtClean="0"/>
          </a:p>
        </p:txBody>
      </p:sp>
      <p:sp>
        <p:nvSpPr>
          <p:cNvPr id="28676" name="3 Marcador de número de diapositiva"/>
          <p:cNvSpPr>
            <a:spLocks noGrp="1"/>
          </p:cNvSpPr>
          <p:nvPr>
            <p:ph type="sldNum" sz="quarter" idx="5"/>
          </p:nvPr>
        </p:nvSpPr>
        <p:spPr bwMode="auto">
          <a:noFill/>
          <a:ln>
            <a:miter lim="800000"/>
            <a:headEnd/>
            <a:tailEnd/>
          </a:ln>
        </p:spPr>
        <p:txBody>
          <a:bodyPr/>
          <a:lstStyle/>
          <a:p>
            <a:fld id="{A731C599-1F44-4316-8185-497C2CC826D8}" type="slidenum">
              <a:rPr lang="en-US" smtClean="0">
                <a:latin typeface="Franklin Gothic Book" pitchFamily="34" charset="0"/>
              </a:rPr>
              <a:pPr/>
              <a:t>18</a:t>
            </a:fld>
            <a:endParaRPr lang="en-US" dirty="0" smtClean="0">
              <a:latin typeface="Franklin Gothic Book" pitchFamily="34" charset="0"/>
            </a:endParaRPr>
          </a:p>
        </p:txBody>
      </p:sp>
      <p:sp>
        <p:nvSpPr>
          <p:cNvPr id="24581" name="4 Marcador de pie de página"/>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endParaRPr lang="es-CO"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Marcador de imagen de diapositiva 1"/>
          <p:cNvSpPr>
            <a:spLocks noGrp="1" noRot="1" noChangeAspect="1" noTextEdit="1"/>
          </p:cNvSpPr>
          <p:nvPr>
            <p:ph type="sldImg"/>
          </p:nvPr>
        </p:nvSpPr>
        <p:spPr bwMode="auto">
          <a:xfrm>
            <a:off x="406400" y="696913"/>
            <a:ext cx="6197600" cy="3487737"/>
          </a:xfrm>
          <a:noFill/>
          <a:ln>
            <a:solidFill>
              <a:srgbClr val="000000"/>
            </a:solidFill>
            <a:miter lim="800000"/>
            <a:headEnd/>
            <a:tailEnd/>
          </a:ln>
        </p:spPr>
      </p:sp>
      <p:sp>
        <p:nvSpPr>
          <p:cNvPr id="29699" name="Marcador de notas 2"/>
          <p:cNvSpPr>
            <a:spLocks noGrp="1"/>
          </p:cNvSpPr>
          <p:nvPr>
            <p:ph type="body" idx="1"/>
          </p:nvPr>
        </p:nvSpPr>
        <p:spPr bwMode="auto">
          <a:noFill/>
        </p:spPr>
        <p:txBody>
          <a:bodyPr wrap="square" numCol="1" anchor="t" anchorCtr="0" compatLnSpc="1">
            <a:prstTxWarp prst="textNoShape">
              <a:avLst/>
            </a:prstTxWarp>
          </a:bodyPr>
          <a:lstStyle/>
          <a:p>
            <a:endParaRPr lang="es-ES_tradnl" dirty="0" smtClean="0"/>
          </a:p>
        </p:txBody>
      </p:sp>
      <p:sp>
        <p:nvSpPr>
          <p:cNvPr id="29700" name="Marcador de número de diapositiva 3"/>
          <p:cNvSpPr>
            <a:spLocks noGrp="1"/>
          </p:cNvSpPr>
          <p:nvPr>
            <p:ph type="sldNum" sz="quarter" idx="5"/>
          </p:nvPr>
        </p:nvSpPr>
        <p:spPr bwMode="auto">
          <a:noFill/>
          <a:ln>
            <a:miter lim="800000"/>
            <a:headEnd/>
            <a:tailEnd/>
          </a:ln>
        </p:spPr>
        <p:txBody>
          <a:bodyPr/>
          <a:lstStyle/>
          <a:p>
            <a:fld id="{BF19720C-2EF9-478F-911C-409D97D29AF4}" type="slidenum">
              <a:rPr lang="en-US" smtClean="0">
                <a:latin typeface="Franklin Gothic Book" pitchFamily="34" charset="0"/>
              </a:rPr>
              <a:pPr/>
              <a:t>19</a:t>
            </a:fld>
            <a:endParaRPr lang="en-US" dirty="0" smtClean="0">
              <a:latin typeface="Franklin Gothic Book"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Marcador de imagen de diapositiva 1"/>
          <p:cNvSpPr>
            <a:spLocks noGrp="1" noRot="1" noChangeAspect="1" noTextEdit="1"/>
          </p:cNvSpPr>
          <p:nvPr>
            <p:ph type="sldImg"/>
          </p:nvPr>
        </p:nvSpPr>
        <p:spPr bwMode="auto">
          <a:xfrm>
            <a:off x="406400" y="696913"/>
            <a:ext cx="6197600" cy="3487737"/>
          </a:xfrm>
          <a:noFill/>
          <a:ln>
            <a:solidFill>
              <a:srgbClr val="000000"/>
            </a:solidFill>
            <a:miter lim="800000"/>
            <a:headEnd/>
            <a:tailEnd/>
          </a:ln>
        </p:spPr>
      </p:sp>
      <p:sp>
        <p:nvSpPr>
          <p:cNvPr id="26627" name="Marcador de nota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dirty="0" smtClean="0"/>
          </a:p>
        </p:txBody>
      </p:sp>
      <p:sp>
        <p:nvSpPr>
          <p:cNvPr id="26628" name="3 Marcador de número de diapositiva"/>
          <p:cNvSpPr>
            <a:spLocks noGrp="1"/>
          </p:cNvSpPr>
          <p:nvPr>
            <p:ph type="sldNum" sz="quarter" idx="5"/>
          </p:nvPr>
        </p:nvSpPr>
        <p:spPr bwMode="auto">
          <a:noFill/>
          <a:ln>
            <a:miter lim="800000"/>
            <a:headEnd/>
            <a:tailEnd/>
          </a:ln>
        </p:spPr>
        <p:txBody>
          <a:bodyPr/>
          <a:lstStyle/>
          <a:p>
            <a:fld id="{243095C0-02F6-4AE1-9C56-5982B04DE92E}" type="slidenum">
              <a:rPr lang="en-US" smtClean="0">
                <a:latin typeface="Franklin Gothic Book" pitchFamily="34" charset="0"/>
              </a:rPr>
              <a:pPr/>
              <a:t>20</a:t>
            </a:fld>
            <a:endParaRPr lang="en-US" dirty="0" smtClean="0">
              <a:latin typeface="Franklin Gothic Book" pitchFamily="34" charset="0"/>
            </a:endParaRPr>
          </a:p>
        </p:txBody>
      </p:sp>
      <p:sp>
        <p:nvSpPr>
          <p:cNvPr id="18437" name="4 Marcador de pie de página"/>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endParaRPr lang="es-CO"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Marcador de imagen de diapositiva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31747" name="Marcador de nota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dirty="0" smtClean="0"/>
          </a:p>
        </p:txBody>
      </p:sp>
      <p:sp>
        <p:nvSpPr>
          <p:cNvPr id="31748" name="3 Marcador de número de diapositiva"/>
          <p:cNvSpPr>
            <a:spLocks noGrp="1"/>
          </p:cNvSpPr>
          <p:nvPr>
            <p:ph type="sldNum" sz="quarter" idx="5"/>
          </p:nvPr>
        </p:nvSpPr>
        <p:spPr bwMode="auto">
          <a:noFill/>
          <a:ln>
            <a:miter lim="800000"/>
            <a:headEnd/>
            <a:tailEnd/>
          </a:ln>
        </p:spPr>
        <p:txBody>
          <a:bodyPr/>
          <a:lstStyle/>
          <a:p>
            <a:fld id="{AAE17564-09A7-4FEE-99F0-12703E98EBA7}" type="slidenum">
              <a:rPr lang="en-US" smtClean="0">
                <a:latin typeface="Franklin Gothic Book" pitchFamily="34" charset="0"/>
              </a:rPr>
              <a:pPr/>
              <a:t>21</a:t>
            </a:fld>
            <a:endParaRPr lang="en-US" dirty="0" smtClean="0">
              <a:latin typeface="Franklin Gothic Book" pitchFamily="34" charset="0"/>
            </a:endParaRPr>
          </a:p>
        </p:txBody>
      </p:sp>
      <p:sp>
        <p:nvSpPr>
          <p:cNvPr id="26629" name="4 Marcador de pie de página"/>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endParaRPr lang="es-CO"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7737"/>
          </a:xfrm>
        </p:spPr>
      </p:sp>
      <p:sp>
        <p:nvSpPr>
          <p:cNvPr id="3" name="Marcador de notas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xmlns="" val="1263227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marL="117424" lvl="1" indent="0">
              <a:buNone/>
            </a:pPr>
            <a:endParaRPr lang="es-CO" baseline="0" dirty="0" smtClean="0"/>
          </a:p>
        </p:txBody>
      </p:sp>
    </p:spTree>
    <p:extLst>
      <p:ext uri="{BB962C8B-B14F-4D97-AF65-F5344CB8AC3E}">
        <p14:creationId xmlns:p14="http://schemas.microsoft.com/office/powerpoint/2010/main" xmlns="" val="1247314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marL="117424" lvl="1" indent="0">
              <a:buNone/>
            </a:pPr>
            <a:endParaRPr lang="es-CO" baseline="0" dirty="0" smtClean="0"/>
          </a:p>
        </p:txBody>
      </p:sp>
    </p:spTree>
    <p:extLst>
      <p:ext uri="{BB962C8B-B14F-4D97-AF65-F5344CB8AC3E}">
        <p14:creationId xmlns:p14="http://schemas.microsoft.com/office/powerpoint/2010/main" xmlns="" val="1246545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2</a:t>
            </a:fld>
            <a:endParaRPr lang="en-US" dirty="0"/>
          </a:p>
        </p:txBody>
      </p:sp>
    </p:spTree>
    <p:extLst>
      <p:ext uri="{BB962C8B-B14F-4D97-AF65-F5344CB8AC3E}">
        <p14:creationId xmlns="" xmlns:p14="http://schemas.microsoft.com/office/powerpoint/2010/main" val="1263227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30</a:t>
            </a:fld>
            <a:endParaRPr lang="en-US" dirty="0"/>
          </a:p>
        </p:txBody>
      </p:sp>
    </p:spTree>
    <p:extLst>
      <p:ext uri="{BB962C8B-B14F-4D97-AF65-F5344CB8AC3E}">
        <p14:creationId xmlns="" xmlns:p14="http://schemas.microsoft.com/office/powerpoint/2010/main" val="1263227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31</a:t>
            </a:fld>
            <a:endParaRPr lang="en-US" dirty="0"/>
          </a:p>
        </p:txBody>
      </p:sp>
    </p:spTree>
    <p:extLst>
      <p:ext uri="{BB962C8B-B14F-4D97-AF65-F5344CB8AC3E}">
        <p14:creationId xmlns="" xmlns:p14="http://schemas.microsoft.com/office/powerpoint/2010/main" val="1263227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32</a:t>
            </a:fld>
            <a:endParaRPr lang="en-US" dirty="0"/>
          </a:p>
        </p:txBody>
      </p:sp>
    </p:spTree>
    <p:extLst>
      <p:ext uri="{BB962C8B-B14F-4D97-AF65-F5344CB8AC3E}">
        <p14:creationId xmlns="" xmlns:p14="http://schemas.microsoft.com/office/powerpoint/2010/main" val="1263227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33</a:t>
            </a:fld>
            <a:endParaRPr lang="en-US" dirty="0"/>
          </a:p>
        </p:txBody>
      </p:sp>
    </p:spTree>
    <p:extLst>
      <p:ext uri="{BB962C8B-B14F-4D97-AF65-F5344CB8AC3E}">
        <p14:creationId xmlns:p14="http://schemas.microsoft.com/office/powerpoint/2010/main" xmlns="" val="1263227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34</a:t>
            </a:fld>
            <a:endParaRPr lang="en-US" dirty="0"/>
          </a:p>
        </p:txBody>
      </p:sp>
    </p:spTree>
    <p:extLst>
      <p:ext uri="{BB962C8B-B14F-4D97-AF65-F5344CB8AC3E}">
        <p14:creationId xmlns:p14="http://schemas.microsoft.com/office/powerpoint/2010/main" xmlns="" val="1263227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35</a:t>
            </a:fld>
            <a:endParaRPr lang="en-US" dirty="0"/>
          </a:p>
        </p:txBody>
      </p:sp>
    </p:spTree>
    <p:extLst>
      <p:ext uri="{BB962C8B-B14F-4D97-AF65-F5344CB8AC3E}">
        <p14:creationId xmlns:p14="http://schemas.microsoft.com/office/powerpoint/2010/main" xmlns="" val="1263227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36</a:t>
            </a:fld>
            <a:endParaRPr lang="en-US" dirty="0"/>
          </a:p>
        </p:txBody>
      </p:sp>
    </p:spTree>
    <p:extLst>
      <p:ext uri="{BB962C8B-B14F-4D97-AF65-F5344CB8AC3E}">
        <p14:creationId xmlns:p14="http://schemas.microsoft.com/office/powerpoint/2010/main" xmlns="" val="1263227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37</a:t>
            </a:fld>
            <a:endParaRPr lang="en-US" dirty="0"/>
          </a:p>
        </p:txBody>
      </p:sp>
    </p:spTree>
    <p:extLst>
      <p:ext uri="{BB962C8B-B14F-4D97-AF65-F5344CB8AC3E}">
        <p14:creationId xmlns:p14="http://schemas.microsoft.com/office/powerpoint/2010/main" xmlns="" val="1263227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38</a:t>
            </a:fld>
            <a:endParaRPr lang="en-US" dirty="0"/>
          </a:p>
        </p:txBody>
      </p:sp>
    </p:spTree>
    <p:extLst>
      <p:ext uri="{BB962C8B-B14F-4D97-AF65-F5344CB8AC3E}">
        <p14:creationId xmlns:p14="http://schemas.microsoft.com/office/powerpoint/2010/main" xmlns="" val="1263227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40</a:t>
            </a:fld>
            <a:endParaRPr lang="en-US" dirty="0"/>
          </a:p>
        </p:txBody>
      </p:sp>
    </p:spTree>
    <p:extLst>
      <p:ext uri="{BB962C8B-B14F-4D97-AF65-F5344CB8AC3E}">
        <p14:creationId xmlns:p14="http://schemas.microsoft.com/office/powerpoint/2010/main" xmlns="" val="126322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solidFill>
                  <a:prstClr val="black"/>
                </a:solidFill>
                <a:latin typeface="Calibri"/>
              </a:rPr>
              <a:pPr/>
              <a:t>6</a:t>
            </a:fld>
            <a:endParaRPr lang="en-US" dirty="0">
              <a:solidFill>
                <a:prstClr val="black"/>
              </a:solidFill>
              <a:latin typeface="Calibri"/>
            </a:endParaRPr>
          </a:p>
        </p:txBody>
      </p:sp>
    </p:spTree>
    <p:extLst>
      <p:ext uri="{BB962C8B-B14F-4D97-AF65-F5344CB8AC3E}">
        <p14:creationId xmlns:p14="http://schemas.microsoft.com/office/powerpoint/2010/main" xmlns="" val="1263227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Marcador de imagen de diapositiva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5"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CO" altLang="es-CO" dirty="0" smtClean="0"/>
          </a:p>
        </p:txBody>
      </p:sp>
      <p:sp>
        <p:nvSpPr>
          <p:cNvPr id="23556"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fld id="{21012F50-C3CA-488B-8A35-B619F2DA67A2}" type="slidenum">
              <a:rPr lang="es-CO" altLang="es-CO"/>
              <a:pPr/>
              <a:t>43</a:t>
            </a:fld>
            <a:endParaRPr lang="es-CO" altLang="es-CO" dirty="0"/>
          </a:p>
        </p:txBody>
      </p:sp>
    </p:spTree>
    <p:extLst>
      <p:ext uri="{BB962C8B-B14F-4D97-AF65-F5344CB8AC3E}">
        <p14:creationId xmlns:p14="http://schemas.microsoft.com/office/powerpoint/2010/main" xmlns="" val="1221991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6400" y="696913"/>
            <a:ext cx="6197600" cy="3486150"/>
          </a:xfrm>
        </p:spPr>
      </p:sp>
      <p:sp>
        <p:nvSpPr>
          <p:cNvPr id="3" name="2 Marcador de notas"/>
          <p:cNvSpPr>
            <a:spLocks noGrp="1"/>
          </p:cNvSpPr>
          <p:nvPr>
            <p:ph type="body" idx="1"/>
          </p:nvPr>
        </p:nvSpPr>
        <p:spPr/>
        <p:txBody>
          <a:bodyPr>
            <a:normAutofit/>
          </a:bodyPr>
          <a:lstStyle/>
          <a:p>
            <a:endParaRPr lang="es-CO"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lvl="1"/>
            <a:endParaRPr lang="es-CO" baseline="0" dirty="0" smtClean="0"/>
          </a:p>
        </p:txBody>
      </p:sp>
    </p:spTree>
    <p:extLst>
      <p:ext uri="{BB962C8B-B14F-4D97-AF65-F5344CB8AC3E}">
        <p14:creationId xmlns:p14="http://schemas.microsoft.com/office/powerpoint/2010/main" xmlns="" val="12473142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Tree>
    <p:extLst>
      <p:ext uri="{BB962C8B-B14F-4D97-AF65-F5344CB8AC3E}">
        <p14:creationId xmlns="" xmlns:p14="http://schemas.microsoft.com/office/powerpoint/2010/main" val="2325050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marL="117424" lvl="1" indent="0">
              <a:buNone/>
            </a:pPr>
            <a:endParaRPr lang="es-CO" baseline="0" dirty="0" smtClean="0"/>
          </a:p>
        </p:txBody>
      </p:sp>
    </p:spTree>
    <p:extLst>
      <p:ext uri="{BB962C8B-B14F-4D97-AF65-F5344CB8AC3E}">
        <p14:creationId xmlns="" xmlns:p14="http://schemas.microsoft.com/office/powerpoint/2010/main" val="1240993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 xmlns:p14="http://schemas.microsoft.com/office/powerpoint/2010/main" val="1254393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59</a:t>
            </a:fld>
            <a:endParaRPr lang="en-US" dirty="0"/>
          </a:p>
        </p:txBody>
      </p:sp>
    </p:spTree>
    <p:extLst>
      <p:ext uri="{BB962C8B-B14F-4D97-AF65-F5344CB8AC3E}">
        <p14:creationId xmlns="" xmlns:p14="http://schemas.microsoft.com/office/powerpoint/2010/main" val="1263227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118</a:t>
            </a:fld>
            <a:endParaRPr lang="en-US" dirty="0"/>
          </a:p>
        </p:txBody>
      </p:sp>
    </p:spTree>
    <p:extLst>
      <p:ext uri="{BB962C8B-B14F-4D97-AF65-F5344CB8AC3E}">
        <p14:creationId xmlns="" xmlns:p14="http://schemas.microsoft.com/office/powerpoint/2010/main" val="126322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lvl="0"/>
            <a:r>
              <a:rPr lang="es-CO" sz="1400" kern="1200" dirty="0" smtClean="0">
                <a:solidFill>
                  <a:schemeClr val="tx1"/>
                </a:solidFill>
                <a:effectLst/>
                <a:latin typeface="+mn-lt"/>
                <a:ea typeface="+mn-ea"/>
                <a:cs typeface="+mn-cs"/>
              </a:rPr>
              <a:t>El activo crece un </a:t>
            </a:r>
            <a:r>
              <a:rPr lang="es-CO" sz="1400" b="1" u="sng" kern="1200" dirty="0" smtClean="0">
                <a:solidFill>
                  <a:schemeClr val="tx1"/>
                </a:solidFill>
                <a:effectLst/>
                <a:latin typeface="+mn-lt"/>
                <a:ea typeface="+mn-ea"/>
                <a:cs typeface="+mn-cs"/>
              </a:rPr>
              <a:t>21%</a:t>
            </a:r>
            <a:r>
              <a:rPr lang="es-CO" sz="1400" kern="1200" dirty="0" smtClean="0">
                <a:solidFill>
                  <a:schemeClr val="tx1"/>
                </a:solidFill>
                <a:effectLst/>
                <a:latin typeface="+mn-lt"/>
                <a:ea typeface="+mn-ea"/>
                <a:cs typeface="+mn-cs"/>
              </a:rPr>
              <a:t> en </a:t>
            </a:r>
            <a:r>
              <a:rPr lang="es-CO" sz="1400" b="1" u="sng" kern="1200" dirty="0" smtClean="0">
                <a:solidFill>
                  <a:schemeClr val="tx1"/>
                </a:solidFill>
                <a:effectLst/>
                <a:latin typeface="+mn-lt"/>
                <a:ea typeface="+mn-ea"/>
                <a:cs typeface="+mn-cs"/>
              </a:rPr>
              <a:t>$14.903 millones </a:t>
            </a:r>
            <a:r>
              <a:rPr lang="es-CO" sz="1400" kern="1200" dirty="0" smtClean="0">
                <a:solidFill>
                  <a:schemeClr val="tx1"/>
                </a:solidFill>
                <a:effectLst/>
                <a:latin typeface="+mn-lt"/>
                <a:ea typeface="+mn-ea"/>
                <a:cs typeface="+mn-cs"/>
              </a:rPr>
              <a:t>explicado principalmente por:</a:t>
            </a:r>
          </a:p>
          <a:p>
            <a:pPr lvl="1"/>
            <a:r>
              <a:rPr lang="es-CO" sz="1200" kern="1200" dirty="0" smtClean="0">
                <a:solidFill>
                  <a:schemeClr val="tx1"/>
                </a:solidFill>
                <a:effectLst/>
                <a:latin typeface="+mn-lt"/>
                <a:ea typeface="+mn-ea"/>
                <a:cs typeface="+mn-cs"/>
              </a:rPr>
              <a:t>Inversiones $58.540 millones: Variación </a:t>
            </a:r>
            <a:r>
              <a:rPr lang="es-CO" sz="1200" b="1" u="sng" kern="1200" dirty="0" smtClean="0">
                <a:solidFill>
                  <a:schemeClr val="tx1"/>
                </a:solidFill>
                <a:effectLst/>
                <a:latin typeface="+mn-lt"/>
                <a:ea typeface="+mn-ea"/>
                <a:cs typeface="+mn-cs"/>
              </a:rPr>
              <a:t>31% equivalente a $13.996 millones</a:t>
            </a:r>
            <a:r>
              <a:rPr lang="es-CO" sz="1200" kern="1200" dirty="0" smtClean="0">
                <a:solidFill>
                  <a:schemeClr val="tx1"/>
                </a:solidFill>
                <a:effectLst/>
                <a:latin typeface="+mn-lt"/>
                <a:ea typeface="+mn-ea"/>
                <a:cs typeface="+mn-cs"/>
              </a:rPr>
              <a:t>. La inversión en derechos fiduciarios es de 9.634 millones frente al valor de los derechos al 31 de mayo que era de $10.781 millones, </a:t>
            </a:r>
            <a:r>
              <a:rPr lang="es-CO" sz="1200" b="1" kern="1200" dirty="0" smtClean="0">
                <a:solidFill>
                  <a:schemeClr val="tx1"/>
                </a:solidFill>
                <a:effectLst/>
                <a:latin typeface="+mn-lt"/>
                <a:ea typeface="+mn-ea"/>
                <a:cs typeface="+mn-cs"/>
              </a:rPr>
              <a:t>teniendo una reducción de </a:t>
            </a:r>
            <a:r>
              <a:rPr lang="es-CO" sz="1200" b="1" u="sng" kern="1200" dirty="0" smtClean="0">
                <a:solidFill>
                  <a:schemeClr val="tx1"/>
                </a:solidFill>
                <a:effectLst/>
                <a:latin typeface="+mn-lt"/>
                <a:ea typeface="+mn-ea"/>
                <a:cs typeface="+mn-cs"/>
              </a:rPr>
              <a:t>$1.147</a:t>
            </a:r>
            <a:r>
              <a:rPr lang="es-CO" sz="1200" b="1" kern="1200" dirty="0" smtClean="0">
                <a:solidFill>
                  <a:schemeClr val="tx1"/>
                </a:solidFill>
                <a:effectLst/>
                <a:latin typeface="+mn-lt"/>
                <a:ea typeface="+mn-ea"/>
                <a:cs typeface="+mn-cs"/>
              </a:rPr>
              <a:t> millones, </a:t>
            </a:r>
            <a:r>
              <a:rPr lang="es-CO" sz="1200" kern="1200" dirty="0" smtClean="0">
                <a:solidFill>
                  <a:schemeClr val="tx1"/>
                </a:solidFill>
                <a:effectLst/>
                <a:latin typeface="+mn-lt"/>
                <a:ea typeface="+mn-ea"/>
                <a:cs typeface="+mn-cs"/>
              </a:rPr>
              <a:t>debido a los ajustes de los estados financieros del Patrimonio Autónomo de la Hacienda la Esmeralda en el mes de junio de 2017 por el nuevo avalúo de la Hacienda.</a:t>
            </a:r>
          </a:p>
          <a:p>
            <a:pPr lvl="1"/>
            <a:r>
              <a:rPr lang="es-CO" sz="1200" kern="1200" dirty="0" smtClean="0">
                <a:solidFill>
                  <a:schemeClr val="tx1"/>
                </a:solidFill>
                <a:effectLst/>
                <a:latin typeface="+mn-lt"/>
                <a:ea typeface="+mn-ea"/>
                <a:cs typeface="+mn-cs"/>
              </a:rPr>
              <a:t>Activos Materiales $16.844 millones: Variación de $</a:t>
            </a:r>
            <a:r>
              <a:rPr lang="es-CO" sz="1200" b="1" u="sng" kern="1200" dirty="0" smtClean="0">
                <a:solidFill>
                  <a:schemeClr val="tx1"/>
                </a:solidFill>
                <a:effectLst/>
                <a:latin typeface="+mn-lt"/>
                <a:ea typeface="+mn-ea"/>
                <a:cs typeface="+mn-cs"/>
              </a:rPr>
              <a:t>2.336 millones equivalente al 16%. </a:t>
            </a:r>
            <a:endParaRPr lang="es-CO" sz="1200" kern="1200" dirty="0" smtClean="0">
              <a:solidFill>
                <a:schemeClr val="tx1"/>
              </a:solidFill>
              <a:effectLst/>
              <a:latin typeface="+mn-lt"/>
              <a:ea typeface="+mn-ea"/>
              <a:cs typeface="+mn-cs"/>
            </a:endParaRPr>
          </a:p>
          <a:p>
            <a:pPr lvl="2"/>
            <a:r>
              <a:rPr lang="es-CO" sz="1200" kern="1200" dirty="0" smtClean="0">
                <a:solidFill>
                  <a:schemeClr val="tx1"/>
                </a:solidFill>
                <a:effectLst/>
                <a:latin typeface="+mn-lt"/>
                <a:ea typeface="+mn-ea"/>
                <a:cs typeface="+mn-cs"/>
              </a:rPr>
              <a:t>Bogotá incremento avalúo de $2,007 millones, Valor Metro Cuadrado Edificaciones $10.720.000 y de Terrenos $7.250.000 – Total Avalúo $15,470 millones, de estos Propiedad $14,776 millones y Garajes $694 millones.</a:t>
            </a:r>
          </a:p>
          <a:p>
            <a:pPr lvl="2"/>
            <a:r>
              <a:rPr lang="es-CO" sz="1200" kern="1200" dirty="0" smtClean="0">
                <a:solidFill>
                  <a:schemeClr val="tx1"/>
                </a:solidFill>
                <a:effectLst/>
                <a:latin typeface="+mn-lt"/>
                <a:ea typeface="+mn-ea"/>
                <a:cs typeface="+mn-cs"/>
              </a:rPr>
              <a:t>Pereira incremento avalúo $61 millones</a:t>
            </a:r>
          </a:p>
          <a:p>
            <a:pPr lvl="0"/>
            <a:r>
              <a:rPr lang="es-CO" sz="1400" kern="1200" dirty="0" smtClean="0">
                <a:solidFill>
                  <a:schemeClr val="tx1"/>
                </a:solidFill>
                <a:effectLst/>
                <a:latin typeface="+mn-lt"/>
                <a:ea typeface="+mn-ea"/>
                <a:cs typeface="+mn-cs"/>
              </a:rPr>
              <a:t>El Pasivo </a:t>
            </a:r>
            <a:r>
              <a:rPr lang="es-CO" sz="1400" b="1" u="sng" kern="1200" dirty="0" smtClean="0">
                <a:solidFill>
                  <a:schemeClr val="tx1"/>
                </a:solidFill>
                <a:effectLst/>
                <a:latin typeface="+mn-lt"/>
                <a:ea typeface="+mn-ea"/>
                <a:cs typeface="+mn-cs"/>
              </a:rPr>
              <a:t>crece en $6.009 millones</a:t>
            </a:r>
            <a:r>
              <a:rPr lang="es-CO" sz="1400" kern="1200" dirty="0" smtClean="0">
                <a:solidFill>
                  <a:schemeClr val="tx1"/>
                </a:solidFill>
                <a:effectLst/>
                <a:latin typeface="+mn-lt"/>
                <a:ea typeface="+mn-ea"/>
                <a:cs typeface="+mn-cs"/>
              </a:rPr>
              <a:t>, es decir </a:t>
            </a:r>
            <a:r>
              <a:rPr lang="es-CO" sz="1400" b="1" u="sng" kern="1200" dirty="0" smtClean="0">
                <a:solidFill>
                  <a:schemeClr val="tx1"/>
                </a:solidFill>
                <a:effectLst/>
                <a:latin typeface="+mn-lt"/>
                <a:ea typeface="+mn-ea"/>
                <a:cs typeface="+mn-cs"/>
              </a:rPr>
              <a:t>un 71%, </a:t>
            </a:r>
            <a:r>
              <a:rPr lang="es-CO" sz="1400" kern="1200" dirty="0" smtClean="0">
                <a:solidFill>
                  <a:schemeClr val="tx1"/>
                </a:solidFill>
                <a:effectLst/>
                <a:latin typeface="+mn-lt"/>
                <a:ea typeface="+mn-ea"/>
                <a:cs typeface="+mn-cs"/>
              </a:rPr>
              <a:t>explicado por:</a:t>
            </a:r>
          </a:p>
          <a:p>
            <a:pPr lvl="1"/>
            <a:r>
              <a:rPr lang="es-CO" sz="1200" kern="1200" dirty="0" smtClean="0">
                <a:solidFill>
                  <a:schemeClr val="tx1"/>
                </a:solidFill>
                <a:effectLst/>
                <a:latin typeface="+mn-lt"/>
                <a:ea typeface="+mn-ea"/>
                <a:cs typeface="+mn-cs"/>
              </a:rPr>
              <a:t>Impuestos $5.718 millones, variación $3.414 millones, 148%.</a:t>
            </a:r>
          </a:p>
          <a:p>
            <a:pPr lvl="2"/>
            <a:r>
              <a:rPr lang="es-CO" sz="1200" kern="1200" dirty="0" smtClean="0">
                <a:solidFill>
                  <a:schemeClr val="tx1"/>
                </a:solidFill>
                <a:effectLst/>
                <a:latin typeface="+mn-lt"/>
                <a:ea typeface="+mn-ea"/>
                <a:cs typeface="+mn-cs"/>
              </a:rPr>
              <a:t>Impuesto de Renta por pagar $4.863 – Provisión y Renta </a:t>
            </a:r>
          </a:p>
          <a:p>
            <a:pPr lvl="2"/>
            <a:r>
              <a:rPr lang="es-CO" sz="1200" kern="1200" dirty="0" smtClean="0">
                <a:solidFill>
                  <a:schemeClr val="tx1"/>
                </a:solidFill>
                <a:effectLst/>
                <a:latin typeface="+mn-lt"/>
                <a:ea typeface="+mn-ea"/>
                <a:cs typeface="+mn-cs"/>
              </a:rPr>
              <a:t>IVA, ICA y retefuente</a:t>
            </a:r>
          </a:p>
          <a:p>
            <a:pPr lvl="1"/>
            <a:r>
              <a:rPr lang="es-CO" sz="1200" kern="1200" dirty="0" smtClean="0">
                <a:solidFill>
                  <a:schemeClr val="tx1"/>
                </a:solidFill>
                <a:effectLst/>
                <a:latin typeface="+mn-lt"/>
                <a:ea typeface="+mn-ea"/>
                <a:cs typeface="+mn-cs"/>
              </a:rPr>
              <a:t>Otros Pasivos $3.956 millones, variación $2.681 millones, 210%.</a:t>
            </a:r>
          </a:p>
          <a:p>
            <a:pPr lvl="2"/>
            <a:r>
              <a:rPr lang="es-CO" sz="1200" kern="1200" dirty="0" smtClean="0">
                <a:solidFill>
                  <a:schemeClr val="tx1"/>
                </a:solidFill>
                <a:effectLst/>
                <a:latin typeface="+mn-lt"/>
                <a:ea typeface="+mn-ea"/>
                <a:cs typeface="+mn-cs"/>
              </a:rPr>
              <a:t>Ingresos Anticipados (CYL) $3.900 millones, variación $2.835 millones, 266%.</a:t>
            </a:r>
          </a:p>
          <a:p>
            <a:pPr lvl="0"/>
            <a:r>
              <a:rPr lang="es-CO" sz="1400" kern="1200" dirty="0" smtClean="0">
                <a:solidFill>
                  <a:schemeClr val="tx1"/>
                </a:solidFill>
                <a:effectLst/>
                <a:latin typeface="+mn-lt"/>
                <a:ea typeface="+mn-ea"/>
                <a:cs typeface="+mn-cs"/>
              </a:rPr>
              <a:t>Patrimonio crece en $8.894 millones un 16%</a:t>
            </a:r>
          </a:p>
          <a:p>
            <a:pPr lvl="1"/>
            <a:r>
              <a:rPr lang="es-CO" sz="1200" kern="1200" dirty="0" smtClean="0">
                <a:solidFill>
                  <a:schemeClr val="tx1"/>
                </a:solidFill>
                <a:effectLst/>
                <a:latin typeface="+mn-lt"/>
                <a:ea typeface="+mn-ea"/>
                <a:cs typeface="+mn-cs"/>
              </a:rPr>
              <a:t>ORI $10.562 millones: variación $181 millones 14%</a:t>
            </a:r>
          </a:p>
          <a:p>
            <a:pPr lvl="1"/>
            <a:r>
              <a:rPr lang="es-CO" sz="1200" kern="1200" dirty="0" smtClean="0">
                <a:solidFill>
                  <a:schemeClr val="tx1"/>
                </a:solidFill>
                <a:effectLst/>
                <a:latin typeface="+mn-lt"/>
                <a:ea typeface="+mn-ea"/>
                <a:cs typeface="+mn-cs"/>
              </a:rPr>
              <a:t>Perdidas de Ejercicios anteriores </a:t>
            </a:r>
            <a:r>
              <a:rPr lang="es-CO" sz="1200" b="1" i="1" kern="1200" dirty="0" smtClean="0">
                <a:solidFill>
                  <a:schemeClr val="tx1"/>
                </a:solidFill>
                <a:effectLst/>
                <a:latin typeface="+mn-lt"/>
                <a:ea typeface="+mn-ea"/>
                <a:cs typeface="+mn-cs"/>
              </a:rPr>
              <a:t>$4.224 millones</a:t>
            </a:r>
            <a:r>
              <a:rPr lang="es-CO" sz="1200" kern="1200" dirty="0" smtClean="0">
                <a:solidFill>
                  <a:schemeClr val="tx1"/>
                </a:solidFill>
                <a:effectLst/>
                <a:latin typeface="+mn-lt"/>
                <a:ea typeface="+mn-ea"/>
                <a:cs typeface="+mn-cs"/>
              </a:rPr>
              <a:t>: Variación $4.366 millones 51%</a:t>
            </a:r>
          </a:p>
          <a:p>
            <a:pPr lvl="1"/>
            <a:r>
              <a:rPr lang="es-CO" sz="1200" kern="1200" dirty="0" smtClean="0">
                <a:solidFill>
                  <a:schemeClr val="tx1"/>
                </a:solidFill>
                <a:effectLst/>
                <a:latin typeface="+mn-lt"/>
                <a:ea typeface="+mn-ea"/>
                <a:cs typeface="+mn-cs"/>
              </a:rPr>
              <a:t>Ganancia del ejercicio </a:t>
            </a:r>
            <a:r>
              <a:rPr lang="es-CO" sz="1200" b="1" u="sng" kern="1200" dirty="0" smtClean="0">
                <a:solidFill>
                  <a:schemeClr val="tx1"/>
                </a:solidFill>
                <a:effectLst/>
                <a:latin typeface="+mn-lt"/>
                <a:ea typeface="+mn-ea"/>
                <a:cs typeface="+mn-cs"/>
              </a:rPr>
              <a:t>$5.818 millones</a:t>
            </a:r>
            <a:r>
              <a:rPr lang="es-CO" sz="1200" kern="1200" dirty="0" smtClean="0">
                <a:solidFill>
                  <a:schemeClr val="tx1"/>
                </a:solidFill>
                <a:effectLst/>
                <a:latin typeface="+mn-lt"/>
                <a:ea typeface="+mn-ea"/>
                <a:cs typeface="+mn-cs"/>
              </a:rPr>
              <a:t>: variación $3.862 millones, 297%.</a:t>
            </a:r>
          </a:p>
          <a:p>
            <a:r>
              <a:rPr lang="es-CO" sz="1400" kern="1200" dirty="0" smtClean="0">
                <a:solidFill>
                  <a:schemeClr val="tx1"/>
                </a:solidFill>
                <a:effectLst/>
                <a:latin typeface="+mn-lt"/>
                <a:ea typeface="+mn-ea"/>
                <a:cs typeface="+mn-cs"/>
              </a:rPr>
              <a:t> </a:t>
            </a:r>
            <a:endParaRPr lang="es-CO"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7</a:t>
            </a:fld>
            <a:endParaRPr lang="en-US" dirty="0"/>
          </a:p>
        </p:txBody>
      </p:sp>
    </p:spTree>
    <p:extLst>
      <p:ext uri="{BB962C8B-B14F-4D97-AF65-F5344CB8AC3E}">
        <p14:creationId xmlns:p14="http://schemas.microsoft.com/office/powerpoint/2010/main" xmlns="" val="124731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lvl="0"/>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8</a:t>
            </a:fld>
            <a:endParaRPr lang="en-US" dirty="0"/>
          </a:p>
        </p:txBody>
      </p:sp>
    </p:spTree>
    <p:extLst>
      <p:ext uri="{BB962C8B-B14F-4D97-AF65-F5344CB8AC3E}">
        <p14:creationId xmlns:p14="http://schemas.microsoft.com/office/powerpoint/2010/main" xmlns="" val="114772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lvl="0"/>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9</a:t>
            </a:fld>
            <a:endParaRPr lang="en-US" dirty="0"/>
          </a:p>
        </p:txBody>
      </p:sp>
    </p:spTree>
    <p:extLst>
      <p:ext uri="{BB962C8B-B14F-4D97-AF65-F5344CB8AC3E}">
        <p14:creationId xmlns:p14="http://schemas.microsoft.com/office/powerpoint/2010/main" xmlns="" val="305295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10</a:t>
            </a:fld>
            <a:endParaRPr lang="en-US" dirty="0"/>
          </a:p>
        </p:txBody>
      </p:sp>
    </p:spTree>
    <p:extLst>
      <p:ext uri="{BB962C8B-B14F-4D97-AF65-F5344CB8AC3E}">
        <p14:creationId xmlns:p14="http://schemas.microsoft.com/office/powerpoint/2010/main" xmlns="" val="615262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lvl="0"/>
            <a:r>
              <a:rPr lang="es-CO" sz="1400" kern="1200" dirty="0" smtClean="0">
                <a:solidFill>
                  <a:schemeClr val="tx1"/>
                </a:solidFill>
                <a:effectLst/>
                <a:latin typeface="+mn-lt"/>
                <a:ea typeface="+mn-ea"/>
                <a:cs typeface="+mn-cs"/>
              </a:rPr>
              <a:t>Registro de facturas muestra una caída en sus ingresos del 11% con relación al año 2016, esto se traduce en un decrecimiento de $797 millones de pesos en ingresos, dicho comportamiento está justificado principalmente por la caída en los niveles de registro de productos como el </a:t>
            </a:r>
            <a:r>
              <a:rPr lang="es-CO" sz="1400" b="1" kern="1200" dirty="0" smtClean="0">
                <a:solidFill>
                  <a:schemeClr val="tx1"/>
                </a:solidFill>
                <a:effectLst/>
                <a:latin typeface="+mn-lt"/>
                <a:ea typeface="+mn-ea"/>
                <a:cs typeface="+mn-cs"/>
              </a:rPr>
              <a:t>arroz, ganado y azúcar</a:t>
            </a:r>
            <a:r>
              <a:rPr lang="es-CO" sz="1400" kern="1200" dirty="0" smtClean="0">
                <a:solidFill>
                  <a:schemeClr val="tx1"/>
                </a:solidFill>
                <a:effectLst/>
                <a:latin typeface="+mn-lt"/>
                <a:ea typeface="+mn-ea"/>
                <a:cs typeface="+mn-cs"/>
              </a:rPr>
              <a:t>, que presentaron </a:t>
            </a:r>
            <a:r>
              <a:rPr lang="es-CO" sz="1400" b="1" kern="1200" dirty="0" smtClean="0">
                <a:solidFill>
                  <a:schemeClr val="tx1"/>
                </a:solidFill>
                <a:effectLst/>
                <a:latin typeface="+mn-lt"/>
                <a:ea typeface="+mn-ea"/>
                <a:cs typeface="+mn-cs"/>
              </a:rPr>
              <a:t>caídas del 12%, 18% y 100% respectivamente</a:t>
            </a:r>
            <a:r>
              <a:rPr lang="es-CO" sz="1400" kern="1200" dirty="0" smtClean="0">
                <a:solidFill>
                  <a:schemeClr val="tx1"/>
                </a:solidFill>
                <a:effectLst/>
                <a:latin typeface="+mn-lt"/>
                <a:ea typeface="+mn-ea"/>
                <a:cs typeface="+mn-cs"/>
              </a:rPr>
              <a:t>, en el año 2017. </a:t>
            </a:r>
          </a:p>
          <a:p>
            <a:pPr lvl="0"/>
            <a:r>
              <a:rPr lang="es-CO" sz="1400" kern="1200" dirty="0" smtClean="0">
                <a:solidFill>
                  <a:schemeClr val="tx1"/>
                </a:solidFill>
                <a:effectLst/>
                <a:latin typeface="+mn-lt"/>
                <a:ea typeface="+mn-ea"/>
                <a:cs typeface="+mn-cs"/>
              </a:rPr>
              <a:t>Volumen Registrado a mayo $7.80 billones, cuyos principales productos han sido los tradicionales tales como: Ganado (15.20%), arroz (12.50%), carne (10.34%), aceite (7.80%) y café (7.04%). </a:t>
            </a:r>
          </a:p>
          <a:p>
            <a:pPr lvl="0"/>
            <a:r>
              <a:rPr lang="es-CO" sz="1400" kern="1200" dirty="0" smtClean="0">
                <a:solidFill>
                  <a:schemeClr val="tx1"/>
                </a:solidFill>
                <a:effectLst/>
                <a:latin typeface="+mn-lt"/>
                <a:ea typeface="+mn-ea"/>
                <a:cs typeface="+mn-cs"/>
              </a:rPr>
              <a:t>Registro de facturas muestra un cumplimiento </a:t>
            </a:r>
            <a:r>
              <a:rPr lang="es-CO" sz="1400" b="1" kern="1200" dirty="0" smtClean="0">
                <a:solidFill>
                  <a:schemeClr val="tx1"/>
                </a:solidFill>
                <a:effectLst/>
                <a:latin typeface="+mn-lt"/>
                <a:ea typeface="+mn-ea"/>
                <a:cs typeface="+mn-cs"/>
              </a:rPr>
              <a:t>presupuestal del 83%.</a:t>
            </a:r>
            <a:endParaRPr lang="es-CO" sz="1400" kern="1200" dirty="0" smtClean="0">
              <a:solidFill>
                <a:schemeClr val="tx1"/>
              </a:solidFill>
              <a:effectLst/>
              <a:latin typeface="+mn-lt"/>
              <a:ea typeface="+mn-ea"/>
              <a:cs typeface="+mn-cs"/>
            </a:endParaRPr>
          </a:p>
          <a:p>
            <a:pPr lvl="0"/>
            <a:r>
              <a:rPr lang="es-CO" sz="1400" kern="1200" dirty="0" smtClean="0">
                <a:solidFill>
                  <a:schemeClr val="tx1"/>
                </a:solidFill>
                <a:effectLst/>
                <a:latin typeface="+mn-lt"/>
                <a:ea typeface="+mn-ea"/>
                <a:cs typeface="+mn-cs"/>
              </a:rPr>
              <a:t>MCP </a:t>
            </a:r>
            <a:r>
              <a:rPr lang="es-CO" sz="1400" b="1" kern="1200" dirty="0" smtClean="0">
                <a:solidFill>
                  <a:schemeClr val="tx1"/>
                </a:solidFill>
                <a:effectLst/>
                <a:latin typeface="+mn-lt"/>
                <a:ea typeface="+mn-ea"/>
                <a:cs typeface="+mn-cs"/>
              </a:rPr>
              <a:t>crecimiento del 346%</a:t>
            </a:r>
            <a:r>
              <a:rPr lang="es-CO" sz="1400" kern="1200" dirty="0" smtClean="0">
                <a:solidFill>
                  <a:schemeClr val="tx1"/>
                </a:solidFill>
                <a:effectLst/>
                <a:latin typeface="+mn-lt"/>
                <a:ea typeface="+mn-ea"/>
                <a:cs typeface="+mn-cs"/>
              </a:rPr>
              <a:t> en relación al año 2016 representados en aproximadamente $3.243 millones de pesos adicionales en ingresos.</a:t>
            </a:r>
          </a:p>
          <a:p>
            <a:pPr lvl="0"/>
            <a:r>
              <a:rPr lang="es-CO" sz="1400" kern="1200" dirty="0" smtClean="0">
                <a:solidFill>
                  <a:schemeClr val="tx1"/>
                </a:solidFill>
                <a:effectLst/>
                <a:latin typeface="+mn-lt"/>
                <a:ea typeface="+mn-ea"/>
                <a:cs typeface="+mn-cs"/>
              </a:rPr>
              <a:t>El MCP cumple el </a:t>
            </a:r>
            <a:r>
              <a:rPr lang="es-CO" sz="1400" b="1" kern="1200" dirty="0" smtClean="0">
                <a:solidFill>
                  <a:schemeClr val="tx1"/>
                </a:solidFill>
                <a:effectLst/>
                <a:latin typeface="+mn-lt"/>
                <a:ea typeface="+mn-ea"/>
                <a:cs typeface="+mn-cs"/>
              </a:rPr>
              <a:t>presupuesto acumulado al 320%</a:t>
            </a:r>
            <a:r>
              <a:rPr lang="es-CO" sz="1400" kern="1200" dirty="0" smtClean="0">
                <a:solidFill>
                  <a:schemeClr val="tx1"/>
                </a:solidFill>
                <a:effectLst/>
                <a:latin typeface="+mn-lt"/>
                <a:ea typeface="+mn-ea"/>
                <a:cs typeface="+mn-cs"/>
              </a:rPr>
              <a:t> con ingresos de $4.180 millones de pesos y un </a:t>
            </a:r>
            <a:r>
              <a:rPr lang="es-CO" sz="1400" b="1" kern="1200" dirty="0" smtClean="0">
                <a:solidFill>
                  <a:schemeClr val="tx1"/>
                </a:solidFill>
                <a:effectLst/>
                <a:latin typeface="+mn-lt"/>
                <a:ea typeface="+mn-ea"/>
                <a:cs typeface="+mn-cs"/>
              </a:rPr>
              <a:t>volumen negociado de $719.430 millones</a:t>
            </a:r>
            <a:r>
              <a:rPr lang="es-CO" sz="1400" kern="1200" dirty="0" smtClean="0">
                <a:solidFill>
                  <a:schemeClr val="tx1"/>
                </a:solidFill>
                <a:effectLst/>
                <a:latin typeface="+mn-lt"/>
                <a:ea typeface="+mn-ea"/>
                <a:cs typeface="+mn-cs"/>
              </a:rPr>
              <a:t>; los principales compradores que han asistido al MCP durante 2017 son los siguientes:</a:t>
            </a:r>
          </a:p>
          <a:p>
            <a:endParaRPr lang="es-CO" sz="1200" kern="1200" baseline="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11</a:t>
            </a:fld>
            <a:endParaRPr lang="en-US" dirty="0"/>
          </a:p>
        </p:txBody>
      </p:sp>
    </p:spTree>
    <p:extLst>
      <p:ext uri="{BB962C8B-B14F-4D97-AF65-F5344CB8AC3E}">
        <p14:creationId xmlns:p14="http://schemas.microsoft.com/office/powerpoint/2010/main" xmlns="" val="918869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12</a:t>
            </a:fld>
            <a:endParaRPr lang="en-US" dirty="0"/>
          </a:p>
        </p:txBody>
      </p:sp>
    </p:spTree>
    <p:extLst>
      <p:ext uri="{BB962C8B-B14F-4D97-AF65-F5344CB8AC3E}">
        <p14:creationId xmlns:p14="http://schemas.microsoft.com/office/powerpoint/2010/main" xmlns="" val="57862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4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7"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428799"/>
            <a:ext cx="7781756" cy="1668947"/>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84"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116" y="1299760"/>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1489108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99"/>
            <a:ext cx="7775100" cy="1668947"/>
          </a:xfrm>
        </p:spPr>
        <p:txBody>
          <a:bodyPr anchor="ctr"/>
          <a:lstStyle>
            <a:lvl1pPr>
              <a:lnSpc>
                <a:spcPct val="95000"/>
              </a:lnSpc>
              <a:defRPr sz="4200">
                <a:solidFill>
                  <a:schemeClr val="tx2"/>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299760"/>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21399962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57" y="4911159"/>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Tree>
    <p:extLst>
      <p:ext uri="{BB962C8B-B14F-4D97-AF65-F5344CB8AC3E}">
        <p14:creationId xmlns:p14="http://schemas.microsoft.com/office/powerpoint/2010/main" xmlns="" val="78886035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 blanco">
    <p:spTree>
      <p:nvGrpSpPr>
        <p:cNvPr id="1" name=""/>
        <p:cNvGrpSpPr/>
        <p:nvPr/>
      </p:nvGrpSpPr>
      <p:grpSpPr>
        <a:xfrm>
          <a:off x="0" y="0"/>
          <a:ext cx="0" cy="0"/>
          <a:chOff x="0" y="0"/>
          <a:chExt cx="0" cy="0"/>
        </a:xfrm>
      </p:grpSpPr>
      <p:sp>
        <p:nvSpPr>
          <p:cNvPr id="2" name="TextBox 7"/>
          <p:cNvSpPr txBox="1">
            <a:spLocks noChangeArrowheads="1"/>
          </p:cNvSpPr>
          <p:nvPr userDrawn="1"/>
        </p:nvSpPr>
        <p:spPr bwMode="auto">
          <a:xfrm>
            <a:off x="8164517" y="4942604"/>
            <a:ext cx="293687" cy="123111"/>
          </a:xfrm>
          <a:prstGeom prst="rect">
            <a:avLst/>
          </a:prstGeom>
          <a:noFill/>
          <a:ln w="9525">
            <a:noFill/>
            <a:miter lim="800000"/>
            <a:headEnd/>
            <a:tailEnd/>
          </a:ln>
        </p:spPr>
        <p:txBody>
          <a:bodyPr lIns="0" tIns="0" rIns="0" bIns="0" anchor="b">
            <a:spAutoFit/>
          </a:bodyPr>
          <a:lstStyle/>
          <a:p>
            <a:pPr algn="r" eaLnBrk="1" hangingPunct="1">
              <a:defRPr/>
            </a:pPr>
            <a:fld id="{3E88730D-1DB6-4210-9753-C679DF335358}" type="slidenum">
              <a:rPr lang="en-US" sz="800">
                <a:solidFill>
                  <a:srgbClr val="BCB296"/>
                </a:solidFill>
                <a:latin typeface="Franklin Gothic Book"/>
              </a:rPr>
              <a:pPr algn="r" eaLnBrk="1" hangingPunct="1">
                <a:defRPr/>
              </a:pPr>
              <a:t>‹Nº›</a:t>
            </a:fld>
            <a:endParaRPr lang="en-US" sz="800" dirty="0">
              <a:solidFill>
                <a:srgbClr val="BCB296"/>
              </a:solidFill>
              <a:latin typeface="Franklin Gothic Book"/>
            </a:endParaRPr>
          </a:p>
        </p:txBody>
      </p:sp>
      <p:pic>
        <p:nvPicPr>
          <p:cNvPr id="3" name="91 Imagen" descr="BMC LOGO.bmp"/>
          <p:cNvPicPr>
            <a:picLocks noChangeAspect="1"/>
          </p:cNvPicPr>
          <p:nvPr userDrawn="1"/>
        </p:nvPicPr>
        <p:blipFill>
          <a:blip r:embed="rId2" cstate="print"/>
          <a:srcRect t="9660" r="-211"/>
          <a:stretch>
            <a:fillRect/>
          </a:stretch>
        </p:blipFill>
        <p:spPr bwMode="auto">
          <a:xfrm>
            <a:off x="7488238" y="155577"/>
            <a:ext cx="1498600" cy="460375"/>
          </a:xfrm>
          <a:prstGeom prst="rect">
            <a:avLst/>
          </a:prstGeom>
          <a:noFill/>
          <a:ln w="9525">
            <a:noFill/>
            <a:miter lim="800000"/>
            <a:headEnd/>
            <a:tailEnd/>
          </a:ln>
        </p:spPr>
      </p:pic>
      <p:pic>
        <p:nvPicPr>
          <p:cNvPr id="4" name="6 Imagen" descr="VIGILADO.jpg"/>
          <p:cNvPicPr>
            <a:picLocks noChangeAspect="1"/>
          </p:cNvPicPr>
          <p:nvPr userDrawn="1"/>
        </p:nvPicPr>
        <p:blipFill>
          <a:blip r:embed="rId3" cstate="print"/>
          <a:srcRect/>
          <a:stretch>
            <a:fillRect/>
          </a:stretch>
        </p:blipFill>
        <p:spPr bwMode="auto">
          <a:xfrm>
            <a:off x="7416804" y="165101"/>
            <a:ext cx="53975" cy="431800"/>
          </a:xfrm>
          <a:prstGeom prst="rect">
            <a:avLst/>
          </a:prstGeom>
          <a:noFill/>
          <a:ln w="9525">
            <a:noFill/>
            <a:miter lim="800000"/>
            <a:headEnd/>
            <a:tailEnd/>
          </a:ln>
        </p:spPr>
      </p:pic>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a:xfrm>
            <a:off x="628650" y="4767265"/>
            <a:ext cx="2057400" cy="274637"/>
          </a:xfrm>
          <a:prstGeom prst="rect">
            <a:avLst/>
          </a:prstGeom>
        </p:spPr>
        <p:txBody>
          <a:bodyPr lIns="68580" tIns="34290" rIns="68580" bIns="34290"/>
          <a:lstStyle>
            <a:lvl1pPr>
              <a:defRPr/>
            </a:lvl1pPr>
          </a:lstStyle>
          <a:p>
            <a:pPr>
              <a:defRPr/>
            </a:pPr>
            <a:fld id="{13897D97-D6A3-49B5-B3DD-0FBF66807EBA}" type="datetimeFigureOut">
              <a:rPr lang="es-CO"/>
              <a:pPr>
                <a:defRPr/>
              </a:pPr>
              <a:t>19/07/2017</a:t>
            </a:fld>
            <a:endParaRPr lang="es-CO" dirty="0"/>
          </a:p>
        </p:txBody>
      </p:sp>
      <p:sp>
        <p:nvSpPr>
          <p:cNvPr id="5" name="Marcador de pie de página 4"/>
          <p:cNvSpPr>
            <a:spLocks noGrp="1"/>
          </p:cNvSpPr>
          <p:nvPr>
            <p:ph type="ftr" sz="quarter" idx="11"/>
          </p:nvPr>
        </p:nvSpPr>
        <p:spPr>
          <a:xfrm>
            <a:off x="3028950" y="4767265"/>
            <a:ext cx="3086100" cy="274637"/>
          </a:xfrm>
          <a:prstGeom prst="rect">
            <a:avLst/>
          </a:prstGeom>
        </p:spPr>
        <p:txBody>
          <a:bodyPr lIns="68580" tIns="34290" rIns="68580" bIns="34290"/>
          <a:lstStyle>
            <a:lvl1pPr>
              <a:defRPr/>
            </a:lvl1pPr>
          </a:lstStyle>
          <a:p>
            <a:pPr>
              <a:defRPr/>
            </a:pPr>
            <a:endParaRPr lang="es-CO" dirty="0"/>
          </a:p>
        </p:txBody>
      </p:sp>
      <p:sp>
        <p:nvSpPr>
          <p:cNvPr id="6" name="Marcador de número de diapositiva 5"/>
          <p:cNvSpPr>
            <a:spLocks noGrp="1"/>
          </p:cNvSpPr>
          <p:nvPr>
            <p:ph type="sldNum" sz="quarter" idx="12"/>
          </p:nvPr>
        </p:nvSpPr>
        <p:spPr>
          <a:xfrm>
            <a:off x="6457950" y="4767265"/>
            <a:ext cx="2057400" cy="274637"/>
          </a:xfrm>
          <a:prstGeom prst="rect">
            <a:avLst/>
          </a:prstGeom>
        </p:spPr>
        <p:txBody>
          <a:bodyPr vert="horz" wrap="square" lIns="68580" tIns="34290" rIns="68580" bIns="34290" numCol="1" anchor="t" anchorCtr="0" compatLnSpc="1">
            <a:prstTxWarp prst="textNoShape">
              <a:avLst/>
            </a:prstTxWarp>
          </a:bodyPr>
          <a:lstStyle>
            <a:lvl1pPr>
              <a:defRPr/>
            </a:lvl1pPr>
          </a:lstStyle>
          <a:p>
            <a:fld id="{CB7821EF-5F98-4A63-A323-87FE6963515C}" type="slidenum">
              <a:rPr lang="es-CO" altLang="es-CO"/>
              <a:pPr/>
              <a:t>‹Nº›</a:t>
            </a:fld>
            <a:endParaRPr lang="es-CO" altLang="es-CO" dirty="0"/>
          </a:p>
        </p:txBody>
      </p:sp>
    </p:spTree>
    <p:extLst>
      <p:ext uri="{BB962C8B-B14F-4D97-AF65-F5344CB8AC3E}">
        <p14:creationId xmlns:p14="http://schemas.microsoft.com/office/powerpoint/2010/main" xmlns="" val="80070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211313"/>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2914702"/>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2897117"/>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3600506"/>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3582921"/>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211313"/>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2914702"/>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2897117"/>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3600506"/>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3582921"/>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p14="http://schemas.microsoft.com/office/powerpoint/2010/main" xmlns="" val="385051546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228857"/>
            <a:ext cx="3657600" cy="20574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13"/>
          <p:cNvSpPr>
            <a:spLocks noGrp="1"/>
          </p:cNvSpPr>
          <p:nvPr>
            <p:ph sz="quarter" idx="16"/>
          </p:nvPr>
        </p:nvSpPr>
        <p:spPr>
          <a:xfrm>
            <a:off x="4800600" y="2228857"/>
            <a:ext cx="3657600" cy="20574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39" name="TextBox 38"/>
          <p:cNvSpPr txBox="1"/>
          <p:nvPr userDrawn="1"/>
        </p:nvSpPr>
        <p:spPr>
          <a:xfrm>
            <a:off x="8165157" y="4911159"/>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539"/>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132853376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228850"/>
            <a:ext cx="50292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61722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37" name="TextBox 36"/>
          <p:cNvSpPr txBox="1"/>
          <p:nvPr userDrawn="1"/>
        </p:nvSpPr>
        <p:spPr>
          <a:xfrm>
            <a:off x="8165157" y="4911159"/>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886539"/>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325609632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2" y="2228850"/>
            <a:ext cx="22860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3429000" y="2228850"/>
            <a:ext cx="50292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1" name="TextBox 40"/>
          <p:cNvSpPr txBox="1"/>
          <p:nvPr userDrawn="1"/>
        </p:nvSpPr>
        <p:spPr>
          <a:xfrm>
            <a:off x="8165157" y="4911159"/>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886539"/>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275175417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2" y="2228850"/>
            <a:ext cx="22860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37"/>
          <p:cNvSpPr>
            <a:spLocks noGrp="1"/>
          </p:cNvSpPr>
          <p:nvPr>
            <p:ph sz="quarter" idx="16"/>
          </p:nvPr>
        </p:nvSpPr>
        <p:spPr>
          <a:xfrm>
            <a:off x="34290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0" name="Content Placeholder 37"/>
          <p:cNvSpPr>
            <a:spLocks noGrp="1"/>
          </p:cNvSpPr>
          <p:nvPr>
            <p:ph sz="quarter" idx="17"/>
          </p:nvPr>
        </p:nvSpPr>
        <p:spPr>
          <a:xfrm>
            <a:off x="61722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1"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4" name="TextBox 43"/>
          <p:cNvSpPr txBox="1"/>
          <p:nvPr userDrawn="1"/>
        </p:nvSpPr>
        <p:spPr>
          <a:xfrm>
            <a:off x="8165157" y="4911159"/>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886539"/>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150287602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57" y="4911159"/>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9"/>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xmlns="" val="186967837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57" y="4911159"/>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9"/>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2" y="1543052"/>
            <a:ext cx="7772400" cy="3000375"/>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p14="http://schemas.microsoft.com/office/powerpoint/2010/main" xmlns="" val="133430158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57" y="4911159"/>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9"/>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2902820469"/>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857257"/>
            <a:ext cx="7772400" cy="6858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2" y="2228899"/>
            <a:ext cx="7772400" cy="205740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err="1" smtClean="0"/>
              <a:t>Lkweng</a:t>
            </a:r>
            <a:endParaRPr lang="en-US" dirty="0" smtClean="0"/>
          </a:p>
          <a:p>
            <a:pPr lvl="6"/>
            <a:r>
              <a:rPr lang="en-US" dirty="0" smtClean="0"/>
              <a:t>;</a:t>
            </a:r>
            <a:r>
              <a:rPr lang="en-US" dirty="0" err="1" smtClean="0"/>
              <a:t>krweng’lk</a:t>
            </a:r>
            <a:endParaRPr lang="en-US" dirty="0" smtClean="0"/>
          </a:p>
          <a:p>
            <a:pPr lvl="7"/>
            <a:r>
              <a:rPr lang="en-US" dirty="0" err="1" smtClean="0"/>
              <a:t>Perign</a:t>
            </a:r>
            <a:endParaRPr lang="en-US" dirty="0" smtClean="0"/>
          </a:p>
          <a:p>
            <a:pPr lvl="8"/>
            <a:r>
              <a:rPr lang="en-US" dirty="0" smtClean="0"/>
              <a:t>;</a:t>
            </a:r>
            <a:r>
              <a:rPr lang="en-US" dirty="0" err="1" smtClean="0"/>
              <a:t>kwegn</a:t>
            </a:r>
            <a:r>
              <a:rPr lang="en-US" dirty="0" smtClean="0"/>
              <a:t>’</a:t>
            </a:r>
          </a:p>
        </p:txBody>
      </p:sp>
    </p:spTree>
    <p:extLst>
      <p:ext uri="{BB962C8B-B14F-4D97-AF65-F5344CB8AC3E}">
        <p14:creationId xmlns:p14="http://schemas.microsoft.com/office/powerpoint/2010/main" xmlns=""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3" r:id="rId10"/>
    <p:sldLayoutId id="2147483656" r:id="rId11"/>
    <p:sldLayoutId id="2147483664" r:id="rId12"/>
    <p:sldLayoutId id="2147483665" r:id="rId13"/>
  </p:sldLayoutIdLst>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hf sldNum="0" hdr="0" ftr="0" dt="0"/>
  <p:txStyles>
    <p:titleStyle>
      <a:lvl1pPr algn="l" defTabSz="913990" rtl="0" eaLnBrk="1" latinLnBrk="0" hangingPunct="1">
        <a:lnSpc>
          <a:spcPct val="85000"/>
        </a:lnSpc>
        <a:spcBef>
          <a:spcPct val="0"/>
        </a:spcBef>
        <a:buNone/>
        <a:defRPr sz="3700" kern="1200">
          <a:solidFill>
            <a:schemeClr val="tx2"/>
          </a:solidFill>
          <a:latin typeface="+mj-lt"/>
          <a:ea typeface="+mj-ea"/>
          <a:cs typeface="+mj-cs"/>
        </a:defRPr>
      </a:lvl1pPr>
    </p:titleStyle>
    <p:body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48.emf"/></Relationships>
</file>

<file path=ppt/slides/_rels/slide10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0.emf"/></Relationships>
</file>

<file path=ppt/slides/_rels/slide102.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2.emf"/></Relationships>
</file>

<file path=ppt/slides/_rels/slide10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5.emf"/></Relationships>
</file>

<file path=ppt/slides/_rels/slide105.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7.emf"/></Relationships>
</file>

<file path=ppt/slides/_rels/slide106.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60.emf"/></Relationships>
</file>

<file path=ppt/slides/_rels/slide108.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62.emf"/></Relationships>
</file>

<file path=ppt/slides/_rels/slide10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64.emf"/></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66.emf"/></Relationships>
</file>

<file path=ppt/slides/_rels/slide111.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68.emf"/></Relationships>
</file>

<file path=ppt/slides/_rels/slide112.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70.emf"/></Relationships>
</file>

<file path=ppt/slides/_rels/slide113.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72.emf"/></Relationships>
</file>

<file path=ppt/slides/_rels/slide114.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74.emf"/></Relationships>
</file>

<file path=ppt/slides/_rels/slide115.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76.emf"/></Relationships>
</file>

<file path=ppt/slides/_rels/slide116.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78.e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8" Type="http://schemas.microsoft.com/office/2007/relationships/diagramDrawing" Target="../diagrams/drawing30.xml"/><Relationship Id="rId3" Type="http://schemas.openxmlformats.org/officeDocument/2006/relationships/image" Target="../media/image1.png"/><Relationship Id="rId7" Type="http://schemas.openxmlformats.org/officeDocument/2006/relationships/diagramColors" Target="../diagrams/colors30.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QuickStyle" Target="../diagrams/quickStyle30.xml"/><Relationship Id="rId5" Type="http://schemas.openxmlformats.org/officeDocument/2006/relationships/diagramLayout" Target="../diagrams/layout30.xml"/><Relationship Id="rId4" Type="http://schemas.openxmlformats.org/officeDocument/2006/relationships/diagramData" Target="../diagrams/data30.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png"/><Relationship Id="rId7" Type="http://schemas.openxmlformats.org/officeDocument/2006/relationships/diagramColors" Target="../diagrams/colors5.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1.png"/><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1.png"/><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png"/><Relationship Id="rId7" Type="http://schemas.openxmlformats.org/officeDocument/2006/relationships/diagramColors" Target="../diagrams/colors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1.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png"/><Relationship Id="rId7" Type="http://schemas.openxmlformats.org/officeDocument/2006/relationships/diagramColors" Target="../diagrams/colors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2.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png"/><Relationship Id="rId7" Type="http://schemas.openxmlformats.org/officeDocument/2006/relationships/diagramColors" Target="../diagrams/colors1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3.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png"/><Relationship Id="rId7" Type="http://schemas.openxmlformats.org/officeDocument/2006/relationships/diagramColors" Target="../diagrams/colors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4.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png"/><Relationship Id="rId7" Type="http://schemas.openxmlformats.org/officeDocument/2006/relationships/diagramColors" Target="../diagrams/colors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png"/><Relationship Id="rId7" Type="http://schemas.openxmlformats.org/officeDocument/2006/relationships/diagramColors" Target="../diagrams/colors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36.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png"/><Relationship Id="rId7" Type="http://schemas.openxmlformats.org/officeDocument/2006/relationships/diagramColors" Target="../diagrams/colors1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37.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png"/><Relationship Id="rId7" Type="http://schemas.openxmlformats.org/officeDocument/2006/relationships/diagramColors" Target="../diagrams/colors1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38.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1.png"/><Relationship Id="rId7" Type="http://schemas.openxmlformats.org/officeDocument/2006/relationships/diagramColors" Target="../diagrams/colors19.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1.png"/><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png"/><Relationship Id="rId7" Type="http://schemas.openxmlformats.org/officeDocument/2006/relationships/diagramColors" Target="../diagrams/colors2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microsoft.com/office/2007/relationships/diagramDrawing" Target="../diagrams/drawing26.xml"/><Relationship Id="rId13" Type="http://schemas.microsoft.com/office/2007/relationships/diagramDrawing" Target="../diagrams/drawing27.xml"/><Relationship Id="rId3" Type="http://schemas.openxmlformats.org/officeDocument/2006/relationships/image" Target="../media/image1.png"/><Relationship Id="rId7" Type="http://schemas.openxmlformats.org/officeDocument/2006/relationships/diagramColors" Target="../diagrams/colors26.xml"/><Relationship Id="rId12" Type="http://schemas.openxmlformats.org/officeDocument/2006/relationships/diagramColors" Target="../diagrams/colors27.xml"/><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diagramQuickStyle" Target="../diagrams/quickStyle26.xml"/><Relationship Id="rId11" Type="http://schemas.openxmlformats.org/officeDocument/2006/relationships/diagramQuickStyle" Target="../diagrams/quickStyle27.xml"/><Relationship Id="rId5" Type="http://schemas.openxmlformats.org/officeDocument/2006/relationships/diagramLayout" Target="../diagrams/layout26.xml"/><Relationship Id="rId10" Type="http://schemas.openxmlformats.org/officeDocument/2006/relationships/diagramLayout" Target="../diagrams/layout27.xml"/><Relationship Id="rId4" Type="http://schemas.openxmlformats.org/officeDocument/2006/relationships/diagramData" Target="../diagrams/data26.xml"/><Relationship Id="rId9" Type="http://schemas.openxmlformats.org/officeDocument/2006/relationships/diagramData" Target="../diagrams/data27.xml"/></Relationships>
</file>

<file path=ppt/slides/_rels/slide56.xml.rels><?xml version="1.0" encoding="UTF-8" standalone="yes"?>
<Relationships xmlns="http://schemas.openxmlformats.org/package/2006/relationships"><Relationship Id="rId8" Type="http://schemas.openxmlformats.org/officeDocument/2006/relationships/diagramData" Target="../diagrams/data29.xml"/><Relationship Id="rId3" Type="http://schemas.openxmlformats.org/officeDocument/2006/relationships/diagramData" Target="../diagrams/data28.xml"/><Relationship Id="rId7" Type="http://schemas.microsoft.com/office/2007/relationships/diagramDrawing" Target="../diagrams/drawing28.xml"/><Relationship Id="rId12" Type="http://schemas.microsoft.com/office/2007/relationships/diagramDrawing" Target="../diagrams/drawing2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8.xml"/><Relationship Id="rId11" Type="http://schemas.openxmlformats.org/officeDocument/2006/relationships/diagramColors" Target="../diagrams/colors29.xml"/><Relationship Id="rId5" Type="http://schemas.openxmlformats.org/officeDocument/2006/relationships/diagramQuickStyle" Target="../diagrams/quickStyle28.xml"/><Relationship Id="rId10" Type="http://schemas.openxmlformats.org/officeDocument/2006/relationships/diagramQuickStyle" Target="../diagrams/quickStyle29.xml"/><Relationship Id="rId4" Type="http://schemas.openxmlformats.org/officeDocument/2006/relationships/diagramLayout" Target="../diagrams/layout28.xml"/><Relationship Id="rId9" Type="http://schemas.openxmlformats.org/officeDocument/2006/relationships/diagramLayout" Target="../diagrams/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2.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cid:image001.png@01D2F0E0.757A1000"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6.emf"/><Relationship Id="rId4" Type="http://schemas.openxmlformats.org/officeDocument/2006/relationships/image" Target="../media/image35.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8.emf"/></Relationships>
</file>

<file path=ppt/slides/_rels/slide9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40.emf"/></Relationships>
</file>

<file path=ppt/slides/_rels/slide9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42.emf"/></Relationships>
</file>

<file path=ppt/slides/_rels/slide9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44.emf"/></Relationships>
</file>

<file path=ppt/slides/_rels/slide9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4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2"/>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a14="http://schemas.microsoft.com/office/drawing/2010/main" xmlns=""/>
              </a:ext>
            </a:extLst>
          </a:blip>
          <a:srcRect t="9660" r="-211"/>
          <a:stretch>
            <a:fillRect/>
          </a:stretch>
        </p:blipFill>
        <p:spPr bwMode="auto">
          <a:xfrm>
            <a:off x="3113240" y="1835143"/>
            <a:ext cx="2607597" cy="802194"/>
          </a:xfrm>
          <a:prstGeom prst="rect">
            <a:avLst/>
          </a:prstGeom>
          <a:noFill/>
          <a:ln w="9525">
            <a:noFill/>
            <a:miter lim="800000"/>
            <a:headEnd/>
            <a:tailEnd/>
          </a:ln>
        </p:spPr>
      </p:pic>
      <p:sp>
        <p:nvSpPr>
          <p:cNvPr id="5" name="Content Placeholder 13"/>
          <p:cNvSpPr txBox="1">
            <a:spLocks/>
          </p:cNvSpPr>
          <p:nvPr/>
        </p:nvSpPr>
        <p:spPr>
          <a:xfrm>
            <a:off x="689113" y="4150062"/>
            <a:ext cx="7771248" cy="421618"/>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737364" y="3217465"/>
            <a:ext cx="7669276" cy="812530"/>
          </a:xfrm>
          <a:prstGeom prst="rect">
            <a:avLst/>
          </a:prstGeom>
          <a:noFill/>
        </p:spPr>
        <p:txBody>
          <a:bodyPr wrap="square" lIns="0" tIns="0" rIns="0" bIns="0" rtlCol="0">
            <a:spAutoFit/>
          </a:bodyPr>
          <a:lstStyle/>
          <a:p>
            <a:pPr algn="ctr">
              <a:lnSpc>
                <a:spcPct val="120000"/>
              </a:lnSpc>
            </a:pPr>
            <a:r>
              <a:rPr lang="es-CO" sz="2200" dirty="0" smtClean="0">
                <a:solidFill>
                  <a:schemeClr val="bg1"/>
                </a:solidFill>
              </a:rPr>
              <a:t>Junta Directiva</a:t>
            </a:r>
          </a:p>
          <a:p>
            <a:pPr algn="ctr">
              <a:lnSpc>
                <a:spcPct val="120000"/>
              </a:lnSpc>
            </a:pPr>
            <a:r>
              <a:rPr lang="es-CO" sz="2200" dirty="0" smtClean="0">
                <a:solidFill>
                  <a:schemeClr val="bg1"/>
                </a:solidFill>
              </a:rPr>
              <a:t>Julio 2017</a:t>
            </a:r>
          </a:p>
        </p:txBody>
      </p:sp>
    </p:spTree>
    <p:extLst>
      <p:ext uri="{BB962C8B-B14F-4D97-AF65-F5344CB8AC3E}">
        <p14:creationId xmlns:p14="http://schemas.microsoft.com/office/powerpoint/2010/main" xmlns="" val="165075670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806585"/>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a:t>
            </a:r>
            <a:r>
              <a:rPr lang="es-CO" i="1" dirty="0" smtClean="0">
                <a:solidFill>
                  <a:prstClr val="black"/>
                </a:solidFill>
              </a:rPr>
              <a:t>pesos</a:t>
            </a:r>
            <a:endParaRPr lang="es-CO" i="1" dirty="0">
              <a:solidFill>
                <a:prstClr val="black"/>
              </a:solidFill>
            </a:endParaRPr>
          </a:p>
        </p:txBody>
      </p:sp>
      <p:sp>
        <p:nvSpPr>
          <p:cNvPr id="7" name="6 CuadroTexto"/>
          <p:cNvSpPr txBox="1"/>
          <p:nvPr/>
        </p:nvSpPr>
        <p:spPr>
          <a:xfrm>
            <a:off x="128789" y="1"/>
            <a:ext cx="7249910" cy="550457"/>
          </a:xfrm>
          <a:prstGeom prst="rect">
            <a:avLst/>
          </a:prstGeom>
        </p:spPr>
        <p:txBody>
          <a:bodyPr vert="horz" lIns="0" tIns="0" rIns="0" bIns="0" rtlCol="0" anchor="ctr">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Estado de Resultados</a:t>
            </a:r>
          </a:p>
        </p:txBody>
      </p:sp>
      <p:graphicFrame>
        <p:nvGraphicFramePr>
          <p:cNvPr id="8" name="7 Tabla"/>
          <p:cNvGraphicFramePr>
            <a:graphicFrameLocks noGrp="1"/>
          </p:cNvGraphicFramePr>
          <p:nvPr>
            <p:extLst>
              <p:ext uri="{D42A27DB-BD31-4B8C-83A1-F6EECF244321}">
                <p14:modId xmlns:p14="http://schemas.microsoft.com/office/powerpoint/2010/main" xmlns="" val="3184238789"/>
              </p:ext>
            </p:extLst>
          </p:nvPr>
        </p:nvGraphicFramePr>
        <p:xfrm>
          <a:off x="1985818" y="238124"/>
          <a:ext cx="5186506" cy="4795072"/>
        </p:xfrm>
        <a:graphic>
          <a:graphicData uri="http://schemas.openxmlformats.org/drawingml/2006/table">
            <a:tbl>
              <a:tblPr>
                <a:tableStyleId>{ED083AE6-46FA-4A59-8FB0-9F97EB10719F}</a:tableStyleId>
              </a:tblPr>
              <a:tblGrid>
                <a:gridCol w="2852578"/>
                <a:gridCol w="996355"/>
                <a:gridCol w="1337573"/>
              </a:tblGrid>
              <a:tr h="163652">
                <a:tc>
                  <a:txBody>
                    <a:bodyPr/>
                    <a:lstStyle/>
                    <a:p>
                      <a:pPr algn="l" fontAlgn="ctr"/>
                      <a:r>
                        <a:rPr lang="es-CO" sz="1100" u="none" strike="noStrike" dirty="0">
                          <a:latin typeface="+mj-lt"/>
                        </a:rPr>
                        <a:t> </a:t>
                      </a:r>
                      <a:endParaRPr lang="es-CO" sz="1100" b="1" i="0" u="none" strike="noStrike" dirty="0">
                        <a:solidFill>
                          <a:srgbClr val="000099"/>
                        </a:solidFill>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s-CO" sz="1100" u="none" strike="noStrike" baseline="0" dirty="0" smtClean="0">
                          <a:latin typeface="+mj-lt"/>
                        </a:rPr>
                        <a:t>Junio </a:t>
                      </a:r>
                      <a:r>
                        <a:rPr lang="es-CO" sz="1100" u="none" strike="noStrike" dirty="0" smtClean="0">
                          <a:latin typeface="+mj-lt"/>
                        </a:rPr>
                        <a:t> </a:t>
                      </a:r>
                      <a:r>
                        <a:rPr lang="es-CO" sz="1100" u="none" strike="noStrike" dirty="0">
                          <a:latin typeface="+mj-lt"/>
                        </a:rPr>
                        <a:t>2016</a:t>
                      </a:r>
                      <a:endParaRPr lang="es-CO" sz="1100" b="1" i="0" u="none" strike="noStrike" dirty="0">
                        <a:solidFill>
                          <a:srgbClr val="000099"/>
                        </a:solidFill>
                        <a:latin typeface="+mj-l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s-CO" sz="1100" u="none" strike="noStrike" baseline="0" dirty="0" smtClean="0">
                          <a:latin typeface="+mj-lt"/>
                        </a:rPr>
                        <a:t>Junio  </a:t>
                      </a:r>
                      <a:r>
                        <a:rPr lang="es-CO" sz="1100" u="none" strike="noStrike" dirty="0" smtClean="0">
                          <a:latin typeface="+mj-lt"/>
                        </a:rPr>
                        <a:t>2017</a:t>
                      </a:r>
                      <a:endParaRPr lang="es-CO" sz="1100" b="1" i="0" u="none" strike="noStrike" dirty="0">
                        <a:solidFill>
                          <a:srgbClr val="000099"/>
                        </a:solidFill>
                        <a:latin typeface="+mj-l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652">
                <a:tc>
                  <a:txBody>
                    <a:bodyPr/>
                    <a:lstStyle/>
                    <a:p>
                      <a:pPr algn="l" fontAlgn="ctr"/>
                      <a:r>
                        <a:rPr lang="es-CO" sz="1100" u="none" strike="noStrike" dirty="0">
                          <a:solidFill>
                            <a:schemeClr val="bg1"/>
                          </a:solidFill>
                          <a:latin typeface="+mj-lt"/>
                        </a:rPr>
                        <a:t>INGRESOS DE OPERACIÓN</a:t>
                      </a:r>
                      <a:endParaRPr lang="es-CO" sz="1100" b="1" i="0" u="none" strike="noStrike" dirty="0">
                        <a:solidFill>
                          <a:schemeClr val="bg1"/>
                        </a:solidFill>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l" fontAlgn="ctr"/>
                      <a:r>
                        <a:rPr lang="es-CO" sz="1100" u="none" strike="noStrike" dirty="0">
                          <a:solidFill>
                            <a:schemeClr val="bg1"/>
                          </a:solidFill>
                          <a:latin typeface="+mj-lt"/>
                        </a:rPr>
                        <a:t> </a:t>
                      </a:r>
                      <a:endParaRPr lang="es-CO" sz="1100" b="1" i="0" u="none" strike="noStrike" dirty="0">
                        <a:solidFill>
                          <a:schemeClr val="bg1"/>
                        </a:solidFill>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l" fontAlgn="b"/>
                      <a:endParaRPr lang="es-CO" sz="1100" b="0"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r>
              <a:tr h="276748">
                <a:tc>
                  <a:txBody>
                    <a:bodyPr/>
                    <a:lstStyle/>
                    <a:p>
                      <a:pPr algn="l" fontAlgn="ctr"/>
                      <a:r>
                        <a:rPr lang="es-CO" sz="1100" u="none" strike="noStrike" dirty="0">
                          <a:latin typeface="+mj-lt"/>
                        </a:rPr>
                        <a:t>Registro de Bienes y Servicios Privados</a:t>
                      </a:r>
                      <a:endParaRPr lang="es-CO" sz="1100" b="0" i="0" u="none" strike="noStrike" dirty="0">
                        <a:solidFill>
                          <a:srgbClr val="000099"/>
                        </a:solidFill>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s-CO" sz="1100" b="0" i="0" u="none" strike="noStrike" dirty="0" smtClean="0">
                          <a:solidFill>
                            <a:schemeClr val="tx1"/>
                          </a:solidFill>
                          <a:latin typeface="+mj-lt"/>
                        </a:rPr>
                        <a:t>8,968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8,246</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748">
                <a:tc>
                  <a:txBody>
                    <a:bodyPr/>
                    <a:lstStyle/>
                    <a:p>
                      <a:pPr algn="l" fontAlgn="ctr"/>
                      <a:r>
                        <a:rPr lang="es-CO" sz="1100" u="none" strike="noStrike" dirty="0">
                          <a:latin typeface="+mj-lt"/>
                        </a:rPr>
                        <a:t>Registro de Bienes y Servicios Públicos</a:t>
                      </a:r>
                      <a:endParaRPr lang="es-CO" sz="1100" b="0" i="0" u="none" strike="noStrike" dirty="0">
                        <a:solidFill>
                          <a:srgbClr val="000099"/>
                        </a:solidFill>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2,477</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5,982</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652">
                <a:tc>
                  <a:txBody>
                    <a:bodyPr/>
                    <a:lstStyle/>
                    <a:p>
                      <a:pPr algn="l" fontAlgn="ctr"/>
                      <a:r>
                        <a:rPr lang="es-CO" sz="1100" u="none" strike="noStrike" dirty="0">
                          <a:latin typeface="+mj-lt"/>
                        </a:rPr>
                        <a:t>Canales de Comercialización</a:t>
                      </a:r>
                      <a:endParaRPr lang="es-CO" sz="1100" b="0" i="0" u="none" strike="noStrike" dirty="0">
                        <a:solidFill>
                          <a:srgbClr val="000099"/>
                        </a:solidFill>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766</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1,229</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305">
                <a:tc>
                  <a:txBody>
                    <a:bodyPr/>
                    <a:lstStyle/>
                    <a:p>
                      <a:pPr algn="l" fontAlgn="ctr"/>
                      <a:r>
                        <a:rPr lang="es-CO" sz="1100" u="none" strike="noStrike" dirty="0">
                          <a:latin typeface="+mj-lt"/>
                        </a:rPr>
                        <a:t>Estudios Económicos y Desarrollo de Negocios</a:t>
                      </a:r>
                      <a:endParaRPr lang="es-CO" sz="1100" b="0" i="0" u="none" strike="noStrike" dirty="0">
                        <a:solidFill>
                          <a:srgbClr val="000099"/>
                        </a:solidFill>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1,957</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2,280</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652">
                <a:tc>
                  <a:txBody>
                    <a:bodyPr/>
                    <a:lstStyle/>
                    <a:p>
                      <a:pPr algn="l" fontAlgn="b"/>
                      <a:r>
                        <a:rPr lang="es-CO" sz="1100" u="none" strike="noStrike" dirty="0">
                          <a:latin typeface="+mj-lt"/>
                        </a:rPr>
                        <a:t>Otros Ingresos de operación</a:t>
                      </a:r>
                      <a:endParaRPr lang="es-CO" sz="1100" b="0"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62</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108</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748">
                <a:tc>
                  <a:txBody>
                    <a:bodyPr/>
                    <a:lstStyle/>
                    <a:p>
                      <a:pPr algn="l" fontAlgn="ctr"/>
                      <a:r>
                        <a:rPr lang="es-CO" sz="1100" u="none" strike="noStrike" dirty="0">
                          <a:solidFill>
                            <a:schemeClr val="bg1"/>
                          </a:solidFill>
                          <a:latin typeface="+mj-lt"/>
                        </a:rPr>
                        <a:t>TOTAL INGRESOS OPERACIONALES</a:t>
                      </a:r>
                      <a:endParaRPr lang="es-CO" sz="1100" b="1" i="0" u="none" strike="noStrike" dirty="0">
                        <a:solidFill>
                          <a:schemeClr val="bg1"/>
                        </a:solidFill>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14,230</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17,845</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r>
              <a:tr h="163652">
                <a:tc>
                  <a:txBody>
                    <a:bodyPr/>
                    <a:lstStyle/>
                    <a:p>
                      <a:pPr algn="l" fontAlgn="b"/>
                      <a:r>
                        <a:rPr lang="es-CO" sz="1100" u="none" strike="noStrike" dirty="0">
                          <a:latin typeface="+mj-lt"/>
                        </a:rPr>
                        <a:t> </a:t>
                      </a:r>
                      <a:endParaRPr lang="es-CO" sz="1100" b="0"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u="none" strike="noStrike" dirty="0">
                          <a:latin typeface="+mj-lt"/>
                        </a:rPr>
                        <a:t> </a:t>
                      </a:r>
                      <a:endParaRPr lang="es-CO" sz="1100" b="0"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s-CO" sz="1100" b="0"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652">
                <a:tc>
                  <a:txBody>
                    <a:bodyPr/>
                    <a:lstStyle/>
                    <a:p>
                      <a:pPr algn="l" fontAlgn="b"/>
                      <a:r>
                        <a:rPr lang="es-CO" sz="1100" u="none" strike="noStrike" dirty="0">
                          <a:solidFill>
                            <a:schemeClr val="bg1"/>
                          </a:solidFill>
                          <a:latin typeface="+mj-lt"/>
                        </a:rPr>
                        <a:t>GASTOS DE OPERACIÓN</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12,086</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10,408</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r>
              <a:tr h="163652">
                <a:tc>
                  <a:txBody>
                    <a:bodyPr/>
                    <a:lstStyle/>
                    <a:p>
                      <a:pPr algn="l" fontAlgn="b"/>
                      <a:r>
                        <a:rPr lang="es-CO" sz="1100" u="none" strike="noStrike" dirty="0">
                          <a:latin typeface="+mj-lt"/>
                        </a:rPr>
                        <a:t> </a:t>
                      </a:r>
                      <a:endParaRPr lang="es-CO" sz="1100" b="1"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u="none" strike="noStrike" dirty="0">
                          <a:latin typeface="+mj-lt"/>
                        </a:rPr>
                        <a:t> </a:t>
                      </a:r>
                      <a:endParaRPr lang="es-CO" sz="1100" b="1"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s-CO" sz="1100" b="1"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652">
                <a:tc>
                  <a:txBody>
                    <a:bodyPr/>
                    <a:lstStyle/>
                    <a:p>
                      <a:pPr algn="l" fontAlgn="b"/>
                      <a:r>
                        <a:rPr lang="es-CO" sz="1100" u="none" strike="noStrike" dirty="0">
                          <a:solidFill>
                            <a:schemeClr val="bg1"/>
                          </a:solidFill>
                          <a:latin typeface="+mj-lt"/>
                        </a:rPr>
                        <a:t>RESULTADO OPERACIONAL</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2,137</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7,437</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r>
              <a:tr h="163652">
                <a:tc>
                  <a:txBody>
                    <a:bodyPr/>
                    <a:lstStyle/>
                    <a:p>
                      <a:pPr algn="l" fontAlgn="b"/>
                      <a:r>
                        <a:rPr lang="es-CO" sz="1100" u="none" strike="noStrike" dirty="0">
                          <a:latin typeface="+mj-lt"/>
                        </a:rPr>
                        <a:t> </a:t>
                      </a:r>
                      <a:endParaRPr lang="es-CO" sz="1100" b="1"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u="none" strike="noStrike" dirty="0">
                          <a:latin typeface="+mj-lt"/>
                        </a:rPr>
                        <a:t> </a:t>
                      </a:r>
                      <a:endParaRPr lang="es-CO" sz="1100" b="1"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s-CO" sz="1100" b="1"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652">
                <a:tc>
                  <a:txBody>
                    <a:bodyPr/>
                    <a:lstStyle/>
                    <a:p>
                      <a:pPr algn="l" fontAlgn="b"/>
                      <a:r>
                        <a:rPr lang="es-CO" sz="1100" u="none" strike="noStrike" dirty="0">
                          <a:solidFill>
                            <a:schemeClr val="bg1"/>
                          </a:solidFill>
                          <a:latin typeface="+mj-lt"/>
                        </a:rPr>
                        <a:t>OTROS INGRESOS</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u="none" strike="noStrike" dirty="0">
                          <a:solidFill>
                            <a:schemeClr val="bg1"/>
                          </a:solidFill>
                          <a:latin typeface="+mj-lt"/>
                        </a:rPr>
                        <a:t> </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endParaRPr lang="es-CO" sz="1100" b="0"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r>
              <a:tr h="163652">
                <a:tc>
                  <a:txBody>
                    <a:bodyPr/>
                    <a:lstStyle/>
                    <a:p>
                      <a:pPr algn="l" fontAlgn="b"/>
                      <a:r>
                        <a:rPr lang="es-CO" sz="1100" u="none" strike="noStrike" dirty="0">
                          <a:latin typeface="+mj-lt"/>
                        </a:rPr>
                        <a:t>Financieros</a:t>
                      </a:r>
                      <a:endParaRPr lang="es-CO" sz="1100" b="0"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1,482</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2,090</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652">
                <a:tc>
                  <a:txBody>
                    <a:bodyPr/>
                    <a:lstStyle/>
                    <a:p>
                      <a:pPr algn="l" fontAlgn="b"/>
                      <a:r>
                        <a:rPr lang="es-CO" sz="1100" u="none" strike="noStrike" dirty="0">
                          <a:latin typeface="+mj-lt"/>
                        </a:rPr>
                        <a:t>Otros ingresos</a:t>
                      </a:r>
                      <a:endParaRPr lang="es-CO" sz="1100" b="0"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220</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326</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652">
                <a:tc>
                  <a:txBody>
                    <a:bodyPr/>
                    <a:lstStyle/>
                    <a:p>
                      <a:pPr algn="l" fontAlgn="b"/>
                      <a:r>
                        <a:rPr lang="es-CO" sz="1100" u="none" strike="noStrike" dirty="0">
                          <a:solidFill>
                            <a:schemeClr val="bg1"/>
                          </a:solidFill>
                          <a:latin typeface="+mj-lt"/>
                        </a:rPr>
                        <a:t>TOTAL OTROS INGRESOS</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1,702</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2,417</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r>
              <a:tr h="163652">
                <a:tc>
                  <a:txBody>
                    <a:bodyPr/>
                    <a:lstStyle/>
                    <a:p>
                      <a:pPr algn="l" fontAlgn="b"/>
                      <a:r>
                        <a:rPr lang="es-CO" sz="1100" u="none" strike="noStrike" dirty="0">
                          <a:solidFill>
                            <a:schemeClr val="bg1"/>
                          </a:solidFill>
                          <a:latin typeface="+mj-lt"/>
                        </a:rPr>
                        <a:t>OTROS EGRESOS</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u="none" strike="noStrike" dirty="0">
                          <a:solidFill>
                            <a:schemeClr val="bg1"/>
                          </a:solidFill>
                          <a:latin typeface="+mj-lt"/>
                        </a:rPr>
                        <a:t> </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endParaRPr lang="es-CO" sz="1100" b="0"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r>
              <a:tr h="163652">
                <a:tc>
                  <a:txBody>
                    <a:bodyPr/>
                    <a:lstStyle/>
                    <a:p>
                      <a:pPr algn="l" fontAlgn="b"/>
                      <a:r>
                        <a:rPr lang="es-CO" sz="1100" u="none" strike="noStrike" dirty="0">
                          <a:latin typeface="+mj-lt"/>
                        </a:rPr>
                        <a:t>Gastos Financieros</a:t>
                      </a:r>
                      <a:endParaRPr lang="es-CO" sz="1100" b="0"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193</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125</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652">
                <a:tc>
                  <a:txBody>
                    <a:bodyPr/>
                    <a:lstStyle/>
                    <a:p>
                      <a:pPr algn="l" fontAlgn="b"/>
                      <a:r>
                        <a:rPr lang="es-CO" sz="1100" u="none" strike="noStrike" dirty="0">
                          <a:latin typeface="+mj-lt"/>
                        </a:rPr>
                        <a:t>Otros</a:t>
                      </a:r>
                      <a:endParaRPr lang="es-CO" sz="1100" b="0"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28</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u="none" strike="noStrike" dirty="0">
                          <a:solidFill>
                            <a:schemeClr val="tx1"/>
                          </a:solidFill>
                          <a:latin typeface="+mj-lt"/>
                        </a:rPr>
                        <a:t>                   </a:t>
                      </a:r>
                      <a:r>
                        <a:rPr lang="es-CO" sz="1100" u="none" strike="noStrike" dirty="0" smtClean="0">
                          <a:solidFill>
                            <a:schemeClr val="tx1"/>
                          </a:solidFill>
                          <a:latin typeface="+mj-lt"/>
                        </a:rPr>
                        <a:t>1   </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652">
                <a:tc>
                  <a:txBody>
                    <a:bodyPr/>
                    <a:lstStyle/>
                    <a:p>
                      <a:pPr algn="l" fontAlgn="b"/>
                      <a:r>
                        <a:rPr lang="es-CO" sz="1100" u="none" strike="noStrike" dirty="0">
                          <a:solidFill>
                            <a:schemeClr val="bg1"/>
                          </a:solidFill>
                          <a:latin typeface="+mj-lt"/>
                        </a:rPr>
                        <a:t>TOTAL OTROS EGRESOS</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221</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126</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r>
              <a:tr h="163652">
                <a:tc>
                  <a:txBody>
                    <a:bodyPr/>
                    <a:lstStyle/>
                    <a:p>
                      <a:pPr algn="l" fontAlgn="b"/>
                      <a:r>
                        <a:rPr lang="es-CO" sz="1100" u="none" strike="noStrike" dirty="0">
                          <a:latin typeface="+mj-lt"/>
                        </a:rPr>
                        <a:t> </a:t>
                      </a:r>
                      <a:endParaRPr lang="es-CO" sz="1100" b="1"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u="none" strike="noStrike" dirty="0">
                          <a:latin typeface="+mj-lt"/>
                        </a:rPr>
                        <a:t> </a:t>
                      </a:r>
                      <a:endParaRPr lang="es-CO" sz="1100" b="1"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s-CO" sz="1100" b="1"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748">
                <a:tc>
                  <a:txBody>
                    <a:bodyPr/>
                    <a:lstStyle/>
                    <a:p>
                      <a:pPr algn="l" fontAlgn="b"/>
                      <a:r>
                        <a:rPr lang="es-CO" sz="1100" u="none" strike="noStrike" dirty="0">
                          <a:solidFill>
                            <a:schemeClr val="bg1"/>
                          </a:solidFill>
                          <a:latin typeface="+mj-lt"/>
                        </a:rPr>
                        <a:t>RESULTADO ANTES DE IMPUESTOS</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3,617</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9,728</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r>
              <a:tr h="163652">
                <a:tc>
                  <a:txBody>
                    <a:bodyPr/>
                    <a:lstStyle/>
                    <a:p>
                      <a:pPr algn="l" fontAlgn="b"/>
                      <a:r>
                        <a:rPr lang="es-CO" sz="1100" u="none" strike="noStrike" dirty="0">
                          <a:latin typeface="+mj-lt"/>
                        </a:rPr>
                        <a:t>Impuesto de Renta Y Cree</a:t>
                      </a:r>
                      <a:endParaRPr lang="es-CO" sz="1100" b="0" i="0" u="none" strike="noStrike" dirty="0">
                        <a:solidFill>
                          <a:srgbClr val="000099"/>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1,660</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CO" sz="1100" b="0" i="0" u="none" strike="noStrike" dirty="0" smtClean="0">
                          <a:solidFill>
                            <a:schemeClr val="tx1"/>
                          </a:solidFill>
                          <a:latin typeface="+mj-lt"/>
                        </a:rPr>
                        <a:t>3,910</a:t>
                      </a:r>
                      <a:endParaRPr lang="es-CO" sz="1100" b="0" i="0" u="none" strike="noStrike" dirty="0">
                        <a:solidFill>
                          <a:schemeClr val="tx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652">
                <a:tc>
                  <a:txBody>
                    <a:bodyPr/>
                    <a:lstStyle/>
                    <a:p>
                      <a:pPr algn="l" fontAlgn="b"/>
                      <a:r>
                        <a:rPr lang="es-CO" sz="1100" u="none" strike="noStrike" dirty="0">
                          <a:solidFill>
                            <a:schemeClr val="bg1"/>
                          </a:solidFill>
                          <a:latin typeface="+mj-lt"/>
                        </a:rPr>
                        <a:t>RESULTADO NETO</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1,956</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c>
                  <a:txBody>
                    <a:bodyPr/>
                    <a:lstStyle/>
                    <a:p>
                      <a:pPr algn="r" fontAlgn="b"/>
                      <a:r>
                        <a:rPr lang="es-CO" sz="1100" b="1" i="0" u="none" strike="noStrike" dirty="0" smtClean="0">
                          <a:solidFill>
                            <a:schemeClr val="bg1"/>
                          </a:solidFill>
                          <a:latin typeface="+mj-lt"/>
                        </a:rPr>
                        <a:t>5,818</a:t>
                      </a:r>
                      <a:endParaRPr lang="es-CO" sz="1100" b="1" i="0" u="none" strike="noStrike" dirty="0">
                        <a:solidFill>
                          <a:schemeClr val="bg1"/>
                        </a:solidFill>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94784"/>
                    </a:solidFill>
                  </a:tcPr>
                </a:tc>
              </a:tr>
            </a:tbl>
          </a:graphicData>
        </a:graphic>
      </p:graphicFrame>
      <p:pic>
        <p:nvPicPr>
          <p:cNvPr id="5" name="91 Imagen" descr="BMC LOGO.bmp"/>
          <p:cNvPicPr>
            <a:picLocks noChangeAspect="1"/>
          </p:cNvPicPr>
          <p:nvPr/>
        </p:nvPicPr>
        <p:blipFill>
          <a:blip r:embed="rId3" cstate="print"/>
          <a:srcRect t="9660" r="-211"/>
          <a:stretch>
            <a:fillRect/>
          </a:stretch>
        </p:blipFill>
        <p:spPr bwMode="auto">
          <a:xfrm>
            <a:off x="7494593" y="117202"/>
            <a:ext cx="1512000" cy="465145"/>
          </a:xfrm>
          <a:prstGeom prst="rect">
            <a:avLst/>
          </a:prstGeom>
          <a:noFill/>
          <a:ln w="9525">
            <a:noFill/>
            <a:miter lim="800000"/>
            <a:headEnd/>
            <a:tailEnd/>
          </a:ln>
        </p:spPr>
      </p:pic>
    </p:spTree>
    <p:extLst>
      <p:ext uri="{BB962C8B-B14F-4D97-AF65-F5344CB8AC3E}">
        <p14:creationId xmlns:p14="http://schemas.microsoft.com/office/powerpoint/2010/main" xmlns="" val="386995014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81051"/>
            <a:ext cx="8134349" cy="666750"/>
          </a:xfrm>
        </p:spPr>
        <p:txBody>
          <a:bodyPr/>
          <a:lstStyle/>
          <a:p>
            <a:pPr fontAlgn="base">
              <a:lnSpc>
                <a:spcPct val="100000"/>
              </a:lnSpc>
              <a:spcBef>
                <a:spcPts val="600"/>
              </a:spcBef>
              <a:spcAft>
                <a:spcPts val="1200"/>
              </a:spcAft>
            </a:pPr>
            <a:r>
              <a:rPr lang="es-CO" sz="2400" b="1" dirty="0">
                <a:effectLst>
                  <a:outerShdw blurRad="38100" dist="38100" dir="2700000" algn="tl">
                    <a:srgbClr val="000000">
                      <a:alpha val="43137"/>
                    </a:srgbClr>
                  </a:outerShdw>
                </a:effectLst>
              </a:rPr>
              <a:t>Sistema de Administración de Riesgo Operativo (SARO)</a:t>
            </a:r>
            <a:endParaRPr lang="es-CO" sz="11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323975"/>
            <a:ext cx="7629525" cy="1329595"/>
          </a:xfrm>
          <a:prstGeom prst="rect">
            <a:avLst/>
          </a:prstGeom>
          <a:noFill/>
        </p:spPr>
        <p:txBody>
          <a:bodyPr wrap="square" lIns="0" tIns="0" rIns="0" bIns="0" rtlCol="0">
            <a:spAutoFit/>
          </a:bodyPr>
          <a:lstStyle/>
          <a:p>
            <a:pPr algn="just">
              <a:lnSpc>
                <a:spcPct val="120000"/>
              </a:lnSpc>
            </a:pPr>
            <a:r>
              <a:rPr lang="es-MX" dirty="0" smtClean="0">
                <a:solidFill>
                  <a:srgbClr val="044990"/>
                </a:solidFill>
              </a:rPr>
              <a:t>En </a:t>
            </a:r>
            <a:r>
              <a:rPr lang="es-MX" dirty="0">
                <a:solidFill>
                  <a:srgbClr val="044990"/>
                </a:solidFill>
              </a:rPr>
              <a:t>cuanto a </a:t>
            </a:r>
            <a:r>
              <a:rPr lang="es-MX" b="1" dirty="0">
                <a:solidFill>
                  <a:srgbClr val="044990"/>
                </a:solidFill>
              </a:rPr>
              <a:t>la identificación de sus procesos</a:t>
            </a:r>
            <a:r>
              <a:rPr lang="es-MX" dirty="0">
                <a:solidFill>
                  <a:srgbClr val="044990"/>
                </a:solidFill>
              </a:rPr>
              <a:t> y </a:t>
            </a:r>
            <a:r>
              <a:rPr lang="es-MX" b="1" dirty="0">
                <a:solidFill>
                  <a:srgbClr val="044990"/>
                </a:solidFill>
              </a:rPr>
              <a:t>los procedimientos aplicables para la adecuada implementación y </a:t>
            </a:r>
            <a:r>
              <a:rPr lang="es-MX" b="1" dirty="0" smtClean="0">
                <a:solidFill>
                  <a:srgbClr val="044990"/>
                </a:solidFill>
              </a:rPr>
              <a:t>funcionamiento </a:t>
            </a:r>
            <a:r>
              <a:rPr lang="es-MX" b="1" dirty="0">
                <a:solidFill>
                  <a:srgbClr val="044990"/>
                </a:solidFill>
              </a:rPr>
              <a:t>de las etapas y elementos del </a:t>
            </a:r>
            <a:r>
              <a:rPr lang="es-MX" b="1" dirty="0" smtClean="0">
                <a:solidFill>
                  <a:srgbClr val="044990"/>
                </a:solidFill>
              </a:rPr>
              <a:t>SARO, </a:t>
            </a:r>
            <a:r>
              <a:rPr lang="es-MX" dirty="0" smtClean="0">
                <a:solidFill>
                  <a:srgbClr val="044990"/>
                </a:solidFill>
              </a:rPr>
              <a:t>los resultados son los siguientes:</a:t>
            </a:r>
            <a:endParaRPr lang="es-CO" dirty="0">
              <a:solidFill>
                <a:srgbClr val="044990"/>
              </a:solidFill>
            </a:endParaRPr>
          </a:p>
          <a:p>
            <a:pPr algn="just">
              <a:lnSpc>
                <a:spcPct val="120000"/>
              </a:lnSpc>
            </a:pPr>
            <a:endParaRPr lang="es-CO" dirty="0">
              <a:solidFill>
                <a:srgbClr val="044990"/>
              </a:solidFill>
            </a:endParaRPr>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21" name="20 Imagen"/>
          <p:cNvPicPr/>
          <p:nvPr/>
        </p:nvPicPr>
        <p:blipFill>
          <a:blip r:embed="rId3" cstate="print"/>
          <a:srcRect/>
          <a:stretch>
            <a:fillRect/>
          </a:stretch>
        </p:blipFill>
        <p:spPr bwMode="auto">
          <a:xfrm>
            <a:off x="685799" y="2370662"/>
            <a:ext cx="3699934" cy="2144187"/>
          </a:xfrm>
          <a:prstGeom prst="rect">
            <a:avLst/>
          </a:prstGeom>
          <a:noFill/>
          <a:ln w="9525">
            <a:noFill/>
            <a:miter lim="800000"/>
            <a:headEnd/>
            <a:tailEnd/>
          </a:ln>
        </p:spPr>
      </p:pic>
      <p:pic>
        <p:nvPicPr>
          <p:cNvPr id="23" name="22 Imagen"/>
          <p:cNvPicPr/>
          <p:nvPr/>
        </p:nvPicPr>
        <p:blipFill>
          <a:blip r:embed="rId4" cstate="print"/>
          <a:srcRect/>
          <a:stretch>
            <a:fillRect/>
          </a:stretch>
        </p:blipFill>
        <p:spPr bwMode="auto">
          <a:xfrm>
            <a:off x="4537125" y="2370662"/>
            <a:ext cx="3919923" cy="2144188"/>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8201024"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Sistema de Administración de Riesgo Operativo (SARO)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23" name="22 Imagen"/>
          <p:cNvPicPr/>
          <p:nvPr/>
        </p:nvPicPr>
        <p:blipFill>
          <a:blip r:embed="rId3" cstate="print"/>
          <a:srcRect/>
          <a:stretch>
            <a:fillRect/>
          </a:stretch>
        </p:blipFill>
        <p:spPr bwMode="auto">
          <a:xfrm>
            <a:off x="465668" y="1676401"/>
            <a:ext cx="4106333" cy="2139950"/>
          </a:xfrm>
          <a:prstGeom prst="rect">
            <a:avLst/>
          </a:prstGeom>
          <a:noFill/>
          <a:ln w="9525">
            <a:noFill/>
            <a:miter lim="800000"/>
            <a:headEnd/>
            <a:tailEnd/>
          </a:ln>
        </p:spPr>
      </p:pic>
      <p:pic>
        <p:nvPicPr>
          <p:cNvPr id="25" name="24 Imagen"/>
          <p:cNvPicPr/>
          <p:nvPr/>
        </p:nvPicPr>
        <p:blipFill>
          <a:blip r:embed="rId4" cstate="print"/>
          <a:srcRect/>
          <a:stretch>
            <a:fillRect/>
          </a:stretch>
        </p:blipFill>
        <p:spPr bwMode="auto">
          <a:xfrm>
            <a:off x="4760971" y="1676401"/>
            <a:ext cx="3824229" cy="2139950"/>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8134349"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Sistema de Administración de Riesgo Operativo (SARO)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666876"/>
            <a:ext cx="7629525" cy="1299074"/>
          </a:xfrm>
          <a:prstGeom prst="rect">
            <a:avLst/>
          </a:prstGeom>
          <a:noFill/>
        </p:spPr>
        <p:txBody>
          <a:bodyPr wrap="square" lIns="0" tIns="0" rIns="0" bIns="0" rtlCol="0">
            <a:spAutoFit/>
          </a:bodyPr>
          <a:lstStyle/>
          <a:p>
            <a:pPr algn="just">
              <a:lnSpc>
                <a:spcPct val="120000"/>
              </a:lnSpc>
            </a:pPr>
            <a:r>
              <a:rPr lang="es-CO" dirty="0" smtClean="0">
                <a:solidFill>
                  <a:srgbClr val="044990"/>
                </a:solidFill>
              </a:rPr>
              <a:t>Con </a:t>
            </a:r>
            <a:r>
              <a:rPr lang="es-CO" dirty="0">
                <a:solidFill>
                  <a:srgbClr val="044990"/>
                </a:solidFill>
              </a:rPr>
              <a:t>relación a </a:t>
            </a:r>
            <a:r>
              <a:rPr lang="es-CO" b="1" dirty="0" smtClean="0">
                <a:solidFill>
                  <a:srgbClr val="044990"/>
                </a:solidFill>
              </a:rPr>
              <a:t>la </a:t>
            </a:r>
            <a:r>
              <a:rPr lang="es-CO" b="1" dirty="0">
                <a:solidFill>
                  <a:srgbClr val="044990"/>
                </a:solidFill>
              </a:rPr>
              <a:t>estructura organizacional, la infraestructura tecnológica y el Manual </a:t>
            </a:r>
            <a:r>
              <a:rPr lang="es-CO" b="1" dirty="0" smtClean="0">
                <a:solidFill>
                  <a:srgbClr val="044990"/>
                </a:solidFill>
              </a:rPr>
              <a:t>SARO</a:t>
            </a:r>
            <a:r>
              <a:rPr lang="es-CO" dirty="0" smtClean="0">
                <a:solidFill>
                  <a:srgbClr val="044990"/>
                </a:solidFill>
              </a:rPr>
              <a:t>, se destaca lo siguiente:</a:t>
            </a:r>
            <a:endParaRPr lang="es-CO" dirty="0">
              <a:solidFill>
                <a:srgbClr val="044990"/>
              </a:solidFill>
            </a:endParaRPr>
          </a:p>
          <a:p>
            <a:pPr algn="just">
              <a:lnSpc>
                <a:spcPct val="120000"/>
              </a:lnSpc>
            </a:pPr>
            <a:endParaRPr lang="es-CO" dirty="0">
              <a:solidFill>
                <a:srgbClr val="044990"/>
              </a:solidFill>
            </a:endParaRPr>
          </a:p>
          <a:p>
            <a:pPr algn="just">
              <a:lnSpc>
                <a:spcPct val="120000"/>
              </a:lnSpc>
            </a:pPr>
            <a:endParaRPr lang="es-CO" dirty="0">
              <a:solidFill>
                <a:srgbClr val="044990"/>
              </a:solidFill>
            </a:endParaRPr>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26" name="25 Imagen"/>
          <p:cNvPicPr/>
          <p:nvPr/>
        </p:nvPicPr>
        <p:blipFill>
          <a:blip r:embed="rId3" cstate="print"/>
          <a:srcRect/>
          <a:stretch>
            <a:fillRect/>
          </a:stretch>
        </p:blipFill>
        <p:spPr bwMode="auto">
          <a:xfrm>
            <a:off x="440267" y="2418281"/>
            <a:ext cx="3835400" cy="2087044"/>
          </a:xfrm>
          <a:prstGeom prst="rect">
            <a:avLst/>
          </a:prstGeom>
          <a:noFill/>
          <a:ln w="9525">
            <a:noFill/>
            <a:miter lim="800000"/>
            <a:headEnd/>
            <a:tailEnd/>
          </a:ln>
        </p:spPr>
      </p:pic>
      <p:pic>
        <p:nvPicPr>
          <p:cNvPr id="27" name="26 Imagen"/>
          <p:cNvPicPr/>
          <p:nvPr/>
        </p:nvPicPr>
        <p:blipFill>
          <a:blip r:embed="rId4" cstate="print"/>
          <a:srcRect/>
          <a:stretch>
            <a:fillRect/>
          </a:stretch>
        </p:blipFill>
        <p:spPr bwMode="auto">
          <a:xfrm>
            <a:off x="4440283" y="2418281"/>
            <a:ext cx="4017917" cy="2087044"/>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8191499"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Sistema de Administración de Riesgo Operativo (SARO)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25" name="24 Imagen"/>
          <p:cNvPicPr/>
          <p:nvPr/>
        </p:nvPicPr>
        <p:blipFill>
          <a:blip r:embed="rId3" cstate="print"/>
          <a:srcRect/>
          <a:stretch>
            <a:fillRect/>
          </a:stretch>
        </p:blipFill>
        <p:spPr bwMode="auto">
          <a:xfrm>
            <a:off x="1577976" y="1708150"/>
            <a:ext cx="5278967" cy="2492375"/>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8105774"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Sistema de Administración de Riesgo de Contraparte (SARiC)</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609725"/>
            <a:ext cx="7629525" cy="1606594"/>
          </a:xfrm>
          <a:prstGeom prst="rect">
            <a:avLst/>
          </a:prstGeom>
          <a:noFill/>
        </p:spPr>
        <p:txBody>
          <a:bodyPr wrap="square" lIns="0" tIns="0" rIns="0" bIns="0" rtlCol="0">
            <a:spAutoFit/>
          </a:bodyPr>
          <a:lstStyle/>
          <a:p>
            <a:pPr algn="just">
              <a:lnSpc>
                <a:spcPct val="120000"/>
              </a:lnSpc>
            </a:pPr>
            <a:r>
              <a:rPr lang="es-MX" dirty="0">
                <a:solidFill>
                  <a:srgbClr val="044990"/>
                </a:solidFill>
              </a:rPr>
              <a:t>Sobre el tema del sistema de administración de riesgo de contraparte (SARIC</a:t>
            </a:r>
            <a:r>
              <a:rPr lang="es-MX" dirty="0" smtClean="0">
                <a:solidFill>
                  <a:srgbClr val="044990"/>
                </a:solidFill>
              </a:rPr>
              <a:t>), los resultados se presentan así</a:t>
            </a:r>
            <a:r>
              <a:rPr lang="es-MX" dirty="0">
                <a:solidFill>
                  <a:srgbClr val="044990"/>
                </a:solidFill>
              </a:rPr>
              <a:t>:</a:t>
            </a:r>
            <a:endParaRPr lang="es-CO" dirty="0">
              <a:solidFill>
                <a:srgbClr val="044990"/>
              </a:solidFill>
            </a:endParaRPr>
          </a:p>
          <a:p>
            <a:r>
              <a:rPr lang="es-MX" dirty="0"/>
              <a:t> </a:t>
            </a:r>
            <a:endParaRPr lang="es-CO" dirty="0"/>
          </a:p>
          <a:p>
            <a:pPr algn="just">
              <a:lnSpc>
                <a:spcPct val="120000"/>
              </a:lnSpc>
            </a:pPr>
            <a:endParaRPr lang="es-CO" dirty="0">
              <a:solidFill>
                <a:srgbClr val="044990"/>
              </a:solidFill>
            </a:endParaRPr>
          </a:p>
          <a:p>
            <a:pPr algn="just">
              <a:lnSpc>
                <a:spcPct val="120000"/>
              </a:lnSpc>
            </a:pPr>
            <a:endParaRPr lang="es-CO" dirty="0">
              <a:solidFill>
                <a:srgbClr val="044990"/>
              </a:solidFill>
            </a:endParaRPr>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29" name="28 Imagen"/>
          <p:cNvPicPr/>
          <p:nvPr/>
        </p:nvPicPr>
        <p:blipFill>
          <a:blip r:embed="rId3" cstate="print"/>
          <a:srcRect/>
          <a:stretch>
            <a:fillRect/>
          </a:stretch>
        </p:blipFill>
        <p:spPr bwMode="auto">
          <a:xfrm>
            <a:off x="685799" y="2326205"/>
            <a:ext cx="3793068" cy="2233889"/>
          </a:xfrm>
          <a:prstGeom prst="rect">
            <a:avLst/>
          </a:prstGeom>
          <a:noFill/>
          <a:ln w="9525">
            <a:noFill/>
            <a:miter lim="800000"/>
            <a:headEnd/>
            <a:tailEnd/>
          </a:ln>
        </p:spPr>
      </p:pic>
      <p:pic>
        <p:nvPicPr>
          <p:cNvPr id="35" name="34 Imagen"/>
          <p:cNvPicPr/>
          <p:nvPr/>
        </p:nvPicPr>
        <p:blipFill>
          <a:blip r:embed="rId4" cstate="print"/>
          <a:srcRect/>
          <a:stretch>
            <a:fillRect/>
          </a:stretch>
        </p:blipFill>
        <p:spPr bwMode="auto">
          <a:xfrm>
            <a:off x="4586869" y="2319854"/>
            <a:ext cx="3728455" cy="2240240"/>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Sistema de Administración de Riesgo de Contraparte (SARiC)</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35" name="34 Imagen"/>
          <p:cNvPicPr/>
          <p:nvPr/>
        </p:nvPicPr>
        <p:blipFill>
          <a:blip r:embed="rId3" cstate="print"/>
          <a:srcRect/>
          <a:stretch>
            <a:fillRect/>
          </a:stretch>
        </p:blipFill>
        <p:spPr bwMode="auto">
          <a:xfrm>
            <a:off x="397934" y="1802606"/>
            <a:ext cx="3979334" cy="2531268"/>
          </a:xfrm>
          <a:prstGeom prst="rect">
            <a:avLst/>
          </a:prstGeom>
          <a:noFill/>
          <a:ln w="9525">
            <a:noFill/>
            <a:miter lim="800000"/>
            <a:headEnd/>
            <a:tailEnd/>
          </a:ln>
        </p:spPr>
      </p:pic>
      <p:pic>
        <p:nvPicPr>
          <p:cNvPr id="36" name="35 Imagen"/>
          <p:cNvPicPr/>
          <p:nvPr/>
        </p:nvPicPr>
        <p:blipFill>
          <a:blip r:embed="rId4" cstate="print"/>
          <a:srcRect/>
          <a:stretch>
            <a:fillRect/>
          </a:stretch>
        </p:blipFill>
        <p:spPr bwMode="auto">
          <a:xfrm>
            <a:off x="4563533" y="1802606"/>
            <a:ext cx="3894667" cy="2531269"/>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Sistema de Administración de Riesgo de Contraparte (SARiC)</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36" name="35 Imagen"/>
          <p:cNvPicPr/>
          <p:nvPr/>
        </p:nvPicPr>
        <p:blipFill>
          <a:blip r:embed="rId3" cstate="print"/>
          <a:srcRect/>
          <a:stretch>
            <a:fillRect/>
          </a:stretch>
        </p:blipFill>
        <p:spPr bwMode="auto">
          <a:xfrm>
            <a:off x="1807008" y="1754981"/>
            <a:ext cx="5220325" cy="2677319"/>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Sistema de Administración de Riesgo de Contraparte (SARiC)</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533525"/>
            <a:ext cx="7629525" cy="609398"/>
          </a:xfrm>
          <a:prstGeom prst="rect">
            <a:avLst/>
          </a:prstGeom>
          <a:noFill/>
        </p:spPr>
        <p:txBody>
          <a:bodyPr wrap="square" lIns="0" tIns="0" rIns="0" bIns="0" rtlCol="0">
            <a:spAutoFit/>
          </a:bodyPr>
          <a:lstStyle/>
          <a:p>
            <a:pPr algn="just">
              <a:lnSpc>
                <a:spcPct val="120000"/>
              </a:lnSpc>
            </a:pPr>
            <a:r>
              <a:rPr lang="es-ES_tradnl" b="1" dirty="0" smtClean="0">
                <a:solidFill>
                  <a:srgbClr val="044990"/>
                </a:solidFill>
              </a:rPr>
              <a:t>La etapa </a:t>
            </a:r>
            <a:r>
              <a:rPr lang="es-ES_tradnl" b="1" dirty="0">
                <a:solidFill>
                  <a:srgbClr val="044990"/>
                </a:solidFill>
              </a:rPr>
              <a:t>de identificación</a:t>
            </a:r>
            <a:r>
              <a:rPr lang="es-ES_tradnl" dirty="0">
                <a:solidFill>
                  <a:srgbClr val="044990"/>
                </a:solidFill>
              </a:rPr>
              <a:t> del riesgo </a:t>
            </a:r>
            <a:r>
              <a:rPr lang="es-ES_tradnl" dirty="0" smtClean="0">
                <a:solidFill>
                  <a:srgbClr val="044990"/>
                </a:solidFill>
              </a:rPr>
              <a:t>presenta la siguiente evolución:</a:t>
            </a:r>
            <a:endParaRPr lang="es-CO" dirty="0">
              <a:solidFill>
                <a:srgbClr val="044990"/>
              </a:solidFill>
            </a:endParaRPr>
          </a:p>
          <a:p>
            <a:r>
              <a:rPr lang="es-ES_tradnl" dirty="0"/>
              <a:t> </a:t>
            </a:r>
            <a:endParaRPr lang="es-CO" dirty="0"/>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35" name="34 Imagen"/>
          <p:cNvPicPr/>
          <p:nvPr/>
        </p:nvPicPr>
        <p:blipFill>
          <a:blip r:embed="rId3" cstate="print"/>
          <a:srcRect/>
          <a:stretch>
            <a:fillRect/>
          </a:stretch>
        </p:blipFill>
        <p:spPr bwMode="auto">
          <a:xfrm>
            <a:off x="389468" y="2052638"/>
            <a:ext cx="3970866" cy="2576512"/>
          </a:xfrm>
          <a:prstGeom prst="rect">
            <a:avLst/>
          </a:prstGeom>
          <a:noFill/>
          <a:ln w="9525">
            <a:noFill/>
            <a:miter lim="800000"/>
            <a:headEnd/>
            <a:tailEnd/>
          </a:ln>
        </p:spPr>
      </p:pic>
      <p:pic>
        <p:nvPicPr>
          <p:cNvPr id="37" name="36 Imagen"/>
          <p:cNvPicPr/>
          <p:nvPr/>
        </p:nvPicPr>
        <p:blipFill>
          <a:blip r:embed="rId4" cstate="print"/>
          <a:srcRect/>
          <a:stretch>
            <a:fillRect/>
          </a:stretch>
        </p:blipFill>
        <p:spPr bwMode="auto">
          <a:xfrm>
            <a:off x="4478868" y="2052638"/>
            <a:ext cx="3978181" cy="2576511"/>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Sistema de Administración de Riesgo de Contraparte (SARiC)</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609725"/>
            <a:ext cx="7629525" cy="997196"/>
          </a:xfrm>
          <a:prstGeom prst="rect">
            <a:avLst/>
          </a:prstGeom>
          <a:noFill/>
        </p:spPr>
        <p:txBody>
          <a:bodyPr wrap="square" lIns="0" tIns="0" rIns="0" bIns="0" rtlCol="0">
            <a:spAutoFit/>
          </a:bodyPr>
          <a:lstStyle/>
          <a:p>
            <a:pPr algn="just">
              <a:lnSpc>
                <a:spcPct val="120000"/>
              </a:lnSpc>
            </a:pPr>
            <a:r>
              <a:rPr lang="es-ES_tradnl" dirty="0" smtClean="0">
                <a:solidFill>
                  <a:srgbClr val="044990"/>
                </a:solidFill>
              </a:rPr>
              <a:t>Con relación al </a:t>
            </a:r>
            <a:r>
              <a:rPr lang="es-ES_tradnl" b="1" dirty="0" smtClean="0">
                <a:solidFill>
                  <a:srgbClr val="044990"/>
                </a:solidFill>
              </a:rPr>
              <a:t>Manual </a:t>
            </a:r>
            <a:r>
              <a:rPr lang="es-ES_tradnl" b="1" dirty="0">
                <a:solidFill>
                  <a:srgbClr val="044990"/>
                </a:solidFill>
              </a:rPr>
              <a:t>de Riesgo de Contraparte y </a:t>
            </a:r>
            <a:r>
              <a:rPr lang="es-ES_tradnl" b="1" dirty="0" smtClean="0">
                <a:solidFill>
                  <a:srgbClr val="044990"/>
                </a:solidFill>
              </a:rPr>
              <a:t>la </a:t>
            </a:r>
            <a:r>
              <a:rPr lang="es-ES_tradnl" b="1" dirty="0">
                <a:solidFill>
                  <a:srgbClr val="044990"/>
                </a:solidFill>
              </a:rPr>
              <a:t>infraestructura tecnológica</a:t>
            </a:r>
            <a:r>
              <a:rPr lang="es-ES_tradnl" dirty="0">
                <a:solidFill>
                  <a:srgbClr val="044990"/>
                </a:solidFill>
              </a:rPr>
              <a:t>, </a:t>
            </a:r>
            <a:r>
              <a:rPr lang="es-ES_tradnl" dirty="0" smtClean="0">
                <a:solidFill>
                  <a:srgbClr val="044990"/>
                </a:solidFill>
              </a:rPr>
              <a:t>la evolución se presenta de la siguiente manera: </a:t>
            </a:r>
            <a:endParaRPr lang="es-CO" dirty="0">
              <a:solidFill>
                <a:srgbClr val="044990"/>
              </a:solidFill>
            </a:endParaRPr>
          </a:p>
          <a:p>
            <a:pPr algn="just">
              <a:lnSpc>
                <a:spcPct val="120000"/>
              </a:lnSpc>
            </a:pPr>
            <a:r>
              <a:rPr lang="es-ES_tradnl" dirty="0">
                <a:solidFill>
                  <a:srgbClr val="044990"/>
                </a:solidFill>
              </a:rPr>
              <a:t> </a:t>
            </a:r>
            <a:endParaRPr lang="es-CO" dirty="0">
              <a:solidFill>
                <a:srgbClr val="044990"/>
              </a:solidFill>
            </a:endParaRPr>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8" name="Rectangle 4"/>
          <p:cNvSpPr>
            <a:spLocks noChangeArrowheads="1"/>
          </p:cNvSpPr>
          <p:nvPr/>
        </p:nvSpPr>
        <p:spPr bwMode="auto">
          <a:xfrm>
            <a:off x="0" y="334434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36" name="35 Imagen"/>
          <p:cNvPicPr/>
          <p:nvPr/>
        </p:nvPicPr>
        <p:blipFill>
          <a:blip r:embed="rId3" cstate="print"/>
          <a:srcRect/>
          <a:stretch>
            <a:fillRect/>
          </a:stretch>
        </p:blipFill>
        <p:spPr bwMode="auto">
          <a:xfrm>
            <a:off x="414868" y="2298700"/>
            <a:ext cx="3852333" cy="2216150"/>
          </a:xfrm>
          <a:prstGeom prst="rect">
            <a:avLst/>
          </a:prstGeom>
          <a:noFill/>
          <a:ln w="9525">
            <a:noFill/>
            <a:miter lim="800000"/>
            <a:headEnd/>
            <a:tailEnd/>
          </a:ln>
        </p:spPr>
      </p:pic>
      <p:pic>
        <p:nvPicPr>
          <p:cNvPr id="37" name="36 Imagen"/>
          <p:cNvPicPr/>
          <p:nvPr/>
        </p:nvPicPr>
        <p:blipFill>
          <a:blip r:embed="rId4" cstate="print"/>
          <a:srcRect/>
          <a:stretch>
            <a:fillRect/>
          </a:stretch>
        </p:blipFill>
        <p:spPr bwMode="auto">
          <a:xfrm>
            <a:off x="4461933" y="2298700"/>
            <a:ext cx="3996266" cy="2216150"/>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Gobierno corporativo y control interno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190625"/>
            <a:ext cx="7629525" cy="664797"/>
          </a:xfrm>
          <a:prstGeom prst="rect">
            <a:avLst/>
          </a:prstGeom>
          <a:noFill/>
        </p:spPr>
        <p:txBody>
          <a:bodyPr wrap="square" lIns="0" tIns="0" rIns="0" bIns="0" rtlCol="0">
            <a:spAutoFit/>
          </a:bodyPr>
          <a:lstStyle/>
          <a:p>
            <a:pPr algn="just">
              <a:lnSpc>
                <a:spcPct val="120000"/>
              </a:lnSpc>
            </a:pPr>
            <a:r>
              <a:rPr lang="es-CO" dirty="0" smtClean="0">
                <a:solidFill>
                  <a:srgbClr val="044990"/>
                </a:solidFill>
              </a:rPr>
              <a:t>Los temas de </a:t>
            </a:r>
            <a:r>
              <a:rPr lang="es-CO" b="1" dirty="0" smtClean="0">
                <a:solidFill>
                  <a:srgbClr val="044990"/>
                </a:solidFill>
              </a:rPr>
              <a:t>auditor interno y Plan </a:t>
            </a:r>
            <a:r>
              <a:rPr lang="es-CO" b="1" dirty="0">
                <a:solidFill>
                  <a:srgbClr val="044990"/>
                </a:solidFill>
              </a:rPr>
              <a:t>Anual de Auditoría</a:t>
            </a:r>
            <a:r>
              <a:rPr lang="es-CO" dirty="0">
                <a:solidFill>
                  <a:srgbClr val="044990"/>
                </a:solidFill>
              </a:rPr>
              <a:t>, </a:t>
            </a:r>
            <a:r>
              <a:rPr lang="es-CO" dirty="0" smtClean="0">
                <a:solidFill>
                  <a:srgbClr val="044990"/>
                </a:solidFill>
              </a:rPr>
              <a:t>se presentan de la siguiente manera:</a:t>
            </a:r>
            <a:r>
              <a:rPr lang="es-ES_tradnl" dirty="0">
                <a:solidFill>
                  <a:srgbClr val="044990"/>
                </a:solidFill>
              </a:rPr>
              <a:t> </a:t>
            </a:r>
            <a:endParaRPr lang="es-CO" dirty="0">
              <a:solidFill>
                <a:srgbClr val="044990"/>
              </a:solidFill>
            </a:endParaRPr>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8" name="Rectangle 4"/>
          <p:cNvSpPr>
            <a:spLocks noChangeArrowheads="1"/>
          </p:cNvSpPr>
          <p:nvPr/>
        </p:nvSpPr>
        <p:spPr bwMode="auto">
          <a:xfrm>
            <a:off x="0" y="334434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6" name="Rectangle 4"/>
          <p:cNvSpPr>
            <a:spLocks noChangeArrowheads="1"/>
          </p:cNvSpPr>
          <p:nvPr/>
        </p:nvSpPr>
        <p:spPr bwMode="auto">
          <a:xfrm>
            <a:off x="0" y="3587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38" name="37 Imagen"/>
          <p:cNvPicPr/>
          <p:nvPr/>
        </p:nvPicPr>
        <p:blipFill>
          <a:blip r:embed="rId3" cstate="print"/>
          <a:srcRect/>
          <a:stretch>
            <a:fillRect/>
          </a:stretch>
        </p:blipFill>
        <p:spPr bwMode="auto">
          <a:xfrm>
            <a:off x="465668" y="1999166"/>
            <a:ext cx="4199466" cy="2468059"/>
          </a:xfrm>
          <a:prstGeom prst="rect">
            <a:avLst/>
          </a:prstGeom>
          <a:noFill/>
          <a:ln w="9525">
            <a:noFill/>
            <a:miter lim="800000"/>
            <a:headEnd/>
            <a:tailEnd/>
          </a:ln>
        </p:spPr>
      </p:pic>
      <p:pic>
        <p:nvPicPr>
          <p:cNvPr id="40" name="39 Imagen"/>
          <p:cNvPicPr/>
          <p:nvPr/>
        </p:nvPicPr>
        <p:blipFill>
          <a:blip r:embed="rId4" cstate="print"/>
          <a:srcRect/>
          <a:stretch>
            <a:fillRect/>
          </a:stretch>
        </p:blipFill>
        <p:spPr bwMode="auto">
          <a:xfrm>
            <a:off x="4809067" y="1999166"/>
            <a:ext cx="3911601" cy="2468058"/>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9188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7" name="6 CuadroTexto"/>
          <p:cNvSpPr txBox="1"/>
          <p:nvPr/>
        </p:nvSpPr>
        <p:spPr>
          <a:xfrm>
            <a:off x="723606" y="0"/>
            <a:ext cx="7185874" cy="663402"/>
          </a:xfrm>
          <a:prstGeom prst="rect">
            <a:avLst/>
          </a:prstGeom>
        </p:spPr>
        <p:txBody>
          <a:bodyPr vert="horz" lIns="0" tIns="0" rIns="0" bIns="0" rtlCol="0" anchor="ctr">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b="0" dirty="0"/>
              <a:t>Ingresos de actividades Ordinarias </a:t>
            </a:r>
          </a:p>
        </p:txBody>
      </p:sp>
      <p:sp>
        <p:nvSpPr>
          <p:cNvPr id="18" name="Content Placeholder 13"/>
          <p:cNvSpPr>
            <a:spLocks noGrp="1"/>
          </p:cNvSpPr>
          <p:nvPr>
            <p:ph sz="quarter" idx="15"/>
          </p:nvPr>
        </p:nvSpPr>
        <p:spPr>
          <a:xfrm>
            <a:off x="167428" y="3712594"/>
            <a:ext cx="8822029" cy="914438"/>
          </a:xfrm>
        </p:spPr>
        <p:txBody>
          <a:bodyPr>
            <a:normAutofit/>
          </a:bodyPr>
          <a:lstStyle/>
          <a:p>
            <a:pPr marL="171450" lvl="2" indent="-171450" algn="just">
              <a:lnSpc>
                <a:spcPct val="100000"/>
              </a:lnSpc>
              <a:buFont typeface="Wingdings" panose="05000000000000000000" pitchFamily="2" charset="2"/>
              <a:buChar char="§"/>
            </a:pPr>
            <a:r>
              <a:rPr lang="es-CO" sz="1400" dirty="0" smtClean="0">
                <a:solidFill>
                  <a:schemeClr val="tx1"/>
                </a:solidFill>
              </a:rPr>
              <a:t>Los ingresos respecto al año 2016 aumentan en </a:t>
            </a:r>
            <a:r>
              <a:rPr lang="es-CO" sz="1400" b="1" dirty="0" smtClean="0">
                <a:solidFill>
                  <a:srgbClr val="0070C0"/>
                </a:solidFill>
              </a:rPr>
              <a:t>$3.615 </a:t>
            </a:r>
            <a:r>
              <a:rPr lang="es-CO" sz="1400" dirty="0" smtClean="0">
                <a:solidFill>
                  <a:schemeClr val="tx1"/>
                </a:solidFill>
              </a:rPr>
              <a:t>es decir en un </a:t>
            </a:r>
            <a:r>
              <a:rPr lang="es-CO" sz="1400" b="1" dirty="0" smtClean="0">
                <a:solidFill>
                  <a:srgbClr val="0070C0"/>
                </a:solidFill>
              </a:rPr>
              <a:t>25%</a:t>
            </a:r>
            <a:r>
              <a:rPr lang="es-CO" sz="1400" b="1" dirty="0" smtClean="0">
                <a:solidFill>
                  <a:schemeClr val="tx1"/>
                </a:solidFill>
              </a:rPr>
              <a:t>, </a:t>
            </a:r>
            <a:r>
              <a:rPr lang="es-CO" sz="1400" dirty="0" smtClean="0">
                <a:solidFill>
                  <a:schemeClr val="tx1"/>
                </a:solidFill>
              </a:rPr>
              <a:t>se destaca el crecimiento de </a:t>
            </a:r>
            <a:r>
              <a:rPr lang="es-CO" sz="1400" b="1" dirty="0" smtClean="0">
                <a:solidFill>
                  <a:srgbClr val="0070C0"/>
                </a:solidFill>
              </a:rPr>
              <a:t>Mercado de Compras Públicas, Convenios y Gas.</a:t>
            </a:r>
          </a:p>
          <a:p>
            <a:pPr marL="171450" lvl="2" indent="-171450" algn="just">
              <a:lnSpc>
                <a:spcPct val="100000"/>
              </a:lnSpc>
              <a:buFont typeface="Wingdings" panose="05000000000000000000" pitchFamily="2" charset="2"/>
              <a:buChar char="§"/>
            </a:pPr>
            <a:r>
              <a:rPr lang="es-CO" sz="1400" dirty="0" smtClean="0">
                <a:solidFill>
                  <a:schemeClr val="tx1"/>
                </a:solidFill>
              </a:rPr>
              <a:t> El valor de otros ingresos comprende operaciones repo, cámara arbitral,</a:t>
            </a:r>
            <a:r>
              <a:rPr lang="es-ES_tradnl" sz="1400" dirty="0" smtClean="0">
                <a:solidFill>
                  <a:schemeClr val="tx1"/>
                </a:solidFill>
              </a:rPr>
              <a:t> y multas</a:t>
            </a:r>
            <a:endParaRPr lang="es-ES_tradnl" sz="1400" dirty="0">
              <a:solidFill>
                <a:schemeClr val="tx1"/>
              </a:solidFill>
            </a:endParaRPr>
          </a:p>
        </p:txBody>
      </p:sp>
      <p:graphicFrame>
        <p:nvGraphicFramePr>
          <p:cNvPr id="10" name="Tabla 9"/>
          <p:cNvGraphicFramePr>
            <a:graphicFrameLocks noGrp="1"/>
          </p:cNvGraphicFramePr>
          <p:nvPr>
            <p:extLst>
              <p:ext uri="{D42A27DB-BD31-4B8C-83A1-F6EECF244321}">
                <p14:modId xmlns:p14="http://schemas.microsoft.com/office/powerpoint/2010/main" xmlns="" val="995469514"/>
              </p:ext>
            </p:extLst>
          </p:nvPr>
        </p:nvGraphicFramePr>
        <p:xfrm>
          <a:off x="6501968" y="790575"/>
          <a:ext cx="2251506" cy="834390"/>
        </p:xfrm>
        <a:graphic>
          <a:graphicData uri="http://schemas.openxmlformats.org/drawingml/2006/table">
            <a:tbl>
              <a:tblPr firstRow="1" bandRow="1">
                <a:tableStyleId>{5DA37D80-6434-44D0-A028-1B22A696006F}</a:tableStyleId>
              </a:tblPr>
              <a:tblGrid>
                <a:gridCol w="1125753"/>
                <a:gridCol w="1125753"/>
              </a:tblGrid>
              <a:tr h="525780">
                <a:tc>
                  <a:txBody>
                    <a:bodyPr/>
                    <a:lstStyle/>
                    <a:p>
                      <a:pPr algn="ctr"/>
                      <a:r>
                        <a:rPr lang="es-CO" sz="1400" dirty="0" smtClean="0"/>
                        <a:t>Año 2016</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400" dirty="0" smtClean="0"/>
                        <a:t>Año 2017</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8610">
                <a:tc>
                  <a:txBody>
                    <a:bodyPr/>
                    <a:lstStyle/>
                    <a:p>
                      <a:pPr algn="r"/>
                      <a:r>
                        <a:rPr lang="es-CO" sz="1400" dirty="0" smtClean="0"/>
                        <a:t>$14.222</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788FF">
                        <a:alpha val="20000"/>
                      </a:srgbClr>
                    </a:solidFill>
                  </a:tcPr>
                </a:tc>
                <a:tc>
                  <a:txBody>
                    <a:bodyPr/>
                    <a:lstStyle/>
                    <a:p>
                      <a:pPr algn="r"/>
                      <a:r>
                        <a:rPr lang="es-CO" sz="1400" dirty="0" smtClean="0"/>
                        <a:t>$17,845</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788FF">
                        <a:alpha val="20000"/>
                      </a:srgbClr>
                    </a:solidFill>
                  </a:tcPr>
                </a:tc>
              </a:tr>
            </a:tbl>
          </a:graphicData>
        </a:graphic>
      </p:graphicFrame>
      <p:cxnSp>
        <p:nvCxnSpPr>
          <p:cNvPr id="8" name="19 Conector recto"/>
          <p:cNvCxnSpPr/>
          <p:nvPr/>
        </p:nvCxnSpPr>
        <p:spPr>
          <a:xfrm>
            <a:off x="0" y="3475709"/>
            <a:ext cx="9144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1 Gráfico"/>
          <p:cNvGraphicFramePr>
            <a:graphicFrameLocks noGrp="1"/>
          </p:cNvGraphicFramePr>
          <p:nvPr/>
        </p:nvGraphicFramePr>
        <p:xfrm>
          <a:off x="167428" y="786310"/>
          <a:ext cx="8822029" cy="2689398"/>
        </p:xfrm>
        <a:graphic>
          <a:graphicData uri="http://schemas.openxmlformats.org/drawingml/2006/chart">
            <c:chart xmlns:c="http://schemas.openxmlformats.org/drawingml/2006/chart" xmlns:r="http://schemas.openxmlformats.org/officeDocument/2006/relationships" r:id="rId3"/>
          </a:graphicData>
        </a:graphic>
      </p:graphicFrame>
      <p:pic>
        <p:nvPicPr>
          <p:cNvPr id="9" name="91 Imagen" descr="BMC LOGO.bmp"/>
          <p:cNvPicPr>
            <a:picLocks noChangeAspect="1"/>
          </p:cNvPicPr>
          <p:nvPr/>
        </p:nvPicPr>
        <p:blipFill>
          <a:blip r:embed="rId4" cstate="print"/>
          <a:srcRect t="9660" r="-211"/>
          <a:stretch>
            <a:fillRect/>
          </a:stretch>
        </p:blipFill>
        <p:spPr bwMode="auto">
          <a:xfrm>
            <a:off x="7494593" y="117202"/>
            <a:ext cx="1512000" cy="465145"/>
          </a:xfrm>
          <a:prstGeom prst="rect">
            <a:avLst/>
          </a:prstGeom>
          <a:noFill/>
          <a:ln w="9525">
            <a:noFill/>
            <a:miter lim="800000"/>
            <a:headEnd/>
            <a:tailEnd/>
          </a:ln>
        </p:spPr>
      </p:pic>
    </p:spTree>
    <p:extLst>
      <p:ext uri="{BB962C8B-B14F-4D97-AF65-F5344CB8AC3E}">
        <p14:creationId xmlns:p14="http://schemas.microsoft.com/office/powerpoint/2010/main" xmlns="" val="386995014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Gobierno corporativo y control interno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152514"/>
            <a:ext cx="7629525" cy="332399"/>
          </a:xfrm>
          <a:prstGeom prst="rect">
            <a:avLst/>
          </a:prstGeom>
          <a:noFill/>
        </p:spPr>
        <p:txBody>
          <a:bodyPr wrap="square" lIns="0" tIns="0" rIns="0" bIns="0" rtlCol="0">
            <a:spAutoFit/>
          </a:bodyPr>
          <a:lstStyle/>
          <a:p>
            <a:pPr algn="just">
              <a:lnSpc>
                <a:spcPct val="120000"/>
              </a:lnSpc>
            </a:pPr>
            <a:r>
              <a:rPr lang="es-ES_tradnl" dirty="0">
                <a:solidFill>
                  <a:srgbClr val="044990"/>
                </a:solidFill>
              </a:rPr>
              <a:t>Con relación al </a:t>
            </a:r>
            <a:r>
              <a:rPr lang="es-ES_tradnl" b="1" dirty="0">
                <a:solidFill>
                  <a:srgbClr val="044990"/>
                </a:solidFill>
              </a:rPr>
              <a:t>Comité de Auditoría</a:t>
            </a:r>
            <a:r>
              <a:rPr lang="es-ES_tradnl" dirty="0">
                <a:solidFill>
                  <a:srgbClr val="044990"/>
                </a:solidFill>
              </a:rPr>
              <a:t>, los resultados son los siguientes:</a:t>
            </a:r>
            <a:endParaRPr lang="es-CO" dirty="0">
              <a:solidFill>
                <a:srgbClr val="044990"/>
              </a:solidFill>
            </a:endParaRPr>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8" name="Rectangle 4"/>
          <p:cNvSpPr>
            <a:spLocks noChangeArrowheads="1"/>
          </p:cNvSpPr>
          <p:nvPr/>
        </p:nvSpPr>
        <p:spPr bwMode="auto">
          <a:xfrm>
            <a:off x="0" y="334434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6" name="Rectangle 4"/>
          <p:cNvSpPr>
            <a:spLocks noChangeArrowheads="1"/>
          </p:cNvSpPr>
          <p:nvPr/>
        </p:nvSpPr>
        <p:spPr bwMode="auto">
          <a:xfrm>
            <a:off x="0" y="3587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1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20" name="Rectangle 4"/>
          <p:cNvSpPr>
            <a:spLocks noChangeArrowheads="1"/>
          </p:cNvSpPr>
          <p:nvPr/>
        </p:nvSpPr>
        <p:spPr bwMode="auto">
          <a:xfrm>
            <a:off x="0" y="335149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40" name="39 Imagen"/>
          <p:cNvPicPr/>
          <p:nvPr/>
        </p:nvPicPr>
        <p:blipFill>
          <a:blip r:embed="rId3" cstate="print"/>
          <a:srcRect/>
          <a:stretch>
            <a:fillRect/>
          </a:stretch>
        </p:blipFill>
        <p:spPr bwMode="auto">
          <a:xfrm>
            <a:off x="550334" y="1754982"/>
            <a:ext cx="3894666" cy="2556669"/>
          </a:xfrm>
          <a:prstGeom prst="rect">
            <a:avLst/>
          </a:prstGeom>
          <a:noFill/>
          <a:ln w="9525">
            <a:noFill/>
            <a:miter lim="800000"/>
            <a:headEnd/>
            <a:tailEnd/>
          </a:ln>
        </p:spPr>
      </p:pic>
      <p:pic>
        <p:nvPicPr>
          <p:cNvPr id="41" name="40 Imagen"/>
          <p:cNvPicPr/>
          <p:nvPr/>
        </p:nvPicPr>
        <p:blipFill>
          <a:blip r:embed="rId4" cstate="print"/>
          <a:srcRect/>
          <a:stretch>
            <a:fillRect/>
          </a:stretch>
        </p:blipFill>
        <p:spPr bwMode="auto">
          <a:xfrm>
            <a:off x="4572000" y="1754983"/>
            <a:ext cx="3885048" cy="2556668"/>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Gobierno corporativo y control interno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8" name="Rectangle 4"/>
          <p:cNvSpPr>
            <a:spLocks noChangeArrowheads="1"/>
          </p:cNvSpPr>
          <p:nvPr/>
        </p:nvSpPr>
        <p:spPr bwMode="auto">
          <a:xfrm>
            <a:off x="0" y="334434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6" name="Rectangle 4"/>
          <p:cNvSpPr>
            <a:spLocks noChangeArrowheads="1"/>
          </p:cNvSpPr>
          <p:nvPr/>
        </p:nvSpPr>
        <p:spPr bwMode="auto">
          <a:xfrm>
            <a:off x="0" y="3587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1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20" name="Rectangle 4"/>
          <p:cNvSpPr>
            <a:spLocks noChangeArrowheads="1"/>
          </p:cNvSpPr>
          <p:nvPr/>
        </p:nvSpPr>
        <p:spPr bwMode="auto">
          <a:xfrm>
            <a:off x="0" y="335149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806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8068" name="Rectangle 4"/>
          <p:cNvSpPr>
            <a:spLocks noChangeArrowheads="1"/>
          </p:cNvSpPr>
          <p:nvPr/>
        </p:nvSpPr>
        <p:spPr bwMode="auto">
          <a:xfrm>
            <a:off x="0" y="30443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41" name="40 Imagen"/>
          <p:cNvPicPr/>
          <p:nvPr/>
        </p:nvPicPr>
        <p:blipFill>
          <a:blip r:embed="rId3" cstate="print"/>
          <a:srcRect/>
          <a:stretch>
            <a:fillRect/>
          </a:stretch>
        </p:blipFill>
        <p:spPr bwMode="auto">
          <a:xfrm>
            <a:off x="482601" y="1511300"/>
            <a:ext cx="3911600" cy="2553494"/>
          </a:xfrm>
          <a:prstGeom prst="rect">
            <a:avLst/>
          </a:prstGeom>
          <a:noFill/>
          <a:ln w="9525">
            <a:noFill/>
            <a:miter lim="800000"/>
            <a:headEnd/>
            <a:tailEnd/>
          </a:ln>
        </p:spPr>
      </p:pic>
      <p:pic>
        <p:nvPicPr>
          <p:cNvPr id="44" name="43 Imagen"/>
          <p:cNvPicPr/>
          <p:nvPr/>
        </p:nvPicPr>
        <p:blipFill>
          <a:blip r:embed="rId4" cstate="print"/>
          <a:srcRect/>
          <a:stretch>
            <a:fillRect/>
          </a:stretch>
        </p:blipFill>
        <p:spPr bwMode="auto">
          <a:xfrm>
            <a:off x="4521201" y="1511301"/>
            <a:ext cx="4072467" cy="2553493"/>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ppt_x"/>
                                          </p:val>
                                        </p:tav>
                                        <p:tav tm="100000">
                                          <p:val>
                                            <p:strVal val="#ppt_x"/>
                                          </p:val>
                                        </p:tav>
                                      </p:tavLst>
                                    </p:anim>
                                    <p:anim calcmode="lin" valueType="num">
                                      <p:cBhvr additive="base">
                                        <p:cTn id="1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Gobierno corporativo y control interno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8" name="Rectangle 4"/>
          <p:cNvSpPr>
            <a:spLocks noChangeArrowheads="1"/>
          </p:cNvSpPr>
          <p:nvPr/>
        </p:nvSpPr>
        <p:spPr bwMode="auto">
          <a:xfrm>
            <a:off x="0" y="334434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6" name="Rectangle 4"/>
          <p:cNvSpPr>
            <a:spLocks noChangeArrowheads="1"/>
          </p:cNvSpPr>
          <p:nvPr/>
        </p:nvSpPr>
        <p:spPr bwMode="auto">
          <a:xfrm>
            <a:off x="0" y="3587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1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20" name="Rectangle 4"/>
          <p:cNvSpPr>
            <a:spLocks noChangeArrowheads="1"/>
          </p:cNvSpPr>
          <p:nvPr/>
        </p:nvSpPr>
        <p:spPr bwMode="auto">
          <a:xfrm>
            <a:off x="0" y="335149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704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7044" name="Rectangle 4"/>
          <p:cNvSpPr>
            <a:spLocks noChangeArrowheads="1"/>
          </p:cNvSpPr>
          <p:nvPr/>
        </p:nvSpPr>
        <p:spPr bwMode="auto">
          <a:xfrm>
            <a:off x="0" y="19870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87045" name="Rectangle 5"/>
          <p:cNvSpPr>
            <a:spLocks noChangeArrowheads="1"/>
          </p:cNvSpPr>
          <p:nvPr/>
        </p:nvSpPr>
        <p:spPr bwMode="auto">
          <a:xfrm>
            <a:off x="0" y="38158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44" name="43 Imagen"/>
          <p:cNvPicPr/>
          <p:nvPr/>
        </p:nvPicPr>
        <p:blipFill>
          <a:blip r:embed="rId3" cstate="print"/>
          <a:srcRect/>
          <a:stretch>
            <a:fillRect/>
          </a:stretch>
        </p:blipFill>
        <p:spPr bwMode="auto">
          <a:xfrm>
            <a:off x="457200" y="1536700"/>
            <a:ext cx="4165600" cy="2647950"/>
          </a:xfrm>
          <a:prstGeom prst="rect">
            <a:avLst/>
          </a:prstGeom>
          <a:noFill/>
          <a:ln w="9525">
            <a:noFill/>
            <a:miter lim="800000"/>
            <a:headEnd/>
            <a:tailEnd/>
          </a:ln>
        </p:spPr>
      </p:pic>
      <p:pic>
        <p:nvPicPr>
          <p:cNvPr id="45" name="44 Imagen"/>
          <p:cNvPicPr/>
          <p:nvPr/>
        </p:nvPicPr>
        <p:blipFill>
          <a:blip r:embed="rId4" cstate="print"/>
          <a:srcRect/>
          <a:stretch>
            <a:fillRect/>
          </a:stretch>
        </p:blipFill>
        <p:spPr bwMode="auto">
          <a:xfrm>
            <a:off x="4783667" y="1536700"/>
            <a:ext cx="3920066" cy="2645172"/>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fill="hold"/>
                                        <p:tgtEl>
                                          <p:spTgt spid="45"/>
                                        </p:tgtEl>
                                        <p:attrNameLst>
                                          <p:attrName>ppt_x</p:attrName>
                                        </p:attrNameLst>
                                      </p:cBhvr>
                                      <p:tavLst>
                                        <p:tav tm="0">
                                          <p:val>
                                            <p:strVal val="#ppt_x"/>
                                          </p:val>
                                        </p:tav>
                                        <p:tav tm="100000">
                                          <p:val>
                                            <p:strVal val="#ppt_x"/>
                                          </p:val>
                                        </p:tav>
                                      </p:tavLst>
                                    </p:anim>
                                    <p:anim calcmode="lin" valueType="num">
                                      <p:cBhvr additive="base">
                                        <p:cTn id="1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Gobierno corporativo y control interno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228725"/>
            <a:ext cx="7629525" cy="664797"/>
          </a:xfrm>
          <a:prstGeom prst="rect">
            <a:avLst/>
          </a:prstGeom>
          <a:noFill/>
        </p:spPr>
        <p:txBody>
          <a:bodyPr wrap="square" lIns="0" tIns="0" rIns="0" bIns="0" rtlCol="0">
            <a:spAutoFit/>
          </a:bodyPr>
          <a:lstStyle/>
          <a:p>
            <a:pPr algn="just">
              <a:lnSpc>
                <a:spcPct val="120000"/>
              </a:lnSpc>
            </a:pPr>
            <a:r>
              <a:rPr lang="es-ES_tradnl" dirty="0" smtClean="0">
                <a:solidFill>
                  <a:srgbClr val="044990"/>
                </a:solidFill>
              </a:rPr>
              <a:t>Con </a:t>
            </a:r>
            <a:r>
              <a:rPr lang="es-ES_tradnl" dirty="0">
                <a:solidFill>
                  <a:srgbClr val="044990"/>
                </a:solidFill>
              </a:rPr>
              <a:t>relación al tema de </a:t>
            </a:r>
            <a:r>
              <a:rPr lang="es-ES_tradnl" b="1" dirty="0">
                <a:solidFill>
                  <a:srgbClr val="044990"/>
                </a:solidFill>
              </a:rPr>
              <a:t>conflictos de interés</a:t>
            </a:r>
            <a:r>
              <a:rPr lang="es-ES_tradnl" dirty="0">
                <a:solidFill>
                  <a:srgbClr val="044990"/>
                </a:solidFill>
              </a:rPr>
              <a:t>, </a:t>
            </a:r>
            <a:r>
              <a:rPr lang="es-ES_tradnl" dirty="0" smtClean="0">
                <a:solidFill>
                  <a:srgbClr val="044990"/>
                </a:solidFill>
              </a:rPr>
              <a:t>la evolución de presenta así</a:t>
            </a:r>
            <a:r>
              <a:rPr lang="es-ES_tradnl" dirty="0">
                <a:solidFill>
                  <a:srgbClr val="044990"/>
                </a:solidFill>
              </a:rPr>
              <a:t>: </a:t>
            </a:r>
            <a:endParaRPr lang="es-CO" dirty="0">
              <a:solidFill>
                <a:srgbClr val="044990"/>
              </a:solidFill>
            </a:endParaRPr>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8" name="Rectangle 4"/>
          <p:cNvSpPr>
            <a:spLocks noChangeArrowheads="1"/>
          </p:cNvSpPr>
          <p:nvPr/>
        </p:nvSpPr>
        <p:spPr bwMode="auto">
          <a:xfrm>
            <a:off x="0" y="334434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6" name="Rectangle 4"/>
          <p:cNvSpPr>
            <a:spLocks noChangeArrowheads="1"/>
          </p:cNvSpPr>
          <p:nvPr/>
        </p:nvSpPr>
        <p:spPr bwMode="auto">
          <a:xfrm>
            <a:off x="0" y="3587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1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20" name="Rectangle 4"/>
          <p:cNvSpPr>
            <a:spLocks noChangeArrowheads="1"/>
          </p:cNvSpPr>
          <p:nvPr/>
        </p:nvSpPr>
        <p:spPr bwMode="auto">
          <a:xfrm>
            <a:off x="0" y="335149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704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7044" name="Rectangle 4"/>
          <p:cNvSpPr>
            <a:spLocks noChangeArrowheads="1"/>
          </p:cNvSpPr>
          <p:nvPr/>
        </p:nvSpPr>
        <p:spPr bwMode="auto">
          <a:xfrm>
            <a:off x="0" y="19870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87045" name="Rectangle 5"/>
          <p:cNvSpPr>
            <a:spLocks noChangeArrowheads="1"/>
          </p:cNvSpPr>
          <p:nvPr/>
        </p:nvSpPr>
        <p:spPr bwMode="auto">
          <a:xfrm>
            <a:off x="0" y="38158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909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9092" name="Rectangle 4"/>
          <p:cNvSpPr>
            <a:spLocks noChangeArrowheads="1"/>
          </p:cNvSpPr>
          <p:nvPr/>
        </p:nvSpPr>
        <p:spPr bwMode="auto">
          <a:xfrm>
            <a:off x="0" y="37015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45" name="44 Imagen"/>
          <p:cNvPicPr/>
          <p:nvPr/>
        </p:nvPicPr>
        <p:blipFill>
          <a:blip r:embed="rId3" cstate="print"/>
          <a:srcRect/>
          <a:stretch>
            <a:fillRect/>
          </a:stretch>
        </p:blipFill>
        <p:spPr bwMode="auto">
          <a:xfrm>
            <a:off x="279401" y="1928812"/>
            <a:ext cx="4214817" cy="2484437"/>
          </a:xfrm>
          <a:prstGeom prst="rect">
            <a:avLst/>
          </a:prstGeom>
          <a:noFill/>
          <a:ln w="9525">
            <a:noFill/>
            <a:miter lim="800000"/>
            <a:headEnd/>
            <a:tailEnd/>
          </a:ln>
        </p:spPr>
      </p:pic>
      <p:pic>
        <p:nvPicPr>
          <p:cNvPr id="46" name="45 Imagen"/>
          <p:cNvPicPr/>
          <p:nvPr/>
        </p:nvPicPr>
        <p:blipFill>
          <a:blip r:embed="rId4" cstate="print"/>
          <a:srcRect/>
          <a:stretch>
            <a:fillRect/>
          </a:stretch>
        </p:blipFill>
        <p:spPr bwMode="auto">
          <a:xfrm>
            <a:off x="4605867" y="1928812"/>
            <a:ext cx="4114800" cy="2484437"/>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fill="hold"/>
                                        <p:tgtEl>
                                          <p:spTgt spid="45"/>
                                        </p:tgtEl>
                                        <p:attrNameLst>
                                          <p:attrName>ppt_x</p:attrName>
                                        </p:attrNameLst>
                                      </p:cBhvr>
                                      <p:tavLst>
                                        <p:tav tm="0">
                                          <p:val>
                                            <p:strVal val="#ppt_x"/>
                                          </p:val>
                                        </p:tav>
                                        <p:tav tm="100000">
                                          <p:val>
                                            <p:strVal val="#ppt_x"/>
                                          </p:val>
                                        </p:tav>
                                      </p:tavLst>
                                    </p:anim>
                                    <p:anim calcmode="lin" valueType="num">
                                      <p:cBhvr additive="base">
                                        <p:cTn id="1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Gobierno corporativo y control interno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228725"/>
            <a:ext cx="7629525" cy="609398"/>
          </a:xfrm>
          <a:prstGeom prst="rect">
            <a:avLst/>
          </a:prstGeom>
          <a:noFill/>
        </p:spPr>
        <p:txBody>
          <a:bodyPr wrap="square" lIns="0" tIns="0" rIns="0" bIns="0" rtlCol="0">
            <a:spAutoFit/>
          </a:bodyPr>
          <a:lstStyle/>
          <a:p>
            <a:pPr algn="just">
              <a:lnSpc>
                <a:spcPct val="120000"/>
              </a:lnSpc>
            </a:pPr>
            <a:r>
              <a:rPr lang="es-ES_tradnl" dirty="0">
                <a:solidFill>
                  <a:srgbClr val="044990"/>
                </a:solidFill>
              </a:rPr>
              <a:t>Sobre el funcionamiento de la </a:t>
            </a:r>
            <a:r>
              <a:rPr lang="es-ES_tradnl" b="1" dirty="0">
                <a:solidFill>
                  <a:srgbClr val="044990"/>
                </a:solidFill>
              </a:rPr>
              <a:t>Junta Directiva </a:t>
            </a:r>
            <a:r>
              <a:rPr lang="es-ES_tradnl" dirty="0">
                <a:solidFill>
                  <a:srgbClr val="044990"/>
                </a:solidFill>
              </a:rPr>
              <a:t>se destaca lo siguiente: </a:t>
            </a:r>
            <a:endParaRPr lang="es-CO" dirty="0">
              <a:solidFill>
                <a:srgbClr val="044990"/>
              </a:solidFill>
            </a:endParaRPr>
          </a:p>
          <a:p>
            <a:r>
              <a:rPr lang="es-CO" dirty="0"/>
              <a:t> </a:t>
            </a:r>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8" name="Rectangle 4"/>
          <p:cNvSpPr>
            <a:spLocks noChangeArrowheads="1"/>
          </p:cNvSpPr>
          <p:nvPr/>
        </p:nvSpPr>
        <p:spPr bwMode="auto">
          <a:xfrm>
            <a:off x="0" y="334434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6" name="Rectangle 4"/>
          <p:cNvSpPr>
            <a:spLocks noChangeArrowheads="1"/>
          </p:cNvSpPr>
          <p:nvPr/>
        </p:nvSpPr>
        <p:spPr bwMode="auto">
          <a:xfrm>
            <a:off x="0" y="3587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1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20" name="Rectangle 4"/>
          <p:cNvSpPr>
            <a:spLocks noChangeArrowheads="1"/>
          </p:cNvSpPr>
          <p:nvPr/>
        </p:nvSpPr>
        <p:spPr bwMode="auto">
          <a:xfrm>
            <a:off x="0" y="335149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704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7044" name="Rectangle 4"/>
          <p:cNvSpPr>
            <a:spLocks noChangeArrowheads="1"/>
          </p:cNvSpPr>
          <p:nvPr/>
        </p:nvSpPr>
        <p:spPr bwMode="auto">
          <a:xfrm>
            <a:off x="0" y="19870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87045" name="Rectangle 5"/>
          <p:cNvSpPr>
            <a:spLocks noChangeArrowheads="1"/>
          </p:cNvSpPr>
          <p:nvPr/>
        </p:nvSpPr>
        <p:spPr bwMode="auto">
          <a:xfrm>
            <a:off x="0" y="38158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909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9092" name="Rectangle 4"/>
          <p:cNvSpPr>
            <a:spLocks noChangeArrowheads="1"/>
          </p:cNvSpPr>
          <p:nvPr/>
        </p:nvSpPr>
        <p:spPr bwMode="auto">
          <a:xfrm>
            <a:off x="0" y="37015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9011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90116" name="Rectangle 4"/>
          <p:cNvSpPr>
            <a:spLocks noChangeArrowheads="1"/>
          </p:cNvSpPr>
          <p:nvPr/>
        </p:nvSpPr>
        <p:spPr bwMode="auto">
          <a:xfrm>
            <a:off x="0" y="1644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90117" name="Rectangle 5"/>
          <p:cNvSpPr>
            <a:spLocks noChangeArrowheads="1"/>
          </p:cNvSpPr>
          <p:nvPr/>
        </p:nvSpPr>
        <p:spPr bwMode="auto">
          <a:xfrm>
            <a:off x="0" y="31300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49" name="48 Imagen"/>
          <p:cNvPicPr/>
          <p:nvPr/>
        </p:nvPicPr>
        <p:blipFill>
          <a:blip r:embed="rId3" cstate="print"/>
          <a:srcRect/>
          <a:stretch>
            <a:fillRect/>
          </a:stretch>
        </p:blipFill>
        <p:spPr bwMode="auto">
          <a:xfrm>
            <a:off x="372534" y="1685774"/>
            <a:ext cx="4157134" cy="2492527"/>
          </a:xfrm>
          <a:prstGeom prst="rect">
            <a:avLst/>
          </a:prstGeom>
          <a:noFill/>
          <a:ln w="9525">
            <a:noFill/>
            <a:miter lim="800000"/>
            <a:headEnd/>
            <a:tailEnd/>
          </a:ln>
        </p:spPr>
      </p:pic>
      <p:pic>
        <p:nvPicPr>
          <p:cNvPr id="50" name="49 Imagen"/>
          <p:cNvPicPr/>
          <p:nvPr/>
        </p:nvPicPr>
        <p:blipFill>
          <a:blip r:embed="rId4" cstate="print"/>
          <a:srcRect/>
          <a:stretch>
            <a:fillRect/>
          </a:stretch>
        </p:blipFill>
        <p:spPr bwMode="auto">
          <a:xfrm>
            <a:off x="4749801" y="1685774"/>
            <a:ext cx="3953933" cy="2492526"/>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ppt_x"/>
                                          </p:val>
                                        </p:tav>
                                        <p:tav tm="100000">
                                          <p:val>
                                            <p:strVal val="#ppt_x"/>
                                          </p:val>
                                        </p:tav>
                                      </p:tavLst>
                                    </p:anim>
                                    <p:anim calcmode="lin" valueType="num">
                                      <p:cBhvr additive="base">
                                        <p:cTn id="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Gobierno corporativo y control interno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8" name="Rectangle 4"/>
          <p:cNvSpPr>
            <a:spLocks noChangeArrowheads="1"/>
          </p:cNvSpPr>
          <p:nvPr/>
        </p:nvSpPr>
        <p:spPr bwMode="auto">
          <a:xfrm>
            <a:off x="0" y="334434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6" name="Rectangle 4"/>
          <p:cNvSpPr>
            <a:spLocks noChangeArrowheads="1"/>
          </p:cNvSpPr>
          <p:nvPr/>
        </p:nvSpPr>
        <p:spPr bwMode="auto">
          <a:xfrm>
            <a:off x="0" y="3587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1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20" name="Rectangle 4"/>
          <p:cNvSpPr>
            <a:spLocks noChangeArrowheads="1"/>
          </p:cNvSpPr>
          <p:nvPr/>
        </p:nvSpPr>
        <p:spPr bwMode="auto">
          <a:xfrm>
            <a:off x="0" y="335149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704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7044" name="Rectangle 4"/>
          <p:cNvSpPr>
            <a:spLocks noChangeArrowheads="1"/>
          </p:cNvSpPr>
          <p:nvPr/>
        </p:nvSpPr>
        <p:spPr bwMode="auto">
          <a:xfrm>
            <a:off x="0" y="19870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87045" name="Rectangle 5"/>
          <p:cNvSpPr>
            <a:spLocks noChangeArrowheads="1"/>
          </p:cNvSpPr>
          <p:nvPr/>
        </p:nvSpPr>
        <p:spPr bwMode="auto">
          <a:xfrm>
            <a:off x="0" y="38158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909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9092" name="Rectangle 4"/>
          <p:cNvSpPr>
            <a:spLocks noChangeArrowheads="1"/>
          </p:cNvSpPr>
          <p:nvPr/>
        </p:nvSpPr>
        <p:spPr bwMode="auto">
          <a:xfrm>
            <a:off x="0" y="37015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9011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90116" name="Rectangle 4"/>
          <p:cNvSpPr>
            <a:spLocks noChangeArrowheads="1"/>
          </p:cNvSpPr>
          <p:nvPr/>
        </p:nvSpPr>
        <p:spPr bwMode="auto">
          <a:xfrm>
            <a:off x="0" y="1644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90117" name="Rectangle 5"/>
          <p:cNvSpPr>
            <a:spLocks noChangeArrowheads="1"/>
          </p:cNvSpPr>
          <p:nvPr/>
        </p:nvSpPr>
        <p:spPr bwMode="auto">
          <a:xfrm>
            <a:off x="0" y="31300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9113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91140" name="Rectangle 4"/>
          <p:cNvSpPr>
            <a:spLocks noChangeArrowheads="1"/>
          </p:cNvSpPr>
          <p:nvPr/>
        </p:nvSpPr>
        <p:spPr bwMode="auto">
          <a:xfrm>
            <a:off x="0" y="34086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49" name="48 Imagen"/>
          <p:cNvPicPr/>
          <p:nvPr/>
        </p:nvPicPr>
        <p:blipFill>
          <a:blip r:embed="rId3" cstate="print"/>
          <a:srcRect/>
          <a:stretch>
            <a:fillRect/>
          </a:stretch>
        </p:blipFill>
        <p:spPr bwMode="auto">
          <a:xfrm>
            <a:off x="389467" y="1524001"/>
            <a:ext cx="4097866" cy="2730500"/>
          </a:xfrm>
          <a:prstGeom prst="rect">
            <a:avLst/>
          </a:prstGeom>
          <a:noFill/>
          <a:ln w="9525">
            <a:noFill/>
            <a:miter lim="800000"/>
            <a:headEnd/>
            <a:tailEnd/>
          </a:ln>
        </p:spPr>
      </p:pic>
      <p:pic>
        <p:nvPicPr>
          <p:cNvPr id="50" name="49 Imagen"/>
          <p:cNvPicPr/>
          <p:nvPr/>
        </p:nvPicPr>
        <p:blipFill>
          <a:blip r:embed="rId4" cstate="print"/>
          <a:srcRect/>
          <a:stretch>
            <a:fillRect/>
          </a:stretch>
        </p:blipFill>
        <p:spPr bwMode="auto">
          <a:xfrm>
            <a:off x="4631267" y="1524001"/>
            <a:ext cx="4038600" cy="2730500"/>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ppt_x"/>
                                          </p:val>
                                        </p:tav>
                                        <p:tav tm="100000">
                                          <p:val>
                                            <p:strVal val="#ppt_x"/>
                                          </p:val>
                                        </p:tav>
                                      </p:tavLst>
                                    </p:anim>
                                    <p:anim calcmode="lin" valueType="num">
                                      <p:cBhvr additive="base">
                                        <p:cTn id="1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500" fill="hold"/>
                                        <p:tgtEl>
                                          <p:spTgt spid="50"/>
                                        </p:tgtEl>
                                        <p:attrNameLst>
                                          <p:attrName>ppt_x</p:attrName>
                                        </p:attrNameLst>
                                      </p:cBhvr>
                                      <p:tavLst>
                                        <p:tav tm="0">
                                          <p:val>
                                            <p:strVal val="#ppt_x"/>
                                          </p:val>
                                        </p:tav>
                                        <p:tav tm="100000">
                                          <p:val>
                                            <p:strVal val="#ppt_x"/>
                                          </p:val>
                                        </p:tav>
                                      </p:tavLst>
                                    </p:anim>
                                    <p:anim calcmode="lin" valueType="num">
                                      <p:cBhvr additive="base">
                                        <p:cTn id="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Gobierno corporativo y control interno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228725"/>
            <a:ext cx="7629525" cy="664797"/>
          </a:xfrm>
          <a:prstGeom prst="rect">
            <a:avLst/>
          </a:prstGeom>
          <a:noFill/>
        </p:spPr>
        <p:txBody>
          <a:bodyPr wrap="square" lIns="0" tIns="0" rIns="0" bIns="0" rtlCol="0">
            <a:spAutoFit/>
          </a:bodyPr>
          <a:lstStyle/>
          <a:p>
            <a:pPr algn="just">
              <a:lnSpc>
                <a:spcPct val="120000"/>
              </a:lnSpc>
            </a:pPr>
            <a:r>
              <a:rPr lang="es-CO" dirty="0">
                <a:solidFill>
                  <a:srgbClr val="044990"/>
                </a:solidFill>
              </a:rPr>
              <a:t>Por último, en lo que tiene que ver con la existencia de </a:t>
            </a:r>
            <a:r>
              <a:rPr lang="es-CO" b="1" dirty="0">
                <a:solidFill>
                  <a:srgbClr val="044990"/>
                </a:solidFill>
              </a:rPr>
              <a:t>Códigos de Buen Gobierno y Códigos de Conducta</a:t>
            </a:r>
            <a:r>
              <a:rPr lang="es-CO" dirty="0">
                <a:solidFill>
                  <a:srgbClr val="044990"/>
                </a:solidFill>
              </a:rPr>
              <a:t> se tiene lo siguiente:</a:t>
            </a:r>
            <a:r>
              <a:rPr lang="es-CO" dirty="0"/>
              <a:t> </a:t>
            </a:r>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2948" name="Rectangle 4"/>
          <p:cNvSpPr>
            <a:spLocks noChangeArrowheads="1"/>
          </p:cNvSpPr>
          <p:nvPr/>
        </p:nvSpPr>
        <p:spPr bwMode="auto">
          <a:xfrm>
            <a:off x="0" y="334434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4996" name="Rectangle 4"/>
          <p:cNvSpPr>
            <a:spLocks noChangeArrowheads="1"/>
          </p:cNvSpPr>
          <p:nvPr/>
        </p:nvSpPr>
        <p:spPr bwMode="auto">
          <a:xfrm>
            <a:off x="0" y="3587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1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6020" name="Rectangle 4"/>
          <p:cNvSpPr>
            <a:spLocks noChangeArrowheads="1"/>
          </p:cNvSpPr>
          <p:nvPr/>
        </p:nvSpPr>
        <p:spPr bwMode="auto">
          <a:xfrm>
            <a:off x="0" y="335149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704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7044" name="Rectangle 4"/>
          <p:cNvSpPr>
            <a:spLocks noChangeArrowheads="1"/>
          </p:cNvSpPr>
          <p:nvPr/>
        </p:nvSpPr>
        <p:spPr bwMode="auto">
          <a:xfrm>
            <a:off x="0" y="19870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87045" name="Rectangle 5"/>
          <p:cNvSpPr>
            <a:spLocks noChangeArrowheads="1"/>
          </p:cNvSpPr>
          <p:nvPr/>
        </p:nvSpPr>
        <p:spPr bwMode="auto">
          <a:xfrm>
            <a:off x="0" y="38158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909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89092" name="Rectangle 4"/>
          <p:cNvSpPr>
            <a:spLocks noChangeArrowheads="1"/>
          </p:cNvSpPr>
          <p:nvPr/>
        </p:nvSpPr>
        <p:spPr bwMode="auto">
          <a:xfrm>
            <a:off x="0" y="37015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9011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90116" name="Rectangle 4"/>
          <p:cNvSpPr>
            <a:spLocks noChangeArrowheads="1"/>
          </p:cNvSpPr>
          <p:nvPr/>
        </p:nvSpPr>
        <p:spPr bwMode="auto">
          <a:xfrm>
            <a:off x="0" y="1644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90117" name="Rectangle 5"/>
          <p:cNvSpPr>
            <a:spLocks noChangeArrowheads="1"/>
          </p:cNvSpPr>
          <p:nvPr/>
        </p:nvSpPr>
        <p:spPr bwMode="auto">
          <a:xfrm>
            <a:off x="0" y="31300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9113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91140" name="Rectangle 4"/>
          <p:cNvSpPr>
            <a:spLocks noChangeArrowheads="1"/>
          </p:cNvSpPr>
          <p:nvPr/>
        </p:nvSpPr>
        <p:spPr bwMode="auto">
          <a:xfrm>
            <a:off x="0" y="34086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9216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92164" name="Rectangle 4"/>
          <p:cNvSpPr>
            <a:spLocks noChangeArrowheads="1"/>
          </p:cNvSpPr>
          <p:nvPr/>
        </p:nvSpPr>
        <p:spPr bwMode="auto">
          <a:xfrm>
            <a:off x="0" y="1794153"/>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92165" name="Rectangle 5"/>
          <p:cNvSpPr>
            <a:spLocks noChangeArrowheads="1"/>
          </p:cNvSpPr>
          <p:nvPr/>
        </p:nvSpPr>
        <p:spPr bwMode="auto">
          <a:xfrm>
            <a:off x="0" y="3430071"/>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53" name="52 Imagen"/>
          <p:cNvPicPr/>
          <p:nvPr/>
        </p:nvPicPr>
        <p:blipFill>
          <a:blip r:embed="rId3" cstate="print"/>
          <a:srcRect/>
          <a:stretch>
            <a:fillRect/>
          </a:stretch>
        </p:blipFill>
        <p:spPr bwMode="auto">
          <a:xfrm>
            <a:off x="355601" y="1994023"/>
            <a:ext cx="3979333" cy="2520827"/>
          </a:xfrm>
          <a:prstGeom prst="rect">
            <a:avLst/>
          </a:prstGeom>
          <a:noFill/>
          <a:ln w="9525">
            <a:noFill/>
            <a:miter lim="800000"/>
            <a:headEnd/>
            <a:tailEnd/>
          </a:ln>
        </p:spPr>
      </p:pic>
      <p:pic>
        <p:nvPicPr>
          <p:cNvPr id="55" name="54 Imagen"/>
          <p:cNvPicPr/>
          <p:nvPr/>
        </p:nvPicPr>
        <p:blipFill>
          <a:blip r:embed="rId4" cstate="print"/>
          <a:srcRect/>
          <a:stretch>
            <a:fillRect/>
          </a:stretch>
        </p:blipFill>
        <p:spPr bwMode="auto">
          <a:xfrm>
            <a:off x="4395307" y="1994024"/>
            <a:ext cx="4061741" cy="2535113"/>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ppt_x"/>
                                          </p:val>
                                        </p:tav>
                                        <p:tav tm="100000">
                                          <p:val>
                                            <p:strVal val="#ppt_x"/>
                                          </p:val>
                                        </p:tav>
                                      </p:tavLst>
                                    </p:anim>
                                    <p:anim calcmode="lin" valueType="num">
                                      <p:cBhvr additive="base">
                                        <p:cTn id="1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366887"/>
            <a:ext cx="8458681" cy="1480008"/>
          </a:xfrm>
        </p:spPr>
        <p:txBody>
          <a:bodyPr/>
          <a:lstStyle/>
          <a:p>
            <a:pPr lvl="1" algn="ctr" defTabSz="913990" rtl="0">
              <a:lnSpc>
                <a:spcPct val="85000"/>
              </a:lnSpc>
              <a:spcBef>
                <a:spcPct val="0"/>
              </a:spcBef>
            </a:pPr>
            <a:r>
              <a:rPr lang="es-CO" sz="3800" dirty="0" smtClean="0">
                <a:solidFill>
                  <a:schemeClr val="bg1"/>
                </a:solidFill>
                <a:latin typeface="+mj-lt"/>
              </a:rPr>
              <a:t>9. PROPOSICIONES Y VARIOS</a:t>
            </a:r>
            <a:endParaRPr lang="es-CO" sz="3200" dirty="0">
              <a:solidFill>
                <a:schemeClr val="bg1"/>
              </a:solidFill>
              <a:latin typeface="+mj-lt"/>
            </a:endParaRPr>
          </a:p>
        </p:txBody>
      </p:sp>
      <p:sp>
        <p:nvSpPr>
          <p:cNvPr id="2" name="1 Marcador de texto"/>
          <p:cNvSpPr>
            <a:spLocks noGrp="1"/>
          </p:cNvSpPr>
          <p:nvPr>
            <p:ph type="body" sz="quarter" idx="14"/>
          </p:nvPr>
        </p:nvSpPr>
        <p:spPr>
          <a:xfrm>
            <a:off x="674784" y="3619892"/>
            <a:ext cx="7783445" cy="1523607"/>
          </a:xfrm>
        </p:spPr>
        <p:txBody>
          <a:bodyPr/>
          <a:lstStyle/>
          <a:p>
            <a:pPr>
              <a:buNone/>
            </a:pPr>
            <a:endParaRPr lang="es-CO" dirty="0" smtClean="0">
              <a:solidFill>
                <a:schemeClr val="bg1"/>
              </a:solidFill>
            </a:endParaRPr>
          </a:p>
          <a:p>
            <a:pPr>
              <a:buNone/>
            </a:pPr>
            <a:endParaRPr lang="es-CO" dirty="0" smtClean="0">
              <a:solidFill>
                <a:schemeClr val="bg1"/>
              </a:solidFill>
            </a:endParaRPr>
          </a:p>
          <a:p>
            <a:pPr>
              <a:buNone/>
            </a:pPr>
            <a:endParaRPr lang="es-CO" sz="1800" dirty="0">
              <a:solidFill>
                <a:schemeClr val="bg1"/>
              </a:solidFill>
              <a:latin typeface="+mn-lt"/>
            </a:endParaRPr>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 xmlns:p14="http://schemas.microsoft.com/office/powerpoint/2010/main" val="1969501262"/>
              </p:ext>
            </p:extLst>
          </p:nvPr>
        </p:nvGraphicFramePr>
        <p:xfrm>
          <a:off x="285750" y="1049905"/>
          <a:ext cx="8572500" cy="34479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 Placeholder 30"/>
          <p:cNvSpPr txBox="1">
            <a:spLocks/>
          </p:cNvSpPr>
          <p:nvPr/>
        </p:nvSpPr>
        <p:spPr>
          <a:xfrm>
            <a:off x="285750" y="216386"/>
            <a:ext cx="712729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9. Proposiciones y varios</a:t>
            </a:r>
          </a:p>
        </p:txBody>
      </p:sp>
    </p:spTree>
    <p:extLst>
      <p:ext uri="{BB962C8B-B14F-4D97-AF65-F5344CB8AC3E}">
        <p14:creationId xmlns="" xmlns:p14="http://schemas.microsoft.com/office/powerpoint/2010/main" val="276186299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1"/>
          <p:cNvSpPr>
            <a:spLocks noGrp="1"/>
          </p:cNvSpPr>
          <p:nvPr>
            <p:ph type="title"/>
          </p:nvPr>
        </p:nvSpPr>
        <p:spPr bwMode="auto">
          <a:xfrm>
            <a:off x="531108" y="156329"/>
            <a:ext cx="6631388" cy="335756"/>
          </a:xfrm>
        </p:spPr>
        <p:txBody>
          <a:bodyPr wrap="square" numCol="1" anchorCtr="0" compatLnSpc="1">
            <a:prstTxWarp prst="textNoShape">
              <a:avLst/>
            </a:prstTxWarp>
          </a:bodyPr>
          <a:lstStyle/>
          <a:p>
            <a:pPr algn="just" eaLnBrk="0" hangingPunct="0"/>
            <a:r>
              <a:rPr lang="es-CO" sz="1800" b="1" dirty="0" smtClean="0">
                <a:latin typeface="Calibri" pitchFamily="34" charset="0"/>
              </a:rPr>
              <a:t>Antecedentes – Operación Forward MCP No. 27942443</a:t>
            </a:r>
            <a:endParaRPr lang="es-CO" sz="2000" b="1" dirty="0" smtClean="0">
              <a:latin typeface="Calibri" pitchFamily="34" charset="0"/>
            </a:endParaRPr>
          </a:p>
        </p:txBody>
      </p:sp>
      <p:sp>
        <p:nvSpPr>
          <p:cNvPr id="14" name="Content Placeholder 13"/>
          <p:cNvSpPr>
            <a:spLocks noGrp="1"/>
          </p:cNvSpPr>
          <p:nvPr>
            <p:ph sz="quarter" idx="15"/>
          </p:nvPr>
        </p:nvSpPr>
        <p:spPr>
          <a:xfrm>
            <a:off x="531108" y="763325"/>
            <a:ext cx="7965218" cy="1232452"/>
          </a:xfrm>
        </p:spPr>
        <p:txBody>
          <a:bodyPr rtlCol="0">
            <a:noAutofit/>
          </a:bodyPr>
          <a:lstStyle/>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algn="just" fontAlgn="auto">
              <a:defRPr/>
            </a:pPr>
            <a:r>
              <a:rPr lang="es-ES_tradnl" sz="1100" dirty="0" smtClean="0">
                <a:solidFill>
                  <a:schemeClr val="tx1"/>
                </a:solidFill>
                <a:cs typeface="Arial" charset="0"/>
              </a:rPr>
              <a:t> </a:t>
            </a:r>
            <a:endParaRPr lang="es-CO" sz="1100" dirty="0" smtClean="0">
              <a:solidFill>
                <a:schemeClr val="tx1"/>
              </a:solidFill>
              <a:cs typeface="Arial" charset="0"/>
            </a:endParaRPr>
          </a:p>
          <a:p>
            <a:pPr fontAlgn="auto">
              <a:lnSpc>
                <a:spcPct val="100000"/>
              </a:lnSpc>
              <a:defRPr/>
            </a:pPr>
            <a:endParaRPr lang="es-ES_tradnl" sz="1100" dirty="0">
              <a:solidFill>
                <a:schemeClr val="tx1"/>
              </a:solidFill>
            </a:endParaRPr>
          </a:p>
          <a:p>
            <a:pPr fontAlgn="auto">
              <a:lnSpc>
                <a:spcPct val="100000"/>
              </a:lnSpc>
              <a:defRPr/>
            </a:pPr>
            <a:endParaRPr lang="es-ES_tradnl" sz="1100" dirty="0">
              <a:solidFill>
                <a:schemeClr val="tx1"/>
              </a:solidFill>
            </a:endParaRPr>
          </a:p>
        </p:txBody>
      </p:sp>
      <p:grpSp>
        <p:nvGrpSpPr>
          <p:cNvPr id="2" name="Group 34"/>
          <p:cNvGrpSpPr>
            <a:grpSpLocks/>
          </p:cNvGrpSpPr>
          <p:nvPr/>
        </p:nvGrpSpPr>
        <p:grpSpPr bwMode="auto">
          <a:xfrm>
            <a:off x="685801" y="4624388"/>
            <a:ext cx="1044575" cy="89297"/>
            <a:chOff x="685800" y="6165890"/>
            <a:chExt cx="1044000" cy="119062"/>
          </a:xfrm>
        </p:grpSpPr>
        <p:sp>
          <p:nvSpPr>
            <p:cNvPr id="19469" name="Rectangle 9"/>
            <p:cNvSpPr>
              <a:spLocks noChangeArrowheads="1"/>
            </p:cNvSpPr>
            <p:nvPr/>
          </p:nvSpPr>
          <p:spPr bwMode="auto">
            <a:xfrm>
              <a:off x="685800" y="6218276"/>
              <a:ext cx="1044000" cy="66675"/>
            </a:xfrm>
            <a:prstGeom prst="rect">
              <a:avLst/>
            </a:prstGeom>
            <a:solidFill>
              <a:srgbClr val="044990"/>
            </a:solidFill>
            <a:ln w="9525">
              <a:noFill/>
              <a:miter lim="800000"/>
              <a:headEnd/>
              <a:tailEnd/>
            </a:ln>
          </p:spPr>
          <p:txBody>
            <a:bodyPr/>
            <a:lstStyle/>
            <a:p>
              <a:endParaRPr lang="es-CO">
                <a:latin typeface="Franklin Gothic Book"/>
              </a:endParaRPr>
            </a:p>
          </p:txBody>
        </p:sp>
        <p:sp>
          <p:nvSpPr>
            <p:cNvPr id="19470" name="Freeform 8"/>
            <p:cNvSpPr>
              <a:spLocks/>
            </p:cNvSpPr>
            <p:nvPr/>
          </p:nvSpPr>
          <p:spPr bwMode="auto">
            <a:xfrm>
              <a:off x="685800" y="6165890"/>
              <a:ext cx="223907" cy="119062"/>
            </a:xfrm>
            <a:custGeom>
              <a:avLst/>
              <a:gdLst>
                <a:gd name="T0" fmla="*/ 0 w 126"/>
                <a:gd name="T1" fmla="*/ 119062 h 67"/>
                <a:gd name="T2" fmla="*/ 111954 w 126"/>
                <a:gd name="T3" fmla="*/ 0 h 67"/>
                <a:gd name="T4" fmla="*/ 223907 w 126"/>
                <a:gd name="T5" fmla="*/ 119062 h 67"/>
                <a:gd name="T6" fmla="*/ 0 60000 65536"/>
                <a:gd name="T7" fmla="*/ 0 60000 65536"/>
                <a:gd name="T8" fmla="*/ 0 60000 65536"/>
                <a:gd name="T9" fmla="*/ 0 w 126"/>
                <a:gd name="T10" fmla="*/ 0 h 67"/>
                <a:gd name="T11" fmla="*/ 126 w 126"/>
                <a:gd name="T12" fmla="*/ 67 h 67"/>
              </a:gdLst>
              <a:ahLst/>
              <a:cxnLst>
                <a:cxn ang="T6">
                  <a:pos x="T0" y="T1"/>
                </a:cxn>
                <a:cxn ang="T7">
                  <a:pos x="T2" y="T3"/>
                </a:cxn>
                <a:cxn ang="T8">
                  <a:pos x="T4" y="T5"/>
                </a:cxn>
              </a:cxnLst>
              <a:rect l="T9" t="T10" r="T11" b="T12"/>
              <a:pathLst>
                <a:path w="126" h="67">
                  <a:moveTo>
                    <a:pt x="0" y="67"/>
                  </a:moveTo>
                  <a:lnTo>
                    <a:pt x="63" y="0"/>
                  </a:lnTo>
                  <a:lnTo>
                    <a:pt x="126" y="67"/>
                  </a:lnTo>
                </a:path>
              </a:pathLst>
            </a:custGeom>
            <a:solidFill>
              <a:srgbClr val="044990"/>
            </a:solidFill>
            <a:ln w="9525">
              <a:noFill/>
              <a:miter lim="800000"/>
              <a:headEnd/>
              <a:tailEnd/>
            </a:ln>
          </p:spPr>
          <p:txBody>
            <a:bodyPr/>
            <a:lstStyle/>
            <a:p>
              <a:endParaRPr lang="es-CO">
                <a:latin typeface="Franklin Gothic Book"/>
              </a:endParaRPr>
            </a:p>
          </p:txBody>
        </p:sp>
      </p:grpSp>
      <p:sp>
        <p:nvSpPr>
          <p:cNvPr id="19461" name="TextBox 37"/>
          <p:cNvSpPr txBox="1">
            <a:spLocks noChangeArrowheads="1"/>
          </p:cNvSpPr>
          <p:nvPr/>
        </p:nvSpPr>
        <p:spPr bwMode="auto">
          <a:xfrm>
            <a:off x="685801" y="4716066"/>
            <a:ext cx="1228725" cy="200055"/>
          </a:xfrm>
          <a:prstGeom prst="rect">
            <a:avLst/>
          </a:prstGeom>
          <a:noFill/>
          <a:ln w="9525">
            <a:noFill/>
            <a:miter lim="800000"/>
            <a:headEnd/>
            <a:tailEnd/>
          </a:ln>
        </p:spPr>
        <p:txBody>
          <a:bodyPr lIns="0" tIns="0" rIns="0" bIns="0">
            <a:spAutoFit/>
          </a:bodyPr>
          <a:lstStyle/>
          <a:p>
            <a:r>
              <a:rPr lang="es-ES" sz="1300" dirty="0">
                <a:solidFill>
                  <a:srgbClr val="044990"/>
                </a:solidFill>
                <a:latin typeface="Franklin Gothic Demi Cond"/>
              </a:rPr>
              <a:t>Tema 1</a:t>
            </a:r>
            <a:endParaRPr lang="en-US" sz="1300" dirty="0">
              <a:solidFill>
                <a:srgbClr val="044990"/>
              </a:solidFill>
              <a:latin typeface="Franklin Gothic Demi Cond"/>
            </a:endParaRPr>
          </a:p>
        </p:txBody>
      </p:sp>
      <p:sp>
        <p:nvSpPr>
          <p:cNvPr id="20" name="Rectangle 9"/>
          <p:cNvSpPr>
            <a:spLocks noChangeArrowheads="1"/>
          </p:cNvSpPr>
          <p:nvPr/>
        </p:nvSpPr>
        <p:spPr bwMode="auto">
          <a:xfrm>
            <a:off x="1806576" y="4663679"/>
            <a:ext cx="1044575"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1" name="Rectangle 9"/>
          <p:cNvSpPr>
            <a:spLocks noChangeArrowheads="1"/>
          </p:cNvSpPr>
          <p:nvPr/>
        </p:nvSpPr>
        <p:spPr bwMode="auto">
          <a:xfrm>
            <a:off x="2928939" y="4663679"/>
            <a:ext cx="1042987"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2" name="Rectangle 9"/>
          <p:cNvSpPr>
            <a:spLocks noChangeArrowheads="1"/>
          </p:cNvSpPr>
          <p:nvPr/>
        </p:nvSpPr>
        <p:spPr bwMode="auto">
          <a:xfrm>
            <a:off x="4049714" y="4663679"/>
            <a:ext cx="1042987"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3" name="Rectangle 9"/>
          <p:cNvSpPr>
            <a:spLocks noChangeArrowheads="1"/>
          </p:cNvSpPr>
          <p:nvPr/>
        </p:nvSpPr>
        <p:spPr bwMode="auto">
          <a:xfrm>
            <a:off x="5170489" y="4663679"/>
            <a:ext cx="1044575"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5" name="Rectangle 9"/>
          <p:cNvSpPr>
            <a:spLocks noChangeArrowheads="1"/>
          </p:cNvSpPr>
          <p:nvPr/>
        </p:nvSpPr>
        <p:spPr bwMode="auto">
          <a:xfrm>
            <a:off x="6291264" y="4663679"/>
            <a:ext cx="1044575"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6" name="Rectangle 9"/>
          <p:cNvSpPr>
            <a:spLocks noChangeArrowheads="1"/>
          </p:cNvSpPr>
          <p:nvPr/>
        </p:nvSpPr>
        <p:spPr bwMode="auto">
          <a:xfrm>
            <a:off x="7413625" y="4663679"/>
            <a:ext cx="1042988"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grpSp>
        <p:nvGrpSpPr>
          <p:cNvPr id="3" name="104 Grupo"/>
          <p:cNvGrpSpPr/>
          <p:nvPr/>
        </p:nvGrpSpPr>
        <p:grpSpPr>
          <a:xfrm>
            <a:off x="1105108" y="795134"/>
            <a:ext cx="5177717" cy="2467898"/>
            <a:chOff x="1437768" y="1050361"/>
            <a:chExt cx="5724728" cy="3067783"/>
          </a:xfrm>
        </p:grpSpPr>
        <p:grpSp>
          <p:nvGrpSpPr>
            <p:cNvPr id="4" name="98 Grupo"/>
            <p:cNvGrpSpPr/>
            <p:nvPr/>
          </p:nvGrpSpPr>
          <p:grpSpPr>
            <a:xfrm>
              <a:off x="1437768" y="1050361"/>
              <a:ext cx="5724728" cy="1760509"/>
              <a:chOff x="1437768" y="788476"/>
              <a:chExt cx="5724728" cy="1582780"/>
            </a:xfrm>
          </p:grpSpPr>
          <p:sp>
            <p:nvSpPr>
              <p:cNvPr id="27" name="Line 64"/>
              <p:cNvSpPr>
                <a:spLocks noChangeShapeType="1"/>
              </p:cNvSpPr>
              <p:nvPr/>
            </p:nvSpPr>
            <p:spPr bwMode="auto">
              <a:xfrm flipH="1" flipV="1">
                <a:off x="5107856" y="1768232"/>
                <a:ext cx="375736" cy="0"/>
              </a:xfrm>
              <a:prstGeom prst="line">
                <a:avLst/>
              </a:prstGeom>
              <a:noFill/>
              <a:ln w="19050" cap="rnd">
                <a:solidFill>
                  <a:schemeClr val="tx2"/>
                </a:solidFill>
                <a:prstDash val="solid"/>
                <a:round/>
                <a:headEnd/>
                <a:tailEnd type="stealth" w="med" len="med"/>
              </a:ln>
            </p:spPr>
            <p:txBody>
              <a:bodyPr/>
              <a:lstStyle/>
              <a:p>
                <a:pPr>
                  <a:defRPr/>
                </a:pPr>
                <a:endParaRPr lang="es-CO" sz="1800" dirty="0">
                  <a:latin typeface="Calibri" pitchFamily="34" charset="0"/>
                </a:endParaRPr>
              </a:p>
            </p:txBody>
          </p:sp>
          <p:grpSp>
            <p:nvGrpSpPr>
              <p:cNvPr id="5" name="120 Grupo"/>
              <p:cNvGrpSpPr>
                <a:grpSpLocks/>
              </p:cNvGrpSpPr>
              <p:nvPr/>
            </p:nvGrpSpPr>
            <p:grpSpPr bwMode="auto">
              <a:xfrm>
                <a:off x="1574760" y="1564552"/>
                <a:ext cx="1954441" cy="783786"/>
                <a:chOff x="428732" y="5451860"/>
                <a:chExt cx="2246074" cy="1405577"/>
              </a:xfrm>
            </p:grpSpPr>
            <p:sp>
              <p:nvSpPr>
                <p:cNvPr id="29" name="TextBox 99"/>
                <p:cNvSpPr txBox="1"/>
                <p:nvPr/>
              </p:nvSpPr>
              <p:spPr bwMode="auto">
                <a:xfrm>
                  <a:off x="428732" y="5993861"/>
                  <a:ext cx="2246074" cy="863576"/>
                </a:xfrm>
                <a:prstGeom prst="rect">
                  <a:avLst/>
                </a:prstGeom>
                <a:noFill/>
              </p:spPr>
              <p:txBody>
                <a:bodyPr wrap="square">
                  <a:spAutoFit/>
                </a:bodyPr>
                <a:lstStyle/>
                <a:p>
                  <a:pPr algn="ctr" fontAlgn="auto">
                    <a:spcBef>
                      <a:spcPts val="0"/>
                    </a:spcBef>
                    <a:spcAft>
                      <a:spcPts val="0"/>
                    </a:spcAft>
                    <a:defRPr/>
                  </a:pPr>
                  <a:r>
                    <a:rPr lang="es-ES" sz="1100" dirty="0" smtClean="0">
                      <a:solidFill>
                        <a:schemeClr val="tx2"/>
                      </a:solidFill>
                      <a:latin typeface="Calibri" pitchFamily="34" charset="0"/>
                      <a:cs typeface="Arial" pitchFamily="34" charset="0"/>
                    </a:rPr>
                    <a:t>Comisionista Comprador</a:t>
                  </a:r>
                </a:p>
                <a:p>
                  <a:pPr algn="ctr" fontAlgn="auto">
                    <a:spcBef>
                      <a:spcPts val="0"/>
                    </a:spcBef>
                    <a:spcAft>
                      <a:spcPts val="0"/>
                    </a:spcAft>
                    <a:defRPr/>
                  </a:pPr>
                  <a:r>
                    <a:rPr lang="es-ES" sz="1100" b="1" dirty="0" smtClean="0">
                      <a:solidFill>
                        <a:schemeClr val="tx2"/>
                      </a:solidFill>
                      <a:latin typeface="Calibri" pitchFamily="34" charset="0"/>
                    </a:rPr>
                    <a:t>Miguel Quijano y Cía. S.A.</a:t>
                  </a:r>
                  <a:endParaRPr lang="es-ES" sz="1100" b="1" dirty="0">
                    <a:solidFill>
                      <a:schemeClr val="tx2"/>
                    </a:solidFill>
                    <a:latin typeface="Calibri" pitchFamily="34" charset="0"/>
                    <a:cs typeface="Arial" pitchFamily="34" charset="0"/>
                  </a:endParaRPr>
                </a:p>
              </p:txBody>
            </p:sp>
            <p:sp>
              <p:nvSpPr>
                <p:cNvPr id="30" name="Freeform 16"/>
                <p:cNvSpPr>
                  <a:spLocks noEditPoints="1"/>
                </p:cNvSpPr>
                <p:nvPr/>
              </p:nvSpPr>
              <p:spPr bwMode="auto">
                <a:xfrm>
                  <a:off x="1361937" y="5451860"/>
                  <a:ext cx="504823" cy="528484"/>
                </a:xfrm>
                <a:custGeom>
                  <a:avLst/>
                  <a:gdLst/>
                  <a:ahLst/>
                  <a:cxnLst>
                    <a:cxn ang="0">
                      <a:pos x="180" y="0"/>
                    </a:cxn>
                    <a:cxn ang="0">
                      <a:pos x="190" y="0"/>
                    </a:cxn>
                    <a:cxn ang="0">
                      <a:pos x="206" y="8"/>
                    </a:cxn>
                    <a:cxn ang="0">
                      <a:pos x="212" y="12"/>
                    </a:cxn>
                    <a:cxn ang="0">
                      <a:pos x="222" y="28"/>
                    </a:cxn>
                    <a:cxn ang="0">
                      <a:pos x="226" y="44"/>
                    </a:cxn>
                    <a:cxn ang="0">
                      <a:pos x="272" y="76"/>
                    </a:cxn>
                    <a:cxn ang="0">
                      <a:pos x="282" y="78"/>
                    </a:cxn>
                    <a:cxn ang="0">
                      <a:pos x="292" y="84"/>
                    </a:cxn>
                    <a:cxn ang="0">
                      <a:pos x="302" y="106"/>
                    </a:cxn>
                    <a:cxn ang="0">
                      <a:pos x="302" y="270"/>
                    </a:cxn>
                    <a:cxn ang="0">
                      <a:pos x="292" y="292"/>
                    </a:cxn>
                    <a:cxn ang="0">
                      <a:pos x="282" y="298"/>
                    </a:cxn>
                    <a:cxn ang="0">
                      <a:pos x="30" y="300"/>
                    </a:cxn>
                    <a:cxn ang="0">
                      <a:pos x="18" y="298"/>
                    </a:cxn>
                    <a:cxn ang="0">
                      <a:pos x="8" y="292"/>
                    </a:cxn>
                    <a:cxn ang="0">
                      <a:pos x="0" y="270"/>
                    </a:cxn>
                    <a:cxn ang="0">
                      <a:pos x="0" y="106"/>
                    </a:cxn>
                    <a:cxn ang="0">
                      <a:pos x="8" y="84"/>
                    </a:cxn>
                    <a:cxn ang="0">
                      <a:pos x="18" y="78"/>
                    </a:cxn>
                    <a:cxn ang="0">
                      <a:pos x="76" y="76"/>
                    </a:cxn>
                    <a:cxn ang="0">
                      <a:pos x="76" y="44"/>
                    </a:cxn>
                    <a:cxn ang="0">
                      <a:pos x="78" y="28"/>
                    </a:cxn>
                    <a:cxn ang="0">
                      <a:pos x="88" y="12"/>
                    </a:cxn>
                    <a:cxn ang="0">
                      <a:pos x="96" y="8"/>
                    </a:cxn>
                    <a:cxn ang="0">
                      <a:pos x="112" y="0"/>
                    </a:cxn>
                    <a:cxn ang="0">
                      <a:pos x="120" y="0"/>
                    </a:cxn>
                    <a:cxn ang="0">
                      <a:pos x="196" y="76"/>
                    </a:cxn>
                    <a:cxn ang="0">
                      <a:pos x="196" y="44"/>
                    </a:cxn>
                    <a:cxn ang="0">
                      <a:pos x="192" y="34"/>
                    </a:cxn>
                    <a:cxn ang="0">
                      <a:pos x="180" y="30"/>
                    </a:cxn>
                    <a:cxn ang="0">
                      <a:pos x="120" y="30"/>
                    </a:cxn>
                    <a:cxn ang="0">
                      <a:pos x="110" y="34"/>
                    </a:cxn>
                    <a:cxn ang="0">
                      <a:pos x="106" y="44"/>
                    </a:cxn>
                  </a:cxnLst>
                  <a:rect l="0" t="0" r="r" b="b"/>
                  <a:pathLst>
                    <a:path w="302" h="300">
                      <a:moveTo>
                        <a:pt x="120" y="0"/>
                      </a:moveTo>
                      <a:lnTo>
                        <a:pt x="180" y="0"/>
                      </a:lnTo>
                      <a:lnTo>
                        <a:pt x="180" y="0"/>
                      </a:lnTo>
                      <a:lnTo>
                        <a:pt x="190" y="0"/>
                      </a:lnTo>
                      <a:lnTo>
                        <a:pt x="198" y="2"/>
                      </a:lnTo>
                      <a:lnTo>
                        <a:pt x="206" y="8"/>
                      </a:lnTo>
                      <a:lnTo>
                        <a:pt x="212" y="12"/>
                      </a:lnTo>
                      <a:lnTo>
                        <a:pt x="212" y="12"/>
                      </a:lnTo>
                      <a:lnTo>
                        <a:pt x="218" y="20"/>
                      </a:lnTo>
                      <a:lnTo>
                        <a:pt x="222" y="28"/>
                      </a:lnTo>
                      <a:lnTo>
                        <a:pt x="226" y="36"/>
                      </a:lnTo>
                      <a:lnTo>
                        <a:pt x="226" y="44"/>
                      </a:lnTo>
                      <a:lnTo>
                        <a:pt x="226" y="76"/>
                      </a:lnTo>
                      <a:lnTo>
                        <a:pt x="272" y="76"/>
                      </a:lnTo>
                      <a:lnTo>
                        <a:pt x="272" y="76"/>
                      </a:lnTo>
                      <a:lnTo>
                        <a:pt x="282" y="78"/>
                      </a:lnTo>
                      <a:lnTo>
                        <a:pt x="292" y="84"/>
                      </a:lnTo>
                      <a:lnTo>
                        <a:pt x="292" y="84"/>
                      </a:lnTo>
                      <a:lnTo>
                        <a:pt x="300" y="94"/>
                      </a:lnTo>
                      <a:lnTo>
                        <a:pt x="302" y="106"/>
                      </a:lnTo>
                      <a:lnTo>
                        <a:pt x="302" y="270"/>
                      </a:lnTo>
                      <a:lnTo>
                        <a:pt x="302" y="270"/>
                      </a:lnTo>
                      <a:lnTo>
                        <a:pt x="300" y="282"/>
                      </a:lnTo>
                      <a:lnTo>
                        <a:pt x="292" y="292"/>
                      </a:lnTo>
                      <a:lnTo>
                        <a:pt x="292" y="292"/>
                      </a:lnTo>
                      <a:lnTo>
                        <a:pt x="282" y="298"/>
                      </a:lnTo>
                      <a:lnTo>
                        <a:pt x="272" y="300"/>
                      </a:lnTo>
                      <a:lnTo>
                        <a:pt x="30" y="300"/>
                      </a:lnTo>
                      <a:lnTo>
                        <a:pt x="30" y="300"/>
                      </a:lnTo>
                      <a:lnTo>
                        <a:pt x="18" y="298"/>
                      </a:lnTo>
                      <a:lnTo>
                        <a:pt x="8" y="292"/>
                      </a:lnTo>
                      <a:lnTo>
                        <a:pt x="8" y="292"/>
                      </a:lnTo>
                      <a:lnTo>
                        <a:pt x="2" y="282"/>
                      </a:lnTo>
                      <a:lnTo>
                        <a:pt x="0" y="270"/>
                      </a:lnTo>
                      <a:lnTo>
                        <a:pt x="0" y="106"/>
                      </a:lnTo>
                      <a:lnTo>
                        <a:pt x="0" y="106"/>
                      </a:lnTo>
                      <a:lnTo>
                        <a:pt x="2" y="94"/>
                      </a:lnTo>
                      <a:lnTo>
                        <a:pt x="8" y="84"/>
                      </a:lnTo>
                      <a:lnTo>
                        <a:pt x="8" y="84"/>
                      </a:lnTo>
                      <a:lnTo>
                        <a:pt x="18" y="78"/>
                      </a:lnTo>
                      <a:lnTo>
                        <a:pt x="30" y="76"/>
                      </a:lnTo>
                      <a:lnTo>
                        <a:pt x="76" y="76"/>
                      </a:lnTo>
                      <a:lnTo>
                        <a:pt x="76" y="44"/>
                      </a:lnTo>
                      <a:lnTo>
                        <a:pt x="76" y="44"/>
                      </a:lnTo>
                      <a:lnTo>
                        <a:pt x="76" y="36"/>
                      </a:lnTo>
                      <a:lnTo>
                        <a:pt x="78" y="28"/>
                      </a:lnTo>
                      <a:lnTo>
                        <a:pt x="82" y="20"/>
                      </a:lnTo>
                      <a:lnTo>
                        <a:pt x="88" y="12"/>
                      </a:lnTo>
                      <a:lnTo>
                        <a:pt x="88" y="12"/>
                      </a:lnTo>
                      <a:lnTo>
                        <a:pt x="96" y="8"/>
                      </a:lnTo>
                      <a:lnTo>
                        <a:pt x="104" y="2"/>
                      </a:lnTo>
                      <a:lnTo>
                        <a:pt x="112" y="0"/>
                      </a:lnTo>
                      <a:lnTo>
                        <a:pt x="120" y="0"/>
                      </a:lnTo>
                      <a:lnTo>
                        <a:pt x="120" y="0"/>
                      </a:lnTo>
                      <a:close/>
                      <a:moveTo>
                        <a:pt x="106" y="76"/>
                      </a:moveTo>
                      <a:lnTo>
                        <a:pt x="196" y="76"/>
                      </a:lnTo>
                      <a:lnTo>
                        <a:pt x="196" y="44"/>
                      </a:lnTo>
                      <a:lnTo>
                        <a:pt x="196" y="44"/>
                      </a:lnTo>
                      <a:lnTo>
                        <a:pt x="196" y="38"/>
                      </a:lnTo>
                      <a:lnTo>
                        <a:pt x="192" y="34"/>
                      </a:lnTo>
                      <a:lnTo>
                        <a:pt x="188" y="30"/>
                      </a:lnTo>
                      <a:lnTo>
                        <a:pt x="180" y="30"/>
                      </a:lnTo>
                      <a:lnTo>
                        <a:pt x="120" y="30"/>
                      </a:lnTo>
                      <a:lnTo>
                        <a:pt x="120" y="30"/>
                      </a:lnTo>
                      <a:lnTo>
                        <a:pt x="114" y="30"/>
                      </a:lnTo>
                      <a:lnTo>
                        <a:pt x="110" y="34"/>
                      </a:lnTo>
                      <a:lnTo>
                        <a:pt x="106" y="38"/>
                      </a:lnTo>
                      <a:lnTo>
                        <a:pt x="106" y="44"/>
                      </a:lnTo>
                      <a:lnTo>
                        <a:pt x="106" y="76"/>
                      </a:lnTo>
                      <a:close/>
                    </a:path>
                  </a:pathLst>
                </a:custGeom>
                <a:solidFill>
                  <a:schemeClr val="accent1"/>
                </a:solidFill>
                <a:ln>
                  <a:headEnd/>
                  <a:tailEnd/>
                </a:ln>
              </p:spPr>
              <p:style>
                <a:lnRef idx="0">
                  <a:schemeClr val="accent6"/>
                </a:lnRef>
                <a:fillRef idx="3">
                  <a:schemeClr val="accent6"/>
                </a:fillRef>
                <a:effectRef idx="3">
                  <a:schemeClr val="accent6"/>
                </a:effectRef>
                <a:fontRef idx="minor">
                  <a:schemeClr val="lt1"/>
                </a:fontRef>
              </p:style>
              <p:txBody>
                <a:bodyPr/>
                <a:lstStyle/>
                <a:p>
                  <a:pPr fontAlgn="auto">
                    <a:spcBef>
                      <a:spcPts val="0"/>
                    </a:spcBef>
                    <a:spcAft>
                      <a:spcPts val="0"/>
                    </a:spcAft>
                    <a:defRPr/>
                  </a:pPr>
                  <a:endParaRPr lang="es-ES" sz="1800" dirty="0">
                    <a:latin typeface="Calibri" pitchFamily="34" charset="0"/>
                  </a:endParaRPr>
                </a:p>
              </p:txBody>
            </p:sp>
          </p:grpSp>
          <p:pic>
            <p:nvPicPr>
              <p:cNvPr id="31" name="91 Imagen" descr="BMC LOGO.bmp"/>
              <p:cNvPicPr>
                <a:picLocks noChangeAspect="1"/>
              </p:cNvPicPr>
              <p:nvPr/>
            </p:nvPicPr>
            <p:blipFill>
              <a:blip r:embed="rId2" cstate="print"/>
              <a:srcRect/>
              <a:stretch>
                <a:fillRect/>
              </a:stretch>
            </p:blipFill>
            <p:spPr bwMode="auto">
              <a:xfrm>
                <a:off x="3860794" y="1586833"/>
                <a:ext cx="924142" cy="330096"/>
              </a:xfrm>
              <a:prstGeom prst="rect">
                <a:avLst/>
              </a:prstGeom>
              <a:noFill/>
              <a:ln w="9525">
                <a:noFill/>
                <a:miter lim="800000"/>
                <a:headEnd/>
                <a:tailEnd/>
              </a:ln>
            </p:spPr>
          </p:pic>
          <p:sp>
            <p:nvSpPr>
              <p:cNvPr id="32" name="Line 64"/>
              <p:cNvSpPr>
                <a:spLocks noChangeShapeType="1"/>
              </p:cNvSpPr>
              <p:nvPr/>
            </p:nvSpPr>
            <p:spPr bwMode="auto">
              <a:xfrm>
                <a:off x="2606937" y="1145802"/>
                <a:ext cx="0" cy="361826"/>
              </a:xfrm>
              <a:prstGeom prst="line">
                <a:avLst/>
              </a:prstGeom>
              <a:noFill/>
              <a:ln w="25400" cap="rnd">
                <a:solidFill>
                  <a:schemeClr val="tx2"/>
                </a:solidFill>
                <a:prstDash val="solid"/>
                <a:round/>
                <a:headEnd/>
                <a:tailEnd type="stealth" w="med" len="med"/>
              </a:ln>
            </p:spPr>
            <p:txBody>
              <a:bodyPr/>
              <a:lstStyle/>
              <a:p>
                <a:pPr>
                  <a:defRPr/>
                </a:pPr>
                <a:endParaRPr lang="es-CO" sz="1800" dirty="0">
                  <a:solidFill>
                    <a:schemeClr val="tx2"/>
                  </a:solidFill>
                  <a:latin typeface="Calibri" pitchFamily="34" charset="0"/>
                </a:endParaRPr>
              </a:p>
            </p:txBody>
          </p:sp>
          <p:sp>
            <p:nvSpPr>
              <p:cNvPr id="33" name="32 CuadroTexto"/>
              <p:cNvSpPr txBox="1"/>
              <p:nvPr/>
            </p:nvSpPr>
            <p:spPr>
              <a:xfrm>
                <a:off x="1437768" y="788476"/>
                <a:ext cx="2324864" cy="276706"/>
              </a:xfrm>
              <a:prstGeom prst="rect">
                <a:avLst/>
              </a:prstGeom>
              <a:noFill/>
            </p:spPr>
            <p:txBody>
              <a:bodyPr>
                <a:spAutoFit/>
              </a:bodyPr>
              <a:lstStyle/>
              <a:p>
                <a:pPr algn="ctr">
                  <a:defRPr/>
                </a:pPr>
                <a:r>
                  <a:rPr lang="es-CO" sz="1400" dirty="0" smtClean="0">
                    <a:solidFill>
                      <a:schemeClr val="tx2"/>
                    </a:solidFill>
                    <a:latin typeface="Calibri" pitchFamily="34" charset="0"/>
                  </a:rPr>
                  <a:t>Gobernación del Huila</a:t>
                </a:r>
                <a:endParaRPr lang="es-CO" sz="1400" dirty="0">
                  <a:solidFill>
                    <a:schemeClr val="tx2"/>
                  </a:solidFill>
                  <a:latin typeface="Calibri" pitchFamily="34" charset="0"/>
                </a:endParaRPr>
              </a:p>
            </p:txBody>
          </p:sp>
          <p:grpSp>
            <p:nvGrpSpPr>
              <p:cNvPr id="6" name="135 Grupo"/>
              <p:cNvGrpSpPr>
                <a:grpSpLocks/>
              </p:cNvGrpSpPr>
              <p:nvPr/>
            </p:nvGrpSpPr>
            <p:grpSpPr bwMode="auto">
              <a:xfrm>
                <a:off x="5092701" y="1610513"/>
                <a:ext cx="2069795" cy="760743"/>
                <a:chOff x="6925391" y="1988840"/>
                <a:chExt cx="2378635" cy="1362580"/>
              </a:xfrm>
            </p:grpSpPr>
            <p:sp>
              <p:nvSpPr>
                <p:cNvPr id="35" name="Freeform 16"/>
                <p:cNvSpPr>
                  <a:spLocks noEditPoints="1"/>
                </p:cNvSpPr>
                <p:nvPr/>
              </p:nvSpPr>
              <p:spPr bwMode="auto">
                <a:xfrm>
                  <a:off x="7754000" y="1988840"/>
                  <a:ext cx="504821" cy="503202"/>
                </a:xfrm>
                <a:custGeom>
                  <a:avLst/>
                  <a:gdLst/>
                  <a:ahLst/>
                  <a:cxnLst>
                    <a:cxn ang="0">
                      <a:pos x="180" y="0"/>
                    </a:cxn>
                    <a:cxn ang="0">
                      <a:pos x="190" y="0"/>
                    </a:cxn>
                    <a:cxn ang="0">
                      <a:pos x="206" y="8"/>
                    </a:cxn>
                    <a:cxn ang="0">
                      <a:pos x="212" y="12"/>
                    </a:cxn>
                    <a:cxn ang="0">
                      <a:pos x="222" y="28"/>
                    </a:cxn>
                    <a:cxn ang="0">
                      <a:pos x="226" y="44"/>
                    </a:cxn>
                    <a:cxn ang="0">
                      <a:pos x="272" y="76"/>
                    </a:cxn>
                    <a:cxn ang="0">
                      <a:pos x="282" y="78"/>
                    </a:cxn>
                    <a:cxn ang="0">
                      <a:pos x="292" y="84"/>
                    </a:cxn>
                    <a:cxn ang="0">
                      <a:pos x="302" y="106"/>
                    </a:cxn>
                    <a:cxn ang="0">
                      <a:pos x="302" y="270"/>
                    </a:cxn>
                    <a:cxn ang="0">
                      <a:pos x="292" y="292"/>
                    </a:cxn>
                    <a:cxn ang="0">
                      <a:pos x="282" y="298"/>
                    </a:cxn>
                    <a:cxn ang="0">
                      <a:pos x="30" y="300"/>
                    </a:cxn>
                    <a:cxn ang="0">
                      <a:pos x="18" y="298"/>
                    </a:cxn>
                    <a:cxn ang="0">
                      <a:pos x="8" y="292"/>
                    </a:cxn>
                    <a:cxn ang="0">
                      <a:pos x="0" y="270"/>
                    </a:cxn>
                    <a:cxn ang="0">
                      <a:pos x="0" y="106"/>
                    </a:cxn>
                    <a:cxn ang="0">
                      <a:pos x="8" y="84"/>
                    </a:cxn>
                    <a:cxn ang="0">
                      <a:pos x="18" y="78"/>
                    </a:cxn>
                    <a:cxn ang="0">
                      <a:pos x="76" y="76"/>
                    </a:cxn>
                    <a:cxn ang="0">
                      <a:pos x="76" y="44"/>
                    </a:cxn>
                    <a:cxn ang="0">
                      <a:pos x="78" y="28"/>
                    </a:cxn>
                    <a:cxn ang="0">
                      <a:pos x="88" y="12"/>
                    </a:cxn>
                    <a:cxn ang="0">
                      <a:pos x="96" y="8"/>
                    </a:cxn>
                    <a:cxn ang="0">
                      <a:pos x="112" y="0"/>
                    </a:cxn>
                    <a:cxn ang="0">
                      <a:pos x="120" y="0"/>
                    </a:cxn>
                    <a:cxn ang="0">
                      <a:pos x="196" y="76"/>
                    </a:cxn>
                    <a:cxn ang="0">
                      <a:pos x="196" y="44"/>
                    </a:cxn>
                    <a:cxn ang="0">
                      <a:pos x="192" y="34"/>
                    </a:cxn>
                    <a:cxn ang="0">
                      <a:pos x="180" y="30"/>
                    </a:cxn>
                    <a:cxn ang="0">
                      <a:pos x="120" y="30"/>
                    </a:cxn>
                    <a:cxn ang="0">
                      <a:pos x="110" y="34"/>
                    </a:cxn>
                    <a:cxn ang="0">
                      <a:pos x="106" y="44"/>
                    </a:cxn>
                  </a:cxnLst>
                  <a:rect l="0" t="0" r="r" b="b"/>
                  <a:pathLst>
                    <a:path w="302" h="300">
                      <a:moveTo>
                        <a:pt x="120" y="0"/>
                      </a:moveTo>
                      <a:lnTo>
                        <a:pt x="180" y="0"/>
                      </a:lnTo>
                      <a:lnTo>
                        <a:pt x="180" y="0"/>
                      </a:lnTo>
                      <a:lnTo>
                        <a:pt x="190" y="0"/>
                      </a:lnTo>
                      <a:lnTo>
                        <a:pt x="198" y="2"/>
                      </a:lnTo>
                      <a:lnTo>
                        <a:pt x="206" y="8"/>
                      </a:lnTo>
                      <a:lnTo>
                        <a:pt x="212" y="12"/>
                      </a:lnTo>
                      <a:lnTo>
                        <a:pt x="212" y="12"/>
                      </a:lnTo>
                      <a:lnTo>
                        <a:pt x="218" y="20"/>
                      </a:lnTo>
                      <a:lnTo>
                        <a:pt x="222" y="28"/>
                      </a:lnTo>
                      <a:lnTo>
                        <a:pt x="226" y="36"/>
                      </a:lnTo>
                      <a:lnTo>
                        <a:pt x="226" y="44"/>
                      </a:lnTo>
                      <a:lnTo>
                        <a:pt x="226" y="76"/>
                      </a:lnTo>
                      <a:lnTo>
                        <a:pt x="272" y="76"/>
                      </a:lnTo>
                      <a:lnTo>
                        <a:pt x="272" y="76"/>
                      </a:lnTo>
                      <a:lnTo>
                        <a:pt x="282" y="78"/>
                      </a:lnTo>
                      <a:lnTo>
                        <a:pt x="292" y="84"/>
                      </a:lnTo>
                      <a:lnTo>
                        <a:pt x="292" y="84"/>
                      </a:lnTo>
                      <a:lnTo>
                        <a:pt x="300" y="94"/>
                      </a:lnTo>
                      <a:lnTo>
                        <a:pt x="302" y="106"/>
                      </a:lnTo>
                      <a:lnTo>
                        <a:pt x="302" y="270"/>
                      </a:lnTo>
                      <a:lnTo>
                        <a:pt x="302" y="270"/>
                      </a:lnTo>
                      <a:lnTo>
                        <a:pt x="300" y="282"/>
                      </a:lnTo>
                      <a:lnTo>
                        <a:pt x="292" y="292"/>
                      </a:lnTo>
                      <a:lnTo>
                        <a:pt x="292" y="292"/>
                      </a:lnTo>
                      <a:lnTo>
                        <a:pt x="282" y="298"/>
                      </a:lnTo>
                      <a:lnTo>
                        <a:pt x="272" y="300"/>
                      </a:lnTo>
                      <a:lnTo>
                        <a:pt x="30" y="300"/>
                      </a:lnTo>
                      <a:lnTo>
                        <a:pt x="30" y="300"/>
                      </a:lnTo>
                      <a:lnTo>
                        <a:pt x="18" y="298"/>
                      </a:lnTo>
                      <a:lnTo>
                        <a:pt x="8" y="292"/>
                      </a:lnTo>
                      <a:lnTo>
                        <a:pt x="8" y="292"/>
                      </a:lnTo>
                      <a:lnTo>
                        <a:pt x="2" y="282"/>
                      </a:lnTo>
                      <a:lnTo>
                        <a:pt x="0" y="270"/>
                      </a:lnTo>
                      <a:lnTo>
                        <a:pt x="0" y="106"/>
                      </a:lnTo>
                      <a:lnTo>
                        <a:pt x="0" y="106"/>
                      </a:lnTo>
                      <a:lnTo>
                        <a:pt x="2" y="94"/>
                      </a:lnTo>
                      <a:lnTo>
                        <a:pt x="8" y="84"/>
                      </a:lnTo>
                      <a:lnTo>
                        <a:pt x="8" y="84"/>
                      </a:lnTo>
                      <a:lnTo>
                        <a:pt x="18" y="78"/>
                      </a:lnTo>
                      <a:lnTo>
                        <a:pt x="30" y="76"/>
                      </a:lnTo>
                      <a:lnTo>
                        <a:pt x="76" y="76"/>
                      </a:lnTo>
                      <a:lnTo>
                        <a:pt x="76" y="44"/>
                      </a:lnTo>
                      <a:lnTo>
                        <a:pt x="76" y="44"/>
                      </a:lnTo>
                      <a:lnTo>
                        <a:pt x="76" y="36"/>
                      </a:lnTo>
                      <a:lnTo>
                        <a:pt x="78" y="28"/>
                      </a:lnTo>
                      <a:lnTo>
                        <a:pt x="82" y="20"/>
                      </a:lnTo>
                      <a:lnTo>
                        <a:pt x="88" y="12"/>
                      </a:lnTo>
                      <a:lnTo>
                        <a:pt x="88" y="12"/>
                      </a:lnTo>
                      <a:lnTo>
                        <a:pt x="96" y="8"/>
                      </a:lnTo>
                      <a:lnTo>
                        <a:pt x="104" y="2"/>
                      </a:lnTo>
                      <a:lnTo>
                        <a:pt x="112" y="0"/>
                      </a:lnTo>
                      <a:lnTo>
                        <a:pt x="120" y="0"/>
                      </a:lnTo>
                      <a:lnTo>
                        <a:pt x="120" y="0"/>
                      </a:lnTo>
                      <a:close/>
                      <a:moveTo>
                        <a:pt x="106" y="76"/>
                      </a:moveTo>
                      <a:lnTo>
                        <a:pt x="196" y="76"/>
                      </a:lnTo>
                      <a:lnTo>
                        <a:pt x="196" y="44"/>
                      </a:lnTo>
                      <a:lnTo>
                        <a:pt x="196" y="44"/>
                      </a:lnTo>
                      <a:lnTo>
                        <a:pt x="196" y="38"/>
                      </a:lnTo>
                      <a:lnTo>
                        <a:pt x="192" y="34"/>
                      </a:lnTo>
                      <a:lnTo>
                        <a:pt x="188" y="30"/>
                      </a:lnTo>
                      <a:lnTo>
                        <a:pt x="180" y="30"/>
                      </a:lnTo>
                      <a:lnTo>
                        <a:pt x="120" y="30"/>
                      </a:lnTo>
                      <a:lnTo>
                        <a:pt x="120" y="30"/>
                      </a:lnTo>
                      <a:lnTo>
                        <a:pt x="114" y="30"/>
                      </a:lnTo>
                      <a:lnTo>
                        <a:pt x="110" y="34"/>
                      </a:lnTo>
                      <a:lnTo>
                        <a:pt x="106" y="38"/>
                      </a:lnTo>
                      <a:lnTo>
                        <a:pt x="106" y="44"/>
                      </a:lnTo>
                      <a:lnTo>
                        <a:pt x="106" y="76"/>
                      </a:lnTo>
                      <a:close/>
                    </a:path>
                  </a:pathLst>
                </a:custGeom>
                <a:solidFill>
                  <a:schemeClr val="bg1">
                    <a:lumMod val="85000"/>
                  </a:schemeClr>
                </a:solidFill>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es-ES" sz="2000" dirty="0">
                    <a:solidFill>
                      <a:schemeClr val="tx2"/>
                    </a:solidFill>
                    <a:latin typeface="+mj-lt"/>
                  </a:endParaRPr>
                </a:p>
              </p:txBody>
            </p:sp>
            <p:sp>
              <p:nvSpPr>
                <p:cNvPr id="36" name="TextBox 88"/>
                <p:cNvSpPr txBox="1"/>
                <p:nvPr/>
              </p:nvSpPr>
              <p:spPr bwMode="auto">
                <a:xfrm>
                  <a:off x="6925391" y="2488904"/>
                  <a:ext cx="2378635" cy="862516"/>
                </a:xfrm>
                <a:prstGeom prst="rect">
                  <a:avLst/>
                </a:prstGeom>
                <a:noFill/>
              </p:spPr>
              <p:txBody>
                <a:bodyPr wrap="square">
                  <a:spAutoFit/>
                </a:bodyPr>
                <a:lstStyle/>
                <a:p>
                  <a:pPr algn="ctr" fontAlgn="auto">
                    <a:spcBef>
                      <a:spcPts val="0"/>
                    </a:spcBef>
                    <a:spcAft>
                      <a:spcPts val="0"/>
                    </a:spcAft>
                    <a:defRPr/>
                  </a:pPr>
                  <a:r>
                    <a:rPr lang="es-ES" sz="1100" dirty="0">
                      <a:solidFill>
                        <a:schemeClr val="tx2"/>
                      </a:solidFill>
                      <a:latin typeface="Calibri" pitchFamily="34" charset="0"/>
                      <a:cs typeface="Arial" pitchFamily="34" charset="0"/>
                    </a:rPr>
                    <a:t>Comisionista</a:t>
                  </a:r>
                  <a:r>
                    <a:rPr lang="es-ES" sz="1100" dirty="0">
                      <a:solidFill>
                        <a:schemeClr val="tx2"/>
                      </a:solidFill>
                      <a:latin typeface="+mj-lt"/>
                      <a:cs typeface="Arial" pitchFamily="34" charset="0"/>
                    </a:rPr>
                    <a:t> </a:t>
                  </a:r>
                  <a:r>
                    <a:rPr lang="es-ES" sz="1100" dirty="0" smtClean="0">
                      <a:solidFill>
                        <a:schemeClr val="tx2"/>
                      </a:solidFill>
                      <a:latin typeface="Calibri" pitchFamily="34" charset="0"/>
                      <a:cs typeface="Arial" pitchFamily="34" charset="0"/>
                    </a:rPr>
                    <a:t>Vendedor</a:t>
                  </a:r>
                </a:p>
                <a:p>
                  <a:pPr algn="ctr" fontAlgn="auto">
                    <a:spcBef>
                      <a:spcPts val="0"/>
                    </a:spcBef>
                    <a:spcAft>
                      <a:spcPts val="0"/>
                    </a:spcAft>
                    <a:defRPr/>
                  </a:pPr>
                  <a:r>
                    <a:rPr lang="es-ES" sz="1100" b="1" dirty="0" smtClean="0">
                      <a:solidFill>
                        <a:schemeClr val="tx2"/>
                      </a:solidFill>
                      <a:latin typeface="Calibri" pitchFamily="34" charset="0"/>
                    </a:rPr>
                    <a:t>Mercado y Bolsa S.A</a:t>
                  </a:r>
                  <a:r>
                    <a:rPr lang="es-ES" sz="1100" dirty="0" smtClean="0">
                      <a:solidFill>
                        <a:schemeClr val="tx2"/>
                      </a:solidFill>
                      <a:latin typeface="Calibri" pitchFamily="34" charset="0"/>
                    </a:rPr>
                    <a:t>.</a:t>
                  </a:r>
                  <a:endParaRPr lang="es-ES" sz="1100" dirty="0">
                    <a:solidFill>
                      <a:schemeClr val="tx2"/>
                    </a:solidFill>
                    <a:latin typeface="Calibri" pitchFamily="34" charset="0"/>
                    <a:cs typeface="Arial" pitchFamily="34" charset="0"/>
                  </a:endParaRPr>
                </a:p>
              </p:txBody>
            </p:sp>
          </p:grpSp>
          <p:sp>
            <p:nvSpPr>
              <p:cNvPr id="61" name="Line 64"/>
              <p:cNvSpPr>
                <a:spLocks noChangeShapeType="1"/>
              </p:cNvSpPr>
              <p:nvPr/>
            </p:nvSpPr>
            <p:spPr bwMode="auto">
              <a:xfrm flipV="1">
                <a:off x="3079249" y="1768232"/>
                <a:ext cx="446930" cy="0"/>
              </a:xfrm>
              <a:prstGeom prst="line">
                <a:avLst/>
              </a:prstGeom>
              <a:noFill/>
              <a:ln w="19050" cap="rnd">
                <a:solidFill>
                  <a:schemeClr val="tx2"/>
                </a:solidFill>
                <a:prstDash val="solid"/>
                <a:round/>
                <a:headEnd/>
                <a:tailEnd type="stealth" w="med" len="med"/>
              </a:ln>
            </p:spPr>
            <p:txBody>
              <a:bodyPr/>
              <a:lstStyle/>
              <a:p>
                <a:pPr>
                  <a:defRPr/>
                </a:pPr>
                <a:endParaRPr lang="es-CO" sz="1800" dirty="0">
                  <a:latin typeface="Calibri" pitchFamily="34" charset="0"/>
                </a:endParaRPr>
              </a:p>
            </p:txBody>
          </p:sp>
          <p:sp>
            <p:nvSpPr>
              <p:cNvPr id="96" name="Line 64"/>
              <p:cNvSpPr>
                <a:spLocks noChangeShapeType="1"/>
              </p:cNvSpPr>
              <p:nvPr/>
            </p:nvSpPr>
            <p:spPr bwMode="auto">
              <a:xfrm>
                <a:off x="5998234" y="1140874"/>
                <a:ext cx="0" cy="361826"/>
              </a:xfrm>
              <a:prstGeom prst="line">
                <a:avLst/>
              </a:prstGeom>
              <a:noFill/>
              <a:ln w="25400" cap="rnd">
                <a:solidFill>
                  <a:schemeClr val="tx2"/>
                </a:solidFill>
                <a:prstDash val="solid"/>
                <a:round/>
                <a:headEnd/>
                <a:tailEnd type="stealth" w="med" len="med"/>
              </a:ln>
            </p:spPr>
            <p:txBody>
              <a:bodyPr/>
              <a:lstStyle/>
              <a:p>
                <a:pPr>
                  <a:defRPr/>
                </a:pPr>
                <a:endParaRPr lang="es-CO" sz="1800" dirty="0">
                  <a:solidFill>
                    <a:schemeClr val="tx2"/>
                  </a:solidFill>
                  <a:latin typeface="Calibri" pitchFamily="34" charset="0"/>
                </a:endParaRPr>
              </a:p>
            </p:txBody>
          </p:sp>
          <p:sp>
            <p:nvSpPr>
              <p:cNvPr id="97" name="96 CuadroTexto"/>
              <p:cNvSpPr txBox="1"/>
              <p:nvPr/>
            </p:nvSpPr>
            <p:spPr>
              <a:xfrm>
                <a:off x="4837632" y="795386"/>
                <a:ext cx="2324864" cy="362507"/>
              </a:xfrm>
              <a:prstGeom prst="rect">
                <a:avLst/>
              </a:prstGeom>
              <a:noFill/>
            </p:spPr>
            <p:txBody>
              <a:bodyPr>
                <a:spAutoFit/>
              </a:bodyPr>
              <a:lstStyle/>
              <a:p>
                <a:pPr algn="ctr">
                  <a:defRPr/>
                </a:pPr>
                <a:r>
                  <a:rPr lang="es-CO" sz="1400" dirty="0" smtClean="0">
                    <a:solidFill>
                      <a:schemeClr val="tx2"/>
                    </a:solidFill>
                    <a:latin typeface="Calibri" pitchFamily="34" charset="0"/>
                  </a:rPr>
                  <a:t>UT PAE Huila 2017</a:t>
                </a:r>
                <a:endParaRPr lang="es-CO" sz="1400" dirty="0">
                  <a:solidFill>
                    <a:schemeClr val="tx2"/>
                  </a:solidFill>
                  <a:latin typeface="Calibri" pitchFamily="34" charset="0"/>
                </a:endParaRPr>
              </a:p>
            </p:txBody>
          </p:sp>
        </p:grpSp>
        <p:sp>
          <p:nvSpPr>
            <p:cNvPr id="100" name="Line 64"/>
            <p:cNvSpPr>
              <a:spLocks noChangeShapeType="1"/>
            </p:cNvSpPr>
            <p:nvPr/>
          </p:nvSpPr>
          <p:spPr bwMode="auto">
            <a:xfrm>
              <a:off x="4357315" y="2376025"/>
              <a:ext cx="0" cy="335367"/>
            </a:xfrm>
            <a:prstGeom prst="line">
              <a:avLst/>
            </a:prstGeom>
            <a:noFill/>
            <a:ln w="25400" cap="rnd">
              <a:solidFill>
                <a:schemeClr val="tx2"/>
              </a:solidFill>
              <a:prstDash val="solid"/>
              <a:round/>
              <a:headEnd/>
              <a:tailEnd type="stealth" w="med" len="med"/>
            </a:ln>
          </p:spPr>
          <p:txBody>
            <a:bodyPr/>
            <a:lstStyle/>
            <a:p>
              <a:pPr>
                <a:defRPr/>
              </a:pPr>
              <a:endParaRPr lang="es-CO" sz="1800" dirty="0">
                <a:solidFill>
                  <a:schemeClr val="tx2"/>
                </a:solidFill>
                <a:latin typeface="Calibri" pitchFamily="34" charset="0"/>
              </a:endParaRPr>
            </a:p>
          </p:txBody>
        </p:sp>
        <p:sp>
          <p:nvSpPr>
            <p:cNvPr id="101" name="100 CuadroTexto"/>
            <p:cNvSpPr txBox="1"/>
            <p:nvPr/>
          </p:nvSpPr>
          <p:spPr>
            <a:xfrm>
              <a:off x="3194883" y="2771683"/>
              <a:ext cx="2324864" cy="307777"/>
            </a:xfrm>
            <a:prstGeom prst="rect">
              <a:avLst/>
            </a:prstGeom>
            <a:noFill/>
          </p:spPr>
          <p:txBody>
            <a:bodyPr wrap="square">
              <a:spAutoFit/>
            </a:bodyPr>
            <a:lstStyle/>
            <a:p>
              <a:pPr algn="ctr">
                <a:defRPr/>
              </a:pPr>
              <a:r>
                <a:rPr lang="es-CO" sz="1400" b="1" dirty="0" smtClean="0">
                  <a:solidFill>
                    <a:schemeClr val="tx2"/>
                  </a:solidFill>
                  <a:latin typeface="Calibri" pitchFamily="34" charset="0"/>
                </a:rPr>
                <a:t>PAE HUILA</a:t>
              </a:r>
              <a:endParaRPr lang="es-CO" sz="1400" b="1" dirty="0">
                <a:solidFill>
                  <a:schemeClr val="tx2"/>
                </a:solidFill>
                <a:latin typeface="Calibri" pitchFamily="34" charset="0"/>
              </a:endParaRPr>
            </a:p>
          </p:txBody>
        </p:sp>
        <p:sp>
          <p:nvSpPr>
            <p:cNvPr id="102" name="Line 64"/>
            <p:cNvSpPr>
              <a:spLocks noChangeShapeType="1"/>
            </p:cNvSpPr>
            <p:nvPr/>
          </p:nvSpPr>
          <p:spPr bwMode="auto">
            <a:xfrm>
              <a:off x="4366597" y="3124750"/>
              <a:ext cx="0" cy="335367"/>
            </a:xfrm>
            <a:prstGeom prst="line">
              <a:avLst/>
            </a:prstGeom>
            <a:noFill/>
            <a:ln w="25400" cap="rnd">
              <a:solidFill>
                <a:schemeClr val="tx2"/>
              </a:solidFill>
              <a:prstDash val="solid"/>
              <a:round/>
              <a:headEnd/>
              <a:tailEnd type="stealth" w="med" len="med"/>
            </a:ln>
          </p:spPr>
          <p:txBody>
            <a:bodyPr/>
            <a:lstStyle/>
            <a:p>
              <a:pPr>
                <a:defRPr/>
              </a:pPr>
              <a:endParaRPr lang="es-CO" sz="1800" dirty="0">
                <a:solidFill>
                  <a:schemeClr val="tx2"/>
                </a:solidFill>
                <a:latin typeface="Calibri" pitchFamily="34" charset="0"/>
              </a:endParaRPr>
            </a:p>
          </p:txBody>
        </p:sp>
        <p:sp>
          <p:nvSpPr>
            <p:cNvPr id="103" name="102 CuadroTexto"/>
            <p:cNvSpPr txBox="1"/>
            <p:nvPr/>
          </p:nvSpPr>
          <p:spPr>
            <a:xfrm>
              <a:off x="2826074" y="3544260"/>
              <a:ext cx="3426927" cy="573884"/>
            </a:xfrm>
            <a:prstGeom prst="rect">
              <a:avLst/>
            </a:prstGeom>
            <a:noFill/>
          </p:spPr>
          <p:txBody>
            <a:bodyPr wrap="square">
              <a:spAutoFit/>
            </a:bodyPr>
            <a:lstStyle/>
            <a:p>
              <a:pPr algn="ctr">
                <a:defRPr/>
              </a:pPr>
              <a:r>
                <a:rPr lang="es-CO" sz="1200" b="1" dirty="0" smtClean="0">
                  <a:solidFill>
                    <a:srgbClr val="044990"/>
                  </a:solidFill>
                  <a:latin typeface="Calibri" pitchFamily="34" charset="0"/>
                </a:rPr>
                <a:t>Operación No. 27942443</a:t>
              </a:r>
            </a:p>
            <a:p>
              <a:pPr algn="ctr">
                <a:defRPr/>
              </a:pPr>
              <a:r>
                <a:rPr lang="es-CO" sz="1200" b="1" dirty="0" smtClean="0">
                  <a:solidFill>
                    <a:srgbClr val="044990"/>
                  </a:solidFill>
                  <a:latin typeface="Calibri" pitchFamily="34" charset="0"/>
                </a:rPr>
                <a:t>Monto de la operación: $56.000 millones</a:t>
              </a:r>
              <a:endParaRPr lang="es-CO" sz="1200" b="1" dirty="0">
                <a:solidFill>
                  <a:srgbClr val="044990"/>
                </a:solidFill>
                <a:latin typeface="Calibri" pitchFamily="34" charset="0"/>
              </a:endParaRPr>
            </a:p>
          </p:txBody>
        </p:sp>
      </p:grpSp>
      <p:sp>
        <p:nvSpPr>
          <p:cNvPr id="104" name="103 Estrella de 5 puntas"/>
          <p:cNvSpPr/>
          <p:nvPr/>
        </p:nvSpPr>
        <p:spPr>
          <a:xfrm>
            <a:off x="465959" y="507987"/>
            <a:ext cx="165348" cy="166977"/>
          </a:xfrm>
          <a:prstGeom prst="star5">
            <a:avLst/>
          </a:prstGeom>
          <a:solidFill>
            <a:srgbClr val="66B1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106" name="105 CuadroTexto"/>
          <p:cNvSpPr txBox="1"/>
          <p:nvPr/>
        </p:nvSpPr>
        <p:spPr>
          <a:xfrm>
            <a:off x="685801" y="492085"/>
            <a:ext cx="4649524" cy="224036"/>
          </a:xfrm>
          <a:prstGeom prst="rect">
            <a:avLst/>
          </a:prstGeom>
          <a:noFill/>
        </p:spPr>
        <p:txBody>
          <a:bodyPr wrap="square" lIns="0" tIns="0" rIns="0" bIns="0" rtlCol="0">
            <a:spAutoFit/>
          </a:bodyPr>
          <a:lstStyle/>
          <a:p>
            <a:pPr>
              <a:lnSpc>
                <a:spcPct val="120000"/>
              </a:lnSpc>
            </a:pPr>
            <a:r>
              <a:rPr lang="es-CO" sz="1300" dirty="0" smtClean="0">
                <a:solidFill>
                  <a:schemeClr val="tx2"/>
                </a:solidFill>
                <a:latin typeface="Calibri" pitchFamily="34" charset="0"/>
              </a:rPr>
              <a:t>8 de febrero: Se celebró la operación, en las siguientes condiciones:</a:t>
            </a:r>
            <a:endParaRPr lang="es-CO" sz="1300" dirty="0">
              <a:solidFill>
                <a:schemeClr val="tx2"/>
              </a:solidFill>
              <a:latin typeface="Calibri" pitchFamily="34" charset="0"/>
            </a:endParaRPr>
          </a:p>
        </p:txBody>
      </p:sp>
      <p:sp>
        <p:nvSpPr>
          <p:cNvPr id="107" name="106 Rectángulo redondeado"/>
          <p:cNvSpPr/>
          <p:nvPr/>
        </p:nvSpPr>
        <p:spPr>
          <a:xfrm>
            <a:off x="883054" y="801317"/>
            <a:ext cx="5427422" cy="2475963"/>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37" name="36 CuadroTexto"/>
          <p:cNvSpPr txBox="1"/>
          <p:nvPr/>
        </p:nvSpPr>
        <p:spPr>
          <a:xfrm>
            <a:off x="685801" y="3538330"/>
            <a:ext cx="7817145" cy="1021818"/>
          </a:xfrm>
          <a:prstGeom prst="rect">
            <a:avLst/>
          </a:prstGeom>
          <a:noFill/>
        </p:spPr>
        <p:txBody>
          <a:bodyPr wrap="square" lIns="0" tIns="0" rIns="0" bIns="0" rtlCol="0">
            <a:spAutoFit/>
          </a:bodyPr>
          <a:lstStyle/>
          <a:p>
            <a:pPr algn="just"/>
            <a:r>
              <a:rPr lang="es-CO" sz="1300" b="1" u="sng" dirty="0" smtClean="0">
                <a:solidFill>
                  <a:schemeClr val="tx2"/>
                </a:solidFill>
                <a:latin typeface="Calibri" pitchFamily="34" charset="0"/>
              </a:rPr>
              <a:t>27 de febrero</a:t>
            </a:r>
            <a:r>
              <a:rPr lang="es-CO" sz="1300" dirty="0" smtClean="0">
                <a:solidFill>
                  <a:schemeClr val="tx2"/>
                </a:solidFill>
                <a:latin typeface="Calibri" pitchFamily="34" charset="0"/>
              </a:rPr>
              <a:t>: </a:t>
            </a:r>
            <a:r>
              <a:rPr lang="es-CO" sz="1300" b="1" dirty="0" smtClean="0">
                <a:solidFill>
                  <a:schemeClr val="tx2"/>
                </a:solidFill>
                <a:latin typeface="Calibri" pitchFamily="34" charset="0"/>
              </a:rPr>
              <a:t>Mercado y Bolsa S.A. solicitó la anulación de la Operación</a:t>
            </a:r>
            <a:r>
              <a:rPr lang="es-CO" sz="1300" dirty="0" smtClean="0">
                <a:solidFill>
                  <a:schemeClr val="tx2"/>
                </a:solidFill>
                <a:latin typeface="Calibri" pitchFamily="34" charset="0"/>
              </a:rPr>
              <a:t>, como quiera que la entidad </a:t>
            </a:r>
            <a:r>
              <a:rPr lang="es-CO" sz="1300" b="1" dirty="0" smtClean="0">
                <a:solidFill>
                  <a:schemeClr val="tx2"/>
                </a:solidFill>
                <a:latin typeface="Calibri" pitchFamily="34" charset="0"/>
              </a:rPr>
              <a:t>Fundación Social con Futuro que es uno de los integrantes de la UT PAE Huila 2017</a:t>
            </a:r>
            <a:r>
              <a:rPr lang="es-CO" sz="1300" dirty="0" smtClean="0">
                <a:solidFill>
                  <a:schemeClr val="tx2"/>
                </a:solidFill>
                <a:latin typeface="Calibri" pitchFamily="34" charset="0"/>
              </a:rPr>
              <a:t>- comitente vendedor de la Operación-, no cumplió con uno de los requisitos exigidos en la Ficha Técnica de Negociación de la Operación, cual era, </a:t>
            </a:r>
            <a:r>
              <a:rPr lang="es-CO" sz="1300" b="1" dirty="0" smtClean="0">
                <a:solidFill>
                  <a:schemeClr val="tx2"/>
                </a:solidFill>
                <a:latin typeface="Calibri" pitchFamily="34" charset="0"/>
              </a:rPr>
              <a:t>no estar incurso en causal de inhabilidad o incompatibilidad para celebrar contratos con Entidades Estatales</a:t>
            </a:r>
            <a:r>
              <a:rPr lang="es-CO" sz="1300" dirty="0" smtClean="0">
                <a:solidFill>
                  <a:schemeClr val="tx2"/>
                </a:solidFill>
                <a:latin typeface="Calibri" pitchFamily="34" charset="0"/>
              </a:rPr>
              <a:t>.</a:t>
            </a:r>
          </a:p>
          <a:p>
            <a:pPr algn="just">
              <a:lnSpc>
                <a:spcPct val="120000"/>
              </a:lnSpc>
            </a:pPr>
            <a:endParaRPr lang="es-CO" sz="1200" i="1" dirty="0">
              <a:solidFill>
                <a:schemeClr val="tx2"/>
              </a:solidFill>
              <a:latin typeface="Calibri" pitchFamily="34" charset="0"/>
            </a:endParaRPr>
          </a:p>
        </p:txBody>
      </p:sp>
      <p:sp>
        <p:nvSpPr>
          <p:cNvPr id="38" name="37 Estrella de 5 puntas"/>
          <p:cNvSpPr/>
          <p:nvPr/>
        </p:nvSpPr>
        <p:spPr>
          <a:xfrm>
            <a:off x="467290" y="3586355"/>
            <a:ext cx="165348" cy="166977"/>
          </a:xfrm>
          <a:prstGeom prst="star5">
            <a:avLst/>
          </a:prstGeom>
          <a:solidFill>
            <a:srgbClr val="66B1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39" name="38 Flecha derecha"/>
          <p:cNvSpPr/>
          <p:nvPr/>
        </p:nvSpPr>
        <p:spPr>
          <a:xfrm>
            <a:off x="6412726" y="1774112"/>
            <a:ext cx="310101" cy="468158"/>
          </a:xfrm>
          <a:prstGeom prst="right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40" name="39 CuadroTexto"/>
          <p:cNvSpPr txBox="1"/>
          <p:nvPr/>
        </p:nvSpPr>
        <p:spPr>
          <a:xfrm>
            <a:off x="6722827" y="1250173"/>
            <a:ext cx="2287882" cy="1329595"/>
          </a:xfrm>
          <a:prstGeom prst="rect">
            <a:avLst/>
          </a:prstGeom>
          <a:noFill/>
        </p:spPr>
        <p:txBody>
          <a:bodyPr wrap="square" lIns="0" tIns="0" rIns="0" bIns="0" rtlCol="0">
            <a:spAutoFit/>
          </a:bodyPr>
          <a:lstStyle/>
          <a:p>
            <a:pPr algn="ctr">
              <a:lnSpc>
                <a:spcPct val="120000"/>
              </a:lnSpc>
            </a:pPr>
            <a:r>
              <a:rPr lang="es-CO" sz="1200" dirty="0" smtClean="0">
                <a:solidFill>
                  <a:schemeClr val="tx2"/>
                </a:solidFill>
                <a:latin typeface="Calibri" pitchFamily="34" charset="0"/>
              </a:rPr>
              <a:t>El </a:t>
            </a:r>
            <a:r>
              <a:rPr lang="es-CO" sz="1200" b="1" u="sng" dirty="0" smtClean="0">
                <a:solidFill>
                  <a:schemeClr val="tx2"/>
                </a:solidFill>
                <a:latin typeface="Calibri" pitchFamily="34" charset="0"/>
              </a:rPr>
              <a:t>17 de febrero</a:t>
            </a:r>
          </a:p>
          <a:p>
            <a:pPr algn="ctr">
              <a:lnSpc>
                <a:spcPct val="120000"/>
              </a:lnSpc>
            </a:pPr>
            <a:endParaRPr lang="es-CO" sz="1200" dirty="0" smtClean="0">
              <a:solidFill>
                <a:schemeClr val="tx2"/>
              </a:solidFill>
              <a:latin typeface="Calibri" pitchFamily="34" charset="0"/>
            </a:endParaRPr>
          </a:p>
          <a:p>
            <a:pPr algn="ctr">
              <a:lnSpc>
                <a:spcPct val="120000"/>
              </a:lnSpc>
            </a:pPr>
            <a:r>
              <a:rPr lang="es-CO" sz="1200" dirty="0" smtClean="0">
                <a:solidFill>
                  <a:schemeClr val="tx2"/>
                </a:solidFill>
                <a:latin typeface="Calibri" pitchFamily="34" charset="0"/>
              </a:rPr>
              <a:t>La </a:t>
            </a:r>
            <a:r>
              <a:rPr lang="es-CO" sz="1200" u="sng" dirty="0" smtClean="0">
                <a:solidFill>
                  <a:schemeClr val="tx2"/>
                </a:solidFill>
                <a:latin typeface="Calibri" pitchFamily="34" charset="0"/>
              </a:rPr>
              <a:t>Operación </a:t>
            </a:r>
            <a:r>
              <a:rPr lang="es-CO" sz="1200" b="1" u="sng" dirty="0" smtClean="0">
                <a:solidFill>
                  <a:schemeClr val="tx2"/>
                </a:solidFill>
                <a:latin typeface="Calibri" pitchFamily="34" charset="0"/>
              </a:rPr>
              <a:t>se declaró incumplida </a:t>
            </a:r>
            <a:r>
              <a:rPr lang="es-CO" sz="1200" dirty="0" smtClean="0">
                <a:solidFill>
                  <a:schemeClr val="tx2"/>
                </a:solidFill>
                <a:latin typeface="Calibri" pitchFamily="34" charset="0"/>
              </a:rPr>
              <a:t>por la Bolsa, </a:t>
            </a:r>
            <a:r>
              <a:rPr lang="es-CO" sz="1200" b="1" dirty="0" smtClean="0">
                <a:solidFill>
                  <a:schemeClr val="tx2"/>
                </a:solidFill>
                <a:latin typeface="Calibri" pitchFamily="34" charset="0"/>
              </a:rPr>
              <a:t>por la no constitución oportuna de la garantía inicial </a:t>
            </a:r>
            <a:r>
              <a:rPr lang="es-CO" sz="1200" dirty="0" smtClean="0">
                <a:solidFill>
                  <a:schemeClr val="tx2"/>
                </a:solidFill>
                <a:latin typeface="Calibri" pitchFamily="34" charset="0"/>
              </a:rPr>
              <a:t>por parte del vendedor</a:t>
            </a:r>
            <a:endParaRPr lang="es-CO" sz="1200" dirty="0">
              <a:solidFill>
                <a:schemeClr val="tx2"/>
              </a:solidFill>
              <a:latin typeface="Calibri" pitchFamily="34" charset="0"/>
            </a:endParaRPr>
          </a:p>
        </p:txBody>
      </p:sp>
      <p:sp>
        <p:nvSpPr>
          <p:cNvPr id="41" name="Line 64"/>
          <p:cNvSpPr>
            <a:spLocks noChangeShapeType="1"/>
          </p:cNvSpPr>
          <p:nvPr/>
        </p:nvSpPr>
        <p:spPr bwMode="auto">
          <a:xfrm>
            <a:off x="7824083" y="1467074"/>
            <a:ext cx="0" cy="243429"/>
          </a:xfrm>
          <a:prstGeom prst="line">
            <a:avLst/>
          </a:prstGeom>
          <a:noFill/>
          <a:ln w="25400" cap="rnd">
            <a:solidFill>
              <a:schemeClr val="tx2"/>
            </a:solidFill>
            <a:prstDash val="solid"/>
            <a:round/>
            <a:headEnd/>
            <a:tailEnd type="stealth" w="med" len="med"/>
          </a:ln>
        </p:spPr>
        <p:txBody>
          <a:bodyPr/>
          <a:lstStyle/>
          <a:p>
            <a:pPr>
              <a:defRPr/>
            </a:pPr>
            <a:endParaRPr lang="es-CO" sz="1800" dirty="0">
              <a:solidFill>
                <a:schemeClr val="tx2"/>
              </a:solidFill>
              <a:latin typeface="Calibri" pitchFamily="34" charset="0"/>
            </a:endParaRPr>
          </a:p>
        </p:txBody>
      </p:sp>
      <p:pic>
        <p:nvPicPr>
          <p:cNvPr id="42" name="91 Imagen" descr="BMC LOGO.bmp"/>
          <p:cNvPicPr>
            <a:picLocks noChangeAspect="1"/>
          </p:cNvPicPr>
          <p:nvPr/>
        </p:nvPicPr>
        <p:blipFill>
          <a:blip r:embed="rId2" cstate="print"/>
          <a:srcRect t="9660" r="-211"/>
          <a:stretch>
            <a:fillRect/>
          </a:stretch>
        </p:blipFill>
        <p:spPr bwMode="auto">
          <a:xfrm>
            <a:off x="7494593" y="117201"/>
            <a:ext cx="1512000" cy="46514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813494" y="2"/>
            <a:ext cx="7262790" cy="558799"/>
          </a:xfrm>
          <a:prstGeom prst="rect">
            <a:avLst/>
          </a:prstGeom>
        </p:spPr>
        <p:txBody>
          <a:bodyPr vert="horz" lIns="0" tIns="0" rIns="0" bIns="0" rtlCol="0" anchor="ctr">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b="0" dirty="0"/>
              <a:t>Indicadores</a:t>
            </a:r>
            <a:r>
              <a:rPr lang="es-CO" dirty="0"/>
              <a:t> </a:t>
            </a:r>
          </a:p>
        </p:txBody>
      </p:sp>
      <p:sp>
        <p:nvSpPr>
          <p:cNvPr id="10" name="Content Placeholder 13"/>
          <p:cNvSpPr>
            <a:spLocks noGrp="1"/>
          </p:cNvSpPr>
          <p:nvPr>
            <p:ph sz="quarter" idx="15"/>
          </p:nvPr>
        </p:nvSpPr>
        <p:spPr>
          <a:xfrm>
            <a:off x="115911" y="3607107"/>
            <a:ext cx="8809148" cy="1244952"/>
          </a:xfrm>
        </p:spPr>
        <p:txBody>
          <a:bodyPr>
            <a:normAutofit/>
          </a:bodyPr>
          <a:lstStyle/>
          <a:p>
            <a:pPr lvl="2" algn="just">
              <a:lnSpc>
                <a:spcPct val="100000"/>
              </a:lnSpc>
              <a:buFont typeface="Wingdings" pitchFamily="2" charset="2"/>
              <a:buChar char="§"/>
            </a:pPr>
            <a:r>
              <a:rPr lang="es-CO" sz="1400" dirty="0" smtClean="0">
                <a:solidFill>
                  <a:schemeClr val="tx1"/>
                </a:solidFill>
              </a:rPr>
              <a:t>El resultado neto de la Bolsa 2016 y 2017 fue de </a:t>
            </a:r>
            <a:r>
              <a:rPr lang="es-CO" sz="1400" b="1" dirty="0" smtClean="0">
                <a:solidFill>
                  <a:srgbClr val="0070C0"/>
                </a:solidFill>
              </a:rPr>
              <a:t>$1.956 </a:t>
            </a:r>
            <a:r>
              <a:rPr lang="es-CO" sz="1400" dirty="0" smtClean="0">
                <a:solidFill>
                  <a:schemeClr val="tx1"/>
                </a:solidFill>
              </a:rPr>
              <a:t>millones y </a:t>
            </a:r>
            <a:r>
              <a:rPr lang="es-CO" sz="1400" b="1" dirty="0" smtClean="0">
                <a:solidFill>
                  <a:srgbClr val="0070C0"/>
                </a:solidFill>
              </a:rPr>
              <a:t>$5.818 </a:t>
            </a:r>
            <a:r>
              <a:rPr lang="es-CO" sz="1400" dirty="0" smtClean="0">
                <a:solidFill>
                  <a:schemeClr val="tx1"/>
                </a:solidFill>
              </a:rPr>
              <a:t>millones, respectivamente generándose un margen de utilidad neta 14% y 33% sobre los ingresos de actividades  ordinarias. </a:t>
            </a:r>
          </a:p>
          <a:p>
            <a:pPr lvl="2" algn="just">
              <a:lnSpc>
                <a:spcPct val="100000"/>
              </a:lnSpc>
              <a:buFont typeface="Wingdings" pitchFamily="2" charset="2"/>
              <a:buChar char="§"/>
            </a:pPr>
            <a:r>
              <a:rPr lang="es-CO" sz="1400" dirty="0" smtClean="0">
                <a:solidFill>
                  <a:schemeClr val="tx1"/>
                </a:solidFill>
              </a:rPr>
              <a:t>El Ebitda a junio de 2017 fue de </a:t>
            </a:r>
            <a:r>
              <a:rPr lang="es-CO" sz="1400" b="1" dirty="0" smtClean="0">
                <a:solidFill>
                  <a:srgbClr val="0070C0"/>
                </a:solidFill>
              </a:rPr>
              <a:t>$8.020 </a:t>
            </a:r>
            <a:r>
              <a:rPr lang="es-CO" sz="1400" dirty="0" smtClean="0">
                <a:solidFill>
                  <a:schemeClr val="tx1"/>
                </a:solidFill>
              </a:rPr>
              <a:t>millones respecto al año 2016 de </a:t>
            </a:r>
            <a:r>
              <a:rPr lang="es-CO" sz="1400" b="1" dirty="0" smtClean="0">
                <a:solidFill>
                  <a:srgbClr val="0070C0"/>
                </a:solidFill>
              </a:rPr>
              <a:t>$2.723 </a:t>
            </a:r>
            <a:r>
              <a:rPr lang="es-CO" sz="1400" dirty="0" smtClean="0">
                <a:solidFill>
                  <a:schemeClr val="tx1"/>
                </a:solidFill>
              </a:rPr>
              <a:t>millones, teniendo un crecimiento del </a:t>
            </a:r>
            <a:r>
              <a:rPr lang="es-CO" sz="1400" b="1" dirty="0" smtClean="0">
                <a:solidFill>
                  <a:srgbClr val="0070C0"/>
                </a:solidFill>
              </a:rPr>
              <a:t>194%</a:t>
            </a:r>
            <a:r>
              <a:rPr lang="es-CO" sz="1400" dirty="0" smtClean="0">
                <a:solidFill>
                  <a:srgbClr val="0070C0"/>
                </a:solidFill>
              </a:rPr>
              <a:t>.</a:t>
            </a:r>
            <a:endParaRPr lang="es-ES_tradnl" sz="1400" dirty="0">
              <a:solidFill>
                <a:srgbClr val="0070C0"/>
              </a:solidFill>
            </a:endParaRPr>
          </a:p>
        </p:txBody>
      </p:sp>
      <p:cxnSp>
        <p:nvCxnSpPr>
          <p:cNvPr id="5" name="19 Conector recto"/>
          <p:cNvCxnSpPr/>
          <p:nvPr/>
        </p:nvCxnSpPr>
        <p:spPr>
          <a:xfrm>
            <a:off x="0" y="3475709"/>
            <a:ext cx="9144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1 Gráfico"/>
          <p:cNvGraphicFramePr>
            <a:graphicFrameLocks noGrp="1"/>
          </p:cNvGraphicFramePr>
          <p:nvPr/>
        </p:nvGraphicFramePr>
        <p:xfrm>
          <a:off x="242889" y="558800"/>
          <a:ext cx="8682171" cy="2916910"/>
        </p:xfrm>
        <a:graphic>
          <a:graphicData uri="http://schemas.openxmlformats.org/drawingml/2006/chart">
            <c:chart xmlns:c="http://schemas.openxmlformats.org/drawingml/2006/chart" xmlns:r="http://schemas.openxmlformats.org/officeDocument/2006/relationships" r:id="rId3"/>
          </a:graphicData>
        </a:graphic>
      </p:graphicFrame>
      <p:pic>
        <p:nvPicPr>
          <p:cNvPr id="6" name="91 Imagen" descr="BMC LOGO.bmp"/>
          <p:cNvPicPr>
            <a:picLocks noChangeAspect="1"/>
          </p:cNvPicPr>
          <p:nvPr/>
        </p:nvPicPr>
        <p:blipFill>
          <a:blip r:embed="rId4" cstate="print"/>
          <a:srcRect t="9660" r="-211"/>
          <a:stretch>
            <a:fillRect/>
          </a:stretch>
        </p:blipFill>
        <p:spPr bwMode="auto">
          <a:xfrm>
            <a:off x="7494593" y="117202"/>
            <a:ext cx="1512000" cy="465145"/>
          </a:xfrm>
          <a:prstGeom prst="rect">
            <a:avLst/>
          </a:prstGeom>
          <a:noFill/>
          <a:ln w="9525">
            <a:noFill/>
            <a:miter lim="800000"/>
            <a:headEnd/>
            <a:tailEnd/>
          </a:ln>
        </p:spPr>
      </p:pic>
    </p:spTree>
    <p:extLst>
      <p:ext uri="{BB962C8B-B14F-4D97-AF65-F5344CB8AC3E}">
        <p14:creationId xmlns:p14="http://schemas.microsoft.com/office/powerpoint/2010/main" xmlns="" val="386995014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1"/>
          <p:cNvSpPr>
            <a:spLocks noGrp="1"/>
          </p:cNvSpPr>
          <p:nvPr>
            <p:ph type="title"/>
          </p:nvPr>
        </p:nvSpPr>
        <p:spPr bwMode="auto">
          <a:xfrm>
            <a:off x="531108" y="156329"/>
            <a:ext cx="6631388" cy="335756"/>
          </a:xfrm>
        </p:spPr>
        <p:txBody>
          <a:bodyPr wrap="square" numCol="1" anchorCtr="0" compatLnSpc="1">
            <a:prstTxWarp prst="textNoShape">
              <a:avLst/>
            </a:prstTxWarp>
          </a:bodyPr>
          <a:lstStyle/>
          <a:p>
            <a:pPr algn="just" eaLnBrk="0" hangingPunct="0"/>
            <a:r>
              <a:rPr lang="es-CO" sz="1800" b="1" dirty="0" smtClean="0">
                <a:latin typeface="Calibri" pitchFamily="34" charset="0"/>
              </a:rPr>
              <a:t>Antecedentes – Operación Forward MCP No. 27942443</a:t>
            </a:r>
            <a:endParaRPr lang="es-CO" sz="2000" b="1" dirty="0" smtClean="0">
              <a:latin typeface="Calibri" pitchFamily="34" charset="0"/>
            </a:endParaRPr>
          </a:p>
        </p:txBody>
      </p:sp>
      <p:sp>
        <p:nvSpPr>
          <p:cNvPr id="14" name="Content Placeholder 13"/>
          <p:cNvSpPr>
            <a:spLocks noGrp="1"/>
          </p:cNvSpPr>
          <p:nvPr>
            <p:ph sz="quarter" idx="15"/>
          </p:nvPr>
        </p:nvSpPr>
        <p:spPr>
          <a:xfrm>
            <a:off x="531108" y="763325"/>
            <a:ext cx="7965218" cy="1232452"/>
          </a:xfrm>
        </p:spPr>
        <p:txBody>
          <a:bodyPr rtlCol="0">
            <a:noAutofit/>
          </a:bodyPr>
          <a:lstStyle/>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algn="just" fontAlgn="auto">
              <a:defRPr/>
            </a:pPr>
            <a:r>
              <a:rPr lang="es-ES_tradnl" sz="1100" dirty="0" smtClean="0">
                <a:solidFill>
                  <a:schemeClr val="tx1"/>
                </a:solidFill>
                <a:cs typeface="Arial" charset="0"/>
              </a:rPr>
              <a:t> </a:t>
            </a:r>
            <a:endParaRPr lang="es-CO" sz="1100" dirty="0" smtClean="0">
              <a:solidFill>
                <a:schemeClr val="tx1"/>
              </a:solidFill>
              <a:cs typeface="Arial" charset="0"/>
            </a:endParaRPr>
          </a:p>
          <a:p>
            <a:pPr fontAlgn="auto">
              <a:lnSpc>
                <a:spcPct val="100000"/>
              </a:lnSpc>
              <a:defRPr/>
            </a:pPr>
            <a:endParaRPr lang="es-ES_tradnl" sz="1100" dirty="0">
              <a:solidFill>
                <a:schemeClr val="tx1"/>
              </a:solidFill>
            </a:endParaRPr>
          </a:p>
          <a:p>
            <a:pPr fontAlgn="auto">
              <a:lnSpc>
                <a:spcPct val="100000"/>
              </a:lnSpc>
              <a:defRPr/>
            </a:pPr>
            <a:endParaRPr lang="es-ES_tradnl" sz="1100" dirty="0">
              <a:solidFill>
                <a:schemeClr val="tx1"/>
              </a:solidFill>
            </a:endParaRPr>
          </a:p>
        </p:txBody>
      </p:sp>
      <p:sp>
        <p:nvSpPr>
          <p:cNvPr id="104" name="103 Estrella de 5 puntas"/>
          <p:cNvSpPr/>
          <p:nvPr/>
        </p:nvSpPr>
        <p:spPr>
          <a:xfrm>
            <a:off x="467290" y="679836"/>
            <a:ext cx="165348" cy="166977"/>
          </a:xfrm>
          <a:prstGeom prst="star5">
            <a:avLst/>
          </a:prstGeom>
          <a:solidFill>
            <a:srgbClr val="66B1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42" name="41 CuadroTexto"/>
          <p:cNvSpPr txBox="1"/>
          <p:nvPr/>
        </p:nvSpPr>
        <p:spPr>
          <a:xfrm>
            <a:off x="647223" y="621829"/>
            <a:ext cx="7901802" cy="400110"/>
          </a:xfrm>
          <a:prstGeom prst="rect">
            <a:avLst/>
          </a:prstGeom>
          <a:noFill/>
        </p:spPr>
        <p:txBody>
          <a:bodyPr wrap="square" lIns="0" tIns="0" rIns="0" bIns="0" rtlCol="0">
            <a:spAutoFit/>
          </a:bodyPr>
          <a:lstStyle/>
          <a:p>
            <a:pPr algn="just"/>
            <a:r>
              <a:rPr lang="es-CO" sz="1300" dirty="0" smtClean="0">
                <a:solidFill>
                  <a:srgbClr val="044990"/>
                </a:solidFill>
                <a:latin typeface="Calibri" pitchFamily="34" charset="0"/>
              </a:rPr>
              <a:t>La etapa de verificación de las condiciones de participación de la Operación, de conformidad con los tiempos dispuestos en el procedimiento del MCP, se surtió en las siguientes fechas:</a:t>
            </a:r>
            <a:endParaRPr lang="es-CO" sz="1200" dirty="0">
              <a:solidFill>
                <a:schemeClr val="tx2"/>
              </a:solidFill>
              <a:latin typeface="Calibri" pitchFamily="34" charset="0"/>
            </a:endParaRPr>
          </a:p>
        </p:txBody>
      </p:sp>
      <p:pic>
        <p:nvPicPr>
          <p:cNvPr id="43" name="42 Imagen" descr="etapa de verificación.PNG"/>
          <p:cNvPicPr>
            <a:picLocks noChangeAspect="1"/>
          </p:cNvPicPr>
          <p:nvPr/>
        </p:nvPicPr>
        <p:blipFill>
          <a:blip r:embed="rId2" cstate="print"/>
          <a:stretch>
            <a:fillRect/>
          </a:stretch>
        </p:blipFill>
        <p:spPr>
          <a:xfrm>
            <a:off x="531109" y="1084038"/>
            <a:ext cx="4223772" cy="2544979"/>
          </a:xfrm>
          <a:prstGeom prst="rect">
            <a:avLst/>
          </a:prstGeom>
        </p:spPr>
      </p:pic>
      <p:sp>
        <p:nvSpPr>
          <p:cNvPr id="44" name="43 Cerrar llave"/>
          <p:cNvSpPr/>
          <p:nvPr/>
        </p:nvSpPr>
        <p:spPr>
          <a:xfrm>
            <a:off x="4663847" y="1167203"/>
            <a:ext cx="263954" cy="20542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5" name="44 CuadroTexto"/>
          <p:cNvSpPr txBox="1"/>
          <p:nvPr/>
        </p:nvSpPr>
        <p:spPr>
          <a:xfrm>
            <a:off x="5437487" y="1127971"/>
            <a:ext cx="3019126" cy="1184299"/>
          </a:xfrm>
          <a:prstGeom prst="rect">
            <a:avLst/>
          </a:prstGeom>
          <a:noFill/>
        </p:spPr>
        <p:txBody>
          <a:bodyPr wrap="square" lIns="0" tIns="0" rIns="0" bIns="0" rtlCol="0">
            <a:spAutoFit/>
          </a:bodyPr>
          <a:lstStyle/>
          <a:p>
            <a:pPr algn="ctr">
              <a:lnSpc>
                <a:spcPct val="120000"/>
              </a:lnSpc>
            </a:pPr>
            <a:r>
              <a:rPr lang="es-CO" sz="1300" dirty="0" smtClean="0">
                <a:latin typeface="Calibri" pitchFamily="34" charset="0"/>
              </a:rPr>
              <a:t>La declaratoria de caducidad que originó la inhabilidad de Fundación Social con Futuro, estaba en firme desde el 16 de septiembre de 2016. No reportada  en el RUP, SECOP y procuraduría</a:t>
            </a:r>
            <a:endParaRPr lang="es-CO" sz="1300" dirty="0">
              <a:latin typeface="Calibri" pitchFamily="34" charset="0"/>
            </a:endParaRPr>
          </a:p>
        </p:txBody>
      </p:sp>
      <p:sp>
        <p:nvSpPr>
          <p:cNvPr id="46" name="45 Rectángulo redondeado"/>
          <p:cNvSpPr/>
          <p:nvPr/>
        </p:nvSpPr>
        <p:spPr>
          <a:xfrm>
            <a:off x="5302466" y="1085439"/>
            <a:ext cx="3285137" cy="1294759"/>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28673" name="Rectangle 1"/>
          <p:cNvSpPr>
            <a:spLocks noChangeArrowheads="1"/>
          </p:cNvSpPr>
          <p:nvPr/>
        </p:nvSpPr>
        <p:spPr bwMode="auto">
          <a:xfrm>
            <a:off x="5197691" y="2882659"/>
            <a:ext cx="3669637" cy="14927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CO" sz="1300" b="1" dirty="0" smtClean="0">
                <a:latin typeface="Calibri" pitchFamily="34" charset="0"/>
              </a:rPr>
              <a:t>Se anuló la operación</a:t>
            </a:r>
            <a:r>
              <a:rPr lang="es-CO" sz="1300" dirty="0" smtClean="0">
                <a:latin typeface="Calibri" pitchFamily="34" charset="0"/>
              </a:rPr>
              <a:t> </a:t>
            </a:r>
            <a:r>
              <a:rPr lang="es-CO" sz="1300" b="1" dirty="0" smtClean="0">
                <a:latin typeface="Calibri" pitchFamily="34" charset="0"/>
              </a:rPr>
              <a:t>debido a la no acreditación suficiente, adecuada y oportuna de las condiciones de participación</a:t>
            </a:r>
            <a:r>
              <a:rPr lang="es-CO" sz="1300" dirty="0" smtClean="0">
                <a:latin typeface="Calibri" pitchFamily="34" charset="0"/>
              </a:rPr>
              <a:t>, específicamente, el señalado en el punto 11 de las condiciones jurídicas de participación, atinente a </a:t>
            </a:r>
            <a:r>
              <a:rPr lang="es-CO" sz="1300" b="1" dirty="0" smtClean="0">
                <a:latin typeface="Calibri" pitchFamily="34" charset="0"/>
              </a:rPr>
              <a:t>no</a:t>
            </a:r>
            <a:r>
              <a:rPr lang="es-CO" sz="1300" dirty="0" smtClean="0">
                <a:latin typeface="Calibri" pitchFamily="34" charset="0"/>
              </a:rPr>
              <a:t> </a:t>
            </a:r>
            <a:r>
              <a:rPr lang="es-CO" sz="1300" b="1" dirty="0" smtClean="0">
                <a:latin typeface="Calibri" pitchFamily="34" charset="0"/>
              </a:rPr>
              <a:t>estar incurso en ninguna causal de inhabilidad o incompatibilidad para contratar con Entidades Estatales</a:t>
            </a:r>
            <a:r>
              <a:rPr lang="es-CO" sz="1300" dirty="0" smtClean="0">
                <a:latin typeface="Calibri" pitchFamily="34" charset="0"/>
              </a:rPr>
              <a:t>.</a:t>
            </a:r>
          </a:p>
        </p:txBody>
      </p:sp>
      <p:sp>
        <p:nvSpPr>
          <p:cNvPr id="49" name="48 Flecha abajo"/>
          <p:cNvSpPr/>
          <p:nvPr/>
        </p:nvSpPr>
        <p:spPr>
          <a:xfrm>
            <a:off x="6798366" y="2541454"/>
            <a:ext cx="364130" cy="166729"/>
          </a:xfrm>
          <a:prstGeom prst="down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24" name="23 CuadroTexto"/>
          <p:cNvSpPr txBox="1"/>
          <p:nvPr/>
        </p:nvSpPr>
        <p:spPr>
          <a:xfrm>
            <a:off x="713097" y="3766701"/>
            <a:ext cx="4173760" cy="600164"/>
          </a:xfrm>
          <a:prstGeom prst="rect">
            <a:avLst/>
          </a:prstGeom>
          <a:noFill/>
        </p:spPr>
        <p:txBody>
          <a:bodyPr wrap="square" lIns="0" tIns="0" rIns="0" bIns="0" rtlCol="0">
            <a:spAutoFit/>
          </a:bodyPr>
          <a:lstStyle/>
          <a:p>
            <a:pPr algn="just"/>
            <a:r>
              <a:rPr lang="es-CO" sz="1300" dirty="0" smtClean="0">
                <a:solidFill>
                  <a:srgbClr val="044990"/>
                </a:solidFill>
                <a:latin typeface="Calibri" pitchFamily="34" charset="0"/>
              </a:rPr>
              <a:t>El Comitente vendedor presentó certificación juramentada en la cual manifestó no estar incurso en inhabilidades e incompatibilidades para contratar con entidades estatales. </a:t>
            </a:r>
            <a:endParaRPr lang="es-CO" sz="1200" dirty="0">
              <a:solidFill>
                <a:schemeClr val="tx2"/>
              </a:solidFill>
              <a:latin typeface="Calibri" pitchFamily="34" charset="0"/>
            </a:endParaRPr>
          </a:p>
        </p:txBody>
      </p:sp>
      <p:sp>
        <p:nvSpPr>
          <p:cNvPr id="27" name="26 Estrella de 5 puntas"/>
          <p:cNvSpPr/>
          <p:nvPr/>
        </p:nvSpPr>
        <p:spPr>
          <a:xfrm>
            <a:off x="481875" y="3766701"/>
            <a:ext cx="165348" cy="166977"/>
          </a:xfrm>
          <a:prstGeom prst="star5">
            <a:avLst/>
          </a:prstGeom>
          <a:solidFill>
            <a:srgbClr val="66B1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28" name="27 Rectángulo redondeado"/>
          <p:cNvSpPr/>
          <p:nvPr/>
        </p:nvSpPr>
        <p:spPr>
          <a:xfrm>
            <a:off x="647223" y="3745435"/>
            <a:ext cx="4280578" cy="856012"/>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pic>
        <p:nvPicPr>
          <p:cNvPr id="29"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1"/>
          <p:cNvSpPr>
            <a:spLocks noGrp="1"/>
          </p:cNvSpPr>
          <p:nvPr>
            <p:ph type="title"/>
          </p:nvPr>
        </p:nvSpPr>
        <p:spPr bwMode="auto">
          <a:xfrm>
            <a:off x="403887" y="324207"/>
            <a:ext cx="6631388" cy="335756"/>
          </a:xfrm>
        </p:spPr>
        <p:txBody>
          <a:bodyPr wrap="square" numCol="1" anchorCtr="0" compatLnSpc="1">
            <a:prstTxWarp prst="textNoShape">
              <a:avLst/>
            </a:prstTxWarp>
          </a:bodyPr>
          <a:lstStyle/>
          <a:p>
            <a:pPr algn="just" eaLnBrk="0" hangingPunct="0"/>
            <a:r>
              <a:rPr lang="es-CO" sz="1800" b="1" dirty="0" smtClean="0">
                <a:latin typeface="Calibri" pitchFamily="34" charset="0"/>
              </a:rPr>
              <a:t>Artículo 3.1.2.5.9.2 – CUB – Aplicable al caso objeto de estudio</a:t>
            </a:r>
            <a:endParaRPr lang="es-CO" sz="2000" b="1" dirty="0" smtClean="0">
              <a:latin typeface="Calibri" pitchFamily="34" charset="0"/>
            </a:endParaRPr>
          </a:p>
        </p:txBody>
      </p:sp>
      <p:sp>
        <p:nvSpPr>
          <p:cNvPr id="32" name="31 Flecha curvada hacia la derecha"/>
          <p:cNvSpPr/>
          <p:nvPr/>
        </p:nvSpPr>
        <p:spPr>
          <a:xfrm>
            <a:off x="419942" y="649953"/>
            <a:ext cx="357809" cy="715619"/>
          </a:xfrm>
          <a:prstGeom prst="curvedRight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pic>
        <p:nvPicPr>
          <p:cNvPr id="18" name="17 Imagen" descr="norma 2.PNG"/>
          <p:cNvPicPr>
            <a:picLocks noChangeAspect="1"/>
          </p:cNvPicPr>
          <p:nvPr/>
        </p:nvPicPr>
        <p:blipFill>
          <a:blip r:embed="rId2" cstate="print"/>
          <a:stretch>
            <a:fillRect/>
          </a:stretch>
        </p:blipFill>
        <p:spPr>
          <a:xfrm>
            <a:off x="825030" y="883633"/>
            <a:ext cx="7045796" cy="3363247"/>
          </a:xfrm>
          <a:prstGeom prst="rect">
            <a:avLst/>
          </a:prstGeom>
          <a:ln>
            <a:noFill/>
          </a:ln>
          <a:effectLst>
            <a:outerShdw blurRad="292100" dist="139700" dir="2700000" algn="tl" rotWithShape="0">
              <a:srgbClr val="333333">
                <a:alpha val="65000"/>
              </a:srgbClr>
            </a:outerShdw>
          </a:effectLst>
        </p:spPr>
      </p:pic>
      <p:pic>
        <p:nvPicPr>
          <p:cNvPr id="15"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2"/>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2" cstate="email">
            <a:extLst>
              <a:ext uri="{28A0092B-C50C-407E-A947-70E740481C1C}">
                <a14:useLocalDpi xmlns:a14="http://schemas.microsoft.com/office/drawing/2010/main" xmlns=""/>
              </a:ext>
            </a:extLst>
          </a:blip>
          <a:srcRect t="9660" r="-211"/>
          <a:stretch>
            <a:fillRect/>
          </a:stretch>
        </p:blipFill>
        <p:spPr bwMode="auto">
          <a:xfrm>
            <a:off x="3113240" y="1835143"/>
            <a:ext cx="2607597" cy="802194"/>
          </a:xfrm>
          <a:prstGeom prst="rect">
            <a:avLst/>
          </a:prstGeom>
          <a:noFill/>
          <a:ln w="9525">
            <a:noFill/>
            <a:miter lim="800000"/>
            <a:headEnd/>
            <a:tailEnd/>
          </a:ln>
        </p:spPr>
      </p:pic>
      <p:sp>
        <p:nvSpPr>
          <p:cNvPr id="6" name="6 Rectángulo"/>
          <p:cNvSpPr/>
          <p:nvPr/>
        </p:nvSpPr>
        <p:spPr>
          <a:xfrm>
            <a:off x="700395" y="3450694"/>
            <a:ext cx="6572296" cy="968534"/>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a:solidFill>
                  <a:srgbClr val="57D7FC"/>
                </a:solidFill>
              </a:rPr>
              <a:t>Calle 113 No. 7-21 Torre A, Piso 15, Bogotá </a:t>
            </a:r>
          </a:p>
          <a:p>
            <a:pPr marL="0" lvl="1">
              <a:lnSpc>
                <a:spcPct val="95000"/>
              </a:lnSpc>
              <a:spcAft>
                <a:spcPts val="200"/>
              </a:spcAft>
              <a:buFont typeface="Arial" panose="020B0604020202020204" pitchFamily="34" charset="0"/>
              <a:buChar char="​"/>
            </a:pPr>
            <a:r>
              <a:rPr lang="es-ES" sz="1500" dirty="0">
                <a:solidFill>
                  <a:srgbClr val="57D7FC"/>
                </a:solidFill>
              </a:rPr>
              <a:t>PBX:  (57 1) 629 25 29 Línea de atención al cliente: 018000 11 30 43</a:t>
            </a:r>
          </a:p>
          <a:p>
            <a:pPr marL="0" lvl="1">
              <a:lnSpc>
                <a:spcPct val="95000"/>
              </a:lnSpc>
              <a:spcAft>
                <a:spcPts val="200"/>
              </a:spcAft>
              <a:buFont typeface="Arial" panose="020B0604020202020204" pitchFamily="34" charset="0"/>
              <a:buChar char="​"/>
            </a:pPr>
            <a:r>
              <a:rPr lang="es-ES" sz="1500" dirty="0">
                <a:solidFill>
                  <a:srgbClr val="57D7FC"/>
                </a:solidFill>
              </a:rPr>
              <a:t>www.bolsamercantil.com.co   servicioalcliente@bolsamercantil.com.co</a:t>
            </a:r>
          </a:p>
          <a:p>
            <a:pPr marL="0" lvl="1">
              <a:lnSpc>
                <a:spcPct val="95000"/>
              </a:lnSpc>
              <a:spcAft>
                <a:spcPts val="200"/>
              </a:spcAft>
              <a:buFont typeface="Arial" panose="020B0604020202020204" pitchFamily="34" charset="0"/>
              <a:buChar char="​"/>
            </a:pPr>
            <a:r>
              <a:rPr lang="es-ES" sz="1500" dirty="0">
                <a:solidFill>
                  <a:srgbClr val="57D7FC"/>
                </a:solidFill>
              </a:rPr>
              <a:t>Twitter: @bolsamercantil</a:t>
            </a:r>
          </a:p>
          <a:p>
            <a:pPr marL="0" lvl="1">
              <a:lnSpc>
                <a:spcPct val="95000"/>
              </a:lnSpc>
              <a:spcAft>
                <a:spcPts val="200"/>
              </a:spcAft>
              <a:buFont typeface="Arial" panose="020B0604020202020204" pitchFamily="34" charset="0"/>
              <a:buChar char="​"/>
            </a:pPr>
            <a:r>
              <a:rPr lang="es-ES" sz="1500" dirty="0">
                <a:solidFill>
                  <a:srgbClr val="57D7FC"/>
                </a:solidFill>
              </a:rPr>
              <a:t>Facebook: Bolsa Mercantil BMC </a:t>
            </a:r>
            <a:endParaRPr lang="es-CO" sz="1500" dirty="0">
              <a:solidFill>
                <a:srgbClr val="57D7FC"/>
              </a:solidFill>
            </a:endParaRPr>
          </a:p>
        </p:txBody>
      </p:sp>
      <p:sp>
        <p:nvSpPr>
          <p:cNvPr id="7" name="7 Rectángulo"/>
          <p:cNvSpPr/>
          <p:nvPr/>
        </p:nvSpPr>
        <p:spPr>
          <a:xfrm>
            <a:off x="414643" y="4807697"/>
            <a:ext cx="5072098" cy="569346"/>
          </a:xfrm>
          <a:prstGeom prst="rect">
            <a:avLst/>
          </a:prstGeom>
        </p:spPr>
        <p:txBody>
          <a:bodyPr wrap="square" lIns="91399" tIns="45700" rIns="91399" bIns="45700">
            <a:spAutoFit/>
          </a:bodyPr>
          <a:lstStyle/>
          <a:p>
            <a:pPr algn="ctr" eaLnBrk="0" fontAlgn="base" hangingPunct="0">
              <a:spcBef>
                <a:spcPct val="0"/>
              </a:spcBef>
              <a:spcAft>
                <a:spcPct val="0"/>
              </a:spcAft>
              <a:defRPr/>
            </a:pPr>
            <a:r>
              <a:rPr lang="es-ES" sz="1000" kern="0" dirty="0">
                <a:solidFill>
                  <a:srgbClr val="57D7FC"/>
                </a:solidFill>
                <a:latin typeface="Calibri" pitchFamily="34" charset="0"/>
                <a:cs typeface="Arial" pitchFamily="34" charset="0"/>
              </a:rPr>
              <a:t>Todos los derechos de las fotografías y  de la presentación son reservados de la BMC</a:t>
            </a:r>
            <a:r>
              <a:rPr lang="es-ES" sz="1100" kern="0" dirty="0">
                <a:solidFill>
                  <a:srgbClr val="57D7FC"/>
                </a:solidFill>
                <a:latin typeface="Calibri" pitchFamily="34" charset="0"/>
                <a:cs typeface="Arial" pitchFamily="34" charset="0"/>
              </a:rPr>
              <a:t>.</a:t>
            </a:r>
            <a:endParaRPr lang="es-CO" sz="1600" dirty="0">
              <a:solidFill>
                <a:srgbClr val="57D7FC"/>
              </a:solidFill>
            </a:endParaRPr>
          </a:p>
          <a:p>
            <a:r>
              <a:rPr lang="es-ES" sz="2000" kern="0" dirty="0">
                <a:solidFill>
                  <a:srgbClr val="57D7FC"/>
                </a:solidFill>
                <a:latin typeface="Calibri" pitchFamily="34" charset="0"/>
                <a:cs typeface="Arial" pitchFamily="34" charset="0"/>
              </a:rPr>
              <a:t>  </a:t>
            </a:r>
          </a:p>
        </p:txBody>
      </p:sp>
      <p:pic>
        <p:nvPicPr>
          <p:cNvPr id="8" name="Picture 2"/>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6201121" y="4814121"/>
            <a:ext cx="642942" cy="152003"/>
          </a:xfrm>
          <a:prstGeom prst="rect">
            <a:avLst/>
          </a:prstGeom>
          <a:noFill/>
          <a:ln w="9525">
            <a:noFill/>
            <a:miter lim="800000"/>
            <a:headEnd/>
            <a:tailEnd/>
          </a:ln>
        </p:spPr>
      </p:pic>
    </p:spTree>
    <p:extLst>
      <p:ext uri="{BB962C8B-B14F-4D97-AF65-F5344CB8AC3E}">
        <p14:creationId xmlns:p14="http://schemas.microsoft.com/office/powerpoint/2010/main" xmlns="" val="192093208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91878" y="117202"/>
            <a:ext cx="6681349" cy="582343"/>
          </a:xfrm>
        </p:spPr>
        <p:txBody>
          <a:bodyPr vert="horz" lIns="0" tIns="0" rIns="0" bIns="0" rtlCol="0" anchor="ctr">
            <a:noAutofit/>
          </a:bodyPr>
          <a:lstStyle/>
          <a:p>
            <a:pPr algn="ctr">
              <a:spcBef>
                <a:spcPts val="0"/>
              </a:spcBef>
              <a:buFont typeface="Arial" panose="020B0604020202020204" pitchFamily="34" charset="0"/>
            </a:pPr>
            <a:r>
              <a:rPr lang="es-CO" sz="2400" dirty="0">
                <a:solidFill>
                  <a:srgbClr val="094784"/>
                </a:solidFill>
                <a:latin typeface="Franklin Gothic Demi Cond" panose="020B0706030402020204" pitchFamily="34" charset="0"/>
                <a:ea typeface="+mn-ea"/>
                <a:cs typeface="+mn-cs"/>
              </a:rPr>
              <a:t>Portafolio de </a:t>
            </a:r>
            <a:r>
              <a:rPr lang="es-CO" sz="2400" dirty="0" smtClean="0">
                <a:solidFill>
                  <a:srgbClr val="094784"/>
                </a:solidFill>
                <a:latin typeface="Franklin Gothic Demi Cond" panose="020B0706030402020204" pitchFamily="34" charset="0"/>
                <a:ea typeface="+mn-ea"/>
                <a:cs typeface="+mn-cs"/>
              </a:rPr>
              <a:t>Inversiones a junio 2017</a:t>
            </a:r>
            <a:endParaRPr lang="en-US" sz="2400" dirty="0">
              <a:solidFill>
                <a:srgbClr val="094784"/>
              </a:solidFill>
              <a:latin typeface="Franklin Gothic Demi Cond" panose="020B0706030402020204" pitchFamily="34" charset="0"/>
              <a:ea typeface="+mn-ea"/>
              <a:cs typeface="+mn-cs"/>
            </a:endParaRPr>
          </a:p>
        </p:txBody>
      </p:sp>
      <p:pic>
        <p:nvPicPr>
          <p:cNvPr id="29" name="91 Imagen" descr="BMC LOGO.bmp"/>
          <p:cNvPicPr>
            <a:picLocks noChangeAspect="1"/>
          </p:cNvPicPr>
          <p:nvPr/>
        </p:nvPicPr>
        <p:blipFill>
          <a:blip r:embed="rId3" cstate="print"/>
          <a:srcRect t="9660" r="-211"/>
          <a:stretch>
            <a:fillRect/>
          </a:stretch>
        </p:blipFill>
        <p:spPr bwMode="auto">
          <a:xfrm>
            <a:off x="7494593" y="117202"/>
            <a:ext cx="1512000" cy="465145"/>
          </a:xfrm>
          <a:prstGeom prst="rect">
            <a:avLst/>
          </a:prstGeom>
          <a:noFill/>
          <a:ln w="9525">
            <a:noFill/>
            <a:miter lim="800000"/>
            <a:headEnd/>
            <a:tailEnd/>
          </a:ln>
        </p:spPr>
      </p:pic>
      <p:sp>
        <p:nvSpPr>
          <p:cNvPr id="24" name="23 Rectángulo"/>
          <p:cNvSpPr/>
          <p:nvPr/>
        </p:nvSpPr>
        <p:spPr>
          <a:xfrm>
            <a:off x="126155" y="3099487"/>
            <a:ext cx="8742498" cy="1815882"/>
          </a:xfrm>
          <a:prstGeom prst="rect">
            <a:avLst/>
          </a:prstGeom>
        </p:spPr>
        <p:txBody>
          <a:bodyPr wrap="square">
            <a:spAutoFit/>
          </a:bodyPr>
          <a:lstStyle/>
          <a:p>
            <a:pPr marL="179388" lvl="0" indent="-179388" algn="just">
              <a:buFont typeface="Arial" pitchFamily="34" charset="0"/>
              <a:buChar char="•"/>
            </a:pPr>
            <a:r>
              <a:rPr lang="es-MX" sz="1400" dirty="0" smtClean="0"/>
              <a:t>La rentabilidad del portafolio de inversiones se ubicó en 8.55%EA, </a:t>
            </a:r>
            <a:r>
              <a:rPr lang="es-ES" sz="1400" dirty="0"/>
              <a:t>equivalente al IPC(1)+4</a:t>
            </a:r>
            <a:r>
              <a:rPr lang="es-ES" sz="1400" dirty="0" smtClean="0"/>
              <a:t>%.</a:t>
            </a:r>
          </a:p>
          <a:p>
            <a:pPr marL="179388" lvl="0" indent="-179388" algn="just">
              <a:buFont typeface="Arial" pitchFamily="34" charset="0"/>
              <a:buChar char="•"/>
            </a:pPr>
            <a:endParaRPr lang="es-ES" sz="1400" dirty="0"/>
          </a:p>
          <a:p>
            <a:pPr marL="179388" lvl="0" indent="-179388" algn="just">
              <a:buFont typeface="Arial" pitchFamily="34" charset="0"/>
              <a:buChar char="•"/>
            </a:pPr>
            <a:r>
              <a:rPr lang="es-ES" sz="1400" dirty="0" smtClean="0"/>
              <a:t>La </a:t>
            </a:r>
            <a:r>
              <a:rPr lang="es-ES" sz="1400" dirty="0"/>
              <a:t>rentabilidad </a:t>
            </a:r>
            <a:r>
              <a:rPr lang="es-ES" sz="1400" dirty="0" smtClean="0"/>
              <a:t>disminuyó </a:t>
            </a:r>
            <a:r>
              <a:rPr lang="es-ES" sz="1400" dirty="0"/>
              <a:t>148 puntos </a:t>
            </a:r>
            <a:r>
              <a:rPr lang="es-ES" sz="1400" dirty="0" smtClean="0"/>
              <a:t>básicos frente al mes anterior, </a:t>
            </a:r>
            <a:r>
              <a:rPr lang="es-ES" sz="1400" dirty="0"/>
              <a:t>obedeciendo principalmente a coyunturas del mercado, en particular, al proceso de ajuste del CDT Leasing Bancoldex comprado en emisión primaria</a:t>
            </a:r>
            <a:endParaRPr lang="es-ES" sz="1400" dirty="0" smtClean="0"/>
          </a:p>
          <a:p>
            <a:pPr marL="179388" lvl="0" indent="-179388" algn="just">
              <a:buFont typeface="Arial" pitchFamily="34" charset="0"/>
              <a:buChar char="•"/>
            </a:pPr>
            <a:endParaRPr lang="es-ES" sz="1400" dirty="0"/>
          </a:p>
          <a:p>
            <a:pPr marL="179388" lvl="0" indent="-179388" algn="just">
              <a:buFont typeface="Arial" pitchFamily="34" charset="0"/>
              <a:buChar char="•"/>
            </a:pPr>
            <a:r>
              <a:rPr lang="es-ES" sz="1400" dirty="0" smtClean="0"/>
              <a:t>El </a:t>
            </a:r>
            <a:r>
              <a:rPr lang="es-ES" sz="1400" dirty="0"/>
              <a:t>portafolio presentó un incremento del 1.86% al pasar de $49.845 millones a $50.772 millones en mayo y junio, </a:t>
            </a:r>
            <a:r>
              <a:rPr lang="es-ES" sz="1400" dirty="0" smtClean="0"/>
              <a:t>respectivamente</a:t>
            </a:r>
            <a:r>
              <a:rPr lang="es-ES" sz="1400" dirty="0"/>
              <a:t>.</a:t>
            </a:r>
            <a:endParaRPr lang="es-CO" sz="1400" dirty="0" smtClean="0"/>
          </a:p>
        </p:txBody>
      </p:sp>
      <p:graphicFrame>
        <p:nvGraphicFramePr>
          <p:cNvPr id="25" name="24 Tabla"/>
          <p:cNvGraphicFramePr>
            <a:graphicFrameLocks noGrp="1"/>
          </p:cNvGraphicFramePr>
          <p:nvPr>
            <p:extLst>
              <p:ext uri="{D42A27DB-BD31-4B8C-83A1-F6EECF244321}">
                <p14:modId xmlns:p14="http://schemas.microsoft.com/office/powerpoint/2010/main" xmlns="" val="1664843983"/>
              </p:ext>
            </p:extLst>
          </p:nvPr>
        </p:nvGraphicFramePr>
        <p:xfrm>
          <a:off x="390216" y="848413"/>
          <a:ext cx="5140688" cy="2207972"/>
        </p:xfrm>
        <a:graphic>
          <a:graphicData uri="http://schemas.openxmlformats.org/drawingml/2006/table">
            <a:tbl>
              <a:tblPr firstRow="1" bandRow="1">
                <a:tableStyleId>{8EC20E35-A176-4012-BC5E-935CFFF8708E}</a:tableStyleId>
              </a:tblPr>
              <a:tblGrid>
                <a:gridCol w="1704761"/>
                <a:gridCol w="997527"/>
                <a:gridCol w="1153228"/>
                <a:gridCol w="1285172"/>
              </a:tblGrid>
              <a:tr h="365760">
                <a:tc>
                  <a:txBody>
                    <a:bodyPr/>
                    <a:lstStyle/>
                    <a:p>
                      <a:pPr marL="0" algn="ctr" defTabSz="914400" rtl="0" eaLnBrk="1" fontAlgn="b" latinLnBrk="0" hangingPunct="1"/>
                      <a:r>
                        <a:rPr lang="es-CO" sz="1200" u="none" strike="noStrike" kern="1200" dirty="0" smtClean="0"/>
                        <a:t>Tipo de Inversión</a:t>
                      </a:r>
                      <a:endParaRPr lang="es-CO" sz="1200" b="1" i="0" u="none" strike="noStrike" kern="1200" dirty="0">
                        <a:solidFill>
                          <a:schemeClr val="bg1"/>
                        </a:solidFill>
                        <a:latin typeface="+mn-lt"/>
                        <a:ea typeface="+mn-ea"/>
                        <a:cs typeface="+mn-cs"/>
                      </a:endParaRPr>
                    </a:p>
                  </a:txBody>
                  <a:tcPr marL="0" marR="0" marT="0" marB="0" anchor="ctr">
                    <a:solidFill>
                      <a:srgbClr val="094784"/>
                    </a:solidFill>
                  </a:tcPr>
                </a:tc>
                <a:tc>
                  <a:txBody>
                    <a:bodyPr/>
                    <a:lstStyle/>
                    <a:p>
                      <a:pPr marL="0" algn="ctr" defTabSz="914400" rtl="0" eaLnBrk="1" fontAlgn="b" latinLnBrk="0" hangingPunct="1"/>
                      <a:r>
                        <a:rPr lang="es-CO" sz="1200" u="none" strike="noStrike" kern="1200" dirty="0" smtClean="0"/>
                        <a:t>Valor</a:t>
                      </a:r>
                      <a:endParaRPr lang="es-CO" sz="1200" b="1" i="0" u="none" strike="noStrike" kern="1200" dirty="0">
                        <a:solidFill>
                          <a:schemeClr val="bg1"/>
                        </a:solidFill>
                        <a:latin typeface="+mn-lt"/>
                        <a:ea typeface="+mn-ea"/>
                        <a:cs typeface="+mn-cs"/>
                      </a:endParaRPr>
                    </a:p>
                  </a:txBody>
                  <a:tcPr marL="0" marR="0" marT="0" marB="0" anchor="ctr">
                    <a:solidFill>
                      <a:srgbClr val="094784"/>
                    </a:solidFill>
                  </a:tcPr>
                </a:tc>
                <a:tc>
                  <a:txBody>
                    <a:bodyPr/>
                    <a:lstStyle/>
                    <a:p>
                      <a:pPr marL="0" algn="ctr" defTabSz="914400" rtl="0" eaLnBrk="1" fontAlgn="b" latinLnBrk="0" hangingPunct="1"/>
                      <a:r>
                        <a:rPr lang="es-CO" sz="1200" u="none" strike="noStrike" kern="1200" dirty="0" smtClean="0"/>
                        <a:t>Rent. </a:t>
                      </a:r>
                      <a:r>
                        <a:rPr lang="es-CO" sz="1200" u="none" strike="noStrike" kern="1200" dirty="0"/>
                        <a:t>EA</a:t>
                      </a:r>
                      <a:br>
                        <a:rPr lang="es-CO" sz="1200" u="none" strike="noStrike" kern="1200" dirty="0"/>
                      </a:br>
                      <a:r>
                        <a:rPr lang="es-CO" sz="1200" u="none" strike="noStrike" kern="1200" dirty="0" smtClean="0"/>
                        <a:t>JUN-2017</a:t>
                      </a:r>
                      <a:endParaRPr lang="es-CO" sz="1200" b="1" i="0" u="none" strike="noStrike" kern="1200" dirty="0">
                        <a:solidFill>
                          <a:schemeClr val="bg1"/>
                        </a:solidFill>
                        <a:latin typeface="+mn-lt"/>
                        <a:ea typeface="+mn-ea"/>
                        <a:cs typeface="+mn-cs"/>
                      </a:endParaRPr>
                    </a:p>
                  </a:txBody>
                  <a:tcPr marL="0" marR="0" marT="0" marB="0" anchor="ctr">
                    <a:solidFill>
                      <a:srgbClr val="094784"/>
                    </a:solidFill>
                  </a:tcPr>
                </a:tc>
                <a:tc>
                  <a:txBody>
                    <a:bodyPr/>
                    <a:lstStyle/>
                    <a:p>
                      <a:pPr marL="0" algn="ctr" defTabSz="914400" rtl="0" eaLnBrk="1" fontAlgn="b" latinLnBrk="0" hangingPunct="1"/>
                      <a:r>
                        <a:rPr lang="es-CO" sz="1200" u="none" strike="noStrike" kern="1200" dirty="0" smtClean="0"/>
                        <a:t>Rent. EA</a:t>
                      </a:r>
                    </a:p>
                    <a:p>
                      <a:pPr marL="0" algn="ctr" defTabSz="914400" rtl="0" eaLnBrk="1" fontAlgn="b" latinLnBrk="0" hangingPunct="1"/>
                      <a:r>
                        <a:rPr lang="es-CO" sz="1200" u="none" strike="noStrike" kern="1200" dirty="0" smtClean="0"/>
                        <a:t>MAY-2017</a:t>
                      </a:r>
                      <a:endParaRPr lang="es-CO" sz="1200" b="1" i="0" u="none" strike="noStrike" kern="1200" dirty="0">
                        <a:solidFill>
                          <a:schemeClr val="bg1"/>
                        </a:solidFill>
                        <a:latin typeface="+mn-lt"/>
                        <a:ea typeface="+mn-ea"/>
                        <a:cs typeface="+mn-cs"/>
                      </a:endParaRPr>
                    </a:p>
                  </a:txBody>
                  <a:tcPr marL="0" marR="0" marT="0" marB="0" anchor="ctr">
                    <a:solidFill>
                      <a:srgbClr val="094784"/>
                    </a:solidFill>
                  </a:tcPr>
                </a:tc>
              </a:tr>
              <a:tr h="323393">
                <a:tc>
                  <a:txBody>
                    <a:bodyPr/>
                    <a:lstStyle/>
                    <a:p>
                      <a:pPr marL="0" algn="l" defTabSz="914400" rtl="0" eaLnBrk="1" fontAlgn="b" latinLnBrk="0" hangingPunct="1"/>
                      <a:r>
                        <a:rPr lang="es-CO" sz="1200" u="none" strike="noStrike" kern="1200" dirty="0"/>
                        <a:t>Renta Fija</a:t>
                      </a:r>
                      <a:endParaRPr lang="es-CO" sz="1200" b="0" i="0" u="none" strike="noStrike" kern="1200" dirty="0">
                        <a:solidFill>
                          <a:srgbClr val="000000"/>
                        </a:solidFill>
                        <a:latin typeface="+mn-lt"/>
                        <a:ea typeface="+mn-ea"/>
                        <a:cs typeface="+mn-cs"/>
                      </a:endParaRPr>
                    </a:p>
                  </a:txBody>
                  <a:tcPr marL="0" marR="0" marT="0" marB="0" anchor="ctr"/>
                </a:tc>
                <a:tc>
                  <a:txBody>
                    <a:bodyPr/>
                    <a:lstStyle/>
                    <a:p>
                      <a:pPr marL="0" algn="ctr" defTabSz="914400" rtl="0" eaLnBrk="1" fontAlgn="b" latinLnBrk="0" hangingPunct="1"/>
                      <a:r>
                        <a:rPr lang="es-CO" sz="1200" u="none" strike="noStrike" kern="1200" dirty="0" smtClean="0"/>
                        <a:t>46.080</a:t>
                      </a:r>
                      <a:endParaRPr lang="es-CO" sz="1200" b="0" i="0" u="none" strike="noStrike" kern="1200" dirty="0">
                        <a:solidFill>
                          <a:srgbClr val="000000"/>
                        </a:solidFill>
                        <a:latin typeface="+mn-lt"/>
                        <a:ea typeface="+mn-ea"/>
                        <a:cs typeface="+mn-cs"/>
                      </a:endParaRPr>
                    </a:p>
                  </a:txBody>
                  <a:tcPr marL="0" marR="0" marT="0" marB="0" anchor="ctr"/>
                </a:tc>
                <a:tc>
                  <a:txBody>
                    <a:bodyPr/>
                    <a:lstStyle/>
                    <a:p>
                      <a:pPr marL="0" algn="ctr" defTabSz="914400" rtl="0" eaLnBrk="1" fontAlgn="b" latinLnBrk="0" hangingPunct="1"/>
                      <a:r>
                        <a:rPr lang="es-CO" sz="1200" u="none" strike="noStrike" kern="1200" dirty="0" smtClean="0"/>
                        <a:t>8,77%</a:t>
                      </a:r>
                      <a:endParaRPr lang="es-CO" sz="1200" b="0" i="0" u="none" strike="noStrike" kern="1200" dirty="0">
                        <a:solidFill>
                          <a:srgbClr val="000000"/>
                        </a:solidFill>
                        <a:latin typeface="+mn-lt"/>
                        <a:ea typeface="+mn-ea"/>
                        <a:cs typeface="+mn-cs"/>
                      </a:endParaRPr>
                    </a:p>
                  </a:txBody>
                  <a:tcPr marL="0" marR="0" marT="0" marB="0" anchor="ctr"/>
                </a:tc>
                <a:tc>
                  <a:txBody>
                    <a:bodyPr/>
                    <a:lstStyle/>
                    <a:p>
                      <a:pPr marL="0" algn="ctr" defTabSz="914400" rtl="0" eaLnBrk="1" fontAlgn="b" latinLnBrk="0" hangingPunct="1"/>
                      <a:r>
                        <a:rPr lang="es-CO" sz="1200" u="none" strike="noStrike" kern="1200" dirty="0" smtClean="0"/>
                        <a:t>10,64</a:t>
                      </a:r>
                      <a:r>
                        <a:rPr lang="es-CO" sz="1200" u="none" strike="noStrike" kern="1200" dirty="0"/>
                        <a:t>%</a:t>
                      </a:r>
                      <a:endParaRPr lang="es-CO" sz="1200" b="0" i="0" u="none" strike="noStrike" kern="1200" dirty="0">
                        <a:solidFill>
                          <a:srgbClr val="000000"/>
                        </a:solidFill>
                        <a:latin typeface="+mn-lt"/>
                        <a:ea typeface="+mn-ea"/>
                        <a:cs typeface="+mn-cs"/>
                      </a:endParaRPr>
                    </a:p>
                  </a:txBody>
                  <a:tcPr marL="0" marR="0" marT="0" marB="0" anchor="ctr"/>
                </a:tc>
              </a:tr>
              <a:tr h="548640">
                <a:tc>
                  <a:txBody>
                    <a:bodyPr/>
                    <a:lstStyle/>
                    <a:p>
                      <a:pPr marL="0" algn="l" defTabSz="914400" rtl="0" eaLnBrk="1" fontAlgn="b" latinLnBrk="0" hangingPunct="1"/>
                      <a:r>
                        <a:rPr lang="es-CO" sz="1200" u="none" strike="noStrike" kern="1200" dirty="0" smtClean="0"/>
                        <a:t>Fondo de Inversión Colectivo</a:t>
                      </a:r>
                      <a:endParaRPr lang="es-CO" sz="1200" b="0" i="0" u="none" strike="noStrike" kern="1200" dirty="0">
                        <a:solidFill>
                          <a:srgbClr val="000000"/>
                        </a:solidFill>
                        <a:latin typeface="+mn-lt"/>
                        <a:ea typeface="+mn-ea"/>
                        <a:cs typeface="+mn-cs"/>
                      </a:endParaRPr>
                    </a:p>
                  </a:txBody>
                  <a:tcPr marL="0" marR="0" marT="0" marB="0" anchor="ctr"/>
                </a:tc>
                <a:tc>
                  <a:txBody>
                    <a:bodyPr/>
                    <a:lstStyle/>
                    <a:p>
                      <a:pPr marL="0" algn="ctr" defTabSz="914400" rtl="0" eaLnBrk="1" fontAlgn="b" latinLnBrk="0" hangingPunct="1"/>
                      <a:r>
                        <a:rPr lang="es-CO" sz="1200" u="none" strike="noStrike" kern="1200" dirty="0" smtClean="0"/>
                        <a:t>2.732</a:t>
                      </a:r>
                      <a:endParaRPr lang="es-CO" sz="1200" b="0" i="0" u="none" strike="noStrike" kern="1200" dirty="0">
                        <a:solidFill>
                          <a:srgbClr val="000000"/>
                        </a:solidFill>
                        <a:latin typeface="+mn-lt"/>
                        <a:ea typeface="+mn-ea"/>
                        <a:cs typeface="+mn-cs"/>
                      </a:endParaRPr>
                    </a:p>
                  </a:txBody>
                  <a:tcPr marL="0" marR="0" marT="0" marB="0" anchor="ctr"/>
                </a:tc>
                <a:tc>
                  <a:txBody>
                    <a:bodyPr/>
                    <a:lstStyle/>
                    <a:p>
                      <a:pPr marL="0" algn="ctr" defTabSz="914400" rtl="0" eaLnBrk="1" fontAlgn="b" latinLnBrk="0" hangingPunct="1"/>
                      <a:r>
                        <a:rPr lang="es-CO" sz="1200" u="none" strike="noStrike" kern="1200" dirty="0" smtClean="0"/>
                        <a:t>6,49%</a:t>
                      </a:r>
                      <a:endParaRPr lang="es-CO" sz="1200" b="0" i="0" u="none" strike="noStrike" kern="1200" dirty="0">
                        <a:solidFill>
                          <a:srgbClr val="000000"/>
                        </a:solidFill>
                        <a:latin typeface="+mn-lt"/>
                        <a:ea typeface="+mn-ea"/>
                        <a:cs typeface="+mn-cs"/>
                      </a:endParaRPr>
                    </a:p>
                  </a:txBody>
                  <a:tcPr marL="0" marR="0" marT="0" marB="0" anchor="ctr"/>
                </a:tc>
                <a:tc>
                  <a:txBody>
                    <a:bodyPr/>
                    <a:lstStyle/>
                    <a:p>
                      <a:pPr marL="0" algn="ctr" defTabSz="914400" rtl="0" eaLnBrk="1" fontAlgn="b" latinLnBrk="0" hangingPunct="1"/>
                      <a:r>
                        <a:rPr lang="es-CO" sz="1200" u="none" strike="noStrike" kern="1200" dirty="0" smtClean="0"/>
                        <a:t>7,62%</a:t>
                      </a:r>
                      <a:endParaRPr lang="es-CO" sz="1200" b="0" i="0" u="none" strike="noStrike" kern="1200" dirty="0">
                        <a:solidFill>
                          <a:srgbClr val="000000"/>
                        </a:solidFill>
                        <a:latin typeface="+mn-lt"/>
                        <a:ea typeface="+mn-ea"/>
                        <a:cs typeface="+mn-cs"/>
                      </a:endParaRPr>
                    </a:p>
                  </a:txBody>
                  <a:tcPr marL="0" marR="0" marT="0" marB="0" anchor="ctr"/>
                </a:tc>
              </a:tr>
              <a:tr h="323393">
                <a:tc>
                  <a:txBody>
                    <a:bodyPr/>
                    <a:lstStyle/>
                    <a:p>
                      <a:pPr marL="0" algn="l" defTabSz="914400" rtl="0" eaLnBrk="1" fontAlgn="b" latinLnBrk="0" hangingPunct="1"/>
                      <a:r>
                        <a:rPr lang="es-CO" sz="1200" u="none" strike="noStrike" kern="1200" dirty="0"/>
                        <a:t>Portafolio</a:t>
                      </a:r>
                      <a:endParaRPr lang="es-CO" sz="1200" b="1" i="0" u="none" strike="noStrike" kern="1200" dirty="0">
                        <a:solidFill>
                          <a:srgbClr val="000000"/>
                        </a:solidFill>
                        <a:latin typeface="+mn-lt"/>
                        <a:ea typeface="+mn-ea"/>
                        <a:cs typeface="+mn-cs"/>
                      </a:endParaRPr>
                    </a:p>
                  </a:txBody>
                  <a:tcPr marL="0" marR="0" marT="0" marB="0" anchor="b"/>
                </a:tc>
                <a:tc>
                  <a:txBody>
                    <a:bodyPr/>
                    <a:lstStyle/>
                    <a:p>
                      <a:pPr marL="0" algn="ctr" defTabSz="914400" rtl="0" eaLnBrk="1" fontAlgn="b" latinLnBrk="0" hangingPunct="1"/>
                      <a:r>
                        <a:rPr lang="es-CO" sz="1200" u="none" strike="noStrike" kern="1200" dirty="0" smtClean="0"/>
                        <a:t>48.812</a:t>
                      </a:r>
                      <a:endParaRPr lang="es-CO" sz="1200" b="1" i="0" u="none" strike="noStrike" kern="1200" dirty="0">
                        <a:solidFill>
                          <a:srgbClr val="000000"/>
                        </a:solidFill>
                        <a:latin typeface="+mn-lt"/>
                        <a:ea typeface="+mn-ea"/>
                        <a:cs typeface="+mn-cs"/>
                      </a:endParaRPr>
                    </a:p>
                  </a:txBody>
                  <a:tcPr marL="0" marR="0" marT="0" marB="0" anchor="b"/>
                </a:tc>
                <a:tc>
                  <a:txBody>
                    <a:bodyPr/>
                    <a:lstStyle/>
                    <a:p>
                      <a:pPr marL="0" algn="ctr" defTabSz="914400" rtl="0" eaLnBrk="1" fontAlgn="b" latinLnBrk="0" hangingPunct="1"/>
                      <a:r>
                        <a:rPr lang="es-CO" sz="1200" u="none" strike="noStrike" kern="1200" dirty="0" smtClean="0"/>
                        <a:t>8,64%</a:t>
                      </a:r>
                      <a:endParaRPr lang="es-CO" sz="1200" b="1" i="0" u="none" strike="noStrike" kern="1200" dirty="0">
                        <a:solidFill>
                          <a:srgbClr val="000000"/>
                        </a:solidFill>
                        <a:latin typeface="+mn-lt"/>
                        <a:ea typeface="+mn-ea"/>
                        <a:cs typeface="+mn-cs"/>
                      </a:endParaRPr>
                    </a:p>
                  </a:txBody>
                  <a:tcPr marL="0" marR="0" marT="0" marB="0" anchor="b"/>
                </a:tc>
                <a:tc>
                  <a:txBody>
                    <a:bodyPr/>
                    <a:lstStyle/>
                    <a:p>
                      <a:pPr marL="0" algn="ctr" defTabSz="914400" rtl="0" eaLnBrk="1" fontAlgn="b" latinLnBrk="0" hangingPunct="1"/>
                      <a:r>
                        <a:rPr lang="es-CO" sz="1200" u="none" strike="noStrike" kern="1200" dirty="0" smtClean="0"/>
                        <a:t>10,28%</a:t>
                      </a:r>
                      <a:endParaRPr lang="es-CO" sz="1200" b="1" i="0" u="none" strike="noStrike" kern="1200" dirty="0">
                        <a:solidFill>
                          <a:srgbClr val="000000"/>
                        </a:solidFill>
                        <a:latin typeface="+mn-lt"/>
                        <a:ea typeface="+mn-ea"/>
                        <a:cs typeface="+mn-cs"/>
                      </a:endParaRPr>
                    </a:p>
                  </a:txBody>
                  <a:tcPr marL="0" marR="0" marT="0" marB="0" anchor="b"/>
                </a:tc>
              </a:tr>
              <a:tr h="323393">
                <a:tc>
                  <a:txBody>
                    <a:bodyPr/>
                    <a:lstStyle/>
                    <a:p>
                      <a:pPr marL="0" algn="l" defTabSz="914400" rtl="0" eaLnBrk="1" fontAlgn="b" latinLnBrk="0" hangingPunct="1"/>
                      <a:r>
                        <a:rPr lang="es-CO" sz="1200" u="none" strike="noStrike" kern="1200" dirty="0"/>
                        <a:t>Bancos </a:t>
                      </a:r>
                      <a:endParaRPr lang="es-CO" sz="1200" b="0" i="0" u="none" strike="noStrike" kern="1200" dirty="0">
                        <a:solidFill>
                          <a:srgbClr val="000000"/>
                        </a:solidFill>
                        <a:latin typeface="+mn-lt"/>
                        <a:ea typeface="+mn-ea"/>
                        <a:cs typeface="+mn-cs"/>
                      </a:endParaRPr>
                    </a:p>
                  </a:txBody>
                  <a:tcPr marL="0" marR="0" marT="0" marB="0" anchor="ctr"/>
                </a:tc>
                <a:tc>
                  <a:txBody>
                    <a:bodyPr/>
                    <a:lstStyle/>
                    <a:p>
                      <a:pPr marL="0" algn="ctr" defTabSz="914400" rtl="0" eaLnBrk="1" fontAlgn="b" latinLnBrk="0" hangingPunct="1"/>
                      <a:r>
                        <a:rPr lang="es-CO" sz="1200" u="none" strike="noStrike" kern="1200" dirty="0" smtClean="0"/>
                        <a:t>1.959</a:t>
                      </a:r>
                      <a:endParaRPr lang="es-CO" sz="1200" b="0" i="0" u="none" strike="noStrike" kern="1200" dirty="0">
                        <a:solidFill>
                          <a:srgbClr val="000000"/>
                        </a:solidFill>
                        <a:latin typeface="+mn-lt"/>
                        <a:ea typeface="+mn-ea"/>
                        <a:cs typeface="+mn-cs"/>
                      </a:endParaRPr>
                    </a:p>
                  </a:txBody>
                  <a:tcPr marL="0" marR="0" marT="0" marB="0" anchor="ctr"/>
                </a:tc>
                <a:tc>
                  <a:txBody>
                    <a:bodyPr/>
                    <a:lstStyle/>
                    <a:p>
                      <a:pPr marL="0" algn="ctr" defTabSz="914400" rtl="0" eaLnBrk="1" fontAlgn="b" latinLnBrk="0" hangingPunct="1"/>
                      <a:r>
                        <a:rPr lang="es-CO" sz="1200" u="none" strike="noStrike" kern="1200" dirty="0" smtClean="0"/>
                        <a:t>6,34%</a:t>
                      </a:r>
                      <a:endParaRPr lang="es-CO" sz="1200" b="0" i="0" u="none" strike="noStrike" kern="1200" dirty="0">
                        <a:solidFill>
                          <a:srgbClr val="000000"/>
                        </a:solidFill>
                        <a:latin typeface="+mn-lt"/>
                        <a:ea typeface="+mn-ea"/>
                        <a:cs typeface="+mn-cs"/>
                      </a:endParaRPr>
                    </a:p>
                  </a:txBody>
                  <a:tcPr marL="0" marR="0" marT="0" marB="0" anchor="ctr"/>
                </a:tc>
                <a:tc>
                  <a:txBody>
                    <a:bodyPr/>
                    <a:lstStyle/>
                    <a:p>
                      <a:pPr marL="0" algn="ctr" defTabSz="914400" rtl="0" eaLnBrk="1" fontAlgn="b" latinLnBrk="0" hangingPunct="1"/>
                      <a:r>
                        <a:rPr lang="es-CO" sz="1200" u="none" strike="noStrike" kern="1200" dirty="0" smtClean="0"/>
                        <a:t>6,48%</a:t>
                      </a:r>
                      <a:endParaRPr lang="es-CO" sz="1200" b="0" i="0" u="none" strike="noStrike" kern="1200" dirty="0">
                        <a:solidFill>
                          <a:srgbClr val="000000"/>
                        </a:solidFill>
                        <a:latin typeface="+mn-lt"/>
                        <a:ea typeface="+mn-ea"/>
                        <a:cs typeface="+mn-cs"/>
                      </a:endParaRPr>
                    </a:p>
                  </a:txBody>
                  <a:tcPr marL="0" marR="0" marT="0" marB="0" anchor="ctr"/>
                </a:tc>
              </a:tr>
              <a:tr h="323393">
                <a:tc>
                  <a:txBody>
                    <a:bodyPr/>
                    <a:lstStyle/>
                    <a:p>
                      <a:pPr marL="0" algn="l" defTabSz="914400" rtl="0" eaLnBrk="1" fontAlgn="b" latinLnBrk="0" hangingPunct="1"/>
                      <a:r>
                        <a:rPr lang="es-CO" sz="1200" u="none" strike="noStrike" kern="1200" dirty="0"/>
                        <a:t>Total Recursos</a:t>
                      </a:r>
                      <a:endParaRPr lang="es-CO" sz="1200" b="1" i="0" u="none" strike="noStrike" kern="1200" dirty="0">
                        <a:solidFill>
                          <a:srgbClr val="000000"/>
                        </a:solidFill>
                        <a:latin typeface="+mn-lt"/>
                        <a:ea typeface="+mn-ea"/>
                        <a:cs typeface="+mn-cs"/>
                      </a:endParaRPr>
                    </a:p>
                  </a:txBody>
                  <a:tcPr marL="0" marR="0" marT="0" marB="0" anchor="b"/>
                </a:tc>
                <a:tc>
                  <a:txBody>
                    <a:bodyPr/>
                    <a:lstStyle/>
                    <a:p>
                      <a:pPr marL="0" algn="ctr" defTabSz="914400" rtl="0" eaLnBrk="1" fontAlgn="b" latinLnBrk="0" hangingPunct="1"/>
                      <a:r>
                        <a:rPr lang="es-CO" sz="1200" u="none" strike="noStrike" kern="1200" dirty="0" smtClean="0"/>
                        <a:t>50.772</a:t>
                      </a:r>
                      <a:endParaRPr lang="es-CO" sz="1200" b="1" i="0" u="none" strike="noStrike" kern="1200" dirty="0">
                        <a:solidFill>
                          <a:srgbClr val="000000"/>
                        </a:solidFill>
                        <a:latin typeface="+mn-lt"/>
                        <a:ea typeface="+mn-ea"/>
                        <a:cs typeface="+mn-cs"/>
                      </a:endParaRPr>
                    </a:p>
                  </a:txBody>
                  <a:tcPr marL="0" marR="0" marT="0" marB="0" anchor="b"/>
                </a:tc>
                <a:tc>
                  <a:txBody>
                    <a:bodyPr/>
                    <a:lstStyle/>
                    <a:p>
                      <a:pPr marL="0" algn="ctr" defTabSz="914400" rtl="0" eaLnBrk="1" fontAlgn="b" latinLnBrk="0" hangingPunct="1"/>
                      <a:r>
                        <a:rPr lang="es-CO" sz="1200" u="none" strike="noStrike" kern="1200" dirty="0" smtClean="0"/>
                        <a:t>8,55%</a:t>
                      </a:r>
                      <a:endParaRPr lang="es-CO" sz="1200" b="1" i="0" u="none" strike="noStrike" kern="1200" dirty="0">
                        <a:solidFill>
                          <a:srgbClr val="000000"/>
                        </a:solidFill>
                        <a:latin typeface="+mn-lt"/>
                        <a:ea typeface="+mn-ea"/>
                        <a:cs typeface="+mn-cs"/>
                      </a:endParaRPr>
                    </a:p>
                  </a:txBody>
                  <a:tcPr marL="0" marR="0" marT="0" marB="0" anchor="b"/>
                </a:tc>
                <a:tc>
                  <a:txBody>
                    <a:bodyPr/>
                    <a:lstStyle/>
                    <a:p>
                      <a:pPr marL="0" algn="ctr" defTabSz="914400" rtl="0" eaLnBrk="1" fontAlgn="b" latinLnBrk="0" hangingPunct="1"/>
                      <a:r>
                        <a:rPr lang="es-CO" sz="1200" u="none" strike="noStrike" kern="1200" dirty="0" smtClean="0"/>
                        <a:t>10,03%</a:t>
                      </a:r>
                      <a:endParaRPr lang="es-CO" sz="1200" b="1" i="0" u="none" strike="noStrike" kern="1200" dirty="0">
                        <a:solidFill>
                          <a:srgbClr val="000000"/>
                        </a:solidFill>
                        <a:latin typeface="+mn-lt"/>
                        <a:ea typeface="+mn-ea"/>
                        <a:cs typeface="+mn-cs"/>
                      </a:endParaRPr>
                    </a:p>
                  </a:txBody>
                  <a:tcPr marL="0" marR="0" marT="0" marB="0" anchor="b"/>
                </a:tc>
              </a:tr>
            </a:tbl>
          </a:graphicData>
        </a:graphic>
      </p:graphicFrame>
      <p:cxnSp>
        <p:nvCxnSpPr>
          <p:cNvPr id="9" name="19 Conector recto"/>
          <p:cNvCxnSpPr/>
          <p:nvPr/>
        </p:nvCxnSpPr>
        <p:spPr>
          <a:xfrm>
            <a:off x="0" y="3097899"/>
            <a:ext cx="9144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2 Gráfico"/>
          <p:cNvGraphicFramePr>
            <a:graphicFrameLocks/>
          </p:cNvGraphicFramePr>
          <p:nvPr>
            <p:extLst>
              <p:ext uri="{D42A27DB-BD31-4B8C-83A1-F6EECF244321}">
                <p14:modId xmlns:p14="http://schemas.microsoft.com/office/powerpoint/2010/main" xmlns="" val="1554188475"/>
              </p:ext>
            </p:extLst>
          </p:nvPr>
        </p:nvGraphicFramePr>
        <p:xfrm>
          <a:off x="5530908" y="582347"/>
          <a:ext cx="4088165" cy="26461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1406279904"/>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668545"/>
            <a:ext cx="8458681" cy="2036871"/>
          </a:xfrm>
        </p:spPr>
        <p:txBody>
          <a:bodyPr/>
          <a:lstStyle/>
          <a:p>
            <a:pPr lvl="1" algn="ctr" defTabSz="913990" rtl="0">
              <a:lnSpc>
                <a:spcPct val="85000"/>
              </a:lnSpc>
              <a:spcBef>
                <a:spcPct val="0"/>
              </a:spcBef>
            </a:pPr>
            <a:r>
              <a:rPr lang="es-ES" sz="4000" dirty="0" smtClean="0">
                <a:solidFill>
                  <a:schemeClr val="bg1"/>
                </a:solidFill>
                <a:latin typeface="+mj-lt"/>
                <a:ea typeface="Calibri"/>
              </a:rPr>
              <a:t>4.3. </a:t>
            </a:r>
            <a:r>
              <a:rPr lang="es-ES" sz="4000" dirty="0" smtClean="0">
                <a:solidFill>
                  <a:schemeClr val="bg1"/>
                </a:solidFill>
                <a:latin typeface="+mj-lt"/>
                <a:ea typeface="Calibri"/>
              </a:rPr>
              <a:t>Resultados </a:t>
            </a:r>
            <a:r>
              <a:rPr lang="es-ES" sz="4000" dirty="0" smtClean="0">
                <a:solidFill>
                  <a:schemeClr val="bg1"/>
                </a:solidFill>
                <a:latin typeface="+mj-lt"/>
                <a:ea typeface="Calibri"/>
              </a:rPr>
              <a:t>comerciales Junio 2017</a:t>
            </a:r>
            <a:r>
              <a:rPr lang="es-CO" sz="2400" dirty="0" smtClean="0">
                <a:solidFill>
                  <a:schemeClr val="bg1"/>
                </a:solidFill>
                <a:latin typeface="+mn-lt"/>
              </a:rPr>
              <a:t/>
            </a:r>
            <a:br>
              <a:rPr lang="es-CO" sz="2400" dirty="0" smtClean="0">
                <a:solidFill>
                  <a:schemeClr val="bg1"/>
                </a:solidFill>
                <a:latin typeface="+mn-lt"/>
              </a:rPr>
            </a:br>
            <a:r>
              <a:rPr lang="es-CO" sz="2400" dirty="0">
                <a:solidFill>
                  <a:schemeClr val="bg1"/>
                </a:solidFill>
                <a:latin typeface="+mn-lt"/>
              </a:rPr>
              <a:t/>
            </a:r>
            <a:br>
              <a:rPr lang="es-CO" sz="2400" dirty="0">
                <a:solidFill>
                  <a:schemeClr val="bg1"/>
                </a:solidFill>
                <a:latin typeface="+mn-lt"/>
              </a:rPr>
            </a:br>
            <a:endParaRPr lang="es-CO" sz="5400" dirty="0">
              <a:solidFill>
                <a:schemeClr val="bg1"/>
              </a:solidFill>
            </a:endParaRPr>
          </a:p>
        </p:txBody>
      </p:sp>
      <p:sp>
        <p:nvSpPr>
          <p:cNvPr id="2" name="1 Marcador de texto"/>
          <p:cNvSpPr>
            <a:spLocks noGrp="1"/>
          </p:cNvSpPr>
          <p:nvPr>
            <p:ph type="body" sz="quarter" idx="14"/>
          </p:nvPr>
        </p:nvSpPr>
        <p:spPr>
          <a:xfrm>
            <a:off x="674784" y="3705416"/>
            <a:ext cx="7783445" cy="1438085"/>
          </a:xfrm>
        </p:spPr>
        <p:txBody>
          <a:bodyPr/>
          <a:lstStyle/>
          <a:p>
            <a:pPr>
              <a:buNone/>
            </a:pPr>
            <a:endParaRPr lang="es-CO" dirty="0" smtClean="0">
              <a:solidFill>
                <a:schemeClr val="bg1"/>
              </a:solidFill>
            </a:endParaRPr>
          </a:p>
          <a:p>
            <a:pPr>
              <a:buNone/>
            </a:pPr>
            <a:endParaRPr lang="es-CO" dirty="0" smtClean="0">
              <a:solidFill>
                <a:schemeClr val="bg1"/>
              </a:solidFill>
            </a:endParaRPr>
          </a:p>
          <a:p>
            <a:pPr>
              <a:buNone/>
            </a:pPr>
            <a:r>
              <a:rPr lang="es-CO" sz="1800" dirty="0" smtClean="0">
                <a:solidFill>
                  <a:schemeClr val="bg1"/>
                </a:solidFill>
                <a:latin typeface="+mn-lt"/>
              </a:rPr>
              <a:t>Verbo: Informativo</a:t>
            </a:r>
            <a:endParaRPr lang="es-CO" sz="1800" dirty="0">
              <a:solidFill>
                <a:schemeClr val="bg1"/>
              </a:solidFill>
              <a:latin typeface="+mn-lt"/>
            </a:endParaRPr>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91 Imagen" descr="BMC LOGO.bmp"/>
          <p:cNvPicPr>
            <a:picLocks noChangeAspect="1"/>
          </p:cNvPicPr>
          <p:nvPr/>
        </p:nvPicPr>
        <p:blipFill>
          <a:blip r:embed="rId3" cstate="print"/>
          <a:srcRect t="9660" r="-211"/>
          <a:stretch>
            <a:fillRect/>
          </a:stretch>
        </p:blipFill>
        <p:spPr bwMode="auto">
          <a:xfrm>
            <a:off x="7494588" y="117475"/>
            <a:ext cx="1511300" cy="465138"/>
          </a:xfrm>
          <a:prstGeom prst="rect">
            <a:avLst/>
          </a:prstGeom>
          <a:noFill/>
          <a:ln w="9525">
            <a:noFill/>
            <a:miter lim="800000"/>
            <a:headEnd/>
            <a:tailEnd/>
          </a:ln>
        </p:spPr>
      </p:pic>
      <p:graphicFrame>
        <p:nvGraphicFramePr>
          <p:cNvPr id="16" name="15 Diagrama"/>
          <p:cNvGraphicFramePr/>
          <p:nvPr/>
        </p:nvGraphicFramePr>
        <p:xfrm>
          <a:off x="489397" y="914401"/>
          <a:ext cx="7959144" cy="366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p:cNvPicPr>
            <a:picLocks noChangeAspect="1" noChangeArrowheads="1"/>
          </p:cNvPicPr>
          <p:nvPr/>
        </p:nvPicPr>
        <p:blipFill>
          <a:blip r:embed="rId2" cstate="print"/>
          <a:srcRect t="3113" r="1333" b="4707"/>
          <a:stretch>
            <a:fillRect/>
          </a:stretch>
        </p:blipFill>
        <p:spPr bwMode="auto">
          <a:xfrm>
            <a:off x="200028" y="985839"/>
            <a:ext cx="8378367" cy="4025246"/>
          </a:xfrm>
          <a:prstGeom prst="rect">
            <a:avLst/>
          </a:prstGeom>
          <a:noFill/>
          <a:ln w="9525">
            <a:noFill/>
            <a:miter lim="800000"/>
            <a:headEnd/>
            <a:tailEnd/>
          </a:ln>
        </p:spPr>
      </p:pic>
      <p:sp>
        <p:nvSpPr>
          <p:cNvPr id="15363" name="4 CuadroTexto"/>
          <p:cNvSpPr txBox="1">
            <a:spLocks noChangeArrowheads="1"/>
          </p:cNvSpPr>
          <p:nvPr/>
        </p:nvSpPr>
        <p:spPr bwMode="auto">
          <a:xfrm>
            <a:off x="200025" y="147641"/>
            <a:ext cx="7177088" cy="590931"/>
          </a:xfrm>
          <a:prstGeom prst="rect">
            <a:avLst/>
          </a:prstGeom>
          <a:noFill/>
          <a:ln w="9525">
            <a:noFill/>
            <a:miter lim="800000"/>
            <a:headEnd/>
            <a:tailEnd/>
          </a:ln>
        </p:spPr>
        <p:txBody>
          <a:bodyPr lIns="0" tIns="0" rIns="0" bIns="0">
            <a:spAutoFit/>
          </a:bodyPr>
          <a:lstStyle/>
          <a:p>
            <a:pPr algn="ctr" eaLnBrk="1" hangingPunct="1">
              <a:lnSpc>
                <a:spcPct val="120000"/>
              </a:lnSpc>
            </a:pPr>
            <a:r>
              <a:rPr lang="es-CO" sz="3200" b="1" dirty="0">
                <a:solidFill>
                  <a:srgbClr val="002060"/>
                </a:solidFill>
              </a:rPr>
              <a:t>Nuestros resultados en II trimestre</a:t>
            </a:r>
          </a:p>
        </p:txBody>
      </p:sp>
      <p:sp>
        <p:nvSpPr>
          <p:cNvPr id="15365" name="9 CuadroTexto"/>
          <p:cNvSpPr txBox="1">
            <a:spLocks noChangeArrowheads="1"/>
          </p:cNvSpPr>
          <p:nvPr/>
        </p:nvSpPr>
        <p:spPr bwMode="auto">
          <a:xfrm>
            <a:off x="200025" y="684215"/>
            <a:ext cx="8629650" cy="332399"/>
          </a:xfrm>
          <a:prstGeom prst="rect">
            <a:avLst/>
          </a:prstGeom>
          <a:noFill/>
          <a:ln w="9525">
            <a:noFill/>
            <a:miter lim="800000"/>
            <a:headEnd/>
            <a:tailEnd/>
          </a:ln>
        </p:spPr>
        <p:txBody>
          <a:bodyPr lIns="0" tIns="0" rIns="0" bIns="0">
            <a:spAutoFit/>
          </a:bodyPr>
          <a:lstStyle/>
          <a:p>
            <a:pPr>
              <a:lnSpc>
                <a:spcPct val="120000"/>
              </a:lnSpc>
            </a:pPr>
            <a:r>
              <a:rPr lang="es-CO" dirty="0">
                <a:solidFill>
                  <a:srgbClr val="002060"/>
                </a:solidFill>
              </a:rPr>
              <a:t>Ingresos Abril, Mayo y Junio</a:t>
            </a:r>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37 CuadroTexto"/>
          <p:cNvSpPr txBox="1">
            <a:spLocks noChangeArrowheads="1"/>
          </p:cNvSpPr>
          <p:nvPr/>
        </p:nvSpPr>
        <p:spPr bwMode="auto">
          <a:xfrm>
            <a:off x="298450" y="920752"/>
            <a:ext cx="819150" cy="332399"/>
          </a:xfrm>
          <a:prstGeom prst="rect">
            <a:avLst/>
          </a:prstGeom>
          <a:noFill/>
          <a:ln w="9525">
            <a:noFill/>
            <a:miter lim="800000"/>
            <a:headEnd/>
            <a:tailEnd/>
          </a:ln>
        </p:spPr>
        <p:txBody>
          <a:bodyPr lIns="0" tIns="0" rIns="0" bIns="0">
            <a:spAutoFit/>
          </a:bodyPr>
          <a:lstStyle/>
          <a:p>
            <a:pPr eaLnBrk="1" hangingPunct="1">
              <a:lnSpc>
                <a:spcPct val="120000"/>
              </a:lnSpc>
            </a:pPr>
            <a:r>
              <a:rPr lang="es-CO" b="1" dirty="0">
                <a:solidFill>
                  <a:srgbClr val="002060"/>
                </a:solidFill>
              </a:rPr>
              <a:t>MCP</a:t>
            </a:r>
          </a:p>
        </p:txBody>
      </p:sp>
      <p:cxnSp>
        <p:nvCxnSpPr>
          <p:cNvPr id="42" name="41 Conector recto"/>
          <p:cNvCxnSpPr/>
          <p:nvPr/>
        </p:nvCxnSpPr>
        <p:spPr>
          <a:xfrm>
            <a:off x="3262317" y="1128716"/>
            <a:ext cx="1" cy="3836985"/>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16389" name="66 CuadroTexto"/>
          <p:cNvSpPr txBox="1">
            <a:spLocks noChangeArrowheads="1"/>
          </p:cNvSpPr>
          <p:nvPr/>
        </p:nvSpPr>
        <p:spPr bwMode="auto">
          <a:xfrm>
            <a:off x="3519490" y="947740"/>
            <a:ext cx="4865687" cy="332399"/>
          </a:xfrm>
          <a:prstGeom prst="rect">
            <a:avLst/>
          </a:prstGeom>
          <a:noFill/>
          <a:ln w="9525">
            <a:noFill/>
            <a:miter lim="800000"/>
            <a:headEnd/>
            <a:tailEnd/>
          </a:ln>
        </p:spPr>
        <p:txBody>
          <a:bodyPr lIns="0" tIns="0" rIns="0" bIns="0">
            <a:spAutoFit/>
          </a:bodyPr>
          <a:lstStyle/>
          <a:p>
            <a:pPr eaLnBrk="1" hangingPunct="1">
              <a:lnSpc>
                <a:spcPct val="120000"/>
              </a:lnSpc>
            </a:pPr>
            <a:r>
              <a:rPr lang="es-CO" b="1" dirty="0">
                <a:solidFill>
                  <a:srgbClr val="002060"/>
                </a:solidFill>
              </a:rPr>
              <a:t>Resultados Acciones comerciales</a:t>
            </a:r>
          </a:p>
        </p:txBody>
      </p:sp>
      <p:sp>
        <p:nvSpPr>
          <p:cNvPr id="16390" name="67 CuadroTexto"/>
          <p:cNvSpPr txBox="1">
            <a:spLocks noChangeArrowheads="1"/>
          </p:cNvSpPr>
          <p:nvPr/>
        </p:nvSpPr>
        <p:spPr bwMode="auto">
          <a:xfrm flipH="1">
            <a:off x="6438904" y="1128715"/>
            <a:ext cx="2333625" cy="221599"/>
          </a:xfrm>
          <a:prstGeom prst="rect">
            <a:avLst/>
          </a:prstGeom>
          <a:noFill/>
          <a:ln w="9525">
            <a:noFill/>
            <a:miter lim="800000"/>
            <a:headEnd/>
            <a:tailEnd/>
          </a:ln>
        </p:spPr>
        <p:txBody>
          <a:bodyPr lIns="0" tIns="0" rIns="0" bIns="0">
            <a:spAutoFit/>
          </a:bodyPr>
          <a:lstStyle/>
          <a:p>
            <a:pPr eaLnBrk="1" hangingPunct="1">
              <a:lnSpc>
                <a:spcPct val="120000"/>
              </a:lnSpc>
            </a:pPr>
            <a:r>
              <a:rPr lang="es-CO" sz="1200" dirty="0"/>
              <a:t>.</a:t>
            </a:r>
          </a:p>
        </p:txBody>
      </p:sp>
      <p:sp>
        <p:nvSpPr>
          <p:cNvPr id="16391" name="24 CuadroTexto"/>
          <p:cNvSpPr txBox="1">
            <a:spLocks noChangeArrowheads="1"/>
          </p:cNvSpPr>
          <p:nvPr/>
        </p:nvSpPr>
        <p:spPr bwMode="auto">
          <a:xfrm>
            <a:off x="462797" y="113124"/>
            <a:ext cx="6992938" cy="517065"/>
          </a:xfrm>
          <a:prstGeom prst="rect">
            <a:avLst/>
          </a:prstGeom>
          <a:noFill/>
          <a:ln w="9525">
            <a:noFill/>
            <a:miter lim="800000"/>
            <a:headEnd/>
            <a:tailEnd/>
          </a:ln>
        </p:spPr>
        <p:txBody>
          <a:bodyPr lIns="0" tIns="0" rIns="0" bIns="0">
            <a:spAutoFit/>
          </a:bodyPr>
          <a:lstStyle/>
          <a:p>
            <a:pPr algn="ctr" eaLnBrk="1" hangingPunct="1">
              <a:lnSpc>
                <a:spcPct val="120000"/>
              </a:lnSpc>
            </a:pPr>
            <a:r>
              <a:rPr lang="es-CO" sz="2800" b="1" dirty="0">
                <a:solidFill>
                  <a:srgbClr val="002060"/>
                </a:solidFill>
              </a:rPr>
              <a:t>Unidad de Bienes y Servicios Públicos</a:t>
            </a:r>
          </a:p>
        </p:txBody>
      </p:sp>
      <p:cxnSp>
        <p:nvCxnSpPr>
          <p:cNvPr id="31" name="30 Conector recto"/>
          <p:cNvCxnSpPr/>
          <p:nvPr/>
        </p:nvCxnSpPr>
        <p:spPr>
          <a:xfrm>
            <a:off x="238129" y="1185863"/>
            <a:ext cx="66516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flipV="1">
            <a:off x="3409954" y="1268413"/>
            <a:ext cx="37830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255588" y="3049589"/>
            <a:ext cx="8620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6395" name="17 CuadroTexto"/>
          <p:cNvSpPr txBox="1">
            <a:spLocks noChangeArrowheads="1"/>
          </p:cNvSpPr>
          <p:nvPr/>
        </p:nvSpPr>
        <p:spPr bwMode="auto">
          <a:xfrm>
            <a:off x="169865" y="1350964"/>
            <a:ext cx="3311525" cy="295466"/>
          </a:xfrm>
          <a:prstGeom prst="rect">
            <a:avLst/>
          </a:prstGeom>
          <a:noFill/>
          <a:ln w="9525">
            <a:noFill/>
            <a:miter lim="800000"/>
            <a:headEnd/>
            <a:tailEnd/>
          </a:ln>
        </p:spPr>
        <p:txBody>
          <a:bodyPr lIns="0" tIns="0" rIns="0" bIns="0">
            <a:spAutoFit/>
          </a:bodyPr>
          <a:lstStyle/>
          <a:p>
            <a:pPr eaLnBrk="1" hangingPunct="1">
              <a:lnSpc>
                <a:spcPct val="120000"/>
              </a:lnSpc>
            </a:pPr>
            <a:r>
              <a:rPr lang="es-CO" sz="1600" dirty="0">
                <a:solidFill>
                  <a:srgbClr val="002060"/>
                </a:solidFill>
              </a:rPr>
              <a:t>Volumen de Negocio Abril – Junio </a:t>
            </a:r>
          </a:p>
        </p:txBody>
      </p:sp>
      <p:sp>
        <p:nvSpPr>
          <p:cNvPr id="16396" name="18 Rectángulo"/>
          <p:cNvSpPr>
            <a:spLocks noChangeArrowheads="1"/>
          </p:cNvSpPr>
          <p:nvPr/>
        </p:nvSpPr>
        <p:spPr bwMode="auto">
          <a:xfrm>
            <a:off x="192092" y="2759075"/>
            <a:ext cx="915635" cy="369332"/>
          </a:xfrm>
          <a:prstGeom prst="rect">
            <a:avLst/>
          </a:prstGeom>
          <a:noFill/>
          <a:ln w="9525">
            <a:noFill/>
            <a:miter lim="800000"/>
            <a:headEnd/>
            <a:tailEnd/>
          </a:ln>
        </p:spPr>
        <p:txBody>
          <a:bodyPr wrap="none">
            <a:spAutoFit/>
          </a:bodyPr>
          <a:lstStyle/>
          <a:p>
            <a:pPr eaLnBrk="1" hangingPunct="1"/>
            <a:r>
              <a:rPr lang="es-CO" b="1" dirty="0">
                <a:solidFill>
                  <a:srgbClr val="002060"/>
                </a:solidFill>
              </a:rPr>
              <a:t>FOCO </a:t>
            </a:r>
          </a:p>
        </p:txBody>
      </p:sp>
      <p:sp>
        <p:nvSpPr>
          <p:cNvPr id="16397" name="26 Rectángulo"/>
          <p:cNvSpPr>
            <a:spLocks noChangeArrowheads="1"/>
          </p:cNvSpPr>
          <p:nvPr/>
        </p:nvSpPr>
        <p:spPr bwMode="auto">
          <a:xfrm>
            <a:off x="169866" y="3175001"/>
            <a:ext cx="2752725" cy="2139047"/>
          </a:xfrm>
          <a:prstGeom prst="rect">
            <a:avLst/>
          </a:prstGeom>
          <a:noFill/>
          <a:ln w="9525">
            <a:noFill/>
            <a:miter lim="800000"/>
            <a:headEnd/>
            <a:tailEnd/>
          </a:ln>
        </p:spPr>
        <p:txBody>
          <a:bodyPr>
            <a:spAutoFit/>
          </a:bodyPr>
          <a:lstStyle/>
          <a:p>
            <a:pPr algn="just" eaLnBrk="1" hangingPunct="1">
              <a:lnSpc>
                <a:spcPct val="150000"/>
              </a:lnSpc>
            </a:pPr>
            <a:r>
              <a:rPr lang="es-CO" sz="1400" dirty="0"/>
              <a:t>Ordenadores del gasto en:</a:t>
            </a:r>
          </a:p>
          <a:p>
            <a:pPr algn="just" eaLnBrk="1" hangingPunct="1">
              <a:lnSpc>
                <a:spcPct val="150000"/>
              </a:lnSpc>
              <a:buFont typeface="Wingdings" pitchFamily="2" charset="2"/>
              <a:buChar char="ü"/>
            </a:pPr>
            <a:r>
              <a:rPr lang="es-CO" sz="1400" dirty="0"/>
              <a:t>Alimentación </a:t>
            </a:r>
          </a:p>
          <a:p>
            <a:pPr algn="just" eaLnBrk="1" hangingPunct="1">
              <a:lnSpc>
                <a:spcPct val="150000"/>
              </a:lnSpc>
              <a:buFont typeface="Wingdings" pitchFamily="2" charset="2"/>
              <a:buChar char="ü"/>
            </a:pPr>
            <a:r>
              <a:rPr lang="es-CO" sz="1400" dirty="0"/>
              <a:t>Materias primas  </a:t>
            </a:r>
          </a:p>
          <a:p>
            <a:pPr algn="just" eaLnBrk="1" hangingPunct="1">
              <a:lnSpc>
                <a:spcPct val="150000"/>
              </a:lnSpc>
              <a:buFont typeface="Wingdings" pitchFamily="2" charset="2"/>
              <a:buChar char="ü"/>
            </a:pPr>
            <a:r>
              <a:rPr lang="es-CO" sz="1400" dirty="0"/>
              <a:t>Tecnología</a:t>
            </a:r>
          </a:p>
          <a:p>
            <a:pPr algn="just" eaLnBrk="1" hangingPunct="1">
              <a:lnSpc>
                <a:spcPct val="150000"/>
              </a:lnSpc>
              <a:buFont typeface="Wingdings" pitchFamily="2" charset="2"/>
              <a:buChar char="ü"/>
            </a:pPr>
            <a:r>
              <a:rPr lang="es-CO" sz="1400" dirty="0"/>
              <a:t>Servicios</a:t>
            </a:r>
          </a:p>
          <a:p>
            <a:pPr algn="just" eaLnBrk="1" hangingPunct="1">
              <a:lnSpc>
                <a:spcPct val="200000"/>
              </a:lnSpc>
            </a:pPr>
            <a:endParaRPr lang="es-CO" sz="1400" dirty="0"/>
          </a:p>
        </p:txBody>
      </p:sp>
      <p:sp>
        <p:nvSpPr>
          <p:cNvPr id="16398" name="28 Rectángulo"/>
          <p:cNvSpPr>
            <a:spLocks noChangeArrowheads="1"/>
          </p:cNvSpPr>
          <p:nvPr/>
        </p:nvSpPr>
        <p:spPr bwMode="auto">
          <a:xfrm>
            <a:off x="3409954" y="1350964"/>
            <a:ext cx="5268913" cy="338554"/>
          </a:xfrm>
          <a:prstGeom prst="rect">
            <a:avLst/>
          </a:prstGeom>
          <a:noFill/>
          <a:ln w="9525">
            <a:noFill/>
            <a:miter lim="800000"/>
            <a:headEnd/>
            <a:tailEnd/>
          </a:ln>
        </p:spPr>
        <p:txBody>
          <a:bodyPr>
            <a:spAutoFit/>
          </a:bodyPr>
          <a:lstStyle/>
          <a:p>
            <a:pPr marL="342900" indent="-342900" eaLnBrk="1" hangingPunct="1">
              <a:buFontTx/>
              <a:buAutoNum type="arabicPeriod"/>
            </a:pPr>
            <a:r>
              <a:rPr lang="es-CO" sz="1600" dirty="0">
                <a:solidFill>
                  <a:srgbClr val="002060"/>
                </a:solidFill>
              </a:rPr>
              <a:t>Principales ordenadores</a:t>
            </a:r>
          </a:p>
        </p:txBody>
      </p:sp>
      <p:graphicFrame>
        <p:nvGraphicFramePr>
          <p:cNvPr id="45" name="44 Tabla"/>
          <p:cNvGraphicFramePr>
            <a:graphicFrameLocks noGrp="1"/>
          </p:cNvGraphicFramePr>
          <p:nvPr/>
        </p:nvGraphicFramePr>
        <p:xfrm>
          <a:off x="85725" y="1720850"/>
          <a:ext cx="2994776" cy="840027"/>
        </p:xfrm>
        <a:graphic>
          <a:graphicData uri="http://schemas.openxmlformats.org/drawingml/2006/table">
            <a:tbl>
              <a:tblPr/>
              <a:tblGrid>
                <a:gridCol w="960588"/>
                <a:gridCol w="56506"/>
                <a:gridCol w="960588"/>
                <a:gridCol w="56506"/>
                <a:gridCol w="960588"/>
              </a:tblGrid>
              <a:tr h="441484">
                <a:tc>
                  <a:txBody>
                    <a:bodyPr/>
                    <a:lstStyle/>
                    <a:p>
                      <a:pPr algn="ctr" rtl="0" fontAlgn="ctr"/>
                      <a:r>
                        <a:rPr lang="es-CO" sz="1400" b="1" i="0" u="none" strike="noStrike" dirty="0">
                          <a:solidFill>
                            <a:srgbClr val="FFFFFF"/>
                          </a:solidFill>
                          <a:latin typeface="Calibri"/>
                        </a:rPr>
                        <a:t>Presupuesto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094784"/>
                    </a:solidFill>
                  </a:tcPr>
                </a:tc>
                <a:tc>
                  <a:txBody>
                    <a:bodyPr/>
                    <a:lstStyle/>
                    <a:p>
                      <a:pPr algn="ctr" rtl="0" fontAlgn="ctr"/>
                      <a:endParaRPr lang="es-CO" sz="14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400" b="1" i="0" u="none" strike="noStrike" dirty="0">
                          <a:solidFill>
                            <a:srgbClr val="FFFFFF"/>
                          </a:solidFill>
                          <a:latin typeface="Calibri"/>
                        </a:rPr>
                        <a:t>Resultado</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094784"/>
                    </a:solidFill>
                  </a:tcPr>
                </a:tc>
                <a:tc>
                  <a:txBody>
                    <a:bodyPr/>
                    <a:lstStyle/>
                    <a:p>
                      <a:pPr algn="ctr" rtl="0" fontAlgn="ctr"/>
                      <a:endParaRPr lang="es-CO" sz="14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400" b="1" i="0" u="none" strike="noStrike" dirty="0">
                          <a:solidFill>
                            <a:srgbClr val="FFFFFF"/>
                          </a:solidFill>
                          <a:latin typeface="Calibri"/>
                        </a:rPr>
                        <a:t>Ejecutado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094784"/>
                    </a:solidFill>
                  </a:tcPr>
                </a:tc>
              </a:tr>
              <a:tr h="398543">
                <a:tc>
                  <a:txBody>
                    <a:bodyPr/>
                    <a:lstStyle/>
                    <a:p>
                      <a:pPr algn="ctr" rtl="0" fontAlgn="t"/>
                      <a:r>
                        <a:rPr lang="es-CO" sz="1200" b="0" i="0" u="none" strike="noStrike" kern="1200" dirty="0" smtClean="0">
                          <a:solidFill>
                            <a:schemeClr val="tx1"/>
                          </a:solidFill>
                          <a:latin typeface="Franklin Gothic Book"/>
                          <a:ea typeface="+mn-ea"/>
                          <a:cs typeface="+mn-cs"/>
                        </a:rPr>
                        <a:t>224.503</a:t>
                      </a:r>
                      <a:endParaRPr lang="es-CO" sz="1200" b="0" i="0" u="none" strike="noStrike" kern="1200" dirty="0">
                        <a:solidFill>
                          <a:schemeClr val="tx1"/>
                        </a:solidFill>
                        <a:latin typeface="Franklin Gothic Book"/>
                        <a:ea typeface="+mn-ea"/>
                        <a:cs typeface="+mn-cs"/>
                      </a:endParaRP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endParaRPr lang="es-CO" sz="12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marL="0" marR="0" indent="0" algn="ctr" defTabSz="913990" rtl="0" eaLnBrk="1" fontAlgn="t" latinLnBrk="0" hangingPunct="1">
                        <a:lnSpc>
                          <a:spcPct val="100000"/>
                        </a:lnSpc>
                        <a:spcBef>
                          <a:spcPts val="0"/>
                        </a:spcBef>
                        <a:spcAft>
                          <a:spcPts val="0"/>
                        </a:spcAft>
                        <a:buClrTx/>
                        <a:buSzTx/>
                        <a:buFontTx/>
                        <a:buNone/>
                        <a:tabLst/>
                        <a:defRPr/>
                      </a:pPr>
                      <a:r>
                        <a:rPr lang="es-CO" sz="1200" b="0" i="0" u="none" strike="noStrike" kern="1200" dirty="0" smtClean="0">
                          <a:solidFill>
                            <a:schemeClr val="tx1"/>
                          </a:solidFill>
                          <a:latin typeface="+mn-lt"/>
                          <a:ea typeface="+mn-ea"/>
                          <a:cs typeface="+mn-cs"/>
                        </a:rPr>
                        <a:t>616.465</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endParaRPr lang="es-CO" sz="12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a:noFill/>
                    </a:lnT>
                    <a:lnB>
                      <a:noFill/>
                    </a:lnB>
                  </a:tcPr>
                </a:tc>
                <a:tc>
                  <a:txBody>
                    <a:bodyPr/>
                    <a:lstStyle/>
                    <a:p>
                      <a:pPr algn="ctr" rtl="0" fontAlgn="t"/>
                      <a:r>
                        <a:rPr lang="es-CO" sz="1200" b="0" i="0" u="none" strike="noStrike" kern="1200" dirty="0" smtClean="0">
                          <a:solidFill>
                            <a:schemeClr val="tx1"/>
                          </a:solidFill>
                          <a:latin typeface="Franklin Gothic Book"/>
                          <a:ea typeface="+mn-ea"/>
                          <a:cs typeface="+mn-cs"/>
                        </a:rPr>
                        <a:t>275</a:t>
                      </a:r>
                      <a:r>
                        <a:rPr lang="es-CO" sz="1200" b="0" i="0" u="none" strike="noStrike" kern="1200" baseline="0" dirty="0" smtClean="0">
                          <a:solidFill>
                            <a:schemeClr val="tx1"/>
                          </a:solidFill>
                          <a:latin typeface="Franklin Gothic Book"/>
                          <a:ea typeface="+mn-ea"/>
                          <a:cs typeface="+mn-cs"/>
                        </a:rPr>
                        <a:t> %</a:t>
                      </a:r>
                      <a:endParaRPr lang="es-CO" sz="12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r>
            </a:tbl>
          </a:graphicData>
        </a:graphic>
      </p:graphicFrame>
      <p:graphicFrame>
        <p:nvGraphicFramePr>
          <p:cNvPr id="24" name="23 Tabla"/>
          <p:cNvGraphicFramePr>
            <a:graphicFrameLocks noGrp="1"/>
          </p:cNvGraphicFramePr>
          <p:nvPr/>
        </p:nvGraphicFramePr>
        <p:xfrm>
          <a:off x="3519488" y="1716090"/>
          <a:ext cx="5549898" cy="3354121"/>
        </p:xfrm>
        <a:graphic>
          <a:graphicData uri="http://schemas.openxmlformats.org/drawingml/2006/table">
            <a:tbl>
              <a:tblPr/>
              <a:tblGrid>
                <a:gridCol w="3220495"/>
                <a:gridCol w="1221362"/>
                <a:gridCol w="1108041"/>
              </a:tblGrid>
              <a:tr h="327979">
                <a:tc>
                  <a:txBody>
                    <a:bodyPr/>
                    <a:lstStyle/>
                    <a:p>
                      <a:pPr algn="l" rtl="0" fontAlgn="ctr"/>
                      <a:r>
                        <a:rPr lang="es-CO" sz="1200" b="1" i="0" u="none" strike="noStrike" dirty="0">
                          <a:solidFill>
                            <a:srgbClr val="FFFFFF"/>
                          </a:solidFill>
                          <a:latin typeface="Calibri"/>
                        </a:rPr>
                        <a:t>Cliente</a:t>
                      </a:r>
                    </a:p>
                  </a:txBody>
                  <a:tcPr marL="9255" marR="9255" marT="9255"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solidFill>
                      <a:srgbClr val="094784"/>
                    </a:solidFill>
                  </a:tcPr>
                </a:tc>
                <a:tc>
                  <a:txBody>
                    <a:bodyPr/>
                    <a:lstStyle/>
                    <a:p>
                      <a:pPr algn="l" rtl="0" fontAlgn="ctr"/>
                      <a:r>
                        <a:rPr lang="es-CO" sz="1200" b="1" i="0" u="none" strike="noStrike" dirty="0">
                          <a:solidFill>
                            <a:srgbClr val="FFFFFF"/>
                          </a:solidFill>
                          <a:latin typeface="Calibri"/>
                        </a:rPr>
                        <a:t>Valor Compra</a:t>
                      </a:r>
                    </a:p>
                  </a:txBody>
                  <a:tcPr marL="9255" marR="9255" marT="9255"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solidFill>
                      <a:srgbClr val="094784"/>
                    </a:solidFill>
                  </a:tcPr>
                </a:tc>
                <a:tc>
                  <a:txBody>
                    <a:bodyPr/>
                    <a:lstStyle/>
                    <a:p>
                      <a:pPr algn="l" rtl="0" fontAlgn="ctr"/>
                      <a:r>
                        <a:rPr lang="es-CO" sz="1200" b="1" i="0" u="none" strike="noStrike" dirty="0">
                          <a:solidFill>
                            <a:srgbClr val="FFFFFF"/>
                          </a:solidFill>
                          <a:latin typeface="Calibri"/>
                        </a:rPr>
                        <a:t>Rubro</a:t>
                      </a:r>
                    </a:p>
                  </a:txBody>
                  <a:tcPr marL="9255" marR="9255" marT="9255"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solidFill>
                      <a:srgbClr val="094784"/>
                    </a:solidFill>
                  </a:tcPr>
                </a:tc>
              </a:tr>
              <a:tr h="277273">
                <a:tc>
                  <a:txBody>
                    <a:bodyPr/>
                    <a:lstStyle/>
                    <a:p>
                      <a:pPr algn="l" rtl="0" fontAlgn="t"/>
                      <a:r>
                        <a:rPr lang="es-CO" sz="1100" b="0" i="0" u="none" strike="noStrike" dirty="0">
                          <a:solidFill>
                            <a:srgbClr val="000000"/>
                          </a:solidFill>
                          <a:latin typeface="Franklin Gothic Book"/>
                        </a:rPr>
                        <a:t>USPEC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rtl="0" fontAlgn="t"/>
                      <a:r>
                        <a:rPr lang="es-CO" sz="1100" b="0" i="0" u="none" strike="noStrike" dirty="0">
                          <a:solidFill>
                            <a:srgbClr val="000000"/>
                          </a:solidFill>
                          <a:latin typeface="Franklin Gothic Book"/>
                        </a:rPr>
                        <a:t>$ 482.528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fontAlgn="ctr"/>
                      <a:r>
                        <a:rPr lang="es-CO" sz="1100" b="0" i="0" u="none" strike="noStrike" dirty="0">
                          <a:solidFill>
                            <a:srgbClr val="000000"/>
                          </a:solidFill>
                          <a:latin typeface="Franklin Gothic Book"/>
                        </a:rPr>
                        <a:t>Alimentación</a:t>
                      </a:r>
                    </a:p>
                  </a:txBody>
                  <a:tcPr marL="9255" marR="9255" marT="925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r h="277273">
                <a:tc>
                  <a:txBody>
                    <a:bodyPr/>
                    <a:lstStyle/>
                    <a:p>
                      <a:pPr algn="l" rtl="0" fontAlgn="t"/>
                      <a:r>
                        <a:rPr lang="es-CO" sz="1100" b="0" i="0" u="none" strike="noStrike" dirty="0">
                          <a:solidFill>
                            <a:srgbClr val="000000"/>
                          </a:solidFill>
                          <a:latin typeface="Franklin Gothic Book"/>
                        </a:rPr>
                        <a:t>Agencia Logística de las Fuerzas Militares</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rtl="0" fontAlgn="t"/>
                      <a:r>
                        <a:rPr lang="es-CO" sz="1100" b="0" i="0" u="none" strike="noStrike" dirty="0">
                          <a:solidFill>
                            <a:srgbClr val="000000"/>
                          </a:solidFill>
                          <a:latin typeface="Franklin Gothic Book"/>
                        </a:rPr>
                        <a:t>$ 48.870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fontAlgn="ctr"/>
                      <a:r>
                        <a:rPr lang="es-CO" sz="1100" b="0" i="0" u="none" strike="noStrike" dirty="0">
                          <a:solidFill>
                            <a:srgbClr val="000000"/>
                          </a:solidFill>
                          <a:latin typeface="Franklin Gothic Book"/>
                        </a:rPr>
                        <a:t>Alimentación</a:t>
                      </a:r>
                    </a:p>
                  </a:txBody>
                  <a:tcPr marL="9255" marR="9255" marT="925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r h="277273">
                <a:tc>
                  <a:txBody>
                    <a:bodyPr/>
                    <a:lstStyle/>
                    <a:p>
                      <a:pPr algn="l" rtl="0" fontAlgn="t"/>
                      <a:r>
                        <a:rPr lang="es-CO" sz="1100" b="0" i="0" u="none" strike="noStrike" dirty="0">
                          <a:solidFill>
                            <a:srgbClr val="000000"/>
                          </a:solidFill>
                          <a:latin typeface="Franklin Gothic Book"/>
                        </a:rPr>
                        <a:t>Secretaría de Integración Social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rtl="0" fontAlgn="t"/>
                      <a:r>
                        <a:rPr lang="es-CO" sz="1100" b="0" i="0" u="none" strike="noStrike" dirty="0">
                          <a:solidFill>
                            <a:srgbClr val="000000"/>
                          </a:solidFill>
                          <a:latin typeface="Franklin Gothic Book"/>
                        </a:rPr>
                        <a:t>$ 40.059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fontAlgn="ctr"/>
                      <a:r>
                        <a:rPr lang="es-CO" sz="1100" b="0" i="0" u="none" strike="noStrike" dirty="0">
                          <a:solidFill>
                            <a:srgbClr val="000000"/>
                          </a:solidFill>
                          <a:latin typeface="Franklin Gothic Book"/>
                        </a:rPr>
                        <a:t>Alimentación</a:t>
                      </a:r>
                    </a:p>
                  </a:txBody>
                  <a:tcPr marL="9255" marR="9255" marT="925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r h="277273">
                <a:tc>
                  <a:txBody>
                    <a:bodyPr/>
                    <a:lstStyle/>
                    <a:p>
                      <a:pPr algn="l" rtl="0" fontAlgn="t"/>
                      <a:r>
                        <a:rPr lang="es-CO" sz="1100" b="0" i="0" u="none" strike="noStrike" dirty="0">
                          <a:solidFill>
                            <a:srgbClr val="000000"/>
                          </a:solidFill>
                          <a:latin typeface="Franklin Gothic Book"/>
                        </a:rPr>
                        <a:t>IDIPRON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rtl="0" fontAlgn="t"/>
                      <a:r>
                        <a:rPr lang="es-CO" sz="1100" b="0" i="0" u="none" strike="noStrike" dirty="0">
                          <a:solidFill>
                            <a:srgbClr val="000000"/>
                          </a:solidFill>
                          <a:latin typeface="Franklin Gothic Book"/>
                        </a:rPr>
                        <a:t>$ 8.273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fontAlgn="ctr"/>
                      <a:r>
                        <a:rPr lang="es-CO" sz="1100" b="0" i="0" u="none" strike="noStrike" dirty="0">
                          <a:solidFill>
                            <a:srgbClr val="000000"/>
                          </a:solidFill>
                          <a:latin typeface="Franklin Gothic Book"/>
                        </a:rPr>
                        <a:t>Alimentación</a:t>
                      </a:r>
                    </a:p>
                  </a:txBody>
                  <a:tcPr marL="9255" marR="9255" marT="925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r h="277273">
                <a:tc>
                  <a:txBody>
                    <a:bodyPr/>
                    <a:lstStyle/>
                    <a:p>
                      <a:pPr algn="l" rtl="0" fontAlgn="t"/>
                      <a:r>
                        <a:rPr lang="es-CO" sz="1100" b="0" i="0" u="none" strike="noStrike" dirty="0">
                          <a:solidFill>
                            <a:srgbClr val="000000"/>
                          </a:solidFill>
                          <a:latin typeface="Franklin Gothic Book"/>
                        </a:rPr>
                        <a:t>Ibagué PAE</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rtl="0" fontAlgn="t"/>
                      <a:r>
                        <a:rPr lang="es-CO" sz="1100" b="0" i="0" u="none" strike="noStrike" dirty="0">
                          <a:solidFill>
                            <a:srgbClr val="000000"/>
                          </a:solidFill>
                          <a:latin typeface="Franklin Gothic Book"/>
                        </a:rPr>
                        <a:t>$ 3.900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fontAlgn="ctr"/>
                      <a:r>
                        <a:rPr lang="es-CO" sz="1100" b="0" i="0" u="none" strike="noStrike" dirty="0">
                          <a:solidFill>
                            <a:srgbClr val="000000"/>
                          </a:solidFill>
                          <a:latin typeface="Franklin Gothic Book"/>
                        </a:rPr>
                        <a:t>Alimentación</a:t>
                      </a:r>
                    </a:p>
                  </a:txBody>
                  <a:tcPr marL="9255" marR="9255" marT="925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r h="277273">
                <a:tc>
                  <a:txBody>
                    <a:bodyPr/>
                    <a:lstStyle/>
                    <a:p>
                      <a:pPr algn="l" rtl="0" fontAlgn="t"/>
                      <a:r>
                        <a:rPr lang="es-CO" sz="1100" b="0" i="0" u="none" strike="noStrike" dirty="0">
                          <a:solidFill>
                            <a:srgbClr val="000000"/>
                          </a:solidFill>
                          <a:latin typeface="Franklin Gothic Book"/>
                        </a:rPr>
                        <a:t>Ejercito Nacional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rtl="0" fontAlgn="t"/>
                      <a:r>
                        <a:rPr lang="es-CO" sz="1100" b="0" i="0" u="none" strike="noStrike" dirty="0">
                          <a:solidFill>
                            <a:srgbClr val="000000"/>
                          </a:solidFill>
                          <a:latin typeface="Franklin Gothic Book"/>
                        </a:rPr>
                        <a:t>$ 21.718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fontAlgn="ctr"/>
                      <a:r>
                        <a:rPr lang="es-CO" sz="1100" b="0" i="0" u="none" strike="noStrike" dirty="0">
                          <a:solidFill>
                            <a:srgbClr val="000000"/>
                          </a:solidFill>
                          <a:latin typeface="Franklin Gothic Book"/>
                        </a:rPr>
                        <a:t>Materias Primas</a:t>
                      </a:r>
                    </a:p>
                  </a:txBody>
                  <a:tcPr marL="9255" marR="9255" marT="925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r h="277273">
                <a:tc>
                  <a:txBody>
                    <a:bodyPr/>
                    <a:lstStyle/>
                    <a:p>
                      <a:pPr algn="l" rtl="0" fontAlgn="t"/>
                      <a:r>
                        <a:rPr lang="es-CO" sz="1100" b="0" i="0" u="none" strike="noStrike" dirty="0">
                          <a:solidFill>
                            <a:srgbClr val="000000"/>
                          </a:solidFill>
                          <a:latin typeface="Franklin Gothic Book"/>
                        </a:rPr>
                        <a:t>Armada Nacional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rtl="0" fontAlgn="t"/>
                      <a:r>
                        <a:rPr lang="es-CO" sz="1100" b="0" i="0" u="none" strike="noStrike" dirty="0">
                          <a:solidFill>
                            <a:srgbClr val="000000"/>
                          </a:solidFill>
                          <a:latin typeface="Franklin Gothic Book"/>
                        </a:rPr>
                        <a:t>$ 2.192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fontAlgn="ctr"/>
                      <a:r>
                        <a:rPr lang="es-CO" sz="1100" b="0" i="0" u="none" strike="noStrike" dirty="0">
                          <a:solidFill>
                            <a:srgbClr val="000000"/>
                          </a:solidFill>
                          <a:latin typeface="Franklin Gothic Book"/>
                        </a:rPr>
                        <a:t>Materias Primas</a:t>
                      </a:r>
                    </a:p>
                  </a:txBody>
                  <a:tcPr marL="9255" marR="9255" marT="925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r h="142058">
                <a:tc>
                  <a:txBody>
                    <a:bodyPr/>
                    <a:lstStyle/>
                    <a:p>
                      <a:pPr algn="l" rtl="0" fontAlgn="t"/>
                      <a:r>
                        <a:rPr lang="es-CO" sz="1100" b="0" i="0" u="none" strike="noStrike" dirty="0">
                          <a:solidFill>
                            <a:srgbClr val="000000"/>
                          </a:solidFill>
                          <a:latin typeface="Franklin Gothic Book"/>
                        </a:rPr>
                        <a:t>Alcaldía de Ibague</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rtl="0" fontAlgn="t"/>
                      <a:r>
                        <a:rPr lang="es-CO" sz="1100" b="0" i="0" u="none" strike="noStrike" dirty="0">
                          <a:solidFill>
                            <a:srgbClr val="000000"/>
                          </a:solidFill>
                          <a:latin typeface="Franklin Gothic Book"/>
                        </a:rPr>
                        <a:t>$ 2.359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fontAlgn="ctr"/>
                      <a:r>
                        <a:rPr lang="es-CO" sz="1100" b="0" i="0" u="none" strike="noStrike" dirty="0" smtClean="0">
                          <a:solidFill>
                            <a:srgbClr val="000000"/>
                          </a:solidFill>
                          <a:latin typeface="Franklin Gothic Book"/>
                        </a:rPr>
                        <a:t>Vigilancia</a:t>
                      </a:r>
                      <a:endParaRPr lang="es-CO" sz="1100" b="0" i="0" u="none" strike="noStrike" dirty="0">
                        <a:solidFill>
                          <a:srgbClr val="000000"/>
                        </a:solidFill>
                        <a:latin typeface="Franklin Gothic Book"/>
                      </a:endParaRPr>
                    </a:p>
                  </a:txBody>
                  <a:tcPr marL="9255" marR="9255" marT="925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r h="277273">
                <a:tc>
                  <a:txBody>
                    <a:bodyPr/>
                    <a:lstStyle/>
                    <a:p>
                      <a:pPr algn="l" rtl="0" fontAlgn="t"/>
                      <a:r>
                        <a:rPr lang="es-CO" sz="1100" b="0" i="0" u="none" strike="noStrike" dirty="0">
                          <a:solidFill>
                            <a:srgbClr val="000000"/>
                          </a:solidFill>
                          <a:latin typeface="Franklin Gothic Book"/>
                        </a:rPr>
                        <a:t>Secretaría de Educación del Distrito</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rtl="0" fontAlgn="t"/>
                      <a:r>
                        <a:rPr lang="es-CO" sz="1100" b="0" i="0" u="none" strike="noStrike" dirty="0">
                          <a:solidFill>
                            <a:srgbClr val="000000"/>
                          </a:solidFill>
                          <a:latin typeface="Franklin Gothic Book"/>
                        </a:rPr>
                        <a:t>$ 3.315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fontAlgn="ctr"/>
                      <a:r>
                        <a:rPr lang="es-CO" sz="1100" b="0" i="0" u="none" strike="noStrike" dirty="0" smtClean="0">
                          <a:solidFill>
                            <a:srgbClr val="000000"/>
                          </a:solidFill>
                          <a:latin typeface="Franklin Gothic Book"/>
                        </a:rPr>
                        <a:t>Vigilancia</a:t>
                      </a:r>
                      <a:endParaRPr lang="es-CO" sz="1100" b="0" i="0" u="none" strike="noStrike" dirty="0">
                        <a:solidFill>
                          <a:srgbClr val="000000"/>
                        </a:solidFill>
                        <a:latin typeface="Franklin Gothic Book"/>
                      </a:endParaRPr>
                    </a:p>
                  </a:txBody>
                  <a:tcPr marL="9255" marR="9255" marT="925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r h="142058">
                <a:tc>
                  <a:txBody>
                    <a:bodyPr/>
                    <a:lstStyle/>
                    <a:p>
                      <a:pPr algn="l" rtl="0" fontAlgn="t"/>
                      <a:r>
                        <a:rPr lang="es-CO" sz="1100" b="0" i="0" u="none" strike="noStrike" dirty="0">
                          <a:solidFill>
                            <a:srgbClr val="000000"/>
                          </a:solidFill>
                          <a:latin typeface="Franklin Gothic Book"/>
                        </a:rPr>
                        <a:t>Fiscalía Seccional Antioquia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rtl="0" fontAlgn="t"/>
                      <a:r>
                        <a:rPr lang="es-CO" sz="1100" b="0" i="0" u="none" strike="noStrike" dirty="0">
                          <a:solidFill>
                            <a:srgbClr val="000000"/>
                          </a:solidFill>
                          <a:latin typeface="Franklin Gothic Book"/>
                        </a:rPr>
                        <a:t>$ 2.404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fontAlgn="ctr"/>
                      <a:r>
                        <a:rPr lang="es-CO" sz="1100" b="0" i="0" u="none" strike="noStrike" dirty="0" smtClean="0">
                          <a:solidFill>
                            <a:srgbClr val="000000"/>
                          </a:solidFill>
                          <a:latin typeface="Franklin Gothic Book"/>
                        </a:rPr>
                        <a:t>Vigilancia</a:t>
                      </a:r>
                      <a:endParaRPr lang="es-CO" sz="1100" b="0" i="0" u="none" strike="noStrike" dirty="0">
                        <a:solidFill>
                          <a:srgbClr val="000000"/>
                        </a:solidFill>
                        <a:latin typeface="Franklin Gothic Book"/>
                      </a:endParaRPr>
                    </a:p>
                  </a:txBody>
                  <a:tcPr marL="9255" marR="9255" marT="925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r h="277273">
                <a:tc>
                  <a:txBody>
                    <a:bodyPr/>
                    <a:lstStyle/>
                    <a:p>
                      <a:pPr algn="l" rtl="0" fontAlgn="t"/>
                      <a:r>
                        <a:rPr lang="es-CO" sz="1100" b="0" i="0" u="none" strike="noStrike" dirty="0">
                          <a:solidFill>
                            <a:srgbClr val="000000"/>
                          </a:solidFill>
                          <a:latin typeface="Franklin Gothic Book"/>
                        </a:rPr>
                        <a:t>Universidad Distrital Francisco </a:t>
                      </a:r>
                      <a:r>
                        <a:rPr lang="es-CO" sz="1100" b="0" i="0" u="none" strike="noStrike" dirty="0" smtClean="0">
                          <a:solidFill>
                            <a:srgbClr val="000000"/>
                          </a:solidFill>
                          <a:latin typeface="Franklin Gothic Book"/>
                        </a:rPr>
                        <a:t>José </a:t>
                      </a:r>
                      <a:r>
                        <a:rPr lang="es-CO" sz="1100" b="0" i="0" u="none" strike="noStrike" dirty="0">
                          <a:solidFill>
                            <a:srgbClr val="000000"/>
                          </a:solidFill>
                          <a:latin typeface="Franklin Gothic Book"/>
                        </a:rPr>
                        <a:t>de Caldas</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rtl="0" fontAlgn="t"/>
                      <a:r>
                        <a:rPr lang="es-CO" sz="1100" b="0" i="0" u="none" strike="noStrike" dirty="0">
                          <a:solidFill>
                            <a:srgbClr val="000000"/>
                          </a:solidFill>
                          <a:latin typeface="Franklin Gothic Book"/>
                        </a:rPr>
                        <a:t>$ 770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fontAlgn="ctr"/>
                      <a:r>
                        <a:rPr lang="es-CO" sz="1100" b="0" i="0" u="none" strike="noStrike" dirty="0">
                          <a:solidFill>
                            <a:srgbClr val="000000"/>
                          </a:solidFill>
                          <a:latin typeface="Franklin Gothic Book"/>
                        </a:rPr>
                        <a:t>Transporte</a:t>
                      </a:r>
                    </a:p>
                  </a:txBody>
                  <a:tcPr marL="9255" marR="9255" marT="925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r h="142058">
                <a:tc>
                  <a:txBody>
                    <a:bodyPr/>
                    <a:lstStyle/>
                    <a:p>
                      <a:pPr algn="l" rtl="0" fontAlgn="t"/>
                      <a:r>
                        <a:rPr lang="es-CO" sz="1100" b="0" i="0" u="none" strike="noStrike" dirty="0">
                          <a:solidFill>
                            <a:srgbClr val="000000"/>
                          </a:solidFill>
                          <a:latin typeface="Franklin Gothic Book"/>
                        </a:rPr>
                        <a:t>Ministerio de Defensa</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rtl="0" fontAlgn="t"/>
                      <a:r>
                        <a:rPr lang="es-CO" sz="1100" b="0" i="0" u="none" strike="noStrike" dirty="0">
                          <a:solidFill>
                            <a:srgbClr val="000000"/>
                          </a:solidFill>
                          <a:latin typeface="Franklin Gothic Book"/>
                        </a:rPr>
                        <a:t>$ 350 </a:t>
                      </a:r>
                    </a:p>
                  </a:txBody>
                  <a:tcPr marL="9255" marR="9255" marT="9255" marB="0">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l" fontAlgn="ctr"/>
                      <a:r>
                        <a:rPr lang="es-CO" sz="1100" b="0" i="0" u="none" strike="noStrike" dirty="0">
                          <a:solidFill>
                            <a:srgbClr val="000000"/>
                          </a:solidFill>
                          <a:latin typeface="Franklin Gothic Book"/>
                        </a:rPr>
                        <a:t>Tecnología</a:t>
                      </a:r>
                    </a:p>
                  </a:txBody>
                  <a:tcPr marL="9255" marR="9255" marT="925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bl>
          </a:graphicData>
        </a:graphic>
      </p:graphicFrame>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37 CuadroTexto"/>
          <p:cNvSpPr txBox="1">
            <a:spLocks noChangeArrowheads="1"/>
          </p:cNvSpPr>
          <p:nvPr/>
        </p:nvSpPr>
        <p:spPr bwMode="auto">
          <a:xfrm>
            <a:off x="238129" y="835025"/>
            <a:ext cx="1362075" cy="295466"/>
          </a:xfrm>
          <a:prstGeom prst="rect">
            <a:avLst/>
          </a:prstGeom>
          <a:noFill/>
          <a:ln w="9525">
            <a:noFill/>
            <a:miter lim="800000"/>
            <a:headEnd/>
            <a:tailEnd/>
          </a:ln>
        </p:spPr>
        <p:txBody>
          <a:bodyPr lIns="0" tIns="0" rIns="0" bIns="0">
            <a:spAutoFit/>
          </a:bodyPr>
          <a:lstStyle/>
          <a:p>
            <a:pPr eaLnBrk="1" hangingPunct="1">
              <a:lnSpc>
                <a:spcPct val="120000"/>
              </a:lnSpc>
            </a:pPr>
            <a:r>
              <a:rPr lang="es-CO" sz="1600" b="1" dirty="0" smtClean="0">
                <a:solidFill>
                  <a:srgbClr val="002060"/>
                </a:solidFill>
              </a:rPr>
              <a:t>Convenios</a:t>
            </a:r>
            <a:endParaRPr lang="es-CO" sz="1600" b="1" dirty="0">
              <a:solidFill>
                <a:srgbClr val="002060"/>
              </a:solidFill>
            </a:endParaRPr>
          </a:p>
        </p:txBody>
      </p:sp>
      <p:cxnSp>
        <p:nvCxnSpPr>
          <p:cNvPr id="57" name="56 Conector recto"/>
          <p:cNvCxnSpPr/>
          <p:nvPr/>
        </p:nvCxnSpPr>
        <p:spPr>
          <a:xfrm rot="5400000">
            <a:off x="2776538" y="2947988"/>
            <a:ext cx="4343400" cy="19050"/>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17413" name="66 CuadroTexto"/>
          <p:cNvSpPr txBox="1">
            <a:spLocks noChangeArrowheads="1"/>
          </p:cNvSpPr>
          <p:nvPr/>
        </p:nvSpPr>
        <p:spPr bwMode="auto">
          <a:xfrm>
            <a:off x="5033967" y="838200"/>
            <a:ext cx="1800225" cy="295466"/>
          </a:xfrm>
          <a:prstGeom prst="rect">
            <a:avLst/>
          </a:prstGeom>
          <a:noFill/>
          <a:ln w="9525">
            <a:noFill/>
            <a:miter lim="800000"/>
            <a:headEnd/>
            <a:tailEnd/>
          </a:ln>
        </p:spPr>
        <p:txBody>
          <a:bodyPr lIns="0" tIns="0" rIns="0" bIns="0">
            <a:spAutoFit/>
          </a:bodyPr>
          <a:lstStyle/>
          <a:p>
            <a:pPr eaLnBrk="1" hangingPunct="1">
              <a:lnSpc>
                <a:spcPct val="120000"/>
              </a:lnSpc>
            </a:pPr>
            <a:r>
              <a:rPr lang="es-CO" sz="1600" b="1" dirty="0">
                <a:solidFill>
                  <a:srgbClr val="002060"/>
                </a:solidFill>
              </a:rPr>
              <a:t>SCB</a:t>
            </a:r>
            <a:endParaRPr lang="es-CO" sz="1600" b="1" dirty="0">
              <a:solidFill>
                <a:schemeClr val="tx2"/>
              </a:solidFill>
            </a:endParaRPr>
          </a:p>
        </p:txBody>
      </p:sp>
      <p:sp>
        <p:nvSpPr>
          <p:cNvPr id="17414" name="67 CuadroTexto"/>
          <p:cNvSpPr txBox="1">
            <a:spLocks noChangeArrowheads="1"/>
          </p:cNvSpPr>
          <p:nvPr/>
        </p:nvSpPr>
        <p:spPr bwMode="auto">
          <a:xfrm flipH="1">
            <a:off x="6438904" y="1128715"/>
            <a:ext cx="2333625" cy="221599"/>
          </a:xfrm>
          <a:prstGeom prst="rect">
            <a:avLst/>
          </a:prstGeom>
          <a:noFill/>
          <a:ln w="9525">
            <a:noFill/>
            <a:miter lim="800000"/>
            <a:headEnd/>
            <a:tailEnd/>
          </a:ln>
        </p:spPr>
        <p:txBody>
          <a:bodyPr lIns="0" tIns="0" rIns="0" bIns="0">
            <a:spAutoFit/>
          </a:bodyPr>
          <a:lstStyle/>
          <a:p>
            <a:pPr eaLnBrk="1" hangingPunct="1">
              <a:lnSpc>
                <a:spcPct val="120000"/>
              </a:lnSpc>
            </a:pPr>
            <a:r>
              <a:rPr lang="es-CO" sz="1200" dirty="0"/>
              <a:t>.</a:t>
            </a:r>
          </a:p>
        </p:txBody>
      </p:sp>
      <p:sp>
        <p:nvSpPr>
          <p:cNvPr id="17415" name="24 CuadroTexto"/>
          <p:cNvSpPr txBox="1">
            <a:spLocks noChangeArrowheads="1"/>
          </p:cNvSpPr>
          <p:nvPr/>
        </p:nvSpPr>
        <p:spPr bwMode="auto">
          <a:xfrm>
            <a:off x="776288" y="203202"/>
            <a:ext cx="6851650" cy="517065"/>
          </a:xfrm>
          <a:prstGeom prst="rect">
            <a:avLst/>
          </a:prstGeom>
          <a:noFill/>
          <a:ln w="9525">
            <a:noFill/>
            <a:miter lim="800000"/>
            <a:headEnd/>
            <a:tailEnd/>
          </a:ln>
        </p:spPr>
        <p:txBody>
          <a:bodyPr lIns="0" tIns="0" rIns="0" bIns="0">
            <a:spAutoFit/>
          </a:bodyPr>
          <a:lstStyle/>
          <a:p>
            <a:pPr algn="ctr" eaLnBrk="1" hangingPunct="1">
              <a:lnSpc>
                <a:spcPct val="120000"/>
              </a:lnSpc>
            </a:pPr>
            <a:r>
              <a:rPr lang="es-CO" sz="2800" b="1" dirty="0">
                <a:solidFill>
                  <a:srgbClr val="002060"/>
                </a:solidFill>
              </a:rPr>
              <a:t>Unidad de Canales</a:t>
            </a:r>
            <a:endParaRPr lang="es-CO" sz="2800" b="1" dirty="0">
              <a:solidFill>
                <a:schemeClr val="tx2"/>
              </a:solidFill>
            </a:endParaRPr>
          </a:p>
        </p:txBody>
      </p:sp>
      <p:sp>
        <p:nvSpPr>
          <p:cNvPr id="17416" name="54 CuadroTexto"/>
          <p:cNvSpPr txBox="1">
            <a:spLocks noChangeArrowheads="1"/>
          </p:cNvSpPr>
          <p:nvPr/>
        </p:nvSpPr>
        <p:spPr bwMode="auto">
          <a:xfrm>
            <a:off x="5022850" y="1439864"/>
            <a:ext cx="1428750" cy="258532"/>
          </a:xfrm>
          <a:prstGeom prst="rect">
            <a:avLst/>
          </a:prstGeom>
          <a:noFill/>
          <a:ln w="9525">
            <a:noFill/>
            <a:miter lim="800000"/>
            <a:headEnd/>
            <a:tailEnd/>
          </a:ln>
        </p:spPr>
        <p:txBody>
          <a:bodyPr lIns="0" tIns="0" rIns="0" bIns="0">
            <a:spAutoFit/>
          </a:bodyPr>
          <a:lstStyle/>
          <a:p>
            <a:pPr algn="ctr" eaLnBrk="1" hangingPunct="1">
              <a:lnSpc>
                <a:spcPct val="120000"/>
              </a:lnSpc>
            </a:pPr>
            <a:r>
              <a:rPr lang="es-CO" sz="1400" dirty="0"/>
              <a:t>Capacitaciones</a:t>
            </a:r>
          </a:p>
        </p:txBody>
      </p:sp>
      <p:cxnSp>
        <p:nvCxnSpPr>
          <p:cNvPr id="58" name="57 Conector recto"/>
          <p:cNvCxnSpPr/>
          <p:nvPr/>
        </p:nvCxnSpPr>
        <p:spPr>
          <a:xfrm>
            <a:off x="5046667" y="1698627"/>
            <a:ext cx="1419225"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418" name="59 CuadroTexto"/>
          <p:cNvSpPr txBox="1">
            <a:spLocks noChangeArrowheads="1"/>
          </p:cNvSpPr>
          <p:nvPr/>
        </p:nvSpPr>
        <p:spPr bwMode="auto">
          <a:xfrm>
            <a:off x="6657975" y="1152525"/>
            <a:ext cx="2255838" cy="1551194"/>
          </a:xfrm>
          <a:prstGeom prst="rect">
            <a:avLst/>
          </a:prstGeom>
          <a:noFill/>
          <a:ln w="9525">
            <a:noFill/>
            <a:miter lim="800000"/>
            <a:headEnd/>
            <a:tailEnd/>
          </a:ln>
        </p:spPr>
        <p:txBody>
          <a:bodyPr lIns="0" tIns="0" rIns="0" bIns="0">
            <a:spAutoFit/>
          </a:bodyPr>
          <a:lstStyle/>
          <a:p>
            <a:pPr eaLnBrk="1" hangingPunct="1">
              <a:lnSpc>
                <a:spcPct val="200000"/>
              </a:lnSpc>
              <a:buFont typeface="Wingdings" pitchFamily="2" charset="2"/>
              <a:buChar char="ü"/>
            </a:pPr>
            <a:r>
              <a:rPr lang="es-CO" sz="1200" dirty="0"/>
              <a:t>Manejo tributario de garantías MCP</a:t>
            </a:r>
          </a:p>
          <a:p>
            <a:pPr eaLnBrk="1" hangingPunct="1">
              <a:lnSpc>
                <a:spcPct val="200000"/>
              </a:lnSpc>
              <a:buFont typeface="Wingdings" pitchFamily="2" charset="2"/>
              <a:buChar char="ü"/>
            </a:pPr>
            <a:r>
              <a:rPr lang="es-CO" sz="1200" dirty="0"/>
              <a:t>Congreso  de Commodities</a:t>
            </a:r>
          </a:p>
          <a:p>
            <a:pPr eaLnBrk="1" hangingPunct="1">
              <a:lnSpc>
                <a:spcPct val="120000"/>
              </a:lnSpc>
              <a:buFont typeface="Wingdings" pitchFamily="2" charset="2"/>
              <a:buChar char="ü"/>
            </a:pPr>
            <a:endParaRPr lang="es-CO" sz="1200" dirty="0"/>
          </a:p>
          <a:p>
            <a:pPr eaLnBrk="1" hangingPunct="1">
              <a:lnSpc>
                <a:spcPct val="120000"/>
              </a:lnSpc>
              <a:buFont typeface="Wingdings" pitchFamily="2" charset="2"/>
              <a:buChar char="ü"/>
            </a:pPr>
            <a:endParaRPr lang="es-CO" sz="1200" dirty="0"/>
          </a:p>
        </p:txBody>
      </p:sp>
      <p:sp>
        <p:nvSpPr>
          <p:cNvPr id="17419" name="32 CuadroTexto"/>
          <p:cNvSpPr txBox="1">
            <a:spLocks noChangeArrowheads="1"/>
          </p:cNvSpPr>
          <p:nvPr/>
        </p:nvSpPr>
        <p:spPr bwMode="auto">
          <a:xfrm>
            <a:off x="285750" y="1152526"/>
            <a:ext cx="2266950" cy="295466"/>
          </a:xfrm>
          <a:prstGeom prst="rect">
            <a:avLst/>
          </a:prstGeom>
          <a:noFill/>
          <a:ln w="9525">
            <a:noFill/>
            <a:miter lim="800000"/>
            <a:headEnd/>
            <a:tailEnd/>
          </a:ln>
        </p:spPr>
        <p:txBody>
          <a:bodyPr lIns="0" tIns="0" rIns="0" bIns="0">
            <a:spAutoFit/>
          </a:bodyPr>
          <a:lstStyle/>
          <a:p>
            <a:pPr eaLnBrk="1" hangingPunct="1">
              <a:lnSpc>
                <a:spcPct val="120000"/>
              </a:lnSpc>
            </a:pPr>
            <a:r>
              <a:rPr lang="es-CO" sz="1600" b="1" dirty="0">
                <a:solidFill>
                  <a:srgbClr val="002060"/>
                </a:solidFill>
              </a:rPr>
              <a:t>MADR</a:t>
            </a:r>
          </a:p>
        </p:txBody>
      </p:sp>
      <p:sp>
        <p:nvSpPr>
          <p:cNvPr id="17420" name="42 CuadroTexto"/>
          <p:cNvSpPr txBox="1">
            <a:spLocks noChangeArrowheads="1"/>
          </p:cNvSpPr>
          <p:nvPr/>
        </p:nvSpPr>
        <p:spPr bwMode="auto">
          <a:xfrm>
            <a:off x="204788" y="2703514"/>
            <a:ext cx="2266950" cy="295466"/>
          </a:xfrm>
          <a:prstGeom prst="rect">
            <a:avLst/>
          </a:prstGeom>
          <a:noFill/>
          <a:ln w="9525">
            <a:noFill/>
            <a:miter lim="800000"/>
            <a:headEnd/>
            <a:tailEnd/>
          </a:ln>
        </p:spPr>
        <p:txBody>
          <a:bodyPr lIns="0" tIns="0" rIns="0" bIns="0">
            <a:spAutoFit/>
          </a:bodyPr>
          <a:lstStyle/>
          <a:p>
            <a:pPr eaLnBrk="1" hangingPunct="1">
              <a:lnSpc>
                <a:spcPct val="120000"/>
              </a:lnSpc>
            </a:pPr>
            <a:r>
              <a:rPr lang="es-CO" sz="1600" b="1" dirty="0">
                <a:solidFill>
                  <a:srgbClr val="002060"/>
                </a:solidFill>
              </a:rPr>
              <a:t>Fuentes de Ingresos</a:t>
            </a:r>
          </a:p>
        </p:txBody>
      </p:sp>
      <p:sp>
        <p:nvSpPr>
          <p:cNvPr id="17421" name="55 CuadroTexto"/>
          <p:cNvSpPr txBox="1">
            <a:spLocks noChangeArrowheads="1"/>
          </p:cNvSpPr>
          <p:nvPr/>
        </p:nvSpPr>
        <p:spPr bwMode="auto">
          <a:xfrm>
            <a:off x="5022850" y="2328863"/>
            <a:ext cx="1428750" cy="258532"/>
          </a:xfrm>
          <a:prstGeom prst="rect">
            <a:avLst/>
          </a:prstGeom>
          <a:noFill/>
          <a:ln w="9525">
            <a:noFill/>
            <a:miter lim="800000"/>
            <a:headEnd/>
            <a:tailEnd/>
          </a:ln>
        </p:spPr>
        <p:txBody>
          <a:bodyPr lIns="0" tIns="0" rIns="0" bIns="0">
            <a:spAutoFit/>
          </a:bodyPr>
          <a:lstStyle/>
          <a:p>
            <a:pPr algn="ctr" eaLnBrk="1" hangingPunct="1">
              <a:lnSpc>
                <a:spcPct val="120000"/>
              </a:lnSpc>
            </a:pPr>
            <a:r>
              <a:rPr lang="es-CO" sz="1400" dirty="0"/>
              <a:t>Relacionamiento</a:t>
            </a:r>
          </a:p>
        </p:txBody>
      </p:sp>
      <p:cxnSp>
        <p:nvCxnSpPr>
          <p:cNvPr id="61" name="60 Conector recto"/>
          <p:cNvCxnSpPr/>
          <p:nvPr/>
        </p:nvCxnSpPr>
        <p:spPr>
          <a:xfrm>
            <a:off x="5054604" y="2587627"/>
            <a:ext cx="1419225" cy="3175"/>
          </a:xfrm>
          <a:prstGeom prst="line">
            <a:avLst/>
          </a:prstGeom>
        </p:spPr>
        <p:style>
          <a:lnRef idx="1">
            <a:schemeClr val="accent1"/>
          </a:lnRef>
          <a:fillRef idx="0">
            <a:schemeClr val="accent1"/>
          </a:fillRef>
          <a:effectRef idx="0">
            <a:schemeClr val="accent1"/>
          </a:effectRef>
          <a:fontRef idx="minor">
            <a:schemeClr val="tx1"/>
          </a:fontRef>
        </p:style>
      </p:cxnSp>
      <p:sp>
        <p:nvSpPr>
          <p:cNvPr id="17423" name="62 CuadroTexto"/>
          <p:cNvSpPr txBox="1">
            <a:spLocks noChangeArrowheads="1"/>
          </p:cNvSpPr>
          <p:nvPr/>
        </p:nvSpPr>
        <p:spPr bwMode="auto">
          <a:xfrm>
            <a:off x="6657978" y="2290764"/>
            <a:ext cx="2238375" cy="1107996"/>
          </a:xfrm>
          <a:prstGeom prst="rect">
            <a:avLst/>
          </a:prstGeom>
          <a:noFill/>
          <a:ln w="9525">
            <a:noFill/>
            <a:miter lim="800000"/>
            <a:headEnd/>
            <a:tailEnd/>
          </a:ln>
        </p:spPr>
        <p:txBody>
          <a:bodyPr lIns="0" tIns="0" rIns="0" bIns="0">
            <a:spAutoFit/>
          </a:bodyPr>
          <a:lstStyle/>
          <a:p>
            <a:pPr eaLnBrk="1" hangingPunct="1">
              <a:lnSpc>
                <a:spcPct val="200000"/>
              </a:lnSpc>
              <a:buFont typeface="Wingdings" pitchFamily="2" charset="2"/>
              <a:buChar char="ü"/>
            </a:pPr>
            <a:r>
              <a:rPr lang="es-CO" sz="1200" dirty="0"/>
              <a:t>7 Visitas de plan 2017</a:t>
            </a:r>
          </a:p>
          <a:p>
            <a:pPr eaLnBrk="1" hangingPunct="1">
              <a:lnSpc>
                <a:spcPct val="200000"/>
              </a:lnSpc>
              <a:buFont typeface="Wingdings" pitchFamily="2" charset="2"/>
              <a:buChar char="ü"/>
            </a:pPr>
            <a:r>
              <a:rPr lang="es-CO" sz="1200" dirty="0"/>
              <a:t>Entrega de Hoja de ruta</a:t>
            </a:r>
          </a:p>
          <a:p>
            <a:pPr eaLnBrk="1" hangingPunct="1">
              <a:lnSpc>
                <a:spcPct val="200000"/>
              </a:lnSpc>
            </a:pPr>
            <a:endParaRPr lang="es-CO" sz="1200" dirty="0"/>
          </a:p>
        </p:txBody>
      </p:sp>
      <p:cxnSp>
        <p:nvCxnSpPr>
          <p:cNvPr id="24" name="23 Conector recto"/>
          <p:cNvCxnSpPr/>
          <p:nvPr/>
        </p:nvCxnSpPr>
        <p:spPr>
          <a:xfrm flipV="1">
            <a:off x="4938717" y="3192465"/>
            <a:ext cx="4205287" cy="14287"/>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cxnSp>
        <p:nvCxnSpPr>
          <p:cNvPr id="29" name="28 Conector recto"/>
          <p:cNvCxnSpPr/>
          <p:nvPr/>
        </p:nvCxnSpPr>
        <p:spPr>
          <a:xfrm>
            <a:off x="6491288" y="1130302"/>
            <a:ext cx="0" cy="974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6483350" y="2257427"/>
            <a:ext cx="0" cy="974725"/>
          </a:xfrm>
          <a:prstGeom prst="line">
            <a:avLst/>
          </a:prstGeom>
        </p:spPr>
        <p:style>
          <a:lnRef idx="1">
            <a:schemeClr val="accent1"/>
          </a:lnRef>
          <a:fillRef idx="0">
            <a:schemeClr val="accent1"/>
          </a:fillRef>
          <a:effectRef idx="0">
            <a:schemeClr val="accent1"/>
          </a:effectRef>
          <a:fontRef idx="minor">
            <a:schemeClr val="tx1"/>
          </a:fontRef>
        </p:style>
      </p:cxnSp>
      <p:sp>
        <p:nvSpPr>
          <p:cNvPr id="17427" name="54 CuadroTexto"/>
          <p:cNvSpPr txBox="1">
            <a:spLocks noChangeArrowheads="1"/>
          </p:cNvSpPr>
          <p:nvPr/>
        </p:nvSpPr>
        <p:spPr bwMode="auto">
          <a:xfrm>
            <a:off x="5045075" y="3740152"/>
            <a:ext cx="1428750" cy="517065"/>
          </a:xfrm>
          <a:prstGeom prst="rect">
            <a:avLst/>
          </a:prstGeom>
          <a:noFill/>
          <a:ln w="9525">
            <a:noFill/>
            <a:miter lim="800000"/>
            <a:headEnd/>
            <a:tailEnd/>
          </a:ln>
        </p:spPr>
        <p:txBody>
          <a:bodyPr lIns="0" tIns="0" rIns="0" bIns="0">
            <a:spAutoFit/>
          </a:bodyPr>
          <a:lstStyle/>
          <a:p>
            <a:pPr algn="ctr" eaLnBrk="1" hangingPunct="1">
              <a:lnSpc>
                <a:spcPct val="120000"/>
              </a:lnSpc>
            </a:pPr>
            <a:r>
              <a:rPr lang="es-CO" sz="1400" dirty="0"/>
              <a:t>Jueves de Granos</a:t>
            </a:r>
          </a:p>
        </p:txBody>
      </p:sp>
      <p:cxnSp>
        <p:nvCxnSpPr>
          <p:cNvPr id="35" name="34 Conector recto"/>
          <p:cNvCxnSpPr/>
          <p:nvPr/>
        </p:nvCxnSpPr>
        <p:spPr>
          <a:xfrm>
            <a:off x="5070479" y="4243388"/>
            <a:ext cx="1419225" cy="1587"/>
          </a:xfrm>
          <a:prstGeom prst="line">
            <a:avLst/>
          </a:prstGeom>
        </p:spPr>
        <p:style>
          <a:lnRef idx="1">
            <a:schemeClr val="accent1"/>
          </a:lnRef>
          <a:fillRef idx="0">
            <a:schemeClr val="accent1"/>
          </a:fillRef>
          <a:effectRef idx="0">
            <a:schemeClr val="accent1"/>
          </a:effectRef>
          <a:fontRef idx="minor">
            <a:schemeClr val="tx1"/>
          </a:fontRef>
        </p:style>
      </p:cxnSp>
      <p:sp>
        <p:nvSpPr>
          <p:cNvPr id="17429" name="59 CuadroTexto"/>
          <p:cNvSpPr txBox="1">
            <a:spLocks noChangeArrowheads="1"/>
          </p:cNvSpPr>
          <p:nvPr/>
        </p:nvSpPr>
        <p:spPr bwMode="auto">
          <a:xfrm>
            <a:off x="6834189" y="3703639"/>
            <a:ext cx="2255837" cy="664797"/>
          </a:xfrm>
          <a:prstGeom prst="rect">
            <a:avLst/>
          </a:prstGeom>
          <a:noFill/>
          <a:ln w="9525">
            <a:noFill/>
            <a:miter lim="800000"/>
            <a:headEnd/>
            <a:tailEnd/>
          </a:ln>
        </p:spPr>
        <p:txBody>
          <a:bodyPr lIns="0" tIns="0" rIns="0" bIns="0">
            <a:spAutoFit/>
          </a:bodyPr>
          <a:lstStyle/>
          <a:p>
            <a:pPr eaLnBrk="1" hangingPunct="1">
              <a:lnSpc>
                <a:spcPct val="120000"/>
              </a:lnSpc>
              <a:buFont typeface="Wingdings" pitchFamily="2" charset="2"/>
              <a:buChar char="ü"/>
            </a:pPr>
            <a:endParaRPr lang="es-CO" sz="1200" dirty="0"/>
          </a:p>
          <a:p>
            <a:pPr eaLnBrk="1" hangingPunct="1">
              <a:lnSpc>
                <a:spcPct val="120000"/>
              </a:lnSpc>
              <a:buFont typeface="Wingdings" pitchFamily="2" charset="2"/>
              <a:buChar char="ü"/>
            </a:pPr>
            <a:endParaRPr lang="es-CO" sz="1200" dirty="0"/>
          </a:p>
          <a:p>
            <a:pPr eaLnBrk="1" hangingPunct="1">
              <a:lnSpc>
                <a:spcPct val="120000"/>
              </a:lnSpc>
              <a:buFont typeface="Wingdings" pitchFamily="2" charset="2"/>
              <a:buChar char="ü"/>
            </a:pPr>
            <a:endParaRPr lang="es-CO" sz="1200" dirty="0"/>
          </a:p>
        </p:txBody>
      </p:sp>
      <p:cxnSp>
        <p:nvCxnSpPr>
          <p:cNvPr id="38" name="37 Conector recto"/>
          <p:cNvCxnSpPr/>
          <p:nvPr/>
        </p:nvCxnSpPr>
        <p:spPr>
          <a:xfrm>
            <a:off x="6489700" y="3676650"/>
            <a:ext cx="0" cy="973138"/>
          </a:xfrm>
          <a:prstGeom prst="line">
            <a:avLst/>
          </a:prstGeom>
        </p:spPr>
        <p:style>
          <a:lnRef idx="1">
            <a:schemeClr val="accent1"/>
          </a:lnRef>
          <a:fillRef idx="0">
            <a:schemeClr val="accent1"/>
          </a:fillRef>
          <a:effectRef idx="0">
            <a:schemeClr val="accent1"/>
          </a:effectRef>
          <a:fontRef idx="minor">
            <a:schemeClr val="tx1"/>
          </a:fontRef>
        </p:style>
      </p:cxnSp>
      <p:sp>
        <p:nvSpPr>
          <p:cNvPr id="17431" name="66 CuadroTexto"/>
          <p:cNvSpPr txBox="1">
            <a:spLocks noChangeArrowheads="1"/>
          </p:cNvSpPr>
          <p:nvPr/>
        </p:nvSpPr>
        <p:spPr bwMode="auto">
          <a:xfrm>
            <a:off x="5045079" y="3306762"/>
            <a:ext cx="2582863" cy="295466"/>
          </a:xfrm>
          <a:prstGeom prst="rect">
            <a:avLst/>
          </a:prstGeom>
          <a:noFill/>
          <a:ln w="9525">
            <a:noFill/>
            <a:miter lim="800000"/>
            <a:headEnd/>
            <a:tailEnd/>
          </a:ln>
        </p:spPr>
        <p:txBody>
          <a:bodyPr lIns="0" tIns="0" rIns="0" bIns="0">
            <a:spAutoFit/>
          </a:bodyPr>
          <a:lstStyle/>
          <a:p>
            <a:pPr eaLnBrk="1" hangingPunct="1">
              <a:lnSpc>
                <a:spcPct val="120000"/>
              </a:lnSpc>
            </a:pPr>
            <a:r>
              <a:rPr lang="es-CO" sz="1600" b="1" dirty="0">
                <a:solidFill>
                  <a:srgbClr val="002060"/>
                </a:solidFill>
              </a:rPr>
              <a:t>Mercado de Granos</a:t>
            </a:r>
            <a:endParaRPr lang="es-CO" sz="1600" b="1" dirty="0">
              <a:solidFill>
                <a:schemeClr val="tx2"/>
              </a:solidFill>
            </a:endParaRPr>
          </a:p>
        </p:txBody>
      </p:sp>
      <p:sp>
        <p:nvSpPr>
          <p:cNvPr id="17432" name="54 CuadroTexto"/>
          <p:cNvSpPr txBox="1">
            <a:spLocks noChangeArrowheads="1"/>
          </p:cNvSpPr>
          <p:nvPr/>
        </p:nvSpPr>
        <p:spPr bwMode="auto">
          <a:xfrm>
            <a:off x="6646867" y="3871915"/>
            <a:ext cx="2249487" cy="221599"/>
          </a:xfrm>
          <a:prstGeom prst="rect">
            <a:avLst/>
          </a:prstGeom>
          <a:noFill/>
          <a:ln w="9525">
            <a:noFill/>
            <a:miter lim="800000"/>
            <a:headEnd/>
            <a:tailEnd/>
          </a:ln>
        </p:spPr>
        <p:txBody>
          <a:bodyPr lIns="0" tIns="0" rIns="0" bIns="0">
            <a:spAutoFit/>
          </a:bodyPr>
          <a:lstStyle/>
          <a:p>
            <a:pPr eaLnBrk="1" hangingPunct="1">
              <a:lnSpc>
                <a:spcPct val="120000"/>
              </a:lnSpc>
              <a:buFont typeface="Wingdings" pitchFamily="2" charset="2"/>
              <a:buChar char="ü"/>
            </a:pPr>
            <a:r>
              <a:rPr lang="es-CO" sz="1200" dirty="0"/>
              <a:t>Posturas de maíz amarillo</a:t>
            </a:r>
          </a:p>
        </p:txBody>
      </p:sp>
      <p:graphicFrame>
        <p:nvGraphicFramePr>
          <p:cNvPr id="34" name="33 Tabla"/>
          <p:cNvGraphicFramePr>
            <a:graphicFrameLocks noGrp="1"/>
          </p:cNvGraphicFramePr>
          <p:nvPr/>
        </p:nvGraphicFramePr>
        <p:xfrm>
          <a:off x="285750" y="3306763"/>
          <a:ext cx="4371583" cy="1361186"/>
        </p:xfrm>
        <a:graphic>
          <a:graphicData uri="http://schemas.openxmlformats.org/drawingml/2006/table">
            <a:tbl>
              <a:tblPr/>
              <a:tblGrid>
                <a:gridCol w="2937651"/>
                <a:gridCol w="89621"/>
                <a:gridCol w="1344311"/>
              </a:tblGrid>
              <a:tr h="558094">
                <a:tc>
                  <a:txBody>
                    <a:bodyPr/>
                    <a:lstStyle/>
                    <a:p>
                      <a:pPr algn="ctr" rtl="0" fontAlgn="ctr"/>
                      <a:r>
                        <a:rPr lang="es-CO" sz="1600" b="1" i="0" u="none" strike="noStrike" dirty="0">
                          <a:solidFill>
                            <a:srgbClr val="FFFFFF"/>
                          </a:solidFill>
                          <a:latin typeface="Calibri"/>
                        </a:rPr>
                        <a:t>Presupuesto  </a:t>
                      </a:r>
                    </a:p>
                  </a:txBody>
                  <a:tcPr marL="9525" marR="9525" marT="9525"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094784"/>
                    </a:solidFill>
                  </a:tcPr>
                </a:tc>
                <a:tc>
                  <a:txBody>
                    <a:bodyPr/>
                    <a:lstStyle/>
                    <a:p>
                      <a:pPr algn="ctr" rtl="0" fontAlgn="ctr"/>
                      <a:r>
                        <a:rPr lang="es-CO" sz="1600" b="1" i="0" u="none" strike="noStrike" dirty="0">
                          <a:solidFill>
                            <a:srgbClr val="FFFFFF"/>
                          </a:solidFill>
                          <a:latin typeface="Calibri"/>
                        </a:rPr>
                        <a:t> </a:t>
                      </a:r>
                    </a:p>
                  </a:txBody>
                  <a:tcPr marL="9525" marR="9525" marT="9525"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094784"/>
                    </a:solidFill>
                  </a:tcPr>
                </a:tc>
                <a:tc>
                  <a:txBody>
                    <a:bodyPr/>
                    <a:lstStyle/>
                    <a:p>
                      <a:pPr algn="ctr" rtl="0" fontAlgn="ctr"/>
                      <a:r>
                        <a:rPr lang="es-CO" sz="1600" b="1" i="0" u="none" strike="noStrike" dirty="0">
                          <a:solidFill>
                            <a:srgbClr val="FFFFFF"/>
                          </a:solidFill>
                          <a:latin typeface="Calibri"/>
                        </a:rPr>
                        <a:t>Resultado</a:t>
                      </a:r>
                    </a:p>
                  </a:txBody>
                  <a:tcPr marL="9525" marR="9525" marT="9525" marB="0" anchor="ctr">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094784"/>
                    </a:solidFill>
                  </a:tcPr>
                </a:tc>
              </a:tr>
              <a:tr h="451555">
                <a:tc>
                  <a:txBody>
                    <a:bodyPr/>
                    <a:lstStyle/>
                    <a:p>
                      <a:pPr algn="l" rtl="0" fontAlgn="b"/>
                      <a:r>
                        <a:rPr lang="es-CO" sz="1400" b="0" i="0" u="none" strike="noStrike" dirty="0">
                          <a:solidFill>
                            <a:srgbClr val="000000"/>
                          </a:solidFill>
                          <a:latin typeface="Franklin Gothic Book"/>
                        </a:rPr>
                        <a:t>Incentivo al Almacenamiento </a:t>
                      </a:r>
                    </a:p>
                  </a:txBody>
                  <a:tcPr marL="9525" marR="9525" marT="9525" marB="0" anchor="b">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rtl="0" fontAlgn="b"/>
                      <a:r>
                        <a:rPr lang="es-CO" sz="1400" b="0" i="0" u="none" strike="noStrike" dirty="0">
                          <a:solidFill>
                            <a:schemeClr val="tx1"/>
                          </a:solidFill>
                          <a:latin typeface="MS Sans Serif"/>
                        </a:rPr>
                        <a:t> </a:t>
                      </a:r>
                    </a:p>
                  </a:txBody>
                  <a:tcPr marL="9525" marR="9525" marT="9525" marB="0" anchor="b">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rtl="0" fontAlgn="b"/>
                      <a:r>
                        <a:rPr lang="es-CO" sz="1400" b="0" i="0" u="none" strike="noStrike" dirty="0">
                          <a:solidFill>
                            <a:schemeClr val="tx1"/>
                          </a:solidFill>
                          <a:latin typeface="Franklin Gothic Book"/>
                        </a:rPr>
                        <a:t>$ </a:t>
                      </a:r>
                      <a:r>
                        <a:rPr lang="es-CO" sz="1400" b="0" i="0" u="none" strike="noStrike" dirty="0" smtClean="0">
                          <a:solidFill>
                            <a:schemeClr val="tx1"/>
                          </a:solidFill>
                          <a:latin typeface="Franklin Gothic Book"/>
                        </a:rPr>
                        <a:t>14.072</a:t>
                      </a:r>
                      <a:endParaRPr lang="es-CO" sz="1400" b="0" i="0" u="none" strike="noStrike" dirty="0">
                        <a:solidFill>
                          <a:schemeClr val="tx1"/>
                        </a:solidFill>
                        <a:latin typeface="Franklin Gothic Book"/>
                      </a:endParaRPr>
                    </a:p>
                  </a:txBody>
                  <a:tcPr marL="9525" marR="9525" marT="9525" marB="0" anchor="b">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51537">
                <a:tc>
                  <a:txBody>
                    <a:bodyPr/>
                    <a:lstStyle/>
                    <a:p>
                      <a:pPr algn="l" rtl="0" fontAlgn="b"/>
                      <a:r>
                        <a:rPr lang="es-CO" sz="1400" b="0" i="0" u="none" strike="noStrike" dirty="0">
                          <a:solidFill>
                            <a:srgbClr val="000000"/>
                          </a:solidFill>
                          <a:latin typeface="Franklin Gothic Book"/>
                        </a:rPr>
                        <a:t>Laboratorio </a:t>
                      </a:r>
                    </a:p>
                  </a:txBody>
                  <a:tcPr marL="9525" marR="9525" marT="9525" marB="0" anchor="b">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rtl="0" fontAlgn="b"/>
                      <a:r>
                        <a:rPr lang="es-CO" sz="1400" b="0" i="0" u="none" strike="noStrike" dirty="0">
                          <a:solidFill>
                            <a:srgbClr val="000000"/>
                          </a:solidFill>
                          <a:latin typeface="MS Sans Serif"/>
                        </a:rPr>
                        <a:t> </a:t>
                      </a:r>
                    </a:p>
                  </a:txBody>
                  <a:tcPr marL="9525" marR="9525" marT="9525" marB="0" anchor="b">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rtl="0" fontAlgn="b"/>
                      <a:r>
                        <a:rPr lang="es-CO" sz="1400" b="0" i="0" u="none" strike="noStrike" dirty="0">
                          <a:solidFill>
                            <a:schemeClr val="tx1"/>
                          </a:solidFill>
                          <a:latin typeface="Franklin Gothic Book"/>
                        </a:rPr>
                        <a:t>$ </a:t>
                      </a:r>
                      <a:r>
                        <a:rPr lang="es-CO" sz="1400" b="0" i="0" u="none" strike="noStrike" dirty="0" smtClean="0">
                          <a:solidFill>
                            <a:schemeClr val="tx1"/>
                          </a:solidFill>
                          <a:latin typeface="Franklin Gothic Book"/>
                        </a:rPr>
                        <a:t>182</a:t>
                      </a:r>
                      <a:endParaRPr lang="es-CO" sz="1400" b="0" i="0" u="none" strike="noStrike" dirty="0">
                        <a:solidFill>
                          <a:schemeClr val="tx1"/>
                        </a:solidFill>
                        <a:latin typeface="Franklin Gothic Book"/>
                      </a:endParaRPr>
                    </a:p>
                  </a:txBody>
                  <a:tcPr marL="9525" marR="9525" marT="9525" marB="0" anchor="b">
                    <a:lnL w="6350" cap="flat" cmpd="sng" algn="ctr">
                      <a:solidFill>
                        <a:srgbClr val="95B3D7"/>
                      </a:solidFill>
                      <a:prstDash val="solid"/>
                      <a:round/>
                      <a:headEnd type="none" w="med" len="med"/>
                      <a:tailEnd type="none" w="med" len="med"/>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bl>
          </a:graphicData>
        </a:graphic>
      </p:graphicFrame>
      <p:graphicFrame>
        <p:nvGraphicFramePr>
          <p:cNvPr id="37" name="36 Tabla"/>
          <p:cNvGraphicFramePr>
            <a:graphicFrameLocks noGrp="1"/>
          </p:cNvGraphicFramePr>
          <p:nvPr/>
        </p:nvGraphicFramePr>
        <p:xfrm>
          <a:off x="285750" y="1517651"/>
          <a:ext cx="4348880" cy="710565"/>
        </p:xfrm>
        <a:graphic>
          <a:graphicData uri="http://schemas.openxmlformats.org/drawingml/2006/table">
            <a:tbl>
              <a:tblPr/>
              <a:tblGrid>
                <a:gridCol w="1993987"/>
                <a:gridCol w="75156"/>
                <a:gridCol w="1345939"/>
                <a:gridCol w="44450"/>
                <a:gridCol w="889348"/>
              </a:tblGrid>
              <a:tr h="443865">
                <a:tc>
                  <a:txBody>
                    <a:bodyPr/>
                    <a:lstStyle/>
                    <a:p>
                      <a:pPr algn="ctr" rtl="0" fontAlgn="ctr"/>
                      <a:r>
                        <a:rPr lang="es-CO" sz="1400" b="1" i="0" u="none" strike="noStrike" dirty="0">
                          <a:solidFill>
                            <a:srgbClr val="FFFFFF"/>
                          </a:solidFill>
                          <a:latin typeface="Calibri"/>
                        </a:rPr>
                        <a:t>Presupuesto   $ M -  Abril     Mayo </a:t>
                      </a:r>
                    </a:p>
                  </a:txBody>
                  <a:tcPr marL="9525" marR="9525" marT="952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solidFill>
                      <a:srgbClr val="094784"/>
                    </a:solidFill>
                  </a:tcPr>
                </a:tc>
                <a:tc>
                  <a:txBody>
                    <a:bodyPr/>
                    <a:lstStyle/>
                    <a:p>
                      <a:pPr algn="ctr" fontAlgn="b"/>
                      <a:r>
                        <a:rPr lang="es-CO" sz="1400" b="0" i="0" u="none" strike="noStrike" dirty="0">
                          <a:solidFill>
                            <a:srgbClr val="000000"/>
                          </a:solidFill>
                          <a:latin typeface="Calibri"/>
                        </a:rPr>
                        <a:t> </a:t>
                      </a:r>
                    </a:p>
                  </a:txBody>
                  <a:tcPr marL="9525" marR="9525" marT="9525" marB="0" anchor="b">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ctr" rtl="0" fontAlgn="ctr"/>
                      <a:r>
                        <a:rPr lang="es-CO" sz="1400" b="1" i="0" u="none" strike="noStrike" dirty="0">
                          <a:solidFill>
                            <a:srgbClr val="FFFFFF"/>
                          </a:solidFill>
                          <a:latin typeface="Calibri"/>
                        </a:rPr>
                        <a:t>Resultado</a:t>
                      </a:r>
                    </a:p>
                  </a:txBody>
                  <a:tcPr marL="9525" marR="9525" marT="952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solidFill>
                      <a:srgbClr val="094784"/>
                    </a:solidFill>
                  </a:tcPr>
                </a:tc>
                <a:tc>
                  <a:txBody>
                    <a:bodyPr/>
                    <a:lstStyle/>
                    <a:p>
                      <a:pPr algn="ctr" fontAlgn="b"/>
                      <a:r>
                        <a:rPr lang="es-CO" sz="1400" b="0" i="0" u="none" strike="noStrike" dirty="0">
                          <a:solidFill>
                            <a:srgbClr val="000000"/>
                          </a:solidFill>
                          <a:latin typeface="Calibri"/>
                        </a:rPr>
                        <a:t> </a:t>
                      </a:r>
                    </a:p>
                  </a:txBody>
                  <a:tcPr marL="9525" marR="9525" marT="9525" marB="0" anchor="b">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ctr" rtl="0" fontAlgn="ctr"/>
                      <a:r>
                        <a:rPr lang="es-CO" sz="1400" b="1" i="0" u="none" strike="noStrike" dirty="0">
                          <a:solidFill>
                            <a:srgbClr val="FFFFFF"/>
                          </a:solidFill>
                          <a:latin typeface="Calibri"/>
                        </a:rPr>
                        <a:t>Ejecutado</a:t>
                      </a:r>
                    </a:p>
                  </a:txBody>
                  <a:tcPr marL="9525" marR="9525" marT="9525" marB="0" anchor="ctr">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solidFill>
                      <a:srgbClr val="094784"/>
                    </a:solidFill>
                  </a:tcPr>
                </a:tc>
              </a:tr>
              <a:tr h="266700">
                <a:tc>
                  <a:txBody>
                    <a:bodyPr/>
                    <a:lstStyle/>
                    <a:p>
                      <a:pPr algn="ctr" rtl="0" fontAlgn="b"/>
                      <a:r>
                        <a:rPr lang="es-CO" sz="1600" b="0" i="0" u="none" strike="noStrike" dirty="0">
                          <a:solidFill>
                            <a:srgbClr val="000000"/>
                          </a:solidFill>
                          <a:latin typeface="Calibri"/>
                        </a:rPr>
                        <a:t>$ 376.270 </a:t>
                      </a:r>
                    </a:p>
                  </a:txBody>
                  <a:tcPr marL="9525" marR="9525" marT="9525" marB="0" anchor="b">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ctr" fontAlgn="b"/>
                      <a:r>
                        <a:rPr lang="es-CO" sz="1600" b="0" i="0" u="none" strike="noStrike" dirty="0">
                          <a:solidFill>
                            <a:srgbClr val="000000"/>
                          </a:solidFill>
                          <a:latin typeface="Calibri"/>
                        </a:rPr>
                        <a:t> </a:t>
                      </a:r>
                    </a:p>
                  </a:txBody>
                  <a:tcPr marL="9525" marR="9525" marT="9525" marB="0" anchor="b">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ctr" rtl="0" fontAlgn="b"/>
                      <a:r>
                        <a:rPr lang="es-CO" sz="1600" b="0" i="0" u="none" strike="noStrike" dirty="0" smtClean="0">
                          <a:solidFill>
                            <a:srgbClr val="000000"/>
                          </a:solidFill>
                          <a:latin typeface="Calibri"/>
                        </a:rPr>
                        <a:t>$428.413</a:t>
                      </a:r>
                      <a:endParaRPr lang="es-CO" sz="1600" b="0" i="0" u="none" strike="noStrike" dirty="0">
                        <a:solidFill>
                          <a:srgbClr val="000000"/>
                        </a:solidFill>
                        <a:latin typeface="Calibri"/>
                      </a:endParaRPr>
                    </a:p>
                  </a:txBody>
                  <a:tcPr marL="9525" marR="9525" marT="9525" marB="0" anchor="b">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ctr" fontAlgn="b"/>
                      <a:r>
                        <a:rPr lang="es-CO" sz="1600" b="0" i="0" u="none" strike="noStrike" dirty="0">
                          <a:solidFill>
                            <a:srgbClr val="000000"/>
                          </a:solidFill>
                          <a:latin typeface="Calibri"/>
                        </a:rPr>
                        <a:t> </a:t>
                      </a:r>
                    </a:p>
                  </a:txBody>
                  <a:tcPr marL="9525" marR="9525" marT="9525" marB="0" anchor="b">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c>
                  <a:txBody>
                    <a:bodyPr/>
                    <a:lstStyle/>
                    <a:p>
                      <a:pPr algn="ctr" rtl="0" fontAlgn="b"/>
                      <a:r>
                        <a:rPr lang="es-CO" sz="1600" b="0" i="0" u="none" strike="noStrike" dirty="0">
                          <a:solidFill>
                            <a:srgbClr val="000000"/>
                          </a:solidFill>
                          <a:latin typeface="Calibri"/>
                        </a:rPr>
                        <a:t>114%</a:t>
                      </a:r>
                    </a:p>
                  </a:txBody>
                  <a:tcPr marL="9525" marR="9525" marT="9525" marB="0" anchor="b">
                    <a:lnL w="6350" cap="flat" cmpd="sng" algn="ctr">
                      <a:solidFill>
                        <a:srgbClr val="9CC3E6"/>
                      </a:solidFill>
                      <a:prstDash val="solid"/>
                      <a:round/>
                      <a:headEnd type="none" w="med" len="med"/>
                      <a:tailEnd type="none" w="med" len="med"/>
                    </a:lnL>
                    <a:lnR w="6350" cap="flat" cmpd="sng" algn="ctr">
                      <a:solidFill>
                        <a:srgbClr val="9CC3E6"/>
                      </a:solidFill>
                      <a:prstDash val="solid"/>
                      <a:round/>
                      <a:headEnd type="none" w="med" len="med"/>
                      <a:tailEnd type="none" w="med" len="med"/>
                    </a:lnR>
                    <a:lnT w="6350" cap="flat" cmpd="sng" algn="ctr">
                      <a:solidFill>
                        <a:srgbClr val="9CC3E6"/>
                      </a:solidFill>
                      <a:prstDash val="solid"/>
                      <a:round/>
                      <a:headEnd type="none" w="med" len="med"/>
                      <a:tailEnd type="none" w="med" len="med"/>
                    </a:lnT>
                    <a:lnB w="6350" cap="flat" cmpd="sng" algn="ctr">
                      <a:solidFill>
                        <a:srgbClr val="9CC3E6"/>
                      </a:solidFill>
                      <a:prstDash val="solid"/>
                      <a:round/>
                      <a:headEnd type="none" w="med" len="med"/>
                      <a:tailEnd type="none" w="med" len="med"/>
                    </a:lnB>
                  </a:tcPr>
                </a:tc>
              </a:tr>
            </a:tbl>
          </a:graphicData>
        </a:graphic>
      </p:graphicFrame>
      <p:cxnSp>
        <p:nvCxnSpPr>
          <p:cNvPr id="27" name="26 Conector recto"/>
          <p:cNvCxnSpPr/>
          <p:nvPr/>
        </p:nvCxnSpPr>
        <p:spPr>
          <a:xfrm>
            <a:off x="204791" y="1101725"/>
            <a:ext cx="12398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204792" y="3000376"/>
            <a:ext cx="179806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56 Conector recto"/>
          <p:cNvCxnSpPr/>
          <p:nvPr/>
        </p:nvCxnSpPr>
        <p:spPr>
          <a:xfrm flipH="1">
            <a:off x="4695825" y="942680"/>
            <a:ext cx="19050" cy="3996033"/>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457203" y="1279527"/>
            <a:ext cx="4187825" cy="6130909"/>
          </a:xfrm>
          <a:prstGeom prst="rect">
            <a:avLst/>
          </a:prstGeom>
          <a:noFill/>
        </p:spPr>
        <p:txBody>
          <a:bodyPr lIns="0" tIns="0" rIns="0" bIns="0">
            <a:spAutoFit/>
          </a:bodyPr>
          <a:lstStyle/>
          <a:p>
            <a:pPr marL="180975" indent="-180975">
              <a:lnSpc>
                <a:spcPct val="120000"/>
              </a:lnSpc>
              <a:defRPr/>
            </a:pPr>
            <a:endParaRPr lang="es-CO" sz="1600" b="1" dirty="0">
              <a:solidFill>
                <a:srgbClr val="FF0000"/>
              </a:solidFill>
              <a:latin typeface="Franklin Gothic Book"/>
            </a:endParaRPr>
          </a:p>
          <a:p>
            <a:pPr marL="180975" indent="-180975">
              <a:lnSpc>
                <a:spcPct val="120000"/>
              </a:lnSpc>
              <a:defRPr/>
            </a:pPr>
            <a:endParaRPr lang="es-CO" sz="1600" b="1" dirty="0">
              <a:solidFill>
                <a:srgbClr val="FF0000"/>
              </a:solidFill>
              <a:latin typeface="Franklin Gothic Book"/>
            </a:endParaRPr>
          </a:p>
          <a:p>
            <a:pPr marL="180975" indent="-180975">
              <a:lnSpc>
                <a:spcPct val="120000"/>
              </a:lnSpc>
              <a:defRPr/>
            </a:pPr>
            <a:endParaRPr lang="es-CO" sz="1600" b="1" dirty="0">
              <a:solidFill>
                <a:srgbClr val="FF0000"/>
              </a:solidFill>
              <a:latin typeface="Franklin Gothic Book"/>
            </a:endParaRPr>
          </a:p>
          <a:p>
            <a:pPr marL="180975" indent="-180975">
              <a:lnSpc>
                <a:spcPct val="120000"/>
              </a:lnSpc>
              <a:defRPr/>
            </a:pPr>
            <a:endParaRPr lang="es-CO" sz="1600" b="1" dirty="0">
              <a:solidFill>
                <a:srgbClr val="FF0000"/>
              </a:solidFill>
              <a:latin typeface="Franklin Gothic Book"/>
            </a:endParaRPr>
          </a:p>
          <a:p>
            <a:pPr marL="180975" indent="-180975">
              <a:lnSpc>
                <a:spcPct val="120000"/>
              </a:lnSpc>
              <a:defRPr/>
            </a:pPr>
            <a:endParaRPr lang="es-CO" sz="1600" b="1" dirty="0">
              <a:latin typeface="Franklin Gothic Book"/>
            </a:endParaRPr>
          </a:p>
          <a:p>
            <a:pPr marL="180975" indent="-180975">
              <a:lnSpc>
                <a:spcPct val="120000"/>
              </a:lnSpc>
              <a:defRPr/>
            </a:pPr>
            <a:r>
              <a:rPr lang="es-CO" sz="1600" b="1" dirty="0">
                <a:solidFill>
                  <a:srgbClr val="002060"/>
                </a:solidFill>
                <a:latin typeface="Franklin Gothic Book"/>
              </a:rPr>
              <a:t>Principales Sectores II Trimestre:</a:t>
            </a:r>
          </a:p>
          <a:p>
            <a:pPr marL="180975" indent="-180975">
              <a:lnSpc>
                <a:spcPct val="120000"/>
              </a:lnSpc>
              <a:defRPr/>
            </a:pPr>
            <a:endParaRPr lang="es-CO" sz="1600" b="1" dirty="0">
              <a:latin typeface="Franklin Gothic Book"/>
            </a:endParaRPr>
          </a:p>
          <a:p>
            <a:pPr marL="180975" indent="-180975">
              <a:lnSpc>
                <a:spcPct val="120000"/>
              </a:lnSpc>
              <a:defRPr/>
            </a:pPr>
            <a:endParaRPr lang="es-CO" sz="1600" b="1" dirty="0">
              <a:latin typeface="Franklin Gothic Book"/>
            </a:endParaRPr>
          </a:p>
          <a:p>
            <a:pPr marL="180975" indent="-180975">
              <a:lnSpc>
                <a:spcPct val="120000"/>
              </a:lnSpc>
              <a:defRPr/>
            </a:pPr>
            <a:endParaRPr lang="es-CO" sz="1600" b="1" dirty="0">
              <a:latin typeface="Franklin Gothic Book"/>
            </a:endParaRPr>
          </a:p>
          <a:p>
            <a:pPr marL="180975" indent="-180975">
              <a:lnSpc>
                <a:spcPct val="120000"/>
              </a:lnSpc>
              <a:defRPr/>
            </a:pPr>
            <a:endParaRPr lang="es-CO" sz="1600" b="1" dirty="0">
              <a:latin typeface="Franklin Gothic Book"/>
            </a:endParaRPr>
          </a:p>
          <a:p>
            <a:pPr marL="180975" indent="-180975">
              <a:lnSpc>
                <a:spcPct val="120000"/>
              </a:lnSpc>
              <a:defRPr/>
            </a:pPr>
            <a:endParaRPr lang="es-CO" sz="1600" b="1" dirty="0">
              <a:latin typeface="Franklin Gothic Book"/>
            </a:endParaRPr>
          </a:p>
          <a:p>
            <a:pPr marL="180975" indent="-180975">
              <a:lnSpc>
                <a:spcPct val="120000"/>
              </a:lnSpc>
              <a:defRPr/>
            </a:pPr>
            <a:endParaRPr lang="es-CO" sz="1600" b="1" dirty="0">
              <a:latin typeface="Franklin Gothic Book"/>
            </a:endParaRPr>
          </a:p>
          <a:p>
            <a:pPr marL="180975" indent="-180975">
              <a:lnSpc>
                <a:spcPct val="120000"/>
              </a:lnSpc>
              <a:defRPr/>
            </a:pPr>
            <a:r>
              <a:rPr lang="es-CO" sz="1600" b="1" dirty="0">
                <a:latin typeface="Franklin Gothic Book"/>
              </a:rPr>
              <a:t> </a:t>
            </a:r>
          </a:p>
          <a:p>
            <a:pPr marL="180975" indent="-180975">
              <a:lnSpc>
                <a:spcPct val="120000"/>
              </a:lnSpc>
              <a:defRPr/>
            </a:pPr>
            <a:endParaRPr lang="es-CO" sz="1600" b="1" dirty="0">
              <a:solidFill>
                <a:srgbClr val="FF0000"/>
              </a:solidFill>
              <a:latin typeface="Franklin Gothic Book"/>
            </a:endParaRPr>
          </a:p>
          <a:p>
            <a:pPr marL="180975" indent="-180975">
              <a:lnSpc>
                <a:spcPct val="120000"/>
              </a:lnSpc>
              <a:defRPr/>
            </a:pPr>
            <a:endParaRPr lang="es-CO" sz="1600" b="1" dirty="0">
              <a:latin typeface="Franklin Gothic Book"/>
            </a:endParaRPr>
          </a:p>
          <a:p>
            <a:pPr>
              <a:lnSpc>
                <a:spcPct val="120000"/>
              </a:lnSpc>
              <a:defRPr/>
            </a:pPr>
            <a:endParaRPr lang="es-CO" sz="1600" b="1" dirty="0">
              <a:latin typeface="Franklin Gothic Book"/>
            </a:endParaRPr>
          </a:p>
          <a:p>
            <a:pPr>
              <a:lnSpc>
                <a:spcPct val="120000"/>
              </a:lnSpc>
              <a:buFont typeface="Arial" pitchFamily="34" charset="0"/>
              <a:buChar char="•"/>
              <a:defRPr/>
            </a:pPr>
            <a:endParaRPr lang="es-CO" sz="1200" dirty="0">
              <a:latin typeface="Franklin Gothic Book"/>
            </a:endParaRPr>
          </a:p>
          <a:p>
            <a:pPr>
              <a:lnSpc>
                <a:spcPct val="120000"/>
              </a:lnSpc>
              <a:buFont typeface="Arial" pitchFamily="34" charset="0"/>
              <a:buChar char="•"/>
              <a:defRPr/>
            </a:pPr>
            <a:endParaRPr lang="es-CO" sz="1200" dirty="0">
              <a:latin typeface="Franklin Gothic Book"/>
            </a:endParaRPr>
          </a:p>
          <a:p>
            <a:pPr>
              <a:lnSpc>
                <a:spcPct val="120000"/>
              </a:lnSpc>
              <a:buFont typeface="Arial" pitchFamily="34" charset="0"/>
              <a:buChar char="•"/>
              <a:defRPr/>
            </a:pPr>
            <a:endParaRPr lang="es-CO" sz="1600" dirty="0">
              <a:latin typeface="Franklin Gothic Book"/>
            </a:endParaRPr>
          </a:p>
          <a:p>
            <a:pPr>
              <a:lnSpc>
                <a:spcPct val="120000"/>
              </a:lnSpc>
              <a:defRPr/>
            </a:pPr>
            <a:endParaRPr lang="es-CO" dirty="0">
              <a:latin typeface="Franklin Gothic Book"/>
            </a:endParaRPr>
          </a:p>
          <a:p>
            <a:pPr>
              <a:lnSpc>
                <a:spcPct val="120000"/>
              </a:lnSpc>
              <a:defRPr/>
            </a:pPr>
            <a:endParaRPr lang="es-CO" dirty="0">
              <a:solidFill>
                <a:schemeClr val="tx2"/>
              </a:solidFill>
              <a:latin typeface="Franklin Gothic Book"/>
            </a:endParaRPr>
          </a:p>
        </p:txBody>
      </p:sp>
      <p:sp>
        <p:nvSpPr>
          <p:cNvPr id="18437" name="14 Rectángulo"/>
          <p:cNvSpPr>
            <a:spLocks noChangeArrowheads="1"/>
          </p:cNvSpPr>
          <p:nvPr/>
        </p:nvSpPr>
        <p:spPr bwMode="auto">
          <a:xfrm>
            <a:off x="419104" y="796925"/>
            <a:ext cx="2282997" cy="338554"/>
          </a:xfrm>
          <a:prstGeom prst="rect">
            <a:avLst/>
          </a:prstGeom>
          <a:noFill/>
          <a:ln w="9525">
            <a:noFill/>
            <a:miter lim="800000"/>
            <a:headEnd/>
            <a:tailEnd/>
          </a:ln>
        </p:spPr>
        <p:txBody>
          <a:bodyPr wrap="none">
            <a:spAutoFit/>
          </a:bodyPr>
          <a:lstStyle/>
          <a:p>
            <a:r>
              <a:rPr lang="es-CO" sz="1600" b="1" dirty="0">
                <a:solidFill>
                  <a:srgbClr val="002060"/>
                </a:solidFill>
              </a:rPr>
              <a:t>Registro de Facturas </a:t>
            </a:r>
          </a:p>
        </p:txBody>
      </p:sp>
      <p:sp>
        <p:nvSpPr>
          <p:cNvPr id="18438" name="20 Rectángulo"/>
          <p:cNvSpPr>
            <a:spLocks noChangeArrowheads="1"/>
          </p:cNvSpPr>
          <p:nvPr/>
        </p:nvSpPr>
        <p:spPr bwMode="auto">
          <a:xfrm>
            <a:off x="4876800" y="796925"/>
            <a:ext cx="4152900" cy="387798"/>
          </a:xfrm>
          <a:prstGeom prst="rect">
            <a:avLst/>
          </a:prstGeom>
          <a:noFill/>
          <a:ln w="9525">
            <a:noFill/>
            <a:miter lim="800000"/>
            <a:headEnd/>
            <a:tailEnd/>
          </a:ln>
        </p:spPr>
        <p:txBody>
          <a:bodyPr>
            <a:spAutoFit/>
          </a:bodyPr>
          <a:lstStyle/>
          <a:p>
            <a:pPr marL="180975" indent="-180975">
              <a:lnSpc>
                <a:spcPct val="120000"/>
              </a:lnSpc>
            </a:pPr>
            <a:r>
              <a:rPr lang="es-CO" sz="1600" b="1" dirty="0">
                <a:solidFill>
                  <a:srgbClr val="002060"/>
                </a:solidFill>
              </a:rPr>
              <a:t>Repos sobre CDM</a:t>
            </a:r>
            <a:endParaRPr lang="es-CO" b="1" dirty="0"/>
          </a:p>
        </p:txBody>
      </p:sp>
      <p:sp>
        <p:nvSpPr>
          <p:cNvPr id="18439" name="25 Rectángulo"/>
          <p:cNvSpPr>
            <a:spLocks noChangeArrowheads="1"/>
          </p:cNvSpPr>
          <p:nvPr/>
        </p:nvSpPr>
        <p:spPr bwMode="auto">
          <a:xfrm>
            <a:off x="5035550" y="2697163"/>
            <a:ext cx="3824958" cy="387798"/>
          </a:xfrm>
          <a:prstGeom prst="rect">
            <a:avLst/>
          </a:prstGeom>
          <a:noFill/>
          <a:ln w="9525">
            <a:noFill/>
            <a:miter lim="800000"/>
            <a:headEnd/>
            <a:tailEnd/>
          </a:ln>
        </p:spPr>
        <p:txBody>
          <a:bodyPr wrap="none">
            <a:spAutoFit/>
          </a:bodyPr>
          <a:lstStyle/>
          <a:p>
            <a:pPr marL="180975" indent="-180975">
              <a:lnSpc>
                <a:spcPct val="120000"/>
              </a:lnSpc>
            </a:pPr>
            <a:r>
              <a:rPr lang="es-CO" sz="1600" b="1" dirty="0">
                <a:solidFill>
                  <a:srgbClr val="002060"/>
                </a:solidFill>
              </a:rPr>
              <a:t>Principales Subyacentes II Trimestre</a:t>
            </a:r>
            <a:r>
              <a:rPr lang="es-CO" sz="1600" b="1" dirty="0"/>
              <a:t>:</a:t>
            </a:r>
          </a:p>
        </p:txBody>
      </p:sp>
      <p:sp>
        <p:nvSpPr>
          <p:cNvPr id="18440" name="31 CuadroTexto"/>
          <p:cNvSpPr txBox="1">
            <a:spLocks noChangeArrowheads="1"/>
          </p:cNvSpPr>
          <p:nvPr/>
        </p:nvSpPr>
        <p:spPr bwMode="auto">
          <a:xfrm>
            <a:off x="1938885" y="192090"/>
            <a:ext cx="5052665" cy="517065"/>
          </a:xfrm>
          <a:prstGeom prst="rect">
            <a:avLst/>
          </a:prstGeom>
          <a:noFill/>
          <a:ln w="9525">
            <a:noFill/>
            <a:miter lim="800000"/>
            <a:headEnd/>
            <a:tailEnd/>
          </a:ln>
        </p:spPr>
        <p:txBody>
          <a:bodyPr wrap="none" lIns="0" tIns="0" rIns="0" bIns="0">
            <a:spAutoFit/>
          </a:bodyPr>
          <a:lstStyle/>
          <a:p>
            <a:pPr eaLnBrk="1" hangingPunct="1">
              <a:lnSpc>
                <a:spcPct val="120000"/>
              </a:lnSpc>
            </a:pPr>
            <a:r>
              <a:rPr lang="es-CO" sz="2800" b="1" dirty="0">
                <a:solidFill>
                  <a:srgbClr val="002060"/>
                </a:solidFill>
              </a:rPr>
              <a:t>Unidad de Servicios Privados</a:t>
            </a:r>
            <a:endParaRPr lang="es-CO" sz="2800" b="1" dirty="0">
              <a:solidFill>
                <a:schemeClr val="tx2"/>
              </a:solidFill>
            </a:endParaRPr>
          </a:p>
        </p:txBody>
      </p:sp>
      <p:graphicFrame>
        <p:nvGraphicFramePr>
          <p:cNvPr id="14" name="13 Tabla"/>
          <p:cNvGraphicFramePr>
            <a:graphicFrameLocks noGrp="1"/>
          </p:cNvGraphicFramePr>
          <p:nvPr/>
        </p:nvGraphicFramePr>
        <p:xfrm>
          <a:off x="476252" y="3222627"/>
          <a:ext cx="3802239" cy="1833415"/>
        </p:xfrm>
        <a:graphic>
          <a:graphicData uri="http://schemas.openxmlformats.org/drawingml/2006/table">
            <a:tbl>
              <a:tblPr/>
              <a:tblGrid>
                <a:gridCol w="1833723"/>
                <a:gridCol w="121860"/>
                <a:gridCol w="1846656"/>
              </a:tblGrid>
              <a:tr h="419979">
                <a:tc>
                  <a:txBody>
                    <a:bodyPr/>
                    <a:lstStyle/>
                    <a:p>
                      <a:pPr algn="ctr" rtl="0" fontAlgn="ctr"/>
                      <a:r>
                        <a:rPr lang="es-CO" sz="1600" b="1" i="0" u="none" strike="noStrike" dirty="0">
                          <a:solidFill>
                            <a:srgbClr val="FFFFFF"/>
                          </a:solidFill>
                          <a:latin typeface="Calibri"/>
                        </a:rPr>
                        <a:t>Sectores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094784"/>
                    </a:solidFill>
                  </a:tcPr>
                </a:tc>
                <a:tc>
                  <a:txBody>
                    <a:bodyPr/>
                    <a:lstStyle/>
                    <a:p>
                      <a:pPr algn="ctr" rtl="0" fontAlgn="ctr"/>
                      <a:r>
                        <a:rPr lang="es-CO" sz="1600" b="1" i="0" u="none" strike="noStrike" dirty="0">
                          <a:solidFill>
                            <a:srgbClr val="FFFFFF"/>
                          </a:solidFill>
                          <a:latin typeface="Calibri"/>
                        </a:rPr>
                        <a:t> </a:t>
                      </a:r>
                    </a:p>
                  </a:txBody>
                  <a:tcPr marL="9525" marR="9525" marT="7144" marB="0" anchor="ctr">
                    <a:lnL>
                      <a:noFill/>
                    </a:lnL>
                    <a:lnR>
                      <a:noFill/>
                    </a:lnR>
                    <a:lnT>
                      <a:noFill/>
                    </a:lnT>
                    <a:lnB>
                      <a:noFill/>
                    </a:lnB>
                    <a:solidFill>
                      <a:srgbClr val="FFFFFF"/>
                    </a:solidFill>
                  </a:tcPr>
                </a:tc>
                <a:tc>
                  <a:txBody>
                    <a:bodyPr/>
                    <a:lstStyle/>
                    <a:p>
                      <a:pPr algn="ctr" rtl="0" fontAlgn="ctr"/>
                      <a:r>
                        <a:rPr lang="es-CO" sz="1600" b="1" i="0" u="none" strike="noStrike" dirty="0">
                          <a:solidFill>
                            <a:srgbClr val="FFFFFF"/>
                          </a:solidFill>
                          <a:latin typeface="Calibri"/>
                        </a:rPr>
                        <a:t>Volumen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094784"/>
                    </a:solidFill>
                  </a:tcPr>
                </a:tc>
              </a:tr>
              <a:tr h="323984">
                <a:tc>
                  <a:txBody>
                    <a:bodyPr/>
                    <a:lstStyle/>
                    <a:p>
                      <a:pPr algn="l" rtl="0" fontAlgn="t"/>
                      <a:r>
                        <a:rPr lang="es-CO" sz="1400" b="0" i="0" u="none" strike="noStrike" dirty="0">
                          <a:solidFill>
                            <a:srgbClr val="000000"/>
                          </a:solidFill>
                          <a:latin typeface="Franklin Gothic Book"/>
                        </a:rPr>
                        <a:t>Ganadero</a:t>
                      </a:r>
                    </a:p>
                  </a:txBody>
                  <a:tcPr marL="9525" marR="9525" marT="7144" marB="0">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400" b="0" i="0" u="none" strike="noStrike" dirty="0">
                        <a:solidFill>
                          <a:srgbClr val="000000"/>
                        </a:solidFill>
                        <a:latin typeface="Franklin Gothic Book"/>
                      </a:endParaRPr>
                    </a:p>
                  </a:txBody>
                  <a:tcPr marL="9525" marR="9525" marT="7144" marB="0">
                    <a:lnL>
                      <a:noFill/>
                    </a:lnL>
                    <a:lnR>
                      <a:noFill/>
                    </a:lnR>
                    <a:lnT>
                      <a:noFill/>
                    </a:lnT>
                    <a:lnB>
                      <a:noFill/>
                    </a:lnB>
                  </a:tcPr>
                </a:tc>
                <a:tc>
                  <a:txBody>
                    <a:bodyPr/>
                    <a:lstStyle/>
                    <a:p>
                      <a:pPr algn="l" rtl="0" fontAlgn="t"/>
                      <a:r>
                        <a:rPr lang="es-CO" sz="1400" b="0" i="0" u="none" strike="noStrike" dirty="0">
                          <a:solidFill>
                            <a:schemeClr val="tx1"/>
                          </a:solidFill>
                          <a:latin typeface="Franklin Gothic Book"/>
                        </a:rPr>
                        <a:t>$ </a:t>
                      </a:r>
                      <a:r>
                        <a:rPr lang="es-CO" sz="1400" b="0" i="0" u="none" strike="noStrike" dirty="0" smtClean="0">
                          <a:solidFill>
                            <a:schemeClr val="tx1"/>
                          </a:solidFill>
                          <a:latin typeface="Franklin Gothic Book"/>
                        </a:rPr>
                        <a:t>1.204.778</a:t>
                      </a:r>
                      <a:endParaRPr lang="es-CO" sz="1400" b="0" i="0" u="none" strike="noStrike" dirty="0">
                        <a:solidFill>
                          <a:schemeClr val="tx1"/>
                        </a:solidFill>
                        <a:latin typeface="Franklin Gothic Book"/>
                      </a:endParaRPr>
                    </a:p>
                  </a:txBody>
                  <a:tcPr marL="9525" marR="9525" marT="7144" marB="0">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r>
              <a:tr h="323984">
                <a:tc>
                  <a:txBody>
                    <a:bodyPr/>
                    <a:lstStyle/>
                    <a:p>
                      <a:pPr algn="l" rtl="0" fontAlgn="t"/>
                      <a:r>
                        <a:rPr lang="es-CO" sz="1400" b="0" i="0" u="none" strike="noStrike" dirty="0">
                          <a:solidFill>
                            <a:srgbClr val="000000"/>
                          </a:solidFill>
                          <a:latin typeface="Franklin Gothic Book"/>
                        </a:rPr>
                        <a:t>Arroz</a:t>
                      </a:r>
                    </a:p>
                  </a:txBody>
                  <a:tcPr marL="9525" marR="9525" marT="7144" marB="0">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400" b="0" i="0" u="none" strike="noStrike" dirty="0">
                        <a:solidFill>
                          <a:srgbClr val="000000"/>
                        </a:solidFill>
                        <a:latin typeface="Franklin Gothic Book"/>
                      </a:endParaRPr>
                    </a:p>
                  </a:txBody>
                  <a:tcPr marL="9525" marR="9525" marT="7144" marB="0">
                    <a:lnL>
                      <a:noFill/>
                    </a:lnL>
                    <a:lnR>
                      <a:noFill/>
                    </a:lnR>
                    <a:lnT>
                      <a:noFill/>
                    </a:lnT>
                    <a:lnB>
                      <a:noFill/>
                    </a:lnB>
                  </a:tcPr>
                </a:tc>
                <a:tc>
                  <a:txBody>
                    <a:bodyPr/>
                    <a:lstStyle/>
                    <a:p>
                      <a:pPr algn="l" rtl="0" fontAlgn="t"/>
                      <a:r>
                        <a:rPr lang="es-CO" sz="1400" b="0" i="0" u="none" strike="noStrike" dirty="0">
                          <a:solidFill>
                            <a:schemeClr val="tx1"/>
                          </a:solidFill>
                          <a:latin typeface="Franklin Gothic Book"/>
                        </a:rPr>
                        <a:t>$ </a:t>
                      </a:r>
                      <a:r>
                        <a:rPr lang="es-CO" sz="1400" b="0" i="0" u="none" strike="noStrike" dirty="0" smtClean="0">
                          <a:solidFill>
                            <a:schemeClr val="tx1"/>
                          </a:solidFill>
                          <a:latin typeface="Franklin Gothic Book"/>
                        </a:rPr>
                        <a:t>556.133</a:t>
                      </a:r>
                      <a:endParaRPr lang="es-CO" sz="1400" b="0" i="0" u="none" strike="noStrike" dirty="0">
                        <a:solidFill>
                          <a:schemeClr val="tx1"/>
                        </a:solidFill>
                        <a:latin typeface="Franklin Gothic Book"/>
                      </a:endParaRPr>
                    </a:p>
                  </a:txBody>
                  <a:tcPr marL="9525" marR="9525" marT="7144" marB="0">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r>
              <a:tr h="323984">
                <a:tc>
                  <a:txBody>
                    <a:bodyPr/>
                    <a:lstStyle/>
                    <a:p>
                      <a:pPr algn="l" rtl="0" fontAlgn="t"/>
                      <a:r>
                        <a:rPr lang="es-CO" sz="1400" b="0" i="0" u="none" strike="noStrike" dirty="0" smtClean="0">
                          <a:solidFill>
                            <a:srgbClr val="000000"/>
                          </a:solidFill>
                          <a:latin typeface="Franklin Gothic Book"/>
                        </a:rPr>
                        <a:t>Concentrado</a:t>
                      </a:r>
                      <a:endParaRPr lang="es-CO" sz="1400" b="0" i="0" u="none" strike="noStrike" dirty="0">
                        <a:solidFill>
                          <a:srgbClr val="000000"/>
                        </a:solidFill>
                        <a:latin typeface="Franklin Gothic Book"/>
                      </a:endParaRPr>
                    </a:p>
                  </a:txBody>
                  <a:tcPr marL="9525" marR="9525" marT="7144" marB="0">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400" b="0" i="0" u="none" strike="noStrike" dirty="0">
                        <a:solidFill>
                          <a:srgbClr val="000000"/>
                        </a:solidFill>
                        <a:latin typeface="Franklin Gothic Book"/>
                      </a:endParaRPr>
                    </a:p>
                  </a:txBody>
                  <a:tcPr marL="9525" marR="9525" marT="7144" marB="0">
                    <a:lnL>
                      <a:noFill/>
                    </a:lnL>
                    <a:lnR>
                      <a:noFill/>
                    </a:lnR>
                    <a:lnT>
                      <a:noFill/>
                    </a:lnT>
                    <a:lnB>
                      <a:noFill/>
                    </a:lnB>
                  </a:tcPr>
                </a:tc>
                <a:tc>
                  <a:txBody>
                    <a:bodyPr/>
                    <a:lstStyle/>
                    <a:p>
                      <a:pPr algn="l" rtl="0" fontAlgn="t"/>
                      <a:r>
                        <a:rPr lang="es-CO" sz="1400" b="0" i="0" u="none" strike="noStrike" dirty="0">
                          <a:solidFill>
                            <a:schemeClr val="tx1"/>
                          </a:solidFill>
                          <a:latin typeface="Franklin Gothic Book"/>
                        </a:rPr>
                        <a:t>$ </a:t>
                      </a:r>
                      <a:r>
                        <a:rPr lang="es-CO" sz="1400" b="0" i="0" u="none" strike="noStrike" dirty="0" smtClean="0">
                          <a:solidFill>
                            <a:schemeClr val="tx1"/>
                          </a:solidFill>
                          <a:latin typeface="Franklin Gothic Book"/>
                        </a:rPr>
                        <a:t>366.340</a:t>
                      </a:r>
                      <a:endParaRPr lang="es-CO" sz="1400" b="0" i="0" u="none" strike="noStrike" dirty="0">
                        <a:solidFill>
                          <a:schemeClr val="tx1"/>
                        </a:solidFill>
                        <a:latin typeface="Franklin Gothic Book"/>
                      </a:endParaRPr>
                    </a:p>
                  </a:txBody>
                  <a:tcPr marL="9525" marR="9525" marT="7144" marB="0">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r>
              <a:tr h="441484">
                <a:tc>
                  <a:txBody>
                    <a:bodyPr/>
                    <a:lstStyle/>
                    <a:p>
                      <a:pPr algn="l" rtl="0" fontAlgn="t"/>
                      <a:r>
                        <a:rPr lang="es-CO" sz="1400" b="0" i="0" u="none" strike="noStrike" dirty="0">
                          <a:solidFill>
                            <a:srgbClr val="000000"/>
                          </a:solidFill>
                          <a:latin typeface="Franklin Gothic Book"/>
                        </a:rPr>
                        <a:t>Aceites y Grasas</a:t>
                      </a:r>
                    </a:p>
                  </a:txBody>
                  <a:tcPr marL="9525" marR="9525" marT="7144" marB="0">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400" b="0" i="0" u="none" strike="noStrike" dirty="0">
                        <a:solidFill>
                          <a:srgbClr val="000000"/>
                        </a:solidFill>
                        <a:latin typeface="Franklin Gothic Book"/>
                      </a:endParaRPr>
                    </a:p>
                  </a:txBody>
                  <a:tcPr marL="9525" marR="9525" marT="7144" marB="0">
                    <a:lnL>
                      <a:noFill/>
                    </a:lnL>
                    <a:lnR>
                      <a:noFill/>
                    </a:lnR>
                    <a:lnT>
                      <a:noFill/>
                    </a:lnT>
                    <a:lnB>
                      <a:noFill/>
                    </a:lnB>
                  </a:tcPr>
                </a:tc>
                <a:tc>
                  <a:txBody>
                    <a:bodyPr/>
                    <a:lstStyle/>
                    <a:p>
                      <a:pPr algn="l" rtl="0" fontAlgn="t"/>
                      <a:r>
                        <a:rPr lang="es-CO" sz="1400" b="0" i="0" u="none" strike="noStrike" dirty="0">
                          <a:solidFill>
                            <a:schemeClr val="tx1"/>
                          </a:solidFill>
                          <a:latin typeface="Franklin Gothic Book"/>
                        </a:rPr>
                        <a:t>$ </a:t>
                      </a:r>
                      <a:r>
                        <a:rPr lang="es-CO" sz="1400" b="0" i="0" u="none" strike="noStrike" dirty="0" smtClean="0">
                          <a:solidFill>
                            <a:schemeClr val="tx1"/>
                          </a:solidFill>
                          <a:latin typeface="Franklin Gothic Book"/>
                        </a:rPr>
                        <a:t>359.879</a:t>
                      </a:r>
                      <a:endParaRPr lang="es-CO" sz="1400" b="0" i="0" u="none" strike="noStrike" dirty="0">
                        <a:solidFill>
                          <a:schemeClr val="tx1"/>
                        </a:solidFill>
                        <a:latin typeface="Franklin Gothic Book"/>
                      </a:endParaRPr>
                    </a:p>
                  </a:txBody>
                  <a:tcPr marL="9525" marR="9525" marT="7144" marB="0">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r>
            </a:tbl>
          </a:graphicData>
        </a:graphic>
      </p:graphicFrame>
      <p:graphicFrame>
        <p:nvGraphicFramePr>
          <p:cNvPr id="16" name="15 Tabla"/>
          <p:cNvGraphicFramePr>
            <a:graphicFrameLocks noGrp="1"/>
          </p:cNvGraphicFramePr>
          <p:nvPr/>
        </p:nvGraphicFramePr>
        <p:xfrm>
          <a:off x="476252" y="1638301"/>
          <a:ext cx="3802239" cy="928688"/>
        </p:xfrm>
        <a:graphic>
          <a:graphicData uri="http://schemas.openxmlformats.org/drawingml/2006/table">
            <a:tbl>
              <a:tblPr/>
              <a:tblGrid>
                <a:gridCol w="1419295"/>
                <a:gridCol w="67586"/>
                <a:gridCol w="1364583"/>
                <a:gridCol w="62509"/>
                <a:gridCol w="888266"/>
              </a:tblGrid>
              <a:tr h="487204">
                <a:tc>
                  <a:txBody>
                    <a:bodyPr/>
                    <a:lstStyle/>
                    <a:p>
                      <a:pPr algn="ctr" rtl="0" fontAlgn="ctr"/>
                      <a:r>
                        <a:rPr lang="es-CO" sz="1600" b="1" i="0" u="none" strike="noStrike" dirty="0">
                          <a:solidFill>
                            <a:srgbClr val="FFFFFF"/>
                          </a:solidFill>
                          <a:latin typeface="Calibri"/>
                        </a:rPr>
                        <a:t>Presupuesto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094784"/>
                    </a:solidFill>
                  </a:tcPr>
                </a:tc>
                <a:tc>
                  <a:txBody>
                    <a:bodyPr/>
                    <a:lstStyle/>
                    <a:p>
                      <a:pPr algn="ctr" rtl="0" fontAlgn="ctr"/>
                      <a:endParaRPr lang="es-CO" sz="24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600" b="1" i="0" u="none" strike="noStrike" dirty="0">
                          <a:solidFill>
                            <a:srgbClr val="FFFFFF"/>
                          </a:solidFill>
                          <a:latin typeface="Calibri"/>
                        </a:rPr>
                        <a:t>Resultado</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094784"/>
                    </a:solidFill>
                  </a:tcPr>
                </a:tc>
                <a:tc>
                  <a:txBody>
                    <a:bodyPr/>
                    <a:lstStyle/>
                    <a:p>
                      <a:pPr algn="ctr" rtl="0" fontAlgn="ctr"/>
                      <a:endParaRPr lang="es-CO" sz="24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600" b="1" i="0" u="none" strike="noStrike" dirty="0">
                          <a:solidFill>
                            <a:srgbClr val="FFFFFF"/>
                          </a:solidFill>
                          <a:latin typeface="Calibri"/>
                        </a:rPr>
                        <a:t>Ejecutado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094784"/>
                    </a:solidFill>
                  </a:tcPr>
                </a:tc>
              </a:tr>
              <a:tr h="441484">
                <a:tc>
                  <a:txBody>
                    <a:bodyPr/>
                    <a:lstStyle/>
                    <a:p>
                      <a:pPr algn="ctr" rtl="0" fontAlgn="t"/>
                      <a:r>
                        <a:rPr lang="es-CO" sz="1400" b="0" i="0" u="none" strike="noStrike" dirty="0">
                          <a:solidFill>
                            <a:srgbClr val="000000"/>
                          </a:solidFill>
                          <a:latin typeface="Franklin Gothic Book"/>
                        </a:rPr>
                        <a:t>  </a:t>
                      </a:r>
                      <a:r>
                        <a:rPr lang="es-CO" sz="1400" b="0" i="0" u="none" strike="noStrike" dirty="0" smtClean="0">
                          <a:solidFill>
                            <a:srgbClr val="000000"/>
                          </a:solidFill>
                          <a:latin typeface="Franklin Gothic Book"/>
                        </a:rPr>
                        <a:t>$ 5.176.956</a:t>
                      </a:r>
                      <a:endParaRPr lang="es-CO" sz="1400" b="0" i="0" u="none" strike="noStrike" dirty="0">
                        <a:solidFill>
                          <a:srgbClr val="000000"/>
                        </a:solidFill>
                        <a:latin typeface="Franklin Gothic Book"/>
                      </a:endParaRP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ctr"/>
                      <a:endParaRPr lang="es-CO" sz="1800" b="0" i="0" u="none" strike="noStrike" dirty="0">
                        <a:solidFill>
                          <a:srgbClr val="000000"/>
                        </a:solidFill>
                        <a:latin typeface="Franklin Gothic Book"/>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rtl="0" fontAlgn="t"/>
                      <a:r>
                        <a:rPr lang="es-CO" sz="1400" b="0" i="0" u="none" strike="noStrike" dirty="0" smtClean="0">
                          <a:solidFill>
                            <a:srgbClr val="000000"/>
                          </a:solidFill>
                          <a:latin typeface="Franklin Gothic Book"/>
                        </a:rPr>
                        <a:t>$4.718.484</a:t>
                      </a:r>
                      <a:endParaRPr lang="es-CO" sz="1400" b="0" i="0" u="none" strike="noStrike" dirty="0">
                        <a:solidFill>
                          <a:srgbClr val="000000"/>
                        </a:solidFill>
                        <a:latin typeface="Franklin Gothic Book"/>
                      </a:endParaRP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ctr"/>
                      <a:endParaRPr lang="es-CO" sz="1800" b="0" i="0" u="none" strike="noStrike" dirty="0">
                        <a:solidFill>
                          <a:srgbClr val="000000"/>
                        </a:solidFill>
                        <a:latin typeface="Franklin Gothic Book"/>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rtl="0" fontAlgn="t"/>
                      <a:r>
                        <a:rPr lang="es-CO" sz="1400" b="0" i="0" u="none" strike="noStrike" dirty="0" smtClean="0">
                          <a:solidFill>
                            <a:srgbClr val="000000"/>
                          </a:solidFill>
                          <a:latin typeface="Franklin Gothic Book"/>
                        </a:rPr>
                        <a:t>91 %</a:t>
                      </a:r>
                      <a:endParaRPr lang="es-CO" sz="1400" b="0" i="0" u="none" strike="noStrike" dirty="0">
                        <a:solidFill>
                          <a:srgbClr val="000000"/>
                        </a:solidFill>
                        <a:latin typeface="Franklin Gothic Book"/>
                      </a:endParaRP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r>
            </a:tbl>
          </a:graphicData>
        </a:graphic>
      </p:graphicFrame>
      <p:sp>
        <p:nvSpPr>
          <p:cNvPr id="18489" name="17 CuadroTexto"/>
          <p:cNvSpPr txBox="1">
            <a:spLocks noChangeArrowheads="1"/>
          </p:cNvSpPr>
          <p:nvPr/>
        </p:nvSpPr>
        <p:spPr bwMode="auto">
          <a:xfrm>
            <a:off x="476253" y="1263652"/>
            <a:ext cx="4418013" cy="664797"/>
          </a:xfrm>
          <a:prstGeom prst="rect">
            <a:avLst/>
          </a:prstGeom>
          <a:noFill/>
          <a:ln w="9525">
            <a:noFill/>
            <a:miter lim="800000"/>
            <a:headEnd/>
            <a:tailEnd/>
          </a:ln>
        </p:spPr>
        <p:txBody>
          <a:bodyPr lIns="0" tIns="0" rIns="0" bIns="0">
            <a:spAutoFit/>
          </a:bodyPr>
          <a:lstStyle/>
          <a:p>
            <a:pPr eaLnBrk="1" hangingPunct="1">
              <a:lnSpc>
                <a:spcPct val="120000"/>
              </a:lnSpc>
            </a:pPr>
            <a:r>
              <a:rPr lang="es-CO" sz="1600" b="1" dirty="0">
                <a:solidFill>
                  <a:srgbClr val="002060"/>
                </a:solidFill>
              </a:rPr>
              <a:t>Volumen</a:t>
            </a:r>
            <a:r>
              <a:rPr lang="es-CO" b="1" dirty="0">
                <a:solidFill>
                  <a:srgbClr val="002060"/>
                </a:solidFill>
              </a:rPr>
              <a:t> </a:t>
            </a:r>
            <a:r>
              <a:rPr lang="es-CO" sz="1600" b="1" dirty="0">
                <a:solidFill>
                  <a:srgbClr val="002060"/>
                </a:solidFill>
              </a:rPr>
              <a:t>de Negocio Abril – Junio </a:t>
            </a:r>
          </a:p>
          <a:p>
            <a:pPr eaLnBrk="1" hangingPunct="1">
              <a:lnSpc>
                <a:spcPct val="120000"/>
              </a:lnSpc>
            </a:pPr>
            <a:endParaRPr lang="es-CO" dirty="0">
              <a:solidFill>
                <a:srgbClr val="002060"/>
              </a:solidFill>
            </a:endParaRPr>
          </a:p>
        </p:txBody>
      </p:sp>
      <p:sp>
        <p:nvSpPr>
          <p:cNvPr id="18490" name="17 Rectángulo"/>
          <p:cNvSpPr>
            <a:spLocks noChangeArrowheads="1"/>
          </p:cNvSpPr>
          <p:nvPr/>
        </p:nvSpPr>
        <p:spPr bwMode="auto">
          <a:xfrm>
            <a:off x="4970463" y="1300164"/>
            <a:ext cx="3733800" cy="338554"/>
          </a:xfrm>
          <a:prstGeom prst="rect">
            <a:avLst/>
          </a:prstGeom>
          <a:noFill/>
          <a:ln w="9525">
            <a:noFill/>
            <a:miter lim="800000"/>
            <a:headEnd/>
            <a:tailEnd/>
          </a:ln>
        </p:spPr>
        <p:txBody>
          <a:bodyPr>
            <a:spAutoFit/>
          </a:bodyPr>
          <a:lstStyle/>
          <a:p>
            <a:r>
              <a:rPr lang="es-CO" sz="1600" b="1" dirty="0">
                <a:solidFill>
                  <a:srgbClr val="002060"/>
                </a:solidFill>
              </a:rPr>
              <a:t>Volumen de Negocio Abril – Junio </a:t>
            </a:r>
          </a:p>
        </p:txBody>
      </p:sp>
      <p:graphicFrame>
        <p:nvGraphicFramePr>
          <p:cNvPr id="25" name="24 Tabla"/>
          <p:cNvGraphicFramePr>
            <a:graphicFrameLocks noGrp="1"/>
          </p:cNvGraphicFramePr>
          <p:nvPr/>
        </p:nvGraphicFramePr>
        <p:xfrm>
          <a:off x="4970467" y="1638301"/>
          <a:ext cx="3802239" cy="928688"/>
        </p:xfrm>
        <a:graphic>
          <a:graphicData uri="http://schemas.openxmlformats.org/drawingml/2006/table">
            <a:tbl>
              <a:tblPr/>
              <a:tblGrid>
                <a:gridCol w="1419295"/>
                <a:gridCol w="67586"/>
                <a:gridCol w="1364583"/>
                <a:gridCol w="62509"/>
                <a:gridCol w="888266"/>
              </a:tblGrid>
              <a:tr h="487204">
                <a:tc>
                  <a:txBody>
                    <a:bodyPr/>
                    <a:lstStyle/>
                    <a:p>
                      <a:pPr algn="ctr" rtl="0" fontAlgn="ctr"/>
                      <a:r>
                        <a:rPr lang="es-CO" sz="1600" b="1" i="0" u="none" strike="noStrike" dirty="0">
                          <a:solidFill>
                            <a:srgbClr val="FFFFFF"/>
                          </a:solidFill>
                          <a:latin typeface="Calibri"/>
                        </a:rPr>
                        <a:t>Presupuesto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094784"/>
                    </a:solidFill>
                  </a:tcPr>
                </a:tc>
                <a:tc>
                  <a:txBody>
                    <a:bodyPr/>
                    <a:lstStyle/>
                    <a:p>
                      <a:pPr algn="ctr" rtl="0" fontAlgn="ctr"/>
                      <a:endParaRPr lang="es-CO" sz="24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600" b="1" i="0" u="none" strike="noStrike" dirty="0">
                          <a:solidFill>
                            <a:srgbClr val="FFFFFF"/>
                          </a:solidFill>
                          <a:latin typeface="Calibri"/>
                        </a:rPr>
                        <a:t>Resultado</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094784"/>
                    </a:solidFill>
                  </a:tcPr>
                </a:tc>
                <a:tc>
                  <a:txBody>
                    <a:bodyPr/>
                    <a:lstStyle/>
                    <a:p>
                      <a:pPr algn="ctr" rtl="0" fontAlgn="ctr"/>
                      <a:endParaRPr lang="es-CO" sz="24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600" b="1" i="0" u="none" strike="noStrike" dirty="0">
                          <a:solidFill>
                            <a:srgbClr val="FFFFFF"/>
                          </a:solidFill>
                          <a:latin typeface="Calibri"/>
                        </a:rPr>
                        <a:t>Ejecutado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094784"/>
                    </a:solidFill>
                  </a:tcPr>
                </a:tc>
              </a:tr>
              <a:tr h="441484">
                <a:tc>
                  <a:txBody>
                    <a:bodyPr/>
                    <a:lstStyle/>
                    <a:p>
                      <a:pPr algn="ctr" rtl="0" fontAlgn="t"/>
                      <a:r>
                        <a:rPr lang="es-CO" sz="1400" b="0" i="0" u="none" strike="noStrike" dirty="0">
                          <a:solidFill>
                            <a:srgbClr val="000000"/>
                          </a:solidFill>
                          <a:latin typeface="Franklin Gothic Book"/>
                        </a:rPr>
                        <a:t>  </a:t>
                      </a:r>
                      <a:r>
                        <a:rPr lang="es-CO" sz="1400" b="0" i="0" u="none" strike="noStrike" dirty="0" smtClean="0">
                          <a:solidFill>
                            <a:srgbClr val="000000"/>
                          </a:solidFill>
                          <a:latin typeface="Franklin Gothic Book"/>
                        </a:rPr>
                        <a:t>$12.680.266</a:t>
                      </a:r>
                      <a:endParaRPr lang="es-CO" sz="1400" b="0" i="0" u="none" strike="noStrike" dirty="0">
                        <a:solidFill>
                          <a:srgbClr val="000000"/>
                        </a:solidFill>
                        <a:latin typeface="Franklin Gothic Book"/>
                      </a:endParaRP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ctr"/>
                      <a:endParaRPr lang="es-CO" sz="1800" b="0" i="0" u="none" strike="noStrike" dirty="0">
                        <a:solidFill>
                          <a:srgbClr val="000000"/>
                        </a:solidFill>
                        <a:latin typeface="Franklin Gothic Book"/>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rtl="0" fontAlgn="t"/>
                      <a:r>
                        <a:rPr lang="es-CO" sz="1400" b="0" i="0" u="none" strike="noStrike" dirty="0" smtClean="0">
                          <a:solidFill>
                            <a:srgbClr val="000000"/>
                          </a:solidFill>
                          <a:latin typeface="Franklin Gothic Book"/>
                        </a:rPr>
                        <a:t>$9.239.677</a:t>
                      </a:r>
                      <a:endParaRPr lang="es-CO" sz="1400" b="0" i="0" u="none" strike="noStrike" dirty="0">
                        <a:solidFill>
                          <a:srgbClr val="000000"/>
                        </a:solidFill>
                        <a:latin typeface="Franklin Gothic Book"/>
                      </a:endParaRP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ctr"/>
                      <a:endParaRPr lang="es-CO" sz="1800" b="0" i="0" u="none" strike="noStrike" dirty="0">
                        <a:solidFill>
                          <a:srgbClr val="000000"/>
                        </a:solidFill>
                        <a:latin typeface="Franklin Gothic Book"/>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rtl="0" fontAlgn="t"/>
                      <a:r>
                        <a:rPr lang="es-CO" sz="1400" b="0" i="0" u="none" strike="noStrike" dirty="0" smtClean="0">
                          <a:solidFill>
                            <a:srgbClr val="000000"/>
                          </a:solidFill>
                          <a:latin typeface="Franklin Gothic Book"/>
                        </a:rPr>
                        <a:t>%73</a:t>
                      </a:r>
                      <a:endParaRPr lang="es-CO" sz="1400" b="0" i="0" u="none" strike="noStrike" dirty="0">
                        <a:solidFill>
                          <a:srgbClr val="000000"/>
                        </a:solidFill>
                        <a:latin typeface="Franklin Gothic Book"/>
                      </a:endParaRP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r>
            </a:tbl>
          </a:graphicData>
        </a:graphic>
      </p:graphicFrame>
      <p:graphicFrame>
        <p:nvGraphicFramePr>
          <p:cNvPr id="18" name="3 Gráfico"/>
          <p:cNvGraphicFramePr/>
          <p:nvPr/>
        </p:nvGraphicFramePr>
        <p:xfrm>
          <a:off x="4921602" y="3086100"/>
          <a:ext cx="4222398" cy="1852440"/>
        </p:xfrm>
        <a:graphic>
          <a:graphicData uri="http://schemas.openxmlformats.org/drawingml/2006/chart">
            <c:chart xmlns:c="http://schemas.openxmlformats.org/drawingml/2006/chart" xmlns:r="http://schemas.openxmlformats.org/officeDocument/2006/relationships" r:id="rId3"/>
          </a:graphicData>
        </a:graphic>
      </p:graphicFrame>
      <p:cxnSp>
        <p:nvCxnSpPr>
          <p:cNvPr id="21" name="20 Conector recto"/>
          <p:cNvCxnSpPr/>
          <p:nvPr/>
        </p:nvCxnSpPr>
        <p:spPr>
          <a:xfrm>
            <a:off x="476252" y="1133475"/>
            <a:ext cx="2225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4894267" y="1131888"/>
            <a:ext cx="221773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9"/>
          <p:cNvSpPr txBox="1">
            <a:spLocks/>
          </p:cNvSpPr>
          <p:nvPr/>
        </p:nvSpPr>
        <p:spPr>
          <a:xfrm>
            <a:off x="2365900" y="531454"/>
            <a:ext cx="4374678" cy="216503"/>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1800" dirty="0" smtClean="0">
                <a:solidFill>
                  <a:schemeClr val="tx1"/>
                </a:solidFill>
              </a:rPr>
              <a:t>Julio 19 de 2017</a:t>
            </a:r>
            <a:endParaRPr lang="es-ES_tradnl" sz="1800" dirty="0">
              <a:solidFill>
                <a:schemeClr val="tx1"/>
              </a:solidFill>
            </a:endParaRPr>
          </a:p>
        </p:txBody>
      </p:sp>
      <p:sp>
        <p:nvSpPr>
          <p:cNvPr id="26" name="Text Placeholder 30"/>
          <p:cNvSpPr txBox="1">
            <a:spLocks/>
          </p:cNvSpPr>
          <p:nvPr/>
        </p:nvSpPr>
        <p:spPr>
          <a:xfrm>
            <a:off x="807650" y="106195"/>
            <a:ext cx="733693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200" dirty="0">
                <a:solidFill>
                  <a:srgbClr val="002060"/>
                </a:solidFill>
              </a:rPr>
              <a:t>Orden del día </a:t>
            </a:r>
            <a:r>
              <a:rPr lang="es-CO" sz="3200" dirty="0" smtClean="0">
                <a:solidFill>
                  <a:srgbClr val="002060"/>
                </a:solidFill>
              </a:rPr>
              <a:t>Junta Directiva</a:t>
            </a:r>
            <a:endParaRPr lang="es-CO" sz="3200" dirty="0">
              <a:solidFill>
                <a:srgbClr val="002060"/>
              </a:solidFill>
            </a:endParaRPr>
          </a:p>
        </p:txBody>
      </p:sp>
      <p:pic>
        <p:nvPicPr>
          <p:cNvPr id="19" name="91 Imagen" descr="BMC LOGO.bmp"/>
          <p:cNvPicPr>
            <a:picLocks noChangeAspect="1"/>
          </p:cNvPicPr>
          <p:nvPr/>
        </p:nvPicPr>
        <p:blipFill>
          <a:blip r:embed="rId3" cstate="email">
            <a:extLst>
              <a:ext uri="{28A0092B-C50C-407E-A947-70E740481C1C}">
                <a14:useLocalDpi xmlns="" xmlns:a14="http://schemas.microsoft.com/office/drawing/2010/main"/>
              </a:ext>
            </a:extLst>
          </a:blip>
          <a:srcRect r="-211"/>
          <a:stretch>
            <a:fillRect/>
          </a:stretch>
        </p:blipFill>
        <p:spPr bwMode="auto">
          <a:xfrm>
            <a:off x="7494593" y="126936"/>
            <a:ext cx="1512000" cy="465145"/>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 xmlns:p14="http://schemas.microsoft.com/office/powerpoint/2010/main" val="919456589"/>
              </p:ext>
            </p:extLst>
          </p:nvPr>
        </p:nvGraphicFramePr>
        <p:xfrm>
          <a:off x="285752" y="837540"/>
          <a:ext cx="8572500" cy="40917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32064861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91 Imagen" descr="BMC LOGO.bmp"/>
          <p:cNvPicPr>
            <a:picLocks noChangeAspect="1"/>
          </p:cNvPicPr>
          <p:nvPr/>
        </p:nvPicPr>
        <p:blipFill>
          <a:blip r:embed="rId3" cstate="print"/>
          <a:srcRect t="9660" r="-211"/>
          <a:stretch>
            <a:fillRect/>
          </a:stretch>
        </p:blipFill>
        <p:spPr bwMode="auto">
          <a:xfrm>
            <a:off x="7494588" y="117475"/>
            <a:ext cx="1511300" cy="465138"/>
          </a:xfrm>
          <a:prstGeom prst="rect">
            <a:avLst/>
          </a:prstGeom>
          <a:noFill/>
          <a:ln w="9525">
            <a:noFill/>
            <a:miter lim="800000"/>
            <a:headEnd/>
            <a:tailEnd/>
          </a:ln>
        </p:spPr>
      </p:pic>
      <p:graphicFrame>
        <p:nvGraphicFramePr>
          <p:cNvPr id="16" name="15 Diagrama"/>
          <p:cNvGraphicFramePr/>
          <p:nvPr/>
        </p:nvGraphicFramePr>
        <p:xfrm>
          <a:off x="489397" y="914401"/>
          <a:ext cx="7959144" cy="366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33 CuadroTexto"/>
          <p:cNvSpPr txBox="1">
            <a:spLocks noChangeArrowheads="1"/>
          </p:cNvSpPr>
          <p:nvPr/>
        </p:nvSpPr>
        <p:spPr bwMode="auto">
          <a:xfrm>
            <a:off x="1677988" y="49214"/>
            <a:ext cx="4820230" cy="590931"/>
          </a:xfrm>
          <a:prstGeom prst="rect">
            <a:avLst/>
          </a:prstGeom>
          <a:noFill/>
          <a:ln w="9525">
            <a:noFill/>
            <a:miter lim="800000"/>
            <a:headEnd/>
            <a:tailEnd/>
          </a:ln>
        </p:spPr>
        <p:txBody>
          <a:bodyPr wrap="none" lIns="0" tIns="0" rIns="0" bIns="0">
            <a:spAutoFit/>
          </a:bodyPr>
          <a:lstStyle/>
          <a:p>
            <a:pPr eaLnBrk="1" hangingPunct="1">
              <a:lnSpc>
                <a:spcPct val="120000"/>
              </a:lnSpc>
              <a:defRPr/>
            </a:pPr>
            <a:r>
              <a:rPr lang="es-CO" sz="3200" b="1" dirty="0">
                <a:solidFill>
                  <a:srgbClr val="002060"/>
                </a:solidFill>
                <a:latin typeface="+mn-lt"/>
              </a:rPr>
              <a:t>Gran Tour Repos – BMC </a:t>
            </a:r>
          </a:p>
        </p:txBody>
      </p:sp>
      <p:sp>
        <p:nvSpPr>
          <p:cNvPr id="20484" name="67 CuadroTexto"/>
          <p:cNvSpPr txBox="1">
            <a:spLocks noChangeArrowheads="1"/>
          </p:cNvSpPr>
          <p:nvPr/>
        </p:nvSpPr>
        <p:spPr bwMode="auto">
          <a:xfrm flipH="1">
            <a:off x="6438904" y="1128715"/>
            <a:ext cx="2333625" cy="221599"/>
          </a:xfrm>
          <a:prstGeom prst="rect">
            <a:avLst/>
          </a:prstGeom>
          <a:noFill/>
          <a:ln w="9525">
            <a:noFill/>
            <a:miter lim="800000"/>
            <a:headEnd/>
            <a:tailEnd/>
          </a:ln>
        </p:spPr>
        <p:txBody>
          <a:bodyPr lIns="0" tIns="0" rIns="0" bIns="0">
            <a:spAutoFit/>
          </a:bodyPr>
          <a:lstStyle/>
          <a:p>
            <a:pPr eaLnBrk="1" hangingPunct="1">
              <a:lnSpc>
                <a:spcPct val="120000"/>
              </a:lnSpc>
            </a:pPr>
            <a:endParaRPr lang="es-CO" sz="1200" dirty="0"/>
          </a:p>
        </p:txBody>
      </p:sp>
      <p:sp>
        <p:nvSpPr>
          <p:cNvPr id="23" name="22 CuadroTexto"/>
          <p:cNvSpPr txBox="1"/>
          <p:nvPr/>
        </p:nvSpPr>
        <p:spPr>
          <a:xfrm>
            <a:off x="457203" y="1279525"/>
            <a:ext cx="4187825" cy="3988784"/>
          </a:xfrm>
          <a:prstGeom prst="rect">
            <a:avLst/>
          </a:prstGeom>
          <a:noFill/>
        </p:spPr>
        <p:txBody>
          <a:bodyPr lIns="0" tIns="0" rIns="0" bIns="0">
            <a:spAutoFit/>
          </a:bodyPr>
          <a:lstStyle/>
          <a:p>
            <a:pPr marL="180975" indent="-180975" defTabSz="913990" eaLnBrk="1" fontAlgn="auto" hangingPunct="1">
              <a:lnSpc>
                <a:spcPct val="120000"/>
              </a:lnSpc>
              <a:spcBef>
                <a:spcPts val="0"/>
              </a:spcBef>
              <a:spcAft>
                <a:spcPts val="0"/>
              </a:spcAft>
              <a:defRPr/>
            </a:pPr>
            <a:endParaRPr lang="es-CO" sz="1600" b="1" dirty="0">
              <a:solidFill>
                <a:srgbClr val="FF0000"/>
              </a:solidFill>
              <a:latin typeface="+mn-lt"/>
            </a:endParaRPr>
          </a:p>
          <a:p>
            <a:pPr marL="180975" indent="-180975" defTabSz="913990" eaLnBrk="1" fontAlgn="auto" hangingPunct="1">
              <a:lnSpc>
                <a:spcPct val="120000"/>
              </a:lnSpc>
              <a:spcBef>
                <a:spcPts val="0"/>
              </a:spcBef>
              <a:spcAft>
                <a:spcPts val="0"/>
              </a:spcAft>
              <a:defRPr/>
            </a:pPr>
            <a:endParaRPr lang="es-CO" sz="1600" b="1" dirty="0">
              <a:solidFill>
                <a:srgbClr val="FF0000"/>
              </a:solidFill>
              <a:latin typeface="+mn-lt"/>
            </a:endParaRPr>
          </a:p>
          <a:p>
            <a:pPr marL="180975" indent="-180975" defTabSz="913990" eaLnBrk="1" fontAlgn="auto" hangingPunct="1">
              <a:lnSpc>
                <a:spcPct val="120000"/>
              </a:lnSpc>
              <a:spcBef>
                <a:spcPts val="0"/>
              </a:spcBef>
              <a:spcAft>
                <a:spcPts val="0"/>
              </a:spcAft>
              <a:defRPr/>
            </a:pPr>
            <a:endParaRPr lang="es-CO" sz="1600" b="1" dirty="0">
              <a:solidFill>
                <a:srgbClr val="FF0000"/>
              </a:solidFill>
              <a:latin typeface="+mn-lt"/>
            </a:endParaRPr>
          </a:p>
          <a:p>
            <a:pPr marL="180975" indent="-180975" defTabSz="913990" eaLnBrk="1" fontAlgn="auto" hangingPunct="1">
              <a:lnSpc>
                <a:spcPct val="120000"/>
              </a:lnSpc>
              <a:spcBef>
                <a:spcPts val="0"/>
              </a:spcBef>
              <a:spcAft>
                <a:spcPts val="0"/>
              </a:spcAft>
              <a:defRPr/>
            </a:pPr>
            <a:r>
              <a:rPr lang="es-CO" sz="1600" b="1" dirty="0">
                <a:latin typeface="+mn-lt"/>
              </a:rPr>
              <a:t> </a:t>
            </a:r>
          </a:p>
          <a:p>
            <a:pPr marL="180975" indent="-180975" defTabSz="913990" eaLnBrk="1" fontAlgn="auto" hangingPunct="1">
              <a:lnSpc>
                <a:spcPct val="120000"/>
              </a:lnSpc>
              <a:spcBef>
                <a:spcPts val="0"/>
              </a:spcBef>
              <a:spcAft>
                <a:spcPts val="0"/>
              </a:spcAft>
              <a:defRPr/>
            </a:pPr>
            <a:endParaRPr lang="es-CO" sz="1600" b="1" dirty="0">
              <a:solidFill>
                <a:srgbClr val="FF0000"/>
              </a:solidFill>
              <a:latin typeface="+mn-lt"/>
            </a:endParaRPr>
          </a:p>
          <a:p>
            <a:pPr marL="180975" indent="-180975" defTabSz="913990" eaLnBrk="1" fontAlgn="auto" hangingPunct="1">
              <a:lnSpc>
                <a:spcPct val="120000"/>
              </a:lnSpc>
              <a:spcBef>
                <a:spcPts val="0"/>
              </a:spcBef>
              <a:spcAft>
                <a:spcPts val="0"/>
              </a:spcAft>
              <a:defRPr/>
            </a:pPr>
            <a:endParaRPr lang="es-CO" sz="1600" b="1" dirty="0">
              <a:latin typeface="+mn-lt"/>
            </a:endParaRPr>
          </a:p>
          <a:p>
            <a:pPr marL="638175" lvl="1" indent="-180975" defTabSz="913990" eaLnBrk="1" fontAlgn="auto" hangingPunct="1">
              <a:lnSpc>
                <a:spcPct val="120000"/>
              </a:lnSpc>
              <a:spcBef>
                <a:spcPts val="0"/>
              </a:spcBef>
              <a:spcAft>
                <a:spcPts val="0"/>
              </a:spcAft>
              <a:buFont typeface="Arial" pitchFamily="34" charset="0"/>
              <a:buChar char="•"/>
              <a:defRPr/>
            </a:pPr>
            <a:endParaRPr lang="es-CO" sz="1200" dirty="0">
              <a:latin typeface="+mn-lt"/>
            </a:endParaRPr>
          </a:p>
          <a:p>
            <a:pPr defTabSz="913990" eaLnBrk="1" fontAlgn="auto" hangingPunct="1">
              <a:lnSpc>
                <a:spcPct val="120000"/>
              </a:lnSpc>
              <a:spcBef>
                <a:spcPts val="0"/>
              </a:spcBef>
              <a:spcAft>
                <a:spcPts val="0"/>
              </a:spcAft>
              <a:defRPr/>
            </a:pPr>
            <a:endParaRPr lang="es-CO" sz="1600" b="1" dirty="0">
              <a:latin typeface="+mn-lt"/>
            </a:endParaRPr>
          </a:p>
          <a:p>
            <a:pPr defTabSz="913990" eaLnBrk="1" fontAlgn="auto" hangingPunct="1">
              <a:lnSpc>
                <a:spcPct val="120000"/>
              </a:lnSpc>
              <a:spcBef>
                <a:spcPts val="0"/>
              </a:spcBef>
              <a:spcAft>
                <a:spcPts val="0"/>
              </a:spcAft>
              <a:buFont typeface="Arial" pitchFamily="34" charset="0"/>
              <a:buChar char="•"/>
              <a:defRPr/>
            </a:pPr>
            <a:endParaRPr lang="es-CO" sz="1200" dirty="0">
              <a:latin typeface="+mn-lt"/>
            </a:endParaRPr>
          </a:p>
          <a:p>
            <a:pPr defTabSz="913990" eaLnBrk="1" fontAlgn="auto" hangingPunct="1">
              <a:lnSpc>
                <a:spcPct val="120000"/>
              </a:lnSpc>
              <a:spcBef>
                <a:spcPts val="0"/>
              </a:spcBef>
              <a:spcAft>
                <a:spcPts val="0"/>
              </a:spcAft>
              <a:buFont typeface="Arial" pitchFamily="34" charset="0"/>
              <a:buChar char="•"/>
              <a:defRPr/>
            </a:pPr>
            <a:endParaRPr lang="es-CO" sz="1600" dirty="0">
              <a:solidFill>
                <a:srgbClr val="002060"/>
              </a:solidFill>
              <a:latin typeface="+mn-lt"/>
            </a:endParaRPr>
          </a:p>
          <a:p>
            <a:pPr defTabSz="913990" eaLnBrk="1" fontAlgn="auto" hangingPunct="1">
              <a:lnSpc>
                <a:spcPct val="120000"/>
              </a:lnSpc>
              <a:spcBef>
                <a:spcPts val="0"/>
              </a:spcBef>
              <a:spcAft>
                <a:spcPts val="0"/>
              </a:spcAft>
              <a:buFont typeface="Arial" pitchFamily="34" charset="0"/>
              <a:buChar char="•"/>
              <a:defRPr/>
            </a:pPr>
            <a:endParaRPr lang="es-CO" sz="1200" dirty="0">
              <a:latin typeface="+mn-lt"/>
            </a:endParaRPr>
          </a:p>
          <a:p>
            <a:pPr defTabSz="913990" eaLnBrk="1" fontAlgn="auto" hangingPunct="1">
              <a:lnSpc>
                <a:spcPct val="120000"/>
              </a:lnSpc>
              <a:spcBef>
                <a:spcPts val="0"/>
              </a:spcBef>
              <a:spcAft>
                <a:spcPts val="0"/>
              </a:spcAft>
              <a:buFont typeface="Arial" pitchFamily="34" charset="0"/>
              <a:buChar char="•"/>
              <a:defRPr/>
            </a:pPr>
            <a:endParaRPr lang="es-CO" sz="1600" dirty="0">
              <a:latin typeface="+mn-lt"/>
            </a:endParaRPr>
          </a:p>
          <a:p>
            <a:pPr defTabSz="913990" eaLnBrk="1" fontAlgn="auto" hangingPunct="1">
              <a:lnSpc>
                <a:spcPct val="120000"/>
              </a:lnSpc>
              <a:spcBef>
                <a:spcPts val="0"/>
              </a:spcBef>
              <a:spcAft>
                <a:spcPts val="0"/>
              </a:spcAft>
              <a:defRPr/>
            </a:pPr>
            <a:endParaRPr lang="es-CO" dirty="0">
              <a:latin typeface="+mn-lt"/>
            </a:endParaRPr>
          </a:p>
          <a:p>
            <a:pPr defTabSz="913990" eaLnBrk="1" fontAlgn="auto" hangingPunct="1">
              <a:lnSpc>
                <a:spcPct val="120000"/>
              </a:lnSpc>
              <a:spcBef>
                <a:spcPts val="0"/>
              </a:spcBef>
              <a:spcAft>
                <a:spcPts val="0"/>
              </a:spcAft>
              <a:defRPr/>
            </a:pPr>
            <a:endParaRPr lang="es-CO" dirty="0">
              <a:solidFill>
                <a:schemeClr val="tx2"/>
              </a:solidFill>
              <a:latin typeface="+mn-lt"/>
            </a:endParaRPr>
          </a:p>
        </p:txBody>
      </p:sp>
      <p:sp>
        <p:nvSpPr>
          <p:cNvPr id="20486" name="21 Rectángulo"/>
          <p:cNvSpPr>
            <a:spLocks noChangeArrowheads="1"/>
          </p:cNvSpPr>
          <p:nvPr/>
        </p:nvSpPr>
        <p:spPr bwMode="auto">
          <a:xfrm>
            <a:off x="295275" y="1004888"/>
            <a:ext cx="4075924" cy="387798"/>
          </a:xfrm>
          <a:prstGeom prst="rect">
            <a:avLst/>
          </a:prstGeom>
          <a:noFill/>
          <a:ln w="9525">
            <a:noFill/>
            <a:miter lim="800000"/>
            <a:headEnd/>
            <a:tailEnd/>
          </a:ln>
        </p:spPr>
        <p:txBody>
          <a:bodyPr wrap="none">
            <a:spAutoFit/>
          </a:bodyPr>
          <a:lstStyle/>
          <a:p>
            <a:pPr eaLnBrk="1" hangingPunct="1">
              <a:lnSpc>
                <a:spcPct val="120000"/>
              </a:lnSpc>
            </a:pPr>
            <a:r>
              <a:rPr lang="es-CO" sz="1600" b="1" dirty="0">
                <a:solidFill>
                  <a:srgbClr val="002060"/>
                </a:solidFill>
              </a:rPr>
              <a:t>Repos sobre CDM–Volumen de Negocio</a:t>
            </a:r>
          </a:p>
        </p:txBody>
      </p:sp>
      <p:cxnSp>
        <p:nvCxnSpPr>
          <p:cNvPr id="27" name="26 Conector recto"/>
          <p:cNvCxnSpPr/>
          <p:nvPr/>
        </p:nvCxnSpPr>
        <p:spPr>
          <a:xfrm>
            <a:off x="4587875" y="742950"/>
            <a:ext cx="0" cy="7156450"/>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20488" name="14 Rectángulo"/>
          <p:cNvSpPr>
            <a:spLocks noChangeArrowheads="1"/>
          </p:cNvSpPr>
          <p:nvPr/>
        </p:nvSpPr>
        <p:spPr bwMode="auto">
          <a:xfrm>
            <a:off x="5073654" y="990600"/>
            <a:ext cx="4037013" cy="1938992"/>
          </a:xfrm>
          <a:prstGeom prst="rect">
            <a:avLst/>
          </a:prstGeom>
          <a:noFill/>
          <a:ln w="9525">
            <a:noFill/>
            <a:miter lim="800000"/>
            <a:headEnd/>
            <a:tailEnd/>
          </a:ln>
        </p:spPr>
        <p:txBody>
          <a:bodyPr>
            <a:spAutoFit/>
          </a:bodyPr>
          <a:lstStyle/>
          <a:p>
            <a:pPr>
              <a:lnSpc>
                <a:spcPct val="150000"/>
              </a:lnSpc>
            </a:pPr>
            <a:r>
              <a:rPr lang="es-CO" sz="1600" dirty="0">
                <a:solidFill>
                  <a:srgbClr val="002060"/>
                </a:solidFill>
              </a:rPr>
              <a:t>Estructurando una estrategia para llevar los productos al mercado</a:t>
            </a:r>
          </a:p>
          <a:p>
            <a:pPr>
              <a:lnSpc>
                <a:spcPct val="150000"/>
              </a:lnSpc>
              <a:buFont typeface="Wingdings" pitchFamily="2" charset="2"/>
              <a:buChar char="ü"/>
            </a:pPr>
            <a:r>
              <a:rPr lang="es-CO" sz="1600" dirty="0">
                <a:solidFill>
                  <a:srgbClr val="002060"/>
                </a:solidFill>
              </a:rPr>
              <a:t>Foco</a:t>
            </a:r>
          </a:p>
          <a:p>
            <a:pPr>
              <a:lnSpc>
                <a:spcPct val="150000"/>
              </a:lnSpc>
              <a:buFont typeface="Wingdings" pitchFamily="2" charset="2"/>
              <a:buChar char="ü"/>
            </a:pPr>
            <a:r>
              <a:rPr lang="es-CO" sz="1600" dirty="0">
                <a:solidFill>
                  <a:srgbClr val="002060"/>
                </a:solidFill>
              </a:rPr>
              <a:t>Buen funcionamiento – armonización de las áreas intervinientes en el proceso</a:t>
            </a:r>
            <a:endParaRPr lang="es-CO" sz="2000" dirty="0">
              <a:solidFill>
                <a:srgbClr val="002060"/>
              </a:solidFill>
            </a:endParaRPr>
          </a:p>
        </p:txBody>
      </p:sp>
      <p:sp>
        <p:nvSpPr>
          <p:cNvPr id="20489" name="18 Rectángulo"/>
          <p:cNvSpPr>
            <a:spLocks noChangeArrowheads="1"/>
          </p:cNvSpPr>
          <p:nvPr/>
        </p:nvSpPr>
        <p:spPr bwMode="auto">
          <a:xfrm>
            <a:off x="5080004" y="3027363"/>
            <a:ext cx="4035425" cy="387798"/>
          </a:xfrm>
          <a:prstGeom prst="rect">
            <a:avLst/>
          </a:prstGeom>
          <a:noFill/>
          <a:ln w="9525">
            <a:noFill/>
            <a:miter lim="800000"/>
            <a:headEnd/>
            <a:tailEnd/>
          </a:ln>
        </p:spPr>
        <p:txBody>
          <a:bodyPr>
            <a:spAutoFit/>
          </a:bodyPr>
          <a:lstStyle/>
          <a:p>
            <a:pPr>
              <a:lnSpc>
                <a:spcPct val="120000"/>
              </a:lnSpc>
            </a:pPr>
            <a:r>
              <a:rPr lang="es-CO" sz="1600" dirty="0">
                <a:solidFill>
                  <a:srgbClr val="002060"/>
                </a:solidFill>
              </a:rPr>
              <a:t>Comercialmente acompañando a las SCB</a:t>
            </a:r>
            <a:endParaRPr lang="es-CO" sz="2000" dirty="0">
              <a:solidFill>
                <a:srgbClr val="002060"/>
              </a:solidFill>
            </a:endParaRPr>
          </a:p>
        </p:txBody>
      </p:sp>
      <p:sp>
        <p:nvSpPr>
          <p:cNvPr id="20490" name="19 Rectángulo"/>
          <p:cNvSpPr>
            <a:spLocks noChangeArrowheads="1"/>
          </p:cNvSpPr>
          <p:nvPr/>
        </p:nvSpPr>
        <p:spPr bwMode="auto">
          <a:xfrm>
            <a:off x="5073654" y="3535363"/>
            <a:ext cx="4037013" cy="387798"/>
          </a:xfrm>
          <a:prstGeom prst="rect">
            <a:avLst/>
          </a:prstGeom>
          <a:noFill/>
          <a:ln w="9525">
            <a:noFill/>
            <a:miter lim="800000"/>
            <a:headEnd/>
            <a:tailEnd/>
          </a:ln>
        </p:spPr>
        <p:txBody>
          <a:bodyPr>
            <a:spAutoFit/>
          </a:bodyPr>
          <a:lstStyle/>
          <a:p>
            <a:pPr>
              <a:lnSpc>
                <a:spcPct val="120000"/>
              </a:lnSpc>
            </a:pPr>
            <a:r>
              <a:rPr lang="es-CO" sz="1600" dirty="0">
                <a:solidFill>
                  <a:srgbClr val="002060"/>
                </a:solidFill>
              </a:rPr>
              <a:t>Problema más fuerte es el de liquidez</a:t>
            </a:r>
            <a:endParaRPr lang="es-CO" sz="2000" dirty="0">
              <a:solidFill>
                <a:srgbClr val="002060"/>
              </a:solidFill>
            </a:endParaRPr>
          </a:p>
        </p:txBody>
      </p:sp>
      <p:sp>
        <p:nvSpPr>
          <p:cNvPr id="20491" name="20 Rectángulo"/>
          <p:cNvSpPr>
            <a:spLocks noChangeArrowheads="1"/>
          </p:cNvSpPr>
          <p:nvPr/>
        </p:nvSpPr>
        <p:spPr bwMode="auto">
          <a:xfrm>
            <a:off x="5080004" y="4071938"/>
            <a:ext cx="4035425" cy="683264"/>
          </a:xfrm>
          <a:prstGeom prst="rect">
            <a:avLst/>
          </a:prstGeom>
          <a:noFill/>
          <a:ln w="9525">
            <a:noFill/>
            <a:miter lim="800000"/>
            <a:headEnd/>
            <a:tailEnd/>
          </a:ln>
        </p:spPr>
        <p:txBody>
          <a:bodyPr>
            <a:spAutoFit/>
          </a:bodyPr>
          <a:lstStyle/>
          <a:p>
            <a:pPr>
              <a:lnSpc>
                <a:spcPct val="120000"/>
              </a:lnSpc>
            </a:pPr>
            <a:r>
              <a:rPr lang="es-CO" sz="1600" dirty="0">
                <a:solidFill>
                  <a:srgbClr val="002060"/>
                </a:solidFill>
              </a:rPr>
              <a:t>Acompañados de política del Ministerio de Agricultura con Finagro - Inversión</a:t>
            </a:r>
            <a:endParaRPr lang="es-CO" sz="2000" dirty="0">
              <a:solidFill>
                <a:srgbClr val="002060"/>
              </a:solidFill>
            </a:endParaRPr>
          </a:p>
        </p:txBody>
      </p:sp>
      <p:grpSp>
        <p:nvGrpSpPr>
          <p:cNvPr id="2" name="35 Grupo"/>
          <p:cNvGrpSpPr>
            <a:grpSpLocks/>
          </p:cNvGrpSpPr>
          <p:nvPr/>
        </p:nvGrpSpPr>
        <p:grpSpPr bwMode="auto">
          <a:xfrm>
            <a:off x="4691067" y="1122362"/>
            <a:ext cx="625475" cy="295466"/>
            <a:chOff x="3985144" y="1094204"/>
            <a:chExt cx="819051" cy="409267"/>
          </a:xfrm>
        </p:grpSpPr>
        <p:sp>
          <p:nvSpPr>
            <p:cNvPr id="24" name="23 Elipse"/>
            <p:cNvSpPr/>
            <p:nvPr/>
          </p:nvSpPr>
          <p:spPr>
            <a:xfrm>
              <a:off x="3985144" y="1103000"/>
              <a:ext cx="392894" cy="38041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endParaRPr lang="es-CO" sz="1600" b="1" dirty="0">
                <a:solidFill>
                  <a:schemeClr val="bg1"/>
                </a:solidFill>
                <a:latin typeface="Franklin Gothic Demi Cond" panose="020B0706030402020204" pitchFamily="34" charset="0"/>
              </a:endParaRPr>
            </a:p>
          </p:txBody>
        </p:sp>
        <p:sp>
          <p:nvSpPr>
            <p:cNvPr id="20506" name="24 CuadroTexto"/>
            <p:cNvSpPr txBox="1">
              <a:spLocks noChangeArrowheads="1"/>
            </p:cNvSpPr>
            <p:nvPr/>
          </p:nvSpPr>
          <p:spPr bwMode="auto">
            <a:xfrm flipH="1">
              <a:off x="4113572" y="1094204"/>
              <a:ext cx="690623" cy="409267"/>
            </a:xfrm>
            <a:prstGeom prst="rect">
              <a:avLst/>
            </a:prstGeom>
            <a:noFill/>
            <a:ln w="9525">
              <a:noFill/>
              <a:miter lim="800000"/>
              <a:headEnd/>
              <a:tailEnd/>
            </a:ln>
          </p:spPr>
          <p:txBody>
            <a:bodyPr lIns="0" tIns="0" rIns="0" bIns="0">
              <a:spAutoFit/>
            </a:bodyPr>
            <a:lstStyle/>
            <a:p>
              <a:pPr>
                <a:lnSpc>
                  <a:spcPct val="120000"/>
                </a:lnSpc>
              </a:pPr>
              <a:r>
                <a:rPr lang="es-CO" sz="1600" b="1" dirty="0">
                  <a:solidFill>
                    <a:schemeClr val="bg1"/>
                  </a:solidFill>
                </a:rPr>
                <a:t>1</a:t>
              </a:r>
            </a:p>
          </p:txBody>
        </p:sp>
      </p:grpSp>
      <p:grpSp>
        <p:nvGrpSpPr>
          <p:cNvPr id="3" name="35 Grupo"/>
          <p:cNvGrpSpPr>
            <a:grpSpLocks/>
          </p:cNvGrpSpPr>
          <p:nvPr/>
        </p:nvGrpSpPr>
        <p:grpSpPr bwMode="auto">
          <a:xfrm>
            <a:off x="4708525" y="3074989"/>
            <a:ext cx="630238" cy="295644"/>
            <a:chOff x="3985144" y="1102279"/>
            <a:chExt cx="827366" cy="410289"/>
          </a:xfrm>
        </p:grpSpPr>
        <p:sp>
          <p:nvSpPr>
            <p:cNvPr id="30" name="29 Elipse"/>
            <p:cNvSpPr/>
            <p:nvPr/>
          </p:nvSpPr>
          <p:spPr>
            <a:xfrm>
              <a:off x="3985144" y="1102279"/>
              <a:ext cx="393885" cy="38113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endParaRPr lang="es-CO" sz="1600" b="1" dirty="0">
                <a:solidFill>
                  <a:schemeClr val="bg1"/>
                </a:solidFill>
                <a:latin typeface="Franklin Gothic Demi Cond" panose="020B0706030402020204" pitchFamily="34" charset="0"/>
              </a:endParaRPr>
            </a:p>
          </p:txBody>
        </p:sp>
        <p:sp>
          <p:nvSpPr>
            <p:cNvPr id="20504" name="30 CuadroTexto"/>
            <p:cNvSpPr txBox="1">
              <a:spLocks noChangeArrowheads="1"/>
            </p:cNvSpPr>
            <p:nvPr/>
          </p:nvSpPr>
          <p:spPr bwMode="auto">
            <a:xfrm flipH="1">
              <a:off x="4121887" y="1102526"/>
              <a:ext cx="690623" cy="410042"/>
            </a:xfrm>
            <a:prstGeom prst="rect">
              <a:avLst/>
            </a:prstGeom>
            <a:noFill/>
            <a:ln w="9525">
              <a:noFill/>
              <a:miter lim="800000"/>
              <a:headEnd/>
              <a:tailEnd/>
            </a:ln>
          </p:spPr>
          <p:txBody>
            <a:bodyPr lIns="0" tIns="0" rIns="0" bIns="0">
              <a:spAutoFit/>
            </a:bodyPr>
            <a:lstStyle/>
            <a:p>
              <a:pPr>
                <a:lnSpc>
                  <a:spcPct val="120000"/>
                </a:lnSpc>
              </a:pPr>
              <a:r>
                <a:rPr lang="es-CO" sz="1600" b="1" dirty="0">
                  <a:solidFill>
                    <a:schemeClr val="bg1"/>
                  </a:solidFill>
                </a:rPr>
                <a:t>2</a:t>
              </a:r>
            </a:p>
          </p:txBody>
        </p:sp>
      </p:grpSp>
      <p:grpSp>
        <p:nvGrpSpPr>
          <p:cNvPr id="4" name="35 Grupo"/>
          <p:cNvGrpSpPr>
            <a:grpSpLocks/>
          </p:cNvGrpSpPr>
          <p:nvPr/>
        </p:nvGrpSpPr>
        <p:grpSpPr bwMode="auto">
          <a:xfrm>
            <a:off x="4714875" y="3589337"/>
            <a:ext cx="623888" cy="295466"/>
            <a:chOff x="3985144" y="1094203"/>
            <a:chExt cx="817851" cy="409268"/>
          </a:xfrm>
        </p:grpSpPr>
        <p:sp>
          <p:nvSpPr>
            <p:cNvPr id="33" name="32 Elipse"/>
            <p:cNvSpPr/>
            <p:nvPr/>
          </p:nvSpPr>
          <p:spPr>
            <a:xfrm>
              <a:off x="3985144" y="1102999"/>
              <a:ext cx="393318" cy="38041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endParaRPr lang="es-CO" sz="1600" b="1" dirty="0">
                <a:solidFill>
                  <a:schemeClr val="bg1"/>
                </a:solidFill>
                <a:latin typeface="Franklin Gothic Demi Cond" panose="020B0706030402020204" pitchFamily="34" charset="0"/>
              </a:endParaRPr>
            </a:p>
          </p:txBody>
        </p:sp>
        <p:sp>
          <p:nvSpPr>
            <p:cNvPr id="20502" name="33 CuadroTexto"/>
            <p:cNvSpPr txBox="1">
              <a:spLocks noChangeArrowheads="1"/>
            </p:cNvSpPr>
            <p:nvPr/>
          </p:nvSpPr>
          <p:spPr bwMode="auto">
            <a:xfrm flipH="1">
              <a:off x="4112372" y="1094203"/>
              <a:ext cx="690623" cy="409268"/>
            </a:xfrm>
            <a:prstGeom prst="rect">
              <a:avLst/>
            </a:prstGeom>
            <a:noFill/>
            <a:ln w="9525">
              <a:noFill/>
              <a:miter lim="800000"/>
              <a:headEnd/>
              <a:tailEnd/>
            </a:ln>
          </p:spPr>
          <p:txBody>
            <a:bodyPr lIns="0" tIns="0" rIns="0" bIns="0">
              <a:spAutoFit/>
            </a:bodyPr>
            <a:lstStyle/>
            <a:p>
              <a:pPr>
                <a:lnSpc>
                  <a:spcPct val="120000"/>
                </a:lnSpc>
              </a:pPr>
              <a:r>
                <a:rPr lang="es-CO" sz="1600" b="1" dirty="0">
                  <a:solidFill>
                    <a:schemeClr val="bg1"/>
                  </a:solidFill>
                </a:rPr>
                <a:t>3</a:t>
              </a:r>
            </a:p>
          </p:txBody>
        </p:sp>
      </p:grpSp>
      <p:grpSp>
        <p:nvGrpSpPr>
          <p:cNvPr id="5" name="35 Grupo"/>
          <p:cNvGrpSpPr>
            <a:grpSpLocks/>
          </p:cNvGrpSpPr>
          <p:nvPr/>
        </p:nvGrpSpPr>
        <p:grpSpPr bwMode="auto">
          <a:xfrm>
            <a:off x="4719638" y="4114803"/>
            <a:ext cx="615950" cy="295466"/>
            <a:chOff x="3985144" y="1094425"/>
            <a:chExt cx="805510" cy="411205"/>
          </a:xfrm>
        </p:grpSpPr>
        <p:sp>
          <p:nvSpPr>
            <p:cNvPr id="37" name="36 Elipse"/>
            <p:cNvSpPr/>
            <p:nvPr/>
          </p:nvSpPr>
          <p:spPr>
            <a:xfrm>
              <a:off x="3985144" y="1103262"/>
              <a:ext cx="392374" cy="38221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endParaRPr lang="es-CO" sz="1600" b="1" dirty="0">
                <a:solidFill>
                  <a:schemeClr val="bg1"/>
                </a:solidFill>
                <a:latin typeface="Franklin Gothic Demi Cond" panose="020B0706030402020204" pitchFamily="34" charset="0"/>
              </a:endParaRPr>
            </a:p>
          </p:txBody>
        </p:sp>
        <p:sp>
          <p:nvSpPr>
            <p:cNvPr id="20500" name="37 CuadroTexto"/>
            <p:cNvSpPr txBox="1">
              <a:spLocks noChangeArrowheads="1"/>
            </p:cNvSpPr>
            <p:nvPr/>
          </p:nvSpPr>
          <p:spPr bwMode="auto">
            <a:xfrm flipH="1">
              <a:off x="4100031" y="1094425"/>
              <a:ext cx="690623" cy="411205"/>
            </a:xfrm>
            <a:prstGeom prst="rect">
              <a:avLst/>
            </a:prstGeom>
            <a:noFill/>
            <a:ln w="9525">
              <a:noFill/>
              <a:miter lim="800000"/>
              <a:headEnd/>
              <a:tailEnd/>
            </a:ln>
          </p:spPr>
          <p:txBody>
            <a:bodyPr lIns="0" tIns="0" rIns="0" bIns="0">
              <a:spAutoFit/>
            </a:bodyPr>
            <a:lstStyle/>
            <a:p>
              <a:pPr>
                <a:lnSpc>
                  <a:spcPct val="120000"/>
                </a:lnSpc>
              </a:pPr>
              <a:r>
                <a:rPr lang="es-CO" sz="1600" b="1" dirty="0">
                  <a:solidFill>
                    <a:schemeClr val="bg1"/>
                  </a:solidFill>
                </a:rPr>
                <a:t>4</a:t>
              </a:r>
            </a:p>
          </p:txBody>
        </p:sp>
      </p:grpSp>
      <p:pic>
        <p:nvPicPr>
          <p:cNvPr id="20496" name="Picture 2" descr="Resultado de imagen para ciclismo logo"/>
          <p:cNvPicPr>
            <a:picLocks noChangeAspect="1" noChangeArrowheads="1"/>
          </p:cNvPicPr>
          <p:nvPr/>
        </p:nvPicPr>
        <p:blipFill>
          <a:blip r:embed="rId3" cstate="print"/>
          <a:srcRect/>
          <a:stretch>
            <a:fillRect/>
          </a:stretch>
        </p:blipFill>
        <p:spPr bwMode="auto">
          <a:xfrm>
            <a:off x="295275" y="106365"/>
            <a:ext cx="1004887" cy="557212"/>
          </a:xfrm>
          <a:prstGeom prst="rect">
            <a:avLst/>
          </a:prstGeom>
          <a:noFill/>
          <a:ln w="9525">
            <a:noFill/>
            <a:miter lim="800000"/>
            <a:headEnd/>
            <a:tailEnd/>
          </a:ln>
        </p:spPr>
      </p:pic>
      <p:graphicFrame>
        <p:nvGraphicFramePr>
          <p:cNvPr id="28" name="27 Diagrama"/>
          <p:cNvGraphicFramePr/>
          <p:nvPr/>
        </p:nvGraphicFramePr>
        <p:xfrm>
          <a:off x="0" y="1628387"/>
          <a:ext cx="4400976" cy="21435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0498" name="33 CuadroTexto"/>
          <p:cNvSpPr txBox="1">
            <a:spLocks noChangeArrowheads="1"/>
          </p:cNvSpPr>
          <p:nvPr/>
        </p:nvSpPr>
        <p:spPr bwMode="auto">
          <a:xfrm>
            <a:off x="1677991" y="3814764"/>
            <a:ext cx="1227137" cy="738664"/>
          </a:xfrm>
          <a:prstGeom prst="rect">
            <a:avLst/>
          </a:prstGeom>
          <a:noFill/>
          <a:ln w="9525">
            <a:noFill/>
            <a:miter lim="800000"/>
            <a:headEnd/>
            <a:tailEnd/>
          </a:ln>
        </p:spPr>
        <p:txBody>
          <a:bodyPr lIns="0" tIns="0" rIns="0" bIns="0">
            <a:spAutoFit/>
          </a:bodyPr>
          <a:lstStyle/>
          <a:p>
            <a:pPr>
              <a:lnSpc>
                <a:spcPct val="120000"/>
              </a:lnSpc>
            </a:pPr>
            <a:r>
              <a:rPr lang="es-CO" sz="2000" b="1" dirty="0">
                <a:solidFill>
                  <a:srgbClr val="002060"/>
                </a:solidFill>
              </a:rPr>
              <a:t>Ejecutado</a:t>
            </a:r>
          </a:p>
          <a:p>
            <a:pPr algn="ctr">
              <a:lnSpc>
                <a:spcPct val="120000"/>
              </a:lnSpc>
            </a:pPr>
            <a:r>
              <a:rPr lang="es-CO" sz="2000" b="1" dirty="0">
                <a:solidFill>
                  <a:srgbClr val="002060"/>
                </a:solidFill>
              </a:rPr>
              <a:t>127 %</a:t>
            </a:r>
          </a:p>
        </p:txBody>
      </p:sp>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2"/>
          <p:cNvPicPr>
            <a:picLocks noChangeAspect="1" noChangeArrowheads="1"/>
          </p:cNvPicPr>
          <p:nvPr/>
        </p:nvPicPr>
        <p:blipFill>
          <a:blip r:embed="rId2" cstate="print"/>
          <a:srcRect l="19733" t="10577" r="18008" b="6090"/>
          <a:stretch>
            <a:fillRect/>
          </a:stretch>
        </p:blipFill>
        <p:spPr bwMode="auto">
          <a:xfrm>
            <a:off x="315914" y="1727200"/>
            <a:ext cx="3990975" cy="3225800"/>
          </a:xfrm>
          <a:prstGeom prst="rect">
            <a:avLst/>
          </a:prstGeom>
          <a:noFill/>
          <a:ln w="9525">
            <a:noFill/>
            <a:miter lim="800000"/>
            <a:headEnd/>
            <a:tailEnd/>
          </a:ln>
        </p:spPr>
      </p:pic>
      <p:pic>
        <p:nvPicPr>
          <p:cNvPr id="21508" name="Picture 4"/>
          <p:cNvPicPr>
            <a:picLocks noChangeAspect="1" noChangeArrowheads="1"/>
          </p:cNvPicPr>
          <p:nvPr/>
        </p:nvPicPr>
        <p:blipFill>
          <a:blip r:embed="rId3" cstate="print"/>
          <a:srcRect l="19547" t="10060" r="17924" b="6310"/>
          <a:stretch>
            <a:fillRect/>
          </a:stretch>
        </p:blipFill>
        <p:spPr bwMode="auto">
          <a:xfrm>
            <a:off x="4610100" y="820740"/>
            <a:ext cx="4229100" cy="3557587"/>
          </a:xfrm>
          <a:prstGeom prst="rect">
            <a:avLst/>
          </a:prstGeom>
          <a:noFill/>
          <a:ln w="9525">
            <a:noFill/>
            <a:miter lim="800000"/>
            <a:headEnd/>
            <a:tailEnd/>
          </a:ln>
        </p:spPr>
      </p:pic>
      <p:sp>
        <p:nvSpPr>
          <p:cNvPr id="8" name="33 CuadroTexto"/>
          <p:cNvSpPr txBox="1">
            <a:spLocks noChangeArrowheads="1"/>
          </p:cNvSpPr>
          <p:nvPr/>
        </p:nvSpPr>
        <p:spPr bwMode="auto">
          <a:xfrm>
            <a:off x="1601821" y="49214"/>
            <a:ext cx="4820230" cy="590931"/>
          </a:xfrm>
          <a:prstGeom prst="rect">
            <a:avLst/>
          </a:prstGeom>
          <a:noFill/>
          <a:ln w="9525">
            <a:noFill/>
            <a:miter lim="800000"/>
            <a:headEnd/>
            <a:tailEnd/>
          </a:ln>
        </p:spPr>
        <p:txBody>
          <a:bodyPr wrap="none" lIns="0" tIns="0" rIns="0" bIns="0">
            <a:spAutoFit/>
          </a:bodyPr>
          <a:lstStyle/>
          <a:p>
            <a:pPr eaLnBrk="1" hangingPunct="1">
              <a:lnSpc>
                <a:spcPct val="120000"/>
              </a:lnSpc>
              <a:defRPr/>
            </a:pPr>
            <a:r>
              <a:rPr lang="es-CO" sz="3200" b="1" dirty="0">
                <a:solidFill>
                  <a:srgbClr val="002060"/>
                </a:solidFill>
                <a:latin typeface="+mn-lt"/>
              </a:rPr>
              <a:t>Gran Tour Repos – BMC </a:t>
            </a:r>
          </a:p>
        </p:txBody>
      </p:sp>
      <p:pic>
        <p:nvPicPr>
          <p:cNvPr id="21510" name="Picture 2" descr="Resultado de imagen para ciclismo logo"/>
          <p:cNvPicPr>
            <a:picLocks noChangeAspect="1" noChangeArrowheads="1"/>
          </p:cNvPicPr>
          <p:nvPr/>
        </p:nvPicPr>
        <p:blipFill>
          <a:blip r:embed="rId4" cstate="print"/>
          <a:srcRect/>
          <a:stretch>
            <a:fillRect/>
          </a:stretch>
        </p:blipFill>
        <p:spPr bwMode="auto">
          <a:xfrm>
            <a:off x="157167" y="106365"/>
            <a:ext cx="1004887" cy="557212"/>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3 CuadroTexto"/>
          <p:cNvSpPr txBox="1">
            <a:spLocks noChangeArrowheads="1"/>
          </p:cNvSpPr>
          <p:nvPr/>
        </p:nvSpPr>
        <p:spPr bwMode="auto">
          <a:xfrm>
            <a:off x="2245347" y="49215"/>
            <a:ext cx="4083426" cy="590931"/>
          </a:xfrm>
          <a:prstGeom prst="rect">
            <a:avLst/>
          </a:prstGeom>
          <a:noFill/>
          <a:ln w="9525">
            <a:noFill/>
            <a:miter lim="800000"/>
            <a:headEnd/>
            <a:tailEnd/>
          </a:ln>
        </p:spPr>
        <p:txBody>
          <a:bodyPr wrap="none" lIns="0" tIns="0" rIns="0" bIns="0">
            <a:spAutoFit/>
          </a:bodyPr>
          <a:lstStyle/>
          <a:p>
            <a:pPr eaLnBrk="1" hangingPunct="1">
              <a:lnSpc>
                <a:spcPct val="120000"/>
              </a:lnSpc>
              <a:defRPr/>
            </a:pPr>
            <a:r>
              <a:rPr lang="es-CO" sz="3200" b="1" dirty="0">
                <a:solidFill>
                  <a:srgbClr val="002060"/>
                </a:solidFill>
                <a:latin typeface="+mn-lt"/>
              </a:rPr>
              <a:t>MCP – Sigue </a:t>
            </a:r>
            <a:r>
              <a:rPr lang="es-CO" sz="3200" b="1" dirty="0" smtClean="0">
                <a:solidFill>
                  <a:srgbClr val="002060"/>
                </a:solidFill>
                <a:latin typeface="+mn-lt"/>
              </a:rPr>
              <a:t>Tu </a:t>
            </a:r>
            <a:r>
              <a:rPr lang="es-CO" sz="3200" b="1" dirty="0">
                <a:solidFill>
                  <a:srgbClr val="002060"/>
                </a:solidFill>
                <a:latin typeface="+mn-lt"/>
              </a:rPr>
              <a:t>Reto</a:t>
            </a:r>
          </a:p>
        </p:txBody>
      </p:sp>
      <p:sp>
        <p:nvSpPr>
          <p:cNvPr id="22531" name="8 CuadroTexto"/>
          <p:cNvSpPr txBox="1">
            <a:spLocks noChangeArrowheads="1"/>
          </p:cNvSpPr>
          <p:nvPr/>
        </p:nvSpPr>
        <p:spPr bwMode="auto">
          <a:xfrm>
            <a:off x="2613025" y="1343027"/>
            <a:ext cx="2420938" cy="590931"/>
          </a:xfrm>
          <a:prstGeom prst="rect">
            <a:avLst/>
          </a:prstGeom>
          <a:noFill/>
          <a:ln w="9525">
            <a:noFill/>
            <a:miter lim="800000"/>
            <a:headEnd/>
            <a:tailEnd/>
          </a:ln>
        </p:spPr>
        <p:txBody>
          <a:bodyPr lIns="0" tIns="0" rIns="0" bIns="0">
            <a:spAutoFit/>
          </a:bodyPr>
          <a:lstStyle/>
          <a:p>
            <a:pPr>
              <a:lnSpc>
                <a:spcPct val="120000"/>
              </a:lnSpc>
            </a:pPr>
            <a:r>
              <a:rPr lang="es-CO" sz="3200" b="1" dirty="0">
                <a:solidFill>
                  <a:srgbClr val="002060"/>
                </a:solidFill>
              </a:rPr>
              <a:t>$170.000 M</a:t>
            </a:r>
          </a:p>
        </p:txBody>
      </p:sp>
      <p:sp>
        <p:nvSpPr>
          <p:cNvPr id="22532" name="9 CuadroTexto"/>
          <p:cNvSpPr txBox="1">
            <a:spLocks noChangeArrowheads="1"/>
          </p:cNvSpPr>
          <p:nvPr/>
        </p:nvSpPr>
        <p:spPr bwMode="auto">
          <a:xfrm>
            <a:off x="439742" y="3028952"/>
            <a:ext cx="2009775" cy="1034129"/>
          </a:xfrm>
          <a:prstGeom prst="rect">
            <a:avLst/>
          </a:prstGeom>
          <a:noFill/>
          <a:ln w="9525">
            <a:noFill/>
            <a:miter lim="800000"/>
            <a:headEnd/>
            <a:tailEnd/>
          </a:ln>
        </p:spPr>
        <p:txBody>
          <a:bodyPr lIns="0" tIns="0" rIns="0" bIns="0">
            <a:spAutoFit/>
          </a:bodyPr>
          <a:lstStyle/>
          <a:p>
            <a:pPr>
              <a:lnSpc>
                <a:spcPct val="120000"/>
              </a:lnSpc>
            </a:pPr>
            <a:r>
              <a:rPr lang="es-CO" sz="2800" b="1" dirty="0">
                <a:solidFill>
                  <a:srgbClr val="002060"/>
                </a:solidFill>
              </a:rPr>
              <a:t>Junio</a:t>
            </a:r>
          </a:p>
          <a:p>
            <a:pPr>
              <a:lnSpc>
                <a:spcPct val="120000"/>
              </a:lnSpc>
            </a:pPr>
            <a:r>
              <a:rPr lang="es-CO" sz="2800" b="1" dirty="0">
                <a:solidFill>
                  <a:srgbClr val="002060"/>
                </a:solidFill>
              </a:rPr>
              <a:t>Ejecutado</a:t>
            </a:r>
          </a:p>
        </p:txBody>
      </p:sp>
      <p:sp>
        <p:nvSpPr>
          <p:cNvPr id="22533" name="10 CuadroTexto"/>
          <p:cNvSpPr txBox="1">
            <a:spLocks noChangeArrowheads="1"/>
          </p:cNvSpPr>
          <p:nvPr/>
        </p:nvSpPr>
        <p:spPr bwMode="auto">
          <a:xfrm>
            <a:off x="2595563" y="3355977"/>
            <a:ext cx="1947862" cy="517065"/>
          </a:xfrm>
          <a:prstGeom prst="rect">
            <a:avLst/>
          </a:prstGeom>
          <a:noFill/>
          <a:ln w="9525">
            <a:noFill/>
            <a:miter lim="800000"/>
            <a:headEnd/>
            <a:tailEnd/>
          </a:ln>
        </p:spPr>
        <p:txBody>
          <a:bodyPr lIns="0" tIns="0" rIns="0" bIns="0">
            <a:spAutoFit/>
          </a:bodyPr>
          <a:lstStyle/>
          <a:p>
            <a:pPr>
              <a:lnSpc>
                <a:spcPct val="120000"/>
              </a:lnSpc>
            </a:pPr>
            <a:r>
              <a:rPr lang="es-CO" sz="2800" b="1" dirty="0">
                <a:solidFill>
                  <a:srgbClr val="002060"/>
                </a:solidFill>
              </a:rPr>
              <a:t>$54.000 M</a:t>
            </a:r>
          </a:p>
        </p:txBody>
      </p:sp>
      <p:sp>
        <p:nvSpPr>
          <p:cNvPr id="22535" name="13 CuadroTexto"/>
          <p:cNvSpPr txBox="1">
            <a:spLocks noChangeArrowheads="1"/>
          </p:cNvSpPr>
          <p:nvPr/>
        </p:nvSpPr>
        <p:spPr bwMode="auto">
          <a:xfrm>
            <a:off x="381003" y="1323977"/>
            <a:ext cx="2009775" cy="590931"/>
          </a:xfrm>
          <a:prstGeom prst="rect">
            <a:avLst/>
          </a:prstGeom>
          <a:noFill/>
          <a:ln w="9525">
            <a:noFill/>
            <a:miter lim="800000"/>
            <a:headEnd/>
            <a:tailEnd/>
          </a:ln>
        </p:spPr>
        <p:txBody>
          <a:bodyPr lIns="0" tIns="0" rIns="0" bIns="0">
            <a:spAutoFit/>
          </a:bodyPr>
          <a:lstStyle/>
          <a:p>
            <a:pPr>
              <a:lnSpc>
                <a:spcPct val="120000"/>
              </a:lnSpc>
            </a:pPr>
            <a:r>
              <a:rPr lang="es-CO" sz="3200" b="1" dirty="0">
                <a:solidFill>
                  <a:srgbClr val="002060"/>
                </a:solidFill>
              </a:rPr>
              <a:t>Objetivo</a:t>
            </a:r>
          </a:p>
        </p:txBody>
      </p:sp>
      <p:cxnSp>
        <p:nvCxnSpPr>
          <p:cNvPr id="15" name="14 Conector recto"/>
          <p:cNvCxnSpPr/>
          <p:nvPr/>
        </p:nvCxnSpPr>
        <p:spPr>
          <a:xfrm>
            <a:off x="2533650" y="1323977"/>
            <a:ext cx="0" cy="1160463"/>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2505079" y="3028952"/>
            <a:ext cx="28575" cy="1476375"/>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flipH="1">
            <a:off x="76200" y="1860550"/>
            <a:ext cx="2457450" cy="0"/>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H="1">
            <a:off x="47625" y="4024313"/>
            <a:ext cx="2457450" cy="0"/>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22540" name="21 CuadroTexto"/>
          <p:cNvSpPr txBox="1">
            <a:spLocks noChangeArrowheads="1"/>
          </p:cNvSpPr>
          <p:nvPr/>
        </p:nvSpPr>
        <p:spPr bwMode="auto">
          <a:xfrm>
            <a:off x="5289554" y="2947990"/>
            <a:ext cx="3414713" cy="1846659"/>
          </a:xfrm>
          <a:prstGeom prst="rect">
            <a:avLst/>
          </a:prstGeom>
          <a:noFill/>
          <a:ln w="9525">
            <a:noFill/>
            <a:miter lim="800000"/>
            <a:headEnd/>
            <a:tailEnd/>
          </a:ln>
        </p:spPr>
        <p:txBody>
          <a:bodyPr lIns="0" tIns="0" rIns="0" bIns="0">
            <a:spAutoFit/>
          </a:bodyPr>
          <a:lstStyle/>
          <a:p>
            <a:pPr>
              <a:lnSpc>
                <a:spcPct val="200000"/>
              </a:lnSpc>
              <a:buFont typeface="Wingdings" pitchFamily="2" charset="2"/>
              <a:buChar char="ü"/>
            </a:pPr>
            <a:r>
              <a:rPr lang="es-CO" sz="2000" dirty="0">
                <a:solidFill>
                  <a:srgbClr val="002060"/>
                </a:solidFill>
              </a:rPr>
              <a:t>Julio y agosto deben ser meses de $ 58.000 M en promedio</a:t>
            </a:r>
          </a:p>
        </p:txBody>
      </p:sp>
      <p:sp>
        <p:nvSpPr>
          <p:cNvPr id="22541" name="22 Rectángulo"/>
          <p:cNvSpPr>
            <a:spLocks noChangeArrowheads="1"/>
          </p:cNvSpPr>
          <p:nvPr/>
        </p:nvSpPr>
        <p:spPr bwMode="auto">
          <a:xfrm>
            <a:off x="5254629" y="927100"/>
            <a:ext cx="3097213" cy="1938992"/>
          </a:xfrm>
          <a:prstGeom prst="rect">
            <a:avLst/>
          </a:prstGeom>
          <a:noFill/>
          <a:ln w="9525">
            <a:noFill/>
            <a:miter lim="800000"/>
            <a:headEnd/>
            <a:tailEnd/>
          </a:ln>
        </p:spPr>
        <p:txBody>
          <a:bodyPr>
            <a:spAutoFit/>
          </a:bodyPr>
          <a:lstStyle/>
          <a:p>
            <a:pPr>
              <a:lnSpc>
                <a:spcPct val="200000"/>
              </a:lnSpc>
              <a:buFont typeface="Wingdings" pitchFamily="2" charset="2"/>
              <a:buChar char="ü"/>
            </a:pPr>
            <a:r>
              <a:rPr lang="es-CO" sz="2000" dirty="0">
                <a:solidFill>
                  <a:srgbClr val="002060"/>
                </a:solidFill>
              </a:rPr>
              <a:t>Muy en línea con el comportamiento esperado</a:t>
            </a:r>
          </a:p>
        </p:txBody>
      </p:sp>
      <p:cxnSp>
        <p:nvCxnSpPr>
          <p:cNvPr id="14" name="13 Conector recto"/>
          <p:cNvCxnSpPr/>
          <p:nvPr/>
        </p:nvCxnSpPr>
        <p:spPr>
          <a:xfrm>
            <a:off x="4972050" y="1074656"/>
            <a:ext cx="0" cy="3845007"/>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111943" y="1933576"/>
            <a:ext cx="2278832" cy="997196"/>
          </a:xfrm>
          <a:prstGeom prst="rect">
            <a:avLst/>
          </a:prstGeom>
          <a:noFill/>
        </p:spPr>
        <p:txBody>
          <a:bodyPr wrap="square" lIns="0" tIns="0" rIns="0" bIns="0" rtlCol="0">
            <a:spAutoFit/>
          </a:bodyPr>
          <a:lstStyle/>
          <a:p>
            <a:pPr>
              <a:lnSpc>
                <a:spcPct val="120000"/>
              </a:lnSpc>
            </a:pPr>
            <a:r>
              <a:rPr lang="es-CO" b="1" dirty="0" smtClean="0">
                <a:solidFill>
                  <a:srgbClr val="002060"/>
                </a:solidFill>
              </a:rPr>
              <a:t>Junio – Julio – Agosto </a:t>
            </a:r>
          </a:p>
          <a:p>
            <a:pPr>
              <a:lnSpc>
                <a:spcPct val="120000"/>
              </a:lnSpc>
            </a:pPr>
            <a:endParaRPr lang="es-CO" dirty="0">
              <a:solidFill>
                <a:schemeClr val="tx2"/>
              </a:solidFill>
            </a:endParaRPr>
          </a:p>
        </p:txBody>
      </p:sp>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800521"/>
            <a:ext cx="8458681" cy="2036871"/>
          </a:xfrm>
        </p:spPr>
        <p:txBody>
          <a:bodyPr/>
          <a:lstStyle/>
          <a:p>
            <a:pPr lvl="1" algn="ctr" defTabSz="913990" rtl="0">
              <a:lnSpc>
                <a:spcPct val="85000"/>
              </a:lnSpc>
              <a:spcBef>
                <a:spcPct val="0"/>
              </a:spcBef>
            </a:pPr>
            <a:r>
              <a:rPr lang="es-CO" sz="4000" dirty="0" smtClean="0">
                <a:solidFill>
                  <a:schemeClr val="bg1"/>
                </a:solidFill>
                <a:latin typeface="+mj-lt"/>
              </a:rPr>
              <a:t>4.4 Modernización tecnológica y de procesos </a:t>
            </a:r>
            <a:r>
              <a:rPr lang="es-CO" sz="2400" dirty="0" smtClean="0">
                <a:solidFill>
                  <a:schemeClr val="bg1"/>
                </a:solidFill>
                <a:latin typeface="+mn-lt"/>
              </a:rPr>
              <a:t/>
            </a:r>
            <a:br>
              <a:rPr lang="es-CO" sz="2400" dirty="0" smtClean="0">
                <a:solidFill>
                  <a:schemeClr val="bg1"/>
                </a:solidFill>
                <a:latin typeface="+mn-lt"/>
              </a:rPr>
            </a:br>
            <a:r>
              <a:rPr lang="es-CO" sz="2400" dirty="0">
                <a:solidFill>
                  <a:schemeClr val="bg1"/>
                </a:solidFill>
                <a:latin typeface="+mn-lt"/>
              </a:rPr>
              <a:t/>
            </a:r>
            <a:br>
              <a:rPr lang="es-CO" sz="2400" dirty="0">
                <a:solidFill>
                  <a:schemeClr val="bg1"/>
                </a:solidFill>
                <a:latin typeface="+mn-lt"/>
              </a:rPr>
            </a:br>
            <a:endParaRPr lang="es-CO" sz="5400" dirty="0">
              <a:solidFill>
                <a:schemeClr val="bg1"/>
              </a:solidFill>
            </a:endParaRPr>
          </a:p>
        </p:txBody>
      </p:sp>
      <p:sp>
        <p:nvSpPr>
          <p:cNvPr id="2" name="1 Marcador de texto"/>
          <p:cNvSpPr>
            <a:spLocks noGrp="1"/>
          </p:cNvSpPr>
          <p:nvPr>
            <p:ph type="body" sz="quarter" idx="14"/>
          </p:nvPr>
        </p:nvSpPr>
        <p:spPr>
          <a:xfrm>
            <a:off x="674784" y="3705416"/>
            <a:ext cx="7783445" cy="1438085"/>
          </a:xfrm>
        </p:spPr>
        <p:txBody>
          <a:bodyPr/>
          <a:lstStyle/>
          <a:p>
            <a:pPr>
              <a:buNone/>
            </a:pPr>
            <a:endParaRPr lang="es-CO" dirty="0" smtClean="0">
              <a:solidFill>
                <a:schemeClr val="bg1"/>
              </a:solidFill>
            </a:endParaRPr>
          </a:p>
          <a:p>
            <a:pPr>
              <a:buNone/>
            </a:pPr>
            <a:endParaRPr lang="es-CO" dirty="0" smtClean="0">
              <a:solidFill>
                <a:schemeClr val="bg1"/>
              </a:solidFill>
            </a:endParaRPr>
          </a:p>
          <a:p>
            <a:pPr>
              <a:buNone/>
            </a:pPr>
            <a:r>
              <a:rPr lang="es-CO" sz="1800" dirty="0" smtClean="0">
                <a:solidFill>
                  <a:schemeClr val="bg1"/>
                </a:solidFill>
                <a:latin typeface="+mn-lt"/>
              </a:rPr>
              <a:t>Verbo: Informativo</a:t>
            </a:r>
            <a:endParaRPr lang="es-CO" sz="1800" dirty="0">
              <a:solidFill>
                <a:schemeClr val="bg1"/>
              </a:solidFill>
              <a:latin typeface="+mn-lt"/>
            </a:endParaRPr>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91 Imagen" descr="BMC LOGO.bmp"/>
          <p:cNvPicPr>
            <a:picLocks noChangeAspect="1"/>
          </p:cNvPicPr>
          <p:nvPr/>
        </p:nvPicPr>
        <p:blipFill>
          <a:blip r:embed="rId3" cstate="print"/>
          <a:srcRect t="9660" r="-211"/>
          <a:stretch>
            <a:fillRect/>
          </a:stretch>
        </p:blipFill>
        <p:spPr bwMode="auto">
          <a:xfrm>
            <a:off x="7494593" y="126635"/>
            <a:ext cx="1512000" cy="465145"/>
          </a:xfrm>
          <a:prstGeom prst="rect">
            <a:avLst/>
          </a:prstGeom>
          <a:noFill/>
          <a:ln w="9525">
            <a:noFill/>
            <a:miter lim="800000"/>
            <a:headEnd/>
            <a:tailEnd/>
          </a:ln>
        </p:spPr>
      </p:pic>
      <p:graphicFrame>
        <p:nvGraphicFramePr>
          <p:cNvPr id="16" name="15 Diagrama"/>
          <p:cNvGraphicFramePr/>
          <p:nvPr>
            <p:extLst>
              <p:ext uri="{D42A27DB-BD31-4B8C-83A1-F6EECF244321}">
                <p14:modId xmlns:p14="http://schemas.microsoft.com/office/powerpoint/2010/main" xmlns="" val="445671873"/>
              </p:ext>
            </p:extLst>
          </p:nvPr>
        </p:nvGraphicFramePr>
        <p:xfrm>
          <a:off x="489397" y="914401"/>
          <a:ext cx="7959144" cy="366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412839334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CuadroTexto"/>
          <p:cNvSpPr txBox="1"/>
          <p:nvPr/>
        </p:nvSpPr>
        <p:spPr>
          <a:xfrm>
            <a:off x="151018" y="72938"/>
            <a:ext cx="8306044" cy="689195"/>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dirty="0" smtClean="0"/>
              <a:t>Automatización MCP </a:t>
            </a:r>
            <a:endParaRPr lang="es-CO" dirty="0"/>
          </a:p>
        </p:txBody>
      </p:sp>
      <p:sp>
        <p:nvSpPr>
          <p:cNvPr id="2" name="CuadroTexto 1"/>
          <p:cNvSpPr txBox="1"/>
          <p:nvPr/>
        </p:nvSpPr>
        <p:spPr>
          <a:xfrm>
            <a:off x="151019" y="633885"/>
            <a:ext cx="8663044" cy="590931"/>
          </a:xfrm>
          <a:prstGeom prst="rect">
            <a:avLst/>
          </a:prstGeom>
          <a:noFill/>
        </p:spPr>
        <p:txBody>
          <a:bodyPr wrap="square" lIns="0" tIns="0" rIns="0" bIns="0" rtlCol="0">
            <a:spAutoFit/>
          </a:bodyPr>
          <a:lstStyle/>
          <a:p>
            <a:pPr algn="just">
              <a:lnSpc>
                <a:spcPct val="120000"/>
              </a:lnSpc>
            </a:pPr>
            <a:r>
              <a:rPr lang="es-CO" sz="1600" b="1" dirty="0" smtClean="0"/>
              <a:t>Objetivo: </a:t>
            </a:r>
            <a:r>
              <a:rPr lang="es-CO" sz="1600" dirty="0" smtClean="0"/>
              <a:t>Trazabilidad </a:t>
            </a:r>
            <a:r>
              <a:rPr lang="es-CO" sz="1600" dirty="0"/>
              <a:t>de la información y optimización de  tiempos y actividades  en cada una  de las etapas del proceso de negociación del MCP</a:t>
            </a:r>
            <a:endParaRPr lang="es-CO" sz="1600" dirty="0">
              <a:solidFill>
                <a:schemeClr val="tx2"/>
              </a:solidFill>
            </a:endParaRPr>
          </a:p>
        </p:txBody>
      </p:sp>
      <p:graphicFrame>
        <p:nvGraphicFramePr>
          <p:cNvPr id="15" name="Diagrama 14"/>
          <p:cNvGraphicFramePr/>
          <p:nvPr>
            <p:extLst>
              <p:ext uri="{D42A27DB-BD31-4B8C-83A1-F6EECF244321}">
                <p14:modId xmlns:p14="http://schemas.microsoft.com/office/powerpoint/2010/main" xmlns="" val="1643736384"/>
              </p:ext>
            </p:extLst>
          </p:nvPr>
        </p:nvGraphicFramePr>
        <p:xfrm>
          <a:off x="5136445" y="1224814"/>
          <a:ext cx="4436534" cy="3619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uadroTexto 7"/>
          <p:cNvSpPr txBox="1"/>
          <p:nvPr/>
        </p:nvSpPr>
        <p:spPr>
          <a:xfrm>
            <a:off x="5556144" y="4366783"/>
            <a:ext cx="3257920" cy="517065"/>
          </a:xfrm>
          <a:prstGeom prst="rect">
            <a:avLst/>
          </a:prstGeom>
          <a:noFill/>
        </p:spPr>
        <p:txBody>
          <a:bodyPr wrap="square" lIns="0" tIns="0" rIns="0" bIns="0" rtlCol="0">
            <a:spAutoFit/>
          </a:bodyPr>
          <a:lstStyle/>
          <a:p>
            <a:pPr marL="285750" indent="-285750" algn="ctr">
              <a:lnSpc>
                <a:spcPct val="120000"/>
              </a:lnSpc>
              <a:buFont typeface="Arial" panose="020B0604020202020204" pitchFamily="34" charset="0"/>
              <a:buChar char="•"/>
            </a:pPr>
            <a:r>
              <a:rPr lang="es-CO" sz="1400" dirty="0" smtClean="0"/>
              <a:t>Articulación de sistemas y áreas</a:t>
            </a:r>
          </a:p>
          <a:p>
            <a:pPr marL="285750" indent="-285750" algn="ctr">
              <a:lnSpc>
                <a:spcPct val="120000"/>
              </a:lnSpc>
              <a:buFont typeface="Arial" panose="020B0604020202020204" pitchFamily="34" charset="0"/>
              <a:buChar char="•"/>
            </a:pPr>
            <a:r>
              <a:rPr lang="es-CO" sz="1400" dirty="0" smtClean="0"/>
              <a:t>Integración de las interfaces</a:t>
            </a:r>
            <a:endParaRPr lang="es-CO" sz="1400" dirty="0"/>
          </a:p>
        </p:txBody>
      </p:sp>
      <p:graphicFrame>
        <p:nvGraphicFramePr>
          <p:cNvPr id="3" name="Diagrama 2"/>
          <p:cNvGraphicFramePr/>
          <p:nvPr>
            <p:extLst>
              <p:ext uri="{D42A27DB-BD31-4B8C-83A1-F6EECF244321}">
                <p14:modId xmlns:p14="http://schemas.microsoft.com/office/powerpoint/2010/main" xmlns="" val="3382161360"/>
              </p:ext>
            </p:extLst>
          </p:nvPr>
        </p:nvGraphicFramePr>
        <p:xfrm>
          <a:off x="151018" y="796904"/>
          <a:ext cx="4754432" cy="39537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CuadroTexto 8"/>
          <p:cNvSpPr txBox="1"/>
          <p:nvPr/>
        </p:nvSpPr>
        <p:spPr>
          <a:xfrm>
            <a:off x="203357" y="4041528"/>
            <a:ext cx="2268250" cy="1034129"/>
          </a:xfrm>
          <a:prstGeom prst="rect">
            <a:avLst/>
          </a:prstGeom>
          <a:noFill/>
        </p:spPr>
        <p:txBody>
          <a:bodyPr wrap="none" lIns="0" tIns="0" rIns="0" bIns="0" rtlCol="0">
            <a:spAutoFit/>
          </a:bodyPr>
          <a:lstStyle/>
          <a:p>
            <a:pPr algn="ctr">
              <a:lnSpc>
                <a:spcPct val="120000"/>
              </a:lnSpc>
            </a:pPr>
            <a:r>
              <a:rPr lang="es-CO" sz="1400" b="1" u="sng" dirty="0" smtClean="0"/>
              <a:t>Etapas</a:t>
            </a:r>
          </a:p>
          <a:p>
            <a:pPr>
              <a:lnSpc>
                <a:spcPct val="120000"/>
              </a:lnSpc>
            </a:pPr>
            <a:r>
              <a:rPr lang="es-CO" sz="1400" dirty="0" smtClean="0"/>
              <a:t>1. Manifestación de interés</a:t>
            </a:r>
          </a:p>
          <a:p>
            <a:pPr>
              <a:lnSpc>
                <a:spcPct val="120000"/>
              </a:lnSpc>
            </a:pPr>
            <a:r>
              <a:rPr lang="es-CO" sz="1400" dirty="0" smtClean="0"/>
              <a:t>2. Rueda </a:t>
            </a:r>
            <a:r>
              <a:rPr lang="es-CO" sz="1400" dirty="0"/>
              <a:t>de selección</a:t>
            </a:r>
          </a:p>
          <a:p>
            <a:pPr>
              <a:lnSpc>
                <a:spcPct val="120000"/>
              </a:lnSpc>
            </a:pPr>
            <a:r>
              <a:rPr lang="es-CO" sz="1400" dirty="0" smtClean="0"/>
              <a:t>3. Selección de proveedores</a:t>
            </a:r>
          </a:p>
        </p:txBody>
      </p:sp>
      <p:cxnSp>
        <p:nvCxnSpPr>
          <p:cNvPr id="10" name="Conector recto de flecha 9"/>
          <p:cNvCxnSpPr/>
          <p:nvPr/>
        </p:nvCxnSpPr>
        <p:spPr>
          <a:xfrm flipH="1">
            <a:off x="1337485" y="3578845"/>
            <a:ext cx="1" cy="462683"/>
          </a:xfrm>
          <a:prstGeom prst="straightConnector1">
            <a:avLst/>
          </a:prstGeom>
          <a:ln w="38100">
            <a:solidFill>
              <a:srgbClr val="C98F4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1697080" y="1348977"/>
            <a:ext cx="1662315" cy="517065"/>
          </a:xfrm>
          <a:prstGeom prst="rect">
            <a:avLst/>
          </a:prstGeom>
          <a:noFill/>
        </p:spPr>
        <p:txBody>
          <a:bodyPr wrap="none" lIns="0" tIns="0" rIns="0" bIns="0" rtlCol="0">
            <a:spAutoFit/>
          </a:bodyPr>
          <a:lstStyle/>
          <a:p>
            <a:pPr>
              <a:lnSpc>
                <a:spcPct val="120000"/>
              </a:lnSpc>
            </a:pPr>
            <a:r>
              <a:rPr lang="es-CO" sz="1400" dirty="0"/>
              <a:t>Áreas involucradas y</a:t>
            </a:r>
          </a:p>
          <a:p>
            <a:pPr>
              <a:lnSpc>
                <a:spcPct val="120000"/>
              </a:lnSpc>
            </a:pPr>
            <a:r>
              <a:rPr lang="es-CO" sz="1400" dirty="0"/>
              <a:t>DATAIFX</a:t>
            </a:r>
          </a:p>
        </p:txBody>
      </p:sp>
      <p:cxnSp>
        <p:nvCxnSpPr>
          <p:cNvPr id="13" name="Conector recto de flecha 12"/>
          <p:cNvCxnSpPr/>
          <p:nvPr/>
        </p:nvCxnSpPr>
        <p:spPr>
          <a:xfrm flipV="1">
            <a:off x="1162506" y="1595613"/>
            <a:ext cx="417938" cy="262042"/>
          </a:xfrm>
          <a:prstGeom prst="straightConnector1">
            <a:avLst/>
          </a:prstGeom>
          <a:ln w="38100">
            <a:solidFill>
              <a:srgbClr val="C98F4C"/>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 name="91 Imagen" descr="BMC LOGO.bmp"/>
          <p:cNvPicPr>
            <a:picLocks noChangeAspect="1"/>
          </p:cNvPicPr>
          <p:nvPr/>
        </p:nvPicPr>
        <p:blipFill>
          <a:blip r:embed="rId13" cstate="print"/>
          <a:srcRect t="9660" r="-211"/>
          <a:stretch>
            <a:fillRect/>
          </a:stretch>
        </p:blipFill>
        <p:spPr bwMode="auto">
          <a:xfrm>
            <a:off x="7494593" y="126635"/>
            <a:ext cx="1512000" cy="465145"/>
          </a:xfrm>
          <a:prstGeom prst="rect">
            <a:avLst/>
          </a:prstGeom>
          <a:noFill/>
          <a:ln w="9525">
            <a:noFill/>
            <a:miter lim="800000"/>
            <a:headEnd/>
            <a:tailEnd/>
          </a:ln>
        </p:spPr>
      </p:pic>
    </p:spTree>
    <p:extLst>
      <p:ext uri="{BB962C8B-B14F-4D97-AF65-F5344CB8AC3E}">
        <p14:creationId xmlns:p14="http://schemas.microsoft.com/office/powerpoint/2010/main" xmlns="" val="386995014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CuadroTexto"/>
          <p:cNvSpPr txBox="1"/>
          <p:nvPr/>
        </p:nvSpPr>
        <p:spPr>
          <a:xfrm>
            <a:off x="0" y="156964"/>
            <a:ext cx="8306044" cy="689195"/>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dirty="0" smtClean="0"/>
              <a:t>Automatización MCP </a:t>
            </a:r>
            <a:endParaRPr lang="es-CO" dirty="0"/>
          </a:p>
        </p:txBody>
      </p:sp>
      <p:graphicFrame>
        <p:nvGraphicFramePr>
          <p:cNvPr id="3" name="Diagrama 2"/>
          <p:cNvGraphicFramePr/>
          <p:nvPr>
            <p:extLst>
              <p:ext uri="{D42A27DB-BD31-4B8C-83A1-F6EECF244321}">
                <p14:modId xmlns:p14="http://schemas.microsoft.com/office/powerpoint/2010/main" xmlns="" val="4227779701"/>
              </p:ext>
            </p:extLst>
          </p:nvPr>
        </p:nvGraphicFramePr>
        <p:xfrm>
          <a:off x="-936978" y="981979"/>
          <a:ext cx="5723467" cy="3580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a 3"/>
          <p:cNvGraphicFramePr/>
          <p:nvPr>
            <p:extLst>
              <p:ext uri="{D42A27DB-BD31-4B8C-83A1-F6EECF244321}">
                <p14:modId xmlns:p14="http://schemas.microsoft.com/office/powerpoint/2010/main" xmlns="" val="1870858714"/>
              </p:ext>
            </p:extLst>
          </p:nvPr>
        </p:nvGraphicFramePr>
        <p:xfrm>
          <a:off x="3849511" y="1326578"/>
          <a:ext cx="5057422" cy="332444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10 CuadroTexto"/>
          <p:cNvSpPr txBox="1"/>
          <p:nvPr/>
        </p:nvSpPr>
        <p:spPr>
          <a:xfrm>
            <a:off x="0" y="721410"/>
            <a:ext cx="8306044" cy="689195"/>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dirty="0" smtClean="0"/>
              <a:t>Objetivos</a:t>
            </a:r>
            <a:endParaRPr lang="es-CO" dirty="0"/>
          </a:p>
        </p:txBody>
      </p:sp>
      <p:sp>
        <p:nvSpPr>
          <p:cNvPr id="8" name="CuadroTexto 7"/>
          <p:cNvSpPr txBox="1"/>
          <p:nvPr/>
        </p:nvSpPr>
        <p:spPr>
          <a:xfrm>
            <a:off x="719430" y="4544798"/>
            <a:ext cx="2410660" cy="517065"/>
          </a:xfrm>
          <a:prstGeom prst="rect">
            <a:avLst/>
          </a:prstGeom>
          <a:noFill/>
        </p:spPr>
        <p:txBody>
          <a:bodyPr wrap="none" lIns="0" tIns="0" rIns="0" bIns="0" rtlCol="0">
            <a:spAutoFit/>
          </a:bodyPr>
          <a:lstStyle/>
          <a:p>
            <a:pPr algn="ctr">
              <a:lnSpc>
                <a:spcPct val="120000"/>
              </a:lnSpc>
            </a:pPr>
            <a:r>
              <a:rPr lang="es-CO" sz="1400" dirty="0" smtClean="0"/>
              <a:t>Tiempo estimado del Proyecto</a:t>
            </a:r>
          </a:p>
          <a:p>
            <a:pPr algn="ctr">
              <a:lnSpc>
                <a:spcPct val="120000"/>
              </a:lnSpc>
            </a:pPr>
            <a:r>
              <a:rPr lang="es-CO" sz="1400" dirty="0" smtClean="0"/>
              <a:t>DATAIFX – 4 Meses</a:t>
            </a:r>
            <a:endParaRPr lang="es-CO" sz="1400" dirty="0"/>
          </a:p>
        </p:txBody>
      </p:sp>
      <p:pic>
        <p:nvPicPr>
          <p:cNvPr id="9" name="91 Imagen" descr="BMC LOGO.bmp"/>
          <p:cNvPicPr>
            <a:picLocks noChangeAspect="1"/>
          </p:cNvPicPr>
          <p:nvPr/>
        </p:nvPicPr>
        <p:blipFill>
          <a:blip r:embed="rId13" cstate="print"/>
          <a:srcRect t="9660" r="-211"/>
          <a:stretch>
            <a:fillRect/>
          </a:stretch>
        </p:blipFill>
        <p:spPr bwMode="auto">
          <a:xfrm>
            <a:off x="7494593" y="126635"/>
            <a:ext cx="1512000" cy="465145"/>
          </a:xfrm>
          <a:prstGeom prst="rect">
            <a:avLst/>
          </a:prstGeom>
          <a:noFill/>
          <a:ln w="9525">
            <a:noFill/>
            <a:miter lim="800000"/>
            <a:headEnd/>
            <a:tailEnd/>
          </a:ln>
        </p:spPr>
      </p:pic>
    </p:spTree>
    <p:extLst>
      <p:ext uri="{BB962C8B-B14F-4D97-AF65-F5344CB8AC3E}">
        <p14:creationId xmlns:p14="http://schemas.microsoft.com/office/powerpoint/2010/main" xmlns="" val="342531115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428797"/>
            <a:ext cx="8458681" cy="2036871"/>
          </a:xfrm>
        </p:spPr>
        <p:txBody>
          <a:bodyPr/>
          <a:lstStyle/>
          <a:p>
            <a:pPr lvl="1" algn="ctr" defTabSz="913990" rtl="0">
              <a:lnSpc>
                <a:spcPct val="85000"/>
              </a:lnSpc>
              <a:spcBef>
                <a:spcPct val="0"/>
              </a:spcBef>
            </a:pPr>
            <a:r>
              <a:rPr lang="es-CO" sz="4000" dirty="0" smtClean="0">
                <a:solidFill>
                  <a:schemeClr val="bg1"/>
                </a:solidFill>
                <a:latin typeface="+mj-lt"/>
              </a:rPr>
              <a:t>5. Temas para aprobación de la Junta Directiva</a:t>
            </a:r>
            <a:endParaRPr lang="es-CO" sz="5400" dirty="0">
              <a:solidFill>
                <a:schemeClr val="bg1"/>
              </a:solidFill>
            </a:endParaRPr>
          </a:p>
        </p:txBody>
      </p:sp>
      <p:sp>
        <p:nvSpPr>
          <p:cNvPr id="2" name="1 Marcador de texto"/>
          <p:cNvSpPr>
            <a:spLocks noGrp="1"/>
          </p:cNvSpPr>
          <p:nvPr>
            <p:ph type="body" sz="quarter" idx="14"/>
          </p:nvPr>
        </p:nvSpPr>
        <p:spPr>
          <a:xfrm>
            <a:off x="674784" y="3465669"/>
            <a:ext cx="7783445" cy="1677832"/>
          </a:xfrm>
        </p:spPr>
        <p:txBody>
          <a:bodyPr/>
          <a:lstStyle/>
          <a:p>
            <a:pPr>
              <a:buNone/>
            </a:pPr>
            <a:endParaRPr lang="es-CO" dirty="0" smtClean="0">
              <a:solidFill>
                <a:schemeClr val="bg1"/>
              </a:solidFill>
            </a:endParaRPr>
          </a:p>
          <a:p>
            <a:pPr>
              <a:buNone/>
            </a:pPr>
            <a:endParaRPr lang="es-CO" dirty="0" smtClean="0">
              <a:solidFill>
                <a:schemeClr val="bg1"/>
              </a:solidFill>
            </a:endParaRPr>
          </a:p>
          <a:p>
            <a:pPr>
              <a:buNone/>
            </a:pPr>
            <a:r>
              <a:rPr lang="es-CO" sz="1800" dirty="0" smtClean="0">
                <a:solidFill>
                  <a:schemeClr val="bg1"/>
                </a:solidFill>
                <a:latin typeface="+mn-lt"/>
              </a:rPr>
              <a:t>Verbo: Aprobación </a:t>
            </a:r>
            <a:endParaRPr lang="es-CO" sz="1800" dirty="0">
              <a:solidFill>
                <a:schemeClr val="bg1"/>
              </a:solidFill>
              <a:latin typeface="+mn-lt"/>
            </a:endParaRPr>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685927"/>
            <a:ext cx="7773412" cy="1668947"/>
          </a:xfrm>
        </p:spPr>
        <p:txBody>
          <a:bodyPr/>
          <a:lstStyle/>
          <a:p>
            <a:r>
              <a:rPr lang="es-ES" sz="4000" dirty="0" smtClean="0"/>
              <a:t>5.1 Informe Comité de Gobierno Corporativo - Funcionamiento de la Junta Directiva.</a:t>
            </a:r>
            <a:br>
              <a:rPr lang="es-ES" sz="4000" dirty="0" smtClean="0"/>
            </a:br>
            <a:endParaRPr lang="en-US" sz="4000" dirty="0"/>
          </a:p>
        </p:txBody>
      </p:sp>
      <p:sp>
        <p:nvSpPr>
          <p:cNvPr id="2" name="1 Marcador de texto"/>
          <p:cNvSpPr>
            <a:spLocks noGrp="1"/>
          </p:cNvSpPr>
          <p:nvPr>
            <p:ph type="body" sz="quarter" idx="14"/>
          </p:nvPr>
        </p:nvSpPr>
        <p:spPr/>
        <p:txBody>
          <a:bodyPr/>
          <a:lstStyle/>
          <a:p>
            <a:endParaRPr lang="es-CO" sz="2400" dirty="0" smtClean="0">
              <a:solidFill>
                <a:schemeClr val="bg1"/>
              </a:solidFill>
            </a:endParaRPr>
          </a:p>
          <a:p>
            <a:r>
              <a:rPr lang="es-CO" sz="1600" dirty="0" smtClean="0">
                <a:solidFill>
                  <a:schemeClr val="bg1"/>
                </a:solidFill>
              </a:rPr>
              <a:t>Verbo: Aprobación</a:t>
            </a:r>
            <a:endParaRPr lang="es-CO" sz="1600" dirty="0"/>
          </a:p>
        </p:txBody>
      </p:sp>
    </p:spTree>
    <p:extLst>
      <p:ext uri="{BB962C8B-B14F-4D97-AF65-F5344CB8AC3E}">
        <p14:creationId xmlns="" xmlns:p14="http://schemas.microsoft.com/office/powerpoint/2010/main" val="3630465604"/>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2159307"/>
            <a:ext cx="8458681" cy="1546108"/>
          </a:xfrm>
        </p:spPr>
        <p:txBody>
          <a:bodyPr/>
          <a:lstStyle/>
          <a:p>
            <a:pPr lvl="1" algn="ctr" defTabSz="913990" rtl="0">
              <a:lnSpc>
                <a:spcPct val="85000"/>
              </a:lnSpc>
              <a:spcBef>
                <a:spcPct val="0"/>
              </a:spcBef>
            </a:pPr>
            <a:r>
              <a:rPr lang="es-ES" sz="4000" dirty="0" smtClean="0">
                <a:solidFill>
                  <a:schemeClr val="bg1"/>
                </a:solidFill>
                <a:latin typeface="+mj-lt"/>
              </a:rPr>
              <a:t>4. Informe </a:t>
            </a:r>
            <a:r>
              <a:rPr lang="es-ES" sz="4000" dirty="0">
                <a:solidFill>
                  <a:schemeClr val="bg1"/>
                </a:solidFill>
                <a:latin typeface="+mj-lt"/>
              </a:rPr>
              <a:t>mensual del Presidente de la Bolsa</a:t>
            </a:r>
            <a:r>
              <a:rPr lang="es-CO" sz="4000" dirty="0">
                <a:solidFill>
                  <a:schemeClr val="bg1"/>
                </a:solidFill>
                <a:latin typeface="+mj-lt"/>
              </a:rPr>
              <a:t/>
            </a:r>
            <a:br>
              <a:rPr lang="es-CO" sz="4000" dirty="0">
                <a:solidFill>
                  <a:schemeClr val="bg1"/>
                </a:solidFill>
                <a:latin typeface="+mj-lt"/>
              </a:rPr>
            </a:br>
            <a:r>
              <a:rPr lang="es-CO" sz="2400" dirty="0" smtClean="0">
                <a:solidFill>
                  <a:schemeClr val="bg1"/>
                </a:solidFill>
                <a:latin typeface="+mn-lt"/>
              </a:rPr>
              <a:t/>
            </a:r>
            <a:br>
              <a:rPr lang="es-CO" sz="2400" dirty="0" smtClean="0">
                <a:solidFill>
                  <a:schemeClr val="bg1"/>
                </a:solidFill>
                <a:latin typeface="+mn-lt"/>
              </a:rPr>
            </a:br>
            <a:r>
              <a:rPr lang="es-CO" sz="2400" dirty="0">
                <a:solidFill>
                  <a:schemeClr val="bg1"/>
                </a:solidFill>
                <a:latin typeface="+mn-lt"/>
              </a:rPr>
              <a:t/>
            </a: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37934"/>
            <a:ext cx="712729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2800" b="1" dirty="0" smtClean="0"/>
              <a:t>5.1 Informe del Comité de Gobierno Corporativo - </a:t>
            </a:r>
            <a:r>
              <a:rPr lang="es-ES" sz="2800" b="1" dirty="0"/>
              <a:t>Temas Funcionamiento de la Junta Directiva</a:t>
            </a:r>
            <a:endParaRPr lang="es-CO" sz="2800" dirty="0" smtClean="0"/>
          </a:p>
        </p:txBody>
      </p:sp>
      <p:pic>
        <p:nvPicPr>
          <p:cNvPr id="19"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 xmlns:p14="http://schemas.microsoft.com/office/powerpoint/2010/main" val="1969501262"/>
              </p:ext>
            </p:extLst>
          </p:nvPr>
        </p:nvGraphicFramePr>
        <p:xfrm>
          <a:off x="285750" y="1442545"/>
          <a:ext cx="8572500" cy="25540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2761862990"/>
      </p:ext>
    </p:extLst>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 xmlns:p14="http://schemas.microsoft.com/office/powerpoint/2010/main" val="1969501262"/>
              </p:ext>
            </p:extLst>
          </p:nvPr>
        </p:nvGraphicFramePr>
        <p:xfrm>
          <a:off x="285750" y="1442545"/>
          <a:ext cx="8572500" cy="25540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 Placeholder 30"/>
          <p:cNvSpPr txBox="1">
            <a:spLocks/>
          </p:cNvSpPr>
          <p:nvPr/>
        </p:nvSpPr>
        <p:spPr>
          <a:xfrm>
            <a:off x="285750" y="137934"/>
            <a:ext cx="712729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2800" b="1" dirty="0" smtClean="0"/>
              <a:t>5.1 Informe del Comité de Gobierno Corporativo - </a:t>
            </a:r>
            <a:r>
              <a:rPr lang="es-ES" sz="2800" b="1" dirty="0"/>
              <a:t>Temas Funcionamiento de la Junta Directiva</a:t>
            </a:r>
            <a:endParaRPr lang="es-CO" sz="2800" dirty="0" smtClean="0"/>
          </a:p>
        </p:txBody>
      </p:sp>
    </p:spTree>
    <p:extLst>
      <p:ext uri="{BB962C8B-B14F-4D97-AF65-F5344CB8AC3E}">
        <p14:creationId xmlns="" xmlns:p14="http://schemas.microsoft.com/office/powerpoint/2010/main" val="2761862990"/>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graphicFrame>
        <p:nvGraphicFramePr>
          <p:cNvPr id="5" name="3 Marcador de contenido"/>
          <p:cNvGraphicFramePr>
            <a:graphicFrameLocks/>
          </p:cNvGraphicFramePr>
          <p:nvPr>
            <p:extLst>
              <p:ext uri="{D42A27DB-BD31-4B8C-83A1-F6EECF244321}">
                <p14:modId xmlns="" xmlns:p14="http://schemas.microsoft.com/office/powerpoint/2010/main" val="491333170"/>
              </p:ext>
            </p:extLst>
          </p:nvPr>
        </p:nvGraphicFramePr>
        <p:xfrm>
          <a:off x="319617" y="1405721"/>
          <a:ext cx="8572500" cy="30251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 Placeholder 30"/>
          <p:cNvSpPr txBox="1">
            <a:spLocks/>
          </p:cNvSpPr>
          <p:nvPr/>
        </p:nvSpPr>
        <p:spPr>
          <a:xfrm>
            <a:off x="285750" y="137934"/>
            <a:ext cx="712729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2800" b="1" dirty="0" smtClean="0"/>
              <a:t>5.1 Informe del Comité de Gobierno Corporativo - </a:t>
            </a:r>
            <a:r>
              <a:rPr lang="es-ES" sz="2800" b="1" dirty="0"/>
              <a:t>Temas Funcionamiento de la Junta Directiva</a:t>
            </a:r>
            <a:endParaRPr lang="es-CO" sz="2800" dirty="0" smtClean="0"/>
          </a:p>
        </p:txBody>
      </p:sp>
    </p:spTree>
    <p:extLst>
      <p:ext uri="{BB962C8B-B14F-4D97-AF65-F5344CB8AC3E}">
        <p14:creationId xmlns="" xmlns:p14="http://schemas.microsoft.com/office/powerpoint/2010/main" val="1063149399"/>
      </p:ext>
    </p:extLst>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37935"/>
            <a:ext cx="712729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       Comité de Riesgos</a:t>
            </a:r>
          </a:p>
        </p:txBody>
      </p:sp>
      <p:pic>
        <p:nvPicPr>
          <p:cNvPr id="19" name="91 Imagen" descr="BMC LOGO.bmp"/>
          <p:cNvPicPr>
            <a:picLocks noChangeAspect="1"/>
          </p:cNvPicPr>
          <p:nvPr/>
        </p:nvPicPr>
        <p:blipFill>
          <a:blip r:embed="rId3" cstate="print"/>
          <a:srcRect t="9660" r="-211"/>
          <a:stretch>
            <a:fillRect/>
          </a:stretch>
        </p:blipFill>
        <p:spPr bwMode="auto">
          <a:xfrm>
            <a:off x="7494593" y="117202"/>
            <a:ext cx="1512000" cy="465145"/>
          </a:xfrm>
          <a:prstGeom prst="rect">
            <a:avLst/>
          </a:prstGeom>
          <a:noFill/>
          <a:ln w="9525">
            <a:noFill/>
            <a:miter lim="800000"/>
            <a:headEnd/>
            <a:tailEnd/>
          </a:ln>
        </p:spPr>
      </p:pic>
      <p:graphicFrame>
        <p:nvGraphicFramePr>
          <p:cNvPr id="3" name="2 Diagrama"/>
          <p:cNvGraphicFramePr/>
          <p:nvPr>
            <p:extLst>
              <p:ext uri="{D42A27DB-BD31-4B8C-83A1-F6EECF244321}">
                <p14:modId xmlns:p14="http://schemas.microsoft.com/office/powerpoint/2010/main" xmlns="" val="252132017"/>
              </p:ext>
            </p:extLst>
          </p:nvPr>
        </p:nvGraphicFramePr>
        <p:xfrm>
          <a:off x="285750" y="706901"/>
          <a:ext cx="8408084" cy="42625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1874260905"/>
      </p:ext>
    </p:extLst>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37935"/>
            <a:ext cx="712729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Comité de Auditoría</a:t>
            </a:r>
          </a:p>
        </p:txBody>
      </p:sp>
      <p:pic>
        <p:nvPicPr>
          <p:cNvPr id="19" name="91 Imagen" descr="BMC LOGO.bmp"/>
          <p:cNvPicPr>
            <a:picLocks noChangeAspect="1"/>
          </p:cNvPicPr>
          <p:nvPr/>
        </p:nvPicPr>
        <p:blipFill>
          <a:blip r:embed="rId3" cstate="print"/>
          <a:srcRect t="9660" r="-211"/>
          <a:stretch>
            <a:fillRect/>
          </a:stretch>
        </p:blipFill>
        <p:spPr bwMode="auto">
          <a:xfrm>
            <a:off x="7494593" y="117202"/>
            <a:ext cx="1512000" cy="465145"/>
          </a:xfrm>
          <a:prstGeom prst="rect">
            <a:avLst/>
          </a:prstGeom>
          <a:noFill/>
          <a:ln w="9525">
            <a:noFill/>
            <a:miter lim="800000"/>
            <a:headEnd/>
            <a:tailEnd/>
          </a:ln>
        </p:spPr>
      </p:pic>
      <p:graphicFrame>
        <p:nvGraphicFramePr>
          <p:cNvPr id="3" name="2 Diagrama"/>
          <p:cNvGraphicFramePr/>
          <p:nvPr>
            <p:extLst>
              <p:ext uri="{D42A27DB-BD31-4B8C-83A1-F6EECF244321}">
                <p14:modId xmlns:p14="http://schemas.microsoft.com/office/powerpoint/2010/main" xmlns="" val="3243957288"/>
              </p:ext>
            </p:extLst>
          </p:nvPr>
        </p:nvGraphicFramePr>
        <p:xfrm>
          <a:off x="285750" y="706901"/>
          <a:ext cx="8408084" cy="42625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426598328"/>
      </p:ext>
    </p:extLst>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37935"/>
            <a:ext cx="712729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Comité de Gobierno Corporativo</a:t>
            </a:r>
          </a:p>
        </p:txBody>
      </p:sp>
      <p:pic>
        <p:nvPicPr>
          <p:cNvPr id="19" name="91 Imagen" descr="BMC LOGO.bmp"/>
          <p:cNvPicPr>
            <a:picLocks noChangeAspect="1"/>
          </p:cNvPicPr>
          <p:nvPr/>
        </p:nvPicPr>
        <p:blipFill>
          <a:blip r:embed="rId3" cstate="print"/>
          <a:srcRect t="9660" r="-211"/>
          <a:stretch>
            <a:fillRect/>
          </a:stretch>
        </p:blipFill>
        <p:spPr bwMode="auto">
          <a:xfrm>
            <a:off x="7494593" y="117202"/>
            <a:ext cx="1512000" cy="465145"/>
          </a:xfrm>
          <a:prstGeom prst="rect">
            <a:avLst/>
          </a:prstGeom>
          <a:noFill/>
          <a:ln w="9525">
            <a:noFill/>
            <a:miter lim="800000"/>
            <a:headEnd/>
            <a:tailEnd/>
          </a:ln>
        </p:spPr>
      </p:pic>
      <p:graphicFrame>
        <p:nvGraphicFramePr>
          <p:cNvPr id="3" name="2 Diagrama"/>
          <p:cNvGraphicFramePr/>
          <p:nvPr>
            <p:extLst>
              <p:ext uri="{D42A27DB-BD31-4B8C-83A1-F6EECF244321}">
                <p14:modId xmlns:p14="http://schemas.microsoft.com/office/powerpoint/2010/main" xmlns="" val="622457737"/>
              </p:ext>
            </p:extLst>
          </p:nvPr>
        </p:nvGraphicFramePr>
        <p:xfrm>
          <a:off x="285750" y="706901"/>
          <a:ext cx="8408084" cy="39666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975457314"/>
      </p:ext>
    </p:extLst>
  </p:cSld>
  <p:clrMapOvr>
    <a:masterClrMapping/>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360141"/>
            <a:ext cx="7127298" cy="444412"/>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     Comité de Estándares</a:t>
            </a:r>
          </a:p>
        </p:txBody>
      </p:sp>
      <p:pic>
        <p:nvPicPr>
          <p:cNvPr id="19" name="91 Imagen" descr="BMC LOGO.bmp"/>
          <p:cNvPicPr>
            <a:picLocks noChangeAspect="1"/>
          </p:cNvPicPr>
          <p:nvPr/>
        </p:nvPicPr>
        <p:blipFill>
          <a:blip r:embed="rId3" cstate="print"/>
          <a:srcRect t="9660" r="-211"/>
          <a:stretch>
            <a:fillRect/>
          </a:stretch>
        </p:blipFill>
        <p:spPr bwMode="auto">
          <a:xfrm>
            <a:off x="7494593" y="117202"/>
            <a:ext cx="1512000" cy="465145"/>
          </a:xfrm>
          <a:prstGeom prst="rect">
            <a:avLst/>
          </a:prstGeom>
          <a:noFill/>
          <a:ln w="9525">
            <a:noFill/>
            <a:miter lim="800000"/>
            <a:headEnd/>
            <a:tailEnd/>
          </a:ln>
        </p:spPr>
      </p:pic>
      <p:graphicFrame>
        <p:nvGraphicFramePr>
          <p:cNvPr id="3" name="2 Diagrama"/>
          <p:cNvGraphicFramePr/>
          <p:nvPr>
            <p:extLst>
              <p:ext uri="{D42A27DB-BD31-4B8C-83A1-F6EECF244321}">
                <p14:modId xmlns:p14="http://schemas.microsoft.com/office/powerpoint/2010/main" xmlns="" val="256542108"/>
              </p:ext>
            </p:extLst>
          </p:nvPr>
        </p:nvGraphicFramePr>
        <p:xfrm>
          <a:off x="285750" y="1038578"/>
          <a:ext cx="8408084" cy="34318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3758295022"/>
      </p:ext>
    </p:extLst>
  </p:cSld>
  <p:clrMapOvr>
    <a:masterClrMapping/>
  </p:clrMapOvr>
  <p:transition spd="slow">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37935"/>
            <a:ext cx="712729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Comité de Comunicaciones y Negocios</a:t>
            </a:r>
          </a:p>
        </p:txBody>
      </p:sp>
      <p:pic>
        <p:nvPicPr>
          <p:cNvPr id="19" name="91 Imagen" descr="BMC LOGO.bmp"/>
          <p:cNvPicPr>
            <a:picLocks noChangeAspect="1"/>
          </p:cNvPicPr>
          <p:nvPr/>
        </p:nvPicPr>
        <p:blipFill>
          <a:blip r:embed="rId3" cstate="print"/>
          <a:srcRect t="9660" r="-211"/>
          <a:stretch>
            <a:fillRect/>
          </a:stretch>
        </p:blipFill>
        <p:spPr bwMode="auto">
          <a:xfrm>
            <a:off x="7494593" y="117202"/>
            <a:ext cx="1512000" cy="465145"/>
          </a:xfrm>
          <a:prstGeom prst="rect">
            <a:avLst/>
          </a:prstGeom>
          <a:noFill/>
          <a:ln w="9525">
            <a:noFill/>
            <a:miter lim="800000"/>
            <a:headEnd/>
            <a:tailEnd/>
          </a:ln>
        </p:spPr>
      </p:pic>
      <p:graphicFrame>
        <p:nvGraphicFramePr>
          <p:cNvPr id="3" name="2 Diagrama"/>
          <p:cNvGraphicFramePr/>
          <p:nvPr>
            <p:extLst>
              <p:ext uri="{D42A27DB-BD31-4B8C-83A1-F6EECF244321}">
                <p14:modId xmlns:p14="http://schemas.microsoft.com/office/powerpoint/2010/main" xmlns="" val="256542108"/>
              </p:ext>
            </p:extLst>
          </p:nvPr>
        </p:nvGraphicFramePr>
        <p:xfrm>
          <a:off x="285750" y="1185335"/>
          <a:ext cx="8408084" cy="34318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3758295022"/>
      </p:ext>
    </p:extLst>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152400" y="137935"/>
            <a:ext cx="726064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 </a:t>
            </a:r>
            <a:r>
              <a:rPr lang="es-ES" sz="3600" b="1" dirty="0" smtClean="0"/>
              <a:t>Análisis de propuesta de creación del Comité de Regulación.</a:t>
            </a:r>
            <a:endParaRPr lang="es-CO" sz="3600" dirty="0" smtClean="0"/>
          </a:p>
        </p:txBody>
      </p:sp>
      <p:pic>
        <p:nvPicPr>
          <p:cNvPr id="19" name="91 Imagen" descr="BMC LOGO.bmp"/>
          <p:cNvPicPr>
            <a:picLocks noChangeAspect="1"/>
          </p:cNvPicPr>
          <p:nvPr/>
        </p:nvPicPr>
        <p:blipFill>
          <a:blip r:embed="rId3" cstate="print"/>
          <a:srcRect t="9660" r="-211"/>
          <a:stretch>
            <a:fillRect/>
          </a:stretch>
        </p:blipFill>
        <p:spPr bwMode="auto">
          <a:xfrm>
            <a:off x="7494593" y="117202"/>
            <a:ext cx="1512000" cy="465145"/>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p14="http://schemas.microsoft.com/office/powerpoint/2010/main" xmlns="" val="1969501262"/>
              </p:ext>
            </p:extLst>
          </p:nvPr>
        </p:nvGraphicFramePr>
        <p:xfrm>
          <a:off x="285750" y="1647826"/>
          <a:ext cx="8572500" cy="3074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2761862990"/>
      </p:ext>
    </p:extLst>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idx="28"/>
          </p:nvPr>
        </p:nvSpPr>
        <p:spPr>
          <a:xfrm>
            <a:off x="1008993" y="245444"/>
            <a:ext cx="5850128" cy="665015"/>
          </a:xfrm>
        </p:spPr>
        <p:txBody>
          <a:bodyPr>
            <a:normAutofit fontScale="25000" lnSpcReduction="20000"/>
          </a:bodyPr>
          <a:lstStyle/>
          <a:p>
            <a:pPr algn="ctr"/>
            <a:r>
              <a:rPr lang="es-CO" sz="12000" dirty="0" smtClean="0"/>
              <a:t>Análisis de propuesta de Creación de subcomité de GC -  Regulación</a:t>
            </a:r>
            <a:r>
              <a:rPr lang="es-CO" sz="3900" dirty="0" smtClean="0"/>
              <a:t>.</a:t>
            </a:r>
          </a:p>
          <a:p>
            <a:pPr>
              <a:defRPr/>
            </a:pPr>
            <a:endParaRPr lang="es-CO" b="1" dirty="0"/>
          </a:p>
        </p:txBody>
      </p:sp>
      <p:graphicFrame>
        <p:nvGraphicFramePr>
          <p:cNvPr id="2" name="Diagrama 1"/>
          <p:cNvGraphicFramePr/>
          <p:nvPr>
            <p:extLst>
              <p:ext uri="{D42A27DB-BD31-4B8C-83A1-F6EECF244321}">
                <p14:modId xmlns:p14="http://schemas.microsoft.com/office/powerpoint/2010/main" xmlns="" val="2317189767"/>
              </p:ext>
            </p:extLst>
          </p:nvPr>
        </p:nvGraphicFramePr>
        <p:xfrm>
          <a:off x="801511" y="1241535"/>
          <a:ext cx="7495822" cy="355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91 Imagen" descr="BMC LOGO.bmp"/>
          <p:cNvPicPr>
            <a:picLocks noChangeAspect="1"/>
          </p:cNvPicPr>
          <p:nvPr/>
        </p:nvPicPr>
        <p:blipFill>
          <a:blip r:embed="rId7" cstate="print"/>
          <a:srcRect t="9660" r="-211"/>
          <a:stretch>
            <a:fillRect/>
          </a:stretch>
        </p:blipFill>
        <p:spPr bwMode="auto">
          <a:xfrm>
            <a:off x="7494593" y="126635"/>
            <a:ext cx="1512000" cy="465145"/>
          </a:xfrm>
          <a:prstGeom prst="rect">
            <a:avLst/>
          </a:prstGeom>
          <a:noFill/>
          <a:ln w="9525">
            <a:noFill/>
            <a:miter lim="800000"/>
            <a:headEnd/>
            <a:tailEnd/>
          </a:ln>
        </p:spPr>
      </p:pic>
    </p:spTree>
    <p:extLst>
      <p:ext uri="{BB962C8B-B14F-4D97-AF65-F5344CB8AC3E}">
        <p14:creationId xmlns:p14="http://schemas.microsoft.com/office/powerpoint/2010/main" xmlns="" val="2088298541"/>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516583"/>
            <a:ext cx="8458681" cy="2339323"/>
          </a:xfrm>
        </p:spPr>
        <p:txBody>
          <a:bodyPr/>
          <a:lstStyle/>
          <a:p>
            <a:pPr lvl="1" algn="ctr" defTabSz="913990" rtl="0">
              <a:lnSpc>
                <a:spcPct val="85000"/>
              </a:lnSpc>
              <a:spcBef>
                <a:spcPct val="0"/>
              </a:spcBef>
            </a:pPr>
            <a:r>
              <a:rPr lang="es-CO" sz="4000" dirty="0" smtClean="0">
                <a:solidFill>
                  <a:schemeClr val="bg1"/>
                </a:solidFill>
                <a:latin typeface="+mj-lt"/>
              </a:rPr>
              <a:t>4.1. Temas Estratégicos</a:t>
            </a:r>
            <a:br>
              <a:rPr lang="es-CO" sz="4000" dirty="0" smtClean="0">
                <a:solidFill>
                  <a:schemeClr val="bg1"/>
                </a:solidFill>
                <a:latin typeface="+mj-lt"/>
              </a:rPr>
            </a:br>
            <a:r>
              <a:rPr lang="es-CO" sz="4000" dirty="0" smtClean="0">
                <a:solidFill>
                  <a:schemeClr val="bg1"/>
                </a:solidFill>
                <a:latin typeface="+mj-lt"/>
              </a:rPr>
              <a:t/>
            </a:r>
            <a:br>
              <a:rPr lang="es-CO" sz="4000" dirty="0" smtClean="0">
                <a:solidFill>
                  <a:schemeClr val="bg1"/>
                </a:solidFill>
                <a:latin typeface="+mj-lt"/>
              </a:rPr>
            </a:br>
            <a:r>
              <a:rPr lang="es-CO" sz="2600" dirty="0" smtClean="0">
                <a:solidFill>
                  <a:schemeClr val="bg1"/>
                </a:solidFill>
                <a:latin typeface="+mn-lt"/>
              </a:rPr>
              <a:t>El papel de la BMC en la comercialización y financiación agrícola frente al post conflicto</a:t>
            </a:r>
            <a:r>
              <a:rPr lang="es-CO" sz="2400" dirty="0" smtClean="0">
                <a:solidFill>
                  <a:schemeClr val="bg1"/>
                </a:solidFill>
                <a:latin typeface="+mn-lt"/>
              </a:rPr>
              <a:t/>
            </a:r>
            <a:br>
              <a:rPr lang="es-CO" sz="2400" dirty="0" smtClean="0">
                <a:solidFill>
                  <a:schemeClr val="bg1"/>
                </a:solidFill>
                <a:latin typeface="+mn-lt"/>
              </a:rPr>
            </a:br>
            <a:r>
              <a:rPr lang="es-CO" sz="2400" dirty="0">
                <a:solidFill>
                  <a:schemeClr val="bg1"/>
                </a:solidFill>
                <a:latin typeface="+mn-lt"/>
              </a:rPr>
              <a:t/>
            </a:r>
            <a:br>
              <a:rPr lang="es-CO" sz="2400" dirty="0">
                <a:solidFill>
                  <a:schemeClr val="bg1"/>
                </a:solidFill>
                <a:latin typeface="+mn-lt"/>
              </a:rPr>
            </a:br>
            <a:endParaRPr lang="es-CO" sz="5400" dirty="0">
              <a:solidFill>
                <a:schemeClr val="bg1"/>
              </a:solidFill>
            </a:endParaRPr>
          </a:p>
        </p:txBody>
      </p:sp>
      <p:sp>
        <p:nvSpPr>
          <p:cNvPr id="2" name="1 Marcador de texto"/>
          <p:cNvSpPr>
            <a:spLocks noGrp="1"/>
          </p:cNvSpPr>
          <p:nvPr>
            <p:ph type="body" sz="quarter" idx="14"/>
          </p:nvPr>
        </p:nvSpPr>
        <p:spPr>
          <a:xfrm>
            <a:off x="674784" y="3602517"/>
            <a:ext cx="7783445" cy="1677832"/>
          </a:xfrm>
        </p:spPr>
        <p:txBody>
          <a:bodyPr/>
          <a:lstStyle/>
          <a:p>
            <a:pPr algn="ctr"/>
            <a:r>
              <a:rPr lang="es-CO" sz="2800" dirty="0" smtClean="0">
                <a:solidFill>
                  <a:schemeClr val="bg1"/>
                </a:solidFill>
                <a:latin typeface="+mj-lt"/>
              </a:rPr>
              <a:t>Estudio Andrés Espinosa Fenwarth</a:t>
            </a:r>
          </a:p>
          <a:p>
            <a:pPr>
              <a:buNone/>
            </a:pPr>
            <a:endParaRPr lang="es-CO" dirty="0" smtClean="0">
              <a:solidFill>
                <a:schemeClr val="bg1"/>
              </a:solidFill>
            </a:endParaRPr>
          </a:p>
          <a:p>
            <a:pPr>
              <a:buNone/>
            </a:pPr>
            <a:r>
              <a:rPr lang="es-CO" sz="1800" dirty="0" smtClean="0">
                <a:solidFill>
                  <a:schemeClr val="bg1"/>
                </a:solidFill>
                <a:latin typeface="+mn-lt"/>
              </a:rPr>
              <a:t>Verbo: Informativo</a:t>
            </a:r>
            <a:endParaRPr lang="es-CO" sz="1800" dirty="0">
              <a:solidFill>
                <a:schemeClr val="bg1"/>
              </a:solidFill>
              <a:latin typeface="+mn-lt"/>
            </a:endParaRPr>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37935"/>
            <a:ext cx="712729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Propuesta de Creación de Comité de GC -  Regulación.</a:t>
            </a:r>
          </a:p>
        </p:txBody>
      </p:sp>
      <p:pic>
        <p:nvPicPr>
          <p:cNvPr id="19" name="91 Imagen" descr="BMC LOGO.bmp"/>
          <p:cNvPicPr>
            <a:picLocks noChangeAspect="1"/>
          </p:cNvPicPr>
          <p:nvPr/>
        </p:nvPicPr>
        <p:blipFill>
          <a:blip r:embed="rId3" cstate="print"/>
          <a:srcRect t="9660" r="-211"/>
          <a:stretch>
            <a:fillRect/>
          </a:stretch>
        </p:blipFill>
        <p:spPr bwMode="auto">
          <a:xfrm>
            <a:off x="7494593" y="117202"/>
            <a:ext cx="1512000" cy="465145"/>
          </a:xfrm>
          <a:prstGeom prst="rect">
            <a:avLst/>
          </a:prstGeom>
          <a:noFill/>
          <a:ln w="9525">
            <a:noFill/>
            <a:miter lim="800000"/>
            <a:headEnd/>
            <a:tailEnd/>
          </a:ln>
        </p:spPr>
      </p:pic>
      <p:graphicFrame>
        <p:nvGraphicFramePr>
          <p:cNvPr id="3" name="2 Diagrama"/>
          <p:cNvGraphicFramePr/>
          <p:nvPr>
            <p:extLst>
              <p:ext uri="{D42A27DB-BD31-4B8C-83A1-F6EECF244321}">
                <p14:modId xmlns:p14="http://schemas.microsoft.com/office/powerpoint/2010/main" xmlns="" val="256542108"/>
              </p:ext>
            </p:extLst>
          </p:nvPr>
        </p:nvGraphicFramePr>
        <p:xfrm>
          <a:off x="285750" y="1185335"/>
          <a:ext cx="8408084" cy="34318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3758295022"/>
      </p:ext>
    </p:extLst>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668545"/>
            <a:ext cx="8458681" cy="2036871"/>
          </a:xfrm>
        </p:spPr>
        <p:txBody>
          <a:bodyPr/>
          <a:lstStyle/>
          <a:p>
            <a:pPr lvl="1" algn="ctr" defTabSz="913990" rtl="0">
              <a:lnSpc>
                <a:spcPct val="85000"/>
              </a:lnSpc>
              <a:spcBef>
                <a:spcPct val="0"/>
              </a:spcBef>
            </a:pPr>
            <a:r>
              <a:rPr lang="es-CO" sz="4000" dirty="0" smtClean="0">
                <a:solidFill>
                  <a:schemeClr val="bg1"/>
                </a:solidFill>
                <a:latin typeface="+mj-lt"/>
              </a:rPr>
              <a:t>5.2. Propuesta Tarifas Vigencias Futuras</a:t>
            </a:r>
            <a:r>
              <a:rPr lang="es-CO" sz="2400" dirty="0" smtClean="0">
                <a:solidFill>
                  <a:schemeClr val="bg1"/>
                </a:solidFill>
                <a:latin typeface="+mn-lt"/>
              </a:rPr>
              <a:t/>
            </a:r>
            <a:br>
              <a:rPr lang="es-CO" sz="2400" dirty="0" smtClean="0">
                <a:solidFill>
                  <a:schemeClr val="bg1"/>
                </a:solidFill>
                <a:latin typeface="+mn-lt"/>
              </a:rPr>
            </a:br>
            <a:r>
              <a:rPr lang="es-CO" sz="2400" dirty="0">
                <a:solidFill>
                  <a:schemeClr val="bg1"/>
                </a:solidFill>
                <a:latin typeface="+mn-lt"/>
              </a:rPr>
              <a:t/>
            </a:r>
            <a:br>
              <a:rPr lang="es-CO" sz="2400" dirty="0">
                <a:solidFill>
                  <a:schemeClr val="bg1"/>
                </a:solidFill>
                <a:latin typeface="+mn-lt"/>
              </a:rPr>
            </a:br>
            <a:endParaRPr lang="es-CO" sz="5400" dirty="0">
              <a:solidFill>
                <a:schemeClr val="bg1"/>
              </a:solidFill>
            </a:endParaRPr>
          </a:p>
        </p:txBody>
      </p:sp>
      <p:sp>
        <p:nvSpPr>
          <p:cNvPr id="2" name="1 Marcador de texto"/>
          <p:cNvSpPr>
            <a:spLocks noGrp="1"/>
          </p:cNvSpPr>
          <p:nvPr>
            <p:ph type="body" sz="quarter" idx="14"/>
          </p:nvPr>
        </p:nvSpPr>
        <p:spPr>
          <a:xfrm>
            <a:off x="674784" y="3465669"/>
            <a:ext cx="7783445" cy="1677832"/>
          </a:xfrm>
        </p:spPr>
        <p:txBody>
          <a:bodyPr/>
          <a:lstStyle/>
          <a:p>
            <a:pPr>
              <a:buNone/>
            </a:pPr>
            <a:endParaRPr lang="es-CO" dirty="0" smtClean="0">
              <a:solidFill>
                <a:schemeClr val="bg1"/>
              </a:solidFill>
            </a:endParaRPr>
          </a:p>
          <a:p>
            <a:pPr>
              <a:buNone/>
            </a:pPr>
            <a:endParaRPr lang="es-CO" dirty="0" smtClean="0">
              <a:solidFill>
                <a:schemeClr val="bg1"/>
              </a:solidFill>
            </a:endParaRPr>
          </a:p>
          <a:p>
            <a:pPr>
              <a:buNone/>
            </a:pPr>
            <a:r>
              <a:rPr lang="es-CO" sz="1800" dirty="0" smtClean="0">
                <a:solidFill>
                  <a:schemeClr val="bg1"/>
                </a:solidFill>
                <a:latin typeface="+mn-lt"/>
              </a:rPr>
              <a:t>Verbo: Aprobación </a:t>
            </a:r>
            <a:endParaRPr lang="es-CO" sz="1800" dirty="0">
              <a:solidFill>
                <a:schemeClr val="bg1"/>
              </a:solidFill>
              <a:latin typeface="+mn-lt"/>
            </a:endParaRPr>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redondeado"/>
          <p:cNvSpPr/>
          <p:nvPr/>
        </p:nvSpPr>
        <p:spPr>
          <a:xfrm>
            <a:off x="246065" y="877890"/>
            <a:ext cx="8734425" cy="871537"/>
          </a:xfrm>
          <a:prstGeom prst="roundRect">
            <a:avLst>
              <a:gd name="adj" fmla="val 0"/>
            </a:avLst>
          </a:prstGeom>
          <a:solidFill>
            <a:schemeClr val="bg1"/>
          </a:solidFill>
          <a:ln>
            <a:solidFill>
              <a:srgbClr val="094784"/>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buFont typeface="Arial" pitchFamily="34" charset="0"/>
              <a:buChar char="•"/>
              <a:defRPr/>
            </a:pPr>
            <a:endParaRPr lang="es-CO" dirty="0">
              <a:solidFill>
                <a:srgbClr val="002060"/>
              </a:solidFill>
              <a:latin typeface="Franklin Gothic Demi Cond" panose="020B0706030402020204" pitchFamily="34" charset="0"/>
            </a:endParaRPr>
          </a:p>
        </p:txBody>
      </p:sp>
      <p:sp>
        <p:nvSpPr>
          <p:cNvPr id="8" name="7 Pentágono"/>
          <p:cNvSpPr/>
          <p:nvPr/>
        </p:nvSpPr>
        <p:spPr>
          <a:xfrm>
            <a:off x="403225" y="819151"/>
            <a:ext cx="1809750" cy="1042988"/>
          </a:xfrm>
          <a:prstGeom prst="homePlate">
            <a:avLst>
              <a:gd name="adj" fmla="val 0"/>
            </a:avLst>
          </a:prstGeom>
          <a:solidFill>
            <a:srgbClr val="04499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r>
              <a:rPr lang="es-CO" b="1" dirty="0">
                <a:solidFill>
                  <a:schemeClr val="bg1"/>
                </a:solidFill>
                <a:latin typeface="Calibri" panose="020F0502020204030204" pitchFamily="34" charset="0"/>
                <a:cs typeface="Calibri" panose="020F0502020204030204" pitchFamily="34" charset="0"/>
              </a:rPr>
              <a:t>Vigencias </a:t>
            </a:r>
          </a:p>
          <a:p>
            <a:pPr algn="ctr">
              <a:defRPr/>
            </a:pPr>
            <a:r>
              <a:rPr lang="es-CO" b="1" dirty="0">
                <a:solidFill>
                  <a:schemeClr val="bg1"/>
                </a:solidFill>
                <a:latin typeface="Calibri" panose="020F0502020204030204" pitchFamily="34" charset="0"/>
                <a:cs typeface="Calibri" panose="020F0502020204030204" pitchFamily="34" charset="0"/>
              </a:rPr>
              <a:t>Futuras</a:t>
            </a:r>
          </a:p>
        </p:txBody>
      </p:sp>
      <p:sp>
        <p:nvSpPr>
          <p:cNvPr id="15364" name="8 CuadroTexto"/>
          <p:cNvSpPr txBox="1">
            <a:spLocks noChangeArrowheads="1"/>
          </p:cNvSpPr>
          <p:nvPr/>
        </p:nvSpPr>
        <p:spPr bwMode="auto">
          <a:xfrm>
            <a:off x="2393950" y="989015"/>
            <a:ext cx="64404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gn="just"/>
            <a:r>
              <a:rPr lang="es-CO" altLang="es-CO" sz="1400" dirty="0">
                <a:solidFill>
                  <a:srgbClr val="002060"/>
                </a:solidFill>
              </a:rPr>
              <a:t>Instrumento de planificación financiera que garantiza incluir en presupuestos posteriores los recursos necesarios para la ejecución de proyectos plurianuales y otros gastos que requieren ejecutarse en más de una vigencia fiscal</a:t>
            </a:r>
          </a:p>
        </p:txBody>
      </p:sp>
      <p:sp>
        <p:nvSpPr>
          <p:cNvPr id="10" name="9 Rectángulo redondeado"/>
          <p:cNvSpPr/>
          <p:nvPr/>
        </p:nvSpPr>
        <p:spPr>
          <a:xfrm>
            <a:off x="246065" y="2189165"/>
            <a:ext cx="8734425" cy="796925"/>
          </a:xfrm>
          <a:prstGeom prst="roundRect">
            <a:avLst>
              <a:gd name="adj" fmla="val 0"/>
            </a:avLst>
          </a:prstGeom>
          <a:solidFill>
            <a:schemeClr val="bg1"/>
          </a:solidFill>
          <a:ln>
            <a:solidFill>
              <a:srgbClr val="094784"/>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buFont typeface="Arial" pitchFamily="34" charset="0"/>
              <a:buChar char="•"/>
              <a:defRPr/>
            </a:pPr>
            <a:endParaRPr lang="es-CO" sz="1400" dirty="0">
              <a:solidFill>
                <a:srgbClr val="002060"/>
              </a:solidFill>
              <a:latin typeface="Franklin Gothic Demi Cond" panose="020B0706030402020204" pitchFamily="34" charset="0"/>
            </a:endParaRPr>
          </a:p>
        </p:txBody>
      </p:sp>
      <p:sp>
        <p:nvSpPr>
          <p:cNvPr id="11" name="10 Pentágono"/>
          <p:cNvSpPr/>
          <p:nvPr/>
        </p:nvSpPr>
        <p:spPr>
          <a:xfrm>
            <a:off x="403225" y="2060577"/>
            <a:ext cx="1809750" cy="1082675"/>
          </a:xfrm>
          <a:prstGeom prst="homePlate">
            <a:avLst>
              <a:gd name="adj" fmla="val 0"/>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r>
              <a:rPr lang="es-CO" b="1" dirty="0">
                <a:solidFill>
                  <a:schemeClr val="bg1"/>
                </a:solidFill>
                <a:latin typeface="Calibri" panose="020F0502020204030204" pitchFamily="34" charset="0"/>
                <a:cs typeface="Calibri" panose="020F0502020204030204" pitchFamily="34" charset="0"/>
              </a:rPr>
              <a:t>Objetivo</a:t>
            </a:r>
          </a:p>
        </p:txBody>
      </p:sp>
      <p:sp>
        <p:nvSpPr>
          <p:cNvPr id="15367" name="11 CuadroTexto"/>
          <p:cNvSpPr txBox="1">
            <a:spLocks noChangeArrowheads="1"/>
          </p:cNvSpPr>
          <p:nvPr/>
        </p:nvSpPr>
        <p:spPr bwMode="auto">
          <a:xfrm>
            <a:off x="2439988" y="2270127"/>
            <a:ext cx="705326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buFont typeface="Wingdings" panose="05000000000000000000" pitchFamily="2" charset="2"/>
              <a:buChar char="ü"/>
            </a:pPr>
            <a:r>
              <a:rPr lang="es-CO" altLang="es-CO" sz="1400" dirty="0">
                <a:solidFill>
                  <a:srgbClr val="002060"/>
                </a:solidFill>
                <a:latin typeface="Calibri" panose="020F0502020204030204" pitchFamily="34" charset="0"/>
                <a:cs typeface="Calibri" panose="020F0502020204030204" pitchFamily="34" charset="0"/>
              </a:rPr>
              <a:t>Financiar proyectos de inversión</a:t>
            </a:r>
          </a:p>
          <a:p>
            <a:pPr>
              <a:buFont typeface="Wingdings" panose="05000000000000000000" pitchFamily="2" charset="2"/>
              <a:buChar char="ü"/>
            </a:pPr>
            <a:r>
              <a:rPr lang="es-CO" altLang="es-CO" sz="1400" dirty="0">
                <a:solidFill>
                  <a:srgbClr val="002060"/>
                </a:solidFill>
                <a:latin typeface="Calibri" panose="020F0502020204030204" pitchFamily="34" charset="0"/>
                <a:cs typeface="Calibri" panose="020F0502020204030204" pitchFamily="34" charset="0"/>
              </a:rPr>
              <a:t>Gastos de funcionamiento</a:t>
            </a:r>
          </a:p>
          <a:p>
            <a:pPr>
              <a:buFont typeface="Wingdings" panose="05000000000000000000" pitchFamily="2" charset="2"/>
              <a:buChar char="ü"/>
            </a:pPr>
            <a:r>
              <a:rPr lang="es-CO" altLang="es-CO" sz="1400" dirty="0">
                <a:solidFill>
                  <a:srgbClr val="002060"/>
                </a:solidFill>
                <a:latin typeface="Calibri" panose="020F0502020204030204" pitchFamily="34" charset="0"/>
                <a:cs typeface="Calibri" panose="020F0502020204030204" pitchFamily="34" charset="0"/>
              </a:rPr>
              <a:t>Gastos de operación o de servicios de la deuda</a:t>
            </a:r>
          </a:p>
        </p:txBody>
      </p:sp>
      <p:sp>
        <p:nvSpPr>
          <p:cNvPr id="20" name="19 Rectángulo redondeado"/>
          <p:cNvSpPr/>
          <p:nvPr/>
        </p:nvSpPr>
        <p:spPr>
          <a:xfrm>
            <a:off x="246065" y="3565527"/>
            <a:ext cx="8734425" cy="1344613"/>
          </a:xfrm>
          <a:prstGeom prst="roundRect">
            <a:avLst>
              <a:gd name="adj" fmla="val 0"/>
            </a:avLst>
          </a:prstGeom>
          <a:solidFill>
            <a:schemeClr val="bg1"/>
          </a:solidFill>
          <a:ln>
            <a:solidFill>
              <a:srgbClr val="094784"/>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buFont typeface="Arial" pitchFamily="34" charset="0"/>
              <a:buChar char="•"/>
              <a:defRPr/>
            </a:pPr>
            <a:endParaRPr lang="es-CO" sz="1400" dirty="0">
              <a:solidFill>
                <a:srgbClr val="002060"/>
              </a:solidFill>
              <a:latin typeface="Franklin Gothic Demi Cond" panose="020B0706030402020204" pitchFamily="34" charset="0"/>
            </a:endParaRPr>
          </a:p>
        </p:txBody>
      </p:sp>
      <p:sp>
        <p:nvSpPr>
          <p:cNvPr id="15371" name="20 CuadroTexto"/>
          <p:cNvSpPr txBox="1">
            <a:spLocks noChangeArrowheads="1"/>
          </p:cNvSpPr>
          <p:nvPr/>
        </p:nvSpPr>
        <p:spPr bwMode="auto">
          <a:xfrm>
            <a:off x="2392363" y="3673476"/>
            <a:ext cx="6627812"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buFont typeface="Wingdings" panose="05000000000000000000" pitchFamily="2" charset="2"/>
              <a:buChar char="ü"/>
            </a:pPr>
            <a:r>
              <a:rPr lang="es-CO" altLang="es-CO" sz="1400" dirty="0">
                <a:solidFill>
                  <a:srgbClr val="002060"/>
                </a:solidFill>
                <a:latin typeface="Calibri" panose="020F0502020204030204" pitchFamily="34" charset="0"/>
                <a:cs typeface="Calibri" panose="020F0502020204030204" pitchFamily="34" charset="0"/>
              </a:rPr>
              <a:t>Potencial de planificación</a:t>
            </a:r>
          </a:p>
          <a:p>
            <a:pPr>
              <a:buFont typeface="Wingdings" panose="05000000000000000000" pitchFamily="2" charset="2"/>
              <a:buChar char="ü"/>
            </a:pPr>
            <a:r>
              <a:rPr lang="es-CO" altLang="es-CO" sz="1400" dirty="0">
                <a:solidFill>
                  <a:srgbClr val="002060"/>
                </a:solidFill>
                <a:latin typeface="Calibri" panose="020F0502020204030204" pitchFamily="34" charset="0"/>
                <a:cs typeface="Calibri" panose="020F0502020204030204" pitchFamily="34" charset="0"/>
              </a:rPr>
              <a:t>Garantiza el suministro del bien o servicio</a:t>
            </a:r>
          </a:p>
          <a:p>
            <a:pPr>
              <a:buFont typeface="Wingdings" panose="05000000000000000000" pitchFamily="2" charset="2"/>
              <a:buChar char="ü"/>
            </a:pPr>
            <a:r>
              <a:rPr lang="es-CO" altLang="es-CO" sz="1400" dirty="0">
                <a:solidFill>
                  <a:srgbClr val="002060"/>
                </a:solidFill>
                <a:latin typeface="Calibri" panose="020F0502020204030204" pitchFamily="34" charset="0"/>
                <a:cs typeface="Calibri" panose="020F0502020204030204" pitchFamily="34" charset="0"/>
              </a:rPr>
              <a:t>Permite administrar las compras</a:t>
            </a:r>
          </a:p>
          <a:p>
            <a:pPr>
              <a:buFont typeface="Wingdings" panose="05000000000000000000" pitchFamily="2" charset="2"/>
              <a:buChar char="ü"/>
            </a:pPr>
            <a:r>
              <a:rPr lang="es-CO" altLang="es-CO" sz="1400" dirty="0">
                <a:solidFill>
                  <a:srgbClr val="002060"/>
                </a:solidFill>
                <a:latin typeface="Calibri" panose="020F0502020204030204" pitchFamily="34" charset="0"/>
                <a:cs typeface="Calibri" panose="020F0502020204030204" pitchFamily="34" charset="0"/>
              </a:rPr>
              <a:t>No se pierde tiempo y evita carga administrativa en desarrollar y gestionar múltiples procesos de compra</a:t>
            </a:r>
          </a:p>
        </p:txBody>
      </p:sp>
      <p:sp>
        <p:nvSpPr>
          <p:cNvPr id="18" name="17 Pentágono"/>
          <p:cNvSpPr/>
          <p:nvPr/>
        </p:nvSpPr>
        <p:spPr>
          <a:xfrm>
            <a:off x="403225" y="3444877"/>
            <a:ext cx="1809750" cy="1643063"/>
          </a:xfrm>
          <a:prstGeom prst="homePlate">
            <a:avLst>
              <a:gd name="adj" fmla="val 0"/>
            </a:avLst>
          </a:prstGeom>
          <a:solidFill>
            <a:srgbClr val="71AFF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r>
              <a:rPr lang="es-CO" b="1" dirty="0">
                <a:solidFill>
                  <a:schemeClr val="bg1"/>
                </a:solidFill>
                <a:latin typeface="Calibri" panose="020F0502020204030204" pitchFamily="34" charset="0"/>
                <a:cs typeface="Calibri" panose="020F0502020204030204" pitchFamily="34" charset="0"/>
              </a:rPr>
              <a:t>Ventajas</a:t>
            </a:r>
          </a:p>
          <a:p>
            <a:pPr algn="ctr">
              <a:defRPr/>
            </a:pPr>
            <a:r>
              <a:rPr lang="es-CO" b="1" dirty="0">
                <a:solidFill>
                  <a:schemeClr val="bg1"/>
                </a:solidFill>
                <a:latin typeface="Calibri" panose="020F0502020204030204" pitchFamily="34" charset="0"/>
                <a:cs typeface="Calibri" panose="020F0502020204030204" pitchFamily="34" charset="0"/>
              </a:rPr>
              <a:t>Para las </a:t>
            </a:r>
          </a:p>
          <a:p>
            <a:pPr algn="ctr">
              <a:defRPr/>
            </a:pPr>
            <a:r>
              <a:rPr lang="es-CO" b="1" dirty="0">
                <a:solidFill>
                  <a:schemeClr val="bg1"/>
                </a:solidFill>
                <a:latin typeface="Calibri" panose="020F0502020204030204" pitchFamily="34" charset="0"/>
                <a:cs typeface="Calibri" panose="020F0502020204030204" pitchFamily="34" charset="0"/>
              </a:rPr>
              <a:t>Entidades</a:t>
            </a:r>
          </a:p>
        </p:txBody>
      </p:sp>
      <p:sp>
        <p:nvSpPr>
          <p:cNvPr id="15373" name="21 Rectángulo"/>
          <p:cNvSpPr>
            <a:spLocks noChangeArrowheads="1"/>
          </p:cNvSpPr>
          <p:nvPr/>
        </p:nvSpPr>
        <p:spPr bwMode="auto">
          <a:xfrm>
            <a:off x="3278401" y="-34925"/>
            <a:ext cx="2869696" cy="683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nSpc>
                <a:spcPct val="120000"/>
              </a:lnSpc>
            </a:pPr>
            <a:r>
              <a:rPr lang="es-CO" altLang="es-CO" sz="3200" b="1" dirty="0">
                <a:solidFill>
                  <a:srgbClr val="002060"/>
                </a:solidFill>
              </a:rPr>
              <a:t>Antecedentes</a:t>
            </a:r>
          </a:p>
        </p:txBody>
      </p:sp>
      <p:pic>
        <p:nvPicPr>
          <p:cNvPr id="13" name="91 Imagen" descr="BMC LOGO.bmp"/>
          <p:cNvPicPr>
            <a:picLocks noChangeAspect="1"/>
          </p:cNvPicPr>
          <p:nvPr/>
        </p:nvPicPr>
        <p:blipFill>
          <a:blip r:embed="rId2" cstate="print"/>
          <a:srcRect t="9660" r="-211"/>
          <a:stretch>
            <a:fillRect/>
          </a:stretch>
        </p:blipFill>
        <p:spPr bwMode="auto">
          <a:xfrm>
            <a:off x="7494593" y="126635"/>
            <a:ext cx="1512000" cy="46514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33363" y="2173288"/>
            <a:ext cx="3789362" cy="2559050"/>
          </a:xfrm>
          <a:prstGeom prst="rect">
            <a:avLst/>
          </a:prstGeom>
        </p:spPr>
        <p:style>
          <a:lnRef idx="1">
            <a:schemeClr val="accent1"/>
          </a:lnRef>
          <a:fillRef idx="1001">
            <a:schemeClr val="lt1"/>
          </a:fillRef>
          <a:effectRef idx="1">
            <a:schemeClr val="accent1"/>
          </a:effectRef>
          <a:fontRef idx="minor">
            <a:schemeClr val="dk1"/>
          </a:fontRef>
        </p:style>
        <p:txBody>
          <a:bodyPr lIns="68580" tIns="34290" rIns="68580" bIns="34290" anchor="ctr"/>
          <a:lstStyle/>
          <a:p>
            <a:pPr algn="ctr">
              <a:defRPr/>
            </a:pPr>
            <a:endParaRPr lang="es-CO" dirty="0"/>
          </a:p>
        </p:txBody>
      </p:sp>
      <p:cxnSp>
        <p:nvCxnSpPr>
          <p:cNvPr id="8" name="Conector recto 7"/>
          <p:cNvCxnSpPr/>
          <p:nvPr/>
        </p:nvCxnSpPr>
        <p:spPr>
          <a:xfrm flipV="1">
            <a:off x="233363" y="2173289"/>
            <a:ext cx="3789362" cy="2135187"/>
          </a:xfrm>
          <a:prstGeom prst="line">
            <a:avLst/>
          </a:prstGeom>
          <a:ln/>
        </p:spPr>
        <p:style>
          <a:lnRef idx="3">
            <a:schemeClr val="accent1"/>
          </a:lnRef>
          <a:fillRef idx="0">
            <a:schemeClr val="accent1"/>
          </a:fillRef>
          <a:effectRef idx="2">
            <a:schemeClr val="accent1"/>
          </a:effectRef>
          <a:fontRef idx="minor">
            <a:schemeClr val="tx1"/>
          </a:fontRef>
        </p:style>
      </p:cxnSp>
      <p:sp>
        <p:nvSpPr>
          <p:cNvPr id="16388" name="CuadroTexto 9"/>
          <p:cNvSpPr txBox="1">
            <a:spLocks noChangeArrowheads="1"/>
          </p:cNvSpPr>
          <p:nvPr/>
        </p:nvSpPr>
        <p:spPr bwMode="auto">
          <a:xfrm>
            <a:off x="79375" y="4738688"/>
            <a:ext cx="726802"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r>
              <a:rPr lang="es-CO" altLang="es-CO" sz="1200" dirty="0"/>
              <a:t>360 días</a:t>
            </a:r>
          </a:p>
        </p:txBody>
      </p:sp>
      <p:sp>
        <p:nvSpPr>
          <p:cNvPr id="16389" name="CuadroTexto 10"/>
          <p:cNvSpPr txBox="1">
            <a:spLocks noChangeArrowheads="1"/>
          </p:cNvSpPr>
          <p:nvPr/>
        </p:nvSpPr>
        <p:spPr bwMode="auto">
          <a:xfrm>
            <a:off x="3211516" y="4738688"/>
            <a:ext cx="811761"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r>
              <a:rPr lang="es-CO" altLang="es-CO" sz="1200" dirty="0"/>
              <a:t>1080 días</a:t>
            </a:r>
          </a:p>
        </p:txBody>
      </p:sp>
      <p:sp>
        <p:nvSpPr>
          <p:cNvPr id="12" name="Flecha derecha 11"/>
          <p:cNvSpPr/>
          <p:nvPr/>
        </p:nvSpPr>
        <p:spPr>
          <a:xfrm rot="19840176">
            <a:off x="866779" y="3336927"/>
            <a:ext cx="2790825" cy="468313"/>
          </a:xfrm>
          <a:prstGeom prst="rightArrow">
            <a:avLst/>
          </a:prstGeom>
          <a:solidFill>
            <a:srgbClr val="094784"/>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es-CO" dirty="0"/>
          </a:p>
        </p:txBody>
      </p:sp>
      <p:sp>
        <p:nvSpPr>
          <p:cNvPr id="16391" name="CuadroTexto 12"/>
          <p:cNvSpPr txBox="1">
            <a:spLocks noChangeArrowheads="1"/>
          </p:cNvSpPr>
          <p:nvPr/>
        </p:nvSpPr>
        <p:spPr bwMode="auto">
          <a:xfrm>
            <a:off x="233364" y="3775075"/>
            <a:ext cx="572914"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r>
              <a:rPr lang="es-CO" altLang="es-CO" sz="1200" dirty="0"/>
              <a:t>0.21%</a:t>
            </a:r>
          </a:p>
        </p:txBody>
      </p:sp>
      <p:sp>
        <p:nvSpPr>
          <p:cNvPr id="16392" name="CuadroTexto 13"/>
          <p:cNvSpPr txBox="1">
            <a:spLocks noChangeArrowheads="1"/>
          </p:cNvSpPr>
          <p:nvPr/>
        </p:nvSpPr>
        <p:spPr bwMode="auto">
          <a:xfrm>
            <a:off x="3454400" y="2497138"/>
            <a:ext cx="572914"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r>
              <a:rPr lang="es-CO" altLang="es-CO" sz="1200" dirty="0"/>
              <a:t>0.63%</a:t>
            </a:r>
          </a:p>
        </p:txBody>
      </p:sp>
      <p:sp>
        <p:nvSpPr>
          <p:cNvPr id="16393" name="Marcador de contenido 2"/>
          <p:cNvSpPr txBox="1">
            <a:spLocks/>
          </p:cNvSpPr>
          <p:nvPr/>
        </p:nvSpPr>
        <p:spPr bwMode="auto">
          <a:xfrm>
            <a:off x="4673600" y="855665"/>
            <a:ext cx="4440238" cy="981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lvl1pPr marL="228600" indent="-228600">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eaLnBrk="0" fontAlgn="base" hangingPunct="0">
              <a:spcBef>
                <a:spcPct val="0"/>
              </a:spcBef>
              <a:spcAft>
                <a:spcPct val="0"/>
              </a:spcAft>
              <a:defRPr>
                <a:solidFill>
                  <a:schemeClr val="tx1"/>
                </a:solidFill>
                <a:latin typeface="Franklin Gothic Book"/>
              </a:defRPr>
            </a:lvl6pPr>
            <a:lvl7pPr marL="2971800" indent="-228600" eaLnBrk="0" fontAlgn="base" hangingPunct="0">
              <a:spcBef>
                <a:spcPct val="0"/>
              </a:spcBef>
              <a:spcAft>
                <a:spcPct val="0"/>
              </a:spcAft>
              <a:defRPr>
                <a:solidFill>
                  <a:schemeClr val="tx1"/>
                </a:solidFill>
                <a:latin typeface="Franklin Gothic Book"/>
              </a:defRPr>
            </a:lvl7pPr>
            <a:lvl8pPr marL="3429000" indent="-228600" eaLnBrk="0" fontAlgn="base" hangingPunct="0">
              <a:spcBef>
                <a:spcPct val="0"/>
              </a:spcBef>
              <a:spcAft>
                <a:spcPct val="0"/>
              </a:spcAft>
              <a:defRPr>
                <a:solidFill>
                  <a:schemeClr val="tx1"/>
                </a:solidFill>
                <a:latin typeface="Franklin Gothic Book"/>
              </a:defRPr>
            </a:lvl8pPr>
            <a:lvl9pPr marL="3886200" indent="-228600" eaLnBrk="0" fontAlgn="base" hangingPunct="0">
              <a:spcBef>
                <a:spcPct val="0"/>
              </a:spcBef>
              <a:spcAft>
                <a:spcPct val="0"/>
              </a:spcAft>
              <a:defRPr>
                <a:solidFill>
                  <a:schemeClr val="tx1"/>
                </a:solidFill>
                <a:latin typeface="Franklin Gothic Book"/>
              </a:defRPr>
            </a:lvl9pPr>
          </a:lstStyle>
          <a:p>
            <a:pPr defTabSz="914400" eaLnBrk="1" hangingPunct="1">
              <a:lnSpc>
                <a:spcPct val="150000"/>
              </a:lnSpc>
              <a:spcBef>
                <a:spcPts val="1000"/>
              </a:spcBef>
              <a:buFont typeface="Wingdings" panose="05000000000000000000" pitchFamily="2" charset="2"/>
              <a:buChar char="ü"/>
            </a:pPr>
            <a:r>
              <a:rPr lang="es-CO" altLang="es-CO" sz="1400" dirty="0">
                <a:solidFill>
                  <a:srgbClr val="002060"/>
                </a:solidFill>
              </a:rPr>
              <a:t>A principios de 2017, los clientes </a:t>
            </a:r>
            <a:r>
              <a:rPr lang="es-CO" altLang="es-CO" sz="1400" dirty="0" smtClean="0">
                <a:solidFill>
                  <a:srgbClr val="002060"/>
                </a:solidFill>
              </a:rPr>
              <a:t>solicitaron </a:t>
            </a:r>
            <a:r>
              <a:rPr lang="es-CO" altLang="es-CO" sz="1400" dirty="0">
                <a:solidFill>
                  <a:srgbClr val="002060"/>
                </a:solidFill>
              </a:rPr>
              <a:t>una tarifa más baja. Soportado en estudios de largo plazo y posibles inconvenientes que podrían tener con la contraloría.</a:t>
            </a:r>
          </a:p>
        </p:txBody>
      </p:sp>
      <p:sp>
        <p:nvSpPr>
          <p:cNvPr id="16" name="Rectángulo 15"/>
          <p:cNvSpPr/>
          <p:nvPr/>
        </p:nvSpPr>
        <p:spPr>
          <a:xfrm>
            <a:off x="4978404" y="2173288"/>
            <a:ext cx="3973513" cy="2559050"/>
          </a:xfrm>
          <a:prstGeom prst="rect">
            <a:avLst/>
          </a:prstGeom>
          <a:noFill/>
        </p:spPr>
        <p:style>
          <a:lnRef idx="1">
            <a:schemeClr val="accent1"/>
          </a:lnRef>
          <a:fillRef idx="2">
            <a:schemeClr val="accent1"/>
          </a:fillRef>
          <a:effectRef idx="1">
            <a:schemeClr val="accent1"/>
          </a:effectRef>
          <a:fontRef idx="minor">
            <a:schemeClr val="dk1"/>
          </a:fontRef>
        </p:style>
        <p:txBody>
          <a:bodyPr lIns="68580" tIns="34290" rIns="68580" bIns="34290" anchor="ctr"/>
          <a:lstStyle/>
          <a:p>
            <a:pPr algn="ctr">
              <a:defRPr/>
            </a:pPr>
            <a:endParaRPr lang="es-CO" dirty="0"/>
          </a:p>
        </p:txBody>
      </p:sp>
      <p:sp>
        <p:nvSpPr>
          <p:cNvPr id="16396" name="CuadroTexto 17"/>
          <p:cNvSpPr txBox="1">
            <a:spLocks noChangeArrowheads="1"/>
          </p:cNvSpPr>
          <p:nvPr/>
        </p:nvSpPr>
        <p:spPr bwMode="auto">
          <a:xfrm>
            <a:off x="4891088" y="4730750"/>
            <a:ext cx="726802"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r>
              <a:rPr lang="es-CO" altLang="es-CO" sz="1200" dirty="0"/>
              <a:t>360 días</a:t>
            </a:r>
          </a:p>
        </p:txBody>
      </p:sp>
      <p:sp>
        <p:nvSpPr>
          <p:cNvPr id="16397" name="CuadroTexto 18"/>
          <p:cNvSpPr txBox="1">
            <a:spLocks noChangeArrowheads="1"/>
          </p:cNvSpPr>
          <p:nvPr/>
        </p:nvSpPr>
        <p:spPr bwMode="auto">
          <a:xfrm>
            <a:off x="8188329" y="4759325"/>
            <a:ext cx="811761"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r>
              <a:rPr lang="es-CO" altLang="es-CO" sz="1200" dirty="0"/>
              <a:t>1080 días</a:t>
            </a:r>
          </a:p>
        </p:txBody>
      </p:sp>
      <p:sp>
        <p:nvSpPr>
          <p:cNvPr id="20" name="Flecha derecha 19"/>
          <p:cNvSpPr/>
          <p:nvPr/>
        </p:nvSpPr>
        <p:spPr>
          <a:xfrm rot="19923024">
            <a:off x="5256213" y="2786063"/>
            <a:ext cx="2792412" cy="468312"/>
          </a:xfrm>
          <a:prstGeom prst="rightArrow">
            <a:avLst/>
          </a:prstGeom>
          <a:solidFill>
            <a:srgbClr val="094784"/>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es-CO" dirty="0"/>
          </a:p>
        </p:txBody>
      </p:sp>
      <p:sp>
        <p:nvSpPr>
          <p:cNvPr id="16399" name="CuadroTexto 20"/>
          <p:cNvSpPr txBox="1">
            <a:spLocks noChangeArrowheads="1"/>
          </p:cNvSpPr>
          <p:nvPr/>
        </p:nvSpPr>
        <p:spPr bwMode="auto">
          <a:xfrm>
            <a:off x="4408489" y="4108450"/>
            <a:ext cx="572914"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r>
              <a:rPr lang="es-CO" altLang="es-CO" sz="1200" dirty="0"/>
              <a:t>0.21%</a:t>
            </a:r>
          </a:p>
        </p:txBody>
      </p:sp>
      <p:sp>
        <p:nvSpPr>
          <p:cNvPr id="16400" name="CuadroTexto 21"/>
          <p:cNvSpPr txBox="1">
            <a:spLocks noChangeArrowheads="1"/>
          </p:cNvSpPr>
          <p:nvPr/>
        </p:nvSpPr>
        <p:spPr bwMode="auto">
          <a:xfrm>
            <a:off x="8440739" y="2519363"/>
            <a:ext cx="572914"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r>
              <a:rPr lang="es-CO" altLang="es-CO" sz="1200" dirty="0"/>
              <a:t>0.63%</a:t>
            </a:r>
          </a:p>
        </p:txBody>
      </p:sp>
      <p:cxnSp>
        <p:nvCxnSpPr>
          <p:cNvPr id="23" name="Conector recto 22"/>
          <p:cNvCxnSpPr/>
          <p:nvPr/>
        </p:nvCxnSpPr>
        <p:spPr>
          <a:xfrm>
            <a:off x="6226175" y="3779840"/>
            <a:ext cx="1588" cy="204787"/>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Conector recto 23"/>
          <p:cNvCxnSpPr/>
          <p:nvPr/>
        </p:nvCxnSpPr>
        <p:spPr>
          <a:xfrm flipV="1">
            <a:off x="6191250" y="3802063"/>
            <a:ext cx="1014413" cy="1778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Conector recto 24"/>
          <p:cNvCxnSpPr/>
          <p:nvPr/>
        </p:nvCxnSpPr>
        <p:spPr>
          <a:xfrm flipV="1">
            <a:off x="7183442" y="3255965"/>
            <a:ext cx="903287" cy="554037"/>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6" name="Conector recto 25"/>
          <p:cNvCxnSpPr/>
          <p:nvPr/>
        </p:nvCxnSpPr>
        <p:spPr>
          <a:xfrm flipV="1">
            <a:off x="8078788" y="2984502"/>
            <a:ext cx="857250" cy="26987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7" name="Conector recto 26"/>
          <p:cNvCxnSpPr/>
          <p:nvPr/>
        </p:nvCxnSpPr>
        <p:spPr>
          <a:xfrm flipV="1">
            <a:off x="4978400" y="3775075"/>
            <a:ext cx="1271588" cy="514350"/>
          </a:xfrm>
          <a:prstGeom prst="line">
            <a:avLst/>
          </a:prstGeom>
          <a:ln/>
        </p:spPr>
        <p:style>
          <a:lnRef idx="3">
            <a:schemeClr val="accent1"/>
          </a:lnRef>
          <a:fillRef idx="0">
            <a:schemeClr val="accent1"/>
          </a:fillRef>
          <a:effectRef idx="2">
            <a:schemeClr val="accent1"/>
          </a:effectRef>
          <a:fontRef idx="minor">
            <a:schemeClr val="tx1"/>
          </a:fontRef>
        </p:style>
      </p:cxnSp>
      <p:sp>
        <p:nvSpPr>
          <p:cNvPr id="16408" name="CuadroTexto 29"/>
          <p:cNvSpPr txBox="1">
            <a:spLocks noChangeArrowheads="1"/>
          </p:cNvSpPr>
          <p:nvPr/>
        </p:nvSpPr>
        <p:spPr bwMode="auto">
          <a:xfrm>
            <a:off x="7413625" y="3735388"/>
            <a:ext cx="871072"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r>
              <a:rPr lang="es-CO" altLang="es-CO" sz="1200" dirty="0"/>
              <a:t>Descuento</a:t>
            </a:r>
          </a:p>
        </p:txBody>
      </p:sp>
      <p:sp>
        <p:nvSpPr>
          <p:cNvPr id="16410" name="32 Rectángulo"/>
          <p:cNvSpPr>
            <a:spLocks noChangeArrowheads="1"/>
          </p:cNvSpPr>
          <p:nvPr/>
        </p:nvSpPr>
        <p:spPr bwMode="auto">
          <a:xfrm>
            <a:off x="1053321" y="25400"/>
            <a:ext cx="6277680" cy="683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gn="ctr">
              <a:lnSpc>
                <a:spcPct val="120000"/>
              </a:lnSpc>
            </a:pPr>
            <a:r>
              <a:rPr lang="es-CO" altLang="es-CO" sz="3200" b="1" dirty="0">
                <a:solidFill>
                  <a:srgbClr val="002060"/>
                </a:solidFill>
              </a:rPr>
              <a:t>Antecedentes Cambio de Tarifa</a:t>
            </a:r>
          </a:p>
        </p:txBody>
      </p:sp>
      <p:sp>
        <p:nvSpPr>
          <p:cNvPr id="16411" name="Marcador de contenido 2"/>
          <p:cNvSpPr txBox="1">
            <a:spLocks/>
          </p:cNvSpPr>
          <p:nvPr/>
        </p:nvSpPr>
        <p:spPr bwMode="auto">
          <a:xfrm>
            <a:off x="128588" y="914402"/>
            <a:ext cx="3948112" cy="981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lvl1pPr marL="228600" indent="-228600">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eaLnBrk="0" fontAlgn="base" hangingPunct="0">
              <a:spcBef>
                <a:spcPct val="0"/>
              </a:spcBef>
              <a:spcAft>
                <a:spcPct val="0"/>
              </a:spcAft>
              <a:defRPr>
                <a:solidFill>
                  <a:schemeClr val="tx1"/>
                </a:solidFill>
                <a:latin typeface="Franklin Gothic Book"/>
              </a:defRPr>
            </a:lvl6pPr>
            <a:lvl7pPr marL="2971800" indent="-228600" eaLnBrk="0" fontAlgn="base" hangingPunct="0">
              <a:spcBef>
                <a:spcPct val="0"/>
              </a:spcBef>
              <a:spcAft>
                <a:spcPct val="0"/>
              </a:spcAft>
              <a:defRPr>
                <a:solidFill>
                  <a:schemeClr val="tx1"/>
                </a:solidFill>
                <a:latin typeface="Franklin Gothic Book"/>
              </a:defRPr>
            </a:lvl7pPr>
            <a:lvl8pPr marL="3429000" indent="-228600" eaLnBrk="0" fontAlgn="base" hangingPunct="0">
              <a:spcBef>
                <a:spcPct val="0"/>
              </a:spcBef>
              <a:spcAft>
                <a:spcPct val="0"/>
              </a:spcAft>
              <a:defRPr>
                <a:solidFill>
                  <a:schemeClr val="tx1"/>
                </a:solidFill>
                <a:latin typeface="Franklin Gothic Book"/>
              </a:defRPr>
            </a:lvl8pPr>
            <a:lvl9pPr marL="3886200" indent="-228600" eaLnBrk="0" fontAlgn="base" hangingPunct="0">
              <a:spcBef>
                <a:spcPct val="0"/>
              </a:spcBef>
              <a:spcAft>
                <a:spcPct val="0"/>
              </a:spcAft>
              <a:defRPr>
                <a:solidFill>
                  <a:schemeClr val="tx1"/>
                </a:solidFill>
                <a:latin typeface="Franklin Gothic Book"/>
              </a:defRPr>
            </a:lvl9pPr>
          </a:lstStyle>
          <a:p>
            <a:pPr defTabSz="914400" eaLnBrk="1" hangingPunct="1">
              <a:lnSpc>
                <a:spcPct val="150000"/>
              </a:lnSpc>
              <a:spcBef>
                <a:spcPts val="1000"/>
              </a:spcBef>
              <a:buFont typeface="Wingdings" panose="05000000000000000000" pitchFamily="2" charset="2"/>
              <a:buChar char="ü"/>
            </a:pPr>
            <a:r>
              <a:rPr lang="es-CO" altLang="es-CO" sz="1400" dirty="0">
                <a:solidFill>
                  <a:srgbClr val="002060"/>
                </a:solidFill>
              </a:rPr>
              <a:t>Antes de abril de 2017, se cobraba con una fórmula tarifaria creciente en función del tiempo:</a:t>
            </a:r>
          </a:p>
        </p:txBody>
      </p:sp>
      <p:pic>
        <p:nvPicPr>
          <p:cNvPr id="28" name="91 Imagen" descr="BMC LOGO.bmp"/>
          <p:cNvPicPr>
            <a:picLocks noChangeAspect="1"/>
          </p:cNvPicPr>
          <p:nvPr/>
        </p:nvPicPr>
        <p:blipFill>
          <a:blip r:embed="rId3" cstate="print"/>
          <a:srcRect t="9660" r="-211"/>
          <a:stretch>
            <a:fillRect/>
          </a:stretch>
        </p:blipFill>
        <p:spPr bwMode="auto">
          <a:xfrm>
            <a:off x="7494593" y="126635"/>
            <a:ext cx="1512000" cy="46514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Imagen 2"/>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3225" y="958852"/>
            <a:ext cx="4338638" cy="222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1" name="Imagen 3"/>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81567" y="2127250"/>
            <a:ext cx="3914775" cy="272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2" name="CuadroTexto 4"/>
          <p:cNvSpPr txBox="1">
            <a:spLocks noChangeArrowheads="1"/>
          </p:cNvSpPr>
          <p:nvPr/>
        </p:nvSpPr>
        <p:spPr bwMode="auto">
          <a:xfrm>
            <a:off x="403229" y="3182939"/>
            <a:ext cx="4183063"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gn="just"/>
            <a:r>
              <a:rPr lang="es-CO" altLang="es-CO" sz="1400" dirty="0"/>
              <a:t>“</a:t>
            </a:r>
            <a:r>
              <a:rPr lang="es-CO" altLang="es-CO" sz="1600" dirty="0">
                <a:solidFill>
                  <a:srgbClr val="002060"/>
                </a:solidFill>
              </a:rPr>
              <a:t>En últimos 20 años las VF han crecido notablemente. Las cifras muestran que en la víspera de los cambios de gobierno, 1 año o 6 meses antes, aumenta el valor de VF aprobadas, al final de los gobiernos Pastrana, Uribe II y Santos I”</a:t>
            </a:r>
          </a:p>
        </p:txBody>
      </p:sp>
      <p:sp>
        <p:nvSpPr>
          <p:cNvPr id="17413" name="CuadroTexto 8"/>
          <p:cNvSpPr txBox="1">
            <a:spLocks noChangeArrowheads="1"/>
          </p:cNvSpPr>
          <p:nvPr/>
        </p:nvSpPr>
        <p:spPr bwMode="auto">
          <a:xfrm>
            <a:off x="4881563" y="944564"/>
            <a:ext cx="408146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r>
              <a:rPr lang="es-CO" altLang="es-CO" sz="1600" dirty="0">
                <a:solidFill>
                  <a:srgbClr val="002060"/>
                </a:solidFill>
              </a:rPr>
              <a:t>Potencial en inclusión social: $6.9 billones, de los cuales se estima que $800 mil millones corresponden a alimentos</a:t>
            </a:r>
          </a:p>
        </p:txBody>
      </p:sp>
      <p:sp>
        <p:nvSpPr>
          <p:cNvPr id="17414" name="CuadroTexto 12"/>
          <p:cNvSpPr txBox="1">
            <a:spLocks noChangeArrowheads="1"/>
          </p:cNvSpPr>
          <p:nvPr/>
        </p:nvSpPr>
        <p:spPr bwMode="auto">
          <a:xfrm>
            <a:off x="192090" y="4805365"/>
            <a:ext cx="37734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r>
              <a:rPr lang="es-CO" altLang="es-CO" sz="1200" dirty="0">
                <a:solidFill>
                  <a:srgbClr val="002060"/>
                </a:solidFill>
              </a:rPr>
              <a:t>Fuente: Ministerio de Hacienda</a:t>
            </a:r>
          </a:p>
        </p:txBody>
      </p:sp>
      <p:sp>
        <p:nvSpPr>
          <p:cNvPr id="17416" name="7 Rectángulo"/>
          <p:cNvSpPr>
            <a:spLocks noChangeArrowheads="1"/>
          </p:cNvSpPr>
          <p:nvPr/>
        </p:nvSpPr>
        <p:spPr bwMode="auto">
          <a:xfrm>
            <a:off x="478353" y="69851"/>
            <a:ext cx="6877204" cy="683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nSpc>
                <a:spcPct val="120000"/>
              </a:lnSpc>
            </a:pPr>
            <a:r>
              <a:rPr lang="es-CO" altLang="es-CO" sz="3200" b="1" dirty="0">
                <a:solidFill>
                  <a:srgbClr val="002060"/>
                </a:solidFill>
              </a:rPr>
              <a:t>El </a:t>
            </a:r>
            <a:r>
              <a:rPr lang="es-CO" altLang="es-CO" sz="3200" b="1" dirty="0" smtClean="0">
                <a:solidFill>
                  <a:srgbClr val="002060"/>
                </a:solidFill>
              </a:rPr>
              <a:t>Mercado</a:t>
            </a:r>
            <a:r>
              <a:rPr lang="es-CO" altLang="es-CO" sz="3200" b="1" dirty="0">
                <a:solidFill>
                  <a:srgbClr val="002060"/>
                </a:solidFill>
              </a:rPr>
              <a:t>: Potencial del Negocio</a:t>
            </a:r>
          </a:p>
        </p:txBody>
      </p:sp>
      <p:sp>
        <p:nvSpPr>
          <p:cNvPr id="2" name="CuadroTexto 1"/>
          <p:cNvSpPr txBox="1"/>
          <p:nvPr/>
        </p:nvSpPr>
        <p:spPr>
          <a:xfrm>
            <a:off x="1021277" y="2030683"/>
            <a:ext cx="153888" cy="332399"/>
          </a:xfrm>
          <a:prstGeom prst="rect">
            <a:avLst/>
          </a:prstGeom>
          <a:noFill/>
        </p:spPr>
        <p:txBody>
          <a:bodyPr wrap="none" lIns="0" tIns="0" rIns="0" bIns="0" rtlCol="0">
            <a:spAutoFit/>
          </a:bodyPr>
          <a:lstStyle/>
          <a:p>
            <a:pPr>
              <a:lnSpc>
                <a:spcPct val="120000"/>
              </a:lnSpc>
            </a:pPr>
            <a:r>
              <a:rPr lang="es-CO" dirty="0" smtClean="0">
                <a:solidFill>
                  <a:schemeClr val="tx2"/>
                </a:solidFill>
              </a:rPr>
              <a:t>P</a:t>
            </a:r>
            <a:endParaRPr lang="es-CO" dirty="0">
              <a:solidFill>
                <a:schemeClr val="tx2"/>
              </a:solidFill>
            </a:endParaRPr>
          </a:p>
        </p:txBody>
      </p:sp>
      <p:sp>
        <p:nvSpPr>
          <p:cNvPr id="10" name="CuadroTexto 9"/>
          <p:cNvSpPr txBox="1"/>
          <p:nvPr/>
        </p:nvSpPr>
        <p:spPr>
          <a:xfrm>
            <a:off x="2710347" y="1958615"/>
            <a:ext cx="294953" cy="332399"/>
          </a:xfrm>
          <a:prstGeom prst="rect">
            <a:avLst/>
          </a:prstGeom>
          <a:noFill/>
        </p:spPr>
        <p:txBody>
          <a:bodyPr wrap="none" lIns="0" tIns="0" rIns="0" bIns="0" rtlCol="0">
            <a:spAutoFit/>
          </a:bodyPr>
          <a:lstStyle/>
          <a:p>
            <a:pPr>
              <a:lnSpc>
                <a:spcPct val="120000"/>
              </a:lnSpc>
            </a:pPr>
            <a:r>
              <a:rPr lang="es-CO" dirty="0" smtClean="0">
                <a:solidFill>
                  <a:schemeClr val="tx2"/>
                </a:solidFill>
              </a:rPr>
              <a:t>U2</a:t>
            </a:r>
            <a:endParaRPr lang="es-CO" dirty="0">
              <a:solidFill>
                <a:schemeClr val="tx2"/>
              </a:solidFill>
            </a:endParaRPr>
          </a:p>
        </p:txBody>
      </p:sp>
      <p:sp>
        <p:nvSpPr>
          <p:cNvPr id="11" name="CuadroTexto 10"/>
          <p:cNvSpPr txBox="1"/>
          <p:nvPr/>
        </p:nvSpPr>
        <p:spPr>
          <a:xfrm>
            <a:off x="3887218" y="1270457"/>
            <a:ext cx="282129" cy="332399"/>
          </a:xfrm>
          <a:prstGeom prst="rect">
            <a:avLst/>
          </a:prstGeom>
          <a:noFill/>
        </p:spPr>
        <p:txBody>
          <a:bodyPr wrap="none" lIns="0" tIns="0" rIns="0" bIns="0" rtlCol="0">
            <a:spAutoFit/>
          </a:bodyPr>
          <a:lstStyle/>
          <a:p>
            <a:pPr>
              <a:lnSpc>
                <a:spcPct val="120000"/>
              </a:lnSpc>
            </a:pPr>
            <a:r>
              <a:rPr lang="es-CO" dirty="0" smtClean="0">
                <a:solidFill>
                  <a:schemeClr val="tx2"/>
                </a:solidFill>
              </a:rPr>
              <a:t>S1</a:t>
            </a:r>
            <a:endParaRPr lang="es-CO" dirty="0">
              <a:solidFill>
                <a:schemeClr val="tx2"/>
              </a:solidFill>
            </a:endParaRPr>
          </a:p>
        </p:txBody>
      </p:sp>
    </p:spTree>
  </p:cSld>
  <p:clrMapOvr>
    <a:masterClrMapping/>
  </p:clrMapOvr>
  <p:transition spd="slow">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2 Rectángulo"/>
          <p:cNvSpPr>
            <a:spLocks noChangeArrowheads="1"/>
          </p:cNvSpPr>
          <p:nvPr/>
        </p:nvSpPr>
        <p:spPr bwMode="auto">
          <a:xfrm>
            <a:off x="1411894" y="25400"/>
            <a:ext cx="5846472" cy="683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nSpc>
                <a:spcPct val="120000"/>
              </a:lnSpc>
            </a:pPr>
            <a:r>
              <a:rPr lang="es-CO" altLang="es-CO" sz="3200" b="1" dirty="0" smtClean="0">
                <a:solidFill>
                  <a:srgbClr val="002060"/>
                </a:solidFill>
              </a:rPr>
              <a:t>Razones para la Nueva Tarifa</a:t>
            </a:r>
            <a:endParaRPr lang="es-CO" altLang="es-CO" sz="3200" b="1" dirty="0">
              <a:solidFill>
                <a:srgbClr val="002060"/>
              </a:solidFill>
            </a:endParaRPr>
          </a:p>
        </p:txBody>
      </p:sp>
      <p:sp>
        <p:nvSpPr>
          <p:cNvPr id="18436" name="3 CuadroTexto"/>
          <p:cNvSpPr txBox="1">
            <a:spLocks noChangeArrowheads="1"/>
          </p:cNvSpPr>
          <p:nvPr/>
        </p:nvSpPr>
        <p:spPr bwMode="auto">
          <a:xfrm>
            <a:off x="346078" y="926088"/>
            <a:ext cx="8512175" cy="3947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nSpc>
                <a:spcPct val="150000"/>
              </a:lnSpc>
            </a:pPr>
            <a:r>
              <a:rPr lang="es-CO" altLang="es-CO" sz="1900" dirty="0" smtClean="0">
                <a:solidFill>
                  <a:srgbClr val="002060"/>
                </a:solidFill>
              </a:rPr>
              <a:t>El mercado va hacia las Vigencias Futuras</a:t>
            </a:r>
            <a:endParaRPr lang="es-CO" altLang="es-CO" sz="1900" dirty="0">
              <a:solidFill>
                <a:srgbClr val="002060"/>
              </a:solidFill>
            </a:endParaRPr>
          </a:p>
          <a:p>
            <a:pPr>
              <a:lnSpc>
                <a:spcPct val="150000"/>
              </a:lnSpc>
            </a:pPr>
            <a:r>
              <a:rPr lang="es-CO" altLang="es-CO" sz="1900" dirty="0" smtClean="0">
                <a:solidFill>
                  <a:srgbClr val="002060"/>
                </a:solidFill>
              </a:rPr>
              <a:t>Blindar </a:t>
            </a:r>
            <a:r>
              <a:rPr lang="es-CO" altLang="es-CO" sz="1900" dirty="0">
                <a:solidFill>
                  <a:srgbClr val="002060"/>
                </a:solidFill>
              </a:rPr>
              <a:t>al cliente ante la entrada de la competencia. BMC único escenario de compra.</a:t>
            </a:r>
          </a:p>
          <a:p>
            <a:pPr>
              <a:lnSpc>
                <a:spcPct val="150000"/>
              </a:lnSpc>
            </a:pPr>
            <a:r>
              <a:rPr lang="es-CO" altLang="es-CO" sz="1900" dirty="0">
                <a:solidFill>
                  <a:srgbClr val="002060"/>
                </a:solidFill>
              </a:rPr>
              <a:t>Profundización </a:t>
            </a:r>
            <a:r>
              <a:rPr lang="es-CO" altLang="es-CO" sz="1900" dirty="0" smtClean="0">
                <a:solidFill>
                  <a:srgbClr val="002060"/>
                </a:solidFill>
              </a:rPr>
              <a:t>y fidelización del cliente a mediano y largo plazo.</a:t>
            </a:r>
            <a:endParaRPr lang="es-CO" altLang="es-CO" sz="1900" dirty="0">
              <a:solidFill>
                <a:srgbClr val="002060"/>
              </a:solidFill>
            </a:endParaRPr>
          </a:p>
          <a:p>
            <a:pPr>
              <a:lnSpc>
                <a:spcPct val="150000"/>
              </a:lnSpc>
            </a:pPr>
            <a:r>
              <a:rPr lang="es-CO" altLang="es-CO" sz="1900" dirty="0">
                <a:solidFill>
                  <a:srgbClr val="002060"/>
                </a:solidFill>
              </a:rPr>
              <a:t>O</a:t>
            </a:r>
            <a:r>
              <a:rPr lang="es-CO" altLang="es-CO" sz="1900" dirty="0" smtClean="0">
                <a:solidFill>
                  <a:srgbClr val="002060"/>
                </a:solidFill>
              </a:rPr>
              <a:t>portunidad para las SCB: tener </a:t>
            </a:r>
            <a:r>
              <a:rPr lang="es-CO" altLang="es-CO" sz="1900" dirty="0">
                <a:solidFill>
                  <a:srgbClr val="002060"/>
                </a:solidFill>
              </a:rPr>
              <a:t>un negocio de </a:t>
            </a:r>
            <a:r>
              <a:rPr lang="es-CO" altLang="es-CO" sz="1900" dirty="0" smtClean="0">
                <a:solidFill>
                  <a:srgbClr val="002060"/>
                </a:solidFill>
              </a:rPr>
              <a:t>largo plazo con </a:t>
            </a:r>
            <a:r>
              <a:rPr lang="es-CO" altLang="es-CO" sz="1900" dirty="0">
                <a:solidFill>
                  <a:srgbClr val="002060"/>
                </a:solidFill>
              </a:rPr>
              <a:t>importante </a:t>
            </a:r>
            <a:r>
              <a:rPr lang="es-CO" altLang="es-CO" sz="1900" dirty="0" smtClean="0">
                <a:solidFill>
                  <a:srgbClr val="002060"/>
                </a:solidFill>
              </a:rPr>
              <a:t>volumen</a:t>
            </a:r>
          </a:p>
          <a:p>
            <a:pPr>
              <a:lnSpc>
                <a:spcPct val="150000"/>
              </a:lnSpc>
            </a:pPr>
            <a:r>
              <a:rPr lang="es-CO" altLang="es-CO" sz="1900" dirty="0" smtClean="0">
                <a:solidFill>
                  <a:srgbClr val="002060"/>
                </a:solidFill>
              </a:rPr>
              <a:t>Activar </a:t>
            </a:r>
            <a:r>
              <a:rPr lang="es-CO" altLang="es-CO" sz="1900" dirty="0">
                <a:solidFill>
                  <a:srgbClr val="002060"/>
                </a:solidFill>
              </a:rPr>
              <a:t>el crecimiento en ingresos sobre la línea de negocio vigencias futuras.</a:t>
            </a:r>
          </a:p>
          <a:p>
            <a:pPr>
              <a:lnSpc>
                <a:spcPct val="150000"/>
              </a:lnSpc>
            </a:pPr>
            <a:r>
              <a:rPr lang="es-CO" altLang="es-CO" sz="1900" dirty="0">
                <a:solidFill>
                  <a:srgbClr val="002060"/>
                </a:solidFill>
              </a:rPr>
              <a:t>Ciertos negocios son fáciles de hacer a través de acuerdos marcos y una vez el cliente entra en ellos, las dificultades para recuperarlos son muchas. </a:t>
            </a:r>
          </a:p>
        </p:txBody>
      </p:sp>
      <p:grpSp>
        <p:nvGrpSpPr>
          <p:cNvPr id="3" name="20 Grupo"/>
          <p:cNvGrpSpPr>
            <a:grpSpLocks/>
          </p:cNvGrpSpPr>
          <p:nvPr/>
        </p:nvGrpSpPr>
        <p:grpSpPr bwMode="auto">
          <a:xfrm>
            <a:off x="52391" y="981651"/>
            <a:ext cx="503237" cy="332399"/>
            <a:chOff x="3985144" y="1056432"/>
            <a:chExt cx="786585" cy="474422"/>
          </a:xfrm>
        </p:grpSpPr>
        <p:sp>
          <p:nvSpPr>
            <p:cNvPr id="6" name="5 Elipse"/>
            <p:cNvSpPr/>
            <p:nvPr/>
          </p:nvSpPr>
          <p:spPr>
            <a:xfrm>
              <a:off x="3985144" y="1101748"/>
              <a:ext cx="392052" cy="38291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endParaRPr lang="es-CO" sz="1400" b="1" dirty="0">
                <a:solidFill>
                  <a:schemeClr val="bg1"/>
                </a:solidFill>
                <a:latin typeface="Franklin Gothic Demi Cond" panose="020B0706030402020204" pitchFamily="34" charset="0"/>
              </a:endParaRPr>
            </a:p>
          </p:txBody>
        </p:sp>
        <p:sp>
          <p:nvSpPr>
            <p:cNvPr id="18454" name="6 CuadroTexto"/>
            <p:cNvSpPr txBox="1">
              <a:spLocks noChangeArrowheads="1"/>
            </p:cNvSpPr>
            <p:nvPr/>
          </p:nvSpPr>
          <p:spPr bwMode="auto">
            <a:xfrm flipH="1">
              <a:off x="4081104" y="1056432"/>
              <a:ext cx="690625" cy="4744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nSpc>
                  <a:spcPct val="120000"/>
                </a:lnSpc>
              </a:pPr>
              <a:r>
                <a:rPr lang="es-CO" altLang="es-CO" b="1" dirty="0">
                  <a:solidFill>
                    <a:schemeClr val="bg1"/>
                  </a:solidFill>
                </a:rPr>
                <a:t>1</a:t>
              </a:r>
            </a:p>
          </p:txBody>
        </p:sp>
      </p:grpSp>
      <p:grpSp>
        <p:nvGrpSpPr>
          <p:cNvPr id="4" name="20 Grupo"/>
          <p:cNvGrpSpPr>
            <a:grpSpLocks/>
          </p:cNvGrpSpPr>
          <p:nvPr/>
        </p:nvGrpSpPr>
        <p:grpSpPr bwMode="auto">
          <a:xfrm>
            <a:off x="60325" y="1430118"/>
            <a:ext cx="501650" cy="332399"/>
            <a:chOff x="3985144" y="1056432"/>
            <a:chExt cx="786585" cy="476212"/>
          </a:xfrm>
        </p:grpSpPr>
        <p:sp>
          <p:nvSpPr>
            <p:cNvPr id="9" name="8 Elipse"/>
            <p:cNvSpPr/>
            <p:nvPr/>
          </p:nvSpPr>
          <p:spPr>
            <a:xfrm>
              <a:off x="3985144" y="1101919"/>
              <a:ext cx="393293" cy="3820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endParaRPr lang="es-CO" sz="1400" b="1" dirty="0">
                <a:solidFill>
                  <a:schemeClr val="bg1"/>
                </a:solidFill>
                <a:latin typeface="Franklin Gothic Demi Cond" panose="020B0706030402020204" pitchFamily="34" charset="0"/>
              </a:endParaRPr>
            </a:p>
          </p:txBody>
        </p:sp>
        <p:sp>
          <p:nvSpPr>
            <p:cNvPr id="18452" name="9 CuadroTexto"/>
            <p:cNvSpPr txBox="1">
              <a:spLocks noChangeArrowheads="1"/>
            </p:cNvSpPr>
            <p:nvPr/>
          </p:nvSpPr>
          <p:spPr bwMode="auto">
            <a:xfrm flipH="1">
              <a:off x="4081105" y="1056432"/>
              <a:ext cx="690624" cy="47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nSpc>
                  <a:spcPct val="120000"/>
                </a:lnSpc>
              </a:pPr>
              <a:r>
                <a:rPr lang="es-CO" altLang="es-CO" b="1" dirty="0">
                  <a:solidFill>
                    <a:schemeClr val="bg1"/>
                  </a:solidFill>
                </a:rPr>
                <a:t>2</a:t>
              </a:r>
            </a:p>
          </p:txBody>
        </p:sp>
      </p:grpSp>
      <p:grpSp>
        <p:nvGrpSpPr>
          <p:cNvPr id="5" name="20 Grupo"/>
          <p:cNvGrpSpPr>
            <a:grpSpLocks/>
          </p:cNvGrpSpPr>
          <p:nvPr/>
        </p:nvGrpSpPr>
        <p:grpSpPr bwMode="auto">
          <a:xfrm>
            <a:off x="57173" y="2302042"/>
            <a:ext cx="503237" cy="332399"/>
            <a:chOff x="3985144" y="1056432"/>
            <a:chExt cx="786585" cy="476212"/>
          </a:xfrm>
        </p:grpSpPr>
        <p:sp>
          <p:nvSpPr>
            <p:cNvPr id="12" name="11 Elipse"/>
            <p:cNvSpPr/>
            <p:nvPr/>
          </p:nvSpPr>
          <p:spPr>
            <a:xfrm>
              <a:off x="3985144" y="1101919"/>
              <a:ext cx="392052" cy="3820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endParaRPr lang="es-CO" sz="1400" b="1" dirty="0">
                <a:solidFill>
                  <a:schemeClr val="bg1"/>
                </a:solidFill>
                <a:latin typeface="Franklin Gothic Demi Cond" panose="020B0706030402020204" pitchFamily="34" charset="0"/>
              </a:endParaRPr>
            </a:p>
          </p:txBody>
        </p:sp>
        <p:sp>
          <p:nvSpPr>
            <p:cNvPr id="18450" name="12 CuadroTexto"/>
            <p:cNvSpPr txBox="1">
              <a:spLocks noChangeArrowheads="1"/>
            </p:cNvSpPr>
            <p:nvPr/>
          </p:nvSpPr>
          <p:spPr bwMode="auto">
            <a:xfrm flipH="1">
              <a:off x="4081104" y="1056432"/>
              <a:ext cx="690625" cy="47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nSpc>
                  <a:spcPct val="120000"/>
                </a:lnSpc>
              </a:pPr>
              <a:r>
                <a:rPr lang="es-CO" altLang="es-CO" b="1" dirty="0">
                  <a:solidFill>
                    <a:schemeClr val="bg1"/>
                  </a:solidFill>
                </a:rPr>
                <a:t>3</a:t>
              </a:r>
            </a:p>
          </p:txBody>
        </p:sp>
      </p:grpSp>
      <p:grpSp>
        <p:nvGrpSpPr>
          <p:cNvPr id="7" name="20 Grupo"/>
          <p:cNvGrpSpPr>
            <a:grpSpLocks/>
          </p:cNvGrpSpPr>
          <p:nvPr/>
        </p:nvGrpSpPr>
        <p:grpSpPr bwMode="auto">
          <a:xfrm>
            <a:off x="67110" y="2749921"/>
            <a:ext cx="503237" cy="332399"/>
            <a:chOff x="3985144" y="1056432"/>
            <a:chExt cx="786585" cy="476212"/>
          </a:xfrm>
        </p:grpSpPr>
        <p:sp>
          <p:nvSpPr>
            <p:cNvPr id="15" name="14 Elipse"/>
            <p:cNvSpPr/>
            <p:nvPr/>
          </p:nvSpPr>
          <p:spPr>
            <a:xfrm>
              <a:off x="3985144" y="1101919"/>
              <a:ext cx="392052" cy="3820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endParaRPr lang="es-CO" sz="1400" b="1" dirty="0">
                <a:solidFill>
                  <a:schemeClr val="bg1"/>
                </a:solidFill>
                <a:latin typeface="Franklin Gothic Demi Cond" panose="020B0706030402020204" pitchFamily="34" charset="0"/>
              </a:endParaRPr>
            </a:p>
          </p:txBody>
        </p:sp>
        <p:sp>
          <p:nvSpPr>
            <p:cNvPr id="18448" name="15 CuadroTexto"/>
            <p:cNvSpPr txBox="1">
              <a:spLocks noChangeArrowheads="1"/>
            </p:cNvSpPr>
            <p:nvPr/>
          </p:nvSpPr>
          <p:spPr bwMode="auto">
            <a:xfrm flipH="1">
              <a:off x="4081104" y="1056432"/>
              <a:ext cx="690625" cy="47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nSpc>
                  <a:spcPct val="120000"/>
                </a:lnSpc>
              </a:pPr>
              <a:r>
                <a:rPr lang="es-CO" altLang="es-CO" b="1" dirty="0">
                  <a:solidFill>
                    <a:schemeClr val="bg1"/>
                  </a:solidFill>
                </a:rPr>
                <a:t>4</a:t>
              </a:r>
            </a:p>
          </p:txBody>
        </p:sp>
      </p:grpSp>
      <p:grpSp>
        <p:nvGrpSpPr>
          <p:cNvPr id="8" name="20 Grupo"/>
          <p:cNvGrpSpPr>
            <a:grpSpLocks/>
          </p:cNvGrpSpPr>
          <p:nvPr/>
        </p:nvGrpSpPr>
        <p:grpSpPr bwMode="auto">
          <a:xfrm>
            <a:off x="50264" y="3542419"/>
            <a:ext cx="503237" cy="332399"/>
            <a:chOff x="3985144" y="1056432"/>
            <a:chExt cx="786585" cy="476212"/>
          </a:xfrm>
        </p:grpSpPr>
        <p:sp>
          <p:nvSpPr>
            <p:cNvPr id="18" name="17 Elipse"/>
            <p:cNvSpPr/>
            <p:nvPr/>
          </p:nvSpPr>
          <p:spPr>
            <a:xfrm>
              <a:off x="3985144" y="1101919"/>
              <a:ext cx="392052" cy="3820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endParaRPr lang="es-CO" sz="1400" b="1" dirty="0">
                <a:solidFill>
                  <a:schemeClr val="bg1"/>
                </a:solidFill>
                <a:latin typeface="Franklin Gothic Demi Cond" panose="020B0706030402020204" pitchFamily="34" charset="0"/>
              </a:endParaRPr>
            </a:p>
          </p:txBody>
        </p:sp>
        <p:sp>
          <p:nvSpPr>
            <p:cNvPr id="18446" name="18 CuadroTexto"/>
            <p:cNvSpPr txBox="1">
              <a:spLocks noChangeArrowheads="1"/>
            </p:cNvSpPr>
            <p:nvPr/>
          </p:nvSpPr>
          <p:spPr bwMode="auto">
            <a:xfrm flipH="1">
              <a:off x="4081104" y="1056432"/>
              <a:ext cx="690625" cy="47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nSpc>
                  <a:spcPct val="120000"/>
                </a:lnSpc>
              </a:pPr>
              <a:r>
                <a:rPr lang="es-CO" altLang="es-CO" b="1" dirty="0">
                  <a:solidFill>
                    <a:schemeClr val="bg1"/>
                  </a:solidFill>
                </a:rPr>
                <a:t>5</a:t>
              </a:r>
            </a:p>
          </p:txBody>
        </p:sp>
      </p:grpSp>
      <p:grpSp>
        <p:nvGrpSpPr>
          <p:cNvPr id="10" name="20 Grupo"/>
          <p:cNvGrpSpPr>
            <a:grpSpLocks/>
          </p:cNvGrpSpPr>
          <p:nvPr/>
        </p:nvGrpSpPr>
        <p:grpSpPr bwMode="auto">
          <a:xfrm>
            <a:off x="55563" y="4033293"/>
            <a:ext cx="501650" cy="332399"/>
            <a:chOff x="3985144" y="1056432"/>
            <a:chExt cx="786585" cy="476212"/>
          </a:xfrm>
        </p:grpSpPr>
        <p:sp>
          <p:nvSpPr>
            <p:cNvPr id="21" name="20 Elipse"/>
            <p:cNvSpPr/>
            <p:nvPr/>
          </p:nvSpPr>
          <p:spPr>
            <a:xfrm>
              <a:off x="3985144" y="1101919"/>
              <a:ext cx="393293" cy="3820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a:defRPr/>
              </a:pPr>
              <a:endParaRPr lang="es-CO" sz="1400" b="1" dirty="0">
                <a:solidFill>
                  <a:schemeClr val="bg1"/>
                </a:solidFill>
                <a:latin typeface="Franklin Gothic Demi Cond" panose="020B0706030402020204" pitchFamily="34" charset="0"/>
              </a:endParaRPr>
            </a:p>
          </p:txBody>
        </p:sp>
        <p:sp>
          <p:nvSpPr>
            <p:cNvPr id="18444" name="21 CuadroTexto"/>
            <p:cNvSpPr txBox="1">
              <a:spLocks noChangeArrowheads="1"/>
            </p:cNvSpPr>
            <p:nvPr/>
          </p:nvSpPr>
          <p:spPr bwMode="auto">
            <a:xfrm flipH="1">
              <a:off x="4081105" y="1056432"/>
              <a:ext cx="690624" cy="47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nSpc>
                  <a:spcPct val="120000"/>
                </a:lnSpc>
              </a:pPr>
              <a:r>
                <a:rPr lang="es-CO" altLang="es-CO" b="1" dirty="0">
                  <a:solidFill>
                    <a:schemeClr val="bg1"/>
                  </a:solidFill>
                </a:rPr>
                <a:t>6</a:t>
              </a:r>
            </a:p>
          </p:txBody>
        </p:sp>
      </p:grpSp>
    </p:spTree>
  </p:cSld>
  <p:clrMapOvr>
    <a:masterClrMapping/>
  </p:clrMapOvr>
  <p:transition spd="slow">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2 Rectángulo"/>
          <p:cNvSpPr>
            <a:spLocks noChangeArrowheads="1"/>
          </p:cNvSpPr>
          <p:nvPr/>
        </p:nvSpPr>
        <p:spPr bwMode="auto">
          <a:xfrm>
            <a:off x="1204505" y="26460"/>
            <a:ext cx="6377067" cy="683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nSpc>
                <a:spcPct val="120000"/>
              </a:lnSpc>
            </a:pPr>
            <a:r>
              <a:rPr lang="es-CO" altLang="es-CO" sz="3200" b="1" dirty="0">
                <a:solidFill>
                  <a:srgbClr val="002060"/>
                </a:solidFill>
              </a:rPr>
              <a:t>Qué Negocio Gano Como Bolsa</a:t>
            </a:r>
          </a:p>
        </p:txBody>
      </p:sp>
      <p:graphicFrame>
        <p:nvGraphicFramePr>
          <p:cNvPr id="4" name="3 Diagrama"/>
          <p:cNvGraphicFramePr/>
          <p:nvPr>
            <p:extLst>
              <p:ext uri="{D42A27DB-BD31-4B8C-83A1-F6EECF244321}">
                <p14:modId xmlns:p14="http://schemas.microsoft.com/office/powerpoint/2010/main" xmlns="" val="2629136100"/>
              </p:ext>
            </p:extLst>
          </p:nvPr>
        </p:nvGraphicFramePr>
        <p:xfrm>
          <a:off x="301523" y="709085"/>
          <a:ext cx="853767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268292" y="1106489"/>
            <a:ext cx="8512175" cy="4927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defRPr/>
            </a:pPr>
            <a:endParaRPr lang="es-CO" dirty="0" smtClean="0">
              <a:solidFill>
                <a:srgbClr val="002060"/>
              </a:solidFill>
            </a:endParaRPr>
          </a:p>
          <a:p>
            <a:pPr>
              <a:defRPr/>
            </a:pPr>
            <a:endParaRPr lang="es-CO" sz="1600" dirty="0" smtClean="0">
              <a:solidFill>
                <a:srgbClr val="002060"/>
              </a:solidFill>
            </a:endParaRPr>
          </a:p>
        </p:txBody>
      </p:sp>
      <p:sp>
        <p:nvSpPr>
          <p:cNvPr id="20484" name="3 Rectángulo"/>
          <p:cNvSpPr>
            <a:spLocks noChangeArrowheads="1"/>
          </p:cNvSpPr>
          <p:nvPr/>
        </p:nvSpPr>
        <p:spPr bwMode="auto">
          <a:xfrm>
            <a:off x="3266013" y="0"/>
            <a:ext cx="2188420" cy="683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Franklin Gothic Book"/>
              </a:defRPr>
            </a:lvl1pPr>
            <a:lvl2pPr marL="742950" indent="-285750">
              <a:defRPr>
                <a:solidFill>
                  <a:schemeClr val="tx1"/>
                </a:solidFill>
                <a:latin typeface="Franklin Gothic Book"/>
              </a:defRPr>
            </a:lvl2pPr>
            <a:lvl3pPr marL="1143000" indent="-228600">
              <a:defRPr>
                <a:solidFill>
                  <a:schemeClr val="tx1"/>
                </a:solidFill>
                <a:latin typeface="Franklin Gothic Book"/>
              </a:defRPr>
            </a:lvl3pPr>
            <a:lvl4pPr marL="1600200" indent="-228600">
              <a:defRPr>
                <a:solidFill>
                  <a:schemeClr val="tx1"/>
                </a:solidFill>
                <a:latin typeface="Franklin Gothic Book"/>
              </a:defRPr>
            </a:lvl4pPr>
            <a:lvl5pPr marL="2057400" indent="-228600">
              <a:defRPr>
                <a:solidFill>
                  <a:schemeClr val="tx1"/>
                </a:solidFill>
                <a:latin typeface="Franklin Gothic Book"/>
              </a:defRPr>
            </a:lvl5pPr>
            <a:lvl6pPr marL="2514600" indent="-228600" defTabSz="912813" eaLnBrk="0" fontAlgn="base" hangingPunct="0">
              <a:spcBef>
                <a:spcPct val="0"/>
              </a:spcBef>
              <a:spcAft>
                <a:spcPct val="0"/>
              </a:spcAft>
              <a:defRPr>
                <a:solidFill>
                  <a:schemeClr val="tx1"/>
                </a:solidFill>
                <a:latin typeface="Franklin Gothic Book"/>
              </a:defRPr>
            </a:lvl6pPr>
            <a:lvl7pPr marL="2971800" indent="-228600" defTabSz="912813" eaLnBrk="0" fontAlgn="base" hangingPunct="0">
              <a:spcBef>
                <a:spcPct val="0"/>
              </a:spcBef>
              <a:spcAft>
                <a:spcPct val="0"/>
              </a:spcAft>
              <a:defRPr>
                <a:solidFill>
                  <a:schemeClr val="tx1"/>
                </a:solidFill>
                <a:latin typeface="Franklin Gothic Book"/>
              </a:defRPr>
            </a:lvl7pPr>
            <a:lvl8pPr marL="3429000" indent="-228600" defTabSz="912813" eaLnBrk="0" fontAlgn="base" hangingPunct="0">
              <a:spcBef>
                <a:spcPct val="0"/>
              </a:spcBef>
              <a:spcAft>
                <a:spcPct val="0"/>
              </a:spcAft>
              <a:defRPr>
                <a:solidFill>
                  <a:schemeClr val="tx1"/>
                </a:solidFill>
                <a:latin typeface="Franklin Gothic Book"/>
              </a:defRPr>
            </a:lvl8pPr>
            <a:lvl9pPr marL="3886200" indent="-228600" defTabSz="912813" eaLnBrk="0" fontAlgn="base" hangingPunct="0">
              <a:spcBef>
                <a:spcPct val="0"/>
              </a:spcBef>
              <a:spcAft>
                <a:spcPct val="0"/>
              </a:spcAft>
              <a:defRPr>
                <a:solidFill>
                  <a:schemeClr val="tx1"/>
                </a:solidFill>
                <a:latin typeface="Franklin Gothic Book"/>
              </a:defRPr>
            </a:lvl9pPr>
          </a:lstStyle>
          <a:p>
            <a:pPr>
              <a:lnSpc>
                <a:spcPct val="120000"/>
              </a:lnSpc>
            </a:pPr>
            <a:r>
              <a:rPr lang="es-CO" altLang="es-CO" sz="3200" b="1" dirty="0">
                <a:solidFill>
                  <a:srgbClr val="002060"/>
                </a:solidFill>
              </a:rPr>
              <a:t>Propuesta</a:t>
            </a:r>
          </a:p>
        </p:txBody>
      </p:sp>
      <p:graphicFrame>
        <p:nvGraphicFramePr>
          <p:cNvPr id="5" name="4 Diagrama"/>
          <p:cNvGraphicFramePr/>
          <p:nvPr>
            <p:extLst>
              <p:ext uri="{D42A27DB-BD31-4B8C-83A1-F6EECF244321}">
                <p14:modId xmlns:p14="http://schemas.microsoft.com/office/powerpoint/2010/main" xmlns="" val="202124901"/>
              </p:ext>
            </p:extLst>
          </p:nvPr>
        </p:nvGraphicFramePr>
        <p:xfrm>
          <a:off x="353542" y="1128891"/>
          <a:ext cx="8455378" cy="3455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366887"/>
            <a:ext cx="8458681" cy="1480008"/>
          </a:xfrm>
        </p:spPr>
        <p:txBody>
          <a:bodyPr/>
          <a:lstStyle/>
          <a:p>
            <a:pPr lvl="1" algn="ctr" defTabSz="913990" rtl="0">
              <a:lnSpc>
                <a:spcPct val="85000"/>
              </a:lnSpc>
              <a:spcBef>
                <a:spcPct val="0"/>
              </a:spcBef>
            </a:pPr>
            <a:r>
              <a:rPr lang="es-CO" sz="3800" dirty="0" smtClean="0">
                <a:solidFill>
                  <a:schemeClr val="bg1"/>
                </a:solidFill>
                <a:latin typeface="+mj-lt"/>
              </a:rPr>
              <a:t>5.3. Presupuesto </a:t>
            </a:r>
            <a:r>
              <a:rPr lang="es-CO" sz="3800" dirty="0">
                <a:solidFill>
                  <a:schemeClr val="bg1"/>
                </a:solidFill>
                <a:latin typeface="+mj-lt"/>
              </a:rPr>
              <a:t>de Inversión Actividades </a:t>
            </a:r>
            <a:r>
              <a:rPr lang="es-CO" sz="3800" dirty="0" smtClean="0">
                <a:solidFill>
                  <a:schemeClr val="bg1"/>
                </a:solidFill>
                <a:latin typeface="+mj-lt"/>
              </a:rPr>
              <a:t>Estratégicas</a:t>
            </a:r>
            <a:r>
              <a:rPr lang="es-CO" sz="3800" dirty="0">
                <a:solidFill>
                  <a:schemeClr val="bg1"/>
                </a:solidFill>
                <a:latin typeface="+mj-lt"/>
              </a:rPr>
              <a:t/>
            </a:r>
            <a:br>
              <a:rPr lang="es-CO" sz="3800" dirty="0">
                <a:solidFill>
                  <a:schemeClr val="bg1"/>
                </a:solidFill>
                <a:latin typeface="+mj-lt"/>
              </a:rPr>
            </a:br>
            <a:endParaRPr lang="es-CO" sz="3200" dirty="0">
              <a:solidFill>
                <a:schemeClr val="bg1"/>
              </a:solidFill>
              <a:latin typeface="+mj-lt"/>
            </a:endParaRPr>
          </a:p>
        </p:txBody>
      </p:sp>
      <p:sp>
        <p:nvSpPr>
          <p:cNvPr id="2" name="1 Marcador de texto"/>
          <p:cNvSpPr>
            <a:spLocks noGrp="1"/>
          </p:cNvSpPr>
          <p:nvPr>
            <p:ph type="body" sz="quarter" idx="14"/>
          </p:nvPr>
        </p:nvSpPr>
        <p:spPr>
          <a:xfrm>
            <a:off x="674784" y="3619892"/>
            <a:ext cx="7783445" cy="1523607"/>
          </a:xfrm>
        </p:spPr>
        <p:txBody>
          <a:bodyPr/>
          <a:lstStyle/>
          <a:p>
            <a:pPr>
              <a:buNone/>
            </a:pPr>
            <a:endParaRPr lang="es-CO" dirty="0" smtClean="0">
              <a:solidFill>
                <a:schemeClr val="bg1"/>
              </a:solidFill>
            </a:endParaRPr>
          </a:p>
          <a:p>
            <a:pPr>
              <a:buNone/>
            </a:pPr>
            <a:endParaRPr lang="es-CO" dirty="0" smtClean="0">
              <a:solidFill>
                <a:schemeClr val="bg1"/>
              </a:solidFill>
            </a:endParaRPr>
          </a:p>
          <a:p>
            <a:pPr>
              <a:buNone/>
            </a:pPr>
            <a:r>
              <a:rPr lang="es-CO" sz="1800" dirty="0" smtClean="0">
                <a:solidFill>
                  <a:schemeClr val="bg1"/>
                </a:solidFill>
                <a:latin typeface="+mn-lt"/>
              </a:rPr>
              <a:t>Verbo: Aprobación</a:t>
            </a:r>
            <a:endParaRPr lang="es-CO" sz="1800" dirty="0">
              <a:solidFill>
                <a:schemeClr val="bg1"/>
              </a:solidFill>
              <a:latin typeface="+mn-lt"/>
            </a:endParaRPr>
          </a:p>
        </p:txBody>
      </p:sp>
      <p:sp>
        <p:nvSpPr>
          <p:cNvPr id="4" name="3 CuadroTexto"/>
          <p:cNvSpPr txBox="1"/>
          <p:nvPr/>
        </p:nvSpPr>
        <p:spPr>
          <a:xfrm>
            <a:off x="1253770" y="2611704"/>
            <a:ext cx="6627043" cy="517065"/>
          </a:xfrm>
          <a:prstGeom prst="rect">
            <a:avLst/>
          </a:prstGeom>
          <a:noFill/>
        </p:spPr>
        <p:txBody>
          <a:bodyPr wrap="square" lIns="0" tIns="0" rIns="0" bIns="0" rtlCol="0">
            <a:spAutoFit/>
          </a:bodyPr>
          <a:lstStyle/>
          <a:p>
            <a:pPr algn="ctr">
              <a:lnSpc>
                <a:spcPct val="120000"/>
              </a:lnSpc>
            </a:pPr>
            <a:r>
              <a:rPr lang="es-CO" sz="2800" dirty="0" smtClean="0">
                <a:solidFill>
                  <a:schemeClr val="bg1"/>
                </a:solidFill>
                <a:latin typeface="+mj-lt"/>
              </a:rPr>
              <a:t>Solicitud de adición presupuestal</a:t>
            </a:r>
            <a:endParaRPr lang="es-CO" sz="2800" dirty="0">
              <a:solidFill>
                <a:schemeClr val="tx2"/>
              </a:solidFill>
              <a:latin typeface="+mj-lt"/>
            </a:endParaRPr>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946" y="66049"/>
            <a:ext cx="7772400" cy="514352"/>
          </a:xfrm>
        </p:spPr>
        <p:txBody>
          <a:bodyPr/>
          <a:lstStyle/>
          <a:p>
            <a:pPr algn="ctr"/>
            <a:r>
              <a:rPr lang="es-CO" sz="3200" b="1" dirty="0" smtClean="0">
                <a:solidFill>
                  <a:srgbClr val="002060"/>
                </a:solidFill>
              </a:rPr>
              <a:t>Presupuesto de Inversión</a:t>
            </a:r>
            <a:br>
              <a:rPr lang="es-CO" sz="3200" b="1" dirty="0" smtClean="0">
                <a:solidFill>
                  <a:srgbClr val="002060"/>
                </a:solidFill>
              </a:rPr>
            </a:br>
            <a:r>
              <a:rPr lang="es-CO" sz="3200" b="1" dirty="0" smtClean="0">
                <a:solidFill>
                  <a:srgbClr val="002060"/>
                </a:solidFill>
              </a:rPr>
              <a:t>Actividades Estratégicas</a:t>
            </a:r>
            <a:endParaRPr lang="es-CO" sz="3200" b="1" dirty="0">
              <a:solidFill>
                <a:srgbClr val="002060"/>
              </a:solidFill>
            </a:endParaRPr>
          </a:p>
        </p:txBody>
      </p:sp>
      <p:sp>
        <p:nvSpPr>
          <p:cNvPr id="3" name="Marcador de contenido 2"/>
          <p:cNvSpPr>
            <a:spLocks noGrp="1"/>
          </p:cNvSpPr>
          <p:nvPr>
            <p:ph sz="quarter" idx="15"/>
          </p:nvPr>
        </p:nvSpPr>
        <p:spPr>
          <a:xfrm>
            <a:off x="454704" y="1157290"/>
            <a:ext cx="7720884" cy="1543052"/>
          </a:xfrm>
        </p:spPr>
        <p:txBody>
          <a:bodyPr/>
          <a:lstStyle/>
          <a:p>
            <a:r>
              <a:rPr lang="es-CO" dirty="0" smtClean="0">
                <a:solidFill>
                  <a:schemeClr val="tx1"/>
                </a:solidFill>
              </a:rPr>
              <a:t>Solicitar autorización con el fin de destinar una partida presupuestal de $360 millones, para las siguientes </a:t>
            </a:r>
            <a:r>
              <a:rPr lang="es-ES" dirty="0" smtClean="0">
                <a:solidFill>
                  <a:schemeClr val="tx1"/>
                </a:solidFill>
              </a:rPr>
              <a:t>actividades estratégicas:</a:t>
            </a:r>
          </a:p>
        </p:txBody>
      </p:sp>
      <p:graphicFrame>
        <p:nvGraphicFramePr>
          <p:cNvPr id="7" name="Marcador de contenido 6"/>
          <p:cNvGraphicFramePr>
            <a:graphicFrameLocks noGrp="1"/>
          </p:cNvGraphicFramePr>
          <p:nvPr>
            <p:ph sz="quarter" idx="16"/>
            <p:extLst>
              <p:ext uri="{D42A27DB-BD31-4B8C-83A1-F6EECF244321}">
                <p14:modId xmlns:p14="http://schemas.microsoft.com/office/powerpoint/2010/main" xmlns="" val="3837988372"/>
              </p:ext>
            </p:extLst>
          </p:nvPr>
        </p:nvGraphicFramePr>
        <p:xfrm>
          <a:off x="428948" y="1849349"/>
          <a:ext cx="8271993" cy="2794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texto 3"/>
          <p:cNvSpPr>
            <a:spLocks noGrp="1"/>
          </p:cNvSpPr>
          <p:nvPr>
            <p:ph type="body" sz="quarter" idx="14"/>
          </p:nvPr>
        </p:nvSpPr>
        <p:spPr>
          <a:xfrm>
            <a:off x="685800" y="4735762"/>
            <a:ext cx="5029200" cy="147733"/>
          </a:xfrm>
        </p:spPr>
        <p:txBody>
          <a:bodyPr/>
          <a:lstStyle/>
          <a:p>
            <a:endParaRPr lang="es-CO" dirty="0"/>
          </a:p>
        </p:txBody>
      </p:sp>
      <p:pic>
        <p:nvPicPr>
          <p:cNvPr id="6" name="91 Imagen" descr="BMC LOGO.bmp"/>
          <p:cNvPicPr>
            <a:picLocks noChangeAspect="1"/>
          </p:cNvPicPr>
          <p:nvPr/>
        </p:nvPicPr>
        <p:blipFill>
          <a:blip r:embed="rId8" cstate="print"/>
          <a:srcRect t="9660" r="-211"/>
          <a:stretch>
            <a:fillRect/>
          </a:stretch>
        </p:blipFill>
        <p:spPr bwMode="auto">
          <a:xfrm>
            <a:off x="7494593" y="117202"/>
            <a:ext cx="1512000" cy="465145"/>
          </a:xfrm>
          <a:prstGeom prst="rect">
            <a:avLst/>
          </a:prstGeom>
          <a:noFill/>
          <a:ln w="9525">
            <a:noFill/>
            <a:miter lim="800000"/>
            <a:headEnd/>
            <a:tailEnd/>
          </a:ln>
        </p:spPr>
      </p:pic>
    </p:spTree>
    <p:extLst>
      <p:ext uri="{BB962C8B-B14F-4D97-AF65-F5344CB8AC3E}">
        <p14:creationId xmlns:p14="http://schemas.microsoft.com/office/powerpoint/2010/main" xmlns="" val="314190369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668545"/>
            <a:ext cx="8458681" cy="2036871"/>
          </a:xfrm>
        </p:spPr>
        <p:txBody>
          <a:bodyPr/>
          <a:lstStyle/>
          <a:p>
            <a:pPr lvl="1" algn="ctr" defTabSz="913990" rtl="0">
              <a:lnSpc>
                <a:spcPct val="85000"/>
              </a:lnSpc>
              <a:spcBef>
                <a:spcPct val="0"/>
              </a:spcBef>
            </a:pPr>
            <a:r>
              <a:rPr lang="es-CO" sz="4000" dirty="0" smtClean="0">
                <a:solidFill>
                  <a:schemeClr val="bg1"/>
                </a:solidFill>
                <a:latin typeface="+mj-lt"/>
              </a:rPr>
              <a:t>4.2. Resultados Financieros Junio 2017</a:t>
            </a:r>
            <a:r>
              <a:rPr lang="es-CO" sz="2400" dirty="0">
                <a:solidFill>
                  <a:schemeClr val="bg1"/>
                </a:solidFill>
                <a:latin typeface="+mn-lt"/>
              </a:rPr>
              <a:t/>
            </a:r>
            <a:br>
              <a:rPr lang="es-CO" sz="2400" dirty="0">
                <a:solidFill>
                  <a:schemeClr val="bg1"/>
                </a:solidFill>
                <a:latin typeface="+mn-lt"/>
              </a:rPr>
            </a:br>
            <a:endParaRPr lang="es-CO" sz="5400" dirty="0">
              <a:solidFill>
                <a:schemeClr val="bg1"/>
              </a:solidFill>
            </a:endParaRPr>
          </a:p>
        </p:txBody>
      </p:sp>
      <p:sp>
        <p:nvSpPr>
          <p:cNvPr id="2" name="1 Marcador de texto"/>
          <p:cNvSpPr>
            <a:spLocks noGrp="1"/>
          </p:cNvSpPr>
          <p:nvPr>
            <p:ph type="body" sz="quarter" idx="14"/>
          </p:nvPr>
        </p:nvSpPr>
        <p:spPr>
          <a:xfrm>
            <a:off x="674784" y="3705417"/>
            <a:ext cx="7783445" cy="1677832"/>
          </a:xfrm>
        </p:spPr>
        <p:txBody>
          <a:bodyPr/>
          <a:lstStyle/>
          <a:p>
            <a:pPr>
              <a:buNone/>
            </a:pPr>
            <a:endParaRPr lang="es-CO" dirty="0" smtClean="0">
              <a:solidFill>
                <a:schemeClr val="bg1"/>
              </a:solidFill>
            </a:endParaRPr>
          </a:p>
          <a:p>
            <a:pPr>
              <a:buNone/>
            </a:pPr>
            <a:endParaRPr lang="es-CO" dirty="0" smtClean="0">
              <a:solidFill>
                <a:schemeClr val="bg1"/>
              </a:solidFill>
            </a:endParaRPr>
          </a:p>
          <a:p>
            <a:pPr>
              <a:buNone/>
            </a:pPr>
            <a:r>
              <a:rPr lang="es-CO" sz="1800" dirty="0" smtClean="0">
                <a:solidFill>
                  <a:schemeClr val="bg1"/>
                </a:solidFill>
                <a:latin typeface="+mn-lt"/>
              </a:rPr>
              <a:t>Verbo: Informativo</a:t>
            </a:r>
            <a:endParaRPr lang="es-CO" sz="1800" dirty="0">
              <a:solidFill>
                <a:schemeClr val="bg1"/>
              </a:solidFill>
              <a:latin typeface="+mn-lt"/>
            </a:endParaRPr>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72198" y="378994"/>
            <a:ext cx="7325643" cy="507288"/>
          </a:xfrm>
        </p:spPr>
        <p:txBody>
          <a:bodyPr vert="horz" lIns="0" tIns="0" rIns="0" bIns="0" rtlCol="0" anchor="t">
            <a:noAutofit/>
          </a:bodyPr>
          <a:lstStyle/>
          <a:p>
            <a:pPr algn="ctr"/>
            <a:r>
              <a:rPr lang="es-CO" sz="3200" b="1" dirty="0">
                <a:solidFill>
                  <a:srgbClr val="002060"/>
                </a:solidFill>
              </a:rPr>
              <a:t>Ajuste presupuesto 2017</a:t>
            </a:r>
          </a:p>
        </p:txBody>
      </p:sp>
      <p:graphicFrame>
        <p:nvGraphicFramePr>
          <p:cNvPr id="6" name="5 Tabla"/>
          <p:cNvGraphicFramePr>
            <a:graphicFrameLocks noGrp="1"/>
          </p:cNvGraphicFramePr>
          <p:nvPr>
            <p:extLst>
              <p:ext uri="{D42A27DB-BD31-4B8C-83A1-F6EECF244321}">
                <p14:modId xmlns:p14="http://schemas.microsoft.com/office/powerpoint/2010/main" xmlns="" val="520909470"/>
              </p:ext>
            </p:extLst>
          </p:nvPr>
        </p:nvGraphicFramePr>
        <p:xfrm>
          <a:off x="561112" y="1187778"/>
          <a:ext cx="7751617" cy="2637588"/>
        </p:xfrm>
        <a:graphic>
          <a:graphicData uri="http://schemas.openxmlformats.org/drawingml/2006/table">
            <a:tbl>
              <a:tblPr firstRow="1" firstCol="1" lastRow="1" bandRow="1">
                <a:tableStyleId>{793D81CF-94F2-401A-BA57-92F5A7B2D0C5}</a:tableStyleId>
              </a:tblPr>
              <a:tblGrid>
                <a:gridCol w="2411840"/>
                <a:gridCol w="1941737"/>
                <a:gridCol w="1923388"/>
                <a:gridCol w="1474652"/>
              </a:tblGrid>
              <a:tr h="589636">
                <a:tc>
                  <a:txBody>
                    <a:bodyPr/>
                    <a:lstStyle/>
                    <a:p>
                      <a:pPr algn="l" fontAlgn="b"/>
                      <a:endParaRPr lang="es-CO" sz="1400" b="0" i="0" u="none" strike="noStrike" dirty="0">
                        <a:solidFill>
                          <a:srgbClr val="000099"/>
                        </a:solidFill>
                        <a:latin typeface="Calibri"/>
                      </a:endParaRPr>
                    </a:p>
                  </a:txBody>
                  <a:tcPr marL="0" marR="0" marT="0" marB="0" anchor="b">
                    <a:solidFill>
                      <a:srgbClr val="094784"/>
                    </a:solidFill>
                  </a:tcPr>
                </a:tc>
                <a:tc>
                  <a:txBody>
                    <a:bodyPr/>
                    <a:lstStyle/>
                    <a:p>
                      <a:pPr algn="ctr" fontAlgn="b"/>
                      <a:r>
                        <a:rPr lang="es-CO" sz="1400" u="none" strike="noStrike" dirty="0" smtClean="0"/>
                        <a:t>Presupuesto</a:t>
                      </a:r>
                      <a:r>
                        <a:rPr lang="es-CO" sz="1400" u="none" strike="noStrike" baseline="0" dirty="0" smtClean="0"/>
                        <a:t> Inicial</a:t>
                      </a:r>
                      <a:endParaRPr lang="es-CO" sz="1400" b="1" i="0" u="none" strike="noStrike" dirty="0">
                        <a:solidFill>
                          <a:srgbClr val="000099"/>
                        </a:solidFill>
                        <a:latin typeface="Calibri"/>
                      </a:endParaRPr>
                    </a:p>
                  </a:txBody>
                  <a:tcPr marL="0" marR="0" marT="0" marB="0" anchor="b">
                    <a:solidFill>
                      <a:srgbClr val="094784"/>
                    </a:solidFill>
                  </a:tcPr>
                </a:tc>
                <a:tc>
                  <a:txBody>
                    <a:bodyPr/>
                    <a:lstStyle/>
                    <a:p>
                      <a:pPr algn="ctr" fontAlgn="b"/>
                      <a:r>
                        <a:rPr lang="es-CO" sz="1400" u="none" strike="noStrike" dirty="0" smtClean="0"/>
                        <a:t>Ajuste</a:t>
                      </a:r>
                      <a:r>
                        <a:rPr lang="es-CO" sz="1400" u="none" strike="noStrike" baseline="0" dirty="0" smtClean="0"/>
                        <a:t>  Presupuesto</a:t>
                      </a:r>
                      <a:endParaRPr lang="es-CO" sz="1400" b="1" i="0" u="none" strike="noStrike" dirty="0">
                        <a:solidFill>
                          <a:srgbClr val="000099"/>
                        </a:solidFill>
                        <a:latin typeface="Calibri"/>
                      </a:endParaRPr>
                    </a:p>
                  </a:txBody>
                  <a:tcPr marL="0" marR="0" marT="0" marB="0" anchor="b">
                    <a:solidFill>
                      <a:srgbClr val="094784"/>
                    </a:solidFill>
                  </a:tcPr>
                </a:tc>
                <a:tc>
                  <a:txBody>
                    <a:bodyPr/>
                    <a:lstStyle/>
                    <a:p>
                      <a:pPr algn="ctr" fontAlgn="b"/>
                      <a:r>
                        <a:rPr lang="es-CO" sz="1400" u="none" strike="noStrike" dirty="0" smtClean="0"/>
                        <a:t>Presupuesto</a:t>
                      </a:r>
                      <a:r>
                        <a:rPr lang="es-CO" sz="1400" u="none" strike="noStrike" baseline="0" dirty="0" smtClean="0"/>
                        <a:t> Ajustado</a:t>
                      </a:r>
                      <a:endParaRPr lang="es-CO" sz="1400" b="1" i="0" u="none" strike="noStrike" dirty="0">
                        <a:solidFill>
                          <a:srgbClr val="000099"/>
                        </a:solidFill>
                        <a:latin typeface="Calibri"/>
                      </a:endParaRPr>
                    </a:p>
                  </a:txBody>
                  <a:tcPr marL="0" marR="0" marT="0" marB="0" anchor="b">
                    <a:solidFill>
                      <a:srgbClr val="094784"/>
                    </a:solidFill>
                  </a:tcPr>
                </a:tc>
              </a:tr>
              <a:tr h="434340">
                <a:tc>
                  <a:txBody>
                    <a:bodyPr/>
                    <a:lstStyle/>
                    <a:p>
                      <a:pPr algn="l" fontAlgn="b"/>
                      <a:r>
                        <a:rPr lang="es-CO" sz="1400" b="0" u="none" strike="noStrike" dirty="0"/>
                        <a:t>Ingresos </a:t>
                      </a:r>
                      <a:r>
                        <a:rPr lang="es-CO" sz="1400" b="0" u="none" strike="noStrike" dirty="0" smtClean="0"/>
                        <a:t>Operacionales</a:t>
                      </a:r>
                      <a:endParaRPr lang="es-CO" sz="1400" b="0" i="0" u="none" strike="noStrike" dirty="0">
                        <a:solidFill>
                          <a:schemeClr val="tx1"/>
                        </a:solidFill>
                        <a:latin typeface="Calibri"/>
                      </a:endParaRPr>
                    </a:p>
                  </a:txBody>
                  <a:tcPr marL="0" marR="0" marT="0" marB="0" anchor="b"/>
                </a:tc>
                <a:tc>
                  <a:txBody>
                    <a:bodyPr/>
                    <a:lstStyle/>
                    <a:p>
                      <a:pPr algn="ctr" fontAlgn="b"/>
                      <a:r>
                        <a:rPr lang="es-CO" sz="1400" u="none" strike="noStrike" dirty="0" smtClean="0"/>
                        <a:t>36.594</a:t>
                      </a:r>
                      <a:endParaRPr lang="es-CO" sz="1400" b="0" i="0" u="none" strike="noStrike" dirty="0">
                        <a:solidFill>
                          <a:schemeClr val="tx1"/>
                        </a:solidFill>
                        <a:latin typeface="Calibri"/>
                      </a:endParaRPr>
                    </a:p>
                  </a:txBody>
                  <a:tcPr marL="0" marR="0" marT="0" marB="0" anchor="b"/>
                </a:tc>
                <a:tc>
                  <a:txBody>
                    <a:bodyPr/>
                    <a:lstStyle/>
                    <a:p>
                      <a:pPr algn="ctr" fontAlgn="b"/>
                      <a:endParaRPr lang="es-CO" sz="1400" b="0" i="0" u="none" strike="noStrike" dirty="0">
                        <a:solidFill>
                          <a:schemeClr val="tx1"/>
                        </a:solidFill>
                        <a:latin typeface="Calibri"/>
                      </a:endParaRPr>
                    </a:p>
                  </a:txBody>
                  <a:tcPr marL="0" marR="0" marT="0" marB="0" anchor="b"/>
                </a:tc>
                <a:tc>
                  <a:txBody>
                    <a:bodyPr/>
                    <a:lstStyle/>
                    <a:p>
                      <a:pPr algn="ctr" fontAlgn="b"/>
                      <a:r>
                        <a:rPr lang="es-CO" sz="1400" u="none" strike="noStrike" dirty="0" smtClean="0"/>
                        <a:t>36.594</a:t>
                      </a:r>
                      <a:endParaRPr lang="es-CO" sz="1400" b="0" i="0" u="none" strike="noStrike" dirty="0">
                        <a:solidFill>
                          <a:schemeClr val="tx1"/>
                        </a:solidFill>
                        <a:latin typeface="Calibri"/>
                      </a:endParaRPr>
                    </a:p>
                  </a:txBody>
                  <a:tcPr marL="0" marR="0" marT="0" marB="0" anchor="b"/>
                </a:tc>
              </a:tr>
              <a:tr h="294818">
                <a:tc>
                  <a:txBody>
                    <a:bodyPr/>
                    <a:lstStyle/>
                    <a:p>
                      <a:pPr algn="l" fontAlgn="b"/>
                      <a:r>
                        <a:rPr lang="es-CO" sz="1400" b="0" u="none" strike="noStrike" dirty="0" smtClean="0"/>
                        <a:t>Gastos</a:t>
                      </a:r>
                      <a:r>
                        <a:rPr lang="es-CO" sz="1400" b="0" u="none" strike="noStrike" baseline="0" dirty="0" smtClean="0"/>
                        <a:t> Operacionales</a:t>
                      </a:r>
                      <a:endParaRPr lang="es-CO" sz="1400" b="0" i="0" u="none" strike="noStrike" dirty="0">
                        <a:solidFill>
                          <a:schemeClr val="tx1"/>
                        </a:solidFill>
                        <a:latin typeface="Calibri"/>
                      </a:endParaRPr>
                    </a:p>
                  </a:txBody>
                  <a:tcPr marL="0" marR="0" marT="0" marB="0" anchor="b"/>
                </a:tc>
                <a:tc>
                  <a:txBody>
                    <a:bodyPr/>
                    <a:lstStyle/>
                    <a:p>
                      <a:pPr algn="ctr" fontAlgn="b"/>
                      <a:r>
                        <a:rPr lang="es-CO" sz="1400" u="none" strike="noStrike" dirty="0" smtClean="0"/>
                        <a:t>27.134</a:t>
                      </a:r>
                      <a:endParaRPr lang="es-CO" sz="1400" b="0" i="0" u="none" strike="noStrike" dirty="0">
                        <a:solidFill>
                          <a:schemeClr val="tx1"/>
                        </a:solidFill>
                        <a:latin typeface="Calibri"/>
                      </a:endParaRPr>
                    </a:p>
                  </a:txBody>
                  <a:tcPr marL="0" marR="0" marT="0" marB="0" anchor="b"/>
                </a:tc>
                <a:tc>
                  <a:txBody>
                    <a:bodyPr/>
                    <a:lstStyle/>
                    <a:p>
                      <a:pPr algn="ctr" fontAlgn="b"/>
                      <a:r>
                        <a:rPr lang="es-CO" sz="1400" u="none" strike="noStrike" dirty="0" smtClean="0"/>
                        <a:t>360</a:t>
                      </a:r>
                      <a:endParaRPr lang="es-CO" sz="1400" b="0" i="0" u="none" strike="noStrike" dirty="0">
                        <a:solidFill>
                          <a:schemeClr val="tx1"/>
                        </a:solidFill>
                        <a:latin typeface="Calibri"/>
                      </a:endParaRPr>
                    </a:p>
                  </a:txBody>
                  <a:tcPr marL="0" marR="0" marT="0" marB="0" anchor="b"/>
                </a:tc>
                <a:tc>
                  <a:txBody>
                    <a:bodyPr/>
                    <a:lstStyle/>
                    <a:p>
                      <a:pPr algn="ctr" fontAlgn="b"/>
                      <a:r>
                        <a:rPr lang="es-CO" sz="1400" u="none" strike="noStrike" dirty="0" smtClean="0"/>
                        <a:t>27.494</a:t>
                      </a:r>
                      <a:endParaRPr lang="es-CO" sz="1400" b="0" i="0" u="none" strike="noStrike" dirty="0">
                        <a:solidFill>
                          <a:schemeClr val="tx1"/>
                        </a:solidFill>
                        <a:latin typeface="Calibri"/>
                      </a:endParaRPr>
                    </a:p>
                  </a:txBody>
                  <a:tcPr marL="0" marR="0" marT="0" marB="0" anchor="b"/>
                </a:tc>
              </a:tr>
              <a:tr h="434340">
                <a:tc>
                  <a:txBody>
                    <a:bodyPr/>
                    <a:lstStyle/>
                    <a:p>
                      <a:pPr algn="l" fontAlgn="b"/>
                      <a:r>
                        <a:rPr lang="es-CO" sz="1400" b="0" u="none" strike="noStrike" dirty="0" smtClean="0"/>
                        <a:t>Resultado</a:t>
                      </a:r>
                      <a:r>
                        <a:rPr lang="es-CO" sz="1400" b="0" u="none" strike="noStrike" baseline="0" dirty="0" smtClean="0"/>
                        <a:t> Operacional</a:t>
                      </a:r>
                      <a:endParaRPr lang="es-CO" sz="1400" b="0" i="0" u="none" strike="noStrike" dirty="0">
                        <a:solidFill>
                          <a:schemeClr val="tx1"/>
                        </a:solidFill>
                        <a:latin typeface="Calibri"/>
                      </a:endParaRPr>
                    </a:p>
                  </a:txBody>
                  <a:tcPr marL="0" marR="0" marT="0" marB="0" anchor="b"/>
                </a:tc>
                <a:tc>
                  <a:txBody>
                    <a:bodyPr/>
                    <a:lstStyle/>
                    <a:p>
                      <a:pPr algn="ctr" fontAlgn="b"/>
                      <a:r>
                        <a:rPr lang="es-CO" sz="1400" u="none" strike="noStrike" dirty="0" smtClean="0"/>
                        <a:t>9.460</a:t>
                      </a:r>
                      <a:endParaRPr lang="es-CO" sz="1400" b="0" i="0" u="none" strike="noStrike" dirty="0">
                        <a:solidFill>
                          <a:schemeClr val="tx1"/>
                        </a:solidFill>
                        <a:latin typeface="Calibri"/>
                      </a:endParaRPr>
                    </a:p>
                  </a:txBody>
                  <a:tcPr marL="0" marR="0" marT="0" marB="0" anchor="b"/>
                </a:tc>
                <a:tc>
                  <a:txBody>
                    <a:bodyPr/>
                    <a:lstStyle/>
                    <a:p>
                      <a:pPr algn="ctr" fontAlgn="b"/>
                      <a:endParaRPr lang="es-CO" sz="1400" b="0" i="0" u="none" strike="noStrike" dirty="0">
                        <a:solidFill>
                          <a:schemeClr val="tx1"/>
                        </a:solidFill>
                        <a:latin typeface="Calibri"/>
                      </a:endParaRPr>
                    </a:p>
                  </a:txBody>
                  <a:tcPr marL="0" marR="0" marT="0" marB="0" anchor="b"/>
                </a:tc>
                <a:tc>
                  <a:txBody>
                    <a:bodyPr/>
                    <a:lstStyle/>
                    <a:p>
                      <a:pPr algn="ctr" fontAlgn="b"/>
                      <a:r>
                        <a:rPr lang="es-CO" sz="1400" u="none" strike="noStrike" dirty="0" smtClean="0"/>
                        <a:t>9.100</a:t>
                      </a:r>
                      <a:endParaRPr lang="es-CO" sz="1400" b="0" i="0" u="none" strike="noStrike" dirty="0">
                        <a:solidFill>
                          <a:schemeClr val="tx1"/>
                        </a:solidFill>
                        <a:latin typeface="Calibri"/>
                      </a:endParaRPr>
                    </a:p>
                  </a:txBody>
                  <a:tcPr marL="0" marR="0" marT="0" marB="0" anchor="b"/>
                </a:tc>
              </a:tr>
              <a:tr h="294818">
                <a:tc>
                  <a:txBody>
                    <a:bodyPr/>
                    <a:lstStyle/>
                    <a:p>
                      <a:pPr algn="l" fontAlgn="b"/>
                      <a:r>
                        <a:rPr lang="es-CO" sz="1400" b="0" u="none" strike="noStrike" dirty="0"/>
                        <a:t>Resultado </a:t>
                      </a:r>
                      <a:r>
                        <a:rPr lang="es-CO" sz="1400" b="0" u="none" strike="noStrike" dirty="0" smtClean="0"/>
                        <a:t>Neto</a:t>
                      </a:r>
                      <a:endParaRPr lang="es-CO" sz="1400" b="0" i="0" u="none" strike="noStrike" dirty="0">
                        <a:solidFill>
                          <a:schemeClr val="tx1"/>
                        </a:solidFill>
                        <a:latin typeface="Calibri"/>
                      </a:endParaRPr>
                    </a:p>
                  </a:txBody>
                  <a:tcPr marL="0" marR="0" marT="0" marB="0" anchor="b"/>
                </a:tc>
                <a:tc>
                  <a:txBody>
                    <a:bodyPr/>
                    <a:lstStyle/>
                    <a:p>
                      <a:pPr algn="ctr" fontAlgn="b"/>
                      <a:r>
                        <a:rPr lang="es-CO" sz="1400" u="none" strike="noStrike" dirty="0" smtClean="0"/>
                        <a:t>7.780 </a:t>
                      </a:r>
                      <a:endParaRPr lang="es-CO" sz="1400" b="1" i="0" u="none" strike="noStrike" dirty="0">
                        <a:solidFill>
                          <a:schemeClr val="tx1"/>
                        </a:solidFill>
                        <a:latin typeface="Calibri"/>
                      </a:endParaRPr>
                    </a:p>
                  </a:txBody>
                  <a:tcPr marL="0" marR="0" marT="0" marB="0" anchor="b"/>
                </a:tc>
                <a:tc>
                  <a:txBody>
                    <a:bodyPr/>
                    <a:lstStyle/>
                    <a:p>
                      <a:pPr algn="ctr" fontAlgn="b"/>
                      <a:endParaRPr lang="es-CO" sz="1400" b="1" i="0" u="none" strike="noStrike" dirty="0">
                        <a:solidFill>
                          <a:schemeClr val="tx1"/>
                        </a:solidFill>
                        <a:latin typeface="Calibri"/>
                      </a:endParaRPr>
                    </a:p>
                  </a:txBody>
                  <a:tcPr marL="0" marR="0" marT="0" marB="0" anchor="b"/>
                </a:tc>
                <a:tc>
                  <a:txBody>
                    <a:bodyPr/>
                    <a:lstStyle/>
                    <a:p>
                      <a:pPr algn="ctr" fontAlgn="b"/>
                      <a:r>
                        <a:rPr lang="es-CO" sz="1400" u="none" strike="noStrike" dirty="0" smtClean="0"/>
                        <a:t>7.492</a:t>
                      </a:r>
                      <a:endParaRPr lang="es-CO" sz="1400" b="1" i="0" u="none" strike="noStrike" dirty="0">
                        <a:solidFill>
                          <a:schemeClr val="tx1"/>
                        </a:solidFill>
                        <a:latin typeface="Calibri"/>
                      </a:endParaRPr>
                    </a:p>
                  </a:txBody>
                  <a:tcPr marL="0" marR="0" marT="0" marB="0" anchor="b"/>
                </a:tc>
              </a:tr>
              <a:tr h="294818">
                <a:tc>
                  <a:txBody>
                    <a:bodyPr/>
                    <a:lstStyle/>
                    <a:p>
                      <a:pPr algn="l" fontAlgn="b"/>
                      <a:r>
                        <a:rPr lang="es-CO" sz="1400" b="0" u="none" strike="noStrike" dirty="0" smtClean="0"/>
                        <a:t>Ebitda</a:t>
                      </a:r>
                      <a:endParaRPr lang="es-CO" sz="1400" b="0" i="0" u="none" strike="noStrike" dirty="0">
                        <a:solidFill>
                          <a:srgbClr val="003399"/>
                        </a:solidFill>
                        <a:latin typeface="Calibri"/>
                      </a:endParaRPr>
                    </a:p>
                  </a:txBody>
                  <a:tcPr marL="0" marR="0" marT="0" marB="0" anchor="b"/>
                </a:tc>
                <a:tc>
                  <a:txBody>
                    <a:bodyPr/>
                    <a:lstStyle/>
                    <a:p>
                      <a:pPr algn="ctr" fontAlgn="b"/>
                      <a:r>
                        <a:rPr lang="es-CO" sz="1400" u="none" strike="noStrike" dirty="0" smtClean="0"/>
                        <a:t>11.282</a:t>
                      </a:r>
                      <a:endParaRPr lang="es-CO" sz="1400" b="1" i="0" u="none" strike="noStrike" dirty="0">
                        <a:solidFill>
                          <a:srgbClr val="003399"/>
                        </a:solidFill>
                        <a:latin typeface="Calibri"/>
                      </a:endParaRPr>
                    </a:p>
                  </a:txBody>
                  <a:tcPr marL="0" marR="0" marT="0" marB="0" anchor="b"/>
                </a:tc>
                <a:tc>
                  <a:txBody>
                    <a:bodyPr/>
                    <a:lstStyle/>
                    <a:p>
                      <a:pPr algn="ctr" fontAlgn="b"/>
                      <a:endParaRPr lang="es-CO" sz="1400" b="1" i="0" u="none" strike="noStrike" dirty="0">
                        <a:solidFill>
                          <a:srgbClr val="003399"/>
                        </a:solidFill>
                        <a:latin typeface="Calibri"/>
                      </a:endParaRPr>
                    </a:p>
                  </a:txBody>
                  <a:tcPr marL="0" marR="0" marT="0" marB="0" anchor="b"/>
                </a:tc>
                <a:tc>
                  <a:txBody>
                    <a:bodyPr/>
                    <a:lstStyle/>
                    <a:p>
                      <a:pPr algn="ctr" fontAlgn="b"/>
                      <a:r>
                        <a:rPr lang="es-CO" sz="1400" u="none" strike="noStrike" dirty="0" smtClean="0"/>
                        <a:t>10.922</a:t>
                      </a:r>
                      <a:endParaRPr lang="es-CO" sz="1400" b="1" i="0" u="none" strike="noStrike" dirty="0">
                        <a:solidFill>
                          <a:srgbClr val="003399"/>
                        </a:solidFill>
                        <a:latin typeface="Calibri"/>
                      </a:endParaRPr>
                    </a:p>
                  </a:txBody>
                  <a:tcPr marL="0" marR="0" marT="0" marB="0" anchor="b"/>
                </a:tc>
              </a:tr>
              <a:tr h="294818">
                <a:tc>
                  <a:txBody>
                    <a:bodyPr/>
                    <a:lstStyle/>
                    <a:p>
                      <a:pPr algn="l" fontAlgn="b"/>
                      <a:r>
                        <a:rPr lang="es-CO" sz="1400" u="none" strike="noStrike" dirty="0" smtClean="0"/>
                        <a:t>Margen Ebitda</a:t>
                      </a:r>
                      <a:endParaRPr lang="es-CO" sz="1400" b="1" i="0" u="none" strike="noStrike" dirty="0">
                        <a:solidFill>
                          <a:srgbClr val="003399"/>
                        </a:solidFill>
                        <a:latin typeface="Calibri"/>
                      </a:endParaRPr>
                    </a:p>
                  </a:txBody>
                  <a:tcPr marL="0" marR="0" marT="0" marB="0" anchor="b"/>
                </a:tc>
                <a:tc>
                  <a:txBody>
                    <a:bodyPr/>
                    <a:lstStyle/>
                    <a:p>
                      <a:pPr algn="ctr" fontAlgn="b"/>
                      <a:r>
                        <a:rPr lang="es-CO" sz="1400" u="none" strike="noStrike" dirty="0" smtClean="0"/>
                        <a:t>31%</a:t>
                      </a:r>
                      <a:endParaRPr lang="es-CO" sz="1400" b="1" i="0" u="none" strike="noStrike" dirty="0">
                        <a:solidFill>
                          <a:srgbClr val="003399"/>
                        </a:solidFill>
                        <a:latin typeface="Calibri"/>
                      </a:endParaRPr>
                    </a:p>
                  </a:txBody>
                  <a:tcPr marL="0" marR="0" marT="0" marB="0" anchor="b"/>
                </a:tc>
                <a:tc>
                  <a:txBody>
                    <a:bodyPr/>
                    <a:lstStyle/>
                    <a:p>
                      <a:pPr algn="ctr" fontAlgn="b"/>
                      <a:endParaRPr lang="es-CO" sz="1400" b="1" i="0" u="none" strike="noStrike" dirty="0">
                        <a:solidFill>
                          <a:srgbClr val="003399"/>
                        </a:solidFill>
                        <a:latin typeface="Calibri"/>
                      </a:endParaRPr>
                    </a:p>
                  </a:txBody>
                  <a:tcPr marL="0" marR="0" marT="0" marB="0" anchor="b"/>
                </a:tc>
                <a:tc>
                  <a:txBody>
                    <a:bodyPr/>
                    <a:lstStyle/>
                    <a:p>
                      <a:pPr algn="ctr" fontAlgn="b"/>
                      <a:r>
                        <a:rPr lang="es-CO" sz="1400" u="none" strike="noStrike" dirty="0" smtClean="0"/>
                        <a:t>30%</a:t>
                      </a:r>
                      <a:endParaRPr lang="es-CO" sz="1400" b="1" i="0" u="none" strike="noStrike" dirty="0">
                        <a:solidFill>
                          <a:srgbClr val="003399"/>
                        </a:solidFill>
                        <a:latin typeface="Calibri"/>
                      </a:endParaRPr>
                    </a:p>
                  </a:txBody>
                  <a:tcPr marL="0" marR="0" marT="0" marB="0" anchor="b"/>
                </a:tc>
              </a:tr>
            </a:tbl>
          </a:graphicData>
        </a:graphic>
      </p:graphicFrame>
      <p:sp>
        <p:nvSpPr>
          <p:cNvPr id="7" name="6 CuadroTexto"/>
          <p:cNvSpPr txBox="1"/>
          <p:nvPr/>
        </p:nvSpPr>
        <p:spPr>
          <a:xfrm>
            <a:off x="561112" y="3912123"/>
            <a:ext cx="7751617" cy="295466"/>
          </a:xfrm>
          <a:prstGeom prst="rect">
            <a:avLst/>
          </a:prstGeom>
          <a:noFill/>
          <a:ln w="25400">
            <a:noFill/>
          </a:ln>
        </p:spPr>
        <p:txBody>
          <a:bodyPr wrap="square" lIns="0" tIns="0" rIns="0" bIns="0" rtlCol="0">
            <a:spAutoFit/>
          </a:bodyPr>
          <a:lstStyle/>
          <a:p>
            <a:pPr algn="just">
              <a:lnSpc>
                <a:spcPct val="120000"/>
              </a:lnSpc>
              <a:buFont typeface="Wingdings" pitchFamily="2" charset="2"/>
              <a:buChar char="q"/>
            </a:pPr>
            <a:r>
              <a:rPr lang="es-CO" sz="1600" dirty="0" smtClean="0"/>
              <a:t> El ajuste presupuestal corresponde a gastos por honorarios y de personal.</a:t>
            </a:r>
            <a:endParaRPr lang="es-CO" sz="1600" dirty="0"/>
          </a:p>
        </p:txBody>
      </p:sp>
      <p:sp>
        <p:nvSpPr>
          <p:cNvPr id="8" name="1 CuadroTexto"/>
          <p:cNvSpPr txBox="1"/>
          <p:nvPr/>
        </p:nvSpPr>
        <p:spPr>
          <a:xfrm>
            <a:off x="125795" y="4832628"/>
            <a:ext cx="3469460"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dirty="0">
                <a:latin typeface="+mj-lt"/>
                <a:ea typeface="+mj-ea"/>
                <a:cs typeface="+mj-cs"/>
              </a:rPr>
              <a:t>Cifras en millones de pesos</a:t>
            </a:r>
          </a:p>
        </p:txBody>
      </p:sp>
      <p:pic>
        <p:nvPicPr>
          <p:cNvPr id="9" name="91 Imagen" descr="BMC LOGO.bmp"/>
          <p:cNvPicPr>
            <a:picLocks noChangeAspect="1"/>
          </p:cNvPicPr>
          <p:nvPr/>
        </p:nvPicPr>
        <p:blipFill>
          <a:blip r:embed="rId3" cstate="print"/>
          <a:srcRect t="9660" r="-211"/>
          <a:stretch>
            <a:fillRect/>
          </a:stretch>
        </p:blipFill>
        <p:spPr bwMode="auto">
          <a:xfrm>
            <a:off x="7494593" y="117202"/>
            <a:ext cx="1512000" cy="465145"/>
          </a:xfrm>
          <a:prstGeom prst="rect">
            <a:avLst/>
          </a:prstGeom>
          <a:noFill/>
          <a:ln w="9525">
            <a:noFill/>
            <a:miter lim="800000"/>
            <a:headEnd/>
            <a:tailEnd/>
          </a:ln>
        </p:spPr>
      </p:pic>
    </p:spTree>
    <p:extLst>
      <p:ext uri="{BB962C8B-B14F-4D97-AF65-F5344CB8AC3E}">
        <p14:creationId xmlns:p14="http://schemas.microsoft.com/office/powerpoint/2010/main" xmlns="" val="386995014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366887"/>
            <a:ext cx="8458681" cy="1480008"/>
          </a:xfrm>
        </p:spPr>
        <p:txBody>
          <a:bodyPr/>
          <a:lstStyle/>
          <a:p>
            <a:pPr lvl="1" algn="ctr" defTabSz="913990" rtl="0">
              <a:lnSpc>
                <a:spcPct val="85000"/>
              </a:lnSpc>
              <a:spcBef>
                <a:spcPct val="0"/>
              </a:spcBef>
            </a:pPr>
            <a:r>
              <a:rPr lang="es-CO" sz="3800" dirty="0" smtClean="0">
                <a:solidFill>
                  <a:schemeClr val="bg1"/>
                </a:solidFill>
                <a:latin typeface="+mj-lt"/>
              </a:rPr>
              <a:t>6. INFORME COMITÉ DE RIESGOS</a:t>
            </a:r>
            <a:endParaRPr lang="es-CO" sz="3200" dirty="0">
              <a:solidFill>
                <a:schemeClr val="bg1"/>
              </a:solidFill>
              <a:latin typeface="+mj-lt"/>
            </a:endParaRPr>
          </a:p>
        </p:txBody>
      </p:sp>
      <p:sp>
        <p:nvSpPr>
          <p:cNvPr id="2" name="1 Marcador de texto"/>
          <p:cNvSpPr>
            <a:spLocks noGrp="1"/>
          </p:cNvSpPr>
          <p:nvPr>
            <p:ph type="body" sz="quarter" idx="14"/>
          </p:nvPr>
        </p:nvSpPr>
        <p:spPr>
          <a:xfrm>
            <a:off x="674784" y="3619892"/>
            <a:ext cx="7783445" cy="1523607"/>
          </a:xfrm>
        </p:spPr>
        <p:txBody>
          <a:bodyPr/>
          <a:lstStyle/>
          <a:p>
            <a:pPr>
              <a:buNone/>
            </a:pPr>
            <a:endParaRPr lang="es-CO" dirty="0" smtClean="0">
              <a:solidFill>
                <a:schemeClr val="bg1"/>
              </a:solidFill>
            </a:endParaRPr>
          </a:p>
          <a:p>
            <a:pPr>
              <a:buNone/>
            </a:pPr>
            <a:endParaRPr lang="es-CO" dirty="0" smtClean="0">
              <a:solidFill>
                <a:schemeClr val="bg1"/>
              </a:solidFill>
            </a:endParaRPr>
          </a:p>
          <a:p>
            <a:pPr>
              <a:buNone/>
            </a:pPr>
            <a:r>
              <a:rPr lang="es-CO" sz="1800" dirty="0" smtClean="0">
                <a:solidFill>
                  <a:schemeClr val="bg1"/>
                </a:solidFill>
                <a:latin typeface="+mn-lt"/>
              </a:rPr>
              <a:t>Verbo: Aprobación e Información</a:t>
            </a:r>
            <a:endParaRPr lang="es-CO" sz="1800" dirty="0">
              <a:solidFill>
                <a:schemeClr val="bg1"/>
              </a:solidFill>
              <a:latin typeface="+mn-lt"/>
            </a:endParaRPr>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9"/>
          <p:cNvSpPr txBox="1">
            <a:spLocks/>
          </p:cNvSpPr>
          <p:nvPr/>
        </p:nvSpPr>
        <p:spPr>
          <a:xfrm>
            <a:off x="2369766" y="680005"/>
            <a:ext cx="3804387" cy="439457"/>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endParaRPr lang="es-ES_tradnl" sz="1400" b="1" dirty="0">
              <a:solidFill>
                <a:schemeClr val="tx1"/>
              </a:solidFill>
            </a:endParaRPr>
          </a:p>
        </p:txBody>
      </p:sp>
      <p:sp>
        <p:nvSpPr>
          <p:cNvPr id="26" name="Text Placeholder 30"/>
          <p:cNvSpPr txBox="1">
            <a:spLocks/>
          </p:cNvSpPr>
          <p:nvPr/>
        </p:nvSpPr>
        <p:spPr>
          <a:xfrm>
            <a:off x="1429500" y="506967"/>
            <a:ext cx="5684921" cy="468854"/>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2400" b="1" dirty="0" smtClean="0"/>
              <a:t>6. Informe Comité de Riesgos.</a:t>
            </a:r>
            <a:endParaRPr lang="es-CO" sz="2400" dirty="0" smtClean="0"/>
          </a:p>
        </p:txBody>
      </p:sp>
      <p:graphicFrame>
        <p:nvGraphicFramePr>
          <p:cNvPr id="5" name="3 Marcador de contenido"/>
          <p:cNvGraphicFramePr>
            <a:graphicFrameLocks/>
          </p:cNvGraphicFramePr>
          <p:nvPr>
            <p:extLst>
              <p:ext uri="{D42A27DB-BD31-4B8C-83A1-F6EECF244321}">
                <p14:modId xmlns="" xmlns:p14="http://schemas.microsoft.com/office/powerpoint/2010/main" val="3836966531"/>
              </p:ext>
            </p:extLst>
          </p:nvPr>
        </p:nvGraphicFramePr>
        <p:xfrm>
          <a:off x="144379" y="1160234"/>
          <a:ext cx="8650705" cy="3399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12401132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p:cNvSpPr txBox="1">
            <a:spLocks/>
          </p:cNvSpPr>
          <p:nvPr/>
        </p:nvSpPr>
        <p:spPr>
          <a:xfrm>
            <a:off x="1909531" y="464513"/>
            <a:ext cx="4796430" cy="294542"/>
          </a:xfrm>
          <a:prstGeom prst="rect">
            <a:avLst/>
          </a:prstGeom>
        </p:spPr>
        <p:txBody>
          <a:bodyPr vert="horz" lIns="0" tIns="0" rIns="0" bIns="0" rtlCol="0" anchor="t">
            <a:noAutofit/>
          </a:bodyPr>
          <a:lstStyle/>
          <a:p>
            <a:pPr algn="ctr">
              <a:lnSpc>
                <a:spcPct val="120000"/>
              </a:lnSpc>
            </a:pPr>
            <a:r>
              <a:rPr lang="es-CO" sz="2400" b="1" dirty="0" smtClean="0">
                <a:solidFill>
                  <a:srgbClr val="094784"/>
                </a:solidFill>
              </a:rPr>
              <a:t>MAPA </a:t>
            </a:r>
            <a:r>
              <a:rPr lang="es-CO" sz="2400" b="1" dirty="0">
                <a:solidFill>
                  <a:srgbClr val="094784"/>
                </a:solidFill>
              </a:rPr>
              <a:t>DE RIESGO OPERATIVO</a:t>
            </a:r>
          </a:p>
        </p:txBody>
      </p:sp>
      <p:sp>
        <p:nvSpPr>
          <p:cNvPr id="17" name="Text Placeholder 4"/>
          <p:cNvSpPr>
            <a:spLocks noGrp="1"/>
          </p:cNvSpPr>
          <p:nvPr>
            <p:ph type="body" idx="28"/>
          </p:nvPr>
        </p:nvSpPr>
        <p:spPr>
          <a:xfrm>
            <a:off x="387869" y="204591"/>
            <a:ext cx="1521662" cy="338961"/>
          </a:xfrm>
        </p:spPr>
        <p:txBody>
          <a:bodyPr/>
          <a:lstStyle/>
          <a:p>
            <a:r>
              <a:rPr lang="es-ES" sz="2000" dirty="0" smtClean="0"/>
              <a:t>Gestión SARO </a:t>
            </a:r>
            <a:endParaRPr lang="en-US" sz="2000" dirty="0"/>
          </a:p>
        </p:txBody>
      </p:sp>
      <p:pic>
        <p:nvPicPr>
          <p:cNvPr id="18" name="91 Imagen" descr="BMC LOGO.bmp"/>
          <p:cNvPicPr>
            <a:picLocks noChangeAspect="1"/>
          </p:cNvPicPr>
          <p:nvPr/>
        </p:nvPicPr>
        <p:blipFill>
          <a:blip r:embed="rId2" cstate="print"/>
          <a:srcRect t="9660" r="-211"/>
          <a:stretch>
            <a:fillRect/>
          </a:stretch>
        </p:blipFill>
        <p:spPr bwMode="auto">
          <a:xfrm>
            <a:off x="7494593" y="117206"/>
            <a:ext cx="1512000" cy="465145"/>
          </a:xfrm>
          <a:prstGeom prst="rect">
            <a:avLst/>
          </a:prstGeom>
          <a:noFill/>
          <a:ln w="9525">
            <a:noFill/>
            <a:miter lim="800000"/>
            <a:headEnd/>
            <a:tailEnd/>
          </a:ln>
        </p:spPr>
      </p:pic>
      <p:pic>
        <p:nvPicPr>
          <p:cNvPr id="4" name="Imagen 3"/>
          <p:cNvPicPr>
            <a:picLocks noChangeAspect="1"/>
          </p:cNvPicPr>
          <p:nvPr/>
        </p:nvPicPr>
        <p:blipFill>
          <a:blip r:embed="rId3" cstate="print"/>
          <a:stretch>
            <a:fillRect/>
          </a:stretch>
        </p:blipFill>
        <p:spPr>
          <a:xfrm>
            <a:off x="975295" y="974558"/>
            <a:ext cx="6664902" cy="3823089"/>
          </a:xfrm>
          <a:prstGeom prst="rect">
            <a:avLst/>
          </a:prstGeom>
        </p:spPr>
      </p:pic>
    </p:spTree>
    <p:extLst>
      <p:ext uri="{BB962C8B-B14F-4D97-AF65-F5344CB8AC3E}">
        <p14:creationId xmlns="" xmlns:p14="http://schemas.microsoft.com/office/powerpoint/2010/main" val="165752201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sp>
        <p:nvSpPr>
          <p:cNvPr id="7" name="Text Placeholder 4"/>
          <p:cNvSpPr>
            <a:spLocks noGrp="1"/>
          </p:cNvSpPr>
          <p:nvPr>
            <p:ph type="body" idx="28"/>
          </p:nvPr>
        </p:nvSpPr>
        <p:spPr>
          <a:xfrm>
            <a:off x="186993" y="160190"/>
            <a:ext cx="7307600" cy="451948"/>
          </a:xfrm>
        </p:spPr>
        <p:txBody>
          <a:bodyPr/>
          <a:lstStyle/>
          <a:p>
            <a:pPr algn="ctr"/>
            <a:r>
              <a:rPr lang="es-ES" sz="2000" b="1" dirty="0">
                <a:solidFill>
                  <a:srgbClr val="094784"/>
                </a:solidFill>
                <a:latin typeface="+mn-lt"/>
              </a:rPr>
              <a:t>Informe de </a:t>
            </a:r>
            <a:r>
              <a:rPr lang="es-CO" sz="2000" b="1" dirty="0">
                <a:solidFill>
                  <a:srgbClr val="094784"/>
                </a:solidFill>
                <a:latin typeface="+mn-lt"/>
              </a:rPr>
              <a:t>Gestión Sistema de Administración de Riesgo prevención LAFT – SARLAFT para aprobación de Junta Directiva</a:t>
            </a:r>
          </a:p>
          <a:p>
            <a:endParaRPr lang="en-US" sz="2000" dirty="0"/>
          </a:p>
        </p:txBody>
      </p:sp>
      <p:graphicFrame>
        <p:nvGraphicFramePr>
          <p:cNvPr id="14" name="22 Tabla"/>
          <p:cNvGraphicFramePr>
            <a:graphicFrameLocks noGrp="1"/>
          </p:cNvGraphicFramePr>
          <p:nvPr>
            <p:extLst>
              <p:ext uri="{D42A27DB-BD31-4B8C-83A1-F6EECF244321}">
                <p14:modId xmlns="" xmlns:p14="http://schemas.microsoft.com/office/powerpoint/2010/main" val="3944375848"/>
              </p:ext>
            </p:extLst>
          </p:nvPr>
        </p:nvGraphicFramePr>
        <p:xfrm>
          <a:off x="116868" y="1383490"/>
          <a:ext cx="4168440" cy="1839989"/>
        </p:xfrm>
        <a:graphic>
          <a:graphicData uri="http://schemas.openxmlformats.org/drawingml/2006/table">
            <a:tbl>
              <a:tblPr>
                <a:tableStyleId>{775DCB02-9BB8-47FD-8907-85C794F793BA}</a:tableStyleId>
              </a:tblPr>
              <a:tblGrid>
                <a:gridCol w="2812130"/>
                <a:gridCol w="1356310"/>
              </a:tblGrid>
              <a:tr h="347191">
                <a:tc>
                  <a:txBody>
                    <a:bodyPr/>
                    <a:lstStyle/>
                    <a:p>
                      <a:pPr algn="ctr">
                        <a:lnSpc>
                          <a:spcPct val="115000"/>
                        </a:lnSpc>
                        <a:spcAft>
                          <a:spcPts val="0"/>
                        </a:spcAft>
                      </a:pPr>
                      <a:r>
                        <a:rPr lang="es-CO" sz="1200" b="1" dirty="0">
                          <a:latin typeface="+mj-lt"/>
                        </a:rPr>
                        <a:t>Tipo de </a:t>
                      </a:r>
                      <a:r>
                        <a:rPr lang="es-CO" sz="1200" b="1" dirty="0" smtClean="0">
                          <a:latin typeface="+mj-lt"/>
                        </a:rPr>
                        <a:t>Cliente</a:t>
                      </a:r>
                      <a:endParaRPr lang="es-CO" sz="1200" b="1" dirty="0">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b="1" dirty="0" smtClean="0">
                          <a:latin typeface="+mj-lt"/>
                        </a:rPr>
                        <a:t>Estudios </a:t>
                      </a:r>
                      <a:r>
                        <a:rPr lang="es-CO" sz="1200" b="1" dirty="0">
                          <a:latin typeface="+mj-lt"/>
                        </a:rPr>
                        <a:t>SARLAFT</a:t>
                      </a:r>
                      <a:endParaRPr lang="es-CO" sz="1200" b="1" dirty="0">
                        <a:latin typeface="+mj-lt"/>
                        <a:ea typeface="Calibri"/>
                        <a:cs typeface="Times New Roman"/>
                      </a:endParaRPr>
                    </a:p>
                  </a:txBody>
                  <a:tcPr marL="68580" marR="68580" marT="0" marB="0" anchor="ctr"/>
                </a:tc>
              </a:tr>
              <a:tr h="381959">
                <a:tc>
                  <a:txBody>
                    <a:bodyPr/>
                    <a:lstStyle/>
                    <a:p>
                      <a:pPr algn="ctr">
                        <a:lnSpc>
                          <a:spcPct val="115000"/>
                        </a:lnSpc>
                        <a:spcAft>
                          <a:spcPts val="0"/>
                        </a:spcAft>
                      </a:pPr>
                      <a:r>
                        <a:rPr lang="es-CO" sz="1200" dirty="0" smtClean="0">
                          <a:latin typeface="+mj-lt"/>
                        </a:rPr>
                        <a:t>Vinculación Empleados / Practicantes </a:t>
                      </a:r>
                      <a:endParaRPr lang="es-CO" sz="1200" dirty="0">
                        <a:latin typeface="+mj-lt"/>
                        <a:ea typeface="Calibri"/>
                        <a:cs typeface="Times New Roman"/>
                      </a:endParaRPr>
                    </a:p>
                  </a:txBody>
                  <a:tcPr marL="68580" marR="68580" marT="0" marB="0" anchor="ctr">
                    <a:solidFill>
                      <a:schemeClr val="bg1"/>
                    </a:solidFill>
                  </a:tcPr>
                </a:tc>
                <a:tc>
                  <a:txBody>
                    <a:bodyPr/>
                    <a:lstStyle/>
                    <a:p>
                      <a:pPr algn="ctr">
                        <a:lnSpc>
                          <a:spcPct val="115000"/>
                        </a:lnSpc>
                        <a:spcAft>
                          <a:spcPts val="0"/>
                        </a:spcAft>
                      </a:pPr>
                      <a:r>
                        <a:rPr lang="es-CO" sz="1200" dirty="0" smtClean="0">
                          <a:latin typeface="+mj-lt"/>
                          <a:ea typeface="Calibri"/>
                          <a:cs typeface="Times New Roman"/>
                        </a:rPr>
                        <a:t>5</a:t>
                      </a:r>
                      <a:endParaRPr lang="es-CO" sz="1200" dirty="0">
                        <a:latin typeface="+mj-lt"/>
                        <a:ea typeface="Calibri"/>
                        <a:cs typeface="Times New Roman"/>
                      </a:endParaRPr>
                    </a:p>
                  </a:txBody>
                  <a:tcPr marL="68580" marR="68580" marT="0" marB="0" anchor="ctr">
                    <a:solidFill>
                      <a:schemeClr val="bg1"/>
                    </a:solidFill>
                  </a:tcPr>
                </a:tc>
              </a:tr>
              <a:tr h="381959">
                <a:tc>
                  <a:txBody>
                    <a:bodyPr/>
                    <a:lstStyle/>
                    <a:p>
                      <a:pPr algn="ctr">
                        <a:lnSpc>
                          <a:spcPct val="115000"/>
                        </a:lnSpc>
                        <a:spcAft>
                          <a:spcPts val="0"/>
                        </a:spcAft>
                      </a:pPr>
                      <a:r>
                        <a:rPr lang="es-CO" sz="1200" dirty="0">
                          <a:latin typeface="+mj-lt"/>
                        </a:rPr>
                        <a:t>Vinculación/ Actualización Proveedores</a:t>
                      </a:r>
                      <a:endParaRPr lang="es-CO" sz="1200" dirty="0">
                        <a:latin typeface="+mj-lt"/>
                        <a:ea typeface="Calibri"/>
                        <a:cs typeface="Times New Roman"/>
                      </a:endParaRPr>
                    </a:p>
                  </a:txBody>
                  <a:tcPr marL="68580" marR="68580" marT="0" marB="0" anchor="ctr">
                    <a:solidFill>
                      <a:schemeClr val="bg1"/>
                    </a:solidFill>
                  </a:tcPr>
                </a:tc>
                <a:tc>
                  <a:txBody>
                    <a:bodyPr/>
                    <a:lstStyle/>
                    <a:p>
                      <a:pPr algn="ctr">
                        <a:lnSpc>
                          <a:spcPct val="115000"/>
                        </a:lnSpc>
                        <a:spcAft>
                          <a:spcPts val="0"/>
                        </a:spcAft>
                      </a:pPr>
                      <a:r>
                        <a:rPr lang="es-CO" sz="1200" dirty="0" smtClean="0">
                          <a:latin typeface="+mj-lt"/>
                          <a:ea typeface="Calibri"/>
                          <a:cs typeface="Times New Roman"/>
                        </a:rPr>
                        <a:t>46</a:t>
                      </a:r>
                      <a:endParaRPr lang="es-CO" sz="1200" dirty="0">
                        <a:latin typeface="+mj-lt"/>
                        <a:ea typeface="Calibri"/>
                        <a:cs typeface="Times New Roman"/>
                      </a:endParaRPr>
                    </a:p>
                  </a:txBody>
                  <a:tcPr marL="68580" marR="68580" marT="0" marB="0" anchor="ctr">
                    <a:solidFill>
                      <a:schemeClr val="bg1"/>
                    </a:solidFill>
                  </a:tcPr>
                </a:tc>
              </a:tr>
              <a:tr h="424613">
                <a:tc>
                  <a:txBody>
                    <a:bodyPr/>
                    <a:lstStyle/>
                    <a:p>
                      <a:pPr algn="ctr">
                        <a:lnSpc>
                          <a:spcPct val="115000"/>
                        </a:lnSpc>
                        <a:spcAft>
                          <a:spcPts val="0"/>
                        </a:spcAft>
                      </a:pPr>
                      <a:r>
                        <a:rPr lang="es-CO" sz="1200" dirty="0">
                          <a:latin typeface="+mj-lt"/>
                        </a:rPr>
                        <a:t>Vinculación/ Actualización </a:t>
                      </a:r>
                      <a:r>
                        <a:rPr lang="es-CO" sz="1200" dirty="0" smtClean="0">
                          <a:latin typeface="+mj-lt"/>
                        </a:rPr>
                        <a:t>Participantes mercado</a:t>
                      </a:r>
                      <a:r>
                        <a:rPr lang="es-CO" sz="1200" baseline="0" dirty="0" smtClean="0">
                          <a:latin typeface="+mj-lt"/>
                        </a:rPr>
                        <a:t> </a:t>
                      </a:r>
                      <a:r>
                        <a:rPr lang="es-CO" sz="1200" dirty="0" smtClean="0">
                          <a:latin typeface="+mj-lt"/>
                        </a:rPr>
                        <a:t>de Gas</a:t>
                      </a:r>
                      <a:endParaRPr lang="es-CO" sz="1200" dirty="0">
                        <a:latin typeface="+mj-lt"/>
                        <a:ea typeface="Calibri"/>
                        <a:cs typeface="Times New Roman"/>
                      </a:endParaRPr>
                    </a:p>
                  </a:txBody>
                  <a:tcPr marL="68580" marR="68580" marT="0" marB="0" anchor="ctr">
                    <a:solidFill>
                      <a:schemeClr val="bg1"/>
                    </a:solidFill>
                  </a:tcPr>
                </a:tc>
                <a:tc>
                  <a:txBody>
                    <a:bodyPr/>
                    <a:lstStyle/>
                    <a:p>
                      <a:pPr algn="ctr">
                        <a:lnSpc>
                          <a:spcPct val="115000"/>
                        </a:lnSpc>
                        <a:spcAft>
                          <a:spcPts val="0"/>
                        </a:spcAft>
                      </a:pPr>
                      <a:r>
                        <a:rPr lang="es-CO" sz="1200" dirty="0" smtClean="0">
                          <a:latin typeface="+mj-lt"/>
                          <a:ea typeface="Calibri"/>
                          <a:cs typeface="Times New Roman"/>
                        </a:rPr>
                        <a:t>19</a:t>
                      </a:r>
                      <a:endParaRPr lang="es-CO" sz="1200" dirty="0">
                        <a:latin typeface="+mj-lt"/>
                        <a:ea typeface="Calibri"/>
                        <a:cs typeface="Times New Roman"/>
                      </a:endParaRPr>
                    </a:p>
                  </a:txBody>
                  <a:tcPr marL="68580" marR="68580" marT="0" marB="0" anchor="ctr">
                    <a:solidFill>
                      <a:schemeClr val="bg1"/>
                    </a:solidFill>
                  </a:tcPr>
                </a:tc>
              </a:tr>
              <a:tr h="230834">
                <a:tc>
                  <a:txBody>
                    <a:bodyPr/>
                    <a:lstStyle/>
                    <a:p>
                      <a:pPr algn="ctr">
                        <a:lnSpc>
                          <a:spcPct val="115000"/>
                        </a:lnSpc>
                        <a:spcAft>
                          <a:spcPts val="0"/>
                        </a:spcAft>
                      </a:pPr>
                      <a:r>
                        <a:rPr lang="es-CO" sz="1200" b="1" dirty="0">
                          <a:latin typeface="+mj-lt"/>
                        </a:rPr>
                        <a:t>TOTAL </a:t>
                      </a:r>
                      <a:r>
                        <a:rPr lang="es-CO" sz="1200" b="1" dirty="0" smtClean="0">
                          <a:latin typeface="+mj-lt"/>
                        </a:rPr>
                        <a:t>II </a:t>
                      </a:r>
                      <a:r>
                        <a:rPr lang="es-CO" sz="1200" b="1" dirty="0">
                          <a:latin typeface="+mj-lt"/>
                        </a:rPr>
                        <a:t>TRIMESTRE</a:t>
                      </a:r>
                      <a:endParaRPr lang="es-CO" sz="1200" b="1" dirty="0">
                        <a:latin typeface="+mj-lt"/>
                        <a:ea typeface="Calibri"/>
                        <a:cs typeface="Times New Roman"/>
                      </a:endParaRPr>
                    </a:p>
                  </a:txBody>
                  <a:tcPr marL="68580" marR="68580" marT="0" marB="0" anchor="ctr"/>
                </a:tc>
                <a:tc>
                  <a:txBody>
                    <a:bodyPr/>
                    <a:lstStyle/>
                    <a:p>
                      <a:pPr algn="ctr">
                        <a:lnSpc>
                          <a:spcPct val="115000"/>
                        </a:lnSpc>
                        <a:spcAft>
                          <a:spcPts val="0"/>
                        </a:spcAft>
                      </a:pPr>
                      <a:r>
                        <a:rPr lang="es-CO" sz="1200" b="1" dirty="0" smtClean="0">
                          <a:latin typeface="+mj-lt"/>
                          <a:ea typeface="Calibri"/>
                          <a:cs typeface="Times New Roman"/>
                        </a:rPr>
                        <a:t>70</a:t>
                      </a:r>
                      <a:endParaRPr lang="es-CO" sz="1200" b="1" dirty="0">
                        <a:latin typeface="+mj-lt"/>
                        <a:ea typeface="Calibri"/>
                        <a:cs typeface="Times New Roman"/>
                      </a:endParaRPr>
                    </a:p>
                  </a:txBody>
                  <a:tcPr marL="68580" marR="68580" marT="0" marB="0" anchor="ctr"/>
                </a:tc>
              </a:tr>
            </a:tbl>
          </a:graphicData>
        </a:graphic>
      </p:graphicFrame>
      <p:sp>
        <p:nvSpPr>
          <p:cNvPr id="17" name="10 CuadroTexto"/>
          <p:cNvSpPr txBox="1"/>
          <p:nvPr/>
        </p:nvSpPr>
        <p:spPr>
          <a:xfrm>
            <a:off x="-1220135" y="829255"/>
            <a:ext cx="6872022" cy="620291"/>
          </a:xfrm>
          <a:prstGeom prst="rect">
            <a:avLst/>
          </a:prstGeom>
        </p:spPr>
        <p:txBody>
          <a:bodyPr vert="horz" lIns="0" tIns="0" rIns="0" bIns="0" rtlCol="0" anchor="ctr">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defTabSz="914400"/>
            <a:r>
              <a:rPr lang="es-CO" sz="2000" dirty="0">
                <a:solidFill>
                  <a:schemeClr val="accent3"/>
                </a:solidFill>
              </a:rPr>
              <a:t>CONOCIMIENTO DE CLIENTES</a:t>
            </a:r>
          </a:p>
        </p:txBody>
      </p:sp>
      <p:graphicFrame>
        <p:nvGraphicFramePr>
          <p:cNvPr id="9" name="25 Tabla"/>
          <p:cNvGraphicFramePr>
            <a:graphicFrameLocks noGrp="1"/>
          </p:cNvGraphicFramePr>
          <p:nvPr>
            <p:extLst>
              <p:ext uri="{D42A27DB-BD31-4B8C-83A1-F6EECF244321}">
                <p14:modId xmlns="" xmlns:p14="http://schemas.microsoft.com/office/powerpoint/2010/main" val="2656781185"/>
              </p:ext>
            </p:extLst>
          </p:nvPr>
        </p:nvGraphicFramePr>
        <p:xfrm>
          <a:off x="4547937" y="1406537"/>
          <a:ext cx="4458656" cy="3160873"/>
        </p:xfrm>
        <a:graphic>
          <a:graphicData uri="http://schemas.openxmlformats.org/drawingml/2006/table">
            <a:tbl>
              <a:tblPr>
                <a:tableStyleId>{0505E3EF-67EA-436B-97B2-0124C06EBD24}</a:tableStyleId>
              </a:tblPr>
              <a:tblGrid>
                <a:gridCol w="1572297"/>
                <a:gridCol w="983313"/>
                <a:gridCol w="1903046"/>
              </a:tblGrid>
              <a:tr h="391533">
                <a:tc>
                  <a:txBody>
                    <a:bodyPr/>
                    <a:lstStyle/>
                    <a:p>
                      <a:pPr algn="ctr">
                        <a:lnSpc>
                          <a:spcPct val="115000"/>
                        </a:lnSpc>
                        <a:spcAft>
                          <a:spcPts val="0"/>
                        </a:spcAft>
                      </a:pPr>
                      <a:r>
                        <a:rPr lang="es-MX" sz="1200" dirty="0" smtClean="0"/>
                        <a:t>CLIENTE</a:t>
                      </a:r>
                      <a:endParaRPr lang="es-CO" sz="1200" b="1" dirty="0">
                        <a:latin typeface="Calibri"/>
                        <a:ea typeface="Calibri"/>
                        <a:cs typeface="Times New Roman"/>
                      </a:endParaRPr>
                    </a:p>
                  </a:txBody>
                  <a:tcPr marL="68580" marR="68580" marT="0" marB="0" anchor="ctr"/>
                </a:tc>
                <a:tc>
                  <a:txBody>
                    <a:bodyPr/>
                    <a:lstStyle/>
                    <a:p>
                      <a:pPr algn="ctr">
                        <a:lnSpc>
                          <a:spcPct val="115000"/>
                        </a:lnSpc>
                        <a:spcAft>
                          <a:spcPts val="0"/>
                        </a:spcAft>
                      </a:pPr>
                      <a:r>
                        <a:rPr lang="es-MX" sz="1200" dirty="0" smtClean="0"/>
                        <a:t>TOTAL PERSONAS</a:t>
                      </a:r>
                      <a:endParaRPr lang="es-CO" sz="1200" b="1" dirty="0">
                        <a:latin typeface="Calibri"/>
                        <a:ea typeface="Calibri"/>
                        <a:cs typeface="Times New Roman"/>
                      </a:endParaRPr>
                    </a:p>
                  </a:txBody>
                  <a:tcPr marL="68580" marR="68580" marT="0" marB="0" anchor="ctr"/>
                </a:tc>
                <a:tc>
                  <a:txBody>
                    <a:bodyPr/>
                    <a:lstStyle/>
                    <a:p>
                      <a:pPr algn="ctr">
                        <a:lnSpc>
                          <a:spcPct val="115000"/>
                        </a:lnSpc>
                        <a:spcAft>
                          <a:spcPts val="0"/>
                        </a:spcAft>
                      </a:pPr>
                      <a:r>
                        <a:rPr lang="es-MX" sz="1200" dirty="0" smtClean="0"/>
                        <a:t>OBSERVACIONES</a:t>
                      </a:r>
                      <a:endParaRPr lang="es-CO" sz="1200" b="1" dirty="0">
                        <a:latin typeface="Calibri"/>
                        <a:ea typeface="Calibri"/>
                        <a:cs typeface="Times New Roman"/>
                      </a:endParaRPr>
                    </a:p>
                  </a:txBody>
                  <a:tcPr marL="68580" marR="68580" marT="0" marB="0" anchor="ctr"/>
                </a:tc>
              </a:tr>
              <a:tr h="195766">
                <a:tc>
                  <a:txBody>
                    <a:bodyPr/>
                    <a:lstStyle/>
                    <a:p>
                      <a:pPr algn="ctr">
                        <a:lnSpc>
                          <a:spcPct val="115000"/>
                        </a:lnSpc>
                        <a:spcAft>
                          <a:spcPts val="0"/>
                        </a:spcAft>
                      </a:pPr>
                      <a:r>
                        <a:rPr lang="es-MX" sz="1200" dirty="0"/>
                        <a:t>Junta Directiva</a:t>
                      </a:r>
                      <a:endParaRPr lang="es-CO" sz="1200" dirty="0">
                        <a:latin typeface="Calibri"/>
                        <a:ea typeface="Calibri"/>
                        <a:cs typeface="Times New Roman"/>
                      </a:endParaRPr>
                    </a:p>
                  </a:txBody>
                  <a:tcPr marL="68580" marR="68580" marT="0" marB="0" anchor="ctr">
                    <a:noFill/>
                  </a:tcPr>
                </a:tc>
                <a:tc>
                  <a:txBody>
                    <a:bodyPr/>
                    <a:lstStyle/>
                    <a:p>
                      <a:pPr algn="ctr">
                        <a:lnSpc>
                          <a:spcPct val="115000"/>
                        </a:lnSpc>
                        <a:spcAft>
                          <a:spcPts val="0"/>
                        </a:spcAft>
                      </a:pPr>
                      <a:r>
                        <a:rPr lang="es-MX" sz="1200" dirty="0" smtClean="0"/>
                        <a:t>14 </a:t>
                      </a:r>
                      <a:r>
                        <a:rPr lang="es-MX" sz="1200" dirty="0"/>
                        <a:t>miembros</a:t>
                      </a:r>
                      <a:endParaRPr lang="es-CO" sz="1200" dirty="0">
                        <a:latin typeface="Calibri"/>
                        <a:ea typeface="Calibri"/>
                        <a:cs typeface="Times New Roman"/>
                      </a:endParaRPr>
                    </a:p>
                  </a:txBody>
                  <a:tcPr marL="68580" marR="68580" marT="0" marB="0" anchor="ctr">
                    <a:noFill/>
                  </a:tcPr>
                </a:tc>
                <a:tc>
                  <a:txBody>
                    <a:bodyPr/>
                    <a:lstStyle/>
                    <a:p>
                      <a:pPr algn="ctr">
                        <a:lnSpc>
                          <a:spcPct val="115000"/>
                        </a:lnSpc>
                        <a:spcAft>
                          <a:spcPts val="0"/>
                        </a:spcAft>
                      </a:pPr>
                      <a:r>
                        <a:rPr lang="es-MX" sz="1200" dirty="0"/>
                        <a:t>No </a:t>
                      </a:r>
                      <a:r>
                        <a:rPr lang="es-MX" sz="1200" dirty="0" smtClean="0"/>
                        <a:t>generó ROS</a:t>
                      </a:r>
                      <a:endParaRPr lang="es-CO" sz="1200" dirty="0">
                        <a:latin typeface="Calibri"/>
                        <a:ea typeface="Calibri"/>
                        <a:cs typeface="Times New Roman"/>
                      </a:endParaRPr>
                    </a:p>
                  </a:txBody>
                  <a:tcPr marL="68580" marR="68580" marT="0" marB="0" anchor="ctr">
                    <a:noFill/>
                  </a:tcPr>
                </a:tc>
              </a:tr>
              <a:tr h="195766">
                <a:tc>
                  <a:txBody>
                    <a:bodyPr/>
                    <a:lstStyle/>
                    <a:p>
                      <a:pPr algn="ctr">
                        <a:lnSpc>
                          <a:spcPct val="115000"/>
                        </a:lnSpc>
                        <a:spcAft>
                          <a:spcPts val="0"/>
                        </a:spcAft>
                      </a:pPr>
                      <a:r>
                        <a:rPr lang="es-MX" sz="1200" dirty="0"/>
                        <a:t>Cámara Disciplinaria</a:t>
                      </a:r>
                      <a:endParaRPr lang="es-CO" sz="1200" dirty="0">
                        <a:latin typeface="Calibri"/>
                        <a:ea typeface="Calibri"/>
                        <a:cs typeface="Times New Roman"/>
                      </a:endParaRPr>
                    </a:p>
                  </a:txBody>
                  <a:tcPr marL="68580" marR="68580" marT="0" marB="0" anchor="ctr">
                    <a:noFill/>
                  </a:tcPr>
                </a:tc>
                <a:tc>
                  <a:txBody>
                    <a:bodyPr/>
                    <a:lstStyle/>
                    <a:p>
                      <a:pPr algn="ctr">
                        <a:lnSpc>
                          <a:spcPct val="115000"/>
                        </a:lnSpc>
                        <a:spcAft>
                          <a:spcPts val="0"/>
                        </a:spcAft>
                      </a:pPr>
                      <a:r>
                        <a:rPr lang="es-MX" sz="1200" dirty="0"/>
                        <a:t>8 miembros</a:t>
                      </a:r>
                      <a:endParaRPr lang="es-CO" sz="1200" dirty="0">
                        <a:latin typeface="Calibri"/>
                        <a:ea typeface="Calibri"/>
                        <a:cs typeface="Times New Roman"/>
                      </a:endParaRPr>
                    </a:p>
                  </a:txBody>
                  <a:tcPr marL="68580" marR="68580" marT="0" marB="0" anchor="ctr">
                    <a:noFill/>
                  </a:tcPr>
                </a:tc>
                <a:tc>
                  <a:txBody>
                    <a:bodyPr/>
                    <a:lstStyle/>
                    <a:p>
                      <a:pPr algn="ctr">
                        <a:lnSpc>
                          <a:spcPct val="115000"/>
                        </a:lnSpc>
                        <a:spcAft>
                          <a:spcPts val="0"/>
                        </a:spcAft>
                      </a:pPr>
                      <a:r>
                        <a:rPr lang="es-MX" sz="1200" dirty="0" smtClean="0"/>
                        <a:t>No generó ROS</a:t>
                      </a:r>
                      <a:endParaRPr lang="es-CO" sz="1200" dirty="0">
                        <a:latin typeface="Calibri"/>
                        <a:ea typeface="Calibri"/>
                        <a:cs typeface="Times New Roman"/>
                      </a:endParaRPr>
                    </a:p>
                  </a:txBody>
                  <a:tcPr marL="68580" marR="68580" marT="0" marB="0" anchor="ctr">
                    <a:noFill/>
                  </a:tcPr>
                </a:tc>
              </a:tr>
              <a:tr h="195766">
                <a:tc>
                  <a:txBody>
                    <a:bodyPr/>
                    <a:lstStyle/>
                    <a:p>
                      <a:pPr algn="ctr">
                        <a:lnSpc>
                          <a:spcPct val="115000"/>
                        </a:lnSpc>
                        <a:spcAft>
                          <a:spcPts val="0"/>
                        </a:spcAft>
                      </a:pPr>
                      <a:r>
                        <a:rPr lang="es-MX" sz="1200" dirty="0" smtClean="0"/>
                        <a:t>Comité </a:t>
                      </a:r>
                      <a:r>
                        <a:rPr lang="es-MX" sz="1200" dirty="0"/>
                        <a:t>Arbitral</a:t>
                      </a:r>
                      <a:endParaRPr lang="es-CO" sz="1200" dirty="0">
                        <a:latin typeface="Calibri"/>
                        <a:ea typeface="Calibri"/>
                        <a:cs typeface="Times New Roman"/>
                      </a:endParaRPr>
                    </a:p>
                  </a:txBody>
                  <a:tcPr marL="68580" marR="68580" marT="0" marB="0" anchor="ctr">
                    <a:noFill/>
                  </a:tcPr>
                </a:tc>
                <a:tc>
                  <a:txBody>
                    <a:bodyPr/>
                    <a:lstStyle/>
                    <a:p>
                      <a:pPr algn="ctr">
                        <a:lnSpc>
                          <a:spcPct val="115000"/>
                        </a:lnSpc>
                        <a:spcAft>
                          <a:spcPts val="0"/>
                        </a:spcAft>
                      </a:pPr>
                      <a:r>
                        <a:rPr lang="es-MX" sz="1200" dirty="0"/>
                        <a:t>10 miembros</a:t>
                      </a:r>
                      <a:endParaRPr lang="es-CO" sz="1200" dirty="0">
                        <a:latin typeface="Calibri"/>
                        <a:ea typeface="Calibri"/>
                        <a:cs typeface="Times New Roman"/>
                      </a:endParaRPr>
                    </a:p>
                  </a:txBody>
                  <a:tcPr marL="68580" marR="68580" marT="0" marB="0" anchor="ctr">
                    <a:noFill/>
                  </a:tcPr>
                </a:tc>
                <a:tc>
                  <a:txBody>
                    <a:bodyPr/>
                    <a:lstStyle/>
                    <a:p>
                      <a:pPr algn="ctr">
                        <a:lnSpc>
                          <a:spcPct val="115000"/>
                        </a:lnSpc>
                        <a:spcAft>
                          <a:spcPts val="0"/>
                        </a:spcAft>
                      </a:pPr>
                      <a:r>
                        <a:rPr lang="es-MX" sz="1200" dirty="0" smtClean="0"/>
                        <a:t>No generó ROS</a:t>
                      </a:r>
                      <a:endParaRPr lang="es-CO" sz="1200" dirty="0">
                        <a:latin typeface="Calibri"/>
                        <a:ea typeface="Calibri"/>
                        <a:cs typeface="Times New Roman"/>
                      </a:endParaRPr>
                    </a:p>
                  </a:txBody>
                  <a:tcPr marL="68580" marR="68580" marT="0" marB="0" anchor="ctr">
                    <a:noFill/>
                  </a:tcPr>
                </a:tc>
              </a:tr>
              <a:tr h="195766">
                <a:tc>
                  <a:txBody>
                    <a:bodyPr/>
                    <a:lstStyle/>
                    <a:p>
                      <a:pPr algn="ctr">
                        <a:lnSpc>
                          <a:spcPct val="115000"/>
                        </a:lnSpc>
                        <a:spcAft>
                          <a:spcPts val="0"/>
                        </a:spcAft>
                      </a:pPr>
                      <a:r>
                        <a:rPr lang="es-MX" sz="1200" dirty="0"/>
                        <a:t>Accionistas</a:t>
                      </a:r>
                      <a:endParaRPr lang="es-CO" sz="1200" dirty="0">
                        <a:latin typeface="Calibri"/>
                        <a:ea typeface="Calibri"/>
                        <a:cs typeface="Times New Roman"/>
                      </a:endParaRPr>
                    </a:p>
                  </a:txBody>
                  <a:tcPr marL="68580" marR="68580" marT="0" marB="0" anchor="ctr">
                    <a:noFill/>
                  </a:tcPr>
                </a:tc>
                <a:tc>
                  <a:txBody>
                    <a:bodyPr/>
                    <a:lstStyle/>
                    <a:p>
                      <a:pPr algn="ctr">
                        <a:lnSpc>
                          <a:spcPct val="115000"/>
                        </a:lnSpc>
                        <a:spcAft>
                          <a:spcPts val="0"/>
                        </a:spcAft>
                      </a:pPr>
                      <a:r>
                        <a:rPr lang="es-MX" sz="1200" dirty="0" smtClean="0"/>
                        <a:t>268 </a:t>
                      </a:r>
                      <a:r>
                        <a:rPr lang="es-MX" sz="1200" dirty="0"/>
                        <a:t>accionistas</a:t>
                      </a:r>
                      <a:endParaRPr lang="es-CO" sz="1200" dirty="0">
                        <a:latin typeface="Calibri"/>
                        <a:ea typeface="Calibri"/>
                        <a:cs typeface="Times New Roman"/>
                      </a:endParaRPr>
                    </a:p>
                  </a:txBody>
                  <a:tcPr marL="68580" marR="68580" marT="0" marB="0" anchor="ctr">
                    <a:noFill/>
                  </a:tcPr>
                </a:tc>
                <a:tc>
                  <a:txBody>
                    <a:bodyPr/>
                    <a:lstStyle/>
                    <a:p>
                      <a:pPr algn="ctr">
                        <a:lnSpc>
                          <a:spcPct val="115000"/>
                        </a:lnSpc>
                        <a:spcAft>
                          <a:spcPts val="0"/>
                        </a:spcAft>
                      </a:pPr>
                      <a:r>
                        <a:rPr lang="es-MX" sz="1200" dirty="0" smtClean="0"/>
                        <a:t>Se identificaron 4 coincidencias*</a:t>
                      </a:r>
                      <a:endParaRPr lang="es-CO" sz="1200" dirty="0">
                        <a:latin typeface="Calibri"/>
                        <a:ea typeface="Calibri"/>
                        <a:cs typeface="Times New Roman"/>
                      </a:endParaRPr>
                    </a:p>
                  </a:txBody>
                  <a:tcPr marL="68580" marR="68580" marT="0" marB="0" anchor="ctr">
                    <a:noFill/>
                  </a:tcPr>
                </a:tc>
              </a:tr>
              <a:tr h="195766">
                <a:tc>
                  <a:txBody>
                    <a:bodyPr/>
                    <a:lstStyle/>
                    <a:p>
                      <a:pPr algn="ctr">
                        <a:lnSpc>
                          <a:spcPct val="115000"/>
                        </a:lnSpc>
                        <a:spcAft>
                          <a:spcPts val="0"/>
                        </a:spcAft>
                      </a:pPr>
                      <a:r>
                        <a:rPr lang="es-MX" sz="1200" dirty="0"/>
                        <a:t>Participantes Mercado </a:t>
                      </a:r>
                      <a:r>
                        <a:rPr lang="es-MX" sz="1200" dirty="0" smtClean="0"/>
                        <a:t>Gas</a:t>
                      </a:r>
                      <a:endParaRPr lang="es-CO" sz="1200" dirty="0">
                        <a:latin typeface="Calibri"/>
                        <a:ea typeface="Calibri"/>
                        <a:cs typeface="Times New Roman"/>
                      </a:endParaRPr>
                    </a:p>
                  </a:txBody>
                  <a:tcPr marL="68580" marR="68580" marT="0" marB="0" anchor="ctr">
                    <a:noFill/>
                  </a:tcPr>
                </a:tc>
                <a:tc>
                  <a:txBody>
                    <a:bodyPr/>
                    <a:lstStyle/>
                    <a:p>
                      <a:pPr algn="ctr">
                        <a:lnSpc>
                          <a:spcPct val="115000"/>
                        </a:lnSpc>
                        <a:spcAft>
                          <a:spcPts val="0"/>
                        </a:spcAft>
                      </a:pPr>
                      <a:r>
                        <a:rPr lang="es-MX" sz="1200" dirty="0" smtClean="0"/>
                        <a:t>1658 </a:t>
                      </a:r>
                      <a:endParaRPr lang="es-CO" sz="1200" dirty="0">
                        <a:latin typeface="Calibri"/>
                        <a:ea typeface="Calibri"/>
                        <a:cs typeface="Times New Roman"/>
                      </a:endParaRPr>
                    </a:p>
                  </a:txBody>
                  <a:tcPr marL="68580" marR="68580" marT="0" marB="0" anchor="ctr">
                    <a:noFill/>
                  </a:tcPr>
                </a:tc>
                <a:tc>
                  <a:txBody>
                    <a:bodyPr/>
                    <a:lstStyle/>
                    <a:p>
                      <a:pPr algn="ctr">
                        <a:lnSpc>
                          <a:spcPct val="115000"/>
                        </a:lnSpc>
                        <a:spcAft>
                          <a:spcPts val="0"/>
                        </a:spcAft>
                      </a:pPr>
                      <a:r>
                        <a:rPr lang="es-MX" sz="1200" dirty="0" smtClean="0"/>
                        <a:t>Se identificaron 2 coincidencias** </a:t>
                      </a:r>
                      <a:endParaRPr lang="es-CO" sz="1200" dirty="0">
                        <a:latin typeface="Calibri"/>
                        <a:ea typeface="Calibri"/>
                        <a:cs typeface="Times New Roman"/>
                      </a:endParaRPr>
                    </a:p>
                  </a:txBody>
                  <a:tcPr marL="68580" marR="68580" marT="0" marB="0" anchor="ctr">
                    <a:noFill/>
                  </a:tcPr>
                </a:tc>
              </a:tr>
              <a:tr h="847441">
                <a:tc gridSpan="3">
                  <a:txBody>
                    <a:bodyPr/>
                    <a:lstStyle/>
                    <a:p>
                      <a:pPr algn="just">
                        <a:lnSpc>
                          <a:spcPct val="115000"/>
                        </a:lnSpc>
                        <a:spcAft>
                          <a:spcPts val="0"/>
                        </a:spcAft>
                      </a:pPr>
                      <a:r>
                        <a:rPr lang="es-CO" sz="1200" kern="1200" dirty="0" smtClean="0"/>
                        <a:t>* Reportados a la UIAF en el segundo trimestre 2016 y desde</a:t>
                      </a:r>
                      <a:r>
                        <a:rPr lang="es-CO" sz="1200" kern="1200" baseline="0" dirty="0" smtClean="0"/>
                        <a:t> entonces no ha cambiado la participación accionaria</a:t>
                      </a:r>
                      <a:r>
                        <a:rPr lang="es-CO" sz="1200" kern="1200" dirty="0" smtClean="0"/>
                        <a:t>.</a:t>
                      </a:r>
                    </a:p>
                    <a:p>
                      <a:pPr marL="0" marR="0" indent="0" algn="just" defTabSz="914400" rtl="0" eaLnBrk="1" fontAlgn="auto" latinLnBrk="0" hangingPunct="1">
                        <a:lnSpc>
                          <a:spcPct val="115000"/>
                        </a:lnSpc>
                        <a:spcBef>
                          <a:spcPts val="0"/>
                        </a:spcBef>
                        <a:spcAft>
                          <a:spcPts val="0"/>
                        </a:spcAft>
                        <a:buClrTx/>
                        <a:buSzTx/>
                        <a:buFontTx/>
                        <a:buNone/>
                        <a:tabLst/>
                        <a:defRPr/>
                      </a:pPr>
                      <a:r>
                        <a:rPr lang="es-MX" sz="1200" dirty="0" smtClean="0"/>
                        <a:t>** Reportados a</a:t>
                      </a:r>
                      <a:r>
                        <a:rPr lang="es-MX" sz="1200" baseline="0" dirty="0" smtClean="0"/>
                        <a:t> la UIAF en el primer trimestre 2017</a:t>
                      </a:r>
                      <a:r>
                        <a:rPr lang="es-CO" sz="1200" kern="1200" dirty="0" smtClean="0"/>
                        <a:t>.</a:t>
                      </a:r>
                      <a:endParaRPr lang="es-CO" sz="1200" kern="1200" dirty="0">
                        <a:solidFill>
                          <a:schemeClr val="dk1"/>
                        </a:solidFill>
                        <a:latin typeface="+mn-lt"/>
                        <a:ea typeface="+mn-ea"/>
                        <a:cs typeface="+mn-cs"/>
                      </a:endParaRPr>
                    </a:p>
                  </a:txBody>
                  <a:tcPr marL="68580" marR="68580" marT="0" marB="0" anchor="ctr"/>
                </a:tc>
                <a:tc hMerge="1">
                  <a:txBody>
                    <a:bodyPr/>
                    <a:lstStyle/>
                    <a:p>
                      <a:endParaRPr lang="es-CO"/>
                    </a:p>
                  </a:txBody>
                  <a:tcPr/>
                </a:tc>
                <a:tc hMerge="1">
                  <a:txBody>
                    <a:bodyPr/>
                    <a:lstStyle/>
                    <a:p>
                      <a:endParaRPr lang="es-CO"/>
                    </a:p>
                  </a:txBody>
                  <a:tcPr/>
                </a:tc>
              </a:tr>
            </a:tbl>
          </a:graphicData>
        </a:graphic>
      </p:graphicFrame>
      <p:sp>
        <p:nvSpPr>
          <p:cNvPr id="10" name="10 CuadroTexto"/>
          <p:cNvSpPr txBox="1"/>
          <p:nvPr/>
        </p:nvSpPr>
        <p:spPr>
          <a:xfrm>
            <a:off x="3189639" y="1009984"/>
            <a:ext cx="7175252" cy="313932"/>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defTabSz="914400"/>
            <a:r>
              <a:rPr lang="es-CO" sz="2000" dirty="0">
                <a:solidFill>
                  <a:schemeClr val="accent3"/>
                </a:solidFill>
              </a:rPr>
              <a:t>MONITOREO CLIENTES EXTERNOS</a:t>
            </a:r>
          </a:p>
        </p:txBody>
      </p:sp>
      <p:sp>
        <p:nvSpPr>
          <p:cNvPr id="11" name="10 CuadroTexto"/>
          <p:cNvSpPr txBox="1"/>
          <p:nvPr/>
        </p:nvSpPr>
        <p:spPr>
          <a:xfrm>
            <a:off x="-1371750" y="3411476"/>
            <a:ext cx="7175252" cy="313932"/>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defTabSz="914400"/>
            <a:r>
              <a:rPr lang="es-CO" sz="2000" dirty="0">
                <a:solidFill>
                  <a:schemeClr val="accent3"/>
                </a:solidFill>
              </a:rPr>
              <a:t>MONITOREO OPERACIONES</a:t>
            </a:r>
          </a:p>
        </p:txBody>
      </p:sp>
      <p:sp>
        <p:nvSpPr>
          <p:cNvPr id="2" name="Rectángulo 1"/>
          <p:cNvSpPr/>
          <p:nvPr/>
        </p:nvSpPr>
        <p:spPr>
          <a:xfrm>
            <a:off x="324162" y="3817396"/>
            <a:ext cx="3783428" cy="1077218"/>
          </a:xfrm>
          <a:prstGeom prst="rect">
            <a:avLst/>
          </a:prstGeom>
        </p:spPr>
        <p:txBody>
          <a:bodyPr wrap="square">
            <a:spAutoFit/>
          </a:bodyPr>
          <a:lstStyle/>
          <a:p>
            <a:pPr algn="just"/>
            <a:r>
              <a:rPr lang="es-CO" sz="1600" dirty="0">
                <a:solidFill>
                  <a:schemeClr val="dk1"/>
                </a:solidFill>
                <a:latin typeface="+mj-lt"/>
              </a:rPr>
              <a:t>Tres (3) reportes  de operaciones sospechosas a la Unidad de Información y Análisis Financiero –UIAF, </a:t>
            </a:r>
            <a:r>
              <a:rPr lang="es-MX" sz="1600" dirty="0">
                <a:solidFill>
                  <a:schemeClr val="dk1"/>
                </a:solidFill>
                <a:latin typeface="+mj-lt"/>
              </a:rPr>
              <a:t>a través del SIREL</a:t>
            </a:r>
            <a:r>
              <a:rPr lang="es-CO" sz="1600" dirty="0">
                <a:solidFill>
                  <a:schemeClr val="dk1"/>
                </a:solidFill>
                <a:latin typeface="+mj-lt"/>
              </a:rPr>
              <a:t>.</a:t>
            </a:r>
          </a:p>
        </p:txBody>
      </p:sp>
    </p:spTree>
    <p:extLst>
      <p:ext uri="{BB962C8B-B14F-4D97-AF65-F5344CB8AC3E}">
        <p14:creationId xmlns="" xmlns:p14="http://schemas.microsoft.com/office/powerpoint/2010/main" val="44808178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3" cstate="print"/>
          <a:srcRect t="9660" r="-211"/>
          <a:stretch>
            <a:fillRect/>
          </a:stretch>
        </p:blipFill>
        <p:spPr bwMode="auto">
          <a:xfrm>
            <a:off x="7629463" y="179666"/>
            <a:ext cx="1286495" cy="527696"/>
          </a:xfrm>
          <a:prstGeom prst="rect">
            <a:avLst/>
          </a:prstGeom>
          <a:noFill/>
          <a:ln w="9525">
            <a:noFill/>
            <a:miter lim="800000"/>
            <a:headEnd/>
            <a:tailEnd/>
          </a:ln>
        </p:spPr>
      </p:pic>
      <p:sp>
        <p:nvSpPr>
          <p:cNvPr id="5" name="Text Placeholder 45"/>
          <p:cNvSpPr txBox="1">
            <a:spLocks/>
          </p:cNvSpPr>
          <p:nvPr/>
        </p:nvSpPr>
        <p:spPr>
          <a:xfrm>
            <a:off x="-250421" y="2360091"/>
            <a:ext cx="6829788" cy="370500"/>
          </a:xfrm>
          <a:prstGeom prst="rect">
            <a:avLst/>
          </a:prstGeom>
        </p:spPr>
        <p:txBody>
          <a:bodyPr vert="horz" lIns="0" tIns="0" rIns="0" bIns="0" rtlCol="0">
            <a:noAutofit/>
          </a:bodyPr>
          <a:lstStyle/>
          <a:p>
            <a:pPr algn="ctr">
              <a:lnSpc>
                <a:spcPct val="120000"/>
              </a:lnSpc>
              <a:spcBef>
                <a:spcPts val="338"/>
              </a:spcBef>
              <a:spcAft>
                <a:spcPts val="675"/>
              </a:spcAft>
              <a:defRPr/>
            </a:pPr>
            <a:r>
              <a:rPr lang="es-CO" sz="2000" dirty="0" smtClean="0">
                <a:solidFill>
                  <a:schemeClr val="accent3"/>
                </a:solidFill>
                <a:latin typeface="Franklin Gothic Demi Cond" panose="020B0706030402020204" pitchFamily="34" charset="0"/>
              </a:rPr>
              <a:t>APROBACIÓN ACTUALIZACIÓN SUBYACENTES </a:t>
            </a:r>
            <a:endParaRPr lang="en-US" sz="2000" dirty="0">
              <a:solidFill>
                <a:schemeClr val="accent3"/>
              </a:solidFill>
              <a:latin typeface="Franklin Gothic Demi Cond" panose="020B0706030402020204" pitchFamily="34" charset="0"/>
            </a:endParaRPr>
          </a:p>
        </p:txBody>
      </p:sp>
      <p:graphicFrame>
        <p:nvGraphicFramePr>
          <p:cNvPr id="6" name="Diagrama 5"/>
          <p:cNvGraphicFramePr/>
          <p:nvPr>
            <p:extLst>
              <p:ext uri="{D42A27DB-BD31-4B8C-83A1-F6EECF244321}">
                <p14:modId xmlns="" xmlns:p14="http://schemas.microsoft.com/office/powerpoint/2010/main" val="987137390"/>
              </p:ext>
            </p:extLst>
          </p:nvPr>
        </p:nvGraphicFramePr>
        <p:xfrm>
          <a:off x="553453" y="2815388"/>
          <a:ext cx="7988968" cy="23281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 Placeholder 45"/>
          <p:cNvSpPr txBox="1">
            <a:spLocks/>
          </p:cNvSpPr>
          <p:nvPr/>
        </p:nvSpPr>
        <p:spPr>
          <a:xfrm>
            <a:off x="329002" y="927324"/>
            <a:ext cx="6829788" cy="370500"/>
          </a:xfrm>
          <a:prstGeom prst="rect">
            <a:avLst/>
          </a:prstGeom>
        </p:spPr>
        <p:txBody>
          <a:bodyPr vert="horz" lIns="0" tIns="0" rIns="0" bIns="0" rtlCol="0">
            <a:noAutofit/>
          </a:bodyPr>
          <a:lstStyle/>
          <a:p>
            <a:pPr>
              <a:lnSpc>
                <a:spcPct val="120000"/>
              </a:lnSpc>
              <a:spcBef>
                <a:spcPts val="338"/>
              </a:spcBef>
              <a:spcAft>
                <a:spcPts val="675"/>
              </a:spcAft>
              <a:defRPr/>
            </a:pPr>
            <a:r>
              <a:rPr lang="es-CO" sz="2000" dirty="0" smtClean="0">
                <a:solidFill>
                  <a:schemeClr val="accent3"/>
                </a:solidFill>
                <a:latin typeface="Franklin Gothic Demi Cond" panose="020B0706030402020204" pitchFamily="34" charset="0"/>
              </a:rPr>
              <a:t>APROBACIÓN SUBYACENTES </a:t>
            </a:r>
            <a:endParaRPr lang="en-US" sz="2000" dirty="0">
              <a:solidFill>
                <a:schemeClr val="accent3"/>
              </a:solidFill>
              <a:latin typeface="Franklin Gothic Demi Cond" panose="020B0706030402020204" pitchFamily="34" charset="0"/>
            </a:endParaRPr>
          </a:p>
        </p:txBody>
      </p:sp>
      <p:graphicFrame>
        <p:nvGraphicFramePr>
          <p:cNvPr id="11" name="Diagrama 10"/>
          <p:cNvGraphicFramePr/>
          <p:nvPr>
            <p:extLst>
              <p:ext uri="{D42A27DB-BD31-4B8C-83A1-F6EECF244321}">
                <p14:modId xmlns="" xmlns:p14="http://schemas.microsoft.com/office/powerpoint/2010/main" val="2442025208"/>
              </p:ext>
            </p:extLst>
          </p:nvPr>
        </p:nvGraphicFramePr>
        <p:xfrm>
          <a:off x="553453" y="1390132"/>
          <a:ext cx="7988968" cy="92050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2" name="10 CuadroTexto"/>
          <p:cNvSpPr txBox="1"/>
          <p:nvPr/>
        </p:nvSpPr>
        <p:spPr>
          <a:xfrm>
            <a:off x="757441" y="118324"/>
            <a:ext cx="6872022" cy="716692"/>
          </a:xfrm>
          <a:prstGeom prst="rect">
            <a:avLst/>
          </a:prstGeom>
        </p:spPr>
        <p:txBody>
          <a:bodyPr vert="horz" lIns="0" tIns="0" rIns="0" bIns="0" rtlCol="0" anchor="ctr">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lvl="0" algn="ctr"/>
            <a:r>
              <a:rPr lang="es-CO" b="0" dirty="0"/>
              <a:t>Monitoreo Sistema de Administración de Riesgos de C&amp;L y Garantias </a:t>
            </a:r>
            <a:r>
              <a:rPr lang="es-CO" b="0" dirty="0" smtClean="0"/>
              <a:t>– SARG </a:t>
            </a:r>
            <a:r>
              <a:rPr lang="es-CO" b="0" dirty="0"/>
              <a:t>(Análisis de Subyacentes)</a:t>
            </a:r>
          </a:p>
        </p:txBody>
      </p:sp>
    </p:spTree>
    <p:extLst>
      <p:ext uri="{BB962C8B-B14F-4D97-AF65-F5344CB8AC3E}">
        <p14:creationId xmlns="" xmlns:p14="http://schemas.microsoft.com/office/powerpoint/2010/main" val="2187858196"/>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91 Imagen" descr="BMC LOGO.bmp"/>
          <p:cNvPicPr>
            <a:picLocks noChangeAspect="1"/>
          </p:cNvPicPr>
          <p:nvPr/>
        </p:nvPicPr>
        <p:blipFill>
          <a:blip r:embed="rId2" cstate="print"/>
          <a:srcRect t="9660" r="-211"/>
          <a:stretch>
            <a:fillRect/>
          </a:stretch>
        </p:blipFill>
        <p:spPr bwMode="auto">
          <a:xfrm>
            <a:off x="7518200" y="220324"/>
            <a:ext cx="1512000" cy="465145"/>
          </a:xfrm>
          <a:prstGeom prst="rect">
            <a:avLst/>
          </a:prstGeom>
          <a:noFill/>
          <a:ln w="9525">
            <a:noFill/>
            <a:miter lim="800000"/>
            <a:headEnd/>
            <a:tailEnd/>
          </a:ln>
        </p:spPr>
      </p:pic>
      <p:sp>
        <p:nvSpPr>
          <p:cNvPr id="10" name="4 Marcador de texto"/>
          <p:cNvSpPr txBox="1">
            <a:spLocks/>
          </p:cNvSpPr>
          <p:nvPr/>
        </p:nvSpPr>
        <p:spPr>
          <a:xfrm>
            <a:off x="348085" y="630036"/>
            <a:ext cx="4495764" cy="523064"/>
          </a:xfrm>
          <a:prstGeom prst="rect">
            <a:avLst/>
          </a:prstGeom>
        </p:spPr>
        <p:txBody>
          <a:bodyPr vert="horz" lIns="0" tIns="0" rIns="0" bIns="0" rtlCol="0" anchor="ctr" anchorCtr="0">
            <a:noAutofit/>
          </a:bodyPr>
          <a:lstStyle/>
          <a:p>
            <a:pPr algn="ctr"/>
            <a:r>
              <a:rPr lang="es-CO" sz="2000" dirty="0" smtClean="0">
                <a:solidFill>
                  <a:schemeClr val="accent3"/>
                </a:solidFill>
                <a:latin typeface="Franklin Gothic Demi Cond" panose="020B0706030402020204" pitchFamily="34" charset="0"/>
              </a:rPr>
              <a:t>CUMPLIMIENTO DE POLÍTICAS</a:t>
            </a:r>
            <a:endParaRPr lang="es-CO" sz="2000" dirty="0">
              <a:solidFill>
                <a:schemeClr val="accent3"/>
              </a:solidFill>
              <a:latin typeface="Franklin Gothic Demi Cond" panose="020B0706030402020204" pitchFamily="34" charset="0"/>
            </a:endParaRPr>
          </a:p>
        </p:txBody>
      </p:sp>
      <p:graphicFrame>
        <p:nvGraphicFramePr>
          <p:cNvPr id="27" name="4 Diagrama"/>
          <p:cNvGraphicFramePr/>
          <p:nvPr>
            <p:extLst>
              <p:ext uri="{D42A27DB-BD31-4B8C-83A1-F6EECF244321}">
                <p14:modId xmlns="" xmlns:p14="http://schemas.microsoft.com/office/powerpoint/2010/main" val="3088605707"/>
              </p:ext>
            </p:extLst>
          </p:nvPr>
        </p:nvGraphicFramePr>
        <p:xfrm>
          <a:off x="453945" y="1108899"/>
          <a:ext cx="8088002" cy="2332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10 CuadroTexto"/>
          <p:cNvSpPr txBox="1"/>
          <p:nvPr/>
        </p:nvSpPr>
        <p:spPr>
          <a:xfrm>
            <a:off x="348085" y="94550"/>
            <a:ext cx="7043187" cy="716692"/>
          </a:xfrm>
          <a:prstGeom prst="rect">
            <a:avLst/>
          </a:prstGeom>
        </p:spPr>
        <p:txBody>
          <a:bodyPr vert="horz" lIns="0" tIns="0" rIns="0" bIns="0" rtlCol="0" anchor="ctr">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defTabSz="914400"/>
            <a:r>
              <a:rPr lang="es-CO" sz="2000" dirty="0" smtClean="0"/>
              <a:t>INFORME DE GESTIÓN </a:t>
            </a:r>
            <a:r>
              <a:rPr lang="es-CO" sz="2000" dirty="0"/>
              <a:t>SISTEMA DE ADMINISTRACIÓN DE RIESGOS FINANCIEROS - SARF</a:t>
            </a:r>
          </a:p>
        </p:txBody>
      </p:sp>
      <p:sp>
        <p:nvSpPr>
          <p:cNvPr id="29" name="4 Marcador de texto"/>
          <p:cNvSpPr txBox="1">
            <a:spLocks/>
          </p:cNvSpPr>
          <p:nvPr/>
        </p:nvSpPr>
        <p:spPr>
          <a:xfrm>
            <a:off x="-521502" y="3341445"/>
            <a:ext cx="5606716" cy="523064"/>
          </a:xfrm>
          <a:prstGeom prst="rect">
            <a:avLst/>
          </a:prstGeom>
        </p:spPr>
        <p:txBody>
          <a:bodyPr vert="horz" lIns="0" tIns="0" rIns="0" bIns="0" rtlCol="0" anchor="ctr" anchorCtr="0">
            <a:noAutofit/>
          </a:bodyPr>
          <a:lstStyle/>
          <a:p>
            <a:pPr algn="ctr"/>
            <a:r>
              <a:rPr lang="es-CO" sz="2000" dirty="0" smtClean="0">
                <a:solidFill>
                  <a:schemeClr val="accent3"/>
                </a:solidFill>
                <a:latin typeface="Franklin Gothic Demi Cond" panose="020B0706030402020204" pitchFamily="34" charset="0"/>
              </a:rPr>
              <a:t>EVALUACIÓN NIVEL DE </a:t>
            </a:r>
            <a:r>
              <a:rPr lang="es-CO" sz="2000" dirty="0" err="1" smtClean="0">
                <a:solidFill>
                  <a:schemeClr val="accent3"/>
                </a:solidFill>
                <a:latin typeface="Franklin Gothic Demi Cond" panose="020B0706030402020204" pitchFamily="34" charset="0"/>
              </a:rPr>
              <a:t>VaR</a:t>
            </a:r>
            <a:endParaRPr lang="es-CO" sz="2000" dirty="0">
              <a:solidFill>
                <a:schemeClr val="accent3"/>
              </a:solidFill>
              <a:latin typeface="Franklin Gothic Demi Cond" panose="020B0706030402020204" pitchFamily="34" charset="0"/>
            </a:endParaRPr>
          </a:p>
        </p:txBody>
      </p:sp>
      <p:graphicFrame>
        <p:nvGraphicFramePr>
          <p:cNvPr id="30" name="4 Diagrama"/>
          <p:cNvGraphicFramePr/>
          <p:nvPr>
            <p:extLst>
              <p:ext uri="{D42A27DB-BD31-4B8C-83A1-F6EECF244321}">
                <p14:modId xmlns="" xmlns:p14="http://schemas.microsoft.com/office/powerpoint/2010/main" val="2333639606"/>
              </p:ext>
            </p:extLst>
          </p:nvPr>
        </p:nvGraphicFramePr>
        <p:xfrm>
          <a:off x="453945" y="3864509"/>
          <a:ext cx="8195899" cy="11415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 xmlns:p14="http://schemas.microsoft.com/office/powerpoint/2010/main" val="361256924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366887"/>
            <a:ext cx="8458681" cy="1480008"/>
          </a:xfrm>
        </p:spPr>
        <p:txBody>
          <a:bodyPr/>
          <a:lstStyle/>
          <a:p>
            <a:pPr lvl="1" algn="ctr" defTabSz="913990" rtl="0">
              <a:lnSpc>
                <a:spcPct val="85000"/>
              </a:lnSpc>
              <a:spcBef>
                <a:spcPct val="0"/>
              </a:spcBef>
            </a:pPr>
            <a:r>
              <a:rPr lang="es-CO" sz="3800" dirty="0" smtClean="0">
                <a:solidFill>
                  <a:schemeClr val="bg1"/>
                </a:solidFill>
                <a:latin typeface="+mj-lt"/>
              </a:rPr>
              <a:t>7. INFORME COMITÉ DE COMUNICACIONES Y NEGOCIOS </a:t>
            </a:r>
            <a:endParaRPr lang="es-CO" sz="3200" dirty="0">
              <a:solidFill>
                <a:schemeClr val="bg1"/>
              </a:solidFill>
              <a:latin typeface="+mj-lt"/>
            </a:endParaRPr>
          </a:p>
        </p:txBody>
      </p:sp>
      <p:sp>
        <p:nvSpPr>
          <p:cNvPr id="2" name="1 Marcador de texto"/>
          <p:cNvSpPr>
            <a:spLocks noGrp="1"/>
          </p:cNvSpPr>
          <p:nvPr>
            <p:ph type="body" sz="quarter" idx="14"/>
          </p:nvPr>
        </p:nvSpPr>
        <p:spPr>
          <a:xfrm>
            <a:off x="674784" y="3619892"/>
            <a:ext cx="7783445" cy="1523607"/>
          </a:xfrm>
        </p:spPr>
        <p:txBody>
          <a:bodyPr/>
          <a:lstStyle/>
          <a:p>
            <a:pPr>
              <a:buNone/>
            </a:pPr>
            <a:endParaRPr lang="es-CO" dirty="0" smtClean="0">
              <a:solidFill>
                <a:schemeClr val="bg1"/>
              </a:solidFill>
            </a:endParaRPr>
          </a:p>
          <a:p>
            <a:pPr>
              <a:buNone/>
            </a:pPr>
            <a:endParaRPr lang="es-CO" dirty="0" smtClean="0">
              <a:solidFill>
                <a:schemeClr val="bg1"/>
              </a:solidFill>
            </a:endParaRPr>
          </a:p>
          <a:p>
            <a:pPr>
              <a:buNone/>
            </a:pPr>
            <a:r>
              <a:rPr lang="es-CO" sz="1800" dirty="0" smtClean="0">
                <a:solidFill>
                  <a:schemeClr val="bg1"/>
                </a:solidFill>
                <a:latin typeface="+mn-lt"/>
              </a:rPr>
              <a:t>Verbo: Informativo</a:t>
            </a:r>
            <a:endParaRPr lang="es-CO" sz="1800" dirty="0">
              <a:solidFill>
                <a:schemeClr val="bg1"/>
              </a:solidFill>
              <a:latin typeface="+mn-lt"/>
            </a:endParaRPr>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366887"/>
            <a:ext cx="8458681" cy="1480008"/>
          </a:xfrm>
        </p:spPr>
        <p:txBody>
          <a:bodyPr/>
          <a:lstStyle/>
          <a:p>
            <a:pPr lvl="1" algn="ctr" defTabSz="913990" rtl="0">
              <a:lnSpc>
                <a:spcPct val="85000"/>
              </a:lnSpc>
              <a:spcBef>
                <a:spcPct val="0"/>
              </a:spcBef>
            </a:pPr>
            <a:r>
              <a:rPr lang="es-CO" sz="3800" dirty="0" smtClean="0">
                <a:solidFill>
                  <a:schemeClr val="bg1"/>
                </a:solidFill>
                <a:latin typeface="+mj-lt"/>
              </a:rPr>
              <a:t>8. INFORME ÁREA DE SEGUIMIENTO – II Trimestre</a:t>
            </a:r>
            <a:endParaRPr lang="es-CO" sz="3200" dirty="0">
              <a:solidFill>
                <a:schemeClr val="bg1"/>
              </a:solidFill>
              <a:latin typeface="+mj-lt"/>
            </a:endParaRPr>
          </a:p>
        </p:txBody>
      </p:sp>
      <p:sp>
        <p:nvSpPr>
          <p:cNvPr id="2" name="1 Marcador de texto"/>
          <p:cNvSpPr>
            <a:spLocks noGrp="1"/>
          </p:cNvSpPr>
          <p:nvPr>
            <p:ph type="body" sz="quarter" idx="14"/>
          </p:nvPr>
        </p:nvSpPr>
        <p:spPr>
          <a:xfrm>
            <a:off x="674784" y="3619892"/>
            <a:ext cx="7783445" cy="1523607"/>
          </a:xfrm>
        </p:spPr>
        <p:txBody>
          <a:bodyPr/>
          <a:lstStyle/>
          <a:p>
            <a:pPr>
              <a:buNone/>
            </a:pPr>
            <a:endParaRPr lang="es-CO" dirty="0" smtClean="0">
              <a:solidFill>
                <a:schemeClr val="bg1"/>
              </a:solidFill>
            </a:endParaRPr>
          </a:p>
          <a:p>
            <a:pPr>
              <a:buNone/>
            </a:pPr>
            <a:endParaRPr lang="es-CO" dirty="0" smtClean="0">
              <a:solidFill>
                <a:schemeClr val="bg1"/>
              </a:solidFill>
            </a:endParaRPr>
          </a:p>
          <a:p>
            <a:pPr>
              <a:buNone/>
            </a:pPr>
            <a:r>
              <a:rPr lang="es-CO" sz="1800" dirty="0" smtClean="0">
                <a:solidFill>
                  <a:schemeClr val="bg1"/>
                </a:solidFill>
                <a:latin typeface="+mn-lt"/>
              </a:rPr>
              <a:t>Verbo: Informativo</a:t>
            </a:r>
            <a:endParaRPr lang="es-CO" sz="1800" dirty="0">
              <a:solidFill>
                <a:schemeClr val="bg1"/>
              </a:solidFill>
              <a:latin typeface="+mn-lt"/>
            </a:endParaRPr>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28"/>
          </p:nvPr>
        </p:nvSpPr>
        <p:spPr/>
        <p:txBody>
          <a:bodyPr/>
          <a:lstStyle/>
          <a:p>
            <a:r>
              <a:rPr lang="es-ES" dirty="0"/>
              <a:t>Indice</a:t>
            </a:r>
            <a:endParaRPr lang="en-US" dirty="0"/>
          </a:p>
        </p:txBody>
      </p:sp>
      <p:sp>
        <p:nvSpPr>
          <p:cNvPr id="45" name="Text Placeholder 44"/>
          <p:cNvSpPr>
            <a:spLocks noGrp="1"/>
          </p:cNvSpPr>
          <p:nvPr>
            <p:ph type="body" sz="half" idx="29"/>
          </p:nvPr>
        </p:nvSpPr>
        <p:spPr>
          <a:xfrm>
            <a:off x="1618130" y="2271721"/>
            <a:ext cx="2725270" cy="685799"/>
          </a:xfrm>
        </p:spPr>
        <p:txBody>
          <a:bodyPr/>
          <a:lstStyle/>
          <a:p>
            <a:r>
              <a:rPr lang="en-US" sz="1800" b="1" dirty="0"/>
              <a:t>CONSIDERACIONES PREVIAS</a:t>
            </a:r>
          </a:p>
        </p:txBody>
      </p:sp>
      <p:sp>
        <p:nvSpPr>
          <p:cNvPr id="46" name="Text Placeholder 45"/>
          <p:cNvSpPr>
            <a:spLocks noGrp="1"/>
          </p:cNvSpPr>
          <p:nvPr>
            <p:ph type="body" sz="quarter" idx="30"/>
          </p:nvPr>
        </p:nvSpPr>
        <p:spPr>
          <a:xfrm>
            <a:off x="685800" y="2211272"/>
            <a:ext cx="932330" cy="703379"/>
          </a:xfrm>
        </p:spPr>
        <p:txBody>
          <a:bodyPr/>
          <a:lstStyle/>
          <a:p>
            <a:r>
              <a:rPr lang="en-US" dirty="0"/>
              <a:t>01</a:t>
            </a:r>
          </a:p>
        </p:txBody>
      </p:sp>
      <p:sp>
        <p:nvSpPr>
          <p:cNvPr id="47" name="Text Placeholder 46"/>
          <p:cNvSpPr>
            <a:spLocks noGrp="1"/>
          </p:cNvSpPr>
          <p:nvPr>
            <p:ph type="body" sz="half" idx="31"/>
          </p:nvPr>
        </p:nvSpPr>
        <p:spPr>
          <a:xfrm>
            <a:off x="1618130" y="2974172"/>
            <a:ext cx="2725270" cy="566777"/>
          </a:xfrm>
        </p:spPr>
        <p:txBody>
          <a:bodyPr/>
          <a:lstStyle/>
          <a:p>
            <a:r>
              <a:rPr lang="en-US" sz="1800" b="1" dirty="0"/>
              <a:t>INDAGACIONES PRELIMINARES</a:t>
            </a:r>
          </a:p>
        </p:txBody>
      </p:sp>
      <p:sp>
        <p:nvSpPr>
          <p:cNvPr id="48" name="Text Placeholder 47"/>
          <p:cNvSpPr>
            <a:spLocks noGrp="1"/>
          </p:cNvSpPr>
          <p:nvPr>
            <p:ph type="body" sz="quarter" idx="32"/>
          </p:nvPr>
        </p:nvSpPr>
        <p:spPr>
          <a:xfrm>
            <a:off x="685800" y="2897077"/>
            <a:ext cx="932330" cy="703379"/>
          </a:xfrm>
        </p:spPr>
        <p:txBody>
          <a:bodyPr/>
          <a:lstStyle/>
          <a:p>
            <a:r>
              <a:rPr lang="en-US" dirty="0"/>
              <a:t>02</a:t>
            </a:r>
          </a:p>
        </p:txBody>
      </p:sp>
      <p:sp>
        <p:nvSpPr>
          <p:cNvPr id="75" name="Text Placeholder 74"/>
          <p:cNvSpPr>
            <a:spLocks noGrp="1"/>
          </p:cNvSpPr>
          <p:nvPr>
            <p:ph type="body" sz="half" idx="33"/>
          </p:nvPr>
        </p:nvSpPr>
        <p:spPr>
          <a:xfrm>
            <a:off x="1618130" y="3619910"/>
            <a:ext cx="2725270" cy="685799"/>
          </a:xfrm>
        </p:spPr>
        <p:txBody>
          <a:bodyPr/>
          <a:lstStyle/>
          <a:p>
            <a:r>
              <a:rPr lang="en-US" sz="1800" b="1" dirty="0"/>
              <a:t>INVESTIGACIONES FORMALES </a:t>
            </a:r>
          </a:p>
          <a:p>
            <a:endParaRPr lang="en-US" sz="1800" dirty="0"/>
          </a:p>
        </p:txBody>
      </p:sp>
      <p:sp>
        <p:nvSpPr>
          <p:cNvPr id="76" name="Text Placeholder 75"/>
          <p:cNvSpPr>
            <a:spLocks noGrp="1"/>
          </p:cNvSpPr>
          <p:nvPr>
            <p:ph type="body" sz="quarter" idx="34"/>
          </p:nvPr>
        </p:nvSpPr>
        <p:spPr>
          <a:xfrm>
            <a:off x="685800" y="3580893"/>
            <a:ext cx="932330" cy="703379"/>
          </a:xfrm>
        </p:spPr>
        <p:txBody>
          <a:bodyPr/>
          <a:lstStyle/>
          <a:p>
            <a:r>
              <a:rPr lang="en-US" dirty="0"/>
              <a:t>03</a:t>
            </a:r>
          </a:p>
        </p:txBody>
      </p:sp>
      <p:sp>
        <p:nvSpPr>
          <p:cNvPr id="77" name="Text Placeholder 76"/>
          <p:cNvSpPr>
            <a:spLocks noGrp="1"/>
          </p:cNvSpPr>
          <p:nvPr>
            <p:ph type="body" sz="half" idx="35"/>
          </p:nvPr>
        </p:nvSpPr>
        <p:spPr>
          <a:xfrm>
            <a:off x="5732930" y="2271725"/>
            <a:ext cx="2725270" cy="685799"/>
          </a:xfrm>
        </p:spPr>
        <p:txBody>
          <a:bodyPr/>
          <a:lstStyle/>
          <a:p>
            <a:r>
              <a:rPr lang="en-US" sz="1800" b="1" dirty="0"/>
              <a:t>VISITAS Y CFA</a:t>
            </a:r>
          </a:p>
          <a:p>
            <a:endParaRPr lang="en-US" sz="1800" dirty="0"/>
          </a:p>
        </p:txBody>
      </p:sp>
      <p:sp>
        <p:nvSpPr>
          <p:cNvPr id="78" name="Text Placeholder 77"/>
          <p:cNvSpPr>
            <a:spLocks noGrp="1"/>
          </p:cNvSpPr>
          <p:nvPr>
            <p:ph type="body" sz="quarter" idx="36"/>
          </p:nvPr>
        </p:nvSpPr>
        <p:spPr>
          <a:xfrm>
            <a:off x="4800600" y="2211276"/>
            <a:ext cx="932330" cy="703379"/>
          </a:xfrm>
        </p:spPr>
        <p:txBody>
          <a:bodyPr/>
          <a:lstStyle/>
          <a:p>
            <a:r>
              <a:rPr lang="en-US" dirty="0"/>
              <a:t>04</a:t>
            </a:r>
          </a:p>
        </p:txBody>
      </p:sp>
      <p:sp>
        <p:nvSpPr>
          <p:cNvPr id="25" name="Text Placeholder 29"/>
          <p:cNvSpPr txBox="1">
            <a:spLocks/>
          </p:cNvSpPr>
          <p:nvPr/>
        </p:nvSpPr>
        <p:spPr>
          <a:xfrm>
            <a:off x="2205034" y="1579015"/>
            <a:ext cx="4374678" cy="216503"/>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ES" sz="1800" dirty="0" smtClean="0"/>
              <a:t>Área </a:t>
            </a:r>
            <a:r>
              <a:rPr lang="es-ES" sz="1800" dirty="0"/>
              <a:t>de Seguimiento - BMC</a:t>
            </a:r>
            <a:endParaRPr lang="en-US" sz="1800" dirty="0"/>
          </a:p>
        </p:txBody>
      </p:sp>
      <p:sp>
        <p:nvSpPr>
          <p:cNvPr id="26" name="Text Placeholder 30"/>
          <p:cNvSpPr txBox="1">
            <a:spLocks/>
          </p:cNvSpPr>
          <p:nvPr/>
        </p:nvSpPr>
        <p:spPr>
          <a:xfrm>
            <a:off x="1682750" y="474684"/>
            <a:ext cx="5778500" cy="70337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2800" dirty="0"/>
              <a:t>INFORME DE GESTIÓN JUNTA DIRECTIVA  </a:t>
            </a:r>
          </a:p>
          <a:p>
            <a:pPr algn="ctr"/>
            <a:r>
              <a:rPr lang="es-CO" sz="2800" dirty="0" smtClean="0"/>
              <a:t>II </a:t>
            </a:r>
            <a:r>
              <a:rPr lang="es-CO" sz="2800" dirty="0"/>
              <a:t>TRIMESTRE - AÑO 2017</a:t>
            </a:r>
            <a:endParaRPr lang="es-ES_tradnl" sz="2800" dirty="0"/>
          </a:p>
        </p:txBody>
      </p:sp>
      <p:pic>
        <p:nvPicPr>
          <p:cNvPr id="19" name="91 Imagen" descr="BMC LOGO.bmp"/>
          <p:cNvPicPr>
            <a:picLocks noChangeAspect="1"/>
          </p:cNvPicPr>
          <p:nvPr/>
        </p:nvPicPr>
        <p:blipFill>
          <a:blip r:embed="rId3" cstate="print"/>
          <a:srcRect t="9660" r="-211"/>
          <a:stretch>
            <a:fillRect/>
          </a:stretch>
        </p:blipFill>
        <p:spPr bwMode="auto">
          <a:xfrm>
            <a:off x="7494593" y="117200"/>
            <a:ext cx="1512000" cy="465145"/>
          </a:xfrm>
          <a:prstGeom prst="rect">
            <a:avLst/>
          </a:prstGeom>
          <a:noFill/>
          <a:ln w="9525">
            <a:noFill/>
            <a:miter lim="800000"/>
            <a:headEnd/>
            <a:tailEnd/>
          </a:ln>
        </p:spPr>
      </p:pic>
      <p:sp>
        <p:nvSpPr>
          <p:cNvPr id="14" name="Text Placeholder 77"/>
          <p:cNvSpPr>
            <a:spLocks noGrp="1"/>
          </p:cNvSpPr>
          <p:nvPr>
            <p:ph type="body" sz="quarter" idx="36"/>
          </p:nvPr>
        </p:nvSpPr>
        <p:spPr>
          <a:xfrm>
            <a:off x="4800600" y="2830401"/>
            <a:ext cx="932330" cy="703379"/>
          </a:xfrm>
        </p:spPr>
        <p:txBody>
          <a:bodyPr/>
          <a:lstStyle/>
          <a:p>
            <a:r>
              <a:rPr lang="en-US" dirty="0"/>
              <a:t>05</a:t>
            </a:r>
          </a:p>
        </p:txBody>
      </p:sp>
      <p:sp>
        <p:nvSpPr>
          <p:cNvPr id="15" name="Text Placeholder 76"/>
          <p:cNvSpPr>
            <a:spLocks noGrp="1"/>
          </p:cNvSpPr>
          <p:nvPr>
            <p:ph type="body" sz="half" idx="35"/>
          </p:nvPr>
        </p:nvSpPr>
        <p:spPr>
          <a:xfrm>
            <a:off x="5720230" y="2928950"/>
            <a:ext cx="2725270" cy="685799"/>
          </a:xfrm>
        </p:spPr>
        <p:txBody>
          <a:bodyPr/>
          <a:lstStyle/>
          <a:p>
            <a:r>
              <a:rPr lang="en-US" sz="1800" b="1" dirty="0"/>
              <a:t>MATRIZ DE SUPERVISIÓN</a:t>
            </a:r>
          </a:p>
          <a:p>
            <a:endParaRPr lang="en-US" sz="1800" b="1" dirty="0"/>
          </a:p>
          <a:p>
            <a:endParaRPr lang="en-US" sz="1800" dirty="0"/>
          </a:p>
        </p:txBody>
      </p:sp>
    </p:spTree>
    <p:extLst>
      <p:ext uri="{BB962C8B-B14F-4D97-AF65-F5344CB8AC3E}">
        <p14:creationId xmlns="" xmlns:p14="http://schemas.microsoft.com/office/powerpoint/2010/main" val="32064861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P spid="46" grpId="0" build="p"/>
      <p:bldP spid="47" grpId="0" build="p"/>
      <p:bldP spid="48" grpId="0" build="p"/>
      <p:bldP spid="75" grpId="0" build="p"/>
      <p:bldP spid="76" grpId="0" build="p"/>
      <p:bldP spid="77" grpId="0" build="p"/>
      <p:bldP spid="78" grpId="0" build="p"/>
      <p:bldP spid="14" grpId="0" build="p"/>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graphicFrame>
        <p:nvGraphicFramePr>
          <p:cNvPr id="16" name="15 Diagrama"/>
          <p:cNvGraphicFramePr/>
          <p:nvPr>
            <p:extLst>
              <p:ext uri="{D42A27DB-BD31-4B8C-83A1-F6EECF244321}">
                <p14:modId xmlns:p14="http://schemas.microsoft.com/office/powerpoint/2010/main" xmlns="" val="4283399329"/>
              </p:ext>
            </p:extLst>
          </p:nvPr>
        </p:nvGraphicFramePr>
        <p:xfrm>
          <a:off x="489397" y="914401"/>
          <a:ext cx="7959144" cy="366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412839334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51"/>
            <a:ext cx="7773412" cy="1668947"/>
          </a:xfrm>
        </p:spPr>
        <p:txBody>
          <a:bodyPr/>
          <a:lstStyle/>
          <a:p>
            <a:r>
              <a:rPr lang="es-ES" dirty="0"/>
              <a:t>Capítulo 1</a:t>
            </a:r>
            <a:endParaRPr lang="en-US" dirty="0"/>
          </a:p>
        </p:txBody>
      </p:sp>
      <p:sp>
        <p:nvSpPr>
          <p:cNvPr id="7" name="Text Placeholder 5"/>
          <p:cNvSpPr>
            <a:spLocks noGrp="1"/>
          </p:cNvSpPr>
          <p:nvPr>
            <p:ph type="body" sz="quarter" idx="14"/>
          </p:nvPr>
        </p:nvSpPr>
        <p:spPr>
          <a:xfrm>
            <a:off x="685269" y="3465668"/>
            <a:ext cx="7775100" cy="1061829"/>
          </a:xfrm>
        </p:spPr>
        <p:txBody>
          <a:bodyPr/>
          <a:lstStyle/>
          <a:p>
            <a:r>
              <a:rPr lang="en-US" sz="2400" dirty="0">
                <a:solidFill>
                  <a:schemeClr val="bg1"/>
                </a:solidFill>
              </a:rPr>
              <a:t>CONSIDERACIONE S PREVIAS</a:t>
            </a:r>
          </a:p>
          <a:p>
            <a:endParaRPr lang="en-US" dirty="0">
              <a:solidFill>
                <a:schemeClr val="bg1"/>
              </a:solidFill>
            </a:endParaRPr>
          </a:p>
          <a:p>
            <a:endParaRPr lang="en-US" dirty="0">
              <a:solidFill>
                <a:schemeClr val="bg1"/>
              </a:solidFill>
            </a:endParaRPr>
          </a:p>
        </p:txBody>
      </p:sp>
    </p:spTree>
    <p:extLst>
      <p:ext uri="{BB962C8B-B14F-4D97-AF65-F5344CB8AC3E}">
        <p14:creationId xmlns="" xmlns:p14="http://schemas.microsoft.com/office/powerpoint/2010/main" val="2240936874"/>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809624"/>
            <a:ext cx="8320793" cy="685802"/>
          </a:xfrm>
        </p:spPr>
        <p:txBody>
          <a:bodyPr/>
          <a:lstStyle/>
          <a:p>
            <a:r>
              <a:rPr lang="en-US" sz="3600" b="1" dirty="0">
                <a:effectLst>
                  <a:outerShdw blurRad="38100" dist="38100" dir="2700000" algn="tl">
                    <a:srgbClr val="000000">
                      <a:alpha val="43137"/>
                    </a:srgbClr>
                  </a:outerShdw>
                </a:effectLst>
              </a:rPr>
              <a:t>CONSIDERACIONES PREVIAS</a:t>
            </a:r>
          </a:p>
        </p:txBody>
      </p:sp>
      <p:grpSp>
        <p:nvGrpSpPr>
          <p:cNvPr id="2" name="Group 34"/>
          <p:cNvGrpSpPr/>
          <p:nvPr/>
        </p:nvGrpSpPr>
        <p:grpSpPr>
          <a:xfrm>
            <a:off x="6858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TextBox 37"/>
          <p:cNvSpPr txBox="1"/>
          <p:nvPr/>
        </p:nvSpPr>
        <p:spPr>
          <a:xfrm>
            <a:off x="6858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1</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1.</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sp>
        <p:nvSpPr>
          <p:cNvPr id="16" name="15 Rectángulo"/>
          <p:cNvSpPr/>
          <p:nvPr/>
        </p:nvSpPr>
        <p:spPr>
          <a:xfrm>
            <a:off x="685800" y="1209676"/>
            <a:ext cx="7569200" cy="1046440"/>
          </a:xfrm>
          <a:prstGeom prst="rect">
            <a:avLst/>
          </a:prstGeom>
        </p:spPr>
        <p:txBody>
          <a:bodyPr wrap="square">
            <a:spAutoFit/>
          </a:bodyPr>
          <a:lstStyle/>
          <a:p>
            <a:pPr marL="0" lvl="1" algn="just" fontAlgn="base">
              <a:spcAft>
                <a:spcPts val="1200"/>
              </a:spcAft>
              <a:buClr>
                <a:schemeClr val="tx2"/>
              </a:buClr>
              <a:buFont typeface="Arial" pitchFamily="34" charset="0"/>
              <a:buChar char="•"/>
              <a:tabLst>
                <a:tab pos="88900" algn="l"/>
                <a:tab pos="274638" algn="l"/>
              </a:tabLst>
            </a:pPr>
            <a:r>
              <a:rPr lang="es-CO" sz="1600" dirty="0">
                <a:solidFill>
                  <a:srgbClr val="044990"/>
                </a:solidFill>
              </a:rPr>
              <a:t>La función del Área de Seguimiento:</a:t>
            </a:r>
          </a:p>
          <a:p>
            <a:pPr marL="355600" lvl="1" algn="just" fontAlgn="base">
              <a:spcAft>
                <a:spcPts val="1200"/>
              </a:spcAft>
              <a:buClr>
                <a:schemeClr val="tx2"/>
              </a:buClr>
              <a:tabLst>
                <a:tab pos="88900" algn="l"/>
                <a:tab pos="274638" algn="l"/>
              </a:tabLst>
            </a:pPr>
            <a:r>
              <a:rPr lang="es-CO" sz="1200" i="1" dirty="0">
                <a:solidFill>
                  <a:srgbClr val="044990"/>
                </a:solidFill>
              </a:rPr>
              <a:t>“Consiste en la </a:t>
            </a:r>
            <a:r>
              <a:rPr lang="es-CO" sz="1200" b="1" i="1" u="sng" dirty="0">
                <a:solidFill>
                  <a:srgbClr val="044990"/>
                </a:solidFill>
              </a:rPr>
              <a:t>verificación del cumplimiento de las normas aplicables </a:t>
            </a:r>
            <a:r>
              <a:rPr lang="es-CO" sz="1200" i="1" dirty="0">
                <a:solidFill>
                  <a:srgbClr val="044990"/>
                </a:solidFill>
              </a:rPr>
              <a:t>por parte de </a:t>
            </a:r>
            <a:r>
              <a:rPr lang="es-CO" sz="1200" b="1" i="1" u="sng" dirty="0">
                <a:solidFill>
                  <a:srgbClr val="044990"/>
                </a:solidFill>
              </a:rPr>
              <a:t>los miembros y de las personas vinculadas </a:t>
            </a:r>
            <a:r>
              <a:rPr lang="es-CO" sz="1200" i="1" dirty="0">
                <a:solidFill>
                  <a:srgbClr val="044990"/>
                </a:solidFill>
              </a:rPr>
              <a:t>a éstos, efecto para el cual se adelantará la investigación de los hechos y conductas a que haya lugar</a:t>
            </a:r>
            <a:r>
              <a:rPr lang="es-CO" sz="1200" i="1" dirty="0" smtClean="0">
                <a:solidFill>
                  <a:srgbClr val="044990"/>
                </a:solidFill>
              </a:rPr>
              <a:t>.”</a:t>
            </a:r>
            <a:endParaRPr lang="es-CO" sz="1200" i="1" dirty="0">
              <a:solidFill>
                <a:srgbClr val="044990"/>
              </a:solidFill>
            </a:endParaRPr>
          </a:p>
        </p:txBody>
      </p:sp>
      <p:sp>
        <p:nvSpPr>
          <p:cNvPr id="17" name="16 CuadroTexto"/>
          <p:cNvSpPr txBox="1"/>
          <p:nvPr/>
        </p:nvSpPr>
        <p:spPr>
          <a:xfrm>
            <a:off x="723433" y="2311390"/>
            <a:ext cx="7548493" cy="553998"/>
          </a:xfrm>
          <a:prstGeom prst="rect">
            <a:avLst/>
          </a:prstGeom>
          <a:noFill/>
        </p:spPr>
        <p:txBody>
          <a:bodyPr wrap="square" lIns="0" tIns="0" rIns="0" bIns="0" rtlCol="0">
            <a:spAutoFit/>
          </a:bodyPr>
          <a:lstStyle/>
          <a:p>
            <a:pPr marL="0" lvl="1" algn="just" fontAlgn="base">
              <a:spcAft>
                <a:spcPts val="1200"/>
              </a:spcAft>
              <a:buClr>
                <a:schemeClr val="tx2"/>
              </a:buClr>
              <a:buFont typeface="Arial" pitchFamily="34" charset="0"/>
              <a:buChar char="•"/>
              <a:tabLst>
                <a:tab pos="88900" algn="l"/>
                <a:tab pos="274638" algn="l"/>
              </a:tabLst>
            </a:pPr>
            <a:r>
              <a:rPr lang="es-ES" dirty="0" smtClean="0">
                <a:solidFill>
                  <a:srgbClr val="044990"/>
                </a:solidFill>
              </a:rPr>
              <a:t>Periodicidad del Informe: Trimestral. Comprende la gestión realizada entre el 1 de abril y el 30 de junio de 2017.</a:t>
            </a:r>
            <a:endParaRPr lang="es-CO" dirty="0">
              <a:solidFill>
                <a:schemeClr val="tx2"/>
              </a:solidFill>
            </a:endParaRPr>
          </a:p>
        </p:txBody>
      </p:sp>
      <p:sp>
        <p:nvSpPr>
          <p:cNvPr id="18" name="17 CuadroTexto"/>
          <p:cNvSpPr txBox="1"/>
          <p:nvPr/>
        </p:nvSpPr>
        <p:spPr>
          <a:xfrm>
            <a:off x="703700" y="2558605"/>
            <a:ext cx="7542842" cy="2486835"/>
          </a:xfrm>
          <a:prstGeom prst="rect">
            <a:avLst/>
          </a:prstGeom>
          <a:noFill/>
        </p:spPr>
        <p:txBody>
          <a:bodyPr wrap="square" lIns="0" tIns="0" rIns="0" bIns="0" rtlCol="0">
            <a:spAutoFit/>
          </a:bodyPr>
          <a:lstStyle/>
          <a:p>
            <a:pPr marL="0" lvl="1" algn="just" fontAlgn="base">
              <a:spcAft>
                <a:spcPts val="1200"/>
              </a:spcAft>
              <a:buClr>
                <a:schemeClr val="tx2"/>
              </a:buClr>
              <a:buFont typeface="Arial" pitchFamily="34" charset="0"/>
              <a:buChar char="•"/>
              <a:tabLst>
                <a:tab pos="88900" algn="l"/>
                <a:tab pos="274638" algn="l"/>
              </a:tabLst>
            </a:pPr>
            <a:endParaRPr lang="es-ES" sz="1600" dirty="0" smtClean="0">
              <a:solidFill>
                <a:srgbClr val="044990"/>
              </a:solidFill>
            </a:endParaRPr>
          </a:p>
          <a:p>
            <a:pPr marL="0" lvl="1" algn="just" fontAlgn="base">
              <a:spcAft>
                <a:spcPts val="1200"/>
              </a:spcAft>
              <a:buClr>
                <a:schemeClr val="tx2"/>
              </a:buClr>
              <a:buFont typeface="Arial" pitchFamily="34" charset="0"/>
              <a:buChar char="•"/>
              <a:tabLst>
                <a:tab pos="88900" algn="l"/>
                <a:tab pos="274638" algn="l"/>
              </a:tabLst>
            </a:pPr>
            <a:r>
              <a:rPr lang="es-ES" sz="1600" dirty="0" smtClean="0">
                <a:solidFill>
                  <a:srgbClr val="044990"/>
                </a:solidFill>
              </a:rPr>
              <a:t>Informes generales referentes a la gestión del Área de Seguimiento, </a:t>
            </a:r>
            <a:r>
              <a:rPr lang="es-ES" sz="1600" b="1" u="sng" dirty="0" smtClean="0">
                <a:solidFill>
                  <a:srgbClr val="044990"/>
                </a:solidFill>
              </a:rPr>
              <a:t>sin incluir revelación de información sobre investigaciones.</a:t>
            </a:r>
          </a:p>
          <a:p>
            <a:pPr marL="0" lvl="1" algn="just" fontAlgn="base">
              <a:spcAft>
                <a:spcPts val="1200"/>
              </a:spcAft>
              <a:buClr>
                <a:schemeClr val="tx2"/>
              </a:buClr>
              <a:buFont typeface="Arial" pitchFamily="34" charset="0"/>
              <a:buChar char="•"/>
              <a:tabLst>
                <a:tab pos="88900" algn="l"/>
                <a:tab pos="274638" algn="l"/>
              </a:tabLst>
            </a:pPr>
            <a:r>
              <a:rPr lang="es-CO" sz="1600" dirty="0" smtClean="0">
                <a:solidFill>
                  <a:srgbClr val="044990"/>
                </a:solidFill>
              </a:rPr>
              <a:t>En concordancia con el artículo 2.4.2.3.1. del Reglamento, según el cual </a:t>
            </a:r>
          </a:p>
          <a:p>
            <a:pPr marL="355600" lvl="1" indent="-355600" algn="just" fontAlgn="base">
              <a:spcAft>
                <a:spcPts val="1200"/>
              </a:spcAft>
              <a:buClr>
                <a:schemeClr val="tx2"/>
              </a:buClr>
              <a:tabLst>
                <a:tab pos="274638" algn="l"/>
                <a:tab pos="355600" algn="l"/>
              </a:tabLst>
            </a:pPr>
            <a:r>
              <a:rPr lang="es-CO" sz="1200" b="1" dirty="0" smtClean="0">
                <a:solidFill>
                  <a:srgbClr val="044990"/>
                </a:solidFill>
              </a:rPr>
              <a:t>		</a:t>
            </a:r>
            <a:r>
              <a:rPr lang="es-CO" sz="1200" i="1" dirty="0" smtClean="0">
                <a:solidFill>
                  <a:srgbClr val="044990"/>
                </a:solidFill>
              </a:rPr>
              <a:t>“Las actuaciones adelantadas por el Área de Seguimiento (…) y los expedientes correspondientes estarán sometidos a reserva, salvo para efectos del cumplimiento de  solicitud o requerimiento emitido por la Superintendencia Financiera de Colombia o por autoridad judicial.”</a:t>
            </a:r>
            <a:endParaRPr lang="es-ES" sz="1200" i="1" dirty="0" smtClean="0">
              <a:solidFill>
                <a:srgbClr val="044990"/>
              </a:solidFill>
            </a:endParaRPr>
          </a:p>
          <a:p>
            <a:pPr>
              <a:lnSpc>
                <a:spcPct val="120000"/>
              </a:lnSpc>
            </a:pPr>
            <a:endParaRPr lang="es-CO" sz="1600" dirty="0">
              <a:solidFill>
                <a:schemeClr val="tx2"/>
              </a:solidFill>
            </a:endParaRP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1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51"/>
            <a:ext cx="7773412" cy="1668947"/>
          </a:xfrm>
        </p:spPr>
        <p:txBody>
          <a:bodyPr/>
          <a:lstStyle/>
          <a:p>
            <a:r>
              <a:rPr lang="es-ES" dirty="0"/>
              <a:t>Capítulo 2</a:t>
            </a:r>
            <a:endParaRPr lang="en-US" dirty="0"/>
          </a:p>
        </p:txBody>
      </p:sp>
      <p:sp>
        <p:nvSpPr>
          <p:cNvPr id="7" name="Text Placeholder 5"/>
          <p:cNvSpPr>
            <a:spLocks noGrp="1"/>
          </p:cNvSpPr>
          <p:nvPr>
            <p:ph type="body" sz="quarter" idx="14"/>
          </p:nvPr>
        </p:nvSpPr>
        <p:spPr>
          <a:xfrm>
            <a:off x="685269" y="3465668"/>
            <a:ext cx="7775100" cy="1061829"/>
          </a:xfrm>
        </p:spPr>
        <p:txBody>
          <a:bodyPr/>
          <a:lstStyle/>
          <a:p>
            <a:r>
              <a:rPr lang="en-US" sz="2400" dirty="0">
                <a:solidFill>
                  <a:schemeClr val="bg1"/>
                </a:solidFill>
              </a:rPr>
              <a:t>INDAGACIONES PRELIMINARES</a:t>
            </a:r>
          </a:p>
          <a:p>
            <a:endParaRPr lang="en-US" dirty="0">
              <a:solidFill>
                <a:schemeClr val="bg1"/>
              </a:solidFill>
            </a:endParaRPr>
          </a:p>
          <a:p>
            <a:endParaRPr lang="en-US" dirty="0">
              <a:solidFill>
                <a:schemeClr val="bg1"/>
              </a:solidFill>
            </a:endParaRPr>
          </a:p>
        </p:txBody>
      </p:sp>
    </p:spTree>
    <p:extLst>
      <p:ext uri="{BB962C8B-B14F-4D97-AF65-F5344CB8AC3E}">
        <p14:creationId xmlns="" xmlns:p14="http://schemas.microsoft.com/office/powerpoint/2010/main" val="2240936874"/>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857249"/>
            <a:ext cx="8320793" cy="685802"/>
          </a:xfrm>
        </p:spPr>
        <p:txBody>
          <a:bodyPr/>
          <a:lstStyle/>
          <a:p>
            <a:r>
              <a:rPr lang="es-ES" sz="3600" b="1" dirty="0">
                <a:effectLst>
                  <a:outerShdw blurRad="38100" dist="38100" dir="2700000" algn="tl">
                    <a:srgbClr val="000000">
                      <a:alpha val="43137"/>
                    </a:srgbClr>
                  </a:outerShdw>
                </a:effectLst>
              </a:rPr>
              <a:t>INDAGACIONES PRELIMINARES</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TextBox 37"/>
          <p:cNvSpPr txBox="1"/>
          <p:nvPr/>
        </p:nvSpPr>
        <p:spPr>
          <a:xfrm>
            <a:off x="17526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259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9632" y="1713140"/>
            <a:ext cx="8056824" cy="2430980"/>
          </a:xfrm>
          <a:prstGeom prst="rect">
            <a:avLst/>
          </a:prstGeom>
          <a:ln/>
          <a:extLst/>
        </p:spPr>
        <p:style>
          <a:lnRef idx="2">
            <a:schemeClr val="accent3"/>
          </a:lnRef>
          <a:fillRef idx="1">
            <a:schemeClr val="lt1"/>
          </a:fillRef>
          <a:effectRef idx="0">
            <a:schemeClr val="accent3"/>
          </a:effectRef>
          <a:fontRef idx="minor">
            <a:schemeClr val="dk1"/>
          </a:fontRef>
        </p:style>
      </p:pic>
      <p:sp>
        <p:nvSpPr>
          <p:cNvPr id="18" name="Flecha abajo 2"/>
          <p:cNvSpPr/>
          <p:nvPr/>
        </p:nvSpPr>
        <p:spPr bwMode="auto">
          <a:xfrm>
            <a:off x="764208" y="1824627"/>
            <a:ext cx="432048" cy="568821"/>
          </a:xfrm>
          <a:prstGeom prst="downArrow">
            <a:avLst/>
          </a:prstGeom>
          <a:solidFill>
            <a:srgbClr val="FF6600"/>
          </a:solidFill>
          <a:ln w="19050">
            <a:solidFill>
              <a:srgbClr val="000080"/>
            </a:solidFill>
            <a:round/>
            <a:headEnd/>
            <a:tailEnd/>
          </a:ln>
          <a:effectLst/>
        </p:spPr>
        <p:txBody>
          <a:bodyPr wrap="square" rtlCol="0" anchor="ctr">
            <a:spAutoFit/>
          </a:bodyPr>
          <a:lstStyle/>
          <a:p>
            <a:pPr algn="ctr" eaLnBrk="0" hangingPunct="0">
              <a:buClr>
                <a:srgbClr val="FF6600"/>
              </a:buClr>
            </a:pPr>
            <a:endParaRPr lang="es-CO" sz="2400" b="1" dirty="0">
              <a:latin typeface="+mn-lt"/>
            </a:endParaRP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857249"/>
            <a:ext cx="8201025" cy="685802"/>
          </a:xfrm>
        </p:spPr>
        <p:txBody>
          <a:bodyPr/>
          <a:lstStyle/>
          <a:p>
            <a:r>
              <a:rPr lang="es-ES" sz="3600" b="1" dirty="0">
                <a:effectLst>
                  <a:outerShdw blurRad="38100" dist="38100" dir="2700000" algn="tl">
                    <a:srgbClr val="000000">
                      <a:alpha val="43137"/>
                    </a:srgbClr>
                  </a:outerShdw>
                </a:effectLst>
              </a:rPr>
              <a:t>INDAGACIONES PRELIMINARES</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TextBox 37"/>
          <p:cNvSpPr txBox="1"/>
          <p:nvPr/>
        </p:nvSpPr>
        <p:spPr>
          <a:xfrm>
            <a:off x="18034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6" name="15 Imagen"/>
          <p:cNvPicPr/>
          <p:nvPr/>
        </p:nvPicPr>
        <p:blipFill>
          <a:blip r:embed="rId3" cstate="print"/>
          <a:srcRect/>
          <a:stretch>
            <a:fillRect/>
          </a:stretch>
        </p:blipFill>
        <p:spPr bwMode="auto">
          <a:xfrm>
            <a:off x="2027307" y="1964724"/>
            <a:ext cx="5033893" cy="1414848"/>
          </a:xfrm>
          <a:prstGeom prst="rect">
            <a:avLst/>
          </a:prstGeom>
          <a:noFill/>
          <a:ln w="9525">
            <a:noFill/>
            <a:miter lim="800000"/>
            <a:headEnd/>
            <a:tailEnd/>
          </a:ln>
        </p:spPr>
      </p:pic>
      <p:sp>
        <p:nvSpPr>
          <p:cNvPr id="18" name="17 Flecha izquierda"/>
          <p:cNvSpPr/>
          <p:nvPr/>
        </p:nvSpPr>
        <p:spPr>
          <a:xfrm>
            <a:off x="7103511" y="2565400"/>
            <a:ext cx="978408" cy="196850"/>
          </a:xfrm>
          <a:prstGeom prst="left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735034"/>
            <a:ext cx="8320793" cy="685802"/>
          </a:xfrm>
        </p:spPr>
        <p:txBody>
          <a:bodyPr/>
          <a:lstStyle/>
          <a:p>
            <a:r>
              <a:rPr lang="es-ES" sz="2800" b="1" dirty="0">
                <a:effectLst>
                  <a:outerShdw blurRad="38100" dist="38100" dir="2700000" algn="tl">
                    <a:srgbClr val="000000">
                      <a:alpha val="43137"/>
                    </a:srgbClr>
                  </a:outerShdw>
                </a:effectLst>
              </a:rPr>
              <a:t>INDAGACIONES </a:t>
            </a:r>
            <a:r>
              <a:rPr lang="es-ES" sz="2800" b="1" dirty="0" smtClean="0">
                <a:effectLst>
                  <a:outerShdw blurRad="38100" dist="38100" dir="2700000" algn="tl">
                    <a:srgbClr val="000000">
                      <a:alpha val="43137"/>
                    </a:srgbClr>
                  </a:outerShdw>
                </a:effectLst>
              </a:rPr>
              <a:t>PRELIMINARES COMPARADO II TRIMESTRE DE 2016 Y I Y II TRIMESTRE DE 2017</a:t>
            </a:r>
            <a:endParaRPr lang="en-US" sz="2800" b="1" dirty="0">
              <a:effectLst>
                <a:outerShdw blurRad="38100" dist="38100" dir="2700000" algn="tl">
                  <a:srgbClr val="000000">
                    <a:alpha val="43137"/>
                  </a:srgbClr>
                </a:outerShdw>
              </a:effectLst>
            </a:endParaRPr>
          </a:p>
        </p:txBody>
      </p:sp>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TextBox 37"/>
          <p:cNvSpPr txBox="1"/>
          <p:nvPr/>
        </p:nvSpPr>
        <p:spPr>
          <a:xfrm>
            <a:off x="18034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7" name="16 Imagen"/>
          <p:cNvPicPr/>
          <p:nvPr/>
        </p:nvPicPr>
        <p:blipFill>
          <a:blip r:embed="rId3" cstate="print"/>
          <a:srcRect/>
          <a:stretch>
            <a:fillRect/>
          </a:stretch>
        </p:blipFill>
        <p:spPr bwMode="auto">
          <a:xfrm>
            <a:off x="1871980" y="1539442"/>
            <a:ext cx="5400040" cy="2941445"/>
          </a:xfrm>
          <a:prstGeom prst="rect">
            <a:avLst/>
          </a:prstGeom>
          <a:noFill/>
          <a:ln w="9525">
            <a:noFill/>
            <a:miter lim="800000"/>
            <a:headEnd/>
            <a:tailEnd/>
          </a:ln>
        </p:spPr>
      </p:pic>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857249"/>
            <a:ext cx="8201025" cy="685802"/>
          </a:xfrm>
        </p:spPr>
        <p:txBody>
          <a:bodyPr/>
          <a:lstStyle/>
          <a:p>
            <a:r>
              <a:rPr lang="es-ES" sz="3600" b="1" dirty="0">
                <a:effectLst>
                  <a:outerShdw blurRad="38100" dist="38100" dir="2700000" algn="tl">
                    <a:srgbClr val="000000">
                      <a:alpha val="43137"/>
                    </a:srgbClr>
                  </a:outerShdw>
                </a:effectLst>
              </a:rPr>
              <a:t>INDAGACIONES PRELIMINARES</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18669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TextBox 37"/>
          <p:cNvSpPr txBox="1"/>
          <p:nvPr/>
        </p:nvSpPr>
        <p:spPr>
          <a:xfrm>
            <a:off x="18542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7148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6" name="15 Imagen"/>
          <p:cNvPicPr/>
          <p:nvPr/>
        </p:nvPicPr>
        <p:blipFill>
          <a:blip r:embed="rId3" cstate="print"/>
          <a:srcRect/>
          <a:stretch>
            <a:fillRect/>
          </a:stretch>
        </p:blipFill>
        <p:spPr bwMode="auto">
          <a:xfrm>
            <a:off x="541868" y="2088292"/>
            <a:ext cx="7137398" cy="1518509"/>
          </a:xfrm>
          <a:prstGeom prst="rect">
            <a:avLst/>
          </a:prstGeom>
          <a:noFill/>
          <a:ln w="9525">
            <a:noFill/>
            <a:miter lim="800000"/>
            <a:headEnd/>
            <a:tailEnd/>
          </a:ln>
        </p:spPr>
      </p:pic>
      <p:sp>
        <p:nvSpPr>
          <p:cNvPr id="17" name="16 Flecha izquierda"/>
          <p:cNvSpPr/>
          <p:nvPr/>
        </p:nvSpPr>
        <p:spPr>
          <a:xfrm>
            <a:off x="7679267" y="2406651"/>
            <a:ext cx="1063075" cy="241300"/>
          </a:xfrm>
          <a:prstGeom prst="left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733424"/>
            <a:ext cx="8320793" cy="685802"/>
          </a:xfrm>
        </p:spPr>
        <p:txBody>
          <a:bodyPr/>
          <a:lstStyle/>
          <a:p>
            <a:r>
              <a:rPr lang="es-ES" sz="3600" b="1" dirty="0">
                <a:effectLst>
                  <a:outerShdw blurRad="38100" dist="38100" dir="2700000" algn="tl">
                    <a:srgbClr val="000000">
                      <a:alpha val="43137"/>
                    </a:srgbClr>
                  </a:outerShdw>
                </a:effectLst>
              </a:rPr>
              <a:t>INDAGACIONES PRELIMINARES</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TextBox 37"/>
          <p:cNvSpPr txBox="1"/>
          <p:nvPr/>
        </p:nvSpPr>
        <p:spPr>
          <a:xfrm>
            <a:off x="17653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6" name="15 Imagen"/>
          <p:cNvPicPr/>
          <p:nvPr/>
        </p:nvPicPr>
        <p:blipFill>
          <a:blip r:embed="rId3" cstate="print"/>
          <a:srcRect/>
          <a:stretch>
            <a:fillRect/>
          </a:stretch>
        </p:blipFill>
        <p:spPr bwMode="auto">
          <a:xfrm>
            <a:off x="1871980" y="1465938"/>
            <a:ext cx="5400040" cy="2755696"/>
          </a:xfrm>
          <a:prstGeom prst="rect">
            <a:avLst/>
          </a:prstGeom>
          <a:noFill/>
          <a:ln w="9525">
            <a:noFill/>
            <a:miter lim="800000"/>
            <a:headEnd/>
            <a:tailEnd/>
          </a:ln>
        </p:spPr>
      </p:pic>
      <p:sp>
        <p:nvSpPr>
          <p:cNvPr id="17" name="16 Flecha izquierda"/>
          <p:cNvSpPr/>
          <p:nvPr/>
        </p:nvSpPr>
        <p:spPr>
          <a:xfrm>
            <a:off x="7299852" y="2066927"/>
            <a:ext cx="978408" cy="116839"/>
          </a:xfrm>
          <a:prstGeom prst="left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771525"/>
            <a:ext cx="6375400" cy="371476"/>
          </a:xfrm>
        </p:spPr>
        <p:txBody>
          <a:bodyPr/>
          <a:lstStyle/>
          <a:p>
            <a:r>
              <a:rPr lang="es-ES" sz="3600" b="1" dirty="0">
                <a:effectLst>
                  <a:outerShdw blurRad="38100" dist="38100" dir="2700000" algn="tl">
                    <a:srgbClr val="000000">
                      <a:alpha val="43137"/>
                    </a:srgbClr>
                  </a:outerShdw>
                </a:effectLst>
              </a:rPr>
              <a:t>MCP</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TextBox 37"/>
          <p:cNvSpPr txBox="1"/>
          <p:nvPr/>
        </p:nvSpPr>
        <p:spPr>
          <a:xfrm>
            <a:off x="17780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sp>
        <p:nvSpPr>
          <p:cNvPr id="24" name="23 CuadroTexto"/>
          <p:cNvSpPr txBox="1"/>
          <p:nvPr/>
        </p:nvSpPr>
        <p:spPr>
          <a:xfrm>
            <a:off x="660402" y="885825"/>
            <a:ext cx="8127999" cy="5066002"/>
          </a:xfrm>
          <a:prstGeom prst="rect">
            <a:avLst/>
          </a:prstGeom>
          <a:noFill/>
        </p:spPr>
        <p:txBody>
          <a:bodyPr wrap="square" lIns="0" tIns="0" rIns="0" bIns="0" rtlCol="0">
            <a:spAutoFit/>
          </a:bodyPr>
          <a:lstStyle/>
          <a:p>
            <a:pPr>
              <a:lnSpc>
                <a:spcPct val="120000"/>
              </a:lnSpc>
            </a:pPr>
            <a:endParaRPr lang="es-CO" dirty="0">
              <a:solidFill>
                <a:srgbClr val="044990"/>
              </a:solidFill>
            </a:endParaRPr>
          </a:p>
          <a:p>
            <a:pPr marL="0" lvl="1" algn="just" fontAlgn="base">
              <a:spcAft>
                <a:spcPts val="1200"/>
              </a:spcAft>
              <a:buClr>
                <a:schemeClr val="tx2"/>
              </a:buClr>
              <a:buFont typeface="Arial" pitchFamily="34" charset="0"/>
              <a:buChar char="•"/>
              <a:tabLst>
                <a:tab pos="88900" algn="l"/>
                <a:tab pos="274638" algn="l"/>
              </a:tabLst>
            </a:pPr>
            <a:r>
              <a:rPr lang="es-CO" dirty="0" smtClean="0">
                <a:solidFill>
                  <a:srgbClr val="044990"/>
                </a:solidFill>
              </a:rPr>
              <a:t>Con respecto al mercado de compras públicas (MCP), durante el período objeto de este informe, esto es, 1 de abril al 30 de junio de 2017, se recibieron cuatro (4) comunicaciones de la Bolsa informando al Área de Seguimiento sobre presuntos incumplimientos en dicho mercado relativos a cuatro (4) operaciones y una queja contra una comisionista por una (1) operación.</a:t>
            </a:r>
          </a:p>
          <a:p>
            <a:pPr marL="0" lvl="1" algn="just" fontAlgn="base">
              <a:spcAft>
                <a:spcPts val="1200"/>
              </a:spcAft>
              <a:buClr>
                <a:schemeClr val="tx2"/>
              </a:buClr>
              <a:buFont typeface="Arial" pitchFamily="34" charset="0"/>
              <a:buChar char="•"/>
              <a:tabLst>
                <a:tab pos="88900" algn="l"/>
                <a:tab pos="274638" algn="l"/>
              </a:tabLst>
            </a:pPr>
            <a:r>
              <a:rPr lang="es-CO" dirty="0" smtClean="0">
                <a:solidFill>
                  <a:srgbClr val="044990"/>
                </a:solidFill>
              </a:rPr>
              <a:t>Los presuntos incumplimientos relativos a esas cinco (5) operaciones se clasifican de la siguiente manera: </a:t>
            </a:r>
          </a:p>
          <a:p>
            <a:pPr marL="457200" lvl="2" algn="just" fontAlgn="base">
              <a:spcAft>
                <a:spcPts val="1200"/>
              </a:spcAft>
              <a:buClr>
                <a:schemeClr val="tx2"/>
              </a:buClr>
              <a:buFont typeface="Arial" pitchFamily="34" charset="0"/>
              <a:buChar char="•"/>
              <a:tabLst>
                <a:tab pos="88900" algn="l"/>
                <a:tab pos="274638" algn="l"/>
              </a:tabLst>
            </a:pPr>
            <a:r>
              <a:rPr lang="es-CO" dirty="0" smtClean="0">
                <a:solidFill>
                  <a:srgbClr val="044990"/>
                </a:solidFill>
              </a:rPr>
              <a:t>tres (3) por incumplimiento en la entrega, </a:t>
            </a:r>
          </a:p>
          <a:p>
            <a:pPr marL="457200" lvl="2" algn="just" fontAlgn="base">
              <a:spcAft>
                <a:spcPts val="1200"/>
              </a:spcAft>
              <a:buClr>
                <a:schemeClr val="tx2"/>
              </a:buClr>
              <a:buFont typeface="Arial" pitchFamily="34" charset="0"/>
              <a:buChar char="•"/>
              <a:tabLst>
                <a:tab pos="88900" algn="l"/>
                <a:tab pos="274638" algn="l"/>
              </a:tabLst>
            </a:pPr>
            <a:r>
              <a:rPr lang="es-CO" dirty="0" smtClean="0">
                <a:solidFill>
                  <a:srgbClr val="044990"/>
                </a:solidFill>
              </a:rPr>
              <a:t>uno (1) por deber de asesoría y </a:t>
            </a:r>
          </a:p>
          <a:p>
            <a:pPr marL="457200" lvl="2" algn="just" fontAlgn="base">
              <a:spcAft>
                <a:spcPts val="1200"/>
              </a:spcAft>
              <a:buClr>
                <a:schemeClr val="tx2"/>
              </a:buClr>
              <a:buFont typeface="Arial" pitchFamily="34" charset="0"/>
              <a:buChar char="•"/>
              <a:tabLst>
                <a:tab pos="88900" algn="l"/>
                <a:tab pos="274638" algn="l"/>
              </a:tabLst>
            </a:pPr>
            <a:r>
              <a:rPr lang="es-CO" dirty="0" smtClean="0">
                <a:solidFill>
                  <a:srgbClr val="044990"/>
                </a:solidFill>
              </a:rPr>
              <a:t>uno (1) por pago.</a:t>
            </a:r>
          </a:p>
          <a:p>
            <a:pPr marL="0" lvl="1" algn="just" fontAlgn="base">
              <a:spcAft>
                <a:spcPts val="1200"/>
              </a:spcAft>
              <a:buClr>
                <a:schemeClr val="tx2"/>
              </a:buClr>
              <a:buFont typeface="Arial" pitchFamily="34" charset="0"/>
              <a:buChar char="•"/>
              <a:tabLst>
                <a:tab pos="88900" algn="l"/>
                <a:tab pos="274638" algn="l"/>
              </a:tabLst>
            </a:pPr>
            <a:endParaRPr lang="es-ES" dirty="0">
              <a:solidFill>
                <a:srgbClr val="044990"/>
              </a:solidFill>
            </a:endParaRPr>
          </a:p>
          <a:p>
            <a:pPr marL="0" lvl="1" algn="just" fontAlgn="base">
              <a:spcAft>
                <a:spcPts val="1200"/>
              </a:spcAft>
              <a:buClr>
                <a:schemeClr val="tx2"/>
              </a:buClr>
              <a:buFont typeface="Arial" pitchFamily="34" charset="0"/>
              <a:buChar char="•"/>
              <a:tabLst>
                <a:tab pos="88900" algn="l"/>
                <a:tab pos="274638" algn="l"/>
              </a:tabLst>
            </a:pPr>
            <a:endParaRPr lang="es-CO" dirty="0">
              <a:solidFill>
                <a:srgbClr val="044990"/>
              </a:solidFill>
            </a:endParaRPr>
          </a:p>
          <a:p>
            <a:pPr>
              <a:lnSpc>
                <a:spcPct val="120000"/>
              </a:lnSpc>
            </a:pPr>
            <a:endParaRPr lang="es-CO" dirty="0">
              <a:solidFill>
                <a:srgbClr val="044990"/>
              </a:solidFill>
            </a:endParaRPr>
          </a:p>
        </p:txBody>
      </p:sp>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771525"/>
            <a:ext cx="8320793" cy="371476"/>
          </a:xfrm>
        </p:spPr>
        <p:txBody>
          <a:bodyPr/>
          <a:lstStyle/>
          <a:p>
            <a:r>
              <a:rPr lang="es-ES" sz="3200" b="1" dirty="0">
                <a:effectLst>
                  <a:outerShdw blurRad="38100" dist="38100" dir="2700000" algn="tl">
                    <a:srgbClr val="000000">
                      <a:alpha val="43137"/>
                    </a:srgbClr>
                  </a:outerShdw>
                </a:effectLst>
              </a:rPr>
              <a:t>MCP </a:t>
            </a:r>
            <a:r>
              <a:rPr lang="es-ES" sz="3200" b="1" dirty="0" smtClean="0">
                <a:effectLst>
                  <a:outerShdw blurRad="38100" dist="38100" dir="2700000" algn="tl">
                    <a:srgbClr val="000000">
                      <a:alpha val="43137"/>
                    </a:srgbClr>
                  </a:outerShdw>
                </a:effectLst>
              </a:rPr>
              <a:t>( II </a:t>
            </a:r>
            <a:r>
              <a:rPr lang="es-ES" sz="3200" b="1" dirty="0">
                <a:effectLst>
                  <a:outerShdw blurRad="38100" dist="38100" dir="2700000" algn="tl">
                    <a:srgbClr val="000000">
                      <a:alpha val="43137"/>
                    </a:srgbClr>
                  </a:outerShdw>
                </a:effectLst>
              </a:rPr>
              <a:t>Trimestre de 2016 y </a:t>
            </a:r>
            <a:r>
              <a:rPr lang="es-ES" sz="3200" b="1" dirty="0" smtClean="0">
                <a:effectLst>
                  <a:outerShdw blurRad="38100" dist="38100" dir="2700000" algn="tl">
                    <a:srgbClr val="000000">
                      <a:alpha val="43137"/>
                    </a:srgbClr>
                  </a:outerShdw>
                </a:effectLst>
              </a:rPr>
              <a:t>I y II </a:t>
            </a:r>
            <a:r>
              <a:rPr lang="es-ES" sz="3200" b="1" dirty="0">
                <a:effectLst>
                  <a:outerShdw blurRad="38100" dist="38100" dir="2700000" algn="tl">
                    <a:srgbClr val="000000">
                      <a:alpha val="43137"/>
                    </a:srgbClr>
                  </a:outerShdw>
                </a:effectLst>
              </a:rPr>
              <a:t>Trimestre de 2017)</a:t>
            </a:r>
            <a:endParaRPr lang="en-US" sz="3200" b="1" dirty="0">
              <a:effectLst>
                <a:outerShdw blurRad="38100" dist="38100" dir="2700000" algn="tl">
                  <a:srgbClr val="000000">
                    <a:alpha val="43137"/>
                  </a:srgbClr>
                </a:outerShdw>
              </a:effectLst>
            </a:endParaRPr>
          </a:p>
        </p:txBody>
      </p:sp>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TextBox 37"/>
          <p:cNvSpPr txBox="1"/>
          <p:nvPr/>
        </p:nvSpPr>
        <p:spPr>
          <a:xfrm>
            <a:off x="17780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7" name="16 Imagen"/>
          <p:cNvPicPr/>
          <p:nvPr/>
        </p:nvPicPr>
        <p:blipFill>
          <a:blip r:embed="rId3" cstate="print"/>
          <a:srcRect/>
          <a:stretch>
            <a:fillRect/>
          </a:stretch>
        </p:blipFill>
        <p:spPr bwMode="auto">
          <a:xfrm>
            <a:off x="1871980" y="1650655"/>
            <a:ext cx="5400040" cy="2941445"/>
          </a:xfrm>
          <a:prstGeom prst="rect">
            <a:avLst/>
          </a:prstGeom>
          <a:noFill/>
          <a:ln w="9525">
            <a:noFill/>
            <a:miter lim="800000"/>
            <a:headEnd/>
            <a:tailEnd/>
          </a:ln>
        </p:spPr>
      </p:pic>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19 Conector recto"/>
          <p:cNvCxnSpPr/>
          <p:nvPr/>
        </p:nvCxnSpPr>
        <p:spPr>
          <a:xfrm>
            <a:off x="0" y="3416289"/>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1 CuadroTexto"/>
          <p:cNvSpPr txBox="1"/>
          <p:nvPr/>
        </p:nvSpPr>
        <p:spPr>
          <a:xfrm>
            <a:off x="7277835" y="49188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11" name="10 CuadroTexto"/>
          <p:cNvSpPr txBox="1"/>
          <p:nvPr/>
        </p:nvSpPr>
        <p:spPr>
          <a:xfrm>
            <a:off x="107974" y="-1"/>
            <a:ext cx="7321527" cy="572247"/>
          </a:xfrm>
          <a:prstGeom prst="rect">
            <a:avLst/>
          </a:prstGeom>
        </p:spPr>
        <p:txBody>
          <a:bodyPr vert="horz" lIns="0" tIns="0" rIns="0" bIns="0" rtlCol="0" anchor="ctr">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Situación Financiera</a:t>
            </a:r>
          </a:p>
        </p:txBody>
      </p:sp>
      <p:sp>
        <p:nvSpPr>
          <p:cNvPr id="12" name="11 CuadroTexto"/>
          <p:cNvSpPr txBox="1"/>
          <p:nvPr/>
        </p:nvSpPr>
        <p:spPr>
          <a:xfrm>
            <a:off x="1037269" y="572245"/>
            <a:ext cx="601035" cy="295466"/>
          </a:xfrm>
          <a:prstGeom prst="rect">
            <a:avLst/>
          </a:prstGeom>
          <a:noFill/>
        </p:spPr>
        <p:txBody>
          <a:bodyPr wrap="square" lIns="0" tIns="0" rIns="0" bIns="0" rtlCol="0">
            <a:spAutoFit/>
          </a:bodyPr>
          <a:lstStyle/>
          <a:p>
            <a:pPr>
              <a:lnSpc>
                <a:spcPct val="120000"/>
              </a:lnSpc>
            </a:pPr>
            <a:r>
              <a:rPr lang="es-CO" sz="1600" b="1" dirty="0" smtClean="0">
                <a:solidFill>
                  <a:srgbClr val="044990"/>
                </a:solidFill>
              </a:rPr>
              <a:t>+21%</a:t>
            </a:r>
            <a:endParaRPr lang="es-CO" sz="1600" b="1" dirty="0">
              <a:solidFill>
                <a:srgbClr val="044990"/>
              </a:solidFill>
            </a:endParaRPr>
          </a:p>
        </p:txBody>
      </p:sp>
      <p:sp>
        <p:nvSpPr>
          <p:cNvPr id="14" name="13 CuadroTexto"/>
          <p:cNvSpPr txBox="1"/>
          <p:nvPr/>
        </p:nvSpPr>
        <p:spPr>
          <a:xfrm>
            <a:off x="6654800" y="693305"/>
            <a:ext cx="609600" cy="295466"/>
          </a:xfrm>
          <a:prstGeom prst="rect">
            <a:avLst/>
          </a:prstGeom>
          <a:noFill/>
        </p:spPr>
        <p:txBody>
          <a:bodyPr wrap="square" lIns="0" tIns="0" rIns="0" bIns="0" rtlCol="0">
            <a:spAutoFit/>
          </a:bodyPr>
          <a:lstStyle/>
          <a:p>
            <a:pPr>
              <a:lnSpc>
                <a:spcPct val="120000"/>
              </a:lnSpc>
            </a:pPr>
            <a:r>
              <a:rPr lang="es-CO" sz="1600" b="1" dirty="0" smtClean="0">
                <a:solidFill>
                  <a:srgbClr val="044990"/>
                </a:solidFill>
              </a:rPr>
              <a:t>+15%</a:t>
            </a:r>
            <a:endParaRPr lang="es-CO" sz="1600" b="1" dirty="0">
              <a:solidFill>
                <a:srgbClr val="044990"/>
              </a:solidFill>
            </a:endParaRPr>
          </a:p>
        </p:txBody>
      </p:sp>
      <p:sp>
        <p:nvSpPr>
          <p:cNvPr id="17" name="16 CuadroTexto"/>
          <p:cNvSpPr txBox="1"/>
          <p:nvPr/>
        </p:nvSpPr>
        <p:spPr>
          <a:xfrm>
            <a:off x="107977" y="3488293"/>
            <a:ext cx="8928053" cy="1772793"/>
          </a:xfrm>
          <a:prstGeom prst="rect">
            <a:avLst/>
          </a:prstGeom>
          <a:noFill/>
        </p:spPr>
        <p:txBody>
          <a:bodyPr wrap="square" lIns="0" tIns="0" rIns="0" bIns="0" rtlCol="0">
            <a:spAutoFit/>
          </a:bodyPr>
          <a:lstStyle/>
          <a:p>
            <a:pPr marL="171450" indent="-171450" algn="just">
              <a:lnSpc>
                <a:spcPct val="120000"/>
              </a:lnSpc>
              <a:buFont typeface="Arial" panose="020B0604020202020204" pitchFamily="34" charset="0"/>
              <a:buChar char="•"/>
            </a:pPr>
            <a:r>
              <a:rPr lang="es-CO" sz="1400" dirty="0" smtClean="0">
                <a:latin typeface="+mj-lt"/>
                <a:ea typeface="+mj-ea"/>
                <a:cs typeface="+mj-cs"/>
              </a:rPr>
              <a:t>Los activos crecen un en  21% especialmente por  </a:t>
            </a:r>
            <a:r>
              <a:rPr lang="es-CO" sz="1400" b="1" dirty="0" smtClean="0">
                <a:solidFill>
                  <a:srgbClr val="0070C0"/>
                </a:solidFill>
                <a:latin typeface="+mj-lt"/>
                <a:ea typeface="+mj-ea"/>
                <a:cs typeface="+mj-cs"/>
              </a:rPr>
              <a:t>inversiones y activos materiales</a:t>
            </a:r>
            <a:r>
              <a:rPr lang="es-CO" sz="1400" dirty="0" smtClean="0">
                <a:latin typeface="+mj-lt"/>
                <a:ea typeface="+mj-ea"/>
                <a:cs typeface="+mj-cs"/>
              </a:rPr>
              <a:t>.</a:t>
            </a:r>
          </a:p>
          <a:p>
            <a:pPr marL="171450" indent="-171450">
              <a:lnSpc>
                <a:spcPct val="120000"/>
              </a:lnSpc>
              <a:buFont typeface="Arial" panose="020B0604020202020204" pitchFamily="34" charset="0"/>
              <a:buChar char="•"/>
            </a:pPr>
            <a:r>
              <a:rPr lang="es-CO" sz="1400" dirty="0" smtClean="0">
                <a:latin typeface="+mj-lt"/>
                <a:ea typeface="+mj-ea"/>
                <a:cs typeface="+mj-cs"/>
              </a:rPr>
              <a:t>Los pasivos aumenta  en un 71% por </a:t>
            </a:r>
            <a:r>
              <a:rPr lang="es-CO" sz="1400" b="1" dirty="0" smtClean="0">
                <a:solidFill>
                  <a:srgbClr val="0070C0"/>
                </a:solidFill>
                <a:latin typeface="+mj-lt"/>
                <a:ea typeface="+mj-ea"/>
                <a:cs typeface="+mj-cs"/>
              </a:rPr>
              <a:t>impuestos de renta e ingresos recibidos por anticipado </a:t>
            </a:r>
            <a:r>
              <a:rPr lang="es-CO" sz="1400" dirty="0" smtClean="0">
                <a:latin typeface="+mj-lt"/>
                <a:ea typeface="+mj-ea"/>
                <a:cs typeface="+mj-cs"/>
              </a:rPr>
              <a:t>(compensación y liquidación)</a:t>
            </a:r>
          </a:p>
          <a:p>
            <a:pPr marL="171450" indent="-171450">
              <a:lnSpc>
                <a:spcPct val="120000"/>
              </a:lnSpc>
              <a:buFont typeface="Arial" panose="020B0604020202020204" pitchFamily="34" charset="0"/>
              <a:buChar char="•"/>
            </a:pPr>
            <a:r>
              <a:rPr lang="es-CO" sz="1400" dirty="0" smtClean="0">
                <a:latin typeface="+mj-lt"/>
                <a:ea typeface="+mj-ea"/>
                <a:cs typeface="+mj-cs"/>
              </a:rPr>
              <a:t>El patrimonio tuvo un crecimiento del 15% en razón al </a:t>
            </a:r>
            <a:r>
              <a:rPr lang="es-CO" sz="1400" b="1" dirty="0" smtClean="0">
                <a:solidFill>
                  <a:srgbClr val="0070C0"/>
                </a:solidFill>
                <a:latin typeface="+mj-lt"/>
                <a:ea typeface="+mj-ea"/>
                <a:cs typeface="+mj-cs"/>
              </a:rPr>
              <a:t>resultado del ejercicio  de $5.818</a:t>
            </a:r>
            <a:r>
              <a:rPr lang="es-CO" sz="1400" dirty="0" smtClean="0">
                <a:latin typeface="+mj-lt"/>
                <a:ea typeface="+mj-ea"/>
                <a:cs typeface="+mj-cs"/>
              </a:rPr>
              <a:t>, perdidas acumuladas de - $4.224  y ganancias no realizadas ORI.</a:t>
            </a:r>
          </a:p>
          <a:p>
            <a:pPr marL="171450" indent="-171450">
              <a:lnSpc>
                <a:spcPct val="120000"/>
              </a:lnSpc>
              <a:buFont typeface="Arial" panose="020B0604020202020204" pitchFamily="34" charset="0"/>
              <a:buChar char="•"/>
            </a:pPr>
            <a:r>
              <a:rPr lang="es-CO" sz="1400" dirty="0" smtClean="0">
                <a:latin typeface="+mj-lt"/>
                <a:ea typeface="+mj-ea"/>
                <a:cs typeface="+mj-cs"/>
              </a:rPr>
              <a:t>El valor intrínseco de la acción paso de </a:t>
            </a:r>
            <a:r>
              <a:rPr lang="es-CO" sz="1400" b="1" dirty="0" smtClean="0">
                <a:solidFill>
                  <a:srgbClr val="0070C0"/>
                </a:solidFill>
                <a:latin typeface="+mj-lt"/>
                <a:ea typeface="+mj-ea"/>
                <a:cs typeface="+mj-cs"/>
              </a:rPr>
              <a:t>$1.033,32  a  $1.183,56</a:t>
            </a:r>
            <a:endParaRPr lang="es-CO" sz="1200" b="1" dirty="0" smtClean="0">
              <a:solidFill>
                <a:srgbClr val="0070C0"/>
              </a:solidFill>
              <a:latin typeface="+mj-lt"/>
              <a:ea typeface="+mj-ea"/>
              <a:cs typeface="+mj-cs"/>
            </a:endParaRPr>
          </a:p>
          <a:p>
            <a:pPr indent="-171450">
              <a:lnSpc>
                <a:spcPct val="120000"/>
              </a:lnSpc>
              <a:buFont typeface="Arial" pitchFamily="34" charset="0"/>
              <a:buChar char="•"/>
            </a:pPr>
            <a:endParaRPr lang="es-CO" sz="1200" dirty="0" smtClean="0">
              <a:latin typeface="+mj-lt"/>
              <a:ea typeface="+mj-ea"/>
              <a:cs typeface="+mj-cs"/>
            </a:endParaRPr>
          </a:p>
        </p:txBody>
      </p:sp>
      <p:sp>
        <p:nvSpPr>
          <p:cNvPr id="13" name="12 CuadroTexto"/>
          <p:cNvSpPr txBox="1"/>
          <p:nvPr/>
        </p:nvSpPr>
        <p:spPr>
          <a:xfrm>
            <a:off x="4339775" y="1960058"/>
            <a:ext cx="667657" cy="295466"/>
          </a:xfrm>
          <a:prstGeom prst="rect">
            <a:avLst/>
          </a:prstGeom>
          <a:noFill/>
        </p:spPr>
        <p:txBody>
          <a:bodyPr wrap="square" lIns="0" tIns="0" rIns="0" bIns="0" rtlCol="0">
            <a:spAutoFit/>
          </a:bodyPr>
          <a:lstStyle/>
          <a:p>
            <a:pPr>
              <a:lnSpc>
                <a:spcPct val="120000"/>
              </a:lnSpc>
            </a:pPr>
            <a:r>
              <a:rPr lang="es-CO" sz="1600" b="1" dirty="0" smtClean="0">
                <a:solidFill>
                  <a:srgbClr val="044990"/>
                </a:solidFill>
              </a:rPr>
              <a:t>+71%</a:t>
            </a:r>
            <a:endParaRPr lang="es-CO" sz="1600" b="1" dirty="0">
              <a:solidFill>
                <a:srgbClr val="044990"/>
              </a:solidFill>
            </a:endParaRPr>
          </a:p>
        </p:txBody>
      </p:sp>
      <p:graphicFrame>
        <p:nvGraphicFramePr>
          <p:cNvPr id="15" name="1 Gráfico"/>
          <p:cNvGraphicFramePr>
            <a:graphicFrameLocks noGrp="1"/>
          </p:cNvGraphicFramePr>
          <p:nvPr/>
        </p:nvGraphicFramePr>
        <p:xfrm>
          <a:off x="237522" y="572246"/>
          <a:ext cx="8798504" cy="2844042"/>
        </p:xfrm>
        <a:graphic>
          <a:graphicData uri="http://schemas.openxmlformats.org/drawingml/2006/chart">
            <c:chart xmlns:c="http://schemas.openxmlformats.org/drawingml/2006/chart" xmlns:r="http://schemas.openxmlformats.org/officeDocument/2006/relationships" r:id="rId3"/>
          </a:graphicData>
        </a:graphic>
      </p:graphicFrame>
      <p:pic>
        <p:nvPicPr>
          <p:cNvPr id="10" name="91 Imagen" descr="BMC LOGO.bmp"/>
          <p:cNvPicPr>
            <a:picLocks noChangeAspect="1"/>
          </p:cNvPicPr>
          <p:nvPr/>
        </p:nvPicPr>
        <p:blipFill>
          <a:blip r:embed="rId4" cstate="print"/>
          <a:srcRect t="9660" r="-211"/>
          <a:stretch>
            <a:fillRect/>
          </a:stretch>
        </p:blipFill>
        <p:spPr bwMode="auto">
          <a:xfrm>
            <a:off x="7494593" y="117202"/>
            <a:ext cx="1512000" cy="465145"/>
          </a:xfrm>
          <a:prstGeom prst="rect">
            <a:avLst/>
          </a:prstGeom>
          <a:noFill/>
          <a:ln w="9525">
            <a:noFill/>
            <a:miter lim="800000"/>
            <a:headEnd/>
            <a:tailEnd/>
          </a:ln>
        </p:spPr>
      </p:pic>
    </p:spTree>
    <p:extLst>
      <p:ext uri="{BB962C8B-B14F-4D97-AF65-F5344CB8AC3E}">
        <p14:creationId xmlns:p14="http://schemas.microsoft.com/office/powerpoint/2010/main" xmlns="" val="386995014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857249"/>
            <a:ext cx="8458200" cy="685802"/>
          </a:xfrm>
        </p:spPr>
        <p:txBody>
          <a:bodyPr/>
          <a:lstStyle/>
          <a:p>
            <a:r>
              <a:rPr lang="es-ES" sz="3600" b="1" dirty="0">
                <a:effectLst>
                  <a:outerShdw blurRad="38100" dist="38100" dir="2700000" algn="tl">
                    <a:srgbClr val="000000">
                      <a:alpha val="43137"/>
                    </a:srgbClr>
                  </a:outerShdw>
                </a:effectLst>
              </a:rPr>
              <a:t>INDAGACIONES PRELIMINARES</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TextBox 37"/>
          <p:cNvSpPr txBox="1"/>
          <p:nvPr/>
        </p:nvSpPr>
        <p:spPr>
          <a:xfrm>
            <a:off x="17780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6" name="15 Imagen"/>
          <p:cNvPicPr/>
          <p:nvPr/>
        </p:nvPicPr>
        <p:blipFill>
          <a:blip r:embed="rId3" cstate="print"/>
          <a:srcRect/>
          <a:stretch>
            <a:fillRect/>
          </a:stretch>
        </p:blipFill>
        <p:spPr bwMode="auto">
          <a:xfrm>
            <a:off x="2352675" y="1835944"/>
            <a:ext cx="4438650" cy="1691910"/>
          </a:xfrm>
          <a:prstGeom prst="rect">
            <a:avLst/>
          </a:prstGeom>
          <a:noFill/>
          <a:ln w="9525">
            <a:noFill/>
            <a:miter lim="800000"/>
            <a:headEnd/>
            <a:tailEnd/>
          </a:ln>
        </p:spPr>
      </p:pic>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857249"/>
            <a:ext cx="8705850" cy="685802"/>
          </a:xfrm>
        </p:spPr>
        <p:txBody>
          <a:bodyPr/>
          <a:lstStyle/>
          <a:p>
            <a:r>
              <a:rPr lang="es-ES" sz="3600" b="1" dirty="0">
                <a:effectLst>
                  <a:outerShdw blurRad="38100" dist="38100" dir="2700000" algn="tl">
                    <a:srgbClr val="000000">
                      <a:alpha val="43137"/>
                    </a:srgbClr>
                  </a:outerShdw>
                </a:effectLst>
              </a:rPr>
              <a:t>INDAGACIONES PRELIMINARES</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TextBox 37"/>
          <p:cNvSpPr txBox="1"/>
          <p:nvPr/>
        </p:nvSpPr>
        <p:spPr>
          <a:xfrm>
            <a:off x="1803400" y="4715542"/>
            <a:ext cx="1229008" cy="400110"/>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p>
          <a:p>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894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6" name="15 Imagen"/>
          <p:cNvPicPr/>
          <p:nvPr/>
        </p:nvPicPr>
        <p:blipFill>
          <a:blip r:embed="rId3" cstate="print"/>
          <a:srcRect/>
          <a:stretch>
            <a:fillRect/>
          </a:stretch>
        </p:blipFill>
        <p:spPr bwMode="auto">
          <a:xfrm>
            <a:off x="2352675" y="1618059"/>
            <a:ext cx="4438650" cy="2261190"/>
          </a:xfrm>
          <a:prstGeom prst="rect">
            <a:avLst/>
          </a:prstGeom>
          <a:noFill/>
          <a:ln w="9525">
            <a:noFill/>
            <a:miter lim="800000"/>
            <a:headEnd/>
            <a:tailEnd/>
          </a:ln>
        </p:spPr>
      </p:pic>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857249"/>
            <a:ext cx="8320793" cy="685802"/>
          </a:xfrm>
        </p:spPr>
        <p:txBody>
          <a:bodyPr/>
          <a:lstStyle/>
          <a:p>
            <a:r>
              <a:rPr lang="es-ES" sz="3600" b="1" dirty="0">
                <a:effectLst>
                  <a:outerShdw blurRad="38100" dist="38100" dir="2700000" algn="tl">
                    <a:srgbClr val="000000">
                      <a:alpha val="43137"/>
                    </a:srgbClr>
                  </a:outerShdw>
                </a:effectLst>
              </a:rPr>
              <a:t>INDAGACIONES PRELIMINARES</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TextBox 37"/>
          <p:cNvSpPr txBox="1"/>
          <p:nvPr/>
        </p:nvSpPr>
        <p:spPr>
          <a:xfrm>
            <a:off x="1803400" y="4715542"/>
            <a:ext cx="1229008" cy="400110"/>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p>
          <a:p>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513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7" name="16 Imagen"/>
          <p:cNvPicPr/>
          <p:nvPr/>
        </p:nvPicPr>
        <p:blipFill>
          <a:blip r:embed="rId3" cstate="print"/>
          <a:srcRect/>
          <a:stretch>
            <a:fillRect/>
          </a:stretch>
        </p:blipFill>
        <p:spPr bwMode="auto">
          <a:xfrm>
            <a:off x="2352675" y="2137719"/>
            <a:ext cx="4438650" cy="1025611"/>
          </a:xfrm>
          <a:prstGeom prst="rect">
            <a:avLst/>
          </a:prstGeom>
          <a:noFill/>
          <a:ln w="9525">
            <a:noFill/>
            <a:miter lim="800000"/>
            <a:headEnd/>
            <a:tailEnd/>
          </a:ln>
        </p:spPr>
      </p:pic>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857249"/>
            <a:ext cx="8172450" cy="685802"/>
          </a:xfrm>
        </p:spPr>
        <p:txBody>
          <a:bodyPr/>
          <a:lstStyle/>
          <a:p>
            <a:r>
              <a:rPr lang="es-ES" sz="3600" b="1" dirty="0">
                <a:effectLst>
                  <a:outerShdw blurRad="38100" dist="38100" dir="2700000" algn="tl">
                    <a:srgbClr val="000000">
                      <a:alpha val="43137"/>
                    </a:srgbClr>
                  </a:outerShdw>
                </a:effectLst>
              </a:rPr>
              <a:t>INDAGACIONES PRELIMINARES</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TextBox 37"/>
          <p:cNvSpPr txBox="1"/>
          <p:nvPr/>
        </p:nvSpPr>
        <p:spPr>
          <a:xfrm>
            <a:off x="1803400" y="4715542"/>
            <a:ext cx="1229008" cy="400110"/>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p>
          <a:p>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513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6" name="15 Imagen"/>
          <p:cNvPicPr/>
          <p:nvPr/>
        </p:nvPicPr>
        <p:blipFill>
          <a:blip r:embed="rId3" cstate="print"/>
          <a:srcRect/>
          <a:stretch>
            <a:fillRect/>
          </a:stretch>
        </p:blipFill>
        <p:spPr bwMode="auto">
          <a:xfrm>
            <a:off x="2352675" y="2131541"/>
            <a:ext cx="4438650" cy="1093573"/>
          </a:xfrm>
          <a:prstGeom prst="rect">
            <a:avLst/>
          </a:prstGeom>
          <a:noFill/>
          <a:ln w="9525">
            <a:noFill/>
            <a:miter lim="800000"/>
            <a:headEnd/>
            <a:tailEnd/>
          </a:ln>
        </p:spPr>
      </p:pic>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51"/>
            <a:ext cx="7773412" cy="1668947"/>
          </a:xfrm>
        </p:spPr>
        <p:txBody>
          <a:bodyPr/>
          <a:lstStyle/>
          <a:p>
            <a:r>
              <a:rPr lang="es-ES" dirty="0"/>
              <a:t>Capítulo 3</a:t>
            </a:r>
            <a:endParaRPr lang="en-US" dirty="0"/>
          </a:p>
        </p:txBody>
      </p:sp>
      <p:sp>
        <p:nvSpPr>
          <p:cNvPr id="7" name="Text Placeholder 5"/>
          <p:cNvSpPr>
            <a:spLocks noGrp="1"/>
          </p:cNvSpPr>
          <p:nvPr>
            <p:ph type="body" sz="quarter" idx="14"/>
          </p:nvPr>
        </p:nvSpPr>
        <p:spPr>
          <a:xfrm>
            <a:off x="685269" y="3465668"/>
            <a:ext cx="7775100" cy="1061829"/>
          </a:xfrm>
        </p:spPr>
        <p:txBody>
          <a:bodyPr/>
          <a:lstStyle/>
          <a:p>
            <a:r>
              <a:rPr lang="en-US" sz="2400" dirty="0">
                <a:solidFill>
                  <a:schemeClr val="bg1"/>
                </a:solidFill>
              </a:rPr>
              <a:t>INVESTIGACIONES FORMALES</a:t>
            </a:r>
          </a:p>
          <a:p>
            <a:endParaRPr lang="en-US" dirty="0"/>
          </a:p>
          <a:p>
            <a:endParaRPr lang="en-US" dirty="0"/>
          </a:p>
        </p:txBody>
      </p:sp>
    </p:spTree>
    <p:extLst>
      <p:ext uri="{BB962C8B-B14F-4D97-AF65-F5344CB8AC3E}">
        <p14:creationId xmlns="" xmlns:p14="http://schemas.microsoft.com/office/powerpoint/2010/main" val="147600350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8320792"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Apertura formal de investigaciones - SFE</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32392" y="4624417"/>
            <a:ext cx="1044000" cy="89297"/>
            <a:chOff x="658504" y="6165890"/>
            <a:chExt cx="1044000" cy="119062"/>
          </a:xfrm>
        </p:grpSpPr>
        <p:sp>
          <p:nvSpPr>
            <p:cNvPr id="30" name="Rectangle 9"/>
            <p:cNvSpPr>
              <a:spLocks noChangeArrowheads="1"/>
            </p:cNvSpPr>
            <p:nvPr/>
          </p:nvSpPr>
          <p:spPr bwMode="auto">
            <a:xfrm>
              <a:off x="658504"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31444" y="4725068"/>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19632"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85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9632" y="1589315"/>
            <a:ext cx="8056824" cy="2430980"/>
          </a:xfrm>
          <a:prstGeom prst="rect">
            <a:avLst/>
          </a:prstGeom>
          <a:ln/>
          <a:extLst/>
        </p:spPr>
        <p:style>
          <a:lnRef idx="2">
            <a:schemeClr val="accent3"/>
          </a:lnRef>
          <a:fillRef idx="1">
            <a:schemeClr val="lt1"/>
          </a:fillRef>
          <a:effectRef idx="0">
            <a:schemeClr val="accent3"/>
          </a:effectRef>
          <a:fontRef idx="minor">
            <a:schemeClr val="dk1"/>
          </a:fontRef>
        </p:style>
      </p:pic>
      <p:sp>
        <p:nvSpPr>
          <p:cNvPr id="20" name="Flecha abajo 2"/>
          <p:cNvSpPr/>
          <p:nvPr/>
        </p:nvSpPr>
        <p:spPr bwMode="auto">
          <a:xfrm>
            <a:off x="1678624" y="1700802"/>
            <a:ext cx="432048" cy="568821"/>
          </a:xfrm>
          <a:prstGeom prst="downArrow">
            <a:avLst/>
          </a:prstGeom>
          <a:solidFill>
            <a:srgbClr val="FF6600"/>
          </a:solidFill>
          <a:ln w="19050">
            <a:solidFill>
              <a:srgbClr val="000080"/>
            </a:solidFill>
            <a:round/>
            <a:headEnd/>
            <a:tailEnd/>
          </a:ln>
          <a:effectLst/>
        </p:spPr>
        <p:txBody>
          <a:bodyPr wrap="square" rtlCol="0" anchor="ctr">
            <a:spAutoFit/>
          </a:bodyPr>
          <a:lstStyle/>
          <a:p>
            <a:pPr algn="ctr" eaLnBrk="0" hangingPunct="0">
              <a:buClr>
                <a:srgbClr val="FF6600"/>
              </a:buClr>
            </a:pPr>
            <a:endParaRPr lang="es-CO" sz="2400" b="1" dirty="0">
              <a:latin typeface="+mn-lt"/>
            </a:endParaRPr>
          </a:p>
        </p:txBody>
      </p:sp>
    </p:spTree>
    <p:extLst>
      <p:ext uri="{BB962C8B-B14F-4D97-AF65-F5344CB8AC3E}">
        <p14:creationId xmlns="" xmlns:p14="http://schemas.microsoft.com/office/powerpoint/2010/main" val="45652687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8458199"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Apertura formal de investigaciones - SFE</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35236"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3618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598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
          <p:cNvSpPr>
            <a:spLocks noGrp="1" noChangeArrowheads="1"/>
          </p:cNvSpPr>
          <p:nvPr>
            <p:ph sz="quarter" idx="15"/>
          </p:nvPr>
        </p:nvSpPr>
        <p:spPr bwMode="auto">
          <a:xfrm>
            <a:off x="685800" y="1530649"/>
            <a:ext cx="7574318"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Se remitieron </a:t>
            </a:r>
            <a:r>
              <a:rPr lang="es-CO" sz="1800" b="1" dirty="0">
                <a:solidFill>
                  <a:srgbClr val="044990"/>
                </a:solidFill>
              </a:rPr>
              <a:t>2 </a:t>
            </a:r>
            <a:r>
              <a:rPr lang="es-CO" sz="1800" dirty="0">
                <a:solidFill>
                  <a:srgbClr val="044990"/>
                </a:solidFill>
              </a:rPr>
              <a:t>SFE institucionales, </a:t>
            </a:r>
            <a:r>
              <a:rPr lang="es-CO" sz="1800" dirty="0" smtClean="0">
                <a:solidFill>
                  <a:srgbClr val="044990"/>
                </a:solidFill>
              </a:rPr>
              <a:t>que </a:t>
            </a:r>
            <a:r>
              <a:rPr lang="es-CO" sz="1800" dirty="0">
                <a:solidFill>
                  <a:srgbClr val="044990"/>
                </a:solidFill>
              </a:rPr>
              <a:t>comprendieron un total de </a:t>
            </a:r>
            <a:r>
              <a:rPr lang="es-CO" sz="1800" b="1" dirty="0" smtClean="0">
                <a:solidFill>
                  <a:srgbClr val="044990"/>
                </a:solidFill>
              </a:rPr>
              <a:t>100 </a:t>
            </a:r>
            <a:r>
              <a:rPr lang="es-CO" sz="1800" dirty="0">
                <a:solidFill>
                  <a:srgbClr val="044990"/>
                </a:solidFill>
              </a:rPr>
              <a:t>conductas investigadas, repartidas de la siguiente manera:</a:t>
            </a:r>
          </a:p>
          <a:p>
            <a:pPr algn="just" fontAlgn="base">
              <a:lnSpc>
                <a:spcPct val="100000"/>
              </a:lnSpc>
              <a:spcBef>
                <a:spcPts val="0"/>
              </a:spcBef>
              <a:buNone/>
            </a:pPr>
            <a:endParaRPr lang="es-CO" sz="1800" dirty="0">
              <a:solidFill>
                <a:srgbClr val="044990"/>
              </a:solidFill>
            </a:endParaRPr>
          </a:p>
        </p:txBody>
      </p:sp>
      <p:pic>
        <p:nvPicPr>
          <p:cNvPr id="17" name="16 Imagen"/>
          <p:cNvPicPr/>
          <p:nvPr/>
        </p:nvPicPr>
        <p:blipFill>
          <a:blip r:embed="rId3" cstate="print"/>
          <a:srcRect/>
          <a:stretch>
            <a:fillRect/>
          </a:stretch>
        </p:blipFill>
        <p:spPr bwMode="auto">
          <a:xfrm>
            <a:off x="2352675" y="2552700"/>
            <a:ext cx="4438650" cy="1041829"/>
          </a:xfrm>
          <a:prstGeom prst="rect">
            <a:avLst/>
          </a:prstGeom>
          <a:noFill/>
          <a:ln w="9525">
            <a:noFill/>
            <a:miter lim="800000"/>
            <a:headEnd/>
            <a:tailEnd/>
          </a:ln>
        </p:spPr>
      </p:pic>
    </p:spTree>
    <p:extLst>
      <p:ext uri="{BB962C8B-B14F-4D97-AF65-F5344CB8AC3E}">
        <p14:creationId xmlns="" xmlns:p14="http://schemas.microsoft.com/office/powerpoint/2010/main" val="47742983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8458199"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Apertura formal de investigaciones - SFE</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47936"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7428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979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
          <p:cNvSpPr>
            <a:spLocks noGrp="1" noChangeArrowheads="1"/>
          </p:cNvSpPr>
          <p:nvPr>
            <p:ph sz="quarter" idx="15"/>
          </p:nvPr>
        </p:nvSpPr>
        <p:spPr bwMode="auto">
          <a:xfrm>
            <a:off x="685800" y="1558983"/>
            <a:ext cx="75743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Con relación a Operaciones, las conductas están distribuidas así:</a:t>
            </a:r>
          </a:p>
        </p:txBody>
      </p:sp>
      <p:pic>
        <p:nvPicPr>
          <p:cNvPr id="17" name="16 Imagen"/>
          <p:cNvPicPr/>
          <p:nvPr/>
        </p:nvPicPr>
        <p:blipFill>
          <a:blip r:embed="rId3" cstate="print"/>
          <a:srcRect/>
          <a:stretch>
            <a:fillRect/>
          </a:stretch>
        </p:blipFill>
        <p:spPr bwMode="auto">
          <a:xfrm>
            <a:off x="1704577" y="2268629"/>
            <a:ext cx="5413442" cy="1363571"/>
          </a:xfrm>
          <a:prstGeom prst="rect">
            <a:avLst/>
          </a:prstGeom>
          <a:noFill/>
          <a:ln w="9525">
            <a:noFill/>
            <a:miter lim="800000"/>
            <a:headEnd/>
            <a:tailEnd/>
          </a:ln>
        </p:spPr>
      </p:pic>
      <p:sp>
        <p:nvSpPr>
          <p:cNvPr id="18" name="17 Flecha izquierda"/>
          <p:cNvSpPr/>
          <p:nvPr/>
        </p:nvSpPr>
        <p:spPr>
          <a:xfrm>
            <a:off x="7166500" y="2806699"/>
            <a:ext cx="978408" cy="133350"/>
          </a:xfrm>
          <a:prstGeom prst="left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Tree>
    <p:extLst>
      <p:ext uri="{BB962C8B-B14F-4D97-AF65-F5344CB8AC3E}">
        <p14:creationId xmlns="" xmlns:p14="http://schemas.microsoft.com/office/powerpoint/2010/main" val="205118634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8458199"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Apertura formal de investigaciones - SFE</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35236"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6158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979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
          <p:cNvSpPr>
            <a:spLocks noGrp="1" noChangeArrowheads="1"/>
          </p:cNvSpPr>
          <p:nvPr>
            <p:ph sz="quarter" idx="15"/>
          </p:nvPr>
        </p:nvSpPr>
        <p:spPr bwMode="auto">
          <a:xfrm>
            <a:off x="685800" y="1526774"/>
            <a:ext cx="757431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En cuanto a las conductas relativas al mercado se distribuyen de la siguiente manera:</a:t>
            </a:r>
          </a:p>
        </p:txBody>
      </p:sp>
      <p:pic>
        <p:nvPicPr>
          <p:cNvPr id="17" name="16 Imagen"/>
          <p:cNvPicPr/>
          <p:nvPr/>
        </p:nvPicPr>
        <p:blipFill>
          <a:blip r:embed="rId3" cstate="print"/>
          <a:srcRect/>
          <a:stretch>
            <a:fillRect/>
          </a:stretch>
        </p:blipFill>
        <p:spPr bwMode="auto">
          <a:xfrm>
            <a:off x="2352675" y="2578894"/>
            <a:ext cx="4438650" cy="915752"/>
          </a:xfrm>
          <a:prstGeom prst="rect">
            <a:avLst/>
          </a:prstGeom>
          <a:noFill/>
          <a:ln w="9525">
            <a:noFill/>
            <a:miter lim="800000"/>
            <a:headEnd/>
            <a:tailEnd/>
          </a:ln>
        </p:spPr>
      </p:pic>
    </p:spTree>
    <p:extLst>
      <p:ext uri="{BB962C8B-B14F-4D97-AF65-F5344CB8AC3E}">
        <p14:creationId xmlns="" xmlns:p14="http://schemas.microsoft.com/office/powerpoint/2010/main" val="295284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8320792"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Apertura formal de investigaciones - SFE</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35236"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3618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725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
          <p:cNvSpPr>
            <a:spLocks noGrp="1" noChangeArrowheads="1"/>
          </p:cNvSpPr>
          <p:nvPr>
            <p:ph sz="quarter" idx="15"/>
          </p:nvPr>
        </p:nvSpPr>
        <p:spPr bwMode="auto">
          <a:xfrm>
            <a:off x="685800" y="1498199"/>
            <a:ext cx="757431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En cuanto a las conductas relativas a los riesgos y otros se distribuyen de la siguiente manera:</a:t>
            </a:r>
          </a:p>
        </p:txBody>
      </p:sp>
      <p:pic>
        <p:nvPicPr>
          <p:cNvPr id="17" name="16 Imagen"/>
          <p:cNvPicPr/>
          <p:nvPr/>
        </p:nvPicPr>
        <p:blipFill>
          <a:blip r:embed="rId3" cstate="print"/>
          <a:srcRect/>
          <a:stretch>
            <a:fillRect/>
          </a:stretch>
        </p:blipFill>
        <p:spPr bwMode="auto">
          <a:xfrm>
            <a:off x="2352675" y="2550319"/>
            <a:ext cx="4438650" cy="977535"/>
          </a:xfrm>
          <a:prstGeom prst="rect">
            <a:avLst/>
          </a:prstGeom>
          <a:noFill/>
          <a:ln w="9525">
            <a:noFill/>
            <a:miter lim="800000"/>
            <a:headEnd/>
            <a:tailEnd/>
          </a:ln>
        </p:spPr>
      </p:pic>
    </p:spTree>
    <p:extLst>
      <p:ext uri="{BB962C8B-B14F-4D97-AF65-F5344CB8AC3E}">
        <p14:creationId xmlns="" xmlns:p14="http://schemas.microsoft.com/office/powerpoint/2010/main" val="318779369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19050" y="4882785"/>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a:t>
            </a:r>
            <a:r>
              <a:rPr lang="es-CO" i="1" dirty="0" smtClean="0">
                <a:solidFill>
                  <a:prstClr val="black"/>
                </a:solidFill>
              </a:rPr>
              <a:t>pesos </a:t>
            </a:r>
            <a:endParaRPr lang="es-CO" i="1" dirty="0">
              <a:solidFill>
                <a:prstClr val="black"/>
              </a:solidFill>
            </a:endParaRPr>
          </a:p>
        </p:txBody>
      </p:sp>
      <p:sp>
        <p:nvSpPr>
          <p:cNvPr id="7" name="6 CuadroTexto"/>
          <p:cNvSpPr txBox="1"/>
          <p:nvPr/>
        </p:nvSpPr>
        <p:spPr>
          <a:xfrm>
            <a:off x="899617" y="151485"/>
            <a:ext cx="7010070" cy="546100"/>
          </a:xfrm>
          <a:prstGeom prst="rect">
            <a:avLst/>
          </a:prstGeom>
        </p:spPr>
        <p:txBody>
          <a:bodyPr vert="horz" lIns="0" tIns="0" rIns="0" bIns="0" rtlCol="0" anchor="ctr">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b="0" dirty="0"/>
              <a:t>Situación Financiera – </a:t>
            </a:r>
            <a:r>
              <a:rPr lang="es-CO" b="0" dirty="0" smtClean="0"/>
              <a:t>Activo, </a:t>
            </a:r>
            <a:r>
              <a:rPr lang="es-CO" b="0" dirty="0"/>
              <a:t>Pasivo y Patrimonio</a:t>
            </a:r>
          </a:p>
        </p:txBody>
      </p:sp>
      <p:graphicFrame>
        <p:nvGraphicFramePr>
          <p:cNvPr id="9" name="8 Tabla"/>
          <p:cNvGraphicFramePr>
            <a:graphicFrameLocks noGrp="1"/>
          </p:cNvGraphicFramePr>
          <p:nvPr/>
        </p:nvGraphicFramePr>
        <p:xfrm>
          <a:off x="145476" y="631872"/>
          <a:ext cx="4613139" cy="4224054"/>
        </p:xfrm>
        <a:graphic>
          <a:graphicData uri="http://schemas.openxmlformats.org/drawingml/2006/table">
            <a:tbl>
              <a:tblPr>
                <a:tableStyleId>{ED083AE6-46FA-4A59-8FB0-9F97EB10719F}</a:tableStyleId>
              </a:tblPr>
              <a:tblGrid>
                <a:gridCol w="1768739"/>
                <a:gridCol w="1336988"/>
                <a:gridCol w="76462"/>
                <a:gridCol w="1430950"/>
              </a:tblGrid>
              <a:tr h="193964">
                <a:tc rowSpan="2">
                  <a:txBody>
                    <a:bodyPr/>
                    <a:lstStyle/>
                    <a:p>
                      <a:pPr algn="ctr" fontAlgn="ctr"/>
                      <a:r>
                        <a:rPr lang="es-CO" sz="1000" u="none" strike="noStrike" dirty="0">
                          <a:latin typeface="+mn-lt"/>
                        </a:rPr>
                        <a:t> </a:t>
                      </a:r>
                      <a:endParaRPr lang="es-CO" sz="1000" b="1" i="0" u="none" strike="noStrike" dirty="0">
                        <a:solidFill>
                          <a:srgbClr val="000099"/>
                        </a:solidFill>
                        <a:latin typeface="+mn-lt"/>
                      </a:endParaRPr>
                    </a:p>
                  </a:txBody>
                  <a:tcPr marL="0" marR="0" marT="0" marB="0" anchor="ctr"/>
                </a:tc>
                <a:tc rowSpan="2">
                  <a:txBody>
                    <a:bodyPr/>
                    <a:lstStyle/>
                    <a:p>
                      <a:pPr algn="ctr" fontAlgn="ctr"/>
                      <a:r>
                        <a:rPr lang="es-CO" sz="1200" u="none" strike="noStrike" dirty="0" smtClean="0">
                          <a:latin typeface="+mn-lt"/>
                        </a:rPr>
                        <a:t>Junio</a:t>
                      </a:r>
                      <a:r>
                        <a:rPr lang="es-CO" sz="1200" u="none" strike="noStrike" baseline="0" dirty="0" smtClean="0">
                          <a:latin typeface="+mn-lt"/>
                        </a:rPr>
                        <a:t> </a:t>
                      </a:r>
                      <a:r>
                        <a:rPr lang="es-CO" sz="1200" u="none" strike="noStrike" dirty="0" smtClean="0">
                          <a:latin typeface="+mn-lt"/>
                        </a:rPr>
                        <a:t>2016</a:t>
                      </a:r>
                      <a:endParaRPr lang="es-CO" sz="1200" b="1" i="0" u="none" strike="noStrike" dirty="0">
                        <a:solidFill>
                          <a:srgbClr val="000099"/>
                        </a:solidFill>
                        <a:latin typeface="+mn-lt"/>
                      </a:endParaRPr>
                    </a:p>
                  </a:txBody>
                  <a:tcPr marL="0" marR="0" marT="0" marB="0" anchor="ctr"/>
                </a:tc>
                <a:tc>
                  <a:txBody>
                    <a:bodyPr/>
                    <a:lstStyle/>
                    <a:p>
                      <a:pPr algn="ctr" fontAlgn="ctr"/>
                      <a:r>
                        <a:rPr lang="es-CO" sz="1200" u="none" strike="noStrike" dirty="0"/>
                        <a:t> </a:t>
                      </a:r>
                      <a:endParaRPr lang="es-CO" sz="1200" b="1" i="0" u="none" strike="noStrike" dirty="0">
                        <a:solidFill>
                          <a:srgbClr val="000099"/>
                        </a:solidFill>
                        <a:latin typeface="+mj-lt"/>
                      </a:endParaRPr>
                    </a:p>
                  </a:txBody>
                  <a:tcPr marL="0" marR="0" marT="0" marB="0" anchor="ctr"/>
                </a:tc>
                <a:tc rowSpan="2">
                  <a:txBody>
                    <a:bodyPr/>
                    <a:lstStyle/>
                    <a:p>
                      <a:pPr algn="ctr" fontAlgn="ctr"/>
                      <a:r>
                        <a:rPr lang="es-CO" sz="1200" u="none" strike="noStrike" baseline="0" dirty="0" smtClean="0">
                          <a:latin typeface="+mn-lt"/>
                        </a:rPr>
                        <a:t>Junio </a:t>
                      </a:r>
                      <a:r>
                        <a:rPr lang="es-CO" sz="1200" u="none" strike="noStrike" dirty="0" smtClean="0">
                          <a:latin typeface="+mn-lt"/>
                        </a:rPr>
                        <a:t>2017</a:t>
                      </a:r>
                      <a:endParaRPr lang="es-CO" sz="1200" b="1" i="0" u="none" strike="noStrike" dirty="0">
                        <a:solidFill>
                          <a:srgbClr val="000099"/>
                        </a:solidFill>
                        <a:latin typeface="+mn-lt"/>
                      </a:endParaRPr>
                    </a:p>
                  </a:txBody>
                  <a:tcPr marL="0" marR="0" marT="0" marB="0" anchor="ctr"/>
                </a:tc>
              </a:tr>
              <a:tr h="198120">
                <a:tc vMerge="1">
                  <a:txBody>
                    <a:bodyPr/>
                    <a:lstStyle/>
                    <a:p>
                      <a:endParaRPr lang="es-CO"/>
                    </a:p>
                  </a:txBody>
                  <a:tcPr/>
                </a:tc>
                <a:tc vMerge="1">
                  <a:txBody>
                    <a:bodyPr/>
                    <a:lstStyle/>
                    <a:p>
                      <a:endParaRPr lang="es-CO"/>
                    </a:p>
                  </a:txBody>
                  <a:tcPr/>
                </a:tc>
                <a:tc>
                  <a:txBody>
                    <a:bodyPr/>
                    <a:lstStyle/>
                    <a:p>
                      <a:pPr algn="ctr" fontAlgn="ctr"/>
                      <a:r>
                        <a:rPr lang="es-CO" sz="1300" u="none" strike="noStrike" dirty="0">
                          <a:latin typeface="+mn-lt"/>
                        </a:rPr>
                        <a:t> </a:t>
                      </a:r>
                      <a:endParaRPr lang="es-CO" sz="1300" b="1" i="0" u="none" strike="noStrike" dirty="0">
                        <a:solidFill>
                          <a:srgbClr val="000099"/>
                        </a:solidFill>
                        <a:latin typeface="+mn-lt"/>
                      </a:endParaRPr>
                    </a:p>
                  </a:txBody>
                  <a:tcPr marL="0" marR="0" marT="0" marB="0" anchor="ctr"/>
                </a:tc>
                <a:tc vMerge="1">
                  <a:txBody>
                    <a:bodyPr/>
                    <a:lstStyle/>
                    <a:p>
                      <a:endParaRPr lang="es-CO"/>
                    </a:p>
                  </a:txBody>
                  <a:tcPr/>
                </a:tc>
              </a:tr>
              <a:tr h="217170">
                <a:tc>
                  <a:txBody>
                    <a:bodyPr/>
                    <a:lstStyle/>
                    <a:p>
                      <a:pPr algn="l" fontAlgn="b"/>
                      <a:r>
                        <a:rPr lang="es-CO" sz="1400" b="1" u="none" strike="noStrike" dirty="0" smtClean="0">
                          <a:solidFill>
                            <a:schemeClr val="bg1"/>
                          </a:solidFill>
                          <a:latin typeface="+mn-lt"/>
                        </a:rPr>
                        <a:t>Activo</a:t>
                      </a:r>
                      <a:endParaRPr lang="es-CO" sz="1400" b="1" i="0" u="none" strike="noStrike" dirty="0">
                        <a:solidFill>
                          <a:schemeClr val="bg1"/>
                        </a:solidFill>
                        <a:latin typeface="+mn-lt"/>
                      </a:endParaRPr>
                    </a:p>
                  </a:txBody>
                  <a:tcPr marL="0" marR="0" marT="0" marB="0" anchor="b">
                    <a:solidFill>
                      <a:srgbClr val="0070C0"/>
                    </a:solidFill>
                  </a:tcPr>
                </a:tc>
                <a:tc>
                  <a:txBody>
                    <a:bodyPr/>
                    <a:lstStyle/>
                    <a:p>
                      <a:pPr algn="l" fontAlgn="b"/>
                      <a:r>
                        <a:rPr lang="es-CO" sz="1000" u="none" strike="noStrike" dirty="0">
                          <a:solidFill>
                            <a:schemeClr val="bg1"/>
                          </a:solidFill>
                          <a:latin typeface="+mn-lt"/>
                        </a:rPr>
                        <a:t> </a:t>
                      </a:r>
                      <a:endParaRPr lang="es-CO" sz="1000" b="0" i="0" u="none" strike="noStrike" dirty="0">
                        <a:solidFill>
                          <a:schemeClr val="bg1"/>
                        </a:solidFill>
                        <a:latin typeface="+mn-lt"/>
                      </a:endParaRPr>
                    </a:p>
                  </a:txBody>
                  <a:tcPr marL="0" marR="0" marT="0" marB="0" anchor="b">
                    <a:solidFill>
                      <a:srgbClr val="0070C0"/>
                    </a:solidFill>
                  </a:tcPr>
                </a:tc>
                <a:tc>
                  <a:txBody>
                    <a:bodyPr/>
                    <a:lstStyle/>
                    <a:p>
                      <a:pPr algn="l" fontAlgn="b"/>
                      <a:r>
                        <a:rPr lang="es-CO" sz="1000" u="none" strike="noStrike" dirty="0">
                          <a:solidFill>
                            <a:schemeClr val="bg1"/>
                          </a:solidFill>
                          <a:latin typeface="+mn-lt"/>
                        </a:rPr>
                        <a:t> </a:t>
                      </a:r>
                      <a:endParaRPr lang="es-CO" sz="1000" b="0" i="0" u="none" strike="noStrike" dirty="0">
                        <a:solidFill>
                          <a:schemeClr val="bg1"/>
                        </a:solidFill>
                        <a:latin typeface="+mn-lt"/>
                      </a:endParaRPr>
                    </a:p>
                  </a:txBody>
                  <a:tcPr marL="0" marR="0" marT="0" marB="0" anchor="b">
                    <a:solidFill>
                      <a:srgbClr val="0070C0"/>
                    </a:solidFill>
                  </a:tcPr>
                </a:tc>
                <a:tc>
                  <a:txBody>
                    <a:bodyPr/>
                    <a:lstStyle/>
                    <a:p>
                      <a:pPr algn="l" fontAlgn="b"/>
                      <a:r>
                        <a:rPr lang="es-CO" sz="1000" u="none" strike="noStrike" dirty="0">
                          <a:solidFill>
                            <a:schemeClr val="bg1"/>
                          </a:solidFill>
                          <a:latin typeface="+mn-lt"/>
                        </a:rPr>
                        <a:t> </a:t>
                      </a:r>
                      <a:endParaRPr lang="es-CO" sz="1000" b="0" i="0" u="none" strike="noStrike" dirty="0">
                        <a:solidFill>
                          <a:schemeClr val="bg1"/>
                        </a:solidFill>
                        <a:latin typeface="+mn-lt"/>
                      </a:endParaRPr>
                    </a:p>
                  </a:txBody>
                  <a:tcPr marL="0" marR="0" marT="0" marB="0" anchor="b">
                    <a:solidFill>
                      <a:srgbClr val="0070C0"/>
                    </a:solidFill>
                  </a:tcPr>
                </a:tc>
              </a:tr>
              <a:tr h="297180">
                <a:tc>
                  <a:txBody>
                    <a:bodyPr/>
                    <a:lstStyle/>
                    <a:p>
                      <a:pPr algn="l" fontAlgn="b"/>
                      <a:r>
                        <a:rPr lang="es-CO" sz="1100" u="none" strike="noStrike" dirty="0">
                          <a:solidFill>
                            <a:schemeClr val="tx1"/>
                          </a:solidFill>
                          <a:latin typeface="+mn-lt"/>
                        </a:rPr>
                        <a:t>Efectivo / disponible</a:t>
                      </a:r>
                      <a:endParaRPr lang="es-CO" sz="11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r>
                        <a:rPr lang="es-CO" sz="1000" u="none" strike="noStrike" dirty="0" smtClean="0">
                          <a:solidFill>
                            <a:schemeClr val="tx1"/>
                          </a:solidFill>
                          <a:latin typeface="+mn-lt"/>
                        </a:rPr>
                        <a:t>2,257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1,382</a:t>
                      </a:r>
                      <a:endParaRPr lang="es-CO" sz="1000" b="0" i="0" u="none" strike="noStrike" dirty="0">
                        <a:solidFill>
                          <a:schemeClr val="tx1"/>
                        </a:solidFill>
                        <a:latin typeface="+mn-lt"/>
                      </a:endParaRPr>
                    </a:p>
                  </a:txBody>
                  <a:tcPr marL="0" marR="0" marT="0" marB="0" anchor="b"/>
                </a:tc>
              </a:tr>
              <a:tr h="184727">
                <a:tc>
                  <a:txBody>
                    <a:bodyPr/>
                    <a:lstStyle/>
                    <a:p>
                      <a:pPr algn="l" fontAlgn="b"/>
                      <a:r>
                        <a:rPr lang="es-CO" sz="1100" u="none" strike="noStrike" dirty="0">
                          <a:solidFill>
                            <a:schemeClr val="tx1"/>
                          </a:solidFill>
                          <a:latin typeface="+mn-lt"/>
                        </a:rPr>
                        <a:t>Inversiones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44,544</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58,540</a:t>
                      </a:r>
                    </a:p>
                  </a:txBody>
                  <a:tcPr marL="0" marR="0" marT="0" marB="0" anchor="b"/>
                </a:tc>
              </a:tr>
              <a:tr h="184727">
                <a:tc>
                  <a:txBody>
                    <a:bodyPr/>
                    <a:lstStyle/>
                    <a:p>
                      <a:pPr algn="l" fontAlgn="b"/>
                      <a:r>
                        <a:rPr lang="es-CO" sz="1100" u="none" strike="noStrike" dirty="0">
                          <a:solidFill>
                            <a:schemeClr val="tx1"/>
                          </a:solidFill>
                          <a:latin typeface="+mn-lt"/>
                        </a:rPr>
                        <a:t>Cuentas por cobrar</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6,399</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6,324</a:t>
                      </a:r>
                      <a:endParaRPr lang="es-CO" sz="1000" b="0" i="0" u="none" strike="noStrike" dirty="0">
                        <a:solidFill>
                          <a:schemeClr val="tx1"/>
                        </a:solidFill>
                        <a:latin typeface="+mn-lt"/>
                      </a:endParaRPr>
                    </a:p>
                  </a:txBody>
                  <a:tcPr marL="0" marR="0" marT="0" marB="0" anchor="b"/>
                </a:tc>
              </a:tr>
              <a:tr h="184727">
                <a:tc>
                  <a:txBody>
                    <a:bodyPr/>
                    <a:lstStyle/>
                    <a:p>
                      <a:pPr algn="l" fontAlgn="b"/>
                      <a:r>
                        <a:rPr lang="es-CO" sz="1100" u="none" strike="noStrike" dirty="0">
                          <a:solidFill>
                            <a:schemeClr val="tx1"/>
                          </a:solidFill>
                          <a:latin typeface="+mn-lt"/>
                        </a:rPr>
                        <a:t>Activos materiales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14,508</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16,844</a:t>
                      </a:r>
                      <a:endParaRPr lang="es-CO" sz="1000" b="0" i="0" u="none" strike="noStrike" dirty="0">
                        <a:solidFill>
                          <a:schemeClr val="tx1"/>
                        </a:solidFill>
                        <a:latin typeface="+mn-lt"/>
                      </a:endParaRPr>
                    </a:p>
                  </a:txBody>
                  <a:tcPr marL="0" marR="0" marT="0" marB="0" anchor="b"/>
                </a:tc>
              </a:tr>
              <a:tr h="184727">
                <a:tc>
                  <a:txBody>
                    <a:bodyPr/>
                    <a:lstStyle/>
                    <a:p>
                      <a:pPr algn="l" fontAlgn="b"/>
                      <a:r>
                        <a:rPr lang="es-CO" sz="1100" u="none" strike="noStrike" dirty="0">
                          <a:solidFill>
                            <a:schemeClr val="tx1"/>
                          </a:solidFill>
                          <a:latin typeface="+mn-lt"/>
                        </a:rPr>
                        <a:t>Otros activos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1,986</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1,507</a:t>
                      </a:r>
                      <a:endParaRPr lang="es-CO" sz="1000" b="0" i="0" u="none" strike="noStrike" dirty="0">
                        <a:solidFill>
                          <a:schemeClr val="tx1"/>
                        </a:solidFill>
                        <a:latin typeface="+mn-lt"/>
                      </a:endParaRPr>
                    </a:p>
                  </a:txBody>
                  <a:tcPr marL="0" marR="0" marT="0" marB="0" anchor="b"/>
                </a:tc>
              </a:tr>
              <a:tr h="193964">
                <a:tc>
                  <a:txBody>
                    <a:bodyPr/>
                    <a:lstStyle/>
                    <a:p>
                      <a:pPr algn="l" fontAlgn="b"/>
                      <a:r>
                        <a:rPr lang="es-CO" sz="1100" b="1" u="none" strike="noStrike" dirty="0" smtClean="0">
                          <a:solidFill>
                            <a:schemeClr val="tx1"/>
                          </a:solidFill>
                          <a:latin typeface="+mn-lt"/>
                        </a:rPr>
                        <a:t>Total</a:t>
                      </a:r>
                      <a:r>
                        <a:rPr lang="es-CO" sz="1100" b="1" u="none" strike="noStrike" baseline="0" dirty="0" smtClean="0">
                          <a:solidFill>
                            <a:schemeClr val="tx1"/>
                          </a:solidFill>
                          <a:latin typeface="+mn-lt"/>
                        </a:rPr>
                        <a:t> Activo</a:t>
                      </a:r>
                      <a:endParaRPr lang="es-CO" sz="1100" b="1" i="0" u="none" strike="noStrike" dirty="0">
                        <a:solidFill>
                          <a:schemeClr val="tx1"/>
                        </a:solidFill>
                        <a:latin typeface="+mn-lt"/>
                      </a:endParaRPr>
                    </a:p>
                  </a:txBody>
                  <a:tcPr marL="0" marR="0" marT="0" marB="0" anchor="b"/>
                </a:tc>
                <a:tc>
                  <a:txBody>
                    <a:bodyPr/>
                    <a:lstStyle/>
                    <a:p>
                      <a:pPr algn="r" fontAlgn="b"/>
                      <a:r>
                        <a:rPr lang="es-CO" sz="1000" b="1" i="0" u="none" strike="noStrike" dirty="0" smtClean="0">
                          <a:solidFill>
                            <a:schemeClr val="tx1"/>
                          </a:solidFill>
                          <a:latin typeface="+mn-lt"/>
                        </a:rPr>
                        <a:t>69,694</a:t>
                      </a:r>
                      <a:endParaRPr lang="es-CO" sz="1000" b="1" i="0" u="none" strike="noStrike" dirty="0">
                        <a:solidFill>
                          <a:schemeClr val="tx1"/>
                        </a:solidFill>
                        <a:latin typeface="+mn-lt"/>
                      </a:endParaRPr>
                    </a:p>
                  </a:txBody>
                  <a:tcPr marL="0" marR="0" marT="0" marB="0" anchor="b"/>
                </a:tc>
                <a:tc>
                  <a:txBody>
                    <a:bodyPr/>
                    <a:lstStyle/>
                    <a:p>
                      <a:pPr algn="r" fontAlgn="b"/>
                      <a:r>
                        <a:rPr lang="es-CO" sz="1000" b="1" u="none" strike="noStrike" dirty="0">
                          <a:solidFill>
                            <a:schemeClr val="tx1"/>
                          </a:solidFill>
                          <a:latin typeface="+mn-lt"/>
                        </a:rPr>
                        <a:t> </a:t>
                      </a:r>
                      <a:endParaRPr lang="es-CO" sz="1000" b="1" i="0" u="none" strike="noStrike" dirty="0">
                        <a:solidFill>
                          <a:schemeClr val="tx1"/>
                        </a:solidFill>
                        <a:latin typeface="+mn-lt"/>
                      </a:endParaRPr>
                    </a:p>
                  </a:txBody>
                  <a:tcPr marL="0" marR="0" marT="0" marB="0" anchor="b"/>
                </a:tc>
                <a:tc>
                  <a:txBody>
                    <a:bodyPr/>
                    <a:lstStyle/>
                    <a:p>
                      <a:pPr algn="r" fontAlgn="b"/>
                      <a:r>
                        <a:rPr lang="es-CO" sz="1000" b="1" i="0" u="none" strike="noStrike" dirty="0" smtClean="0">
                          <a:solidFill>
                            <a:schemeClr val="tx1"/>
                          </a:solidFill>
                          <a:latin typeface="+mn-lt"/>
                        </a:rPr>
                        <a:t>84,597</a:t>
                      </a:r>
                      <a:endParaRPr lang="es-CO" sz="1000" b="1" i="0" u="none" strike="noStrike" dirty="0">
                        <a:solidFill>
                          <a:schemeClr val="tx1"/>
                        </a:solidFill>
                        <a:latin typeface="+mn-lt"/>
                      </a:endParaRPr>
                    </a:p>
                  </a:txBody>
                  <a:tcPr marL="0" marR="0" marT="0" marB="0" anchor="b"/>
                </a:tc>
              </a:tr>
              <a:tr h="193964">
                <a:tc>
                  <a:txBody>
                    <a:bodyPr/>
                    <a:lstStyle/>
                    <a:p>
                      <a:pPr algn="l" fontAlgn="b"/>
                      <a:r>
                        <a:rPr lang="es-CO" sz="1100" u="none" strike="noStrike" dirty="0">
                          <a:solidFill>
                            <a:schemeClr val="tx1"/>
                          </a:solidFill>
                          <a:latin typeface="+mn-lt"/>
                        </a:rPr>
                        <a:t> </a:t>
                      </a:r>
                      <a:endParaRPr lang="es-CO" sz="1100" b="1"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1"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1"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1" i="0" u="none" strike="noStrike" dirty="0">
                        <a:solidFill>
                          <a:schemeClr val="tx1"/>
                        </a:solidFill>
                        <a:latin typeface="+mn-lt"/>
                      </a:endParaRPr>
                    </a:p>
                  </a:txBody>
                  <a:tcPr marL="0" marR="0" marT="0" marB="0" anchor="b"/>
                </a:tc>
              </a:tr>
              <a:tr h="217170">
                <a:tc>
                  <a:txBody>
                    <a:bodyPr/>
                    <a:lstStyle/>
                    <a:p>
                      <a:pPr algn="l" fontAlgn="b"/>
                      <a:r>
                        <a:rPr lang="es-CO" sz="1400" b="1" u="none" strike="noStrike" dirty="0" smtClean="0">
                          <a:solidFill>
                            <a:schemeClr val="bg1"/>
                          </a:solidFill>
                          <a:latin typeface="+mn-lt"/>
                        </a:rPr>
                        <a:t>Pasivo</a:t>
                      </a:r>
                      <a:endParaRPr lang="es-CO" sz="14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solidFill>
                      <a:srgbClr val="0070C0"/>
                    </a:solidFill>
                  </a:tcPr>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solidFill>
                      <a:srgbClr val="0070C0"/>
                    </a:solidFill>
                  </a:tcPr>
                </a:tc>
                <a:tc>
                  <a:txBody>
                    <a:bodyPr/>
                    <a:lstStyle/>
                    <a:p>
                      <a:pPr algn="r" fontAlgn="b"/>
                      <a:r>
                        <a:rPr lang="es-CO" sz="1000" u="none" strike="noStrike" dirty="0" smtClean="0">
                          <a:solidFill>
                            <a:schemeClr val="tx1"/>
                          </a:solidFill>
                          <a:latin typeface="+mn-lt"/>
                        </a:rPr>
                        <a:t> </a:t>
                      </a:r>
                      <a:endParaRPr lang="es-CO" sz="1000" b="0" i="0" u="none" strike="noStrike" dirty="0">
                        <a:solidFill>
                          <a:schemeClr val="tx1"/>
                        </a:solidFill>
                        <a:latin typeface="+mn-lt"/>
                      </a:endParaRPr>
                    </a:p>
                  </a:txBody>
                  <a:tcPr marL="0" marR="0" marT="0" marB="0" anchor="b">
                    <a:solidFill>
                      <a:srgbClr val="0070C0"/>
                    </a:solidFill>
                  </a:tcPr>
                </a:tc>
              </a:tr>
              <a:tr h="342900">
                <a:tc>
                  <a:txBody>
                    <a:bodyPr/>
                    <a:lstStyle/>
                    <a:p>
                      <a:pPr algn="l" fontAlgn="b"/>
                      <a:r>
                        <a:rPr lang="es-CO" sz="1100" b="0" i="0" u="none" strike="noStrike" dirty="0" smtClean="0">
                          <a:solidFill>
                            <a:schemeClr val="tx1"/>
                          </a:solidFill>
                          <a:latin typeface="+mn-lt"/>
                        </a:rPr>
                        <a:t>Instrum.</a:t>
                      </a:r>
                      <a:r>
                        <a:rPr lang="es-CO" sz="1100" b="0" i="0" u="none" strike="noStrike" baseline="0" dirty="0" smtClean="0">
                          <a:solidFill>
                            <a:schemeClr val="tx1"/>
                          </a:solidFill>
                          <a:latin typeface="+mn-lt"/>
                        </a:rPr>
                        <a:t> Financieros Derivados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a:t>
                      </a:r>
                      <a:endParaRPr lang="es-CO" sz="1000" b="0" i="0" u="none" strike="noStrike" dirty="0">
                        <a:solidFill>
                          <a:schemeClr val="tx1"/>
                        </a:solidFill>
                        <a:latin typeface="+mn-lt"/>
                      </a:endParaRPr>
                    </a:p>
                  </a:txBody>
                  <a:tcPr marL="0" marR="0" marT="0" marB="0" anchor="b"/>
                </a:tc>
                <a:tc>
                  <a:txBody>
                    <a:bodyPr/>
                    <a:lstStyle/>
                    <a:p>
                      <a:pPr algn="r" fontAlgn="b"/>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28</a:t>
                      </a:r>
                      <a:endParaRPr lang="es-CO" sz="1000" b="0" i="0" u="none" strike="noStrike" dirty="0">
                        <a:solidFill>
                          <a:schemeClr val="tx1"/>
                        </a:solidFill>
                        <a:latin typeface="+mn-lt"/>
                      </a:endParaRPr>
                    </a:p>
                  </a:txBody>
                  <a:tcPr marL="0" marR="0" marT="0" marB="0" anchor="b"/>
                </a:tc>
              </a:tr>
              <a:tr h="184727">
                <a:tc>
                  <a:txBody>
                    <a:bodyPr/>
                    <a:lstStyle/>
                    <a:p>
                      <a:pPr algn="l" fontAlgn="b"/>
                      <a:r>
                        <a:rPr lang="es-CO" sz="1100" u="none" strike="noStrike" dirty="0">
                          <a:solidFill>
                            <a:schemeClr val="tx1"/>
                          </a:solidFill>
                          <a:latin typeface="+mn-lt"/>
                        </a:rPr>
                        <a:t>Cuentas por pagar</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2,027</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1,404</a:t>
                      </a:r>
                      <a:endParaRPr lang="es-CO" sz="1000" b="0" i="0" u="none" strike="noStrike" dirty="0">
                        <a:solidFill>
                          <a:schemeClr val="tx1"/>
                        </a:solidFill>
                        <a:latin typeface="+mn-lt"/>
                      </a:endParaRPr>
                    </a:p>
                  </a:txBody>
                  <a:tcPr marL="0" marR="0" marT="0" marB="0" anchor="b"/>
                </a:tc>
              </a:tr>
              <a:tr h="193964">
                <a:tc>
                  <a:txBody>
                    <a:bodyPr/>
                    <a:lstStyle/>
                    <a:p>
                      <a:pPr algn="l" fontAlgn="b"/>
                      <a:r>
                        <a:rPr lang="es-CO" sz="1100" u="none" strike="noStrike" dirty="0" smtClean="0">
                          <a:solidFill>
                            <a:schemeClr val="tx1"/>
                          </a:solidFill>
                          <a:latin typeface="+mn-lt"/>
                        </a:rPr>
                        <a:t>Impuestos por pagar</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2,304</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5,718</a:t>
                      </a:r>
                      <a:endParaRPr lang="es-CO" sz="1000" b="0" i="0" u="none" strike="noStrike" dirty="0">
                        <a:solidFill>
                          <a:schemeClr val="tx1"/>
                        </a:solidFill>
                        <a:latin typeface="+mn-lt"/>
                      </a:endParaRPr>
                    </a:p>
                  </a:txBody>
                  <a:tcPr marL="0" marR="0" marT="0" marB="0" anchor="b"/>
                </a:tc>
              </a:tr>
              <a:tr h="193964">
                <a:tc>
                  <a:txBody>
                    <a:bodyPr/>
                    <a:lstStyle/>
                    <a:p>
                      <a:pPr algn="l" fontAlgn="b"/>
                      <a:r>
                        <a:rPr lang="es-CO" sz="1100" u="none" strike="noStrike" dirty="0">
                          <a:solidFill>
                            <a:schemeClr val="tx1"/>
                          </a:solidFill>
                          <a:latin typeface="+mn-lt"/>
                        </a:rPr>
                        <a:t>Impuesto diferido</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2,183</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2,791</a:t>
                      </a:r>
                      <a:endParaRPr lang="es-CO" sz="1000" b="0" i="0" u="none" strike="noStrike" dirty="0">
                        <a:solidFill>
                          <a:schemeClr val="tx1"/>
                        </a:solidFill>
                        <a:latin typeface="+mn-lt"/>
                      </a:endParaRPr>
                    </a:p>
                  </a:txBody>
                  <a:tcPr marL="0" marR="0" marT="0" marB="0" anchor="b"/>
                </a:tc>
              </a:tr>
              <a:tr h="342900">
                <a:tc>
                  <a:txBody>
                    <a:bodyPr/>
                    <a:lstStyle/>
                    <a:p>
                      <a:pPr algn="l" fontAlgn="b"/>
                      <a:r>
                        <a:rPr lang="es-CO" sz="1100" u="none" strike="noStrike" dirty="0">
                          <a:solidFill>
                            <a:schemeClr val="tx1"/>
                          </a:solidFill>
                          <a:latin typeface="+mn-lt"/>
                        </a:rPr>
                        <a:t>Obligaciones laborales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591</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634</a:t>
                      </a:r>
                      <a:endParaRPr lang="es-CO" sz="1000" b="0" i="0" u="none" strike="noStrike" dirty="0">
                        <a:solidFill>
                          <a:schemeClr val="tx1"/>
                        </a:solidFill>
                        <a:latin typeface="+mn-lt"/>
                      </a:endParaRPr>
                    </a:p>
                  </a:txBody>
                  <a:tcPr marL="0" marR="0" marT="0" marB="0" anchor="b"/>
                </a:tc>
              </a:tr>
              <a:tr h="342900">
                <a:tc>
                  <a:txBody>
                    <a:bodyPr/>
                    <a:lstStyle/>
                    <a:p>
                      <a:pPr algn="l" fontAlgn="b"/>
                      <a:r>
                        <a:rPr lang="es-CO" sz="1100" u="none" strike="noStrike" dirty="0">
                          <a:solidFill>
                            <a:schemeClr val="tx1"/>
                          </a:solidFill>
                          <a:latin typeface="+mn-lt"/>
                        </a:rPr>
                        <a:t>Ingresos recibidos por </a:t>
                      </a:r>
                      <a:r>
                        <a:rPr lang="es-CO" sz="1100" u="none" strike="noStrike" dirty="0" smtClean="0">
                          <a:solidFill>
                            <a:schemeClr val="tx1"/>
                          </a:solidFill>
                          <a:latin typeface="+mn-lt"/>
                        </a:rPr>
                        <a:t>anticip.</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1,065</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3,900</a:t>
                      </a:r>
                      <a:endParaRPr lang="es-CO" sz="1000" b="0" i="0" u="none" strike="noStrike" dirty="0">
                        <a:solidFill>
                          <a:schemeClr val="tx1"/>
                        </a:solidFill>
                        <a:latin typeface="+mn-lt"/>
                      </a:endParaRPr>
                    </a:p>
                  </a:txBody>
                  <a:tcPr marL="0" marR="0" marT="0" marB="0" anchor="b"/>
                </a:tc>
              </a:tr>
              <a:tr h="178295">
                <a:tc>
                  <a:txBody>
                    <a:bodyPr/>
                    <a:lstStyle/>
                    <a:p>
                      <a:pPr algn="l" fontAlgn="b"/>
                      <a:r>
                        <a:rPr lang="es-CO" sz="1100" u="none" strike="noStrike" dirty="0">
                          <a:solidFill>
                            <a:schemeClr val="tx1"/>
                          </a:solidFill>
                          <a:latin typeface="+mn-lt"/>
                        </a:rPr>
                        <a:t>Otros pasivos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210</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56</a:t>
                      </a:r>
                      <a:endParaRPr lang="es-CO" sz="1000" b="0" i="0" u="none" strike="noStrike" dirty="0">
                        <a:solidFill>
                          <a:schemeClr val="tx1"/>
                        </a:solidFill>
                        <a:latin typeface="+mn-lt"/>
                      </a:endParaRPr>
                    </a:p>
                  </a:txBody>
                  <a:tcPr marL="0" marR="0" marT="0" marB="0" anchor="b"/>
                </a:tc>
              </a:tr>
              <a:tr h="193964">
                <a:tc>
                  <a:txBody>
                    <a:bodyPr/>
                    <a:lstStyle/>
                    <a:p>
                      <a:pPr algn="l" fontAlgn="b"/>
                      <a:r>
                        <a:rPr lang="es-CO" sz="1100" b="1" u="none" strike="noStrike" dirty="0" smtClean="0">
                          <a:solidFill>
                            <a:schemeClr val="tx1"/>
                          </a:solidFill>
                          <a:latin typeface="+mn-lt"/>
                        </a:rPr>
                        <a:t>Total Pasivo</a:t>
                      </a:r>
                      <a:endParaRPr lang="es-CO" sz="1100" b="1" i="0" u="none" strike="noStrike" dirty="0">
                        <a:solidFill>
                          <a:schemeClr val="tx1"/>
                        </a:solidFill>
                        <a:latin typeface="+mn-lt"/>
                      </a:endParaRPr>
                    </a:p>
                  </a:txBody>
                  <a:tcPr marL="0" marR="0" marT="0" marB="0" anchor="b">
                    <a:noFill/>
                  </a:tcPr>
                </a:tc>
                <a:tc>
                  <a:txBody>
                    <a:bodyPr/>
                    <a:lstStyle/>
                    <a:p>
                      <a:pPr algn="r" fontAlgn="b"/>
                      <a:r>
                        <a:rPr lang="es-CO" sz="1000" b="1" i="0" u="none" strike="noStrike" dirty="0" smtClean="0">
                          <a:solidFill>
                            <a:schemeClr val="tx1"/>
                          </a:solidFill>
                          <a:latin typeface="+mn-lt"/>
                        </a:rPr>
                        <a:t>8,522</a:t>
                      </a:r>
                      <a:endParaRPr lang="es-CO" sz="1000" b="1" i="0" u="none" strike="noStrike" dirty="0">
                        <a:solidFill>
                          <a:schemeClr val="tx1"/>
                        </a:solidFill>
                        <a:latin typeface="+mn-lt"/>
                      </a:endParaRPr>
                    </a:p>
                  </a:txBody>
                  <a:tcPr marL="0" marR="0" marT="0" marB="0" anchor="b">
                    <a:noFill/>
                  </a:tcPr>
                </a:tc>
                <a:tc>
                  <a:txBody>
                    <a:bodyPr/>
                    <a:lstStyle/>
                    <a:p>
                      <a:pPr algn="r" fontAlgn="b"/>
                      <a:r>
                        <a:rPr lang="es-CO" sz="1000" b="1" u="none" strike="noStrike" dirty="0">
                          <a:solidFill>
                            <a:schemeClr val="tx1"/>
                          </a:solidFill>
                          <a:latin typeface="+mn-lt"/>
                        </a:rPr>
                        <a:t> </a:t>
                      </a:r>
                      <a:endParaRPr lang="es-CO" sz="1000" b="1" i="0" u="none" strike="noStrike" dirty="0">
                        <a:solidFill>
                          <a:schemeClr val="tx1"/>
                        </a:solidFill>
                        <a:latin typeface="+mn-lt"/>
                      </a:endParaRPr>
                    </a:p>
                  </a:txBody>
                  <a:tcPr marL="0" marR="0" marT="0" marB="0" anchor="b">
                    <a:noFill/>
                  </a:tcPr>
                </a:tc>
                <a:tc>
                  <a:txBody>
                    <a:bodyPr/>
                    <a:lstStyle/>
                    <a:p>
                      <a:pPr algn="r" fontAlgn="b"/>
                      <a:r>
                        <a:rPr lang="es-CO" sz="1000" b="1" i="0" u="none" strike="noStrike" dirty="0" smtClean="0">
                          <a:solidFill>
                            <a:schemeClr val="tx1"/>
                          </a:solidFill>
                          <a:latin typeface="+mn-lt"/>
                        </a:rPr>
                        <a:t>14,531</a:t>
                      </a:r>
                      <a:endParaRPr lang="es-CO" sz="1000" b="1" i="0" u="none" strike="noStrike" dirty="0">
                        <a:solidFill>
                          <a:schemeClr val="tx1"/>
                        </a:solidFill>
                        <a:latin typeface="+mn-lt"/>
                      </a:endParaRPr>
                    </a:p>
                  </a:txBody>
                  <a:tcPr marL="0" marR="0" marT="0" marB="0" anchor="b">
                    <a:noFill/>
                  </a:tcPr>
                </a:tc>
              </a:tr>
            </a:tbl>
          </a:graphicData>
        </a:graphic>
      </p:graphicFrame>
      <p:graphicFrame>
        <p:nvGraphicFramePr>
          <p:cNvPr id="10" name="9 Tabla"/>
          <p:cNvGraphicFramePr>
            <a:graphicFrameLocks noGrp="1"/>
          </p:cNvGraphicFramePr>
          <p:nvPr/>
        </p:nvGraphicFramePr>
        <p:xfrm>
          <a:off x="5005350" y="631871"/>
          <a:ext cx="3874158" cy="3673761"/>
        </p:xfrm>
        <a:graphic>
          <a:graphicData uri="http://schemas.openxmlformats.org/drawingml/2006/table">
            <a:tbl>
              <a:tblPr>
                <a:tableStyleId>{ED083AE6-46FA-4A59-8FB0-9F97EB10719F}</a:tableStyleId>
              </a:tblPr>
              <a:tblGrid>
                <a:gridCol w="1714764"/>
                <a:gridCol w="1074057"/>
                <a:gridCol w="116115"/>
                <a:gridCol w="969222"/>
              </a:tblGrid>
              <a:tr h="182880">
                <a:tc rowSpan="2">
                  <a:txBody>
                    <a:bodyPr/>
                    <a:lstStyle/>
                    <a:p>
                      <a:pPr algn="ctr" fontAlgn="ctr"/>
                      <a:r>
                        <a:rPr lang="es-CO" sz="900" u="none" strike="noStrike" dirty="0">
                          <a:latin typeface="+mn-lt"/>
                        </a:rPr>
                        <a:t> </a:t>
                      </a:r>
                      <a:endParaRPr lang="es-CO" sz="900" b="1" i="0" u="none" strike="noStrike" dirty="0">
                        <a:solidFill>
                          <a:srgbClr val="000099"/>
                        </a:solidFill>
                        <a:latin typeface="+mn-lt"/>
                      </a:endParaRPr>
                    </a:p>
                  </a:txBody>
                  <a:tcPr marL="0" marR="0" marT="0" marB="0" anchor="ctr"/>
                </a:tc>
                <a:tc rowSpan="2">
                  <a:txBody>
                    <a:bodyPr/>
                    <a:lstStyle/>
                    <a:p>
                      <a:pPr algn="ctr" fontAlgn="ctr"/>
                      <a:r>
                        <a:rPr lang="es-CO" sz="1200" u="none" strike="noStrike" baseline="0" dirty="0" smtClean="0">
                          <a:latin typeface="+mn-lt"/>
                        </a:rPr>
                        <a:t>Junio </a:t>
                      </a:r>
                      <a:r>
                        <a:rPr lang="es-CO" sz="1200" u="none" strike="noStrike" dirty="0" smtClean="0">
                          <a:latin typeface="+mn-lt"/>
                        </a:rPr>
                        <a:t>2016</a:t>
                      </a:r>
                      <a:endParaRPr lang="es-CO" sz="1200" b="1" i="0" u="none" strike="noStrike" dirty="0">
                        <a:solidFill>
                          <a:srgbClr val="000099"/>
                        </a:solidFill>
                        <a:latin typeface="+mn-lt"/>
                      </a:endParaRPr>
                    </a:p>
                  </a:txBody>
                  <a:tcPr marL="0" marR="0" marT="0" marB="0" anchor="ctr"/>
                </a:tc>
                <a:tc>
                  <a:txBody>
                    <a:bodyPr/>
                    <a:lstStyle/>
                    <a:p>
                      <a:pPr algn="ctr" fontAlgn="ctr"/>
                      <a:r>
                        <a:rPr lang="es-CO" sz="1200" u="none" strike="noStrike" dirty="0">
                          <a:latin typeface="+mn-lt"/>
                        </a:rPr>
                        <a:t> </a:t>
                      </a:r>
                      <a:endParaRPr lang="es-CO" sz="1200" b="1" i="0" u="none" strike="noStrike" dirty="0">
                        <a:solidFill>
                          <a:srgbClr val="000099"/>
                        </a:solidFill>
                        <a:latin typeface="+mn-lt"/>
                      </a:endParaRPr>
                    </a:p>
                  </a:txBody>
                  <a:tcPr marL="0" marR="0" marT="0" marB="0" anchor="ctr"/>
                </a:tc>
                <a:tc rowSpan="2">
                  <a:txBody>
                    <a:bodyPr/>
                    <a:lstStyle/>
                    <a:p>
                      <a:pPr algn="ctr" fontAlgn="ctr"/>
                      <a:r>
                        <a:rPr lang="es-CO" sz="1200" u="none" strike="noStrike" baseline="0" dirty="0" smtClean="0">
                          <a:latin typeface="+mn-lt"/>
                        </a:rPr>
                        <a:t>Junio </a:t>
                      </a:r>
                      <a:r>
                        <a:rPr lang="es-CO" sz="1200" u="none" strike="noStrike" dirty="0" smtClean="0">
                          <a:latin typeface="+mn-lt"/>
                        </a:rPr>
                        <a:t>2017</a:t>
                      </a:r>
                      <a:endParaRPr lang="es-CO" sz="1200" b="1" i="0" u="none" strike="noStrike" dirty="0">
                        <a:solidFill>
                          <a:srgbClr val="000099"/>
                        </a:solidFill>
                        <a:latin typeface="+mn-lt"/>
                      </a:endParaRPr>
                    </a:p>
                  </a:txBody>
                  <a:tcPr marL="0" marR="0" marT="0" marB="0" anchor="ctr"/>
                </a:tc>
              </a:tr>
              <a:tr h="182880">
                <a:tc vMerge="1">
                  <a:txBody>
                    <a:bodyPr/>
                    <a:lstStyle/>
                    <a:p>
                      <a:endParaRPr lang="es-CO"/>
                    </a:p>
                  </a:txBody>
                  <a:tcPr/>
                </a:tc>
                <a:tc vMerge="1">
                  <a:txBody>
                    <a:bodyPr/>
                    <a:lstStyle/>
                    <a:p>
                      <a:endParaRPr lang="es-CO"/>
                    </a:p>
                  </a:txBody>
                  <a:tcPr/>
                </a:tc>
                <a:tc>
                  <a:txBody>
                    <a:bodyPr/>
                    <a:lstStyle/>
                    <a:p>
                      <a:pPr algn="ctr" fontAlgn="ctr"/>
                      <a:r>
                        <a:rPr lang="es-CO" sz="1200" u="none" strike="noStrike" dirty="0">
                          <a:latin typeface="+mn-lt"/>
                        </a:rPr>
                        <a:t> </a:t>
                      </a:r>
                      <a:endParaRPr lang="es-CO" sz="1200" b="1" i="0" u="none" strike="noStrike" dirty="0">
                        <a:solidFill>
                          <a:srgbClr val="000099"/>
                        </a:solidFill>
                        <a:latin typeface="+mn-lt"/>
                      </a:endParaRPr>
                    </a:p>
                  </a:txBody>
                  <a:tcPr marL="0" marR="0" marT="0" marB="0" anchor="ctr"/>
                </a:tc>
                <a:tc vMerge="1">
                  <a:txBody>
                    <a:bodyPr/>
                    <a:lstStyle/>
                    <a:p>
                      <a:endParaRPr lang="es-CO"/>
                    </a:p>
                  </a:txBody>
                  <a:tcPr/>
                </a:tc>
              </a:tr>
              <a:tr h="217170">
                <a:tc>
                  <a:txBody>
                    <a:bodyPr/>
                    <a:lstStyle/>
                    <a:p>
                      <a:pPr algn="l" fontAlgn="b"/>
                      <a:r>
                        <a:rPr lang="es-CO" sz="1400" u="none" strike="noStrike" dirty="0" smtClean="0">
                          <a:solidFill>
                            <a:schemeClr val="bg1"/>
                          </a:solidFill>
                          <a:latin typeface="+mn-lt"/>
                        </a:rPr>
                        <a:t>Patrimonio</a:t>
                      </a:r>
                      <a:endParaRPr lang="es-CO" sz="1400" b="1" i="0" u="none" strike="noStrike" dirty="0">
                        <a:solidFill>
                          <a:schemeClr val="bg1"/>
                        </a:solidFill>
                        <a:latin typeface="+mn-lt"/>
                      </a:endParaRPr>
                    </a:p>
                  </a:txBody>
                  <a:tcPr marL="0" marR="0" marT="0" marB="0" anchor="b">
                    <a:solidFill>
                      <a:srgbClr val="0070C0"/>
                    </a:solidFill>
                  </a:tcPr>
                </a:tc>
                <a:tc>
                  <a:txBody>
                    <a:bodyPr/>
                    <a:lstStyle/>
                    <a:p>
                      <a:pPr algn="l" fontAlgn="b"/>
                      <a:r>
                        <a:rPr lang="es-CO" sz="900" u="none" strike="noStrike" dirty="0">
                          <a:solidFill>
                            <a:schemeClr val="bg1"/>
                          </a:solidFill>
                          <a:latin typeface="+mn-lt"/>
                        </a:rPr>
                        <a:t> </a:t>
                      </a:r>
                      <a:endParaRPr lang="es-CO" sz="900" b="0" i="0" u="none" strike="noStrike" dirty="0">
                        <a:solidFill>
                          <a:schemeClr val="bg1"/>
                        </a:solidFill>
                        <a:latin typeface="+mn-lt"/>
                      </a:endParaRPr>
                    </a:p>
                  </a:txBody>
                  <a:tcPr marL="0" marR="0" marT="0" marB="0" anchor="b">
                    <a:solidFill>
                      <a:srgbClr val="0070C0"/>
                    </a:solidFill>
                  </a:tcPr>
                </a:tc>
                <a:tc>
                  <a:txBody>
                    <a:bodyPr/>
                    <a:lstStyle/>
                    <a:p>
                      <a:pPr algn="l" fontAlgn="b"/>
                      <a:r>
                        <a:rPr lang="es-CO" sz="900" u="none" strike="noStrike" dirty="0">
                          <a:solidFill>
                            <a:schemeClr val="bg1"/>
                          </a:solidFill>
                          <a:latin typeface="+mn-lt"/>
                        </a:rPr>
                        <a:t> </a:t>
                      </a:r>
                      <a:endParaRPr lang="es-CO" sz="900" b="0" i="0" u="none" strike="noStrike" dirty="0">
                        <a:solidFill>
                          <a:schemeClr val="bg1"/>
                        </a:solidFill>
                        <a:latin typeface="+mn-lt"/>
                      </a:endParaRPr>
                    </a:p>
                  </a:txBody>
                  <a:tcPr marL="0" marR="0" marT="0" marB="0" anchor="b">
                    <a:solidFill>
                      <a:srgbClr val="0070C0"/>
                    </a:solidFill>
                  </a:tcPr>
                </a:tc>
                <a:tc>
                  <a:txBody>
                    <a:bodyPr/>
                    <a:lstStyle/>
                    <a:p>
                      <a:pPr algn="l" fontAlgn="b"/>
                      <a:r>
                        <a:rPr lang="es-CO" sz="900" u="none" strike="noStrike" dirty="0">
                          <a:solidFill>
                            <a:schemeClr val="bg1"/>
                          </a:solidFill>
                          <a:latin typeface="+mn-lt"/>
                        </a:rPr>
                        <a:t> </a:t>
                      </a:r>
                      <a:endParaRPr lang="es-CO" sz="900" b="0" i="0" u="none" strike="noStrike" dirty="0">
                        <a:solidFill>
                          <a:schemeClr val="bg1"/>
                        </a:solidFill>
                        <a:latin typeface="+mn-lt"/>
                      </a:endParaRPr>
                    </a:p>
                  </a:txBody>
                  <a:tcPr marL="0" marR="0" marT="0" marB="0" anchor="b">
                    <a:solidFill>
                      <a:srgbClr val="0070C0"/>
                    </a:solidFill>
                  </a:tcPr>
                </a:tc>
              </a:tr>
              <a:tr h="304800">
                <a:tc>
                  <a:txBody>
                    <a:bodyPr/>
                    <a:lstStyle/>
                    <a:p>
                      <a:pPr algn="l" fontAlgn="b"/>
                      <a:r>
                        <a:rPr lang="es-CO" sz="1100" u="none" strike="noStrike" dirty="0">
                          <a:latin typeface="+mn-lt"/>
                        </a:rPr>
                        <a:t>Capital social</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36,999 </a:t>
                      </a:r>
                      <a:endParaRPr lang="es-CO" sz="10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a:t>
                      </a:r>
                      <a:endParaRPr lang="es-CO" sz="10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36,999 </a:t>
                      </a:r>
                      <a:endParaRPr lang="es-CO" sz="1000" b="0" i="0" u="none" strike="noStrike" dirty="0">
                        <a:solidFill>
                          <a:srgbClr val="000099"/>
                        </a:solidFill>
                        <a:latin typeface="+mn-lt"/>
                      </a:endParaRPr>
                    </a:p>
                  </a:txBody>
                  <a:tcPr marL="0" marR="0" marT="0" marB="0" anchor="b"/>
                </a:tc>
              </a:tr>
              <a:tr h="304800">
                <a:tc>
                  <a:txBody>
                    <a:bodyPr/>
                    <a:lstStyle/>
                    <a:p>
                      <a:pPr algn="l" fontAlgn="b"/>
                      <a:r>
                        <a:rPr lang="es-CO" sz="1100" u="none" strike="noStrike" dirty="0">
                          <a:latin typeface="+mn-lt"/>
                        </a:rPr>
                        <a:t>Reservas</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4,747 </a:t>
                      </a:r>
                      <a:endParaRPr lang="es-CO" sz="10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a:t>
                      </a:r>
                      <a:endParaRPr lang="es-CO" sz="10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a:t>
                      </a:r>
                      <a:r>
                        <a:rPr lang="es-CO" sz="1000" u="none" strike="noStrike" dirty="0" smtClean="0">
                          <a:latin typeface="+mn-lt"/>
                        </a:rPr>
                        <a:t>5,232 </a:t>
                      </a:r>
                      <a:endParaRPr lang="es-CO" sz="1000" b="0" i="0" u="none" strike="noStrike" dirty="0">
                        <a:solidFill>
                          <a:srgbClr val="000099"/>
                        </a:solidFill>
                        <a:latin typeface="+mn-lt"/>
                      </a:endParaRPr>
                    </a:p>
                  </a:txBody>
                  <a:tcPr marL="0" marR="0" marT="0" marB="0" anchor="b"/>
                </a:tc>
              </a:tr>
              <a:tr h="216263">
                <a:tc>
                  <a:txBody>
                    <a:bodyPr/>
                    <a:lstStyle/>
                    <a:p>
                      <a:pPr algn="l" fontAlgn="b"/>
                      <a:r>
                        <a:rPr lang="es-CO" sz="1100" u="none" strike="noStrike" dirty="0">
                          <a:latin typeface="+mn-lt"/>
                        </a:rPr>
                        <a:t>Superávit o déficit</a:t>
                      </a:r>
                      <a:endParaRPr lang="es-CO" sz="1100" b="0" i="0" u="none" strike="noStrike" dirty="0">
                        <a:solidFill>
                          <a:srgbClr val="000099"/>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27,008</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27,189</a:t>
                      </a:r>
                      <a:endParaRPr lang="es-CO" sz="1000" b="0" i="0" u="none" strike="noStrike" dirty="0">
                        <a:solidFill>
                          <a:schemeClr val="tx1"/>
                        </a:solidFill>
                        <a:latin typeface="+mn-lt"/>
                      </a:endParaRPr>
                    </a:p>
                  </a:txBody>
                  <a:tcPr marL="0" marR="0" marT="0" marB="0" anchor="b"/>
                </a:tc>
              </a:tr>
              <a:tr h="342900">
                <a:tc>
                  <a:txBody>
                    <a:bodyPr/>
                    <a:lstStyle/>
                    <a:p>
                      <a:pPr algn="l" fontAlgn="b"/>
                      <a:r>
                        <a:rPr lang="es-CO" sz="1100" u="none" strike="noStrike" dirty="0">
                          <a:latin typeface="+mn-lt"/>
                        </a:rPr>
                        <a:t>Resultados </a:t>
                      </a:r>
                      <a:r>
                        <a:rPr lang="es-CO" sz="1100" u="none" strike="noStrike" dirty="0" smtClean="0">
                          <a:latin typeface="+mn-lt"/>
                        </a:rPr>
                        <a:t>acumulados</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a:solidFill>
                            <a:schemeClr val="tx1"/>
                          </a:solidFill>
                          <a:latin typeface="+mn-lt"/>
                        </a:rPr>
                        <a:t>                     </a:t>
                      </a:r>
                      <a:r>
                        <a:rPr lang="es-CO" sz="1000" u="none" strike="noStrike" dirty="0" smtClean="0">
                          <a:solidFill>
                            <a:schemeClr val="tx1"/>
                          </a:solidFill>
                          <a:latin typeface="+mn-lt"/>
                        </a:rPr>
                        <a:t>-8,590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r>
                        <a:rPr lang="es-CO" sz="1000" u="none" strike="noStrike" dirty="0" smtClean="0">
                          <a:solidFill>
                            <a:schemeClr val="tx1"/>
                          </a:solidFill>
                          <a:latin typeface="+mn-lt"/>
                        </a:rPr>
                        <a:t>-4,224 </a:t>
                      </a:r>
                      <a:endParaRPr lang="es-CO" sz="1000" b="0" i="0" u="none" strike="noStrike" dirty="0">
                        <a:solidFill>
                          <a:schemeClr val="tx1"/>
                        </a:solidFill>
                        <a:latin typeface="+mn-lt"/>
                      </a:endParaRPr>
                    </a:p>
                  </a:txBody>
                  <a:tcPr marL="0" marR="0" marT="0" marB="0" anchor="b"/>
                </a:tc>
              </a:tr>
              <a:tr h="342900">
                <a:tc>
                  <a:txBody>
                    <a:bodyPr/>
                    <a:lstStyle/>
                    <a:p>
                      <a:pPr algn="l" fontAlgn="b"/>
                      <a:r>
                        <a:rPr lang="es-CO" sz="1100" u="none" strike="noStrike" dirty="0">
                          <a:latin typeface="+mn-lt"/>
                        </a:rPr>
                        <a:t>Resultado del ejercicio</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smtClean="0">
                          <a:solidFill>
                            <a:schemeClr val="tx1"/>
                          </a:solidFill>
                          <a:latin typeface="+mn-lt"/>
                        </a:rPr>
                        <a:t>1,956</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smtClean="0">
                          <a:solidFill>
                            <a:schemeClr val="tx1"/>
                          </a:solidFill>
                          <a:latin typeface="+mn-lt"/>
                        </a:rPr>
                        <a:t>5,818</a:t>
                      </a:r>
                      <a:endParaRPr lang="es-CO" sz="1000" b="0" i="0" u="none" strike="noStrike" dirty="0">
                        <a:solidFill>
                          <a:schemeClr val="tx1"/>
                        </a:solidFill>
                        <a:latin typeface="+mn-lt"/>
                      </a:endParaRPr>
                    </a:p>
                  </a:txBody>
                  <a:tcPr marL="0" marR="0" marT="0" marB="0" anchor="b"/>
                </a:tc>
              </a:tr>
              <a:tr h="342900">
                <a:tc>
                  <a:txBody>
                    <a:bodyPr/>
                    <a:lstStyle/>
                    <a:p>
                      <a:pPr algn="l" fontAlgn="b"/>
                      <a:r>
                        <a:rPr lang="es-CO" sz="1100" u="none" strike="noStrike" dirty="0" smtClean="0">
                          <a:latin typeface="+mn-lt"/>
                        </a:rPr>
                        <a:t>Adopción </a:t>
                      </a:r>
                      <a:r>
                        <a:rPr lang="es-CO" sz="1100" u="none" strike="noStrike" dirty="0">
                          <a:latin typeface="+mn-lt"/>
                        </a:rPr>
                        <a:t>por primera vez</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a:solidFill>
                            <a:schemeClr val="tx1"/>
                          </a:solidFill>
                          <a:latin typeface="+mn-lt"/>
                        </a:rPr>
                        <a:t>                        -949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-949 </a:t>
                      </a:r>
                      <a:endParaRPr lang="es-CO" sz="1000" b="0" i="0" u="none" strike="noStrike" dirty="0">
                        <a:solidFill>
                          <a:schemeClr val="tx1"/>
                        </a:solidFill>
                        <a:latin typeface="+mn-lt"/>
                      </a:endParaRPr>
                    </a:p>
                  </a:txBody>
                  <a:tcPr marL="0" marR="0" marT="0" marB="0" anchor="b"/>
                </a:tc>
              </a:tr>
              <a:tr h="218998">
                <a:tc>
                  <a:txBody>
                    <a:bodyPr/>
                    <a:lstStyle/>
                    <a:p>
                      <a:pPr algn="l" fontAlgn="b"/>
                      <a:r>
                        <a:rPr lang="es-CO" sz="1100" u="none" strike="noStrike" dirty="0" smtClean="0">
                          <a:solidFill>
                            <a:schemeClr val="tx1"/>
                          </a:solidFill>
                          <a:latin typeface="+mn-lt"/>
                        </a:rPr>
                        <a:t>Total Patrimonio</a:t>
                      </a:r>
                      <a:endParaRPr lang="es-CO" sz="1100" b="1" i="0" u="none" strike="noStrike" dirty="0">
                        <a:solidFill>
                          <a:schemeClr val="tx1"/>
                        </a:solidFill>
                        <a:latin typeface="+mn-lt"/>
                      </a:endParaRPr>
                    </a:p>
                  </a:txBody>
                  <a:tcPr marL="0" marR="0" marT="0" marB="0" anchor="b">
                    <a:noFill/>
                  </a:tcPr>
                </a:tc>
                <a:tc>
                  <a:txBody>
                    <a:bodyPr/>
                    <a:lstStyle/>
                    <a:p>
                      <a:pPr algn="r" fontAlgn="b"/>
                      <a:r>
                        <a:rPr lang="es-CO" sz="1000" b="1" i="0" u="none" strike="noStrike" dirty="0" smtClean="0">
                          <a:solidFill>
                            <a:schemeClr val="tx1"/>
                          </a:solidFill>
                          <a:latin typeface="+mn-lt"/>
                        </a:rPr>
                        <a:t>61,172</a:t>
                      </a:r>
                      <a:endParaRPr lang="es-CO" sz="1000" b="1" i="0" u="none" strike="noStrike" dirty="0">
                        <a:solidFill>
                          <a:schemeClr val="tx1"/>
                        </a:solidFill>
                        <a:latin typeface="+mn-lt"/>
                      </a:endParaRPr>
                    </a:p>
                  </a:txBody>
                  <a:tcPr marL="0" marR="0" marT="0" marB="0" anchor="b">
                    <a:noFill/>
                  </a:tcPr>
                </a:tc>
                <a:tc>
                  <a:txBody>
                    <a:bodyPr/>
                    <a:lstStyle/>
                    <a:p>
                      <a:pPr algn="r" fontAlgn="b"/>
                      <a:r>
                        <a:rPr lang="es-CO" sz="1000" u="none" strike="noStrike" dirty="0">
                          <a:solidFill>
                            <a:schemeClr val="tx1"/>
                          </a:solidFill>
                          <a:latin typeface="+mn-lt"/>
                        </a:rPr>
                        <a:t> </a:t>
                      </a:r>
                      <a:endParaRPr lang="es-CO" sz="1000" b="1" i="0" u="none" strike="noStrike" dirty="0">
                        <a:solidFill>
                          <a:schemeClr val="tx1"/>
                        </a:solidFill>
                        <a:latin typeface="+mn-lt"/>
                      </a:endParaRPr>
                    </a:p>
                  </a:txBody>
                  <a:tcPr marL="0" marR="0" marT="0" marB="0" anchor="b">
                    <a:noFill/>
                  </a:tcPr>
                </a:tc>
                <a:tc>
                  <a:txBody>
                    <a:bodyPr/>
                    <a:lstStyle/>
                    <a:p>
                      <a:pPr algn="r" fontAlgn="b"/>
                      <a:r>
                        <a:rPr lang="es-CO" sz="1000" b="1" i="0" u="none" strike="noStrike" dirty="0" smtClean="0">
                          <a:solidFill>
                            <a:schemeClr val="tx1"/>
                          </a:solidFill>
                          <a:latin typeface="+mn-lt"/>
                        </a:rPr>
                        <a:t>70,066</a:t>
                      </a:r>
                      <a:endParaRPr lang="es-CO" sz="1000" b="1" i="0" u="none" strike="noStrike" dirty="0">
                        <a:solidFill>
                          <a:schemeClr val="tx1"/>
                        </a:solidFill>
                        <a:latin typeface="+mn-lt"/>
                      </a:endParaRPr>
                    </a:p>
                  </a:txBody>
                  <a:tcPr marL="0" marR="0" marT="0" marB="0" anchor="b">
                    <a:noFill/>
                  </a:tcPr>
                </a:tc>
              </a:tr>
              <a:tr h="137160">
                <a:tc>
                  <a:txBody>
                    <a:bodyPr/>
                    <a:lstStyle/>
                    <a:p>
                      <a:pPr algn="l" fontAlgn="b"/>
                      <a:r>
                        <a:rPr lang="es-CO" sz="900" u="none" strike="noStrike" dirty="0">
                          <a:latin typeface="+mn-lt"/>
                        </a:rPr>
                        <a:t> </a:t>
                      </a:r>
                      <a:endParaRPr lang="es-CO" sz="900" b="0" i="0" u="none" strike="noStrike" dirty="0">
                        <a:solidFill>
                          <a:srgbClr val="000099"/>
                        </a:solidFill>
                        <a:latin typeface="+mn-lt"/>
                      </a:endParaRPr>
                    </a:p>
                  </a:txBody>
                  <a:tcPr marL="0" marR="0" marT="0" marB="0" anchor="b"/>
                </a:tc>
                <a:tc>
                  <a:txBody>
                    <a:bodyPr/>
                    <a:lstStyle/>
                    <a:p>
                      <a:pPr algn="r" fontAlgn="b"/>
                      <a:r>
                        <a:rPr lang="es-CO" sz="900" u="none" strike="noStrike" dirty="0">
                          <a:latin typeface="+mn-lt"/>
                        </a:rPr>
                        <a:t> </a:t>
                      </a:r>
                      <a:endParaRPr lang="es-CO" sz="900" b="0" i="0" u="none" strike="noStrike" dirty="0">
                        <a:solidFill>
                          <a:srgbClr val="000099"/>
                        </a:solidFill>
                        <a:latin typeface="+mn-lt"/>
                      </a:endParaRPr>
                    </a:p>
                  </a:txBody>
                  <a:tcPr marL="0" marR="0" marT="0" marB="0" anchor="b"/>
                </a:tc>
                <a:tc>
                  <a:txBody>
                    <a:bodyPr/>
                    <a:lstStyle/>
                    <a:p>
                      <a:pPr algn="r" fontAlgn="b"/>
                      <a:r>
                        <a:rPr lang="es-CO" sz="900" u="none" strike="noStrike" dirty="0">
                          <a:latin typeface="+mn-lt"/>
                        </a:rPr>
                        <a:t> </a:t>
                      </a:r>
                      <a:endParaRPr lang="es-CO" sz="900" b="0" i="0" u="none" strike="noStrike" dirty="0">
                        <a:solidFill>
                          <a:srgbClr val="000099"/>
                        </a:solidFill>
                        <a:latin typeface="+mn-lt"/>
                      </a:endParaRPr>
                    </a:p>
                  </a:txBody>
                  <a:tcPr marL="0" marR="0" marT="0" marB="0" anchor="b"/>
                </a:tc>
                <a:tc>
                  <a:txBody>
                    <a:bodyPr/>
                    <a:lstStyle/>
                    <a:p>
                      <a:pPr algn="r" fontAlgn="b"/>
                      <a:r>
                        <a:rPr lang="es-CO" sz="900" u="none" strike="noStrike" dirty="0">
                          <a:latin typeface="+mn-lt"/>
                        </a:rPr>
                        <a:t> </a:t>
                      </a:r>
                      <a:endParaRPr lang="es-CO" sz="900" b="0" i="0" u="none" strike="noStrike" dirty="0">
                        <a:solidFill>
                          <a:srgbClr val="000099"/>
                        </a:solidFill>
                        <a:latin typeface="+mn-lt"/>
                      </a:endParaRPr>
                    </a:p>
                  </a:txBody>
                  <a:tcPr marL="0" marR="0" marT="0" marB="0" anchor="b"/>
                </a:tc>
              </a:tr>
              <a:tr h="365760">
                <a:tc>
                  <a:txBody>
                    <a:bodyPr/>
                    <a:lstStyle/>
                    <a:p>
                      <a:pPr algn="l" fontAlgn="b"/>
                      <a:r>
                        <a:rPr lang="es-CO" sz="1200" u="none" strike="noStrike" dirty="0" smtClean="0">
                          <a:solidFill>
                            <a:schemeClr val="bg1"/>
                          </a:solidFill>
                          <a:latin typeface="+mn-lt"/>
                        </a:rPr>
                        <a:t>Total Pasivo y Patrimonio</a:t>
                      </a:r>
                      <a:endParaRPr lang="es-CO" sz="12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u="none" strike="noStrike" dirty="0">
                          <a:solidFill>
                            <a:schemeClr val="bg1"/>
                          </a:solidFill>
                          <a:latin typeface="+mn-lt"/>
                        </a:rPr>
                        <a:t>                  </a:t>
                      </a:r>
                      <a:r>
                        <a:rPr lang="es-CO" sz="1100" u="none" strike="noStrike" dirty="0" smtClean="0">
                          <a:solidFill>
                            <a:schemeClr val="bg1"/>
                          </a:solidFill>
                          <a:latin typeface="+mn-lt"/>
                        </a:rPr>
                        <a:t>69,694 </a:t>
                      </a:r>
                      <a:endParaRPr lang="es-CO" sz="11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u="none" strike="noStrike" dirty="0">
                          <a:solidFill>
                            <a:schemeClr val="bg1"/>
                          </a:solidFill>
                          <a:latin typeface="+mn-lt"/>
                        </a:rPr>
                        <a:t> </a:t>
                      </a:r>
                      <a:endParaRPr lang="es-CO" sz="11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b="1" i="0" u="none" strike="noStrike" dirty="0" smtClean="0">
                          <a:solidFill>
                            <a:schemeClr val="bg1"/>
                          </a:solidFill>
                          <a:latin typeface="+mn-lt"/>
                        </a:rPr>
                        <a:t>84,597</a:t>
                      </a:r>
                      <a:endParaRPr lang="es-CO" sz="1100" b="1" i="0" u="none" strike="noStrike" dirty="0">
                        <a:solidFill>
                          <a:schemeClr val="bg1"/>
                        </a:solidFill>
                        <a:latin typeface="+mn-lt"/>
                      </a:endParaRPr>
                    </a:p>
                  </a:txBody>
                  <a:tcPr marL="0" marR="0" marT="0" marB="0" anchor="b">
                    <a:solidFill>
                      <a:srgbClr val="0070C0"/>
                    </a:solidFill>
                  </a:tcPr>
                </a:tc>
              </a:tr>
              <a:tr h="171450">
                <a:tc>
                  <a:txBody>
                    <a:bodyPr/>
                    <a:lstStyle/>
                    <a:p>
                      <a:pPr algn="l" fontAlgn="b"/>
                      <a:r>
                        <a:rPr lang="es-CO" sz="900" u="none" strike="noStrike" dirty="0">
                          <a:latin typeface="+mn-lt"/>
                        </a:rPr>
                        <a:t> </a:t>
                      </a:r>
                      <a:endParaRPr lang="es-CO" sz="900" b="0" i="0" u="none" strike="noStrike" dirty="0">
                        <a:solidFill>
                          <a:srgbClr val="000099"/>
                        </a:solidFill>
                        <a:latin typeface="+mn-lt"/>
                      </a:endParaRPr>
                    </a:p>
                  </a:txBody>
                  <a:tcPr marL="0" marR="0" marT="0" marB="0" anchor="b"/>
                </a:tc>
                <a:tc>
                  <a:txBody>
                    <a:bodyPr/>
                    <a:lstStyle/>
                    <a:p>
                      <a:pPr algn="r" fontAlgn="b"/>
                      <a:r>
                        <a:rPr lang="es-CO" sz="1100" u="none" strike="noStrike" dirty="0">
                          <a:latin typeface="+mn-lt"/>
                        </a:rPr>
                        <a:t> </a:t>
                      </a:r>
                      <a:endParaRPr lang="es-CO" sz="1100" b="0" i="0" u="none" strike="noStrike" dirty="0">
                        <a:solidFill>
                          <a:srgbClr val="000099"/>
                        </a:solidFill>
                        <a:latin typeface="+mn-lt"/>
                      </a:endParaRPr>
                    </a:p>
                  </a:txBody>
                  <a:tcPr marL="0" marR="0" marT="0" marB="0" anchor="b"/>
                </a:tc>
                <a:tc>
                  <a:txBody>
                    <a:bodyPr/>
                    <a:lstStyle/>
                    <a:p>
                      <a:pPr algn="r" fontAlgn="b"/>
                      <a:r>
                        <a:rPr lang="es-CO" sz="1100" u="none" strike="noStrike" dirty="0">
                          <a:latin typeface="+mn-lt"/>
                        </a:rPr>
                        <a:t> </a:t>
                      </a:r>
                      <a:endParaRPr lang="es-CO" sz="1100" b="0" i="0" u="none" strike="noStrike" dirty="0">
                        <a:solidFill>
                          <a:srgbClr val="000099"/>
                        </a:solidFill>
                        <a:latin typeface="+mn-lt"/>
                      </a:endParaRPr>
                    </a:p>
                  </a:txBody>
                  <a:tcPr marL="0" marR="0" marT="0" marB="0" anchor="b"/>
                </a:tc>
                <a:tc>
                  <a:txBody>
                    <a:bodyPr/>
                    <a:lstStyle/>
                    <a:p>
                      <a:pPr algn="r" fontAlgn="b"/>
                      <a:r>
                        <a:rPr lang="es-CO" sz="1100" u="none" strike="noStrike" dirty="0">
                          <a:latin typeface="+mn-lt"/>
                        </a:rPr>
                        <a:t> </a:t>
                      </a:r>
                      <a:endParaRPr lang="es-CO" sz="1100" b="0" i="0" u="none" strike="noStrike" dirty="0">
                        <a:solidFill>
                          <a:srgbClr val="000099"/>
                        </a:solidFill>
                        <a:latin typeface="+mn-lt"/>
                      </a:endParaRPr>
                    </a:p>
                  </a:txBody>
                  <a:tcPr marL="0" marR="0" marT="0" marB="0" anchor="b"/>
                </a:tc>
              </a:tr>
              <a:tr h="342900">
                <a:tc>
                  <a:txBody>
                    <a:bodyPr/>
                    <a:lstStyle/>
                    <a:p>
                      <a:pPr algn="l" fontAlgn="b"/>
                      <a:r>
                        <a:rPr lang="es-CO" sz="1200" u="none" strike="noStrike" dirty="0" smtClean="0">
                          <a:solidFill>
                            <a:schemeClr val="bg1"/>
                          </a:solidFill>
                          <a:latin typeface="+mn-lt"/>
                        </a:rPr>
                        <a:t>Valor Intrínseco </a:t>
                      </a:r>
                      <a:endParaRPr lang="es-CO" sz="12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u="none" strike="noStrike" dirty="0">
                          <a:solidFill>
                            <a:schemeClr val="bg1"/>
                          </a:solidFill>
                          <a:latin typeface="+mn-lt"/>
                        </a:rPr>
                        <a:t>                  </a:t>
                      </a:r>
                      <a:r>
                        <a:rPr lang="es-CO" sz="1100" u="none" strike="noStrike" dirty="0" smtClean="0">
                          <a:solidFill>
                            <a:schemeClr val="bg1"/>
                          </a:solidFill>
                          <a:latin typeface="+mn-lt"/>
                        </a:rPr>
                        <a:t>1,033.32 </a:t>
                      </a:r>
                      <a:endParaRPr lang="es-CO" sz="11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u="none" strike="noStrike" dirty="0">
                          <a:solidFill>
                            <a:schemeClr val="bg1"/>
                          </a:solidFill>
                          <a:latin typeface="+mn-lt"/>
                        </a:rPr>
                        <a:t> </a:t>
                      </a:r>
                      <a:endParaRPr lang="es-CO" sz="11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b="1" i="0" u="none" strike="noStrike" dirty="0" smtClean="0">
                          <a:solidFill>
                            <a:schemeClr val="bg1"/>
                          </a:solidFill>
                          <a:latin typeface="+mn-lt"/>
                        </a:rPr>
                        <a:t>1,183,56</a:t>
                      </a:r>
                      <a:endParaRPr lang="es-CO" sz="1100" b="1" i="0" u="none" strike="noStrike" dirty="0">
                        <a:solidFill>
                          <a:schemeClr val="bg1"/>
                        </a:solidFill>
                        <a:latin typeface="+mn-lt"/>
                      </a:endParaRPr>
                    </a:p>
                  </a:txBody>
                  <a:tcPr marL="0" marR="0" marT="0" marB="0" anchor="b">
                    <a:solidFill>
                      <a:srgbClr val="0070C0"/>
                    </a:solidFill>
                  </a:tcPr>
                </a:tc>
              </a:tr>
            </a:tbl>
          </a:graphicData>
        </a:graphic>
      </p:graphicFrame>
      <p:pic>
        <p:nvPicPr>
          <p:cNvPr id="6" name="91 Imagen" descr="BMC LOGO.bmp"/>
          <p:cNvPicPr>
            <a:picLocks noChangeAspect="1"/>
          </p:cNvPicPr>
          <p:nvPr/>
        </p:nvPicPr>
        <p:blipFill>
          <a:blip r:embed="rId3" cstate="print"/>
          <a:srcRect t="9660" r="-211"/>
          <a:stretch>
            <a:fillRect/>
          </a:stretch>
        </p:blipFill>
        <p:spPr bwMode="auto">
          <a:xfrm>
            <a:off x="7494593" y="117202"/>
            <a:ext cx="1512000" cy="465145"/>
          </a:xfrm>
          <a:prstGeom prst="rect">
            <a:avLst/>
          </a:prstGeom>
          <a:noFill/>
          <a:ln w="9525">
            <a:noFill/>
            <a:miter lim="800000"/>
            <a:headEnd/>
            <a:tailEnd/>
          </a:ln>
        </p:spPr>
      </p:pic>
    </p:spTree>
    <p:extLst>
      <p:ext uri="{BB962C8B-B14F-4D97-AF65-F5344CB8AC3E}">
        <p14:creationId xmlns:p14="http://schemas.microsoft.com/office/powerpoint/2010/main" xmlns="" val="386995014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Pliegos de cargos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32392" y="4624417"/>
            <a:ext cx="1044000" cy="89297"/>
            <a:chOff x="658504" y="6165890"/>
            <a:chExt cx="1044000" cy="119062"/>
          </a:xfrm>
        </p:grpSpPr>
        <p:sp>
          <p:nvSpPr>
            <p:cNvPr id="30" name="Rectangle 9"/>
            <p:cNvSpPr>
              <a:spLocks noChangeArrowheads="1"/>
            </p:cNvSpPr>
            <p:nvPr/>
          </p:nvSpPr>
          <p:spPr bwMode="auto">
            <a:xfrm>
              <a:off x="658504"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0604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19632"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40585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17888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9632" y="1570265"/>
            <a:ext cx="8056824" cy="2430980"/>
          </a:xfrm>
          <a:prstGeom prst="rect">
            <a:avLst/>
          </a:prstGeom>
          <a:ln/>
          <a:extLst/>
        </p:spPr>
        <p:style>
          <a:lnRef idx="2">
            <a:schemeClr val="accent3"/>
          </a:lnRef>
          <a:fillRef idx="1">
            <a:schemeClr val="lt1"/>
          </a:fillRef>
          <a:effectRef idx="0">
            <a:schemeClr val="accent3"/>
          </a:effectRef>
          <a:fontRef idx="minor">
            <a:schemeClr val="dk1"/>
          </a:fontRef>
        </p:style>
      </p:pic>
      <p:sp>
        <p:nvSpPr>
          <p:cNvPr id="20" name="Flecha abajo 2"/>
          <p:cNvSpPr/>
          <p:nvPr/>
        </p:nvSpPr>
        <p:spPr bwMode="auto">
          <a:xfrm>
            <a:off x="7833872" y="2285676"/>
            <a:ext cx="432048" cy="568821"/>
          </a:xfrm>
          <a:prstGeom prst="downArrow">
            <a:avLst/>
          </a:prstGeom>
          <a:solidFill>
            <a:srgbClr val="FF6600"/>
          </a:solidFill>
          <a:ln w="19050">
            <a:solidFill>
              <a:srgbClr val="000080"/>
            </a:solidFill>
            <a:round/>
            <a:headEnd/>
            <a:tailEnd/>
          </a:ln>
          <a:effectLst/>
        </p:spPr>
        <p:txBody>
          <a:bodyPr wrap="square" rtlCol="0" anchor="ctr">
            <a:spAutoFit/>
          </a:bodyPr>
          <a:lstStyle/>
          <a:p>
            <a:pPr algn="ctr" eaLnBrk="0" hangingPunct="0">
              <a:buClr>
                <a:srgbClr val="FF6600"/>
              </a:buClr>
            </a:pPr>
            <a:endParaRPr lang="es-CO" sz="2400" b="1" dirty="0">
              <a:latin typeface="+mn-lt"/>
            </a:endParaRPr>
          </a:p>
        </p:txBody>
      </p:sp>
    </p:spTree>
    <p:extLst>
      <p:ext uri="{BB962C8B-B14F-4D97-AF65-F5344CB8AC3E}">
        <p14:creationId xmlns="" xmlns:p14="http://schemas.microsoft.com/office/powerpoint/2010/main" val="38691236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Pliego de cargos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22536"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2348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725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
          <p:cNvSpPr>
            <a:spLocks noGrp="1" noChangeArrowheads="1"/>
          </p:cNvSpPr>
          <p:nvPr>
            <p:ph sz="quarter" idx="15"/>
          </p:nvPr>
        </p:nvSpPr>
        <p:spPr bwMode="auto">
          <a:xfrm>
            <a:off x="685800" y="1408969"/>
            <a:ext cx="7574318" cy="13542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Se </a:t>
            </a:r>
            <a:r>
              <a:rPr lang="es-CO" sz="1800" dirty="0" smtClean="0">
                <a:solidFill>
                  <a:srgbClr val="044990"/>
                </a:solidFill>
              </a:rPr>
              <a:t>remitieron </a:t>
            </a:r>
            <a:r>
              <a:rPr lang="es-CO" sz="1800" dirty="0">
                <a:solidFill>
                  <a:srgbClr val="044990"/>
                </a:solidFill>
              </a:rPr>
              <a:t>a la Cámara Disciplinaria un total de </a:t>
            </a:r>
            <a:r>
              <a:rPr lang="es-CO" sz="1800" b="1" dirty="0">
                <a:solidFill>
                  <a:srgbClr val="044990"/>
                </a:solidFill>
              </a:rPr>
              <a:t>5</a:t>
            </a:r>
            <a:r>
              <a:rPr lang="es-CO" sz="1800" dirty="0" smtClean="0">
                <a:solidFill>
                  <a:srgbClr val="044990"/>
                </a:solidFill>
              </a:rPr>
              <a:t> pliegos </a:t>
            </a:r>
            <a:r>
              <a:rPr lang="es-CO" sz="1800" dirty="0">
                <a:solidFill>
                  <a:srgbClr val="044990"/>
                </a:solidFill>
              </a:rPr>
              <a:t>de cargos de carácter institucional, que </a:t>
            </a:r>
            <a:r>
              <a:rPr lang="es-CO" sz="1800" dirty="0" smtClean="0">
                <a:solidFill>
                  <a:srgbClr val="044990"/>
                </a:solidFill>
              </a:rPr>
              <a:t>recogen </a:t>
            </a:r>
            <a:r>
              <a:rPr lang="es-CO" sz="1800" dirty="0">
                <a:solidFill>
                  <a:srgbClr val="044990"/>
                </a:solidFill>
              </a:rPr>
              <a:t>un total de</a:t>
            </a:r>
            <a:r>
              <a:rPr lang="es-CO" sz="1800" b="1" dirty="0">
                <a:solidFill>
                  <a:srgbClr val="044990"/>
                </a:solidFill>
              </a:rPr>
              <a:t> </a:t>
            </a:r>
            <a:r>
              <a:rPr lang="es-CO" sz="1800" b="1" dirty="0" smtClean="0">
                <a:solidFill>
                  <a:srgbClr val="044990"/>
                </a:solidFill>
              </a:rPr>
              <a:t>82 </a:t>
            </a:r>
            <a:r>
              <a:rPr lang="es-CO" sz="1800" dirty="0">
                <a:solidFill>
                  <a:srgbClr val="044990"/>
                </a:solidFill>
              </a:rPr>
              <a:t>conductas, distribuidas de la siguiente manera:</a:t>
            </a:r>
          </a:p>
          <a:p>
            <a:pPr algn="just" fontAlgn="base">
              <a:lnSpc>
                <a:spcPct val="100000"/>
              </a:lnSpc>
              <a:spcBef>
                <a:spcPts val="0"/>
              </a:spcBef>
              <a:buNone/>
            </a:pPr>
            <a:endParaRPr lang="es-CO" sz="1800" dirty="0">
              <a:solidFill>
                <a:srgbClr val="044990"/>
              </a:solidFill>
            </a:endParaRPr>
          </a:p>
        </p:txBody>
      </p:sp>
      <p:pic>
        <p:nvPicPr>
          <p:cNvPr id="18" name="17 Imagen"/>
          <p:cNvPicPr/>
          <p:nvPr/>
        </p:nvPicPr>
        <p:blipFill>
          <a:blip r:embed="rId3" cstate="print"/>
          <a:srcRect/>
          <a:stretch>
            <a:fillRect/>
          </a:stretch>
        </p:blipFill>
        <p:spPr bwMode="auto">
          <a:xfrm>
            <a:off x="2328863" y="2505075"/>
            <a:ext cx="4486275" cy="1097435"/>
          </a:xfrm>
          <a:prstGeom prst="rect">
            <a:avLst/>
          </a:prstGeom>
          <a:noFill/>
          <a:ln w="9525">
            <a:noFill/>
            <a:miter lim="800000"/>
            <a:headEnd/>
            <a:tailEnd/>
          </a:ln>
        </p:spPr>
      </p:pic>
    </p:spTree>
    <p:extLst>
      <p:ext uri="{BB962C8B-B14F-4D97-AF65-F5344CB8AC3E}">
        <p14:creationId xmlns="" xmlns:p14="http://schemas.microsoft.com/office/powerpoint/2010/main" val="16133323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Pliego de cargos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35236"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7428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810616" y="466251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
          <p:cNvSpPr>
            <a:spLocks noGrp="1" noChangeArrowheads="1"/>
          </p:cNvSpPr>
          <p:nvPr>
            <p:ph sz="quarter" idx="15"/>
          </p:nvPr>
        </p:nvSpPr>
        <p:spPr bwMode="auto">
          <a:xfrm>
            <a:off x="685800" y="1433657"/>
            <a:ext cx="757431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El pliego de cargos relativo a temas de operaciones comprenden conductas relacionadas con los siguientes mercados:</a:t>
            </a:r>
          </a:p>
        </p:txBody>
      </p:sp>
      <p:pic>
        <p:nvPicPr>
          <p:cNvPr id="17" name="16 Imagen"/>
          <p:cNvPicPr/>
          <p:nvPr/>
        </p:nvPicPr>
        <p:blipFill>
          <a:blip r:embed="rId3" cstate="print"/>
          <a:srcRect/>
          <a:stretch>
            <a:fillRect/>
          </a:stretch>
        </p:blipFill>
        <p:spPr bwMode="auto">
          <a:xfrm>
            <a:off x="1871980" y="2138316"/>
            <a:ext cx="5400040" cy="1399321"/>
          </a:xfrm>
          <a:prstGeom prst="rect">
            <a:avLst/>
          </a:prstGeom>
          <a:noFill/>
          <a:ln w="9525">
            <a:noFill/>
            <a:miter lim="800000"/>
            <a:headEnd/>
            <a:tailEnd/>
          </a:ln>
        </p:spPr>
      </p:pic>
    </p:spTree>
    <p:extLst>
      <p:ext uri="{BB962C8B-B14F-4D97-AF65-F5344CB8AC3E}">
        <p14:creationId xmlns="" xmlns:p14="http://schemas.microsoft.com/office/powerpoint/2010/main" val="54852431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Pliego de cargos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35236"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1078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979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
          <p:cNvSpPr>
            <a:spLocks noGrp="1" noChangeArrowheads="1"/>
          </p:cNvSpPr>
          <p:nvPr>
            <p:ph sz="quarter" idx="15"/>
          </p:nvPr>
        </p:nvSpPr>
        <p:spPr bwMode="auto">
          <a:xfrm>
            <a:off x="617560" y="1447019"/>
            <a:ext cx="757431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El pliego relativo a temas de mercado comprenden conductas relacionadas con los siguientes tipos de incumplimientos:</a:t>
            </a:r>
          </a:p>
        </p:txBody>
      </p:sp>
      <p:pic>
        <p:nvPicPr>
          <p:cNvPr id="18" name="17 Imagen"/>
          <p:cNvPicPr/>
          <p:nvPr/>
        </p:nvPicPr>
        <p:blipFill>
          <a:blip r:embed="rId3" cstate="print"/>
          <a:srcRect/>
          <a:stretch>
            <a:fillRect/>
          </a:stretch>
        </p:blipFill>
        <p:spPr bwMode="auto">
          <a:xfrm>
            <a:off x="2328863" y="2307431"/>
            <a:ext cx="4486275" cy="1127747"/>
          </a:xfrm>
          <a:prstGeom prst="rect">
            <a:avLst/>
          </a:prstGeom>
          <a:noFill/>
          <a:ln w="9525">
            <a:noFill/>
            <a:miter lim="800000"/>
            <a:headEnd/>
            <a:tailEnd/>
          </a:ln>
        </p:spPr>
      </p:pic>
    </p:spTree>
    <p:extLst>
      <p:ext uri="{BB962C8B-B14F-4D97-AF65-F5344CB8AC3E}">
        <p14:creationId xmlns="" xmlns:p14="http://schemas.microsoft.com/office/powerpoint/2010/main" val="343489884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Pliego de cargos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35236"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1078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85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
          <p:cNvSpPr>
            <a:spLocks noGrp="1" noChangeArrowheads="1"/>
          </p:cNvSpPr>
          <p:nvPr>
            <p:ph sz="quarter" idx="15"/>
          </p:nvPr>
        </p:nvSpPr>
        <p:spPr bwMode="auto">
          <a:xfrm>
            <a:off x="617560" y="1427969"/>
            <a:ext cx="757431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Los pliegos relativos a temas de riesgos y control interno comprenden conductas relacionadas con los siguientes tipos de incumplimientos:</a:t>
            </a:r>
          </a:p>
        </p:txBody>
      </p:sp>
      <p:pic>
        <p:nvPicPr>
          <p:cNvPr id="18" name="17 Imagen"/>
          <p:cNvPicPr/>
          <p:nvPr/>
        </p:nvPicPr>
        <p:blipFill>
          <a:blip r:embed="rId3" cstate="print"/>
          <a:srcRect/>
          <a:stretch>
            <a:fillRect/>
          </a:stretch>
        </p:blipFill>
        <p:spPr bwMode="auto">
          <a:xfrm>
            <a:off x="2328863" y="2349103"/>
            <a:ext cx="4486275" cy="1233842"/>
          </a:xfrm>
          <a:prstGeom prst="rect">
            <a:avLst/>
          </a:prstGeom>
          <a:noFill/>
          <a:ln w="9525">
            <a:noFill/>
            <a:miter lim="800000"/>
            <a:headEnd/>
            <a:tailEnd/>
          </a:ln>
        </p:spPr>
      </p:pic>
    </p:spTree>
    <p:extLst>
      <p:ext uri="{BB962C8B-B14F-4D97-AF65-F5344CB8AC3E}">
        <p14:creationId xmlns="" xmlns:p14="http://schemas.microsoft.com/office/powerpoint/2010/main" val="343489884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Archivos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32392" y="4624417"/>
            <a:ext cx="1044000" cy="89297"/>
            <a:chOff x="658504" y="6165890"/>
            <a:chExt cx="1044000" cy="119062"/>
          </a:xfrm>
        </p:grpSpPr>
        <p:sp>
          <p:nvSpPr>
            <p:cNvPr id="30" name="Rectangle 9"/>
            <p:cNvSpPr>
              <a:spLocks noChangeArrowheads="1"/>
            </p:cNvSpPr>
            <p:nvPr/>
          </p:nvSpPr>
          <p:spPr bwMode="auto">
            <a:xfrm>
              <a:off x="658504"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1874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19632"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979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9632" y="1703615"/>
            <a:ext cx="8056824" cy="2430980"/>
          </a:xfrm>
          <a:prstGeom prst="rect">
            <a:avLst/>
          </a:prstGeom>
          <a:ln/>
          <a:extLst/>
        </p:spPr>
        <p:style>
          <a:lnRef idx="2">
            <a:schemeClr val="accent3"/>
          </a:lnRef>
          <a:fillRef idx="1">
            <a:schemeClr val="lt1"/>
          </a:fillRef>
          <a:effectRef idx="0">
            <a:schemeClr val="accent3"/>
          </a:effectRef>
          <a:fontRef idx="minor">
            <a:schemeClr val="dk1"/>
          </a:fontRef>
        </p:style>
      </p:pic>
      <p:sp>
        <p:nvSpPr>
          <p:cNvPr id="20" name="Flecha abajo 2"/>
          <p:cNvSpPr/>
          <p:nvPr/>
        </p:nvSpPr>
        <p:spPr bwMode="auto">
          <a:xfrm>
            <a:off x="6687440" y="2419026"/>
            <a:ext cx="432048" cy="568821"/>
          </a:xfrm>
          <a:prstGeom prst="downArrow">
            <a:avLst/>
          </a:prstGeom>
          <a:solidFill>
            <a:srgbClr val="FF6600"/>
          </a:solidFill>
          <a:ln w="19050">
            <a:solidFill>
              <a:srgbClr val="000080"/>
            </a:solidFill>
            <a:round/>
            <a:headEnd/>
            <a:tailEnd/>
          </a:ln>
          <a:effectLst/>
        </p:spPr>
        <p:txBody>
          <a:bodyPr wrap="square" rtlCol="0" anchor="ctr">
            <a:spAutoFit/>
          </a:bodyPr>
          <a:lstStyle/>
          <a:p>
            <a:pPr algn="ctr" eaLnBrk="0" hangingPunct="0">
              <a:buClr>
                <a:srgbClr val="FF6600"/>
              </a:buClr>
            </a:pPr>
            <a:endParaRPr lang="es-CO" sz="2400" b="1" dirty="0">
              <a:latin typeface="+mn-lt"/>
            </a:endParaRPr>
          </a:p>
        </p:txBody>
      </p:sp>
      <p:sp>
        <p:nvSpPr>
          <p:cNvPr id="17" name="Flecha abajo 2"/>
          <p:cNvSpPr/>
          <p:nvPr/>
        </p:nvSpPr>
        <p:spPr bwMode="auto">
          <a:xfrm>
            <a:off x="780128" y="1867986"/>
            <a:ext cx="432048" cy="568821"/>
          </a:xfrm>
          <a:prstGeom prst="downArrow">
            <a:avLst/>
          </a:prstGeom>
          <a:solidFill>
            <a:srgbClr val="FF6600"/>
          </a:solidFill>
          <a:ln w="19050">
            <a:solidFill>
              <a:srgbClr val="000080"/>
            </a:solidFill>
            <a:round/>
            <a:headEnd/>
            <a:tailEnd/>
          </a:ln>
          <a:effectLst/>
        </p:spPr>
        <p:txBody>
          <a:bodyPr wrap="square" rtlCol="0" anchor="ctr">
            <a:spAutoFit/>
          </a:bodyPr>
          <a:lstStyle/>
          <a:p>
            <a:pPr algn="ctr" eaLnBrk="0" hangingPunct="0">
              <a:buClr>
                <a:srgbClr val="FF6600"/>
              </a:buClr>
            </a:pPr>
            <a:endParaRPr lang="es-CO" sz="2400" b="1" dirty="0">
              <a:latin typeface="+mn-lt"/>
            </a:endParaRPr>
          </a:p>
        </p:txBody>
      </p:sp>
    </p:spTree>
    <p:extLst>
      <p:ext uri="{BB962C8B-B14F-4D97-AF65-F5344CB8AC3E}">
        <p14:creationId xmlns="" xmlns:p14="http://schemas.microsoft.com/office/powerpoint/2010/main" val="259195607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animBg="1"/>
      <p:bldP spid="1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Archivos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35236"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2348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85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
          <p:cNvSpPr>
            <a:spLocks noGrp="1" noChangeArrowheads="1"/>
          </p:cNvSpPr>
          <p:nvPr>
            <p:ph sz="quarter" idx="15"/>
          </p:nvPr>
        </p:nvSpPr>
        <p:spPr bwMode="auto">
          <a:xfrm>
            <a:off x="617560" y="1365408"/>
            <a:ext cx="7574318"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En cumplimento del deber del artículo 2.4.3.6. del Reglamento, según el cual, </a:t>
            </a:r>
            <a:r>
              <a:rPr lang="es-CO" sz="1800" i="1" dirty="0">
                <a:solidFill>
                  <a:srgbClr val="044990"/>
                </a:solidFill>
              </a:rPr>
              <a:t>“El Jefe del Área de Seguimiento </a:t>
            </a:r>
            <a:r>
              <a:rPr lang="es-CO" sz="1800" b="1" i="1" dirty="0">
                <a:solidFill>
                  <a:srgbClr val="044990"/>
                </a:solidFill>
              </a:rPr>
              <a:t>deberá archivar la investigación cuando considere que no existe mérito</a:t>
            </a:r>
            <a:r>
              <a:rPr lang="es-CO" sz="1800" i="1" dirty="0">
                <a:solidFill>
                  <a:srgbClr val="044990"/>
                </a:solidFill>
              </a:rPr>
              <a:t> para continuar con el trámite del proceso. En todo caso, el archivo de la investigación deberá ser motivado y documentado.”, </a:t>
            </a:r>
            <a:r>
              <a:rPr lang="es-CO" sz="1800" dirty="0">
                <a:solidFill>
                  <a:srgbClr val="044990"/>
                </a:solidFill>
              </a:rPr>
              <a:t>durante el periodo se archivaron </a:t>
            </a:r>
            <a:r>
              <a:rPr lang="es-CO" sz="1800" b="1" dirty="0" smtClean="0">
                <a:solidFill>
                  <a:srgbClr val="044990"/>
                </a:solidFill>
              </a:rPr>
              <a:t>16 </a:t>
            </a:r>
            <a:r>
              <a:rPr lang="es-CO" sz="1800" dirty="0">
                <a:solidFill>
                  <a:srgbClr val="044990"/>
                </a:solidFill>
              </a:rPr>
              <a:t>conductas en etapa de investigación preliminar y </a:t>
            </a:r>
            <a:r>
              <a:rPr lang="es-CO" sz="1800" b="1" dirty="0" smtClean="0">
                <a:solidFill>
                  <a:srgbClr val="044990"/>
                </a:solidFill>
              </a:rPr>
              <a:t>44,</a:t>
            </a:r>
            <a:r>
              <a:rPr lang="es-CO" sz="1800" dirty="0" smtClean="0">
                <a:solidFill>
                  <a:srgbClr val="044990"/>
                </a:solidFill>
              </a:rPr>
              <a:t> </a:t>
            </a:r>
            <a:r>
              <a:rPr lang="es-CO" sz="1800" dirty="0">
                <a:solidFill>
                  <a:srgbClr val="044990"/>
                </a:solidFill>
              </a:rPr>
              <a:t>una vez iniciado el procesos disciplinario:</a:t>
            </a:r>
          </a:p>
        </p:txBody>
      </p:sp>
      <p:pic>
        <p:nvPicPr>
          <p:cNvPr id="17" name="16 Imagen"/>
          <p:cNvPicPr/>
          <p:nvPr/>
        </p:nvPicPr>
        <p:blipFill>
          <a:blip r:embed="rId3" cstate="print"/>
          <a:srcRect/>
          <a:stretch>
            <a:fillRect/>
          </a:stretch>
        </p:blipFill>
        <p:spPr bwMode="auto">
          <a:xfrm>
            <a:off x="1847266" y="3357791"/>
            <a:ext cx="5400040" cy="717552"/>
          </a:xfrm>
          <a:prstGeom prst="rect">
            <a:avLst/>
          </a:prstGeom>
          <a:noFill/>
          <a:ln w="9525">
            <a:noFill/>
            <a:miter lim="800000"/>
            <a:headEnd/>
            <a:tailEnd/>
          </a:ln>
        </p:spPr>
      </p:pic>
    </p:spTree>
    <p:extLst>
      <p:ext uri="{BB962C8B-B14F-4D97-AF65-F5344CB8AC3E}">
        <p14:creationId xmlns="" xmlns:p14="http://schemas.microsoft.com/office/powerpoint/2010/main" val="30838203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Archivos - Operaciones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35236"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92348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a:t>
            </a:r>
            <a:r>
              <a:rPr lang="en-US" sz="1300" dirty="0">
                <a:solidFill>
                  <a:srgbClr val="044990"/>
                </a:solidFill>
                <a:latin typeface="Franklin Gothic Demi Cond" panose="020B0706030402020204" pitchFamily="34" charset="0"/>
              </a:rPr>
              <a:t>3</a:t>
            </a: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85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6" name="15 Imagen"/>
          <p:cNvPicPr/>
          <p:nvPr/>
        </p:nvPicPr>
        <p:blipFill>
          <a:blip r:embed="rId3" cstate="print"/>
          <a:srcRect/>
          <a:stretch>
            <a:fillRect/>
          </a:stretch>
        </p:blipFill>
        <p:spPr bwMode="auto">
          <a:xfrm>
            <a:off x="1075267" y="1791730"/>
            <a:ext cx="6739466" cy="1748481"/>
          </a:xfrm>
          <a:prstGeom prst="rect">
            <a:avLst/>
          </a:prstGeom>
          <a:noFill/>
          <a:ln w="9525">
            <a:noFill/>
            <a:miter lim="800000"/>
            <a:headEnd/>
            <a:tailEnd/>
          </a:ln>
        </p:spPr>
      </p:pic>
      <p:sp>
        <p:nvSpPr>
          <p:cNvPr id="18" name="17 Flecha izquierda"/>
          <p:cNvSpPr/>
          <p:nvPr/>
        </p:nvSpPr>
        <p:spPr>
          <a:xfrm>
            <a:off x="7848595" y="2451099"/>
            <a:ext cx="978408" cy="127000"/>
          </a:xfrm>
          <a:prstGeom prst="left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Tree>
    <p:extLst>
      <p:ext uri="{BB962C8B-B14F-4D97-AF65-F5344CB8AC3E}">
        <p14:creationId xmlns="" xmlns:p14="http://schemas.microsoft.com/office/powerpoint/2010/main" val="30838203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8320792"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Archivos – Mercado, Riesgos y Financiero</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3</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2935236"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2898084"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85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9" name="18 Imagen"/>
          <p:cNvPicPr/>
          <p:nvPr/>
        </p:nvPicPr>
        <p:blipFill>
          <a:blip r:embed="rId3" cstate="print"/>
          <a:srcRect/>
          <a:stretch>
            <a:fillRect/>
          </a:stretch>
        </p:blipFill>
        <p:spPr bwMode="auto">
          <a:xfrm>
            <a:off x="1704576" y="1657350"/>
            <a:ext cx="5631264" cy="1143000"/>
          </a:xfrm>
          <a:prstGeom prst="rect">
            <a:avLst/>
          </a:prstGeom>
          <a:noFill/>
          <a:ln w="9525">
            <a:noFill/>
            <a:miter lim="800000"/>
            <a:headEnd/>
            <a:tailEnd/>
          </a:ln>
        </p:spPr>
      </p:pic>
      <p:pic>
        <p:nvPicPr>
          <p:cNvPr id="25" name="24 Imagen"/>
          <p:cNvPicPr/>
          <p:nvPr/>
        </p:nvPicPr>
        <p:blipFill>
          <a:blip r:embed="rId4" cstate="print"/>
          <a:srcRect/>
          <a:stretch>
            <a:fillRect/>
          </a:stretch>
        </p:blipFill>
        <p:spPr bwMode="auto">
          <a:xfrm>
            <a:off x="1704576" y="3003134"/>
            <a:ext cx="5708472" cy="858353"/>
          </a:xfrm>
          <a:prstGeom prst="rect">
            <a:avLst/>
          </a:prstGeom>
          <a:noFill/>
          <a:ln w="9525">
            <a:noFill/>
            <a:miter lim="800000"/>
            <a:headEnd/>
            <a:tailEnd/>
          </a:ln>
        </p:spPr>
      </p:pic>
    </p:spTree>
    <p:extLst>
      <p:ext uri="{BB962C8B-B14F-4D97-AF65-F5344CB8AC3E}">
        <p14:creationId xmlns="" xmlns:p14="http://schemas.microsoft.com/office/powerpoint/2010/main" val="30838203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51"/>
            <a:ext cx="7773412" cy="1668947"/>
          </a:xfrm>
        </p:spPr>
        <p:txBody>
          <a:bodyPr/>
          <a:lstStyle/>
          <a:p>
            <a:r>
              <a:rPr lang="es-ES" dirty="0"/>
              <a:t>Capítulo 4</a:t>
            </a:r>
            <a:endParaRPr lang="en-US" dirty="0"/>
          </a:p>
        </p:txBody>
      </p:sp>
      <p:sp>
        <p:nvSpPr>
          <p:cNvPr id="7" name="Text Placeholder 5"/>
          <p:cNvSpPr>
            <a:spLocks noGrp="1"/>
          </p:cNvSpPr>
          <p:nvPr>
            <p:ph type="body" sz="quarter" idx="14"/>
          </p:nvPr>
        </p:nvSpPr>
        <p:spPr>
          <a:xfrm>
            <a:off x="685269" y="3465668"/>
            <a:ext cx="7775100" cy="1061829"/>
          </a:xfrm>
        </p:spPr>
        <p:txBody>
          <a:bodyPr/>
          <a:lstStyle/>
          <a:p>
            <a:r>
              <a:rPr lang="es-CO" sz="2400" dirty="0">
                <a:solidFill>
                  <a:schemeClr val="bg1"/>
                </a:solidFill>
              </a:rPr>
              <a:t>VISITAS Y CFA</a:t>
            </a:r>
            <a:endParaRPr lang="fr-FR" sz="2400" dirty="0">
              <a:solidFill>
                <a:schemeClr val="bg1"/>
              </a:solidFill>
            </a:endParaRPr>
          </a:p>
          <a:p>
            <a:endParaRPr lang="en-US" dirty="0"/>
          </a:p>
          <a:p>
            <a:endParaRPr lang="en-US" dirty="0"/>
          </a:p>
        </p:txBody>
      </p:sp>
    </p:spTree>
    <p:extLst>
      <p:ext uri="{BB962C8B-B14F-4D97-AF65-F5344CB8AC3E}">
        <p14:creationId xmlns="" xmlns:p14="http://schemas.microsoft.com/office/powerpoint/2010/main" val="230967553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7229162" y="4883985"/>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7" name="6 CuadroTexto"/>
          <p:cNvSpPr txBox="1"/>
          <p:nvPr/>
        </p:nvSpPr>
        <p:spPr>
          <a:xfrm>
            <a:off x="846404" y="-1"/>
            <a:ext cx="7226606" cy="656824"/>
          </a:xfrm>
          <a:prstGeom prst="rect">
            <a:avLst/>
          </a:prstGeom>
        </p:spPr>
        <p:txBody>
          <a:bodyPr vert="horz" lIns="0" tIns="0" rIns="0" bIns="0" rtlCol="0" anchor="ctr">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b="0" dirty="0"/>
              <a:t>Estado de Resultados</a:t>
            </a:r>
          </a:p>
        </p:txBody>
      </p:sp>
      <p:sp>
        <p:nvSpPr>
          <p:cNvPr id="18" name="17 CuadroTexto"/>
          <p:cNvSpPr txBox="1"/>
          <p:nvPr/>
        </p:nvSpPr>
        <p:spPr>
          <a:xfrm>
            <a:off x="139394" y="3876542"/>
            <a:ext cx="8914454" cy="1077218"/>
          </a:xfrm>
          <a:prstGeom prst="rect">
            <a:avLst/>
          </a:prstGeom>
          <a:noFill/>
        </p:spPr>
        <p:txBody>
          <a:bodyPr wrap="square" lIns="0" tIns="0" rIns="0" bIns="0" rtlCol="0">
            <a:spAutoFit/>
          </a:bodyPr>
          <a:lstStyle/>
          <a:p>
            <a:pPr marL="171450" indent="-171450" algn="just">
              <a:buFont typeface="Arial" panose="020B0604020202020204" pitchFamily="34" charset="0"/>
              <a:buChar char="•"/>
            </a:pPr>
            <a:r>
              <a:rPr lang="es-CO" sz="1400" dirty="0" smtClean="0">
                <a:latin typeface="+mj-lt"/>
                <a:ea typeface="+mj-ea"/>
                <a:cs typeface="+mj-cs"/>
              </a:rPr>
              <a:t>En los ingresos operacionales se destaca el comportamiento </a:t>
            </a:r>
            <a:r>
              <a:rPr lang="es-CO" sz="1400" b="1" dirty="0" smtClean="0">
                <a:solidFill>
                  <a:srgbClr val="0070C0"/>
                </a:solidFill>
                <a:latin typeface="+mj-lt"/>
                <a:ea typeface="+mj-ea"/>
                <a:cs typeface="+mj-cs"/>
              </a:rPr>
              <a:t>de Registro de facturas, Mercado de Compras Públicas, convenios y gas</a:t>
            </a:r>
          </a:p>
          <a:p>
            <a:pPr marL="171450" indent="-171450" algn="just">
              <a:buFont typeface="Arial" panose="020B0604020202020204" pitchFamily="34" charset="0"/>
              <a:buChar char="•"/>
            </a:pPr>
            <a:r>
              <a:rPr lang="es-CO" sz="1400" dirty="0" smtClean="0">
                <a:latin typeface="+mj-lt"/>
                <a:ea typeface="+mj-ea"/>
                <a:cs typeface="+mj-cs"/>
              </a:rPr>
              <a:t>Los gastos operacionales comprenden principalmente </a:t>
            </a:r>
            <a:r>
              <a:rPr lang="es-CO" sz="1400" b="1" dirty="0" smtClean="0">
                <a:solidFill>
                  <a:srgbClr val="0070C0"/>
                </a:solidFill>
                <a:latin typeface="+mj-lt"/>
                <a:ea typeface="+mj-ea"/>
                <a:cs typeface="+mj-cs"/>
              </a:rPr>
              <a:t>beneficios a empleados, impuestos, sistematización, contribuciones y amortizaciones</a:t>
            </a:r>
          </a:p>
          <a:p>
            <a:pPr marL="171450" indent="-171450" algn="just">
              <a:buFont typeface="Arial" panose="020B0604020202020204" pitchFamily="34" charset="0"/>
              <a:buChar char="•"/>
            </a:pPr>
            <a:r>
              <a:rPr lang="es-CO" sz="1400" dirty="0" smtClean="0">
                <a:latin typeface="+mj-lt"/>
                <a:ea typeface="+mj-ea"/>
                <a:cs typeface="+mj-cs"/>
              </a:rPr>
              <a:t>El resultado neto presenta una variación positiva respecto al año 2016 de </a:t>
            </a:r>
            <a:r>
              <a:rPr lang="es-CO" sz="1400" b="1" dirty="0" smtClean="0">
                <a:latin typeface="+mj-lt"/>
                <a:ea typeface="+mj-ea"/>
                <a:cs typeface="+mj-cs"/>
              </a:rPr>
              <a:t>$3.862</a:t>
            </a:r>
          </a:p>
        </p:txBody>
      </p:sp>
      <p:cxnSp>
        <p:nvCxnSpPr>
          <p:cNvPr id="20" name="19 Conector recto"/>
          <p:cNvCxnSpPr/>
          <p:nvPr/>
        </p:nvCxnSpPr>
        <p:spPr>
          <a:xfrm>
            <a:off x="0" y="3777381"/>
            <a:ext cx="9144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1 Gráfico"/>
          <p:cNvGraphicFramePr>
            <a:graphicFrameLocks noGrp="1"/>
          </p:cNvGraphicFramePr>
          <p:nvPr/>
        </p:nvGraphicFramePr>
        <p:xfrm>
          <a:off x="0" y="464457"/>
          <a:ext cx="9053848" cy="3120558"/>
        </p:xfrm>
        <a:graphic>
          <a:graphicData uri="http://schemas.openxmlformats.org/drawingml/2006/chart">
            <c:chart xmlns:c="http://schemas.openxmlformats.org/drawingml/2006/chart" xmlns:r="http://schemas.openxmlformats.org/officeDocument/2006/relationships" r:id="rId3"/>
          </a:graphicData>
        </a:graphic>
      </p:graphicFrame>
      <p:pic>
        <p:nvPicPr>
          <p:cNvPr id="8" name="91 Imagen" descr="BMC LOGO.bmp"/>
          <p:cNvPicPr>
            <a:picLocks noChangeAspect="1"/>
          </p:cNvPicPr>
          <p:nvPr/>
        </p:nvPicPr>
        <p:blipFill>
          <a:blip r:embed="rId4" cstate="print"/>
          <a:srcRect t="9660" r="-211"/>
          <a:stretch>
            <a:fillRect/>
          </a:stretch>
        </p:blipFill>
        <p:spPr bwMode="auto">
          <a:xfrm>
            <a:off x="7494593" y="117202"/>
            <a:ext cx="1512000" cy="465145"/>
          </a:xfrm>
          <a:prstGeom prst="rect">
            <a:avLst/>
          </a:prstGeom>
          <a:noFill/>
          <a:ln w="9525">
            <a:noFill/>
            <a:miter lim="800000"/>
            <a:headEnd/>
            <a:tailEnd/>
          </a:ln>
        </p:spPr>
      </p:pic>
    </p:spTree>
    <p:extLst>
      <p:ext uri="{BB962C8B-B14F-4D97-AF65-F5344CB8AC3E}">
        <p14:creationId xmlns:p14="http://schemas.microsoft.com/office/powerpoint/2010/main" xmlns="" val="386995014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4</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4042620"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4018168"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4</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8178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29191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Visitas</a:t>
            </a:r>
            <a:endParaRPr lang="es-CO" sz="3200" b="1" dirty="0">
              <a:effectLst>
                <a:outerShdw blurRad="38100" dist="38100" dir="2700000" algn="tl">
                  <a:srgbClr val="000000">
                    <a:alpha val="43137"/>
                  </a:srgbClr>
                </a:outerShdw>
              </a:effectLst>
            </a:endParaRPr>
          </a:p>
        </p:txBody>
      </p:sp>
      <p:pic>
        <p:nvPicPr>
          <p:cNvPr id="17" name="16 Imagen" descr="cid:image001.png@01D2F0E0.757A1000"/>
          <p:cNvPicPr/>
          <p:nvPr/>
        </p:nvPicPr>
        <p:blipFill>
          <a:blip r:embed="rId3" r:link="rId4" cstate="print"/>
          <a:srcRect/>
          <a:stretch>
            <a:fillRect/>
          </a:stretch>
        </p:blipFill>
        <p:spPr bwMode="auto">
          <a:xfrm>
            <a:off x="1871980" y="1225427"/>
            <a:ext cx="5400040" cy="2274032"/>
          </a:xfrm>
          <a:prstGeom prst="rect">
            <a:avLst/>
          </a:prstGeom>
          <a:noFill/>
          <a:ln w="9525">
            <a:noFill/>
            <a:miter lim="800000"/>
            <a:headEnd/>
            <a:tailEnd/>
          </a:ln>
        </p:spPr>
      </p:pic>
      <p:sp>
        <p:nvSpPr>
          <p:cNvPr id="18" name="17 CuadroTexto"/>
          <p:cNvSpPr txBox="1"/>
          <p:nvPr/>
        </p:nvSpPr>
        <p:spPr>
          <a:xfrm>
            <a:off x="735088" y="3547423"/>
            <a:ext cx="7938762" cy="1625060"/>
          </a:xfrm>
          <a:prstGeom prst="rect">
            <a:avLst/>
          </a:prstGeom>
          <a:noFill/>
        </p:spPr>
        <p:txBody>
          <a:bodyPr wrap="square" lIns="0" tIns="0" rIns="0" bIns="0" rtlCol="0">
            <a:spAutoFit/>
          </a:bodyPr>
          <a:lstStyle/>
          <a:p>
            <a:pPr algn="just" fontAlgn="base">
              <a:spcAft>
                <a:spcPts val="1200"/>
              </a:spcAft>
            </a:pPr>
            <a:r>
              <a:rPr lang="es-MX" sz="1600" dirty="0" smtClean="0">
                <a:solidFill>
                  <a:srgbClr val="044990"/>
                </a:solidFill>
              </a:rPr>
              <a:t>Se realizaron tres (3) visitas, una (1) general, una (1) específica y una (1) de verificación de Plan de Ajuste.</a:t>
            </a:r>
            <a:endParaRPr lang="es-CO" sz="1600" dirty="0" smtClean="0">
              <a:solidFill>
                <a:srgbClr val="044990"/>
              </a:solidFill>
            </a:endParaRPr>
          </a:p>
          <a:p>
            <a:pPr algn="just" fontAlgn="base">
              <a:spcAft>
                <a:spcPts val="1200"/>
              </a:spcAft>
            </a:pPr>
            <a:r>
              <a:rPr lang="es-MX" sz="1600" dirty="0" smtClean="0">
                <a:solidFill>
                  <a:srgbClr val="044990"/>
                </a:solidFill>
              </a:rPr>
              <a:t>Se terminaron dos (2) informes de visitas específicas y dos (2) de visitas de verificación de Plan de Ajuste. </a:t>
            </a:r>
            <a:endParaRPr lang="es-CO" sz="1600" dirty="0" smtClean="0">
              <a:solidFill>
                <a:srgbClr val="044990"/>
              </a:solidFill>
            </a:endParaRPr>
          </a:p>
          <a:p>
            <a:pPr>
              <a:lnSpc>
                <a:spcPct val="120000"/>
              </a:lnSpc>
            </a:pPr>
            <a:endParaRPr lang="es-CO" sz="1600" dirty="0">
              <a:solidFill>
                <a:schemeClr val="tx2"/>
              </a:solidFill>
            </a:endParaRPr>
          </a:p>
        </p:txBody>
      </p:sp>
    </p:spTree>
    <p:extLst>
      <p:ext uri="{BB962C8B-B14F-4D97-AF65-F5344CB8AC3E}">
        <p14:creationId xmlns="" xmlns:p14="http://schemas.microsoft.com/office/powerpoint/2010/main" val="141874196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8320792"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Comunicaciones formales de advertencia</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4</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4055320"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4028972"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4</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1795432"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28937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
          <p:cNvSpPr>
            <a:spLocks noGrp="1" noChangeArrowheads="1"/>
          </p:cNvSpPr>
          <p:nvPr>
            <p:ph sz="quarter" idx="15"/>
          </p:nvPr>
        </p:nvSpPr>
        <p:spPr bwMode="auto">
          <a:xfrm>
            <a:off x="617560" y="1401353"/>
            <a:ext cx="7574318"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Entre el 1 de enero y el 31 de marzo de 2017, se expidieron </a:t>
            </a:r>
            <a:r>
              <a:rPr lang="es-CO" sz="1800" b="1" dirty="0" smtClean="0">
                <a:solidFill>
                  <a:srgbClr val="044990"/>
                </a:solidFill>
              </a:rPr>
              <a:t>cinco (5) </a:t>
            </a:r>
            <a:r>
              <a:rPr lang="es-CO" sz="1800" dirty="0">
                <a:solidFill>
                  <a:srgbClr val="044990"/>
                </a:solidFill>
              </a:rPr>
              <a:t>comunicaciones formales de advertencia por </a:t>
            </a:r>
            <a:r>
              <a:rPr lang="es-CO" sz="1800" dirty="0" smtClean="0">
                <a:solidFill>
                  <a:srgbClr val="044990"/>
                </a:solidFill>
              </a:rPr>
              <a:t>quince </a:t>
            </a:r>
            <a:r>
              <a:rPr lang="es-CO" sz="1800" b="1" dirty="0" smtClean="0">
                <a:solidFill>
                  <a:srgbClr val="044990"/>
                </a:solidFill>
              </a:rPr>
              <a:t>(15) </a:t>
            </a:r>
            <a:r>
              <a:rPr lang="es-CO" sz="1800" dirty="0">
                <a:solidFill>
                  <a:srgbClr val="044990"/>
                </a:solidFill>
              </a:rPr>
              <a:t>conductas distribuidas de la siguiente manera: </a:t>
            </a:r>
          </a:p>
        </p:txBody>
      </p:sp>
      <p:pic>
        <p:nvPicPr>
          <p:cNvPr id="20" name="19 Imagen"/>
          <p:cNvPicPr/>
          <p:nvPr/>
        </p:nvPicPr>
        <p:blipFill>
          <a:blip r:embed="rId3" cstate="print"/>
          <a:srcRect/>
          <a:stretch>
            <a:fillRect/>
          </a:stretch>
        </p:blipFill>
        <p:spPr bwMode="auto">
          <a:xfrm>
            <a:off x="2334955" y="2514260"/>
            <a:ext cx="4474090" cy="797388"/>
          </a:xfrm>
          <a:prstGeom prst="rect">
            <a:avLst/>
          </a:prstGeom>
          <a:noFill/>
          <a:ln w="9525">
            <a:noFill/>
            <a:miter lim="800000"/>
            <a:headEnd/>
            <a:tailEnd/>
          </a:ln>
        </p:spPr>
      </p:pic>
      <p:pic>
        <p:nvPicPr>
          <p:cNvPr id="21" name="20 Imagen"/>
          <p:cNvPicPr/>
          <p:nvPr/>
        </p:nvPicPr>
        <p:blipFill>
          <a:blip r:embed="rId4" cstate="print"/>
          <a:srcRect/>
          <a:stretch>
            <a:fillRect/>
          </a:stretch>
        </p:blipFill>
        <p:spPr bwMode="auto">
          <a:xfrm>
            <a:off x="859887" y="3604531"/>
            <a:ext cx="3686714" cy="773795"/>
          </a:xfrm>
          <a:prstGeom prst="rect">
            <a:avLst/>
          </a:prstGeom>
          <a:noFill/>
          <a:ln w="9525">
            <a:noFill/>
            <a:miter lim="800000"/>
            <a:headEnd/>
            <a:tailEnd/>
          </a:ln>
        </p:spPr>
      </p:pic>
      <p:pic>
        <p:nvPicPr>
          <p:cNvPr id="26" name="25 Imagen"/>
          <p:cNvPicPr/>
          <p:nvPr/>
        </p:nvPicPr>
        <p:blipFill>
          <a:blip r:embed="rId5" cstate="print"/>
          <a:srcRect/>
          <a:stretch>
            <a:fillRect/>
          </a:stretch>
        </p:blipFill>
        <p:spPr bwMode="auto">
          <a:xfrm>
            <a:off x="4741333" y="3604531"/>
            <a:ext cx="3597233" cy="773795"/>
          </a:xfrm>
          <a:prstGeom prst="rect">
            <a:avLst/>
          </a:prstGeom>
          <a:noFill/>
          <a:ln w="9525">
            <a:noFill/>
            <a:miter lim="800000"/>
            <a:headEnd/>
            <a:tailEnd/>
          </a:ln>
        </p:spPr>
      </p:pic>
    </p:spTree>
    <p:extLst>
      <p:ext uri="{BB962C8B-B14F-4D97-AF65-F5344CB8AC3E}">
        <p14:creationId xmlns="" xmlns:p14="http://schemas.microsoft.com/office/powerpoint/2010/main" val="14077627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51"/>
            <a:ext cx="7773412" cy="1668947"/>
          </a:xfrm>
        </p:spPr>
        <p:txBody>
          <a:bodyPr/>
          <a:lstStyle/>
          <a:p>
            <a:r>
              <a:rPr lang="es-ES" dirty="0"/>
              <a:t>Capítulo 5</a:t>
            </a:r>
            <a:endParaRPr lang="en-US" dirty="0"/>
          </a:p>
        </p:txBody>
      </p:sp>
      <p:sp>
        <p:nvSpPr>
          <p:cNvPr id="7" name="Text Placeholder 5"/>
          <p:cNvSpPr>
            <a:spLocks noGrp="1"/>
          </p:cNvSpPr>
          <p:nvPr>
            <p:ph type="body" sz="quarter" idx="14"/>
          </p:nvPr>
        </p:nvSpPr>
        <p:spPr>
          <a:xfrm>
            <a:off x="685269" y="3465668"/>
            <a:ext cx="7775100" cy="1061829"/>
          </a:xfrm>
        </p:spPr>
        <p:txBody>
          <a:bodyPr/>
          <a:lstStyle/>
          <a:p>
            <a:r>
              <a:rPr lang="en-US" sz="2400" dirty="0">
                <a:solidFill>
                  <a:schemeClr val="bg1"/>
                </a:solidFill>
              </a:rPr>
              <a:t>MATRIZ DE SUPERVISIÓN</a:t>
            </a:r>
          </a:p>
          <a:p>
            <a:endParaRPr lang="en-US" dirty="0"/>
          </a:p>
          <a:p>
            <a:endParaRPr lang="en-US" dirty="0"/>
          </a:p>
        </p:txBody>
      </p:sp>
    </p:spTree>
    <p:extLst>
      <p:ext uri="{BB962C8B-B14F-4D97-AF65-F5344CB8AC3E}">
        <p14:creationId xmlns="" xmlns:p14="http://schemas.microsoft.com/office/powerpoint/2010/main" val="166985697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857250"/>
            <a:ext cx="5727357" cy="514351"/>
          </a:xfrm>
        </p:spPr>
        <p:txBody>
          <a:bodyPr/>
          <a:lstStyle/>
          <a:p>
            <a:pPr fontAlgn="base">
              <a:lnSpc>
                <a:spcPct val="100000"/>
              </a:lnSpc>
              <a:spcBef>
                <a:spcPts val="600"/>
              </a:spcBef>
              <a:spcAft>
                <a:spcPts val="1200"/>
              </a:spcAft>
              <a:buFont typeface="Arial" panose="020B0604020202020204" pitchFamily="34" charset="0"/>
            </a:pPr>
            <a:r>
              <a:rPr lang="es-CO" sz="3600" b="1" dirty="0">
                <a:effectLst>
                  <a:outerShdw blurRad="38100" dist="38100" dir="2700000" algn="tl">
                    <a:srgbClr val="000000">
                      <a:alpha val="43137"/>
                    </a:srgbClr>
                  </a:outerShdw>
                </a:effectLst>
              </a:rPr>
              <a:t>Matriz de supervisión</a:t>
            </a:r>
            <a:br>
              <a:rPr lang="es-CO" sz="3600" b="1" dirty="0">
                <a:effectLst>
                  <a:outerShdw blurRad="38100" dist="38100" dir="2700000" algn="tl">
                    <a:srgbClr val="000000">
                      <a:alpha val="43137"/>
                    </a:srgbClr>
                  </a:outerShdw>
                </a:effectLst>
              </a:rPr>
            </a:br>
            <a:r>
              <a:rPr lang="es-CO" sz="3600" b="1" dirty="0">
                <a:effectLst>
                  <a:outerShdw blurRad="38100" dist="38100" dir="2700000" algn="tl">
                    <a:srgbClr val="000000">
                      <a:alpha val="43137"/>
                    </a:srgbClr>
                  </a:outerShdw>
                </a:effectLst>
              </a:rPr>
              <a:t/>
            </a:r>
            <a:br>
              <a:rPr lang="es-CO" sz="3600" b="1" dirty="0">
                <a:effectLst>
                  <a:outerShdw blurRad="38100" dist="38100" dir="2700000" algn="tl">
                    <a:srgbClr val="000000">
                      <a:alpha val="43137"/>
                    </a:srgbClr>
                  </a:outerShdw>
                </a:effectLst>
              </a:rPr>
            </a:br>
            <a:endParaRPr lang="es-CO" sz="16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3500"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51308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240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791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
          <p:cNvSpPr>
            <a:spLocks noGrp="1" noChangeArrowheads="1"/>
          </p:cNvSpPr>
          <p:nvPr>
            <p:ph sz="quarter" idx="15"/>
          </p:nvPr>
        </p:nvSpPr>
        <p:spPr bwMode="auto">
          <a:xfrm>
            <a:off x="638175" y="1435694"/>
            <a:ext cx="7639050" cy="261610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fontAlgn="base">
              <a:lnSpc>
                <a:spcPct val="100000"/>
              </a:lnSpc>
              <a:spcBef>
                <a:spcPts val="0"/>
              </a:spcBef>
              <a:buClrTx/>
              <a:buSzTx/>
              <a:buNone/>
              <a:tabLst/>
            </a:pPr>
            <a:r>
              <a:rPr lang="es-CO" sz="1800" dirty="0">
                <a:solidFill>
                  <a:srgbClr val="044990"/>
                </a:solidFill>
              </a:rPr>
              <a:t>Resultado estadístico de la información, que en materia de riesgos, gobierno corporativo y control interno, ha sido recopilada por el Área durante las visitas realizadas a las sociedades comisionistas a partir del 15 de abril de 2014 y hasta el </a:t>
            </a:r>
            <a:r>
              <a:rPr lang="es-CO" sz="1800" dirty="0" smtClean="0">
                <a:solidFill>
                  <a:srgbClr val="044990"/>
                </a:solidFill>
              </a:rPr>
              <a:t>30 </a:t>
            </a:r>
            <a:r>
              <a:rPr lang="es-CO" sz="1800" dirty="0">
                <a:solidFill>
                  <a:srgbClr val="044990"/>
                </a:solidFill>
              </a:rPr>
              <a:t>de </a:t>
            </a:r>
            <a:r>
              <a:rPr lang="es-CO" sz="1800" dirty="0" smtClean="0">
                <a:solidFill>
                  <a:srgbClr val="044990"/>
                </a:solidFill>
              </a:rPr>
              <a:t>junio </a:t>
            </a:r>
            <a:r>
              <a:rPr lang="es-CO" sz="1800" dirty="0">
                <a:solidFill>
                  <a:srgbClr val="044990"/>
                </a:solidFill>
              </a:rPr>
              <a:t>de 2017</a:t>
            </a:r>
            <a:r>
              <a:rPr lang="es-CO" sz="1800" dirty="0" smtClean="0">
                <a:solidFill>
                  <a:srgbClr val="044990"/>
                </a:solidFill>
              </a:rPr>
              <a:t>.</a:t>
            </a:r>
          </a:p>
          <a:p>
            <a:pPr marR="0" lvl="0" algn="just" fontAlgn="base">
              <a:lnSpc>
                <a:spcPct val="100000"/>
              </a:lnSpc>
              <a:spcBef>
                <a:spcPts val="0"/>
              </a:spcBef>
              <a:buClrTx/>
              <a:buSzTx/>
              <a:tabLst/>
            </a:pPr>
            <a:endParaRPr lang="es-CO" sz="1800" dirty="0">
              <a:solidFill>
                <a:srgbClr val="044990"/>
              </a:solidFill>
            </a:endParaRPr>
          </a:p>
          <a:p>
            <a:pPr marR="0" lvl="0" algn="just" fontAlgn="base">
              <a:lnSpc>
                <a:spcPct val="100000"/>
              </a:lnSpc>
              <a:spcBef>
                <a:spcPts val="0"/>
              </a:spcBef>
              <a:buClrTx/>
              <a:buSzTx/>
              <a:tabLst/>
            </a:pPr>
            <a:r>
              <a:rPr lang="es-CO" sz="1800" dirty="0">
                <a:solidFill>
                  <a:srgbClr val="044990"/>
                </a:solidFill>
              </a:rPr>
              <a:t>Dicha información es capturada en la matriz de supervisión (Pilar 3) a través del diligenciamiento de cuestionarios, por parte de los funcionarios del Área de Seguimiento</a:t>
            </a:r>
            <a:r>
              <a:rPr lang="es-CO" sz="1800" dirty="0" smtClean="0">
                <a:solidFill>
                  <a:srgbClr val="044990"/>
                </a:solidFill>
              </a:rPr>
              <a:t>.</a:t>
            </a:r>
            <a:endParaRPr lang="es-CO" sz="1800" dirty="0">
              <a:solidFill>
                <a:srgbClr val="044990"/>
              </a:solidFill>
            </a:endParaRPr>
          </a:p>
        </p:txBody>
      </p:sp>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857250"/>
            <a:ext cx="5727357" cy="514351"/>
          </a:xfrm>
        </p:spPr>
        <p:txBody>
          <a:bodyPr/>
          <a:lstStyle/>
          <a:p>
            <a:pPr fontAlgn="base">
              <a:lnSpc>
                <a:spcPct val="100000"/>
              </a:lnSpc>
              <a:spcBef>
                <a:spcPts val="600"/>
              </a:spcBef>
              <a:spcAft>
                <a:spcPts val="1200"/>
              </a:spcAft>
              <a:buFont typeface="Arial" panose="020B0604020202020204" pitchFamily="34" charset="0"/>
            </a:pPr>
            <a:r>
              <a:rPr lang="es-CO" sz="3600" b="1" dirty="0">
                <a:effectLst>
                  <a:outerShdw blurRad="38100" dist="38100" dir="2700000" algn="tl">
                    <a:srgbClr val="000000">
                      <a:alpha val="43137"/>
                    </a:srgbClr>
                  </a:outerShdw>
                </a:effectLst>
              </a:rPr>
              <a:t>Matriz de supervisión</a:t>
            </a:r>
            <a:br>
              <a:rPr lang="es-CO" sz="3600" b="1" dirty="0">
                <a:effectLst>
                  <a:outerShdw blurRad="38100" dist="38100" dir="2700000" algn="tl">
                    <a:srgbClr val="000000">
                      <a:alpha val="43137"/>
                    </a:srgbClr>
                  </a:outerShdw>
                </a:effectLst>
              </a:rPr>
            </a:br>
            <a:r>
              <a:rPr lang="es-CO" sz="3600" b="1" dirty="0">
                <a:effectLst>
                  <a:outerShdw blurRad="38100" dist="38100" dir="2700000" algn="tl">
                    <a:srgbClr val="000000">
                      <a:alpha val="43137"/>
                    </a:srgbClr>
                  </a:outerShdw>
                </a:effectLst>
              </a:rPr>
              <a:t/>
            </a:r>
            <a:br>
              <a:rPr lang="es-CO" sz="3600" b="1" dirty="0">
                <a:effectLst>
                  <a:outerShdw blurRad="38100" dist="38100" dir="2700000" algn="tl">
                    <a:srgbClr val="000000">
                      <a:alpha val="43137"/>
                    </a:srgbClr>
                  </a:outerShdw>
                </a:effectLst>
              </a:rPr>
            </a:br>
            <a:endParaRPr lang="es-CO" sz="16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3500"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a:off x="51308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240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791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
          <p:cNvSpPr>
            <a:spLocks noGrp="1" noChangeArrowheads="1"/>
          </p:cNvSpPr>
          <p:nvPr>
            <p:ph sz="quarter" idx="15"/>
          </p:nvPr>
        </p:nvSpPr>
        <p:spPr bwMode="auto">
          <a:xfrm>
            <a:off x="685800" y="1297197"/>
            <a:ext cx="7591426" cy="2893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pPr>
            <a:r>
              <a:rPr lang="es-MX" sz="1800" dirty="0" smtClean="0">
                <a:solidFill>
                  <a:srgbClr val="044990"/>
                </a:solidFill>
              </a:rPr>
              <a:t>De acuerdo con lo anterior, el Área de Seguimiento se permite presentar a la Junta Directiva, el resultado comparado entre:</a:t>
            </a:r>
          </a:p>
          <a:p>
            <a:pPr marL="719138" algn="just" fontAlgn="base">
              <a:lnSpc>
                <a:spcPct val="100000"/>
              </a:lnSpc>
              <a:spcBef>
                <a:spcPts val="0"/>
              </a:spcBef>
              <a:buFont typeface="Arial" pitchFamily="34" charset="0"/>
              <a:buChar char="•"/>
            </a:pPr>
            <a:r>
              <a:rPr lang="es-MX" sz="1800" dirty="0" smtClean="0">
                <a:solidFill>
                  <a:srgbClr val="044990"/>
                </a:solidFill>
              </a:rPr>
              <a:t>La información comprendida entre el 15 de abril de 2014 y el 31 de marzo de 2017, que incluía quince (15) sociedades comisionistas, y que fue presentada a la Junta Directiva en el informe del I trimestre de 2017, (IT 2017)</a:t>
            </a:r>
          </a:p>
          <a:p>
            <a:pPr marL="719138" algn="just" fontAlgn="base">
              <a:lnSpc>
                <a:spcPct val="100000"/>
              </a:lnSpc>
              <a:spcBef>
                <a:spcPts val="0"/>
              </a:spcBef>
              <a:buFont typeface="Arial" pitchFamily="34" charset="0"/>
              <a:buChar char="•"/>
            </a:pPr>
            <a:r>
              <a:rPr lang="es-MX" sz="1800" dirty="0" smtClean="0">
                <a:solidFill>
                  <a:srgbClr val="044990"/>
                </a:solidFill>
                <a:latin typeface="+mn-lt"/>
              </a:rPr>
              <a:t>la información recopilada por el Área de Seguimiento hasta el 30 de junio de la 2017, que incluye a las doce (12) sociedades comisionistas activas en el mercado a la fecha. (IIT 2017)</a:t>
            </a:r>
            <a:endParaRPr lang="es-CO" sz="1800" dirty="0" smtClean="0">
              <a:solidFill>
                <a:srgbClr val="044990"/>
              </a:solidFill>
              <a:latin typeface="+mn-lt"/>
            </a:endParaRPr>
          </a:p>
        </p:txBody>
      </p:sp>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8320792" cy="666750"/>
          </a:xfrm>
        </p:spPr>
        <p:txBody>
          <a:bodyPr/>
          <a:lstStyle/>
          <a:p>
            <a:pPr fontAlgn="base">
              <a:lnSpc>
                <a:spcPct val="100000"/>
              </a:lnSpc>
              <a:spcBef>
                <a:spcPts val="600"/>
              </a:spcBef>
              <a:spcAft>
                <a:spcPts val="1200"/>
              </a:spcAft>
            </a:pPr>
            <a:r>
              <a:rPr lang="es-CO" sz="2400" b="1" dirty="0">
                <a:effectLst>
                  <a:outerShdw blurRad="38100" dist="38100" dir="2700000" algn="tl">
                    <a:srgbClr val="000000">
                      <a:alpha val="43137"/>
                    </a:srgbClr>
                  </a:outerShdw>
                </a:effectLst>
              </a:rPr>
              <a:t>Sistema de Administración del Riesgo de Lavado de Activos y Financiación del Terrorismo (SARLAFT)</a:t>
            </a:r>
            <a:endParaRPr lang="es-CO" sz="11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647825"/>
            <a:ext cx="7629525" cy="997196"/>
          </a:xfrm>
          <a:prstGeom prst="rect">
            <a:avLst/>
          </a:prstGeom>
          <a:noFill/>
        </p:spPr>
        <p:txBody>
          <a:bodyPr wrap="square" lIns="0" tIns="0" rIns="0" bIns="0" rtlCol="0">
            <a:spAutoFit/>
          </a:bodyPr>
          <a:lstStyle/>
          <a:p>
            <a:pPr algn="just">
              <a:lnSpc>
                <a:spcPct val="120000"/>
              </a:lnSpc>
            </a:pPr>
            <a:r>
              <a:rPr lang="es-CO" dirty="0" smtClean="0">
                <a:solidFill>
                  <a:srgbClr val="044990"/>
                </a:solidFill>
              </a:rPr>
              <a:t>La evolución del </a:t>
            </a:r>
            <a:r>
              <a:rPr lang="es-CO" dirty="0">
                <a:solidFill>
                  <a:srgbClr val="044990"/>
                </a:solidFill>
              </a:rPr>
              <a:t>aspecto relativo al </a:t>
            </a:r>
            <a:r>
              <a:rPr lang="es-CO" b="1" dirty="0">
                <a:solidFill>
                  <a:srgbClr val="044990"/>
                </a:solidFill>
              </a:rPr>
              <a:t>conocimiento del cliente </a:t>
            </a:r>
            <a:r>
              <a:rPr lang="es-CO" dirty="0">
                <a:solidFill>
                  <a:srgbClr val="044990"/>
                </a:solidFill>
              </a:rPr>
              <a:t>y la </a:t>
            </a:r>
            <a:r>
              <a:rPr lang="es-CO" b="1" dirty="0" smtClean="0">
                <a:solidFill>
                  <a:srgbClr val="044990"/>
                </a:solidFill>
              </a:rPr>
              <a:t>detección </a:t>
            </a:r>
            <a:r>
              <a:rPr lang="es-CO" b="1" dirty="0">
                <a:solidFill>
                  <a:srgbClr val="044990"/>
                </a:solidFill>
              </a:rPr>
              <a:t>de operaciones </a:t>
            </a:r>
            <a:r>
              <a:rPr lang="es-CO" b="1" dirty="0" smtClean="0">
                <a:solidFill>
                  <a:srgbClr val="044990"/>
                </a:solidFill>
              </a:rPr>
              <a:t>sospechosas</a:t>
            </a:r>
            <a:r>
              <a:rPr lang="es-CO" dirty="0" smtClean="0">
                <a:solidFill>
                  <a:srgbClr val="044990"/>
                </a:solidFill>
              </a:rPr>
              <a:t>  se presenta de la siguiente manera</a:t>
            </a:r>
            <a:r>
              <a:rPr lang="es-CO" dirty="0" smtClean="0">
                <a:solidFill>
                  <a:schemeClr val="tx2"/>
                </a:solidFill>
              </a:rPr>
              <a:t>:</a:t>
            </a:r>
            <a:endParaRPr lang="es-CO" dirty="0">
              <a:solidFill>
                <a:schemeClr val="tx2"/>
              </a:solidFill>
            </a:endParaRPr>
          </a:p>
        </p:txBody>
      </p:sp>
      <p:pic>
        <p:nvPicPr>
          <p:cNvPr id="18" name="17 Imagen"/>
          <p:cNvPicPr/>
          <p:nvPr/>
        </p:nvPicPr>
        <p:blipFill>
          <a:blip r:embed="rId3" cstate="print"/>
          <a:srcRect/>
          <a:stretch>
            <a:fillRect/>
          </a:stretch>
        </p:blipFill>
        <p:spPr bwMode="auto">
          <a:xfrm>
            <a:off x="685799" y="2352675"/>
            <a:ext cx="3630023" cy="2108200"/>
          </a:xfrm>
          <a:prstGeom prst="rect">
            <a:avLst/>
          </a:prstGeom>
          <a:noFill/>
          <a:ln w="9525">
            <a:noFill/>
            <a:miter lim="800000"/>
            <a:headEnd/>
            <a:tailEnd/>
          </a:ln>
        </p:spPr>
      </p:pic>
      <p:pic>
        <p:nvPicPr>
          <p:cNvPr id="19" name="18 Imagen"/>
          <p:cNvPicPr/>
          <p:nvPr/>
        </p:nvPicPr>
        <p:blipFill>
          <a:blip r:embed="rId4" cstate="print"/>
          <a:srcRect/>
          <a:stretch>
            <a:fillRect/>
          </a:stretch>
        </p:blipFill>
        <p:spPr bwMode="auto">
          <a:xfrm>
            <a:off x="4718107" y="2352675"/>
            <a:ext cx="3443760" cy="2108200"/>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8320792" cy="666750"/>
          </a:xfrm>
        </p:spPr>
        <p:txBody>
          <a:bodyPr/>
          <a:lstStyle/>
          <a:p>
            <a:pPr fontAlgn="base">
              <a:lnSpc>
                <a:spcPct val="100000"/>
              </a:lnSpc>
              <a:spcBef>
                <a:spcPts val="600"/>
              </a:spcBef>
              <a:spcAft>
                <a:spcPts val="1200"/>
              </a:spcAft>
            </a:pPr>
            <a:r>
              <a:rPr lang="es-CO" sz="2400" b="1" dirty="0">
                <a:effectLst>
                  <a:outerShdw blurRad="38100" dist="38100" dir="2700000" algn="tl">
                    <a:srgbClr val="000000">
                      <a:alpha val="43137"/>
                    </a:srgbClr>
                  </a:outerShdw>
                </a:effectLst>
              </a:rPr>
              <a:t>Sistema de Administración del Riesgo de Lavado de Activos y Financiación del Terrorismo (SARLAFT)</a:t>
            </a:r>
            <a:endParaRPr lang="es-CO" sz="11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485901"/>
            <a:ext cx="7629525" cy="1188274"/>
          </a:xfrm>
          <a:prstGeom prst="rect">
            <a:avLst/>
          </a:prstGeom>
          <a:noFill/>
        </p:spPr>
        <p:txBody>
          <a:bodyPr wrap="square" lIns="0" tIns="0" rIns="0" bIns="0" rtlCol="0">
            <a:spAutoFit/>
          </a:bodyPr>
          <a:lstStyle/>
          <a:p>
            <a:pPr algn="just">
              <a:lnSpc>
                <a:spcPct val="120000"/>
              </a:lnSpc>
            </a:pPr>
            <a:r>
              <a:rPr lang="es-MX" sz="1600" dirty="0">
                <a:solidFill>
                  <a:srgbClr val="044990"/>
                </a:solidFill>
              </a:rPr>
              <a:t>Con relación a los </a:t>
            </a:r>
            <a:r>
              <a:rPr lang="es-MX" sz="1600" b="1" dirty="0">
                <a:solidFill>
                  <a:srgbClr val="044990"/>
                </a:solidFill>
              </a:rPr>
              <a:t>procedimientos para conocimiento del cliente, </a:t>
            </a:r>
            <a:r>
              <a:rPr lang="es-MX" sz="1600" dirty="0">
                <a:solidFill>
                  <a:srgbClr val="044990"/>
                </a:solidFill>
              </a:rPr>
              <a:t>que usualmente están contemplados en un Manual del Sistema de Administración de Riesgo, se </a:t>
            </a:r>
            <a:r>
              <a:rPr lang="es-MX" sz="1600" dirty="0" smtClean="0">
                <a:solidFill>
                  <a:srgbClr val="044990"/>
                </a:solidFill>
              </a:rPr>
              <a:t>encuentra lo siguiente:</a:t>
            </a:r>
            <a:endParaRPr lang="es-CO" sz="1600" dirty="0">
              <a:solidFill>
                <a:srgbClr val="044990"/>
              </a:solidFill>
            </a:endParaRPr>
          </a:p>
          <a:p>
            <a:pPr algn="just">
              <a:lnSpc>
                <a:spcPct val="120000"/>
              </a:lnSpc>
            </a:pPr>
            <a:endParaRPr lang="es-CO" sz="1600" dirty="0">
              <a:solidFill>
                <a:schemeClr val="tx2"/>
              </a:solidFill>
            </a:endParaRPr>
          </a:p>
        </p:txBody>
      </p:sp>
      <p:sp>
        <p:nvSpPr>
          <p:cNvPr id="6963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69636" name="Rectangle 4"/>
          <p:cNvSpPr>
            <a:spLocks noChangeArrowheads="1"/>
          </p:cNvSpPr>
          <p:nvPr/>
        </p:nvSpPr>
        <p:spPr bwMode="auto">
          <a:xfrm>
            <a:off x="0" y="2079903"/>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69637" name="Rectangle 5"/>
          <p:cNvSpPr>
            <a:spLocks noChangeArrowheads="1"/>
          </p:cNvSpPr>
          <p:nvPr/>
        </p:nvSpPr>
        <p:spPr bwMode="auto">
          <a:xfrm>
            <a:off x="0" y="41730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21" name="20 Imagen"/>
          <p:cNvPicPr/>
          <p:nvPr/>
        </p:nvPicPr>
        <p:blipFill>
          <a:blip r:embed="rId3" cstate="print"/>
          <a:srcRect/>
          <a:stretch>
            <a:fillRect/>
          </a:stretch>
        </p:blipFill>
        <p:spPr bwMode="auto">
          <a:xfrm>
            <a:off x="685800" y="2384425"/>
            <a:ext cx="3471333" cy="2211388"/>
          </a:xfrm>
          <a:prstGeom prst="rect">
            <a:avLst/>
          </a:prstGeom>
          <a:noFill/>
          <a:ln w="9525">
            <a:noFill/>
            <a:miter lim="800000"/>
            <a:headEnd/>
            <a:tailEnd/>
          </a:ln>
        </p:spPr>
      </p:pic>
      <p:pic>
        <p:nvPicPr>
          <p:cNvPr id="23" name="22 Imagen"/>
          <p:cNvPicPr/>
          <p:nvPr/>
        </p:nvPicPr>
        <p:blipFill>
          <a:blip r:embed="rId4" cstate="print"/>
          <a:srcRect/>
          <a:stretch>
            <a:fillRect/>
          </a:stretch>
        </p:blipFill>
        <p:spPr bwMode="auto">
          <a:xfrm>
            <a:off x="4292601" y="2384425"/>
            <a:ext cx="3894667" cy="2211388"/>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8320792" cy="666750"/>
          </a:xfrm>
        </p:spPr>
        <p:txBody>
          <a:bodyPr/>
          <a:lstStyle/>
          <a:p>
            <a:pPr fontAlgn="base">
              <a:lnSpc>
                <a:spcPct val="100000"/>
              </a:lnSpc>
              <a:spcBef>
                <a:spcPts val="600"/>
              </a:spcBef>
              <a:spcAft>
                <a:spcPts val="1200"/>
              </a:spcAft>
            </a:pPr>
            <a:r>
              <a:rPr lang="es-CO" sz="2400" b="1" dirty="0">
                <a:effectLst>
                  <a:outerShdw blurRad="38100" dist="38100" dir="2700000" algn="tl">
                    <a:srgbClr val="000000">
                      <a:alpha val="43137"/>
                    </a:srgbClr>
                  </a:outerShdw>
                </a:effectLst>
              </a:rPr>
              <a:t>Sistema de Administración del Riesgo de Lavado de Activos y Financiación del Terrorismo (SARLAFT)</a:t>
            </a:r>
            <a:endParaRPr lang="es-CO" sz="11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485900"/>
            <a:ext cx="7629525" cy="997196"/>
          </a:xfrm>
          <a:prstGeom prst="rect">
            <a:avLst/>
          </a:prstGeom>
          <a:noFill/>
        </p:spPr>
        <p:txBody>
          <a:bodyPr wrap="square" lIns="0" tIns="0" rIns="0" bIns="0" rtlCol="0">
            <a:spAutoFit/>
          </a:bodyPr>
          <a:lstStyle/>
          <a:p>
            <a:pPr algn="just">
              <a:lnSpc>
                <a:spcPct val="120000"/>
              </a:lnSpc>
            </a:pPr>
            <a:r>
              <a:rPr lang="es-CO" dirty="0">
                <a:solidFill>
                  <a:srgbClr val="044990"/>
                </a:solidFill>
              </a:rPr>
              <a:t>En lo que hace referencia a la </a:t>
            </a:r>
            <a:r>
              <a:rPr lang="es-CO" b="1" dirty="0">
                <a:solidFill>
                  <a:srgbClr val="044990"/>
                </a:solidFill>
              </a:rPr>
              <a:t>participación activa de la Junta Directiva con relación al SARLAFT </a:t>
            </a:r>
            <a:r>
              <a:rPr lang="es-CO" dirty="0">
                <a:solidFill>
                  <a:srgbClr val="044990"/>
                </a:solidFill>
              </a:rPr>
              <a:t>se encuentra </a:t>
            </a:r>
            <a:r>
              <a:rPr lang="es-CO" dirty="0" smtClean="0">
                <a:solidFill>
                  <a:srgbClr val="044990"/>
                </a:solidFill>
              </a:rPr>
              <a:t>que:</a:t>
            </a:r>
            <a:endParaRPr lang="es-CO" dirty="0">
              <a:solidFill>
                <a:srgbClr val="044990"/>
              </a:solidFill>
            </a:endParaRPr>
          </a:p>
          <a:p>
            <a:pPr algn="just">
              <a:lnSpc>
                <a:spcPct val="120000"/>
              </a:lnSpc>
            </a:pPr>
            <a:endParaRPr lang="es-CO" dirty="0">
              <a:solidFill>
                <a:schemeClr val="tx2"/>
              </a:solidFill>
            </a:endParaRPr>
          </a:p>
        </p:txBody>
      </p:sp>
      <p:sp>
        <p:nvSpPr>
          <p:cNvPr id="6963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69636" name="Rectangle 4"/>
          <p:cNvSpPr>
            <a:spLocks noChangeArrowheads="1"/>
          </p:cNvSpPr>
          <p:nvPr/>
        </p:nvSpPr>
        <p:spPr bwMode="auto">
          <a:xfrm>
            <a:off x="0" y="2079903"/>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69637" name="Rectangle 5"/>
          <p:cNvSpPr>
            <a:spLocks noChangeArrowheads="1"/>
          </p:cNvSpPr>
          <p:nvPr/>
        </p:nvSpPr>
        <p:spPr bwMode="auto">
          <a:xfrm>
            <a:off x="0" y="41730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065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0660" name="Rectangle 4"/>
          <p:cNvSpPr>
            <a:spLocks noChangeArrowheads="1"/>
          </p:cNvSpPr>
          <p:nvPr/>
        </p:nvSpPr>
        <p:spPr bwMode="auto">
          <a:xfrm>
            <a:off x="0" y="388727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23" name="22 Imagen"/>
          <p:cNvPicPr/>
          <p:nvPr/>
        </p:nvPicPr>
        <p:blipFill>
          <a:blip r:embed="rId3" cstate="print"/>
          <a:srcRect/>
          <a:stretch>
            <a:fillRect/>
          </a:stretch>
        </p:blipFill>
        <p:spPr bwMode="auto">
          <a:xfrm>
            <a:off x="685799" y="2245519"/>
            <a:ext cx="3852334" cy="2093119"/>
          </a:xfrm>
          <a:prstGeom prst="rect">
            <a:avLst/>
          </a:prstGeom>
          <a:noFill/>
          <a:ln w="9525">
            <a:noFill/>
            <a:miter lim="800000"/>
            <a:headEnd/>
            <a:tailEnd/>
          </a:ln>
        </p:spPr>
      </p:pic>
      <p:pic>
        <p:nvPicPr>
          <p:cNvPr id="25" name="24 Imagen"/>
          <p:cNvPicPr/>
          <p:nvPr/>
        </p:nvPicPr>
        <p:blipFill>
          <a:blip r:embed="rId4" cstate="print"/>
          <a:srcRect/>
          <a:stretch>
            <a:fillRect/>
          </a:stretch>
        </p:blipFill>
        <p:spPr bwMode="auto">
          <a:xfrm>
            <a:off x="4707468" y="2245519"/>
            <a:ext cx="3750733" cy="2093119"/>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8320792" cy="666750"/>
          </a:xfrm>
        </p:spPr>
        <p:txBody>
          <a:bodyPr/>
          <a:lstStyle/>
          <a:p>
            <a:pPr fontAlgn="base">
              <a:lnSpc>
                <a:spcPct val="100000"/>
              </a:lnSpc>
              <a:spcBef>
                <a:spcPts val="600"/>
              </a:spcBef>
              <a:spcAft>
                <a:spcPts val="1200"/>
              </a:spcAft>
            </a:pPr>
            <a:r>
              <a:rPr lang="es-CO" sz="2400" b="1" dirty="0">
                <a:effectLst>
                  <a:outerShdw blurRad="38100" dist="38100" dir="2700000" algn="tl">
                    <a:srgbClr val="000000">
                      <a:alpha val="43137"/>
                    </a:srgbClr>
                  </a:outerShdw>
                </a:effectLst>
              </a:rPr>
              <a:t>Sistema de Administración del Riesgo de Lavado de Activos y Financiación del Terrorismo (SARLAFT)</a:t>
            </a:r>
            <a:endParaRPr lang="es-CO" sz="11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21 CuadroTexto"/>
          <p:cNvSpPr txBox="1"/>
          <p:nvPr/>
        </p:nvSpPr>
        <p:spPr>
          <a:xfrm>
            <a:off x="685800" y="1485901"/>
            <a:ext cx="7629525" cy="1154675"/>
          </a:xfrm>
          <a:prstGeom prst="rect">
            <a:avLst/>
          </a:prstGeom>
          <a:noFill/>
        </p:spPr>
        <p:txBody>
          <a:bodyPr wrap="square" lIns="0" tIns="0" rIns="0" bIns="0" rtlCol="0">
            <a:spAutoFit/>
          </a:bodyPr>
          <a:lstStyle/>
          <a:p>
            <a:pPr algn="just">
              <a:lnSpc>
                <a:spcPct val="120000"/>
              </a:lnSpc>
            </a:pPr>
            <a:r>
              <a:rPr lang="es-CO" sz="1600" dirty="0">
                <a:solidFill>
                  <a:srgbClr val="044990"/>
                </a:solidFill>
              </a:rPr>
              <a:t>Con relación a la </a:t>
            </a:r>
            <a:r>
              <a:rPr lang="es-CO" sz="1600" b="1" dirty="0">
                <a:solidFill>
                  <a:srgbClr val="044990"/>
                </a:solidFill>
              </a:rPr>
              <a:t>obligación de contar con un oficial de cumplimiento, tanto principal como suplente</a:t>
            </a:r>
            <a:r>
              <a:rPr lang="es-CO" sz="1600" dirty="0">
                <a:solidFill>
                  <a:srgbClr val="044990"/>
                </a:solidFill>
              </a:rPr>
              <a:t>, y de </a:t>
            </a:r>
            <a:r>
              <a:rPr lang="es-CO" sz="1600" b="1" dirty="0">
                <a:solidFill>
                  <a:srgbClr val="044990"/>
                </a:solidFill>
              </a:rPr>
              <a:t>presentación de informes </a:t>
            </a:r>
            <a:r>
              <a:rPr lang="es-CO" sz="1600" dirty="0">
                <a:solidFill>
                  <a:srgbClr val="044990"/>
                </a:solidFill>
              </a:rPr>
              <a:t>por parte del mismo, el comportamiento de las sociedades comisionistas se presenta de la siguiente manera:</a:t>
            </a:r>
            <a:endParaRPr lang="es-CO" sz="1600" dirty="0">
              <a:solidFill>
                <a:schemeClr val="tx2"/>
              </a:solidFill>
            </a:endParaRPr>
          </a:p>
        </p:txBody>
      </p:sp>
      <p:sp>
        <p:nvSpPr>
          <p:cNvPr id="6963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69636" name="Rectangle 4"/>
          <p:cNvSpPr>
            <a:spLocks noChangeArrowheads="1"/>
          </p:cNvSpPr>
          <p:nvPr/>
        </p:nvSpPr>
        <p:spPr bwMode="auto">
          <a:xfrm>
            <a:off x="0" y="2079903"/>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69637" name="Rectangle 5"/>
          <p:cNvSpPr>
            <a:spLocks noChangeArrowheads="1"/>
          </p:cNvSpPr>
          <p:nvPr/>
        </p:nvSpPr>
        <p:spPr bwMode="auto">
          <a:xfrm>
            <a:off x="0" y="41730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065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0660" name="Rectangle 4"/>
          <p:cNvSpPr>
            <a:spLocks noChangeArrowheads="1"/>
          </p:cNvSpPr>
          <p:nvPr/>
        </p:nvSpPr>
        <p:spPr bwMode="auto">
          <a:xfrm>
            <a:off x="0" y="388727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168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1684" name="Rectangle 4"/>
          <p:cNvSpPr>
            <a:spLocks noChangeArrowheads="1"/>
          </p:cNvSpPr>
          <p:nvPr/>
        </p:nvSpPr>
        <p:spPr bwMode="auto">
          <a:xfrm>
            <a:off x="0" y="309431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25" name="24 Imagen"/>
          <p:cNvPicPr/>
          <p:nvPr/>
        </p:nvPicPr>
        <p:blipFill>
          <a:blip r:embed="rId3" cstate="print"/>
          <a:srcRect/>
          <a:stretch>
            <a:fillRect/>
          </a:stretch>
        </p:blipFill>
        <p:spPr bwMode="auto">
          <a:xfrm>
            <a:off x="550334" y="2616447"/>
            <a:ext cx="3789303" cy="2046041"/>
          </a:xfrm>
          <a:prstGeom prst="rect">
            <a:avLst/>
          </a:prstGeom>
          <a:noFill/>
          <a:ln w="9525">
            <a:noFill/>
            <a:miter lim="800000"/>
            <a:headEnd/>
            <a:tailEnd/>
          </a:ln>
        </p:spPr>
      </p:pic>
      <p:pic>
        <p:nvPicPr>
          <p:cNvPr id="26" name="25 Imagen"/>
          <p:cNvPicPr/>
          <p:nvPr/>
        </p:nvPicPr>
        <p:blipFill>
          <a:blip r:embed="rId4" cstate="print"/>
          <a:srcRect/>
          <a:stretch>
            <a:fillRect/>
          </a:stretch>
        </p:blipFill>
        <p:spPr bwMode="auto">
          <a:xfrm>
            <a:off x="4631268" y="2569369"/>
            <a:ext cx="3825781" cy="2093119"/>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8191499" cy="666750"/>
          </a:xfrm>
        </p:spPr>
        <p:txBody>
          <a:bodyPr/>
          <a:lstStyle/>
          <a:p>
            <a:pPr fontAlgn="base">
              <a:lnSpc>
                <a:spcPct val="100000"/>
              </a:lnSpc>
              <a:spcBef>
                <a:spcPts val="600"/>
              </a:spcBef>
              <a:spcAft>
                <a:spcPts val="1200"/>
              </a:spcAft>
            </a:pPr>
            <a:r>
              <a:rPr lang="es-CO" sz="2400" b="1" dirty="0">
                <a:effectLst>
                  <a:outerShdw blurRad="38100" dist="38100" dir="2700000" algn="tl">
                    <a:srgbClr val="000000">
                      <a:alpha val="43137"/>
                    </a:srgbClr>
                  </a:outerShdw>
                </a:effectLst>
              </a:rPr>
              <a:t>Sistema de Administración del Riesgo de Lavado de Activos y Financiación del Terrorismo (SARLAFT)</a:t>
            </a:r>
            <a:endParaRPr lang="es-CO" sz="11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a:t>Cap</a:t>
            </a:r>
            <a:r>
              <a:rPr lang="es-ES" dirty="0"/>
              <a:t>ítulo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63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69636" name="Rectangle 4"/>
          <p:cNvSpPr>
            <a:spLocks noChangeArrowheads="1"/>
          </p:cNvSpPr>
          <p:nvPr/>
        </p:nvSpPr>
        <p:spPr bwMode="auto">
          <a:xfrm>
            <a:off x="0" y="2079903"/>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69637" name="Rectangle 5"/>
          <p:cNvSpPr>
            <a:spLocks noChangeArrowheads="1"/>
          </p:cNvSpPr>
          <p:nvPr/>
        </p:nvSpPr>
        <p:spPr bwMode="auto">
          <a:xfrm>
            <a:off x="0" y="41730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065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dirty="0"/>
          </a:p>
        </p:txBody>
      </p:sp>
      <p:sp>
        <p:nvSpPr>
          <p:cNvPr id="70660" name="Rectangle 4"/>
          <p:cNvSpPr>
            <a:spLocks noChangeArrowheads="1"/>
          </p:cNvSpPr>
          <p:nvPr/>
        </p:nvSpPr>
        <p:spPr bwMode="auto">
          <a:xfrm>
            <a:off x="0" y="388727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168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1684" name="Rectangle 4"/>
          <p:cNvSpPr>
            <a:spLocks noChangeArrowheads="1"/>
          </p:cNvSpPr>
          <p:nvPr/>
        </p:nvSpPr>
        <p:spPr bwMode="auto">
          <a:xfrm>
            <a:off x="0" y="309431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270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sp>
        <p:nvSpPr>
          <p:cNvPr id="72708" name="Rectangle 4"/>
          <p:cNvSpPr>
            <a:spLocks noChangeArrowheads="1"/>
          </p:cNvSpPr>
          <p:nvPr/>
        </p:nvSpPr>
        <p:spPr bwMode="auto">
          <a:xfrm>
            <a:off x="0" y="342292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dirty="0">
              <a:ln>
                <a:noFill/>
              </a:ln>
              <a:solidFill>
                <a:schemeClr val="tx1"/>
              </a:solidFill>
              <a:effectLst/>
              <a:latin typeface="Arial" pitchFamily="34" charset="0"/>
              <a:cs typeface="Arial" pitchFamily="34" charset="0"/>
            </a:endParaRPr>
          </a:p>
        </p:txBody>
      </p:sp>
      <p:pic>
        <p:nvPicPr>
          <p:cNvPr id="26" name="25 Imagen"/>
          <p:cNvPicPr/>
          <p:nvPr/>
        </p:nvPicPr>
        <p:blipFill>
          <a:blip r:embed="rId3" cstate="print"/>
          <a:srcRect/>
          <a:stretch>
            <a:fillRect/>
          </a:stretch>
        </p:blipFill>
        <p:spPr bwMode="auto">
          <a:xfrm>
            <a:off x="685801" y="1758951"/>
            <a:ext cx="3687704" cy="2427287"/>
          </a:xfrm>
          <a:prstGeom prst="rect">
            <a:avLst/>
          </a:prstGeom>
          <a:noFill/>
          <a:ln w="9525">
            <a:noFill/>
            <a:miter lim="800000"/>
            <a:headEnd/>
            <a:tailEnd/>
          </a:ln>
        </p:spPr>
      </p:pic>
      <p:pic>
        <p:nvPicPr>
          <p:cNvPr id="27" name="26 Imagen"/>
          <p:cNvPicPr/>
          <p:nvPr/>
        </p:nvPicPr>
        <p:blipFill>
          <a:blip r:embed="rId4" cstate="print"/>
          <a:srcRect/>
          <a:stretch>
            <a:fillRect/>
          </a:stretch>
        </p:blipFill>
        <p:spPr bwMode="auto">
          <a:xfrm>
            <a:off x="4529668" y="1758951"/>
            <a:ext cx="3927380" cy="2427287"/>
          </a:xfrm>
          <a:prstGeom prst="rect">
            <a:avLst/>
          </a:prstGeom>
          <a:noFill/>
          <a:ln w="9525">
            <a:noFill/>
            <a:miter lim="800000"/>
            <a:headEnd/>
            <a:tailEnd/>
          </a:ln>
        </p:spPr>
      </p:pic>
    </p:spTree>
    <p:extLst>
      <p:ext uri="{BB962C8B-B14F-4D97-AF65-F5344CB8AC3E}">
        <p14:creationId xmlns="" xmlns:p14="http://schemas.microsoft.com/office/powerpoint/2010/main" val="26988488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27980</TotalTime>
  <Words>6369</Words>
  <Application>Microsoft Office PowerPoint</Application>
  <PresentationFormat>Presentación en pantalla (16:9)</PresentationFormat>
  <Paragraphs>1183</Paragraphs>
  <Slides>122</Slides>
  <Notes>37</Notes>
  <HiddenSlides>0</HiddenSlides>
  <MMClips>0</MMClips>
  <ScaleCrop>false</ScaleCrop>
  <HeadingPairs>
    <vt:vector size="4" baseType="variant">
      <vt:variant>
        <vt:lpstr>Tema</vt:lpstr>
      </vt:variant>
      <vt:variant>
        <vt:i4>1</vt:i4>
      </vt:variant>
      <vt:variant>
        <vt:lpstr>Títulos de diapositiva</vt:lpstr>
      </vt:variant>
      <vt:variant>
        <vt:i4>122</vt:i4>
      </vt:variant>
    </vt:vector>
  </HeadingPairs>
  <TitlesOfParts>
    <vt:vector size="123" baseType="lpstr">
      <vt:lpstr>Sophisticated Business</vt:lpstr>
      <vt:lpstr>Diapositiva 1</vt:lpstr>
      <vt:lpstr>Diapositiva 2</vt:lpstr>
      <vt:lpstr>4. Informe mensual del Presidente de la Bolsa   </vt:lpstr>
      <vt:lpstr>4.1. Temas Estratégicos  El papel de la BMC en la comercialización y financiación agrícola frente al post conflicto  </vt:lpstr>
      <vt:lpstr>4.2. Resultados Financieros Junio 2017 </vt:lpstr>
      <vt:lpstr>Diapositiva 6</vt:lpstr>
      <vt:lpstr>Diapositiva 7</vt:lpstr>
      <vt:lpstr>Diapositiva 8</vt:lpstr>
      <vt:lpstr>Diapositiva 9</vt:lpstr>
      <vt:lpstr>Diapositiva 10</vt:lpstr>
      <vt:lpstr>Diapositiva 11</vt:lpstr>
      <vt:lpstr>Diapositiva 12</vt:lpstr>
      <vt:lpstr>Portafolio de Inversiones a junio 2017</vt:lpstr>
      <vt:lpstr>4.3. Resultados comerciales Junio 2017  </vt:lpstr>
      <vt:lpstr>Diapositiva 15</vt:lpstr>
      <vt:lpstr>Diapositiva 16</vt:lpstr>
      <vt:lpstr>Diapositiva 17</vt:lpstr>
      <vt:lpstr>Diapositiva 18</vt:lpstr>
      <vt:lpstr>Diapositiva 19</vt:lpstr>
      <vt:lpstr>Diapositiva 20</vt:lpstr>
      <vt:lpstr>Diapositiva 21</vt:lpstr>
      <vt:lpstr>Diapositiva 22</vt:lpstr>
      <vt:lpstr>Diapositiva 23</vt:lpstr>
      <vt:lpstr>4.4 Modernización tecnológica y de procesos   </vt:lpstr>
      <vt:lpstr>Diapositiva 25</vt:lpstr>
      <vt:lpstr>Diapositiva 26</vt:lpstr>
      <vt:lpstr>Diapositiva 27</vt:lpstr>
      <vt:lpstr>5. Temas para aprobación de la Junta Directiva</vt:lpstr>
      <vt:lpstr>5.1 Informe Comité de Gobierno Corporativo - Funcionamiento de la Junta Directiva. </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5.2. Propuesta Tarifas Vigencias Futuras  </vt:lpstr>
      <vt:lpstr>Diapositiva 42</vt:lpstr>
      <vt:lpstr>Diapositiva 43</vt:lpstr>
      <vt:lpstr>Diapositiva 44</vt:lpstr>
      <vt:lpstr>Diapositiva 45</vt:lpstr>
      <vt:lpstr>Diapositiva 46</vt:lpstr>
      <vt:lpstr>Diapositiva 47</vt:lpstr>
      <vt:lpstr>5.3. Presupuesto de Inversión Actividades Estratégicas </vt:lpstr>
      <vt:lpstr>Presupuesto de Inversión Actividades Estratégicas</vt:lpstr>
      <vt:lpstr>Ajuste presupuesto 2017</vt:lpstr>
      <vt:lpstr>6. INFORME COMITÉ DE RIESGOS</vt:lpstr>
      <vt:lpstr>Diapositiva 52</vt:lpstr>
      <vt:lpstr>Diapositiva 53</vt:lpstr>
      <vt:lpstr>Diapositiva 54</vt:lpstr>
      <vt:lpstr>Diapositiva 55</vt:lpstr>
      <vt:lpstr>Diapositiva 56</vt:lpstr>
      <vt:lpstr>7. INFORME COMITÉ DE COMUNICACIONES Y NEGOCIOS </vt:lpstr>
      <vt:lpstr>8. INFORME ÁREA DE SEGUIMIENTO – II Trimestre</vt:lpstr>
      <vt:lpstr>Diapositiva 59</vt:lpstr>
      <vt:lpstr>Capítulo 1</vt:lpstr>
      <vt:lpstr>CONSIDERACIONES PREVIAS</vt:lpstr>
      <vt:lpstr>Capítulo 2</vt:lpstr>
      <vt:lpstr>INDAGACIONES PRELIMINARES</vt:lpstr>
      <vt:lpstr>INDAGACIONES PRELIMINARES</vt:lpstr>
      <vt:lpstr>INDAGACIONES PRELIMINARES COMPARADO II TRIMESTRE DE 2016 Y I Y II TRIMESTRE DE 2017</vt:lpstr>
      <vt:lpstr>INDAGACIONES PRELIMINARES</vt:lpstr>
      <vt:lpstr>INDAGACIONES PRELIMINARES</vt:lpstr>
      <vt:lpstr>MCP</vt:lpstr>
      <vt:lpstr>MCP ( II Trimestre de 2016 y I y II Trimestre de 2017)</vt:lpstr>
      <vt:lpstr>INDAGACIONES PRELIMINARES</vt:lpstr>
      <vt:lpstr>INDAGACIONES PRELIMINARES</vt:lpstr>
      <vt:lpstr>INDAGACIONES PRELIMINARES</vt:lpstr>
      <vt:lpstr>INDAGACIONES PRELIMINARES</vt:lpstr>
      <vt:lpstr>Capítulo 3</vt:lpstr>
      <vt:lpstr>Apertura formal de investigaciones - SFE</vt:lpstr>
      <vt:lpstr>Apertura formal de investigaciones - SFE</vt:lpstr>
      <vt:lpstr>Apertura formal de investigaciones - SFE</vt:lpstr>
      <vt:lpstr>Apertura formal de investigaciones - SFE</vt:lpstr>
      <vt:lpstr>Apertura formal de investigaciones - SFE</vt:lpstr>
      <vt:lpstr>Pliegos de cargos</vt:lpstr>
      <vt:lpstr>Pliego de cargos</vt:lpstr>
      <vt:lpstr>Pliego de cargos</vt:lpstr>
      <vt:lpstr>Pliego de cargos</vt:lpstr>
      <vt:lpstr>Pliego de cargos</vt:lpstr>
      <vt:lpstr>Archivos</vt:lpstr>
      <vt:lpstr>Archivos</vt:lpstr>
      <vt:lpstr>Archivos - Operaciones</vt:lpstr>
      <vt:lpstr>Archivos – Mercado, Riesgos y Financiero</vt:lpstr>
      <vt:lpstr>Capítulo 4</vt:lpstr>
      <vt:lpstr>Visitas</vt:lpstr>
      <vt:lpstr>Comunicaciones formales de advertencia</vt:lpstr>
      <vt:lpstr>Capítulo 5</vt:lpstr>
      <vt:lpstr>Matriz de supervisión  </vt:lpstr>
      <vt:lpstr>Matriz de supervisión  </vt:lpstr>
      <vt:lpstr>Sistema de Administración del Riesgo de Lavado de Activos y Financiación del Terrorismo (SARLAFT)</vt:lpstr>
      <vt:lpstr>Sistema de Administración del Riesgo de Lavado de Activos y Financiación del Terrorismo (SARLAFT)</vt:lpstr>
      <vt:lpstr>Sistema de Administración del Riesgo de Lavado de Activos y Financiación del Terrorismo (SARLAFT)</vt:lpstr>
      <vt:lpstr>Sistema de Administración del Riesgo de Lavado de Activos y Financiación del Terrorismo (SARLAFT)</vt:lpstr>
      <vt:lpstr>Sistema de Administración del Riesgo de Lavado de Activos y Financiación del Terrorismo (SARLAFT)</vt:lpstr>
      <vt:lpstr>Sistema de Administración de Riesgo Operativo (SARO)</vt:lpstr>
      <vt:lpstr>Sistema de Administración de Riesgo Operativo (SARO)</vt:lpstr>
      <vt:lpstr>Sistema de Administración de Riesgo Operativo (SARO)</vt:lpstr>
      <vt:lpstr>Sistema de Administración de Riesgo Operativo (SARO)</vt:lpstr>
      <vt:lpstr>Sistema de Administración de Riesgo de Contraparte (SARiC)</vt:lpstr>
      <vt:lpstr>Sistema de Administración de Riesgo de Contraparte (SARiC)</vt:lpstr>
      <vt:lpstr>Sistema de Administración de Riesgo de Contraparte (SARiC)</vt:lpstr>
      <vt:lpstr>Sistema de Administración de Riesgo de Contraparte (SARiC)</vt:lpstr>
      <vt:lpstr>Sistema de Administración de Riesgo de Contraparte (SARiC)</vt:lpstr>
      <vt:lpstr>Gobierno corporativo y control interno</vt:lpstr>
      <vt:lpstr>Gobierno corporativo y control interno</vt:lpstr>
      <vt:lpstr>Gobierno corporativo y control interno</vt:lpstr>
      <vt:lpstr>Gobierno corporativo y control interno</vt:lpstr>
      <vt:lpstr>Gobierno corporativo y control interno</vt:lpstr>
      <vt:lpstr>Gobierno corporativo y control interno</vt:lpstr>
      <vt:lpstr>Gobierno corporativo y control interno</vt:lpstr>
      <vt:lpstr>Gobierno corporativo y control interno</vt:lpstr>
      <vt:lpstr>9. PROPOSICIONES Y VARIOS</vt:lpstr>
      <vt:lpstr>Diapositiva 118</vt:lpstr>
      <vt:lpstr>Antecedentes – Operación Forward MCP No. 27942443</vt:lpstr>
      <vt:lpstr>Antecedentes – Operación Forward MCP No. 27942443</vt:lpstr>
      <vt:lpstr>Artículo 3.1.2.5.9.2 – CUB – Aplicable al caso objeto de estudio</vt:lpstr>
      <vt:lpstr>Diapositiva 122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jromero</cp:lastModifiedBy>
  <cp:revision>1161</cp:revision>
  <cp:lastPrinted>2017-01-17T22:43:42Z</cp:lastPrinted>
  <dcterms:created xsi:type="dcterms:W3CDTF">2014-02-06T21:29:49Z</dcterms:created>
  <dcterms:modified xsi:type="dcterms:W3CDTF">2017-07-19T11:51:02Z</dcterms:modified>
</cp:coreProperties>
</file>