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5" r:id="rId5"/>
    <p:sldId id="259" r:id="rId6"/>
    <p:sldId id="261" r:id="rId7"/>
    <p:sldId id="264" r:id="rId8"/>
    <p:sldId id="268" r:id="rId9"/>
    <p:sldId id="262" r:id="rId10"/>
    <p:sldId id="267" r:id="rId11"/>
    <p:sldId id="266" r:id="rId12"/>
    <p:sldId id="263" r:id="rId13"/>
    <p:sldId id="25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Romeo" initials="FR" lastIdx="1" clrIdx="0">
    <p:extLst>
      <p:ext uri="{19B8F6BF-5375-455C-9EA6-DF929625EA0E}">
        <p15:presenceInfo xmlns:p15="http://schemas.microsoft.com/office/powerpoint/2012/main" userId="27cdb27571f3b7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AA9A7-48B3-415D-BC73-EE3F3DB7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BD11AE-3994-4AAC-98D7-80E3AC04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14F154-FBAE-49A0-9893-F772F93A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0D664-9DDA-4465-A2CD-68ED4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9402B9-1931-40A7-AEA4-2D94E67E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36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A7A13-AF7A-4936-8337-B4110666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CEB75D-0D90-4840-851F-7B0FF21E5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6179F3-EA08-4108-A13A-B363074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F1EBEA-C7AF-41AC-9BFD-E2B82C0C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96A0CB-0C95-45FE-8D5E-ADE035E0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4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3E208D-4386-45F4-BE5A-E9970C7A3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4F9FCD-5AB5-4C46-8967-3012E128D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B48384-5346-4093-855E-369CBF9D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E00A3E-1F46-4798-9694-4EEB1B60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A6232-2112-437F-AF0D-6CE8420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2668D-F4D1-4BAF-BAAD-E6AB1CBB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E11FA-9FB3-4957-BEFC-64D28828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19669E-0FE7-4863-8E88-0EFD5B31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5BA00E-58AA-4A00-B072-134129AE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C6A70A-9621-4A08-9709-7628D26A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6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6699B-B79F-4694-9833-FD880AF7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20A660-0F3D-4C83-AFC0-415B7311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A5B6BF-C70A-444B-9B5D-FFEBD829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FDC572-549A-4046-932D-FA520824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A735D5-B3B4-40F9-B655-E541E9D1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12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9D633-9012-4B24-BA08-190534BF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38B898-E457-48A8-967B-636E50685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2C8817-F9CF-444A-9915-7B2EB21F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C5BC6E-A6CC-42F0-8BBB-F30790B8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CFA13D-CE52-4020-9149-7F576381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A7B89C-1023-4001-AEAA-D2C6A261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32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7C7A9-7FB2-4CCD-B1EE-9AF26BEF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BB0CFB-123E-4877-98B0-B7AAB60E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58E0AA-5258-42F5-92BD-0D77A30F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6AC014-56BC-47E6-953D-D67697D4B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77631D-AB97-44F0-B5FD-4826CC504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D3B1BC-7879-47E0-AB1E-BE08C4B2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AC6635-86AD-41F5-A2E2-4BA25777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81D931-0FF1-4DB9-AAAC-0C3E025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3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507E7-BF23-4531-8F01-95BD6710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223F00-C24C-4045-94EE-EF457D13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3CE396-4616-4BC2-8740-35F09A6A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73E160-CBBA-4773-A32F-FE2D6980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47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124D77-9FAB-4C3A-9928-85523226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FD9CF3-E7FF-4611-931D-AD046DD0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20DC83-A8B8-4413-94FF-5F80DBC8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1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AB49B-D5F7-433E-957B-CE998B9D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81FAB-383A-44BF-B991-3A0FDE8F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0925DF-1AD8-4B59-A5D8-9F19A06F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697D80-D853-4A49-8D32-4C0B6E7C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37C74E-1915-4F87-B4DF-0D4220A1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3BDEFA-70CC-4497-BBDF-46A505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2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5190B-DAE8-435B-A467-BC8C863D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5446D1-C596-422D-8019-0A4427B8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91456-01A1-4226-80A8-7860F11E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60A03-0CCB-47B9-AA6E-09257A77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C9D66D-A28E-44F9-8356-63EC820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E93CD5-5D81-48CC-BC36-7840184A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47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9A6ED2-9AA6-44B3-A014-6E6AB186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40349B-E950-4F8D-900A-CF28FFC4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57CC15-366F-48F9-8C79-1A85124B5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537E-784E-4E9E-BFA0-0F46C0AAEF04}" type="datetimeFigureOut">
              <a:rPr lang="it-IT" smtClean="0"/>
              <a:t>19/07/2020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803159-0348-4DB0-860C-281F93C2F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9EE28-1587-4CA9-945D-C6FD1A113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AF77-6496-4282-B542-378C9BE82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3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A915E-FE92-4ED8-BEC0-03DE0A0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08" y="2514192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ESAME</a:t>
            </a:r>
            <a:br>
              <a:rPr lang="it-IT" b="1" dirty="0"/>
            </a:br>
            <a:r>
              <a:rPr lang="it-IT" b="1" dirty="0"/>
              <a:t>TECNOLOGIE INFORMATICHE PER IL WEB</a:t>
            </a:r>
          </a:p>
        </p:txBody>
      </p:sp>
    </p:spTree>
    <p:extLst>
      <p:ext uri="{BB962C8B-B14F-4D97-AF65-F5344CB8AC3E}">
        <p14:creationId xmlns:p14="http://schemas.microsoft.com/office/powerpoint/2010/main" val="54202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8E878-6E6F-44A1-A1BF-9480EC06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APPLICATION DESIGN(client)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89FFD1-61E2-41CE-A611-79E58EDC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88" y="1690688"/>
            <a:ext cx="6959657" cy="4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DD1B1-26DE-401F-B0A5-2F693DBD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APPLICATION DESIGN(</a:t>
            </a:r>
            <a:r>
              <a:rPr lang="it-IT" dirty="0" err="1">
                <a:solidFill>
                  <a:schemeClr val="accent1"/>
                </a:solidFill>
              </a:rPr>
              <a:t>employee</a:t>
            </a:r>
            <a:r>
              <a:rPr lang="it-IT" dirty="0">
                <a:solidFill>
                  <a:schemeClr val="accent1"/>
                </a:solidFill>
              </a:rPr>
              <a:t>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5807AF-4EA5-470F-997F-FB16710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65" y="1528763"/>
            <a:ext cx="8531670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0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F8211-989D-499E-B010-364322D3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7" y="0"/>
            <a:ext cx="10515600" cy="1325563"/>
          </a:xfrm>
        </p:spPr>
        <p:txBody>
          <a:bodyPr/>
          <a:lstStyle/>
          <a:p>
            <a:r>
              <a:rPr lang="it-IT" dirty="0"/>
              <a:t>ARCHITECTURE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7D11D8-4323-4CD3-902F-2A473BF05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4" t="18503" r="19925" b="28556"/>
          <a:stretch/>
        </p:blipFill>
        <p:spPr>
          <a:xfrm>
            <a:off x="2679712" y="1853488"/>
            <a:ext cx="7183816" cy="43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2BF9B-9FDF-45BB-A445-47DFC92C8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042" y="133535"/>
            <a:ext cx="9144000" cy="1046679"/>
          </a:xfrm>
        </p:spPr>
        <p:txBody>
          <a:bodyPr>
            <a:normAutofit/>
          </a:bodyPr>
          <a:lstStyle/>
          <a:p>
            <a:r>
              <a:rPr lang="it-IT" sz="5400" b="1" dirty="0"/>
              <a:t>Versione con JavaScript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114CF9-5056-4B42-B4CD-6F896A1C8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537" y="1180214"/>
            <a:ext cx="10058399" cy="5544251"/>
          </a:xfrm>
        </p:spPr>
        <p:txBody>
          <a:bodyPr>
            <a:normAutofit fontScale="77500" lnSpcReduction="20000"/>
          </a:bodyPr>
          <a:lstStyle/>
          <a:p>
            <a:pPr algn="l"/>
            <a:br>
              <a:rPr lang="it-IT" dirty="0"/>
            </a:br>
            <a:br>
              <a:rPr lang="it-IT" b="1" dirty="0"/>
            </a:br>
            <a:r>
              <a:rPr lang="it-IT" dirty="0"/>
              <a:t>Si realizzi un’applicazione client server web che modifica le specifiche precedenti come segue:</a:t>
            </a:r>
            <a:br>
              <a:rPr lang="it-IT" dirty="0"/>
            </a:br>
            <a:r>
              <a:rPr lang="it-IT" dirty="0"/>
              <a:t> L’applicazione supporta registrazione e login mediante una pagina pubblica con opportune </a:t>
            </a:r>
            <a:r>
              <a:rPr lang="it-IT" dirty="0" err="1"/>
              <a:t>form</a:t>
            </a:r>
            <a:r>
              <a:rPr lang="it-IT" dirty="0"/>
              <a:t>. La</a:t>
            </a:r>
            <a:br>
              <a:rPr lang="it-IT" dirty="0"/>
            </a:br>
            <a:r>
              <a:rPr lang="it-IT" dirty="0"/>
              <a:t>registrazione controlla la validità sintattica dell’indirizzo di email e l’uguaglianza tra i campi “password” e</a:t>
            </a:r>
            <a:br>
              <a:rPr lang="it-IT" dirty="0"/>
            </a:br>
            <a:r>
              <a:rPr lang="it-IT" dirty="0"/>
              <a:t>“ripeti password”, anche a lato client. La registrazione controlla l’unicità dello username.</a:t>
            </a:r>
            <a:br>
              <a:rPr lang="it-IT" dirty="0"/>
            </a:br>
            <a:r>
              <a:rPr lang="it-IT" dirty="0"/>
              <a:t> Dopo il login, l’intera applicazione è realizzata con un’unica pagina per ciascuno dei ruoli: una pagina</a:t>
            </a:r>
            <a:br>
              <a:rPr lang="it-IT" dirty="0"/>
            </a:br>
            <a:r>
              <a:rPr lang="it-IT" dirty="0"/>
              <a:t>singola per il ruolo di cliente e una pagina singola per il ruolo di impiegato.</a:t>
            </a:r>
            <a:br>
              <a:rPr lang="it-IT" dirty="0"/>
            </a:br>
            <a:r>
              <a:rPr lang="it-IT" dirty="0"/>
              <a:t> Ogni interazione dell’utente è gestita senza ricaricare completamente la pagina, ma produce l’invocazione</a:t>
            </a:r>
            <a:br>
              <a:rPr lang="it-IT" dirty="0"/>
            </a:br>
            <a:r>
              <a:rPr lang="it-IT" dirty="0"/>
              <a:t>asincrona del server e l’eventuale modifica del contenuto da aggiornare a seguito dell’evento.</a:t>
            </a:r>
            <a:br>
              <a:rPr lang="it-IT" dirty="0"/>
            </a:br>
            <a:r>
              <a:rPr lang="it-IT" dirty="0"/>
              <a:t> Nella pagina del cliente, la scelta del prodotto comporta la successiva visualizzazione delle opzioni senza</a:t>
            </a:r>
            <a:br>
              <a:rPr lang="it-IT" dirty="0"/>
            </a:br>
            <a:r>
              <a:rPr lang="it-IT" dirty="0"/>
              <a:t>produrre un’ulteriore chiamata al server. L’invio del preventivo da parte del cliente deve produrre la</a:t>
            </a:r>
            <a:br>
              <a:rPr lang="it-IT" dirty="0"/>
            </a:br>
            <a:r>
              <a:rPr lang="it-IT" dirty="0"/>
              <a:t>verifica dei dati anche a lato client (almeno un’opzione scelta).</a:t>
            </a:r>
            <a:br>
              <a:rPr lang="it-IT" dirty="0"/>
            </a:br>
            <a:r>
              <a:rPr lang="it-IT" dirty="0"/>
              <a:t> Nella pagina dell’impiegato, il controllo del prezzo (non nullo e maggiore di zero) deve essere fatto anche</a:t>
            </a:r>
            <a:br>
              <a:rPr lang="it-IT" dirty="0"/>
            </a:br>
            <a:r>
              <a:rPr lang="it-IT" dirty="0"/>
              <a:t>a lato client.</a:t>
            </a:r>
            <a:br>
              <a:rPr lang="it-IT" dirty="0"/>
            </a:br>
            <a:r>
              <a:rPr lang="it-IT" dirty="0"/>
              <a:t> Eventuali errori a lato server devono essere segnalati mediante un messaggio di allerta all’interno della</a:t>
            </a:r>
            <a:br>
              <a:rPr lang="it-IT" dirty="0"/>
            </a:br>
            <a:r>
              <a:rPr lang="it-IT" dirty="0"/>
              <a:t>pagina del cliente o dell’impiegato. 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59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C4697-62BF-4342-BD05-8842FEDB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412" y="915516"/>
            <a:ext cx="7645167" cy="379266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Versione pure HTML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8C006B-8447-424C-93F0-BE7A0A0F4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916" y="1573500"/>
            <a:ext cx="11764161" cy="6035881"/>
          </a:xfrm>
        </p:spPr>
        <p:txBody>
          <a:bodyPr>
            <a:noAutofit/>
          </a:bodyPr>
          <a:lstStyle/>
          <a:p>
            <a:pPr algn="l"/>
            <a:endParaRPr lang="it-IT" dirty="0"/>
          </a:p>
          <a:p>
            <a:pPr algn="just"/>
            <a:r>
              <a:rPr lang="it-IT" dirty="0"/>
              <a:t>Un’applicazione web consente la gestione di richieste di preventivi per prodotti personalizzati.</a:t>
            </a:r>
          </a:p>
          <a:p>
            <a:pPr algn="just"/>
            <a:endParaRPr lang="it-IT" b="1" dirty="0">
              <a:solidFill>
                <a:schemeClr val="accent1"/>
              </a:solidFill>
            </a:endParaRPr>
          </a:p>
          <a:p>
            <a:pPr algn="just"/>
            <a:endParaRPr lang="it-IT" b="1" dirty="0">
              <a:solidFill>
                <a:schemeClr val="accent1"/>
              </a:solidFill>
            </a:endParaRPr>
          </a:p>
          <a:p>
            <a:pPr algn="l"/>
            <a:r>
              <a:rPr lang="it-IT" b="1" dirty="0">
                <a:solidFill>
                  <a:schemeClr val="accent1"/>
                </a:solidFill>
              </a:rPr>
              <a:t>SCHEMA ER: </a:t>
            </a:r>
          </a:p>
          <a:p>
            <a:pPr algn="just"/>
            <a:r>
              <a:rPr lang="it-IT" dirty="0"/>
              <a:t>Un preventivo è </a:t>
            </a:r>
            <a:r>
              <a:rPr lang="it-IT" dirty="0">
                <a:solidFill>
                  <a:srgbClr val="7030A0"/>
                </a:solidFill>
              </a:rPr>
              <a:t>associato</a:t>
            </a:r>
            <a:r>
              <a:rPr lang="it-IT" dirty="0"/>
              <a:t> a un prodotto, al </a:t>
            </a:r>
            <a:r>
              <a:rPr lang="it-IT" dirty="0">
                <a:solidFill>
                  <a:srgbClr val="00B0F0"/>
                </a:solidFill>
              </a:rPr>
              <a:t>cliente</a:t>
            </a:r>
            <a:r>
              <a:rPr lang="it-IT" dirty="0"/>
              <a:t> che l’ha richiesto e all’</a:t>
            </a:r>
            <a:r>
              <a:rPr lang="it-IT" dirty="0">
                <a:solidFill>
                  <a:srgbClr val="00B0F0"/>
                </a:solidFill>
              </a:rPr>
              <a:t>impiegato</a:t>
            </a:r>
            <a:r>
              <a:rPr lang="it-IT" dirty="0"/>
              <a:t> che l’ha gestito. Il preventivo </a:t>
            </a:r>
            <a:r>
              <a:rPr lang="it-IT" dirty="0">
                <a:solidFill>
                  <a:srgbClr val="7030A0"/>
                </a:solidFill>
              </a:rPr>
              <a:t>comprende</a:t>
            </a:r>
            <a:r>
              <a:rPr lang="it-IT" dirty="0"/>
              <a:t> una o più opzioni per il prodotto a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cui</a:t>
            </a:r>
            <a:r>
              <a:rPr lang="it-IT" dirty="0"/>
              <a:t> è associato, che devono essere tra quelle disponibili per il prodotto. Un </a:t>
            </a:r>
            <a:r>
              <a:rPr lang="it-IT" dirty="0">
                <a:solidFill>
                  <a:srgbClr val="00B0F0"/>
                </a:solidFill>
              </a:rPr>
              <a:t>prodotto</a:t>
            </a:r>
            <a:r>
              <a:rPr lang="it-IT" dirty="0"/>
              <a:t> ha un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codice</a:t>
            </a:r>
            <a:r>
              <a:rPr lang="it-IT" dirty="0"/>
              <a:t>,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un’immagine</a:t>
            </a:r>
            <a:r>
              <a:rPr lang="it-IT" dirty="0"/>
              <a:t> e un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nome</a:t>
            </a:r>
            <a:r>
              <a:rPr lang="it-IT" dirty="0"/>
              <a:t>. </a:t>
            </a:r>
            <a:r>
              <a:rPr lang="it-IT" dirty="0">
                <a:solidFill>
                  <a:srgbClr val="00B0F0"/>
                </a:solidFill>
              </a:rPr>
              <a:t>Un’opzione</a:t>
            </a:r>
            <a:r>
              <a:rPr lang="it-IT" dirty="0"/>
              <a:t> ha un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codice</a:t>
            </a:r>
            <a:r>
              <a:rPr lang="it-IT" dirty="0"/>
              <a:t>, un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tipo</a:t>
            </a:r>
            <a:r>
              <a:rPr lang="it-IT" dirty="0"/>
              <a:t> (“normale”, “in offerta”) e un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nome</a:t>
            </a:r>
            <a:r>
              <a:rPr lang="it-IT" dirty="0"/>
              <a:t>. Un </a:t>
            </a:r>
            <a:r>
              <a:rPr lang="it-IT" dirty="0">
                <a:solidFill>
                  <a:srgbClr val="00B0F0"/>
                </a:solidFill>
              </a:rPr>
              <a:t>preventivo</a:t>
            </a:r>
            <a:r>
              <a:rPr lang="it-IT" dirty="0"/>
              <a:t> ha un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prezzo</a:t>
            </a:r>
            <a:r>
              <a:rPr lang="it-IT" dirty="0"/>
              <a:t>, definito dall’impiegato.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224DC6-DBA7-4D09-BD0B-72A2C036E174}"/>
              </a:ext>
            </a:extLst>
          </p:cNvPr>
          <p:cNvSpPr txBox="1"/>
          <p:nvPr/>
        </p:nvSpPr>
        <p:spPr>
          <a:xfrm>
            <a:off x="222794" y="6144322"/>
            <a:ext cx="557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LEGENDA:           </a:t>
            </a:r>
            <a:r>
              <a:rPr lang="it-IT" dirty="0" err="1">
                <a:solidFill>
                  <a:srgbClr val="00B0F0"/>
                </a:solidFill>
              </a:rPr>
              <a:t>entity</a:t>
            </a:r>
            <a:r>
              <a:rPr lang="it-IT" dirty="0"/>
              <a:t>,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attributes</a:t>
            </a:r>
            <a:r>
              <a:rPr lang="it-IT" dirty="0"/>
              <a:t>, </a:t>
            </a:r>
            <a:r>
              <a:rPr lang="it-IT" dirty="0" err="1">
                <a:solidFill>
                  <a:srgbClr val="7030A0"/>
                </a:solidFill>
              </a:rPr>
              <a:t>relationship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78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AA8AC-21D1-4CDB-959E-5D328A9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4493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SCHEMA ER</a:t>
            </a:r>
          </a:p>
        </p:txBody>
      </p:sp>
      <p:pic>
        <p:nvPicPr>
          <p:cNvPr id="10" name="Immagine 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E2A3919-7C6B-4236-8D5E-FD4CDA1E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01" y="1669775"/>
            <a:ext cx="8443952" cy="453976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EFD4C50-2CEA-4252-A0C6-229E48EBB14C}"/>
              </a:ext>
            </a:extLst>
          </p:cNvPr>
          <p:cNvCxnSpPr/>
          <p:nvPr/>
        </p:nvCxnSpPr>
        <p:spPr>
          <a:xfrm>
            <a:off x="8935453" y="2711116"/>
            <a:ext cx="433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62A825B-0817-4822-AEC4-4808E3FA3940}"/>
              </a:ext>
            </a:extLst>
          </p:cNvPr>
          <p:cNvCxnSpPr>
            <a:cxnSpLocks/>
          </p:cNvCxnSpPr>
          <p:nvPr/>
        </p:nvCxnSpPr>
        <p:spPr>
          <a:xfrm flipV="1">
            <a:off x="9384632" y="2727158"/>
            <a:ext cx="0" cy="701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F881C88-C15E-4E9C-817F-81E212934A73}"/>
              </a:ext>
            </a:extLst>
          </p:cNvPr>
          <p:cNvCxnSpPr>
            <a:cxnSpLocks/>
          </p:cNvCxnSpPr>
          <p:nvPr/>
        </p:nvCxnSpPr>
        <p:spPr>
          <a:xfrm>
            <a:off x="7058526" y="3429000"/>
            <a:ext cx="2326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598F518F-15EB-4AC4-B236-C432296E9343}"/>
              </a:ext>
            </a:extLst>
          </p:cNvPr>
          <p:cNvSpPr/>
          <p:nvPr/>
        </p:nvSpPr>
        <p:spPr>
          <a:xfrm>
            <a:off x="6927055" y="3365834"/>
            <a:ext cx="131469" cy="126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E8BC039-EC2B-4BC2-BA7F-7AF91EA04922}"/>
              </a:ext>
            </a:extLst>
          </p:cNvPr>
          <p:cNvSpPr/>
          <p:nvPr/>
        </p:nvSpPr>
        <p:spPr>
          <a:xfrm>
            <a:off x="6197600" y="2133600"/>
            <a:ext cx="1558925" cy="2603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DD419CC-2089-4FFB-AC65-5F934B9B6E20}"/>
              </a:ext>
            </a:extLst>
          </p:cNvPr>
          <p:cNvCxnSpPr>
            <a:cxnSpLocks/>
          </p:cNvCxnSpPr>
          <p:nvPr/>
        </p:nvCxnSpPr>
        <p:spPr>
          <a:xfrm>
            <a:off x="6280150" y="2393947"/>
            <a:ext cx="549275" cy="9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3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2C155D-3CEF-4571-BDE9-6097443F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14" y="329435"/>
            <a:ext cx="8901864" cy="61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F0235-C2BB-4254-A932-183D6D42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72" y="-34878"/>
            <a:ext cx="10515600" cy="1325563"/>
          </a:xfrm>
        </p:spPr>
        <p:txBody>
          <a:bodyPr/>
          <a:lstStyle/>
          <a:p>
            <a:r>
              <a:rPr lang="es-419" dirty="0">
                <a:solidFill>
                  <a:schemeClr val="accent1"/>
                </a:solidFill>
              </a:rPr>
              <a:t>LOCAL DATABASE SCHEMA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8A3B9-DF25-4FDE-99EF-0FA72E7D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31" y="1290685"/>
            <a:ext cx="3770334" cy="219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CREATE TABLE  </a:t>
            </a:r>
            <a:r>
              <a:rPr lang="it-IT" sz="2000" b="1" dirty="0"/>
              <a:t>PRODUCT  </a:t>
            </a:r>
            <a:r>
              <a:rPr lang="it-IT" sz="2000" dirty="0"/>
              <a:t>(</a:t>
            </a:r>
          </a:p>
          <a:p>
            <a:pPr marL="0" indent="0">
              <a:buNone/>
            </a:pPr>
            <a:r>
              <a:rPr lang="it-IT" sz="2000" dirty="0"/>
              <a:t>  ‘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code’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(11)  PRIMARY KEY    auto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increment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it-IT" sz="2000" dirty="0"/>
              <a:t>  ‘image’ image NOT NULL,</a:t>
            </a:r>
          </a:p>
          <a:p>
            <a:pPr marL="0" indent="0">
              <a:buNone/>
            </a:pPr>
            <a:r>
              <a:rPr lang="it-IT" sz="2000" dirty="0"/>
              <a:t>  ‘name’ </a:t>
            </a:r>
            <a:r>
              <a:rPr lang="it-IT" sz="2000" dirty="0" err="1"/>
              <a:t>varchar</a:t>
            </a:r>
            <a:r>
              <a:rPr lang="it-IT" sz="2000" dirty="0"/>
              <a:t>(45) NOT NULL,</a:t>
            </a:r>
          </a:p>
          <a:p>
            <a:pPr marL="0" indent="0">
              <a:buNone/>
            </a:pPr>
            <a:r>
              <a:rPr lang="it-IT" sz="2000" dirty="0"/>
              <a:t>)</a:t>
            </a:r>
            <a:endParaRPr lang="it-IT" sz="2000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D78B9F1-AC8F-4D1E-86CE-44C76AC12DB9}"/>
              </a:ext>
            </a:extLst>
          </p:cNvPr>
          <p:cNvSpPr txBox="1">
            <a:spLocks/>
          </p:cNvSpPr>
          <p:nvPr/>
        </p:nvSpPr>
        <p:spPr>
          <a:xfrm>
            <a:off x="6828930" y="725588"/>
            <a:ext cx="5271370" cy="2856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CREATE TABLE  </a:t>
            </a:r>
            <a:r>
              <a:rPr lang="it-IT" sz="2000" b="1" dirty="0"/>
              <a:t>OPTION  </a:t>
            </a:r>
            <a:r>
              <a:rPr lang="it-IT" sz="2000" dirty="0"/>
              <a:t>(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 ‘code’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(11)  PRIMARY KEY auto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increment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‘name’ </a:t>
            </a:r>
            <a:r>
              <a:rPr lang="it-IT" sz="2000" dirty="0" err="1"/>
              <a:t>varchar</a:t>
            </a:r>
            <a:r>
              <a:rPr lang="it-IT" sz="2000" dirty="0"/>
              <a:t>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‘</a:t>
            </a:r>
            <a:r>
              <a:rPr lang="it-IT" sz="2000" dirty="0" err="1"/>
              <a:t>type</a:t>
            </a:r>
            <a:r>
              <a:rPr lang="it-IT" sz="2000" dirty="0"/>
              <a:t>’ </a:t>
            </a:r>
            <a:r>
              <a:rPr lang="it-IT" sz="2000" dirty="0" err="1"/>
              <a:t>varchar</a:t>
            </a:r>
            <a:r>
              <a:rPr lang="it-IT" sz="2000" dirty="0"/>
              <a:t>(30)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(‘</a:t>
            </a:r>
            <a:r>
              <a:rPr lang="it-IT" sz="2000" dirty="0" err="1"/>
              <a:t>codeProduct</a:t>
            </a:r>
            <a:r>
              <a:rPr lang="it-IT" sz="2000" dirty="0"/>
              <a:t>’, ‘</a:t>
            </a:r>
            <a:r>
              <a:rPr lang="it-IT" sz="2000" dirty="0" err="1"/>
              <a:t>priceQuotation</a:t>
            </a:r>
            <a:r>
              <a:rPr lang="it-IT" sz="2000" dirty="0"/>
              <a:t>’) REFERENCES   </a:t>
            </a:r>
            <a:r>
              <a:rPr lang="it-IT" sz="2000" b="1" dirty="0"/>
              <a:t>QUOTATION</a:t>
            </a:r>
            <a:r>
              <a:rPr lang="it-IT" sz="2000" dirty="0"/>
              <a:t>(‘</a:t>
            </a:r>
            <a:r>
              <a:rPr lang="it-IT" sz="2000" dirty="0" err="1"/>
              <a:t>codeProduct</a:t>
            </a:r>
            <a:r>
              <a:rPr lang="it-IT" sz="2000" dirty="0"/>
              <a:t>’,’price’) ON UPDATE  CASCADE ON DELETE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)</a:t>
            </a:r>
            <a:endParaRPr lang="it-IT" sz="20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B9D3360-8971-4912-B252-62386FE5A61F}"/>
              </a:ext>
            </a:extLst>
          </p:cNvPr>
          <p:cNvSpPr txBox="1">
            <a:spLocks/>
          </p:cNvSpPr>
          <p:nvPr/>
        </p:nvSpPr>
        <p:spPr>
          <a:xfrm>
            <a:off x="496655" y="3703320"/>
            <a:ext cx="5919784" cy="3154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CREATE TABLE  </a:t>
            </a:r>
            <a:r>
              <a:rPr lang="it-IT" sz="2000" b="1" dirty="0"/>
              <a:t>QUOTATION  </a:t>
            </a:r>
            <a:r>
              <a:rPr lang="it-IT" sz="20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‘price’ float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‘</a:t>
            </a:r>
            <a:r>
              <a:rPr lang="it-IT" sz="2000" dirty="0" err="1"/>
              <a:t>codeProduct</a:t>
            </a:r>
            <a:r>
              <a:rPr lang="it-IT" sz="2000" dirty="0"/>
              <a:t>’ </a:t>
            </a:r>
            <a:r>
              <a:rPr lang="it-IT" sz="2000" dirty="0" err="1"/>
              <a:t>int</a:t>
            </a:r>
            <a:r>
              <a:rPr lang="it-IT" sz="2000" dirty="0"/>
              <a:t>(11) REFERENCES </a:t>
            </a:r>
            <a:r>
              <a:rPr lang="it-IT" sz="2000" b="1" dirty="0"/>
              <a:t>PRODUCT</a:t>
            </a:r>
            <a:r>
              <a:rPr lang="it-IT" sz="2000" dirty="0"/>
              <a:t>(code)                                                                                     ON UPDATE CASCADE ON DELETE CASCADE,</a:t>
            </a:r>
          </a:p>
          <a:p>
            <a:pPr marL="0" indent="0">
              <a:buNone/>
            </a:pPr>
            <a:r>
              <a:rPr lang="it-IT" sz="2000" dirty="0"/>
              <a:t> ‘</a:t>
            </a:r>
            <a:r>
              <a:rPr lang="it-IT" sz="2000" dirty="0" err="1"/>
              <a:t>codeClient</a:t>
            </a:r>
            <a:r>
              <a:rPr lang="it-IT" sz="2000" dirty="0"/>
              <a:t>’ </a:t>
            </a:r>
            <a:r>
              <a:rPr lang="it-IT" sz="2000" dirty="0" err="1"/>
              <a:t>int</a:t>
            </a:r>
            <a:r>
              <a:rPr lang="it-IT" sz="2000" dirty="0"/>
              <a:t>(11) REFERENCES </a:t>
            </a:r>
            <a:r>
              <a:rPr lang="it-IT" sz="2000" b="1" dirty="0"/>
              <a:t>CLIENT</a:t>
            </a:r>
            <a:r>
              <a:rPr lang="it-IT" sz="2000" dirty="0"/>
              <a:t>(‘code’)                             ON UPDATE CASCADE ON DELETE CASCADE,</a:t>
            </a:r>
          </a:p>
          <a:p>
            <a:pPr marL="0" indent="0">
              <a:buNone/>
            </a:pPr>
            <a:r>
              <a:rPr lang="it-IT" sz="2000" dirty="0"/>
              <a:t>‘</a:t>
            </a:r>
            <a:r>
              <a:rPr lang="it-IT" sz="2000" dirty="0" err="1"/>
              <a:t>codeEmployee</a:t>
            </a:r>
            <a:r>
              <a:rPr lang="it-IT" sz="2000" dirty="0"/>
              <a:t>’ </a:t>
            </a:r>
            <a:r>
              <a:rPr lang="it-IT" sz="2000" dirty="0" err="1"/>
              <a:t>int</a:t>
            </a:r>
            <a:r>
              <a:rPr lang="it-IT" sz="2000" dirty="0"/>
              <a:t>(11) REFERENCES </a:t>
            </a:r>
            <a:r>
              <a:rPr lang="it-IT" sz="2000" b="1" dirty="0"/>
              <a:t>EMPLOYEE</a:t>
            </a:r>
            <a:r>
              <a:rPr lang="it-IT" sz="2000" dirty="0"/>
              <a:t>(‘code’) ON UPDATE CASCADE ON DELETE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PRIMARY KEY(‘price’,’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codeProduct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)</a:t>
            </a:r>
            <a:endParaRPr lang="it-IT" sz="2000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0E6CF4B-4EDE-467F-A1E6-A64BD823B3F5}"/>
              </a:ext>
            </a:extLst>
          </p:cNvPr>
          <p:cNvSpPr txBox="1">
            <a:spLocks/>
          </p:cNvSpPr>
          <p:nvPr/>
        </p:nvSpPr>
        <p:spPr>
          <a:xfrm>
            <a:off x="6894306" y="3703321"/>
            <a:ext cx="3639582" cy="149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CREATE TABLE  </a:t>
            </a:r>
            <a:r>
              <a:rPr lang="it-IT" sz="2000" b="1" dirty="0"/>
              <a:t>CLIENT  </a:t>
            </a:r>
            <a:r>
              <a:rPr lang="it-IT" sz="20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‘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code’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(11)  PRIMARY KEY</a:t>
            </a: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)</a:t>
            </a:r>
            <a:endParaRPr lang="it-IT" sz="2000" b="1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B2215D1-A72E-4DBD-877B-38DDE9733E0F}"/>
              </a:ext>
            </a:extLst>
          </p:cNvPr>
          <p:cNvSpPr txBox="1">
            <a:spLocks/>
          </p:cNvSpPr>
          <p:nvPr/>
        </p:nvSpPr>
        <p:spPr>
          <a:xfrm>
            <a:off x="6828930" y="5315265"/>
            <a:ext cx="3770334" cy="285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CREATE TABLE  </a:t>
            </a:r>
            <a:r>
              <a:rPr lang="it-IT" sz="2000" b="1" dirty="0"/>
              <a:t>EMPLOYEE  </a:t>
            </a:r>
            <a:r>
              <a:rPr lang="it-IT" sz="20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  ‘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code’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(11)  PRIMARY KEY</a:t>
            </a: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)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63649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E0F10-D82B-43D0-A340-94583148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s-419" dirty="0">
                <a:solidFill>
                  <a:srgbClr val="0070C0"/>
                </a:solidFill>
              </a:rPr>
              <a:t>APPLICATION REQUIREMENTS ANALYSIS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77CDF-454A-4AB9-9C5B-194A0202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070" y="1175657"/>
            <a:ext cx="8871857" cy="501582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dirty="0"/>
              <a:t>Quando l’utente (cliente o impiegato) accede all’applicazione, appare una </a:t>
            </a:r>
            <a:r>
              <a:rPr lang="it-IT" dirty="0">
                <a:solidFill>
                  <a:srgbClr val="FF0000"/>
                </a:solidFill>
              </a:rPr>
              <a:t>LOGIN PAGE</a:t>
            </a:r>
            <a:r>
              <a:rPr lang="it-IT" dirty="0"/>
              <a:t>, mediante la quale l’utente si autentica </a:t>
            </a:r>
            <a:r>
              <a:rPr lang="it-IT" dirty="0">
                <a:solidFill>
                  <a:srgbClr val="00B050"/>
                </a:solidFill>
              </a:rPr>
              <a:t>con username e password</a:t>
            </a:r>
            <a:r>
              <a:rPr lang="it-IT" dirty="0"/>
              <a:t>. Quando un cliente </a:t>
            </a:r>
            <a:r>
              <a:rPr lang="it-IT" dirty="0">
                <a:solidFill>
                  <a:schemeClr val="accent1"/>
                </a:solidFill>
              </a:rPr>
              <a:t>fa login</a:t>
            </a:r>
            <a:r>
              <a:rPr lang="it-IT" dirty="0"/>
              <a:t>, accede a una pagina </a:t>
            </a:r>
            <a:r>
              <a:rPr lang="it-IT" dirty="0">
                <a:solidFill>
                  <a:srgbClr val="FF0000"/>
                </a:solidFill>
              </a:rPr>
              <a:t>HOME PAGE CLIENTE</a:t>
            </a:r>
            <a:r>
              <a:rPr lang="it-IT" dirty="0"/>
              <a:t> che contiene una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>
                <a:solidFill>
                  <a:srgbClr val="00B050"/>
                </a:solidFill>
              </a:rPr>
              <a:t> per </a:t>
            </a:r>
            <a:r>
              <a:rPr lang="it-IT" dirty="0">
                <a:solidFill>
                  <a:schemeClr val="accent1"/>
                </a:solidFill>
              </a:rPr>
              <a:t>creare</a:t>
            </a:r>
            <a:r>
              <a:rPr lang="it-IT" dirty="0">
                <a:solidFill>
                  <a:srgbClr val="00B050"/>
                </a:solidFill>
              </a:rPr>
              <a:t> un preventivo</a:t>
            </a:r>
            <a:r>
              <a:rPr lang="it-IT" dirty="0"/>
              <a:t> </a:t>
            </a:r>
            <a:r>
              <a:rPr lang="it-IT" dirty="0">
                <a:solidFill>
                  <a:srgbClr val="00B050"/>
                </a:solidFill>
              </a:rPr>
              <a:t>e l’elenco dei preventivi creati dal cliente.</a:t>
            </a:r>
            <a:r>
              <a:rPr lang="it-IT" dirty="0"/>
              <a:t> Mediante la </a:t>
            </a:r>
            <a:r>
              <a:rPr lang="it-IT" dirty="0" err="1"/>
              <a:t>form</a:t>
            </a:r>
            <a:r>
              <a:rPr lang="it-IT" dirty="0"/>
              <a:t> l’utente per prima cosa </a:t>
            </a:r>
            <a:r>
              <a:rPr lang="it-IT" dirty="0">
                <a:solidFill>
                  <a:schemeClr val="accent1"/>
                </a:solidFill>
              </a:rPr>
              <a:t>sceglie il prodotto</a:t>
            </a:r>
            <a:r>
              <a:rPr lang="it-IT" dirty="0"/>
              <a:t>; scelto il prodotto,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mostra le opzioni di quel prodotto</a:t>
            </a:r>
            <a:r>
              <a:rPr lang="it-IT" dirty="0"/>
              <a:t>. L’utente </a:t>
            </a:r>
            <a:r>
              <a:rPr lang="it-IT" dirty="0">
                <a:solidFill>
                  <a:schemeClr val="accent1"/>
                </a:solidFill>
              </a:rPr>
              <a:t>sceglie le opzioni (almeno una) </a:t>
            </a:r>
            <a:r>
              <a:rPr lang="it-IT" dirty="0"/>
              <a:t>e conferma l’invio del preventivo mediante il bottone </a:t>
            </a:r>
            <a:r>
              <a:rPr lang="it-IT" dirty="0">
                <a:solidFill>
                  <a:schemeClr val="accent1"/>
                </a:solidFill>
              </a:rPr>
              <a:t>INVIA PREVENTIVO</a:t>
            </a:r>
            <a:r>
              <a:rPr lang="it-IT" dirty="0"/>
              <a:t>. Quando un impiegato </a:t>
            </a:r>
            <a:r>
              <a:rPr lang="it-IT" dirty="0">
                <a:solidFill>
                  <a:schemeClr val="accent1"/>
                </a:solidFill>
              </a:rPr>
              <a:t>fa login</a:t>
            </a:r>
            <a:r>
              <a:rPr lang="it-IT" dirty="0"/>
              <a:t>, accede a una pagina </a:t>
            </a:r>
            <a:r>
              <a:rPr lang="it-IT" dirty="0">
                <a:solidFill>
                  <a:srgbClr val="FF0000"/>
                </a:solidFill>
              </a:rPr>
              <a:t>HOME PAGE IMPIEGATO</a:t>
            </a:r>
            <a:r>
              <a:rPr lang="it-IT" dirty="0"/>
              <a:t> che contiene </a:t>
            </a:r>
            <a:r>
              <a:rPr lang="it-IT" dirty="0">
                <a:solidFill>
                  <a:srgbClr val="00B050"/>
                </a:solidFill>
              </a:rPr>
              <a:t>l’elenco dei preventivi gestiti da lui in precedenza </a:t>
            </a:r>
            <a:r>
              <a:rPr lang="it-IT" dirty="0"/>
              <a:t>e </a:t>
            </a:r>
            <a:r>
              <a:rPr lang="it-IT" dirty="0">
                <a:solidFill>
                  <a:srgbClr val="00B050"/>
                </a:solidFill>
              </a:rPr>
              <a:t>quello dei preventivi non ancora associati a nessun impiegato</a:t>
            </a:r>
            <a:r>
              <a:rPr lang="it-IT" dirty="0"/>
              <a:t>. Quando </a:t>
            </a:r>
            <a:r>
              <a:rPr lang="it-IT" dirty="0">
                <a:solidFill>
                  <a:srgbClr val="0070C0"/>
                </a:solidFill>
              </a:rPr>
              <a:t>l’impiegato seleziona un elemento dall’elenco dei preventivi non ancora associati a nessuno</a:t>
            </a:r>
            <a:r>
              <a:rPr lang="it-IT" dirty="0"/>
              <a:t>,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compare una pagina </a:t>
            </a:r>
            <a:r>
              <a:rPr lang="it-IT" dirty="0">
                <a:solidFill>
                  <a:srgbClr val="FF0000"/>
                </a:solidFill>
              </a:rPr>
              <a:t>PREZZA PREVENTIVO </a:t>
            </a:r>
            <a:r>
              <a:rPr lang="it-IT" dirty="0"/>
              <a:t>che mostra i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dati del cliente (username) e del preventivo e una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per inserire il prezzo del preventivo. </a:t>
            </a:r>
            <a:r>
              <a:rPr lang="it-IT" dirty="0"/>
              <a:t>Quando l’impiegato </a:t>
            </a:r>
            <a:r>
              <a:rPr lang="it-IT" dirty="0">
                <a:solidFill>
                  <a:srgbClr val="0070C0"/>
                </a:solidFill>
              </a:rPr>
              <a:t>inserisce il prezzo e invia i dati con il bottone INVIA PREZZO</a:t>
            </a:r>
            <a:r>
              <a:rPr lang="it-IT" dirty="0"/>
              <a:t>, compare di nuovo la pagina HOME PAGE IMPIEGATO con </a:t>
            </a:r>
            <a:r>
              <a:rPr lang="it-IT" dirty="0">
                <a:solidFill>
                  <a:srgbClr val="00B050"/>
                </a:solidFill>
              </a:rPr>
              <a:t>gli elenchi dei preventivi aggiornati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DA92A7-E46B-4E89-ACE6-363C3CF8845C}"/>
              </a:ext>
            </a:extLst>
          </p:cNvPr>
          <p:cNvSpPr txBox="1"/>
          <p:nvPr/>
        </p:nvSpPr>
        <p:spPr>
          <a:xfrm>
            <a:off x="936702" y="6322742"/>
            <a:ext cx="81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LEGENDA:    </a:t>
            </a:r>
            <a:r>
              <a:rPr lang="it-IT" dirty="0">
                <a:solidFill>
                  <a:srgbClr val="FF0000"/>
                </a:solidFill>
              </a:rPr>
              <a:t>Pages(</a:t>
            </a:r>
            <a:r>
              <a:rPr lang="it-IT" dirty="0" err="1">
                <a:solidFill>
                  <a:srgbClr val="FF0000"/>
                </a:solidFill>
              </a:rPr>
              <a:t>views</a:t>
            </a:r>
            <a:r>
              <a:rPr lang="it-IT" dirty="0">
                <a:solidFill>
                  <a:srgbClr val="FF0000"/>
                </a:solidFill>
              </a:rPr>
              <a:t>)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events</a:t>
            </a:r>
            <a:r>
              <a:rPr lang="it-IT" dirty="0"/>
              <a:t>,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3397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873B0-6DF7-42B2-9284-36DA380AE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19" y="299802"/>
            <a:ext cx="9144000" cy="980801"/>
          </a:xfrm>
        </p:spPr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REQUISITI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70464D-C5D4-405E-BD45-C16045FA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10" y="1662344"/>
            <a:ext cx="11902190" cy="477062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PAGES(VIEWS): </a:t>
            </a:r>
          </a:p>
          <a:p>
            <a:pPr algn="l"/>
            <a:r>
              <a:rPr lang="it-IT" dirty="0"/>
              <a:t>LOGIN_PAGE, HOME_PAGE_EMPLOYEE, HOME_PAGE_CLIENT, PRICE_QUOTATION_PAGE </a:t>
            </a:r>
          </a:p>
          <a:p>
            <a:pPr algn="l"/>
            <a:r>
              <a:rPr lang="it-IT" b="1" dirty="0">
                <a:solidFill>
                  <a:schemeClr val="accent1"/>
                </a:solidFill>
              </a:rPr>
              <a:t>EVENTS: </a:t>
            </a:r>
            <a:r>
              <a:rPr lang="it-IT" b="1" dirty="0" err="1">
                <a:solidFill>
                  <a:schemeClr val="accent1"/>
                </a:solidFill>
              </a:rPr>
              <a:t>what</a:t>
            </a:r>
            <a:r>
              <a:rPr lang="it-IT" b="1" dirty="0">
                <a:solidFill>
                  <a:schemeClr val="accent1"/>
                </a:solidFill>
              </a:rPr>
              <a:t> can the user do?</a:t>
            </a:r>
          </a:p>
          <a:p>
            <a:pPr algn="l"/>
            <a:r>
              <a:rPr lang="it-IT" dirty="0"/>
              <a:t>Client</a:t>
            </a:r>
            <a:r>
              <a:rPr lang="it-IT" dirty="0">
                <a:solidFill>
                  <a:schemeClr val="accent1"/>
                </a:solidFill>
              </a:rPr>
              <a:t>: fa login</a:t>
            </a:r>
          </a:p>
          <a:p>
            <a:pPr algn="l"/>
            <a:r>
              <a:rPr lang="it-IT" dirty="0"/>
              <a:t>Utente: </a:t>
            </a:r>
            <a:r>
              <a:rPr lang="it-IT" dirty="0">
                <a:solidFill>
                  <a:schemeClr val="accent1"/>
                </a:solidFill>
              </a:rPr>
              <a:t>sceglie le opzioni (almeno una) </a:t>
            </a:r>
            <a:r>
              <a:rPr lang="it-IT" dirty="0"/>
              <a:t>e </a:t>
            </a:r>
            <a:r>
              <a:rPr lang="it-IT" dirty="0">
                <a:solidFill>
                  <a:schemeClr val="accent1"/>
                </a:solidFill>
              </a:rPr>
              <a:t>conferma l’invio del preventivo </a:t>
            </a:r>
            <a:r>
              <a:rPr lang="it-IT" dirty="0"/>
              <a:t>mediante il bottone </a:t>
            </a:r>
            <a:r>
              <a:rPr lang="it-IT" dirty="0">
                <a:solidFill>
                  <a:schemeClr val="accent1"/>
                </a:solidFill>
              </a:rPr>
              <a:t>INVIA PREVENTIVO</a:t>
            </a:r>
            <a:r>
              <a:rPr lang="it-IT" dirty="0"/>
              <a:t>.</a:t>
            </a:r>
          </a:p>
          <a:p>
            <a:pPr algn="l"/>
            <a:r>
              <a:rPr lang="it-IT" dirty="0" err="1"/>
              <a:t>Employee</a:t>
            </a:r>
            <a:r>
              <a:rPr lang="it-IT" dirty="0"/>
              <a:t>:</a:t>
            </a:r>
            <a:r>
              <a:rPr lang="it-IT" dirty="0">
                <a:solidFill>
                  <a:srgbClr val="0070C0"/>
                </a:solidFill>
              </a:rPr>
              <a:t> seleziona un elemento dall’elenco dei preventivi non ancora associati a nessuno</a:t>
            </a:r>
            <a:r>
              <a:rPr lang="it-IT" dirty="0"/>
              <a:t>, e </a:t>
            </a:r>
            <a:r>
              <a:rPr lang="it-IT" dirty="0">
                <a:solidFill>
                  <a:srgbClr val="0070C0"/>
                </a:solidFill>
              </a:rPr>
              <a:t>inserisce il prezzo e invia i dati con il bottone INVIA PREZZO</a:t>
            </a:r>
            <a:endParaRPr lang="it-IT" dirty="0"/>
          </a:p>
          <a:p>
            <a:pPr algn="l"/>
            <a:r>
              <a:rPr lang="it-IT" b="1" dirty="0">
                <a:solidFill>
                  <a:srgbClr val="00B050"/>
                </a:solidFill>
              </a:rPr>
              <a:t>VIEW COMPONENTS: </a:t>
            </a:r>
          </a:p>
          <a:p>
            <a:pPr algn="l"/>
            <a:r>
              <a:rPr lang="it-IT" dirty="0"/>
              <a:t>Client: </a:t>
            </a:r>
            <a:r>
              <a:rPr lang="it-IT" dirty="0">
                <a:solidFill>
                  <a:srgbClr val="00B050"/>
                </a:solidFill>
              </a:rPr>
              <a:t>con username e password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>
                <a:solidFill>
                  <a:srgbClr val="00B050"/>
                </a:solidFill>
              </a:rPr>
              <a:t> per creare un preventivo</a:t>
            </a:r>
            <a:r>
              <a:rPr lang="it-IT" dirty="0"/>
              <a:t> </a:t>
            </a:r>
            <a:r>
              <a:rPr lang="it-IT" dirty="0">
                <a:solidFill>
                  <a:srgbClr val="00B050"/>
                </a:solidFill>
              </a:rPr>
              <a:t>e l’elenco dei preventivi creati dal cliente.</a:t>
            </a:r>
            <a:r>
              <a:rPr lang="it-IT" dirty="0"/>
              <a:t> </a:t>
            </a:r>
            <a:r>
              <a:rPr lang="it-IT" dirty="0" err="1"/>
              <a:t>Employee</a:t>
            </a:r>
            <a:r>
              <a:rPr lang="it-IT" dirty="0"/>
              <a:t>: </a:t>
            </a:r>
            <a:r>
              <a:rPr lang="it-IT" dirty="0">
                <a:solidFill>
                  <a:srgbClr val="00B050"/>
                </a:solidFill>
              </a:rPr>
              <a:t>l’elenco dei preventivi gestiti da lui in precedenza </a:t>
            </a:r>
            <a:r>
              <a:rPr lang="it-IT" dirty="0"/>
              <a:t>e </a:t>
            </a:r>
            <a:r>
              <a:rPr lang="it-IT" dirty="0">
                <a:solidFill>
                  <a:srgbClr val="00B050"/>
                </a:solidFill>
              </a:rPr>
              <a:t>quello dei preventivi non ancora associati a nessun impiegato</a:t>
            </a:r>
            <a:r>
              <a:rPr lang="it-IT" dirty="0"/>
              <a:t>.</a:t>
            </a:r>
          </a:p>
          <a:p>
            <a:pPr algn="l"/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ACTIONS: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response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the system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give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to event /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estraction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content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it-IT" dirty="0"/>
              <a:t>,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mostra le opzioni di quel prodotto</a:t>
            </a:r>
            <a:r>
              <a:rPr lang="it-IT" dirty="0"/>
              <a:t>,</a:t>
            </a:r>
          </a:p>
          <a:p>
            <a:pPr algn="l"/>
            <a:r>
              <a:rPr lang="it-IT" dirty="0"/>
              <a:t>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compare una pagina </a:t>
            </a:r>
            <a:r>
              <a:rPr lang="it-IT" dirty="0">
                <a:solidFill>
                  <a:srgbClr val="FF0000"/>
                </a:solidFill>
              </a:rPr>
              <a:t>PREZZA PREVENTIVO </a:t>
            </a:r>
            <a:r>
              <a:rPr lang="it-IT" dirty="0"/>
              <a:t>che mostra i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dati del cliente (username) e del preventivo e una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per inserire il prezzo del preventivo</a:t>
            </a:r>
            <a:endParaRPr lang="it-IT" dirty="0">
              <a:solidFill>
                <a:srgbClr val="00B050"/>
              </a:solidFill>
            </a:endParaRPr>
          </a:p>
          <a:p>
            <a:pPr algn="l"/>
            <a:endParaRPr lang="it-IT" dirty="0">
              <a:solidFill>
                <a:srgbClr val="00B050"/>
              </a:solidFill>
            </a:endParaRPr>
          </a:p>
          <a:p>
            <a:pPr algn="l"/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6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383BB-AA36-4CD6-A74B-EC0A49BB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AB669-48FA-40BB-B26B-9CDAC694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DAO</a:t>
            </a:r>
            <a:br>
              <a:rPr lang="it-IT" dirty="0"/>
            </a:br>
            <a:r>
              <a:rPr lang="it-IT" dirty="0"/>
              <a:t>Product, Client, </a:t>
            </a:r>
            <a:r>
              <a:rPr lang="it-IT" dirty="0" err="1"/>
              <a:t>Employee</a:t>
            </a:r>
            <a:r>
              <a:rPr lang="it-IT" dirty="0"/>
              <a:t>, Option, </a:t>
            </a:r>
            <a:r>
              <a:rPr lang="it-IT" dirty="0" err="1"/>
              <a:t>Quotation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730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4F1E0-F042-430F-8EA7-4B6707B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APPLICATION DESIGN(all)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A75FE1-9AB9-47BD-91D1-09D97A16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90688"/>
            <a:ext cx="10467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4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988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ESAME TECNOLOGIE INFORMATICHE PER IL WEB</vt:lpstr>
      <vt:lpstr>Versione pure HTML</vt:lpstr>
      <vt:lpstr>SCHEMA ER</vt:lpstr>
      <vt:lpstr>Presentazione standard di PowerPoint</vt:lpstr>
      <vt:lpstr>LOCAL DATABASE SCHEMA</vt:lpstr>
      <vt:lpstr>APPLICATION REQUIREMENTS ANALYSIS</vt:lpstr>
      <vt:lpstr>REQUISITI</vt:lpstr>
      <vt:lpstr>Presentazione standard di PowerPoint</vt:lpstr>
      <vt:lpstr>APPLICATION DESIGN(all)</vt:lpstr>
      <vt:lpstr>APPLICATION DESIGN(client)</vt:lpstr>
      <vt:lpstr>APPLICATION DESIGN(employee)</vt:lpstr>
      <vt:lpstr>ARCHITECTURE</vt:lpstr>
      <vt:lpstr>Versione con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Versione pure HTML</dc:title>
  <dc:creator>Federico Romeo</dc:creator>
  <cp:lastModifiedBy>Federico Romeo</cp:lastModifiedBy>
  <cp:revision>32</cp:revision>
  <dcterms:created xsi:type="dcterms:W3CDTF">2020-05-22T14:43:20Z</dcterms:created>
  <dcterms:modified xsi:type="dcterms:W3CDTF">2020-07-20T13:41:40Z</dcterms:modified>
</cp:coreProperties>
</file>