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202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ROSSI" userId="12bdc191-e789-4179-925c-97ca54b637e9" providerId="ADAL" clId="{A803B09A-45BA-4E0D-8076-96357D4CBD26}"/>
    <pc:docChg chg="undo modMainMaster">
      <pc:chgData name="FEDERICO ROSSI" userId="12bdc191-e789-4179-925c-97ca54b637e9" providerId="ADAL" clId="{A803B09A-45BA-4E0D-8076-96357D4CBD26}" dt="2017-12-02T11:02:35.030" v="2" actId="2085"/>
      <pc:docMkLst>
        <pc:docMk/>
      </pc:docMkLst>
      <pc:sldMasterChg chg="modSldLayout">
        <pc:chgData name="FEDERICO ROSSI" userId="12bdc191-e789-4179-925c-97ca54b637e9" providerId="ADAL" clId="{A803B09A-45BA-4E0D-8076-96357D4CBD26}" dt="2017-12-02T11:02:35.030" v="2" actId="2085"/>
        <pc:sldMasterMkLst>
          <pc:docMk/>
          <pc:sldMasterMk cId="1316330520" sldId="2147483648"/>
        </pc:sldMasterMkLst>
        <pc:sldLayoutChg chg="modSp">
          <pc:chgData name="FEDERICO ROSSI" userId="12bdc191-e789-4179-925c-97ca54b637e9" providerId="ADAL" clId="{A803B09A-45BA-4E0D-8076-96357D4CBD26}" dt="2017-12-02T11:02:35.030" v="2" actId="2085"/>
          <pc:sldLayoutMkLst>
            <pc:docMk/>
            <pc:sldMasterMk cId="1316330520" sldId="2147483648"/>
            <pc:sldLayoutMk cId="352295339" sldId="2147483649"/>
          </pc:sldLayoutMkLst>
          <pc:spChg chg="mod">
            <ac:chgData name="FEDERICO ROSSI" userId="12bdc191-e789-4179-925c-97ca54b637e9" providerId="ADAL" clId="{A803B09A-45BA-4E0D-8076-96357D4CBD26}" dt="2017-12-02T11:02:35.030" v="2" actId="2085"/>
            <ac:spMkLst>
              <pc:docMk/>
              <pc:sldMasterMk cId="1316330520" sldId="2147483648"/>
              <pc:sldLayoutMk cId="352295339" sldId="2147483649"/>
              <ac:spMk id="9" creationId="{CD217826-CFC3-48F4-A418-F6522201080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78E3-76BD-4132-842E-53D89240F988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244DB-9A09-47B9-B38A-DB2D8B0CAAD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8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CD217826-CFC3-48F4-A418-F65222010803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0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BBDE71-1630-41F5-ACCA-5EAA06F766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D966"/>
                </a:solidFill>
                <a:latin typeface="+mn-lt"/>
              </a:defRPr>
            </a:lvl1pPr>
          </a:lstStyle>
          <a:p>
            <a:r>
              <a:rPr lang="it-IT" dirty="0"/>
              <a:t>Fair Cellular Network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E96556-D4A8-495A-97E9-5895A3D8A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B76D5-54DC-4C52-AFB7-58C35F87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4A46-4516-48F8-B787-0BC616688307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6FAC88-A5C4-4C1E-9BCE-82C9DDA2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Pisa 2017/2018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64E9AF-7BC7-409A-B88E-FE00137F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675709" cy="365125"/>
          </a:xfrm>
        </p:spPr>
        <p:txBody>
          <a:bodyPr/>
          <a:lstStyle/>
          <a:p>
            <a:r>
              <a:rPr lang="en-GB" dirty="0" err="1"/>
              <a:t>L.Bernardi</a:t>
            </a:r>
            <a:r>
              <a:rPr lang="en-GB" dirty="0"/>
              <a:t> </a:t>
            </a:r>
            <a:r>
              <a:rPr lang="en-GB" dirty="0" err="1"/>
              <a:t>G.Carignani</a:t>
            </a:r>
            <a:r>
              <a:rPr lang="en-GB" dirty="0"/>
              <a:t> </a:t>
            </a:r>
            <a:r>
              <a:rPr lang="en-GB" dirty="0" err="1"/>
              <a:t>F.Rossi</a:t>
            </a:r>
            <a:endParaRPr lang="en-GB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18395BC-51E4-44C0-9235-AE32C23FE759}"/>
              </a:ext>
            </a:extLst>
          </p:cNvPr>
          <p:cNvCxnSpPr>
            <a:cxnSpLocks/>
          </p:cNvCxnSpPr>
          <p:nvPr userDrawn="1"/>
        </p:nvCxnSpPr>
        <p:spPr>
          <a:xfrm>
            <a:off x="0" y="3814619"/>
            <a:ext cx="12192000" cy="0"/>
          </a:xfrm>
          <a:prstGeom prst="line">
            <a:avLst/>
          </a:prstGeom>
          <a:ln w="3810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C203BB1C-E1B7-4108-B716-A90FAF7E73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81" y="136525"/>
            <a:ext cx="1101115" cy="11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BE43D-AC55-4179-9423-588FE900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660B90-1047-4730-91D4-B1C6CB327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AB9F18-CBA9-4692-A1C0-AE9235CC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2ED2-7830-473B-AC4F-F99A0A4F4537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1474AD-2E4B-49A3-A0EC-2B678647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1245D6-5F06-4DF3-B705-94951D59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0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76ACBC9-7E8E-48CE-8228-52E78FB36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BB559B-6226-46E5-A532-232031473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2FC6D6-8A8F-4E04-9B3A-5524BDDF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66C2-B989-4F5B-ADDA-8AADA92BA422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6FB32A-669C-4B25-B7BD-ECA32FC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87AAC9-FABC-4249-9CC8-80F78C53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68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CB1E8-17F3-417A-A2A7-3516DA18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57F70-48E6-4446-94F2-B9BA409D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Modifica gli stili del testo dello schema</a:t>
            </a:r>
          </a:p>
          <a:p>
            <a:pPr lvl="1"/>
            <a:r>
              <a:rPr lang="en-GB" noProof="0"/>
              <a:t>Secondo livello</a:t>
            </a:r>
          </a:p>
          <a:p>
            <a:pPr lvl="2"/>
            <a:r>
              <a:rPr lang="en-GB" noProof="0"/>
              <a:t>Terzo livello</a:t>
            </a:r>
          </a:p>
          <a:p>
            <a:pPr lvl="3"/>
            <a:r>
              <a:rPr lang="en-GB" noProof="0"/>
              <a:t>Quarto livello</a:t>
            </a:r>
          </a:p>
          <a:p>
            <a:pPr lvl="4"/>
            <a:r>
              <a:rPr lang="en-GB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C1498A-1E1E-4807-BF0E-93240DCE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05E4-857F-448F-A52D-802498600350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C3F01-1674-4A44-B31A-1768A3BD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A45A53-B07C-4EA5-AD85-9018B166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6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0AF853-7596-4C97-8FE6-88708F3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0FAD63-2161-4FDF-93CB-974717C3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DFF9A8-25F1-4147-B2B3-26BFEE83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4602-786B-453E-97D9-E5A542FF305D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B38AF2-E055-4595-9A7B-335B5C0B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D97D0C-4816-41CE-8FB9-D3EE8010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6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83401-9D40-4B14-BBAA-922DCCCD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3B94F7-CDB1-487D-AEA9-EA6EA62C7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F6D6B8-D3E5-4B06-8A6E-E8DE0E283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7D90B3-AA41-4AB5-BFE4-0CB9C67A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80C-ACB5-412C-A468-08B1E89AF8BD}" type="datetime1">
              <a:rPr lang="en-GB" smtClean="0"/>
              <a:t>12/01/2018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654653-4F6C-4847-937F-BA116B80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5A300A-3BF7-413C-A3A8-995A329F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2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3FAE3-6056-45B1-A55D-F56C3231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9E2F86-4EFD-4B88-A225-253A8029F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8DBFF1-B3EC-4B7D-A491-2F0D82B45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3EF40A-B3D7-4703-B392-B40EBCF19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D8B8D2-124E-4371-9288-568530D4B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808AAC-798B-46D5-B842-7037324E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8566-75F6-46AB-83C4-FB47055178F6}" type="datetime1">
              <a:rPr lang="en-GB" smtClean="0"/>
              <a:t>12/01/2018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7FA399-048A-428E-8BBD-CC74F790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0CDEA0-75C3-41EB-9A9D-E4DC2B3C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4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0C9BA-ABB3-4E27-944A-A7085DD8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D7EBF6-4100-4F81-91E2-B2CA773A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9786-6E43-4D65-A0A3-95C6ADD5DAD4}" type="datetime1">
              <a:rPr lang="en-GB" smtClean="0"/>
              <a:t>12/01/2018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0EBE02-6404-4CD3-831A-8535A3A5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0C1CB1-BBEF-45C2-8BAE-9179EB9E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5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4BBEBB-2F8A-46BA-A8F1-C318F60E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87BD-92A7-43EA-AC8F-85E9DA863220}" type="datetime1">
              <a:rPr lang="en-GB" smtClean="0"/>
              <a:t>12/01/2018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2C690A-52F8-4D52-964B-E0574374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FBBDB9-BBD8-4226-A990-C4F395BF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9CFED-47AD-4A4B-99C6-750B9A80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7FE7D1-80CC-4326-AB3D-B143C7B0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E660FC-FFDD-439C-AC7C-B60E32836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515560-6FC2-4211-A093-5E24BD17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3946-4C07-437F-9BFB-FFBB969F85F7}" type="datetime1">
              <a:rPr lang="en-GB" smtClean="0"/>
              <a:t>12/01/2018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FA8F6D-09C8-484E-BB19-171A51FE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A06E66-72E4-4D50-BD3F-633FB363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85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0E0A5A-7468-45F6-94F1-1BE04D7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44AB32-CD3C-45F4-BA65-2FF1D8C75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D8698C-C393-4F19-84F8-668C0EC9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952578-645E-4C72-9518-D4B1D644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7A7D-9E42-4C94-8E6C-F0CB4FAA3AC0}" type="datetime1">
              <a:rPr lang="en-GB" smtClean="0"/>
              <a:t>12/01/2018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51E446-DFF4-4541-B030-D8B62E45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5111A9-6A77-46FB-8350-33A52C72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30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639193-6B2B-44CB-9632-659B528F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BC1797-355C-4E4F-8D84-A84DC658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6EC10D-D55D-4511-9D75-2ADC5C59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569D-6DDF-43F4-98F2-921E0EB1F30A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81290C-3C8A-4ABC-BB71-1CCE5F5D4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693FA4-5B10-4B27-8090-24FCDD104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FD9E-292C-4A92-8AF2-CAEB448DA01F}" type="slidenum">
              <a:rPr lang="en-GB" smtClean="0"/>
              <a:t>‹N›</a:t>
            </a:fld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911AE5-2A75-4DBA-BC15-32FB3F82A6C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81" y="136525"/>
            <a:ext cx="1101116" cy="11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3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081DC-CCF2-4647-9F95-3074E7C67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it-IT" dirty="0"/>
              <a:t>Performance Evaluation</a:t>
            </a:r>
            <a:br>
              <a:rPr lang="it-IT" dirty="0"/>
            </a:br>
            <a:r>
              <a:rPr lang="it-IT" dirty="0"/>
              <a:t>Fair Cellular Network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97C174-800F-4FFE-9D52-534D35E14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Leonardo Bernardi</a:t>
            </a:r>
          </a:p>
          <a:p>
            <a:r>
              <a:rPr lang="it-IT" dirty="0"/>
              <a:t>Gioele Carignani</a:t>
            </a:r>
          </a:p>
          <a:p>
            <a:r>
              <a:rPr lang="it-IT" dirty="0"/>
              <a:t>Federico Rossi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49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D4973-510D-4298-967C-D0F3089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Optimised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20D72-2886-4268-B09D-28002A4E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sz="2000" dirty="0"/>
              <a:t>We modified our scheduling algorithm by using an historical average (</a:t>
            </a:r>
            <a:r>
              <a:rPr lang="el-GR" sz="2000" dirty="0"/>
              <a:t>α</a:t>
            </a:r>
            <a:r>
              <a:rPr lang="it-IT" sz="2000" dirty="0"/>
              <a:t>=0.4)</a:t>
            </a:r>
            <a:r>
              <a:rPr lang="en-GB" sz="2000" dirty="0"/>
              <a:t>, the older version had two problems:</a:t>
            </a:r>
          </a:p>
          <a:p>
            <a:pPr lvl="1"/>
            <a:r>
              <a:rPr lang="en-GB" sz="1800" dirty="0"/>
              <a:t>Overflow with high counting numbers (&gt;2^32)</a:t>
            </a:r>
          </a:p>
          <a:p>
            <a:pPr lvl="1"/>
            <a:r>
              <a:rPr lang="en-GB" sz="1800" dirty="0"/>
              <a:t>Some users could incur in a situation of starvation</a:t>
            </a:r>
          </a:p>
          <a:p>
            <a:pPr lvl="1"/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92375-1525-4DC4-AB49-B3B48F4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65E-41EE-4B21-8A01-97CFBE8EC91D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95C90-5457-41E6-8BAC-DA8EE0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L. Bernardi, G. Carignani, F. Rossi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F11AD3-7126-4448-9002-57E9C90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10</a:t>
            </a:fld>
            <a:endParaRPr lang="en-GB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2B2B442-39ED-488C-89D1-6E797E75F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18" y="3385933"/>
            <a:ext cx="4966182" cy="279103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7EB1BDA-6808-48CF-8F23-95FA408DD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5933"/>
            <a:ext cx="4966183" cy="27910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9B40411-C84A-4017-A8DE-88EFC46F5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946" y="2489489"/>
            <a:ext cx="22955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D4973-510D-4298-967C-D0F3089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20D72-2886-4268-B09D-28002A4E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Stability for the Uniform Scenario depends only on the aggregate mean arrival rate, instead in the Binomial Scenario it also depends on the lowest success probability.</a:t>
            </a:r>
          </a:p>
          <a:p>
            <a:r>
              <a:rPr lang="en-GB" dirty="0"/>
              <a:t>In the Uniform scenario our network supports a heavier workload w.r.t. Binomial, but in the same conditions with Binomial CQIs there is in average a better user experience (very similar though).</a:t>
            </a:r>
          </a:p>
          <a:p>
            <a:r>
              <a:rPr lang="en-GB" dirty="0"/>
              <a:t>The optimisation brought really good improvements, in fact the already pretty good fairness improved in both cases (in the binomial case between users of the same class), and also a lower response time.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92375-1525-4DC4-AB49-B3B48F4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65E-41EE-4B21-8A01-97CFBE8EC91D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95C90-5457-41E6-8BAC-DA8EE0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L. Bernardi, G. Carignani, F. Rossi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F11AD3-7126-4448-9002-57E9C90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14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D4973-510D-4298-967C-D0F3089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20D72-2886-4268-B09D-28002A4E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concerns the analysis of the </a:t>
            </a:r>
            <a:r>
              <a:rPr lang="en-US" dirty="0" err="1"/>
              <a:t>behaviour</a:t>
            </a:r>
            <a:r>
              <a:rPr lang="en-US" dirty="0"/>
              <a:t> of packets delivered by an antenna to mobile nodes connected to it . The antenna follows a very simplified approach of the one used in LTE.</a:t>
            </a:r>
          </a:p>
          <a:p>
            <a:r>
              <a:rPr lang="it-IT" dirty="0"/>
              <a:t>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made some </a:t>
            </a:r>
            <a:r>
              <a:rPr lang="it-IT" dirty="0" err="1"/>
              <a:t>assumptions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Maximum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to 75 </a:t>
            </a:r>
            <a:r>
              <a:rPr lang="it-IT" dirty="0" err="1"/>
              <a:t>bytes</a:t>
            </a:r>
            <a:endParaRPr lang="it-IT" dirty="0"/>
          </a:p>
          <a:p>
            <a:pPr lvl="1"/>
            <a:r>
              <a:rPr lang="it-IT" dirty="0" err="1"/>
              <a:t>Only</a:t>
            </a:r>
            <a:r>
              <a:rPr lang="it-IT" dirty="0"/>
              <a:t> 3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RNGs</a:t>
            </a:r>
            <a:endParaRPr lang="it-IT" dirty="0"/>
          </a:p>
          <a:p>
            <a:pPr lvl="1"/>
            <a:r>
              <a:rPr lang="it-IT" dirty="0"/>
              <a:t>Ideal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92375-1525-4DC4-AB49-B3B48F4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65E-41EE-4B21-8A01-97CFBE8EC91D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95C90-5457-41E6-8BAC-DA8EE0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L. Bernardi, G. Carignani, F. Rossi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F11AD3-7126-4448-9002-57E9C90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0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D4973-510D-4298-967C-D0F3089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20D72-2886-4268-B09D-28002A4E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Base scenario:</a:t>
            </a:r>
          </a:p>
          <a:p>
            <a:pPr lvl="1"/>
            <a:r>
              <a:rPr lang="it-IT" dirty="0"/>
              <a:t>10 users</a:t>
            </a:r>
          </a:p>
          <a:p>
            <a:pPr lvl="1"/>
            <a:r>
              <a:rPr lang="it-IT" dirty="0"/>
              <a:t>120 seconds </a:t>
            </a:r>
            <a:r>
              <a:rPr lang="it-IT" dirty="0" err="1"/>
              <a:t>simulation</a:t>
            </a:r>
            <a:endParaRPr lang="it-IT" dirty="0"/>
          </a:p>
          <a:p>
            <a:pPr lvl="1"/>
            <a:r>
              <a:rPr lang="it-IT" dirty="0"/>
              <a:t>30 seconds </a:t>
            </a:r>
            <a:r>
              <a:rPr lang="it-IT" dirty="0" err="1"/>
              <a:t>warm</a:t>
            </a:r>
            <a:r>
              <a:rPr lang="it-IT" dirty="0"/>
              <a:t>-up</a:t>
            </a:r>
          </a:p>
          <a:p>
            <a:pPr lvl="1"/>
            <a:r>
              <a:rPr lang="it-IT" dirty="0"/>
              <a:t>10 reps for </a:t>
            </a:r>
            <a:r>
              <a:rPr lang="it-IT" dirty="0" err="1"/>
              <a:t>warm</a:t>
            </a:r>
            <a:r>
              <a:rPr lang="it-IT" dirty="0"/>
              <a:t>-up </a:t>
            </a:r>
            <a:r>
              <a:rPr lang="it-IT" dirty="0" err="1"/>
              <a:t>evaluation</a:t>
            </a:r>
            <a:endParaRPr lang="it-IT" dirty="0"/>
          </a:p>
          <a:p>
            <a:pPr lvl="1"/>
            <a:r>
              <a:rPr lang="it-IT" dirty="0"/>
              <a:t>100 reps for data </a:t>
            </a:r>
            <a:r>
              <a:rPr lang="it-IT" dirty="0" err="1"/>
              <a:t>gathering</a:t>
            </a:r>
            <a:endParaRPr lang="en-GB" dirty="0"/>
          </a:p>
          <a:p>
            <a:r>
              <a:rPr lang="en-GB" dirty="0"/>
              <a:t>Uniform distributed CQIs:</a:t>
            </a:r>
          </a:p>
          <a:p>
            <a:pPr lvl="1"/>
            <a:r>
              <a:rPr lang="en-GB" dirty="0"/>
              <a:t>CQIs are extracted from an uniform distribution U(1,15).</a:t>
            </a:r>
          </a:p>
          <a:p>
            <a:pPr lvl="1"/>
            <a:r>
              <a:rPr lang="en-GB" dirty="0"/>
              <a:t>Stability condition holds for all the users in the same way </a:t>
            </a:r>
          </a:p>
          <a:p>
            <a:r>
              <a:rPr lang="en-GB" dirty="0"/>
              <a:t>Binomial distributed CQIs:</a:t>
            </a:r>
          </a:p>
          <a:p>
            <a:pPr lvl="1"/>
            <a:r>
              <a:rPr lang="en-GB" dirty="0"/>
              <a:t>Each user has its own success probability used to extract number of successes in 14 repeated trials (then +1 to generate the CQI).</a:t>
            </a:r>
          </a:p>
          <a:p>
            <a:pPr lvl="1"/>
            <a:r>
              <a:rPr lang="en-GB" dirty="0"/>
              <a:t>For more meaningful results users are </a:t>
            </a:r>
            <a:r>
              <a:rPr lang="en-GB" dirty="0" err="1"/>
              <a:t>splitted</a:t>
            </a:r>
            <a:r>
              <a:rPr lang="en-GB" dirty="0"/>
              <a:t> into two classes, one with low success probability (e.g. 0.2) and one with high (e.g. 0.8)</a:t>
            </a:r>
          </a:p>
          <a:p>
            <a:pPr lvl="1"/>
            <a:r>
              <a:rPr lang="en-GB" dirty="0"/>
              <a:t>Stability condition has to be shaped upon the users with low success probability (thus </a:t>
            </a:r>
            <a:r>
              <a:rPr lang="en-GB" dirty="0" err="1"/>
              <a:t>strictier</a:t>
            </a:r>
            <a:r>
              <a:rPr lang="en-GB" dirty="0"/>
              <a:t> w.r.t. first scenario).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92375-1525-4DC4-AB49-B3B48F4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65E-41EE-4B21-8A01-97CFBE8EC91D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95C90-5457-41E6-8BAC-DA8EE0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L. Bernardi, G. Carignani, F. Rossi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F11AD3-7126-4448-9002-57E9C90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3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D4973-510D-4298-967C-D0F3089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CQIs scenario (Response time)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92375-1525-4DC4-AB49-B3B48F4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65E-41EE-4B21-8A01-97CFBE8EC91D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95C90-5457-41E6-8BAC-DA8EE0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L. Bernardi, G. Carignani, F. Rossi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F11AD3-7126-4448-9002-57E9C90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4</a:t>
            </a:fld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513410E-3390-4375-A66B-25656A4F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43" y="4536846"/>
            <a:ext cx="5114925" cy="13716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4FAA2A9E-72D0-454A-8E93-C827B0709A5D}"/>
              </a:ext>
            </a:extLst>
          </p:cNvPr>
          <p:cNvGrpSpPr/>
          <p:nvPr/>
        </p:nvGrpSpPr>
        <p:grpSpPr>
          <a:xfrm>
            <a:off x="1971634" y="1424782"/>
            <a:ext cx="8248731" cy="2915180"/>
            <a:chOff x="926739" y="3292066"/>
            <a:chExt cx="8248731" cy="2915180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0E0EE6D5-B0CD-46C8-AD47-ED55169E7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39" y="3292066"/>
              <a:ext cx="2789670" cy="278967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344697D-7BAD-4DD2-A6A9-CE2FA23852FF}"/>
                </a:ext>
              </a:extLst>
            </p:cNvPr>
            <p:cNvSpPr txBox="1"/>
            <p:nvPr/>
          </p:nvSpPr>
          <p:spPr>
            <a:xfrm>
              <a:off x="1811626" y="5837914"/>
              <a:ext cx="3140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0.9ms </a:t>
              </a:r>
              <a:endParaRPr lang="en-GB" dirty="0"/>
            </a:p>
          </p:txBody>
        </p:sp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E0FD57F8-AC45-48D3-95F5-CA1B4932C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3292066"/>
              <a:ext cx="2790000" cy="2790000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DB171C0-D6A0-4157-9608-5E0ED9C926DD}"/>
                </a:ext>
              </a:extLst>
            </p:cNvPr>
            <p:cNvSpPr txBox="1"/>
            <p:nvPr/>
          </p:nvSpPr>
          <p:spPr>
            <a:xfrm>
              <a:off x="4601296" y="5832157"/>
              <a:ext cx="3140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2ms</a:t>
              </a:r>
              <a:endParaRPr lang="en-GB" dirty="0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0CCA2EC9-C628-4EAE-8645-320121035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070" y="3292066"/>
              <a:ext cx="2804400" cy="2804400"/>
            </a:xfrm>
            <a:prstGeom prst="rect">
              <a:avLst/>
            </a:prstGeom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A0FB76-05DD-419D-A3A1-587153E5A85A}"/>
              </a:ext>
            </a:extLst>
          </p:cNvPr>
          <p:cNvSpPr txBox="1"/>
          <p:nvPr/>
        </p:nvSpPr>
        <p:spPr>
          <a:xfrm>
            <a:off x="8635453" y="3959116"/>
            <a:ext cx="314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23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D4973-510D-4298-967C-D0F3089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Uniform</a:t>
            </a:r>
            <a:r>
              <a:rPr lang="it-IT" dirty="0"/>
              <a:t> </a:t>
            </a:r>
            <a:r>
              <a:rPr lang="it-IT" dirty="0" err="1"/>
              <a:t>CQIs</a:t>
            </a:r>
            <a:r>
              <a:rPr lang="it-IT" dirty="0"/>
              <a:t> scenario (</a:t>
            </a:r>
            <a:r>
              <a:rPr lang="it-IT" dirty="0" err="1"/>
              <a:t>Throughput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92375-1525-4DC4-AB49-B3B48F4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65E-41EE-4B21-8A01-97CFBE8EC91D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95C90-5457-41E6-8BAC-DA8EE0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L. Bernardi, G. Carignani, F. Rossi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F11AD3-7126-4448-9002-57E9C90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5</a:t>
            </a:fld>
            <a:endParaRPr lang="en-GB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9A2D1E-C22B-49A6-A12E-E078659AC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4000" cy="40005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5DD900-07E0-48F5-8DB6-64584CCEEC9A}"/>
              </a:ext>
            </a:extLst>
          </p:cNvPr>
          <p:cNvSpPr txBox="1"/>
          <p:nvPr/>
        </p:nvSpPr>
        <p:spPr>
          <a:xfrm>
            <a:off x="6172200" y="2087418"/>
            <a:ext cx="3609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ECDF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workload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a delta </a:t>
            </a:r>
            <a:r>
              <a:rPr lang="it-IT" dirty="0" err="1"/>
              <a:t>around</a:t>
            </a:r>
            <a:r>
              <a:rPr lang="it-IT" dirty="0"/>
              <a:t> x=</a:t>
            </a:r>
            <a:r>
              <a:rPr lang="el-GR" dirty="0"/>
              <a:t>λ</a:t>
            </a:r>
            <a:r>
              <a:rPr lang="it-IT" dirty="0"/>
              <a:t>*E[</a:t>
            </a:r>
            <a:r>
              <a:rPr lang="it-IT" dirty="0" err="1"/>
              <a:t>packetSize</a:t>
            </a:r>
            <a:r>
              <a:rPr lang="it-IT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Lorenz </a:t>
            </a:r>
            <a:r>
              <a:rPr lang="it-IT" dirty="0" err="1"/>
              <a:t>curves</a:t>
            </a:r>
            <a:r>
              <a:rPr lang="it-IT" dirty="0"/>
              <a:t> are not </a:t>
            </a:r>
            <a:r>
              <a:rPr lang="it-IT" dirty="0" err="1"/>
              <a:t>useful</a:t>
            </a:r>
            <a:r>
              <a:rPr lang="it-IT" dirty="0"/>
              <a:t>, due to the </a:t>
            </a:r>
            <a:r>
              <a:rPr lang="it-IT" dirty="0" err="1"/>
              <a:t>very</a:t>
            </a:r>
            <a:r>
              <a:rPr lang="it-IT" dirty="0"/>
              <a:t> low </a:t>
            </a:r>
            <a:r>
              <a:rPr lang="it-IT" dirty="0" err="1"/>
              <a:t>variability</a:t>
            </a:r>
            <a:r>
              <a:rPr lang="it-IT" dirty="0"/>
              <a:t> of the </a:t>
            </a:r>
            <a:r>
              <a:rPr lang="it-IT" dirty="0" err="1"/>
              <a:t>throughput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users (i.e.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fairness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holds</a:t>
            </a:r>
            <a:r>
              <a:rPr lang="it-IT" dirty="0"/>
              <a:t> for </a:t>
            </a:r>
            <a:r>
              <a:rPr lang="it-IT" dirty="0" err="1"/>
              <a:t>binomial</a:t>
            </a:r>
            <a:r>
              <a:rPr lang="it-IT" dirty="0"/>
              <a:t> </a:t>
            </a:r>
            <a:r>
              <a:rPr lang="it-IT" dirty="0" err="1"/>
              <a:t>CQIs</a:t>
            </a:r>
            <a:r>
              <a:rPr lang="it-IT" dirty="0"/>
              <a:t>,</a:t>
            </a:r>
            <a:br>
              <a:rPr lang="en-GB" dirty="0"/>
            </a:br>
            <a:r>
              <a:rPr lang="en-GB" dirty="0"/>
              <a:t>with slightly different values.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04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7B7833D-58DD-4677-A70A-C0A55B59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40" y="4546371"/>
            <a:ext cx="5229225" cy="13525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B3D4973-510D-4298-967C-D0F3089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Binomial CQIs scenario (Response time)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92375-1525-4DC4-AB49-B3B48F4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65E-41EE-4B21-8A01-97CFBE8EC91D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95C90-5457-41E6-8BAC-DA8EE0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L. Bernardi, G. Carignani, F. Rossi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F11AD3-7126-4448-9002-57E9C90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6</a:t>
            </a:fld>
            <a:endParaRPr lang="en-GB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E0EE6D5-B0CD-46C8-AD47-ED55169E7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34" y="1424782"/>
            <a:ext cx="2789670" cy="278967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44697D-7BAD-4DD2-A6A9-CE2FA23852FF}"/>
              </a:ext>
            </a:extLst>
          </p:cNvPr>
          <p:cNvSpPr txBox="1"/>
          <p:nvPr/>
        </p:nvSpPr>
        <p:spPr>
          <a:xfrm>
            <a:off x="2856521" y="3970630"/>
            <a:ext cx="314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1.3ms </a:t>
            </a:r>
            <a:endParaRPr lang="en-GB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0FD57F8-AC45-48D3-95F5-CA1B4932C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95" y="1424782"/>
            <a:ext cx="2790000" cy="2790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DB171C0-D6A0-4157-9608-5E0ED9C926DD}"/>
              </a:ext>
            </a:extLst>
          </p:cNvPr>
          <p:cNvSpPr txBox="1"/>
          <p:nvPr/>
        </p:nvSpPr>
        <p:spPr>
          <a:xfrm>
            <a:off x="5646191" y="3964873"/>
            <a:ext cx="314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2ms</a:t>
            </a:r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CCA2EC9-C628-4EAE-8645-320121035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65" y="1424782"/>
            <a:ext cx="2804400" cy="28044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A0FB76-05DD-419D-A3A1-587153E5A85A}"/>
              </a:ext>
            </a:extLst>
          </p:cNvPr>
          <p:cNvSpPr txBox="1"/>
          <p:nvPr/>
        </p:nvSpPr>
        <p:spPr>
          <a:xfrm>
            <a:off x="8635453" y="3959116"/>
            <a:ext cx="314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24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D4973-510D-4298-967C-D0F3089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Binomial</a:t>
            </a:r>
            <a:r>
              <a:rPr lang="it-IT" dirty="0"/>
              <a:t> </a:t>
            </a:r>
            <a:r>
              <a:rPr lang="it-IT" dirty="0" err="1"/>
              <a:t>CQIs</a:t>
            </a:r>
            <a:r>
              <a:rPr lang="it-IT" dirty="0"/>
              <a:t> scenario (</a:t>
            </a:r>
            <a:r>
              <a:rPr lang="it-IT" dirty="0" err="1"/>
              <a:t>Response</a:t>
            </a:r>
            <a:r>
              <a:rPr lang="it-IT" dirty="0"/>
              <a:t> time </a:t>
            </a:r>
            <a:r>
              <a:rPr lang="it-IT" dirty="0" err="1"/>
              <a:t>cont</a:t>
            </a:r>
            <a:r>
              <a:rPr lang="it-IT" dirty="0"/>
              <a:t>.)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92375-1525-4DC4-AB49-B3B48F4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65E-41EE-4B21-8A01-97CFBE8EC91D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95C90-5457-41E6-8BAC-DA8EE0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L. Bernardi, G. Carignani, F. Rossi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F11AD3-7126-4448-9002-57E9C90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7</a:t>
            </a:fld>
            <a:endParaRPr lang="en-GB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FB17C6A-9411-49EA-A50A-FD53FF950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65" y="1690688"/>
            <a:ext cx="6369070" cy="36793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73E31A7-FD80-4720-90FE-4D3F887D989B}"/>
              </a:ext>
            </a:extLst>
          </p:cNvPr>
          <p:cNvSpPr txBox="1"/>
          <p:nvPr/>
        </p:nvSpPr>
        <p:spPr>
          <a:xfrm>
            <a:off x="7767782" y="1782618"/>
            <a:ext cx="3740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the system with low p </a:t>
            </a:r>
            <a:r>
              <a:rPr lang="it-IT" dirty="0" err="1"/>
              <a:t>at</a:t>
            </a:r>
            <a:r>
              <a:rPr lang="it-IT" dirty="0"/>
              <a:t> 0.05 and high p </a:t>
            </a:r>
            <a:r>
              <a:rPr lang="it-IT" dirty="0" err="1"/>
              <a:t>at</a:t>
            </a:r>
            <a:r>
              <a:rPr lang="it-IT" dirty="0"/>
              <a:t> 0.95 (inter-</a:t>
            </a:r>
            <a:r>
              <a:rPr lang="it-IT" dirty="0" err="1"/>
              <a:t>arrival</a:t>
            </a:r>
            <a:r>
              <a:rPr lang="it-IT" dirty="0"/>
              <a:t> time 2ms)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resulted</a:t>
            </a:r>
            <a:r>
              <a:rPr lang="it-IT" dirty="0"/>
              <a:t> in some users </a:t>
            </a:r>
            <a:r>
              <a:rPr lang="it-IT" dirty="0" err="1"/>
              <a:t>reaching</a:t>
            </a:r>
            <a:r>
              <a:rPr lang="it-IT" dirty="0"/>
              <a:t> </a:t>
            </a:r>
            <a:r>
              <a:rPr lang="it-IT" dirty="0" err="1"/>
              <a:t>stability</a:t>
            </a:r>
            <a:r>
              <a:rPr lang="it-IT" dirty="0"/>
              <a:t> for </a:t>
            </a:r>
            <a:r>
              <a:rPr lang="it-IT" dirty="0" err="1"/>
              <a:t>response</a:t>
            </a:r>
            <a:r>
              <a:rPr lang="it-IT" dirty="0"/>
              <a:t> time, while </a:t>
            </a: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diverging</a:t>
            </a:r>
            <a:r>
              <a:rPr lang="it-IT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19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D4973-510D-4298-967C-D0F3089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r>
              <a:rPr lang="it-IT" dirty="0"/>
              <a:t> – (</a:t>
            </a:r>
            <a:r>
              <a:rPr lang="it-IT" dirty="0" err="1"/>
              <a:t>Response</a:t>
            </a:r>
            <a:r>
              <a:rPr lang="it-IT" dirty="0"/>
              <a:t> time &amp; LCG)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92375-1525-4DC4-AB49-B3B48F4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65E-41EE-4B21-8A01-97CFBE8EC91D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95C90-5457-41E6-8BAC-DA8EE0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L. Bernardi, G. Carignani, F. Rossi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F11AD3-7126-4448-9002-57E9C90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8</a:t>
            </a:fld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00DBD56-A3FF-486A-A1EC-337D90515F4D}"/>
              </a:ext>
            </a:extLst>
          </p:cNvPr>
          <p:cNvSpPr txBox="1"/>
          <p:nvPr/>
        </p:nvSpPr>
        <p:spPr>
          <a:xfrm>
            <a:off x="838200" y="4504267"/>
            <a:ext cx="8280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LCG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 2ms </a:t>
            </a:r>
            <a:r>
              <a:rPr lang="it-IT" dirty="0" err="1"/>
              <a:t>binomial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wider</a:t>
            </a:r>
            <a:r>
              <a:rPr lang="it-IT" dirty="0"/>
              <a:t> CI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closer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stability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limit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than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uniform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At 5ms </a:t>
            </a:r>
            <a:r>
              <a:rPr lang="it-IT" dirty="0" err="1">
                <a:sym typeface="Wingdings" panose="05000000000000000000" pitchFamily="2" charset="2"/>
              </a:rPr>
              <a:t>they’re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both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quite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distant</a:t>
            </a:r>
            <a:r>
              <a:rPr lang="it-IT" dirty="0">
                <a:sym typeface="Wingdings" panose="05000000000000000000" pitchFamily="2" charset="2"/>
              </a:rPr>
              <a:t> from </a:t>
            </a:r>
            <a:r>
              <a:rPr lang="it-IT" dirty="0" err="1">
                <a:sym typeface="Wingdings" panose="05000000000000000000" pitchFamily="2" charset="2"/>
              </a:rPr>
              <a:t>limit</a:t>
            </a:r>
            <a:r>
              <a:rPr lang="it-IT" dirty="0">
                <a:sym typeface="Wingdings" panose="05000000000000000000" pitchFamily="2" charset="2"/>
              </a:rPr>
              <a:t>, so </a:t>
            </a:r>
            <a:r>
              <a:rPr lang="it-IT" dirty="0" err="1">
                <a:sym typeface="Wingdings" panose="05000000000000000000" pitchFamily="2" charset="2"/>
              </a:rPr>
              <a:t>we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have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pretty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same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behaviour</a:t>
            </a:r>
            <a:r>
              <a:rPr lang="it-IT" dirty="0">
                <a:sym typeface="Wingdings" panose="05000000000000000000" pitchFamily="2" charset="2"/>
              </a:rPr>
              <a:t>.</a:t>
            </a:r>
            <a:endParaRPr lang="en-GB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87888984-13AB-455E-B336-5E6ED80D4F20}"/>
              </a:ext>
            </a:extLst>
          </p:cNvPr>
          <p:cNvGrpSpPr/>
          <p:nvPr/>
        </p:nvGrpSpPr>
        <p:grpSpPr>
          <a:xfrm>
            <a:off x="1771496" y="1690688"/>
            <a:ext cx="8649008" cy="2536410"/>
            <a:chOff x="838200" y="1690687"/>
            <a:chExt cx="8649008" cy="253641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2C2C60F-DC4B-4E3E-AC93-7853BE3A9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9"/>
              <a:ext cx="4201764" cy="2508778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EA5797C-9BFD-42CD-95BB-117BCE889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008" y="1690687"/>
              <a:ext cx="4201200" cy="2536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335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D4973-510D-4298-967C-D0F3089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r>
              <a:rPr lang="it-IT" dirty="0"/>
              <a:t> – (</a:t>
            </a:r>
            <a:r>
              <a:rPr lang="it-IT" dirty="0" err="1"/>
              <a:t>Throughput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20D72-2886-4268-B09D-28002A4E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workload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same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throughput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Uniform</a:t>
            </a:r>
            <a:r>
              <a:rPr lang="it-IT" dirty="0">
                <a:sym typeface="Wingdings" panose="05000000000000000000" pitchFamily="2" charset="2"/>
              </a:rPr>
              <a:t> can </a:t>
            </a:r>
            <a:r>
              <a:rPr lang="it-IT" dirty="0" err="1">
                <a:sym typeface="Wingdings" panose="05000000000000000000" pitchFamily="2" charset="2"/>
              </a:rPr>
              <a:t>undergo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heavier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workloads</a:t>
            </a:r>
            <a:r>
              <a:rPr lang="it-IT" dirty="0">
                <a:sym typeface="Wingdings" panose="05000000000000000000" pitchFamily="2" charset="2"/>
              </a:rPr>
              <a:t>, so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higher</a:t>
            </a:r>
            <a:r>
              <a:rPr lang="it-IT" dirty="0">
                <a:sym typeface="Wingdings" panose="05000000000000000000" pitchFamily="2" charset="2"/>
              </a:rPr>
              <a:t> maximum</a:t>
            </a:r>
            <a:r>
              <a:rPr lang="en-GB" dirty="0">
                <a:sym typeface="Wingdings" panose="05000000000000000000" pitchFamily="2" charset="2"/>
              </a:rPr>
              <a:t> throughput</a:t>
            </a:r>
          </a:p>
          <a:p>
            <a:r>
              <a:rPr lang="en-GB" dirty="0">
                <a:sym typeface="Wingdings" panose="05000000000000000000" pitchFamily="2" charset="2"/>
              </a:rPr>
              <a:t>Fairness in terms of throughput is very near to the perfect line of maximum fairness.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92375-1525-4DC4-AB49-B3B48F4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65E-41EE-4B21-8A01-97CFBE8EC91D}" type="datetime1">
              <a:rPr lang="en-GB" smtClean="0"/>
              <a:t>12/01/2018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95C90-5457-41E6-8BAC-DA8EE0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L. Bernardi, G. Carignani, F. Rossi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F11AD3-7126-4448-9002-57E9C90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FD9E-292C-4A92-8AF2-CAEB448DA0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51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di Office</vt:lpstr>
      <vt:lpstr>Performance Evaluation Fair Cellular Network</vt:lpstr>
      <vt:lpstr>Introduction</vt:lpstr>
      <vt:lpstr>Scenarios</vt:lpstr>
      <vt:lpstr>Uniform CQIs scenario (Response time)</vt:lpstr>
      <vt:lpstr>Uniform CQIs scenario (Throughput)</vt:lpstr>
      <vt:lpstr>Binomial CQIs scenario (Response time)</vt:lpstr>
      <vt:lpstr>Binomial CQIs scenario (Response time cont.)</vt:lpstr>
      <vt:lpstr>Comparison – (Response time &amp; LCG)</vt:lpstr>
      <vt:lpstr>Comparison – (Throughput)</vt:lpstr>
      <vt:lpstr>Optimised algorithm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Fair Cellular Network</dc:title>
  <dc:creator>Federico Rossi</dc:creator>
  <cp:lastModifiedBy>Federico Rossi</cp:lastModifiedBy>
  <cp:revision>40</cp:revision>
  <dcterms:created xsi:type="dcterms:W3CDTF">2017-12-02T10:42:26Z</dcterms:created>
  <dcterms:modified xsi:type="dcterms:W3CDTF">2018-01-12T15:50:57Z</dcterms:modified>
</cp:coreProperties>
</file>