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91" r:id="rId4"/>
    <p:sldId id="292" r:id="rId5"/>
    <p:sldId id="293" r:id="rId6"/>
    <p:sldId id="271" r:id="rId7"/>
    <p:sldId id="259" r:id="rId8"/>
    <p:sldId id="272" r:id="rId9"/>
    <p:sldId id="265" r:id="rId10"/>
    <p:sldId id="270" r:id="rId11"/>
    <p:sldId id="263" r:id="rId12"/>
    <p:sldId id="261" r:id="rId13"/>
    <p:sldId id="295" r:id="rId14"/>
    <p:sldId id="268" r:id="rId15"/>
    <p:sldId id="274" r:id="rId16"/>
    <p:sldId id="284" r:id="rId17"/>
    <p:sldId id="294" r:id="rId18"/>
    <p:sldId id="286" r:id="rId19"/>
    <p:sldId id="285" r:id="rId20"/>
    <p:sldId id="287" r:id="rId21"/>
    <p:sldId id="289" r:id="rId22"/>
    <p:sldId id="290" r:id="rId23"/>
    <p:sldId id="288" r:id="rId24"/>
    <p:sldId id="297" r:id="rId25"/>
    <p:sldId id="275" r:id="rId26"/>
    <p:sldId id="296" r:id="rId27"/>
    <p:sldId id="267" r:id="rId28"/>
    <p:sldId id="262" r:id="rId29"/>
    <p:sldId id="278" r:id="rId30"/>
    <p:sldId id="276" r:id="rId31"/>
    <p:sldId id="277" r:id="rId32"/>
    <p:sldId id="298" r:id="rId33"/>
    <p:sldId id="299" r:id="rId34"/>
    <p:sldId id="300" r:id="rId35"/>
    <p:sldId id="301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86D2-B269-45B2-BAAB-864C314534BA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B5295-422A-4711-83A7-10B490C834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0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5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6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3DFFF-1A04-44CB-8247-29DA62F1F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007997-9CE4-4AC1-A177-536CF4B01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061C91-A36C-423B-AE29-17153951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8B13AB-1E66-4F76-A508-25A74C1F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0D4D26-F6E8-4F22-B14C-FFBAD517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5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31D5B-4AD9-4298-BD5D-8997BD9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E57F5B-38D1-4280-BFAA-2DBC1C4D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CE26D-72D7-419F-8A1B-8D8699D5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AC32D-1AB0-4057-9879-6A6313E5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90CE9-2BF4-475A-ABB1-DE8ED036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39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49BCD-2CCF-4D80-AB85-5556A5A74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FEAB6E-490D-4AF8-92BD-861394A05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5E434C-7763-48C7-8ABB-494170E4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A0D25-BEF6-4096-9B32-10730BC4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70408-2AB0-4EC1-9B52-60143B88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28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A223-1441-49BC-99E6-49723AEA6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D351C0-C73A-4920-8375-5F960C08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AA9E97-AC24-49E3-B949-BAE13F5A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E5C-6B57-45B0-92D5-77400787FD90}" type="datetime1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B92149-64A8-433B-8619-0C430AA6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286DB-B4A6-4876-A64B-4CFD2F25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14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E6E94-7C98-4DEC-A68C-0FBC4BDE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0AE9D-40E8-46F9-94B9-9651EC61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758FE7-2740-4A3D-A1D1-43F1C1AF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2614-2708-4029-BB9F-B1F013932EC6}" type="datetime1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C114F7-80B6-47B2-82BE-7025F9E5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727FE6-118B-438C-A4E0-E61ACFDB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15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DE721-7837-47C9-B1FC-2AB9F4B3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AA7B0D-192B-4158-868F-3655809A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F8641-B2F9-431D-9990-87F8D8BF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503B-0FA4-4A0B-9D67-45DB87C207D8}" type="datetime1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BEC4E6-7BE7-4C8F-8044-8A3A90D0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9B023C-6906-44C6-924F-575F18A6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3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4D55E-D6CC-4660-BD2F-705FCF34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A15636-63D7-4397-A57C-DAAC996E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2D2DE5-E88B-4BCB-AB6F-89F0480FD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CB8ACD-5F10-4F46-8EC6-C746F9A7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2617-99CA-4EBF-AA63-B624FDDF770C}" type="datetime1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2EB4E8-3F46-4BD8-9112-BB2CB315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0DE1FD-EA82-4F80-ACF4-F5C79BF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45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92C0B-E481-4488-A1CA-F86A0C41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6350D6-E288-4F2E-9BB6-E5A0441A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34BE4B-E24B-4D1B-987A-0DC07F3A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9B8E9-7054-4547-8989-80C388DA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F49B09-0031-4855-AC7F-E68162E0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CBEB-67BC-4E84-8461-34D4D6D2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C205-ADD4-4B02-AA88-ED886E735713}" type="datetime1">
              <a:rPr lang="it-IT" smtClean="0"/>
              <a:t>25/01/2023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B92710-9B33-47A4-BB97-EC9E6A34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287086-BCD5-43BC-8C1F-681E80E0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510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707BA-FACF-4F95-91F4-6049193F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E1E0FE-8BBC-413A-A171-F66A4D5D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AC25-2FD6-4F46-913D-93D064AF35AB}" type="datetime1">
              <a:rPr lang="it-IT" smtClean="0"/>
              <a:t>25/01/2023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F9DC2-D7DF-48EE-8014-977B048E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6F1535-66E3-4B95-9367-7ADD703E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916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47A9A4-329D-4554-B186-1562FEE3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AC65-FE78-4621-85BE-60A488C9D3B4}" type="datetime1">
              <a:rPr lang="it-IT" smtClean="0"/>
              <a:t>25/01/2023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FA0EC0-A77B-4AD8-B6DB-073F3C5D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E33BC9-8574-4BC7-BCB7-6364EB14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486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7C75D8-BC46-4B38-9BA9-4EEA3B07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2BFF7B-DD0F-4F8F-83C7-93025033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53D91F-28B2-4C78-B8DA-79F66AB1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E4F533-8139-4580-AB04-7128389E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3741-CBDF-460A-BE50-67331F645235}" type="datetime1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FE7A6C-AC2F-4681-BB7A-D82E477B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D7FD4D-B564-41EE-9074-5FD2E1C4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4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C2C47-A330-46DD-B074-6F8C3F1B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24308E-BDCB-4C28-98C7-99ED6142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447CD1-8139-4EAC-A437-7D0D3119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A89C3D-7EB6-482D-B37B-821F9B0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6A69EF-3BB1-47A2-AC27-3AF1ED54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016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2A9F4-1C4E-4DF1-9AC5-4610A23A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4C36CF4-4056-4198-9577-4E5B69A11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844FFF-4477-4017-A411-D7FEB67C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6CCB4B-959C-4FB1-8729-AA416BCF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D97D-EE14-4D1A-B301-79E7A7914A85}" type="datetime1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A3F8F0-1752-4C0C-84B7-63C9FEDE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25A736-B6A2-4143-BAA7-DD6E92D7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27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85E64-651C-40AA-A592-A2E93A8E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0A5BA8-83A3-401E-AA6D-534C7216A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4FCF9D-42FE-428E-89FE-64684A2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D7D-1D8D-4E1F-87A6-BC88EA99647A}" type="datetime1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F6A064-9E0E-4FC1-9850-E3B7A6FF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953E65-74EE-4229-B29B-7A2065E8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872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83D53E-B1A5-46C7-B905-2945601E6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18CA94-9DDB-4510-B029-95E569F9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8EDD14-9F15-4D63-A24E-9A4C3B11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4B54-95C3-4657-9D24-A7E235377CF3}" type="datetime1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2C8916-C3E0-4AD4-BF04-660DD351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DACB2B-0997-4BA8-AD93-93094E1E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4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1B84C8-D2BD-4693-A68D-C58DA37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5E447-20A8-49C7-943F-9D730CB4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BE050-B742-4790-BC5B-2D6DD985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03D86-E620-4440-8595-980663F0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8F05D6-05B7-4CAC-B5E2-60A9F574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77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C6DB5-C6A2-4D0C-B777-0CDAED51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A029E8-3282-4054-8059-B7EA7CA0E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6B7DBF-0E72-4209-BA92-F46A105E4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9C719E-4D21-4296-8156-4ED15B90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52A83C-FB47-457B-8146-FBF3846D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3E2608-E31A-4D54-AEB1-EE671029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7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24864E-8FAD-42C8-AB0C-0131DA38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0678D1-A31D-4493-99B0-B0CD19BF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736C87-5E7A-43CD-8758-7AC49F4D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0CE8D42-4BB7-4B98-8504-245EF232D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2672DC-AC1F-478C-8AAA-705BA9484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9E6D409-E143-43CA-847B-5CF9F411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186BD47-240A-4D59-BBAB-58CE6230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615BCB-4F2D-4106-9D95-143D21AA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6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5F738-E6CA-4AF6-9473-25691EAA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DB70F9-4CD2-4DFD-B173-765E352D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AD96EB-BCCF-4DFB-8127-CABB4C27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F9050F-B10C-45BA-A921-8DA57251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41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6E1D32-5A49-48F2-8A39-010A773E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15E913-1EE9-4572-AD5E-63A63A7F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6EACBD-EB16-4007-B738-CCD7EB12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3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6A67-D312-49DA-8560-6E2C0C86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F12129-6DC7-4035-9D63-EC8F5AFA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461E36-EA6F-4878-A017-ECE1B3EEB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DD38F2-8D41-4BD7-9773-61E1A955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8F80FC-89C3-4F4A-9B5A-09711190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776739-858C-46E2-BF5B-2EE66967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81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10D45-C907-47ED-9B40-497B5589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FE2A1D-538D-45EE-99EE-579A6981D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C93CDD-FDC4-4FFD-B6B6-FFC3559FD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24C11F-66F3-40A8-BE31-A3578FDC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E768CF-A0DF-4AC6-B9E6-989BBF58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9F4AA6-7A96-429D-AB42-783CAD6D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4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9317FF-3D6F-4BF5-9F69-CA62212E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54CF61-03F3-4A4A-A5F7-CC77217F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B6D11-E53C-434D-BE6D-2C23F4D8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1219-F9A1-4861-99C3-E794B5CB515C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836A9-0416-4A60-A25E-0046F71C7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3C6B8A-3400-4ED1-BE00-F13C125B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2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23D727-F8AC-4234-8F51-F25D78F4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E9AC55-74EF-46A1-A780-71E110DE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50FB84-3EEA-43C3-A0EE-D4D092050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FEDB-8E7F-45CF-95D0-B18EE9104D2D}" type="datetime1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489742-6D69-4999-AD06-40FB0084F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F8E09B-42FC-4DCE-AADB-2EE532D86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0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0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0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ma 3">
            <a:extLst>
              <a:ext uri="{FF2B5EF4-FFF2-40B4-BE49-F238E27FC236}">
                <a16:creationId xmlns:a16="http://schemas.microsoft.com/office/drawing/2014/main" id="{99A88A4A-C504-4EC9-A9A9-268AA6B1741B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logo_white.eps">
            <a:extLst>
              <a:ext uri="{FF2B5EF4-FFF2-40B4-BE49-F238E27FC236}">
                <a16:creationId xmlns:a16="http://schemas.microsoft.com/office/drawing/2014/main" id="{237C972F-936B-4A23-B917-CF90EFBD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65" y="6474511"/>
            <a:ext cx="2395665" cy="220877"/>
          </a:xfrm>
          <a:prstGeom prst="rect">
            <a:avLst/>
          </a:prstGeom>
        </p:spPr>
      </p:pic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EE2CB7DB-4BB7-4C39-BBBC-523231B57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5C6FE2D-4B05-4DF6-B80D-264A42827F33}"/>
              </a:ext>
            </a:extLst>
          </p:cNvPr>
          <p:cNvSpPr txBox="1">
            <a:spLocks/>
          </p:cNvSpPr>
          <p:nvPr/>
        </p:nvSpPr>
        <p:spPr>
          <a:xfrm>
            <a:off x="616589" y="2675839"/>
            <a:ext cx="10958820" cy="150632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it-IT" sz="50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F21B-5DAE-4011-9541-D58EC8AD334C}"/>
              </a:ext>
            </a:extLst>
          </p:cNvPr>
          <p:cNvSpPr/>
          <p:nvPr/>
        </p:nvSpPr>
        <p:spPr>
          <a:xfrm>
            <a:off x="2520923" y="1067584"/>
            <a:ext cx="7150149" cy="1317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School of Engineering</a:t>
            </a:r>
            <a:endParaRPr kumimoji="0" lang="it-IT" sz="220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 err="1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MSc</a:t>
            </a:r>
            <a:r>
              <a:rPr lang="it-IT" sz="2200" dirty="0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Degree Course </a:t>
            </a: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in Robotic and Automation Engineering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6AF4BD7-0713-4133-B3C7-5BB70BD4F367}"/>
              </a:ext>
            </a:extLst>
          </p:cNvPr>
          <p:cNvSpPr txBox="1"/>
          <p:nvPr/>
        </p:nvSpPr>
        <p:spPr>
          <a:xfrm>
            <a:off x="2264311" y="5009910"/>
            <a:ext cx="188258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Professor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Sergio Saponara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EC8CD42-E001-4378-A796-8721F6EE9015}"/>
              </a:ext>
            </a:extLst>
          </p:cNvPr>
          <p:cNvSpPr txBox="1"/>
          <p:nvPr/>
        </p:nvSpPr>
        <p:spPr>
          <a:xfrm>
            <a:off x="5130926" y="5009910"/>
            <a:ext cx="188258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Tutor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Federico Rossi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A3A15-5A25-4039-8C68-128648BD4648}"/>
              </a:ext>
            </a:extLst>
          </p:cNvPr>
          <p:cNvSpPr txBox="1"/>
          <p:nvPr/>
        </p:nvSpPr>
        <p:spPr>
          <a:xfrm>
            <a:off x="7997542" y="5012293"/>
            <a:ext cx="225158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</a:t>
            </a:r>
            <a:r>
              <a:rPr kumimoji="0" lang="it-IT" sz="2200" b="0" i="0" u="none" strike="noStrike" kern="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Giacomo Mugnaini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43B99F-0869-48F4-AB59-B733F1A92C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2A4576-DBA5-461B-A157-17A841496686}"/>
              </a:ext>
            </a:extLst>
          </p:cNvPr>
          <p:cNvSpPr txBox="1"/>
          <p:nvPr/>
        </p:nvSpPr>
        <p:spPr>
          <a:xfrm>
            <a:off x="1126913" y="2839992"/>
            <a:ext cx="993817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rgbClr val="124163"/>
                </a:solidFill>
                <a:effectLst/>
                <a:latin typeface="+mj-lt"/>
                <a:ea typeface="Times New Roman" panose="02020603050405020304" pitchFamily="18" charset="0"/>
              </a:rPr>
              <a:t>Analysis, design and implementation of AI/ML-based techniques for automatic video surveillance and control systems in smart cities </a:t>
            </a:r>
            <a:endParaRPr lang="it-IT" sz="3400" b="1" dirty="0">
              <a:solidFill>
                <a:srgbClr val="12416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40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Object Detector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p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ost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-processing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7C83DE-8E38-3027-BDB5-9732F7EA80D0}"/>
              </a:ext>
            </a:extLst>
          </p:cNvPr>
          <p:cNvSpPr txBox="1">
            <a:spLocks/>
          </p:cNvSpPr>
          <p:nvPr/>
        </p:nvSpPr>
        <p:spPr>
          <a:xfrm>
            <a:off x="4053244" y="2068202"/>
            <a:ext cx="4137445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Post-processing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249F1AC-6408-65A7-FA7A-1CE9C22FBE79}"/>
              </a:ext>
            </a:extLst>
          </p:cNvPr>
          <p:cNvSpPr/>
          <p:nvPr/>
        </p:nvSpPr>
        <p:spPr>
          <a:xfrm>
            <a:off x="3548710" y="3040991"/>
            <a:ext cx="1800000" cy="90000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F873A7-443C-7574-A3ED-4C369D7E0AE5}"/>
              </a:ext>
            </a:extLst>
          </p:cNvPr>
          <p:cNvSpPr txBox="1"/>
          <p:nvPr/>
        </p:nvSpPr>
        <p:spPr>
          <a:xfrm>
            <a:off x="3933553" y="3293197"/>
            <a:ext cx="1030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 err="1">
                <a:solidFill>
                  <a:srgbClr val="124163"/>
                </a:solidFill>
              </a:rPr>
              <a:t>Reshape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BAEFEE-CA13-F46A-1D86-D3486F3CF885}"/>
              </a:ext>
            </a:extLst>
          </p:cNvPr>
          <p:cNvSpPr txBox="1"/>
          <p:nvPr/>
        </p:nvSpPr>
        <p:spPr>
          <a:xfrm>
            <a:off x="274930" y="3306326"/>
            <a:ext cx="247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</a:rPr>
              <a:t>[6.52e+00, ... , 8.88e-03]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2C053E0A-7232-3146-6409-D75E7E54EA22}"/>
              </a:ext>
            </a:extLst>
          </p:cNvPr>
          <p:cNvSpPr/>
          <p:nvPr/>
        </p:nvSpPr>
        <p:spPr>
          <a:xfrm>
            <a:off x="8298438" y="3412189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441A9C4-3D28-888A-1778-566DECE4C671}"/>
              </a:ext>
            </a:extLst>
          </p:cNvPr>
          <p:cNvSpPr txBox="1"/>
          <p:nvPr/>
        </p:nvSpPr>
        <p:spPr>
          <a:xfrm>
            <a:off x="444995" y="3991025"/>
            <a:ext cx="22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Model output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output </a:t>
            </a:r>
            <a:r>
              <a:rPr lang="it-IT" dirty="0" err="1">
                <a:solidFill>
                  <a:srgbClr val="124163"/>
                </a:solidFill>
              </a:rPr>
              <a:t>tensor</a:t>
            </a:r>
            <a:r>
              <a:rPr lang="it-IT" dirty="0">
                <a:solidFill>
                  <a:srgbClr val="124163"/>
                </a:solidFill>
              </a:rPr>
              <a:t> of 2142000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5B52354-B886-B1BC-C46D-C3245FB423E8}"/>
              </a:ext>
            </a:extLst>
          </p:cNvPr>
          <p:cNvSpPr/>
          <p:nvPr/>
        </p:nvSpPr>
        <p:spPr>
          <a:xfrm>
            <a:off x="6293525" y="3033662"/>
            <a:ext cx="1800000" cy="90000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0CF0D72-A3F1-53BC-BD6A-CBF95957C05F}"/>
              </a:ext>
            </a:extLst>
          </p:cNvPr>
          <p:cNvSpPr txBox="1"/>
          <p:nvPr/>
        </p:nvSpPr>
        <p:spPr>
          <a:xfrm>
            <a:off x="6359296" y="3167825"/>
            <a:ext cx="1675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solidFill>
                  <a:srgbClr val="124163"/>
                </a:solidFill>
              </a:rPr>
              <a:t>Non-Maximum </a:t>
            </a:r>
            <a:r>
              <a:rPr lang="it-IT" sz="1800" dirty="0" err="1">
                <a:solidFill>
                  <a:srgbClr val="124163"/>
                </a:solidFill>
              </a:rPr>
              <a:t>Suppression</a:t>
            </a:r>
            <a:endParaRPr lang="it-IT" dirty="0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BEF7738E-3365-B8A2-4817-5BA6486B63B8}"/>
              </a:ext>
            </a:extLst>
          </p:cNvPr>
          <p:cNvSpPr/>
          <p:nvPr/>
        </p:nvSpPr>
        <p:spPr>
          <a:xfrm>
            <a:off x="5549956" y="3412189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3C8F32-8319-4B26-5B37-4EC51C2C8BD1}"/>
              </a:ext>
            </a:extLst>
          </p:cNvPr>
          <p:cNvSpPr txBox="1"/>
          <p:nvPr/>
        </p:nvSpPr>
        <p:spPr>
          <a:xfrm>
            <a:off x="4005896" y="4519229"/>
            <a:ext cx="418479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rgbClr val="124163"/>
                </a:solidFill>
              </a:rPr>
              <a:t>Each</a:t>
            </a:r>
            <a:r>
              <a:rPr lang="it-IT" dirty="0">
                <a:solidFill>
                  <a:srgbClr val="124163"/>
                </a:solidFill>
              </a:rPr>
              <a:t> array is </a:t>
            </a:r>
            <a:r>
              <a:rPr lang="it-IT" dirty="0" err="1">
                <a:solidFill>
                  <a:srgbClr val="124163"/>
                </a:solidFill>
              </a:rPr>
              <a:t>composed</a:t>
            </a:r>
            <a:r>
              <a:rPr lang="it-IT" dirty="0">
                <a:solidFill>
                  <a:srgbClr val="124163"/>
                </a:solidFill>
              </a:rPr>
              <a:t> by: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24163"/>
                </a:solidFill>
              </a:rPr>
              <a:t>Bounding</a:t>
            </a:r>
            <a:r>
              <a:rPr lang="it-IT" dirty="0">
                <a:solidFill>
                  <a:srgbClr val="124163"/>
                </a:solidFill>
              </a:rPr>
              <a:t> box in </a:t>
            </a:r>
            <a:r>
              <a:rPr lang="it-IT" dirty="0" err="1">
                <a:solidFill>
                  <a:srgbClr val="124163"/>
                </a:solidFill>
              </a:rPr>
              <a:t>xyxy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form</a:t>
            </a:r>
            <a:r>
              <a:rPr lang="it-IT" dirty="0">
                <a:solidFill>
                  <a:srgbClr val="124163"/>
                </a:solidFill>
              </a:rPr>
              <a:t> (4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24163"/>
                </a:solidFill>
              </a:rPr>
              <a:t>Probability</a:t>
            </a:r>
            <a:r>
              <a:rPr lang="it-IT" dirty="0">
                <a:solidFill>
                  <a:srgbClr val="124163"/>
                </a:solidFill>
              </a:rPr>
              <a:t> score (1 </a:t>
            </a:r>
            <a:r>
              <a:rPr lang="it-IT" dirty="0" err="1">
                <a:solidFill>
                  <a:srgbClr val="124163"/>
                </a:solidFill>
              </a:rPr>
              <a:t>element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24163"/>
                </a:solidFill>
              </a:rPr>
              <a:t>Class ID (1 </a:t>
            </a:r>
            <a:r>
              <a:rPr lang="it-IT" dirty="0" err="1">
                <a:solidFill>
                  <a:srgbClr val="124163"/>
                </a:solidFill>
              </a:rPr>
              <a:t>element</a:t>
            </a:r>
            <a:r>
              <a:rPr lang="it-IT" dirty="0">
                <a:solidFill>
                  <a:srgbClr val="124163"/>
                </a:solidFill>
              </a:rPr>
              <a:t>)</a:t>
            </a:r>
            <a:endParaRPr lang="it-IT" dirty="0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285F2CEE-49B1-4875-5AA6-4B63F87DAC0A}"/>
              </a:ext>
            </a:extLst>
          </p:cNvPr>
          <p:cNvSpPr/>
          <p:nvPr/>
        </p:nvSpPr>
        <p:spPr>
          <a:xfrm>
            <a:off x="2804762" y="341899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CEDFAE-27EE-0717-B2EA-BDAFD887FF81}"/>
              </a:ext>
            </a:extLst>
          </p:cNvPr>
          <p:cNvSpPr/>
          <p:nvPr/>
        </p:nvSpPr>
        <p:spPr>
          <a:xfrm>
            <a:off x="9038340" y="30363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8D46185-0E27-2077-AC9E-75DC066AAB39}"/>
              </a:ext>
            </a:extLst>
          </p:cNvPr>
          <p:cNvSpPr/>
          <p:nvPr/>
        </p:nvSpPr>
        <p:spPr>
          <a:xfrm>
            <a:off x="9190740" y="31887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A1DB4671-B52F-FAFE-50CE-1DF0A53C270F}"/>
              </a:ext>
            </a:extLst>
          </p:cNvPr>
          <p:cNvSpPr/>
          <p:nvPr/>
        </p:nvSpPr>
        <p:spPr>
          <a:xfrm>
            <a:off x="9343140" y="33411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D061C6CF-A2E6-7439-47CA-9219B1FB6A90}"/>
              </a:ext>
            </a:extLst>
          </p:cNvPr>
          <p:cNvSpPr/>
          <p:nvPr/>
        </p:nvSpPr>
        <p:spPr>
          <a:xfrm>
            <a:off x="9495540" y="34935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B717CC0D-06C4-1AB8-29A2-11ABF810FD6E}"/>
              </a:ext>
            </a:extLst>
          </p:cNvPr>
          <p:cNvSpPr/>
          <p:nvPr/>
        </p:nvSpPr>
        <p:spPr>
          <a:xfrm>
            <a:off x="9647940" y="36459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4491194-F228-D1F9-2E32-4A8BCB434949}"/>
              </a:ext>
            </a:extLst>
          </p:cNvPr>
          <p:cNvSpPr txBox="1"/>
          <p:nvPr/>
        </p:nvSpPr>
        <p:spPr>
          <a:xfrm>
            <a:off x="9038340" y="4129524"/>
            <a:ext cx="2676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 err="1">
                <a:solidFill>
                  <a:srgbClr val="124163"/>
                </a:solidFill>
              </a:rPr>
              <a:t>Detections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sz="1800" dirty="0">
                <a:solidFill>
                  <a:srgbClr val="124163"/>
                </a:solidFill>
              </a:rPr>
              <a:t>(N array of 6 </a:t>
            </a:r>
            <a:r>
              <a:rPr lang="it-IT" sz="1800" dirty="0" err="1">
                <a:solidFill>
                  <a:srgbClr val="124163"/>
                </a:solidFill>
              </a:rPr>
              <a:t>components</a:t>
            </a:r>
            <a:r>
              <a:rPr lang="it-IT" sz="1800" dirty="0">
                <a:solidFill>
                  <a:srgbClr val="124163"/>
                </a:solidFill>
              </a:rPr>
              <a:t>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862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Man Down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Classifier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E06EDF-7163-16BF-DF83-F24355BCD7AD}"/>
                  </a:ext>
                </a:extLst>
              </p:cNvPr>
              <p:cNvSpPr txBox="1"/>
              <p:nvPr/>
            </p:nvSpPr>
            <p:spPr>
              <a:xfrm>
                <a:off x="2294118" y="2441946"/>
                <a:ext cx="8057746" cy="332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</a:rPr>
                  <a:t>The man down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classifier</a:t>
                </a:r>
                <a:r>
                  <a:rPr lang="it-IT" sz="2000" dirty="0">
                    <a:solidFill>
                      <a:srgbClr val="124163"/>
                    </a:solidFill>
                  </a:rPr>
                  <a:t> works following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these</a:t>
                </a:r>
                <a:r>
                  <a:rPr lang="it-IT" sz="2000" dirty="0">
                    <a:solidFill>
                      <a:srgbClr val="124163"/>
                    </a:solidFill>
                  </a:rPr>
                  <a:t> steps: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</a:rPr>
                  <a:t>Takes all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detections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in output by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object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detector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Rescales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boxes to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original</a:t>
                </a:r>
                <a:r>
                  <a:rPr lang="it-IT" sz="2000" dirty="0">
                    <a:solidFill>
                      <a:srgbClr val="124163"/>
                    </a:solidFill>
                  </a:rPr>
                  <a:t> image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dimension</a:t>
                </a:r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Converts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boxes from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xyxy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form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to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xywh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form</a:t>
                </a:r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Discards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every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predicted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 with an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aspect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ratio lower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than</a:t>
                </a:r>
                <a:r>
                  <a:rPr lang="it-IT" sz="2000" dirty="0">
                    <a:solidFill>
                      <a:srgbClr val="124163"/>
                    </a:solidFill>
                  </a:rPr>
                  <a:t> a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threshold</a:t>
                </a:r>
                <a:r>
                  <a:rPr lang="it-IT" sz="2000" dirty="0">
                    <a:solidFill>
                      <a:srgbClr val="124163"/>
                    </a:solidFill>
                  </a:rPr>
                  <a:t>, that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it-IT" sz="2000" i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</m:t>
                        </m:r>
                      </m:sub>
                    </m:sSub>
                  </m:oMath>
                </a14:m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Overrides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the class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person</a:t>
                </a:r>
                <a:r>
                  <a:rPr lang="it-IT" sz="2000" dirty="0">
                    <a:solidFill>
                      <a:srgbClr val="124163"/>
                    </a:solidFill>
                  </a:rPr>
                  <a:t> with man down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E06EDF-7163-16BF-DF83-F24355BC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18" y="2441946"/>
                <a:ext cx="8057746" cy="3322448"/>
              </a:xfrm>
              <a:prstGeom prst="rect">
                <a:avLst/>
              </a:prstGeom>
              <a:blipFill>
                <a:blip r:embed="rId5"/>
                <a:stretch>
                  <a:fillRect l="-756" b="-60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1">
            <a:extLst>
              <a:ext uri="{FF2B5EF4-FFF2-40B4-BE49-F238E27FC236}">
                <a16:creationId xmlns:a16="http://schemas.microsoft.com/office/drawing/2014/main" id="{AA0A0120-7CF9-9BF8-6917-9CD781359089}"/>
              </a:ext>
            </a:extLst>
          </p:cNvPr>
          <p:cNvSpPr txBox="1">
            <a:spLocks/>
          </p:cNvSpPr>
          <p:nvPr/>
        </p:nvSpPr>
        <p:spPr>
          <a:xfrm>
            <a:off x="3800284" y="1761428"/>
            <a:ext cx="4591430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Man Down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classifier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459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4AAC820-7F95-2E8F-3B22-0ED0058255C2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[</a:t>
            </a:r>
            <a:r>
              <a:rPr lang="it-IT" sz="2400" dirty="0">
                <a:solidFill>
                  <a:srgbClr val="124163"/>
                </a:solidFill>
                <a:latin typeface="Calibri Light" panose="020F0302020204030204"/>
              </a:rPr>
              <a:t>2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]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7927A4-6380-E813-F7AA-4FA1F203718D}"/>
              </a:ext>
            </a:extLst>
          </p:cNvPr>
          <p:cNvSpPr txBox="1"/>
          <p:nvPr/>
        </p:nvSpPr>
        <p:spPr>
          <a:xfrm>
            <a:off x="2556931" y="5486416"/>
            <a:ext cx="7078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Wojke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Bewley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Paulus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«Simple Online and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Tracking with a Deep Association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 IEEE International Conference on Image Processing (ICIP)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Beijing, China, 2017. 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13364FC-C851-526D-E522-DD4AFC701E8E}"/>
              </a:ext>
            </a:extLst>
          </p:cNvPr>
          <p:cNvSpPr txBox="1"/>
          <p:nvPr/>
        </p:nvSpPr>
        <p:spPr>
          <a:xfrm>
            <a:off x="2229014" y="5486432"/>
            <a:ext cx="47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B1E50A1-6C97-88DA-D2A4-C6F5D090E4A0}"/>
              </a:ext>
            </a:extLst>
          </p:cNvPr>
          <p:cNvSpPr txBox="1"/>
          <p:nvPr/>
        </p:nvSpPr>
        <p:spPr>
          <a:xfrm>
            <a:off x="2145766" y="2221472"/>
            <a:ext cx="7900462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DeepSORT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computer vision algorithm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capable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tracking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while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ID to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is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considered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as an extension of the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(Simple Online and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Tracking) algorithm.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enhances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tracking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Convolutional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Network for re-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across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frames.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55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4FCE66-73D2-A6BA-5573-888A75C08903}"/>
              </a:ext>
            </a:extLst>
          </p:cNvPr>
          <p:cNvSpPr txBox="1"/>
          <p:nvPr/>
        </p:nvSpPr>
        <p:spPr>
          <a:xfrm>
            <a:off x="2203614" y="3303171"/>
            <a:ext cx="245137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Algorithm </a:t>
            </a:r>
            <a:r>
              <a:rPr lang="it-IT" sz="2000" dirty="0" err="1">
                <a:solidFill>
                  <a:srgbClr val="124163"/>
                </a:solidFill>
              </a:rPr>
              <a:t>main</a:t>
            </a:r>
            <a:r>
              <a:rPr lang="it-IT" sz="2000" dirty="0">
                <a:solidFill>
                  <a:srgbClr val="124163"/>
                </a:solidFill>
              </a:rPr>
              <a:t> parts: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Estimation</a:t>
            </a:r>
            <a:endParaRPr lang="it-IT" sz="2000" dirty="0">
              <a:solidFill>
                <a:srgbClr val="12416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124163"/>
                </a:solidFill>
              </a:rPr>
              <a:t>Feature </a:t>
            </a:r>
            <a:r>
              <a:rPr lang="it-IT" sz="2000" dirty="0" err="1">
                <a:solidFill>
                  <a:srgbClr val="124163"/>
                </a:solidFill>
              </a:rPr>
              <a:t>Extraction</a:t>
            </a:r>
            <a:endParaRPr lang="it-IT" sz="2000" dirty="0">
              <a:solidFill>
                <a:srgbClr val="12416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124163"/>
                </a:solidFill>
              </a:rPr>
              <a:t>Data Association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124163"/>
                </a:solidFill>
              </a:rPr>
              <a:t>Tracks Handling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AC820-7F95-2E8F-3B22-0ED0058255C2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DeepSORT</a:t>
            </a:r>
            <a:endParaRPr lang="it-IT" sz="16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9017989-A73C-48F8-797A-8F500585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6" y="2943491"/>
            <a:ext cx="5040000" cy="2610649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499E0B30-EBDB-8843-75DC-B269CAB12B56}"/>
              </a:ext>
            </a:extLst>
          </p:cNvPr>
          <p:cNvSpPr txBox="1">
            <a:spLocks/>
          </p:cNvSpPr>
          <p:nvPr/>
        </p:nvSpPr>
        <p:spPr>
          <a:xfrm>
            <a:off x="3746994" y="2064683"/>
            <a:ext cx="4698006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DeepSORT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algorithm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946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83FA8F-4859-44B5-8EE2-B1F44B31E779}"/>
                  </a:ext>
                </a:extLst>
              </p:cNvPr>
              <p:cNvSpPr txBox="1"/>
              <p:nvPr/>
            </p:nvSpPr>
            <p:spPr>
              <a:xfrm>
                <a:off x="4730581" y="3424343"/>
                <a:ext cx="2730829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83FA8F-4859-44B5-8EE2-B1F44B31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81" y="3424343"/>
                <a:ext cx="2730829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270865-9430-0B1F-7827-FE192F5F1AD5}"/>
              </a:ext>
            </a:extLst>
          </p:cNvPr>
          <p:cNvSpPr txBox="1"/>
          <p:nvPr/>
        </p:nvSpPr>
        <p:spPr>
          <a:xfrm>
            <a:off x="2606291" y="2040274"/>
            <a:ext cx="697941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</a:t>
            </a:r>
            <a:r>
              <a:rPr lang="it-IT" sz="2000" dirty="0" err="1">
                <a:solidFill>
                  <a:srgbClr val="124163"/>
                </a:solidFill>
              </a:rPr>
              <a:t>estimation</a:t>
            </a:r>
            <a:r>
              <a:rPr lang="it-IT" sz="2000" dirty="0">
                <a:solidFill>
                  <a:srgbClr val="124163"/>
                </a:solidFill>
              </a:rPr>
              <a:t> part is </a:t>
            </a:r>
            <a:r>
              <a:rPr lang="it-IT" sz="2000" dirty="0" err="1">
                <a:solidFill>
                  <a:srgbClr val="124163"/>
                </a:solidFill>
              </a:rPr>
              <a:t>performed</a:t>
            </a:r>
            <a:r>
              <a:rPr lang="it-IT" sz="2000" dirty="0">
                <a:solidFill>
                  <a:srgbClr val="124163"/>
                </a:solidFill>
              </a:rPr>
              <a:t> by a Kalman Filter.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For the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, a linear constant velocity model is </a:t>
            </a:r>
            <a:r>
              <a:rPr lang="it-IT" sz="2000" dirty="0" err="1">
                <a:solidFill>
                  <a:srgbClr val="124163"/>
                </a:solidFill>
              </a:rPr>
              <a:t>considered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8059A7A1-D384-96A8-E02E-C207F0C15885}"/>
              </a:ext>
            </a:extLst>
          </p:cNvPr>
          <p:cNvSpPr/>
          <p:nvPr/>
        </p:nvSpPr>
        <p:spPr>
          <a:xfrm>
            <a:off x="7796164" y="3614102"/>
            <a:ext cx="72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3725F98-CCB3-41F8-182D-7FB96283D4E1}"/>
                  </a:ext>
                </a:extLst>
              </p:cNvPr>
              <p:cNvSpPr txBox="1"/>
              <p:nvPr/>
            </p:nvSpPr>
            <p:spPr>
              <a:xfrm>
                <a:off x="8850919" y="3396418"/>
                <a:ext cx="2180875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800" dirty="0" err="1">
                    <a:solidFill>
                      <a:srgbClr val="124163"/>
                    </a:solidFill>
                  </a:rPr>
                  <a:t>Autonomous</a:t>
                </a:r>
                <a:r>
                  <a:rPr lang="it-IT" sz="1800" dirty="0">
                    <a:solidFill>
                      <a:srgbClr val="124163"/>
                    </a:solidFill>
                  </a:rPr>
                  <a:t>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8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800" dirty="0">
                    <a:solidFill>
                      <a:srgbClr val="124163"/>
                    </a:solidFill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3725F98-CCB3-41F8-182D-7FB96283D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919" y="3396418"/>
                <a:ext cx="2180875" cy="879664"/>
              </a:xfrm>
              <a:prstGeom prst="rect">
                <a:avLst/>
              </a:prstGeom>
              <a:blipFill>
                <a:blip r:embed="rId6"/>
                <a:stretch>
                  <a:fillRect l="-2514" r="-2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1219236-15C6-32F4-47A4-A18F45FD9CC2}"/>
                  </a:ext>
                </a:extLst>
              </p:cNvPr>
              <p:cNvSpPr txBox="1"/>
              <p:nvPr/>
            </p:nvSpPr>
            <p:spPr>
              <a:xfrm>
                <a:off x="474473" y="3599887"/>
                <a:ext cx="4390787" cy="2562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it-IT" dirty="0">
                    <a:solidFill>
                      <a:srgbClr val="124163"/>
                    </a:solidFill>
                    <a:latin typeface="Calibri" panose="020F0502020204030204"/>
                  </a:rPr>
                  <a:t>System state</a:t>
                </a: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kumimoji="0" lang="it-IT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 dirty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 dirty="0">
                                      <a:solidFill>
                                        <a:srgbClr val="12416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it-IT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State variables: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center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coordinates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height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aspect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ratio (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1219236-15C6-32F4-47A4-A18F45FD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73" y="3599887"/>
                <a:ext cx="4390787" cy="2562433"/>
              </a:xfrm>
              <a:prstGeom prst="rect">
                <a:avLst/>
              </a:prstGeom>
              <a:blipFill>
                <a:blip r:embed="rId7"/>
                <a:stretch>
                  <a:fillRect l="-1250" b="-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curva 23">
            <a:extLst>
              <a:ext uri="{FF2B5EF4-FFF2-40B4-BE49-F238E27FC236}">
                <a16:creationId xmlns:a16="http://schemas.microsoft.com/office/drawing/2014/main" id="{FBB966D7-E2E8-25D9-52B5-69B0FE3F6904}"/>
              </a:ext>
            </a:extLst>
          </p:cNvPr>
          <p:cNvSpPr/>
          <p:nvPr/>
        </p:nvSpPr>
        <p:spPr>
          <a:xfrm rot="10800000">
            <a:off x="5195996" y="4719450"/>
            <a:ext cx="900000" cy="288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1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40780CB-35AA-C57A-AF87-5F90AB694346}"/>
                  </a:ext>
                </a:extLst>
              </p:cNvPr>
              <p:cNvSpPr txBox="1"/>
              <p:nvPr/>
            </p:nvSpPr>
            <p:spPr>
              <a:xfrm>
                <a:off x="788785" y="2534854"/>
                <a:ext cx="3580339" cy="2547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State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transition</a:t>
                </a: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matrix</a:t>
                </a:r>
                <a:r>
                  <a:rPr kumimoji="0" lang="it-IT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000" b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r>
                        <a:rPr kumimoji="0" lang="it-I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40780CB-35AA-C57A-AF87-5F90AB69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5" y="2534854"/>
                <a:ext cx="3580339" cy="2547492"/>
              </a:xfrm>
              <a:prstGeom prst="rect">
                <a:avLst/>
              </a:prstGeom>
              <a:blipFill>
                <a:blip r:embed="rId5"/>
                <a:stretch>
                  <a:fillRect l="-4252" t="-31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9B37A5E-DA58-2E1E-003D-2E3BC29A225F}"/>
                  </a:ext>
                </a:extLst>
              </p:cNvPr>
              <p:cNvSpPr txBox="1"/>
              <p:nvPr/>
            </p:nvSpPr>
            <p:spPr>
              <a:xfrm>
                <a:off x="4998750" y="2534854"/>
                <a:ext cx="3596626" cy="1496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Observation</a:t>
                </a: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matrix</a:t>
                </a:r>
                <a:r>
                  <a:rPr kumimoji="0" lang="it-IT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000" b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9B37A5E-DA58-2E1E-003D-2E3BC29A2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50" y="2534854"/>
                <a:ext cx="3596626" cy="1496307"/>
              </a:xfrm>
              <a:prstGeom prst="rect">
                <a:avLst/>
              </a:prstGeom>
              <a:blipFill>
                <a:blip r:embed="rId6"/>
                <a:stretch>
                  <a:fillRect l="-4237" t="-5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2CA1F8-08A0-BABF-A122-DFC11A80DAC3}"/>
                  </a:ext>
                </a:extLst>
              </p:cNvPr>
              <p:cNvSpPr txBox="1"/>
              <p:nvPr/>
            </p:nvSpPr>
            <p:spPr>
              <a:xfrm>
                <a:off x="9225002" y="2387235"/>
                <a:ext cx="1919779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b="1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Process noise</a:t>
                </a:r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000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8×8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rgbClr val="1241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b="1" dirty="0" err="1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Measure</a:t>
                </a:r>
                <a:r>
                  <a:rPr lang="it-IT" sz="2000" b="1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 noise</a:t>
                </a:r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000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4×4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rgbClr val="1241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2CA1F8-08A0-BABF-A122-DFC11A80D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002" y="2387235"/>
                <a:ext cx="1919779" cy="2862322"/>
              </a:xfrm>
              <a:prstGeom prst="rect">
                <a:avLst/>
              </a:prstGeom>
              <a:blipFill>
                <a:blip r:embed="rId7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59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4BF820A-C829-FB62-B51B-F43BF078A775}"/>
                  </a:ext>
                </a:extLst>
              </p:cNvPr>
              <p:cNvSpPr txBox="1"/>
              <p:nvPr/>
            </p:nvSpPr>
            <p:spPr>
              <a:xfrm>
                <a:off x="2335804" y="2052786"/>
                <a:ext cx="345079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Kalman Filter </a:t>
                </a:r>
                <a:r>
                  <a:rPr lang="it-IT" sz="2000" b="1" dirty="0">
                    <a:solidFill>
                      <a:srgbClr val="124163"/>
                    </a:solidFill>
                    <a:latin typeface="Calibri" panose="020F0502020204030204"/>
                  </a:rPr>
                  <a:t>p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rediction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step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p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4BF820A-C829-FB62-B51B-F43BF078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04" y="2052786"/>
                <a:ext cx="3450792" cy="1477328"/>
              </a:xfrm>
              <a:prstGeom prst="rect">
                <a:avLst/>
              </a:prstGeom>
              <a:blipFill>
                <a:blip r:embed="rId5"/>
                <a:stretch>
                  <a:fillRect l="-17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DE5B1-696D-66FE-E71D-E745AD1E58BE}"/>
                  </a:ext>
                </a:extLst>
              </p:cNvPr>
              <p:cNvSpPr txBox="1"/>
              <p:nvPr/>
            </p:nvSpPr>
            <p:spPr>
              <a:xfrm>
                <a:off x="6405406" y="4117842"/>
                <a:ext cx="4260715" cy="1710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innovation</a:t>
                </a:r>
                <a:r>
                  <a:rPr lang="it-IT" dirty="0">
                    <a:solidFill>
                      <a:srgbClr val="124163"/>
                    </a:solidFill>
                  </a:rPr>
                  <a:t> term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Kalman gain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updated</a:t>
                </a:r>
                <a:r>
                  <a:rPr lang="it-IT" dirty="0">
                    <a:solidFill>
                      <a:srgbClr val="124163"/>
                    </a:solidFill>
                  </a:rPr>
                  <a:t> state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updated</a:t>
                </a:r>
                <a:r>
                  <a:rPr lang="it-IT" dirty="0">
                    <a:solidFill>
                      <a:srgbClr val="124163"/>
                    </a:solidFill>
                  </a:rPr>
                  <a:t> covariance </a:t>
                </a:r>
                <a:r>
                  <a:rPr lang="it-IT" dirty="0" err="1">
                    <a:solidFill>
                      <a:srgbClr val="124163"/>
                    </a:solidFill>
                  </a:rPr>
                  <a:t>matrix</a:t>
                </a:r>
                <a:endParaRPr lang="it-IT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DE5B1-696D-66FE-E71D-E745AD1E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06" y="4117842"/>
                <a:ext cx="4260715" cy="1710661"/>
              </a:xfrm>
              <a:prstGeom prst="rect">
                <a:avLst/>
              </a:prstGeom>
              <a:blipFill>
                <a:blip r:embed="rId6"/>
                <a:stretch>
                  <a:fillRect l="-1001" b="-4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8CB6C77-0D09-D189-B2D2-DEE1FCA4118C}"/>
                  </a:ext>
                </a:extLst>
              </p:cNvPr>
              <p:cNvSpPr txBox="1"/>
              <p:nvPr/>
            </p:nvSpPr>
            <p:spPr>
              <a:xfrm>
                <a:off x="6405406" y="2569533"/>
                <a:ext cx="4072000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state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predicted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covariance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matrix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8CB6C77-0D09-D189-B2D2-DEE1FCA41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06" y="2569533"/>
                <a:ext cx="4072000" cy="879664"/>
              </a:xfrm>
              <a:prstGeom prst="rect">
                <a:avLst/>
              </a:prstGeom>
              <a:blipFill>
                <a:blip r:embed="rId7"/>
                <a:stretch>
                  <a:fillRect l="-1048" b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1D76BA9-473C-E168-6AA0-F6F047C38361}"/>
                  </a:ext>
                </a:extLst>
              </p:cNvPr>
              <p:cNvSpPr txBox="1"/>
              <p:nvPr/>
            </p:nvSpPr>
            <p:spPr>
              <a:xfrm>
                <a:off x="2335803" y="3826278"/>
                <a:ext cx="3450792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Kalman Filter </a:t>
                </a:r>
                <a:r>
                  <a:rPr lang="it-IT" b="1" dirty="0">
                    <a:solidFill>
                      <a:srgbClr val="124163"/>
                    </a:solidFill>
                    <a:latin typeface="Calibri" panose="020F0502020204030204"/>
                  </a:rPr>
                  <a:t>c</a:t>
                </a:r>
                <a:r>
                  <a:rPr kumimoji="0" lang="it-IT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orrection</a:t>
                </a: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step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dirty="0" smtClean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it-IT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  <m:sup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𝐻</m:t>
                              </m:r>
                              <m:sSub>
                                <m:sSubPr>
                                  <m:ctrlP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it-IT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0" lang="it-IT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kumimoji="0" lang="it-IT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  <m:r>
                            <a:rPr kumimoji="0" lang="it-IT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1D76BA9-473C-E168-6AA0-F6F047C3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03" y="3826278"/>
                <a:ext cx="3450792" cy="2169825"/>
              </a:xfrm>
              <a:prstGeom prst="rect">
                <a:avLst/>
              </a:prstGeom>
              <a:blipFill>
                <a:blip r:embed="rId8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D6A2771-15A6-27C6-9A90-3D341417060B}"/>
              </a:ext>
            </a:extLst>
          </p:cNvPr>
          <p:cNvSpPr txBox="1"/>
          <p:nvPr/>
        </p:nvSpPr>
        <p:spPr>
          <a:xfrm>
            <a:off x="1935804" y="3464638"/>
            <a:ext cx="8919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___________________________________________________________________________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403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Feature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Extraction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A553AE0-C0F2-C199-6D9A-682268AC85C3}"/>
              </a:ext>
            </a:extLst>
          </p:cNvPr>
          <p:cNvSpPr txBox="1"/>
          <p:nvPr/>
        </p:nvSpPr>
        <p:spPr>
          <a:xfrm>
            <a:off x="1582364" y="2064547"/>
            <a:ext cx="90272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Feature </a:t>
            </a:r>
            <a:r>
              <a:rPr lang="it-IT" sz="2000" dirty="0" err="1">
                <a:solidFill>
                  <a:srgbClr val="124163"/>
                </a:solidFill>
              </a:rPr>
              <a:t>extraction</a:t>
            </a:r>
            <a:r>
              <a:rPr lang="it-IT" sz="2000" dirty="0">
                <a:solidFill>
                  <a:srgbClr val="124163"/>
                </a:solidFill>
              </a:rPr>
              <a:t> is </a:t>
            </a:r>
            <a:r>
              <a:rPr lang="it-IT" sz="2000" dirty="0" err="1">
                <a:solidFill>
                  <a:srgbClr val="124163"/>
                </a:solidFill>
              </a:rPr>
              <a:t>performed</a:t>
            </a:r>
            <a:r>
              <a:rPr lang="it-IT" sz="2000" dirty="0">
                <a:solidFill>
                  <a:srgbClr val="124163"/>
                </a:solidFill>
              </a:rPr>
              <a:t> by a CNN </a:t>
            </a:r>
            <a:r>
              <a:rPr lang="it-IT" sz="2000" dirty="0" err="1">
                <a:solidFill>
                  <a:srgbClr val="124163"/>
                </a:solidFill>
              </a:rPr>
              <a:t>trained</a:t>
            </a:r>
            <a:r>
              <a:rPr lang="it-IT" sz="2000" dirty="0">
                <a:solidFill>
                  <a:srgbClr val="124163"/>
                </a:solidFill>
              </a:rPr>
              <a:t> on a large re-</a:t>
            </a:r>
            <a:r>
              <a:rPr lang="it-IT" sz="2000" dirty="0" err="1">
                <a:solidFill>
                  <a:srgbClr val="124163"/>
                </a:solidFill>
              </a:rPr>
              <a:t>identification</a:t>
            </a:r>
            <a:r>
              <a:rPr lang="it-IT" sz="2000" dirty="0">
                <a:solidFill>
                  <a:srgbClr val="124163"/>
                </a:solidFill>
              </a:rPr>
              <a:t> dataset.</a:t>
            </a:r>
            <a:endParaRPr lang="it-IT" sz="2000" dirty="0"/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feature </a:t>
            </a:r>
            <a:r>
              <a:rPr lang="it-IT" sz="2000" dirty="0" err="1">
                <a:solidFill>
                  <a:srgbClr val="124163"/>
                </a:solidFill>
              </a:rPr>
              <a:t>extractor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computes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particular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vectors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called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appearance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descriptors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F00F398-FF77-E6FC-A580-CD3F61871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97" y="3195115"/>
            <a:ext cx="6840000" cy="30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B54B0-C90B-0AF2-A6E5-A4B40F1B4441}"/>
              </a:ext>
            </a:extLst>
          </p:cNvPr>
          <p:cNvSpPr txBox="1"/>
          <p:nvPr/>
        </p:nvSpPr>
        <p:spPr>
          <a:xfrm>
            <a:off x="1214314" y="2173721"/>
            <a:ext cx="976337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represents</a:t>
            </a:r>
            <a:r>
              <a:rPr lang="it-IT" sz="2000" dirty="0">
                <a:solidFill>
                  <a:srgbClr val="124163"/>
                </a:solidFill>
              </a:rPr>
              <a:t> the core of the </a:t>
            </a:r>
            <a:r>
              <a:rPr lang="it-IT" sz="2000" dirty="0" err="1">
                <a:solidFill>
                  <a:srgbClr val="124163"/>
                </a:solidFill>
              </a:rPr>
              <a:t>DeepSORT</a:t>
            </a:r>
            <a:r>
              <a:rPr lang="it-IT" sz="2000" dirty="0">
                <a:solidFill>
                  <a:srgbClr val="124163"/>
                </a:solidFill>
              </a:rPr>
              <a:t> algorithm.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goal of 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phase</a:t>
            </a:r>
            <a:r>
              <a:rPr lang="it-IT" sz="2000" dirty="0">
                <a:solidFill>
                  <a:srgbClr val="124163"/>
                </a:solidFill>
              </a:rPr>
              <a:t> is to </a:t>
            </a:r>
            <a:r>
              <a:rPr lang="it-IT" sz="2000" dirty="0" err="1">
                <a:solidFill>
                  <a:srgbClr val="124163"/>
                </a:solidFill>
              </a:rPr>
              <a:t>correctly</a:t>
            </a:r>
            <a:r>
              <a:rPr lang="it-IT" sz="2000" dirty="0">
                <a:solidFill>
                  <a:srgbClr val="124163"/>
                </a:solidFill>
              </a:rPr>
              <a:t> associate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 to pre-</a:t>
            </a:r>
            <a:r>
              <a:rPr lang="it-IT" sz="2000" dirty="0" err="1">
                <a:solidFill>
                  <a:srgbClr val="124163"/>
                </a:solidFill>
              </a:rPr>
              <a:t>existing</a:t>
            </a:r>
            <a:r>
              <a:rPr lang="it-IT" sz="2000" dirty="0">
                <a:solidFill>
                  <a:srgbClr val="124163"/>
                </a:solidFill>
              </a:rPr>
              <a:t> tracks.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This is </a:t>
            </a:r>
            <a:r>
              <a:rPr lang="it-IT" sz="2000" dirty="0" err="1">
                <a:solidFill>
                  <a:srgbClr val="124163"/>
                </a:solidFill>
              </a:rPr>
              <a:t>done</a:t>
            </a:r>
            <a:r>
              <a:rPr lang="it-IT" sz="2000" dirty="0">
                <a:solidFill>
                  <a:srgbClr val="124163"/>
                </a:solidFill>
              </a:rPr>
              <a:t> following </a:t>
            </a:r>
            <a:r>
              <a:rPr lang="it-IT" sz="2000" dirty="0" err="1">
                <a:solidFill>
                  <a:srgbClr val="124163"/>
                </a:solidFill>
              </a:rPr>
              <a:t>two</a:t>
            </a:r>
            <a:r>
              <a:rPr lang="it-IT" sz="2000" dirty="0">
                <a:solidFill>
                  <a:srgbClr val="124163"/>
                </a:solidFill>
              </a:rPr>
              <a:t> steps: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Applying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b="1" dirty="0">
                <a:solidFill>
                  <a:srgbClr val="124163"/>
                </a:solidFill>
              </a:rPr>
              <a:t>Matching </a:t>
            </a:r>
            <a:r>
              <a:rPr lang="it-IT" sz="2000" b="1" dirty="0" err="1">
                <a:solidFill>
                  <a:srgbClr val="124163"/>
                </a:solidFill>
              </a:rPr>
              <a:t>Cascade</a:t>
            </a:r>
            <a:r>
              <a:rPr lang="it-IT" sz="2000" b="1" dirty="0">
                <a:solidFill>
                  <a:srgbClr val="124163"/>
                </a:solidFill>
              </a:rPr>
              <a:t> </a:t>
            </a:r>
            <a:r>
              <a:rPr lang="it-IT" sz="2000" dirty="0">
                <a:solidFill>
                  <a:srgbClr val="124163"/>
                </a:solidFill>
              </a:rPr>
              <a:t>algorithm on the set of tracks and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Applying</a:t>
            </a:r>
            <a:r>
              <a:rPr lang="it-IT" sz="2000" dirty="0">
                <a:solidFill>
                  <a:srgbClr val="124163"/>
                </a:solidFill>
              </a:rPr>
              <a:t> an </a:t>
            </a:r>
            <a:r>
              <a:rPr lang="it-IT" sz="2000" b="1" dirty="0" err="1">
                <a:solidFill>
                  <a:srgbClr val="124163"/>
                </a:solidFill>
              </a:rPr>
              <a:t>Intersection</a:t>
            </a:r>
            <a:r>
              <a:rPr lang="it-IT" sz="2000" b="1" dirty="0">
                <a:solidFill>
                  <a:srgbClr val="124163"/>
                </a:solidFill>
              </a:rPr>
              <a:t> over Union </a:t>
            </a:r>
            <a:r>
              <a:rPr lang="it-IT" sz="2000" dirty="0">
                <a:solidFill>
                  <a:srgbClr val="124163"/>
                </a:solidFill>
              </a:rPr>
              <a:t>(</a:t>
            </a:r>
            <a:r>
              <a:rPr lang="it-IT" sz="2000" dirty="0" err="1">
                <a:solidFill>
                  <a:srgbClr val="124163"/>
                </a:solidFill>
              </a:rPr>
              <a:t>IoU</a:t>
            </a:r>
            <a:r>
              <a:rPr lang="it-IT" sz="2000" dirty="0">
                <a:solidFill>
                  <a:srgbClr val="124163"/>
                </a:solidFill>
              </a:rPr>
              <a:t>) </a:t>
            </a:r>
            <a:r>
              <a:rPr lang="it-IT" sz="2000" b="1" dirty="0">
                <a:solidFill>
                  <a:srgbClr val="124163"/>
                </a:solidFill>
              </a:rPr>
              <a:t>matching</a:t>
            </a:r>
            <a:r>
              <a:rPr lang="it-IT" sz="2000" dirty="0">
                <a:solidFill>
                  <a:srgbClr val="124163"/>
                </a:solidFill>
              </a:rPr>
              <a:t> on the </a:t>
            </a:r>
            <a:r>
              <a:rPr lang="it-IT" sz="2000" dirty="0" err="1">
                <a:solidFill>
                  <a:srgbClr val="124163"/>
                </a:solidFill>
              </a:rPr>
              <a:t>remaining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 and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r>
              <a:rPr lang="it-IT" sz="2000" dirty="0">
                <a:solidFill>
                  <a:srgbClr val="124163"/>
                </a:solidFill>
              </a:rPr>
              <a:t> tracks.</a:t>
            </a:r>
          </a:p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124163"/>
                </a:solidFill>
              </a:rPr>
              <a:t>Both</a:t>
            </a:r>
            <a:r>
              <a:rPr lang="it-IT" sz="2000" dirty="0">
                <a:solidFill>
                  <a:srgbClr val="124163"/>
                </a:solidFill>
              </a:rPr>
              <a:t> the matching </a:t>
            </a:r>
            <a:r>
              <a:rPr lang="it-IT" sz="2000" dirty="0" err="1">
                <a:solidFill>
                  <a:srgbClr val="124163"/>
                </a:solidFill>
              </a:rPr>
              <a:t>problems</a:t>
            </a:r>
            <a:r>
              <a:rPr lang="it-IT" sz="2000" dirty="0">
                <a:solidFill>
                  <a:srgbClr val="124163"/>
                </a:solidFill>
              </a:rPr>
              <a:t> are </a:t>
            </a:r>
            <a:r>
              <a:rPr lang="it-IT" sz="2000" dirty="0" err="1">
                <a:solidFill>
                  <a:srgbClr val="124163"/>
                </a:solidFill>
              </a:rPr>
              <a:t>solved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using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Hungarian</a:t>
            </a:r>
            <a:r>
              <a:rPr lang="it-IT" sz="2000" dirty="0">
                <a:solidFill>
                  <a:srgbClr val="124163"/>
                </a:solidFill>
              </a:rPr>
              <a:t> algorithm [3].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F7CEE76-70C1-5791-7916-608DAD20498A}"/>
              </a:ext>
            </a:extLst>
          </p:cNvPr>
          <p:cNvSpPr txBox="1"/>
          <p:nvPr/>
        </p:nvSpPr>
        <p:spPr>
          <a:xfrm>
            <a:off x="1168626" y="5907978"/>
            <a:ext cx="9763370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24163"/>
                </a:solidFill>
              </a:rPr>
              <a:t>H. W. Kuhn, «The Hungarian Method for the Assignment Problem,» Naval Research Logistic Quarterly, vol. 2, n. 1-2, pp. 83-97, 1955. </a:t>
            </a:r>
            <a:endParaRPr lang="it-IT" sz="1400" dirty="0">
              <a:solidFill>
                <a:srgbClr val="124163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738C4B9-F0A9-7FB5-D4E1-DD4A29B0BCC7}"/>
              </a:ext>
            </a:extLst>
          </p:cNvPr>
          <p:cNvSpPr txBox="1"/>
          <p:nvPr/>
        </p:nvSpPr>
        <p:spPr>
          <a:xfrm>
            <a:off x="840709" y="5907976"/>
            <a:ext cx="47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15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1601608" y="2448920"/>
                <a:ext cx="8988782" cy="2887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</a:rPr>
                  <a:t>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generic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element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of the cost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matrix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is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computed</a:t>
                </a:r>
                <a:r>
                  <a:rPr lang="it-IT" sz="2000" dirty="0">
                    <a:solidFill>
                      <a:srgbClr val="124163"/>
                    </a:solidFill>
                  </a:rPr>
                  <a:t>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it-IT" sz="2000" dirty="0"/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Where</a:t>
                </a:r>
                <a:r>
                  <a:rPr lang="it-IT" sz="2000" dirty="0">
                    <a:solidFill>
                      <a:srgbClr val="124163"/>
                    </a:solidFill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sz="200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is a weight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ⅈ,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Mahalanobis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i-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  <a:endParaRPr lang="it-IT" sz="2000" dirty="0">
                  <a:solidFill>
                    <a:srgbClr val="12416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ⅈ,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cosine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  <a:endParaRPr lang="it-IT" sz="2000" dirty="0">
                  <a:solidFill>
                    <a:srgbClr val="12416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08" y="2448920"/>
                <a:ext cx="8988782" cy="2887970"/>
              </a:xfrm>
              <a:prstGeom prst="rect">
                <a:avLst/>
              </a:prstGeom>
              <a:blipFill>
                <a:blip r:embed="rId5"/>
                <a:stretch>
                  <a:fillRect l="-746" b="-29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08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1137095" y="1727636"/>
            <a:ext cx="9917807" cy="212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EUPilot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 AI-based video processing system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one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 case to test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accelerators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the project. 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1000" dirty="0">
              <a:solidFill>
                <a:srgbClr val="124163"/>
              </a:solidFill>
              <a:latin typeface="Calibri" panose="020F0502020204030204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the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creating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innovative and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effective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improves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current security systems, Leonardo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developed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AI-based video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surveillance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system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called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Ganimede.</a:t>
            </a:r>
            <a:endParaRPr lang="it-IT" sz="2000" dirty="0">
              <a:solidFill>
                <a:srgbClr val="124163"/>
              </a:solidFill>
              <a:latin typeface="Calibri" panose="020F0502020204030204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870DC24-CC57-41CD-137E-B5F9E4BE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57" y="4992120"/>
            <a:ext cx="2653294" cy="96174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1F358C-6942-B923-ACC8-9ECACEFA4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43" y="4107094"/>
            <a:ext cx="4500000" cy="17700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5F54F6D-BD4D-1EE4-0E03-EDDDED642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24969" r="10116" b="26138"/>
          <a:stretch/>
        </p:blipFill>
        <p:spPr>
          <a:xfrm>
            <a:off x="2172457" y="4225929"/>
            <a:ext cx="2653295" cy="6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2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2256565" y="2433377"/>
                <a:ext cx="5976884" cy="2422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squared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Mahalanobis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distance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defined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it-IT" sz="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cosine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defined as follows:</a:t>
                </a:r>
                <a:endParaRPr lang="it-IT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565" y="2433377"/>
                <a:ext cx="5976884" cy="2422651"/>
              </a:xfrm>
              <a:prstGeom prst="rect">
                <a:avLst/>
              </a:prstGeom>
              <a:blipFill>
                <a:blip r:embed="rId5"/>
                <a:stretch>
                  <a:fillRect l="-1019" r="-1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AF99DD8B-7E4D-99A8-E1FA-9C842F993DC5}"/>
              </a:ext>
            </a:extLst>
          </p:cNvPr>
          <p:cNvSpPr/>
          <p:nvPr/>
        </p:nvSpPr>
        <p:spPr>
          <a:xfrm rot="16200000">
            <a:off x="6917744" y="4825120"/>
            <a:ext cx="36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9E6509B-A4B3-1216-649B-4435C6855364}"/>
              </a:ext>
            </a:extLst>
          </p:cNvPr>
          <p:cNvSpPr txBox="1"/>
          <p:nvPr/>
        </p:nvSpPr>
        <p:spPr>
          <a:xfrm>
            <a:off x="5650754" y="5166745"/>
            <a:ext cx="2893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124163"/>
                </a:solidFill>
              </a:rPr>
              <a:t>Appearance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descriptors</a:t>
            </a:r>
            <a:r>
              <a:rPr lang="it-IT" sz="1800" dirty="0">
                <a:solidFill>
                  <a:srgbClr val="124163"/>
                </a:solidFill>
              </a:rPr>
              <a:t> set</a:t>
            </a:r>
          </a:p>
          <a:p>
            <a:r>
              <a:rPr lang="it-IT" dirty="0">
                <a:solidFill>
                  <a:srgbClr val="124163"/>
                </a:solidFill>
              </a:rPr>
              <a:t>(the </a:t>
            </a:r>
            <a:r>
              <a:rPr lang="it-IT" dirty="0" err="1">
                <a:solidFill>
                  <a:srgbClr val="124163"/>
                </a:solidFill>
              </a:rPr>
              <a:t>dimension</a:t>
            </a:r>
            <a:r>
              <a:rPr lang="it-IT" dirty="0">
                <a:solidFill>
                  <a:srgbClr val="124163"/>
                </a:solidFill>
              </a:rPr>
              <a:t> of the set is a parameter of the algorithm)</a:t>
            </a:r>
            <a:endParaRPr lang="it-IT" dirty="0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696CADD8-6630-988B-9F7B-B814F368A2AF}"/>
              </a:ext>
            </a:extLst>
          </p:cNvPr>
          <p:cNvSpPr/>
          <p:nvPr/>
        </p:nvSpPr>
        <p:spPr>
          <a:xfrm rot="10800000">
            <a:off x="7667170" y="3229812"/>
            <a:ext cx="72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3F42EE2-E5B8-22FD-245E-2489200B3915}"/>
              </a:ext>
            </a:extLst>
          </p:cNvPr>
          <p:cNvSpPr txBox="1"/>
          <p:nvPr/>
        </p:nvSpPr>
        <p:spPr>
          <a:xfrm>
            <a:off x="8672669" y="2978646"/>
            <a:ext cx="2525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124163"/>
                </a:solidFill>
              </a:rPr>
              <a:t>Metric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that</a:t>
            </a:r>
            <a:r>
              <a:rPr lang="it-IT" sz="1800" dirty="0">
                <a:solidFill>
                  <a:srgbClr val="124163"/>
                </a:solidFill>
              </a:rPr>
              <a:t> exploits Kalman Filter </a:t>
            </a:r>
            <a:r>
              <a:rPr lang="it-IT" sz="1800" dirty="0" err="1">
                <a:solidFill>
                  <a:srgbClr val="124163"/>
                </a:solidFill>
              </a:rPr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230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2956548" y="2104180"/>
                <a:ext cx="6278902" cy="3966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In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addition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to the cost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matrix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, a gate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matrix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computed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: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0" lang="it-IT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t-IT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Sup>
                        <m:sSub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Where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: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is a weight </a:t>
                </a:r>
                <a:endParaRPr lang="it-IT" sz="2000" dirty="0">
                  <a:solidFill>
                    <a:srgbClr val="124163"/>
                  </a:solidFill>
                  <a:latin typeface="Calibri" panose="020F050202020403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it-IT" sz="20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ⅈ,</m:t>
                                </m:r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0            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r>
                      <a:rPr lang="it-IT" sz="20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ⅈ,</m:t>
                                </m:r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0                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8" y="2104180"/>
                <a:ext cx="6278902" cy="3966535"/>
              </a:xfrm>
              <a:prstGeom prst="rect">
                <a:avLst/>
              </a:prstGeom>
              <a:blipFill>
                <a:blip r:embed="rId5"/>
                <a:stretch>
                  <a:fillRect l="-1068" r="-9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4AF43630-6B65-3197-D05E-949F2BE55C9A}"/>
              </a:ext>
            </a:extLst>
          </p:cNvPr>
          <p:cNvSpPr/>
          <p:nvPr/>
        </p:nvSpPr>
        <p:spPr>
          <a:xfrm rot="10800000">
            <a:off x="7300076" y="5068066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8A5242-363B-4F9B-FDAA-C367CDBE4EE1}"/>
                  </a:ext>
                </a:extLst>
              </p:cNvPr>
              <p:cNvSpPr txBox="1"/>
              <p:nvPr/>
            </p:nvSpPr>
            <p:spPr>
              <a:xfrm>
                <a:off x="8232475" y="4678401"/>
                <a:ext cx="17006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it-IT" sz="18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are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determined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experimentally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8A5242-363B-4F9B-FDAA-C367CDBE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475" y="4678401"/>
                <a:ext cx="1700662" cy="923330"/>
              </a:xfrm>
              <a:prstGeom prst="rect">
                <a:avLst/>
              </a:prstGeom>
              <a:blipFill>
                <a:blip r:embed="rId6"/>
                <a:stretch>
                  <a:fillRect l="-2867" t="-3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6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C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E6D3C2-4F9C-2322-1134-87B166A1C5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085"/>
          <a:stretch/>
        </p:blipFill>
        <p:spPr bwMode="auto">
          <a:xfrm>
            <a:off x="2855999" y="2141012"/>
            <a:ext cx="6480000" cy="3733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83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IoU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Matching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F5381D7-622E-776E-AA14-5166EDFBDC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8"/>
          <a:stretch/>
        </p:blipFill>
        <p:spPr>
          <a:xfrm>
            <a:off x="7974813" y="1866392"/>
            <a:ext cx="2880000" cy="220133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937D6E-9C81-E875-DA76-8DDD98348703}"/>
              </a:ext>
            </a:extLst>
          </p:cNvPr>
          <p:cNvSpPr txBox="1"/>
          <p:nvPr/>
        </p:nvSpPr>
        <p:spPr>
          <a:xfrm>
            <a:off x="1264186" y="2079165"/>
            <a:ext cx="671337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boxes,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Union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IoU</a:t>
            </a:r>
            <a:r>
              <a:rPr lang="it-IT" sz="2000" dirty="0">
                <a:solidFill>
                  <a:srgbClr val="12416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defined as the ratio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and the union area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23E240-43EA-9688-4285-FD2ABA3955CD}"/>
                  </a:ext>
                </a:extLst>
              </p:cNvPr>
              <p:cNvSpPr txBox="1"/>
              <p:nvPr/>
            </p:nvSpPr>
            <p:spPr>
              <a:xfrm>
                <a:off x="1264186" y="3732968"/>
                <a:ext cx="8921489" cy="2433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idea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behind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matching is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cascade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matching: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cost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matrix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generic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element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i-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detection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Hungarian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algorithm is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solve the linear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assignment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problem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the matches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have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less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threshold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𝐼𝑜𝑈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are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discarded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t-IT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23E240-43EA-9688-4285-FD2ABA39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86" y="3732968"/>
                <a:ext cx="8921489" cy="2433230"/>
              </a:xfrm>
              <a:prstGeom prst="rect">
                <a:avLst/>
              </a:prstGeom>
              <a:blipFill>
                <a:blip r:embed="rId6"/>
                <a:stretch>
                  <a:fillRect l="-683" b="-1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85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 Handling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8FDF40-8173-CD01-2113-C7EA27659E6C}"/>
              </a:ext>
            </a:extLst>
          </p:cNvPr>
          <p:cNvSpPr txBox="1"/>
          <p:nvPr/>
        </p:nvSpPr>
        <p:spPr>
          <a:xfrm>
            <a:off x="2345507" y="2631248"/>
            <a:ext cx="750098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After the 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part of the algorithm, three </a:t>
            </a:r>
            <a:r>
              <a:rPr lang="it-IT" sz="2000" dirty="0" err="1">
                <a:solidFill>
                  <a:srgbClr val="124163"/>
                </a:solidFill>
              </a:rPr>
              <a:t>cases</a:t>
            </a:r>
            <a:r>
              <a:rPr lang="it-IT" sz="2000" dirty="0">
                <a:solidFill>
                  <a:srgbClr val="124163"/>
                </a:solidFill>
              </a:rPr>
              <a:t> can </a:t>
            </a:r>
            <a:r>
              <a:rPr lang="it-IT" sz="2000" dirty="0" err="1">
                <a:solidFill>
                  <a:srgbClr val="124163"/>
                </a:solidFill>
              </a:rPr>
              <a:t>occur</a:t>
            </a:r>
            <a:r>
              <a:rPr lang="it-IT" sz="2000" dirty="0">
                <a:solidFill>
                  <a:srgbClr val="124163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First Case</a:t>
            </a:r>
            <a:r>
              <a:rPr lang="it-IT" sz="2000" dirty="0">
                <a:solidFill>
                  <a:srgbClr val="124163"/>
                </a:solidFill>
              </a:rPr>
              <a:t>: A track and a </a:t>
            </a:r>
            <a:r>
              <a:rPr lang="it-IT" sz="2000" dirty="0" err="1">
                <a:solidFill>
                  <a:srgbClr val="124163"/>
                </a:solidFill>
              </a:rPr>
              <a:t>detection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have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been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matched</a:t>
            </a:r>
            <a:endParaRPr lang="it-IT" sz="20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Second Case</a:t>
            </a:r>
            <a:r>
              <a:rPr lang="it-IT" sz="2000" dirty="0">
                <a:solidFill>
                  <a:srgbClr val="124163"/>
                </a:solidFill>
              </a:rPr>
              <a:t>: A track is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endParaRPr lang="it-IT" sz="20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Third Case</a:t>
            </a:r>
            <a:r>
              <a:rPr lang="it-IT" sz="2000" dirty="0">
                <a:solidFill>
                  <a:srgbClr val="124163"/>
                </a:solidFill>
              </a:rPr>
              <a:t>: A </a:t>
            </a:r>
            <a:r>
              <a:rPr lang="it-IT" sz="2000" dirty="0" err="1">
                <a:solidFill>
                  <a:srgbClr val="124163"/>
                </a:solidFill>
              </a:rPr>
              <a:t>detection</a:t>
            </a:r>
            <a:r>
              <a:rPr lang="it-IT" sz="2000" dirty="0">
                <a:solidFill>
                  <a:srgbClr val="124163"/>
                </a:solidFill>
              </a:rPr>
              <a:t> is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endParaRPr lang="it-IT" sz="20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9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Track Handling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FBD97D-E270-F3BF-8FE5-693DFD553D4F}"/>
                  </a:ext>
                </a:extLst>
              </p:cNvPr>
              <p:cNvSpPr txBox="1"/>
              <p:nvPr/>
            </p:nvSpPr>
            <p:spPr>
              <a:xfrm>
                <a:off x="1822312" y="2019578"/>
                <a:ext cx="8547374" cy="3968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First Case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If a track and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have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been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boxes with the track ID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it-IT" sz="2000" b="1" dirty="0">
                    <a:solidFill>
                      <a:srgbClr val="124163"/>
                    </a:solidFill>
                    <a:latin typeface="Calibri" panose="020F0502020204030204"/>
                  </a:rPr>
                  <a:t>Second Case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/>
                  </a:rPr>
                  <a:t>: 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If a track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unmatched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,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it’s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marked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as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missed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and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goes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in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stack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. If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such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track is not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detected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frames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terminated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Third Case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If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/>
                  </a:rPr>
                  <a:t>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discarded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.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it-IT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 all, the age of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each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track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incremented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In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addition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,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an object must be detected a certain number of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𝑛𝑖𝑡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before being considered a detection. This promotes the avoidance of false positives.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FBD97D-E270-F3BF-8FE5-693DFD55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312" y="2019578"/>
                <a:ext cx="8547374" cy="3968779"/>
              </a:xfrm>
              <a:prstGeom prst="rect">
                <a:avLst/>
              </a:prstGeom>
              <a:blipFill>
                <a:blip r:embed="rId5"/>
                <a:stretch>
                  <a:fillRect l="-785" b="-1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31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603C5-EA33-6735-AC4E-91445FFFB1F0}"/>
              </a:ext>
            </a:extLst>
          </p:cNvPr>
          <p:cNvSpPr txBox="1"/>
          <p:nvPr/>
        </p:nvSpPr>
        <p:spPr>
          <a:xfrm>
            <a:off x="2465844" y="2019578"/>
            <a:ext cx="726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124163"/>
                </a:solidFill>
              </a:rPr>
              <a:t>Library </a:t>
            </a:r>
            <a:r>
              <a:rPr lang="it-IT" sz="2000" dirty="0" err="1">
                <a:solidFill>
                  <a:srgbClr val="124163"/>
                </a:solidFill>
              </a:rPr>
              <a:t>used</a:t>
            </a:r>
            <a:r>
              <a:rPr lang="it-IT" sz="2000" dirty="0">
                <a:solidFill>
                  <a:srgbClr val="124163"/>
                </a:solidFill>
              </a:rPr>
              <a:t> to get GPU </a:t>
            </a:r>
            <a:r>
              <a:rPr lang="it-IT" sz="2000" dirty="0" err="1">
                <a:solidFill>
                  <a:srgbClr val="124163"/>
                </a:solidFill>
              </a:rPr>
              <a:t>stats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b="1" dirty="0">
                <a:solidFill>
                  <a:srgbClr val="124163"/>
                </a:solidFill>
              </a:rPr>
              <a:t>NVIDIA Management Library (NVML)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E8C8D97D-44B3-0CB8-2A4A-6DD917093279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5319795"/>
                  </p:ext>
                </p:extLst>
              </p:nvPr>
            </p:nvGraphicFramePr>
            <p:xfrm>
              <a:off x="1211140" y="2636321"/>
              <a:ext cx="9769710" cy="34589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67042">
                      <a:extLst>
                        <a:ext uri="{9D8B030D-6E8A-4147-A177-3AD203B41FA5}">
                          <a16:colId xmlns:a16="http://schemas.microsoft.com/office/drawing/2014/main" val="289959037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838551705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3536262499"/>
                        </a:ext>
                      </a:extLst>
                    </a:gridCol>
                  </a:tblGrid>
                  <a:tr h="494135">
                    <a:tc>
                      <a:txBody>
                        <a:bodyPr/>
                        <a:lstStyle/>
                        <a:p>
                          <a:pPr algn="ctr"/>
                          <a:endParaRPr lang="it-IT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Tesla T4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</a:t>
                          </a:r>
                          <a:r>
                            <a:rPr lang="it-IT" sz="2000" dirty="0" err="1"/>
                            <a:t>GeForce</a:t>
                          </a:r>
                          <a:r>
                            <a:rPr lang="it-IT" sz="2000" dirty="0"/>
                            <a:t> GTX 1650 Ti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9481468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CUDA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2560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896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466736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Tensor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None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4267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Total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memory</a:t>
                          </a:r>
                          <a:endParaRPr lang="it-IT" sz="1600" b="1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15110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4096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579505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Memory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utilization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41889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Temperature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31.0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0.1</a:t>
                          </a:r>
                          <a:r>
                            <a:rPr lang="it-IT" sz="1600" baseline="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°C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  <a:latin typeface="Calibri (Corpo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49.4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3.2</a:t>
                          </a:r>
                          <a:r>
                            <a:rPr lang="it-IT" sz="1600" baseline="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°C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  <a:latin typeface="Calibri (Corpo)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34672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Power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consumption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9.0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0.2</a:t>
                          </a:r>
                          <a:r>
                            <a:rPr lang="it-IT" sz="1600" baseline="0" dirty="0">
                              <a:solidFill>
                                <a:srgbClr val="124163"/>
                              </a:solidFill>
                            </a:rPr>
                            <a:t> W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2.4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0.2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74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E8C8D97D-44B3-0CB8-2A4A-6DD917093279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5319795"/>
                  </p:ext>
                </p:extLst>
              </p:nvPr>
            </p:nvGraphicFramePr>
            <p:xfrm>
              <a:off x="1211140" y="2636321"/>
              <a:ext cx="9769710" cy="34589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67042">
                      <a:extLst>
                        <a:ext uri="{9D8B030D-6E8A-4147-A177-3AD203B41FA5}">
                          <a16:colId xmlns:a16="http://schemas.microsoft.com/office/drawing/2014/main" val="289959037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838551705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3536262499"/>
                        </a:ext>
                      </a:extLst>
                    </a:gridCol>
                  </a:tblGrid>
                  <a:tr h="494135">
                    <a:tc>
                      <a:txBody>
                        <a:bodyPr/>
                        <a:lstStyle/>
                        <a:p>
                          <a:pPr algn="ctr"/>
                          <a:endParaRPr lang="it-IT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Tesla T4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</a:t>
                          </a:r>
                          <a:r>
                            <a:rPr lang="it-IT" sz="2000" dirty="0" err="1"/>
                            <a:t>GeForce</a:t>
                          </a:r>
                          <a:r>
                            <a:rPr lang="it-IT" sz="2000" dirty="0"/>
                            <a:t> GTX 1650 Ti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9481468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CUDA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2560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896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466736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Tensor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None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4267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Total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memory</a:t>
                          </a:r>
                          <a:endParaRPr lang="it-IT" sz="1600" b="1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15110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4096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579505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Memory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utilization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41889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Temperature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524" t="-502469" r="-100952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5133" t="-502469" r="-760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4672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Power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consumption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524" t="-602469" r="-100952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5133" t="-602469" r="-760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1746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olo 1">
            <a:extLst>
              <a:ext uri="{FF2B5EF4-FFF2-40B4-BE49-F238E27FC236}">
                <a16:creationId xmlns:a16="http://schemas.microsoft.com/office/drawing/2014/main" id="{C7E71D3D-BD9D-671C-415E-7F542097096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informations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0066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E557B5-BBCA-A35C-E3BB-DC1FD5B1D388}"/>
              </a:ext>
            </a:extLst>
          </p:cNvPr>
          <p:cNvSpPr txBox="1"/>
          <p:nvPr/>
        </p:nvSpPr>
        <p:spPr>
          <a:xfrm>
            <a:off x="804766" y="2019159"/>
            <a:ext cx="537590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rgbClr val="124163"/>
                </a:solidFill>
              </a:rPr>
              <a:t>Tests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has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been</a:t>
            </a:r>
            <a:r>
              <a:rPr lang="it-IT" dirty="0">
                <a:solidFill>
                  <a:srgbClr val="124163"/>
                </a:solidFill>
              </a:rPr>
              <a:t> executed </a:t>
            </a:r>
            <a:r>
              <a:rPr lang="it-IT" dirty="0" err="1">
                <a:solidFill>
                  <a:srgbClr val="124163"/>
                </a:solidFill>
              </a:rPr>
              <a:t>using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b="1" dirty="0">
                <a:solidFill>
                  <a:srgbClr val="124163"/>
                </a:solidFill>
              </a:rPr>
              <a:t>NVIDIA </a:t>
            </a:r>
            <a:r>
              <a:rPr lang="it-IT" b="1" dirty="0" err="1">
                <a:solidFill>
                  <a:srgbClr val="124163"/>
                </a:solidFill>
              </a:rPr>
              <a:t>TensorRT</a:t>
            </a:r>
            <a:r>
              <a:rPr lang="it-IT" dirty="0">
                <a:solidFill>
                  <a:srgbClr val="124163"/>
                </a:solidFill>
              </a:rPr>
              <a:t>, a software library for high performance deep learning </a:t>
            </a:r>
            <a:r>
              <a:rPr lang="it-IT" dirty="0" err="1">
                <a:solidFill>
                  <a:srgbClr val="124163"/>
                </a:solidFill>
              </a:rPr>
              <a:t>inference</a:t>
            </a:r>
            <a:r>
              <a:rPr lang="it-IT" dirty="0">
                <a:solidFill>
                  <a:srgbClr val="124163"/>
                </a:solidFill>
              </a:rPr>
              <a:t> on NVIDIA </a:t>
            </a:r>
            <a:r>
              <a:rPr lang="it-IT" dirty="0" err="1">
                <a:solidFill>
                  <a:srgbClr val="124163"/>
                </a:solidFill>
              </a:rPr>
              <a:t>GPUs</a:t>
            </a:r>
            <a:r>
              <a:rPr lang="it-IT" dirty="0">
                <a:solidFill>
                  <a:srgbClr val="124163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24163"/>
                </a:solidFill>
              </a:rPr>
              <a:t>It </a:t>
            </a:r>
            <a:r>
              <a:rPr lang="en-US" b="0" i="0" dirty="0">
                <a:solidFill>
                  <a:srgbClr val="124163"/>
                </a:solidFill>
                <a:effectLst/>
              </a:rPr>
              <a:t>accelerates inference in several different ways: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Reducing model precision preserving accuracy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Fusing layers and tensors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Selecting best data layers and algorithms for the target GPU platform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Reusing memory for tensors efficiently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Executing multiple input streams in parallel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D65FF9-F152-CA75-8B53-84202D2427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11594" r="2471" b="11496"/>
          <a:stretch/>
        </p:blipFill>
        <p:spPr>
          <a:xfrm>
            <a:off x="6180669" y="2217667"/>
            <a:ext cx="2160000" cy="10758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192A45C-00DB-F288-CB5F-F3EF834345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6" t="21409" r="11584" b="20551"/>
          <a:stretch/>
        </p:blipFill>
        <p:spPr>
          <a:xfrm>
            <a:off x="8507234" y="2082198"/>
            <a:ext cx="2880000" cy="134679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8C35B39-0BEB-FFEB-949B-2B5128F1ED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5" t="33901" r="14421" b="17161"/>
          <a:stretch/>
        </p:blipFill>
        <p:spPr>
          <a:xfrm>
            <a:off x="6286885" y="3700724"/>
            <a:ext cx="5040000" cy="2138449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49F5B3A3-45C9-6CCC-DDD9-F7897A75345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Optimization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Tools: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TensorRT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055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on GPU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6.5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E05FC14-F87E-7F79-EBD8-E0003BFA85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" t="11376" r="7032" b="888"/>
          <a:stretch/>
        </p:blipFill>
        <p:spPr>
          <a:xfrm>
            <a:off x="3462865" y="2335375"/>
            <a:ext cx="5266267" cy="3850863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2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on GPU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F76624C-F090-ABF1-CB60-68DBE20DAC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1428" r="6727"/>
          <a:stretch/>
        </p:blipFill>
        <p:spPr>
          <a:xfrm>
            <a:off x="3430620" y="2401313"/>
            <a:ext cx="5330757" cy="3887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B0A4B6C-2B6D-65A8-61F9-EBE6703BDDB5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6.5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B0A4B6C-2B6D-65A8-61F9-EBE6703B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6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7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AC80AC34-E87C-B1E6-639B-197B53808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7" y="1639383"/>
            <a:ext cx="6215075" cy="3875018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745964" y="1511624"/>
            <a:ext cx="4576613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AI-based video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surveillance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systems: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Analyze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large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volumes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of data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extrapolating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intelligent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informations</a:t>
            </a:r>
            <a:endParaRPr lang="it-IT" dirty="0">
              <a:solidFill>
                <a:srgbClr val="124163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Increase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security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sending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real-time warnings about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unwanted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dangerous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situations in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different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scenarios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such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as smart cities,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airports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,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harbors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critical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infrastructures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Support the activity of control room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operators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ensuring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a more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efficient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use of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.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8FE01C-6C6A-BF31-E432-77CF79A53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86" y="2510571"/>
            <a:ext cx="443087" cy="319753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30B690-F0A2-FA50-C7CC-838589A17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10786" y="4495896"/>
            <a:ext cx="442800" cy="281422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848B7B7-2706-2AB6-8212-9955B5C00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63" y="4777318"/>
            <a:ext cx="443087" cy="3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2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Results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on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676094" y="1746528"/>
            <a:ext cx="2839810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E672153-42D8-86A6-1E08-17FB86CF3136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6.5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E672153-42D8-86A6-1E08-17FB86CF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FE189DDA-0F62-36A7-FDEF-A7A070E9AC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597" r="7059" b="1353"/>
          <a:stretch/>
        </p:blipFill>
        <p:spPr>
          <a:xfrm>
            <a:off x="3478697" y="2455239"/>
            <a:ext cx="5234604" cy="382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5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s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on GPU NVIDIA Tesla T4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A92F9E9-D5AC-FB4E-6938-9521CF595001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11.3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A92F9E9-D5AC-FB4E-6938-9521CF595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F3C20D-37CC-776E-37D0-0559F200E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35A5031-F65F-D13C-B497-490FE9B711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t="11597" r="7724" b="1352"/>
          <a:stretch/>
        </p:blipFill>
        <p:spPr>
          <a:xfrm>
            <a:off x="3454939" y="2391885"/>
            <a:ext cx="5282120" cy="38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53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on GPU NVIDIA Tesla T4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98EB67F-2830-2489-13D8-FDF3C9BFAB18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11.3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98EB67F-2830-2489-13D8-FDF3C9BFA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0BC2B00B-E23B-82A9-48E8-30824D3869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t="10693" r="8224" b="1353"/>
          <a:stretch/>
        </p:blipFill>
        <p:spPr>
          <a:xfrm>
            <a:off x="3512744" y="2372044"/>
            <a:ext cx="5166510" cy="38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1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on GPU NVIDIA Tesla T4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676094" y="1746528"/>
            <a:ext cx="2839810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4411408-4BFB-18A7-EF84-A52036988AAA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11.3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4411408-4BFB-18A7-EF84-A52036988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077FE862-5D6B-D06E-2D49-B951BF8C23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10692" r="7558" b="1130"/>
          <a:stretch/>
        </p:blipFill>
        <p:spPr>
          <a:xfrm>
            <a:off x="3450075" y="2367180"/>
            <a:ext cx="5291847" cy="38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D49419B4-B68C-239F-0DFA-AE33E7F57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t="10218" r="8484" b="9680"/>
          <a:stretch/>
        </p:blipFill>
        <p:spPr>
          <a:xfrm>
            <a:off x="1955999" y="1801648"/>
            <a:ext cx="8280000" cy="4347640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Average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YOLO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inference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 comparison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937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2FBD42-F35D-A332-CEF5-6B6B6BB81D4C}"/>
              </a:ext>
            </a:extLst>
          </p:cNvPr>
          <p:cNvSpPr txBox="1"/>
          <p:nvPr/>
        </p:nvSpPr>
        <p:spPr>
          <a:xfrm>
            <a:off x="1647807" y="1575430"/>
            <a:ext cx="889638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Basically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Ganimede is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composed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by a set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surveillance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cameras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mounted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drones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placed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in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strategic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points)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that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send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over 10000 video streams to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edge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computing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such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as GPU NVIDIA Tesla T4 or GPU NVIDIA A100).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At the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edge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level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data are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processed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and, if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necessary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sent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to the control room.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7E557E-B954-BF60-5AE9-E0AA9B2FE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7" y="4379170"/>
            <a:ext cx="720000" cy="51958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7F95EF-4068-8DD7-63BB-6B94C661B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07" y="4938992"/>
            <a:ext cx="720000" cy="51958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18CB579-80CF-35F0-CB47-828708E7C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7" y="5504600"/>
            <a:ext cx="720000" cy="519588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73CEB821-E731-CF1D-4221-562F6AE42E5F}"/>
              </a:ext>
            </a:extLst>
          </p:cNvPr>
          <p:cNvSpPr/>
          <p:nvPr/>
        </p:nvSpPr>
        <p:spPr>
          <a:xfrm>
            <a:off x="3016902" y="5121355"/>
            <a:ext cx="900000" cy="25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BAD5F98-F19B-F597-4731-4388D064E7B9}"/>
              </a:ext>
            </a:extLst>
          </p:cNvPr>
          <p:cNvSpPr txBox="1"/>
          <p:nvPr/>
        </p:nvSpPr>
        <p:spPr>
          <a:xfrm>
            <a:off x="2685942" y="5430052"/>
            <a:ext cx="156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Video Streams</a:t>
            </a:r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59A81AF-0BBD-55A5-0BBD-B45F9EC36278}"/>
              </a:ext>
            </a:extLst>
          </p:cNvPr>
          <p:cNvSpPr/>
          <p:nvPr/>
        </p:nvSpPr>
        <p:spPr>
          <a:xfrm>
            <a:off x="4348926" y="4846199"/>
            <a:ext cx="1980000" cy="8101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24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6219AC-3140-16C9-0464-EB3C317B2BC8}"/>
              </a:ext>
            </a:extLst>
          </p:cNvPr>
          <p:cNvSpPr txBox="1"/>
          <p:nvPr/>
        </p:nvSpPr>
        <p:spPr>
          <a:xfrm>
            <a:off x="4523225" y="5066533"/>
            <a:ext cx="163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Edge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endParaRPr lang="it-IT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A17B7D50-6F1C-CB70-AF34-E1644F08C5A6}"/>
              </a:ext>
            </a:extLst>
          </p:cNvPr>
          <p:cNvSpPr/>
          <p:nvPr/>
        </p:nvSpPr>
        <p:spPr>
          <a:xfrm>
            <a:off x="6689485" y="5121355"/>
            <a:ext cx="900000" cy="25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E162307F-93FF-2DFF-DFC5-CE193AAFBB2B}"/>
              </a:ext>
            </a:extLst>
          </p:cNvPr>
          <p:cNvSpPr/>
          <p:nvPr/>
        </p:nvSpPr>
        <p:spPr>
          <a:xfrm>
            <a:off x="7950045" y="4840642"/>
            <a:ext cx="1980000" cy="81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24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9916AA-A878-10EF-AB5D-5D1F01AAE296}"/>
              </a:ext>
            </a:extLst>
          </p:cNvPr>
          <p:cNvSpPr txBox="1"/>
          <p:nvPr/>
        </p:nvSpPr>
        <p:spPr>
          <a:xfrm>
            <a:off x="8201776" y="5066533"/>
            <a:ext cx="1476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Control Room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AD8C8FA-E6EB-917A-8B03-11B3722D4636}"/>
              </a:ext>
            </a:extLst>
          </p:cNvPr>
          <p:cNvSpPr txBox="1"/>
          <p:nvPr/>
        </p:nvSpPr>
        <p:spPr>
          <a:xfrm>
            <a:off x="6130910" y="5546440"/>
            <a:ext cx="2153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Terminal Video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Alarms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(if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necessary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)</a:t>
            </a:r>
            <a:endParaRPr lang="it-IT" dirty="0"/>
          </a:p>
        </p:txBody>
      </p:sp>
      <p:sp>
        <p:nvSpPr>
          <p:cNvPr id="26" name="Freccia circolare a destra 25">
            <a:extLst>
              <a:ext uri="{FF2B5EF4-FFF2-40B4-BE49-F238E27FC236}">
                <a16:creationId xmlns:a16="http://schemas.microsoft.com/office/drawing/2014/main" id="{77C8E241-FC75-6E0A-7A70-38881356164D}"/>
              </a:ext>
            </a:extLst>
          </p:cNvPr>
          <p:cNvSpPr/>
          <p:nvPr/>
        </p:nvSpPr>
        <p:spPr>
          <a:xfrm rot="5400000">
            <a:off x="6681783" y="2325517"/>
            <a:ext cx="810106" cy="37064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C37D6FB-6374-81A5-2E92-DB70B6D72F84}"/>
              </a:ext>
            </a:extLst>
          </p:cNvPr>
          <p:cNvSpPr txBox="1"/>
          <p:nvPr/>
        </p:nvSpPr>
        <p:spPr>
          <a:xfrm>
            <a:off x="6376277" y="3979233"/>
            <a:ext cx="1421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Post-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process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feedback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application: Man Down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1099741" y="2024883"/>
            <a:ext cx="9992515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Among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all the tasks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that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can be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performed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Ganimede platform, one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interest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is the man down task.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consists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identifying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tracking and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counting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people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lying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the ground.</a:t>
            </a:r>
            <a:endParaRPr lang="it-IT" sz="2000" dirty="0">
              <a:solidFill>
                <a:srgbClr val="124163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algorithm is made of three </a:t>
            </a:r>
            <a:r>
              <a:rPr lang="it-IT" sz="2000" dirty="0" err="1">
                <a:solidFill>
                  <a:srgbClr val="124163"/>
                </a:solidFill>
              </a:rPr>
              <a:t>main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components</a:t>
            </a:r>
            <a:r>
              <a:rPr lang="it-IT" sz="2000" dirty="0">
                <a:solidFill>
                  <a:srgbClr val="124163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Object Detector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dirty="0" err="1">
                <a:solidFill>
                  <a:srgbClr val="124163"/>
                </a:solidFill>
              </a:rPr>
              <a:t>detects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r>
              <a:rPr lang="it-IT" sz="2000" dirty="0">
                <a:solidFill>
                  <a:srgbClr val="124163"/>
                </a:solidFill>
              </a:rPr>
              <a:t> of </a:t>
            </a:r>
            <a:r>
              <a:rPr lang="it-IT" sz="2000" dirty="0" err="1">
                <a:solidFill>
                  <a:srgbClr val="124163"/>
                </a:solidFill>
              </a:rPr>
              <a:t>interest</a:t>
            </a:r>
            <a:r>
              <a:rPr lang="it-IT" sz="2000" dirty="0">
                <a:solidFill>
                  <a:srgbClr val="124163"/>
                </a:solidFill>
              </a:rPr>
              <a:t> in the scene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Man Down </a:t>
            </a:r>
            <a:r>
              <a:rPr lang="it-IT" sz="2000" b="1" dirty="0" err="1">
                <a:solidFill>
                  <a:srgbClr val="124163"/>
                </a:solidFill>
              </a:rPr>
              <a:t>Classifier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dirty="0" err="1">
                <a:solidFill>
                  <a:srgbClr val="124163"/>
                </a:solidFill>
              </a:rPr>
              <a:t>performs</a:t>
            </a:r>
            <a:r>
              <a:rPr lang="it-IT" sz="2000" dirty="0">
                <a:solidFill>
                  <a:srgbClr val="124163"/>
                </a:solidFill>
              </a:rPr>
              <a:t> a filtering and </a:t>
            </a:r>
            <a:r>
              <a:rPr lang="it-IT" sz="2000" dirty="0" err="1">
                <a:solidFill>
                  <a:srgbClr val="124163"/>
                </a:solidFill>
              </a:rPr>
              <a:t>classifies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remaining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r>
              <a:rPr lang="it-IT" sz="2000" dirty="0">
                <a:solidFill>
                  <a:srgbClr val="124163"/>
                </a:solidFill>
              </a:rPr>
              <a:t> as man 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Tracking Algorithm</a:t>
            </a:r>
            <a:r>
              <a:rPr lang="it-IT" sz="2000" dirty="0">
                <a:solidFill>
                  <a:srgbClr val="124163"/>
                </a:solidFill>
              </a:rPr>
              <a:t>: tracks and </a:t>
            </a:r>
            <a:r>
              <a:rPr lang="it-IT" sz="2000" dirty="0" err="1">
                <a:solidFill>
                  <a:srgbClr val="124163"/>
                </a:solidFill>
              </a:rPr>
              <a:t>counts</a:t>
            </a:r>
            <a:r>
              <a:rPr lang="it-IT" sz="2000" dirty="0">
                <a:solidFill>
                  <a:srgbClr val="124163"/>
                </a:solidFill>
              </a:rPr>
              <a:t> all the man down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endParaRPr lang="it-IT" sz="20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6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70F6095-35BA-8C06-A6A4-2ABDF7899450}"/>
              </a:ext>
            </a:extLst>
          </p:cNvPr>
          <p:cNvSpPr txBox="1"/>
          <p:nvPr/>
        </p:nvSpPr>
        <p:spPr>
          <a:xfrm>
            <a:off x="2093864" y="2081699"/>
            <a:ext cx="800426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YOLOv5 (You </a:t>
            </a:r>
            <a:r>
              <a:rPr lang="it-IT" sz="2000" dirty="0" err="1">
                <a:solidFill>
                  <a:srgbClr val="124163"/>
                </a:solidFill>
              </a:rPr>
              <a:t>Only</a:t>
            </a:r>
            <a:r>
              <a:rPr lang="it-IT" sz="2000" dirty="0">
                <a:solidFill>
                  <a:srgbClr val="124163"/>
                </a:solidFill>
              </a:rPr>
              <a:t> Look Once) is a single-stage </a:t>
            </a:r>
            <a:r>
              <a:rPr lang="it-IT" sz="2000" dirty="0" err="1">
                <a:solidFill>
                  <a:srgbClr val="124163"/>
                </a:solidFill>
              </a:rPr>
              <a:t>object</a:t>
            </a:r>
            <a:r>
              <a:rPr lang="it-IT" sz="2000" dirty="0">
                <a:solidFill>
                  <a:srgbClr val="124163"/>
                </a:solidFill>
              </a:rPr>
              <a:t> detector </a:t>
            </a:r>
            <a:r>
              <a:rPr lang="it-IT" sz="2000" dirty="0" err="1">
                <a:solidFill>
                  <a:srgbClr val="124163"/>
                </a:solidFill>
              </a:rPr>
              <a:t>developed</a:t>
            </a:r>
            <a:r>
              <a:rPr lang="it-IT" sz="2000" dirty="0">
                <a:solidFill>
                  <a:srgbClr val="124163"/>
                </a:solidFill>
              </a:rPr>
              <a:t> by </a:t>
            </a:r>
            <a:r>
              <a:rPr lang="it-IT" sz="2000" dirty="0" err="1">
                <a:solidFill>
                  <a:srgbClr val="124163"/>
                </a:solidFill>
              </a:rPr>
              <a:t>Ultralytics</a:t>
            </a:r>
            <a:r>
              <a:rPr lang="it-IT" sz="2000" dirty="0">
                <a:solidFill>
                  <a:srgbClr val="124163"/>
                </a:solidFill>
              </a:rPr>
              <a:t> and </a:t>
            </a:r>
            <a:r>
              <a:rPr lang="it-IT" sz="2000" dirty="0" err="1">
                <a:solidFill>
                  <a:srgbClr val="124163"/>
                </a:solidFill>
              </a:rPr>
              <a:t>completely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implemented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using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PyTorch</a:t>
            </a:r>
            <a:r>
              <a:rPr lang="it-IT" sz="2000" dirty="0">
                <a:solidFill>
                  <a:srgbClr val="124163"/>
                </a:solidFill>
              </a:rPr>
              <a:t> framework.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F390A3F-32A1-90F6-380F-892259CD2E28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2400" dirty="0">
                <a:solidFill>
                  <a:srgbClr val="124163"/>
                </a:solidFill>
                <a:latin typeface="Calibri Light" panose="020F0302020204030204"/>
              </a:rPr>
              <a:t>[1]</a:t>
            </a:r>
            <a:endParaRPr kumimoji="0" lang="it-IT" sz="240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AD21B8-D968-78CE-F590-7EE6C2A96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4" y="3561991"/>
            <a:ext cx="5580000" cy="18880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21EF84-7399-675E-0C0E-F393B88BDB13}"/>
              </a:ext>
            </a:extLst>
          </p:cNvPr>
          <p:cNvSpPr txBox="1"/>
          <p:nvPr/>
        </p:nvSpPr>
        <p:spPr>
          <a:xfrm>
            <a:off x="6392272" y="3370942"/>
            <a:ext cx="5249064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are </a:t>
            </a:r>
            <a:r>
              <a:rPr lang="it-IT" sz="1600" dirty="0" err="1">
                <a:solidFill>
                  <a:srgbClr val="124163"/>
                </a:solidFill>
              </a:rPr>
              <a:t>trained</a:t>
            </a:r>
            <a:r>
              <a:rPr lang="it-IT" sz="1600" dirty="0">
                <a:solidFill>
                  <a:srgbClr val="124163"/>
                </a:solidFill>
              </a:rPr>
              <a:t> on Microsoft COCO (Common Objects in </a:t>
            </a:r>
            <a:r>
              <a:rPr lang="it-IT" sz="1600" dirty="0" err="1">
                <a:solidFill>
                  <a:srgbClr val="124163"/>
                </a:solidFill>
              </a:rPr>
              <a:t>Context</a:t>
            </a:r>
            <a:r>
              <a:rPr lang="it-IT" sz="1600" dirty="0">
                <a:solidFill>
                  <a:srgbClr val="124163"/>
                </a:solidFill>
              </a:rPr>
              <a:t>) dataset </a:t>
            </a:r>
            <a:r>
              <a:rPr lang="it-IT" sz="1600" dirty="0" err="1">
                <a:solidFill>
                  <a:srgbClr val="124163"/>
                </a:solidFill>
              </a:rPr>
              <a:t>which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includes</a:t>
            </a:r>
            <a:r>
              <a:rPr lang="it-IT" sz="1600" dirty="0">
                <a:solidFill>
                  <a:srgbClr val="124163"/>
                </a:solidFill>
              </a:rPr>
              <a:t> 80 classes </a:t>
            </a:r>
            <a:r>
              <a:rPr lang="it-IT" sz="1600" dirty="0" err="1">
                <a:solidFill>
                  <a:srgbClr val="124163"/>
                </a:solidFill>
              </a:rPr>
              <a:t>such</a:t>
            </a:r>
            <a:r>
              <a:rPr lang="it-IT" sz="1600" dirty="0">
                <a:solidFill>
                  <a:srgbClr val="124163"/>
                </a:solidFill>
              </a:rPr>
              <a:t> as </a:t>
            </a:r>
            <a:r>
              <a:rPr lang="it-IT" sz="1600" dirty="0" err="1">
                <a:solidFill>
                  <a:srgbClr val="124163"/>
                </a:solidFill>
              </a:rPr>
              <a:t>person</a:t>
            </a:r>
            <a:r>
              <a:rPr lang="it-IT" sz="1600" dirty="0">
                <a:solidFill>
                  <a:srgbClr val="124163"/>
                </a:solidFill>
              </a:rPr>
              <a:t>, </a:t>
            </a:r>
            <a:r>
              <a:rPr lang="it-IT" sz="1600" dirty="0" err="1">
                <a:solidFill>
                  <a:srgbClr val="124163"/>
                </a:solidFill>
              </a:rPr>
              <a:t>bicycle</a:t>
            </a:r>
            <a:r>
              <a:rPr lang="it-IT" sz="1600" dirty="0">
                <a:solidFill>
                  <a:srgbClr val="124163"/>
                </a:solidFill>
              </a:rPr>
              <a:t>, car, </a:t>
            </a:r>
            <a:r>
              <a:rPr lang="it-IT" sz="1600" dirty="0" err="1">
                <a:solidFill>
                  <a:srgbClr val="124163"/>
                </a:solidFill>
              </a:rPr>
              <a:t>airplane</a:t>
            </a:r>
            <a:r>
              <a:rPr lang="it-IT" sz="1600" dirty="0">
                <a:solidFill>
                  <a:srgbClr val="124163"/>
                </a:solidFill>
              </a:rPr>
              <a:t>, dog etc…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</a:t>
            </a:r>
            <a:r>
              <a:rPr lang="it-IT" sz="1600" dirty="0" err="1">
                <a:solidFill>
                  <a:srgbClr val="124163"/>
                </a:solidFill>
              </a:rPr>
              <a:t>accuracy</a:t>
            </a:r>
            <a:r>
              <a:rPr lang="it-IT" sz="1600" dirty="0">
                <a:solidFill>
                  <a:srgbClr val="124163"/>
                </a:solidFill>
              </a:rPr>
              <a:t> is </a:t>
            </a:r>
            <a:r>
              <a:rPr lang="it-IT" sz="1600" dirty="0" err="1">
                <a:solidFill>
                  <a:srgbClr val="124163"/>
                </a:solidFill>
              </a:rPr>
              <a:t>evaluated</a:t>
            </a:r>
            <a:r>
              <a:rPr lang="it-IT" sz="1600" dirty="0">
                <a:solidFill>
                  <a:srgbClr val="124163"/>
                </a:solidFill>
              </a:rPr>
              <a:t> on COCO </a:t>
            </a:r>
            <a:r>
              <a:rPr lang="it-IT" sz="1600" dirty="0" err="1">
                <a:solidFill>
                  <a:srgbClr val="124163"/>
                </a:solidFill>
              </a:rPr>
              <a:t>validation</a:t>
            </a:r>
            <a:r>
              <a:rPr lang="it-IT" sz="1600" dirty="0">
                <a:solidFill>
                  <a:srgbClr val="124163"/>
                </a:solidFill>
              </a:rPr>
              <a:t> set </a:t>
            </a:r>
            <a:r>
              <a:rPr lang="it-IT" sz="1600" dirty="0" err="1">
                <a:solidFill>
                  <a:srgbClr val="124163"/>
                </a:solidFill>
              </a:rPr>
              <a:t>using</a:t>
            </a:r>
            <a:r>
              <a:rPr lang="it-IT" sz="1600" dirty="0">
                <a:solidFill>
                  <a:srgbClr val="124163"/>
                </a:solidFill>
              </a:rPr>
              <a:t> the </a:t>
            </a:r>
            <a:r>
              <a:rPr lang="it-IT" sz="1600" dirty="0" err="1">
                <a:solidFill>
                  <a:srgbClr val="124163"/>
                </a:solidFill>
              </a:rPr>
              <a:t>mean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average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precision</a:t>
            </a:r>
            <a:r>
              <a:rPr lang="it-IT" sz="1600" dirty="0">
                <a:solidFill>
                  <a:srgbClr val="124163"/>
                </a:solidFill>
              </a:rPr>
              <a:t> (</a:t>
            </a:r>
            <a:r>
              <a:rPr lang="it-IT" sz="1600" dirty="0" err="1">
                <a:solidFill>
                  <a:srgbClr val="124163"/>
                </a:solidFill>
              </a:rPr>
              <a:t>mAP</a:t>
            </a:r>
            <a:r>
              <a:rPr lang="it-IT" sz="1600" dirty="0">
                <a:solidFill>
                  <a:srgbClr val="124163"/>
                </a:solidFill>
              </a:rPr>
              <a:t>) </a:t>
            </a:r>
            <a:r>
              <a:rPr lang="it-IT" sz="1600" dirty="0" err="1">
                <a:solidFill>
                  <a:srgbClr val="124163"/>
                </a:solidFill>
              </a:rPr>
              <a:t>metric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speed is </a:t>
            </a:r>
            <a:r>
              <a:rPr lang="it-IT" sz="1600" dirty="0" err="1">
                <a:solidFill>
                  <a:srgbClr val="124163"/>
                </a:solidFill>
              </a:rPr>
              <a:t>evaluated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using</a:t>
            </a:r>
            <a:r>
              <a:rPr lang="it-IT" sz="1600" dirty="0">
                <a:solidFill>
                  <a:srgbClr val="124163"/>
                </a:solidFill>
              </a:rPr>
              <a:t> a GPU NVIDIA Tesla V100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8C8A1F-EA59-0D84-4F55-CFD1FA9F6F3E}"/>
              </a:ext>
            </a:extLst>
          </p:cNvPr>
          <p:cNvSpPr txBox="1"/>
          <p:nvPr/>
        </p:nvSpPr>
        <p:spPr>
          <a:xfrm>
            <a:off x="4495796" y="5845609"/>
            <a:ext cx="3200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  https://github.com/ultralytics/yolov5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31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C52993F-B9DD-ACD9-D6DA-A4E2CF9A0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02" y="1802511"/>
            <a:ext cx="5580000" cy="389780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216D25-5BAB-F301-35CF-B3CAA8B6A587}"/>
              </a:ext>
            </a:extLst>
          </p:cNvPr>
          <p:cNvSpPr txBox="1"/>
          <p:nvPr/>
        </p:nvSpPr>
        <p:spPr>
          <a:xfrm>
            <a:off x="1488232" y="2099946"/>
            <a:ext cx="3246734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 err="1">
                <a:solidFill>
                  <a:srgbClr val="124163"/>
                </a:solidFill>
              </a:rPr>
              <a:t>Differences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between</a:t>
            </a:r>
            <a:r>
              <a:rPr lang="it-IT" sz="1600" dirty="0">
                <a:solidFill>
                  <a:srgbClr val="124163"/>
                </a:solidFill>
              </a:rPr>
              <a:t> YOLOv5 models in </a:t>
            </a:r>
            <a:r>
              <a:rPr lang="it-IT" sz="1600" dirty="0" err="1">
                <a:solidFill>
                  <a:srgbClr val="124163"/>
                </a:solidFill>
              </a:rPr>
              <a:t>terms</a:t>
            </a:r>
            <a:r>
              <a:rPr lang="it-IT" sz="1600" dirty="0">
                <a:solidFill>
                  <a:srgbClr val="124163"/>
                </a:solidFill>
              </a:rPr>
              <a:t> of </a:t>
            </a:r>
            <a:r>
              <a:rPr lang="it-IT" sz="1600" dirty="0" err="1">
                <a:solidFill>
                  <a:srgbClr val="124163"/>
                </a:solidFill>
              </a:rPr>
              <a:t>accuracy</a:t>
            </a:r>
            <a:r>
              <a:rPr lang="it-IT" sz="1600" dirty="0">
                <a:solidFill>
                  <a:srgbClr val="124163"/>
                </a:solidFill>
              </a:rPr>
              <a:t> and speed.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C68F97-45C9-71FE-EA60-4368BE321C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" y="3141259"/>
            <a:ext cx="5760000" cy="2879661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68C4F289-B02C-61ED-F49E-4DCBB23F212B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74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Object Detector</a:t>
            </a:r>
            <a:endParaRPr kumimoji="0" lang="it-IT" sz="88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pre-processing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E6E91BA-4CE2-76C6-960D-9EBC8D331399}"/>
              </a:ext>
            </a:extLst>
          </p:cNvPr>
          <p:cNvSpPr/>
          <p:nvPr/>
        </p:nvSpPr>
        <p:spPr>
          <a:xfrm>
            <a:off x="460543" y="3053751"/>
            <a:ext cx="2340000" cy="126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BC2FA2-E16C-1BC9-DBCC-90095F3DD4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1426534" y="3425942"/>
            <a:ext cx="377504" cy="52850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3063FA-6A2C-EC28-110F-12A395917994}"/>
              </a:ext>
            </a:extLst>
          </p:cNvPr>
          <p:cNvSpPr txBox="1"/>
          <p:nvPr/>
        </p:nvSpPr>
        <p:spPr>
          <a:xfrm>
            <a:off x="445286" y="4777399"/>
            <a:ext cx="23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Input image in HWC format and BGR colors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FF37FA3-075F-B099-45EB-14CEACECD7D3}"/>
              </a:ext>
            </a:extLst>
          </p:cNvPr>
          <p:cNvSpPr/>
          <p:nvPr/>
        </p:nvSpPr>
        <p:spPr>
          <a:xfrm>
            <a:off x="4026194" y="2886816"/>
            <a:ext cx="1620000" cy="16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9E5F765-D86E-781D-C68B-88910E017326}"/>
              </a:ext>
            </a:extLst>
          </p:cNvPr>
          <p:cNvSpPr txBox="1"/>
          <p:nvPr/>
        </p:nvSpPr>
        <p:spPr>
          <a:xfrm>
            <a:off x="3666194" y="4781323"/>
            <a:ext cx="23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converted</a:t>
            </a:r>
            <a:r>
              <a:rPr lang="it-IT" dirty="0">
                <a:solidFill>
                  <a:srgbClr val="124163"/>
                </a:solidFill>
              </a:rPr>
              <a:t> in CHW format and RGB colors and </a:t>
            </a:r>
            <a:r>
              <a:rPr lang="it-IT" dirty="0" err="1">
                <a:solidFill>
                  <a:srgbClr val="124163"/>
                </a:solidFill>
              </a:rPr>
              <a:t>resized</a:t>
            </a:r>
            <a:r>
              <a:rPr lang="it-IT" dirty="0">
                <a:solidFill>
                  <a:srgbClr val="124163"/>
                </a:solidFill>
              </a:rPr>
              <a:t> to 640x640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E9A69BC-7ABD-86A2-2CD2-9985FBD748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4647442" y="3432563"/>
            <a:ext cx="377504" cy="528506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C2B6BD4F-0D08-38AA-71F8-87FDE7505278}"/>
              </a:ext>
            </a:extLst>
          </p:cNvPr>
          <p:cNvSpPr/>
          <p:nvPr/>
        </p:nvSpPr>
        <p:spPr>
          <a:xfrm>
            <a:off x="6930718" y="2880195"/>
            <a:ext cx="1620000" cy="16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7BD7E82-2EDF-839F-AFAD-5CAC01AF91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7551082" y="3431494"/>
            <a:ext cx="377504" cy="528506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A8E9F65-E729-4FD2-0C2D-7ECC21731983}"/>
              </a:ext>
            </a:extLst>
          </p:cNvPr>
          <p:cNvSpPr txBox="1"/>
          <p:nvPr/>
        </p:nvSpPr>
        <p:spPr>
          <a:xfrm>
            <a:off x="6569009" y="4785782"/>
            <a:ext cx="234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normalized</a:t>
            </a:r>
            <a:r>
              <a:rPr lang="it-IT" dirty="0">
                <a:solidFill>
                  <a:srgbClr val="124163"/>
                </a:solidFill>
              </a:rPr>
              <a:t> (from 0 – 255 to 0 – 1)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42153EF-BCD2-E83E-2C1A-04C1DBB0DBD6}"/>
              </a:ext>
            </a:extLst>
          </p:cNvPr>
          <p:cNvSpPr txBox="1"/>
          <p:nvPr/>
        </p:nvSpPr>
        <p:spPr>
          <a:xfrm>
            <a:off x="9812490" y="3477315"/>
            <a:ext cx="19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[0.027, … , 0.003]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0F9AAFC-D282-A656-8177-4FFBF75180BB}"/>
              </a:ext>
            </a:extLst>
          </p:cNvPr>
          <p:cNvSpPr txBox="1"/>
          <p:nvPr/>
        </p:nvSpPr>
        <p:spPr>
          <a:xfrm>
            <a:off x="9660945" y="4784573"/>
            <a:ext cx="222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flattened</a:t>
            </a:r>
            <a:r>
              <a:rPr lang="it-IT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array of 1228800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B1D1DF-2EAF-1FD1-262E-D0F319967481}"/>
              </a:ext>
            </a:extLst>
          </p:cNvPr>
          <p:cNvSpPr txBox="1">
            <a:spLocks/>
          </p:cNvSpPr>
          <p:nvPr/>
        </p:nvSpPr>
        <p:spPr>
          <a:xfrm>
            <a:off x="4105182" y="2083682"/>
            <a:ext cx="3981633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Pre-processing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372BEA2-9BAD-F998-E14C-EB7CA5A05E91}"/>
              </a:ext>
            </a:extLst>
          </p:cNvPr>
          <p:cNvSpPr/>
          <p:nvPr/>
        </p:nvSpPr>
        <p:spPr>
          <a:xfrm>
            <a:off x="3135596" y="361175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575EA88-2E0F-C749-4156-CAF0BFE7723D}"/>
              </a:ext>
            </a:extLst>
          </p:cNvPr>
          <p:cNvSpPr/>
          <p:nvPr/>
        </p:nvSpPr>
        <p:spPr>
          <a:xfrm>
            <a:off x="6000979" y="3618195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2B8C75DA-6A3A-C395-A6AF-723F96E44356}"/>
              </a:ext>
            </a:extLst>
          </p:cNvPr>
          <p:cNvSpPr/>
          <p:nvPr/>
        </p:nvSpPr>
        <p:spPr>
          <a:xfrm>
            <a:off x="8955002" y="361175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95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88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inference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F898E-4036-0925-4E7E-12B8F38C11B8}"/>
              </a:ext>
            </a:extLst>
          </p:cNvPr>
          <p:cNvSpPr txBox="1"/>
          <p:nvPr/>
        </p:nvSpPr>
        <p:spPr>
          <a:xfrm>
            <a:off x="4585423" y="5058388"/>
            <a:ext cx="302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YOLOv5 model forward pass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C76DBFE-7C64-0543-4685-D832A4769DE2}"/>
              </a:ext>
            </a:extLst>
          </p:cNvPr>
          <p:cNvSpPr txBox="1"/>
          <p:nvPr/>
        </p:nvSpPr>
        <p:spPr>
          <a:xfrm>
            <a:off x="1609276" y="3812185"/>
            <a:ext cx="19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[0.447, … , 0.573]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D383BCE8-E50A-A9CF-0D74-778C5B63A016}"/>
              </a:ext>
            </a:extLst>
          </p:cNvPr>
          <p:cNvSpPr/>
          <p:nvPr/>
        </p:nvSpPr>
        <p:spPr>
          <a:xfrm>
            <a:off x="4002121" y="392778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C5582C-AA99-F963-B7CF-F6ADDFC32535}"/>
              </a:ext>
            </a:extLst>
          </p:cNvPr>
          <p:cNvSpPr txBox="1"/>
          <p:nvPr/>
        </p:nvSpPr>
        <p:spPr>
          <a:xfrm>
            <a:off x="8793397" y="4786915"/>
            <a:ext cx="22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Model output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output array of 2142000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E9C377-6F3A-5237-EC05-205746EC267F}"/>
              </a:ext>
            </a:extLst>
          </p:cNvPr>
          <p:cNvSpPr txBox="1"/>
          <p:nvPr/>
        </p:nvSpPr>
        <p:spPr>
          <a:xfrm>
            <a:off x="8663755" y="3804875"/>
            <a:ext cx="247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</a:rPr>
              <a:t>[6.52e+00, ... , 8.88e-03]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D07EAA-CDE4-7A9A-E928-F7536964274D}"/>
              </a:ext>
            </a:extLst>
          </p:cNvPr>
          <p:cNvSpPr txBox="1"/>
          <p:nvPr/>
        </p:nvSpPr>
        <p:spPr>
          <a:xfrm>
            <a:off x="1457731" y="4776989"/>
            <a:ext cx="222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flattened</a:t>
            </a:r>
            <a:r>
              <a:rPr lang="it-IT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</a:t>
            </a:r>
            <a:r>
              <a:rPr lang="it-IT" dirty="0" err="1">
                <a:solidFill>
                  <a:srgbClr val="124163"/>
                </a:solidFill>
              </a:rPr>
              <a:t>tensor</a:t>
            </a:r>
            <a:r>
              <a:rPr lang="it-IT" dirty="0">
                <a:solidFill>
                  <a:srgbClr val="124163"/>
                </a:solidFill>
              </a:rPr>
              <a:t> of 1228800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pic>
        <p:nvPicPr>
          <p:cNvPr id="24" name="Immagine 23" descr="Immagine che contiene carretto&#10;&#10;Descrizione generata automaticamente">
            <a:extLst>
              <a:ext uri="{FF2B5EF4-FFF2-40B4-BE49-F238E27FC236}">
                <a16:creationId xmlns:a16="http://schemas.microsoft.com/office/drawing/2014/main" id="{C407DE5D-F1C5-829B-B5E9-69FB3FFE0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99" y="3039090"/>
            <a:ext cx="2160000" cy="1878905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24978613-FD36-72AD-C85D-82E129F8AEEB}"/>
              </a:ext>
            </a:extLst>
          </p:cNvPr>
          <p:cNvSpPr txBox="1">
            <a:spLocks/>
          </p:cNvSpPr>
          <p:nvPr/>
        </p:nvSpPr>
        <p:spPr>
          <a:xfrm>
            <a:off x="4053244" y="2068202"/>
            <a:ext cx="4085507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YOLO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inference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GPU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ECA096A7-8EF0-618F-F5C4-AA6F3A5C0895}"/>
              </a:ext>
            </a:extLst>
          </p:cNvPr>
          <p:cNvSpPr/>
          <p:nvPr/>
        </p:nvSpPr>
        <p:spPr>
          <a:xfrm>
            <a:off x="7649877" y="3906542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290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2044</Words>
  <Application>Microsoft Office PowerPoint</Application>
  <PresentationFormat>Widescreen</PresentationFormat>
  <Paragraphs>373</Paragraphs>
  <Slides>34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(Corpo)</vt:lpstr>
      <vt:lpstr>Calibri Light</vt:lpstr>
      <vt:lpstr>Cambria Math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 Mugnaini</dc:creator>
  <cp:lastModifiedBy>Giacomo Mugnaini</cp:lastModifiedBy>
  <cp:revision>222</cp:revision>
  <dcterms:created xsi:type="dcterms:W3CDTF">2022-03-31T14:44:41Z</dcterms:created>
  <dcterms:modified xsi:type="dcterms:W3CDTF">2023-01-25T08:30:27Z</dcterms:modified>
</cp:coreProperties>
</file>