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91" r:id="rId4"/>
    <p:sldId id="292" r:id="rId5"/>
    <p:sldId id="293" r:id="rId6"/>
    <p:sldId id="271" r:id="rId7"/>
    <p:sldId id="259" r:id="rId8"/>
    <p:sldId id="272" r:id="rId9"/>
    <p:sldId id="265" r:id="rId10"/>
    <p:sldId id="270" r:id="rId11"/>
    <p:sldId id="263" r:id="rId12"/>
    <p:sldId id="261" r:id="rId13"/>
    <p:sldId id="295" r:id="rId14"/>
    <p:sldId id="268" r:id="rId15"/>
    <p:sldId id="274" r:id="rId16"/>
    <p:sldId id="284" r:id="rId17"/>
    <p:sldId id="294" r:id="rId18"/>
    <p:sldId id="286" r:id="rId19"/>
    <p:sldId id="285" r:id="rId20"/>
    <p:sldId id="287" r:id="rId21"/>
    <p:sldId id="289" r:id="rId22"/>
    <p:sldId id="290" r:id="rId23"/>
    <p:sldId id="288" r:id="rId24"/>
    <p:sldId id="297" r:id="rId25"/>
    <p:sldId id="275" r:id="rId26"/>
    <p:sldId id="296" r:id="rId27"/>
    <p:sldId id="302" r:id="rId28"/>
    <p:sldId id="267" r:id="rId29"/>
    <p:sldId id="262" r:id="rId30"/>
    <p:sldId id="278" r:id="rId31"/>
    <p:sldId id="276" r:id="rId32"/>
    <p:sldId id="277" r:id="rId33"/>
    <p:sldId id="298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86D2-B269-45B2-BAAB-864C314534BA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5295-422A-4711-83A7-10B490C834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3DFFF-1A04-44CB-8247-29DA62F1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007997-9CE4-4AC1-A177-536CF4B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061C91-A36C-423B-AE29-1715395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B13AB-1E66-4F76-A508-25A74C1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D4D26-F6E8-4F22-B14C-FFBAD51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1D5B-4AD9-4298-BD5D-8997BD9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57F5B-38D1-4280-BFAA-2DBC1C4D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CE26D-72D7-419F-8A1B-8D8699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C32D-1AB0-4057-9879-6A6313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90CE9-2BF4-475A-ABB1-DE8ED03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3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49BCD-2CCF-4D80-AB85-5556A5A7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EAB6E-490D-4AF8-92BD-861394A0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E434C-7763-48C7-8ABB-494170E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A0D25-BEF6-4096-9B32-10730B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0408-2AB0-4EC1-9B52-60143B8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A223-1441-49BC-99E6-49723AEA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D351C0-C73A-4920-8375-5F960C08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A9E97-AC24-49E3-B949-BAE13F5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E5C-6B57-45B0-92D5-77400787FD90}" type="datetime1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92149-64A8-433B-8619-0C430AA6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286DB-B4A6-4876-A64B-4CFD2F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14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6E94-7C98-4DEC-A68C-0FBC4BD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0AE9D-40E8-46F9-94B9-9651EC6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58FE7-2740-4A3D-A1D1-43F1C1A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2614-2708-4029-BB9F-B1F013932EC6}" type="datetime1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114F7-80B6-47B2-82BE-7025F9E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27FE6-118B-438C-A4E0-E61ACFD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5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DE721-7837-47C9-B1FC-2AB9F4B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A7B0D-192B-4158-868F-3655809A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F8641-B2F9-431D-9990-87F8D8BF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503B-0FA4-4A0B-9D67-45DB87C207D8}" type="datetime1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EC4E6-7BE7-4C8F-8044-8A3A90D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B023C-6906-44C6-924F-575F18A6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D55E-D6CC-4660-BD2F-705FCF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15636-63D7-4397-A57C-DAAC996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D2DE5-E88B-4BCB-AB6F-89F0480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B8ACD-5F10-4F46-8EC6-C746F9A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617-99CA-4EBF-AA63-B624FDDF770C}" type="datetime1">
              <a:rPr lang="it-IT" smtClean="0"/>
              <a:t>30/01/2023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EB4E8-3F46-4BD8-9112-BB2CB3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DE1FD-EA82-4F80-ACF4-F5C79BF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92C0B-E481-4488-A1CA-F86A0C4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350D6-E288-4F2E-9BB6-E5A0441A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4BE4B-E24B-4D1B-987A-0DC07F3A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9B8E9-7054-4547-8989-80C388DA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F49B09-0031-4855-AC7F-E68162E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CBEB-67BC-4E84-8461-34D4D6D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C205-ADD4-4B02-AA88-ED886E735713}" type="datetime1">
              <a:rPr lang="it-IT" smtClean="0"/>
              <a:t>30/01/2023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B92710-9B33-47A4-BB97-EC9E6A3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287086-BCD5-43BC-8C1F-681E80E0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51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707BA-FACF-4F95-91F4-6049193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E1E0FE-8BBC-413A-A171-F66A4D5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AC25-2FD6-4F46-913D-93D064AF35AB}" type="datetime1">
              <a:rPr lang="it-IT" smtClean="0"/>
              <a:t>30/01/2023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F9DC2-D7DF-48EE-8014-977B048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6F1535-66E3-4B95-9367-7ADD703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1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A9A4-329D-4554-B186-1562FEE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C65-FE78-4621-85BE-60A488C9D3B4}" type="datetime1">
              <a:rPr lang="it-IT" smtClean="0"/>
              <a:t>30/01/2023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FA0EC0-A77B-4AD8-B6DB-073F3C5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E33BC9-8574-4BC7-BCB7-6364EB1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75D8-BC46-4B38-9BA9-4EEA3B07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FF7B-DD0F-4F8F-83C7-93025033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3D91F-28B2-4C78-B8DA-79F66AB1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4F533-8139-4580-AB04-7128389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3741-CBDF-460A-BE50-67331F645235}" type="datetime1">
              <a:rPr lang="it-IT" smtClean="0"/>
              <a:t>30/01/2023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E7A6C-AC2F-4681-BB7A-D82E477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7FD4D-B564-41EE-9074-5FD2E1C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C2C47-A330-46DD-B074-6F8C3F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4308E-BDCB-4C28-98C7-99ED614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47CD1-8139-4EAC-A437-7D0D311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9C3D-7EB6-482D-B37B-821F9B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A69EF-3BB1-47A2-AC27-3AF1ED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01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A9F4-1C4E-4DF1-9AC5-4610A23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C36CF4-4056-4198-9577-4E5B69A1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44FFF-4477-4017-A411-D7FEB67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CCB4B-959C-4FB1-8729-AA416B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D97D-EE14-4D1A-B301-79E7A7914A85}" type="datetime1">
              <a:rPr lang="it-IT" smtClean="0"/>
              <a:t>30/01/2023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3F8F0-1752-4C0C-84B7-63C9FE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25A736-B6A2-4143-BAA7-DD6E92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27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5E64-651C-40AA-A592-A2E93A8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A5BA8-83A3-401E-AA6D-534C7216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4FCF9D-42FE-428E-89FE-64684A2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7D-1D8D-4E1F-87A6-BC88EA99647A}" type="datetime1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6A064-9E0E-4FC1-9850-E3B7A6F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53E65-74EE-4229-B29B-7A2065E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3D53E-B1A5-46C7-B905-2945601E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18CA94-9DDB-4510-B029-95E569F9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DD14-9F15-4D63-A24E-9A4C3B1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4B54-95C3-4657-9D24-A7E235377CF3}" type="datetime1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C8916-C3E0-4AD4-BF04-660DD35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ACB2B-0997-4BA8-AD93-93094E1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B84C8-D2BD-4693-A68D-C58DA37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5E447-20A8-49C7-943F-9D730C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BE050-B742-4790-BC5B-2D6DD98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03D86-E620-4440-8595-980663F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05D6-05B7-4CAC-B5E2-60A9F57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7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6DB5-C6A2-4D0C-B777-0CDAED5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29E8-3282-4054-8059-B7EA7CA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6B7DBF-0E72-4209-BA92-F46A105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9C719E-4D21-4296-8156-4ED15B9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52A83C-FB47-457B-8146-FBF3846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E2608-E31A-4D54-AEB1-EE6710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864E-8FAD-42C8-AB0C-0131DA3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678D1-A31D-4493-99B0-B0CD19BF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36C87-5E7A-43CD-8758-7AC49F4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CE8D42-4BB7-4B98-8504-245EF232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672DC-AC1F-478C-8AAA-705BA948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E6D409-E143-43CA-847B-5CF9F41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86BD47-240A-4D59-BBAB-58CE623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15BCB-4F2D-4106-9D95-143D21A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5F738-E6CA-4AF6-9473-25691EA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B70F9-4CD2-4DFD-B173-765E352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D96EB-BCCF-4DFB-8127-CABB4C27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F9050F-B10C-45BA-A921-8DA5725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6E1D32-5A49-48F2-8A39-010A773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5E913-1EE9-4572-AD5E-63A63A7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EACBD-EB16-4007-B738-CCD7EB1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6A67-D312-49DA-8560-6E2C0C8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12129-6DC7-4035-9D63-EC8F5AF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461E36-EA6F-4878-A017-ECE1B3EE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D38F2-8D41-4BD7-9773-61E1A95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8F80FC-89C3-4F4A-9B5A-0971119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76739-858C-46E2-BF5B-2EE669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10D45-C907-47ED-9B40-497B558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E2A1D-538D-45EE-99EE-579A6981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C93CDD-FDC4-4FFD-B6B6-FFC3559F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4C11F-66F3-40A8-BE31-A3578FD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E768CF-A0DF-4AC6-B9E6-989BBF58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9F4AA6-7A96-429D-AB42-783CAD6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4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317FF-3D6F-4BF5-9F69-CA62212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4CF61-03F3-4A4A-A5F7-CC77217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B6D11-E53C-434D-BE6D-2C23F4D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1219-F9A1-4861-99C3-E794B5CB515C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836A9-0416-4A60-A25E-0046F71C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C6B8A-3400-4ED1-BE00-F13C125B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23D727-F8AC-4234-8F51-F25D78F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9AC55-74EF-46A1-A780-71E110D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0FB84-3EEA-43C3-A0EE-D4D0920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FEDB-8E7F-45CF-95D0-B18EE9104D2D}" type="datetime1">
              <a:rPr lang="it-IT" smtClean="0"/>
              <a:t>30/01/2023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9742-6D69-4999-AD06-40FB0084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8E09B-42FC-4DCE-AADB-2EE532D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a 3">
            <a:extLst>
              <a:ext uri="{FF2B5EF4-FFF2-40B4-BE49-F238E27FC236}">
                <a16:creationId xmlns:a16="http://schemas.microsoft.com/office/drawing/2014/main" id="{99A88A4A-C504-4EC9-A9A9-268AA6B1741B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logo_white.eps">
            <a:extLst>
              <a:ext uri="{FF2B5EF4-FFF2-40B4-BE49-F238E27FC236}">
                <a16:creationId xmlns:a16="http://schemas.microsoft.com/office/drawing/2014/main" id="{237C972F-936B-4A23-B917-CF90EFB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65" y="6474511"/>
            <a:ext cx="2395665" cy="220877"/>
          </a:xfrm>
          <a:prstGeom prst="rect">
            <a:avLst/>
          </a:prstGeom>
        </p:spPr>
      </p:pic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EE2CB7DB-4BB7-4C39-BBBC-523231B5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5C6FE2D-4B05-4DF6-B80D-264A42827F33}"/>
              </a:ext>
            </a:extLst>
          </p:cNvPr>
          <p:cNvSpPr txBox="1">
            <a:spLocks/>
          </p:cNvSpPr>
          <p:nvPr/>
        </p:nvSpPr>
        <p:spPr>
          <a:xfrm>
            <a:off x="616589" y="2675839"/>
            <a:ext cx="10958820" cy="1506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sz="5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F21B-5DAE-4011-9541-D58EC8AD334C}"/>
              </a:ext>
            </a:extLst>
          </p:cNvPr>
          <p:cNvSpPr/>
          <p:nvPr/>
        </p:nvSpPr>
        <p:spPr>
          <a:xfrm>
            <a:off x="2520923" y="1067584"/>
            <a:ext cx="7150149" cy="131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School of Engineering</a:t>
            </a:r>
            <a:endParaRPr kumimoji="0" lang="it-IT" sz="22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 err="1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Degree Course 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 Robotic and Automation Engineering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AF4BD7-0713-4133-B3C7-5BB70BD4F367}"/>
              </a:ext>
            </a:extLst>
          </p:cNvPr>
          <p:cNvSpPr txBox="1"/>
          <p:nvPr/>
        </p:nvSpPr>
        <p:spPr>
          <a:xfrm>
            <a:off x="2264311" y="5009910"/>
            <a:ext cx="18825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Sergio Saponara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C8CD42-E001-4378-A796-8721F6EE9015}"/>
              </a:ext>
            </a:extLst>
          </p:cNvPr>
          <p:cNvSpPr txBox="1"/>
          <p:nvPr/>
        </p:nvSpPr>
        <p:spPr>
          <a:xfrm>
            <a:off x="5130926" y="5009910"/>
            <a:ext cx="18825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Rossi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A3A15-5A25-4039-8C68-128648BD4648}"/>
              </a:ext>
            </a:extLst>
          </p:cNvPr>
          <p:cNvSpPr txBox="1"/>
          <p:nvPr/>
        </p:nvSpPr>
        <p:spPr>
          <a:xfrm>
            <a:off x="7997542" y="5012293"/>
            <a:ext cx="22515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it-IT" sz="22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Giacomo Mugnaini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43B99F-0869-48F4-AB59-B733F1A9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2A4576-DBA5-461B-A157-17A841496686}"/>
              </a:ext>
            </a:extLst>
          </p:cNvPr>
          <p:cNvSpPr txBox="1"/>
          <p:nvPr/>
        </p:nvSpPr>
        <p:spPr>
          <a:xfrm>
            <a:off x="1126913" y="2839992"/>
            <a:ext cx="99381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124163"/>
                </a:solidFill>
                <a:effectLst/>
                <a:latin typeface="+mj-lt"/>
                <a:ea typeface="Times New Roman" panose="02020603050405020304" pitchFamily="18" charset="0"/>
              </a:rPr>
              <a:t>Analysis, design and implementation of AI/ML-based techniques for automatic video surveillance and control systems in smart cities </a:t>
            </a:r>
            <a:endParaRPr lang="it-IT" sz="3400" b="1" dirty="0">
              <a:solidFill>
                <a:srgbClr val="1241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4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7C83DE-8E38-3027-BDB5-9732F7EA80D0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137445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Post-processing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9F1AC-6408-65A7-FA7A-1CE9C22FBE79}"/>
              </a:ext>
            </a:extLst>
          </p:cNvPr>
          <p:cNvSpPr/>
          <p:nvPr/>
        </p:nvSpPr>
        <p:spPr>
          <a:xfrm>
            <a:off x="3548710" y="3040991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F873A7-443C-7574-A3ED-4C369D7E0AE5}"/>
              </a:ext>
            </a:extLst>
          </p:cNvPr>
          <p:cNvSpPr txBox="1"/>
          <p:nvPr/>
        </p:nvSpPr>
        <p:spPr>
          <a:xfrm>
            <a:off x="3933553" y="3293197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Reshape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BAEFEE-CA13-F46A-1D86-D3486F3CF885}"/>
              </a:ext>
            </a:extLst>
          </p:cNvPr>
          <p:cNvSpPr txBox="1"/>
          <p:nvPr/>
        </p:nvSpPr>
        <p:spPr>
          <a:xfrm>
            <a:off x="274930" y="3306326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C053E0A-7232-3146-6409-D75E7E54EA22}"/>
              </a:ext>
            </a:extLst>
          </p:cNvPr>
          <p:cNvSpPr/>
          <p:nvPr/>
        </p:nvSpPr>
        <p:spPr>
          <a:xfrm>
            <a:off x="8298438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1A9C4-3D28-888A-1778-566DECE4C671}"/>
              </a:ext>
            </a:extLst>
          </p:cNvPr>
          <p:cNvSpPr txBox="1"/>
          <p:nvPr/>
        </p:nvSpPr>
        <p:spPr>
          <a:xfrm>
            <a:off x="444995" y="399102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5B52354-B886-B1BC-C46D-C3245FB423E8}"/>
              </a:ext>
            </a:extLst>
          </p:cNvPr>
          <p:cNvSpPr/>
          <p:nvPr/>
        </p:nvSpPr>
        <p:spPr>
          <a:xfrm>
            <a:off x="6293525" y="3033662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0CF0D72-A3F1-53BC-BD6A-CBF95957C05F}"/>
              </a:ext>
            </a:extLst>
          </p:cNvPr>
          <p:cNvSpPr txBox="1"/>
          <p:nvPr/>
        </p:nvSpPr>
        <p:spPr>
          <a:xfrm>
            <a:off x="6359296" y="3167825"/>
            <a:ext cx="167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rgbClr val="124163"/>
                </a:solidFill>
              </a:rPr>
              <a:t>Non-Maximum </a:t>
            </a:r>
            <a:r>
              <a:rPr lang="it-IT" sz="1800" dirty="0" err="1">
                <a:solidFill>
                  <a:srgbClr val="124163"/>
                </a:solidFill>
              </a:rPr>
              <a:t>Suppression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EF7738E-3365-B8A2-4817-5BA6486B63B8}"/>
              </a:ext>
            </a:extLst>
          </p:cNvPr>
          <p:cNvSpPr/>
          <p:nvPr/>
        </p:nvSpPr>
        <p:spPr>
          <a:xfrm>
            <a:off x="5549956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3C8F32-8319-4B26-5B37-4EC51C2C8BD1}"/>
              </a:ext>
            </a:extLst>
          </p:cNvPr>
          <p:cNvSpPr txBox="1"/>
          <p:nvPr/>
        </p:nvSpPr>
        <p:spPr>
          <a:xfrm>
            <a:off x="4005896" y="4519229"/>
            <a:ext cx="41847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Each</a:t>
            </a:r>
            <a:r>
              <a:rPr lang="it-IT" dirty="0">
                <a:solidFill>
                  <a:srgbClr val="124163"/>
                </a:solidFill>
              </a:rPr>
              <a:t> array is </a:t>
            </a:r>
            <a:r>
              <a:rPr lang="it-IT" dirty="0" err="1">
                <a:solidFill>
                  <a:srgbClr val="124163"/>
                </a:solidFill>
              </a:rPr>
              <a:t>composed</a:t>
            </a:r>
            <a:r>
              <a:rPr lang="it-IT" dirty="0">
                <a:solidFill>
                  <a:srgbClr val="124163"/>
                </a:solidFill>
              </a:rPr>
              <a:t>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Bounding</a:t>
            </a:r>
            <a:r>
              <a:rPr lang="it-IT" dirty="0">
                <a:solidFill>
                  <a:srgbClr val="124163"/>
                </a:solidFill>
              </a:rPr>
              <a:t> box in </a:t>
            </a:r>
            <a:r>
              <a:rPr lang="it-IT" dirty="0" err="1">
                <a:solidFill>
                  <a:srgbClr val="124163"/>
                </a:solidFill>
              </a:rPr>
              <a:t>xyxy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form</a:t>
            </a:r>
            <a:r>
              <a:rPr lang="it-IT" dirty="0">
                <a:solidFill>
                  <a:srgbClr val="124163"/>
                </a:solidFill>
              </a:rPr>
              <a:t> (4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Probability</a:t>
            </a:r>
            <a:r>
              <a:rPr lang="it-IT" dirty="0">
                <a:solidFill>
                  <a:srgbClr val="124163"/>
                </a:solidFill>
              </a:rPr>
              <a:t> score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24163"/>
                </a:solidFill>
              </a:rPr>
              <a:t>Class ID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285F2CEE-49B1-4875-5AA6-4B63F87DAC0A}"/>
              </a:ext>
            </a:extLst>
          </p:cNvPr>
          <p:cNvSpPr/>
          <p:nvPr/>
        </p:nvSpPr>
        <p:spPr>
          <a:xfrm>
            <a:off x="2804762" y="341899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CEDFAE-27EE-0717-B2EA-BDAFD887FF81}"/>
              </a:ext>
            </a:extLst>
          </p:cNvPr>
          <p:cNvSpPr/>
          <p:nvPr/>
        </p:nvSpPr>
        <p:spPr>
          <a:xfrm>
            <a:off x="9038340" y="30363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8D46185-0E27-2077-AC9E-75DC066AAB39}"/>
              </a:ext>
            </a:extLst>
          </p:cNvPr>
          <p:cNvSpPr/>
          <p:nvPr/>
        </p:nvSpPr>
        <p:spPr>
          <a:xfrm>
            <a:off x="9190740" y="31887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1DB4671-B52F-FAFE-50CE-1DF0A53C270F}"/>
              </a:ext>
            </a:extLst>
          </p:cNvPr>
          <p:cNvSpPr/>
          <p:nvPr/>
        </p:nvSpPr>
        <p:spPr>
          <a:xfrm>
            <a:off x="9343140" y="33411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061C6CF-A2E6-7439-47CA-9219B1FB6A90}"/>
              </a:ext>
            </a:extLst>
          </p:cNvPr>
          <p:cNvSpPr/>
          <p:nvPr/>
        </p:nvSpPr>
        <p:spPr>
          <a:xfrm>
            <a:off x="9495540" y="34935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17CC0D-06C4-1AB8-29A2-11ABF810FD6E}"/>
              </a:ext>
            </a:extLst>
          </p:cNvPr>
          <p:cNvSpPr/>
          <p:nvPr/>
        </p:nvSpPr>
        <p:spPr>
          <a:xfrm>
            <a:off x="9647940" y="36459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4491194-F228-D1F9-2E32-4A8BCB434949}"/>
              </a:ext>
            </a:extLst>
          </p:cNvPr>
          <p:cNvSpPr txBox="1"/>
          <p:nvPr/>
        </p:nvSpPr>
        <p:spPr>
          <a:xfrm>
            <a:off x="9038340" y="4129524"/>
            <a:ext cx="267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Detections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sz="1800" dirty="0">
                <a:solidFill>
                  <a:srgbClr val="124163"/>
                </a:solidFill>
              </a:rPr>
              <a:t>(N array of 6 </a:t>
            </a:r>
            <a:r>
              <a:rPr lang="it-IT" sz="1800" dirty="0" err="1">
                <a:solidFill>
                  <a:srgbClr val="124163"/>
                </a:solidFill>
              </a:rPr>
              <a:t>components</a:t>
            </a:r>
            <a:r>
              <a:rPr lang="it-IT" sz="1800" dirty="0">
                <a:solidFill>
                  <a:srgbClr val="124163"/>
                </a:solidFill>
              </a:rPr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6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Man Down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Classifier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/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man down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classifier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works following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these</a:t>
                </a:r>
                <a:r>
                  <a:rPr lang="it-IT" sz="2000" dirty="0">
                    <a:solidFill>
                      <a:srgbClr val="124163"/>
                    </a:solidFill>
                  </a:rPr>
                  <a:t> steps: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</a:rPr>
                  <a:t>Takes all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detections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in output by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object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detector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Rescales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to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original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image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dimension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Converts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from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xyxy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to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xywh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Discards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every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predicted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 with an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aspect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ratio lower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</a:rPr>
                  <a:t>, that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2000" i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</m:t>
                        </m:r>
                      </m:sub>
                    </m:sSub>
                  </m:oMath>
                </a14:m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Overrides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class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person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with man down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blipFill>
                <a:blip r:embed="rId5"/>
                <a:stretch>
                  <a:fillRect l="-756" b="-6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1">
            <a:extLst>
              <a:ext uri="{FF2B5EF4-FFF2-40B4-BE49-F238E27FC236}">
                <a16:creationId xmlns:a16="http://schemas.microsoft.com/office/drawing/2014/main" id="{AA0A0120-7CF9-9BF8-6917-9CD781359089}"/>
              </a:ext>
            </a:extLst>
          </p:cNvPr>
          <p:cNvSpPr txBox="1">
            <a:spLocks/>
          </p:cNvSpPr>
          <p:nvPr/>
        </p:nvSpPr>
        <p:spPr>
          <a:xfrm>
            <a:off x="3800284" y="1761428"/>
            <a:ext cx="4591430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classifier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[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]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7927A4-6380-E813-F7AA-4FA1F203718D}"/>
              </a:ext>
            </a:extLst>
          </p:cNvPr>
          <p:cNvSpPr txBox="1"/>
          <p:nvPr/>
        </p:nvSpPr>
        <p:spPr>
          <a:xfrm>
            <a:off x="2556931" y="5486416"/>
            <a:ext cx="707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Wojke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Bewley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Paulus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«Simple Online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with a Deep Association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International Conference on Image Processing (ICIP)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Beijing, China, 2017.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3364FC-C851-526D-E522-DD4AFC701E8E}"/>
              </a:ext>
            </a:extLst>
          </p:cNvPr>
          <p:cNvSpPr txBox="1"/>
          <p:nvPr/>
        </p:nvSpPr>
        <p:spPr>
          <a:xfrm>
            <a:off x="2229014" y="5486432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1E50A1-6C97-88DA-D2A4-C6F5D090E4A0}"/>
              </a:ext>
            </a:extLst>
          </p:cNvPr>
          <p:cNvSpPr txBox="1"/>
          <p:nvPr/>
        </p:nvSpPr>
        <p:spPr>
          <a:xfrm>
            <a:off x="2145766" y="2221472"/>
            <a:ext cx="790046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DeepSORT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computer vision algorithm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tracking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ID to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considered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an extension of the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(Simple Online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Tracking) algorithm.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enhances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tracking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 for re-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5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4FCE66-73D2-A6BA-5573-888A75C08903}"/>
              </a:ext>
            </a:extLst>
          </p:cNvPr>
          <p:cNvSpPr txBox="1"/>
          <p:nvPr/>
        </p:nvSpPr>
        <p:spPr>
          <a:xfrm>
            <a:off x="2203614" y="3303171"/>
            <a:ext cx="24513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Algorithm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endParaRPr lang="it-IT" sz="2000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endParaRPr lang="it-IT" sz="2000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Data Association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24163"/>
                </a:solidFill>
              </a:rPr>
              <a:t>Tracks Handling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DeepSORT</a:t>
            </a:r>
            <a:endParaRPr lang="it-IT" sz="16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017989-A73C-48F8-797A-8F500585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6" y="2943491"/>
            <a:ext cx="5040000" cy="2610649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499E0B30-EBDB-8843-75DC-B269CAB12B56}"/>
              </a:ext>
            </a:extLst>
          </p:cNvPr>
          <p:cNvSpPr txBox="1">
            <a:spLocks/>
          </p:cNvSpPr>
          <p:nvPr/>
        </p:nvSpPr>
        <p:spPr>
          <a:xfrm>
            <a:off x="3746994" y="2064683"/>
            <a:ext cx="4698006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DeepSORT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algorithm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94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/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270865-9430-0B1F-7827-FE192F5F1AD5}"/>
              </a:ext>
            </a:extLst>
          </p:cNvPr>
          <p:cNvSpPr txBox="1"/>
          <p:nvPr/>
        </p:nvSpPr>
        <p:spPr>
          <a:xfrm>
            <a:off x="2606291" y="2040274"/>
            <a:ext cx="69794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</a:t>
            </a: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r>
              <a:rPr lang="it-IT" sz="2000" dirty="0">
                <a:solidFill>
                  <a:srgbClr val="124163"/>
                </a:solidFill>
              </a:rPr>
              <a:t> part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Kalman Filter.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For the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, a linear constant velocity model is </a:t>
            </a:r>
            <a:r>
              <a:rPr lang="it-IT" sz="2000" dirty="0" err="1">
                <a:solidFill>
                  <a:srgbClr val="124163"/>
                </a:solidFill>
              </a:rPr>
              <a:t>considered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059A7A1-D384-96A8-E02E-C207F0C15885}"/>
              </a:ext>
            </a:extLst>
          </p:cNvPr>
          <p:cNvSpPr/>
          <p:nvPr/>
        </p:nvSpPr>
        <p:spPr>
          <a:xfrm>
            <a:off x="7796164" y="361410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/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dirty="0" err="1">
                    <a:solidFill>
                      <a:srgbClr val="124163"/>
                    </a:solidFill>
                  </a:rPr>
                  <a:t>Autonomous</a:t>
                </a:r>
                <a:r>
                  <a:rPr lang="it-IT" sz="1800" dirty="0">
                    <a:solidFill>
                      <a:srgbClr val="124163"/>
                    </a:solidFill>
                  </a:rPr>
                  <a:t>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rgbClr val="124163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blipFill>
                <a:blip r:embed="rId6"/>
                <a:stretch>
                  <a:fillRect l="-2514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/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it-IT" dirty="0">
                    <a:solidFill>
                      <a:srgbClr val="124163"/>
                    </a:solidFill>
                    <a:latin typeface="Calibri" panose="020F0502020204030204"/>
                  </a:rPr>
                  <a:t>System state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0" lang="it-IT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 dirty="0">
                                      <a:solidFill>
                                        <a:srgbClr val="1241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State variables: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center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coordinates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height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aspect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ratio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blipFill>
                <a:blip r:embed="rId7"/>
                <a:stretch>
                  <a:fillRect l="-1250" b="-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curva 23">
            <a:extLst>
              <a:ext uri="{FF2B5EF4-FFF2-40B4-BE49-F238E27FC236}">
                <a16:creationId xmlns:a16="http://schemas.microsoft.com/office/drawing/2014/main" id="{FBB966D7-E2E8-25D9-52B5-69B0FE3F6904}"/>
              </a:ext>
            </a:extLst>
          </p:cNvPr>
          <p:cNvSpPr/>
          <p:nvPr/>
        </p:nvSpPr>
        <p:spPr>
          <a:xfrm rot="10800000">
            <a:off x="5195996" y="4719450"/>
            <a:ext cx="900000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1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/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State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transition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blipFill>
                <a:blip r:embed="rId5"/>
                <a:stretch>
                  <a:fillRect l="-4252" t="-3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/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Observation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blipFill>
                <a:blip r:embed="rId6"/>
                <a:stretch>
                  <a:fillRect l="-4237" t="-5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/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Process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8×8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b="1" dirty="0" err="1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Measure</a:t>
                </a: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/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p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rediction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blipFill>
                <a:blip r:embed="rId5"/>
                <a:stretch>
                  <a:fillRect l="-1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/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innovation</a:t>
                </a:r>
                <a:r>
                  <a:rPr lang="it-IT" dirty="0">
                    <a:solidFill>
                      <a:srgbClr val="124163"/>
                    </a:solidFill>
                  </a:rPr>
                  <a:t> term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Kalman gain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state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covariance </a:t>
                </a:r>
                <a:r>
                  <a:rPr lang="it-IT" dirty="0" err="1">
                    <a:solidFill>
                      <a:srgbClr val="124163"/>
                    </a:solidFill>
                  </a:rPr>
                  <a:t>matrix</a:t>
                </a:r>
                <a:endParaRPr lang="it-IT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blipFill>
                <a:blip r:embed="rId6"/>
                <a:stretch>
                  <a:fillRect l="-1001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/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covariance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matrix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blipFill>
                <a:blip r:embed="rId7"/>
                <a:stretch>
                  <a:fillRect l="-1048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/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b="1" dirty="0">
                    <a:solidFill>
                      <a:srgbClr val="124163"/>
                    </a:solidFill>
                    <a:latin typeface="Calibri" panose="020F0502020204030204"/>
                  </a:rPr>
                  <a:t>c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orrection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dirty="0" smtClean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it-IT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0" lang="it-IT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kumimoji="0" lang="it-IT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blipFill>
                <a:blip r:embed="rId8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6A2771-15A6-27C6-9A90-3D341417060B}"/>
              </a:ext>
            </a:extLst>
          </p:cNvPr>
          <p:cNvSpPr txBox="1"/>
          <p:nvPr/>
        </p:nvSpPr>
        <p:spPr>
          <a:xfrm>
            <a:off x="1935804" y="3464638"/>
            <a:ext cx="891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Feature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Extraction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553AE0-C0F2-C199-6D9A-682268AC85C3}"/>
              </a:ext>
            </a:extLst>
          </p:cNvPr>
          <p:cNvSpPr txBox="1"/>
          <p:nvPr/>
        </p:nvSpPr>
        <p:spPr>
          <a:xfrm>
            <a:off x="1582364" y="2064547"/>
            <a:ext cx="90272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CNN </a:t>
            </a:r>
            <a:r>
              <a:rPr lang="it-IT" sz="2000" dirty="0" err="1">
                <a:solidFill>
                  <a:srgbClr val="124163"/>
                </a:solidFill>
              </a:rPr>
              <a:t>trained</a:t>
            </a:r>
            <a:r>
              <a:rPr lang="it-IT" sz="2000" dirty="0">
                <a:solidFill>
                  <a:srgbClr val="124163"/>
                </a:solidFill>
              </a:rPr>
              <a:t> on a large re-</a:t>
            </a:r>
            <a:r>
              <a:rPr lang="it-IT" sz="2000" dirty="0" err="1">
                <a:solidFill>
                  <a:srgbClr val="124163"/>
                </a:solidFill>
              </a:rPr>
              <a:t>identification</a:t>
            </a:r>
            <a:r>
              <a:rPr lang="it-IT" sz="2000" dirty="0">
                <a:solidFill>
                  <a:srgbClr val="124163"/>
                </a:solidFill>
              </a:rPr>
              <a:t> dataset.</a:t>
            </a: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feature </a:t>
            </a:r>
            <a:r>
              <a:rPr lang="it-IT" sz="2000" dirty="0" err="1">
                <a:solidFill>
                  <a:srgbClr val="124163"/>
                </a:solidFill>
              </a:rPr>
              <a:t>extractor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computes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particular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vectors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called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appearance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descriptors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F00F398-FF77-E6FC-A580-CD3F6187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97" y="3195115"/>
            <a:ext cx="6840000" cy="30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B54B0-C90B-0AF2-A6E5-A4B40F1B4441}"/>
              </a:ext>
            </a:extLst>
          </p:cNvPr>
          <p:cNvSpPr txBox="1"/>
          <p:nvPr/>
        </p:nvSpPr>
        <p:spPr>
          <a:xfrm>
            <a:off x="1214314" y="2173721"/>
            <a:ext cx="9763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represents</a:t>
            </a:r>
            <a:r>
              <a:rPr lang="it-IT" sz="2000" dirty="0">
                <a:solidFill>
                  <a:srgbClr val="124163"/>
                </a:solidFill>
              </a:rPr>
              <a:t> the core of the </a:t>
            </a:r>
            <a:r>
              <a:rPr lang="it-IT" sz="2000" dirty="0" err="1">
                <a:solidFill>
                  <a:srgbClr val="124163"/>
                </a:solidFill>
              </a:rPr>
              <a:t>DeepSORT</a:t>
            </a:r>
            <a:r>
              <a:rPr lang="it-IT" sz="2000" dirty="0">
                <a:solidFill>
                  <a:srgbClr val="124163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goal of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phase</a:t>
            </a:r>
            <a:r>
              <a:rPr lang="it-IT" sz="2000" dirty="0">
                <a:solidFill>
                  <a:srgbClr val="124163"/>
                </a:solidFill>
              </a:rPr>
              <a:t> is to </a:t>
            </a:r>
            <a:r>
              <a:rPr lang="it-IT" sz="2000" dirty="0" err="1">
                <a:solidFill>
                  <a:srgbClr val="124163"/>
                </a:solidFill>
              </a:rPr>
              <a:t>correctly</a:t>
            </a:r>
            <a:r>
              <a:rPr lang="it-IT" sz="2000" dirty="0">
                <a:solidFill>
                  <a:srgbClr val="124163"/>
                </a:solidFill>
              </a:rPr>
              <a:t> associate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to pre-</a:t>
            </a:r>
            <a:r>
              <a:rPr lang="it-IT" sz="2000" dirty="0" err="1">
                <a:solidFill>
                  <a:srgbClr val="124163"/>
                </a:solidFill>
              </a:rPr>
              <a:t>existing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This is </a:t>
            </a:r>
            <a:r>
              <a:rPr lang="it-IT" sz="2000" dirty="0" err="1">
                <a:solidFill>
                  <a:srgbClr val="124163"/>
                </a:solidFill>
              </a:rPr>
              <a:t>done</a:t>
            </a:r>
            <a:r>
              <a:rPr lang="it-IT" sz="2000" dirty="0">
                <a:solidFill>
                  <a:srgbClr val="124163"/>
                </a:solidFill>
              </a:rPr>
              <a:t> following </a:t>
            </a:r>
            <a:r>
              <a:rPr lang="it-IT" sz="2000" dirty="0" err="1">
                <a:solidFill>
                  <a:srgbClr val="124163"/>
                </a:solidFill>
              </a:rPr>
              <a:t>two</a:t>
            </a:r>
            <a:r>
              <a:rPr lang="it-IT" sz="2000" dirty="0">
                <a:solidFill>
                  <a:srgbClr val="124163"/>
                </a:solidFill>
              </a:rPr>
              <a:t> 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b="1" dirty="0">
                <a:solidFill>
                  <a:srgbClr val="124163"/>
                </a:solidFill>
              </a:rPr>
              <a:t>Matching </a:t>
            </a:r>
            <a:r>
              <a:rPr lang="it-IT" sz="2000" b="1" dirty="0" err="1">
                <a:solidFill>
                  <a:srgbClr val="124163"/>
                </a:solidFill>
              </a:rPr>
              <a:t>Cascade</a:t>
            </a:r>
            <a:r>
              <a:rPr lang="it-IT" sz="2000" b="1" dirty="0">
                <a:solidFill>
                  <a:srgbClr val="124163"/>
                </a:solidFill>
              </a:rPr>
              <a:t> </a:t>
            </a:r>
            <a:r>
              <a:rPr lang="it-IT" sz="2000" dirty="0">
                <a:solidFill>
                  <a:srgbClr val="124163"/>
                </a:solidFill>
              </a:rPr>
              <a:t>algorithm on the set of tracks and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an </a:t>
            </a:r>
            <a:r>
              <a:rPr lang="it-IT" sz="2000" b="1" dirty="0" err="1">
                <a:solidFill>
                  <a:srgbClr val="124163"/>
                </a:solidFill>
              </a:rPr>
              <a:t>Intersection</a:t>
            </a:r>
            <a:r>
              <a:rPr lang="it-IT" sz="2000" b="1" dirty="0">
                <a:solidFill>
                  <a:srgbClr val="124163"/>
                </a:solidFill>
              </a:rPr>
              <a:t> over Union </a:t>
            </a:r>
            <a:r>
              <a:rPr lang="it-IT" sz="2000" dirty="0">
                <a:solidFill>
                  <a:srgbClr val="124163"/>
                </a:solidFill>
              </a:rPr>
              <a:t>(</a:t>
            </a:r>
            <a:r>
              <a:rPr lang="it-IT" sz="2000" dirty="0" err="1">
                <a:solidFill>
                  <a:srgbClr val="124163"/>
                </a:solidFill>
              </a:rPr>
              <a:t>IoU</a:t>
            </a:r>
            <a:r>
              <a:rPr lang="it-IT" sz="2000" dirty="0">
                <a:solidFill>
                  <a:srgbClr val="124163"/>
                </a:solidFill>
              </a:rPr>
              <a:t>) </a:t>
            </a:r>
            <a:r>
              <a:rPr lang="it-IT" sz="2000" b="1" dirty="0">
                <a:solidFill>
                  <a:srgbClr val="124163"/>
                </a:solidFill>
              </a:rPr>
              <a:t>matching</a:t>
            </a:r>
            <a:r>
              <a:rPr lang="it-IT" sz="2000" dirty="0">
                <a:solidFill>
                  <a:srgbClr val="124163"/>
                </a:solidFill>
              </a:rPr>
              <a:t> on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</a:rPr>
              <a:t>Both</a:t>
            </a:r>
            <a:r>
              <a:rPr lang="it-IT" sz="2000" dirty="0">
                <a:solidFill>
                  <a:srgbClr val="124163"/>
                </a:solidFill>
              </a:rPr>
              <a:t> the matching </a:t>
            </a:r>
            <a:r>
              <a:rPr lang="it-IT" sz="2000" dirty="0" err="1">
                <a:solidFill>
                  <a:srgbClr val="124163"/>
                </a:solidFill>
              </a:rPr>
              <a:t>problems</a:t>
            </a:r>
            <a:r>
              <a:rPr lang="it-IT" sz="2000" dirty="0">
                <a:solidFill>
                  <a:srgbClr val="124163"/>
                </a:solidFill>
              </a:rPr>
              <a:t> are </a:t>
            </a:r>
            <a:r>
              <a:rPr lang="it-IT" sz="2000" dirty="0" err="1">
                <a:solidFill>
                  <a:srgbClr val="124163"/>
                </a:solidFill>
              </a:rPr>
              <a:t>solved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Hungarian</a:t>
            </a:r>
            <a:r>
              <a:rPr lang="it-IT" sz="2000" dirty="0">
                <a:solidFill>
                  <a:srgbClr val="124163"/>
                </a:solidFill>
              </a:rPr>
              <a:t> algorithm [3].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7CEE76-70C1-5791-7916-608DAD20498A}"/>
              </a:ext>
            </a:extLst>
          </p:cNvPr>
          <p:cNvSpPr txBox="1"/>
          <p:nvPr/>
        </p:nvSpPr>
        <p:spPr>
          <a:xfrm>
            <a:off x="1168626" y="5907978"/>
            <a:ext cx="976337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24163"/>
                </a:solidFill>
              </a:rPr>
              <a:t>H. W. Kuhn, «The Hungarian Method for the Assignment Problem,» Naval Research Logistic Quarterly, vol. 2, n. 1-2, pp. 83-97, 1955. </a:t>
            </a:r>
            <a:endParaRPr lang="it-IT" sz="1400" dirty="0">
              <a:solidFill>
                <a:srgbClr val="12416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38C4B9-F0A9-7FB5-D4E1-DD4A29B0BCC7}"/>
              </a:ext>
            </a:extLst>
          </p:cNvPr>
          <p:cNvSpPr txBox="1"/>
          <p:nvPr/>
        </p:nvSpPr>
        <p:spPr>
          <a:xfrm>
            <a:off x="840709" y="5907976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of the cost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a weight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Mahalanobis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cosine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blipFill>
                <a:blip r:embed="rId5"/>
                <a:stretch>
                  <a:fillRect l="-746" b="-29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137095" y="1727636"/>
            <a:ext cx="991780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EUPilot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AI-based video processing system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one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case to test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project.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000" dirty="0">
              <a:solidFill>
                <a:srgbClr val="124163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innovative and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improves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current security systems, Leonardo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AI-based video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surveillance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Ganimede.</a:t>
            </a:r>
            <a:endParaRPr lang="it-IT" sz="2000" dirty="0">
              <a:solidFill>
                <a:srgbClr val="124163"/>
              </a:solidFill>
              <a:latin typeface="Calibri" panose="020F050202020403020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70DC24-CC57-41CD-137E-B5F9E4BE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7" y="4992120"/>
            <a:ext cx="2653294" cy="96174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358C-6942-B923-ACC8-9ECACEFA4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3" y="4107094"/>
            <a:ext cx="4500000" cy="1770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F54F6D-BD4D-1EE4-0E03-EDDDED642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24969" r="10116" b="26138"/>
          <a:stretch/>
        </p:blipFill>
        <p:spPr>
          <a:xfrm>
            <a:off x="2172457" y="4225929"/>
            <a:ext cx="2653295" cy="6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Mahalanobis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cosine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blipFill>
                <a:blip r:embed="rId5"/>
                <a:stretch>
                  <a:fillRect l="-1019" r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99DD8B-7E4D-99A8-E1FA-9C842F993DC5}"/>
              </a:ext>
            </a:extLst>
          </p:cNvPr>
          <p:cNvSpPr/>
          <p:nvPr/>
        </p:nvSpPr>
        <p:spPr>
          <a:xfrm rot="16200000">
            <a:off x="6917744" y="4825120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E6509B-A4B3-1216-649B-4435C6855364}"/>
              </a:ext>
            </a:extLst>
          </p:cNvPr>
          <p:cNvSpPr txBox="1"/>
          <p:nvPr/>
        </p:nvSpPr>
        <p:spPr>
          <a:xfrm>
            <a:off x="5650754" y="5166745"/>
            <a:ext cx="28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Appearance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descriptors</a:t>
            </a:r>
            <a:r>
              <a:rPr lang="it-IT" sz="1800" dirty="0">
                <a:solidFill>
                  <a:srgbClr val="124163"/>
                </a:solidFill>
              </a:rPr>
              <a:t> set</a:t>
            </a:r>
          </a:p>
          <a:p>
            <a:r>
              <a:rPr lang="it-IT" dirty="0">
                <a:solidFill>
                  <a:srgbClr val="124163"/>
                </a:solidFill>
              </a:rPr>
              <a:t>(the </a:t>
            </a:r>
            <a:r>
              <a:rPr lang="it-IT" dirty="0" err="1">
                <a:solidFill>
                  <a:srgbClr val="124163"/>
                </a:solidFill>
              </a:rPr>
              <a:t>dimension</a:t>
            </a:r>
            <a:r>
              <a:rPr lang="it-IT" dirty="0">
                <a:solidFill>
                  <a:srgbClr val="124163"/>
                </a:solidFill>
              </a:rPr>
              <a:t> of the set is a parameter of the algorithm)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6CADD8-6630-988B-9F7B-B814F368A2AF}"/>
              </a:ext>
            </a:extLst>
          </p:cNvPr>
          <p:cNvSpPr/>
          <p:nvPr/>
        </p:nvSpPr>
        <p:spPr>
          <a:xfrm rot="10800000">
            <a:off x="7667170" y="322981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F42EE2-E5B8-22FD-245E-2489200B3915}"/>
              </a:ext>
            </a:extLst>
          </p:cNvPr>
          <p:cNvSpPr txBox="1"/>
          <p:nvPr/>
        </p:nvSpPr>
        <p:spPr>
          <a:xfrm>
            <a:off x="8672669" y="2978646"/>
            <a:ext cx="252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Metric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that</a:t>
            </a:r>
            <a:r>
              <a:rPr lang="it-IT" sz="1800" dirty="0">
                <a:solidFill>
                  <a:srgbClr val="124163"/>
                </a:solidFill>
              </a:rPr>
              <a:t> exploits Kalman Filter </a:t>
            </a:r>
            <a:r>
              <a:rPr lang="it-IT" sz="1800" dirty="0" err="1">
                <a:solidFill>
                  <a:srgbClr val="124163"/>
                </a:solidFill>
              </a:rPr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3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to the cost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, a gate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computed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Where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a weight </a:t>
                </a:r>
                <a:endParaRPr lang="it-IT" sz="2000" dirty="0">
                  <a:solidFill>
                    <a:srgbClr val="124163"/>
                  </a:solidFill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0                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blipFill>
                <a:blip r:embed="rId5"/>
                <a:stretch>
                  <a:fillRect l="-1068" r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AF43630-6B65-3197-D05E-949F2BE55C9A}"/>
              </a:ext>
            </a:extLst>
          </p:cNvPr>
          <p:cNvSpPr/>
          <p:nvPr/>
        </p:nvSpPr>
        <p:spPr>
          <a:xfrm rot="10800000">
            <a:off x="7300076" y="5068066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/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are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determined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experimentally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blipFill>
                <a:blip r:embed="rId6"/>
                <a:stretch>
                  <a:fillRect l="-2867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E6D3C2-4F9C-2322-1134-87B166A1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085"/>
          <a:stretch/>
        </p:blipFill>
        <p:spPr bwMode="auto">
          <a:xfrm>
            <a:off x="2855999" y="2141012"/>
            <a:ext cx="6480000" cy="373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IoU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F5381D7-622E-776E-AA14-5166EDFB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8"/>
          <a:stretch/>
        </p:blipFill>
        <p:spPr>
          <a:xfrm>
            <a:off x="7974813" y="1866392"/>
            <a:ext cx="2880000" cy="22013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937D6E-9C81-E875-DA76-8DDD98348703}"/>
              </a:ext>
            </a:extLst>
          </p:cNvPr>
          <p:cNvSpPr txBox="1"/>
          <p:nvPr/>
        </p:nvSpPr>
        <p:spPr>
          <a:xfrm>
            <a:off x="1264186" y="2079165"/>
            <a:ext cx="671337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boxes,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Union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it-IT" sz="2000" dirty="0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defined as the ratio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and the union area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/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idea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behind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cascade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cost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detection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Hungarian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 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solve the linear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the matches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less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are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discarded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blipFill>
                <a:blip r:embed="rId6"/>
                <a:stretch>
                  <a:fillRect l="-683" b="-1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8FDF40-8173-CD01-2113-C7EA27659E6C}"/>
              </a:ext>
            </a:extLst>
          </p:cNvPr>
          <p:cNvSpPr txBox="1"/>
          <p:nvPr/>
        </p:nvSpPr>
        <p:spPr>
          <a:xfrm>
            <a:off x="2345507" y="2631248"/>
            <a:ext cx="75009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After the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part of the algorithm, three </a:t>
            </a:r>
            <a:r>
              <a:rPr lang="it-IT" sz="2000" dirty="0" err="1">
                <a:solidFill>
                  <a:srgbClr val="124163"/>
                </a:solidFill>
              </a:rPr>
              <a:t>cases</a:t>
            </a:r>
            <a:r>
              <a:rPr lang="it-IT" sz="2000" dirty="0">
                <a:solidFill>
                  <a:srgbClr val="124163"/>
                </a:solidFill>
              </a:rPr>
              <a:t> can </a:t>
            </a:r>
            <a:r>
              <a:rPr lang="it-IT" sz="2000" dirty="0" err="1">
                <a:solidFill>
                  <a:srgbClr val="124163"/>
                </a:solidFill>
              </a:rPr>
              <a:t>occur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First Case</a:t>
            </a:r>
            <a:r>
              <a:rPr lang="it-IT" sz="2000" dirty="0">
                <a:solidFill>
                  <a:srgbClr val="124163"/>
                </a:solidFill>
              </a:rPr>
              <a:t>: A track and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have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been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Second Case</a:t>
            </a:r>
            <a:r>
              <a:rPr lang="it-IT" sz="2000" dirty="0">
                <a:solidFill>
                  <a:srgbClr val="124163"/>
                </a:solidFill>
              </a:rPr>
              <a:t>: A track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Third Case</a:t>
            </a:r>
            <a:r>
              <a:rPr lang="it-IT" sz="2000" dirty="0">
                <a:solidFill>
                  <a:srgbClr val="124163"/>
                </a:solidFill>
              </a:rPr>
              <a:t>: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/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First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track and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have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boxes with the track ID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Second Case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: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If a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it’s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marked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missed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and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goes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in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stack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 If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such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track is not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detected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frames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terminated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Third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discarded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 all, the age of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incremented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an object must be detected a certain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𝑛𝑖𝑡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before being considered a detection. This promotes the avoidance of false positives.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blipFill>
                <a:blip r:embed="rId5"/>
                <a:stretch>
                  <a:fillRect l="-785" b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Platforms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CBBE83-191D-4F77-CD94-17E098C0641D}"/>
              </a:ext>
            </a:extLst>
          </p:cNvPr>
          <p:cNvSpPr txBox="1"/>
          <p:nvPr/>
        </p:nvSpPr>
        <p:spPr>
          <a:xfrm>
            <a:off x="1869015" y="2496337"/>
            <a:ext cx="8453968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124163"/>
                </a:solidFill>
              </a:rPr>
              <a:t>CPU 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124163"/>
                </a:solidFill>
              </a:rPr>
              <a:t>CPU 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124163"/>
                </a:solidFill>
              </a:rPr>
              <a:t>CPU Intel i7-10750H + GPU NVIDIA </a:t>
            </a:r>
            <a:r>
              <a:rPr lang="it-IT" sz="1800" dirty="0" err="1">
                <a:solidFill>
                  <a:srgbClr val="124163"/>
                </a:solidFill>
              </a:rPr>
              <a:t>GeForce</a:t>
            </a:r>
            <a:r>
              <a:rPr lang="it-IT" sz="1800" dirty="0">
                <a:solidFill>
                  <a:srgbClr val="124163"/>
                </a:solidFill>
              </a:rPr>
              <a:t> GTX 1650 Ti 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124163"/>
                </a:solidFill>
              </a:rPr>
              <a:t>CPU 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>
                <a:solidFill>
                  <a:srgbClr val="124163"/>
                </a:solidFill>
              </a:rPr>
              <a:t>CPU Intel Xeon + GPU NVIDIA Tesla T4 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19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603C5-EA33-6735-AC4E-91445FFFB1F0}"/>
              </a:ext>
            </a:extLst>
          </p:cNvPr>
          <p:cNvSpPr txBox="1"/>
          <p:nvPr/>
        </p:nvSpPr>
        <p:spPr>
          <a:xfrm>
            <a:off x="2465844" y="2019578"/>
            <a:ext cx="726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24163"/>
                </a:solidFill>
              </a:rPr>
              <a:t>Library </a:t>
            </a:r>
            <a:r>
              <a:rPr lang="it-IT" sz="2000" dirty="0" err="1">
                <a:solidFill>
                  <a:srgbClr val="124163"/>
                </a:solidFill>
              </a:rPr>
              <a:t>used</a:t>
            </a:r>
            <a:r>
              <a:rPr lang="it-IT" sz="2000" dirty="0">
                <a:solidFill>
                  <a:srgbClr val="124163"/>
                </a:solidFill>
              </a:rPr>
              <a:t> to get GPU </a:t>
            </a:r>
            <a:r>
              <a:rPr lang="it-IT" sz="2000" dirty="0" err="1">
                <a:solidFill>
                  <a:srgbClr val="124163"/>
                </a:solidFill>
              </a:rPr>
              <a:t>stats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b="1" dirty="0">
                <a:solidFill>
                  <a:srgbClr val="124163"/>
                </a:solidFill>
              </a:rPr>
              <a:t>NVIDIA Management Library (NVML)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49.4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3.2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9.0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</a:rPr>
                            <a:t> W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502469" r="-100952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502469" r="-760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602469" r="-10095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602469" r="-76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informations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06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557B5-BBCA-A35C-E3BB-DC1FD5B1D388}"/>
              </a:ext>
            </a:extLst>
          </p:cNvPr>
          <p:cNvSpPr txBox="1"/>
          <p:nvPr/>
        </p:nvSpPr>
        <p:spPr>
          <a:xfrm>
            <a:off x="804766" y="2019159"/>
            <a:ext cx="53759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Tests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has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been</a:t>
            </a:r>
            <a:r>
              <a:rPr lang="it-IT" dirty="0">
                <a:solidFill>
                  <a:srgbClr val="124163"/>
                </a:solidFill>
              </a:rPr>
              <a:t> executed </a:t>
            </a:r>
            <a:r>
              <a:rPr lang="it-IT" dirty="0" err="1">
                <a:solidFill>
                  <a:srgbClr val="124163"/>
                </a:solidFill>
              </a:rPr>
              <a:t>using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b="1" dirty="0">
                <a:solidFill>
                  <a:srgbClr val="124163"/>
                </a:solidFill>
              </a:rPr>
              <a:t>NVIDIA </a:t>
            </a:r>
            <a:r>
              <a:rPr lang="it-IT" b="1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, a software library for high performance deep learning </a:t>
            </a:r>
            <a:r>
              <a:rPr lang="it-IT" dirty="0" err="1">
                <a:solidFill>
                  <a:srgbClr val="124163"/>
                </a:solidFill>
              </a:rPr>
              <a:t>inference</a:t>
            </a:r>
            <a:r>
              <a:rPr lang="it-IT" dirty="0">
                <a:solidFill>
                  <a:srgbClr val="124163"/>
                </a:solidFill>
              </a:rPr>
              <a:t> on NVIDIA </a:t>
            </a:r>
            <a:r>
              <a:rPr lang="it-IT" dirty="0" err="1">
                <a:solidFill>
                  <a:srgbClr val="124163"/>
                </a:solidFill>
              </a:rPr>
              <a:t>GPUs</a:t>
            </a:r>
            <a:r>
              <a:rPr lang="it-IT" dirty="0">
                <a:solidFill>
                  <a:srgbClr val="124163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163"/>
                </a:solidFill>
              </a:rPr>
              <a:t>It </a:t>
            </a:r>
            <a:r>
              <a:rPr lang="en-US" b="0" i="0" dirty="0">
                <a:solidFill>
                  <a:srgbClr val="124163"/>
                </a:solidFill>
                <a:effectLst/>
              </a:rPr>
              <a:t>accelerates inference in several different ways: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Reducing model precision preserving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Fusing layers and tensors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Selecting best data layers and algorithms for the target GPU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Reusing memory for tensors efficiently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Executing multiple input streams in parallel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D65FF9-F152-CA75-8B53-84202D2427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1594" r="2471" b="11496"/>
          <a:stretch/>
        </p:blipFill>
        <p:spPr>
          <a:xfrm>
            <a:off x="6180669" y="2217667"/>
            <a:ext cx="2160000" cy="10758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92A45C-00DB-F288-CB5F-F3EF83434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21409" r="11584" b="20551"/>
          <a:stretch/>
        </p:blipFill>
        <p:spPr>
          <a:xfrm>
            <a:off x="8507234" y="2082198"/>
            <a:ext cx="2880000" cy="134679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8C35B39-0BEB-FFEB-949B-2B5128F1E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t="33901" r="14421" b="17161"/>
          <a:stretch/>
        </p:blipFill>
        <p:spPr>
          <a:xfrm>
            <a:off x="6286885" y="3700724"/>
            <a:ext cx="5040000" cy="213844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9F5B3A3-45C9-6CCC-DDD9-F7897A75345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Optimization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Tools: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TensorRT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55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E05FC14-F87E-7F79-EBD8-E0003BFA85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11376" r="7032" b="888"/>
          <a:stretch/>
        </p:blipFill>
        <p:spPr>
          <a:xfrm>
            <a:off x="3462865" y="2335375"/>
            <a:ext cx="5266267" cy="3850863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AC80AC34-E87C-B1E6-639B-197B5380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7" y="1639383"/>
            <a:ext cx="6215075" cy="387501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745964" y="1511624"/>
            <a:ext cx="457661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AI-based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systems: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Analyze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large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volumes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of data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extrapolating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intelligent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informations</a:t>
            </a:r>
            <a:endParaRPr lang="it-IT" dirty="0">
              <a:solidFill>
                <a:srgbClr val="124163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Increase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security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sending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real-time warnings about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unwanted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dangerous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situations in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different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scenarios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as smart cities,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airports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harbors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critical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infrastructures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Support the activity of control room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operators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ensuring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 more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efficient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use of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8FE01C-6C6A-BF31-E432-77CF79A5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86" y="2510571"/>
            <a:ext cx="443087" cy="319753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30B690-F0A2-FA50-C7CC-838589A1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0786" y="4495896"/>
            <a:ext cx="442800" cy="2814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48B7B7-2706-2AB6-8212-9955B5C0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3" y="4777318"/>
            <a:ext cx="443087" cy="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11559" y="1746528"/>
            <a:ext cx="2568877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6624C-F090-ABF1-CB60-68DBE20DAC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428" r="6727"/>
          <a:stretch/>
        </p:blipFill>
        <p:spPr>
          <a:xfrm>
            <a:off x="3430620" y="2401313"/>
            <a:ext cx="5330757" cy="3887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0A4B6C-2B6D-65A8-61F9-EBE6703BDDB5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B0A4B6C-2B6D-65A8-61F9-EBE6703B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6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55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Results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61579" y="1746528"/>
            <a:ext cx="346883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E672153-42D8-86A6-1E08-17FB86CF3136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6.5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E672153-42D8-86A6-1E08-17FB86CF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E189DDA-0F62-36A7-FDEF-A7A070E9AC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597" r="7059" b="1353"/>
          <a:stretch/>
        </p:blipFill>
        <p:spPr>
          <a:xfrm>
            <a:off x="3478697" y="2455239"/>
            <a:ext cx="5234604" cy="38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 GPU NVIDIA Tesla T4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A92F9E9-D5AC-FB4E-6938-9521CF595001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A92F9E9-D5AC-FB4E-6938-9521CF59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35A5031-F65F-D13C-B497-490FE9B711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11597" r="7724" b="1352"/>
          <a:stretch/>
        </p:blipFill>
        <p:spPr>
          <a:xfrm>
            <a:off x="3454939" y="2391885"/>
            <a:ext cx="5282120" cy="38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GPU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8EB67F-2830-2489-13D8-FDF3C9BFAB18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8EB67F-2830-2489-13D8-FDF3C9BFA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0BC2B00B-E23B-82A9-48E8-30824D386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10693" r="8224" b="1353"/>
          <a:stretch/>
        </p:blipFill>
        <p:spPr>
          <a:xfrm>
            <a:off x="3512744" y="2372044"/>
            <a:ext cx="5166510" cy="38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6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GPU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4411408-4BFB-18A7-EF84-A52036988AAA}"/>
                  </a:ext>
                </a:extLst>
              </p:cNvPr>
              <p:cNvSpPr txBox="1"/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YOLOv5x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weights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Video of 473 frames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Processing at 11.3 FPS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4411408-4BFB-18A7-EF84-A5203698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5" y="1906076"/>
                <a:ext cx="2384590" cy="4174028"/>
              </a:xfrm>
              <a:prstGeom prst="rect">
                <a:avLst/>
              </a:prstGeom>
              <a:blipFill>
                <a:blip r:embed="rId5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077FE862-5D6B-D06E-2D49-B951BF8C23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10692" r="7558" b="1130"/>
          <a:stretch/>
        </p:blipFill>
        <p:spPr>
          <a:xfrm>
            <a:off x="3450075" y="2367180"/>
            <a:ext cx="5291847" cy="38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YOLO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 comparison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33E0E3D-2758-E4A0-D951-8480666A27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0" r="5584" b="5441"/>
          <a:stretch/>
        </p:blipFill>
        <p:spPr>
          <a:xfrm>
            <a:off x="4551794" y="1942699"/>
            <a:ext cx="6480000" cy="42878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6DD6E3-BE62-3144-3F9C-8CFF2D814134}"/>
              </a:ext>
            </a:extLst>
          </p:cNvPr>
          <p:cNvSpPr txBox="1"/>
          <p:nvPr/>
        </p:nvSpPr>
        <p:spPr>
          <a:xfrm>
            <a:off x="629260" y="2696074"/>
            <a:ext cx="3666187" cy="278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CPU 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CPU 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CPU 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CPU 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CPU Intel Xeon + GPU NVIDIA Tesla T4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5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2FBD42-F35D-A332-CEF5-6B6B6BB81D4C}"/>
              </a:ext>
            </a:extLst>
          </p:cNvPr>
          <p:cNvSpPr txBox="1"/>
          <p:nvPr/>
        </p:nvSpPr>
        <p:spPr>
          <a:xfrm>
            <a:off x="1647807" y="1575430"/>
            <a:ext cx="88963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Basically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Ganimede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composed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by a set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cameras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mounted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drones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placed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strategic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points)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over 10000 video streams to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computing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GPU NVIDIA Tesla T4 or GPU NVIDIA A100).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At the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level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data are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processed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and, if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to the control room.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7E557E-B954-BF60-5AE9-E0AA9B2FE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4379170"/>
            <a:ext cx="720000" cy="51958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7F95EF-4068-8DD7-63BB-6B94C661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07" y="4938992"/>
            <a:ext cx="720000" cy="5195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8CB579-80CF-35F0-CB47-828708E7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5504600"/>
            <a:ext cx="720000" cy="519588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3CEB821-E731-CF1D-4221-562F6AE42E5F}"/>
              </a:ext>
            </a:extLst>
          </p:cNvPr>
          <p:cNvSpPr/>
          <p:nvPr/>
        </p:nvSpPr>
        <p:spPr>
          <a:xfrm>
            <a:off x="3016902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AD5F98-F19B-F597-4731-4388D064E7B9}"/>
              </a:ext>
            </a:extLst>
          </p:cNvPr>
          <p:cNvSpPr txBox="1"/>
          <p:nvPr/>
        </p:nvSpPr>
        <p:spPr>
          <a:xfrm>
            <a:off x="2685942" y="5430052"/>
            <a:ext cx="156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Video Streams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59A81AF-0BBD-55A5-0BBD-B45F9EC36278}"/>
              </a:ext>
            </a:extLst>
          </p:cNvPr>
          <p:cNvSpPr/>
          <p:nvPr/>
        </p:nvSpPr>
        <p:spPr>
          <a:xfrm>
            <a:off x="4348926" y="4846199"/>
            <a:ext cx="1980000" cy="8101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6219AC-3140-16C9-0464-EB3C317B2BC8}"/>
              </a:ext>
            </a:extLst>
          </p:cNvPr>
          <p:cNvSpPr txBox="1"/>
          <p:nvPr/>
        </p:nvSpPr>
        <p:spPr>
          <a:xfrm>
            <a:off x="4523225" y="5066533"/>
            <a:ext cx="163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Edge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17B7D50-6F1C-CB70-AF34-E1644F08C5A6}"/>
              </a:ext>
            </a:extLst>
          </p:cNvPr>
          <p:cNvSpPr/>
          <p:nvPr/>
        </p:nvSpPr>
        <p:spPr>
          <a:xfrm>
            <a:off x="6689485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162307F-93FF-2DFF-DFC5-CE193AAFBB2B}"/>
              </a:ext>
            </a:extLst>
          </p:cNvPr>
          <p:cNvSpPr/>
          <p:nvPr/>
        </p:nvSpPr>
        <p:spPr>
          <a:xfrm>
            <a:off x="7950045" y="4840642"/>
            <a:ext cx="1980000" cy="81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9916AA-A878-10EF-AB5D-5D1F01AAE296}"/>
              </a:ext>
            </a:extLst>
          </p:cNvPr>
          <p:cNvSpPr txBox="1"/>
          <p:nvPr/>
        </p:nvSpPr>
        <p:spPr>
          <a:xfrm>
            <a:off x="8201776" y="5066533"/>
            <a:ext cx="147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Control Room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AD8C8FA-E6EB-917A-8B03-11B3722D4636}"/>
              </a:ext>
            </a:extLst>
          </p:cNvPr>
          <p:cNvSpPr txBox="1"/>
          <p:nvPr/>
        </p:nvSpPr>
        <p:spPr>
          <a:xfrm>
            <a:off x="6130910" y="5546440"/>
            <a:ext cx="215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Terminal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Alarms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(if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)</a:t>
            </a:r>
            <a:endParaRPr lang="it-IT" dirty="0"/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77C8E241-FC75-6E0A-7A70-38881356164D}"/>
              </a:ext>
            </a:extLst>
          </p:cNvPr>
          <p:cNvSpPr/>
          <p:nvPr/>
        </p:nvSpPr>
        <p:spPr>
          <a:xfrm rot="5400000">
            <a:off x="6681783" y="2325517"/>
            <a:ext cx="810106" cy="37064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37D6FB-6374-81A5-2E92-DB70B6D72F84}"/>
              </a:ext>
            </a:extLst>
          </p:cNvPr>
          <p:cNvSpPr txBox="1"/>
          <p:nvPr/>
        </p:nvSpPr>
        <p:spPr>
          <a:xfrm>
            <a:off x="6376277" y="3979233"/>
            <a:ext cx="1421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Post-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process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feedback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application: Man Down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099741" y="2024883"/>
            <a:ext cx="999251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Among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all the tasks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can be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performed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Ganimede platform, one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interest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is the man down task.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consists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identifying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tracking and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counting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people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the ground.</a:t>
            </a:r>
            <a:endParaRPr lang="it-IT" sz="2000" dirty="0">
              <a:solidFill>
                <a:srgbClr val="124163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algorithm is made of three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components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Object Detector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detects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of </a:t>
            </a:r>
            <a:r>
              <a:rPr lang="it-IT" sz="2000" dirty="0" err="1">
                <a:solidFill>
                  <a:srgbClr val="124163"/>
                </a:solidFill>
              </a:rPr>
              <a:t>interest</a:t>
            </a:r>
            <a:r>
              <a:rPr lang="it-IT" sz="2000" dirty="0">
                <a:solidFill>
                  <a:srgbClr val="124163"/>
                </a:solidFill>
              </a:rPr>
              <a:t> in the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</a:rPr>
              <a:t>Classifier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performs</a:t>
            </a:r>
            <a:r>
              <a:rPr lang="it-IT" sz="2000" dirty="0">
                <a:solidFill>
                  <a:srgbClr val="124163"/>
                </a:solidFill>
              </a:rPr>
              <a:t> a filtering and </a:t>
            </a:r>
            <a:r>
              <a:rPr lang="it-IT" sz="2000" dirty="0" err="1">
                <a:solidFill>
                  <a:srgbClr val="124163"/>
                </a:solidFill>
              </a:rPr>
              <a:t>classifies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as man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Tracking Algorithm</a:t>
            </a:r>
            <a:r>
              <a:rPr lang="it-IT" sz="2000" dirty="0">
                <a:solidFill>
                  <a:srgbClr val="124163"/>
                </a:solidFill>
              </a:rPr>
              <a:t>: tracks and </a:t>
            </a:r>
            <a:r>
              <a:rPr lang="it-IT" sz="2000" dirty="0" err="1">
                <a:solidFill>
                  <a:srgbClr val="124163"/>
                </a:solidFill>
              </a:rPr>
              <a:t>counts</a:t>
            </a:r>
            <a:r>
              <a:rPr lang="it-IT" sz="2000" dirty="0">
                <a:solidFill>
                  <a:srgbClr val="124163"/>
                </a:solidFill>
              </a:rPr>
              <a:t> all the man down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0F6095-35BA-8C06-A6A4-2ABDF7899450}"/>
              </a:ext>
            </a:extLst>
          </p:cNvPr>
          <p:cNvSpPr txBox="1"/>
          <p:nvPr/>
        </p:nvSpPr>
        <p:spPr>
          <a:xfrm>
            <a:off x="2093864" y="2081699"/>
            <a:ext cx="800426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YOLOv5 (You </a:t>
            </a:r>
            <a:r>
              <a:rPr lang="it-IT" sz="2000" dirty="0" err="1">
                <a:solidFill>
                  <a:srgbClr val="124163"/>
                </a:solidFill>
              </a:rPr>
              <a:t>Only</a:t>
            </a:r>
            <a:r>
              <a:rPr lang="it-IT" sz="2000" dirty="0">
                <a:solidFill>
                  <a:srgbClr val="124163"/>
                </a:solidFill>
              </a:rPr>
              <a:t> Look Once) is a single-stage </a:t>
            </a:r>
            <a:r>
              <a:rPr lang="it-IT" sz="2000" dirty="0" err="1">
                <a:solidFill>
                  <a:srgbClr val="124163"/>
                </a:solidFill>
              </a:rPr>
              <a:t>object</a:t>
            </a:r>
            <a:r>
              <a:rPr lang="it-IT" sz="2000" dirty="0">
                <a:solidFill>
                  <a:srgbClr val="124163"/>
                </a:solidFill>
              </a:rPr>
              <a:t> detector </a:t>
            </a:r>
            <a:r>
              <a:rPr lang="it-IT" sz="2000" dirty="0" err="1">
                <a:solidFill>
                  <a:srgbClr val="124163"/>
                </a:solidFill>
              </a:rPr>
              <a:t>developed</a:t>
            </a:r>
            <a:r>
              <a:rPr lang="it-IT" sz="2000" dirty="0">
                <a:solidFill>
                  <a:srgbClr val="124163"/>
                </a:solidFill>
              </a:rPr>
              <a:t> by </a:t>
            </a:r>
            <a:r>
              <a:rPr lang="it-IT" sz="2000" dirty="0" err="1">
                <a:solidFill>
                  <a:srgbClr val="124163"/>
                </a:solidFill>
              </a:rPr>
              <a:t>Ultralytics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completely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implemented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PyTorch</a:t>
            </a:r>
            <a:r>
              <a:rPr lang="it-IT" sz="2000" dirty="0">
                <a:solidFill>
                  <a:srgbClr val="124163"/>
                </a:solidFill>
              </a:rPr>
              <a:t> framework.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F390A3F-32A1-90F6-380F-892259CD2E28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[1]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AD21B8-D968-78CE-F590-7EE6C2A9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" y="3561991"/>
            <a:ext cx="5580000" cy="18880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21EF84-7399-675E-0C0E-F393B88BDB13}"/>
              </a:ext>
            </a:extLst>
          </p:cNvPr>
          <p:cNvSpPr txBox="1"/>
          <p:nvPr/>
        </p:nvSpPr>
        <p:spPr>
          <a:xfrm>
            <a:off x="6392272" y="3370942"/>
            <a:ext cx="5249064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are </a:t>
            </a:r>
            <a:r>
              <a:rPr lang="it-IT" sz="1600" dirty="0" err="1">
                <a:solidFill>
                  <a:srgbClr val="124163"/>
                </a:solidFill>
              </a:rPr>
              <a:t>trained</a:t>
            </a:r>
            <a:r>
              <a:rPr lang="it-IT" sz="1600" dirty="0">
                <a:solidFill>
                  <a:srgbClr val="124163"/>
                </a:solidFill>
              </a:rPr>
              <a:t> on Microsoft COCO (Common Objects in </a:t>
            </a:r>
            <a:r>
              <a:rPr lang="it-IT" sz="1600" dirty="0" err="1">
                <a:solidFill>
                  <a:srgbClr val="124163"/>
                </a:solidFill>
              </a:rPr>
              <a:t>Context</a:t>
            </a:r>
            <a:r>
              <a:rPr lang="it-IT" sz="1600" dirty="0">
                <a:solidFill>
                  <a:srgbClr val="124163"/>
                </a:solidFill>
              </a:rPr>
              <a:t>) dataset </a:t>
            </a:r>
            <a:r>
              <a:rPr lang="it-IT" sz="1600" dirty="0" err="1">
                <a:solidFill>
                  <a:srgbClr val="124163"/>
                </a:solidFill>
              </a:rPr>
              <a:t>which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includes</a:t>
            </a:r>
            <a:r>
              <a:rPr lang="it-IT" sz="1600" dirty="0">
                <a:solidFill>
                  <a:srgbClr val="124163"/>
                </a:solidFill>
              </a:rPr>
              <a:t> 80 classes </a:t>
            </a:r>
            <a:r>
              <a:rPr lang="it-IT" sz="1600" dirty="0" err="1">
                <a:solidFill>
                  <a:srgbClr val="124163"/>
                </a:solidFill>
              </a:rPr>
              <a:t>such</a:t>
            </a:r>
            <a:r>
              <a:rPr lang="it-IT" sz="1600" dirty="0">
                <a:solidFill>
                  <a:srgbClr val="124163"/>
                </a:solidFill>
              </a:rPr>
              <a:t> as </a:t>
            </a:r>
            <a:r>
              <a:rPr lang="it-IT" sz="1600" dirty="0" err="1">
                <a:solidFill>
                  <a:srgbClr val="124163"/>
                </a:solidFill>
              </a:rPr>
              <a:t>person</a:t>
            </a:r>
            <a:r>
              <a:rPr lang="it-IT" sz="1600" dirty="0">
                <a:solidFill>
                  <a:srgbClr val="124163"/>
                </a:solidFill>
              </a:rPr>
              <a:t>, </a:t>
            </a:r>
            <a:r>
              <a:rPr lang="it-IT" sz="1600" dirty="0" err="1">
                <a:solidFill>
                  <a:srgbClr val="124163"/>
                </a:solidFill>
              </a:rPr>
              <a:t>bicycle</a:t>
            </a:r>
            <a:r>
              <a:rPr lang="it-IT" sz="1600" dirty="0">
                <a:solidFill>
                  <a:srgbClr val="124163"/>
                </a:solidFill>
              </a:rPr>
              <a:t>, car, </a:t>
            </a:r>
            <a:r>
              <a:rPr lang="it-IT" sz="1600" dirty="0" err="1">
                <a:solidFill>
                  <a:srgbClr val="124163"/>
                </a:solidFill>
              </a:rPr>
              <a:t>airplane</a:t>
            </a:r>
            <a:r>
              <a:rPr lang="it-IT" sz="1600" dirty="0">
                <a:solidFill>
                  <a:srgbClr val="124163"/>
                </a:solidFill>
              </a:rPr>
              <a:t>, dog etc…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on COCO </a:t>
            </a:r>
            <a:r>
              <a:rPr lang="it-IT" sz="1600" dirty="0" err="1">
                <a:solidFill>
                  <a:srgbClr val="124163"/>
                </a:solidFill>
              </a:rPr>
              <a:t>validation</a:t>
            </a:r>
            <a:r>
              <a:rPr lang="it-IT" sz="1600" dirty="0">
                <a:solidFill>
                  <a:srgbClr val="124163"/>
                </a:solidFill>
              </a:rPr>
              <a:t> set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the </a:t>
            </a:r>
            <a:r>
              <a:rPr lang="it-IT" sz="1600" dirty="0" err="1">
                <a:solidFill>
                  <a:srgbClr val="124163"/>
                </a:solidFill>
              </a:rPr>
              <a:t>mean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average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precision</a:t>
            </a:r>
            <a:r>
              <a:rPr lang="it-IT" sz="1600" dirty="0">
                <a:solidFill>
                  <a:srgbClr val="124163"/>
                </a:solidFill>
              </a:rPr>
              <a:t> (</a:t>
            </a:r>
            <a:r>
              <a:rPr lang="it-IT" sz="1600" dirty="0" err="1">
                <a:solidFill>
                  <a:srgbClr val="124163"/>
                </a:solidFill>
              </a:rPr>
              <a:t>mAP</a:t>
            </a:r>
            <a:r>
              <a:rPr lang="it-IT" sz="1600" dirty="0">
                <a:solidFill>
                  <a:srgbClr val="124163"/>
                </a:solidFill>
              </a:rPr>
              <a:t>) </a:t>
            </a:r>
            <a:r>
              <a:rPr lang="it-IT" sz="1600" dirty="0" err="1">
                <a:solidFill>
                  <a:srgbClr val="124163"/>
                </a:solidFill>
              </a:rPr>
              <a:t>metric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speed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a GPU NVIDIA Tesla V100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C8A1F-EA59-0D84-4F55-CFD1FA9F6F3E}"/>
              </a:ext>
            </a:extLst>
          </p:cNvPr>
          <p:cNvSpPr txBox="1"/>
          <p:nvPr/>
        </p:nvSpPr>
        <p:spPr>
          <a:xfrm>
            <a:off x="4495796" y="5845609"/>
            <a:ext cx="3200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 https://github.com/ultralytics/yolov5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C52993F-B9DD-ACD9-D6DA-A4E2CF9A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2" y="1802511"/>
            <a:ext cx="5580000" cy="389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216D25-5BAB-F301-35CF-B3CAA8B6A587}"/>
              </a:ext>
            </a:extLst>
          </p:cNvPr>
          <p:cNvSpPr txBox="1"/>
          <p:nvPr/>
        </p:nvSpPr>
        <p:spPr>
          <a:xfrm>
            <a:off x="1488232" y="2099946"/>
            <a:ext cx="324673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solidFill>
                  <a:srgbClr val="124163"/>
                </a:solidFill>
              </a:rPr>
              <a:t>Differences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between</a:t>
            </a:r>
            <a:r>
              <a:rPr lang="it-IT" sz="1600" dirty="0">
                <a:solidFill>
                  <a:srgbClr val="124163"/>
                </a:solidFill>
              </a:rPr>
              <a:t> YOLOv5 models in </a:t>
            </a:r>
            <a:r>
              <a:rPr lang="it-IT" sz="1600" dirty="0" err="1">
                <a:solidFill>
                  <a:srgbClr val="124163"/>
                </a:solidFill>
              </a:rPr>
              <a:t>terms</a:t>
            </a:r>
            <a:r>
              <a:rPr lang="it-IT" sz="1600" dirty="0">
                <a:solidFill>
                  <a:srgbClr val="124163"/>
                </a:solidFill>
              </a:rPr>
              <a:t> of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and speed.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68F97-45C9-71FE-EA60-4368BE321C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" y="3141259"/>
            <a:ext cx="5760000" cy="287966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8C4F289-B02C-61ED-F49E-4DCBB23F212B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4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pre-processing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E6E91BA-4CE2-76C6-960D-9EBC8D331399}"/>
              </a:ext>
            </a:extLst>
          </p:cNvPr>
          <p:cNvSpPr/>
          <p:nvPr/>
        </p:nvSpPr>
        <p:spPr>
          <a:xfrm>
            <a:off x="460543" y="3053751"/>
            <a:ext cx="2340000" cy="12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BC2FA2-E16C-1BC9-DBCC-90095F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1426534" y="3425942"/>
            <a:ext cx="377504" cy="5285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063FA-6A2C-EC28-110F-12A395917994}"/>
              </a:ext>
            </a:extLst>
          </p:cNvPr>
          <p:cNvSpPr txBox="1"/>
          <p:nvPr/>
        </p:nvSpPr>
        <p:spPr>
          <a:xfrm>
            <a:off x="445286" y="477739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Input image in HWC format and BGR colors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F37FA3-075F-B099-45EB-14CEACECD7D3}"/>
              </a:ext>
            </a:extLst>
          </p:cNvPr>
          <p:cNvSpPr/>
          <p:nvPr/>
        </p:nvSpPr>
        <p:spPr>
          <a:xfrm>
            <a:off x="4026194" y="2886816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E5F765-D86E-781D-C68B-88910E017326}"/>
              </a:ext>
            </a:extLst>
          </p:cNvPr>
          <p:cNvSpPr txBox="1"/>
          <p:nvPr/>
        </p:nvSpPr>
        <p:spPr>
          <a:xfrm>
            <a:off x="3666194" y="4781323"/>
            <a:ext cx="23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converted</a:t>
            </a:r>
            <a:r>
              <a:rPr lang="it-IT" dirty="0">
                <a:solidFill>
                  <a:srgbClr val="124163"/>
                </a:solidFill>
              </a:rPr>
              <a:t> in CHW format and RGB colors and </a:t>
            </a:r>
            <a:r>
              <a:rPr lang="it-IT" dirty="0" err="1">
                <a:solidFill>
                  <a:srgbClr val="124163"/>
                </a:solidFill>
              </a:rPr>
              <a:t>resized</a:t>
            </a:r>
            <a:r>
              <a:rPr lang="it-IT" dirty="0">
                <a:solidFill>
                  <a:srgbClr val="124163"/>
                </a:solidFill>
              </a:rPr>
              <a:t> to 640x640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E9A69BC-7ABD-86A2-2CD2-9985FBD748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4647442" y="3432563"/>
            <a:ext cx="377504" cy="52850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C2B6BD4F-0D08-38AA-71F8-87FDE7505278}"/>
              </a:ext>
            </a:extLst>
          </p:cNvPr>
          <p:cNvSpPr/>
          <p:nvPr/>
        </p:nvSpPr>
        <p:spPr>
          <a:xfrm>
            <a:off x="6930718" y="2880195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7BD7E82-2EDF-839F-AFAD-5CAC01AF91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7551082" y="3431494"/>
            <a:ext cx="377504" cy="52850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A8E9F65-E729-4FD2-0C2D-7ECC21731983}"/>
              </a:ext>
            </a:extLst>
          </p:cNvPr>
          <p:cNvSpPr txBox="1"/>
          <p:nvPr/>
        </p:nvSpPr>
        <p:spPr>
          <a:xfrm>
            <a:off x="6569009" y="4785782"/>
            <a:ext cx="23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normalized</a:t>
            </a:r>
            <a:r>
              <a:rPr lang="it-IT" dirty="0">
                <a:solidFill>
                  <a:srgbClr val="124163"/>
                </a:solidFill>
              </a:rPr>
              <a:t> (from 0 – 255 to 0 –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2153EF-BCD2-E83E-2C1A-04C1DBB0DBD6}"/>
              </a:ext>
            </a:extLst>
          </p:cNvPr>
          <p:cNvSpPr txBox="1"/>
          <p:nvPr/>
        </p:nvSpPr>
        <p:spPr>
          <a:xfrm>
            <a:off x="9812490" y="347731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[0.027, … , 0.003]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F9AAFC-D282-A656-8177-4FFBF75180BB}"/>
              </a:ext>
            </a:extLst>
          </p:cNvPr>
          <p:cNvSpPr txBox="1"/>
          <p:nvPr/>
        </p:nvSpPr>
        <p:spPr>
          <a:xfrm>
            <a:off x="9660945" y="4784573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array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B1D1DF-2EAF-1FD1-262E-D0F319967481}"/>
              </a:ext>
            </a:extLst>
          </p:cNvPr>
          <p:cNvSpPr txBox="1">
            <a:spLocks/>
          </p:cNvSpPr>
          <p:nvPr/>
        </p:nvSpPr>
        <p:spPr>
          <a:xfrm>
            <a:off x="4105182" y="2083682"/>
            <a:ext cx="3981633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Pre-processing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372BEA2-9BAD-F998-E14C-EB7CA5A05E91}"/>
              </a:ext>
            </a:extLst>
          </p:cNvPr>
          <p:cNvSpPr/>
          <p:nvPr/>
        </p:nvSpPr>
        <p:spPr>
          <a:xfrm>
            <a:off x="3135596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575EA88-2E0F-C749-4156-CAF0BFE7723D}"/>
              </a:ext>
            </a:extLst>
          </p:cNvPr>
          <p:cNvSpPr/>
          <p:nvPr/>
        </p:nvSpPr>
        <p:spPr>
          <a:xfrm>
            <a:off x="6000979" y="3618195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B8C75DA-6A3A-C395-A6AF-723F96E44356}"/>
              </a:ext>
            </a:extLst>
          </p:cNvPr>
          <p:cNvSpPr/>
          <p:nvPr/>
        </p:nvSpPr>
        <p:spPr>
          <a:xfrm>
            <a:off x="8955002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9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inference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F898E-4036-0925-4E7E-12B8F38C11B8}"/>
              </a:ext>
            </a:extLst>
          </p:cNvPr>
          <p:cNvSpPr txBox="1"/>
          <p:nvPr/>
        </p:nvSpPr>
        <p:spPr>
          <a:xfrm>
            <a:off x="4585423" y="5058388"/>
            <a:ext cx="30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YOLOv5 model forward pass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76DBFE-7C64-0543-4685-D832A4769DE2}"/>
              </a:ext>
            </a:extLst>
          </p:cNvPr>
          <p:cNvSpPr txBox="1"/>
          <p:nvPr/>
        </p:nvSpPr>
        <p:spPr>
          <a:xfrm>
            <a:off x="1609276" y="381218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[0.447, … , 0.573]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383BCE8-E50A-A9CF-0D74-778C5B63A016}"/>
              </a:ext>
            </a:extLst>
          </p:cNvPr>
          <p:cNvSpPr/>
          <p:nvPr/>
        </p:nvSpPr>
        <p:spPr>
          <a:xfrm>
            <a:off x="4002121" y="392778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C5582C-AA99-F963-B7CF-F6ADDFC32535}"/>
              </a:ext>
            </a:extLst>
          </p:cNvPr>
          <p:cNvSpPr txBox="1"/>
          <p:nvPr/>
        </p:nvSpPr>
        <p:spPr>
          <a:xfrm>
            <a:off x="8793397" y="478691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array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E9C377-6F3A-5237-EC05-205746EC267F}"/>
              </a:ext>
            </a:extLst>
          </p:cNvPr>
          <p:cNvSpPr txBox="1"/>
          <p:nvPr/>
        </p:nvSpPr>
        <p:spPr>
          <a:xfrm>
            <a:off x="8663755" y="3804875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D07EAA-CDE4-7A9A-E928-F7536964274D}"/>
              </a:ext>
            </a:extLst>
          </p:cNvPr>
          <p:cNvSpPr txBox="1"/>
          <p:nvPr/>
        </p:nvSpPr>
        <p:spPr>
          <a:xfrm>
            <a:off x="1457731" y="4776989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pic>
        <p:nvPicPr>
          <p:cNvPr id="24" name="Immagine 23" descr="Immagine che contiene carretto&#10;&#10;Descrizione generata automaticamente">
            <a:extLst>
              <a:ext uri="{FF2B5EF4-FFF2-40B4-BE49-F238E27FC236}">
                <a16:creationId xmlns:a16="http://schemas.microsoft.com/office/drawing/2014/main" id="{C407DE5D-F1C5-829B-B5E9-69FB3FFE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3039090"/>
            <a:ext cx="2160000" cy="187890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24978613-FD36-72AD-C85D-82E129F8AEEB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085507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YOLO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inference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GPU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CA096A7-8EF0-618F-F5C4-AA6F3A5C0895}"/>
              </a:ext>
            </a:extLst>
          </p:cNvPr>
          <p:cNvSpPr/>
          <p:nvPr/>
        </p:nvSpPr>
        <p:spPr>
          <a:xfrm>
            <a:off x="7649877" y="3906542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9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Microsoft Office PowerPoint</Application>
  <PresentationFormat>Widescreen</PresentationFormat>
  <Paragraphs>388</Paragraphs>
  <Slides>35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(Corpo)</vt:lpstr>
      <vt:lpstr>Calibri Light</vt:lpstr>
      <vt:lpstr>Cambria Math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Mugnaini</dc:creator>
  <cp:lastModifiedBy>Giacomo Mugnaini</cp:lastModifiedBy>
  <cp:revision>227</cp:revision>
  <dcterms:created xsi:type="dcterms:W3CDTF">2022-03-31T14:44:41Z</dcterms:created>
  <dcterms:modified xsi:type="dcterms:W3CDTF">2023-01-30T15:45:15Z</dcterms:modified>
</cp:coreProperties>
</file>