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27F7A99-3D3C-4D93-9703-A1EBFBFCE5FE}">
  <a:tblStyle styleId="{B27F7A99-3D3C-4D93-9703-A1EBFBFCE5FE}" styleName="Table_0"/>
  <a:tblStyle styleId="{27FC052F-A001-45DB-AA72-D2066BF90D03}" styleName="Table_1"/>
  <a:tblStyle styleId="{D1E98B6A-0E05-461C-B9CA-A67EB12506C7}" styleName="Table_2"/>
  <a:tblStyle styleId="{EA30DFFF-6748-4FF2-B602-E1F7DA5D7398}" styleName="Table_3"/>
  <a:tblStyle styleId="{6AE0AE86-63E3-43DF-9C5E-0443A8DE77A9}" styleName="Table_4"/>
  <a:tblStyle styleId="{D6606CEB-9E06-4965-A7DE-EDAF150E6423}" styleName="Table_5"/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SIA TP4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Algoritmos genéticos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500850" y="8365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3600"/>
              <a:t>Método de reemplazo 2 (Prueba 2)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76200" y="134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{EA30DFFF-6748-4FF2-B602-E1F7DA5D7398}</a:tableStyleId>
              </a:tblPr>
              <a:tblGrid>
                <a:gridCol w="857250"/>
                <a:gridCol w="923925"/>
                <a:gridCol w="876300"/>
                <a:gridCol w="904875"/>
                <a:gridCol w="914400"/>
                <a:gridCol w="885825"/>
                <a:gridCol w="876300"/>
                <a:gridCol w="895350"/>
                <a:gridCol w="933450"/>
                <a:gridCol w="923925"/>
              </a:tblGrid>
              <a:tr h="425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Selec.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Selec. Re.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Cruza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Pop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K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Corte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Max. Fit.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5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Universal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53.429137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5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Boltzman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51.730401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5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D.Tourn(3)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50.312019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5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D.Tourn(3)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22214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MaxFitGen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47.929892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5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Boltzman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26817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MaxFitGen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47.430389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5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Boltzman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Elite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MaxFitGen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3.61376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5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Roulette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21800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MaxFitGen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40.797563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Método de reemplazo 2 (Prueba 3)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76200" y="138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{6AE0AE86-63E3-43DF-9C5E-0443A8DE77A9}</a:tableStyleId>
              </a:tblPr>
              <a:tblGrid>
                <a:gridCol w="857250"/>
                <a:gridCol w="923925"/>
                <a:gridCol w="876300"/>
                <a:gridCol w="904875"/>
                <a:gridCol w="914400"/>
                <a:gridCol w="885825"/>
                <a:gridCol w="876300"/>
                <a:gridCol w="895350"/>
                <a:gridCol w="933450"/>
                <a:gridCol w="923925"/>
              </a:tblGrid>
              <a:tr h="441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Selec.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Selec. Re.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Cruza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Pop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K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Corte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Max. Fit.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1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D.Tourn(3)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Elite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Estructura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3.128935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1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Elite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Elite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Estructura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3.237197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1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Roulette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Elite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178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Estructura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3.237197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1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Universal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8135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Estructura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38.043737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1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Boltzman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Elite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Estructura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3.215657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1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Boltzman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Estructura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3.150772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1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Roulette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4615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MaxFitGen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6.539523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Terceras Pruebas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Una vez escogido el método 2 luego de las segundas pruebas, se procedió a variar los parámetros de las 5 mejores pruebas obtenidas, buscando mejores resultados.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Se varió: rangos de mutación, probabilidad de mutación, número de selección K, método de selección de reemplazo.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Se centraron varias pruebas en el método de selección Boltzman en combinación con mixed, que resultó ser en general superior a las otras.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Shape 168"/>
          <p:cNvGraphicFramePr/>
          <p:nvPr/>
        </p:nvGraphicFramePr>
        <p:xfrm>
          <a:off x="71437" y="128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{D6606CEB-9E06-4965-A7DE-EDAF150E6423}</a:tableStyleId>
              </a:tblPr>
              <a:tblGrid>
                <a:gridCol w="733425"/>
                <a:gridCol w="876300"/>
                <a:gridCol w="781050"/>
                <a:gridCol w="781050"/>
                <a:gridCol w="838200"/>
                <a:gridCol w="857250"/>
                <a:gridCol w="771525"/>
                <a:gridCol w="742950"/>
                <a:gridCol w="809625"/>
                <a:gridCol w="933450"/>
                <a:gridCol w="876300"/>
              </a:tblGrid>
              <a:tr h="313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Seleccion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Mut Prob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Selec. Re.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Cruza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Pop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K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Corte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Max. Fit.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Universal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46352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MaxFitnesGen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42.349243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Boltzman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 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54.593024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0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Boltzman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0.05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0.05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 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1021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Estructura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3.620939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Boltzman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 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6488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MaxFitnesGen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8.37894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D.Tourn(3)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0.05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3407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MaxFitnesGen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3.63523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D.Tourn(3)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4554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MaxFitnesGen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7.715578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Boltzman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0.05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24946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MaxFitnesGen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44.026408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Boltzman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699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MaxFitnesGen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3.409611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Boltzman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12793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MaxFitnesGen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38.822494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3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Boltzman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MixedR, n = 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 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71.042381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69" name="Shape 16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Terceras Pruebas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Mejor Combinación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Selección: Boltzman; K = 11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Cruza: Two Point Cross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Mutación: clásica, rango de mutación = 0.1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Selección de reemplazo: Mixed con ruleta, N = 6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Población = 20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Probabilidad de mutación = 0.1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Método de Reemplazo 2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65" y="1251100"/>
            <a:ext cx="6493972" cy="373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7046200" y="2749600"/>
            <a:ext cx="2062800" cy="12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Mejor combinación, probada con el método de reemplazo 2.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Método de Reemplazo 1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50" y="1258387"/>
            <a:ext cx="502920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6055600" y="2749600"/>
            <a:ext cx="27363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Mejor combinación, probada con el método de reemplazo 1.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Método de Reemplazo 3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21" y="1270625"/>
            <a:ext cx="5286749" cy="373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6055600" y="2749600"/>
            <a:ext cx="27363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Mejor combinación, probada con el método de reemplazo 3.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3400"/>
              <a:t>Mejor Combinación, Generaciones Extendidas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00" y="1343300"/>
            <a:ext cx="6049247" cy="3696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6121400" y="2684675"/>
            <a:ext cx="3347700" cy="10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Mejor combinación, corriendo por 300000 generaciones.  Max. fitness alcanzado: 155.45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Objetivo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Implementar un motor de algoritmos genéticos que utilice redes neuronales como individuos.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Obtener una configuración de pesos iniciales que obtenga una aproximación óptima de la función utilizando el método de feed-forward.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La función a aproximar es: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y = tan(0.1x) + sin(3x)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Aclaraciones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Hay parámetros que se mantuvieron constantes, relacionados con la estructura de la red neuronal: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Arquitectura 1 - 10 - 1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Rango: [-4,4], Intervalo: 0.1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Beta: 1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Rango de pesos iniciales: [0.5,-0.5]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Pesos iniciales escogidos aleatoriamente, con rango limitado.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No se utilizó backpropagation.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Pesos inicializados con el mismo seed para mantener consistencia de pruebas.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Primeras Pruebas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Probar los distintos métodos reemplazo (1, 2 y 3) utilizando distintas combinaciones de: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Selección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Cruza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Mutación </a:t>
            </a:r>
          </a:p>
          <a:p>
            <a:pPr indent="-342900" lvl="1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Selección para el reemplazo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Método de reemplazo 1</a:t>
            </a:r>
          </a:p>
        </p:txBody>
      </p:sp>
      <p:graphicFrame>
        <p:nvGraphicFramePr>
          <p:cNvPr id="121" name="Shape 121"/>
          <p:cNvGraphicFramePr/>
          <p:nvPr/>
        </p:nvGraphicFramePr>
        <p:xfrm>
          <a:off x="207100" y="1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{B27F7A99-3D3C-4D93-9703-A1EBFBFCE5FE}</a:tableStyleId>
              </a:tblPr>
              <a:tblGrid>
                <a:gridCol w="1139200"/>
                <a:gridCol w="1002500"/>
                <a:gridCol w="444300"/>
                <a:gridCol w="1629100"/>
                <a:gridCol w="808825"/>
                <a:gridCol w="455700"/>
                <a:gridCol w="341775"/>
                <a:gridCol w="774650"/>
                <a:gridCol w="763275"/>
                <a:gridCol w="934150"/>
              </a:tblGrid>
              <a:tr h="377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Selec.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Selec. Re.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Cruza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Pop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K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Max. 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Corte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Max. Fit.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7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D.Tourn.(3)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Elite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6.651136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7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D.Tourn.(2)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D.Tourn.(2)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3.434823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7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Elite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0.25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Mixed, n=8, r=1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 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25000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26.09732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7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Elite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0.25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Mixed, n=8, r=1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Uniform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25000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33.335827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7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Roulette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Mixed, n=6, r=1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 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3.155553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7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Roulette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Rouelette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One 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Structure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3.281207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7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Boltzman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Mixed, n=8, r=0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3.097701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7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Roulette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Mixed, n = 6, roul = 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 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Estructura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3.097642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Método de reemplazo 2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206775" y="138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{27FC052F-A001-45DB-AA72-D2066BF90D03}</a:tableStyleId>
              </a:tblPr>
              <a:tblGrid>
                <a:gridCol w="1136975"/>
                <a:gridCol w="1000525"/>
                <a:gridCol w="443425"/>
                <a:gridCol w="1625875"/>
                <a:gridCol w="807250"/>
                <a:gridCol w="454800"/>
                <a:gridCol w="341100"/>
                <a:gridCol w="773150"/>
                <a:gridCol w="761775"/>
                <a:gridCol w="932325"/>
              </a:tblGrid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Selec.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Selec. Re.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Cruza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Pop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K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Max. 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Corte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Max. Fit.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D.Tourn.(3)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Elite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39.280474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D.Tourn.(2)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D.Tourn.(2)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3.571749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Elite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0.25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Mixed, n=8, r=1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 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25000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39.355493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Elite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0.25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Mixed, n=8, r=1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Uniform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25000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36.782516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Roulette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Mixed, n=6, r=1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 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42.177489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Roulette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Rouelette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OnePoint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3.239593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Boltzman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Mixed, n=8, r=0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40.372356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Roulette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Mixed, n = 6, roul = 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 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Estructura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4.821518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Método de reemplazo 3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217650" y="138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{D1E98B6A-0E05-461C-B9CA-A67EB12506C7}</a:tableStyleId>
              </a:tblPr>
              <a:tblGrid>
                <a:gridCol w="1133975"/>
                <a:gridCol w="997900"/>
                <a:gridCol w="442250"/>
                <a:gridCol w="1621600"/>
                <a:gridCol w="805125"/>
                <a:gridCol w="453600"/>
                <a:gridCol w="340200"/>
                <a:gridCol w="771100"/>
                <a:gridCol w="759775"/>
                <a:gridCol w="929875"/>
              </a:tblGrid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Selec.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Selec. Re.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Cruza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Pop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K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Max. 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Corte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Max. Fit.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D.Tourn.(3)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Elite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Estructura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3.128935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D.Tourn.(2)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D.Tourn.(2)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Estructura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40.473414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Elite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0.25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Mixed, n=8, r=1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 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25000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Estructura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8.069945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Elite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0.25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Mixed, n=8, r=1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Uniform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25000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28.738313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Roulette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Mixed, n=6, r=1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 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39.153307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Roulette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Rouelette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One 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MaxGen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3.128769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Boltzman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Mixed, n=8, r=0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Anular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Estructura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33.886233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Roulette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Mixed, n = 6, roul = 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Two Point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Estructura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3.636536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Primeras conclusiones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Método de reemplazo 1: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Fitness muy bajo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Progresaba de a saltos muy pequeños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Esto se debe a que se reemplaza toda la generación vieja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Método 2: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Resultados mucho más altos en general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Mejores resultados usando élite o mixed en la selección del reemplazo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Método 3: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Resultados similares a los del método 2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s"/>
              <a:t>Corte por falta de evolución de estructura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Segundas Pruebas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Dado que el método 2 obtuvo los mejores resultados, se expandieron las pruebas de este para intentar encontrar la mejor combinación de parámetros  y así también encontrar la solución óptima.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También se expandieron las pruebas del método 3 (en menor medida que el método 2).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Aumentamos la cantidad de generaciones máximas de las pruebas.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