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22" Type="http://schemas.openxmlformats.org/officeDocument/2006/relationships/slide" Target="slides/slide1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23" Type="http://schemas.openxmlformats.org/officeDocument/2006/relationships/slide" Target="slides/slide18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Shape 61"/>
          <p:cNvGrpSpPr/>
          <p:nvPr/>
        </p:nvGrpSpPr>
        <p:grpSpPr>
          <a:xfrm>
            <a:off x="-11" y="1000670"/>
            <a:ext cx="7314320" cy="3087224"/>
            <a:chOff x="-11" y="1378676"/>
            <a:chExt cx="7314320" cy="4116299"/>
          </a:xfrm>
        </p:grpSpPr>
        <p:sp>
          <p:nvSpPr>
            <p:cNvPr id="62" name="Shape 62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Shape 64"/>
          <p:cNvSpPr txBox="1"/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69" name="Shape 69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Shape 71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456245" y="1278513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648200" y="1278513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grpSp>
        <p:nvGrpSpPr>
          <p:cNvPr id="77" name="Shape 77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78" name="Shape 78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Shape 80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84" name="Shape 84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Shape 86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 flipH="1">
            <a:off x="8964665" y="4623760"/>
            <a:ext cx="187800" cy="5214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 flipH="1">
            <a:off x="3866777" y="4623760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866812" y="4623760"/>
            <a:ext cx="5097900" cy="52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33867" y="-70"/>
            <a:ext cx="3409812" cy="2107677"/>
            <a:chOff x="0" y="1493"/>
            <a:chExt cx="3409812" cy="2810236"/>
          </a:xfrm>
        </p:grpSpPr>
        <p:cxnSp>
          <p:nvCxnSpPr>
            <p:cNvPr id="6" name="Shape 6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" name="Shape 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3" name="Shape 33"/>
          <p:cNvGrpSpPr/>
          <p:nvPr/>
        </p:nvGrpSpPr>
        <p:grpSpPr>
          <a:xfrm rot="10800000">
            <a:off x="5734187" y="3035893"/>
            <a:ext cx="3409812" cy="2107677"/>
            <a:chOff x="0" y="1493"/>
            <a:chExt cx="3409812" cy="2810236"/>
          </a:xfrm>
        </p:grpSpPr>
        <p:cxnSp>
          <p:nvCxnSpPr>
            <p:cNvPr id="34" name="Shape 34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" name="Shape 59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SIA TP 2 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Grupo 8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101100"/>
            <a:ext cx="8319000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4200"/>
              <a:t>η (eta) adaptativo y </a:t>
            </a:r>
            <a:r>
              <a:rPr i="1" lang="es" sz="4200"/>
              <a:t>momentum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Variante: </a:t>
            </a:r>
          </a:p>
          <a:p>
            <a:pPr indent="-342900" lvl="0" marL="457200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350 neuronas en la capa oculta</a:t>
            </a:r>
          </a:p>
          <a:p>
            <a:pPr indent="-342900" lvl="0" marL="457200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η: 3 × 10^5 - adaptativo</a:t>
            </a:r>
          </a:p>
          <a:p>
            <a:pPr indent="-342900" lvl="0" marL="457200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g: tanh</a:t>
            </a:r>
          </a:p>
          <a:p>
            <a:pPr indent="-342900" lvl="0" marL="457200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rango = (10, 45, 0.5)</a:t>
            </a:r>
          </a:p>
          <a:p>
            <a:pPr indent="-342900" lvl="0" marL="457200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i="1" lang="es"/>
              <a:t>momentum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003" y="1498525"/>
            <a:ext cx="4547045" cy="341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sz="4200"/>
              <a:t>Variantes del Dominio de </a:t>
            </a:r>
            <a:r>
              <a:rPr i="1" lang="es" sz="4200"/>
              <a:t>f(x)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Para lograr una mejor aproximación, se decidió cambiar el dominio de la función a estimar.  El dominio elegido fue </a:t>
            </a:r>
            <a:r>
              <a:rPr i="1" lang="es"/>
              <a:t>[10, 15]</a:t>
            </a:r>
            <a:r>
              <a:rPr lang="es"/>
              <a:t>, con intervalo variante.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Variante 1: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s"/>
              <a:t>arq: 25-10, η = 0.05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Variante 2: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s"/>
              <a:t>arq: 25-10, η = 0.0005, con </a:t>
            </a:r>
            <a:r>
              <a:rPr i="1" lang="es"/>
              <a:t>momentum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Variante 3: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s"/>
              <a:t>arq: 32-16-16, η = 0.05, g = exp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Variante 4: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s"/>
              <a:t>arq: 100, η = 0.005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Gráfico Variante 1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212" y="1383275"/>
            <a:ext cx="4587573" cy="344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Gráfico Variante 2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637" y="1276125"/>
            <a:ext cx="4966726" cy="37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Gráfico Variante 3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250" y="1296200"/>
            <a:ext cx="4893399" cy="367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Gráfico Variante 4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275" y="1276400"/>
            <a:ext cx="5211350" cy="39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Mejoras implementadas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s"/>
              <a:t>η adaptativo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s"/>
              <a:t>Momentum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s"/>
              <a:t>Acotar la inicialización de los pesos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Resultados comparativos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2" y="1856575"/>
            <a:ext cx="902017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Conclusiones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Las arquitecturas de varias capas fueron, en general, superiores a las arquitecturas de una sola capa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La función de activación tanh resultó ser más efectiva que la función exponencial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Utilizando </a:t>
            </a:r>
            <a:r>
              <a:rPr i="1" lang="es"/>
              <a:t>momentum</a:t>
            </a:r>
            <a:r>
              <a:rPr lang="es"/>
              <a:t>, se logró obtener un error menor, en menor cantidad de épocas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Utilizando η adaptativo, se observó el mismo efecto que con la mejora de </a:t>
            </a:r>
            <a:r>
              <a:rPr i="1" lang="es"/>
              <a:t>momentum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Objetivo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Crear una red neuronal capaz de estimar el valor de una función </a:t>
            </a:r>
            <a:r>
              <a:rPr i="1" lang="es"/>
              <a:t>f</a:t>
            </a:r>
            <a:r>
              <a:rPr lang="es"/>
              <a:t> de dominio e imagen reales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f(x) = sin(x) * x³ + x/2, con x ∈ [10, 45]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Implementar y comparar mejoras a la red neuronal: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s"/>
              <a:t>η Adaptativo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i="1" lang="es"/>
              <a:t>Momentum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s"/>
              <a:t>‘</a:t>
            </a:r>
            <a:r>
              <a:rPr i="1" lang="es"/>
              <a:t>undo</a:t>
            </a:r>
            <a:r>
              <a:rPr lang="es"/>
              <a:t>’ de épocas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Implementar y comparar cambios al dominio de la función: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s"/>
              <a:t>Cambiar el intervalo de valores (min/max)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s"/>
              <a:t>Modificar la cantidad de valores y el incremento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s"/>
              <a:t>Normalización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Red Neuronal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Se implementó una red neuronal utilizando Python 3.4 y </a:t>
            </a:r>
            <a:r>
              <a:rPr i="1" lang="es"/>
              <a:t>numpy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s"/>
              <a:t>Cantidades variables de capas y neuronas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i="1" lang="es"/>
              <a:t>feed-forward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i="1" lang="es"/>
              <a:t>back-propagation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s"/>
              <a:t>Capa de salida de 1 neurona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s"/>
              <a:t>Varias funciones de activación 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Gráficos de resultados utilizando </a:t>
            </a:r>
            <a:r>
              <a:rPr i="1" lang="es"/>
              <a:t>matplotlib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Pruebas Iniciales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s"/>
              <a:t>Se probó con la función en el intervalo (10, 45, 0.1)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s"/>
              <a:t>Arquitectura: 20 - 5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s"/>
              <a:t>η: 0.1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s"/>
              <a:t>Función de activación: tanh</a:t>
            </a:r>
          </a:p>
          <a:p>
            <a:pPr indent="-3429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s"/>
              <a:t>Se entrenó durante 10000 épocas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87" y="1353850"/>
            <a:ext cx="4733823" cy="355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Gráfico de función calculada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162" y="1348225"/>
            <a:ext cx="4653676" cy="349024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Gráfico de Error Medio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s"/>
              <a:t>Se probó con una serie de distintas arquitecturas, por ejemplo: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s"/>
              <a:t>Variante 1: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s"/>
              <a:t>62-62-32-16-2 neuronas en las capas ocultas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s"/>
              <a:t>η: 3 × 10^5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s"/>
              <a:t>g: tanh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s"/>
              <a:t>rango = (10, 45, 0.5)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s"/>
              <a:t>Variante 2: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s"/>
              <a:t>256-128-128-64-32 neuronas en las capas ocultas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s"/>
              <a:t>η: 3 × 10^5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s"/>
              <a:t>g: tanh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s"/>
              <a:t>rango: (10, 45, 0.1)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Variaciones de Arquitectura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Gráfico Variante 1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750" y="1390950"/>
            <a:ext cx="4840400" cy="36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Gráfico Variante 2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475" y="1300425"/>
            <a:ext cx="5030950" cy="37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