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80"/>
  </p:notesMasterIdLst>
  <p:sldIdLst>
    <p:sldId id="256" r:id="rId3"/>
    <p:sldId id="292" r:id="rId4"/>
    <p:sldId id="293" r:id="rId5"/>
    <p:sldId id="258" r:id="rId6"/>
    <p:sldId id="294" r:id="rId7"/>
    <p:sldId id="295" r:id="rId8"/>
    <p:sldId id="367" r:id="rId9"/>
    <p:sldId id="296" r:id="rId10"/>
    <p:sldId id="298" r:id="rId11"/>
    <p:sldId id="299" r:id="rId12"/>
    <p:sldId id="300" r:id="rId13"/>
    <p:sldId id="302" r:id="rId14"/>
    <p:sldId id="303" r:id="rId15"/>
    <p:sldId id="304" r:id="rId16"/>
    <p:sldId id="306" r:id="rId17"/>
    <p:sldId id="365" r:id="rId18"/>
    <p:sldId id="307" r:id="rId19"/>
    <p:sldId id="308" r:id="rId20"/>
    <p:sldId id="309" r:id="rId21"/>
    <p:sldId id="310" r:id="rId22"/>
    <p:sldId id="311" r:id="rId23"/>
    <p:sldId id="370" r:id="rId24"/>
    <p:sldId id="369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68" r:id="rId39"/>
    <p:sldId id="326" r:id="rId40"/>
    <p:sldId id="328" r:id="rId41"/>
    <p:sldId id="329" r:id="rId42"/>
    <p:sldId id="330" r:id="rId43"/>
    <p:sldId id="333" r:id="rId44"/>
    <p:sldId id="334" r:id="rId45"/>
    <p:sldId id="327" r:id="rId46"/>
    <p:sldId id="364" r:id="rId47"/>
    <p:sldId id="335" r:id="rId48"/>
    <p:sldId id="336" r:id="rId49"/>
    <p:sldId id="337" r:id="rId50"/>
    <p:sldId id="338" r:id="rId51"/>
    <p:sldId id="340" r:id="rId52"/>
    <p:sldId id="339" r:id="rId53"/>
    <p:sldId id="341" r:id="rId54"/>
    <p:sldId id="342" r:id="rId55"/>
    <p:sldId id="345" r:id="rId56"/>
    <p:sldId id="344" r:id="rId57"/>
    <p:sldId id="343" r:id="rId58"/>
    <p:sldId id="346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297" r:id="rId74"/>
    <p:sldId id="366" r:id="rId75"/>
    <p:sldId id="361" r:id="rId76"/>
    <p:sldId id="363" r:id="rId77"/>
    <p:sldId id="362" r:id="rId78"/>
    <p:sldId id="291" r:id="rId79"/>
  </p:sldIdLst>
  <p:sldSz cx="9144000" cy="6858000" type="screen4x3"/>
  <p:notesSz cx="6858000" cy="9144000"/>
  <p:embeddedFontLst>
    <p:embeddedFont>
      <p:font typeface="Cuprum" pitchFamily="2" charset="0"/>
      <p:regular r:id="rId81"/>
      <p:bold r:id="rId82"/>
      <p:italic r:id="rId83"/>
      <p:boldItalic r:id="rId84"/>
    </p:embeddedFont>
    <p:embeddedFont>
      <p:font typeface="Roboto" panose="02000000000000000000" pitchFamily="2" charset="0"/>
      <p:regular r:id="rId85"/>
      <p:bold r:id="rId86"/>
      <p:italic r:id="rId87"/>
      <p:boldItalic r:id="rId88"/>
    </p:embeddedFont>
    <p:embeddedFont>
      <p:font typeface="Verdana" panose="020B0604030504040204" pitchFamily="34" charset="0"/>
      <p:regular r:id="rId89"/>
      <p:bold r:id="rId90"/>
      <p:italic r:id="rId91"/>
      <p:boldItalic r:id="rId9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jczhiLYzr+BfxM2x8VX00kbcUi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47766-6AB2-4ACB-86EA-12D19DBC8C31}">
  <a:tblStyle styleId="{A6747766-6AB2-4ACB-86EA-12D19DBC8C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26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4.fntdata"/><Relationship Id="rId89" Type="http://schemas.openxmlformats.org/officeDocument/2006/relationships/font" Target="fonts/font9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font" Target="fonts/font10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customschemas.google.com/relationships/presentationmetadata" Target="metadata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14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7.fntdata"/><Relationship Id="rId115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font" Target="fonts/font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72140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88946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85559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2236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18209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07652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38833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61998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26505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7397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53169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9821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78987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55851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26862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13983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7106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1465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11715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81774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4549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6139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60569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023049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9879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46639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71222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085515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1322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2365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972523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5692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862979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850617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696893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72775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543909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367089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792992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413297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69072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9722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432462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082580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495030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322625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908402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843145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28506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735961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881010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415132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1488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301526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306114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48478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787954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027154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526143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4131358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618973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48587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192392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3970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633432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264933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296079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559238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468260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8217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44268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3208843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We have finished our presentation, thank you for your attention.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302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4704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2">
  <p:cSld name="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3">
  <p:cSld name=" 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zato">
  <p:cSld name="Layout personalizzat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-1" y="6223609"/>
            <a:ext cx="9151200" cy="660017"/>
          </a:xfrm>
          <a:prstGeom prst="flowChartProcess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r>
              <a:rPr lang="it-IT"/>
              <a:t>  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sz="28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64" name="Google Shape;64;p17" descr="unipdlogo.png"/>
          <p:cNvPicPr preferRelativeResize="0"/>
          <p:nvPr/>
        </p:nvPicPr>
        <p:blipFill rotWithShape="1">
          <a:blip r:embed="rId2">
            <a:alphaModFix/>
          </a:blip>
          <a:srcRect r="50721"/>
          <a:stretch/>
        </p:blipFill>
        <p:spPr>
          <a:xfrm>
            <a:off x="7434000" y="19178"/>
            <a:ext cx="755021" cy="684000"/>
          </a:xfrm>
          <a:prstGeom prst="rect">
            <a:avLst/>
          </a:prstGeom>
          <a:solidFill>
            <a:srgbClr val="9B0014"/>
          </a:solidFill>
          <a:ln>
            <a:noFill/>
          </a:ln>
        </p:spPr>
      </p:pic>
      <p:sp>
        <p:nvSpPr>
          <p:cNvPr id="65" name="Google Shape;65;p17"/>
          <p:cNvSpPr txBox="1"/>
          <p:nvPr/>
        </p:nvSpPr>
        <p:spPr>
          <a:xfrm>
            <a:off x="8136000" y="0"/>
            <a:ext cx="1008000" cy="7020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1500"/>
              <a:buFont typeface="Verdana"/>
              <a:buNone/>
            </a:pPr>
            <a:r>
              <a:rPr lang="it-IT" sz="1500" b="0" i="0" u="none" strike="noStrike" cap="none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/>
          </a:p>
        </p:txBody>
      </p:sp>
      <p:sp>
        <p:nvSpPr>
          <p:cNvPr id="66" name="Google Shape;66;p17"/>
          <p:cNvSpPr txBox="1"/>
          <p:nvPr/>
        </p:nvSpPr>
        <p:spPr>
          <a:xfrm>
            <a:off x="0" y="6399749"/>
            <a:ext cx="8280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1500"/>
              <a:buFont typeface="Verdana"/>
              <a:buNone/>
            </a:pPr>
            <a:r>
              <a:rPr lang="it-IT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Analysis of the </a:t>
            </a:r>
            <a:r>
              <a:rPr lang="it-IT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r>
              <a:rPr lang="it-IT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of the Stipula </a:t>
            </a:r>
            <a:r>
              <a:rPr lang="it-IT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legal</a:t>
            </a:r>
            <a:r>
              <a:rPr lang="it-IT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calculus</a:t>
            </a:r>
            <a:r>
              <a:rPr lang="it-IT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it-IT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Distributed Ledger Technologies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 sz="1300"/>
          </a:p>
        </p:txBody>
      </p:sp>
      <p:pic>
        <p:nvPicPr>
          <p:cNvPr id="58" name="Google Shape;5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" descr="unipd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4" name="Google Shape;7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/>
          <p:nvPr/>
        </p:nvSpPr>
        <p:spPr>
          <a:xfrm>
            <a:off x="-1" y="0"/>
            <a:ext cx="9143981" cy="6550819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-1" y="-19250"/>
            <a:ext cx="9143982" cy="6477192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0" y="1143000"/>
            <a:ext cx="9144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</a:pPr>
            <a:r>
              <a:rPr lang="it-IT" sz="2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 of the </a:t>
            </a:r>
            <a:r>
              <a:rPr lang="it-IT" sz="22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r>
              <a:rPr lang="it-IT" sz="2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of the 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</a:pPr>
            <a:r>
              <a:rPr lang="it-IT" sz="2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Stipula </a:t>
            </a:r>
            <a:r>
              <a:rPr lang="it-IT" sz="22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legal</a:t>
            </a:r>
            <a:r>
              <a:rPr lang="it-IT" sz="2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2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calculus</a:t>
            </a:r>
            <a:r>
              <a:rPr lang="it-IT" sz="2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2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it-IT" sz="2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</a:pPr>
            <a:r>
              <a:rPr lang="it-IT" sz="2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Distributed Ledger Technologies</a:t>
            </a:r>
            <a:endParaRPr sz="22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Google Shape;78;p1"/>
          <p:cNvCxnSpPr/>
          <p:nvPr/>
        </p:nvCxnSpPr>
        <p:spPr>
          <a:xfrm>
            <a:off x="666551" y="27431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1"/>
          <p:cNvCxnSpPr/>
          <p:nvPr/>
        </p:nvCxnSpPr>
        <p:spPr>
          <a:xfrm>
            <a:off x="685800" y="11430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"/>
          <p:cNvSpPr txBox="1"/>
          <p:nvPr/>
        </p:nvSpPr>
        <p:spPr>
          <a:xfrm>
            <a:off x="1440000" y="152401"/>
            <a:ext cx="3798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uprum"/>
              <a:buNone/>
            </a:pPr>
            <a:r>
              <a:rPr lang="it-IT" sz="2400" b="0" i="0" u="none" strike="noStrike" cap="none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2400" b="0" i="0" u="none" strike="noStrike" cap="none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711125" y="2762450"/>
            <a:ext cx="77724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lang="it-IT" sz="20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Master’s</a:t>
            </a:r>
            <a:r>
              <a:rPr lang="it-IT" sz="20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degree </a:t>
            </a:r>
            <a:r>
              <a:rPr lang="it-IT" sz="20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thesis</a:t>
            </a:r>
            <a:endParaRPr sz="20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20000" y="2074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 descr="http://www.math.unipd.it/it/img/layout/logoDM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6648415" y="4381166"/>
            <a:ext cx="1835110" cy="57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it-IT" sz="1600" i="1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Graduand</a:t>
            </a:r>
            <a:endParaRPr lang="it-IT" sz="1600" i="1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it-IT" sz="16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Federico Zanardo</a:t>
            </a:r>
            <a:endParaRPr sz="16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86;p1">
            <a:extLst>
              <a:ext uri="{FF2B5EF4-FFF2-40B4-BE49-F238E27FC236}">
                <a16:creationId xmlns:a16="http://schemas.microsoft.com/office/drawing/2014/main" id="{6318A707-D565-FB73-7DFC-97D24F61E266}"/>
              </a:ext>
            </a:extLst>
          </p:cNvPr>
          <p:cNvSpPr txBox="1"/>
          <p:nvPr/>
        </p:nvSpPr>
        <p:spPr>
          <a:xfrm>
            <a:off x="583694" y="4022173"/>
            <a:ext cx="2530441" cy="57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it-IT" sz="1600" i="1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Supervisor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it-IT" sz="16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Professor Silvia </a:t>
            </a:r>
            <a:r>
              <a:rPr lang="it-IT" sz="160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Crafa</a:t>
            </a:r>
            <a:endParaRPr sz="16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10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Stipula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Buildig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blocks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- Agreement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690743"/>
            <a:ext cx="8059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Meeting of minds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C6D056-FE06-4EBC-DD43-85EC9A4E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66" y="2743424"/>
            <a:ext cx="5900468" cy="8119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394B866-54B5-A381-EE54-3D412DEA6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605" y="4957847"/>
            <a:ext cx="6532456" cy="692180"/>
          </a:xfrm>
          <a:prstGeom prst="rect">
            <a:avLst/>
          </a:prstGeom>
        </p:spPr>
      </p:pic>
      <p:sp>
        <p:nvSpPr>
          <p:cNvPr id="11" name="Google Shape;112;gedc41b4d74_0_46">
            <a:extLst>
              <a:ext uri="{FF2B5EF4-FFF2-40B4-BE49-F238E27FC236}">
                <a16:creationId xmlns:a16="http://schemas.microsoft.com/office/drawing/2014/main" id="{3FE49325-4C53-CFD4-4ADB-ADE5A838FC04}"/>
              </a:ext>
            </a:extLst>
          </p:cNvPr>
          <p:cNvSpPr txBox="1"/>
          <p:nvPr/>
        </p:nvSpPr>
        <p:spPr>
          <a:xfrm>
            <a:off x="371625" y="3841565"/>
            <a:ext cx="8059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312553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11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Stipula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Buildig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blocks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Permissions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prohibitions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2;gedc41b4d74_0_46">
            <a:extLst>
              <a:ext uri="{FF2B5EF4-FFF2-40B4-BE49-F238E27FC236}">
                <a16:creationId xmlns:a16="http://schemas.microsoft.com/office/drawing/2014/main" id="{3FE49325-4C53-CFD4-4ADB-ADE5A838FC04}"/>
              </a:ext>
            </a:extLst>
          </p:cNvPr>
          <p:cNvSpPr txBox="1"/>
          <p:nvPr/>
        </p:nvSpPr>
        <p:spPr>
          <a:xfrm>
            <a:off x="371625" y="2392327"/>
            <a:ext cx="8059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State-machine programming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 lang="it-IT" sz="2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8973C0-FF0B-3D28-A066-EC8A669E3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075" y="3638976"/>
            <a:ext cx="4822646" cy="10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3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12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Stipula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Buildig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blocks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- Assets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836778"/>
            <a:ext cx="80598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 the risk of 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double-spending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accidental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or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locked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-in 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assets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A40171-3384-D589-AB4B-B5233B793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582" y="3429000"/>
            <a:ext cx="4768685" cy="16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8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13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Stipula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Buildig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blocks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Obligations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796421"/>
            <a:ext cx="8059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Prescribe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certain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actions to be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within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specified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timeframe</a:t>
            </a:r>
            <a:endParaRPr lang="it-IT" sz="2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 primitive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542271A-4011-3DB9-D053-9EC05CF4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473" y="2784048"/>
            <a:ext cx="5303527" cy="30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2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14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Stipula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Buildig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blocks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–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Third party enforcements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117490"/>
            <a:ext cx="80598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managing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disputes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without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features,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resembles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actions of a court.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A0C9B73-3FEA-84CF-F81E-39515163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76" y="3440889"/>
            <a:ext cx="4917057" cy="26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2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15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Basic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ideas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659226"/>
            <a:ext cx="80598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Concept of </a:t>
            </a: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dependent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external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factors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(i.e., time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the generation of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Invoking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events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scheduled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over time feature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separation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between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deals with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saving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information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an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immutable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guaranteeing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security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deals with the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execution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contracts</a:t>
            </a:r>
            <a:endParaRPr lang="it-IT" sz="2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3702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16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Basic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ideas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– Layer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separation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582555"/>
            <a:ext cx="8059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separation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between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deals with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saving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information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an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immutable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guaranteeing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security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deals with the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execution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contracts</a:t>
            </a:r>
            <a:endParaRPr lang="it-IT" sz="2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2798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17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 err="1"/>
              <a:t>Architectural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274780"/>
            <a:ext cx="80598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Single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instance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 a server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Peer-to-peer network 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nodes</a:t>
            </a:r>
            <a:endParaRPr lang="it-IT" sz="2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Peer-to-peer network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 an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underlying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Difference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between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Stipula server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Stipula </a:t>
            </a: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9041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18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Basic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ideas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Possible</a:t>
            </a:r>
            <a:r>
              <a:rPr lang="it-IT" sz="28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8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configurations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DB4DFFA-ED93-CB5B-8764-3AEFEDAA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17" y="2009890"/>
            <a:ext cx="6953015" cy="39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71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19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Basic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ideas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Possible</a:t>
            </a:r>
            <a:r>
              <a:rPr lang="it-IT" sz="28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8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configurations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4B867EA-57F4-59EB-9BEC-5B52362ED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02" y="1915622"/>
            <a:ext cx="6987396" cy="41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4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2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it-IT" sz="2800" dirty="0" err="1"/>
              <a:t>Table</a:t>
            </a:r>
            <a:r>
              <a:rPr lang="it-IT" sz="2800" dirty="0"/>
              <a:t> of </a:t>
            </a:r>
            <a:r>
              <a:rPr lang="it-IT" sz="2800" dirty="0" err="1"/>
              <a:t>contents</a:t>
            </a:r>
            <a:endParaRPr dirty="0"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741" y="2357287"/>
            <a:ext cx="2143424" cy="21434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3;p2">
            <a:extLst>
              <a:ext uri="{FF2B5EF4-FFF2-40B4-BE49-F238E27FC236}">
                <a16:creationId xmlns:a16="http://schemas.microsoft.com/office/drawing/2014/main" id="{D7F2A5AD-ECAF-0408-4AE5-87CDC30EBB23}"/>
              </a:ext>
            </a:extLst>
          </p:cNvPr>
          <p:cNvSpPr txBox="1"/>
          <p:nvPr/>
        </p:nvSpPr>
        <p:spPr>
          <a:xfrm>
            <a:off x="4079700" y="1228411"/>
            <a:ext cx="42003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404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Context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04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Aim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thesis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04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Stipula</a:t>
            </a:r>
          </a:p>
          <a:p>
            <a:pPr marL="457200" marR="0" lvl="0" indent="-404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and design</a:t>
            </a:r>
          </a:p>
          <a:p>
            <a:pPr marL="457200" marR="0" lvl="0" indent="-404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04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Considerations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04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04302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20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1. </a:t>
            </a:r>
            <a:r>
              <a:rPr lang="it-IT" dirty="0" err="1"/>
              <a:t>Architectural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Proposed</a:t>
            </a: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8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it-IT" sz="28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rchitecture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16409A-D9A5-37E1-425B-81716AD76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5" y="1482797"/>
            <a:ext cx="7772400" cy="45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40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21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Proposed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it-IT" sz="32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rchitecture</a:t>
            </a:r>
            <a:endParaRPr lang="it-IT" sz="32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043677"/>
            <a:ext cx="8059800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Compiler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Efficiency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Correctness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Interoperability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Virtual Machine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execution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Event scheduling</a:t>
            </a:r>
          </a:p>
          <a:p>
            <a:pPr marL="457200" lvl="5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Safety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asset transfers </a:t>
            </a:r>
          </a:p>
        </p:txBody>
      </p:sp>
    </p:spTree>
    <p:extLst>
      <p:ext uri="{BB962C8B-B14F-4D97-AF65-F5344CB8AC3E}">
        <p14:creationId xmlns:p14="http://schemas.microsoft.com/office/powerpoint/2010/main" val="1133719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22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Proposed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it-IT" sz="32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rchitecture</a:t>
            </a:r>
            <a:endParaRPr lang="it-IT" sz="32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3198113"/>
            <a:ext cx="8059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Storage vs commitment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draws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diffrente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configs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5718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23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Architecture – Message Service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582557"/>
            <a:ext cx="8059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socket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payload in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specific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format (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SignedMessage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client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request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5340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24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Architecture – Compiler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582557"/>
            <a:ext cx="8059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compilation over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interpretation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Inference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Compilation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interoperability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languages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71472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25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Architecture – Virtual Machine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274781"/>
            <a:ext cx="80598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Platform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independence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secure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Stack-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machine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Management of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various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areas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Scheduling events management</a:t>
            </a:r>
          </a:p>
        </p:txBody>
      </p:sp>
    </p:spTree>
    <p:extLst>
      <p:ext uri="{BB962C8B-B14F-4D97-AF65-F5344CB8AC3E}">
        <p14:creationId xmlns:p14="http://schemas.microsoft.com/office/powerpoint/2010/main" val="1912823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26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Architecture – Consensus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890333"/>
            <a:ext cx="80598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multiple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agree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 a single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Goals: data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consistency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fault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tolerance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conflict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-free and security</a:t>
            </a:r>
          </a:p>
        </p:txBody>
      </p:sp>
    </p:spTree>
    <p:extLst>
      <p:ext uri="{BB962C8B-B14F-4D97-AF65-F5344CB8AC3E}">
        <p14:creationId xmlns:p14="http://schemas.microsoft.com/office/powerpoint/2010/main" val="3871798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27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Architecture – Storage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274781"/>
            <a:ext cx="80598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Assets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Transfer of assets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Contracts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instances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8780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28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Architecture – Commitment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967005"/>
            <a:ext cx="80598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Memorize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minimal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set of key information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reconstructing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evolution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of the asset transfers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place over time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Proving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existence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particular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information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level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security</a:t>
            </a:r>
          </a:p>
        </p:txBody>
      </p:sp>
    </p:spTree>
    <p:extLst>
      <p:ext uri="{BB962C8B-B14F-4D97-AF65-F5344CB8AC3E}">
        <p14:creationId xmlns:p14="http://schemas.microsoft.com/office/powerpoint/2010/main" val="183585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29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Architecture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Communication</a:t>
            </a:r>
            <a:r>
              <a:rPr lang="it-IT" sz="32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protocols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274781"/>
            <a:ext cx="80598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communication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between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nodes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Exchange information to determine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consent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about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status of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Exchange information to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connections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nodes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7766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3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 err="1"/>
              <a:t>Contents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r>
              <a:rPr lang="it-IT" sz="32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429771"/>
            <a:ext cx="8059800" cy="686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platform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running Stipula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contracts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marL="45720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endParaRPr lang="it-IT" sz="2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thesis</a:t>
            </a:r>
            <a:endParaRPr lang="it-IT" sz="2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Architectural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Analysis</a:t>
            </a:r>
          </a:p>
          <a:p>
            <a:pPr marL="457200" lvl="8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Proposal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an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distributed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platform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scalable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a server to a peer-to-peer network </a:t>
            </a:r>
          </a:p>
          <a:p>
            <a:pPr marL="457200" lvl="8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Asset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definition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UTXO model</a:t>
            </a:r>
          </a:p>
          <a:p>
            <a:pPr marL="45720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Specific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lang="it-IT" sz="2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Compiler and Virtual Machine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Asset transfers</a:t>
            </a:r>
          </a:p>
          <a:p>
            <a:pPr marL="457200" lvl="1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Obligations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event scheduling</a:t>
            </a:r>
          </a:p>
        </p:txBody>
      </p:sp>
    </p:spTree>
    <p:extLst>
      <p:ext uri="{BB962C8B-B14F-4D97-AF65-F5344CB8AC3E}">
        <p14:creationId xmlns:p14="http://schemas.microsoft.com/office/powerpoint/2010/main" val="1441332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30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1. </a:t>
            </a:r>
            <a:r>
              <a:rPr lang="it-IT" dirty="0" err="1"/>
              <a:t>Architectural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Definition of assets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157178"/>
            <a:ext cx="80598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Unique</a:t>
            </a: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identifier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stipula_coin_asd345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 of the asset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StipulaCoin</a:t>
            </a: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Unit name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STC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Decimals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2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Maximum supply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10000</a:t>
            </a:r>
          </a:p>
        </p:txBody>
      </p:sp>
    </p:spTree>
    <p:extLst>
      <p:ext uri="{BB962C8B-B14F-4D97-AF65-F5344CB8AC3E}">
        <p14:creationId xmlns:p14="http://schemas.microsoft.com/office/powerpoint/2010/main" val="932413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31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Asset management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Definition of assets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977178"/>
            <a:ext cx="80598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Fungible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assets and 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fungible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assets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Unique</a:t>
            </a: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identifier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stipula_coin_abc123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 of the asset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StipulaNFT</a:t>
            </a: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Unit name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SNFT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Decimals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0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Maximum supply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2120471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32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Asset management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Transfer of assets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592732"/>
            <a:ext cx="80598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Consistency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quantity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transferred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Prevent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assets from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getting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stuck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Proof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ownership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Avoid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double-spending</a:t>
            </a:r>
          </a:p>
        </p:txBody>
      </p:sp>
    </p:spTree>
    <p:extLst>
      <p:ext uri="{BB962C8B-B14F-4D97-AF65-F5344CB8AC3E}">
        <p14:creationId xmlns:p14="http://schemas.microsoft.com/office/powerpoint/2010/main" val="375901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33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Asset management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Transfer of assets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048631"/>
            <a:ext cx="80598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Avoid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party-to-party transfers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Pay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-to-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3000" lvl="0">
              <a:lnSpc>
                <a:spcPct val="200000"/>
              </a:lnSpc>
              <a:buClr>
                <a:srgbClr val="9B0014"/>
              </a:buClr>
              <a:buSzPts val="2000"/>
            </a:pP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Pay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-to-Party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A1321A1-695E-9A8D-A06B-09DF4DDEC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371" y="3445951"/>
            <a:ext cx="3944308" cy="78740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23BDD2-C05B-D93B-0DDC-582142DA0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371" y="5280034"/>
            <a:ext cx="4770195" cy="7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27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34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1. </a:t>
            </a:r>
            <a:r>
              <a:rPr lang="it-IT" dirty="0" err="1"/>
              <a:t>Architectural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Asset-balance models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900509"/>
            <a:ext cx="8059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balances of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various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assets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Account-balance-</a:t>
            </a: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UTXO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Unspent</a:t>
            </a: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Transaction</a:t>
            </a: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Output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 perché ho scelto UTXO</a:t>
            </a:r>
          </a:p>
        </p:txBody>
      </p:sp>
    </p:spTree>
    <p:extLst>
      <p:ext uri="{BB962C8B-B14F-4D97-AF65-F5344CB8AC3E}">
        <p14:creationId xmlns:p14="http://schemas.microsoft.com/office/powerpoint/2010/main" val="195893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35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Asset management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Account-balance-</a:t>
            </a:r>
            <a:r>
              <a:rPr lang="it-IT" sz="28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model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168343"/>
            <a:ext cx="8059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terms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scalability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CE2CCE-504E-4130-F3E8-7FBF29403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27" y="3123778"/>
            <a:ext cx="5438595" cy="27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85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36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UTXO model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977180"/>
            <a:ext cx="80598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UTXO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box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certain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amount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an asset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box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close by a 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single-use-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seal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by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owner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quantity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assets in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Advantages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45720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parallelization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partially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solves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double-spending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security</a:t>
            </a:r>
          </a:p>
        </p:txBody>
      </p:sp>
    </p:spTree>
    <p:extLst>
      <p:ext uri="{BB962C8B-B14F-4D97-AF65-F5344CB8AC3E}">
        <p14:creationId xmlns:p14="http://schemas.microsoft.com/office/powerpoint/2010/main" val="1792849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37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UTXO model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284957"/>
            <a:ext cx="80598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(More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transaction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requiring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more signatures or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certain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amount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time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before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funds can be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transferred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multisig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wallet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blocco temporale dei soldi</a:t>
            </a:r>
          </a:p>
        </p:txBody>
      </p:sp>
    </p:spTree>
    <p:extLst>
      <p:ext uri="{BB962C8B-B14F-4D97-AF65-F5344CB8AC3E}">
        <p14:creationId xmlns:p14="http://schemas.microsoft.com/office/powerpoint/2010/main" val="918573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38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Adopted</a:t>
            </a: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8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284960"/>
            <a:ext cx="80598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Definition of a Script </a:t>
            </a: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under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transaction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 be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spent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network 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Inspired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Bitcoin Script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Script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party to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cryptographic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proof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ownership of a UTXO</a:t>
            </a:r>
          </a:p>
        </p:txBody>
      </p:sp>
    </p:spTree>
    <p:extLst>
      <p:ext uri="{BB962C8B-B14F-4D97-AF65-F5344CB8AC3E}">
        <p14:creationId xmlns:p14="http://schemas.microsoft.com/office/powerpoint/2010/main" val="82750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39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Asset management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UTXO model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284961"/>
            <a:ext cx="80598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Pay</a:t>
            </a:r>
            <a:r>
              <a:rPr lang="it-IT" sz="20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-to-Public-Key-Hash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(</a:t>
            </a:r>
            <a:r>
              <a:rPr lang="it-IT" sz="20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P2PKH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) in Bitcoin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lockScript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lock the funds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unlockScript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cryptographic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proof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by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owner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funds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script =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unlockScript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+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lockScript</a:t>
            </a: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9108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4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 err="1"/>
              <a:t>Context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Context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891980"/>
            <a:ext cx="8059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Legal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contracts</a:t>
            </a:r>
            <a:endParaRPr lang="it-IT" sz="2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Principle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freedeom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</a:t>
            </a:r>
            <a:endParaRPr lang="it-IT" sz="2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 easy for non-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experts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40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Script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592739"/>
            <a:ext cx="80598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  <a:p>
            <a:pPr marL="53000">
              <a:lnSpc>
                <a:spcPct val="200000"/>
              </a:lnSpc>
              <a:buClr>
                <a:srgbClr val="9B0014"/>
              </a:buClr>
              <a:buSzPts val="2000"/>
            </a:pP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PUSH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str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&lt;signature&gt; PUSH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str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&lt;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pub_key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&gt; </a:t>
            </a:r>
          </a:p>
          <a:p>
            <a:pPr marL="53000">
              <a:lnSpc>
                <a:spcPct val="200000"/>
              </a:lnSpc>
              <a:buClr>
                <a:srgbClr val="9B0014"/>
              </a:buClr>
              <a:buSzPts val="2000"/>
            </a:pP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  <a:p>
            <a:pPr marL="53000">
              <a:lnSpc>
                <a:spcPct val="200000"/>
              </a:lnSpc>
              <a:buClr>
                <a:srgbClr val="9B0014"/>
              </a:buClr>
              <a:buSzPts val="2000"/>
            </a:pP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DUP SHA256 PUSH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str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&lt;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pub_key_hash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&gt; EQUAL CHECKSIG</a:t>
            </a:r>
          </a:p>
        </p:txBody>
      </p:sp>
    </p:spTree>
    <p:extLst>
      <p:ext uri="{BB962C8B-B14F-4D97-AF65-F5344CB8AC3E}">
        <p14:creationId xmlns:p14="http://schemas.microsoft.com/office/powerpoint/2010/main" val="2302063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41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Asset management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UTXO/Single-use-</a:t>
            </a:r>
            <a:r>
              <a:rPr lang="it-IT" sz="28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seal</a:t>
            </a: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model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772321"/>
            <a:ext cx="80598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PUSH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str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&lt;signature&gt;</a:t>
            </a:r>
          </a:p>
          <a:p>
            <a:pPr marL="53000" lvl="0">
              <a:lnSpc>
                <a:spcPct val="200000"/>
              </a:lnSpc>
              <a:buClr>
                <a:srgbClr val="9B0014"/>
              </a:buClr>
              <a:buSzPts val="2000"/>
            </a:pP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  <a:p>
            <a:pPr marL="53000" lvl="0">
              <a:lnSpc>
                <a:spcPct val="200000"/>
              </a:lnSpc>
              <a:buClr>
                <a:srgbClr val="9B0014"/>
              </a:buClr>
              <a:buSzPts val="2000"/>
            </a:pP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  <a:p>
            <a:pPr marL="53000" lvl="0">
              <a:lnSpc>
                <a:spcPct val="200000"/>
              </a:lnSpc>
              <a:buClr>
                <a:srgbClr val="9B0014"/>
              </a:buClr>
              <a:buSzPts val="2000"/>
            </a:pP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PUSH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str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&lt;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pub_key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&gt; 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BCA4647-6B77-DE6E-4509-5697948AF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904" y="2413359"/>
            <a:ext cx="1779241" cy="1572524"/>
          </a:xfrm>
          <a:prstGeom prst="rect">
            <a:avLst/>
          </a:prstGeom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E65C569-815D-1080-9AD2-84591C7AF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289" y="4842778"/>
            <a:ext cx="1791755" cy="13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07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42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Asset management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UTXO/Single-use-</a:t>
            </a:r>
            <a:r>
              <a:rPr lang="it-IT" sz="28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seal</a:t>
            </a: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model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361923"/>
            <a:ext cx="80598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DUP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SHA256</a:t>
            </a:r>
          </a:p>
          <a:p>
            <a:pPr marL="53000" lvl="0">
              <a:lnSpc>
                <a:spcPct val="200000"/>
              </a:lnSpc>
              <a:buClr>
                <a:srgbClr val="9B0014"/>
              </a:buClr>
              <a:buSzPts val="2000"/>
            </a:pP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PUSH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str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&lt;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pub_key_hash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&gt;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4042B33-5518-9DC5-4C1B-B0E6B5BFC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425" y="1948518"/>
            <a:ext cx="1769171" cy="1385223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7764AA5-C70E-937A-13D4-AFECBDC8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298" y="3525853"/>
            <a:ext cx="1768298" cy="1178865"/>
          </a:xfrm>
          <a:prstGeom prst="rect">
            <a:avLst/>
          </a:prstGeom>
        </p:spPr>
      </p:pic>
      <p:pic>
        <p:nvPicPr>
          <p:cNvPr id="10" name="Immagine 9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B30BF5E2-8E74-71C0-FC7D-14C42868F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298" y="4821924"/>
            <a:ext cx="1768298" cy="13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10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43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Asset management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UTXO/Single-use-</a:t>
            </a:r>
            <a:r>
              <a:rPr lang="it-IT" sz="28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seal</a:t>
            </a: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model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772321"/>
            <a:ext cx="80598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EQUAL</a:t>
            </a:r>
          </a:p>
          <a:p>
            <a:pPr marL="53000" lvl="0">
              <a:lnSpc>
                <a:spcPct val="200000"/>
              </a:lnSpc>
              <a:buClr>
                <a:srgbClr val="9B0014"/>
              </a:buClr>
              <a:buSzPts val="2000"/>
            </a:pP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  <a:p>
            <a:pPr marL="53000" lvl="0">
              <a:lnSpc>
                <a:spcPct val="200000"/>
              </a:lnSpc>
              <a:buClr>
                <a:srgbClr val="9B0014"/>
              </a:buClr>
              <a:buSzPts val="2000"/>
            </a:pP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  <a:p>
            <a:pPr marL="53000" lvl="0">
              <a:lnSpc>
                <a:spcPct val="200000"/>
              </a:lnSpc>
              <a:buClr>
                <a:srgbClr val="9B0014"/>
              </a:buClr>
              <a:buSzPts val="2000"/>
            </a:pP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CHECKSIG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BF10CD8-83F6-478C-5F08-A3A6150F5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289" y="2275332"/>
            <a:ext cx="1790839" cy="1385222"/>
          </a:xfrm>
          <a:prstGeom prst="rect">
            <a:avLst/>
          </a:prstGeom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D733E1F-BA29-0DB4-E902-0E06714CA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289" y="4572778"/>
            <a:ext cx="1790839" cy="13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21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44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Asset management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UTXO model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900512"/>
            <a:ext cx="8059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enables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transaction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requiring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more signatures or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certain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amount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time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before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funds can be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transferred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76892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45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Analysis and design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Asset management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UTXO model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977183"/>
            <a:ext cx="80598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enables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transaction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requiring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more signatures or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certain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amount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time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before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funds can be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transferred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Fungibility</a:t>
            </a: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assets and non-</a:t>
            </a: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fungibility</a:t>
            </a: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UTXO/single-use-</a:t>
            </a: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seals</a:t>
            </a:r>
            <a:endParaRPr lang="it-IT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Difference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Ethereum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2012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46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/>
              <a:t>2. </a:t>
            </a:r>
            <a:r>
              <a:rPr lang="it-IT" sz="2800" dirty="0" err="1"/>
              <a:t>Specific</a:t>
            </a:r>
            <a:r>
              <a:rPr lang="it-IT" sz="2800" dirty="0"/>
              <a:t> </a:t>
            </a:r>
            <a:r>
              <a:rPr lang="it-IT" sz="2800" dirty="0" err="1"/>
              <a:t>implementation</a:t>
            </a:r>
            <a:endParaRPr sz="2800" dirty="0"/>
          </a:p>
        </p:txBody>
      </p:sp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0225767E-D343-8567-151B-5ABB5A626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02" y="777786"/>
            <a:ext cx="4472796" cy="53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91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47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Contracts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instances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592737"/>
            <a:ext cx="80598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difference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(or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instance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 class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for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object-oriented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programming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immutable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instance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change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40232286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48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Message Service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592738"/>
            <a:ext cx="80598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MessageServer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Shared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endParaRPr lang="it-IT" sz="2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ClientHandler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ClientConnection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62286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49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Message Service -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Messages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977186"/>
            <a:ext cx="80598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Direct encoding of Java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JSON format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DeployContract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AgreementCall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FunctionCall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GetAssetById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GetOwnershipByAddress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5990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5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Stipula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Basic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ideas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3199756"/>
            <a:ext cx="80598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Code-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driven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law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Intermediate Domain-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Specific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Language (IDSL)</a:t>
            </a:r>
          </a:p>
        </p:txBody>
      </p:sp>
    </p:spTree>
    <p:extLst>
      <p:ext uri="{BB962C8B-B14F-4D97-AF65-F5344CB8AC3E}">
        <p14:creationId xmlns:p14="http://schemas.microsoft.com/office/powerpoint/2010/main" val="249636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50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Message Service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AgreementCall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977188"/>
            <a:ext cx="80598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Identifier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Arguments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agreement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keys of the parties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want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create a new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instance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 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one time 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Stipula server or Stipula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758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51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Message Service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FunctionCall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900516"/>
            <a:ext cx="8059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Identifier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instance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name to call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Arguments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79406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52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Compiler</a:t>
            </a:r>
          </a:p>
        </p:txBody>
      </p:sp>
      <p:sp>
        <p:nvSpPr>
          <p:cNvPr id="2" name="Google Shape;112;gedc41b4d74_0_46">
            <a:extLst>
              <a:ext uri="{FF2B5EF4-FFF2-40B4-BE49-F238E27FC236}">
                <a16:creationId xmlns:a16="http://schemas.microsoft.com/office/drawing/2014/main" id="{CDCCF1A2-7CE3-6867-2BED-C9BBDEE02848}"/>
              </a:ext>
            </a:extLst>
          </p:cNvPr>
          <p:cNvSpPr txBox="1"/>
          <p:nvPr/>
        </p:nvSpPr>
        <p:spPr>
          <a:xfrm>
            <a:off x="673550" y="2416456"/>
            <a:ext cx="389845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Lexer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Parser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Semantic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analyzer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generator</a:t>
            </a:r>
          </a:p>
        </p:txBody>
      </p:sp>
    </p:spTree>
    <p:extLst>
      <p:ext uri="{BB962C8B-B14F-4D97-AF65-F5344CB8AC3E}">
        <p14:creationId xmlns:p14="http://schemas.microsoft.com/office/powerpoint/2010/main" val="1991359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53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Stipula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bytecode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592740"/>
            <a:ext cx="80598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Compiler (ANTLR tool):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lexer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parser, semantic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code generator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it-IT" sz="20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mirror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features of the high-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level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to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 a stack-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machine</a:t>
            </a:r>
          </a:p>
        </p:txBody>
      </p:sp>
    </p:spTree>
    <p:extLst>
      <p:ext uri="{BB962C8B-B14F-4D97-AF65-F5344CB8AC3E}">
        <p14:creationId xmlns:p14="http://schemas.microsoft.com/office/powerpoint/2010/main" val="3218964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54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Stipula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bytecode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284965"/>
            <a:ext cx="80598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Integers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int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&lt;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variable_name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&gt; 123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str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&lt;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variable_name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&gt; abc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Booleans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bool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&lt;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variable_name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&gt;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true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bool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&lt;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variable_name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&gt; false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(seconds): 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time &lt;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variable_name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&gt; 123</a:t>
            </a:r>
          </a:p>
        </p:txBody>
      </p:sp>
    </p:spTree>
    <p:extLst>
      <p:ext uri="{BB962C8B-B14F-4D97-AF65-F5344CB8AC3E}">
        <p14:creationId xmlns:p14="http://schemas.microsoft.com/office/powerpoint/2010/main" val="2543313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55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Stipula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bytecode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284966"/>
            <a:ext cx="80598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 </a:t>
            </a: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real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&lt;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variable_name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&gt; 123 1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party &lt;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variable_name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&gt; ubL35Am7TimL5R4oMwm2OxgAYA3XT3BeeDE56oxqdLc=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Asset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asset &lt;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variable_name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&gt; 100 2 stipula_coin_asd345</a:t>
            </a:r>
          </a:p>
        </p:txBody>
      </p:sp>
    </p:spTree>
    <p:extLst>
      <p:ext uri="{BB962C8B-B14F-4D97-AF65-F5344CB8AC3E}">
        <p14:creationId xmlns:p14="http://schemas.microsoft.com/office/powerpoint/2010/main" val="889420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56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Stipula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bytecode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Instructions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 descr="Immagine che contiene testo, ricevuta&#10;&#10;Descrizione generata automaticamente">
            <a:extLst>
              <a:ext uri="{FF2B5EF4-FFF2-40B4-BE49-F238E27FC236}">
                <a16:creationId xmlns:a16="http://schemas.microsoft.com/office/drawing/2014/main" id="{3CC1CDE8-81A0-583B-2A00-79A88D585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685" y="1700768"/>
            <a:ext cx="2898144" cy="4311197"/>
          </a:xfrm>
          <a:prstGeom prst="rect">
            <a:avLst/>
          </a:prstGeom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5C7E7F5-C428-8779-1784-BEE55A9FD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854" y="1700768"/>
            <a:ext cx="3225688" cy="431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89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57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Stipula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bytecode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592744"/>
            <a:ext cx="80598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Agreement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fn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agreement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Alice,Bob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Inactive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real,str</a:t>
            </a: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Obligation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obligation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Swap obligation_1 End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Generic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fn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Inactive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Alice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deposit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 Swap </a:t>
            </a:r>
            <a:r>
              <a:rPr lang="it-IT" sz="2000" dirty="0" err="1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int,asset</a:t>
            </a:r>
            <a:endParaRPr lang="it-IT" sz="2000" b="1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07815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58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Virtual Machine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EE60269-F261-AD5A-6DF5-623F24779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946" y="1622261"/>
            <a:ext cx="4289957" cy="43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539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59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Virtual Machine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3208297"/>
            <a:ext cx="80598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Legal </a:t>
            </a: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Virtual Machine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 Virtual Machine</a:t>
            </a:r>
            <a:endParaRPr lang="it-IT" sz="2000" b="1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2F70547-1921-F576-31A3-387449031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45" y="1925235"/>
            <a:ext cx="4133280" cy="3889522"/>
          </a:xfrm>
          <a:prstGeom prst="rect">
            <a:avLst/>
          </a:prstGeom>
        </p:spPr>
      </p:pic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E211EF9-7F95-7CB5-248E-3CB7E682B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894" y="2509928"/>
            <a:ext cx="4318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8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6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Stipula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Code-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driven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normativity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CAD06DD-DB91-C507-52BA-29AEF34F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5" y="2311772"/>
            <a:ext cx="7772400" cy="22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538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60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Virtual Machine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669414"/>
            <a:ext cx="3216964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Illustrate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execution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flow of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generic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input 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asset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the user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make a payment</a:t>
            </a: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9E6ABE5-ED74-AE8F-A902-59A279AC6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171" y="1484735"/>
            <a:ext cx="3795180" cy="45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018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61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Virtual Machine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3208296"/>
            <a:ext cx="321696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Illustrate the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execution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flow of an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obligation</a:t>
            </a:r>
            <a:endParaRPr lang="it-IT" sz="2000" dirty="0">
              <a:solidFill>
                <a:schemeClr val="dk1"/>
              </a:solidFill>
              <a:latin typeface="PT Mono" panose="02060509020205020204" pitchFamily="49" charset="77"/>
              <a:ea typeface="Roboto"/>
              <a:cs typeface="Roboto"/>
              <a:sym typeface="Roboto"/>
            </a:endParaRPr>
          </a:p>
        </p:txBody>
      </p:sp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7716EF9-0640-FE3D-A730-B88DCC745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57" y="1568564"/>
            <a:ext cx="466579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18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62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Implementation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</a:p>
        </p:txBody>
      </p:sp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2BE56C5-61E2-5E2D-83D3-C735B747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25" y="2667000"/>
            <a:ext cx="609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941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63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Considerations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Missing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features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Language features </a:t>
            </a:r>
            <a:r>
              <a:rPr lang="it-IT" sz="32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it-IT" sz="32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implemented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158772"/>
            <a:ext cx="8059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Sending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messages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from the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contract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to a party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CD1AC3-B3F2-C45E-E1B6-47DBDCA1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5" y="3279524"/>
            <a:ext cx="4139734" cy="1423718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DFA201-36A1-A8AE-6BA0-3FC32F48D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101" y="3316480"/>
            <a:ext cx="3579273" cy="15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892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64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Considerations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Missing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features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Language features </a:t>
            </a:r>
            <a:r>
              <a:rPr lang="it-IT" sz="32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it-IT" sz="32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implemented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158772"/>
            <a:ext cx="8059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Syntactic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sugar</a:t>
            </a:r>
          </a:p>
        </p:txBody>
      </p:sp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8D538C1E-4D69-C9F7-ACE2-1491DA088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011" y="3056728"/>
            <a:ext cx="5089825" cy="783624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6C6C62F-5802-1020-E44A-170C58A59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912" y="4420017"/>
            <a:ext cx="2600025" cy="12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691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65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Considerations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Missing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features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Single-use-</a:t>
            </a:r>
            <a:r>
              <a:rPr lang="it-IT" sz="28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seal</a:t>
            </a:r>
            <a:r>
              <a:rPr lang="it-IT" sz="28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merge</a:t>
            </a: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220039"/>
            <a:ext cx="80598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 order to make a payment, the user must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have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available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a single-use-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seal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of the </a:t>
            </a:r>
            <a:r>
              <a:rPr lang="it-IT" sz="2000" i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exact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i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quantity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required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by the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contract</a:t>
            </a:r>
            <a:endParaRPr lang="it-IT" sz="2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If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the user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does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not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have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a single-use-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seal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of the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requested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quantity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the user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cannot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make the payment</a:t>
            </a:r>
          </a:p>
        </p:txBody>
      </p:sp>
    </p:spTree>
    <p:extLst>
      <p:ext uri="{BB962C8B-B14F-4D97-AF65-F5344CB8AC3E}">
        <p14:creationId xmlns:p14="http://schemas.microsoft.com/office/powerpoint/2010/main" val="42303397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66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Considerations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Missing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features –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Single-use-</a:t>
            </a:r>
            <a:r>
              <a:rPr lang="it-IT" sz="28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seal</a:t>
            </a:r>
            <a:r>
              <a:rPr lang="it-IT" sz="28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merge</a:t>
            </a:r>
          </a:p>
        </p:txBody>
      </p:sp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2A63D1B-BE72-EA95-3264-AF305B127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73" y="2095622"/>
            <a:ext cx="5014453" cy="39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562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67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Missing</a:t>
            </a:r>
            <a:r>
              <a:rPr lang="it-IT" sz="2800" dirty="0"/>
              <a:t> features 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28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Creation</a:t>
            </a:r>
            <a:r>
              <a:rPr lang="it-IT" sz="28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of assets and </a:t>
            </a:r>
            <a:r>
              <a:rPr lang="it-IT" sz="28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it-IT" sz="2800" b="1" i="0" u="none" strike="noStrike" cap="none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800" b="1" i="0" u="none" strike="noStrike" cap="none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distribution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527816"/>
            <a:ext cx="8059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The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functionality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of scheduling the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execution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of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certain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piece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of code over time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could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be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leveraged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to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manage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the </a:t>
            </a:r>
            <a:r>
              <a:rPr lang="it-IT" sz="2000" i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creation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it-IT" sz="2000" i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issuance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and </a:t>
            </a:r>
            <a:r>
              <a:rPr lang="it-IT" sz="2000" i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destruction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of assets</a:t>
            </a:r>
          </a:p>
        </p:txBody>
      </p:sp>
    </p:spTree>
    <p:extLst>
      <p:ext uri="{BB962C8B-B14F-4D97-AF65-F5344CB8AC3E}">
        <p14:creationId xmlns:p14="http://schemas.microsoft.com/office/powerpoint/2010/main" val="23335515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68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Considerations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Optimizations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– Virtual Machine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835593"/>
            <a:ext cx="80598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Parallelization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of single-use-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seals</a:t>
            </a:r>
            <a:endParaRPr lang="it-IT" sz="2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Parallelization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of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calls</a:t>
            </a:r>
          </a:p>
        </p:txBody>
      </p:sp>
    </p:spTree>
    <p:extLst>
      <p:ext uri="{BB962C8B-B14F-4D97-AF65-F5344CB8AC3E}">
        <p14:creationId xmlns:p14="http://schemas.microsoft.com/office/powerpoint/2010/main" val="29179663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69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Considerations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Optimizations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– Storage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527817"/>
            <a:ext cx="8059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Parallelization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of </a:t>
            </a:r>
            <a:r>
              <a:rPr lang="it-IT" sz="2000" i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read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requests</a:t>
            </a:r>
            <a:endParaRPr lang="it-IT" sz="2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When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a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write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request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is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received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it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takes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priority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over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read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requests</a:t>
            </a:r>
            <a:endParaRPr lang="it-IT" sz="2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546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7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2B181E-3B1B-6352-5423-215E7BCE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1618FB9-60BC-6575-AAAD-D9D76D7BD90A}"/>
              </a:ext>
            </a:extLst>
          </p:cNvPr>
          <p:cNvSpPr/>
          <p:nvPr/>
        </p:nvSpPr>
        <p:spPr>
          <a:xfrm>
            <a:off x="1" y="1"/>
            <a:ext cx="7452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3CECB85-A379-DDD2-E16D-B74F298C109C}"/>
              </a:ext>
            </a:extLst>
          </p:cNvPr>
          <p:cNvSpPr txBox="1"/>
          <p:nvPr/>
        </p:nvSpPr>
        <p:spPr>
          <a:xfrm>
            <a:off x="1691999" y="238202"/>
            <a:ext cx="5467926" cy="804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stipula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BikeRental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{</a:t>
            </a: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asset wallet:stipula_coin_asd345</a:t>
            </a: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field cost,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rentingTime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,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use_code</a:t>
            </a:r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agreement (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Lender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,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Borrower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)(cost,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rentingTime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){</a:t>
            </a: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   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Lender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,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Borrower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: cost,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rentingTime</a:t>
            </a:r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} ==&gt; @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Inactive</a:t>
            </a:r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@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Inactive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Lender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: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offer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(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z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)[] {</a:t>
            </a: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   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z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-&gt;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use_code</a:t>
            </a:r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} ==&gt; @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Proposal</a:t>
            </a:r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@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Proposal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Borrower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: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accept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()[y]</a:t>
            </a: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    (y == cost) {</a:t>
            </a: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        y -o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wallet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;</a:t>
            </a: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       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now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+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rentingTime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&gt;&gt;</a:t>
            </a: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            @Using {</a:t>
            </a:r>
          </a:p>
          <a:p>
            <a:r>
              <a:rPr lang="it-IT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PT Mono" panose="02060509020205020204" pitchFamily="49" charset="77"/>
              </a:rPr>
              <a:t>		»</a:t>
            </a:r>
            <a:r>
              <a:rPr lang="it-IT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T Mono" panose="02060509020205020204" pitchFamily="49" charset="77"/>
              </a:rPr>
              <a:t>End_reached</a:t>
            </a:r>
            <a:r>
              <a:rPr lang="it-IT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PT Mono" panose="02060509020205020204" pitchFamily="49" charset="77"/>
              </a:rPr>
              <a:t>» -&gt; </a:t>
            </a:r>
            <a:r>
              <a:rPr lang="it-IT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T Mono" panose="02060509020205020204" pitchFamily="49" charset="77"/>
              </a:rPr>
              <a:t>Borrower</a:t>
            </a:r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               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wallet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-o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Lender</a:t>
            </a:r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            } ==&gt; @End</a:t>
            </a: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} ==&gt; @Using</a:t>
            </a: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@Using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Borrower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: end()[] {</a:t>
            </a: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   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wallet</a:t>
            </a:r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-o </a:t>
            </a:r>
            <a:r>
              <a:rPr lang="it-IT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Lender</a:t>
            </a:r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  } ==&gt; @End</a:t>
            </a:r>
          </a:p>
          <a:p>
            <a:endParaRPr lang="it-IT" sz="11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T Mono" panose="02060509020205020204" pitchFamily="49" charset="77"/>
            </a:endParaRPr>
          </a:p>
          <a:p>
            <a:r>
              <a:rPr lang="it-IT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T Mono" panose="02060509020205020204" pitchFamily="49" charset="77"/>
              </a:rPr>
              <a:t>  }</a:t>
            </a:r>
            <a:endParaRPr lang="en-GB" sz="1100" dirty="0">
              <a:solidFill>
                <a:schemeClr val="tx1">
                  <a:lumMod val="95000"/>
                  <a:lumOff val="5000"/>
                </a:schemeClr>
              </a:solidFill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02077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70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Considerations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Limits of the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3143370"/>
            <a:ext cx="8059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Computational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and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memory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resources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required</a:t>
            </a:r>
            <a:endParaRPr lang="it-IT" sz="2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943354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71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Considerations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Future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improvements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846030"/>
            <a:ext cx="80598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Implementation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of the consensus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module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and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communication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protocols</a:t>
            </a:r>
            <a:endParaRPr lang="it-IT" sz="2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Implementation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of the commitment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module</a:t>
            </a:r>
            <a:endParaRPr lang="it-IT" sz="2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Script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language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extension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Creation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of assets and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their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distribution</a:t>
            </a:r>
            <a:endParaRPr lang="it-IT" sz="2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Implementation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of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additional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software (i.e., SDK,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wallet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746853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72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 err="1"/>
              <a:t>Conclusions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767300"/>
            <a:ext cx="80598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Mapped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out a project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direction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Desgin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implementation-agnostic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lang="it-IT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65633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73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Conclusions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153808"/>
            <a:ext cx="80598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Virtual Machine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i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compiler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and 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Stipula </a:t>
            </a:r>
            <a:r>
              <a:rPr lang="it-IT" sz="2000" i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bytecode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(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research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design and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implementation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)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Asset management and 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Script </a:t>
            </a:r>
            <a:r>
              <a:rPr lang="it-IT" sz="2000" i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language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(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research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design and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implementation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)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Distributed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context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and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consent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(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reasearch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and first draft)</a:t>
            </a:r>
          </a:p>
        </p:txBody>
      </p:sp>
    </p:spTree>
    <p:extLst>
      <p:ext uri="{BB962C8B-B14F-4D97-AF65-F5344CB8AC3E}">
        <p14:creationId xmlns:p14="http://schemas.microsoft.com/office/powerpoint/2010/main" val="17627145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74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Conclusions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Organization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769362"/>
            <a:ext cx="8059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Research</a:t>
            </a:r>
            <a:r>
              <a:rPr lang="it-IT" sz="20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b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phase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: from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October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to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December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2022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b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Research</a:t>
            </a:r>
            <a:r>
              <a:rPr lang="it-IT" sz="20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it-IT" sz="2000" b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desgin</a:t>
            </a:r>
            <a:r>
              <a:rPr lang="it-IT" sz="20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and </a:t>
            </a:r>
            <a:r>
              <a:rPr lang="it-IT" sz="2000" b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development</a:t>
            </a:r>
            <a:r>
              <a:rPr lang="it-IT" sz="20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b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phase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: from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December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2022 to April 2023</a:t>
            </a:r>
          </a:p>
        </p:txBody>
      </p:sp>
    </p:spTree>
    <p:extLst>
      <p:ext uri="{BB962C8B-B14F-4D97-AF65-F5344CB8AC3E}">
        <p14:creationId xmlns:p14="http://schemas.microsoft.com/office/powerpoint/2010/main" val="36824183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75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Conclusions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Design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considerations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153808"/>
            <a:ext cx="80598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Virtual Machine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i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compiler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and 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Stipula </a:t>
            </a:r>
            <a:r>
              <a:rPr lang="it-IT" sz="2000" i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bytecode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(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research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design and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implementation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)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Asset management and 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Script </a:t>
            </a:r>
            <a:r>
              <a:rPr lang="it-IT" sz="2000" i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language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(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research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design and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implementation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)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Distributed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context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and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consent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(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reasearch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and first draft)</a:t>
            </a:r>
          </a:p>
        </p:txBody>
      </p:sp>
    </p:spTree>
    <p:extLst>
      <p:ext uri="{BB962C8B-B14F-4D97-AF65-F5344CB8AC3E}">
        <p14:creationId xmlns:p14="http://schemas.microsoft.com/office/powerpoint/2010/main" val="4267999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76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/>
              <a:t>Conclusions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considerations</a:t>
            </a:r>
            <a:endParaRPr lang="it-IT"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2461586"/>
            <a:ext cx="80598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~15,000 lines of code (4,500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generated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by ANTLR tool)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107 classes</a:t>
            </a: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Most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of the code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is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dedicated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to the </a:t>
            </a:r>
            <a:r>
              <a:rPr lang="it-IT" sz="20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development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of the 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Virtual Machine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the </a:t>
            </a:r>
            <a:r>
              <a:rPr lang="it-IT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Stipula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2000" i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bytecode</a:t>
            </a: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and the </a:t>
            </a:r>
            <a:r>
              <a:rPr lang="it-IT" sz="2000" i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compiler</a:t>
            </a:r>
            <a:endParaRPr lang="it-IT" sz="2000" i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939013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13" descr="unipd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13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5" name="Google Shape;42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3"/>
          <p:cNvSpPr/>
          <p:nvPr/>
        </p:nvSpPr>
        <p:spPr>
          <a:xfrm>
            <a:off x="-1" y="0"/>
            <a:ext cx="9143981" cy="6550819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-1" y="-19250"/>
            <a:ext cx="9143981" cy="6477200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3"/>
          <p:cNvSpPr txBox="1"/>
          <p:nvPr/>
        </p:nvSpPr>
        <p:spPr>
          <a:xfrm>
            <a:off x="-19" y="2592356"/>
            <a:ext cx="9143999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</a:pPr>
            <a:r>
              <a:rPr lang="it-IT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 for your attention!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9" name="Google Shape;429;p13"/>
          <p:cNvCxnSpPr/>
          <p:nvPr/>
        </p:nvCxnSpPr>
        <p:spPr>
          <a:xfrm>
            <a:off x="666532" y="4192555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p13"/>
          <p:cNvCxnSpPr/>
          <p:nvPr/>
        </p:nvCxnSpPr>
        <p:spPr>
          <a:xfrm>
            <a:off x="685781" y="2592356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p13"/>
          <p:cNvSpPr txBox="1"/>
          <p:nvPr/>
        </p:nvSpPr>
        <p:spPr>
          <a:xfrm>
            <a:off x="1440000" y="151200"/>
            <a:ext cx="3124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uprum"/>
              <a:buNone/>
            </a:pPr>
            <a:r>
              <a:rPr lang="it-IT" sz="2400" b="0" i="0" u="none" strike="noStrike" cap="none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/>
          </a:p>
        </p:txBody>
      </p:sp>
      <p:sp>
        <p:nvSpPr>
          <p:cNvPr id="432" name="Google Shape;432;p13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1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20000" y="208800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3" descr="http://www.math.unipd.it/it/img/layout/logoDM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8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Stipula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Building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blocks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1768100"/>
            <a:ext cx="80598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Stipula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languale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untyped</a:t>
            </a:r>
            <a:endParaRPr lang="it-IT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begins</a:t>
            </a:r>
            <a:r>
              <a:rPr lang="it-IT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keyword </a:t>
            </a:r>
            <a:r>
              <a:rPr lang="it-IT" sz="2000" dirty="0">
                <a:solidFill>
                  <a:schemeClr val="dk1"/>
                </a:solidFill>
                <a:latin typeface="PT Mono" panose="02060509020205020204" pitchFamily="49" charset="77"/>
                <a:ea typeface="Roboto"/>
                <a:cs typeface="Roboto"/>
                <a:sym typeface="Roboto"/>
              </a:rPr>
              <a:t>stipula</a:t>
            </a:r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B3AFD4-F6D1-D50A-6101-A51CC206E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473" y="3616931"/>
            <a:ext cx="5452104" cy="172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4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8280000" y="6228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it-IT" smtClean="0"/>
              <a:t>9</a:t>
            </a:fld>
            <a:r>
              <a:rPr lang="it-IT" dirty="0"/>
              <a:t>/96 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5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dirty="0"/>
              <a:t>Stipula</a:t>
            </a:r>
            <a:endParaRPr sz="2800"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712425" y="900000"/>
            <a:ext cx="771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3200"/>
              <a:buFont typeface="Verdana"/>
              <a:buNone/>
            </a:pP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Building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blocks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Contract</a:t>
            </a:r>
            <a:r>
              <a:rPr lang="it-IT" sz="3200" b="1" dirty="0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3200" b="1" dirty="0" err="1">
                <a:solidFill>
                  <a:srgbClr val="9B0014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sz="2800" b="1" i="0" u="none" strike="noStrike" cap="none" dirty="0">
              <a:solidFill>
                <a:srgbClr val="9B00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12;gedc41b4d74_0_46">
            <a:extLst>
              <a:ext uri="{FF2B5EF4-FFF2-40B4-BE49-F238E27FC236}">
                <a16:creationId xmlns:a16="http://schemas.microsoft.com/office/drawing/2014/main" id="{0D8EE93D-DF55-844F-AEFF-329447729DAD}"/>
              </a:ext>
            </a:extLst>
          </p:cNvPr>
          <p:cNvSpPr txBox="1"/>
          <p:nvPr/>
        </p:nvSpPr>
        <p:spPr>
          <a:xfrm>
            <a:off x="371625" y="3507533"/>
            <a:ext cx="8059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04200">
              <a:lnSpc>
                <a:spcPct val="200000"/>
              </a:lnSpc>
              <a:buClr>
                <a:srgbClr val="9B0014"/>
              </a:buClr>
              <a:buSzPts val="2000"/>
              <a:buFont typeface="Verdana"/>
              <a:buChar char="◊"/>
            </a:pPr>
            <a:r>
              <a:rPr lang="it-IT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Bike rental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57A8AE-C0C6-6BD3-E170-303294ECA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596" y="1486596"/>
            <a:ext cx="4531404" cy="46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521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14120</TotalTime>
  <Words>2027</Words>
  <Application>Microsoft Macintosh PowerPoint</Application>
  <PresentationFormat>Presentazione su schermo (4:3)</PresentationFormat>
  <Paragraphs>499</Paragraphs>
  <Slides>77</Slides>
  <Notes>77</Notes>
  <HiddenSlides>50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77</vt:i4>
      </vt:variant>
    </vt:vector>
  </HeadingPairs>
  <TitlesOfParts>
    <vt:vector size="84" baseType="lpstr">
      <vt:lpstr>Roboto</vt:lpstr>
      <vt:lpstr>Verdana</vt:lpstr>
      <vt:lpstr>Arial</vt:lpstr>
      <vt:lpstr>PT Mono</vt:lpstr>
      <vt:lpstr>Cuprum</vt:lpstr>
      <vt:lpstr>Simple Light</vt:lpstr>
      <vt:lpstr>Custom</vt:lpstr>
      <vt:lpstr>Presentazione standard di PowerPoint</vt:lpstr>
      <vt:lpstr>Table of contents</vt:lpstr>
      <vt:lpstr>Contents</vt:lpstr>
      <vt:lpstr>Context</vt:lpstr>
      <vt:lpstr>Stipula</vt:lpstr>
      <vt:lpstr>Stipula</vt:lpstr>
      <vt:lpstr>Presentazione standard di PowerPoint</vt:lpstr>
      <vt:lpstr>Stipula</vt:lpstr>
      <vt:lpstr>Stipula</vt:lpstr>
      <vt:lpstr>Stipula</vt:lpstr>
      <vt:lpstr>Stipula</vt:lpstr>
      <vt:lpstr>Stipula</vt:lpstr>
      <vt:lpstr>Stipula</vt:lpstr>
      <vt:lpstr>Stipula</vt:lpstr>
      <vt:lpstr>Analysis and design</vt:lpstr>
      <vt:lpstr>Analysis and design</vt:lpstr>
      <vt:lpstr>Architectural analysis</vt:lpstr>
      <vt:lpstr>Analysis and design</vt:lpstr>
      <vt:lpstr>Analysis and design</vt:lpstr>
      <vt:lpstr>1. Architectural analysis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1. Architectural analysis</vt:lpstr>
      <vt:lpstr>Analysis and design</vt:lpstr>
      <vt:lpstr>Analysis and design</vt:lpstr>
      <vt:lpstr>Analysis and design</vt:lpstr>
      <vt:lpstr>1. Architectural analysis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2. Specific 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Considerations</vt:lpstr>
      <vt:lpstr>Considerations</vt:lpstr>
      <vt:lpstr>Considerations</vt:lpstr>
      <vt:lpstr>Considerations</vt:lpstr>
      <vt:lpstr>Missing features </vt:lpstr>
      <vt:lpstr>Considerations</vt:lpstr>
      <vt:lpstr>Considerations</vt:lpstr>
      <vt:lpstr>Considerations</vt:lpstr>
      <vt:lpstr>Considerations</vt:lpstr>
      <vt:lpstr>Conclusions</vt:lpstr>
      <vt:lpstr>Conclusions</vt:lpstr>
      <vt:lpstr>Conclusions</vt:lpstr>
      <vt:lpstr>Conclusions</vt:lpstr>
      <vt:lpstr>Conclusions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dei negri</dc:creator>
  <cp:lastModifiedBy>Federico Zanardo</cp:lastModifiedBy>
  <cp:revision>69</cp:revision>
  <dcterms:created xsi:type="dcterms:W3CDTF">2020-07-15T09:36:14Z</dcterms:created>
  <dcterms:modified xsi:type="dcterms:W3CDTF">2023-04-17T09:29:47Z</dcterms:modified>
</cp:coreProperties>
</file>