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4" r:id="rId2"/>
    <p:sldId id="265" r:id="rId3"/>
    <p:sldId id="277" r:id="rId4"/>
    <p:sldId id="266" r:id="rId5"/>
    <p:sldId id="268" r:id="rId6"/>
    <p:sldId id="267" r:id="rId7"/>
    <p:sldId id="269" r:id="rId8"/>
    <p:sldId id="270" r:id="rId9"/>
    <p:sldId id="271" r:id="rId10"/>
    <p:sldId id="273" r:id="rId11"/>
    <p:sldId id="262" r:id="rId12"/>
    <p:sldId id="274" r:id="rId13"/>
    <p:sldId id="275" r:id="rId14"/>
    <p:sldId id="263"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48"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B2FF9-74A3-4071-A845-E8F32E956D6B}"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4219D-E705-4C32-837C-7C13440592BD}" type="slidenum">
              <a:rPr lang="en-US" smtClean="0"/>
              <a:t>‹#›</a:t>
            </a:fld>
            <a:endParaRPr lang="en-US"/>
          </a:p>
        </p:txBody>
      </p:sp>
    </p:spTree>
    <p:extLst>
      <p:ext uri="{BB962C8B-B14F-4D97-AF65-F5344CB8AC3E}">
        <p14:creationId xmlns:p14="http://schemas.microsoft.com/office/powerpoint/2010/main" val="2649970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want to start with an introduction of what we are trying to do. Importantly, to introduce some vocabulary so we can communicate effectively about rather abstract data stewardship concepts. This will involve introducing the big picture aka data pipeline then dialing in on some really critical details about </a:t>
            </a:r>
            <a:r>
              <a:rPr lang="en-US" dirty="0" err="1"/>
              <a:t>datawarehouse</a:t>
            </a:r>
            <a:r>
              <a:rPr lang="en-US" dirty="0"/>
              <a:t> design. </a:t>
            </a:r>
          </a:p>
          <a:p>
            <a:endParaRPr lang="en-US" dirty="0"/>
          </a:p>
          <a:p>
            <a:r>
              <a:rPr lang="en-US" dirty="0"/>
              <a:t>Secondly, give an overview of the current HCUP infrastructure which including the main processes: data source, extract-load, and transformation.</a:t>
            </a:r>
          </a:p>
          <a:p>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2</a:t>
            </a:fld>
            <a:endParaRPr lang="en-US"/>
          </a:p>
        </p:txBody>
      </p:sp>
    </p:spTree>
    <p:extLst>
      <p:ext uri="{BB962C8B-B14F-4D97-AF65-F5344CB8AC3E}">
        <p14:creationId xmlns:p14="http://schemas.microsoft.com/office/powerpoint/2010/main" val="3091221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sources: </a:t>
            </a:r>
            <a:r>
              <a:rPr lang="en-US" dirty="0"/>
              <a:t>Starting with Data Sources, we bought a bunch of data from HCUP. It is pretty clean and stored in .asc files.</a:t>
            </a:r>
          </a:p>
          <a:p>
            <a:endParaRPr lang="en-US" dirty="0"/>
          </a:p>
          <a:p>
            <a:r>
              <a:rPr lang="en-US" b="1" dirty="0"/>
              <a:t>ETL: </a:t>
            </a:r>
            <a:r>
              <a:rPr lang="en-US" b="0" dirty="0"/>
              <a:t>ETL stands for Extract Transform Load. In many use cases we have to extract data/metadata from raw sources then clean it with some transformations before loading it into for use. In our case HCUP is pretty clean. So we just do the extract via the HCUP load scripts and then loading into our database which is just a bunch of .parquet files. This is relative straightforward.</a:t>
            </a:r>
          </a:p>
          <a:p>
            <a:endParaRPr lang="en-US" b="0" dirty="0"/>
          </a:p>
          <a:p>
            <a:r>
              <a:rPr lang="en-US" b="1" dirty="0"/>
              <a:t>Data Warehouse:</a:t>
            </a:r>
            <a:r>
              <a:rPr lang="en-US" b="0" dirty="0"/>
              <a:t> This next step is kind of an unknown at the UHC. We sure do have data warehouses (everything that happens between data cleaning and manuscript analysis) but we don’t have a good conceptual understanding of what a data warehouse is or what best practices to follow an importantly lack of unity between groups when it comes to how to go from cleaned/structured data to research outputs. </a:t>
            </a:r>
          </a:p>
          <a:p>
            <a:endParaRPr lang="en-US" b="0" dirty="0"/>
          </a:p>
          <a:p>
            <a:r>
              <a:rPr lang="en-US" b="0" dirty="0"/>
              <a:t>There is definitely room for growth and value in building data warehousing capacity for us not only as at the project but also as a skill to incorporate into many projects. </a:t>
            </a:r>
            <a:r>
              <a:rPr lang="en-US" dirty="0"/>
              <a:t>In general, tech companies leads trends for efficiency compared to academia and again this is the case for data warehouses. So designing infrastructure for HCUP, involved a lot of learning about how different companies build their data warehouses. </a:t>
            </a:r>
          </a:p>
          <a:p>
            <a:endParaRPr lang="en-US" dirty="0"/>
          </a:p>
          <a:p>
            <a:r>
              <a:rPr lang="en-US" dirty="0"/>
              <a:t>I before going into detail about the HCUP data pipeline. I want to just give a primer on data warehouses, importantly to clarify or introduce some vocabulary that is often confusing for those unfamiliar with </a:t>
            </a:r>
            <a:r>
              <a:rPr lang="en-US"/>
              <a:t>data warhousing. </a:t>
            </a:r>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12</a:t>
            </a:fld>
            <a:endParaRPr lang="en-US"/>
          </a:p>
        </p:txBody>
      </p:sp>
    </p:spTree>
    <p:extLst>
      <p:ext uri="{BB962C8B-B14F-4D97-AF65-F5344CB8AC3E}">
        <p14:creationId xmlns:p14="http://schemas.microsoft.com/office/powerpoint/2010/main" val="2962187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t>
            </a:r>
          </a:p>
        </p:txBody>
      </p:sp>
      <p:sp>
        <p:nvSpPr>
          <p:cNvPr id="4" name="Slide Number Placeholder 3"/>
          <p:cNvSpPr>
            <a:spLocks noGrp="1"/>
          </p:cNvSpPr>
          <p:nvPr>
            <p:ph type="sldNum" sz="quarter" idx="5"/>
          </p:nvPr>
        </p:nvSpPr>
        <p:spPr/>
        <p:txBody>
          <a:bodyPr/>
          <a:lstStyle/>
          <a:p>
            <a:fld id="{9BD4219D-E705-4C32-837C-7C13440592BD}" type="slidenum">
              <a:rPr lang="en-US" smtClean="0"/>
              <a:t>15</a:t>
            </a:fld>
            <a:endParaRPr lang="en-US"/>
          </a:p>
        </p:txBody>
      </p:sp>
    </p:spTree>
    <p:extLst>
      <p:ext uri="{BB962C8B-B14F-4D97-AF65-F5344CB8AC3E}">
        <p14:creationId xmlns:p14="http://schemas.microsoft.com/office/powerpoint/2010/main" val="290838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want to start with an introduction of what we are trying to do. Importantly, to introduce some vocabulary so we can communicate effectively about rather abstract data stewardship concepts. This will involve introducing the big picture aka data pipeline then dialing in on some really critical details about </a:t>
            </a:r>
            <a:r>
              <a:rPr lang="en-US" dirty="0" err="1"/>
              <a:t>datawarehouse</a:t>
            </a:r>
            <a:r>
              <a:rPr lang="en-US" dirty="0"/>
              <a:t> design. </a:t>
            </a:r>
          </a:p>
          <a:p>
            <a:endParaRPr lang="en-US" dirty="0"/>
          </a:p>
          <a:p>
            <a:r>
              <a:rPr lang="en-US" dirty="0"/>
              <a:t>Secondly, give an overview of the current HCUP infrastructure which including the main processes: data source, extract-load, and transformation.</a:t>
            </a:r>
          </a:p>
          <a:p>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3</a:t>
            </a:fld>
            <a:endParaRPr lang="en-US"/>
          </a:p>
        </p:txBody>
      </p:sp>
    </p:spTree>
    <p:extLst>
      <p:ext uri="{BB962C8B-B14F-4D97-AF65-F5344CB8AC3E}">
        <p14:creationId xmlns:p14="http://schemas.microsoft.com/office/powerpoint/2010/main" val="66107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each point)</a:t>
            </a:r>
          </a:p>
          <a:p>
            <a:endParaRPr lang="en-US" dirty="0"/>
          </a:p>
          <a:p>
            <a:r>
              <a:rPr lang="en-US" dirty="0"/>
              <a:t>Almost every data driven process can be captured by this schematic. Although the final product varying by field. For industry the BI could be a report that informs critical business decisions for academia it is often a manuscript. But it is true for everyone that the how your data pipeline is designed and executed will effect the timeliness, cost, quality and ultimately value of your final product. </a:t>
            </a:r>
          </a:p>
          <a:p>
            <a:endParaRPr lang="en-US" dirty="0"/>
          </a:p>
          <a:p>
            <a:r>
              <a:rPr lang="en-US" dirty="0"/>
              <a:t>Lets take a brief look at the big picture for HCUP.</a:t>
            </a:r>
          </a:p>
        </p:txBody>
      </p:sp>
      <p:sp>
        <p:nvSpPr>
          <p:cNvPr id="4" name="Slide Number Placeholder 3"/>
          <p:cNvSpPr>
            <a:spLocks noGrp="1"/>
          </p:cNvSpPr>
          <p:nvPr>
            <p:ph type="sldNum" sz="quarter" idx="5"/>
          </p:nvPr>
        </p:nvSpPr>
        <p:spPr/>
        <p:txBody>
          <a:bodyPr/>
          <a:lstStyle/>
          <a:p>
            <a:fld id="{9BD4219D-E705-4C32-837C-7C13440592BD}" type="slidenum">
              <a:rPr lang="en-US" smtClean="0"/>
              <a:t>4</a:t>
            </a:fld>
            <a:endParaRPr lang="en-US"/>
          </a:p>
        </p:txBody>
      </p:sp>
    </p:spTree>
    <p:extLst>
      <p:ext uri="{BB962C8B-B14F-4D97-AF65-F5344CB8AC3E}">
        <p14:creationId xmlns:p14="http://schemas.microsoft.com/office/powerpoint/2010/main" val="139836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sources: </a:t>
            </a:r>
            <a:r>
              <a:rPr lang="en-US" dirty="0"/>
              <a:t>Starting with Data Sources, we bought a bunch of data from HCUP. It is pretty clean and stored in .asc files.</a:t>
            </a:r>
          </a:p>
          <a:p>
            <a:endParaRPr lang="en-US" dirty="0"/>
          </a:p>
          <a:p>
            <a:r>
              <a:rPr lang="en-US" b="1" dirty="0"/>
              <a:t>ETL: </a:t>
            </a:r>
            <a:r>
              <a:rPr lang="en-US" b="0" dirty="0"/>
              <a:t>ETL stands for Extract Transform Load. In many use cases we have to extract data/metadata from raw sources then clean it with some transformations before loading it into for use. In our case HCUP is pretty clean. So we just do the extract via the HCUP load scripts and then loading into our database which is just a bunch of .parquet files. This is relative straightforward.</a:t>
            </a:r>
          </a:p>
          <a:p>
            <a:endParaRPr lang="en-US" b="0" dirty="0"/>
          </a:p>
          <a:p>
            <a:r>
              <a:rPr lang="en-US" b="1" dirty="0"/>
              <a:t>Data Warehouse:</a:t>
            </a:r>
            <a:r>
              <a:rPr lang="en-US" b="0" dirty="0"/>
              <a:t> This next step is kind of an unknown at the UHC. We sure do have data warehouses (everything that happens between data cleaning and manuscript analysis) but we don’t have a good conceptual understanding of what a data warehouse is or what best practices to follow an importantly lack of unity between groups when it comes to how to go from cleaned/structured data to research outputs. </a:t>
            </a:r>
          </a:p>
          <a:p>
            <a:endParaRPr lang="en-US" b="0" dirty="0"/>
          </a:p>
          <a:p>
            <a:r>
              <a:rPr lang="en-US" b="0" dirty="0"/>
              <a:t>There is definitely room for growth and value in building data warehousing capacity for us not only as at the project but also as a skill to incorporate into many projects. </a:t>
            </a:r>
            <a:r>
              <a:rPr lang="en-US" dirty="0"/>
              <a:t>In general, tech companies leads trends for efficiency compared to academia and again this is the case for data warehouses. So designing infrastructure for HCUP, involved a lot of learning about how different companies build their data warehouses. </a:t>
            </a:r>
          </a:p>
          <a:p>
            <a:endParaRPr lang="en-US" dirty="0"/>
          </a:p>
          <a:p>
            <a:r>
              <a:rPr lang="en-US" dirty="0"/>
              <a:t>I before going into detail about the HCUP data pipeline. I want to just give a primer on data warehouses, importantly to clarify or introduce some vocabulary that is often confusing for those unfamiliar with </a:t>
            </a:r>
            <a:r>
              <a:rPr lang="en-US"/>
              <a:t>data warhousing. </a:t>
            </a:r>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5</a:t>
            </a:fld>
            <a:endParaRPr lang="en-US"/>
          </a:p>
        </p:txBody>
      </p:sp>
    </p:spTree>
    <p:extLst>
      <p:ext uri="{BB962C8B-B14F-4D97-AF65-F5344CB8AC3E}">
        <p14:creationId xmlns:p14="http://schemas.microsoft.com/office/powerpoint/2010/main" val="56338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6</a:t>
            </a:fld>
            <a:endParaRPr lang="en-US"/>
          </a:p>
        </p:txBody>
      </p:sp>
    </p:spTree>
    <p:extLst>
      <p:ext uri="{BB962C8B-B14F-4D97-AF65-F5344CB8AC3E}">
        <p14:creationId xmlns:p14="http://schemas.microsoft.com/office/powerpoint/2010/main" val="266847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7</a:t>
            </a:fld>
            <a:endParaRPr lang="en-US"/>
          </a:p>
        </p:txBody>
      </p:sp>
    </p:spTree>
    <p:extLst>
      <p:ext uri="{BB962C8B-B14F-4D97-AF65-F5344CB8AC3E}">
        <p14:creationId xmlns:p14="http://schemas.microsoft.com/office/powerpoint/2010/main" val="1850922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8</a:t>
            </a:fld>
            <a:endParaRPr lang="en-US"/>
          </a:p>
        </p:txBody>
      </p:sp>
    </p:spTree>
    <p:extLst>
      <p:ext uri="{BB962C8B-B14F-4D97-AF65-F5344CB8AC3E}">
        <p14:creationId xmlns:p14="http://schemas.microsoft.com/office/powerpoint/2010/main" val="97329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be looking at the differences between databases, data warehouses and data lake.</a:t>
            </a:r>
          </a:p>
          <a:p>
            <a:endParaRPr lang="en-US" dirty="0"/>
          </a:p>
          <a:p>
            <a:endParaRPr lang="en-US" dirty="0"/>
          </a:p>
          <a:p>
            <a:r>
              <a:rPr lang="en-US" dirty="0"/>
              <a:t>Lets start with a data base. Typically when someone says SQL or database they are referring to a data base (e.g. Oracle, MySQL, Postgres) they mean a relational database. </a:t>
            </a:r>
          </a:p>
        </p:txBody>
      </p:sp>
      <p:sp>
        <p:nvSpPr>
          <p:cNvPr id="4" name="Slide Number Placeholder 3"/>
          <p:cNvSpPr>
            <a:spLocks noGrp="1"/>
          </p:cNvSpPr>
          <p:nvPr>
            <p:ph type="sldNum" sz="quarter" idx="5"/>
          </p:nvPr>
        </p:nvSpPr>
        <p:spPr/>
        <p:txBody>
          <a:bodyPr/>
          <a:lstStyle/>
          <a:p>
            <a:fld id="{9BD4219D-E705-4C32-837C-7C13440592BD}" type="slidenum">
              <a:rPr lang="en-US" smtClean="0"/>
              <a:t>9</a:t>
            </a:fld>
            <a:endParaRPr lang="en-US"/>
          </a:p>
        </p:txBody>
      </p:sp>
    </p:spTree>
    <p:extLst>
      <p:ext uri="{BB962C8B-B14F-4D97-AF65-F5344CB8AC3E}">
        <p14:creationId xmlns:p14="http://schemas.microsoft.com/office/powerpoint/2010/main" val="2756444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sources: </a:t>
            </a:r>
            <a:r>
              <a:rPr lang="en-US" dirty="0"/>
              <a:t>Starting with Data Sources, we bought a bunch of data from HCUP. It is pretty clean and stored in .asc files.</a:t>
            </a:r>
          </a:p>
          <a:p>
            <a:endParaRPr lang="en-US" dirty="0"/>
          </a:p>
          <a:p>
            <a:r>
              <a:rPr lang="en-US" b="1" dirty="0"/>
              <a:t>ETL: </a:t>
            </a:r>
            <a:r>
              <a:rPr lang="en-US" b="0" dirty="0"/>
              <a:t>ETL stands for Extract Transform Load. In many use cases we have to extract data/metadata from raw sources then clean it with some transformations before loading it into for use. In our case HCUP is pretty clean. So we just do the extract via the HCUP load scripts and then loading into our database which is just a bunch of .parquet files. This is relative straightforward.</a:t>
            </a:r>
          </a:p>
          <a:p>
            <a:endParaRPr lang="en-US" b="0" dirty="0"/>
          </a:p>
          <a:p>
            <a:r>
              <a:rPr lang="en-US" b="1" dirty="0"/>
              <a:t>Data Warehouse:</a:t>
            </a:r>
            <a:r>
              <a:rPr lang="en-US" b="0" dirty="0"/>
              <a:t> This next step is kind of an unknown at the UHC. We sure do have data warehouses (everything that happens between data cleaning and manuscript analysis) but we don’t have a good conceptual understanding of what a data warehouse is or what best practices to follow an importantly lack of unity between groups when it comes to how to go from cleaned/structured data to research outputs. </a:t>
            </a:r>
          </a:p>
          <a:p>
            <a:endParaRPr lang="en-US" b="0" dirty="0"/>
          </a:p>
          <a:p>
            <a:r>
              <a:rPr lang="en-US" b="0" dirty="0"/>
              <a:t>There is definitely room for growth and value in building data warehousing capacity for us not only as at the project but also as a skill to incorporate into many projects. </a:t>
            </a:r>
            <a:r>
              <a:rPr lang="en-US" dirty="0"/>
              <a:t>In general, tech companies leads trends for efficiency compared to academia and again this is the case for data warehouses. So designing infrastructure for HCUP, involved a lot of learning about how different companies build their data warehouses. </a:t>
            </a:r>
          </a:p>
          <a:p>
            <a:endParaRPr lang="en-US" dirty="0"/>
          </a:p>
          <a:p>
            <a:r>
              <a:rPr lang="en-US" dirty="0"/>
              <a:t>I before going into detail about the HCUP data pipeline. I want to just give a primer on data warehouses, importantly to clarify or introduce some vocabulary that is often confusing for those unfamiliar with </a:t>
            </a:r>
            <a:r>
              <a:rPr lang="en-US"/>
              <a:t>data warhousing. </a:t>
            </a:r>
            <a:endParaRPr lang="en-US" dirty="0"/>
          </a:p>
        </p:txBody>
      </p:sp>
      <p:sp>
        <p:nvSpPr>
          <p:cNvPr id="4" name="Slide Number Placeholder 3"/>
          <p:cNvSpPr>
            <a:spLocks noGrp="1"/>
          </p:cNvSpPr>
          <p:nvPr>
            <p:ph type="sldNum" sz="quarter" idx="5"/>
          </p:nvPr>
        </p:nvSpPr>
        <p:spPr/>
        <p:txBody>
          <a:bodyPr/>
          <a:lstStyle/>
          <a:p>
            <a:fld id="{9BD4219D-E705-4C32-837C-7C13440592BD}" type="slidenum">
              <a:rPr lang="en-US" smtClean="0"/>
              <a:t>10</a:t>
            </a:fld>
            <a:endParaRPr lang="en-US"/>
          </a:p>
        </p:txBody>
      </p:sp>
    </p:spTree>
    <p:extLst>
      <p:ext uri="{BB962C8B-B14F-4D97-AF65-F5344CB8AC3E}">
        <p14:creationId xmlns:p14="http://schemas.microsoft.com/office/powerpoint/2010/main" val="257668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B3EC-3211-454D-CABC-3A803DD7F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D78C17-DB07-E411-F57E-A0669008A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B1B56-49A4-43CF-9376-15A16EDAC641}"/>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D421479A-4C7D-79CA-3FB0-E7DE78830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0472F-2D3E-040C-F8CE-0F46C5BDE04A}"/>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290460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D24B-E435-36F2-3F09-AA4E188FD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065D8F-961B-9528-2495-93F3B2201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D7819-7352-664F-78E8-169551C173F6}"/>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A137F9D1-9B35-8B3F-3F45-E986BE75E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733E8-38BA-D52A-58BF-D202EB4290C2}"/>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320364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7262D-B1F9-B555-D125-ADB7127D1D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A0E488-362C-686F-B327-04A32D8889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E5C88-CA52-7DE5-FFBC-2C8979D09711}"/>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23135167-DE15-5F53-49EF-1F13497D4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1687D-AB45-B9ED-50A4-9180A7A88179}"/>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84431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4050-17E5-68A3-AAB8-F9A490120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7EC0D-91E1-05CD-25E2-47EBF4CAB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CFC83-D52D-B31D-5FBF-B6AB0E9B9961}"/>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2E37EDB4-CE6D-4089-40CF-2C5645BA6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29C84-5044-0BC8-1211-84621A549D02}"/>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37948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0C32-5BF0-7F95-EA5E-B0C1918FB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F0E25-9D72-10A7-959F-5AA46F47C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E9ED7-8209-D4A1-EAC0-B6998991EBF4}"/>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7E0F0938-1C8A-DD3D-E50E-3DA26587A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A24D5-2192-AB77-7383-64227CC5B2C0}"/>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317229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D9F7-5C25-8E50-ED46-A23B793993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5946EF-3872-410E-C665-6DD685669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308F89-83C2-EA55-0A05-FAA87ADD1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E4A8FC-D062-912D-B676-BD8C929C3F77}"/>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6" name="Footer Placeholder 5">
            <a:extLst>
              <a:ext uri="{FF2B5EF4-FFF2-40B4-BE49-F238E27FC236}">
                <a16:creationId xmlns:a16="http://schemas.microsoft.com/office/drawing/2014/main" id="{87421604-3FDF-4126-9D99-7E8218EBB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7712F-4D84-815C-354D-E3576BE53FA1}"/>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145080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1A5E-F816-F10A-430E-F6EA813353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2DD477-104B-CE74-6CC3-B994C5BF4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76DDB7-C2F0-769C-D3AC-740992D9EE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BADF82-F266-F8DB-8319-E8D9C5DD7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FB7B1E-9953-36A3-F9FE-459305439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060A8-2977-B72C-19EE-AEFE3DA6A647}"/>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8" name="Footer Placeholder 7">
            <a:extLst>
              <a:ext uri="{FF2B5EF4-FFF2-40B4-BE49-F238E27FC236}">
                <a16:creationId xmlns:a16="http://schemas.microsoft.com/office/drawing/2014/main" id="{B8C25B32-7690-F30D-6306-21A06E792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79594-5A57-6FDC-8BA8-060DD5537FAA}"/>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102886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539E-9969-0C9A-0406-1BC8ECAB98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F63CCD-D7BA-56D2-ED74-4C73103321C3}"/>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4" name="Footer Placeholder 3">
            <a:extLst>
              <a:ext uri="{FF2B5EF4-FFF2-40B4-BE49-F238E27FC236}">
                <a16:creationId xmlns:a16="http://schemas.microsoft.com/office/drawing/2014/main" id="{0825AC66-0F46-D256-716E-CF522D28B9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CD282D-7E9E-4124-A433-1291CECFC60C}"/>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81818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8016B-3AF2-4D77-2CE6-3BB5CE337ACC}"/>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3" name="Footer Placeholder 2">
            <a:extLst>
              <a:ext uri="{FF2B5EF4-FFF2-40B4-BE49-F238E27FC236}">
                <a16:creationId xmlns:a16="http://schemas.microsoft.com/office/drawing/2014/main" id="{20E2A1AB-8A23-FD03-40F4-E18F99997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2F6D7-C99F-7143-6311-3C46C3AD9574}"/>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412340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AF54-1980-4330-07DF-893F21BBF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48AED-9931-AC72-EA94-F5D2AB1D3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3D1EAB-A768-465F-2AAB-B0D569F6D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32F74-EBCF-8670-F91D-EAAAA649BC3E}"/>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6" name="Footer Placeholder 5">
            <a:extLst>
              <a:ext uri="{FF2B5EF4-FFF2-40B4-BE49-F238E27FC236}">
                <a16:creationId xmlns:a16="http://schemas.microsoft.com/office/drawing/2014/main" id="{3EB8CA75-748C-6502-6C51-13175A1DF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042F9-84CB-E171-9AAF-A2558DDA05AE}"/>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63015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7C67-BF87-40CF-4ADD-3D82DEBAC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6D3A24-B9A5-5BA5-5874-19E8B0959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176EBF-472F-7C08-0347-CBD94B4EE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A48F0-7CFA-2F3B-C2C6-6098BDB5BDEB}"/>
              </a:ext>
            </a:extLst>
          </p:cNvPr>
          <p:cNvSpPr>
            <a:spLocks noGrp="1"/>
          </p:cNvSpPr>
          <p:nvPr>
            <p:ph type="dt" sz="half" idx="10"/>
          </p:nvPr>
        </p:nvSpPr>
        <p:spPr/>
        <p:txBody>
          <a:bodyPr/>
          <a:lstStyle/>
          <a:p>
            <a:fld id="{884CA7E4-765B-4C68-A94A-72CFD7F654BF}" type="datetimeFigureOut">
              <a:rPr lang="en-US" smtClean="0"/>
              <a:t>4/12/2023</a:t>
            </a:fld>
            <a:endParaRPr lang="en-US"/>
          </a:p>
        </p:txBody>
      </p:sp>
      <p:sp>
        <p:nvSpPr>
          <p:cNvPr id="6" name="Footer Placeholder 5">
            <a:extLst>
              <a:ext uri="{FF2B5EF4-FFF2-40B4-BE49-F238E27FC236}">
                <a16:creationId xmlns:a16="http://schemas.microsoft.com/office/drawing/2014/main" id="{E2C5D7FB-A90F-F1AC-081B-3218ED21E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1AB29-A5BA-B84E-51D2-744BD8E7FB75}"/>
              </a:ext>
            </a:extLst>
          </p:cNvPr>
          <p:cNvSpPr>
            <a:spLocks noGrp="1"/>
          </p:cNvSpPr>
          <p:nvPr>
            <p:ph type="sldNum" sz="quarter" idx="12"/>
          </p:nvPr>
        </p:nvSpPr>
        <p:spPr/>
        <p:txBody>
          <a:bodyPr/>
          <a:lstStyle/>
          <a:p>
            <a:fld id="{95D88A2C-2270-40FB-B3EC-6161B4757104}" type="slidenum">
              <a:rPr lang="en-US" smtClean="0"/>
              <a:t>‹#›</a:t>
            </a:fld>
            <a:endParaRPr lang="en-US"/>
          </a:p>
        </p:txBody>
      </p:sp>
    </p:spTree>
    <p:extLst>
      <p:ext uri="{BB962C8B-B14F-4D97-AF65-F5344CB8AC3E}">
        <p14:creationId xmlns:p14="http://schemas.microsoft.com/office/powerpoint/2010/main" val="212969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FD27D-3860-57C8-C839-DFAEC2179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ED1C26-75FC-D4CF-9F9E-7689079C7B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AA743-0A12-A116-E7F5-9699DED86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CA7E4-765B-4C68-A94A-72CFD7F654BF}" type="datetimeFigureOut">
              <a:rPr lang="en-US" smtClean="0"/>
              <a:t>4/12/2023</a:t>
            </a:fld>
            <a:endParaRPr lang="en-US"/>
          </a:p>
        </p:txBody>
      </p:sp>
      <p:sp>
        <p:nvSpPr>
          <p:cNvPr id="5" name="Footer Placeholder 4">
            <a:extLst>
              <a:ext uri="{FF2B5EF4-FFF2-40B4-BE49-F238E27FC236}">
                <a16:creationId xmlns:a16="http://schemas.microsoft.com/office/drawing/2014/main" id="{188351C9-6DA8-695A-5045-1BBB98EA8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B6995-23D3-B278-8BC4-EAA66A2B0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88A2C-2270-40FB-B3EC-6161B4757104}" type="slidenum">
              <a:rPr lang="en-US" smtClean="0"/>
              <a:t>‹#›</a:t>
            </a:fld>
            <a:endParaRPr lang="en-US"/>
          </a:p>
        </p:txBody>
      </p:sp>
    </p:spTree>
    <p:extLst>
      <p:ext uri="{BB962C8B-B14F-4D97-AF65-F5344CB8AC3E}">
        <p14:creationId xmlns:p14="http://schemas.microsoft.com/office/powerpoint/2010/main" val="3423023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34B-6449-7581-A05D-C3B7B93AC6E9}"/>
              </a:ext>
            </a:extLst>
          </p:cNvPr>
          <p:cNvSpPr>
            <a:spLocks noGrp="1"/>
          </p:cNvSpPr>
          <p:nvPr>
            <p:ph type="ctrTitle"/>
          </p:nvPr>
        </p:nvSpPr>
        <p:spPr/>
        <p:txBody>
          <a:bodyPr/>
          <a:lstStyle/>
          <a:p>
            <a:r>
              <a:rPr lang="en-US" b="0" i="1" dirty="0">
                <a:solidFill>
                  <a:srgbClr val="000000"/>
                </a:solidFill>
                <a:effectLst/>
                <a:latin typeface="Calibri" panose="020F0502020204030204" pitchFamily="34" charset="0"/>
              </a:rPr>
              <a:t>Data Warehousing for Urban Health</a:t>
            </a:r>
            <a:endParaRPr lang="en-US" dirty="0"/>
          </a:p>
        </p:txBody>
      </p:sp>
      <p:sp>
        <p:nvSpPr>
          <p:cNvPr id="3" name="Subtitle 2">
            <a:extLst>
              <a:ext uri="{FF2B5EF4-FFF2-40B4-BE49-F238E27FC236}">
                <a16:creationId xmlns:a16="http://schemas.microsoft.com/office/drawing/2014/main" id="{069E95FC-722F-BC59-AE71-0C4537012C48}"/>
              </a:ext>
            </a:extLst>
          </p:cNvPr>
          <p:cNvSpPr>
            <a:spLocks noGrp="1"/>
          </p:cNvSpPr>
          <p:nvPr>
            <p:ph type="subTitle" idx="1"/>
          </p:nvPr>
        </p:nvSpPr>
        <p:spPr/>
        <p:txBody>
          <a:bodyPr/>
          <a:lstStyle/>
          <a:p>
            <a:r>
              <a:rPr lang="en-US" b="1" i="0" dirty="0">
                <a:solidFill>
                  <a:srgbClr val="000000"/>
                </a:solidFill>
                <a:effectLst/>
                <a:latin typeface="Calibri" panose="020F0502020204030204" pitchFamily="34" charset="0"/>
              </a:rPr>
              <a:t>Ran Li, Alina </a:t>
            </a:r>
            <a:r>
              <a:rPr lang="en-US" b="1" i="0" dirty="0" err="1">
                <a:solidFill>
                  <a:srgbClr val="000000"/>
                </a:solidFill>
                <a:effectLst/>
                <a:latin typeface="Calibri" panose="020F0502020204030204" pitchFamily="34" charset="0"/>
              </a:rPr>
              <a:t>Schnake-Mahl</a:t>
            </a:r>
            <a:r>
              <a:rPr lang="en-US" b="1" i="0" dirty="0">
                <a:solidFill>
                  <a:srgbClr val="000000"/>
                </a:solidFill>
                <a:effectLst/>
                <a:latin typeface="Calibri" panose="020F0502020204030204" pitchFamily="34" charset="0"/>
              </a:rPr>
              <a:t>, Usama Bilal</a:t>
            </a:r>
          </a:p>
          <a:p>
            <a:r>
              <a:rPr lang="en-US" b="1" dirty="0">
                <a:solidFill>
                  <a:srgbClr val="000000"/>
                </a:solidFill>
                <a:latin typeface="Calibri" panose="020F0502020204030204" pitchFamily="34" charset="0"/>
              </a:rPr>
              <a:t>UHC Weekly Forum</a:t>
            </a:r>
            <a:endParaRPr lang="en-US" b="1" i="0" dirty="0">
              <a:solidFill>
                <a:srgbClr val="000000"/>
              </a:solidFill>
              <a:effectLst/>
              <a:latin typeface="Calibri" panose="020F0502020204030204" pitchFamily="34" charset="0"/>
            </a:endParaRPr>
          </a:p>
          <a:p>
            <a:r>
              <a:rPr lang="en-US" dirty="0"/>
              <a:t>April 12, 2023</a:t>
            </a:r>
          </a:p>
        </p:txBody>
      </p:sp>
    </p:spTree>
    <p:extLst>
      <p:ext uri="{BB962C8B-B14F-4D97-AF65-F5344CB8AC3E}">
        <p14:creationId xmlns:p14="http://schemas.microsoft.com/office/powerpoint/2010/main" val="365740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dirty="0"/>
              <a:t>Intro: Big Picture for HCUP</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5519" y="1861007"/>
            <a:ext cx="7795964" cy="2939736"/>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1874008" y="4938855"/>
            <a:ext cx="1857375"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Purchased HCUP data</a:t>
            </a:r>
          </a:p>
        </p:txBody>
      </p:sp>
      <p:sp>
        <p:nvSpPr>
          <p:cNvPr id="3" name="Content Placeholder 2">
            <a:extLst>
              <a:ext uri="{FF2B5EF4-FFF2-40B4-BE49-F238E27FC236}">
                <a16:creationId xmlns:a16="http://schemas.microsoft.com/office/drawing/2014/main" id="{FDCEBCF9-CEBF-64DE-0150-84C4FF1074C0}"/>
              </a:ext>
            </a:extLst>
          </p:cNvPr>
          <p:cNvSpPr txBox="1">
            <a:spLocks/>
          </p:cNvSpPr>
          <p:nvPr/>
        </p:nvSpPr>
        <p:spPr>
          <a:xfrm>
            <a:off x="3559933"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Read in .</a:t>
            </a:r>
            <a:r>
              <a:rPr lang="en-US" sz="1400" b="1" dirty="0" err="1"/>
              <a:t>acs</a:t>
            </a:r>
            <a:endParaRPr lang="en-US" sz="1400" b="1" dirty="0"/>
          </a:p>
          <a:p>
            <a:pPr marL="457200" lvl="1" indent="0">
              <a:buNone/>
            </a:pPr>
            <a:r>
              <a:rPr lang="en-US" sz="1400" b="1" dirty="0"/>
              <a:t>Load to database</a:t>
            </a:r>
          </a:p>
        </p:txBody>
      </p:sp>
      <p:sp>
        <p:nvSpPr>
          <p:cNvPr id="4" name="Content Placeholder 2">
            <a:extLst>
              <a:ext uri="{FF2B5EF4-FFF2-40B4-BE49-F238E27FC236}">
                <a16:creationId xmlns:a16="http://schemas.microsoft.com/office/drawing/2014/main" id="{CA265366-4F80-A45F-70D1-FF2B446D23C8}"/>
              </a:ext>
            </a:extLst>
          </p:cNvPr>
          <p:cNvSpPr txBox="1">
            <a:spLocks/>
          </p:cNvSpPr>
          <p:nvPr/>
        </p:nvSpPr>
        <p:spPr>
          <a:xfrm>
            <a:off x="5974344" y="4971062"/>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solidFill>
                  <a:srgbClr val="FF0000"/>
                </a:solidFill>
              </a:rPr>
              <a:t>OLAP</a:t>
            </a:r>
          </a:p>
          <a:p>
            <a:pPr marL="457200" lvl="1" indent="0">
              <a:buNone/>
            </a:pPr>
            <a:r>
              <a:rPr lang="en-US" sz="1400" b="1" dirty="0">
                <a:solidFill>
                  <a:srgbClr val="FF0000"/>
                </a:solidFill>
              </a:rPr>
              <a:t>Which one?</a:t>
            </a:r>
          </a:p>
        </p:txBody>
      </p:sp>
      <p:sp>
        <p:nvSpPr>
          <p:cNvPr id="7" name="Content Placeholder 2">
            <a:extLst>
              <a:ext uri="{FF2B5EF4-FFF2-40B4-BE49-F238E27FC236}">
                <a16:creationId xmlns:a16="http://schemas.microsoft.com/office/drawing/2014/main" id="{144449D1-524D-DFA5-3EC7-C0BC97B05E07}"/>
              </a:ext>
            </a:extLst>
          </p:cNvPr>
          <p:cNvSpPr txBox="1">
            <a:spLocks/>
          </p:cNvSpPr>
          <p:nvPr/>
        </p:nvSpPr>
        <p:spPr>
          <a:xfrm>
            <a:off x="7572657"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Manuscripts</a:t>
            </a:r>
          </a:p>
          <a:p>
            <a:pPr marL="457200" lvl="1" indent="0">
              <a:buNone/>
            </a:pPr>
            <a:r>
              <a:rPr lang="en-US" sz="1400" b="1" dirty="0"/>
              <a:t>Applications</a:t>
            </a:r>
          </a:p>
        </p:txBody>
      </p:sp>
    </p:spTree>
    <p:extLst>
      <p:ext uri="{BB962C8B-B14F-4D97-AF65-F5344CB8AC3E}">
        <p14:creationId xmlns:p14="http://schemas.microsoft.com/office/powerpoint/2010/main" val="289811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846E-2615-653B-11E6-5152592E5CEF}"/>
              </a:ext>
            </a:extLst>
          </p:cNvPr>
          <p:cNvSpPr>
            <a:spLocks noGrp="1"/>
          </p:cNvSpPr>
          <p:nvPr>
            <p:ph type="title"/>
          </p:nvPr>
        </p:nvSpPr>
        <p:spPr/>
        <p:txBody>
          <a:bodyPr>
            <a:normAutofit/>
          </a:bodyPr>
          <a:lstStyle/>
          <a:p>
            <a:r>
              <a:rPr lang="en-US" dirty="0"/>
              <a:t>OLAP Databases Types: Server vs Serverless</a:t>
            </a:r>
            <a:br>
              <a:rPr lang="en-US" dirty="0"/>
            </a:br>
            <a:endParaRPr lang="en-US" dirty="0"/>
          </a:p>
        </p:txBody>
      </p:sp>
      <p:pic>
        <p:nvPicPr>
          <p:cNvPr id="4" name="Picture 3">
            <a:extLst>
              <a:ext uri="{FF2B5EF4-FFF2-40B4-BE49-F238E27FC236}">
                <a16:creationId xmlns:a16="http://schemas.microsoft.com/office/drawing/2014/main" id="{F2D1E2C4-EC5E-9EAF-8666-18991E1D1DB3}"/>
              </a:ext>
            </a:extLst>
          </p:cNvPr>
          <p:cNvPicPr>
            <a:picLocks noChangeAspect="1"/>
          </p:cNvPicPr>
          <p:nvPr/>
        </p:nvPicPr>
        <p:blipFill rotWithShape="1">
          <a:blip r:embed="rId2"/>
          <a:srcRect t="7834"/>
          <a:stretch/>
        </p:blipFill>
        <p:spPr>
          <a:xfrm>
            <a:off x="470990" y="1862665"/>
            <a:ext cx="6191250" cy="4284051"/>
          </a:xfrm>
          <a:prstGeom prst="rect">
            <a:avLst/>
          </a:prstGeom>
        </p:spPr>
      </p:pic>
      <p:sp>
        <p:nvSpPr>
          <p:cNvPr id="5" name="Content Placeholder 2">
            <a:extLst>
              <a:ext uri="{FF2B5EF4-FFF2-40B4-BE49-F238E27FC236}">
                <a16:creationId xmlns:a16="http://schemas.microsoft.com/office/drawing/2014/main" id="{D7422BFE-79F1-7A92-C4C9-961738F57B7B}"/>
              </a:ext>
            </a:extLst>
          </p:cNvPr>
          <p:cNvSpPr>
            <a:spLocks noGrp="1"/>
          </p:cNvSpPr>
          <p:nvPr>
            <p:ph idx="1"/>
          </p:nvPr>
        </p:nvSpPr>
        <p:spPr>
          <a:xfrm>
            <a:off x="875178" y="1336302"/>
            <a:ext cx="2767516" cy="642051"/>
          </a:xfrm>
        </p:spPr>
        <p:txBody>
          <a:bodyPr>
            <a:normAutofit/>
          </a:bodyPr>
          <a:lstStyle/>
          <a:p>
            <a:pPr marL="0" indent="0">
              <a:buNone/>
            </a:pPr>
            <a:r>
              <a:rPr lang="en-US" b="1" i="1" u="sng" dirty="0"/>
              <a:t>Server-based  </a:t>
            </a:r>
          </a:p>
        </p:txBody>
      </p:sp>
      <p:sp>
        <p:nvSpPr>
          <p:cNvPr id="8" name="Content Placeholder 2">
            <a:extLst>
              <a:ext uri="{FF2B5EF4-FFF2-40B4-BE49-F238E27FC236}">
                <a16:creationId xmlns:a16="http://schemas.microsoft.com/office/drawing/2014/main" id="{07D92E14-1C74-34F8-6E85-135FB2CBCD99}"/>
              </a:ext>
            </a:extLst>
          </p:cNvPr>
          <p:cNvSpPr txBox="1">
            <a:spLocks/>
          </p:cNvSpPr>
          <p:nvPr/>
        </p:nvSpPr>
        <p:spPr>
          <a:xfrm>
            <a:off x="4146754" y="1336302"/>
            <a:ext cx="2767516" cy="642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u="sng" dirty="0"/>
              <a:t>Serverless</a:t>
            </a:r>
            <a:r>
              <a:rPr lang="en-US" dirty="0"/>
              <a:t>  </a:t>
            </a:r>
          </a:p>
        </p:txBody>
      </p:sp>
      <p:sp>
        <p:nvSpPr>
          <p:cNvPr id="10" name="Content Placeholder 2">
            <a:extLst>
              <a:ext uri="{FF2B5EF4-FFF2-40B4-BE49-F238E27FC236}">
                <a16:creationId xmlns:a16="http://schemas.microsoft.com/office/drawing/2014/main" id="{720832AB-97B0-9FC5-0175-20C90B102090}"/>
              </a:ext>
            </a:extLst>
          </p:cNvPr>
          <p:cNvSpPr txBox="1">
            <a:spLocks/>
          </p:cNvSpPr>
          <p:nvPr/>
        </p:nvSpPr>
        <p:spPr>
          <a:xfrm>
            <a:off x="7458901" y="1444255"/>
            <a:ext cx="4439530" cy="49697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Serverless</a:t>
            </a:r>
          </a:p>
          <a:p>
            <a:pPr>
              <a:buFontTx/>
              <a:buChar char="-"/>
            </a:pPr>
            <a:r>
              <a:rPr lang="en-US" dirty="0"/>
              <a:t>Native to whatever analytical programming you are working in (R, Python … ETC).</a:t>
            </a:r>
          </a:p>
          <a:p>
            <a:pPr>
              <a:buFontTx/>
              <a:buChar char="-"/>
            </a:pPr>
            <a:r>
              <a:rPr lang="en-US" dirty="0"/>
              <a:t>No infrastructure (e.g. local software, cloud server)</a:t>
            </a:r>
          </a:p>
          <a:p>
            <a:pPr>
              <a:buFontTx/>
              <a:buChar char="-"/>
            </a:pPr>
            <a:r>
              <a:rPr lang="en-US" dirty="0"/>
              <a:t>Enables out of memory operations on any computer</a:t>
            </a:r>
          </a:p>
          <a:p>
            <a:pPr>
              <a:buFontTx/>
              <a:buChar char="-"/>
            </a:pPr>
            <a:r>
              <a:rPr lang="en-US" dirty="0"/>
              <a:t>Files stored anywhere you want (local, UHC server, cloud… ETC)</a:t>
            </a:r>
          </a:p>
        </p:txBody>
      </p:sp>
    </p:spTree>
    <p:extLst>
      <p:ext uri="{BB962C8B-B14F-4D97-AF65-F5344CB8AC3E}">
        <p14:creationId xmlns:p14="http://schemas.microsoft.com/office/powerpoint/2010/main" val="299884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dirty="0"/>
              <a:t>Intro: Big Picture for HCUP</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5519" y="1861007"/>
            <a:ext cx="7795964" cy="2939736"/>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1874008" y="4938855"/>
            <a:ext cx="1857375"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Purchased HCUP data</a:t>
            </a:r>
          </a:p>
        </p:txBody>
      </p:sp>
      <p:sp>
        <p:nvSpPr>
          <p:cNvPr id="3" name="Content Placeholder 2">
            <a:extLst>
              <a:ext uri="{FF2B5EF4-FFF2-40B4-BE49-F238E27FC236}">
                <a16:creationId xmlns:a16="http://schemas.microsoft.com/office/drawing/2014/main" id="{FDCEBCF9-CEBF-64DE-0150-84C4FF1074C0}"/>
              </a:ext>
            </a:extLst>
          </p:cNvPr>
          <p:cNvSpPr txBox="1">
            <a:spLocks/>
          </p:cNvSpPr>
          <p:nvPr/>
        </p:nvSpPr>
        <p:spPr>
          <a:xfrm>
            <a:off x="3559933"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Read in .</a:t>
            </a:r>
            <a:r>
              <a:rPr lang="en-US" sz="1400" b="1" dirty="0" err="1"/>
              <a:t>acs</a:t>
            </a:r>
            <a:endParaRPr lang="en-US" sz="1400" b="1" dirty="0"/>
          </a:p>
          <a:p>
            <a:pPr marL="457200" lvl="1" indent="0">
              <a:buNone/>
            </a:pPr>
            <a:r>
              <a:rPr lang="en-US" sz="1400" b="1" dirty="0"/>
              <a:t>Load to database</a:t>
            </a:r>
          </a:p>
        </p:txBody>
      </p:sp>
      <p:sp>
        <p:nvSpPr>
          <p:cNvPr id="4" name="Content Placeholder 2">
            <a:extLst>
              <a:ext uri="{FF2B5EF4-FFF2-40B4-BE49-F238E27FC236}">
                <a16:creationId xmlns:a16="http://schemas.microsoft.com/office/drawing/2014/main" id="{CA265366-4F80-A45F-70D1-FF2B446D23C8}"/>
              </a:ext>
            </a:extLst>
          </p:cNvPr>
          <p:cNvSpPr txBox="1">
            <a:spLocks/>
          </p:cNvSpPr>
          <p:nvPr/>
        </p:nvSpPr>
        <p:spPr>
          <a:xfrm>
            <a:off x="5974344" y="4971062"/>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err="1">
                <a:solidFill>
                  <a:srgbClr val="FF0000"/>
                </a:solidFill>
              </a:rPr>
              <a:t>DuckDB</a:t>
            </a:r>
            <a:endParaRPr lang="en-US" sz="1400" b="1" dirty="0">
              <a:solidFill>
                <a:srgbClr val="FF0000"/>
              </a:solidFill>
            </a:endParaRPr>
          </a:p>
          <a:p>
            <a:pPr marL="457200" lvl="1" indent="0">
              <a:buNone/>
            </a:pPr>
            <a:r>
              <a:rPr lang="en-US" sz="1400" b="1" dirty="0">
                <a:solidFill>
                  <a:srgbClr val="FF0000"/>
                </a:solidFill>
              </a:rPr>
              <a:t>.parquet</a:t>
            </a:r>
          </a:p>
          <a:p>
            <a:pPr marL="457200" lvl="1" indent="0">
              <a:buNone/>
            </a:pPr>
            <a:r>
              <a:rPr lang="en-US" sz="1400" b="1" dirty="0">
                <a:solidFill>
                  <a:srgbClr val="FF0000"/>
                </a:solidFill>
              </a:rPr>
              <a:t>DBT framework</a:t>
            </a:r>
          </a:p>
        </p:txBody>
      </p:sp>
      <p:sp>
        <p:nvSpPr>
          <p:cNvPr id="7" name="Content Placeholder 2">
            <a:extLst>
              <a:ext uri="{FF2B5EF4-FFF2-40B4-BE49-F238E27FC236}">
                <a16:creationId xmlns:a16="http://schemas.microsoft.com/office/drawing/2014/main" id="{144449D1-524D-DFA5-3EC7-C0BC97B05E07}"/>
              </a:ext>
            </a:extLst>
          </p:cNvPr>
          <p:cNvSpPr txBox="1">
            <a:spLocks/>
          </p:cNvSpPr>
          <p:nvPr/>
        </p:nvSpPr>
        <p:spPr>
          <a:xfrm>
            <a:off x="7572657"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Manuscripts</a:t>
            </a:r>
          </a:p>
          <a:p>
            <a:pPr marL="457200" lvl="1" indent="0">
              <a:buNone/>
            </a:pPr>
            <a:r>
              <a:rPr lang="en-US" sz="1400" b="1" dirty="0"/>
              <a:t>Applications</a:t>
            </a:r>
          </a:p>
        </p:txBody>
      </p:sp>
    </p:spTree>
    <p:extLst>
      <p:ext uri="{BB962C8B-B14F-4D97-AF65-F5344CB8AC3E}">
        <p14:creationId xmlns:p14="http://schemas.microsoft.com/office/powerpoint/2010/main" val="74552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625A-2B7C-DFB6-0DD8-97855D74E349}"/>
              </a:ext>
            </a:extLst>
          </p:cNvPr>
          <p:cNvSpPr>
            <a:spLocks noGrp="1"/>
          </p:cNvSpPr>
          <p:nvPr>
            <p:ph type="title"/>
          </p:nvPr>
        </p:nvSpPr>
        <p:spPr/>
        <p:txBody>
          <a:bodyPr/>
          <a:lstStyle/>
          <a:p>
            <a:r>
              <a:rPr lang="en-US" dirty="0"/>
              <a:t>Insert slide </a:t>
            </a:r>
            <a:r>
              <a:rPr lang="en-US" dirty="0" err="1"/>
              <a:t>abourt</a:t>
            </a:r>
            <a:r>
              <a:rPr lang="en-US" dirty="0"/>
              <a:t> parquet	</a:t>
            </a:r>
          </a:p>
        </p:txBody>
      </p:sp>
      <p:sp>
        <p:nvSpPr>
          <p:cNvPr id="3" name="Content Placeholder 2">
            <a:extLst>
              <a:ext uri="{FF2B5EF4-FFF2-40B4-BE49-F238E27FC236}">
                <a16:creationId xmlns:a16="http://schemas.microsoft.com/office/drawing/2014/main" id="{107BF399-A460-9CDD-18B4-457ABF8046E2}"/>
              </a:ext>
            </a:extLst>
          </p:cNvPr>
          <p:cNvSpPr>
            <a:spLocks noGrp="1"/>
          </p:cNvSpPr>
          <p:nvPr>
            <p:ph idx="1"/>
          </p:nvPr>
        </p:nvSpPr>
        <p:spPr/>
        <p:txBody>
          <a:bodyPr/>
          <a:lstStyle/>
          <a:p>
            <a:r>
              <a:rPr lang="en-US" dirty="0"/>
              <a:t>Parquet is next generation CSV designed for analytics</a:t>
            </a:r>
          </a:p>
          <a:p>
            <a:pPr lvl="1"/>
            <a:r>
              <a:rPr lang="en-US" dirty="0"/>
              <a:t>Compression out of the box without zipping</a:t>
            </a:r>
          </a:p>
          <a:p>
            <a:pPr lvl="1"/>
            <a:r>
              <a:rPr lang="en-US" dirty="0"/>
              <a:t>Columnar storage </a:t>
            </a:r>
          </a:p>
          <a:p>
            <a:pPr lvl="2"/>
            <a:r>
              <a:rPr lang="en-US" dirty="0"/>
              <a:t>Data is stored in columns</a:t>
            </a:r>
          </a:p>
          <a:p>
            <a:pPr lvl="2"/>
            <a:r>
              <a:rPr lang="en-US" dirty="0"/>
              <a:t>Bypasses all storage size benefits of relational databases. </a:t>
            </a:r>
          </a:p>
          <a:p>
            <a:pPr lvl="2"/>
            <a:r>
              <a:rPr lang="en-US" dirty="0"/>
              <a:t>Denormalized data is easier for analytics.</a:t>
            </a:r>
          </a:p>
          <a:p>
            <a:pPr lvl="1"/>
            <a:r>
              <a:rPr lang="en-US" dirty="0"/>
              <a:t>Metadata built in (type casting, column names)</a:t>
            </a:r>
          </a:p>
          <a:p>
            <a:pPr lvl="1"/>
            <a:r>
              <a:rPr lang="en-US" dirty="0"/>
              <a:t>Integrates with OLAP serve as database files</a:t>
            </a:r>
          </a:p>
        </p:txBody>
      </p:sp>
    </p:spTree>
    <p:extLst>
      <p:ext uri="{BB962C8B-B14F-4D97-AF65-F5344CB8AC3E}">
        <p14:creationId xmlns:p14="http://schemas.microsoft.com/office/powerpoint/2010/main" val="380564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846E-2615-653B-11E6-5152592E5CEF}"/>
              </a:ext>
            </a:extLst>
          </p:cNvPr>
          <p:cNvSpPr>
            <a:spLocks noGrp="1"/>
          </p:cNvSpPr>
          <p:nvPr>
            <p:ph type="title"/>
          </p:nvPr>
        </p:nvSpPr>
        <p:spPr/>
        <p:txBody>
          <a:bodyPr/>
          <a:lstStyle/>
          <a:p>
            <a:r>
              <a:rPr lang="en-US" dirty="0"/>
              <a:t>Data Warehousing technical primer summary</a:t>
            </a:r>
          </a:p>
        </p:txBody>
      </p:sp>
      <p:sp>
        <p:nvSpPr>
          <p:cNvPr id="10" name="Content Placeholder 2">
            <a:extLst>
              <a:ext uri="{FF2B5EF4-FFF2-40B4-BE49-F238E27FC236}">
                <a16:creationId xmlns:a16="http://schemas.microsoft.com/office/drawing/2014/main" id="{720832AB-97B0-9FC5-0175-20C90B102090}"/>
              </a:ext>
            </a:extLst>
          </p:cNvPr>
          <p:cNvSpPr txBox="1">
            <a:spLocks/>
          </p:cNvSpPr>
          <p:nvPr/>
        </p:nvSpPr>
        <p:spPr>
          <a:xfrm>
            <a:off x="1135360" y="2098956"/>
            <a:ext cx="9062884" cy="3556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Takeaway:</a:t>
            </a:r>
          </a:p>
          <a:p>
            <a:pPr>
              <a:buFontTx/>
              <a:buChar char="-"/>
            </a:pPr>
            <a:r>
              <a:rPr lang="en-US" b="1" dirty="0"/>
              <a:t>Utilize a serverless OLAP engine for our data warehouse</a:t>
            </a:r>
          </a:p>
          <a:p>
            <a:pPr>
              <a:buFontTx/>
              <a:buChar char="-"/>
            </a:pPr>
            <a:r>
              <a:rPr lang="en-US" b="1" dirty="0"/>
              <a:t>Utilize columnar file storage (.parquet) will increase performance and bypass all data storage limitations</a:t>
            </a:r>
          </a:p>
          <a:p>
            <a:pPr marL="0" indent="0">
              <a:buNone/>
            </a:pPr>
            <a:endParaRPr lang="en-US" dirty="0"/>
          </a:p>
        </p:txBody>
      </p:sp>
      <p:sp>
        <p:nvSpPr>
          <p:cNvPr id="6" name="Content Placeholder 5">
            <a:extLst>
              <a:ext uri="{FF2B5EF4-FFF2-40B4-BE49-F238E27FC236}">
                <a16:creationId xmlns:a16="http://schemas.microsoft.com/office/drawing/2014/main" id="{4D5CA150-2BFD-3FAB-2F72-A70B18031E14}"/>
              </a:ext>
            </a:extLst>
          </p:cNvPr>
          <p:cNvSpPr>
            <a:spLocks noGrp="1"/>
          </p:cNvSpPr>
          <p:nvPr>
            <p:ph idx="1"/>
          </p:nvPr>
        </p:nvSpPr>
        <p:spPr>
          <a:xfrm>
            <a:off x="838200" y="1412210"/>
            <a:ext cx="9062884" cy="278478"/>
          </a:xfrm>
        </p:spPr>
        <p:txBody>
          <a:bodyPr>
            <a:normAutofit fontScale="85000" lnSpcReduction="20000"/>
          </a:bodyPr>
          <a:lstStyle/>
          <a:p>
            <a:pPr marL="0" indent="0">
              <a:buNone/>
            </a:pPr>
            <a:r>
              <a:rPr lang="en-US" sz="1800" dirty="0"/>
              <a:t>https://db-engines.com/en/system/DuckDB%3BGoogle+BigQuery%3BPostgreSQL</a:t>
            </a:r>
          </a:p>
        </p:txBody>
      </p:sp>
    </p:spTree>
    <p:extLst>
      <p:ext uri="{BB962C8B-B14F-4D97-AF65-F5344CB8AC3E}">
        <p14:creationId xmlns:p14="http://schemas.microsoft.com/office/powerpoint/2010/main" val="151756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BEE1-91BC-BB72-DAB1-CE3242197181}"/>
              </a:ext>
            </a:extLst>
          </p:cNvPr>
          <p:cNvSpPr>
            <a:spLocks noGrp="1"/>
          </p:cNvSpPr>
          <p:nvPr>
            <p:ph type="title"/>
          </p:nvPr>
        </p:nvSpPr>
        <p:spPr/>
        <p:txBody>
          <a:bodyPr/>
          <a:lstStyle/>
          <a:p>
            <a:r>
              <a:rPr lang="en-US" dirty="0"/>
              <a:t>Data warehousing best practices</a:t>
            </a:r>
          </a:p>
        </p:txBody>
      </p:sp>
      <p:sp>
        <p:nvSpPr>
          <p:cNvPr id="3" name="Content Placeholder 2">
            <a:extLst>
              <a:ext uri="{FF2B5EF4-FFF2-40B4-BE49-F238E27FC236}">
                <a16:creationId xmlns:a16="http://schemas.microsoft.com/office/drawing/2014/main" id="{C80ED675-370B-F077-CFA7-CFBF205F0D30}"/>
              </a:ext>
            </a:extLst>
          </p:cNvPr>
          <p:cNvSpPr>
            <a:spLocks noGrp="1"/>
          </p:cNvSpPr>
          <p:nvPr>
            <p:ph idx="1"/>
          </p:nvPr>
        </p:nvSpPr>
        <p:spPr/>
        <p:txBody>
          <a:bodyPr>
            <a:normAutofit fontScale="92500" lnSpcReduction="20000"/>
          </a:bodyPr>
          <a:lstStyle/>
          <a:p>
            <a:r>
              <a:rPr lang="en-US" dirty="0"/>
              <a:t>OLAP engine and columnar storage will give us performance without any financial cost. Now what? </a:t>
            </a:r>
          </a:p>
          <a:p>
            <a:pPr lvl="1"/>
            <a:r>
              <a:rPr lang="en-US" dirty="0"/>
              <a:t>How do we organize our files</a:t>
            </a:r>
          </a:p>
          <a:p>
            <a:pPr lvl="1"/>
            <a:r>
              <a:rPr lang="en-US" dirty="0"/>
              <a:t>How do we split environments (dev vs prod vs… )</a:t>
            </a:r>
          </a:p>
          <a:p>
            <a:pPr lvl="1"/>
            <a:r>
              <a:rPr lang="en-US" dirty="0"/>
              <a:t>How do we ensure reproducibility</a:t>
            </a:r>
          </a:p>
          <a:p>
            <a:pPr lvl="1"/>
            <a:r>
              <a:rPr lang="en-US" dirty="0"/>
              <a:t>How do we store metadata about our tables</a:t>
            </a:r>
          </a:p>
          <a:p>
            <a:pPr lvl="1"/>
            <a:r>
              <a:rPr lang="en-US" dirty="0"/>
              <a:t>How do we validate data integrity</a:t>
            </a:r>
          </a:p>
          <a:p>
            <a:pPr lvl="1"/>
            <a:r>
              <a:rPr lang="en-US" dirty="0"/>
              <a:t>How do we organize our transformations?</a:t>
            </a:r>
          </a:p>
          <a:p>
            <a:pPr lvl="1"/>
            <a:r>
              <a:rPr lang="en-US" dirty="0"/>
              <a:t>How do we document all of the above?</a:t>
            </a:r>
          </a:p>
          <a:p>
            <a:pPr lvl="1"/>
            <a:r>
              <a:rPr lang="en-US" dirty="0"/>
              <a:t>How do we give end users access to our data</a:t>
            </a:r>
          </a:p>
          <a:p>
            <a:r>
              <a:rPr lang="en-US" b="1" u="sng" dirty="0"/>
              <a:t>DBT is a complete solution for these common data warehousing problems.</a:t>
            </a:r>
            <a:r>
              <a:rPr lang="en-US" u="sng" dirty="0"/>
              <a:t> Learning DBT allows us to focus on our particular problem (the transformations and the data) and not about how to data warehouse.</a:t>
            </a:r>
            <a:endParaRPr lang="en-US" b="1" u="sng" dirty="0"/>
          </a:p>
        </p:txBody>
      </p:sp>
    </p:spTree>
    <p:extLst>
      <p:ext uri="{BB962C8B-B14F-4D97-AF65-F5344CB8AC3E}">
        <p14:creationId xmlns:p14="http://schemas.microsoft.com/office/powerpoint/2010/main" val="205291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644E-3DBD-3FD0-8A0D-06D38CD748F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405E44D-663B-08A3-91DD-0F468DE370AF}"/>
              </a:ext>
            </a:extLst>
          </p:cNvPr>
          <p:cNvSpPr>
            <a:spLocks noGrp="1"/>
          </p:cNvSpPr>
          <p:nvPr>
            <p:ph idx="1"/>
          </p:nvPr>
        </p:nvSpPr>
        <p:spPr/>
        <p:txBody>
          <a:bodyPr/>
          <a:lstStyle/>
          <a:p>
            <a:r>
              <a:rPr lang="en-US" dirty="0"/>
              <a:t>Introduction to data </a:t>
            </a:r>
            <a:r>
              <a:rPr lang="en-US"/>
              <a:t>stewardship challenges (UB</a:t>
            </a:r>
            <a:r>
              <a:rPr lang="en-US" dirty="0"/>
              <a:t>)</a:t>
            </a:r>
          </a:p>
          <a:p>
            <a:r>
              <a:rPr lang="en-US" dirty="0"/>
              <a:t>Overview of HCUP infrastructure</a:t>
            </a:r>
          </a:p>
          <a:p>
            <a:pPr lvl="1"/>
            <a:r>
              <a:rPr lang="en-US" dirty="0"/>
              <a:t>Data source: purchased HCUP data .asc</a:t>
            </a:r>
          </a:p>
          <a:p>
            <a:pPr lvl="1"/>
            <a:r>
              <a:rPr lang="en-US" dirty="0"/>
              <a:t>Extract-load: .asc to database</a:t>
            </a:r>
          </a:p>
          <a:p>
            <a:pPr lvl="1"/>
            <a:r>
              <a:rPr lang="en-US" dirty="0"/>
              <a:t>Transform: orchestrated by DBT</a:t>
            </a:r>
          </a:p>
          <a:p>
            <a:r>
              <a:rPr lang="en-US" dirty="0"/>
              <a:t>Summary</a:t>
            </a:r>
          </a:p>
          <a:p>
            <a:r>
              <a:rPr lang="en-US" dirty="0"/>
              <a:t>Q/A + Next steps</a:t>
            </a:r>
          </a:p>
          <a:p>
            <a:pPr marL="0" indent="0">
              <a:buNone/>
            </a:pPr>
            <a:endParaRPr lang="en-US" dirty="0"/>
          </a:p>
        </p:txBody>
      </p:sp>
    </p:spTree>
    <p:extLst>
      <p:ext uri="{BB962C8B-B14F-4D97-AF65-F5344CB8AC3E}">
        <p14:creationId xmlns:p14="http://schemas.microsoft.com/office/powerpoint/2010/main" val="266985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644E-3DBD-3FD0-8A0D-06D38CD748F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405E44D-663B-08A3-91DD-0F468DE370AF}"/>
              </a:ext>
            </a:extLst>
          </p:cNvPr>
          <p:cNvSpPr>
            <a:spLocks noGrp="1"/>
          </p:cNvSpPr>
          <p:nvPr>
            <p:ph idx="1"/>
          </p:nvPr>
        </p:nvSpPr>
        <p:spPr/>
        <p:txBody>
          <a:bodyPr/>
          <a:lstStyle/>
          <a:p>
            <a:r>
              <a:rPr lang="en-US" dirty="0"/>
              <a:t>Intro of concepts</a:t>
            </a:r>
          </a:p>
          <a:p>
            <a:pPr lvl="1"/>
            <a:r>
              <a:rPr lang="en-US" dirty="0"/>
              <a:t>Data pipelines + big picture schematic</a:t>
            </a:r>
          </a:p>
          <a:p>
            <a:pPr lvl="1"/>
            <a:r>
              <a:rPr lang="en-US" dirty="0"/>
              <a:t>Datawarehouse design</a:t>
            </a:r>
          </a:p>
          <a:p>
            <a:r>
              <a:rPr lang="en-US" dirty="0"/>
              <a:t>Overview of HCUP infrastructure</a:t>
            </a:r>
          </a:p>
          <a:p>
            <a:pPr lvl="1"/>
            <a:r>
              <a:rPr lang="en-US" dirty="0"/>
              <a:t>Data source: purchased HCUP data .asc</a:t>
            </a:r>
          </a:p>
          <a:p>
            <a:pPr lvl="1"/>
            <a:r>
              <a:rPr lang="en-US" dirty="0"/>
              <a:t>Extract-load: .asc to database</a:t>
            </a:r>
          </a:p>
          <a:p>
            <a:pPr lvl="1"/>
            <a:r>
              <a:rPr lang="en-US" dirty="0"/>
              <a:t>Transform: orchestrated by DBT</a:t>
            </a:r>
          </a:p>
          <a:p>
            <a:r>
              <a:rPr lang="en-US" dirty="0"/>
              <a:t>Summary</a:t>
            </a:r>
          </a:p>
          <a:p>
            <a:r>
              <a:rPr lang="en-US" dirty="0"/>
              <a:t>Q/A + Next steps</a:t>
            </a:r>
          </a:p>
          <a:p>
            <a:pPr marL="0" indent="0">
              <a:buNone/>
            </a:pPr>
            <a:endParaRPr lang="en-US" dirty="0"/>
          </a:p>
        </p:txBody>
      </p:sp>
    </p:spTree>
    <p:extLst>
      <p:ext uri="{BB962C8B-B14F-4D97-AF65-F5344CB8AC3E}">
        <p14:creationId xmlns:p14="http://schemas.microsoft.com/office/powerpoint/2010/main" val="379281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a:t>Intro: Big Picture</a:t>
            </a:r>
            <a:endParaRPr lang="en-US" dirty="0"/>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3980" y="2137090"/>
            <a:ext cx="6852101" cy="2583820"/>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476250" y="1825625"/>
            <a:ext cx="469773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Data Pipeline </a:t>
            </a:r>
            <a:r>
              <a:rPr lang="en-US" sz="1800" dirty="0"/>
              <a:t>is a sequence of operations/tasks. Data moves through these steps and a final output is produced.  </a:t>
            </a:r>
          </a:p>
          <a:p>
            <a:r>
              <a:rPr lang="en-US" sz="1800" b="1" dirty="0"/>
              <a:t>Data Sources:</a:t>
            </a:r>
            <a:r>
              <a:rPr lang="en-US" sz="1800" dirty="0"/>
              <a:t> diverse and unstructured</a:t>
            </a:r>
            <a:endParaRPr lang="en-US" sz="1800" b="1" dirty="0"/>
          </a:p>
          <a:p>
            <a:r>
              <a:rPr lang="en-US" sz="1800" b="1" dirty="0"/>
              <a:t>ETL </a:t>
            </a:r>
            <a:r>
              <a:rPr lang="en-US" sz="1800" dirty="0"/>
              <a:t>stands for Extract Transform Load.</a:t>
            </a:r>
          </a:p>
          <a:p>
            <a:r>
              <a:rPr lang="en-US" sz="1800" b="1" dirty="0"/>
              <a:t>Data warehouse:</a:t>
            </a:r>
            <a:r>
              <a:rPr lang="en-US" sz="1800" dirty="0"/>
              <a:t> centralized repository of data used for storing and transforming data. Key characteristics:</a:t>
            </a:r>
          </a:p>
          <a:p>
            <a:pPr lvl="1"/>
            <a:r>
              <a:rPr lang="en-US" sz="1400" dirty="0"/>
              <a:t>designed to support BI/research</a:t>
            </a:r>
          </a:p>
          <a:p>
            <a:pPr lvl="1"/>
            <a:r>
              <a:rPr lang="en-US" sz="1400" dirty="0"/>
              <a:t>Single integrated view of the organizations data</a:t>
            </a:r>
          </a:p>
          <a:p>
            <a:pPr lvl="1"/>
            <a:r>
              <a:rPr lang="en-US" sz="1400" dirty="0"/>
              <a:t>Single source of truth makes data easier to understand and use</a:t>
            </a:r>
          </a:p>
          <a:p>
            <a:r>
              <a:rPr lang="en-US" sz="1800" b="1" dirty="0"/>
              <a:t>Business Intelligence: </a:t>
            </a:r>
            <a:r>
              <a:rPr lang="en-US" sz="1800" dirty="0"/>
              <a:t>are any downstream uses for data</a:t>
            </a:r>
          </a:p>
          <a:p>
            <a:pPr lvl="1"/>
            <a:r>
              <a:rPr lang="en-US" sz="1400" dirty="0"/>
              <a:t>Manuscripts</a:t>
            </a:r>
          </a:p>
          <a:p>
            <a:pPr lvl="1"/>
            <a:r>
              <a:rPr lang="en-US" sz="1400" dirty="0"/>
              <a:t>Dashboards</a:t>
            </a:r>
          </a:p>
          <a:p>
            <a:pPr lvl="1"/>
            <a:r>
              <a:rPr lang="en-US" sz="1400" dirty="0"/>
              <a:t>Web applications</a:t>
            </a:r>
          </a:p>
          <a:p>
            <a:pPr lvl="1"/>
            <a:endParaRPr lang="en-US" sz="1400" dirty="0"/>
          </a:p>
        </p:txBody>
      </p:sp>
    </p:spTree>
    <p:extLst>
      <p:ext uri="{BB962C8B-B14F-4D97-AF65-F5344CB8AC3E}">
        <p14:creationId xmlns:p14="http://schemas.microsoft.com/office/powerpoint/2010/main" val="105767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2D8F-CF9C-A4AB-73E1-A28994922D3D}"/>
              </a:ext>
            </a:extLst>
          </p:cNvPr>
          <p:cNvSpPr>
            <a:spLocks noGrp="1"/>
          </p:cNvSpPr>
          <p:nvPr>
            <p:ph type="title"/>
          </p:nvPr>
        </p:nvSpPr>
        <p:spPr/>
        <p:txBody>
          <a:bodyPr/>
          <a:lstStyle/>
          <a:p>
            <a:r>
              <a:rPr lang="en-US" dirty="0"/>
              <a:t>Intro: Big Picture for HCUP</a:t>
            </a:r>
          </a:p>
        </p:txBody>
      </p:sp>
      <p:pic>
        <p:nvPicPr>
          <p:cNvPr id="5" name="Content Placeholder 4" descr="Diagram&#10;&#10;Description automatically generated">
            <a:extLst>
              <a:ext uri="{FF2B5EF4-FFF2-40B4-BE49-F238E27FC236}">
                <a16:creationId xmlns:a16="http://schemas.microsoft.com/office/drawing/2014/main" id="{7C5AD72B-B1FD-C588-299B-0C7DC99A89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5519" y="1861007"/>
            <a:ext cx="7795964" cy="2939736"/>
          </a:xfrm>
        </p:spPr>
      </p:pic>
      <p:sp>
        <p:nvSpPr>
          <p:cNvPr id="6" name="Content Placeholder 2">
            <a:extLst>
              <a:ext uri="{FF2B5EF4-FFF2-40B4-BE49-F238E27FC236}">
                <a16:creationId xmlns:a16="http://schemas.microsoft.com/office/drawing/2014/main" id="{66A9757D-D3D1-20F5-1EB9-1311B12990EA}"/>
              </a:ext>
            </a:extLst>
          </p:cNvPr>
          <p:cNvSpPr txBox="1">
            <a:spLocks/>
          </p:cNvSpPr>
          <p:nvPr/>
        </p:nvSpPr>
        <p:spPr>
          <a:xfrm>
            <a:off x="1874008" y="4938855"/>
            <a:ext cx="1857375"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Purchased HCUP data</a:t>
            </a:r>
          </a:p>
        </p:txBody>
      </p:sp>
      <p:sp>
        <p:nvSpPr>
          <p:cNvPr id="3" name="Content Placeholder 2">
            <a:extLst>
              <a:ext uri="{FF2B5EF4-FFF2-40B4-BE49-F238E27FC236}">
                <a16:creationId xmlns:a16="http://schemas.microsoft.com/office/drawing/2014/main" id="{FDCEBCF9-CEBF-64DE-0150-84C4FF1074C0}"/>
              </a:ext>
            </a:extLst>
          </p:cNvPr>
          <p:cNvSpPr txBox="1">
            <a:spLocks/>
          </p:cNvSpPr>
          <p:nvPr/>
        </p:nvSpPr>
        <p:spPr>
          <a:xfrm>
            <a:off x="3559933"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Read in .</a:t>
            </a:r>
            <a:r>
              <a:rPr lang="en-US" sz="1400" b="1" dirty="0" err="1"/>
              <a:t>acs</a:t>
            </a:r>
            <a:endParaRPr lang="en-US" sz="1400" b="1" dirty="0"/>
          </a:p>
          <a:p>
            <a:pPr marL="457200" lvl="1" indent="0">
              <a:buNone/>
            </a:pPr>
            <a:r>
              <a:rPr lang="en-US" sz="1400" b="1" dirty="0"/>
              <a:t>Load to database</a:t>
            </a:r>
          </a:p>
        </p:txBody>
      </p:sp>
      <p:sp>
        <p:nvSpPr>
          <p:cNvPr id="4" name="Content Placeholder 2">
            <a:extLst>
              <a:ext uri="{FF2B5EF4-FFF2-40B4-BE49-F238E27FC236}">
                <a16:creationId xmlns:a16="http://schemas.microsoft.com/office/drawing/2014/main" id="{CA265366-4F80-A45F-70D1-FF2B446D23C8}"/>
              </a:ext>
            </a:extLst>
          </p:cNvPr>
          <p:cNvSpPr txBox="1">
            <a:spLocks/>
          </p:cNvSpPr>
          <p:nvPr/>
        </p:nvSpPr>
        <p:spPr>
          <a:xfrm>
            <a:off x="6188833" y="503061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a:t>
            </a:r>
          </a:p>
        </p:txBody>
      </p:sp>
      <p:sp>
        <p:nvSpPr>
          <p:cNvPr id="7" name="Content Placeholder 2">
            <a:extLst>
              <a:ext uri="{FF2B5EF4-FFF2-40B4-BE49-F238E27FC236}">
                <a16:creationId xmlns:a16="http://schemas.microsoft.com/office/drawing/2014/main" id="{144449D1-524D-DFA5-3EC7-C0BC97B05E07}"/>
              </a:ext>
            </a:extLst>
          </p:cNvPr>
          <p:cNvSpPr txBox="1">
            <a:spLocks/>
          </p:cNvSpPr>
          <p:nvPr/>
        </p:nvSpPr>
        <p:spPr>
          <a:xfrm>
            <a:off x="7572657" y="4938855"/>
            <a:ext cx="2057401" cy="97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400" b="1" dirty="0"/>
              <a:t>Manuscripts</a:t>
            </a:r>
          </a:p>
          <a:p>
            <a:pPr marL="457200" lvl="1" indent="0">
              <a:buNone/>
            </a:pPr>
            <a:r>
              <a:rPr lang="en-US" sz="1400" b="1" dirty="0"/>
              <a:t>Applications</a:t>
            </a:r>
          </a:p>
        </p:txBody>
      </p:sp>
    </p:spTree>
    <p:extLst>
      <p:ext uri="{BB962C8B-B14F-4D97-AF65-F5344CB8AC3E}">
        <p14:creationId xmlns:p14="http://schemas.microsoft.com/office/powerpoint/2010/main" val="285063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u="sng" dirty="0"/>
              <a:t>Database</a:t>
            </a:r>
            <a:r>
              <a:rPr lang="en-US" dirty="0"/>
              <a:t> vs Data warehouse vs Data Lake</a:t>
            </a:r>
          </a:p>
        </p:txBody>
      </p:sp>
      <p:sp>
        <p:nvSpPr>
          <p:cNvPr id="3" name="Content Placeholder 2">
            <a:extLst>
              <a:ext uri="{FF2B5EF4-FFF2-40B4-BE49-F238E27FC236}">
                <a16:creationId xmlns:a16="http://schemas.microsoft.com/office/drawing/2014/main" id="{6CA2D3D7-9B1F-94EE-AD39-71D03576C3A5}"/>
              </a:ext>
            </a:extLst>
          </p:cNvPr>
          <p:cNvSpPr>
            <a:spLocks noGrp="1"/>
          </p:cNvSpPr>
          <p:nvPr>
            <p:ph idx="1"/>
          </p:nvPr>
        </p:nvSpPr>
        <p:spPr>
          <a:xfrm>
            <a:off x="838200" y="1825625"/>
            <a:ext cx="10410371" cy="4096204"/>
          </a:xfrm>
        </p:spPr>
        <p:txBody>
          <a:bodyPr>
            <a:normAutofit/>
          </a:bodyPr>
          <a:lstStyle/>
          <a:p>
            <a:pPr marL="0" indent="0">
              <a:buNone/>
            </a:pPr>
            <a:r>
              <a:rPr lang="en-US" dirty="0"/>
              <a:t>Typically when someone says `SQL` or `database` usually mean a </a:t>
            </a:r>
            <a:r>
              <a:rPr lang="en-US" b="1" u="sng" dirty="0"/>
              <a:t>relational database:</a:t>
            </a:r>
          </a:p>
          <a:p>
            <a:r>
              <a:rPr lang="en-US" sz="2000" dirty="0"/>
              <a:t>A database is just a collection of tables (columns, rows) that have relationship with each other.</a:t>
            </a:r>
          </a:p>
          <a:p>
            <a:r>
              <a:rPr lang="en-US" sz="2000" b="1" u="sng" dirty="0"/>
              <a:t>OLTP</a:t>
            </a:r>
            <a:r>
              <a:rPr lang="en-US" sz="2000" u="sng" dirty="0"/>
              <a:t> </a:t>
            </a:r>
            <a:r>
              <a:rPr lang="en-US" sz="2000" b="1" u="sng" dirty="0"/>
              <a:t>database</a:t>
            </a:r>
            <a:r>
              <a:rPr lang="en-US" sz="2000" u="sng" dirty="0"/>
              <a:t> </a:t>
            </a:r>
            <a:r>
              <a:rPr lang="en-US" sz="2000" dirty="0"/>
              <a:t>(online transactional process)</a:t>
            </a:r>
          </a:p>
          <a:p>
            <a:r>
              <a:rPr lang="en-US" sz="2000" dirty="0"/>
              <a:t>Designed for transactions (row-level read and write e.g. a new order from customer)</a:t>
            </a:r>
          </a:p>
          <a:p>
            <a:r>
              <a:rPr lang="en-US" sz="2000" dirty="0"/>
              <a:t>Good for live real-time transactional data (e.g. sales/commerce)</a:t>
            </a:r>
          </a:p>
          <a:p>
            <a:r>
              <a:rPr lang="en-US" sz="2000" dirty="0"/>
              <a:t>Usually represented by a stack icon (right).</a:t>
            </a:r>
          </a:p>
        </p:txBody>
      </p:sp>
      <p:pic>
        <p:nvPicPr>
          <p:cNvPr id="5" name="Picture 4">
            <a:extLst>
              <a:ext uri="{FF2B5EF4-FFF2-40B4-BE49-F238E27FC236}">
                <a16:creationId xmlns:a16="http://schemas.microsoft.com/office/drawing/2014/main" id="{F7F5D9E4-524D-3E8E-9D51-6619DF023873}"/>
              </a:ext>
            </a:extLst>
          </p:cNvPr>
          <p:cNvPicPr>
            <a:picLocks noChangeAspect="1"/>
          </p:cNvPicPr>
          <p:nvPr/>
        </p:nvPicPr>
        <p:blipFill>
          <a:blip r:embed="rId3"/>
          <a:stretch>
            <a:fillRect/>
          </a:stretch>
        </p:blipFill>
        <p:spPr>
          <a:xfrm>
            <a:off x="6190545" y="4637541"/>
            <a:ext cx="3524250" cy="1419225"/>
          </a:xfrm>
          <a:prstGeom prst="rect">
            <a:avLst/>
          </a:prstGeom>
        </p:spPr>
      </p:pic>
    </p:spTree>
    <p:extLst>
      <p:ext uri="{BB962C8B-B14F-4D97-AF65-F5344CB8AC3E}">
        <p14:creationId xmlns:p14="http://schemas.microsoft.com/office/powerpoint/2010/main" val="223478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dirty="0"/>
              <a:t>Database vs </a:t>
            </a:r>
            <a:r>
              <a:rPr lang="en-US" u="sng" dirty="0"/>
              <a:t>Data warehouse </a:t>
            </a:r>
            <a:r>
              <a:rPr lang="en-US" dirty="0"/>
              <a:t>vs Data Lake</a:t>
            </a:r>
          </a:p>
        </p:txBody>
      </p:sp>
      <p:sp>
        <p:nvSpPr>
          <p:cNvPr id="3" name="Content Placeholder 2">
            <a:extLst>
              <a:ext uri="{FF2B5EF4-FFF2-40B4-BE49-F238E27FC236}">
                <a16:creationId xmlns:a16="http://schemas.microsoft.com/office/drawing/2014/main" id="{6CA2D3D7-9B1F-94EE-AD39-71D03576C3A5}"/>
              </a:ext>
            </a:extLst>
          </p:cNvPr>
          <p:cNvSpPr>
            <a:spLocks noGrp="1"/>
          </p:cNvSpPr>
          <p:nvPr>
            <p:ph idx="1"/>
          </p:nvPr>
        </p:nvSpPr>
        <p:spPr>
          <a:xfrm>
            <a:off x="838200" y="1825625"/>
            <a:ext cx="6747933" cy="4096204"/>
          </a:xfrm>
        </p:spPr>
        <p:txBody>
          <a:bodyPr>
            <a:normAutofit/>
          </a:bodyPr>
          <a:lstStyle/>
          <a:p>
            <a:pPr marL="0" indent="0">
              <a:buNone/>
            </a:pPr>
            <a:r>
              <a:rPr lang="en-US" b="1" u="sng" dirty="0"/>
              <a:t>Data warehouse:</a:t>
            </a:r>
            <a:r>
              <a:rPr lang="en-US" dirty="0"/>
              <a:t> is also a database but focused on analytics</a:t>
            </a:r>
            <a:endParaRPr lang="en-US" b="1" u="sng" dirty="0"/>
          </a:p>
          <a:p>
            <a:r>
              <a:rPr lang="en-US" sz="2000" dirty="0"/>
              <a:t>A database with collection of tables (columns, rows) that have relationship with each other.</a:t>
            </a:r>
          </a:p>
          <a:p>
            <a:r>
              <a:rPr lang="en-US" sz="2000" b="1" u="sng" dirty="0"/>
              <a:t>OLAP database</a:t>
            </a:r>
            <a:r>
              <a:rPr lang="en-US" sz="2000" dirty="0"/>
              <a:t> (Online Analytical Process) database</a:t>
            </a:r>
            <a:endParaRPr lang="en-US" sz="2000" b="1" u="sng" dirty="0"/>
          </a:p>
          <a:p>
            <a:r>
              <a:rPr lang="en-US" sz="2000" dirty="0"/>
              <a:t>Designed to analyze or process huge amounts of data</a:t>
            </a:r>
          </a:p>
          <a:p>
            <a:r>
              <a:rPr lang="en-US" sz="2000" dirty="0"/>
              <a:t>Has much better performance for analytics compared to database</a:t>
            </a:r>
          </a:p>
          <a:p>
            <a:endParaRPr lang="en-US" sz="2000" dirty="0"/>
          </a:p>
        </p:txBody>
      </p:sp>
      <p:pic>
        <p:nvPicPr>
          <p:cNvPr id="6" name="Picture 5" descr="Graphical user interface&#10;&#10;Description automatically generated with medium confidence">
            <a:extLst>
              <a:ext uri="{FF2B5EF4-FFF2-40B4-BE49-F238E27FC236}">
                <a16:creationId xmlns:a16="http://schemas.microsoft.com/office/drawing/2014/main" id="{4B6E2E22-5C6E-5DD2-39D8-53B95D36C60A}"/>
              </a:ext>
            </a:extLst>
          </p:cNvPr>
          <p:cNvPicPr>
            <a:picLocks noChangeAspect="1"/>
          </p:cNvPicPr>
          <p:nvPr/>
        </p:nvPicPr>
        <p:blipFill rotWithShape="1">
          <a:blip r:embed="rId3">
            <a:extLst>
              <a:ext uri="{28A0092B-C50C-407E-A947-70E740481C1C}">
                <a14:useLocalDpi xmlns:a14="http://schemas.microsoft.com/office/drawing/2010/main" val="0"/>
              </a:ext>
            </a:extLst>
          </a:blip>
          <a:srcRect l="28611" t="16138" r="38056" b="10177"/>
          <a:stretch/>
        </p:blipFill>
        <p:spPr>
          <a:xfrm>
            <a:off x="7997239" y="2822222"/>
            <a:ext cx="3544843" cy="3572933"/>
          </a:xfrm>
          <a:prstGeom prst="rect">
            <a:avLst/>
          </a:prstGeom>
        </p:spPr>
      </p:pic>
    </p:spTree>
    <p:extLst>
      <p:ext uri="{BB962C8B-B14F-4D97-AF65-F5344CB8AC3E}">
        <p14:creationId xmlns:p14="http://schemas.microsoft.com/office/powerpoint/2010/main" val="363983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dirty="0"/>
              <a:t>Database vs Data warehouse vs </a:t>
            </a:r>
            <a:r>
              <a:rPr lang="en-US" u="sng" dirty="0"/>
              <a:t>Data Lake</a:t>
            </a:r>
          </a:p>
        </p:txBody>
      </p:sp>
      <p:sp>
        <p:nvSpPr>
          <p:cNvPr id="3" name="Content Placeholder 2">
            <a:extLst>
              <a:ext uri="{FF2B5EF4-FFF2-40B4-BE49-F238E27FC236}">
                <a16:creationId xmlns:a16="http://schemas.microsoft.com/office/drawing/2014/main" id="{6CA2D3D7-9B1F-94EE-AD39-71D03576C3A5}"/>
              </a:ext>
            </a:extLst>
          </p:cNvPr>
          <p:cNvSpPr>
            <a:spLocks noGrp="1"/>
          </p:cNvSpPr>
          <p:nvPr>
            <p:ph idx="1"/>
          </p:nvPr>
        </p:nvSpPr>
        <p:spPr>
          <a:xfrm>
            <a:off x="838201" y="1825625"/>
            <a:ext cx="3530600" cy="4096204"/>
          </a:xfrm>
        </p:spPr>
        <p:txBody>
          <a:bodyPr>
            <a:normAutofit/>
          </a:bodyPr>
          <a:lstStyle/>
          <a:p>
            <a:pPr marL="0" indent="0">
              <a:buNone/>
            </a:pPr>
            <a:r>
              <a:rPr lang="en-US" b="1" u="sng" dirty="0"/>
              <a:t>Data Lake:</a:t>
            </a:r>
          </a:p>
          <a:p>
            <a:r>
              <a:rPr lang="en-US" sz="2000" dirty="0"/>
              <a:t>OLTP/OLAP are designed to enable read/write/queries of structured data</a:t>
            </a:r>
          </a:p>
          <a:p>
            <a:r>
              <a:rPr lang="en-US" sz="2000" dirty="0"/>
              <a:t>Data lakes designed to capture less structured data (unstructured, </a:t>
            </a:r>
            <a:r>
              <a:rPr lang="en-US" sz="2000" dirty="0" err="1"/>
              <a:t>semistructured</a:t>
            </a:r>
            <a:r>
              <a:rPr lang="en-US" sz="2000" dirty="0"/>
              <a:t>, structured, video, image … ETC)</a:t>
            </a:r>
          </a:p>
          <a:p>
            <a:r>
              <a:rPr lang="en-US" sz="2000" dirty="0"/>
              <a:t>Mostly used for training ML/AI models</a:t>
            </a:r>
          </a:p>
          <a:p>
            <a:endParaRPr lang="en-US" sz="2000" dirty="0"/>
          </a:p>
          <a:p>
            <a:endParaRPr lang="en-US" sz="2000" dirty="0"/>
          </a:p>
        </p:txBody>
      </p:sp>
      <p:pic>
        <p:nvPicPr>
          <p:cNvPr id="5" name="Picture 4" descr="Diagram&#10;&#10;Description automatically generated">
            <a:extLst>
              <a:ext uri="{FF2B5EF4-FFF2-40B4-BE49-F238E27FC236}">
                <a16:creationId xmlns:a16="http://schemas.microsoft.com/office/drawing/2014/main" id="{DE792C6E-DAC6-3510-9648-5F95F1B96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026" y="2428086"/>
            <a:ext cx="6095238" cy="4304762"/>
          </a:xfrm>
          <a:prstGeom prst="rect">
            <a:avLst/>
          </a:prstGeom>
        </p:spPr>
      </p:pic>
    </p:spTree>
    <p:extLst>
      <p:ext uri="{BB962C8B-B14F-4D97-AF65-F5344CB8AC3E}">
        <p14:creationId xmlns:p14="http://schemas.microsoft.com/office/powerpoint/2010/main" val="383970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919D-4F3E-C84C-FAA9-8430ED4B2187}"/>
              </a:ext>
            </a:extLst>
          </p:cNvPr>
          <p:cNvSpPr>
            <a:spLocks noGrp="1"/>
          </p:cNvSpPr>
          <p:nvPr>
            <p:ph type="title"/>
          </p:nvPr>
        </p:nvSpPr>
        <p:spPr/>
        <p:txBody>
          <a:bodyPr/>
          <a:lstStyle/>
          <a:p>
            <a:r>
              <a:rPr lang="en-US" dirty="0"/>
              <a:t>Database vs Data warehouse vs Data Lake</a:t>
            </a:r>
          </a:p>
        </p:txBody>
      </p:sp>
      <p:sp>
        <p:nvSpPr>
          <p:cNvPr id="6" name="Content Placeholder 5">
            <a:extLst>
              <a:ext uri="{FF2B5EF4-FFF2-40B4-BE49-F238E27FC236}">
                <a16:creationId xmlns:a16="http://schemas.microsoft.com/office/drawing/2014/main" id="{501469DD-4E3F-7F4D-D9F2-0C79BFF338A9}"/>
              </a:ext>
            </a:extLst>
          </p:cNvPr>
          <p:cNvSpPr>
            <a:spLocks noGrp="1"/>
          </p:cNvSpPr>
          <p:nvPr>
            <p:ph idx="1"/>
          </p:nvPr>
        </p:nvSpPr>
        <p:spPr/>
        <p:txBody>
          <a:bodyPr/>
          <a:lstStyle/>
          <a:p>
            <a:r>
              <a:rPr lang="en-US" dirty="0"/>
              <a:t>Three different things for different purposes</a:t>
            </a:r>
          </a:p>
          <a:p>
            <a:pPr lvl="1"/>
            <a:r>
              <a:rPr lang="en-US" b="1" u="sng" dirty="0"/>
              <a:t>Relational Database/OLTP</a:t>
            </a:r>
            <a:r>
              <a:rPr lang="en-US" dirty="0"/>
              <a:t> for real time read/write of transactions</a:t>
            </a:r>
          </a:p>
          <a:p>
            <a:pPr lvl="1"/>
            <a:r>
              <a:rPr lang="en-US" b="1" u="sng" dirty="0"/>
              <a:t>Datawarehouse/OLAP </a:t>
            </a:r>
            <a:r>
              <a:rPr lang="en-US" dirty="0"/>
              <a:t>for analytics, reporting</a:t>
            </a:r>
          </a:p>
          <a:p>
            <a:pPr lvl="1"/>
            <a:r>
              <a:rPr lang="en-US" b="1" u="sng" dirty="0"/>
              <a:t>Data lake </a:t>
            </a:r>
            <a:r>
              <a:rPr lang="en-US" dirty="0"/>
              <a:t>for unstructured data</a:t>
            </a:r>
          </a:p>
          <a:p>
            <a:r>
              <a:rPr lang="en-US" dirty="0"/>
              <a:t>Takeaways</a:t>
            </a:r>
          </a:p>
          <a:p>
            <a:pPr lvl="1"/>
            <a:r>
              <a:rPr lang="en-US" dirty="0"/>
              <a:t>HCUP data is not transactional</a:t>
            </a:r>
          </a:p>
          <a:p>
            <a:pPr lvl="1"/>
            <a:r>
              <a:rPr lang="en-US" dirty="0"/>
              <a:t>HCUP data is structure</a:t>
            </a:r>
          </a:p>
          <a:p>
            <a:pPr lvl="1"/>
            <a:r>
              <a:rPr lang="en-US" b="1" u="sng" dirty="0"/>
              <a:t>OLAP</a:t>
            </a:r>
            <a:r>
              <a:rPr lang="en-US" dirty="0"/>
              <a:t> is best for us. </a:t>
            </a:r>
            <a:endParaRPr lang="en-US" b="1" u="sng" dirty="0"/>
          </a:p>
          <a:p>
            <a:pPr lvl="1"/>
            <a:endParaRPr lang="en-US" dirty="0"/>
          </a:p>
        </p:txBody>
      </p:sp>
    </p:spTree>
    <p:extLst>
      <p:ext uri="{BB962C8B-B14F-4D97-AF65-F5344CB8AC3E}">
        <p14:creationId xmlns:p14="http://schemas.microsoft.com/office/powerpoint/2010/main" val="280512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4544</TotalTime>
  <Words>2186</Words>
  <Application>Microsoft Office PowerPoint</Application>
  <PresentationFormat>Widescreen</PresentationFormat>
  <Paragraphs>184</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Warehousing for Urban Health</vt:lpstr>
      <vt:lpstr>Overview</vt:lpstr>
      <vt:lpstr>Overview</vt:lpstr>
      <vt:lpstr>Intro: Big Picture</vt:lpstr>
      <vt:lpstr>Intro: Big Picture for HCUP</vt:lpstr>
      <vt:lpstr>Database vs Data warehouse vs Data Lake</vt:lpstr>
      <vt:lpstr>Database vs Data warehouse vs Data Lake</vt:lpstr>
      <vt:lpstr>Database vs Data warehouse vs Data Lake</vt:lpstr>
      <vt:lpstr>Database vs Data warehouse vs Data Lake</vt:lpstr>
      <vt:lpstr>Intro: Big Picture for HCUP</vt:lpstr>
      <vt:lpstr>OLAP Databases Types: Server vs Serverless </vt:lpstr>
      <vt:lpstr>Intro: Big Picture for HCUP</vt:lpstr>
      <vt:lpstr>Insert slide abourt parquet </vt:lpstr>
      <vt:lpstr>Data Warehousing technical primer summary</vt:lpstr>
      <vt:lpstr>Data warehousing 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HCUP Infrastructure  Proposal </dc:title>
  <dc:creator>ranli627@outlook.com</dc:creator>
  <cp:lastModifiedBy>ranli627@outlook.com</cp:lastModifiedBy>
  <cp:revision>53</cp:revision>
  <dcterms:created xsi:type="dcterms:W3CDTF">2022-12-09T17:35:09Z</dcterms:created>
  <dcterms:modified xsi:type="dcterms:W3CDTF">2023-04-12T06:28:55Z</dcterms:modified>
</cp:coreProperties>
</file>