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4" r:id="rId2"/>
    <p:sldId id="265" r:id="rId3"/>
    <p:sldId id="277" r:id="rId4"/>
    <p:sldId id="257" r:id="rId5"/>
    <p:sldId id="258" r:id="rId6"/>
    <p:sldId id="284" r:id="rId7"/>
    <p:sldId id="266" r:id="rId8"/>
    <p:sldId id="268" r:id="rId9"/>
    <p:sldId id="274" r:id="rId10"/>
    <p:sldId id="278" r:id="rId11"/>
    <p:sldId id="279" r:id="rId12"/>
    <p:sldId id="280" r:id="rId13"/>
    <p:sldId id="288" r:id="rId14"/>
    <p:sldId id="287" r:id="rId15"/>
    <p:sldId id="285" r:id="rId16"/>
    <p:sldId id="286" r:id="rId17"/>
    <p:sldId id="282" r:id="rId18"/>
    <p:sldId id="275" r:id="rId19"/>
    <p:sldId id="263" r:id="rId20"/>
    <p:sldId id="276" r:id="rId21"/>
    <p:sldId id="283" r:id="rId22"/>
    <p:sldId id="267" r:id="rId23"/>
    <p:sldId id="269"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72474" autoAdjust="0"/>
  </p:normalViewPr>
  <p:slideViewPr>
    <p:cSldViewPr snapToGrid="0">
      <p:cViewPr varScale="1">
        <p:scale>
          <a:sx n="66" d="100"/>
          <a:sy n="66" d="100"/>
        </p:scale>
        <p:origin x="22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B2FF9-74A3-4071-A845-E8F32E956D6B}"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4219D-E705-4C32-837C-7C13440592BD}" type="slidenum">
              <a:rPr lang="en-US" smtClean="0"/>
              <a:t>‹#›</a:t>
            </a:fld>
            <a:endParaRPr lang="en-US"/>
          </a:p>
        </p:txBody>
      </p:sp>
    </p:spTree>
    <p:extLst>
      <p:ext uri="{BB962C8B-B14F-4D97-AF65-F5344CB8AC3E}">
        <p14:creationId xmlns:p14="http://schemas.microsoft.com/office/powerpoint/2010/main" val="264997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 to start with an introduction of what we are trying to do. Importantly, to introduce some vocabulary so we can communicate effectively about rather abstract data stewardship concepts. This will involve introducing the big picture aka data pipeline then dialing in on some really critical details about </a:t>
            </a:r>
            <a:r>
              <a:rPr lang="en-US" dirty="0" err="1"/>
              <a:t>datawarehouse</a:t>
            </a:r>
            <a:r>
              <a:rPr lang="en-US" dirty="0"/>
              <a:t> design. </a:t>
            </a:r>
          </a:p>
          <a:p>
            <a:endParaRPr lang="en-US" dirty="0"/>
          </a:p>
          <a:p>
            <a:r>
              <a:rPr lang="en-US" dirty="0"/>
              <a:t>Secondly, give an overview of the current HCUP infrastructure which including the main processes: data source, extract-load, and transformation.</a:t>
            </a:r>
          </a:p>
          <a:p>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2</a:t>
            </a:fld>
            <a:endParaRPr lang="en-US"/>
          </a:p>
        </p:txBody>
      </p:sp>
    </p:spTree>
    <p:extLst>
      <p:ext uri="{BB962C8B-B14F-4D97-AF65-F5344CB8AC3E}">
        <p14:creationId xmlns:p14="http://schemas.microsoft.com/office/powerpoint/2010/main" val="3091221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23</a:t>
            </a:fld>
            <a:endParaRPr lang="en-US"/>
          </a:p>
        </p:txBody>
      </p:sp>
    </p:spTree>
    <p:extLst>
      <p:ext uri="{BB962C8B-B14F-4D97-AF65-F5344CB8AC3E}">
        <p14:creationId xmlns:p14="http://schemas.microsoft.com/office/powerpoint/2010/main" val="3061914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24</a:t>
            </a:fld>
            <a:endParaRPr lang="en-US"/>
          </a:p>
        </p:txBody>
      </p:sp>
    </p:spTree>
    <p:extLst>
      <p:ext uri="{BB962C8B-B14F-4D97-AF65-F5344CB8AC3E}">
        <p14:creationId xmlns:p14="http://schemas.microsoft.com/office/powerpoint/2010/main" val="411968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25</a:t>
            </a:fld>
            <a:endParaRPr lang="en-US"/>
          </a:p>
        </p:txBody>
      </p:sp>
    </p:spTree>
    <p:extLst>
      <p:ext uri="{BB962C8B-B14F-4D97-AF65-F5344CB8AC3E}">
        <p14:creationId xmlns:p14="http://schemas.microsoft.com/office/powerpoint/2010/main" val="298518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 to start with an introduction of what we are trying to do. Importantly, to introduce some vocabulary so we can communicate effectively about rather abstract data stewardship concepts. This will involve introducing the big picture aka data pipeline then dialing in on some really critical details about </a:t>
            </a:r>
            <a:r>
              <a:rPr lang="en-US" dirty="0" err="1"/>
              <a:t>datawarehouse</a:t>
            </a:r>
            <a:r>
              <a:rPr lang="en-US" dirty="0"/>
              <a:t> design. </a:t>
            </a:r>
          </a:p>
          <a:p>
            <a:endParaRPr lang="en-US" dirty="0"/>
          </a:p>
          <a:p>
            <a:r>
              <a:rPr lang="en-US" dirty="0"/>
              <a:t>Secondly, give an overview of the current HCUP infrastructure which including the main processes: data source, extract-load, and transformation.</a:t>
            </a:r>
          </a:p>
          <a:p>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3</a:t>
            </a:fld>
            <a:endParaRPr lang="en-US"/>
          </a:p>
        </p:txBody>
      </p:sp>
    </p:spTree>
    <p:extLst>
      <p:ext uri="{BB962C8B-B14F-4D97-AF65-F5344CB8AC3E}">
        <p14:creationId xmlns:p14="http://schemas.microsoft.com/office/powerpoint/2010/main" val="66107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point)</a:t>
            </a:r>
          </a:p>
          <a:p>
            <a:endParaRPr lang="en-US" dirty="0"/>
          </a:p>
          <a:p>
            <a:r>
              <a:rPr lang="en-US" dirty="0"/>
              <a:t>Almost every data driven process can be captured by this schematic. Although the final product varying by field. For industry the BI could be a report that informs critical business decisions for academia it is often a manuscript. But it is true for everyone that the how your data pipeline is designed and executed will effect the timeliness, cost, quality and ultimately value of your final product. </a:t>
            </a:r>
          </a:p>
          <a:p>
            <a:endParaRPr lang="en-US" dirty="0"/>
          </a:p>
          <a:p>
            <a:r>
              <a:rPr lang="en-US" dirty="0"/>
              <a:t>Lets take a brief look at the big picture for HCUP.</a:t>
            </a:r>
          </a:p>
        </p:txBody>
      </p:sp>
      <p:sp>
        <p:nvSpPr>
          <p:cNvPr id="4" name="Slide Number Placeholder 3"/>
          <p:cNvSpPr>
            <a:spLocks noGrp="1"/>
          </p:cNvSpPr>
          <p:nvPr>
            <p:ph type="sldNum" sz="quarter" idx="5"/>
          </p:nvPr>
        </p:nvSpPr>
        <p:spPr/>
        <p:txBody>
          <a:bodyPr/>
          <a:lstStyle/>
          <a:p>
            <a:fld id="{9BD4219D-E705-4C32-837C-7C13440592BD}" type="slidenum">
              <a:rPr lang="en-US" smtClean="0"/>
              <a:t>7</a:t>
            </a:fld>
            <a:endParaRPr lang="en-US"/>
          </a:p>
        </p:txBody>
      </p:sp>
    </p:spTree>
    <p:extLst>
      <p:ext uri="{BB962C8B-B14F-4D97-AF65-F5344CB8AC3E}">
        <p14:creationId xmlns:p14="http://schemas.microsoft.com/office/powerpoint/2010/main" val="139836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8</a:t>
            </a:fld>
            <a:endParaRPr lang="en-US"/>
          </a:p>
        </p:txBody>
      </p:sp>
    </p:spTree>
    <p:extLst>
      <p:ext uri="{BB962C8B-B14F-4D97-AF65-F5344CB8AC3E}">
        <p14:creationId xmlns:p14="http://schemas.microsoft.com/office/powerpoint/2010/main" val="56338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9</a:t>
            </a:fld>
            <a:endParaRPr lang="en-US"/>
          </a:p>
        </p:txBody>
      </p:sp>
    </p:spTree>
    <p:extLst>
      <p:ext uri="{BB962C8B-B14F-4D97-AF65-F5344CB8AC3E}">
        <p14:creationId xmlns:p14="http://schemas.microsoft.com/office/powerpoint/2010/main" val="296218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15</a:t>
            </a:fld>
            <a:endParaRPr lang="en-US"/>
          </a:p>
        </p:txBody>
      </p:sp>
    </p:spTree>
    <p:extLst>
      <p:ext uri="{BB962C8B-B14F-4D97-AF65-F5344CB8AC3E}">
        <p14:creationId xmlns:p14="http://schemas.microsoft.com/office/powerpoint/2010/main" val="3098306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16</a:t>
            </a:fld>
            <a:endParaRPr lang="en-US"/>
          </a:p>
        </p:txBody>
      </p:sp>
    </p:spTree>
    <p:extLst>
      <p:ext uri="{BB962C8B-B14F-4D97-AF65-F5344CB8AC3E}">
        <p14:creationId xmlns:p14="http://schemas.microsoft.com/office/powerpoint/2010/main" val="76121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t>
            </a:r>
          </a:p>
        </p:txBody>
      </p:sp>
      <p:sp>
        <p:nvSpPr>
          <p:cNvPr id="4" name="Slide Number Placeholder 3"/>
          <p:cNvSpPr>
            <a:spLocks noGrp="1"/>
          </p:cNvSpPr>
          <p:nvPr>
            <p:ph type="sldNum" sz="quarter" idx="5"/>
          </p:nvPr>
        </p:nvSpPr>
        <p:spPr/>
        <p:txBody>
          <a:bodyPr/>
          <a:lstStyle/>
          <a:p>
            <a:fld id="{9BD4219D-E705-4C32-837C-7C13440592BD}" type="slidenum">
              <a:rPr lang="en-US" smtClean="0"/>
              <a:t>20</a:t>
            </a:fld>
            <a:endParaRPr lang="en-US"/>
          </a:p>
        </p:txBody>
      </p:sp>
    </p:spTree>
    <p:extLst>
      <p:ext uri="{BB962C8B-B14F-4D97-AF65-F5344CB8AC3E}">
        <p14:creationId xmlns:p14="http://schemas.microsoft.com/office/powerpoint/2010/main" val="290838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22</a:t>
            </a:fld>
            <a:endParaRPr lang="en-US"/>
          </a:p>
        </p:txBody>
      </p:sp>
    </p:spTree>
    <p:extLst>
      <p:ext uri="{BB962C8B-B14F-4D97-AF65-F5344CB8AC3E}">
        <p14:creationId xmlns:p14="http://schemas.microsoft.com/office/powerpoint/2010/main" val="183212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B3EC-3211-454D-CABC-3A803DD7F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78C17-DB07-E411-F57E-A0669008A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B1B56-49A4-43CF-9376-15A16EDAC641}"/>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D421479A-4C7D-79CA-3FB0-E7DE78830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0472F-2D3E-040C-F8CE-0F46C5BDE04A}"/>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290460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D24B-E435-36F2-3F09-AA4E188FD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065D8F-961B-9528-2495-93F3B2201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D7819-7352-664F-78E8-169551C173F6}"/>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A137F9D1-9B35-8B3F-3F45-E986BE75E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733E8-38BA-D52A-58BF-D202EB4290C2}"/>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20364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7262D-B1F9-B555-D125-ADB7127D1D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0E488-362C-686F-B327-04A32D888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E5C88-CA52-7DE5-FFBC-2C8979D09711}"/>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23135167-DE15-5F53-49EF-1F13497D4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687D-AB45-B9ED-50A4-9180A7A88179}"/>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84431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4050-17E5-68A3-AAB8-F9A490120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7EC0D-91E1-05CD-25E2-47EBF4CAB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CFC83-D52D-B31D-5FBF-B6AB0E9B9961}"/>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2E37EDB4-CE6D-4089-40CF-2C5645BA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29C84-5044-0BC8-1211-84621A549D02}"/>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794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0C32-5BF0-7F95-EA5E-B0C1918FB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F0E25-9D72-10A7-959F-5AA46F47C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E9ED7-8209-D4A1-EAC0-B6998991EBF4}"/>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7E0F0938-1C8A-DD3D-E50E-3DA26587A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A24D5-2192-AB77-7383-64227CC5B2C0}"/>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17229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D9F7-5C25-8E50-ED46-A23B79399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946EF-3872-410E-C665-6DD685669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308F89-83C2-EA55-0A05-FAA87ADD1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E4A8FC-D062-912D-B676-BD8C929C3F77}"/>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6" name="Footer Placeholder 5">
            <a:extLst>
              <a:ext uri="{FF2B5EF4-FFF2-40B4-BE49-F238E27FC236}">
                <a16:creationId xmlns:a16="http://schemas.microsoft.com/office/drawing/2014/main" id="{87421604-3FDF-4126-9D99-7E8218EBB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7712F-4D84-815C-354D-E3576BE53FA1}"/>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145080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1A5E-F816-F10A-430E-F6EA81335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DD477-104B-CE74-6CC3-B994C5BF4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76DDB7-C2F0-769C-D3AC-740992D9EE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ADF82-F266-F8DB-8319-E8D9C5DD7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FB7B1E-9953-36A3-F9FE-459305439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060A8-2977-B72C-19EE-AEFE3DA6A647}"/>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8" name="Footer Placeholder 7">
            <a:extLst>
              <a:ext uri="{FF2B5EF4-FFF2-40B4-BE49-F238E27FC236}">
                <a16:creationId xmlns:a16="http://schemas.microsoft.com/office/drawing/2014/main" id="{B8C25B32-7690-F30D-6306-21A06E792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79594-5A57-6FDC-8BA8-060DD5537FAA}"/>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102886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539E-9969-0C9A-0406-1BC8ECAB98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63CCD-D7BA-56D2-ED74-4C73103321C3}"/>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4" name="Footer Placeholder 3">
            <a:extLst>
              <a:ext uri="{FF2B5EF4-FFF2-40B4-BE49-F238E27FC236}">
                <a16:creationId xmlns:a16="http://schemas.microsoft.com/office/drawing/2014/main" id="{0825AC66-0F46-D256-716E-CF522D28B9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CD282D-7E9E-4124-A433-1291CECFC60C}"/>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81818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8016B-3AF2-4D77-2CE6-3BB5CE337ACC}"/>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3" name="Footer Placeholder 2">
            <a:extLst>
              <a:ext uri="{FF2B5EF4-FFF2-40B4-BE49-F238E27FC236}">
                <a16:creationId xmlns:a16="http://schemas.microsoft.com/office/drawing/2014/main" id="{20E2A1AB-8A23-FD03-40F4-E18F99997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2F6D7-C99F-7143-6311-3C46C3AD9574}"/>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412340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AF54-1980-4330-07DF-893F21BBF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48AED-9931-AC72-EA94-F5D2AB1D3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3D1EAB-A768-465F-2AAB-B0D569F6D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32F74-EBCF-8670-F91D-EAAAA649BC3E}"/>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6" name="Footer Placeholder 5">
            <a:extLst>
              <a:ext uri="{FF2B5EF4-FFF2-40B4-BE49-F238E27FC236}">
                <a16:creationId xmlns:a16="http://schemas.microsoft.com/office/drawing/2014/main" id="{3EB8CA75-748C-6502-6C51-13175A1D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042F9-84CB-E171-9AAF-A2558DDA05AE}"/>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63015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C67-BF87-40CF-4ADD-3D82DEBAC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6D3A24-B9A5-5BA5-5874-19E8B0959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176EBF-472F-7C08-0347-CBD94B4E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A48F0-7CFA-2F3B-C2C6-6098BDB5BDEB}"/>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6" name="Footer Placeholder 5">
            <a:extLst>
              <a:ext uri="{FF2B5EF4-FFF2-40B4-BE49-F238E27FC236}">
                <a16:creationId xmlns:a16="http://schemas.microsoft.com/office/drawing/2014/main" id="{E2C5D7FB-A90F-F1AC-081B-3218ED21E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1AB29-A5BA-B84E-51D2-744BD8E7FB75}"/>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212969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FD27D-3860-57C8-C839-DFAEC2179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ED1C26-75FC-D4CF-9F9E-7689079C7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AA743-0A12-A116-E7F5-9699DED86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188351C9-6DA8-695A-5045-1BBB98EA8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B6995-23D3-B278-8BC4-EAA66A2B0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88A2C-2270-40FB-B3EC-6161B4757104}" type="slidenum">
              <a:rPr lang="en-US" smtClean="0"/>
              <a:t>‹#›</a:t>
            </a:fld>
            <a:endParaRPr lang="en-US"/>
          </a:p>
        </p:txBody>
      </p:sp>
    </p:spTree>
    <p:extLst>
      <p:ext uri="{BB962C8B-B14F-4D97-AF65-F5344CB8AC3E}">
        <p14:creationId xmlns:p14="http://schemas.microsoft.com/office/powerpoint/2010/main" val="3423023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rexel-uhc.github.io/hcup-db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5F34B-6449-7581-A05D-C3B7B93AC6E9}"/>
              </a:ext>
            </a:extLst>
          </p:cNvPr>
          <p:cNvSpPr>
            <a:spLocks noGrp="1"/>
          </p:cNvSpPr>
          <p:nvPr>
            <p:ph type="ctrTitle"/>
          </p:nvPr>
        </p:nvSpPr>
        <p:spPr>
          <a:xfrm>
            <a:off x="6748272" y="4018276"/>
            <a:ext cx="4800261" cy="1644592"/>
          </a:xfrm>
        </p:spPr>
        <p:txBody>
          <a:bodyPr anchor="t">
            <a:normAutofit/>
          </a:bodyPr>
          <a:lstStyle/>
          <a:p>
            <a:pPr algn="l"/>
            <a:r>
              <a:rPr lang="en-US" sz="4400" b="0" i="1" dirty="0">
                <a:solidFill>
                  <a:schemeClr val="tx2"/>
                </a:solidFill>
                <a:effectLst/>
                <a:latin typeface="Calibri" panose="020F0502020204030204" pitchFamily="34" charset="0"/>
              </a:rPr>
              <a:t>Data Warehousing for Urban Health</a:t>
            </a:r>
            <a:endParaRPr lang="en-US" sz="4400" dirty="0">
              <a:solidFill>
                <a:schemeClr val="tx2"/>
              </a:solidFill>
            </a:endParaRPr>
          </a:p>
        </p:txBody>
      </p:sp>
      <p:sp>
        <p:nvSpPr>
          <p:cNvPr id="3" name="Subtitle 2">
            <a:extLst>
              <a:ext uri="{FF2B5EF4-FFF2-40B4-BE49-F238E27FC236}">
                <a16:creationId xmlns:a16="http://schemas.microsoft.com/office/drawing/2014/main" id="{069E95FC-722F-BC59-AE71-0C4537012C48}"/>
              </a:ext>
            </a:extLst>
          </p:cNvPr>
          <p:cNvSpPr>
            <a:spLocks noGrp="1"/>
          </p:cNvSpPr>
          <p:nvPr>
            <p:ph type="subTitle" idx="1"/>
          </p:nvPr>
        </p:nvSpPr>
        <p:spPr>
          <a:xfrm>
            <a:off x="6748272" y="2322314"/>
            <a:ext cx="4800261" cy="1644591"/>
          </a:xfrm>
        </p:spPr>
        <p:txBody>
          <a:bodyPr anchor="b">
            <a:normAutofit/>
          </a:bodyPr>
          <a:lstStyle/>
          <a:p>
            <a:pPr algn="l"/>
            <a:r>
              <a:rPr lang="en-US" sz="2000" b="1" i="0" dirty="0">
                <a:solidFill>
                  <a:schemeClr val="tx2"/>
                </a:solidFill>
                <a:effectLst/>
                <a:latin typeface="Calibri" panose="020F0502020204030204" pitchFamily="34" charset="0"/>
              </a:rPr>
              <a:t>Ran Li, Alina </a:t>
            </a:r>
            <a:r>
              <a:rPr lang="en-US" sz="2000" b="1" i="0" dirty="0" err="1">
                <a:solidFill>
                  <a:schemeClr val="tx2"/>
                </a:solidFill>
                <a:effectLst/>
                <a:latin typeface="Calibri" panose="020F0502020204030204" pitchFamily="34" charset="0"/>
              </a:rPr>
              <a:t>Schnake-Mahl</a:t>
            </a:r>
            <a:r>
              <a:rPr lang="en-US" sz="2000" b="1" i="0" dirty="0">
                <a:solidFill>
                  <a:schemeClr val="tx2"/>
                </a:solidFill>
                <a:effectLst/>
                <a:latin typeface="Calibri" panose="020F0502020204030204" pitchFamily="34" charset="0"/>
              </a:rPr>
              <a:t>, Usama Bilal</a:t>
            </a:r>
          </a:p>
          <a:p>
            <a:pPr algn="l"/>
            <a:r>
              <a:rPr lang="en-US" sz="2000" b="1" dirty="0">
                <a:solidFill>
                  <a:schemeClr val="tx2"/>
                </a:solidFill>
                <a:latin typeface="Calibri" panose="020F0502020204030204" pitchFamily="34" charset="0"/>
              </a:rPr>
              <a:t>UHC Weekly Forum</a:t>
            </a:r>
            <a:endParaRPr lang="en-US" sz="2000" b="1" i="0" dirty="0">
              <a:solidFill>
                <a:schemeClr val="tx2"/>
              </a:solidFill>
              <a:effectLst/>
              <a:latin typeface="Calibri" panose="020F0502020204030204" pitchFamily="34" charset="0"/>
            </a:endParaRPr>
          </a:p>
          <a:p>
            <a:pPr algn="l"/>
            <a:r>
              <a:rPr lang="en-US" sz="2000" dirty="0">
                <a:solidFill>
                  <a:schemeClr val="tx2"/>
                </a:solidFill>
              </a:rPr>
              <a:t>April 12, 2023</a:t>
            </a:r>
          </a:p>
        </p:txBody>
      </p:sp>
      <p:pic>
        <p:nvPicPr>
          <p:cNvPr id="5" name="Picture 4">
            <a:extLst>
              <a:ext uri="{FF2B5EF4-FFF2-40B4-BE49-F238E27FC236}">
                <a16:creationId xmlns:a16="http://schemas.microsoft.com/office/drawing/2014/main" id="{0502F4F1-B764-0C0F-A482-268B8486C592}"/>
              </a:ext>
            </a:extLst>
          </p:cNvPr>
          <p:cNvPicPr>
            <a:picLocks noChangeAspect="1"/>
          </p:cNvPicPr>
          <p:nvPr/>
        </p:nvPicPr>
        <p:blipFill rotWithShape="1">
          <a:blip r:embed="rId2">
            <a:alphaModFix/>
          </a:blip>
          <a:srcRect l="48956" r="1" b="1"/>
          <a:stretch/>
        </p:blipFill>
        <p:spPr>
          <a:xfrm>
            <a:off x="-305" y="1"/>
            <a:ext cx="6423053" cy="6858000"/>
          </a:xfrm>
          <a:prstGeom prst="rect">
            <a:avLst/>
          </a:prstGeom>
        </p:spPr>
      </p:pic>
      <p:grpSp>
        <p:nvGrpSpPr>
          <p:cNvPr id="11" name="Group 10">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2" name="Freeform: Shape 11">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4" name="Freeform: Shape 13">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6" name="Freeform: Shape 15">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TextBox 5">
            <a:extLst>
              <a:ext uri="{FF2B5EF4-FFF2-40B4-BE49-F238E27FC236}">
                <a16:creationId xmlns:a16="http://schemas.microsoft.com/office/drawing/2014/main" id="{7EEE0F26-F586-5AAE-B6AA-4155481E9A8A}"/>
              </a:ext>
            </a:extLst>
          </p:cNvPr>
          <p:cNvSpPr txBox="1"/>
          <p:nvPr/>
        </p:nvSpPr>
        <p:spPr>
          <a:xfrm>
            <a:off x="3048000" y="2690336"/>
            <a:ext cx="6096000" cy="1477328"/>
          </a:xfrm>
          <a:prstGeom prst="rect">
            <a:avLst/>
          </a:prstGeom>
          <a:noFill/>
        </p:spPr>
        <p:txBody>
          <a:bodyPr wrap="square">
            <a:spAutoFit/>
          </a:bodyPr>
          <a:lstStyle/>
          <a:p>
            <a:pPr lvl="1"/>
            <a:r>
              <a:rPr lang="en-US" dirty="0"/>
              <a:t>If you have databases set up already but want a best practice framework or better documentation.</a:t>
            </a:r>
          </a:p>
          <a:p>
            <a:pPr lvl="1"/>
            <a:r>
              <a:rPr lang="en-US" dirty="0"/>
              <a:t>If you have cleaning (ETL) done, creating a DBT project will increase the </a:t>
            </a:r>
            <a:r>
              <a:rPr lang="en-US" dirty="0" err="1"/>
              <a:t>FAIRness</a:t>
            </a:r>
            <a:r>
              <a:rPr lang="en-US" dirty="0"/>
              <a:t>, exposure and impact of your data resource</a:t>
            </a:r>
          </a:p>
        </p:txBody>
      </p:sp>
    </p:spTree>
    <p:extLst>
      <p:ext uri="{BB962C8B-B14F-4D97-AF65-F5344CB8AC3E}">
        <p14:creationId xmlns:p14="http://schemas.microsoft.com/office/powerpoint/2010/main" val="365740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C2C437-11CD-788E-958F-885108DD625D}"/>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Modern Datawarehouse Demo</a:t>
            </a:r>
          </a:p>
        </p:txBody>
      </p:sp>
      <p:sp>
        <p:nvSpPr>
          <p:cNvPr id="3" name="Content Placeholder 2">
            <a:extLst>
              <a:ext uri="{FF2B5EF4-FFF2-40B4-BE49-F238E27FC236}">
                <a16:creationId xmlns:a16="http://schemas.microsoft.com/office/drawing/2014/main" id="{286E7DF0-CAB1-6558-0544-55D34AAB78A4}"/>
              </a:ext>
            </a:extLst>
          </p:cNvPr>
          <p:cNvSpPr>
            <a:spLocks noGrp="1"/>
          </p:cNvSpPr>
          <p:nvPr>
            <p:ph idx="1"/>
          </p:nvPr>
        </p:nvSpPr>
        <p:spPr>
          <a:xfrm>
            <a:off x="1882587" y="1501184"/>
            <a:ext cx="8426823" cy="397567"/>
          </a:xfrm>
        </p:spPr>
        <p:txBody>
          <a:bodyPr vert="horz" lIns="91440" tIns="45720" rIns="91440" bIns="45720" rtlCol="0">
            <a:normAutofit lnSpcReduction="10000"/>
          </a:bodyPr>
          <a:lstStyle/>
          <a:p>
            <a:pPr marL="0" indent="0" algn="ctr">
              <a:buNone/>
            </a:pPr>
            <a:r>
              <a:rPr lang="en-US" sz="2400" kern="1200" dirty="0">
                <a:solidFill>
                  <a:schemeClr val="tx1"/>
                </a:solidFill>
                <a:latin typeface="+mn-lt"/>
                <a:ea typeface="+mn-ea"/>
                <a:cs typeface="+mn-cs"/>
              </a:rPr>
              <a:t>Link: </a:t>
            </a:r>
            <a:r>
              <a:rPr lang="en-US" sz="2400" kern="1200" dirty="0">
                <a:solidFill>
                  <a:schemeClr val="tx1"/>
                </a:solidFill>
                <a:latin typeface="+mn-lt"/>
                <a:ea typeface="+mn-ea"/>
                <a:cs typeface="+mn-cs"/>
                <a:hlinkClick r:id="rId2"/>
              </a:rPr>
              <a:t>https://drexel-uhc.github.io/hcup-dbt</a:t>
            </a:r>
            <a:r>
              <a:rPr lang="en-US" sz="2400" kern="1200" dirty="0">
                <a:solidFill>
                  <a:schemeClr val="tx1"/>
                </a:solidFill>
                <a:latin typeface="+mn-lt"/>
                <a:ea typeface="+mn-ea"/>
                <a:cs typeface="+mn-cs"/>
              </a:rPr>
              <a:t> </a:t>
            </a:r>
          </a:p>
        </p:txBody>
      </p:sp>
      <p:pic>
        <p:nvPicPr>
          <p:cNvPr id="5" name="Picture 4">
            <a:extLst>
              <a:ext uri="{FF2B5EF4-FFF2-40B4-BE49-F238E27FC236}">
                <a16:creationId xmlns:a16="http://schemas.microsoft.com/office/drawing/2014/main" id="{73C77F65-20E2-59CD-4639-C8C866B881A9}"/>
              </a:ext>
            </a:extLst>
          </p:cNvPr>
          <p:cNvPicPr>
            <a:picLocks noChangeAspect="1"/>
          </p:cNvPicPr>
          <p:nvPr/>
        </p:nvPicPr>
        <p:blipFill>
          <a:blip r:embed="rId3"/>
          <a:stretch>
            <a:fillRect/>
          </a:stretch>
        </p:blipFill>
        <p:spPr>
          <a:xfrm>
            <a:off x="2632767" y="2354239"/>
            <a:ext cx="6926465" cy="3948085"/>
          </a:xfrm>
          <a:prstGeom prst="rect">
            <a:avLst/>
          </a:prstGeom>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1643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252A-1B6A-486D-DDB3-D7848179C1F2}"/>
              </a:ext>
            </a:extLst>
          </p:cNvPr>
          <p:cNvSpPr>
            <a:spLocks noGrp="1"/>
          </p:cNvSpPr>
          <p:nvPr>
            <p:ph type="title"/>
          </p:nvPr>
        </p:nvSpPr>
        <p:spPr/>
        <p:txBody>
          <a:bodyPr/>
          <a:lstStyle/>
          <a:p>
            <a:r>
              <a:rPr lang="en-US" sz="4400" kern="1200" dirty="0">
                <a:solidFill>
                  <a:schemeClr val="tx1"/>
                </a:solidFill>
                <a:latin typeface="+mj-lt"/>
                <a:ea typeface="+mj-ea"/>
                <a:cs typeface="+mj-cs"/>
              </a:rPr>
              <a:t>Modern Datawarehouse: </a:t>
            </a:r>
            <a:r>
              <a:rPr lang="en-US" dirty="0"/>
              <a:t>Key Features</a:t>
            </a:r>
          </a:p>
        </p:txBody>
      </p:sp>
      <p:sp>
        <p:nvSpPr>
          <p:cNvPr id="3" name="Content Placeholder 2">
            <a:extLst>
              <a:ext uri="{FF2B5EF4-FFF2-40B4-BE49-F238E27FC236}">
                <a16:creationId xmlns:a16="http://schemas.microsoft.com/office/drawing/2014/main" id="{7951E1AE-ECD6-7CD0-084B-17895E988D70}"/>
              </a:ext>
            </a:extLst>
          </p:cNvPr>
          <p:cNvSpPr>
            <a:spLocks noGrp="1"/>
          </p:cNvSpPr>
          <p:nvPr>
            <p:ph idx="1"/>
          </p:nvPr>
        </p:nvSpPr>
        <p:spPr/>
        <p:txBody>
          <a:bodyPr>
            <a:normAutofit fontScale="85000" lnSpcReduction="20000"/>
          </a:bodyPr>
          <a:lstStyle/>
          <a:p>
            <a:r>
              <a:rPr lang="en-US" dirty="0"/>
              <a:t>Everything is under</a:t>
            </a:r>
            <a:r>
              <a:rPr lang="en-US" b="1" dirty="0"/>
              <a:t> version control </a:t>
            </a:r>
          </a:p>
          <a:p>
            <a:pPr lvl="1"/>
            <a:r>
              <a:rPr lang="en-US" dirty="0"/>
              <a:t>Easy to collaborate </a:t>
            </a:r>
          </a:p>
          <a:p>
            <a:pPr lvl="1"/>
            <a:r>
              <a:rPr lang="en-US" dirty="0"/>
              <a:t>Ensure outputs are reproducible, accurate, consistent</a:t>
            </a:r>
          </a:p>
          <a:p>
            <a:r>
              <a:rPr lang="en-US" b="1" dirty="0"/>
              <a:t>Features rich documentation builds a FAIR single source of truth</a:t>
            </a:r>
            <a:r>
              <a:rPr lang="en-US" dirty="0"/>
              <a:t> Provides a very </a:t>
            </a:r>
            <a:r>
              <a:rPr lang="en-US" b="1" dirty="0"/>
              <a:t>mature framework </a:t>
            </a:r>
            <a:r>
              <a:rPr lang="en-US" dirty="0"/>
              <a:t>for organizing transformations</a:t>
            </a:r>
          </a:p>
          <a:p>
            <a:r>
              <a:rPr lang="en-US" b="1" dirty="0"/>
              <a:t>Functional programming </a:t>
            </a:r>
            <a:r>
              <a:rPr lang="en-US" dirty="0"/>
              <a:t>features data teams to work like software engineers</a:t>
            </a:r>
          </a:p>
          <a:p>
            <a:r>
              <a:rPr lang="en-US" b="1" dirty="0"/>
              <a:t>Versatile outputs </a:t>
            </a:r>
            <a:r>
              <a:rPr lang="en-US" dirty="0"/>
              <a:t>enhance interoperability/reusability, accommodating a broad spectrum of users with varying technical expertise</a:t>
            </a:r>
          </a:p>
          <a:p>
            <a:r>
              <a:rPr lang="en-US" dirty="0"/>
              <a:t>Utilize </a:t>
            </a:r>
            <a:r>
              <a:rPr lang="en-US" b="1" dirty="0"/>
              <a:t>serverless</a:t>
            </a:r>
            <a:r>
              <a:rPr lang="en-US" dirty="0"/>
              <a:t> </a:t>
            </a:r>
            <a:r>
              <a:rPr lang="en-US" b="1" dirty="0"/>
              <a:t>analytical database </a:t>
            </a:r>
            <a:r>
              <a:rPr lang="en-US" dirty="0"/>
              <a:t>as query engine and existing Drexel storage solutions, resulting in </a:t>
            </a:r>
            <a:r>
              <a:rPr lang="en-US" b="1" dirty="0"/>
              <a:t>no cost infrastructure costs.</a:t>
            </a:r>
            <a:r>
              <a:rPr lang="en-US" dirty="0"/>
              <a:t>  </a:t>
            </a:r>
          </a:p>
          <a:p>
            <a:r>
              <a:rPr lang="en-US" dirty="0"/>
              <a:t>DBT is a best practices framework that </a:t>
            </a:r>
            <a:r>
              <a:rPr lang="en-US" b="1" dirty="0"/>
              <a:t>works with many databases </a:t>
            </a:r>
            <a:r>
              <a:rPr lang="en-US" dirty="0"/>
              <a:t>both legacy transactional (MySQL, Postgres) as well as analytic – OLAP – engines (</a:t>
            </a:r>
            <a:r>
              <a:rPr lang="en-US" dirty="0" err="1"/>
              <a:t>DuckDB</a:t>
            </a:r>
            <a:r>
              <a:rPr lang="en-US" dirty="0"/>
              <a:t>, AWS Athena, Google </a:t>
            </a:r>
            <a:r>
              <a:rPr lang="en-US" dirty="0" err="1"/>
              <a:t>BigQuery</a:t>
            </a:r>
            <a:r>
              <a:rPr lang="en-US" dirty="0"/>
              <a:t>)</a:t>
            </a:r>
            <a:endParaRPr lang="en-US" b="1" dirty="0"/>
          </a:p>
          <a:p>
            <a:endParaRPr lang="en-US" dirty="0"/>
          </a:p>
          <a:p>
            <a:endParaRPr lang="en-US" dirty="0"/>
          </a:p>
        </p:txBody>
      </p:sp>
    </p:spTree>
    <p:extLst>
      <p:ext uri="{BB962C8B-B14F-4D97-AF65-F5344CB8AC3E}">
        <p14:creationId xmlns:p14="http://schemas.microsoft.com/office/powerpoint/2010/main" val="303640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0B43-5920-3861-FE4E-E2C051597852}"/>
              </a:ext>
            </a:extLst>
          </p:cNvPr>
          <p:cNvSpPr>
            <a:spLocks noGrp="1"/>
          </p:cNvSpPr>
          <p:nvPr>
            <p:ph type="title"/>
          </p:nvPr>
        </p:nvSpPr>
        <p:spPr/>
        <p:txBody>
          <a:bodyPr/>
          <a:lstStyle/>
          <a:p>
            <a:r>
              <a:rPr lang="en-US" sz="4400" kern="1200" dirty="0">
                <a:solidFill>
                  <a:schemeClr val="tx1"/>
                </a:solidFill>
                <a:latin typeface="+mj-lt"/>
                <a:ea typeface="+mj-ea"/>
                <a:cs typeface="+mj-cs"/>
              </a:rPr>
              <a:t>Modern Datawarehouse: Barriers of entry</a:t>
            </a:r>
            <a:endParaRPr lang="en-US" dirty="0"/>
          </a:p>
        </p:txBody>
      </p:sp>
      <p:sp>
        <p:nvSpPr>
          <p:cNvPr id="3" name="Content Placeholder 2">
            <a:extLst>
              <a:ext uri="{FF2B5EF4-FFF2-40B4-BE49-F238E27FC236}">
                <a16:creationId xmlns:a16="http://schemas.microsoft.com/office/drawing/2014/main" id="{8721F8AD-5678-8777-1FB8-14BB089FAED1}"/>
              </a:ext>
            </a:extLst>
          </p:cNvPr>
          <p:cNvSpPr>
            <a:spLocks noGrp="1"/>
          </p:cNvSpPr>
          <p:nvPr>
            <p:ph idx="1"/>
          </p:nvPr>
        </p:nvSpPr>
        <p:spPr/>
        <p:txBody>
          <a:bodyPr/>
          <a:lstStyle/>
          <a:p>
            <a:r>
              <a:rPr lang="en-US" dirty="0"/>
              <a:t>Requires more technical capacity</a:t>
            </a:r>
          </a:p>
          <a:p>
            <a:pPr lvl="1"/>
            <a:r>
              <a:rPr lang="en-US" dirty="0"/>
              <a:t>Version control – git</a:t>
            </a:r>
          </a:p>
          <a:p>
            <a:pPr lvl="1"/>
            <a:r>
              <a:rPr lang="en-US" dirty="0"/>
              <a:t>Data science programming literacy – R, SQL, Python</a:t>
            </a:r>
          </a:p>
          <a:p>
            <a:r>
              <a:rPr lang="en-US" dirty="0"/>
              <a:t>Capacity building will open up doors for both students and researchers.</a:t>
            </a:r>
          </a:p>
          <a:p>
            <a:pPr lvl="1"/>
            <a:endParaRPr lang="en-US" dirty="0"/>
          </a:p>
          <a:p>
            <a:endParaRPr lang="en-US" b="1" dirty="0"/>
          </a:p>
        </p:txBody>
      </p:sp>
    </p:spTree>
    <p:extLst>
      <p:ext uri="{BB962C8B-B14F-4D97-AF65-F5344CB8AC3E}">
        <p14:creationId xmlns:p14="http://schemas.microsoft.com/office/powerpoint/2010/main" val="86240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F760-BEF1-BD4A-7D17-3533D100D390}"/>
              </a:ext>
            </a:extLst>
          </p:cNvPr>
          <p:cNvSpPr>
            <a:spLocks noGrp="1"/>
          </p:cNvSpPr>
          <p:nvPr>
            <p:ph type="title"/>
          </p:nvPr>
        </p:nvSpPr>
        <p:spPr/>
        <p:txBody>
          <a:bodyPr/>
          <a:lstStyle/>
          <a:p>
            <a:r>
              <a:rPr lang="en-US" dirty="0"/>
              <a:t>Potential Routes</a:t>
            </a:r>
          </a:p>
        </p:txBody>
      </p:sp>
      <p:sp>
        <p:nvSpPr>
          <p:cNvPr id="3" name="Content Placeholder 2">
            <a:extLst>
              <a:ext uri="{FF2B5EF4-FFF2-40B4-BE49-F238E27FC236}">
                <a16:creationId xmlns:a16="http://schemas.microsoft.com/office/drawing/2014/main" id="{DB97B3B3-06AF-86DD-5CC8-6F9145E70949}"/>
              </a:ext>
            </a:extLst>
          </p:cNvPr>
          <p:cNvSpPr>
            <a:spLocks noGrp="1"/>
          </p:cNvSpPr>
          <p:nvPr>
            <p:ph idx="1"/>
          </p:nvPr>
        </p:nvSpPr>
        <p:spPr/>
        <p:txBody>
          <a:bodyPr/>
          <a:lstStyle/>
          <a:p>
            <a:r>
              <a:rPr lang="en-US" dirty="0"/>
              <a:t>Old work: </a:t>
            </a:r>
          </a:p>
          <a:p>
            <a:pPr lvl="1"/>
            <a:r>
              <a:rPr lang="en-US" dirty="0"/>
              <a:t>If you have databases set up already but want a best practice framework or better documentation.</a:t>
            </a:r>
          </a:p>
          <a:p>
            <a:pPr lvl="1"/>
            <a:r>
              <a:rPr lang="en-US" dirty="0"/>
              <a:t>If you have cleaning (ETL) done, creating a DBT project will increase the </a:t>
            </a:r>
            <a:r>
              <a:rPr lang="en-US" dirty="0" err="1"/>
              <a:t>FAIRness</a:t>
            </a:r>
            <a:r>
              <a:rPr lang="en-US" dirty="0"/>
              <a:t>, exposure and impact of your data resource</a:t>
            </a:r>
          </a:p>
          <a:p>
            <a:r>
              <a:rPr lang="en-US" dirty="0"/>
              <a:t>New work:</a:t>
            </a:r>
          </a:p>
          <a:p>
            <a:pPr lvl="1"/>
            <a:r>
              <a:rPr lang="en-US" dirty="0"/>
              <a:t>Can be a selling point in Data Management Plans. A industry-grade implementation of FAIR.</a:t>
            </a:r>
          </a:p>
          <a:p>
            <a:pPr lvl="1"/>
            <a:r>
              <a:rPr lang="en-US" dirty="0"/>
              <a:t>Have an engineer set up ETL and Datawarehouse from day 1. Pay tech debt early. Manage complexity as project scales</a:t>
            </a:r>
          </a:p>
          <a:p>
            <a:pPr lvl="1"/>
            <a:r>
              <a:rPr lang="en-US" dirty="0"/>
              <a:t>Centralized capacity for this to aid in decentralize research projects.</a:t>
            </a:r>
          </a:p>
          <a:p>
            <a:endParaRPr lang="en-US" dirty="0"/>
          </a:p>
        </p:txBody>
      </p:sp>
    </p:spTree>
    <p:extLst>
      <p:ext uri="{BB962C8B-B14F-4D97-AF65-F5344CB8AC3E}">
        <p14:creationId xmlns:p14="http://schemas.microsoft.com/office/powerpoint/2010/main" val="117045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800B-9231-346B-FDAF-9A02E2139E34}"/>
              </a:ext>
            </a:extLst>
          </p:cNvPr>
          <p:cNvSpPr>
            <a:spLocks noGrp="1"/>
          </p:cNvSpPr>
          <p:nvPr>
            <p:ph type="title"/>
          </p:nvPr>
        </p:nvSpPr>
        <p:spPr/>
        <p:txBody>
          <a:bodyPr/>
          <a:lstStyle/>
          <a:p>
            <a:r>
              <a:rPr lang="en-US" dirty="0"/>
              <a:t>Continue the conversation</a:t>
            </a:r>
          </a:p>
        </p:txBody>
      </p:sp>
      <p:pic>
        <p:nvPicPr>
          <p:cNvPr id="1026" name="Picture 2">
            <a:extLst>
              <a:ext uri="{FF2B5EF4-FFF2-40B4-BE49-F238E27FC236}">
                <a16:creationId xmlns:a16="http://schemas.microsoft.com/office/drawing/2014/main" id="{2A837A82-71E8-6EBF-F6BC-E33A46FCE7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4860" y="1500316"/>
            <a:ext cx="6822053" cy="458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26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9AFA-C6A6-F8AF-BDA0-C2E72D43971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CB95D07-9B58-350A-9FC7-F86E589AA2F1}"/>
              </a:ext>
            </a:extLst>
          </p:cNvPr>
          <p:cNvSpPr>
            <a:spLocks noGrp="1"/>
          </p:cNvSpPr>
          <p:nvPr>
            <p:ph idx="1"/>
          </p:nvPr>
        </p:nvSpPr>
        <p:spPr/>
        <p:txBody>
          <a:bodyPr/>
          <a:lstStyle/>
          <a:p>
            <a:r>
              <a:rPr lang="en-US" dirty="0"/>
              <a:t>Recent trends in `FAIR` and `Data Management and Sharing Policy` have real value</a:t>
            </a:r>
          </a:p>
          <a:p>
            <a:r>
              <a:rPr lang="en-US" dirty="0"/>
              <a:t>But are difficult to implement</a:t>
            </a:r>
          </a:p>
          <a:p>
            <a:r>
              <a:rPr lang="en-US" dirty="0"/>
              <a:t>We looked to industry to see how other are handling these issues outside of academia </a:t>
            </a:r>
          </a:p>
          <a:p>
            <a:r>
              <a:rPr lang="en-US" dirty="0"/>
              <a:t>The approach presented today brings the reproducibility, efficiency and robustness of software engineering into data projects. </a:t>
            </a:r>
          </a:p>
        </p:txBody>
      </p:sp>
    </p:spTree>
    <p:extLst>
      <p:ext uri="{BB962C8B-B14F-4D97-AF65-F5344CB8AC3E}">
        <p14:creationId xmlns:p14="http://schemas.microsoft.com/office/powerpoint/2010/main" val="337837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a:xfrm>
            <a:off x="838200" y="555744"/>
            <a:ext cx="10515600" cy="1133693"/>
          </a:xfrm>
        </p:spPr>
        <p:txBody>
          <a:bodyPr>
            <a:normAutofit fontScale="90000"/>
          </a:bodyPr>
          <a:lstStyle/>
          <a:p>
            <a:r>
              <a:rPr lang="en-US" sz="5200" dirty="0"/>
              <a:t>FAIR implementation potential for Public Health</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6722" y="1825625"/>
            <a:ext cx="7687393" cy="2898796"/>
          </a:xfrm>
        </p:spPr>
      </p:pic>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5681011" y="4860609"/>
            <a:ext cx="2657758" cy="1316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96112">
              <a:spcBef>
                <a:spcPts val="980"/>
              </a:spcBef>
              <a:buNone/>
            </a:pPr>
            <a:r>
              <a:rPr lang="en-US" sz="1764" kern="1200" dirty="0">
                <a:solidFill>
                  <a:srgbClr val="70757A"/>
                </a:solidFill>
                <a:latin typeface="Roboto" panose="02000000000000000000" pitchFamily="2" charset="0"/>
                <a:ea typeface="+mn-ea"/>
                <a:cs typeface="+mn-cs"/>
              </a:rPr>
              <a:t> </a:t>
            </a:r>
            <a:r>
              <a:rPr lang="en-US" sz="2352" b="1" kern="1200" dirty="0">
                <a:solidFill>
                  <a:schemeClr val="accent6"/>
                </a:solidFill>
                <a:latin typeface="Roboto" panose="02000000000000000000" pitchFamily="2" charset="0"/>
                <a:ea typeface="+mn-ea"/>
                <a:cs typeface="+mn-cs"/>
              </a:rPr>
              <a:t>Modern Datawarehouse</a:t>
            </a:r>
            <a:br>
              <a:rPr lang="en-US" sz="3136" b="1" kern="1200" dirty="0">
                <a:solidFill>
                  <a:schemeClr val="accent6"/>
                </a:solidFill>
                <a:latin typeface="+mn-lt"/>
                <a:ea typeface="+mn-ea"/>
                <a:cs typeface="+mn-cs"/>
              </a:rPr>
            </a:br>
            <a:endParaRPr lang="en-US" sz="2200" b="1" dirty="0">
              <a:solidFill>
                <a:schemeClr val="accent6"/>
              </a:solidFill>
            </a:endParaRPr>
          </a:p>
        </p:txBody>
      </p:sp>
    </p:spTree>
    <p:extLst>
      <p:ext uri="{BB962C8B-B14F-4D97-AF65-F5344CB8AC3E}">
        <p14:creationId xmlns:p14="http://schemas.microsoft.com/office/powerpoint/2010/main" val="216535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4A0DA-6A9B-582D-85A0-E80068AB4E7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br>
              <a:rPr lang="en-US" sz="4000" kern="1200" dirty="0">
                <a:solidFill>
                  <a:schemeClr val="tx2"/>
                </a:solidFill>
                <a:latin typeface="+mj-lt"/>
                <a:ea typeface="+mj-ea"/>
                <a:cs typeface="+mj-cs"/>
              </a:rPr>
            </a:br>
            <a:r>
              <a:rPr lang="en-US" sz="4000" kern="1200" dirty="0">
                <a:solidFill>
                  <a:schemeClr val="tx2"/>
                </a:solidFill>
                <a:latin typeface="+mj-lt"/>
                <a:ea typeface="+mj-ea"/>
                <a:cs typeface="+mj-cs"/>
              </a:rPr>
              <a:t> questions?</a:t>
            </a:r>
          </a:p>
        </p:txBody>
      </p:sp>
      <p:pic>
        <p:nvPicPr>
          <p:cNvPr id="7" name="Graphic 6" descr="Help">
            <a:extLst>
              <a:ext uri="{FF2B5EF4-FFF2-40B4-BE49-F238E27FC236}">
                <a16:creationId xmlns:a16="http://schemas.microsoft.com/office/drawing/2014/main" id="{8320EEBA-F4B3-B1E2-EABB-72CFE5C29B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40" name="Group 2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41" name="Freeform: Shape 26">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2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2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5673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625A-2B7C-DFB6-0DD8-97855D74E349}"/>
              </a:ext>
            </a:extLst>
          </p:cNvPr>
          <p:cNvSpPr>
            <a:spLocks noGrp="1"/>
          </p:cNvSpPr>
          <p:nvPr>
            <p:ph type="title"/>
          </p:nvPr>
        </p:nvSpPr>
        <p:spPr/>
        <p:txBody>
          <a:bodyPr/>
          <a:lstStyle/>
          <a:p>
            <a:r>
              <a:rPr lang="en-US" dirty="0"/>
              <a:t>Parquet	</a:t>
            </a:r>
          </a:p>
        </p:txBody>
      </p:sp>
      <p:sp>
        <p:nvSpPr>
          <p:cNvPr id="3" name="Content Placeholder 2">
            <a:extLst>
              <a:ext uri="{FF2B5EF4-FFF2-40B4-BE49-F238E27FC236}">
                <a16:creationId xmlns:a16="http://schemas.microsoft.com/office/drawing/2014/main" id="{107BF399-A460-9CDD-18B4-457ABF8046E2}"/>
              </a:ext>
            </a:extLst>
          </p:cNvPr>
          <p:cNvSpPr>
            <a:spLocks noGrp="1"/>
          </p:cNvSpPr>
          <p:nvPr>
            <p:ph idx="1"/>
          </p:nvPr>
        </p:nvSpPr>
        <p:spPr/>
        <p:txBody>
          <a:bodyPr/>
          <a:lstStyle/>
          <a:p>
            <a:r>
              <a:rPr lang="en-US" dirty="0"/>
              <a:t>Parquet is next generation CSV designed for analytics</a:t>
            </a:r>
          </a:p>
          <a:p>
            <a:pPr lvl="1"/>
            <a:r>
              <a:rPr lang="en-US" dirty="0"/>
              <a:t>Compression out of the box without zipping</a:t>
            </a:r>
          </a:p>
          <a:p>
            <a:pPr lvl="1"/>
            <a:r>
              <a:rPr lang="en-US" dirty="0"/>
              <a:t>Columnar storage </a:t>
            </a:r>
          </a:p>
          <a:p>
            <a:pPr lvl="2"/>
            <a:r>
              <a:rPr lang="en-US" dirty="0"/>
              <a:t>Data is stored in columns</a:t>
            </a:r>
          </a:p>
          <a:p>
            <a:pPr lvl="2"/>
            <a:r>
              <a:rPr lang="en-US" dirty="0"/>
              <a:t>Bypasses all storage size benefits of relational databases. </a:t>
            </a:r>
          </a:p>
          <a:p>
            <a:pPr lvl="2"/>
            <a:r>
              <a:rPr lang="en-US" dirty="0"/>
              <a:t>Denormalized data is easier for analytics.</a:t>
            </a:r>
          </a:p>
          <a:p>
            <a:pPr lvl="1"/>
            <a:r>
              <a:rPr lang="en-US" dirty="0"/>
              <a:t>Metadata built in (type casting, column names)</a:t>
            </a:r>
          </a:p>
          <a:p>
            <a:pPr lvl="1"/>
            <a:r>
              <a:rPr lang="en-US" dirty="0"/>
              <a:t>Integrates with OLAP serve as database files</a:t>
            </a:r>
          </a:p>
        </p:txBody>
      </p:sp>
    </p:spTree>
    <p:extLst>
      <p:ext uri="{BB962C8B-B14F-4D97-AF65-F5344CB8AC3E}">
        <p14:creationId xmlns:p14="http://schemas.microsoft.com/office/powerpoint/2010/main" val="380564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846E-2615-653B-11E6-5152592E5CEF}"/>
              </a:ext>
            </a:extLst>
          </p:cNvPr>
          <p:cNvSpPr>
            <a:spLocks noGrp="1"/>
          </p:cNvSpPr>
          <p:nvPr>
            <p:ph type="title"/>
          </p:nvPr>
        </p:nvSpPr>
        <p:spPr/>
        <p:txBody>
          <a:bodyPr/>
          <a:lstStyle/>
          <a:p>
            <a:r>
              <a:rPr lang="en-US" dirty="0"/>
              <a:t>Data Warehousing technical primer summary</a:t>
            </a:r>
          </a:p>
        </p:txBody>
      </p:sp>
      <p:sp>
        <p:nvSpPr>
          <p:cNvPr id="10" name="Content Placeholder 2">
            <a:extLst>
              <a:ext uri="{FF2B5EF4-FFF2-40B4-BE49-F238E27FC236}">
                <a16:creationId xmlns:a16="http://schemas.microsoft.com/office/drawing/2014/main" id="{720832AB-97B0-9FC5-0175-20C90B102090}"/>
              </a:ext>
            </a:extLst>
          </p:cNvPr>
          <p:cNvSpPr txBox="1">
            <a:spLocks/>
          </p:cNvSpPr>
          <p:nvPr/>
        </p:nvSpPr>
        <p:spPr>
          <a:xfrm>
            <a:off x="1135360" y="2098956"/>
            <a:ext cx="9062884" cy="3556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Takeaway:</a:t>
            </a:r>
          </a:p>
          <a:p>
            <a:pPr>
              <a:buFontTx/>
              <a:buChar char="-"/>
            </a:pPr>
            <a:r>
              <a:rPr lang="en-US" b="1" dirty="0"/>
              <a:t>Utilize a serverless OLAP engine for our data warehouse</a:t>
            </a:r>
          </a:p>
          <a:p>
            <a:pPr>
              <a:buFontTx/>
              <a:buChar char="-"/>
            </a:pPr>
            <a:r>
              <a:rPr lang="en-US" b="1" dirty="0"/>
              <a:t>Utilize columnar file storage (.parquet) will increase performance and bypass all data storage limitations</a:t>
            </a:r>
          </a:p>
          <a:p>
            <a:pPr marL="0" indent="0">
              <a:buNone/>
            </a:pPr>
            <a:endParaRPr lang="en-US" dirty="0"/>
          </a:p>
        </p:txBody>
      </p:sp>
      <p:sp>
        <p:nvSpPr>
          <p:cNvPr id="6" name="Content Placeholder 5">
            <a:extLst>
              <a:ext uri="{FF2B5EF4-FFF2-40B4-BE49-F238E27FC236}">
                <a16:creationId xmlns:a16="http://schemas.microsoft.com/office/drawing/2014/main" id="{4D5CA150-2BFD-3FAB-2F72-A70B18031E14}"/>
              </a:ext>
            </a:extLst>
          </p:cNvPr>
          <p:cNvSpPr>
            <a:spLocks noGrp="1"/>
          </p:cNvSpPr>
          <p:nvPr>
            <p:ph idx="1"/>
          </p:nvPr>
        </p:nvSpPr>
        <p:spPr>
          <a:xfrm>
            <a:off x="838200" y="1412210"/>
            <a:ext cx="9062884" cy="278478"/>
          </a:xfrm>
        </p:spPr>
        <p:txBody>
          <a:bodyPr>
            <a:normAutofit fontScale="85000" lnSpcReduction="20000"/>
          </a:bodyPr>
          <a:lstStyle/>
          <a:p>
            <a:pPr marL="0" indent="0">
              <a:buNone/>
            </a:pPr>
            <a:r>
              <a:rPr lang="en-US" sz="1800" dirty="0"/>
              <a:t>https://db-engines.com/en/system/DuckDB%3BGoogle+BigQuery%3BPostgreSQL</a:t>
            </a:r>
          </a:p>
        </p:txBody>
      </p:sp>
    </p:spTree>
    <p:extLst>
      <p:ext uri="{BB962C8B-B14F-4D97-AF65-F5344CB8AC3E}">
        <p14:creationId xmlns:p14="http://schemas.microsoft.com/office/powerpoint/2010/main" val="151756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2644E-3DBD-3FD0-8A0D-06D38CD748F9}"/>
              </a:ext>
            </a:extLst>
          </p:cNvPr>
          <p:cNvSpPr>
            <a:spLocks noGrp="1"/>
          </p:cNvSpPr>
          <p:nvPr>
            <p:ph type="title"/>
          </p:nvPr>
        </p:nvSpPr>
        <p:spPr>
          <a:xfrm>
            <a:off x="1285240" y="1050595"/>
            <a:ext cx="8074815" cy="1618489"/>
          </a:xfrm>
        </p:spPr>
        <p:txBody>
          <a:bodyPr anchor="ctr">
            <a:normAutofit/>
          </a:bodyPr>
          <a:lstStyle/>
          <a:p>
            <a:r>
              <a:rPr lang="en-US" sz="7200"/>
              <a:t>Overview</a:t>
            </a:r>
          </a:p>
        </p:txBody>
      </p:sp>
      <p:sp>
        <p:nvSpPr>
          <p:cNvPr id="3" name="Content Placeholder 2">
            <a:extLst>
              <a:ext uri="{FF2B5EF4-FFF2-40B4-BE49-F238E27FC236}">
                <a16:creationId xmlns:a16="http://schemas.microsoft.com/office/drawing/2014/main" id="{5405E44D-663B-08A3-91DD-0F468DE370AF}"/>
              </a:ext>
            </a:extLst>
          </p:cNvPr>
          <p:cNvSpPr>
            <a:spLocks noGrp="1"/>
          </p:cNvSpPr>
          <p:nvPr>
            <p:ph idx="1"/>
          </p:nvPr>
        </p:nvSpPr>
        <p:spPr>
          <a:xfrm>
            <a:off x="1285240" y="2969469"/>
            <a:ext cx="8074815" cy="2800395"/>
          </a:xfrm>
        </p:spPr>
        <p:txBody>
          <a:bodyPr anchor="t">
            <a:normAutofit/>
          </a:bodyPr>
          <a:lstStyle/>
          <a:p>
            <a:r>
              <a:rPr lang="en-US" sz="2400" dirty="0"/>
              <a:t>Data stewardship challenges (Usama)</a:t>
            </a:r>
          </a:p>
          <a:p>
            <a:r>
              <a:rPr lang="en-US" sz="2400" dirty="0"/>
              <a:t>Example of an applied problem: HCUP (Alina)</a:t>
            </a:r>
          </a:p>
          <a:p>
            <a:r>
              <a:rPr lang="en-US" sz="2400" dirty="0"/>
              <a:t>Analytical data warehouses (Ran)</a:t>
            </a:r>
          </a:p>
          <a:p>
            <a:r>
              <a:rPr lang="en-US" sz="2400" dirty="0"/>
              <a:t>Summary and discussion </a:t>
            </a:r>
          </a:p>
          <a:p>
            <a:r>
              <a:rPr lang="en-US" sz="2400" dirty="0"/>
              <a:t>Questions</a:t>
            </a:r>
          </a:p>
          <a:p>
            <a:pPr marL="0" indent="0">
              <a:buNone/>
            </a:pPr>
            <a:endParaRPr lang="en-US" sz="2400" dirty="0"/>
          </a:p>
        </p:txBody>
      </p:sp>
    </p:spTree>
    <p:extLst>
      <p:ext uri="{BB962C8B-B14F-4D97-AF65-F5344CB8AC3E}">
        <p14:creationId xmlns:p14="http://schemas.microsoft.com/office/powerpoint/2010/main" val="266985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BEE1-91BC-BB72-DAB1-CE3242197181}"/>
              </a:ext>
            </a:extLst>
          </p:cNvPr>
          <p:cNvSpPr>
            <a:spLocks noGrp="1"/>
          </p:cNvSpPr>
          <p:nvPr>
            <p:ph type="title"/>
          </p:nvPr>
        </p:nvSpPr>
        <p:spPr/>
        <p:txBody>
          <a:bodyPr/>
          <a:lstStyle/>
          <a:p>
            <a:r>
              <a:rPr lang="en-US" dirty="0"/>
              <a:t>Data warehousing best practices</a:t>
            </a:r>
          </a:p>
        </p:txBody>
      </p:sp>
      <p:sp>
        <p:nvSpPr>
          <p:cNvPr id="3" name="Content Placeholder 2">
            <a:extLst>
              <a:ext uri="{FF2B5EF4-FFF2-40B4-BE49-F238E27FC236}">
                <a16:creationId xmlns:a16="http://schemas.microsoft.com/office/drawing/2014/main" id="{C80ED675-370B-F077-CFA7-CFBF205F0D30}"/>
              </a:ext>
            </a:extLst>
          </p:cNvPr>
          <p:cNvSpPr>
            <a:spLocks noGrp="1"/>
          </p:cNvSpPr>
          <p:nvPr>
            <p:ph idx="1"/>
          </p:nvPr>
        </p:nvSpPr>
        <p:spPr/>
        <p:txBody>
          <a:bodyPr>
            <a:normAutofit fontScale="92500" lnSpcReduction="20000"/>
          </a:bodyPr>
          <a:lstStyle/>
          <a:p>
            <a:r>
              <a:rPr lang="en-US" dirty="0"/>
              <a:t>OLAP engine and columnar storage will give us performance without any financial cost. Now what? </a:t>
            </a:r>
          </a:p>
          <a:p>
            <a:pPr lvl="1"/>
            <a:r>
              <a:rPr lang="en-US" dirty="0"/>
              <a:t>How do we organize our files</a:t>
            </a:r>
          </a:p>
          <a:p>
            <a:pPr lvl="1"/>
            <a:r>
              <a:rPr lang="en-US" dirty="0"/>
              <a:t>How do we split environments (dev vs prod vs… )</a:t>
            </a:r>
          </a:p>
          <a:p>
            <a:pPr lvl="1"/>
            <a:r>
              <a:rPr lang="en-US" dirty="0"/>
              <a:t>How do we ensure reproducibility</a:t>
            </a:r>
          </a:p>
          <a:p>
            <a:pPr lvl="1"/>
            <a:r>
              <a:rPr lang="en-US" dirty="0"/>
              <a:t>How do we store metadata about our tables</a:t>
            </a:r>
          </a:p>
          <a:p>
            <a:pPr lvl="1"/>
            <a:r>
              <a:rPr lang="en-US" dirty="0"/>
              <a:t>How do we validate data integrity</a:t>
            </a:r>
          </a:p>
          <a:p>
            <a:pPr lvl="1"/>
            <a:r>
              <a:rPr lang="en-US" dirty="0"/>
              <a:t>How do we organize our transformations?</a:t>
            </a:r>
          </a:p>
          <a:p>
            <a:pPr lvl="1"/>
            <a:r>
              <a:rPr lang="en-US" dirty="0"/>
              <a:t>How do we document all of the above?</a:t>
            </a:r>
          </a:p>
          <a:p>
            <a:pPr lvl="1"/>
            <a:r>
              <a:rPr lang="en-US" dirty="0"/>
              <a:t>How do we give end users access to our data</a:t>
            </a:r>
          </a:p>
          <a:p>
            <a:r>
              <a:rPr lang="en-US" b="1" u="sng" dirty="0"/>
              <a:t>DBT is a complete solution for these common data warehousing problems.</a:t>
            </a:r>
            <a:r>
              <a:rPr lang="en-US" u="sng" dirty="0"/>
              <a:t> Learning DBT allows us to focus on our particular problem (the transformations and the data) and not about how to data warehouse.</a:t>
            </a:r>
            <a:endParaRPr lang="en-US" b="1" u="sng" dirty="0"/>
          </a:p>
        </p:txBody>
      </p:sp>
    </p:spTree>
    <p:extLst>
      <p:ext uri="{BB962C8B-B14F-4D97-AF65-F5344CB8AC3E}">
        <p14:creationId xmlns:p14="http://schemas.microsoft.com/office/powerpoint/2010/main" val="205291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846E-2615-653B-11E6-5152592E5CEF}"/>
              </a:ext>
            </a:extLst>
          </p:cNvPr>
          <p:cNvSpPr>
            <a:spLocks noGrp="1"/>
          </p:cNvSpPr>
          <p:nvPr>
            <p:ph type="title"/>
          </p:nvPr>
        </p:nvSpPr>
        <p:spPr/>
        <p:txBody>
          <a:bodyPr>
            <a:normAutofit/>
          </a:bodyPr>
          <a:lstStyle/>
          <a:p>
            <a:r>
              <a:rPr lang="en-US" dirty="0"/>
              <a:t>OLAP Databases Types: Server vs Serverless</a:t>
            </a:r>
            <a:br>
              <a:rPr lang="en-US" dirty="0"/>
            </a:br>
            <a:endParaRPr lang="en-US" dirty="0"/>
          </a:p>
        </p:txBody>
      </p:sp>
      <p:pic>
        <p:nvPicPr>
          <p:cNvPr id="4" name="Picture 3">
            <a:extLst>
              <a:ext uri="{FF2B5EF4-FFF2-40B4-BE49-F238E27FC236}">
                <a16:creationId xmlns:a16="http://schemas.microsoft.com/office/drawing/2014/main" id="{F2D1E2C4-EC5E-9EAF-8666-18991E1D1DB3}"/>
              </a:ext>
            </a:extLst>
          </p:cNvPr>
          <p:cNvPicPr>
            <a:picLocks noChangeAspect="1"/>
          </p:cNvPicPr>
          <p:nvPr/>
        </p:nvPicPr>
        <p:blipFill rotWithShape="1">
          <a:blip r:embed="rId2"/>
          <a:srcRect t="7834"/>
          <a:stretch/>
        </p:blipFill>
        <p:spPr>
          <a:xfrm>
            <a:off x="470990" y="1862665"/>
            <a:ext cx="6191250" cy="4284051"/>
          </a:xfrm>
          <a:prstGeom prst="rect">
            <a:avLst/>
          </a:prstGeom>
        </p:spPr>
      </p:pic>
      <p:sp>
        <p:nvSpPr>
          <p:cNvPr id="5" name="Content Placeholder 2">
            <a:extLst>
              <a:ext uri="{FF2B5EF4-FFF2-40B4-BE49-F238E27FC236}">
                <a16:creationId xmlns:a16="http://schemas.microsoft.com/office/drawing/2014/main" id="{D7422BFE-79F1-7A92-C4C9-961738F57B7B}"/>
              </a:ext>
            </a:extLst>
          </p:cNvPr>
          <p:cNvSpPr>
            <a:spLocks noGrp="1"/>
          </p:cNvSpPr>
          <p:nvPr>
            <p:ph idx="1"/>
          </p:nvPr>
        </p:nvSpPr>
        <p:spPr>
          <a:xfrm>
            <a:off x="875178" y="1336302"/>
            <a:ext cx="2767516" cy="642051"/>
          </a:xfrm>
        </p:spPr>
        <p:txBody>
          <a:bodyPr>
            <a:normAutofit/>
          </a:bodyPr>
          <a:lstStyle/>
          <a:p>
            <a:pPr marL="0" indent="0">
              <a:buNone/>
            </a:pPr>
            <a:r>
              <a:rPr lang="en-US" b="1" i="1" u="sng" dirty="0"/>
              <a:t>Server-based  </a:t>
            </a:r>
          </a:p>
        </p:txBody>
      </p:sp>
      <p:sp>
        <p:nvSpPr>
          <p:cNvPr id="8" name="Content Placeholder 2">
            <a:extLst>
              <a:ext uri="{FF2B5EF4-FFF2-40B4-BE49-F238E27FC236}">
                <a16:creationId xmlns:a16="http://schemas.microsoft.com/office/drawing/2014/main" id="{07D92E14-1C74-34F8-6E85-135FB2CBCD99}"/>
              </a:ext>
            </a:extLst>
          </p:cNvPr>
          <p:cNvSpPr txBox="1">
            <a:spLocks/>
          </p:cNvSpPr>
          <p:nvPr/>
        </p:nvSpPr>
        <p:spPr>
          <a:xfrm>
            <a:off x="4146754" y="1336302"/>
            <a:ext cx="2767516" cy="642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u="sng" dirty="0"/>
              <a:t>Serverless</a:t>
            </a:r>
            <a:r>
              <a:rPr lang="en-US" dirty="0"/>
              <a:t>  </a:t>
            </a:r>
          </a:p>
        </p:txBody>
      </p:sp>
      <p:sp>
        <p:nvSpPr>
          <p:cNvPr id="10" name="Content Placeholder 2">
            <a:extLst>
              <a:ext uri="{FF2B5EF4-FFF2-40B4-BE49-F238E27FC236}">
                <a16:creationId xmlns:a16="http://schemas.microsoft.com/office/drawing/2014/main" id="{720832AB-97B0-9FC5-0175-20C90B102090}"/>
              </a:ext>
            </a:extLst>
          </p:cNvPr>
          <p:cNvSpPr txBox="1">
            <a:spLocks/>
          </p:cNvSpPr>
          <p:nvPr/>
        </p:nvSpPr>
        <p:spPr>
          <a:xfrm>
            <a:off x="7458901" y="1444255"/>
            <a:ext cx="4439530" cy="49697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Serverless</a:t>
            </a:r>
          </a:p>
          <a:p>
            <a:pPr>
              <a:buFontTx/>
              <a:buChar char="-"/>
            </a:pPr>
            <a:r>
              <a:rPr lang="en-US" dirty="0"/>
              <a:t>Native to whatever analytical programming you are working in (R, Python … ETC).</a:t>
            </a:r>
          </a:p>
          <a:p>
            <a:pPr>
              <a:buFontTx/>
              <a:buChar char="-"/>
            </a:pPr>
            <a:r>
              <a:rPr lang="en-US" dirty="0"/>
              <a:t>No infrastructure (e.g. local software, cloud server)</a:t>
            </a:r>
          </a:p>
          <a:p>
            <a:pPr>
              <a:buFontTx/>
              <a:buChar char="-"/>
            </a:pPr>
            <a:r>
              <a:rPr lang="en-US" dirty="0"/>
              <a:t>Enables out of memory operations on any computer</a:t>
            </a:r>
          </a:p>
          <a:p>
            <a:pPr>
              <a:buFontTx/>
              <a:buChar char="-"/>
            </a:pPr>
            <a:r>
              <a:rPr lang="en-US" dirty="0"/>
              <a:t>Files stored anywhere you want (local, UHC server, cloud… ETC)</a:t>
            </a:r>
          </a:p>
        </p:txBody>
      </p:sp>
    </p:spTree>
    <p:extLst>
      <p:ext uri="{BB962C8B-B14F-4D97-AF65-F5344CB8AC3E}">
        <p14:creationId xmlns:p14="http://schemas.microsoft.com/office/powerpoint/2010/main" val="69373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u="sng" dirty="0"/>
              <a:t>Database</a:t>
            </a:r>
            <a:r>
              <a:rPr lang="en-US" dirty="0"/>
              <a:t> vs Data warehouse vs 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0" y="1825625"/>
            <a:ext cx="10410371" cy="4096204"/>
          </a:xfrm>
        </p:spPr>
        <p:txBody>
          <a:bodyPr>
            <a:normAutofit/>
          </a:bodyPr>
          <a:lstStyle/>
          <a:p>
            <a:pPr marL="0" indent="0">
              <a:buNone/>
            </a:pPr>
            <a:r>
              <a:rPr lang="en-US" dirty="0"/>
              <a:t>Typically when someone says `SQL` or `database` usually mean a </a:t>
            </a:r>
            <a:r>
              <a:rPr lang="en-US" b="1" u="sng" dirty="0"/>
              <a:t>relational database:</a:t>
            </a:r>
          </a:p>
          <a:p>
            <a:r>
              <a:rPr lang="en-US" sz="2000" dirty="0"/>
              <a:t>A database is just a collection of tables (columns, rows) that have relationship with each other.</a:t>
            </a:r>
          </a:p>
          <a:p>
            <a:r>
              <a:rPr lang="en-US" sz="2000" b="1" u="sng" dirty="0"/>
              <a:t>OLTP</a:t>
            </a:r>
            <a:r>
              <a:rPr lang="en-US" sz="2000" u="sng" dirty="0"/>
              <a:t> </a:t>
            </a:r>
            <a:r>
              <a:rPr lang="en-US" sz="2000" b="1" u="sng" dirty="0"/>
              <a:t>database</a:t>
            </a:r>
            <a:r>
              <a:rPr lang="en-US" sz="2000" u="sng" dirty="0"/>
              <a:t> </a:t>
            </a:r>
            <a:r>
              <a:rPr lang="en-US" sz="2000" dirty="0"/>
              <a:t>(online transactional process)</a:t>
            </a:r>
          </a:p>
          <a:p>
            <a:r>
              <a:rPr lang="en-US" sz="2000" dirty="0"/>
              <a:t>Designed for transactions (row-level read and write e.g. a new order from customer)</a:t>
            </a:r>
          </a:p>
          <a:p>
            <a:r>
              <a:rPr lang="en-US" sz="2000" dirty="0"/>
              <a:t>Good for live real-time transactional data (e.g. sales/commerce)</a:t>
            </a:r>
          </a:p>
          <a:p>
            <a:r>
              <a:rPr lang="en-US" sz="2000" dirty="0"/>
              <a:t>Usually represented by a stack icon (right).</a:t>
            </a:r>
          </a:p>
        </p:txBody>
      </p:sp>
      <p:pic>
        <p:nvPicPr>
          <p:cNvPr id="5" name="Picture 4">
            <a:extLst>
              <a:ext uri="{FF2B5EF4-FFF2-40B4-BE49-F238E27FC236}">
                <a16:creationId xmlns:a16="http://schemas.microsoft.com/office/drawing/2014/main" id="{F7F5D9E4-524D-3E8E-9D51-6619DF023873}"/>
              </a:ext>
            </a:extLst>
          </p:cNvPr>
          <p:cNvPicPr>
            <a:picLocks noChangeAspect="1"/>
          </p:cNvPicPr>
          <p:nvPr/>
        </p:nvPicPr>
        <p:blipFill>
          <a:blip r:embed="rId3"/>
          <a:stretch>
            <a:fillRect/>
          </a:stretch>
        </p:blipFill>
        <p:spPr>
          <a:xfrm>
            <a:off x="6190545" y="4637541"/>
            <a:ext cx="3524250" cy="1419225"/>
          </a:xfrm>
          <a:prstGeom prst="rect">
            <a:avLst/>
          </a:prstGeom>
        </p:spPr>
      </p:pic>
    </p:spTree>
    <p:extLst>
      <p:ext uri="{BB962C8B-B14F-4D97-AF65-F5344CB8AC3E}">
        <p14:creationId xmlns:p14="http://schemas.microsoft.com/office/powerpoint/2010/main" val="587624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a:t>
            </a:r>
            <a:r>
              <a:rPr lang="en-US" u="sng" dirty="0"/>
              <a:t>Data warehouse </a:t>
            </a:r>
            <a:r>
              <a:rPr lang="en-US" dirty="0"/>
              <a:t>vs 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0" y="1825625"/>
            <a:ext cx="6747933" cy="4096204"/>
          </a:xfrm>
        </p:spPr>
        <p:txBody>
          <a:bodyPr>
            <a:normAutofit/>
          </a:bodyPr>
          <a:lstStyle/>
          <a:p>
            <a:pPr marL="0" indent="0">
              <a:buNone/>
            </a:pPr>
            <a:r>
              <a:rPr lang="en-US" b="1" u="sng" dirty="0"/>
              <a:t>Data warehouse:</a:t>
            </a:r>
            <a:r>
              <a:rPr lang="en-US" dirty="0"/>
              <a:t> is also a database but focused on analytics</a:t>
            </a:r>
            <a:endParaRPr lang="en-US" b="1" u="sng" dirty="0"/>
          </a:p>
          <a:p>
            <a:r>
              <a:rPr lang="en-US" sz="2000" dirty="0"/>
              <a:t>A database with collection of tables (columns, rows) that have relationship with each other.</a:t>
            </a:r>
          </a:p>
          <a:p>
            <a:r>
              <a:rPr lang="en-US" sz="2000" b="1" u="sng" dirty="0"/>
              <a:t>OLAP database</a:t>
            </a:r>
            <a:r>
              <a:rPr lang="en-US" sz="2000" dirty="0"/>
              <a:t> (Online Analytical Process) database</a:t>
            </a:r>
            <a:endParaRPr lang="en-US" sz="2000" b="1" u="sng" dirty="0"/>
          </a:p>
          <a:p>
            <a:r>
              <a:rPr lang="en-US" sz="2000" dirty="0"/>
              <a:t>Designed to analyze or process huge amounts of data</a:t>
            </a:r>
          </a:p>
          <a:p>
            <a:r>
              <a:rPr lang="en-US" sz="2000" dirty="0"/>
              <a:t>Has much better performance for analytics compared to database</a:t>
            </a:r>
          </a:p>
          <a:p>
            <a:endParaRPr lang="en-US" sz="2000" dirty="0"/>
          </a:p>
        </p:txBody>
      </p:sp>
      <p:pic>
        <p:nvPicPr>
          <p:cNvPr id="6" name="Picture 5" descr="Graphical user interface&#10;&#10;Description automatically generated with medium confidence">
            <a:extLst>
              <a:ext uri="{FF2B5EF4-FFF2-40B4-BE49-F238E27FC236}">
                <a16:creationId xmlns:a16="http://schemas.microsoft.com/office/drawing/2014/main" id="{4B6E2E22-5C6E-5DD2-39D8-53B95D36C60A}"/>
              </a:ext>
            </a:extLst>
          </p:cNvPr>
          <p:cNvPicPr>
            <a:picLocks noChangeAspect="1"/>
          </p:cNvPicPr>
          <p:nvPr/>
        </p:nvPicPr>
        <p:blipFill rotWithShape="1">
          <a:blip r:embed="rId3">
            <a:extLst>
              <a:ext uri="{28A0092B-C50C-407E-A947-70E740481C1C}">
                <a14:useLocalDpi xmlns:a14="http://schemas.microsoft.com/office/drawing/2010/main" val="0"/>
              </a:ext>
            </a:extLst>
          </a:blip>
          <a:srcRect l="28611" t="16138" r="38056" b="10177"/>
          <a:stretch/>
        </p:blipFill>
        <p:spPr>
          <a:xfrm>
            <a:off x="7997239" y="2822222"/>
            <a:ext cx="3544843" cy="3572933"/>
          </a:xfrm>
          <a:prstGeom prst="rect">
            <a:avLst/>
          </a:prstGeom>
        </p:spPr>
      </p:pic>
    </p:spTree>
    <p:extLst>
      <p:ext uri="{BB962C8B-B14F-4D97-AF65-F5344CB8AC3E}">
        <p14:creationId xmlns:p14="http://schemas.microsoft.com/office/powerpoint/2010/main" val="137126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Data warehouse vs </a:t>
            </a:r>
            <a:r>
              <a:rPr lang="en-US" u="sng" dirty="0"/>
              <a:t>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1" y="1825625"/>
            <a:ext cx="3530600" cy="4096204"/>
          </a:xfrm>
        </p:spPr>
        <p:txBody>
          <a:bodyPr>
            <a:normAutofit/>
          </a:bodyPr>
          <a:lstStyle/>
          <a:p>
            <a:pPr marL="0" indent="0">
              <a:buNone/>
            </a:pPr>
            <a:r>
              <a:rPr lang="en-US" b="1" u="sng" dirty="0"/>
              <a:t>Data Lake:</a:t>
            </a:r>
          </a:p>
          <a:p>
            <a:r>
              <a:rPr lang="en-US" sz="2000" dirty="0"/>
              <a:t>OLTP/OLAP are designed to enable read/write/queries of structured data</a:t>
            </a:r>
          </a:p>
          <a:p>
            <a:r>
              <a:rPr lang="en-US" sz="2000" dirty="0"/>
              <a:t>Data lakes designed to capture less structured data (unstructured, </a:t>
            </a:r>
            <a:r>
              <a:rPr lang="en-US" sz="2000" dirty="0" err="1"/>
              <a:t>semistructured</a:t>
            </a:r>
            <a:r>
              <a:rPr lang="en-US" sz="2000" dirty="0"/>
              <a:t>, structured, video, image … ETC)</a:t>
            </a:r>
          </a:p>
          <a:p>
            <a:r>
              <a:rPr lang="en-US" sz="2000" dirty="0"/>
              <a:t>Mostly used for training ML/AI models</a:t>
            </a:r>
          </a:p>
          <a:p>
            <a:endParaRPr lang="en-US" sz="2000" dirty="0"/>
          </a:p>
          <a:p>
            <a:endParaRPr lang="en-US" sz="2000" dirty="0"/>
          </a:p>
        </p:txBody>
      </p:sp>
      <p:pic>
        <p:nvPicPr>
          <p:cNvPr id="5" name="Picture 4" descr="Diagram&#10;&#10;Description automatically generated">
            <a:extLst>
              <a:ext uri="{FF2B5EF4-FFF2-40B4-BE49-F238E27FC236}">
                <a16:creationId xmlns:a16="http://schemas.microsoft.com/office/drawing/2014/main" id="{DE792C6E-DAC6-3510-9648-5F95F1B96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026" y="2428086"/>
            <a:ext cx="6095238" cy="4304762"/>
          </a:xfrm>
          <a:prstGeom prst="rect">
            <a:avLst/>
          </a:prstGeom>
        </p:spPr>
      </p:pic>
    </p:spTree>
    <p:extLst>
      <p:ext uri="{BB962C8B-B14F-4D97-AF65-F5344CB8AC3E}">
        <p14:creationId xmlns:p14="http://schemas.microsoft.com/office/powerpoint/2010/main" val="214295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Data warehouse vs Data Lake</a:t>
            </a:r>
          </a:p>
        </p:txBody>
      </p:sp>
      <p:sp>
        <p:nvSpPr>
          <p:cNvPr id="6" name="Content Placeholder 5">
            <a:extLst>
              <a:ext uri="{FF2B5EF4-FFF2-40B4-BE49-F238E27FC236}">
                <a16:creationId xmlns:a16="http://schemas.microsoft.com/office/drawing/2014/main" id="{501469DD-4E3F-7F4D-D9F2-0C79BFF338A9}"/>
              </a:ext>
            </a:extLst>
          </p:cNvPr>
          <p:cNvSpPr>
            <a:spLocks noGrp="1"/>
          </p:cNvSpPr>
          <p:nvPr>
            <p:ph idx="1"/>
          </p:nvPr>
        </p:nvSpPr>
        <p:spPr/>
        <p:txBody>
          <a:bodyPr/>
          <a:lstStyle/>
          <a:p>
            <a:r>
              <a:rPr lang="en-US" dirty="0"/>
              <a:t>Three different things for different purposes</a:t>
            </a:r>
          </a:p>
          <a:p>
            <a:pPr lvl="1"/>
            <a:r>
              <a:rPr lang="en-US" b="1" u="sng" dirty="0"/>
              <a:t>Relational Database/OLTP</a:t>
            </a:r>
            <a:r>
              <a:rPr lang="en-US" dirty="0"/>
              <a:t> for real time read/write of transactions</a:t>
            </a:r>
          </a:p>
          <a:p>
            <a:pPr lvl="1"/>
            <a:r>
              <a:rPr lang="en-US" b="1" u="sng" dirty="0"/>
              <a:t>Datawarehouse/OLAP </a:t>
            </a:r>
            <a:r>
              <a:rPr lang="en-US" dirty="0"/>
              <a:t>for analytics, reporting</a:t>
            </a:r>
          </a:p>
          <a:p>
            <a:pPr lvl="1"/>
            <a:r>
              <a:rPr lang="en-US" b="1" u="sng" dirty="0"/>
              <a:t>Data lake </a:t>
            </a:r>
            <a:r>
              <a:rPr lang="en-US" dirty="0"/>
              <a:t>for unstructured data</a:t>
            </a:r>
          </a:p>
          <a:p>
            <a:r>
              <a:rPr lang="en-US" dirty="0"/>
              <a:t>Takeaways</a:t>
            </a:r>
          </a:p>
          <a:p>
            <a:pPr lvl="1"/>
            <a:r>
              <a:rPr lang="en-US" dirty="0"/>
              <a:t>HCUP data is not transactional</a:t>
            </a:r>
          </a:p>
          <a:p>
            <a:pPr lvl="1"/>
            <a:r>
              <a:rPr lang="en-US" dirty="0"/>
              <a:t>HCUP data is structure</a:t>
            </a:r>
          </a:p>
          <a:p>
            <a:pPr lvl="1"/>
            <a:r>
              <a:rPr lang="en-US" b="1" u="sng" dirty="0"/>
              <a:t>OLAP</a:t>
            </a:r>
            <a:r>
              <a:rPr lang="en-US" dirty="0"/>
              <a:t> is best for us. </a:t>
            </a:r>
            <a:endParaRPr lang="en-US" b="1" u="sng" dirty="0"/>
          </a:p>
          <a:p>
            <a:pPr lvl="1"/>
            <a:endParaRPr lang="en-US" dirty="0"/>
          </a:p>
        </p:txBody>
      </p:sp>
    </p:spTree>
    <p:extLst>
      <p:ext uri="{BB962C8B-B14F-4D97-AF65-F5344CB8AC3E}">
        <p14:creationId xmlns:p14="http://schemas.microsoft.com/office/powerpoint/2010/main" val="361780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2644E-3DBD-3FD0-8A0D-06D38CD748F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Data stewardship challenges</a:t>
            </a:r>
          </a:p>
        </p:txBody>
      </p:sp>
      <p:pic>
        <p:nvPicPr>
          <p:cNvPr id="7" name="Picture 6" descr="A picture containing diagram&#10;&#10;Description automatically generated">
            <a:extLst>
              <a:ext uri="{FF2B5EF4-FFF2-40B4-BE49-F238E27FC236}">
                <a16:creationId xmlns:a16="http://schemas.microsoft.com/office/drawing/2014/main" id="{4E4C8010-F40F-3D01-6844-BC20D9DDA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311" y="1845426"/>
            <a:ext cx="10114325" cy="4450303"/>
          </a:xfrm>
          <a:prstGeom prst="rect">
            <a:avLst/>
          </a:prstGeom>
        </p:spPr>
      </p:pic>
    </p:spTree>
    <p:extLst>
      <p:ext uri="{BB962C8B-B14F-4D97-AF65-F5344CB8AC3E}">
        <p14:creationId xmlns:p14="http://schemas.microsoft.com/office/powerpoint/2010/main" val="379281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9FC645-0D91-A56B-466B-AC97419E8094}"/>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0" i="0" kern="1200">
                <a:solidFill>
                  <a:schemeClr val="tx1"/>
                </a:solidFill>
                <a:effectLst/>
                <a:latin typeface="+mj-lt"/>
                <a:ea typeface="+mj-ea"/>
                <a:cs typeface="+mj-cs"/>
              </a:rPr>
              <a:t>HEALTHCARE COST &amp; UTILIZATION PROJECT (HCUP)</a:t>
            </a: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7076A40-D4EB-F784-EE59-514404CB877B}"/>
              </a:ext>
            </a:extLst>
          </p:cNvPr>
          <p:cNvSpPr>
            <a:spLocks noGrp="1"/>
          </p:cNvSpPr>
          <p:nvPr>
            <p:ph sz="half" idx="1"/>
          </p:nvPr>
        </p:nvSpPr>
        <p:spPr>
          <a:xfrm>
            <a:off x="1137034" y="2198362"/>
            <a:ext cx="4958966" cy="3917773"/>
          </a:xfrm>
        </p:spPr>
        <p:txBody>
          <a:bodyPr vert="horz" lIns="91440" tIns="45720" rIns="91440" bIns="45720" rtlCol="0">
            <a:normAutofit/>
          </a:bodyPr>
          <a:lstStyle/>
          <a:p>
            <a:r>
              <a:rPr lang="en-US" sz="1900"/>
              <a:t>State-level Inpatient and Emergency Department Files </a:t>
            </a:r>
          </a:p>
          <a:p>
            <a:pPr lvl="1"/>
            <a:r>
              <a:rPr lang="en-US" sz="1900" u="sng"/>
              <a:t>Advantages: </a:t>
            </a:r>
            <a:r>
              <a:rPr lang="en-US" sz="1900"/>
              <a:t>zip-code &amp; county level identifiers; covers 97% of all admissions; race-ethnicity &amp; LOB identifiers (disparities analysis); costs; readmissions identifier</a:t>
            </a:r>
          </a:p>
          <a:p>
            <a:pPr lvl="1"/>
            <a:r>
              <a:rPr lang="en-US" sz="1900" u="sng"/>
              <a:t>Disadvantages:  </a:t>
            </a:r>
            <a:r>
              <a:rPr lang="en-US" sz="1900"/>
              <a:t>Big Data(hour to load in stata/R); purchase each state and year separately (lots of $$)   </a:t>
            </a:r>
          </a:p>
          <a:p>
            <a:pPr lvl="1"/>
            <a:r>
              <a:rPr lang="en-US" sz="1900" u="sng"/>
              <a:t>Opportunities: </a:t>
            </a:r>
            <a:r>
              <a:rPr lang="en-US" sz="1900"/>
              <a:t>leverage data science/eng approaches to manage and analyze data (improve efficiency and data accessibility)</a:t>
            </a:r>
          </a:p>
        </p:txBody>
      </p:sp>
      <p:pic>
        <p:nvPicPr>
          <p:cNvPr id="5" name="Content Placeholder 4">
            <a:extLst>
              <a:ext uri="{FF2B5EF4-FFF2-40B4-BE49-F238E27FC236}">
                <a16:creationId xmlns:a16="http://schemas.microsoft.com/office/drawing/2014/main" id="{F4C6319E-AE35-E1C8-2C7B-01A595C71FEB}"/>
              </a:ext>
            </a:extLst>
          </p:cNvPr>
          <p:cNvPicPr>
            <a:picLocks noGrp="1" noChangeAspect="1"/>
          </p:cNvPicPr>
          <p:nvPr>
            <p:ph sz="half" idx="2"/>
          </p:nvPr>
        </p:nvPicPr>
        <p:blipFill>
          <a:blip r:embed="rId2"/>
          <a:stretch>
            <a:fillRect/>
          </a:stretch>
        </p:blipFill>
        <p:spPr>
          <a:xfrm>
            <a:off x="6979577" y="2184914"/>
            <a:ext cx="4268085"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568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84C100-065A-A6BC-AC3E-20E501D26CBD}"/>
              </a:ext>
            </a:extLst>
          </p:cNvPr>
          <p:cNvSpPr>
            <a:spLocks noGrp="1"/>
          </p:cNvSpPr>
          <p:nvPr>
            <p:ph type="title"/>
          </p:nvPr>
        </p:nvSpPr>
        <p:spPr>
          <a:xfrm>
            <a:off x="1137034" y="609597"/>
            <a:ext cx="9392421" cy="1330841"/>
          </a:xfrm>
        </p:spPr>
        <p:txBody>
          <a:bodyPr>
            <a:normAutofit/>
          </a:bodyPr>
          <a:lstStyle/>
          <a:p>
            <a:r>
              <a:rPr lang="en-US" dirty="0"/>
              <a:t>Product Management Approach </a:t>
            </a:r>
          </a:p>
        </p:txBody>
      </p:sp>
      <p:sp>
        <p:nvSpPr>
          <p:cNvPr id="3" name="Content Placeholder 2">
            <a:extLst>
              <a:ext uri="{FF2B5EF4-FFF2-40B4-BE49-F238E27FC236}">
                <a16:creationId xmlns:a16="http://schemas.microsoft.com/office/drawing/2014/main" id="{D038EF8F-F360-A2A8-F839-FF949050437A}"/>
              </a:ext>
            </a:extLst>
          </p:cNvPr>
          <p:cNvSpPr>
            <a:spLocks noGrp="1"/>
          </p:cNvSpPr>
          <p:nvPr>
            <p:ph idx="1"/>
          </p:nvPr>
        </p:nvSpPr>
        <p:spPr>
          <a:xfrm>
            <a:off x="1137034" y="2198362"/>
            <a:ext cx="4958966" cy="3917773"/>
          </a:xfrm>
        </p:spPr>
        <p:txBody>
          <a:bodyPr>
            <a:normAutofit/>
          </a:bodyPr>
          <a:lstStyle/>
          <a:p>
            <a:r>
              <a:rPr lang="en-US" sz="1700" dirty="0"/>
              <a:t>Potential Approaches </a:t>
            </a:r>
          </a:p>
          <a:p>
            <a:pPr lvl="1"/>
            <a:r>
              <a:rPr lang="en-US" sz="1700" dirty="0"/>
              <a:t>Usual: Stata/R (write code on samples, only import full datasets for final analysis)</a:t>
            </a:r>
          </a:p>
          <a:p>
            <a:pPr lvl="1"/>
            <a:r>
              <a:rPr lang="en-US" sz="1700" dirty="0"/>
              <a:t>NIH Stride:  cloud-based data management and storage (but not really project level)</a:t>
            </a:r>
          </a:p>
          <a:p>
            <a:pPr lvl="1"/>
            <a:r>
              <a:rPr lang="en-US" sz="1700" dirty="0"/>
              <a:t>Consider Tech industry practices</a:t>
            </a:r>
          </a:p>
          <a:p>
            <a:pPr lvl="2"/>
            <a:r>
              <a:rPr lang="en-US" sz="1700" dirty="0"/>
              <a:t>Met with Expert </a:t>
            </a:r>
          </a:p>
          <a:p>
            <a:pPr lvl="2"/>
            <a:r>
              <a:rPr lang="en-US" sz="1700" dirty="0"/>
              <a:t>Proposed our “homegrown” solution</a:t>
            </a:r>
          </a:p>
          <a:p>
            <a:pPr lvl="3"/>
            <a:r>
              <a:rPr lang="en-US" sz="1700" dirty="0"/>
              <a:t>Barrier: support/scale/future onboarding</a:t>
            </a:r>
          </a:p>
          <a:p>
            <a:pPr lvl="2"/>
            <a:r>
              <a:rPr lang="en-US" sz="1700" dirty="0"/>
              <a:t>Pivoted to industry norm</a:t>
            </a:r>
          </a:p>
          <a:p>
            <a:pPr lvl="3"/>
            <a:r>
              <a:rPr lang="en-US" sz="1700" dirty="0"/>
              <a:t>Barrier: SQL…</a:t>
            </a:r>
          </a:p>
        </p:txBody>
      </p:sp>
      <p:pic>
        <p:nvPicPr>
          <p:cNvPr id="5" name="Picture 4" descr="Electronic circuit board">
            <a:extLst>
              <a:ext uri="{FF2B5EF4-FFF2-40B4-BE49-F238E27FC236}">
                <a16:creationId xmlns:a16="http://schemas.microsoft.com/office/drawing/2014/main" id="{E995C419-3967-26F1-4150-B2CA635F45AD}"/>
              </a:ext>
            </a:extLst>
          </p:cNvPr>
          <p:cNvPicPr>
            <a:picLocks noChangeAspect="1"/>
          </p:cNvPicPr>
          <p:nvPr/>
        </p:nvPicPr>
        <p:blipFill rotWithShape="1">
          <a:blip r:embed="rId2"/>
          <a:srcRect l="36149" r="4317" b="-1"/>
          <a:stretch/>
        </p:blipFill>
        <p:spPr>
          <a:xfrm>
            <a:off x="7438694" y="2184914"/>
            <a:ext cx="3349850"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279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89081D-6EE3-690D-BA57-5DE5F1CB22E3}"/>
              </a:ext>
            </a:extLst>
          </p:cNvPr>
          <p:cNvSpPr>
            <a:spLocks noGrp="1"/>
          </p:cNvSpPr>
          <p:nvPr>
            <p:ph type="title"/>
          </p:nvPr>
        </p:nvSpPr>
        <p:spPr>
          <a:xfrm>
            <a:off x="1137034" y="609597"/>
            <a:ext cx="9392421" cy="1330841"/>
          </a:xfrm>
        </p:spPr>
        <p:txBody>
          <a:bodyPr>
            <a:normAutofit/>
          </a:bodyPr>
          <a:lstStyle/>
          <a:p>
            <a:r>
              <a:rPr lang="en-US" dirty="0"/>
              <a:t>Frame the problem using industry terms</a:t>
            </a:r>
          </a:p>
        </p:txBody>
      </p:sp>
      <p:sp>
        <p:nvSpPr>
          <p:cNvPr id="3" name="Content Placeholder 2">
            <a:extLst>
              <a:ext uri="{FF2B5EF4-FFF2-40B4-BE49-F238E27FC236}">
                <a16:creationId xmlns:a16="http://schemas.microsoft.com/office/drawing/2014/main" id="{3B92ABE2-C313-7389-ACB9-0F62FC8A8D22}"/>
              </a:ext>
            </a:extLst>
          </p:cNvPr>
          <p:cNvSpPr>
            <a:spLocks noGrp="1"/>
          </p:cNvSpPr>
          <p:nvPr>
            <p:ph idx="1"/>
          </p:nvPr>
        </p:nvSpPr>
        <p:spPr>
          <a:xfrm>
            <a:off x="1137034" y="2198362"/>
            <a:ext cx="4958966" cy="3917773"/>
          </a:xfrm>
        </p:spPr>
        <p:txBody>
          <a:bodyPr>
            <a:normAutofit/>
          </a:bodyPr>
          <a:lstStyle/>
          <a:p>
            <a:r>
              <a:rPr lang="en-US" sz="2000" dirty="0"/>
              <a:t>The challenges we face in HCUP like other data project (UHC, SALURBAL) are not unique to academia</a:t>
            </a:r>
          </a:p>
          <a:p>
            <a:r>
              <a:rPr lang="en-US" sz="2000" dirty="0"/>
              <a:t>Industry have both the incentive and resources to tackle these issues</a:t>
            </a:r>
          </a:p>
          <a:p>
            <a:r>
              <a:rPr lang="en-US" sz="2000" dirty="0"/>
              <a:t>Our approach was to drop all previous assumptions and see how others have solve this problem</a:t>
            </a:r>
          </a:p>
          <a:p>
            <a:r>
              <a:rPr lang="en-US" sz="2000" dirty="0"/>
              <a:t>The first step is to conceptualize HCUP into the context of industry workflows</a:t>
            </a:r>
          </a:p>
          <a:p>
            <a:pPr>
              <a:buFontTx/>
              <a:buChar char="-"/>
            </a:pPr>
            <a:endParaRPr lang="en-US" sz="2000"/>
          </a:p>
        </p:txBody>
      </p:sp>
      <p:pic>
        <p:nvPicPr>
          <p:cNvPr id="4" name="Content Placeholder 4" descr="Diagram&#10;&#10;Description automatically generated">
            <a:extLst>
              <a:ext uri="{FF2B5EF4-FFF2-40B4-BE49-F238E27FC236}">
                <a16:creationId xmlns:a16="http://schemas.microsoft.com/office/drawing/2014/main" id="{233C394C-9318-CC40-6053-2E6E01535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19813"/>
            <a:ext cx="5842034" cy="2205367"/>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3595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Data Pipeline</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1491" y="1637345"/>
            <a:ext cx="7610333" cy="2869737"/>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936749" y="4580542"/>
            <a:ext cx="1781528" cy="62998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t>Diverse and unstructured</a:t>
            </a:r>
          </a:p>
        </p:txBody>
      </p:sp>
      <p:sp>
        <p:nvSpPr>
          <p:cNvPr id="4" name="TextBox 3">
            <a:extLst>
              <a:ext uri="{FF2B5EF4-FFF2-40B4-BE49-F238E27FC236}">
                <a16:creationId xmlns:a16="http://schemas.microsoft.com/office/drawing/2014/main" id="{99E0D281-52D4-2E8E-FC54-1F7A380F9FBF}"/>
              </a:ext>
            </a:extLst>
          </p:cNvPr>
          <p:cNvSpPr txBox="1"/>
          <p:nvPr/>
        </p:nvSpPr>
        <p:spPr>
          <a:xfrm>
            <a:off x="7951078" y="4580542"/>
            <a:ext cx="1411752" cy="954107"/>
          </a:xfrm>
          <a:prstGeom prst="rect">
            <a:avLst/>
          </a:prstGeom>
          <a:noFill/>
        </p:spPr>
        <p:txBody>
          <a:bodyPr wrap="square">
            <a:spAutoFit/>
          </a:bodyPr>
          <a:lstStyle/>
          <a:p>
            <a:pPr marL="285750" indent="-285750">
              <a:buFont typeface="Arial" panose="020B0604020202020204" pitchFamily="34" charset="0"/>
              <a:buChar char="•"/>
            </a:pPr>
            <a:r>
              <a:rPr lang="en-US" sz="1400" b="1" dirty="0"/>
              <a:t>Manuscripts</a:t>
            </a:r>
          </a:p>
          <a:p>
            <a:pPr marL="285750" indent="-285750">
              <a:buFont typeface="Arial" panose="020B0604020202020204" pitchFamily="34" charset="0"/>
              <a:buChar char="•"/>
            </a:pPr>
            <a:r>
              <a:rPr lang="en-US" sz="1400" b="1" dirty="0"/>
              <a:t>Briefs</a:t>
            </a:r>
          </a:p>
          <a:p>
            <a:pPr marL="285750" indent="-285750">
              <a:buFont typeface="Arial" panose="020B0604020202020204" pitchFamily="34" charset="0"/>
              <a:buChar char="•"/>
            </a:pPr>
            <a:r>
              <a:rPr lang="en-US" sz="1400" b="1" dirty="0"/>
              <a:t>Dashboards</a:t>
            </a:r>
          </a:p>
          <a:p>
            <a:pPr marL="285750" indent="-285750">
              <a:buFont typeface="Arial" panose="020B0604020202020204" pitchFamily="34" charset="0"/>
              <a:buChar char="•"/>
            </a:pPr>
            <a:r>
              <a:rPr lang="en-US" sz="1400" b="1" dirty="0"/>
              <a:t>Data Portals</a:t>
            </a:r>
          </a:p>
        </p:txBody>
      </p:sp>
      <p:sp>
        <p:nvSpPr>
          <p:cNvPr id="8" name="TextBox 7">
            <a:extLst>
              <a:ext uri="{FF2B5EF4-FFF2-40B4-BE49-F238E27FC236}">
                <a16:creationId xmlns:a16="http://schemas.microsoft.com/office/drawing/2014/main" id="{B56900A5-D26A-97F0-8DB8-C8E23F3B5DF2}"/>
              </a:ext>
            </a:extLst>
          </p:cNvPr>
          <p:cNvSpPr txBox="1"/>
          <p:nvPr/>
        </p:nvSpPr>
        <p:spPr>
          <a:xfrm>
            <a:off x="5864858" y="4538202"/>
            <a:ext cx="2004131" cy="1169551"/>
          </a:xfrm>
          <a:prstGeom prst="rect">
            <a:avLst/>
          </a:prstGeom>
          <a:noFill/>
        </p:spPr>
        <p:txBody>
          <a:bodyPr wrap="square">
            <a:spAutoFit/>
          </a:bodyPr>
          <a:lstStyle/>
          <a:p>
            <a:r>
              <a:rPr lang="en-US" sz="1400" b="1" dirty="0"/>
              <a:t>Centralized Mechanism</a:t>
            </a:r>
          </a:p>
          <a:p>
            <a:pPr marL="285750" indent="-285750">
              <a:buFont typeface="Arial" panose="020B0604020202020204" pitchFamily="34" charset="0"/>
              <a:buChar char="•"/>
            </a:pPr>
            <a:r>
              <a:rPr lang="en-US" sz="1400" b="1" dirty="0"/>
              <a:t>Transformations</a:t>
            </a:r>
          </a:p>
          <a:p>
            <a:pPr marL="285750" indent="-285750">
              <a:buFont typeface="Arial" panose="020B0604020202020204" pitchFamily="34" charset="0"/>
              <a:buChar char="•"/>
            </a:pPr>
            <a:r>
              <a:rPr lang="en-US" sz="1400" b="1" dirty="0"/>
              <a:t>FAIR</a:t>
            </a:r>
          </a:p>
          <a:p>
            <a:pPr marL="285750" indent="-285750">
              <a:buFont typeface="Arial" panose="020B0604020202020204" pitchFamily="34" charset="0"/>
              <a:buChar char="•"/>
            </a:pPr>
            <a:r>
              <a:rPr lang="en-US" sz="1400" b="1" dirty="0"/>
              <a:t>Performant</a:t>
            </a:r>
          </a:p>
          <a:p>
            <a:pPr marL="285750" indent="-285750">
              <a:buFont typeface="Arial" panose="020B0604020202020204" pitchFamily="34" charset="0"/>
              <a:buChar char="•"/>
            </a:pPr>
            <a:r>
              <a:rPr lang="en-US" sz="1400" b="1" dirty="0"/>
              <a:t>Version Control</a:t>
            </a:r>
          </a:p>
        </p:txBody>
      </p:sp>
      <p:sp>
        <p:nvSpPr>
          <p:cNvPr id="10" name="TextBox 9">
            <a:extLst>
              <a:ext uri="{FF2B5EF4-FFF2-40B4-BE49-F238E27FC236}">
                <a16:creationId xmlns:a16="http://schemas.microsoft.com/office/drawing/2014/main" id="{F243B741-218A-1635-3949-408F1E2E01E6}"/>
              </a:ext>
            </a:extLst>
          </p:cNvPr>
          <p:cNvSpPr txBox="1"/>
          <p:nvPr/>
        </p:nvSpPr>
        <p:spPr>
          <a:xfrm>
            <a:off x="3949134" y="4507082"/>
            <a:ext cx="1684867" cy="1354217"/>
          </a:xfrm>
          <a:prstGeom prst="rect">
            <a:avLst/>
          </a:prstGeom>
          <a:noFill/>
        </p:spPr>
        <p:txBody>
          <a:bodyPr wrap="square">
            <a:spAutoFit/>
          </a:bodyPr>
          <a:lstStyle/>
          <a:p>
            <a:pPr algn="ctr"/>
            <a:r>
              <a:rPr lang="en-US" sz="1600" b="1" dirty="0"/>
              <a:t>Renovation from unstructured raw data to structured data</a:t>
            </a:r>
          </a:p>
          <a:p>
            <a:pPr algn="ctr"/>
            <a:endParaRPr lang="en-US" sz="1600" b="1" dirty="0"/>
          </a:p>
        </p:txBody>
      </p:sp>
    </p:spTree>
    <p:extLst>
      <p:ext uri="{BB962C8B-B14F-4D97-AF65-F5344CB8AC3E}">
        <p14:creationId xmlns:p14="http://schemas.microsoft.com/office/powerpoint/2010/main" val="105767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Data Pipeline: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5519" y="1861007"/>
            <a:ext cx="7795964" cy="293973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874008" y="4938855"/>
            <a:ext cx="1857375"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Purchased HCUP data</a:t>
            </a:r>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559933"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HCUP Load programs into .</a:t>
            </a:r>
            <a:r>
              <a:rPr lang="en-US" sz="1400" b="1" dirty="0" err="1"/>
              <a:t>dta</a:t>
            </a:r>
            <a:endParaRPr lang="en-US" sz="1400" b="1" dirty="0"/>
          </a:p>
        </p:txBody>
      </p:sp>
      <p:pic>
        <p:nvPicPr>
          <p:cNvPr id="13" name="Graphic 12" descr="Help with solid fill">
            <a:extLst>
              <a:ext uri="{FF2B5EF4-FFF2-40B4-BE49-F238E27FC236}">
                <a16:creationId xmlns:a16="http://schemas.microsoft.com/office/drawing/2014/main" id="{7D1A6444-53B4-E98E-FFE5-BE0FEF630B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8859" y="4800743"/>
            <a:ext cx="914400" cy="914400"/>
          </a:xfrm>
          <a:prstGeom prst="rect">
            <a:avLst/>
          </a:prstGeom>
        </p:spPr>
      </p:pic>
      <p:sp>
        <p:nvSpPr>
          <p:cNvPr id="14" name="Content Placeholder 2">
            <a:extLst>
              <a:ext uri="{FF2B5EF4-FFF2-40B4-BE49-F238E27FC236}">
                <a16:creationId xmlns:a16="http://schemas.microsoft.com/office/drawing/2014/main" id="{382B1305-8F8A-8251-A961-845456BA2850}"/>
              </a:ext>
            </a:extLst>
          </p:cNvPr>
          <p:cNvSpPr txBox="1">
            <a:spLocks/>
          </p:cNvSpPr>
          <p:nvPr/>
        </p:nvSpPr>
        <p:spPr>
          <a:xfrm>
            <a:off x="7839357"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Manuscripts</a:t>
            </a:r>
          </a:p>
          <a:p>
            <a:pPr marL="457200" lvl="1" indent="0">
              <a:buNone/>
            </a:pPr>
            <a:r>
              <a:rPr lang="en-US" sz="1400" b="1" dirty="0"/>
              <a:t>Applications</a:t>
            </a:r>
          </a:p>
        </p:txBody>
      </p:sp>
    </p:spTree>
    <p:extLst>
      <p:ext uri="{BB962C8B-B14F-4D97-AF65-F5344CB8AC3E}">
        <p14:creationId xmlns:p14="http://schemas.microsoft.com/office/powerpoint/2010/main" val="285063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a:xfrm>
            <a:off x="838200" y="556995"/>
            <a:ext cx="10515600" cy="1133693"/>
          </a:xfrm>
        </p:spPr>
        <p:txBody>
          <a:bodyPr>
            <a:normAutofit/>
          </a:bodyPr>
          <a:lstStyle/>
          <a:p>
            <a:r>
              <a:rPr lang="en-US" sz="5200"/>
              <a:t>Intro: Big Picture for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6722" y="1825625"/>
            <a:ext cx="7687393" cy="289879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2174257" y="4860609"/>
            <a:ext cx="1831508" cy="96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8056" lvl="1" indent="0" defTabSz="896112">
              <a:spcBef>
                <a:spcPts val="490"/>
              </a:spcBef>
              <a:buNone/>
            </a:pPr>
            <a:r>
              <a:rPr lang="en-US" sz="1372" b="1" kern="1200">
                <a:solidFill>
                  <a:schemeClr val="tx1"/>
                </a:solidFill>
                <a:latin typeface="+mn-lt"/>
                <a:ea typeface="+mn-ea"/>
                <a:cs typeface="+mn-cs"/>
              </a:rPr>
              <a:t>Purchased HCUP data</a:t>
            </a:r>
            <a:endParaRPr lang="en-US" sz="1400" b="1"/>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836703" y="4860609"/>
            <a:ext cx="2028749" cy="96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8056" lvl="1" indent="0" defTabSz="896112">
              <a:spcBef>
                <a:spcPts val="490"/>
              </a:spcBef>
              <a:buNone/>
            </a:pPr>
            <a:r>
              <a:rPr lang="en-US" sz="1372" b="1" kern="1200">
                <a:solidFill>
                  <a:schemeClr val="tx1"/>
                </a:solidFill>
                <a:latin typeface="+mn-lt"/>
                <a:ea typeface="+mn-ea"/>
                <a:cs typeface="+mn-cs"/>
              </a:rPr>
              <a:t>HCUP Load programs into .</a:t>
            </a:r>
            <a:r>
              <a:rPr lang="en-US" sz="1372" b="1" kern="1200" err="1">
                <a:solidFill>
                  <a:schemeClr val="tx1"/>
                </a:solidFill>
                <a:latin typeface="+mn-lt"/>
                <a:ea typeface="+mn-ea"/>
                <a:cs typeface="+mn-cs"/>
              </a:rPr>
              <a:t>dta</a:t>
            </a:r>
            <a:endParaRPr lang="en-US" sz="1400" b="1"/>
          </a:p>
        </p:txBody>
      </p:sp>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5681011" y="4860609"/>
            <a:ext cx="2657758" cy="1316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96112">
              <a:spcBef>
                <a:spcPts val="980"/>
              </a:spcBef>
              <a:buNone/>
            </a:pPr>
            <a:r>
              <a:rPr lang="en-US" sz="1764" kern="1200">
                <a:solidFill>
                  <a:srgbClr val="70757A"/>
                </a:solidFill>
                <a:latin typeface="Roboto" panose="02000000000000000000" pitchFamily="2" charset="0"/>
                <a:ea typeface="+mn-ea"/>
                <a:cs typeface="+mn-cs"/>
              </a:rPr>
              <a:t> </a:t>
            </a:r>
            <a:r>
              <a:rPr lang="en-US" sz="2352" b="1" kern="1200">
                <a:solidFill>
                  <a:schemeClr val="accent6"/>
                </a:solidFill>
                <a:latin typeface="Roboto" panose="02000000000000000000" pitchFamily="2" charset="0"/>
                <a:ea typeface="+mn-ea"/>
                <a:cs typeface="+mn-cs"/>
              </a:rPr>
              <a:t>Modern Datawarehouse</a:t>
            </a:r>
            <a:br>
              <a:rPr lang="en-US" sz="3136" b="1" kern="1200">
                <a:solidFill>
                  <a:schemeClr val="accent6"/>
                </a:solidFill>
                <a:latin typeface="+mn-lt"/>
                <a:ea typeface="+mn-ea"/>
                <a:cs typeface="+mn-cs"/>
              </a:rPr>
            </a:br>
            <a:endParaRPr lang="en-US" sz="2200" b="1">
              <a:solidFill>
                <a:schemeClr val="accent6"/>
              </a:solidFill>
            </a:endParaRPr>
          </a:p>
        </p:txBody>
      </p:sp>
      <p:sp>
        <p:nvSpPr>
          <p:cNvPr id="7" name="Content Placeholder 2">
            <a:extLst>
              <a:ext uri="{FF2B5EF4-FFF2-40B4-BE49-F238E27FC236}">
                <a16:creationId xmlns:a16="http://schemas.microsoft.com/office/drawing/2014/main" id="{144449D1-524D-DFA5-3EC7-C0BC97B05E07}"/>
              </a:ext>
            </a:extLst>
          </p:cNvPr>
          <p:cNvSpPr txBox="1">
            <a:spLocks/>
          </p:cNvSpPr>
          <p:nvPr/>
        </p:nvSpPr>
        <p:spPr>
          <a:xfrm>
            <a:off x="8056529" y="4860609"/>
            <a:ext cx="2028749" cy="96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8056" lvl="1" indent="0" defTabSz="896112">
              <a:spcBef>
                <a:spcPts val="490"/>
              </a:spcBef>
              <a:buNone/>
            </a:pPr>
            <a:r>
              <a:rPr lang="en-US" sz="1372" b="1" kern="1200">
                <a:solidFill>
                  <a:schemeClr val="tx1"/>
                </a:solidFill>
                <a:latin typeface="+mn-lt"/>
                <a:ea typeface="+mn-ea"/>
                <a:cs typeface="+mn-cs"/>
              </a:rPr>
              <a:t>Manuscripts</a:t>
            </a:r>
          </a:p>
          <a:p>
            <a:pPr marL="448056" lvl="1" indent="0" defTabSz="896112">
              <a:spcBef>
                <a:spcPts val="490"/>
              </a:spcBef>
              <a:buNone/>
            </a:pPr>
            <a:r>
              <a:rPr lang="en-US" sz="1372" b="1" kern="1200">
                <a:solidFill>
                  <a:schemeClr val="tx1"/>
                </a:solidFill>
                <a:latin typeface="+mn-lt"/>
                <a:ea typeface="+mn-ea"/>
                <a:cs typeface="+mn-cs"/>
              </a:rPr>
              <a:t>Applications</a:t>
            </a:r>
            <a:endParaRPr lang="en-US" sz="1400" b="1"/>
          </a:p>
        </p:txBody>
      </p:sp>
    </p:spTree>
    <p:extLst>
      <p:ext uri="{BB962C8B-B14F-4D97-AF65-F5344CB8AC3E}">
        <p14:creationId xmlns:p14="http://schemas.microsoft.com/office/powerpoint/2010/main" val="745523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4705</TotalTime>
  <Words>2350</Words>
  <Application>Microsoft Office PowerPoint</Application>
  <PresentationFormat>Widescreen</PresentationFormat>
  <Paragraphs>207</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Roboto</vt:lpstr>
      <vt:lpstr>Office Theme</vt:lpstr>
      <vt:lpstr>Data Warehousing for Urban Health</vt:lpstr>
      <vt:lpstr>Overview</vt:lpstr>
      <vt:lpstr>Data stewardship challenges</vt:lpstr>
      <vt:lpstr>HEALTHCARE COST &amp; UTILIZATION PROJECT (HCUP)</vt:lpstr>
      <vt:lpstr>Product Management Approach </vt:lpstr>
      <vt:lpstr>Frame the problem using industry terms</vt:lpstr>
      <vt:lpstr>Data Pipeline</vt:lpstr>
      <vt:lpstr>Data Pipeline: HCUP</vt:lpstr>
      <vt:lpstr>Intro: Big Picture for HCUP</vt:lpstr>
      <vt:lpstr>Modern Datawarehouse Demo</vt:lpstr>
      <vt:lpstr>Modern Datawarehouse: Key Features</vt:lpstr>
      <vt:lpstr>Modern Datawarehouse: Barriers of entry</vt:lpstr>
      <vt:lpstr>Potential Routes</vt:lpstr>
      <vt:lpstr>Continue the conversation</vt:lpstr>
      <vt:lpstr>Summary</vt:lpstr>
      <vt:lpstr>FAIR implementation potential for Public Health</vt:lpstr>
      <vt:lpstr>Thank you  questions?</vt:lpstr>
      <vt:lpstr>Parquet </vt:lpstr>
      <vt:lpstr>Data Warehousing technical primer summary</vt:lpstr>
      <vt:lpstr>Data warehousing best practices</vt:lpstr>
      <vt:lpstr>OLAP Databases Types: Server vs Serverless </vt:lpstr>
      <vt:lpstr>Database vs Data warehouse vs Data Lake</vt:lpstr>
      <vt:lpstr>Database vs Data warehouse vs Data Lake</vt:lpstr>
      <vt:lpstr>Database vs Data warehouse vs Data Lake</vt:lpstr>
      <vt:lpstr>Database vs Data warehouse vs Data Lake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HCUP Infrastructure  Proposal </dc:title>
  <dc:creator>ranli627@outlook.com</dc:creator>
  <cp:lastModifiedBy>ranli627@outlook.com</cp:lastModifiedBy>
  <cp:revision>121</cp:revision>
  <dcterms:created xsi:type="dcterms:W3CDTF">2022-12-09T17:35:09Z</dcterms:created>
  <dcterms:modified xsi:type="dcterms:W3CDTF">2023-04-12T13:15:20Z</dcterms:modified>
</cp:coreProperties>
</file>