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7163DE5-BBDF-4ACE-B1B3-D2420EE55704}" type="datetimeFigureOut">
              <a:rPr lang="it-IT" smtClean="0"/>
              <a:t>05/05/2025</a:t>
            </a:fld>
            <a:endParaRPr lang="it-IT"/>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46C5585-6AF9-4C51-BFE0-DA899D90ED07}" type="slidenum">
              <a:rPr lang="it-IT" smtClean="0"/>
              <a:t>‹N›</a:t>
            </a:fld>
            <a:endParaRPr lang="it-IT"/>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304918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7163DE5-BBDF-4ACE-B1B3-D2420EE55704}" type="datetimeFigureOut">
              <a:rPr lang="it-IT" smtClean="0"/>
              <a:t>05/05/2025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3456809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7163DE5-BBDF-4ACE-B1B3-D2420EE55704}" type="datetimeFigureOut">
              <a:rPr lang="it-IT" smtClean="0"/>
              <a:t>05/05/2025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93437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47163DE5-BBDF-4ACE-B1B3-D2420EE55704}" type="datetimeFigureOut">
              <a:rPr lang="it-IT" smtClean="0"/>
              <a:t>05/05/2025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18877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7163DE5-BBDF-4ACE-B1B3-D2420EE55704}" type="datetimeFigureOut">
              <a:rPr lang="it-IT" smtClean="0"/>
              <a:t>05/05/2025</a:t>
            </a:fld>
            <a:endParaRPr lang="it-IT"/>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it-IT"/>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46C5585-6AF9-4C51-BFE0-DA899D90ED07}" type="slidenum">
              <a:rPr lang="it-IT" smtClean="0"/>
              <a:t>‹N›</a:t>
            </a:fld>
            <a:endParaRPr lang="it-IT"/>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44709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47163DE5-BBDF-4ACE-B1B3-D2420EE55704}" type="datetimeFigureOut">
              <a:rPr lang="it-IT" smtClean="0"/>
              <a:t>05/05/2025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250908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47163DE5-BBDF-4ACE-B1B3-D2420EE55704}" type="datetimeFigureOut">
              <a:rPr lang="it-IT" smtClean="0"/>
              <a:t>05/05/2025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1182632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47163DE5-BBDF-4ACE-B1B3-D2420EE55704}" type="datetimeFigureOut">
              <a:rPr lang="it-IT" smtClean="0"/>
              <a:t>05/05/2025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343948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163DE5-BBDF-4ACE-B1B3-D2420EE55704}" type="datetimeFigureOut">
              <a:rPr lang="it-IT" smtClean="0"/>
              <a:t>05/05/2025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346C5585-6AF9-4C51-BFE0-DA899D90ED07}" type="slidenum">
              <a:rPr lang="it-IT" smtClean="0"/>
              <a:t>‹N›</a:t>
            </a:fld>
            <a:endParaRPr lang="it-IT"/>
          </a:p>
        </p:txBody>
      </p:sp>
    </p:spTree>
    <p:extLst>
      <p:ext uri="{BB962C8B-B14F-4D97-AF65-F5344CB8AC3E}">
        <p14:creationId xmlns:p14="http://schemas.microsoft.com/office/powerpoint/2010/main" val="3872894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7163DE5-BBDF-4ACE-B1B3-D2420EE55704}" type="datetimeFigureOut">
              <a:rPr lang="it-IT" smtClean="0"/>
              <a:t>05/05/2025</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6C5585-6AF9-4C51-BFE0-DA899D90ED07}"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1220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7163DE5-BBDF-4ACE-B1B3-D2420EE55704}" type="datetimeFigureOut">
              <a:rPr lang="it-IT" smtClean="0"/>
              <a:t>05/05/2025</a:t>
            </a:fld>
            <a:endParaRPr lang="it-IT"/>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it-IT"/>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46C5585-6AF9-4C51-BFE0-DA899D90ED07}" type="slidenum">
              <a:rPr lang="it-IT" smtClean="0"/>
              <a:t>‹N›</a:t>
            </a:fld>
            <a:endParaRPr lang="it-IT"/>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79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7163DE5-BBDF-4ACE-B1B3-D2420EE55704}" type="datetimeFigureOut">
              <a:rPr lang="it-IT" smtClean="0"/>
              <a:t>05/05/2025</a:t>
            </a:fld>
            <a:endParaRPr lang="it-IT"/>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it-IT"/>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46C5585-6AF9-4C51-BFE0-DA899D90ED07}" type="slidenum">
              <a:rPr lang="it-IT" smtClean="0"/>
              <a:t>‹N›</a:t>
            </a:fld>
            <a:endParaRPr lang="it-IT"/>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21881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hmed-Abdo-Amin/ApplyingMachineLearningModelsToImageClassification#:~:text=algorithm%20on%2010%2C000%20images%20only,Some%20different%20modes%20of%20th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ikit-learn.org/stable/modules/cross_validation.html#:~:text=3.1.%20Cross,expected%20errors%20of%20the%20classifi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130564-6FD5-7F7E-3A71-5130F4500C50}"/>
              </a:ext>
            </a:extLst>
          </p:cNvPr>
          <p:cNvSpPr>
            <a:spLocks noGrp="1"/>
          </p:cNvSpPr>
          <p:nvPr>
            <p:ph type="ctrTitle"/>
          </p:nvPr>
        </p:nvSpPr>
        <p:spPr/>
        <p:txBody>
          <a:bodyPr>
            <a:normAutofit/>
          </a:bodyPr>
          <a:lstStyle/>
          <a:p>
            <a:r>
              <a:rPr lang="it-IT" dirty="0">
                <a:effectLst>
                  <a:outerShdw blurRad="38100" dist="38100" dir="2700000" algn="tl">
                    <a:srgbClr val="000000">
                      <a:alpha val="43137"/>
                    </a:srgbClr>
                  </a:outerShdw>
                </a:effectLst>
                <a:latin typeface="Trebuchet MS (Corpo)"/>
              </a:rPr>
              <a:t>Classificazione di Immagini CIFAR-10</a:t>
            </a:r>
          </a:p>
        </p:txBody>
      </p:sp>
    </p:spTree>
    <p:extLst>
      <p:ext uri="{BB962C8B-B14F-4D97-AF65-F5344CB8AC3E}">
        <p14:creationId xmlns:p14="http://schemas.microsoft.com/office/powerpoint/2010/main" val="314077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CF5E88-FD94-E20B-2A12-A680C0F8AD85}"/>
              </a:ext>
            </a:extLst>
          </p:cNvPr>
          <p:cNvSpPr>
            <a:spLocks noGrp="1"/>
          </p:cNvSpPr>
          <p:nvPr>
            <p:ph type="title"/>
          </p:nvPr>
        </p:nvSpPr>
        <p:spPr/>
        <p:txBody>
          <a:bodyPr/>
          <a:lstStyle/>
          <a:p>
            <a:r>
              <a:rPr lang="it-IT" b="1" dirty="0">
                <a:latin typeface="+mn-lt"/>
              </a:rPr>
              <a:t>Descrizione del dataset CIFAR-10</a:t>
            </a:r>
          </a:p>
        </p:txBody>
      </p:sp>
      <p:sp>
        <p:nvSpPr>
          <p:cNvPr id="3" name="Segnaposto contenuto 2">
            <a:extLst>
              <a:ext uri="{FF2B5EF4-FFF2-40B4-BE49-F238E27FC236}">
                <a16:creationId xmlns:a16="http://schemas.microsoft.com/office/drawing/2014/main" id="{753219BB-7567-6DF9-FAB4-1F62A6948F13}"/>
              </a:ext>
            </a:extLst>
          </p:cNvPr>
          <p:cNvSpPr>
            <a:spLocks noGrp="1"/>
          </p:cNvSpPr>
          <p:nvPr>
            <p:ph idx="1"/>
          </p:nvPr>
        </p:nvSpPr>
        <p:spPr>
          <a:xfrm>
            <a:off x="1371600" y="1620571"/>
            <a:ext cx="9601200" cy="4897924"/>
          </a:xfrm>
        </p:spPr>
        <p:txBody>
          <a:bodyPr>
            <a:normAutofit/>
          </a:bodyPr>
          <a:lstStyle/>
          <a:p>
            <a:pPr algn="l" fontAlgn="t">
              <a:spcAft>
                <a:spcPts val="1200"/>
              </a:spcAft>
              <a:buFont typeface="Arial" panose="020B0604020202020204" pitchFamily="34" charset="0"/>
              <a:buChar char="•"/>
            </a:pPr>
            <a:r>
              <a:rPr lang="it-IT" b="1" i="0" dirty="0">
                <a:effectLst/>
                <a:latin typeface="ui-sans-serif"/>
              </a:rPr>
              <a:t>Formato e Dimensioni:</a:t>
            </a:r>
            <a:r>
              <a:rPr lang="it-IT" b="0" i="0" dirty="0">
                <a:effectLst/>
                <a:latin typeface="ui-sans-serif"/>
              </a:rPr>
              <a:t> CIFAR-10 è un dataset di immagini a colori a bassa risoluzione (32×32 pixel), composto da 60.000 immagini suddivise in 10 classi (6.000 immagini per classe). Di </a:t>
            </a:r>
            <a:r>
              <a:rPr lang="it-IT" b="0" i="0" dirty="0">
                <a:effectLst/>
                <a:latin typeface="Trebuchet MS (Corpo)"/>
              </a:rPr>
              <a:t>queste</a:t>
            </a:r>
            <a:r>
              <a:rPr lang="it-IT" b="0" i="0" dirty="0">
                <a:effectLst/>
                <a:latin typeface="ui-sans-serif"/>
              </a:rPr>
              <a:t>, 50.000 sono utilizzate per l’addestramento e 10.000 per il test. È uno dei dataset più usati nella ricerca sul machine learning, ideale per sperimentare algoritmi in quanto le immagini a bassa risoluzione permettono iterazioni rapide.</a:t>
            </a:r>
          </a:p>
          <a:p>
            <a:pPr algn="l" fontAlgn="t">
              <a:spcAft>
                <a:spcPts val="1200"/>
              </a:spcAft>
              <a:buFont typeface="Arial" panose="020B0604020202020204" pitchFamily="34" charset="0"/>
              <a:buChar char="•"/>
            </a:pPr>
            <a:r>
              <a:rPr lang="it-IT" b="1" i="0" dirty="0">
                <a:effectLst/>
                <a:latin typeface="ui-sans-serif"/>
              </a:rPr>
              <a:t>Classi:</a:t>
            </a:r>
            <a:r>
              <a:rPr lang="it-IT" b="0" i="0" dirty="0">
                <a:effectLst/>
                <a:latin typeface="ui-sans-serif"/>
              </a:rPr>
              <a:t> le 10 classi rappresentano oggetti quotidiani: </a:t>
            </a:r>
            <a:r>
              <a:rPr lang="it-IT" b="1" i="0" dirty="0">
                <a:effectLst/>
                <a:latin typeface="ui-sans-serif"/>
              </a:rPr>
              <a:t>aereo</a:t>
            </a:r>
            <a:r>
              <a:rPr lang="it-IT" b="0" i="0" dirty="0">
                <a:effectLst/>
                <a:latin typeface="ui-sans-serif"/>
              </a:rPr>
              <a:t>, </a:t>
            </a:r>
            <a:r>
              <a:rPr lang="it-IT" b="1" i="0" dirty="0">
                <a:effectLst/>
                <a:latin typeface="ui-sans-serif"/>
              </a:rPr>
              <a:t>automobile</a:t>
            </a:r>
            <a:r>
              <a:rPr lang="it-IT" b="0" i="0" dirty="0">
                <a:effectLst/>
                <a:latin typeface="ui-sans-serif"/>
              </a:rPr>
              <a:t>, </a:t>
            </a:r>
            <a:r>
              <a:rPr lang="it-IT" b="1" i="0" dirty="0">
                <a:effectLst/>
                <a:latin typeface="ui-sans-serif"/>
              </a:rPr>
              <a:t>uccello</a:t>
            </a:r>
            <a:r>
              <a:rPr lang="it-IT" b="0" i="0" dirty="0">
                <a:effectLst/>
                <a:latin typeface="ui-sans-serif"/>
              </a:rPr>
              <a:t>, </a:t>
            </a:r>
            <a:r>
              <a:rPr lang="it-IT" b="1" i="0" dirty="0">
                <a:effectLst/>
                <a:latin typeface="ui-sans-serif"/>
              </a:rPr>
              <a:t>gatto</a:t>
            </a:r>
            <a:r>
              <a:rPr lang="it-IT" b="0" i="0" dirty="0">
                <a:effectLst/>
                <a:latin typeface="ui-sans-serif"/>
              </a:rPr>
              <a:t>, </a:t>
            </a:r>
            <a:r>
              <a:rPr lang="it-IT" b="1" i="0" dirty="0">
                <a:effectLst/>
                <a:latin typeface="ui-sans-serif"/>
              </a:rPr>
              <a:t>cervo</a:t>
            </a:r>
            <a:r>
              <a:rPr lang="it-IT" b="0" i="0" dirty="0">
                <a:effectLst/>
                <a:latin typeface="ui-sans-serif"/>
              </a:rPr>
              <a:t>, </a:t>
            </a:r>
            <a:r>
              <a:rPr lang="it-IT" b="1" i="0" dirty="0">
                <a:effectLst/>
                <a:latin typeface="ui-sans-serif"/>
              </a:rPr>
              <a:t>cane</a:t>
            </a:r>
            <a:r>
              <a:rPr lang="it-IT" b="0" i="0" dirty="0">
                <a:effectLst/>
                <a:latin typeface="ui-sans-serif"/>
              </a:rPr>
              <a:t>, </a:t>
            </a:r>
            <a:r>
              <a:rPr lang="it-IT" b="1" i="0" dirty="0">
                <a:effectLst/>
                <a:latin typeface="ui-sans-serif"/>
              </a:rPr>
              <a:t>rana</a:t>
            </a:r>
            <a:r>
              <a:rPr lang="it-IT" b="0" i="0" dirty="0">
                <a:effectLst/>
                <a:latin typeface="ui-sans-serif"/>
              </a:rPr>
              <a:t>, </a:t>
            </a:r>
            <a:r>
              <a:rPr lang="it-IT" b="1" i="0" dirty="0">
                <a:effectLst/>
                <a:latin typeface="ui-sans-serif"/>
              </a:rPr>
              <a:t>cavallo</a:t>
            </a:r>
            <a:r>
              <a:rPr lang="it-IT" b="0" i="0" dirty="0">
                <a:effectLst/>
                <a:latin typeface="ui-sans-serif"/>
              </a:rPr>
              <a:t>, </a:t>
            </a:r>
            <a:r>
              <a:rPr lang="it-IT" b="1" i="0" dirty="0">
                <a:effectLst/>
                <a:latin typeface="ui-sans-serif"/>
              </a:rPr>
              <a:t>nave</a:t>
            </a:r>
            <a:r>
              <a:rPr lang="it-IT" b="0" i="0" dirty="0">
                <a:effectLst/>
                <a:latin typeface="ui-sans-serif"/>
              </a:rPr>
              <a:t> e </a:t>
            </a:r>
            <a:r>
              <a:rPr lang="it-IT" b="1" i="0" dirty="0">
                <a:effectLst/>
                <a:latin typeface="ui-sans-serif"/>
              </a:rPr>
              <a:t>camion</a:t>
            </a:r>
            <a:r>
              <a:rPr lang="it-IT" b="0" i="0" dirty="0">
                <a:effectLst/>
                <a:latin typeface="ui-sans-serif"/>
              </a:rPr>
              <a:t>. Le classi sono mutualmente esclusive (es: </a:t>
            </a:r>
            <a:r>
              <a:rPr lang="it-IT" b="0" i="1" dirty="0">
                <a:effectLst/>
                <a:latin typeface="ui-sans-serif"/>
              </a:rPr>
              <a:t>automobile</a:t>
            </a:r>
            <a:r>
              <a:rPr lang="it-IT" b="0" i="0" dirty="0">
                <a:effectLst/>
                <a:latin typeface="ui-sans-serif"/>
              </a:rPr>
              <a:t> vs </a:t>
            </a:r>
            <a:r>
              <a:rPr lang="it-IT" b="0" i="1" dirty="0">
                <a:effectLst/>
                <a:latin typeface="ui-sans-serif"/>
              </a:rPr>
              <a:t>camion</a:t>
            </a:r>
            <a:r>
              <a:rPr lang="it-IT" b="0" i="0" dirty="0">
                <a:effectLst/>
                <a:latin typeface="ui-sans-serif"/>
              </a:rPr>
              <a:t> sono veicoli diversi, </a:t>
            </a:r>
            <a:r>
              <a:rPr lang="it-IT" b="0" i="1" dirty="0">
                <a:effectLst/>
                <a:latin typeface="ui-sans-serif"/>
              </a:rPr>
              <a:t>gatto</a:t>
            </a:r>
            <a:r>
              <a:rPr lang="it-IT" b="0" i="0" dirty="0">
                <a:effectLst/>
                <a:latin typeface="ui-sans-serif"/>
              </a:rPr>
              <a:t> vs </a:t>
            </a:r>
            <a:r>
              <a:rPr lang="it-IT" b="0" i="1" dirty="0">
                <a:effectLst/>
                <a:latin typeface="ui-sans-serif"/>
              </a:rPr>
              <a:t>cane</a:t>
            </a:r>
            <a:r>
              <a:rPr lang="it-IT" b="0" i="0" dirty="0">
                <a:effectLst/>
                <a:latin typeface="ui-sans-serif"/>
              </a:rPr>
              <a:t> specie diverse, ecc.).</a:t>
            </a:r>
          </a:p>
          <a:p>
            <a:pPr algn="l" fontAlgn="t">
              <a:spcAft>
                <a:spcPts val="1200"/>
              </a:spcAft>
              <a:buFont typeface="Arial" panose="020B0604020202020204" pitchFamily="34" charset="0"/>
              <a:buChar char="•"/>
            </a:pPr>
            <a:r>
              <a:rPr lang="it-IT" b="1" i="0" dirty="0">
                <a:effectLst/>
                <a:latin typeface="ui-sans-serif"/>
              </a:rPr>
              <a:t>Caratteristiche delle Immagini:</a:t>
            </a:r>
            <a:r>
              <a:rPr lang="it-IT" b="0" i="0" dirty="0">
                <a:effectLst/>
                <a:latin typeface="ui-sans-serif"/>
              </a:rPr>
              <a:t> ogni immagine contiene un singolo oggetto appartenente a una delle classi sopra. Le immagini presentano variabilità significativa in posa, colori e sfondo, rendendo la classificazione non banale. La </a:t>
            </a:r>
            <a:r>
              <a:rPr lang="it-IT" b="1" i="0" dirty="0">
                <a:effectLst/>
                <a:latin typeface="ui-sans-serif"/>
              </a:rPr>
              <a:t>bassa risoluzione (32×32)</a:t>
            </a:r>
            <a:r>
              <a:rPr lang="it-IT" b="0" i="0" dirty="0">
                <a:effectLst/>
                <a:latin typeface="ui-sans-serif"/>
              </a:rPr>
              <a:t> implica che gli oggetti appaiono piccoli e con pochi dettagli, aumentando la difficoltà del riconoscimento visivo per i modelli.</a:t>
            </a:r>
          </a:p>
        </p:txBody>
      </p:sp>
    </p:spTree>
    <p:extLst>
      <p:ext uri="{BB962C8B-B14F-4D97-AF65-F5344CB8AC3E}">
        <p14:creationId xmlns:p14="http://schemas.microsoft.com/office/powerpoint/2010/main" val="4085388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2EF6F-27DD-E937-9269-D1005038F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6037BD8-E510-0A08-2591-B1A18A74727D}"/>
              </a:ext>
            </a:extLst>
          </p:cNvPr>
          <p:cNvSpPr>
            <a:spLocks noGrp="1"/>
          </p:cNvSpPr>
          <p:nvPr>
            <p:ph type="title"/>
          </p:nvPr>
        </p:nvSpPr>
        <p:spPr/>
        <p:txBody>
          <a:bodyPr/>
          <a:lstStyle/>
          <a:p>
            <a:pPr algn="l">
              <a:spcBef>
                <a:spcPts val="2400"/>
              </a:spcBef>
              <a:spcAft>
                <a:spcPts val="1200"/>
              </a:spcAft>
            </a:pPr>
            <a:r>
              <a:rPr lang="it-IT" b="1" i="0" dirty="0">
                <a:effectLst/>
                <a:latin typeface="+mn-lt"/>
              </a:rPr>
              <a:t>Metodologia</a:t>
            </a:r>
          </a:p>
        </p:txBody>
      </p:sp>
      <p:sp>
        <p:nvSpPr>
          <p:cNvPr id="3" name="Segnaposto contenuto 2">
            <a:extLst>
              <a:ext uri="{FF2B5EF4-FFF2-40B4-BE49-F238E27FC236}">
                <a16:creationId xmlns:a16="http://schemas.microsoft.com/office/drawing/2014/main" id="{6C887CB8-F565-ADDE-2B16-9FA8B39C98BB}"/>
              </a:ext>
            </a:extLst>
          </p:cNvPr>
          <p:cNvSpPr>
            <a:spLocks noGrp="1"/>
          </p:cNvSpPr>
          <p:nvPr>
            <p:ph idx="1"/>
          </p:nvPr>
        </p:nvSpPr>
        <p:spPr>
          <a:xfrm>
            <a:off x="1371600" y="1620571"/>
            <a:ext cx="9601200" cy="4897924"/>
          </a:xfrm>
        </p:spPr>
        <p:txBody>
          <a:bodyPr>
            <a:normAutofit fontScale="77500" lnSpcReduction="20000"/>
          </a:bodyPr>
          <a:lstStyle/>
          <a:p>
            <a:pPr algn="l" fontAlgn="t">
              <a:spcAft>
                <a:spcPts val="1200"/>
              </a:spcAft>
              <a:buFont typeface="Arial" panose="020B0604020202020204" pitchFamily="34" charset="0"/>
              <a:buChar char="•"/>
            </a:pPr>
            <a:r>
              <a:rPr lang="it-IT" b="1" i="0" dirty="0">
                <a:effectLst/>
              </a:rPr>
              <a:t>Caricamento dei Dati:</a:t>
            </a:r>
            <a:r>
              <a:rPr lang="it-IT" b="0" i="0" dirty="0">
                <a:effectLst/>
              </a:rPr>
              <a:t> Abbiamo utilizzato le suddivisioni predefinite del dataset (</a:t>
            </a:r>
            <a:r>
              <a:rPr lang="it-IT" b="0" i="0" dirty="0" err="1">
                <a:effectLst/>
              </a:rPr>
              <a:t>train</a:t>
            </a:r>
            <a:r>
              <a:rPr lang="it-IT" b="0" i="0" dirty="0">
                <a:effectLst/>
              </a:rPr>
              <a:t>=50k, test=10k) senza ulteriori suddivisioni. I dati sono stati caricati in array </a:t>
            </a:r>
            <a:r>
              <a:rPr lang="it-IT" b="0" i="0" dirty="0" err="1">
                <a:effectLst/>
              </a:rPr>
              <a:t>numpy</a:t>
            </a:r>
            <a:r>
              <a:rPr lang="it-IT" b="0" i="0" dirty="0">
                <a:effectLst/>
              </a:rPr>
              <a:t> con </a:t>
            </a:r>
            <a:r>
              <a:rPr lang="it-IT" b="0" i="0" dirty="0" err="1">
                <a:effectLst/>
              </a:rPr>
              <a:t>shape</a:t>
            </a:r>
            <a:r>
              <a:rPr lang="it-IT" b="0" i="0" dirty="0">
                <a:effectLst/>
              </a:rPr>
              <a:t> </a:t>
            </a:r>
            <a:r>
              <a:rPr lang="it-IT" b="0" i="1" dirty="0">
                <a:effectLst/>
              </a:rPr>
              <a:t>(</a:t>
            </a:r>
            <a:r>
              <a:rPr lang="it-IT" b="0" i="1" dirty="0" err="1">
                <a:effectLst/>
              </a:rPr>
              <a:t>numero_immagini</a:t>
            </a:r>
            <a:r>
              <a:rPr lang="it-IT" b="0" i="1" dirty="0">
                <a:effectLst/>
              </a:rPr>
              <a:t>, 32, 32, 3)</a:t>
            </a:r>
            <a:r>
              <a:rPr lang="it-IT" b="0" i="0" dirty="0">
                <a:effectLst/>
              </a:rPr>
              <a:t> per poi essere trasformati in formato adatto ai classificatori.</a:t>
            </a:r>
          </a:p>
          <a:p>
            <a:pPr algn="l" fontAlgn="t">
              <a:spcAft>
                <a:spcPts val="1200"/>
              </a:spcAft>
              <a:buFont typeface="Arial" panose="020B0604020202020204" pitchFamily="34" charset="0"/>
              <a:buChar char="•"/>
            </a:pPr>
            <a:r>
              <a:rPr lang="it-IT" b="1" i="0" dirty="0" err="1">
                <a:effectLst/>
              </a:rPr>
              <a:t>Preprocessing</a:t>
            </a:r>
            <a:r>
              <a:rPr lang="it-IT" b="1" i="0" dirty="0">
                <a:effectLst/>
              </a:rPr>
              <a:t> e Standardizzazione:</a:t>
            </a:r>
            <a:r>
              <a:rPr lang="it-IT" b="0" i="0" dirty="0">
                <a:effectLst/>
              </a:rPr>
              <a:t> le immagini RGB sono state </a:t>
            </a:r>
            <a:r>
              <a:rPr lang="it-IT" b="1" i="0" dirty="0">
                <a:effectLst/>
              </a:rPr>
              <a:t>appiattite in vettori di 3072 feature</a:t>
            </a:r>
            <a:r>
              <a:rPr lang="it-IT" b="0" i="0" dirty="0">
                <a:effectLst/>
              </a:rPr>
              <a:t> (32×32×3 pixel per immagine). Successivamente, è stata applicata la </a:t>
            </a:r>
            <a:r>
              <a:rPr lang="it-IT" b="1" i="0" dirty="0">
                <a:effectLst/>
              </a:rPr>
              <a:t>standardizzazione Z-score</a:t>
            </a:r>
            <a:r>
              <a:rPr lang="it-IT" b="0" i="0" dirty="0">
                <a:effectLst/>
              </a:rPr>
              <a:t> su ciascuna feature (pixel) per centrare i dati a media 0 e varianza 1. Questo step di </a:t>
            </a:r>
            <a:r>
              <a:rPr lang="it-IT" b="1" i="0" dirty="0">
                <a:effectLst/>
              </a:rPr>
              <a:t>normalizzazione</a:t>
            </a:r>
            <a:r>
              <a:rPr lang="it-IT" b="0" i="0" dirty="0">
                <a:effectLst/>
              </a:rPr>
              <a:t> è cruciale perché molti algoritmi di machine learning funzionano meglio o convergono più rapidamente quando le feature di input sono su scale simili.</a:t>
            </a:r>
          </a:p>
          <a:p>
            <a:pPr algn="l" fontAlgn="t">
              <a:spcAft>
                <a:spcPts val="1200"/>
              </a:spcAft>
              <a:buFont typeface="Arial" panose="020B0604020202020204" pitchFamily="34" charset="0"/>
              <a:buChar char="•"/>
            </a:pPr>
            <a:r>
              <a:rPr lang="it-IT" b="1" i="0" dirty="0">
                <a:effectLst/>
              </a:rPr>
              <a:t>Riduzione della Dimensione (PCA):</a:t>
            </a:r>
            <a:r>
              <a:rPr lang="it-IT" b="0" i="0" dirty="0">
                <a:effectLst/>
              </a:rPr>
              <a:t> Per mitigare l’alta dimensionalità (3072 variabili) e ridurre rumore e correlazione tra pixel, abbiamo impiegato l’</a:t>
            </a:r>
            <a:r>
              <a:rPr lang="it-IT" b="1" i="0" dirty="0">
                <a:effectLst/>
              </a:rPr>
              <a:t>Analisi delle Componenti Principali (PCA)</a:t>
            </a:r>
            <a:r>
              <a:rPr lang="it-IT" b="0" i="0" dirty="0">
                <a:effectLst/>
              </a:rPr>
              <a:t> prima del training dei modelli. La PCA ci ha permesso di proiettare i dati in uno spazio di dimensioni inferiori mantenendo la maggior parte della varianza informativa. In pratica, dai 3072 attributi originali siamo passati a un numero di </a:t>
            </a:r>
            <a:r>
              <a:rPr lang="it-IT" b="1" i="0" dirty="0">
                <a:effectLst/>
              </a:rPr>
              <a:t>componenti principali ottimali</a:t>
            </a:r>
            <a:r>
              <a:rPr lang="it-IT" b="0" i="0" dirty="0">
                <a:effectLst/>
              </a:rPr>
              <a:t> (ad esempio alcune centinaia) che spiegano ~95% della varianza totale (valore scelto empiricamente). Ciò ha comportato modelli più semplici e generalizzabili, e tempi di addestramento ridotti, senza perdita significativa di performance.</a:t>
            </a:r>
          </a:p>
          <a:p>
            <a:pPr algn="l" fontAlgn="t">
              <a:spcAft>
                <a:spcPts val="1200"/>
              </a:spcAft>
              <a:buFont typeface="Arial" panose="020B0604020202020204" pitchFamily="34" charset="0"/>
              <a:buChar char="•"/>
            </a:pPr>
            <a:r>
              <a:rPr lang="it-IT" b="1" i="0" dirty="0">
                <a:effectLst/>
              </a:rPr>
              <a:t>Pipeline di Elaborazione:</a:t>
            </a:r>
            <a:r>
              <a:rPr lang="it-IT" b="0" i="0" dirty="0">
                <a:effectLst/>
              </a:rPr>
              <a:t> Abbiamo costruito delle </a:t>
            </a:r>
            <a:r>
              <a:rPr lang="it-IT" b="0" i="1" dirty="0">
                <a:effectLst/>
              </a:rPr>
              <a:t>pipeline</a:t>
            </a:r>
            <a:r>
              <a:rPr lang="it-IT" b="0" i="0" dirty="0">
                <a:effectLst/>
              </a:rPr>
              <a:t> con </a:t>
            </a:r>
            <a:r>
              <a:rPr lang="it-IT" b="0" i="0" dirty="0" err="1">
                <a:effectLst/>
              </a:rPr>
              <a:t>scikit-learn</a:t>
            </a:r>
            <a:r>
              <a:rPr lang="it-IT" b="0" i="0" dirty="0">
                <a:effectLst/>
              </a:rPr>
              <a:t> per concatenare le fasi di </a:t>
            </a:r>
            <a:r>
              <a:rPr lang="it-IT" b="0" i="0" dirty="0" err="1">
                <a:effectLst/>
              </a:rPr>
              <a:t>preprocessing</a:t>
            </a:r>
            <a:r>
              <a:rPr lang="it-IT" b="0" i="0" dirty="0">
                <a:effectLst/>
              </a:rPr>
              <a:t>. Ogni pipeline includeva in sequenza: standardizzazione, PCA e il classificatore finale. In questo modo, durante la </a:t>
            </a:r>
            <a:r>
              <a:rPr lang="it-IT" b="1" i="0" dirty="0">
                <a:effectLst/>
              </a:rPr>
              <a:t>validazione incrociata</a:t>
            </a:r>
            <a:r>
              <a:rPr lang="it-IT" b="0" i="0" dirty="0">
                <a:effectLst/>
              </a:rPr>
              <a:t> tutte le fasi (inclusa la PCA) venivano riallenate per ogni </a:t>
            </a:r>
            <a:r>
              <a:rPr lang="it-IT" b="0" i="0" dirty="0" err="1">
                <a:effectLst/>
              </a:rPr>
              <a:t>fold</a:t>
            </a:r>
            <a:r>
              <a:rPr lang="it-IT" b="0" i="0" dirty="0">
                <a:effectLst/>
              </a:rPr>
              <a:t>, evitando </a:t>
            </a:r>
            <a:r>
              <a:rPr lang="it-IT" b="0" i="1" dirty="0">
                <a:effectLst/>
              </a:rPr>
              <a:t>data leakage</a:t>
            </a:r>
            <a:r>
              <a:rPr lang="it-IT" b="0" i="0" dirty="0">
                <a:effectLst/>
              </a:rPr>
              <a:t>.</a:t>
            </a:r>
          </a:p>
          <a:p>
            <a:pPr marL="0" indent="0" algn="l" fontAlgn="t">
              <a:spcAft>
                <a:spcPts val="1200"/>
              </a:spcAft>
              <a:buNone/>
            </a:pPr>
            <a:endParaRPr lang="it-IT" b="0" i="0" dirty="0">
              <a:effectLst/>
            </a:endParaRPr>
          </a:p>
        </p:txBody>
      </p:sp>
    </p:spTree>
    <p:extLst>
      <p:ext uri="{BB962C8B-B14F-4D97-AF65-F5344CB8AC3E}">
        <p14:creationId xmlns:p14="http://schemas.microsoft.com/office/powerpoint/2010/main" val="124990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5FF06-0725-544E-55DA-47326987982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922660-F74C-809C-009F-81B7408CEF44}"/>
              </a:ext>
            </a:extLst>
          </p:cNvPr>
          <p:cNvSpPr>
            <a:spLocks noGrp="1"/>
          </p:cNvSpPr>
          <p:nvPr>
            <p:ph type="title"/>
          </p:nvPr>
        </p:nvSpPr>
        <p:spPr/>
        <p:txBody>
          <a:bodyPr/>
          <a:lstStyle/>
          <a:p>
            <a:pPr algn="l">
              <a:spcBef>
                <a:spcPts val="2400"/>
              </a:spcBef>
              <a:spcAft>
                <a:spcPts val="1200"/>
              </a:spcAft>
            </a:pPr>
            <a:r>
              <a:rPr lang="it-IT" b="1" i="0" dirty="0">
                <a:effectLst/>
                <a:latin typeface="+mn-lt"/>
              </a:rPr>
              <a:t>Modelli di Classificazione </a:t>
            </a:r>
            <a:r>
              <a:rPr lang="it-IT" b="1" dirty="0">
                <a:latin typeface="+mn-lt"/>
              </a:rPr>
              <a:t>U</a:t>
            </a:r>
            <a:r>
              <a:rPr lang="it-IT" b="1" i="0" dirty="0">
                <a:effectLst/>
                <a:latin typeface="+mn-lt"/>
              </a:rPr>
              <a:t>tilizzati</a:t>
            </a:r>
          </a:p>
        </p:txBody>
      </p:sp>
      <p:sp>
        <p:nvSpPr>
          <p:cNvPr id="3" name="Segnaposto contenuto 2">
            <a:extLst>
              <a:ext uri="{FF2B5EF4-FFF2-40B4-BE49-F238E27FC236}">
                <a16:creationId xmlns:a16="http://schemas.microsoft.com/office/drawing/2014/main" id="{5E307BF0-5376-8C7E-2245-A035BF7854A2}"/>
              </a:ext>
            </a:extLst>
          </p:cNvPr>
          <p:cNvSpPr>
            <a:spLocks noGrp="1"/>
          </p:cNvSpPr>
          <p:nvPr>
            <p:ph idx="1"/>
          </p:nvPr>
        </p:nvSpPr>
        <p:spPr>
          <a:xfrm>
            <a:off x="1371600" y="1620571"/>
            <a:ext cx="9601200" cy="4897924"/>
          </a:xfrm>
        </p:spPr>
        <p:txBody>
          <a:bodyPr>
            <a:normAutofit fontScale="92500" lnSpcReduction="20000"/>
          </a:bodyPr>
          <a:lstStyle/>
          <a:p>
            <a:pPr algn="l" fontAlgn="t">
              <a:buNone/>
            </a:pPr>
            <a:r>
              <a:rPr lang="it-IT" sz="1400" b="0" i="0" dirty="0">
                <a:effectLst/>
              </a:rPr>
              <a:t>Abbiamo sperimentato quattro algoritmi di classificazione supervisionata “classici”:</a:t>
            </a:r>
          </a:p>
          <a:p>
            <a:pPr algn="l" fontAlgn="t">
              <a:spcAft>
                <a:spcPts val="1200"/>
              </a:spcAft>
              <a:buFont typeface="Arial" panose="020B0604020202020204" pitchFamily="34" charset="0"/>
              <a:buChar char="•"/>
            </a:pPr>
            <a:r>
              <a:rPr lang="it-IT" sz="1400" b="1" i="0" dirty="0">
                <a:effectLst/>
              </a:rPr>
              <a:t>Regressione Logistica (Multinomiale):</a:t>
            </a:r>
            <a:r>
              <a:rPr lang="it-IT" sz="1400" b="0" i="0" dirty="0">
                <a:effectLst/>
              </a:rPr>
              <a:t> Classificatore lineare che modella la probabilità di ciascuna classe tramite funzione </a:t>
            </a:r>
            <a:r>
              <a:rPr lang="it-IT" sz="1400" b="0" i="1" dirty="0" err="1">
                <a:effectLst/>
              </a:rPr>
              <a:t>softmax</a:t>
            </a:r>
            <a:r>
              <a:rPr lang="it-IT" sz="1400" b="0" i="0" dirty="0">
                <a:effectLst/>
              </a:rPr>
              <a:t>. Per gestire il problema multi-classe, si è utilizzata l’implementazione One-vs-</a:t>
            </a:r>
            <a:r>
              <a:rPr lang="it-IT" sz="1400" b="0" i="0" dirty="0" err="1">
                <a:effectLst/>
              </a:rPr>
              <a:t>Rest</a:t>
            </a:r>
            <a:r>
              <a:rPr lang="it-IT" sz="1400" b="0" i="0" dirty="0">
                <a:effectLst/>
              </a:rPr>
              <a:t> (ovvero più regressioni logistiche binarie combinate)</a:t>
            </a:r>
            <a:r>
              <a:rPr lang="it-IT" sz="1400" b="0" i="0" u="none" strike="noStrike" dirty="0">
                <a:effectLst/>
                <a:hlinkClick r:id="rId2">
                  <a:extLst>
                    <a:ext uri="{A12FA001-AC4F-418D-AE19-62706E023703}">
                      <ahyp:hlinkClr xmlns:ahyp="http://schemas.microsoft.com/office/drawing/2018/hyperlinkcolor" val="tx"/>
                    </a:ext>
                  </a:extLst>
                </a:hlinkClick>
              </a:rPr>
              <a:t>github.com</a:t>
            </a:r>
            <a:r>
              <a:rPr lang="it-IT" sz="1400" b="0" i="0" dirty="0">
                <a:effectLst/>
              </a:rPr>
              <a:t>. Si è esplorata la regolarizzazione L2, variando il parametro inverso </a:t>
            </a:r>
            <a:r>
              <a:rPr lang="it-IT" sz="1400" b="1" i="0" dirty="0">
                <a:effectLst/>
              </a:rPr>
              <a:t>C</a:t>
            </a:r>
            <a:r>
              <a:rPr lang="it-IT" sz="1400" b="0" i="0" dirty="0">
                <a:effectLst/>
              </a:rPr>
              <a:t> (forza della regolarizzazione) per evitare </a:t>
            </a:r>
            <a:r>
              <a:rPr lang="it-IT" sz="1400" b="0" i="0" dirty="0" err="1">
                <a:effectLst/>
              </a:rPr>
              <a:t>overfitting</a:t>
            </a:r>
            <a:r>
              <a:rPr lang="it-IT" sz="1400" b="0" i="0" dirty="0">
                <a:effectLst/>
              </a:rPr>
              <a:t> dato l’elevato numero di feature. La regressione logistica funge da </a:t>
            </a:r>
            <a:r>
              <a:rPr lang="it-IT" sz="1400" b="1" i="0" dirty="0">
                <a:effectLst/>
              </a:rPr>
              <a:t>baseline lineare</a:t>
            </a:r>
            <a:r>
              <a:rPr lang="it-IT" sz="1400" b="0" i="0" dirty="0">
                <a:effectLst/>
              </a:rPr>
              <a:t>, semplice ma spesso efficace se le classi sono separabili linearmente.</a:t>
            </a:r>
          </a:p>
          <a:p>
            <a:pPr algn="l" fontAlgn="t">
              <a:spcAft>
                <a:spcPts val="1200"/>
              </a:spcAft>
              <a:buFont typeface="Arial" panose="020B0604020202020204" pitchFamily="34" charset="0"/>
              <a:buChar char="•"/>
            </a:pPr>
            <a:r>
              <a:rPr lang="it-IT" sz="1400" b="1" i="0" dirty="0">
                <a:effectLst/>
              </a:rPr>
              <a:t>k-</a:t>
            </a:r>
            <a:r>
              <a:rPr lang="it-IT" sz="1400" b="1" i="0" dirty="0" err="1">
                <a:effectLst/>
              </a:rPr>
              <a:t>Nearest</a:t>
            </a:r>
            <a:r>
              <a:rPr lang="it-IT" sz="1400" b="1" i="0" dirty="0">
                <a:effectLst/>
              </a:rPr>
              <a:t> </a:t>
            </a:r>
            <a:r>
              <a:rPr lang="it-IT" sz="1400" b="1" i="0" dirty="0" err="1">
                <a:effectLst/>
              </a:rPr>
              <a:t>Neighbors</a:t>
            </a:r>
            <a:r>
              <a:rPr lang="it-IT" sz="1400" b="1" i="0" dirty="0">
                <a:effectLst/>
              </a:rPr>
              <a:t> (k-NN):</a:t>
            </a:r>
            <a:r>
              <a:rPr lang="it-IT" sz="1400" b="0" i="0" dirty="0">
                <a:effectLst/>
              </a:rPr>
              <a:t> Metodo non parametrico basato sulle distanze nel feature </a:t>
            </a:r>
            <a:r>
              <a:rPr lang="it-IT" sz="1400" b="0" i="0" dirty="0" err="1">
                <a:effectLst/>
              </a:rPr>
              <a:t>space</a:t>
            </a:r>
            <a:r>
              <a:rPr lang="it-IT" sz="1400" b="0" i="0" dirty="0">
                <a:effectLst/>
              </a:rPr>
              <a:t>. In fase di predizione, assegna a un’immagine la classe più frequente tra i suoi </a:t>
            </a:r>
            <a:r>
              <a:rPr lang="it-IT" sz="1400" b="1" i="0" dirty="0">
                <a:effectLst/>
              </a:rPr>
              <a:t>k</a:t>
            </a:r>
            <a:r>
              <a:rPr lang="it-IT" sz="1400" b="0" i="0" dirty="0">
                <a:effectLst/>
              </a:rPr>
              <a:t> vicini più vicini nel set di training (usando la distanza Euclidea). Abbiamo considerato diversi valori di </a:t>
            </a:r>
            <a:r>
              <a:rPr lang="it-IT" sz="1400" b="0" i="1" dirty="0">
                <a:effectLst/>
              </a:rPr>
              <a:t>k</a:t>
            </a:r>
            <a:r>
              <a:rPr lang="it-IT" sz="1400" b="0" i="0" dirty="0">
                <a:effectLst/>
              </a:rPr>
              <a:t> e metriche di distanza (Euclidea, Manhattan, etc.) durante la validazione. Data la natura ad alta dimensionalità dei dati, ci si aspetta che k-NN possa soffrire la “</a:t>
            </a:r>
            <a:r>
              <a:rPr lang="it-IT" sz="1400" b="0" i="0" dirty="0" err="1">
                <a:effectLst/>
              </a:rPr>
              <a:t>curse</a:t>
            </a:r>
            <a:r>
              <a:rPr lang="it-IT" sz="1400" b="0" i="0" dirty="0">
                <a:effectLst/>
              </a:rPr>
              <a:t> of </a:t>
            </a:r>
            <a:r>
              <a:rPr lang="it-IT" sz="1400" b="0" i="0" dirty="0" err="1">
                <a:effectLst/>
              </a:rPr>
              <a:t>dimensionality</a:t>
            </a:r>
            <a:r>
              <a:rPr lang="it-IT" sz="1400" b="0" i="0" dirty="0">
                <a:effectLst/>
              </a:rPr>
              <a:t>” e risultare meno efficiente sia in accuratezza sia in costo computazionale.</a:t>
            </a:r>
          </a:p>
          <a:p>
            <a:pPr algn="l" fontAlgn="t">
              <a:spcAft>
                <a:spcPts val="1200"/>
              </a:spcAft>
              <a:buFont typeface="Arial" panose="020B0604020202020204" pitchFamily="34" charset="0"/>
              <a:buChar char="•"/>
            </a:pPr>
            <a:r>
              <a:rPr lang="it-IT" sz="1400" b="1" i="0" dirty="0">
                <a:effectLst/>
              </a:rPr>
              <a:t>Support </a:t>
            </a:r>
            <a:r>
              <a:rPr lang="it-IT" sz="1400" b="1" i="0" dirty="0" err="1">
                <a:effectLst/>
              </a:rPr>
              <a:t>Vector</a:t>
            </a:r>
            <a:r>
              <a:rPr lang="it-IT" sz="1400" b="1" i="0" dirty="0">
                <a:effectLst/>
              </a:rPr>
              <a:t> Machine (SVM):</a:t>
            </a:r>
            <a:r>
              <a:rPr lang="it-IT" sz="1400" b="0" i="0" dirty="0">
                <a:effectLst/>
              </a:rPr>
              <a:t> Abbiamo addestrato sia SVM </a:t>
            </a:r>
            <a:r>
              <a:rPr lang="it-IT" sz="1400" b="1" i="0" dirty="0">
                <a:effectLst/>
              </a:rPr>
              <a:t>lineari</a:t>
            </a:r>
            <a:r>
              <a:rPr lang="it-IT" sz="1400" b="0" i="0" dirty="0">
                <a:effectLst/>
              </a:rPr>
              <a:t> (</a:t>
            </a:r>
            <a:r>
              <a:rPr lang="it-IT" sz="1400" b="0" i="0" dirty="0" err="1">
                <a:effectLst/>
              </a:rPr>
              <a:t>LinearSVC</a:t>
            </a:r>
            <a:r>
              <a:rPr lang="it-IT" sz="1400" b="0" i="0" dirty="0">
                <a:effectLst/>
              </a:rPr>
              <a:t>) che SVM con </a:t>
            </a:r>
            <a:r>
              <a:rPr lang="it-IT" sz="1400" b="1" i="0" dirty="0">
                <a:effectLst/>
              </a:rPr>
              <a:t>kernel non lineare (RBF)</a:t>
            </a:r>
            <a:r>
              <a:rPr lang="it-IT" sz="1400" b="0" i="0" dirty="0">
                <a:effectLst/>
              </a:rPr>
              <a:t>. Le SVM cercano di trovare l’</a:t>
            </a:r>
            <a:r>
              <a:rPr lang="it-IT" sz="1400" b="0" i="0" dirty="0" err="1">
                <a:effectLst/>
              </a:rPr>
              <a:t>ipersuperficie</a:t>
            </a:r>
            <a:r>
              <a:rPr lang="it-IT" sz="1400" b="0" i="0" dirty="0">
                <a:effectLst/>
              </a:rPr>
              <a:t> che meglio separa le classi massimizzando il margine. Per le SVM lineari abbiamo regolato il parametro di penalità </a:t>
            </a:r>
            <a:r>
              <a:rPr lang="it-IT" sz="1400" b="1" i="0" dirty="0">
                <a:effectLst/>
              </a:rPr>
              <a:t>C</a:t>
            </a:r>
            <a:r>
              <a:rPr lang="it-IT" sz="1400" b="0" i="0" dirty="0">
                <a:effectLst/>
              </a:rPr>
              <a:t> (small C = forte regolarizzazione). Per le SVM con kernel RBF (Gaussiano) abbiamo dovuto ottimizzare </a:t>
            </a:r>
            <a:r>
              <a:rPr lang="it-IT" sz="1400" b="1" i="0" dirty="0">
                <a:effectLst/>
              </a:rPr>
              <a:t>due </a:t>
            </a:r>
            <a:r>
              <a:rPr lang="it-IT" sz="1400" b="1" i="0" dirty="0" err="1">
                <a:effectLst/>
              </a:rPr>
              <a:t>iperparametri</a:t>
            </a:r>
            <a:r>
              <a:rPr lang="it-IT" sz="1400" b="0" i="0" dirty="0">
                <a:effectLst/>
              </a:rPr>
              <a:t>: C e il parametro di ampiezza del kernel </a:t>
            </a:r>
            <a:r>
              <a:rPr lang="it-IT" sz="1400" b="1" i="0" dirty="0">
                <a:effectLst/>
              </a:rPr>
              <a:t>γ (gamma)</a:t>
            </a:r>
            <a:r>
              <a:rPr lang="it-IT" sz="1400" b="0" i="0" dirty="0">
                <a:effectLst/>
              </a:rPr>
              <a:t>. Le SVM RBF possono modellare relazioni non lineari tra pixel, potenzialmente migliorando la performance su dati immagini rispetto al modello puramente lineare, al costo di maggiore complessità computazionale.</a:t>
            </a:r>
          </a:p>
          <a:p>
            <a:pPr algn="l" fontAlgn="t">
              <a:spcAft>
                <a:spcPts val="1200"/>
              </a:spcAft>
              <a:buFont typeface="Arial" panose="020B0604020202020204" pitchFamily="34" charset="0"/>
              <a:buChar char="•"/>
            </a:pPr>
            <a:r>
              <a:rPr lang="it-IT" sz="1400" b="1" i="0" dirty="0">
                <a:effectLst/>
              </a:rPr>
              <a:t>Albero di Decisione:</a:t>
            </a:r>
            <a:r>
              <a:rPr lang="it-IT" sz="1400" b="0" i="0" dirty="0">
                <a:effectLst/>
              </a:rPr>
              <a:t> Modello ad albero decisionale basato su suddivisioni ricorsive dei dati. Ogni nodo effettua uno split su una feature (pixel) scegliendo il criterio di massimo guadagno informativo (indice di Gini). Abbiamo lasciato che l’albero si espandesse finché possibile, controllando l’</a:t>
            </a:r>
            <a:r>
              <a:rPr lang="it-IT" sz="1400" b="1" i="0" dirty="0">
                <a:effectLst/>
              </a:rPr>
              <a:t>altezza massima (</a:t>
            </a:r>
            <a:r>
              <a:rPr lang="it-IT" sz="1400" b="1" i="0" dirty="0" err="1">
                <a:effectLst/>
              </a:rPr>
              <a:t>max_depth</a:t>
            </a:r>
            <a:r>
              <a:rPr lang="it-IT" sz="1400" b="1" i="0" dirty="0">
                <a:effectLst/>
              </a:rPr>
              <a:t>)</a:t>
            </a:r>
            <a:r>
              <a:rPr lang="it-IT" sz="1400" b="0" i="0" dirty="0">
                <a:effectLst/>
              </a:rPr>
              <a:t> durante la ricerca degli </a:t>
            </a:r>
            <a:r>
              <a:rPr lang="it-IT" sz="1400" b="0" i="0" dirty="0" err="1">
                <a:effectLst/>
              </a:rPr>
              <a:t>iperparametri</a:t>
            </a:r>
            <a:r>
              <a:rPr lang="it-IT" sz="1400" b="0" i="0" dirty="0">
                <a:effectLst/>
              </a:rPr>
              <a:t> per trovare un compromesso tra </a:t>
            </a:r>
            <a:r>
              <a:rPr lang="it-IT" sz="1400" b="0" i="1" dirty="0" err="1">
                <a:effectLst/>
              </a:rPr>
              <a:t>underfitting</a:t>
            </a:r>
            <a:r>
              <a:rPr lang="it-IT" sz="1400" b="0" i="0" dirty="0">
                <a:effectLst/>
              </a:rPr>
              <a:t> e </a:t>
            </a:r>
            <a:r>
              <a:rPr lang="it-IT" sz="1400" b="0" i="1" dirty="0" err="1">
                <a:effectLst/>
              </a:rPr>
              <a:t>overfitting</a:t>
            </a:r>
            <a:r>
              <a:rPr lang="it-IT" sz="1400" b="0" i="0" dirty="0">
                <a:effectLst/>
              </a:rPr>
              <a:t>. Gli </a:t>
            </a:r>
            <a:r>
              <a:rPr lang="it-IT" sz="1400" b="1" i="0" dirty="0" err="1">
                <a:effectLst/>
              </a:rPr>
              <a:t>decision</a:t>
            </a:r>
            <a:r>
              <a:rPr lang="it-IT" sz="1400" b="1" i="0" dirty="0">
                <a:effectLst/>
              </a:rPr>
              <a:t> </a:t>
            </a:r>
            <a:r>
              <a:rPr lang="it-IT" sz="1400" b="1" i="0" dirty="0" err="1">
                <a:effectLst/>
              </a:rPr>
              <a:t>tree</a:t>
            </a:r>
            <a:r>
              <a:rPr lang="it-IT" sz="1400" b="0" i="0" dirty="0">
                <a:effectLst/>
              </a:rPr>
              <a:t> possono adattarsi molto ai dati di training (soprattutto con dati rumorosi o ad alta dimensionalità come le immagini </a:t>
            </a:r>
            <a:r>
              <a:rPr lang="it-IT" sz="1400" b="0" i="0" dirty="0" err="1">
                <a:effectLst/>
              </a:rPr>
              <a:t>raw</a:t>
            </a:r>
            <a:r>
              <a:rPr lang="it-IT" sz="1400" b="0" i="0" dirty="0">
                <a:effectLst/>
              </a:rPr>
              <a:t>), per cui era atteso il rischio di </a:t>
            </a:r>
            <a:r>
              <a:rPr lang="it-IT" sz="1400" b="0" i="0" dirty="0" err="1">
                <a:effectLst/>
              </a:rPr>
              <a:t>overfitting</a:t>
            </a:r>
            <a:r>
              <a:rPr lang="it-IT" sz="1400" b="0" i="0" dirty="0">
                <a:effectLst/>
              </a:rPr>
              <a:t>, mitigato potando l’albero o imponendo profondità minima ottimale.</a:t>
            </a:r>
          </a:p>
        </p:txBody>
      </p:sp>
    </p:spTree>
    <p:extLst>
      <p:ext uri="{BB962C8B-B14F-4D97-AF65-F5344CB8AC3E}">
        <p14:creationId xmlns:p14="http://schemas.microsoft.com/office/powerpoint/2010/main" val="71303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C041-D144-9091-BB58-0A784512A0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1F4F9FA-E377-9955-76BC-D0847B00F3DA}"/>
              </a:ext>
            </a:extLst>
          </p:cNvPr>
          <p:cNvSpPr>
            <a:spLocks noGrp="1"/>
          </p:cNvSpPr>
          <p:nvPr>
            <p:ph type="title"/>
          </p:nvPr>
        </p:nvSpPr>
        <p:spPr/>
        <p:txBody>
          <a:bodyPr>
            <a:normAutofit/>
          </a:bodyPr>
          <a:lstStyle/>
          <a:p>
            <a:pPr algn="l">
              <a:spcBef>
                <a:spcPts val="2400"/>
              </a:spcBef>
              <a:spcAft>
                <a:spcPts val="1200"/>
              </a:spcAft>
            </a:pPr>
            <a:r>
              <a:rPr lang="it-IT" sz="3600" b="1" i="0" dirty="0">
                <a:effectLst/>
                <a:latin typeface="+mn-lt"/>
              </a:rPr>
              <a:t>Selezione e Validazione degli </a:t>
            </a:r>
            <a:r>
              <a:rPr lang="it-IT" sz="3600" b="1" i="0" dirty="0" err="1">
                <a:effectLst/>
                <a:latin typeface="+mn-lt"/>
              </a:rPr>
              <a:t>Iperparametri</a:t>
            </a:r>
            <a:endParaRPr lang="it-IT" sz="3600" b="1" i="0" dirty="0">
              <a:effectLst/>
              <a:latin typeface="+mn-lt"/>
            </a:endParaRPr>
          </a:p>
        </p:txBody>
      </p:sp>
      <p:sp>
        <p:nvSpPr>
          <p:cNvPr id="3" name="Segnaposto contenuto 2">
            <a:extLst>
              <a:ext uri="{FF2B5EF4-FFF2-40B4-BE49-F238E27FC236}">
                <a16:creationId xmlns:a16="http://schemas.microsoft.com/office/drawing/2014/main" id="{A19B04A2-1111-EB68-7591-301C1053559B}"/>
              </a:ext>
            </a:extLst>
          </p:cNvPr>
          <p:cNvSpPr>
            <a:spLocks noGrp="1"/>
          </p:cNvSpPr>
          <p:nvPr>
            <p:ph idx="1"/>
          </p:nvPr>
        </p:nvSpPr>
        <p:spPr>
          <a:xfrm>
            <a:off x="1371600" y="1620571"/>
            <a:ext cx="9601200" cy="4897924"/>
          </a:xfrm>
        </p:spPr>
        <p:txBody>
          <a:bodyPr>
            <a:normAutofit fontScale="70000" lnSpcReduction="20000"/>
          </a:bodyPr>
          <a:lstStyle/>
          <a:p>
            <a:pPr algn="l" fontAlgn="t">
              <a:spcAft>
                <a:spcPts val="1200"/>
              </a:spcAft>
              <a:buFont typeface="Arial" panose="020B0604020202020204" pitchFamily="34" charset="0"/>
              <a:buChar char="•"/>
            </a:pPr>
            <a:r>
              <a:rPr lang="it-IT" b="1" i="0" dirty="0" err="1">
                <a:effectLst/>
                <a:latin typeface="ui-sans-serif"/>
              </a:rPr>
              <a:t>Grid</a:t>
            </a:r>
            <a:r>
              <a:rPr lang="it-IT" b="1" i="0" dirty="0">
                <a:effectLst/>
                <a:latin typeface="ui-sans-serif"/>
              </a:rPr>
              <a:t> </a:t>
            </a:r>
            <a:r>
              <a:rPr lang="it-IT" b="1" i="0" dirty="0" err="1">
                <a:effectLst/>
                <a:latin typeface="ui-sans-serif"/>
              </a:rPr>
              <a:t>Search</a:t>
            </a:r>
            <a:r>
              <a:rPr lang="it-IT" b="1" i="0" dirty="0">
                <a:effectLst/>
                <a:latin typeface="ui-sans-serif"/>
              </a:rPr>
              <a:t> con Cross-</a:t>
            </a:r>
            <a:r>
              <a:rPr lang="it-IT" b="1" i="0" dirty="0" err="1">
                <a:effectLst/>
                <a:latin typeface="ui-sans-serif"/>
              </a:rPr>
              <a:t>Validation</a:t>
            </a:r>
            <a:r>
              <a:rPr lang="it-IT" b="1" i="0" dirty="0">
                <a:effectLst/>
                <a:latin typeface="ui-sans-serif"/>
              </a:rPr>
              <a:t>:</a:t>
            </a:r>
            <a:r>
              <a:rPr lang="it-IT" b="0" i="0" dirty="0">
                <a:effectLst/>
                <a:latin typeface="ui-sans-serif"/>
              </a:rPr>
              <a:t> Per ciascun modello sopra elencato abbiamo effettuato una ricerca sistematica degli </a:t>
            </a:r>
            <a:r>
              <a:rPr lang="it-IT" b="0" i="0" dirty="0" err="1">
                <a:effectLst/>
                <a:latin typeface="ui-sans-serif"/>
              </a:rPr>
              <a:t>iperparametri</a:t>
            </a:r>
            <a:r>
              <a:rPr lang="it-IT" b="0" i="0" dirty="0">
                <a:effectLst/>
                <a:latin typeface="ui-sans-serif"/>
              </a:rPr>
              <a:t> ottimali tramite </a:t>
            </a:r>
            <a:r>
              <a:rPr lang="it-IT" b="1" i="0" dirty="0" err="1">
                <a:effectLst/>
                <a:latin typeface="ui-sans-serif"/>
              </a:rPr>
              <a:t>GridSearchCV</a:t>
            </a:r>
            <a:r>
              <a:rPr lang="it-IT" b="0" i="0" dirty="0">
                <a:effectLst/>
                <a:latin typeface="ui-sans-serif"/>
              </a:rPr>
              <a:t> di </a:t>
            </a:r>
            <a:r>
              <a:rPr lang="it-IT" b="0" i="0" dirty="0" err="1">
                <a:effectLst/>
                <a:latin typeface="ui-sans-serif"/>
              </a:rPr>
              <a:t>scikit-learn</a:t>
            </a:r>
            <a:r>
              <a:rPr lang="it-IT" b="0" i="0" dirty="0">
                <a:effectLst/>
                <a:latin typeface="ui-sans-serif"/>
              </a:rPr>
              <a:t>. In particolare, è stata utilizzata la </a:t>
            </a:r>
            <a:r>
              <a:rPr lang="it-IT" b="1" i="0" dirty="0">
                <a:effectLst/>
                <a:latin typeface="ui-sans-serif"/>
              </a:rPr>
              <a:t>cross-</a:t>
            </a:r>
            <a:r>
              <a:rPr lang="it-IT" b="1" i="0" dirty="0" err="1">
                <a:effectLst/>
                <a:latin typeface="ui-sans-serif"/>
              </a:rPr>
              <a:t>validation</a:t>
            </a:r>
            <a:r>
              <a:rPr lang="it-IT" b="1" i="0" dirty="0">
                <a:effectLst/>
                <a:latin typeface="ui-sans-serif"/>
              </a:rPr>
              <a:t> a $k$-</a:t>
            </a:r>
            <a:r>
              <a:rPr lang="it-IT" b="1" i="0" dirty="0" err="1">
                <a:effectLst/>
                <a:latin typeface="ui-sans-serif"/>
              </a:rPr>
              <a:t>fold</a:t>
            </a:r>
            <a:r>
              <a:rPr lang="it-IT" b="0" i="0" dirty="0">
                <a:effectLst/>
                <a:latin typeface="ui-sans-serif"/>
              </a:rPr>
              <a:t> (con $k=5$) sul set di addestramento: i dati di training sono stati suddivisi in 5 </a:t>
            </a:r>
            <a:r>
              <a:rPr lang="it-IT" b="0" i="0" dirty="0" err="1">
                <a:effectLst/>
                <a:latin typeface="ui-sans-serif"/>
              </a:rPr>
              <a:t>fold</a:t>
            </a:r>
            <a:r>
              <a:rPr lang="it-IT" b="0" i="0" dirty="0">
                <a:effectLst/>
                <a:latin typeface="ui-sans-serif"/>
              </a:rPr>
              <a:t>, in modo da effettuare iterativamente addestramento su 4/5 dei dati e validazione sul </a:t>
            </a:r>
            <a:r>
              <a:rPr lang="it-IT" b="0" i="0" dirty="0" err="1">
                <a:effectLst/>
                <a:latin typeface="ui-sans-serif"/>
              </a:rPr>
              <a:t>fold</a:t>
            </a:r>
            <a:r>
              <a:rPr lang="it-IT" b="0" i="0" dirty="0">
                <a:effectLst/>
                <a:latin typeface="ui-sans-serif"/>
              </a:rPr>
              <a:t> rimanente, ruotando i </a:t>
            </a:r>
            <a:r>
              <a:rPr lang="it-IT" b="0" i="0" dirty="0" err="1">
                <a:effectLst/>
                <a:latin typeface="ui-sans-serif"/>
              </a:rPr>
              <a:t>fold</a:t>
            </a:r>
            <a:r>
              <a:rPr lang="it-IT" b="0" i="0" dirty="0">
                <a:effectLst/>
                <a:latin typeface="ui-sans-serif"/>
              </a:rPr>
              <a:t>. La cross-</a:t>
            </a:r>
            <a:r>
              <a:rPr lang="it-IT" b="0" i="0" dirty="0" err="1">
                <a:effectLst/>
                <a:latin typeface="ui-sans-serif"/>
              </a:rPr>
              <a:t>validation</a:t>
            </a:r>
            <a:r>
              <a:rPr lang="it-IT" b="0" i="0" dirty="0">
                <a:effectLst/>
                <a:latin typeface="ui-sans-serif"/>
              </a:rPr>
              <a:t> fornisce stime più affidabili di come il modello generalizza, evitando di ottimizzare </a:t>
            </a:r>
            <a:r>
              <a:rPr lang="it-IT" b="0" i="0" dirty="0" err="1">
                <a:effectLst/>
                <a:latin typeface="ui-sans-serif"/>
              </a:rPr>
              <a:t>iperparametri</a:t>
            </a:r>
            <a:r>
              <a:rPr lang="it-IT" b="0" i="0" dirty="0">
                <a:effectLst/>
                <a:latin typeface="ui-sans-serif"/>
              </a:rPr>
              <a:t> su peculiarità di un singolo split</a:t>
            </a:r>
            <a:r>
              <a:rPr lang="it-IT" b="0" i="0" u="none" strike="noStrike" dirty="0">
                <a:effectLst/>
                <a:latin typeface="ui-sans-serif"/>
                <a:hlinkClick r:id="rId2">
                  <a:extLst>
                    <a:ext uri="{A12FA001-AC4F-418D-AE19-62706E023703}">
                      <ahyp:hlinkClr xmlns:ahyp="http://schemas.microsoft.com/office/drawing/2018/hyperlinkcolor" val="tx"/>
                    </a:ext>
                  </a:extLst>
                </a:hlinkClick>
              </a:rPr>
              <a:t>scikit-learn.org</a:t>
            </a:r>
            <a:r>
              <a:rPr lang="it-IT" b="0" i="0" dirty="0">
                <a:effectLst/>
                <a:latin typeface="ui-sans-serif"/>
              </a:rPr>
              <a:t>. Al termine, è stato scelto per ciascun algoritmo il set di </a:t>
            </a:r>
            <a:r>
              <a:rPr lang="it-IT" b="0" i="0" dirty="0" err="1">
                <a:effectLst/>
                <a:latin typeface="ui-sans-serif"/>
              </a:rPr>
              <a:t>iperparametri</a:t>
            </a:r>
            <a:r>
              <a:rPr lang="it-IT" b="0" i="0" dirty="0">
                <a:effectLst/>
                <a:latin typeface="ui-sans-serif"/>
              </a:rPr>
              <a:t> con performance media migliore sui </a:t>
            </a:r>
            <a:r>
              <a:rPr lang="it-IT" b="0" i="0" dirty="0" err="1">
                <a:effectLst/>
                <a:latin typeface="ui-sans-serif"/>
              </a:rPr>
              <a:t>fold</a:t>
            </a:r>
            <a:r>
              <a:rPr lang="it-IT" b="0" i="0" dirty="0">
                <a:effectLst/>
                <a:latin typeface="ui-sans-serif"/>
              </a:rPr>
              <a:t> di validazione.</a:t>
            </a:r>
          </a:p>
          <a:p>
            <a:pPr algn="l" fontAlgn="t">
              <a:spcAft>
                <a:spcPts val="1200"/>
              </a:spcAft>
              <a:buFont typeface="Arial" panose="020B0604020202020204" pitchFamily="34" charset="0"/>
              <a:buChar char="•"/>
            </a:pPr>
            <a:r>
              <a:rPr lang="it-IT" b="1" i="0" dirty="0" err="1">
                <a:effectLst/>
                <a:latin typeface="ui-sans-serif"/>
              </a:rPr>
              <a:t>Iperparametri</a:t>
            </a:r>
            <a:r>
              <a:rPr lang="it-IT" b="1" i="0" dirty="0">
                <a:effectLst/>
                <a:latin typeface="ui-sans-serif"/>
              </a:rPr>
              <a:t> Ottimizzati:</a:t>
            </a:r>
            <a:r>
              <a:rPr lang="it-IT" b="0" i="0" dirty="0">
                <a:effectLst/>
                <a:latin typeface="ui-sans-serif"/>
              </a:rPr>
              <a:t> Di seguito gli </a:t>
            </a:r>
            <a:r>
              <a:rPr lang="it-IT" b="0" i="0" dirty="0" err="1">
                <a:effectLst/>
                <a:latin typeface="ui-sans-serif"/>
              </a:rPr>
              <a:t>iperparametri</a:t>
            </a:r>
            <a:r>
              <a:rPr lang="it-IT" b="0" i="0" dirty="0">
                <a:effectLst/>
                <a:latin typeface="ui-sans-serif"/>
              </a:rPr>
              <a:t> principali esplorati (con relativi range):</a:t>
            </a:r>
          </a:p>
          <a:p>
            <a:pPr marL="742950" lvl="1" indent="-285750" algn="l" fontAlgn="t">
              <a:spcAft>
                <a:spcPts val="1200"/>
              </a:spcAft>
              <a:buFont typeface="Arial" panose="020B0604020202020204" pitchFamily="34" charset="0"/>
              <a:buChar char="•"/>
            </a:pPr>
            <a:r>
              <a:rPr lang="it-IT" b="0" i="1" dirty="0">
                <a:effectLst/>
                <a:latin typeface="ui-sans-serif"/>
              </a:rPr>
              <a:t>Reg. Logistica:</a:t>
            </a:r>
            <a:r>
              <a:rPr lang="it-IT" b="0" i="0" dirty="0">
                <a:effectLst/>
                <a:latin typeface="ui-sans-serif"/>
              </a:rPr>
              <a:t> parametro di regolarizzazione </a:t>
            </a:r>
            <a:r>
              <a:rPr lang="it-IT" b="1" i="0" dirty="0">
                <a:effectLst/>
                <a:latin typeface="ui-sans-serif"/>
              </a:rPr>
              <a:t>C</a:t>
            </a:r>
            <a:r>
              <a:rPr lang="it-IT" b="0" i="0" dirty="0">
                <a:effectLst/>
                <a:latin typeface="ui-sans-serif"/>
              </a:rPr>
              <a:t> (es. valori testati nell’ordine di 10^-4 fino a 10^2). Il miglior modello logistico è stato ottenuto con un valore di C medio-piccolo (alta regolarizzazione), segno che il modello beneficia nel limitare i pesi per evitare </a:t>
            </a:r>
            <a:r>
              <a:rPr lang="it-IT" b="0" i="0" dirty="0" err="1">
                <a:effectLst/>
                <a:latin typeface="ui-sans-serif"/>
              </a:rPr>
              <a:t>overfitting</a:t>
            </a:r>
            <a:r>
              <a:rPr lang="it-IT" b="0" i="0" dirty="0">
                <a:effectLst/>
                <a:latin typeface="ui-sans-serif"/>
              </a:rPr>
              <a:t>.</a:t>
            </a:r>
          </a:p>
          <a:p>
            <a:pPr marL="742950" lvl="1" indent="-285750" algn="l" fontAlgn="t">
              <a:spcAft>
                <a:spcPts val="1200"/>
              </a:spcAft>
              <a:buFont typeface="Arial" panose="020B0604020202020204" pitchFamily="34" charset="0"/>
              <a:buChar char="•"/>
            </a:pPr>
            <a:r>
              <a:rPr lang="it-IT" b="0" i="1" dirty="0">
                <a:effectLst/>
                <a:latin typeface="ui-sans-serif"/>
              </a:rPr>
              <a:t>k-NN:</a:t>
            </a:r>
            <a:r>
              <a:rPr lang="it-IT" b="0" i="0" dirty="0">
                <a:effectLst/>
                <a:latin typeface="ui-sans-serif"/>
              </a:rPr>
              <a:t> numero di vicini </a:t>
            </a:r>
            <a:r>
              <a:rPr lang="it-IT" b="1" i="0" dirty="0">
                <a:effectLst/>
                <a:latin typeface="ui-sans-serif"/>
              </a:rPr>
              <a:t>k</a:t>
            </a:r>
            <a:r>
              <a:rPr lang="it-IT" b="0" i="0" dirty="0">
                <a:effectLst/>
                <a:latin typeface="ui-sans-serif"/>
              </a:rPr>
              <a:t> (da 1 a 15) e metrica di distanza (Euclidea principalmente, risultata la migliore). Il valore ottimale trovato è k=10 con distanza Euclidea.</a:t>
            </a:r>
          </a:p>
          <a:p>
            <a:pPr marL="742950" lvl="1" indent="-285750" algn="l" fontAlgn="t">
              <a:spcAft>
                <a:spcPts val="1200"/>
              </a:spcAft>
              <a:buFont typeface="Arial" panose="020B0604020202020204" pitchFamily="34" charset="0"/>
              <a:buChar char="•"/>
            </a:pPr>
            <a:r>
              <a:rPr lang="it-IT" b="0" i="1" dirty="0">
                <a:effectLst/>
                <a:latin typeface="ui-sans-serif"/>
              </a:rPr>
              <a:t>SVM:</a:t>
            </a:r>
            <a:r>
              <a:rPr lang="it-IT" b="0" i="0" dirty="0">
                <a:effectLst/>
                <a:latin typeface="ui-sans-serif"/>
              </a:rPr>
              <a:t> per </a:t>
            </a:r>
            <a:r>
              <a:rPr lang="it-IT" b="0" i="0" dirty="0" err="1">
                <a:effectLst/>
                <a:latin typeface="ui-sans-serif"/>
              </a:rPr>
              <a:t>LinearSVC</a:t>
            </a:r>
            <a:r>
              <a:rPr lang="it-IT" b="0" i="0" dirty="0">
                <a:effectLst/>
                <a:latin typeface="ui-sans-serif"/>
              </a:rPr>
              <a:t>, valore di </a:t>
            </a:r>
            <a:r>
              <a:rPr lang="it-IT" b="1" i="0" dirty="0">
                <a:effectLst/>
                <a:latin typeface="ui-sans-serif"/>
              </a:rPr>
              <a:t>C</a:t>
            </a:r>
            <a:r>
              <a:rPr lang="it-IT" b="0" i="0" dirty="0">
                <a:effectLst/>
                <a:latin typeface="ui-sans-serif"/>
              </a:rPr>
              <a:t> ottimale nell’ordine di 10^-3 – 10^-2 (forte regolarizzazione per gestire l’alta dimensionalità). Per SVM con RBF kernel, si è eseguita una griglia su </a:t>
            </a:r>
            <a:r>
              <a:rPr lang="it-IT" b="1" i="0" dirty="0">
                <a:effectLst/>
                <a:latin typeface="ui-sans-serif"/>
              </a:rPr>
              <a:t>C</a:t>
            </a:r>
            <a:r>
              <a:rPr lang="it-IT" b="0" i="0" dirty="0">
                <a:effectLst/>
                <a:latin typeface="ui-sans-serif"/>
              </a:rPr>
              <a:t> (es. 1, 10, 100) e </a:t>
            </a:r>
            <a:r>
              <a:rPr lang="it-IT" b="1" i="0" dirty="0">
                <a:effectLst/>
                <a:latin typeface="ui-sans-serif"/>
              </a:rPr>
              <a:t>γ</a:t>
            </a:r>
            <a:r>
              <a:rPr lang="it-IT" b="0" i="0" dirty="0">
                <a:effectLst/>
                <a:latin typeface="ui-sans-serif"/>
              </a:rPr>
              <a:t> (es. 0.1, 0.01, 0.001); il migliore si è rivelato con C elevato e gamma medio-piccolo (indicando un </a:t>
            </a:r>
            <a:r>
              <a:rPr lang="it-IT" b="0" i="0" dirty="0" err="1">
                <a:effectLst/>
                <a:latin typeface="ui-sans-serif"/>
              </a:rPr>
              <a:t>decision</a:t>
            </a:r>
            <a:r>
              <a:rPr lang="it-IT" b="0" i="0" dirty="0">
                <a:effectLst/>
                <a:latin typeface="ui-sans-serif"/>
              </a:rPr>
              <a:t> </a:t>
            </a:r>
            <a:r>
              <a:rPr lang="it-IT" b="0" i="0" dirty="0" err="1">
                <a:effectLst/>
                <a:latin typeface="ui-sans-serif"/>
              </a:rPr>
              <a:t>boundary</a:t>
            </a:r>
            <a:r>
              <a:rPr lang="it-IT" b="0" i="0" dirty="0">
                <a:effectLst/>
                <a:latin typeface="ui-sans-serif"/>
              </a:rPr>
              <a:t> non lineare abbastanza complesso).</a:t>
            </a:r>
          </a:p>
          <a:p>
            <a:pPr marL="742950" lvl="1" indent="-285750" algn="l" fontAlgn="t">
              <a:spcAft>
                <a:spcPts val="1200"/>
              </a:spcAft>
              <a:buFont typeface="Arial" panose="020B0604020202020204" pitchFamily="34" charset="0"/>
              <a:buChar char="•"/>
            </a:pPr>
            <a:r>
              <a:rPr lang="it-IT" b="0" i="1" dirty="0">
                <a:effectLst/>
                <a:latin typeface="ui-sans-serif"/>
              </a:rPr>
              <a:t>Albero:</a:t>
            </a:r>
            <a:r>
              <a:rPr lang="it-IT" b="0" i="0" dirty="0">
                <a:effectLst/>
                <a:latin typeface="ui-sans-serif"/>
              </a:rPr>
              <a:t> profondità massima </a:t>
            </a:r>
            <a:r>
              <a:rPr lang="it-IT" b="1" i="0" dirty="0" err="1">
                <a:effectLst/>
                <a:latin typeface="ui-sans-serif"/>
              </a:rPr>
              <a:t>max_depth</a:t>
            </a:r>
            <a:r>
              <a:rPr lang="it-IT" b="0" i="0" dirty="0">
                <a:effectLst/>
                <a:latin typeface="ui-sans-serif"/>
              </a:rPr>
              <a:t> (es. valori testati 5, 10, 20, Nessun limite) e criterio di split (Gini o Entropia). Il modello ottimo ha richiesto una profondità limitata per generalizzare meglio.</a:t>
            </a:r>
          </a:p>
          <a:p>
            <a:pPr algn="l" fontAlgn="t"/>
            <a:r>
              <a:rPr lang="it-IT" b="1" i="0" dirty="0">
                <a:effectLst/>
                <a:latin typeface="ui-sans-serif"/>
              </a:rPr>
              <a:t>Nota:</a:t>
            </a:r>
            <a:r>
              <a:rPr lang="it-IT" b="0" i="0" dirty="0">
                <a:effectLst/>
                <a:latin typeface="ui-sans-serif"/>
              </a:rPr>
              <a:t> L’addestramento finale di ciascun modello è stato effettuato, con gli </a:t>
            </a:r>
            <a:r>
              <a:rPr lang="it-IT" b="0" i="0" dirty="0" err="1">
                <a:effectLst/>
                <a:latin typeface="ui-sans-serif"/>
              </a:rPr>
              <a:t>iperparametri</a:t>
            </a:r>
            <a:r>
              <a:rPr lang="it-IT" b="0" i="0" dirty="0">
                <a:effectLst/>
                <a:latin typeface="ui-sans-serif"/>
              </a:rPr>
              <a:t> selezionati, sull’intero training set al fine di sfruttarne tutti i dati disponibili, e valutato sull’insieme di test tenuto da parte.</a:t>
            </a:r>
          </a:p>
        </p:txBody>
      </p:sp>
    </p:spTree>
    <p:extLst>
      <p:ext uri="{BB962C8B-B14F-4D97-AF65-F5344CB8AC3E}">
        <p14:creationId xmlns:p14="http://schemas.microsoft.com/office/powerpoint/2010/main" val="246053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8374B-BC17-FAA3-A700-71C774939FC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EA86DB2-989B-DF27-0C17-A8738D09A140}"/>
              </a:ext>
            </a:extLst>
          </p:cNvPr>
          <p:cNvSpPr>
            <a:spLocks noGrp="1"/>
          </p:cNvSpPr>
          <p:nvPr>
            <p:ph type="title"/>
          </p:nvPr>
        </p:nvSpPr>
        <p:spPr/>
        <p:txBody>
          <a:bodyPr>
            <a:normAutofit/>
          </a:bodyPr>
          <a:lstStyle/>
          <a:p>
            <a:pPr algn="l">
              <a:spcBef>
                <a:spcPts val="2400"/>
              </a:spcBef>
              <a:spcAft>
                <a:spcPts val="1200"/>
              </a:spcAft>
            </a:pPr>
            <a:r>
              <a:rPr lang="it-IT" b="1" i="0" dirty="0">
                <a:effectLst/>
                <a:latin typeface="+mn-lt"/>
              </a:rPr>
              <a:t>Risultati</a:t>
            </a:r>
            <a:r>
              <a:rPr lang="it-IT" sz="4000" b="1" i="0" dirty="0">
                <a:effectLst/>
                <a:latin typeface="+mn-lt"/>
              </a:rPr>
              <a:t> e Valutazione dei Modelli</a:t>
            </a:r>
          </a:p>
        </p:txBody>
      </p:sp>
      <p:sp>
        <p:nvSpPr>
          <p:cNvPr id="3" name="Segnaposto contenuto 2">
            <a:extLst>
              <a:ext uri="{FF2B5EF4-FFF2-40B4-BE49-F238E27FC236}">
                <a16:creationId xmlns:a16="http://schemas.microsoft.com/office/drawing/2014/main" id="{564AA993-A47A-7F58-2853-8A3F07FEFE78}"/>
              </a:ext>
            </a:extLst>
          </p:cNvPr>
          <p:cNvSpPr>
            <a:spLocks noGrp="1"/>
          </p:cNvSpPr>
          <p:nvPr>
            <p:ph idx="1"/>
          </p:nvPr>
        </p:nvSpPr>
        <p:spPr>
          <a:xfrm>
            <a:off x="1371600" y="1620571"/>
            <a:ext cx="9601200" cy="4897924"/>
          </a:xfrm>
        </p:spPr>
        <p:txBody>
          <a:bodyPr>
            <a:normAutofit fontScale="77500" lnSpcReduction="20000"/>
          </a:bodyPr>
          <a:lstStyle/>
          <a:p>
            <a:pPr algn="l" fontAlgn="t">
              <a:spcAft>
                <a:spcPts val="1200"/>
              </a:spcAft>
              <a:buFont typeface="Arial" panose="020B0604020202020204" pitchFamily="34" charset="0"/>
              <a:buChar char="•"/>
            </a:pPr>
            <a:r>
              <a:rPr lang="it-IT" b="1" i="0" dirty="0">
                <a:effectLst/>
              </a:rPr>
              <a:t>Accuratezza su Test e </a:t>
            </a:r>
            <a:r>
              <a:rPr lang="it-IT" b="1" i="0" dirty="0" err="1">
                <a:effectLst/>
              </a:rPr>
              <a:t>Iperparametri</a:t>
            </a:r>
            <a:r>
              <a:rPr lang="it-IT" b="1" i="0" dirty="0">
                <a:effectLst/>
              </a:rPr>
              <a:t> Ottimali:</a:t>
            </a:r>
            <a:r>
              <a:rPr lang="it-IT" b="0" i="0" dirty="0">
                <a:effectLst/>
              </a:rPr>
              <a:t> Di seguito sono riportate le performance finali sul set di </a:t>
            </a:r>
            <a:r>
              <a:rPr lang="it-IT" b="1" i="0" dirty="0">
                <a:effectLst/>
              </a:rPr>
              <a:t>test</a:t>
            </a:r>
            <a:r>
              <a:rPr lang="it-IT" b="0" i="0" dirty="0">
                <a:effectLst/>
              </a:rPr>
              <a:t> (10k immagini) per ciascun modello, insieme ai parametri selezionati:</a:t>
            </a:r>
          </a:p>
          <a:p>
            <a:pPr marL="742950" lvl="1" indent="-285750" algn="l" fontAlgn="t">
              <a:spcAft>
                <a:spcPts val="1200"/>
              </a:spcAft>
              <a:buFont typeface="Arial" panose="020B0604020202020204" pitchFamily="34" charset="0"/>
              <a:buChar char="•"/>
            </a:pPr>
            <a:r>
              <a:rPr lang="it-IT" b="1" i="0" dirty="0">
                <a:effectLst/>
              </a:rPr>
              <a:t>Regressione Logistica:</a:t>
            </a:r>
            <a:r>
              <a:rPr lang="it-IT" b="0" i="0" dirty="0">
                <a:effectLst/>
              </a:rPr>
              <a:t> accuratezza ~</a:t>
            </a:r>
            <a:r>
              <a:rPr lang="it-IT" b="1" i="0" dirty="0">
                <a:effectLst/>
              </a:rPr>
              <a:t>40%</a:t>
            </a:r>
            <a:r>
              <a:rPr lang="it-IT" b="0" i="0" dirty="0">
                <a:effectLst/>
              </a:rPr>
              <a:t> sul test. </a:t>
            </a:r>
            <a:r>
              <a:rPr lang="it-IT" b="0" i="0" dirty="0" err="1">
                <a:effectLst/>
              </a:rPr>
              <a:t>Iperparametro</a:t>
            </a:r>
            <a:r>
              <a:rPr lang="it-IT" b="0" i="0" dirty="0">
                <a:effectLst/>
              </a:rPr>
              <a:t> ottimale: C circa 10^-3 (L2 reg.). La logistica, pur essendo lineare, supera nettamente il caso random (10%) ma rimane limitata dalla non linearità dei dati.</a:t>
            </a:r>
          </a:p>
          <a:p>
            <a:pPr marL="742950" lvl="1" indent="-285750" algn="l" fontAlgn="t">
              <a:spcAft>
                <a:spcPts val="1200"/>
              </a:spcAft>
              <a:buFont typeface="Arial" panose="020B0604020202020204" pitchFamily="34" charset="0"/>
              <a:buChar char="•"/>
            </a:pPr>
            <a:r>
              <a:rPr lang="it-IT" b="1" i="0" dirty="0">
                <a:effectLst/>
              </a:rPr>
              <a:t>k-NN:</a:t>
            </a:r>
            <a:r>
              <a:rPr lang="it-IT" b="0" i="0" dirty="0">
                <a:effectLst/>
              </a:rPr>
              <a:t> accuratezza ~</a:t>
            </a:r>
            <a:r>
              <a:rPr lang="it-IT" b="1" i="0" dirty="0">
                <a:effectLst/>
              </a:rPr>
              <a:t>29%</a:t>
            </a:r>
            <a:r>
              <a:rPr lang="it-IT" b="0" i="0" dirty="0">
                <a:effectLst/>
              </a:rPr>
              <a:t> sul test (con k=10 e distanza Euclidea ottimi). La performance è bassa, indicando che confrontare immagini tramite distanza sui pixel grezzi è poco efficace; inoltre il costo computazionale per la predizione (che richiede considerare tutti i punti di training) è elevato.</a:t>
            </a:r>
          </a:p>
          <a:p>
            <a:pPr marL="742950" lvl="1" indent="-285750" algn="l" fontAlgn="t">
              <a:spcAft>
                <a:spcPts val="1200"/>
              </a:spcAft>
              <a:buFont typeface="Arial" panose="020B0604020202020204" pitchFamily="34" charset="0"/>
              <a:buChar char="•"/>
            </a:pPr>
            <a:r>
              <a:rPr lang="it-IT" b="1" i="0" dirty="0">
                <a:effectLst/>
              </a:rPr>
              <a:t>SVM:</a:t>
            </a:r>
            <a:endParaRPr lang="it-IT" b="0" i="0" dirty="0">
              <a:effectLst/>
            </a:endParaRPr>
          </a:p>
          <a:p>
            <a:pPr marL="1143000" lvl="2" indent="-228600" algn="l" fontAlgn="t">
              <a:spcAft>
                <a:spcPts val="1200"/>
              </a:spcAft>
              <a:buFont typeface="Arial" panose="020B0604020202020204" pitchFamily="34" charset="0"/>
              <a:buChar char="•"/>
            </a:pPr>
            <a:r>
              <a:rPr lang="it-IT" b="0" i="1" dirty="0">
                <a:effectLst/>
              </a:rPr>
              <a:t>Lineare:</a:t>
            </a:r>
            <a:r>
              <a:rPr lang="it-IT" b="0" i="0" dirty="0">
                <a:effectLst/>
              </a:rPr>
              <a:t> ~40% di </a:t>
            </a:r>
            <a:r>
              <a:rPr lang="it-IT" b="0" i="0" dirty="0" err="1">
                <a:effectLst/>
              </a:rPr>
              <a:t>accuracy</a:t>
            </a:r>
            <a:r>
              <a:rPr lang="it-IT" b="0" i="0" dirty="0">
                <a:effectLst/>
              </a:rPr>
              <a:t> (simile alla Logistica) con C ottimale basso.</a:t>
            </a:r>
          </a:p>
          <a:p>
            <a:pPr marL="1143000" lvl="2" indent="-228600" algn="l" fontAlgn="t">
              <a:spcAft>
                <a:spcPts val="1200"/>
              </a:spcAft>
              <a:buFont typeface="Arial" panose="020B0604020202020204" pitchFamily="34" charset="0"/>
              <a:buChar char="•"/>
            </a:pPr>
            <a:r>
              <a:rPr lang="it-IT" b="0" i="1" dirty="0">
                <a:effectLst/>
              </a:rPr>
              <a:t>Kernel RBF:</a:t>
            </a:r>
            <a:r>
              <a:rPr lang="it-IT" b="0" i="0" dirty="0">
                <a:effectLst/>
              </a:rPr>
              <a:t> </a:t>
            </a:r>
            <a:r>
              <a:rPr lang="it-IT" b="1" i="0" dirty="0">
                <a:effectLst/>
              </a:rPr>
              <a:t>56.8%</a:t>
            </a:r>
            <a:r>
              <a:rPr lang="it-IT" b="0" i="0" dirty="0">
                <a:effectLst/>
              </a:rPr>
              <a:t> di </a:t>
            </a:r>
            <a:r>
              <a:rPr lang="it-IT" b="0" i="0" dirty="0" err="1">
                <a:effectLst/>
              </a:rPr>
              <a:t>accuracy</a:t>
            </a:r>
            <a:r>
              <a:rPr lang="it-IT" b="0" i="0" dirty="0">
                <a:effectLst/>
              </a:rPr>
              <a:t> sul test con parametri C=100, gamma=0.01 (modello migliore in assoluto). L’uso del kernel RBF ha apportato un guadagno significativo (+16 punti percentuali rispetto al lineare), confermando la capacità di catturare meglio le complessità dei dati di immagine.</a:t>
            </a:r>
          </a:p>
          <a:p>
            <a:pPr marL="742950" lvl="1" indent="-285750" algn="l" fontAlgn="t">
              <a:spcAft>
                <a:spcPts val="1200"/>
              </a:spcAft>
              <a:buFont typeface="Arial" panose="020B0604020202020204" pitchFamily="34" charset="0"/>
              <a:buChar char="•"/>
            </a:pPr>
            <a:r>
              <a:rPr lang="it-IT" b="1" i="0" dirty="0">
                <a:effectLst/>
              </a:rPr>
              <a:t>Albero di Decisione:</a:t>
            </a:r>
            <a:r>
              <a:rPr lang="it-IT" b="0" i="0" dirty="0">
                <a:effectLst/>
              </a:rPr>
              <a:t> accuratezza ~</a:t>
            </a:r>
            <a:r>
              <a:rPr lang="it-IT" b="1" i="0" dirty="0">
                <a:effectLst/>
              </a:rPr>
              <a:t>27%</a:t>
            </a:r>
            <a:r>
              <a:rPr lang="it-IT" b="0" i="0" dirty="0">
                <a:effectLst/>
              </a:rPr>
              <a:t> sul test (profondità ottimale ~10). Il modello ha praticamente memorizzato i dati di </a:t>
            </a:r>
            <a:r>
              <a:rPr lang="it-IT" b="0" i="0" dirty="0" err="1">
                <a:effectLst/>
              </a:rPr>
              <a:t>train</a:t>
            </a:r>
            <a:r>
              <a:rPr lang="it-IT" b="0" i="0" dirty="0">
                <a:effectLst/>
              </a:rPr>
              <a:t> (</a:t>
            </a:r>
            <a:r>
              <a:rPr lang="it-IT" b="0" i="0" dirty="0" err="1">
                <a:effectLst/>
              </a:rPr>
              <a:t>accuracy</a:t>
            </a:r>
            <a:r>
              <a:rPr lang="it-IT" b="0" i="0" dirty="0">
                <a:effectLst/>
              </a:rPr>
              <a:t> ~85% su </a:t>
            </a:r>
            <a:r>
              <a:rPr lang="it-IT" b="0" i="0" dirty="0" err="1">
                <a:effectLst/>
              </a:rPr>
              <a:t>train</a:t>
            </a:r>
            <a:r>
              <a:rPr lang="it-IT" b="0" i="0" dirty="0">
                <a:effectLst/>
              </a:rPr>
              <a:t>) ma generalizzato poco (</a:t>
            </a:r>
            <a:r>
              <a:rPr lang="it-IT" b="0" i="0" dirty="0" err="1">
                <a:effectLst/>
              </a:rPr>
              <a:t>overfitting</a:t>
            </a:r>
            <a:r>
              <a:rPr lang="it-IT" b="0" i="0" dirty="0">
                <a:effectLst/>
              </a:rPr>
              <a:t>). Limitare la profondità ha migliorato leggermente la generalizzazione ma l’accuratezza resta la più bassa tra i modelli considerati.</a:t>
            </a:r>
          </a:p>
          <a:p>
            <a:pPr marL="0" indent="0" algn="l" fontAlgn="t">
              <a:spcAft>
                <a:spcPts val="1200"/>
              </a:spcAft>
              <a:buNone/>
            </a:pPr>
            <a:endParaRPr lang="it-IT" b="0" i="0" dirty="0">
              <a:effectLst/>
            </a:endParaRPr>
          </a:p>
        </p:txBody>
      </p:sp>
    </p:spTree>
    <p:extLst>
      <p:ext uri="{BB962C8B-B14F-4D97-AF65-F5344CB8AC3E}">
        <p14:creationId xmlns:p14="http://schemas.microsoft.com/office/powerpoint/2010/main" val="3700823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Segnaposto contenuto 6" descr="Immagine che contiene testo, schermata, diagramma, Rettangolo&#10;&#10;Il contenuto generato dall'IA potrebbe non essere corretto.">
            <a:extLst>
              <a:ext uri="{FF2B5EF4-FFF2-40B4-BE49-F238E27FC236}">
                <a16:creationId xmlns:a16="http://schemas.microsoft.com/office/drawing/2014/main" id="{F2F83E0E-3332-5D7D-F53D-5052DD90B9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1125998"/>
            <a:ext cx="6900380" cy="4606003"/>
          </a:xfrm>
          <a:prstGeom prst="rect">
            <a:avLst/>
          </a:prstGeom>
        </p:spPr>
      </p:pic>
      <p:sp>
        <p:nvSpPr>
          <p:cNvPr id="11" name="Content Placeholder 10">
            <a:extLst>
              <a:ext uri="{FF2B5EF4-FFF2-40B4-BE49-F238E27FC236}">
                <a16:creationId xmlns:a16="http://schemas.microsoft.com/office/drawing/2014/main" id="{134D27C0-C6BB-0BED-0C3D-B1AF3777DAAD}"/>
              </a:ext>
            </a:extLst>
          </p:cNvPr>
          <p:cNvSpPr>
            <a:spLocks noGrp="1"/>
          </p:cNvSpPr>
          <p:nvPr>
            <p:ph idx="1"/>
          </p:nvPr>
        </p:nvSpPr>
        <p:spPr>
          <a:xfrm>
            <a:off x="8471423" y="1228725"/>
            <a:ext cx="3053039" cy="4989195"/>
          </a:xfrm>
        </p:spPr>
        <p:txBody>
          <a:bodyPr>
            <a:normAutofit/>
          </a:bodyPr>
          <a:lstStyle/>
          <a:p>
            <a:pPr marL="0" indent="0">
              <a:buNone/>
            </a:pPr>
            <a:r>
              <a:rPr lang="it-IT" sz="1600" dirty="0"/>
              <a:t>Confronto dell’</a:t>
            </a:r>
            <a:r>
              <a:rPr lang="it-IT" sz="1600" b="1" dirty="0" err="1"/>
              <a:t>accuracy</a:t>
            </a:r>
            <a:r>
              <a:rPr lang="it-IT" sz="1600" dirty="0"/>
              <a:t> (% di immagini corrette) sul test per i modelli valutati. </a:t>
            </a:r>
          </a:p>
          <a:p>
            <a:pPr marL="0" indent="0">
              <a:buNone/>
            </a:pPr>
            <a:r>
              <a:rPr lang="it-IT" sz="1600" dirty="0"/>
              <a:t>L’SVM con kernel RBF ottiene la performance migliore (~56.8%), nettamente superiore a quella della regressione logistica (~40.4%) e dei classificatori k-NN (~28.7%) e albero (~26.8%). Questo evidenzia il beneficio di un modello non lineare su un dataset complesso come CIFAR-10. </a:t>
            </a:r>
          </a:p>
          <a:p>
            <a:pPr marL="0" indent="0">
              <a:buNone/>
            </a:pPr>
            <a:r>
              <a:rPr lang="it-IT" sz="1600" dirty="0"/>
              <a:t>Tuttavia, anche il modello migliore lascia errore su ~43% dei campioni, indicando la difficoltà intrinseca del task con metodi tradizionali.</a:t>
            </a:r>
            <a:endParaRPr lang="en-US" sz="1600" dirty="0"/>
          </a:p>
        </p:txBody>
      </p:sp>
      <p:sp>
        <p:nvSpPr>
          <p:cNvPr id="30"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it-IT"/>
          </a:p>
        </p:txBody>
      </p:sp>
    </p:spTree>
    <p:extLst>
      <p:ext uri="{BB962C8B-B14F-4D97-AF65-F5344CB8AC3E}">
        <p14:creationId xmlns:p14="http://schemas.microsoft.com/office/powerpoint/2010/main" val="40435745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167A750-2DAD-50B1-BFF3-DC30EA011571}"/>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Segnaposto contenuto 2" descr="Immagine che contiene testo, schermata, numero, diagramma">
            <a:extLst>
              <a:ext uri="{FF2B5EF4-FFF2-40B4-BE49-F238E27FC236}">
                <a16:creationId xmlns:a16="http://schemas.microsoft.com/office/drawing/2014/main" id="{8D6CA76E-BD78-2DBB-E1CF-F13100D95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677474"/>
            <a:ext cx="6900380" cy="5503052"/>
          </a:xfrm>
          <a:prstGeom prst="rect">
            <a:avLst/>
          </a:prstGeom>
        </p:spPr>
      </p:pic>
      <p:sp>
        <p:nvSpPr>
          <p:cNvPr id="34" name="Content Placeholder 33">
            <a:extLst>
              <a:ext uri="{FF2B5EF4-FFF2-40B4-BE49-F238E27FC236}">
                <a16:creationId xmlns:a16="http://schemas.microsoft.com/office/drawing/2014/main" id="{D0CEF357-7576-3F9F-D0F3-E032B87A9EF1}"/>
              </a:ext>
            </a:extLst>
          </p:cNvPr>
          <p:cNvSpPr>
            <a:spLocks noGrp="1"/>
          </p:cNvSpPr>
          <p:nvPr>
            <p:ph idx="1"/>
          </p:nvPr>
        </p:nvSpPr>
        <p:spPr>
          <a:xfrm>
            <a:off x="8471423" y="1200150"/>
            <a:ext cx="3053039" cy="5381719"/>
          </a:xfrm>
        </p:spPr>
        <p:txBody>
          <a:bodyPr>
            <a:normAutofit fontScale="25000" lnSpcReduction="20000"/>
          </a:bodyPr>
          <a:lstStyle/>
          <a:p>
            <a:pPr marL="0" indent="0">
              <a:buNone/>
            </a:pPr>
            <a:r>
              <a:rPr lang="it-IT" sz="4000" b="1" dirty="0"/>
              <a:t>Matrice di confusione</a:t>
            </a:r>
            <a:r>
              <a:rPr lang="it-IT" sz="4000" dirty="0"/>
              <a:t> del modello migliore (SVM RBF) sul set di test CIFAR-10. Le righe rappresentano le </a:t>
            </a:r>
            <a:r>
              <a:rPr lang="it-IT" sz="4000" b="1" dirty="0"/>
              <a:t>classi reali</a:t>
            </a:r>
            <a:r>
              <a:rPr lang="it-IT" sz="4000" dirty="0"/>
              <a:t> e le colonne le </a:t>
            </a:r>
            <a:r>
              <a:rPr lang="it-IT" sz="4000" b="1" dirty="0"/>
              <a:t>classi predette</a:t>
            </a:r>
            <a:r>
              <a:rPr lang="it-IT" sz="4000" dirty="0"/>
              <a:t>; il valore in ciascuna cella indica la percentuale (su 1000 immagini di quella classe reale) di classificazioni nel gruppo predetto. </a:t>
            </a:r>
          </a:p>
          <a:p>
            <a:pPr marL="0" indent="0">
              <a:buNone/>
            </a:pPr>
            <a:r>
              <a:rPr lang="it-IT" sz="4000" dirty="0"/>
              <a:t>Si osserva una variabilità significativa nelle prestazioni per classe: ad esempio, la classe </a:t>
            </a:r>
            <a:r>
              <a:rPr lang="it-IT" sz="4000" i="1" dirty="0"/>
              <a:t>gatto</a:t>
            </a:r>
            <a:r>
              <a:rPr lang="it-IT" sz="4000" dirty="0"/>
              <a:t> viene riconosciuta correttamente solo nel 40% dei casi circa, mentre per </a:t>
            </a:r>
            <a:r>
              <a:rPr lang="it-IT" sz="4000" i="1" dirty="0"/>
              <a:t>nave</a:t>
            </a:r>
            <a:r>
              <a:rPr lang="it-IT" sz="4000" dirty="0"/>
              <a:t> si supera il 68% di riconoscimenti corretti. </a:t>
            </a:r>
          </a:p>
          <a:p>
            <a:pPr marL="0" indent="0">
              <a:buNone/>
            </a:pPr>
            <a:r>
              <a:rPr lang="it-IT" sz="4000" dirty="0"/>
              <a:t>Le coppie di classi spesso confuse tra loro emergono chiaramente: ad esempio molte immagini di </a:t>
            </a:r>
            <a:r>
              <a:rPr lang="it-IT" sz="4000" b="1" dirty="0"/>
              <a:t>automobili</a:t>
            </a:r>
            <a:r>
              <a:rPr lang="it-IT" sz="4000" dirty="0"/>
              <a:t> vengono scambiate per </a:t>
            </a:r>
            <a:r>
              <a:rPr lang="it-IT" sz="4000" b="1" dirty="0"/>
              <a:t>camion</a:t>
            </a:r>
            <a:r>
              <a:rPr lang="it-IT" sz="4000" dirty="0"/>
              <a:t>, e viceversa, dato che entrambi raffigurano veicoli a quattro ruote (questo causa errori fuori diagonale elevati per queste due classi). Analogamente, c’è confusione reciproca significativa tra </a:t>
            </a:r>
            <a:r>
              <a:rPr lang="it-IT" sz="4000" b="1" dirty="0"/>
              <a:t>gatti</a:t>
            </a:r>
            <a:r>
              <a:rPr lang="it-IT" sz="4000" dirty="0"/>
              <a:t> e </a:t>
            </a:r>
            <a:r>
              <a:rPr lang="it-IT" sz="4000" b="1" dirty="0"/>
              <a:t>cani</a:t>
            </a:r>
            <a:r>
              <a:rPr lang="it-IT" sz="4000" dirty="0"/>
              <a:t> (entrambe classi di animali domestici quadrupedi). Questi errori suggeriscono che le caratteristiche visive di alcune classi sono difficili da distinguere con le sole feature di pixel grezzi.</a:t>
            </a:r>
          </a:p>
          <a:p>
            <a:pPr marL="0" indent="0">
              <a:buNone/>
            </a:pPr>
            <a:r>
              <a:rPr lang="it-IT" sz="4000" dirty="0"/>
              <a:t>In generale, il </a:t>
            </a:r>
            <a:r>
              <a:rPr lang="it-IT" sz="4000" b="1" dirty="0"/>
              <a:t>report di classificazione</a:t>
            </a:r>
            <a:r>
              <a:rPr lang="it-IT" sz="4000" dirty="0"/>
              <a:t> mostra che il modello SVM RBF ottiene un’accuratezza globale (micro-</a:t>
            </a:r>
            <a:r>
              <a:rPr lang="it-IT" sz="4000" dirty="0" err="1"/>
              <a:t>average</a:t>
            </a:r>
            <a:r>
              <a:rPr lang="it-IT" sz="4000" dirty="0"/>
              <a:t>) del </a:t>
            </a:r>
            <a:r>
              <a:rPr lang="it-IT" sz="4000" b="1" dirty="0"/>
              <a:t>56.8%</a:t>
            </a:r>
            <a:r>
              <a:rPr lang="it-IT" sz="4000" dirty="0"/>
              <a:t>. La </a:t>
            </a:r>
            <a:r>
              <a:rPr lang="it-IT" sz="4000" b="1" dirty="0"/>
              <a:t>precisione</a:t>
            </a:r>
            <a:r>
              <a:rPr lang="it-IT" sz="4000" dirty="0"/>
              <a:t> e il </a:t>
            </a:r>
            <a:r>
              <a:rPr lang="it-IT" sz="4000" b="1" dirty="0"/>
              <a:t>recall</a:t>
            </a:r>
            <a:r>
              <a:rPr lang="it-IT" sz="4000" dirty="0"/>
              <a:t> medi (macro-</a:t>
            </a:r>
            <a:r>
              <a:rPr lang="it-IT" sz="4000" dirty="0" err="1"/>
              <a:t>average</a:t>
            </a:r>
            <a:r>
              <a:rPr lang="it-IT" sz="4000" dirty="0"/>
              <a:t>) si attestano entrambi intorno al 57%, indicando che il classificatore ha prestazioni bilanciate tra le classi in media. Tuttavia, vi sono classi “facili” con metriche superiori (es. </a:t>
            </a:r>
            <a:r>
              <a:rPr lang="it-IT" sz="4000" i="1" dirty="0"/>
              <a:t>nave</a:t>
            </a:r>
            <a:r>
              <a:rPr lang="it-IT" sz="4000" dirty="0"/>
              <a:t> e </a:t>
            </a:r>
            <a:r>
              <a:rPr lang="it-IT" sz="4000" i="1" dirty="0"/>
              <a:t>camion</a:t>
            </a:r>
            <a:r>
              <a:rPr lang="it-IT" sz="4000" dirty="0"/>
              <a:t> hanno </a:t>
            </a:r>
            <a:r>
              <a:rPr lang="it-IT" sz="4000" dirty="0" err="1"/>
              <a:t>precision</a:t>
            </a:r>
            <a:r>
              <a:rPr lang="it-IT" sz="4000" dirty="0"/>
              <a:t>/recall intorno al 60-65%) e classi “difficili” con valori molto più bassi (per </a:t>
            </a:r>
            <a:r>
              <a:rPr lang="it-IT" sz="4000" i="1" dirty="0"/>
              <a:t>gatto</a:t>
            </a:r>
            <a:r>
              <a:rPr lang="it-IT" sz="4000" dirty="0"/>
              <a:t> e </a:t>
            </a:r>
            <a:r>
              <a:rPr lang="it-IT" sz="4000" i="1" dirty="0"/>
              <a:t>cane</a:t>
            </a:r>
            <a:r>
              <a:rPr lang="it-IT" sz="4000" dirty="0"/>
              <a:t> precisione e richiamo si aggirano sul Forty-50%). </a:t>
            </a:r>
          </a:p>
          <a:p>
            <a:pPr marL="0" indent="0">
              <a:buNone/>
            </a:pPr>
            <a:r>
              <a:rPr lang="it-IT" sz="4000" dirty="0"/>
              <a:t>Queste differenze riflettono la </a:t>
            </a:r>
            <a:r>
              <a:rPr lang="it-IT" sz="4000" b="1" dirty="0"/>
              <a:t>diversa complessità intrinseca</a:t>
            </a:r>
            <a:r>
              <a:rPr lang="it-IT" sz="4000" dirty="0"/>
              <a:t> delle classi: alcune classi contengono immagini più omogenee e distintive (facilitando il riconoscimento), mentre altre presentano alta variabilità intra-classe e somiglianze con altre classi (rendendo la classificazione più ardua).</a:t>
            </a:r>
          </a:p>
          <a:p>
            <a:endParaRPr lang="en-US" sz="1600" dirty="0"/>
          </a:p>
        </p:txBody>
      </p:sp>
      <p:sp>
        <p:nvSpPr>
          <p:cNvPr id="39"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it-IT"/>
          </a:p>
        </p:txBody>
      </p:sp>
    </p:spTree>
    <p:extLst>
      <p:ext uri="{BB962C8B-B14F-4D97-AF65-F5344CB8AC3E}">
        <p14:creationId xmlns:p14="http://schemas.microsoft.com/office/powerpoint/2010/main" val="17125920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9D77F-352C-3879-D714-C4502FA828D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902D83C-C543-A55A-8EAD-74D9951BD21D}"/>
              </a:ext>
            </a:extLst>
          </p:cNvPr>
          <p:cNvSpPr>
            <a:spLocks noGrp="1"/>
          </p:cNvSpPr>
          <p:nvPr>
            <p:ph type="title"/>
          </p:nvPr>
        </p:nvSpPr>
        <p:spPr/>
        <p:txBody>
          <a:bodyPr>
            <a:normAutofit/>
          </a:bodyPr>
          <a:lstStyle/>
          <a:p>
            <a:pPr algn="l">
              <a:spcBef>
                <a:spcPts val="2400"/>
              </a:spcBef>
              <a:spcAft>
                <a:spcPts val="1200"/>
              </a:spcAft>
            </a:pPr>
            <a:r>
              <a:rPr lang="it-IT" sz="4000" b="1" dirty="0">
                <a:latin typeface="+mn-lt"/>
              </a:rPr>
              <a:t>Conclusioni</a:t>
            </a:r>
            <a:endParaRPr lang="it-IT" sz="4000" b="1" i="0" dirty="0">
              <a:effectLst/>
              <a:latin typeface="+mn-lt"/>
            </a:endParaRPr>
          </a:p>
        </p:txBody>
      </p:sp>
      <p:sp>
        <p:nvSpPr>
          <p:cNvPr id="3" name="Segnaposto contenuto 2">
            <a:extLst>
              <a:ext uri="{FF2B5EF4-FFF2-40B4-BE49-F238E27FC236}">
                <a16:creationId xmlns:a16="http://schemas.microsoft.com/office/drawing/2014/main" id="{0172702A-5998-08C6-C326-C38FDC6544F1}"/>
              </a:ext>
            </a:extLst>
          </p:cNvPr>
          <p:cNvSpPr>
            <a:spLocks noGrp="1"/>
          </p:cNvSpPr>
          <p:nvPr>
            <p:ph idx="1"/>
          </p:nvPr>
        </p:nvSpPr>
        <p:spPr>
          <a:xfrm>
            <a:off x="1371600" y="1620571"/>
            <a:ext cx="9601200" cy="4897924"/>
          </a:xfrm>
        </p:spPr>
        <p:txBody>
          <a:bodyPr>
            <a:normAutofit fontScale="85000" lnSpcReduction="10000"/>
          </a:bodyPr>
          <a:lstStyle/>
          <a:p>
            <a:pPr algn="l" fontAlgn="t">
              <a:spcAft>
                <a:spcPts val="1200"/>
              </a:spcAft>
              <a:buFont typeface="Arial" panose="020B0604020202020204" pitchFamily="34" charset="0"/>
              <a:buChar char="•"/>
            </a:pPr>
            <a:r>
              <a:rPr lang="it-IT" b="0" i="0" dirty="0">
                <a:effectLst/>
              </a:rPr>
              <a:t>Abbiamo confrontato quattro algoritmi di classificazione su CIFAR-10, trovando che la </a:t>
            </a:r>
            <a:r>
              <a:rPr lang="it-IT" b="1" i="0" dirty="0">
                <a:effectLst/>
              </a:rPr>
              <a:t>SVM con kernel RBF</a:t>
            </a:r>
            <a:r>
              <a:rPr lang="it-IT" b="0" i="0" dirty="0">
                <a:effectLst/>
              </a:rPr>
              <a:t> è risultata la migliore, con un’</a:t>
            </a:r>
            <a:r>
              <a:rPr lang="it-IT" b="0" i="0" dirty="0" err="1">
                <a:effectLst/>
              </a:rPr>
              <a:t>accuracy</a:t>
            </a:r>
            <a:r>
              <a:rPr lang="it-IT" b="0" i="0" dirty="0">
                <a:effectLst/>
              </a:rPr>
              <a:t> ~57%. Questo risultato supera nettamente quelli di modelli lineari come la regressione logistica (~40%) e di metodi basati su vicini o alberi (&lt;30%). L’uso di tecniche di </a:t>
            </a:r>
            <a:r>
              <a:rPr lang="it-IT" b="0" i="0" dirty="0" err="1">
                <a:effectLst/>
              </a:rPr>
              <a:t>preprocessing</a:t>
            </a:r>
            <a:r>
              <a:rPr lang="it-IT" b="0" i="0" dirty="0">
                <a:effectLst/>
              </a:rPr>
              <a:t> (standardizzazione, PCA) e di una rigorosa validazione ha contribuito a ottenere il massimo da questi modelli “classici”.</a:t>
            </a:r>
          </a:p>
          <a:p>
            <a:pPr algn="l" fontAlgn="t">
              <a:spcAft>
                <a:spcPts val="1200"/>
              </a:spcAft>
              <a:buFont typeface="Arial" panose="020B0604020202020204" pitchFamily="34" charset="0"/>
              <a:buChar char="•"/>
            </a:pPr>
            <a:r>
              <a:rPr lang="it-IT" b="0" i="0" dirty="0">
                <a:effectLst/>
              </a:rPr>
              <a:t>Nonostante l’SVM abbia fornito la performance più alta tra i modelli provati, l’accuratezza del </a:t>
            </a:r>
            <a:r>
              <a:rPr lang="it-IT" b="1" i="0" dirty="0">
                <a:effectLst/>
              </a:rPr>
              <a:t>57%</a:t>
            </a:r>
            <a:r>
              <a:rPr lang="it-IT" b="0" i="0" dirty="0">
                <a:effectLst/>
              </a:rPr>
              <a:t> rimane moderata in termini assoluti. Ciò evidenzia i </a:t>
            </a:r>
            <a:r>
              <a:rPr lang="it-IT" b="1" i="0" dirty="0">
                <a:effectLst/>
              </a:rPr>
              <a:t>limiti dei classificatori tradizionali</a:t>
            </a:r>
            <a:r>
              <a:rPr lang="it-IT" b="0" i="0" dirty="0">
                <a:effectLst/>
              </a:rPr>
              <a:t> su un dataset complesso come CIFAR-10: le relazioni tra pixel e classe non sono strettamente lineari e richiedono modelli con elevata capacità espressiva.</a:t>
            </a:r>
          </a:p>
          <a:p>
            <a:pPr algn="l" fontAlgn="t">
              <a:spcAft>
                <a:spcPts val="1200"/>
              </a:spcAft>
              <a:buFont typeface="Arial" panose="020B0604020202020204" pitchFamily="34" charset="0"/>
              <a:buChar char="•"/>
            </a:pPr>
            <a:r>
              <a:rPr lang="it-IT" b="1" i="0" dirty="0">
                <a:effectLst/>
              </a:rPr>
              <a:t>PCA e </a:t>
            </a:r>
            <a:r>
              <a:rPr lang="it-IT" b="1" i="0" dirty="0" err="1">
                <a:effectLst/>
              </a:rPr>
              <a:t>Overfitting</a:t>
            </a:r>
            <a:r>
              <a:rPr lang="it-IT" b="1" i="0" dirty="0">
                <a:effectLst/>
              </a:rPr>
              <a:t>:</a:t>
            </a:r>
            <a:r>
              <a:rPr lang="it-IT" b="0" i="0" dirty="0">
                <a:effectLst/>
              </a:rPr>
              <a:t> L’applicazione della PCA ha ridotto la dimensionalità dei dati, aiutando a controllare l’</a:t>
            </a:r>
            <a:r>
              <a:rPr lang="it-IT" b="0" i="0" dirty="0" err="1">
                <a:effectLst/>
              </a:rPr>
              <a:t>overfitting</a:t>
            </a:r>
            <a:r>
              <a:rPr lang="it-IT" b="0" i="0" dirty="0">
                <a:effectLst/>
              </a:rPr>
              <a:t> e a ridurre i tempi di calcolo. Ad esempio, il </a:t>
            </a:r>
            <a:r>
              <a:rPr lang="it-IT" b="0" i="0" dirty="0" err="1">
                <a:effectLst/>
              </a:rPr>
              <a:t>decision</a:t>
            </a:r>
            <a:r>
              <a:rPr lang="it-IT" b="0" i="0" dirty="0">
                <a:effectLst/>
              </a:rPr>
              <a:t> </a:t>
            </a:r>
            <a:r>
              <a:rPr lang="it-IT" b="0" i="0" dirty="0" err="1">
                <a:effectLst/>
              </a:rPr>
              <a:t>tree</a:t>
            </a:r>
            <a:r>
              <a:rPr lang="it-IT" b="0" i="0" dirty="0">
                <a:effectLst/>
              </a:rPr>
              <a:t> senza vincoli </a:t>
            </a:r>
            <a:r>
              <a:rPr lang="it-IT" b="0" i="0" dirty="0" err="1">
                <a:effectLst/>
              </a:rPr>
              <a:t>overfitava</a:t>
            </a:r>
            <a:r>
              <a:rPr lang="it-IT" b="0" i="0" dirty="0">
                <a:effectLst/>
              </a:rPr>
              <a:t> pesantemente i dati di training (85% </a:t>
            </a:r>
            <a:r>
              <a:rPr lang="it-IT" b="0" i="0" dirty="0" err="1">
                <a:effectLst/>
              </a:rPr>
              <a:t>accuracy</a:t>
            </a:r>
            <a:r>
              <a:rPr lang="it-IT" b="0" i="0" dirty="0">
                <a:effectLst/>
              </a:rPr>
              <a:t> in </a:t>
            </a:r>
            <a:r>
              <a:rPr lang="it-IT" b="0" i="0" dirty="0" err="1">
                <a:effectLst/>
              </a:rPr>
              <a:t>train</a:t>
            </a:r>
            <a:r>
              <a:rPr lang="it-IT" b="0" i="0" dirty="0">
                <a:effectLst/>
              </a:rPr>
              <a:t> vs 27% test), segnale di </a:t>
            </a:r>
            <a:r>
              <a:rPr lang="it-IT" b="0" i="0" dirty="0" err="1">
                <a:effectLst/>
              </a:rPr>
              <a:t>sovradattamento</a:t>
            </a:r>
            <a:r>
              <a:rPr lang="it-IT" b="0" i="0" dirty="0">
                <a:effectLst/>
              </a:rPr>
              <a:t>; limitare la profondità e usare PCA ha leggermente aiutato a risolvere il problema, anche se la struttura ad albero rimane poco adatta a questo task ad alta dimensionalità. </a:t>
            </a:r>
          </a:p>
          <a:p>
            <a:pPr algn="l" fontAlgn="t">
              <a:spcAft>
                <a:spcPts val="1200"/>
              </a:spcAft>
              <a:buFont typeface="Arial" panose="020B0604020202020204" pitchFamily="34" charset="0"/>
              <a:buChar char="•"/>
            </a:pPr>
            <a:r>
              <a:rPr lang="it-IT" b="0" i="0" dirty="0">
                <a:effectLst/>
              </a:rPr>
              <a:t>In generale, i modelli lineari e con kernel radiale hanno beneficiato della riduzione del rumore e della semplificazione dello spazio delle feature operata dalla PCA.</a:t>
            </a:r>
          </a:p>
          <a:p>
            <a:pPr marL="0" indent="0" algn="l" fontAlgn="t">
              <a:spcAft>
                <a:spcPts val="1200"/>
              </a:spcAft>
              <a:buNone/>
            </a:pPr>
            <a:endParaRPr lang="it-IT" sz="1600" b="0" i="0" dirty="0">
              <a:effectLst/>
            </a:endParaRPr>
          </a:p>
        </p:txBody>
      </p:sp>
    </p:spTree>
    <p:extLst>
      <p:ext uri="{BB962C8B-B14F-4D97-AF65-F5344CB8AC3E}">
        <p14:creationId xmlns:p14="http://schemas.microsoft.com/office/powerpoint/2010/main" val="1350306162"/>
      </p:ext>
    </p:extLst>
  </p:cSld>
  <p:clrMapOvr>
    <a:masterClrMapping/>
  </p:clrMapOvr>
</p:sld>
</file>

<file path=ppt/theme/theme1.xml><?xml version="1.0" encoding="utf-8"?>
<a:theme xmlns:a="http://schemas.openxmlformats.org/drawingml/2006/main" name="Ritaglio">
  <a:themeElements>
    <a:clrScheme name="Arancione ross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itagli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Ritaglio</Template>
  <TotalTime>26</TotalTime>
  <Words>2235</Words>
  <Application>Microsoft Office PowerPoint</Application>
  <PresentationFormat>Widescreen</PresentationFormat>
  <Paragraphs>45</Paragraphs>
  <Slides>9</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9</vt:i4>
      </vt:variant>
    </vt:vector>
  </HeadingPairs>
  <TitlesOfParts>
    <vt:vector size="16" baseType="lpstr">
      <vt:lpstr>Arial</vt:lpstr>
      <vt:lpstr>Franklin Gothic Book</vt:lpstr>
      <vt:lpstr>Garamond</vt:lpstr>
      <vt:lpstr>Trebuchet MS</vt:lpstr>
      <vt:lpstr>Trebuchet MS (Corpo)</vt:lpstr>
      <vt:lpstr>ui-sans-serif</vt:lpstr>
      <vt:lpstr>Ritaglio</vt:lpstr>
      <vt:lpstr>Classificazione di Immagini CIFAR-10</vt:lpstr>
      <vt:lpstr>Descrizione del dataset CIFAR-10</vt:lpstr>
      <vt:lpstr>Metodologia</vt:lpstr>
      <vt:lpstr>Modelli di Classificazione Utilizzati</vt:lpstr>
      <vt:lpstr>Selezione e Validazione degli Iperparametri</vt:lpstr>
      <vt:lpstr>Risultati e Valutazione dei Modelli</vt:lpstr>
      <vt:lpstr>Presentazione standard di PowerPoint</vt:lpstr>
      <vt:lpstr>Presentazione standard di PowerPoint</vt:lpstr>
      <vt:lpstr>Conclusioni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FEDERICO RUSSO</dc:creator>
  <cp:lastModifiedBy>FEDERICO RUSSO</cp:lastModifiedBy>
  <cp:revision>1</cp:revision>
  <dcterms:created xsi:type="dcterms:W3CDTF">2025-05-05T21:22:08Z</dcterms:created>
  <dcterms:modified xsi:type="dcterms:W3CDTF">2025-05-05T21:49:04Z</dcterms:modified>
</cp:coreProperties>
</file>