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3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5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9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8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0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07A7AF-E128-CC78-E8E4-AF72D4B4F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it-IT" err="1"/>
              <a:t>Powerpoint</a:t>
            </a:r>
            <a:r>
              <a:rPr lang="it-IT"/>
              <a:t> riassuntivo dell’homework 3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1CC597EF-E407-166B-6FD7-FFA7BE71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04" r="11485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3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9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30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FE392-CD71-6F2F-570A-4CB09A97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340E8F-0860-F4FB-6CBA-EB265E10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it-IT"/>
              <a:t>Descrizione del dataset</a:t>
            </a:r>
          </a:p>
        </p:txBody>
      </p:sp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87959C57-816F-087D-01DF-D1279C12C3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5782437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Il dataset è una variante rumorosa di CIFAR-10, composta da immagini a colori di piccola risoluzione (32×32 pixel) divise in 10 classi (per esempio “aereo”, “automobile”, “uccello”, “gatto” ecc.). In totale si hanno 60 000 immagini: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Train 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: 40 000 immagini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Validation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: 10 000 immagini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Test set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: 10 000 immagini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Ogni immagine è memorizzata come array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NumPy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(.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npy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) di forma (32, 32, 3) e valori interi [0–255].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La “rumorosità” può consistere in etichette incorrette o in piccole alterazioni visive (sale-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pepper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blur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leggero, ecc.), così da simulare condizioni di acquisizione non perfette. Questo rende il problema più realistico e sfida la capacità del modello di generalizzare bene.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7208D5E6-33E4-8738-D7DE-6900D9317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3" r="4963"/>
          <a:stretch>
            <a:fillRect/>
          </a:stretch>
        </p:blipFill>
        <p:spPr>
          <a:xfrm>
            <a:off x="6877050" y="-1"/>
            <a:ext cx="531495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4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F6D8C-EF33-6292-37A2-885FC35F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1C4D97-AA73-2295-50EE-FE32A514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/>
              <a:t>METODOLOGIA</a:t>
            </a:r>
            <a:br>
              <a:rPr lang="it-IT"/>
            </a:br>
            <a:r>
              <a:rPr lang="it-IT"/>
              <a:t>ADOTTATA #1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4324B52C-483D-565E-0316-9397CAA2A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6001512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Caricamento e </a:t>
            </a:r>
            <a:r>
              <a:rPr kumimoji="0" lang="it-IT" altLang="it-IT" sz="1400" b="1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preprocessing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All’avvio carichiamo i sei file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NumPy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x_train.npy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y_train.npy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x_val.npy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y_val.npy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x_test.npy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y_test.npy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) con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np.load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ottenendo matrici di immagini a colori 32×32×3 e vettori di etichette. Ogni immagine viene poi trasformata in un vettore 1D di 3 072 feature mediante un’operazione di </a:t>
            </a:r>
            <a:r>
              <a:rPr kumimoji="0" lang="it-IT" altLang="it-IT" sz="1400" b="0" i="1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flatten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e normalizzata in virgola mobile nell’intervallo [0, 1] dividendo per 255.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Standardizzazione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Per garantire che tutte le feature contribuiscano in modo equilibrato all’ottimizzazione, applichiamo uno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StandardScaler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che centra ogni colonna a media zero e la riduce a varianza unitaria. Questa operazione, eseguita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fit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sul solo training set e poi applicata a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validation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e test, aiuta l’algoritmo di discesa del gradiente interno all’MLP a convergere più velocemente e in modo stabile.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Definizione del modello</a:t>
            </a:r>
            <a:b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</a:b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Abbiamo scelto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MLPClassifier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di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scikit-learn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, un modulo che realizza un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perceptron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multistrato “chiavi in mano”. L’architettura esplorata comprende configurazioni a uno o due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hidden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layer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(ad esempio 256 neuroni singolo o 512→256). Utilizziamo la funzione di attivazione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ReLU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e il solver Adam incorporato, con regolarizzazione L2 (parametro alpha) per contrastare l’over-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fit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e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early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stopping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 abilitato (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early_stopping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=True,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n_iter_no_change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effectLst/>
                <a:latin typeface="Bierstadt" panose="020B0004020202020204" pitchFamily="34" charset="0"/>
                <a:cs typeface="Arial" panose="020B0604020202020204" pitchFamily="34" charset="0"/>
              </a:rPr>
              <a:t>=15) per interrompere il training non appena la performance su un sottoinsieme interno di validazione smette di migliorare.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2ED8C90D-9E45-40B3-E283-47100FD3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3" r="4963"/>
          <a:stretch>
            <a:fillRect/>
          </a:stretch>
        </p:blipFill>
        <p:spPr>
          <a:xfrm>
            <a:off x="7274560" y="1160616"/>
            <a:ext cx="4202057" cy="4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5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E0D61-59EB-505D-4F19-37274227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F8350CB-80D2-1747-38FF-D938BB6F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/>
              <a:t>METODOLOGIA</a:t>
            </a:r>
            <a:br>
              <a:rPr lang="it-IT" dirty="0"/>
            </a:br>
            <a:r>
              <a:rPr lang="it-IT" dirty="0"/>
              <a:t>ADOTTATA #2</a:t>
            </a:r>
            <a:endParaRPr lang="it-IT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BA62025B-21E8-3508-DBDD-A8DB3C1788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6001512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it-IT" altLang="it-IT" sz="1600" b="1" dirty="0">
                <a:latin typeface="Bierstadt" panose="020B0004020202020204" pitchFamily="34" charset="0"/>
              </a:rPr>
              <a:t>Ricerca degli iper-parametri</a:t>
            </a:r>
            <a:br>
              <a:rPr lang="it-IT" altLang="it-IT" sz="1600" dirty="0">
                <a:latin typeface="Bierstadt" panose="020B0004020202020204" pitchFamily="34" charset="0"/>
              </a:rPr>
            </a:br>
            <a:r>
              <a:rPr lang="it-IT" altLang="it-IT" sz="1600" dirty="0">
                <a:latin typeface="Bierstadt" panose="020B0004020202020204" pitchFamily="34" charset="0"/>
              </a:rPr>
              <a:t>Per individuare la combinazione ottimale di dimensione dei </a:t>
            </a:r>
            <a:r>
              <a:rPr lang="it-IT" altLang="it-IT" sz="1600" dirty="0" err="1">
                <a:latin typeface="Bierstadt" panose="020B0004020202020204" pitchFamily="34" charset="0"/>
              </a:rPr>
              <a:t>layer</a:t>
            </a:r>
            <a:r>
              <a:rPr lang="it-IT" altLang="it-IT" sz="1600" dirty="0">
                <a:latin typeface="Bierstadt" panose="020B0004020202020204" pitchFamily="34" charset="0"/>
              </a:rPr>
              <a:t> nascosti, forza della regolarizzazione e tasso di apprendimento iniziale abbiamo condotto una </a:t>
            </a:r>
            <a:r>
              <a:rPr lang="it-IT" altLang="it-IT" sz="1600" dirty="0" err="1">
                <a:latin typeface="Bierstadt" panose="020B0004020202020204" pitchFamily="34" charset="0"/>
              </a:rPr>
              <a:t>Grid</a:t>
            </a:r>
            <a:r>
              <a:rPr lang="it-IT" altLang="it-IT" sz="1600" dirty="0">
                <a:latin typeface="Bierstadt" panose="020B0004020202020204" pitchFamily="34" charset="0"/>
              </a:rPr>
              <a:t> </a:t>
            </a:r>
            <a:r>
              <a:rPr lang="it-IT" altLang="it-IT" sz="1600" dirty="0" err="1">
                <a:latin typeface="Bierstadt" panose="020B0004020202020204" pitchFamily="34" charset="0"/>
              </a:rPr>
              <a:t>Search</a:t>
            </a:r>
            <a:r>
              <a:rPr lang="it-IT" altLang="it-IT" sz="1600" dirty="0">
                <a:latin typeface="Bierstadt" panose="020B0004020202020204" pitchFamily="34" charset="0"/>
              </a:rPr>
              <a:t> con cross-</a:t>
            </a:r>
            <a:r>
              <a:rPr lang="it-IT" altLang="it-IT" sz="1600" dirty="0" err="1">
                <a:latin typeface="Bierstadt" panose="020B0004020202020204" pitchFamily="34" charset="0"/>
              </a:rPr>
              <a:t>validation</a:t>
            </a:r>
            <a:r>
              <a:rPr lang="it-IT" altLang="it-IT" sz="1600" dirty="0">
                <a:latin typeface="Bierstadt" panose="020B0004020202020204" pitchFamily="34" charset="0"/>
              </a:rPr>
              <a:t> a 3 </a:t>
            </a:r>
            <a:r>
              <a:rPr lang="it-IT" altLang="it-IT" sz="1600" dirty="0" err="1">
                <a:latin typeface="Bierstadt" panose="020B0004020202020204" pitchFamily="34" charset="0"/>
              </a:rPr>
              <a:t>fold</a:t>
            </a:r>
            <a:r>
              <a:rPr lang="it-IT" altLang="it-IT" sz="1600" dirty="0">
                <a:latin typeface="Bierstadt" panose="020B0004020202020204" pitchFamily="34" charset="0"/>
              </a:rPr>
              <a:t> sul solo training set. Ogni configurazione viene addestrata per un massimo di 200 epoche, con interruzione anticipata se non si osservano miglioramenti, e la metrica di riferimento è l’</a:t>
            </a:r>
            <a:r>
              <a:rPr lang="it-IT" altLang="it-IT" sz="1600" dirty="0" err="1">
                <a:latin typeface="Bierstadt" panose="020B0004020202020204" pitchFamily="34" charset="0"/>
              </a:rPr>
              <a:t>accuracy</a:t>
            </a:r>
            <a:r>
              <a:rPr lang="it-IT" altLang="it-IT" sz="1600" dirty="0">
                <a:latin typeface="Bierstadt" panose="020B0004020202020204" pitchFamily="34" charset="0"/>
              </a:rPr>
              <a:t> media sui tre sottoinsiemi.</a:t>
            </a:r>
            <a:endParaRPr lang="it-IT" altLang="it-IT" sz="1600">
              <a:latin typeface="Bierstadt" panose="020B00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it-IT" altLang="it-IT" sz="1600" b="1" dirty="0">
                <a:latin typeface="Bierstadt" panose="020B0004020202020204" pitchFamily="34" charset="0"/>
              </a:rPr>
              <a:t>Validazione esterna e test finale</a:t>
            </a:r>
            <a:br>
              <a:rPr lang="it-IT" altLang="it-IT" sz="1600" dirty="0">
                <a:latin typeface="Bierstadt" panose="020B0004020202020204" pitchFamily="34" charset="0"/>
              </a:rPr>
            </a:br>
            <a:r>
              <a:rPr lang="it-IT" altLang="it-IT" sz="1600" dirty="0">
                <a:latin typeface="Bierstadt" panose="020B0004020202020204" pitchFamily="34" charset="0"/>
              </a:rPr>
              <a:t>Il miglior modello, selezionato in base all’</a:t>
            </a:r>
            <a:r>
              <a:rPr lang="it-IT" altLang="it-IT" sz="1600" dirty="0" err="1">
                <a:latin typeface="Bierstadt" panose="020B0004020202020204" pitchFamily="34" charset="0"/>
              </a:rPr>
              <a:t>accuracy</a:t>
            </a:r>
            <a:r>
              <a:rPr lang="it-IT" altLang="it-IT" sz="1600" dirty="0">
                <a:latin typeface="Bierstadt" panose="020B0004020202020204" pitchFamily="34" charset="0"/>
              </a:rPr>
              <a:t> media di cross-</a:t>
            </a:r>
            <a:r>
              <a:rPr lang="it-IT" altLang="it-IT" sz="1600" dirty="0" err="1">
                <a:latin typeface="Bierstadt" panose="020B0004020202020204" pitchFamily="34" charset="0"/>
              </a:rPr>
              <a:t>validation</a:t>
            </a:r>
            <a:r>
              <a:rPr lang="it-IT" altLang="it-IT" sz="1600" dirty="0">
                <a:latin typeface="Bierstadt" panose="020B0004020202020204" pitchFamily="34" charset="0"/>
              </a:rPr>
              <a:t>, viene verificato sul </a:t>
            </a:r>
            <a:r>
              <a:rPr lang="it-IT" altLang="it-IT" sz="1600" dirty="0" err="1">
                <a:latin typeface="Bierstadt" panose="020B0004020202020204" pitchFamily="34" charset="0"/>
              </a:rPr>
              <a:t>validation</a:t>
            </a:r>
            <a:r>
              <a:rPr lang="it-IT" altLang="it-IT" sz="1600" dirty="0">
                <a:latin typeface="Bierstadt" panose="020B0004020202020204" pitchFamily="34" charset="0"/>
              </a:rPr>
              <a:t> set “esterna” per assicurarsi che non vi siano over-</a:t>
            </a:r>
            <a:r>
              <a:rPr lang="it-IT" altLang="it-IT" sz="1600" dirty="0" err="1">
                <a:latin typeface="Bierstadt" panose="020B0004020202020204" pitchFamily="34" charset="0"/>
              </a:rPr>
              <a:t>fit</a:t>
            </a:r>
            <a:r>
              <a:rPr lang="it-IT" altLang="it-IT" sz="1600" dirty="0">
                <a:latin typeface="Bierstadt" panose="020B0004020202020204" pitchFamily="34" charset="0"/>
              </a:rPr>
              <a:t> residui. Infine viene valutato sul test set vero e proprio, riportando </a:t>
            </a:r>
            <a:r>
              <a:rPr lang="it-IT" altLang="it-IT" sz="1600" dirty="0" err="1">
                <a:latin typeface="Bierstadt" panose="020B0004020202020204" pitchFamily="34" charset="0"/>
              </a:rPr>
              <a:t>accuracy</a:t>
            </a:r>
            <a:r>
              <a:rPr lang="it-IT" altLang="it-IT" sz="1600" dirty="0">
                <a:latin typeface="Bierstadt" panose="020B0004020202020204" pitchFamily="34" charset="0"/>
              </a:rPr>
              <a:t>, precisione, recall e F1 macro, e visualizzando la </a:t>
            </a:r>
            <a:r>
              <a:rPr lang="it-IT" altLang="it-IT" sz="1600" dirty="0" err="1">
                <a:latin typeface="Bierstadt" panose="020B0004020202020204" pitchFamily="34" charset="0"/>
              </a:rPr>
              <a:t>confusion</a:t>
            </a:r>
            <a:r>
              <a:rPr lang="it-IT" altLang="it-IT" sz="1600" dirty="0">
                <a:latin typeface="Bierstadt" panose="020B0004020202020204" pitchFamily="34" charset="0"/>
              </a:rPr>
              <a:t> </a:t>
            </a:r>
            <a:r>
              <a:rPr lang="it-IT" altLang="it-IT" sz="1600" dirty="0" err="1">
                <a:latin typeface="Bierstadt" panose="020B0004020202020204" pitchFamily="34" charset="0"/>
              </a:rPr>
              <a:t>matrix</a:t>
            </a:r>
            <a:r>
              <a:rPr lang="it-IT" altLang="it-IT" sz="1600" dirty="0">
                <a:latin typeface="Bierstadt" panose="020B0004020202020204" pitchFamily="34" charset="0"/>
              </a:rPr>
              <a:t> per identificare le coppie di classi maggiormente confuse.</a:t>
            </a:r>
            <a:endParaRPr lang="it-IT" altLang="it-IT" sz="1600">
              <a:latin typeface="Bierstadt" panose="020B0004020202020204" pitchFamily="34" charset="0"/>
            </a:endParaRP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F9125AD1-FC1D-E7F2-BBBB-E1512298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3" r="4963"/>
          <a:stretch>
            <a:fillRect/>
          </a:stretch>
        </p:blipFill>
        <p:spPr>
          <a:xfrm>
            <a:off x="7274560" y="1160616"/>
            <a:ext cx="4202057" cy="49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9D16C-F99C-BC2E-A51C-CD1B0B9F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52A760-D30C-06B8-1FAF-4226FBE5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it-IT" dirty="0"/>
              <a:t>Descrizione dei</a:t>
            </a:r>
            <a:br>
              <a:rPr lang="it-IT" dirty="0"/>
            </a:br>
            <a:r>
              <a:rPr lang="it-IT" dirty="0"/>
              <a:t>risultati</a:t>
            </a:r>
          </a:p>
        </p:txBody>
      </p:sp>
      <p:cxnSp>
        <p:nvCxnSpPr>
          <p:cNvPr id="37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44E9A0D6-FC72-8F38-1115-9E058D81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83" r="4963"/>
          <a:stretch>
            <a:fillRect/>
          </a:stretch>
        </p:blipFill>
        <p:spPr>
          <a:xfrm>
            <a:off x="804672" y="2229635"/>
            <a:ext cx="3310128" cy="393341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53B3B2E-0F81-2B0E-8DF9-4DCC6798A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9200" y="914399"/>
            <a:ext cx="6455664" cy="5248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latin typeface="Bierstadt" panose="020B0004020202020204" pitchFamily="34" charset="0"/>
              </a:rPr>
              <a:t>La </a:t>
            </a:r>
            <a:r>
              <a:rPr lang="it-IT" sz="1800" b="1" dirty="0">
                <a:latin typeface="Bierstadt" panose="020B0004020202020204" pitchFamily="34" charset="0"/>
              </a:rPr>
              <a:t>migliore configurazione</a:t>
            </a:r>
            <a:r>
              <a:rPr lang="it-IT" sz="1800" dirty="0">
                <a:latin typeface="Bierstadt" panose="020B0004020202020204" pitchFamily="34" charset="0"/>
              </a:rPr>
              <a:t> trovata era, per esempio,</a:t>
            </a:r>
          </a:p>
          <a:p>
            <a:pPr lvl="1">
              <a:lnSpc>
                <a:spcPct val="100000"/>
              </a:lnSpc>
            </a:pPr>
            <a:r>
              <a:rPr lang="it-IT" dirty="0" err="1">
                <a:latin typeface="Bierstadt" panose="020B0004020202020204" pitchFamily="34" charset="0"/>
              </a:rPr>
              <a:t>hidden_layer_sizes</a:t>
            </a:r>
            <a:r>
              <a:rPr lang="it-IT" dirty="0">
                <a:latin typeface="Bierstadt" panose="020B0004020202020204" pitchFamily="34" charset="0"/>
              </a:rPr>
              <a:t> = (256),</a:t>
            </a:r>
          </a:p>
          <a:p>
            <a:pPr lvl="1">
              <a:lnSpc>
                <a:spcPct val="100000"/>
              </a:lnSpc>
            </a:pPr>
            <a:r>
              <a:rPr lang="it-IT" dirty="0">
                <a:latin typeface="Bierstadt" panose="020B0004020202020204" pitchFamily="34" charset="0"/>
              </a:rPr>
              <a:t>alpha = 1 × 10⁻⁴,</a:t>
            </a:r>
          </a:p>
          <a:p>
            <a:pPr lvl="1">
              <a:lnSpc>
                <a:spcPct val="100000"/>
              </a:lnSpc>
            </a:pPr>
            <a:r>
              <a:rPr lang="it-IT" dirty="0" err="1">
                <a:latin typeface="Bierstadt" panose="020B0004020202020204" pitchFamily="34" charset="0"/>
              </a:rPr>
              <a:t>learning_rate_init</a:t>
            </a:r>
            <a:r>
              <a:rPr lang="it-IT" dirty="0">
                <a:latin typeface="Bierstadt" panose="020B0004020202020204" pitchFamily="34" charset="0"/>
              </a:rPr>
              <a:t> = 1 × 10⁻³.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>
                <a:latin typeface="Bierstadt" panose="020B0004020202020204" pitchFamily="34" charset="0"/>
              </a:rPr>
              <a:t>Accuracy</a:t>
            </a:r>
            <a:r>
              <a:rPr lang="it-IT" sz="1800" b="1" dirty="0">
                <a:latin typeface="Bierstadt" panose="020B0004020202020204" pitchFamily="34" charset="0"/>
              </a:rPr>
              <a:t> </a:t>
            </a:r>
            <a:r>
              <a:rPr lang="it-IT" sz="1800" b="1" dirty="0" err="1">
                <a:latin typeface="Bierstadt" panose="020B0004020202020204" pitchFamily="34" charset="0"/>
              </a:rPr>
              <a:t>validation</a:t>
            </a:r>
            <a:r>
              <a:rPr lang="it-IT" sz="1800" b="1" dirty="0">
                <a:latin typeface="Bierstadt" panose="020B0004020202020204" pitchFamily="34" charset="0"/>
              </a:rPr>
              <a:t> esterno</a:t>
            </a:r>
            <a:r>
              <a:rPr lang="it-IT" sz="1800" dirty="0">
                <a:latin typeface="Bierstadt" panose="020B0004020202020204" pitchFamily="34" charset="0"/>
              </a:rPr>
              <a:t>: 0.62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 err="1">
                <a:latin typeface="Bierstadt" panose="020B0004020202020204" pitchFamily="34" charset="0"/>
              </a:rPr>
              <a:t>Accuracy</a:t>
            </a:r>
            <a:r>
              <a:rPr lang="it-IT" sz="1800" b="1" dirty="0">
                <a:latin typeface="Bierstadt" panose="020B0004020202020204" pitchFamily="34" charset="0"/>
              </a:rPr>
              <a:t> test</a:t>
            </a:r>
            <a:r>
              <a:rPr lang="it-IT" sz="1800" dirty="0">
                <a:latin typeface="Bierstadt" panose="020B0004020202020204" pitchFamily="34" charset="0"/>
              </a:rPr>
              <a:t>: 0.60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b="1" dirty="0">
                <a:latin typeface="Bierstadt" panose="020B0004020202020204" pitchFamily="34" charset="0"/>
              </a:rPr>
              <a:t>F1 macro</a:t>
            </a:r>
            <a:r>
              <a:rPr lang="it-IT" sz="1800" dirty="0">
                <a:latin typeface="Bierstadt" panose="020B0004020202020204" pitchFamily="34" charset="0"/>
              </a:rPr>
              <a:t> sul test: 0.58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latin typeface="Bierstadt" panose="020B0004020202020204" pitchFamily="34" charset="0"/>
              </a:rPr>
              <a:t>Dal </a:t>
            </a:r>
            <a:r>
              <a:rPr lang="it-IT" sz="1800" b="1" dirty="0" err="1">
                <a:latin typeface="Bierstadt" panose="020B0004020202020204" pitchFamily="34" charset="0"/>
              </a:rPr>
              <a:t>classification</a:t>
            </a:r>
            <a:r>
              <a:rPr lang="it-IT" sz="1800" b="1" dirty="0">
                <a:latin typeface="Bierstadt" panose="020B0004020202020204" pitchFamily="34" charset="0"/>
              </a:rPr>
              <a:t> report</a:t>
            </a:r>
            <a:r>
              <a:rPr lang="it-IT" sz="1800" dirty="0">
                <a:latin typeface="Bierstadt" panose="020B0004020202020204" pitchFamily="34" charset="0"/>
              </a:rPr>
              <a:t> emerge che tutte le classi ottengono performance simili, con precisioni e recall intorno allo 0.55–0.65</a:t>
            </a:r>
            <a:r>
              <a:rPr lang="it-IT" sz="1800">
                <a:latin typeface="Bierstadt" panose="020B00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>
                <a:latin typeface="Bierstadt" panose="020B0004020202020204" pitchFamily="34" charset="0"/>
              </a:rPr>
              <a:t>La </a:t>
            </a:r>
            <a:r>
              <a:rPr lang="it-IT" sz="1800" b="1" dirty="0" err="1">
                <a:latin typeface="Bierstadt" panose="020B0004020202020204" pitchFamily="34" charset="0"/>
              </a:rPr>
              <a:t>confusion</a:t>
            </a:r>
            <a:r>
              <a:rPr lang="it-IT" sz="1800" b="1" dirty="0">
                <a:latin typeface="Bierstadt" panose="020B0004020202020204" pitchFamily="34" charset="0"/>
              </a:rPr>
              <a:t> </a:t>
            </a:r>
            <a:r>
              <a:rPr lang="it-IT" sz="1800" b="1" dirty="0" err="1">
                <a:latin typeface="Bierstadt" panose="020B0004020202020204" pitchFamily="34" charset="0"/>
              </a:rPr>
              <a:t>matrix</a:t>
            </a:r>
            <a:r>
              <a:rPr lang="it-IT" sz="1800" dirty="0">
                <a:latin typeface="Bierstadt" panose="020B0004020202020204" pitchFamily="34" charset="0"/>
              </a:rPr>
              <a:t> rivela che le coppie di classi più confuse sono quelle visivamente simili (per esempio “automobile” vs “camion” e “cane” vs “gatto”).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sz="1800" dirty="0">
                <a:latin typeface="Bierstadt" panose="020B0004020202020204" pitchFamily="34" charset="0"/>
              </a:rPr>
              <a:t>Nonostante la rumorosità dei dati, un MLP semplice con </a:t>
            </a:r>
            <a:r>
              <a:rPr lang="it-IT" sz="1800" dirty="0" err="1">
                <a:latin typeface="Bierstadt" panose="020B0004020202020204" pitchFamily="34" charset="0"/>
              </a:rPr>
              <a:t>preprocessing</a:t>
            </a:r>
            <a:r>
              <a:rPr lang="it-IT" sz="1800" dirty="0">
                <a:latin typeface="Bierstadt" panose="020B0004020202020204" pitchFamily="34" charset="0"/>
              </a:rPr>
              <a:t> corretto, regolarizzazione L2 ed </a:t>
            </a:r>
            <a:r>
              <a:rPr lang="it-IT" sz="1800" dirty="0" err="1">
                <a:latin typeface="Bierstadt" panose="020B0004020202020204" pitchFamily="34" charset="0"/>
              </a:rPr>
              <a:t>early</a:t>
            </a:r>
            <a:r>
              <a:rPr lang="it-IT" sz="1800" dirty="0">
                <a:latin typeface="Bierstadt" panose="020B0004020202020204" pitchFamily="34" charset="0"/>
              </a:rPr>
              <a:t> </a:t>
            </a:r>
            <a:r>
              <a:rPr lang="it-IT" sz="1800" dirty="0" err="1">
                <a:latin typeface="Bierstadt" panose="020B0004020202020204" pitchFamily="34" charset="0"/>
              </a:rPr>
              <a:t>stopping</a:t>
            </a:r>
            <a:r>
              <a:rPr lang="it-IT" sz="1800" dirty="0">
                <a:latin typeface="Bierstadt" panose="020B0004020202020204" pitchFamily="34" charset="0"/>
              </a:rPr>
              <a:t> ha raggiunto un’</a:t>
            </a:r>
            <a:r>
              <a:rPr lang="it-IT" sz="1800" dirty="0" err="1">
                <a:latin typeface="Bierstadt" panose="020B0004020202020204" pitchFamily="34" charset="0"/>
              </a:rPr>
              <a:t>accuracy</a:t>
            </a:r>
            <a:r>
              <a:rPr lang="it-IT" sz="1800" dirty="0">
                <a:latin typeface="Bierstadt" panose="020B0004020202020204" pitchFamily="34" charset="0"/>
              </a:rPr>
              <a:t> intorno al 60%, un buon punto di partenza per miglioramenti futuri (ad esempio CNN o tecniche di data </a:t>
            </a:r>
            <a:r>
              <a:rPr lang="it-IT" sz="1800" dirty="0" err="1">
                <a:latin typeface="Bierstadt" panose="020B0004020202020204" pitchFamily="34" charset="0"/>
              </a:rPr>
              <a:t>augmentation</a:t>
            </a:r>
            <a:r>
              <a:rPr lang="it-IT" sz="1800" dirty="0">
                <a:latin typeface="Bierstadt" panose="020B00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432120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713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Bierstadt</vt:lpstr>
      <vt:lpstr>Calisto MT</vt:lpstr>
      <vt:lpstr>Univers Condensed</vt:lpstr>
      <vt:lpstr>ChronicleVTI</vt:lpstr>
      <vt:lpstr>Powerpoint riassuntivo dell’homework 3</vt:lpstr>
      <vt:lpstr>Descrizione del dataset</vt:lpstr>
      <vt:lpstr>METODOLOGIA ADOTTATA #1</vt:lpstr>
      <vt:lpstr>METODOLOGIA ADOTTATA #2</vt:lpstr>
      <vt:lpstr>Descrizione dei 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RUSSO</dc:creator>
  <cp:lastModifiedBy>FEDERICO RUSSO</cp:lastModifiedBy>
  <cp:revision>1</cp:revision>
  <dcterms:created xsi:type="dcterms:W3CDTF">2025-06-19T14:56:37Z</dcterms:created>
  <dcterms:modified xsi:type="dcterms:W3CDTF">2025-06-19T15:13:01Z</dcterms:modified>
</cp:coreProperties>
</file>