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0" r:id="rId5"/>
    <p:sldId id="261" r:id="rId6"/>
    <p:sldId id="297" r:id="rId7"/>
    <p:sldId id="289" r:id="rId8"/>
    <p:sldId id="273" r:id="rId9"/>
    <p:sldId id="290" r:id="rId10"/>
    <p:sldId id="291" r:id="rId11"/>
    <p:sldId id="292" r:id="rId12"/>
    <p:sldId id="293" r:id="rId13"/>
    <p:sldId id="300" r:id="rId14"/>
    <p:sldId id="287" r:id="rId15"/>
    <p:sldId id="302" r:id="rId16"/>
    <p:sldId id="303" r:id="rId17"/>
    <p:sldId id="262" r:id="rId18"/>
    <p:sldId id="301" r:id="rId19"/>
    <p:sldId id="30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8AD30-61BF-403B-930A-379E336E2562}" v="79" dt="2025-06-03T17:41:39.341"/>
    <p1510:client id="{3579B2EA-F1AF-C70F-D201-E03AC8DC9A51}" v="105" dt="2025-06-03T17:57:18.955"/>
    <p1510:client id="{A9FE3F69-3417-4AA2-8615-DFB2B55560E7}" v="1542" dt="2025-06-03T23:48:22.25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6" autoAdjust="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2B21-D3C9-4AB1-B598-3ACC4083F6CC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E01B1-1775-4B9A-922A-0B2B73FE9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90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65849" y="461004"/>
            <a:ext cx="9144000" cy="461035"/>
          </a:xfrm>
        </p:spPr>
        <p:txBody>
          <a:bodyPr>
            <a:noAutofit/>
          </a:bodyPr>
          <a:lstStyle/>
          <a:p>
            <a:r>
              <a:rPr lang="de-DE" sz="280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UNIVERSITÀ DEGLI STUDI DI SALERNO</a:t>
            </a:r>
            <a:endParaRPr lang="it-IT" sz="28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46280" y="1090494"/>
            <a:ext cx="10699439" cy="2058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DIPARTIMENTO DI INGEGNERIA DELL’INFORMAZIONE ED ELETTRICA E MATEMATICA APPLICATA</a:t>
            </a:r>
            <a:endParaRPr lang="it-IT" sz="18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de-DE" sz="180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CORSO DI LAUREA MAGISTRALE IN INGEGNERIA INFORMATICA</a:t>
            </a:r>
            <a:endParaRPr lang="de-DE" sz="18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de-DE" sz="2800">
                <a:solidFill>
                  <a:schemeClr val="bg2"/>
                </a:solidFill>
                <a:latin typeface="Calibri"/>
                <a:cs typeface="Calibri"/>
              </a:rPr>
              <a:t>PROJECT WORK</a:t>
            </a:r>
          </a:p>
          <a:p>
            <a:r>
              <a:rPr lang="de-DE" sz="2800" err="1">
                <a:solidFill>
                  <a:schemeClr val="bg2"/>
                </a:solidFill>
                <a:latin typeface="Calibri"/>
                <a:cs typeface="Calibri"/>
              </a:rPr>
              <a:t>Gruppo</a:t>
            </a:r>
            <a:r>
              <a:rPr lang="de-DE" sz="2800">
                <a:solidFill>
                  <a:schemeClr val="bg2"/>
                </a:solidFill>
                <a:latin typeface="Calibri"/>
                <a:cs typeface="Calibri"/>
              </a:rPr>
              <a:t> n. 3 - IZ</a:t>
            </a:r>
          </a:p>
          <a:p>
            <a:endParaRPr lang="de-DE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692812-35A6-966C-070B-5E4A7369DA5A}"/>
              </a:ext>
            </a:extLst>
          </p:cNvPr>
          <p:cNvSpPr txBox="1"/>
          <p:nvPr/>
        </p:nvSpPr>
        <p:spPr>
          <a:xfrm>
            <a:off x="7421880" y="4328464"/>
            <a:ext cx="52032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 indent="511810"/>
            <a:endParaRPr lang="it-IT" sz="2400" b="1" spc="-120">
              <a:solidFill>
                <a:schemeClr val="bg1"/>
              </a:solidFill>
              <a:latin typeface="Calibri"/>
              <a:cs typeface="Calibri"/>
            </a:endParaRPr>
          </a:p>
          <a:p>
            <a:pPr marL="8890" indent="511810"/>
            <a:r>
              <a:rPr lang="it-IT" sz="2400" b="1" spc="-120">
                <a:solidFill>
                  <a:schemeClr val="bg1"/>
                </a:solidFill>
                <a:latin typeface="Calibri"/>
                <a:cs typeface="Calibri"/>
              </a:rPr>
              <a:t>Vincenzo Pietro Pio Masturzo</a:t>
            </a:r>
          </a:p>
          <a:p>
            <a:pPr marL="8890" indent="511810"/>
            <a:r>
              <a:rPr lang="it-IT" sz="2400" b="1" spc="-120">
                <a:solidFill>
                  <a:schemeClr val="bg1"/>
                </a:solidFill>
                <a:latin typeface="Calibri"/>
                <a:cs typeface="Calibri"/>
              </a:rPr>
              <a:t>Federico Santonicola</a:t>
            </a:r>
          </a:p>
          <a:p>
            <a:pPr marL="8890" indent="511810"/>
            <a:r>
              <a:rPr lang="it-IT" sz="2400" b="1" spc="-90">
                <a:solidFill>
                  <a:schemeClr val="bg1"/>
                </a:solidFill>
                <a:latin typeface="Calibri"/>
                <a:cs typeface="Calibri"/>
              </a:rPr>
              <a:t>Attilio Marco Sessa</a:t>
            </a:r>
            <a:r>
              <a:rPr lang="it-IT" sz="2400" b="1" spc="-8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it-IT" sz="2400" b="1">
              <a:solidFill>
                <a:schemeClr val="bg1"/>
              </a:solidFill>
            </a:endParaRPr>
          </a:p>
          <a:p>
            <a:pPr marL="8890" indent="511810"/>
            <a:r>
              <a:rPr lang="it-IT" sz="2400" b="1" spc="-80">
                <a:solidFill>
                  <a:schemeClr val="bg1"/>
                </a:solidFill>
                <a:latin typeface="Calibri"/>
                <a:cs typeface="Calibri"/>
              </a:rPr>
              <a:t>Martina Rosaria Treglia</a:t>
            </a:r>
            <a:endParaRPr lang="it-IT" sz="2400" b="1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emblema, simbolo, cresta, testo&#10;&#10;Descrizione generata automaticamente">
            <a:extLst>
              <a:ext uri="{FF2B5EF4-FFF2-40B4-BE49-F238E27FC236}">
                <a16:creationId xmlns:a16="http://schemas.microsoft.com/office/drawing/2014/main" id="{B3FED24E-3B50-9A18-503F-E1AE298A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22" y="2814403"/>
            <a:ext cx="1350754" cy="13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E561C-4FC9-397A-03D0-7219BC6F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CC566C-9C55-2119-83D6-3ED093CA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A598BA-7CA5-626C-96E0-67BADE9B5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4C0C5C-B08C-9109-C0E6-986B286C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sulle sprint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424C96B7-D25D-7186-AEFB-8E7C5F8E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E2DA2163-2467-EBB7-3470-7C0B0A8CE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3D0B9732-6D40-BE11-7371-D9C4A54DD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CC0D0-8A76-D661-F626-4B88CF28E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EE269EA-0092-E05D-59AF-F9D9DA63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14" y="889329"/>
            <a:ext cx="860890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it-IT" sz="2400" b="1" dirty="0">
                <a:latin typeface="Arial" panose="020B0604020202020204" pitchFamily="34" charset="0"/>
              </a:rPr>
              <a:t>Velocity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pianificati: 22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completati: 22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Punti salienti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F31A08-2E5B-6F80-F0F6-C8652DFF8D8B}"/>
              </a:ext>
            </a:extLst>
          </p:cNvPr>
          <p:cNvSpPr txBox="1"/>
          <p:nvPr/>
        </p:nvSpPr>
        <p:spPr>
          <a:xfrm>
            <a:off x="416560" y="4259482"/>
            <a:ext cx="11135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Il team ha riconosciuto l’efficacia del lavoro collaborativo, del </a:t>
            </a:r>
            <a:r>
              <a:rPr lang="it-IT" sz="2200" dirty="0" err="1"/>
              <a:t>pair</a:t>
            </a:r>
            <a:r>
              <a:rPr lang="it-IT" sz="2200" dirty="0"/>
              <a:t> programming e del testing continuo, con l’intenzione di migliorare la comunicazione, la suddivisione dei compiti e il confronto prima delle decisioni tecniche. La </a:t>
            </a:r>
            <a:r>
              <a:rPr lang="it-IT" sz="2200" dirty="0" err="1"/>
              <a:t>retrospective</a:t>
            </a:r>
            <a:r>
              <a:rPr lang="it-IT" sz="2200" dirty="0"/>
              <a:t> ha evidenziato la volontà di evitare il lavoro non condiviso, i commit poco chiari e l’incompletezza dei task, puntando a maggiore trasparenza, coordinazione e chiarezza nelle attività.</a:t>
            </a:r>
          </a:p>
        </p:txBody>
      </p:sp>
      <p:pic>
        <p:nvPicPr>
          <p:cNvPr id="1026" name="Picture 2" descr="Sprint Scrum: tutto ciò che devi sapere | Atlassian">
            <a:extLst>
              <a:ext uri="{FF2B5EF4-FFF2-40B4-BE49-F238E27FC236}">
                <a16:creationId xmlns:a16="http://schemas.microsoft.com/office/drawing/2014/main" id="{74B47649-695D-3BFD-6230-9831D8EC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0" y="482600"/>
            <a:ext cx="58927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6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4CA44-1D1A-C3E8-4D98-8629D373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C1B297-D91B-8ADF-3C4E-D6B89663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14" y="889329"/>
            <a:ext cx="860890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lang="it-IT" altLang="it-IT" sz="3600" b="1" dirty="0">
                <a:latin typeface="Arial" panose="020B0604020202020204" pitchFamily="34" charset="0"/>
              </a:rPr>
              <a:t>2</a:t>
            </a:r>
            <a:endParaRPr kumimoji="0" lang="it-IT" altLang="it-IT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it-IT" sz="2400" b="1" dirty="0">
                <a:latin typeface="Arial" panose="020B0604020202020204" pitchFamily="34" charset="0"/>
              </a:rPr>
              <a:t>Velocity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pianificati: 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completati: 29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Punti salienti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459363-4871-565A-05A6-3BE03EFF3E3C}"/>
              </a:ext>
            </a:extLst>
          </p:cNvPr>
          <p:cNvSpPr txBox="1"/>
          <p:nvPr/>
        </p:nvSpPr>
        <p:spPr>
          <a:xfrm>
            <a:off x="416560" y="4259482"/>
            <a:ext cx="11135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Il team ha riconosciuto l’importanza del lavoro di squadra, del confronto tecnico e della peer review, con l’obiettivo di favorire il coinvolgimento attivo, la consultazione prima delle decisioni e la disponibilità al feedback. La </a:t>
            </a:r>
            <a:r>
              <a:rPr lang="it-IT" sz="2200" dirty="0" err="1"/>
              <a:t>retrospective</a:t>
            </a:r>
            <a:r>
              <a:rPr lang="it-IT" sz="2200" dirty="0"/>
              <a:t> ha evidenziato la volontà di evitare task affrontati senza piena comprensione, soluzioni autonome senza confronto e funzionalità non discusse, puntando a maggior collaborazione, chiarezza e condivisione delle scelte progettuali.</a:t>
            </a:r>
          </a:p>
        </p:txBody>
      </p:sp>
      <p:pic>
        <p:nvPicPr>
          <p:cNvPr id="3" name="Picture 2" descr="Sprint Scrum: tutto ciò che devi sapere | Atlassian">
            <a:extLst>
              <a:ext uri="{FF2B5EF4-FFF2-40B4-BE49-F238E27FC236}">
                <a16:creationId xmlns:a16="http://schemas.microsoft.com/office/drawing/2014/main" id="{60E1C3C1-73F7-8AFC-D2B3-85E7840B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0" y="482600"/>
            <a:ext cx="58927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371FF-0C80-945D-4436-EB71129F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943723-7E4C-A8E3-EAB7-01F89711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14" y="889329"/>
            <a:ext cx="860890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it-IT" sz="2400" b="1" dirty="0">
                <a:latin typeface="Arial" panose="020B0604020202020204" pitchFamily="34" charset="0"/>
              </a:rPr>
              <a:t>Velocity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pianificati: 26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completati: 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Punti salienti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B3624D-C763-F765-3377-AA8B730CEE2F}"/>
              </a:ext>
            </a:extLst>
          </p:cNvPr>
          <p:cNvSpPr txBox="1"/>
          <p:nvPr/>
        </p:nvSpPr>
        <p:spPr>
          <a:xfrm>
            <a:off x="416560" y="4259482"/>
            <a:ext cx="11135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Il team ha valorizzato sincerità, </a:t>
            </a:r>
            <a:r>
              <a:rPr lang="it-IT" sz="2200" dirty="0" err="1"/>
              <a:t>pair</a:t>
            </a:r>
            <a:r>
              <a:rPr lang="it-IT" sz="2200" dirty="0"/>
              <a:t> programming e comunicazione trasparente. È emersa la necessità di migliorare l’adozione delle coding convention, il coinvolgimento nelle decisioni e la collaborazione sui task. Si è ribadita l’importanza di evitare test superficiali, sviluppo isolato e modifiche non condivise. È emerso anche il bisogno di un clima più sereno, con meno pressioni e controllo eccessivo. Serve maggiore attenzione agli obiettivi, più confronto nelle scelte e nessuna introduzione di funzionalità non concordate.</a:t>
            </a:r>
          </a:p>
        </p:txBody>
      </p:sp>
      <p:pic>
        <p:nvPicPr>
          <p:cNvPr id="3" name="Picture 2" descr="Sprint Scrum: tutto ciò che devi sapere | Atlassian">
            <a:extLst>
              <a:ext uri="{FF2B5EF4-FFF2-40B4-BE49-F238E27FC236}">
                <a16:creationId xmlns:a16="http://schemas.microsoft.com/office/drawing/2014/main" id="{95A5BF1B-32B1-032D-3D9A-FEA9CE2C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0" y="482600"/>
            <a:ext cx="58927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E877C-AD9A-0397-161C-79BB9C9E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32" y="399110"/>
            <a:ext cx="10515600" cy="618548"/>
          </a:xfrm>
        </p:spPr>
        <p:txBody>
          <a:bodyPr>
            <a:no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Burndown</a:t>
            </a:r>
            <a:r>
              <a:rPr lang="it-IT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Chart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1E8B72-F335-6F93-A665-40606805201B}"/>
              </a:ext>
            </a:extLst>
          </p:cNvPr>
          <p:cNvSpPr txBox="1"/>
          <p:nvPr/>
        </p:nvSpPr>
        <p:spPr>
          <a:xfrm>
            <a:off x="5638800" y="3230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4BBF75-00EE-6F66-E2C6-6EB0EA64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895" y="2596757"/>
            <a:ext cx="8638209" cy="38487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1CBC2FD-2539-06F4-824D-607586E3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4" b="-1"/>
          <a:stretch>
            <a:fillRect/>
          </a:stretch>
        </p:blipFill>
        <p:spPr>
          <a:xfrm>
            <a:off x="776630" y="1714494"/>
            <a:ext cx="2000529" cy="2000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EB9A19B-09A2-09F5-5FF8-795F3D673A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7"/>
          <a:stretch>
            <a:fillRect/>
          </a:stretch>
        </p:blipFill>
        <p:spPr>
          <a:xfrm>
            <a:off x="3653352" y="1248176"/>
            <a:ext cx="7325359" cy="10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C0ACE-9919-52BF-97E9-7F618CFF8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9C21A67-5CFF-6F8A-A4B7-2E39D4098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EC6160-30D5-6A9B-CA67-311A393B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50C83D-1E11-D538-27B0-7C39356B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dell’applicazione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05326222-3FAB-812C-407E-E681FEF82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F4BFEF77-49EE-1C91-880F-9D095D388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AE6C24EF-CE3F-349E-6358-48484324C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2EA83-0D84-2878-3EA4-F9B2A00C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578F73-1829-8BC5-F188-EFCBA10E7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3B2CCAF-8556-E6F1-6AED-458F93F7C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A2F803-79EA-80B0-E0C0-1FC2E029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dell’attenzione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75C16B3B-F5A1-FA81-EF6F-F990D6C2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CBA018DF-45B1-AE93-2BA9-1F5B3791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F1C07A5A-7484-3DFD-F9EF-617FFBEB7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2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51ECF9-0A7C-B3E7-04EE-14A28600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7" y="121230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7AB8F-51A8-62F5-3213-2162F138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68" y="2838152"/>
            <a:ext cx="3882571" cy="128680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sulle sprint</a:t>
            </a:r>
          </a:p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dell’applicazione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8EBF9726-8973-102E-A1A9-B8BDF734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4887BE6B-F2E9-5B52-CFE4-A63241D3F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6BD69A46-5DC3-19F5-FBEE-DE77D7745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A64D1-B74C-BDED-E0D0-5D1A04E3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629BA3-9378-DAB1-DFE3-4B095274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BAB3283-22FD-ADE6-2F10-BB68B0029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37C399-689F-7DE0-1488-60CD8342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BC7B11F3-765F-B541-B16A-001C0D13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9FBF3147-D91D-1992-FAE2-CE0718209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1ECEB36B-0E99-D57C-E177-7C0162BA6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0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CC620C-766C-2E74-E4BB-981008F0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F765C47E-49A2-2C15-8B44-E1B4EAAE5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9C70DDB8-BCD1-1777-521D-654AA9B0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77DC0F-467C-714E-7B0B-F50B9F89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Adapter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7EC66-7410-0E76-0502-1F6A5838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81" y="3015610"/>
            <a:ext cx="3299552" cy="21623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adattare le forme esistenti di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 nostre esigenze, al fine di trattarle tutte in modo uniforme, grazie all’interfaccia comune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C3F3919-3C71-6458-0A7B-AACD3463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"/>
          <a:stretch>
            <a:fillRect/>
          </a:stretch>
        </p:blipFill>
        <p:spPr>
          <a:xfrm>
            <a:off x="5346970" y="1166858"/>
            <a:ext cx="6074749" cy="521352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FAF082-ECDA-CD60-361E-E4822CCE6557}"/>
              </a:ext>
            </a:extLst>
          </p:cNvPr>
          <p:cNvSpPr txBox="1">
            <a:spLocks/>
          </p:cNvSpPr>
          <p:nvPr/>
        </p:nvSpPr>
        <p:spPr>
          <a:xfrm>
            <a:off x="846484" y="2572876"/>
            <a:ext cx="3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97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304FC-A440-8FDA-2E5D-E0C11303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2EFA03-0840-F19A-F954-7E3D5D1F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F1AB2-99D1-C7C6-9DFE-E5B2E9CB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37" y="2406482"/>
            <a:ext cx="3706594" cy="22904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rendere indipendente il controller dalla creazione delle forme e possibilità di aggiungere agevolmente nuove forme alla gerarchia senza doversi preoccupare della loro creazione</a:t>
            </a:r>
            <a:endParaRPr lang="it-IT" sz="2000" dirty="0">
              <a:latin typeface="Calibri"/>
              <a:cs typeface="Times New Roman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7C68230-8614-DF04-9612-5F230D6F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" r="1546"/>
          <a:stretch>
            <a:fillRect/>
          </a:stretch>
        </p:blipFill>
        <p:spPr>
          <a:xfrm>
            <a:off x="3864354" y="1372998"/>
            <a:ext cx="8090584" cy="46676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B668F7-6DBC-BD47-79CC-D79C5EFA5CC2}"/>
              </a:ext>
            </a:extLst>
          </p:cNvPr>
          <p:cNvSpPr txBox="1"/>
          <p:nvPr/>
        </p:nvSpPr>
        <p:spPr>
          <a:xfrm>
            <a:off x="211753" y="2183408"/>
            <a:ext cx="3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79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A0FDC-046D-0958-D86F-904B714B8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61C89F64-E349-9338-AD87-425E7B4DF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3C301222-5F59-0F30-8327-9C9B0C8F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ACA3E3-D05A-C523-09C5-2D6C07C7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83777-3B25-3E82-8C0D-A46EFF2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04" y="3015610"/>
            <a:ext cx="3951973" cy="19895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copiare gli oggetti senza conoscere la loro classe concreta al fine di duplicare forme esistenti senza dover ricostruire manualmente l’oggetto o conoscerne la classe di appartenenza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1E47A8D-B33C-5D0E-F9E3-663EC506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2174" r="11625"/>
          <a:stretch>
            <a:fillRect/>
          </a:stretch>
        </p:blipFill>
        <p:spPr>
          <a:xfrm>
            <a:off x="6439302" y="1814725"/>
            <a:ext cx="4105826" cy="39700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F64D98-5A1E-78EC-6DD2-8A227793057A}"/>
              </a:ext>
            </a:extLst>
          </p:cNvPr>
          <p:cNvSpPr txBox="1">
            <a:spLocks/>
          </p:cNvSpPr>
          <p:nvPr/>
        </p:nvSpPr>
        <p:spPr>
          <a:xfrm>
            <a:off x="865733" y="2572876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1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25427-9D35-FED9-BF54-6456EA95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5ADEA973-4B71-8683-2F44-647A371D7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DBB170FC-E227-27D6-33FA-1212399C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3D28D2-F522-7438-D7E4-FF75D88F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Visitor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788AF-C824-8811-A1C4-ED065927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37" y="2675988"/>
            <a:ext cx="3706594" cy="22904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eseguire l’operazione di ridimensionamento ma su tipologie di forme con caratteristiche differenti, al fine di disaccoppiare il controller dalla specifica forma da ridimensionare</a:t>
            </a:r>
            <a:endParaRPr lang="it-IT" sz="2000" dirty="0">
              <a:latin typeface="Calibri"/>
              <a:cs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52E35C-1A10-392E-0379-C266BB1A1A21}"/>
              </a:ext>
            </a:extLst>
          </p:cNvPr>
          <p:cNvSpPr txBox="1"/>
          <p:nvPr/>
        </p:nvSpPr>
        <p:spPr>
          <a:xfrm>
            <a:off x="365753" y="2452914"/>
            <a:ext cx="3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D6C7F1-FE1D-AACD-10D0-A619C6D2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33" y="1859252"/>
            <a:ext cx="4247349" cy="36785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23B3AF-80F5-2FF9-DC37-D1AF88A2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79"/>
          <a:stretch>
            <a:fillRect/>
          </a:stretch>
        </p:blipFill>
        <p:spPr>
          <a:xfrm>
            <a:off x="8779933" y="2033386"/>
            <a:ext cx="3191555" cy="33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748A9-EBAC-FA9B-C65D-DBDE49972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AD7E2D4E-D83F-802A-CAE6-36B01A9A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AE042862-3B7F-2A59-58E6-AD655674C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3D7E48-8577-6D8D-695E-F2042AF9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210FC-914B-DBDE-420C-103EC09D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120" y="3015611"/>
            <a:ext cx="4134859" cy="17681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consentire l’annullamento delle operazioni che modificano lo spazio di lavoro e disaccoppiare il controller dalla specifica implementazione dell’operazione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4A2623-E5F3-43A0-1F59-B54657C17AA0}"/>
              </a:ext>
            </a:extLst>
          </p:cNvPr>
          <p:cNvSpPr txBox="1">
            <a:spLocks/>
          </p:cNvSpPr>
          <p:nvPr/>
        </p:nvSpPr>
        <p:spPr>
          <a:xfrm>
            <a:off x="124586" y="2572876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6DB362-E27E-B7D5-EBF5-5AF47F12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5" r="773"/>
          <a:stretch>
            <a:fillRect/>
          </a:stretch>
        </p:blipFill>
        <p:spPr>
          <a:xfrm>
            <a:off x="4032978" y="1306107"/>
            <a:ext cx="8094848" cy="5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F350C-FA1A-F5E6-295D-16789F8C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46F14CFB-94E4-34D9-9117-C21A6712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BA415070-2635-3E4A-7AE8-2B678FE73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8F4DCD-32E5-013B-B47C-66855AC9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E9F30-C427-19B6-8F62-463FCF99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120" y="3015611"/>
            <a:ext cx="4134859" cy="17681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consentire l’annullamento delle operazioni che modificano lo spazio di lavoro e disaccoppiare il controller dalla specifica implementazione dell’operazione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071D42-4BED-9890-95B8-D1713CD4AB68}"/>
              </a:ext>
            </a:extLst>
          </p:cNvPr>
          <p:cNvSpPr txBox="1">
            <a:spLocks/>
          </p:cNvSpPr>
          <p:nvPr/>
        </p:nvSpPr>
        <p:spPr>
          <a:xfrm>
            <a:off x="124586" y="2572876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2ED34C9-1BBD-D866-E6F8-9128AA5E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5" t="-517" r="3020" b="517"/>
          <a:stretch>
            <a:fillRect/>
          </a:stretch>
        </p:blipFill>
        <p:spPr>
          <a:xfrm>
            <a:off x="5340598" y="1920163"/>
            <a:ext cx="544789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06A881EF84BF4D9C2E0A241D74C9AB" ma:contentTypeVersion="5" ma:contentTypeDescription="Creare un nuovo documento." ma:contentTypeScope="" ma:versionID="6ad53b5fb9ed4d9ca0953b41cd1c771f">
  <xsd:schema xmlns:xsd="http://www.w3.org/2001/XMLSchema" xmlns:xs="http://www.w3.org/2001/XMLSchema" xmlns:p="http://schemas.microsoft.com/office/2006/metadata/properties" xmlns:ns3="cad3c75a-58d7-40e3-abd0-865ba3ea7957" targetNamespace="http://schemas.microsoft.com/office/2006/metadata/properties" ma:root="true" ma:fieldsID="cacddd16a8291ce2bddd10790055ff38" ns3:_="">
    <xsd:import namespace="cad3c75a-58d7-40e3-abd0-865ba3ea79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3c75a-58d7-40e3-abd0-865ba3ea79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d3c75a-58d7-40e3-abd0-865ba3ea795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992436-54EC-4242-859C-937829B2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d3c75a-58d7-40e3-abd0-865ba3ea7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599D72-F095-4BB3-9B7A-4C92884B5DBB}">
  <ds:schemaRefs>
    <ds:schemaRef ds:uri="http://schemas.microsoft.com/office/2006/documentManagement/types"/>
    <ds:schemaRef ds:uri="http://www.w3.org/XML/1998/namespace"/>
    <ds:schemaRef ds:uri="http://purl.org/dc/dcmitype/"/>
    <ds:schemaRef ds:uri="cad3c75a-58d7-40e3-abd0-865ba3ea795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D98E2E-2C31-47DC-B3B1-41828B46E3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514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Tema di Office</vt:lpstr>
      <vt:lpstr>UNIVERSITÀ DEGLI STUDI DI SALERNO</vt:lpstr>
      <vt:lpstr>Drawing application</vt:lpstr>
      <vt:lpstr>Design Pattern</vt:lpstr>
      <vt:lpstr>Design Pattern – Adapter</vt:lpstr>
      <vt:lpstr>Design Pattern – Factory Method</vt:lpstr>
      <vt:lpstr>Design Pattern – Prototype</vt:lpstr>
      <vt:lpstr>Design Pattern – Visitor</vt:lpstr>
      <vt:lpstr>Design Pattern – Command</vt:lpstr>
      <vt:lpstr>Design Pattern – Command</vt:lpstr>
      <vt:lpstr>Info sulle sprint</vt:lpstr>
      <vt:lpstr>Presentazione standard di PowerPoint</vt:lpstr>
      <vt:lpstr>Presentazione standard di PowerPoint</vt:lpstr>
      <vt:lpstr>Presentazione standard di PowerPoint</vt:lpstr>
      <vt:lpstr>Burndown Chart</vt:lpstr>
      <vt:lpstr>Demo dell’applicazione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VINCENZO PIETRO PIO MASTURZO</cp:lastModifiedBy>
  <cp:revision>9</cp:revision>
  <dcterms:created xsi:type="dcterms:W3CDTF">2024-07-23T15:26:40Z</dcterms:created>
  <dcterms:modified xsi:type="dcterms:W3CDTF">2025-06-04T08:23:52Z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0x0101006D06A881EF84BF4D9C2E0A241D74C9AB</vt:lpwstr>
  </property>
</Properties>
</file>