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301" r:id="rId5"/>
    <p:sldId id="297" r:id="rId6"/>
    <p:sldId id="302" r:id="rId7"/>
    <p:sldId id="303" r:id="rId8"/>
    <p:sldId id="304" r:id="rId9"/>
    <p:sldId id="262" r:id="rId10"/>
    <p:sldId id="306" r:id="rId11"/>
    <p:sldId id="261" r:id="rId12"/>
    <p:sldId id="308" r:id="rId13"/>
    <p:sldId id="307" r:id="rId14"/>
    <p:sldId id="310" r:id="rId15"/>
    <p:sldId id="269" r:id="rId16"/>
    <p:sldId id="267" r:id="rId17"/>
    <p:sldId id="305" r:id="rId18"/>
    <p:sldId id="312" r:id="rId19"/>
    <p:sldId id="271" r:id="rId20"/>
    <p:sldId id="311" r:id="rId21"/>
    <p:sldId id="270" r:id="rId22"/>
    <p:sldId id="274" r:id="rId23"/>
    <p:sldId id="313" r:id="rId24"/>
    <p:sldId id="314" r:id="rId25"/>
    <p:sldId id="31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AA11C"/>
    <a:srgbClr val="E8E8E8"/>
    <a:srgbClr val="999EA1"/>
    <a:srgbClr val="E7E7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BD0CD3-9415-4316-9014-A8539D0937C1}">
  <a:tblStyle styleId="{54BD0CD3-9415-4316-9014-A8539D093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3017E30-3B1D-4969-9548-39C787978C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8FFF13-B1FB-4C3E-B699-A840725580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CB633-D7A6-497F-A06D-06019FF1939F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15D8E6-519E-4E4C-A695-CBBDC240C1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F9690E-6B72-42C8-BEAE-FF586E7090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94CAB-DBF6-4F0F-8BE7-638E459B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86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19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862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34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08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127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394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0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519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246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5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2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0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22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6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23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4" r:id="rId13"/>
    <p:sldLayoutId id="2147483665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964554" y="3187930"/>
            <a:ext cx="4888775" cy="1955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latin typeface="Exo 2"/>
              </a:rPr>
              <a:t>Text Mining &amp; </a:t>
            </a:r>
            <a:r>
              <a:rPr lang="it-IT" sz="1600" b="1" dirty="0" err="1">
                <a:latin typeface="Exo 2"/>
              </a:rPr>
              <a:t>Search</a:t>
            </a:r>
            <a:r>
              <a:rPr lang="it-IT" sz="1600" b="1" dirty="0">
                <a:latin typeface="Exo 2"/>
              </a:rPr>
              <a:t> </a:t>
            </a:r>
            <a:r>
              <a:rPr lang="it-IT" sz="1600" b="1" dirty="0">
                <a:solidFill>
                  <a:srgbClr val="434343"/>
                </a:solidFill>
                <a:latin typeface="Exo 2"/>
              </a:rPr>
              <a:t>Project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b="1" dirty="0">
              <a:latin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Federico </a:t>
            </a:r>
            <a:r>
              <a:rPr lang="it-IT" b="1" dirty="0"/>
              <a:t>SIGNORETTA</a:t>
            </a:r>
            <a:r>
              <a:rPr lang="it-IT" dirty="0"/>
              <a:t> </a:t>
            </a:r>
            <a:r>
              <a:rPr lang="it-IT" sz="1600" dirty="0">
                <a:solidFill>
                  <a:srgbClr val="FAA11C"/>
                </a:solidFill>
              </a:rPr>
              <a:t>|</a:t>
            </a:r>
            <a:r>
              <a:rPr lang="it-IT" dirty="0"/>
              <a:t> Davide </a:t>
            </a:r>
            <a:r>
              <a:rPr lang="it-IT" b="1" dirty="0"/>
              <a:t>SANGALLI</a:t>
            </a:r>
            <a:r>
              <a:rPr lang="it-IT" sz="1600" dirty="0"/>
              <a:t> </a:t>
            </a:r>
            <a:r>
              <a:rPr lang="it-IT" sz="1600" dirty="0">
                <a:solidFill>
                  <a:srgbClr val="FAA11C"/>
                </a:solidFill>
              </a:rPr>
              <a:t>|</a:t>
            </a:r>
            <a:r>
              <a:rPr lang="it-IT" sz="1600" dirty="0"/>
              <a:t> </a:t>
            </a:r>
            <a:r>
              <a:rPr lang="it-IT" dirty="0"/>
              <a:t>Diana </a:t>
            </a:r>
            <a:r>
              <a:rPr lang="it-IT" b="1" dirty="0"/>
              <a:t>TENCA</a:t>
            </a:r>
            <a:endParaRPr b="1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4168588" y="1405630"/>
            <a:ext cx="471396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Reviews</a:t>
            </a:r>
            <a:r>
              <a:rPr lang="it-IT" dirty="0">
                <a:solidFill>
                  <a:srgbClr val="434343"/>
                </a:solidFill>
              </a:rPr>
              <a:t> Analysis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>
            <a:cxnSpLocks/>
          </p:cNvCxnSpPr>
          <p:nvPr/>
        </p:nvCxnSpPr>
        <p:spPr>
          <a:xfrm flipV="1">
            <a:off x="4343400" y="3176000"/>
            <a:ext cx="4888775" cy="119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 descr="Immagine che contiene tazza&#10;&#10;Descrizione generata automaticamente">
            <a:extLst>
              <a:ext uri="{FF2B5EF4-FFF2-40B4-BE49-F238E27FC236}">
                <a16:creationId xmlns:a16="http://schemas.microsoft.com/office/drawing/2014/main" id="{4B979B0A-E85F-4348-BB60-2827BE5B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99855" y="648502"/>
            <a:ext cx="4375864" cy="1514256"/>
          </a:xfrm>
          <a:prstGeom prst="rect">
            <a:avLst/>
          </a:prstGeom>
        </p:spPr>
      </p:pic>
      <p:pic>
        <p:nvPicPr>
          <p:cNvPr id="7" name="Immagine 6" descr="Immagine che contiene segnale, monitor, orologio&#10;&#10;Descrizione generata automaticamente">
            <a:extLst>
              <a:ext uri="{FF2B5EF4-FFF2-40B4-BE49-F238E27FC236}">
                <a16:creationId xmlns:a16="http://schemas.microsoft.com/office/drawing/2014/main" id="{ED5CBC58-2282-4B67-B119-AF39E63D6F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52061" y="103991"/>
            <a:ext cx="658010" cy="6580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C856F8-6FB7-40D4-AEAA-98145DFC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AA1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4" y="274697"/>
            <a:ext cx="1211750" cy="22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53;p47">
            <a:extLst>
              <a:ext uri="{FF2B5EF4-FFF2-40B4-BE49-F238E27FC236}">
                <a16:creationId xmlns:a16="http://schemas.microsoft.com/office/drawing/2014/main" id="{69FD538F-5ACB-4180-B0B6-9C2CE1D40B99}"/>
              </a:ext>
            </a:extLst>
          </p:cNvPr>
          <p:cNvSpPr/>
          <p:nvPr/>
        </p:nvSpPr>
        <p:spPr>
          <a:xfrm rot="10800000" flipH="1">
            <a:off x="2669496" y="1749726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60;p47">
            <a:extLst>
              <a:ext uri="{FF2B5EF4-FFF2-40B4-BE49-F238E27FC236}">
                <a16:creationId xmlns:a16="http://schemas.microsoft.com/office/drawing/2014/main" id="{0A265BD0-CF29-4025-912F-EAD7FD54E457}"/>
              </a:ext>
            </a:extLst>
          </p:cNvPr>
          <p:cNvSpPr txBox="1"/>
          <p:nvPr/>
        </p:nvSpPr>
        <p:spPr>
          <a:xfrm>
            <a:off x="2655479" y="1962292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9" name="Google Shape;446;p47">
            <a:extLst>
              <a:ext uri="{FF2B5EF4-FFF2-40B4-BE49-F238E27FC236}">
                <a16:creationId xmlns:a16="http://schemas.microsoft.com/office/drawing/2014/main" id="{6567DF59-5CD7-49F4-AA58-68EE998365A3}"/>
              </a:ext>
            </a:extLst>
          </p:cNvPr>
          <p:cNvCxnSpPr>
            <a:cxnSpLocks/>
          </p:cNvCxnSpPr>
          <p:nvPr/>
        </p:nvCxnSpPr>
        <p:spPr>
          <a:xfrm flipV="1">
            <a:off x="3462876" y="2129015"/>
            <a:ext cx="1078355" cy="11876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447;p47">
            <a:extLst>
              <a:ext uri="{FF2B5EF4-FFF2-40B4-BE49-F238E27FC236}">
                <a16:creationId xmlns:a16="http://schemas.microsoft.com/office/drawing/2014/main" id="{02503630-412B-4765-9BA6-90E1E28C062D}"/>
              </a:ext>
            </a:extLst>
          </p:cNvPr>
          <p:cNvCxnSpPr>
            <a:cxnSpLocks/>
          </p:cNvCxnSpPr>
          <p:nvPr/>
        </p:nvCxnSpPr>
        <p:spPr>
          <a:xfrm>
            <a:off x="4541231" y="2134157"/>
            <a:ext cx="1" cy="701981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Google Shape;449;p47">
            <a:extLst>
              <a:ext uri="{FF2B5EF4-FFF2-40B4-BE49-F238E27FC236}">
                <a16:creationId xmlns:a16="http://schemas.microsoft.com/office/drawing/2014/main" id="{7733DCE9-6FD9-4614-93B8-D724297EFD38}"/>
              </a:ext>
            </a:extLst>
          </p:cNvPr>
          <p:cNvSpPr/>
          <p:nvPr/>
        </p:nvSpPr>
        <p:spPr>
          <a:xfrm>
            <a:off x="1045815" y="2894503"/>
            <a:ext cx="782515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42;p47">
            <a:extLst>
              <a:ext uri="{FF2B5EF4-FFF2-40B4-BE49-F238E27FC236}">
                <a16:creationId xmlns:a16="http://schemas.microsoft.com/office/drawing/2014/main" id="{0B9319B4-3803-4FA9-AF18-1BCC576ED4A4}"/>
              </a:ext>
            </a:extLst>
          </p:cNvPr>
          <p:cNvCxnSpPr>
            <a:cxnSpLocks/>
          </p:cNvCxnSpPr>
          <p:nvPr/>
        </p:nvCxnSpPr>
        <p:spPr>
          <a:xfrm>
            <a:off x="1846426" y="3308488"/>
            <a:ext cx="1089118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Immagine 31" descr="Immagine che contiene tazza&#10;&#10;Descrizione generata automaticamente">
            <a:extLst>
              <a:ext uri="{FF2B5EF4-FFF2-40B4-BE49-F238E27FC236}">
                <a16:creationId xmlns:a16="http://schemas.microsoft.com/office/drawing/2014/main" id="{A54A809A-B02D-4C6E-AA7B-49B1CA5336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88835" y="4532750"/>
            <a:ext cx="1764931" cy="610750"/>
          </a:xfrm>
          <a:prstGeom prst="rect">
            <a:avLst/>
          </a:prstGeom>
        </p:spPr>
      </p:pic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FASI DI </a:t>
            </a:r>
            <a:r>
              <a:rPr lang="it-IT" dirty="0">
                <a:solidFill>
                  <a:srgbClr val="434343"/>
                </a:solidFill>
              </a:rPr>
              <a:t>PRE-PROCESSING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4166315" y="2894503"/>
            <a:ext cx="782515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7"/>
          <p:cNvSpPr/>
          <p:nvPr/>
        </p:nvSpPr>
        <p:spPr>
          <a:xfrm rot="10800000" flipH="1">
            <a:off x="5679320" y="1755567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47"/>
          <p:cNvSpPr/>
          <p:nvPr/>
        </p:nvSpPr>
        <p:spPr>
          <a:xfrm>
            <a:off x="7156138" y="2881319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7"/>
          <p:cNvSpPr txBox="1"/>
          <p:nvPr/>
        </p:nvSpPr>
        <p:spPr>
          <a:xfrm>
            <a:off x="871976" y="3111232"/>
            <a:ext cx="1150227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2450981" y="1385432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Tokenization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2655479" y="1961358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2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5665303" y="196813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4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159054" y="3118208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3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7156129" y="311131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936904" y="3770202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Lemmatization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6960332" y="3675425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Text </a:t>
            </a: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Representation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5454078" y="1255457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Rimozione delle stop-words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830589" y="3705231"/>
            <a:ext cx="1233000" cy="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Normalization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3" name="Google Shape;4725;p58">
            <a:extLst>
              <a:ext uri="{FF2B5EF4-FFF2-40B4-BE49-F238E27FC236}">
                <a16:creationId xmlns:a16="http://schemas.microsoft.com/office/drawing/2014/main" id="{358B855E-B51D-4C56-84ED-2CABA76F513E}"/>
              </a:ext>
            </a:extLst>
          </p:cNvPr>
          <p:cNvGrpSpPr/>
          <p:nvPr/>
        </p:nvGrpSpPr>
        <p:grpSpPr>
          <a:xfrm>
            <a:off x="7405589" y="3080577"/>
            <a:ext cx="348568" cy="341633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34" name="Google Shape;4726;p58">
              <a:extLst>
                <a:ext uri="{FF2B5EF4-FFF2-40B4-BE49-F238E27FC236}">
                  <a16:creationId xmlns:a16="http://schemas.microsoft.com/office/drawing/2014/main" id="{F2B85CA9-8A85-4500-872D-5109DF59F94A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27;p58">
              <a:extLst>
                <a:ext uri="{FF2B5EF4-FFF2-40B4-BE49-F238E27FC236}">
                  <a16:creationId xmlns:a16="http://schemas.microsoft.com/office/drawing/2014/main" id="{D2D1DC7C-23BB-4DE5-A91B-D80DE90C5A81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28;p58">
              <a:extLst>
                <a:ext uri="{FF2B5EF4-FFF2-40B4-BE49-F238E27FC236}">
                  <a16:creationId xmlns:a16="http://schemas.microsoft.com/office/drawing/2014/main" id="{73A47DAE-9083-402D-81CD-08DFD9A598FE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Google Shape;442;p47">
            <a:extLst>
              <a:ext uri="{FF2B5EF4-FFF2-40B4-BE49-F238E27FC236}">
                <a16:creationId xmlns:a16="http://schemas.microsoft.com/office/drawing/2014/main" id="{EA47B28C-D394-4380-AC96-6CAA5F8514B4}"/>
              </a:ext>
            </a:extLst>
          </p:cNvPr>
          <p:cNvCxnSpPr>
            <a:cxnSpLocks/>
          </p:cNvCxnSpPr>
          <p:nvPr/>
        </p:nvCxnSpPr>
        <p:spPr>
          <a:xfrm>
            <a:off x="4966926" y="3308488"/>
            <a:ext cx="1089118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43;p47">
            <a:extLst>
              <a:ext uri="{FF2B5EF4-FFF2-40B4-BE49-F238E27FC236}">
                <a16:creationId xmlns:a16="http://schemas.microsoft.com/office/drawing/2014/main" id="{3CAFBF4A-3031-4F96-86FF-CA988D275D70}"/>
              </a:ext>
            </a:extLst>
          </p:cNvPr>
          <p:cNvCxnSpPr>
            <a:cxnSpLocks/>
          </p:cNvCxnSpPr>
          <p:nvPr/>
        </p:nvCxnSpPr>
        <p:spPr>
          <a:xfrm flipV="1">
            <a:off x="6046761" y="2596150"/>
            <a:ext cx="9284" cy="712332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" name="Google Shape;446;p47">
            <a:extLst>
              <a:ext uri="{FF2B5EF4-FFF2-40B4-BE49-F238E27FC236}">
                <a16:creationId xmlns:a16="http://schemas.microsoft.com/office/drawing/2014/main" id="{46B14F1A-A24C-4D10-8A67-9889783A70C4}"/>
              </a:ext>
            </a:extLst>
          </p:cNvPr>
          <p:cNvCxnSpPr>
            <a:cxnSpLocks/>
          </p:cNvCxnSpPr>
          <p:nvPr/>
        </p:nvCxnSpPr>
        <p:spPr>
          <a:xfrm flipV="1">
            <a:off x="6472700" y="2134856"/>
            <a:ext cx="1078355" cy="11876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47;p47">
            <a:extLst>
              <a:ext uri="{FF2B5EF4-FFF2-40B4-BE49-F238E27FC236}">
                <a16:creationId xmlns:a16="http://schemas.microsoft.com/office/drawing/2014/main" id="{FB861FCB-5C0A-4F2A-873E-4EBD83520DAF}"/>
              </a:ext>
            </a:extLst>
          </p:cNvPr>
          <p:cNvCxnSpPr>
            <a:cxnSpLocks/>
          </p:cNvCxnSpPr>
          <p:nvPr/>
        </p:nvCxnSpPr>
        <p:spPr>
          <a:xfrm>
            <a:off x="7551055" y="2139998"/>
            <a:ext cx="1" cy="701981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" name="Google Shape;443;p47">
            <a:extLst>
              <a:ext uri="{FF2B5EF4-FFF2-40B4-BE49-F238E27FC236}">
                <a16:creationId xmlns:a16="http://schemas.microsoft.com/office/drawing/2014/main" id="{9E520B3E-4813-475A-8545-33262C0A8B89}"/>
              </a:ext>
            </a:extLst>
          </p:cNvPr>
          <p:cNvCxnSpPr>
            <a:cxnSpLocks/>
          </p:cNvCxnSpPr>
          <p:nvPr/>
        </p:nvCxnSpPr>
        <p:spPr>
          <a:xfrm flipV="1">
            <a:off x="2928421" y="2603126"/>
            <a:ext cx="9284" cy="712332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046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blinds/>
      </p:transition>
    </mc:Choice>
    <mc:Fallback xmlns="">
      <p:transition spd="slow" advClick="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6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400"/>
                            </p:stCondLst>
                            <p:childTnLst>
                              <p:par>
                                <p:cTn id="5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800"/>
                            </p:stCondLst>
                            <p:childTnLst>
                              <p:par>
                                <p:cTn id="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6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3906 -0.30092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15062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23457E-7 L 0.33958 -0.30093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1506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23457E-6 L 0.33802 -0.30216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/>
      <p:bldP spid="48" grpId="1"/>
      <p:bldP spid="40" grpId="0" animBg="1"/>
      <p:bldP spid="40" grpId="1" animBg="1"/>
      <p:bldP spid="449" grpId="0" animBg="1"/>
      <p:bldP spid="449" grpId="1" animBg="1"/>
      <p:bldP spid="453" grpId="0" animBg="1"/>
      <p:bldP spid="453" grpId="1" animBg="1"/>
      <p:bldP spid="456" grpId="0" animBg="1"/>
      <p:bldP spid="456" grpId="1" animBg="1"/>
      <p:bldP spid="457" grpId="0"/>
      <p:bldP spid="457" grpId="1"/>
      <p:bldP spid="458" grpId="0"/>
      <p:bldP spid="458" grpId="1"/>
      <p:bldP spid="459" grpId="0"/>
      <p:bldP spid="459" grpId="1"/>
      <p:bldP spid="460" grpId="0"/>
      <p:bldP spid="460" grpId="1"/>
      <p:bldP spid="461" grpId="0"/>
      <p:bldP spid="461" grpId="1"/>
      <p:bldP spid="462" grpId="0"/>
      <p:bldP spid="462" grpId="1"/>
      <p:bldP spid="463" grpId="0"/>
      <p:bldP spid="463" grpId="1"/>
      <p:bldP spid="464" grpId="0"/>
      <p:bldP spid="464" grpId="1"/>
      <p:bldP spid="465" grpId="0"/>
      <p:bldP spid="465" grpId="1"/>
      <p:bldP spid="466" grpId="0"/>
      <p:bldP spid="46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660512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710015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TASK 1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781115" y="3914773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 negazioni non vengono gestite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04645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087111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TASK 2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Google Shape;196;p33"/>
              <p:cNvSpPr txBox="1"/>
              <p:nvPr/>
            </p:nvSpPr>
            <p:spPr>
              <a:xfrm>
                <a:off x="6046450" y="3875355"/>
                <a:ext cx="1486200" cy="6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it-IT" sz="1000" dirty="0">
                    <a:solidFill>
                      <a:schemeClr val="l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Unione delle negazioni alla parola successiva</a:t>
                </a: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it-IT" sz="1000" dirty="0">
                    <a:solidFill>
                      <a:srgbClr val="EAEAEA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(not good </a:t>
                </a:r>
                <a14:m>
                  <m:oMath xmlns:m="http://schemas.openxmlformats.org/officeDocument/2006/math">
                    <m:r>
                      <a:rPr lang="it-IT" sz="1000" b="0" i="1">
                        <a:solidFill>
                          <a:srgbClr val="EAEAEA"/>
                        </a:solidFill>
                        <a:latin typeface="Cambria Math" panose="02040503050406030204" pitchFamily="18" charset="0"/>
                        <a:ea typeface="Roboto Condensed Light"/>
                        <a:cs typeface="Roboto Condensed Light"/>
                        <a:sym typeface="Roboto Condensed Light"/>
                      </a:rPr>
                      <m:t>→</m:t>
                    </m:r>
                    <m:r>
                      <a:rPr lang="it-IT" sz="1000" b="0" i="1" smtClean="0">
                        <a:solidFill>
                          <a:srgbClr val="EAEAEA"/>
                        </a:solidFill>
                        <a:latin typeface="Cambria Math" panose="02040503050406030204" pitchFamily="18" charset="0"/>
                        <a:ea typeface="Roboto Condensed Light"/>
                        <a:cs typeface="Roboto Condensed Light"/>
                        <a:sym typeface="Roboto Condensed Light"/>
                      </a:rPr>
                      <m:t> </m:t>
                    </m:r>
                  </m:oMath>
                </a14:m>
                <a:r>
                  <a:rPr lang="it-IT" sz="1000" dirty="0" err="1">
                    <a:solidFill>
                      <a:srgbClr val="EAEAEA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not_good</a:t>
                </a:r>
                <a:r>
                  <a:rPr lang="it-IT" sz="1000" dirty="0">
                    <a:solidFill>
                      <a:srgbClr val="EAEAEA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)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mc:Choice>
        <mc:Fallback xmlns="">
          <p:sp>
            <p:nvSpPr>
              <p:cNvPr id="196" name="Google Shape;196;p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50" y="3875355"/>
                <a:ext cx="1486200" cy="621300"/>
              </a:xfrm>
              <a:prstGeom prst="rect">
                <a:avLst/>
              </a:prstGeom>
              <a:blipFill>
                <a:blip r:embed="rId3"/>
                <a:stretch>
                  <a:fillRect r="-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STEP 1:</a:t>
            </a:r>
            <a:r>
              <a:rPr lang="it-IT" dirty="0"/>
              <a:t> NORMALIZATION</a:t>
            </a:r>
            <a:endParaRPr dirty="0"/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834350" y="2572350"/>
            <a:ext cx="14850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>
            <a:cxnSpLocks/>
          </p:cNvCxnSpPr>
          <p:nvPr/>
        </p:nvCxnSpPr>
        <p:spPr>
          <a:xfrm rot="10800000" flipV="1">
            <a:off x="2421600" y="2989199"/>
            <a:ext cx="1356354" cy="611175"/>
          </a:xfrm>
          <a:prstGeom prst="bentConnector3">
            <a:avLst>
              <a:gd name="adj1" fmla="val 99888"/>
            </a:avLst>
          </a:prstGeom>
          <a:noFill/>
          <a:ln w="9525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cxnSpLocks/>
          </p:cNvCxnSpPr>
          <p:nvPr/>
        </p:nvCxnSpPr>
        <p:spPr>
          <a:xfrm>
            <a:off x="5374918" y="2989199"/>
            <a:ext cx="1414632" cy="611176"/>
          </a:xfrm>
          <a:prstGeom prst="bentConnector3">
            <a:avLst>
              <a:gd name="adj1" fmla="val 99556"/>
            </a:avLst>
          </a:prstGeom>
          <a:noFill/>
          <a:ln w="9525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834350" y="2581716"/>
            <a:ext cx="1452967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ACCENTI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Google Shape;208;p33"/>
              <p:cNvSpPr txBox="1"/>
              <p:nvPr/>
            </p:nvSpPr>
            <p:spPr>
              <a:xfrm>
                <a:off x="3777954" y="2786069"/>
                <a:ext cx="1596964" cy="511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 dirty="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Lettere riportare alla forma base senza accenti (e.g. à </a:t>
                </a:r>
                <a14:m>
                  <m:oMath xmlns:m="http://schemas.openxmlformats.org/officeDocument/2006/math">
                    <m:r>
                      <a:rPr lang="it-IT" sz="1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 Condensed Light"/>
                        <a:cs typeface="Roboto Condensed Light"/>
                        <a:sym typeface="Roboto Condensed Light"/>
                      </a:rPr>
                      <m:t>→ </m:t>
                    </m:r>
                  </m:oMath>
                </a14:m>
                <a:r>
                  <a:rPr lang="it-IT" sz="1000" dirty="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a)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mc:Choice>
        <mc:Fallback xmlns="">
          <p:sp>
            <p:nvSpPr>
              <p:cNvPr id="208" name="Google Shape;208;p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54" y="2786069"/>
                <a:ext cx="1596964" cy="511867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Google Shape;209;p33"/>
          <p:cNvSpPr txBox="1"/>
          <p:nvPr/>
        </p:nvSpPr>
        <p:spPr>
          <a:xfrm>
            <a:off x="3874904" y="108411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REGEX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927717" y="1296608"/>
            <a:ext cx="1288500" cy="60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rgbClr val="FAA11C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EAEAE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Minuscolo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AA11C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EAEAE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Forme contratte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AA11C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EAEAE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Punteggiatura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AA11C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EAEAE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Numeri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000" dirty="0">
              <a:solidFill>
                <a:srgbClr val="EAEAEA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" name="Immagine 23" descr="Immagine che contiene tazza&#10;&#10;Descrizione generata automaticamente">
            <a:extLst>
              <a:ext uri="{FF2B5EF4-FFF2-40B4-BE49-F238E27FC236}">
                <a16:creationId xmlns:a16="http://schemas.microsoft.com/office/drawing/2014/main" id="{C0729D2A-1708-48DF-8D3D-9F7A7C9388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3688835" y="4532750"/>
            <a:ext cx="1764931" cy="61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53;p47">
            <a:extLst>
              <a:ext uri="{FF2B5EF4-FFF2-40B4-BE49-F238E27FC236}">
                <a16:creationId xmlns:a16="http://schemas.microsoft.com/office/drawing/2014/main" id="{69FD538F-5ACB-4180-B0B6-9C2CE1D40B99}"/>
              </a:ext>
            </a:extLst>
          </p:cNvPr>
          <p:cNvSpPr/>
          <p:nvPr/>
        </p:nvSpPr>
        <p:spPr>
          <a:xfrm rot="10800000" flipH="1">
            <a:off x="2669496" y="1749726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60;p47">
            <a:extLst>
              <a:ext uri="{FF2B5EF4-FFF2-40B4-BE49-F238E27FC236}">
                <a16:creationId xmlns:a16="http://schemas.microsoft.com/office/drawing/2014/main" id="{0A265BD0-CF29-4025-912F-EAD7FD54E457}"/>
              </a:ext>
            </a:extLst>
          </p:cNvPr>
          <p:cNvSpPr txBox="1"/>
          <p:nvPr/>
        </p:nvSpPr>
        <p:spPr>
          <a:xfrm>
            <a:off x="2655479" y="1962292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9" name="Google Shape;446;p47">
            <a:extLst>
              <a:ext uri="{FF2B5EF4-FFF2-40B4-BE49-F238E27FC236}">
                <a16:creationId xmlns:a16="http://schemas.microsoft.com/office/drawing/2014/main" id="{6567DF59-5CD7-49F4-AA58-68EE998365A3}"/>
              </a:ext>
            </a:extLst>
          </p:cNvPr>
          <p:cNvCxnSpPr>
            <a:cxnSpLocks/>
          </p:cNvCxnSpPr>
          <p:nvPr/>
        </p:nvCxnSpPr>
        <p:spPr>
          <a:xfrm flipV="1">
            <a:off x="3462876" y="2129015"/>
            <a:ext cx="1078355" cy="11876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447;p47">
            <a:extLst>
              <a:ext uri="{FF2B5EF4-FFF2-40B4-BE49-F238E27FC236}">
                <a16:creationId xmlns:a16="http://schemas.microsoft.com/office/drawing/2014/main" id="{02503630-412B-4765-9BA6-90E1E28C062D}"/>
              </a:ext>
            </a:extLst>
          </p:cNvPr>
          <p:cNvCxnSpPr>
            <a:cxnSpLocks/>
          </p:cNvCxnSpPr>
          <p:nvPr/>
        </p:nvCxnSpPr>
        <p:spPr>
          <a:xfrm>
            <a:off x="4541231" y="2134157"/>
            <a:ext cx="1" cy="701981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Google Shape;449;p47">
            <a:extLst>
              <a:ext uri="{FF2B5EF4-FFF2-40B4-BE49-F238E27FC236}">
                <a16:creationId xmlns:a16="http://schemas.microsoft.com/office/drawing/2014/main" id="{7733DCE9-6FD9-4614-93B8-D724297EFD38}"/>
              </a:ext>
            </a:extLst>
          </p:cNvPr>
          <p:cNvSpPr/>
          <p:nvPr/>
        </p:nvSpPr>
        <p:spPr>
          <a:xfrm>
            <a:off x="1045815" y="2894503"/>
            <a:ext cx="782515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42;p47">
            <a:extLst>
              <a:ext uri="{FF2B5EF4-FFF2-40B4-BE49-F238E27FC236}">
                <a16:creationId xmlns:a16="http://schemas.microsoft.com/office/drawing/2014/main" id="{0B9319B4-3803-4FA9-AF18-1BCC576ED4A4}"/>
              </a:ext>
            </a:extLst>
          </p:cNvPr>
          <p:cNvCxnSpPr>
            <a:cxnSpLocks/>
          </p:cNvCxnSpPr>
          <p:nvPr/>
        </p:nvCxnSpPr>
        <p:spPr>
          <a:xfrm>
            <a:off x="1846426" y="3308488"/>
            <a:ext cx="1089118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Immagine 31" descr="Immagine che contiene tazza&#10;&#10;Descrizione generata automaticamente">
            <a:extLst>
              <a:ext uri="{FF2B5EF4-FFF2-40B4-BE49-F238E27FC236}">
                <a16:creationId xmlns:a16="http://schemas.microsoft.com/office/drawing/2014/main" id="{A54A809A-B02D-4C6E-AA7B-49B1CA5336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88835" y="4532750"/>
            <a:ext cx="1764931" cy="610750"/>
          </a:xfrm>
          <a:prstGeom prst="rect">
            <a:avLst/>
          </a:prstGeom>
        </p:spPr>
      </p:pic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FASI DI </a:t>
            </a:r>
            <a:r>
              <a:rPr lang="it-IT" dirty="0"/>
              <a:t>P</a:t>
            </a:r>
            <a:r>
              <a:rPr lang="it-IT" dirty="0">
                <a:solidFill>
                  <a:srgbClr val="434343"/>
                </a:solidFill>
              </a:rPr>
              <a:t>RE-PROCESSING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4166315" y="2894503"/>
            <a:ext cx="782515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7"/>
          <p:cNvSpPr/>
          <p:nvPr/>
        </p:nvSpPr>
        <p:spPr>
          <a:xfrm rot="10800000" flipH="1">
            <a:off x="5679320" y="1755567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47"/>
          <p:cNvSpPr/>
          <p:nvPr/>
        </p:nvSpPr>
        <p:spPr>
          <a:xfrm>
            <a:off x="7156138" y="2881319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7"/>
          <p:cNvSpPr txBox="1"/>
          <p:nvPr/>
        </p:nvSpPr>
        <p:spPr>
          <a:xfrm>
            <a:off x="871976" y="3111232"/>
            <a:ext cx="1150227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2450981" y="1385432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Tokenization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2655479" y="1961358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2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5665303" y="196813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4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159054" y="3118208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3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7156129" y="311131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936904" y="3770202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Lemmatization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6960332" y="3675425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Text </a:t>
            </a: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Representation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5454078" y="1255457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Rimozione delle stop-words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830589" y="3705231"/>
            <a:ext cx="1233000" cy="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Normalization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3" name="Google Shape;4725;p58">
            <a:extLst>
              <a:ext uri="{FF2B5EF4-FFF2-40B4-BE49-F238E27FC236}">
                <a16:creationId xmlns:a16="http://schemas.microsoft.com/office/drawing/2014/main" id="{358B855E-B51D-4C56-84ED-2CABA76F513E}"/>
              </a:ext>
            </a:extLst>
          </p:cNvPr>
          <p:cNvGrpSpPr/>
          <p:nvPr/>
        </p:nvGrpSpPr>
        <p:grpSpPr>
          <a:xfrm>
            <a:off x="7405589" y="3080577"/>
            <a:ext cx="348568" cy="341633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34" name="Google Shape;4726;p58">
              <a:extLst>
                <a:ext uri="{FF2B5EF4-FFF2-40B4-BE49-F238E27FC236}">
                  <a16:creationId xmlns:a16="http://schemas.microsoft.com/office/drawing/2014/main" id="{F2B85CA9-8A85-4500-872D-5109DF59F94A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27;p58">
              <a:extLst>
                <a:ext uri="{FF2B5EF4-FFF2-40B4-BE49-F238E27FC236}">
                  <a16:creationId xmlns:a16="http://schemas.microsoft.com/office/drawing/2014/main" id="{D2D1DC7C-23BB-4DE5-A91B-D80DE90C5A81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28;p58">
              <a:extLst>
                <a:ext uri="{FF2B5EF4-FFF2-40B4-BE49-F238E27FC236}">
                  <a16:creationId xmlns:a16="http://schemas.microsoft.com/office/drawing/2014/main" id="{73A47DAE-9083-402D-81CD-08DFD9A598FE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Google Shape;442;p47">
            <a:extLst>
              <a:ext uri="{FF2B5EF4-FFF2-40B4-BE49-F238E27FC236}">
                <a16:creationId xmlns:a16="http://schemas.microsoft.com/office/drawing/2014/main" id="{EA47B28C-D394-4380-AC96-6CAA5F8514B4}"/>
              </a:ext>
            </a:extLst>
          </p:cNvPr>
          <p:cNvCxnSpPr>
            <a:cxnSpLocks/>
          </p:cNvCxnSpPr>
          <p:nvPr/>
        </p:nvCxnSpPr>
        <p:spPr>
          <a:xfrm>
            <a:off x="4966926" y="3308488"/>
            <a:ext cx="1089118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43;p47">
            <a:extLst>
              <a:ext uri="{FF2B5EF4-FFF2-40B4-BE49-F238E27FC236}">
                <a16:creationId xmlns:a16="http://schemas.microsoft.com/office/drawing/2014/main" id="{3CAFBF4A-3031-4F96-86FF-CA988D275D70}"/>
              </a:ext>
            </a:extLst>
          </p:cNvPr>
          <p:cNvCxnSpPr>
            <a:cxnSpLocks/>
          </p:cNvCxnSpPr>
          <p:nvPr/>
        </p:nvCxnSpPr>
        <p:spPr>
          <a:xfrm flipV="1">
            <a:off x="6046761" y="2596150"/>
            <a:ext cx="9284" cy="712332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" name="Google Shape;446;p47">
            <a:extLst>
              <a:ext uri="{FF2B5EF4-FFF2-40B4-BE49-F238E27FC236}">
                <a16:creationId xmlns:a16="http://schemas.microsoft.com/office/drawing/2014/main" id="{46B14F1A-A24C-4D10-8A67-9889783A70C4}"/>
              </a:ext>
            </a:extLst>
          </p:cNvPr>
          <p:cNvCxnSpPr>
            <a:cxnSpLocks/>
          </p:cNvCxnSpPr>
          <p:nvPr/>
        </p:nvCxnSpPr>
        <p:spPr>
          <a:xfrm flipV="1">
            <a:off x="6472700" y="2134856"/>
            <a:ext cx="1078355" cy="11876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47;p47">
            <a:extLst>
              <a:ext uri="{FF2B5EF4-FFF2-40B4-BE49-F238E27FC236}">
                <a16:creationId xmlns:a16="http://schemas.microsoft.com/office/drawing/2014/main" id="{FB861FCB-5C0A-4F2A-873E-4EBD83520DAF}"/>
              </a:ext>
            </a:extLst>
          </p:cNvPr>
          <p:cNvCxnSpPr>
            <a:cxnSpLocks/>
          </p:cNvCxnSpPr>
          <p:nvPr/>
        </p:nvCxnSpPr>
        <p:spPr>
          <a:xfrm>
            <a:off x="7551055" y="2139998"/>
            <a:ext cx="1" cy="701981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" name="Google Shape;443;p47">
            <a:extLst>
              <a:ext uri="{FF2B5EF4-FFF2-40B4-BE49-F238E27FC236}">
                <a16:creationId xmlns:a16="http://schemas.microsoft.com/office/drawing/2014/main" id="{9E520B3E-4813-475A-8545-33262C0A8B89}"/>
              </a:ext>
            </a:extLst>
          </p:cNvPr>
          <p:cNvCxnSpPr>
            <a:cxnSpLocks/>
          </p:cNvCxnSpPr>
          <p:nvPr/>
        </p:nvCxnSpPr>
        <p:spPr>
          <a:xfrm flipV="1">
            <a:off x="2928421" y="2603126"/>
            <a:ext cx="9284" cy="712332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" name="Google Shape;447;p47">
            <a:extLst>
              <a:ext uri="{FF2B5EF4-FFF2-40B4-BE49-F238E27FC236}">
                <a16:creationId xmlns:a16="http://schemas.microsoft.com/office/drawing/2014/main" id="{05E76873-38B2-4013-A898-77E493418D9D}"/>
              </a:ext>
            </a:extLst>
          </p:cNvPr>
          <p:cNvCxnSpPr>
            <a:cxnSpLocks/>
          </p:cNvCxnSpPr>
          <p:nvPr/>
        </p:nvCxnSpPr>
        <p:spPr>
          <a:xfrm flipV="1">
            <a:off x="3373593" y="2602604"/>
            <a:ext cx="2237279" cy="1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119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69136E-6 L -0.01267 0.08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410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animMotion origin="layout" path="M 3.05556E-6 -3.08642E-6 L -0.04427 0.0888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44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08642E-6 L -0.01077 0.086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432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16528 -0.1314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657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6632 -0.1351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67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9136E-6 L 0.16441 -0.158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79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58025E-6 L -0.01459 0.30339 " pathEditMode="fixed" rAng="0" ptsTypes="AA">
                                      <p:cBhvr>
                                        <p:cTn id="72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515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0" grpId="0" animBg="1"/>
      <p:bldP spid="449" grpId="0" animBg="1"/>
      <p:bldP spid="453" grpId="0" animBg="1"/>
      <p:bldP spid="456" grpId="0" animBg="1"/>
      <p:bldP spid="457" grpId="0"/>
      <p:bldP spid="458" grpId="0"/>
      <p:bldP spid="459" grpId="0"/>
      <p:bldP spid="460" grpId="0"/>
      <p:bldP spid="461" grpId="0"/>
      <p:bldP spid="462" grpId="0"/>
      <p:bldP spid="463" grpId="0"/>
      <p:bldP spid="464" grpId="0"/>
      <p:bldP spid="465" grpId="0"/>
      <p:bldP spid="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0" y="352850"/>
            <a:ext cx="9143999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AA11C"/>
                </a:solidFill>
              </a:rPr>
              <a:t>STEPS 2-3: </a:t>
            </a:r>
            <a:r>
              <a:rPr lang="it-IT" dirty="0">
                <a:solidFill>
                  <a:srgbClr val="434343"/>
                </a:solidFill>
              </a:rPr>
              <a:t>TOKENIZATION &amp; LEMMATIZATION</a:t>
            </a:r>
            <a:r>
              <a:rPr lang="en" dirty="0">
                <a:solidFill>
                  <a:srgbClr val="434343"/>
                </a:solidFill>
              </a:rPr>
              <a:t> 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1" name="Google Shape;406;p26">
            <a:extLst>
              <a:ext uri="{FF2B5EF4-FFF2-40B4-BE49-F238E27FC236}">
                <a16:creationId xmlns:a16="http://schemas.microsoft.com/office/drawing/2014/main" id="{705BC7F2-E926-4518-9950-2BBB32F959A3}"/>
              </a:ext>
            </a:extLst>
          </p:cNvPr>
          <p:cNvSpPr/>
          <p:nvPr/>
        </p:nvSpPr>
        <p:spPr>
          <a:xfrm>
            <a:off x="1346776" y="1604429"/>
            <a:ext cx="763200" cy="763200"/>
          </a:xfrm>
          <a:prstGeom prst="ellipse">
            <a:avLst/>
          </a:prstGeom>
          <a:solidFill>
            <a:srgbClr val="43434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22" name="Google Shape;407;p26">
            <a:extLst>
              <a:ext uri="{FF2B5EF4-FFF2-40B4-BE49-F238E27FC236}">
                <a16:creationId xmlns:a16="http://schemas.microsoft.com/office/drawing/2014/main" id="{175BD76B-3051-40AE-A3F2-C1DCDF5365BC}"/>
              </a:ext>
            </a:extLst>
          </p:cNvPr>
          <p:cNvSpPr/>
          <p:nvPr/>
        </p:nvSpPr>
        <p:spPr>
          <a:xfrm>
            <a:off x="4129376" y="1604429"/>
            <a:ext cx="763200" cy="7632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" name="Google Shape;408;p26">
            <a:extLst>
              <a:ext uri="{FF2B5EF4-FFF2-40B4-BE49-F238E27FC236}">
                <a16:creationId xmlns:a16="http://schemas.microsoft.com/office/drawing/2014/main" id="{56022BEF-4423-4A14-BB9F-B3EB7B1DD9FB}"/>
              </a:ext>
            </a:extLst>
          </p:cNvPr>
          <p:cNvSpPr/>
          <p:nvPr/>
        </p:nvSpPr>
        <p:spPr>
          <a:xfrm>
            <a:off x="6911964" y="1604429"/>
            <a:ext cx="763200" cy="763200"/>
          </a:xfrm>
          <a:prstGeom prst="ellipse">
            <a:avLst/>
          </a:prstGeom>
          <a:solidFill>
            <a:srgbClr val="43434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cxnSp>
        <p:nvCxnSpPr>
          <p:cNvPr id="24" name="Google Shape;409;p26">
            <a:extLst>
              <a:ext uri="{FF2B5EF4-FFF2-40B4-BE49-F238E27FC236}">
                <a16:creationId xmlns:a16="http://schemas.microsoft.com/office/drawing/2014/main" id="{7C6157FE-5276-4184-9B79-A0DEB392F49E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109976" y="1986029"/>
            <a:ext cx="1980000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410;p26">
            <a:extLst>
              <a:ext uri="{FF2B5EF4-FFF2-40B4-BE49-F238E27FC236}">
                <a16:creationId xmlns:a16="http://schemas.microsoft.com/office/drawing/2014/main" id="{FABE18F5-D2B1-45F8-9383-332356877718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4892576" y="1986029"/>
            <a:ext cx="1980000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" name="Google Shape;5814;p60">
            <a:extLst>
              <a:ext uri="{FF2B5EF4-FFF2-40B4-BE49-F238E27FC236}">
                <a16:creationId xmlns:a16="http://schemas.microsoft.com/office/drawing/2014/main" id="{4BDC1CBC-27C5-45D2-BBBF-2E5E5A1EEADA}"/>
              </a:ext>
            </a:extLst>
          </p:cNvPr>
          <p:cNvGrpSpPr/>
          <p:nvPr/>
        </p:nvGrpSpPr>
        <p:grpSpPr>
          <a:xfrm>
            <a:off x="1562465" y="1835128"/>
            <a:ext cx="331821" cy="301801"/>
            <a:chOff x="-46042675" y="3568700"/>
            <a:chExt cx="300100" cy="272950"/>
          </a:xfrm>
          <a:solidFill>
            <a:srgbClr val="EAEAEA"/>
          </a:solidFill>
        </p:grpSpPr>
        <p:sp>
          <p:nvSpPr>
            <p:cNvPr id="48" name="Google Shape;5815;p60">
              <a:extLst>
                <a:ext uri="{FF2B5EF4-FFF2-40B4-BE49-F238E27FC236}">
                  <a16:creationId xmlns:a16="http://schemas.microsoft.com/office/drawing/2014/main" id="{7185BFC4-2167-49D1-95E1-3395DB131148}"/>
                </a:ext>
              </a:extLst>
            </p:cNvPr>
            <p:cNvSpPr/>
            <p:nvPr/>
          </p:nvSpPr>
          <p:spPr>
            <a:xfrm>
              <a:off x="-46042675" y="3758125"/>
              <a:ext cx="115025" cy="83525"/>
            </a:xfrm>
            <a:custGeom>
              <a:avLst/>
              <a:gdLst/>
              <a:ahLst/>
              <a:cxnLst/>
              <a:rect l="l" t="t" r="r" b="b"/>
              <a:pathLst>
                <a:path w="4601" h="3341" extrusionOk="0">
                  <a:moveTo>
                    <a:pt x="1985" y="1"/>
                  </a:moveTo>
                  <a:lnTo>
                    <a:pt x="127" y="1797"/>
                  </a:lnTo>
                  <a:cubicBezTo>
                    <a:pt x="32" y="1891"/>
                    <a:pt x="1" y="2017"/>
                    <a:pt x="32" y="2112"/>
                  </a:cubicBezTo>
                  <a:cubicBezTo>
                    <a:pt x="95" y="2238"/>
                    <a:pt x="158" y="2332"/>
                    <a:pt x="284" y="2364"/>
                  </a:cubicBezTo>
                  <a:lnTo>
                    <a:pt x="3277" y="3340"/>
                  </a:lnTo>
                  <a:lnTo>
                    <a:pt x="3403" y="3340"/>
                  </a:lnTo>
                  <a:cubicBezTo>
                    <a:pt x="3466" y="3340"/>
                    <a:pt x="3592" y="3309"/>
                    <a:pt x="3624" y="3214"/>
                  </a:cubicBezTo>
                  <a:lnTo>
                    <a:pt x="4600" y="2238"/>
                  </a:lnTo>
                  <a:lnTo>
                    <a:pt x="2395" y="1639"/>
                  </a:lnTo>
                  <a:cubicBezTo>
                    <a:pt x="2367" y="1650"/>
                    <a:pt x="2340" y="1656"/>
                    <a:pt x="2316" y="1656"/>
                  </a:cubicBezTo>
                  <a:cubicBezTo>
                    <a:pt x="2206" y="1656"/>
                    <a:pt x="2143" y="1548"/>
                    <a:pt x="2143" y="1418"/>
                  </a:cubicBezTo>
                  <a:lnTo>
                    <a:pt x="19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16;p60">
              <a:extLst>
                <a:ext uri="{FF2B5EF4-FFF2-40B4-BE49-F238E27FC236}">
                  <a16:creationId xmlns:a16="http://schemas.microsoft.com/office/drawing/2014/main" id="{2D5F2966-3CC7-455A-95D8-3E324D49CA26}"/>
                </a:ext>
              </a:extLst>
            </p:cNvPr>
            <p:cNvSpPr/>
            <p:nvPr/>
          </p:nvSpPr>
          <p:spPr>
            <a:xfrm>
              <a:off x="-45866250" y="3654175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1009" y="0"/>
                  </a:moveTo>
                  <a:lnTo>
                    <a:pt x="1" y="1008"/>
                  </a:lnTo>
                  <a:lnTo>
                    <a:pt x="505" y="1512"/>
                  </a:lnTo>
                  <a:lnTo>
                    <a:pt x="1513" y="504"/>
                  </a:ln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17;p60">
              <a:extLst>
                <a:ext uri="{FF2B5EF4-FFF2-40B4-BE49-F238E27FC236}">
                  <a16:creationId xmlns:a16="http://schemas.microsoft.com/office/drawing/2014/main" id="{40B704FB-99D0-4DC4-9A40-58283CD150A1}"/>
                </a:ext>
              </a:extLst>
            </p:cNvPr>
            <p:cNvSpPr/>
            <p:nvPr/>
          </p:nvSpPr>
          <p:spPr>
            <a:xfrm>
              <a:off x="-45828450" y="36297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0"/>
                  </a:moveTo>
                  <a:lnTo>
                    <a:pt x="1" y="505"/>
                  </a:lnTo>
                  <a:lnTo>
                    <a:pt x="505" y="1009"/>
                  </a:lnTo>
                  <a:lnTo>
                    <a:pt x="1009" y="505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18;p60">
              <a:extLst>
                <a:ext uri="{FF2B5EF4-FFF2-40B4-BE49-F238E27FC236}">
                  <a16:creationId xmlns:a16="http://schemas.microsoft.com/office/drawing/2014/main" id="{1ADA89DC-4F87-4610-9718-8DFE45A69ED5}"/>
                </a:ext>
              </a:extLst>
            </p:cNvPr>
            <p:cNvSpPr/>
            <p:nvPr/>
          </p:nvSpPr>
          <p:spPr>
            <a:xfrm>
              <a:off x="-45979675" y="3568700"/>
              <a:ext cx="237100" cy="237800"/>
            </a:xfrm>
            <a:custGeom>
              <a:avLst/>
              <a:gdLst/>
              <a:ahLst/>
              <a:cxnLst/>
              <a:rect l="l" t="t" r="r" b="b"/>
              <a:pathLst>
                <a:path w="9484" h="9512" extrusionOk="0">
                  <a:moveTo>
                    <a:pt x="6499" y="1615"/>
                  </a:moveTo>
                  <a:cubicBezTo>
                    <a:pt x="6593" y="1615"/>
                    <a:pt x="6696" y="1639"/>
                    <a:pt x="6774" y="1686"/>
                  </a:cubicBezTo>
                  <a:lnTo>
                    <a:pt x="7751" y="2695"/>
                  </a:lnTo>
                  <a:cubicBezTo>
                    <a:pt x="7909" y="2852"/>
                    <a:pt x="7909" y="3073"/>
                    <a:pt x="7751" y="3199"/>
                  </a:cubicBezTo>
                  <a:lnTo>
                    <a:pt x="5262" y="5687"/>
                  </a:lnTo>
                  <a:cubicBezTo>
                    <a:pt x="5215" y="5750"/>
                    <a:pt x="5128" y="5782"/>
                    <a:pt x="5034" y="5782"/>
                  </a:cubicBezTo>
                  <a:cubicBezTo>
                    <a:pt x="4939" y="5782"/>
                    <a:pt x="4837" y="5750"/>
                    <a:pt x="4758" y="5687"/>
                  </a:cubicBezTo>
                  <a:lnTo>
                    <a:pt x="3782" y="4711"/>
                  </a:lnTo>
                  <a:cubicBezTo>
                    <a:pt x="3656" y="4585"/>
                    <a:pt x="3656" y="4333"/>
                    <a:pt x="3782" y="4175"/>
                  </a:cubicBezTo>
                  <a:lnTo>
                    <a:pt x="6270" y="1686"/>
                  </a:lnTo>
                  <a:cubicBezTo>
                    <a:pt x="6318" y="1639"/>
                    <a:pt x="6404" y="1615"/>
                    <a:pt x="6499" y="1615"/>
                  </a:cubicBezTo>
                  <a:close/>
                  <a:moveTo>
                    <a:pt x="3506" y="5593"/>
                  </a:moveTo>
                  <a:cubicBezTo>
                    <a:pt x="3600" y="5593"/>
                    <a:pt x="3703" y="5624"/>
                    <a:pt x="3782" y="5687"/>
                  </a:cubicBezTo>
                  <a:cubicBezTo>
                    <a:pt x="3939" y="5845"/>
                    <a:pt x="3939" y="6034"/>
                    <a:pt x="3782" y="6192"/>
                  </a:cubicBezTo>
                  <a:lnTo>
                    <a:pt x="2553" y="7420"/>
                  </a:lnTo>
                  <a:cubicBezTo>
                    <a:pt x="2490" y="7483"/>
                    <a:pt x="2403" y="7515"/>
                    <a:pt x="2313" y="7515"/>
                  </a:cubicBezTo>
                  <a:cubicBezTo>
                    <a:pt x="2222" y="7515"/>
                    <a:pt x="2128" y="7483"/>
                    <a:pt x="2049" y="7420"/>
                  </a:cubicBezTo>
                  <a:cubicBezTo>
                    <a:pt x="1923" y="7294"/>
                    <a:pt x="1923" y="7074"/>
                    <a:pt x="2049" y="6916"/>
                  </a:cubicBezTo>
                  <a:lnTo>
                    <a:pt x="3277" y="5687"/>
                  </a:lnTo>
                  <a:cubicBezTo>
                    <a:pt x="3325" y="5624"/>
                    <a:pt x="3411" y="5593"/>
                    <a:pt x="3506" y="5593"/>
                  </a:cubicBezTo>
                  <a:close/>
                  <a:moveTo>
                    <a:pt x="7034" y="1"/>
                  </a:moveTo>
                  <a:cubicBezTo>
                    <a:pt x="6396" y="1"/>
                    <a:pt x="5766" y="237"/>
                    <a:pt x="5325" y="710"/>
                  </a:cubicBezTo>
                  <a:lnTo>
                    <a:pt x="127" y="5908"/>
                  </a:lnTo>
                  <a:cubicBezTo>
                    <a:pt x="32" y="6003"/>
                    <a:pt x="1" y="6129"/>
                    <a:pt x="1" y="6192"/>
                  </a:cubicBezTo>
                  <a:lnTo>
                    <a:pt x="221" y="8428"/>
                  </a:lnTo>
                  <a:cubicBezTo>
                    <a:pt x="221" y="8586"/>
                    <a:pt x="347" y="8712"/>
                    <a:pt x="505" y="8743"/>
                  </a:cubicBezTo>
                  <a:lnTo>
                    <a:pt x="3214" y="9500"/>
                  </a:lnTo>
                  <a:cubicBezTo>
                    <a:pt x="3248" y="9508"/>
                    <a:pt x="3282" y="9512"/>
                    <a:pt x="3316" y="9512"/>
                  </a:cubicBezTo>
                  <a:cubicBezTo>
                    <a:pt x="3408" y="9512"/>
                    <a:pt x="3500" y="9483"/>
                    <a:pt x="3592" y="9437"/>
                  </a:cubicBezTo>
                  <a:lnTo>
                    <a:pt x="8791" y="4238"/>
                  </a:lnTo>
                  <a:cubicBezTo>
                    <a:pt x="9263" y="3766"/>
                    <a:pt x="9484" y="3167"/>
                    <a:pt x="9484" y="2505"/>
                  </a:cubicBezTo>
                  <a:cubicBezTo>
                    <a:pt x="9484" y="1812"/>
                    <a:pt x="9200" y="1182"/>
                    <a:pt x="8791" y="710"/>
                  </a:cubicBezTo>
                  <a:cubicBezTo>
                    <a:pt x="8318" y="237"/>
                    <a:pt x="7672" y="1"/>
                    <a:pt x="7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690;p60">
            <a:extLst>
              <a:ext uri="{FF2B5EF4-FFF2-40B4-BE49-F238E27FC236}">
                <a16:creationId xmlns:a16="http://schemas.microsoft.com/office/drawing/2014/main" id="{956FEB74-5860-434B-B395-5EFCD97BE77F}"/>
              </a:ext>
            </a:extLst>
          </p:cNvPr>
          <p:cNvGrpSpPr/>
          <p:nvPr/>
        </p:nvGrpSpPr>
        <p:grpSpPr>
          <a:xfrm>
            <a:off x="4344966" y="1820989"/>
            <a:ext cx="330964" cy="330079"/>
            <a:chOff x="-46779100" y="3938500"/>
            <a:chExt cx="299325" cy="298525"/>
          </a:xfrm>
          <a:solidFill>
            <a:srgbClr val="434343"/>
          </a:solidFill>
        </p:grpSpPr>
        <p:sp>
          <p:nvSpPr>
            <p:cNvPr id="56" name="Google Shape;5691;p60">
              <a:extLst>
                <a:ext uri="{FF2B5EF4-FFF2-40B4-BE49-F238E27FC236}">
                  <a16:creationId xmlns:a16="http://schemas.microsoft.com/office/drawing/2014/main" id="{8D57E3C5-4B07-4DA8-B2F2-1806935E48A8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92;p60">
              <a:extLst>
                <a:ext uri="{FF2B5EF4-FFF2-40B4-BE49-F238E27FC236}">
                  <a16:creationId xmlns:a16="http://schemas.microsoft.com/office/drawing/2014/main" id="{55206B96-DAA4-4B8A-B8FF-5A82A3B370E4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163;p66">
            <a:extLst>
              <a:ext uri="{FF2B5EF4-FFF2-40B4-BE49-F238E27FC236}">
                <a16:creationId xmlns:a16="http://schemas.microsoft.com/office/drawing/2014/main" id="{FB3615C8-BE11-4E29-9D62-D04D47B54B82}"/>
              </a:ext>
            </a:extLst>
          </p:cNvPr>
          <p:cNvGrpSpPr/>
          <p:nvPr/>
        </p:nvGrpSpPr>
        <p:grpSpPr>
          <a:xfrm>
            <a:off x="7179151" y="1820989"/>
            <a:ext cx="318930" cy="303359"/>
            <a:chOff x="-6690625" y="3631325"/>
            <a:chExt cx="307225" cy="292225"/>
          </a:xfrm>
          <a:solidFill>
            <a:srgbClr val="E7E7E7"/>
          </a:solidFill>
        </p:grpSpPr>
        <p:sp>
          <p:nvSpPr>
            <p:cNvPr id="59" name="Google Shape;8164;p66">
              <a:extLst>
                <a:ext uri="{FF2B5EF4-FFF2-40B4-BE49-F238E27FC236}">
                  <a16:creationId xmlns:a16="http://schemas.microsoft.com/office/drawing/2014/main" id="{B80D7524-8C43-421F-B3CC-4F3409E78F9A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65;p66">
              <a:extLst>
                <a:ext uri="{FF2B5EF4-FFF2-40B4-BE49-F238E27FC236}">
                  <a16:creationId xmlns:a16="http://schemas.microsoft.com/office/drawing/2014/main" id="{D826535F-8C59-4F57-9747-0DE486D508EA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66;p66">
              <a:extLst>
                <a:ext uri="{FF2B5EF4-FFF2-40B4-BE49-F238E27FC236}">
                  <a16:creationId xmlns:a16="http://schemas.microsoft.com/office/drawing/2014/main" id="{69BA4DBF-535C-476D-AFE8-F46E92DC9D31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67;p66">
              <a:extLst>
                <a:ext uri="{FF2B5EF4-FFF2-40B4-BE49-F238E27FC236}">
                  <a16:creationId xmlns:a16="http://schemas.microsoft.com/office/drawing/2014/main" id="{58205A49-B7C0-4C91-8D2A-ABC844477368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68;p66">
              <a:extLst>
                <a:ext uri="{FF2B5EF4-FFF2-40B4-BE49-F238E27FC236}">
                  <a16:creationId xmlns:a16="http://schemas.microsoft.com/office/drawing/2014/main" id="{62D1F9BB-FA83-49F9-B895-2AEBF3A0CE13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209;p33">
            <a:extLst>
              <a:ext uri="{FF2B5EF4-FFF2-40B4-BE49-F238E27FC236}">
                <a16:creationId xmlns:a16="http://schemas.microsoft.com/office/drawing/2014/main" id="{F63B0553-4642-4598-B7FD-65D41D4BF9BD}"/>
              </a:ext>
            </a:extLst>
          </p:cNvPr>
          <p:cNvSpPr txBox="1"/>
          <p:nvPr/>
        </p:nvSpPr>
        <p:spPr>
          <a:xfrm>
            <a:off x="1013026" y="246209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TOKENIZATION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1" name="Google Shape;209;p33">
            <a:extLst>
              <a:ext uri="{FF2B5EF4-FFF2-40B4-BE49-F238E27FC236}">
                <a16:creationId xmlns:a16="http://schemas.microsoft.com/office/drawing/2014/main" id="{F6B488C5-6F91-413E-9249-C693D73CA317}"/>
              </a:ext>
            </a:extLst>
          </p:cNvPr>
          <p:cNvSpPr txBox="1"/>
          <p:nvPr/>
        </p:nvSpPr>
        <p:spPr>
          <a:xfrm>
            <a:off x="3795098" y="246209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POS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2" name="Google Shape;209;p33">
            <a:extLst>
              <a:ext uri="{FF2B5EF4-FFF2-40B4-BE49-F238E27FC236}">
                <a16:creationId xmlns:a16="http://schemas.microsoft.com/office/drawing/2014/main" id="{6C745FEA-7611-473E-ABD0-F888C737E6B4}"/>
              </a:ext>
            </a:extLst>
          </p:cNvPr>
          <p:cNvSpPr txBox="1"/>
          <p:nvPr/>
        </p:nvSpPr>
        <p:spPr>
          <a:xfrm>
            <a:off x="6473952" y="2462090"/>
            <a:ext cx="1657022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LEMMATIZATION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4" name="Immagine 73" descr="Immagine che contiene tazza&#10;&#10;Descrizione generata automaticamente">
            <a:extLst>
              <a:ext uri="{FF2B5EF4-FFF2-40B4-BE49-F238E27FC236}">
                <a16:creationId xmlns:a16="http://schemas.microsoft.com/office/drawing/2014/main" id="{8361B9C3-BCB3-46E1-BB02-DB8421330A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598363" y="4380350"/>
            <a:ext cx="1764931" cy="610750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AF18811-2B52-4B32-89B6-6BBB0834A936}"/>
              </a:ext>
            </a:extLst>
          </p:cNvPr>
          <p:cNvCxnSpPr>
            <a:cxnSpLocks/>
          </p:cNvCxnSpPr>
          <p:nvPr/>
        </p:nvCxnSpPr>
        <p:spPr>
          <a:xfrm>
            <a:off x="4510448" y="2844000"/>
            <a:ext cx="0" cy="1044000"/>
          </a:xfrm>
          <a:prstGeom prst="line">
            <a:avLst/>
          </a:prstGeom>
          <a:ln>
            <a:solidFill>
              <a:srgbClr val="999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oogle Shape;209;p33">
            <a:extLst>
              <a:ext uri="{FF2B5EF4-FFF2-40B4-BE49-F238E27FC236}">
                <a16:creationId xmlns:a16="http://schemas.microsoft.com/office/drawing/2014/main" id="{31BE4429-FD70-4B00-B109-49EAF9CA106E}"/>
              </a:ext>
            </a:extLst>
          </p:cNvPr>
          <p:cNvSpPr txBox="1"/>
          <p:nvPr/>
        </p:nvSpPr>
        <p:spPr>
          <a:xfrm>
            <a:off x="4510448" y="3251770"/>
            <a:ext cx="1430696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AA11C"/>
              </a:buClr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VERBI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AA11C"/>
              </a:buClr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AVVERBI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FAA11C"/>
              </a:buClr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AGGETTIVI</a:t>
            </a:r>
            <a:endParaRPr sz="11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8671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70" grpId="0"/>
      <p:bldP spid="71" grpId="0"/>
      <p:bldP spid="72" grpId="0"/>
      <p:bldP spid="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53;p47">
            <a:extLst>
              <a:ext uri="{FF2B5EF4-FFF2-40B4-BE49-F238E27FC236}">
                <a16:creationId xmlns:a16="http://schemas.microsoft.com/office/drawing/2014/main" id="{69FD538F-5ACB-4180-B0B6-9C2CE1D40B99}"/>
              </a:ext>
            </a:extLst>
          </p:cNvPr>
          <p:cNvSpPr/>
          <p:nvPr/>
        </p:nvSpPr>
        <p:spPr>
          <a:xfrm rot="10800000" flipH="1">
            <a:off x="2669496" y="1749726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60;p47">
            <a:extLst>
              <a:ext uri="{FF2B5EF4-FFF2-40B4-BE49-F238E27FC236}">
                <a16:creationId xmlns:a16="http://schemas.microsoft.com/office/drawing/2014/main" id="{0A265BD0-CF29-4025-912F-EAD7FD54E457}"/>
              </a:ext>
            </a:extLst>
          </p:cNvPr>
          <p:cNvSpPr txBox="1"/>
          <p:nvPr/>
        </p:nvSpPr>
        <p:spPr>
          <a:xfrm>
            <a:off x="2655479" y="1962292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9" name="Google Shape;446;p47">
            <a:extLst>
              <a:ext uri="{FF2B5EF4-FFF2-40B4-BE49-F238E27FC236}">
                <a16:creationId xmlns:a16="http://schemas.microsoft.com/office/drawing/2014/main" id="{6567DF59-5CD7-49F4-AA58-68EE998365A3}"/>
              </a:ext>
            </a:extLst>
          </p:cNvPr>
          <p:cNvCxnSpPr>
            <a:cxnSpLocks/>
          </p:cNvCxnSpPr>
          <p:nvPr/>
        </p:nvCxnSpPr>
        <p:spPr>
          <a:xfrm flipV="1">
            <a:off x="3462876" y="2129015"/>
            <a:ext cx="1078355" cy="11876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447;p47">
            <a:extLst>
              <a:ext uri="{FF2B5EF4-FFF2-40B4-BE49-F238E27FC236}">
                <a16:creationId xmlns:a16="http://schemas.microsoft.com/office/drawing/2014/main" id="{02503630-412B-4765-9BA6-90E1E28C062D}"/>
              </a:ext>
            </a:extLst>
          </p:cNvPr>
          <p:cNvCxnSpPr>
            <a:cxnSpLocks/>
          </p:cNvCxnSpPr>
          <p:nvPr/>
        </p:nvCxnSpPr>
        <p:spPr>
          <a:xfrm>
            <a:off x="4541231" y="2134157"/>
            <a:ext cx="1" cy="701981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Google Shape;449;p47">
            <a:extLst>
              <a:ext uri="{FF2B5EF4-FFF2-40B4-BE49-F238E27FC236}">
                <a16:creationId xmlns:a16="http://schemas.microsoft.com/office/drawing/2014/main" id="{7733DCE9-6FD9-4614-93B8-D724297EFD38}"/>
              </a:ext>
            </a:extLst>
          </p:cNvPr>
          <p:cNvSpPr/>
          <p:nvPr/>
        </p:nvSpPr>
        <p:spPr>
          <a:xfrm>
            <a:off x="1045815" y="2894503"/>
            <a:ext cx="782515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42;p47">
            <a:extLst>
              <a:ext uri="{FF2B5EF4-FFF2-40B4-BE49-F238E27FC236}">
                <a16:creationId xmlns:a16="http://schemas.microsoft.com/office/drawing/2014/main" id="{0B9319B4-3803-4FA9-AF18-1BCC576ED4A4}"/>
              </a:ext>
            </a:extLst>
          </p:cNvPr>
          <p:cNvCxnSpPr>
            <a:cxnSpLocks/>
          </p:cNvCxnSpPr>
          <p:nvPr/>
        </p:nvCxnSpPr>
        <p:spPr>
          <a:xfrm>
            <a:off x="1846426" y="3308488"/>
            <a:ext cx="1089118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Immagine 31" descr="Immagine che contiene tazza&#10;&#10;Descrizione generata automaticamente">
            <a:extLst>
              <a:ext uri="{FF2B5EF4-FFF2-40B4-BE49-F238E27FC236}">
                <a16:creationId xmlns:a16="http://schemas.microsoft.com/office/drawing/2014/main" id="{A54A809A-B02D-4C6E-AA7B-49B1CA5336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88835" y="4532750"/>
            <a:ext cx="1764931" cy="610750"/>
          </a:xfrm>
          <a:prstGeom prst="rect">
            <a:avLst/>
          </a:prstGeom>
        </p:spPr>
      </p:pic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FASI DI </a:t>
            </a:r>
            <a:r>
              <a:rPr lang="it-IT" dirty="0">
                <a:solidFill>
                  <a:srgbClr val="434343"/>
                </a:solidFill>
              </a:rPr>
              <a:t>PRE-PROCESSING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4166315" y="2894503"/>
            <a:ext cx="782515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7"/>
          <p:cNvSpPr/>
          <p:nvPr/>
        </p:nvSpPr>
        <p:spPr>
          <a:xfrm rot="10800000" flipH="1">
            <a:off x="5679320" y="1755567"/>
            <a:ext cx="782516" cy="79261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47"/>
          <p:cNvSpPr/>
          <p:nvPr/>
        </p:nvSpPr>
        <p:spPr>
          <a:xfrm>
            <a:off x="7156138" y="2881319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7"/>
          <p:cNvSpPr txBox="1"/>
          <p:nvPr/>
        </p:nvSpPr>
        <p:spPr>
          <a:xfrm>
            <a:off x="871976" y="3111232"/>
            <a:ext cx="1150227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2450981" y="1385432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Tokenization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2655479" y="1961358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2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5665303" y="196813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4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159054" y="3118208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STEP 3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936904" y="3770202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Lemmatization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6960332" y="3675425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Text </a:t>
            </a: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Representation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5454078" y="1255457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Rimozione delle stop-words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830589" y="3705231"/>
            <a:ext cx="1233000" cy="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 err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Normalization</a:t>
            </a:r>
            <a:endParaRPr sz="1000" b="1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3" name="Google Shape;4725;p58">
            <a:extLst>
              <a:ext uri="{FF2B5EF4-FFF2-40B4-BE49-F238E27FC236}">
                <a16:creationId xmlns:a16="http://schemas.microsoft.com/office/drawing/2014/main" id="{358B855E-B51D-4C56-84ED-2CABA76F513E}"/>
              </a:ext>
            </a:extLst>
          </p:cNvPr>
          <p:cNvGrpSpPr/>
          <p:nvPr/>
        </p:nvGrpSpPr>
        <p:grpSpPr>
          <a:xfrm>
            <a:off x="7405589" y="3080577"/>
            <a:ext cx="348568" cy="341633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34" name="Google Shape;4726;p58">
              <a:extLst>
                <a:ext uri="{FF2B5EF4-FFF2-40B4-BE49-F238E27FC236}">
                  <a16:creationId xmlns:a16="http://schemas.microsoft.com/office/drawing/2014/main" id="{F2B85CA9-8A85-4500-872D-5109DF59F94A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27;p58">
              <a:extLst>
                <a:ext uri="{FF2B5EF4-FFF2-40B4-BE49-F238E27FC236}">
                  <a16:creationId xmlns:a16="http://schemas.microsoft.com/office/drawing/2014/main" id="{D2D1DC7C-23BB-4DE5-A91B-D80DE90C5A81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28;p58">
              <a:extLst>
                <a:ext uri="{FF2B5EF4-FFF2-40B4-BE49-F238E27FC236}">
                  <a16:creationId xmlns:a16="http://schemas.microsoft.com/office/drawing/2014/main" id="{73A47DAE-9083-402D-81CD-08DFD9A598FE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Google Shape;442;p47">
            <a:extLst>
              <a:ext uri="{FF2B5EF4-FFF2-40B4-BE49-F238E27FC236}">
                <a16:creationId xmlns:a16="http://schemas.microsoft.com/office/drawing/2014/main" id="{EA47B28C-D394-4380-AC96-6CAA5F8514B4}"/>
              </a:ext>
            </a:extLst>
          </p:cNvPr>
          <p:cNvCxnSpPr>
            <a:cxnSpLocks/>
          </p:cNvCxnSpPr>
          <p:nvPr/>
        </p:nvCxnSpPr>
        <p:spPr>
          <a:xfrm>
            <a:off x="4966926" y="3308488"/>
            <a:ext cx="1089118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43;p47">
            <a:extLst>
              <a:ext uri="{FF2B5EF4-FFF2-40B4-BE49-F238E27FC236}">
                <a16:creationId xmlns:a16="http://schemas.microsoft.com/office/drawing/2014/main" id="{3CAFBF4A-3031-4F96-86FF-CA988D275D70}"/>
              </a:ext>
            </a:extLst>
          </p:cNvPr>
          <p:cNvCxnSpPr>
            <a:cxnSpLocks/>
          </p:cNvCxnSpPr>
          <p:nvPr/>
        </p:nvCxnSpPr>
        <p:spPr>
          <a:xfrm flipV="1">
            <a:off x="6046761" y="2596150"/>
            <a:ext cx="9284" cy="712332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" name="Google Shape;446;p47">
            <a:extLst>
              <a:ext uri="{FF2B5EF4-FFF2-40B4-BE49-F238E27FC236}">
                <a16:creationId xmlns:a16="http://schemas.microsoft.com/office/drawing/2014/main" id="{46B14F1A-A24C-4D10-8A67-9889783A70C4}"/>
              </a:ext>
            </a:extLst>
          </p:cNvPr>
          <p:cNvCxnSpPr>
            <a:cxnSpLocks/>
          </p:cNvCxnSpPr>
          <p:nvPr/>
        </p:nvCxnSpPr>
        <p:spPr>
          <a:xfrm flipV="1">
            <a:off x="6472700" y="2134856"/>
            <a:ext cx="1078355" cy="11876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47;p47">
            <a:extLst>
              <a:ext uri="{FF2B5EF4-FFF2-40B4-BE49-F238E27FC236}">
                <a16:creationId xmlns:a16="http://schemas.microsoft.com/office/drawing/2014/main" id="{FB861FCB-5C0A-4F2A-873E-4EBD83520DAF}"/>
              </a:ext>
            </a:extLst>
          </p:cNvPr>
          <p:cNvCxnSpPr>
            <a:cxnSpLocks/>
          </p:cNvCxnSpPr>
          <p:nvPr/>
        </p:nvCxnSpPr>
        <p:spPr>
          <a:xfrm>
            <a:off x="7551055" y="2139998"/>
            <a:ext cx="1" cy="701981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" name="Google Shape;443;p47">
            <a:extLst>
              <a:ext uri="{FF2B5EF4-FFF2-40B4-BE49-F238E27FC236}">
                <a16:creationId xmlns:a16="http://schemas.microsoft.com/office/drawing/2014/main" id="{9E520B3E-4813-475A-8545-33262C0A8B89}"/>
              </a:ext>
            </a:extLst>
          </p:cNvPr>
          <p:cNvCxnSpPr>
            <a:cxnSpLocks/>
          </p:cNvCxnSpPr>
          <p:nvPr/>
        </p:nvCxnSpPr>
        <p:spPr>
          <a:xfrm flipV="1">
            <a:off x="2928421" y="2603126"/>
            <a:ext cx="9284" cy="712332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131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32099E-6 L -0.33888 -0.2240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-1120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20988E-6 L -0.34514 -0.2200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7" y="-1101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3457E-6 L -0.34531 -0.2160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4" y="-10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0" grpId="0" animBg="1"/>
      <p:bldP spid="449" grpId="0" animBg="1"/>
      <p:bldP spid="453" grpId="0" animBg="1"/>
      <p:bldP spid="456" grpId="0" animBg="1"/>
      <p:bldP spid="457" grpId="0"/>
      <p:bldP spid="458" grpId="0"/>
      <p:bldP spid="459" grpId="0"/>
      <p:bldP spid="460" grpId="0"/>
      <p:bldP spid="461" grpId="0"/>
      <p:bldP spid="463" grpId="0"/>
      <p:bldP spid="464" grpId="0"/>
      <p:bldP spid="465" grpId="0"/>
      <p:bldP spid="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8820;p67">
            <a:extLst>
              <a:ext uri="{FF2B5EF4-FFF2-40B4-BE49-F238E27FC236}">
                <a16:creationId xmlns:a16="http://schemas.microsoft.com/office/drawing/2014/main" id="{36238E1C-5AD8-40DA-A9CD-7A04401989C6}"/>
              </a:ext>
            </a:extLst>
          </p:cNvPr>
          <p:cNvSpPr/>
          <p:nvPr/>
        </p:nvSpPr>
        <p:spPr>
          <a:xfrm>
            <a:off x="4329873" y="1782549"/>
            <a:ext cx="461573" cy="522830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06;p26">
            <a:extLst>
              <a:ext uri="{FF2B5EF4-FFF2-40B4-BE49-F238E27FC236}">
                <a16:creationId xmlns:a16="http://schemas.microsoft.com/office/drawing/2014/main" id="{25E1F2D6-1280-4CFC-A47F-233DE632B8F4}"/>
              </a:ext>
            </a:extLst>
          </p:cNvPr>
          <p:cNvSpPr/>
          <p:nvPr/>
        </p:nvSpPr>
        <p:spPr>
          <a:xfrm>
            <a:off x="3867250" y="1387068"/>
            <a:ext cx="1343485" cy="1343565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26" name="Google Shape;406;p26">
            <a:extLst>
              <a:ext uri="{FF2B5EF4-FFF2-40B4-BE49-F238E27FC236}">
                <a16:creationId xmlns:a16="http://schemas.microsoft.com/office/drawing/2014/main" id="{19AB9219-DC98-4ABD-9E97-EE798BFE24C1}"/>
              </a:ext>
            </a:extLst>
          </p:cNvPr>
          <p:cNvSpPr/>
          <p:nvPr/>
        </p:nvSpPr>
        <p:spPr>
          <a:xfrm>
            <a:off x="3867250" y="1387068"/>
            <a:ext cx="1343485" cy="1343565"/>
          </a:xfrm>
          <a:prstGeom prst="ellipse">
            <a:avLst/>
          </a:prstGeom>
          <a:solidFill>
            <a:srgbClr val="43434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0" y="352850"/>
            <a:ext cx="9144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TEXT REPRESENTATION: </a:t>
            </a:r>
            <a:r>
              <a:rPr lang="it-IT" dirty="0"/>
              <a:t>WORD EMBEDDING</a:t>
            </a: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ctrTitle" idx="2"/>
          </p:nvPr>
        </p:nvSpPr>
        <p:spPr>
          <a:xfrm>
            <a:off x="3317715" y="2948539"/>
            <a:ext cx="2508570" cy="355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434343"/>
                </a:solidFill>
              </a:rPr>
              <a:t>PREDICTIVE MODELS</a:t>
            </a:r>
            <a:endParaRPr sz="2000" dirty="0">
              <a:solidFill>
                <a:srgbClr val="434343"/>
              </a:solidFill>
            </a:endParaRPr>
          </a:p>
        </p:txBody>
      </p:sp>
      <p:sp>
        <p:nvSpPr>
          <p:cNvPr id="16" name="Google Shape;377;p41">
            <a:extLst>
              <a:ext uri="{FF2B5EF4-FFF2-40B4-BE49-F238E27FC236}">
                <a16:creationId xmlns:a16="http://schemas.microsoft.com/office/drawing/2014/main" id="{7D2B00D7-0D78-4DE9-87AA-317ED6C54B07}"/>
              </a:ext>
            </a:extLst>
          </p:cNvPr>
          <p:cNvSpPr txBox="1">
            <a:spLocks/>
          </p:cNvSpPr>
          <p:nvPr/>
        </p:nvSpPr>
        <p:spPr>
          <a:xfrm>
            <a:off x="3797885" y="2999080"/>
            <a:ext cx="154823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2000" dirty="0">
                <a:solidFill>
                  <a:srgbClr val="434343"/>
                </a:solidFill>
              </a:rPr>
              <a:t>WORD</a:t>
            </a:r>
            <a:r>
              <a:rPr lang="it-IT" sz="2800" dirty="0">
                <a:solidFill>
                  <a:srgbClr val="FAA11C"/>
                </a:solidFill>
              </a:rPr>
              <a:t>2</a:t>
            </a:r>
            <a:r>
              <a:rPr lang="it-IT" sz="2000" dirty="0">
                <a:solidFill>
                  <a:srgbClr val="434343"/>
                </a:solidFill>
              </a:rPr>
              <a:t>VEC</a:t>
            </a:r>
          </a:p>
        </p:txBody>
      </p:sp>
      <p:pic>
        <p:nvPicPr>
          <p:cNvPr id="20" name="Immagine 19" descr="Immagine che contiene tazza&#10;&#10;Descrizione generata automaticamente">
            <a:extLst>
              <a:ext uri="{FF2B5EF4-FFF2-40B4-BE49-F238E27FC236}">
                <a16:creationId xmlns:a16="http://schemas.microsoft.com/office/drawing/2014/main" id="{44C580E7-5331-4BA3-8C24-F0FFC8B0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89534" y="4514408"/>
            <a:ext cx="1764931" cy="610750"/>
          </a:xfrm>
          <a:prstGeom prst="rect">
            <a:avLst/>
          </a:prstGeom>
        </p:spPr>
      </p:pic>
      <p:grpSp>
        <p:nvGrpSpPr>
          <p:cNvPr id="48" name="Google Shape;4835;p58">
            <a:extLst>
              <a:ext uri="{FF2B5EF4-FFF2-40B4-BE49-F238E27FC236}">
                <a16:creationId xmlns:a16="http://schemas.microsoft.com/office/drawing/2014/main" id="{7C499979-0DB3-4025-923A-E54BFBD63EC0}"/>
              </a:ext>
            </a:extLst>
          </p:cNvPr>
          <p:cNvGrpSpPr/>
          <p:nvPr/>
        </p:nvGrpSpPr>
        <p:grpSpPr>
          <a:xfrm>
            <a:off x="4329170" y="1784960"/>
            <a:ext cx="462913" cy="483668"/>
            <a:chOff x="-61783350" y="3743950"/>
            <a:chExt cx="316650" cy="317450"/>
          </a:xfrm>
          <a:solidFill>
            <a:srgbClr val="E7E7E7"/>
          </a:solidFill>
        </p:grpSpPr>
        <p:sp>
          <p:nvSpPr>
            <p:cNvPr id="49" name="Google Shape;4836;p58">
              <a:extLst>
                <a:ext uri="{FF2B5EF4-FFF2-40B4-BE49-F238E27FC236}">
                  <a16:creationId xmlns:a16="http://schemas.microsoft.com/office/drawing/2014/main" id="{E179FFEC-6190-4AAF-BC41-32B25061863C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37;p58">
              <a:extLst>
                <a:ext uri="{FF2B5EF4-FFF2-40B4-BE49-F238E27FC236}">
                  <a16:creationId xmlns:a16="http://schemas.microsoft.com/office/drawing/2014/main" id="{E61A82FC-7D5F-4407-B962-6F903C544223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3" grpId="0" animBg="1"/>
      <p:bldP spid="26" grpId="1" animBg="1"/>
      <p:bldP spid="377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3529853" y="1562191"/>
            <a:ext cx="442039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1</a:t>
            </a:r>
            <a:endParaRPr dirty="0">
              <a:solidFill>
                <a:srgbClr val="FAA11C"/>
              </a:solidFill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3</a:t>
            </a:r>
            <a:endParaRPr dirty="0">
              <a:solidFill>
                <a:srgbClr val="FAA11C"/>
              </a:solidFill>
            </a:endParaRPr>
          </a:p>
        </p:txBody>
      </p:sp>
      <p:cxnSp>
        <p:nvCxnSpPr>
          <p:cNvPr id="314" name="Google Shape;314;p39"/>
          <p:cNvCxnSpPr/>
          <p:nvPr/>
        </p:nvCxnSpPr>
        <p:spPr>
          <a:xfrm>
            <a:off x="7633548" y="3127941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0" y="352850"/>
            <a:ext cx="9144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RECURRENT NEURAL NETWORK</a:t>
            </a:r>
            <a:br>
              <a:rPr lang="it-IT" dirty="0"/>
            </a:br>
            <a:r>
              <a:rPr lang="it-IT" dirty="0">
                <a:solidFill>
                  <a:srgbClr val="FAA11C"/>
                </a:solidFill>
              </a:rPr>
              <a:t>LSTM</a:t>
            </a:r>
            <a:endParaRPr dirty="0">
              <a:solidFill>
                <a:srgbClr val="FAA11C"/>
              </a:solidFill>
            </a:endParaRPr>
          </a:p>
        </p:txBody>
      </p:sp>
      <p:sp>
        <p:nvSpPr>
          <p:cNvPr id="2" name="Elaborazione alternativa 1">
            <a:extLst>
              <a:ext uri="{FF2B5EF4-FFF2-40B4-BE49-F238E27FC236}">
                <a16:creationId xmlns:a16="http://schemas.microsoft.com/office/drawing/2014/main" id="{3A62D16D-08EA-4D83-97E7-C4F0327515D2}"/>
              </a:ext>
            </a:extLst>
          </p:cNvPr>
          <p:cNvSpPr/>
          <p:nvPr/>
        </p:nvSpPr>
        <p:spPr>
          <a:xfrm>
            <a:off x="807719" y="1871282"/>
            <a:ext cx="499871" cy="2225040"/>
          </a:xfrm>
          <a:prstGeom prst="flowChartAlternateProcess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Google Shape;377;p41">
            <a:extLst>
              <a:ext uri="{FF2B5EF4-FFF2-40B4-BE49-F238E27FC236}">
                <a16:creationId xmlns:a16="http://schemas.microsoft.com/office/drawing/2014/main" id="{2979E9DD-7991-40A6-B84E-A54F914D1E1D}"/>
              </a:ext>
            </a:extLst>
          </p:cNvPr>
          <p:cNvSpPr txBox="1">
            <a:spLocks/>
          </p:cNvSpPr>
          <p:nvPr/>
        </p:nvSpPr>
        <p:spPr>
          <a:xfrm rot="16200000">
            <a:off x="420147" y="2785298"/>
            <a:ext cx="128975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dirty="0">
                <a:solidFill>
                  <a:srgbClr val="999EA1"/>
                </a:solidFill>
              </a:rPr>
              <a:t>EMBEDDING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A4A49131-04FB-42B5-A7F0-D59F8264BFE0}"/>
              </a:ext>
            </a:extLst>
          </p:cNvPr>
          <p:cNvSpPr/>
          <p:nvPr/>
        </p:nvSpPr>
        <p:spPr>
          <a:xfrm>
            <a:off x="2909316" y="2010156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8810C94F-B793-4A6D-8B77-725E6DF8C9DC}"/>
              </a:ext>
            </a:extLst>
          </p:cNvPr>
          <p:cNvSpPr/>
          <p:nvPr/>
        </p:nvSpPr>
        <p:spPr>
          <a:xfrm>
            <a:off x="2909316" y="2500884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7ABBCC98-2F8C-4625-AEC4-3CF96DF902D1}"/>
              </a:ext>
            </a:extLst>
          </p:cNvPr>
          <p:cNvSpPr/>
          <p:nvPr/>
        </p:nvSpPr>
        <p:spPr>
          <a:xfrm>
            <a:off x="3081528" y="3047239"/>
            <a:ext cx="45719" cy="45719"/>
          </a:xfrm>
          <a:prstGeom prst="flowChartConnector">
            <a:avLst/>
          </a:prstGeom>
          <a:solidFill>
            <a:srgbClr val="FAA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onnettore 26">
            <a:extLst>
              <a:ext uri="{FF2B5EF4-FFF2-40B4-BE49-F238E27FC236}">
                <a16:creationId xmlns:a16="http://schemas.microsoft.com/office/drawing/2014/main" id="{44C2C94C-2E9B-4832-AD77-DF40F8D7B96C}"/>
              </a:ext>
            </a:extLst>
          </p:cNvPr>
          <p:cNvSpPr/>
          <p:nvPr/>
        </p:nvSpPr>
        <p:spPr>
          <a:xfrm>
            <a:off x="3081528" y="2956181"/>
            <a:ext cx="45719" cy="45719"/>
          </a:xfrm>
          <a:prstGeom prst="flowChartConnector">
            <a:avLst/>
          </a:prstGeom>
          <a:solidFill>
            <a:srgbClr val="FAA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F0ABA49D-651C-434F-B025-9E48D29006C6}"/>
              </a:ext>
            </a:extLst>
          </p:cNvPr>
          <p:cNvSpPr/>
          <p:nvPr/>
        </p:nvSpPr>
        <p:spPr>
          <a:xfrm>
            <a:off x="3081528" y="3138297"/>
            <a:ext cx="45719" cy="45719"/>
          </a:xfrm>
          <a:prstGeom prst="flowChartConnector">
            <a:avLst/>
          </a:prstGeom>
          <a:solidFill>
            <a:srgbClr val="FAA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72D34878-443F-48F0-8AD1-45305D4F936D}"/>
              </a:ext>
            </a:extLst>
          </p:cNvPr>
          <p:cNvSpPr/>
          <p:nvPr/>
        </p:nvSpPr>
        <p:spPr>
          <a:xfrm>
            <a:off x="4933190" y="2010156"/>
            <a:ext cx="377952" cy="371856"/>
          </a:xfrm>
          <a:prstGeom prst="flowChartConnector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onnettore 29">
            <a:extLst>
              <a:ext uri="{FF2B5EF4-FFF2-40B4-BE49-F238E27FC236}">
                <a16:creationId xmlns:a16="http://schemas.microsoft.com/office/drawing/2014/main" id="{B6F95DE1-C74A-44E9-B726-3C0B799817EC}"/>
              </a:ext>
            </a:extLst>
          </p:cNvPr>
          <p:cNvSpPr/>
          <p:nvPr/>
        </p:nvSpPr>
        <p:spPr>
          <a:xfrm>
            <a:off x="4933190" y="2500884"/>
            <a:ext cx="377952" cy="371856"/>
          </a:xfrm>
          <a:prstGeom prst="flowChartConnector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onnettore 30">
            <a:extLst>
              <a:ext uri="{FF2B5EF4-FFF2-40B4-BE49-F238E27FC236}">
                <a16:creationId xmlns:a16="http://schemas.microsoft.com/office/drawing/2014/main" id="{FC57998B-1139-4272-B2EE-B26B1A7729DC}"/>
              </a:ext>
            </a:extLst>
          </p:cNvPr>
          <p:cNvSpPr/>
          <p:nvPr/>
        </p:nvSpPr>
        <p:spPr>
          <a:xfrm>
            <a:off x="4933190" y="3267457"/>
            <a:ext cx="377952" cy="371856"/>
          </a:xfrm>
          <a:prstGeom prst="flowChartConnector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onnettore 31">
            <a:extLst>
              <a:ext uri="{FF2B5EF4-FFF2-40B4-BE49-F238E27FC236}">
                <a16:creationId xmlns:a16="http://schemas.microsoft.com/office/drawing/2014/main" id="{1E2A78DB-5316-4B1D-8CF1-12F969BDC1C6}"/>
              </a:ext>
            </a:extLst>
          </p:cNvPr>
          <p:cNvSpPr/>
          <p:nvPr/>
        </p:nvSpPr>
        <p:spPr>
          <a:xfrm>
            <a:off x="4933190" y="3722754"/>
            <a:ext cx="377952" cy="371856"/>
          </a:xfrm>
          <a:prstGeom prst="flowChartConnector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07A001A9-1881-4A93-ACD5-E81A5CCB67E5}"/>
              </a:ext>
            </a:extLst>
          </p:cNvPr>
          <p:cNvSpPr/>
          <p:nvPr/>
        </p:nvSpPr>
        <p:spPr>
          <a:xfrm>
            <a:off x="5105402" y="3047239"/>
            <a:ext cx="45719" cy="45719"/>
          </a:xfrm>
          <a:prstGeom prst="flowChartConnector">
            <a:avLst/>
          </a:prstGeom>
          <a:solidFill>
            <a:srgbClr val="999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1E67CF9D-EC9B-4DE0-A3DC-92485A3CB955}"/>
              </a:ext>
            </a:extLst>
          </p:cNvPr>
          <p:cNvSpPr/>
          <p:nvPr/>
        </p:nvSpPr>
        <p:spPr>
          <a:xfrm>
            <a:off x="5105402" y="2956181"/>
            <a:ext cx="45719" cy="45719"/>
          </a:xfrm>
          <a:prstGeom prst="flowChartConnector">
            <a:avLst/>
          </a:prstGeom>
          <a:solidFill>
            <a:srgbClr val="999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onnettore 34">
            <a:extLst>
              <a:ext uri="{FF2B5EF4-FFF2-40B4-BE49-F238E27FC236}">
                <a16:creationId xmlns:a16="http://schemas.microsoft.com/office/drawing/2014/main" id="{8FAE31B9-A104-4DB1-A244-1108CA412B63}"/>
              </a:ext>
            </a:extLst>
          </p:cNvPr>
          <p:cNvSpPr/>
          <p:nvPr/>
        </p:nvSpPr>
        <p:spPr>
          <a:xfrm>
            <a:off x="5105402" y="3138297"/>
            <a:ext cx="45719" cy="45719"/>
          </a:xfrm>
          <a:prstGeom prst="flowChartConnector">
            <a:avLst/>
          </a:prstGeom>
          <a:solidFill>
            <a:srgbClr val="999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onnettore 35">
            <a:extLst>
              <a:ext uri="{FF2B5EF4-FFF2-40B4-BE49-F238E27FC236}">
                <a16:creationId xmlns:a16="http://schemas.microsoft.com/office/drawing/2014/main" id="{E099DBE3-007F-4F4B-AA95-93698689D7F3}"/>
              </a:ext>
            </a:extLst>
          </p:cNvPr>
          <p:cNvSpPr/>
          <p:nvPr/>
        </p:nvSpPr>
        <p:spPr>
          <a:xfrm>
            <a:off x="2909316" y="3280412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>
            <a:extLst>
              <a:ext uri="{FF2B5EF4-FFF2-40B4-BE49-F238E27FC236}">
                <a16:creationId xmlns:a16="http://schemas.microsoft.com/office/drawing/2014/main" id="{15FCE982-3820-41EF-87D3-A5E2421D92AD}"/>
              </a:ext>
            </a:extLst>
          </p:cNvPr>
          <p:cNvSpPr/>
          <p:nvPr/>
        </p:nvSpPr>
        <p:spPr>
          <a:xfrm>
            <a:off x="2909316" y="3771140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>
            <a:extLst>
              <a:ext uri="{FF2B5EF4-FFF2-40B4-BE49-F238E27FC236}">
                <a16:creationId xmlns:a16="http://schemas.microsoft.com/office/drawing/2014/main" id="{66835CA1-6CF1-4E7A-9378-AA6BBEA42354}"/>
              </a:ext>
            </a:extLst>
          </p:cNvPr>
          <p:cNvSpPr/>
          <p:nvPr/>
        </p:nvSpPr>
        <p:spPr>
          <a:xfrm>
            <a:off x="2909316" y="1499044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>
            <a:extLst>
              <a:ext uri="{FF2B5EF4-FFF2-40B4-BE49-F238E27FC236}">
                <a16:creationId xmlns:a16="http://schemas.microsoft.com/office/drawing/2014/main" id="{1A9BD64B-3E05-401C-9DA4-DF97429FA1A5}"/>
              </a:ext>
            </a:extLst>
          </p:cNvPr>
          <p:cNvSpPr/>
          <p:nvPr/>
        </p:nvSpPr>
        <p:spPr>
          <a:xfrm>
            <a:off x="2909316" y="4261868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98B9D67F-3D24-4367-BD44-99C599EC6830}"/>
              </a:ext>
            </a:extLst>
          </p:cNvPr>
          <p:cNvCxnSpPr>
            <a:cxnSpLocks/>
            <a:stCxn id="38" idx="7"/>
            <a:endCxn id="38" idx="5"/>
          </p:cNvCxnSpPr>
          <p:nvPr/>
        </p:nvCxnSpPr>
        <p:spPr>
          <a:xfrm rot="16200000" flipH="1">
            <a:off x="3100447" y="1684972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curvo 58">
            <a:extLst>
              <a:ext uri="{FF2B5EF4-FFF2-40B4-BE49-F238E27FC236}">
                <a16:creationId xmlns:a16="http://schemas.microsoft.com/office/drawing/2014/main" id="{E3C39EDB-3AE4-4C83-95CA-053A5C8E78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3147" y="2181298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EBA7BA1D-1E46-4410-A0F4-4DD6E5EAA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3147" y="2676664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77200CD4-30CA-47B3-80F5-CBA16478A6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9497" y="3459990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697B1520-20D2-4356-86E9-7608780AFD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5107" y="3950718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4D61D0C-4B5B-4703-9E63-927A8D3F96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9497" y="4441446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52C4D39-3D75-46BE-9106-1358481904E1}"/>
              </a:ext>
            </a:extLst>
          </p:cNvPr>
          <p:cNvCxnSpPr>
            <a:stCxn id="38" idx="6"/>
            <a:endCxn id="29" idx="2"/>
          </p:cNvCxnSpPr>
          <p:nvPr/>
        </p:nvCxnSpPr>
        <p:spPr>
          <a:xfrm>
            <a:off x="3287268" y="1684972"/>
            <a:ext cx="1645922" cy="51111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C1864D36-14C6-415B-A24F-8C438A153408}"/>
              </a:ext>
            </a:extLst>
          </p:cNvPr>
          <p:cNvCxnSpPr>
            <a:cxnSpLocks/>
            <a:stCxn id="38" idx="6"/>
            <a:endCxn id="30" idx="2"/>
          </p:cNvCxnSpPr>
          <p:nvPr/>
        </p:nvCxnSpPr>
        <p:spPr>
          <a:xfrm>
            <a:off x="3287268" y="1684972"/>
            <a:ext cx="1645922" cy="100184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58EFC5CC-4FB7-4CDD-B5E9-61A231415578}"/>
              </a:ext>
            </a:extLst>
          </p:cNvPr>
          <p:cNvCxnSpPr>
            <a:cxnSpLocks/>
            <a:stCxn id="38" idx="6"/>
            <a:endCxn id="31" idx="2"/>
          </p:cNvCxnSpPr>
          <p:nvPr/>
        </p:nvCxnSpPr>
        <p:spPr>
          <a:xfrm>
            <a:off x="3287268" y="1684972"/>
            <a:ext cx="1645922" cy="1768413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7BD2564-825B-406D-A5FA-EBD0A1BD7472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3287268" y="1684972"/>
            <a:ext cx="1645922" cy="222371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02BF70-955D-4DA7-9119-B7A3F78AA10D}"/>
              </a:ext>
            </a:extLst>
          </p:cNvPr>
          <p:cNvCxnSpPr>
            <a:cxnSpLocks/>
            <a:stCxn id="3" idx="6"/>
            <a:endCxn id="29" idx="2"/>
          </p:cNvCxnSpPr>
          <p:nvPr/>
        </p:nvCxnSpPr>
        <p:spPr>
          <a:xfrm>
            <a:off x="3287268" y="2196084"/>
            <a:ext cx="1645922" cy="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EC1269C2-84E2-47A9-9465-E0D113D17F3F}"/>
              </a:ext>
            </a:extLst>
          </p:cNvPr>
          <p:cNvCxnSpPr>
            <a:cxnSpLocks/>
            <a:stCxn id="3" idx="6"/>
            <a:endCxn id="30" idx="2"/>
          </p:cNvCxnSpPr>
          <p:nvPr/>
        </p:nvCxnSpPr>
        <p:spPr>
          <a:xfrm>
            <a:off x="3287268" y="2196084"/>
            <a:ext cx="1645922" cy="490728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7A708CAE-342D-43A6-95F2-C8112B56F6D1}"/>
              </a:ext>
            </a:extLst>
          </p:cNvPr>
          <p:cNvCxnSpPr>
            <a:cxnSpLocks/>
            <a:stCxn id="3" idx="6"/>
            <a:endCxn id="31" idx="2"/>
          </p:cNvCxnSpPr>
          <p:nvPr/>
        </p:nvCxnSpPr>
        <p:spPr>
          <a:xfrm>
            <a:off x="3287268" y="2196084"/>
            <a:ext cx="1645922" cy="1257301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E7B0049-1A8E-47B7-9F17-EDB73B41E358}"/>
              </a:ext>
            </a:extLst>
          </p:cNvPr>
          <p:cNvCxnSpPr>
            <a:cxnSpLocks/>
            <a:stCxn id="3" idx="6"/>
            <a:endCxn id="32" idx="2"/>
          </p:cNvCxnSpPr>
          <p:nvPr/>
        </p:nvCxnSpPr>
        <p:spPr>
          <a:xfrm>
            <a:off x="3287268" y="2196084"/>
            <a:ext cx="1645922" cy="1712598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6F22084E-4CAE-4D97-90A7-5E087BCB936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V="1">
            <a:off x="3287268" y="2196084"/>
            <a:ext cx="1645922" cy="490728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C0081584-0604-4D00-A7E9-DF9887D7A058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3287268" y="2686812"/>
            <a:ext cx="1645922" cy="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1A343B89-3087-4258-A3D7-641539D8A605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287268" y="2686812"/>
            <a:ext cx="1645922" cy="766573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38F46E7A-5287-4954-AEAF-BAEB5111093A}"/>
              </a:ext>
            </a:extLst>
          </p:cNvPr>
          <p:cNvCxnSpPr>
            <a:cxnSpLocks/>
            <a:stCxn id="23" idx="6"/>
            <a:endCxn id="32" idx="2"/>
          </p:cNvCxnSpPr>
          <p:nvPr/>
        </p:nvCxnSpPr>
        <p:spPr>
          <a:xfrm>
            <a:off x="3287268" y="2686812"/>
            <a:ext cx="1645922" cy="122187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9D5F4F6E-C8DF-4734-8AAF-1C2F3626E4F4}"/>
              </a:ext>
            </a:extLst>
          </p:cNvPr>
          <p:cNvCxnSpPr>
            <a:cxnSpLocks/>
            <a:stCxn id="36" idx="6"/>
            <a:endCxn id="29" idx="2"/>
          </p:cNvCxnSpPr>
          <p:nvPr/>
        </p:nvCxnSpPr>
        <p:spPr>
          <a:xfrm flipV="1">
            <a:off x="3287268" y="2196084"/>
            <a:ext cx="1645922" cy="127025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26804F50-81E4-41A0-B06A-BFD2FE3BFF59}"/>
              </a:ext>
            </a:extLst>
          </p:cNvPr>
          <p:cNvCxnSpPr>
            <a:cxnSpLocks/>
            <a:stCxn id="36" idx="6"/>
            <a:endCxn id="30" idx="2"/>
          </p:cNvCxnSpPr>
          <p:nvPr/>
        </p:nvCxnSpPr>
        <p:spPr>
          <a:xfrm flipV="1">
            <a:off x="3287268" y="2686812"/>
            <a:ext cx="1645922" cy="779528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FD2F389A-B133-4870-B8ED-4A8E8A1D5F41}"/>
              </a:ext>
            </a:extLst>
          </p:cNvPr>
          <p:cNvCxnSpPr>
            <a:cxnSpLocks/>
            <a:stCxn id="36" idx="6"/>
            <a:endCxn id="31" idx="2"/>
          </p:cNvCxnSpPr>
          <p:nvPr/>
        </p:nvCxnSpPr>
        <p:spPr>
          <a:xfrm flipV="1">
            <a:off x="3287268" y="3453385"/>
            <a:ext cx="1645922" cy="12955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B60A5879-953D-431D-9C8B-A449E8B6D47E}"/>
              </a:ext>
            </a:extLst>
          </p:cNvPr>
          <p:cNvCxnSpPr>
            <a:cxnSpLocks/>
            <a:stCxn id="36" idx="6"/>
            <a:endCxn id="32" idx="2"/>
          </p:cNvCxnSpPr>
          <p:nvPr/>
        </p:nvCxnSpPr>
        <p:spPr>
          <a:xfrm>
            <a:off x="3287268" y="3466340"/>
            <a:ext cx="1645922" cy="44234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B5FCC5B8-1416-4AE6-A58F-1859A253F957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3287268" y="2196084"/>
            <a:ext cx="1645922" cy="1760984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62F000A4-65B9-4705-BB08-D86299617C9E}"/>
              </a:ext>
            </a:extLst>
          </p:cNvPr>
          <p:cNvCxnSpPr>
            <a:cxnSpLocks/>
            <a:stCxn id="37" idx="6"/>
            <a:endCxn id="30" idx="2"/>
          </p:cNvCxnSpPr>
          <p:nvPr/>
        </p:nvCxnSpPr>
        <p:spPr>
          <a:xfrm flipV="1">
            <a:off x="3287268" y="2686812"/>
            <a:ext cx="1645922" cy="127025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07B0568F-94E0-471D-821C-6201871742D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3287268" y="3453385"/>
            <a:ext cx="1645922" cy="503683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0EF48BC7-B906-41CF-89CB-4F1D4525433C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 flipV="1">
            <a:off x="3287268" y="3908682"/>
            <a:ext cx="1645922" cy="4838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420687EA-C08F-42FB-995A-7C1BF42FBED2}"/>
              </a:ext>
            </a:extLst>
          </p:cNvPr>
          <p:cNvCxnSpPr>
            <a:cxnSpLocks/>
            <a:stCxn id="39" idx="6"/>
            <a:endCxn id="29" idx="2"/>
          </p:cNvCxnSpPr>
          <p:nvPr/>
        </p:nvCxnSpPr>
        <p:spPr>
          <a:xfrm flipV="1">
            <a:off x="3287268" y="2196084"/>
            <a:ext cx="1645922" cy="225171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1C93FF23-403F-418D-80B7-7C86CDDCE5CE}"/>
              </a:ext>
            </a:extLst>
          </p:cNvPr>
          <p:cNvCxnSpPr>
            <a:cxnSpLocks/>
            <a:stCxn id="39" idx="6"/>
            <a:endCxn id="30" idx="2"/>
          </p:cNvCxnSpPr>
          <p:nvPr/>
        </p:nvCxnSpPr>
        <p:spPr>
          <a:xfrm flipV="1">
            <a:off x="3287268" y="2686812"/>
            <a:ext cx="1645922" cy="1760984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C8AF4F8-6B3F-4486-97A8-AA85EE0C9452}"/>
              </a:ext>
            </a:extLst>
          </p:cNvPr>
          <p:cNvCxnSpPr>
            <a:cxnSpLocks/>
            <a:stCxn id="39" idx="6"/>
            <a:endCxn id="31" idx="2"/>
          </p:cNvCxnSpPr>
          <p:nvPr/>
        </p:nvCxnSpPr>
        <p:spPr>
          <a:xfrm flipV="1">
            <a:off x="3287268" y="3453385"/>
            <a:ext cx="1645922" cy="994411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F8F3A7AD-4630-4B44-B2B1-ACF5A658D29A}"/>
              </a:ext>
            </a:extLst>
          </p:cNvPr>
          <p:cNvCxnSpPr>
            <a:cxnSpLocks/>
            <a:stCxn id="39" idx="6"/>
            <a:endCxn id="32" idx="2"/>
          </p:cNvCxnSpPr>
          <p:nvPr/>
        </p:nvCxnSpPr>
        <p:spPr>
          <a:xfrm flipV="1">
            <a:off x="3287268" y="3908682"/>
            <a:ext cx="1645922" cy="539114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1786B35-3A4C-4998-9D53-BB97FF1D90F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304543" y="2686812"/>
            <a:ext cx="1604773" cy="29356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41BB5DE0-395B-4776-A8FC-3A3D9F665D1A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1304543" y="2980374"/>
            <a:ext cx="1604773" cy="48596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C65902E8-035A-47D7-83C6-E4766D683F4E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1304543" y="2980375"/>
            <a:ext cx="1604773" cy="976693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66BB1277-2042-4C45-841C-8CA19AD4425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304543" y="2980374"/>
            <a:ext cx="1604773" cy="146742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1C59121E-1B83-4031-92A6-350C0B87EAE5}"/>
              </a:ext>
            </a:extLst>
          </p:cNvPr>
          <p:cNvCxnSpPr>
            <a:cxnSpLocks/>
            <a:stCxn id="2" idx="3"/>
            <a:endCxn id="38" idx="2"/>
          </p:cNvCxnSpPr>
          <p:nvPr/>
        </p:nvCxnSpPr>
        <p:spPr>
          <a:xfrm flipV="1">
            <a:off x="1307590" y="1684972"/>
            <a:ext cx="1601726" cy="129883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4B32FC28-A436-4D09-884C-5EED54BADEB7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 flipV="1">
            <a:off x="1307590" y="2196084"/>
            <a:ext cx="1601726" cy="787718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377;p41">
            <a:extLst>
              <a:ext uri="{FF2B5EF4-FFF2-40B4-BE49-F238E27FC236}">
                <a16:creationId xmlns:a16="http://schemas.microsoft.com/office/drawing/2014/main" id="{1DE0B13C-12A2-4481-ACEB-9D7B8EAB17B2}"/>
              </a:ext>
            </a:extLst>
          </p:cNvPr>
          <p:cNvSpPr txBox="1">
            <a:spLocks/>
          </p:cNvSpPr>
          <p:nvPr/>
        </p:nvSpPr>
        <p:spPr>
          <a:xfrm>
            <a:off x="2908435" y="1574564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4" name="Google Shape;377;p41">
            <a:extLst>
              <a:ext uri="{FF2B5EF4-FFF2-40B4-BE49-F238E27FC236}">
                <a16:creationId xmlns:a16="http://schemas.microsoft.com/office/drawing/2014/main" id="{4A54684C-19CD-4C33-B1AD-FFDDA01B3B4A}"/>
              </a:ext>
            </a:extLst>
          </p:cNvPr>
          <p:cNvSpPr txBox="1">
            <a:spLocks/>
          </p:cNvSpPr>
          <p:nvPr/>
        </p:nvSpPr>
        <p:spPr>
          <a:xfrm rot="16200000">
            <a:off x="4374422" y="2880519"/>
            <a:ext cx="128975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5" name="Google Shape;377;p41">
            <a:extLst>
              <a:ext uri="{FF2B5EF4-FFF2-40B4-BE49-F238E27FC236}">
                <a16:creationId xmlns:a16="http://schemas.microsoft.com/office/drawing/2014/main" id="{657EB8FF-9732-4F3E-94E2-73E2A06925E6}"/>
              </a:ext>
            </a:extLst>
          </p:cNvPr>
          <p:cNvSpPr txBox="1">
            <a:spLocks/>
          </p:cNvSpPr>
          <p:nvPr/>
        </p:nvSpPr>
        <p:spPr>
          <a:xfrm>
            <a:off x="2900375" y="2092410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2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6" name="Google Shape;377;p41">
            <a:extLst>
              <a:ext uri="{FF2B5EF4-FFF2-40B4-BE49-F238E27FC236}">
                <a16:creationId xmlns:a16="http://schemas.microsoft.com/office/drawing/2014/main" id="{3D548FFA-EFB3-4B68-8BAC-CF95FC5B6E61}"/>
              </a:ext>
            </a:extLst>
          </p:cNvPr>
          <p:cNvSpPr txBox="1">
            <a:spLocks/>
          </p:cNvSpPr>
          <p:nvPr/>
        </p:nvSpPr>
        <p:spPr>
          <a:xfrm>
            <a:off x="2916816" y="2596002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3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7" name="Google Shape;377;p41">
            <a:extLst>
              <a:ext uri="{FF2B5EF4-FFF2-40B4-BE49-F238E27FC236}">
                <a16:creationId xmlns:a16="http://schemas.microsoft.com/office/drawing/2014/main" id="{519315F3-63BA-44B5-AD9C-D2662F1EB7CE}"/>
              </a:ext>
            </a:extLst>
          </p:cNvPr>
          <p:cNvSpPr txBox="1">
            <a:spLocks/>
          </p:cNvSpPr>
          <p:nvPr/>
        </p:nvSpPr>
        <p:spPr>
          <a:xfrm>
            <a:off x="2855163" y="3373703"/>
            <a:ext cx="470138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126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8" name="Google Shape;377;p41">
            <a:extLst>
              <a:ext uri="{FF2B5EF4-FFF2-40B4-BE49-F238E27FC236}">
                <a16:creationId xmlns:a16="http://schemas.microsoft.com/office/drawing/2014/main" id="{91FED003-3138-491D-82E1-5F3510B08842}"/>
              </a:ext>
            </a:extLst>
          </p:cNvPr>
          <p:cNvSpPr txBox="1">
            <a:spLocks/>
          </p:cNvSpPr>
          <p:nvPr/>
        </p:nvSpPr>
        <p:spPr>
          <a:xfrm>
            <a:off x="2857059" y="3861057"/>
            <a:ext cx="482838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127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9" name="Google Shape;377;p41">
            <a:extLst>
              <a:ext uri="{FF2B5EF4-FFF2-40B4-BE49-F238E27FC236}">
                <a16:creationId xmlns:a16="http://schemas.microsoft.com/office/drawing/2014/main" id="{CFD5A508-67D1-4907-AE9D-83199F5C81AE}"/>
              </a:ext>
            </a:extLst>
          </p:cNvPr>
          <p:cNvSpPr txBox="1">
            <a:spLocks/>
          </p:cNvSpPr>
          <p:nvPr/>
        </p:nvSpPr>
        <p:spPr>
          <a:xfrm>
            <a:off x="2876110" y="4341349"/>
            <a:ext cx="444365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128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90" name="Google Shape;377;p41">
            <a:extLst>
              <a:ext uri="{FF2B5EF4-FFF2-40B4-BE49-F238E27FC236}">
                <a16:creationId xmlns:a16="http://schemas.microsoft.com/office/drawing/2014/main" id="{B6BFB674-CFE1-486B-A4B3-5E616581D06F}"/>
              </a:ext>
            </a:extLst>
          </p:cNvPr>
          <p:cNvSpPr txBox="1">
            <a:spLocks/>
          </p:cNvSpPr>
          <p:nvPr/>
        </p:nvSpPr>
        <p:spPr>
          <a:xfrm>
            <a:off x="4933632" y="2100154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999EA1"/>
                </a:solidFill>
              </a:rPr>
              <a:t>1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202" name="Google Shape;377;p41">
            <a:extLst>
              <a:ext uri="{FF2B5EF4-FFF2-40B4-BE49-F238E27FC236}">
                <a16:creationId xmlns:a16="http://schemas.microsoft.com/office/drawing/2014/main" id="{079389DD-50A7-4E98-BE75-0B52957CAACF}"/>
              </a:ext>
            </a:extLst>
          </p:cNvPr>
          <p:cNvSpPr txBox="1">
            <a:spLocks/>
          </p:cNvSpPr>
          <p:nvPr/>
        </p:nvSpPr>
        <p:spPr>
          <a:xfrm>
            <a:off x="4940369" y="2589943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999EA1"/>
                </a:solidFill>
              </a:rPr>
              <a:t>2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203" name="Google Shape;377;p41">
            <a:extLst>
              <a:ext uri="{FF2B5EF4-FFF2-40B4-BE49-F238E27FC236}">
                <a16:creationId xmlns:a16="http://schemas.microsoft.com/office/drawing/2014/main" id="{65FF9569-0C02-4D29-BD05-1E070FD8FCDA}"/>
              </a:ext>
            </a:extLst>
          </p:cNvPr>
          <p:cNvSpPr txBox="1">
            <a:spLocks/>
          </p:cNvSpPr>
          <p:nvPr/>
        </p:nvSpPr>
        <p:spPr>
          <a:xfrm>
            <a:off x="4933632" y="3350502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999EA1"/>
                </a:solidFill>
              </a:rPr>
              <a:t>7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205" name="Google Shape;377;p41">
            <a:extLst>
              <a:ext uri="{FF2B5EF4-FFF2-40B4-BE49-F238E27FC236}">
                <a16:creationId xmlns:a16="http://schemas.microsoft.com/office/drawing/2014/main" id="{E627AC72-693D-4961-8F37-52FE3471C510}"/>
              </a:ext>
            </a:extLst>
          </p:cNvPr>
          <p:cNvSpPr txBox="1">
            <a:spLocks/>
          </p:cNvSpPr>
          <p:nvPr/>
        </p:nvSpPr>
        <p:spPr>
          <a:xfrm>
            <a:off x="4933632" y="3807200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999EA1"/>
                </a:solidFill>
              </a:rPr>
              <a:t>8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63" name="Rettangolo con angoli arrotondati 162">
            <a:extLst>
              <a:ext uri="{FF2B5EF4-FFF2-40B4-BE49-F238E27FC236}">
                <a16:creationId xmlns:a16="http://schemas.microsoft.com/office/drawing/2014/main" id="{9A5D83E4-6904-445C-AA6F-8DCF91B59B74}"/>
              </a:ext>
            </a:extLst>
          </p:cNvPr>
          <p:cNvSpPr/>
          <p:nvPr/>
        </p:nvSpPr>
        <p:spPr>
          <a:xfrm>
            <a:off x="6428403" y="1313647"/>
            <a:ext cx="1910081" cy="55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Google Shape;377;p41">
            <a:extLst>
              <a:ext uri="{FF2B5EF4-FFF2-40B4-BE49-F238E27FC236}">
                <a16:creationId xmlns:a16="http://schemas.microsoft.com/office/drawing/2014/main" id="{18956BCC-42D3-49FA-A791-C9A11227B3D8}"/>
              </a:ext>
            </a:extLst>
          </p:cNvPr>
          <p:cNvSpPr txBox="1">
            <a:spLocks/>
          </p:cNvSpPr>
          <p:nvPr/>
        </p:nvSpPr>
        <p:spPr>
          <a:xfrm>
            <a:off x="6426199" y="1313648"/>
            <a:ext cx="1910082" cy="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100" dirty="0">
                <a:solidFill>
                  <a:srgbClr val="434343"/>
                </a:solidFill>
              </a:rPr>
              <a:t>DROPOUT= </a:t>
            </a:r>
            <a:r>
              <a:rPr lang="it-IT" sz="1100" dirty="0">
                <a:solidFill>
                  <a:srgbClr val="FAA11C"/>
                </a:solidFill>
              </a:rPr>
              <a:t>0.5</a:t>
            </a:r>
          </a:p>
          <a:p>
            <a:pPr algn="ctr"/>
            <a:r>
              <a:rPr lang="it-IT" sz="1100" dirty="0">
                <a:solidFill>
                  <a:srgbClr val="434343"/>
                </a:solidFill>
              </a:rPr>
              <a:t>RECURRENT DROPOUT=</a:t>
            </a:r>
            <a:r>
              <a:rPr lang="it-IT" sz="1100" dirty="0">
                <a:solidFill>
                  <a:srgbClr val="FAA11C"/>
                </a:solidFill>
              </a:rPr>
              <a:t>0.5</a:t>
            </a:r>
          </a:p>
        </p:txBody>
      </p:sp>
      <p:pic>
        <p:nvPicPr>
          <p:cNvPr id="211" name="Immagine 210" descr="Immagine che contiene tazza&#10;&#10;Descrizione generata automaticamente">
            <a:extLst>
              <a:ext uri="{FF2B5EF4-FFF2-40B4-BE49-F238E27FC236}">
                <a16:creationId xmlns:a16="http://schemas.microsoft.com/office/drawing/2014/main" id="{EF0128B2-C12B-41FA-A0C5-44C9A7FEC6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55777" y="4525894"/>
            <a:ext cx="1764931" cy="610750"/>
          </a:xfrm>
          <a:prstGeom prst="rect">
            <a:avLst/>
          </a:prstGeom>
        </p:spPr>
      </p:pic>
      <p:sp>
        <p:nvSpPr>
          <p:cNvPr id="212" name="Rettangolo con angoli arrotondati 211">
            <a:extLst>
              <a:ext uri="{FF2B5EF4-FFF2-40B4-BE49-F238E27FC236}">
                <a16:creationId xmlns:a16="http://schemas.microsoft.com/office/drawing/2014/main" id="{BFB3BCAB-C479-492B-B27E-1D5BA7C023F4}"/>
              </a:ext>
            </a:extLst>
          </p:cNvPr>
          <p:cNvSpPr/>
          <p:nvPr/>
        </p:nvSpPr>
        <p:spPr>
          <a:xfrm>
            <a:off x="6205718" y="1994289"/>
            <a:ext cx="2404882" cy="55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Google Shape;377;p41">
            <a:extLst>
              <a:ext uri="{FF2B5EF4-FFF2-40B4-BE49-F238E27FC236}">
                <a16:creationId xmlns:a16="http://schemas.microsoft.com/office/drawing/2014/main" id="{FD280835-33DD-4DA1-9D91-80410CAA1233}"/>
              </a:ext>
            </a:extLst>
          </p:cNvPr>
          <p:cNvSpPr txBox="1">
            <a:spLocks/>
          </p:cNvSpPr>
          <p:nvPr/>
        </p:nvSpPr>
        <p:spPr>
          <a:xfrm>
            <a:off x="6203514" y="1994290"/>
            <a:ext cx="2308026" cy="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100" dirty="0">
                <a:solidFill>
                  <a:srgbClr val="434343"/>
                </a:solidFill>
              </a:rPr>
              <a:t>ACTIVATION = </a:t>
            </a:r>
            <a:r>
              <a:rPr lang="it-IT" sz="1100" dirty="0" err="1">
                <a:solidFill>
                  <a:srgbClr val="FAA11C"/>
                </a:solidFill>
              </a:rPr>
              <a:t>ReLu</a:t>
            </a:r>
            <a:endParaRPr lang="it-IT" sz="1100" dirty="0">
              <a:solidFill>
                <a:srgbClr val="FAA11C"/>
              </a:solidFill>
            </a:endParaRPr>
          </a:p>
          <a:p>
            <a:pPr algn="ctr"/>
            <a:r>
              <a:rPr lang="it-IT" sz="1100" dirty="0">
                <a:solidFill>
                  <a:srgbClr val="434343"/>
                </a:solidFill>
              </a:rPr>
              <a:t>RECURRENT ACTIVATION=</a:t>
            </a:r>
            <a:r>
              <a:rPr lang="it-IT" sz="1100" dirty="0">
                <a:solidFill>
                  <a:srgbClr val="FAA11C"/>
                </a:solidFill>
              </a:rPr>
              <a:t> </a:t>
            </a:r>
            <a:r>
              <a:rPr lang="it-IT" sz="1100" dirty="0" err="1">
                <a:solidFill>
                  <a:srgbClr val="FAA11C"/>
                </a:solidFill>
              </a:rPr>
              <a:t>Tanh</a:t>
            </a:r>
            <a:endParaRPr lang="it-IT" sz="1100" dirty="0">
              <a:solidFill>
                <a:srgbClr val="FAA11C"/>
              </a:solidFill>
            </a:endParaRPr>
          </a:p>
        </p:txBody>
      </p:sp>
      <p:sp>
        <p:nvSpPr>
          <p:cNvPr id="214" name="Rettangolo con angoli arrotondati 213">
            <a:extLst>
              <a:ext uri="{FF2B5EF4-FFF2-40B4-BE49-F238E27FC236}">
                <a16:creationId xmlns:a16="http://schemas.microsoft.com/office/drawing/2014/main" id="{C51FC35D-426B-4C53-BBCF-89E77C3F6D0D}"/>
              </a:ext>
            </a:extLst>
          </p:cNvPr>
          <p:cNvSpPr/>
          <p:nvPr/>
        </p:nvSpPr>
        <p:spPr>
          <a:xfrm>
            <a:off x="6528687" y="3369412"/>
            <a:ext cx="1910081" cy="371856"/>
          </a:xfrm>
          <a:prstGeom prst="roundRect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Google Shape;377;p41">
            <a:extLst>
              <a:ext uri="{FF2B5EF4-FFF2-40B4-BE49-F238E27FC236}">
                <a16:creationId xmlns:a16="http://schemas.microsoft.com/office/drawing/2014/main" id="{F740AAC6-A076-403C-BAA9-35129A1EFBC8}"/>
              </a:ext>
            </a:extLst>
          </p:cNvPr>
          <p:cNvSpPr txBox="1">
            <a:spLocks/>
          </p:cNvSpPr>
          <p:nvPr/>
        </p:nvSpPr>
        <p:spPr>
          <a:xfrm>
            <a:off x="6526483" y="3444930"/>
            <a:ext cx="1910082" cy="29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100" dirty="0">
                <a:solidFill>
                  <a:srgbClr val="434343"/>
                </a:solidFill>
              </a:rPr>
              <a:t>ACTIVATION = </a:t>
            </a:r>
            <a:r>
              <a:rPr lang="it-IT" sz="1100" dirty="0" err="1">
                <a:solidFill>
                  <a:srgbClr val="FAA11C"/>
                </a:solidFill>
              </a:rPr>
              <a:t>SoftMax</a:t>
            </a:r>
            <a:endParaRPr lang="it-IT" sz="1100" dirty="0">
              <a:solidFill>
                <a:srgbClr val="FAA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3" grpId="0" animBg="1"/>
      <p:bldP spid="23" grpId="0" animBg="1"/>
      <p:bldP spid="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1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202" grpId="0"/>
      <p:bldP spid="203" grpId="0"/>
      <p:bldP spid="205" grpId="0"/>
      <p:bldP spid="163" grpId="0" animBg="1"/>
      <p:bldP spid="206" grpId="0"/>
      <p:bldP spid="212" grpId="0" animBg="1"/>
      <p:bldP spid="213" grpId="0"/>
      <p:bldP spid="214" grpId="0" animBg="1"/>
      <p:bldP spid="2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/>
          <p:nvPr/>
        </p:nvSpPr>
        <p:spPr>
          <a:xfrm>
            <a:off x="517956" y="1094959"/>
            <a:ext cx="6972053" cy="3322399"/>
          </a:xfrm>
          <a:prstGeom prst="snip2DiagRect">
            <a:avLst>
              <a:gd name="adj1" fmla="val 18257"/>
              <a:gd name="adj2" fmla="val 888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48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RESULTS</a:t>
            </a:r>
            <a:r>
              <a:rPr lang="it-IT" dirty="0"/>
              <a:t> - TEST</a:t>
            </a:r>
            <a:endParaRPr dirty="0"/>
          </a:p>
        </p:txBody>
      </p:sp>
      <p:cxnSp>
        <p:nvCxnSpPr>
          <p:cNvPr id="388" name="Google Shape;388;p42"/>
          <p:cNvCxnSpPr>
            <a:cxnSpLocks/>
          </p:cNvCxnSpPr>
          <p:nvPr/>
        </p:nvCxnSpPr>
        <p:spPr>
          <a:xfrm flipH="1">
            <a:off x="7375712" y="4417358"/>
            <a:ext cx="1764478" cy="0"/>
          </a:xfrm>
          <a:prstGeom prst="straightConnector1">
            <a:avLst/>
          </a:prstGeom>
          <a:noFill/>
          <a:ln w="1270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>
            <a:cxnSpLocks/>
          </p:cNvCxnSpPr>
          <p:nvPr/>
        </p:nvCxnSpPr>
        <p:spPr>
          <a:xfrm>
            <a:off x="1092574" y="0"/>
            <a:ext cx="0" cy="69983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>
            <a:cxnSpLocks/>
          </p:cNvCxnSpPr>
          <p:nvPr/>
        </p:nvCxnSpPr>
        <p:spPr>
          <a:xfrm>
            <a:off x="634254" y="3935590"/>
            <a:ext cx="565897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EFBBBABF-119E-4281-ABBE-967BC6AD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184"/>
              </p:ext>
            </p:extLst>
          </p:nvPr>
        </p:nvGraphicFramePr>
        <p:xfrm>
          <a:off x="517955" y="1214084"/>
          <a:ext cx="6972054" cy="3038605"/>
        </p:xfrm>
        <a:graphic>
          <a:graphicData uri="http://schemas.openxmlformats.org/drawingml/2006/table">
            <a:tbl>
              <a:tblPr firstRow="1" bandRow="1">
                <a:tableStyleId>{54BD0CD3-9415-4316-9014-A8539D0937C1}</a:tableStyleId>
              </a:tblPr>
              <a:tblGrid>
                <a:gridCol w="1812840">
                  <a:extLst>
                    <a:ext uri="{9D8B030D-6E8A-4147-A177-3AD203B41FA5}">
                      <a16:colId xmlns:a16="http://schemas.microsoft.com/office/drawing/2014/main" val="2442100710"/>
                    </a:ext>
                  </a:extLst>
                </a:gridCol>
                <a:gridCol w="1185224">
                  <a:extLst>
                    <a:ext uri="{9D8B030D-6E8A-4147-A177-3AD203B41FA5}">
                      <a16:colId xmlns:a16="http://schemas.microsoft.com/office/drawing/2014/main" val="652118719"/>
                    </a:ext>
                  </a:extLst>
                </a:gridCol>
                <a:gridCol w="1185168">
                  <a:extLst>
                    <a:ext uri="{9D8B030D-6E8A-4147-A177-3AD203B41FA5}">
                      <a16:colId xmlns:a16="http://schemas.microsoft.com/office/drawing/2014/main" val="3664421854"/>
                    </a:ext>
                  </a:extLst>
                </a:gridCol>
                <a:gridCol w="1394411">
                  <a:extLst>
                    <a:ext uri="{9D8B030D-6E8A-4147-A177-3AD203B41FA5}">
                      <a16:colId xmlns:a16="http://schemas.microsoft.com/office/drawing/2014/main" val="3291738025"/>
                    </a:ext>
                  </a:extLst>
                </a:gridCol>
                <a:gridCol w="1394411">
                  <a:extLst>
                    <a:ext uri="{9D8B030D-6E8A-4147-A177-3AD203B41FA5}">
                      <a16:colId xmlns:a16="http://schemas.microsoft.com/office/drawing/2014/main" val="1542191672"/>
                    </a:ext>
                  </a:extLst>
                </a:gridCol>
              </a:tblGrid>
              <a:tr h="386845"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solidFill>
                          <a:srgbClr val="E7E7E7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RECALL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F1-SCORE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SUPPORTO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3803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VIDEO GAMES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0.94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0.91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rgbClr val="E7E7E7"/>
                          </a:solidFill>
                        </a:rPr>
                        <a:t>0.92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60,0054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549636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PATIO LAWN &amp; GARDEN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95,987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328965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OFFICE PRODUCTS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0.40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0.51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8,652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438855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ARTS CRAFTS &amp; SEWING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14,702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5869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MUSICAL INSTRUMENTS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0.94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0.91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13,993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360385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DIGITAL MUSIC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0.90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28,320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16972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PRIME PANTRY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52,519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811512"/>
                  </a:ext>
                </a:extLst>
              </a:tr>
              <a:tr h="4282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INDUSTRIAL &amp; SCIENTIFIC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88,582</a:t>
                      </a:r>
                    </a:p>
                    <a:p>
                      <a:pPr algn="ctr"/>
                      <a:endParaRPr lang="it-IT" sz="1200" dirty="0">
                        <a:solidFill>
                          <a:srgbClr val="E7E7E7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683932"/>
                  </a:ext>
                </a:extLst>
              </a:tr>
              <a:tr h="25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MACRO AVG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0.83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E7E7E7"/>
                          </a:solidFill>
                        </a:rPr>
                        <a:t>0.77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E7E7E7"/>
                          </a:solidFill>
                        </a:rPr>
                        <a:t>0.80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solidFill>
                          <a:srgbClr val="E7E7E7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974965"/>
                  </a:ext>
                </a:extLst>
              </a:tr>
            </a:tbl>
          </a:graphicData>
        </a:graphic>
      </p:graphicFrame>
      <p:cxnSp>
        <p:nvCxnSpPr>
          <p:cNvPr id="27" name="Google Shape;390;p42">
            <a:extLst>
              <a:ext uri="{FF2B5EF4-FFF2-40B4-BE49-F238E27FC236}">
                <a16:creationId xmlns:a16="http://schemas.microsoft.com/office/drawing/2014/main" id="{CFB684AF-E752-4933-AC89-C29114703EF0}"/>
              </a:ext>
            </a:extLst>
          </p:cNvPr>
          <p:cNvCxnSpPr>
            <a:cxnSpLocks/>
          </p:cNvCxnSpPr>
          <p:nvPr/>
        </p:nvCxnSpPr>
        <p:spPr>
          <a:xfrm>
            <a:off x="517956" y="0"/>
            <a:ext cx="0" cy="136398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Immagine 28" descr="Immagine che contiene tazza&#10;&#10;Descrizione generata automaticamente">
            <a:extLst>
              <a:ext uri="{FF2B5EF4-FFF2-40B4-BE49-F238E27FC236}">
                <a16:creationId xmlns:a16="http://schemas.microsoft.com/office/drawing/2014/main" id="{37C5520C-E38A-4C04-BEA6-FA092D7082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09420" y="4558063"/>
            <a:ext cx="1764931" cy="610750"/>
          </a:xfrm>
          <a:prstGeom prst="rect">
            <a:avLst/>
          </a:prstGeom>
        </p:spPr>
      </p:pic>
      <p:cxnSp>
        <p:nvCxnSpPr>
          <p:cNvPr id="34" name="Google Shape;388;p42">
            <a:extLst>
              <a:ext uri="{FF2B5EF4-FFF2-40B4-BE49-F238E27FC236}">
                <a16:creationId xmlns:a16="http://schemas.microsoft.com/office/drawing/2014/main" id="{091D7FFC-A67A-4948-8FF9-6BFF3AE8813C}"/>
              </a:ext>
            </a:extLst>
          </p:cNvPr>
          <p:cNvCxnSpPr>
            <a:cxnSpLocks/>
          </p:cNvCxnSpPr>
          <p:nvPr/>
        </p:nvCxnSpPr>
        <p:spPr>
          <a:xfrm flipH="1">
            <a:off x="7772400" y="3821359"/>
            <a:ext cx="1367789" cy="0"/>
          </a:xfrm>
          <a:prstGeom prst="straightConnector1">
            <a:avLst/>
          </a:prstGeom>
          <a:noFill/>
          <a:ln w="1270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52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2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4</a:t>
            </a:r>
            <a:endParaRPr dirty="0">
              <a:solidFill>
                <a:srgbClr val="FAA11C"/>
              </a:solidFill>
            </a:endParaRPr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Immagine che contiene tazza&#10;&#10;Descrizione generata automaticamente">
            <a:extLst>
              <a:ext uri="{FF2B5EF4-FFF2-40B4-BE49-F238E27FC236}">
                <a16:creationId xmlns:a16="http://schemas.microsoft.com/office/drawing/2014/main" id="{3549961A-1BFF-4D92-B749-3FBBD3CA63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7731" y="1348450"/>
            <a:ext cx="8552053" cy="2959415"/>
          </a:xfrm>
          <a:prstGeom prst="rect">
            <a:avLst/>
          </a:prstGeom>
        </p:spPr>
      </p:pic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E</a:t>
            </a:r>
            <a:br>
              <a:rPr lang="it-IT" dirty="0"/>
            </a:br>
            <a:r>
              <a:rPr lang="it-IT" dirty="0"/>
              <a:t>DATASET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Overview</a:t>
            </a:r>
            <a:r>
              <a:rPr lang="it-IT" dirty="0"/>
              <a:t> e descrizione del dataset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146" y="130102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dirty="0"/>
              <a:t>PRE-PROCESSING E TEXT REPRESENTATION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215005" y="1755849"/>
            <a:ext cx="214959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 err="1"/>
              <a:t>Tokenization</a:t>
            </a:r>
            <a:r>
              <a:rPr lang="it-IT" dirty="0"/>
              <a:t>, </a:t>
            </a:r>
            <a:r>
              <a:rPr lang="it-IT" dirty="0" err="1"/>
              <a:t>normalization</a:t>
            </a:r>
            <a:r>
              <a:rPr lang="it-IT" dirty="0"/>
              <a:t>, </a:t>
            </a:r>
            <a:r>
              <a:rPr lang="it-IT" dirty="0" err="1"/>
              <a:t>lemmatization</a:t>
            </a:r>
            <a:r>
              <a:rPr lang="it-IT" dirty="0"/>
              <a:t> e stop-words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/>
              <a:t>Word </a:t>
            </a:r>
            <a:r>
              <a:rPr lang="it-IT" dirty="0" err="1"/>
              <a:t>Embedding</a:t>
            </a:r>
            <a:endParaRPr lang="it-IT"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1</a:t>
            </a:r>
            <a:endParaRPr dirty="0">
              <a:solidFill>
                <a:srgbClr val="FAA11C"/>
              </a:solidFill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3</a:t>
            </a:r>
            <a:endParaRPr dirty="0">
              <a:solidFill>
                <a:srgbClr val="FAA11C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2</a:t>
            </a:r>
            <a:endParaRPr dirty="0">
              <a:solidFill>
                <a:srgbClr val="FAA11C"/>
              </a:solidFill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64633" y="3225469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4</a:t>
            </a:r>
            <a:endParaRPr dirty="0">
              <a:solidFill>
                <a:srgbClr val="FAA11C"/>
              </a:solidFill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64633" y="4245167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5</a:t>
            </a:r>
            <a:endParaRPr dirty="0">
              <a:solidFill>
                <a:srgbClr val="FAA11C"/>
              </a:solidFill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17418" y="230194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1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497547" y="2756766"/>
            <a:ext cx="189432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it-IT"/>
              <a:t>Classificazione multi-class</a:t>
            </a:r>
            <a:endParaRPr lang="it-IT"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54183" y="290801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2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54183" y="336283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Classificazione binaria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54183" y="393192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3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54183" y="438674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Clustering delle polarità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0" y="352850"/>
            <a:ext cx="9144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RECURRENT NEURAL NETWORK</a:t>
            </a:r>
            <a:br>
              <a:rPr lang="it-IT" dirty="0"/>
            </a:br>
            <a:r>
              <a:rPr lang="it-IT" dirty="0">
                <a:solidFill>
                  <a:srgbClr val="FAA11C"/>
                </a:solidFill>
              </a:rPr>
              <a:t>LSTM</a:t>
            </a:r>
            <a:endParaRPr dirty="0">
              <a:solidFill>
                <a:srgbClr val="FAA11C"/>
              </a:solidFill>
            </a:endParaRPr>
          </a:p>
        </p:txBody>
      </p:sp>
      <p:sp>
        <p:nvSpPr>
          <p:cNvPr id="2" name="Elaborazione alternativa 1">
            <a:extLst>
              <a:ext uri="{FF2B5EF4-FFF2-40B4-BE49-F238E27FC236}">
                <a16:creationId xmlns:a16="http://schemas.microsoft.com/office/drawing/2014/main" id="{3A62D16D-08EA-4D83-97E7-C4F0327515D2}"/>
              </a:ext>
            </a:extLst>
          </p:cNvPr>
          <p:cNvSpPr/>
          <p:nvPr/>
        </p:nvSpPr>
        <p:spPr>
          <a:xfrm>
            <a:off x="807719" y="1871282"/>
            <a:ext cx="499871" cy="2225040"/>
          </a:xfrm>
          <a:prstGeom prst="flowChartAlternateProcess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Google Shape;377;p41">
            <a:extLst>
              <a:ext uri="{FF2B5EF4-FFF2-40B4-BE49-F238E27FC236}">
                <a16:creationId xmlns:a16="http://schemas.microsoft.com/office/drawing/2014/main" id="{2979E9DD-7991-40A6-B84E-A54F914D1E1D}"/>
              </a:ext>
            </a:extLst>
          </p:cNvPr>
          <p:cNvSpPr txBox="1">
            <a:spLocks/>
          </p:cNvSpPr>
          <p:nvPr/>
        </p:nvSpPr>
        <p:spPr>
          <a:xfrm rot="16200000">
            <a:off x="420147" y="2785298"/>
            <a:ext cx="128975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dirty="0">
                <a:solidFill>
                  <a:srgbClr val="999EA1"/>
                </a:solidFill>
              </a:rPr>
              <a:t>EMBEDDING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A4A49131-04FB-42B5-A7F0-D59F8264BFE0}"/>
              </a:ext>
            </a:extLst>
          </p:cNvPr>
          <p:cNvSpPr/>
          <p:nvPr/>
        </p:nvSpPr>
        <p:spPr>
          <a:xfrm>
            <a:off x="2909316" y="2010156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8810C94F-B793-4A6D-8B77-725E6DF8C9DC}"/>
              </a:ext>
            </a:extLst>
          </p:cNvPr>
          <p:cNvSpPr/>
          <p:nvPr/>
        </p:nvSpPr>
        <p:spPr>
          <a:xfrm>
            <a:off x="2909316" y="2500884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7ABBCC98-2F8C-4625-AEC4-3CF96DF902D1}"/>
              </a:ext>
            </a:extLst>
          </p:cNvPr>
          <p:cNvSpPr/>
          <p:nvPr/>
        </p:nvSpPr>
        <p:spPr>
          <a:xfrm>
            <a:off x="3081528" y="3047239"/>
            <a:ext cx="45719" cy="45719"/>
          </a:xfrm>
          <a:prstGeom prst="flowChartConnector">
            <a:avLst/>
          </a:prstGeom>
          <a:solidFill>
            <a:srgbClr val="FAA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onnettore 26">
            <a:extLst>
              <a:ext uri="{FF2B5EF4-FFF2-40B4-BE49-F238E27FC236}">
                <a16:creationId xmlns:a16="http://schemas.microsoft.com/office/drawing/2014/main" id="{44C2C94C-2E9B-4832-AD77-DF40F8D7B96C}"/>
              </a:ext>
            </a:extLst>
          </p:cNvPr>
          <p:cNvSpPr/>
          <p:nvPr/>
        </p:nvSpPr>
        <p:spPr>
          <a:xfrm>
            <a:off x="3081528" y="2956181"/>
            <a:ext cx="45719" cy="45719"/>
          </a:xfrm>
          <a:prstGeom prst="flowChartConnector">
            <a:avLst/>
          </a:prstGeom>
          <a:solidFill>
            <a:srgbClr val="FAA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F0ABA49D-651C-434F-B025-9E48D29006C6}"/>
              </a:ext>
            </a:extLst>
          </p:cNvPr>
          <p:cNvSpPr/>
          <p:nvPr/>
        </p:nvSpPr>
        <p:spPr>
          <a:xfrm>
            <a:off x="3081528" y="3138297"/>
            <a:ext cx="45719" cy="45719"/>
          </a:xfrm>
          <a:prstGeom prst="flowChartConnector">
            <a:avLst/>
          </a:prstGeom>
          <a:solidFill>
            <a:srgbClr val="FAA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onnettore 29">
            <a:extLst>
              <a:ext uri="{FF2B5EF4-FFF2-40B4-BE49-F238E27FC236}">
                <a16:creationId xmlns:a16="http://schemas.microsoft.com/office/drawing/2014/main" id="{B6F95DE1-C74A-44E9-B726-3C0B799817EC}"/>
              </a:ext>
            </a:extLst>
          </p:cNvPr>
          <p:cNvSpPr/>
          <p:nvPr/>
        </p:nvSpPr>
        <p:spPr>
          <a:xfrm>
            <a:off x="4934273" y="2556529"/>
            <a:ext cx="377952" cy="371856"/>
          </a:xfrm>
          <a:prstGeom prst="flowChartConnector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onnettore 30">
            <a:extLst>
              <a:ext uri="{FF2B5EF4-FFF2-40B4-BE49-F238E27FC236}">
                <a16:creationId xmlns:a16="http://schemas.microsoft.com/office/drawing/2014/main" id="{FC57998B-1139-4272-B2EE-B26B1A7729DC}"/>
              </a:ext>
            </a:extLst>
          </p:cNvPr>
          <p:cNvSpPr/>
          <p:nvPr/>
        </p:nvSpPr>
        <p:spPr>
          <a:xfrm>
            <a:off x="4934273" y="3106780"/>
            <a:ext cx="377952" cy="371856"/>
          </a:xfrm>
          <a:prstGeom prst="flowChartConnector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onnettore 35">
            <a:extLst>
              <a:ext uri="{FF2B5EF4-FFF2-40B4-BE49-F238E27FC236}">
                <a16:creationId xmlns:a16="http://schemas.microsoft.com/office/drawing/2014/main" id="{E099DBE3-007F-4F4B-AA95-93698689D7F3}"/>
              </a:ext>
            </a:extLst>
          </p:cNvPr>
          <p:cNvSpPr/>
          <p:nvPr/>
        </p:nvSpPr>
        <p:spPr>
          <a:xfrm>
            <a:off x="2909316" y="3280412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>
            <a:extLst>
              <a:ext uri="{FF2B5EF4-FFF2-40B4-BE49-F238E27FC236}">
                <a16:creationId xmlns:a16="http://schemas.microsoft.com/office/drawing/2014/main" id="{15FCE982-3820-41EF-87D3-A5E2421D92AD}"/>
              </a:ext>
            </a:extLst>
          </p:cNvPr>
          <p:cNvSpPr/>
          <p:nvPr/>
        </p:nvSpPr>
        <p:spPr>
          <a:xfrm>
            <a:off x="2909316" y="3771140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>
            <a:extLst>
              <a:ext uri="{FF2B5EF4-FFF2-40B4-BE49-F238E27FC236}">
                <a16:creationId xmlns:a16="http://schemas.microsoft.com/office/drawing/2014/main" id="{66835CA1-6CF1-4E7A-9378-AA6BBEA42354}"/>
              </a:ext>
            </a:extLst>
          </p:cNvPr>
          <p:cNvSpPr/>
          <p:nvPr/>
        </p:nvSpPr>
        <p:spPr>
          <a:xfrm>
            <a:off x="2909316" y="1499044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>
            <a:extLst>
              <a:ext uri="{FF2B5EF4-FFF2-40B4-BE49-F238E27FC236}">
                <a16:creationId xmlns:a16="http://schemas.microsoft.com/office/drawing/2014/main" id="{1A9BD64B-3E05-401C-9DA4-DF97429FA1A5}"/>
              </a:ext>
            </a:extLst>
          </p:cNvPr>
          <p:cNvSpPr/>
          <p:nvPr/>
        </p:nvSpPr>
        <p:spPr>
          <a:xfrm>
            <a:off x="2909316" y="4261868"/>
            <a:ext cx="377952" cy="3718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98B9D67F-3D24-4367-BD44-99C599EC6830}"/>
              </a:ext>
            </a:extLst>
          </p:cNvPr>
          <p:cNvCxnSpPr>
            <a:cxnSpLocks/>
            <a:stCxn id="38" idx="7"/>
            <a:endCxn id="38" idx="5"/>
          </p:cNvCxnSpPr>
          <p:nvPr/>
        </p:nvCxnSpPr>
        <p:spPr>
          <a:xfrm rot="16200000" flipH="1">
            <a:off x="3100447" y="1684972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curvo 58">
            <a:extLst>
              <a:ext uri="{FF2B5EF4-FFF2-40B4-BE49-F238E27FC236}">
                <a16:creationId xmlns:a16="http://schemas.microsoft.com/office/drawing/2014/main" id="{E3C39EDB-3AE4-4C83-95CA-053A5C8E78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3147" y="2181298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EBA7BA1D-1E46-4410-A0F4-4DD6E5EAA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3147" y="2676664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77200CD4-30CA-47B3-80F5-CBA16478A6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9497" y="3459990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697B1520-20D2-4356-86E9-7608780AFD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5107" y="3950718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4D61D0C-4B5B-4703-9E63-927A8D3F96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9497" y="4441446"/>
            <a:ext cx="262942" cy="12700"/>
          </a:xfrm>
          <a:prstGeom prst="curvedConnector5">
            <a:avLst>
              <a:gd name="adj1" fmla="val -22024"/>
              <a:gd name="adj2" fmla="val 2180173"/>
              <a:gd name="adj3" fmla="val 103477"/>
            </a:avLst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C1864D36-14C6-415B-A24F-8C438A153408}"/>
              </a:ext>
            </a:extLst>
          </p:cNvPr>
          <p:cNvCxnSpPr>
            <a:cxnSpLocks/>
            <a:stCxn id="38" idx="6"/>
            <a:endCxn id="30" idx="2"/>
          </p:cNvCxnSpPr>
          <p:nvPr/>
        </p:nvCxnSpPr>
        <p:spPr>
          <a:xfrm>
            <a:off x="3287268" y="1684972"/>
            <a:ext cx="1647005" cy="1057485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58EFC5CC-4FB7-4CDD-B5E9-61A231415578}"/>
              </a:ext>
            </a:extLst>
          </p:cNvPr>
          <p:cNvCxnSpPr>
            <a:cxnSpLocks/>
            <a:stCxn id="38" idx="6"/>
            <a:endCxn id="31" idx="2"/>
          </p:cNvCxnSpPr>
          <p:nvPr/>
        </p:nvCxnSpPr>
        <p:spPr>
          <a:xfrm>
            <a:off x="3287268" y="1684972"/>
            <a:ext cx="1647005" cy="160773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EC1269C2-84E2-47A9-9465-E0D113D17F3F}"/>
              </a:ext>
            </a:extLst>
          </p:cNvPr>
          <p:cNvCxnSpPr>
            <a:cxnSpLocks/>
            <a:stCxn id="3" idx="6"/>
            <a:endCxn id="30" idx="2"/>
          </p:cNvCxnSpPr>
          <p:nvPr/>
        </p:nvCxnSpPr>
        <p:spPr>
          <a:xfrm>
            <a:off x="3287268" y="2196084"/>
            <a:ext cx="1647005" cy="546373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7A708CAE-342D-43A6-95F2-C8112B56F6D1}"/>
              </a:ext>
            </a:extLst>
          </p:cNvPr>
          <p:cNvCxnSpPr>
            <a:cxnSpLocks/>
            <a:stCxn id="3" idx="6"/>
            <a:endCxn id="31" idx="2"/>
          </p:cNvCxnSpPr>
          <p:nvPr/>
        </p:nvCxnSpPr>
        <p:spPr>
          <a:xfrm>
            <a:off x="3287268" y="2196084"/>
            <a:ext cx="1647005" cy="1096624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C0081584-0604-4D00-A7E9-DF9887D7A058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3287268" y="2686812"/>
            <a:ext cx="1647005" cy="55645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1A343B89-3087-4258-A3D7-641539D8A605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287268" y="2686812"/>
            <a:ext cx="1647005" cy="60589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26804F50-81E4-41A0-B06A-BFD2FE3BFF59}"/>
              </a:ext>
            </a:extLst>
          </p:cNvPr>
          <p:cNvCxnSpPr>
            <a:cxnSpLocks/>
            <a:stCxn id="36" idx="6"/>
            <a:endCxn id="30" idx="2"/>
          </p:cNvCxnSpPr>
          <p:nvPr/>
        </p:nvCxnSpPr>
        <p:spPr>
          <a:xfrm flipV="1">
            <a:off x="3287268" y="2742457"/>
            <a:ext cx="1647005" cy="723883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FD2F389A-B133-4870-B8ED-4A8E8A1D5F41}"/>
              </a:ext>
            </a:extLst>
          </p:cNvPr>
          <p:cNvCxnSpPr>
            <a:cxnSpLocks/>
            <a:stCxn id="36" idx="6"/>
            <a:endCxn id="31" idx="2"/>
          </p:cNvCxnSpPr>
          <p:nvPr/>
        </p:nvCxnSpPr>
        <p:spPr>
          <a:xfrm flipV="1">
            <a:off x="3287268" y="3292708"/>
            <a:ext cx="1647005" cy="17363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62F000A4-65B9-4705-BB08-D86299617C9E}"/>
              </a:ext>
            </a:extLst>
          </p:cNvPr>
          <p:cNvCxnSpPr>
            <a:cxnSpLocks/>
            <a:stCxn id="37" idx="6"/>
            <a:endCxn id="30" idx="2"/>
          </p:cNvCxnSpPr>
          <p:nvPr/>
        </p:nvCxnSpPr>
        <p:spPr>
          <a:xfrm flipV="1">
            <a:off x="3287268" y="2742457"/>
            <a:ext cx="1647005" cy="1214611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07B0568F-94E0-471D-821C-6201871742DD}"/>
              </a:ext>
            </a:extLst>
          </p:cNvPr>
          <p:cNvCxnSpPr>
            <a:cxnSpLocks/>
            <a:stCxn id="37" idx="6"/>
            <a:endCxn id="31" idx="2"/>
          </p:cNvCxnSpPr>
          <p:nvPr/>
        </p:nvCxnSpPr>
        <p:spPr>
          <a:xfrm flipV="1">
            <a:off x="3287268" y="3292708"/>
            <a:ext cx="1647005" cy="66436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1C93FF23-403F-418D-80B7-7C86CDDCE5CE}"/>
              </a:ext>
            </a:extLst>
          </p:cNvPr>
          <p:cNvCxnSpPr>
            <a:cxnSpLocks/>
            <a:stCxn id="39" idx="6"/>
            <a:endCxn id="30" idx="2"/>
          </p:cNvCxnSpPr>
          <p:nvPr/>
        </p:nvCxnSpPr>
        <p:spPr>
          <a:xfrm flipV="1">
            <a:off x="3287268" y="2742457"/>
            <a:ext cx="1647005" cy="1705339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C8AF4F8-6B3F-4486-97A8-AA85EE0C9452}"/>
              </a:ext>
            </a:extLst>
          </p:cNvPr>
          <p:cNvCxnSpPr>
            <a:cxnSpLocks/>
            <a:stCxn id="39" idx="6"/>
            <a:endCxn id="31" idx="2"/>
          </p:cNvCxnSpPr>
          <p:nvPr/>
        </p:nvCxnSpPr>
        <p:spPr>
          <a:xfrm flipV="1">
            <a:off x="3287268" y="3292708"/>
            <a:ext cx="1647005" cy="1155088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1786B35-3A4C-4998-9D53-BB97FF1D90F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304543" y="2686812"/>
            <a:ext cx="1604773" cy="29356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41BB5DE0-395B-4776-A8FC-3A3D9F665D1A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1304543" y="2980374"/>
            <a:ext cx="1604773" cy="48596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C65902E8-035A-47D7-83C6-E4766D683F4E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1304543" y="2980375"/>
            <a:ext cx="1604773" cy="976693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66BB1277-2042-4C45-841C-8CA19AD4425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304543" y="2980374"/>
            <a:ext cx="1604773" cy="146742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1C59121E-1B83-4031-92A6-350C0B87EAE5}"/>
              </a:ext>
            </a:extLst>
          </p:cNvPr>
          <p:cNvCxnSpPr>
            <a:cxnSpLocks/>
            <a:stCxn id="2" idx="3"/>
            <a:endCxn id="38" idx="2"/>
          </p:cNvCxnSpPr>
          <p:nvPr/>
        </p:nvCxnSpPr>
        <p:spPr>
          <a:xfrm flipV="1">
            <a:off x="1307590" y="1684972"/>
            <a:ext cx="1601726" cy="1298830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4B32FC28-A436-4D09-884C-5EED54BADEB7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 flipV="1">
            <a:off x="1307590" y="2196084"/>
            <a:ext cx="1601726" cy="787718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377;p41">
            <a:extLst>
              <a:ext uri="{FF2B5EF4-FFF2-40B4-BE49-F238E27FC236}">
                <a16:creationId xmlns:a16="http://schemas.microsoft.com/office/drawing/2014/main" id="{1DE0B13C-12A2-4481-ACEB-9D7B8EAB17B2}"/>
              </a:ext>
            </a:extLst>
          </p:cNvPr>
          <p:cNvSpPr txBox="1">
            <a:spLocks/>
          </p:cNvSpPr>
          <p:nvPr/>
        </p:nvSpPr>
        <p:spPr>
          <a:xfrm>
            <a:off x="2908435" y="1574564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4" name="Google Shape;377;p41">
            <a:extLst>
              <a:ext uri="{FF2B5EF4-FFF2-40B4-BE49-F238E27FC236}">
                <a16:creationId xmlns:a16="http://schemas.microsoft.com/office/drawing/2014/main" id="{4A54684C-19CD-4C33-B1AD-FFDDA01B3B4A}"/>
              </a:ext>
            </a:extLst>
          </p:cNvPr>
          <p:cNvSpPr txBox="1">
            <a:spLocks/>
          </p:cNvSpPr>
          <p:nvPr/>
        </p:nvSpPr>
        <p:spPr>
          <a:xfrm rot="16200000">
            <a:off x="4374422" y="2880519"/>
            <a:ext cx="128975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5" name="Google Shape;377;p41">
            <a:extLst>
              <a:ext uri="{FF2B5EF4-FFF2-40B4-BE49-F238E27FC236}">
                <a16:creationId xmlns:a16="http://schemas.microsoft.com/office/drawing/2014/main" id="{657EB8FF-9732-4F3E-94E2-73E2A06925E6}"/>
              </a:ext>
            </a:extLst>
          </p:cNvPr>
          <p:cNvSpPr txBox="1">
            <a:spLocks/>
          </p:cNvSpPr>
          <p:nvPr/>
        </p:nvSpPr>
        <p:spPr>
          <a:xfrm>
            <a:off x="2900375" y="2092410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2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6" name="Google Shape;377;p41">
            <a:extLst>
              <a:ext uri="{FF2B5EF4-FFF2-40B4-BE49-F238E27FC236}">
                <a16:creationId xmlns:a16="http://schemas.microsoft.com/office/drawing/2014/main" id="{3D548FFA-EFB3-4B68-8BAC-CF95FC5B6E61}"/>
              </a:ext>
            </a:extLst>
          </p:cNvPr>
          <p:cNvSpPr txBox="1">
            <a:spLocks/>
          </p:cNvSpPr>
          <p:nvPr/>
        </p:nvSpPr>
        <p:spPr>
          <a:xfrm>
            <a:off x="2916816" y="2596002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3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7" name="Google Shape;377;p41">
            <a:extLst>
              <a:ext uri="{FF2B5EF4-FFF2-40B4-BE49-F238E27FC236}">
                <a16:creationId xmlns:a16="http://schemas.microsoft.com/office/drawing/2014/main" id="{519315F3-63BA-44B5-AD9C-D2662F1EB7CE}"/>
              </a:ext>
            </a:extLst>
          </p:cNvPr>
          <p:cNvSpPr txBox="1">
            <a:spLocks/>
          </p:cNvSpPr>
          <p:nvPr/>
        </p:nvSpPr>
        <p:spPr>
          <a:xfrm>
            <a:off x="2855163" y="3373703"/>
            <a:ext cx="470138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126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8" name="Google Shape;377;p41">
            <a:extLst>
              <a:ext uri="{FF2B5EF4-FFF2-40B4-BE49-F238E27FC236}">
                <a16:creationId xmlns:a16="http://schemas.microsoft.com/office/drawing/2014/main" id="{91FED003-3138-491D-82E1-5F3510B08842}"/>
              </a:ext>
            </a:extLst>
          </p:cNvPr>
          <p:cNvSpPr txBox="1">
            <a:spLocks/>
          </p:cNvSpPr>
          <p:nvPr/>
        </p:nvSpPr>
        <p:spPr>
          <a:xfrm>
            <a:off x="2857059" y="3861057"/>
            <a:ext cx="482838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127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189" name="Google Shape;377;p41">
            <a:extLst>
              <a:ext uri="{FF2B5EF4-FFF2-40B4-BE49-F238E27FC236}">
                <a16:creationId xmlns:a16="http://schemas.microsoft.com/office/drawing/2014/main" id="{CFD5A508-67D1-4907-AE9D-83199F5C81AE}"/>
              </a:ext>
            </a:extLst>
          </p:cNvPr>
          <p:cNvSpPr txBox="1">
            <a:spLocks/>
          </p:cNvSpPr>
          <p:nvPr/>
        </p:nvSpPr>
        <p:spPr>
          <a:xfrm>
            <a:off x="2876110" y="4341349"/>
            <a:ext cx="444365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FAA11C"/>
                </a:solidFill>
              </a:rPr>
              <a:t>128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202" name="Google Shape;377;p41">
            <a:extLst>
              <a:ext uri="{FF2B5EF4-FFF2-40B4-BE49-F238E27FC236}">
                <a16:creationId xmlns:a16="http://schemas.microsoft.com/office/drawing/2014/main" id="{079389DD-50A7-4E98-BE75-0B52957CAACF}"/>
              </a:ext>
            </a:extLst>
          </p:cNvPr>
          <p:cNvSpPr txBox="1">
            <a:spLocks/>
          </p:cNvSpPr>
          <p:nvPr/>
        </p:nvSpPr>
        <p:spPr>
          <a:xfrm>
            <a:off x="4941452" y="2645588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999EA1"/>
                </a:solidFill>
              </a:rPr>
              <a:t>1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sp>
        <p:nvSpPr>
          <p:cNvPr id="203" name="Google Shape;377;p41">
            <a:extLst>
              <a:ext uri="{FF2B5EF4-FFF2-40B4-BE49-F238E27FC236}">
                <a16:creationId xmlns:a16="http://schemas.microsoft.com/office/drawing/2014/main" id="{65FF9569-0C02-4D29-BD05-1E070FD8FCDA}"/>
              </a:ext>
            </a:extLst>
          </p:cNvPr>
          <p:cNvSpPr txBox="1">
            <a:spLocks/>
          </p:cNvSpPr>
          <p:nvPr/>
        </p:nvSpPr>
        <p:spPr>
          <a:xfrm>
            <a:off x="4934715" y="3189825"/>
            <a:ext cx="379714" cy="29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200" dirty="0">
                <a:solidFill>
                  <a:srgbClr val="999EA1"/>
                </a:solidFill>
              </a:rPr>
              <a:t>2</a:t>
            </a:r>
            <a:r>
              <a:rPr lang="it-IT" sz="1800" dirty="0">
                <a:solidFill>
                  <a:srgbClr val="FAA11C"/>
                </a:solidFill>
              </a:rPr>
              <a:t> </a:t>
            </a:r>
          </a:p>
        </p:txBody>
      </p:sp>
      <p:pic>
        <p:nvPicPr>
          <p:cNvPr id="82" name="Immagine 81" descr="Immagine che contiene tazza&#10;&#10;Descrizione generata automaticamente">
            <a:extLst>
              <a:ext uri="{FF2B5EF4-FFF2-40B4-BE49-F238E27FC236}">
                <a16:creationId xmlns:a16="http://schemas.microsoft.com/office/drawing/2014/main" id="{510E37FC-1FA6-4340-B99C-A9343BB21A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55777" y="4525894"/>
            <a:ext cx="1764931" cy="610750"/>
          </a:xfrm>
          <a:prstGeom prst="rect">
            <a:avLst/>
          </a:prstGeom>
        </p:spPr>
      </p:pic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2B2D3D14-3F95-48AB-99D9-53F0D4D31F8F}"/>
              </a:ext>
            </a:extLst>
          </p:cNvPr>
          <p:cNvSpPr/>
          <p:nvPr/>
        </p:nvSpPr>
        <p:spPr>
          <a:xfrm>
            <a:off x="6428403" y="1313647"/>
            <a:ext cx="1910081" cy="55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Google Shape;377;p41">
            <a:extLst>
              <a:ext uri="{FF2B5EF4-FFF2-40B4-BE49-F238E27FC236}">
                <a16:creationId xmlns:a16="http://schemas.microsoft.com/office/drawing/2014/main" id="{5AB97CC0-9D9B-4A41-98C8-91E06548F641}"/>
              </a:ext>
            </a:extLst>
          </p:cNvPr>
          <p:cNvSpPr txBox="1">
            <a:spLocks/>
          </p:cNvSpPr>
          <p:nvPr/>
        </p:nvSpPr>
        <p:spPr>
          <a:xfrm>
            <a:off x="6426199" y="1313648"/>
            <a:ext cx="1910082" cy="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100" dirty="0">
                <a:solidFill>
                  <a:srgbClr val="434343"/>
                </a:solidFill>
              </a:rPr>
              <a:t>DROPOUT= </a:t>
            </a:r>
            <a:r>
              <a:rPr lang="it-IT" sz="1100" dirty="0">
                <a:solidFill>
                  <a:srgbClr val="FAA11C"/>
                </a:solidFill>
              </a:rPr>
              <a:t>0.5</a:t>
            </a:r>
          </a:p>
          <a:p>
            <a:pPr algn="ctr"/>
            <a:r>
              <a:rPr lang="it-IT" sz="1100" dirty="0">
                <a:solidFill>
                  <a:srgbClr val="434343"/>
                </a:solidFill>
              </a:rPr>
              <a:t>RECURRENT DROPOUT=</a:t>
            </a:r>
            <a:r>
              <a:rPr lang="it-IT" sz="1100" dirty="0">
                <a:solidFill>
                  <a:srgbClr val="FAA11C"/>
                </a:solidFill>
              </a:rPr>
              <a:t>0.5</a:t>
            </a:r>
          </a:p>
        </p:txBody>
      </p: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ED6E6509-B9B2-4F3B-91D4-0E400D9D2119}"/>
              </a:ext>
            </a:extLst>
          </p:cNvPr>
          <p:cNvSpPr/>
          <p:nvPr/>
        </p:nvSpPr>
        <p:spPr>
          <a:xfrm>
            <a:off x="6205718" y="1994289"/>
            <a:ext cx="2404882" cy="55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Google Shape;377;p41">
            <a:extLst>
              <a:ext uri="{FF2B5EF4-FFF2-40B4-BE49-F238E27FC236}">
                <a16:creationId xmlns:a16="http://schemas.microsoft.com/office/drawing/2014/main" id="{B106A261-CEF7-4EF0-A7CC-685443CC578E}"/>
              </a:ext>
            </a:extLst>
          </p:cNvPr>
          <p:cNvSpPr txBox="1">
            <a:spLocks/>
          </p:cNvSpPr>
          <p:nvPr/>
        </p:nvSpPr>
        <p:spPr>
          <a:xfrm>
            <a:off x="6203514" y="1994290"/>
            <a:ext cx="2308026" cy="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100" dirty="0">
                <a:solidFill>
                  <a:srgbClr val="434343"/>
                </a:solidFill>
              </a:rPr>
              <a:t>ACTIVATION = </a:t>
            </a:r>
            <a:r>
              <a:rPr lang="it-IT" sz="1100" dirty="0" err="1">
                <a:solidFill>
                  <a:srgbClr val="FAA11C"/>
                </a:solidFill>
              </a:rPr>
              <a:t>ReLu</a:t>
            </a:r>
            <a:endParaRPr lang="it-IT" sz="1100" dirty="0">
              <a:solidFill>
                <a:srgbClr val="FAA11C"/>
              </a:solidFill>
            </a:endParaRPr>
          </a:p>
          <a:p>
            <a:pPr algn="ctr"/>
            <a:r>
              <a:rPr lang="it-IT" sz="1100" dirty="0">
                <a:solidFill>
                  <a:srgbClr val="434343"/>
                </a:solidFill>
              </a:rPr>
              <a:t>RECURRENT ACTIVATION=</a:t>
            </a:r>
            <a:r>
              <a:rPr lang="it-IT" sz="1100" dirty="0">
                <a:solidFill>
                  <a:srgbClr val="FAA11C"/>
                </a:solidFill>
              </a:rPr>
              <a:t> </a:t>
            </a:r>
            <a:r>
              <a:rPr lang="it-IT" sz="1100" dirty="0" err="1">
                <a:solidFill>
                  <a:srgbClr val="FAA11C"/>
                </a:solidFill>
              </a:rPr>
              <a:t>Tanh</a:t>
            </a:r>
            <a:endParaRPr lang="it-IT" sz="1100" dirty="0">
              <a:solidFill>
                <a:srgbClr val="FAA11C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82649607-8732-4D23-AEED-31A9138C0F07}"/>
              </a:ext>
            </a:extLst>
          </p:cNvPr>
          <p:cNvSpPr/>
          <p:nvPr/>
        </p:nvSpPr>
        <p:spPr>
          <a:xfrm>
            <a:off x="6528687" y="3369412"/>
            <a:ext cx="1910081" cy="371856"/>
          </a:xfrm>
          <a:prstGeom prst="roundRect">
            <a:avLst/>
          </a:prstGeom>
          <a:ln>
            <a:solidFill>
              <a:srgbClr val="FAA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Google Shape;377;p41">
            <a:extLst>
              <a:ext uri="{FF2B5EF4-FFF2-40B4-BE49-F238E27FC236}">
                <a16:creationId xmlns:a16="http://schemas.microsoft.com/office/drawing/2014/main" id="{FB962293-4037-4A41-9621-BE64C5962A51}"/>
              </a:ext>
            </a:extLst>
          </p:cNvPr>
          <p:cNvSpPr txBox="1">
            <a:spLocks/>
          </p:cNvSpPr>
          <p:nvPr/>
        </p:nvSpPr>
        <p:spPr>
          <a:xfrm>
            <a:off x="6526483" y="3444930"/>
            <a:ext cx="1910082" cy="29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100" dirty="0">
                <a:solidFill>
                  <a:srgbClr val="434343"/>
                </a:solidFill>
              </a:rPr>
              <a:t>ACTIVATION = </a:t>
            </a:r>
            <a:r>
              <a:rPr lang="it-IT" sz="1100" dirty="0" err="1">
                <a:solidFill>
                  <a:srgbClr val="FAA11C"/>
                </a:solidFill>
              </a:rPr>
              <a:t>SoftMax</a:t>
            </a:r>
            <a:endParaRPr lang="it-IT" sz="1100" dirty="0">
              <a:solidFill>
                <a:srgbClr val="FAA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3" grpId="0" animBg="1"/>
      <p:bldP spid="23" grpId="0" animBg="1"/>
      <p:bldP spid="4" grpId="0" animBg="1"/>
      <p:bldP spid="27" grpId="0" animBg="1"/>
      <p:bldP spid="28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181" grpId="0"/>
      <p:bldP spid="184" grpId="0"/>
      <p:bldP spid="185" grpId="0"/>
      <p:bldP spid="186" grpId="0"/>
      <p:bldP spid="187" grpId="0"/>
      <p:bldP spid="188" grpId="0"/>
      <p:bldP spid="189" grpId="0"/>
      <p:bldP spid="202" grpId="0"/>
      <p:bldP spid="203" grpId="0"/>
      <p:bldP spid="84" grpId="0" animBg="1"/>
      <p:bldP spid="86" grpId="0"/>
      <p:bldP spid="87" grpId="0" animBg="1"/>
      <p:bldP spid="89" grpId="0"/>
      <p:bldP spid="90" grpId="0" animBg="1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/>
          <p:nvPr/>
        </p:nvSpPr>
        <p:spPr>
          <a:xfrm>
            <a:off x="751246" y="1488067"/>
            <a:ext cx="7292134" cy="2066322"/>
          </a:xfrm>
          <a:prstGeom prst="snip2DiagRect">
            <a:avLst>
              <a:gd name="adj1" fmla="val 18257"/>
              <a:gd name="adj2" fmla="val 888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48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RESULTS</a:t>
            </a:r>
            <a:r>
              <a:rPr lang="it-IT" dirty="0"/>
              <a:t> - TEST</a:t>
            </a:r>
            <a:endParaRPr dirty="0"/>
          </a:p>
        </p:txBody>
      </p:sp>
      <p:cxnSp>
        <p:nvCxnSpPr>
          <p:cNvPr id="388" name="Google Shape;388;p42"/>
          <p:cNvCxnSpPr>
            <a:cxnSpLocks/>
          </p:cNvCxnSpPr>
          <p:nvPr/>
        </p:nvCxnSpPr>
        <p:spPr>
          <a:xfrm flipH="1">
            <a:off x="7927041" y="3554389"/>
            <a:ext cx="1216960" cy="0"/>
          </a:xfrm>
          <a:prstGeom prst="straightConnector1">
            <a:avLst/>
          </a:prstGeom>
          <a:noFill/>
          <a:ln w="1270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>
            <a:cxnSpLocks/>
          </p:cNvCxnSpPr>
          <p:nvPr/>
        </p:nvCxnSpPr>
        <p:spPr>
          <a:xfrm>
            <a:off x="1121511" y="0"/>
            <a:ext cx="0" cy="961465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>
            <a:cxnSpLocks/>
          </p:cNvCxnSpPr>
          <p:nvPr/>
        </p:nvCxnSpPr>
        <p:spPr>
          <a:xfrm>
            <a:off x="1246344" y="2872814"/>
            <a:ext cx="54330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EFBBBABF-119E-4281-ABBE-967BC6AD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28340"/>
              </p:ext>
            </p:extLst>
          </p:nvPr>
        </p:nvGraphicFramePr>
        <p:xfrm>
          <a:off x="751246" y="1694333"/>
          <a:ext cx="7095108" cy="1631294"/>
        </p:xfrm>
        <a:graphic>
          <a:graphicData uri="http://schemas.openxmlformats.org/drawingml/2006/table">
            <a:tbl>
              <a:tblPr firstRow="1" bandRow="1">
                <a:tableStyleId>{54BD0CD3-9415-4316-9014-A8539D0937C1}</a:tableStyleId>
              </a:tblPr>
              <a:tblGrid>
                <a:gridCol w="1844836">
                  <a:extLst>
                    <a:ext uri="{9D8B030D-6E8A-4147-A177-3AD203B41FA5}">
                      <a16:colId xmlns:a16="http://schemas.microsoft.com/office/drawing/2014/main" val="2442100710"/>
                    </a:ext>
                  </a:extLst>
                </a:gridCol>
                <a:gridCol w="1206144">
                  <a:extLst>
                    <a:ext uri="{9D8B030D-6E8A-4147-A177-3AD203B41FA5}">
                      <a16:colId xmlns:a16="http://schemas.microsoft.com/office/drawing/2014/main" val="652118719"/>
                    </a:ext>
                  </a:extLst>
                </a:gridCol>
                <a:gridCol w="1206086">
                  <a:extLst>
                    <a:ext uri="{9D8B030D-6E8A-4147-A177-3AD203B41FA5}">
                      <a16:colId xmlns:a16="http://schemas.microsoft.com/office/drawing/2014/main" val="3664421854"/>
                    </a:ext>
                  </a:extLst>
                </a:gridCol>
                <a:gridCol w="1419021">
                  <a:extLst>
                    <a:ext uri="{9D8B030D-6E8A-4147-A177-3AD203B41FA5}">
                      <a16:colId xmlns:a16="http://schemas.microsoft.com/office/drawing/2014/main" val="3291738025"/>
                    </a:ext>
                  </a:extLst>
                </a:gridCol>
                <a:gridCol w="1419021">
                  <a:extLst>
                    <a:ext uri="{9D8B030D-6E8A-4147-A177-3AD203B41FA5}">
                      <a16:colId xmlns:a16="http://schemas.microsoft.com/office/drawing/2014/main" val="1542191672"/>
                    </a:ext>
                  </a:extLst>
                </a:gridCol>
              </a:tblGrid>
              <a:tr h="43154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E7E7E7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RECALL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F1-SCORE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AA11C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SUPPORTO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3803"/>
                  </a:ext>
                </a:extLst>
              </a:tr>
              <a:tr h="294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POSITIVA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0.84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0.91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0.87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241,376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549636"/>
                  </a:ext>
                </a:extLst>
              </a:tr>
              <a:tr h="590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NEGATIVA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0.79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0.64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0.71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121,433</a:t>
                      </a:r>
                    </a:p>
                    <a:p>
                      <a:pPr algn="ctr"/>
                      <a:endParaRPr lang="it-IT" dirty="0">
                        <a:solidFill>
                          <a:srgbClr val="E7E7E7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328965"/>
                  </a:ext>
                </a:extLst>
              </a:tr>
              <a:tr h="269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E7E7E7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MACRO AVG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0.81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0.78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E7E7E7"/>
                          </a:solidFill>
                        </a:rPr>
                        <a:t>0.79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E7E7E7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974965"/>
                  </a:ext>
                </a:extLst>
              </a:tr>
            </a:tbl>
          </a:graphicData>
        </a:graphic>
      </p:graphicFrame>
      <p:cxnSp>
        <p:nvCxnSpPr>
          <p:cNvPr id="27" name="Google Shape;390;p42">
            <a:extLst>
              <a:ext uri="{FF2B5EF4-FFF2-40B4-BE49-F238E27FC236}">
                <a16:creationId xmlns:a16="http://schemas.microsoft.com/office/drawing/2014/main" id="{CFB684AF-E752-4933-AC89-C29114703EF0}"/>
              </a:ext>
            </a:extLst>
          </p:cNvPr>
          <p:cNvCxnSpPr>
            <a:cxnSpLocks/>
          </p:cNvCxnSpPr>
          <p:nvPr/>
        </p:nvCxnSpPr>
        <p:spPr>
          <a:xfrm>
            <a:off x="751246" y="13563"/>
            <a:ext cx="0" cy="1474504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Immagine 28" descr="Immagine che contiene tazza&#10;&#10;Descrizione generata automaticamente">
            <a:extLst>
              <a:ext uri="{FF2B5EF4-FFF2-40B4-BE49-F238E27FC236}">
                <a16:creationId xmlns:a16="http://schemas.microsoft.com/office/drawing/2014/main" id="{37C5520C-E38A-4C04-BEA6-FA092D7082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609420" y="4558063"/>
            <a:ext cx="1764931" cy="610750"/>
          </a:xfrm>
          <a:prstGeom prst="rect">
            <a:avLst/>
          </a:prstGeom>
        </p:spPr>
      </p:pic>
      <p:cxnSp>
        <p:nvCxnSpPr>
          <p:cNvPr id="34" name="Google Shape;388;p42">
            <a:extLst>
              <a:ext uri="{FF2B5EF4-FFF2-40B4-BE49-F238E27FC236}">
                <a16:creationId xmlns:a16="http://schemas.microsoft.com/office/drawing/2014/main" id="{091D7FFC-A67A-4948-8FF9-6BFF3AE8813C}"/>
              </a:ext>
            </a:extLst>
          </p:cNvPr>
          <p:cNvCxnSpPr>
            <a:cxnSpLocks/>
          </p:cNvCxnSpPr>
          <p:nvPr/>
        </p:nvCxnSpPr>
        <p:spPr>
          <a:xfrm flipH="1">
            <a:off x="8317224" y="3179934"/>
            <a:ext cx="826776" cy="0"/>
          </a:xfrm>
          <a:prstGeom prst="straightConnector1">
            <a:avLst/>
          </a:prstGeom>
          <a:noFill/>
          <a:ln w="1270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3</a:t>
            </a:r>
            <a:endParaRPr dirty="0"/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5</a:t>
            </a:r>
            <a:endParaRPr dirty="0">
              <a:solidFill>
                <a:srgbClr val="FAA11C"/>
              </a:solidFill>
            </a:endParaRPr>
          </a:p>
        </p:txBody>
      </p:sp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6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VaderSentiment</a:t>
            </a:r>
            <a:r>
              <a:rPr lang="it-IT" dirty="0"/>
              <a:t> &amp; K-</a:t>
            </a:r>
            <a:r>
              <a:rPr lang="it-IT" dirty="0" err="1"/>
              <a:t>Means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409;p26">
            <a:extLst>
              <a:ext uri="{FF2B5EF4-FFF2-40B4-BE49-F238E27FC236}">
                <a16:creationId xmlns:a16="http://schemas.microsoft.com/office/drawing/2014/main" id="{7C6157FE-5276-4184-9B79-A0DEB392F49E}"/>
              </a:ext>
            </a:extLst>
          </p:cNvPr>
          <p:cNvCxnSpPr>
            <a:cxnSpLocks/>
          </p:cNvCxnSpPr>
          <p:nvPr/>
        </p:nvCxnSpPr>
        <p:spPr>
          <a:xfrm>
            <a:off x="1532651" y="2402887"/>
            <a:ext cx="5629865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POLARITÀ</a:t>
            </a:r>
            <a:r>
              <a:rPr lang="en" dirty="0">
                <a:solidFill>
                  <a:srgbClr val="FAA11C"/>
                </a:solidFill>
              </a:rPr>
              <a:t>: </a:t>
            </a:r>
            <a:r>
              <a:rPr lang="it-IT" dirty="0" err="1">
                <a:solidFill>
                  <a:srgbClr val="434343"/>
                </a:solidFill>
              </a:rPr>
              <a:t>VaderSentiment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1" name="Google Shape;406;p26">
            <a:extLst>
              <a:ext uri="{FF2B5EF4-FFF2-40B4-BE49-F238E27FC236}">
                <a16:creationId xmlns:a16="http://schemas.microsoft.com/office/drawing/2014/main" id="{705BC7F2-E926-4518-9950-2BBB32F959A3}"/>
              </a:ext>
            </a:extLst>
          </p:cNvPr>
          <p:cNvSpPr/>
          <p:nvPr/>
        </p:nvSpPr>
        <p:spPr>
          <a:xfrm>
            <a:off x="1201651" y="2021287"/>
            <a:ext cx="763200" cy="763200"/>
          </a:xfrm>
          <a:prstGeom prst="ellipse">
            <a:avLst/>
          </a:prstGeom>
          <a:solidFill>
            <a:srgbClr val="43434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22" name="Google Shape;407;p26">
            <a:extLst>
              <a:ext uri="{FF2B5EF4-FFF2-40B4-BE49-F238E27FC236}">
                <a16:creationId xmlns:a16="http://schemas.microsoft.com/office/drawing/2014/main" id="{175BD76B-3051-40AE-A3F2-C1DCDF5365BC}"/>
              </a:ext>
            </a:extLst>
          </p:cNvPr>
          <p:cNvSpPr/>
          <p:nvPr/>
        </p:nvSpPr>
        <p:spPr>
          <a:xfrm>
            <a:off x="3984251" y="2021287"/>
            <a:ext cx="763200" cy="763200"/>
          </a:xfrm>
          <a:prstGeom prst="ellipse">
            <a:avLst/>
          </a:prstGeom>
          <a:solidFill>
            <a:srgbClr val="E8E8E8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" name="Google Shape;408;p26">
            <a:extLst>
              <a:ext uri="{FF2B5EF4-FFF2-40B4-BE49-F238E27FC236}">
                <a16:creationId xmlns:a16="http://schemas.microsoft.com/office/drawing/2014/main" id="{56022BEF-4423-4A14-BB9F-B3EB7B1DD9FB}"/>
              </a:ext>
            </a:extLst>
          </p:cNvPr>
          <p:cNvSpPr/>
          <p:nvPr/>
        </p:nvSpPr>
        <p:spPr>
          <a:xfrm>
            <a:off x="6766839" y="2021287"/>
            <a:ext cx="763200" cy="763200"/>
          </a:xfrm>
          <a:prstGeom prst="ellipse">
            <a:avLst/>
          </a:prstGeom>
          <a:solidFill>
            <a:srgbClr val="43434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8" name="Google Shape;8163;p66">
            <a:extLst>
              <a:ext uri="{FF2B5EF4-FFF2-40B4-BE49-F238E27FC236}">
                <a16:creationId xmlns:a16="http://schemas.microsoft.com/office/drawing/2014/main" id="{FB3615C8-BE11-4E29-9D62-D04D47B54B82}"/>
              </a:ext>
            </a:extLst>
          </p:cNvPr>
          <p:cNvGrpSpPr/>
          <p:nvPr/>
        </p:nvGrpSpPr>
        <p:grpSpPr>
          <a:xfrm>
            <a:off x="4206386" y="2251207"/>
            <a:ext cx="318930" cy="303359"/>
            <a:chOff x="-6690625" y="3631325"/>
            <a:chExt cx="307225" cy="292225"/>
          </a:xfrm>
          <a:solidFill>
            <a:srgbClr val="434343"/>
          </a:solidFill>
        </p:grpSpPr>
        <p:sp>
          <p:nvSpPr>
            <p:cNvPr id="59" name="Google Shape;8164;p66">
              <a:extLst>
                <a:ext uri="{FF2B5EF4-FFF2-40B4-BE49-F238E27FC236}">
                  <a16:creationId xmlns:a16="http://schemas.microsoft.com/office/drawing/2014/main" id="{B80D7524-8C43-421F-B3CC-4F3409E78F9A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65;p66">
              <a:extLst>
                <a:ext uri="{FF2B5EF4-FFF2-40B4-BE49-F238E27FC236}">
                  <a16:creationId xmlns:a16="http://schemas.microsoft.com/office/drawing/2014/main" id="{D826535F-8C59-4F57-9747-0DE486D508EA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66;p66">
              <a:extLst>
                <a:ext uri="{FF2B5EF4-FFF2-40B4-BE49-F238E27FC236}">
                  <a16:creationId xmlns:a16="http://schemas.microsoft.com/office/drawing/2014/main" id="{69BA4DBF-535C-476D-AFE8-F46E92DC9D31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67;p66">
              <a:extLst>
                <a:ext uri="{FF2B5EF4-FFF2-40B4-BE49-F238E27FC236}">
                  <a16:creationId xmlns:a16="http://schemas.microsoft.com/office/drawing/2014/main" id="{58205A49-B7C0-4C91-8D2A-ABC844477368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68;p66">
              <a:extLst>
                <a:ext uri="{FF2B5EF4-FFF2-40B4-BE49-F238E27FC236}">
                  <a16:creationId xmlns:a16="http://schemas.microsoft.com/office/drawing/2014/main" id="{62D1F9BB-FA83-49F9-B895-2AEBF3A0CE13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209;p33">
            <a:extLst>
              <a:ext uri="{FF2B5EF4-FFF2-40B4-BE49-F238E27FC236}">
                <a16:creationId xmlns:a16="http://schemas.microsoft.com/office/drawing/2014/main" id="{F63B0553-4642-4598-B7FD-65D41D4BF9BD}"/>
              </a:ext>
            </a:extLst>
          </p:cNvPr>
          <p:cNvSpPr txBox="1"/>
          <p:nvPr/>
        </p:nvSpPr>
        <p:spPr>
          <a:xfrm>
            <a:off x="867901" y="287894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it-IT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NEGATIVA</a:t>
            </a:r>
          </a:p>
        </p:txBody>
      </p:sp>
      <p:sp>
        <p:nvSpPr>
          <p:cNvPr id="71" name="Google Shape;209;p33">
            <a:extLst>
              <a:ext uri="{FF2B5EF4-FFF2-40B4-BE49-F238E27FC236}">
                <a16:creationId xmlns:a16="http://schemas.microsoft.com/office/drawing/2014/main" id="{F6B488C5-6F91-413E-9249-C693D73CA317}"/>
              </a:ext>
            </a:extLst>
          </p:cNvPr>
          <p:cNvSpPr txBox="1"/>
          <p:nvPr/>
        </p:nvSpPr>
        <p:spPr>
          <a:xfrm>
            <a:off x="3649973" y="287894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TEXT REVIEW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2" name="Google Shape;209;p33">
            <a:extLst>
              <a:ext uri="{FF2B5EF4-FFF2-40B4-BE49-F238E27FC236}">
                <a16:creationId xmlns:a16="http://schemas.microsoft.com/office/drawing/2014/main" id="{6C745FEA-7611-473E-ABD0-F888C737E6B4}"/>
              </a:ext>
            </a:extLst>
          </p:cNvPr>
          <p:cNvSpPr txBox="1"/>
          <p:nvPr/>
        </p:nvSpPr>
        <p:spPr>
          <a:xfrm>
            <a:off x="6328827" y="2878948"/>
            <a:ext cx="1657022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POSITIVA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4" name="Immagine 73" descr="Immagine che contiene tazza&#10;&#10;Descrizione generata automaticamente">
            <a:extLst>
              <a:ext uri="{FF2B5EF4-FFF2-40B4-BE49-F238E27FC236}">
                <a16:creationId xmlns:a16="http://schemas.microsoft.com/office/drawing/2014/main" id="{8361B9C3-BCB3-46E1-BB02-DB8421330A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598363" y="4380350"/>
            <a:ext cx="1764931" cy="610750"/>
          </a:xfrm>
          <a:prstGeom prst="rect">
            <a:avLst/>
          </a:prstGeom>
        </p:spPr>
      </p:pic>
      <p:grpSp>
        <p:nvGrpSpPr>
          <p:cNvPr id="64" name="Google Shape;11735;p67">
            <a:extLst>
              <a:ext uri="{FF2B5EF4-FFF2-40B4-BE49-F238E27FC236}">
                <a16:creationId xmlns:a16="http://schemas.microsoft.com/office/drawing/2014/main" id="{AD128459-8F60-4D79-A07A-302D41133D5A}"/>
              </a:ext>
            </a:extLst>
          </p:cNvPr>
          <p:cNvGrpSpPr/>
          <p:nvPr/>
        </p:nvGrpSpPr>
        <p:grpSpPr>
          <a:xfrm>
            <a:off x="6979240" y="2270070"/>
            <a:ext cx="356196" cy="265631"/>
            <a:chOff x="5216456" y="3725484"/>
            <a:chExt cx="356196" cy="265631"/>
          </a:xfrm>
          <a:solidFill>
            <a:srgbClr val="E7E7E7"/>
          </a:solidFill>
        </p:grpSpPr>
        <p:sp>
          <p:nvSpPr>
            <p:cNvPr id="65" name="Google Shape;11736;p67">
              <a:extLst>
                <a:ext uri="{FF2B5EF4-FFF2-40B4-BE49-F238E27FC236}">
                  <a16:creationId xmlns:a16="http://schemas.microsoft.com/office/drawing/2014/main" id="{6F7F3837-3E96-4C7D-8F40-4BA6A412C30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rgbClr val="EAEAE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737;p67">
              <a:extLst>
                <a:ext uri="{FF2B5EF4-FFF2-40B4-BE49-F238E27FC236}">
                  <a16:creationId xmlns:a16="http://schemas.microsoft.com/office/drawing/2014/main" id="{CAC71F59-2D13-4B93-A65F-C6B54D669E6E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rgbClr val="EAEAE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1787;p67">
            <a:extLst>
              <a:ext uri="{FF2B5EF4-FFF2-40B4-BE49-F238E27FC236}">
                <a16:creationId xmlns:a16="http://schemas.microsoft.com/office/drawing/2014/main" id="{932FD929-CA4D-4437-8205-0BB122D2CC79}"/>
              </a:ext>
            </a:extLst>
          </p:cNvPr>
          <p:cNvGrpSpPr/>
          <p:nvPr/>
        </p:nvGrpSpPr>
        <p:grpSpPr>
          <a:xfrm>
            <a:off x="1419222" y="2243507"/>
            <a:ext cx="317645" cy="318757"/>
            <a:chOff x="5779408" y="3699191"/>
            <a:chExt cx="317645" cy="318757"/>
          </a:xfrm>
          <a:solidFill>
            <a:srgbClr val="EAEAEA"/>
          </a:solidFill>
        </p:grpSpPr>
        <p:sp>
          <p:nvSpPr>
            <p:cNvPr id="68" name="Google Shape;11788;p67">
              <a:extLst>
                <a:ext uri="{FF2B5EF4-FFF2-40B4-BE49-F238E27FC236}">
                  <a16:creationId xmlns:a16="http://schemas.microsoft.com/office/drawing/2014/main" id="{5661ADD7-4641-4D3B-930F-B50B6E37BB3A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solidFill>
                <a:srgbClr val="E7E7E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789;p67">
              <a:extLst>
                <a:ext uri="{FF2B5EF4-FFF2-40B4-BE49-F238E27FC236}">
                  <a16:creationId xmlns:a16="http://schemas.microsoft.com/office/drawing/2014/main" id="{71B3B4B7-C5D5-4DE3-90E6-30EFA8DF4562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solidFill>
                <a:srgbClr val="E7E7E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8E824C41-CBF4-485C-8D9D-C8ABA4ECFDB4}"/>
              </a:ext>
            </a:extLst>
          </p:cNvPr>
          <p:cNvCxnSpPr>
            <a:cxnSpLocks/>
          </p:cNvCxnSpPr>
          <p:nvPr/>
        </p:nvCxnSpPr>
        <p:spPr>
          <a:xfrm>
            <a:off x="1538334" y="3271648"/>
            <a:ext cx="0" cy="554040"/>
          </a:xfrm>
          <a:prstGeom prst="line">
            <a:avLst/>
          </a:prstGeom>
          <a:ln>
            <a:solidFill>
              <a:srgbClr val="999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209;p33">
            <a:extLst>
              <a:ext uri="{FF2B5EF4-FFF2-40B4-BE49-F238E27FC236}">
                <a16:creationId xmlns:a16="http://schemas.microsoft.com/office/drawing/2014/main" id="{D7D2D093-E300-4A71-AA31-CE3CC3756724}"/>
              </a:ext>
            </a:extLst>
          </p:cNvPr>
          <p:cNvSpPr txBox="1"/>
          <p:nvPr/>
        </p:nvSpPr>
        <p:spPr>
          <a:xfrm>
            <a:off x="1117791" y="3391597"/>
            <a:ext cx="474534" cy="31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it-IT" sz="11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-1</a:t>
            </a:r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A20C08C8-466F-44BE-9345-0CD9214D2DB1}"/>
              </a:ext>
            </a:extLst>
          </p:cNvPr>
          <p:cNvCxnSpPr>
            <a:cxnSpLocks/>
          </p:cNvCxnSpPr>
          <p:nvPr/>
        </p:nvCxnSpPr>
        <p:spPr>
          <a:xfrm>
            <a:off x="7162516" y="3229704"/>
            <a:ext cx="0" cy="554040"/>
          </a:xfrm>
          <a:prstGeom prst="line">
            <a:avLst/>
          </a:prstGeom>
          <a:ln>
            <a:solidFill>
              <a:srgbClr val="999E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209;p33">
            <a:extLst>
              <a:ext uri="{FF2B5EF4-FFF2-40B4-BE49-F238E27FC236}">
                <a16:creationId xmlns:a16="http://schemas.microsoft.com/office/drawing/2014/main" id="{5D2B3245-0F5F-43CC-9F9F-3E99A3B92F2A}"/>
              </a:ext>
            </a:extLst>
          </p:cNvPr>
          <p:cNvSpPr txBox="1"/>
          <p:nvPr/>
        </p:nvSpPr>
        <p:spPr>
          <a:xfrm>
            <a:off x="7098168" y="3394077"/>
            <a:ext cx="474534" cy="31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it-IT" sz="11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83523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69136E-6 L -0.14167 0.00123 " pathEditMode="fixed" rAng="0" ptsTypes="AA">
                                      <p:cBhvr>
                                        <p:cTn id="6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69136E-6 L -0.1408 0.00123 " pathEditMode="fixed" rAng="0" ptsTypes="AA">
                                      <p:cBhvr>
                                        <p:cTn id="8" dur="3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9" y="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5679E-6 L -0.14236 4.5679E-6 " pathEditMode="fixed" rAng="0" ptsTypes="AA">
                                      <p:cBhvr>
                                        <p:cTn id="10" dur="3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.00123 L 0.15122 -0.00062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-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.00123 L 0.15122 -0.00062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-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6 4.93827E-7 L 0.15312 -0.00432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22 -0.00062 L 1.11111E-6 1.23457E-7 " pathEditMode="relative" rAng="0" ptsTypes="AA">
                                      <p:cBhvr>
                                        <p:cTn id="20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22 -0.00062 L 1.11111E-6 1.97531E-6 " pathEditMode="relative" rAng="0" ptsTypes="AA">
                                      <p:cBhvr>
                                        <p:cTn id="22" dur="3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12 -0.00432 L 1.11111E-6 1.48148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71" grpId="0"/>
      <p:bldP spid="71" grpId="1"/>
      <p:bldP spid="71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0" y="352850"/>
            <a:ext cx="9144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AA11C"/>
                </a:solidFill>
              </a:rPr>
              <a:t>CLUSTERING:</a:t>
            </a:r>
            <a:r>
              <a:rPr lang="it-IT" dirty="0"/>
              <a:t> K-MEANS</a:t>
            </a:r>
            <a:endParaRPr dirty="0"/>
          </a:p>
        </p:txBody>
      </p:sp>
      <p:sp>
        <p:nvSpPr>
          <p:cNvPr id="234" name="Google Shape;234;p36"/>
          <p:cNvSpPr txBox="1"/>
          <p:nvPr/>
        </p:nvSpPr>
        <p:spPr>
          <a:xfrm>
            <a:off x="6691676" y="2220737"/>
            <a:ext cx="245232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Numero di recensioni nei </a:t>
            </a:r>
            <a:r>
              <a:rPr lang="it-IT" sz="1800" b="1" dirty="0">
                <a:solidFill>
                  <a:srgbClr val="FAA11C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it-IT" sz="18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cluster</a:t>
            </a:r>
            <a:endParaRPr sz="18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4057311" y="1299050"/>
            <a:ext cx="2695980" cy="281941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6EA5F61F-586B-4C0C-BA7C-EE19F7294BBF}"/>
              </a:ext>
            </a:extLst>
          </p:cNvPr>
          <p:cNvSpPr txBox="1"/>
          <p:nvPr/>
        </p:nvSpPr>
        <p:spPr>
          <a:xfrm>
            <a:off x="4974597" y="3727538"/>
            <a:ext cx="618646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Positiva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CFECD1-CD5E-452D-93F3-B06994B5AB79}"/>
              </a:ext>
            </a:extLst>
          </p:cNvPr>
          <p:cNvSpPr/>
          <p:nvPr/>
        </p:nvSpPr>
        <p:spPr>
          <a:xfrm rot="16200000">
            <a:off x="5942065" y="3216038"/>
            <a:ext cx="540000" cy="360000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Google Shape;239;p36">
            <a:extLst>
              <a:ext uri="{FF2B5EF4-FFF2-40B4-BE49-F238E27FC236}">
                <a16:creationId xmlns:a16="http://schemas.microsoft.com/office/drawing/2014/main" id="{416B8FC5-BB72-4F1B-9742-275E2CE20CCE}"/>
              </a:ext>
            </a:extLst>
          </p:cNvPr>
          <p:cNvSpPr txBox="1"/>
          <p:nvPr/>
        </p:nvSpPr>
        <p:spPr>
          <a:xfrm>
            <a:off x="5905718" y="3704644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Negativa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2" name="Google Shape;239;p36">
            <a:extLst>
              <a:ext uri="{FF2B5EF4-FFF2-40B4-BE49-F238E27FC236}">
                <a16:creationId xmlns:a16="http://schemas.microsoft.com/office/drawing/2014/main" id="{6D4F2710-C0AF-46AF-8D6A-3BB8C9C57ABA}"/>
              </a:ext>
            </a:extLst>
          </p:cNvPr>
          <p:cNvSpPr txBox="1"/>
          <p:nvPr/>
        </p:nvSpPr>
        <p:spPr>
          <a:xfrm>
            <a:off x="4235230" y="3510404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3" name="Immagine 42" descr="Immagine che contiene tazza&#10;&#10;Descrizione generata automaticamente">
            <a:extLst>
              <a:ext uri="{FF2B5EF4-FFF2-40B4-BE49-F238E27FC236}">
                <a16:creationId xmlns:a16="http://schemas.microsoft.com/office/drawing/2014/main" id="{22EBC92A-5EAB-4B6D-8DAE-CCB472F15A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146025" y="4268377"/>
            <a:ext cx="2695980" cy="932936"/>
          </a:xfrm>
          <a:prstGeom prst="rect">
            <a:avLst/>
          </a:prstGeom>
        </p:spPr>
      </p:pic>
      <p:cxnSp>
        <p:nvCxnSpPr>
          <p:cNvPr id="36" name="Google Shape;235;p36">
            <a:extLst>
              <a:ext uri="{FF2B5EF4-FFF2-40B4-BE49-F238E27FC236}">
                <a16:creationId xmlns:a16="http://schemas.microsoft.com/office/drawing/2014/main" id="{B533D8F8-135A-4E65-82E0-C98CD9B47FFC}"/>
              </a:ext>
            </a:extLst>
          </p:cNvPr>
          <p:cNvCxnSpPr>
            <a:cxnSpLocks/>
          </p:cNvCxnSpPr>
          <p:nvPr/>
        </p:nvCxnSpPr>
        <p:spPr>
          <a:xfrm>
            <a:off x="6702519" y="2932694"/>
            <a:ext cx="21266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C15D260E-ADC0-48C7-8A88-E2CA13C7731D}"/>
              </a:ext>
            </a:extLst>
          </p:cNvPr>
          <p:cNvSpPr/>
          <p:nvPr/>
        </p:nvSpPr>
        <p:spPr>
          <a:xfrm rot="16200000">
            <a:off x="4222626" y="2400638"/>
            <a:ext cx="2160000" cy="370800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A2185B0-C8CC-44B7-B05B-539F6DA98F73}"/>
              </a:ext>
            </a:extLst>
          </p:cNvPr>
          <p:cNvCxnSpPr>
            <a:cxnSpLocks/>
          </p:cNvCxnSpPr>
          <p:nvPr/>
        </p:nvCxnSpPr>
        <p:spPr>
          <a:xfrm flipH="1">
            <a:off x="4759377" y="1575017"/>
            <a:ext cx="1632689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39;p36">
            <a:extLst>
              <a:ext uri="{FF2B5EF4-FFF2-40B4-BE49-F238E27FC236}">
                <a16:creationId xmlns:a16="http://schemas.microsoft.com/office/drawing/2014/main" id="{A1422E2D-F4B4-4F37-8672-E0B3A1821D2C}"/>
              </a:ext>
            </a:extLst>
          </p:cNvPr>
          <p:cNvSpPr txBox="1"/>
          <p:nvPr/>
        </p:nvSpPr>
        <p:spPr>
          <a:xfrm>
            <a:off x="4078423" y="1417817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1,750,000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" name="Google Shape;239;p36">
            <a:extLst>
              <a:ext uri="{FF2B5EF4-FFF2-40B4-BE49-F238E27FC236}">
                <a16:creationId xmlns:a16="http://schemas.microsoft.com/office/drawing/2014/main" id="{31B738E1-C1B3-42B2-9E32-36F7C83FFFE6}"/>
              </a:ext>
            </a:extLst>
          </p:cNvPr>
          <p:cNvSpPr txBox="1"/>
          <p:nvPr/>
        </p:nvSpPr>
        <p:spPr>
          <a:xfrm>
            <a:off x="4128162" y="2425274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875,000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78D08F28-4808-44FC-917F-128BFF9DB79C}"/>
              </a:ext>
            </a:extLst>
          </p:cNvPr>
          <p:cNvCxnSpPr>
            <a:cxnSpLocks/>
          </p:cNvCxnSpPr>
          <p:nvPr/>
        </p:nvCxnSpPr>
        <p:spPr>
          <a:xfrm flipH="1">
            <a:off x="4773077" y="2580571"/>
            <a:ext cx="1632689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CEA7FF60-3626-4898-AF45-33D9838A8F6C}"/>
              </a:ext>
            </a:extLst>
          </p:cNvPr>
          <p:cNvCxnSpPr>
            <a:cxnSpLocks/>
          </p:cNvCxnSpPr>
          <p:nvPr/>
        </p:nvCxnSpPr>
        <p:spPr>
          <a:xfrm flipH="1">
            <a:off x="4773077" y="3666038"/>
            <a:ext cx="1632689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oogle Shape;252;p37">
            <a:extLst>
              <a:ext uri="{FF2B5EF4-FFF2-40B4-BE49-F238E27FC236}">
                <a16:creationId xmlns:a16="http://schemas.microsoft.com/office/drawing/2014/main" id="{84B8ED8A-509F-4608-A287-1B97AEB17B7F}"/>
              </a:ext>
            </a:extLst>
          </p:cNvPr>
          <p:cNvCxnSpPr>
            <a:cxnSpLocks/>
          </p:cNvCxnSpPr>
          <p:nvPr/>
        </p:nvCxnSpPr>
        <p:spPr>
          <a:xfrm flipH="1">
            <a:off x="1677307" y="1922497"/>
            <a:ext cx="2557923" cy="7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255;p37">
            <a:extLst>
              <a:ext uri="{FF2B5EF4-FFF2-40B4-BE49-F238E27FC236}">
                <a16:creationId xmlns:a16="http://schemas.microsoft.com/office/drawing/2014/main" id="{8C7A7B42-0478-471A-B5AA-5B395BF23086}"/>
              </a:ext>
            </a:extLst>
          </p:cNvPr>
          <p:cNvSpPr txBox="1">
            <a:spLocks/>
          </p:cNvSpPr>
          <p:nvPr/>
        </p:nvSpPr>
        <p:spPr>
          <a:xfrm>
            <a:off x="233016" y="1565760"/>
            <a:ext cx="1223608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 dirty="0">
                <a:solidFill>
                  <a:srgbClr val="FAA11C"/>
                </a:solidFill>
              </a:rPr>
              <a:t>75%</a:t>
            </a:r>
          </a:p>
        </p:txBody>
      </p:sp>
      <p:sp>
        <p:nvSpPr>
          <p:cNvPr id="82" name="Google Shape;258;p37">
            <a:extLst>
              <a:ext uri="{FF2B5EF4-FFF2-40B4-BE49-F238E27FC236}">
                <a16:creationId xmlns:a16="http://schemas.microsoft.com/office/drawing/2014/main" id="{9446A964-DA24-4C84-8078-1E8AFF8C9D10}"/>
              </a:ext>
            </a:extLst>
          </p:cNvPr>
          <p:cNvSpPr/>
          <p:nvPr/>
        </p:nvSpPr>
        <p:spPr>
          <a:xfrm>
            <a:off x="1884231" y="1697560"/>
            <a:ext cx="1179348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252;p37">
            <a:extLst>
              <a:ext uri="{FF2B5EF4-FFF2-40B4-BE49-F238E27FC236}">
                <a16:creationId xmlns:a16="http://schemas.microsoft.com/office/drawing/2014/main" id="{98CA0B57-D078-41B4-A50D-F9BB17020AC0}"/>
              </a:ext>
            </a:extLst>
          </p:cNvPr>
          <p:cNvCxnSpPr>
            <a:cxnSpLocks/>
          </p:cNvCxnSpPr>
          <p:nvPr/>
        </p:nvCxnSpPr>
        <p:spPr>
          <a:xfrm flipH="1">
            <a:off x="2473905" y="2627396"/>
            <a:ext cx="1743218" cy="69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255;p37">
            <a:extLst>
              <a:ext uri="{FF2B5EF4-FFF2-40B4-BE49-F238E27FC236}">
                <a16:creationId xmlns:a16="http://schemas.microsoft.com/office/drawing/2014/main" id="{1CA981B6-BFE3-4397-9854-6CB3E000F022}"/>
              </a:ext>
            </a:extLst>
          </p:cNvPr>
          <p:cNvSpPr txBox="1">
            <a:spLocks/>
          </p:cNvSpPr>
          <p:nvPr/>
        </p:nvSpPr>
        <p:spPr>
          <a:xfrm>
            <a:off x="1250297" y="2257109"/>
            <a:ext cx="1223608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 dirty="0">
                <a:solidFill>
                  <a:srgbClr val="FAA11C"/>
                </a:solidFill>
              </a:rPr>
              <a:t>25%</a:t>
            </a:r>
            <a:endParaRPr lang="en" sz="4000" dirty="0">
              <a:solidFill>
                <a:srgbClr val="434343"/>
              </a:solidFill>
            </a:endParaRPr>
          </a:p>
        </p:txBody>
      </p:sp>
      <p:sp>
        <p:nvSpPr>
          <p:cNvPr id="86" name="Google Shape;258;p37">
            <a:extLst>
              <a:ext uri="{FF2B5EF4-FFF2-40B4-BE49-F238E27FC236}">
                <a16:creationId xmlns:a16="http://schemas.microsoft.com/office/drawing/2014/main" id="{3468B985-4483-46DC-B680-0FEDDC4E68A3}"/>
              </a:ext>
            </a:extLst>
          </p:cNvPr>
          <p:cNvSpPr/>
          <p:nvPr/>
        </p:nvSpPr>
        <p:spPr>
          <a:xfrm>
            <a:off x="2681598" y="2403209"/>
            <a:ext cx="1179348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239;p36">
            <a:extLst>
              <a:ext uri="{FF2B5EF4-FFF2-40B4-BE49-F238E27FC236}">
                <a16:creationId xmlns:a16="http://schemas.microsoft.com/office/drawing/2014/main" id="{E40CC342-1948-4882-850B-71B43C43EA14}"/>
              </a:ext>
            </a:extLst>
          </p:cNvPr>
          <p:cNvSpPr txBox="1"/>
          <p:nvPr/>
        </p:nvSpPr>
        <p:spPr>
          <a:xfrm>
            <a:off x="2157148" y="1751316"/>
            <a:ext cx="70245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b="1" dirty="0">
                <a:solidFill>
                  <a:schemeClr val="lt1"/>
                </a:solidFill>
                <a:latin typeface="Exo 2"/>
                <a:ea typeface="Roboto Condensed Light"/>
                <a:cs typeface="Roboto Condensed Light"/>
                <a:sym typeface="Roboto Condensed Light"/>
              </a:rPr>
              <a:t>Positiva</a:t>
            </a:r>
            <a:endParaRPr sz="900" b="1" dirty="0">
              <a:solidFill>
                <a:schemeClr val="lt1"/>
              </a:solidFill>
              <a:latin typeface="Exo 2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9" name="Google Shape;239;p36">
            <a:extLst>
              <a:ext uri="{FF2B5EF4-FFF2-40B4-BE49-F238E27FC236}">
                <a16:creationId xmlns:a16="http://schemas.microsoft.com/office/drawing/2014/main" id="{6CCE8F0E-8318-4623-837F-ECEC05A0375B}"/>
              </a:ext>
            </a:extLst>
          </p:cNvPr>
          <p:cNvSpPr txBox="1"/>
          <p:nvPr/>
        </p:nvSpPr>
        <p:spPr>
          <a:xfrm>
            <a:off x="2925582" y="2442755"/>
            <a:ext cx="70245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b="1" dirty="0">
                <a:solidFill>
                  <a:schemeClr val="lt1"/>
                </a:solidFill>
                <a:latin typeface="Exo 2"/>
                <a:ea typeface="Roboto Condensed Light"/>
                <a:cs typeface="Roboto Condensed Light"/>
                <a:sym typeface="Roboto Condensed Light"/>
              </a:rPr>
              <a:t>Negativa</a:t>
            </a:r>
            <a:endParaRPr sz="900" b="1" dirty="0">
              <a:solidFill>
                <a:schemeClr val="lt1"/>
              </a:solidFill>
              <a:latin typeface="Exo 2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053A2B6-045B-47B7-A1F7-2EEC44B55484}"/>
              </a:ext>
            </a:extLst>
          </p:cNvPr>
          <p:cNvSpPr/>
          <p:nvPr/>
        </p:nvSpPr>
        <p:spPr>
          <a:xfrm>
            <a:off x="525498" y="3564194"/>
            <a:ext cx="2404882" cy="55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Google Shape;377;p41">
            <a:extLst>
              <a:ext uri="{FF2B5EF4-FFF2-40B4-BE49-F238E27FC236}">
                <a16:creationId xmlns:a16="http://schemas.microsoft.com/office/drawing/2014/main" id="{3BE91CFE-6CEF-4B4A-B1D6-FACDEC384797}"/>
              </a:ext>
            </a:extLst>
          </p:cNvPr>
          <p:cNvSpPr txBox="1">
            <a:spLocks/>
          </p:cNvSpPr>
          <p:nvPr/>
        </p:nvSpPr>
        <p:spPr>
          <a:xfrm>
            <a:off x="573926" y="3587089"/>
            <a:ext cx="2308026" cy="45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it-IT" sz="1100" dirty="0">
                <a:solidFill>
                  <a:srgbClr val="434343"/>
                </a:solidFill>
              </a:rPr>
              <a:t>DAVIES-BOULDIN =</a:t>
            </a:r>
            <a:r>
              <a:rPr lang="it-IT" sz="1100" dirty="0">
                <a:solidFill>
                  <a:srgbClr val="FAA11C"/>
                </a:solidFill>
              </a:rPr>
              <a:t> </a:t>
            </a:r>
            <a:r>
              <a:rPr lang="it-IT" dirty="0">
                <a:solidFill>
                  <a:srgbClr val="FAA11C"/>
                </a:solidFill>
              </a:rPr>
              <a:t>0.48</a:t>
            </a:r>
            <a:endParaRPr lang="it-IT" sz="1100" dirty="0">
              <a:solidFill>
                <a:srgbClr val="FAA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6" grpId="0" animBg="1"/>
      <p:bldP spid="26" grpId="0"/>
      <p:bldP spid="27" grpId="0" animBg="1"/>
      <p:bldP spid="34" grpId="0"/>
      <p:bldP spid="42" grpId="0"/>
      <p:bldP spid="38" grpId="0" animBg="1"/>
      <p:bldP spid="53" grpId="0"/>
      <p:bldP spid="58" grpId="0"/>
      <p:bldP spid="81" grpId="0"/>
      <p:bldP spid="82" grpId="0" animBg="1"/>
      <p:bldP spid="84" grpId="0"/>
      <p:bldP spid="86" grpId="0" animBg="1"/>
      <p:bldP spid="88" grpId="0"/>
      <p:bldP spid="89" grpId="0"/>
      <p:bldP spid="90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65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69806ED-8568-4723-88B7-480320DFE5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6000"/>
                    </a14:imgEffect>
                    <a14:imgEffect>
                      <a14:brightnessContrast bright="-20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2477" y="1034443"/>
            <a:ext cx="2708225" cy="2708225"/>
          </a:xfrm>
          <a:prstGeom prst="rect">
            <a:avLst/>
          </a:prstGeom>
          <a:noFill/>
          <a:effectLst>
            <a:softEdge rad="241300"/>
          </a:effectLst>
        </p:spPr>
      </p:pic>
      <p:sp>
        <p:nvSpPr>
          <p:cNvPr id="62" name="Google Shape;598;p51">
            <a:extLst>
              <a:ext uri="{FF2B5EF4-FFF2-40B4-BE49-F238E27FC236}">
                <a16:creationId xmlns:a16="http://schemas.microsoft.com/office/drawing/2014/main" id="{270459DA-2894-413F-A9C0-7998B86726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53065" y="1511613"/>
            <a:ext cx="2053653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dirty="0">
                <a:solidFill>
                  <a:srgbClr val="434343"/>
                </a:solidFill>
              </a:rPr>
              <a:t>GR</a:t>
            </a:r>
            <a:endParaRPr sz="6600" dirty="0">
              <a:solidFill>
                <a:srgbClr val="434343"/>
              </a:solidFill>
            </a:endParaRPr>
          </a:p>
        </p:txBody>
      </p:sp>
      <p:pic>
        <p:nvPicPr>
          <p:cNvPr id="63" name="Immagine 62" descr="Immagine che contiene segnale, monitor, orologio&#10;&#10;Descrizione generata automaticamente">
            <a:extLst>
              <a:ext uri="{FF2B5EF4-FFF2-40B4-BE49-F238E27FC236}">
                <a16:creationId xmlns:a16="http://schemas.microsoft.com/office/drawing/2014/main" id="{9469391E-9BEF-4957-BB88-BA54769573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8214610" y="4208072"/>
            <a:ext cx="830497" cy="830497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67418448-C8B2-4C90-8B39-5646E491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AA11C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6" y="285522"/>
            <a:ext cx="2649711" cy="4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598;p51">
            <a:extLst>
              <a:ext uri="{FF2B5EF4-FFF2-40B4-BE49-F238E27FC236}">
                <a16:creationId xmlns:a16="http://schemas.microsoft.com/office/drawing/2014/main" id="{F759DD6E-6746-4A1E-8BF5-5686BD983739}"/>
              </a:ext>
            </a:extLst>
          </p:cNvPr>
          <p:cNvSpPr txBox="1">
            <a:spLocks/>
          </p:cNvSpPr>
          <p:nvPr/>
        </p:nvSpPr>
        <p:spPr>
          <a:xfrm flipH="1">
            <a:off x="4837283" y="1511613"/>
            <a:ext cx="2053653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"/>
              <a:buNone/>
              <a:defRPr sz="3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it-IT" sz="6600" dirty="0"/>
              <a:t>ZIE</a:t>
            </a:r>
          </a:p>
        </p:txBody>
      </p:sp>
      <p:pic>
        <p:nvPicPr>
          <p:cNvPr id="8" name="Immagine 7" descr="Immagine che contiene tazza&#10;&#10;Descrizione generata automaticamente">
            <a:extLst>
              <a:ext uri="{FF2B5EF4-FFF2-40B4-BE49-F238E27FC236}">
                <a16:creationId xmlns:a16="http://schemas.microsoft.com/office/drawing/2014/main" id="{4159E22E-3FC0-4374-ACB5-0CC87F7B64D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3689534" y="4427819"/>
            <a:ext cx="1764931" cy="6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575" y="3310955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E DATASET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1</a:t>
            </a:r>
            <a:endParaRPr dirty="0">
              <a:solidFill>
                <a:srgbClr val="FAA11C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565659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1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b="1" dirty="0" err="1"/>
              <a:t>categoria</a:t>
            </a:r>
            <a:r>
              <a:rPr lang="en-US" dirty="0"/>
              <a:t> di </a:t>
            </a:r>
            <a:r>
              <a:rPr lang="en-US" dirty="0" err="1"/>
              <a:t>appartenenza</a:t>
            </a:r>
            <a:r>
              <a:rPr lang="en-US" dirty="0"/>
              <a:t> del </a:t>
            </a:r>
            <a:r>
              <a:rPr lang="en-US" dirty="0" err="1"/>
              <a:t>prodotto</a:t>
            </a:r>
            <a:r>
              <a:rPr lang="en-US" dirty="0"/>
              <a:t> </a:t>
            </a:r>
            <a:r>
              <a:rPr lang="en-US" dirty="0" err="1"/>
              <a:t>recensito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2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Classificazione dell’</a:t>
            </a:r>
            <a:r>
              <a:rPr lang="it-IT" b="1" i="1" dirty="0"/>
              <a:t>opinion</a:t>
            </a:r>
            <a:r>
              <a:rPr lang="it-IT" i="1" dirty="0"/>
              <a:t> </a:t>
            </a:r>
            <a:r>
              <a:rPr lang="it-IT" dirty="0"/>
              <a:t>espressa dalla review basata sul rating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TASK 3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Clustering non supervisionato delle </a:t>
            </a:r>
            <a:r>
              <a:rPr lang="it-IT" b="1" dirty="0"/>
              <a:t>polarità</a:t>
            </a:r>
            <a:r>
              <a:rPr lang="it-IT" dirty="0"/>
              <a:t> delle recensioni</a:t>
            </a:r>
            <a:endParaRPr dirty="0"/>
          </a:p>
        </p:txBody>
      </p:sp>
      <p:cxnSp>
        <p:nvCxnSpPr>
          <p:cNvPr id="275" name="Google Shape;275;p38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1576050" y="1853650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38"/>
          <p:cNvSpPr/>
          <p:nvPr/>
        </p:nvSpPr>
        <p:spPr>
          <a:xfrm>
            <a:off x="4249650" y="3516549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6923250" y="1855160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8292;p66">
            <a:extLst>
              <a:ext uri="{FF2B5EF4-FFF2-40B4-BE49-F238E27FC236}">
                <a16:creationId xmlns:a16="http://schemas.microsoft.com/office/drawing/2014/main" id="{AEEBCEB7-74C9-4A3F-B6C5-8B73ED81E05B}"/>
              </a:ext>
            </a:extLst>
          </p:cNvPr>
          <p:cNvGrpSpPr/>
          <p:nvPr/>
        </p:nvGrpSpPr>
        <p:grpSpPr>
          <a:xfrm>
            <a:off x="4419490" y="3682498"/>
            <a:ext cx="305020" cy="302554"/>
            <a:chOff x="-2310650" y="3958175"/>
            <a:chExt cx="293825" cy="291450"/>
          </a:xfrm>
          <a:solidFill>
            <a:srgbClr val="E7E7E7"/>
          </a:solidFill>
        </p:grpSpPr>
        <p:sp>
          <p:nvSpPr>
            <p:cNvPr id="43" name="Google Shape;8293;p66">
              <a:extLst>
                <a:ext uri="{FF2B5EF4-FFF2-40B4-BE49-F238E27FC236}">
                  <a16:creationId xmlns:a16="http://schemas.microsoft.com/office/drawing/2014/main" id="{7ED618DA-214B-4793-AF14-0DC8835AE19D}"/>
                </a:ext>
              </a:extLst>
            </p:cNvPr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94;p66">
              <a:extLst>
                <a:ext uri="{FF2B5EF4-FFF2-40B4-BE49-F238E27FC236}">
                  <a16:creationId xmlns:a16="http://schemas.microsoft.com/office/drawing/2014/main" id="{E7B826B5-19E7-41EC-A217-4AE39AB4F0AF}"/>
                </a:ext>
              </a:extLst>
            </p:cNvPr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757;p60">
            <a:extLst>
              <a:ext uri="{FF2B5EF4-FFF2-40B4-BE49-F238E27FC236}">
                <a16:creationId xmlns:a16="http://schemas.microsoft.com/office/drawing/2014/main" id="{9FD89AB8-6C76-4AC3-8F08-1D9A1BA916ED}"/>
              </a:ext>
            </a:extLst>
          </p:cNvPr>
          <p:cNvGrpSpPr/>
          <p:nvPr/>
        </p:nvGrpSpPr>
        <p:grpSpPr>
          <a:xfrm>
            <a:off x="1732754" y="1999330"/>
            <a:ext cx="330936" cy="330743"/>
            <a:chOff x="-49764975" y="3183375"/>
            <a:chExt cx="299300" cy="299125"/>
          </a:xfrm>
          <a:solidFill>
            <a:srgbClr val="E7E7E7"/>
          </a:solidFill>
        </p:grpSpPr>
        <p:sp>
          <p:nvSpPr>
            <p:cNvPr id="56" name="Google Shape;5758;p60">
              <a:extLst>
                <a:ext uri="{FF2B5EF4-FFF2-40B4-BE49-F238E27FC236}">
                  <a16:creationId xmlns:a16="http://schemas.microsoft.com/office/drawing/2014/main" id="{C226619F-C691-48D1-A446-5C7FA1224C56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59;p60">
              <a:extLst>
                <a:ext uri="{FF2B5EF4-FFF2-40B4-BE49-F238E27FC236}">
                  <a16:creationId xmlns:a16="http://schemas.microsoft.com/office/drawing/2014/main" id="{0D1747F3-F112-44C6-9190-F53BAD96A1FC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60;p60">
              <a:extLst>
                <a:ext uri="{FF2B5EF4-FFF2-40B4-BE49-F238E27FC236}">
                  <a16:creationId xmlns:a16="http://schemas.microsoft.com/office/drawing/2014/main" id="{A11C4C98-BABF-4C27-8DB8-22FFD35C03E0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61;p60">
              <a:extLst>
                <a:ext uri="{FF2B5EF4-FFF2-40B4-BE49-F238E27FC236}">
                  <a16:creationId xmlns:a16="http://schemas.microsoft.com/office/drawing/2014/main" id="{E734E7A2-08CC-4E5F-BDD0-BBB590EADDD8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62;p60">
              <a:extLst>
                <a:ext uri="{FF2B5EF4-FFF2-40B4-BE49-F238E27FC236}">
                  <a16:creationId xmlns:a16="http://schemas.microsoft.com/office/drawing/2014/main" id="{E915D300-9750-4F28-BCC4-0246A7C3E3D6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63;p60">
              <a:extLst>
                <a:ext uri="{FF2B5EF4-FFF2-40B4-BE49-F238E27FC236}">
                  <a16:creationId xmlns:a16="http://schemas.microsoft.com/office/drawing/2014/main" id="{A0D988A1-F84F-4B0E-8418-F8509A2054C1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64;p60">
              <a:extLst>
                <a:ext uri="{FF2B5EF4-FFF2-40B4-BE49-F238E27FC236}">
                  <a16:creationId xmlns:a16="http://schemas.microsoft.com/office/drawing/2014/main" id="{F42C4DC7-AE41-4293-BDF8-2C40646FE81C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65;p60">
              <a:extLst>
                <a:ext uri="{FF2B5EF4-FFF2-40B4-BE49-F238E27FC236}">
                  <a16:creationId xmlns:a16="http://schemas.microsoft.com/office/drawing/2014/main" id="{53761328-D8D4-4B95-98FC-1F37C08D5823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66;p60">
              <a:extLst>
                <a:ext uri="{FF2B5EF4-FFF2-40B4-BE49-F238E27FC236}">
                  <a16:creationId xmlns:a16="http://schemas.microsoft.com/office/drawing/2014/main" id="{BA1729D3-394C-4E41-BC29-DBBF18F3B0B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5837;p60">
            <a:extLst>
              <a:ext uri="{FF2B5EF4-FFF2-40B4-BE49-F238E27FC236}">
                <a16:creationId xmlns:a16="http://schemas.microsoft.com/office/drawing/2014/main" id="{05DDBF93-904D-46A6-A97E-C304FD9A41C5}"/>
              </a:ext>
            </a:extLst>
          </p:cNvPr>
          <p:cNvGrpSpPr/>
          <p:nvPr/>
        </p:nvGrpSpPr>
        <p:grpSpPr>
          <a:xfrm>
            <a:off x="7079248" y="2013482"/>
            <a:ext cx="332705" cy="310923"/>
            <a:chOff x="-49397175" y="3192625"/>
            <a:chExt cx="300900" cy="281200"/>
          </a:xfrm>
          <a:solidFill>
            <a:srgbClr val="E7E7E7"/>
          </a:solidFill>
        </p:grpSpPr>
        <p:sp>
          <p:nvSpPr>
            <p:cNvPr id="66" name="Google Shape;5838;p60">
              <a:extLst>
                <a:ext uri="{FF2B5EF4-FFF2-40B4-BE49-F238E27FC236}">
                  <a16:creationId xmlns:a16="http://schemas.microsoft.com/office/drawing/2014/main" id="{71FEB04D-8632-42D8-9438-533449EC2DD6}"/>
                </a:ext>
              </a:extLst>
            </p:cNvPr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39;p60">
              <a:extLst>
                <a:ext uri="{FF2B5EF4-FFF2-40B4-BE49-F238E27FC236}">
                  <a16:creationId xmlns:a16="http://schemas.microsoft.com/office/drawing/2014/main" id="{F5666877-9BB2-4B8B-9986-AC5F00719587}"/>
                </a:ext>
              </a:extLst>
            </p:cNvPr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40;p60">
              <a:extLst>
                <a:ext uri="{FF2B5EF4-FFF2-40B4-BE49-F238E27FC236}">
                  <a16:creationId xmlns:a16="http://schemas.microsoft.com/office/drawing/2014/main" id="{9D0E7AE7-98DB-4D21-BD35-544438552995}"/>
                </a:ext>
              </a:extLst>
            </p:cNvPr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41;p60">
              <a:extLst>
                <a:ext uri="{FF2B5EF4-FFF2-40B4-BE49-F238E27FC236}">
                  <a16:creationId xmlns:a16="http://schemas.microsoft.com/office/drawing/2014/main" id="{3C4D3339-357C-4ABD-9F55-808F4AAEDA5C}"/>
                </a:ext>
              </a:extLst>
            </p:cNvPr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42;p60">
              <a:extLst>
                <a:ext uri="{FF2B5EF4-FFF2-40B4-BE49-F238E27FC236}">
                  <a16:creationId xmlns:a16="http://schemas.microsoft.com/office/drawing/2014/main" id="{0FC11126-EAF5-4DCE-902B-632214A1E853}"/>
                </a:ext>
              </a:extLst>
            </p:cNvPr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843;p60">
              <a:extLst>
                <a:ext uri="{FF2B5EF4-FFF2-40B4-BE49-F238E27FC236}">
                  <a16:creationId xmlns:a16="http://schemas.microsoft.com/office/drawing/2014/main" id="{8465DD77-0FA6-483A-9BD7-367C793906AC}"/>
                </a:ext>
              </a:extLst>
            </p:cNvPr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844;p60">
              <a:extLst>
                <a:ext uri="{FF2B5EF4-FFF2-40B4-BE49-F238E27FC236}">
                  <a16:creationId xmlns:a16="http://schemas.microsoft.com/office/drawing/2014/main" id="{F8084BF7-483E-46D2-94A3-B1A2B7768E9E}"/>
                </a:ext>
              </a:extLst>
            </p:cNvPr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" name="Immagine 72" descr="Immagine che contiene tazza&#10;&#10;Descrizione generata automaticamente">
            <a:extLst>
              <a:ext uri="{FF2B5EF4-FFF2-40B4-BE49-F238E27FC236}">
                <a16:creationId xmlns:a16="http://schemas.microsoft.com/office/drawing/2014/main" id="{326799EC-BA24-4381-9C2C-05293232D8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146025" y="4268377"/>
            <a:ext cx="2695980" cy="9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CATEGORIE</a:t>
            </a:r>
            <a:endParaRPr dirty="0"/>
          </a:p>
        </p:txBody>
      </p:sp>
      <p:sp>
        <p:nvSpPr>
          <p:cNvPr id="321" name="Google Shape;321;p40"/>
          <p:cNvSpPr txBox="1">
            <a:spLocks noGrp="1"/>
          </p:cNvSpPr>
          <p:nvPr>
            <p:ph type="ctrTitle" idx="2"/>
          </p:nvPr>
        </p:nvSpPr>
        <p:spPr>
          <a:xfrm>
            <a:off x="486233" y="194343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34343"/>
                </a:solidFill>
              </a:rPr>
              <a:t>INDUSTRIAL AND</a:t>
            </a:r>
            <a:br>
              <a:rPr lang="it-IT" dirty="0">
                <a:solidFill>
                  <a:srgbClr val="434343"/>
                </a:solidFill>
              </a:rPr>
            </a:br>
            <a:r>
              <a:rPr lang="it-IT" dirty="0">
                <a:solidFill>
                  <a:srgbClr val="434343"/>
                </a:solidFill>
              </a:rPr>
              <a:t>SCIENTIFIC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ctrTitle" idx="3"/>
          </p:nvPr>
        </p:nvSpPr>
        <p:spPr>
          <a:xfrm>
            <a:off x="2065212" y="192472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34343"/>
                </a:solidFill>
              </a:rPr>
              <a:t>PATIO AND</a:t>
            </a:r>
            <a:br>
              <a:rPr lang="it-IT" dirty="0"/>
            </a:br>
            <a:r>
              <a:rPr lang="it-IT" dirty="0"/>
              <a:t> LAWN GARDEN</a:t>
            </a:r>
            <a:endParaRPr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ctrTitle" idx="5"/>
          </p:nvPr>
        </p:nvSpPr>
        <p:spPr>
          <a:xfrm>
            <a:off x="3719308" y="1934164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34343"/>
                </a:solidFill>
              </a:rPr>
              <a:t>VIDEO </a:t>
            </a:r>
            <a:br>
              <a:rPr lang="it-IT" dirty="0">
                <a:solidFill>
                  <a:srgbClr val="434343"/>
                </a:solidFill>
              </a:rPr>
            </a:br>
            <a:r>
              <a:rPr lang="it-IT" dirty="0">
                <a:solidFill>
                  <a:srgbClr val="434343"/>
                </a:solidFill>
              </a:rPr>
              <a:t>GAMES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27" name="Google Shape;327;p40"/>
          <p:cNvSpPr txBox="1">
            <a:spLocks noGrp="1"/>
          </p:cNvSpPr>
          <p:nvPr>
            <p:ph type="ctrTitle" idx="7"/>
          </p:nvPr>
        </p:nvSpPr>
        <p:spPr>
          <a:xfrm>
            <a:off x="3698211" y="3665418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PRIME</a:t>
            </a:r>
            <a:br>
              <a:rPr lang="it-IT" dirty="0"/>
            </a:br>
            <a:r>
              <a:rPr lang="it-IT" dirty="0"/>
              <a:t>PANTRY</a:t>
            </a:r>
            <a:endParaRPr dirty="0"/>
          </a:p>
        </p:txBody>
      </p:sp>
      <p:sp>
        <p:nvSpPr>
          <p:cNvPr id="329" name="Google Shape;329;p40"/>
          <p:cNvSpPr txBox="1">
            <a:spLocks noGrp="1"/>
          </p:cNvSpPr>
          <p:nvPr>
            <p:ph type="ctrTitle" idx="9"/>
          </p:nvPr>
        </p:nvSpPr>
        <p:spPr>
          <a:xfrm>
            <a:off x="5369869" y="3644899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34343"/>
                </a:solidFill>
              </a:rPr>
              <a:t>DIGITAL </a:t>
            </a:r>
            <a:br>
              <a:rPr lang="it-IT" dirty="0">
                <a:solidFill>
                  <a:srgbClr val="434343"/>
                </a:solidFill>
              </a:rPr>
            </a:br>
            <a:r>
              <a:rPr lang="it-IT" dirty="0">
                <a:solidFill>
                  <a:srgbClr val="434343"/>
                </a:solidFill>
              </a:rPr>
              <a:t>MUSIC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ctrTitle" idx="14"/>
          </p:nvPr>
        </p:nvSpPr>
        <p:spPr>
          <a:xfrm>
            <a:off x="6979901" y="3644899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MUSICAL</a:t>
            </a:r>
            <a:br>
              <a:rPr lang="it-IT" dirty="0"/>
            </a:br>
            <a:r>
              <a:rPr lang="it-IT" dirty="0"/>
              <a:t>INTRUMENTS</a:t>
            </a:r>
            <a:endParaRPr dirty="0"/>
          </a:p>
        </p:txBody>
      </p:sp>
      <p:cxnSp>
        <p:nvCxnSpPr>
          <p:cNvPr id="333" name="Google Shape;333;p40"/>
          <p:cNvCxnSpPr>
            <a:cxnSpLocks/>
          </p:cNvCxnSpPr>
          <p:nvPr/>
        </p:nvCxnSpPr>
        <p:spPr>
          <a:xfrm flipH="1" flipV="1">
            <a:off x="-29029" y="1705429"/>
            <a:ext cx="7128000" cy="14514"/>
          </a:xfrm>
          <a:prstGeom prst="straightConnector1">
            <a:avLst/>
          </a:prstGeom>
          <a:ln w="19050">
            <a:solidFill>
              <a:srgbClr val="FAA11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Google Shape;334;p40"/>
          <p:cNvCxnSpPr>
            <a:cxnSpLocks/>
          </p:cNvCxnSpPr>
          <p:nvPr/>
        </p:nvCxnSpPr>
        <p:spPr>
          <a:xfrm rot="10800000">
            <a:off x="2124050" y="3461525"/>
            <a:ext cx="7056000" cy="0"/>
          </a:xfrm>
          <a:prstGeom prst="straightConnector1">
            <a:avLst/>
          </a:prstGeom>
          <a:noFill/>
          <a:ln w="1905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4" name="Google Shape;364;p40"/>
          <p:cNvGrpSpPr/>
          <p:nvPr/>
        </p:nvGrpSpPr>
        <p:grpSpPr>
          <a:xfrm>
            <a:off x="4403557" y="3050982"/>
            <a:ext cx="334924" cy="334820"/>
            <a:chOff x="5642475" y="1435075"/>
            <a:chExt cx="481975" cy="481825"/>
          </a:xfrm>
        </p:grpSpPr>
        <p:sp>
          <p:nvSpPr>
            <p:cNvPr id="365" name="Google Shape;365;p40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2" name="Google Shape;5685;p60">
            <a:extLst>
              <a:ext uri="{FF2B5EF4-FFF2-40B4-BE49-F238E27FC236}">
                <a16:creationId xmlns:a16="http://schemas.microsoft.com/office/drawing/2014/main" id="{0B3B07E5-E381-40A0-B269-178E4F6B36F7}"/>
              </a:ext>
            </a:extLst>
          </p:cNvPr>
          <p:cNvGrpSpPr/>
          <p:nvPr/>
        </p:nvGrpSpPr>
        <p:grpSpPr>
          <a:xfrm>
            <a:off x="6094195" y="3034587"/>
            <a:ext cx="331848" cy="291767"/>
            <a:chOff x="-46779900" y="3588000"/>
            <a:chExt cx="300125" cy="263875"/>
          </a:xfrm>
          <a:solidFill>
            <a:srgbClr val="434343"/>
          </a:solidFill>
        </p:grpSpPr>
        <p:sp>
          <p:nvSpPr>
            <p:cNvPr id="453" name="Google Shape;5686;p60">
              <a:extLst>
                <a:ext uri="{FF2B5EF4-FFF2-40B4-BE49-F238E27FC236}">
                  <a16:creationId xmlns:a16="http://schemas.microsoft.com/office/drawing/2014/main" id="{0D4ACC30-52CC-4C18-ABB0-8E3817B7D9B9}"/>
                </a:ext>
              </a:extLst>
            </p:cNvPr>
            <p:cNvSpPr/>
            <p:nvPr/>
          </p:nvSpPr>
          <p:spPr>
            <a:xfrm>
              <a:off x="-46746025" y="3588000"/>
              <a:ext cx="230800" cy="263875"/>
            </a:xfrm>
            <a:custGeom>
              <a:avLst/>
              <a:gdLst/>
              <a:ahLst/>
              <a:cxnLst/>
              <a:rect l="l" t="t" r="r" b="b"/>
              <a:pathLst>
                <a:path w="9232" h="10555" extrusionOk="0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5687;p60">
              <a:extLst>
                <a:ext uri="{FF2B5EF4-FFF2-40B4-BE49-F238E27FC236}">
                  <a16:creationId xmlns:a16="http://schemas.microsoft.com/office/drawing/2014/main" id="{F60F690E-4037-4473-851F-370AE677BE50}"/>
                </a:ext>
              </a:extLst>
            </p:cNvPr>
            <p:cNvSpPr/>
            <p:nvPr/>
          </p:nvSpPr>
          <p:spPr>
            <a:xfrm>
              <a:off x="-46674350" y="3710075"/>
              <a:ext cx="91400" cy="122900"/>
            </a:xfrm>
            <a:custGeom>
              <a:avLst/>
              <a:gdLst/>
              <a:ahLst/>
              <a:cxnLst/>
              <a:rect l="l" t="t" r="r" b="b"/>
              <a:pathLst>
                <a:path w="3656" h="4916" extrusionOk="0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688;p60">
              <a:extLst>
                <a:ext uri="{FF2B5EF4-FFF2-40B4-BE49-F238E27FC236}">
                  <a16:creationId xmlns:a16="http://schemas.microsoft.com/office/drawing/2014/main" id="{28E80F0D-0677-49F1-846F-ED5FBCC010CB}"/>
                </a:ext>
              </a:extLst>
            </p:cNvPr>
            <p:cNvSpPr/>
            <p:nvPr/>
          </p:nvSpPr>
          <p:spPr>
            <a:xfrm>
              <a:off x="-46779900" y="3754200"/>
              <a:ext cx="17350" cy="70125"/>
            </a:xfrm>
            <a:custGeom>
              <a:avLst/>
              <a:gdLst/>
              <a:ahLst/>
              <a:cxnLst/>
              <a:rect l="l" t="t" r="r" b="b"/>
              <a:pathLst>
                <a:path w="694" h="2805" extrusionOk="0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689;p60">
              <a:extLst>
                <a:ext uri="{FF2B5EF4-FFF2-40B4-BE49-F238E27FC236}">
                  <a16:creationId xmlns:a16="http://schemas.microsoft.com/office/drawing/2014/main" id="{B1E4C226-099A-4891-B570-2BE3E493A1F5}"/>
                </a:ext>
              </a:extLst>
            </p:cNvPr>
            <p:cNvSpPr/>
            <p:nvPr/>
          </p:nvSpPr>
          <p:spPr>
            <a:xfrm>
              <a:off x="-46497925" y="3754200"/>
              <a:ext cx="18150" cy="70125"/>
            </a:xfrm>
            <a:custGeom>
              <a:avLst/>
              <a:gdLst/>
              <a:ahLst/>
              <a:cxnLst/>
              <a:rect l="l" t="t" r="r" b="b"/>
              <a:pathLst>
                <a:path w="726" h="2805" extrusionOk="0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6169;p61">
            <a:extLst>
              <a:ext uri="{FF2B5EF4-FFF2-40B4-BE49-F238E27FC236}">
                <a16:creationId xmlns:a16="http://schemas.microsoft.com/office/drawing/2014/main" id="{82BD56B5-A4E7-43B8-ABDB-11992FD8CDAB}"/>
              </a:ext>
            </a:extLst>
          </p:cNvPr>
          <p:cNvSpPr/>
          <p:nvPr/>
        </p:nvSpPr>
        <p:spPr>
          <a:xfrm>
            <a:off x="7705930" y="3034587"/>
            <a:ext cx="342995" cy="290108"/>
          </a:xfrm>
          <a:custGeom>
            <a:avLst/>
            <a:gdLst/>
            <a:ahLst/>
            <a:cxnLst/>
            <a:rect l="l" t="t" r="r" b="b"/>
            <a:pathLst>
              <a:path w="12666" h="10713" extrusionOk="0">
                <a:moveTo>
                  <a:pt x="1765" y="3309"/>
                </a:moveTo>
                <a:lnTo>
                  <a:pt x="1765" y="7058"/>
                </a:lnTo>
                <a:cubicBezTo>
                  <a:pt x="1765" y="7278"/>
                  <a:pt x="1954" y="7436"/>
                  <a:pt x="2206" y="7436"/>
                </a:cubicBezTo>
                <a:lnTo>
                  <a:pt x="2615" y="7436"/>
                </a:lnTo>
                <a:lnTo>
                  <a:pt x="2615" y="9925"/>
                </a:lnTo>
                <a:lnTo>
                  <a:pt x="788" y="9925"/>
                </a:lnTo>
                <a:lnTo>
                  <a:pt x="788" y="3309"/>
                </a:lnTo>
                <a:close/>
                <a:moveTo>
                  <a:pt x="5073" y="3309"/>
                </a:moveTo>
                <a:lnTo>
                  <a:pt x="5073" y="7058"/>
                </a:lnTo>
                <a:cubicBezTo>
                  <a:pt x="5073" y="7278"/>
                  <a:pt x="5262" y="7436"/>
                  <a:pt x="5514" y="7436"/>
                </a:cubicBezTo>
                <a:lnTo>
                  <a:pt x="5892" y="7436"/>
                </a:lnTo>
                <a:lnTo>
                  <a:pt x="5892" y="9925"/>
                </a:lnTo>
                <a:lnTo>
                  <a:pt x="3403" y="9925"/>
                </a:lnTo>
                <a:lnTo>
                  <a:pt x="3403" y="7436"/>
                </a:lnTo>
                <a:lnTo>
                  <a:pt x="3813" y="7436"/>
                </a:lnTo>
                <a:cubicBezTo>
                  <a:pt x="4033" y="7436"/>
                  <a:pt x="4254" y="7247"/>
                  <a:pt x="4254" y="7058"/>
                </a:cubicBezTo>
                <a:lnTo>
                  <a:pt x="4254" y="3309"/>
                </a:lnTo>
                <a:close/>
                <a:moveTo>
                  <a:pt x="8412" y="3309"/>
                </a:moveTo>
                <a:lnTo>
                  <a:pt x="8412" y="7058"/>
                </a:lnTo>
                <a:cubicBezTo>
                  <a:pt x="8412" y="7278"/>
                  <a:pt x="8601" y="7436"/>
                  <a:pt x="8853" y="7436"/>
                </a:cubicBezTo>
                <a:lnTo>
                  <a:pt x="9294" y="7436"/>
                </a:lnTo>
                <a:lnTo>
                  <a:pt x="9294" y="9925"/>
                </a:lnTo>
                <a:lnTo>
                  <a:pt x="6711" y="9925"/>
                </a:lnTo>
                <a:lnTo>
                  <a:pt x="6711" y="7436"/>
                </a:lnTo>
                <a:lnTo>
                  <a:pt x="7152" y="7436"/>
                </a:lnTo>
                <a:cubicBezTo>
                  <a:pt x="7404" y="7436"/>
                  <a:pt x="7593" y="7247"/>
                  <a:pt x="7593" y="7058"/>
                </a:cubicBezTo>
                <a:lnTo>
                  <a:pt x="7593" y="3309"/>
                </a:lnTo>
                <a:close/>
                <a:moveTo>
                  <a:pt x="11815" y="3309"/>
                </a:moveTo>
                <a:lnTo>
                  <a:pt x="11815" y="9925"/>
                </a:lnTo>
                <a:lnTo>
                  <a:pt x="9988" y="9925"/>
                </a:lnTo>
                <a:lnTo>
                  <a:pt x="9988" y="7436"/>
                </a:lnTo>
                <a:lnTo>
                  <a:pt x="10429" y="7436"/>
                </a:lnTo>
                <a:cubicBezTo>
                  <a:pt x="10649" y="7436"/>
                  <a:pt x="10870" y="7247"/>
                  <a:pt x="10870" y="7058"/>
                </a:cubicBezTo>
                <a:lnTo>
                  <a:pt x="10870" y="3309"/>
                </a:lnTo>
                <a:close/>
                <a:moveTo>
                  <a:pt x="379" y="1"/>
                </a:moveTo>
                <a:cubicBezTo>
                  <a:pt x="158" y="1"/>
                  <a:pt x="1" y="190"/>
                  <a:pt x="1" y="379"/>
                </a:cubicBezTo>
                <a:lnTo>
                  <a:pt x="1" y="10334"/>
                </a:lnTo>
                <a:cubicBezTo>
                  <a:pt x="1" y="10555"/>
                  <a:pt x="190" y="10712"/>
                  <a:pt x="379" y="10712"/>
                </a:cubicBezTo>
                <a:lnTo>
                  <a:pt x="12224" y="10712"/>
                </a:lnTo>
                <a:cubicBezTo>
                  <a:pt x="12476" y="10712"/>
                  <a:pt x="12665" y="10523"/>
                  <a:pt x="12665" y="10334"/>
                </a:cubicBezTo>
                <a:lnTo>
                  <a:pt x="12665" y="379"/>
                </a:lnTo>
                <a:cubicBezTo>
                  <a:pt x="12634" y="190"/>
                  <a:pt x="12445" y="1"/>
                  <a:pt x="1222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7312;p64">
            <a:extLst>
              <a:ext uri="{FF2B5EF4-FFF2-40B4-BE49-F238E27FC236}">
                <a16:creationId xmlns:a16="http://schemas.microsoft.com/office/drawing/2014/main" id="{B747BCEA-9611-491F-B350-17428AFA2502}"/>
              </a:ext>
            </a:extLst>
          </p:cNvPr>
          <p:cNvGrpSpPr/>
          <p:nvPr/>
        </p:nvGrpSpPr>
        <p:grpSpPr>
          <a:xfrm>
            <a:off x="2835870" y="1299760"/>
            <a:ext cx="340063" cy="339198"/>
            <a:chOff x="-20946600" y="3317850"/>
            <a:chExt cx="304825" cy="304050"/>
          </a:xfrm>
          <a:solidFill>
            <a:srgbClr val="434343"/>
          </a:solidFill>
        </p:grpSpPr>
        <p:sp>
          <p:nvSpPr>
            <p:cNvPr id="459" name="Google Shape;7313;p64">
              <a:extLst>
                <a:ext uri="{FF2B5EF4-FFF2-40B4-BE49-F238E27FC236}">
                  <a16:creationId xmlns:a16="http://schemas.microsoft.com/office/drawing/2014/main" id="{27242566-2977-46E3-9621-4E6A919B62E7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314;p64">
              <a:extLst>
                <a:ext uri="{FF2B5EF4-FFF2-40B4-BE49-F238E27FC236}">
                  <a16:creationId xmlns:a16="http://schemas.microsoft.com/office/drawing/2014/main" id="{96EF58FD-11C5-4AAE-974C-556BEE3533D3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315;p64">
              <a:extLst>
                <a:ext uri="{FF2B5EF4-FFF2-40B4-BE49-F238E27FC236}">
                  <a16:creationId xmlns:a16="http://schemas.microsoft.com/office/drawing/2014/main" id="{8727BB9D-4FC7-4A45-86B3-00B234D32BCE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6138;p61">
            <a:extLst>
              <a:ext uri="{FF2B5EF4-FFF2-40B4-BE49-F238E27FC236}">
                <a16:creationId xmlns:a16="http://schemas.microsoft.com/office/drawing/2014/main" id="{3CF575D9-3F17-4096-AD52-AB49F993D5E1}"/>
              </a:ext>
            </a:extLst>
          </p:cNvPr>
          <p:cNvGrpSpPr/>
          <p:nvPr/>
        </p:nvGrpSpPr>
        <p:grpSpPr>
          <a:xfrm>
            <a:off x="1205288" y="1302218"/>
            <a:ext cx="332488" cy="336740"/>
            <a:chOff x="-42617300" y="3587775"/>
            <a:chExt cx="306950" cy="310875"/>
          </a:xfrm>
          <a:solidFill>
            <a:srgbClr val="434343"/>
          </a:solidFill>
        </p:grpSpPr>
        <p:sp>
          <p:nvSpPr>
            <p:cNvPr id="463" name="Google Shape;6139;p61">
              <a:extLst>
                <a:ext uri="{FF2B5EF4-FFF2-40B4-BE49-F238E27FC236}">
                  <a16:creationId xmlns:a16="http://schemas.microsoft.com/office/drawing/2014/main" id="{AA17C080-8A2C-44F8-990F-34F4553B200E}"/>
                </a:ext>
              </a:extLst>
            </p:cNvPr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140;p61">
              <a:extLst>
                <a:ext uri="{FF2B5EF4-FFF2-40B4-BE49-F238E27FC236}">
                  <a16:creationId xmlns:a16="http://schemas.microsoft.com/office/drawing/2014/main" id="{5A3ADB0E-F516-4599-9070-F3BA6805BAA1}"/>
                </a:ext>
              </a:extLst>
            </p:cNvPr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5" name="Google Shape;6142;p61">
            <a:extLst>
              <a:ext uri="{FF2B5EF4-FFF2-40B4-BE49-F238E27FC236}">
                <a16:creationId xmlns:a16="http://schemas.microsoft.com/office/drawing/2014/main" id="{3971BA10-F3F6-40CB-9B84-F2BFEC076BBB}"/>
              </a:ext>
            </a:extLst>
          </p:cNvPr>
          <p:cNvGrpSpPr/>
          <p:nvPr/>
        </p:nvGrpSpPr>
        <p:grpSpPr>
          <a:xfrm>
            <a:off x="6020187" y="1297865"/>
            <a:ext cx="349440" cy="343320"/>
            <a:chOff x="-40748275" y="3238700"/>
            <a:chExt cx="322600" cy="316950"/>
          </a:xfrm>
          <a:solidFill>
            <a:srgbClr val="434343"/>
          </a:solidFill>
        </p:grpSpPr>
        <p:sp>
          <p:nvSpPr>
            <p:cNvPr id="466" name="Google Shape;6143;p61">
              <a:extLst>
                <a:ext uri="{FF2B5EF4-FFF2-40B4-BE49-F238E27FC236}">
                  <a16:creationId xmlns:a16="http://schemas.microsoft.com/office/drawing/2014/main" id="{B0FD8D89-681D-43CB-86C9-AEB2CFC39CEB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144;p61">
              <a:extLst>
                <a:ext uri="{FF2B5EF4-FFF2-40B4-BE49-F238E27FC236}">
                  <a16:creationId xmlns:a16="http://schemas.microsoft.com/office/drawing/2014/main" id="{44E5A0D5-3890-4982-99E5-F4084A1DF9AC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145;p61">
              <a:extLst>
                <a:ext uri="{FF2B5EF4-FFF2-40B4-BE49-F238E27FC236}">
                  <a16:creationId xmlns:a16="http://schemas.microsoft.com/office/drawing/2014/main" id="{A2241A17-FED6-475E-83CC-51BB70D151E0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146;p61">
              <a:extLst>
                <a:ext uri="{FF2B5EF4-FFF2-40B4-BE49-F238E27FC236}">
                  <a16:creationId xmlns:a16="http://schemas.microsoft.com/office/drawing/2014/main" id="{2D089324-2181-4D59-937F-0F49E54ED817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147;p61">
              <a:extLst>
                <a:ext uri="{FF2B5EF4-FFF2-40B4-BE49-F238E27FC236}">
                  <a16:creationId xmlns:a16="http://schemas.microsoft.com/office/drawing/2014/main" id="{00C705AE-5C26-4438-AEC3-E3B46F78979F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148;p61">
              <a:extLst>
                <a:ext uri="{FF2B5EF4-FFF2-40B4-BE49-F238E27FC236}">
                  <a16:creationId xmlns:a16="http://schemas.microsoft.com/office/drawing/2014/main" id="{19F421C1-7CCA-4ED2-BA1D-344A76FBEFCD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327;p40">
            <a:extLst>
              <a:ext uri="{FF2B5EF4-FFF2-40B4-BE49-F238E27FC236}">
                <a16:creationId xmlns:a16="http://schemas.microsoft.com/office/drawing/2014/main" id="{F09F6B85-825A-4CFB-B2DE-0CCD1AC657F4}"/>
              </a:ext>
            </a:extLst>
          </p:cNvPr>
          <p:cNvSpPr txBox="1">
            <a:spLocks/>
          </p:cNvSpPr>
          <p:nvPr/>
        </p:nvSpPr>
        <p:spPr>
          <a:xfrm>
            <a:off x="5304657" y="1922347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it-IT" dirty="0"/>
              <a:t>OFFICE </a:t>
            </a:r>
          </a:p>
          <a:p>
            <a:r>
              <a:rPr lang="it-IT" dirty="0"/>
              <a:t>PRODUCTS</a:t>
            </a:r>
          </a:p>
        </p:txBody>
      </p:sp>
      <p:sp>
        <p:nvSpPr>
          <p:cNvPr id="490" name="Google Shape;327;p40">
            <a:extLst>
              <a:ext uri="{FF2B5EF4-FFF2-40B4-BE49-F238E27FC236}">
                <a16:creationId xmlns:a16="http://schemas.microsoft.com/office/drawing/2014/main" id="{368B1789-BD8E-4F75-9FCC-D47CE55FCA9B}"/>
              </a:ext>
            </a:extLst>
          </p:cNvPr>
          <p:cNvSpPr txBox="1">
            <a:spLocks/>
          </p:cNvSpPr>
          <p:nvPr/>
        </p:nvSpPr>
        <p:spPr>
          <a:xfrm>
            <a:off x="2039577" y="3676359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it-IT" dirty="0"/>
              <a:t>ARTS CRAFTS</a:t>
            </a:r>
          </a:p>
          <a:p>
            <a:r>
              <a:rPr lang="it-IT" dirty="0"/>
              <a:t>AND SEWING</a:t>
            </a:r>
          </a:p>
        </p:txBody>
      </p:sp>
      <p:grpSp>
        <p:nvGrpSpPr>
          <p:cNvPr id="51" name="Google Shape;7968;p65">
            <a:extLst>
              <a:ext uri="{FF2B5EF4-FFF2-40B4-BE49-F238E27FC236}">
                <a16:creationId xmlns:a16="http://schemas.microsoft.com/office/drawing/2014/main" id="{DDF3ECEB-CC3B-43DD-95B6-4E27AF0BCCC1}"/>
              </a:ext>
            </a:extLst>
          </p:cNvPr>
          <p:cNvGrpSpPr/>
          <p:nvPr/>
        </p:nvGrpSpPr>
        <p:grpSpPr>
          <a:xfrm>
            <a:off x="2778438" y="3054748"/>
            <a:ext cx="302778" cy="340058"/>
            <a:chOff x="-8191825" y="3174500"/>
            <a:chExt cx="313500" cy="352100"/>
          </a:xfrm>
          <a:solidFill>
            <a:srgbClr val="434343"/>
          </a:solidFill>
        </p:grpSpPr>
        <p:sp>
          <p:nvSpPr>
            <p:cNvPr id="52" name="Google Shape;7969;p65">
              <a:extLst>
                <a:ext uri="{FF2B5EF4-FFF2-40B4-BE49-F238E27FC236}">
                  <a16:creationId xmlns:a16="http://schemas.microsoft.com/office/drawing/2014/main" id="{F14AB610-22F0-46BF-B282-16CC69D8B6DF}"/>
                </a:ext>
              </a:extLst>
            </p:cNvPr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70;p65">
              <a:extLst>
                <a:ext uri="{FF2B5EF4-FFF2-40B4-BE49-F238E27FC236}">
                  <a16:creationId xmlns:a16="http://schemas.microsoft.com/office/drawing/2014/main" id="{107542BA-5467-40F4-93FA-BB0A63A55605}"/>
                </a:ext>
              </a:extLst>
            </p:cNvPr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71;p65">
              <a:extLst>
                <a:ext uri="{FF2B5EF4-FFF2-40B4-BE49-F238E27FC236}">
                  <a16:creationId xmlns:a16="http://schemas.microsoft.com/office/drawing/2014/main" id="{34470D1A-39EE-4E39-BA11-F1ED910C9352}"/>
                </a:ext>
              </a:extLst>
            </p:cNvPr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974;p67">
            <a:extLst>
              <a:ext uri="{FF2B5EF4-FFF2-40B4-BE49-F238E27FC236}">
                <a16:creationId xmlns:a16="http://schemas.microsoft.com/office/drawing/2014/main" id="{B8DFD7EA-1EDC-4B3A-BD02-C7B934D83518}"/>
              </a:ext>
            </a:extLst>
          </p:cNvPr>
          <p:cNvGrpSpPr/>
          <p:nvPr/>
        </p:nvGrpSpPr>
        <p:grpSpPr>
          <a:xfrm>
            <a:off x="4473797" y="1313775"/>
            <a:ext cx="290336" cy="329934"/>
            <a:chOff x="5736525" y="3963700"/>
            <a:chExt cx="259925" cy="295375"/>
          </a:xfrm>
          <a:solidFill>
            <a:srgbClr val="434343"/>
          </a:solidFill>
        </p:grpSpPr>
        <p:sp>
          <p:nvSpPr>
            <p:cNvPr id="56" name="Google Shape;8975;p67">
              <a:extLst>
                <a:ext uri="{FF2B5EF4-FFF2-40B4-BE49-F238E27FC236}">
                  <a16:creationId xmlns:a16="http://schemas.microsoft.com/office/drawing/2014/main" id="{D4A801D3-7944-4AF2-B8E8-DF3BFC37D49B}"/>
                </a:ext>
              </a:extLst>
            </p:cNvPr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976;p67">
              <a:extLst>
                <a:ext uri="{FF2B5EF4-FFF2-40B4-BE49-F238E27FC236}">
                  <a16:creationId xmlns:a16="http://schemas.microsoft.com/office/drawing/2014/main" id="{A1F41E7E-3C53-4804-B1E1-0C196A6E4172}"/>
                </a:ext>
              </a:extLst>
            </p:cNvPr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977;p67">
              <a:extLst>
                <a:ext uri="{FF2B5EF4-FFF2-40B4-BE49-F238E27FC236}">
                  <a16:creationId xmlns:a16="http://schemas.microsoft.com/office/drawing/2014/main" id="{E2CC9E36-7B66-4C6F-9E3A-F796B653EE99}"/>
                </a:ext>
              </a:extLst>
            </p:cNvPr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78;p67">
              <a:extLst>
                <a:ext uri="{FF2B5EF4-FFF2-40B4-BE49-F238E27FC236}">
                  <a16:creationId xmlns:a16="http://schemas.microsoft.com/office/drawing/2014/main" id="{AFABAEF2-4B2E-4B7B-A5EB-DA122C0088F1}"/>
                </a:ext>
              </a:extLst>
            </p:cNvPr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79;p67">
              <a:extLst>
                <a:ext uri="{FF2B5EF4-FFF2-40B4-BE49-F238E27FC236}">
                  <a16:creationId xmlns:a16="http://schemas.microsoft.com/office/drawing/2014/main" id="{7DCD87D5-8C21-4CD3-A427-E8EB91671836}"/>
                </a:ext>
              </a:extLst>
            </p:cNvPr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80;p67">
              <a:extLst>
                <a:ext uri="{FF2B5EF4-FFF2-40B4-BE49-F238E27FC236}">
                  <a16:creationId xmlns:a16="http://schemas.microsoft.com/office/drawing/2014/main" id="{402DB3A8-EFBC-4102-918A-D58D7233C49C}"/>
                </a:ext>
              </a:extLst>
            </p:cNvPr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81;p67">
              <a:extLst>
                <a:ext uri="{FF2B5EF4-FFF2-40B4-BE49-F238E27FC236}">
                  <a16:creationId xmlns:a16="http://schemas.microsoft.com/office/drawing/2014/main" id="{C887319A-8AB9-4285-AC65-EFD0651BF71E}"/>
                </a:ext>
              </a:extLst>
            </p:cNvPr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Immagine 62" descr="Immagine che contiene tazza&#10;&#10;Descrizione generata automaticamente">
            <a:extLst>
              <a:ext uri="{FF2B5EF4-FFF2-40B4-BE49-F238E27FC236}">
                <a16:creationId xmlns:a16="http://schemas.microsoft.com/office/drawing/2014/main" id="{2A06B11D-251C-43C4-B321-85E2938DF2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146025" y="4268377"/>
            <a:ext cx="2695980" cy="9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3" grpId="0"/>
      <p:bldP spid="325" grpId="0"/>
      <p:bldP spid="327" grpId="0"/>
      <p:bldP spid="329" grpId="0"/>
      <p:bldP spid="331" grpId="0"/>
      <p:bldP spid="457" grpId="0" animBg="1"/>
      <p:bldP spid="482" grpId="0"/>
      <p:bldP spid="4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FEATURES SELEZIONATE</a:t>
            </a:r>
            <a:endParaRPr dirty="0"/>
          </a:p>
        </p:txBody>
      </p:sp>
      <p:cxnSp>
        <p:nvCxnSpPr>
          <p:cNvPr id="252" name="Google Shape;252;p37"/>
          <p:cNvCxnSpPr/>
          <p:nvPr/>
        </p:nvCxnSpPr>
        <p:spPr>
          <a:xfrm rot="10800000">
            <a:off x="3110698" y="1839575"/>
            <a:ext cx="6033300" cy="0"/>
          </a:xfrm>
          <a:prstGeom prst="straightConnector1">
            <a:avLst/>
          </a:prstGeom>
          <a:noFill/>
          <a:ln w="1270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7"/>
          <p:cNvCxnSpPr/>
          <p:nvPr/>
        </p:nvCxnSpPr>
        <p:spPr>
          <a:xfrm rot="10800000">
            <a:off x="4280098" y="2865400"/>
            <a:ext cx="4863900" cy="0"/>
          </a:xfrm>
          <a:prstGeom prst="straightConnector1">
            <a:avLst/>
          </a:prstGeom>
          <a:noFill/>
          <a:ln w="1270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7"/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12700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>
            <a:spLocks noGrp="1"/>
          </p:cNvSpPr>
          <p:nvPr>
            <p:ph type="title" idx="2"/>
          </p:nvPr>
        </p:nvSpPr>
        <p:spPr>
          <a:xfrm>
            <a:off x="477371" y="1475125"/>
            <a:ext cx="240448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Review Text</a:t>
            </a:r>
            <a:endParaRPr sz="3200" dirty="0"/>
          </a:p>
        </p:txBody>
      </p:sp>
      <p:sp>
        <p:nvSpPr>
          <p:cNvPr id="258" name="Google Shape;258;p37"/>
          <p:cNvSpPr/>
          <p:nvPr/>
        </p:nvSpPr>
        <p:spPr>
          <a:xfrm>
            <a:off x="3317622" y="1606925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 flipH="1">
            <a:off x="3481676" y="1626383"/>
            <a:ext cx="1722335" cy="426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Testo della recensione del prodotto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4491465" y="2633500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5580342" y="36589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4"/>
          </p:nvPr>
        </p:nvSpPr>
        <p:spPr>
          <a:xfrm flipH="1">
            <a:off x="4491465" y="2688425"/>
            <a:ext cx="20304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Categoria del prodotto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6"/>
          </p:nvPr>
        </p:nvSpPr>
        <p:spPr>
          <a:xfrm flipH="1">
            <a:off x="5580342" y="3709941"/>
            <a:ext cx="20304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</a:rPr>
              <a:t>Rating assegnato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255;p37">
            <a:extLst>
              <a:ext uri="{FF2B5EF4-FFF2-40B4-BE49-F238E27FC236}">
                <a16:creationId xmlns:a16="http://schemas.microsoft.com/office/drawing/2014/main" id="{E50B9EB1-DC24-4FA4-8B38-8409EEB61AEC}"/>
              </a:ext>
            </a:extLst>
          </p:cNvPr>
          <p:cNvSpPr txBox="1">
            <a:spLocks/>
          </p:cNvSpPr>
          <p:nvPr/>
        </p:nvSpPr>
        <p:spPr>
          <a:xfrm>
            <a:off x="1679611" y="2488149"/>
            <a:ext cx="240448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it-IT" sz="3200" dirty="0" err="1"/>
              <a:t>Category</a:t>
            </a:r>
            <a:endParaRPr lang="it-IT" sz="3200" dirty="0"/>
          </a:p>
        </p:txBody>
      </p:sp>
      <p:sp>
        <p:nvSpPr>
          <p:cNvPr id="20" name="Google Shape;255;p37">
            <a:extLst>
              <a:ext uri="{FF2B5EF4-FFF2-40B4-BE49-F238E27FC236}">
                <a16:creationId xmlns:a16="http://schemas.microsoft.com/office/drawing/2014/main" id="{C325C6C7-7532-4BE6-897E-3C611B1F16BD}"/>
              </a:ext>
            </a:extLst>
          </p:cNvPr>
          <p:cNvSpPr txBox="1">
            <a:spLocks/>
          </p:cNvSpPr>
          <p:nvPr/>
        </p:nvSpPr>
        <p:spPr>
          <a:xfrm>
            <a:off x="2848110" y="3513616"/>
            <a:ext cx="240448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it-IT" sz="3200" dirty="0" err="1"/>
              <a:t>Overall</a:t>
            </a:r>
            <a:endParaRPr lang="it-IT" sz="3200" dirty="0"/>
          </a:p>
        </p:txBody>
      </p:sp>
      <p:pic>
        <p:nvPicPr>
          <p:cNvPr id="21" name="Immagine 20" descr="Immagine che contiene tazza&#10;&#10;Descrizione generata automaticamente">
            <a:extLst>
              <a:ext uri="{FF2B5EF4-FFF2-40B4-BE49-F238E27FC236}">
                <a16:creationId xmlns:a16="http://schemas.microsoft.com/office/drawing/2014/main" id="{F5E1A5D6-2BF9-43D3-B946-4B15504FEF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146025" y="4268377"/>
            <a:ext cx="2695980" cy="9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58" grpId="0" animBg="1"/>
      <p:bldP spid="259" grpId="0" build="p"/>
      <p:bldP spid="260" grpId="0" animBg="1"/>
      <p:bldP spid="261" grpId="0" animBg="1"/>
      <p:bldP spid="262" grpId="0" build="p"/>
      <p:bldP spid="263" grpId="0" build="p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CLASSI SBILANCIATE </a:t>
            </a:r>
            <a:r>
              <a:rPr lang="it-IT" dirty="0">
                <a:solidFill>
                  <a:srgbClr val="FAA11C"/>
                </a:solidFill>
              </a:rPr>
              <a:t>–</a:t>
            </a:r>
            <a:r>
              <a:rPr lang="it-IT" dirty="0"/>
              <a:t> TASK 1</a:t>
            </a:r>
            <a:endParaRPr dirty="0"/>
          </a:p>
        </p:txBody>
      </p:sp>
      <p:sp>
        <p:nvSpPr>
          <p:cNvPr id="234" name="Google Shape;234;p36"/>
          <p:cNvSpPr txBox="1"/>
          <p:nvPr/>
        </p:nvSpPr>
        <p:spPr>
          <a:xfrm>
            <a:off x="5752892" y="1727289"/>
            <a:ext cx="245232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Numero di recensioni per categoria </a:t>
            </a:r>
            <a:endParaRPr sz="18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35" name="Google Shape;235;p36"/>
          <p:cNvCxnSpPr/>
          <p:nvPr/>
        </p:nvCxnSpPr>
        <p:spPr>
          <a:xfrm>
            <a:off x="3712197" y="1990667"/>
            <a:ext cx="20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6"/>
          <p:cNvSpPr/>
          <p:nvPr/>
        </p:nvSpPr>
        <p:spPr>
          <a:xfrm>
            <a:off x="566928" y="1119242"/>
            <a:ext cx="4608672" cy="3002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682722" y="1607382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PatioLawn</a:t>
            </a: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&amp; Garden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D22E6E6-1911-486B-955E-60E6F610A1A3}"/>
              </a:ext>
            </a:extLst>
          </p:cNvPr>
          <p:cNvSpPr/>
          <p:nvPr/>
        </p:nvSpPr>
        <p:spPr>
          <a:xfrm>
            <a:off x="1911153" y="1685983"/>
            <a:ext cx="28440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Google Shape;239;p36">
            <a:extLst>
              <a:ext uri="{FF2B5EF4-FFF2-40B4-BE49-F238E27FC236}">
                <a16:creationId xmlns:a16="http://schemas.microsoft.com/office/drawing/2014/main" id="{F8688D2E-0C4A-4376-9280-AAD6619BB1DC}"/>
              </a:ext>
            </a:extLst>
          </p:cNvPr>
          <p:cNvSpPr txBox="1"/>
          <p:nvPr/>
        </p:nvSpPr>
        <p:spPr>
          <a:xfrm>
            <a:off x="682722" y="1908242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Video Games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A1A1F46-D7B3-4600-BF8B-35A0E4317C95}"/>
              </a:ext>
            </a:extLst>
          </p:cNvPr>
          <p:cNvSpPr/>
          <p:nvPr/>
        </p:nvSpPr>
        <p:spPr>
          <a:xfrm>
            <a:off x="1911153" y="1986843"/>
            <a:ext cx="18000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Google Shape;239;p36">
            <a:extLst>
              <a:ext uri="{FF2B5EF4-FFF2-40B4-BE49-F238E27FC236}">
                <a16:creationId xmlns:a16="http://schemas.microsoft.com/office/drawing/2014/main" id="{016CE888-A3C3-4F73-AF8A-CB188303C2AA}"/>
              </a:ext>
            </a:extLst>
          </p:cNvPr>
          <p:cNvSpPr txBox="1"/>
          <p:nvPr/>
        </p:nvSpPr>
        <p:spPr>
          <a:xfrm>
            <a:off x="682722" y="2227369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Prime </a:t>
            </a:r>
            <a:r>
              <a:rPr lang="it-IT" sz="900" dirty="0" err="1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Pantry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CA35C716-247C-457D-9528-61EFBB934428}"/>
              </a:ext>
            </a:extLst>
          </p:cNvPr>
          <p:cNvSpPr/>
          <p:nvPr/>
        </p:nvSpPr>
        <p:spPr>
          <a:xfrm>
            <a:off x="1911153" y="2305970"/>
            <a:ext cx="17640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Google Shape;239;p36">
            <a:extLst>
              <a:ext uri="{FF2B5EF4-FFF2-40B4-BE49-F238E27FC236}">
                <a16:creationId xmlns:a16="http://schemas.microsoft.com/office/drawing/2014/main" id="{B9F801DA-759C-43AA-9F9F-FAA00B62A337}"/>
              </a:ext>
            </a:extLst>
          </p:cNvPr>
          <p:cNvSpPr txBox="1"/>
          <p:nvPr/>
        </p:nvSpPr>
        <p:spPr>
          <a:xfrm>
            <a:off x="682722" y="2535410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Digital Music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62131BBC-C0A0-4659-B8C0-CB0FA4075FDF}"/>
              </a:ext>
            </a:extLst>
          </p:cNvPr>
          <p:cNvSpPr/>
          <p:nvPr/>
        </p:nvSpPr>
        <p:spPr>
          <a:xfrm>
            <a:off x="1911153" y="2614011"/>
            <a:ext cx="8280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Google Shape;239;p36">
            <a:extLst>
              <a:ext uri="{FF2B5EF4-FFF2-40B4-BE49-F238E27FC236}">
                <a16:creationId xmlns:a16="http://schemas.microsoft.com/office/drawing/2014/main" id="{743B8807-C418-4813-ADB6-2FCD7E5FC8D3}"/>
              </a:ext>
            </a:extLst>
          </p:cNvPr>
          <p:cNvSpPr txBox="1"/>
          <p:nvPr/>
        </p:nvSpPr>
        <p:spPr>
          <a:xfrm>
            <a:off x="682722" y="2836270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Musical Instruments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E0CCE3E8-DAD8-4734-B3A2-4A6F407848F7}"/>
              </a:ext>
            </a:extLst>
          </p:cNvPr>
          <p:cNvSpPr/>
          <p:nvPr/>
        </p:nvSpPr>
        <p:spPr>
          <a:xfrm>
            <a:off x="1911153" y="2914871"/>
            <a:ext cx="6120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6EA5F61F-586B-4C0C-BA7C-EE19F7294BBF}"/>
              </a:ext>
            </a:extLst>
          </p:cNvPr>
          <p:cNvSpPr txBox="1"/>
          <p:nvPr/>
        </p:nvSpPr>
        <p:spPr>
          <a:xfrm>
            <a:off x="682722" y="3155397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ArtCrafts</a:t>
            </a: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&amp; </a:t>
            </a:r>
            <a:r>
              <a:rPr lang="it-IT" sz="900" dirty="0" err="1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Sewing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CFECD1-CD5E-452D-93F3-B06994B5AB79}"/>
              </a:ext>
            </a:extLst>
          </p:cNvPr>
          <p:cNvSpPr/>
          <p:nvPr/>
        </p:nvSpPr>
        <p:spPr>
          <a:xfrm>
            <a:off x="1911153" y="3233998"/>
            <a:ext cx="5040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Google Shape;239;p36">
            <a:extLst>
              <a:ext uri="{FF2B5EF4-FFF2-40B4-BE49-F238E27FC236}">
                <a16:creationId xmlns:a16="http://schemas.microsoft.com/office/drawing/2014/main" id="{5C490F32-2F40-4D16-A3D9-A5355406F238}"/>
              </a:ext>
            </a:extLst>
          </p:cNvPr>
          <p:cNvSpPr txBox="1"/>
          <p:nvPr/>
        </p:nvSpPr>
        <p:spPr>
          <a:xfrm>
            <a:off x="682722" y="1320770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Industral</a:t>
            </a: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&amp; Scientific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86A7C972-FAFA-4931-B941-1DC64A245A44}"/>
              </a:ext>
            </a:extLst>
          </p:cNvPr>
          <p:cNvSpPr/>
          <p:nvPr/>
        </p:nvSpPr>
        <p:spPr>
          <a:xfrm>
            <a:off x="1911152" y="1399371"/>
            <a:ext cx="28800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Google Shape;239;p36">
            <a:extLst>
              <a:ext uri="{FF2B5EF4-FFF2-40B4-BE49-F238E27FC236}">
                <a16:creationId xmlns:a16="http://schemas.microsoft.com/office/drawing/2014/main" id="{416B8FC5-BB72-4F1B-9742-275E2CE20CCE}"/>
              </a:ext>
            </a:extLst>
          </p:cNvPr>
          <p:cNvSpPr txBox="1"/>
          <p:nvPr/>
        </p:nvSpPr>
        <p:spPr>
          <a:xfrm>
            <a:off x="682722" y="3429442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Office Products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F5D5BF0-9252-4B95-8670-4B989A739BCD}"/>
              </a:ext>
            </a:extLst>
          </p:cNvPr>
          <p:cNvSpPr/>
          <p:nvPr/>
        </p:nvSpPr>
        <p:spPr>
          <a:xfrm>
            <a:off x="1911153" y="3508043"/>
            <a:ext cx="277200" cy="1571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E95085A-7262-475D-83F1-6B6947D23CE7}"/>
              </a:ext>
            </a:extLst>
          </p:cNvPr>
          <p:cNvCxnSpPr/>
          <p:nvPr/>
        </p:nvCxnSpPr>
        <p:spPr>
          <a:xfrm>
            <a:off x="4791152" y="1320770"/>
            <a:ext cx="0" cy="2423072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47D1062D-1089-41DF-BEB9-64553A956228}"/>
              </a:ext>
            </a:extLst>
          </p:cNvPr>
          <p:cNvCxnSpPr/>
          <p:nvPr/>
        </p:nvCxnSpPr>
        <p:spPr>
          <a:xfrm>
            <a:off x="3332849" y="1320770"/>
            <a:ext cx="0" cy="2423072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239;p36">
            <a:extLst>
              <a:ext uri="{FF2B5EF4-FFF2-40B4-BE49-F238E27FC236}">
                <a16:creationId xmlns:a16="http://schemas.microsoft.com/office/drawing/2014/main" id="{41736813-04A3-4177-9C95-5A77CA8977C0}"/>
              </a:ext>
            </a:extLst>
          </p:cNvPr>
          <p:cNvSpPr txBox="1"/>
          <p:nvPr/>
        </p:nvSpPr>
        <p:spPr>
          <a:xfrm>
            <a:off x="2936225" y="3709571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40,000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0" name="Google Shape;239;p36">
            <a:extLst>
              <a:ext uri="{FF2B5EF4-FFF2-40B4-BE49-F238E27FC236}">
                <a16:creationId xmlns:a16="http://schemas.microsoft.com/office/drawing/2014/main" id="{47559BD1-E44B-4BEB-8669-5F1723833837}"/>
              </a:ext>
            </a:extLst>
          </p:cNvPr>
          <p:cNvSpPr txBox="1"/>
          <p:nvPr/>
        </p:nvSpPr>
        <p:spPr>
          <a:xfrm>
            <a:off x="4400672" y="3716055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80,000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97C523CD-AA82-4E22-9CDA-C1BD0C2CCBB9}"/>
              </a:ext>
            </a:extLst>
          </p:cNvPr>
          <p:cNvCxnSpPr/>
          <p:nvPr/>
        </p:nvCxnSpPr>
        <p:spPr>
          <a:xfrm>
            <a:off x="1897371" y="1327254"/>
            <a:ext cx="0" cy="2423072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39;p36">
            <a:extLst>
              <a:ext uri="{FF2B5EF4-FFF2-40B4-BE49-F238E27FC236}">
                <a16:creationId xmlns:a16="http://schemas.microsoft.com/office/drawing/2014/main" id="{6D4F2710-C0AF-46AF-8D6A-3BB8C9C57ABA}"/>
              </a:ext>
            </a:extLst>
          </p:cNvPr>
          <p:cNvSpPr txBox="1"/>
          <p:nvPr/>
        </p:nvSpPr>
        <p:spPr>
          <a:xfrm>
            <a:off x="1500747" y="3716055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3" name="Immagine 42" descr="Immagine che contiene tazza&#10;&#10;Descrizione generata automaticamente">
            <a:extLst>
              <a:ext uri="{FF2B5EF4-FFF2-40B4-BE49-F238E27FC236}">
                <a16:creationId xmlns:a16="http://schemas.microsoft.com/office/drawing/2014/main" id="{22EBC92A-5EAB-4B6D-8DAE-CCB472F15A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146025" y="4268377"/>
            <a:ext cx="2695980" cy="9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5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32" grpId="0"/>
      <p:bldP spid="33" grpId="0" animBg="1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CLASSI SBILANCIATE </a:t>
            </a:r>
            <a:r>
              <a:rPr lang="it-IT" dirty="0">
                <a:solidFill>
                  <a:srgbClr val="FAA11C"/>
                </a:solidFill>
              </a:rPr>
              <a:t>–</a:t>
            </a:r>
            <a:r>
              <a:rPr lang="it-IT" dirty="0"/>
              <a:t> TASK 2</a:t>
            </a:r>
            <a:endParaRPr dirty="0"/>
          </a:p>
        </p:txBody>
      </p:sp>
      <p:sp>
        <p:nvSpPr>
          <p:cNvPr id="234" name="Google Shape;234;p36"/>
          <p:cNvSpPr txBox="1"/>
          <p:nvPr/>
        </p:nvSpPr>
        <p:spPr>
          <a:xfrm>
            <a:off x="5770308" y="3071355"/>
            <a:ext cx="245232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Numero di recensioni per opinion </a:t>
            </a:r>
            <a:endParaRPr sz="18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853440" y="2828544"/>
            <a:ext cx="4322160" cy="129309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6EA5F61F-586B-4C0C-BA7C-EE19F7294BBF}"/>
              </a:ext>
            </a:extLst>
          </p:cNvPr>
          <p:cNvSpPr txBox="1"/>
          <p:nvPr/>
        </p:nvSpPr>
        <p:spPr>
          <a:xfrm>
            <a:off x="1093324" y="3138075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Positiva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CFECD1-CD5E-452D-93F3-B06994B5AB79}"/>
              </a:ext>
            </a:extLst>
          </p:cNvPr>
          <p:cNvSpPr/>
          <p:nvPr/>
        </p:nvSpPr>
        <p:spPr>
          <a:xfrm>
            <a:off x="1911153" y="3234398"/>
            <a:ext cx="3035618" cy="1567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Google Shape;239;p36">
            <a:extLst>
              <a:ext uri="{FF2B5EF4-FFF2-40B4-BE49-F238E27FC236}">
                <a16:creationId xmlns:a16="http://schemas.microsoft.com/office/drawing/2014/main" id="{416B8FC5-BB72-4F1B-9742-275E2CE20CCE}"/>
              </a:ext>
            </a:extLst>
          </p:cNvPr>
          <p:cNvSpPr txBox="1"/>
          <p:nvPr/>
        </p:nvSpPr>
        <p:spPr>
          <a:xfrm>
            <a:off x="1093324" y="3412120"/>
            <a:ext cx="1248193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Negativa</a:t>
            </a:r>
            <a:endParaRPr sz="9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F5D5BF0-9252-4B95-8670-4B989A739BCD}"/>
              </a:ext>
            </a:extLst>
          </p:cNvPr>
          <p:cNvSpPr/>
          <p:nvPr/>
        </p:nvSpPr>
        <p:spPr>
          <a:xfrm>
            <a:off x="1911152" y="3508043"/>
            <a:ext cx="1350205" cy="156799"/>
          </a:xfrm>
          <a:prstGeom prst="roundRect">
            <a:avLst/>
          </a:prstGeom>
          <a:solidFill>
            <a:srgbClr val="FAA11C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Google Shape;239;p36">
            <a:extLst>
              <a:ext uri="{FF2B5EF4-FFF2-40B4-BE49-F238E27FC236}">
                <a16:creationId xmlns:a16="http://schemas.microsoft.com/office/drawing/2014/main" id="{41736813-04A3-4177-9C95-5A77CA8977C0}"/>
              </a:ext>
            </a:extLst>
          </p:cNvPr>
          <p:cNvSpPr txBox="1"/>
          <p:nvPr/>
        </p:nvSpPr>
        <p:spPr>
          <a:xfrm>
            <a:off x="2936225" y="3709571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1,000,000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0" name="Google Shape;239;p36">
            <a:extLst>
              <a:ext uri="{FF2B5EF4-FFF2-40B4-BE49-F238E27FC236}">
                <a16:creationId xmlns:a16="http://schemas.microsoft.com/office/drawing/2014/main" id="{47559BD1-E44B-4BEB-8669-5F1723833837}"/>
              </a:ext>
            </a:extLst>
          </p:cNvPr>
          <p:cNvSpPr txBox="1"/>
          <p:nvPr/>
        </p:nvSpPr>
        <p:spPr>
          <a:xfrm>
            <a:off x="4400672" y="3716055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2,000,000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97C523CD-AA82-4E22-9CDA-C1BD0C2CCBB9}"/>
              </a:ext>
            </a:extLst>
          </p:cNvPr>
          <p:cNvCxnSpPr>
            <a:cxnSpLocks/>
          </p:cNvCxnSpPr>
          <p:nvPr/>
        </p:nvCxnSpPr>
        <p:spPr>
          <a:xfrm flipH="1">
            <a:off x="1897371" y="2974848"/>
            <a:ext cx="13782" cy="7754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39;p36">
            <a:extLst>
              <a:ext uri="{FF2B5EF4-FFF2-40B4-BE49-F238E27FC236}">
                <a16:creationId xmlns:a16="http://schemas.microsoft.com/office/drawing/2014/main" id="{6D4F2710-C0AF-46AF-8D6A-3BB8C9C57ABA}"/>
              </a:ext>
            </a:extLst>
          </p:cNvPr>
          <p:cNvSpPr txBox="1"/>
          <p:nvPr/>
        </p:nvSpPr>
        <p:spPr>
          <a:xfrm>
            <a:off x="1500747" y="3716055"/>
            <a:ext cx="77492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endParaRPr sz="7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3" name="Immagine 42" descr="Immagine che contiene tazza&#10;&#10;Descrizione generata automaticamente">
            <a:extLst>
              <a:ext uri="{FF2B5EF4-FFF2-40B4-BE49-F238E27FC236}">
                <a16:creationId xmlns:a16="http://schemas.microsoft.com/office/drawing/2014/main" id="{22EBC92A-5EAB-4B6D-8DAE-CCB472F15A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146025" y="4268377"/>
            <a:ext cx="2695980" cy="932936"/>
          </a:xfrm>
          <a:prstGeom prst="rect">
            <a:avLst/>
          </a:prstGeom>
        </p:spPr>
      </p:pic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7F110091-3F5F-4EDF-8CCF-2EB56A18BB32}"/>
              </a:ext>
            </a:extLst>
          </p:cNvPr>
          <p:cNvCxnSpPr>
            <a:cxnSpLocks/>
          </p:cNvCxnSpPr>
          <p:nvPr/>
        </p:nvCxnSpPr>
        <p:spPr>
          <a:xfrm flipH="1">
            <a:off x="3323689" y="2974848"/>
            <a:ext cx="13782" cy="7754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A7875-D598-48D2-866F-8559D334A9AB}"/>
              </a:ext>
            </a:extLst>
          </p:cNvPr>
          <p:cNvCxnSpPr>
            <a:cxnSpLocks/>
          </p:cNvCxnSpPr>
          <p:nvPr/>
        </p:nvCxnSpPr>
        <p:spPr>
          <a:xfrm flipH="1">
            <a:off x="4781245" y="2978431"/>
            <a:ext cx="13782" cy="77547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oogle Shape;235;p36">
            <a:extLst>
              <a:ext uri="{FF2B5EF4-FFF2-40B4-BE49-F238E27FC236}">
                <a16:creationId xmlns:a16="http://schemas.microsoft.com/office/drawing/2014/main" id="{B533D8F8-135A-4E65-82E0-C98CD9B47FFC}"/>
              </a:ext>
            </a:extLst>
          </p:cNvPr>
          <p:cNvCxnSpPr/>
          <p:nvPr/>
        </p:nvCxnSpPr>
        <p:spPr>
          <a:xfrm>
            <a:off x="3748905" y="3427683"/>
            <a:ext cx="20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4341;p57">
            <a:extLst>
              <a:ext uri="{FF2B5EF4-FFF2-40B4-BE49-F238E27FC236}">
                <a16:creationId xmlns:a16="http://schemas.microsoft.com/office/drawing/2014/main" id="{C4ABCC8D-3AC3-427C-A0DF-49C141BCFF62}"/>
              </a:ext>
            </a:extLst>
          </p:cNvPr>
          <p:cNvSpPr/>
          <p:nvPr/>
        </p:nvSpPr>
        <p:spPr>
          <a:xfrm>
            <a:off x="1093324" y="1113045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FAA11C"/>
          </a:solidFill>
          <a:ln>
            <a:solidFill>
              <a:srgbClr val="FAA11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4" name="Google Shape;4341;p57">
            <a:extLst>
              <a:ext uri="{FF2B5EF4-FFF2-40B4-BE49-F238E27FC236}">
                <a16:creationId xmlns:a16="http://schemas.microsoft.com/office/drawing/2014/main" id="{B86A44DD-5EC0-463E-BB20-3D11C91EC68F}"/>
              </a:ext>
            </a:extLst>
          </p:cNvPr>
          <p:cNvSpPr/>
          <p:nvPr/>
        </p:nvSpPr>
        <p:spPr>
          <a:xfrm>
            <a:off x="1383112" y="1113045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FAA11C"/>
          </a:solidFill>
          <a:ln>
            <a:solidFill>
              <a:srgbClr val="FAA11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5" name="Google Shape;4341;p57">
            <a:extLst>
              <a:ext uri="{FF2B5EF4-FFF2-40B4-BE49-F238E27FC236}">
                <a16:creationId xmlns:a16="http://schemas.microsoft.com/office/drawing/2014/main" id="{D86F61FA-A18B-4A0C-B6EA-F913284167C2}"/>
              </a:ext>
            </a:extLst>
          </p:cNvPr>
          <p:cNvSpPr/>
          <p:nvPr/>
        </p:nvSpPr>
        <p:spPr>
          <a:xfrm>
            <a:off x="1662101" y="1113045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FAA11C"/>
          </a:solidFill>
          <a:ln>
            <a:solidFill>
              <a:srgbClr val="FAA11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6" name="Google Shape;4341;p57">
            <a:extLst>
              <a:ext uri="{FF2B5EF4-FFF2-40B4-BE49-F238E27FC236}">
                <a16:creationId xmlns:a16="http://schemas.microsoft.com/office/drawing/2014/main" id="{4ADB70FD-579B-42BB-9F22-87F9EAEA43B3}"/>
              </a:ext>
            </a:extLst>
          </p:cNvPr>
          <p:cNvSpPr/>
          <p:nvPr/>
        </p:nvSpPr>
        <p:spPr>
          <a:xfrm>
            <a:off x="1951889" y="1113045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FAA11C"/>
          </a:solidFill>
          <a:ln>
            <a:solidFill>
              <a:srgbClr val="FAA11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7" name="Google Shape;4341;p57">
            <a:extLst>
              <a:ext uri="{FF2B5EF4-FFF2-40B4-BE49-F238E27FC236}">
                <a16:creationId xmlns:a16="http://schemas.microsoft.com/office/drawing/2014/main" id="{A1CF2768-E70D-4021-AB4C-24019FAA0C0D}"/>
              </a:ext>
            </a:extLst>
          </p:cNvPr>
          <p:cNvSpPr/>
          <p:nvPr/>
        </p:nvSpPr>
        <p:spPr>
          <a:xfrm>
            <a:off x="2241677" y="1108407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FAA11C"/>
          </a:solidFill>
          <a:ln>
            <a:solidFill>
              <a:srgbClr val="FAA11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9" name="Google Shape;4341;p57">
            <a:extLst>
              <a:ext uri="{FF2B5EF4-FFF2-40B4-BE49-F238E27FC236}">
                <a16:creationId xmlns:a16="http://schemas.microsoft.com/office/drawing/2014/main" id="{40FCF227-A69C-427A-8FA8-6C9DA60D69BB}"/>
              </a:ext>
            </a:extLst>
          </p:cNvPr>
          <p:cNvSpPr/>
          <p:nvPr/>
        </p:nvSpPr>
        <p:spPr>
          <a:xfrm>
            <a:off x="1093324" y="1417938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0" name="Google Shape;4341;p57">
            <a:extLst>
              <a:ext uri="{FF2B5EF4-FFF2-40B4-BE49-F238E27FC236}">
                <a16:creationId xmlns:a16="http://schemas.microsoft.com/office/drawing/2014/main" id="{177FF065-FED5-47D5-8FDA-3B5201C68FA0}"/>
              </a:ext>
            </a:extLst>
          </p:cNvPr>
          <p:cNvSpPr/>
          <p:nvPr/>
        </p:nvSpPr>
        <p:spPr>
          <a:xfrm>
            <a:off x="1383112" y="1417938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1" name="Google Shape;4341;p57">
            <a:extLst>
              <a:ext uri="{FF2B5EF4-FFF2-40B4-BE49-F238E27FC236}">
                <a16:creationId xmlns:a16="http://schemas.microsoft.com/office/drawing/2014/main" id="{481A7AB7-CA96-4118-AABC-950379636740}"/>
              </a:ext>
            </a:extLst>
          </p:cNvPr>
          <p:cNvSpPr/>
          <p:nvPr/>
        </p:nvSpPr>
        <p:spPr>
          <a:xfrm>
            <a:off x="1662101" y="1417938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2" name="Google Shape;4341;p57">
            <a:extLst>
              <a:ext uri="{FF2B5EF4-FFF2-40B4-BE49-F238E27FC236}">
                <a16:creationId xmlns:a16="http://schemas.microsoft.com/office/drawing/2014/main" id="{E7C2AF61-CCF1-4136-80CE-80314AF4DD17}"/>
              </a:ext>
            </a:extLst>
          </p:cNvPr>
          <p:cNvSpPr/>
          <p:nvPr/>
        </p:nvSpPr>
        <p:spPr>
          <a:xfrm>
            <a:off x="1951889" y="1417938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4" name="Google Shape;4341;p57">
            <a:extLst>
              <a:ext uri="{FF2B5EF4-FFF2-40B4-BE49-F238E27FC236}">
                <a16:creationId xmlns:a16="http://schemas.microsoft.com/office/drawing/2014/main" id="{09185198-FDFF-4BAE-917C-C39168AAF4A0}"/>
              </a:ext>
            </a:extLst>
          </p:cNvPr>
          <p:cNvSpPr/>
          <p:nvPr/>
        </p:nvSpPr>
        <p:spPr>
          <a:xfrm>
            <a:off x="1093324" y="1734974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4341;p57">
            <a:extLst>
              <a:ext uri="{FF2B5EF4-FFF2-40B4-BE49-F238E27FC236}">
                <a16:creationId xmlns:a16="http://schemas.microsoft.com/office/drawing/2014/main" id="{29BDCD47-FF63-42EF-9CED-C8508339C4A7}"/>
              </a:ext>
            </a:extLst>
          </p:cNvPr>
          <p:cNvSpPr/>
          <p:nvPr/>
        </p:nvSpPr>
        <p:spPr>
          <a:xfrm>
            <a:off x="1383112" y="1734974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6" name="Google Shape;4341;p57">
            <a:extLst>
              <a:ext uri="{FF2B5EF4-FFF2-40B4-BE49-F238E27FC236}">
                <a16:creationId xmlns:a16="http://schemas.microsoft.com/office/drawing/2014/main" id="{94F91429-74A7-4ED7-8AE1-508F7E1A7473}"/>
              </a:ext>
            </a:extLst>
          </p:cNvPr>
          <p:cNvSpPr/>
          <p:nvPr/>
        </p:nvSpPr>
        <p:spPr>
          <a:xfrm>
            <a:off x="1662101" y="1734974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9" name="Google Shape;4341;p57">
            <a:extLst>
              <a:ext uri="{FF2B5EF4-FFF2-40B4-BE49-F238E27FC236}">
                <a16:creationId xmlns:a16="http://schemas.microsoft.com/office/drawing/2014/main" id="{6B2915CA-6E7E-4AE1-87E8-D5063BB068DF}"/>
              </a:ext>
            </a:extLst>
          </p:cNvPr>
          <p:cNvSpPr/>
          <p:nvPr/>
        </p:nvSpPr>
        <p:spPr>
          <a:xfrm>
            <a:off x="1104836" y="2053009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60" name="Google Shape;4341;p57">
            <a:extLst>
              <a:ext uri="{FF2B5EF4-FFF2-40B4-BE49-F238E27FC236}">
                <a16:creationId xmlns:a16="http://schemas.microsoft.com/office/drawing/2014/main" id="{03409A6D-16CC-4BE4-AE8F-70C63A2DB092}"/>
              </a:ext>
            </a:extLst>
          </p:cNvPr>
          <p:cNvSpPr/>
          <p:nvPr/>
        </p:nvSpPr>
        <p:spPr>
          <a:xfrm>
            <a:off x="1394624" y="2053009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64" name="Google Shape;4341;p57">
            <a:extLst>
              <a:ext uri="{FF2B5EF4-FFF2-40B4-BE49-F238E27FC236}">
                <a16:creationId xmlns:a16="http://schemas.microsoft.com/office/drawing/2014/main" id="{4BEF960E-1F6C-4718-8BA1-6E71F237C3C7}"/>
              </a:ext>
            </a:extLst>
          </p:cNvPr>
          <p:cNvSpPr/>
          <p:nvPr/>
        </p:nvSpPr>
        <p:spPr>
          <a:xfrm>
            <a:off x="1104836" y="2385664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cxnSp>
        <p:nvCxnSpPr>
          <p:cNvPr id="69" name="Google Shape;235;p36">
            <a:extLst>
              <a:ext uri="{FF2B5EF4-FFF2-40B4-BE49-F238E27FC236}">
                <a16:creationId xmlns:a16="http://schemas.microsoft.com/office/drawing/2014/main" id="{A9E404AB-1AD1-4812-90E4-72A8B2BE009A}"/>
              </a:ext>
            </a:extLst>
          </p:cNvPr>
          <p:cNvCxnSpPr/>
          <p:nvPr/>
        </p:nvCxnSpPr>
        <p:spPr>
          <a:xfrm>
            <a:off x="2187159" y="2001219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999EA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234;p36">
            <a:extLst>
              <a:ext uri="{FF2B5EF4-FFF2-40B4-BE49-F238E27FC236}">
                <a16:creationId xmlns:a16="http://schemas.microsoft.com/office/drawing/2014/main" id="{973AFBA9-9934-4CB1-A7BA-F2997EE81EC2}"/>
              </a:ext>
            </a:extLst>
          </p:cNvPr>
          <p:cNvSpPr txBox="1"/>
          <p:nvPr/>
        </p:nvSpPr>
        <p:spPr>
          <a:xfrm>
            <a:off x="4280259" y="1734974"/>
            <a:ext cx="1200045" cy="45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999EA1"/>
                </a:solidFill>
                <a:latin typeface="Exo 2"/>
                <a:ea typeface="Exo 2"/>
                <a:cs typeface="Exo 2"/>
                <a:sym typeface="Exo 2"/>
              </a:rPr>
              <a:t>Negativa</a:t>
            </a:r>
            <a:endParaRPr b="1" dirty="0">
              <a:solidFill>
                <a:srgbClr val="999EA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71" name="Google Shape;235;p36">
            <a:extLst>
              <a:ext uri="{FF2B5EF4-FFF2-40B4-BE49-F238E27FC236}">
                <a16:creationId xmlns:a16="http://schemas.microsoft.com/office/drawing/2014/main" id="{845629CF-AA46-4A85-81C8-13BC331EAD65}"/>
              </a:ext>
            </a:extLst>
          </p:cNvPr>
          <p:cNvCxnSpPr/>
          <p:nvPr/>
        </p:nvCxnSpPr>
        <p:spPr>
          <a:xfrm>
            <a:off x="2688145" y="1278033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FAA11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234;p36">
            <a:extLst>
              <a:ext uri="{FF2B5EF4-FFF2-40B4-BE49-F238E27FC236}">
                <a16:creationId xmlns:a16="http://schemas.microsoft.com/office/drawing/2014/main" id="{77299B1F-6708-46AE-91B7-80BD46DA3A79}"/>
              </a:ext>
            </a:extLst>
          </p:cNvPr>
          <p:cNvSpPr txBox="1"/>
          <p:nvPr/>
        </p:nvSpPr>
        <p:spPr>
          <a:xfrm>
            <a:off x="4781245" y="1011788"/>
            <a:ext cx="1200045" cy="45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AA11C"/>
                </a:solidFill>
                <a:latin typeface="Exo 2"/>
                <a:ea typeface="Exo 2"/>
                <a:cs typeface="Exo 2"/>
                <a:sym typeface="Exo 2"/>
              </a:rPr>
              <a:t>Positiva</a:t>
            </a:r>
            <a:endParaRPr b="1" dirty="0">
              <a:solidFill>
                <a:srgbClr val="FAA11C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22120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4" grpId="0"/>
      <p:bldP spid="35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4" grpId="0" animBg="1"/>
      <p:bldP spid="70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315522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it-IT" dirty="0"/>
              <a:t>RE-P</a:t>
            </a:r>
            <a:r>
              <a:rPr lang="en" dirty="0"/>
              <a:t>ROCESSING </a:t>
            </a:r>
            <a:r>
              <a:rPr lang="it-IT" dirty="0"/>
              <a:t>E </a:t>
            </a:r>
            <a:br>
              <a:rPr lang="it-IT" dirty="0"/>
            </a:br>
            <a:r>
              <a:rPr lang="it-IT" dirty="0"/>
              <a:t>TEXT REPRESENTATION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1561022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AA11C"/>
                </a:solidFill>
              </a:rPr>
              <a:t>2</a:t>
            </a:r>
            <a:endParaRPr dirty="0">
              <a:solidFill>
                <a:srgbClr val="FAA11C"/>
              </a:solidFill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499</Words>
  <Application>Microsoft Office PowerPoint</Application>
  <PresentationFormat>Presentazione su schermo (16:9)</PresentationFormat>
  <Paragraphs>260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Exo 2</vt:lpstr>
      <vt:lpstr>Fira Sans Extra Condensed Medium</vt:lpstr>
      <vt:lpstr>Roboto Condensed Light</vt:lpstr>
      <vt:lpstr>Squada One</vt:lpstr>
      <vt:lpstr>Tech Newsletter by Slidesgo</vt:lpstr>
      <vt:lpstr>Reviews Analysis</vt:lpstr>
      <vt:lpstr>TABLE OF CONTENTS</vt:lpstr>
      <vt:lpstr>INTRODUZIONE E DATASET</vt:lpstr>
      <vt:lpstr>OBIETTIVI</vt:lpstr>
      <vt:lpstr>CATEGORIE</vt:lpstr>
      <vt:lpstr>FEATURES SELEZIONATE</vt:lpstr>
      <vt:lpstr>CLASSI SBILANCIATE – TASK 1</vt:lpstr>
      <vt:lpstr>CLASSI SBILANCIATE – TASK 2</vt:lpstr>
      <vt:lpstr>PRE-PROCESSING E  TEXT REPRESENTATION</vt:lpstr>
      <vt:lpstr>FASI DI PRE-PROCESSING</vt:lpstr>
      <vt:lpstr>STEP 1: NORMALIZATION</vt:lpstr>
      <vt:lpstr>FASI DI PRE-PROCESSING</vt:lpstr>
      <vt:lpstr>STEPS 2-3: TOKENIZATION &amp; LEMMATIZATION </vt:lpstr>
      <vt:lpstr>FASI DI PRE-PROCESSING</vt:lpstr>
      <vt:lpstr>TEXT REPRESENTATION: WORD EMBEDDING</vt:lpstr>
      <vt:lpstr>TASK 1</vt:lpstr>
      <vt:lpstr>RECURRENT NEURAL NETWORK LSTM</vt:lpstr>
      <vt:lpstr>RESULTS - TEST</vt:lpstr>
      <vt:lpstr>TASK 2</vt:lpstr>
      <vt:lpstr>RECURRENT NEURAL NETWORK LSTM</vt:lpstr>
      <vt:lpstr>RESULTS - TEST</vt:lpstr>
      <vt:lpstr>TASK 3</vt:lpstr>
      <vt:lpstr>POLARITÀ: VaderSentiment</vt:lpstr>
      <vt:lpstr>CLUSTERING: K-MEANS</vt:lpstr>
      <vt:lpstr>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Analysis</dc:title>
  <dc:creator>Federico Signoretta</dc:creator>
  <cp:lastModifiedBy>Federico Signoretta</cp:lastModifiedBy>
  <cp:revision>84</cp:revision>
  <dcterms:modified xsi:type="dcterms:W3CDTF">2020-02-20T09:21:05Z</dcterms:modified>
</cp:coreProperties>
</file>