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7"/>
  </p:notesMasterIdLst>
  <p:sldIdLst>
    <p:sldId id="256" r:id="rId2"/>
    <p:sldId id="298" r:id="rId3"/>
    <p:sldId id="299" r:id="rId4"/>
    <p:sldId id="301" r:id="rId5"/>
    <p:sldId id="302" r:id="rId6"/>
    <p:sldId id="297" r:id="rId7"/>
    <p:sldId id="259" r:id="rId8"/>
    <p:sldId id="303" r:id="rId9"/>
    <p:sldId id="304" r:id="rId10"/>
    <p:sldId id="260" r:id="rId11"/>
    <p:sldId id="305" r:id="rId12"/>
    <p:sldId id="306" r:id="rId13"/>
    <p:sldId id="307" r:id="rId14"/>
    <p:sldId id="308" r:id="rId15"/>
    <p:sldId id="312" r:id="rId16"/>
    <p:sldId id="309" r:id="rId17"/>
    <p:sldId id="311" r:id="rId18"/>
    <p:sldId id="261" r:id="rId19"/>
    <p:sldId id="315" r:id="rId20"/>
    <p:sldId id="262" r:id="rId21"/>
    <p:sldId id="313" r:id="rId22"/>
    <p:sldId id="314" r:id="rId23"/>
    <p:sldId id="264" r:id="rId24"/>
    <p:sldId id="265" r:id="rId25"/>
    <p:sldId id="271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4FF736-0D00-41F0-ACD6-72825024488E}">
  <a:tblStyle styleId="{774FF736-0D00-41F0-ACD6-7282502448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768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750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674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678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96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057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995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18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28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59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58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9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536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51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39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0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74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9" r:id="rId7"/>
    <p:sldLayoutId id="2147483663" r:id="rId8"/>
    <p:sldLayoutId id="2147483667" r:id="rId9"/>
    <p:sldLayoutId id="2147483668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267685" y="645334"/>
            <a:ext cx="4504530" cy="598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UNIVERSIT</a:t>
            </a:r>
            <a:r>
              <a:rPr lang="it-IT" sz="1600" dirty="0"/>
              <a:t>À</a:t>
            </a:r>
            <a:r>
              <a:rPr lang="en" sz="1600" dirty="0"/>
              <a:t> DEGLI STUDI DI SALERNO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sym typeface="Maven Pro Regular"/>
              </a:rPr>
              <a:t>Dipartimento di Informatica </a:t>
            </a:r>
            <a:endParaRPr lang="en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4586" y="360998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25"/>
          <p:cNvGrpSpPr/>
          <p:nvPr/>
        </p:nvGrpSpPr>
        <p:grpSpPr>
          <a:xfrm>
            <a:off x="7577233" y="1556559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" name="Immagine 29">
            <a:extLst>
              <a:ext uri="{FF2B5EF4-FFF2-40B4-BE49-F238E27FC236}">
                <a16:creationId xmlns:a16="http://schemas.microsoft.com/office/drawing/2014/main" id="{EFC08DDA-97F2-4B62-9E9E-098863637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6" y="496073"/>
            <a:ext cx="888385" cy="888385"/>
          </a:xfrm>
          <a:prstGeom prst="rect">
            <a:avLst/>
          </a:prstGeom>
        </p:spPr>
      </p:pic>
      <p:pic>
        <p:nvPicPr>
          <p:cNvPr id="5" name="Immagine 4" descr="Immagine che contiene testo, segnale, clipart&#10;&#10;Descrizione generata automaticamente">
            <a:extLst>
              <a:ext uri="{FF2B5EF4-FFF2-40B4-BE49-F238E27FC236}">
                <a16:creationId xmlns:a16="http://schemas.microsoft.com/office/drawing/2014/main" id="{A5F1CC1C-4171-401E-86E8-31940B537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29" y="504783"/>
            <a:ext cx="888385" cy="879675"/>
          </a:xfrm>
          <a:prstGeom prst="rect">
            <a:avLst/>
          </a:prstGeom>
        </p:spPr>
      </p:pic>
      <p:sp>
        <p:nvSpPr>
          <p:cNvPr id="37" name="Google Shape;435;p25">
            <a:extLst>
              <a:ext uri="{FF2B5EF4-FFF2-40B4-BE49-F238E27FC236}">
                <a16:creationId xmlns:a16="http://schemas.microsoft.com/office/drawing/2014/main" id="{F67939B6-EC91-4ADF-AA14-C5545DD99C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78825" y="1758788"/>
            <a:ext cx="5905856" cy="8393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 err="1"/>
              <a:t>Kinship</a:t>
            </a:r>
            <a:r>
              <a:rPr lang="it-IT" sz="3600" b="1" dirty="0"/>
              <a:t> </a:t>
            </a:r>
            <a:r>
              <a:rPr lang="it-IT" sz="3600" b="1" dirty="0" err="1"/>
              <a:t>Recognition</a:t>
            </a:r>
            <a:endParaRPr sz="3600" b="1" dirty="0"/>
          </a:p>
        </p:txBody>
      </p:sp>
      <p:sp>
        <p:nvSpPr>
          <p:cNvPr id="38" name="Google Shape;435;p25">
            <a:extLst>
              <a:ext uri="{FF2B5EF4-FFF2-40B4-BE49-F238E27FC236}">
                <a16:creationId xmlns:a16="http://schemas.microsoft.com/office/drawing/2014/main" id="{90E3B35A-0948-4FBE-BC96-5BF0AB9A9597}"/>
              </a:ext>
            </a:extLst>
          </p:cNvPr>
          <p:cNvSpPr txBox="1">
            <a:spLocks/>
          </p:cNvSpPr>
          <p:nvPr/>
        </p:nvSpPr>
        <p:spPr>
          <a:xfrm>
            <a:off x="453070" y="4248246"/>
            <a:ext cx="3676640" cy="91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2"/>
                </a:solidFill>
                <a:uFill>
                  <a:noFill/>
                </a:uFill>
                <a:latin typeface="Maven Pro Regular"/>
                <a:sym typeface="Maven Pro Regular"/>
              </a:rPr>
              <a:t>Prof.  : </a:t>
            </a:r>
            <a:r>
              <a:rPr lang="en" sz="1400" dirty="0">
                <a:solidFill>
                  <a:schemeClr val="bg1">
                    <a:lumMod val="95000"/>
                  </a:schemeClr>
                </a:solidFill>
                <a:uFill>
                  <a:noFill/>
                </a:uFill>
                <a:latin typeface="Maven Pro Regular"/>
                <a:sym typeface="Maven Pro Regular"/>
              </a:rPr>
              <a:t>Michele Nappi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2"/>
                </a:solidFill>
                <a:uFill>
                  <a:noFill/>
                </a:uFill>
                <a:latin typeface="Maven Pro Regular"/>
                <a:sym typeface="Maven Pro Regular"/>
              </a:rPr>
              <a:t>Tutor : </a:t>
            </a:r>
            <a:r>
              <a:rPr lang="en" sz="1400" dirty="0">
                <a:solidFill>
                  <a:schemeClr val="bg1">
                    <a:lumMod val="95000"/>
                  </a:schemeClr>
                </a:solidFill>
                <a:uFill>
                  <a:noFill/>
                </a:uFill>
                <a:latin typeface="Maven Pro Regular"/>
                <a:sym typeface="Maven Pro Regular"/>
              </a:rPr>
              <a:t>Carmen Bisogni, Fabio Narducci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accent2"/>
              </a:solidFill>
              <a:uFill>
                <a:noFill/>
              </a:uFill>
              <a:latin typeface="Maven Pro Regular"/>
              <a:sym typeface="Maven Pr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b="1" dirty="0"/>
          </a:p>
        </p:txBody>
      </p:sp>
      <p:sp>
        <p:nvSpPr>
          <p:cNvPr id="39" name="Google Shape;435;p25">
            <a:extLst>
              <a:ext uri="{FF2B5EF4-FFF2-40B4-BE49-F238E27FC236}">
                <a16:creationId xmlns:a16="http://schemas.microsoft.com/office/drawing/2014/main" id="{8F68FAFB-F0CB-46D1-926F-888B31602867}"/>
              </a:ext>
            </a:extLst>
          </p:cNvPr>
          <p:cNvSpPr txBox="1">
            <a:spLocks/>
          </p:cNvSpPr>
          <p:nvPr/>
        </p:nvSpPr>
        <p:spPr>
          <a:xfrm>
            <a:off x="7115099" y="4226365"/>
            <a:ext cx="1711657" cy="91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2"/>
                </a:solidFill>
                <a:uFill>
                  <a:noFill/>
                </a:uFill>
                <a:latin typeface="Maven Pro Regular"/>
                <a:sym typeface="Maven Pro Regular"/>
              </a:rPr>
              <a:t>Partecipanti 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>
                    <a:lumMod val="95000"/>
                  </a:schemeClr>
                </a:solidFill>
                <a:uFill>
                  <a:noFill/>
                </a:uFill>
                <a:latin typeface="Maven Pro Regular"/>
                <a:sym typeface="Maven Pro Regular"/>
              </a:rPr>
              <a:t>Domenico Nappi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>
                    <a:lumMod val="95000"/>
                  </a:schemeClr>
                </a:solidFill>
                <a:uFill>
                  <a:noFill/>
                </a:uFill>
                <a:latin typeface="Maven Pro Regular"/>
                <a:sym typeface="Maven Pro Regular"/>
              </a:rPr>
              <a:t>Federica Ungerese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>
                    <a:lumMod val="95000"/>
                  </a:schemeClr>
                </a:solidFill>
                <a:uFill>
                  <a:noFill/>
                </a:uFill>
                <a:latin typeface="Maven Pro Regular"/>
                <a:sym typeface="Maven Pro Regular"/>
              </a:rPr>
              <a:t>Luigi Di Palma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 PROBLEMA A 4 CLASSI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320000" y="906777"/>
            <a:ext cx="8344832" cy="938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Anche se il progetto riguarda una classificazione a 5 classi, può essere utile un confronto con un modello che lavora su 4. I risultati di questo modello possono offrire un benchmark di riferimento per il modello che lavorerà su una classe in più.</a:t>
            </a:r>
            <a:endParaRPr dirty="0"/>
          </a:p>
        </p:txBody>
      </p: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628062" y="2173954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826893" y="491719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71;p29">
            <a:extLst>
              <a:ext uri="{FF2B5EF4-FFF2-40B4-BE49-F238E27FC236}">
                <a16:creationId xmlns:a16="http://schemas.microsoft.com/office/drawing/2014/main" id="{3AAE334F-A4C0-41D5-8020-6D2D54976E2D}"/>
              </a:ext>
            </a:extLst>
          </p:cNvPr>
          <p:cNvSpPr txBox="1">
            <a:spLocks/>
          </p:cNvSpPr>
          <p:nvPr/>
        </p:nvSpPr>
        <p:spPr>
          <a:xfrm>
            <a:off x="158350" y="2080125"/>
            <a:ext cx="25506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 sz="2800" i="1" dirty="0"/>
              <a:t>Esperimento 1</a:t>
            </a:r>
          </a:p>
        </p:txBody>
      </p:sp>
      <p:graphicFrame>
        <p:nvGraphicFramePr>
          <p:cNvPr id="34" name="Tabella 6">
            <a:extLst>
              <a:ext uri="{FF2B5EF4-FFF2-40B4-BE49-F238E27FC236}">
                <a16:creationId xmlns:a16="http://schemas.microsoft.com/office/drawing/2014/main" id="{578DD3E2-4B43-4417-8089-0C25C808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73830"/>
              </p:ext>
            </p:extLst>
          </p:nvPr>
        </p:nvGraphicFramePr>
        <p:xfrm>
          <a:off x="2498027" y="1995389"/>
          <a:ext cx="6276635" cy="8690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55327">
                  <a:extLst>
                    <a:ext uri="{9D8B030D-6E8A-4147-A177-3AD203B41FA5}">
                      <a16:colId xmlns:a16="http://schemas.microsoft.com/office/drawing/2014/main" val="589140706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556184104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13890471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3995780462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0684993"/>
                    </a:ext>
                  </a:extLst>
                </a:gridCol>
              </a:tblGrid>
              <a:tr h="461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epoche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batch size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learning rate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training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testing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169107"/>
                  </a:ext>
                </a:extLst>
              </a:tr>
              <a:tr h="367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0.00001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51%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49%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303128"/>
                  </a:ext>
                </a:extLst>
              </a:tr>
            </a:tbl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940E55F5-4649-4A87-AE4F-1EBF9D633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3" r="3427"/>
          <a:stretch/>
        </p:blipFill>
        <p:spPr>
          <a:xfrm>
            <a:off x="1362059" y="2958433"/>
            <a:ext cx="2813961" cy="219454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AA8A0DB-C7E6-4574-AB56-534C366E53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7" r="5292" b="1917"/>
          <a:stretch/>
        </p:blipFill>
        <p:spPr>
          <a:xfrm>
            <a:off x="4967981" y="2927476"/>
            <a:ext cx="2660081" cy="22375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628062" y="2173954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826893" y="491719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71;p29">
            <a:extLst>
              <a:ext uri="{FF2B5EF4-FFF2-40B4-BE49-F238E27FC236}">
                <a16:creationId xmlns:a16="http://schemas.microsoft.com/office/drawing/2014/main" id="{3AAE334F-A4C0-41D5-8020-6D2D54976E2D}"/>
              </a:ext>
            </a:extLst>
          </p:cNvPr>
          <p:cNvSpPr txBox="1">
            <a:spLocks/>
          </p:cNvSpPr>
          <p:nvPr/>
        </p:nvSpPr>
        <p:spPr>
          <a:xfrm>
            <a:off x="0" y="312285"/>
            <a:ext cx="25506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 sz="2800" i="1" dirty="0"/>
              <a:t>Esperimento 2</a:t>
            </a:r>
          </a:p>
        </p:txBody>
      </p:sp>
      <p:graphicFrame>
        <p:nvGraphicFramePr>
          <p:cNvPr id="34" name="Tabella 6">
            <a:extLst>
              <a:ext uri="{FF2B5EF4-FFF2-40B4-BE49-F238E27FC236}">
                <a16:creationId xmlns:a16="http://schemas.microsoft.com/office/drawing/2014/main" id="{578DD3E2-4B43-4417-8089-0C25C808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7991"/>
              </p:ext>
            </p:extLst>
          </p:nvPr>
        </p:nvGraphicFramePr>
        <p:xfrm>
          <a:off x="660741" y="890085"/>
          <a:ext cx="6276635" cy="8690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55327">
                  <a:extLst>
                    <a:ext uri="{9D8B030D-6E8A-4147-A177-3AD203B41FA5}">
                      <a16:colId xmlns:a16="http://schemas.microsoft.com/office/drawing/2014/main" val="589140706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556184104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13890471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3995780462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0684993"/>
                    </a:ext>
                  </a:extLst>
                </a:gridCol>
              </a:tblGrid>
              <a:tr h="461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epoche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batch size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learning rate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training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testing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169107"/>
                  </a:ext>
                </a:extLst>
              </a:tr>
              <a:tr h="367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0.00001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53%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49%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303128"/>
                  </a:ext>
                </a:extLst>
              </a:tr>
            </a:tbl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17FBA331-BFF3-4ED2-8BA7-658DA4196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41" y="1880006"/>
            <a:ext cx="3779848" cy="285774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4CFDA81-C819-4DC2-AFB2-CE354E8709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10" t="3878" r="4008" b="4928"/>
          <a:stretch/>
        </p:blipFill>
        <p:spPr>
          <a:xfrm>
            <a:off x="4703413" y="1880006"/>
            <a:ext cx="3396252" cy="274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8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628062" y="2173954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826893" y="491719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71;p29">
            <a:extLst>
              <a:ext uri="{FF2B5EF4-FFF2-40B4-BE49-F238E27FC236}">
                <a16:creationId xmlns:a16="http://schemas.microsoft.com/office/drawing/2014/main" id="{3AAE334F-A4C0-41D5-8020-6D2D54976E2D}"/>
              </a:ext>
            </a:extLst>
          </p:cNvPr>
          <p:cNvSpPr txBox="1">
            <a:spLocks/>
          </p:cNvSpPr>
          <p:nvPr/>
        </p:nvSpPr>
        <p:spPr>
          <a:xfrm>
            <a:off x="0" y="312285"/>
            <a:ext cx="25506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 sz="2800" i="1" dirty="0"/>
              <a:t>Esperimento 3</a:t>
            </a:r>
          </a:p>
        </p:txBody>
      </p:sp>
      <p:graphicFrame>
        <p:nvGraphicFramePr>
          <p:cNvPr id="34" name="Tabella 6">
            <a:extLst>
              <a:ext uri="{FF2B5EF4-FFF2-40B4-BE49-F238E27FC236}">
                <a16:creationId xmlns:a16="http://schemas.microsoft.com/office/drawing/2014/main" id="{578DD3E2-4B43-4417-8089-0C25C808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04086"/>
              </p:ext>
            </p:extLst>
          </p:nvPr>
        </p:nvGraphicFramePr>
        <p:xfrm>
          <a:off x="660741" y="890085"/>
          <a:ext cx="6276635" cy="8690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55327">
                  <a:extLst>
                    <a:ext uri="{9D8B030D-6E8A-4147-A177-3AD203B41FA5}">
                      <a16:colId xmlns:a16="http://schemas.microsoft.com/office/drawing/2014/main" val="589140706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556184104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13890471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3995780462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0684993"/>
                    </a:ext>
                  </a:extLst>
                </a:gridCol>
              </a:tblGrid>
              <a:tr h="461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epoche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batch size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learning rate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training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testing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169107"/>
                  </a:ext>
                </a:extLst>
              </a:tr>
              <a:tr h="367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0.00001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54%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48%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303128"/>
                  </a:ext>
                </a:extLst>
              </a:tr>
            </a:tbl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60DAED78-38C0-42D7-931A-A5EAF571C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4" t="8145" r="3129" b="4040"/>
          <a:stretch/>
        </p:blipFill>
        <p:spPr>
          <a:xfrm>
            <a:off x="539569" y="1896713"/>
            <a:ext cx="3862795" cy="259864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F45238C-623B-4E44-B027-F1C142066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321" y="1782943"/>
            <a:ext cx="3436257" cy="271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2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628062" y="2173954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826893" y="491719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71;p29">
            <a:extLst>
              <a:ext uri="{FF2B5EF4-FFF2-40B4-BE49-F238E27FC236}">
                <a16:creationId xmlns:a16="http://schemas.microsoft.com/office/drawing/2014/main" id="{3AAE334F-A4C0-41D5-8020-6D2D54976E2D}"/>
              </a:ext>
            </a:extLst>
          </p:cNvPr>
          <p:cNvSpPr txBox="1">
            <a:spLocks/>
          </p:cNvSpPr>
          <p:nvPr/>
        </p:nvSpPr>
        <p:spPr>
          <a:xfrm>
            <a:off x="0" y="312285"/>
            <a:ext cx="25506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 sz="2800" i="1" dirty="0"/>
              <a:t>Esperimento 4</a:t>
            </a:r>
          </a:p>
        </p:txBody>
      </p:sp>
      <p:graphicFrame>
        <p:nvGraphicFramePr>
          <p:cNvPr id="34" name="Tabella 6">
            <a:extLst>
              <a:ext uri="{FF2B5EF4-FFF2-40B4-BE49-F238E27FC236}">
                <a16:creationId xmlns:a16="http://schemas.microsoft.com/office/drawing/2014/main" id="{578DD3E2-4B43-4417-8089-0C25C808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80346"/>
              </p:ext>
            </p:extLst>
          </p:nvPr>
        </p:nvGraphicFramePr>
        <p:xfrm>
          <a:off x="660741" y="890085"/>
          <a:ext cx="6276635" cy="8690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55327">
                  <a:extLst>
                    <a:ext uri="{9D8B030D-6E8A-4147-A177-3AD203B41FA5}">
                      <a16:colId xmlns:a16="http://schemas.microsoft.com/office/drawing/2014/main" val="589140706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556184104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13890471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3995780462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0684993"/>
                    </a:ext>
                  </a:extLst>
                </a:gridCol>
              </a:tblGrid>
              <a:tr h="461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epoche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batch size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learning rate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training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testing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169107"/>
                  </a:ext>
                </a:extLst>
              </a:tr>
              <a:tr h="367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0.00001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51%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51%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303128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0E2865F3-63F5-4B29-B7CE-1E35741C7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34" y="1918110"/>
            <a:ext cx="3711262" cy="28196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32E79E1-0179-4EAB-B004-2FC917CE9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607" y="1918110"/>
            <a:ext cx="3522463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5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 PROBLEMA A 5 CLASSI</a:t>
            </a:r>
            <a:endParaRPr dirty="0"/>
          </a:p>
        </p:txBody>
      </p: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628062" y="2173954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826893" y="491719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71;p29">
            <a:extLst>
              <a:ext uri="{FF2B5EF4-FFF2-40B4-BE49-F238E27FC236}">
                <a16:creationId xmlns:a16="http://schemas.microsoft.com/office/drawing/2014/main" id="{3AAE334F-A4C0-41D5-8020-6D2D54976E2D}"/>
              </a:ext>
            </a:extLst>
          </p:cNvPr>
          <p:cNvSpPr txBox="1">
            <a:spLocks/>
          </p:cNvSpPr>
          <p:nvPr/>
        </p:nvSpPr>
        <p:spPr>
          <a:xfrm>
            <a:off x="158350" y="2080125"/>
            <a:ext cx="25506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 sz="2800" i="1" dirty="0"/>
              <a:t>Esperimento 1</a:t>
            </a:r>
          </a:p>
        </p:txBody>
      </p:sp>
      <p:graphicFrame>
        <p:nvGraphicFramePr>
          <p:cNvPr id="34" name="Tabella 6">
            <a:extLst>
              <a:ext uri="{FF2B5EF4-FFF2-40B4-BE49-F238E27FC236}">
                <a16:creationId xmlns:a16="http://schemas.microsoft.com/office/drawing/2014/main" id="{578DD3E2-4B43-4417-8089-0C25C808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43820"/>
              </p:ext>
            </p:extLst>
          </p:nvPr>
        </p:nvGraphicFramePr>
        <p:xfrm>
          <a:off x="2498027" y="1995389"/>
          <a:ext cx="6276635" cy="8690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55327">
                  <a:extLst>
                    <a:ext uri="{9D8B030D-6E8A-4147-A177-3AD203B41FA5}">
                      <a16:colId xmlns:a16="http://schemas.microsoft.com/office/drawing/2014/main" val="589140706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556184104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13890471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3995780462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0684993"/>
                    </a:ext>
                  </a:extLst>
                </a:gridCol>
              </a:tblGrid>
              <a:tr h="461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epoche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batch size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learning rate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training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testing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169107"/>
                  </a:ext>
                </a:extLst>
              </a:tr>
              <a:tr h="367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0.00001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50%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52%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303128"/>
                  </a:ext>
                </a:extLst>
              </a:tr>
            </a:tbl>
          </a:graphicData>
        </a:graphic>
      </p:graphicFrame>
      <p:pic>
        <p:nvPicPr>
          <p:cNvPr id="11" name="image17.png">
            <a:extLst>
              <a:ext uri="{FF2B5EF4-FFF2-40B4-BE49-F238E27FC236}">
                <a16:creationId xmlns:a16="http://schemas.microsoft.com/office/drawing/2014/main" id="{9D2633FE-55F7-4D23-A476-D1AE57C7C6D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61144" y="2960760"/>
            <a:ext cx="2973249" cy="2052730"/>
          </a:xfrm>
          <a:prstGeom prst="rect">
            <a:avLst/>
          </a:prstGeom>
          <a:ln/>
        </p:spPr>
      </p:pic>
      <p:pic>
        <p:nvPicPr>
          <p:cNvPr id="12" name="image14.png">
            <a:extLst>
              <a:ext uri="{FF2B5EF4-FFF2-40B4-BE49-F238E27FC236}">
                <a16:creationId xmlns:a16="http://schemas.microsoft.com/office/drawing/2014/main" id="{E2EAA470-FA70-4954-8D1D-526213977D4A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736796" y="2945740"/>
            <a:ext cx="2564280" cy="2027914"/>
          </a:xfrm>
          <a:prstGeom prst="rect">
            <a:avLst/>
          </a:prstGeom>
          <a:ln/>
        </p:spPr>
      </p:pic>
      <p:sp>
        <p:nvSpPr>
          <p:cNvPr id="13" name="Google Shape;573;p29">
            <a:extLst>
              <a:ext uri="{FF2B5EF4-FFF2-40B4-BE49-F238E27FC236}">
                <a16:creationId xmlns:a16="http://schemas.microsoft.com/office/drawing/2014/main" id="{32DC0FAE-8080-4D0A-B8B4-9E274F5D9B2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4287" y="892767"/>
            <a:ext cx="8344832" cy="938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transfer learning avviene su cinque classi: quattro di relazione genitore-figlio e una di non relazione.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modello </a:t>
            </a:r>
            <a:r>
              <a:rPr lang="it-IT" dirty="0" err="1"/>
              <a:t>pre</a:t>
            </a:r>
            <a:r>
              <a:rPr lang="it-IT" dirty="0"/>
              <a:t>-addestrato sul problema binario di riconoscimento di parentela/non parentela tra due individui viene in questo caso utilizzato come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estrattore di caratteristiche</a:t>
            </a:r>
            <a:r>
              <a:rPr lang="it-IT" dirty="0"/>
              <a:t>; di quel modello abbiamo sovrascritto l’ultimo </a:t>
            </a:r>
            <a:r>
              <a:rPr lang="it-IT" dirty="0" err="1"/>
              <a:t>layer</a:t>
            </a:r>
            <a:r>
              <a:rPr lang="it-IT" dirty="0"/>
              <a:t> pienamente connesso.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18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628062" y="2173954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826893" y="491719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71;p29">
            <a:extLst>
              <a:ext uri="{FF2B5EF4-FFF2-40B4-BE49-F238E27FC236}">
                <a16:creationId xmlns:a16="http://schemas.microsoft.com/office/drawing/2014/main" id="{3AAE334F-A4C0-41D5-8020-6D2D54976E2D}"/>
              </a:ext>
            </a:extLst>
          </p:cNvPr>
          <p:cNvSpPr txBox="1">
            <a:spLocks/>
          </p:cNvSpPr>
          <p:nvPr/>
        </p:nvSpPr>
        <p:spPr>
          <a:xfrm>
            <a:off x="0" y="312285"/>
            <a:ext cx="25506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 sz="2800" i="1" dirty="0"/>
              <a:t>Esperimento 2</a:t>
            </a:r>
          </a:p>
        </p:txBody>
      </p:sp>
      <p:graphicFrame>
        <p:nvGraphicFramePr>
          <p:cNvPr id="34" name="Tabella 6">
            <a:extLst>
              <a:ext uri="{FF2B5EF4-FFF2-40B4-BE49-F238E27FC236}">
                <a16:creationId xmlns:a16="http://schemas.microsoft.com/office/drawing/2014/main" id="{578DD3E2-4B43-4417-8089-0C25C808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79386"/>
              </p:ext>
            </p:extLst>
          </p:nvPr>
        </p:nvGraphicFramePr>
        <p:xfrm>
          <a:off x="660741" y="890085"/>
          <a:ext cx="6276635" cy="8690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55327">
                  <a:extLst>
                    <a:ext uri="{9D8B030D-6E8A-4147-A177-3AD203B41FA5}">
                      <a16:colId xmlns:a16="http://schemas.microsoft.com/office/drawing/2014/main" val="589140706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556184104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13890471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3995780462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0684993"/>
                    </a:ext>
                  </a:extLst>
                </a:gridCol>
              </a:tblGrid>
              <a:tr h="461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epoche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batch size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learning rate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training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testing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169107"/>
                  </a:ext>
                </a:extLst>
              </a:tr>
              <a:tr h="367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0.00001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47%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41%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303128"/>
                  </a:ext>
                </a:extLst>
              </a:tr>
            </a:tbl>
          </a:graphicData>
        </a:graphic>
      </p:graphicFrame>
      <p:pic>
        <p:nvPicPr>
          <p:cNvPr id="9" name="image20.png">
            <a:extLst>
              <a:ext uri="{FF2B5EF4-FFF2-40B4-BE49-F238E27FC236}">
                <a16:creationId xmlns:a16="http://schemas.microsoft.com/office/drawing/2014/main" id="{ECD45FF3-B087-4817-8963-7D0FDC7F43E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0794" y="2036112"/>
            <a:ext cx="3452942" cy="2563800"/>
          </a:xfrm>
          <a:prstGeom prst="rect">
            <a:avLst/>
          </a:prstGeom>
          <a:ln/>
        </p:spPr>
      </p:pic>
      <p:pic>
        <p:nvPicPr>
          <p:cNvPr id="10" name="image21.png">
            <a:extLst>
              <a:ext uri="{FF2B5EF4-FFF2-40B4-BE49-F238E27FC236}">
                <a16:creationId xmlns:a16="http://schemas.microsoft.com/office/drawing/2014/main" id="{242AFC2E-1BE0-41D5-865A-AB97F5F0165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471981" y="2036112"/>
            <a:ext cx="3156081" cy="2563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7396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628062" y="2173954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826893" y="491719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71;p29">
            <a:extLst>
              <a:ext uri="{FF2B5EF4-FFF2-40B4-BE49-F238E27FC236}">
                <a16:creationId xmlns:a16="http://schemas.microsoft.com/office/drawing/2014/main" id="{3AAE334F-A4C0-41D5-8020-6D2D54976E2D}"/>
              </a:ext>
            </a:extLst>
          </p:cNvPr>
          <p:cNvSpPr txBox="1">
            <a:spLocks/>
          </p:cNvSpPr>
          <p:nvPr/>
        </p:nvSpPr>
        <p:spPr>
          <a:xfrm>
            <a:off x="0" y="312285"/>
            <a:ext cx="25506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 sz="2800" i="1" dirty="0"/>
              <a:t>Esperimento 3</a:t>
            </a:r>
          </a:p>
        </p:txBody>
      </p:sp>
      <p:graphicFrame>
        <p:nvGraphicFramePr>
          <p:cNvPr id="34" name="Tabella 6">
            <a:extLst>
              <a:ext uri="{FF2B5EF4-FFF2-40B4-BE49-F238E27FC236}">
                <a16:creationId xmlns:a16="http://schemas.microsoft.com/office/drawing/2014/main" id="{578DD3E2-4B43-4417-8089-0C25C808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81707"/>
              </p:ext>
            </p:extLst>
          </p:nvPr>
        </p:nvGraphicFramePr>
        <p:xfrm>
          <a:off x="660741" y="890085"/>
          <a:ext cx="6276635" cy="8690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55327">
                  <a:extLst>
                    <a:ext uri="{9D8B030D-6E8A-4147-A177-3AD203B41FA5}">
                      <a16:colId xmlns:a16="http://schemas.microsoft.com/office/drawing/2014/main" val="589140706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556184104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13890471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3995780462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0684993"/>
                    </a:ext>
                  </a:extLst>
                </a:gridCol>
              </a:tblGrid>
              <a:tr h="461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epoche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batch size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learning rate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training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testing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169107"/>
                  </a:ext>
                </a:extLst>
              </a:tr>
              <a:tr h="367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0.000001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46%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45%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303128"/>
                  </a:ext>
                </a:extLst>
              </a:tr>
            </a:tbl>
          </a:graphicData>
        </a:graphic>
      </p:graphicFrame>
      <p:pic>
        <p:nvPicPr>
          <p:cNvPr id="13" name="image16.png">
            <a:extLst>
              <a:ext uri="{FF2B5EF4-FFF2-40B4-BE49-F238E27FC236}">
                <a16:creationId xmlns:a16="http://schemas.microsoft.com/office/drawing/2014/main" id="{37BCBA4A-80DE-4CAC-A91B-64551B2BAAA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9013" y="2054808"/>
            <a:ext cx="3691531" cy="2526409"/>
          </a:xfrm>
          <a:prstGeom prst="rect">
            <a:avLst/>
          </a:prstGeom>
          <a:ln/>
        </p:spPr>
      </p:pic>
      <p:pic>
        <p:nvPicPr>
          <p:cNvPr id="14" name="image18.png">
            <a:extLst>
              <a:ext uri="{FF2B5EF4-FFF2-40B4-BE49-F238E27FC236}">
                <a16:creationId xmlns:a16="http://schemas.microsoft.com/office/drawing/2014/main" id="{C31F7CAD-8319-4B9C-A7EB-F5CFEB48353A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572000" y="2054808"/>
            <a:ext cx="3176270" cy="252640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2282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628062" y="2173954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826893" y="491719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71;p29">
            <a:extLst>
              <a:ext uri="{FF2B5EF4-FFF2-40B4-BE49-F238E27FC236}">
                <a16:creationId xmlns:a16="http://schemas.microsoft.com/office/drawing/2014/main" id="{3AAE334F-A4C0-41D5-8020-6D2D54976E2D}"/>
              </a:ext>
            </a:extLst>
          </p:cNvPr>
          <p:cNvSpPr txBox="1">
            <a:spLocks/>
          </p:cNvSpPr>
          <p:nvPr/>
        </p:nvSpPr>
        <p:spPr>
          <a:xfrm>
            <a:off x="0" y="312285"/>
            <a:ext cx="25506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 sz="2800" i="1" dirty="0"/>
              <a:t>Esperimento 6</a:t>
            </a:r>
          </a:p>
        </p:txBody>
      </p:sp>
      <p:graphicFrame>
        <p:nvGraphicFramePr>
          <p:cNvPr id="34" name="Tabella 6">
            <a:extLst>
              <a:ext uri="{FF2B5EF4-FFF2-40B4-BE49-F238E27FC236}">
                <a16:creationId xmlns:a16="http://schemas.microsoft.com/office/drawing/2014/main" id="{578DD3E2-4B43-4417-8089-0C25C808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85207"/>
              </p:ext>
            </p:extLst>
          </p:nvPr>
        </p:nvGraphicFramePr>
        <p:xfrm>
          <a:off x="660741" y="890085"/>
          <a:ext cx="6276635" cy="8690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55327">
                  <a:extLst>
                    <a:ext uri="{9D8B030D-6E8A-4147-A177-3AD203B41FA5}">
                      <a16:colId xmlns:a16="http://schemas.microsoft.com/office/drawing/2014/main" val="589140706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556184104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13890471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3995780462"/>
                    </a:ext>
                  </a:extLst>
                </a:gridCol>
                <a:gridCol w="1255327">
                  <a:extLst>
                    <a:ext uri="{9D8B030D-6E8A-4147-A177-3AD203B41FA5}">
                      <a16:colId xmlns:a16="http://schemas.microsoft.com/office/drawing/2014/main" val="400684993"/>
                    </a:ext>
                  </a:extLst>
                </a:gridCol>
              </a:tblGrid>
              <a:tr h="461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epoche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batch size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learning rate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training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testing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169107"/>
                  </a:ext>
                </a:extLst>
              </a:tr>
              <a:tr h="367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0.00001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49%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48%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303128"/>
                  </a:ext>
                </a:extLst>
              </a:tr>
            </a:tbl>
          </a:graphicData>
        </a:graphic>
      </p:graphicFrame>
      <p:pic>
        <p:nvPicPr>
          <p:cNvPr id="7" name="image22.png">
            <a:extLst>
              <a:ext uri="{FF2B5EF4-FFF2-40B4-BE49-F238E27FC236}">
                <a16:creationId xmlns:a16="http://schemas.microsoft.com/office/drawing/2014/main" id="{9B156721-B47D-4497-82F2-ABD5EC33164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0741" y="2056278"/>
            <a:ext cx="3394998" cy="2563800"/>
          </a:xfrm>
          <a:prstGeom prst="rect">
            <a:avLst/>
          </a:prstGeom>
          <a:ln/>
        </p:spPr>
      </p:pic>
      <p:pic>
        <p:nvPicPr>
          <p:cNvPr id="8" name="image23.png">
            <a:extLst>
              <a:ext uri="{FF2B5EF4-FFF2-40B4-BE49-F238E27FC236}">
                <a16:creationId xmlns:a16="http://schemas.microsoft.com/office/drawing/2014/main" id="{89C0AFEB-DE11-41E4-A401-4800B72008A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36968" y="2024317"/>
            <a:ext cx="3173888" cy="262772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67484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D04FD3-FB69-4A03-BD48-41A589288F07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328267" y="180938"/>
            <a:ext cx="6534005" cy="801828"/>
          </a:xfrm>
        </p:spPr>
        <p:txBody>
          <a:bodyPr/>
          <a:lstStyle/>
          <a:p>
            <a:r>
              <a:rPr lang="it-IT" dirty="0"/>
              <a:t>CREAZIONE DATASET «I SOLITI IGNOTI»</a:t>
            </a:r>
          </a:p>
        </p:txBody>
      </p:sp>
      <p:pic>
        <p:nvPicPr>
          <p:cNvPr id="1026" name="Picture 2" descr="I soliti ignoti in streaming: diretta e puntate on demand | TVdream">
            <a:extLst>
              <a:ext uri="{FF2B5EF4-FFF2-40B4-BE49-F238E27FC236}">
                <a16:creationId xmlns:a16="http://schemas.microsoft.com/office/drawing/2014/main" id="{9F7EA86E-1FB3-45FA-92FC-E18CBE39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93" y="1179320"/>
            <a:ext cx="5419141" cy="304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44DB75-A005-4751-98A4-02544C02E5DD}"/>
              </a:ext>
            </a:extLst>
          </p:cNvPr>
          <p:cNvSpPr txBox="1"/>
          <p:nvPr/>
        </p:nvSpPr>
        <p:spPr>
          <a:xfrm>
            <a:off x="6107906" y="1727160"/>
            <a:ext cx="2678906" cy="2124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it-IT" sz="1400" dirty="0">
                <a:solidFill>
                  <a:schemeClr val="bg1"/>
                </a:solidFill>
                <a:effectLst/>
                <a:latin typeface="Share Tech"/>
                <a:ea typeface="Gadugi" panose="020B0502040204020203" pitchFamily="34" charset="0"/>
                <a:cs typeface="Gadugi" panose="020B0502040204020203" pitchFamily="34" charset="0"/>
              </a:rPr>
              <a:t>La creazione del dataset si è basata sulla selezione di specifiche puntate.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bg1"/>
                </a:solidFill>
                <a:latin typeface="Share Tech"/>
                <a:ea typeface="Gadugi" panose="020B0502040204020203" pitchFamily="34" charset="0"/>
                <a:cs typeface="Gadugi" panose="020B0502040204020203" pitchFamily="34" charset="0"/>
              </a:rPr>
              <a:t>Poiché </a:t>
            </a:r>
            <a:r>
              <a:rPr lang="it-IT" sz="1400" dirty="0">
                <a:solidFill>
                  <a:schemeClr val="bg1"/>
                </a:solidFill>
                <a:effectLst/>
                <a:latin typeface="Share Tech"/>
                <a:ea typeface="Gadugi" panose="020B0502040204020203" pitchFamily="34" charset="0"/>
                <a:cs typeface="Gadugi" panose="020B0502040204020203" pitchFamily="34" charset="0"/>
              </a:rPr>
              <a:t>le classi di parentela sono 4 sono state prese in considerazione 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  <a:effectLst/>
                <a:latin typeface="Share Tech"/>
                <a:ea typeface="Gadugi" panose="020B0502040204020203" pitchFamily="34" charset="0"/>
                <a:cs typeface="Gadugi" panose="020B0502040204020203" pitchFamily="34" charset="0"/>
              </a:rPr>
              <a:t>tre</a:t>
            </a:r>
            <a:r>
              <a:rPr lang="it-IT" sz="1400" dirty="0">
                <a:solidFill>
                  <a:schemeClr val="bg1"/>
                </a:solidFill>
                <a:effectLst/>
                <a:latin typeface="Share Tech"/>
                <a:ea typeface="Gadugi" panose="020B0502040204020203" pitchFamily="34" charset="0"/>
                <a:cs typeface="Gadugi" panose="020B0502040204020203" pitchFamily="34" charset="0"/>
              </a:rPr>
              <a:t> 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  <a:effectLst/>
                <a:latin typeface="Share Tech"/>
                <a:ea typeface="Gadugi" panose="020B0502040204020203" pitchFamily="34" charset="0"/>
                <a:cs typeface="Gadugi" panose="020B0502040204020203" pitchFamily="34" charset="0"/>
              </a:rPr>
              <a:t>puntate</a:t>
            </a:r>
            <a:r>
              <a:rPr lang="it-IT" sz="1400" dirty="0">
                <a:solidFill>
                  <a:schemeClr val="bg1"/>
                </a:solidFill>
                <a:effectLst/>
                <a:latin typeface="Share Tech"/>
                <a:ea typeface="Gadugi" panose="020B0502040204020203" pitchFamily="34" charset="0"/>
                <a:cs typeface="Gadugi" panose="020B0502040204020203" pitchFamily="34" charset="0"/>
              </a:rPr>
              <a:t> per ogni classe.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it-IT" sz="1400" dirty="0">
              <a:effectLst/>
              <a:ea typeface="Gadugi" panose="020B0502040204020203" pitchFamily="34" charset="0"/>
              <a:cs typeface="Gadugi" panose="020B0502040204020203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D04FD3-FB69-4A03-BD48-41A589288F07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328267" y="180938"/>
            <a:ext cx="6534005" cy="801828"/>
          </a:xfrm>
        </p:spPr>
        <p:txBody>
          <a:bodyPr/>
          <a:lstStyle/>
          <a:p>
            <a:r>
              <a:rPr lang="it-IT" dirty="0"/>
              <a:t>CREAZIONE DATASET «I SOLITI IGNOTI»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44DB75-A005-4751-98A4-02544C02E5DD}"/>
              </a:ext>
            </a:extLst>
          </p:cNvPr>
          <p:cNvSpPr txBox="1"/>
          <p:nvPr/>
        </p:nvSpPr>
        <p:spPr>
          <a:xfrm>
            <a:off x="360159" y="1417548"/>
            <a:ext cx="7444133" cy="266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Scelta episodi «I Soliti Ignoti»</a:t>
            </a:r>
          </a:p>
          <a:p>
            <a:pPr marL="285750" indent="-285750" algn="l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Scelta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ea typeface="Gadugi" panose="020B0502040204020203" pitchFamily="34" charset="0"/>
                <a:cs typeface="Gadugi" panose="020B0502040204020203" pitchFamily="34" charset="0"/>
              </a:rPr>
              <a:t>frames</a:t>
            </a: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 degli episodi, in cui sono mostrati singolarmente gli 8 partecipanti frontalmente</a:t>
            </a:r>
          </a:p>
          <a:p>
            <a:pPr marL="285750" indent="-285750" algn="l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Estrazione dei volti dai frames tramite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ea typeface="Gadugi" panose="020B0502040204020203" pitchFamily="34" charset="0"/>
                <a:cs typeface="Gadugi" panose="020B0502040204020203" pitchFamily="34" charset="0"/>
              </a:rPr>
              <a:t>face </a:t>
            </a:r>
            <a:r>
              <a:rPr lang="it-IT" dirty="0" err="1">
                <a:solidFill>
                  <a:schemeClr val="accent5">
                    <a:lumMod val="75000"/>
                  </a:schemeClr>
                </a:solidFill>
                <a:ea typeface="Gadugi" panose="020B0502040204020203" pitchFamily="34" charset="0"/>
                <a:cs typeface="Gadugi" panose="020B0502040204020203" pitchFamily="34" charset="0"/>
              </a:rPr>
              <a:t>detection</a:t>
            </a:r>
            <a:endParaRPr lang="it-IT" dirty="0">
              <a:solidFill>
                <a:schemeClr val="bg1"/>
              </a:solidFill>
              <a:ea typeface="Gadugi" panose="020B0502040204020203" pitchFamily="34" charset="0"/>
              <a:cs typeface="Gadugi" panose="020B0502040204020203" pitchFamily="34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 err="1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Organizzazzione</a:t>
            </a: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 files .</a:t>
            </a:r>
            <a:r>
              <a:rPr lang="it-IT" dirty="0" err="1">
                <a:solidFill>
                  <a:schemeClr val="accent5">
                    <a:lumMod val="75000"/>
                  </a:schemeClr>
                </a:solidFill>
                <a:ea typeface="Gadugi" panose="020B0502040204020203" pitchFamily="34" charset="0"/>
                <a:cs typeface="Gadugi" panose="020B0502040204020203" pitchFamily="34" charset="0"/>
              </a:rPr>
              <a:t>csv</a:t>
            </a: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 con le coppie da confrontare per ogni puntata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it-IT" dirty="0">
              <a:solidFill>
                <a:schemeClr val="bg1"/>
              </a:solidFill>
              <a:ea typeface="Gadugi" panose="020B0502040204020203" pitchFamily="34" charset="0"/>
              <a:cs typeface="Gadugi" panose="020B0502040204020203" pitchFamily="34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it-IT" dirty="0">
              <a:solidFill>
                <a:schemeClr val="bg1"/>
              </a:solidFill>
              <a:ea typeface="Gadugi" panose="020B0502040204020203" pitchFamily="34" charset="0"/>
              <a:cs typeface="Gadugi" panose="020B0502040204020203" pitchFamily="34" charset="0"/>
            </a:endParaRPr>
          </a:p>
        </p:txBody>
      </p:sp>
      <p:grpSp>
        <p:nvGrpSpPr>
          <p:cNvPr id="5" name="Google Shape;9949;p58">
            <a:extLst>
              <a:ext uri="{FF2B5EF4-FFF2-40B4-BE49-F238E27FC236}">
                <a16:creationId xmlns:a16="http://schemas.microsoft.com/office/drawing/2014/main" id="{1C2A7A4B-0366-4FF0-B4DB-5F53AC3E8C8F}"/>
              </a:ext>
            </a:extLst>
          </p:cNvPr>
          <p:cNvGrpSpPr/>
          <p:nvPr/>
        </p:nvGrpSpPr>
        <p:grpSpPr>
          <a:xfrm>
            <a:off x="5131070" y="2571750"/>
            <a:ext cx="255247" cy="327458"/>
            <a:chOff x="6974158" y="2789537"/>
            <a:chExt cx="255247" cy="327458"/>
          </a:xfrm>
          <a:solidFill>
            <a:schemeClr val="accent5">
              <a:lumMod val="75000"/>
            </a:schemeClr>
          </a:solidFill>
        </p:grpSpPr>
        <p:sp>
          <p:nvSpPr>
            <p:cNvPr id="7" name="Google Shape;9950;p58">
              <a:extLst>
                <a:ext uri="{FF2B5EF4-FFF2-40B4-BE49-F238E27FC236}">
                  <a16:creationId xmlns:a16="http://schemas.microsoft.com/office/drawing/2014/main" id="{0502DF8A-4F29-4EAF-BFC3-D20F9AC8BB96}"/>
                </a:ext>
              </a:extLst>
            </p:cNvPr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" name="Google Shape;9951;p58">
              <a:extLst>
                <a:ext uri="{FF2B5EF4-FFF2-40B4-BE49-F238E27FC236}">
                  <a16:creationId xmlns:a16="http://schemas.microsoft.com/office/drawing/2014/main" id="{67AAAE8A-957B-4AE8-948E-AC3DA3B5BD6D}"/>
                </a:ext>
              </a:extLst>
            </p:cNvPr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" name="Google Shape;9952;p58">
              <a:extLst>
                <a:ext uri="{FF2B5EF4-FFF2-40B4-BE49-F238E27FC236}">
                  <a16:creationId xmlns:a16="http://schemas.microsoft.com/office/drawing/2014/main" id="{4C9DDFD9-28A1-464A-8A25-6D729006387C}"/>
                </a:ext>
              </a:extLst>
            </p:cNvPr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" name="Google Shape;9953;p58">
              <a:extLst>
                <a:ext uri="{FF2B5EF4-FFF2-40B4-BE49-F238E27FC236}">
                  <a16:creationId xmlns:a16="http://schemas.microsoft.com/office/drawing/2014/main" id="{633A2FF2-CEEF-4638-B7B0-90FCF1767217}"/>
                </a:ext>
              </a:extLst>
            </p:cNvPr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Google Shape;9954;p58">
              <a:extLst>
                <a:ext uri="{FF2B5EF4-FFF2-40B4-BE49-F238E27FC236}">
                  <a16:creationId xmlns:a16="http://schemas.microsoft.com/office/drawing/2014/main" id="{93522081-B46B-43C2-9381-843F73578780}"/>
                </a:ext>
              </a:extLst>
            </p:cNvPr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" name="Google Shape;9955;p58">
              <a:extLst>
                <a:ext uri="{FF2B5EF4-FFF2-40B4-BE49-F238E27FC236}">
                  <a16:creationId xmlns:a16="http://schemas.microsoft.com/office/drawing/2014/main" id="{ECB533C5-0BF1-42F7-BE58-F902F086504E}"/>
                </a:ext>
              </a:extLst>
            </p:cNvPr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oogle Shape;9956;p58">
            <a:extLst>
              <a:ext uri="{FF2B5EF4-FFF2-40B4-BE49-F238E27FC236}">
                <a16:creationId xmlns:a16="http://schemas.microsoft.com/office/drawing/2014/main" id="{CD002154-EFB1-42FF-9E1F-5FF0F22C3783}"/>
              </a:ext>
            </a:extLst>
          </p:cNvPr>
          <p:cNvGrpSpPr/>
          <p:nvPr/>
        </p:nvGrpSpPr>
        <p:grpSpPr>
          <a:xfrm>
            <a:off x="5506642" y="2567051"/>
            <a:ext cx="244291" cy="326314"/>
            <a:chOff x="7530697" y="2790299"/>
            <a:chExt cx="244291" cy="326314"/>
          </a:xfrm>
          <a:solidFill>
            <a:schemeClr val="accent5">
              <a:lumMod val="75000"/>
            </a:schemeClr>
          </a:solidFill>
        </p:grpSpPr>
        <p:sp>
          <p:nvSpPr>
            <p:cNvPr id="14" name="Google Shape;9957;p58">
              <a:extLst>
                <a:ext uri="{FF2B5EF4-FFF2-40B4-BE49-F238E27FC236}">
                  <a16:creationId xmlns:a16="http://schemas.microsoft.com/office/drawing/2014/main" id="{79DD5683-4630-4EC7-A4F9-CFBEE11DFDFA}"/>
                </a:ext>
              </a:extLst>
            </p:cNvPr>
            <p:cNvSpPr/>
            <p:nvPr/>
          </p:nvSpPr>
          <p:spPr>
            <a:xfrm>
              <a:off x="7616911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Google Shape;9958;p58">
              <a:extLst>
                <a:ext uri="{FF2B5EF4-FFF2-40B4-BE49-F238E27FC236}">
                  <a16:creationId xmlns:a16="http://schemas.microsoft.com/office/drawing/2014/main" id="{004FF75E-E5C8-4010-8DD9-AE917825E9B3}"/>
                </a:ext>
              </a:extLst>
            </p:cNvPr>
            <p:cNvSpPr/>
            <p:nvPr/>
          </p:nvSpPr>
          <p:spPr>
            <a:xfrm>
              <a:off x="7678548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Google Shape;9959;p58">
              <a:extLst>
                <a:ext uri="{FF2B5EF4-FFF2-40B4-BE49-F238E27FC236}">
                  <a16:creationId xmlns:a16="http://schemas.microsoft.com/office/drawing/2014/main" id="{A6817587-C5D0-4E08-9429-251B949C873D}"/>
                </a:ext>
              </a:extLst>
            </p:cNvPr>
            <p:cNvSpPr/>
            <p:nvPr/>
          </p:nvSpPr>
          <p:spPr>
            <a:xfrm>
              <a:off x="7632408" y="2943136"/>
              <a:ext cx="40869" cy="14671"/>
            </a:xfrm>
            <a:custGeom>
              <a:avLst/>
              <a:gdLst/>
              <a:ahLst/>
              <a:cxnLst/>
              <a:rect l="l" t="t" r="r" b="b"/>
              <a:pathLst>
                <a:path w="1287" h="462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Google Shape;9960;p58">
              <a:extLst>
                <a:ext uri="{FF2B5EF4-FFF2-40B4-BE49-F238E27FC236}">
                  <a16:creationId xmlns:a16="http://schemas.microsoft.com/office/drawing/2014/main" id="{7F25D1AE-5F97-4278-AEA0-6E690E19457C}"/>
                </a:ext>
              </a:extLst>
            </p:cNvPr>
            <p:cNvSpPr/>
            <p:nvPr/>
          </p:nvSpPr>
          <p:spPr>
            <a:xfrm>
              <a:off x="7530697" y="2790299"/>
              <a:ext cx="244291" cy="326314"/>
            </a:xfrm>
            <a:custGeom>
              <a:avLst/>
              <a:gdLst/>
              <a:ahLst/>
              <a:cxnLst/>
              <a:rect l="l" t="t" r="r" b="b"/>
              <a:pathLst>
                <a:path w="7693" h="10276" extrusionOk="0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8" name="Google Shape;9961;p58">
              <a:extLst>
                <a:ext uri="{FF2B5EF4-FFF2-40B4-BE49-F238E27FC236}">
                  <a16:creationId xmlns:a16="http://schemas.microsoft.com/office/drawing/2014/main" id="{F6E65448-6DA5-4170-9E4F-D5484FA85E18}"/>
                </a:ext>
              </a:extLst>
            </p:cNvPr>
            <p:cNvSpPr/>
            <p:nvPr/>
          </p:nvSpPr>
          <p:spPr>
            <a:xfrm>
              <a:off x="7611608" y="2891630"/>
              <a:ext cx="20069" cy="9463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9" name="Google Shape;9962;p58">
              <a:extLst>
                <a:ext uri="{FF2B5EF4-FFF2-40B4-BE49-F238E27FC236}">
                  <a16:creationId xmlns:a16="http://schemas.microsoft.com/office/drawing/2014/main" id="{B74598DC-1B35-4C00-B575-A0497C6CA52E}"/>
                </a:ext>
              </a:extLst>
            </p:cNvPr>
            <p:cNvSpPr/>
            <p:nvPr/>
          </p:nvSpPr>
          <p:spPr>
            <a:xfrm>
              <a:off x="7673245" y="2891630"/>
              <a:ext cx="19688" cy="9463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pic>
        <p:nvPicPr>
          <p:cNvPr id="4" name="Elemento grafico 3" descr="Televisione contorno">
            <a:extLst>
              <a:ext uri="{FF2B5EF4-FFF2-40B4-BE49-F238E27FC236}">
                <a16:creationId xmlns:a16="http://schemas.microsoft.com/office/drawing/2014/main" id="{F3C54464-FEB1-49A1-9AF7-9C7A5573D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5604" y="1361080"/>
            <a:ext cx="398246" cy="398246"/>
          </a:xfrm>
          <a:prstGeom prst="rect">
            <a:avLst/>
          </a:prstGeom>
        </p:spPr>
      </p:pic>
      <p:pic>
        <p:nvPicPr>
          <p:cNvPr id="21" name="Elemento grafico 20" descr="Inventario di ricerca contorno">
            <a:extLst>
              <a:ext uri="{FF2B5EF4-FFF2-40B4-BE49-F238E27FC236}">
                <a16:creationId xmlns:a16="http://schemas.microsoft.com/office/drawing/2014/main" id="{252CFCFF-193E-4A94-AEA6-C1531CC54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8400" y="1759326"/>
            <a:ext cx="475414" cy="475414"/>
          </a:xfrm>
          <a:prstGeom prst="rect">
            <a:avLst/>
          </a:prstGeom>
        </p:spPr>
      </p:pic>
      <p:pic>
        <p:nvPicPr>
          <p:cNvPr id="24" name="Elemento grafico 23" descr="Apri cartella contorno">
            <a:extLst>
              <a:ext uri="{FF2B5EF4-FFF2-40B4-BE49-F238E27FC236}">
                <a16:creationId xmlns:a16="http://schemas.microsoft.com/office/drawing/2014/main" id="{7F7EDF8C-0355-4E77-BFBB-C1A25DA3C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8636" y="2978853"/>
            <a:ext cx="403665" cy="4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7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4780244" y="313545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SVILUPPO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4780246" y="3568334"/>
            <a:ext cx="1753800" cy="918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Strumenti utilizzati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Come si è arrivati all’obiettivo finale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759292" y="3151577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OBIETTIVO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736056" y="3218316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736056" y="3651196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 cos’è la kinship recognition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736056" y="246740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759285" y="3584457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Obiettivo del lavoro svolto 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759285" y="240066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CONTENUTI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4779652" y="23845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718403" y="1382908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766382" y="1318197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4779652" y="1301409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 rot="10800000" flipH="1" flipV="1">
            <a:off x="718402" y="1794957"/>
            <a:ext cx="17653" cy="961345"/>
          </a:xfrm>
          <a:prstGeom prst="bentConnector3">
            <a:avLst>
              <a:gd name="adj1" fmla="val -129496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2759286" y="1730246"/>
            <a:ext cx="7097" cy="959317"/>
          </a:xfrm>
          <a:prstGeom prst="bentConnector3">
            <a:avLst>
              <a:gd name="adj1" fmla="val 332107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80" idx="1"/>
          </p:cNvCxnSpPr>
          <p:nvPr/>
        </p:nvCxnSpPr>
        <p:spPr>
          <a:xfrm>
            <a:off x="4779652" y="171345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788756" y="114622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5603756" y="212552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846229" y="1490783"/>
            <a:ext cx="607747" cy="61587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923332" y="1481054"/>
            <a:ext cx="577214" cy="580282"/>
            <a:chOff x="3095743" y="3805394"/>
            <a:chExt cx="352842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3" y="3805394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2873540" y="1482095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71;p27">
            <a:extLst>
              <a:ext uri="{FF2B5EF4-FFF2-40B4-BE49-F238E27FC236}">
                <a16:creationId xmlns:a16="http://schemas.microsoft.com/office/drawing/2014/main" id="{41853B39-AD71-425A-94F0-0B19D821C660}"/>
              </a:ext>
            </a:extLst>
          </p:cNvPr>
          <p:cNvSpPr txBox="1">
            <a:spLocks/>
          </p:cNvSpPr>
          <p:nvPr/>
        </p:nvSpPr>
        <p:spPr>
          <a:xfrm>
            <a:off x="7044932" y="313545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it-IT" dirty="0"/>
              <a:t>RISULTATI</a:t>
            </a:r>
          </a:p>
        </p:txBody>
      </p:sp>
      <p:sp>
        <p:nvSpPr>
          <p:cNvPr id="44" name="Google Shape;472;p27">
            <a:extLst>
              <a:ext uri="{FF2B5EF4-FFF2-40B4-BE49-F238E27FC236}">
                <a16:creationId xmlns:a16="http://schemas.microsoft.com/office/drawing/2014/main" id="{9FE62420-3449-498B-B31E-4ED7FD10518A}"/>
              </a:ext>
            </a:extLst>
          </p:cNvPr>
          <p:cNvSpPr txBox="1">
            <a:spLocks/>
          </p:cNvSpPr>
          <p:nvPr/>
        </p:nvSpPr>
        <p:spPr>
          <a:xfrm>
            <a:off x="7044934" y="3568334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it-IT" dirty="0"/>
              <a:t>Analisi dei risultati ottenuti</a:t>
            </a:r>
          </a:p>
        </p:txBody>
      </p:sp>
      <p:sp>
        <p:nvSpPr>
          <p:cNvPr id="45" name="Google Shape;480;p27">
            <a:extLst>
              <a:ext uri="{FF2B5EF4-FFF2-40B4-BE49-F238E27FC236}">
                <a16:creationId xmlns:a16="http://schemas.microsoft.com/office/drawing/2014/main" id="{4A6F83C9-EE1D-42ED-B3E9-284EB25F599D}"/>
              </a:ext>
            </a:extLst>
          </p:cNvPr>
          <p:cNvSpPr txBox="1">
            <a:spLocks/>
          </p:cNvSpPr>
          <p:nvPr/>
        </p:nvSpPr>
        <p:spPr>
          <a:xfrm>
            <a:off x="7044340" y="2384546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  <p:sp>
        <p:nvSpPr>
          <p:cNvPr id="46" name="Google Shape;483;p27">
            <a:extLst>
              <a:ext uri="{FF2B5EF4-FFF2-40B4-BE49-F238E27FC236}">
                <a16:creationId xmlns:a16="http://schemas.microsoft.com/office/drawing/2014/main" id="{E58488B3-437F-4AF7-93F9-E192067E458F}"/>
              </a:ext>
            </a:extLst>
          </p:cNvPr>
          <p:cNvSpPr/>
          <p:nvPr/>
        </p:nvSpPr>
        <p:spPr>
          <a:xfrm>
            <a:off x="7044340" y="1301409"/>
            <a:ext cx="824100" cy="824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86;p27">
            <a:extLst>
              <a:ext uri="{FF2B5EF4-FFF2-40B4-BE49-F238E27FC236}">
                <a16:creationId xmlns:a16="http://schemas.microsoft.com/office/drawing/2014/main" id="{6B1384EC-435A-417C-BAAB-A6EC62D8FE00}"/>
              </a:ext>
            </a:extLst>
          </p:cNvPr>
          <p:cNvCxnSpPr>
            <a:cxnSpLocks/>
            <a:stCxn id="46" idx="1"/>
            <a:endCxn id="45" idx="1"/>
          </p:cNvCxnSpPr>
          <p:nvPr/>
        </p:nvCxnSpPr>
        <p:spPr>
          <a:xfrm>
            <a:off x="7044340" y="171345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8;p27">
            <a:extLst>
              <a:ext uri="{FF2B5EF4-FFF2-40B4-BE49-F238E27FC236}">
                <a16:creationId xmlns:a16="http://schemas.microsoft.com/office/drawing/2014/main" id="{0D88C3A7-0FA4-4CB2-BB7E-E5C939EC3957}"/>
              </a:ext>
            </a:extLst>
          </p:cNvPr>
          <p:cNvSpPr/>
          <p:nvPr/>
        </p:nvSpPr>
        <p:spPr>
          <a:xfrm>
            <a:off x="7868444" y="212552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0478;p59">
            <a:extLst>
              <a:ext uri="{FF2B5EF4-FFF2-40B4-BE49-F238E27FC236}">
                <a16:creationId xmlns:a16="http://schemas.microsoft.com/office/drawing/2014/main" id="{6828CE37-3214-43FD-AD70-F7060AD11A7C}"/>
              </a:ext>
            </a:extLst>
          </p:cNvPr>
          <p:cNvGrpSpPr/>
          <p:nvPr/>
        </p:nvGrpSpPr>
        <p:grpSpPr>
          <a:xfrm>
            <a:off x="7172424" y="1423306"/>
            <a:ext cx="567932" cy="614912"/>
            <a:chOff x="852385" y="1510916"/>
            <a:chExt cx="353145" cy="351998"/>
          </a:xfrm>
          <a:solidFill>
            <a:schemeClr val="bg2">
              <a:lumMod val="90000"/>
              <a:lumOff val="10000"/>
            </a:schemeClr>
          </a:solidFill>
        </p:grpSpPr>
        <p:sp>
          <p:nvSpPr>
            <p:cNvPr id="55" name="Google Shape;10479;p59">
              <a:extLst>
                <a:ext uri="{FF2B5EF4-FFF2-40B4-BE49-F238E27FC236}">
                  <a16:creationId xmlns:a16="http://schemas.microsoft.com/office/drawing/2014/main" id="{3A55D585-BA87-44BA-9F3C-0F2AF8D5EB63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Google Shape;10480;p59">
              <a:extLst>
                <a:ext uri="{FF2B5EF4-FFF2-40B4-BE49-F238E27FC236}">
                  <a16:creationId xmlns:a16="http://schemas.microsoft.com/office/drawing/2014/main" id="{D27B6EC3-7E73-4F1B-98BC-B49D6FC360D3}"/>
                </a:ext>
              </a:extLst>
            </p:cNvPr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Google Shape;10481;p59">
              <a:extLst>
                <a:ext uri="{FF2B5EF4-FFF2-40B4-BE49-F238E27FC236}">
                  <a16:creationId xmlns:a16="http://schemas.microsoft.com/office/drawing/2014/main" id="{006606AA-E114-488E-8809-7AF85A8A00A2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06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160021" y="-5267"/>
            <a:ext cx="4995762" cy="6907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RISULTATI OTTENUTI TESTING</a:t>
            </a:r>
            <a:endParaRPr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63055DB-7258-45BD-AF7D-C6729C240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28604"/>
              </p:ext>
            </p:extLst>
          </p:nvPr>
        </p:nvGraphicFramePr>
        <p:xfrm>
          <a:off x="811444" y="685465"/>
          <a:ext cx="6482324" cy="419706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76405">
                  <a:extLst>
                    <a:ext uri="{9D8B030D-6E8A-4147-A177-3AD203B41FA5}">
                      <a16:colId xmlns:a16="http://schemas.microsoft.com/office/drawing/2014/main" val="442353767"/>
                    </a:ext>
                  </a:extLst>
                </a:gridCol>
                <a:gridCol w="1276405">
                  <a:extLst>
                    <a:ext uri="{9D8B030D-6E8A-4147-A177-3AD203B41FA5}">
                      <a16:colId xmlns:a16="http://schemas.microsoft.com/office/drawing/2014/main" val="832360186"/>
                    </a:ext>
                  </a:extLst>
                </a:gridCol>
                <a:gridCol w="1276405">
                  <a:extLst>
                    <a:ext uri="{9D8B030D-6E8A-4147-A177-3AD203B41FA5}">
                      <a16:colId xmlns:a16="http://schemas.microsoft.com/office/drawing/2014/main" val="3669451719"/>
                    </a:ext>
                  </a:extLst>
                </a:gridCol>
                <a:gridCol w="1276405">
                  <a:extLst>
                    <a:ext uri="{9D8B030D-6E8A-4147-A177-3AD203B41FA5}">
                      <a16:colId xmlns:a16="http://schemas.microsoft.com/office/drawing/2014/main" val="420548704"/>
                    </a:ext>
                  </a:extLst>
                </a:gridCol>
                <a:gridCol w="1376704">
                  <a:extLst>
                    <a:ext uri="{9D8B030D-6E8A-4147-A177-3AD203B41FA5}">
                      <a16:colId xmlns:a16="http://schemas.microsoft.com/office/drawing/2014/main" val="1549673296"/>
                    </a:ext>
                  </a:extLst>
                </a:gridCol>
              </a:tblGrid>
              <a:tr h="683966">
                <a:tc>
                  <a:txBody>
                    <a:bodyPr/>
                    <a:lstStyle/>
                    <a:p>
                      <a:r>
                        <a:rPr lang="it-IT" dirty="0">
                          <a:latin typeface="Bahnschrift Light" panose="020B0502040204020203" pitchFamily="34" charset="0"/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Bahnschrift Light" panose="020B0502040204020203" pitchFamily="34" charset="0"/>
                        </a:rPr>
                        <a:t>Episodio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Bahnschrift Light" panose="020B0502040204020203" pitchFamily="34" charset="0"/>
                        </a:rPr>
                        <a:t>Parentela</a:t>
                      </a:r>
                    </a:p>
                    <a:p>
                      <a:r>
                        <a:rPr lang="it-IT" dirty="0">
                          <a:latin typeface="Bahnschrift Light" panose="020B0502040204020203" pitchFamily="34" charset="0"/>
                        </a:rPr>
                        <a:t>Riscontrata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Bahnschrift Light" panose="020B0502040204020203" pitchFamily="34" charset="0"/>
                        </a:rPr>
                        <a:t>Label assegnata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Bahnschrift Light" panose="020B0502040204020203" pitchFamily="34" charset="0"/>
                        </a:rPr>
                        <a:t>Non-parentela riconosciuta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9663"/>
                  </a:ext>
                </a:extLst>
              </a:tr>
              <a:tr h="2953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FD</a:t>
                      </a:r>
                      <a:endParaRPr lang="it-IT" sz="1400" b="1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14/04/21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No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4 - NR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3/7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660411"/>
                  </a:ext>
                </a:extLst>
              </a:tr>
              <a:tr h="2953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FD</a:t>
                      </a:r>
                      <a:endParaRPr lang="it-IT" sz="1400" b="1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16/04/21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Sì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 – FD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0/7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080629"/>
                  </a:ext>
                </a:extLst>
              </a:tr>
              <a:tr h="2646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FD</a:t>
                      </a:r>
                      <a:endParaRPr lang="it-IT" sz="1400" b="1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23/02/21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Sì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 –  FD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2/7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188974"/>
                  </a:ext>
                </a:extLst>
              </a:tr>
              <a:tr h="2953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FS</a:t>
                      </a:r>
                      <a:endParaRPr lang="it-IT" sz="1400" b="1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05/05/21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Sì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 – FS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0/7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8882132"/>
                  </a:ext>
                </a:extLst>
              </a:tr>
              <a:tr h="2953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FS</a:t>
                      </a:r>
                      <a:endParaRPr lang="it-IT" sz="1400" b="1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09/04/21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Sì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 – FS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0/7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5895904"/>
                  </a:ext>
                </a:extLst>
              </a:tr>
              <a:tr h="2953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FS</a:t>
                      </a:r>
                      <a:endParaRPr lang="it-IT" sz="1400" b="1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20/04/21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Sì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 – FS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3/7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79488"/>
                  </a:ext>
                </a:extLst>
              </a:tr>
              <a:tr h="2953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MD</a:t>
                      </a:r>
                      <a:endParaRPr lang="it-IT" sz="1400" b="1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10/01/21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Sì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2 – MD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0/7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59269729"/>
                  </a:ext>
                </a:extLst>
              </a:tr>
              <a:tr h="2953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MD</a:t>
                      </a:r>
                      <a:endParaRPr lang="it-IT" sz="1400" b="1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18/04/21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Sì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2 – MD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0/7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7330599"/>
                  </a:ext>
                </a:extLst>
              </a:tr>
              <a:tr h="2953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MD</a:t>
                      </a:r>
                      <a:endParaRPr lang="it-IT" sz="1400" b="1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19/04/21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No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 – FD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0/7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096580"/>
                  </a:ext>
                </a:extLst>
              </a:tr>
              <a:tr h="2953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MS</a:t>
                      </a:r>
                      <a:endParaRPr lang="it-IT" sz="1400" b="1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25/04/21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No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 – FD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1/7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88583165"/>
                  </a:ext>
                </a:extLst>
              </a:tr>
              <a:tr h="2953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MS</a:t>
                      </a:r>
                      <a:endParaRPr lang="it-IT" sz="1400" b="1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27/04/21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No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 – FD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0/7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2607567"/>
                  </a:ext>
                </a:extLst>
              </a:tr>
              <a:tr h="2953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MS</a:t>
                      </a:r>
                      <a:endParaRPr lang="it-IT" sz="1400" b="1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29/03/21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Sì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3 – MS</a:t>
                      </a:r>
                      <a:endParaRPr lang="it-IT" sz="14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1/7</a:t>
                      </a:r>
                      <a:endParaRPr lang="it-IT" sz="14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05192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0A31B4-1128-4CD7-BC20-CC91225B635F}"/>
              </a:ext>
            </a:extLst>
          </p:cNvPr>
          <p:cNvSpPr txBox="1"/>
          <p:nvPr/>
        </p:nvSpPr>
        <p:spPr>
          <a:xfrm>
            <a:off x="7445589" y="4391268"/>
            <a:ext cx="1509074" cy="869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it-IT" sz="1400" dirty="0">
                <a:solidFill>
                  <a:schemeClr val="bg1"/>
                </a:solidFill>
                <a:effectLst/>
                <a:latin typeface="Share Tech"/>
                <a:ea typeface="Gadugi" panose="020B0502040204020203" pitchFamily="34" charset="0"/>
                <a:cs typeface="Gadugi" panose="020B0502040204020203" pitchFamily="34" charset="0"/>
              </a:rPr>
              <a:t>Accuratezza testing: 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  <a:effectLst/>
                <a:latin typeface="Share Tech"/>
                <a:ea typeface="Gadugi" panose="020B0502040204020203" pitchFamily="34" charset="0"/>
                <a:cs typeface="Gadugi" panose="020B0502040204020203" pitchFamily="34" charset="0"/>
              </a:rPr>
              <a:t>18%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it-IT" sz="1400" dirty="0">
              <a:effectLst/>
              <a:ea typeface="Gadugi" panose="020B0502040204020203" pitchFamily="34" charset="0"/>
              <a:cs typeface="Gadugi" panose="020B0502040204020203" pitchFamily="34" charset="0"/>
            </a:endParaRPr>
          </a:p>
        </p:txBody>
      </p:sp>
      <p:sp>
        <p:nvSpPr>
          <p:cNvPr id="6" name="Google Shape;9845;p58">
            <a:extLst>
              <a:ext uri="{FF2B5EF4-FFF2-40B4-BE49-F238E27FC236}">
                <a16:creationId xmlns:a16="http://schemas.microsoft.com/office/drawing/2014/main" id="{7250280A-7789-4C17-970A-6EC62C189483}"/>
              </a:ext>
            </a:extLst>
          </p:cNvPr>
          <p:cNvSpPr/>
          <p:nvPr/>
        </p:nvSpPr>
        <p:spPr>
          <a:xfrm>
            <a:off x="7445589" y="4391268"/>
            <a:ext cx="499602" cy="491258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217172" y="65069"/>
            <a:ext cx="4995762" cy="6907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CASCATA</a:t>
            </a:r>
            <a:endParaRPr dirty="0"/>
          </a:p>
        </p:txBody>
      </p:sp>
      <p:sp>
        <p:nvSpPr>
          <p:cNvPr id="5" name="Google Shape;573;p29">
            <a:extLst>
              <a:ext uri="{FF2B5EF4-FFF2-40B4-BE49-F238E27FC236}">
                <a16:creationId xmlns:a16="http://schemas.microsoft.com/office/drawing/2014/main" id="{A5F635C0-28D6-4209-87C5-495E09C4AA0A}"/>
              </a:ext>
            </a:extLst>
          </p:cNvPr>
          <p:cNvSpPr txBox="1">
            <a:spLocks/>
          </p:cNvSpPr>
          <p:nvPr/>
        </p:nvSpPr>
        <p:spPr>
          <a:xfrm>
            <a:off x="217172" y="755801"/>
            <a:ext cx="8503400" cy="1013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Al fine di comprendere il comportamento della rete neurale, si è deciso di procedere con il metodo della </a:t>
            </a:r>
            <a:r>
              <a:rPr lang="it-IT" dirty="0">
                <a:solidFill>
                  <a:schemeClr val="accent5"/>
                </a:solidFill>
                <a:ea typeface="Gadugi" panose="020B0502040204020203" pitchFamily="34" charset="0"/>
                <a:cs typeface="Gadugi" panose="020B0502040204020203" pitchFamily="34" charset="0"/>
              </a:rPr>
              <a:t>cascata</a:t>
            </a: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, che consiste nell’eliminare di volta in volta la classe che ha ottenuto il risultato maggiore in termini di correttezza di predizione, fino ad ottenere un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ea typeface="Gadugi" panose="020B0502040204020203" pitchFamily="34" charset="0"/>
                <a:cs typeface="Gadugi" panose="020B0502040204020203" pitchFamily="34" charset="0"/>
              </a:rPr>
              <a:t>problema</a:t>
            </a: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ea typeface="Gadugi" panose="020B0502040204020203" pitchFamily="34" charset="0"/>
                <a:cs typeface="Gadugi" panose="020B0502040204020203" pitchFamily="34" charset="0"/>
              </a:rPr>
              <a:t>binario</a:t>
            </a: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.</a:t>
            </a:r>
          </a:p>
        </p:txBody>
      </p:sp>
      <p:sp>
        <p:nvSpPr>
          <p:cNvPr id="6" name="Google Shape;573;p29">
            <a:extLst>
              <a:ext uri="{FF2B5EF4-FFF2-40B4-BE49-F238E27FC236}">
                <a16:creationId xmlns:a16="http://schemas.microsoft.com/office/drawing/2014/main" id="{60CB2263-130A-461B-BB58-6D11AC9D4184}"/>
              </a:ext>
            </a:extLst>
          </p:cNvPr>
          <p:cNvSpPr txBox="1">
            <a:spLocks/>
          </p:cNvSpPr>
          <p:nvPr/>
        </p:nvSpPr>
        <p:spPr>
          <a:xfrm>
            <a:off x="2803020" y="4387699"/>
            <a:ext cx="3754943" cy="356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200" i="1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Matrice di confusione ottenuta dopo la fase di testing</a:t>
            </a:r>
            <a:endParaRPr lang="it-IT" sz="1200" i="1" dirty="0">
              <a:solidFill>
                <a:schemeClr val="accent5"/>
              </a:solidFill>
              <a:ea typeface="Gadugi" panose="020B0502040204020203" pitchFamily="34" charset="0"/>
              <a:cs typeface="Gadugi" panose="020B0502040204020203" pitchFamily="34" charset="0"/>
            </a:endParaRPr>
          </a:p>
        </p:txBody>
      </p:sp>
      <p:pic>
        <p:nvPicPr>
          <p:cNvPr id="7" name="image25.jpg">
            <a:extLst>
              <a:ext uri="{FF2B5EF4-FFF2-40B4-BE49-F238E27FC236}">
                <a16:creationId xmlns:a16="http://schemas.microsoft.com/office/drawing/2014/main" id="{B7C97500-4B69-4C77-BEA5-8422E3C464D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55724" y="1914079"/>
            <a:ext cx="3032551" cy="24736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1138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217172" y="65069"/>
            <a:ext cx="4995762" cy="6907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CASCATA</a:t>
            </a:r>
            <a:endParaRPr dirty="0"/>
          </a:p>
        </p:txBody>
      </p:sp>
      <p:sp>
        <p:nvSpPr>
          <p:cNvPr id="8" name="Google Shape;573;p29">
            <a:extLst>
              <a:ext uri="{FF2B5EF4-FFF2-40B4-BE49-F238E27FC236}">
                <a16:creationId xmlns:a16="http://schemas.microsoft.com/office/drawing/2014/main" id="{74C48393-CF10-4F3B-9DD5-CC80768563C3}"/>
              </a:ext>
            </a:extLst>
          </p:cNvPr>
          <p:cNvSpPr txBox="1">
            <a:spLocks/>
          </p:cNvSpPr>
          <p:nvPr/>
        </p:nvSpPr>
        <p:spPr>
          <a:xfrm>
            <a:off x="417374" y="793755"/>
            <a:ext cx="2897024" cy="348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Primo step eliminazione </a:t>
            </a:r>
            <a:r>
              <a:rPr lang="it-IT" dirty="0">
                <a:solidFill>
                  <a:schemeClr val="accent5"/>
                </a:solidFill>
                <a:ea typeface="Gadugi" panose="020B0502040204020203" pitchFamily="34" charset="0"/>
                <a:cs typeface="Gadugi" panose="020B0502040204020203" pitchFamily="34" charset="0"/>
              </a:rPr>
              <a:t>MD</a:t>
            </a:r>
          </a:p>
        </p:txBody>
      </p:sp>
      <p:sp>
        <p:nvSpPr>
          <p:cNvPr id="10" name="Google Shape;573;p29">
            <a:extLst>
              <a:ext uri="{FF2B5EF4-FFF2-40B4-BE49-F238E27FC236}">
                <a16:creationId xmlns:a16="http://schemas.microsoft.com/office/drawing/2014/main" id="{BB195B35-0A8A-46B5-9825-CBEA314ED4F0}"/>
              </a:ext>
            </a:extLst>
          </p:cNvPr>
          <p:cNvSpPr txBox="1">
            <a:spLocks/>
          </p:cNvSpPr>
          <p:nvPr/>
        </p:nvSpPr>
        <p:spPr>
          <a:xfrm>
            <a:off x="3314398" y="755801"/>
            <a:ext cx="3149524" cy="348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Secondo step eliminazione </a:t>
            </a:r>
            <a:r>
              <a:rPr lang="it-IT" dirty="0">
                <a:solidFill>
                  <a:schemeClr val="accent5"/>
                </a:solidFill>
                <a:ea typeface="Gadugi" panose="020B0502040204020203" pitchFamily="34" charset="0"/>
                <a:cs typeface="Gadugi" panose="020B0502040204020203" pitchFamily="34" charset="0"/>
              </a:rPr>
              <a:t>NR</a:t>
            </a:r>
          </a:p>
        </p:txBody>
      </p:sp>
      <p:sp>
        <p:nvSpPr>
          <p:cNvPr id="12" name="Google Shape;573;p29">
            <a:extLst>
              <a:ext uri="{FF2B5EF4-FFF2-40B4-BE49-F238E27FC236}">
                <a16:creationId xmlns:a16="http://schemas.microsoft.com/office/drawing/2014/main" id="{616BB7B0-9F54-4130-B686-F5567DDC3D74}"/>
              </a:ext>
            </a:extLst>
          </p:cNvPr>
          <p:cNvSpPr txBox="1">
            <a:spLocks/>
          </p:cNvSpPr>
          <p:nvPr/>
        </p:nvSpPr>
        <p:spPr>
          <a:xfrm>
            <a:off x="6411624" y="755801"/>
            <a:ext cx="2897024" cy="348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Terzo step eliminazione </a:t>
            </a:r>
            <a:r>
              <a:rPr lang="it-IT" dirty="0">
                <a:solidFill>
                  <a:schemeClr val="accent5"/>
                </a:solidFill>
                <a:ea typeface="Gadugi" panose="020B0502040204020203" pitchFamily="34" charset="0"/>
                <a:cs typeface="Gadugi" panose="020B0502040204020203" pitchFamily="34" charset="0"/>
              </a:rPr>
              <a:t>FD</a:t>
            </a:r>
          </a:p>
        </p:txBody>
      </p:sp>
      <p:pic>
        <p:nvPicPr>
          <p:cNvPr id="15" name="image5.png">
            <a:extLst>
              <a:ext uri="{FF2B5EF4-FFF2-40B4-BE49-F238E27FC236}">
                <a16:creationId xmlns:a16="http://schemas.microsoft.com/office/drawing/2014/main" id="{AEB01E89-818F-4176-8650-878854D6795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4398" y="1288422"/>
            <a:ext cx="2584615" cy="2127903"/>
          </a:xfrm>
          <a:prstGeom prst="rect">
            <a:avLst/>
          </a:prstGeom>
          <a:ln/>
        </p:spPr>
      </p:pic>
      <p:pic>
        <p:nvPicPr>
          <p:cNvPr id="16" name="image6.png">
            <a:extLst>
              <a:ext uri="{FF2B5EF4-FFF2-40B4-BE49-F238E27FC236}">
                <a16:creationId xmlns:a16="http://schemas.microsoft.com/office/drawing/2014/main" id="{8008E5D7-FA77-465F-95F4-633E8111CB7A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328364" y="1288422"/>
            <a:ext cx="2515235" cy="2120900"/>
          </a:xfrm>
          <a:prstGeom prst="rect">
            <a:avLst/>
          </a:prstGeom>
          <a:ln/>
        </p:spPr>
      </p:pic>
      <p:pic>
        <p:nvPicPr>
          <p:cNvPr id="17" name="image26.png">
            <a:extLst>
              <a:ext uri="{FF2B5EF4-FFF2-40B4-BE49-F238E27FC236}">
                <a16:creationId xmlns:a16="http://schemas.microsoft.com/office/drawing/2014/main" id="{52FBD6A4-7C96-435D-B9C1-A3E44912FEAD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00432" y="1288422"/>
            <a:ext cx="2584615" cy="2127904"/>
          </a:xfrm>
          <a:prstGeom prst="rect">
            <a:avLst/>
          </a:prstGeom>
          <a:ln/>
        </p:spPr>
      </p:pic>
      <p:sp>
        <p:nvSpPr>
          <p:cNvPr id="19" name="Google Shape;573;p29">
            <a:extLst>
              <a:ext uri="{FF2B5EF4-FFF2-40B4-BE49-F238E27FC236}">
                <a16:creationId xmlns:a16="http://schemas.microsoft.com/office/drawing/2014/main" id="{6A3C15AE-DD2E-4AC3-9D97-8A67F7C78626}"/>
              </a:ext>
            </a:extLst>
          </p:cNvPr>
          <p:cNvSpPr txBox="1">
            <a:spLocks/>
          </p:cNvSpPr>
          <p:nvPr/>
        </p:nvSpPr>
        <p:spPr>
          <a:xfrm>
            <a:off x="778966" y="3555958"/>
            <a:ext cx="1887322" cy="1349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200" b="1" dirty="0">
                <a:solidFill>
                  <a:schemeClr val="accent5"/>
                </a:solidFill>
                <a:ea typeface="Gadugi" panose="020B0502040204020203" pitchFamily="34" charset="0"/>
                <a:cs typeface="Gadugi" panose="020B0502040204020203" pitchFamily="34" charset="0"/>
              </a:rPr>
              <a:t>Accuratezza finale: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sz="1200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1° step: 97 errori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sz="1200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2° step: 82 errori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sz="1200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3° step: 50 errori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it-IT" dirty="0">
              <a:solidFill>
                <a:schemeClr val="bg1"/>
              </a:solidFill>
              <a:ea typeface="Gadugi" panose="020B0502040204020203" pitchFamily="34" charset="0"/>
              <a:cs typeface="Gadugi" panose="020B0502040204020203" pitchFamily="34" charset="0"/>
            </a:endParaRPr>
          </a:p>
        </p:txBody>
      </p:sp>
      <p:sp>
        <p:nvSpPr>
          <p:cNvPr id="20" name="Google Shape;573;p29">
            <a:extLst>
              <a:ext uri="{FF2B5EF4-FFF2-40B4-BE49-F238E27FC236}">
                <a16:creationId xmlns:a16="http://schemas.microsoft.com/office/drawing/2014/main" id="{939DA374-D09F-417E-BFA3-13F2FDDDD6A3}"/>
              </a:ext>
            </a:extLst>
          </p:cNvPr>
          <p:cNvSpPr txBox="1">
            <a:spLocks/>
          </p:cNvSpPr>
          <p:nvPr/>
        </p:nvSpPr>
        <p:spPr>
          <a:xfrm>
            <a:off x="2922661" y="4557255"/>
            <a:ext cx="6177311" cy="348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it-IT" sz="1200" i="1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La quantità di </a:t>
            </a:r>
            <a:r>
              <a:rPr lang="it-IT" sz="1200" i="1" dirty="0">
                <a:solidFill>
                  <a:schemeClr val="accent5"/>
                </a:solidFill>
                <a:ea typeface="Gadugi" panose="020B0502040204020203" pitchFamily="34" charset="0"/>
                <a:cs typeface="Gadugi" panose="020B0502040204020203" pitchFamily="34" charset="0"/>
              </a:rPr>
              <a:t>predizione corrette </a:t>
            </a:r>
            <a:r>
              <a:rPr lang="it-IT" sz="1200" i="1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è di 248 – 229 = 19 che corrisponde al </a:t>
            </a:r>
            <a:r>
              <a:rPr lang="it-IT" sz="1200" i="1" dirty="0">
                <a:solidFill>
                  <a:schemeClr val="accent5"/>
                </a:solidFill>
                <a:ea typeface="Gadugi" panose="020B0502040204020203" pitchFamily="34" charset="0"/>
                <a:cs typeface="Gadugi" panose="020B0502040204020203" pitchFamily="34" charset="0"/>
              </a:rPr>
              <a:t>7,66% </a:t>
            </a:r>
          </a:p>
        </p:txBody>
      </p:sp>
    </p:spTree>
    <p:extLst>
      <p:ext uri="{BB962C8B-B14F-4D97-AF65-F5344CB8AC3E}">
        <p14:creationId xmlns:p14="http://schemas.microsoft.com/office/powerpoint/2010/main" val="306806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CONCLUSIONI</a:t>
            </a:r>
            <a:endParaRPr dirty="0"/>
          </a:p>
        </p:txBody>
      </p:sp>
      <p:sp>
        <p:nvSpPr>
          <p:cNvPr id="14" name="Google Shape;573;p29">
            <a:extLst>
              <a:ext uri="{FF2B5EF4-FFF2-40B4-BE49-F238E27FC236}">
                <a16:creationId xmlns:a16="http://schemas.microsoft.com/office/drawing/2014/main" id="{985E19A5-5C9A-4B58-A0A8-3D115F39BA43}"/>
              </a:ext>
            </a:extLst>
          </p:cNvPr>
          <p:cNvSpPr txBox="1">
            <a:spLocks/>
          </p:cNvSpPr>
          <p:nvPr/>
        </p:nvSpPr>
        <p:spPr>
          <a:xfrm>
            <a:off x="618825" y="898975"/>
            <a:ext cx="7825145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In conclusione, la rete ottenuta non ha dato risultati soddisfacenti nella risoluzione del problema di classificazione della parentela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8317A8C5-0F69-46F8-8C93-21454E1CE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06717"/>
              </p:ext>
            </p:extLst>
          </p:nvPr>
        </p:nvGraphicFramePr>
        <p:xfrm>
          <a:off x="1301810" y="1640792"/>
          <a:ext cx="6096000" cy="291681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1619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72128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3469526"/>
                    </a:ext>
                  </a:extLst>
                </a:gridCol>
              </a:tblGrid>
              <a:tr h="320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  <a:latin typeface="Bahnschrift SemiLight" panose="020B0502040204020203" pitchFamily="34" charset="0"/>
                          <a:ea typeface="Bahnschrift SemiLight" panose="020B0502040204020203" pitchFamily="34" charset="0"/>
                          <a:cs typeface="Bahnschrift SemiLight" panose="020B0502040204020203" pitchFamily="34" charset="0"/>
                        </a:rPr>
                        <a:t> </a:t>
                      </a:r>
                      <a:endParaRPr lang="it-IT" sz="120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  <a:latin typeface="Bahnschrift SemiLight" panose="020B0502040204020203" pitchFamily="34" charset="0"/>
                          <a:ea typeface="Bahnschrift SemiLight" panose="020B0502040204020203" pitchFamily="34" charset="0"/>
                          <a:cs typeface="Bahnschrift SemiLight" panose="020B0502040204020203" pitchFamily="34" charset="0"/>
                        </a:rPr>
                        <a:t>Accuratezza training</a:t>
                      </a:r>
                      <a:endParaRPr lang="it-IT" sz="120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Bahnschrift SemiLight" panose="020B0502040204020203" pitchFamily="34" charset="0"/>
                          <a:ea typeface="Bahnschrift SemiLight" panose="020B0502040204020203" pitchFamily="34" charset="0"/>
                          <a:cs typeface="Bahnschrift SemiLight" panose="020B0502040204020203" pitchFamily="34" charset="0"/>
                        </a:rPr>
                        <a:t>Accuratezza testing</a:t>
                      </a:r>
                      <a:endParaRPr lang="it-IT" sz="12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35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solidFill>
                            <a:srgbClr val="002060"/>
                          </a:solidFill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Problema a 2 classi</a:t>
                      </a:r>
                      <a:endParaRPr lang="it-IT" sz="12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64%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63.3%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568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Problema a 4 classi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54%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48%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10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Problema a 5 classi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49%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48%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991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Dataset “I soliti Ignoti”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/</a:t>
                      </a:r>
                      <a:endParaRPr lang="it-IT" sz="12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18%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613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Cascata – eliminazione 1 classe (MD)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51%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51%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077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Cascata – eliminazione 2 classi (MD, NR)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46%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45%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168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Cascata – eliminazione 3 classi (MD, NR, FD)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50%</a:t>
                      </a:r>
                      <a:endParaRPr lang="it-IT" sz="120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solidFill>
                            <a:srgbClr val="00206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50%</a:t>
                      </a:r>
                      <a:endParaRPr lang="it-IT" sz="1200" dirty="0">
                        <a:solidFill>
                          <a:srgbClr val="00206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06761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sp>
        <p:nvSpPr>
          <p:cNvPr id="294" name="Google Shape;573;p29">
            <a:extLst>
              <a:ext uri="{FF2B5EF4-FFF2-40B4-BE49-F238E27FC236}">
                <a16:creationId xmlns:a16="http://schemas.microsoft.com/office/drawing/2014/main" id="{E3149681-5428-41D6-A234-67C4736D89FE}"/>
              </a:ext>
            </a:extLst>
          </p:cNvPr>
          <p:cNvSpPr txBox="1">
            <a:spLocks/>
          </p:cNvSpPr>
          <p:nvPr/>
        </p:nvSpPr>
        <p:spPr>
          <a:xfrm>
            <a:off x="2208150" y="1965186"/>
            <a:ext cx="4727700" cy="174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 Utilizzo di una diversa </a:t>
            </a:r>
            <a:r>
              <a:rPr lang="it-IT" dirty="0">
                <a:solidFill>
                  <a:schemeClr val="accent5"/>
                </a:solidFill>
                <a:ea typeface="Gadugi" panose="020B0502040204020203" pitchFamily="34" charset="0"/>
                <a:cs typeface="Gadugi" panose="020B0502040204020203" pitchFamily="34" charset="0"/>
              </a:rPr>
              <a:t>rete</a:t>
            </a: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 al fine di migliorare le prestazioni generali</a:t>
            </a:r>
          </a:p>
          <a:p>
            <a:pPr marL="171450" indent="-17145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 Fusione degli </a:t>
            </a:r>
            <a:r>
              <a:rPr lang="it-IT" dirty="0">
                <a:solidFill>
                  <a:schemeClr val="accent5"/>
                </a:solidFill>
                <a:ea typeface="Gadugi" panose="020B0502040204020203" pitchFamily="34" charset="0"/>
                <a:cs typeface="Gadugi" panose="020B0502040204020203" pitchFamily="34" charset="0"/>
              </a:rPr>
              <a:t>score</a:t>
            </a: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 ottenuti dalla cascata</a:t>
            </a:r>
          </a:p>
          <a:p>
            <a:pPr marL="171450" indent="-17145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accent5"/>
                </a:solidFill>
                <a:ea typeface="Gadugi" panose="020B0502040204020203" pitchFamily="34" charset="0"/>
                <a:cs typeface="Gadugi" panose="020B0502040204020203" pitchFamily="34" charset="0"/>
              </a:rPr>
              <a:t> Hardware più prestante</a:t>
            </a:r>
            <a:r>
              <a:rPr lang="it-IT" dirty="0">
                <a:solidFill>
                  <a:schemeClr val="bg1"/>
                </a:solidFill>
                <a:ea typeface="Gadugi" panose="020B0502040204020203" pitchFamily="34" charset="0"/>
                <a:cs typeface="Gadugi" panose="020B0502040204020203" pitchFamily="34" charset="0"/>
              </a:rPr>
              <a:t>, in locale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it-IT" dirty="0">
              <a:solidFill>
                <a:schemeClr val="bg1"/>
              </a:solidFill>
              <a:ea typeface="Gadugi" panose="020B0502040204020203" pitchFamily="34" charset="0"/>
              <a:cs typeface="Gadugi" panose="020B0502040204020203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61;p47">
            <a:extLst>
              <a:ext uri="{FF2B5EF4-FFF2-40B4-BE49-F238E27FC236}">
                <a16:creationId xmlns:a16="http://schemas.microsoft.com/office/drawing/2014/main" id="{18200099-F6E9-4132-8ED8-2542F89A4276}"/>
              </a:ext>
            </a:extLst>
          </p:cNvPr>
          <p:cNvSpPr txBox="1">
            <a:spLocks/>
          </p:cNvSpPr>
          <p:nvPr/>
        </p:nvSpPr>
        <p:spPr>
          <a:xfrm>
            <a:off x="2145702" y="2571750"/>
            <a:ext cx="4852596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24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 sz="4000" dirty="0">
                <a:solidFill>
                  <a:schemeClr val="bg1"/>
                </a:solidFill>
              </a:rPr>
              <a:t>GRAZIE PER L’ATTENZIONE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920399" y="1679175"/>
            <a:ext cx="2884951" cy="1747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 problema della </a:t>
            </a:r>
            <a:r>
              <a:rPr lang="en" dirty="0">
                <a:solidFill>
                  <a:schemeClr val="accent5"/>
                </a:solidFill>
              </a:rPr>
              <a:t>Kinship Recognition</a:t>
            </a:r>
            <a:r>
              <a:rPr lang="en" dirty="0"/>
              <a:t> consiste nell’individuare una relazione di parentela confrontando </a:t>
            </a:r>
            <a:r>
              <a:rPr lang="it-IT" dirty="0"/>
              <a:t>i</a:t>
            </a:r>
            <a:r>
              <a:rPr lang="en" dirty="0"/>
              <a:t> volti di due individui 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39510" y="181064"/>
            <a:ext cx="4132490" cy="1069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 COS’</a:t>
            </a:r>
            <a:r>
              <a:rPr lang="it-IT" dirty="0"/>
              <a:t>È</a:t>
            </a:r>
            <a:r>
              <a:rPr lang="en" dirty="0"/>
              <a:t> LA KINSHIP RECOGNITION 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Immunotherm Fever Screening using Flir Thermal Camera Infrared">
            <a:extLst>
              <a:ext uri="{FF2B5EF4-FFF2-40B4-BE49-F238E27FC236}">
                <a16:creationId xmlns:a16="http://schemas.microsoft.com/office/drawing/2014/main" id="{3252A35F-E5DC-409C-943A-C4E5D17A4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003" y="1070245"/>
            <a:ext cx="2914922" cy="291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05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18680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OBIETTIVO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618825" y="1162024"/>
            <a:ext cx="5657561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Addestramento e testing di una rete neurale in grado di riconoscere la presenza di parentela tra due individui e il tipo di parentela.</a:t>
            </a:r>
            <a:endParaRPr dirty="0"/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71;p29">
            <a:extLst>
              <a:ext uri="{FF2B5EF4-FFF2-40B4-BE49-F238E27FC236}">
                <a16:creationId xmlns:a16="http://schemas.microsoft.com/office/drawing/2014/main" id="{2D94ECC8-BF5C-4214-A54E-CDE5460A19E0}"/>
              </a:ext>
            </a:extLst>
          </p:cNvPr>
          <p:cNvSpPr txBox="1">
            <a:spLocks/>
          </p:cNvSpPr>
          <p:nvPr/>
        </p:nvSpPr>
        <p:spPr>
          <a:xfrm>
            <a:off x="4764122" y="2036064"/>
            <a:ext cx="3639084" cy="113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 dirty="0"/>
              <a:t>STRUMENTI UTILIZZATI</a:t>
            </a:r>
          </a:p>
        </p:txBody>
      </p:sp>
      <p:sp>
        <p:nvSpPr>
          <p:cNvPr id="35" name="Google Shape;573;p29">
            <a:extLst>
              <a:ext uri="{FF2B5EF4-FFF2-40B4-BE49-F238E27FC236}">
                <a16:creationId xmlns:a16="http://schemas.microsoft.com/office/drawing/2014/main" id="{F305F312-1210-44F1-81C5-B2026F4D1C0F}"/>
              </a:ext>
            </a:extLst>
          </p:cNvPr>
          <p:cNvSpPr txBox="1">
            <a:spLocks/>
          </p:cNvSpPr>
          <p:nvPr/>
        </p:nvSpPr>
        <p:spPr>
          <a:xfrm>
            <a:off x="4764122" y="3266582"/>
            <a:ext cx="3789560" cy="145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>
              <a:buClr>
                <a:schemeClr val="bg1"/>
              </a:buClr>
              <a:buSzPct val="78000"/>
              <a:buFont typeface="Wingdings" panose="05000000000000000000" pitchFamily="2" charset="2"/>
              <a:buChar char="q"/>
            </a:pPr>
            <a:r>
              <a:rPr lang="it-IT" dirty="0"/>
              <a:t>Reti Siamesi</a:t>
            </a:r>
          </a:p>
          <a:p>
            <a:pPr marL="285750" indent="-285750">
              <a:buClr>
                <a:schemeClr val="bg1"/>
              </a:buClr>
              <a:buSzPct val="78000"/>
              <a:buFont typeface="Wingdings" panose="05000000000000000000" pitchFamily="2" charset="2"/>
              <a:buChar char="q"/>
            </a:pPr>
            <a:r>
              <a:rPr lang="it-IT" dirty="0" err="1"/>
              <a:t>PyTorch</a:t>
            </a:r>
            <a:endParaRPr lang="it-IT" dirty="0"/>
          </a:p>
          <a:p>
            <a:pPr marL="285750" indent="-285750">
              <a:buClr>
                <a:schemeClr val="bg1"/>
              </a:buClr>
              <a:buSzPct val="78000"/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bg1"/>
                </a:solidFill>
              </a:rPr>
              <a:t>Google </a:t>
            </a:r>
            <a:r>
              <a:rPr lang="it-IT" dirty="0" err="1">
                <a:solidFill>
                  <a:schemeClr val="bg1"/>
                </a:solidFill>
              </a:rPr>
              <a:t>Colab</a:t>
            </a:r>
            <a:endParaRPr lang="it-IT" dirty="0"/>
          </a:p>
          <a:p>
            <a:pPr marL="285750" indent="-285750">
              <a:buClr>
                <a:schemeClr val="bg1"/>
              </a:buClr>
              <a:buSzPct val="78000"/>
              <a:buFont typeface="Wingdings" panose="05000000000000000000" pitchFamily="2" charset="2"/>
              <a:buChar char="q"/>
            </a:pPr>
            <a:r>
              <a:rPr lang="it-IT" dirty="0"/>
              <a:t>Primo Dataset </a:t>
            </a:r>
            <a:r>
              <a:rPr lang="it-IT" dirty="0">
                <a:solidFill>
                  <a:schemeClr val="accent5"/>
                </a:solidFill>
              </a:rPr>
              <a:t>Families In the Wild </a:t>
            </a:r>
            <a:r>
              <a:rPr lang="it-IT" dirty="0"/>
              <a:t>(FIW)</a:t>
            </a:r>
          </a:p>
          <a:p>
            <a:pPr marL="285750" indent="-285750">
              <a:buClr>
                <a:schemeClr val="bg1"/>
              </a:buClr>
              <a:buSzPct val="78000"/>
              <a:buFont typeface="Wingdings" panose="05000000000000000000" pitchFamily="2" charset="2"/>
              <a:buChar char="q"/>
            </a:pPr>
            <a:r>
              <a:rPr lang="it-IT" dirty="0"/>
              <a:t>Secondo Dataset </a:t>
            </a:r>
            <a:r>
              <a:rPr lang="it-IT" dirty="0" err="1">
                <a:solidFill>
                  <a:schemeClr val="accent5"/>
                </a:solidFill>
              </a:rPr>
              <a:t>Kinface</a:t>
            </a:r>
            <a:r>
              <a:rPr lang="it-IT" dirty="0">
                <a:solidFill>
                  <a:schemeClr val="accent5"/>
                </a:solidFill>
              </a:rPr>
              <a:t>-II</a:t>
            </a:r>
            <a:endParaRPr lang="it-IT" dirty="0"/>
          </a:p>
          <a:p>
            <a:pPr marL="0" indent="0"/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F0A591-78E2-4DF4-8768-8FC821DE1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4" y="1860231"/>
            <a:ext cx="1656397" cy="165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168724-E2C5-46E2-8DC4-6849B1215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328" y="3081958"/>
            <a:ext cx="1455362" cy="145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80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241493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RETI SIAMESI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618825" y="1454990"/>
            <a:ext cx="3748076" cy="1521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Una </a:t>
            </a:r>
            <a:r>
              <a:rPr lang="en" dirty="0">
                <a:solidFill>
                  <a:schemeClr val="accent2"/>
                </a:solidFill>
              </a:rPr>
              <a:t>rete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siamese</a:t>
            </a:r>
            <a:r>
              <a:rPr lang="en" dirty="0"/>
              <a:t> è una classe di architetture di reti neurali contenenti due o più identiche sottoreti, che possiedono la stessa configurazione,  con gli stessi parametri e pesi. </a:t>
            </a:r>
            <a:endParaRPr dirty="0"/>
          </a:p>
        </p:txBody>
      </p:sp>
      <p:sp>
        <p:nvSpPr>
          <p:cNvPr id="594" name="Google Shape;594;p29"/>
          <p:cNvSpPr/>
          <p:nvPr/>
        </p:nvSpPr>
        <p:spPr>
          <a:xfrm>
            <a:off x="765178" y="2724859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3441861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10.png">
            <a:extLst>
              <a:ext uri="{FF2B5EF4-FFF2-40B4-BE49-F238E27FC236}">
                <a16:creationId xmlns:a16="http://schemas.microsoft.com/office/drawing/2014/main" id="{0BAE6CDD-F512-4698-B40E-2249EAA3967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66901" y="1454990"/>
            <a:ext cx="4358738" cy="1269869"/>
          </a:xfrm>
          <a:prstGeom prst="rect">
            <a:avLst/>
          </a:prstGeom>
          <a:ln/>
        </p:spPr>
      </p:pic>
      <p:sp>
        <p:nvSpPr>
          <p:cNvPr id="11" name="Google Shape;573;p29">
            <a:extLst>
              <a:ext uri="{FF2B5EF4-FFF2-40B4-BE49-F238E27FC236}">
                <a16:creationId xmlns:a16="http://schemas.microsoft.com/office/drawing/2014/main" id="{7E50951C-997B-4B6C-8BAA-A12D74B1340E}"/>
              </a:ext>
            </a:extLst>
          </p:cNvPr>
          <p:cNvSpPr txBox="1">
            <a:spLocks/>
          </p:cNvSpPr>
          <p:nvPr/>
        </p:nvSpPr>
        <p:spPr>
          <a:xfrm>
            <a:off x="618825" y="3058287"/>
            <a:ext cx="7566191" cy="170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it-IT" dirty="0"/>
              <a:t>L’implementazione di partenza della  rete siamese utilizza le librerie di </a:t>
            </a:r>
            <a:r>
              <a:rPr lang="it-IT" dirty="0" err="1"/>
              <a:t>PyThorch</a:t>
            </a:r>
            <a:r>
              <a:rPr lang="it-IT" dirty="0"/>
              <a:t> e prende il nome di «</a:t>
            </a:r>
            <a:r>
              <a:rPr lang="it-IT" dirty="0">
                <a:solidFill>
                  <a:schemeClr val="accent2"/>
                </a:solidFill>
              </a:rPr>
              <a:t>A </a:t>
            </a:r>
            <a:r>
              <a:rPr lang="it-IT" dirty="0" err="1">
                <a:solidFill>
                  <a:schemeClr val="accent2"/>
                </a:solidFill>
              </a:rPr>
              <a:t>very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>
                <a:solidFill>
                  <a:schemeClr val="accent2"/>
                </a:solidFill>
              </a:rPr>
              <a:t>simple</a:t>
            </a:r>
            <a:r>
              <a:rPr lang="it-IT" dirty="0">
                <a:solidFill>
                  <a:schemeClr val="accent2"/>
                </a:solidFill>
              </a:rPr>
              <a:t> siamese network</a:t>
            </a:r>
            <a:r>
              <a:rPr lang="it-IT" dirty="0"/>
              <a:t>».</a:t>
            </a:r>
          </a:p>
          <a:p>
            <a:pPr marL="0" indent="0"/>
            <a:endParaRPr lang="it-IT" dirty="0"/>
          </a:p>
          <a:p>
            <a:pPr marL="0" indent="0"/>
            <a:r>
              <a:rPr lang="it-IT" dirty="0"/>
              <a:t>Etichetta coppie di immagini in 2 classi: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Parenti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 parenti</a:t>
            </a:r>
          </a:p>
        </p:txBody>
      </p:sp>
    </p:spTree>
    <p:extLst>
      <p:ext uri="{BB962C8B-B14F-4D97-AF65-F5344CB8AC3E}">
        <p14:creationId xmlns:p14="http://schemas.microsoft.com/office/powerpoint/2010/main" val="258258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D238E79-1CBD-466E-960C-77ADD4EC3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682" y="323911"/>
            <a:ext cx="2616113" cy="780030"/>
          </a:xfrm>
        </p:spPr>
        <p:txBody>
          <a:bodyPr/>
          <a:lstStyle/>
          <a:p>
            <a:pPr algn="l"/>
            <a:r>
              <a:rPr lang="it-IT" sz="3000" dirty="0"/>
              <a:t>DATASET FIW</a:t>
            </a:r>
          </a:p>
        </p:txBody>
      </p:sp>
      <p:sp>
        <p:nvSpPr>
          <p:cNvPr id="13" name="Google Shape;573;p29">
            <a:extLst>
              <a:ext uri="{FF2B5EF4-FFF2-40B4-BE49-F238E27FC236}">
                <a16:creationId xmlns:a16="http://schemas.microsoft.com/office/drawing/2014/main" id="{48381E07-DE43-485E-B538-91C0140D20A7}"/>
              </a:ext>
            </a:extLst>
          </p:cNvPr>
          <p:cNvSpPr txBox="1">
            <a:spLocks/>
          </p:cNvSpPr>
          <p:nvPr/>
        </p:nvSpPr>
        <p:spPr>
          <a:xfrm>
            <a:off x="1864738" y="2901368"/>
            <a:ext cx="2653700" cy="124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Padre-Figlia (FD)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Padre-Figlio (FS)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Madre-Figlia (MD)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Madre-Figlio (MS)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64C2EC9-4077-4C7A-A459-D9A95833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46" y="1103941"/>
            <a:ext cx="546930" cy="54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aggle">
            <a:extLst>
              <a:ext uri="{FF2B5EF4-FFF2-40B4-BE49-F238E27FC236}">
                <a16:creationId xmlns:a16="http://schemas.microsoft.com/office/drawing/2014/main" id="{46106487-2EF3-4154-BD84-70EC9DF63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784" y="3169143"/>
            <a:ext cx="1414462" cy="50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573;p29">
            <a:extLst>
              <a:ext uri="{FF2B5EF4-FFF2-40B4-BE49-F238E27FC236}">
                <a16:creationId xmlns:a16="http://schemas.microsoft.com/office/drawing/2014/main" id="{7F89D6BC-2AB3-4462-822E-87AA0D5A2963}"/>
              </a:ext>
            </a:extLst>
          </p:cNvPr>
          <p:cNvSpPr txBox="1">
            <a:spLocks/>
          </p:cNvSpPr>
          <p:nvPr/>
        </p:nvSpPr>
        <p:spPr>
          <a:xfrm>
            <a:off x="803646" y="1656276"/>
            <a:ext cx="5943190" cy="124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it-IT" dirty="0"/>
              <a:t>L’implementazione di partenza è stata ideata nell’ambito della competizione </a:t>
            </a:r>
            <a:r>
              <a:rPr lang="it-IT" dirty="0" err="1"/>
              <a:t>Kaggle</a:t>
            </a:r>
            <a:r>
              <a:rPr lang="it-IT" dirty="0"/>
              <a:t> </a:t>
            </a:r>
            <a:r>
              <a:rPr lang="en-US" dirty="0"/>
              <a:t>“Northeastern SMILE Lab - Recognizing Faces in the Wild”, 2019.</a:t>
            </a:r>
          </a:p>
          <a:p>
            <a:pPr marL="0" indent="0">
              <a:lnSpc>
                <a:spcPct val="150000"/>
              </a:lnSpc>
            </a:pPr>
            <a:r>
              <a:rPr lang="it-IT" dirty="0">
                <a:solidFill>
                  <a:schemeClr val="bg1"/>
                </a:solidFill>
              </a:rPr>
              <a:t>Il dataset in uso distingue le immagini in 4 classi:</a:t>
            </a:r>
          </a:p>
        </p:txBody>
      </p:sp>
    </p:spTree>
    <p:extLst>
      <p:ext uri="{BB962C8B-B14F-4D97-AF65-F5344CB8AC3E}">
        <p14:creationId xmlns:p14="http://schemas.microsoft.com/office/powerpoint/2010/main" val="150784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1330" y="371750"/>
            <a:ext cx="479442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RISULTATI – Prima rete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67B5ADC7-6F97-4EFC-9C5A-195398FD4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11550"/>
              </p:ext>
            </p:extLst>
          </p:nvPr>
        </p:nvGraphicFramePr>
        <p:xfrm>
          <a:off x="618824" y="981211"/>
          <a:ext cx="7671735" cy="101662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34347">
                  <a:extLst>
                    <a:ext uri="{9D8B030D-6E8A-4147-A177-3AD203B41FA5}">
                      <a16:colId xmlns:a16="http://schemas.microsoft.com/office/drawing/2014/main" val="589140706"/>
                    </a:ext>
                  </a:extLst>
                </a:gridCol>
                <a:gridCol w="1534347">
                  <a:extLst>
                    <a:ext uri="{9D8B030D-6E8A-4147-A177-3AD203B41FA5}">
                      <a16:colId xmlns:a16="http://schemas.microsoft.com/office/drawing/2014/main" val="556184104"/>
                    </a:ext>
                  </a:extLst>
                </a:gridCol>
                <a:gridCol w="1534347">
                  <a:extLst>
                    <a:ext uri="{9D8B030D-6E8A-4147-A177-3AD203B41FA5}">
                      <a16:colId xmlns:a16="http://schemas.microsoft.com/office/drawing/2014/main" val="4013890471"/>
                    </a:ext>
                  </a:extLst>
                </a:gridCol>
                <a:gridCol w="1534347">
                  <a:extLst>
                    <a:ext uri="{9D8B030D-6E8A-4147-A177-3AD203B41FA5}">
                      <a16:colId xmlns:a16="http://schemas.microsoft.com/office/drawing/2014/main" val="3995780462"/>
                    </a:ext>
                  </a:extLst>
                </a:gridCol>
                <a:gridCol w="1534347">
                  <a:extLst>
                    <a:ext uri="{9D8B030D-6E8A-4147-A177-3AD203B41FA5}">
                      <a16:colId xmlns:a16="http://schemas.microsoft.com/office/drawing/2014/main" val="400684993"/>
                    </a:ext>
                  </a:extLst>
                </a:gridCol>
              </a:tblGrid>
              <a:tr h="5496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Epoche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Batch size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Learning rate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training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 err="1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Accuracy</a:t>
                      </a:r>
                      <a:r>
                        <a:rPr lang="it-IT" sz="1600" dirty="0">
                          <a:effectLst/>
                          <a:latin typeface="Bahnschrift Light" panose="020B0502040204020203" pitchFamily="34" charset="0"/>
                          <a:ea typeface="Bahnschrift Light" panose="020B0502040204020203" pitchFamily="34" charset="0"/>
                          <a:cs typeface="Bahnschrift Light" panose="020B0502040204020203" pitchFamily="34" charset="0"/>
                        </a:rPr>
                        <a:t> testing</a:t>
                      </a:r>
                      <a:endParaRPr lang="it-IT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  <a:cs typeface="Gadug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169107"/>
                  </a:ext>
                </a:extLst>
              </a:tr>
              <a:tr h="4669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0.00001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64%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Gadugi" panose="020B0502040204020203" pitchFamily="34" charset="0"/>
                        </a:rPr>
                        <a:t>63.3%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303128"/>
                  </a:ext>
                </a:extLst>
              </a:tr>
            </a:tbl>
          </a:graphicData>
        </a:graphic>
      </p:graphicFrame>
      <p:pic>
        <p:nvPicPr>
          <p:cNvPr id="68" name="image13.png">
            <a:extLst>
              <a:ext uri="{FF2B5EF4-FFF2-40B4-BE49-F238E27FC236}">
                <a16:creationId xmlns:a16="http://schemas.microsoft.com/office/drawing/2014/main" id="{2F0B07E3-8414-44C0-95DE-F1FE5C917DF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16035" y="2288250"/>
            <a:ext cx="4500063" cy="273303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4" y="411675"/>
            <a:ext cx="351426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653844" y="1050394"/>
            <a:ext cx="3748076" cy="1521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Sfrutta una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conoscenza</a:t>
            </a:r>
            <a:r>
              <a:rPr lang="it-IT" dirty="0"/>
              <a:t>, acquisita risolvendo un problema, applicandola a un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secondo problema </a:t>
            </a:r>
            <a:r>
              <a:rPr lang="it-IT" dirty="0"/>
              <a:t>diverso dal primo ma ad esso correlato, col vantaggio di non dover riaddestrare da capo un’altra rete.</a:t>
            </a:r>
            <a:endParaRPr dirty="0"/>
          </a:p>
        </p:txBody>
      </p:sp>
      <p:sp>
        <p:nvSpPr>
          <p:cNvPr id="594" name="Google Shape;594;p29"/>
          <p:cNvSpPr/>
          <p:nvPr/>
        </p:nvSpPr>
        <p:spPr>
          <a:xfrm>
            <a:off x="729459" y="306529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3441861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73;p29">
            <a:extLst>
              <a:ext uri="{FF2B5EF4-FFF2-40B4-BE49-F238E27FC236}">
                <a16:creationId xmlns:a16="http://schemas.microsoft.com/office/drawing/2014/main" id="{7E50951C-997B-4B6C-8BAA-A12D74B1340E}"/>
              </a:ext>
            </a:extLst>
          </p:cNvPr>
          <p:cNvSpPr txBox="1">
            <a:spLocks/>
          </p:cNvSpPr>
          <p:nvPr/>
        </p:nvSpPr>
        <p:spPr>
          <a:xfrm>
            <a:off x="618824" y="3303205"/>
            <a:ext cx="7566191" cy="170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it-IT" dirty="0">
                <a:solidFill>
                  <a:schemeClr val="bg1"/>
                </a:solidFill>
              </a:rPr>
              <a:t>Nella nostra implementazione del transfer learning, la rete originaria viene utilizzata come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estrattore di caratteristiche</a:t>
            </a:r>
            <a:r>
              <a:rPr lang="it-IT" dirty="0">
                <a:solidFill>
                  <a:schemeClr val="bg1"/>
                </a:solidFill>
              </a:rPr>
              <a:t> sovrascrivendo l’ultimo </a:t>
            </a:r>
            <a:r>
              <a:rPr lang="it-IT" dirty="0" err="1">
                <a:solidFill>
                  <a:schemeClr val="bg1"/>
                </a:solidFill>
              </a:rPr>
              <a:t>layer</a:t>
            </a:r>
            <a:r>
              <a:rPr lang="it-IT" dirty="0">
                <a:solidFill>
                  <a:schemeClr val="bg1"/>
                </a:solidFill>
              </a:rPr>
              <a:t> pienamente connesso.</a:t>
            </a:r>
          </a:p>
        </p:txBody>
      </p:sp>
      <p:pic>
        <p:nvPicPr>
          <p:cNvPr id="8" name="image12.jpg">
            <a:extLst>
              <a:ext uri="{FF2B5EF4-FFF2-40B4-BE49-F238E27FC236}">
                <a16:creationId xmlns:a16="http://schemas.microsoft.com/office/drawing/2014/main" id="{36EADB9E-F7DA-4131-9089-3E62F3AFCE0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10915" y="989475"/>
            <a:ext cx="3702685" cy="20758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597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D238E79-1CBD-466E-960C-77ADD4EC3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71" y="230199"/>
            <a:ext cx="3381334" cy="780030"/>
          </a:xfrm>
        </p:spPr>
        <p:txBody>
          <a:bodyPr/>
          <a:lstStyle/>
          <a:p>
            <a:pPr algn="l"/>
            <a:r>
              <a:rPr lang="it-IT" sz="3000" dirty="0"/>
              <a:t>DATASET KINFACE-II</a:t>
            </a:r>
          </a:p>
        </p:txBody>
      </p:sp>
      <p:sp>
        <p:nvSpPr>
          <p:cNvPr id="13" name="Google Shape;573;p29">
            <a:extLst>
              <a:ext uri="{FF2B5EF4-FFF2-40B4-BE49-F238E27FC236}">
                <a16:creationId xmlns:a16="http://schemas.microsoft.com/office/drawing/2014/main" id="{48381E07-DE43-485E-B538-91C0140D20A7}"/>
              </a:ext>
            </a:extLst>
          </p:cNvPr>
          <p:cNvSpPr txBox="1">
            <a:spLocks/>
          </p:cNvSpPr>
          <p:nvPr/>
        </p:nvSpPr>
        <p:spPr>
          <a:xfrm>
            <a:off x="1490318" y="2571750"/>
            <a:ext cx="3304670" cy="201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Padre-Figlia (FD – Label 0)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Padre-Figlio (FS – Label 1)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Madre-Figlia (MD – Label 2)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Madre-Figlio (MS – Label 3 )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Nessuna relazione (NR – Label 4)</a:t>
            </a:r>
          </a:p>
        </p:txBody>
      </p:sp>
      <p:sp>
        <p:nvSpPr>
          <p:cNvPr id="20" name="Google Shape;573;p29">
            <a:extLst>
              <a:ext uri="{FF2B5EF4-FFF2-40B4-BE49-F238E27FC236}">
                <a16:creationId xmlns:a16="http://schemas.microsoft.com/office/drawing/2014/main" id="{7F89D6BC-2AB3-4462-822E-87AA0D5A2963}"/>
              </a:ext>
            </a:extLst>
          </p:cNvPr>
          <p:cNvSpPr txBox="1">
            <a:spLocks/>
          </p:cNvSpPr>
          <p:nvPr/>
        </p:nvSpPr>
        <p:spPr>
          <a:xfrm>
            <a:off x="706110" y="1417834"/>
            <a:ext cx="6206754" cy="124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it-IT" dirty="0"/>
              <a:t>È stato necessario adattare il dataset attuale di modo che la rete potesse lavorare in maniera analoga alla struttura del dataset precedente.</a:t>
            </a:r>
          </a:p>
          <a:p>
            <a:pPr marL="0" indent="0">
              <a:lnSpc>
                <a:spcPct val="150000"/>
              </a:lnSpc>
            </a:pPr>
            <a:r>
              <a:rPr lang="it-IT" dirty="0"/>
              <a:t>Si compone di 4 classi, alle quali ne abbiamo aggiunto una quinta: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2951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Microsoft Office PowerPoint</Application>
  <PresentationFormat>Presentazione su schermo (16:9)</PresentationFormat>
  <Paragraphs>282</Paragraphs>
  <Slides>25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7" baseType="lpstr">
      <vt:lpstr>Advent Pro SemiBold</vt:lpstr>
      <vt:lpstr>Arial</vt:lpstr>
      <vt:lpstr>Bahnschrift Light</vt:lpstr>
      <vt:lpstr>Bahnschrift SemiLight</vt:lpstr>
      <vt:lpstr>Fira Sans Condensed Medium</vt:lpstr>
      <vt:lpstr>Fira Sans Extra Condensed Medium</vt:lpstr>
      <vt:lpstr>Gadugi</vt:lpstr>
      <vt:lpstr>Maven Pro</vt:lpstr>
      <vt:lpstr>Maven Pro Regular</vt:lpstr>
      <vt:lpstr>Share Tech</vt:lpstr>
      <vt:lpstr>Wingdings</vt:lpstr>
      <vt:lpstr>Data Science Consulting by Slidesgo</vt:lpstr>
      <vt:lpstr>Kinship Recognition</vt:lpstr>
      <vt:lpstr>SVILUPPO</vt:lpstr>
      <vt:lpstr>CHE COS’È LA KINSHIP RECOGNITION </vt:lpstr>
      <vt:lpstr>OBIETTIVO</vt:lpstr>
      <vt:lpstr>RETI SIAMESI</vt:lpstr>
      <vt:lpstr>DATASET FIW</vt:lpstr>
      <vt:lpstr>RISULTATI – Prima rete</vt:lpstr>
      <vt:lpstr>TRANSFER LEARNING</vt:lpstr>
      <vt:lpstr>DATASET KINFACE-II</vt:lpstr>
      <vt:lpstr>IL PROBLEMA A 4 CLASSI</vt:lpstr>
      <vt:lpstr>Presentazione standard di PowerPoint</vt:lpstr>
      <vt:lpstr>Presentazione standard di PowerPoint</vt:lpstr>
      <vt:lpstr>Presentazione standard di PowerPoint</vt:lpstr>
      <vt:lpstr>IL PROBLEMA A 5 CLASSI</vt:lpstr>
      <vt:lpstr>Presentazione standard di PowerPoint</vt:lpstr>
      <vt:lpstr>Presentazione standard di PowerPoint</vt:lpstr>
      <vt:lpstr>Presentazione standard di PowerPoint</vt:lpstr>
      <vt:lpstr>CREAZIONE DATASET «I SOLITI IGNOTI»</vt:lpstr>
      <vt:lpstr>CREAZIONE DATASET «I SOLITI IGNOTI»</vt:lpstr>
      <vt:lpstr>RISULTATI OTTENUTI TESTING</vt:lpstr>
      <vt:lpstr>CASCATA</vt:lpstr>
      <vt:lpstr>CASCATA</vt:lpstr>
      <vt:lpstr>CONCLUSIONI</vt:lpstr>
      <vt:lpstr>SVILUPPI FUTURI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Ventral</dc:creator>
  <cp:lastModifiedBy>FEDERICA UNGHERESE</cp:lastModifiedBy>
  <cp:revision>39</cp:revision>
  <dcterms:modified xsi:type="dcterms:W3CDTF">2021-06-13T17:59:13Z</dcterms:modified>
</cp:coreProperties>
</file>