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78847be8a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78847be8a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d6d2208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4d6d2208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d6d22088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d6d2208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8473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Metodos de Ordenamiento</a:t>
            </a:r>
            <a:endParaRPr>
              <a:latin typeface="Arial"/>
              <a:ea typeface="Arial"/>
              <a:cs typeface="Arial"/>
              <a:sym typeface="Arial"/>
            </a:endParaRPr>
          </a:p>
        </p:txBody>
      </p:sp>
      <p:sp>
        <p:nvSpPr>
          <p:cNvPr id="86" name="Google Shape;86;p13"/>
          <p:cNvSpPr txBox="1"/>
          <p:nvPr>
            <p:ph idx="1" type="subTitle"/>
          </p:nvPr>
        </p:nvSpPr>
        <p:spPr>
          <a:xfrm>
            <a:off x="598088" y="29423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s-419" sz="3042">
                <a:latin typeface="Arial"/>
                <a:ea typeface="Arial"/>
                <a:cs typeface="Arial"/>
                <a:sym typeface="Arial"/>
              </a:rPr>
              <a:t>Shell o Shell Sort</a:t>
            </a:r>
            <a:endParaRPr sz="3042">
              <a:latin typeface="Arial"/>
              <a:ea typeface="Arial"/>
              <a:cs typeface="Arial"/>
              <a:sym typeface="Arial"/>
            </a:endParaRPr>
          </a:p>
        </p:txBody>
      </p:sp>
      <p:pic>
        <p:nvPicPr>
          <p:cNvPr id="87" name="Google Shape;87;p13"/>
          <p:cNvPicPr preferRelativeResize="0"/>
          <p:nvPr/>
        </p:nvPicPr>
        <p:blipFill>
          <a:blip r:embed="rId3">
            <a:alphaModFix/>
          </a:blip>
          <a:stretch>
            <a:fillRect/>
          </a:stretch>
        </p:blipFill>
        <p:spPr>
          <a:xfrm>
            <a:off x="0" y="0"/>
            <a:ext cx="2708505" cy="1128550"/>
          </a:xfrm>
          <a:prstGeom prst="rect">
            <a:avLst/>
          </a:prstGeom>
          <a:noFill/>
          <a:ln>
            <a:noFill/>
          </a:ln>
        </p:spPr>
      </p:pic>
      <p:sp>
        <p:nvSpPr>
          <p:cNvPr id="88" name="Google Shape;88;p13"/>
          <p:cNvSpPr txBox="1"/>
          <p:nvPr/>
        </p:nvSpPr>
        <p:spPr>
          <a:xfrm>
            <a:off x="1143000" y="4336575"/>
            <a:ext cx="6858000" cy="446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sz="1700">
                <a:solidFill>
                  <a:schemeClr val="lt1"/>
                </a:solidFill>
              </a:rPr>
              <a:t>Arias, Nahuel - Demarchi, Leandro - Lione, Manuel - Villoria, Federico</a:t>
            </a:r>
            <a:endParaRPr sz="1700">
              <a:solidFill>
                <a:schemeClr val="lt1"/>
              </a:solidFill>
            </a:endParaRPr>
          </a:p>
        </p:txBody>
      </p:sp>
      <p:sp>
        <p:nvSpPr>
          <p:cNvPr id="89" name="Google Shape;89;p13"/>
          <p:cNvSpPr txBox="1"/>
          <p:nvPr/>
        </p:nvSpPr>
        <p:spPr>
          <a:xfrm>
            <a:off x="2585450" y="1190275"/>
            <a:ext cx="4247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2200">
                <a:solidFill>
                  <a:schemeClr val="lt1"/>
                </a:solidFill>
              </a:rPr>
              <a:t>Algoritmo y Estructura de Datos</a:t>
            </a:r>
            <a:endParaRPr sz="2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3" name="Shape 93"/>
        <p:cNvGrpSpPr/>
        <p:nvPr/>
      </p:nvGrpSpPr>
      <p:grpSpPr>
        <a:xfrm>
          <a:off x="0" y="0"/>
          <a:ext cx="0" cy="0"/>
          <a:chOff x="0" y="0"/>
          <a:chExt cx="0" cy="0"/>
        </a:xfrm>
      </p:grpSpPr>
      <p:sp>
        <p:nvSpPr>
          <p:cNvPr id="94" name="Google Shape;94;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a:latin typeface="Arial"/>
                <a:ea typeface="Arial"/>
                <a:cs typeface="Arial"/>
                <a:sym typeface="Arial"/>
              </a:rPr>
              <a:t>Método </a:t>
            </a:r>
            <a:r>
              <a:rPr b="1" lang="es-419">
                <a:latin typeface="Arial"/>
                <a:ea typeface="Arial"/>
                <a:cs typeface="Arial"/>
                <a:sym typeface="Arial"/>
              </a:rPr>
              <a:t>Shell</a:t>
            </a:r>
            <a:endParaRPr b="1">
              <a:latin typeface="Arial"/>
              <a:ea typeface="Arial"/>
              <a:cs typeface="Arial"/>
              <a:sym typeface="Arial"/>
            </a:endParaRPr>
          </a:p>
        </p:txBody>
      </p:sp>
      <p:pic>
        <p:nvPicPr>
          <p:cNvPr id="95" name="Google Shape;95;p14"/>
          <p:cNvPicPr preferRelativeResize="0"/>
          <p:nvPr/>
        </p:nvPicPr>
        <p:blipFill>
          <a:blip r:embed="rId3">
            <a:alphaModFix/>
          </a:blip>
          <a:stretch>
            <a:fillRect/>
          </a:stretch>
        </p:blipFill>
        <p:spPr>
          <a:xfrm>
            <a:off x="6968825" y="410000"/>
            <a:ext cx="2129575" cy="2997775"/>
          </a:xfrm>
          <a:prstGeom prst="rect">
            <a:avLst/>
          </a:prstGeom>
          <a:noFill/>
          <a:ln>
            <a:noFill/>
          </a:ln>
        </p:spPr>
      </p:pic>
      <p:sp>
        <p:nvSpPr>
          <p:cNvPr id="96" name="Google Shape;96;p14"/>
          <p:cNvSpPr txBox="1"/>
          <p:nvPr>
            <p:ph idx="1" type="body"/>
          </p:nvPr>
        </p:nvSpPr>
        <p:spPr>
          <a:xfrm>
            <a:off x="311700" y="1168250"/>
            <a:ext cx="6440700" cy="35448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Clr>
                <a:schemeClr val="lt1"/>
              </a:buClr>
              <a:buSzPts val="2000"/>
              <a:buFont typeface="Arial"/>
              <a:buChar char="➢"/>
            </a:pPr>
            <a:r>
              <a:rPr lang="es-419" sz="2000">
                <a:solidFill>
                  <a:schemeClr val="lt1"/>
                </a:solidFill>
                <a:latin typeface="Arial"/>
                <a:ea typeface="Arial"/>
                <a:cs typeface="Arial"/>
                <a:sym typeface="Arial"/>
              </a:rPr>
              <a:t>El </a:t>
            </a:r>
            <a:r>
              <a:rPr lang="es-419" sz="2000">
                <a:solidFill>
                  <a:schemeClr val="lt1"/>
                </a:solidFill>
                <a:latin typeface="Arial"/>
                <a:ea typeface="Arial"/>
                <a:cs typeface="Arial"/>
                <a:sym typeface="Arial"/>
              </a:rPr>
              <a:t>Método</a:t>
            </a:r>
            <a:r>
              <a:rPr lang="es-419" sz="2000">
                <a:solidFill>
                  <a:schemeClr val="lt1"/>
                </a:solidFill>
                <a:latin typeface="Arial"/>
                <a:ea typeface="Arial"/>
                <a:cs typeface="Arial"/>
                <a:sym typeface="Arial"/>
              </a:rPr>
              <a:t> Shell </a:t>
            </a:r>
            <a:r>
              <a:rPr lang="es-419" sz="2000">
                <a:solidFill>
                  <a:schemeClr val="lt1"/>
                </a:solidFill>
                <a:latin typeface="Arial"/>
                <a:ea typeface="Arial"/>
                <a:cs typeface="Arial"/>
                <a:sym typeface="Arial"/>
              </a:rPr>
              <a:t>recibe ese nombre en honor a su autor Donald L. Shell quien lo propuso en 1959.</a:t>
            </a:r>
            <a:endParaRPr sz="2000">
              <a:solidFill>
                <a:schemeClr val="lt1"/>
              </a:solidFill>
              <a:latin typeface="Arial"/>
              <a:ea typeface="Arial"/>
              <a:cs typeface="Arial"/>
              <a:sym typeface="Arial"/>
            </a:endParaRPr>
          </a:p>
          <a:p>
            <a:pPr indent="-355600" lvl="0" marL="457200" rtl="0" algn="just">
              <a:spcBef>
                <a:spcPts val="0"/>
              </a:spcBef>
              <a:spcAft>
                <a:spcPts val="0"/>
              </a:spcAft>
              <a:buClr>
                <a:schemeClr val="lt1"/>
              </a:buClr>
              <a:buSzPts val="2000"/>
              <a:buFont typeface="Arial"/>
              <a:buChar char="➢"/>
            </a:pPr>
            <a:r>
              <a:rPr lang="es-419" sz="2000">
                <a:solidFill>
                  <a:schemeClr val="lt1"/>
                </a:solidFill>
                <a:latin typeface="Arial"/>
                <a:ea typeface="Arial"/>
                <a:cs typeface="Arial"/>
                <a:sym typeface="Arial"/>
              </a:rPr>
              <a:t>Es una </a:t>
            </a:r>
            <a:r>
              <a:rPr lang="es-419" sz="2000">
                <a:solidFill>
                  <a:schemeClr val="lt1"/>
                </a:solidFill>
                <a:latin typeface="Arial"/>
                <a:ea typeface="Arial"/>
                <a:cs typeface="Arial"/>
                <a:sym typeface="Arial"/>
              </a:rPr>
              <a:t>versión</a:t>
            </a:r>
            <a:r>
              <a:rPr lang="es-419" sz="2000">
                <a:solidFill>
                  <a:schemeClr val="lt1"/>
                </a:solidFill>
                <a:latin typeface="Arial"/>
                <a:ea typeface="Arial"/>
                <a:cs typeface="Arial"/>
                <a:sym typeface="Arial"/>
              </a:rPr>
              <a:t> mejorada del </a:t>
            </a:r>
            <a:r>
              <a:rPr lang="es-419" sz="2000">
                <a:solidFill>
                  <a:schemeClr val="lt1"/>
                </a:solidFill>
                <a:latin typeface="Arial"/>
                <a:ea typeface="Arial"/>
                <a:cs typeface="Arial"/>
                <a:sym typeface="Arial"/>
              </a:rPr>
              <a:t>método</a:t>
            </a:r>
            <a:r>
              <a:rPr lang="es-419" sz="2000">
                <a:solidFill>
                  <a:schemeClr val="lt1"/>
                </a:solidFill>
                <a:latin typeface="Arial"/>
                <a:ea typeface="Arial"/>
                <a:cs typeface="Arial"/>
                <a:sym typeface="Arial"/>
              </a:rPr>
              <a:t> de </a:t>
            </a:r>
            <a:r>
              <a:rPr lang="es-419" sz="2000">
                <a:solidFill>
                  <a:schemeClr val="lt1"/>
                </a:solidFill>
                <a:latin typeface="Arial"/>
                <a:ea typeface="Arial"/>
                <a:cs typeface="Arial"/>
                <a:sym typeface="Arial"/>
              </a:rPr>
              <a:t>inserción</a:t>
            </a:r>
            <a:r>
              <a:rPr lang="es-419" sz="2000">
                <a:solidFill>
                  <a:schemeClr val="lt1"/>
                </a:solidFill>
                <a:latin typeface="Arial"/>
                <a:ea typeface="Arial"/>
                <a:cs typeface="Arial"/>
                <a:sym typeface="Arial"/>
              </a:rPr>
              <a:t> directa.</a:t>
            </a:r>
            <a:endParaRPr sz="2000">
              <a:solidFill>
                <a:schemeClr val="lt1"/>
              </a:solidFill>
              <a:latin typeface="Arial"/>
              <a:ea typeface="Arial"/>
              <a:cs typeface="Arial"/>
              <a:sym typeface="Arial"/>
            </a:endParaRPr>
          </a:p>
          <a:p>
            <a:pPr indent="-355600" lvl="0" marL="457200" rtl="0" algn="just">
              <a:spcBef>
                <a:spcPts val="0"/>
              </a:spcBef>
              <a:spcAft>
                <a:spcPts val="0"/>
              </a:spcAft>
              <a:buClr>
                <a:schemeClr val="lt1"/>
              </a:buClr>
              <a:buSzPts val="2000"/>
              <a:buFont typeface="Arial"/>
              <a:buChar char="➢"/>
            </a:pPr>
            <a:r>
              <a:rPr lang="es-419" sz="2000">
                <a:solidFill>
                  <a:schemeClr val="lt1"/>
                </a:solidFill>
                <a:latin typeface="Arial"/>
                <a:ea typeface="Arial"/>
                <a:cs typeface="Arial"/>
                <a:sym typeface="Arial"/>
              </a:rPr>
              <a:t>Consiste</a:t>
            </a:r>
            <a:r>
              <a:rPr lang="es-419" sz="2000">
                <a:solidFill>
                  <a:schemeClr val="lt1"/>
                </a:solidFill>
                <a:latin typeface="Arial"/>
                <a:ea typeface="Arial"/>
                <a:cs typeface="Arial"/>
                <a:sym typeface="Arial"/>
              </a:rPr>
              <a:t> en la </a:t>
            </a:r>
            <a:r>
              <a:rPr lang="es-419" sz="2000">
                <a:solidFill>
                  <a:schemeClr val="lt1"/>
                </a:solidFill>
                <a:latin typeface="Arial"/>
                <a:ea typeface="Arial"/>
                <a:cs typeface="Arial"/>
                <a:sym typeface="Arial"/>
              </a:rPr>
              <a:t>comparación </a:t>
            </a:r>
            <a:r>
              <a:rPr lang="es-419" sz="2000">
                <a:solidFill>
                  <a:schemeClr val="lt1"/>
                </a:solidFill>
                <a:latin typeface="Arial"/>
                <a:ea typeface="Arial"/>
                <a:cs typeface="Arial"/>
                <a:sym typeface="Arial"/>
              </a:rPr>
              <a:t>de los elementos mediantes saltos en los </a:t>
            </a:r>
            <a:r>
              <a:rPr lang="es-419" sz="2000">
                <a:solidFill>
                  <a:schemeClr val="lt1"/>
                </a:solidFill>
                <a:latin typeface="Arial"/>
                <a:ea typeface="Arial"/>
                <a:cs typeface="Arial"/>
                <a:sym typeface="Arial"/>
              </a:rPr>
              <a:t>índices</a:t>
            </a:r>
            <a:r>
              <a:rPr lang="es-419" sz="2000">
                <a:solidFill>
                  <a:schemeClr val="lt1"/>
                </a:solidFill>
                <a:latin typeface="Arial"/>
                <a:ea typeface="Arial"/>
                <a:cs typeface="Arial"/>
                <a:sym typeface="Arial"/>
              </a:rPr>
              <a:t> del arreglo, los saltos dependen de la </a:t>
            </a:r>
            <a:r>
              <a:rPr lang="es-419" sz="2000">
                <a:solidFill>
                  <a:schemeClr val="lt1"/>
                </a:solidFill>
                <a:latin typeface="Arial"/>
                <a:ea typeface="Arial"/>
                <a:cs typeface="Arial"/>
                <a:sym typeface="Arial"/>
              </a:rPr>
              <a:t>dimensión</a:t>
            </a:r>
            <a:r>
              <a:rPr lang="es-419" sz="2000">
                <a:solidFill>
                  <a:schemeClr val="lt1"/>
                </a:solidFill>
                <a:latin typeface="Arial"/>
                <a:ea typeface="Arial"/>
                <a:cs typeface="Arial"/>
                <a:sym typeface="Arial"/>
              </a:rPr>
              <a:t> del arreglo.</a:t>
            </a:r>
            <a:endParaRPr sz="2000">
              <a:solidFill>
                <a:schemeClr val="lt1"/>
              </a:solidFill>
              <a:latin typeface="Arial"/>
              <a:ea typeface="Arial"/>
              <a:cs typeface="Arial"/>
              <a:sym typeface="Arial"/>
            </a:endParaRPr>
          </a:p>
        </p:txBody>
      </p:sp>
    </p:spTree>
  </p:cSld>
  <p:clrMapOvr>
    <a:masterClrMapping/>
  </p:clrMapOvr>
  <mc:AlternateContent>
    <mc:Choice Requires="p14">
      <p:transition spd="slow" p14:dur="2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a:latin typeface="Arial"/>
                <a:ea typeface="Arial"/>
                <a:cs typeface="Arial"/>
                <a:sym typeface="Arial"/>
              </a:rPr>
              <a:t>¿Cómo</a:t>
            </a:r>
            <a:r>
              <a:rPr b="1" lang="es-419">
                <a:latin typeface="Arial"/>
                <a:ea typeface="Arial"/>
                <a:cs typeface="Arial"/>
                <a:sym typeface="Arial"/>
              </a:rPr>
              <a:t> se realiza?</a:t>
            </a:r>
            <a:endParaRPr b="1">
              <a:latin typeface="Arial"/>
              <a:ea typeface="Arial"/>
              <a:cs typeface="Arial"/>
              <a:sym typeface="Arial"/>
            </a:endParaRPr>
          </a:p>
        </p:txBody>
      </p:sp>
      <p:sp>
        <p:nvSpPr>
          <p:cNvPr id="102" name="Google Shape;102;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sz="2000">
                <a:solidFill>
                  <a:srgbClr val="FFFFFF"/>
                </a:solidFill>
                <a:latin typeface="Arial"/>
                <a:ea typeface="Arial"/>
                <a:cs typeface="Arial"/>
                <a:sym typeface="Arial"/>
              </a:rPr>
              <a:t>Consiste en dividir la lista de elementos en intervalos de varios elementos para organizarlos después por medio del ordenamiento de inserción directa comparando cada elemento del arreglo si es mayor o menor. El proceso se repite, pero con intervalos cada vez más pequeños, de tal manera que al final, se encuentra un intervalo de una sola posición en el que los elementos están ya casi ordenados.</a:t>
            </a:r>
            <a:endParaRPr sz="2000">
              <a:solidFill>
                <a:srgbClr val="FFFFFF"/>
              </a:solidFill>
              <a:latin typeface="Arial"/>
              <a:ea typeface="Arial"/>
              <a:cs typeface="Arial"/>
              <a:sym typeface="Arial"/>
            </a:endParaRPr>
          </a:p>
        </p:txBody>
      </p:sp>
    </p:spTree>
  </p:cSld>
  <p:clrMapOvr>
    <a:masterClrMapping/>
  </p:clrMapOvr>
  <mc:AlternateContent>
    <mc:Choice Requires="p14">
      <p:transition spd="slow" p14:dur="2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6" name="Shape 106"/>
        <p:cNvGrpSpPr/>
        <p:nvPr/>
      </p:nvGrpSpPr>
      <p:grpSpPr>
        <a:xfrm>
          <a:off x="0" y="0"/>
          <a:ext cx="0" cy="0"/>
          <a:chOff x="0" y="0"/>
          <a:chExt cx="0" cy="0"/>
        </a:xfrm>
      </p:grpSpPr>
      <p:sp>
        <p:nvSpPr>
          <p:cNvPr id="107" name="Google Shape;107;p16"/>
          <p:cNvSpPr txBox="1"/>
          <p:nvPr>
            <p:ph idx="1" type="body"/>
          </p:nvPr>
        </p:nvSpPr>
        <p:spPr>
          <a:xfrm>
            <a:off x="72000" y="258825"/>
            <a:ext cx="9000000" cy="378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500">
                <a:solidFill>
                  <a:schemeClr val="lt1"/>
                </a:solidFill>
                <a:highlight>
                  <a:schemeClr val="dk2"/>
                </a:highlight>
                <a:latin typeface="Arial"/>
                <a:ea typeface="Arial"/>
                <a:cs typeface="Arial"/>
                <a:sym typeface="Arial"/>
              </a:rPr>
              <a:t>salto=len(vectorref)//2 </a:t>
            </a:r>
            <a:endParaRPr>
              <a:solidFill>
                <a:schemeClr val="lt1"/>
              </a:solidFill>
              <a:highlight>
                <a:schemeClr val="dk2"/>
              </a:highlight>
              <a:latin typeface="Arial"/>
              <a:ea typeface="Arial"/>
              <a:cs typeface="Arial"/>
              <a:sym typeface="Arial"/>
            </a:endParaRPr>
          </a:p>
          <a:p>
            <a:pPr indent="0" lvl="0" marL="0" rtl="0" algn="l">
              <a:lnSpc>
                <a:spcPct val="115000"/>
              </a:lnSpc>
              <a:spcBef>
                <a:spcPts val="1200"/>
              </a:spcBef>
              <a:spcAft>
                <a:spcPts val="0"/>
              </a:spcAft>
              <a:buNone/>
            </a:pPr>
            <a:r>
              <a:rPr lang="es-419" sz="1500">
                <a:solidFill>
                  <a:schemeClr val="lt1"/>
                </a:solidFill>
                <a:highlight>
                  <a:schemeClr val="dk2"/>
                </a:highlight>
                <a:latin typeface="Arial"/>
                <a:ea typeface="Arial"/>
                <a:cs typeface="Arial"/>
                <a:sym typeface="Arial"/>
              </a:rPr>
              <a:t>while salto&gt;0:</a:t>
            </a:r>
            <a:endParaRPr>
              <a:solidFill>
                <a:schemeClr val="lt1"/>
              </a:solidFill>
              <a:highlight>
                <a:schemeClr val="dk2"/>
              </a:highlight>
              <a:latin typeface="Arial"/>
              <a:ea typeface="Arial"/>
              <a:cs typeface="Arial"/>
              <a:sym typeface="Arial"/>
            </a:endParaRPr>
          </a:p>
          <a:p>
            <a:pPr indent="0" lvl="0" marL="457200" rtl="0" algn="l">
              <a:lnSpc>
                <a:spcPct val="115000"/>
              </a:lnSpc>
              <a:spcBef>
                <a:spcPts val="1200"/>
              </a:spcBef>
              <a:spcAft>
                <a:spcPts val="0"/>
              </a:spcAft>
              <a:buNone/>
            </a:pPr>
            <a:r>
              <a:rPr lang="es-419" sz="1500">
                <a:solidFill>
                  <a:schemeClr val="lt1"/>
                </a:solidFill>
                <a:highlight>
                  <a:schemeClr val="dk2"/>
                </a:highlight>
                <a:latin typeface="Arial"/>
                <a:ea typeface="Arial"/>
                <a:cs typeface="Arial"/>
                <a:sym typeface="Arial"/>
              </a:rPr>
              <a:t>for i in range(salto, len(vectorref)): #se hacen comparaciones en función del salto </a:t>
            </a:r>
            <a:endParaRPr sz="1500">
              <a:solidFill>
                <a:schemeClr val="lt1"/>
              </a:solidFill>
              <a:highlight>
                <a:schemeClr val="dk2"/>
              </a:highlight>
              <a:latin typeface="Arial"/>
              <a:ea typeface="Arial"/>
              <a:cs typeface="Arial"/>
              <a:sym typeface="Arial"/>
            </a:endParaRPr>
          </a:p>
          <a:p>
            <a:pPr indent="0" lvl="0" marL="914400" rtl="0" algn="l">
              <a:lnSpc>
                <a:spcPct val="115000"/>
              </a:lnSpc>
              <a:spcBef>
                <a:spcPts val="1200"/>
              </a:spcBef>
              <a:spcAft>
                <a:spcPts val="0"/>
              </a:spcAft>
              <a:buNone/>
            </a:pPr>
            <a:r>
              <a:rPr lang="es-419" sz="1500">
                <a:solidFill>
                  <a:schemeClr val="lt1"/>
                </a:solidFill>
                <a:highlight>
                  <a:schemeClr val="dk2"/>
                </a:highlight>
                <a:latin typeface="Arial"/>
                <a:ea typeface="Arial"/>
                <a:cs typeface="Arial"/>
                <a:sym typeface="Arial"/>
              </a:rPr>
              <a:t>pos=i #posicion donde se insertará el valor de insert1 </a:t>
            </a:r>
            <a:endParaRPr sz="1500">
              <a:solidFill>
                <a:schemeClr val="lt1"/>
              </a:solidFill>
              <a:highlight>
                <a:schemeClr val="dk2"/>
              </a:highlight>
              <a:latin typeface="Arial"/>
              <a:ea typeface="Arial"/>
              <a:cs typeface="Arial"/>
              <a:sym typeface="Arial"/>
            </a:endParaRPr>
          </a:p>
          <a:p>
            <a:pPr indent="0" lvl="0" marL="914400" rtl="0" algn="l">
              <a:lnSpc>
                <a:spcPct val="115000"/>
              </a:lnSpc>
              <a:spcBef>
                <a:spcPts val="1200"/>
              </a:spcBef>
              <a:spcAft>
                <a:spcPts val="0"/>
              </a:spcAft>
              <a:buNone/>
            </a:pPr>
            <a:r>
              <a:rPr lang="es-419" sz="1500">
                <a:solidFill>
                  <a:schemeClr val="lt1"/>
                </a:solidFill>
                <a:highlight>
                  <a:schemeClr val="dk2"/>
                </a:highlight>
                <a:latin typeface="Arial"/>
                <a:ea typeface="Arial"/>
                <a:cs typeface="Arial"/>
                <a:sym typeface="Arial"/>
              </a:rPr>
              <a:t>insert1=vectorref[i] #variable/valor temporal - siguiente elemento a insertar en posición i </a:t>
            </a:r>
            <a:endParaRPr sz="1500">
              <a:solidFill>
                <a:schemeClr val="lt1"/>
              </a:solidFill>
              <a:highlight>
                <a:schemeClr val="dk2"/>
              </a:highlight>
              <a:latin typeface="Arial"/>
              <a:ea typeface="Arial"/>
              <a:cs typeface="Arial"/>
              <a:sym typeface="Arial"/>
            </a:endParaRPr>
          </a:p>
          <a:p>
            <a:pPr indent="0" lvl="0" marL="914400" rtl="0" algn="l">
              <a:lnSpc>
                <a:spcPct val="115000"/>
              </a:lnSpc>
              <a:spcBef>
                <a:spcPts val="1200"/>
              </a:spcBef>
              <a:spcAft>
                <a:spcPts val="0"/>
              </a:spcAft>
              <a:buNone/>
            </a:pPr>
            <a:r>
              <a:rPr lang="es-419" sz="1500">
                <a:solidFill>
                  <a:schemeClr val="lt1"/>
                </a:solidFill>
                <a:highlight>
                  <a:schemeClr val="dk2"/>
                </a:highlight>
                <a:latin typeface="Arial"/>
                <a:ea typeface="Arial"/>
                <a:cs typeface="Arial"/>
                <a:sym typeface="Arial"/>
              </a:rPr>
              <a:t>while ((pos&gt;=salto) and (vectorref[pos-salto]&gt;insert1)): #intercambio </a:t>
            </a:r>
            <a:endParaRPr sz="1500">
              <a:solidFill>
                <a:schemeClr val="lt1"/>
              </a:solidFill>
              <a:highlight>
                <a:schemeClr val="dk2"/>
              </a:highlight>
              <a:latin typeface="Arial"/>
              <a:ea typeface="Arial"/>
              <a:cs typeface="Arial"/>
              <a:sym typeface="Arial"/>
            </a:endParaRPr>
          </a:p>
          <a:p>
            <a:pPr indent="0" lvl="0" marL="1371600" rtl="0" algn="l">
              <a:lnSpc>
                <a:spcPct val="115000"/>
              </a:lnSpc>
              <a:spcBef>
                <a:spcPts val="1200"/>
              </a:spcBef>
              <a:spcAft>
                <a:spcPts val="0"/>
              </a:spcAft>
              <a:buNone/>
            </a:pPr>
            <a:r>
              <a:rPr lang="es-419" sz="1500">
                <a:solidFill>
                  <a:schemeClr val="lt1"/>
                </a:solidFill>
                <a:highlight>
                  <a:schemeClr val="dk2"/>
                </a:highlight>
                <a:latin typeface="Arial"/>
                <a:ea typeface="Arial"/>
                <a:cs typeface="Arial"/>
                <a:sym typeface="Arial"/>
              </a:rPr>
              <a:t>vectorref[pos]=vectorref[pos-salto] </a:t>
            </a:r>
            <a:endParaRPr sz="1500">
              <a:solidFill>
                <a:schemeClr val="lt1"/>
              </a:solidFill>
              <a:highlight>
                <a:schemeClr val="dk2"/>
              </a:highlight>
              <a:latin typeface="Arial"/>
              <a:ea typeface="Arial"/>
              <a:cs typeface="Arial"/>
              <a:sym typeface="Arial"/>
            </a:endParaRPr>
          </a:p>
          <a:p>
            <a:pPr indent="0" lvl="0" marL="1371600" rtl="0" algn="l">
              <a:lnSpc>
                <a:spcPct val="115000"/>
              </a:lnSpc>
              <a:spcBef>
                <a:spcPts val="1200"/>
              </a:spcBef>
              <a:spcAft>
                <a:spcPts val="0"/>
              </a:spcAft>
              <a:buNone/>
            </a:pPr>
            <a:r>
              <a:rPr lang="es-419" sz="1500">
                <a:solidFill>
                  <a:schemeClr val="lt1"/>
                </a:solidFill>
                <a:highlight>
                  <a:schemeClr val="dk2"/>
                </a:highlight>
                <a:latin typeface="Arial"/>
                <a:ea typeface="Arial"/>
                <a:cs typeface="Arial"/>
                <a:sym typeface="Arial"/>
              </a:rPr>
              <a:t>pos-=salto </a:t>
            </a:r>
            <a:endParaRPr sz="1500">
              <a:solidFill>
                <a:schemeClr val="lt1"/>
              </a:solidFill>
              <a:highlight>
                <a:schemeClr val="dk2"/>
              </a:highlight>
              <a:latin typeface="Arial"/>
              <a:ea typeface="Arial"/>
              <a:cs typeface="Arial"/>
              <a:sym typeface="Arial"/>
            </a:endParaRPr>
          </a:p>
          <a:p>
            <a:pPr indent="0" lvl="0" marL="914400" rtl="0" algn="l">
              <a:lnSpc>
                <a:spcPct val="115000"/>
              </a:lnSpc>
              <a:spcBef>
                <a:spcPts val="1200"/>
              </a:spcBef>
              <a:spcAft>
                <a:spcPts val="0"/>
              </a:spcAft>
              <a:buNone/>
            </a:pPr>
            <a:r>
              <a:rPr lang="es-419" sz="1500">
                <a:solidFill>
                  <a:schemeClr val="lt1"/>
                </a:solidFill>
                <a:highlight>
                  <a:schemeClr val="dk2"/>
                </a:highlight>
                <a:latin typeface="Arial"/>
                <a:ea typeface="Arial"/>
                <a:cs typeface="Arial"/>
                <a:sym typeface="Arial"/>
              </a:rPr>
              <a:t>vectorref[pos]=insert1 salto//=2 #acotacion y actualización del salto y continuación del ciclo de forma sucesiva. </a:t>
            </a:r>
            <a:endParaRPr sz="1500">
              <a:solidFill>
                <a:schemeClr val="lt1"/>
              </a:solidFill>
              <a:highlight>
                <a:schemeClr val="dk2"/>
              </a:highlight>
              <a:latin typeface="Arial"/>
              <a:ea typeface="Arial"/>
              <a:cs typeface="Arial"/>
              <a:sym typeface="Arial"/>
            </a:endParaRPr>
          </a:p>
          <a:p>
            <a:pPr indent="0" lvl="0" marL="0" rtl="0" algn="l">
              <a:lnSpc>
                <a:spcPct val="115000"/>
              </a:lnSpc>
              <a:spcBef>
                <a:spcPts val="1200"/>
              </a:spcBef>
              <a:spcAft>
                <a:spcPts val="1200"/>
              </a:spcAft>
              <a:buNone/>
            </a:pPr>
            <a:r>
              <a:rPr lang="es-419" sz="1500">
                <a:solidFill>
                  <a:schemeClr val="lt1"/>
                </a:solidFill>
                <a:highlight>
                  <a:schemeClr val="dk2"/>
                </a:highlight>
                <a:latin typeface="Arial"/>
                <a:ea typeface="Arial"/>
                <a:cs typeface="Arial"/>
                <a:sym typeface="Arial"/>
              </a:rPr>
              <a:t>return vectorref</a:t>
            </a:r>
            <a:endParaRPr sz="2100">
              <a:solidFill>
                <a:schemeClr val="lt1"/>
              </a:solidFill>
              <a:highlight>
                <a:schemeClr val="dk2"/>
              </a:highlight>
            </a:endParaRPr>
          </a:p>
        </p:txBody>
      </p:sp>
    </p:spTree>
  </p:cSld>
  <p:clrMapOvr>
    <a:masterClrMapping/>
  </p:clrMapOvr>
  <mc:AlternateContent>
    <mc:Choice Requires="p14">
      <p:transition spd="slow" p14:dur="2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