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94694" autoAdjust="0"/>
  </p:normalViewPr>
  <p:slideViewPr>
    <p:cSldViewPr snapToGrid="0" snapToObjects="1" showGuides="1">
      <p:cViewPr>
        <p:scale>
          <a:sx n="20" d="100"/>
          <a:sy n="20" d="100"/>
        </p:scale>
        <p:origin x="1301" y="230"/>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4/14/2022</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99092" y="18319649"/>
            <a:ext cx="15812284"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76302"/>
            <a:ext cx="15812283"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7830800" y="11795760"/>
            <a:ext cx="868680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7830800" y="11795760"/>
            <a:ext cx="868680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9" name="Table 68">
            <a:extLst>
              <a:ext uri="{FF2B5EF4-FFF2-40B4-BE49-F238E27FC236}">
                <a16:creationId xmlns:a16="http://schemas.microsoft.com/office/drawing/2014/main" id="{C4E97A14-05A3-6341-B1DC-976F85362448}"/>
              </a:ext>
            </a:extLst>
          </p:cNvPr>
          <p:cNvGraphicFramePr>
            <a:graphicFrameLocks noGrp="1"/>
          </p:cNvGraphicFramePr>
          <p:nvPr userDrawn="1">
            <p:extLst>
              <p:ext uri="{D42A27DB-BD31-4B8C-83A1-F6EECF244321}">
                <p14:modId xmlns:p14="http://schemas.microsoft.com/office/powerpoint/2010/main" val="2995262372"/>
              </p:ext>
            </p:extLst>
          </p:nvPr>
        </p:nvGraphicFramePr>
        <p:xfrm>
          <a:off x="51657504" y="0"/>
          <a:ext cx="9430188" cy="3291840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173279">
                  <a:extLst>
                    <a:ext uri="{9D8B030D-6E8A-4147-A177-3AD203B41FA5}">
                      <a16:colId xmlns:a16="http://schemas.microsoft.com/office/drawing/2014/main" val="997673227"/>
                    </a:ext>
                  </a:extLst>
                </a:gridCol>
                <a:gridCol w="4913074">
                  <a:extLst>
                    <a:ext uri="{9D8B030D-6E8A-4147-A177-3AD203B41FA5}">
                      <a16:colId xmlns:a16="http://schemas.microsoft.com/office/drawing/2014/main" val="20001"/>
                    </a:ext>
                  </a:extLst>
                </a:gridCol>
              </a:tblGrid>
              <a:tr h="1606970">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7203221">
                <a:tc gridSpan="2">
                  <a:txBody>
                    <a:bodyPr/>
                    <a:lstStyle/>
                    <a:p>
                      <a:endParaRPr lang="en-US" sz="2000" dirty="0">
                        <a:solidFill>
                          <a:srgbClr val="1F3A4E"/>
                        </a:solidFill>
                      </a:endParaRPr>
                    </a:p>
                  </a:txBody>
                  <a:tcPr marL="182880" marT="137160">
                    <a:blipFill rotWithShape="1">
                      <a:blip r:embed="rId3"/>
                      <a:stretch>
                        <a:fillRect/>
                      </a:stretch>
                    </a:blipFill>
                  </a:tcPr>
                </a:tc>
                <a:tc hMerge="1">
                  <a:txBody>
                    <a:bodyPr/>
                    <a:lstStyle/>
                    <a:p>
                      <a:endParaRPr lang="en-US" sz="2400" dirty="0">
                        <a:solidFill>
                          <a:srgbClr val="1F3A4E"/>
                        </a:solidFill>
                      </a:endParaRPr>
                    </a:p>
                  </a:txBody>
                  <a:tcPr marL="182880" marT="137160">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925838">
                <a:tc gridSpan="2">
                  <a:txBody>
                    <a:bodyPr/>
                    <a:lstStyle/>
                    <a:p>
                      <a:endParaRPr lang="en-US" sz="2000" dirty="0">
                        <a:solidFill>
                          <a:srgbClr val="1F3A4E"/>
                        </a:solidFill>
                      </a:endParaRPr>
                    </a:p>
                  </a:txBody>
                  <a:tcPr marL="182880" marT="137160">
                    <a:blipFill rotWithShape="1">
                      <a:blip r:embed="rId4"/>
                      <a:stretch>
                        <a:fillRect/>
                      </a:stretch>
                    </a:blipFill>
                  </a:tcPr>
                </a:tc>
                <a:tc hMerge="1">
                  <a:txBody>
                    <a:bodyPr/>
                    <a:lstStyle/>
                    <a:p>
                      <a:endParaRPr lang="en-US" sz="2400" dirty="0">
                        <a:solidFill>
                          <a:srgbClr val="1F3A4E"/>
                        </a:solidFill>
                      </a:endParaRPr>
                    </a:p>
                  </a:txBody>
                  <a:tcPr marL="182880" marT="137160">
                    <a:blipFill rotWithShape="1">
                      <a:blip r:embed="rId4"/>
                      <a:stretch>
                        <a:fillRect/>
                      </a:stretch>
                    </a:blipFill>
                  </a:tcPr>
                </a:tc>
                <a:tc row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configuration</a:t>
                      </a:r>
                    </a:p>
                    <a:p>
                      <a:r>
                        <a:rPr lang="en-US" sz="20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521198">
                <a:tc gridSpan="2">
                  <a:txBody>
                    <a:bodyPr/>
                    <a:lstStyle/>
                    <a:p>
                      <a:endParaRPr lang="en-US" sz="20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736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5">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panose="020B0604020202020204" pitchFamily="34" charset="0"/>
                          <a:cs typeface="Arial" panose="020B0604020202020204" pitchFamily="34" charset="0"/>
                        </a:rPr>
                        <a:t>The Quick Start</a:t>
                      </a:r>
                      <a:r>
                        <a:rPr lang="en-US" sz="2000" baseline="0" noProof="0">
                          <a:solidFill>
                            <a:srgbClr val="D9D9D9"/>
                          </a:solidFill>
                          <a:latin typeface="Arial" panose="020B0604020202020204" pitchFamily="34" charset="0"/>
                          <a:cs typeface="Arial" panose="020B0604020202020204" pitchFamily="34" charset="0"/>
                        </a:rPr>
                        <a:t> Guides</a:t>
                      </a:r>
                      <a:r>
                        <a:rPr lang="en-US" sz="2000" noProof="0">
                          <a:solidFill>
                            <a:srgbClr val="D9D9D9"/>
                          </a:solidFill>
                          <a:latin typeface="Arial" panose="020B0604020202020204" pitchFamily="34" charset="0"/>
                          <a:cs typeface="Arial" panose="020B0604020202020204" pitchFamily="34" charset="0"/>
                        </a:rPr>
                        <a:t> </a:t>
                      </a:r>
                      <a:r>
                        <a:rPr lang="en-US" sz="2000" u="sng" noProof="0">
                          <a:solidFill>
                            <a:srgbClr val="D9D9D9"/>
                          </a:solidFill>
                          <a:latin typeface="Arial" panose="020B0604020202020204" pitchFamily="34" charset="0"/>
                          <a:cs typeface="Arial" panose="020B0604020202020204" pitchFamily="34" charset="0"/>
                        </a:rPr>
                        <a:t>are outside the template’s printable area</a:t>
                      </a:r>
                      <a:r>
                        <a:rPr lang="en-US" sz="2000" noProof="0">
                          <a:solidFill>
                            <a:srgbClr val="D9D9D9"/>
                          </a:solidFill>
                          <a:latin typeface="Arial" panose="020B0604020202020204" pitchFamily="34" charset="0"/>
                          <a:cs typeface="Arial" panose="020B0604020202020204" pitchFamily="34" charset="0"/>
                        </a:rPr>
                        <a:t> and they will not be on the printed poster</a:t>
                      </a:r>
                      <a:r>
                        <a:rPr lang="en-US" sz="20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a:solidFill>
                            <a:srgbClr val="D9D9D9"/>
                          </a:solidFill>
                          <a:latin typeface="Arial" panose="020B0604020202020204" pitchFamily="34" charset="0"/>
                          <a:cs typeface="Arial" panose="020B0604020202020204" pitchFamily="34" charset="0"/>
                        </a:rPr>
                        <a:t>To hide the guides click on the </a:t>
                      </a:r>
                      <a:r>
                        <a:rPr lang="en-US" sz="2000" b="1" baseline="0" noProof="0">
                          <a:solidFill>
                            <a:srgbClr val="D9D9D9"/>
                          </a:solidFill>
                          <a:latin typeface="Arial" panose="020B0604020202020204" pitchFamily="34" charset="0"/>
                          <a:cs typeface="Arial" panose="020B0604020202020204" pitchFamily="34" charset="0"/>
                        </a:rPr>
                        <a:t>Home</a:t>
                      </a:r>
                      <a:r>
                        <a:rPr lang="en-US" sz="20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000" b="1" baseline="0" noProof="0">
                          <a:solidFill>
                            <a:srgbClr val="D9D9D9"/>
                          </a:solidFill>
                          <a:latin typeface="Arial" panose="020B0604020202020204" pitchFamily="34" charset="0"/>
                          <a:cs typeface="Arial" panose="020B0604020202020204" pitchFamily="34" charset="0"/>
                        </a:rPr>
                        <a:t>Layout</a:t>
                      </a:r>
                      <a:r>
                        <a:rPr lang="en-US" sz="20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000" b="1" baseline="0" noProof="0">
                          <a:solidFill>
                            <a:srgbClr val="D9D9D9"/>
                          </a:solidFill>
                          <a:latin typeface="Arial" panose="020B0604020202020204" pitchFamily="34" charset="0"/>
                          <a:cs typeface="Arial" panose="020B0604020202020204" pitchFamily="34" charset="0"/>
                        </a:rPr>
                        <a:t>Without Guides </a:t>
                      </a:r>
                      <a:r>
                        <a:rPr lang="en-US" sz="2000" b="0" baseline="0" noProof="0">
                          <a:solidFill>
                            <a:srgbClr val="D9D9D9"/>
                          </a:solidFill>
                          <a:latin typeface="Arial" panose="020B0604020202020204" pitchFamily="34" charset="0"/>
                          <a:cs typeface="Arial" panose="020B0604020202020204" pitchFamily="34" charset="0"/>
                        </a:rPr>
                        <a:t>layout</a:t>
                      </a:r>
                      <a:r>
                        <a:rPr lang="en-US" sz="2000" baseline="0" noProof="0">
                          <a:solidFill>
                            <a:srgbClr val="D9D9D9"/>
                          </a:solidFill>
                          <a:latin typeface="Arial" panose="020B0604020202020204" pitchFamily="34" charset="0"/>
                          <a:cs typeface="Arial" panose="020B0604020202020204" pitchFamily="34" charset="0"/>
                        </a:rPr>
                        <a:t>.</a:t>
                      </a:r>
                      <a:endParaRPr lang="en-US" sz="2200" noProof="0" dirty="0">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6425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59652">
                <a:tc gridSpan="2">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9600" b="1" dirty="0">
                          <a:solidFill>
                            <a:srgbClr val="D9D9D9"/>
                          </a:solidFill>
                          <a:latin typeface="Arial" panose="020B0604020202020204" pitchFamily="34" charset="0"/>
                          <a:cs typeface="Arial" panose="020B0604020202020204" pitchFamily="34" charset="0"/>
                        </a:rPr>
                        <a:t>F5</a:t>
                      </a:r>
                      <a:r>
                        <a:rPr lang="en-US" sz="20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7508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When you are ready to have your poster printed go online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and click on the "</a:t>
                      </a:r>
                      <a:r>
                        <a:rPr lang="en-US" sz="2000" noProof="0" dirty="0">
                          <a:solidFill>
                            <a:srgbClr val="FFC000"/>
                          </a:solidFill>
                          <a:latin typeface="Arial"/>
                          <a:cs typeface="Arial"/>
                        </a:rPr>
                        <a:t>Order Your Poster</a:t>
                      </a:r>
                      <a:r>
                        <a:rPr lang="en-US" sz="20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000" noProof="0" dirty="0">
                          <a:solidFill>
                            <a:srgbClr val="D9D9D9"/>
                          </a:solidFill>
                          <a:latin typeface="Arial"/>
                          <a:cs typeface="Arial"/>
                        </a:rPr>
                      </a:br>
                      <a:r>
                        <a:rPr lang="en-US" sz="2000" noProof="0" dirty="0">
                          <a:solidFill>
                            <a:srgbClr val="D9D9D9"/>
                          </a:solidFill>
                          <a:latin typeface="Arial"/>
                          <a:cs typeface="Arial"/>
                        </a:rPr>
                        <a:t>Go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208477">
                <a:tc gridSpan="3">
                  <a:txBody>
                    <a:bodyPr/>
                    <a:lstStyle/>
                    <a:p>
                      <a:endParaRPr lang="en-US" sz="2000" dirty="0">
                        <a:solidFill>
                          <a:srgbClr val="1F3A4E"/>
                        </a:solidFill>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938867">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D0D0D0"/>
                          </a:solidFill>
                          <a:latin typeface="Arial"/>
                          <a:cs typeface="Arial"/>
                        </a:rPr>
                        <a:t>For complete tutorials</a:t>
                      </a:r>
                      <a:r>
                        <a:rPr lang="en-US" sz="20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FFC000"/>
                          </a:solidFill>
                          <a:latin typeface="Arial"/>
                          <a:cs typeface="Arial"/>
                        </a:rPr>
                        <a:t>https://</a:t>
                      </a:r>
                      <a:r>
                        <a:rPr lang="en-US" sz="1600" b="1" dirty="0" err="1">
                          <a:solidFill>
                            <a:srgbClr val="FFC000"/>
                          </a:solidFill>
                          <a:latin typeface="Arial"/>
                          <a:cs typeface="Arial"/>
                        </a:rPr>
                        <a:t>www.posterpresentations.com</a:t>
                      </a:r>
                      <a:r>
                        <a:rPr lang="en-US" sz="1600" b="1" dirty="0">
                          <a:solidFill>
                            <a:srgbClr val="FFC000"/>
                          </a:solidFill>
                          <a:latin typeface="Arial"/>
                          <a:cs typeface="Arial"/>
                        </a:rPr>
                        <a:t>/</a:t>
                      </a:r>
                      <a:r>
                        <a:rPr lang="en-US" sz="1600" b="1" dirty="0" err="1">
                          <a:solidFill>
                            <a:srgbClr val="FFC000"/>
                          </a:solidFill>
                          <a:latin typeface="Arial"/>
                          <a:cs typeface="Arial"/>
                        </a:rPr>
                        <a:t>helpdesk.html</a:t>
                      </a:r>
                      <a:endParaRPr lang="en-US" sz="16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7" name="Rectangle 66"/>
          <p:cNvSpPr/>
          <p:nvPr userDrawn="1"/>
        </p:nvSpPr>
        <p:spPr>
          <a:xfrm rot="10800000">
            <a:off x="-3" y="31934864"/>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 Box 14"/>
          <p:cNvSpPr txBox="1">
            <a:spLocks noChangeArrowheads="1"/>
          </p:cNvSpPr>
          <p:nvPr/>
        </p:nvSpPr>
        <p:spPr bwMode="auto">
          <a:xfrm>
            <a:off x="1319946" y="32123776"/>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2019</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41" name="Rounded Rectangle 40"/>
          <p:cNvSpPr/>
          <p:nvPr userDrawn="1"/>
        </p:nvSpPr>
        <p:spPr>
          <a:xfrm>
            <a:off x="1089024" y="5424488"/>
            <a:ext cx="11720514"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13500099" y="5424488"/>
            <a:ext cx="11720514"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userDrawn="1"/>
        </p:nvSpPr>
        <p:spPr>
          <a:xfrm>
            <a:off x="25966355" y="5424488"/>
            <a:ext cx="11720514"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8398883" y="5424488"/>
            <a:ext cx="11720514"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6096" y="4742487"/>
            <a:ext cx="512003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2" y="-55065"/>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a:extLst>
              <a:ext uri="{FF2B5EF4-FFF2-40B4-BE49-F238E27FC236}">
                <a16:creationId xmlns:a16="http://schemas.microsoft.com/office/drawing/2014/main" id="{B68E9798-F621-D549-AC06-BC62CA1E6A77}"/>
              </a:ext>
            </a:extLst>
          </p:cNvPr>
          <p:cNvGraphicFramePr>
            <a:graphicFrameLocks noGrp="1"/>
          </p:cNvGraphicFramePr>
          <p:nvPr userDrawn="1">
            <p:extLst>
              <p:ext uri="{D42A27DB-BD31-4B8C-83A1-F6EECF244321}">
                <p14:modId xmlns:p14="http://schemas.microsoft.com/office/powerpoint/2010/main" val="4185887590"/>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7"/>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8"/>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9"/>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8A0048EA-FFD1-F74D-881E-ECA5FC196A1C}"/>
              </a:ext>
            </a:extLst>
          </p:cNvPr>
          <p:cNvGraphicFramePr>
            <a:graphicFrameLocks noGrp="1"/>
          </p:cNvGraphicFramePr>
          <p:nvPr userDrawn="1">
            <p:extLst>
              <p:ext uri="{D42A27DB-BD31-4B8C-83A1-F6EECF244321}">
                <p14:modId xmlns:p14="http://schemas.microsoft.com/office/powerpoint/2010/main" val="2485350829"/>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3"/>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4"/>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5">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1" name="Table 50">
            <a:extLst>
              <a:ext uri="{FF2B5EF4-FFF2-40B4-BE49-F238E27FC236}">
                <a16:creationId xmlns:a16="http://schemas.microsoft.com/office/drawing/2014/main" id="{8B9F6BC3-1EF5-4541-88D8-DDF3F30965A0}"/>
              </a:ext>
            </a:extLst>
          </p:cNvPr>
          <p:cNvGraphicFramePr>
            <a:graphicFrameLocks noGrp="1"/>
          </p:cNvGraphicFramePr>
          <p:nvPr userDrawn="1">
            <p:extLst>
              <p:ext uri="{D42A27DB-BD31-4B8C-83A1-F6EECF244321}">
                <p14:modId xmlns:p14="http://schemas.microsoft.com/office/powerpoint/2010/main" val="2341800177"/>
              </p:ext>
            </p:extLst>
          </p:nvPr>
        </p:nvGraphicFramePr>
        <p:xfrm>
          <a:off x="51657504" y="0"/>
          <a:ext cx="9430188" cy="3291840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173279">
                  <a:extLst>
                    <a:ext uri="{9D8B030D-6E8A-4147-A177-3AD203B41FA5}">
                      <a16:colId xmlns:a16="http://schemas.microsoft.com/office/drawing/2014/main" val="997673227"/>
                    </a:ext>
                  </a:extLst>
                </a:gridCol>
                <a:gridCol w="4913074">
                  <a:extLst>
                    <a:ext uri="{9D8B030D-6E8A-4147-A177-3AD203B41FA5}">
                      <a16:colId xmlns:a16="http://schemas.microsoft.com/office/drawing/2014/main" val="20001"/>
                    </a:ext>
                  </a:extLst>
                </a:gridCol>
              </a:tblGrid>
              <a:tr h="1606970">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7203221">
                <a:tc gridSpan="2">
                  <a:txBody>
                    <a:bodyPr/>
                    <a:lstStyle/>
                    <a:p>
                      <a:endParaRPr lang="en-US" sz="2000" dirty="0">
                        <a:solidFill>
                          <a:srgbClr val="1F3A4E"/>
                        </a:solidFill>
                      </a:endParaRPr>
                    </a:p>
                  </a:txBody>
                  <a:tcPr marL="182880" marT="137160">
                    <a:blipFill rotWithShape="1">
                      <a:blip r:embed="rId3"/>
                      <a:stretch>
                        <a:fillRect/>
                      </a:stretch>
                    </a:blipFill>
                  </a:tcPr>
                </a:tc>
                <a:tc hMerge="1">
                  <a:txBody>
                    <a:bodyPr/>
                    <a:lstStyle/>
                    <a:p>
                      <a:endParaRPr lang="en-US" sz="2400" dirty="0">
                        <a:solidFill>
                          <a:srgbClr val="1F3A4E"/>
                        </a:solidFill>
                      </a:endParaRPr>
                    </a:p>
                  </a:txBody>
                  <a:tcPr marL="182880" marT="137160">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925838">
                <a:tc gridSpan="2">
                  <a:txBody>
                    <a:bodyPr/>
                    <a:lstStyle/>
                    <a:p>
                      <a:endParaRPr lang="en-US" sz="2000" dirty="0">
                        <a:solidFill>
                          <a:srgbClr val="1F3A4E"/>
                        </a:solidFill>
                      </a:endParaRPr>
                    </a:p>
                  </a:txBody>
                  <a:tcPr marL="182880" marT="137160">
                    <a:blipFill rotWithShape="1">
                      <a:blip r:embed="rId4"/>
                      <a:stretch>
                        <a:fillRect/>
                      </a:stretch>
                    </a:blipFill>
                  </a:tcPr>
                </a:tc>
                <a:tc hMerge="1">
                  <a:txBody>
                    <a:bodyPr/>
                    <a:lstStyle/>
                    <a:p>
                      <a:endParaRPr lang="en-US" sz="2400" dirty="0">
                        <a:solidFill>
                          <a:srgbClr val="1F3A4E"/>
                        </a:solidFill>
                      </a:endParaRPr>
                    </a:p>
                  </a:txBody>
                  <a:tcPr marL="182880" marT="137160">
                    <a:blipFill rotWithShape="1">
                      <a:blip r:embed="rId4"/>
                      <a:stretch>
                        <a:fillRect/>
                      </a:stretch>
                    </a:blipFill>
                  </a:tcPr>
                </a:tc>
                <a:tc row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configuration</a:t>
                      </a:r>
                    </a:p>
                    <a:p>
                      <a:r>
                        <a:rPr lang="en-US" sz="20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521198">
                <a:tc gridSpan="2">
                  <a:txBody>
                    <a:bodyPr/>
                    <a:lstStyle/>
                    <a:p>
                      <a:endParaRPr lang="en-US" sz="20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736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5">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panose="020B0604020202020204" pitchFamily="34" charset="0"/>
                          <a:cs typeface="Arial" panose="020B0604020202020204" pitchFamily="34" charset="0"/>
                        </a:rPr>
                        <a:t>The Quick Start</a:t>
                      </a:r>
                      <a:r>
                        <a:rPr lang="en-US" sz="2000" baseline="0" noProof="0">
                          <a:solidFill>
                            <a:srgbClr val="D9D9D9"/>
                          </a:solidFill>
                          <a:latin typeface="Arial" panose="020B0604020202020204" pitchFamily="34" charset="0"/>
                          <a:cs typeface="Arial" panose="020B0604020202020204" pitchFamily="34" charset="0"/>
                        </a:rPr>
                        <a:t> Guides</a:t>
                      </a:r>
                      <a:r>
                        <a:rPr lang="en-US" sz="2000" noProof="0">
                          <a:solidFill>
                            <a:srgbClr val="D9D9D9"/>
                          </a:solidFill>
                          <a:latin typeface="Arial" panose="020B0604020202020204" pitchFamily="34" charset="0"/>
                          <a:cs typeface="Arial" panose="020B0604020202020204" pitchFamily="34" charset="0"/>
                        </a:rPr>
                        <a:t> </a:t>
                      </a:r>
                      <a:r>
                        <a:rPr lang="en-US" sz="2000" u="sng" noProof="0">
                          <a:solidFill>
                            <a:srgbClr val="D9D9D9"/>
                          </a:solidFill>
                          <a:latin typeface="Arial" panose="020B0604020202020204" pitchFamily="34" charset="0"/>
                          <a:cs typeface="Arial" panose="020B0604020202020204" pitchFamily="34" charset="0"/>
                        </a:rPr>
                        <a:t>are outside the template’s printable area</a:t>
                      </a:r>
                      <a:r>
                        <a:rPr lang="en-US" sz="2000" noProof="0">
                          <a:solidFill>
                            <a:srgbClr val="D9D9D9"/>
                          </a:solidFill>
                          <a:latin typeface="Arial" panose="020B0604020202020204" pitchFamily="34" charset="0"/>
                          <a:cs typeface="Arial" panose="020B0604020202020204" pitchFamily="34" charset="0"/>
                        </a:rPr>
                        <a:t> and they will not be on the printed poster</a:t>
                      </a:r>
                      <a:r>
                        <a:rPr lang="en-US" sz="20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a:solidFill>
                            <a:srgbClr val="D9D9D9"/>
                          </a:solidFill>
                          <a:latin typeface="Arial" panose="020B0604020202020204" pitchFamily="34" charset="0"/>
                          <a:cs typeface="Arial" panose="020B0604020202020204" pitchFamily="34" charset="0"/>
                        </a:rPr>
                        <a:t>To hide the guides click on the </a:t>
                      </a:r>
                      <a:r>
                        <a:rPr lang="en-US" sz="2000" b="1" baseline="0" noProof="0">
                          <a:solidFill>
                            <a:srgbClr val="D9D9D9"/>
                          </a:solidFill>
                          <a:latin typeface="Arial" panose="020B0604020202020204" pitchFamily="34" charset="0"/>
                          <a:cs typeface="Arial" panose="020B0604020202020204" pitchFamily="34" charset="0"/>
                        </a:rPr>
                        <a:t>Home</a:t>
                      </a:r>
                      <a:r>
                        <a:rPr lang="en-US" sz="20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000" b="1" baseline="0" noProof="0">
                          <a:solidFill>
                            <a:srgbClr val="D9D9D9"/>
                          </a:solidFill>
                          <a:latin typeface="Arial" panose="020B0604020202020204" pitchFamily="34" charset="0"/>
                          <a:cs typeface="Arial" panose="020B0604020202020204" pitchFamily="34" charset="0"/>
                        </a:rPr>
                        <a:t>Layout</a:t>
                      </a:r>
                      <a:r>
                        <a:rPr lang="en-US" sz="20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000" b="1" baseline="0" noProof="0">
                          <a:solidFill>
                            <a:srgbClr val="D9D9D9"/>
                          </a:solidFill>
                          <a:latin typeface="Arial" panose="020B0604020202020204" pitchFamily="34" charset="0"/>
                          <a:cs typeface="Arial" panose="020B0604020202020204" pitchFamily="34" charset="0"/>
                        </a:rPr>
                        <a:t>Without Guides </a:t>
                      </a:r>
                      <a:r>
                        <a:rPr lang="en-US" sz="2000" b="0" baseline="0" noProof="0">
                          <a:solidFill>
                            <a:srgbClr val="D9D9D9"/>
                          </a:solidFill>
                          <a:latin typeface="Arial" panose="020B0604020202020204" pitchFamily="34" charset="0"/>
                          <a:cs typeface="Arial" panose="020B0604020202020204" pitchFamily="34" charset="0"/>
                        </a:rPr>
                        <a:t>layout</a:t>
                      </a:r>
                      <a:r>
                        <a:rPr lang="en-US" sz="2000" baseline="0" noProof="0">
                          <a:solidFill>
                            <a:srgbClr val="D9D9D9"/>
                          </a:solidFill>
                          <a:latin typeface="Arial" panose="020B0604020202020204" pitchFamily="34" charset="0"/>
                          <a:cs typeface="Arial" panose="020B0604020202020204" pitchFamily="34" charset="0"/>
                        </a:rPr>
                        <a:t>.</a:t>
                      </a:r>
                      <a:endParaRPr lang="en-US" sz="2200" noProof="0" dirty="0">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6425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59652">
                <a:tc gridSpan="2">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9600" b="1" dirty="0">
                          <a:solidFill>
                            <a:srgbClr val="D9D9D9"/>
                          </a:solidFill>
                          <a:latin typeface="Arial" panose="020B0604020202020204" pitchFamily="34" charset="0"/>
                          <a:cs typeface="Arial" panose="020B0604020202020204" pitchFamily="34" charset="0"/>
                        </a:rPr>
                        <a:t>F5</a:t>
                      </a:r>
                      <a:r>
                        <a:rPr lang="en-US" sz="20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7508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When you are ready to have your poster printed go online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and click on the "</a:t>
                      </a:r>
                      <a:r>
                        <a:rPr lang="en-US" sz="2000" noProof="0" dirty="0">
                          <a:solidFill>
                            <a:srgbClr val="FFC000"/>
                          </a:solidFill>
                          <a:latin typeface="Arial"/>
                          <a:cs typeface="Arial"/>
                        </a:rPr>
                        <a:t>Order Your Poster</a:t>
                      </a:r>
                      <a:r>
                        <a:rPr lang="en-US" sz="20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000" noProof="0" dirty="0">
                          <a:solidFill>
                            <a:srgbClr val="D9D9D9"/>
                          </a:solidFill>
                          <a:latin typeface="Arial"/>
                          <a:cs typeface="Arial"/>
                        </a:rPr>
                      </a:br>
                      <a:r>
                        <a:rPr lang="en-US" sz="2000" noProof="0" dirty="0">
                          <a:solidFill>
                            <a:srgbClr val="D9D9D9"/>
                          </a:solidFill>
                          <a:latin typeface="Arial"/>
                          <a:cs typeface="Arial"/>
                        </a:rPr>
                        <a:t>Go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208477">
                <a:tc gridSpan="3">
                  <a:txBody>
                    <a:bodyPr/>
                    <a:lstStyle/>
                    <a:p>
                      <a:endParaRPr lang="en-US" sz="2000" dirty="0">
                        <a:solidFill>
                          <a:srgbClr val="1F3A4E"/>
                        </a:solidFill>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938867">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D0D0D0"/>
                          </a:solidFill>
                          <a:latin typeface="Arial"/>
                          <a:cs typeface="Arial"/>
                        </a:rPr>
                        <a:t>For complete tutorials</a:t>
                      </a:r>
                      <a:r>
                        <a:rPr lang="en-US" sz="20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FFC000"/>
                          </a:solidFill>
                          <a:latin typeface="Arial"/>
                          <a:cs typeface="Arial"/>
                        </a:rPr>
                        <a:t>https://</a:t>
                      </a:r>
                      <a:r>
                        <a:rPr lang="en-US" sz="1600" b="1" dirty="0" err="1">
                          <a:solidFill>
                            <a:srgbClr val="FFC000"/>
                          </a:solidFill>
                          <a:latin typeface="Arial"/>
                          <a:cs typeface="Arial"/>
                        </a:rPr>
                        <a:t>www.posterpresentations.com</a:t>
                      </a:r>
                      <a:r>
                        <a:rPr lang="en-US" sz="1600" b="1" dirty="0">
                          <a:solidFill>
                            <a:srgbClr val="FFC000"/>
                          </a:solidFill>
                          <a:latin typeface="Arial"/>
                          <a:cs typeface="Arial"/>
                        </a:rPr>
                        <a:t>/</a:t>
                      </a:r>
                      <a:r>
                        <a:rPr lang="en-US" sz="1600" b="1" dirty="0" err="1">
                          <a:solidFill>
                            <a:srgbClr val="FFC000"/>
                          </a:solidFill>
                          <a:latin typeface="Arial"/>
                          <a:cs typeface="Arial"/>
                        </a:rPr>
                        <a:t>helpdesk.html</a:t>
                      </a:r>
                      <a:endParaRPr lang="en-US" sz="16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38" name="Rectangle 37"/>
          <p:cNvSpPr/>
          <p:nvPr userDrawn="1"/>
        </p:nvSpPr>
        <p:spPr>
          <a:xfrm rot="10800000">
            <a:off x="-3" y="31934864"/>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089023" y="5424488"/>
            <a:ext cx="15826331"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6096" y="4742487"/>
            <a:ext cx="512003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 y="-55065"/>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 name="Text Box 14"/>
          <p:cNvSpPr txBox="1">
            <a:spLocks noChangeArrowheads="1"/>
          </p:cNvSpPr>
          <p:nvPr/>
        </p:nvSpPr>
        <p:spPr bwMode="auto">
          <a:xfrm>
            <a:off x="1397732" y="32166639"/>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2019</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68" name="Rounded Rectangle 67"/>
          <p:cNvSpPr/>
          <p:nvPr userDrawn="1"/>
        </p:nvSpPr>
        <p:spPr>
          <a:xfrm>
            <a:off x="17699855" y="5424488"/>
            <a:ext cx="15826331"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34310686" y="5424488"/>
            <a:ext cx="15826331"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49">
            <a:extLst>
              <a:ext uri="{FF2B5EF4-FFF2-40B4-BE49-F238E27FC236}">
                <a16:creationId xmlns:a16="http://schemas.microsoft.com/office/drawing/2014/main" id="{5FA8207D-4A7A-454E-9425-F6DFA4938E98}"/>
              </a:ext>
            </a:extLst>
          </p:cNvPr>
          <p:cNvGraphicFramePr>
            <a:graphicFrameLocks noGrp="1"/>
          </p:cNvGraphicFramePr>
          <p:nvPr userDrawn="1">
            <p:extLst>
              <p:ext uri="{D42A27DB-BD31-4B8C-83A1-F6EECF244321}">
                <p14:modId xmlns:p14="http://schemas.microsoft.com/office/powerpoint/2010/main" val="4185887590"/>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7"/>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8"/>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9"/>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B5F1EFDA-DD9A-5D4F-BDB6-3C9F5756D7EE}"/>
              </a:ext>
            </a:extLst>
          </p:cNvPr>
          <p:cNvGraphicFramePr>
            <a:graphicFrameLocks noGrp="1"/>
          </p:cNvGraphicFramePr>
          <p:nvPr userDrawn="1">
            <p:extLst>
              <p:ext uri="{D42A27DB-BD31-4B8C-83A1-F6EECF244321}">
                <p14:modId xmlns:p14="http://schemas.microsoft.com/office/powerpoint/2010/main" val="2485350829"/>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3"/>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4"/>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5">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9" name="Table 68">
            <a:extLst>
              <a:ext uri="{FF2B5EF4-FFF2-40B4-BE49-F238E27FC236}">
                <a16:creationId xmlns:a16="http://schemas.microsoft.com/office/drawing/2014/main" id="{02336995-42A1-E14D-8511-F63C3B247403}"/>
              </a:ext>
            </a:extLst>
          </p:cNvPr>
          <p:cNvGraphicFramePr>
            <a:graphicFrameLocks noGrp="1"/>
          </p:cNvGraphicFramePr>
          <p:nvPr userDrawn="1">
            <p:extLst>
              <p:ext uri="{D42A27DB-BD31-4B8C-83A1-F6EECF244321}">
                <p14:modId xmlns:p14="http://schemas.microsoft.com/office/powerpoint/2010/main" val="2770571626"/>
              </p:ext>
            </p:extLst>
          </p:nvPr>
        </p:nvGraphicFramePr>
        <p:xfrm>
          <a:off x="51657504" y="0"/>
          <a:ext cx="9430188" cy="3291840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173279">
                  <a:extLst>
                    <a:ext uri="{9D8B030D-6E8A-4147-A177-3AD203B41FA5}">
                      <a16:colId xmlns:a16="http://schemas.microsoft.com/office/drawing/2014/main" val="997673227"/>
                    </a:ext>
                  </a:extLst>
                </a:gridCol>
                <a:gridCol w="4913074">
                  <a:extLst>
                    <a:ext uri="{9D8B030D-6E8A-4147-A177-3AD203B41FA5}">
                      <a16:colId xmlns:a16="http://schemas.microsoft.com/office/drawing/2014/main" val="20001"/>
                    </a:ext>
                  </a:extLst>
                </a:gridCol>
              </a:tblGrid>
              <a:tr h="1606970">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7203221">
                <a:tc gridSpan="2">
                  <a:txBody>
                    <a:bodyPr/>
                    <a:lstStyle/>
                    <a:p>
                      <a:endParaRPr lang="en-US" sz="2000" dirty="0">
                        <a:solidFill>
                          <a:srgbClr val="1F3A4E"/>
                        </a:solidFill>
                      </a:endParaRPr>
                    </a:p>
                  </a:txBody>
                  <a:tcPr marL="182880" marT="137160">
                    <a:blipFill rotWithShape="1">
                      <a:blip r:embed="rId3"/>
                      <a:stretch>
                        <a:fillRect/>
                      </a:stretch>
                    </a:blipFill>
                  </a:tcPr>
                </a:tc>
                <a:tc hMerge="1">
                  <a:txBody>
                    <a:bodyPr/>
                    <a:lstStyle/>
                    <a:p>
                      <a:endParaRPr lang="en-US" sz="2400" dirty="0">
                        <a:solidFill>
                          <a:srgbClr val="1F3A4E"/>
                        </a:solidFill>
                      </a:endParaRPr>
                    </a:p>
                  </a:txBody>
                  <a:tcPr marL="182880" marT="137160">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3925838">
                <a:tc gridSpan="2">
                  <a:txBody>
                    <a:bodyPr/>
                    <a:lstStyle/>
                    <a:p>
                      <a:endParaRPr lang="en-US" sz="2000" dirty="0">
                        <a:solidFill>
                          <a:srgbClr val="1F3A4E"/>
                        </a:solidFill>
                      </a:endParaRPr>
                    </a:p>
                  </a:txBody>
                  <a:tcPr marL="182880" marT="137160">
                    <a:blipFill rotWithShape="1">
                      <a:blip r:embed="rId4"/>
                      <a:stretch>
                        <a:fillRect/>
                      </a:stretch>
                    </a:blipFill>
                  </a:tcPr>
                </a:tc>
                <a:tc hMerge="1">
                  <a:txBody>
                    <a:bodyPr/>
                    <a:lstStyle/>
                    <a:p>
                      <a:endParaRPr lang="en-US" sz="2400" dirty="0">
                        <a:solidFill>
                          <a:srgbClr val="1F3A4E"/>
                        </a:solidFill>
                      </a:endParaRPr>
                    </a:p>
                  </a:txBody>
                  <a:tcPr marL="182880" marT="137160">
                    <a:blipFill rotWithShape="1">
                      <a:blip r:embed="rId4"/>
                      <a:stretch>
                        <a:fillRect/>
                      </a:stretch>
                    </a:blipFill>
                  </a:tcPr>
                </a:tc>
                <a:tc row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configuration</a:t>
                      </a:r>
                    </a:p>
                    <a:p>
                      <a:r>
                        <a:rPr lang="en-US" sz="20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521198">
                <a:tc gridSpan="2">
                  <a:txBody>
                    <a:bodyPr/>
                    <a:lstStyle/>
                    <a:p>
                      <a:endParaRPr lang="en-US" sz="20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4736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5">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panose="020B0604020202020204" pitchFamily="34" charset="0"/>
                          <a:cs typeface="Arial" panose="020B0604020202020204" pitchFamily="34" charset="0"/>
                        </a:rPr>
                        <a:t>The Quick Start</a:t>
                      </a:r>
                      <a:r>
                        <a:rPr lang="en-US" sz="2000" baseline="0" noProof="0">
                          <a:solidFill>
                            <a:srgbClr val="D9D9D9"/>
                          </a:solidFill>
                          <a:latin typeface="Arial" panose="020B0604020202020204" pitchFamily="34" charset="0"/>
                          <a:cs typeface="Arial" panose="020B0604020202020204" pitchFamily="34" charset="0"/>
                        </a:rPr>
                        <a:t> Guides</a:t>
                      </a:r>
                      <a:r>
                        <a:rPr lang="en-US" sz="2000" noProof="0">
                          <a:solidFill>
                            <a:srgbClr val="D9D9D9"/>
                          </a:solidFill>
                          <a:latin typeface="Arial" panose="020B0604020202020204" pitchFamily="34" charset="0"/>
                          <a:cs typeface="Arial" panose="020B0604020202020204" pitchFamily="34" charset="0"/>
                        </a:rPr>
                        <a:t> </a:t>
                      </a:r>
                      <a:r>
                        <a:rPr lang="en-US" sz="2000" u="sng" noProof="0">
                          <a:solidFill>
                            <a:srgbClr val="D9D9D9"/>
                          </a:solidFill>
                          <a:latin typeface="Arial" panose="020B0604020202020204" pitchFamily="34" charset="0"/>
                          <a:cs typeface="Arial" panose="020B0604020202020204" pitchFamily="34" charset="0"/>
                        </a:rPr>
                        <a:t>are outside the template’s printable area</a:t>
                      </a:r>
                      <a:r>
                        <a:rPr lang="en-US" sz="2000" noProof="0">
                          <a:solidFill>
                            <a:srgbClr val="D9D9D9"/>
                          </a:solidFill>
                          <a:latin typeface="Arial" panose="020B0604020202020204" pitchFamily="34" charset="0"/>
                          <a:cs typeface="Arial" panose="020B0604020202020204" pitchFamily="34" charset="0"/>
                        </a:rPr>
                        <a:t> and they will not be on the printed poster</a:t>
                      </a:r>
                      <a:r>
                        <a:rPr lang="en-US" sz="20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a:solidFill>
                            <a:srgbClr val="D9D9D9"/>
                          </a:solidFill>
                          <a:latin typeface="Arial" panose="020B0604020202020204" pitchFamily="34" charset="0"/>
                          <a:cs typeface="Arial" panose="020B0604020202020204" pitchFamily="34" charset="0"/>
                        </a:rPr>
                        <a:t>To hide the guides click on the </a:t>
                      </a:r>
                      <a:r>
                        <a:rPr lang="en-US" sz="2000" b="1" baseline="0" noProof="0">
                          <a:solidFill>
                            <a:srgbClr val="D9D9D9"/>
                          </a:solidFill>
                          <a:latin typeface="Arial" panose="020B0604020202020204" pitchFamily="34" charset="0"/>
                          <a:cs typeface="Arial" panose="020B0604020202020204" pitchFamily="34" charset="0"/>
                        </a:rPr>
                        <a:t>Home</a:t>
                      </a:r>
                      <a:r>
                        <a:rPr lang="en-US" sz="20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000" b="1" baseline="0" noProof="0">
                          <a:solidFill>
                            <a:srgbClr val="D9D9D9"/>
                          </a:solidFill>
                          <a:latin typeface="Arial" panose="020B0604020202020204" pitchFamily="34" charset="0"/>
                          <a:cs typeface="Arial" panose="020B0604020202020204" pitchFamily="34" charset="0"/>
                        </a:rPr>
                        <a:t>Layout</a:t>
                      </a:r>
                      <a:r>
                        <a:rPr lang="en-US" sz="20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000" b="1" baseline="0" noProof="0">
                          <a:solidFill>
                            <a:srgbClr val="D9D9D9"/>
                          </a:solidFill>
                          <a:latin typeface="Arial" panose="020B0604020202020204" pitchFamily="34" charset="0"/>
                          <a:cs typeface="Arial" panose="020B0604020202020204" pitchFamily="34" charset="0"/>
                        </a:rPr>
                        <a:t>Without Guides </a:t>
                      </a:r>
                      <a:r>
                        <a:rPr lang="en-US" sz="2000" b="0" baseline="0" noProof="0">
                          <a:solidFill>
                            <a:srgbClr val="D9D9D9"/>
                          </a:solidFill>
                          <a:latin typeface="Arial" panose="020B0604020202020204" pitchFamily="34" charset="0"/>
                          <a:cs typeface="Arial" panose="020B0604020202020204" pitchFamily="34" charset="0"/>
                        </a:rPr>
                        <a:t>layout</a:t>
                      </a:r>
                      <a:r>
                        <a:rPr lang="en-US" sz="2000" baseline="0" noProof="0">
                          <a:solidFill>
                            <a:srgbClr val="D9D9D9"/>
                          </a:solidFill>
                          <a:latin typeface="Arial" panose="020B0604020202020204" pitchFamily="34" charset="0"/>
                          <a:cs typeface="Arial" panose="020B0604020202020204" pitchFamily="34" charset="0"/>
                        </a:rPr>
                        <a:t>.</a:t>
                      </a:r>
                      <a:endParaRPr lang="en-US" sz="2200" noProof="0" dirty="0">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6425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59652">
                <a:tc gridSpan="2">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9600" b="1" dirty="0">
                          <a:solidFill>
                            <a:srgbClr val="D9D9D9"/>
                          </a:solidFill>
                          <a:latin typeface="Arial" panose="020B0604020202020204" pitchFamily="34" charset="0"/>
                          <a:cs typeface="Arial" panose="020B0604020202020204" pitchFamily="34" charset="0"/>
                        </a:rPr>
                        <a:t>F5</a:t>
                      </a:r>
                      <a:r>
                        <a:rPr lang="en-US" sz="20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67508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When you are ready to have your poster printed go online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and click on the "</a:t>
                      </a:r>
                      <a:r>
                        <a:rPr lang="en-US" sz="2000" noProof="0" dirty="0">
                          <a:solidFill>
                            <a:srgbClr val="FFC000"/>
                          </a:solidFill>
                          <a:latin typeface="Arial"/>
                          <a:cs typeface="Arial"/>
                        </a:rPr>
                        <a:t>Order Your Poster</a:t>
                      </a:r>
                      <a:r>
                        <a:rPr lang="en-US" sz="20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000" noProof="0" dirty="0">
                          <a:solidFill>
                            <a:srgbClr val="D9D9D9"/>
                          </a:solidFill>
                          <a:latin typeface="Arial"/>
                          <a:cs typeface="Arial"/>
                        </a:rPr>
                      </a:br>
                      <a:r>
                        <a:rPr lang="en-US" sz="2000" noProof="0" dirty="0">
                          <a:solidFill>
                            <a:srgbClr val="D9D9D9"/>
                          </a:solidFill>
                          <a:latin typeface="Arial"/>
                          <a:cs typeface="Arial"/>
                        </a:rPr>
                        <a:t>Go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208477">
                <a:tc gridSpan="3">
                  <a:txBody>
                    <a:bodyPr/>
                    <a:lstStyle/>
                    <a:p>
                      <a:endParaRPr lang="en-US" sz="2000" dirty="0">
                        <a:solidFill>
                          <a:srgbClr val="1F3A4E"/>
                        </a:solidFill>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2938867">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D0D0D0"/>
                          </a:solidFill>
                          <a:latin typeface="Arial"/>
                          <a:cs typeface="Arial"/>
                        </a:rPr>
                        <a:t>For complete tutorials</a:t>
                      </a:r>
                      <a:r>
                        <a:rPr lang="en-US" sz="20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FFC000"/>
                          </a:solidFill>
                          <a:latin typeface="Arial"/>
                          <a:cs typeface="Arial"/>
                        </a:rPr>
                        <a:t>https://</a:t>
                      </a:r>
                      <a:r>
                        <a:rPr lang="en-US" sz="1600" b="1" dirty="0" err="1">
                          <a:solidFill>
                            <a:srgbClr val="FFC000"/>
                          </a:solidFill>
                          <a:latin typeface="Arial"/>
                          <a:cs typeface="Arial"/>
                        </a:rPr>
                        <a:t>www.posterpresentations.com</a:t>
                      </a:r>
                      <a:r>
                        <a:rPr lang="en-US" sz="1600" b="1" dirty="0">
                          <a:solidFill>
                            <a:srgbClr val="FFC000"/>
                          </a:solidFill>
                          <a:latin typeface="Arial"/>
                          <a:cs typeface="Arial"/>
                        </a:rPr>
                        <a:t>/</a:t>
                      </a:r>
                      <a:r>
                        <a:rPr lang="en-US" sz="1600" b="1" dirty="0" err="1">
                          <a:solidFill>
                            <a:srgbClr val="FFC000"/>
                          </a:solidFill>
                          <a:latin typeface="Arial"/>
                          <a:cs typeface="Arial"/>
                        </a:rPr>
                        <a:t>helpdesk.html</a:t>
                      </a:r>
                      <a:endParaRPr lang="en-US" sz="16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37" name="Rectangle 36"/>
          <p:cNvSpPr/>
          <p:nvPr userDrawn="1"/>
        </p:nvSpPr>
        <p:spPr>
          <a:xfrm rot="10800000">
            <a:off x="-3" y="31934864"/>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6096" y="4742487"/>
            <a:ext cx="512003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2" y="-55065"/>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6" name="Text Box 14"/>
          <p:cNvSpPr txBox="1">
            <a:spLocks noChangeArrowheads="1"/>
          </p:cNvSpPr>
          <p:nvPr/>
        </p:nvSpPr>
        <p:spPr bwMode="auto">
          <a:xfrm>
            <a:off x="1369890" y="32109558"/>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2019</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39" name="Rounded Rectangle 38"/>
          <p:cNvSpPr/>
          <p:nvPr userDrawn="1"/>
        </p:nvSpPr>
        <p:spPr>
          <a:xfrm>
            <a:off x="1089023" y="5413215"/>
            <a:ext cx="11712577"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userDrawn="1"/>
        </p:nvSpPr>
        <p:spPr>
          <a:xfrm>
            <a:off x="38402449" y="5413215"/>
            <a:ext cx="11712577"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userDrawn="1"/>
        </p:nvSpPr>
        <p:spPr>
          <a:xfrm>
            <a:off x="13512419" y="5413215"/>
            <a:ext cx="24179212" cy="26445113"/>
          </a:xfrm>
          <a:prstGeom prst="roundRect">
            <a:avLst>
              <a:gd name="adj" fmla="val 92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Table 62">
            <a:extLst>
              <a:ext uri="{FF2B5EF4-FFF2-40B4-BE49-F238E27FC236}">
                <a16:creationId xmlns:a16="http://schemas.microsoft.com/office/drawing/2014/main" id="{CDA44D26-8609-334E-9E6D-84B33E4F5516}"/>
              </a:ext>
            </a:extLst>
          </p:cNvPr>
          <p:cNvGraphicFramePr>
            <a:graphicFrameLocks noGrp="1"/>
          </p:cNvGraphicFramePr>
          <p:nvPr userDrawn="1">
            <p:extLst>
              <p:ext uri="{D42A27DB-BD31-4B8C-83A1-F6EECF244321}">
                <p14:modId xmlns:p14="http://schemas.microsoft.com/office/powerpoint/2010/main" val="4185887590"/>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7"/>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8"/>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9"/>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0E757D43-4AA9-E747-ACF7-5BB058B5B47D}"/>
              </a:ext>
            </a:extLst>
          </p:cNvPr>
          <p:cNvGraphicFramePr>
            <a:graphicFrameLocks noGrp="1"/>
          </p:cNvGraphicFramePr>
          <p:nvPr userDrawn="1">
            <p:extLst>
              <p:ext uri="{D42A27DB-BD31-4B8C-83A1-F6EECF244321}">
                <p14:modId xmlns:p14="http://schemas.microsoft.com/office/powerpoint/2010/main" val="2485350829"/>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1">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3"/>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4"/>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5">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54885" y="6420045"/>
            <a:ext cx="15856490" cy="3519179"/>
          </a:xfrm>
        </p:spPr>
        <p:txBody>
          <a:bodyPr/>
          <a:lstStyle/>
          <a:p>
            <a:r>
              <a:rPr lang="en-US" sz="3600" dirty="0"/>
              <a:t>For this project, I wanted to get a better idea of the global trends in climate change and how they impact different people around the world. </a:t>
            </a:r>
          </a:p>
          <a:p>
            <a:endParaRPr lang="en-US" sz="3600" dirty="0"/>
          </a:p>
          <a:p>
            <a:r>
              <a:rPr lang="en-US" sz="3600" dirty="0"/>
              <a:t>These trends may be useful in informing both future action on climate change, as well as efforts to mitigate the negative outcomes of climate change</a:t>
            </a:r>
          </a:p>
        </p:txBody>
      </p:sp>
      <p:sp>
        <p:nvSpPr>
          <p:cNvPr id="3" name="Text Placeholder 2"/>
          <p:cNvSpPr>
            <a:spLocks noGrp="1"/>
          </p:cNvSpPr>
          <p:nvPr>
            <p:ph type="body" sz="quarter" idx="11"/>
          </p:nvPr>
        </p:nvSpPr>
        <p:spPr/>
        <p:txBody>
          <a:bodyPr/>
          <a:lstStyle/>
          <a:p>
            <a:r>
              <a:rPr lang="en-US" dirty="0"/>
              <a:t>Introduction</a:t>
            </a:r>
          </a:p>
        </p:txBody>
      </p:sp>
      <p:sp>
        <p:nvSpPr>
          <p:cNvPr id="5" name="Text Placeholder 4"/>
          <p:cNvSpPr>
            <a:spLocks noGrp="1"/>
          </p:cNvSpPr>
          <p:nvPr>
            <p:ph type="body" sz="quarter" idx="20"/>
          </p:nvPr>
        </p:nvSpPr>
        <p:spPr>
          <a:xfrm>
            <a:off x="1099092" y="15822222"/>
            <a:ext cx="15812283" cy="857368"/>
          </a:xfrm>
        </p:spPr>
        <p:txBody>
          <a:bodyPr/>
          <a:lstStyle/>
          <a:p>
            <a:r>
              <a:rPr lang="en-US" dirty="0"/>
              <a:t>Global Trends in Temperature Change</a:t>
            </a:r>
          </a:p>
        </p:txBody>
      </p:sp>
      <p:sp>
        <p:nvSpPr>
          <p:cNvPr id="8" name="Text Placeholder 7"/>
          <p:cNvSpPr>
            <a:spLocks noGrp="1"/>
          </p:cNvSpPr>
          <p:nvPr>
            <p:ph type="body" sz="quarter" idx="23"/>
          </p:nvPr>
        </p:nvSpPr>
        <p:spPr>
          <a:xfrm>
            <a:off x="18800465" y="29031518"/>
            <a:ext cx="13526264" cy="2189584"/>
          </a:xfrm>
        </p:spPr>
        <p:txBody>
          <a:bodyPr/>
          <a:lstStyle/>
          <a:p>
            <a:r>
              <a:rPr lang="en-US" sz="3600" dirty="0"/>
              <a:t>Above, to the right of the maps is a series of four histograms, showing the distribution of temperature change for the years corresponding to the maps, showing the same upward trend in temperature.</a:t>
            </a:r>
          </a:p>
        </p:txBody>
      </p:sp>
      <p:sp>
        <p:nvSpPr>
          <p:cNvPr id="10" name="Text Placeholder 9"/>
          <p:cNvSpPr>
            <a:spLocks noGrp="1"/>
          </p:cNvSpPr>
          <p:nvPr>
            <p:ph type="body" sz="quarter" idx="25"/>
          </p:nvPr>
        </p:nvSpPr>
        <p:spPr/>
        <p:txBody>
          <a:bodyPr/>
          <a:lstStyle/>
          <a:p>
            <a:r>
              <a:rPr lang="en-US" dirty="0"/>
              <a:t>Who Is Most Affected By Climate Change?</a:t>
            </a:r>
          </a:p>
        </p:txBody>
      </p:sp>
      <p:sp>
        <p:nvSpPr>
          <p:cNvPr id="11" name="Text Placeholder 10"/>
          <p:cNvSpPr>
            <a:spLocks noGrp="1"/>
          </p:cNvSpPr>
          <p:nvPr>
            <p:ph type="body" sz="quarter" idx="26"/>
          </p:nvPr>
        </p:nvSpPr>
        <p:spPr>
          <a:xfrm>
            <a:off x="45360155" y="6016634"/>
            <a:ext cx="4800469" cy="12937141"/>
          </a:xfrm>
        </p:spPr>
        <p:txBody>
          <a:bodyPr/>
          <a:lstStyle/>
          <a:p>
            <a:r>
              <a:rPr lang="en-US" sz="3600" dirty="0"/>
              <a:t>It’s clear from the maps to the left that – despite climate change being a global issue - not all parts of the world are equally affected by climate change.</a:t>
            </a:r>
          </a:p>
          <a:p>
            <a:endParaRPr lang="en-US" sz="3600" dirty="0"/>
          </a:p>
          <a:p>
            <a:r>
              <a:rPr lang="en-US" sz="3600" dirty="0"/>
              <a:t>To the left, temperature change for each continent (excluding antarctica) is shown on a radial plot. We can see that while temperatures in most continents have been rising steadily, Europe has had several large spikes, and tends to be higher than other continents.</a:t>
            </a:r>
          </a:p>
        </p:txBody>
      </p:sp>
      <p:sp>
        <p:nvSpPr>
          <p:cNvPr id="16" name="Text Placeholder 15"/>
          <p:cNvSpPr>
            <a:spLocks noGrp="1"/>
          </p:cNvSpPr>
          <p:nvPr>
            <p:ph type="body" sz="quarter" idx="150"/>
          </p:nvPr>
        </p:nvSpPr>
        <p:spPr/>
        <p:txBody>
          <a:bodyPr/>
          <a:lstStyle/>
          <a:p>
            <a:r>
              <a:rPr lang="en-US" dirty="0"/>
              <a:t>CMSE 402 Semester Project</a:t>
            </a:r>
          </a:p>
        </p:txBody>
      </p:sp>
      <p:sp>
        <p:nvSpPr>
          <p:cNvPr id="17" name="Text Placeholder 16"/>
          <p:cNvSpPr>
            <a:spLocks noGrp="1"/>
          </p:cNvSpPr>
          <p:nvPr>
            <p:ph type="body" sz="quarter" idx="151"/>
          </p:nvPr>
        </p:nvSpPr>
        <p:spPr/>
        <p:txBody>
          <a:bodyPr>
            <a:normAutofit lnSpcReduction="10000"/>
          </a:bodyPr>
          <a:lstStyle/>
          <a:p>
            <a:r>
              <a:rPr lang="en-US" dirty="0"/>
              <a:t>Jeremy Fedewa</a:t>
            </a:r>
          </a:p>
        </p:txBody>
      </p:sp>
      <p:sp>
        <p:nvSpPr>
          <p:cNvPr id="18" name="Text Placeholder 17"/>
          <p:cNvSpPr>
            <a:spLocks noGrp="1"/>
          </p:cNvSpPr>
          <p:nvPr>
            <p:ph type="body" sz="quarter" idx="153"/>
          </p:nvPr>
        </p:nvSpPr>
        <p:spPr/>
        <p:txBody>
          <a:bodyPr>
            <a:normAutofit/>
          </a:bodyPr>
          <a:lstStyle/>
          <a:p>
            <a:r>
              <a:rPr lang="en-US" dirty="0"/>
              <a:t>Trends in Global Temperature change</a:t>
            </a:r>
          </a:p>
        </p:txBody>
      </p:sp>
      <p:pic>
        <p:nvPicPr>
          <p:cNvPr id="22" name="Picture 21" descr="Chart, line chart&#10;&#10;Description automatically generated">
            <a:extLst>
              <a:ext uri="{FF2B5EF4-FFF2-40B4-BE49-F238E27FC236}">
                <a16:creationId xmlns:a16="http://schemas.microsoft.com/office/drawing/2014/main" id="{4A28353F-AEC3-4D19-A1D3-96A888477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285" y="11441431"/>
            <a:ext cx="13485714" cy="8076190"/>
          </a:xfrm>
          <a:prstGeom prst="rect">
            <a:avLst/>
          </a:prstGeom>
        </p:spPr>
      </p:pic>
      <p:pic>
        <p:nvPicPr>
          <p:cNvPr id="36" name="Picture 35" descr="Map&#10;&#10;Description automatically generated">
            <a:extLst>
              <a:ext uri="{FF2B5EF4-FFF2-40B4-BE49-F238E27FC236}">
                <a16:creationId xmlns:a16="http://schemas.microsoft.com/office/drawing/2014/main" id="{89DD36B4-0595-46A8-97CC-D117F93B7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0289" y="13086457"/>
            <a:ext cx="10496842" cy="5606147"/>
          </a:xfrm>
          <a:prstGeom prst="rect">
            <a:avLst/>
          </a:prstGeom>
        </p:spPr>
      </p:pic>
      <p:pic>
        <p:nvPicPr>
          <p:cNvPr id="37" name="Picture 36" descr="Map&#10;&#10;Description automatically generated">
            <a:extLst>
              <a:ext uri="{FF2B5EF4-FFF2-40B4-BE49-F238E27FC236}">
                <a16:creationId xmlns:a16="http://schemas.microsoft.com/office/drawing/2014/main" id="{427CB0DA-C111-4206-BA35-CCAF5273A1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20289" y="7427587"/>
            <a:ext cx="10496842" cy="5606147"/>
          </a:xfrm>
          <a:prstGeom prst="rect">
            <a:avLst/>
          </a:prstGeom>
        </p:spPr>
      </p:pic>
      <p:pic>
        <p:nvPicPr>
          <p:cNvPr id="35" name="Picture 34" descr="Map&#10;&#10;Description automatically generated">
            <a:extLst>
              <a:ext uri="{FF2B5EF4-FFF2-40B4-BE49-F238E27FC236}">
                <a16:creationId xmlns:a16="http://schemas.microsoft.com/office/drawing/2014/main" id="{51E13FD5-9355-499F-B27A-FE68B2578E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20289" y="23762360"/>
            <a:ext cx="10496842" cy="5606147"/>
          </a:xfrm>
          <a:prstGeom prst="rect">
            <a:avLst/>
          </a:prstGeom>
        </p:spPr>
      </p:pic>
      <p:pic>
        <p:nvPicPr>
          <p:cNvPr id="30" name="Picture 29" descr="Map&#10;&#10;Description automatically generated">
            <a:extLst>
              <a:ext uri="{FF2B5EF4-FFF2-40B4-BE49-F238E27FC236}">
                <a16:creationId xmlns:a16="http://schemas.microsoft.com/office/drawing/2014/main" id="{C859FFF5-982D-481D-8D7A-D5A962A42F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20289" y="18155683"/>
            <a:ext cx="10496842" cy="5606147"/>
          </a:xfrm>
          <a:prstGeom prst="rect">
            <a:avLst/>
          </a:prstGeom>
        </p:spPr>
      </p:pic>
      <p:pic>
        <p:nvPicPr>
          <p:cNvPr id="29" name="Picture 28" descr="Chart, diagram, radar chart&#10;&#10;Description automatically generated">
            <a:extLst>
              <a:ext uri="{FF2B5EF4-FFF2-40B4-BE49-F238E27FC236}">
                <a16:creationId xmlns:a16="http://schemas.microsoft.com/office/drawing/2014/main" id="{B4E59301-96B8-450E-AFEB-4686198142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09144" y="6377774"/>
            <a:ext cx="10959797" cy="10632290"/>
          </a:xfrm>
          <a:prstGeom prst="rect">
            <a:avLst/>
          </a:prstGeom>
        </p:spPr>
      </p:pic>
      <p:sp>
        <p:nvSpPr>
          <p:cNvPr id="38" name="Text Placeholder 1">
            <a:extLst>
              <a:ext uri="{FF2B5EF4-FFF2-40B4-BE49-F238E27FC236}">
                <a16:creationId xmlns:a16="http://schemas.microsoft.com/office/drawing/2014/main" id="{6C4948F8-5945-4082-8A96-463F696C9DF4}"/>
              </a:ext>
            </a:extLst>
          </p:cNvPr>
          <p:cNvSpPr txBox="1">
            <a:spLocks/>
          </p:cNvSpPr>
          <p:nvPr/>
        </p:nvSpPr>
        <p:spPr>
          <a:xfrm>
            <a:off x="1207285" y="19517621"/>
            <a:ext cx="15856490" cy="5402771"/>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sz="3600" dirty="0"/>
              <a:t>The above figure shows the yearly temperature change compared to the average temperature form 1951-1980 along with a shaded region corresponding to a 1</a:t>
            </a:r>
            <a:r>
              <a:rPr lang="el-GR" sz="3600" i="0" dirty="0">
                <a:solidFill>
                  <a:srgbClr val="202124"/>
                </a:solidFill>
                <a:effectLst/>
              </a:rPr>
              <a:t>σ</a:t>
            </a:r>
            <a:r>
              <a:rPr lang="en-US" sz="3600" i="0" dirty="0">
                <a:solidFill>
                  <a:srgbClr val="202124"/>
                </a:solidFill>
                <a:effectLst/>
              </a:rPr>
              <a:t> deviation from the mean</a:t>
            </a:r>
          </a:p>
          <a:p>
            <a:endParaRPr lang="en-US" sz="3600" i="0" dirty="0">
              <a:solidFill>
                <a:srgbClr val="202124"/>
              </a:solidFill>
              <a:effectLst/>
            </a:endParaRPr>
          </a:p>
          <a:p>
            <a:r>
              <a:rPr lang="en-US" sz="3600" dirty="0"/>
              <a:t>There is a clear upward trend globally, with the average global temperature anomaly for the year 2019 at nearly +1.5 degrees Celsius.</a:t>
            </a:r>
          </a:p>
          <a:p>
            <a:endParaRPr lang="en-US" sz="3600" dirty="0"/>
          </a:p>
          <a:p>
            <a:endParaRPr lang="en-US" sz="3600" dirty="0"/>
          </a:p>
        </p:txBody>
      </p:sp>
      <p:pic>
        <p:nvPicPr>
          <p:cNvPr id="40" name="Picture 39" descr="Chart, scatter chart&#10;&#10;Description automatically generated">
            <a:extLst>
              <a:ext uri="{FF2B5EF4-FFF2-40B4-BE49-F238E27FC236}">
                <a16:creationId xmlns:a16="http://schemas.microsoft.com/office/drawing/2014/main" id="{9916391D-2A67-4EB5-A23D-6E4934F441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0980" y="23761829"/>
            <a:ext cx="8042619" cy="8025039"/>
          </a:xfrm>
          <a:prstGeom prst="rect">
            <a:avLst/>
          </a:prstGeom>
        </p:spPr>
      </p:pic>
      <p:sp>
        <p:nvSpPr>
          <p:cNvPr id="41" name="Text Placeholder 1">
            <a:extLst>
              <a:ext uri="{FF2B5EF4-FFF2-40B4-BE49-F238E27FC236}">
                <a16:creationId xmlns:a16="http://schemas.microsoft.com/office/drawing/2014/main" id="{D256C6BB-0E55-44AF-A34A-09B33369608C}"/>
              </a:ext>
            </a:extLst>
          </p:cNvPr>
          <p:cNvSpPr txBox="1">
            <a:spLocks/>
          </p:cNvSpPr>
          <p:nvPr/>
        </p:nvSpPr>
        <p:spPr>
          <a:xfrm>
            <a:off x="1447584" y="24129367"/>
            <a:ext cx="5836882" cy="6843165"/>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sz="3600" dirty="0"/>
              <a:t>In the figure on the right, I’ve plotted average temperature anomaly vs absolute value of latitude, showing a slight positive correlation.</a:t>
            </a:r>
          </a:p>
          <a:p>
            <a:endParaRPr lang="en-US" sz="3600" dirty="0"/>
          </a:p>
          <a:p>
            <a:r>
              <a:rPr lang="en-US" sz="3600" dirty="0"/>
              <a:t>This indicates that counties further from the equator tend to experience more temperature change</a:t>
            </a:r>
          </a:p>
        </p:txBody>
      </p:sp>
      <p:pic>
        <p:nvPicPr>
          <p:cNvPr id="43" name="Picture 42" descr="Chart, histogram&#10;&#10;Description automatically generated">
            <a:extLst>
              <a:ext uri="{FF2B5EF4-FFF2-40B4-BE49-F238E27FC236}">
                <a16:creationId xmlns:a16="http://schemas.microsoft.com/office/drawing/2014/main" id="{CB511D44-D64F-4BBD-9985-ECE10A1965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96483" y="22125734"/>
            <a:ext cx="4876190" cy="3365079"/>
          </a:xfrm>
          <a:prstGeom prst="rect">
            <a:avLst/>
          </a:prstGeom>
        </p:spPr>
      </p:pic>
      <p:pic>
        <p:nvPicPr>
          <p:cNvPr id="45" name="Picture 44" descr="Chart, histogram&#10;&#10;Description automatically generated">
            <a:extLst>
              <a:ext uri="{FF2B5EF4-FFF2-40B4-BE49-F238E27FC236}">
                <a16:creationId xmlns:a16="http://schemas.microsoft.com/office/drawing/2014/main" id="{C8517D5A-0BC4-42F6-A465-713B742932B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458259" y="18746205"/>
            <a:ext cx="4876190" cy="3390476"/>
          </a:xfrm>
          <a:prstGeom prst="rect">
            <a:avLst/>
          </a:prstGeom>
        </p:spPr>
      </p:pic>
      <p:pic>
        <p:nvPicPr>
          <p:cNvPr id="47" name="Picture 46" descr="Chart, histogram&#10;&#10;Description automatically generated">
            <a:extLst>
              <a:ext uri="{FF2B5EF4-FFF2-40B4-BE49-F238E27FC236}">
                <a16:creationId xmlns:a16="http://schemas.microsoft.com/office/drawing/2014/main" id="{E5FFCFEB-60B7-47A1-B93B-83DD143C9A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458259" y="15327525"/>
            <a:ext cx="4876190" cy="3365079"/>
          </a:xfrm>
          <a:prstGeom prst="rect">
            <a:avLst/>
          </a:prstGeom>
        </p:spPr>
      </p:pic>
      <p:pic>
        <p:nvPicPr>
          <p:cNvPr id="49" name="Picture 48" descr="Chart, histogram&#10;&#10;Description automatically generated">
            <a:extLst>
              <a:ext uri="{FF2B5EF4-FFF2-40B4-BE49-F238E27FC236}">
                <a16:creationId xmlns:a16="http://schemas.microsoft.com/office/drawing/2014/main" id="{9232227D-C1DE-4674-9171-A00AD058A6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96483" y="25462514"/>
            <a:ext cx="4876190" cy="3365079"/>
          </a:xfrm>
          <a:prstGeom prst="rect">
            <a:avLst/>
          </a:prstGeom>
        </p:spPr>
      </p:pic>
      <p:sp>
        <p:nvSpPr>
          <p:cNvPr id="50" name="Text Placeholder 7">
            <a:extLst>
              <a:ext uri="{FF2B5EF4-FFF2-40B4-BE49-F238E27FC236}">
                <a16:creationId xmlns:a16="http://schemas.microsoft.com/office/drawing/2014/main" id="{2EDC6E3B-3BE3-46B0-82C6-6FCA861A0F66}"/>
              </a:ext>
            </a:extLst>
          </p:cNvPr>
          <p:cNvSpPr txBox="1">
            <a:spLocks/>
          </p:cNvSpPr>
          <p:nvPr/>
        </p:nvSpPr>
        <p:spPr>
          <a:xfrm>
            <a:off x="28569530" y="6572444"/>
            <a:ext cx="5105577" cy="5735170"/>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sz="3600" dirty="0"/>
              <a:t>The 4-panel figure to the left shows global temperature change for the years 1961, 1980, 1999, and 2019.</a:t>
            </a:r>
          </a:p>
          <a:p>
            <a:endParaRPr lang="en-US" sz="3600" dirty="0"/>
          </a:p>
          <a:p>
            <a:r>
              <a:rPr lang="en-US" sz="3600" dirty="0"/>
              <a:t>A uniform color bar was used to highlight any trends in the data.</a:t>
            </a:r>
          </a:p>
        </p:txBody>
      </p:sp>
      <p:sp>
        <p:nvSpPr>
          <p:cNvPr id="51" name="Text Placeholder 2">
            <a:extLst>
              <a:ext uri="{FF2B5EF4-FFF2-40B4-BE49-F238E27FC236}">
                <a16:creationId xmlns:a16="http://schemas.microsoft.com/office/drawing/2014/main" id="{461BEF78-08EF-42E3-BCB7-5FD467A78A34}"/>
              </a:ext>
            </a:extLst>
          </p:cNvPr>
          <p:cNvSpPr txBox="1">
            <a:spLocks/>
          </p:cNvSpPr>
          <p:nvPr/>
        </p:nvSpPr>
        <p:spPr>
          <a:xfrm>
            <a:off x="1043362" y="9865940"/>
            <a:ext cx="15835314" cy="857368"/>
          </a:xfrm>
          <a:prstGeom prst="rect">
            <a:avLst/>
          </a:prstGeom>
          <a:noFill/>
        </p:spPr>
        <p:txBody>
          <a:bodyPr wrap="square" lIns="104498" tIns="104498" rIns="104498" bIns="104498" anchor="ctr" anchorCtr="0">
            <a:spAutoFit/>
          </a:bodyPr>
          <a:lstStyle>
            <a:lvl1pPr marL="0" indent="0" algn="ctr" defTabSz="5014913" rtl="0" eaLnBrk="0" fontAlgn="base" hangingPunct="0">
              <a:spcBef>
                <a:spcPct val="20000"/>
              </a:spcBef>
              <a:spcAft>
                <a:spcPct val="0"/>
              </a:spcAft>
              <a:buFont typeface="Arial" charset="0"/>
              <a:buNone/>
              <a:defRPr sz="4200" b="1" u="sng" kern="1200" baseline="0">
                <a:solidFill>
                  <a:schemeClr val="accent5">
                    <a:lumMod val="50000"/>
                  </a:schemeClr>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dirty="0"/>
              <a:t>Global Trends in Climate Change</a:t>
            </a:r>
          </a:p>
        </p:txBody>
      </p:sp>
      <p:sp>
        <p:nvSpPr>
          <p:cNvPr id="52" name="Text Placeholder 10">
            <a:extLst>
              <a:ext uri="{FF2B5EF4-FFF2-40B4-BE49-F238E27FC236}">
                <a16:creationId xmlns:a16="http://schemas.microsoft.com/office/drawing/2014/main" id="{5C39BF63-580A-4D18-9B75-AD23ADD8F0C6}"/>
              </a:ext>
            </a:extLst>
          </p:cNvPr>
          <p:cNvSpPr txBox="1">
            <a:spLocks/>
          </p:cNvSpPr>
          <p:nvPr/>
        </p:nvSpPr>
        <p:spPr>
          <a:xfrm>
            <a:off x="34495785" y="18842618"/>
            <a:ext cx="4785718" cy="12050745"/>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sz="3600" dirty="0"/>
              <a:t>To the right, I plotted the 8-year rolling averages for Europe, Less developed countries, and both Annex-I and non-Annex-I countries</a:t>
            </a:r>
          </a:p>
          <a:p>
            <a:endParaRPr lang="en-US" sz="3600" dirty="0"/>
          </a:p>
          <a:p>
            <a:r>
              <a:rPr lang="en-US" sz="3600" dirty="0"/>
              <a:t>Annex-I  countries are Industrialized countries which were OECD members in 1992.</a:t>
            </a:r>
          </a:p>
          <a:p>
            <a:endParaRPr lang="en-US" sz="3600" dirty="0"/>
          </a:p>
          <a:p>
            <a:r>
              <a:rPr lang="en-US" sz="3600" dirty="0"/>
              <a:t>This shows very clearly that more industrialized countries have tended to experience more temperature change.</a:t>
            </a:r>
          </a:p>
        </p:txBody>
      </p:sp>
      <p:pic>
        <p:nvPicPr>
          <p:cNvPr id="54" name="Picture 53" descr="Chart, line chart&#10;&#10;Description automatically generated">
            <a:extLst>
              <a:ext uri="{FF2B5EF4-FFF2-40B4-BE49-F238E27FC236}">
                <a16:creationId xmlns:a16="http://schemas.microsoft.com/office/drawing/2014/main" id="{35AD79DD-F84D-47A6-8D83-6DB0E942D48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351326" y="18561006"/>
            <a:ext cx="10741950" cy="10299703"/>
          </a:xfrm>
          <a:prstGeom prst="rect">
            <a:avLst/>
          </a:prstGeom>
        </p:spPr>
      </p:pic>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505</TotalTime>
  <Words>382</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PosterPresentations.com-36x56-Template-V3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Jeremy Fedewa</cp:lastModifiedBy>
  <cp:revision>40</cp:revision>
  <dcterms:created xsi:type="dcterms:W3CDTF">2012-02-04T00:31:01Z</dcterms:created>
  <dcterms:modified xsi:type="dcterms:W3CDTF">2022-04-14T20:18:01Z</dcterms:modified>
</cp:coreProperties>
</file>