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9a95f74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9a95f74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9a95f74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9a95f74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9a58716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9a58716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9a58716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9a58716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9a587161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9a58716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9a587161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9a58716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infohub.nyced.org/docs/default-source/default-document-library/school-ela-results-2013-2023-(public).xlsx" TargetMode="External"/><Relationship Id="rId4" Type="http://schemas.openxmlformats.org/officeDocument/2006/relationships/hyperlink" Target="https://infohub.nyced.org/docs/default-source/default-document-library/demographic-snapshot-2018-19-to-2022-23-(public).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docs.google.com/spreadsheets/d/e/2PACX-1vTod0_AkHQyVDGWekZbxyq2BSVnOjT7e84fZgdFaLZRQ9tHFux76OT58kaNIR53r2k42sE_PQqpFcWN/pubhtml?gid=2102999706&amp;single=true" TargetMode="External"/><Relationship Id="rId4" Type="http://schemas.openxmlformats.org/officeDocument/2006/relationships/hyperlink" Target="https://docs.google.com/spreadsheets/d/1MqG-wj_iiv0_Ut0lsIZxksq-1Fc2K3DyhRyOjbjuqo4/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2024 </a:t>
            </a:r>
            <a:r>
              <a:rPr lang="en"/>
              <a:t>Grants NYC Public Schools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Proficiency % and the effects of English Language Learner Population size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2"/>
          <p:cNvPicPr preferRelativeResize="0"/>
          <p:nvPr/>
        </p:nvPicPr>
        <p:blipFill>
          <a:blip r:embed="rId3">
            <a:alphaModFix/>
          </a:blip>
          <a:stretch>
            <a:fillRect/>
          </a:stretch>
        </p:blipFill>
        <p:spPr>
          <a:xfrm>
            <a:off x="673225" y="76199"/>
            <a:ext cx="8071856"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show that both Small ELL and Large ELL populations are increasing in proficiency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171" name="Google Shape;171;p24"/>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Researcher</a:t>
            </a:r>
            <a:endParaRPr sz="1100">
              <a:solidFill>
                <a:schemeClr val="lt1"/>
              </a:solidFill>
            </a:endParaRPr>
          </a:p>
        </p:txBody>
      </p:sp>
      <p:sp>
        <p:nvSpPr>
          <p:cNvPr id="174" name="Google Shape;174;p24"/>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Ralph Yozzo</a:t>
            </a:r>
            <a:endParaRPr sz="1300">
              <a:solidFill>
                <a:schemeClr val="dk1"/>
              </a:solidFill>
            </a:endParaRPr>
          </a:p>
        </p:txBody>
      </p:sp>
      <p:grpSp>
        <p:nvGrpSpPr>
          <p:cNvPr id="175" name="Google Shape;175;p24"/>
          <p:cNvGrpSpPr/>
          <p:nvPr/>
        </p:nvGrpSpPr>
        <p:grpSpPr>
          <a:xfrm>
            <a:off x="2918113" y="1746605"/>
            <a:ext cx="4160100" cy="531900"/>
            <a:chOff x="2918113" y="1746605"/>
            <a:chExt cx="4160100" cy="531900"/>
          </a:xfrm>
        </p:grpSpPr>
        <p:cxnSp>
          <p:nvCxnSpPr>
            <p:cNvPr id="176" name="Google Shape;176;p24"/>
            <p:cNvCxnSpPr>
              <a:stCxn id="171" idx="2"/>
              <a:endCxn id="177"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78" name="Google Shape;178;p24"/>
            <p:cNvCxnSpPr>
              <a:stCxn id="171" idx="2"/>
              <a:endCxn id="179"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80" name="Google Shape;180;p24"/>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82" name="Google Shape;182;p24"/>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Ronny </a:t>
            </a:r>
            <a:r>
              <a:rPr lang="en" sz="1300">
                <a:solidFill>
                  <a:schemeClr val="dk1"/>
                </a:solidFill>
              </a:rPr>
              <a:t>Reader</a:t>
            </a:r>
            <a:endParaRPr sz="1300">
              <a:solidFill>
                <a:schemeClr val="dk1"/>
              </a:solidFill>
            </a:endParaRPr>
          </a:p>
        </p:txBody>
      </p:sp>
      <p:grpSp>
        <p:nvGrpSpPr>
          <p:cNvPr id="183" name="Google Shape;183;p24"/>
          <p:cNvGrpSpPr/>
          <p:nvPr/>
        </p:nvGrpSpPr>
        <p:grpSpPr>
          <a:xfrm>
            <a:off x="1256055" y="2975701"/>
            <a:ext cx="3327300" cy="531900"/>
            <a:chOff x="1256055" y="2975701"/>
            <a:chExt cx="3327300" cy="531900"/>
          </a:xfrm>
        </p:grpSpPr>
        <p:cxnSp>
          <p:nvCxnSpPr>
            <p:cNvPr id="184" name="Google Shape;184;p24"/>
            <p:cNvCxnSpPr>
              <a:stCxn id="180" idx="2"/>
              <a:endCxn id="185"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186" name="Google Shape;186;p24"/>
            <p:cNvCxnSpPr>
              <a:stCxn id="180" idx="2"/>
              <a:endCxn id="187"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88" name="Google Shape;188;p24"/>
            <p:cNvCxnSpPr>
              <a:stCxn id="180" idx="2"/>
              <a:endCxn id="189"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190" name="Google Shape;190;p24"/>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2" name="Google Shape;192;p24"/>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193" name="Google Shape;193;p24"/>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5" name="Google Shape;195;p24"/>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196" name="Google Shape;196;p24"/>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198" name="Google Shape;198;p24"/>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199" name="Google Shape;199;p24"/>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201" name="Google Shape;201;p24"/>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202" name="Google Shape;202;p24"/>
          <p:cNvGrpSpPr/>
          <p:nvPr/>
        </p:nvGrpSpPr>
        <p:grpSpPr>
          <a:xfrm>
            <a:off x="6246741" y="2975701"/>
            <a:ext cx="1663500" cy="531900"/>
            <a:chOff x="6246741" y="2975701"/>
            <a:chExt cx="1663500" cy="531900"/>
          </a:xfrm>
        </p:grpSpPr>
        <p:cxnSp>
          <p:nvCxnSpPr>
            <p:cNvPr id="203" name="Google Shape;203;p24"/>
            <p:cNvCxnSpPr>
              <a:stCxn id="199" idx="2"/>
              <a:endCxn id="204"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05" name="Google Shape;205;p24"/>
            <p:cNvCxnSpPr>
              <a:stCxn id="199" idx="2"/>
              <a:endCxn id="206"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207" name="Google Shape;207;p24"/>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209" name="Google Shape;209;p24"/>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10" name="Google Shape;210;p24"/>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100">
              <a:solidFill>
                <a:schemeClr val="lt1"/>
              </a:solidFill>
            </a:endParaRPr>
          </a:p>
        </p:txBody>
      </p:sp>
      <p:sp>
        <p:nvSpPr>
          <p:cNvPr id="212" name="Google Shape;212;p24"/>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25"/>
          <p:cNvGrpSpPr/>
          <p:nvPr/>
        </p:nvGrpSpPr>
        <p:grpSpPr>
          <a:xfrm>
            <a:off x="4939500" y="1219611"/>
            <a:ext cx="3837000" cy="2704200"/>
            <a:chOff x="4939500" y="1219611"/>
            <a:chExt cx="3837000" cy="2704200"/>
          </a:xfrm>
        </p:grpSpPr>
        <p:cxnSp>
          <p:nvCxnSpPr>
            <p:cNvPr id="218" name="Google Shape;218;p2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2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2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1" name="Google Shape;221;p2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2" name="Google Shape;222;p2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3" name="Google Shape;223;p2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4" name="Google Shape;224;p2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5" name="Google Shape;225;p2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6" name="Google Shape;226;p2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7" name="Google Shape;227;p2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28" name="Google Shape;228;p2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230" name="Google Shape;230;p2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 Schools for All.</a:t>
            </a:r>
            <a:endParaRPr/>
          </a:p>
        </p:txBody>
      </p:sp>
      <p:grpSp>
        <p:nvGrpSpPr>
          <p:cNvPr id="231" name="Google Shape;231;p25"/>
          <p:cNvGrpSpPr/>
          <p:nvPr/>
        </p:nvGrpSpPr>
        <p:grpSpPr>
          <a:xfrm>
            <a:off x="4939534" y="2017046"/>
            <a:ext cx="3825543" cy="1573620"/>
            <a:chOff x="1000000" y="2393988"/>
            <a:chExt cx="4144235" cy="1704713"/>
          </a:xfrm>
        </p:grpSpPr>
        <p:sp>
          <p:nvSpPr>
            <p:cNvPr id="232" name="Google Shape;232;p2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33" name="Google Shape;233;p2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5"/>
          <p:cNvGrpSpPr/>
          <p:nvPr/>
        </p:nvGrpSpPr>
        <p:grpSpPr>
          <a:xfrm>
            <a:off x="4939557" y="1778136"/>
            <a:ext cx="3836911" cy="1503799"/>
            <a:chOff x="1000025" y="2059300"/>
            <a:chExt cx="4156550" cy="1629075"/>
          </a:xfrm>
        </p:grpSpPr>
        <p:sp>
          <p:nvSpPr>
            <p:cNvPr id="243" name="Google Shape;243;p2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44" name="Google Shape;244;p2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5"/>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criteria</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Goal</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foundation is interested in identifying whether or not schools with large populations of English Language Learners show significantly more or less growth over time in </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Goal continued</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English Language Assessment (ELA) proficiency rates than schools with fewer English Language Learners.</a:t>
            </a:r>
            <a:endParaRPr sz="16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Using NYC Public Schools information at </a:t>
            </a:r>
            <a:endParaRPr sz="1600"/>
          </a:p>
          <a:p>
            <a:pPr indent="0" lvl="0" marL="0" rtl="0" algn="l">
              <a:spcBef>
                <a:spcPts val="1600"/>
              </a:spcBef>
              <a:spcAft>
                <a:spcPts val="0"/>
              </a:spcAft>
              <a:buNone/>
            </a:pPr>
            <a:r>
              <a:rPr lang="en" sz="1600" u="sng">
                <a:solidFill>
                  <a:schemeClr val="hlink"/>
                </a:solidFill>
                <a:hlinkClick r:id="rId3"/>
              </a:rPr>
              <a:t>School ELA Results 2013-2023</a:t>
            </a:r>
            <a:endParaRPr sz="1600"/>
          </a:p>
          <a:p>
            <a:pPr indent="0" lvl="0" marL="0" rtl="0" algn="l">
              <a:spcBef>
                <a:spcPts val="1600"/>
              </a:spcBef>
              <a:spcAft>
                <a:spcPts val="0"/>
              </a:spcAft>
              <a:buNone/>
            </a:pPr>
            <a:r>
              <a:rPr lang="en" sz="1600" u="sng">
                <a:solidFill>
                  <a:schemeClr val="hlink"/>
                </a:solidFill>
                <a:hlinkClick r:id="rId4"/>
              </a:rPr>
              <a:t>Demographic Snapshot 2018-19 to 2022-23</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criteria</a:t>
            </a:r>
            <a:endParaRPr/>
          </a:p>
        </p:txBody>
      </p:sp>
      <p:sp>
        <p:nvSpPr>
          <p:cNvPr id="112" name="Google Shape;112;p15"/>
          <p:cNvSpPr txBox="1"/>
          <p:nvPr/>
        </p:nvSpPr>
        <p:spPr>
          <a:xfrm>
            <a:off x="468650" y="1017800"/>
            <a:ext cx="8447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 Have 2019 3rd grade ELA proficiency rates as measured by state tests that are equal to or lower than 10 percentage points below the city average ELA proficiency rate in 2019 (ELA proficiency is defined as scoring a level 3 or 4 on the exam)</a:t>
            </a:r>
            <a:endParaRPr sz="2200"/>
          </a:p>
          <a:p>
            <a:pPr indent="0" lvl="0" marL="0" rtl="0" algn="l">
              <a:spcBef>
                <a:spcPts val="0"/>
              </a:spcBef>
              <a:spcAft>
                <a:spcPts val="0"/>
              </a:spcAft>
              <a:buNone/>
            </a:pPr>
            <a:r>
              <a:rPr lang="en" sz="2200"/>
              <a:t>* Have at least 80% of their students categorized as living in poverty</a:t>
            </a:r>
            <a:endParaRPr sz="2200"/>
          </a:p>
          <a:p>
            <a:pPr indent="0" lvl="0" marL="0" rtl="0" algn="l">
              <a:spcBef>
                <a:spcPts val="0"/>
              </a:spcBef>
              <a:spcAft>
                <a:spcPts val="0"/>
              </a:spcAft>
              <a:buNone/>
            </a:pPr>
            <a:r>
              <a:rPr lang="en" sz="2200"/>
              <a:t>* Be located in the borough of Brooklyn </a:t>
            </a:r>
            <a:endParaRPr sz="2200"/>
          </a:p>
          <a:p>
            <a:pPr indent="0" lvl="0" marL="0" rtl="0" algn="l">
              <a:spcBef>
                <a:spcPts val="0"/>
              </a:spcBef>
              <a:spcAft>
                <a:spcPts val="0"/>
              </a:spcAft>
              <a:buNone/>
            </a:pPr>
            <a:r>
              <a:rPr lang="en" sz="2200"/>
              <a:t>* Not be part of a special district (District 75 or 79)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18" name="Google Shape;118;p16"/>
          <p:cNvSpPr txBox="1"/>
          <p:nvPr/>
        </p:nvSpPr>
        <p:spPr>
          <a:xfrm>
            <a:off x="468650" y="1017800"/>
            <a:ext cx="8447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The average English Language Learners population / Non English Language Learners ratio for school year 2018-2019 is ~.137   We will take larger than a ratio of .15 as the starting point for large population but this can be a variable.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24" name="Google Shape;124;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6" name="Google Shape;126;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Assumptions</a:t>
            </a:r>
            <a:endParaRPr b="1" sz="1600"/>
          </a:p>
          <a:p>
            <a:pPr indent="0" lvl="0" marL="0" rtl="0" algn="l">
              <a:spcBef>
                <a:spcPts val="800"/>
              </a:spcBef>
              <a:spcAft>
                <a:spcPts val="800"/>
              </a:spcAft>
              <a:buNone/>
            </a:pPr>
            <a:r>
              <a:rPr lang="en" sz="1600"/>
              <a:t>We had to make some initial assumptions, but we would check all assumptions with the stakeholders.</a:t>
            </a:r>
            <a:r>
              <a:rPr lang="en" sz="1600"/>
              <a:t> </a:t>
            </a:r>
            <a:endParaRPr sz="1600"/>
          </a:p>
        </p:txBody>
      </p:sp>
      <p:sp>
        <p:nvSpPr>
          <p:cNvPr id="127" name="Google Shape;127;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29" name="Google Shape;129;p1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Breakpoint</a:t>
            </a:r>
            <a:endParaRPr b="1" sz="1600"/>
          </a:p>
          <a:p>
            <a:pPr indent="0" lvl="0" marL="0" rtl="0" algn="l">
              <a:spcBef>
                <a:spcPts val="800"/>
              </a:spcBef>
              <a:spcAft>
                <a:spcPts val="0"/>
              </a:spcAft>
              <a:buNone/>
            </a:pPr>
            <a:r>
              <a:rPr lang="en"/>
              <a:t>We calculated a </a:t>
            </a:r>
            <a:r>
              <a:rPr lang="en"/>
              <a:t>ratio of .15 as the starting point for large population but this can be a variable.</a:t>
            </a:r>
            <a:endParaRPr/>
          </a:p>
          <a:p>
            <a:pPr indent="0" lvl="0" marL="0" rtl="0" algn="l">
              <a:spcBef>
                <a:spcPts val="1600"/>
              </a:spcBef>
              <a:spcAft>
                <a:spcPts val="1600"/>
              </a:spcAft>
              <a:buNone/>
            </a:pPr>
            <a:r>
              <a:t/>
            </a:r>
            <a:endParaRPr/>
          </a:p>
        </p:txBody>
      </p:sp>
      <p:sp>
        <p:nvSpPr>
          <p:cNvPr id="130" name="Google Shape;130;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32" name="Google Shape;132;p1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Feedback</a:t>
            </a:r>
            <a:endParaRPr b="1" sz="1600"/>
          </a:p>
          <a:p>
            <a:pPr indent="0" lvl="0" marL="0" rtl="0" algn="l">
              <a:spcBef>
                <a:spcPts val="800"/>
              </a:spcBef>
              <a:spcAft>
                <a:spcPts val="800"/>
              </a:spcAft>
              <a:buNone/>
            </a:pPr>
            <a:r>
              <a:rPr lang="en" sz="1600"/>
              <a:t>We will need feedback to continue with the analysis.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38" name="Google Shape;138;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show that both Small ELL and Large ELL populations are increasing in proficiency</a:t>
            </a:r>
            <a:endParaRPr/>
          </a:p>
        </p:txBody>
      </p:sp>
      <p:sp>
        <p:nvSpPr>
          <p:cNvPr id="139" name="Google Shape;139;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Live link to schools</a:t>
            </a:r>
            <a:endParaRPr/>
          </a:p>
          <a:p>
            <a:pPr indent="0" lvl="0" marL="0" rtl="0" algn="l">
              <a:spcBef>
                <a:spcPts val="1600"/>
              </a:spcBef>
              <a:spcAft>
                <a:spcPts val="1600"/>
              </a:spcAft>
              <a:buNone/>
            </a:pPr>
            <a:r>
              <a:rPr lang="en"/>
              <a:t>And the </a:t>
            </a:r>
            <a:r>
              <a:rPr lang="en" u="sng">
                <a:solidFill>
                  <a:schemeClr val="hlink"/>
                </a:solidFill>
                <a:hlinkClick r:id="rId4"/>
              </a:rPr>
              <a:t>Information Sheet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used the raw information to extract the salient data points and created a pivot table that filtered for the criteria and summarized.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could be done via a database or application but the sheet method is good for reports and helps to make the information usable by all.</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