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9a587161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9a587161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9a58716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9a58716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9a58716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9a58716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9a58716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9a58716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9a587161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9a58716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infohub.nyced.org/docs/default-source/default-document-library/school-ela-results-2013-2023-(public).xlsx" TargetMode="External"/><Relationship Id="rId4" Type="http://schemas.openxmlformats.org/officeDocument/2006/relationships/hyperlink" Target="https://infohub.nyced.org/docs/default-source/default-document-library/demographic-snapshot-2018-19-to-2022-23-(public).xls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nysed.gov/news/2023/state-education-department-releases-spring-2019-grades-3-8-ela-math-assessment-results#:~:text=Big%205%20City%20School%20Districts&amp;text=In%20ELA%20in%202019%2C%20New,compared%20with%2046.7%20percent%20statewi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ocs.google.com/spreadsheets/d/e/2PACX-1vTKRNbnBzeTly6aa14R7YIJWjOli8iX5kCe_hHJZ-zeAfZXPGgd00dn0eNExUNftit2n2UBSau8ECBJ/pubhtml?gid=2047448481&amp;single=true" TargetMode="External"/><Relationship Id="rId4" Type="http://schemas.openxmlformats.org/officeDocument/2006/relationships/hyperlink" Target="https://docs.google.com/spreadsheets/d/1uYMhoGfulVbYhpo_lK3_-F7d_6tsRqlSEiqAGlPtHYM/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2024 </a:t>
            </a:r>
            <a:r>
              <a:rPr lang="en"/>
              <a:t>Grants NYC Public Schools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Proficiency % to help in areas where it is most needed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could be done via a database or application but the sheet method is good for reports and helps to make the information usable by all.</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166" name="Google Shape;166;p23"/>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Researcher</a:t>
            </a:r>
            <a:endParaRPr sz="1100">
              <a:solidFill>
                <a:schemeClr val="lt1"/>
              </a:solidFill>
            </a:endParaRPr>
          </a:p>
        </p:txBody>
      </p:sp>
      <p:sp>
        <p:nvSpPr>
          <p:cNvPr id="169" name="Google Shape;169;p23"/>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Ralph Yozzo</a:t>
            </a:r>
            <a:endParaRPr sz="1300">
              <a:solidFill>
                <a:schemeClr val="dk1"/>
              </a:solidFill>
            </a:endParaRPr>
          </a:p>
        </p:txBody>
      </p:sp>
      <p:grpSp>
        <p:nvGrpSpPr>
          <p:cNvPr id="170" name="Google Shape;170;p23"/>
          <p:cNvGrpSpPr/>
          <p:nvPr/>
        </p:nvGrpSpPr>
        <p:grpSpPr>
          <a:xfrm>
            <a:off x="2918113" y="1746605"/>
            <a:ext cx="4160100" cy="531900"/>
            <a:chOff x="2918113" y="1746605"/>
            <a:chExt cx="4160100" cy="531900"/>
          </a:xfrm>
        </p:grpSpPr>
        <p:cxnSp>
          <p:nvCxnSpPr>
            <p:cNvPr id="171" name="Google Shape;171;p23"/>
            <p:cNvCxnSpPr>
              <a:stCxn id="166" idx="2"/>
              <a:endCxn id="172"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173" name="Google Shape;173;p23"/>
            <p:cNvCxnSpPr>
              <a:stCxn id="166" idx="2"/>
              <a:endCxn id="174"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175" name="Google Shape;175;p23"/>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ph idx="4294967295" type="body"/>
          </p:nvPr>
        </p:nvSpPr>
        <p:spPr>
          <a:xfrm>
            <a:off x="2193650"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77" name="Google Shape;177;p23"/>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Ronny </a:t>
            </a:r>
            <a:r>
              <a:rPr lang="en" sz="1300">
                <a:solidFill>
                  <a:schemeClr val="dk1"/>
                </a:solidFill>
              </a:rPr>
              <a:t>Reader</a:t>
            </a:r>
            <a:endParaRPr sz="1300">
              <a:solidFill>
                <a:schemeClr val="dk1"/>
              </a:solidFill>
            </a:endParaRPr>
          </a:p>
        </p:txBody>
      </p:sp>
      <p:grpSp>
        <p:nvGrpSpPr>
          <p:cNvPr id="178" name="Google Shape;178;p23"/>
          <p:cNvGrpSpPr/>
          <p:nvPr/>
        </p:nvGrpSpPr>
        <p:grpSpPr>
          <a:xfrm>
            <a:off x="1256055" y="2975701"/>
            <a:ext cx="3327300" cy="531900"/>
            <a:chOff x="1256055" y="2975701"/>
            <a:chExt cx="3327300" cy="531900"/>
          </a:xfrm>
        </p:grpSpPr>
        <p:cxnSp>
          <p:nvCxnSpPr>
            <p:cNvPr id="179" name="Google Shape;179;p23"/>
            <p:cNvCxnSpPr>
              <a:stCxn id="175" idx="2"/>
              <a:endCxn id="180"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181" name="Google Shape;181;p23"/>
            <p:cNvCxnSpPr>
              <a:stCxn id="175" idx="2"/>
              <a:endCxn id="182"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183" name="Google Shape;183;p23"/>
            <p:cNvCxnSpPr>
              <a:stCxn id="175" idx="2"/>
              <a:endCxn id="184"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185" name="Google Shape;185;p23"/>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87" name="Google Shape;187;p23"/>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188" name="Google Shape;188;p23"/>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90" name="Google Shape;190;p23"/>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191" name="Google Shape;191;p23"/>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ph idx="4294967295" type="body"/>
          </p:nvPr>
        </p:nvSpPr>
        <p:spPr>
          <a:xfrm>
            <a:off x="38586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93" name="Google Shape;193;p23"/>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Molly Maker</a:t>
            </a:r>
            <a:endParaRPr sz="1300">
              <a:solidFill>
                <a:schemeClr val="dk1"/>
              </a:solidFill>
            </a:endParaRPr>
          </a:p>
        </p:txBody>
      </p:sp>
      <p:sp>
        <p:nvSpPr>
          <p:cNvPr id="194" name="Google Shape;194;p23"/>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96" name="Google Shape;196;p23"/>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Abby Author</a:t>
            </a:r>
            <a:endParaRPr sz="1300">
              <a:solidFill>
                <a:schemeClr val="dk1"/>
              </a:solidFill>
            </a:endParaRPr>
          </a:p>
        </p:txBody>
      </p:sp>
      <p:grpSp>
        <p:nvGrpSpPr>
          <p:cNvPr id="197" name="Google Shape;197;p23"/>
          <p:cNvGrpSpPr/>
          <p:nvPr/>
        </p:nvGrpSpPr>
        <p:grpSpPr>
          <a:xfrm>
            <a:off x="6246741" y="2975701"/>
            <a:ext cx="1663500" cy="531900"/>
            <a:chOff x="6246741" y="2975701"/>
            <a:chExt cx="1663500" cy="531900"/>
          </a:xfrm>
        </p:grpSpPr>
        <p:cxnSp>
          <p:nvCxnSpPr>
            <p:cNvPr id="198" name="Google Shape;198;p23"/>
            <p:cNvCxnSpPr>
              <a:stCxn id="194" idx="2"/>
              <a:endCxn id="199"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00" name="Google Shape;200;p23"/>
            <p:cNvCxnSpPr>
              <a:stCxn id="194" idx="2"/>
              <a:endCxn id="201"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202" name="Google Shape;202;p23"/>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ph idx="4294967295" type="body"/>
          </p:nvPr>
        </p:nvSpPr>
        <p:spPr>
          <a:xfrm>
            <a:off x="55223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204" name="Google Shape;204;p23"/>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Casey Creator</a:t>
            </a:r>
            <a:endParaRPr sz="1300">
              <a:solidFill>
                <a:schemeClr val="dk1"/>
              </a:solidFill>
            </a:endParaRPr>
          </a:p>
        </p:txBody>
      </p:sp>
      <p:sp>
        <p:nvSpPr>
          <p:cNvPr id="205" name="Google Shape;205;p23"/>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207" name="Google Shape;207;p23"/>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Berry Books</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24"/>
          <p:cNvGrpSpPr/>
          <p:nvPr/>
        </p:nvGrpSpPr>
        <p:grpSpPr>
          <a:xfrm>
            <a:off x="4939500" y="1219611"/>
            <a:ext cx="3837000" cy="2704200"/>
            <a:chOff x="4939500" y="1219611"/>
            <a:chExt cx="3837000" cy="2704200"/>
          </a:xfrm>
        </p:grpSpPr>
        <p:cxnSp>
          <p:nvCxnSpPr>
            <p:cNvPr id="213" name="Google Shape;213;p24"/>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4" name="Google Shape;214;p24"/>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5" name="Google Shape;215;p24"/>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6" name="Google Shape;216;p24"/>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7" name="Google Shape;217;p24"/>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8" name="Google Shape;218;p24"/>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9" name="Google Shape;219;p24"/>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0" name="Google Shape;220;p2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1" name="Google Shape;221;p2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2" name="Google Shape;222;p24"/>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23" name="Google Shape;223;p24"/>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225" name="Google Shape;225;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Better Schools for All.</a:t>
            </a:r>
            <a:endParaRPr/>
          </a:p>
        </p:txBody>
      </p:sp>
      <p:grpSp>
        <p:nvGrpSpPr>
          <p:cNvPr id="226" name="Google Shape;226;p24"/>
          <p:cNvGrpSpPr/>
          <p:nvPr/>
        </p:nvGrpSpPr>
        <p:grpSpPr>
          <a:xfrm>
            <a:off x="4939534" y="2017046"/>
            <a:ext cx="3825543" cy="1573620"/>
            <a:chOff x="1000000" y="2393988"/>
            <a:chExt cx="4144235" cy="1704713"/>
          </a:xfrm>
        </p:grpSpPr>
        <p:sp>
          <p:nvSpPr>
            <p:cNvPr id="227" name="Google Shape;227;p24"/>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28" name="Google Shape;228;p24"/>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4"/>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4"/>
          <p:cNvGrpSpPr/>
          <p:nvPr/>
        </p:nvGrpSpPr>
        <p:grpSpPr>
          <a:xfrm>
            <a:off x="4939557" y="1778136"/>
            <a:ext cx="3836911" cy="1503799"/>
            <a:chOff x="1000025" y="2059300"/>
            <a:chExt cx="4156550" cy="1629075"/>
          </a:xfrm>
        </p:grpSpPr>
        <p:sp>
          <p:nvSpPr>
            <p:cNvPr id="238" name="Google Shape;238;p2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39" name="Google Shape;239;p2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4"/>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criteria</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Goal</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foundation is working with the Department of Education to choose a library in Brooklyn to make over. The grant aims to identify low-performing schools in Brooklyn with a high percentage of students in poverty.</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Criteria</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Qualifying schools must be in Brooklyn and have lower proficiency and higher poverty</a:t>
            </a:r>
            <a:endParaRPr sz="1600"/>
          </a:p>
          <a:p>
            <a:pPr indent="0" lvl="0" marL="457200" rtl="0" algn="l">
              <a:spcBef>
                <a:spcPts val="1600"/>
              </a:spcBef>
              <a:spcAft>
                <a:spcPts val="1600"/>
              </a:spcAft>
              <a:buNone/>
            </a:pPr>
            <a:r>
              <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Using NYC Public Schools information at </a:t>
            </a:r>
            <a:endParaRPr sz="1600"/>
          </a:p>
          <a:p>
            <a:pPr indent="0" lvl="0" marL="0" rtl="0" algn="l">
              <a:spcBef>
                <a:spcPts val="1600"/>
              </a:spcBef>
              <a:spcAft>
                <a:spcPts val="0"/>
              </a:spcAft>
              <a:buNone/>
            </a:pPr>
            <a:r>
              <a:rPr lang="en" sz="1600" u="sng">
                <a:solidFill>
                  <a:schemeClr val="hlink"/>
                </a:solidFill>
                <a:hlinkClick r:id="rId3"/>
              </a:rPr>
              <a:t>School ELA Results 2013-2023</a:t>
            </a:r>
            <a:endParaRPr sz="1600"/>
          </a:p>
          <a:p>
            <a:pPr indent="0" lvl="0" marL="0" rtl="0" algn="l">
              <a:spcBef>
                <a:spcPts val="1600"/>
              </a:spcBef>
              <a:spcAft>
                <a:spcPts val="0"/>
              </a:spcAft>
              <a:buNone/>
            </a:pPr>
            <a:r>
              <a:rPr lang="en" sz="1600" u="sng">
                <a:solidFill>
                  <a:schemeClr val="hlink"/>
                </a:solidFill>
                <a:hlinkClick r:id="rId4"/>
              </a:rPr>
              <a:t>Demographic Snapshot 2018-19 to 2022-23</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of criteria</a:t>
            </a:r>
            <a:endParaRPr/>
          </a:p>
        </p:txBody>
      </p:sp>
      <p:sp>
        <p:nvSpPr>
          <p:cNvPr id="112" name="Google Shape;112;p15"/>
          <p:cNvSpPr txBox="1"/>
          <p:nvPr/>
        </p:nvSpPr>
        <p:spPr>
          <a:xfrm>
            <a:off x="468650" y="1017800"/>
            <a:ext cx="8447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 Have 2019 3rd grade ELA proficiency rates as measured by state tests that are equal to or lower than 10 percentage points below the city average ELA proficiency rate in 2019 (ELA proficiency is defined as scoring a level 3 or 4 on the exam)</a:t>
            </a:r>
            <a:endParaRPr sz="2200"/>
          </a:p>
          <a:p>
            <a:pPr indent="0" lvl="0" marL="0" rtl="0" algn="l">
              <a:spcBef>
                <a:spcPts val="0"/>
              </a:spcBef>
              <a:spcAft>
                <a:spcPts val="0"/>
              </a:spcAft>
              <a:buNone/>
            </a:pPr>
            <a:r>
              <a:rPr lang="en" sz="2200"/>
              <a:t>* Have at least 80% of their students categorized as living in poverty</a:t>
            </a:r>
            <a:endParaRPr sz="2200"/>
          </a:p>
          <a:p>
            <a:pPr indent="0" lvl="0" marL="0" rtl="0" algn="l">
              <a:spcBef>
                <a:spcPts val="0"/>
              </a:spcBef>
              <a:spcAft>
                <a:spcPts val="0"/>
              </a:spcAft>
              <a:buNone/>
            </a:pPr>
            <a:r>
              <a:rPr lang="en" sz="2200"/>
              <a:t>* Be located in the borough of Brooklyn </a:t>
            </a:r>
            <a:endParaRPr sz="2200"/>
          </a:p>
          <a:p>
            <a:pPr indent="0" lvl="0" marL="0" rtl="0" algn="l">
              <a:spcBef>
                <a:spcPts val="0"/>
              </a:spcBef>
              <a:spcAft>
                <a:spcPts val="0"/>
              </a:spcAft>
              <a:buNone/>
            </a:pPr>
            <a:r>
              <a:rPr lang="en" sz="2200"/>
              <a:t>* Not be part of a special district (District 75 or 79)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continued</a:t>
            </a:r>
            <a:endParaRPr/>
          </a:p>
        </p:txBody>
      </p:sp>
      <p:sp>
        <p:nvSpPr>
          <p:cNvPr id="118" name="Google Shape;118;p16"/>
          <p:cNvSpPr txBox="1"/>
          <p:nvPr/>
        </p:nvSpPr>
        <p:spPr>
          <a:xfrm>
            <a:off x="468650" y="1017800"/>
            <a:ext cx="84474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NOTES according to </a:t>
            </a:r>
            <a:r>
              <a:rPr lang="en" sz="2200" u="sng">
                <a:solidFill>
                  <a:schemeClr val="hlink"/>
                </a:solidFill>
                <a:hlinkClick r:id="rId3"/>
              </a:rPr>
              <a:t>https://www.nysed.gov/news/2023/state-education-department-releases-spring-2019-grades-3-8-ela-math-assessment-results#:~:text=Big%205%20City%20School%20Districts&amp;text=In%20ELA%20in%202019%2C%20New,compared%20with%2046.7%20percent%20statewide.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In ELA in 2019, New York City exceeded the statewide proficiency rate by 2 percent, with 47.4 of students achieving proficiency, compared with 45.4 percent statewide.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47.4 - (.1*47.4) = 42.66</a:t>
            </a:r>
            <a:endParaRPr sz="2200"/>
          </a:p>
          <a:p>
            <a:pPr indent="0" lvl="0" marL="0" rtl="0" algn="l">
              <a:spcBef>
                <a:spcPts val="0"/>
              </a:spcBef>
              <a:spcAft>
                <a:spcPts val="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24" name="Google Shape;124;p17"/>
          <p:cNvSpPr txBox="1"/>
          <p:nvPr/>
        </p:nvSpPr>
        <p:spPr>
          <a:xfrm>
            <a:off x="468650" y="1017800"/>
            <a:ext cx="8447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We are using the demographics numbers from 2018-2019 because the ELA test is for 2019 and the test is given at the end of the school year.</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We are using the school wide poverty values because the specification did not limit it to the grade.  In the real world, we would double check this criteria with the stakeholders.</a:t>
            </a:r>
            <a:endParaRPr sz="2200"/>
          </a:p>
          <a:p>
            <a:pPr indent="0" lvl="0" marL="0" rtl="0" algn="l">
              <a:spcBef>
                <a:spcPts val="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30" name="Google Shape;130;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32" name="Google Shape;132;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Assumptions</a:t>
            </a:r>
            <a:endParaRPr b="1" sz="1600"/>
          </a:p>
          <a:p>
            <a:pPr indent="0" lvl="0" marL="0" rtl="0" algn="l">
              <a:spcBef>
                <a:spcPts val="800"/>
              </a:spcBef>
              <a:spcAft>
                <a:spcPts val="800"/>
              </a:spcAft>
              <a:buNone/>
            </a:pPr>
            <a:r>
              <a:rPr lang="en" sz="1600"/>
              <a:t>We had to make some initial assumptions, but we would check all assumptions with the stakeholders.</a:t>
            </a:r>
            <a:r>
              <a:rPr lang="en" sz="1600"/>
              <a:t> </a:t>
            </a:r>
            <a:endParaRPr sz="1600"/>
          </a:p>
        </p:txBody>
      </p:sp>
      <p:sp>
        <p:nvSpPr>
          <p:cNvPr id="133" name="Google Shape;133;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35" name="Google Shape;135;p1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Breakpoint</a:t>
            </a:r>
            <a:endParaRPr b="1" sz="1600"/>
          </a:p>
          <a:p>
            <a:pPr indent="0" lvl="0" marL="0" rtl="0" algn="l">
              <a:spcBef>
                <a:spcPts val="800"/>
              </a:spcBef>
              <a:spcAft>
                <a:spcPts val="1600"/>
              </a:spcAft>
              <a:buNone/>
            </a:pPr>
            <a:r>
              <a:rPr lang="en"/>
              <a:t>We calculated </a:t>
            </a:r>
            <a:r>
              <a:rPr lang="en"/>
              <a:t>42.66% as 10% below the city wide 2019 ELA proficiency</a:t>
            </a:r>
            <a:endParaRPr sz="1600"/>
          </a:p>
        </p:txBody>
      </p:sp>
      <p:sp>
        <p:nvSpPr>
          <p:cNvPr id="136" name="Google Shape;136;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1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38" name="Google Shape;138;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Feedback</a:t>
            </a:r>
            <a:endParaRPr b="1" sz="1600"/>
          </a:p>
          <a:p>
            <a:pPr indent="0" lvl="0" marL="0" rtl="0" algn="l">
              <a:spcBef>
                <a:spcPts val="800"/>
              </a:spcBef>
              <a:spcAft>
                <a:spcPts val="800"/>
              </a:spcAft>
              <a:buNone/>
            </a:pPr>
            <a:r>
              <a:rPr lang="en" sz="1600"/>
              <a:t>We will need feedback to continue with the analysis.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44" name="Google Shape;144;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Schools selected based on criteria</a:t>
            </a:r>
            <a:endParaRPr/>
          </a:p>
        </p:txBody>
      </p:sp>
      <p:sp>
        <p:nvSpPr>
          <p:cNvPr id="145" name="Google Shape;145;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Live link to schools</a:t>
            </a:r>
            <a:endParaRPr/>
          </a:p>
          <a:p>
            <a:pPr indent="0" lvl="0" marL="0" rtl="0" algn="l">
              <a:spcBef>
                <a:spcPts val="1600"/>
              </a:spcBef>
              <a:spcAft>
                <a:spcPts val="1600"/>
              </a:spcAft>
              <a:buNone/>
            </a:pPr>
            <a:r>
              <a:rPr lang="en"/>
              <a:t>And the </a:t>
            </a:r>
            <a:r>
              <a:rPr lang="en" u="sng">
                <a:solidFill>
                  <a:schemeClr val="hlink"/>
                </a:solidFill>
                <a:hlinkClick r:id="rId4"/>
              </a:rPr>
              <a:t>Information Sheet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used the raw information to extract the salient data points and created a pivot table that filtered for the criteria.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