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HHNf0256b5JNds1N+VJdqu6p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F8D423-3A20-4FCD-9021-7979FA0F5DB4}">
  <a:tblStyle styleId="{F1F8D423-3A20-4FCD-9021-7979FA0F5D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04910" y="4722056"/>
            <a:ext cx="4661095" cy="114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</a:rPr>
              <a:t>Predicting Water Levels</a:t>
            </a:r>
            <a:br>
              <a:rPr lang="en-US" sz="3600">
                <a:solidFill>
                  <a:schemeClr val="lt1"/>
                </a:solidFill>
              </a:rPr>
            </a:br>
            <a:r>
              <a:rPr lang="en-US" sz="3600">
                <a:solidFill>
                  <a:schemeClr val="lt1"/>
                </a:solidFill>
              </a:rPr>
              <a:t>at Lake Bilancino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2246151" y="6224143"/>
            <a:ext cx="1378611" cy="312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Alex Federspiel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Model</a:t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13" y="1304178"/>
            <a:ext cx="9555570" cy="5253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GBM Model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13" y="1308749"/>
            <a:ext cx="9555570" cy="52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nifying glass and question mark" id="202" name="Google Shape;202;p12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>
            <p:ph type="title"/>
          </p:nvPr>
        </p:nvSpPr>
        <p:spPr>
          <a:xfrm>
            <a:off x="841249" y="941832"/>
            <a:ext cx="1050645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lang="en-US" sz="5000"/>
              <a:t>Questions</a:t>
            </a:r>
            <a:endParaRPr/>
          </a:p>
        </p:txBody>
      </p:sp>
      <p:sp>
        <p:nvSpPr>
          <p:cNvPr id="204" name="Google Shape;204;p12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841248" y="3502152"/>
            <a:ext cx="10506456" cy="2670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How well do the models predict for the scope of this problem?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What is the allowance of error?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Is it more beneficial to under predict?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13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214" name="Google Shape;214;p13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cap="flat" cmpd="sng" w="31750">
              <a:solidFill>
                <a:srgbClr val="8296B0">
                  <a:alpha val="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cap="flat" cmpd="sng" w="31750">
              <a:solidFill>
                <a:srgbClr val="8296B0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323F4F">
                    <a:alpha val="20000"/>
                  </a:srgbClr>
                </a:gs>
                <a:gs pos="100000">
                  <a:srgbClr val="222A35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323F4F">
                    <a:alpha val="9803"/>
                  </a:srgbClr>
                </a:gs>
                <a:gs pos="100000">
                  <a:srgbClr val="323F4F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cap="flat" cmpd="sng" w="31750">
              <a:solidFill>
                <a:srgbClr val="8296B0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cap="flat" cmpd="sng" w="31750">
              <a:solidFill>
                <a:srgbClr val="8296B0">
                  <a:alpha val="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3"/>
          <p:cNvSpPr txBox="1"/>
          <p:nvPr>
            <p:ph type="title"/>
          </p:nvPr>
        </p:nvSpPr>
        <p:spPr>
          <a:xfrm>
            <a:off x="2043326" y="609600"/>
            <a:ext cx="8229600" cy="2819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2043326" y="3522428"/>
            <a:ext cx="8229600" cy="2607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ACB8CA">
                  <a:alpha val="0"/>
                </a:srgbClr>
              </a:gs>
              <a:gs pos="100000">
                <a:srgbClr val="323F4F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13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24" name="Google Shape;224;p13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13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13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13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28" name="Google Shape;228;p13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222A35">
                  <a:alpha val="9803"/>
                </a:srgbClr>
              </a:gs>
              <a:gs pos="10000">
                <a:srgbClr val="222A35">
                  <a:alpha val="9803"/>
                </a:srgbClr>
              </a:gs>
              <a:gs pos="100000">
                <a:srgbClr val="8296B0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13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30" name="Google Shape;230;p13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13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13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13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Problem</a:t>
            </a:r>
            <a:endParaRPr/>
          </a:p>
        </p:txBody>
      </p:sp>
      <p:grpSp>
        <p:nvGrpSpPr>
          <p:cNvPr id="103" name="Google Shape;103;p2"/>
          <p:cNvGrpSpPr/>
          <p:nvPr/>
        </p:nvGrpSpPr>
        <p:grpSpPr>
          <a:xfrm>
            <a:off x="838251" y="1863998"/>
            <a:ext cx="10515496" cy="4274590"/>
            <a:chOff x="51" y="38373"/>
            <a:chExt cx="10515496" cy="4274590"/>
          </a:xfrm>
        </p:grpSpPr>
        <p:sp>
          <p:nvSpPr>
            <p:cNvPr id="104" name="Google Shape;104;p2"/>
            <p:cNvSpPr/>
            <p:nvPr/>
          </p:nvSpPr>
          <p:spPr>
            <a:xfrm>
              <a:off x="51" y="38373"/>
              <a:ext cx="4913783" cy="132388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51" y="38373"/>
              <a:ext cx="4913783" cy="13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650" lIns="184900" spcFirstLastPara="1" rIns="184900" wrap="square" tIns="105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Acea Group is an Italian multiutility operator.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1" y="1362260"/>
              <a:ext cx="4913783" cy="2950703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51" y="1362260"/>
              <a:ext cx="4913783" cy="2950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8025" lIns="138675" spcFirstLastPara="1" rIns="184900" wrap="square" tIns="138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They want to be able to efficiently supply water to their consumers.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rainfall from surrounding cities to predict water levels.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601764" y="38373"/>
              <a:ext cx="4913783" cy="132388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5601764" y="38373"/>
              <a:ext cx="4913783" cy="13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650" lIns="184900" spcFirstLastPara="1" rIns="184900" wrap="square" tIns="105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Difficulties include seasonal variation and predicting when rainfall will affect the lake.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601764" y="1362260"/>
              <a:ext cx="4913783" cy="2950703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5601764" y="1362260"/>
              <a:ext cx="4913783" cy="2950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8025" lIns="138675" spcFirstLastPara="1" rIns="184900" wrap="square" tIns="138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Water levels rise in the fall and winter and lower in spring and summer.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Rainfall seeps into the ground and becomes groundwater which moves slowly and can be lost along the way. 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8643193" y="489507"/>
            <a:ext cx="3091607" cy="1655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pic>
        <p:nvPicPr>
          <p:cNvPr descr="Map&#10;&#10;Description automatically generated" id="118" name="Google Shape;118;p3"/>
          <p:cNvPicPr preferRelativeResize="0"/>
          <p:nvPr/>
        </p:nvPicPr>
        <p:blipFill rotWithShape="1">
          <a:blip r:embed="rId3">
            <a:alphaModFix/>
          </a:blip>
          <a:srcRect b="-1" l="0" r="-1" t="1906"/>
          <a:stretch/>
        </p:blipFill>
        <p:spPr>
          <a:xfrm>
            <a:off x="20" y="431"/>
            <a:ext cx="8115280" cy="640831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8643193" y="2418408"/>
            <a:ext cx="2942813" cy="3540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Data ranged from 2002 to 2020.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Some missing values.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Outcome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Lake level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Predictors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City rainfalls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Le Croci temperature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Lake flow rate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34000">
                <a:srgbClr val="000000">
                  <a:alpha val="95686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0">
                <a:srgbClr val="2F5496">
                  <a:alpha val="58823"/>
                </a:srgbClr>
              </a:gs>
              <a:gs pos="28000">
                <a:srgbClr val="2F5496">
                  <a:alpha val="58823"/>
                </a:srgbClr>
              </a:gs>
              <a:gs pos="100000">
                <a:srgbClr val="000000">
                  <a:alpha val="69803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Preprocessing</a:t>
            </a:r>
            <a:endParaRPr/>
          </a:p>
        </p:txBody>
      </p:sp>
      <p:grpSp>
        <p:nvGrpSpPr>
          <p:cNvPr id="127" name="Google Shape;127;p4"/>
          <p:cNvGrpSpPr/>
          <p:nvPr/>
        </p:nvGrpSpPr>
        <p:grpSpPr>
          <a:xfrm>
            <a:off x="838200" y="1859743"/>
            <a:ext cx="10515600" cy="4283101"/>
            <a:chOff x="0" y="34118"/>
            <a:chExt cx="10515600" cy="4283101"/>
          </a:xfrm>
        </p:grpSpPr>
        <p:sp>
          <p:nvSpPr>
            <p:cNvPr id="128" name="Google Shape;128;p4"/>
            <p:cNvSpPr/>
            <p:nvPr/>
          </p:nvSpPr>
          <p:spPr>
            <a:xfrm>
              <a:off x="0" y="329318"/>
              <a:ext cx="10515600" cy="850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0" y="329318"/>
              <a:ext cx="10515600" cy="8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816125" spcFirstLastPara="1" rIns="816125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Entire first 2 years of dataset.</a:t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25780" y="34118"/>
              <a:ext cx="7360920" cy="5904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554601" y="62939"/>
              <a:ext cx="730327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Any rows containing NA values were removed.</a:t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0" y="1583019"/>
              <a:ext cx="10515600" cy="1165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0" y="1583019"/>
              <a:ext cx="10515600" cy="11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816125" spcFirstLastPara="1" rIns="816125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Temperature → Average Temperature over 2 Weeks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Lake Level → Weekly Lake Change</a:t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25780" y="1287818"/>
              <a:ext cx="7360920" cy="5904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554601" y="1316639"/>
              <a:ext cx="730327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Changed scope of variables.</a:t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0" y="3151719"/>
              <a:ext cx="10515600" cy="1165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0" y="3151719"/>
              <a:ext cx="10515600" cy="11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816125" spcFirstLastPara="1" rIns="816125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 to 2 weeks back.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 variables to 80</a:t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25780" y="2856518"/>
              <a:ext cx="7360920" cy="5904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554601" y="2885339"/>
              <a:ext cx="730327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Added in rainfall delay variables.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Variable Selection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LASSO was used to select variables.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80 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0" i="0" lang="en-US"/>
              <a:t>41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Thought about using LASSO for each city separately.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Ran data through 5 models: LASSO, Regression Tree, Random Forest, KNN, GBM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Looked at the top 20 most important variables for each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 more variables could be removed from dataset: 41 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-US"/>
              <a:t>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409710" y="837744"/>
            <a:ext cx="403225" cy="1344168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644660" y="640894"/>
            <a:ext cx="168275" cy="1344168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1047280" y="788894"/>
            <a:ext cx="10306520" cy="8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RMSE of the Models</a:t>
            </a:r>
            <a:endParaRPr/>
          </a:p>
        </p:txBody>
      </p:sp>
      <p:graphicFrame>
        <p:nvGraphicFramePr>
          <p:cNvPr id="161" name="Google Shape;161;p6"/>
          <p:cNvGraphicFramePr/>
          <p:nvPr/>
        </p:nvGraphicFramePr>
        <p:xfrm>
          <a:off x="1047280" y="23406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{F1F8D423-3A20-4FCD-9021-7979FA0F5DB4}</a:tableStyleId>
              </a:tblPr>
              <a:tblGrid>
                <a:gridCol w="2920400"/>
                <a:gridCol w="3587700"/>
                <a:gridCol w="3587700"/>
              </a:tblGrid>
              <a:tr h="62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Model</a:t>
                      </a:r>
                      <a:endParaRPr/>
                    </a:p>
                  </a:txBody>
                  <a:tcPr marT="70650" marB="70650" marR="141300" marL="1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41 Variable Dataset</a:t>
                      </a:r>
                      <a:endParaRPr/>
                    </a:p>
                  </a:txBody>
                  <a:tcPr marT="70650" marB="70650" marR="141300" marL="1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24 Variable Dataset</a:t>
                      </a:r>
                      <a:endParaRPr/>
                    </a:p>
                  </a:txBody>
                  <a:tcPr marT="70650" marB="70650" marR="141300" marL="141300"/>
                </a:tc>
              </a:tr>
              <a:tr h="62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LASSO</a:t>
                      </a:r>
                      <a:endParaRPr/>
                    </a:p>
                  </a:txBody>
                  <a:tcPr marT="70650" marB="70650" marR="141300" marL="1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0.30</a:t>
                      </a:r>
                      <a:endParaRPr/>
                    </a:p>
                  </a:txBody>
                  <a:tcPr marT="70650" marB="70650" marR="141300" marL="1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0.31</a:t>
                      </a:r>
                      <a:endParaRPr/>
                    </a:p>
                  </a:txBody>
                  <a:tcPr marT="70650" marB="70650" marR="141300" marL="141300"/>
                </a:tc>
              </a:tr>
              <a:tr h="62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Tree</a:t>
                      </a:r>
                      <a:endParaRPr/>
                    </a:p>
                  </a:txBody>
                  <a:tcPr marT="70650" marB="70650" marR="141300" marL="1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0.36</a:t>
                      </a:r>
                      <a:endParaRPr/>
                    </a:p>
                  </a:txBody>
                  <a:tcPr marT="70650" marB="70650" marR="141300" marL="1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0.35</a:t>
                      </a:r>
                      <a:endParaRPr/>
                    </a:p>
                  </a:txBody>
                  <a:tcPr marT="70650" marB="70650" marR="141300" marL="141300"/>
                </a:tc>
              </a:tr>
              <a:tr h="62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Random Forest</a:t>
                      </a:r>
                      <a:endParaRPr/>
                    </a:p>
                  </a:txBody>
                  <a:tcPr marT="70650" marB="70650" marR="141300" marL="1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0.26</a:t>
                      </a:r>
                      <a:endParaRPr/>
                    </a:p>
                  </a:txBody>
                  <a:tcPr marT="70650" marB="70650" marR="141300" marL="1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0.26</a:t>
                      </a:r>
                      <a:endParaRPr/>
                    </a:p>
                  </a:txBody>
                  <a:tcPr marT="70650" marB="70650" marR="141300" marL="141300"/>
                </a:tc>
              </a:tr>
              <a:tr h="62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KNN</a:t>
                      </a:r>
                      <a:endParaRPr/>
                    </a:p>
                  </a:txBody>
                  <a:tcPr marT="70650" marB="70650" marR="141300" marL="1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0.34</a:t>
                      </a:r>
                      <a:endParaRPr/>
                    </a:p>
                  </a:txBody>
                  <a:tcPr marT="70650" marB="70650" marR="141300" marL="1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0.32</a:t>
                      </a:r>
                      <a:endParaRPr/>
                    </a:p>
                  </a:txBody>
                  <a:tcPr marT="70650" marB="70650" marR="141300" marL="141300"/>
                </a:tc>
              </a:tr>
              <a:tr h="62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GBM</a:t>
                      </a:r>
                      <a:endParaRPr/>
                    </a:p>
                  </a:txBody>
                  <a:tcPr marT="70650" marB="70650" marR="141300" marL="1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0.23</a:t>
                      </a:r>
                      <a:endParaRPr/>
                    </a:p>
                  </a:txBody>
                  <a:tcPr marT="70650" marB="70650" marR="141300" marL="141300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0.25</a:t>
                      </a:r>
                      <a:endParaRPr/>
                    </a:p>
                  </a:txBody>
                  <a:tcPr marT="70650" marB="70650" marR="141300" marL="141300"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Model</a:t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chart&#10;&#10;Description automatically generated" id="168" name="Google Shape;16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322" y="1294965"/>
            <a:ext cx="9585352" cy="527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Tree Model</a:t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13" y="1294965"/>
            <a:ext cx="9555570" cy="527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Model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13" y="1297309"/>
            <a:ext cx="9555570" cy="526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2022-04-15T16:18:35Z</dcterms:created>
  <dc:creator>Federspiel, Alex</dc:creator>
</cp:coreProperties>
</file>