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5" r:id="rId7"/>
    <p:sldId id="264"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05" d="100"/>
          <a:sy n="105" d="100"/>
        </p:scale>
        <p:origin x="57"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3F6C2-83CE-4A21-B62A-0BD7096BDD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3A3061-55C0-4D3D-94B1-7CF99651835D}">
      <dgm:prSet/>
      <dgm:spPr/>
      <dgm:t>
        <a:bodyPr/>
        <a:lstStyle/>
        <a:p>
          <a:r>
            <a:rPr lang="en-US" baseline="0"/>
            <a:t>Customers park their car for a duration.</a:t>
          </a:r>
          <a:endParaRPr lang="en-US"/>
        </a:p>
      </dgm:t>
    </dgm:pt>
    <dgm:pt modelId="{2F6A5368-19AE-42F5-B451-699F366FFB2E}" type="parTrans" cxnId="{96D2C2FF-9336-40B2-B9F4-99A7E47006E1}">
      <dgm:prSet/>
      <dgm:spPr/>
      <dgm:t>
        <a:bodyPr/>
        <a:lstStyle/>
        <a:p>
          <a:endParaRPr lang="en-US"/>
        </a:p>
      </dgm:t>
    </dgm:pt>
    <dgm:pt modelId="{986388E8-4BB7-41C6-A079-1CC9FB575ED8}" type="sibTrans" cxnId="{96D2C2FF-9336-40B2-B9F4-99A7E47006E1}">
      <dgm:prSet/>
      <dgm:spPr/>
      <dgm:t>
        <a:bodyPr/>
        <a:lstStyle/>
        <a:p>
          <a:endParaRPr lang="en-US"/>
        </a:p>
      </dgm:t>
    </dgm:pt>
    <dgm:pt modelId="{6B383724-1E69-4501-84F1-64CCE46F58B5}">
      <dgm:prSet/>
      <dgm:spPr/>
      <dgm:t>
        <a:bodyPr/>
        <a:lstStyle/>
        <a:p>
          <a:r>
            <a:rPr lang="en-US" baseline="0"/>
            <a:t>Renters rent one of the cars for a duration.</a:t>
          </a:r>
          <a:endParaRPr lang="en-US"/>
        </a:p>
      </dgm:t>
    </dgm:pt>
    <dgm:pt modelId="{848A3C21-C22A-4A6A-BE88-C85C1736DEFF}" type="parTrans" cxnId="{DE8A1072-A079-4A92-9D6A-C4925EAB04B8}">
      <dgm:prSet/>
      <dgm:spPr/>
      <dgm:t>
        <a:bodyPr/>
        <a:lstStyle/>
        <a:p>
          <a:endParaRPr lang="en-US"/>
        </a:p>
      </dgm:t>
    </dgm:pt>
    <dgm:pt modelId="{B177E22F-D71F-47D1-A7E8-7018B50F86AD}" type="sibTrans" cxnId="{DE8A1072-A079-4A92-9D6A-C4925EAB04B8}">
      <dgm:prSet/>
      <dgm:spPr/>
      <dgm:t>
        <a:bodyPr/>
        <a:lstStyle/>
        <a:p>
          <a:endParaRPr lang="en-US"/>
        </a:p>
      </dgm:t>
    </dgm:pt>
    <dgm:pt modelId="{35C73D8C-705E-4105-AB29-53EE3EB2EC86}">
      <dgm:prSet/>
      <dgm:spPr/>
      <dgm:t>
        <a:bodyPr/>
        <a:lstStyle/>
        <a:p>
          <a:r>
            <a:rPr lang="en-US" baseline="0"/>
            <a:t>Shuttle system transports customers between car rental and airport.</a:t>
          </a:r>
          <a:endParaRPr lang="en-US"/>
        </a:p>
      </dgm:t>
    </dgm:pt>
    <dgm:pt modelId="{F1321D22-E2A0-4CD5-BAE5-5C79F348C4EC}" type="parTrans" cxnId="{2DE880EA-1139-4ACB-B19E-2DBEB7D6D2DF}">
      <dgm:prSet/>
      <dgm:spPr/>
      <dgm:t>
        <a:bodyPr/>
        <a:lstStyle/>
        <a:p>
          <a:endParaRPr lang="en-US"/>
        </a:p>
      </dgm:t>
    </dgm:pt>
    <dgm:pt modelId="{6D76451A-1F35-4BCE-8617-8265EAD46B14}" type="sibTrans" cxnId="{2DE880EA-1139-4ACB-B19E-2DBEB7D6D2DF}">
      <dgm:prSet/>
      <dgm:spPr/>
      <dgm:t>
        <a:bodyPr/>
        <a:lstStyle/>
        <a:p>
          <a:endParaRPr lang="en-US"/>
        </a:p>
      </dgm:t>
    </dgm:pt>
    <dgm:pt modelId="{099DC969-C926-4478-B098-B6CAEE466CFB}" type="pres">
      <dgm:prSet presAssocID="{E383F6C2-83CE-4A21-B62A-0BD7096BDDDF}" presName="root" presStyleCnt="0">
        <dgm:presLayoutVars>
          <dgm:dir/>
          <dgm:resizeHandles val="exact"/>
        </dgm:presLayoutVars>
      </dgm:prSet>
      <dgm:spPr/>
    </dgm:pt>
    <dgm:pt modelId="{8179633C-2729-4CDF-9FC4-7EF184D48F26}" type="pres">
      <dgm:prSet presAssocID="{4A3A3061-55C0-4D3D-94B1-7CF99651835D}" presName="compNode" presStyleCnt="0"/>
      <dgm:spPr/>
    </dgm:pt>
    <dgm:pt modelId="{FDD4AE9A-099F-4923-82AA-0F6780D132F0}" type="pres">
      <dgm:prSet presAssocID="{4A3A3061-55C0-4D3D-94B1-7CF99651835D}" presName="bgRect" presStyleLbl="bgShp" presStyleIdx="0" presStyleCnt="3"/>
      <dgm:spPr/>
    </dgm:pt>
    <dgm:pt modelId="{4B616FAF-6A5A-4A1F-84C3-2313C419B795}" type="pres">
      <dgm:prSet presAssocID="{4A3A3061-55C0-4D3D-94B1-7CF99651835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avel with solid fill"/>
        </a:ext>
      </dgm:extLst>
    </dgm:pt>
    <dgm:pt modelId="{30BE6E9E-E47D-45EB-816D-5BE09EC76DEF}" type="pres">
      <dgm:prSet presAssocID="{4A3A3061-55C0-4D3D-94B1-7CF99651835D}" presName="spaceRect" presStyleCnt="0"/>
      <dgm:spPr/>
    </dgm:pt>
    <dgm:pt modelId="{708B1AF2-53B5-4E91-A468-295158C78E93}" type="pres">
      <dgm:prSet presAssocID="{4A3A3061-55C0-4D3D-94B1-7CF99651835D}" presName="parTx" presStyleLbl="revTx" presStyleIdx="0" presStyleCnt="3">
        <dgm:presLayoutVars>
          <dgm:chMax val="0"/>
          <dgm:chPref val="0"/>
        </dgm:presLayoutVars>
      </dgm:prSet>
      <dgm:spPr/>
    </dgm:pt>
    <dgm:pt modelId="{E21C0B96-2733-4D85-9166-6668904220B5}" type="pres">
      <dgm:prSet presAssocID="{986388E8-4BB7-41C6-A079-1CC9FB575ED8}" presName="sibTrans" presStyleCnt="0"/>
      <dgm:spPr/>
    </dgm:pt>
    <dgm:pt modelId="{B8E6946E-CB10-452F-BFBA-18DF6B9FAE0C}" type="pres">
      <dgm:prSet presAssocID="{6B383724-1E69-4501-84F1-64CCE46F58B5}" presName="compNode" presStyleCnt="0"/>
      <dgm:spPr/>
    </dgm:pt>
    <dgm:pt modelId="{980A8682-B436-4636-A5C0-AB871FA1612A}" type="pres">
      <dgm:prSet presAssocID="{6B383724-1E69-4501-84F1-64CCE46F58B5}" presName="bgRect" presStyleLbl="bgShp" presStyleIdx="1" presStyleCnt="3"/>
      <dgm:spPr/>
    </dgm:pt>
    <dgm:pt modelId="{86AB12B8-1CE0-460F-87A2-73B5D400CD9A}" type="pres">
      <dgm:prSet presAssocID="{6B383724-1E69-4501-84F1-64CCE46F58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FE69486E-6544-49F9-8CE9-CFEA3010558C}" type="pres">
      <dgm:prSet presAssocID="{6B383724-1E69-4501-84F1-64CCE46F58B5}" presName="spaceRect" presStyleCnt="0"/>
      <dgm:spPr/>
    </dgm:pt>
    <dgm:pt modelId="{DEAFE12A-CA17-4A9D-A9D1-0D27F03CDBF8}" type="pres">
      <dgm:prSet presAssocID="{6B383724-1E69-4501-84F1-64CCE46F58B5}" presName="parTx" presStyleLbl="revTx" presStyleIdx="1" presStyleCnt="3">
        <dgm:presLayoutVars>
          <dgm:chMax val="0"/>
          <dgm:chPref val="0"/>
        </dgm:presLayoutVars>
      </dgm:prSet>
      <dgm:spPr/>
    </dgm:pt>
    <dgm:pt modelId="{9B8FC43B-5B00-461D-A352-86A11E0DA725}" type="pres">
      <dgm:prSet presAssocID="{B177E22F-D71F-47D1-A7E8-7018B50F86AD}" presName="sibTrans" presStyleCnt="0"/>
      <dgm:spPr/>
    </dgm:pt>
    <dgm:pt modelId="{E9CE43F3-B50E-4DB7-8D60-ECBD33858484}" type="pres">
      <dgm:prSet presAssocID="{35C73D8C-705E-4105-AB29-53EE3EB2EC86}" presName="compNode" presStyleCnt="0"/>
      <dgm:spPr/>
    </dgm:pt>
    <dgm:pt modelId="{2FED3F3E-827F-449D-9D6D-C8FC05A76577}" type="pres">
      <dgm:prSet presAssocID="{35C73D8C-705E-4105-AB29-53EE3EB2EC86}" presName="bgRect" presStyleLbl="bgShp" presStyleIdx="2" presStyleCnt="3"/>
      <dgm:spPr/>
    </dgm:pt>
    <dgm:pt modelId="{90DECA96-99F8-405B-84BB-6453C7E7072B}" type="pres">
      <dgm:prSet presAssocID="{35C73D8C-705E-4105-AB29-53EE3EB2EC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a:ext>
      </dgm:extLst>
    </dgm:pt>
    <dgm:pt modelId="{472E013F-F904-412F-825A-3279BD24786E}" type="pres">
      <dgm:prSet presAssocID="{35C73D8C-705E-4105-AB29-53EE3EB2EC86}" presName="spaceRect" presStyleCnt="0"/>
      <dgm:spPr/>
    </dgm:pt>
    <dgm:pt modelId="{91403012-D646-4764-A98A-1BCCA5C13FC3}" type="pres">
      <dgm:prSet presAssocID="{35C73D8C-705E-4105-AB29-53EE3EB2EC86}" presName="parTx" presStyleLbl="revTx" presStyleIdx="2" presStyleCnt="3">
        <dgm:presLayoutVars>
          <dgm:chMax val="0"/>
          <dgm:chPref val="0"/>
        </dgm:presLayoutVars>
      </dgm:prSet>
      <dgm:spPr/>
    </dgm:pt>
  </dgm:ptLst>
  <dgm:cxnLst>
    <dgm:cxn modelId="{4B1F3441-367A-40CA-87F1-F29728862FC3}" type="presOf" srcId="{E383F6C2-83CE-4A21-B62A-0BD7096BDDDF}" destId="{099DC969-C926-4478-B098-B6CAEE466CFB}" srcOrd="0" destOrd="0" presId="urn:microsoft.com/office/officeart/2018/2/layout/IconVerticalSolidList"/>
    <dgm:cxn modelId="{1D193264-8758-4F82-945D-0A45FEBBB5DC}" type="presOf" srcId="{6B383724-1E69-4501-84F1-64CCE46F58B5}" destId="{DEAFE12A-CA17-4A9D-A9D1-0D27F03CDBF8}" srcOrd="0" destOrd="0" presId="urn:microsoft.com/office/officeart/2018/2/layout/IconVerticalSolidList"/>
    <dgm:cxn modelId="{19E06164-BB8E-419B-8A23-1B52D3741D01}" type="presOf" srcId="{4A3A3061-55C0-4D3D-94B1-7CF99651835D}" destId="{708B1AF2-53B5-4E91-A468-295158C78E93}" srcOrd="0" destOrd="0" presId="urn:microsoft.com/office/officeart/2018/2/layout/IconVerticalSolidList"/>
    <dgm:cxn modelId="{DE8A1072-A079-4A92-9D6A-C4925EAB04B8}" srcId="{E383F6C2-83CE-4A21-B62A-0BD7096BDDDF}" destId="{6B383724-1E69-4501-84F1-64CCE46F58B5}" srcOrd="1" destOrd="0" parTransId="{848A3C21-C22A-4A6A-BE88-C85C1736DEFF}" sibTransId="{B177E22F-D71F-47D1-A7E8-7018B50F86AD}"/>
    <dgm:cxn modelId="{47F2ACD0-A480-4E03-834B-F889E784A410}" type="presOf" srcId="{35C73D8C-705E-4105-AB29-53EE3EB2EC86}" destId="{91403012-D646-4764-A98A-1BCCA5C13FC3}" srcOrd="0" destOrd="0" presId="urn:microsoft.com/office/officeart/2018/2/layout/IconVerticalSolidList"/>
    <dgm:cxn modelId="{2DE880EA-1139-4ACB-B19E-2DBEB7D6D2DF}" srcId="{E383F6C2-83CE-4A21-B62A-0BD7096BDDDF}" destId="{35C73D8C-705E-4105-AB29-53EE3EB2EC86}" srcOrd="2" destOrd="0" parTransId="{F1321D22-E2A0-4CD5-BAE5-5C79F348C4EC}" sibTransId="{6D76451A-1F35-4BCE-8617-8265EAD46B14}"/>
    <dgm:cxn modelId="{96D2C2FF-9336-40B2-B9F4-99A7E47006E1}" srcId="{E383F6C2-83CE-4A21-B62A-0BD7096BDDDF}" destId="{4A3A3061-55C0-4D3D-94B1-7CF99651835D}" srcOrd="0" destOrd="0" parTransId="{2F6A5368-19AE-42F5-B451-699F366FFB2E}" sibTransId="{986388E8-4BB7-41C6-A079-1CC9FB575ED8}"/>
    <dgm:cxn modelId="{9D6B48C6-C4C1-4A01-86F3-B90CBB98C893}" type="presParOf" srcId="{099DC969-C926-4478-B098-B6CAEE466CFB}" destId="{8179633C-2729-4CDF-9FC4-7EF184D48F26}" srcOrd="0" destOrd="0" presId="urn:microsoft.com/office/officeart/2018/2/layout/IconVerticalSolidList"/>
    <dgm:cxn modelId="{40A8027C-AD45-4B52-ABCE-EB6B686C174D}" type="presParOf" srcId="{8179633C-2729-4CDF-9FC4-7EF184D48F26}" destId="{FDD4AE9A-099F-4923-82AA-0F6780D132F0}" srcOrd="0" destOrd="0" presId="urn:microsoft.com/office/officeart/2018/2/layout/IconVerticalSolidList"/>
    <dgm:cxn modelId="{1591AC03-535A-462D-A1DC-25198DBF48E0}" type="presParOf" srcId="{8179633C-2729-4CDF-9FC4-7EF184D48F26}" destId="{4B616FAF-6A5A-4A1F-84C3-2313C419B795}" srcOrd="1" destOrd="0" presId="urn:microsoft.com/office/officeart/2018/2/layout/IconVerticalSolidList"/>
    <dgm:cxn modelId="{773A7B01-2BCB-4168-A41D-9562CF75F5C2}" type="presParOf" srcId="{8179633C-2729-4CDF-9FC4-7EF184D48F26}" destId="{30BE6E9E-E47D-45EB-816D-5BE09EC76DEF}" srcOrd="2" destOrd="0" presId="urn:microsoft.com/office/officeart/2018/2/layout/IconVerticalSolidList"/>
    <dgm:cxn modelId="{7993D141-FD13-444D-AA86-BD04C7FCCF06}" type="presParOf" srcId="{8179633C-2729-4CDF-9FC4-7EF184D48F26}" destId="{708B1AF2-53B5-4E91-A468-295158C78E93}" srcOrd="3" destOrd="0" presId="urn:microsoft.com/office/officeart/2018/2/layout/IconVerticalSolidList"/>
    <dgm:cxn modelId="{F9D2DBFF-B702-4F3D-87E0-D90CA8AA3841}" type="presParOf" srcId="{099DC969-C926-4478-B098-B6CAEE466CFB}" destId="{E21C0B96-2733-4D85-9166-6668904220B5}" srcOrd="1" destOrd="0" presId="urn:microsoft.com/office/officeart/2018/2/layout/IconVerticalSolidList"/>
    <dgm:cxn modelId="{849967EE-5E18-441B-989A-2BA3AB840538}" type="presParOf" srcId="{099DC969-C926-4478-B098-B6CAEE466CFB}" destId="{B8E6946E-CB10-452F-BFBA-18DF6B9FAE0C}" srcOrd="2" destOrd="0" presId="urn:microsoft.com/office/officeart/2018/2/layout/IconVerticalSolidList"/>
    <dgm:cxn modelId="{45B4D6A2-316A-4BE0-9BBB-CBAB1D19EF82}" type="presParOf" srcId="{B8E6946E-CB10-452F-BFBA-18DF6B9FAE0C}" destId="{980A8682-B436-4636-A5C0-AB871FA1612A}" srcOrd="0" destOrd="0" presId="urn:microsoft.com/office/officeart/2018/2/layout/IconVerticalSolidList"/>
    <dgm:cxn modelId="{F3CEFDD5-7347-4106-BDEF-9B6EBAD881B3}" type="presParOf" srcId="{B8E6946E-CB10-452F-BFBA-18DF6B9FAE0C}" destId="{86AB12B8-1CE0-460F-87A2-73B5D400CD9A}" srcOrd="1" destOrd="0" presId="urn:microsoft.com/office/officeart/2018/2/layout/IconVerticalSolidList"/>
    <dgm:cxn modelId="{41F52717-7FC8-445A-B227-CCD233C8BB8C}" type="presParOf" srcId="{B8E6946E-CB10-452F-BFBA-18DF6B9FAE0C}" destId="{FE69486E-6544-49F9-8CE9-CFEA3010558C}" srcOrd="2" destOrd="0" presId="urn:microsoft.com/office/officeart/2018/2/layout/IconVerticalSolidList"/>
    <dgm:cxn modelId="{951A3BC0-6AD1-4EC5-8658-F6093AFC4A95}" type="presParOf" srcId="{B8E6946E-CB10-452F-BFBA-18DF6B9FAE0C}" destId="{DEAFE12A-CA17-4A9D-A9D1-0D27F03CDBF8}" srcOrd="3" destOrd="0" presId="urn:microsoft.com/office/officeart/2018/2/layout/IconVerticalSolidList"/>
    <dgm:cxn modelId="{9F8AC421-EFE4-49B5-9D35-DF9C3DBF4002}" type="presParOf" srcId="{099DC969-C926-4478-B098-B6CAEE466CFB}" destId="{9B8FC43B-5B00-461D-A352-86A11E0DA725}" srcOrd="3" destOrd="0" presId="urn:microsoft.com/office/officeart/2018/2/layout/IconVerticalSolidList"/>
    <dgm:cxn modelId="{DA9702E4-D899-489D-A4DB-0F03A4F1546B}" type="presParOf" srcId="{099DC969-C926-4478-B098-B6CAEE466CFB}" destId="{E9CE43F3-B50E-4DB7-8D60-ECBD33858484}" srcOrd="4" destOrd="0" presId="urn:microsoft.com/office/officeart/2018/2/layout/IconVerticalSolidList"/>
    <dgm:cxn modelId="{E0DF47C5-F319-4C55-B461-36EE868313A3}" type="presParOf" srcId="{E9CE43F3-B50E-4DB7-8D60-ECBD33858484}" destId="{2FED3F3E-827F-449D-9D6D-C8FC05A76577}" srcOrd="0" destOrd="0" presId="urn:microsoft.com/office/officeart/2018/2/layout/IconVerticalSolidList"/>
    <dgm:cxn modelId="{EC8B971E-8FD0-4781-A7B9-9FF2F1FA6F3C}" type="presParOf" srcId="{E9CE43F3-B50E-4DB7-8D60-ECBD33858484}" destId="{90DECA96-99F8-405B-84BB-6453C7E7072B}" srcOrd="1" destOrd="0" presId="urn:microsoft.com/office/officeart/2018/2/layout/IconVerticalSolidList"/>
    <dgm:cxn modelId="{9D3E691B-6547-472B-8057-9ECDC2D6C517}" type="presParOf" srcId="{E9CE43F3-B50E-4DB7-8D60-ECBD33858484}" destId="{472E013F-F904-412F-825A-3279BD24786E}" srcOrd="2" destOrd="0" presId="urn:microsoft.com/office/officeart/2018/2/layout/IconVerticalSolidList"/>
    <dgm:cxn modelId="{42FE3DF2-9732-4E36-B327-29A77EC69911}" type="presParOf" srcId="{E9CE43F3-B50E-4DB7-8D60-ECBD33858484}" destId="{91403012-D646-4764-A98A-1BCCA5C13F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935C3-9C63-4B33-A08B-3B3E6C9DC386}"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4D810BCC-155F-4091-98EB-7CF8D81F3AA0}">
      <dgm:prSet/>
      <dgm:spPr/>
      <dgm:t>
        <a:bodyPr/>
        <a:lstStyle/>
        <a:p>
          <a:r>
            <a:rPr lang="en-US" baseline="0"/>
            <a:t>The operation is not feasible!</a:t>
          </a:r>
          <a:endParaRPr lang="en-US"/>
        </a:p>
      </dgm:t>
    </dgm:pt>
    <dgm:pt modelId="{C2D8A09A-CFC9-4731-9E37-C8B52D6153F8}" type="parTrans" cxnId="{DEE0C418-AAEA-4E5D-9B9F-C40BAFCDFF3F}">
      <dgm:prSet/>
      <dgm:spPr/>
      <dgm:t>
        <a:bodyPr/>
        <a:lstStyle/>
        <a:p>
          <a:endParaRPr lang="en-US"/>
        </a:p>
      </dgm:t>
    </dgm:pt>
    <dgm:pt modelId="{4301BB07-FCF0-499D-A5BA-76B3AFE1DE3C}" type="sibTrans" cxnId="{DEE0C418-AAEA-4E5D-9B9F-C40BAFCDFF3F}">
      <dgm:prSet/>
      <dgm:spPr/>
      <dgm:t>
        <a:bodyPr/>
        <a:lstStyle/>
        <a:p>
          <a:endParaRPr lang="en-US"/>
        </a:p>
      </dgm:t>
    </dgm:pt>
    <dgm:pt modelId="{D41F36B3-80D0-45C1-A57B-11347BEFEF9B}">
      <dgm:prSet/>
      <dgm:spPr/>
      <dgm:t>
        <a:bodyPr/>
        <a:lstStyle/>
        <a:p>
          <a:r>
            <a:rPr lang="en-US" baseline="0"/>
            <a:t>300 scenarios run each with 20 replications</a:t>
          </a:r>
          <a:endParaRPr lang="en-US"/>
        </a:p>
      </dgm:t>
    </dgm:pt>
    <dgm:pt modelId="{E9B9CCC2-1C30-42E8-95F1-61F29ECAC2F5}" type="parTrans" cxnId="{822608EF-7350-417C-BAF0-1F47FE5A57FC}">
      <dgm:prSet/>
      <dgm:spPr/>
      <dgm:t>
        <a:bodyPr/>
        <a:lstStyle/>
        <a:p>
          <a:endParaRPr lang="en-US"/>
        </a:p>
      </dgm:t>
    </dgm:pt>
    <dgm:pt modelId="{2C4DE2E7-4681-4659-B73D-56C693675B59}" type="sibTrans" cxnId="{822608EF-7350-417C-BAF0-1F47FE5A57FC}">
      <dgm:prSet/>
      <dgm:spPr/>
      <dgm:t>
        <a:bodyPr/>
        <a:lstStyle/>
        <a:p>
          <a:endParaRPr lang="en-US"/>
        </a:p>
      </dgm:t>
    </dgm:pt>
    <dgm:pt modelId="{09D8CF28-C8D1-493B-AEC6-2603A4FCFFD8}">
      <dgm:prSet/>
      <dgm:spPr/>
      <dgm:t>
        <a:bodyPr/>
        <a:lstStyle/>
        <a:p>
          <a:r>
            <a:rPr lang="en-US" baseline="0"/>
            <a:t>Not a single one made profit</a:t>
          </a:r>
          <a:endParaRPr lang="en-US"/>
        </a:p>
      </dgm:t>
    </dgm:pt>
    <dgm:pt modelId="{2E9B9AFA-75CB-4B51-B78F-042E88C236F6}" type="parTrans" cxnId="{E14B599C-F6BD-4E6D-99F1-8FC52C709538}">
      <dgm:prSet/>
      <dgm:spPr/>
      <dgm:t>
        <a:bodyPr/>
        <a:lstStyle/>
        <a:p>
          <a:endParaRPr lang="en-US"/>
        </a:p>
      </dgm:t>
    </dgm:pt>
    <dgm:pt modelId="{099F858E-78B0-40CD-9B21-CA11A08F598A}" type="sibTrans" cxnId="{E14B599C-F6BD-4E6D-99F1-8FC52C709538}">
      <dgm:prSet/>
      <dgm:spPr/>
      <dgm:t>
        <a:bodyPr/>
        <a:lstStyle/>
        <a:p>
          <a:endParaRPr lang="en-US"/>
        </a:p>
      </dgm:t>
    </dgm:pt>
    <dgm:pt modelId="{67E8EA08-3928-4A2A-9C88-4774883B3CEA}">
      <dgm:prSet/>
      <dgm:spPr/>
      <dgm:t>
        <a:bodyPr/>
        <a:lstStyle/>
        <a:p>
          <a:r>
            <a:rPr lang="en-US" baseline="0"/>
            <a:t>The employee costs alone are greater than the revenue received from the car rental.</a:t>
          </a:r>
          <a:endParaRPr lang="en-US"/>
        </a:p>
      </dgm:t>
    </dgm:pt>
    <dgm:pt modelId="{35D63185-51D7-4C2B-B06C-CF6CE555FC05}" type="parTrans" cxnId="{DFDBAF37-0E48-40CB-A6C2-5B2CC39FE64D}">
      <dgm:prSet/>
      <dgm:spPr/>
      <dgm:t>
        <a:bodyPr/>
        <a:lstStyle/>
        <a:p>
          <a:endParaRPr lang="en-US"/>
        </a:p>
      </dgm:t>
    </dgm:pt>
    <dgm:pt modelId="{5B6D4260-A135-45AE-AEF2-3D58F76EC4DA}" type="sibTrans" cxnId="{DFDBAF37-0E48-40CB-A6C2-5B2CC39FE64D}">
      <dgm:prSet/>
      <dgm:spPr/>
      <dgm:t>
        <a:bodyPr/>
        <a:lstStyle/>
        <a:p>
          <a:endParaRPr lang="en-US"/>
        </a:p>
      </dgm:t>
    </dgm:pt>
    <dgm:pt modelId="{95B0885C-2B8D-4C95-8BBF-75A0992431ED}" type="pres">
      <dgm:prSet presAssocID="{9A0935C3-9C63-4B33-A08B-3B3E6C9DC386}" presName="Name0" presStyleCnt="0">
        <dgm:presLayoutVars>
          <dgm:dir/>
          <dgm:animLvl val="lvl"/>
          <dgm:resizeHandles val="exact"/>
        </dgm:presLayoutVars>
      </dgm:prSet>
      <dgm:spPr/>
    </dgm:pt>
    <dgm:pt modelId="{C0694459-FCFE-4E88-B29B-058511A08013}" type="pres">
      <dgm:prSet presAssocID="{67E8EA08-3928-4A2A-9C88-4774883B3CEA}" presName="boxAndChildren" presStyleCnt="0"/>
      <dgm:spPr/>
    </dgm:pt>
    <dgm:pt modelId="{EC7142F9-7A1C-43A7-9867-9A4EF85C64F4}" type="pres">
      <dgm:prSet presAssocID="{67E8EA08-3928-4A2A-9C88-4774883B3CEA}" presName="parentTextBox" presStyleLbl="node1" presStyleIdx="0" presStyleCnt="2"/>
      <dgm:spPr/>
    </dgm:pt>
    <dgm:pt modelId="{0DA6E262-1F13-4466-B28D-5D60B673CE48}" type="pres">
      <dgm:prSet presAssocID="{4301BB07-FCF0-499D-A5BA-76B3AFE1DE3C}" presName="sp" presStyleCnt="0"/>
      <dgm:spPr/>
    </dgm:pt>
    <dgm:pt modelId="{C2D0637C-92AC-4447-9C03-B8DDA2B8109C}" type="pres">
      <dgm:prSet presAssocID="{4D810BCC-155F-4091-98EB-7CF8D81F3AA0}" presName="arrowAndChildren" presStyleCnt="0"/>
      <dgm:spPr/>
    </dgm:pt>
    <dgm:pt modelId="{231C86F3-1D7F-45AA-9DD4-26E9D2B149BA}" type="pres">
      <dgm:prSet presAssocID="{4D810BCC-155F-4091-98EB-7CF8D81F3AA0}" presName="parentTextArrow" presStyleLbl="node1" presStyleIdx="0" presStyleCnt="2"/>
      <dgm:spPr/>
    </dgm:pt>
    <dgm:pt modelId="{C0ECC08F-8207-40FE-B76B-EB672789038D}" type="pres">
      <dgm:prSet presAssocID="{4D810BCC-155F-4091-98EB-7CF8D81F3AA0}" presName="arrow" presStyleLbl="node1" presStyleIdx="1" presStyleCnt="2"/>
      <dgm:spPr/>
    </dgm:pt>
    <dgm:pt modelId="{C5D7B429-9B77-4348-BA59-914406B0C885}" type="pres">
      <dgm:prSet presAssocID="{4D810BCC-155F-4091-98EB-7CF8D81F3AA0}" presName="descendantArrow" presStyleCnt="0"/>
      <dgm:spPr/>
    </dgm:pt>
    <dgm:pt modelId="{B4A82530-0153-4902-A2F9-E3FB72F77048}" type="pres">
      <dgm:prSet presAssocID="{D41F36B3-80D0-45C1-A57B-11347BEFEF9B}" presName="childTextArrow" presStyleLbl="fgAccFollowNode1" presStyleIdx="0" presStyleCnt="2">
        <dgm:presLayoutVars>
          <dgm:bulletEnabled val="1"/>
        </dgm:presLayoutVars>
      </dgm:prSet>
      <dgm:spPr/>
    </dgm:pt>
    <dgm:pt modelId="{1E09632D-11D1-4C37-B338-8B3197B22BBF}" type="pres">
      <dgm:prSet presAssocID="{09D8CF28-C8D1-493B-AEC6-2603A4FCFFD8}" presName="childTextArrow" presStyleLbl="fgAccFollowNode1" presStyleIdx="1" presStyleCnt="2">
        <dgm:presLayoutVars>
          <dgm:bulletEnabled val="1"/>
        </dgm:presLayoutVars>
      </dgm:prSet>
      <dgm:spPr/>
    </dgm:pt>
  </dgm:ptLst>
  <dgm:cxnLst>
    <dgm:cxn modelId="{DEE0C418-AAEA-4E5D-9B9F-C40BAFCDFF3F}" srcId="{9A0935C3-9C63-4B33-A08B-3B3E6C9DC386}" destId="{4D810BCC-155F-4091-98EB-7CF8D81F3AA0}" srcOrd="0" destOrd="0" parTransId="{C2D8A09A-CFC9-4731-9E37-C8B52D6153F8}" sibTransId="{4301BB07-FCF0-499D-A5BA-76B3AFE1DE3C}"/>
    <dgm:cxn modelId="{000C3036-DD39-4497-89F6-8D0EBF57A554}" type="presOf" srcId="{4D810BCC-155F-4091-98EB-7CF8D81F3AA0}" destId="{C0ECC08F-8207-40FE-B76B-EB672789038D}" srcOrd="1" destOrd="0" presId="urn:microsoft.com/office/officeart/2005/8/layout/process4"/>
    <dgm:cxn modelId="{DFDBAF37-0E48-40CB-A6C2-5B2CC39FE64D}" srcId="{9A0935C3-9C63-4B33-A08B-3B3E6C9DC386}" destId="{67E8EA08-3928-4A2A-9C88-4774883B3CEA}" srcOrd="1" destOrd="0" parTransId="{35D63185-51D7-4C2B-B06C-CF6CE555FC05}" sibTransId="{5B6D4260-A135-45AE-AEF2-3D58F76EC4DA}"/>
    <dgm:cxn modelId="{DF23533B-FCCA-466B-80F1-C0DD58A56B0A}" type="presOf" srcId="{9A0935C3-9C63-4B33-A08B-3B3E6C9DC386}" destId="{95B0885C-2B8D-4C95-8BBF-75A0992431ED}" srcOrd="0" destOrd="0" presId="urn:microsoft.com/office/officeart/2005/8/layout/process4"/>
    <dgm:cxn modelId="{E4F8A065-F33E-4181-9699-D462CDCADB71}" type="presOf" srcId="{4D810BCC-155F-4091-98EB-7CF8D81F3AA0}" destId="{231C86F3-1D7F-45AA-9DD4-26E9D2B149BA}" srcOrd="0" destOrd="0" presId="urn:microsoft.com/office/officeart/2005/8/layout/process4"/>
    <dgm:cxn modelId="{BA582392-64A1-432F-917C-68B7E03C1C6F}" type="presOf" srcId="{D41F36B3-80D0-45C1-A57B-11347BEFEF9B}" destId="{B4A82530-0153-4902-A2F9-E3FB72F77048}" srcOrd="0" destOrd="0" presId="urn:microsoft.com/office/officeart/2005/8/layout/process4"/>
    <dgm:cxn modelId="{54FCF892-CF5F-425D-A03C-DD77D54E0E4E}" type="presOf" srcId="{67E8EA08-3928-4A2A-9C88-4774883B3CEA}" destId="{EC7142F9-7A1C-43A7-9867-9A4EF85C64F4}" srcOrd="0" destOrd="0" presId="urn:microsoft.com/office/officeart/2005/8/layout/process4"/>
    <dgm:cxn modelId="{E14B599C-F6BD-4E6D-99F1-8FC52C709538}" srcId="{4D810BCC-155F-4091-98EB-7CF8D81F3AA0}" destId="{09D8CF28-C8D1-493B-AEC6-2603A4FCFFD8}" srcOrd="1" destOrd="0" parTransId="{2E9B9AFA-75CB-4B51-B78F-042E88C236F6}" sibTransId="{099F858E-78B0-40CD-9B21-CA11A08F598A}"/>
    <dgm:cxn modelId="{E06D84A5-04A4-445C-B5A3-FEDF30D8BA23}" type="presOf" srcId="{09D8CF28-C8D1-493B-AEC6-2603A4FCFFD8}" destId="{1E09632D-11D1-4C37-B338-8B3197B22BBF}" srcOrd="0" destOrd="0" presId="urn:microsoft.com/office/officeart/2005/8/layout/process4"/>
    <dgm:cxn modelId="{822608EF-7350-417C-BAF0-1F47FE5A57FC}" srcId="{4D810BCC-155F-4091-98EB-7CF8D81F3AA0}" destId="{D41F36B3-80D0-45C1-A57B-11347BEFEF9B}" srcOrd="0" destOrd="0" parTransId="{E9B9CCC2-1C30-42E8-95F1-61F29ECAC2F5}" sibTransId="{2C4DE2E7-4681-4659-B73D-56C693675B59}"/>
    <dgm:cxn modelId="{1B3B0506-A7D2-464F-85FB-DAC4679EE043}" type="presParOf" srcId="{95B0885C-2B8D-4C95-8BBF-75A0992431ED}" destId="{C0694459-FCFE-4E88-B29B-058511A08013}" srcOrd="0" destOrd="0" presId="urn:microsoft.com/office/officeart/2005/8/layout/process4"/>
    <dgm:cxn modelId="{576474DB-43C8-4659-9366-98FAEC882D34}" type="presParOf" srcId="{C0694459-FCFE-4E88-B29B-058511A08013}" destId="{EC7142F9-7A1C-43A7-9867-9A4EF85C64F4}" srcOrd="0" destOrd="0" presId="urn:microsoft.com/office/officeart/2005/8/layout/process4"/>
    <dgm:cxn modelId="{2C0DBBF6-CBB5-408C-BAEE-EE4DFD010444}" type="presParOf" srcId="{95B0885C-2B8D-4C95-8BBF-75A0992431ED}" destId="{0DA6E262-1F13-4466-B28D-5D60B673CE48}" srcOrd="1" destOrd="0" presId="urn:microsoft.com/office/officeart/2005/8/layout/process4"/>
    <dgm:cxn modelId="{4A22E392-FBB9-4423-8C5B-BA6C487E906B}" type="presParOf" srcId="{95B0885C-2B8D-4C95-8BBF-75A0992431ED}" destId="{C2D0637C-92AC-4447-9C03-B8DDA2B8109C}" srcOrd="2" destOrd="0" presId="urn:microsoft.com/office/officeart/2005/8/layout/process4"/>
    <dgm:cxn modelId="{8D2BAA0A-C77C-426F-8642-D97BBAF24B07}" type="presParOf" srcId="{C2D0637C-92AC-4447-9C03-B8DDA2B8109C}" destId="{231C86F3-1D7F-45AA-9DD4-26E9D2B149BA}" srcOrd="0" destOrd="0" presId="urn:microsoft.com/office/officeart/2005/8/layout/process4"/>
    <dgm:cxn modelId="{B0E904A9-49AF-4F96-B512-318C50DDEEB3}" type="presParOf" srcId="{C2D0637C-92AC-4447-9C03-B8DDA2B8109C}" destId="{C0ECC08F-8207-40FE-B76B-EB672789038D}" srcOrd="1" destOrd="0" presId="urn:microsoft.com/office/officeart/2005/8/layout/process4"/>
    <dgm:cxn modelId="{D60A6158-7D3A-49A8-8DF8-1221812A496C}" type="presParOf" srcId="{C2D0637C-92AC-4447-9C03-B8DDA2B8109C}" destId="{C5D7B429-9B77-4348-BA59-914406B0C885}" srcOrd="2" destOrd="0" presId="urn:microsoft.com/office/officeart/2005/8/layout/process4"/>
    <dgm:cxn modelId="{67200429-757F-4CC3-84E8-3D2DB289D569}" type="presParOf" srcId="{C5D7B429-9B77-4348-BA59-914406B0C885}" destId="{B4A82530-0153-4902-A2F9-E3FB72F77048}" srcOrd="0" destOrd="0" presId="urn:microsoft.com/office/officeart/2005/8/layout/process4"/>
    <dgm:cxn modelId="{033A4927-2734-45E5-B102-6979F45AAC81}" type="presParOf" srcId="{C5D7B429-9B77-4348-BA59-914406B0C885}" destId="{1E09632D-11D1-4C37-B338-8B3197B22BBF}"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4AE9A-099F-4923-82AA-0F6780D132F0}">
      <dsp:nvSpPr>
        <dsp:cNvPr id="0" name=""/>
        <dsp:cNvSpPr/>
      </dsp:nvSpPr>
      <dsp:spPr>
        <a:xfrm>
          <a:off x="0" y="680"/>
          <a:ext cx="5816750" cy="15913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16FAF-6A5A-4A1F-84C3-2313C419B795}">
      <dsp:nvSpPr>
        <dsp:cNvPr id="0" name=""/>
        <dsp:cNvSpPr/>
      </dsp:nvSpPr>
      <dsp:spPr>
        <a:xfrm>
          <a:off x="481381" y="358732"/>
          <a:ext cx="875239" cy="8752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8B1AF2-53B5-4E91-A468-295158C78E93}">
      <dsp:nvSpPr>
        <dsp:cNvPr id="0" name=""/>
        <dsp:cNvSpPr/>
      </dsp:nvSpPr>
      <dsp:spPr>
        <a:xfrm>
          <a:off x="1838002" y="68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1111250">
            <a:lnSpc>
              <a:spcPct val="90000"/>
            </a:lnSpc>
            <a:spcBef>
              <a:spcPct val="0"/>
            </a:spcBef>
            <a:spcAft>
              <a:spcPct val="35000"/>
            </a:spcAft>
            <a:buNone/>
          </a:pPr>
          <a:r>
            <a:rPr lang="en-US" sz="2500" kern="1200" baseline="0"/>
            <a:t>Customers park their car for a duration.</a:t>
          </a:r>
          <a:endParaRPr lang="en-US" sz="2500" kern="1200"/>
        </a:p>
      </dsp:txBody>
      <dsp:txXfrm>
        <a:off x="1838002" y="680"/>
        <a:ext cx="3978747" cy="1591344"/>
      </dsp:txXfrm>
    </dsp:sp>
    <dsp:sp modelId="{980A8682-B436-4636-A5C0-AB871FA1612A}">
      <dsp:nvSpPr>
        <dsp:cNvPr id="0" name=""/>
        <dsp:cNvSpPr/>
      </dsp:nvSpPr>
      <dsp:spPr>
        <a:xfrm>
          <a:off x="0" y="1989860"/>
          <a:ext cx="5816750" cy="15913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B12B8-1CE0-460F-87A2-73B5D400CD9A}">
      <dsp:nvSpPr>
        <dsp:cNvPr id="0" name=""/>
        <dsp:cNvSpPr/>
      </dsp:nvSpPr>
      <dsp:spPr>
        <a:xfrm>
          <a:off x="481381" y="2347913"/>
          <a:ext cx="875239" cy="875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AFE12A-CA17-4A9D-A9D1-0D27F03CDBF8}">
      <dsp:nvSpPr>
        <dsp:cNvPr id="0" name=""/>
        <dsp:cNvSpPr/>
      </dsp:nvSpPr>
      <dsp:spPr>
        <a:xfrm>
          <a:off x="1838002" y="198986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1111250">
            <a:lnSpc>
              <a:spcPct val="90000"/>
            </a:lnSpc>
            <a:spcBef>
              <a:spcPct val="0"/>
            </a:spcBef>
            <a:spcAft>
              <a:spcPct val="35000"/>
            </a:spcAft>
            <a:buNone/>
          </a:pPr>
          <a:r>
            <a:rPr lang="en-US" sz="2500" kern="1200" baseline="0"/>
            <a:t>Renters rent one of the cars for a duration.</a:t>
          </a:r>
          <a:endParaRPr lang="en-US" sz="2500" kern="1200"/>
        </a:p>
      </dsp:txBody>
      <dsp:txXfrm>
        <a:off x="1838002" y="1989860"/>
        <a:ext cx="3978747" cy="1591344"/>
      </dsp:txXfrm>
    </dsp:sp>
    <dsp:sp modelId="{2FED3F3E-827F-449D-9D6D-C8FC05A76577}">
      <dsp:nvSpPr>
        <dsp:cNvPr id="0" name=""/>
        <dsp:cNvSpPr/>
      </dsp:nvSpPr>
      <dsp:spPr>
        <a:xfrm>
          <a:off x="0" y="3979041"/>
          <a:ext cx="5816750" cy="15913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ECA96-99F8-405B-84BB-6453C7E7072B}">
      <dsp:nvSpPr>
        <dsp:cNvPr id="0" name=""/>
        <dsp:cNvSpPr/>
      </dsp:nvSpPr>
      <dsp:spPr>
        <a:xfrm>
          <a:off x="481381" y="4337093"/>
          <a:ext cx="875239" cy="875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403012-D646-4764-A98A-1BCCA5C13FC3}">
      <dsp:nvSpPr>
        <dsp:cNvPr id="0" name=""/>
        <dsp:cNvSpPr/>
      </dsp:nvSpPr>
      <dsp:spPr>
        <a:xfrm>
          <a:off x="1838002" y="3979041"/>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1111250">
            <a:lnSpc>
              <a:spcPct val="90000"/>
            </a:lnSpc>
            <a:spcBef>
              <a:spcPct val="0"/>
            </a:spcBef>
            <a:spcAft>
              <a:spcPct val="35000"/>
            </a:spcAft>
            <a:buNone/>
          </a:pPr>
          <a:r>
            <a:rPr lang="en-US" sz="2500" kern="1200" baseline="0"/>
            <a:t>Shuttle system transports customers between car rental and airport.</a:t>
          </a:r>
          <a:endParaRPr lang="en-US" sz="2500" kern="1200"/>
        </a:p>
      </dsp:txBody>
      <dsp:txXfrm>
        <a:off x="1838002" y="3979041"/>
        <a:ext cx="3978747" cy="1591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142F9-7A1C-43A7-9867-9A4EF85C64F4}">
      <dsp:nvSpPr>
        <dsp:cNvPr id="0" name=""/>
        <dsp:cNvSpPr/>
      </dsp:nvSpPr>
      <dsp:spPr>
        <a:xfrm>
          <a:off x="0" y="3352213"/>
          <a:ext cx="5927575" cy="219941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baseline="0"/>
            <a:t>The employee costs alone are greater than the revenue received from the car rental.</a:t>
          </a:r>
          <a:endParaRPr lang="en-US" sz="3400" kern="1200"/>
        </a:p>
      </dsp:txBody>
      <dsp:txXfrm>
        <a:off x="0" y="3352213"/>
        <a:ext cx="5927575" cy="2199414"/>
      </dsp:txXfrm>
    </dsp:sp>
    <dsp:sp modelId="{C0ECC08F-8207-40FE-B76B-EB672789038D}">
      <dsp:nvSpPr>
        <dsp:cNvPr id="0" name=""/>
        <dsp:cNvSpPr/>
      </dsp:nvSpPr>
      <dsp:spPr>
        <a:xfrm rot="10800000">
          <a:off x="0" y="2504"/>
          <a:ext cx="5927575" cy="3382700"/>
        </a:xfrm>
        <a:prstGeom prst="upArrowCallout">
          <a:avLst/>
        </a:prstGeom>
        <a:gradFill rotWithShape="0">
          <a:gsLst>
            <a:gs pos="0">
              <a:schemeClr val="accent2">
                <a:hueOff val="1494818"/>
                <a:satOff val="-418"/>
                <a:lumOff val="7058"/>
                <a:alphaOff val="0"/>
                <a:satMod val="103000"/>
                <a:lumMod val="102000"/>
                <a:tint val="94000"/>
              </a:schemeClr>
            </a:gs>
            <a:gs pos="50000">
              <a:schemeClr val="accent2">
                <a:hueOff val="1494818"/>
                <a:satOff val="-418"/>
                <a:lumOff val="7058"/>
                <a:alphaOff val="0"/>
                <a:satMod val="110000"/>
                <a:lumMod val="100000"/>
                <a:shade val="100000"/>
              </a:schemeClr>
            </a:gs>
            <a:gs pos="100000">
              <a:schemeClr val="accent2">
                <a:hueOff val="1494818"/>
                <a:satOff val="-418"/>
                <a:lumOff val="70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baseline="0"/>
            <a:t>The operation is not feasible!</a:t>
          </a:r>
          <a:endParaRPr lang="en-US" sz="3400" kern="1200"/>
        </a:p>
      </dsp:txBody>
      <dsp:txXfrm rot="-10800000">
        <a:off x="0" y="2504"/>
        <a:ext cx="5927575" cy="1187327"/>
      </dsp:txXfrm>
    </dsp:sp>
    <dsp:sp modelId="{B4A82530-0153-4902-A2F9-E3FB72F77048}">
      <dsp:nvSpPr>
        <dsp:cNvPr id="0" name=""/>
        <dsp:cNvSpPr/>
      </dsp:nvSpPr>
      <dsp:spPr>
        <a:xfrm>
          <a:off x="0" y="1189832"/>
          <a:ext cx="2963787" cy="101142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baseline="0"/>
            <a:t>300 scenarios run each with 20 replications</a:t>
          </a:r>
          <a:endParaRPr lang="en-US" sz="2400" kern="1200"/>
        </a:p>
      </dsp:txBody>
      <dsp:txXfrm>
        <a:off x="0" y="1189832"/>
        <a:ext cx="2963787" cy="1011427"/>
      </dsp:txXfrm>
    </dsp:sp>
    <dsp:sp modelId="{1E09632D-11D1-4C37-B338-8B3197B22BBF}">
      <dsp:nvSpPr>
        <dsp:cNvPr id="0" name=""/>
        <dsp:cNvSpPr/>
      </dsp:nvSpPr>
      <dsp:spPr>
        <a:xfrm>
          <a:off x="2963787" y="1189832"/>
          <a:ext cx="2963787" cy="1011427"/>
        </a:xfrm>
        <a:prstGeom prst="rect">
          <a:avLst/>
        </a:prstGeom>
        <a:solidFill>
          <a:schemeClr val="accent2">
            <a:tint val="40000"/>
            <a:alpha val="90000"/>
            <a:hueOff val="1737163"/>
            <a:satOff val="8325"/>
            <a:lumOff val="1417"/>
            <a:alphaOff val="0"/>
          </a:schemeClr>
        </a:solidFill>
        <a:ln w="6350" cap="flat" cmpd="sng" algn="ctr">
          <a:solidFill>
            <a:schemeClr val="accent2">
              <a:tint val="40000"/>
              <a:alpha val="90000"/>
              <a:hueOff val="1737163"/>
              <a:satOff val="8325"/>
              <a:lumOff val="141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baseline="0"/>
            <a:t>Not a single one made profit</a:t>
          </a:r>
          <a:endParaRPr lang="en-US" sz="2400" kern="1200"/>
        </a:p>
      </dsp:txBody>
      <dsp:txXfrm>
        <a:off x="2963787" y="1189832"/>
        <a:ext cx="2963787" cy="10114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4/25/2022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7217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9018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4/25/2022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65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4681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9239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6461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83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5220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1953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948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528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4/25/2022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2982148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rs parked in a line">
            <a:extLst>
              <a:ext uri="{FF2B5EF4-FFF2-40B4-BE49-F238E27FC236}">
                <a16:creationId xmlns:a16="http://schemas.microsoft.com/office/drawing/2014/main" id="{08313FA9-85A6-D629-6381-27D988D821E0}"/>
              </a:ext>
            </a:extLst>
          </p:cNvPr>
          <p:cNvPicPr>
            <a:picLocks noChangeAspect="1"/>
          </p:cNvPicPr>
          <p:nvPr/>
        </p:nvPicPr>
        <p:blipFill rotWithShape="1">
          <a:blip r:embed="rId2">
            <a:alphaModFix amt="60000"/>
          </a:blip>
          <a:srcRect t="6188" b="18812"/>
          <a:stretch/>
        </p:blipFill>
        <p:spPr>
          <a:xfrm>
            <a:off x="20" y="10"/>
            <a:ext cx="12191980" cy="6857990"/>
          </a:xfrm>
          <a:prstGeom prst="rect">
            <a:avLst/>
          </a:prstGeom>
        </p:spPr>
      </p:pic>
      <p:sp>
        <p:nvSpPr>
          <p:cNvPr id="2" name="Title 1">
            <a:extLst>
              <a:ext uri="{FF2B5EF4-FFF2-40B4-BE49-F238E27FC236}">
                <a16:creationId xmlns:a16="http://schemas.microsoft.com/office/drawing/2014/main" id="{EE1FBE51-68E7-4E3A-AAA5-02B419677F74}"/>
              </a:ext>
            </a:extLst>
          </p:cNvPr>
          <p:cNvSpPr>
            <a:spLocks noGrp="1"/>
          </p:cNvSpPr>
          <p:nvPr>
            <p:ph type="ctrTitle"/>
          </p:nvPr>
        </p:nvSpPr>
        <p:spPr>
          <a:xfrm>
            <a:off x="960120" y="640080"/>
            <a:ext cx="10268712" cy="3227832"/>
          </a:xfrm>
        </p:spPr>
        <p:txBody>
          <a:bodyPr anchor="b">
            <a:normAutofit/>
          </a:bodyPr>
          <a:lstStyle/>
          <a:p>
            <a:r>
              <a:rPr lang="en-US" dirty="0"/>
              <a:t>Car Rental Simulation</a:t>
            </a:r>
          </a:p>
        </p:txBody>
      </p:sp>
      <p:sp>
        <p:nvSpPr>
          <p:cNvPr id="3" name="Subtitle 2">
            <a:extLst>
              <a:ext uri="{FF2B5EF4-FFF2-40B4-BE49-F238E27FC236}">
                <a16:creationId xmlns:a16="http://schemas.microsoft.com/office/drawing/2014/main" id="{F93AE4C5-4523-495E-B6A2-F98FB77934FB}"/>
              </a:ext>
            </a:extLst>
          </p:cNvPr>
          <p:cNvSpPr>
            <a:spLocks noGrp="1"/>
          </p:cNvSpPr>
          <p:nvPr>
            <p:ph type="subTitle" idx="1"/>
          </p:nvPr>
        </p:nvSpPr>
        <p:spPr>
          <a:xfrm>
            <a:off x="960120" y="4526280"/>
            <a:ext cx="10268712" cy="1508760"/>
          </a:xfrm>
        </p:spPr>
        <p:txBody>
          <a:bodyPr anchor="t">
            <a:normAutofit/>
          </a:bodyPr>
          <a:lstStyle/>
          <a:p>
            <a:r>
              <a:rPr lang="en-US" dirty="0">
                <a:solidFill>
                  <a:schemeClr val="tx1"/>
                </a:solidFill>
              </a:rPr>
              <a:t>Alex Federspiel</a:t>
            </a:r>
          </a:p>
        </p:txBody>
      </p:sp>
    </p:spTree>
    <p:extLst>
      <p:ext uri="{BB962C8B-B14F-4D97-AF65-F5344CB8AC3E}">
        <p14:creationId xmlns:p14="http://schemas.microsoft.com/office/powerpoint/2010/main" val="38195080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5693E-2F32-46A4-961C-DABEFBA16398}"/>
              </a:ext>
            </a:extLst>
          </p:cNvPr>
          <p:cNvSpPr>
            <a:spLocks noGrp="1"/>
          </p:cNvSpPr>
          <p:nvPr>
            <p:ph type="title"/>
          </p:nvPr>
        </p:nvSpPr>
        <p:spPr>
          <a:xfrm>
            <a:off x="960120" y="643467"/>
            <a:ext cx="3212593" cy="5571066"/>
          </a:xfrm>
        </p:spPr>
        <p:txBody>
          <a:bodyPr>
            <a:normAutofit/>
          </a:bodyPr>
          <a:lstStyle/>
          <a:p>
            <a:r>
              <a:rPr lang="en-US" dirty="0"/>
              <a:t>Results</a:t>
            </a:r>
          </a:p>
        </p:txBody>
      </p:sp>
      <p:graphicFrame>
        <p:nvGraphicFramePr>
          <p:cNvPr id="5" name="Content Placeholder 2">
            <a:extLst>
              <a:ext uri="{FF2B5EF4-FFF2-40B4-BE49-F238E27FC236}">
                <a16:creationId xmlns:a16="http://schemas.microsoft.com/office/drawing/2014/main" id="{35B17BDA-F379-8EBF-267B-61E8EC6ACF5A}"/>
              </a:ext>
            </a:extLst>
          </p:cNvPr>
          <p:cNvGraphicFramePr>
            <a:graphicFrameLocks noGrp="1"/>
          </p:cNvGraphicFramePr>
          <p:nvPr>
            <p:ph idx="1"/>
            <p:extLst>
              <p:ext uri="{D42A27DB-BD31-4B8C-83A1-F6EECF244321}">
                <p14:modId xmlns:p14="http://schemas.microsoft.com/office/powerpoint/2010/main" val="3245696659"/>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7950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D07D2-A99A-4BC1-981B-50E77D7C3D11}"/>
              </a:ext>
            </a:extLst>
          </p:cNvPr>
          <p:cNvSpPr>
            <a:spLocks noGrp="1"/>
          </p:cNvSpPr>
          <p:nvPr>
            <p:ph type="title"/>
          </p:nvPr>
        </p:nvSpPr>
        <p:spPr>
          <a:xfrm>
            <a:off x="960120" y="317814"/>
            <a:ext cx="10268712" cy="1700784"/>
          </a:xfrm>
        </p:spPr>
        <p:txBody>
          <a:bodyPr>
            <a:normAutofit/>
          </a:bodyPr>
          <a:lstStyle/>
          <a:p>
            <a:r>
              <a:rPr lang="en-US" dirty="0"/>
              <a:t>Suggestions</a:t>
            </a:r>
          </a:p>
        </p:txBody>
      </p:sp>
      <p:sp>
        <p:nvSpPr>
          <p:cNvPr id="10" name="Rectangle 9">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F350763-CAFB-422E-846D-CC8D6A4BB043}"/>
              </a:ext>
            </a:extLst>
          </p:cNvPr>
          <p:cNvSpPr>
            <a:spLocks noGrp="1"/>
          </p:cNvSpPr>
          <p:nvPr>
            <p:ph idx="1"/>
          </p:nvPr>
        </p:nvSpPr>
        <p:spPr>
          <a:xfrm>
            <a:off x="960120" y="2587752"/>
            <a:ext cx="10268712" cy="3258102"/>
          </a:xfrm>
        </p:spPr>
        <p:txBody>
          <a:bodyPr>
            <a:normAutofit/>
          </a:bodyPr>
          <a:lstStyle/>
          <a:p>
            <a:pPr marL="457200" indent="-457200">
              <a:buFont typeface="Arial" panose="020B0604020202020204" pitchFamily="34" charset="0"/>
              <a:buChar char="•"/>
            </a:pPr>
            <a:r>
              <a:rPr lang="en-US" dirty="0"/>
              <a:t>Purchasing a fleet of rental cars.</a:t>
            </a:r>
          </a:p>
          <a:p>
            <a:pPr marL="731520" lvl="1" indent="-457200">
              <a:buFont typeface="Arial" panose="020B0604020202020204" pitchFamily="34" charset="0"/>
              <a:buChar char="•"/>
            </a:pPr>
            <a:r>
              <a:rPr lang="en-US" dirty="0"/>
              <a:t>Have advertisements for rental company on them.</a:t>
            </a:r>
          </a:p>
          <a:p>
            <a:pPr marL="457200" indent="-457200">
              <a:buFont typeface="Arial" panose="020B0604020202020204" pitchFamily="34" charset="0"/>
              <a:buChar char="•"/>
            </a:pPr>
            <a:r>
              <a:rPr lang="en-US" dirty="0"/>
              <a:t>Reduce the amount paid to the parker.</a:t>
            </a:r>
          </a:p>
          <a:p>
            <a:pPr marL="731520" lvl="1" indent="-457200">
              <a:buFont typeface="Arial" panose="020B0604020202020204" pitchFamily="34" charset="0"/>
              <a:buChar char="•"/>
            </a:pPr>
            <a:r>
              <a:rPr lang="en-US" dirty="0"/>
              <a:t>Currently 50/50 split; try 60/40 or 70/30</a:t>
            </a:r>
          </a:p>
        </p:txBody>
      </p:sp>
    </p:spTree>
    <p:extLst>
      <p:ext uri="{BB962C8B-B14F-4D97-AF65-F5344CB8AC3E}">
        <p14:creationId xmlns:p14="http://schemas.microsoft.com/office/powerpoint/2010/main" val="37282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0AED0-DAA2-4651-8D42-F262F0ACA48F}"/>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t>Thank you!</a:t>
            </a:r>
          </a:p>
        </p:txBody>
      </p:sp>
      <p:sp>
        <p:nvSpPr>
          <p:cNvPr id="3" name="Content Placeholder 2">
            <a:extLst>
              <a:ext uri="{FF2B5EF4-FFF2-40B4-BE49-F238E27FC236}">
                <a16:creationId xmlns:a16="http://schemas.microsoft.com/office/drawing/2014/main" id="{B564AA56-BAF9-4F32-8050-9FB4C4318F7A}"/>
              </a:ext>
            </a:extLst>
          </p:cNvPr>
          <p:cNvSpPr>
            <a:spLocks noGrp="1"/>
          </p:cNvSpPr>
          <p:nvPr>
            <p:ph idx="1"/>
          </p:nvPr>
        </p:nvSpPr>
        <p:spPr>
          <a:xfrm>
            <a:off x="960120" y="4526280"/>
            <a:ext cx="10268712" cy="1508760"/>
          </a:xfrm>
        </p:spPr>
        <p:txBody>
          <a:bodyPr vert="horz" lIns="91440" tIns="45720" rIns="91440" bIns="45720" rtlCol="0">
            <a:normAutofit/>
          </a:bodyPr>
          <a:lstStyle/>
          <a:p>
            <a:pPr algn="ctr"/>
            <a:r>
              <a:rPr lang="en-US" sz="3600"/>
              <a:t>Any questions?</a:t>
            </a:r>
          </a:p>
        </p:txBody>
      </p:sp>
    </p:spTree>
    <p:extLst>
      <p:ext uri="{BB962C8B-B14F-4D97-AF65-F5344CB8AC3E}">
        <p14:creationId xmlns:p14="http://schemas.microsoft.com/office/powerpoint/2010/main" val="48046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9CE54-C384-4839-B6FC-47B3FBF4BC5A}"/>
              </a:ext>
            </a:extLst>
          </p:cNvPr>
          <p:cNvSpPr>
            <a:spLocks noGrp="1"/>
          </p:cNvSpPr>
          <p:nvPr>
            <p:ph type="title"/>
          </p:nvPr>
        </p:nvSpPr>
        <p:spPr>
          <a:xfrm>
            <a:off x="960120" y="643467"/>
            <a:ext cx="3212593" cy="5571066"/>
          </a:xfrm>
        </p:spPr>
        <p:txBody>
          <a:bodyPr>
            <a:normAutofit/>
          </a:bodyPr>
          <a:lstStyle/>
          <a:p>
            <a:r>
              <a:rPr lang="en-US" sz="5600" dirty="0"/>
              <a:t>The System</a:t>
            </a:r>
          </a:p>
        </p:txBody>
      </p:sp>
      <p:graphicFrame>
        <p:nvGraphicFramePr>
          <p:cNvPr id="5" name="Content Placeholder 2">
            <a:extLst>
              <a:ext uri="{FF2B5EF4-FFF2-40B4-BE49-F238E27FC236}">
                <a16:creationId xmlns:a16="http://schemas.microsoft.com/office/drawing/2014/main" id="{5BB281B2-0E25-462C-9B23-0DAC36824E8A}"/>
              </a:ext>
            </a:extLst>
          </p:cNvPr>
          <p:cNvGraphicFramePr>
            <a:graphicFrameLocks noGrp="1"/>
          </p:cNvGraphicFramePr>
          <p:nvPr>
            <p:ph idx="1"/>
            <p:extLst>
              <p:ext uri="{D42A27DB-BD31-4B8C-83A1-F6EECF244321}">
                <p14:modId xmlns:p14="http://schemas.microsoft.com/office/powerpoint/2010/main" val="3149778551"/>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26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9DF7E-7802-41C3-81A9-6F335F9D21C2}"/>
              </a:ext>
            </a:extLst>
          </p:cNvPr>
          <p:cNvSpPr>
            <a:spLocks noGrp="1"/>
          </p:cNvSpPr>
          <p:nvPr>
            <p:ph type="title"/>
          </p:nvPr>
        </p:nvSpPr>
        <p:spPr>
          <a:xfrm>
            <a:off x="960120" y="317814"/>
            <a:ext cx="10268712" cy="1700784"/>
          </a:xfrm>
        </p:spPr>
        <p:txBody>
          <a:bodyPr>
            <a:normAutofit/>
          </a:bodyPr>
          <a:lstStyle/>
          <a:p>
            <a:r>
              <a:rPr lang="en-US" dirty="0"/>
              <a:t>Objectives</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hite stairs with a blue arrow drawn in the middle pointing upwards">
            <a:extLst>
              <a:ext uri="{FF2B5EF4-FFF2-40B4-BE49-F238E27FC236}">
                <a16:creationId xmlns:a16="http://schemas.microsoft.com/office/drawing/2014/main" id="{BBFF0A7F-60E8-C843-2014-B7057CE4B8EB}"/>
              </a:ext>
            </a:extLst>
          </p:cNvPr>
          <p:cNvPicPr>
            <a:picLocks noChangeAspect="1"/>
          </p:cNvPicPr>
          <p:nvPr/>
        </p:nvPicPr>
        <p:blipFill rotWithShape="1">
          <a:blip r:embed="rId2"/>
          <a:srcRect t="8167" r="-1" b="1411"/>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9742E89E-F9B9-4680-A700-141C5BDCBC27}"/>
              </a:ext>
            </a:extLst>
          </p:cNvPr>
          <p:cNvSpPr>
            <a:spLocks noGrp="1"/>
          </p:cNvSpPr>
          <p:nvPr>
            <p:ph idx="1"/>
          </p:nvPr>
        </p:nvSpPr>
        <p:spPr>
          <a:xfrm>
            <a:off x="5004426" y="2587625"/>
            <a:ext cx="6223961" cy="3317875"/>
          </a:xfrm>
        </p:spPr>
        <p:txBody>
          <a:bodyPr anchor="ctr">
            <a:normAutofit/>
          </a:bodyPr>
          <a:lstStyle/>
          <a:p>
            <a:pPr marL="457200" indent="-457200">
              <a:buFont typeface="Arial" panose="020B0604020202020204" pitchFamily="34" charset="0"/>
              <a:buChar char="•"/>
            </a:pPr>
            <a:r>
              <a:rPr lang="en-US" dirty="0"/>
              <a:t>Figure out if the system is feasible.</a:t>
            </a:r>
          </a:p>
          <a:p>
            <a:pPr marL="457200" indent="-457200">
              <a:buFont typeface="Arial" panose="020B0604020202020204" pitchFamily="34" charset="0"/>
              <a:buChar char="•"/>
            </a:pPr>
            <a:r>
              <a:rPr lang="en-US" dirty="0"/>
              <a:t>Maximize profit</a:t>
            </a:r>
          </a:p>
          <a:p>
            <a:pPr marL="731520" lvl="1" indent="-457200">
              <a:buFont typeface="Arial" panose="020B0604020202020204" pitchFamily="34" charset="0"/>
              <a:buChar char="•"/>
            </a:pPr>
            <a:r>
              <a:rPr lang="en-US" dirty="0"/>
              <a:t>Parking lot size</a:t>
            </a:r>
          </a:p>
          <a:p>
            <a:pPr marL="731520" lvl="1" indent="-457200">
              <a:buFont typeface="Arial" panose="020B0604020202020204" pitchFamily="34" charset="0"/>
              <a:buChar char="•"/>
            </a:pPr>
            <a:r>
              <a:rPr lang="en-US" dirty="0"/>
              <a:t>Shuttle size</a:t>
            </a:r>
          </a:p>
          <a:p>
            <a:pPr marL="731520" lvl="1" indent="-457200">
              <a:buFont typeface="Arial" panose="020B0604020202020204" pitchFamily="34" charset="0"/>
              <a:buChar char="•"/>
            </a:pPr>
            <a:r>
              <a:rPr lang="en-US" dirty="0"/>
              <a:t>Shuttle amount</a:t>
            </a:r>
          </a:p>
          <a:p>
            <a:pPr marL="731520" lvl="1" indent="-457200">
              <a:buFont typeface="Arial" panose="020B0604020202020204" pitchFamily="34" charset="0"/>
              <a:buChar char="•"/>
            </a:pPr>
            <a:r>
              <a:rPr lang="en-US" dirty="0"/>
              <a:t>Clerk amount</a:t>
            </a:r>
          </a:p>
        </p:txBody>
      </p:sp>
    </p:spTree>
    <p:extLst>
      <p:ext uri="{BB962C8B-B14F-4D97-AF65-F5344CB8AC3E}">
        <p14:creationId xmlns:p14="http://schemas.microsoft.com/office/powerpoint/2010/main" val="14557230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49676-F922-4720-B0F1-C07BC87D366E}"/>
              </a:ext>
            </a:extLst>
          </p:cNvPr>
          <p:cNvSpPr>
            <a:spLocks noGrp="1"/>
          </p:cNvSpPr>
          <p:nvPr>
            <p:ph type="title"/>
          </p:nvPr>
        </p:nvSpPr>
        <p:spPr>
          <a:xfrm>
            <a:off x="960120" y="643467"/>
            <a:ext cx="3212593" cy="5571066"/>
          </a:xfrm>
        </p:spPr>
        <p:txBody>
          <a:bodyPr>
            <a:normAutofit/>
          </a:bodyPr>
          <a:lstStyle/>
          <a:p>
            <a:r>
              <a:rPr lang="en-US" sz="3600" dirty="0"/>
              <a:t>Additional Assumptions</a:t>
            </a:r>
          </a:p>
        </p:txBody>
      </p:sp>
      <p:sp>
        <p:nvSpPr>
          <p:cNvPr id="3" name="Content Placeholder 2">
            <a:extLst>
              <a:ext uri="{FF2B5EF4-FFF2-40B4-BE49-F238E27FC236}">
                <a16:creationId xmlns:a16="http://schemas.microsoft.com/office/drawing/2014/main" id="{8E9DEDB6-4837-4BCF-8DFD-6DC59E63C449}"/>
              </a:ext>
            </a:extLst>
          </p:cNvPr>
          <p:cNvSpPr>
            <a:spLocks noGrp="1"/>
          </p:cNvSpPr>
          <p:nvPr>
            <p:ph idx="1"/>
          </p:nvPr>
        </p:nvSpPr>
        <p:spPr>
          <a:xfrm>
            <a:off x="5302336" y="643467"/>
            <a:ext cx="5926496" cy="5571066"/>
          </a:xfrm>
        </p:spPr>
        <p:txBody>
          <a:bodyPr anchor="ctr">
            <a:normAutofit/>
          </a:bodyPr>
          <a:lstStyle/>
          <a:p>
            <a:pPr marL="457200" indent="-457200">
              <a:buFont typeface="Arial" panose="020B0604020202020204" pitchFamily="34" charset="0"/>
              <a:buChar char="•"/>
            </a:pPr>
            <a:r>
              <a:rPr lang="en-US" dirty="0"/>
              <a:t>Customers can get to the airport in time for their flight.</a:t>
            </a:r>
          </a:p>
          <a:p>
            <a:pPr marL="457200" indent="-457200">
              <a:buFont typeface="Arial" panose="020B0604020202020204" pitchFamily="34" charset="0"/>
              <a:buChar char="•"/>
            </a:pPr>
            <a:r>
              <a:rPr lang="en-US" dirty="0"/>
              <a:t>There is no time to prep for vehicles when returned.</a:t>
            </a:r>
          </a:p>
        </p:txBody>
      </p:sp>
    </p:spTree>
    <p:extLst>
      <p:ext uri="{BB962C8B-B14F-4D97-AF65-F5344CB8AC3E}">
        <p14:creationId xmlns:p14="http://schemas.microsoft.com/office/powerpoint/2010/main" val="268103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81B87-21DB-4C9B-89A8-62A7EC4EDCB9}"/>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kern="1200" cap="all" spc="120" baseline="0">
                <a:solidFill>
                  <a:schemeClr val="bg1"/>
                </a:solidFill>
                <a:latin typeface="+mj-lt"/>
                <a:ea typeface="+mj-ea"/>
                <a:cs typeface="+mj-cs"/>
              </a:rPr>
              <a:t>How Cars are Parked</a:t>
            </a:r>
          </a:p>
        </p:txBody>
      </p:sp>
      <p:pic>
        <p:nvPicPr>
          <p:cNvPr id="6" name="Content Placeholder 5" descr="Graphical user interface, application&#10;&#10;Description automatically generated with medium confidence">
            <a:extLst>
              <a:ext uri="{FF2B5EF4-FFF2-40B4-BE49-F238E27FC236}">
                <a16:creationId xmlns:a16="http://schemas.microsoft.com/office/drawing/2014/main" id="{19CD04FD-AC19-4F14-B29D-91F73EE174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8597" y="3427387"/>
            <a:ext cx="3694176" cy="2124151"/>
          </a:xfrm>
          <a:prstGeom prst="rect">
            <a:avLst/>
          </a:prstGeom>
        </p:spPr>
      </p:pic>
      <p:sp>
        <p:nvSpPr>
          <p:cNvPr id="3" name="Content Placeholder 2">
            <a:extLst>
              <a:ext uri="{FF2B5EF4-FFF2-40B4-BE49-F238E27FC236}">
                <a16:creationId xmlns:a16="http://schemas.microsoft.com/office/drawing/2014/main" id="{E64B16F8-EB61-43E6-ACDF-5609855A7619}"/>
              </a:ext>
            </a:extLst>
          </p:cNvPr>
          <p:cNvSpPr>
            <a:spLocks noGrp="1"/>
          </p:cNvSpPr>
          <p:nvPr>
            <p:ph sz="half" idx="1"/>
          </p:nvPr>
        </p:nvSpPr>
        <p:spPr>
          <a:xfrm>
            <a:off x="5296240" y="2835776"/>
            <a:ext cx="5932591" cy="3274183"/>
          </a:xfrm>
        </p:spPr>
        <p:txBody>
          <a:bodyPr vert="horz" lIns="91440" tIns="45720" rIns="91440" bIns="45720" rtlCol="0" anchor="ctr">
            <a:normAutofit/>
          </a:bodyPr>
          <a:lstStyle/>
          <a:p>
            <a:pPr marL="457200" indent="-457200">
              <a:buFont typeface="Arial" panose="020B0604020202020204" pitchFamily="34" charset="0"/>
              <a:buChar char="•"/>
            </a:pPr>
            <a:r>
              <a:rPr lang="en-US" dirty="0"/>
              <a:t>On the surface a simple tally is used.</a:t>
            </a:r>
          </a:p>
          <a:p>
            <a:pPr marL="457200" indent="-457200">
              <a:buFont typeface="Arial" panose="020B0604020202020204" pitchFamily="34" charset="0"/>
              <a:buChar char="•"/>
            </a:pPr>
            <a:r>
              <a:rPr lang="en-US" dirty="0"/>
              <a:t>A resource with a capacity is referenced for the total lot size.</a:t>
            </a:r>
          </a:p>
        </p:txBody>
      </p:sp>
    </p:spTree>
    <p:extLst>
      <p:ext uri="{BB962C8B-B14F-4D97-AF65-F5344CB8AC3E}">
        <p14:creationId xmlns:p14="http://schemas.microsoft.com/office/powerpoint/2010/main" val="282924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81B87-21DB-4C9B-89A8-62A7EC4EDCB9}"/>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a:t>How Cars are Parked</a:t>
            </a:r>
          </a:p>
        </p:txBody>
      </p:sp>
      <p:sp>
        <p:nvSpPr>
          <p:cNvPr id="3" name="Content Placeholder 2">
            <a:extLst>
              <a:ext uri="{FF2B5EF4-FFF2-40B4-BE49-F238E27FC236}">
                <a16:creationId xmlns:a16="http://schemas.microsoft.com/office/drawing/2014/main" id="{E64B16F8-EB61-43E6-ACDF-5609855A7619}"/>
              </a:ext>
            </a:extLst>
          </p:cNvPr>
          <p:cNvSpPr>
            <a:spLocks noGrp="1"/>
          </p:cNvSpPr>
          <p:nvPr>
            <p:ph sz="half" idx="1"/>
          </p:nvPr>
        </p:nvSpPr>
        <p:spPr>
          <a:xfrm>
            <a:off x="961644" y="5745015"/>
            <a:ext cx="10268712" cy="517315"/>
          </a:xfrm>
        </p:spPr>
        <p:txBody>
          <a:bodyPr vert="horz" lIns="91440" tIns="45720" rIns="91440" bIns="45720" rtlCol="0" anchor="ctr">
            <a:normAutofit/>
          </a:bodyPr>
          <a:lstStyle/>
          <a:p>
            <a:pPr algn="ctr"/>
            <a:r>
              <a:rPr lang="en-US" sz="2400" dirty="0">
                <a:solidFill>
                  <a:schemeClr val="bg1"/>
                </a:solidFill>
              </a:rPr>
              <a:t>Behind the scenes, processes are used to generate an output table.</a:t>
            </a:r>
          </a:p>
        </p:txBody>
      </p:sp>
      <p:pic>
        <p:nvPicPr>
          <p:cNvPr id="6" name="Content Placeholder 5">
            <a:extLst>
              <a:ext uri="{FF2B5EF4-FFF2-40B4-BE49-F238E27FC236}">
                <a16:creationId xmlns:a16="http://schemas.microsoft.com/office/drawing/2014/main" id="{19CD04FD-AC19-4F14-B29D-91F73EE174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914400" y="885508"/>
            <a:ext cx="10363200" cy="2590797"/>
          </a:xfrm>
          <a:prstGeom prst="rect">
            <a:avLst/>
          </a:prstGeom>
        </p:spPr>
      </p:pic>
    </p:spTree>
    <p:extLst>
      <p:ext uri="{BB962C8B-B14F-4D97-AF65-F5344CB8AC3E}">
        <p14:creationId xmlns:p14="http://schemas.microsoft.com/office/powerpoint/2010/main" val="120479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AE4A296-552F-4730-803D-A6BF72FB7E33}"/>
              </a:ext>
            </a:extLst>
          </p:cNvPr>
          <p:cNvSpPr>
            <a:spLocks noGrp="1"/>
          </p:cNvSpPr>
          <p:nvPr>
            <p:ph type="title"/>
          </p:nvPr>
        </p:nvSpPr>
        <p:spPr>
          <a:xfrm>
            <a:off x="5300811" y="317500"/>
            <a:ext cx="5927576" cy="1701800"/>
          </a:xfrm>
        </p:spPr>
        <p:txBody>
          <a:bodyPr>
            <a:normAutofit/>
          </a:bodyPr>
          <a:lstStyle/>
          <a:p>
            <a:r>
              <a:rPr lang="en-US" sz="6100"/>
              <a:t>Parking Entities</a:t>
            </a:r>
          </a:p>
        </p:txBody>
      </p:sp>
      <p:pic>
        <p:nvPicPr>
          <p:cNvPr id="8" name="Picture 7" descr="Car park lanes with skid marks on the road">
            <a:extLst>
              <a:ext uri="{FF2B5EF4-FFF2-40B4-BE49-F238E27FC236}">
                <a16:creationId xmlns:a16="http://schemas.microsoft.com/office/drawing/2014/main" id="{70DB9E15-2E8A-FD17-BFC7-47394DD21BD5}"/>
              </a:ext>
            </a:extLst>
          </p:cNvPr>
          <p:cNvPicPr>
            <a:picLocks noChangeAspect="1"/>
          </p:cNvPicPr>
          <p:nvPr/>
        </p:nvPicPr>
        <p:blipFill rotWithShape="1">
          <a:blip r:embed="rId2"/>
          <a:srcRect l="25894" r="28774" b="-1"/>
          <a:stretch/>
        </p:blipFill>
        <p:spPr>
          <a:xfrm>
            <a:off x="20" y="10"/>
            <a:ext cx="4657324" cy="6857990"/>
          </a:xfrm>
          <a:prstGeom prst="rect">
            <a:avLst/>
          </a:prstGeom>
        </p:spPr>
      </p:pic>
      <p:sp>
        <p:nvSpPr>
          <p:cNvPr id="6" name="Content Placeholder 5">
            <a:extLst>
              <a:ext uri="{FF2B5EF4-FFF2-40B4-BE49-F238E27FC236}">
                <a16:creationId xmlns:a16="http://schemas.microsoft.com/office/drawing/2014/main" id="{32CD86C3-1F57-4F21-B040-D3BAFE2990C4}"/>
              </a:ext>
            </a:extLst>
          </p:cNvPr>
          <p:cNvSpPr>
            <a:spLocks noGrp="1"/>
          </p:cNvSpPr>
          <p:nvPr>
            <p:ph idx="1"/>
          </p:nvPr>
        </p:nvSpPr>
        <p:spPr>
          <a:xfrm>
            <a:off x="5300810" y="2587625"/>
            <a:ext cx="5927577" cy="3594100"/>
          </a:xfrm>
        </p:spPr>
        <p:txBody>
          <a:bodyPr anchor="t">
            <a:normAutofit/>
          </a:bodyPr>
          <a:lstStyle/>
          <a:p>
            <a:pPr marL="457200" indent="-457200">
              <a:buFont typeface="Arial" panose="020B0604020202020204" pitchFamily="34" charset="0"/>
              <a:buChar char="•"/>
            </a:pPr>
            <a:r>
              <a:rPr lang="en-US" dirty="0"/>
              <a:t>Before they can park, a process runs to make sure the total cars in the lot isn’t greater than the parking lot size.</a:t>
            </a:r>
          </a:p>
          <a:p>
            <a:pPr marL="457200" indent="-457200">
              <a:buFont typeface="Arial" panose="020B0604020202020204" pitchFamily="34" charset="0"/>
              <a:buChar char="•"/>
            </a:pPr>
            <a:r>
              <a:rPr lang="en-US" dirty="0"/>
              <a:t>Then a process runs add to the table the car type, the time now, the owner ID, and the vacation time of the owner.</a:t>
            </a:r>
          </a:p>
        </p:txBody>
      </p:sp>
    </p:spTree>
    <p:extLst>
      <p:ext uri="{BB962C8B-B14F-4D97-AF65-F5344CB8AC3E}">
        <p14:creationId xmlns:p14="http://schemas.microsoft.com/office/powerpoint/2010/main" val="326269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EE216-C279-46A3-9697-94C2CEC99634}"/>
              </a:ext>
            </a:extLst>
          </p:cNvPr>
          <p:cNvSpPr>
            <a:spLocks noGrp="1"/>
          </p:cNvSpPr>
          <p:nvPr>
            <p:ph type="title"/>
          </p:nvPr>
        </p:nvSpPr>
        <p:spPr>
          <a:xfrm>
            <a:off x="960438" y="317499"/>
            <a:ext cx="4500737" cy="2095501"/>
          </a:xfrm>
        </p:spPr>
        <p:txBody>
          <a:bodyPr>
            <a:normAutofit/>
          </a:bodyPr>
          <a:lstStyle/>
          <a:p>
            <a:r>
              <a:rPr lang="en-US">
                <a:solidFill>
                  <a:schemeClr val="tx1"/>
                </a:solidFill>
              </a:rPr>
              <a:t>Renting Entities</a:t>
            </a:r>
          </a:p>
        </p:txBody>
      </p:sp>
      <p:sp>
        <p:nvSpPr>
          <p:cNvPr id="3" name="Content Placeholder 2">
            <a:extLst>
              <a:ext uri="{FF2B5EF4-FFF2-40B4-BE49-F238E27FC236}">
                <a16:creationId xmlns:a16="http://schemas.microsoft.com/office/drawing/2014/main" id="{23995821-9646-49F1-A10C-5EFDA5B4BB04}"/>
              </a:ext>
            </a:extLst>
          </p:cNvPr>
          <p:cNvSpPr>
            <a:spLocks noGrp="1"/>
          </p:cNvSpPr>
          <p:nvPr>
            <p:ph idx="1"/>
          </p:nvPr>
        </p:nvSpPr>
        <p:spPr>
          <a:xfrm>
            <a:off x="960438" y="2587625"/>
            <a:ext cx="4500737" cy="3594100"/>
          </a:xfrm>
        </p:spPr>
        <p:txBody>
          <a:bodyPr anchor="t">
            <a:normAutofit/>
          </a:bodyPr>
          <a:lstStyle/>
          <a:p>
            <a:pPr marL="457200" indent="-457200">
              <a:lnSpc>
                <a:spcPct val="91000"/>
              </a:lnSpc>
              <a:buFont typeface="Arial" panose="020B0604020202020204" pitchFamily="34" charset="0"/>
              <a:buChar char="•"/>
            </a:pPr>
            <a:r>
              <a:rPr lang="en-US" sz="2200"/>
              <a:t>Renting entities select their car from an app before they go to the rental station. This is a process that searches for such that they will be back before the owner. The process “books” the car.</a:t>
            </a:r>
          </a:p>
          <a:p>
            <a:pPr marL="457200" indent="-457200">
              <a:lnSpc>
                <a:spcPct val="91000"/>
              </a:lnSpc>
              <a:buFont typeface="Arial" panose="020B0604020202020204" pitchFamily="34" charset="0"/>
              <a:buChar char="•"/>
            </a:pPr>
            <a:r>
              <a:rPr lang="en-US" sz="2200"/>
              <a:t>When they get to the rental station, the car they booked is flagged as out of lot.</a:t>
            </a:r>
          </a:p>
        </p:txBody>
      </p:sp>
      <p:pic>
        <p:nvPicPr>
          <p:cNvPr id="5" name="Picture 4">
            <a:extLst>
              <a:ext uri="{FF2B5EF4-FFF2-40B4-BE49-F238E27FC236}">
                <a16:creationId xmlns:a16="http://schemas.microsoft.com/office/drawing/2014/main" id="{5493A03F-E580-8BFD-47AD-A843ABF160DA}"/>
              </a:ext>
            </a:extLst>
          </p:cNvPr>
          <p:cNvPicPr>
            <a:picLocks noChangeAspect="1"/>
          </p:cNvPicPr>
          <p:nvPr/>
        </p:nvPicPr>
        <p:blipFill rotWithShape="1">
          <a:blip r:embed="rId2"/>
          <a:srcRect l="22704" r="27283"/>
          <a:stretch/>
        </p:blipFill>
        <p:spPr>
          <a:xfrm>
            <a:off x="6094474" y="10"/>
            <a:ext cx="6097526" cy="6857990"/>
          </a:xfrm>
          <a:prstGeom prst="rect">
            <a:avLst/>
          </a:prstGeom>
        </p:spPr>
      </p:pic>
    </p:spTree>
    <p:extLst>
      <p:ext uri="{BB962C8B-B14F-4D97-AF65-F5344CB8AC3E}">
        <p14:creationId xmlns:p14="http://schemas.microsoft.com/office/powerpoint/2010/main" val="302960802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s in the car park">
            <a:extLst>
              <a:ext uri="{FF2B5EF4-FFF2-40B4-BE49-F238E27FC236}">
                <a16:creationId xmlns:a16="http://schemas.microsoft.com/office/drawing/2014/main" id="{8565B184-4DD3-0636-578E-674D3854BEE2}"/>
              </a:ext>
            </a:extLst>
          </p:cNvPr>
          <p:cNvPicPr>
            <a:picLocks noChangeAspect="1"/>
          </p:cNvPicPr>
          <p:nvPr/>
        </p:nvPicPr>
        <p:blipFill rotWithShape="1">
          <a:blip r:embed="rId2"/>
          <a:srcRect t="15393" r="-1" b="-1"/>
          <a:stretch/>
        </p:blipFill>
        <p:spPr>
          <a:xfrm>
            <a:off x="1524" y="10"/>
            <a:ext cx="12188952" cy="6857990"/>
          </a:xfrm>
          <a:prstGeom prst="rect">
            <a:avLst/>
          </a:prstGeom>
        </p:spPr>
      </p:pic>
      <p:sp>
        <p:nvSpPr>
          <p:cNvPr id="11" name="Rectangle 1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180A25-C17B-421D-A255-1B906B2C2F83}"/>
              </a:ext>
            </a:extLst>
          </p:cNvPr>
          <p:cNvSpPr>
            <a:spLocks noGrp="1"/>
          </p:cNvSpPr>
          <p:nvPr>
            <p:ph type="title"/>
          </p:nvPr>
        </p:nvSpPr>
        <p:spPr>
          <a:xfrm>
            <a:off x="6677023" y="990599"/>
            <a:ext cx="4857751" cy="1563989"/>
          </a:xfrm>
        </p:spPr>
        <p:txBody>
          <a:bodyPr>
            <a:normAutofit/>
          </a:bodyPr>
          <a:lstStyle/>
          <a:p>
            <a:r>
              <a:rPr lang="en-US" sz="5100"/>
              <a:t>Parking Problems</a:t>
            </a:r>
          </a:p>
        </p:txBody>
      </p:sp>
      <p:sp>
        <p:nvSpPr>
          <p:cNvPr id="13" name="Rectangle 12">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DF0823-50A2-4681-AA03-877A252C413C}"/>
              </a:ext>
            </a:extLst>
          </p:cNvPr>
          <p:cNvSpPr>
            <a:spLocks noGrp="1"/>
          </p:cNvSpPr>
          <p:nvPr>
            <p:ph idx="1"/>
          </p:nvPr>
        </p:nvSpPr>
        <p:spPr>
          <a:xfrm>
            <a:off x="6677024" y="3071909"/>
            <a:ext cx="4924426" cy="2795492"/>
          </a:xfrm>
        </p:spPr>
        <p:txBody>
          <a:bodyPr>
            <a:normAutofit/>
          </a:bodyPr>
          <a:lstStyle/>
          <a:p>
            <a:pPr marL="457200" indent="-457200">
              <a:lnSpc>
                <a:spcPct val="91000"/>
              </a:lnSpc>
              <a:buFont typeface="Arial" panose="020B0604020202020204" pitchFamily="34" charset="0"/>
              <a:buChar char="•"/>
            </a:pPr>
            <a:r>
              <a:rPr lang="en-US" sz="2000" dirty="0"/>
              <a:t>The main difficulty with the parking lot was when cars got rented, entities would park their cars and fill up the space to the max. Then the renters would return and the cars in the lot would go over the max.</a:t>
            </a:r>
          </a:p>
          <a:p>
            <a:pPr marL="457200" indent="-457200">
              <a:lnSpc>
                <a:spcPct val="91000"/>
              </a:lnSpc>
              <a:buFont typeface="Arial" panose="020B0604020202020204" pitchFamily="34" charset="0"/>
              <a:buChar char="•"/>
            </a:pPr>
            <a:r>
              <a:rPr lang="en-US" sz="2000" dirty="0"/>
              <a:t>Car out of lot &lt;= 0.18 parking lot size</a:t>
            </a:r>
          </a:p>
        </p:txBody>
      </p:sp>
    </p:spTree>
    <p:extLst>
      <p:ext uri="{BB962C8B-B14F-4D97-AF65-F5344CB8AC3E}">
        <p14:creationId xmlns:p14="http://schemas.microsoft.com/office/powerpoint/2010/main" val="1718337931"/>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1B2430"/>
      </a:dk2>
      <a:lt2>
        <a:srgbClr val="F3F0F1"/>
      </a:lt2>
      <a:accent1>
        <a:srgbClr val="46B290"/>
      </a:accent1>
      <a:accent2>
        <a:srgbClr val="3BA5B1"/>
      </a:accent2>
      <a:accent3>
        <a:srgbClr val="4D86C3"/>
      </a:accent3>
      <a:accent4>
        <a:srgbClr val="3E46B3"/>
      </a:accent4>
      <a:accent5>
        <a:srgbClr val="764DC3"/>
      </a:accent5>
      <a:accent6>
        <a:srgbClr val="963BB1"/>
      </a:accent6>
      <a:hlink>
        <a:srgbClr val="BF3F67"/>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93</TotalTime>
  <Words>368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Demi Cond</vt:lpstr>
      <vt:lpstr>Franklin Gothic Medium</vt:lpstr>
      <vt:lpstr>Wingdings</vt:lpstr>
      <vt:lpstr>JuxtaposeVTI</vt:lpstr>
      <vt:lpstr>Car Rental Simulation</vt:lpstr>
      <vt:lpstr>The System</vt:lpstr>
      <vt:lpstr>Objectives</vt:lpstr>
      <vt:lpstr>Additional Assumptions</vt:lpstr>
      <vt:lpstr>How Cars are Parked</vt:lpstr>
      <vt:lpstr>How Cars are Parked</vt:lpstr>
      <vt:lpstr>Parking Entities</vt:lpstr>
      <vt:lpstr>Renting Entities</vt:lpstr>
      <vt:lpstr>Parking Problems</vt:lpstr>
      <vt:lpstr>Results</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Federspiel, Alex</dc:creator>
  <cp:lastModifiedBy>Federspiel, Alex</cp:lastModifiedBy>
  <cp:revision>6</cp:revision>
  <dcterms:created xsi:type="dcterms:W3CDTF">2022-04-25T17:01:54Z</dcterms:created>
  <dcterms:modified xsi:type="dcterms:W3CDTF">2022-04-25T21:08:39Z</dcterms:modified>
</cp:coreProperties>
</file>