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307" r:id="rId3"/>
    <p:sldId id="259" r:id="rId4"/>
    <p:sldId id="260" r:id="rId5"/>
    <p:sldId id="263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288" r:id="rId15"/>
    <p:sldId id="303" r:id="rId16"/>
    <p:sldId id="304" r:id="rId17"/>
    <p:sldId id="305" r:id="rId18"/>
    <p:sldId id="306" r:id="rId19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0099"/>
    <a:srgbClr val="3333CC"/>
    <a:srgbClr val="FFCC99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291" autoAdjust="0"/>
  </p:normalViewPr>
  <p:slideViewPr>
    <p:cSldViewPr>
      <p:cViewPr varScale="1">
        <p:scale>
          <a:sx n="94" d="100"/>
          <a:sy n="94" d="100"/>
        </p:scale>
        <p:origin x="116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86DE7-3650-4303-AC9E-DDA869BE46DB}" type="datetimeFigureOut">
              <a:rPr lang="it-IT" smtClean="0"/>
              <a:pPr/>
              <a:t>14/10/2021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826C8-8C35-4231-99AD-F3562032B4AD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739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826C8-8C35-4231-99AD-F3562032B4AD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870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826C8-8C35-4231-99AD-F3562032B4AD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1960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4B6055F8-1D02-4417-9241-55C834FD9970}" type="datetimeFigureOut">
              <a:rPr lang="it-IT" smtClean="0"/>
              <a:pPr/>
              <a:t>14/10/2021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031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14/10/2021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8849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14/10/2021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5480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14/10/2021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8710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14/10/2021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2192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14/10/2021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0231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14/10/2021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214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514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279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4B6055F8-1D02-4417-9241-55C834FD9970}" type="datetimeFigureOut">
              <a:rPr lang="it-IT" smtClean="0"/>
              <a:pPr/>
              <a:t>14/10/2021</a:t>
            </a:fld>
            <a:endParaRPr lang="it-IT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it-IT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439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888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14/10/2021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846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14/10/2021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77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14/10/2021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12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14/10/2021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357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14/10/2021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326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14/10/2021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100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
Secondo livello
Terzo livello
Quarto livello
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14/10/2021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95303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214079" y="2492896"/>
            <a:ext cx="8929718" cy="175432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003399"/>
              </a:contourClr>
            </a:sp3d>
          </a:bodyPr>
          <a:lstStyle/>
          <a:p>
            <a:pPr algn="ctr"/>
            <a:r>
              <a:rPr lang="it-I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Manipolazione e gestione di un dataset tramite l’uso di </a:t>
            </a:r>
            <a:r>
              <a:rPr lang="it-I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</a:t>
            </a:r>
            <a:r>
              <a:rPr lang="it-IT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it-IT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Pandas</a:t>
            </a:r>
            <a:endParaRPr lang="it-IT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it-IT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5868144" y="4221088"/>
            <a:ext cx="3000364" cy="150810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003399"/>
              </a:contourClr>
            </a:sp3d>
          </a:bodyPr>
          <a:lstStyle/>
          <a:p>
            <a:r>
              <a:rPr lang="it-IT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Candidato: </a:t>
            </a:r>
          </a:p>
          <a:p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Federico </a:t>
            </a:r>
            <a:r>
              <a:rPr lang="it-IT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Crucillà</a:t>
            </a:r>
            <a:endParaRPr lang="it-IT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t-IT" dirty="0"/>
          </a:p>
          <a:p>
            <a:endParaRPr lang="it-IT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95536" y="4005064"/>
            <a:ext cx="4000528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003399"/>
              </a:contourClr>
            </a:sp3d>
          </a:bodyPr>
          <a:lstStyle/>
          <a:p>
            <a:r>
              <a:rPr lang="it-IT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Relatori:</a:t>
            </a:r>
          </a:p>
          <a:p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Ilenia </a:t>
            </a:r>
            <a:r>
              <a:rPr lang="it-IT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Tinnirello</a:t>
            </a:r>
            <a:endParaRPr lang="it-I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it-IT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419872" y="6093296"/>
            <a:ext cx="5500726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003399"/>
              </a:contourClr>
            </a:sp3d>
          </a:bodyPr>
          <a:lstStyle/>
          <a:p>
            <a:r>
              <a:rPr lang="it-IT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A.A. 2020/21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38347" y="1298767"/>
            <a:ext cx="9081182" cy="111408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003399"/>
              </a:contourClr>
            </a:sp3d>
          </a:bodyPr>
          <a:lstStyle/>
          <a:p>
            <a:pPr algn="ctr"/>
            <a:endParaRPr lang="it-IT" dirty="0"/>
          </a:p>
          <a:p>
            <a:pPr algn="ctr"/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Dipartimento di Ingegneria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Consiglio Interclasse del corso di studi In Ingegneria Cibernetica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="" xmlns:a16="http://schemas.microsoft.com/office/drawing/2014/main" id="{0C37DCEE-83BB-4A8F-8EA0-EAFD87E0B216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" t="8799" r="1746" b="77667"/>
          <a:stretch/>
        </p:blipFill>
        <p:spPr bwMode="auto">
          <a:xfrm>
            <a:off x="972820" y="144510"/>
            <a:ext cx="7198360" cy="1444223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</p:pic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/>
          <p:cNvSpPr/>
          <p:nvPr/>
        </p:nvSpPr>
        <p:spPr>
          <a:xfrm>
            <a:off x="2483768" y="237411"/>
            <a:ext cx="417646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003399"/>
              </a:contourClr>
            </a:sp3d>
          </a:bodyPr>
          <a:lstStyle/>
          <a:p>
            <a:pPr algn="ctr">
              <a:buFont typeface="Wingdings" pitchFamily="2" charset="2"/>
              <a:buChar char="Ø"/>
            </a:pP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III) Caratteristiche categoriali: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ED27E426-7B97-4A19-8D31-2505EA7A691D}"/>
              </a:ext>
            </a:extLst>
          </p:cNvPr>
          <p:cNvSpPr txBox="1"/>
          <p:nvPr/>
        </p:nvSpPr>
        <p:spPr>
          <a:xfrm>
            <a:off x="3491880" y="694853"/>
            <a:ext cx="468052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="" xmlns:a16="http://schemas.microsoft.com/office/drawing/2014/main" id="{DE919ACA-E997-41D8-AD6F-9579C2C39D13}"/>
              </a:ext>
            </a:extLst>
          </p:cNvPr>
          <p:cNvSpPr txBox="1"/>
          <p:nvPr/>
        </p:nvSpPr>
        <p:spPr>
          <a:xfrm>
            <a:off x="57200" y="1003860"/>
            <a:ext cx="415027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Glicemia (</a:t>
            </a:r>
            <a:r>
              <a:rPr lang="it-IT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fbs</a:t>
            </a:r>
            <a:r>
              <a:rPr lang="it-I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="" xmlns:a16="http://schemas.microsoft.com/office/drawing/2014/main" id="{25C1FE88-A498-4D44-BD66-F21F32B1CC1F}"/>
              </a:ext>
            </a:extLst>
          </p:cNvPr>
          <p:cNvSpPr txBox="1"/>
          <p:nvPr/>
        </p:nvSpPr>
        <p:spPr>
          <a:xfrm>
            <a:off x="4762864" y="1003860"/>
            <a:ext cx="429182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Risultati elettrocardiografici (</a:t>
            </a:r>
            <a:r>
              <a:rPr lang="it-IT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restecg</a:t>
            </a:r>
            <a:r>
              <a:rPr lang="it-I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2F625362-34A8-4981-B75C-8A93F09465F1}"/>
              </a:ext>
            </a:extLst>
          </p:cNvPr>
          <p:cNvSpPr txBox="1"/>
          <p:nvPr/>
        </p:nvSpPr>
        <p:spPr>
          <a:xfrm>
            <a:off x="210863" y="4029929"/>
            <a:ext cx="415027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it-IT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Osservazione:</a:t>
            </a:r>
          </a:p>
          <a:p>
            <a:pPr>
              <a:lnSpc>
                <a:spcPct val="150000"/>
              </a:lnSpc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persone con glicemia, presenti nel dataset, sono meno del 25%</a:t>
            </a:r>
          </a:p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D5362729-97A5-4527-89F3-94B39D068AE7}"/>
              </a:ext>
            </a:extLst>
          </p:cNvPr>
          <p:cNvSpPr txBox="1"/>
          <p:nvPr/>
        </p:nvSpPr>
        <p:spPr>
          <a:xfrm>
            <a:off x="4572001" y="3986460"/>
            <a:ext cx="4571999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</a:pPr>
            <a:r>
              <a:rPr lang="it-IT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it-IT" sz="18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Osservazione</a:t>
            </a:r>
            <a:r>
              <a:rPr lang="it-IT"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t-IT" sz="1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 conteggio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dell’ecg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è quasi lo stesso per i valori 0 (normale) e 1 (con anomalia dell’onda ST-T),</a:t>
            </a:r>
          </a:p>
          <a:p>
            <a:pPr lvl="0">
              <a:lnSpc>
                <a:spcPct val="150000"/>
              </a:lnSpc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Invece è quasi trascurabile per il valore 2 (ipertrofia ventricolare sinistra).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="" xmlns:a16="http://schemas.microsoft.com/office/drawing/2014/main" id="{F71926AB-C3AC-4015-ABE2-7339C492DDDD}"/>
              </a:ext>
            </a:extLst>
          </p:cNvPr>
          <p:cNvPicPr/>
          <p:nvPr/>
        </p:nvPicPr>
        <p:blipFill rotWithShape="1">
          <a:blip r:embed="rId3"/>
          <a:srcRect l="10945" t="32427" r="33481" b="8703"/>
          <a:stretch/>
        </p:blipFill>
        <p:spPr bwMode="auto">
          <a:xfrm>
            <a:off x="45368" y="1361541"/>
            <a:ext cx="4150274" cy="263147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Immagine 12">
            <a:extLst>
              <a:ext uri="{FF2B5EF4-FFF2-40B4-BE49-F238E27FC236}">
                <a16:creationId xmlns="" xmlns:a16="http://schemas.microsoft.com/office/drawing/2014/main" id="{EB232E6A-AD98-4A80-BDA5-1BC92F157EA1}"/>
              </a:ext>
            </a:extLst>
          </p:cNvPr>
          <p:cNvPicPr/>
          <p:nvPr/>
        </p:nvPicPr>
        <p:blipFill rotWithShape="1">
          <a:blip r:embed="rId4"/>
          <a:srcRect l="11511" t="33923" r="33733" b="6701"/>
          <a:stretch/>
        </p:blipFill>
        <p:spPr bwMode="auto">
          <a:xfrm>
            <a:off x="4762864" y="1361541"/>
            <a:ext cx="4291820" cy="26683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6093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8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/>
          <p:cNvSpPr/>
          <p:nvPr/>
        </p:nvSpPr>
        <p:spPr>
          <a:xfrm>
            <a:off x="971600" y="340910"/>
            <a:ext cx="7488832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003399"/>
              </a:contourClr>
            </a:sp3d>
          </a:bodyPr>
          <a:lstStyle/>
          <a:p>
            <a:pPr algn="ctr">
              <a:buFont typeface="Wingdings" pitchFamily="2" charset="2"/>
              <a:buChar char="Ø"/>
            </a:pP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IV) </a:t>
            </a:r>
            <a:r>
              <a:rPr lang="it-IT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Possibilità di infarto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 arancione output 1: più possibilità di infarto, in viola output 0: meno possibilità di infarto):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ED27E426-7B97-4A19-8D31-2505EA7A691D}"/>
              </a:ext>
            </a:extLst>
          </p:cNvPr>
          <p:cNvSpPr txBox="1"/>
          <p:nvPr/>
        </p:nvSpPr>
        <p:spPr>
          <a:xfrm>
            <a:off x="3491880" y="694853"/>
            <a:ext cx="468052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C3C87477-0EF7-49A9-AC90-32523C9296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54" t="40196" r="12172" b="38795"/>
          <a:stretch/>
        </p:blipFill>
        <p:spPr>
          <a:xfrm>
            <a:off x="971600" y="1268760"/>
            <a:ext cx="7479224" cy="144016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="" xmlns:a16="http://schemas.microsoft.com/office/drawing/2014/main" id="{2C404174-DBA1-4D56-8241-25626B3E4E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51" t="45798" r="12201" b="33192"/>
          <a:stretch/>
        </p:blipFill>
        <p:spPr>
          <a:xfrm>
            <a:off x="967745" y="2817956"/>
            <a:ext cx="7454293" cy="144016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="" xmlns:a16="http://schemas.microsoft.com/office/drawing/2014/main" id="{04161EA5-DC3A-4E27-B742-85FB82709A0B}"/>
              </a:ext>
            </a:extLst>
          </p:cNvPr>
          <p:cNvSpPr txBox="1"/>
          <p:nvPr/>
        </p:nvSpPr>
        <p:spPr>
          <a:xfrm>
            <a:off x="967745" y="4365104"/>
            <a:ext cx="7276663" cy="22267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</a:pP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Osservazioni: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FontTx/>
              <a:buChar char="-"/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persone con dolore toracico non anginoso, cioè con </a:t>
            </a:r>
            <a:r>
              <a:rPr lang="it-I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2, hanno maggiori probabilità di infarto;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FontTx/>
              <a:buChar char="-"/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Le persone con vasi principali 0, cioè con </a:t>
            </a:r>
            <a:r>
              <a:rPr lang="it-I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caa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=0, hanno un’alta probabilità di infarto;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4057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/>
          <p:cNvSpPr/>
          <p:nvPr/>
        </p:nvSpPr>
        <p:spPr>
          <a:xfrm>
            <a:off x="971600" y="340910"/>
            <a:ext cx="7488832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003399"/>
              </a:contourClr>
            </a:sp3d>
          </a:bodyPr>
          <a:lstStyle/>
          <a:p>
            <a:pPr algn="ctr">
              <a:buFont typeface="Wingdings" pitchFamily="2" charset="2"/>
              <a:buChar char="Ø"/>
            </a:pP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IV) </a:t>
            </a:r>
            <a:r>
              <a:rPr lang="it-IT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Possibilità di infarto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 arancione output 1: più possibilità di infarto, in viola output 0: meno possibilità di infarto):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ED27E426-7B97-4A19-8D31-2505EA7A691D}"/>
              </a:ext>
            </a:extLst>
          </p:cNvPr>
          <p:cNvSpPr txBox="1"/>
          <p:nvPr/>
        </p:nvSpPr>
        <p:spPr>
          <a:xfrm>
            <a:off x="3491880" y="694853"/>
            <a:ext cx="468052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="" xmlns:a16="http://schemas.microsoft.com/office/drawing/2014/main" id="{04161EA5-DC3A-4E27-B742-85FB82709A0B}"/>
              </a:ext>
            </a:extLst>
          </p:cNvPr>
          <p:cNvSpPr txBox="1"/>
          <p:nvPr/>
        </p:nvSpPr>
        <p:spPr>
          <a:xfrm>
            <a:off x="967745" y="4365104"/>
            <a:ext cx="7276663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</a:pPr>
            <a:r>
              <a:rPr lang="it-IT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Osservazioni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 persone con sesso = 1 (uomini) hanno maggiori probabilità di infarto; 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 persone con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thall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2 (frequenza cardiaca normale) hanno un’alta probabilità di infarto;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="" xmlns:a16="http://schemas.microsoft.com/office/drawing/2014/main" id="{E8A472AC-B38F-48BD-BDEF-FA37E5E763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26" t="31791" r="12201" b="47199"/>
          <a:stretch/>
        </p:blipFill>
        <p:spPr>
          <a:xfrm>
            <a:off x="967744" y="1182442"/>
            <a:ext cx="7488831" cy="144016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="" xmlns:a16="http://schemas.microsoft.com/office/drawing/2014/main" id="{9610E3E5-246F-40D3-AE6E-D708046986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38" t="34314" r="12200" b="45798"/>
          <a:stretch/>
        </p:blipFill>
        <p:spPr>
          <a:xfrm>
            <a:off x="981944" y="2708919"/>
            <a:ext cx="7474632" cy="15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2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/>
          <p:cNvSpPr/>
          <p:nvPr/>
        </p:nvSpPr>
        <p:spPr>
          <a:xfrm>
            <a:off x="971600" y="340910"/>
            <a:ext cx="7488832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003399"/>
              </a:contourClr>
            </a:sp3d>
          </a:bodyPr>
          <a:lstStyle/>
          <a:p>
            <a:pPr algn="ctr">
              <a:buFont typeface="Wingdings" pitchFamily="2" charset="2"/>
              <a:buChar char="Ø"/>
            </a:pP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IV) </a:t>
            </a:r>
            <a:r>
              <a:rPr lang="it-IT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Possibilità di infarto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 arancione output 1: più possibilità di infarto, in viola output 0: meno possibilità di infarto):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ED27E426-7B97-4A19-8D31-2505EA7A691D}"/>
              </a:ext>
            </a:extLst>
          </p:cNvPr>
          <p:cNvSpPr txBox="1"/>
          <p:nvPr/>
        </p:nvSpPr>
        <p:spPr>
          <a:xfrm>
            <a:off x="3491880" y="694853"/>
            <a:ext cx="468052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="" xmlns:a16="http://schemas.microsoft.com/office/drawing/2014/main" id="{04161EA5-DC3A-4E27-B742-85FB82709A0B}"/>
              </a:ext>
            </a:extLst>
          </p:cNvPr>
          <p:cNvSpPr txBox="1"/>
          <p:nvPr/>
        </p:nvSpPr>
        <p:spPr>
          <a:xfrm>
            <a:off x="971600" y="4192466"/>
            <a:ext cx="7276663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</a:pPr>
            <a:r>
              <a:rPr lang="it-IT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Osservazioni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La frequenza cardiaca massima raggiunta da persone con possibilità di infarto è tra 150-175; </a:t>
            </a:r>
          </a:p>
          <a:p>
            <a:pPr marL="285750" lvl="0" indent="-285750">
              <a:lnSpc>
                <a:spcPct val="150000"/>
              </a:lnSpc>
              <a:buFontTx/>
              <a:buChar char="-"/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 persone senza angina (dolore al petto) indotta dall’esercizio, cioè con </a:t>
            </a:r>
            <a:r>
              <a:rPr lang="it-IT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exng</a:t>
            </a: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= 0, hanno maggiori probabilità di infarto.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="" xmlns:a16="http://schemas.microsoft.com/office/drawing/2014/main" id="{CC6DCB56-D39E-43E4-9C04-A3E9511C83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63" t="38795" r="12988" b="41595"/>
          <a:stretch/>
        </p:blipFill>
        <p:spPr>
          <a:xfrm>
            <a:off x="955912" y="1194780"/>
            <a:ext cx="7474632" cy="138443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3ACDDBC1-980C-4917-BDE6-F7E4B3330F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226" t="40597" r="12201" b="38795"/>
          <a:stretch/>
        </p:blipFill>
        <p:spPr>
          <a:xfrm>
            <a:off x="955912" y="2693623"/>
            <a:ext cx="7474632" cy="138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26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357158" y="1428736"/>
            <a:ext cx="2143140" cy="857256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 contourW="12700">
            <a:contourClr>
              <a:srgbClr val="3333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85000"/>
                  </a:schemeClr>
                </a:solidFill>
              </a:rPr>
              <a:t>Obiettivi:</a:t>
            </a:r>
          </a:p>
        </p:txBody>
      </p:sp>
      <p:sp>
        <p:nvSpPr>
          <p:cNvPr id="3" name="Rettangolo arrotondato 2"/>
          <p:cNvSpPr/>
          <p:nvPr/>
        </p:nvSpPr>
        <p:spPr>
          <a:xfrm>
            <a:off x="357158" y="2357430"/>
            <a:ext cx="2143140" cy="857256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 contourW="12700">
            <a:contourClr>
              <a:srgbClr val="3333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85000"/>
                  </a:schemeClr>
                </a:solidFill>
              </a:rPr>
              <a:t>Strumenti utilizzati:</a:t>
            </a:r>
          </a:p>
        </p:txBody>
      </p:sp>
      <p:sp>
        <p:nvSpPr>
          <p:cNvPr id="4" name="Rettangolo arrotondato 3"/>
          <p:cNvSpPr/>
          <p:nvPr/>
        </p:nvSpPr>
        <p:spPr>
          <a:xfrm>
            <a:off x="337588" y="4231974"/>
            <a:ext cx="2143140" cy="857256"/>
          </a:xfrm>
          <a:prstGeom prst="roundRect">
            <a:avLst/>
          </a:prstGeom>
          <a:solidFill>
            <a:srgbClr val="0070C0"/>
          </a:solidFill>
          <a:ln w="28575">
            <a:solidFill>
              <a:srgbClr val="FF0000"/>
            </a:solidFill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1"/>
                </a:solidFill>
              </a:rPr>
              <a:t>Prediction</a:t>
            </a:r>
            <a:r>
              <a:rPr lang="it-IT" b="1" dirty="0">
                <a:solidFill>
                  <a:schemeClr val="tx1"/>
                </a:solidFill>
              </a:rPr>
              <a:t> dataset:</a:t>
            </a:r>
          </a:p>
        </p:txBody>
      </p:sp>
      <p:sp>
        <p:nvSpPr>
          <p:cNvPr id="22" name="Rettangolo arrotondato 7">
            <a:extLst>
              <a:ext uri="{FF2B5EF4-FFF2-40B4-BE49-F238E27FC236}">
                <a16:creationId xmlns="" xmlns:a16="http://schemas.microsoft.com/office/drawing/2014/main" id="{53B4FF8C-07B5-4DED-BB15-751927EB9A83}"/>
              </a:ext>
            </a:extLst>
          </p:cNvPr>
          <p:cNvSpPr/>
          <p:nvPr/>
        </p:nvSpPr>
        <p:spPr>
          <a:xfrm>
            <a:off x="337588" y="3294702"/>
            <a:ext cx="2143140" cy="857256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 contourW="12700">
            <a:contourClr>
              <a:srgbClr val="3333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85000"/>
                  </a:schemeClr>
                </a:solidFill>
              </a:rPr>
              <a:t>Analisi esplorativa dei dati (EDA):</a:t>
            </a:r>
          </a:p>
        </p:txBody>
      </p:sp>
      <p:sp>
        <p:nvSpPr>
          <p:cNvPr id="23" name="Freccia in giù 22">
            <a:extLst>
              <a:ext uri="{FF2B5EF4-FFF2-40B4-BE49-F238E27FC236}">
                <a16:creationId xmlns="" xmlns:a16="http://schemas.microsoft.com/office/drawing/2014/main" id="{D4DB8C95-4623-4468-B297-001414B9BE81}"/>
              </a:ext>
            </a:extLst>
          </p:cNvPr>
          <p:cNvSpPr/>
          <p:nvPr/>
        </p:nvSpPr>
        <p:spPr>
          <a:xfrm>
            <a:off x="5868144" y="986946"/>
            <a:ext cx="216024" cy="28575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="" xmlns:a16="http://schemas.microsoft.com/office/drawing/2014/main" id="{712E29A5-B701-4463-8D1D-CC086EFA9BB9}"/>
              </a:ext>
            </a:extLst>
          </p:cNvPr>
          <p:cNvSpPr txBox="1"/>
          <p:nvPr/>
        </p:nvSpPr>
        <p:spPr>
          <a:xfrm>
            <a:off x="3059832" y="498069"/>
            <a:ext cx="525844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003399"/>
              </a:contourClr>
            </a:sp3d>
          </a:bodyPr>
          <a:lstStyle>
            <a:defPPr>
              <a:defRPr lang="it-IT"/>
            </a:defPPr>
            <a:lvl1pPr algn="ctr">
              <a:buFont typeface="Wingdings" pitchFamily="2" charset="2"/>
              <a:buChar char="Ø"/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dirty="0"/>
              <a:t> I) </a:t>
            </a:r>
            <a:r>
              <a:rPr lang="it-IT" b="1" u="sng" dirty="0"/>
              <a:t>Analisi algoritmi di predizione: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="" xmlns:a16="http://schemas.microsoft.com/office/drawing/2014/main" id="{8435AD0E-07B4-43DA-9664-F63A088B8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38" t="27767" r="53150" b="17706"/>
          <a:stretch/>
        </p:blipFill>
        <p:spPr>
          <a:xfrm>
            <a:off x="3835084" y="1428736"/>
            <a:ext cx="4066120" cy="405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43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22" grpId="0" animBg="1"/>
      <p:bldP spid="2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357158" y="1428736"/>
            <a:ext cx="2143140" cy="857256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 contourW="12700">
            <a:contourClr>
              <a:srgbClr val="3333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85000"/>
                  </a:schemeClr>
                </a:solidFill>
              </a:rPr>
              <a:t>Obiettivi:</a:t>
            </a:r>
          </a:p>
        </p:txBody>
      </p:sp>
      <p:sp>
        <p:nvSpPr>
          <p:cNvPr id="3" name="Rettangolo arrotondato 2"/>
          <p:cNvSpPr/>
          <p:nvPr/>
        </p:nvSpPr>
        <p:spPr>
          <a:xfrm>
            <a:off x="357158" y="2357430"/>
            <a:ext cx="2143140" cy="857256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 contourW="12700">
            <a:contourClr>
              <a:srgbClr val="3333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85000"/>
                  </a:schemeClr>
                </a:solidFill>
              </a:rPr>
              <a:t>Strumenti utilizzati:</a:t>
            </a:r>
          </a:p>
        </p:txBody>
      </p:sp>
      <p:sp>
        <p:nvSpPr>
          <p:cNvPr id="4" name="Rettangolo arrotondato 3"/>
          <p:cNvSpPr/>
          <p:nvPr/>
        </p:nvSpPr>
        <p:spPr>
          <a:xfrm>
            <a:off x="337588" y="4231974"/>
            <a:ext cx="2143140" cy="857256"/>
          </a:xfrm>
          <a:prstGeom prst="roundRect">
            <a:avLst/>
          </a:prstGeom>
          <a:solidFill>
            <a:srgbClr val="0070C0"/>
          </a:solidFill>
          <a:ln w="28575">
            <a:solidFill>
              <a:srgbClr val="FF0000"/>
            </a:solidFill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1"/>
                </a:solidFill>
              </a:rPr>
              <a:t>Prediction</a:t>
            </a:r>
            <a:r>
              <a:rPr lang="it-IT" b="1" dirty="0">
                <a:solidFill>
                  <a:schemeClr val="tx1"/>
                </a:solidFill>
              </a:rPr>
              <a:t> dataset:</a:t>
            </a:r>
          </a:p>
        </p:txBody>
      </p:sp>
      <p:sp>
        <p:nvSpPr>
          <p:cNvPr id="22" name="Rettangolo arrotondato 7">
            <a:extLst>
              <a:ext uri="{FF2B5EF4-FFF2-40B4-BE49-F238E27FC236}">
                <a16:creationId xmlns="" xmlns:a16="http://schemas.microsoft.com/office/drawing/2014/main" id="{53B4FF8C-07B5-4DED-BB15-751927EB9A83}"/>
              </a:ext>
            </a:extLst>
          </p:cNvPr>
          <p:cNvSpPr/>
          <p:nvPr/>
        </p:nvSpPr>
        <p:spPr>
          <a:xfrm>
            <a:off x="337588" y="3294702"/>
            <a:ext cx="2143140" cy="857256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 contourW="12700">
            <a:contourClr>
              <a:srgbClr val="3333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85000"/>
                  </a:schemeClr>
                </a:solidFill>
              </a:rPr>
              <a:t>Analisi esplorativa dei dati (EDA):</a:t>
            </a:r>
          </a:p>
        </p:txBody>
      </p:sp>
      <p:sp>
        <p:nvSpPr>
          <p:cNvPr id="23" name="Freccia in giù 22">
            <a:extLst>
              <a:ext uri="{FF2B5EF4-FFF2-40B4-BE49-F238E27FC236}">
                <a16:creationId xmlns="" xmlns:a16="http://schemas.microsoft.com/office/drawing/2014/main" id="{D4DB8C95-4623-4468-B297-001414B9BE81}"/>
              </a:ext>
            </a:extLst>
          </p:cNvPr>
          <p:cNvSpPr/>
          <p:nvPr/>
        </p:nvSpPr>
        <p:spPr>
          <a:xfrm>
            <a:off x="5868144" y="986946"/>
            <a:ext cx="216024" cy="28575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="" xmlns:a16="http://schemas.microsoft.com/office/drawing/2014/main" id="{712E29A5-B701-4463-8D1D-CC086EFA9BB9}"/>
              </a:ext>
            </a:extLst>
          </p:cNvPr>
          <p:cNvSpPr txBox="1"/>
          <p:nvPr/>
        </p:nvSpPr>
        <p:spPr>
          <a:xfrm>
            <a:off x="3059832" y="498069"/>
            <a:ext cx="525844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003399"/>
              </a:contourClr>
            </a:sp3d>
          </a:bodyPr>
          <a:lstStyle>
            <a:defPPr>
              <a:defRPr lang="it-IT"/>
            </a:defPPr>
            <a:lvl1pPr algn="ctr">
              <a:buFont typeface="Wingdings" pitchFamily="2" charset="2"/>
              <a:buChar char="Ø"/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dirty="0"/>
              <a:t> II) </a:t>
            </a:r>
            <a:r>
              <a:rPr lang="it-IT" b="1" u="sng" dirty="0"/>
              <a:t>Ottimizziamo l’algoritmo KNN: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="" xmlns:a16="http://schemas.microsoft.com/office/drawing/2014/main" id="{60C0392C-794B-4053-9E78-9B6393038D96}"/>
              </a:ext>
            </a:extLst>
          </p:cNvPr>
          <p:cNvPicPr/>
          <p:nvPr/>
        </p:nvPicPr>
        <p:blipFill rotWithShape="1">
          <a:blip r:embed="rId2"/>
          <a:srcRect l="16846" t="27937" r="24185" b="8179"/>
          <a:stretch/>
        </p:blipFill>
        <p:spPr bwMode="auto">
          <a:xfrm>
            <a:off x="3099210" y="1339004"/>
            <a:ext cx="5433229" cy="26660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Freccia in giù 9">
            <a:extLst>
              <a:ext uri="{FF2B5EF4-FFF2-40B4-BE49-F238E27FC236}">
                <a16:creationId xmlns="" xmlns:a16="http://schemas.microsoft.com/office/drawing/2014/main" id="{E561A524-413F-4EA1-AF59-09AE6020DFDF}"/>
              </a:ext>
            </a:extLst>
          </p:cNvPr>
          <p:cNvSpPr/>
          <p:nvPr/>
        </p:nvSpPr>
        <p:spPr>
          <a:xfrm>
            <a:off x="5803303" y="4071371"/>
            <a:ext cx="216024" cy="28575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D1A1F679-643C-46E6-83E0-1C05DBCCB59F}"/>
              </a:ext>
            </a:extLst>
          </p:cNvPr>
          <p:cNvSpPr txBox="1"/>
          <p:nvPr/>
        </p:nvSpPr>
        <p:spPr>
          <a:xfrm>
            <a:off x="3193770" y="4427960"/>
            <a:ext cx="5219066" cy="877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Utilizziamo come valore K = 7 in cui il tasso di errore si mantiene minore:</a:t>
            </a:r>
            <a:endParaRPr lang="it-IT" dirty="0"/>
          </a:p>
        </p:txBody>
      </p:sp>
      <p:sp>
        <p:nvSpPr>
          <p:cNvPr id="12" name="Freccia in giù 11">
            <a:extLst>
              <a:ext uri="{FF2B5EF4-FFF2-40B4-BE49-F238E27FC236}">
                <a16:creationId xmlns="" xmlns:a16="http://schemas.microsoft.com/office/drawing/2014/main" id="{96E0DA7F-4A1C-4E76-BB94-2D17EE255F00}"/>
              </a:ext>
            </a:extLst>
          </p:cNvPr>
          <p:cNvSpPr/>
          <p:nvPr/>
        </p:nvSpPr>
        <p:spPr>
          <a:xfrm>
            <a:off x="5800003" y="5305573"/>
            <a:ext cx="216024" cy="28575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7003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5" grpId="0" animBg="1"/>
      <p:bldP spid="10" grpId="0" animBg="1"/>
      <p:bldP spid="5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357158" y="1428736"/>
            <a:ext cx="2143140" cy="857256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 contourW="12700">
            <a:contourClr>
              <a:srgbClr val="3333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85000"/>
                  </a:schemeClr>
                </a:solidFill>
              </a:rPr>
              <a:t>Obiettivi:</a:t>
            </a:r>
          </a:p>
        </p:txBody>
      </p:sp>
      <p:sp>
        <p:nvSpPr>
          <p:cNvPr id="3" name="Rettangolo arrotondato 2"/>
          <p:cNvSpPr/>
          <p:nvPr/>
        </p:nvSpPr>
        <p:spPr>
          <a:xfrm>
            <a:off x="357158" y="2357430"/>
            <a:ext cx="2143140" cy="857256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 contourW="12700">
            <a:contourClr>
              <a:srgbClr val="3333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85000"/>
                  </a:schemeClr>
                </a:solidFill>
              </a:rPr>
              <a:t>Strumenti utilizzati:</a:t>
            </a:r>
          </a:p>
        </p:txBody>
      </p:sp>
      <p:sp>
        <p:nvSpPr>
          <p:cNvPr id="4" name="Rettangolo arrotondato 3"/>
          <p:cNvSpPr/>
          <p:nvPr/>
        </p:nvSpPr>
        <p:spPr>
          <a:xfrm>
            <a:off x="337588" y="4231974"/>
            <a:ext cx="2143140" cy="857256"/>
          </a:xfrm>
          <a:prstGeom prst="roundRect">
            <a:avLst/>
          </a:prstGeom>
          <a:solidFill>
            <a:srgbClr val="0070C0"/>
          </a:solidFill>
          <a:ln w="28575">
            <a:solidFill>
              <a:srgbClr val="FF0000"/>
            </a:solidFill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1"/>
                </a:solidFill>
              </a:rPr>
              <a:t>Prediction</a:t>
            </a:r>
            <a:r>
              <a:rPr lang="it-IT" b="1" dirty="0">
                <a:solidFill>
                  <a:schemeClr val="tx1"/>
                </a:solidFill>
              </a:rPr>
              <a:t> dataset:</a:t>
            </a:r>
          </a:p>
        </p:txBody>
      </p:sp>
      <p:sp>
        <p:nvSpPr>
          <p:cNvPr id="22" name="Rettangolo arrotondato 7">
            <a:extLst>
              <a:ext uri="{FF2B5EF4-FFF2-40B4-BE49-F238E27FC236}">
                <a16:creationId xmlns="" xmlns:a16="http://schemas.microsoft.com/office/drawing/2014/main" id="{53B4FF8C-07B5-4DED-BB15-751927EB9A83}"/>
              </a:ext>
            </a:extLst>
          </p:cNvPr>
          <p:cNvSpPr/>
          <p:nvPr/>
        </p:nvSpPr>
        <p:spPr>
          <a:xfrm>
            <a:off x="337588" y="3294702"/>
            <a:ext cx="2143140" cy="857256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 contourW="12700">
            <a:contourClr>
              <a:srgbClr val="3333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85000"/>
                  </a:schemeClr>
                </a:solidFill>
              </a:rPr>
              <a:t>Analisi esplorativa dei dati (EDA):</a:t>
            </a:r>
          </a:p>
        </p:txBody>
      </p:sp>
      <p:sp>
        <p:nvSpPr>
          <p:cNvPr id="23" name="Freccia in giù 22">
            <a:extLst>
              <a:ext uri="{FF2B5EF4-FFF2-40B4-BE49-F238E27FC236}">
                <a16:creationId xmlns="" xmlns:a16="http://schemas.microsoft.com/office/drawing/2014/main" id="{D4DB8C95-4623-4468-B297-001414B9BE81}"/>
              </a:ext>
            </a:extLst>
          </p:cNvPr>
          <p:cNvSpPr/>
          <p:nvPr/>
        </p:nvSpPr>
        <p:spPr>
          <a:xfrm>
            <a:off x="5581042" y="1219755"/>
            <a:ext cx="216024" cy="28575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="" xmlns:a16="http://schemas.microsoft.com/office/drawing/2014/main" id="{712E29A5-B701-4463-8D1D-CC086EFA9BB9}"/>
              </a:ext>
            </a:extLst>
          </p:cNvPr>
          <p:cNvSpPr txBox="1"/>
          <p:nvPr/>
        </p:nvSpPr>
        <p:spPr>
          <a:xfrm>
            <a:off x="3059832" y="498069"/>
            <a:ext cx="525844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003399"/>
              </a:contourClr>
            </a:sp3d>
          </a:bodyPr>
          <a:lstStyle>
            <a:defPPr>
              <a:defRPr lang="it-IT"/>
            </a:defPPr>
            <a:lvl1pPr algn="ctr">
              <a:buFont typeface="Wingdings" pitchFamily="2" charset="2"/>
              <a:buChar char="Ø"/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dirty="0"/>
              <a:t> II) </a:t>
            </a:r>
            <a:r>
              <a:rPr lang="it-IT" b="1" u="sng" dirty="0"/>
              <a:t>Ottimizziamo l’algoritmo KNN: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598B3010-D69A-4B06-BBB0-36122ABBF3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36" t="54169" r="48995" b="21987"/>
          <a:stretch/>
        </p:blipFill>
        <p:spPr>
          <a:xfrm>
            <a:off x="2847492" y="1857364"/>
            <a:ext cx="5683124" cy="2033577"/>
          </a:xfrm>
          <a:prstGeom prst="rect">
            <a:avLst/>
          </a:prstGeom>
        </p:spPr>
      </p:pic>
      <p:sp>
        <p:nvSpPr>
          <p:cNvPr id="16" name="Freccia in giù 15">
            <a:extLst>
              <a:ext uri="{FF2B5EF4-FFF2-40B4-BE49-F238E27FC236}">
                <a16:creationId xmlns="" xmlns:a16="http://schemas.microsoft.com/office/drawing/2014/main" id="{4349721E-8AB9-4A9B-95BC-6B9422CA8810}"/>
              </a:ext>
            </a:extLst>
          </p:cNvPr>
          <p:cNvSpPr/>
          <p:nvPr/>
        </p:nvSpPr>
        <p:spPr>
          <a:xfrm>
            <a:off x="5473030" y="4089098"/>
            <a:ext cx="216024" cy="28575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AB6EB7FB-3FE4-4A52-AACE-9A7D3B3E07C5}"/>
              </a:ext>
            </a:extLst>
          </p:cNvPr>
          <p:cNvSpPr txBox="1"/>
          <p:nvPr/>
        </p:nvSpPr>
        <p:spPr>
          <a:xfrm>
            <a:off x="3059832" y="4509120"/>
            <a:ext cx="5258444" cy="139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</a:t>
            </a:r>
            <a:r>
              <a:rPr lang="it-IT" sz="1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Osservazione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Siamo riusciti a migliorare l’accuratezza del KNN, passando dall’83% al 90%.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4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6" grpId="0" animBg="1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357158" y="1428736"/>
            <a:ext cx="2143140" cy="857256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 contourW="12700">
            <a:contourClr>
              <a:srgbClr val="3333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85000"/>
                  </a:schemeClr>
                </a:solidFill>
              </a:rPr>
              <a:t>Obiettivi:</a:t>
            </a:r>
          </a:p>
        </p:txBody>
      </p:sp>
      <p:sp>
        <p:nvSpPr>
          <p:cNvPr id="3" name="Rettangolo arrotondato 2"/>
          <p:cNvSpPr/>
          <p:nvPr/>
        </p:nvSpPr>
        <p:spPr>
          <a:xfrm>
            <a:off x="357158" y="2357430"/>
            <a:ext cx="2143140" cy="857256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 contourW="12700">
            <a:contourClr>
              <a:srgbClr val="3333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85000"/>
                  </a:schemeClr>
                </a:solidFill>
              </a:rPr>
              <a:t>Strumenti utilizzati:</a:t>
            </a:r>
          </a:p>
        </p:txBody>
      </p:sp>
      <p:sp>
        <p:nvSpPr>
          <p:cNvPr id="4" name="Rettangolo arrotondato 3"/>
          <p:cNvSpPr/>
          <p:nvPr/>
        </p:nvSpPr>
        <p:spPr>
          <a:xfrm>
            <a:off x="337588" y="4231974"/>
            <a:ext cx="2143140" cy="857256"/>
          </a:xfrm>
          <a:prstGeom prst="roundRect">
            <a:avLst/>
          </a:prstGeom>
          <a:solidFill>
            <a:srgbClr val="0070C0"/>
          </a:solidFill>
          <a:ln w="28575">
            <a:solidFill>
              <a:srgbClr val="FF0000"/>
            </a:solidFill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err="1">
                <a:solidFill>
                  <a:schemeClr val="tx1"/>
                </a:solidFill>
              </a:rPr>
              <a:t>Prediction</a:t>
            </a:r>
            <a:r>
              <a:rPr lang="it-IT" b="1" dirty="0">
                <a:solidFill>
                  <a:schemeClr val="tx1"/>
                </a:solidFill>
              </a:rPr>
              <a:t> dataset:</a:t>
            </a:r>
          </a:p>
        </p:txBody>
      </p:sp>
      <p:sp>
        <p:nvSpPr>
          <p:cNvPr id="22" name="Rettangolo arrotondato 7">
            <a:extLst>
              <a:ext uri="{FF2B5EF4-FFF2-40B4-BE49-F238E27FC236}">
                <a16:creationId xmlns="" xmlns:a16="http://schemas.microsoft.com/office/drawing/2014/main" id="{53B4FF8C-07B5-4DED-BB15-751927EB9A83}"/>
              </a:ext>
            </a:extLst>
          </p:cNvPr>
          <p:cNvSpPr/>
          <p:nvPr/>
        </p:nvSpPr>
        <p:spPr>
          <a:xfrm>
            <a:off x="337588" y="3294702"/>
            <a:ext cx="2143140" cy="857256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 contourW="12700">
            <a:contourClr>
              <a:srgbClr val="3333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85000"/>
                  </a:schemeClr>
                </a:solidFill>
              </a:rPr>
              <a:t>Analisi esplorativa dei dati (EDA):</a:t>
            </a:r>
          </a:p>
        </p:txBody>
      </p:sp>
      <p:sp>
        <p:nvSpPr>
          <p:cNvPr id="23" name="Freccia in giù 22">
            <a:extLst>
              <a:ext uri="{FF2B5EF4-FFF2-40B4-BE49-F238E27FC236}">
                <a16:creationId xmlns="" xmlns:a16="http://schemas.microsoft.com/office/drawing/2014/main" id="{D4DB8C95-4623-4468-B297-001414B9BE81}"/>
              </a:ext>
            </a:extLst>
          </p:cNvPr>
          <p:cNvSpPr/>
          <p:nvPr/>
        </p:nvSpPr>
        <p:spPr>
          <a:xfrm>
            <a:off x="5581042" y="1341859"/>
            <a:ext cx="216024" cy="28575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CasellaDiTesto 14">
            <a:extLst>
              <a:ext uri="{FF2B5EF4-FFF2-40B4-BE49-F238E27FC236}">
                <a16:creationId xmlns="" xmlns:a16="http://schemas.microsoft.com/office/drawing/2014/main" id="{712E29A5-B701-4463-8D1D-CC086EFA9BB9}"/>
              </a:ext>
            </a:extLst>
          </p:cNvPr>
          <p:cNvSpPr txBox="1"/>
          <p:nvPr/>
        </p:nvSpPr>
        <p:spPr>
          <a:xfrm>
            <a:off x="2915816" y="519854"/>
            <a:ext cx="525844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003399"/>
              </a:contourClr>
            </a:sp3d>
          </a:bodyPr>
          <a:lstStyle>
            <a:defPPr>
              <a:defRPr lang="it-IT"/>
            </a:defPPr>
            <a:lvl1pPr algn="ctr">
              <a:buFont typeface="Wingdings" pitchFamily="2" charset="2"/>
              <a:buChar char="Ø"/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dirty="0"/>
              <a:t> III) </a:t>
            </a:r>
            <a:r>
              <a:rPr lang="it-IT" b="1" u="sng" dirty="0"/>
              <a:t>Conclusioni sul </a:t>
            </a:r>
            <a:r>
              <a:rPr lang="it-IT" b="1" u="sng" dirty="0" err="1"/>
              <a:t>prediction</a:t>
            </a:r>
            <a:r>
              <a:rPr lang="it-IT" b="1" u="sng" dirty="0"/>
              <a:t> dataset: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CA3BE0E4-DEB2-4334-AD0E-ACB4B41716E3}"/>
              </a:ext>
            </a:extLst>
          </p:cNvPr>
          <p:cNvSpPr txBox="1"/>
          <p:nvPr/>
        </p:nvSpPr>
        <p:spPr>
          <a:xfrm>
            <a:off x="2915816" y="2071290"/>
            <a:ext cx="55464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modelli analizzati funzionano molto bene e tra i vari modelli il Support Vector Machine (SVM) offre le prestazioni migliori per il nostro dataset, con un’accuratezza del 91.8 %.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4324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="" xmlns:a16="http://schemas.microsoft.com/office/drawing/2014/main" id="{2E24A740-DF56-43F0-BE01-6FAE00C51ECE}"/>
              </a:ext>
            </a:extLst>
          </p:cNvPr>
          <p:cNvSpPr txBox="1"/>
          <p:nvPr/>
        </p:nvSpPr>
        <p:spPr>
          <a:xfrm>
            <a:off x="1475656" y="263691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GRAZIE PER L’ATTENZIONE!</a:t>
            </a:r>
          </a:p>
        </p:txBody>
      </p:sp>
    </p:spTree>
    <p:extLst>
      <p:ext uri="{BB962C8B-B14F-4D97-AF65-F5344CB8AC3E}">
        <p14:creationId xmlns:p14="http://schemas.microsoft.com/office/powerpoint/2010/main" val="212532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7584" y="580268"/>
            <a:ext cx="7429499" cy="1478570"/>
          </a:xfrm>
        </p:spPr>
        <p:txBody>
          <a:bodyPr/>
          <a:lstStyle/>
          <a:p>
            <a:r>
              <a:rPr lang="it-IT" dirty="0"/>
              <a:t>Meccanismi di apprendimento dai dati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83568" y="2060848"/>
            <a:ext cx="7429499" cy="3541714"/>
          </a:xfrm>
        </p:spPr>
        <p:txBody>
          <a:bodyPr/>
          <a:lstStyle/>
          <a:p>
            <a:r>
              <a:rPr lang="it-IT" dirty="0" smtClean="0"/>
              <a:t>Sempre più diffusi per modellare comportamenti di sistemi complessi</a:t>
            </a:r>
          </a:p>
          <a:p>
            <a:r>
              <a:rPr lang="it-IT" dirty="0" smtClean="0"/>
              <a:t>Grande disponibilità di dati di varia natura, anche in formato </a:t>
            </a:r>
            <a:r>
              <a:rPr lang="it-IT" i="1" dirty="0" smtClean="0"/>
              <a:t>open </a:t>
            </a:r>
            <a:r>
              <a:rPr lang="it-IT" i="1" dirty="0" err="1" smtClean="0"/>
              <a:t>access</a:t>
            </a:r>
            <a:endParaRPr lang="it-IT" i="1" dirty="0" smtClean="0"/>
          </a:p>
          <a:p>
            <a:r>
              <a:rPr lang="it-IT" dirty="0" smtClean="0"/>
              <a:t>Dai dati/output ai modelli!</a:t>
            </a:r>
          </a:p>
        </p:txBody>
      </p:sp>
      <p:grpSp>
        <p:nvGrpSpPr>
          <p:cNvPr id="5" name="Gruppo 4"/>
          <p:cNvGrpSpPr/>
          <p:nvPr/>
        </p:nvGrpSpPr>
        <p:grpSpPr>
          <a:xfrm>
            <a:off x="5058608" y="5041010"/>
            <a:ext cx="3689856" cy="586958"/>
            <a:chOff x="1066800" y="4419600"/>
            <a:chExt cx="7325857" cy="1587268"/>
          </a:xfrm>
        </p:grpSpPr>
        <p:sp>
          <p:nvSpPr>
            <p:cNvPr id="6" name="Rectangle 19"/>
            <p:cNvSpPr>
              <a:spLocks noChangeArrowheads="1"/>
            </p:cNvSpPr>
            <p:nvPr/>
          </p:nvSpPr>
          <p:spPr bwMode="auto">
            <a:xfrm>
              <a:off x="3429000" y="4419600"/>
              <a:ext cx="2667000" cy="1524000"/>
            </a:xfrm>
            <a:prstGeom prst="rect">
              <a:avLst/>
            </a:prstGeom>
            <a:solidFill>
              <a:srgbClr val="A3D8FF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it-IT" sz="1200" dirty="0"/>
                <a:t>Computer</a:t>
              </a:r>
            </a:p>
          </p:txBody>
        </p:sp>
        <p:sp>
          <p:nvSpPr>
            <p:cNvPr id="7" name="Line 20"/>
            <p:cNvSpPr>
              <a:spLocks noChangeShapeType="1"/>
            </p:cNvSpPr>
            <p:nvPr/>
          </p:nvSpPr>
          <p:spPr bwMode="auto">
            <a:xfrm>
              <a:off x="2514600" y="4876800"/>
              <a:ext cx="914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 sz="900"/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>
              <a:off x="2514600" y="5562600"/>
              <a:ext cx="914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 sz="900"/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6096000" y="5105400"/>
              <a:ext cx="762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 sz="900"/>
            </a:p>
          </p:txBody>
        </p:sp>
        <p:sp>
          <p:nvSpPr>
            <p:cNvPr id="10" name="Text Box 23"/>
            <p:cNvSpPr txBox="1">
              <a:spLocks noChangeArrowheads="1"/>
            </p:cNvSpPr>
            <p:nvPr/>
          </p:nvSpPr>
          <p:spPr bwMode="auto">
            <a:xfrm>
              <a:off x="1431926" y="4511676"/>
              <a:ext cx="1009525" cy="749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sz="1200" dirty="0"/>
                <a:t>Data</a:t>
              </a:r>
            </a:p>
          </p:txBody>
        </p:sp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1066800" y="5257800"/>
              <a:ext cx="1283229" cy="749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sz="1200"/>
                <a:t>Output</a:t>
              </a:r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>
              <a:off x="6858001" y="4800599"/>
              <a:ext cx="1534656" cy="7490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sz="1200"/>
                <a:t>Program</a:t>
              </a:r>
            </a:p>
          </p:txBody>
        </p:sp>
      </p:grpSp>
      <p:grpSp>
        <p:nvGrpSpPr>
          <p:cNvPr id="13" name="Gruppo 12"/>
          <p:cNvGrpSpPr/>
          <p:nvPr/>
        </p:nvGrpSpPr>
        <p:grpSpPr>
          <a:xfrm>
            <a:off x="755576" y="4978084"/>
            <a:ext cx="3647136" cy="971196"/>
            <a:chOff x="685800" y="1600200"/>
            <a:chExt cx="7599801" cy="2491135"/>
          </a:xfrm>
        </p:grpSpPr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3352800" y="1600200"/>
              <a:ext cx="2667000" cy="1524000"/>
            </a:xfrm>
            <a:prstGeom prst="rect">
              <a:avLst/>
            </a:prstGeom>
            <a:solidFill>
              <a:srgbClr val="A3D8FF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it-IT" sz="1400" dirty="0"/>
                <a:t>Computer</a:t>
              </a: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2438400" y="2057400"/>
              <a:ext cx="914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 sz="1000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2438400" y="2743200"/>
              <a:ext cx="9144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 sz="1000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6019800" y="2286000"/>
              <a:ext cx="762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 sz="1000"/>
            </a:p>
          </p:txBody>
        </p:sp>
        <p:sp>
          <p:nvSpPr>
            <p:cNvPr id="18" name="Text Box 10"/>
            <p:cNvSpPr txBox="1">
              <a:spLocks noChangeArrowheads="1"/>
            </p:cNvSpPr>
            <p:nvPr/>
          </p:nvSpPr>
          <p:spPr bwMode="auto">
            <a:xfrm>
              <a:off x="1355725" y="1692276"/>
              <a:ext cx="1173112" cy="1729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sz="1400"/>
                <a:t>Data</a:t>
              </a: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685800" y="2362200"/>
              <a:ext cx="1814447" cy="1729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sz="1400"/>
                <a:t>Program</a:t>
              </a:r>
            </a:p>
          </p:txBody>
        </p:sp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6781801" y="1981200"/>
              <a:ext cx="1503800" cy="1729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it-IT" sz="140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08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arrotondato 6"/>
          <p:cNvSpPr/>
          <p:nvPr/>
        </p:nvSpPr>
        <p:spPr>
          <a:xfrm>
            <a:off x="357158" y="1428736"/>
            <a:ext cx="2143140" cy="857256"/>
          </a:xfrm>
          <a:prstGeom prst="roundRect">
            <a:avLst/>
          </a:prstGeom>
          <a:solidFill>
            <a:srgbClr val="0070C0"/>
          </a:solidFill>
          <a:ln w="28575">
            <a:solidFill>
              <a:srgbClr val="FF0000"/>
            </a:solidFill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Obiettivi</a:t>
            </a:r>
            <a:r>
              <a:rPr lang="it-IT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" name="Rettangolo arrotondato 7"/>
          <p:cNvSpPr/>
          <p:nvPr/>
        </p:nvSpPr>
        <p:spPr>
          <a:xfrm>
            <a:off x="357158" y="2357430"/>
            <a:ext cx="2143140" cy="857256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 contourW="12700">
            <a:contourClr>
              <a:srgbClr val="3333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85000"/>
                  </a:schemeClr>
                </a:solidFill>
              </a:rPr>
              <a:t>Strumenti utilizzati:</a:t>
            </a:r>
          </a:p>
        </p:txBody>
      </p:sp>
      <p:sp>
        <p:nvSpPr>
          <p:cNvPr id="9" name="Rettangolo arrotondato 8"/>
          <p:cNvSpPr/>
          <p:nvPr/>
        </p:nvSpPr>
        <p:spPr>
          <a:xfrm>
            <a:off x="357158" y="3286124"/>
            <a:ext cx="2143140" cy="857256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 contourW="12700">
            <a:contourClr>
              <a:srgbClr val="003399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85000"/>
                  </a:schemeClr>
                </a:solidFill>
              </a:rPr>
              <a:t>Analisi esplorativa dei dati (EDA) :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2162160" y="440424"/>
            <a:ext cx="6804248" cy="1015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003399"/>
              </a:contourClr>
            </a:sp3d>
          </a:bodyPr>
          <a:lstStyle/>
          <a:p>
            <a:pPr algn="ctr">
              <a:buFont typeface="Wingdings" pitchFamily="2" charset="2"/>
              <a:buChar char="Ø"/>
            </a:pP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Addestramento di un modello su un </a:t>
            </a:r>
            <a:r>
              <a:rPr lang="it-IT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 esempio </a:t>
            </a:r>
          </a:p>
          <a:p>
            <a:pPr algn="ctr"/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Heart Attack Analysis and 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Prediction Dataset”,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accessibile gratuitamente dal sito «kaggle.com»</a:t>
            </a:r>
          </a:p>
        </p:txBody>
      </p:sp>
      <p:sp>
        <p:nvSpPr>
          <p:cNvPr id="2" name="Freccia in giù 1">
            <a:extLst>
              <a:ext uri="{FF2B5EF4-FFF2-40B4-BE49-F238E27FC236}">
                <a16:creationId xmlns="" xmlns:a16="http://schemas.microsoft.com/office/drawing/2014/main" id="{8FE97210-840F-48F1-91ED-7424092E8DB4}"/>
              </a:ext>
            </a:extLst>
          </p:cNvPr>
          <p:cNvSpPr/>
          <p:nvPr/>
        </p:nvSpPr>
        <p:spPr>
          <a:xfrm>
            <a:off x="5499531" y="1588668"/>
            <a:ext cx="216024" cy="28575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="" xmlns:a16="http://schemas.microsoft.com/office/drawing/2014/main" id="{33C40DD2-D638-4A8F-B6E5-7B3E4A10822E}"/>
              </a:ext>
            </a:extLst>
          </p:cNvPr>
          <p:cNvSpPr txBox="1"/>
          <p:nvPr/>
        </p:nvSpPr>
        <p:spPr>
          <a:xfrm>
            <a:off x="2925722" y="1831596"/>
            <a:ext cx="5500726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003399"/>
              </a:contourClr>
            </a:sp3d>
          </a:bodyPr>
          <a:lstStyle/>
          <a:p>
            <a:pPr algn="ctr">
              <a:buFont typeface="Wingdings" pitchFamily="2" charset="2"/>
              <a:buChar char="Ø"/>
            </a:pP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Tale dataset contiene informazioni sullo stato di salute delle persone e sulle possibilità di avere un attacco di cuore.</a:t>
            </a:r>
          </a:p>
        </p:txBody>
      </p:sp>
      <p:sp>
        <p:nvSpPr>
          <p:cNvPr id="21" name="Freccia in giù 20">
            <a:extLst>
              <a:ext uri="{FF2B5EF4-FFF2-40B4-BE49-F238E27FC236}">
                <a16:creationId xmlns="" xmlns:a16="http://schemas.microsoft.com/office/drawing/2014/main" id="{47C2A8E4-FFDF-4A6A-8048-CD83D6BA9992}"/>
              </a:ext>
            </a:extLst>
          </p:cNvPr>
          <p:cNvSpPr/>
          <p:nvPr/>
        </p:nvSpPr>
        <p:spPr>
          <a:xfrm>
            <a:off x="5460061" y="2979840"/>
            <a:ext cx="216024" cy="28575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4" name="Rettangolo arrotondato 7">
            <a:extLst>
              <a:ext uri="{FF2B5EF4-FFF2-40B4-BE49-F238E27FC236}">
                <a16:creationId xmlns="" xmlns:a16="http://schemas.microsoft.com/office/drawing/2014/main" id="{1C1686C2-281C-49B6-952F-25EB4149AD14}"/>
              </a:ext>
            </a:extLst>
          </p:cNvPr>
          <p:cNvSpPr/>
          <p:nvPr/>
        </p:nvSpPr>
        <p:spPr>
          <a:xfrm>
            <a:off x="357158" y="4214818"/>
            <a:ext cx="2143140" cy="857256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 contourW="12700">
            <a:contourClr>
              <a:srgbClr val="3333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>
                    <a:lumMod val="85000"/>
                  </a:schemeClr>
                </a:solidFill>
              </a:rPr>
              <a:t>Prediction</a:t>
            </a:r>
            <a:r>
              <a:rPr lang="it-IT" dirty="0">
                <a:solidFill>
                  <a:schemeClr val="tx1">
                    <a:lumMod val="85000"/>
                  </a:schemeClr>
                </a:solidFill>
              </a:rPr>
              <a:t> Dataset: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="" xmlns:a16="http://schemas.microsoft.com/office/drawing/2014/main" id="{4851E524-A357-473F-B6BC-9BA33D687EAD}"/>
              </a:ext>
            </a:extLst>
          </p:cNvPr>
          <p:cNvSpPr txBox="1"/>
          <p:nvPr/>
        </p:nvSpPr>
        <p:spPr>
          <a:xfrm>
            <a:off x="2813921" y="3398172"/>
            <a:ext cx="5500726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003399"/>
              </a:contourClr>
            </a:sp3d>
          </a:bodyPr>
          <a:lstStyle/>
          <a:p>
            <a:pPr algn="ctr">
              <a:buFont typeface="Wingdings" pitchFamily="2" charset="2"/>
              <a:buChar char="Ø"/>
            </a:pP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Obiettivo principale: 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Analizzare le possibilità di infarto sulla base di varie caratteristiche e quindi prevedere se un individuo è incline all’infarto o meno</a:t>
            </a:r>
            <a:endParaRPr lang="it-IT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2" grpId="0" animBg="1"/>
      <p:bldP spid="18" grpId="0"/>
      <p:bldP spid="21" grpId="0" animBg="1"/>
      <p:bldP spid="24" grpId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357158" y="1428736"/>
            <a:ext cx="2143140" cy="857256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 contourW="12700">
            <a:contourClr>
              <a:srgbClr val="3333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85000"/>
                  </a:schemeClr>
                </a:solidFill>
              </a:rPr>
              <a:t>Obiettivi:</a:t>
            </a:r>
          </a:p>
        </p:txBody>
      </p:sp>
      <p:sp>
        <p:nvSpPr>
          <p:cNvPr id="3" name="Rettangolo arrotondato 2"/>
          <p:cNvSpPr/>
          <p:nvPr/>
        </p:nvSpPr>
        <p:spPr>
          <a:xfrm>
            <a:off x="357158" y="2357430"/>
            <a:ext cx="2143140" cy="857256"/>
          </a:xfrm>
          <a:prstGeom prst="roundRect">
            <a:avLst/>
          </a:prstGeom>
          <a:solidFill>
            <a:srgbClr val="0070C0"/>
          </a:solidFill>
          <a:ln w="28575">
            <a:solidFill>
              <a:srgbClr val="FF0000"/>
            </a:solidFill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Strumenti utilizzati:</a:t>
            </a:r>
          </a:p>
        </p:txBody>
      </p:sp>
      <p:sp>
        <p:nvSpPr>
          <p:cNvPr id="4" name="Rettangolo arrotondato 3"/>
          <p:cNvSpPr/>
          <p:nvPr/>
        </p:nvSpPr>
        <p:spPr>
          <a:xfrm>
            <a:off x="357158" y="3286124"/>
            <a:ext cx="2143140" cy="857256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 contourW="12700">
            <a:contourClr>
              <a:srgbClr val="3333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85000"/>
                  </a:schemeClr>
                </a:solidFill>
              </a:rPr>
              <a:t>Analisi esplorativa dei dati (EDA) :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="" xmlns:a16="http://schemas.microsoft.com/office/drawing/2014/main" id="{78F851E5-5187-42E7-969A-0CBB07F0C67F}"/>
              </a:ext>
            </a:extLst>
          </p:cNvPr>
          <p:cNvSpPr txBox="1"/>
          <p:nvPr/>
        </p:nvSpPr>
        <p:spPr>
          <a:xfrm>
            <a:off x="3347864" y="724615"/>
            <a:ext cx="5500726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003399"/>
              </a:contourClr>
            </a:sp3d>
          </a:bodyPr>
          <a:lstStyle>
            <a:defPPr>
              <a:defRPr lang="it-IT"/>
            </a:defPPr>
            <a:lvl1pPr algn="ctr">
              <a:buFont typeface="Wingdings" pitchFamily="2" charset="2"/>
              <a:buChar char="Ø"/>
              <a:defRPr sz="2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it-IT" dirty="0"/>
              <a:t> Scelta degli strumenti da utilizzare:</a:t>
            </a:r>
          </a:p>
        </p:txBody>
      </p:sp>
      <p:sp>
        <p:nvSpPr>
          <p:cNvPr id="20" name="Rettangolo arrotondato 7">
            <a:extLst>
              <a:ext uri="{FF2B5EF4-FFF2-40B4-BE49-F238E27FC236}">
                <a16:creationId xmlns="" xmlns:a16="http://schemas.microsoft.com/office/drawing/2014/main" id="{44B65FA2-0387-4EE4-819F-161083A07140}"/>
              </a:ext>
            </a:extLst>
          </p:cNvPr>
          <p:cNvSpPr/>
          <p:nvPr/>
        </p:nvSpPr>
        <p:spPr>
          <a:xfrm>
            <a:off x="357158" y="4214818"/>
            <a:ext cx="2143140" cy="857256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 contourW="12700">
            <a:contourClr>
              <a:srgbClr val="3333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>
                    <a:lumMod val="85000"/>
                  </a:schemeClr>
                </a:solidFill>
              </a:rPr>
              <a:t>Prediction</a:t>
            </a:r>
            <a:r>
              <a:rPr lang="it-IT" dirty="0">
                <a:solidFill>
                  <a:schemeClr val="tx1">
                    <a:lumMod val="85000"/>
                  </a:schemeClr>
                </a:solidFill>
              </a:rPr>
              <a:t> Dataset:</a:t>
            </a:r>
          </a:p>
        </p:txBody>
      </p:sp>
      <p:sp>
        <p:nvSpPr>
          <p:cNvPr id="10" name="Freccia in giù 9">
            <a:extLst>
              <a:ext uri="{FF2B5EF4-FFF2-40B4-BE49-F238E27FC236}">
                <a16:creationId xmlns="" xmlns:a16="http://schemas.microsoft.com/office/drawing/2014/main" id="{13B8BFAE-C4B8-40F2-B71B-839855A1B265}"/>
              </a:ext>
            </a:extLst>
          </p:cNvPr>
          <p:cNvSpPr/>
          <p:nvPr/>
        </p:nvSpPr>
        <p:spPr>
          <a:xfrm>
            <a:off x="5990215" y="1285860"/>
            <a:ext cx="216024" cy="28575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F7444077-1479-45D6-8E3C-5E3B9140BAC3}"/>
              </a:ext>
            </a:extLst>
          </p:cNvPr>
          <p:cNvSpPr txBox="1"/>
          <p:nvPr/>
        </p:nvSpPr>
        <p:spPr>
          <a:xfrm>
            <a:off x="3239852" y="1747100"/>
            <a:ext cx="5500726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003399"/>
              </a:contourClr>
            </a:sp3d>
          </a:bodyPr>
          <a:lstStyle/>
          <a:p>
            <a:pPr algn="ctr">
              <a:buFont typeface="Wingdings" pitchFamily="2" charset="2"/>
              <a:buChar char="Ø"/>
            </a:pP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Jupyter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Sistema di programmazione interattivo e basato sul web. Molto utilizzato per l’analisi dei dati</a:t>
            </a:r>
          </a:p>
        </p:txBody>
      </p:sp>
      <p:sp>
        <p:nvSpPr>
          <p:cNvPr id="12" name="Freccia in giù 11">
            <a:extLst>
              <a:ext uri="{FF2B5EF4-FFF2-40B4-BE49-F238E27FC236}">
                <a16:creationId xmlns="" xmlns:a16="http://schemas.microsoft.com/office/drawing/2014/main" id="{13B35120-6FED-42D9-805A-AA0A6AAA80B8}"/>
              </a:ext>
            </a:extLst>
          </p:cNvPr>
          <p:cNvSpPr/>
          <p:nvPr/>
        </p:nvSpPr>
        <p:spPr>
          <a:xfrm>
            <a:off x="5990215" y="3143249"/>
            <a:ext cx="216024" cy="285751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="" xmlns:a16="http://schemas.microsoft.com/office/drawing/2014/main" id="{E4037FDA-8069-4AFD-9170-358B3EF7046C}"/>
              </a:ext>
            </a:extLst>
          </p:cNvPr>
          <p:cNvSpPr txBox="1"/>
          <p:nvPr/>
        </p:nvSpPr>
        <p:spPr>
          <a:xfrm>
            <a:off x="3239852" y="3645024"/>
            <a:ext cx="5500726" cy="246221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003399"/>
              </a:contourClr>
            </a:sp3d>
          </a:bodyPr>
          <a:lstStyle/>
          <a:p>
            <a:pPr algn="ctr">
              <a:buFont typeface="Wingdings" pitchFamily="2" charset="2"/>
              <a:buChar char="Ø"/>
            </a:pP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it-IT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e le sue librerie:</a:t>
            </a:r>
          </a:p>
          <a:p>
            <a:pPr marL="514350" indent="-514350">
              <a:buAutoNum type="romanUcParenR"/>
            </a:pPr>
            <a:r>
              <a:rPr lang="it-IT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per 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 calcolo scientifico e la gestione di array (strutture fondamentali);</a:t>
            </a:r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romanUcParenR"/>
            </a:pPr>
            <a:r>
              <a:rPr lang="it-IT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Pandas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per gestire e importare i </a:t>
            </a:r>
            <a:r>
              <a:rPr lang="it-IT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dati </a:t>
            </a:r>
            <a:r>
              <a:rPr lang="it-IT" sz="2000" dirty="0" smtClean="0"/>
              <a:t>da </a:t>
            </a:r>
            <a:r>
              <a:rPr lang="it-IT" sz="2000" dirty="0"/>
              <a:t>diverse fonti: </a:t>
            </a:r>
          </a:p>
          <a:p>
            <a:pPr lvl="1"/>
            <a:r>
              <a:rPr lang="it-IT" sz="1400" dirty="0" smtClean="0"/>
              <a:t>database </a:t>
            </a:r>
            <a:r>
              <a:rPr lang="it-IT" sz="1400" dirty="0"/>
              <a:t>SQL, testo, CSV, Excel, file </a:t>
            </a:r>
            <a:r>
              <a:rPr lang="it-IT" sz="1400" dirty="0" smtClean="0"/>
              <a:t>JSON, etc.</a:t>
            </a:r>
            <a:endParaRPr lang="it-IT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>
              <a:buAutoNum type="romanUcParenR"/>
            </a:pPr>
            <a:r>
              <a:rPr lang="it-IT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it-IT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Seaborn</a:t>
            </a: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per la realizzazione dei grafici.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14" grpId="0" animBg="1"/>
      <p:bldP spid="20" grpId="0" animBg="1"/>
      <p:bldP spid="10" grpId="0" animBg="1"/>
      <p:bldP spid="11" grpId="0"/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357158" y="1428736"/>
            <a:ext cx="2143140" cy="857256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 contourW="12700">
            <a:contourClr>
              <a:srgbClr val="3333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85000"/>
                  </a:schemeClr>
                </a:solidFill>
              </a:rPr>
              <a:t>Obiettivi:</a:t>
            </a:r>
          </a:p>
        </p:txBody>
      </p:sp>
      <p:sp>
        <p:nvSpPr>
          <p:cNvPr id="3" name="Rettangolo arrotondato 2"/>
          <p:cNvSpPr/>
          <p:nvPr/>
        </p:nvSpPr>
        <p:spPr>
          <a:xfrm>
            <a:off x="357158" y="2357430"/>
            <a:ext cx="2143140" cy="857256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 contourW="12700">
            <a:contourClr>
              <a:srgbClr val="3333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85000"/>
                  </a:schemeClr>
                </a:solidFill>
              </a:rPr>
              <a:t>Strumenti utilizzati:</a:t>
            </a:r>
          </a:p>
        </p:txBody>
      </p:sp>
      <p:sp>
        <p:nvSpPr>
          <p:cNvPr id="4" name="Rettangolo arrotondato 3"/>
          <p:cNvSpPr/>
          <p:nvPr/>
        </p:nvSpPr>
        <p:spPr>
          <a:xfrm>
            <a:off x="357158" y="3286124"/>
            <a:ext cx="2143140" cy="857256"/>
          </a:xfrm>
          <a:prstGeom prst="roundRect">
            <a:avLst/>
          </a:prstGeom>
          <a:solidFill>
            <a:srgbClr val="0070C0"/>
          </a:solidFill>
          <a:ln w="28575">
            <a:solidFill>
              <a:srgbClr val="FF0000"/>
            </a:solidFill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Analisi esplorativa dei dati (EDA):</a:t>
            </a:r>
          </a:p>
        </p:txBody>
      </p:sp>
      <p:sp>
        <p:nvSpPr>
          <p:cNvPr id="39" name="Rettangolo 38"/>
          <p:cNvSpPr/>
          <p:nvPr/>
        </p:nvSpPr>
        <p:spPr>
          <a:xfrm>
            <a:off x="3635896" y="260648"/>
            <a:ext cx="417646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003399"/>
              </a:contourClr>
            </a:sp3d>
          </a:bodyPr>
          <a:lstStyle/>
          <a:p>
            <a:pPr algn="ctr">
              <a:buFont typeface="Wingdings" pitchFamily="2" charset="2"/>
              <a:buChar char="Ø"/>
            </a:pP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I) Legenda del dataset:</a:t>
            </a:r>
          </a:p>
        </p:txBody>
      </p:sp>
      <p:sp>
        <p:nvSpPr>
          <p:cNvPr id="22" name="Rettangolo arrotondato 7">
            <a:extLst>
              <a:ext uri="{FF2B5EF4-FFF2-40B4-BE49-F238E27FC236}">
                <a16:creationId xmlns="" xmlns:a16="http://schemas.microsoft.com/office/drawing/2014/main" id="{53B4FF8C-07B5-4DED-BB15-751927EB9A83}"/>
              </a:ext>
            </a:extLst>
          </p:cNvPr>
          <p:cNvSpPr/>
          <p:nvPr/>
        </p:nvSpPr>
        <p:spPr>
          <a:xfrm>
            <a:off x="357158" y="4214818"/>
            <a:ext cx="2143140" cy="857256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 contourW="12700">
            <a:contourClr>
              <a:srgbClr val="3333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>
                    <a:lumMod val="85000"/>
                  </a:schemeClr>
                </a:solidFill>
              </a:rPr>
              <a:t>Prediction</a:t>
            </a:r>
            <a:r>
              <a:rPr lang="it-IT" dirty="0">
                <a:solidFill>
                  <a:schemeClr val="tx1">
                    <a:lumMod val="85000"/>
                  </a:schemeClr>
                </a:solidFill>
              </a:rPr>
              <a:t> Dataset: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ED27E426-7B97-4A19-8D31-2505EA7A691D}"/>
              </a:ext>
            </a:extLst>
          </p:cNvPr>
          <p:cNvSpPr txBox="1"/>
          <p:nvPr/>
        </p:nvSpPr>
        <p:spPr>
          <a:xfrm>
            <a:off x="3603710" y="640522"/>
            <a:ext cx="4680520" cy="5967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 Dataset contiene le seguenti colonne: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Age: Età del paziente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Sex: Sesso del paziente (1: maschio, 0:femmina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it-I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Exang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Angina (dolore al petto) indotta dall’esercizio (1 = si, 0 = no)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it-I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Caa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Numero di vasi sanguigni principali (0-4)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Cp: </a:t>
            </a:r>
            <a:r>
              <a:rPr lang="it-I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Chest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Pain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it-I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(Tipo di dolore al petto):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-  Valore 1: Tipica angina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- Valore 2: Atipica angina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- Valore 3: Dolore non anginoso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- Valore 4: Asintomatico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39" grpId="0" animBg="1"/>
      <p:bldP spid="22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357158" y="1428736"/>
            <a:ext cx="2143140" cy="857256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 contourW="12700">
            <a:contourClr>
              <a:srgbClr val="3333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85000"/>
                  </a:schemeClr>
                </a:solidFill>
              </a:rPr>
              <a:t>Obiettivi:</a:t>
            </a:r>
          </a:p>
        </p:txBody>
      </p:sp>
      <p:sp>
        <p:nvSpPr>
          <p:cNvPr id="3" name="Rettangolo arrotondato 2"/>
          <p:cNvSpPr/>
          <p:nvPr/>
        </p:nvSpPr>
        <p:spPr>
          <a:xfrm>
            <a:off x="357158" y="2357430"/>
            <a:ext cx="2143140" cy="857256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 contourW="12700">
            <a:contourClr>
              <a:srgbClr val="3333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85000"/>
                  </a:schemeClr>
                </a:solidFill>
              </a:rPr>
              <a:t>Strumenti utilizzati:</a:t>
            </a:r>
          </a:p>
        </p:txBody>
      </p:sp>
      <p:sp>
        <p:nvSpPr>
          <p:cNvPr id="4" name="Rettangolo arrotondato 3"/>
          <p:cNvSpPr/>
          <p:nvPr/>
        </p:nvSpPr>
        <p:spPr>
          <a:xfrm>
            <a:off x="357158" y="3286124"/>
            <a:ext cx="2143140" cy="857256"/>
          </a:xfrm>
          <a:prstGeom prst="roundRect">
            <a:avLst/>
          </a:prstGeom>
          <a:solidFill>
            <a:srgbClr val="0070C0"/>
          </a:solidFill>
          <a:ln w="28575">
            <a:solidFill>
              <a:srgbClr val="FF0000"/>
            </a:solidFill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Analisi esplorativa dei dati (EDA):</a:t>
            </a:r>
          </a:p>
        </p:txBody>
      </p:sp>
      <p:sp>
        <p:nvSpPr>
          <p:cNvPr id="39" name="Rettangolo 38"/>
          <p:cNvSpPr/>
          <p:nvPr/>
        </p:nvSpPr>
        <p:spPr>
          <a:xfrm>
            <a:off x="3635896" y="260648"/>
            <a:ext cx="417646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003399"/>
              </a:contourClr>
            </a:sp3d>
          </a:bodyPr>
          <a:lstStyle/>
          <a:p>
            <a:pPr algn="ctr">
              <a:buFont typeface="Wingdings" pitchFamily="2" charset="2"/>
              <a:buChar char="Ø"/>
            </a:pP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I) Legenda del dataset:</a:t>
            </a:r>
          </a:p>
        </p:txBody>
      </p:sp>
      <p:sp>
        <p:nvSpPr>
          <p:cNvPr id="22" name="Rettangolo arrotondato 7">
            <a:extLst>
              <a:ext uri="{FF2B5EF4-FFF2-40B4-BE49-F238E27FC236}">
                <a16:creationId xmlns="" xmlns:a16="http://schemas.microsoft.com/office/drawing/2014/main" id="{53B4FF8C-07B5-4DED-BB15-751927EB9A83}"/>
              </a:ext>
            </a:extLst>
          </p:cNvPr>
          <p:cNvSpPr/>
          <p:nvPr/>
        </p:nvSpPr>
        <p:spPr>
          <a:xfrm>
            <a:off x="357158" y="4214818"/>
            <a:ext cx="2143140" cy="857256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 contourW="12700">
            <a:contourClr>
              <a:srgbClr val="3333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>
                    <a:lumMod val="85000"/>
                  </a:schemeClr>
                </a:solidFill>
              </a:rPr>
              <a:t>Prediction</a:t>
            </a:r>
            <a:r>
              <a:rPr lang="it-IT" dirty="0">
                <a:solidFill>
                  <a:schemeClr val="tx1">
                    <a:lumMod val="85000"/>
                  </a:schemeClr>
                </a:solidFill>
              </a:rPr>
              <a:t> Dataset: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ED27E426-7B97-4A19-8D31-2505EA7A691D}"/>
              </a:ext>
            </a:extLst>
          </p:cNvPr>
          <p:cNvSpPr txBox="1"/>
          <p:nvPr/>
        </p:nvSpPr>
        <p:spPr>
          <a:xfrm>
            <a:off x="3491880" y="731018"/>
            <a:ext cx="4680520" cy="5967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it-I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Trtbps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Pressione sanguigna a riposo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Chol: Colesterolo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it-I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Fbs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(</a:t>
            </a:r>
            <a:r>
              <a:rPr lang="it-I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Fasting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Blood Sugar (glicemia) &gt; 120), (1 = vero, 0 = falso) 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it-I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Rest_ecg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Risultati elettrocardiografici: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- Valore 0: Normale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 Valore 1: Con anomalia dell’onda ST-T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Valore 2: Ipertrofia ventricolare sinistra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it-I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Thalach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Frequenza cardiaca massima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it-I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Thal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 = difetto fisso; 2 = normale; </a:t>
            </a:r>
            <a:b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= difetto reversibile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Target: 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Valore 0: Meno possibilità di infarto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- Valore 1: Più possibilità di infarto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1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357158" y="1428736"/>
            <a:ext cx="2143140" cy="857256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 contourW="12700">
            <a:contourClr>
              <a:srgbClr val="3333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85000"/>
                  </a:schemeClr>
                </a:solidFill>
              </a:rPr>
              <a:t>Obiettivi:</a:t>
            </a:r>
          </a:p>
        </p:txBody>
      </p:sp>
      <p:sp>
        <p:nvSpPr>
          <p:cNvPr id="3" name="Rettangolo arrotondato 2"/>
          <p:cNvSpPr/>
          <p:nvPr/>
        </p:nvSpPr>
        <p:spPr>
          <a:xfrm>
            <a:off x="357158" y="2357430"/>
            <a:ext cx="2143140" cy="857256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 contourW="12700">
            <a:contourClr>
              <a:srgbClr val="3333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85000"/>
                  </a:schemeClr>
                </a:solidFill>
              </a:rPr>
              <a:t>Strumenti utilizzati:</a:t>
            </a:r>
          </a:p>
        </p:txBody>
      </p:sp>
      <p:sp>
        <p:nvSpPr>
          <p:cNvPr id="4" name="Rettangolo arrotondato 3"/>
          <p:cNvSpPr/>
          <p:nvPr/>
        </p:nvSpPr>
        <p:spPr>
          <a:xfrm>
            <a:off x="357158" y="3286124"/>
            <a:ext cx="2143140" cy="857256"/>
          </a:xfrm>
          <a:prstGeom prst="roundRect">
            <a:avLst/>
          </a:prstGeom>
          <a:solidFill>
            <a:srgbClr val="0070C0"/>
          </a:solidFill>
          <a:ln w="28575">
            <a:solidFill>
              <a:srgbClr val="FF0000"/>
            </a:solidFill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Analisi esplorativa dei dati (EDA):</a:t>
            </a:r>
          </a:p>
        </p:txBody>
      </p:sp>
      <p:sp>
        <p:nvSpPr>
          <p:cNvPr id="39" name="Rettangolo 38"/>
          <p:cNvSpPr/>
          <p:nvPr/>
        </p:nvSpPr>
        <p:spPr>
          <a:xfrm>
            <a:off x="3059832" y="260648"/>
            <a:ext cx="4752528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003399"/>
              </a:contourClr>
            </a:sp3d>
          </a:bodyPr>
          <a:lstStyle/>
          <a:p>
            <a:pPr algn="ctr">
              <a:buFont typeface="Wingdings" pitchFamily="2" charset="2"/>
              <a:buChar char="Ø"/>
            </a:pP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II) Statistiche riassuntive sul dataset:</a:t>
            </a:r>
          </a:p>
        </p:txBody>
      </p:sp>
      <p:sp>
        <p:nvSpPr>
          <p:cNvPr id="22" name="Rettangolo arrotondato 7">
            <a:extLst>
              <a:ext uri="{FF2B5EF4-FFF2-40B4-BE49-F238E27FC236}">
                <a16:creationId xmlns="" xmlns:a16="http://schemas.microsoft.com/office/drawing/2014/main" id="{53B4FF8C-07B5-4DED-BB15-751927EB9A83}"/>
              </a:ext>
            </a:extLst>
          </p:cNvPr>
          <p:cNvSpPr/>
          <p:nvPr/>
        </p:nvSpPr>
        <p:spPr>
          <a:xfrm>
            <a:off x="357158" y="4214818"/>
            <a:ext cx="2143140" cy="857256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 contourW="12700">
            <a:contourClr>
              <a:srgbClr val="3333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>
                    <a:lumMod val="85000"/>
                  </a:schemeClr>
                </a:solidFill>
              </a:rPr>
              <a:t>Prediction</a:t>
            </a:r>
            <a:r>
              <a:rPr lang="it-IT" dirty="0">
                <a:solidFill>
                  <a:schemeClr val="tx1">
                    <a:lumMod val="85000"/>
                  </a:schemeClr>
                </a:solidFill>
              </a:rPr>
              <a:t> Dataset: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ED27E426-7B97-4A19-8D31-2505EA7A691D}"/>
              </a:ext>
            </a:extLst>
          </p:cNvPr>
          <p:cNvSpPr txBox="1"/>
          <p:nvPr/>
        </p:nvSpPr>
        <p:spPr>
          <a:xfrm>
            <a:off x="3491880" y="731018"/>
            <a:ext cx="468052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magine 6">
            <a:extLst>
              <a:ext uri="{FF2B5EF4-FFF2-40B4-BE49-F238E27FC236}">
                <a16:creationId xmlns="" xmlns:a16="http://schemas.microsoft.com/office/drawing/2014/main" id="{F41F125A-E1D2-4090-9034-163DABF30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26" t="31791" r="10624" b="18040"/>
          <a:stretch/>
        </p:blipFill>
        <p:spPr>
          <a:xfrm>
            <a:off x="2576954" y="963453"/>
            <a:ext cx="6478589" cy="527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2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arrotondato 1"/>
          <p:cNvSpPr/>
          <p:nvPr/>
        </p:nvSpPr>
        <p:spPr>
          <a:xfrm>
            <a:off x="357158" y="1428736"/>
            <a:ext cx="2143140" cy="857256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 contourW="12700">
            <a:contourClr>
              <a:srgbClr val="3333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85000"/>
                  </a:schemeClr>
                </a:solidFill>
              </a:rPr>
              <a:t>Obiettivi:</a:t>
            </a:r>
          </a:p>
        </p:txBody>
      </p:sp>
      <p:sp>
        <p:nvSpPr>
          <p:cNvPr id="3" name="Rettangolo arrotondato 2"/>
          <p:cNvSpPr/>
          <p:nvPr/>
        </p:nvSpPr>
        <p:spPr>
          <a:xfrm>
            <a:off x="357158" y="2357430"/>
            <a:ext cx="2143140" cy="857256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 contourW="12700">
            <a:contourClr>
              <a:srgbClr val="3333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>
                    <a:lumMod val="85000"/>
                  </a:schemeClr>
                </a:solidFill>
              </a:rPr>
              <a:t>Strumenti utilizzati:</a:t>
            </a:r>
          </a:p>
        </p:txBody>
      </p:sp>
      <p:sp>
        <p:nvSpPr>
          <p:cNvPr id="4" name="Rettangolo arrotondato 3"/>
          <p:cNvSpPr/>
          <p:nvPr/>
        </p:nvSpPr>
        <p:spPr>
          <a:xfrm>
            <a:off x="357158" y="3286124"/>
            <a:ext cx="2143140" cy="857256"/>
          </a:xfrm>
          <a:prstGeom prst="roundRect">
            <a:avLst/>
          </a:prstGeom>
          <a:solidFill>
            <a:srgbClr val="0070C0"/>
          </a:solidFill>
          <a:ln w="28575">
            <a:solidFill>
              <a:srgbClr val="FF0000"/>
            </a:solidFill>
          </a:ln>
          <a:scene3d>
            <a:camera prst="orthographicFront"/>
            <a:lightRig rig="threePt" dir="t"/>
          </a:scene3d>
          <a:sp3d contourW="12700">
            <a:contourClr>
              <a:srgbClr val="FF000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Analisi esplorativa dei dati (EDA):</a:t>
            </a:r>
          </a:p>
        </p:txBody>
      </p:sp>
      <p:sp>
        <p:nvSpPr>
          <p:cNvPr id="39" name="Rettangolo 38"/>
          <p:cNvSpPr/>
          <p:nvPr/>
        </p:nvSpPr>
        <p:spPr>
          <a:xfrm>
            <a:off x="3059832" y="294743"/>
            <a:ext cx="4752528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003399"/>
              </a:contourClr>
            </a:sp3d>
          </a:bodyPr>
          <a:lstStyle/>
          <a:p>
            <a:pPr algn="ctr">
              <a:buFont typeface="Wingdings" pitchFamily="2" charset="2"/>
              <a:buChar char="Ø"/>
            </a:pP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II) Statistiche riassuntive sul dataset:</a:t>
            </a:r>
          </a:p>
        </p:txBody>
      </p:sp>
      <p:sp>
        <p:nvSpPr>
          <p:cNvPr id="22" name="Rettangolo arrotondato 7">
            <a:extLst>
              <a:ext uri="{FF2B5EF4-FFF2-40B4-BE49-F238E27FC236}">
                <a16:creationId xmlns="" xmlns:a16="http://schemas.microsoft.com/office/drawing/2014/main" id="{53B4FF8C-07B5-4DED-BB15-751927EB9A83}"/>
              </a:ext>
            </a:extLst>
          </p:cNvPr>
          <p:cNvSpPr/>
          <p:nvPr/>
        </p:nvSpPr>
        <p:spPr>
          <a:xfrm>
            <a:off x="357158" y="4214818"/>
            <a:ext cx="2143140" cy="857256"/>
          </a:xfrm>
          <a:prstGeom prst="roundRect">
            <a:avLst/>
          </a:prstGeom>
          <a:solidFill>
            <a:srgbClr val="0070C0"/>
          </a:solidFill>
          <a:scene3d>
            <a:camera prst="orthographicFront"/>
            <a:lightRig rig="threePt" dir="t"/>
          </a:scene3d>
          <a:sp3d contourW="12700">
            <a:contourClr>
              <a:srgbClr val="3333CC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>
                <a:solidFill>
                  <a:schemeClr val="tx1">
                    <a:lumMod val="85000"/>
                  </a:schemeClr>
                </a:solidFill>
              </a:rPr>
              <a:t>Prediction</a:t>
            </a:r>
            <a:r>
              <a:rPr lang="it-IT" dirty="0">
                <a:solidFill>
                  <a:schemeClr val="tx1">
                    <a:lumMod val="85000"/>
                  </a:schemeClr>
                </a:solidFill>
              </a:rPr>
              <a:t> Dataset: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ED27E426-7B97-4A19-8D31-2505EA7A691D}"/>
              </a:ext>
            </a:extLst>
          </p:cNvPr>
          <p:cNvSpPr txBox="1"/>
          <p:nvPr/>
        </p:nvSpPr>
        <p:spPr>
          <a:xfrm>
            <a:off x="3491880" y="694853"/>
            <a:ext cx="468052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="" xmlns:a16="http://schemas.microsoft.com/office/drawing/2014/main" id="{C8FF1C29-0E26-4F81-8D8A-5E16FF3EBB19}"/>
              </a:ext>
            </a:extLst>
          </p:cNvPr>
          <p:cNvSpPr txBox="1"/>
          <p:nvPr/>
        </p:nvSpPr>
        <p:spPr>
          <a:xfrm>
            <a:off x="3059832" y="1124744"/>
            <a:ext cx="5112568" cy="337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</a:pPr>
            <a:r>
              <a:rPr lang="it-IT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Osservazioni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pressione sanguigna media (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trtbps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 un individuo è 130, mentre il valore massimo arriva fino a 200;</a:t>
            </a:r>
          </a:p>
          <a:p>
            <a:pPr marL="342900" lvl="0" indent="-342900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frequenza cardiaca media (</a:t>
            </a:r>
            <a:r>
              <a:rPr lang="it-IT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thalach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del gruppo è 152, mentre nel complesso varia tra 133 e 202;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L’età del gruppo varia da 29 a 77 e l’età media è 55,5.</a:t>
            </a:r>
          </a:p>
        </p:txBody>
      </p:sp>
    </p:spTree>
    <p:extLst>
      <p:ext uri="{BB962C8B-B14F-4D97-AF65-F5344CB8AC3E}">
        <p14:creationId xmlns:p14="http://schemas.microsoft.com/office/powerpoint/2010/main" val="22570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tangolo 38"/>
          <p:cNvSpPr/>
          <p:nvPr/>
        </p:nvSpPr>
        <p:spPr>
          <a:xfrm>
            <a:off x="2483768" y="237411"/>
            <a:ext cx="4176464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>
              <a:contourClr>
                <a:srgbClr val="003399"/>
              </a:contourClr>
            </a:sp3d>
          </a:bodyPr>
          <a:lstStyle/>
          <a:p>
            <a:pPr algn="ctr">
              <a:buFont typeface="Wingdings" pitchFamily="2" charset="2"/>
              <a:buChar char="Ø"/>
            </a:pPr>
            <a:r>
              <a:rPr lang="it-IT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III) Caratteristiche categoriali: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="" xmlns:a16="http://schemas.microsoft.com/office/drawing/2014/main" id="{ED27E426-7B97-4A19-8D31-2505EA7A691D}"/>
              </a:ext>
            </a:extLst>
          </p:cNvPr>
          <p:cNvSpPr txBox="1"/>
          <p:nvPr/>
        </p:nvSpPr>
        <p:spPr>
          <a:xfrm>
            <a:off x="3491880" y="694853"/>
            <a:ext cx="468052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="" xmlns:a16="http://schemas.microsoft.com/office/drawing/2014/main" id="{DE919ACA-E997-41D8-AD6F-9579C2C39D13}"/>
              </a:ext>
            </a:extLst>
          </p:cNvPr>
          <p:cNvSpPr txBox="1"/>
          <p:nvPr/>
        </p:nvSpPr>
        <p:spPr>
          <a:xfrm>
            <a:off x="70773" y="1004258"/>
            <a:ext cx="415027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Sesso dei pazienti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="" xmlns:a16="http://schemas.microsoft.com/office/drawing/2014/main" id="{25C1FE88-A498-4D44-BD66-F21F32B1CC1F}"/>
              </a:ext>
            </a:extLst>
          </p:cNvPr>
          <p:cNvSpPr txBox="1"/>
          <p:nvPr/>
        </p:nvSpPr>
        <p:spPr>
          <a:xfrm>
            <a:off x="4781405" y="1010688"/>
            <a:ext cx="429182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Tipi di dolore al petto (</a:t>
            </a:r>
            <a:r>
              <a:rPr lang="it-IT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cp</a:t>
            </a:r>
            <a:r>
              <a:rPr lang="it-IT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="" xmlns:a16="http://schemas.microsoft.com/office/drawing/2014/main" id="{2F625362-34A8-4981-B75C-8A93F09465F1}"/>
              </a:ext>
            </a:extLst>
          </p:cNvPr>
          <p:cNvSpPr txBox="1"/>
          <p:nvPr/>
        </p:nvSpPr>
        <p:spPr>
          <a:xfrm>
            <a:off x="280179" y="3920908"/>
            <a:ext cx="415027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</a:pPr>
            <a:r>
              <a:rPr lang="it-IT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it-IT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Osservazione:</a:t>
            </a:r>
          </a:p>
          <a:p>
            <a:pPr>
              <a:lnSpc>
                <a:spcPct val="150000"/>
              </a:lnSpc>
            </a:pPr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 numero degli uomini presenti nel dataset è più del doppio del numero delle donne.</a:t>
            </a:r>
          </a:p>
          <a:p>
            <a:endParaRPr lang="it-IT" dirty="0"/>
          </a:p>
        </p:txBody>
      </p:sp>
      <p:sp>
        <p:nvSpPr>
          <p:cNvPr id="11" name="CasellaDiTesto 10">
            <a:extLst>
              <a:ext uri="{FF2B5EF4-FFF2-40B4-BE49-F238E27FC236}">
                <a16:creationId xmlns="" xmlns:a16="http://schemas.microsoft.com/office/drawing/2014/main" id="{D5362729-97A5-4527-89F3-94B39D068AE7}"/>
              </a:ext>
            </a:extLst>
          </p:cNvPr>
          <p:cNvSpPr txBox="1"/>
          <p:nvPr/>
        </p:nvSpPr>
        <p:spPr>
          <a:xfrm>
            <a:off x="4571999" y="3920908"/>
            <a:ext cx="4571999" cy="2540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</a:pPr>
            <a:r>
              <a:rPr lang="it-IT" sz="1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it-IT" sz="18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Osservazione</a:t>
            </a:r>
            <a:r>
              <a:rPr lang="it-IT" sz="1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it-IT" sz="18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50000"/>
              </a:lnSpc>
              <a:spcAft>
                <a:spcPts val="800"/>
              </a:spcAft>
            </a:pPr>
            <a:r>
              <a:rPr lang="it-IT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 persone di categoria 0 (con tipica angina) sono presenti in modo maggiore nel dataset, mentre quelle di categoria 3 (asintomatiche) sono presenti in modo minore.</a:t>
            </a:r>
            <a:endParaRPr lang="it-IT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="" xmlns:a16="http://schemas.microsoft.com/office/drawing/2014/main" id="{DE049314-4C28-4740-8920-38410A6379B2}"/>
              </a:ext>
            </a:extLst>
          </p:cNvPr>
          <p:cNvPicPr/>
          <p:nvPr/>
        </p:nvPicPr>
        <p:blipFill rotWithShape="1">
          <a:blip r:embed="rId3"/>
          <a:srcRect l="19371" t="30929" r="9316" b="7187"/>
          <a:stretch/>
        </p:blipFill>
        <p:spPr bwMode="auto">
          <a:xfrm>
            <a:off x="70773" y="1384340"/>
            <a:ext cx="4150274" cy="25473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Immagine 17">
            <a:extLst>
              <a:ext uri="{FF2B5EF4-FFF2-40B4-BE49-F238E27FC236}">
                <a16:creationId xmlns="" xmlns:a16="http://schemas.microsoft.com/office/drawing/2014/main" id="{264A33A8-07F8-47B5-883F-B226213CB0A7}"/>
              </a:ext>
            </a:extLst>
          </p:cNvPr>
          <p:cNvPicPr/>
          <p:nvPr/>
        </p:nvPicPr>
        <p:blipFill rotWithShape="1">
          <a:blip r:embed="rId4"/>
          <a:srcRect l="11790" t="29933" r="34583" b="10179"/>
          <a:stretch/>
        </p:blipFill>
        <p:spPr bwMode="auto">
          <a:xfrm>
            <a:off x="4781405" y="1373590"/>
            <a:ext cx="4291822" cy="254731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4105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7" grpId="0" animBg="1"/>
      <p:bldP spid="12" grpId="0" animBg="1"/>
      <p:bldP spid="8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{14D7A165-EA70-FD40-B6E8-660CA13D1992}tf10001122</Template>
  <TotalTime>7844</TotalTime>
  <Words>1074</Words>
  <Application>Microsoft Office PowerPoint</Application>
  <PresentationFormat>Presentazione su schermo (4:3)</PresentationFormat>
  <Paragraphs>140</Paragraphs>
  <Slides>18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6" baseType="lpstr">
      <vt:lpstr>Arial</vt:lpstr>
      <vt:lpstr>Calibri</vt:lpstr>
      <vt:lpstr>Symbol</vt:lpstr>
      <vt:lpstr>Times New Roman</vt:lpstr>
      <vt:lpstr>Trebuchet MS</vt:lpstr>
      <vt:lpstr>Tw Cen MT</vt:lpstr>
      <vt:lpstr>Wingdings</vt:lpstr>
      <vt:lpstr>Circuito</vt:lpstr>
      <vt:lpstr>Presentazione standard di PowerPoint</vt:lpstr>
      <vt:lpstr>Meccanismi di apprendimento dai dati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utente</dc:creator>
  <cp:lastModifiedBy>federico crucillà</cp:lastModifiedBy>
  <cp:revision>410</cp:revision>
  <dcterms:created xsi:type="dcterms:W3CDTF">2016-09-29T15:01:55Z</dcterms:created>
  <dcterms:modified xsi:type="dcterms:W3CDTF">2021-10-14T08:32:34Z</dcterms:modified>
</cp:coreProperties>
</file>