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9" r:id="rId4"/>
    <p:sldId id="260" r:id="rId5"/>
    <p:sldId id="258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A78785-B964-480F-8E55-6E8687C88D84}" v="606" dt="2022-03-09T15:53:58.734"/>
    <p1510:client id="{A5FBED77-FD55-4896-9B48-F4ED4B09C399}" v="354" dt="2022-03-09T16:15:40.30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3/9/2022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9143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3/9/2022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668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3/9/2022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1859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3/9/2022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490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3/9/2022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040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3/9/2022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424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3/9/2022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754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3/9/2022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506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3/9/2022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2549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3/9/2022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556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3/9/2022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363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3/9/2022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9266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2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67B74F2B-9534-4540-96B0-5C8E958B9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F561585-2646-4413-B869-277DE7845798}"/>
              </a:ext>
            </a:extLst>
          </p:cNvPr>
          <p:cNvSpPr txBox="1"/>
          <p:nvPr/>
        </p:nvSpPr>
        <p:spPr>
          <a:xfrm>
            <a:off x="528187" y="876075"/>
            <a:ext cx="3180021" cy="83253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 marL="685800" indent="-6858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Wingdings"/>
              <a:buChar char="Ø"/>
            </a:pPr>
            <a:r>
              <a:rPr lang="en-US" sz="4800" b="1" i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RDBMS </a:t>
            </a:r>
            <a:endParaRPr lang="en-US" sz="4800" i="1" spc="-5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800" spc="-5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7" name="!!Straight Connector">
            <a:extLst>
              <a:ext uri="{FF2B5EF4-FFF2-40B4-BE49-F238E27FC236}">
                <a16:creationId xmlns:a16="http://schemas.microsoft.com/office/drawing/2014/main" id="{33BECB2B-2CFA-412C-880F-C4B6097493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42903" y="1917852"/>
            <a:ext cx="59436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ZoneTexte 4">
            <a:extLst>
              <a:ext uri="{FF2B5EF4-FFF2-40B4-BE49-F238E27FC236}">
                <a16:creationId xmlns:a16="http://schemas.microsoft.com/office/drawing/2014/main" id="{9FD8363B-BFC0-4C9B-A38C-2F828A2AC797}"/>
              </a:ext>
            </a:extLst>
          </p:cNvPr>
          <p:cNvSpPr txBox="1"/>
          <p:nvPr/>
        </p:nvSpPr>
        <p:spPr>
          <a:xfrm>
            <a:off x="801356" y="5199331"/>
            <a:ext cx="5825456" cy="1546779"/>
          </a:xfrm>
          <a:prstGeom prst="rect">
            <a:avLst/>
          </a:prstGeom>
        </p:spPr>
        <p:txBody>
          <a:bodyPr rot="0" spcFirstLastPara="0" vertOverflow="overflow" horzOverflow="overflow" vert="horz" lIns="0" tIns="45720" rIns="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>
              <a:spcAft>
                <a:spcPts val="600"/>
              </a:spcAft>
              <a:buFont typeface="Calibri" panose="020F0502020204030204" pitchFamily="34" charset="0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All modern database management systems like SQL, MS SQL Server, IBM DB2, ORACLE, My-SQL and Microsoft Access are based on RDBMS.</a:t>
            </a:r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</a:rPr>
              <a:t> </a:t>
            </a:r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spcAft>
                <a:spcPts val="600"/>
              </a:spcAft>
              <a:buFont typeface="Calibri" panose="020F0502020204030204" pitchFamily="34" charset="0"/>
            </a:pPr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1B60310-C5C3-46A0-A452-2A0B00843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268D953-C525-4444-88A2-7EA59BB9DD45}"/>
              </a:ext>
            </a:extLst>
          </p:cNvPr>
          <p:cNvSpPr txBox="1"/>
          <p:nvPr/>
        </p:nvSpPr>
        <p:spPr>
          <a:xfrm>
            <a:off x="683464" y="1704255"/>
            <a:ext cx="4957312" cy="255454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600"/>
              </a:spcAft>
            </a:pPr>
            <a:r>
              <a:rPr lang="fr-FR" sz="2000" dirty="0">
                <a:solidFill>
                  <a:schemeClr val="bg2">
                    <a:lumMod val="10000"/>
                  </a:schemeClr>
                </a:solidFill>
                <a:ea typeface="+mn-lt"/>
                <a:cs typeface="+mn-lt"/>
              </a:rPr>
              <a:t>The RDBMS </a:t>
            </a:r>
            <a:r>
              <a:rPr lang="fr-FR" sz="2000" dirty="0" err="1">
                <a:solidFill>
                  <a:schemeClr val="bg2">
                    <a:lumMod val="10000"/>
                  </a:schemeClr>
                </a:solidFill>
                <a:ea typeface="+mn-lt"/>
                <a:cs typeface="+mn-lt"/>
              </a:rPr>
              <a:t>is</a:t>
            </a:r>
            <a:r>
              <a:rPr lang="fr-FR" sz="2000" dirty="0">
                <a:solidFill>
                  <a:schemeClr val="bg2">
                    <a:lumMod val="10000"/>
                  </a:schemeClr>
                </a:solidFill>
                <a:ea typeface="+mn-lt"/>
                <a:cs typeface="+mn-lt"/>
              </a:rPr>
              <a:t> the Most </a:t>
            </a:r>
            <a:r>
              <a:rPr lang="fr-FR" sz="2000" dirty="0" err="1">
                <a:solidFill>
                  <a:schemeClr val="bg2">
                    <a:lumMod val="10000"/>
                  </a:schemeClr>
                </a:solidFill>
                <a:ea typeface="+mn-lt"/>
                <a:cs typeface="+mn-lt"/>
              </a:rPr>
              <a:t>popular</a:t>
            </a:r>
            <a:r>
              <a:rPr lang="fr-FR" sz="2000" dirty="0">
                <a:solidFill>
                  <a:schemeClr val="bg2">
                    <a:lumMod val="10000"/>
                  </a:schemeClr>
                </a:solidFill>
                <a:ea typeface="+mn-lt"/>
                <a:cs typeface="+mn-lt"/>
              </a:rPr>
              <a:t> </a:t>
            </a:r>
            <a:r>
              <a:rPr lang="fr-FR" sz="2000" dirty="0" err="1">
                <a:solidFill>
                  <a:schemeClr val="bg2">
                    <a:lumMod val="10000"/>
                  </a:schemeClr>
                </a:solidFill>
                <a:ea typeface="+mn-lt"/>
                <a:cs typeface="+mn-lt"/>
              </a:rPr>
              <a:t>database</a:t>
            </a:r>
            <a:r>
              <a:rPr lang="fr-FR" sz="2000" dirty="0">
                <a:solidFill>
                  <a:schemeClr val="bg2">
                    <a:lumMod val="10000"/>
                  </a:schemeClr>
                </a:solidFill>
                <a:ea typeface="+mn-lt"/>
                <a:cs typeface="+mn-lt"/>
              </a:rPr>
              <a:t> system </a:t>
            </a:r>
            <a:r>
              <a:rPr lang="fr-FR" sz="2000" dirty="0" err="1">
                <a:solidFill>
                  <a:schemeClr val="bg2">
                    <a:lumMod val="10000"/>
                  </a:schemeClr>
                </a:solidFill>
                <a:ea typeface="+mn-lt"/>
                <a:cs typeface="+mn-lt"/>
              </a:rPr>
              <a:t>among</a:t>
            </a:r>
            <a:r>
              <a:rPr lang="fr-FR" sz="2000" dirty="0">
                <a:solidFill>
                  <a:schemeClr val="bg2">
                    <a:lumMod val="10000"/>
                  </a:schemeClr>
                </a:solidFill>
                <a:ea typeface="+mn-lt"/>
                <a:cs typeface="+mn-lt"/>
              </a:rPr>
              <a:t> Organizations </a:t>
            </a:r>
            <a:r>
              <a:rPr lang="fr-FR" sz="2000" dirty="0" err="1">
                <a:solidFill>
                  <a:schemeClr val="bg2">
                    <a:lumMod val="10000"/>
                  </a:schemeClr>
                </a:solidFill>
                <a:ea typeface="+mn-lt"/>
                <a:cs typeface="+mn-lt"/>
              </a:rPr>
              <a:t>across</a:t>
            </a:r>
            <a:r>
              <a:rPr lang="fr-FR" sz="2000" dirty="0">
                <a:solidFill>
                  <a:schemeClr val="bg2">
                    <a:lumMod val="10000"/>
                  </a:schemeClr>
                </a:solidFill>
                <a:ea typeface="+mn-lt"/>
                <a:cs typeface="+mn-lt"/>
              </a:rPr>
              <a:t> the world. It </a:t>
            </a:r>
            <a:r>
              <a:rPr lang="fr-FR" sz="2000" dirty="0" err="1">
                <a:solidFill>
                  <a:schemeClr val="bg2">
                    <a:lumMod val="10000"/>
                  </a:schemeClr>
                </a:solidFill>
                <a:ea typeface="+mn-lt"/>
                <a:cs typeface="+mn-lt"/>
              </a:rPr>
              <a:t>provides</a:t>
            </a:r>
            <a:r>
              <a:rPr lang="fr-FR" sz="2000" dirty="0">
                <a:solidFill>
                  <a:schemeClr val="bg2">
                    <a:lumMod val="10000"/>
                  </a:schemeClr>
                </a:solidFill>
                <a:ea typeface="+mn-lt"/>
                <a:cs typeface="+mn-lt"/>
              </a:rPr>
              <a:t> a </a:t>
            </a:r>
            <a:r>
              <a:rPr lang="fr-FR" sz="2000" dirty="0" err="1">
                <a:solidFill>
                  <a:schemeClr val="bg2">
                    <a:lumMod val="10000"/>
                  </a:schemeClr>
                </a:solidFill>
                <a:ea typeface="+mn-lt"/>
                <a:cs typeface="+mn-lt"/>
              </a:rPr>
              <a:t>dependable</a:t>
            </a:r>
            <a:r>
              <a:rPr lang="fr-FR" sz="2000" dirty="0">
                <a:solidFill>
                  <a:schemeClr val="bg2">
                    <a:lumMod val="10000"/>
                  </a:schemeClr>
                </a:solidFill>
                <a:ea typeface="+mn-lt"/>
                <a:cs typeface="+mn-lt"/>
              </a:rPr>
              <a:t> </a:t>
            </a:r>
            <a:r>
              <a:rPr lang="fr-FR" sz="2000" dirty="0" err="1">
                <a:solidFill>
                  <a:schemeClr val="bg2">
                    <a:lumMod val="10000"/>
                  </a:schemeClr>
                </a:solidFill>
                <a:ea typeface="+mn-lt"/>
                <a:cs typeface="+mn-lt"/>
              </a:rPr>
              <a:t>method</a:t>
            </a:r>
            <a:r>
              <a:rPr lang="fr-FR" sz="2000" dirty="0">
                <a:solidFill>
                  <a:schemeClr val="bg2">
                    <a:lumMod val="10000"/>
                  </a:schemeClr>
                </a:solidFill>
                <a:ea typeface="+mn-lt"/>
                <a:cs typeface="+mn-lt"/>
              </a:rPr>
              <a:t> of </a:t>
            </a:r>
            <a:r>
              <a:rPr lang="fr-FR" sz="2000" dirty="0" err="1">
                <a:solidFill>
                  <a:schemeClr val="bg2">
                    <a:lumMod val="10000"/>
                  </a:schemeClr>
                </a:solidFill>
                <a:ea typeface="+mn-lt"/>
                <a:cs typeface="+mn-lt"/>
              </a:rPr>
              <a:t>storing</a:t>
            </a:r>
            <a:r>
              <a:rPr lang="fr-FR" sz="2000" dirty="0">
                <a:solidFill>
                  <a:schemeClr val="bg2">
                    <a:lumMod val="10000"/>
                  </a:schemeClr>
                </a:solidFill>
                <a:ea typeface="+mn-lt"/>
                <a:cs typeface="+mn-lt"/>
              </a:rPr>
              <a:t> and </a:t>
            </a:r>
            <a:r>
              <a:rPr lang="fr-FR" sz="2000" dirty="0" err="1">
                <a:solidFill>
                  <a:schemeClr val="bg2">
                    <a:lumMod val="10000"/>
                  </a:schemeClr>
                </a:solidFill>
                <a:ea typeface="+mn-lt"/>
                <a:cs typeface="+mn-lt"/>
              </a:rPr>
              <a:t>retrieving</a:t>
            </a:r>
            <a:r>
              <a:rPr lang="fr-FR" sz="2000" dirty="0">
                <a:solidFill>
                  <a:schemeClr val="bg2">
                    <a:lumMod val="10000"/>
                  </a:schemeClr>
                </a:solidFill>
                <a:ea typeface="+mn-lt"/>
                <a:cs typeface="+mn-lt"/>
              </a:rPr>
              <a:t> large </a:t>
            </a:r>
            <a:r>
              <a:rPr lang="fr-FR" sz="2000" dirty="0" err="1">
                <a:solidFill>
                  <a:schemeClr val="bg2">
                    <a:lumMod val="10000"/>
                  </a:schemeClr>
                </a:solidFill>
                <a:ea typeface="+mn-lt"/>
                <a:cs typeface="+mn-lt"/>
              </a:rPr>
              <a:t>amounts</a:t>
            </a:r>
            <a:r>
              <a:rPr lang="fr-FR" sz="2000" dirty="0">
                <a:solidFill>
                  <a:schemeClr val="bg2">
                    <a:lumMod val="10000"/>
                  </a:schemeClr>
                </a:solidFill>
                <a:ea typeface="+mn-lt"/>
                <a:cs typeface="+mn-lt"/>
              </a:rPr>
              <a:t> of data </a:t>
            </a:r>
            <a:r>
              <a:rPr lang="fr-FR" sz="2000" dirty="0" err="1">
                <a:solidFill>
                  <a:schemeClr val="bg2">
                    <a:lumMod val="10000"/>
                  </a:schemeClr>
                </a:solidFill>
                <a:ea typeface="+mn-lt"/>
                <a:cs typeface="+mn-lt"/>
              </a:rPr>
              <a:t>while</a:t>
            </a:r>
            <a:r>
              <a:rPr lang="fr-FR" sz="2000" dirty="0">
                <a:solidFill>
                  <a:schemeClr val="bg2">
                    <a:lumMod val="10000"/>
                  </a:schemeClr>
                </a:solidFill>
                <a:ea typeface="+mn-lt"/>
                <a:cs typeface="+mn-lt"/>
              </a:rPr>
              <a:t> </a:t>
            </a:r>
            <a:r>
              <a:rPr lang="fr-FR" sz="2000" dirty="0" err="1">
                <a:solidFill>
                  <a:schemeClr val="bg2">
                    <a:lumMod val="10000"/>
                  </a:schemeClr>
                </a:solidFill>
                <a:ea typeface="+mn-lt"/>
                <a:cs typeface="+mn-lt"/>
              </a:rPr>
              <a:t>offering</a:t>
            </a:r>
            <a:r>
              <a:rPr lang="fr-FR" sz="2000" dirty="0">
                <a:solidFill>
                  <a:schemeClr val="bg2">
                    <a:lumMod val="10000"/>
                  </a:schemeClr>
                </a:solidFill>
                <a:ea typeface="+mn-lt"/>
                <a:cs typeface="+mn-lt"/>
              </a:rPr>
              <a:t> a combination of system performance and ease of implémentation.</a:t>
            </a:r>
            <a:endParaRPr lang="fr-FR" sz="2000">
              <a:solidFill>
                <a:schemeClr val="bg2">
                  <a:lumMod val="10000"/>
                </a:schemeClr>
              </a:solidFill>
              <a:ea typeface="+mn-lt"/>
              <a:cs typeface="Calibri"/>
            </a:endParaRPr>
          </a:p>
        </p:txBody>
      </p:sp>
      <p:pic>
        <p:nvPicPr>
          <p:cNvPr id="9" name="Image 9" descr="Une image contenant texte, ordinateur, intérieur, clavier&#10;&#10;Description générée automatiquement">
            <a:extLst>
              <a:ext uri="{FF2B5EF4-FFF2-40B4-BE49-F238E27FC236}">
                <a16:creationId xmlns:a16="http://schemas.microsoft.com/office/drawing/2014/main" id="{09B5BA92-FF79-464F-AE2C-3C0515524B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5985" y="-7087"/>
            <a:ext cx="5431765" cy="6426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089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BDCE7B50-FF5C-4D15-9726-2DB999C2FDF8}"/>
              </a:ext>
            </a:extLst>
          </p:cNvPr>
          <p:cNvSpPr txBox="1"/>
          <p:nvPr/>
        </p:nvSpPr>
        <p:spPr>
          <a:xfrm>
            <a:off x="1103282" y="1293019"/>
            <a:ext cx="3180021" cy="83253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2500"/>
          </a:bodyPr>
          <a:lstStyle/>
          <a:p>
            <a:pPr marL="685800" indent="-6858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/>
              <a:buChar char="•"/>
            </a:pPr>
            <a:r>
              <a:rPr lang="en-US" sz="4800" spc="-50" dirty="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My-SQL</a:t>
            </a:r>
            <a:endParaRPr lang="en-US" sz="4800" i="1" spc="-50" dirty="0" err="1">
              <a:solidFill>
                <a:schemeClr val="tx1">
                  <a:lumMod val="75000"/>
                  <a:lumOff val="25000"/>
                </a:schemeClr>
              </a:solidFill>
              <a:ea typeface="+mn-lt"/>
              <a:cs typeface="+mn-lt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800" spc="-5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43594EB-5ADA-4339-940A-39B2D6C5FD5E}"/>
              </a:ext>
            </a:extLst>
          </p:cNvPr>
          <p:cNvSpPr txBox="1"/>
          <p:nvPr/>
        </p:nvSpPr>
        <p:spPr>
          <a:xfrm>
            <a:off x="152401" y="2122098"/>
            <a:ext cx="1257731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Arial"/>
                <a:cs typeface="Arial"/>
              </a:rPr>
              <a:t>MySQL is a system that helps store and manage data efficiently. It's generally stores data in a structured fashion.</a:t>
            </a:r>
            <a:endParaRPr lang="en-US" dirty="0">
              <a:solidFill>
                <a:schemeClr val="accent2">
                  <a:lumMod val="50000"/>
                </a:schemeClr>
              </a:solidFill>
              <a:latin typeface="Sagona Book" panose="020F0502020204030204"/>
              <a:cs typeface="Arial"/>
            </a:endParaRPr>
          </a:p>
          <a:p>
            <a:endParaRPr lang="en-US" dirty="0">
              <a:solidFill>
                <a:schemeClr val="accent2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DC3F68DE-383B-4DC2-874F-176AE19EABCC}"/>
              </a:ext>
            </a:extLst>
          </p:cNvPr>
          <p:cNvSpPr txBox="1"/>
          <p:nvPr/>
        </p:nvSpPr>
        <p:spPr>
          <a:xfrm>
            <a:off x="569344" y="3861758"/>
            <a:ext cx="2843841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latin typeface="Arial"/>
                <a:cs typeface="Arial"/>
              </a:rPr>
              <a:t>this software can be downloaded, used and modified by anyone. It is free-to-use and easy-to-understand</a:t>
            </a:r>
            <a:endParaRPr lang="en-US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54E40E19-A177-4289-9C5A-C6F23281B7FD}"/>
              </a:ext>
            </a:extLst>
          </p:cNvPr>
          <p:cNvSpPr txBox="1"/>
          <p:nvPr/>
        </p:nvSpPr>
        <p:spPr>
          <a:xfrm>
            <a:off x="3703607" y="3703608"/>
            <a:ext cx="2024332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Arial"/>
                <a:cs typeface="Arial"/>
              </a:rPr>
              <a:t>MySQL stores data efficiently in the memory ensuring that data is consistent, and not redundant</a:t>
            </a:r>
            <a:endParaRPr lang="en-US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13141E04-3302-4887-AE70-D30D990B128E}"/>
              </a:ext>
            </a:extLst>
          </p:cNvPr>
          <p:cNvSpPr txBox="1"/>
          <p:nvPr/>
        </p:nvSpPr>
        <p:spPr>
          <a:xfrm>
            <a:off x="6234022" y="3674856"/>
            <a:ext cx="2110596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latin typeface="Arial"/>
                <a:cs typeface="Arial"/>
              </a:rPr>
              <a:t>Scalability refers to the ability of systems to work easily with small amounts of data, large amounts of data</a:t>
            </a:r>
            <a:endParaRPr lang="en-US"/>
          </a:p>
        </p:txBody>
      </p:sp>
      <p:sp>
        <p:nvSpPr>
          <p:cNvPr id="18" name="ZoneTexte 1">
            <a:extLst>
              <a:ext uri="{FF2B5EF4-FFF2-40B4-BE49-F238E27FC236}">
                <a16:creationId xmlns:a16="http://schemas.microsoft.com/office/drawing/2014/main" id="{608940D1-4920-44E0-ABDF-6A22432A89CE}"/>
              </a:ext>
            </a:extLst>
          </p:cNvPr>
          <p:cNvSpPr txBox="1"/>
          <p:nvPr/>
        </p:nvSpPr>
        <p:spPr>
          <a:xfrm>
            <a:off x="310550" y="3387306"/>
            <a:ext cx="2656936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Courier New"/>
              <a:buChar char="o"/>
            </a:pPr>
            <a:r>
              <a:rPr lang="en-US" b="1" dirty="0">
                <a:latin typeface="Arial"/>
                <a:cs typeface="Arial"/>
              </a:rPr>
              <a:t>Open-Source          </a:t>
            </a:r>
            <a:endParaRPr lang="fr-FR"/>
          </a:p>
        </p:txBody>
      </p:sp>
      <p:sp>
        <p:nvSpPr>
          <p:cNvPr id="21" name="ZoneTexte 2">
            <a:extLst>
              <a:ext uri="{FF2B5EF4-FFF2-40B4-BE49-F238E27FC236}">
                <a16:creationId xmlns:a16="http://schemas.microsoft.com/office/drawing/2014/main" id="{B29CE977-CE8A-48AE-A083-1AC01A316AD9}"/>
              </a:ext>
            </a:extLst>
          </p:cNvPr>
          <p:cNvSpPr txBox="1"/>
          <p:nvPr/>
        </p:nvSpPr>
        <p:spPr>
          <a:xfrm>
            <a:off x="3401682" y="3344174"/>
            <a:ext cx="290135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Courier New"/>
              <a:buChar char="o"/>
            </a:pPr>
            <a:r>
              <a:rPr lang="en-US" b="1" dirty="0">
                <a:latin typeface="Arial"/>
                <a:cs typeface="Arial"/>
              </a:rPr>
              <a:t>Quick and Reliable </a:t>
            </a:r>
            <a:endParaRPr lang="fr-FR" dirty="0"/>
          </a:p>
        </p:txBody>
      </p:sp>
      <p:sp>
        <p:nvSpPr>
          <p:cNvPr id="23" name="ZoneTexte 3">
            <a:extLst>
              <a:ext uri="{FF2B5EF4-FFF2-40B4-BE49-F238E27FC236}">
                <a16:creationId xmlns:a16="http://schemas.microsoft.com/office/drawing/2014/main" id="{8884B63A-8BCA-44B5-BF4F-23D95AB394ED}"/>
              </a:ext>
            </a:extLst>
          </p:cNvPr>
          <p:cNvSpPr txBox="1"/>
          <p:nvPr/>
        </p:nvSpPr>
        <p:spPr>
          <a:xfrm>
            <a:off x="5946475" y="3344175"/>
            <a:ext cx="1952446" cy="646331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Courier New"/>
              <a:buChar char="o"/>
            </a:pPr>
            <a:r>
              <a:rPr lang="en-US" b="1" dirty="0">
                <a:latin typeface="Arial"/>
                <a:cs typeface="Arial"/>
              </a:rPr>
              <a:t>Scalable          </a:t>
            </a:r>
            <a:endParaRPr lang="fr-FR" dirty="0"/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8DAFC46C-8F7D-46EE-9333-5774364B6E44}"/>
              </a:ext>
            </a:extLst>
          </p:cNvPr>
          <p:cNvSpPr txBox="1"/>
          <p:nvPr/>
        </p:nvSpPr>
        <p:spPr>
          <a:xfrm>
            <a:off x="8807569" y="3746741"/>
            <a:ext cx="2973237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latin typeface="Arial"/>
                <a:cs typeface="Arial"/>
              </a:rPr>
              <a:t>It provides a secure interface since it has a password system which is flexible, and ensures that it is verified based on the host before accessing the database</a:t>
            </a:r>
            <a:endParaRPr lang="en-US"/>
          </a:p>
        </p:txBody>
      </p:sp>
      <p:sp>
        <p:nvSpPr>
          <p:cNvPr id="30" name="ZoneTexte 5">
            <a:extLst>
              <a:ext uri="{FF2B5EF4-FFF2-40B4-BE49-F238E27FC236}">
                <a16:creationId xmlns:a16="http://schemas.microsoft.com/office/drawing/2014/main" id="{019124B1-FA07-47F0-9C5F-1FD928828C83}"/>
              </a:ext>
            </a:extLst>
          </p:cNvPr>
          <p:cNvSpPr txBox="1"/>
          <p:nvPr/>
        </p:nvSpPr>
        <p:spPr>
          <a:xfrm>
            <a:off x="8692551" y="3344175"/>
            <a:ext cx="27432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Courier New"/>
              <a:buChar char="o"/>
            </a:pPr>
            <a:r>
              <a:rPr lang="en-US" b="1" dirty="0">
                <a:latin typeface="Arial"/>
                <a:cs typeface="Arial"/>
              </a:rPr>
              <a:t>Secure          </a:t>
            </a:r>
            <a:endParaRPr lang="fr-FR" dirty="0"/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480D73E7-82C0-4D12-B820-2D8FBE29AF7B}"/>
              </a:ext>
            </a:extLst>
          </p:cNvPr>
          <p:cNvSpPr txBox="1"/>
          <p:nvPr/>
        </p:nvSpPr>
        <p:spPr>
          <a:xfrm>
            <a:off x="971909" y="2769079"/>
            <a:ext cx="663946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</a:rPr>
              <a:t>Main features associated with MySQL :</a:t>
            </a:r>
            <a:endParaRPr lang="fr-FR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32" name="Image 32">
            <a:extLst>
              <a:ext uri="{FF2B5EF4-FFF2-40B4-BE49-F238E27FC236}">
                <a16:creationId xmlns:a16="http://schemas.microsoft.com/office/drawing/2014/main" id="{32116140-72BD-427C-AF54-EBAAA35F0B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2551" y="199269"/>
            <a:ext cx="2369389" cy="1671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012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BDCE7B50-FF5C-4D15-9726-2DB999C2FDF8}"/>
              </a:ext>
            </a:extLst>
          </p:cNvPr>
          <p:cNvSpPr txBox="1"/>
          <p:nvPr/>
        </p:nvSpPr>
        <p:spPr>
          <a:xfrm>
            <a:off x="1103282" y="1293019"/>
            <a:ext cx="5293492" cy="83253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marL="685800" indent="-6858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/>
              <a:buChar char="•"/>
            </a:pPr>
            <a:r>
              <a:rPr lang="en-US" sz="4800" spc="-50" dirty="0">
                <a:solidFill>
                  <a:srgbClr val="002060"/>
                </a:solidFill>
                <a:ea typeface="+mn-lt"/>
                <a:cs typeface="+mn-lt"/>
              </a:rPr>
              <a:t>PostgreSQL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000" spc="-5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43594EB-5ADA-4339-940A-39B2D6C5FD5E}"/>
              </a:ext>
            </a:extLst>
          </p:cNvPr>
          <p:cNvSpPr txBox="1"/>
          <p:nvPr/>
        </p:nvSpPr>
        <p:spPr>
          <a:xfrm>
            <a:off x="152401" y="2122098"/>
            <a:ext cx="12160369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+mn-lt"/>
                <a:cs typeface="+mn-lt"/>
              </a:rPr>
              <a:t>PostgreSQL is a powerful, open source object-relational database system that uses and extends the SQL language combined with many features that safely store and scale the most complicated data workloads.</a:t>
            </a:r>
            <a:endParaRPr lang="fr-FR" dirty="0">
              <a:ea typeface="+mn-lt"/>
              <a:cs typeface="+mn-lt"/>
            </a:endParaRPr>
          </a:p>
          <a:p>
            <a:endParaRPr lang="en-US" dirty="0">
              <a:solidFill>
                <a:schemeClr val="accent2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DC3F68DE-383B-4DC2-874F-176AE19EABCC}"/>
              </a:ext>
            </a:extLst>
          </p:cNvPr>
          <p:cNvSpPr txBox="1"/>
          <p:nvPr/>
        </p:nvSpPr>
        <p:spPr>
          <a:xfrm>
            <a:off x="511835" y="3861758"/>
            <a:ext cx="2843841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latin typeface="Arial"/>
                <a:cs typeface="Arial"/>
              </a:rPr>
              <a:t>this software can be downloaded, used and modified by anyone. It is free-to-use and easy-to-understand</a:t>
            </a:r>
            <a:endParaRPr lang="en-US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54E40E19-A177-4289-9C5A-C6F23281B7FD}"/>
              </a:ext>
            </a:extLst>
          </p:cNvPr>
          <p:cNvSpPr txBox="1"/>
          <p:nvPr/>
        </p:nvSpPr>
        <p:spPr>
          <a:xfrm>
            <a:off x="3703607" y="3861759"/>
            <a:ext cx="2024332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Arial"/>
                <a:cs typeface="Arial"/>
              </a:rPr>
              <a:t>MySQL stores data efficiently in the memory ensuring that data is consistent, and not redundant</a:t>
            </a:r>
            <a:endParaRPr lang="en-US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13141E04-3302-4887-AE70-D30D990B128E}"/>
              </a:ext>
            </a:extLst>
          </p:cNvPr>
          <p:cNvSpPr txBox="1"/>
          <p:nvPr/>
        </p:nvSpPr>
        <p:spPr>
          <a:xfrm>
            <a:off x="6090248" y="3660479"/>
            <a:ext cx="2110596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just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Active standbys, PITR (Point in time recovery)</a:t>
            </a:r>
            <a:endParaRPr lang="fr-FR"/>
          </a:p>
          <a:p>
            <a:pPr marL="285750" indent="-285750" algn="just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It supports WAL (Write-ahead Logging)</a:t>
            </a:r>
            <a:endParaRPr lang="en-US"/>
          </a:p>
          <a:p>
            <a:pPr marL="285750" indent="-285750" algn="just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Tablespaces</a:t>
            </a:r>
            <a:endParaRPr lang="en-US"/>
          </a:p>
          <a:p>
            <a:endParaRPr lang="en-US" dirty="0">
              <a:latin typeface="Arial"/>
              <a:cs typeface="Arial"/>
            </a:endParaRPr>
          </a:p>
        </p:txBody>
      </p:sp>
      <p:sp>
        <p:nvSpPr>
          <p:cNvPr id="18" name="ZoneTexte 1">
            <a:extLst>
              <a:ext uri="{FF2B5EF4-FFF2-40B4-BE49-F238E27FC236}">
                <a16:creationId xmlns:a16="http://schemas.microsoft.com/office/drawing/2014/main" id="{608940D1-4920-44E0-ABDF-6A22432A89CE}"/>
              </a:ext>
            </a:extLst>
          </p:cNvPr>
          <p:cNvSpPr txBox="1"/>
          <p:nvPr/>
        </p:nvSpPr>
        <p:spPr>
          <a:xfrm>
            <a:off x="310550" y="3387306"/>
            <a:ext cx="2656936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Courier New"/>
              <a:buChar char="o"/>
            </a:pPr>
            <a:r>
              <a:rPr lang="en-US" b="1" dirty="0">
                <a:latin typeface="Arial"/>
                <a:cs typeface="Arial"/>
              </a:rPr>
              <a:t>Open-Source          </a:t>
            </a:r>
            <a:endParaRPr lang="fr-FR"/>
          </a:p>
        </p:txBody>
      </p:sp>
      <p:sp>
        <p:nvSpPr>
          <p:cNvPr id="21" name="ZoneTexte 2">
            <a:extLst>
              <a:ext uri="{FF2B5EF4-FFF2-40B4-BE49-F238E27FC236}">
                <a16:creationId xmlns:a16="http://schemas.microsoft.com/office/drawing/2014/main" id="{B29CE977-CE8A-48AE-A083-1AC01A316AD9}"/>
              </a:ext>
            </a:extLst>
          </p:cNvPr>
          <p:cNvSpPr txBox="1"/>
          <p:nvPr/>
        </p:nvSpPr>
        <p:spPr>
          <a:xfrm>
            <a:off x="3401682" y="3344174"/>
            <a:ext cx="290135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Courier New"/>
              <a:buChar char="o"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ea typeface="+mn-lt"/>
                <a:cs typeface="+mn-lt"/>
              </a:rPr>
              <a:t>Highly extensible</a:t>
            </a:r>
            <a:endParaRPr lang="fr-FR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3" name="ZoneTexte 3">
            <a:extLst>
              <a:ext uri="{FF2B5EF4-FFF2-40B4-BE49-F238E27FC236}">
                <a16:creationId xmlns:a16="http://schemas.microsoft.com/office/drawing/2014/main" id="{8884B63A-8BCA-44B5-BF4F-23D95AB394ED}"/>
              </a:ext>
            </a:extLst>
          </p:cNvPr>
          <p:cNvSpPr txBox="1"/>
          <p:nvPr/>
        </p:nvSpPr>
        <p:spPr>
          <a:xfrm>
            <a:off x="5946475" y="3344175"/>
            <a:ext cx="27432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Courier New"/>
              <a:buChar char="o"/>
            </a:pPr>
            <a:r>
              <a:rPr lang="en-US" b="1" dirty="0">
                <a:ea typeface="+mn-lt"/>
                <a:cs typeface="+mn-lt"/>
              </a:rPr>
              <a:t>Highly Reliable</a:t>
            </a:r>
            <a:endParaRPr lang="fr-FR" dirty="0"/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8DAFC46C-8F7D-46EE-9333-5774364B6E44}"/>
              </a:ext>
            </a:extLst>
          </p:cNvPr>
          <p:cNvSpPr txBox="1"/>
          <p:nvPr/>
        </p:nvSpPr>
        <p:spPr>
          <a:xfrm>
            <a:off x="8807569" y="3746741"/>
            <a:ext cx="2973237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+mn-lt"/>
                <a:cs typeface="+mn-lt"/>
              </a:rPr>
              <a:t>It includes several Authentications such </a:t>
            </a:r>
            <a:r>
              <a:rPr lang="en-US" b="1" dirty="0">
                <a:ea typeface="+mn-lt"/>
                <a:cs typeface="+mn-lt"/>
              </a:rPr>
              <a:t>as Lightweight Directory Access Protocol</a:t>
            </a:r>
            <a:r>
              <a:rPr lang="en-US" dirty="0">
                <a:ea typeface="+mn-lt"/>
                <a:cs typeface="+mn-lt"/>
              </a:rPr>
              <a:t>(LDAP), </a:t>
            </a:r>
            <a:r>
              <a:rPr lang="en-US" b="1" dirty="0">
                <a:ea typeface="+mn-lt"/>
                <a:cs typeface="+mn-lt"/>
              </a:rPr>
              <a:t>Generic Security Service Application Program Interface</a:t>
            </a:r>
            <a:endParaRPr lang="fr-FR" dirty="0"/>
          </a:p>
        </p:txBody>
      </p:sp>
      <p:sp>
        <p:nvSpPr>
          <p:cNvPr id="30" name="ZoneTexte 5">
            <a:extLst>
              <a:ext uri="{FF2B5EF4-FFF2-40B4-BE49-F238E27FC236}">
                <a16:creationId xmlns:a16="http://schemas.microsoft.com/office/drawing/2014/main" id="{019124B1-FA07-47F0-9C5F-1FD928828C83}"/>
              </a:ext>
            </a:extLst>
          </p:cNvPr>
          <p:cNvSpPr txBox="1"/>
          <p:nvPr/>
        </p:nvSpPr>
        <p:spPr>
          <a:xfrm>
            <a:off x="8692551" y="3344175"/>
            <a:ext cx="27432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Courier New"/>
              <a:buChar char="o"/>
            </a:pPr>
            <a:r>
              <a:rPr lang="en-US" b="1" dirty="0">
                <a:latin typeface="Arial"/>
                <a:cs typeface="Arial"/>
              </a:rPr>
              <a:t>Secure          </a:t>
            </a:r>
            <a:endParaRPr lang="fr-FR" dirty="0"/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480D73E7-82C0-4D12-B820-2D8FBE29AF7B}"/>
              </a:ext>
            </a:extLst>
          </p:cNvPr>
          <p:cNvSpPr txBox="1"/>
          <p:nvPr/>
        </p:nvSpPr>
        <p:spPr>
          <a:xfrm>
            <a:off x="310551" y="2869720"/>
            <a:ext cx="663946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002060"/>
                </a:solidFill>
                <a:latin typeface="Arial"/>
              </a:rPr>
              <a:t>Main features associated with MySQL :</a:t>
            </a:r>
            <a:endParaRPr lang="fr-FR" b="1">
              <a:solidFill>
                <a:srgbClr val="002060"/>
              </a:solidFill>
            </a:endParaRPr>
          </a:p>
        </p:txBody>
      </p:sp>
      <p:pic>
        <p:nvPicPr>
          <p:cNvPr id="2" name="Image 2">
            <a:extLst>
              <a:ext uri="{FF2B5EF4-FFF2-40B4-BE49-F238E27FC236}">
                <a16:creationId xmlns:a16="http://schemas.microsoft.com/office/drawing/2014/main" id="{1AFEAFE8-35A7-44F2-A7FE-CF9D8D833D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8777" y="73325"/>
            <a:ext cx="2743200" cy="180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271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BDCE7B50-FF5C-4D15-9726-2DB999C2FDF8}"/>
              </a:ext>
            </a:extLst>
          </p:cNvPr>
          <p:cNvSpPr txBox="1"/>
          <p:nvPr/>
        </p:nvSpPr>
        <p:spPr>
          <a:xfrm>
            <a:off x="1103282" y="1034227"/>
            <a:ext cx="3740737" cy="83253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marL="685800" indent="-6858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/>
              <a:buChar char="•"/>
            </a:pPr>
            <a:r>
              <a:rPr lang="en-US" sz="3900" spc="-50" dirty="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SQL Server</a:t>
            </a:r>
            <a:endParaRPr lang="en-US" sz="3900" i="1" spc="-50">
              <a:solidFill>
                <a:schemeClr val="tx1">
                  <a:lumMod val="75000"/>
                  <a:lumOff val="25000"/>
                </a:schemeClr>
              </a:solidFill>
              <a:ea typeface="+mn-lt"/>
              <a:cs typeface="+mn-lt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3600" spc="-5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43594EB-5ADA-4339-940A-39B2D6C5FD5E}"/>
              </a:ext>
            </a:extLst>
          </p:cNvPr>
          <p:cNvSpPr txBox="1"/>
          <p:nvPr/>
        </p:nvSpPr>
        <p:spPr>
          <a:xfrm>
            <a:off x="152401" y="2122098"/>
            <a:ext cx="1257731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ea typeface="+mn-lt"/>
                <a:cs typeface="+mn-lt"/>
              </a:rPr>
              <a:t>SQL Server is a relational database management system, or RDBMS, developed and marketed by Microsoft.</a:t>
            </a:r>
            <a:endParaRPr lang="fr-FR" b="1">
              <a:ea typeface="+mn-lt"/>
              <a:cs typeface="+mn-lt"/>
            </a:endParaRPr>
          </a:p>
          <a:p>
            <a:endParaRPr lang="en-US" dirty="0">
              <a:solidFill>
                <a:schemeClr val="accent2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DC3F68DE-383B-4DC2-874F-176AE19EABCC}"/>
              </a:ext>
            </a:extLst>
          </p:cNvPr>
          <p:cNvSpPr txBox="1"/>
          <p:nvPr/>
        </p:nvSpPr>
        <p:spPr>
          <a:xfrm>
            <a:off x="569344" y="3861758"/>
            <a:ext cx="2843841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+mn-lt"/>
                <a:cs typeface="+mn-lt"/>
              </a:rPr>
              <a:t>SQL Server Database Engine includes the Database Engine, the core service for storing, processing, and securing data</a:t>
            </a:r>
            <a:endParaRPr lang="fr-FR" dirty="0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54E40E19-A177-4289-9C5A-C6F23281B7FD}"/>
              </a:ext>
            </a:extLst>
          </p:cNvPr>
          <p:cNvSpPr txBox="1"/>
          <p:nvPr/>
        </p:nvSpPr>
        <p:spPr>
          <a:xfrm>
            <a:off x="3703607" y="3674854"/>
            <a:ext cx="2398143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+mn-lt"/>
                <a:cs typeface="+mn-lt"/>
              </a:rPr>
              <a:t>Reporting Services includes server and client components for creating, managing, and deploying tabular, matrix, graphical,</a:t>
            </a:r>
            <a:endParaRPr lang="fr-FR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13141E04-3302-4887-AE70-D30D990B128E}"/>
              </a:ext>
            </a:extLst>
          </p:cNvPr>
          <p:cNvSpPr txBox="1"/>
          <p:nvPr/>
        </p:nvSpPr>
        <p:spPr>
          <a:xfrm>
            <a:off x="6234022" y="3674856"/>
            <a:ext cx="2110596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+mn-lt"/>
                <a:cs typeface="+mn-lt"/>
              </a:rPr>
              <a:t>Provides a highly simple and intuitive graphical user interface to connect to the DQS server,</a:t>
            </a:r>
            <a:endParaRPr lang="fr-FR" dirty="0">
              <a:ea typeface="+mn-lt"/>
              <a:cs typeface="+mn-lt"/>
            </a:endParaRPr>
          </a:p>
        </p:txBody>
      </p:sp>
      <p:sp>
        <p:nvSpPr>
          <p:cNvPr id="21" name="ZoneTexte 2">
            <a:extLst>
              <a:ext uri="{FF2B5EF4-FFF2-40B4-BE49-F238E27FC236}">
                <a16:creationId xmlns:a16="http://schemas.microsoft.com/office/drawing/2014/main" id="{B29CE977-CE8A-48AE-A083-1AC01A316AD9}"/>
              </a:ext>
            </a:extLst>
          </p:cNvPr>
          <p:cNvSpPr txBox="1"/>
          <p:nvPr/>
        </p:nvSpPr>
        <p:spPr>
          <a:xfrm>
            <a:off x="3401682" y="3344174"/>
            <a:ext cx="290135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Courier New"/>
              <a:buChar char="o"/>
            </a:pPr>
            <a:r>
              <a:rPr lang="en-US" b="1" dirty="0">
                <a:solidFill>
                  <a:srgbClr val="002060"/>
                </a:solidFill>
                <a:latin typeface="Arial"/>
                <a:cs typeface="Arial"/>
              </a:rPr>
              <a:t>Reporting services</a:t>
            </a:r>
            <a:endParaRPr lang="fr-FR">
              <a:solidFill>
                <a:srgbClr val="002060"/>
              </a:solidFill>
            </a:endParaRPr>
          </a:p>
        </p:txBody>
      </p:sp>
      <p:sp>
        <p:nvSpPr>
          <p:cNvPr id="23" name="ZoneTexte 3">
            <a:extLst>
              <a:ext uri="{FF2B5EF4-FFF2-40B4-BE49-F238E27FC236}">
                <a16:creationId xmlns:a16="http://schemas.microsoft.com/office/drawing/2014/main" id="{8884B63A-8BCA-44B5-BF4F-23D95AB394ED}"/>
              </a:ext>
            </a:extLst>
          </p:cNvPr>
          <p:cNvSpPr txBox="1"/>
          <p:nvPr/>
        </p:nvSpPr>
        <p:spPr>
          <a:xfrm>
            <a:off x="5946475" y="3344175"/>
            <a:ext cx="252754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Courier New"/>
              <a:buChar char="o"/>
            </a:pPr>
            <a:r>
              <a:rPr lang="en-US" b="1" dirty="0">
                <a:solidFill>
                  <a:srgbClr val="002060"/>
                </a:solidFill>
                <a:latin typeface="Arial"/>
                <a:cs typeface="Arial"/>
              </a:rPr>
              <a:t>Data quality client</a:t>
            </a:r>
            <a:endParaRPr lang="fr-FR">
              <a:solidFill>
                <a:srgbClr val="002060"/>
              </a:solidFill>
            </a:endParaRP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8DAFC46C-8F7D-46EE-9333-5774364B6E44}"/>
              </a:ext>
            </a:extLst>
          </p:cNvPr>
          <p:cNvSpPr txBox="1"/>
          <p:nvPr/>
        </p:nvSpPr>
        <p:spPr>
          <a:xfrm>
            <a:off x="8807569" y="3746741"/>
            <a:ext cx="297323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Arial"/>
                <a:cs typeface="Arial"/>
              </a:rPr>
              <a:t>It provides a secure interface </a:t>
            </a:r>
          </a:p>
        </p:txBody>
      </p:sp>
      <p:sp>
        <p:nvSpPr>
          <p:cNvPr id="30" name="ZoneTexte 5">
            <a:extLst>
              <a:ext uri="{FF2B5EF4-FFF2-40B4-BE49-F238E27FC236}">
                <a16:creationId xmlns:a16="http://schemas.microsoft.com/office/drawing/2014/main" id="{019124B1-FA07-47F0-9C5F-1FD928828C83}"/>
              </a:ext>
            </a:extLst>
          </p:cNvPr>
          <p:cNvSpPr txBox="1"/>
          <p:nvPr/>
        </p:nvSpPr>
        <p:spPr>
          <a:xfrm>
            <a:off x="8692551" y="3344175"/>
            <a:ext cx="27432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Courier New"/>
              <a:buChar char="o"/>
            </a:pPr>
            <a:r>
              <a:rPr lang="en-US" b="1" dirty="0">
                <a:solidFill>
                  <a:srgbClr val="002060"/>
                </a:solidFill>
                <a:latin typeface="Arial"/>
                <a:cs typeface="Arial"/>
              </a:rPr>
              <a:t>Secure          </a:t>
            </a:r>
            <a:endParaRPr lang="fr-FR">
              <a:solidFill>
                <a:srgbClr val="002060"/>
              </a:solidFill>
            </a:endParaRP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480D73E7-82C0-4D12-B820-2D8FBE29AF7B}"/>
              </a:ext>
            </a:extLst>
          </p:cNvPr>
          <p:cNvSpPr txBox="1"/>
          <p:nvPr/>
        </p:nvSpPr>
        <p:spPr>
          <a:xfrm>
            <a:off x="971909" y="2769079"/>
            <a:ext cx="663946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Arial"/>
              </a:rPr>
              <a:t>Main features associated with MySQL :</a:t>
            </a:r>
            <a:endParaRPr lang="fr-FR">
              <a:solidFill>
                <a:srgbClr val="0070C0"/>
              </a:solidFill>
            </a:endParaRPr>
          </a:p>
        </p:txBody>
      </p:sp>
      <p:sp>
        <p:nvSpPr>
          <p:cNvPr id="20" name="ZoneTexte 2">
            <a:extLst>
              <a:ext uri="{FF2B5EF4-FFF2-40B4-BE49-F238E27FC236}">
                <a16:creationId xmlns:a16="http://schemas.microsoft.com/office/drawing/2014/main" id="{BB7094F7-8D28-4116-9054-8D2F48E6383F}"/>
              </a:ext>
            </a:extLst>
          </p:cNvPr>
          <p:cNvSpPr txBox="1"/>
          <p:nvPr/>
        </p:nvSpPr>
        <p:spPr>
          <a:xfrm>
            <a:off x="511833" y="3315419"/>
            <a:ext cx="290135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Courier New"/>
              <a:buChar char="o"/>
            </a:pPr>
            <a:r>
              <a:rPr lang="en-US" b="1" dirty="0">
                <a:solidFill>
                  <a:srgbClr val="002060"/>
                </a:solidFill>
                <a:latin typeface="Arial"/>
                <a:cs typeface="Arial"/>
              </a:rPr>
              <a:t>Database Engine</a:t>
            </a:r>
            <a:endParaRPr lang="fr-FR" dirty="0">
              <a:solidFill>
                <a:srgbClr val="002060"/>
              </a:solidFill>
            </a:endParaRPr>
          </a:p>
        </p:txBody>
      </p:sp>
      <p:pic>
        <p:nvPicPr>
          <p:cNvPr id="9" name="Image 9" descr="Une image contenant texte, carte de visite, graphiques vectoriels&#10;&#10;Description générée automatiquement">
            <a:extLst>
              <a:ext uri="{FF2B5EF4-FFF2-40B4-BE49-F238E27FC236}">
                <a16:creationId xmlns:a16="http://schemas.microsoft.com/office/drawing/2014/main" id="{CD1A8C36-4916-4234-85A8-80809126E2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6815" y="338997"/>
            <a:ext cx="3016370" cy="1392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8132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8B49A8A2-F6F6-4BBE-952E-772831919D90}"/>
              </a:ext>
            </a:extLst>
          </p:cNvPr>
          <p:cNvSpPr txBox="1"/>
          <p:nvPr/>
        </p:nvSpPr>
        <p:spPr>
          <a:xfrm>
            <a:off x="485055" y="358490"/>
            <a:ext cx="3180021" cy="83253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62500" lnSpcReduction="20000"/>
          </a:bodyPr>
          <a:lstStyle/>
          <a:p>
            <a:pPr marL="685800" indent="-6858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Wingdings"/>
              <a:buChar char="Ø"/>
            </a:pPr>
            <a:r>
              <a:rPr lang="en-US" sz="4800" b="1" i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Comparison </a:t>
            </a:r>
            <a:endParaRPr lang="en-US" sz="4800" i="1" spc="-5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800" spc="-5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5709DE24-1743-4ED2-843B-CD2836590C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4475468"/>
              </p:ext>
            </p:extLst>
          </p:nvPr>
        </p:nvGraphicFramePr>
        <p:xfrm>
          <a:off x="13227" y="1254337"/>
          <a:ext cx="12207232" cy="557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51808">
                  <a:extLst>
                    <a:ext uri="{9D8B030D-6E8A-4147-A177-3AD203B41FA5}">
                      <a16:colId xmlns:a16="http://schemas.microsoft.com/office/drawing/2014/main" val="1820639466"/>
                    </a:ext>
                  </a:extLst>
                </a:gridCol>
                <a:gridCol w="3051808">
                  <a:extLst>
                    <a:ext uri="{9D8B030D-6E8A-4147-A177-3AD203B41FA5}">
                      <a16:colId xmlns:a16="http://schemas.microsoft.com/office/drawing/2014/main" val="4174583347"/>
                    </a:ext>
                  </a:extLst>
                </a:gridCol>
                <a:gridCol w="3051808">
                  <a:extLst>
                    <a:ext uri="{9D8B030D-6E8A-4147-A177-3AD203B41FA5}">
                      <a16:colId xmlns:a16="http://schemas.microsoft.com/office/drawing/2014/main" val="2174575002"/>
                    </a:ext>
                  </a:extLst>
                </a:gridCol>
                <a:gridCol w="3051808">
                  <a:extLst>
                    <a:ext uri="{9D8B030D-6E8A-4147-A177-3AD203B41FA5}">
                      <a16:colId xmlns:a16="http://schemas.microsoft.com/office/drawing/2014/main" val="1113543074"/>
                    </a:ext>
                  </a:extLst>
                </a:gridCol>
              </a:tblGrid>
              <a:tr h="395586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fr-FR" sz="1800" b="1" i="0" u="none" strike="noStrike" noProof="0" dirty="0">
                        <a:latin typeface="Sagona Book"/>
                      </a:endParaRPr>
                    </a:p>
                    <a:p>
                      <a:pPr lvl="0">
                        <a:buNone/>
                      </a:pPr>
                      <a:r>
                        <a:rPr lang="fr-FR" sz="1800" b="1" i="0" u="none" strike="noStrike" noProof="0" dirty="0">
                          <a:latin typeface="Sagona Book"/>
                        </a:rPr>
                        <a:t>MySQL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fr-FR" sz="1800" b="1" i="0" u="none" strike="noStrike" noProof="0" dirty="0">
                        <a:latin typeface="Sagona Book"/>
                      </a:endParaRPr>
                    </a:p>
                    <a:p>
                      <a:pPr lvl="0">
                        <a:buNone/>
                      </a:pPr>
                      <a:r>
                        <a:rPr lang="fr-FR" sz="1800" b="1" i="0" u="none" strike="noStrike" noProof="0" dirty="0">
                          <a:latin typeface="Sagona Book"/>
                        </a:rPr>
                        <a:t>PostgreSQL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fr-FR" sz="1800" b="1" i="0" u="none" strike="noStrike" noProof="0" dirty="0">
                        <a:latin typeface="Sagona Book"/>
                      </a:endParaRPr>
                    </a:p>
                    <a:p>
                      <a:pPr lvl="0">
                        <a:buNone/>
                      </a:pPr>
                      <a:r>
                        <a:rPr lang="fr-FR" sz="1800" b="1" i="0" u="none" strike="noStrike" noProof="0" dirty="0">
                          <a:latin typeface="Sagona Book"/>
                        </a:rPr>
                        <a:t>SQL Server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8367677"/>
                  </a:ext>
                </a:extLst>
              </a:tr>
              <a:tr h="159177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fr-FR" sz="1800" b="0" i="0" u="none" strike="noStrike" noProof="0" dirty="0" err="1">
                          <a:latin typeface="Sagona Book"/>
                        </a:rPr>
                        <a:t>Maturity</a:t>
                      </a:r>
                      <a:endParaRPr lang="fr-FR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fr-FR" sz="1800" b="0" i="0" u="none" strike="noStrike" noProof="0" dirty="0">
                          <a:latin typeface="Sagona Book"/>
                        </a:rPr>
                        <a:t>Initial release </a:t>
                      </a:r>
                      <a:r>
                        <a:rPr lang="fr-FR" sz="1800" b="0" i="0" u="none" strike="noStrike" noProof="0" err="1">
                          <a:latin typeface="Sagona Book"/>
                        </a:rPr>
                        <a:t>was</a:t>
                      </a:r>
                      <a:r>
                        <a:rPr lang="fr-FR" sz="1800" b="0" i="0" u="none" strike="noStrike" noProof="0" dirty="0">
                          <a:latin typeface="Sagona Book"/>
                        </a:rPr>
                        <a:t> in 1995</a:t>
                      </a:r>
                      <a:endParaRPr lang="fr-FR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fr-FR" sz="1800" b="0" i="0" u="none" strike="noStrike" noProof="0" dirty="0">
                          <a:latin typeface="Sagona Book"/>
                        </a:rPr>
                        <a:t>Initial release </a:t>
                      </a:r>
                      <a:r>
                        <a:rPr lang="fr-FR" sz="1800" b="0" i="0" u="none" strike="noStrike" noProof="0" dirty="0" err="1">
                          <a:latin typeface="Sagona Book"/>
                        </a:rPr>
                        <a:t>was</a:t>
                      </a:r>
                      <a:r>
                        <a:rPr lang="fr-FR" sz="1800" b="0" i="0" u="none" strike="noStrike" noProof="0" dirty="0">
                          <a:latin typeface="Sagona Book"/>
                        </a:rPr>
                        <a:t> in 1989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fr-FR" sz="1800" b="0" i="0" u="none" strike="noStrike" noProof="0" dirty="0">
                          <a:latin typeface="Sagona Book"/>
                        </a:rPr>
                        <a:t>MSMS SQL Server for OS/2 </a:t>
                      </a:r>
                      <a:r>
                        <a:rPr lang="fr-FR" sz="1800" b="0" i="0" u="none" strike="noStrike" noProof="0" dirty="0" err="1">
                          <a:latin typeface="Sagona Book"/>
                        </a:rPr>
                        <a:t>was</a:t>
                      </a:r>
                      <a:r>
                        <a:rPr lang="fr-FR" sz="1800" b="0" i="0" u="none" strike="noStrike" noProof="0" dirty="0">
                          <a:latin typeface="Sagona Book"/>
                        </a:rPr>
                        <a:t> </a:t>
                      </a:r>
                      <a:r>
                        <a:rPr lang="fr-FR" sz="1800" b="0" i="0" u="none" strike="noStrike" noProof="0" dirty="0" err="1">
                          <a:latin typeface="Sagona Book"/>
                        </a:rPr>
                        <a:t>released</a:t>
                      </a:r>
                      <a:r>
                        <a:rPr lang="fr-FR" sz="1800" b="0" i="0" u="none" strike="noStrike" noProof="0" dirty="0">
                          <a:latin typeface="Sagona Book"/>
                        </a:rPr>
                        <a:t> in 1989 (</a:t>
                      </a:r>
                      <a:r>
                        <a:rPr lang="fr-FR" sz="1800" b="0" i="0" u="none" strike="noStrike" noProof="0" dirty="0" err="1">
                          <a:latin typeface="Sagona Book"/>
                        </a:rPr>
                        <a:t>together</a:t>
                      </a:r>
                      <a:r>
                        <a:rPr lang="fr-FR" sz="1800" b="0" i="0" u="none" strike="noStrike" noProof="0" dirty="0">
                          <a:latin typeface="Sagona Book"/>
                        </a:rPr>
                        <a:t> </a:t>
                      </a:r>
                      <a:r>
                        <a:rPr lang="fr-FR" sz="1800" b="0" i="0" u="none" strike="noStrike" noProof="0" dirty="0" err="1">
                          <a:latin typeface="Sagona Book"/>
                        </a:rPr>
                        <a:t>with</a:t>
                      </a:r>
                      <a:r>
                        <a:rPr lang="fr-FR" sz="1800" b="0" i="0" u="none" strike="noStrike" noProof="0" dirty="0">
                          <a:latin typeface="Sagona Book"/>
                        </a:rPr>
                        <a:t> Sybase)</a:t>
                      </a:r>
                      <a:br>
                        <a:rPr lang="fr-FR" sz="1800" b="0" i="0" u="none" strike="noStrike" noProof="0" dirty="0">
                          <a:latin typeface="Sagona Book"/>
                        </a:rPr>
                      </a:br>
                      <a:br>
                        <a:rPr lang="fr-FR" sz="1800" b="0" i="0" u="none" strike="noStrike" noProof="0" dirty="0">
                          <a:latin typeface="Sagona Book"/>
                        </a:rPr>
                      </a:br>
                      <a:r>
                        <a:rPr lang="fr-FR" sz="1800" b="0" i="0" u="none" strike="noStrike" noProof="0" dirty="0">
                          <a:latin typeface="Sagona Book"/>
                        </a:rPr>
                        <a:t>SQL Server 6.0 </a:t>
                      </a:r>
                      <a:r>
                        <a:rPr lang="fr-FR" sz="1800" b="0" i="0" u="none" strike="noStrike" noProof="0" dirty="0" err="1">
                          <a:latin typeface="Sagona Book"/>
                        </a:rPr>
                        <a:t>was</a:t>
                      </a:r>
                      <a:r>
                        <a:rPr lang="fr-FR" sz="1800" b="0" i="0" u="none" strike="noStrike" noProof="0" dirty="0">
                          <a:latin typeface="Sagona Book"/>
                        </a:rPr>
                        <a:t> </a:t>
                      </a:r>
                      <a:r>
                        <a:rPr lang="fr-FR" sz="1800" b="0" i="0" u="none" strike="noStrike" noProof="0" dirty="0" err="1">
                          <a:latin typeface="Sagona Book"/>
                        </a:rPr>
                        <a:t>released</a:t>
                      </a:r>
                      <a:r>
                        <a:rPr lang="fr-FR" sz="1800" b="0" i="0" u="none" strike="noStrike" noProof="0" dirty="0">
                          <a:latin typeface="Sagona Book"/>
                        </a:rPr>
                        <a:t> in 1995 </a:t>
                      </a:r>
                      <a:r>
                        <a:rPr lang="fr-FR" sz="1800" b="0" i="0" u="none" strike="noStrike" noProof="0" dirty="0" err="1">
                          <a:latin typeface="Sagona Book"/>
                        </a:rPr>
                        <a:t>marking</a:t>
                      </a:r>
                      <a:r>
                        <a:rPr lang="fr-FR" sz="1800" b="0" i="0" u="none" strike="noStrike" noProof="0" dirty="0">
                          <a:latin typeface="Sagona Book"/>
                        </a:rPr>
                        <a:t> the end of collaboration </a:t>
                      </a:r>
                      <a:r>
                        <a:rPr lang="fr-FR" sz="1800" b="0" i="0" u="none" strike="noStrike" noProof="0" dirty="0" err="1">
                          <a:latin typeface="Sagona Book"/>
                        </a:rPr>
                        <a:t>with</a:t>
                      </a:r>
                      <a:r>
                        <a:rPr lang="fr-FR" sz="1800" b="0" i="0" u="none" strike="noStrike" noProof="0" dirty="0">
                          <a:latin typeface="Sagona Book"/>
                        </a:rPr>
                        <a:t> Sybase.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5280993"/>
                  </a:ext>
                </a:extLst>
              </a:tr>
              <a:tr h="565123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fr-FR" sz="1800" b="0" i="0" u="none" strike="noStrike" noProof="0" dirty="0" err="1">
                          <a:latin typeface="Sagona Book"/>
                        </a:rPr>
                        <a:t>Language</a:t>
                      </a:r>
                      <a:endParaRPr lang="fr-FR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b="0" i="0" u="none" strike="noStrike" noProof="0" dirty="0" err="1"/>
                        <a:t>Written</a:t>
                      </a:r>
                      <a:r>
                        <a:rPr lang="fr-FR" sz="1800" b="0" i="0" u="none" strike="noStrike" noProof="0" dirty="0"/>
                        <a:t> in C, has a few C++ modules</a:t>
                      </a:r>
                    </a:p>
                    <a:p>
                      <a:pPr lvl="0">
                        <a:buNone/>
                      </a:pPr>
                      <a:endParaRPr lang="fr-FR" sz="1800" b="1" i="0" u="none" strike="noStrike" noProof="0" dirty="0">
                        <a:latin typeface="Sagona Book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fr-FR" sz="1800" b="0" i="0" u="none" strike="noStrike" noProof="0" dirty="0" err="1">
                          <a:latin typeface="Sagona Book"/>
                        </a:rPr>
                        <a:t>Written</a:t>
                      </a:r>
                      <a:r>
                        <a:rPr lang="fr-FR" sz="1800" b="0" i="0" u="none" strike="noStrike" noProof="0" dirty="0">
                          <a:latin typeface="Sagona Book"/>
                        </a:rPr>
                        <a:t> in C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b="0" i="0" u="none" strike="noStrike" noProof="0" dirty="0" err="1">
                          <a:latin typeface="Sagona Book"/>
                        </a:rPr>
                        <a:t>Mostly</a:t>
                      </a:r>
                      <a:r>
                        <a:rPr lang="fr-FR" sz="1800" b="0" i="0" u="none" strike="noStrike" noProof="0" dirty="0">
                          <a:latin typeface="Sagona Book"/>
                        </a:rPr>
                        <a:t> C++ </a:t>
                      </a:r>
                      <a:r>
                        <a:rPr lang="fr-FR" sz="1800" b="0" i="0" u="none" strike="noStrike" noProof="0" dirty="0" err="1">
                          <a:latin typeface="Sagona Book"/>
                        </a:rPr>
                        <a:t>with</a:t>
                      </a:r>
                      <a:r>
                        <a:rPr lang="fr-FR" sz="1800" b="0" i="0" u="none" strike="noStrike" noProof="0" dirty="0">
                          <a:latin typeface="Sagona Book"/>
                        </a:rPr>
                        <a:t> a few exceptions</a:t>
                      </a:r>
                    </a:p>
                    <a:p>
                      <a:pPr lvl="0">
                        <a:buNone/>
                      </a:pP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1534436"/>
                  </a:ext>
                </a:extLst>
              </a:tr>
              <a:tr h="107373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fr-FR" sz="1800" b="0" i="0" u="none" strike="noStrike" noProof="0" dirty="0" err="1">
                          <a:latin typeface="Sagona Book"/>
                        </a:rPr>
                        <a:t>Cost</a:t>
                      </a:r>
                      <a:endParaRPr lang="fr-FR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fr-FR" sz="1800" b="0" i="0" u="none" strike="noStrike" noProof="0" dirty="0">
                          <a:latin typeface="Sagona Book"/>
                        </a:rPr>
                        <a:t>Open source / </a:t>
                      </a:r>
                      <a:r>
                        <a:rPr lang="fr-FR" sz="1800" b="0" i="0" u="none" strike="noStrike" noProof="0" dirty="0" err="1">
                          <a:latin typeface="Sagona Book"/>
                        </a:rPr>
                        <a:t>Owned</a:t>
                      </a:r>
                      <a:r>
                        <a:rPr lang="fr-FR" sz="1800" b="0" i="0" u="none" strike="noStrike" noProof="0" dirty="0">
                          <a:latin typeface="Sagona Book"/>
                        </a:rPr>
                        <a:t> by Oracle and has </a:t>
                      </a:r>
                      <a:r>
                        <a:rPr lang="fr-FR" sz="1800" b="0" i="0" u="none" strike="noStrike" noProof="0" dirty="0" err="1">
                          <a:latin typeface="Sagona Book"/>
                        </a:rPr>
                        <a:t>several</a:t>
                      </a:r>
                      <a:r>
                        <a:rPr lang="fr-FR" sz="1800" b="0" i="0" u="none" strike="noStrike" noProof="0" dirty="0">
                          <a:latin typeface="Sagona Book"/>
                        </a:rPr>
                        <a:t> </a:t>
                      </a:r>
                      <a:r>
                        <a:rPr lang="fr-FR" sz="1800" b="0" i="0" u="none" strike="noStrike" noProof="0" dirty="0" err="1">
                          <a:latin typeface="Sagona Book"/>
                        </a:rPr>
                        <a:t>paid</a:t>
                      </a:r>
                      <a:r>
                        <a:rPr lang="fr-FR" sz="1800" b="0" i="0" u="none" strike="noStrike" noProof="0" dirty="0">
                          <a:latin typeface="Sagona Book"/>
                        </a:rPr>
                        <a:t> </a:t>
                      </a:r>
                      <a:r>
                        <a:rPr lang="fr-FR" sz="1800" b="0" i="0" u="none" strike="noStrike" noProof="0" dirty="0" err="1">
                          <a:latin typeface="Sagona Book"/>
                        </a:rPr>
                        <a:t>editions</a:t>
                      </a:r>
                      <a:endParaRPr lang="fr-FR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lang="fr-FR" sz="1800" b="0" i="0" u="none" strike="noStrike" noProof="0" dirty="0">
                          <a:latin typeface="Sagona Book"/>
                        </a:rPr>
                      </a:br>
                      <a:r>
                        <a:rPr lang="fr-FR" sz="1800" b="0" i="0" u="none" strike="noStrike" noProof="0" dirty="0" err="1">
                          <a:latin typeface="Sagona Book"/>
                        </a:rPr>
                        <a:t>Completely</a:t>
                      </a:r>
                      <a:r>
                        <a:rPr lang="fr-FR" sz="1800" b="0" i="0" u="none" strike="noStrike" noProof="0" dirty="0">
                          <a:latin typeface="Sagona Book"/>
                        </a:rPr>
                        <a:t> free / Open source</a:t>
                      </a:r>
                    </a:p>
                    <a:p>
                      <a:pPr lvl="0">
                        <a:buNone/>
                      </a:pP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b="0" i="0" u="none" strike="noStrike" noProof="0" dirty="0">
                          <a:latin typeface="Sagona Book"/>
                        </a:rPr>
                        <a:t>SQL Server Express </a:t>
                      </a:r>
                      <a:r>
                        <a:rPr lang="fr-FR" sz="1800" b="0" i="0" u="none" strike="noStrike" noProof="0" dirty="0" err="1">
                          <a:latin typeface="Sagona Book"/>
                        </a:rPr>
                        <a:t>is</a:t>
                      </a:r>
                      <a:r>
                        <a:rPr lang="fr-FR" sz="1800" b="0" i="0" u="none" strike="noStrike" noProof="0" dirty="0">
                          <a:latin typeface="Sagona Book"/>
                        </a:rPr>
                        <a:t> a free </a:t>
                      </a:r>
                      <a:r>
                        <a:rPr lang="fr-FR" sz="1800" b="0" i="0" u="none" strike="noStrike" noProof="0" dirty="0" err="1">
                          <a:latin typeface="Sagona Book"/>
                        </a:rPr>
                        <a:t>edition</a:t>
                      </a:r>
                      <a:r>
                        <a:rPr lang="fr-FR" sz="1800" b="0" i="0" u="none" strike="noStrike" noProof="0" dirty="0">
                          <a:latin typeface="Sagona Book"/>
                        </a:rPr>
                        <a:t>, but </a:t>
                      </a:r>
                      <a:r>
                        <a:rPr lang="fr-FR" sz="1800" b="0" i="0" u="none" strike="noStrike" noProof="0" dirty="0" err="1">
                          <a:latin typeface="Sagona Book"/>
                        </a:rPr>
                        <a:t>it</a:t>
                      </a:r>
                      <a:r>
                        <a:rPr lang="fr-FR" sz="1800" b="0" i="0" u="none" strike="noStrike" noProof="0" dirty="0">
                          <a:latin typeface="Sagona Book"/>
                        </a:rPr>
                        <a:t> </a:t>
                      </a:r>
                      <a:r>
                        <a:rPr lang="fr-FR" sz="1800" b="0" i="0" u="none" strike="noStrike" noProof="0" dirty="0" err="1">
                          <a:latin typeface="Sagona Book"/>
                        </a:rPr>
                        <a:t>is</a:t>
                      </a:r>
                      <a:r>
                        <a:rPr lang="fr-FR" sz="1800" b="0" i="0" u="none" strike="noStrike" noProof="0" dirty="0">
                          <a:latin typeface="Sagona Book"/>
                        </a:rPr>
                        <a:t> </a:t>
                      </a:r>
                      <a:r>
                        <a:rPr lang="fr-FR" sz="1800" b="0" i="0" u="none" strike="noStrike" noProof="0" dirty="0" err="1">
                          <a:latin typeface="Sagona Book"/>
                        </a:rPr>
                        <a:t>limited</a:t>
                      </a:r>
                      <a:r>
                        <a:rPr lang="fr-FR" sz="1800" b="0" i="0" u="none" strike="noStrike" noProof="0" dirty="0">
                          <a:latin typeface="Sagona Book"/>
                        </a:rPr>
                        <a:t> to </a:t>
                      </a:r>
                      <a:r>
                        <a:rPr lang="fr-FR" sz="1800" b="0" i="0" u="none" strike="noStrike" noProof="0" dirty="0" err="1">
                          <a:latin typeface="Sagona Book"/>
                        </a:rPr>
                        <a:t>using</a:t>
                      </a:r>
                      <a:r>
                        <a:rPr lang="fr-FR" sz="1800" b="0" i="0" u="none" strike="noStrike" noProof="0" dirty="0">
                          <a:latin typeface="Sagona Book"/>
                        </a:rPr>
                        <a:t> 1 processor, 1 GB memory and 10 GB </a:t>
                      </a:r>
                      <a:r>
                        <a:rPr lang="fr-FR" sz="1800" b="0" i="0" u="none" strike="noStrike" noProof="0" dirty="0" err="1">
                          <a:latin typeface="Sagona Book"/>
                        </a:rPr>
                        <a:t>database</a:t>
                      </a:r>
                      <a:r>
                        <a:rPr lang="fr-FR" sz="1800" b="0" i="0" u="none" strike="noStrike" noProof="0" dirty="0">
                          <a:latin typeface="Sagona Book"/>
                        </a:rPr>
                        <a:t> files. </a:t>
                      </a:r>
                    </a:p>
                    <a:p>
                      <a:pPr lvl="0">
                        <a:buNone/>
                      </a:pP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43657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940461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AnalogousFromLightSeedRightStep">
      <a:dk1>
        <a:srgbClr val="000000"/>
      </a:dk1>
      <a:lt1>
        <a:srgbClr val="FFFFFF"/>
      </a:lt1>
      <a:dk2>
        <a:srgbClr val="302441"/>
      </a:dk2>
      <a:lt2>
        <a:srgbClr val="E8E6E2"/>
      </a:lt2>
      <a:accent1>
        <a:srgbClr val="92A1C4"/>
      </a:accent1>
      <a:accent2>
        <a:srgbClr val="867FBA"/>
      </a:accent2>
      <a:accent3>
        <a:srgbClr val="B096C6"/>
      </a:accent3>
      <a:accent4>
        <a:srgbClr val="B77FBA"/>
      </a:accent4>
      <a:accent5>
        <a:srgbClr val="C593B2"/>
      </a:accent5>
      <a:accent6>
        <a:srgbClr val="BA7F8B"/>
      </a:accent6>
      <a:hlink>
        <a:srgbClr val="928158"/>
      </a:hlink>
      <a:folHlink>
        <a:srgbClr val="7F7F7F"/>
      </a:folHlink>
    </a:clrScheme>
    <a:fontScheme name="Retrospect">
      <a:majorFont>
        <a:latin typeface="Sagona Extra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Sagona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Grand écran</PresentationFormat>
  <Paragraphs>0</Paragraphs>
  <Slides>5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6" baseType="lpstr">
      <vt:lpstr>RetrospectVTI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/>
  <cp:lastModifiedBy/>
  <cp:revision>267</cp:revision>
  <dcterms:created xsi:type="dcterms:W3CDTF">2022-03-09T15:15:11Z</dcterms:created>
  <dcterms:modified xsi:type="dcterms:W3CDTF">2022-03-09T16:16:49Z</dcterms:modified>
</cp:coreProperties>
</file>