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06BF76-E310-4731-AC6E-2B4DEEFC677A}">
  <a:tblStyle styleId="{7106BF76-E310-4731-AC6E-2B4DEEFC67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b85ff4bcf_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b85ff4bcf_1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b85ff4bcf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b85ff4bcf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b85ff4bcf_1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b85ff4bcf_1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b85ff4bcf_1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b85ff4bcf_1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b85ff4bcf_1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b85ff4bcf_1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b85ff4bcf_1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b85ff4bcf_1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b85ff4bcf_1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b85ff4bcf_1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b85ff4bcf_1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b85ff4bcf_1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b85ff4bcf_1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b85ff4bcf_1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b85ff4bcf_1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b85ff4bcf_1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7ab9425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7ab9425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b85ff4bcf_1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b85ff4bcf_1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b85ff4bcf_1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b85ff4bcf_1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b85ff4bcf_1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b85ff4bcf_1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b85ff4bcf_1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b85ff4bcf_1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a9c036741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a9c036741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a9c036741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a9c036741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a9c03674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a9c03674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a9c03674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a9c03674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a9c036741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a9c036741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a9c03674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ca9c03674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b85ff4bcf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b85ff4bcf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a9c03674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ca9c03674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ca9c03674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ca9c03674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ca9c03674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ca9c03674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a9c036741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a9c036741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a9c03674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a9c03674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a9c036741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a9c036741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a9c036741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a9c036741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aaed30c4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caaed30c4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aaed30c41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aaed30c41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aaed30c41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caaed30c41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7ab942573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7ab942573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aaed30c41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caaed30c41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caaed30c41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caaed30c41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aaed30c41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aaed30c41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aaed30c41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aaed30c41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caaed30c4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caaed30c4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caaed30c41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caaed30c41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ca9c036741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ca9c036741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b85ff4bcf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b85ff4bcf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b85ff4bcf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b85ff4bcf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b85ff4bcf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b85ff4bcf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b85ff4bcf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b85ff4bcf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b85ff4bcf_1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b85ff4bcf_1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Ayudantía 2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2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Aritmética, números y control digital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（*＾-＾*）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700550" y="3833200"/>
            <a:ext cx="2215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7B7B7"/>
                </a:solidFill>
              </a:rPr>
              <a:t>Hecha por:</a:t>
            </a:r>
            <a:endParaRPr>
              <a:solidFill>
                <a:srgbClr val="B7B7B7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-"/>
            </a:pPr>
            <a:r>
              <a:rPr lang="es">
                <a:solidFill>
                  <a:srgbClr val="B7B7B7"/>
                </a:solidFill>
              </a:rPr>
              <a:t>Tomás Contreras</a:t>
            </a:r>
            <a:endParaRPr>
              <a:solidFill>
                <a:srgbClr val="B7B7B7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-"/>
            </a:pPr>
            <a:r>
              <a:rPr lang="es">
                <a:solidFill>
                  <a:srgbClr val="B7B7B7"/>
                </a:solidFill>
              </a:rPr>
              <a:t>Susana Figueroa</a:t>
            </a:r>
            <a:endParaRPr>
              <a:solidFill>
                <a:srgbClr val="B7B7B7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-"/>
            </a:pPr>
            <a:r>
              <a:rPr lang="es">
                <a:solidFill>
                  <a:srgbClr val="B7B7B7"/>
                </a:solidFill>
              </a:rPr>
              <a:t>Laurence Golborne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0" y="0"/>
            <a:ext cx="3782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7B7B7"/>
                </a:solidFill>
              </a:rPr>
              <a:t>IIC2343 - Arquitectura de Computadores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7B7B7"/>
                </a:solidFill>
              </a:rPr>
              <a:t>26 de Marzo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Inverso aditivo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 podemos saber, para un número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/>
              <a:t> de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n-bits</a:t>
            </a:r>
            <a:r>
              <a:rPr lang="es"/>
              <a:t>, cuál es su inverso aditivo?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Dado que estamos en complemento a dos, basta negar cada bit y sumar 1:</a:t>
            </a:r>
            <a:endParaRPr/>
          </a:p>
        </p:txBody>
      </p:sp>
      <p:graphicFrame>
        <p:nvGraphicFramePr>
          <p:cNvPr id="118" name="Google Shape;118;p22"/>
          <p:cNvGraphicFramePr/>
          <p:nvPr/>
        </p:nvGraphicFramePr>
        <p:xfrm>
          <a:off x="313450" y="242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{7106BF76-E310-4731-AC6E-2B4DEEFC677A}</a:tableStyleId>
              </a:tblPr>
              <a:tblGrid>
                <a:gridCol w="446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00000011 11001001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969</a:t>
                      </a:r>
                      <a:r>
                        <a:rPr lang="es" baseline="-250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aseline="-250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11111100 00110110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-970</a:t>
                      </a:r>
                      <a:r>
                        <a:rPr lang="es" baseline="-250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aseline="-250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11111100 00110111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-969</a:t>
                      </a:r>
                      <a:r>
                        <a:rPr lang="es" baseline="-250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aseline="-250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9" name="Google Shape;119;p22"/>
          <p:cNvSpPr txBox="1"/>
          <p:nvPr/>
        </p:nvSpPr>
        <p:spPr>
          <a:xfrm>
            <a:off x="6759300" y="4255775"/>
            <a:ext cx="207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D9D9D9"/>
                </a:solidFill>
              </a:rPr>
              <a:t>（*＾-＾*）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Resta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través del complemento, tenemos que: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0011101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+ 11110011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= 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Donde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11110011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/>
              <a:t> es el inverso aditivo de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00001101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/>
              <a:t> en complemento a 2</a:t>
            </a:r>
            <a:endParaRPr/>
          </a:p>
        </p:txBody>
      </p:sp>
      <p:graphicFrame>
        <p:nvGraphicFramePr>
          <p:cNvPr id="126" name="Google Shape;126;p23"/>
          <p:cNvGraphicFramePr/>
          <p:nvPr/>
        </p:nvGraphicFramePr>
        <p:xfrm>
          <a:off x="998788" y="215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{7106BF76-E310-4731-AC6E-2B4DEEFC677A}</a:tableStyleId>
              </a:tblPr>
              <a:tblGrid>
                <a:gridCol w="127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3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3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Carry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Sumando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Sumando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Suma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Resta</a:t>
            </a: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través del complemento, tenemos que: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0011101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+ 11110011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= 00010000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= 0011101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- 00001101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= 16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= 29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- 13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33" name="Google Shape;133;p24"/>
          <p:cNvGraphicFramePr/>
          <p:nvPr/>
        </p:nvGraphicFramePr>
        <p:xfrm>
          <a:off x="998775" y="263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{7106BF76-E310-4731-AC6E-2B4DEEFC677A}</a:tableStyleId>
              </a:tblPr>
              <a:tblGrid>
                <a:gridCol w="127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3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3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Carry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Sumando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Sumando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Suma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4" name="Google Shape;134;p24"/>
          <p:cNvSpPr txBox="1"/>
          <p:nvPr/>
        </p:nvSpPr>
        <p:spPr>
          <a:xfrm>
            <a:off x="311700" y="4310000"/>
            <a:ext cx="85206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lt2"/>
                </a:solidFill>
              </a:rPr>
              <a:t>Esto permite simplificar considerablemente el hardware, ya que solo necesitamos poder sumar.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476250" y="2036032"/>
            <a:ext cx="8191374" cy="10718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latin typeface="Arial"/>
              </a:rPr>
              <a:t>OVERFLOW</a:t>
            </a:r>
          </a:p>
        </p:txBody>
      </p:sp>
      <p:sp>
        <p:nvSpPr>
          <p:cNvPr id="140" name="Google Shape;140;p25"/>
          <p:cNvSpPr txBox="1"/>
          <p:nvPr/>
        </p:nvSpPr>
        <p:spPr>
          <a:xfrm>
            <a:off x="6978300" y="3723925"/>
            <a:ext cx="2165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EFEFEF"/>
                </a:solidFill>
              </a:rPr>
              <a:t>(°ー°〃)</a:t>
            </a:r>
            <a:endParaRPr sz="2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Overflow</a:t>
            </a: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Supongamos, nuevamente, que estamos trabajando con complemento a 2, y solo disponemos de registros de 1 byte (8 bits) para cada número.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Qué ocurre si sumamos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105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+ 60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"/>
              <a:t>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Tenemos la suma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01101001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+ 00111100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= 10100101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Dado que estamos operando con complemento a 2, cuál sería el valor decimal de dicho número?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10100101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= -91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3731250" y="4295750"/>
            <a:ext cx="1681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EFEFEF"/>
                </a:solidFill>
              </a:rPr>
              <a:t>(´･ω･`)?</a:t>
            </a:r>
            <a:endParaRPr sz="21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Overflow</a:t>
            </a:r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Supongamos, nuevamente, que estamos trabajando con complemento a 2, y solo disponemos de registros de 1 byte (8 bits) para cada número.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Qué ocurre si sumamos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105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+ 60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"/>
              <a:t>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Tenemos la suma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01101001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+ 00111100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= 10100101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Dado que estamos operando con complemento a 2, cuál sería el valor decimal de dicho número?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000000"/>
                </a:solidFill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0100101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= -91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311700" y="4231625"/>
            <a:ext cx="8520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lt2"/>
                </a:solidFill>
              </a:rPr>
              <a:t>En complemento a 2, un 1 en el bit más significativo indica que es un número negativo .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Overflow</a:t>
            </a:r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Supongamos, nuevamente, que estamos trabajando con complemento a 2, y solo disponemos de registros de 1 byte (8 bits) para cada número.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Qué ocurre si sumamos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105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+ 60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"/>
              <a:t>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Tenemos la suma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01101001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+ 00111100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= 10100101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Dado que estamos operando con complemento a 2, cuál sería el valor decimal de dicho número?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10100101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-&gt; 01011010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-&gt; 01011010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+ 1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= 01011011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>
                <a:solidFill>
                  <a:srgbClr val="000000"/>
                </a:solidFill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-91</a:t>
            </a:r>
            <a:endParaRPr baseline="-25000">
              <a:solidFill>
                <a:srgbClr val="000000"/>
              </a:solidFill>
              <a:highlight>
                <a:srgbClr val="FF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Overflow</a:t>
            </a:r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Entonces, tenemos que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105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+ 60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"/>
              <a:t>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	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01101001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+ 00111100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= 10100101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= -91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??</a:t>
            </a:r>
            <a:endParaRPr/>
          </a:p>
        </p:txBody>
      </p:sp>
      <p:sp>
        <p:nvSpPr>
          <p:cNvPr id="167" name="Google Shape;167;p29"/>
          <p:cNvSpPr txBox="1"/>
          <p:nvPr/>
        </p:nvSpPr>
        <p:spPr>
          <a:xfrm>
            <a:off x="5827400" y="2317800"/>
            <a:ext cx="2322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EFEFEF"/>
                </a:solidFill>
              </a:rPr>
              <a:t>＼（〇_ｏ）／</a:t>
            </a:r>
            <a:endParaRPr sz="21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/>
        </p:nvSpPr>
        <p:spPr>
          <a:xfrm>
            <a:off x="5784650" y="3723925"/>
            <a:ext cx="33594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EFEFEF"/>
                </a:solidFill>
              </a:rPr>
              <a:t>.·´¯`(&gt;▂&lt;)´¯`·. </a:t>
            </a:r>
            <a:endParaRPr sz="2700">
              <a:solidFill>
                <a:srgbClr val="EFEFEF"/>
              </a:solidFill>
            </a:endParaRPr>
          </a:p>
        </p:txBody>
      </p:sp>
      <p:sp>
        <p:nvSpPr>
          <p:cNvPr id="173" name="Google Shape;173;p30"/>
          <p:cNvSpPr txBox="1"/>
          <p:nvPr/>
        </p:nvSpPr>
        <p:spPr>
          <a:xfrm>
            <a:off x="1520400" y="1855950"/>
            <a:ext cx="61032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DIED</a:t>
            </a:r>
            <a:endParaRPr sz="8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Overflow</a:t>
            </a:r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Overflow ocurre cuando el resultado de una operación no puede ser representado con el hardware disponible.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otras palabras, ocurre overflow cuando “nos pasamos de largo”, es decir, al sumar, restar, o hacer alguna otra operación, nos quedamos sin bits para representar el resultado o la representación del resultado no es la que esperábamos.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3000"/>
              <a:t>Al computador NO le importa, ni se va a dar cuenta, que ha ocurrido overflow.</a:t>
            </a:r>
            <a:endParaRPr sz="3000"/>
          </a:p>
        </p:txBody>
      </p:sp>
      <p:sp>
        <p:nvSpPr>
          <p:cNvPr id="180" name="Google Shape;180;p31"/>
          <p:cNvSpPr txBox="1"/>
          <p:nvPr/>
        </p:nvSpPr>
        <p:spPr>
          <a:xfrm>
            <a:off x="7017100" y="4238750"/>
            <a:ext cx="912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F3F3F3"/>
                </a:solidFill>
              </a:rPr>
              <a:t>ಥ_ಥ</a:t>
            </a:r>
            <a:endParaRPr sz="23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Temas: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Complemento a 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Suma en complemento a 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Inverso aditivo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Resta en complemento a 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Overflow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Multiplexores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Enablers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Decoders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Comparadores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s" sz="3940">
                <a:solidFill>
                  <a:srgbClr val="FF0000"/>
                </a:solidFill>
              </a:rPr>
              <a:t>Es responsabilidad de ustedes como programadores, hacerse cargo de estas situaciones.</a:t>
            </a:r>
            <a:endParaRPr sz="3220"/>
          </a:p>
        </p:txBody>
      </p:sp>
      <p:sp>
        <p:nvSpPr>
          <p:cNvPr id="186" name="Google Shape;186;p32"/>
          <p:cNvSpPr txBox="1"/>
          <p:nvPr/>
        </p:nvSpPr>
        <p:spPr>
          <a:xfrm>
            <a:off x="6739275" y="4167525"/>
            <a:ext cx="240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EFEFEF"/>
                </a:solidFill>
              </a:rPr>
              <a:t>o((&gt;ω&lt; ))o</a:t>
            </a:r>
            <a:endParaRPr sz="24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Overflow</a:t>
            </a:r>
            <a:endParaRPr/>
          </a:p>
        </p:txBody>
      </p:sp>
      <p:sp>
        <p:nvSpPr>
          <p:cNvPr id="192" name="Google Shape;192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Pero, no hubo overflow cuando restamos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29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- 13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"/>
              <a:t> 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Overflow</a:t>
            </a:r>
            <a:endParaRPr/>
          </a:p>
        </p:txBody>
      </p:sp>
      <p:sp>
        <p:nvSpPr>
          <p:cNvPr id="198" name="Google Shape;198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Pero, no hubo overflow cuando restamos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29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- 13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"/>
              <a:t> ?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Sí, pero en realidad no. Como estábamos sumando una representación negativa con una positiva, el resultado es el número esperado, y el carry simplemente se desecha.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Volviendo a la definición, el hardware disponible es suficiente para representar correctamente el resultado de dicha operación</a:t>
            </a:r>
            <a:endParaRPr/>
          </a:p>
        </p:txBody>
      </p:sp>
      <p:graphicFrame>
        <p:nvGraphicFramePr>
          <p:cNvPr id="199" name="Google Shape;199;p34"/>
          <p:cNvGraphicFramePr/>
          <p:nvPr/>
        </p:nvGraphicFramePr>
        <p:xfrm>
          <a:off x="692463" y="164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{7106BF76-E310-4731-AC6E-2B4DEEFC677A}</a:tableStyleId>
              </a:tblPr>
              <a:tblGrid>
                <a:gridCol w="12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5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5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5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5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5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5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Carry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Sumando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Sumando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Suma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 (?)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Overflow</a:t>
            </a:r>
            <a:endParaRPr/>
          </a:p>
        </p:txBody>
      </p:sp>
      <p:sp>
        <p:nvSpPr>
          <p:cNvPr id="205" name="Google Shape;205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lo tanto, si bien puede ser que nos “sobre” un bit, esto no siempre causa overflow.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Cuándo ocurre overflow?</a:t>
            </a:r>
            <a:endParaRPr/>
          </a:p>
        </p:txBody>
      </p:sp>
      <p:graphicFrame>
        <p:nvGraphicFramePr>
          <p:cNvPr id="206" name="Google Shape;206;p35"/>
          <p:cNvGraphicFramePr/>
          <p:nvPr/>
        </p:nvGraphicFramePr>
        <p:xfrm>
          <a:off x="9525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{7106BF76-E310-4731-AC6E-2B4DEEFC677A}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Operación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Operando 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Operando B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Resultado indicando overflow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A + B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≥ 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≥ 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&lt; 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A + B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&lt; 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&lt; 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≥ 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A - B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≥ 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&lt; 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&lt; 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A - B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&lt; 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≥ 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≥ 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Decoders</a:t>
            </a:r>
            <a:endParaRPr/>
          </a:p>
        </p:txBody>
      </p:sp>
      <p:sp>
        <p:nvSpPr>
          <p:cNvPr id="212" name="Google Shape;212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Es un circuito que posee n inputs y a lo más 2</a:t>
            </a:r>
            <a:r>
              <a:rPr lang="es" baseline="30000"/>
              <a:t>n</a:t>
            </a:r>
            <a:r>
              <a:rPr lang="es"/>
              <a:t> outputs, y utiliza los inputs para seleccionar alguno(s) de los outputs.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Decoders</a:t>
            </a:r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Un decoder puede ser de tipo one-hot, en que se selecciona únicamente uno de sus outputs.</a:t>
            </a:r>
            <a:endParaRPr/>
          </a:p>
        </p:txBody>
      </p:sp>
      <p:graphicFrame>
        <p:nvGraphicFramePr>
          <p:cNvPr id="219" name="Google Shape;219;p37"/>
          <p:cNvGraphicFramePr/>
          <p:nvPr/>
        </p:nvGraphicFramePr>
        <p:xfrm>
          <a:off x="2765613" y="2157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{7106BF76-E310-4731-AC6E-2B4DEEFC677A}</a:tableStyleId>
              </a:tblPr>
              <a:tblGrid>
                <a:gridCol w="60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i1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i2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d3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d2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d1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d0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863" y="291950"/>
            <a:ext cx="4932276" cy="455960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8"/>
          <p:cNvSpPr txBox="1"/>
          <p:nvPr/>
        </p:nvSpPr>
        <p:spPr>
          <a:xfrm>
            <a:off x="7038150" y="4312200"/>
            <a:ext cx="2184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Structured Computer Organization - Andrew S. Tanenbaum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Enablers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Son señales que nos permiten seleccionar si se deja pasar un input, o se fuerza a que sea 0 o 1.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En el caso de un decoder, también permiten forzar un estado, i.e. permitir que el decoder funcione normalmente o que emita permanentemente un estado.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Enabler</a:t>
            </a:r>
            <a:endParaRPr/>
          </a:p>
        </p:txBody>
      </p:sp>
      <p:sp>
        <p:nvSpPr>
          <p:cNvPr id="237" name="Google Shape;237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Al agregar un enabler a un decoder, podemos tener dos casos: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 dirty="0"/>
              <a:t>Active high, si el enabler es 1, se genera un output, en cambio, si es 0, el output queda fijo en 0 para todas las salidas.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ES" sz="1800" b="0" i="0" u="none" strike="noStrike" dirty="0">
                <a:solidFill>
                  <a:srgbClr val="ADADAD"/>
                </a:solidFill>
                <a:effectLst/>
                <a:latin typeface="Arial" panose="020B0604020202020204" pitchFamily="34" charset="0"/>
              </a:rPr>
              <a:t>Active </a:t>
            </a:r>
            <a:r>
              <a:rPr lang="es-ES" sz="1800" b="0" i="0" u="none" strike="noStrike" dirty="0" err="1">
                <a:solidFill>
                  <a:srgbClr val="ADADAD"/>
                </a:solidFill>
                <a:effectLst/>
                <a:latin typeface="Arial" panose="020B0604020202020204" pitchFamily="34" charset="0"/>
              </a:rPr>
              <a:t>low</a:t>
            </a:r>
            <a:r>
              <a:rPr lang="es-ES" sz="1800" b="0" i="0" u="none" strike="noStrike" dirty="0">
                <a:solidFill>
                  <a:srgbClr val="ADADAD"/>
                </a:solidFill>
                <a:effectLst/>
                <a:latin typeface="Arial" panose="020B0604020202020204" pitchFamily="34" charset="0"/>
              </a:rPr>
              <a:t>, si el </a:t>
            </a:r>
            <a:r>
              <a:rPr lang="es-ES" sz="1800" b="0" i="0" u="none" strike="noStrike" dirty="0" err="1">
                <a:solidFill>
                  <a:srgbClr val="ADADAD"/>
                </a:solidFill>
                <a:effectLst/>
                <a:latin typeface="Arial" panose="020B0604020202020204" pitchFamily="34" charset="0"/>
              </a:rPr>
              <a:t>enabler</a:t>
            </a:r>
            <a:r>
              <a:rPr lang="es-ES" sz="1800" b="0" i="0" u="none" strike="noStrike">
                <a:solidFill>
                  <a:srgbClr val="ADADAD"/>
                </a:solidFill>
                <a:effectLst/>
                <a:latin typeface="Arial" panose="020B0604020202020204" pitchFamily="34" charset="0"/>
              </a:rPr>
              <a:t> es 0, se genera un output, en cambio, si es 1, se genera un output fijo.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Decoder one-hot con enabler</a:t>
            </a:r>
            <a:endParaRPr/>
          </a:p>
        </p:txBody>
      </p:sp>
      <p:sp>
        <p:nvSpPr>
          <p:cNvPr id="243" name="Google Shape;243;p41"/>
          <p:cNvSpPr txBox="1"/>
          <p:nvPr/>
        </p:nvSpPr>
        <p:spPr>
          <a:xfrm>
            <a:off x="5308713" y="1057913"/>
            <a:ext cx="241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Tabla de valores para el decoder de la ilustración: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244" name="Google Shape;244;p41"/>
          <p:cNvGraphicFramePr/>
          <p:nvPr/>
        </p:nvGraphicFramePr>
        <p:xfrm>
          <a:off x="4408163" y="1708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{7106BF76-E310-4731-AC6E-2B4DEEFC677A}</a:tableStyleId>
              </a:tblPr>
              <a:tblGrid>
                <a:gridCol w="60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5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e0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i1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i2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d3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d2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d1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d0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i1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i2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45" name="Google Shape;2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4150"/>
            <a:ext cx="3899501" cy="287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Complemento a 2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Cero (0) en el bit más significativo: positivo.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Uno (1) en el bit más significativo: negativo.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Origen del nombre: 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 suma de un número de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n-bits</a:t>
            </a:r>
            <a:r>
              <a:rPr lang="es"/>
              <a:t> cualquiera, con su negativo de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n-bits</a:t>
            </a:r>
            <a:r>
              <a:rPr lang="es"/>
              <a:t>, en complemento a dos, da como resultado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 baseline="300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/>
              <a:t> Por lo tanto, el complemento o inverso aditivo, de un número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"/>
              <a:t> es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 baseline="300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-x</a:t>
            </a:r>
            <a:r>
              <a:rPr lang="es"/>
              <a:t>, su complemento a dos.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Multiplexores</a:t>
            </a:r>
            <a:endParaRPr/>
          </a:p>
        </p:txBody>
      </p:sp>
      <p:sp>
        <p:nvSpPr>
          <p:cNvPr id="251" name="Google Shape;251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3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Permiten convertir un número n de inputs a un único output*. En otras palabras, permite seleccionar una única entrada y ponerla como salida.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*: el output puede ser un bus de datos (más de un bit de salida).</a:t>
            </a:r>
            <a:endParaRPr/>
          </a:p>
        </p:txBody>
      </p:sp>
      <p:graphicFrame>
        <p:nvGraphicFramePr>
          <p:cNvPr id="252" name="Google Shape;252;p42"/>
          <p:cNvGraphicFramePr/>
          <p:nvPr/>
        </p:nvGraphicFramePr>
        <p:xfrm>
          <a:off x="5958838" y="29379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{7106BF76-E310-4731-AC6E-2B4DEEFC677A}</a:tableStyleId>
              </a:tblPr>
              <a:tblGrid>
                <a:gridCol w="60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E0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f(x0, x1)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x0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x1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3" name="Google Shape;253;p42"/>
          <p:cNvSpPr/>
          <p:nvPr/>
        </p:nvSpPr>
        <p:spPr>
          <a:xfrm rot="-5400000">
            <a:off x="1851038" y="3670425"/>
            <a:ext cx="1532200" cy="621475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4" name="Google Shape;254;p42"/>
          <p:cNvCxnSpPr/>
          <p:nvPr/>
        </p:nvCxnSpPr>
        <p:spPr>
          <a:xfrm>
            <a:off x="1943300" y="3655025"/>
            <a:ext cx="541500" cy="1230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Google Shape;255;p42"/>
          <p:cNvCxnSpPr/>
          <p:nvPr/>
        </p:nvCxnSpPr>
        <p:spPr>
          <a:xfrm>
            <a:off x="1943300" y="4213575"/>
            <a:ext cx="541500" cy="1230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42"/>
          <p:cNvCxnSpPr/>
          <p:nvPr/>
        </p:nvCxnSpPr>
        <p:spPr>
          <a:xfrm flipH="1">
            <a:off x="2615700" y="3015100"/>
            <a:ext cx="4500" cy="6399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7" name="Google Shape;257;p42"/>
          <p:cNvSpPr txBox="1"/>
          <p:nvPr/>
        </p:nvSpPr>
        <p:spPr>
          <a:xfrm>
            <a:off x="2546350" y="2670525"/>
            <a:ext cx="73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FFFFFF"/>
                </a:solidFill>
              </a:rPr>
              <a:t>E0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8" name="Google Shape;258;p42"/>
          <p:cNvSpPr txBox="1"/>
          <p:nvPr/>
        </p:nvSpPr>
        <p:spPr>
          <a:xfrm>
            <a:off x="1455750" y="3461075"/>
            <a:ext cx="73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FFFFFF"/>
                </a:solidFill>
              </a:rPr>
              <a:t>x0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9" name="Google Shape;259;p42"/>
          <p:cNvSpPr txBox="1"/>
          <p:nvPr/>
        </p:nvSpPr>
        <p:spPr>
          <a:xfrm>
            <a:off x="1455750" y="4019625"/>
            <a:ext cx="73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FFFFFF"/>
                </a:solidFill>
              </a:rPr>
              <a:t>x1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60" name="Google Shape;260;p42"/>
          <p:cNvCxnSpPr/>
          <p:nvPr/>
        </p:nvCxnSpPr>
        <p:spPr>
          <a:xfrm>
            <a:off x="2858725" y="3975025"/>
            <a:ext cx="541500" cy="1230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Google Shape;261;p42"/>
          <p:cNvSpPr txBox="1"/>
          <p:nvPr/>
        </p:nvSpPr>
        <p:spPr>
          <a:xfrm>
            <a:off x="3520524" y="3781075"/>
            <a:ext cx="120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FFFFFF"/>
                </a:solidFill>
              </a:rPr>
              <a:t>f (x0, x1)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550" y="128237"/>
            <a:ext cx="4236900" cy="488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3"/>
          <p:cNvSpPr txBox="1"/>
          <p:nvPr/>
        </p:nvSpPr>
        <p:spPr>
          <a:xfrm>
            <a:off x="6960000" y="4312200"/>
            <a:ext cx="2184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Structured Computer Organization - Andrew S. Tanenbaum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Multiplexores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4"/>
          <p:cNvSpPr txBox="1"/>
          <p:nvPr/>
        </p:nvSpPr>
        <p:spPr>
          <a:xfrm>
            <a:off x="1433875" y="3975175"/>
            <a:ext cx="203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4 Input Mux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74" name="Google Shape;274;p44"/>
          <p:cNvSpPr txBox="1"/>
          <p:nvPr/>
        </p:nvSpPr>
        <p:spPr>
          <a:xfrm>
            <a:off x="5392975" y="3975175"/>
            <a:ext cx="24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4 Input Mux, 4 bit bus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75" name="Google Shape;2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950" y="1343925"/>
            <a:ext cx="2959443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1750" y="1361187"/>
            <a:ext cx="2959451" cy="2270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Multiplexores</a:t>
            </a:r>
            <a:endParaRPr/>
          </a:p>
        </p:txBody>
      </p:sp>
      <p:graphicFrame>
        <p:nvGraphicFramePr>
          <p:cNvPr id="282" name="Google Shape;282;p45"/>
          <p:cNvGraphicFramePr/>
          <p:nvPr/>
        </p:nvGraphicFramePr>
        <p:xfrm>
          <a:off x="5237475" y="213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{7106BF76-E310-4731-AC6E-2B4DEEFC677A}</a:tableStyleId>
              </a:tblPr>
              <a:tblGrid>
                <a:gridCol w="80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e0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e1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d0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i1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i2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i3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i4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3" name="Google Shape;283;p45"/>
          <p:cNvSpPr txBox="1"/>
          <p:nvPr/>
        </p:nvSpPr>
        <p:spPr>
          <a:xfrm>
            <a:off x="5237475" y="1522775"/>
            <a:ext cx="241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Tabla de valores para el Mux de la ilustración: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284" name="Google Shape;28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9313"/>
            <a:ext cx="4222075" cy="328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Comparadores</a:t>
            </a:r>
            <a:endParaRPr/>
          </a:p>
        </p:txBody>
      </p:sp>
      <p:sp>
        <p:nvSpPr>
          <p:cNvPr id="290" name="Google Shape;290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Compara dos patrones de bits del mismo largo y emite como output 1 si ambos patrones son iguales y 0 en cualquier otro caso.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Comparadores</a:t>
            </a:r>
            <a:endParaRPr/>
          </a:p>
        </p:txBody>
      </p:sp>
      <p:sp>
        <p:nvSpPr>
          <p:cNvPr id="296" name="Google Shape;296;p47"/>
          <p:cNvSpPr txBox="1"/>
          <p:nvPr/>
        </p:nvSpPr>
        <p:spPr>
          <a:xfrm>
            <a:off x="4060650" y="1752600"/>
            <a:ext cx="4381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Para este comparador, tenemos dos buses de 4 bits de entrada y un bit de salida.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297" name="Google Shape;29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00" y="1336500"/>
            <a:ext cx="3691632" cy="24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Comparadores</a:t>
            </a:r>
            <a:endParaRPr/>
          </a:p>
        </p:txBody>
      </p:sp>
      <p:sp>
        <p:nvSpPr>
          <p:cNvPr id="303" name="Google Shape;303;p48"/>
          <p:cNvSpPr txBox="1"/>
          <p:nvPr/>
        </p:nvSpPr>
        <p:spPr>
          <a:xfrm>
            <a:off x="4060650" y="1752600"/>
            <a:ext cx="4381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Para este comparador, tenemos dos buses de 4 bits de entrada.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s">
                <a:solidFill>
                  <a:schemeClr val="lt2"/>
                </a:solidFill>
              </a:rPr>
              <a:t>d0 = 1 ssi. A = B; 0 en otro caso.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304" name="Google Shape;30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25" y="1284100"/>
            <a:ext cx="3755851" cy="251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Ejercicio: complete la tabla de valores </a:t>
            </a:r>
            <a:endParaRPr/>
          </a:p>
        </p:txBody>
      </p:sp>
      <p:graphicFrame>
        <p:nvGraphicFramePr>
          <p:cNvPr id="310" name="Google Shape;310;p49"/>
          <p:cNvGraphicFramePr/>
          <p:nvPr/>
        </p:nvGraphicFramePr>
        <p:xfrm>
          <a:off x="6290400" y="95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{7106BF76-E310-4731-AC6E-2B4DEEFC677A}</a:tableStyleId>
              </a:tblPr>
              <a:tblGrid>
                <a:gridCol w="63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x0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x1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x2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out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11" name="Google Shape;31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985600" cy="3307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</a:t>
            </a:r>
            <a:endParaRPr/>
          </a:p>
        </p:txBody>
      </p:sp>
      <p:pic>
        <p:nvPicPr>
          <p:cNvPr id="317" name="Google Shape;31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985600" cy="330744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8" name="Google Shape;318;p50"/>
          <p:cNvGraphicFramePr/>
          <p:nvPr/>
        </p:nvGraphicFramePr>
        <p:xfrm>
          <a:off x="6387175" y="952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{7106BF76-E310-4731-AC6E-2B4DEEFC677A}</a:tableStyleId>
              </a:tblPr>
              <a:tblGrid>
                <a:gridCol w="63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x0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x1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x2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out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</a:t>
            </a:r>
            <a:endParaRPr/>
          </a:p>
        </p:txBody>
      </p:sp>
      <p:sp>
        <p:nvSpPr>
          <p:cNvPr id="324" name="Google Shape;324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les ocurre cómo simplificar el circuito anterior?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Aparte de ordenar los cables o(TヘTo)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Complemento a 2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enteros de 8 bytes (8*8 bits) tenemos: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313450" y="191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{7106BF76-E310-4731-AC6E-2B4DEEFC677A}</a:tableStyleId>
              </a:tblPr>
              <a:tblGrid>
                <a:gridCol w="807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00000000 00000000 00000000 00000000 00000000 00000000 00000000 00000000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s" baseline="-250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aseline="-250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00000000 00000000 00000000 00000000 00000000 00000000 00000000 00000001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es" baseline="-250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aseline="-250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</a:t>
            </a:r>
            <a:endParaRPr/>
          </a:p>
        </p:txBody>
      </p:sp>
      <p:pic>
        <p:nvPicPr>
          <p:cNvPr id="330" name="Google Shape;33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046" y="1200088"/>
            <a:ext cx="2531900" cy="3321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1" name="Google Shape;331;p52"/>
          <p:cNvGraphicFramePr/>
          <p:nvPr/>
        </p:nvGraphicFramePr>
        <p:xfrm>
          <a:off x="4493600" y="892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{7106BF76-E310-4731-AC6E-2B4DEEFC677A}</a:tableStyleId>
              </a:tblPr>
              <a:tblGrid>
                <a:gridCol w="63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S0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i0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i1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out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</a:t>
            </a:r>
            <a:endParaRPr/>
          </a:p>
        </p:txBody>
      </p:sp>
      <p:pic>
        <p:nvPicPr>
          <p:cNvPr id="337" name="Google Shape;33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046" y="1200088"/>
            <a:ext cx="2531900" cy="3321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8" name="Google Shape;338;p53"/>
          <p:cNvGraphicFramePr/>
          <p:nvPr/>
        </p:nvGraphicFramePr>
        <p:xfrm>
          <a:off x="4507300" y="10177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{7106BF76-E310-4731-AC6E-2B4DEEFC677A}</a:tableStyleId>
              </a:tblPr>
              <a:tblGrid>
                <a:gridCol w="59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S0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i0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i1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out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3" name="Google Shape;343;p54"/>
          <p:cNvGraphicFramePr/>
          <p:nvPr/>
        </p:nvGraphicFramePr>
        <p:xfrm>
          <a:off x="5611450" y="700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{7106BF76-E310-4731-AC6E-2B4DEEFC677A}</a:tableStyleId>
              </a:tblPr>
              <a:tblGrid>
                <a:gridCol w="59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S0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i0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i1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out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44" name="Google Shape;344;p54"/>
          <p:cNvGraphicFramePr/>
          <p:nvPr/>
        </p:nvGraphicFramePr>
        <p:xfrm>
          <a:off x="886300" y="700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{7106BF76-E310-4731-AC6E-2B4DEEFC677A}</a:tableStyleId>
              </a:tblPr>
              <a:tblGrid>
                <a:gridCol w="63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x0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x1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x2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out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9" name="Google Shape;349;p55"/>
          <p:cNvGraphicFramePr/>
          <p:nvPr/>
        </p:nvGraphicFramePr>
        <p:xfrm>
          <a:off x="5611450" y="700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{7106BF76-E310-4731-AC6E-2B4DEEFC677A}</a:tableStyleId>
              </a:tblPr>
              <a:tblGrid>
                <a:gridCol w="59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S0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i0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i1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out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50" name="Google Shape;350;p55"/>
          <p:cNvGraphicFramePr/>
          <p:nvPr/>
        </p:nvGraphicFramePr>
        <p:xfrm>
          <a:off x="886300" y="700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{7106BF76-E310-4731-AC6E-2B4DEEFC677A}</a:tableStyleId>
              </a:tblPr>
              <a:tblGrid>
                <a:gridCol w="63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x0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x1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x2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out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51" name="Google Shape;351;p55"/>
          <p:cNvSpPr txBox="1"/>
          <p:nvPr/>
        </p:nvSpPr>
        <p:spPr>
          <a:xfrm>
            <a:off x="4162150" y="2363800"/>
            <a:ext cx="973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solidFill>
                  <a:schemeClr val="lt2"/>
                </a:solidFill>
              </a:rPr>
              <a:t>==</a:t>
            </a:r>
            <a:endParaRPr sz="4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propuesto</a:t>
            </a:r>
            <a:endParaRPr/>
          </a:p>
        </p:txBody>
      </p:sp>
      <p:sp>
        <p:nvSpPr>
          <p:cNvPr id="357" name="Google Shape;357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8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Dibuje el circuito que corresponde a la siguiente tabla de verdad:</a:t>
            </a:r>
            <a:endParaRPr/>
          </a:p>
        </p:txBody>
      </p:sp>
      <p:graphicFrame>
        <p:nvGraphicFramePr>
          <p:cNvPr id="358" name="Google Shape;358;p56"/>
          <p:cNvGraphicFramePr/>
          <p:nvPr/>
        </p:nvGraphicFramePr>
        <p:xfrm>
          <a:off x="5182950" y="1017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{7106BF76-E310-4731-AC6E-2B4DEEFC677A}</a:tableStyleId>
              </a:tblPr>
              <a:tblGrid>
                <a:gridCol w="74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x0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x1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x2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out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973" y="1177213"/>
            <a:ext cx="7374049" cy="33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propuesto, una solución: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8"/>
          <p:cNvSpPr txBox="1">
            <a:spLocks noGrp="1"/>
          </p:cNvSpPr>
          <p:nvPr>
            <p:ph type="title"/>
          </p:nvPr>
        </p:nvSpPr>
        <p:spPr>
          <a:xfrm>
            <a:off x="311700" y="1545600"/>
            <a:ext cx="8520600" cy="205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Muchas gracias!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ヾ(￣▽￣) Bye~Bye~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Complemento a 2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enteros de 8 bytes (8*8 bits) tenemos: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485950" y="165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{7106BF76-E310-4731-AC6E-2B4DEEFC677A}</a:tableStyleId>
              </a:tblPr>
              <a:tblGrid>
                <a:gridCol w="817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01111111 11111111 11111111 11111111 11111111 11111111 11111111 111111110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9.223.372.036.854.775.806</a:t>
                      </a:r>
                      <a:r>
                        <a:rPr lang="es" baseline="-250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→ Orden de magnitud? 10^18</a:t>
                      </a:r>
                      <a:r>
                        <a:rPr lang="es" baseline="-250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01111111 11111111 11111111 11111111 11111111 11111111 11111111 111111111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9.223.372.036.854.775.807</a:t>
                      </a:r>
                      <a:r>
                        <a:rPr lang="es" baseline="-250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10000000 00000000 00000000 00000000 00000000 00000000 00000000 000000000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-9.223.372.036.854.775.808</a:t>
                      </a:r>
                      <a:r>
                        <a:rPr lang="es" baseline="-250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10000000 00000000 00000000 00000000 00000000 00000000 00000000 000000001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-9.223.372.036.854.775.807</a:t>
                      </a:r>
                      <a:r>
                        <a:rPr lang="es" baseline="-250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Complemento a 2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enteros de 8 bytes (8*8 bits) tenemos: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398063" y="191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{7106BF76-E310-4731-AC6E-2B4DEEFC677A}</a:tableStyleId>
              </a:tblPr>
              <a:tblGrid>
                <a:gridCol w="790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11111111 11111111 11111111 11111111 11111111 11111111 11111111 111111110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-2</a:t>
                      </a:r>
                      <a:r>
                        <a:rPr lang="es" baseline="-250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aseline="-250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11111111 11111111 11111111 11111111 11111111 11111111 11111111 111111111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r>
                        <a:rPr lang="es" baseline="-250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aseline="-250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00000000 00000000 00000000 00000000 00000000 00000000 00000000 00000000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s" baseline="-250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aseline="-250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00000000 00000000 00000000 00000000 00000000 00000000 00000000 00000001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es" baseline="-250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aseline="-250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Suma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simplificar el procedimiento, lo haremos con enteros de un byte (8 bits).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Supongamos que queremos sumar 15</a:t>
            </a:r>
            <a:r>
              <a:rPr lang="es" baseline="-25000"/>
              <a:t>10</a:t>
            </a:r>
            <a:r>
              <a:rPr lang="es"/>
              <a:t> + 21</a:t>
            </a:r>
            <a:r>
              <a:rPr lang="es" baseline="-25000"/>
              <a:t>10</a:t>
            </a:r>
            <a:r>
              <a:rPr lang="es"/>
              <a:t> en el computador: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= 00001111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; 21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= 00010101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97" name="Google Shape;97;p19"/>
          <p:cNvGraphicFramePr/>
          <p:nvPr/>
        </p:nvGraphicFramePr>
        <p:xfrm>
          <a:off x="753050" y="292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{7106BF76-E310-4731-AC6E-2B4DEEFC677A}</a:tableStyleId>
              </a:tblPr>
              <a:tblGrid>
                <a:gridCol w="100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Carry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Sumando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Sumando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Suma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8" name="Google Shape;98;p19"/>
          <p:cNvCxnSpPr/>
          <p:nvPr/>
        </p:nvCxnSpPr>
        <p:spPr>
          <a:xfrm rot="10800000">
            <a:off x="2863900" y="3239738"/>
            <a:ext cx="555600" cy="961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Suma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 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+ 21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= 36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00001111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+ 00010101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= 00100100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00100100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0*2^8 + 0*2^7 + 0*2^6 + 1*2^5 + 0*2^4 + 0*2^3             + 1*2^2 + 0*2^1 + 0*2^0 = 36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Inverso aditivo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 podemos saber, para un número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/>
              <a:t> de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n-bits</a:t>
            </a:r>
            <a:r>
              <a:rPr lang="es"/>
              <a:t>, cuál es su inverso aditivo?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Dado que estamos en complemento a dos, basta negar cada bit y sumar 1:</a:t>
            </a:r>
            <a:endParaRPr/>
          </a:p>
        </p:txBody>
      </p:sp>
      <p:graphicFrame>
        <p:nvGraphicFramePr>
          <p:cNvPr id="111" name="Google Shape;111;p21"/>
          <p:cNvGraphicFramePr/>
          <p:nvPr/>
        </p:nvGraphicFramePr>
        <p:xfrm>
          <a:off x="313450" y="242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{7106BF76-E310-4731-AC6E-2B4DEEFC677A}</a:tableStyleId>
              </a:tblPr>
              <a:tblGrid>
                <a:gridCol w="446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00000011 11001001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969</a:t>
                      </a:r>
                      <a:r>
                        <a:rPr lang="es" baseline="-250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aseline="-250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11111100 00110110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-970</a:t>
                      </a:r>
                      <a:r>
                        <a:rPr lang="es" baseline="-250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aseline="-250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11111100 00110110 + 00000000 00000001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aseline="-250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1969</Words>
  <Application>Microsoft Office PowerPoint</Application>
  <PresentationFormat>Presentación en pantalla (16:9)</PresentationFormat>
  <Paragraphs>744</Paragraphs>
  <Slides>46</Slides>
  <Notes>46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0" baseType="lpstr">
      <vt:lpstr>Arial</vt:lpstr>
      <vt:lpstr>Courier New</vt:lpstr>
      <vt:lpstr>Times New Roman</vt:lpstr>
      <vt:lpstr>Simple Dark</vt:lpstr>
      <vt:lpstr>Ayudantía 2</vt:lpstr>
      <vt:lpstr>Temas:</vt:lpstr>
      <vt:lpstr>Complemento a 2</vt:lpstr>
      <vt:lpstr>Complemento a 2</vt:lpstr>
      <vt:lpstr>Complemento a 2</vt:lpstr>
      <vt:lpstr>Complemento a 2</vt:lpstr>
      <vt:lpstr>Suma</vt:lpstr>
      <vt:lpstr>Suma</vt:lpstr>
      <vt:lpstr>Inverso aditivo</vt:lpstr>
      <vt:lpstr>Inverso aditivo</vt:lpstr>
      <vt:lpstr>Resta</vt:lpstr>
      <vt:lpstr>Resta</vt:lpstr>
      <vt:lpstr>Presentación de PowerPoint</vt:lpstr>
      <vt:lpstr>Overflow</vt:lpstr>
      <vt:lpstr>Overflow</vt:lpstr>
      <vt:lpstr>Overflow</vt:lpstr>
      <vt:lpstr>Overflow</vt:lpstr>
      <vt:lpstr>Presentación de PowerPoint</vt:lpstr>
      <vt:lpstr>Overflow</vt:lpstr>
      <vt:lpstr>Es responsabilidad de ustedes como programadores, hacerse cargo de estas situaciones.</vt:lpstr>
      <vt:lpstr>Overflow</vt:lpstr>
      <vt:lpstr>Overflow</vt:lpstr>
      <vt:lpstr>Overflow</vt:lpstr>
      <vt:lpstr>Decoders</vt:lpstr>
      <vt:lpstr>Decoders</vt:lpstr>
      <vt:lpstr>Presentación de PowerPoint</vt:lpstr>
      <vt:lpstr>Enablers </vt:lpstr>
      <vt:lpstr>Enabler</vt:lpstr>
      <vt:lpstr>Decoder one-hot con enabler</vt:lpstr>
      <vt:lpstr>Multiplexores</vt:lpstr>
      <vt:lpstr>Presentación de PowerPoint</vt:lpstr>
      <vt:lpstr>Multiplexores </vt:lpstr>
      <vt:lpstr>Multiplexores</vt:lpstr>
      <vt:lpstr>Comparadores</vt:lpstr>
      <vt:lpstr>Comparadores</vt:lpstr>
      <vt:lpstr>Comparadores</vt:lpstr>
      <vt:lpstr>Ejercicio: complete la tabla de valores </vt:lpstr>
      <vt:lpstr>Ejercicio </vt:lpstr>
      <vt:lpstr>Ejercicio</vt:lpstr>
      <vt:lpstr>Ejercicio</vt:lpstr>
      <vt:lpstr>Ejercicio</vt:lpstr>
      <vt:lpstr>Presentación de PowerPoint</vt:lpstr>
      <vt:lpstr>Presentación de PowerPoint</vt:lpstr>
      <vt:lpstr>Ejercicio propuesto</vt:lpstr>
      <vt:lpstr>Ejercicio propuesto, una solución:</vt:lpstr>
      <vt:lpstr>Muchas gracias!  ヾ(￣▽￣) Bye~Bye~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2</dc:title>
  <cp:lastModifiedBy>Tomas Contreras</cp:lastModifiedBy>
  <cp:revision>1</cp:revision>
  <cp:lastPrinted>2021-03-26T03:51:36Z</cp:lastPrinted>
  <dcterms:modified xsi:type="dcterms:W3CDTF">2021-03-26T03:54:00Z</dcterms:modified>
</cp:coreProperties>
</file>