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</p:sldIdLst>
  <p:sldSz cy="5143500" cx="9144000"/>
  <p:notesSz cx="6858000" cy="9144000"/>
  <p:embeddedFontLst>
    <p:embeddedFont>
      <p:font typeface="Raleway"/>
      <p:regular r:id="rId166"/>
      <p:bold r:id="rId167"/>
      <p:italic r:id="rId168"/>
      <p:boldItalic r:id="rId169"/>
    </p:embeddedFont>
    <p:embeddedFont>
      <p:font typeface="Lato"/>
      <p:regular r:id="rId170"/>
      <p:bold r:id="rId171"/>
      <p:italic r:id="rId172"/>
      <p:boldItalic r:id="rId1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CB26A0-F241-463D-845A-A789ADE33FC6}">
  <a:tblStyle styleId="{73CB26A0-F241-463D-845A-A789ADE33F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173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schemas.openxmlformats.org/officeDocument/2006/relationships/font" Target="fonts/Lato-italic.fntdata"/><Relationship Id="rId65" Type="http://schemas.openxmlformats.org/officeDocument/2006/relationships/slide" Target="slides/slide59.xml"/><Relationship Id="rId171" Type="http://schemas.openxmlformats.org/officeDocument/2006/relationships/font" Target="fonts/Lato-bold.fntdata"/><Relationship Id="rId68" Type="http://schemas.openxmlformats.org/officeDocument/2006/relationships/slide" Target="slides/slide62.xml"/><Relationship Id="rId170" Type="http://schemas.openxmlformats.org/officeDocument/2006/relationships/font" Target="fonts/Lato-regular.fntdata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slide" Target="slides/slide159.xml"/><Relationship Id="rId69" Type="http://schemas.openxmlformats.org/officeDocument/2006/relationships/slide" Target="slides/slide63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font" Target="fonts/Raleway-boldItalic.fntdata"/><Relationship Id="rId168" Type="http://schemas.openxmlformats.org/officeDocument/2006/relationships/font" Target="fonts/Raleway-italic.fntdata"/><Relationship Id="rId167" Type="http://schemas.openxmlformats.org/officeDocument/2006/relationships/font" Target="fonts/Raleway-bold.fntdata"/><Relationship Id="rId166" Type="http://schemas.openxmlformats.org/officeDocument/2006/relationships/font" Target="fonts/Raleway-regular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8e3a01f7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8e3a01f7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c8e3a027c9_1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c8e3a027c9_1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c8e3a027c9_1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c8e3a027c9_1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c8e3a027c9_1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c8e3a027c9_1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c8e3a027c9_1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c8e3a027c9_1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c8e3a027c9_1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c8e3a027c9_1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8e3a027c9_1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8e3a027c9_1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c8e3a027c9_1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c8e3a027c9_1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8e3a027c9_1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8e3a027c9_1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c8e3a027c9_1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c8e3a027c9_1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c8e3a027c9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c8e3a027c9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8e3a01f7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8e3a01f7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c8e3a027c9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c8e3a027c9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c8e3a027c9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c8e3a027c9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c8e3a027c9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c8e3a027c9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c8e3a027c9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c8e3a027c9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c8e3a027c9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c8e3a027c9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c8e3a027c9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c8e3a027c9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c8e3a027c9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c8e3a027c9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c8e3a027c9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c8e3a027c9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c8e3a027c9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c8e3a027c9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c8e3a027c9_1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c8e3a027c9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8e3a01f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8e3a01f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c8e3a027c9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c8e3a027c9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c8e3a027c9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c8e3a027c9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c8e3a027c9_1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c8e3a027c9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c8e3a027c9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c8e3a027c9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c8e3a027c9_1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c8e3a027c9_1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c8e3a027c9_1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c8e3a027c9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c8e3a027c9_1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c8e3a027c9_1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c8e3a027c9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c8e3a027c9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c8e3a027c9_1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c8e3a027c9_1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c8e3a027c9_1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c8e3a027c9_1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8e3a01f7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8e3a01f7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c8e3a027c9_1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c8e3a027c9_1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c8e3a027c9_1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c8e3a027c9_1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c8e3a027c9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c8e3a027c9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c8e3a027c9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c8e3a027c9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c8e3a027c9_1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c8e3a027c9_1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c8e3a027c9_1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c8e3a027c9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c8e3a027c9_1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c8e3a027c9_1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c8e3a027c9_1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c8e3a027c9_1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c8e3a027c9_1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c8e3a027c9_1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c8e3a027c9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c8e3a027c9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8e3a01f7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8e3a01f7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c8e3a027c9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c8e3a027c9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c8e3a027c9_1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c8e3a027c9_1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c8e3a027c9_1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c8e3a027c9_1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c8e3a027c9_1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c8e3a027c9_1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c8e3a027c9_1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c8e3a027c9_1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c8e3a027c9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c8e3a027c9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c8e3a027c9_1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c8e3a027c9_1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c8e3a027c9_1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c8e3a027c9_1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c8e3a027c9_1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c8e3a027c9_1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c8e3a027c9_1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c8e3a027c9_1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8e3a01f7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8e3a01f7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c8e3a027c9_1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c8e3a027c9_1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c8e3a027c9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c8e3a027c9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c8e3a027c9_1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c8e3a027c9_1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c8e3a027c9_1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c8e3a027c9_1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c8e3a027c9_1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c8e3a027c9_1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c8e3a027c9_1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c8e3a027c9_1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c8e3a027c9_1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c8e3a027c9_1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c8e3a027c9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c8e3a027c9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c8e3a027c9_1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c8e3a027c9_1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c8e3a027c9_1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c8e3a027c9_1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8e3a01f7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8e3a01f7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8e3a01f7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8e3a01f7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8e3a01f7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8e3a01f7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8e3a01f7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8e3a01f7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8c12437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8c12437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8e3a01f7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8e3a01f7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8e3a01f7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8e3a01f7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8e3a01f7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8e3a01f7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8e3a01f7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8e3a01f7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8e3a01f7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8e3a01f7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8e3a01f7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8e3a01f7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8e3a01f7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8e3a01f7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8e3a01f7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8e3a01f7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8e3a01f7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8e3a01f7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8e3a01f7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8e3a01f7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c124372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c124372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8e3a01f72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8e3a01f7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8e3a01f7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8e3a01f7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8e3a01f7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8e3a01f7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8e3a01f72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8e3a01f72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8e3a01f7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8e3a01f7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8e3a01f72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8e3a01f7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8e3a01f7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8e3a01f7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8e3a01f72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8e3a01f72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8e3a01f72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8e3a01f72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8e3a01f7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8e3a01f7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e3a01f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e3a01f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8e3a01f72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c8e3a01f72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8e3a01f72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8e3a01f72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8e3a01f7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8e3a01f7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8e3a01f72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8e3a01f72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8e3a01f72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8e3a01f72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c8e3a01f72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c8e3a01f7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c8e3a01f72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c8e3a01f72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c8e3a01f72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c8e3a01f72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8e3a01f72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8e3a01f72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8e3a01f72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8e3a01f72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e3a01f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e3a01f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8e3a01f72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8e3a01f72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8e3a01f7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8e3a01f7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8e3a01f72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8e3a01f7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c8e3a01f72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c8e3a01f72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8e3a01f72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8e3a01f72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8e3a01f72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8e3a01f72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c8e3a01f72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c8e3a01f72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c8e3a01f72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c8e3a01f72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c8e3a01f72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c8e3a01f72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c999e19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c999e19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8e3a01f7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8e3a01f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c999e198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c999e198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c999e198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c999e198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8e3a027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8e3a027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c8e3a027c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c8e3a027c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c8e3a027c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c8e3a027c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c8e3a027c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c8e3a027c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8e3a027c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8e3a027c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c999e198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c999e198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c8e3a027c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c8e3a027c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c8e3a027c9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c8e3a027c9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e3a01f7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e3a01f7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c8e3a027c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c8e3a027c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c8e3a027c9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c8e3a027c9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c8e3a027c9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c8e3a027c9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8e3a027c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8e3a027c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c8e3a027c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c8e3a027c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c999e198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c999e198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8e3a027c9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8e3a027c9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c8e3a027c9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c8e3a027c9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c8e3a027c9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c8e3a027c9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c8e3a027c9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c8e3a027c9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8e3a01f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8e3a01f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c8e3a027c9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c8e3a027c9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c8e3a027c9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c8e3a027c9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e3a027c9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e3a027c9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999e198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999e198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8e3a027c9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8e3a027c9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c8e3a027c9_1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c8e3a027c9_1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c8e3a027c9_1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c8e3a027c9_1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8e3a027c9_1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8e3a027c9_1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c8e3a027c9_1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c8e3a027c9_1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c8e3a027c9_1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c8e3a027c9_1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8e3a01f7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8e3a01f7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c8e3a027c9_1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c8e3a027c9_1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c8e3a027c9_1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c8e3a027c9_1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c8e3a027c9_1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c8e3a027c9_1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c8e3a027c9_1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c8e3a027c9_1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c8e3a027c9_1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c8e3a027c9_1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c8e3a027c9_1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c8e3a027c9_1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c8e3a027c9_1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c8e3a027c9_1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c8e3a027c9_1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c8e3a027c9_1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c8e3a027c9_1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c8e3a027c9_1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c8e3a027c9_1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c8e3a027c9_1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40.png"/><Relationship Id="rId7" Type="http://schemas.openxmlformats.org/officeDocument/2006/relationships/image" Target="../media/image39.png"/><Relationship Id="rId8" Type="http://schemas.openxmlformats.org/officeDocument/2006/relationships/image" Target="../media/image42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40.png"/><Relationship Id="rId7" Type="http://schemas.openxmlformats.org/officeDocument/2006/relationships/image" Target="../media/image39.png"/><Relationship Id="rId8" Type="http://schemas.openxmlformats.org/officeDocument/2006/relationships/image" Target="../media/image44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40.png"/><Relationship Id="rId7" Type="http://schemas.openxmlformats.org/officeDocument/2006/relationships/image" Target="../media/image39.png"/><Relationship Id="rId8" Type="http://schemas.openxmlformats.org/officeDocument/2006/relationships/image" Target="../media/image4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Relationship Id="rId5" Type="http://schemas.openxmlformats.org/officeDocument/2006/relationships/image" Target="../media/image28.png"/><Relationship Id="rId6" Type="http://schemas.openxmlformats.org/officeDocument/2006/relationships/image" Target="../media/image40.png"/><Relationship Id="rId7" Type="http://schemas.openxmlformats.org/officeDocument/2006/relationships/image" Target="../media/image39.png"/><Relationship Id="rId8" Type="http://schemas.openxmlformats.org/officeDocument/2006/relationships/image" Target="../media/image4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8.png"/><Relationship Id="rId7" Type="http://schemas.openxmlformats.org/officeDocument/2006/relationships/image" Target="../media/image31.png"/><Relationship Id="rId8" Type="http://schemas.openxmlformats.org/officeDocument/2006/relationships/image" Target="../media/image2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0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52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7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47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47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47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4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47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47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48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47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47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Relationship Id="rId8" Type="http://schemas.openxmlformats.org/officeDocument/2006/relationships/image" Target="../media/image3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Relationship Id="rId8" Type="http://schemas.openxmlformats.org/officeDocument/2006/relationships/image" Target="../media/image3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Relationship Id="rId8" Type="http://schemas.openxmlformats.org/officeDocument/2006/relationships/image" Target="../media/image4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5.png"/><Relationship Id="rId8" Type="http://schemas.openxmlformats.org/officeDocument/2006/relationships/image" Target="../media/image4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8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38.png"/><Relationship Id="rId7" Type="http://schemas.openxmlformats.org/officeDocument/2006/relationships/image" Target="../media/image40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40.png"/><Relationship Id="rId7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Ayudantía #1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202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 Digital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16875" y="3714100"/>
            <a:ext cx="7688100" cy="1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Ayudantes: 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Tomás Contreras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Susana Figueroa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Andrés</a:t>
            </a:r>
            <a:r>
              <a:rPr lang="es"/>
              <a:t> </a:t>
            </a:r>
            <a:r>
              <a:rPr lang="es"/>
              <a:t>González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Rodrigo Alonso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Laurence Golborne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3756750" y="2193775"/>
            <a:ext cx="163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En 8 bits?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385350" y="2924675"/>
            <a:ext cx="23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R: (00001010)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9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958" name="Google Shape;958;p112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959" name="Google Shape;959;p11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960" name="Google Shape;960;p11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12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B = 0" id="962" name="Google Shape;962;p11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456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y) \cdot (\overline{x} + \overline{y})" id="963" name="Google Shape;963;p11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50" y="3199675"/>
            <a:ext cx="3412126" cy="716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y\overline{x} + xy\overline{y}" id="964" name="Google Shape;964;p11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9838" y="3916225"/>
            <a:ext cx="2823842" cy="7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969" name="Google Shape;969;p113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970" name="Google Shape;970;p11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971" name="Google Shape;971;p11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13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B = 0" id="973" name="Google Shape;973;p11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456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y) \cdot (\overline{x} + \overline{y})" id="974" name="Google Shape;974;p11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63" y="3199675"/>
            <a:ext cx="3412126" cy="716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underbrace{xy\overline{x}}_{0} + \underbrace{xy\overline{y}}_{0}" id="975" name="Google Shape;975;p113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8400" y="3846550"/>
            <a:ext cx="2422450" cy="13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980" name="Google Shape;980;p114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981" name="Google Shape;981;p11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982" name="Google Shape;982;p11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114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B = 0" id="984" name="Google Shape;984;p11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456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y) \cdot (\overline{x} + \overline{y})" id="985" name="Google Shape;985;p11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63" y="3199675"/>
            <a:ext cx="3412126" cy="716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 + 0" id="986" name="Google Shape;986;p11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4100" y="4052525"/>
            <a:ext cx="1365176" cy="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991" name="Google Shape;991;p115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992" name="Google Shape;992;p1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993" name="Google Shape;993;p11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115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B = 0" id="995" name="Google Shape;995;p11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456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y) \cdot (\overline{x} + \overline{y})" id="996" name="Google Shape;996;p11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63" y="3199675"/>
            <a:ext cx="3412126" cy="716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 + 0" id="997" name="Google Shape;997;p115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4100" y="4052525"/>
            <a:ext cx="1365176" cy="59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\cdot \overline{A} = 0" id="998" name="Google Shape;998;p115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98725" y="3240958"/>
            <a:ext cx="3412124" cy="10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115"/>
          <p:cNvSpPr/>
          <p:nvPr/>
        </p:nvSpPr>
        <p:spPr>
          <a:xfrm>
            <a:off x="4998688" y="3321600"/>
            <a:ext cx="3412200" cy="1093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1004" name="Google Shape;1004;p116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1005" name="Google Shape;1005;p1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1006" name="Google Shape;1006;p11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\cdot \overline{A} = 0" id="1007" name="Google Shape;1007;p11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4798" y="1931875"/>
            <a:ext cx="1524476" cy="522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+ \overline{A} = 1" id="1008" name="Google Shape;1008;p11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4797" y="2541273"/>
            <a:ext cx="1630038" cy="5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16"/>
          <p:cNvSpPr txBox="1"/>
          <p:nvPr/>
        </p:nvSpPr>
        <p:spPr>
          <a:xfrm>
            <a:off x="519250" y="3084245"/>
            <a:ext cx="65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Como (1) y (2) se cumplen, se comprueba la igualdad.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0" name="Google Shape;1010;p116"/>
          <p:cNvSpPr txBox="1"/>
          <p:nvPr/>
        </p:nvSpPr>
        <p:spPr>
          <a:xfrm>
            <a:off x="519250" y="1900400"/>
            <a:ext cx="697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Lato"/>
                <a:ea typeface="Lato"/>
                <a:cs typeface="Lato"/>
                <a:sym typeface="Lato"/>
              </a:rPr>
              <a:t>(1)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Lato"/>
                <a:ea typeface="Lato"/>
                <a:cs typeface="Lato"/>
                <a:sym typeface="Lato"/>
              </a:rPr>
              <a:t>(2)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\overline{A} = B" id="1011" name="Google Shape;1011;p11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34863" y="3484450"/>
            <a:ext cx="1278650" cy="561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x \cdot y} = \overline{x} + \overline{y}" id="1012" name="Google Shape;1012;p116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2049087" y="4235775"/>
            <a:ext cx="4765850" cy="9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116"/>
          <p:cNvSpPr/>
          <p:nvPr/>
        </p:nvSpPr>
        <p:spPr>
          <a:xfrm>
            <a:off x="2957938" y="4164975"/>
            <a:ext cx="3295200" cy="627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Repaso de las compuertas </a:t>
            </a:r>
            <a:r>
              <a:rPr lang="es" sz="4800"/>
              <a:t>lógicas</a:t>
            </a:r>
            <a:r>
              <a:rPr lang="es" sz="4800"/>
              <a:t> </a:t>
            </a:r>
            <a:r>
              <a:rPr lang="es" sz="4800"/>
              <a:t>básicas</a:t>
            </a:r>
            <a:endParaRPr sz="48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3" name="Google Shape;1023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675" y="967950"/>
            <a:ext cx="373380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118"/>
          <p:cNvSpPr/>
          <p:nvPr/>
        </p:nvSpPr>
        <p:spPr>
          <a:xfrm>
            <a:off x="2772275" y="963375"/>
            <a:ext cx="3733800" cy="3753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575" y="621975"/>
            <a:ext cx="400050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119"/>
          <p:cNvSpPr/>
          <p:nvPr/>
        </p:nvSpPr>
        <p:spPr>
          <a:xfrm>
            <a:off x="2705100" y="621975"/>
            <a:ext cx="4050600" cy="4371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696100"/>
            <a:ext cx="381952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20"/>
          <p:cNvSpPr/>
          <p:nvPr/>
        </p:nvSpPr>
        <p:spPr>
          <a:xfrm>
            <a:off x="2662225" y="695250"/>
            <a:ext cx="3819600" cy="4124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21"/>
          <p:cNvSpPr txBox="1"/>
          <p:nvPr/>
        </p:nvSpPr>
        <p:spPr>
          <a:xfrm>
            <a:off x="228475" y="1857575"/>
            <a:ext cx="59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Construir la tabla de verdad de la siguiente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expresión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f(x, y, z) = (x + y + z) \cdot (x + \overline{y} + \overline{z}) \cdot  (\overline{x} + y  + \overline{z})\cdot  (\overline{x} + \overline{y}  + \overline{z})" id="1042" name="Google Shape;1042;p1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13" y="2651425"/>
            <a:ext cx="889337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" name="Google Shape;1047;p122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48" name="Google Shape;1048;p1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049" name="Google Shape;1049;p1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050" name="Google Shape;1050;p1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051" name="Google Shape;1051;p1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052" name="Google Shape;1052;p12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122"/>
          <p:cNvSpPr/>
          <p:nvPr/>
        </p:nvSpPr>
        <p:spPr>
          <a:xfrm>
            <a:off x="131150" y="15952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" name="Google Shape;1058;p123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59" name="Google Shape;1059;p1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060" name="Google Shape;1060;p1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061" name="Google Shape;1061;p1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062" name="Google Shape;1062;p12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063" name="Google Shape;1063;p12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123"/>
          <p:cNvSpPr/>
          <p:nvPr/>
        </p:nvSpPr>
        <p:spPr>
          <a:xfrm>
            <a:off x="131150" y="15952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23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" name="Google Shape;1070;p124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71" name="Google Shape;1071;p1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072" name="Google Shape;1072;p1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073" name="Google Shape;1073;p1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074" name="Google Shape;1074;p12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075" name="Google Shape;1075;p12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124"/>
          <p:cNvSpPr/>
          <p:nvPr/>
        </p:nvSpPr>
        <p:spPr>
          <a:xfrm>
            <a:off x="131150" y="15952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24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8" name="Google Shape;1078;p124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3" name="Google Shape;1083;p125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84" name="Google Shape;1084;p1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085" name="Google Shape;1085;p1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086" name="Google Shape;1086;p1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087" name="Google Shape;1087;p12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088" name="Google Shape;1088;p12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125"/>
          <p:cNvSpPr/>
          <p:nvPr/>
        </p:nvSpPr>
        <p:spPr>
          <a:xfrm>
            <a:off x="131150" y="15952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25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1" name="Google Shape;1091;p125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2" name="Google Shape;1092;p125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" name="Google Shape;1097;p126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098" name="Google Shape;1098;p1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099" name="Google Shape;1099;p1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00" name="Google Shape;1100;p12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01" name="Google Shape;1101;p12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02" name="Google Shape;1102;p12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126"/>
          <p:cNvSpPr/>
          <p:nvPr/>
        </p:nvSpPr>
        <p:spPr>
          <a:xfrm>
            <a:off x="131150" y="15952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26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5" name="Google Shape;1105;p126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6" name="Google Shape;1106;p126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7" name="Google Shape;1107;p126"/>
          <p:cNvSpPr txBox="1"/>
          <p:nvPr/>
        </p:nvSpPr>
        <p:spPr>
          <a:xfrm>
            <a:off x="7641350" y="33742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" name="Google Shape;1112;p127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13" name="Google Shape;1113;p1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127"/>
          <p:cNvSpPr/>
          <p:nvPr/>
        </p:nvSpPr>
        <p:spPr>
          <a:xfrm>
            <a:off x="131075" y="159157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" name="Google Shape;1119;p128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20" name="Google Shape;1120;p1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21" name="Google Shape;1121;p1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22" name="Google Shape;1122;p12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23" name="Google Shape;1123;p12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24" name="Google Shape;1124;p12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128"/>
          <p:cNvSpPr/>
          <p:nvPr/>
        </p:nvSpPr>
        <p:spPr>
          <a:xfrm>
            <a:off x="125300" y="1987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" name="Google Shape;1130;p129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31" name="Google Shape;1131;p1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32" name="Google Shape;1132;p12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33" name="Google Shape;1133;p1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34" name="Google Shape;1134;p12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35" name="Google Shape;1135;p12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129"/>
          <p:cNvSpPr/>
          <p:nvPr/>
        </p:nvSpPr>
        <p:spPr>
          <a:xfrm>
            <a:off x="125300" y="1987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29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" name="Google Shape;1142;p130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43" name="Google Shape;1143;p1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44" name="Google Shape;1144;p13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45" name="Google Shape;1145;p13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46" name="Google Shape;1146;p13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47" name="Google Shape;1147;p13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130"/>
          <p:cNvSpPr/>
          <p:nvPr/>
        </p:nvSpPr>
        <p:spPr>
          <a:xfrm>
            <a:off x="125300" y="1987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30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0" name="Google Shape;1150;p130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5" name="Google Shape;1155;p131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56" name="Google Shape;1156;p1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57" name="Google Shape;1157;p13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58" name="Google Shape;1158;p1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59" name="Google Shape;1159;p13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60" name="Google Shape;1160;p13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31"/>
          <p:cNvSpPr/>
          <p:nvPr/>
        </p:nvSpPr>
        <p:spPr>
          <a:xfrm>
            <a:off x="125300" y="1987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31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3" name="Google Shape;1163;p131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4" name="Google Shape;1164;p131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228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24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4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9" name="Google Shape;1169;p132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70" name="Google Shape;1170;p13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71" name="Google Shape;1171;p13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72" name="Google Shape;1172;p13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73" name="Google Shape;1173;p13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74" name="Google Shape;1174;p13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32"/>
          <p:cNvSpPr/>
          <p:nvPr/>
        </p:nvSpPr>
        <p:spPr>
          <a:xfrm>
            <a:off x="125300" y="1987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132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7" name="Google Shape;1177;p132"/>
          <p:cNvSpPr txBox="1"/>
          <p:nvPr/>
        </p:nvSpPr>
        <p:spPr>
          <a:xfrm>
            <a:off x="7641350" y="22485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8" name="Google Shape;1178;p132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9" name="Google Shape;1179;p132"/>
          <p:cNvSpPr txBox="1"/>
          <p:nvPr/>
        </p:nvSpPr>
        <p:spPr>
          <a:xfrm>
            <a:off x="7641350" y="34973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4" name="Google Shape;1184;p133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85" name="Google Shape;1185;p1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133"/>
          <p:cNvSpPr/>
          <p:nvPr/>
        </p:nvSpPr>
        <p:spPr>
          <a:xfrm>
            <a:off x="125300" y="198380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1" name="Google Shape;1191;p134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192" name="Google Shape;1192;p13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193" name="Google Shape;1193;p13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194" name="Google Shape;1194;p13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195" name="Google Shape;1195;p13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196" name="Google Shape;1196;p13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134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2" name="Google Shape;1202;p135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203" name="Google Shape;1203;p13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204" name="Google Shape;1204;p13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205" name="Google Shape;1205;p13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206" name="Google Shape;1206;p13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207" name="Google Shape;1207;p13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135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35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0" name="Google Shape;1210;p135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5" name="Google Shape;1215;p136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216" name="Google Shape;1216;p1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217" name="Google Shape;1217;p13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218" name="Google Shape;1218;p13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219" name="Google Shape;1219;p13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220" name="Google Shape;1220;p13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136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136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3" name="Google Shape;1223;p136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" name="Google Shape;1228;p137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229" name="Google Shape;1229;p13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230" name="Google Shape;1230;p13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231" name="Google Shape;1231;p13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232" name="Google Shape;1232;p13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233" name="Google Shape;1233;p13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137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37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6" name="Google Shape;1236;p137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7" name="Google Shape;1237;p137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2" name="Google Shape;1242;p138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243" name="Google Shape;1243;p13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244" name="Google Shape;1244;p13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245" name="Google Shape;1245;p13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246" name="Google Shape;1246;p13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247" name="Google Shape;1247;p13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138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38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0" name="Google Shape;1250;p138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1" name="Google Shape;1251;p138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2" name="Google Shape;1252;p138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7" name="Google Shape;1257;p139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258" name="Google Shape;1258;p13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139"/>
          <p:cNvSpPr/>
          <p:nvPr/>
        </p:nvSpPr>
        <p:spPr>
          <a:xfrm>
            <a:off x="125300" y="23716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4" name="Google Shape;1264;p140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265" name="Google Shape;1265;p14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266" name="Google Shape;1266;p14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267" name="Google Shape;1267;p14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268" name="Google Shape;1268;p14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269" name="Google Shape;1269;p14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140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5" name="Google Shape;1275;p141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276" name="Google Shape;1276;p14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277" name="Google Shape;1277;p14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278" name="Google Shape;1278;p14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279" name="Google Shape;1279;p14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280" name="Google Shape;1280;p14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141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41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5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 : 2 = 228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387000" y="2475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228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114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7" name="Google Shape;1287;p142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288" name="Google Shape;1288;p14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289" name="Google Shape;1289;p14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290" name="Google Shape;1290;p14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291" name="Google Shape;1291;p14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292" name="Google Shape;1292;p14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142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142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5" name="Google Shape;1295;p142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" name="Google Shape;1300;p143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301" name="Google Shape;1301;p14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302" name="Google Shape;1302;p14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303" name="Google Shape;1303;p14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304" name="Google Shape;1304;p14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305" name="Google Shape;1305;p14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143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143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8" name="Google Shape;1308;p143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9" name="Google Shape;1309;p143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4" name="Google Shape;1314;p144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315" name="Google Shape;1315;p14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316" name="Google Shape;1316;p14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317" name="Google Shape;1317;p14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318" name="Google Shape;1318;p14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319" name="Google Shape;1319;p14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144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44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2" name="Google Shape;1322;p144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3" name="Google Shape;1323;p144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4" name="Google Shape;1324;p144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9" name="Google Shape;1329;p145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330" name="Google Shape;1330;p14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145"/>
          <p:cNvSpPr/>
          <p:nvPr/>
        </p:nvSpPr>
        <p:spPr>
          <a:xfrm>
            <a:off x="125300" y="27782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6" name="Google Shape;1336;p146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337" name="Google Shape;1337;p14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338" name="Google Shape;1338;p14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339" name="Google Shape;1339;p14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340" name="Google Shape;1340;p14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341" name="Google Shape;1341;p14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146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7" name="Google Shape;1347;p147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348" name="Google Shape;1348;p14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349" name="Google Shape;1349;p14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350" name="Google Shape;1350;p14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351" name="Google Shape;1351;p14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352" name="Google Shape;1352;p14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147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47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9" name="Google Shape;1359;p148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360" name="Google Shape;1360;p14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361" name="Google Shape;1361;p14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362" name="Google Shape;1362;p14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363" name="Google Shape;1363;p14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364" name="Google Shape;1364;p14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148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48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7" name="Google Shape;1367;p148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" name="Google Shape;1372;p149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373" name="Google Shape;1373;p14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374" name="Google Shape;1374;p14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375" name="Google Shape;1375;p14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376" name="Google Shape;1376;p14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377" name="Google Shape;1377;p14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49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49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0" name="Google Shape;1380;p149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1" name="Google Shape;1381;p149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6" name="Google Shape;1386;p150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387" name="Google Shape;1387;p15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388" name="Google Shape;1388;p15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389" name="Google Shape;1389;p15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390" name="Google Shape;1390;p15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391" name="Google Shape;1391;p15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p150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50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4" name="Google Shape;1394;p150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5" name="Google Shape;1395;p150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6" name="Google Shape;1396;p150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1" name="Google Shape;1401;p151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402" name="Google Shape;1402;p15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51"/>
          <p:cNvSpPr/>
          <p:nvPr/>
        </p:nvSpPr>
        <p:spPr>
          <a:xfrm>
            <a:off x="125300" y="31764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26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6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 : 2 = 228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3387000" y="2475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228 : 2 = 114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3387000" y="2856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114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57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8" name="Google Shape;1408;p152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409" name="Google Shape;1409;p15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410" name="Google Shape;1410;p15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411" name="Google Shape;1411;p15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412" name="Google Shape;1412;p15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413" name="Google Shape;1413;p15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152"/>
          <p:cNvSpPr/>
          <p:nvPr/>
        </p:nvSpPr>
        <p:spPr>
          <a:xfrm>
            <a:off x="125300" y="3564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9" name="Google Shape;1419;p153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420" name="Google Shape;1420;p15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421" name="Google Shape;1421;p15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422" name="Google Shape;1422;p15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423" name="Google Shape;1423;p15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424" name="Google Shape;1424;p15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Google Shape;1425;p153"/>
          <p:cNvSpPr/>
          <p:nvPr/>
        </p:nvSpPr>
        <p:spPr>
          <a:xfrm>
            <a:off x="125300" y="3564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153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1" name="Google Shape;1431;p154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432" name="Google Shape;1432;p15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433" name="Google Shape;1433;p15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434" name="Google Shape;1434;p15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435" name="Google Shape;1435;p15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436" name="Google Shape;1436;p15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154"/>
          <p:cNvSpPr/>
          <p:nvPr/>
        </p:nvSpPr>
        <p:spPr>
          <a:xfrm>
            <a:off x="125300" y="3564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54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9" name="Google Shape;1439;p154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4" name="Google Shape;1444;p155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445" name="Google Shape;1445;p15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446" name="Google Shape;1446;p15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447" name="Google Shape;1447;p15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448" name="Google Shape;1448;p15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449" name="Google Shape;1449;p15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155"/>
          <p:cNvSpPr/>
          <p:nvPr/>
        </p:nvSpPr>
        <p:spPr>
          <a:xfrm>
            <a:off x="125300" y="3564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55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2" name="Google Shape;1452;p155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3" name="Google Shape;1453;p155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8" name="Google Shape;1458;p156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459" name="Google Shape;1459;p15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460" name="Google Shape;1460;p15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461" name="Google Shape;1461;p15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462" name="Google Shape;1462;p15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463" name="Google Shape;1463;p15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56"/>
          <p:cNvSpPr/>
          <p:nvPr/>
        </p:nvSpPr>
        <p:spPr>
          <a:xfrm>
            <a:off x="125300" y="3564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156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6" name="Google Shape;1466;p156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7" name="Google Shape;1467;p156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8" name="Google Shape;1468;p156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3" name="Google Shape;1473;p157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474" name="Google Shape;1474;p15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157"/>
          <p:cNvSpPr/>
          <p:nvPr/>
        </p:nvSpPr>
        <p:spPr>
          <a:xfrm>
            <a:off x="125300" y="3572625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0" name="Google Shape;1480;p158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481" name="Google Shape;1481;p15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482" name="Google Shape;1482;p15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483" name="Google Shape;1483;p15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484" name="Google Shape;1484;p15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485" name="Google Shape;1485;p15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58"/>
          <p:cNvSpPr/>
          <p:nvPr/>
        </p:nvSpPr>
        <p:spPr>
          <a:xfrm>
            <a:off x="125300" y="39642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1" name="Google Shape;1491;p159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492" name="Google Shape;1492;p15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493" name="Google Shape;1493;p15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494" name="Google Shape;1494;p15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495" name="Google Shape;1495;p15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496" name="Google Shape;1496;p15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59"/>
          <p:cNvSpPr/>
          <p:nvPr/>
        </p:nvSpPr>
        <p:spPr>
          <a:xfrm>
            <a:off x="125300" y="39642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59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3" name="Google Shape;1503;p160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504" name="Google Shape;1504;p16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505" name="Google Shape;1505;p16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506" name="Google Shape;1506;p16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507" name="Google Shape;1507;p16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508" name="Google Shape;1508;p16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Google Shape;1509;p160"/>
          <p:cNvSpPr/>
          <p:nvPr/>
        </p:nvSpPr>
        <p:spPr>
          <a:xfrm>
            <a:off x="125300" y="39642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60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1" name="Google Shape;1511;p160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6" name="Google Shape;1516;p161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517" name="Google Shape;1517;p16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518" name="Google Shape;1518;p16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519" name="Google Shape;1519;p16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520" name="Google Shape;1520;p16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521" name="Google Shape;1521;p16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161"/>
          <p:cNvSpPr/>
          <p:nvPr/>
        </p:nvSpPr>
        <p:spPr>
          <a:xfrm>
            <a:off x="125300" y="39642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61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4" name="Google Shape;1524;p161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5" name="Google Shape;1525;p161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27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7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 : 2 = 228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3387000" y="2475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228 : 2 = 114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3387000" y="2856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114 : 2 = 57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3387000" y="3237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57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28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52564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0" name="Google Shape;1530;p162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531" name="Google Shape;1531;p16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532" name="Google Shape;1532;p16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533" name="Google Shape;1533;p16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534" name="Google Shape;1534;p16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535" name="Google Shape;1535;p16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162"/>
          <p:cNvSpPr/>
          <p:nvPr/>
        </p:nvSpPr>
        <p:spPr>
          <a:xfrm>
            <a:off x="125300" y="39642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62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8" name="Google Shape;1538;p162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9" name="Google Shape;1539;p162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0" name="Google Shape;1540;p162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5" name="Google Shape;1545;p163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546" name="Google Shape;1546;p16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7" name="Google Shape;1547;p163"/>
          <p:cNvSpPr/>
          <p:nvPr/>
        </p:nvSpPr>
        <p:spPr>
          <a:xfrm>
            <a:off x="125300" y="39688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2" name="Google Shape;1552;p164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553" name="Google Shape;1553;p16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554" name="Google Shape;1554;p16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555" name="Google Shape;1555;p16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556" name="Google Shape;1556;p16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557" name="Google Shape;1557;p16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164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3" name="Google Shape;1563;p165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564" name="Google Shape;1564;p16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565" name="Google Shape;1565;p16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566" name="Google Shape;1566;p16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567" name="Google Shape;1567;p16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568" name="Google Shape;1568;p16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165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65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5" name="Google Shape;1575;p166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576" name="Google Shape;1576;p16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577" name="Google Shape;1577;p16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578" name="Google Shape;1578;p16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579" name="Google Shape;1579;p16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580" name="Google Shape;1580;p16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p166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66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3" name="Google Shape;1583;p166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8" name="Google Shape;1588;p167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589" name="Google Shape;1589;p16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590" name="Google Shape;1590;p16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591" name="Google Shape;1591;p16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592" name="Google Shape;1592;p16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593" name="Google Shape;1593;p16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167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167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6" name="Google Shape;1596;p167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7" name="Google Shape;1597;p167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2" name="Google Shape;1602;p168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603" name="Google Shape;1603;p16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y + z) " id="1604" name="Google Shape;1604;p16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638" y="1793975"/>
            <a:ext cx="157714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 (x + \overline{y} + \overline{z})" id="1605" name="Google Shape;1605;p16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384000"/>
            <a:ext cx="161697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y  + \overline{z})" id="1606" name="Google Shape;1606;p16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676" y="2974025"/>
            <a:ext cx="160883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(\overline{x} + \overline{y}  + \overline{z})" id="1607" name="Google Shape;1607;p16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636" y="3564050"/>
            <a:ext cx="16251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168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168"/>
          <p:cNvSpPr txBox="1"/>
          <p:nvPr/>
        </p:nvSpPr>
        <p:spPr>
          <a:xfrm>
            <a:off x="7641350" y="16708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0" name="Google Shape;1610;p168"/>
          <p:cNvSpPr txBox="1"/>
          <p:nvPr/>
        </p:nvSpPr>
        <p:spPr>
          <a:xfrm>
            <a:off x="7641350" y="231732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1" name="Google Shape;1611;p168"/>
          <p:cNvSpPr txBox="1"/>
          <p:nvPr/>
        </p:nvSpPr>
        <p:spPr>
          <a:xfrm>
            <a:off x="7641350" y="2850875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1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2" name="Google Shape;1612;p168"/>
          <p:cNvSpPr txBox="1"/>
          <p:nvPr/>
        </p:nvSpPr>
        <p:spPr>
          <a:xfrm>
            <a:off x="7641350" y="3440900"/>
            <a:ext cx="6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" name="Google Shape;1617;p169"/>
          <p:cNvGraphicFramePr/>
          <p:nvPr/>
        </p:nvGraphicFramePr>
        <p:xfrm>
          <a:off x="125300" y="11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618" name="Google Shape;1618;p16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9" name="Google Shape;1619;p169"/>
          <p:cNvSpPr/>
          <p:nvPr/>
        </p:nvSpPr>
        <p:spPr>
          <a:xfrm>
            <a:off x="125300" y="4365050"/>
            <a:ext cx="3097200" cy="4002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4" name="Google Shape;1624;p170"/>
          <p:cNvGraphicFramePr/>
          <p:nvPr/>
        </p:nvGraphicFramePr>
        <p:xfrm>
          <a:off x="2071038" y="117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{73CB26A0-F241-463D-845A-A789ADE33FC6}</a:tableStyleId>
              </a:tblPr>
              <a:tblGrid>
                <a:gridCol w="1045775"/>
                <a:gridCol w="1045775"/>
                <a:gridCol w="1011425"/>
                <a:gridCol w="189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y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z</a:t>
                      </a:r>
                      <a:endParaRPr/>
                    </a:p>
                  </a:txBody>
                  <a:tcPr marT="91425" marB="91425" marR="91425" marL="360000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 (x, y, z)</a:t>
                      </a:r>
                      <a:endParaRPr/>
                    </a:p>
                  </a:txBody>
                  <a:tcPr marT="91425" marB="91425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1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360000" anchor="ctr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/>
                        <a:t>0</a:t>
                      </a:r>
                      <a:endParaRPr b="1" sz="2100"/>
                    </a:p>
                  </a:txBody>
                  <a:tcPr marT="36000" marB="36000" marR="91425" marL="360000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(x, y, z) = (x + y + z) \cdot (x + \overline{y} + \overline{z}) \cdot  (\overline{x} + y  + \overline{z})\cdot  (\overline{x} + \overline{y}  + \overline{z})" id="1625" name="Google Shape;1625;p17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0" y="501625"/>
            <a:ext cx="889337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170"/>
          <p:cNvSpPr/>
          <p:nvPr/>
        </p:nvSpPr>
        <p:spPr>
          <a:xfrm>
            <a:off x="2071050" y="1174625"/>
            <a:ext cx="5001900" cy="3565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1" name="Google Shape;1631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750" y="1269588"/>
            <a:ext cx="5426827" cy="2737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x,y,z) = ( x \cdot \overline{z}) + ( \overline{x} \cdot \overline{y} \cdot z) + (y \cdot \overline{z}) " id="1632" name="Google Shape;1632;p17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325" y="4419475"/>
            <a:ext cx="6051676" cy="4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p171"/>
          <p:cNvSpPr/>
          <p:nvPr/>
        </p:nvSpPr>
        <p:spPr>
          <a:xfrm>
            <a:off x="2121725" y="1258300"/>
            <a:ext cx="5426700" cy="2737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8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 : 2 = 228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3387000" y="2475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228 : 2 = 114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3387000" y="2856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114 : 2 = 57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3387000" y="3237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57 : 2 = 28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52564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3387000" y="3618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28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14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5256450" y="3618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" name="Google Shape;251;p29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3387000" y="2094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457 : 2 = 228</a:t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3387000" y="2475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228 : 2 = 114</a:t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3387000" y="2856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114 : 2 = 57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3387000" y="3237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57 : 2 = 28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52564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3387000" y="36187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28 : 2 = 14</a:t>
            </a: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5256450" y="3618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010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3846500" y="399975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5542675" y="399975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3387000" y="4304550"/>
            <a:ext cx="204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0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5256450" y="4304550"/>
            <a:ext cx="225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R: (1110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/>
        </p:nvSpPr>
        <p:spPr>
          <a:xfrm>
            <a:off x="3122250" y="2193775"/>
            <a:ext cx="289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Tiene más de 8 bits???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457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275" y="3120200"/>
            <a:ext cx="1617275" cy="15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825" y="2193775"/>
            <a:ext cx="1658400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/>
        </p:nvSpPr>
        <p:spPr>
          <a:xfrm>
            <a:off x="3122250" y="2193775"/>
            <a:ext cx="289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Tiene más de 8 bits???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3385350" y="2924675"/>
            <a:ext cx="237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Desde el 256 ya supera los 8 bits</a:t>
            </a:r>
            <a:endParaRPr baseline="-25000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590475" y="1436775"/>
            <a:ext cx="68358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0000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Convierte de base decimal a base 2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(457)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1</a:t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4" name="Google Shape;294;p33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3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 : 2 = 1</a:t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3" name="Google Shape;303;p34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4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3808650" y="23995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0</a:t>
            </a:r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5256450" y="23995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 : 2 = 1</a:t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4" name="Google Shape;314;p35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5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3808650" y="23995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 : 2 = 0</a:t>
            </a:r>
            <a:endParaRPr/>
          </a:p>
        </p:txBody>
      </p:sp>
      <p:sp>
        <p:nvSpPr>
          <p:cNvPr id="317" name="Google Shape;317;p35"/>
          <p:cNvSpPr txBox="1"/>
          <p:nvPr/>
        </p:nvSpPr>
        <p:spPr>
          <a:xfrm>
            <a:off x="5256450" y="23995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6364925" y="4266150"/>
            <a:ext cx="152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R: 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/>
        </p:nvSpPr>
        <p:spPr>
          <a:xfrm>
            <a:off x="3756750" y="2193775"/>
            <a:ext cx="163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En 8 bits?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/>
        </p:nvSpPr>
        <p:spPr>
          <a:xfrm>
            <a:off x="3756750" y="2193775"/>
            <a:ext cx="163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En 8 bits?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331" name="Google Shape;331;p37"/>
          <p:cNvSpPr txBox="1"/>
          <p:nvPr/>
        </p:nvSpPr>
        <p:spPr>
          <a:xfrm>
            <a:off x="3385350" y="2924675"/>
            <a:ext cx="237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R: (00000010)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/>
        </p:nvSpPr>
        <p:spPr>
          <a:xfrm>
            <a:off x="590475" y="1436775"/>
            <a:ext cx="68358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0000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Convierte de base 2 a base 16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(1000)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(00101001)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(0101100)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700" y="275150"/>
            <a:ext cx="4865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48" name="Google Shape;348;p40"/>
          <p:cNvSpPr txBox="1"/>
          <p:nvPr/>
        </p:nvSpPr>
        <p:spPr>
          <a:xfrm>
            <a:off x="2888850" y="2171550"/>
            <a:ext cx="33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1		0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2892925" y="2650025"/>
            <a:ext cx="366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33959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43103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52247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"/>
          <p:cNvSpPr txBox="1"/>
          <p:nvPr/>
        </p:nvSpPr>
        <p:spPr>
          <a:xfrm rot="838950">
            <a:off x="6753900" y="2052683"/>
            <a:ext cx="1628967" cy="4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 base 10!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59" name="Google Shape;359;p41"/>
          <p:cNvSpPr txBox="1"/>
          <p:nvPr/>
        </p:nvSpPr>
        <p:spPr>
          <a:xfrm>
            <a:off x="2888850" y="2171550"/>
            <a:ext cx="33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1		0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2892925" y="2650025"/>
            <a:ext cx="366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33959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1"/>
          <p:cNvSpPr/>
          <p:nvPr/>
        </p:nvSpPr>
        <p:spPr>
          <a:xfrm>
            <a:off x="43103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52247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 rot="838950">
            <a:off x="6753900" y="2052683"/>
            <a:ext cx="1628967" cy="4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 base 16!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70" name="Google Shape;370;p42"/>
          <p:cNvSpPr txBox="1"/>
          <p:nvPr/>
        </p:nvSpPr>
        <p:spPr>
          <a:xfrm>
            <a:off x="2888850" y="2171550"/>
            <a:ext cx="336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1		0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2892925" y="2650025"/>
            <a:ext cx="366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33959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43103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2"/>
          <p:cNvSpPr/>
          <p:nvPr/>
        </p:nvSpPr>
        <p:spPr>
          <a:xfrm>
            <a:off x="5224750" y="2296050"/>
            <a:ext cx="259500" cy="2742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"/>
          <p:cNvSpPr txBox="1"/>
          <p:nvPr/>
        </p:nvSpPr>
        <p:spPr>
          <a:xfrm rot="838950">
            <a:off x="6753900" y="2052683"/>
            <a:ext cx="1628967" cy="4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 base 16!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3811950" y="4339825"/>
            <a:ext cx="152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(8)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16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00101001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</a:t>
            </a:r>
            <a:r>
              <a:rPr lang="es" sz="2200">
                <a:latin typeface="Lato"/>
                <a:ea typeface="Lato"/>
                <a:cs typeface="Lato"/>
                <a:sym typeface="Lato"/>
              </a:rPr>
              <a:t>1		0		0		1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4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(00101001)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89" name="Google Shape;389;p44"/>
          <p:cNvSpPr txBox="1"/>
          <p:nvPr/>
        </p:nvSpPr>
        <p:spPr>
          <a:xfrm rot="838950">
            <a:off x="6909525" y="1763633"/>
            <a:ext cx="1628967" cy="4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 base 10!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5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0		0		1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45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(00101001)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98" name="Google Shape;398;p45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0		0		1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46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(00101001)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05" name="Google Shape;405;p46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6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46"/>
          <p:cNvSpPr txBox="1"/>
          <p:nvPr/>
        </p:nvSpPr>
        <p:spPr>
          <a:xfrm rot="838950">
            <a:off x="7176350" y="1580633"/>
            <a:ext cx="1628967" cy="4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 base 16!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0		0		1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47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(00101001)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15" name="Google Shape;415;p47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7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7"/>
          <p:cNvSpPr txBox="1"/>
          <p:nvPr/>
        </p:nvSpPr>
        <p:spPr>
          <a:xfrm>
            <a:off x="59588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R2: 9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47"/>
          <p:cNvSpPr txBox="1"/>
          <p:nvPr/>
        </p:nvSpPr>
        <p:spPr>
          <a:xfrm>
            <a:off x="22250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R1: 2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0		0		1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48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(00101001)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26" name="Google Shape;426;p48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8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8"/>
          <p:cNvSpPr txBox="1"/>
          <p:nvPr/>
        </p:nvSpPr>
        <p:spPr>
          <a:xfrm>
            <a:off x="59588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R2: 9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48"/>
          <p:cNvSpPr txBox="1"/>
          <p:nvPr/>
        </p:nvSpPr>
        <p:spPr>
          <a:xfrm>
            <a:off x="22250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R1: 2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48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3811950" y="4339825"/>
            <a:ext cx="152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(29)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16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)	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0101100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/>
        </p:nvSpPr>
        <p:spPr>
          <a:xfrm>
            <a:off x="2844225" y="2193775"/>
            <a:ext cx="345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!!!?!?Solo tengo 7 bits</a:t>
            </a:r>
            <a:r>
              <a:rPr lang="es" sz="2200">
                <a:latin typeface="Lato"/>
                <a:ea typeface="Lato"/>
                <a:cs typeface="Lato"/>
                <a:sym typeface="Lato"/>
              </a:rPr>
              <a:t>???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2" name="Google Shape;4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500" y="3327725"/>
            <a:ext cx="1617275" cy="15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825" y="2193775"/>
            <a:ext cx="1658400" cy="16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0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pic>
        <p:nvPicPr>
          <p:cNvPr id="445" name="Google Shape;4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650" y="478500"/>
            <a:ext cx="1617275" cy="15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106125"/>
            <a:ext cx="2389700" cy="239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1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51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51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 : 2 = 5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1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52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52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61" name="Google Shape;461;p52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2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1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53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69" name="Google Shape;469;p53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3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3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1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54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481;p54"/>
          <p:cNvSpPr txBox="1"/>
          <p:nvPr/>
        </p:nvSpPr>
        <p:spPr>
          <a:xfrm>
            <a:off x="5958800" y="3713100"/>
            <a:ext cx="134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R2: 12 = C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54"/>
          <p:cNvSpPr txBox="1"/>
          <p:nvPr/>
        </p:nvSpPr>
        <p:spPr>
          <a:xfrm>
            <a:off x="22250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R1: 2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/>
        </p:nvSpPr>
        <p:spPr>
          <a:xfrm>
            <a:off x="1154525" y="2171550"/>
            <a:ext cx="68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0		0		1		0		1		1		0		0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(0101100)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489" name="Google Shape;489;p55"/>
          <p:cNvSpPr/>
          <p:nvPr/>
        </p:nvSpPr>
        <p:spPr>
          <a:xfrm>
            <a:off x="9671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5"/>
          <p:cNvSpPr/>
          <p:nvPr/>
        </p:nvSpPr>
        <p:spPr>
          <a:xfrm>
            <a:off x="4624700" y="1682375"/>
            <a:ext cx="3498300" cy="2001000"/>
          </a:xfrm>
          <a:prstGeom prst="ellipse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5"/>
          <p:cNvSpPr txBox="1"/>
          <p:nvPr/>
        </p:nvSpPr>
        <p:spPr>
          <a:xfrm>
            <a:off x="1111050" y="2650025"/>
            <a:ext cx="722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3		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500">
                <a:latin typeface="Lato"/>
                <a:ea typeface="Lato"/>
                <a:cs typeface="Lato"/>
                <a:sym typeface="Lato"/>
              </a:rPr>
              <a:t>		x2</a:t>
            </a:r>
            <a:r>
              <a:rPr baseline="30000" lang="es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30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2225000" y="3713100"/>
            <a:ext cx="83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R1: 2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5"/>
          <p:cNvSpPr txBox="1"/>
          <p:nvPr/>
        </p:nvSpPr>
        <p:spPr>
          <a:xfrm>
            <a:off x="3811950" y="4339825"/>
            <a:ext cx="152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(2C)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16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55"/>
          <p:cNvSpPr txBox="1"/>
          <p:nvPr/>
        </p:nvSpPr>
        <p:spPr>
          <a:xfrm>
            <a:off x="5958800" y="3713100"/>
            <a:ext cx="134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R2: 12 = C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convertir de hexadecimal a binario?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convertir de hexadecimal a binario?</a:t>
            </a:r>
            <a:endParaRPr/>
          </a:p>
        </p:txBody>
      </p:sp>
      <p:sp>
        <p:nvSpPr>
          <p:cNvPr id="505" name="Google Shape;505;p57"/>
          <p:cNvSpPr txBox="1"/>
          <p:nvPr>
            <p:ph idx="1" type="subTitle"/>
          </p:nvPr>
        </p:nvSpPr>
        <p:spPr>
          <a:xfrm>
            <a:off x="2671427" y="3121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proceso inverso</a:t>
            </a:r>
            <a:endParaRPr sz="2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8"/>
          <p:cNvSpPr txBox="1"/>
          <p:nvPr/>
        </p:nvSpPr>
        <p:spPr>
          <a:xfrm>
            <a:off x="590475" y="1436775"/>
            <a:ext cx="6835800" cy="24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0000" wrap="square" tIns="90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Convierte de base 16 a base 2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(8)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16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(2C)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16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(98BA)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16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9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(8)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0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(8)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21" name="Google Shape;521;p60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0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0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(8)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29" name="Google Shape;529;p61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1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1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61"/>
          <p:cNvSpPr/>
          <p:nvPr/>
        </p:nvSpPr>
        <p:spPr>
          <a:xfrm>
            <a:off x="4943650" y="120692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 : 2 = 5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8086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2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(8)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38" name="Google Shape;538;p62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2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2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62"/>
          <p:cNvSpPr/>
          <p:nvPr/>
        </p:nvSpPr>
        <p:spPr>
          <a:xfrm>
            <a:off x="4943650" y="120692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2"/>
          <p:cNvSpPr txBox="1"/>
          <p:nvPr/>
        </p:nvSpPr>
        <p:spPr>
          <a:xfrm>
            <a:off x="7300425" y="3094725"/>
            <a:ext cx="171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(1000)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3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(2C)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(2C)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53" name="Google Shape;553;p64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4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4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5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(2C)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61" name="Google Shape;561;p65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5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5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65"/>
          <p:cNvSpPr/>
          <p:nvPr/>
        </p:nvSpPr>
        <p:spPr>
          <a:xfrm>
            <a:off x="2366000" y="225935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5"/>
          <p:cNvSpPr/>
          <p:nvPr/>
        </p:nvSpPr>
        <p:spPr>
          <a:xfrm>
            <a:off x="4830763" y="292315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2)	(2C)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71" name="Google Shape;571;p66"/>
          <p:cNvPicPr preferRelativeResize="0"/>
          <p:nvPr/>
        </p:nvPicPr>
        <p:blipFill rotWithShape="1">
          <a:blip r:embed="rId3">
            <a:alphaModFix/>
          </a:blip>
          <a:srcRect b="68695" l="0" r="0" t="0"/>
          <a:stretch/>
        </p:blipFill>
        <p:spPr>
          <a:xfrm>
            <a:off x="2636850" y="1206921"/>
            <a:ext cx="1889225" cy="21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6"/>
          <p:cNvPicPr preferRelativeResize="0"/>
          <p:nvPr/>
        </p:nvPicPr>
        <p:blipFill rotWithShape="1">
          <a:blip r:embed="rId4">
            <a:alphaModFix/>
          </a:blip>
          <a:srcRect b="14725" l="0" r="0" t="51684"/>
          <a:stretch/>
        </p:blipFill>
        <p:spPr>
          <a:xfrm>
            <a:off x="5148625" y="1206925"/>
            <a:ext cx="2020950" cy="241725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6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66"/>
          <p:cNvSpPr/>
          <p:nvPr/>
        </p:nvSpPr>
        <p:spPr>
          <a:xfrm>
            <a:off x="2366000" y="225935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6"/>
          <p:cNvSpPr/>
          <p:nvPr/>
        </p:nvSpPr>
        <p:spPr>
          <a:xfrm>
            <a:off x="4830763" y="292315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6"/>
          <p:cNvSpPr txBox="1"/>
          <p:nvPr/>
        </p:nvSpPr>
        <p:spPr>
          <a:xfrm>
            <a:off x="3052800" y="4161975"/>
            <a:ext cx="303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(0010 1100)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	(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98BA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8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(98BA)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87" name="Google Shape;587;p68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68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8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9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(98BA)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595" name="Google Shape;595;p69"/>
          <p:cNvPicPr preferRelativeResize="0"/>
          <p:nvPr/>
        </p:nvPicPr>
        <p:blipFill rotWithShape="1">
          <a:blip r:embed="rId3">
            <a:alphaModFix/>
          </a:blip>
          <a:srcRect b="48315" l="0" r="0" t="0"/>
          <a:stretch/>
        </p:blipFill>
        <p:spPr>
          <a:xfrm>
            <a:off x="2636850" y="1206916"/>
            <a:ext cx="1889225" cy="347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9"/>
          <p:cNvPicPr preferRelativeResize="0"/>
          <p:nvPr/>
        </p:nvPicPr>
        <p:blipFill rotWithShape="1">
          <a:blip r:embed="rId4">
            <a:alphaModFix/>
          </a:blip>
          <a:srcRect b="0" l="0" r="0" t="51683"/>
          <a:stretch/>
        </p:blipFill>
        <p:spPr>
          <a:xfrm>
            <a:off x="5148625" y="1206925"/>
            <a:ext cx="2020945" cy="3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9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69"/>
          <p:cNvSpPr/>
          <p:nvPr/>
        </p:nvSpPr>
        <p:spPr>
          <a:xfrm>
            <a:off x="4943650" y="116247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9"/>
          <p:cNvSpPr/>
          <p:nvPr/>
        </p:nvSpPr>
        <p:spPr>
          <a:xfrm>
            <a:off x="4943650" y="158167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9"/>
          <p:cNvSpPr/>
          <p:nvPr/>
        </p:nvSpPr>
        <p:spPr>
          <a:xfrm>
            <a:off x="4990575" y="201570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9"/>
          <p:cNvSpPr/>
          <p:nvPr/>
        </p:nvSpPr>
        <p:spPr>
          <a:xfrm>
            <a:off x="5039200" y="244232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9"/>
          <p:cNvSpPr txBox="1"/>
          <p:nvPr/>
        </p:nvSpPr>
        <p:spPr>
          <a:xfrm>
            <a:off x="7310375" y="1639475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primero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69"/>
          <p:cNvSpPr txBox="1"/>
          <p:nvPr/>
        </p:nvSpPr>
        <p:spPr>
          <a:xfrm>
            <a:off x="7374550" y="1239425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segundo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69"/>
          <p:cNvSpPr txBox="1"/>
          <p:nvPr/>
        </p:nvSpPr>
        <p:spPr>
          <a:xfrm>
            <a:off x="7470100" y="2492700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tercero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69"/>
          <p:cNvSpPr txBox="1"/>
          <p:nvPr/>
        </p:nvSpPr>
        <p:spPr>
          <a:xfrm>
            <a:off x="7470100" y="2092650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cuarto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0"/>
          <p:cNvSpPr txBox="1"/>
          <p:nvPr/>
        </p:nvSpPr>
        <p:spPr>
          <a:xfrm>
            <a:off x="655450" y="12766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3)	(98BA)</a:t>
            </a:r>
            <a:r>
              <a:rPr baseline="-25000" lang="es" sz="1900">
                <a:latin typeface="Lato"/>
                <a:ea typeface="Lato"/>
                <a:cs typeface="Lato"/>
                <a:sym typeface="Lato"/>
              </a:rPr>
              <a:t>16</a:t>
            </a:r>
            <a:endParaRPr/>
          </a:p>
        </p:txBody>
      </p:sp>
      <p:pic>
        <p:nvPicPr>
          <p:cNvPr id="611" name="Google Shape;611;p70"/>
          <p:cNvPicPr preferRelativeResize="0"/>
          <p:nvPr/>
        </p:nvPicPr>
        <p:blipFill rotWithShape="1">
          <a:blip r:embed="rId3">
            <a:alphaModFix/>
          </a:blip>
          <a:srcRect b="18743" l="0" r="0" t="51684"/>
          <a:stretch/>
        </p:blipFill>
        <p:spPr>
          <a:xfrm>
            <a:off x="5148625" y="1206925"/>
            <a:ext cx="2020950" cy="21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0"/>
          <p:cNvSpPr txBox="1"/>
          <p:nvPr/>
        </p:nvSpPr>
        <p:spPr>
          <a:xfrm>
            <a:off x="5306550" y="91900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Binary	Hex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70"/>
          <p:cNvSpPr/>
          <p:nvPr/>
        </p:nvSpPr>
        <p:spPr>
          <a:xfrm>
            <a:off x="4943650" y="116247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70"/>
          <p:cNvSpPr/>
          <p:nvPr/>
        </p:nvSpPr>
        <p:spPr>
          <a:xfrm>
            <a:off x="4943650" y="158167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0"/>
          <p:cNvSpPr/>
          <p:nvPr/>
        </p:nvSpPr>
        <p:spPr>
          <a:xfrm>
            <a:off x="4990575" y="2015700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0"/>
          <p:cNvSpPr/>
          <p:nvPr/>
        </p:nvSpPr>
        <p:spPr>
          <a:xfrm>
            <a:off x="5039200" y="2442325"/>
            <a:ext cx="2430900" cy="477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70"/>
          <p:cNvSpPr txBox="1"/>
          <p:nvPr/>
        </p:nvSpPr>
        <p:spPr>
          <a:xfrm>
            <a:off x="7310375" y="1639475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primero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70"/>
          <p:cNvSpPr txBox="1"/>
          <p:nvPr/>
        </p:nvSpPr>
        <p:spPr>
          <a:xfrm>
            <a:off x="7374550" y="1239425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segundo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70"/>
          <p:cNvSpPr txBox="1"/>
          <p:nvPr/>
        </p:nvSpPr>
        <p:spPr>
          <a:xfrm>
            <a:off x="7470100" y="2492700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tercero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70"/>
          <p:cNvSpPr txBox="1"/>
          <p:nvPr/>
        </p:nvSpPr>
        <p:spPr>
          <a:xfrm>
            <a:off x="7470100" y="2092650"/>
            <a:ext cx="124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cuarto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70"/>
          <p:cNvSpPr txBox="1"/>
          <p:nvPr/>
        </p:nvSpPr>
        <p:spPr>
          <a:xfrm>
            <a:off x="2214350" y="4161975"/>
            <a:ext cx="471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Lato"/>
                <a:ea typeface="Lato"/>
                <a:cs typeface="Lato"/>
                <a:sym typeface="Lato"/>
              </a:rPr>
              <a:t>R: (1001 1000 1011 1010)</a:t>
            </a:r>
            <a:r>
              <a:rPr baseline="-25000" lang="es" sz="27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Algebra Booleana</a:t>
            </a:r>
            <a:endParaRPr sz="4800"/>
          </a:p>
        </p:txBody>
      </p:sp>
      <p:sp>
        <p:nvSpPr>
          <p:cNvPr id="627" name="Google Shape;627;p7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 : 2 = 5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8086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 : 2 = 2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8086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1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2"/>
          <p:cNvSpPr txBox="1"/>
          <p:nvPr>
            <p:ph idx="1" type="subTitle"/>
          </p:nvPr>
        </p:nvSpPr>
        <p:spPr>
          <a:xfrm>
            <a:off x="727952" y="1664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Demostrar la propiedad de Idempotencia 1:</a:t>
            </a:r>
            <a:endParaRPr/>
          </a:p>
        </p:txBody>
      </p:sp>
      <p:pic>
        <p:nvPicPr>
          <p:cNvPr descr="x + x = x" id="633" name="Google Shape;633;p7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581" y="2571750"/>
            <a:ext cx="2366832" cy="43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638" name="Google Shape;638;p7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643" name="Google Shape;643;p7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1" id="644" name="Google Shape;644;p7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148" y="1676306"/>
            <a:ext cx="1995964" cy="50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649" name="Google Shape;649;p7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1" id="650" name="Google Shape;650;p7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148" y="1676306"/>
            <a:ext cx="1995964" cy="505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(x + \overline{x})" id="651" name="Google Shape;651;p7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475" y="2237310"/>
            <a:ext cx="3271492" cy="51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656" name="Google Shape;656;p7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1" id="657" name="Google Shape;657;p7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148" y="1676306"/>
            <a:ext cx="1995964" cy="505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(x + \overline{x})" id="658" name="Google Shape;658;p7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475" y="2237310"/>
            <a:ext cx="3271492" cy="513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 x \overline{x}" id="659" name="Google Shape;659;p7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9150" y="2815575"/>
            <a:ext cx="1909678" cy="5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664" name="Google Shape;664;p7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1" id="665" name="Google Shape;665;p7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148" y="1676306"/>
            <a:ext cx="1995964" cy="505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(x + \overline{x})" id="666" name="Google Shape;666;p7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475" y="2237310"/>
            <a:ext cx="3271492" cy="513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 x \overline{x}" id="667" name="Google Shape;667;p7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9150" y="2815575"/>
            <a:ext cx="1909678" cy="50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+  \underbrace{x \overline{x}}_{0}" id="668" name="Google Shape;668;p7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6275" y="3385725"/>
            <a:ext cx="1750326" cy="111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x = x" id="673" name="Google Shape;673;p7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444" y="1244800"/>
            <a:ext cx="2366832" cy="4315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1" id="674" name="Google Shape;674;p7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148" y="1676306"/>
            <a:ext cx="1995964" cy="505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 x + x) \cdot (x + \overline{x})" id="675" name="Google Shape;675;p7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475" y="2237310"/>
            <a:ext cx="3271492" cy="513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 x \overline{x}" id="676" name="Google Shape;676;p7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9150" y="2815575"/>
            <a:ext cx="1909678" cy="50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+  \underbrace{x \overline{x}}_{0}" id="677" name="Google Shape;677;p7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6275" y="3385725"/>
            <a:ext cx="1750326" cy="1113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x" id="678" name="Google Shape;678;p78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1800" y="4597700"/>
            <a:ext cx="1750336" cy="4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78"/>
          <p:cNvSpPr/>
          <p:nvPr/>
        </p:nvSpPr>
        <p:spPr>
          <a:xfrm>
            <a:off x="3885900" y="4460650"/>
            <a:ext cx="2223600" cy="631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9"/>
          <p:cNvSpPr txBox="1"/>
          <p:nvPr>
            <p:ph idx="1" type="subTitle"/>
          </p:nvPr>
        </p:nvSpPr>
        <p:spPr>
          <a:xfrm>
            <a:off x="727952" y="1664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Demostrar la propiedad de Idempotencia 2:</a:t>
            </a:r>
            <a:endParaRPr/>
          </a:p>
        </p:txBody>
      </p:sp>
      <p:pic>
        <p:nvPicPr>
          <p:cNvPr descr="x \cdot x = x" id="685" name="Google Shape;685;p7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491" y="2571750"/>
            <a:ext cx="2687010" cy="47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690" name="Google Shape;690;p8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695" name="Google Shape;695;p8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x + 0" id="696" name="Google Shape;696;p8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812" y="1799925"/>
            <a:ext cx="1996826" cy="60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 : 2 = 5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8086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 : 2 = 2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8086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 : 2 = 1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8086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 : 2 = 0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2564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701" name="Google Shape;701;p8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\cdot x + \underbrace{0}_{x\overline{x}}" id="702" name="Google Shape;702;p8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725" y="1849525"/>
            <a:ext cx="2944700" cy="15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707" name="Google Shape;707;p8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x + 0" id="708" name="Google Shape;708;p8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812" y="1799925"/>
            <a:ext cx="1996826" cy="60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x \overline{x}" id="709" name="Google Shape;709;p8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812" y="2518965"/>
            <a:ext cx="1996828" cy="648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714" name="Google Shape;714;p8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x + 0" id="715" name="Google Shape;715;p8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812" y="1799925"/>
            <a:ext cx="1996826" cy="60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x \overline{x}" id="716" name="Google Shape;716;p8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812" y="2518965"/>
            <a:ext cx="1996828" cy="648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\cdot ( x +\overline{x})" id="717" name="Google Shape;717;p8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6450" y="3280088"/>
            <a:ext cx="2145550" cy="6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722" name="Google Shape;722;p8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x + 0" id="723" name="Google Shape;723;p8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812" y="1799925"/>
            <a:ext cx="1996826" cy="60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x \overline{x}" id="724" name="Google Shape;724;p8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812" y="2518965"/>
            <a:ext cx="1996828" cy="648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\cdot (\underbrace{ x +\overline{x})}_{1}" id="725" name="Google Shape;725;p8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1125" y="3280100"/>
            <a:ext cx="2320876" cy="13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\cdot x = x" id="730" name="Google Shape;730;p8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6" y="1178975"/>
            <a:ext cx="2687010" cy="475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x + 0" id="731" name="Google Shape;731;p8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812" y="1799925"/>
            <a:ext cx="1996826" cy="60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x + x \overline{x}" id="732" name="Google Shape;732;p8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0812" y="2518965"/>
            <a:ext cx="1996828" cy="648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\cdot ( x +\overline{x})" id="733" name="Google Shape;733;p8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6450" y="3280088"/>
            <a:ext cx="2145550" cy="648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 \cdot 1 = x" id="734" name="Google Shape;734;p8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9600" y="4134500"/>
            <a:ext cx="2337314" cy="5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86"/>
          <p:cNvSpPr/>
          <p:nvPr/>
        </p:nvSpPr>
        <p:spPr>
          <a:xfrm>
            <a:off x="3164575" y="4130450"/>
            <a:ext cx="2537100" cy="64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7"/>
          <p:cNvSpPr txBox="1"/>
          <p:nvPr>
            <p:ph idx="1" type="subTitle"/>
          </p:nvPr>
        </p:nvSpPr>
        <p:spPr>
          <a:xfrm>
            <a:off x="727952" y="1664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Demostrar la propiedad de Ley del consenso:</a:t>
            </a:r>
            <a:endParaRPr/>
          </a:p>
        </p:txBody>
      </p:sp>
      <p:pic>
        <p:nvPicPr>
          <p:cNvPr descr="x + \overline{x}y = x + y" id="741" name="Google Shape;741;p8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13" y="2635700"/>
            <a:ext cx="4739976" cy="8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746" name="Google Shape;746;p8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751" name="Google Shape;751;p8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+ y \cdot z = (x + y) \cdot (x + z)" id="752" name="Google Shape;752;p8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450" y="3040850"/>
            <a:ext cx="5227250" cy="54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3" name="Google Shape;753;p89"/>
          <p:cNvCxnSpPr/>
          <p:nvPr/>
        </p:nvCxnSpPr>
        <p:spPr>
          <a:xfrm flipH="1">
            <a:off x="2855225" y="2658000"/>
            <a:ext cx="14700" cy="23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" name="Google Shape;754;p89"/>
          <p:cNvSpPr txBox="1"/>
          <p:nvPr/>
        </p:nvSpPr>
        <p:spPr>
          <a:xfrm>
            <a:off x="410900" y="3459150"/>
            <a:ext cx="226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Por 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propiedad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 distributiva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759" name="Google Shape;759;p9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+ y \cdot z = (x + y) \cdot (x + z)" id="760" name="Google Shape;760;p9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450" y="3040850"/>
            <a:ext cx="5227250" cy="54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1" name="Google Shape;761;p90"/>
          <p:cNvCxnSpPr/>
          <p:nvPr/>
        </p:nvCxnSpPr>
        <p:spPr>
          <a:xfrm flipH="1">
            <a:off x="2855225" y="2658000"/>
            <a:ext cx="14700" cy="23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90"/>
          <p:cNvSpPr txBox="1"/>
          <p:nvPr/>
        </p:nvSpPr>
        <p:spPr>
          <a:xfrm>
            <a:off x="410900" y="3459150"/>
            <a:ext cx="226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Por propiedad distributiva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x + \overline{x} \cdot y = (x + \overline{x}) \cdot (x + y)" id="763" name="Google Shape;763;p9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441" y="4049275"/>
            <a:ext cx="5356284" cy="5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90"/>
          <p:cNvSpPr/>
          <p:nvPr/>
        </p:nvSpPr>
        <p:spPr>
          <a:xfrm>
            <a:off x="3164425" y="3924325"/>
            <a:ext cx="5772000" cy="824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769" name="Google Shape;769;p9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\overline{x}) \cdot (x + y)" id="770" name="Google Shape;770;p9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50" y="2204837"/>
            <a:ext cx="4254050" cy="7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38086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 : 2 = 5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5239000" y="1694550"/>
            <a:ext cx="4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Lato"/>
                <a:ea typeface="Lato"/>
                <a:cs typeface="Lato"/>
                <a:sym typeface="Lato"/>
              </a:rPr>
              <a:t>Resto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5128675" y="1474875"/>
            <a:ext cx="0" cy="3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0"/>
          <p:cNvSpPr txBox="1"/>
          <p:nvPr/>
        </p:nvSpPr>
        <p:spPr>
          <a:xfrm>
            <a:off x="5256450" y="2094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8086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5 : 2 = 2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5256450" y="2475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8086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2 : 2 = 1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5256450" y="2856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38086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 : 2 = 0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5256450" y="3237750"/>
            <a:ext cx="1526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364925" y="4266150"/>
            <a:ext cx="152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R: (</a:t>
            </a:r>
            <a:r>
              <a:rPr lang="es" sz="2400">
                <a:latin typeface="Lato"/>
                <a:ea typeface="Lato"/>
                <a:cs typeface="Lato"/>
                <a:sym typeface="Lato"/>
              </a:rPr>
              <a:t>1010)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9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775" name="Google Shape;775;p9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underbrace{(x + \overline{x})}_{1} \cdot (x + y)" id="776" name="Google Shape;776;p9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25" y="2175000"/>
            <a:ext cx="4144274" cy="157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781" name="Google Shape;781;p9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\overline{x}) \cdot (x + y)" id="782" name="Google Shape;782;p9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50" y="2204837"/>
            <a:ext cx="4254050" cy="73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\cdot (x + y)" id="783" name="Google Shape;783;p9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0575" y="3018250"/>
            <a:ext cx="2609238" cy="7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+ \overline{x}y = x + y" id="788" name="Google Shape;788;p9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050" y="1295750"/>
            <a:ext cx="4739976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\overline{x}) \cdot (x + y)" id="789" name="Google Shape;789;p9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50" y="2204837"/>
            <a:ext cx="4254050" cy="73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\cdot (x + y)" id="790" name="Google Shape;790;p9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0575" y="3018250"/>
            <a:ext cx="2609238" cy="73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+ y = x + y" id="791" name="Google Shape;791;p9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7050" y="3987700"/>
            <a:ext cx="5065648" cy="8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94"/>
          <p:cNvSpPr/>
          <p:nvPr/>
        </p:nvSpPr>
        <p:spPr>
          <a:xfrm>
            <a:off x="1907875" y="3942550"/>
            <a:ext cx="5844000" cy="919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5"/>
          <p:cNvSpPr txBox="1"/>
          <p:nvPr>
            <p:ph idx="1" type="subTitle"/>
          </p:nvPr>
        </p:nvSpPr>
        <p:spPr>
          <a:xfrm>
            <a:off x="727952" y="1664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Demostrar la propiedad de Ley De-Morgan:</a:t>
            </a:r>
            <a:endParaRPr/>
          </a:p>
        </p:txBody>
      </p:sp>
      <p:pic>
        <p:nvPicPr>
          <p:cNvPr descr="\overline{x \cdot y} = \overline{x} + \overline{y}" id="798" name="Google Shape;798;p95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493200" y="2479875"/>
            <a:ext cx="6157576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803" name="Google Shape;803;p96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808" name="Google Shape;808;p97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809" name="Google Shape;809;p9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3333050"/>
            <a:ext cx="2224782" cy="57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810" name="Google Shape;810;p9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00" y="2571750"/>
            <a:ext cx="2123250" cy="59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815" name="Google Shape;815;p98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816" name="Google Shape;816;p9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3333050"/>
            <a:ext cx="2224782" cy="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98"/>
          <p:cNvSpPr/>
          <p:nvPr/>
        </p:nvSpPr>
        <p:spPr>
          <a:xfrm>
            <a:off x="4126225" y="3004700"/>
            <a:ext cx="1080000" cy="5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= x \cdot y" id="818" name="Google Shape;818;p9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00" y="2571750"/>
            <a:ext cx="2123250" cy="59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823" name="Google Shape;823;p99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824" name="Google Shape;824;p9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3333050"/>
            <a:ext cx="2224782" cy="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99"/>
          <p:cNvSpPr/>
          <p:nvPr/>
        </p:nvSpPr>
        <p:spPr>
          <a:xfrm>
            <a:off x="4126225" y="3004700"/>
            <a:ext cx="1080000" cy="5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overline{A} = B" id="826" name="Google Shape;826;p9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7350" y="2643125"/>
            <a:ext cx="2123250" cy="931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827" name="Google Shape;827;p9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9200" y="2571750"/>
            <a:ext cx="2123250" cy="59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832" name="Google Shape;832;p100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833" name="Google Shape;833;p10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834" name="Google Shape;834;p10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100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\overline{A} = 1" id="836" name="Google Shape;836;p10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3950" y="2744675"/>
            <a:ext cx="1986226" cy="5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841" name="Google Shape;841;p101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842" name="Google Shape;842;p10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843" name="Google Shape;843;p10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101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\overline{A} = 1" id="845" name="Google Shape;845;p10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3950" y="2744675"/>
            <a:ext cx="1986226" cy="57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+ B = 1" id="846" name="Google Shape;846;p10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8838" y="3456425"/>
            <a:ext cx="2056446" cy="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655450" y="12766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050" lvl="0" marL="4608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AutoNum type="arabicParenR"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(10)</a:t>
            </a:r>
            <a:r>
              <a:rPr baseline="-25000" lang="es" sz="2400">
                <a:latin typeface="Lato"/>
                <a:ea typeface="Lato"/>
                <a:cs typeface="Lato"/>
                <a:sym typeface="Lato"/>
              </a:rPr>
              <a:t>10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3756750" y="2193775"/>
            <a:ext cx="163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En 8 bits?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851" name="Google Shape;851;p102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852" name="Google Shape;852;p10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853" name="Google Shape;853;p10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102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855" name="Google Shape;855;p10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856" name="Google Shape;856;p10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861" name="Google Shape;861;p103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862" name="Google Shape;862;p10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863" name="Google Shape;863;p10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103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865" name="Google Shape;865;p10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866" name="Google Shape;866;p10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 + \overline{x}) \cdot   (y + \overline{x}) + \overline{y}" id="867" name="Google Shape;867;p103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600" y="3913400"/>
            <a:ext cx="4335074" cy="5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872" name="Google Shape;872;p104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873" name="Google Shape;873;p10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874" name="Google Shape;874;p10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104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876" name="Google Shape;876;p10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877" name="Google Shape;877;p10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underbrace{(x + \overline{x}) }_{1}\cdot   (y + \overline{x}) + \overline{y}" id="878" name="Google Shape;878;p10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175" y="3913400"/>
            <a:ext cx="3673474" cy="11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883" name="Google Shape;883;p105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884" name="Google Shape;884;p10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885" name="Google Shape;885;p10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105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887" name="Google Shape;887;p10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888" name="Google Shape;888;p105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+ \overline{x} + \overline{y}" id="889" name="Google Shape;889;p105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7863" y="3913400"/>
            <a:ext cx="2138398" cy="5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894" name="Google Shape;894;p106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895" name="Google Shape;895;p10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896" name="Google Shape;896;p10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06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898" name="Google Shape;898;p10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899" name="Google Shape;899;p10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x} + \underbrace{y + \overline{y}}_{1}" id="900" name="Google Shape;900;p10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00938" y="3913400"/>
            <a:ext cx="202390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905" name="Google Shape;905;p107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906" name="Google Shape;906;p10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907" name="Google Shape;907;p10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107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909" name="Google Shape;909;p10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910" name="Google Shape;910;p10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x} + 1 = 1" id="911" name="Google Shape;911;p107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8850" y="3913400"/>
            <a:ext cx="2056424" cy="50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916" name="Google Shape;916;p108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917" name="Google Shape;917;p10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918" name="Google Shape;918;p10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108"/>
          <p:cNvSpPr txBox="1"/>
          <p:nvPr/>
        </p:nvSpPr>
        <p:spPr>
          <a:xfrm>
            <a:off x="451225" y="2206250"/>
            <a:ext cx="24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+ B = 1" id="920" name="Google Shape;920;p10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8838" y="2744675"/>
            <a:ext cx="2056446" cy="43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cdot y + \overline{x} + \overline{y}" id="921" name="Google Shape;921;p10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200" y="3317325"/>
            <a:ext cx="2805076" cy="5960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x} + 1 = 1" id="922" name="Google Shape;922;p108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8850" y="3913400"/>
            <a:ext cx="2056424" cy="506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+ \overline{A} = 1" id="923" name="Google Shape;923;p108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2300" y="3119088"/>
            <a:ext cx="3437400" cy="9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108"/>
          <p:cNvSpPr/>
          <p:nvPr/>
        </p:nvSpPr>
        <p:spPr>
          <a:xfrm>
            <a:off x="4775450" y="3101613"/>
            <a:ext cx="3431100" cy="1027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929" name="Google Shape;929;p109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930" name="Google Shape;930;p10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931" name="Google Shape;931;p10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09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\overline{A} = 0" id="933" name="Google Shape;933;p10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6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938" name="Google Shape;938;p110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939" name="Google Shape;939;p11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940" name="Google Shape;940;p11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110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\overline{A} = 0" id="942" name="Google Shape;942;p11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634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\cdot B = 0" id="943" name="Google Shape;943;p11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4975" y="3376775"/>
            <a:ext cx="2053574" cy="45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overline{x \cdot y} = \overline{x} + \overline{y}" id="948" name="Google Shape;948;p111" title="MathEquation,#000000"/>
          <p:cNvPicPr preferRelativeResize="0"/>
          <p:nvPr/>
        </p:nvPicPr>
        <p:blipFill rotWithShape="1">
          <a:blip r:embed="rId3">
            <a:alphaModFix/>
          </a:blip>
          <a:srcRect b="-73992" l="-41573" r="-23661" t="8757"/>
          <a:stretch/>
        </p:blipFill>
        <p:spPr>
          <a:xfrm>
            <a:off x="1353225" y="1200150"/>
            <a:ext cx="6157576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 = \overline{x} + \overline{y}" id="949" name="Google Shape;949;p11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50" y="2328106"/>
            <a:ext cx="1583324" cy="416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x \cdot y" id="950" name="Google Shape;950;p11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0050" y="1771813"/>
            <a:ext cx="1511068" cy="434427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111"/>
          <p:cNvSpPr txBox="1"/>
          <p:nvPr/>
        </p:nvSpPr>
        <p:spPr>
          <a:xfrm>
            <a:off x="451225" y="2206250"/>
            <a:ext cx="3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Simultáneamente se debe cumplir que: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\cdot B = 0" id="952" name="Google Shape;952;p11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975" y="2606450"/>
            <a:ext cx="2053574" cy="456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xy) \cdot (\overline{x} + \overline{y})" id="953" name="Google Shape;953;p11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550" y="3199675"/>
            <a:ext cx="3412126" cy="71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