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1" r:id="rId4"/>
    <p:sldId id="262" r:id="rId5"/>
    <p:sldId id="263" r:id="rId6"/>
    <p:sldId id="264" r:id="rId7"/>
    <p:sldId id="266" r:id="rId8"/>
    <p:sldId id="267" r:id="rId9"/>
    <p:sldId id="269" r:id="rId10"/>
    <p:sldId id="268" r:id="rId11"/>
    <p:sldId id="274" r:id="rId12"/>
    <p:sldId id="270"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10/4/2019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10/4/2019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10/4/2019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10/4/2019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10/4/2019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10/4/2019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10/4/2019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smtClean="0"/>
              <a:t>Algorithmes de Détection des Anomalies </a:t>
            </a:r>
            <a:endParaRPr lang="en-US" dirty="0"/>
          </a:p>
        </p:txBody>
      </p:sp>
    </p:spTree>
    <p:extLst>
      <p:ext uri="{BB962C8B-B14F-4D97-AF65-F5344CB8AC3E}">
        <p14:creationId xmlns:p14="http://schemas.microsoft.com/office/powerpoint/2010/main" val="4104301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One-Class Support Vector </a:t>
            </a:r>
            <a:r>
              <a:rPr lang="en-US" b="1" dirty="0" smtClean="0"/>
              <a:t>Machine</a:t>
            </a:r>
            <a:endParaRPr lang="en-US" dirty="0"/>
          </a:p>
        </p:txBody>
      </p:sp>
      <p:sp>
        <p:nvSpPr>
          <p:cNvPr id="3" name="Content Placeholder 2"/>
          <p:cNvSpPr>
            <a:spLocks noGrp="1"/>
          </p:cNvSpPr>
          <p:nvPr>
            <p:ph idx="1"/>
          </p:nvPr>
        </p:nvSpPr>
        <p:spPr>
          <a:xfrm>
            <a:off x="1097280" y="2337426"/>
            <a:ext cx="10058400" cy="3312862"/>
          </a:xfrm>
        </p:spPr>
        <p:txBody>
          <a:bodyPr/>
          <a:lstStyle/>
          <a:p>
            <a:pPr>
              <a:spcAft>
                <a:spcPts val="2400"/>
              </a:spcAft>
              <a:buFont typeface="Wingdings" panose="05000000000000000000" pitchFamily="2" charset="2"/>
              <a:buChar char="§"/>
            </a:pPr>
            <a:r>
              <a:rPr lang="fr-FR" dirty="0" smtClean="0"/>
              <a:t>Souvent utilisé </a:t>
            </a:r>
            <a:r>
              <a:rPr lang="fr-FR" dirty="0"/>
              <a:t>pour la détection d’anomalies </a:t>
            </a:r>
            <a:r>
              <a:rPr lang="fr-FR" dirty="0" smtClean="0"/>
              <a:t>semi-supervisée.</a:t>
            </a:r>
          </a:p>
          <a:p>
            <a:pPr>
              <a:spcAft>
                <a:spcPts val="2400"/>
              </a:spcAft>
              <a:buFont typeface="Wingdings" panose="05000000000000000000" pitchFamily="2" charset="2"/>
              <a:buChar char="§"/>
            </a:pPr>
            <a:r>
              <a:rPr lang="fr-FR" dirty="0" smtClean="0"/>
              <a:t>One-Class SVM est </a:t>
            </a:r>
            <a:r>
              <a:rPr lang="fr-FR" dirty="0"/>
              <a:t>formé sur des données exemptes d'anomalies et, plus tard, il classe les anomalies et les données normales dans </a:t>
            </a:r>
            <a:r>
              <a:rPr lang="fr-FR" dirty="0" smtClean="0"/>
              <a:t>le test </a:t>
            </a:r>
            <a:r>
              <a:rPr lang="fr-FR" dirty="0"/>
              <a:t>set</a:t>
            </a:r>
            <a:r>
              <a:rPr lang="fr-FR" dirty="0" smtClean="0"/>
              <a:t>.</a:t>
            </a:r>
          </a:p>
          <a:p>
            <a:pPr>
              <a:buFont typeface="Wingdings" panose="05000000000000000000" pitchFamily="2" charset="2"/>
              <a:buChar char="§"/>
            </a:pPr>
            <a:r>
              <a:rPr lang="fr-FR" dirty="0"/>
              <a:t>Les SVM à classe unique ont l'intention de séparer l'origine des instances de données dans l'espace du noyau, ce qui donne une sorte de coque complexe décrivant les données normales dans l'espace des </a:t>
            </a:r>
            <a:r>
              <a:rPr lang="fr-FR" dirty="0" smtClean="0"/>
              <a:t>features.</a:t>
            </a:r>
            <a:endParaRPr lang="en-US" dirty="0"/>
          </a:p>
        </p:txBody>
      </p:sp>
    </p:spTree>
    <p:extLst>
      <p:ext uri="{BB962C8B-B14F-4D97-AF65-F5344CB8AC3E}">
        <p14:creationId xmlns:p14="http://schemas.microsoft.com/office/powerpoint/2010/main" val="2581306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smtClean="0"/>
              <a:t>Algorithmes de Feature Selection</a:t>
            </a:r>
            <a:endParaRPr lang="en-US" dirty="0"/>
          </a:p>
        </p:txBody>
      </p:sp>
    </p:spTree>
    <p:extLst>
      <p:ext uri="{BB962C8B-B14F-4D97-AF65-F5344CB8AC3E}">
        <p14:creationId xmlns:p14="http://schemas.microsoft.com/office/powerpoint/2010/main" val="3803023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Relief</a:t>
            </a:r>
            <a:endParaRPr lang="en-US" dirty="0"/>
          </a:p>
        </p:txBody>
      </p:sp>
      <p:sp>
        <p:nvSpPr>
          <p:cNvPr id="3" name="Content Placeholder 2"/>
          <p:cNvSpPr>
            <a:spLocks noGrp="1"/>
          </p:cNvSpPr>
          <p:nvPr>
            <p:ph idx="1"/>
          </p:nvPr>
        </p:nvSpPr>
        <p:spPr>
          <a:xfrm>
            <a:off x="1097280" y="2328800"/>
            <a:ext cx="10058400" cy="3347368"/>
          </a:xfrm>
        </p:spPr>
        <p:txBody>
          <a:bodyPr/>
          <a:lstStyle/>
          <a:p>
            <a:pPr>
              <a:spcAft>
                <a:spcPts val="1200"/>
              </a:spcAft>
              <a:buFont typeface="Wingdings" panose="05000000000000000000" pitchFamily="2" charset="2"/>
              <a:buChar char="§"/>
            </a:pPr>
            <a:r>
              <a:rPr lang="fr-FR" dirty="0" smtClean="0"/>
              <a:t>Relief </a:t>
            </a:r>
            <a:r>
              <a:rPr lang="fr-FR" dirty="0"/>
              <a:t>calcule un score pour chaque </a:t>
            </a:r>
            <a:r>
              <a:rPr lang="fr-FR" dirty="0" smtClean="0"/>
              <a:t>features, </a:t>
            </a:r>
            <a:r>
              <a:rPr lang="fr-FR" dirty="0"/>
              <a:t>qui peut ensuite être appliqué pour classer et sélectionner les </a:t>
            </a:r>
            <a:r>
              <a:rPr lang="fr-FR" dirty="0" smtClean="0"/>
              <a:t>features </a:t>
            </a:r>
            <a:r>
              <a:rPr lang="fr-FR" dirty="0"/>
              <a:t>les plus performantes</a:t>
            </a:r>
            <a:r>
              <a:rPr lang="fr-FR" dirty="0" smtClean="0"/>
              <a:t>.</a:t>
            </a:r>
            <a:endParaRPr lang="fr-FR" dirty="0"/>
          </a:p>
          <a:p>
            <a:pPr>
              <a:spcAft>
                <a:spcPts val="1200"/>
              </a:spcAft>
              <a:buFont typeface="Wingdings" panose="05000000000000000000" pitchFamily="2" charset="2"/>
              <a:buChar char="§"/>
            </a:pPr>
            <a:r>
              <a:rPr lang="fr-FR" dirty="0" smtClean="0"/>
              <a:t>La </a:t>
            </a:r>
            <a:r>
              <a:rPr lang="fr-FR" dirty="0"/>
              <a:t>notation </a:t>
            </a:r>
            <a:r>
              <a:rPr lang="fr-FR" dirty="0" smtClean="0"/>
              <a:t>de feature scoring en </a:t>
            </a:r>
            <a:r>
              <a:rPr lang="fr-FR" dirty="0"/>
              <a:t>relief est basée sur l'identification des différences de valeur des </a:t>
            </a:r>
            <a:r>
              <a:rPr lang="fr-FR" dirty="0" smtClean="0"/>
              <a:t>features </a:t>
            </a:r>
            <a:r>
              <a:rPr lang="fr-FR" dirty="0"/>
              <a:t>entre les paires d'instances les plus </a:t>
            </a:r>
            <a:r>
              <a:rPr lang="fr-FR" dirty="0" smtClean="0"/>
              <a:t>proches.</a:t>
            </a:r>
          </a:p>
          <a:p>
            <a:pPr>
              <a:spcAft>
                <a:spcPts val="1200"/>
              </a:spcAft>
              <a:buFont typeface="Wingdings" panose="05000000000000000000" pitchFamily="2" charset="2"/>
              <a:buChar char="§"/>
            </a:pPr>
            <a:r>
              <a:rPr lang="fr-FR" dirty="0" smtClean="0"/>
              <a:t>Le </a:t>
            </a:r>
            <a:r>
              <a:rPr lang="fr-FR" dirty="0"/>
              <a:t>score de fonctionnalité </a:t>
            </a:r>
            <a:r>
              <a:rPr lang="fr-FR" dirty="0" smtClean="0"/>
              <a:t>diminue, si </a:t>
            </a:r>
            <a:r>
              <a:rPr lang="fr-FR" dirty="0"/>
              <a:t>une différence de valeur </a:t>
            </a:r>
            <a:r>
              <a:rPr lang="fr-FR" dirty="0" smtClean="0"/>
              <a:t>de feature est </a:t>
            </a:r>
            <a:r>
              <a:rPr lang="fr-FR" dirty="0"/>
              <a:t>observée dans une paire d'instances voisines avec la même classe (un «hit</a:t>
            </a:r>
            <a:r>
              <a:rPr lang="fr-FR" dirty="0" smtClean="0"/>
              <a:t>»).</a:t>
            </a:r>
          </a:p>
          <a:p>
            <a:pPr>
              <a:buFont typeface="Wingdings" panose="05000000000000000000" pitchFamily="2" charset="2"/>
              <a:buChar char="§"/>
            </a:pPr>
            <a:r>
              <a:rPr lang="fr-FR" dirty="0" smtClean="0"/>
              <a:t>Le </a:t>
            </a:r>
            <a:r>
              <a:rPr lang="fr-FR" dirty="0"/>
              <a:t>score de fonctionnalité </a:t>
            </a:r>
            <a:r>
              <a:rPr lang="fr-FR" dirty="0" smtClean="0"/>
              <a:t>augmente, si </a:t>
            </a:r>
            <a:r>
              <a:rPr lang="fr-FR" dirty="0"/>
              <a:t>une différence de valeur de </a:t>
            </a:r>
            <a:r>
              <a:rPr lang="fr-FR" dirty="0" smtClean="0"/>
              <a:t>feature est </a:t>
            </a:r>
            <a:r>
              <a:rPr lang="fr-FR" dirty="0"/>
              <a:t>observée dans une paire d'instances voisines avec des valeurs de classe différentes (un «échec</a:t>
            </a:r>
            <a:r>
              <a:rPr lang="fr-FR" dirty="0" smtClean="0"/>
              <a:t>»).</a:t>
            </a:r>
            <a:endParaRPr lang="fr-FR" dirty="0"/>
          </a:p>
        </p:txBody>
      </p:sp>
    </p:spTree>
    <p:extLst>
      <p:ext uri="{BB962C8B-B14F-4D97-AF65-F5344CB8AC3E}">
        <p14:creationId xmlns:p14="http://schemas.microsoft.com/office/powerpoint/2010/main" val="163465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RFE: Recursive Feature Elimination</a:t>
            </a:r>
            <a:endParaRPr lang="en-US" dirty="0"/>
          </a:p>
        </p:txBody>
      </p:sp>
      <p:sp>
        <p:nvSpPr>
          <p:cNvPr id="3" name="Content Placeholder 2"/>
          <p:cNvSpPr>
            <a:spLocks noGrp="1"/>
          </p:cNvSpPr>
          <p:nvPr>
            <p:ph idx="1"/>
          </p:nvPr>
        </p:nvSpPr>
        <p:spPr>
          <a:xfrm>
            <a:off x="1097280" y="2320196"/>
            <a:ext cx="10058400" cy="2976423"/>
          </a:xfrm>
        </p:spPr>
        <p:txBody>
          <a:bodyPr/>
          <a:lstStyle/>
          <a:p>
            <a:pPr>
              <a:spcAft>
                <a:spcPts val="2400"/>
              </a:spcAft>
              <a:buFont typeface="Wingdings" panose="05000000000000000000" pitchFamily="2" charset="2"/>
              <a:buChar char="§"/>
            </a:pPr>
            <a:r>
              <a:rPr lang="fr-FR" dirty="0" smtClean="0"/>
              <a:t>RFE fonctionne </a:t>
            </a:r>
            <a:r>
              <a:rPr lang="fr-FR" dirty="0"/>
              <a:t>en supprimant récursivement les attributs et en construisant un modèle sur les attributs restants</a:t>
            </a:r>
            <a:r>
              <a:rPr lang="fr-FR" dirty="0" smtClean="0"/>
              <a:t>.</a:t>
            </a:r>
          </a:p>
          <a:p>
            <a:pPr>
              <a:buFont typeface="Wingdings" panose="05000000000000000000" pitchFamily="2" charset="2"/>
              <a:buChar char="§"/>
            </a:pPr>
            <a:r>
              <a:rPr lang="fr-FR" dirty="0" smtClean="0"/>
              <a:t>RFE utilise </a:t>
            </a:r>
            <a:r>
              <a:rPr lang="fr-FR" dirty="0"/>
              <a:t>la précision du modèle pour identifier les attributs (et la combinaison d'attributs) qui contribuent le plus à la prédiction de l'attribut cible</a:t>
            </a:r>
            <a:r>
              <a:rPr lang="fr-FR" dirty="0" smtClean="0"/>
              <a:t>.</a:t>
            </a:r>
            <a:endParaRPr lang="fr-FR" dirty="0"/>
          </a:p>
        </p:txBody>
      </p:sp>
    </p:spTree>
    <p:extLst>
      <p:ext uri="{BB962C8B-B14F-4D97-AF65-F5344CB8AC3E}">
        <p14:creationId xmlns:p14="http://schemas.microsoft.com/office/powerpoint/2010/main" val="494146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Local Outlier Factor (LOF</a:t>
            </a:r>
            <a:r>
              <a:rPr lang="en-US" b="1" dirty="0" smtClean="0"/>
              <a:t>)</a:t>
            </a:r>
            <a:endParaRPr lang="en-US" dirty="0"/>
          </a:p>
        </p:txBody>
      </p:sp>
      <p:sp>
        <p:nvSpPr>
          <p:cNvPr id="3" name="Content Placeholder 2"/>
          <p:cNvSpPr>
            <a:spLocks noGrp="1"/>
          </p:cNvSpPr>
          <p:nvPr>
            <p:ph idx="1"/>
          </p:nvPr>
        </p:nvSpPr>
        <p:spPr>
          <a:xfrm>
            <a:off x="1097280" y="2055012"/>
            <a:ext cx="10058400" cy="4023360"/>
          </a:xfrm>
        </p:spPr>
        <p:txBody>
          <a:bodyPr/>
          <a:lstStyle/>
          <a:p>
            <a:pPr>
              <a:spcAft>
                <a:spcPts val="1800"/>
              </a:spcAft>
              <a:buFont typeface="Wingdings" panose="05000000000000000000" pitchFamily="2" charset="2"/>
              <a:buChar char="§"/>
            </a:pPr>
            <a:r>
              <a:rPr lang="fr-FR" dirty="0"/>
              <a:t>A</a:t>
            </a:r>
            <a:r>
              <a:rPr lang="fr-FR" dirty="0" smtClean="0"/>
              <a:t>lgorithme </a:t>
            </a:r>
            <a:r>
              <a:rPr lang="fr-FR" dirty="0"/>
              <a:t>de détection d'anomalie local le plus connu et a également introduit l'idée d'anomalies </a:t>
            </a:r>
            <a:r>
              <a:rPr lang="fr-FR" dirty="0" smtClean="0"/>
              <a:t>locales.</a:t>
            </a:r>
          </a:p>
          <a:p>
            <a:pPr>
              <a:spcAft>
                <a:spcPts val="1200"/>
              </a:spcAft>
              <a:buFont typeface="Wingdings" panose="05000000000000000000" pitchFamily="2" charset="2"/>
              <a:buChar char="§"/>
            </a:pPr>
            <a:r>
              <a:rPr lang="fr-FR" dirty="0" smtClean="0"/>
              <a:t>Pour </a:t>
            </a:r>
            <a:r>
              <a:rPr lang="fr-FR" dirty="0"/>
              <a:t>calculer le score LOF, trois étapes doivent être calculées</a:t>
            </a:r>
            <a:r>
              <a:rPr lang="fr-FR" dirty="0" smtClean="0"/>
              <a:t>:</a:t>
            </a:r>
            <a:endParaRPr lang="en-US" dirty="0" smtClean="0"/>
          </a:p>
          <a:p>
            <a:pPr marL="544068" lvl="1" indent="-342900">
              <a:buFont typeface="+mj-lt"/>
              <a:buAutoNum type="arabicPeriod"/>
            </a:pPr>
            <a:r>
              <a:rPr lang="fr-FR" dirty="0"/>
              <a:t>Les k plus proches voisins doivent être trouvés pour chaque </a:t>
            </a:r>
            <a:r>
              <a:rPr lang="fr-FR" dirty="0" smtClean="0"/>
              <a:t>enregistrement.</a:t>
            </a:r>
          </a:p>
          <a:p>
            <a:pPr marL="544068" lvl="1" indent="-342900">
              <a:buFont typeface="+mj-lt"/>
              <a:buAutoNum type="arabicPeriod"/>
            </a:pPr>
            <a:r>
              <a:rPr lang="fr-FR" dirty="0"/>
              <a:t>En utilisant ces </a:t>
            </a:r>
            <a:r>
              <a:rPr lang="fr-FR" dirty="0" smtClean="0"/>
              <a:t>k plus </a:t>
            </a:r>
            <a:r>
              <a:rPr lang="fr-FR" dirty="0"/>
              <a:t>proches </a:t>
            </a:r>
            <a:r>
              <a:rPr lang="fr-FR" dirty="0" smtClean="0"/>
              <a:t>voisins, </a:t>
            </a:r>
            <a:r>
              <a:rPr lang="fr-FR" dirty="0"/>
              <a:t>la densité locale d'un enregistrement est estimée en calculant la densité d'accessibilité locale (LRD</a:t>
            </a:r>
            <a:r>
              <a:rPr lang="fr-FR" dirty="0" smtClean="0"/>
              <a:t>):</a:t>
            </a:r>
          </a:p>
          <a:p>
            <a:pPr marL="544068" lvl="1" indent="-342900">
              <a:buFont typeface="+mj-lt"/>
              <a:buAutoNum type="arabicPeriod"/>
            </a:pPr>
            <a:endParaRPr lang="fr-FR" dirty="0" smtClean="0"/>
          </a:p>
          <a:p>
            <a:pPr marL="201168" lvl="1" indent="0">
              <a:buNone/>
            </a:pPr>
            <a:endParaRPr lang="fr-FR" dirty="0"/>
          </a:p>
          <a:p>
            <a:pPr marL="544068" lvl="1" indent="-342900">
              <a:buFont typeface="+mj-lt"/>
              <a:buAutoNum type="arabicPeriod"/>
            </a:pPr>
            <a:r>
              <a:rPr lang="fr-FR" dirty="0"/>
              <a:t>Enfin, le score LOF est calculé en comparant le </a:t>
            </a:r>
            <a:r>
              <a:rPr lang="fr-FR" dirty="0" smtClean="0"/>
              <a:t>(LRD) </a:t>
            </a:r>
            <a:r>
              <a:rPr lang="fr-FR" dirty="0"/>
              <a:t>d'un enregistrement avec </a:t>
            </a:r>
            <a:r>
              <a:rPr lang="fr-FR" dirty="0" smtClean="0"/>
              <a:t>les </a:t>
            </a:r>
            <a:r>
              <a:rPr lang="fr-FR" dirty="0" err="1" smtClean="0"/>
              <a:t>LRDs</a:t>
            </a:r>
            <a:r>
              <a:rPr lang="fr-FR" dirty="0" smtClean="0"/>
              <a:t> de </a:t>
            </a:r>
            <a:r>
              <a:rPr lang="fr-FR" dirty="0"/>
              <a:t>ses k voisins:</a:t>
            </a:r>
            <a:endParaRPr lang="fr-FR" dirty="0" smtClean="0"/>
          </a:p>
          <a:p>
            <a:pPr marL="544068" lvl="1" indent="-342900">
              <a:buFont typeface="+mj-lt"/>
              <a:buAutoNum type="arabicPeriod"/>
            </a:pPr>
            <a:endParaRPr lang="fr-FR" dirty="0" smtClean="0"/>
          </a:p>
          <a:p>
            <a:pPr marL="544068" lvl="1" indent="-342900">
              <a:buFont typeface="+mj-lt"/>
              <a:buAutoNum type="arabicPeriod"/>
            </a:pPr>
            <a:endParaRPr lang="fr-FR" dirty="0" smtClean="0"/>
          </a:p>
        </p:txBody>
      </p:sp>
      <p:pic>
        <p:nvPicPr>
          <p:cNvPr id="1026" name="Picture 2" descr="https://journals.plos.org/plosone/article/file?type=thumbnail&amp;id=info:doi/10.1371/journal.pone.0152173.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2448" y="4166945"/>
            <a:ext cx="1905000" cy="7429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journals.plos.org/plosone/article/file?type=thumbnail&amp;id=info:doi/10.1371/journal.pone.0152173.e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4373" y="5440197"/>
            <a:ext cx="1581150" cy="63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686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Connectivity-Based Outlier Factor (COF)</a:t>
            </a:r>
            <a:endParaRPr lang="en-US" dirty="0"/>
          </a:p>
        </p:txBody>
      </p:sp>
      <p:sp>
        <p:nvSpPr>
          <p:cNvPr id="3" name="Content Placeholder 2"/>
          <p:cNvSpPr>
            <a:spLocks noGrp="1"/>
          </p:cNvSpPr>
          <p:nvPr>
            <p:ph idx="1"/>
          </p:nvPr>
        </p:nvSpPr>
        <p:spPr>
          <a:xfrm>
            <a:off x="1097279" y="2302931"/>
            <a:ext cx="10410359" cy="2976437"/>
          </a:xfrm>
        </p:spPr>
        <p:txBody>
          <a:bodyPr/>
          <a:lstStyle/>
          <a:p>
            <a:pPr>
              <a:spcAft>
                <a:spcPts val="2400"/>
              </a:spcAft>
              <a:buFont typeface="Wingdings" panose="05000000000000000000" pitchFamily="2" charset="2"/>
              <a:buChar char="§"/>
            </a:pPr>
            <a:r>
              <a:rPr lang="fr-FR" dirty="0"/>
              <a:t>Similaire à LOF, mais l'estimation de la densité pour les enregistrements est effectuée </a:t>
            </a:r>
            <a:r>
              <a:rPr lang="fr-FR" dirty="0" smtClean="0"/>
              <a:t>différemment.</a:t>
            </a:r>
          </a:p>
          <a:p>
            <a:pPr>
              <a:spcAft>
                <a:spcPts val="2400"/>
              </a:spcAft>
              <a:buFont typeface="Wingdings" panose="05000000000000000000" pitchFamily="2" charset="2"/>
              <a:buChar char="§"/>
            </a:pPr>
            <a:r>
              <a:rPr lang="fr-FR" dirty="0"/>
              <a:t>COF estime la densité locale du quartier en utilisant une approche du plus court chemin, appelée distance de chaînage. Mathématiquement, cette distance d'enchaînement est le minimum de la somme de toutes les distances reliant tous les k voisins et l'instance.</a:t>
            </a:r>
          </a:p>
          <a:p>
            <a:pPr>
              <a:spcAft>
                <a:spcPts val="2400"/>
              </a:spcAft>
              <a:buFont typeface="Wingdings" panose="05000000000000000000" pitchFamily="2" charset="2"/>
              <a:buChar char="§"/>
            </a:pPr>
            <a:r>
              <a:rPr lang="fr-FR" dirty="0"/>
              <a:t>COF fonctionne mieux que LOF lorsque les attributs ont une dépendance linéaire</a:t>
            </a:r>
            <a:r>
              <a:rPr lang="fr-FR" dirty="0" smtClean="0"/>
              <a:t>.</a:t>
            </a:r>
            <a:endParaRPr lang="fr-FR" dirty="0"/>
          </a:p>
        </p:txBody>
      </p:sp>
    </p:spTree>
    <p:extLst>
      <p:ext uri="{BB962C8B-B14F-4D97-AF65-F5344CB8AC3E}">
        <p14:creationId xmlns:p14="http://schemas.microsoft.com/office/powerpoint/2010/main" val="4192667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Local Outlier Probability (</a:t>
            </a:r>
            <a:r>
              <a:rPr lang="en-US" b="1" dirty="0" smtClean="0"/>
              <a:t>LoOP)</a:t>
            </a:r>
            <a:endParaRPr lang="en-US" dirty="0"/>
          </a:p>
        </p:txBody>
      </p:sp>
      <p:sp>
        <p:nvSpPr>
          <p:cNvPr id="3" name="Content Placeholder 2"/>
          <p:cNvSpPr>
            <a:spLocks noGrp="1"/>
          </p:cNvSpPr>
          <p:nvPr>
            <p:ph idx="1"/>
          </p:nvPr>
        </p:nvSpPr>
        <p:spPr>
          <a:xfrm>
            <a:off x="1097280" y="2277040"/>
            <a:ext cx="10058400" cy="3217974"/>
          </a:xfrm>
        </p:spPr>
        <p:txBody>
          <a:bodyPr/>
          <a:lstStyle/>
          <a:p>
            <a:pPr>
              <a:spcAft>
                <a:spcPts val="2400"/>
              </a:spcAft>
              <a:buFont typeface="Wingdings" panose="05000000000000000000" pitchFamily="2" charset="2"/>
              <a:buChar char="§"/>
            </a:pPr>
            <a:r>
              <a:rPr lang="fr-FR" dirty="0" smtClean="0"/>
              <a:t>LoOP génère une </a:t>
            </a:r>
            <a:r>
              <a:rPr lang="fr-FR" dirty="0"/>
              <a:t>probabilité d'anomalie au lieu d'un score, ce qui pourrait également permettre une meilleure comparaison des </a:t>
            </a:r>
            <a:r>
              <a:rPr lang="fr-FR" dirty="0" smtClean="0"/>
              <a:t>enregistrements.</a:t>
            </a:r>
          </a:p>
          <a:p>
            <a:pPr>
              <a:spcAft>
                <a:spcPts val="1200"/>
              </a:spcAft>
              <a:buFont typeface="Wingdings" panose="05000000000000000000" pitchFamily="2" charset="2"/>
              <a:buChar char="§"/>
            </a:pPr>
            <a:r>
              <a:rPr lang="fr-FR" dirty="0"/>
              <a:t> LoOP utilise également un ensemble de voisinage pour l'estimation de la densité </a:t>
            </a:r>
            <a:r>
              <a:rPr lang="fr-FR" dirty="0" smtClean="0"/>
              <a:t>locale, mais cette </a:t>
            </a:r>
            <a:r>
              <a:rPr lang="fr-FR" dirty="0"/>
              <a:t>densité est calculée </a:t>
            </a:r>
            <a:r>
              <a:rPr lang="fr-FR" dirty="0" smtClean="0"/>
              <a:t>différemment:</a:t>
            </a:r>
          </a:p>
          <a:p>
            <a:pPr lvl="2">
              <a:spcAft>
                <a:spcPts val="600"/>
              </a:spcAft>
              <a:buFont typeface="Wingdings" panose="05000000000000000000" pitchFamily="2" charset="2"/>
              <a:buChar char="ü"/>
            </a:pPr>
            <a:r>
              <a:rPr lang="fr-FR" b="1" i="1" dirty="0" smtClean="0"/>
              <a:t>Hypothèse</a:t>
            </a:r>
            <a:r>
              <a:rPr lang="fr-FR" dirty="0" smtClean="0"/>
              <a:t>: les </a:t>
            </a:r>
            <a:r>
              <a:rPr lang="fr-FR" dirty="0"/>
              <a:t>distances aux voisins les plus proches suivent une distribution gaussienne. Comme les distances sont toujours positives, la boucle suppose une distribution «demi-gaussienne» et utilise son écart-type, appelé distance définie probabiliste. Elle est </a:t>
            </a:r>
            <a:r>
              <a:rPr lang="fr-FR" dirty="0" smtClean="0"/>
              <a:t>utilisée comme </a:t>
            </a:r>
            <a:r>
              <a:rPr lang="fr-FR" dirty="0"/>
              <a:t>une estimation de densité locale - les rapports de chaque instance par rapport à ses voisins donnent un score de détection d'anomalie locale. Pour convertir ce score en probabilité, une fonction d'erreur de normalisation et d'erreur gaussienne est finalement appliquée.</a:t>
            </a:r>
            <a:endParaRPr lang="fr-FR" dirty="0" smtClean="0"/>
          </a:p>
          <a:p>
            <a:pPr lvl="2">
              <a:spcAft>
                <a:spcPts val="1200"/>
              </a:spcAft>
              <a:buFont typeface="Wingdings" panose="05000000000000000000" pitchFamily="2" charset="2"/>
              <a:buChar char="§"/>
            </a:pPr>
            <a:endParaRPr lang="fr-FR" dirty="0" smtClean="0"/>
          </a:p>
        </p:txBody>
      </p:sp>
    </p:spTree>
    <p:extLst>
      <p:ext uri="{BB962C8B-B14F-4D97-AF65-F5344CB8AC3E}">
        <p14:creationId xmlns:p14="http://schemas.microsoft.com/office/powerpoint/2010/main" val="1469350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Local Correlation Integral (LOCI</a:t>
            </a:r>
            <a:r>
              <a:rPr lang="en-US" b="1" dirty="0" smtClean="0"/>
              <a:t>)</a:t>
            </a:r>
            <a:endParaRPr lang="en-US" dirty="0"/>
          </a:p>
        </p:txBody>
      </p:sp>
      <p:sp>
        <p:nvSpPr>
          <p:cNvPr id="3" name="Content Placeholder 2"/>
          <p:cNvSpPr>
            <a:spLocks noGrp="1"/>
          </p:cNvSpPr>
          <p:nvPr>
            <p:ph idx="1"/>
          </p:nvPr>
        </p:nvSpPr>
        <p:spPr>
          <a:xfrm>
            <a:off x="1097280" y="2268435"/>
            <a:ext cx="10058400" cy="3502637"/>
          </a:xfrm>
        </p:spPr>
        <p:txBody>
          <a:bodyPr/>
          <a:lstStyle/>
          <a:p>
            <a:pPr>
              <a:spcAft>
                <a:spcPts val="2400"/>
              </a:spcAft>
              <a:buFont typeface="Wingdings" panose="05000000000000000000" pitchFamily="2" charset="2"/>
              <a:buChar char="§"/>
            </a:pPr>
            <a:r>
              <a:rPr lang="fr-FR" dirty="0"/>
              <a:t>C</a:t>
            </a:r>
            <a:r>
              <a:rPr lang="fr-FR" dirty="0" smtClean="0"/>
              <a:t>hoisir </a:t>
            </a:r>
            <a:r>
              <a:rPr lang="fr-FR" dirty="0"/>
              <a:t>k est une décision cruciale pour les performances de </a:t>
            </a:r>
            <a:r>
              <a:rPr lang="fr-FR" dirty="0" smtClean="0"/>
              <a:t>détection et il </a:t>
            </a:r>
            <a:r>
              <a:rPr lang="fr-FR" dirty="0"/>
              <a:t>n’existe aucun moyen d’estimer un bon k à partir des </a:t>
            </a:r>
            <a:r>
              <a:rPr lang="fr-FR" dirty="0" smtClean="0"/>
              <a:t>données.</a:t>
            </a:r>
          </a:p>
          <a:p>
            <a:pPr>
              <a:spcAft>
                <a:spcPts val="2400"/>
              </a:spcAft>
              <a:buFont typeface="Wingdings" panose="05000000000000000000" pitchFamily="2" charset="2"/>
              <a:buChar char="§"/>
            </a:pPr>
            <a:r>
              <a:rPr lang="fr-FR" dirty="0" smtClean="0"/>
              <a:t>LOCI résout </a:t>
            </a:r>
            <a:r>
              <a:rPr lang="fr-FR" dirty="0"/>
              <a:t>ce problème en utilisant une approche de </a:t>
            </a:r>
            <a:r>
              <a:rPr lang="fr-FR" dirty="0" smtClean="0"/>
              <a:t>maximisation, c.-à-d. toutes </a:t>
            </a:r>
            <a:r>
              <a:rPr lang="fr-FR" dirty="0"/>
              <a:t>les valeurs possibles de k sont utilisées pour chaque enregistrement et finalement, le score maximum est pris. </a:t>
            </a:r>
            <a:endParaRPr lang="fr-FR" dirty="0" smtClean="0"/>
          </a:p>
          <a:p>
            <a:pPr>
              <a:spcAft>
                <a:spcPts val="2400"/>
              </a:spcAft>
              <a:buFont typeface="Wingdings" panose="05000000000000000000" pitchFamily="2" charset="2"/>
              <a:buChar char="§"/>
            </a:pPr>
            <a:r>
              <a:rPr lang="fr-FR" dirty="0" smtClean="0"/>
              <a:t>Les </a:t>
            </a:r>
            <a:r>
              <a:rPr lang="fr-FR" dirty="0"/>
              <a:t>algorithmes de détection d'anomalies basés sur le plus proche voisin ont une complexité de calcul de 0 (</a:t>
            </a:r>
            <a:r>
              <a:rPr lang="fr-FR" dirty="0" smtClean="0"/>
              <a:t>n^2).</a:t>
            </a:r>
            <a:r>
              <a:rPr lang="fr-FR" dirty="0"/>
              <a:t>pour LOCI, la complexité augmente à 0 (</a:t>
            </a:r>
            <a:r>
              <a:rPr lang="fr-FR" dirty="0" smtClean="0"/>
              <a:t>n^3).</a:t>
            </a:r>
            <a:endParaRPr lang="en-US" dirty="0"/>
          </a:p>
        </p:txBody>
      </p:sp>
    </p:spTree>
    <p:extLst>
      <p:ext uri="{BB962C8B-B14F-4D97-AF65-F5344CB8AC3E}">
        <p14:creationId xmlns:p14="http://schemas.microsoft.com/office/powerpoint/2010/main" val="4075224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Cluster-Based Local Outlier Factor (</a:t>
            </a:r>
            <a:r>
              <a:rPr lang="en-US" b="1" dirty="0" smtClean="0"/>
              <a:t>CBLOF)</a:t>
            </a:r>
            <a:endParaRPr lang="en-US" dirty="0"/>
          </a:p>
        </p:txBody>
      </p:sp>
      <p:sp>
        <p:nvSpPr>
          <p:cNvPr id="3" name="Content Placeholder 2"/>
          <p:cNvSpPr>
            <a:spLocks noGrp="1"/>
          </p:cNvSpPr>
          <p:nvPr>
            <p:ph idx="1"/>
          </p:nvPr>
        </p:nvSpPr>
        <p:spPr>
          <a:xfrm>
            <a:off x="1097280" y="2018581"/>
            <a:ext cx="10058400" cy="4244199"/>
          </a:xfrm>
        </p:spPr>
        <p:txBody>
          <a:bodyPr>
            <a:normAutofit lnSpcReduction="10000"/>
          </a:bodyPr>
          <a:lstStyle/>
          <a:p>
            <a:pPr>
              <a:spcAft>
                <a:spcPts val="1200"/>
              </a:spcAft>
              <a:buFont typeface="Wingdings" panose="05000000000000000000" pitchFamily="2" charset="2"/>
              <a:buChar char="§"/>
            </a:pPr>
            <a:r>
              <a:rPr lang="fr-FR" dirty="0" smtClean="0"/>
              <a:t>Le clustering </a:t>
            </a:r>
            <a:r>
              <a:rPr lang="fr-FR" dirty="0"/>
              <a:t>est couramment utilisé pour tirer parti de la faible complexité de calcul, qui est linéaire par rapport à la complexité quadratique de la recherche la plus proche</a:t>
            </a:r>
            <a:r>
              <a:rPr lang="fr-FR" dirty="0" smtClean="0"/>
              <a:t>.</a:t>
            </a:r>
          </a:p>
          <a:p>
            <a:pPr>
              <a:spcAft>
                <a:spcPts val="1200"/>
              </a:spcAft>
              <a:buFont typeface="Wingdings" panose="05000000000000000000" pitchFamily="2" charset="2"/>
              <a:buChar char="§"/>
            </a:pPr>
            <a:r>
              <a:rPr lang="fr-FR" dirty="0" smtClean="0"/>
              <a:t>CBLOF utilise </a:t>
            </a:r>
            <a:r>
              <a:rPr lang="fr-FR" dirty="0"/>
              <a:t>le clustering afin de déterminer les zones denses dans les données et effectue ensuite une estimation de la densité de chaque </a:t>
            </a:r>
            <a:r>
              <a:rPr lang="fr-FR" dirty="0" smtClean="0"/>
              <a:t>cluster.</a:t>
            </a:r>
          </a:p>
          <a:p>
            <a:pPr>
              <a:spcAft>
                <a:spcPts val="1200"/>
              </a:spcAft>
              <a:buFont typeface="Wingdings" panose="05000000000000000000" pitchFamily="2" charset="2"/>
              <a:buChar char="§"/>
            </a:pPr>
            <a:r>
              <a:rPr lang="fr-FR" dirty="0"/>
              <a:t>Après la mise en cluster, CBLOF utilise une heuristique pour classer les clusters résultants en grands et petits </a:t>
            </a:r>
            <a:r>
              <a:rPr lang="fr-FR" dirty="0" smtClean="0"/>
              <a:t>clusters.</a:t>
            </a:r>
          </a:p>
          <a:p>
            <a:pPr>
              <a:spcAft>
                <a:spcPts val="1200"/>
              </a:spcAft>
              <a:buFont typeface="Wingdings" panose="05000000000000000000" pitchFamily="2" charset="2"/>
              <a:buChar char="§"/>
            </a:pPr>
            <a:r>
              <a:rPr lang="fr-FR" dirty="0"/>
              <a:t>Enfin, un score d'anomalie est calculé en fonction de la distance de chaque instance par rapport à son centre de cluster multiplié par les instances appartenant à son </a:t>
            </a:r>
            <a:r>
              <a:rPr lang="fr-FR" dirty="0" smtClean="0"/>
              <a:t>cluster.</a:t>
            </a:r>
          </a:p>
          <a:p>
            <a:pPr>
              <a:spcAft>
                <a:spcPts val="1200"/>
              </a:spcAft>
              <a:buFont typeface="Wingdings" panose="05000000000000000000" pitchFamily="2" charset="2"/>
              <a:buChar char="§"/>
            </a:pPr>
            <a:r>
              <a:rPr lang="fr-FR" dirty="0" smtClean="0"/>
              <a:t>Les </a:t>
            </a:r>
            <a:r>
              <a:rPr lang="fr-FR" dirty="0"/>
              <a:t>algorithmes de détection d'anomalies basés sur le clustering sont très sensibles au paramètre k, car l'ajout d'un seul centroïde supplémentaire pourrait conduire à un résultat très différent.</a:t>
            </a:r>
            <a:endParaRPr lang="fr-FR" dirty="0" smtClean="0"/>
          </a:p>
          <a:p>
            <a:pPr>
              <a:spcAft>
                <a:spcPts val="2400"/>
              </a:spcAft>
              <a:buFont typeface="Wingdings" panose="05000000000000000000" pitchFamily="2" charset="2"/>
              <a:buChar char="§"/>
            </a:pPr>
            <a:endParaRPr lang="fr-FR" dirty="0" smtClean="0"/>
          </a:p>
        </p:txBody>
      </p:sp>
    </p:spTree>
    <p:extLst>
      <p:ext uri="{BB962C8B-B14F-4D97-AF65-F5344CB8AC3E}">
        <p14:creationId xmlns:p14="http://schemas.microsoft.com/office/powerpoint/2010/main" val="2152492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Local Density Cluster-based Outlier Factor (LDCOF</a:t>
            </a:r>
            <a:r>
              <a:rPr lang="en-US" b="1" dirty="0" smtClean="0"/>
              <a:t>)</a:t>
            </a:r>
            <a:endParaRPr lang="en-US" dirty="0"/>
          </a:p>
        </p:txBody>
      </p:sp>
      <p:sp>
        <p:nvSpPr>
          <p:cNvPr id="3" name="Content Placeholder 2"/>
          <p:cNvSpPr>
            <a:spLocks noGrp="1"/>
          </p:cNvSpPr>
          <p:nvPr>
            <p:ph idx="1"/>
          </p:nvPr>
        </p:nvSpPr>
        <p:spPr>
          <a:xfrm>
            <a:off x="1097280" y="2346047"/>
            <a:ext cx="10058400" cy="3045443"/>
          </a:xfrm>
        </p:spPr>
        <p:txBody>
          <a:bodyPr/>
          <a:lstStyle/>
          <a:p>
            <a:pPr>
              <a:spcAft>
                <a:spcPts val="2400"/>
              </a:spcAft>
              <a:buFont typeface="Wingdings" panose="05000000000000000000" pitchFamily="2" charset="2"/>
              <a:buChar char="§"/>
            </a:pPr>
            <a:r>
              <a:rPr lang="fr-FR" dirty="0" smtClean="0"/>
              <a:t>LDCOF est basé </a:t>
            </a:r>
            <a:r>
              <a:rPr lang="fr-FR" dirty="0"/>
              <a:t>sur des grappes de densité </a:t>
            </a:r>
            <a:r>
              <a:rPr lang="fr-FR" dirty="0" smtClean="0"/>
              <a:t>locale. Les densités sont estimées en supposant </a:t>
            </a:r>
            <a:r>
              <a:rPr lang="fr-FR" dirty="0"/>
              <a:t>une distribution sphérique des membres de grappes</a:t>
            </a:r>
            <a:r>
              <a:rPr lang="fr-FR" dirty="0" smtClean="0"/>
              <a:t>.</a:t>
            </a:r>
          </a:p>
          <a:p>
            <a:pPr>
              <a:spcAft>
                <a:spcPts val="2400"/>
              </a:spcAft>
              <a:buFont typeface="Wingdings" panose="05000000000000000000" pitchFamily="2" charset="2"/>
              <a:buChar char="§"/>
            </a:pPr>
            <a:r>
              <a:rPr lang="fr-FR" dirty="0"/>
              <a:t>Semblable à CBLOF, </a:t>
            </a:r>
            <a:r>
              <a:rPr lang="fr-FR" dirty="0" smtClean="0"/>
              <a:t>mais le </a:t>
            </a:r>
            <a:r>
              <a:rPr lang="fr-FR" dirty="0"/>
              <a:t>score LDCOF est calculé en divisant la distance d'une instance par rapport à son centre de cluster par la distance </a:t>
            </a:r>
            <a:r>
              <a:rPr lang="fr-FR" dirty="0" smtClean="0"/>
              <a:t>moyenne. Le </a:t>
            </a:r>
            <a:r>
              <a:rPr lang="fr-FR" dirty="0"/>
              <a:t>score LDCOF est un score local par rapport aux densités de cluster éventuellement </a:t>
            </a:r>
            <a:r>
              <a:rPr lang="fr-FR" dirty="0" smtClean="0"/>
              <a:t>variables.</a:t>
            </a:r>
          </a:p>
          <a:p>
            <a:pPr>
              <a:spcAft>
                <a:spcPts val="1800"/>
              </a:spcAft>
              <a:buFont typeface="Wingdings" panose="05000000000000000000" pitchFamily="2" charset="2"/>
              <a:buChar char="§"/>
            </a:pPr>
            <a:r>
              <a:rPr lang="fr-FR" dirty="0"/>
              <a:t>Un avantage de LDCOF est également que le score a un point de référence relatif, similaire à </a:t>
            </a:r>
            <a:r>
              <a:rPr lang="fr-FR" dirty="0" smtClean="0"/>
              <a:t>LOF.</a:t>
            </a:r>
            <a:endParaRPr lang="fr-FR" dirty="0"/>
          </a:p>
          <a:p>
            <a:pPr>
              <a:spcAft>
                <a:spcPts val="1800"/>
              </a:spcAft>
              <a:buFont typeface="Wingdings" panose="05000000000000000000" pitchFamily="2" charset="2"/>
              <a:buChar char="§"/>
            </a:pPr>
            <a:endParaRPr lang="fr-FR" dirty="0"/>
          </a:p>
          <a:p>
            <a:pPr>
              <a:spcAft>
                <a:spcPts val="1800"/>
              </a:spcAft>
              <a:buFont typeface="Wingdings" panose="05000000000000000000" pitchFamily="2" charset="2"/>
              <a:buChar char="§"/>
            </a:pPr>
            <a:endParaRPr lang="en-US" dirty="0"/>
          </a:p>
        </p:txBody>
      </p:sp>
    </p:spTree>
    <p:extLst>
      <p:ext uri="{BB962C8B-B14F-4D97-AF65-F5344CB8AC3E}">
        <p14:creationId xmlns:p14="http://schemas.microsoft.com/office/powerpoint/2010/main" val="1266649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Histogram-based Outlier Score (HBOS</a:t>
            </a:r>
            <a:r>
              <a:rPr lang="en-US" b="1" dirty="0" smtClean="0"/>
              <a:t>)</a:t>
            </a:r>
            <a:endParaRPr lang="en-US" dirty="0"/>
          </a:p>
        </p:txBody>
      </p:sp>
      <p:sp>
        <p:nvSpPr>
          <p:cNvPr id="3" name="Content Placeholder 2"/>
          <p:cNvSpPr>
            <a:spLocks noGrp="1"/>
          </p:cNvSpPr>
          <p:nvPr>
            <p:ph idx="1"/>
          </p:nvPr>
        </p:nvSpPr>
        <p:spPr>
          <a:xfrm>
            <a:off x="1097280" y="1975115"/>
            <a:ext cx="10058400" cy="4270410"/>
          </a:xfrm>
        </p:spPr>
        <p:txBody>
          <a:bodyPr>
            <a:normAutofit lnSpcReduction="10000"/>
          </a:bodyPr>
          <a:lstStyle/>
          <a:p>
            <a:pPr>
              <a:spcAft>
                <a:spcPts val="1200"/>
              </a:spcAft>
              <a:buFont typeface="Wingdings" panose="05000000000000000000" pitchFamily="2" charset="2"/>
              <a:buChar char="§"/>
            </a:pPr>
            <a:r>
              <a:rPr lang="fr-FR" dirty="0" smtClean="0"/>
              <a:t>Algorithme </a:t>
            </a:r>
            <a:r>
              <a:rPr lang="fr-FR" dirty="0"/>
              <a:t>simple de détection d'anomalie statistique supposant l'indépendance </a:t>
            </a:r>
            <a:r>
              <a:rPr lang="fr-FR" dirty="0" smtClean="0"/>
              <a:t>des features en créant un histogramme pour chaque features.</a:t>
            </a:r>
          </a:p>
          <a:p>
            <a:pPr>
              <a:spcAft>
                <a:spcPts val="1200"/>
              </a:spcAft>
              <a:buFont typeface="Wingdings" panose="05000000000000000000" pitchFamily="2" charset="2"/>
              <a:buChar char="§"/>
            </a:pPr>
            <a:r>
              <a:rPr lang="fr-FR" dirty="0"/>
              <a:t>En tant que paramètre critique, le nombre de </a:t>
            </a:r>
            <a:r>
              <a:rPr lang="fr-FR" dirty="0" smtClean="0"/>
              <a:t>bacs </a:t>
            </a:r>
            <a:r>
              <a:rPr lang="fr-FR" dirty="0"/>
              <a:t>k doit être défini. </a:t>
            </a:r>
            <a:endParaRPr lang="fr-FR" dirty="0" smtClean="0"/>
          </a:p>
          <a:p>
            <a:pPr>
              <a:spcAft>
                <a:spcPts val="1200"/>
              </a:spcAft>
              <a:buFont typeface="Wingdings" panose="05000000000000000000" pitchFamily="2" charset="2"/>
              <a:buChar char="§"/>
            </a:pPr>
            <a:r>
              <a:rPr lang="fr-FR" dirty="0" smtClean="0"/>
              <a:t>HBOS </a:t>
            </a:r>
            <a:r>
              <a:rPr lang="fr-FR" dirty="0"/>
              <a:t>permet deux modes de création d’histogrammes </a:t>
            </a:r>
            <a:r>
              <a:rPr lang="fr-FR" dirty="0" smtClean="0"/>
              <a:t>différents:</a:t>
            </a:r>
          </a:p>
          <a:p>
            <a:pPr marL="544068" lvl="1" indent="-342900">
              <a:spcAft>
                <a:spcPts val="1200"/>
              </a:spcAft>
              <a:buFont typeface="+mj-lt"/>
              <a:buAutoNum type="arabicPeriod"/>
            </a:pPr>
            <a:r>
              <a:rPr lang="fr-FR" dirty="0" smtClean="0"/>
              <a:t>tailles </a:t>
            </a:r>
            <a:r>
              <a:rPr lang="fr-FR" dirty="0"/>
              <a:t>de bacs statiques avec une largeur de bac </a:t>
            </a:r>
            <a:r>
              <a:rPr lang="fr-FR" dirty="0" smtClean="0"/>
              <a:t>fixe.</a:t>
            </a:r>
          </a:p>
          <a:p>
            <a:pPr marL="544068" lvl="1" indent="-342900">
              <a:spcAft>
                <a:spcPts val="1200"/>
              </a:spcAft>
              <a:buFont typeface="+mj-lt"/>
              <a:buAutoNum type="arabicPeriod"/>
            </a:pPr>
            <a:r>
              <a:rPr lang="fr-FR" dirty="0" smtClean="0"/>
              <a:t>bacs </a:t>
            </a:r>
            <a:r>
              <a:rPr lang="fr-FR" dirty="0"/>
              <a:t>dynamiques de sorte que le nombre de bacs soit approximativement le même</a:t>
            </a:r>
            <a:r>
              <a:rPr lang="fr-FR" dirty="0" smtClean="0"/>
              <a:t>.</a:t>
            </a:r>
          </a:p>
          <a:p>
            <a:pPr>
              <a:spcAft>
                <a:spcPts val="1200"/>
              </a:spcAft>
              <a:buFont typeface="Wingdings" panose="05000000000000000000" pitchFamily="2" charset="2"/>
              <a:buChar char="§"/>
            </a:pPr>
            <a:r>
              <a:rPr lang="fr-FR" dirty="0"/>
              <a:t>HBOS peut traiter </a:t>
            </a:r>
            <a:r>
              <a:rPr lang="fr-FR" dirty="0" smtClean="0"/>
              <a:t>une dataset en </a:t>
            </a:r>
            <a:r>
              <a:rPr lang="fr-FR" dirty="0"/>
              <a:t>une minute, alors que les calculs basés sur le plus proche voisin prennent plus de 23 </a:t>
            </a:r>
            <a:r>
              <a:rPr lang="fr-FR" dirty="0" smtClean="0"/>
              <a:t>heures.</a:t>
            </a:r>
          </a:p>
          <a:p>
            <a:pPr>
              <a:spcAft>
                <a:spcPts val="1200"/>
              </a:spcAft>
              <a:buFont typeface="Wingdings" panose="05000000000000000000" pitchFamily="2" charset="2"/>
              <a:buChar char="§"/>
            </a:pPr>
            <a:r>
              <a:rPr lang="fr-FR" dirty="0" smtClean="0"/>
              <a:t>L'inconvénient </a:t>
            </a:r>
            <a:r>
              <a:rPr lang="fr-FR" dirty="0"/>
              <a:t>d'assumer l'indépendance des </a:t>
            </a:r>
            <a:r>
              <a:rPr lang="fr-FR" dirty="0" smtClean="0"/>
              <a:t>features devient </a:t>
            </a:r>
            <a:r>
              <a:rPr lang="fr-FR" dirty="0"/>
              <a:t>moins grave </a:t>
            </a:r>
            <a:r>
              <a:rPr lang="fr-FR" dirty="0" smtClean="0"/>
              <a:t>lorsque la dataset comporte </a:t>
            </a:r>
            <a:r>
              <a:rPr lang="fr-FR" dirty="0"/>
              <a:t>un grand nombre de dimensions en raison d'une plus grande </a:t>
            </a:r>
            <a:r>
              <a:rPr lang="fr-FR" dirty="0" smtClean="0"/>
              <a:t>fragmentation.</a:t>
            </a:r>
          </a:p>
          <a:p>
            <a:pPr>
              <a:spcAft>
                <a:spcPts val="2400"/>
              </a:spcAft>
              <a:buFont typeface="Wingdings" panose="05000000000000000000" pitchFamily="2" charset="2"/>
              <a:buChar char="§"/>
            </a:pPr>
            <a:endParaRPr lang="en-US" dirty="0"/>
          </a:p>
        </p:txBody>
      </p:sp>
    </p:spTree>
    <p:extLst>
      <p:ext uri="{BB962C8B-B14F-4D97-AF65-F5344CB8AC3E}">
        <p14:creationId xmlns:p14="http://schemas.microsoft.com/office/powerpoint/2010/main" val="2270972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Robust Principal Component Analysis (</a:t>
            </a:r>
            <a:r>
              <a:rPr lang="en-US" b="1" dirty="0" err="1"/>
              <a:t>rPCA</a:t>
            </a:r>
            <a:r>
              <a:rPr lang="en-US" b="1" dirty="0" smtClean="0"/>
              <a:t>)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fr-FR" dirty="0" smtClean="0"/>
              <a:t>Une </a:t>
            </a:r>
            <a:r>
              <a:rPr lang="fr-FR" dirty="0"/>
              <a:t>technique couramment utilisée pour détecter les sous-espaces dans </a:t>
            </a:r>
            <a:r>
              <a:rPr lang="fr-FR" dirty="0" smtClean="0"/>
              <a:t>les datasets basée sur l’extraction des composantes principales.</a:t>
            </a:r>
          </a:p>
          <a:p>
            <a:pPr>
              <a:buFont typeface="Wingdings" panose="05000000000000000000" pitchFamily="2" charset="2"/>
              <a:buChar char="§"/>
            </a:pPr>
            <a:r>
              <a:rPr lang="fr-FR" dirty="0" smtClean="0"/>
              <a:t>Une </a:t>
            </a:r>
            <a:r>
              <a:rPr lang="fr-FR" dirty="0"/>
              <a:t>fois que les principales composantes sont déterminées, la question est de savoir quelles composantes doivent être utilisées pour noter les cas </a:t>
            </a:r>
            <a:r>
              <a:rPr lang="fr-FR" dirty="0" smtClean="0"/>
              <a:t>anormaux.</a:t>
            </a:r>
          </a:p>
          <a:p>
            <a:pPr>
              <a:spcAft>
                <a:spcPts val="1200"/>
              </a:spcAft>
              <a:buFont typeface="Wingdings" panose="05000000000000000000" pitchFamily="2" charset="2"/>
              <a:buChar char="§"/>
            </a:pPr>
            <a:r>
              <a:rPr lang="fr-FR" dirty="0"/>
              <a:t>L'utilisation des composants principaux montre des écarts globaux par rapport à la majorité des données, alors que l'utilisation de composants mineurs peut indiquer des écarts locaux plus </a:t>
            </a:r>
            <a:r>
              <a:rPr lang="fr-FR" dirty="0" smtClean="0"/>
              <a:t>faibles. Il y’a différentes stratégies:</a:t>
            </a:r>
          </a:p>
          <a:p>
            <a:pPr lvl="3">
              <a:buFont typeface="Arial" panose="020B0604020202020204" pitchFamily="34" charset="0"/>
              <a:buChar char="•"/>
            </a:pPr>
            <a:r>
              <a:rPr lang="fr-FR" sz="1800" dirty="0" smtClean="0"/>
              <a:t>utiliser </a:t>
            </a:r>
            <a:r>
              <a:rPr lang="fr-FR" sz="1800" dirty="0"/>
              <a:t>tous les </a:t>
            </a:r>
            <a:r>
              <a:rPr lang="fr-FR" sz="1800" dirty="0" smtClean="0"/>
              <a:t>composants.</a:t>
            </a:r>
          </a:p>
          <a:p>
            <a:pPr lvl="3">
              <a:buFont typeface="Arial" panose="020B0604020202020204" pitchFamily="34" charset="0"/>
              <a:buChar char="•"/>
            </a:pPr>
            <a:r>
              <a:rPr lang="fr-FR" sz="1800" dirty="0" smtClean="0"/>
              <a:t>n'utiliser </a:t>
            </a:r>
            <a:r>
              <a:rPr lang="fr-FR" sz="1800" dirty="0"/>
              <a:t>que des composants </a:t>
            </a:r>
            <a:r>
              <a:rPr lang="fr-FR" sz="1800" dirty="0" smtClean="0"/>
              <a:t>majeurs.</a:t>
            </a:r>
          </a:p>
          <a:p>
            <a:pPr lvl="3">
              <a:buFont typeface="Arial" panose="020B0604020202020204" pitchFamily="34" charset="0"/>
              <a:buChar char="•"/>
            </a:pPr>
            <a:r>
              <a:rPr lang="fr-FR" sz="1800" dirty="0" smtClean="0"/>
              <a:t>utiliser </a:t>
            </a:r>
            <a:r>
              <a:rPr lang="fr-FR" sz="1800" dirty="0"/>
              <a:t>uniquement des composants mineurs et enfin utiliser des composants majeurs et mineurs tout en négligeant ceux du </a:t>
            </a:r>
            <a:r>
              <a:rPr lang="fr-FR" sz="1800" dirty="0" smtClean="0"/>
              <a:t>milieu.</a:t>
            </a:r>
            <a:endParaRPr lang="fr-FR" sz="1800" dirty="0"/>
          </a:p>
        </p:txBody>
      </p:sp>
    </p:spTree>
    <p:extLst>
      <p:ext uri="{BB962C8B-B14F-4D97-AF65-F5344CB8AC3E}">
        <p14:creationId xmlns:p14="http://schemas.microsoft.com/office/powerpoint/2010/main" val="272671128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4809</TotalTime>
  <Words>1126</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Retrospect</vt:lpstr>
      <vt:lpstr>Algorithmes de Détection des Anomalies </vt:lpstr>
      <vt:lpstr>Local Outlier Factor (LOF)</vt:lpstr>
      <vt:lpstr>Connectivity-Based Outlier Factor (COF)</vt:lpstr>
      <vt:lpstr>Local Outlier Probability (LoOP)</vt:lpstr>
      <vt:lpstr>Local Correlation Integral (LOCI)</vt:lpstr>
      <vt:lpstr>Cluster-Based Local Outlier Factor (CBLOF)</vt:lpstr>
      <vt:lpstr>Local Density Cluster-based Outlier Factor (LDCOF)</vt:lpstr>
      <vt:lpstr>Histogram-based Outlier Score (HBOS)</vt:lpstr>
      <vt:lpstr>Robust Principal Component Analysis (rPCA) </vt:lpstr>
      <vt:lpstr>One-Class Support Vector Machine</vt:lpstr>
      <vt:lpstr>Algorithmes de Feature Selection</vt:lpstr>
      <vt:lpstr>Relief</vt:lpstr>
      <vt:lpstr>RFE: Recursive Feature Elimination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Fedi Cherif</dc:creator>
  <cp:lastModifiedBy>Fedi Cherif</cp:lastModifiedBy>
  <cp:revision>49</cp:revision>
  <dcterms:created xsi:type="dcterms:W3CDTF">2019-09-27T07:32:08Z</dcterms:created>
  <dcterms:modified xsi:type="dcterms:W3CDTF">2019-10-04T15:46:13Z</dcterms:modified>
</cp:coreProperties>
</file>