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sldIdLst>
    <p:sldId id="259" r:id="rId2"/>
    <p:sldId id="257" r:id="rId3"/>
    <p:sldId id="278" r:id="rId4"/>
    <p:sldId id="279" r:id="rId5"/>
    <p:sldId id="284" r:id="rId6"/>
    <p:sldId id="280" r:id="rId7"/>
    <p:sldId id="258" r:id="rId8"/>
    <p:sldId id="261" r:id="rId9"/>
    <p:sldId id="262" r:id="rId10"/>
    <p:sldId id="263" r:id="rId11"/>
    <p:sldId id="281" r:id="rId12"/>
    <p:sldId id="282" r:id="rId13"/>
    <p:sldId id="283" r:id="rId14"/>
    <p:sldId id="260" r:id="rId15"/>
    <p:sldId id="264" r:id="rId16"/>
    <p:sldId id="265" r:id="rId17"/>
    <p:sldId id="276" r:id="rId18"/>
    <p:sldId id="274" r:id="rId19"/>
    <p:sldId id="275" r:id="rId20"/>
    <p:sldId id="266" r:id="rId21"/>
    <p:sldId id="267" r:id="rId22"/>
    <p:sldId id="277" r:id="rId23"/>
    <p:sldId id="273" r:id="rId24"/>
    <p:sldId id="270" r:id="rId25"/>
    <p:sldId id="269" r:id="rId26"/>
    <p:sldId id="272" r:id="rId27"/>
    <p:sldId id="287" r:id="rId28"/>
    <p:sldId id="285" r:id="rId29"/>
    <p:sldId id="286" r:id="rId30"/>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Arial" charset="0"/>
      </a:defRPr>
    </a:lvl1pPr>
    <a:lvl2pPr marL="457200" algn="l" rtl="0" fontAlgn="base">
      <a:spcBef>
        <a:spcPct val="0"/>
      </a:spcBef>
      <a:spcAft>
        <a:spcPct val="0"/>
      </a:spcAft>
      <a:defRPr sz="2000" kern="1200">
        <a:solidFill>
          <a:schemeClr val="tx1"/>
        </a:solidFill>
        <a:latin typeface="Tahoma" pitchFamily="34" charset="0"/>
        <a:ea typeface="+mn-ea"/>
        <a:cs typeface="Arial" charset="0"/>
      </a:defRPr>
    </a:lvl2pPr>
    <a:lvl3pPr marL="914400" algn="l" rtl="0" fontAlgn="base">
      <a:spcBef>
        <a:spcPct val="0"/>
      </a:spcBef>
      <a:spcAft>
        <a:spcPct val="0"/>
      </a:spcAft>
      <a:defRPr sz="2000" kern="1200">
        <a:solidFill>
          <a:schemeClr val="tx1"/>
        </a:solidFill>
        <a:latin typeface="Tahoma" pitchFamily="34" charset="0"/>
        <a:ea typeface="+mn-ea"/>
        <a:cs typeface="Arial" charset="0"/>
      </a:defRPr>
    </a:lvl3pPr>
    <a:lvl4pPr marL="1371600" algn="l" rtl="0" fontAlgn="base">
      <a:spcBef>
        <a:spcPct val="0"/>
      </a:spcBef>
      <a:spcAft>
        <a:spcPct val="0"/>
      </a:spcAft>
      <a:defRPr sz="2000" kern="1200">
        <a:solidFill>
          <a:schemeClr val="tx1"/>
        </a:solidFill>
        <a:latin typeface="Tahoma" pitchFamily="34" charset="0"/>
        <a:ea typeface="+mn-ea"/>
        <a:cs typeface="Arial" charset="0"/>
      </a:defRPr>
    </a:lvl4pPr>
    <a:lvl5pPr marL="1828800" algn="l" rtl="0" fontAlgn="base">
      <a:spcBef>
        <a:spcPct val="0"/>
      </a:spcBef>
      <a:spcAft>
        <a:spcPct val="0"/>
      </a:spcAft>
      <a:defRPr sz="2000" kern="1200">
        <a:solidFill>
          <a:schemeClr val="tx1"/>
        </a:solidFill>
        <a:latin typeface="Tahoma" pitchFamily="34" charset="0"/>
        <a:ea typeface="+mn-ea"/>
        <a:cs typeface="Arial" charset="0"/>
      </a:defRPr>
    </a:lvl5pPr>
    <a:lvl6pPr marL="2286000" algn="l" defTabSz="914400" rtl="0" eaLnBrk="1" latinLnBrk="0" hangingPunct="1">
      <a:defRPr sz="2000" kern="1200">
        <a:solidFill>
          <a:schemeClr val="tx1"/>
        </a:solidFill>
        <a:latin typeface="Tahoma" pitchFamily="34" charset="0"/>
        <a:ea typeface="+mn-ea"/>
        <a:cs typeface="Arial" charset="0"/>
      </a:defRPr>
    </a:lvl6pPr>
    <a:lvl7pPr marL="2743200" algn="l" defTabSz="914400" rtl="0" eaLnBrk="1" latinLnBrk="0" hangingPunct="1">
      <a:defRPr sz="2000" kern="1200">
        <a:solidFill>
          <a:schemeClr val="tx1"/>
        </a:solidFill>
        <a:latin typeface="Tahoma" pitchFamily="34" charset="0"/>
        <a:ea typeface="+mn-ea"/>
        <a:cs typeface="Arial" charset="0"/>
      </a:defRPr>
    </a:lvl7pPr>
    <a:lvl8pPr marL="3200400" algn="l" defTabSz="914400" rtl="0" eaLnBrk="1" latinLnBrk="0" hangingPunct="1">
      <a:defRPr sz="2000" kern="1200">
        <a:solidFill>
          <a:schemeClr val="tx1"/>
        </a:solidFill>
        <a:latin typeface="Tahoma" pitchFamily="34" charset="0"/>
        <a:ea typeface="+mn-ea"/>
        <a:cs typeface="Arial" charset="0"/>
      </a:defRPr>
    </a:lvl8pPr>
    <a:lvl9pPr marL="3657600" algn="l" defTabSz="914400" rtl="0" eaLnBrk="1" latinLnBrk="0" hangingPunct="1">
      <a:defRPr sz="2000"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0000"/>
    <a:srgbClr val="FF3300"/>
    <a:srgbClr val="00FF00"/>
    <a:srgbClr val="FF0000"/>
    <a:srgbClr val="0080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484" autoAdjust="0"/>
  </p:normalViewPr>
  <p:slideViewPr>
    <p:cSldViewPr>
      <p:cViewPr varScale="1">
        <p:scale>
          <a:sx n="96" d="100"/>
          <a:sy n="96" d="100"/>
        </p:scale>
        <p:origin x="-414" y="-90"/>
      </p:cViewPr>
      <p:guideLst>
        <p:guide orient="horz" pos="2160"/>
        <p:guide pos="2880"/>
      </p:guideLst>
    </p:cSldViewPr>
  </p:slideViewPr>
  <p:outlineViewPr>
    <p:cViewPr>
      <p:scale>
        <a:sx n="33" d="100"/>
        <a:sy n="33" d="100"/>
      </p:scale>
      <p:origin x="58" y="27331"/>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defRPr>
            </a:lvl1pPr>
          </a:lstStyle>
          <a:p>
            <a:endParaRPr lang="en-US"/>
          </a:p>
        </p:txBody>
      </p:sp>
      <p:sp>
        <p:nvSpPr>
          <p:cNvPr id="4813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defRPr>
            </a:lvl1pPr>
          </a:lstStyle>
          <a:p>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defRPr>
            </a:lvl1pPr>
          </a:lstStyle>
          <a:p>
            <a:endParaRPr lang="en-US"/>
          </a:p>
        </p:txBody>
      </p:sp>
      <p:sp>
        <p:nvSpPr>
          <p:cNvPr id="4813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defRPr>
            </a:lvl1pPr>
          </a:lstStyle>
          <a:p>
            <a:fld id="{BC868DAF-218C-4B07-B24D-942BF7A543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User_inform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n.wikipedia.org/wiki/Coding" TargetMode="External"/><Relationship Id="rId4" Type="http://schemas.openxmlformats.org/officeDocument/2006/relationships/hyperlink" Target="http://en.wikipedia.org/wiki/Signalling_(telecommunic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32772" name="Slide Number Placeholder 3"/>
          <p:cNvSpPr>
            <a:spLocks noGrp="1"/>
          </p:cNvSpPr>
          <p:nvPr>
            <p:ph type="sldNum" sz="quarter" idx="5"/>
          </p:nvPr>
        </p:nvSpPr>
        <p:spPr>
          <a:noFill/>
        </p:spPr>
        <p:txBody>
          <a:bodyPr/>
          <a:lstStyle/>
          <a:p>
            <a:fld id="{787E0266-E549-4B6E-B8BC-AED0F6FF110E}" type="slidenum">
              <a:rPr lang="en-US" smtClean="0">
                <a:latin typeface="Arial" pitchFamily="34" charset="0"/>
                <a:cs typeface="Arial" pitchFamily="34" charset="0"/>
              </a:rPr>
              <a:pPr/>
              <a:t>1</a:t>
            </a:fld>
            <a:endParaRPr lang="en-US"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Data Terminal Equipment - </a:t>
            </a:r>
            <a:r>
              <a:rPr lang="en-US" sz="1200" kern="1200" dirty="0" smtClean="0">
                <a:solidFill>
                  <a:schemeClr val="tx1"/>
                </a:solidFill>
                <a:latin typeface="Arial" charset="0"/>
                <a:ea typeface="+mn-ea"/>
                <a:cs typeface="Arial" charset="0"/>
              </a:rPr>
              <a:t>converts </a:t>
            </a:r>
            <a:r>
              <a:rPr lang="en-US" sz="1200" kern="1200" dirty="0" smtClean="0">
                <a:solidFill>
                  <a:schemeClr val="tx1"/>
                </a:solidFill>
                <a:latin typeface="Arial" charset="0"/>
                <a:ea typeface="+mn-ea"/>
                <a:cs typeface="Arial" charset="0"/>
                <a:hlinkClick r:id="rId3" tooltip="User information"/>
              </a:rPr>
              <a:t>user information</a:t>
            </a:r>
            <a:r>
              <a:rPr lang="en-US" sz="1200" kern="1200" dirty="0" smtClean="0">
                <a:solidFill>
                  <a:schemeClr val="tx1"/>
                </a:solidFill>
                <a:latin typeface="Arial" charset="0"/>
                <a:ea typeface="+mn-ea"/>
                <a:cs typeface="Arial" charset="0"/>
              </a:rPr>
              <a:t> into </a:t>
            </a:r>
            <a:r>
              <a:rPr lang="en-US" dirty="0" smtClean="0"/>
              <a:t>signals or reconverts received signals.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smtClean="0"/>
              <a:t>Data circuit-terminating equipment - </a:t>
            </a:r>
            <a:r>
              <a:rPr lang="en-US" dirty="0" smtClean="0">
                <a:hlinkClick r:id="rId4" tooltip="Signalling (telecommunication)"/>
              </a:rPr>
              <a:t>signal</a:t>
            </a:r>
            <a:r>
              <a:rPr lang="en-US" dirty="0" smtClean="0"/>
              <a:t> conversion, </a:t>
            </a:r>
            <a:r>
              <a:rPr lang="en-US" dirty="0" smtClean="0">
                <a:hlinkClick r:id="rId5" tooltip="Coding"/>
              </a:rPr>
              <a:t>coding</a:t>
            </a:r>
            <a:r>
              <a:rPr lang="en-US" dirty="0" smtClean="0"/>
              <a:t>, and line clocking.</a:t>
            </a:r>
            <a:r>
              <a:rPr lang="en-US" baseline="0" dirty="0" smtClean="0"/>
              <a:t> </a:t>
            </a:r>
            <a:r>
              <a:rPr lang="en-US" dirty="0" smtClean="0"/>
              <a:t>may be a part of the DTE or intermediate equipment.</a:t>
            </a:r>
            <a:endParaRPr lang="en-US" b="0" dirty="0" smtClean="0"/>
          </a:p>
          <a:p>
            <a:endParaRPr lang="en-US" dirty="0"/>
          </a:p>
        </p:txBody>
      </p:sp>
      <p:sp>
        <p:nvSpPr>
          <p:cNvPr id="4" name="Slide Number Placeholder 3"/>
          <p:cNvSpPr>
            <a:spLocks noGrp="1"/>
          </p:cNvSpPr>
          <p:nvPr>
            <p:ph type="sldNum" sz="quarter" idx="10"/>
          </p:nvPr>
        </p:nvSpPr>
        <p:spPr/>
        <p:txBody>
          <a:bodyPr/>
          <a:lstStyle/>
          <a:p>
            <a:fld id="{BC868DAF-218C-4B07-B24D-942BF7A543C4}"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868DAF-218C-4B07-B24D-942BF7A543C4}"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868DAF-218C-4B07-B24D-942BF7A543C4}"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2457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4580" name="Rectangle 4"/>
          <p:cNvSpPr>
            <a:spLocks noGrp="1" noChangeArrowheads="1"/>
          </p:cNvSpPr>
          <p:nvPr>
            <p:ph type="dt" sz="quarter" idx="2"/>
          </p:nvPr>
        </p:nvSpPr>
        <p:spPr/>
        <p:txBody>
          <a:bodyPr/>
          <a:lstStyle>
            <a:lvl1pPr>
              <a:defRPr/>
            </a:lvl1pPr>
          </a:lstStyle>
          <a:p>
            <a:endParaRPr lang="en-US"/>
          </a:p>
        </p:txBody>
      </p:sp>
      <p:sp>
        <p:nvSpPr>
          <p:cNvPr id="24581" name="Rectangle 5"/>
          <p:cNvSpPr>
            <a:spLocks noGrp="1" noChangeArrowheads="1"/>
          </p:cNvSpPr>
          <p:nvPr>
            <p:ph type="ftr" sz="quarter" idx="3"/>
          </p:nvPr>
        </p:nvSpPr>
        <p:spPr/>
        <p:txBody>
          <a:bodyPr/>
          <a:lstStyle>
            <a:lvl1pPr>
              <a:defRPr/>
            </a:lvl1pPr>
          </a:lstStyle>
          <a:p>
            <a:endParaRPr lang="en-US"/>
          </a:p>
        </p:txBody>
      </p:sp>
      <p:sp>
        <p:nvSpPr>
          <p:cNvPr id="24582" name="Rectangle 6"/>
          <p:cNvSpPr>
            <a:spLocks noGrp="1" noChangeArrowheads="1"/>
          </p:cNvSpPr>
          <p:nvPr>
            <p:ph type="sldNum" sz="quarter" idx="4"/>
          </p:nvPr>
        </p:nvSpPr>
        <p:spPr/>
        <p:txBody>
          <a:bodyPr/>
          <a:lstStyle>
            <a:lvl1pPr>
              <a:defRPr/>
            </a:lvl1pPr>
          </a:lstStyle>
          <a:p>
            <a:fld id="{88DCF8BE-E4EA-4EEA-9A9E-4329D4F83A1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29540B-C009-4B1F-8B2D-0892D3A9D5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96E1D0-3DEA-4C3D-8F40-03A22F82EE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63D80D8-1488-4773-BEB7-AE3A28507D8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0FEE8B5-58EB-4FA6-BFFC-2ED04B55F88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1BEB0E63-3F0F-46BD-92A9-D25891D5AB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54F422-DB2F-4B75-B572-23302DDBB5D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79C899-C00C-4964-B936-58C8861F91E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4AF72B0-03F5-4772-B9A0-9DF93E218D1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4F5A24-EF4A-404C-B2C0-0097F07AD95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6C9F8AC-029A-4409-A6E3-FA76BAACF8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9267BED-0DBC-4BB3-8373-F681BD284F5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CA1FC0-7DA1-4AC1-A511-27AABF40A14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94C071-F982-45A0-9286-E5545DD74A9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5"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en-US"/>
          </a:p>
        </p:txBody>
      </p:sp>
      <p:sp>
        <p:nvSpPr>
          <p:cNvPr id="235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en-US"/>
          </a:p>
        </p:txBody>
      </p:sp>
      <p:sp>
        <p:nvSpPr>
          <p:cNvPr id="235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0E04F045-2DCC-4C3A-8D17-B2049EF82EE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books.org/wiki/Serial_Programming/Complete_Wikiboo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609600" y="228600"/>
            <a:ext cx="8229600" cy="1371600"/>
          </a:xfrm>
        </p:spPr>
        <p:txBody>
          <a:bodyPr/>
          <a:lstStyle/>
          <a:p>
            <a:pPr>
              <a:defRPr/>
            </a:pPr>
            <a:r>
              <a:rPr lang="en-US" sz="3600" dirty="0"/>
              <a:t>Legal Disclaimer</a:t>
            </a:r>
          </a:p>
        </p:txBody>
      </p:sp>
      <p:sp>
        <p:nvSpPr>
          <p:cNvPr id="411651" name="Rectangle 3"/>
          <p:cNvSpPr>
            <a:spLocks noGrp="1" noChangeArrowheads="1"/>
          </p:cNvSpPr>
          <p:nvPr>
            <p:ph type="body" idx="1"/>
          </p:nvPr>
        </p:nvSpPr>
        <p:spPr>
          <a:xfrm>
            <a:off x="457200" y="1905000"/>
            <a:ext cx="8237538" cy="4495800"/>
          </a:xfrm>
        </p:spPr>
        <p:txBody>
          <a:bodyPr/>
          <a:lstStyle/>
          <a:p>
            <a:pPr>
              <a:lnSpc>
                <a:spcPct val="80000"/>
              </a:lnSpc>
              <a:defRPr/>
            </a:pPr>
            <a:r>
              <a:rPr lang="en-US" sz="1100" dirty="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a:t>
            </a:r>
          </a:p>
          <a:p>
            <a:pPr>
              <a:lnSpc>
                <a:spcPct val="80000"/>
              </a:lnSpc>
              <a:defRPr/>
            </a:pPr>
            <a:r>
              <a:rPr lang="en-US" sz="1100" dirty="0"/>
              <a:t>UNLESS OTHERWISE AGREED IN WRITING BY INTEL, THE INTEL PRODUCTS ARE NOT DESIGNED NOR INTENDED FOR ANY APPLICATION IN WHICH THE FAILURE OF THE INTEL PRODUCT COULD CREATE A SITUATION WHERE PERSONAL INJURY OR DEATH MAY OCCUR.</a:t>
            </a:r>
          </a:p>
          <a:p>
            <a:pPr>
              <a:lnSpc>
                <a:spcPct val="80000"/>
              </a:lnSpc>
              <a:defRPr/>
            </a:pPr>
            <a:r>
              <a:rPr lang="en-US" sz="1100" dirty="0"/>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 </a:t>
            </a:r>
          </a:p>
          <a:p>
            <a:pPr>
              <a:lnSpc>
                <a:spcPct val="80000"/>
              </a:lnSpc>
              <a:defRPr/>
            </a:pPr>
            <a:r>
              <a:rPr lang="en-US" sz="1100" dirty="0"/>
              <a:t>The products described in this document may contain design defects or errors known as errata which may cause the product to deviate from published specifications. Current characterized errata are available on request. </a:t>
            </a:r>
          </a:p>
          <a:p>
            <a:pPr>
              <a:lnSpc>
                <a:spcPct val="80000"/>
              </a:lnSpc>
              <a:defRPr/>
            </a:pPr>
            <a:r>
              <a:rPr lang="en-US" sz="1100" dirty="0"/>
              <a:t>Contact your local Intel sales office or your distributor to obtain the latest specifications and before placing your product order.</a:t>
            </a:r>
          </a:p>
          <a:p>
            <a:pPr>
              <a:lnSpc>
                <a:spcPct val="80000"/>
              </a:lnSpc>
              <a:defRPr/>
            </a:pPr>
            <a:r>
              <a:rPr lang="en-US" sz="1100" dirty="0"/>
              <a:t>This document contains information on products in the design phase of development. </a:t>
            </a:r>
          </a:p>
          <a:p>
            <a:pPr>
              <a:lnSpc>
                <a:spcPct val="80000"/>
              </a:lnSpc>
              <a:defRPr/>
            </a:pPr>
            <a:r>
              <a:rPr lang="en-US" sz="1100" dirty="0"/>
              <a:t>All products, platforms, dates, and figures specified are preliminary based on current expectations, and are subject to change without notice. All dates specified are target dates, are provided for planning purposes only and are subject to change.</a:t>
            </a:r>
          </a:p>
          <a:p>
            <a:pPr>
              <a:lnSpc>
                <a:spcPct val="80000"/>
              </a:lnSpc>
              <a:defRPr/>
            </a:pPr>
            <a:r>
              <a:rPr lang="en-US" sz="1100" dirty="0"/>
              <a:t>This document contains information on products in the design phase of development. Do not finalize a design with this information. Revised information will be published when the product is available. Verify with your local sales office that you have the latest datasheet before finalizing a design.</a:t>
            </a:r>
          </a:p>
          <a:p>
            <a:pPr>
              <a:lnSpc>
                <a:spcPct val="80000"/>
              </a:lnSpc>
              <a:defRPr/>
            </a:pPr>
            <a:r>
              <a:rPr lang="en-US" sz="1100" dirty="0" smtClean="0"/>
              <a:t>Intel </a:t>
            </a:r>
            <a:r>
              <a:rPr lang="en-US" sz="1100" dirty="0"/>
              <a:t>processor numbers are not a measure of performance. Processor numbers differentiate features within each processor family, not across different processor families. See www.intel.com/products/processor_number for details.</a:t>
            </a:r>
          </a:p>
          <a:p>
            <a:pPr>
              <a:lnSpc>
                <a:spcPct val="80000"/>
              </a:lnSpc>
              <a:defRPr/>
            </a:pPr>
            <a:r>
              <a:rPr lang="en-US" sz="1100" dirty="0" smtClean="0"/>
              <a:t>Intel and </a:t>
            </a:r>
            <a:r>
              <a:rPr lang="en-US" sz="1100" dirty="0"/>
              <a:t>the Intel logo are trademarks of Intel Corporation in the U.S. and other countries.</a:t>
            </a:r>
          </a:p>
          <a:p>
            <a:pPr>
              <a:lnSpc>
                <a:spcPct val="80000"/>
              </a:lnSpc>
              <a:defRPr/>
            </a:pPr>
            <a:r>
              <a:rPr lang="en-US" sz="1100" dirty="0"/>
              <a:t>*Other names and brands may be claimed as the property of others.</a:t>
            </a:r>
          </a:p>
          <a:p>
            <a:pPr>
              <a:lnSpc>
                <a:spcPct val="80000"/>
              </a:lnSpc>
              <a:defRPr/>
            </a:pPr>
            <a:r>
              <a:rPr lang="en-US" sz="1100" dirty="0"/>
              <a:t>Copyright © </a:t>
            </a:r>
            <a:r>
              <a:rPr lang="en-US" sz="1100" dirty="0" smtClean="0"/>
              <a:t>2009, </a:t>
            </a:r>
            <a:r>
              <a:rPr lang="en-US" sz="1100" dirty="0"/>
              <a:t>Intel Corporation. All rights reserved.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&amp; </a:t>
            </a:r>
            <a:r>
              <a:rPr lang="en-US" dirty="0" err="1" smtClean="0"/>
              <a:t>Pinouts</a:t>
            </a:r>
            <a:endParaRPr lang="en-US" dirty="0"/>
          </a:p>
        </p:txBody>
      </p:sp>
      <p:sp>
        <p:nvSpPr>
          <p:cNvPr id="3" name="Content Placeholder 2"/>
          <p:cNvSpPr>
            <a:spLocks noGrp="1"/>
          </p:cNvSpPr>
          <p:nvPr>
            <p:ph idx="1"/>
          </p:nvPr>
        </p:nvSpPr>
        <p:spPr>
          <a:xfrm>
            <a:off x="457200" y="1676400"/>
            <a:ext cx="8229600" cy="4114800"/>
          </a:xfrm>
        </p:spPr>
        <p:txBody>
          <a:bodyPr numCol="2"/>
          <a:lstStyle/>
          <a:p>
            <a:r>
              <a:rPr lang="en-US" sz="2800" dirty="0" smtClean="0"/>
              <a:t>From DTE to DCE</a:t>
            </a:r>
          </a:p>
          <a:p>
            <a:pPr lvl="1"/>
            <a:r>
              <a:rPr lang="en-US" sz="2400" dirty="0" smtClean="0"/>
              <a:t>3. </a:t>
            </a:r>
            <a:r>
              <a:rPr lang="en-US" sz="2400" b="1" dirty="0" smtClean="0"/>
              <a:t>Transmitted Data</a:t>
            </a:r>
          </a:p>
          <a:p>
            <a:pPr lvl="1"/>
            <a:r>
              <a:rPr lang="en-US" sz="2400" dirty="0" smtClean="0"/>
              <a:t>4. Data Terminal Ready</a:t>
            </a:r>
          </a:p>
          <a:p>
            <a:pPr lvl="1"/>
            <a:r>
              <a:rPr lang="en-US" sz="2400" smtClean="0"/>
              <a:t>7. </a:t>
            </a:r>
            <a:r>
              <a:rPr lang="en-US" sz="2400" dirty="0" smtClean="0"/>
              <a:t>Request To Send / Ready To Receive</a:t>
            </a:r>
          </a:p>
          <a:p>
            <a:endParaRPr lang="en-US" sz="2800" dirty="0" smtClean="0"/>
          </a:p>
          <a:p>
            <a:endParaRPr lang="en-US" sz="2800" dirty="0" smtClean="0"/>
          </a:p>
          <a:p>
            <a:endParaRPr lang="en-US" sz="2800" dirty="0" smtClean="0"/>
          </a:p>
          <a:p>
            <a:r>
              <a:rPr lang="en-US" sz="2800" dirty="0" smtClean="0"/>
              <a:t>From DCE to DTE</a:t>
            </a:r>
          </a:p>
          <a:p>
            <a:pPr lvl="1"/>
            <a:r>
              <a:rPr lang="en-US" sz="2400" dirty="0" smtClean="0"/>
              <a:t>2. </a:t>
            </a:r>
            <a:r>
              <a:rPr lang="en-US" sz="2400" b="1" dirty="0" smtClean="0"/>
              <a:t>Received Data</a:t>
            </a:r>
          </a:p>
          <a:p>
            <a:pPr lvl="1"/>
            <a:r>
              <a:rPr lang="en-US" sz="2400" dirty="0" smtClean="0"/>
              <a:t>6. Data Set Ready</a:t>
            </a:r>
          </a:p>
          <a:p>
            <a:pPr lvl="1"/>
            <a:r>
              <a:rPr lang="en-US" sz="2400" dirty="0" smtClean="0"/>
              <a:t>8. Clear To Send</a:t>
            </a:r>
          </a:p>
          <a:p>
            <a:pPr lvl="1"/>
            <a:endParaRPr lang="en-US" sz="2400" dirty="0" smtClean="0"/>
          </a:p>
          <a:p>
            <a:pPr lvl="1"/>
            <a:r>
              <a:rPr lang="en-US" sz="2400" dirty="0" smtClean="0"/>
              <a:t>1. Data Carrier Detect </a:t>
            </a:r>
          </a:p>
          <a:p>
            <a:pPr lvl="1"/>
            <a:r>
              <a:rPr lang="en-US" sz="2400" dirty="0" smtClean="0"/>
              <a:t>9. Ring Indicator</a:t>
            </a:r>
            <a:endParaRPr lang="en-US" sz="2400" dirty="0"/>
          </a:p>
        </p:txBody>
      </p:sp>
      <p:pic>
        <p:nvPicPr>
          <p:cNvPr id="5" name="Picture 2"/>
          <p:cNvPicPr>
            <a:picLocks noChangeAspect="1" noChangeArrowheads="1"/>
          </p:cNvPicPr>
          <p:nvPr/>
        </p:nvPicPr>
        <p:blipFill>
          <a:blip r:embed="rId3" cstate="print"/>
          <a:srcRect/>
          <a:stretch>
            <a:fillRect/>
          </a:stretch>
        </p:blipFill>
        <p:spPr bwMode="auto">
          <a:xfrm rot="5400000">
            <a:off x="157163" y="4414838"/>
            <a:ext cx="2381250" cy="17811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2362200" y="4419600"/>
            <a:ext cx="2057400" cy="17712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together now</a:t>
            </a:r>
            <a:endParaRPr lang="en-US" dirty="0"/>
          </a:p>
        </p:txBody>
      </p:sp>
      <p:sp>
        <p:nvSpPr>
          <p:cNvPr id="4" name="TextBox 3"/>
          <p:cNvSpPr txBox="1"/>
          <p:nvPr/>
        </p:nvSpPr>
        <p:spPr>
          <a:xfrm>
            <a:off x="381000" y="2209800"/>
            <a:ext cx="14478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CPU</a:t>
            </a:r>
          </a:p>
          <a:p>
            <a:endParaRPr lang="en-US" dirty="0"/>
          </a:p>
        </p:txBody>
      </p:sp>
      <p:sp>
        <p:nvSpPr>
          <p:cNvPr id="5" name="TextBox 4"/>
          <p:cNvSpPr txBox="1"/>
          <p:nvPr/>
        </p:nvSpPr>
        <p:spPr>
          <a:xfrm>
            <a:off x="2895600" y="2209800"/>
            <a:ext cx="14478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UART</a:t>
            </a:r>
          </a:p>
          <a:p>
            <a:endParaRPr lang="en-US" dirty="0"/>
          </a:p>
        </p:txBody>
      </p:sp>
      <p:sp>
        <p:nvSpPr>
          <p:cNvPr id="6" name="TextBox 5"/>
          <p:cNvSpPr txBox="1"/>
          <p:nvPr/>
        </p:nvSpPr>
        <p:spPr>
          <a:xfrm>
            <a:off x="4876800" y="1905000"/>
            <a:ext cx="1447800" cy="1631216"/>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Serial</a:t>
            </a:r>
          </a:p>
          <a:p>
            <a:pPr algn="ctr"/>
            <a:r>
              <a:rPr lang="en-US" dirty="0" smtClean="0">
                <a:solidFill>
                  <a:srgbClr val="000000"/>
                </a:solidFill>
              </a:rPr>
              <a:t>Port</a:t>
            </a:r>
          </a:p>
          <a:p>
            <a:pPr algn="ctr"/>
            <a:r>
              <a:rPr lang="en-US" dirty="0" smtClean="0">
                <a:solidFill>
                  <a:srgbClr val="000000"/>
                </a:solidFill>
              </a:rPr>
              <a:t>RS-232</a:t>
            </a:r>
          </a:p>
          <a:p>
            <a:endParaRPr lang="en-US" dirty="0"/>
          </a:p>
        </p:txBody>
      </p:sp>
      <p:cxnSp>
        <p:nvCxnSpPr>
          <p:cNvPr id="7" name="Straight Connector 6"/>
          <p:cNvCxnSpPr/>
          <p:nvPr/>
        </p:nvCxnSpPr>
        <p:spPr>
          <a:xfrm>
            <a:off x="1828800" y="24384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43400" y="2667000"/>
            <a:ext cx="5334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28800" y="25146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25908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26670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28800" y="27432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28194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28956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9718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858000" y="2184737"/>
            <a:ext cx="12192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Modem</a:t>
            </a:r>
          </a:p>
          <a:p>
            <a:endParaRPr lang="en-US" dirty="0"/>
          </a:p>
        </p:txBody>
      </p:sp>
      <p:cxnSp>
        <p:nvCxnSpPr>
          <p:cNvPr id="35" name="Straight Connector 34"/>
          <p:cNvCxnSpPr/>
          <p:nvPr/>
        </p:nvCxnSpPr>
        <p:spPr>
          <a:xfrm>
            <a:off x="6324600" y="2667000"/>
            <a:ext cx="5334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81000" y="4617184"/>
            <a:ext cx="14478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CPU</a:t>
            </a:r>
          </a:p>
          <a:p>
            <a:endParaRPr lang="en-US" dirty="0"/>
          </a:p>
        </p:txBody>
      </p:sp>
      <p:sp>
        <p:nvSpPr>
          <p:cNvPr id="58" name="TextBox 57"/>
          <p:cNvSpPr txBox="1"/>
          <p:nvPr/>
        </p:nvSpPr>
        <p:spPr>
          <a:xfrm>
            <a:off x="2895600" y="4617184"/>
            <a:ext cx="14478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UART</a:t>
            </a:r>
          </a:p>
          <a:p>
            <a:endParaRPr lang="en-US" dirty="0"/>
          </a:p>
        </p:txBody>
      </p:sp>
      <p:sp>
        <p:nvSpPr>
          <p:cNvPr id="59" name="TextBox 58"/>
          <p:cNvSpPr txBox="1"/>
          <p:nvPr/>
        </p:nvSpPr>
        <p:spPr>
          <a:xfrm>
            <a:off x="4876800" y="4312384"/>
            <a:ext cx="1447800" cy="1631216"/>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Serial</a:t>
            </a:r>
          </a:p>
          <a:p>
            <a:pPr algn="ctr"/>
            <a:r>
              <a:rPr lang="en-US" dirty="0" smtClean="0">
                <a:solidFill>
                  <a:srgbClr val="000000"/>
                </a:solidFill>
              </a:rPr>
              <a:t>Port</a:t>
            </a:r>
          </a:p>
          <a:p>
            <a:pPr algn="ctr"/>
            <a:r>
              <a:rPr lang="en-US" dirty="0" smtClean="0">
                <a:solidFill>
                  <a:srgbClr val="000000"/>
                </a:solidFill>
              </a:rPr>
              <a:t>RS-232</a:t>
            </a:r>
          </a:p>
          <a:p>
            <a:endParaRPr lang="en-US" dirty="0"/>
          </a:p>
        </p:txBody>
      </p:sp>
      <p:cxnSp>
        <p:nvCxnSpPr>
          <p:cNvPr id="60" name="Straight Connector 59"/>
          <p:cNvCxnSpPr/>
          <p:nvPr/>
        </p:nvCxnSpPr>
        <p:spPr>
          <a:xfrm>
            <a:off x="1828800" y="4845784"/>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343400" y="5074384"/>
            <a:ext cx="5334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828800" y="4921984"/>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828800" y="4998184"/>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828800" y="5074384"/>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828800" y="5150584"/>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828800" y="5226784"/>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828800" y="5302984"/>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828800" y="5379184"/>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58000" y="4592121"/>
            <a:ext cx="12192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Modem</a:t>
            </a:r>
          </a:p>
          <a:p>
            <a:endParaRPr lang="en-US" dirty="0"/>
          </a:p>
        </p:txBody>
      </p:sp>
      <p:cxnSp>
        <p:nvCxnSpPr>
          <p:cNvPr id="70" name="Straight Connector 69"/>
          <p:cNvCxnSpPr/>
          <p:nvPr/>
        </p:nvCxnSpPr>
        <p:spPr>
          <a:xfrm>
            <a:off x="6324600" y="5074384"/>
            <a:ext cx="5334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34" idx="3"/>
            <a:endCxn id="69" idx="3"/>
          </p:cNvCxnSpPr>
          <p:nvPr/>
        </p:nvCxnSpPr>
        <p:spPr>
          <a:xfrm>
            <a:off x="8077200" y="2692569"/>
            <a:ext cx="1588" cy="2407384"/>
          </a:xfrm>
          <a:prstGeom prst="curvedConnector3">
            <a:avLst>
              <a:gd name="adj1" fmla="val 54126969"/>
            </a:avLst>
          </a:prstGeom>
          <a:ln w="25400">
            <a:solidFill>
              <a:srgbClr val="0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modems</a:t>
            </a:r>
            <a:endParaRPr lang="en-US" dirty="0"/>
          </a:p>
        </p:txBody>
      </p:sp>
      <p:sp>
        <p:nvSpPr>
          <p:cNvPr id="4" name="TextBox 3"/>
          <p:cNvSpPr txBox="1"/>
          <p:nvPr/>
        </p:nvSpPr>
        <p:spPr>
          <a:xfrm>
            <a:off x="304800" y="2133600"/>
            <a:ext cx="9906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CPU</a:t>
            </a:r>
          </a:p>
          <a:p>
            <a:endParaRPr lang="en-US" dirty="0"/>
          </a:p>
        </p:txBody>
      </p:sp>
      <p:sp>
        <p:nvSpPr>
          <p:cNvPr id="5" name="TextBox 4"/>
          <p:cNvSpPr txBox="1"/>
          <p:nvPr/>
        </p:nvSpPr>
        <p:spPr>
          <a:xfrm>
            <a:off x="1905000" y="2133600"/>
            <a:ext cx="9144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UART</a:t>
            </a:r>
          </a:p>
          <a:p>
            <a:endParaRPr lang="en-US" dirty="0"/>
          </a:p>
        </p:txBody>
      </p:sp>
      <p:cxnSp>
        <p:nvCxnSpPr>
          <p:cNvPr id="7" name="Straight Connector 6"/>
          <p:cNvCxnSpPr/>
          <p:nvPr/>
        </p:nvCxnSpPr>
        <p:spPr>
          <a:xfrm>
            <a:off x="1295400" y="23622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2"/>
            <a:endCxn id="6" idx="0"/>
          </p:cNvCxnSpPr>
          <p:nvPr/>
        </p:nvCxnSpPr>
        <p:spPr>
          <a:xfrm rot="16200000" flipH="1">
            <a:off x="2050591" y="3460872"/>
            <a:ext cx="679981" cy="56762"/>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95400" y="24384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95400" y="25146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5400" y="25908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95400" y="26670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27432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95400" y="28194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95400" y="28956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db9_null_dumb.png"/>
          <p:cNvPicPr>
            <a:picLocks noChangeAspect="1"/>
          </p:cNvPicPr>
          <p:nvPr/>
        </p:nvPicPr>
        <p:blipFill>
          <a:blip r:embed="rId2" cstate="print"/>
          <a:stretch>
            <a:fillRect/>
          </a:stretch>
        </p:blipFill>
        <p:spPr>
          <a:xfrm>
            <a:off x="2838637" y="3810000"/>
            <a:ext cx="3333750" cy="1095375"/>
          </a:xfrm>
          <a:prstGeom prst="rect">
            <a:avLst/>
          </a:prstGeom>
        </p:spPr>
      </p:pic>
      <p:sp>
        <p:nvSpPr>
          <p:cNvPr id="126" name="TextBox 125"/>
          <p:cNvSpPr txBox="1"/>
          <p:nvPr/>
        </p:nvSpPr>
        <p:spPr>
          <a:xfrm>
            <a:off x="6010656" y="3829244"/>
            <a:ext cx="1143000" cy="1015663"/>
          </a:xfrm>
          <a:prstGeom prst="rect">
            <a:avLst/>
          </a:prstGeom>
          <a:solidFill>
            <a:schemeClr val="tx1"/>
          </a:solidFill>
          <a:ln>
            <a:solidFill>
              <a:srgbClr val="000000"/>
            </a:solidFill>
          </a:ln>
        </p:spPr>
        <p:txBody>
          <a:bodyPr wrap="square" rtlCol="0">
            <a:spAutoFit/>
          </a:bodyPr>
          <a:lstStyle/>
          <a:p>
            <a:pPr algn="ctr"/>
            <a:r>
              <a:rPr lang="en-US" dirty="0" smtClean="0">
                <a:solidFill>
                  <a:srgbClr val="000000"/>
                </a:solidFill>
              </a:rPr>
              <a:t>Serial</a:t>
            </a:r>
          </a:p>
          <a:p>
            <a:pPr algn="ctr"/>
            <a:r>
              <a:rPr lang="en-US" dirty="0" smtClean="0">
                <a:solidFill>
                  <a:srgbClr val="000000"/>
                </a:solidFill>
              </a:rPr>
              <a:t>Port</a:t>
            </a:r>
          </a:p>
          <a:p>
            <a:pPr algn="ctr"/>
            <a:r>
              <a:rPr lang="en-US" dirty="0" smtClean="0">
                <a:solidFill>
                  <a:srgbClr val="000000"/>
                </a:solidFill>
              </a:rPr>
              <a:t>RS-232</a:t>
            </a:r>
            <a:endParaRPr lang="en-US" dirty="0"/>
          </a:p>
        </p:txBody>
      </p:sp>
      <p:sp>
        <p:nvSpPr>
          <p:cNvPr id="6" name="TextBox 5"/>
          <p:cNvSpPr txBox="1"/>
          <p:nvPr/>
        </p:nvSpPr>
        <p:spPr>
          <a:xfrm>
            <a:off x="1847462" y="3829244"/>
            <a:ext cx="1143000" cy="1015663"/>
          </a:xfrm>
          <a:prstGeom prst="rect">
            <a:avLst/>
          </a:prstGeom>
          <a:solidFill>
            <a:schemeClr val="tx1"/>
          </a:solidFill>
          <a:ln>
            <a:solidFill>
              <a:srgbClr val="000000"/>
            </a:solidFill>
          </a:ln>
        </p:spPr>
        <p:txBody>
          <a:bodyPr wrap="square" rtlCol="0">
            <a:spAutoFit/>
          </a:bodyPr>
          <a:lstStyle/>
          <a:p>
            <a:pPr algn="ctr"/>
            <a:r>
              <a:rPr lang="en-US" dirty="0" smtClean="0">
                <a:solidFill>
                  <a:srgbClr val="000000"/>
                </a:solidFill>
              </a:rPr>
              <a:t>Serial</a:t>
            </a:r>
          </a:p>
          <a:p>
            <a:pPr algn="ctr"/>
            <a:r>
              <a:rPr lang="en-US" dirty="0" smtClean="0">
                <a:solidFill>
                  <a:srgbClr val="000000"/>
                </a:solidFill>
              </a:rPr>
              <a:t>Port</a:t>
            </a:r>
          </a:p>
          <a:p>
            <a:pPr algn="ctr"/>
            <a:r>
              <a:rPr lang="en-US" dirty="0" smtClean="0">
                <a:solidFill>
                  <a:srgbClr val="000000"/>
                </a:solidFill>
              </a:rPr>
              <a:t>RS-232</a:t>
            </a:r>
            <a:endParaRPr lang="en-US" dirty="0"/>
          </a:p>
        </p:txBody>
      </p:sp>
      <p:sp>
        <p:nvSpPr>
          <p:cNvPr id="151" name="TextBox 150"/>
          <p:cNvSpPr txBox="1"/>
          <p:nvPr/>
        </p:nvSpPr>
        <p:spPr>
          <a:xfrm>
            <a:off x="7772400" y="2190556"/>
            <a:ext cx="9906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CPU</a:t>
            </a:r>
          </a:p>
          <a:p>
            <a:endParaRPr lang="en-US" dirty="0"/>
          </a:p>
        </p:txBody>
      </p:sp>
      <p:sp>
        <p:nvSpPr>
          <p:cNvPr id="152" name="TextBox 151"/>
          <p:cNvSpPr txBox="1"/>
          <p:nvPr/>
        </p:nvSpPr>
        <p:spPr>
          <a:xfrm>
            <a:off x="6248400" y="2190556"/>
            <a:ext cx="9144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UART</a:t>
            </a:r>
          </a:p>
          <a:p>
            <a:endParaRPr lang="en-US" dirty="0"/>
          </a:p>
        </p:txBody>
      </p:sp>
      <p:cxnSp>
        <p:nvCxnSpPr>
          <p:cNvPr id="153" name="Straight Connector 152"/>
          <p:cNvCxnSpPr/>
          <p:nvPr/>
        </p:nvCxnSpPr>
        <p:spPr>
          <a:xfrm>
            <a:off x="7162800" y="24191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52" idx="2"/>
            <a:endCxn id="126" idx="0"/>
          </p:cNvCxnSpPr>
          <p:nvPr/>
        </p:nvCxnSpPr>
        <p:spPr>
          <a:xfrm rot="5400000">
            <a:off x="6332366" y="3456009"/>
            <a:ext cx="623025" cy="123444"/>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7162800" y="24953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7162800" y="25715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7162800" y="26477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7162800" y="27239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162800" y="28001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7162800" y="28763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7162800" y="29525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db9_null_full.png"/>
          <p:cNvPicPr>
            <a:picLocks noChangeAspect="1"/>
          </p:cNvPicPr>
          <p:nvPr/>
        </p:nvPicPr>
        <p:blipFill>
          <a:blip r:embed="rId2" cstate="print"/>
          <a:stretch>
            <a:fillRect/>
          </a:stretch>
        </p:blipFill>
        <p:spPr>
          <a:xfrm>
            <a:off x="2838450" y="3799713"/>
            <a:ext cx="3333750" cy="1095375"/>
          </a:xfrm>
          <a:prstGeom prst="rect">
            <a:avLst/>
          </a:prstGeom>
        </p:spPr>
      </p:pic>
      <p:sp>
        <p:nvSpPr>
          <p:cNvPr id="2" name="Title 1"/>
          <p:cNvSpPr>
            <a:spLocks noGrp="1"/>
          </p:cNvSpPr>
          <p:nvPr>
            <p:ph type="title"/>
          </p:nvPr>
        </p:nvSpPr>
        <p:spPr/>
        <p:txBody>
          <a:bodyPr/>
          <a:lstStyle/>
          <a:p>
            <a:r>
              <a:rPr lang="en-US" dirty="0" smtClean="0"/>
              <a:t>Null modems</a:t>
            </a:r>
            <a:endParaRPr lang="en-US" dirty="0"/>
          </a:p>
        </p:txBody>
      </p:sp>
      <p:sp>
        <p:nvSpPr>
          <p:cNvPr id="4" name="TextBox 3"/>
          <p:cNvSpPr txBox="1"/>
          <p:nvPr/>
        </p:nvSpPr>
        <p:spPr>
          <a:xfrm>
            <a:off x="304800" y="2133600"/>
            <a:ext cx="9906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CPU</a:t>
            </a:r>
          </a:p>
          <a:p>
            <a:endParaRPr lang="en-US" dirty="0"/>
          </a:p>
        </p:txBody>
      </p:sp>
      <p:sp>
        <p:nvSpPr>
          <p:cNvPr id="5" name="TextBox 4"/>
          <p:cNvSpPr txBox="1"/>
          <p:nvPr/>
        </p:nvSpPr>
        <p:spPr>
          <a:xfrm>
            <a:off x="1905000" y="2133600"/>
            <a:ext cx="9144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UART</a:t>
            </a:r>
          </a:p>
          <a:p>
            <a:endParaRPr lang="en-US" dirty="0"/>
          </a:p>
        </p:txBody>
      </p:sp>
      <p:cxnSp>
        <p:nvCxnSpPr>
          <p:cNvPr id="7" name="Straight Connector 6"/>
          <p:cNvCxnSpPr/>
          <p:nvPr/>
        </p:nvCxnSpPr>
        <p:spPr>
          <a:xfrm>
            <a:off x="1295400" y="23622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2"/>
            <a:endCxn id="6" idx="0"/>
          </p:cNvCxnSpPr>
          <p:nvPr/>
        </p:nvCxnSpPr>
        <p:spPr>
          <a:xfrm rot="16200000" flipH="1">
            <a:off x="2050591" y="3460872"/>
            <a:ext cx="679981" cy="56762"/>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95400" y="24384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95400" y="25146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5400" y="25908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95400" y="26670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27432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95400" y="28194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95400" y="2895600"/>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6010656" y="3829244"/>
            <a:ext cx="1143000" cy="1015663"/>
          </a:xfrm>
          <a:prstGeom prst="rect">
            <a:avLst/>
          </a:prstGeom>
          <a:solidFill>
            <a:schemeClr val="tx1"/>
          </a:solidFill>
          <a:ln>
            <a:solidFill>
              <a:srgbClr val="000000"/>
            </a:solidFill>
          </a:ln>
        </p:spPr>
        <p:txBody>
          <a:bodyPr wrap="square" rtlCol="0">
            <a:spAutoFit/>
          </a:bodyPr>
          <a:lstStyle/>
          <a:p>
            <a:pPr algn="ctr"/>
            <a:r>
              <a:rPr lang="en-US" dirty="0" smtClean="0">
                <a:solidFill>
                  <a:srgbClr val="000000"/>
                </a:solidFill>
              </a:rPr>
              <a:t>Serial</a:t>
            </a:r>
          </a:p>
          <a:p>
            <a:pPr algn="ctr"/>
            <a:r>
              <a:rPr lang="en-US" dirty="0" smtClean="0">
                <a:solidFill>
                  <a:srgbClr val="000000"/>
                </a:solidFill>
              </a:rPr>
              <a:t>Port</a:t>
            </a:r>
          </a:p>
          <a:p>
            <a:pPr algn="ctr"/>
            <a:r>
              <a:rPr lang="en-US" dirty="0" smtClean="0">
                <a:solidFill>
                  <a:srgbClr val="000000"/>
                </a:solidFill>
              </a:rPr>
              <a:t>RS-232</a:t>
            </a:r>
            <a:endParaRPr lang="en-US" dirty="0"/>
          </a:p>
        </p:txBody>
      </p:sp>
      <p:sp>
        <p:nvSpPr>
          <p:cNvPr id="6" name="TextBox 5"/>
          <p:cNvSpPr txBox="1"/>
          <p:nvPr/>
        </p:nvSpPr>
        <p:spPr>
          <a:xfrm>
            <a:off x="1847462" y="3829244"/>
            <a:ext cx="1143000" cy="1015663"/>
          </a:xfrm>
          <a:prstGeom prst="rect">
            <a:avLst/>
          </a:prstGeom>
          <a:solidFill>
            <a:schemeClr val="tx1"/>
          </a:solidFill>
          <a:ln>
            <a:solidFill>
              <a:srgbClr val="000000"/>
            </a:solidFill>
          </a:ln>
        </p:spPr>
        <p:txBody>
          <a:bodyPr wrap="square" rtlCol="0">
            <a:spAutoFit/>
          </a:bodyPr>
          <a:lstStyle/>
          <a:p>
            <a:pPr algn="ctr"/>
            <a:r>
              <a:rPr lang="en-US" dirty="0" smtClean="0">
                <a:solidFill>
                  <a:srgbClr val="000000"/>
                </a:solidFill>
              </a:rPr>
              <a:t>Serial</a:t>
            </a:r>
          </a:p>
          <a:p>
            <a:pPr algn="ctr"/>
            <a:r>
              <a:rPr lang="en-US" dirty="0" smtClean="0">
                <a:solidFill>
                  <a:srgbClr val="000000"/>
                </a:solidFill>
              </a:rPr>
              <a:t>Port</a:t>
            </a:r>
          </a:p>
          <a:p>
            <a:pPr algn="ctr"/>
            <a:r>
              <a:rPr lang="en-US" dirty="0" smtClean="0">
                <a:solidFill>
                  <a:srgbClr val="000000"/>
                </a:solidFill>
              </a:rPr>
              <a:t>RS-232</a:t>
            </a:r>
            <a:endParaRPr lang="en-US" dirty="0"/>
          </a:p>
        </p:txBody>
      </p:sp>
      <p:sp>
        <p:nvSpPr>
          <p:cNvPr id="151" name="TextBox 150"/>
          <p:cNvSpPr txBox="1"/>
          <p:nvPr/>
        </p:nvSpPr>
        <p:spPr>
          <a:xfrm>
            <a:off x="7772400" y="2190556"/>
            <a:ext cx="9906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CPU</a:t>
            </a:r>
          </a:p>
          <a:p>
            <a:endParaRPr lang="en-US" dirty="0"/>
          </a:p>
        </p:txBody>
      </p:sp>
      <p:sp>
        <p:nvSpPr>
          <p:cNvPr id="152" name="TextBox 151"/>
          <p:cNvSpPr txBox="1"/>
          <p:nvPr/>
        </p:nvSpPr>
        <p:spPr>
          <a:xfrm>
            <a:off x="6248400" y="2190556"/>
            <a:ext cx="9144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UART</a:t>
            </a:r>
          </a:p>
          <a:p>
            <a:endParaRPr lang="en-US" dirty="0"/>
          </a:p>
        </p:txBody>
      </p:sp>
      <p:cxnSp>
        <p:nvCxnSpPr>
          <p:cNvPr id="153" name="Straight Connector 152"/>
          <p:cNvCxnSpPr/>
          <p:nvPr/>
        </p:nvCxnSpPr>
        <p:spPr>
          <a:xfrm>
            <a:off x="7162800" y="24191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52" idx="2"/>
            <a:endCxn id="126" idx="0"/>
          </p:cNvCxnSpPr>
          <p:nvPr/>
        </p:nvCxnSpPr>
        <p:spPr>
          <a:xfrm rot="5400000">
            <a:off x="6332366" y="3456009"/>
            <a:ext cx="623025" cy="123444"/>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7162800" y="24953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7162800" y="25715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7162800" y="26477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7162800" y="27239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162800" y="28001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7162800" y="28763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7162800" y="2952556"/>
            <a:ext cx="6096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t>
            </a:r>
            <a:r>
              <a:rPr lang="en-US" b="1" dirty="0" smtClean="0"/>
              <a:t>A</a:t>
            </a:r>
            <a:r>
              <a:rPr lang="en-US" dirty="0" smtClean="0"/>
              <a:t>RT </a:t>
            </a:r>
            <a:r>
              <a:rPr lang="en-US" smtClean="0"/>
              <a:t>– </a:t>
            </a:r>
            <a:r>
              <a:rPr lang="en-US" b="1" smtClean="0"/>
              <a:t>A</a:t>
            </a:r>
            <a:r>
              <a:rPr lang="en-US" smtClean="0"/>
              <a:t>synchronous</a:t>
            </a:r>
            <a:endParaRPr lang="en-US" dirty="0"/>
          </a:p>
        </p:txBody>
      </p:sp>
      <p:sp>
        <p:nvSpPr>
          <p:cNvPr id="3" name="Content Placeholder 2"/>
          <p:cNvSpPr>
            <a:spLocks noGrp="1"/>
          </p:cNvSpPr>
          <p:nvPr>
            <p:ph idx="1"/>
          </p:nvPr>
        </p:nvSpPr>
        <p:spPr/>
        <p:txBody>
          <a:bodyPr/>
          <a:lstStyle/>
          <a:p>
            <a:r>
              <a:rPr lang="en-US" dirty="0" smtClean="0"/>
              <a:t>As opposed to</a:t>
            </a:r>
            <a:r>
              <a:rPr lang="en-US" i="1" dirty="0" smtClean="0"/>
              <a:t> Synchronous</a:t>
            </a:r>
            <a:r>
              <a:rPr lang="en-US" dirty="0" smtClean="0"/>
              <a:t> transmission, where the </a:t>
            </a:r>
            <a:r>
              <a:rPr lang="en-US" b="1" dirty="0" smtClean="0"/>
              <a:t>clock</a:t>
            </a:r>
            <a:r>
              <a:rPr lang="en-US" dirty="0" smtClean="0"/>
              <a:t> data is recovered separately from the data stream</a:t>
            </a:r>
          </a:p>
          <a:p>
            <a:pPr lvl="1"/>
            <a:r>
              <a:rPr lang="en-US" dirty="0" smtClean="0"/>
              <a:t>Example: I</a:t>
            </a:r>
            <a:r>
              <a:rPr lang="en-US" baseline="30000" dirty="0" smtClean="0"/>
              <a:t>2</a:t>
            </a:r>
            <a:r>
              <a:rPr lang="en-US" dirty="0" smtClean="0"/>
              <a:t>C – </a:t>
            </a:r>
            <a:r>
              <a:rPr lang="en-US" i="1" dirty="0" smtClean="0"/>
              <a:t>Inter-Integrated Connect</a:t>
            </a:r>
            <a:r>
              <a:rPr lang="en-US" dirty="0" smtClean="0"/>
              <a:t> </a:t>
            </a:r>
            <a:r>
              <a:rPr lang="en-US" i="1" dirty="0" smtClean="0"/>
              <a:t>Bus</a:t>
            </a:r>
          </a:p>
          <a:p>
            <a:pPr lvl="2"/>
            <a:r>
              <a:rPr lang="en-US" dirty="0" smtClean="0"/>
              <a:t>Two lines: SCK (serial clock) and SDA (serial data)</a:t>
            </a:r>
          </a:p>
          <a:p>
            <a:endParaRPr lang="en-US" dirty="0"/>
          </a:p>
        </p:txBody>
      </p:sp>
      <p:pic>
        <p:nvPicPr>
          <p:cNvPr id="6" name="Picture 5"/>
          <p:cNvPicPr>
            <a:picLocks noChangeAspect="1" noChangeArrowheads="1"/>
          </p:cNvPicPr>
          <p:nvPr/>
        </p:nvPicPr>
        <p:blipFill>
          <a:blip r:embed="rId2" cstate="print"/>
          <a:srcRect/>
          <a:stretch>
            <a:fillRect/>
          </a:stretch>
        </p:blipFill>
        <p:spPr bwMode="auto">
          <a:xfrm>
            <a:off x="152401" y="4724400"/>
            <a:ext cx="4536264" cy="1828800"/>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4711229" y="4572000"/>
            <a:ext cx="4280371" cy="2166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a:t>
            </a:r>
            <a:br>
              <a:rPr lang="en-US" dirty="0" smtClean="0"/>
            </a:br>
            <a:r>
              <a:rPr lang="en-US" dirty="0" smtClean="0"/>
              <a:t>serial to parallel transmission</a:t>
            </a:r>
            <a:endParaRPr lang="en-US" dirty="0"/>
          </a:p>
        </p:txBody>
      </p:sp>
      <p:sp>
        <p:nvSpPr>
          <p:cNvPr id="3" name="Content Placeholder 2"/>
          <p:cNvSpPr>
            <a:spLocks noGrp="1"/>
          </p:cNvSpPr>
          <p:nvPr>
            <p:ph idx="1"/>
          </p:nvPr>
        </p:nvSpPr>
        <p:spPr/>
        <p:txBody>
          <a:bodyPr/>
          <a:lstStyle/>
          <a:p>
            <a:r>
              <a:rPr lang="en-US" dirty="0" smtClean="0"/>
              <a:t>Start bit – always a </a:t>
            </a:r>
            <a:r>
              <a:rPr lang="en-US" b="1" dirty="0" smtClean="0"/>
              <a:t>space </a:t>
            </a:r>
            <a:r>
              <a:rPr lang="en-US" dirty="0" smtClean="0"/>
              <a:t>(logic low)</a:t>
            </a:r>
          </a:p>
          <a:p>
            <a:r>
              <a:rPr lang="en-US" dirty="0" smtClean="0"/>
              <a:t>Data bits – LSB first</a:t>
            </a:r>
          </a:p>
          <a:p>
            <a:r>
              <a:rPr lang="en-US" i="1" dirty="0" smtClean="0"/>
              <a:t>Optional </a:t>
            </a:r>
            <a:r>
              <a:rPr lang="en-US" dirty="0" smtClean="0"/>
              <a:t>Parity bit(s)</a:t>
            </a:r>
          </a:p>
          <a:p>
            <a:r>
              <a:rPr lang="en-US" dirty="0" smtClean="0"/>
              <a:t>Stop bit -  always a </a:t>
            </a:r>
            <a:r>
              <a:rPr lang="en-US" b="1" dirty="0" smtClean="0"/>
              <a:t>mark</a:t>
            </a:r>
            <a:r>
              <a:rPr lang="en-US" dirty="0" smtClean="0"/>
              <a:t> (logic high)</a:t>
            </a:r>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1828800" y="4724400"/>
            <a:ext cx="5133975"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to Parallel</a:t>
            </a:r>
            <a:endParaRPr lang="en-US" dirty="0"/>
          </a:p>
        </p:txBody>
      </p:sp>
      <p:sp>
        <p:nvSpPr>
          <p:cNvPr id="3" name="Content Placeholder 2"/>
          <p:cNvSpPr>
            <a:spLocks noGrp="1"/>
          </p:cNvSpPr>
          <p:nvPr>
            <p:ph idx="1"/>
          </p:nvPr>
        </p:nvSpPr>
        <p:spPr/>
        <p:txBody>
          <a:bodyPr/>
          <a:lstStyle/>
          <a:p>
            <a:r>
              <a:rPr lang="en-US" dirty="0" smtClean="0"/>
              <a:t>UART use internal </a:t>
            </a:r>
            <a:r>
              <a:rPr lang="en-US" b="1" dirty="0" smtClean="0"/>
              <a:t>Shift Registers</a:t>
            </a:r>
            <a:r>
              <a:rPr lang="en-US" dirty="0" smtClean="0"/>
              <a:t> to actually build / breakdown bytes to bits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362200" y="3124200"/>
            <a:ext cx="4851400" cy="3638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 Registers</a:t>
            </a:r>
            <a:endParaRPr lang="en-US" dirty="0"/>
          </a:p>
        </p:txBody>
      </p:sp>
      <p:sp>
        <p:nvSpPr>
          <p:cNvPr id="3" name="Content Placeholder 2"/>
          <p:cNvSpPr>
            <a:spLocks noGrp="1"/>
          </p:cNvSpPr>
          <p:nvPr>
            <p:ph idx="1"/>
          </p:nvPr>
        </p:nvSpPr>
        <p:spPr>
          <a:xfrm>
            <a:off x="457200" y="1524000"/>
            <a:ext cx="8229600" cy="4114800"/>
          </a:xfrm>
        </p:spPr>
        <p:txBody>
          <a:bodyPr/>
          <a:lstStyle/>
          <a:p>
            <a:r>
              <a:rPr lang="en-US" dirty="0" smtClean="0"/>
              <a:t>The communication between the processor and the UART is controlled by 12 registers.</a:t>
            </a:r>
          </a:p>
          <a:p>
            <a:r>
              <a:rPr lang="en-US" dirty="0" smtClean="0"/>
              <a:t>Only 8 I/O lines are used to access the registers.</a:t>
            </a:r>
          </a:p>
          <a:p>
            <a:r>
              <a:rPr lang="en-US" dirty="0" smtClean="0"/>
              <a:t>How this is done:</a:t>
            </a:r>
          </a:p>
          <a:p>
            <a:pPr lvl="1"/>
            <a:r>
              <a:rPr lang="en-US" dirty="0" smtClean="0"/>
              <a:t>Use same line for two registers that one is read-only and the other is write-only</a:t>
            </a:r>
          </a:p>
          <a:p>
            <a:pPr lvl="1"/>
            <a:r>
              <a:rPr lang="en-US" dirty="0" smtClean="0"/>
              <a:t>Control the functionality of a line by setting a special bit somewhere else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Control register</a:t>
            </a:r>
            <a:br>
              <a:rPr lang="en-US" dirty="0" smtClean="0"/>
            </a:br>
            <a:r>
              <a:rPr lang="en-US" sz="2400" dirty="0" smtClean="0"/>
              <a:t>Set the communication parameters</a:t>
            </a:r>
            <a:endParaRPr lang="en-US" sz="2400"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19200" y="1752600"/>
            <a:ext cx="6543675" cy="493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Divisor latch registers</a:t>
            </a:r>
            <a:br>
              <a:rPr lang="en-US" dirty="0" smtClean="0"/>
            </a:br>
            <a:r>
              <a:rPr lang="en-US" sz="2400" dirty="0" smtClean="0"/>
              <a:t>Set the communication speed by dividing the base speed with the divisor</a:t>
            </a: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2209800" y="2209800"/>
            <a:ext cx="4800600"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UART &amp; The Serial Port</a:t>
            </a:r>
            <a:endParaRPr lang="en-US" dirty="0"/>
          </a:p>
        </p:txBody>
      </p:sp>
      <p:sp>
        <p:nvSpPr>
          <p:cNvPr id="3" name="Rectangle 3"/>
          <p:cNvSpPr txBox="1">
            <a:spLocks noChangeArrowheads="1"/>
          </p:cNvSpPr>
          <p:nvPr/>
        </p:nvSpPr>
        <p:spPr>
          <a:xfrm>
            <a:off x="1371600" y="3886200"/>
            <a:ext cx="6400800" cy="1752600"/>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
                <a:schemeClr val="hlink"/>
              </a:buClr>
              <a:buSzPct val="65000"/>
              <a:tabLst/>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Embedded Systems Course </a:t>
            </a:r>
          </a:p>
          <a:p>
            <a:pPr marL="342900" marR="0" lvl="0" indent="-342900" algn="ctr" defTabSz="914400" rtl="0" eaLnBrk="0" fontAlgn="base" latinLnBrk="0" hangingPunct="0">
              <a:lnSpc>
                <a:spcPct val="100000"/>
              </a:lnSpc>
              <a:spcBef>
                <a:spcPct val="20000"/>
              </a:spcBef>
              <a:spcAft>
                <a:spcPct val="0"/>
              </a:spcAft>
              <a:buClr>
                <a:schemeClr val="hlink"/>
              </a:buClr>
              <a:buSzPct val="65000"/>
              <a:tabLst/>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Netanel Kaufman, Intel Corporation</a:t>
            </a:r>
            <a:endParaRPr kumimoji="0" lang="he-IL"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0" fontAlgn="base" latinLnBrk="0" hangingPunct="0">
              <a:lnSpc>
                <a:spcPct val="100000"/>
              </a:lnSpc>
              <a:spcBef>
                <a:spcPct val="20000"/>
              </a:spcBef>
              <a:spcAft>
                <a:spcPct val="0"/>
              </a:spcAft>
              <a:buClr>
                <a:schemeClr val="hlink"/>
              </a:buClr>
              <a:buSzPct val="65000"/>
              <a:tabLst/>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Hebrew University, Jerusalem</a:t>
            </a:r>
            <a:endParaRPr kumimoji="0" lang="he-IL"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0" fontAlgn="base" latinLnBrk="0" hangingPunct="0">
              <a:lnSpc>
                <a:spcPct val="100000"/>
              </a:lnSpc>
              <a:spcBef>
                <a:spcPct val="20000"/>
              </a:spcBef>
              <a:spcAft>
                <a:spcPct val="0"/>
              </a:spcAft>
              <a:buClr>
                <a:schemeClr val="hlink"/>
              </a:buClr>
              <a:buSzPct val="65000"/>
              <a:tabLst/>
              <a:defRPr/>
            </a:pPr>
            <a:r>
              <a:rPr kumimoji="0" 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Spring Semester 2010</a:t>
            </a:r>
            <a:endParaRPr kumimoji="0" 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enable register</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919287" y="2381250"/>
            <a:ext cx="5305425" cy="3314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identification register</a:t>
            </a:r>
            <a:endParaRPr lang="en-US" dirty="0"/>
          </a:p>
        </p:txBody>
      </p:sp>
      <p:sp>
        <p:nvSpPr>
          <p:cNvPr id="3" name="Content Placeholder 2"/>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cstate="print"/>
          <a:srcRect/>
          <a:stretch>
            <a:fillRect/>
          </a:stretch>
        </p:blipFill>
        <p:spPr bwMode="auto">
          <a:xfrm>
            <a:off x="381000" y="1752600"/>
            <a:ext cx="8467725" cy="423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a:t>
            </a:r>
            <a:endParaRPr lang="en-US" dirty="0"/>
          </a:p>
        </p:txBody>
      </p:sp>
      <p:sp>
        <p:nvSpPr>
          <p:cNvPr id="3" name="Content Placeholder 2"/>
          <p:cNvSpPr>
            <a:spLocks noGrp="1"/>
          </p:cNvSpPr>
          <p:nvPr>
            <p:ph idx="1"/>
          </p:nvPr>
        </p:nvSpPr>
        <p:spPr/>
        <p:txBody>
          <a:bodyPr/>
          <a:lstStyle/>
          <a:p>
            <a:r>
              <a:rPr lang="en-US" dirty="0" smtClean="0"/>
              <a:t>8250 / 16450 – No FIFO</a:t>
            </a:r>
          </a:p>
          <a:p>
            <a:pPr lvl="1"/>
            <a:r>
              <a:rPr lang="en-US" dirty="0" smtClean="0"/>
              <a:t>Firmware need to perform an action for each single byte to Rx or </a:t>
            </a:r>
            <a:r>
              <a:rPr lang="en-US" dirty="0" err="1" smtClean="0"/>
              <a:t>Tx</a:t>
            </a:r>
            <a:r>
              <a:rPr lang="en-US" dirty="0" smtClean="0"/>
              <a:t>.</a:t>
            </a:r>
          </a:p>
          <a:p>
            <a:r>
              <a:rPr lang="en-US" dirty="0" smtClean="0"/>
              <a:t>16550 – Two 16 bytes FIFO buffers</a:t>
            </a:r>
          </a:p>
          <a:p>
            <a:pPr lvl="1"/>
            <a:r>
              <a:rPr lang="en-US" dirty="0" smtClean="0"/>
              <a:t>Implementation contained a bug which made the FIFO unusable.</a:t>
            </a:r>
          </a:p>
          <a:p>
            <a:r>
              <a:rPr lang="en-US" dirty="0" smtClean="0"/>
              <a:t>16550A – Bug fixed!</a:t>
            </a:r>
          </a:p>
          <a:p>
            <a:r>
              <a:rPr lang="en-US" dirty="0" smtClean="0"/>
              <a:t>16750 – 64 bytes FIFO’s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 control register</a:t>
            </a:r>
            <a:endParaRPr lang="en-US" dirty="0"/>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1447800" y="1524000"/>
            <a:ext cx="6105525" cy="511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status register</a:t>
            </a:r>
            <a:br>
              <a:rPr lang="en-US" dirty="0" smtClean="0"/>
            </a:br>
            <a:r>
              <a:rPr lang="en-US" sz="2400" dirty="0" smtClean="0"/>
              <a:t>Shows the current state of the communication</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2438400" y="2514600"/>
            <a:ext cx="417195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Modem control register</a:t>
            </a:r>
            <a:br>
              <a:rPr lang="en-US" dirty="0" smtClean="0"/>
            </a:br>
            <a:r>
              <a:rPr lang="en-US" sz="2400" dirty="0" smtClean="0"/>
              <a:t>Perform handshaking actions with the attached device</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2438400" y="2514600"/>
            <a:ext cx="4210050" cy="3000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Modem status register</a:t>
            </a:r>
            <a:br>
              <a:rPr lang="en-US" dirty="0" smtClean="0"/>
            </a:br>
            <a:r>
              <a:rPr lang="en-US" sz="2400" dirty="0" smtClean="0"/>
              <a:t>Report information about the four incoming modem control lines</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2514600" y="2743200"/>
            <a:ext cx="3952875" cy="301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pPr algn="ctr">
              <a:buNone/>
            </a:pPr>
            <a:r>
              <a:rPr lang="en-US" b="1" dirty="0" smtClean="0">
                <a:hlinkClick r:id="rId2"/>
              </a:rPr>
              <a:t>Serial Programming</a:t>
            </a:r>
          </a:p>
          <a:p>
            <a:pPr algn="ctr">
              <a:buNone/>
            </a:pPr>
            <a:r>
              <a:rPr lang="en-US" b="1" dirty="0" smtClean="0">
                <a:hlinkClick r:id="rId2"/>
              </a:rPr>
              <a:t>Complete </a:t>
            </a:r>
            <a:r>
              <a:rPr lang="en-US" b="1" dirty="0" err="1" smtClean="0">
                <a:hlinkClick r:id="rId2"/>
              </a:rPr>
              <a:t>Wikibook</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33400" y="1600200"/>
            <a:ext cx="4953714" cy="330041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114800" y="2971800"/>
            <a:ext cx="4735513" cy="3619500"/>
          </a:xfrm>
          <a:prstGeom prst="rect">
            <a:avLst/>
          </a:prstGeom>
          <a:noFill/>
          <a:ln w="9525">
            <a:noFill/>
            <a:miter lim="800000"/>
            <a:headEnd/>
            <a:tailEnd/>
          </a:ln>
        </p:spPr>
      </p:pic>
      <p:sp>
        <p:nvSpPr>
          <p:cNvPr id="6" name="Title 1"/>
          <p:cNvSpPr>
            <a:spLocks noGrp="1"/>
          </p:cNvSpPr>
          <p:nvPr>
            <p:ph type="title"/>
          </p:nvPr>
        </p:nvSpPr>
        <p:spPr>
          <a:xfrm>
            <a:off x="457200" y="381000"/>
            <a:ext cx="8229600" cy="1371600"/>
          </a:xfrm>
        </p:spPr>
        <p:txBody>
          <a:bodyPr/>
          <a:lstStyle/>
          <a:p>
            <a:r>
              <a:rPr lang="en-US" dirty="0" smtClean="0"/>
              <a:t>Acoustic coupler</a:t>
            </a:r>
            <a:endParaRPr lang="en-US" dirty="0"/>
          </a:p>
        </p:txBody>
      </p:sp>
      <p:sp>
        <p:nvSpPr>
          <p:cNvPr id="8" name="Curved Down Arrow 7">
            <a:hlinkClick r:id="rId5" action="ppaction://hlinksldjump"/>
          </p:cNvPr>
          <p:cNvSpPr/>
          <p:nvPr/>
        </p:nvSpPr>
        <p:spPr>
          <a:xfrm>
            <a:off x="762000" y="5791200"/>
            <a:ext cx="762000" cy="609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4114800" y="6596390"/>
            <a:ext cx="4648200" cy="261610"/>
          </a:xfrm>
          <a:prstGeom prst="rect">
            <a:avLst/>
          </a:prstGeom>
          <a:noFill/>
        </p:spPr>
        <p:txBody>
          <a:bodyPr wrap="square" rtlCol="0">
            <a:spAutoFit/>
          </a:bodyPr>
          <a:lstStyle/>
          <a:p>
            <a:r>
              <a:rPr lang="en-US" sz="1100" dirty="0" smtClean="0"/>
              <a:t>Source: Wikipedia / Acoustic coupler</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ular Callout 14"/>
          <p:cNvSpPr/>
          <p:nvPr/>
        </p:nvSpPr>
        <p:spPr>
          <a:xfrm>
            <a:off x="1066800" y="1981200"/>
            <a:ext cx="1600200" cy="838200"/>
          </a:xfrm>
          <a:prstGeom prst="wedgeRoundRectCallout">
            <a:avLst>
              <a:gd name="adj1" fmla="val -7119"/>
              <a:gd name="adj2" fmla="val 83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Communication:</a:t>
            </a:r>
            <a:br>
              <a:rPr lang="en-US" dirty="0" smtClean="0"/>
            </a:br>
            <a:r>
              <a:rPr lang="en-US" dirty="0" smtClean="0"/>
              <a:t>Abstract</a:t>
            </a:r>
            <a:endParaRPr lang="en-US" dirty="0"/>
          </a:p>
        </p:txBody>
      </p:sp>
      <p:sp>
        <p:nvSpPr>
          <p:cNvPr id="3" name="Content Placeholder 2"/>
          <p:cNvSpPr>
            <a:spLocks noGrp="1"/>
          </p:cNvSpPr>
          <p:nvPr>
            <p:ph idx="1"/>
          </p:nvPr>
        </p:nvSpPr>
        <p:spPr>
          <a:xfrm>
            <a:off x="76200" y="3276600"/>
            <a:ext cx="1371600" cy="14478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8100">
            <a:solidFill>
              <a:srgbClr val="000000"/>
            </a:solidFill>
          </a:ln>
        </p:spPr>
        <p:txBody>
          <a:bodyPr anchor="ctr" anchorCtr="1"/>
          <a:lstStyle/>
          <a:p>
            <a:pPr>
              <a:buNone/>
            </a:pPr>
            <a:r>
              <a:rPr lang="en-US" sz="1800" dirty="0" smtClean="0"/>
              <a:t>Source</a:t>
            </a:r>
            <a:endParaRPr lang="en-US" sz="1800" dirty="0"/>
          </a:p>
        </p:txBody>
      </p:sp>
      <p:sp>
        <p:nvSpPr>
          <p:cNvPr id="5" name="Content Placeholder 2"/>
          <p:cNvSpPr txBox="1">
            <a:spLocks/>
          </p:cNvSpPr>
          <p:nvPr/>
        </p:nvSpPr>
        <p:spPr bwMode="auto">
          <a:xfrm>
            <a:off x="2286000" y="3276600"/>
            <a:ext cx="1371600" cy="1447800"/>
          </a:xfrm>
          <a:prstGeom prst="rect">
            <a:avLst/>
          </a:prstGeom>
          <a:gradFill>
            <a:gsLst>
              <a:gs pos="0">
                <a:srgbClr val="DDEBCF"/>
              </a:gs>
              <a:gs pos="50000">
                <a:srgbClr val="9CB86E"/>
              </a:gs>
              <a:gs pos="100000">
                <a:srgbClr val="156B13"/>
              </a:gs>
            </a:gsLst>
            <a:lin ang="5400000" scaled="0"/>
          </a:gradFill>
          <a:ln w="38100">
            <a:solidFill>
              <a:srgbClr val="000000"/>
            </a:solidFill>
            <a:miter lim="800000"/>
            <a:headEnd/>
            <a:tailEnd/>
          </a:ln>
          <a:effectLst/>
        </p:spPr>
        <p:txBody>
          <a:bodyPr vert="horz" wrap="square" lIns="91440" tIns="45720" rIns="91440" bIns="45720" numCol="1" anchor="ctr" anchorCtr="1"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Transmitter</a:t>
            </a:r>
            <a:endParaRPr kumimoji="0" 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Content Placeholder 2"/>
          <p:cNvSpPr txBox="1">
            <a:spLocks/>
          </p:cNvSpPr>
          <p:nvPr/>
        </p:nvSpPr>
        <p:spPr bwMode="auto">
          <a:xfrm>
            <a:off x="5257800" y="3276600"/>
            <a:ext cx="1371600" cy="14478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38100">
            <a:solidFill>
              <a:srgbClr val="000000"/>
            </a:solidFill>
            <a:miter lim="800000"/>
            <a:headEnd/>
            <a:tailEnd/>
          </a:ln>
          <a:effectLst/>
        </p:spPr>
        <p:txBody>
          <a:bodyPr vert="horz" wrap="square" lIns="91440" tIns="45720" rIns="91440" bIns="45720" numCol="1" anchor="ctr" anchorCtr="1"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Receiver</a:t>
            </a:r>
            <a:endParaRPr kumimoji="0" 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7" name="Content Placeholder 2"/>
          <p:cNvSpPr txBox="1">
            <a:spLocks/>
          </p:cNvSpPr>
          <p:nvPr/>
        </p:nvSpPr>
        <p:spPr bwMode="auto">
          <a:xfrm>
            <a:off x="7543800" y="3276600"/>
            <a:ext cx="1371600" cy="1447800"/>
          </a:xfrm>
          <a:prstGeom prst="rect">
            <a:avLst/>
          </a:prstGeom>
          <a:gradFill>
            <a:gsLst>
              <a:gs pos="0">
                <a:srgbClr val="8488C4"/>
              </a:gs>
              <a:gs pos="53000">
                <a:srgbClr val="D4DEFF"/>
              </a:gs>
              <a:gs pos="83000">
                <a:srgbClr val="D4DEFF"/>
              </a:gs>
              <a:gs pos="100000">
                <a:srgbClr val="96AB94"/>
              </a:gs>
            </a:gsLst>
            <a:lin ang="5400000" scaled="0"/>
          </a:gradFill>
          <a:ln w="38100">
            <a:solidFill>
              <a:srgbClr val="000000"/>
            </a:solidFill>
            <a:miter lim="800000"/>
            <a:headEnd/>
            <a:tailEnd/>
          </a:ln>
          <a:effectLst/>
        </p:spPr>
        <p:txBody>
          <a:bodyPr vert="horz" wrap="square" lIns="91440" tIns="45720" rIns="91440" bIns="45720" numCol="1" anchor="ctr" anchorCtr="1"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Destination</a:t>
            </a:r>
            <a:endParaRPr kumimoji="0" 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8" name="TextBox 7"/>
          <p:cNvSpPr txBox="1"/>
          <p:nvPr/>
        </p:nvSpPr>
        <p:spPr>
          <a:xfrm>
            <a:off x="1143000" y="2057400"/>
            <a:ext cx="1371600" cy="707886"/>
          </a:xfrm>
          <a:prstGeom prst="rect">
            <a:avLst/>
          </a:prstGeom>
          <a:noFill/>
        </p:spPr>
        <p:txBody>
          <a:bodyPr wrap="square" rtlCol="0">
            <a:spAutoFit/>
          </a:bodyPr>
          <a:lstStyle/>
          <a:p>
            <a:pPr algn="ctr"/>
            <a:r>
              <a:rPr lang="en-US" dirty="0" smtClean="0"/>
              <a:t>Encoded Data</a:t>
            </a:r>
            <a:endParaRPr lang="en-US" dirty="0"/>
          </a:p>
        </p:txBody>
      </p:sp>
      <p:sp>
        <p:nvSpPr>
          <p:cNvPr id="12" name="Right Arrow 11"/>
          <p:cNvSpPr/>
          <p:nvPr/>
        </p:nvSpPr>
        <p:spPr>
          <a:xfrm>
            <a:off x="1524000" y="2971800"/>
            <a:ext cx="685800" cy="2057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781800" y="2971800"/>
            <a:ext cx="685800" cy="2057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riped Right Arrow 13"/>
          <p:cNvSpPr/>
          <p:nvPr/>
        </p:nvSpPr>
        <p:spPr>
          <a:xfrm>
            <a:off x="3733800" y="3352800"/>
            <a:ext cx="1447800" cy="13716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05200" y="3810000"/>
            <a:ext cx="1752600" cy="584775"/>
          </a:xfrm>
          <a:prstGeom prst="rect">
            <a:avLst/>
          </a:prstGeom>
          <a:noFill/>
        </p:spPr>
        <p:txBody>
          <a:bodyPr wrap="square" rtlCol="0">
            <a:spAutoFit/>
          </a:bodyPr>
          <a:lstStyle/>
          <a:p>
            <a:pPr algn="ctr"/>
            <a:r>
              <a:rPr lang="en-US" sz="1600" dirty="0" smtClean="0"/>
              <a:t>Communication Channel</a:t>
            </a:r>
            <a:endParaRPr lang="en-US" sz="1600" dirty="0"/>
          </a:p>
        </p:txBody>
      </p:sp>
      <p:sp>
        <p:nvSpPr>
          <p:cNvPr id="16" name="Rounded Rectangular Callout 15"/>
          <p:cNvSpPr/>
          <p:nvPr/>
        </p:nvSpPr>
        <p:spPr>
          <a:xfrm>
            <a:off x="3733800" y="5029200"/>
            <a:ext cx="1600200" cy="838200"/>
          </a:xfrm>
          <a:prstGeom prst="wedgeRoundRectCallout">
            <a:avLst>
              <a:gd name="adj1" fmla="val -12833"/>
              <a:gd name="adj2" fmla="val -104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6324600" y="1981200"/>
            <a:ext cx="1600200" cy="838200"/>
          </a:xfrm>
          <a:prstGeom prst="wedgeRoundRectCallout">
            <a:avLst>
              <a:gd name="adj1" fmla="val -7119"/>
              <a:gd name="adj2" fmla="val 83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248400" y="2057400"/>
            <a:ext cx="1676400" cy="707886"/>
          </a:xfrm>
          <a:prstGeom prst="rect">
            <a:avLst/>
          </a:prstGeom>
          <a:noFill/>
        </p:spPr>
        <p:txBody>
          <a:bodyPr wrap="square" rtlCol="0">
            <a:spAutoFit/>
          </a:bodyPr>
          <a:lstStyle/>
          <a:p>
            <a:pPr algn="ctr"/>
            <a:r>
              <a:rPr lang="en-US" dirty="0" smtClean="0"/>
              <a:t>Decoded Data</a:t>
            </a:r>
            <a:endParaRPr lang="en-US" dirty="0"/>
          </a:p>
        </p:txBody>
      </p:sp>
      <p:sp>
        <p:nvSpPr>
          <p:cNvPr id="9" name="TextBox 8"/>
          <p:cNvSpPr txBox="1"/>
          <p:nvPr/>
        </p:nvSpPr>
        <p:spPr>
          <a:xfrm>
            <a:off x="4038600" y="5257800"/>
            <a:ext cx="990600" cy="400110"/>
          </a:xfrm>
          <a:prstGeom prst="rect">
            <a:avLst/>
          </a:prstGeom>
          <a:noFill/>
        </p:spPr>
        <p:txBody>
          <a:bodyPr wrap="square" rtlCol="0">
            <a:spAutoFit/>
          </a:bodyPr>
          <a:lstStyle/>
          <a:p>
            <a:r>
              <a:rPr lang="en-US" dirty="0" smtClean="0"/>
              <a:t>Signal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br>
              <a:rPr lang="en-US" dirty="0" smtClean="0"/>
            </a:br>
            <a:r>
              <a:rPr lang="en-US" dirty="0" smtClean="0"/>
              <a:t>Taxonomy</a:t>
            </a:r>
            <a:endParaRPr lang="en-US" dirty="0"/>
          </a:p>
        </p:txBody>
      </p:sp>
      <p:pic>
        <p:nvPicPr>
          <p:cNvPr id="8" name="Content Placeholder 7" descr="uart2.png"/>
          <p:cNvPicPr>
            <a:picLocks noGrp="1" noChangeAspect="1"/>
          </p:cNvPicPr>
          <p:nvPr>
            <p:ph idx="1"/>
          </p:nvPr>
        </p:nvPicPr>
        <p:blipFill>
          <a:blip r:embed="rId3" cstate="print"/>
          <a:stretch>
            <a:fillRect/>
          </a:stretch>
        </p:blipFill>
        <p:spPr>
          <a:xfrm>
            <a:off x="685800" y="3494377"/>
            <a:ext cx="7772400" cy="1121428"/>
          </a:xfrm>
        </p:spPr>
      </p:pic>
      <p:sp>
        <p:nvSpPr>
          <p:cNvPr id="9" name="Rounded Rectangular Callout 8"/>
          <p:cNvSpPr/>
          <p:nvPr/>
        </p:nvSpPr>
        <p:spPr>
          <a:xfrm>
            <a:off x="2438400" y="2438400"/>
            <a:ext cx="1600200" cy="838200"/>
          </a:xfrm>
          <a:prstGeom prst="wedgeRoundRectCallout">
            <a:avLst>
              <a:gd name="adj1" fmla="val -38937"/>
              <a:gd name="adj2" fmla="val 956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14600" y="2514600"/>
            <a:ext cx="1371600" cy="707886"/>
          </a:xfrm>
          <a:prstGeom prst="rect">
            <a:avLst/>
          </a:prstGeom>
          <a:noFill/>
        </p:spPr>
        <p:txBody>
          <a:bodyPr wrap="square" rtlCol="0">
            <a:spAutoFit/>
          </a:bodyPr>
          <a:lstStyle/>
          <a:p>
            <a:pPr algn="ctr"/>
            <a:r>
              <a:rPr lang="en-US" dirty="0" smtClean="0"/>
              <a:t>Digital signal</a:t>
            </a:r>
            <a:endParaRPr lang="en-US" dirty="0"/>
          </a:p>
        </p:txBody>
      </p:sp>
      <p:sp>
        <p:nvSpPr>
          <p:cNvPr id="11" name="Rounded Rectangular Callout 10"/>
          <p:cNvSpPr/>
          <p:nvPr/>
        </p:nvSpPr>
        <p:spPr>
          <a:xfrm>
            <a:off x="4648200" y="2438400"/>
            <a:ext cx="1600200" cy="838200"/>
          </a:xfrm>
          <a:prstGeom prst="wedgeRoundRectCallout">
            <a:avLst>
              <a:gd name="adj1" fmla="val -36989"/>
              <a:gd name="adj2" fmla="val 956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495800" y="2514600"/>
            <a:ext cx="1905000" cy="707886"/>
          </a:xfrm>
          <a:prstGeom prst="rect">
            <a:avLst/>
          </a:prstGeom>
          <a:noFill/>
        </p:spPr>
        <p:txBody>
          <a:bodyPr wrap="square" rtlCol="0">
            <a:spAutoFit/>
          </a:bodyPr>
          <a:lstStyle/>
          <a:p>
            <a:pPr algn="ctr"/>
            <a:r>
              <a:rPr lang="en-US" dirty="0" smtClean="0"/>
              <a:t>Transmission media</a:t>
            </a:r>
            <a:endParaRPr lang="en-US" dirty="0"/>
          </a:p>
        </p:txBody>
      </p:sp>
      <p:sp>
        <p:nvSpPr>
          <p:cNvPr id="13" name="Rounded Rectangular Callout 12"/>
          <p:cNvSpPr/>
          <p:nvPr/>
        </p:nvSpPr>
        <p:spPr>
          <a:xfrm>
            <a:off x="6781800" y="2438400"/>
            <a:ext cx="1600200" cy="838200"/>
          </a:xfrm>
          <a:prstGeom prst="wedgeRoundRectCallout">
            <a:avLst>
              <a:gd name="adj1" fmla="val -34392"/>
              <a:gd name="adj2" fmla="val 968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8000" y="2514600"/>
            <a:ext cx="1371600" cy="707886"/>
          </a:xfrm>
          <a:prstGeom prst="rect">
            <a:avLst/>
          </a:prstGeom>
          <a:noFill/>
        </p:spPr>
        <p:txBody>
          <a:bodyPr wrap="square" rtlCol="0">
            <a:spAutoFit/>
          </a:bodyPr>
          <a:lstStyle/>
          <a:p>
            <a:pPr algn="ctr"/>
            <a:r>
              <a:rPr lang="en-US" dirty="0" smtClean="0"/>
              <a:t>Digital signal</a:t>
            </a:r>
            <a:endParaRPr lang="en-US" dirty="0"/>
          </a:p>
        </p:txBody>
      </p:sp>
      <p:sp>
        <p:nvSpPr>
          <p:cNvPr id="15" name="Rounded Rectangular Callout 14"/>
          <p:cNvSpPr/>
          <p:nvPr/>
        </p:nvSpPr>
        <p:spPr>
          <a:xfrm>
            <a:off x="76200" y="4953000"/>
            <a:ext cx="1877783" cy="838200"/>
          </a:xfrm>
          <a:prstGeom prst="wedgeRoundRectCallout">
            <a:avLst>
              <a:gd name="adj1" fmla="val 26949"/>
              <a:gd name="adj2" fmla="val -103170"/>
              <a:gd name="adj3" fmla="val 16667"/>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52399" y="5029200"/>
            <a:ext cx="1752599" cy="707886"/>
          </a:xfrm>
          <a:prstGeom prst="rect">
            <a:avLst/>
          </a:prstGeom>
          <a:noFill/>
        </p:spPr>
        <p:txBody>
          <a:bodyPr wrap="square" rtlCol="0">
            <a:spAutoFit/>
          </a:bodyPr>
          <a:lstStyle/>
          <a:p>
            <a:pPr algn="ctr"/>
            <a:r>
              <a:rPr lang="en-US" dirty="0" smtClean="0"/>
              <a:t>Data Terminal Equipment</a:t>
            </a:r>
            <a:endParaRPr lang="en-US" dirty="0"/>
          </a:p>
        </p:txBody>
      </p:sp>
      <p:sp>
        <p:nvSpPr>
          <p:cNvPr id="17" name="Rounded Rectangular Callout 16"/>
          <p:cNvSpPr/>
          <p:nvPr/>
        </p:nvSpPr>
        <p:spPr>
          <a:xfrm>
            <a:off x="2057400" y="4953000"/>
            <a:ext cx="2286000" cy="1143000"/>
          </a:xfrm>
          <a:prstGeom prst="wedgeRoundRectCallout">
            <a:avLst>
              <a:gd name="adj1" fmla="val -355"/>
              <a:gd name="adj2" fmla="val -96336"/>
              <a:gd name="adj3" fmla="val 16667"/>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057400" y="5029200"/>
            <a:ext cx="2286001" cy="1015663"/>
          </a:xfrm>
          <a:prstGeom prst="rect">
            <a:avLst/>
          </a:prstGeom>
          <a:noFill/>
        </p:spPr>
        <p:txBody>
          <a:bodyPr wrap="square" rtlCol="0">
            <a:spAutoFit/>
          </a:bodyPr>
          <a:lstStyle/>
          <a:p>
            <a:pPr algn="ctr"/>
            <a:r>
              <a:rPr lang="en-US" dirty="0" smtClean="0"/>
              <a:t>Data</a:t>
            </a:r>
          </a:p>
          <a:p>
            <a:pPr algn="ctr"/>
            <a:r>
              <a:rPr lang="en-US" dirty="0" smtClean="0"/>
              <a:t>Circuit-terminating Equipment</a:t>
            </a:r>
            <a:endParaRPr lang="en-US" dirty="0"/>
          </a:p>
        </p:txBody>
      </p:sp>
      <p:sp>
        <p:nvSpPr>
          <p:cNvPr id="19" name="Rounded Rectangular Callout 18"/>
          <p:cNvSpPr/>
          <p:nvPr/>
        </p:nvSpPr>
        <p:spPr>
          <a:xfrm>
            <a:off x="4419601" y="5029200"/>
            <a:ext cx="2286000" cy="838200"/>
          </a:xfrm>
          <a:prstGeom prst="wedgeRoundRectCallout">
            <a:avLst>
              <a:gd name="adj1" fmla="val -34337"/>
              <a:gd name="adj2" fmla="val -125732"/>
              <a:gd name="adj3" fmla="val 16667"/>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19600" y="5105400"/>
            <a:ext cx="2286001" cy="707886"/>
          </a:xfrm>
          <a:prstGeom prst="rect">
            <a:avLst/>
          </a:prstGeom>
          <a:noFill/>
        </p:spPr>
        <p:txBody>
          <a:bodyPr wrap="square" rtlCol="0">
            <a:spAutoFit/>
          </a:bodyPr>
          <a:lstStyle/>
          <a:p>
            <a:pPr algn="ctr"/>
            <a:r>
              <a:rPr lang="en-US" dirty="0" smtClean="0"/>
              <a:t>Data Transmission Circuit</a:t>
            </a:r>
            <a:endParaRPr lang="en-US" dirty="0"/>
          </a:p>
        </p:txBody>
      </p:sp>
      <p:sp>
        <p:nvSpPr>
          <p:cNvPr id="21" name="Rounded Rectangular Callout 20"/>
          <p:cNvSpPr/>
          <p:nvPr/>
        </p:nvSpPr>
        <p:spPr>
          <a:xfrm>
            <a:off x="381000" y="2438400"/>
            <a:ext cx="1600200" cy="838200"/>
          </a:xfrm>
          <a:prstGeom prst="wedgeRoundRectCallout">
            <a:avLst>
              <a:gd name="adj1" fmla="val -33742"/>
              <a:gd name="adj2" fmla="val 993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57200" y="2514600"/>
            <a:ext cx="1371600" cy="707886"/>
          </a:xfrm>
          <a:prstGeom prst="rect">
            <a:avLst/>
          </a:prstGeom>
          <a:noFill/>
        </p:spPr>
        <p:txBody>
          <a:bodyPr wrap="square" rtlCol="0">
            <a:spAutoFit/>
          </a:bodyPr>
          <a:lstStyle/>
          <a:p>
            <a:pPr algn="ctr"/>
            <a:r>
              <a:rPr lang="en-US" dirty="0" smtClean="0"/>
              <a:t>User</a:t>
            </a:r>
          </a:p>
          <a:p>
            <a:pPr algn="ctr"/>
            <a:r>
              <a:rPr lang="en-US" dirty="0" smtClean="0"/>
              <a:t>data</a:t>
            </a:r>
            <a:endParaRPr lang="en-US" dirty="0"/>
          </a:p>
        </p:txBody>
      </p:sp>
      <p:sp>
        <p:nvSpPr>
          <p:cNvPr id="23" name="TextBox 22"/>
          <p:cNvSpPr txBox="1"/>
          <p:nvPr/>
        </p:nvSpPr>
        <p:spPr>
          <a:xfrm>
            <a:off x="0" y="3810000"/>
            <a:ext cx="1143000" cy="400110"/>
          </a:xfrm>
          <a:prstGeom prst="rect">
            <a:avLst/>
          </a:prstGeom>
          <a:noFill/>
        </p:spPr>
        <p:txBody>
          <a:bodyPr wrap="square" rtlCol="0">
            <a:spAutoFit/>
          </a:bodyPr>
          <a:lstStyle/>
          <a:p>
            <a:r>
              <a:rPr lang="en-US" b="1" dirty="0" smtClean="0">
                <a:solidFill>
                  <a:srgbClr val="000000"/>
                </a:solidFill>
              </a:rPr>
              <a:t>…</a:t>
            </a:r>
            <a:r>
              <a:rPr lang="en-US" b="1" dirty="0" err="1" smtClean="0">
                <a:solidFill>
                  <a:srgbClr val="000000"/>
                </a:solidFill>
              </a:rPr>
              <a:t>abc</a:t>
            </a:r>
            <a:r>
              <a:rPr lang="en-US" b="1" dirty="0" smtClean="0">
                <a:solidFill>
                  <a:srgbClr val="000000"/>
                </a:solidFill>
              </a:rPr>
              <a:t>…</a:t>
            </a:r>
            <a:endParaRPr lang="en-US" sz="2400" b="1" dirty="0">
              <a:solidFill>
                <a:srgbClr val="000000"/>
              </a:solidFill>
            </a:endParaRPr>
          </a:p>
        </p:txBody>
      </p:sp>
      <p:sp>
        <p:nvSpPr>
          <p:cNvPr id="24" name="TextBox 23"/>
          <p:cNvSpPr txBox="1"/>
          <p:nvPr/>
        </p:nvSpPr>
        <p:spPr>
          <a:xfrm>
            <a:off x="8001000" y="3790890"/>
            <a:ext cx="1143000" cy="400110"/>
          </a:xfrm>
          <a:prstGeom prst="rect">
            <a:avLst/>
          </a:prstGeom>
          <a:noFill/>
        </p:spPr>
        <p:txBody>
          <a:bodyPr wrap="square" rtlCol="0">
            <a:spAutoFit/>
          </a:bodyPr>
          <a:lstStyle/>
          <a:p>
            <a:r>
              <a:rPr lang="en-US" b="1" dirty="0" smtClean="0">
                <a:solidFill>
                  <a:srgbClr val="000000"/>
                </a:solidFill>
              </a:rPr>
              <a:t>…</a:t>
            </a:r>
            <a:r>
              <a:rPr lang="en-US" b="1" dirty="0" err="1" smtClean="0">
                <a:solidFill>
                  <a:srgbClr val="000000"/>
                </a:solidFill>
              </a:rPr>
              <a:t>abc</a:t>
            </a:r>
            <a:r>
              <a:rPr lang="en-US" b="1" dirty="0" smtClean="0">
                <a:solidFill>
                  <a:srgbClr val="000000"/>
                </a:solidFill>
              </a:rPr>
              <a:t>…</a:t>
            </a:r>
            <a:endParaRPr lang="en-US" sz="2400" b="1" dirty="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ight Arrow 27">
            <a:hlinkClick r:id="rId2" action="ppaction://hlinksldjump"/>
          </p:cNvPr>
          <p:cNvSpPr/>
          <p:nvPr/>
        </p:nvSpPr>
        <p:spPr>
          <a:xfrm>
            <a:off x="7543800" y="6019800"/>
            <a:ext cx="1600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Content Placeholder 23" descr="modem communication.png"/>
          <p:cNvPicPr>
            <a:picLocks noGrp="1" noChangeAspect="1"/>
          </p:cNvPicPr>
          <p:nvPr>
            <p:ph idx="1"/>
          </p:nvPr>
        </p:nvPicPr>
        <p:blipFill>
          <a:blip r:embed="rId3" cstate="print"/>
          <a:stretch>
            <a:fillRect/>
          </a:stretch>
        </p:blipFill>
        <p:spPr>
          <a:xfrm>
            <a:off x="457200" y="3517214"/>
            <a:ext cx="8229600" cy="1042771"/>
          </a:xfrm>
        </p:spPr>
      </p:pic>
      <p:sp>
        <p:nvSpPr>
          <p:cNvPr id="26" name="Rounded Rectangular Callout 25"/>
          <p:cNvSpPr/>
          <p:nvPr/>
        </p:nvSpPr>
        <p:spPr>
          <a:xfrm>
            <a:off x="4419600" y="5029200"/>
            <a:ext cx="2286000" cy="838200"/>
          </a:xfrm>
          <a:prstGeom prst="wedgeRoundRectCallout">
            <a:avLst>
              <a:gd name="adj1" fmla="val 2936"/>
              <a:gd name="adj2" fmla="val -130690"/>
              <a:gd name="adj3" fmla="val 16667"/>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ular Callout 24"/>
          <p:cNvSpPr/>
          <p:nvPr/>
        </p:nvSpPr>
        <p:spPr>
          <a:xfrm>
            <a:off x="3810000" y="2438400"/>
            <a:ext cx="1600200" cy="838200"/>
          </a:xfrm>
          <a:prstGeom prst="wedgeRoundRectCallout">
            <a:avLst>
              <a:gd name="adj1" fmla="val 83790"/>
              <a:gd name="adj2" fmla="val 110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Modem</a:t>
            </a:r>
            <a:br>
              <a:rPr lang="en-US" dirty="0" smtClean="0"/>
            </a:br>
            <a:r>
              <a:rPr lang="en-US" b="1" dirty="0" smtClean="0"/>
              <a:t>mo</a:t>
            </a:r>
            <a:r>
              <a:rPr lang="en-US" dirty="0" smtClean="0"/>
              <a:t>dulator / </a:t>
            </a:r>
            <a:r>
              <a:rPr lang="en-US" b="1" dirty="0" smtClean="0"/>
              <a:t>dem</a:t>
            </a:r>
            <a:r>
              <a:rPr lang="en-US" dirty="0" smtClean="0"/>
              <a:t>odulator</a:t>
            </a:r>
            <a:endParaRPr lang="en-US" dirty="0"/>
          </a:p>
        </p:txBody>
      </p:sp>
      <p:sp>
        <p:nvSpPr>
          <p:cNvPr id="9" name="Rounded Rectangular Callout 8"/>
          <p:cNvSpPr/>
          <p:nvPr/>
        </p:nvSpPr>
        <p:spPr>
          <a:xfrm>
            <a:off x="1143000" y="2438400"/>
            <a:ext cx="1600200" cy="838200"/>
          </a:xfrm>
          <a:prstGeom prst="wedgeRoundRectCallout">
            <a:avLst>
              <a:gd name="adj1" fmla="val -11015"/>
              <a:gd name="adj2" fmla="val 1018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19200" y="2514600"/>
            <a:ext cx="1371600" cy="707886"/>
          </a:xfrm>
          <a:prstGeom prst="rect">
            <a:avLst/>
          </a:prstGeom>
          <a:noFill/>
        </p:spPr>
        <p:txBody>
          <a:bodyPr wrap="square" rtlCol="0">
            <a:spAutoFit/>
          </a:bodyPr>
          <a:lstStyle/>
          <a:p>
            <a:pPr algn="ctr"/>
            <a:r>
              <a:rPr lang="en-US" dirty="0" smtClean="0"/>
              <a:t>Digital signal</a:t>
            </a:r>
            <a:endParaRPr lang="en-US" dirty="0"/>
          </a:p>
        </p:txBody>
      </p:sp>
      <p:sp>
        <p:nvSpPr>
          <p:cNvPr id="11" name="Rounded Rectangular Callout 10"/>
          <p:cNvSpPr/>
          <p:nvPr/>
        </p:nvSpPr>
        <p:spPr>
          <a:xfrm>
            <a:off x="3810000" y="2438400"/>
            <a:ext cx="1600200" cy="838200"/>
          </a:xfrm>
          <a:prstGeom prst="wedgeRoundRectCallout">
            <a:avLst>
              <a:gd name="adj1" fmla="val -92184"/>
              <a:gd name="adj2" fmla="val 1067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657600" y="2514600"/>
            <a:ext cx="1905000" cy="707886"/>
          </a:xfrm>
          <a:prstGeom prst="rect">
            <a:avLst/>
          </a:prstGeom>
          <a:noFill/>
        </p:spPr>
        <p:txBody>
          <a:bodyPr wrap="square" rtlCol="0">
            <a:spAutoFit/>
          </a:bodyPr>
          <a:lstStyle/>
          <a:p>
            <a:pPr algn="ctr"/>
            <a:r>
              <a:rPr lang="en-US" dirty="0" smtClean="0"/>
              <a:t>Analog audio signal</a:t>
            </a:r>
            <a:endParaRPr lang="en-US" dirty="0"/>
          </a:p>
        </p:txBody>
      </p:sp>
      <p:sp>
        <p:nvSpPr>
          <p:cNvPr id="13" name="Rounded Rectangular Callout 12"/>
          <p:cNvSpPr/>
          <p:nvPr/>
        </p:nvSpPr>
        <p:spPr>
          <a:xfrm>
            <a:off x="6781800" y="2438400"/>
            <a:ext cx="1600200" cy="838200"/>
          </a:xfrm>
          <a:prstGeom prst="wedgeRoundRectCallout">
            <a:avLst>
              <a:gd name="adj1" fmla="val -9067"/>
              <a:gd name="adj2" fmla="val 1030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8000" y="2514600"/>
            <a:ext cx="1371600" cy="707886"/>
          </a:xfrm>
          <a:prstGeom prst="rect">
            <a:avLst/>
          </a:prstGeom>
          <a:noFill/>
        </p:spPr>
        <p:txBody>
          <a:bodyPr wrap="square" rtlCol="0">
            <a:spAutoFit/>
          </a:bodyPr>
          <a:lstStyle/>
          <a:p>
            <a:pPr algn="ctr"/>
            <a:r>
              <a:rPr lang="en-US" dirty="0" smtClean="0"/>
              <a:t>Digital signal</a:t>
            </a:r>
            <a:endParaRPr lang="en-US" dirty="0"/>
          </a:p>
        </p:txBody>
      </p:sp>
      <p:sp>
        <p:nvSpPr>
          <p:cNvPr id="15" name="Rounded Rectangular Callout 14"/>
          <p:cNvSpPr/>
          <p:nvPr/>
        </p:nvSpPr>
        <p:spPr>
          <a:xfrm>
            <a:off x="76200" y="4953000"/>
            <a:ext cx="1877783" cy="838200"/>
          </a:xfrm>
          <a:prstGeom prst="wedgeRoundRectCallout">
            <a:avLst>
              <a:gd name="adj1" fmla="val 10902"/>
              <a:gd name="adj2" fmla="val -120526"/>
              <a:gd name="adj3" fmla="val 16667"/>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52399" y="5029200"/>
            <a:ext cx="1752599" cy="707886"/>
          </a:xfrm>
          <a:prstGeom prst="rect">
            <a:avLst/>
          </a:prstGeom>
          <a:noFill/>
        </p:spPr>
        <p:txBody>
          <a:bodyPr wrap="square" rtlCol="0">
            <a:spAutoFit/>
          </a:bodyPr>
          <a:lstStyle/>
          <a:p>
            <a:pPr algn="ctr"/>
            <a:r>
              <a:rPr lang="en-US" dirty="0" smtClean="0"/>
              <a:t>Data Terminal Equipment</a:t>
            </a:r>
            <a:endParaRPr lang="en-US" dirty="0"/>
          </a:p>
        </p:txBody>
      </p:sp>
      <p:sp>
        <p:nvSpPr>
          <p:cNvPr id="17" name="Rounded Rectangular Callout 16"/>
          <p:cNvSpPr/>
          <p:nvPr/>
        </p:nvSpPr>
        <p:spPr>
          <a:xfrm>
            <a:off x="2057400" y="4953000"/>
            <a:ext cx="2286000" cy="1143000"/>
          </a:xfrm>
          <a:prstGeom prst="wedgeRoundRectCallout">
            <a:avLst>
              <a:gd name="adj1" fmla="val -28992"/>
              <a:gd name="adj2" fmla="val -104518"/>
              <a:gd name="adj3" fmla="val 16667"/>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057400" y="5029200"/>
            <a:ext cx="2286001" cy="1015663"/>
          </a:xfrm>
          <a:prstGeom prst="rect">
            <a:avLst/>
          </a:prstGeom>
          <a:noFill/>
        </p:spPr>
        <p:txBody>
          <a:bodyPr wrap="square" rtlCol="0">
            <a:spAutoFit/>
          </a:bodyPr>
          <a:lstStyle/>
          <a:p>
            <a:pPr algn="ctr"/>
            <a:r>
              <a:rPr lang="en-US" dirty="0" smtClean="0"/>
              <a:t>Data</a:t>
            </a:r>
          </a:p>
          <a:p>
            <a:pPr algn="ctr"/>
            <a:r>
              <a:rPr lang="en-US" dirty="0" smtClean="0"/>
              <a:t>Circuit-terminating Equipment</a:t>
            </a:r>
            <a:endParaRPr lang="en-US" dirty="0"/>
          </a:p>
        </p:txBody>
      </p:sp>
      <p:sp>
        <p:nvSpPr>
          <p:cNvPr id="19" name="Rounded Rectangular Callout 18"/>
          <p:cNvSpPr/>
          <p:nvPr/>
        </p:nvSpPr>
        <p:spPr>
          <a:xfrm>
            <a:off x="4419601" y="5029200"/>
            <a:ext cx="2286000" cy="838200"/>
          </a:xfrm>
          <a:prstGeom prst="wedgeRoundRectCallout">
            <a:avLst>
              <a:gd name="adj1" fmla="val -67064"/>
              <a:gd name="adj2" fmla="val -135649"/>
              <a:gd name="adj3" fmla="val 16667"/>
            </a:avLst>
          </a:prstGeom>
          <a:solidFill>
            <a:schemeClr val="bg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19600" y="5105400"/>
            <a:ext cx="2286001" cy="707886"/>
          </a:xfrm>
          <a:prstGeom prst="rect">
            <a:avLst/>
          </a:prstGeom>
          <a:noFill/>
        </p:spPr>
        <p:txBody>
          <a:bodyPr wrap="square" rtlCol="0">
            <a:spAutoFit/>
          </a:bodyPr>
          <a:lstStyle/>
          <a:p>
            <a:pPr algn="ctr"/>
            <a:r>
              <a:rPr lang="en-US" dirty="0" smtClean="0"/>
              <a:t>Data Transmission Circuit</a:t>
            </a:r>
            <a:endParaRPr lang="en-US" dirty="0"/>
          </a:p>
        </p:txBody>
      </p:sp>
      <p:grpSp>
        <p:nvGrpSpPr>
          <p:cNvPr id="27" name="Group 26"/>
          <p:cNvGrpSpPr/>
          <p:nvPr/>
        </p:nvGrpSpPr>
        <p:grpSpPr>
          <a:xfrm>
            <a:off x="7772400" y="5791200"/>
            <a:ext cx="1077913" cy="800100"/>
            <a:chOff x="533400" y="1600200"/>
            <a:chExt cx="8316913" cy="4991100"/>
          </a:xfrm>
        </p:grpSpPr>
        <p:pic>
          <p:nvPicPr>
            <p:cNvPr id="22" name="Picture 2">
              <a:hlinkClick r:id="rId2" action="ppaction://hlinksldjump"/>
            </p:cNvPr>
            <p:cNvPicPr>
              <a:picLocks noChangeAspect="1" noChangeArrowheads="1"/>
            </p:cNvPicPr>
            <p:nvPr/>
          </p:nvPicPr>
          <p:blipFill>
            <a:blip r:embed="rId4" cstate="print"/>
            <a:srcRect/>
            <a:stretch>
              <a:fillRect/>
            </a:stretch>
          </p:blipFill>
          <p:spPr bwMode="auto">
            <a:xfrm>
              <a:off x="533400" y="1600200"/>
              <a:ext cx="4953714" cy="3300412"/>
            </a:xfrm>
            <a:prstGeom prst="rect">
              <a:avLst/>
            </a:prstGeom>
            <a:noFill/>
            <a:ln w="9525">
              <a:noFill/>
              <a:miter lim="800000"/>
              <a:headEnd/>
              <a:tailEnd/>
            </a:ln>
          </p:spPr>
        </p:pic>
        <p:pic>
          <p:nvPicPr>
            <p:cNvPr id="23" name="Picture 3">
              <a:hlinkClick r:id="rId2" action="ppaction://hlinksldjump"/>
            </p:cNvPr>
            <p:cNvPicPr>
              <a:picLocks noChangeAspect="1" noChangeArrowheads="1"/>
            </p:cNvPicPr>
            <p:nvPr/>
          </p:nvPicPr>
          <p:blipFill>
            <a:blip r:embed="rId5" cstate="print"/>
            <a:srcRect/>
            <a:stretch>
              <a:fillRect/>
            </a:stretch>
          </p:blipFill>
          <p:spPr bwMode="auto">
            <a:xfrm>
              <a:off x="4114800" y="2971800"/>
              <a:ext cx="4735513" cy="36195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uart2.png"/>
          <p:cNvPicPr>
            <a:picLocks noGrp="1" noChangeAspect="1"/>
          </p:cNvPicPr>
          <p:nvPr>
            <p:ph idx="1"/>
          </p:nvPr>
        </p:nvPicPr>
        <p:blipFill>
          <a:blip r:embed="rId2" cstate="print"/>
          <a:stretch>
            <a:fillRect/>
          </a:stretch>
        </p:blipFill>
        <p:spPr>
          <a:xfrm>
            <a:off x="457200" y="3461394"/>
            <a:ext cx="8229600" cy="1154411"/>
          </a:xfrm>
        </p:spPr>
      </p:pic>
      <p:sp>
        <p:nvSpPr>
          <p:cNvPr id="9" name="Rounded Rectangular Callout 8"/>
          <p:cNvSpPr/>
          <p:nvPr/>
        </p:nvSpPr>
        <p:spPr>
          <a:xfrm>
            <a:off x="1600200" y="2438400"/>
            <a:ext cx="1600200" cy="838200"/>
          </a:xfrm>
          <a:prstGeom prst="wedgeRoundRectCallout">
            <a:avLst>
              <a:gd name="adj1" fmla="val -7119"/>
              <a:gd name="adj2" fmla="val 83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76400" y="2514600"/>
            <a:ext cx="1371600" cy="707886"/>
          </a:xfrm>
          <a:prstGeom prst="rect">
            <a:avLst/>
          </a:prstGeom>
          <a:noFill/>
        </p:spPr>
        <p:txBody>
          <a:bodyPr wrap="square" rtlCol="0">
            <a:spAutoFit/>
          </a:bodyPr>
          <a:lstStyle/>
          <a:p>
            <a:pPr algn="ctr"/>
            <a:r>
              <a:rPr lang="en-US" dirty="0" smtClean="0"/>
              <a:t>Digital signal</a:t>
            </a:r>
            <a:endParaRPr lang="en-US" dirty="0"/>
          </a:p>
        </p:txBody>
      </p:sp>
      <p:sp>
        <p:nvSpPr>
          <p:cNvPr id="11" name="Rounded Rectangular Callout 10"/>
          <p:cNvSpPr/>
          <p:nvPr/>
        </p:nvSpPr>
        <p:spPr>
          <a:xfrm>
            <a:off x="3810000" y="2438400"/>
            <a:ext cx="1600200" cy="838200"/>
          </a:xfrm>
          <a:prstGeom prst="wedgeRoundRectCallout">
            <a:avLst>
              <a:gd name="adj1" fmla="val -7119"/>
              <a:gd name="adj2" fmla="val 83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657600" y="2514600"/>
            <a:ext cx="1905000" cy="707886"/>
          </a:xfrm>
          <a:prstGeom prst="rect">
            <a:avLst/>
          </a:prstGeom>
          <a:noFill/>
        </p:spPr>
        <p:txBody>
          <a:bodyPr wrap="square" rtlCol="0">
            <a:spAutoFit/>
          </a:bodyPr>
          <a:lstStyle/>
          <a:p>
            <a:pPr algn="ctr"/>
            <a:r>
              <a:rPr lang="en-US" dirty="0" smtClean="0"/>
              <a:t>Analog audio signal</a:t>
            </a:r>
            <a:endParaRPr lang="en-US" dirty="0"/>
          </a:p>
        </p:txBody>
      </p:sp>
      <p:sp>
        <p:nvSpPr>
          <p:cNvPr id="13" name="Rounded Rectangular Callout 12"/>
          <p:cNvSpPr/>
          <p:nvPr/>
        </p:nvSpPr>
        <p:spPr>
          <a:xfrm>
            <a:off x="5943600" y="2438400"/>
            <a:ext cx="1600200" cy="838200"/>
          </a:xfrm>
          <a:prstGeom prst="wedgeRoundRectCallout">
            <a:avLst>
              <a:gd name="adj1" fmla="val -7119"/>
              <a:gd name="adj2" fmla="val 832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19800" y="2514600"/>
            <a:ext cx="1371600" cy="707886"/>
          </a:xfrm>
          <a:prstGeom prst="rect">
            <a:avLst/>
          </a:prstGeom>
          <a:noFill/>
        </p:spPr>
        <p:txBody>
          <a:bodyPr wrap="square" rtlCol="0">
            <a:spAutoFit/>
          </a:bodyPr>
          <a:lstStyle/>
          <a:p>
            <a:pPr algn="ctr"/>
            <a:r>
              <a:rPr lang="en-US" dirty="0" smtClean="0"/>
              <a:t>Digital signal</a:t>
            </a:r>
            <a:endParaRPr lang="en-US" dirty="0"/>
          </a:p>
        </p:txBody>
      </p:sp>
      <p:sp>
        <p:nvSpPr>
          <p:cNvPr id="15" name="Rounded Rectangular Callout 14"/>
          <p:cNvSpPr/>
          <p:nvPr/>
        </p:nvSpPr>
        <p:spPr>
          <a:xfrm>
            <a:off x="76200" y="4953000"/>
            <a:ext cx="1877783" cy="1143000"/>
          </a:xfrm>
          <a:prstGeom prst="wedgeRoundRectCallout">
            <a:avLst>
              <a:gd name="adj1" fmla="val 14133"/>
              <a:gd name="adj2" fmla="val -90010"/>
              <a:gd name="adj3" fmla="val 16667"/>
            </a:avLst>
          </a:prstGeom>
          <a:solidFill>
            <a:srgbClr val="FF33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52399" y="5029200"/>
            <a:ext cx="1752599" cy="1015663"/>
          </a:xfrm>
          <a:prstGeom prst="rect">
            <a:avLst/>
          </a:prstGeom>
          <a:noFill/>
        </p:spPr>
        <p:txBody>
          <a:bodyPr wrap="square" rtlCol="0">
            <a:spAutoFit/>
          </a:bodyPr>
          <a:lstStyle/>
          <a:p>
            <a:pPr algn="ctr"/>
            <a:r>
              <a:rPr lang="en-US" dirty="0" smtClean="0"/>
              <a:t>The terminal generates</a:t>
            </a:r>
          </a:p>
          <a:p>
            <a:pPr algn="ctr"/>
            <a:r>
              <a:rPr lang="en-US" dirty="0" smtClean="0"/>
              <a:t>8-bit data</a:t>
            </a:r>
            <a:endParaRPr lang="en-US" dirty="0"/>
          </a:p>
        </p:txBody>
      </p:sp>
      <p:sp>
        <p:nvSpPr>
          <p:cNvPr id="17" name="Rounded Rectangular Callout 16"/>
          <p:cNvSpPr/>
          <p:nvPr/>
        </p:nvSpPr>
        <p:spPr>
          <a:xfrm>
            <a:off x="2057400" y="4953000"/>
            <a:ext cx="2286000" cy="1143000"/>
          </a:xfrm>
          <a:prstGeom prst="wedgeRoundRectCallout">
            <a:avLst>
              <a:gd name="adj1" fmla="val -8119"/>
              <a:gd name="adj2" fmla="val -91900"/>
              <a:gd name="adj3" fmla="val 16667"/>
            </a:avLst>
          </a:prstGeom>
          <a:solidFill>
            <a:srgbClr val="FF33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057400" y="5029200"/>
            <a:ext cx="2286001" cy="1015663"/>
          </a:xfrm>
          <a:prstGeom prst="rect">
            <a:avLst/>
          </a:prstGeom>
          <a:noFill/>
        </p:spPr>
        <p:txBody>
          <a:bodyPr wrap="square" rtlCol="0">
            <a:spAutoFit/>
          </a:bodyPr>
          <a:lstStyle/>
          <a:p>
            <a:pPr algn="ctr"/>
            <a:r>
              <a:rPr lang="en-US" dirty="0" smtClean="0"/>
              <a:t>The modem encodes</a:t>
            </a:r>
          </a:p>
          <a:p>
            <a:pPr algn="ctr"/>
            <a:r>
              <a:rPr lang="en-US" dirty="0" smtClean="0"/>
              <a:t>1-bit data</a:t>
            </a:r>
            <a:endParaRPr lang="en-US" dirty="0"/>
          </a:p>
        </p:txBody>
      </p:sp>
      <p:sp>
        <p:nvSpPr>
          <p:cNvPr id="20" name="Title 1"/>
          <p:cNvSpPr txBox="1">
            <a:spLocks/>
          </p:cNvSpPr>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Communication:</a:t>
            </a:r>
            <a:br>
              <a:rPr kumimoji="0" lang="en-US" sz="4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r>
              <a:rPr lang="en-US" sz="4400" dirty="0" smtClean="0"/>
              <a:t> </a:t>
            </a:r>
            <a:r>
              <a:rPr lang="en-US" sz="4400" kern="0" dirty="0" smtClean="0">
                <a:solidFill>
                  <a:schemeClr val="tx2"/>
                </a:solidFill>
                <a:effectLst>
                  <a:outerShdw blurRad="38100" dist="38100" dir="2700000" algn="tl">
                    <a:srgbClr val="000000"/>
                  </a:outerShdw>
                </a:effectLst>
                <a:latin typeface="+mj-lt"/>
                <a:ea typeface="+mj-ea"/>
                <a:cs typeface="+mj-cs"/>
              </a:rPr>
              <a:t>Parallel data to Serial signal</a:t>
            </a:r>
            <a:endParaRPr lang="en-US" sz="4400" kern="0" dirty="0">
              <a:solidFill>
                <a:schemeClr val="tx2"/>
              </a:solidFill>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dirty="0" smtClean="0"/>
              <a:t>UART</a:t>
            </a:r>
            <a:br>
              <a:rPr lang="en-US" dirty="0" smtClean="0"/>
            </a:br>
            <a:r>
              <a:rPr lang="en-US" sz="2800" dirty="0" smtClean="0"/>
              <a:t>Universal Asynchronous Receiver Transmitter</a:t>
            </a:r>
            <a:endParaRPr lang="en-US" dirty="0"/>
          </a:p>
        </p:txBody>
      </p:sp>
      <p:sp>
        <p:nvSpPr>
          <p:cNvPr id="3" name="Content Placeholder 2"/>
          <p:cNvSpPr>
            <a:spLocks noGrp="1"/>
          </p:cNvSpPr>
          <p:nvPr>
            <p:ph idx="1"/>
          </p:nvPr>
        </p:nvSpPr>
        <p:spPr>
          <a:xfrm>
            <a:off x="457200" y="1981200"/>
            <a:ext cx="8229600" cy="1371600"/>
          </a:xfrm>
        </p:spPr>
        <p:txBody>
          <a:bodyPr/>
          <a:lstStyle/>
          <a:p>
            <a:r>
              <a:rPr lang="en-US" dirty="0" smtClean="0"/>
              <a:t>A piece of hardware that translate data between parallel and serial form.</a:t>
            </a:r>
          </a:p>
          <a:p>
            <a:endParaRPr lang="en-US" dirty="0" smtClean="0"/>
          </a:p>
        </p:txBody>
      </p:sp>
      <p:sp>
        <p:nvSpPr>
          <p:cNvPr id="5" name="TextBox 4"/>
          <p:cNvSpPr txBox="1"/>
          <p:nvPr/>
        </p:nvSpPr>
        <p:spPr>
          <a:xfrm>
            <a:off x="609600" y="4267200"/>
            <a:ext cx="14478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CPU</a:t>
            </a:r>
          </a:p>
          <a:p>
            <a:endParaRPr lang="en-US" dirty="0"/>
          </a:p>
        </p:txBody>
      </p:sp>
      <p:sp>
        <p:nvSpPr>
          <p:cNvPr id="6" name="TextBox 5"/>
          <p:cNvSpPr txBox="1"/>
          <p:nvPr/>
        </p:nvSpPr>
        <p:spPr>
          <a:xfrm>
            <a:off x="3124200" y="4267200"/>
            <a:ext cx="1447800" cy="1015663"/>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UART</a:t>
            </a:r>
          </a:p>
          <a:p>
            <a:endParaRPr lang="en-US" dirty="0"/>
          </a:p>
        </p:txBody>
      </p:sp>
      <p:sp>
        <p:nvSpPr>
          <p:cNvPr id="7" name="TextBox 6"/>
          <p:cNvSpPr txBox="1"/>
          <p:nvPr/>
        </p:nvSpPr>
        <p:spPr>
          <a:xfrm>
            <a:off x="5638800" y="4114800"/>
            <a:ext cx="1447800" cy="1323439"/>
          </a:xfrm>
          <a:prstGeom prst="rect">
            <a:avLst/>
          </a:prstGeom>
          <a:solidFill>
            <a:schemeClr val="tx1"/>
          </a:solidFill>
          <a:ln>
            <a:solidFill>
              <a:srgbClr val="000000"/>
            </a:solidFill>
          </a:ln>
        </p:spPr>
        <p:txBody>
          <a:bodyPr wrap="square" rtlCol="0">
            <a:spAutoFit/>
          </a:bodyPr>
          <a:lstStyle/>
          <a:p>
            <a:endParaRPr lang="en-US" dirty="0" smtClean="0"/>
          </a:p>
          <a:p>
            <a:pPr algn="ctr"/>
            <a:r>
              <a:rPr lang="en-US" dirty="0" smtClean="0">
                <a:solidFill>
                  <a:srgbClr val="000000"/>
                </a:solidFill>
              </a:rPr>
              <a:t>Serial</a:t>
            </a:r>
          </a:p>
          <a:p>
            <a:pPr algn="ctr"/>
            <a:r>
              <a:rPr lang="en-US" dirty="0" smtClean="0">
                <a:solidFill>
                  <a:srgbClr val="000000"/>
                </a:solidFill>
              </a:rPr>
              <a:t>Device</a:t>
            </a:r>
          </a:p>
          <a:p>
            <a:endParaRPr lang="en-US" dirty="0"/>
          </a:p>
        </p:txBody>
      </p:sp>
      <p:cxnSp>
        <p:nvCxnSpPr>
          <p:cNvPr id="9" name="Straight Connector 8"/>
          <p:cNvCxnSpPr/>
          <p:nvPr/>
        </p:nvCxnSpPr>
        <p:spPr>
          <a:xfrm>
            <a:off x="2057400" y="44958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47244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86600" y="4724400"/>
            <a:ext cx="1066800" cy="1588"/>
          </a:xfrm>
          <a:prstGeom prst="line">
            <a:avLst/>
          </a:prstGeom>
          <a:ln w="254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45720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57400" y="46482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57400" y="47244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48006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57400" y="48768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49530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5029200"/>
            <a:ext cx="1066800" cy="1588"/>
          </a:xfrm>
          <a:prstGeom prst="line">
            <a:avLst/>
          </a:prstGeom>
          <a:ln w="254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rot="10800000">
            <a:off x="762000" y="5562600"/>
            <a:ext cx="2514600" cy="838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4400" y="5638800"/>
            <a:ext cx="2133600" cy="707886"/>
          </a:xfrm>
          <a:prstGeom prst="rect">
            <a:avLst/>
          </a:prstGeom>
          <a:noFill/>
        </p:spPr>
        <p:txBody>
          <a:bodyPr wrap="square" rtlCol="0">
            <a:spAutoFit/>
          </a:bodyPr>
          <a:lstStyle/>
          <a:p>
            <a:pPr algn="ctr"/>
            <a:r>
              <a:rPr lang="en-US" dirty="0" smtClean="0"/>
              <a:t>1 Byte == 8 bits at a time</a:t>
            </a:r>
            <a:endParaRPr lang="en-US" dirty="0"/>
          </a:p>
        </p:txBody>
      </p:sp>
      <p:sp>
        <p:nvSpPr>
          <p:cNvPr id="21" name="Rounded Rectangular Callout 20"/>
          <p:cNvSpPr/>
          <p:nvPr/>
        </p:nvSpPr>
        <p:spPr>
          <a:xfrm rot="10800000">
            <a:off x="4648200" y="5562600"/>
            <a:ext cx="1676400" cy="838200"/>
          </a:xfrm>
          <a:prstGeom prst="wedgeRoundRectCallout">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724400" y="5638800"/>
            <a:ext cx="1371600" cy="707886"/>
          </a:xfrm>
          <a:prstGeom prst="rect">
            <a:avLst/>
          </a:prstGeom>
          <a:noFill/>
        </p:spPr>
        <p:txBody>
          <a:bodyPr wrap="square" rtlCol="0">
            <a:spAutoFit/>
          </a:bodyPr>
          <a:lstStyle/>
          <a:p>
            <a:pPr algn="ctr"/>
            <a:r>
              <a:rPr lang="en-US" dirty="0" smtClean="0"/>
              <a:t>1 bit</a:t>
            </a:r>
          </a:p>
          <a:p>
            <a:pPr algn="ctr"/>
            <a:r>
              <a:rPr lang="en-US" dirty="0" smtClean="0"/>
              <a:t>at a time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a:t>
            </a:r>
            <a:r>
              <a:rPr lang="en-US" dirty="0" smtClean="0"/>
              <a:t>ART - </a:t>
            </a:r>
            <a:r>
              <a:rPr lang="en-US" b="1" dirty="0" smtClean="0"/>
              <a:t>U</a:t>
            </a:r>
            <a:r>
              <a:rPr lang="en-US" dirty="0" smtClean="0"/>
              <a:t>niversal</a:t>
            </a:r>
            <a:endParaRPr lang="en-US" dirty="0"/>
          </a:p>
        </p:txBody>
      </p:sp>
      <p:sp>
        <p:nvSpPr>
          <p:cNvPr id="3" name="Content Placeholder 2"/>
          <p:cNvSpPr>
            <a:spLocks noGrp="1"/>
          </p:cNvSpPr>
          <p:nvPr>
            <p:ph idx="1"/>
          </p:nvPr>
        </p:nvSpPr>
        <p:spPr>
          <a:xfrm>
            <a:off x="457200" y="1752600"/>
            <a:ext cx="8229600" cy="4114800"/>
          </a:xfrm>
        </p:spPr>
        <p:txBody>
          <a:bodyPr/>
          <a:lstStyle/>
          <a:p>
            <a:r>
              <a:rPr lang="en-US" dirty="0" smtClean="0"/>
              <a:t>Typically, separate interface devices are used to convert the logic level signals of the UART to and from the external signaling levels.</a:t>
            </a:r>
          </a:p>
          <a:p>
            <a:pPr lvl="1"/>
            <a:r>
              <a:rPr lang="en-US" dirty="0" smtClean="0"/>
              <a:t>Voltage signaling – </a:t>
            </a:r>
            <a:r>
              <a:rPr lang="en-US" b="1" dirty="0" smtClean="0"/>
              <a:t>RS-232</a:t>
            </a:r>
            <a:r>
              <a:rPr lang="en-US" dirty="0" smtClean="0"/>
              <a:t>, RS-422, RS-485</a:t>
            </a:r>
          </a:p>
          <a:p>
            <a:pPr lvl="1"/>
            <a:r>
              <a:rPr lang="en-US" sz="2000" dirty="0" smtClean="0"/>
              <a:t>Optical fibers</a:t>
            </a:r>
          </a:p>
          <a:p>
            <a:pPr lvl="1"/>
            <a:r>
              <a:rPr lang="en-US" sz="2000" dirty="0" smtClean="0"/>
              <a:t>Infrared – IrDA</a:t>
            </a:r>
          </a:p>
          <a:p>
            <a:pPr lvl="1"/>
            <a:r>
              <a:rPr lang="en-US" sz="2000" dirty="0" smtClean="0"/>
              <a:t>Wireless – Bluetooth</a:t>
            </a:r>
          </a:p>
          <a:p>
            <a:pPr lvl="1"/>
            <a:r>
              <a:rPr lang="en-US" sz="2000" dirty="0" smtClean="0"/>
              <a:t>Audio modulation – modems</a:t>
            </a:r>
          </a:p>
          <a:p>
            <a:pPr lvl="1"/>
            <a:r>
              <a:rPr lang="en-US" sz="2000" dirty="0" smtClean="0"/>
              <a:t>RF modulation</a:t>
            </a:r>
          </a:p>
          <a:p>
            <a:pPr lvl="1"/>
            <a:r>
              <a:rPr lang="en-US" sz="2000" dirty="0" smtClean="0"/>
              <a:t>Power line communication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a:t>
            </a:r>
            <a:br>
              <a:rPr lang="en-US" dirty="0" smtClean="0"/>
            </a:br>
            <a:r>
              <a:rPr lang="en-US" sz="3200" dirty="0" smtClean="0"/>
              <a:t>The “serial port”</a:t>
            </a:r>
            <a:endParaRPr lang="en-US" sz="3200" dirty="0"/>
          </a:p>
        </p:txBody>
      </p:sp>
      <p:sp>
        <p:nvSpPr>
          <p:cNvPr id="3" name="Content Placeholder 2"/>
          <p:cNvSpPr>
            <a:spLocks noGrp="1"/>
          </p:cNvSpPr>
          <p:nvPr>
            <p:ph idx="1"/>
          </p:nvPr>
        </p:nvSpPr>
        <p:spPr/>
        <p:txBody>
          <a:bodyPr/>
          <a:lstStyle/>
          <a:p>
            <a:r>
              <a:rPr lang="en-US" b="1" dirty="0" smtClean="0"/>
              <a:t>R</a:t>
            </a:r>
            <a:r>
              <a:rPr lang="en-US" dirty="0" smtClean="0"/>
              <a:t>ecommended </a:t>
            </a:r>
            <a:r>
              <a:rPr lang="en-US" b="1" dirty="0" smtClean="0"/>
              <a:t>S</a:t>
            </a:r>
            <a:r>
              <a:rPr lang="en-US" dirty="0" smtClean="0"/>
              <a:t>tandard 232</a:t>
            </a:r>
          </a:p>
          <a:p>
            <a:pPr lvl="1"/>
            <a:r>
              <a:rPr lang="en-US" dirty="0" smtClean="0"/>
              <a:t>A standard for serial binary data signals connecting between a </a:t>
            </a:r>
            <a:r>
              <a:rPr lang="en-US" i="1" dirty="0" smtClean="0"/>
              <a:t>DTE</a:t>
            </a:r>
            <a:r>
              <a:rPr lang="en-US" dirty="0" smtClean="0"/>
              <a:t> (Data Terminal Equipment) and a </a:t>
            </a:r>
            <a:r>
              <a:rPr lang="en-US" i="1" dirty="0" smtClean="0"/>
              <a:t>DCE</a:t>
            </a:r>
            <a:r>
              <a:rPr lang="en-US" dirty="0" smtClean="0"/>
              <a:t> (Data Circuit-terminating Equipment)</a:t>
            </a:r>
          </a:p>
          <a:p>
            <a:r>
              <a:rPr lang="en-US" dirty="0" smtClean="0"/>
              <a:t>Serial port</a:t>
            </a:r>
          </a:p>
          <a:p>
            <a:pPr lvl="1"/>
            <a:r>
              <a:rPr lang="en-US" dirty="0" smtClean="0"/>
              <a:t>A serial communication physical interface through which information transfers in or out one bit at a time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457950" y="428625"/>
            <a:ext cx="2381250"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50564</TotalTime>
  <Words>1047</Words>
  <Application>Microsoft Office PowerPoint</Application>
  <PresentationFormat>On-screen Show (4:3)</PresentationFormat>
  <Paragraphs>191</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Textured</vt:lpstr>
      <vt:lpstr>Legal Disclaimer</vt:lpstr>
      <vt:lpstr>UART &amp; The Serial Port</vt:lpstr>
      <vt:lpstr>Communication: Abstract</vt:lpstr>
      <vt:lpstr>Communication: Taxonomy</vt:lpstr>
      <vt:lpstr>Modem modulator / demodulator</vt:lpstr>
      <vt:lpstr>Slide 6</vt:lpstr>
      <vt:lpstr>UART Universal Asynchronous Receiver Transmitter</vt:lpstr>
      <vt:lpstr>UART - Universal</vt:lpstr>
      <vt:lpstr>RS-232 The “serial port”</vt:lpstr>
      <vt:lpstr>Signals &amp; Pinouts</vt:lpstr>
      <vt:lpstr>All together now</vt:lpstr>
      <vt:lpstr>Null modems</vt:lpstr>
      <vt:lpstr>Null modems</vt:lpstr>
      <vt:lpstr>UART – Asynchronous</vt:lpstr>
      <vt:lpstr>Asynchronous  serial to parallel transmission</vt:lpstr>
      <vt:lpstr>Serial to Parallel</vt:lpstr>
      <vt:lpstr>UART Registers</vt:lpstr>
      <vt:lpstr>Line Control register Set the communication parameters</vt:lpstr>
      <vt:lpstr>Divisor latch registers Set the communication speed by dividing the base speed with the divisor</vt:lpstr>
      <vt:lpstr>Interrupt enable register</vt:lpstr>
      <vt:lpstr>Interrupt identification register</vt:lpstr>
      <vt:lpstr>FIFO</vt:lpstr>
      <vt:lpstr>FIFO control register</vt:lpstr>
      <vt:lpstr>Line status register Shows the current state of the communication</vt:lpstr>
      <vt:lpstr>Modem control register Perform handshaking actions with the attached device</vt:lpstr>
      <vt:lpstr>Modem status register Report information about the four incoming modem control lines</vt:lpstr>
      <vt:lpstr>Reference</vt:lpstr>
      <vt:lpstr>Backup</vt:lpstr>
      <vt:lpstr>Acoustic coupler</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LOMER</dc:creator>
  <cp:lastModifiedBy>Kaufman Netanel</cp:lastModifiedBy>
  <cp:revision>123</cp:revision>
  <dcterms:created xsi:type="dcterms:W3CDTF">2008-03-10T21:14:46Z</dcterms:created>
  <dcterms:modified xsi:type="dcterms:W3CDTF">2010-08-01T07:33:35Z</dcterms:modified>
</cp:coreProperties>
</file>