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6"/>
  </p:notesMasterIdLst>
  <p:sldIdLst>
    <p:sldId id="275" r:id="rId2"/>
    <p:sldId id="268" r:id="rId3"/>
    <p:sldId id="269" r:id="rId4"/>
    <p:sldId id="277" r:id="rId5"/>
    <p:sldId id="278" r:id="rId6"/>
    <p:sldId id="281" r:id="rId7"/>
    <p:sldId id="290" r:id="rId8"/>
    <p:sldId id="293" r:id="rId9"/>
    <p:sldId id="289" r:id="rId10"/>
    <p:sldId id="283" r:id="rId11"/>
    <p:sldId id="284" r:id="rId12"/>
    <p:sldId id="285" r:id="rId13"/>
    <p:sldId id="286" r:id="rId14"/>
    <p:sldId id="287" r:id="rId15"/>
    <p:sldId id="288" r:id="rId16"/>
    <p:sldId id="295" r:id="rId17"/>
    <p:sldId id="296" r:id="rId18"/>
    <p:sldId id="291" r:id="rId19"/>
    <p:sldId id="294" r:id="rId20"/>
    <p:sldId id="280" r:id="rId21"/>
    <p:sldId id="272" r:id="rId22"/>
    <p:sldId id="279" r:id="rId23"/>
    <p:sldId id="273" r:id="rId24"/>
    <p:sldId id="274" r:id="rId25"/>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Tahoma" pitchFamily="34" charset="0"/>
        <a:ea typeface="+mn-ea"/>
        <a:cs typeface="Arial" charset="0"/>
      </a:defRPr>
    </a:lvl1pPr>
    <a:lvl2pPr marL="457200" algn="l" rtl="0" fontAlgn="base">
      <a:spcBef>
        <a:spcPct val="0"/>
      </a:spcBef>
      <a:spcAft>
        <a:spcPct val="0"/>
      </a:spcAft>
      <a:defRPr sz="2000" kern="1200">
        <a:solidFill>
          <a:schemeClr val="tx1"/>
        </a:solidFill>
        <a:latin typeface="Tahoma" pitchFamily="34" charset="0"/>
        <a:ea typeface="+mn-ea"/>
        <a:cs typeface="Arial" charset="0"/>
      </a:defRPr>
    </a:lvl2pPr>
    <a:lvl3pPr marL="914400" algn="l" rtl="0" fontAlgn="base">
      <a:spcBef>
        <a:spcPct val="0"/>
      </a:spcBef>
      <a:spcAft>
        <a:spcPct val="0"/>
      </a:spcAft>
      <a:defRPr sz="2000" kern="1200">
        <a:solidFill>
          <a:schemeClr val="tx1"/>
        </a:solidFill>
        <a:latin typeface="Tahoma" pitchFamily="34" charset="0"/>
        <a:ea typeface="+mn-ea"/>
        <a:cs typeface="Arial" charset="0"/>
      </a:defRPr>
    </a:lvl3pPr>
    <a:lvl4pPr marL="1371600" algn="l" rtl="0" fontAlgn="base">
      <a:spcBef>
        <a:spcPct val="0"/>
      </a:spcBef>
      <a:spcAft>
        <a:spcPct val="0"/>
      </a:spcAft>
      <a:defRPr sz="2000" kern="1200">
        <a:solidFill>
          <a:schemeClr val="tx1"/>
        </a:solidFill>
        <a:latin typeface="Tahoma" pitchFamily="34" charset="0"/>
        <a:ea typeface="+mn-ea"/>
        <a:cs typeface="Arial" charset="0"/>
      </a:defRPr>
    </a:lvl4pPr>
    <a:lvl5pPr marL="1828800" algn="l" rtl="0" fontAlgn="base">
      <a:spcBef>
        <a:spcPct val="0"/>
      </a:spcBef>
      <a:spcAft>
        <a:spcPct val="0"/>
      </a:spcAft>
      <a:defRPr sz="2000" kern="1200">
        <a:solidFill>
          <a:schemeClr val="tx1"/>
        </a:solidFill>
        <a:latin typeface="Tahoma" pitchFamily="34" charset="0"/>
        <a:ea typeface="+mn-ea"/>
        <a:cs typeface="Arial" charset="0"/>
      </a:defRPr>
    </a:lvl5pPr>
    <a:lvl6pPr marL="2286000" algn="l" defTabSz="914400" rtl="0" eaLnBrk="1" latinLnBrk="0" hangingPunct="1">
      <a:defRPr sz="2000" kern="1200">
        <a:solidFill>
          <a:schemeClr val="tx1"/>
        </a:solidFill>
        <a:latin typeface="Tahoma" pitchFamily="34" charset="0"/>
        <a:ea typeface="+mn-ea"/>
        <a:cs typeface="Arial" charset="0"/>
      </a:defRPr>
    </a:lvl6pPr>
    <a:lvl7pPr marL="2743200" algn="l" defTabSz="914400" rtl="0" eaLnBrk="1" latinLnBrk="0" hangingPunct="1">
      <a:defRPr sz="2000" kern="1200">
        <a:solidFill>
          <a:schemeClr val="tx1"/>
        </a:solidFill>
        <a:latin typeface="Tahoma" pitchFamily="34" charset="0"/>
        <a:ea typeface="+mn-ea"/>
        <a:cs typeface="Arial" charset="0"/>
      </a:defRPr>
    </a:lvl7pPr>
    <a:lvl8pPr marL="3200400" algn="l" defTabSz="914400" rtl="0" eaLnBrk="1" latinLnBrk="0" hangingPunct="1">
      <a:defRPr sz="2000" kern="1200">
        <a:solidFill>
          <a:schemeClr val="tx1"/>
        </a:solidFill>
        <a:latin typeface="Tahoma" pitchFamily="34" charset="0"/>
        <a:ea typeface="+mn-ea"/>
        <a:cs typeface="Arial" charset="0"/>
      </a:defRPr>
    </a:lvl8pPr>
    <a:lvl9pPr marL="3657600" algn="l" defTabSz="914400" rtl="0" eaLnBrk="1" latinLnBrk="0" hangingPunct="1">
      <a:defRPr sz="2000"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FF0000"/>
    <a:srgbClr val="00FF00"/>
    <a:srgbClr val="008000"/>
    <a:srgbClr val="0066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36" autoAdjust="0"/>
  </p:normalViewPr>
  <p:slideViewPr>
    <p:cSldViewPr>
      <p:cViewPr varScale="1">
        <p:scale>
          <a:sx n="122" d="100"/>
          <a:sy n="122" d="100"/>
        </p:scale>
        <p:origin x="-1230" y="-90"/>
      </p:cViewPr>
      <p:guideLst>
        <p:guide orient="horz" pos="2160"/>
        <p:guide pos="2880"/>
      </p:guideLst>
    </p:cSldViewPr>
  </p:slideViewPr>
  <p:outlineViewPr>
    <p:cViewPr>
      <p:scale>
        <a:sx n="33" d="100"/>
        <a:sy n="33" d="100"/>
      </p:scale>
      <p:origin x="82" y="223925"/>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charset="0"/>
              </a:defRPr>
            </a:lvl1pPr>
          </a:lstStyle>
          <a:p>
            <a:endParaRPr lang="en-US"/>
          </a:p>
        </p:txBody>
      </p:sp>
      <p:sp>
        <p:nvSpPr>
          <p:cNvPr id="48131"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charset="0"/>
              </a:defRPr>
            </a:lvl1pPr>
          </a:lstStyle>
          <a:p>
            <a:endParaRPr lang="en-US"/>
          </a:p>
        </p:txBody>
      </p:sp>
      <p:sp>
        <p:nvSpPr>
          <p:cNvPr id="481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8134"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charset="0"/>
              </a:defRPr>
            </a:lvl1pPr>
          </a:lstStyle>
          <a:p>
            <a:endParaRPr lang="en-US"/>
          </a:p>
        </p:txBody>
      </p:sp>
      <p:sp>
        <p:nvSpPr>
          <p:cNvPr id="48135"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atin typeface="Arial" charset="0"/>
              </a:defRPr>
            </a:lvl1pPr>
          </a:lstStyle>
          <a:p>
            <a:fld id="{BC868DAF-218C-4B07-B24D-942BF7A543C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32772" name="Slide Number Placeholder 3"/>
          <p:cNvSpPr>
            <a:spLocks noGrp="1"/>
          </p:cNvSpPr>
          <p:nvPr>
            <p:ph type="sldNum" sz="quarter" idx="5"/>
          </p:nvPr>
        </p:nvSpPr>
        <p:spPr>
          <a:noFill/>
        </p:spPr>
        <p:txBody>
          <a:bodyPr/>
          <a:lstStyle/>
          <a:p>
            <a:fld id="{787E0266-E549-4B6E-B8BC-AED0F6FF110E}" type="slidenum">
              <a:rPr lang="en-US" smtClean="0">
                <a:latin typeface="Arial" pitchFamily="34" charset="0"/>
                <a:cs typeface="Arial" pitchFamily="34" charset="0"/>
              </a:rPr>
              <a:pPr/>
              <a:t>1</a:t>
            </a:fld>
            <a:endParaRPr lang="en-US"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24579"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4580" name="Rectangle 4"/>
          <p:cNvSpPr>
            <a:spLocks noGrp="1" noChangeArrowheads="1"/>
          </p:cNvSpPr>
          <p:nvPr>
            <p:ph type="dt" sz="quarter" idx="2"/>
          </p:nvPr>
        </p:nvSpPr>
        <p:spPr/>
        <p:txBody>
          <a:bodyPr/>
          <a:lstStyle>
            <a:lvl1pPr>
              <a:defRPr/>
            </a:lvl1pPr>
          </a:lstStyle>
          <a:p>
            <a:endParaRPr lang="en-US"/>
          </a:p>
        </p:txBody>
      </p:sp>
      <p:sp>
        <p:nvSpPr>
          <p:cNvPr id="24581" name="Rectangle 5"/>
          <p:cNvSpPr>
            <a:spLocks noGrp="1" noChangeArrowheads="1"/>
          </p:cNvSpPr>
          <p:nvPr>
            <p:ph type="ftr" sz="quarter" idx="3"/>
          </p:nvPr>
        </p:nvSpPr>
        <p:spPr/>
        <p:txBody>
          <a:bodyPr/>
          <a:lstStyle>
            <a:lvl1pPr>
              <a:defRPr/>
            </a:lvl1pPr>
          </a:lstStyle>
          <a:p>
            <a:endParaRPr lang="en-US"/>
          </a:p>
        </p:txBody>
      </p:sp>
      <p:sp>
        <p:nvSpPr>
          <p:cNvPr id="24582" name="Rectangle 6"/>
          <p:cNvSpPr>
            <a:spLocks noGrp="1" noChangeArrowheads="1"/>
          </p:cNvSpPr>
          <p:nvPr>
            <p:ph type="sldNum" sz="quarter" idx="4"/>
          </p:nvPr>
        </p:nvSpPr>
        <p:spPr/>
        <p:txBody>
          <a:bodyPr/>
          <a:lstStyle>
            <a:lvl1pPr>
              <a:defRPr/>
            </a:lvl1pPr>
          </a:lstStyle>
          <a:p>
            <a:fld id="{88DCF8BE-E4EA-4EEA-9A9E-4329D4F83A12}"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29540B-C009-4B1F-8B2D-0892D3A9D51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F96E1D0-3DEA-4C3D-8F40-03A22F82EEFD}"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63D80D8-1488-4773-BEB7-AE3A28507D8B}"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4114800"/>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00FEE8B5-58EB-4FA6-BFFC-2ED04B55F881}"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1BEB0E63-3F0F-46BD-92A9-D25891D5AB2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454F422-DB2F-4B75-B572-23302DDBB5D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79C899-C00C-4964-B936-58C8861F91E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4AF72B0-03F5-4772-B9A0-9DF93E218D1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54F5A24-EF4A-404C-B2C0-0097F07AD95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6C9F8AC-029A-4409-A6E3-FA76BAACF8B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9267BED-0DBC-4BB3-8373-F681BD284F5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8CA1FC0-7DA1-4AC1-A511-27AABF40A14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94C071-F982-45A0-9286-E5545DD74A9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3555"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55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latin typeface="Arial" charset="0"/>
              </a:defRPr>
            </a:lvl1pPr>
          </a:lstStyle>
          <a:p>
            <a:endParaRPr lang="en-US"/>
          </a:p>
        </p:txBody>
      </p:sp>
      <p:sp>
        <p:nvSpPr>
          <p:cNvPr id="2355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latin typeface="Arial" charset="0"/>
              </a:defRPr>
            </a:lvl1pPr>
          </a:lstStyle>
          <a:p>
            <a:endParaRPr lang="en-US"/>
          </a:p>
        </p:txBody>
      </p:sp>
      <p:sp>
        <p:nvSpPr>
          <p:cNvPr id="2355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Arial" charset="0"/>
              </a:defRPr>
            </a:lvl1pPr>
          </a:lstStyle>
          <a:p>
            <a:fld id="{0E04F045-2DCC-4C3A-8D17-B2049EF82EEA}"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9pPr>
    </p:titleStyle>
    <p:bodyStyle>
      <a:lvl1pPr marL="342900" indent="-342900" algn="l" rtl="0" fontAlgn="base">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ki/Data_typ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ee.surrey.ac.uk/Projects/Labview/gatesfunc/index.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609600" y="228600"/>
            <a:ext cx="8229600" cy="1371600"/>
          </a:xfrm>
        </p:spPr>
        <p:txBody>
          <a:bodyPr/>
          <a:lstStyle/>
          <a:p>
            <a:pPr>
              <a:defRPr/>
            </a:pPr>
            <a:r>
              <a:rPr lang="en-US" sz="3600" dirty="0"/>
              <a:t>Legal Disclaimer</a:t>
            </a:r>
          </a:p>
        </p:txBody>
      </p:sp>
      <p:sp>
        <p:nvSpPr>
          <p:cNvPr id="411651" name="Rectangle 3"/>
          <p:cNvSpPr>
            <a:spLocks noGrp="1" noChangeArrowheads="1"/>
          </p:cNvSpPr>
          <p:nvPr>
            <p:ph type="body" idx="1"/>
          </p:nvPr>
        </p:nvSpPr>
        <p:spPr>
          <a:xfrm>
            <a:off x="457200" y="1905000"/>
            <a:ext cx="8237538" cy="4495800"/>
          </a:xfrm>
        </p:spPr>
        <p:txBody>
          <a:bodyPr/>
          <a:lstStyle/>
          <a:p>
            <a:pPr>
              <a:lnSpc>
                <a:spcPct val="80000"/>
              </a:lnSpc>
              <a:defRPr/>
            </a:pPr>
            <a:r>
              <a:rPr lang="en-US" sz="1100" dirty="0"/>
              <a:t>INFORMATION IN THIS DOCUMENT IS PROVIDED IN CONNECTION WITH INTEL® PRODUCTS. NO LICENSE, EXPRESS OR IMPLIED, BY ESTOPPEL OR OTHERWISE, TO ANY INTELLECTUAL PROPERTY RIGHTS IS GRANTED BY THIS DOCUMENT. EXCEPT AS PROVIDED IN INTEL'S TERMS AND CONDITIONS OF SALE FOR SUCH PRODUCTS, INTEL ASSUMES NO LIABILITY WHATSOEVER, AND INTEL DISCLAIMS ANY EXPRESS OR IMPLIED WARRANTY, RELATING TO SALE AND/OR USE OF INTEL PRODUCTS INCLUDING LIABILITY OR WARRANTIES RELATING TO FITNESS FOR A PARTICULAR PURPOSE, MERCHANTABILITY, OR INFRINGEMENT OF ANY PATENT, COPYRIGHT OR OTHER INTELLECTUAL PROPERTY RIGHT.</a:t>
            </a:r>
          </a:p>
          <a:p>
            <a:pPr>
              <a:lnSpc>
                <a:spcPct val="80000"/>
              </a:lnSpc>
              <a:defRPr/>
            </a:pPr>
            <a:r>
              <a:rPr lang="en-US" sz="1100" dirty="0"/>
              <a:t>UNLESS OTHERWISE AGREED IN WRITING BY INTEL, THE INTEL PRODUCTS ARE NOT DESIGNED NOR INTENDED FOR ANY APPLICATION IN WHICH THE FAILURE OF THE INTEL PRODUCT COULD CREATE A SITUATION WHERE PERSONAL INJURY OR DEATH MAY OCCUR.</a:t>
            </a:r>
          </a:p>
          <a:p>
            <a:pPr>
              <a:lnSpc>
                <a:spcPct val="80000"/>
              </a:lnSpc>
              <a:defRPr/>
            </a:pPr>
            <a:r>
              <a:rPr lang="en-US" sz="1100" dirty="0"/>
              <a:t>Intel may make changes to specifications and product descriptions at any time, without notice. Designers must not rely on the absence or characteristics of any features or instructions marked "reserved" or "undefined." Intel reserves these for future definition and shall have no responsibility whatsoever for conflicts or incompatibilities arising from future changes to them. The information here is subject to change without notice. Do not finalize a design with this information. </a:t>
            </a:r>
          </a:p>
          <a:p>
            <a:pPr>
              <a:lnSpc>
                <a:spcPct val="80000"/>
              </a:lnSpc>
              <a:defRPr/>
            </a:pPr>
            <a:r>
              <a:rPr lang="en-US" sz="1100" dirty="0"/>
              <a:t>The products described in this document may contain design defects or errors known as errata which may cause the product to deviate from published specifications. Current characterized errata are available on request. </a:t>
            </a:r>
          </a:p>
          <a:p>
            <a:pPr>
              <a:lnSpc>
                <a:spcPct val="80000"/>
              </a:lnSpc>
              <a:defRPr/>
            </a:pPr>
            <a:r>
              <a:rPr lang="en-US" sz="1100" dirty="0"/>
              <a:t>Contact your local Intel sales office or your distributor to obtain the latest specifications and before placing your product order.</a:t>
            </a:r>
          </a:p>
          <a:p>
            <a:pPr>
              <a:lnSpc>
                <a:spcPct val="80000"/>
              </a:lnSpc>
              <a:defRPr/>
            </a:pPr>
            <a:r>
              <a:rPr lang="en-US" sz="1100" dirty="0"/>
              <a:t>This document contains information on products in the design phase of development. </a:t>
            </a:r>
          </a:p>
          <a:p>
            <a:pPr>
              <a:lnSpc>
                <a:spcPct val="80000"/>
              </a:lnSpc>
              <a:defRPr/>
            </a:pPr>
            <a:r>
              <a:rPr lang="en-US" sz="1100" dirty="0"/>
              <a:t>All products, platforms, dates, and figures specified are preliminary based on current expectations, and are subject to change without notice. All dates specified are target dates, are provided for planning purposes only and are subject to change.</a:t>
            </a:r>
          </a:p>
          <a:p>
            <a:pPr>
              <a:lnSpc>
                <a:spcPct val="80000"/>
              </a:lnSpc>
              <a:defRPr/>
            </a:pPr>
            <a:r>
              <a:rPr lang="en-US" sz="1100" dirty="0"/>
              <a:t>This document contains information on products in the design phase of development. Do not finalize a design with this information. Revised information will be published when the product is available. Verify with your local sales office that you have the latest datasheet before finalizing a design.</a:t>
            </a:r>
          </a:p>
          <a:p>
            <a:pPr>
              <a:lnSpc>
                <a:spcPct val="80000"/>
              </a:lnSpc>
              <a:defRPr/>
            </a:pPr>
            <a:r>
              <a:rPr lang="en-US" sz="1100" dirty="0" smtClean="0"/>
              <a:t>Intel </a:t>
            </a:r>
            <a:r>
              <a:rPr lang="en-US" sz="1100" dirty="0"/>
              <a:t>processor numbers are not a measure of performance. Processor numbers differentiate features within each processor family, not across different processor families. See www.intel.com/products/processor_number for details.</a:t>
            </a:r>
          </a:p>
          <a:p>
            <a:pPr>
              <a:lnSpc>
                <a:spcPct val="80000"/>
              </a:lnSpc>
              <a:defRPr/>
            </a:pPr>
            <a:r>
              <a:rPr lang="en-US" sz="1100" dirty="0" smtClean="0"/>
              <a:t>Intel and </a:t>
            </a:r>
            <a:r>
              <a:rPr lang="en-US" sz="1100" dirty="0"/>
              <a:t>the Intel logo are trademarks of Intel Corporation in the U.S. and other countries.</a:t>
            </a:r>
          </a:p>
          <a:p>
            <a:pPr>
              <a:lnSpc>
                <a:spcPct val="80000"/>
              </a:lnSpc>
              <a:defRPr/>
            </a:pPr>
            <a:r>
              <a:rPr lang="en-US" sz="1100" dirty="0"/>
              <a:t>*Other names and brands may be claimed as the property of others.</a:t>
            </a:r>
          </a:p>
          <a:p>
            <a:pPr>
              <a:lnSpc>
                <a:spcPct val="80000"/>
              </a:lnSpc>
              <a:defRPr/>
            </a:pPr>
            <a:r>
              <a:rPr lang="en-US" sz="1100" dirty="0"/>
              <a:t>Copyright © </a:t>
            </a:r>
            <a:r>
              <a:rPr lang="en-US" sz="1100" dirty="0" smtClean="0"/>
              <a:t>2009, </a:t>
            </a:r>
            <a:r>
              <a:rPr lang="en-US" sz="1100" dirty="0"/>
              <a:t>Intel Corporation. All rights reserved.</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bits</a:t>
            </a:r>
            <a:br>
              <a:rPr lang="en-US" dirty="0" smtClean="0"/>
            </a:br>
            <a:r>
              <a:rPr lang="en-US" dirty="0" smtClean="0"/>
              <a:t>AND</a:t>
            </a:r>
            <a:endParaRPr lang="en-US" dirty="0"/>
          </a:p>
        </p:txBody>
      </p:sp>
      <p:sp>
        <p:nvSpPr>
          <p:cNvPr id="4" name="Rectangle 4"/>
          <p:cNvSpPr>
            <a:spLocks noChangeArrowheads="1"/>
          </p:cNvSpPr>
          <p:nvPr/>
        </p:nvSpPr>
        <p:spPr bwMode="auto">
          <a:xfrm>
            <a:off x="685800" y="3886200"/>
            <a:ext cx="7848600" cy="2308324"/>
          </a:xfrm>
          <a:prstGeom prst="rect">
            <a:avLst/>
          </a:prstGeom>
          <a:solidFill>
            <a:schemeClr val="tx1"/>
          </a:solidFill>
          <a:ln w="9525">
            <a:solidFill>
              <a:srgbClr val="000000"/>
            </a:solidFill>
            <a:miter lim="800000"/>
            <a:headEnd/>
            <a:tailEnd/>
          </a:ln>
          <a:effectLst/>
        </p:spPr>
        <p:txBody>
          <a:bodyPr>
            <a:spAutoFit/>
          </a:bodyPr>
          <a:lstStyle/>
          <a:p>
            <a:r>
              <a:rPr lang="en-US" sz="1800" dirty="0">
                <a:solidFill>
                  <a:srgbClr val="0000FF"/>
                </a:solidFill>
                <a:latin typeface="Courier New" pitchFamily="49" charset="0"/>
                <a:cs typeface="Courier New" pitchFamily="49" charset="0"/>
              </a:rPr>
              <a:t>#define </a:t>
            </a:r>
            <a:r>
              <a:rPr lang="en-US" sz="1800" dirty="0" smtClean="0">
                <a:solidFill>
                  <a:srgbClr val="000000"/>
                </a:solidFill>
                <a:latin typeface="Courier New" pitchFamily="49" charset="0"/>
                <a:cs typeface="Courier New" pitchFamily="49" charset="0"/>
              </a:rPr>
              <a:t>DEVICE_REGISTER_ADDR     0x00010000</a:t>
            </a:r>
            <a:endParaRPr lang="en-US" sz="1800" dirty="0">
              <a:solidFill>
                <a:srgbClr val="000000"/>
              </a:solidFill>
              <a:latin typeface="Courier New" pitchFamily="49" charset="0"/>
              <a:cs typeface="Courier New" pitchFamily="49" charset="0"/>
            </a:endParaRPr>
          </a:p>
          <a:p>
            <a:r>
              <a:rPr lang="en-US" sz="1800" dirty="0">
                <a:solidFill>
                  <a:srgbClr val="0000FF"/>
                </a:solidFill>
                <a:latin typeface="Courier New" pitchFamily="49" charset="0"/>
                <a:cs typeface="Courier New" pitchFamily="49" charset="0"/>
              </a:rPr>
              <a:t>#define </a:t>
            </a:r>
            <a:r>
              <a:rPr lang="en-US" sz="1800" dirty="0" smtClean="0">
                <a:solidFill>
                  <a:srgbClr val="000000"/>
                </a:solidFill>
                <a:latin typeface="Courier New" pitchFamily="49" charset="0"/>
                <a:cs typeface="Courier New" pitchFamily="49" charset="0"/>
              </a:rPr>
              <a:t>TEST_BIT_0	             0x01</a:t>
            </a:r>
            <a:endParaRPr lang="en-US" sz="1800" dirty="0">
              <a:solidFill>
                <a:srgbClr val="000000"/>
              </a:solidFill>
              <a:latin typeface="Courier New" pitchFamily="49" charset="0"/>
              <a:cs typeface="Courier New" pitchFamily="49" charset="0"/>
            </a:endParaRPr>
          </a:p>
          <a:p>
            <a:endParaRPr lang="en-US" sz="1800" dirty="0">
              <a:solidFill>
                <a:srgbClr val="0000FF"/>
              </a:solidFill>
              <a:latin typeface="Courier New" pitchFamily="49" charset="0"/>
              <a:cs typeface="Courier New" pitchFamily="49" charset="0"/>
            </a:endParaRPr>
          </a:p>
          <a:p>
            <a:r>
              <a:rPr lang="en-US" sz="1800" dirty="0">
                <a:solidFill>
                  <a:srgbClr val="0000FF"/>
                </a:solidFill>
                <a:latin typeface="Courier New" pitchFamily="49" charset="0"/>
                <a:cs typeface="Courier New" pitchFamily="49" charset="0"/>
              </a:rPr>
              <a:t>char </a:t>
            </a:r>
            <a:r>
              <a:rPr lang="en-US" sz="1800" dirty="0">
                <a:solidFill>
                  <a:srgbClr val="000000"/>
                </a:solidFill>
                <a:latin typeface="Courier New" pitchFamily="49" charset="0"/>
                <a:cs typeface="Courier New" pitchFamily="49" charset="0"/>
              </a:rPr>
              <a:t>*</a:t>
            </a:r>
            <a:r>
              <a:rPr lang="en-US" sz="1800" dirty="0" err="1">
                <a:solidFill>
                  <a:srgbClr val="000000"/>
                </a:solidFill>
                <a:latin typeface="Courier New" pitchFamily="49" charset="0"/>
                <a:cs typeface="Courier New" pitchFamily="49" charset="0"/>
              </a:rPr>
              <a:t>ptr</a:t>
            </a:r>
            <a:r>
              <a:rPr lang="en-US" sz="1800" dirty="0">
                <a:solidFill>
                  <a:srgbClr val="000000"/>
                </a:solidFill>
                <a:latin typeface="Courier New" pitchFamily="49" charset="0"/>
                <a:cs typeface="Courier New" pitchFamily="49" charset="0"/>
              </a:rPr>
              <a:t> = (</a:t>
            </a:r>
            <a:r>
              <a:rPr lang="en-US" sz="1800" dirty="0">
                <a:solidFill>
                  <a:srgbClr val="0000FF"/>
                </a:solidFill>
                <a:latin typeface="Courier New" pitchFamily="49" charset="0"/>
                <a:cs typeface="Courier New" pitchFamily="49" charset="0"/>
              </a:rPr>
              <a:t>char </a:t>
            </a:r>
            <a:r>
              <a:rPr lang="en-US" sz="1800" dirty="0" smtClean="0">
                <a:solidFill>
                  <a:srgbClr val="000000"/>
                </a:solidFill>
                <a:latin typeface="Courier New" pitchFamily="49" charset="0"/>
                <a:cs typeface="Courier New" pitchFamily="49" charset="0"/>
              </a:rPr>
              <a:t>*) DEVICE_REGISTER_ADDR;</a:t>
            </a:r>
            <a:endParaRPr lang="en-US" sz="1800" dirty="0">
              <a:solidFill>
                <a:srgbClr val="000000"/>
              </a:solidFill>
              <a:latin typeface="Courier New" pitchFamily="49" charset="0"/>
              <a:cs typeface="Courier New" pitchFamily="49" charset="0"/>
            </a:endParaRPr>
          </a:p>
          <a:p>
            <a:endParaRPr lang="en-US" sz="1800" dirty="0">
              <a:solidFill>
                <a:srgbClr val="0000FF"/>
              </a:solidFill>
              <a:latin typeface="Courier New" pitchFamily="49" charset="0"/>
              <a:cs typeface="Courier New" pitchFamily="49" charset="0"/>
            </a:endParaRPr>
          </a:p>
          <a:p>
            <a:r>
              <a:rPr lang="en-US" sz="1800" dirty="0">
                <a:solidFill>
                  <a:srgbClr val="0000FF"/>
                </a:solidFill>
                <a:latin typeface="Courier New" pitchFamily="49" charset="0"/>
                <a:cs typeface="Courier New" pitchFamily="49" charset="0"/>
              </a:rPr>
              <a:t>if </a:t>
            </a:r>
            <a:r>
              <a:rPr lang="en-US" sz="1800" dirty="0">
                <a:solidFill>
                  <a:srgbClr val="000000"/>
                </a:solidFill>
                <a:latin typeface="Courier New" pitchFamily="49" charset="0"/>
                <a:cs typeface="Courier New" pitchFamily="49" charset="0"/>
              </a:rPr>
              <a:t>(*</a:t>
            </a:r>
            <a:r>
              <a:rPr lang="en-US" sz="1800" dirty="0" err="1">
                <a:solidFill>
                  <a:srgbClr val="000000"/>
                </a:solidFill>
                <a:latin typeface="Courier New" pitchFamily="49" charset="0"/>
                <a:cs typeface="Courier New" pitchFamily="49" charset="0"/>
              </a:rPr>
              <a:t>ptr</a:t>
            </a:r>
            <a:r>
              <a:rPr lang="en-US" sz="1800" dirty="0">
                <a:solidFill>
                  <a:srgbClr val="000000"/>
                </a:solidFill>
                <a:latin typeface="Courier New" pitchFamily="49" charset="0"/>
                <a:cs typeface="Courier New" pitchFamily="49" charset="0"/>
              </a:rPr>
              <a:t> &amp; </a:t>
            </a:r>
            <a:r>
              <a:rPr lang="en-US" sz="1800" dirty="0" smtClean="0">
                <a:solidFill>
                  <a:srgbClr val="000000"/>
                </a:solidFill>
                <a:latin typeface="Courier New" pitchFamily="49" charset="0"/>
                <a:cs typeface="Courier New" pitchFamily="49" charset="0"/>
              </a:rPr>
              <a:t>TEST_BIT_0) </a:t>
            </a:r>
            <a:r>
              <a:rPr lang="en-US" sz="1800" dirty="0">
                <a:solidFill>
                  <a:srgbClr val="000000"/>
                </a:solidFill>
                <a:latin typeface="Courier New" pitchFamily="49" charset="0"/>
                <a:cs typeface="Courier New" pitchFamily="49" charset="0"/>
              </a:rPr>
              <a:t>{</a:t>
            </a:r>
          </a:p>
          <a:p>
            <a:r>
              <a:rPr lang="en-US" sz="1800" dirty="0" smtClean="0">
                <a:solidFill>
                  <a:srgbClr val="000000"/>
                </a:solidFill>
                <a:latin typeface="Courier New" pitchFamily="49" charset="0"/>
                <a:cs typeface="Courier New" pitchFamily="49" charset="0"/>
              </a:rPr>
              <a:t>	</a:t>
            </a:r>
            <a:r>
              <a:rPr lang="en-US" sz="1800" dirty="0" smtClean="0">
                <a:solidFill>
                  <a:srgbClr val="00FF00"/>
                </a:solidFill>
                <a:latin typeface="Courier New" pitchFamily="49" charset="0"/>
                <a:cs typeface="Courier New" pitchFamily="49" charset="0"/>
              </a:rPr>
              <a:t>/* </a:t>
            </a:r>
            <a:r>
              <a:rPr lang="en-US" sz="1800" dirty="0">
                <a:solidFill>
                  <a:srgbClr val="00FF00"/>
                </a:solidFill>
                <a:latin typeface="Courier New" pitchFamily="49" charset="0"/>
                <a:cs typeface="Courier New" pitchFamily="49" charset="0"/>
              </a:rPr>
              <a:t>Do </a:t>
            </a:r>
            <a:r>
              <a:rPr lang="en-US" sz="1800" dirty="0" smtClean="0">
                <a:solidFill>
                  <a:srgbClr val="00FF00"/>
                </a:solidFill>
                <a:latin typeface="Courier New" pitchFamily="49" charset="0"/>
                <a:cs typeface="Courier New" pitchFamily="49" charset="0"/>
              </a:rPr>
              <a:t>something</a:t>
            </a:r>
            <a:r>
              <a:rPr lang="en-US" sz="1800" dirty="0">
                <a:solidFill>
                  <a:srgbClr val="00FF00"/>
                </a:solidFill>
                <a:latin typeface="Courier New" pitchFamily="49" charset="0"/>
                <a:cs typeface="Courier New" pitchFamily="49" charset="0"/>
              </a:rPr>
              <a:t>... /*</a:t>
            </a:r>
          </a:p>
          <a:p>
            <a:r>
              <a:rPr lang="en-US" sz="1800" dirty="0">
                <a:solidFill>
                  <a:srgbClr val="000000"/>
                </a:solidFill>
                <a:latin typeface="Courier New" pitchFamily="49" charset="0"/>
                <a:cs typeface="Courier New" pitchFamily="49" charset="0"/>
              </a:rPr>
              <a:t>}</a:t>
            </a:r>
          </a:p>
        </p:txBody>
      </p:sp>
      <p:sp>
        <p:nvSpPr>
          <p:cNvPr id="8" name="Content Placeholder 2"/>
          <p:cNvSpPr txBox="1">
            <a:spLocks/>
          </p:cNvSpPr>
          <p:nvPr/>
        </p:nvSpPr>
        <p:spPr bwMode="auto">
          <a:xfrm>
            <a:off x="1752600" y="1828800"/>
            <a:ext cx="5486400" cy="182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1111 0000		   </a:t>
            </a:r>
            <a:r>
              <a:rPr kumimoji="0" 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0xF0</a:t>
            </a: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&amp; </a:t>
            </a:r>
            <a:r>
              <a:rPr kumimoji="0" lang="en-US" sz="3200" b="0" i="0" u="sng"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0010 </a:t>
            </a:r>
            <a:r>
              <a:rPr kumimoji="0" lang="en-US" sz="3200" b="0" i="0" u="sng"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0010</a:t>
            </a:r>
            <a:r>
              <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&amp; </a:t>
            </a:r>
            <a:r>
              <a:rPr kumimoji="0" lang="en-US" sz="3200" b="0" i="0" u="sng"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0x22</a:t>
            </a: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0010 0000		   </a:t>
            </a:r>
            <a:r>
              <a:rPr kumimoji="0" 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0x20</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bits</a:t>
            </a:r>
            <a:br>
              <a:rPr lang="en-US" dirty="0" smtClean="0"/>
            </a:br>
            <a:r>
              <a:rPr lang="en-US" dirty="0" smtClean="0"/>
              <a:t>OR</a:t>
            </a:r>
            <a:endParaRPr lang="en-US" dirty="0"/>
          </a:p>
        </p:txBody>
      </p:sp>
      <p:sp>
        <p:nvSpPr>
          <p:cNvPr id="4" name="Rectangle 4"/>
          <p:cNvSpPr>
            <a:spLocks noChangeArrowheads="1"/>
          </p:cNvSpPr>
          <p:nvPr/>
        </p:nvSpPr>
        <p:spPr bwMode="auto">
          <a:xfrm>
            <a:off x="685800" y="3886200"/>
            <a:ext cx="7848600" cy="2585323"/>
          </a:xfrm>
          <a:prstGeom prst="rect">
            <a:avLst/>
          </a:prstGeom>
          <a:solidFill>
            <a:schemeClr val="tx1"/>
          </a:solidFill>
          <a:ln w="9525">
            <a:solidFill>
              <a:srgbClr val="000000"/>
            </a:solidFill>
            <a:miter lim="800000"/>
            <a:headEnd/>
            <a:tailEnd/>
          </a:ln>
          <a:effectLst/>
        </p:spPr>
        <p:txBody>
          <a:bodyPr>
            <a:spAutoFit/>
          </a:bodyPr>
          <a:lstStyle/>
          <a:p>
            <a:r>
              <a:rPr lang="en-US" sz="1800" dirty="0">
                <a:solidFill>
                  <a:srgbClr val="0000FF"/>
                </a:solidFill>
                <a:latin typeface="Courier New" pitchFamily="49" charset="0"/>
                <a:cs typeface="Courier New" pitchFamily="49" charset="0"/>
              </a:rPr>
              <a:t>#define </a:t>
            </a:r>
            <a:r>
              <a:rPr lang="en-US" sz="1800" dirty="0" smtClean="0">
                <a:solidFill>
                  <a:srgbClr val="000000"/>
                </a:solidFill>
                <a:latin typeface="Courier New" pitchFamily="49" charset="0"/>
                <a:cs typeface="Courier New" pitchFamily="49" charset="0"/>
              </a:rPr>
              <a:t>DEVICE_REGISTER_ADDR 0x00010000</a:t>
            </a:r>
            <a:endParaRPr lang="en-US" sz="1800" dirty="0">
              <a:solidFill>
                <a:srgbClr val="000000"/>
              </a:solidFill>
              <a:latin typeface="Courier New" pitchFamily="49" charset="0"/>
              <a:cs typeface="Courier New" pitchFamily="49" charset="0"/>
            </a:endParaRPr>
          </a:p>
          <a:p>
            <a:r>
              <a:rPr lang="en-US" sz="1800" dirty="0" smtClean="0">
                <a:solidFill>
                  <a:srgbClr val="0000FF"/>
                </a:solidFill>
                <a:latin typeface="Courier New" pitchFamily="49" charset="0"/>
                <a:cs typeface="Courier New" pitchFamily="49" charset="0"/>
              </a:rPr>
              <a:t>#define </a:t>
            </a:r>
            <a:r>
              <a:rPr lang="en-US" sz="1800" dirty="0" smtClean="0">
                <a:solidFill>
                  <a:srgbClr val="000000"/>
                </a:solidFill>
                <a:latin typeface="Courier New" pitchFamily="49" charset="0"/>
                <a:cs typeface="Courier New" pitchFamily="49" charset="0"/>
              </a:rPr>
              <a:t>SET_BIT_0			0x01</a:t>
            </a:r>
          </a:p>
          <a:p>
            <a:r>
              <a:rPr lang="en-US" sz="1800" dirty="0" smtClean="0">
                <a:solidFill>
                  <a:srgbClr val="0000FF"/>
                </a:solidFill>
                <a:latin typeface="Courier New" pitchFamily="49" charset="0"/>
                <a:cs typeface="Courier New" pitchFamily="49" charset="0"/>
              </a:rPr>
              <a:t>#define </a:t>
            </a:r>
            <a:r>
              <a:rPr lang="en-US" sz="1800" dirty="0" smtClean="0">
                <a:solidFill>
                  <a:srgbClr val="000000"/>
                </a:solidFill>
                <a:latin typeface="Courier New" pitchFamily="49" charset="0"/>
                <a:cs typeface="Courier New" pitchFamily="49" charset="0"/>
              </a:rPr>
              <a:t>SET_BIT_1			0x02</a:t>
            </a:r>
          </a:p>
          <a:p>
            <a:r>
              <a:rPr lang="en-US" sz="1800" dirty="0" smtClean="0">
                <a:solidFill>
                  <a:srgbClr val="0000FF"/>
                </a:solidFill>
                <a:latin typeface="Courier New" pitchFamily="49" charset="0"/>
                <a:cs typeface="Courier New" pitchFamily="49" charset="0"/>
              </a:rPr>
              <a:t>#define </a:t>
            </a:r>
            <a:r>
              <a:rPr lang="en-US" sz="1800" dirty="0" smtClean="0">
                <a:solidFill>
                  <a:srgbClr val="000000"/>
                </a:solidFill>
                <a:latin typeface="Courier New" pitchFamily="49" charset="0"/>
                <a:cs typeface="Courier New" pitchFamily="49" charset="0"/>
              </a:rPr>
              <a:t>SET_BIT_2			0x04</a:t>
            </a:r>
          </a:p>
          <a:p>
            <a:endParaRPr lang="en-US" sz="1800" dirty="0">
              <a:solidFill>
                <a:srgbClr val="0000FF"/>
              </a:solidFill>
              <a:latin typeface="Courier New" pitchFamily="49" charset="0"/>
              <a:cs typeface="Courier New" pitchFamily="49" charset="0"/>
            </a:endParaRPr>
          </a:p>
          <a:p>
            <a:r>
              <a:rPr lang="en-US" sz="1800" dirty="0">
                <a:solidFill>
                  <a:srgbClr val="0000FF"/>
                </a:solidFill>
                <a:latin typeface="Courier New" pitchFamily="49" charset="0"/>
                <a:cs typeface="Courier New" pitchFamily="49" charset="0"/>
              </a:rPr>
              <a:t>char </a:t>
            </a:r>
            <a:r>
              <a:rPr lang="en-US" sz="1800" dirty="0">
                <a:solidFill>
                  <a:srgbClr val="000000"/>
                </a:solidFill>
                <a:latin typeface="Courier New" pitchFamily="49" charset="0"/>
                <a:cs typeface="Courier New" pitchFamily="49" charset="0"/>
              </a:rPr>
              <a:t>*</a:t>
            </a:r>
            <a:r>
              <a:rPr lang="en-US" sz="1800" dirty="0" err="1">
                <a:solidFill>
                  <a:srgbClr val="000000"/>
                </a:solidFill>
                <a:latin typeface="Courier New" pitchFamily="49" charset="0"/>
                <a:cs typeface="Courier New" pitchFamily="49" charset="0"/>
              </a:rPr>
              <a:t>ptr</a:t>
            </a:r>
            <a:r>
              <a:rPr lang="en-US" sz="1800" dirty="0">
                <a:solidFill>
                  <a:srgbClr val="000000"/>
                </a:solidFill>
                <a:latin typeface="Courier New" pitchFamily="49" charset="0"/>
                <a:cs typeface="Courier New" pitchFamily="49" charset="0"/>
              </a:rPr>
              <a:t> = (</a:t>
            </a:r>
            <a:r>
              <a:rPr lang="en-US" sz="1800" dirty="0">
                <a:solidFill>
                  <a:srgbClr val="0000FF"/>
                </a:solidFill>
                <a:latin typeface="Courier New" pitchFamily="49" charset="0"/>
                <a:cs typeface="Courier New" pitchFamily="49" charset="0"/>
              </a:rPr>
              <a:t>char </a:t>
            </a:r>
            <a:r>
              <a:rPr lang="en-US" sz="1800" dirty="0" smtClean="0">
                <a:solidFill>
                  <a:srgbClr val="000000"/>
                </a:solidFill>
                <a:latin typeface="Courier New" pitchFamily="49" charset="0"/>
                <a:cs typeface="Courier New" pitchFamily="49" charset="0"/>
              </a:rPr>
              <a:t>*) DEVICE_REGISTER_ADDR;</a:t>
            </a:r>
            <a:endParaRPr lang="en-US" sz="1800" dirty="0">
              <a:solidFill>
                <a:srgbClr val="000000"/>
              </a:solidFill>
              <a:latin typeface="Courier New" pitchFamily="49" charset="0"/>
              <a:cs typeface="Courier New" pitchFamily="49" charset="0"/>
            </a:endParaRPr>
          </a:p>
          <a:p>
            <a:endParaRPr lang="en-US" sz="1800" dirty="0">
              <a:solidFill>
                <a:srgbClr val="0000FF"/>
              </a:solidFill>
              <a:latin typeface="Courier New" pitchFamily="49" charset="0"/>
              <a:cs typeface="Courier New" pitchFamily="49" charset="0"/>
            </a:endParaRPr>
          </a:p>
          <a:p>
            <a:r>
              <a:rPr lang="en-US" sz="1800" dirty="0" smtClean="0">
                <a:solidFill>
                  <a:srgbClr val="000000"/>
                </a:solidFill>
                <a:latin typeface="Courier New" pitchFamily="49" charset="0"/>
                <a:cs typeface="Courier New" pitchFamily="49" charset="0"/>
              </a:rPr>
              <a:t>*</a:t>
            </a:r>
            <a:r>
              <a:rPr lang="en-US" sz="1800" dirty="0" err="1">
                <a:solidFill>
                  <a:srgbClr val="000000"/>
                </a:solidFill>
                <a:latin typeface="Courier New" pitchFamily="49" charset="0"/>
                <a:cs typeface="Courier New" pitchFamily="49" charset="0"/>
              </a:rPr>
              <a:t>ptr</a:t>
            </a: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SET_BIT_0;</a:t>
            </a:r>
          </a:p>
          <a:p>
            <a:r>
              <a:rPr lang="en-US" sz="1800" dirty="0" smtClean="0">
                <a:solidFill>
                  <a:srgbClr val="000000"/>
                </a:solidFill>
                <a:latin typeface="Courier New" pitchFamily="49" charset="0"/>
                <a:cs typeface="Courier New" pitchFamily="49" charset="0"/>
              </a:rPr>
              <a:t>*</a:t>
            </a:r>
            <a:r>
              <a:rPr lang="en-US" sz="1800" dirty="0" err="1" smtClean="0">
                <a:solidFill>
                  <a:srgbClr val="000000"/>
                </a:solidFill>
                <a:latin typeface="Courier New" pitchFamily="49" charset="0"/>
                <a:cs typeface="Courier New" pitchFamily="49" charset="0"/>
              </a:rPr>
              <a:t>ptr</a:t>
            </a:r>
            <a:r>
              <a:rPr lang="en-US" sz="1800" dirty="0" smtClean="0">
                <a:solidFill>
                  <a:srgbClr val="000000"/>
                </a:solidFill>
                <a:latin typeface="Courier New" pitchFamily="49" charset="0"/>
                <a:cs typeface="Courier New" pitchFamily="49" charset="0"/>
              </a:rPr>
              <a:t> = SET_BIT_1 | SET_BIT_2</a:t>
            </a:r>
            <a:endParaRPr lang="en-US" sz="1800" dirty="0">
              <a:solidFill>
                <a:srgbClr val="000000"/>
              </a:solidFill>
              <a:latin typeface="Courier New" pitchFamily="49" charset="0"/>
              <a:cs typeface="Courier New" pitchFamily="49" charset="0"/>
            </a:endParaRPr>
          </a:p>
        </p:txBody>
      </p:sp>
      <p:sp>
        <p:nvSpPr>
          <p:cNvPr id="6" name="Content Placeholder 2"/>
          <p:cNvSpPr>
            <a:spLocks noGrp="1"/>
          </p:cNvSpPr>
          <p:nvPr>
            <p:ph idx="1"/>
          </p:nvPr>
        </p:nvSpPr>
        <p:spPr>
          <a:xfrm>
            <a:off x="1752600" y="1828800"/>
            <a:ext cx="5486400" cy="1828800"/>
          </a:xfrm>
        </p:spPr>
        <p:txBody>
          <a:bodyPr/>
          <a:lstStyle/>
          <a:p>
            <a:pPr>
              <a:buNone/>
            </a:pPr>
            <a:r>
              <a:rPr lang="en-US" dirty="0" smtClean="0"/>
              <a:t>   1111 0000		   0xF0</a:t>
            </a:r>
          </a:p>
          <a:p>
            <a:pPr>
              <a:buNone/>
            </a:pPr>
            <a:r>
              <a:rPr lang="en-US" dirty="0" smtClean="0"/>
              <a:t>|  </a:t>
            </a:r>
            <a:r>
              <a:rPr lang="en-US" u="sng" dirty="0" smtClean="0"/>
              <a:t>0010 0010</a:t>
            </a:r>
            <a:r>
              <a:rPr lang="en-US" dirty="0" smtClean="0"/>
              <a:t> 		|  </a:t>
            </a:r>
            <a:r>
              <a:rPr lang="en-US" u="sng" dirty="0" smtClean="0"/>
              <a:t>0x22</a:t>
            </a:r>
          </a:p>
          <a:p>
            <a:pPr>
              <a:buNone/>
            </a:pPr>
            <a:r>
              <a:rPr lang="en-US" dirty="0" smtClean="0"/>
              <a:t>   1111 0010		   0xF2</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Clearing bits</a:t>
            </a:r>
            <a:br>
              <a:rPr lang="en-US" dirty="0" smtClean="0"/>
            </a:br>
            <a:r>
              <a:rPr lang="en-US" dirty="0" smtClean="0"/>
              <a:t>AND NOT</a:t>
            </a:r>
            <a:endParaRPr lang="en-US" dirty="0"/>
          </a:p>
        </p:txBody>
      </p:sp>
      <p:sp>
        <p:nvSpPr>
          <p:cNvPr id="4" name="Rectangle 4"/>
          <p:cNvSpPr>
            <a:spLocks noChangeArrowheads="1"/>
          </p:cNvSpPr>
          <p:nvPr/>
        </p:nvSpPr>
        <p:spPr bwMode="auto">
          <a:xfrm>
            <a:off x="685800" y="3886200"/>
            <a:ext cx="7848600" cy="2031325"/>
          </a:xfrm>
          <a:prstGeom prst="rect">
            <a:avLst/>
          </a:prstGeom>
          <a:solidFill>
            <a:schemeClr val="tx1"/>
          </a:solidFill>
          <a:ln w="9525">
            <a:solidFill>
              <a:srgbClr val="000000"/>
            </a:solidFill>
            <a:miter lim="800000"/>
            <a:headEnd/>
            <a:tailEnd/>
          </a:ln>
          <a:effectLst/>
        </p:spPr>
        <p:txBody>
          <a:bodyPr>
            <a:spAutoFit/>
          </a:bodyPr>
          <a:lstStyle/>
          <a:p>
            <a:r>
              <a:rPr lang="en-US" sz="1800" dirty="0">
                <a:solidFill>
                  <a:srgbClr val="0000FF"/>
                </a:solidFill>
                <a:latin typeface="Courier New" pitchFamily="49" charset="0"/>
                <a:cs typeface="Courier New" pitchFamily="49" charset="0"/>
              </a:rPr>
              <a:t>#define </a:t>
            </a:r>
            <a:r>
              <a:rPr lang="en-US" sz="1800" dirty="0" smtClean="0">
                <a:solidFill>
                  <a:srgbClr val="000000"/>
                </a:solidFill>
                <a:latin typeface="Courier New" pitchFamily="49" charset="0"/>
                <a:cs typeface="Courier New" pitchFamily="49" charset="0"/>
              </a:rPr>
              <a:t>DEVICE_REGISTER_ADDR 0x00010000</a:t>
            </a:r>
            <a:endParaRPr lang="en-US" sz="1800" dirty="0">
              <a:solidFill>
                <a:srgbClr val="000000"/>
              </a:solidFill>
              <a:latin typeface="Courier New" pitchFamily="49" charset="0"/>
              <a:cs typeface="Courier New" pitchFamily="49" charset="0"/>
            </a:endParaRPr>
          </a:p>
          <a:p>
            <a:r>
              <a:rPr lang="en-US" sz="1800" dirty="0">
                <a:solidFill>
                  <a:srgbClr val="0000FF"/>
                </a:solidFill>
                <a:latin typeface="Courier New" pitchFamily="49" charset="0"/>
                <a:cs typeface="Courier New" pitchFamily="49" charset="0"/>
              </a:rPr>
              <a:t>#define </a:t>
            </a:r>
            <a:r>
              <a:rPr lang="en-US" sz="1800" dirty="0" smtClean="0">
                <a:solidFill>
                  <a:srgbClr val="000000"/>
                </a:solidFill>
                <a:latin typeface="Courier New" pitchFamily="49" charset="0"/>
                <a:cs typeface="Courier New" pitchFamily="49" charset="0"/>
              </a:rPr>
              <a:t>CLEAR_BIT_3			0x08</a:t>
            </a:r>
            <a:endParaRPr lang="en-US" sz="1800" dirty="0">
              <a:solidFill>
                <a:srgbClr val="000000"/>
              </a:solidFill>
              <a:latin typeface="Courier New" pitchFamily="49" charset="0"/>
              <a:cs typeface="Courier New" pitchFamily="49" charset="0"/>
            </a:endParaRPr>
          </a:p>
          <a:p>
            <a:endParaRPr lang="en-US" sz="1800" dirty="0">
              <a:solidFill>
                <a:srgbClr val="0000FF"/>
              </a:solidFill>
              <a:latin typeface="Courier New" pitchFamily="49" charset="0"/>
              <a:cs typeface="Courier New" pitchFamily="49" charset="0"/>
            </a:endParaRPr>
          </a:p>
          <a:p>
            <a:r>
              <a:rPr lang="en-US" sz="1800" dirty="0">
                <a:solidFill>
                  <a:srgbClr val="0000FF"/>
                </a:solidFill>
                <a:latin typeface="Courier New" pitchFamily="49" charset="0"/>
                <a:cs typeface="Courier New" pitchFamily="49" charset="0"/>
              </a:rPr>
              <a:t>char </a:t>
            </a:r>
            <a:r>
              <a:rPr lang="en-US" sz="1800" dirty="0">
                <a:solidFill>
                  <a:srgbClr val="000000"/>
                </a:solidFill>
                <a:latin typeface="Courier New" pitchFamily="49" charset="0"/>
                <a:cs typeface="Courier New" pitchFamily="49" charset="0"/>
              </a:rPr>
              <a:t>*</a:t>
            </a:r>
            <a:r>
              <a:rPr lang="en-US" sz="1800" dirty="0" err="1">
                <a:solidFill>
                  <a:srgbClr val="000000"/>
                </a:solidFill>
                <a:latin typeface="Courier New" pitchFamily="49" charset="0"/>
                <a:cs typeface="Courier New" pitchFamily="49" charset="0"/>
              </a:rPr>
              <a:t>ptr</a:t>
            </a:r>
            <a:r>
              <a:rPr lang="en-US" sz="1800" dirty="0">
                <a:solidFill>
                  <a:srgbClr val="000000"/>
                </a:solidFill>
                <a:latin typeface="Courier New" pitchFamily="49" charset="0"/>
                <a:cs typeface="Courier New" pitchFamily="49" charset="0"/>
              </a:rPr>
              <a:t> = (</a:t>
            </a:r>
            <a:r>
              <a:rPr lang="en-US" sz="1800" dirty="0">
                <a:solidFill>
                  <a:srgbClr val="0000FF"/>
                </a:solidFill>
                <a:latin typeface="Courier New" pitchFamily="49" charset="0"/>
                <a:cs typeface="Courier New" pitchFamily="49" charset="0"/>
              </a:rPr>
              <a:t>char </a:t>
            </a:r>
            <a:r>
              <a:rPr lang="en-US" sz="1800" dirty="0" smtClean="0">
                <a:solidFill>
                  <a:srgbClr val="000000"/>
                </a:solidFill>
                <a:latin typeface="Courier New" pitchFamily="49" charset="0"/>
                <a:cs typeface="Courier New" pitchFamily="49" charset="0"/>
              </a:rPr>
              <a:t>*)(DEVICE_REGISTER_ADDR );</a:t>
            </a:r>
            <a:endParaRPr lang="en-US" sz="1800" dirty="0">
              <a:solidFill>
                <a:srgbClr val="000000"/>
              </a:solidFill>
              <a:latin typeface="Courier New" pitchFamily="49" charset="0"/>
              <a:cs typeface="Courier New" pitchFamily="49" charset="0"/>
            </a:endParaRPr>
          </a:p>
          <a:p>
            <a:endParaRPr lang="en-US" sz="1800" dirty="0">
              <a:solidFill>
                <a:srgbClr val="0000FF"/>
              </a:solidFill>
              <a:latin typeface="Courier New" pitchFamily="49" charset="0"/>
              <a:cs typeface="Courier New" pitchFamily="49" charset="0"/>
            </a:endParaRPr>
          </a:p>
          <a:p>
            <a:r>
              <a:rPr lang="en-US" sz="1800" dirty="0" smtClean="0">
                <a:solidFill>
                  <a:srgbClr val="000000"/>
                </a:solidFill>
                <a:latin typeface="Courier New" pitchFamily="49" charset="0"/>
                <a:cs typeface="Courier New" pitchFamily="49" charset="0"/>
              </a:rPr>
              <a:t>*</a:t>
            </a:r>
            <a:r>
              <a:rPr lang="en-US" sz="1800" dirty="0" err="1" smtClean="0">
                <a:solidFill>
                  <a:srgbClr val="000000"/>
                </a:solidFill>
                <a:latin typeface="Courier New" pitchFamily="49" charset="0"/>
                <a:cs typeface="Courier New" pitchFamily="49" charset="0"/>
              </a:rPr>
              <a:t>ptr</a:t>
            </a:r>
            <a:r>
              <a:rPr lang="en-US" sz="1800" dirty="0" smtClean="0">
                <a:solidFill>
                  <a:srgbClr val="000000"/>
                </a:solidFill>
                <a:latin typeface="Courier New" pitchFamily="49" charset="0"/>
                <a:cs typeface="Courier New" pitchFamily="49" charset="0"/>
              </a:rPr>
              <a:t> = *</a:t>
            </a:r>
            <a:r>
              <a:rPr lang="en-US" sz="1800" dirty="0" err="1" smtClean="0">
                <a:solidFill>
                  <a:srgbClr val="000000"/>
                </a:solidFill>
                <a:latin typeface="Courier New" pitchFamily="49" charset="0"/>
                <a:cs typeface="Courier New" pitchFamily="49" charset="0"/>
              </a:rPr>
              <a:t>ptr</a:t>
            </a:r>
            <a:r>
              <a:rPr lang="en-US" sz="1800" dirty="0" smtClean="0">
                <a:solidFill>
                  <a:srgbClr val="000000"/>
                </a:solidFill>
                <a:latin typeface="Courier New" pitchFamily="49" charset="0"/>
                <a:cs typeface="Courier New" pitchFamily="49" charset="0"/>
              </a:rPr>
              <a:t> &amp;~CLEAR_BIT;</a:t>
            </a:r>
          </a:p>
          <a:p>
            <a:r>
              <a:rPr lang="en-US" sz="1800" dirty="0" smtClean="0">
                <a:solidFill>
                  <a:srgbClr val="000000"/>
                </a:solidFill>
                <a:latin typeface="Courier New" pitchFamily="49" charset="0"/>
                <a:cs typeface="Courier New" pitchFamily="49" charset="0"/>
              </a:rPr>
              <a:t>*</a:t>
            </a:r>
            <a:r>
              <a:rPr lang="en-US" sz="1800" dirty="0" err="1" smtClean="0">
                <a:solidFill>
                  <a:srgbClr val="000000"/>
                </a:solidFill>
                <a:latin typeface="Courier New" pitchFamily="49" charset="0"/>
                <a:cs typeface="Courier New" pitchFamily="49" charset="0"/>
              </a:rPr>
              <a:t>ptr</a:t>
            </a:r>
            <a:r>
              <a:rPr lang="en-US" sz="1800" dirty="0" smtClean="0">
                <a:solidFill>
                  <a:srgbClr val="000000"/>
                </a:solidFill>
                <a:latin typeface="Courier New" pitchFamily="49" charset="0"/>
                <a:cs typeface="Courier New" pitchFamily="49" charset="0"/>
              </a:rPr>
              <a:t> &amp;= ~CLEAR_BIT;</a:t>
            </a:r>
          </a:p>
        </p:txBody>
      </p:sp>
      <p:sp>
        <p:nvSpPr>
          <p:cNvPr id="6" name="Content Placeholder 2"/>
          <p:cNvSpPr>
            <a:spLocks noGrp="1"/>
          </p:cNvSpPr>
          <p:nvPr>
            <p:ph idx="1"/>
          </p:nvPr>
        </p:nvSpPr>
        <p:spPr>
          <a:xfrm>
            <a:off x="914400" y="1828800"/>
            <a:ext cx="6705600" cy="1828800"/>
          </a:xfrm>
        </p:spPr>
        <p:txBody>
          <a:bodyPr/>
          <a:lstStyle/>
          <a:p>
            <a:pPr>
              <a:buNone/>
            </a:pPr>
            <a:r>
              <a:rPr lang="en-US" dirty="0" smtClean="0"/>
              <a:t>      </a:t>
            </a:r>
            <a:r>
              <a:rPr lang="en-US" smtClean="0"/>
              <a:t>1111 0000			   </a:t>
            </a:r>
            <a:r>
              <a:rPr lang="en-US" dirty="0" smtClean="0"/>
              <a:t>0xF0</a:t>
            </a:r>
          </a:p>
          <a:p>
            <a:pPr>
              <a:buNone/>
            </a:pPr>
            <a:r>
              <a:rPr lang="en-US" dirty="0" smtClean="0"/>
              <a:t>&amp;~  </a:t>
            </a:r>
            <a:r>
              <a:rPr lang="en-US" u="sng" dirty="0" smtClean="0"/>
              <a:t>0010 </a:t>
            </a:r>
            <a:r>
              <a:rPr lang="en-US" u="sng" smtClean="0"/>
              <a:t>0010</a:t>
            </a:r>
            <a:r>
              <a:rPr lang="en-US" smtClean="0"/>
              <a:t>  	     </a:t>
            </a:r>
            <a:r>
              <a:rPr lang="en-US" dirty="0" smtClean="0"/>
              <a:t>&amp;~ </a:t>
            </a:r>
            <a:r>
              <a:rPr lang="en-US" u="sng" dirty="0" smtClean="0"/>
              <a:t>0x22</a:t>
            </a:r>
          </a:p>
          <a:p>
            <a:pPr>
              <a:buNone/>
            </a:pPr>
            <a:r>
              <a:rPr lang="en-US" dirty="0" smtClean="0"/>
              <a:t>      </a:t>
            </a:r>
            <a:r>
              <a:rPr lang="en-US" smtClean="0"/>
              <a:t>1101 0000			   </a:t>
            </a:r>
            <a:r>
              <a:rPr lang="en-US" dirty="0" smtClean="0"/>
              <a:t>0xD0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withEffect">
                                  <p:stCondLst>
                                    <p:cond delay="0"/>
                                  </p:stCondLst>
                                  <p:childTnLst>
                                    <p:animEffect transition="out" filter="dissolve">
                                      <p:cBhvr>
                                        <p:cTn id="6" dur="500"/>
                                        <p:tgtEl>
                                          <p:spTgt spid="6">
                                            <p:txEl>
                                              <p:pRg st="1" end="1"/>
                                            </p:txEl>
                                          </p:spTgt>
                                        </p:tgtEl>
                                      </p:cBhvr>
                                    </p:animEffect>
                                    <p:set>
                                      <p:cBhvr>
                                        <p:cTn id="7" dur="1" fill="hold">
                                          <p:stCondLst>
                                            <p:cond delay="499"/>
                                          </p:stCondLst>
                                        </p:cTn>
                                        <p:tgtEl>
                                          <p:spTgt spid="6">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Toggling bits</a:t>
            </a:r>
            <a:br>
              <a:rPr lang="en-US" dirty="0" smtClean="0"/>
            </a:br>
            <a:r>
              <a:rPr lang="en-US" dirty="0" smtClean="0"/>
              <a:t>XOR</a:t>
            </a:r>
            <a:endParaRPr lang="en-US" dirty="0"/>
          </a:p>
        </p:txBody>
      </p:sp>
      <p:sp>
        <p:nvSpPr>
          <p:cNvPr id="4" name="Rectangle 4"/>
          <p:cNvSpPr>
            <a:spLocks noChangeArrowheads="1"/>
          </p:cNvSpPr>
          <p:nvPr/>
        </p:nvSpPr>
        <p:spPr bwMode="auto">
          <a:xfrm>
            <a:off x="685800" y="3886200"/>
            <a:ext cx="7848600" cy="1754326"/>
          </a:xfrm>
          <a:prstGeom prst="rect">
            <a:avLst/>
          </a:prstGeom>
          <a:solidFill>
            <a:schemeClr val="tx1"/>
          </a:solidFill>
          <a:ln w="9525">
            <a:solidFill>
              <a:srgbClr val="000000"/>
            </a:solidFill>
            <a:miter lim="800000"/>
            <a:headEnd/>
            <a:tailEnd/>
          </a:ln>
          <a:effectLst/>
        </p:spPr>
        <p:txBody>
          <a:bodyPr>
            <a:spAutoFit/>
          </a:bodyPr>
          <a:lstStyle/>
          <a:p>
            <a:r>
              <a:rPr lang="en-US" sz="1800" dirty="0">
                <a:solidFill>
                  <a:srgbClr val="0000FF"/>
                </a:solidFill>
                <a:latin typeface="Courier New" pitchFamily="49" charset="0"/>
                <a:cs typeface="Courier New" pitchFamily="49" charset="0"/>
              </a:rPr>
              <a:t>#define </a:t>
            </a:r>
            <a:r>
              <a:rPr lang="en-US" sz="1800" dirty="0" smtClean="0">
                <a:solidFill>
                  <a:srgbClr val="000000"/>
                </a:solidFill>
                <a:latin typeface="Courier New" pitchFamily="49" charset="0"/>
                <a:cs typeface="Courier New" pitchFamily="49" charset="0"/>
              </a:rPr>
              <a:t>DEVICE_REGISTER_ADDR 0x00010000</a:t>
            </a:r>
            <a:endParaRPr lang="en-US" sz="1800" dirty="0">
              <a:solidFill>
                <a:srgbClr val="000000"/>
              </a:solidFill>
              <a:latin typeface="Courier New" pitchFamily="49" charset="0"/>
              <a:cs typeface="Courier New" pitchFamily="49" charset="0"/>
            </a:endParaRPr>
          </a:p>
          <a:p>
            <a:r>
              <a:rPr lang="en-US" sz="1800" dirty="0">
                <a:solidFill>
                  <a:srgbClr val="0000FF"/>
                </a:solidFill>
                <a:latin typeface="Courier New" pitchFamily="49" charset="0"/>
                <a:cs typeface="Courier New" pitchFamily="49" charset="0"/>
              </a:rPr>
              <a:t>#define </a:t>
            </a:r>
            <a:r>
              <a:rPr lang="en-US" sz="1800" dirty="0" smtClean="0">
                <a:solidFill>
                  <a:srgbClr val="000000"/>
                </a:solidFill>
                <a:latin typeface="Courier New" pitchFamily="49" charset="0"/>
                <a:cs typeface="Courier New" pitchFamily="49" charset="0"/>
              </a:rPr>
              <a:t>TOGGLE_BIT_4			0x10</a:t>
            </a:r>
            <a:endParaRPr lang="en-US" sz="1800" dirty="0">
              <a:solidFill>
                <a:srgbClr val="000000"/>
              </a:solidFill>
              <a:latin typeface="Courier New" pitchFamily="49" charset="0"/>
              <a:cs typeface="Courier New" pitchFamily="49" charset="0"/>
            </a:endParaRPr>
          </a:p>
          <a:p>
            <a:endParaRPr lang="en-US" sz="1800" dirty="0">
              <a:solidFill>
                <a:srgbClr val="0000FF"/>
              </a:solidFill>
              <a:latin typeface="Courier New" pitchFamily="49" charset="0"/>
              <a:cs typeface="Courier New" pitchFamily="49" charset="0"/>
            </a:endParaRPr>
          </a:p>
          <a:p>
            <a:r>
              <a:rPr lang="en-US" sz="1800" dirty="0">
                <a:solidFill>
                  <a:srgbClr val="0000FF"/>
                </a:solidFill>
                <a:latin typeface="Courier New" pitchFamily="49" charset="0"/>
                <a:cs typeface="Courier New" pitchFamily="49" charset="0"/>
              </a:rPr>
              <a:t>char </a:t>
            </a:r>
            <a:r>
              <a:rPr lang="en-US" sz="1800" dirty="0">
                <a:solidFill>
                  <a:srgbClr val="000000"/>
                </a:solidFill>
                <a:latin typeface="Courier New" pitchFamily="49" charset="0"/>
                <a:cs typeface="Courier New" pitchFamily="49" charset="0"/>
              </a:rPr>
              <a:t>*</a:t>
            </a:r>
            <a:r>
              <a:rPr lang="en-US" sz="1800" dirty="0" err="1">
                <a:solidFill>
                  <a:srgbClr val="000000"/>
                </a:solidFill>
                <a:latin typeface="Courier New" pitchFamily="49" charset="0"/>
                <a:cs typeface="Courier New" pitchFamily="49" charset="0"/>
              </a:rPr>
              <a:t>ptr</a:t>
            </a:r>
            <a:r>
              <a:rPr lang="en-US" sz="1800" dirty="0">
                <a:solidFill>
                  <a:srgbClr val="000000"/>
                </a:solidFill>
                <a:latin typeface="Courier New" pitchFamily="49" charset="0"/>
                <a:cs typeface="Courier New" pitchFamily="49" charset="0"/>
              </a:rPr>
              <a:t> = (</a:t>
            </a:r>
            <a:r>
              <a:rPr lang="en-US" sz="1800" dirty="0">
                <a:solidFill>
                  <a:srgbClr val="0000FF"/>
                </a:solidFill>
                <a:latin typeface="Courier New" pitchFamily="49" charset="0"/>
                <a:cs typeface="Courier New" pitchFamily="49" charset="0"/>
              </a:rPr>
              <a:t>char </a:t>
            </a:r>
            <a:r>
              <a:rPr lang="en-US" sz="1800" dirty="0" smtClean="0">
                <a:solidFill>
                  <a:srgbClr val="000000"/>
                </a:solidFill>
                <a:latin typeface="Courier New" pitchFamily="49" charset="0"/>
                <a:cs typeface="Courier New" pitchFamily="49" charset="0"/>
              </a:rPr>
              <a:t>*) DEVICE_REGISTER_ADDR ;</a:t>
            </a:r>
            <a:endParaRPr lang="en-US" sz="1800" dirty="0">
              <a:solidFill>
                <a:srgbClr val="000000"/>
              </a:solidFill>
              <a:latin typeface="Courier New" pitchFamily="49" charset="0"/>
              <a:cs typeface="Courier New" pitchFamily="49" charset="0"/>
            </a:endParaRPr>
          </a:p>
          <a:p>
            <a:endParaRPr lang="en-US" sz="1800" dirty="0">
              <a:solidFill>
                <a:srgbClr val="0000FF"/>
              </a:solidFill>
              <a:latin typeface="Courier New" pitchFamily="49" charset="0"/>
              <a:cs typeface="Courier New" pitchFamily="49" charset="0"/>
            </a:endParaRPr>
          </a:p>
          <a:p>
            <a:r>
              <a:rPr lang="en-US" sz="1800" dirty="0" smtClean="0">
                <a:solidFill>
                  <a:srgbClr val="000000"/>
                </a:solidFill>
                <a:latin typeface="Courier New" pitchFamily="49" charset="0"/>
                <a:cs typeface="Courier New" pitchFamily="49" charset="0"/>
              </a:rPr>
              <a:t>*</a:t>
            </a:r>
            <a:r>
              <a:rPr lang="en-US" sz="1800" dirty="0" err="1">
                <a:solidFill>
                  <a:srgbClr val="000000"/>
                </a:solidFill>
                <a:latin typeface="Courier New" pitchFamily="49" charset="0"/>
                <a:cs typeface="Courier New" pitchFamily="49" charset="0"/>
              </a:rPr>
              <a:t>ptr</a:t>
            </a: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TOGGLE_BIT;</a:t>
            </a:r>
            <a:endParaRPr lang="en-US" sz="1800" dirty="0">
              <a:solidFill>
                <a:srgbClr val="000000"/>
              </a:solidFill>
              <a:latin typeface="Courier New" pitchFamily="49" charset="0"/>
              <a:cs typeface="Courier New" pitchFamily="49" charset="0"/>
            </a:endParaRPr>
          </a:p>
        </p:txBody>
      </p:sp>
      <p:sp>
        <p:nvSpPr>
          <p:cNvPr id="6" name="Content Placeholder 2"/>
          <p:cNvSpPr>
            <a:spLocks noGrp="1"/>
          </p:cNvSpPr>
          <p:nvPr>
            <p:ph idx="1"/>
          </p:nvPr>
        </p:nvSpPr>
        <p:spPr>
          <a:xfrm>
            <a:off x="1752600" y="1828800"/>
            <a:ext cx="5486400" cy="1828800"/>
          </a:xfrm>
        </p:spPr>
        <p:txBody>
          <a:bodyPr/>
          <a:lstStyle/>
          <a:p>
            <a:pPr>
              <a:buNone/>
            </a:pPr>
            <a:r>
              <a:rPr lang="en-US" dirty="0" smtClean="0"/>
              <a:t>   </a:t>
            </a:r>
            <a:r>
              <a:rPr lang="en-US" smtClean="0"/>
              <a:t>1111 0000		   </a:t>
            </a:r>
            <a:r>
              <a:rPr lang="en-US" dirty="0" smtClean="0"/>
              <a:t>0xF0</a:t>
            </a:r>
          </a:p>
          <a:p>
            <a:pPr>
              <a:buNone/>
            </a:pPr>
            <a:r>
              <a:rPr lang="en-US" dirty="0" smtClean="0"/>
              <a:t>^ </a:t>
            </a:r>
            <a:r>
              <a:rPr lang="en-US" u="sng" dirty="0" smtClean="0"/>
              <a:t>0010 </a:t>
            </a:r>
            <a:r>
              <a:rPr lang="en-US" u="sng" smtClean="0"/>
              <a:t>0010</a:t>
            </a:r>
            <a:r>
              <a:rPr lang="en-US" smtClean="0"/>
              <a:t> 		^ </a:t>
            </a:r>
            <a:r>
              <a:rPr lang="en-US" u="sng" dirty="0" smtClean="0"/>
              <a:t>0x22</a:t>
            </a:r>
          </a:p>
          <a:p>
            <a:pPr>
              <a:buNone/>
            </a:pPr>
            <a:r>
              <a:rPr lang="en-US" dirty="0" smtClean="0"/>
              <a:t>   </a:t>
            </a:r>
            <a:r>
              <a:rPr lang="en-US" smtClean="0"/>
              <a:t>1101 0010		   </a:t>
            </a:r>
            <a:r>
              <a:rPr lang="en-US" dirty="0" smtClean="0"/>
              <a:t>0xD2</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Shifting bits</a:t>
            </a:r>
            <a:endParaRPr lang="en-US" dirty="0"/>
          </a:p>
        </p:txBody>
      </p:sp>
      <p:sp>
        <p:nvSpPr>
          <p:cNvPr id="6" name="Content Placeholder 2"/>
          <p:cNvSpPr>
            <a:spLocks noGrp="1"/>
          </p:cNvSpPr>
          <p:nvPr>
            <p:ph idx="1"/>
          </p:nvPr>
        </p:nvSpPr>
        <p:spPr>
          <a:xfrm>
            <a:off x="990600" y="1828800"/>
            <a:ext cx="3200400" cy="1828800"/>
          </a:xfrm>
        </p:spPr>
        <p:txBody>
          <a:bodyPr/>
          <a:lstStyle/>
          <a:p>
            <a:pPr>
              <a:buNone/>
            </a:pPr>
            <a:r>
              <a:rPr lang="en-US" dirty="0" smtClean="0"/>
              <a:t>      1111 0000</a:t>
            </a:r>
          </a:p>
          <a:p>
            <a:pPr>
              <a:buNone/>
            </a:pPr>
            <a:r>
              <a:rPr lang="en-US" dirty="0" smtClean="0"/>
              <a:t>&gt;&gt;  </a:t>
            </a:r>
            <a:r>
              <a:rPr lang="en-US" u="sng" dirty="0" smtClean="0"/>
              <a:t>0000 0010</a:t>
            </a:r>
          </a:p>
          <a:p>
            <a:pPr>
              <a:buNone/>
            </a:pPr>
            <a:r>
              <a:rPr lang="en-US" dirty="0"/>
              <a:t> </a:t>
            </a:r>
            <a:r>
              <a:rPr lang="en-US" dirty="0" smtClean="0"/>
              <a:t>      0011 1100</a:t>
            </a:r>
          </a:p>
        </p:txBody>
      </p:sp>
      <p:sp>
        <p:nvSpPr>
          <p:cNvPr id="5" name="Content Placeholder 2"/>
          <p:cNvSpPr txBox="1">
            <a:spLocks/>
          </p:cNvSpPr>
          <p:nvPr/>
        </p:nvSpPr>
        <p:spPr bwMode="auto">
          <a:xfrm>
            <a:off x="4876800" y="1905000"/>
            <a:ext cx="3200400" cy="182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1111 0000</a:t>
            </a: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&lt;&lt;  </a:t>
            </a:r>
            <a:r>
              <a:rPr kumimoji="0" lang="en-US" sz="3200" b="0" i="0" u="sng"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0000 0001</a:t>
            </a: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1110 0000</a:t>
            </a:r>
          </a:p>
        </p:txBody>
      </p:sp>
      <p:sp>
        <p:nvSpPr>
          <p:cNvPr id="7" name="Rectangle 4"/>
          <p:cNvSpPr>
            <a:spLocks noChangeArrowheads="1"/>
          </p:cNvSpPr>
          <p:nvPr/>
        </p:nvSpPr>
        <p:spPr bwMode="auto">
          <a:xfrm>
            <a:off x="685800" y="4362271"/>
            <a:ext cx="7848600" cy="1200329"/>
          </a:xfrm>
          <a:prstGeom prst="rect">
            <a:avLst/>
          </a:prstGeom>
          <a:solidFill>
            <a:schemeClr val="tx1"/>
          </a:solidFill>
          <a:ln w="9525">
            <a:solidFill>
              <a:srgbClr val="000000"/>
            </a:solidFill>
            <a:miter lim="800000"/>
            <a:headEnd/>
            <a:tailEnd/>
          </a:ln>
          <a:effectLst/>
        </p:spPr>
        <p:txBody>
          <a:bodyPr>
            <a:spAutoFit/>
          </a:bodyPr>
          <a:lstStyle/>
          <a:p>
            <a:r>
              <a:rPr lang="en-US" sz="1800" dirty="0" smtClean="0">
                <a:solidFill>
                  <a:srgbClr val="0000FF"/>
                </a:solidFill>
                <a:latin typeface="Courier New" pitchFamily="49" charset="0"/>
                <a:cs typeface="Courier New" pitchFamily="49" charset="0"/>
              </a:rPr>
              <a:t>#define </a:t>
            </a:r>
            <a:r>
              <a:rPr lang="en-US" sz="1800" dirty="0" smtClean="0">
                <a:solidFill>
                  <a:srgbClr val="000000"/>
                </a:solidFill>
                <a:latin typeface="Courier New" pitchFamily="49" charset="0"/>
                <a:cs typeface="Courier New" pitchFamily="49" charset="0"/>
              </a:rPr>
              <a:t>BIT_0		( 1 &lt;&lt; 0 )</a:t>
            </a:r>
          </a:p>
          <a:p>
            <a:r>
              <a:rPr lang="en-US" sz="1800" dirty="0" smtClean="0">
                <a:solidFill>
                  <a:srgbClr val="0000FF"/>
                </a:solidFill>
                <a:latin typeface="Courier New" pitchFamily="49" charset="0"/>
                <a:cs typeface="Courier New" pitchFamily="49" charset="0"/>
              </a:rPr>
              <a:t>#define </a:t>
            </a:r>
            <a:r>
              <a:rPr lang="en-US" sz="1800" dirty="0" smtClean="0">
                <a:solidFill>
                  <a:srgbClr val="000000"/>
                </a:solidFill>
                <a:latin typeface="Courier New" pitchFamily="49" charset="0"/>
                <a:cs typeface="Courier New" pitchFamily="49" charset="0"/>
              </a:rPr>
              <a:t>BIT_1		( 1 &lt;&lt; 1 )</a:t>
            </a:r>
          </a:p>
          <a:p>
            <a:r>
              <a:rPr lang="en-US" sz="1800" dirty="0" smtClean="0">
                <a:solidFill>
                  <a:srgbClr val="0000FF"/>
                </a:solidFill>
                <a:latin typeface="Courier New" pitchFamily="49" charset="0"/>
                <a:cs typeface="Courier New" pitchFamily="49" charset="0"/>
              </a:rPr>
              <a:t>#define </a:t>
            </a:r>
            <a:r>
              <a:rPr lang="en-US" sz="1800" dirty="0" smtClean="0">
                <a:solidFill>
                  <a:srgbClr val="000000"/>
                </a:solidFill>
                <a:latin typeface="Courier New" pitchFamily="49" charset="0"/>
                <a:cs typeface="Courier New" pitchFamily="49" charset="0"/>
              </a:rPr>
              <a:t>BIT_2		( 1 &lt;&lt; 2 )</a:t>
            </a:r>
          </a:p>
          <a:p>
            <a:r>
              <a:rPr lang="en-US" sz="1800" dirty="0" smtClean="0">
                <a:solidFill>
                  <a:srgbClr val="0000FF"/>
                </a:solidFill>
                <a:latin typeface="Courier New" pitchFamily="49" charset="0"/>
                <a:cs typeface="Courier New" pitchFamily="49" charset="0"/>
              </a:rPr>
              <a:t>#define </a:t>
            </a:r>
            <a:r>
              <a:rPr lang="en-US" sz="1800" dirty="0" smtClean="0">
                <a:solidFill>
                  <a:srgbClr val="000000"/>
                </a:solidFill>
                <a:latin typeface="Courier New" pitchFamily="49" charset="0"/>
                <a:cs typeface="Courier New" pitchFamily="49" charset="0"/>
              </a:rPr>
              <a:t>BIT_3		( 1 &lt;&lt; 3 )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Shifting bits</a:t>
            </a:r>
            <a:endParaRPr lang="en-US" dirty="0"/>
          </a:p>
        </p:txBody>
      </p:sp>
      <p:sp>
        <p:nvSpPr>
          <p:cNvPr id="4" name="Rectangle 4"/>
          <p:cNvSpPr>
            <a:spLocks noChangeArrowheads="1"/>
          </p:cNvSpPr>
          <p:nvPr/>
        </p:nvSpPr>
        <p:spPr bwMode="auto">
          <a:xfrm>
            <a:off x="685800" y="4343400"/>
            <a:ext cx="7848600" cy="1200329"/>
          </a:xfrm>
          <a:prstGeom prst="rect">
            <a:avLst/>
          </a:prstGeom>
          <a:solidFill>
            <a:schemeClr val="tx1"/>
          </a:solidFill>
          <a:ln w="9525">
            <a:solidFill>
              <a:srgbClr val="000000"/>
            </a:solidFill>
            <a:miter lim="800000"/>
            <a:headEnd/>
            <a:tailEnd/>
          </a:ln>
          <a:effectLst/>
        </p:spPr>
        <p:txBody>
          <a:bodyPr>
            <a:spAutoFit/>
          </a:bodyPr>
          <a:lstStyle/>
          <a:p>
            <a:r>
              <a:rPr lang="en-US" sz="1800" dirty="0" smtClean="0">
                <a:solidFill>
                  <a:srgbClr val="FF0000"/>
                </a:solidFill>
                <a:latin typeface="Courier New" pitchFamily="49" charset="0"/>
                <a:cs typeface="Courier New" pitchFamily="49" charset="0"/>
              </a:rPr>
              <a:t>// Efficiently divide and multiply by 2^k</a:t>
            </a:r>
          </a:p>
          <a:p>
            <a:r>
              <a:rPr lang="en-US" sz="1800" dirty="0" smtClean="0">
                <a:solidFill>
                  <a:srgbClr val="0000FF"/>
                </a:solidFill>
                <a:latin typeface="Courier New" pitchFamily="49" charset="0"/>
                <a:cs typeface="Courier New" pitchFamily="49" charset="0"/>
              </a:rPr>
              <a:t>unsigned </a:t>
            </a:r>
            <a:r>
              <a:rPr lang="en-US" sz="1800" dirty="0" err="1" smtClean="0">
                <a:solidFill>
                  <a:srgbClr val="0000FF"/>
                </a:solidFill>
                <a:latin typeface="Courier New" pitchFamily="49" charset="0"/>
                <a:cs typeface="Courier New" pitchFamily="49" charset="0"/>
              </a:rPr>
              <a:t>int</a:t>
            </a:r>
            <a:r>
              <a:rPr lang="en-US" sz="1800" dirty="0" smtClean="0">
                <a:solidFill>
                  <a:srgbClr val="000000"/>
                </a:solidFill>
                <a:latin typeface="Courier New" pitchFamily="49" charset="0"/>
                <a:cs typeface="Courier New" pitchFamily="49" charset="0"/>
              </a:rPr>
              <a:t> n = 1024;</a:t>
            </a:r>
          </a:p>
          <a:p>
            <a:r>
              <a:rPr lang="en-US" sz="1800" dirty="0" smtClean="0">
                <a:solidFill>
                  <a:srgbClr val="0000FF"/>
                </a:solidFill>
                <a:latin typeface="Courier New" pitchFamily="49" charset="0"/>
                <a:cs typeface="Courier New" pitchFamily="49" charset="0"/>
              </a:rPr>
              <a:t>unsigned </a:t>
            </a:r>
            <a:r>
              <a:rPr lang="en-US" sz="1800" dirty="0" err="1" smtClean="0">
                <a:solidFill>
                  <a:srgbClr val="0000FF"/>
                </a:solidFill>
                <a:latin typeface="Courier New" pitchFamily="49" charset="0"/>
                <a:cs typeface="Courier New" pitchFamily="49" charset="0"/>
              </a:rPr>
              <a:t>int</a:t>
            </a:r>
            <a:r>
              <a:rPr lang="en-US" sz="1800" dirty="0" smtClean="0">
                <a:solidFill>
                  <a:srgbClr val="0000FF"/>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half = n &gt;&gt; 1;    </a:t>
            </a:r>
            <a:r>
              <a:rPr lang="en-US" sz="1800" dirty="0" smtClean="0">
                <a:solidFill>
                  <a:srgbClr val="FF0000"/>
                </a:solidFill>
                <a:latin typeface="Courier New" pitchFamily="49" charset="0"/>
                <a:cs typeface="Courier New" pitchFamily="49" charset="0"/>
              </a:rPr>
              <a:t>// half  == 512</a:t>
            </a:r>
          </a:p>
          <a:p>
            <a:r>
              <a:rPr lang="en-US" sz="1800" smtClean="0">
                <a:solidFill>
                  <a:srgbClr val="0000FF"/>
                </a:solidFill>
                <a:latin typeface="Courier New" pitchFamily="49" charset="0"/>
                <a:cs typeface="Courier New" pitchFamily="49" charset="0"/>
              </a:rPr>
              <a:t>unsigned int</a:t>
            </a:r>
            <a:r>
              <a:rPr lang="en-US" sz="1800" dirty="0" smtClean="0">
                <a:solidFill>
                  <a:srgbClr val="0000FF"/>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twice = n &lt;&lt; 1;   </a:t>
            </a:r>
            <a:r>
              <a:rPr lang="en-US" sz="1800" dirty="0" smtClean="0">
                <a:solidFill>
                  <a:srgbClr val="FF0000"/>
                </a:solidFill>
                <a:latin typeface="Courier New" pitchFamily="49" charset="0"/>
                <a:cs typeface="Courier New" pitchFamily="49" charset="0"/>
              </a:rPr>
              <a:t>// twice == 2048</a:t>
            </a:r>
            <a:endParaRPr lang="en-US" sz="1800" dirty="0">
              <a:solidFill>
                <a:srgbClr val="FF0000"/>
              </a:solidFill>
              <a:latin typeface="Courier New" pitchFamily="49" charset="0"/>
              <a:cs typeface="Courier New" pitchFamily="49" charset="0"/>
            </a:endParaRPr>
          </a:p>
        </p:txBody>
      </p:sp>
      <p:sp>
        <p:nvSpPr>
          <p:cNvPr id="7" name="Rectangle 4"/>
          <p:cNvSpPr>
            <a:spLocks noChangeArrowheads="1"/>
          </p:cNvSpPr>
          <p:nvPr/>
        </p:nvSpPr>
        <p:spPr bwMode="auto">
          <a:xfrm>
            <a:off x="685800" y="1828800"/>
            <a:ext cx="7848600" cy="1754326"/>
          </a:xfrm>
          <a:prstGeom prst="rect">
            <a:avLst/>
          </a:prstGeom>
          <a:solidFill>
            <a:schemeClr val="tx1"/>
          </a:solidFill>
          <a:ln w="9525">
            <a:solidFill>
              <a:srgbClr val="000000"/>
            </a:solidFill>
            <a:miter lim="800000"/>
            <a:headEnd/>
            <a:tailEnd/>
          </a:ln>
          <a:effectLst/>
        </p:spPr>
        <p:txBody>
          <a:bodyPr wrap="square">
            <a:spAutoFit/>
          </a:bodyPr>
          <a:lstStyle/>
          <a:p>
            <a:r>
              <a:rPr lang="en-US" sz="1800" dirty="0" smtClean="0">
                <a:solidFill>
                  <a:srgbClr val="0000FF"/>
                </a:solidFill>
                <a:latin typeface="Courier New" pitchFamily="49" charset="0"/>
                <a:cs typeface="Courier New" pitchFamily="49" charset="0"/>
              </a:rPr>
              <a:t>unsigned char </a:t>
            </a:r>
            <a:r>
              <a:rPr lang="en-US" sz="1800" dirty="0" smtClean="0">
                <a:solidFill>
                  <a:srgbClr val="000000"/>
                </a:solidFill>
                <a:latin typeface="Courier New" pitchFamily="49" charset="0"/>
                <a:cs typeface="Courier New" pitchFamily="49" charset="0"/>
              </a:rPr>
              <a:t>mask;</a:t>
            </a:r>
          </a:p>
          <a:p>
            <a:r>
              <a:rPr lang="en-US" sz="1800" dirty="0" smtClean="0">
                <a:solidFill>
                  <a:srgbClr val="0000FF"/>
                </a:solidFill>
                <a:latin typeface="Courier New" pitchFamily="49" charset="0"/>
                <a:cs typeface="Courier New" pitchFamily="49" charset="0"/>
              </a:rPr>
              <a:t>for</a:t>
            </a:r>
            <a:r>
              <a:rPr lang="en-US" sz="1800" dirty="0" smtClean="0">
                <a:solidFill>
                  <a:srgbClr val="000000"/>
                </a:solidFill>
                <a:latin typeface="Courier New" pitchFamily="49" charset="0"/>
                <a:cs typeface="Courier New" pitchFamily="49" charset="0"/>
              </a:rPr>
              <a:t> (mask = 0x1; mask; mask &lt;&lt;= 1 ) {</a:t>
            </a:r>
          </a:p>
          <a:p>
            <a:r>
              <a:rPr lang="en-US" sz="1800" dirty="0" smtClean="0">
                <a:solidFill>
                  <a:srgbClr val="000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if</a:t>
            </a:r>
            <a:r>
              <a:rPr lang="en-US" sz="1800" dirty="0" smtClean="0">
                <a:solidFill>
                  <a:srgbClr val="000000"/>
                </a:solidFill>
                <a:latin typeface="Courier New" pitchFamily="49" charset="0"/>
                <a:cs typeface="Courier New" pitchFamily="49" charset="0"/>
              </a:rPr>
              <a:t> ( *</a:t>
            </a:r>
            <a:r>
              <a:rPr lang="en-US" sz="1800" dirty="0" err="1" smtClean="0">
                <a:solidFill>
                  <a:srgbClr val="000000"/>
                </a:solidFill>
                <a:latin typeface="Courier New" pitchFamily="49" charset="0"/>
                <a:cs typeface="Courier New" pitchFamily="49" charset="0"/>
              </a:rPr>
              <a:t>ptr</a:t>
            </a:r>
            <a:r>
              <a:rPr lang="en-US" sz="1800" dirty="0" smtClean="0">
                <a:solidFill>
                  <a:srgbClr val="000000"/>
                </a:solidFill>
                <a:latin typeface="Courier New" pitchFamily="49" charset="0"/>
                <a:cs typeface="Courier New" pitchFamily="49" charset="0"/>
              </a:rPr>
              <a:t> &amp; mask ) {</a:t>
            </a:r>
          </a:p>
          <a:p>
            <a:r>
              <a:rPr lang="en-US" sz="1800" dirty="0" smtClean="0">
                <a:solidFill>
                  <a:srgbClr val="000000"/>
                </a:solidFill>
                <a:latin typeface="Courier New" pitchFamily="49" charset="0"/>
                <a:cs typeface="Courier New" pitchFamily="49" charset="0"/>
              </a:rPr>
              <a:t>		</a:t>
            </a:r>
            <a:r>
              <a:rPr lang="en-US" sz="1800" dirty="0" smtClean="0">
                <a:solidFill>
                  <a:srgbClr val="00FF00"/>
                </a:solidFill>
                <a:latin typeface="Courier New" pitchFamily="49" charset="0"/>
                <a:cs typeface="Courier New" pitchFamily="49" charset="0"/>
              </a:rPr>
              <a:t> /* Do </a:t>
            </a:r>
            <a:r>
              <a:rPr lang="en-US" sz="1800" dirty="0" err="1" smtClean="0">
                <a:solidFill>
                  <a:srgbClr val="00FF00"/>
                </a:solidFill>
                <a:latin typeface="Courier New" pitchFamily="49" charset="0"/>
                <a:cs typeface="Courier New" pitchFamily="49" charset="0"/>
              </a:rPr>
              <a:t>somthing</a:t>
            </a:r>
            <a:r>
              <a:rPr lang="en-US" sz="1800" dirty="0" smtClean="0">
                <a:solidFill>
                  <a:srgbClr val="00FF00"/>
                </a:solidFill>
                <a:latin typeface="Courier New" pitchFamily="49" charset="0"/>
                <a:cs typeface="Courier New" pitchFamily="49" charset="0"/>
              </a:rPr>
              <a:t>... /*</a:t>
            </a:r>
          </a:p>
          <a:p>
            <a:r>
              <a:rPr lang="en-US" sz="1800" dirty="0" smtClean="0">
                <a:solidFill>
                  <a:srgbClr val="000000"/>
                </a:solidFill>
                <a:latin typeface="Courier New" pitchFamily="49" charset="0"/>
                <a:cs typeface="Courier New" pitchFamily="49" charset="0"/>
              </a:rPr>
              <a:t>	}</a:t>
            </a:r>
          </a:p>
          <a:p>
            <a:r>
              <a:rPr lang="en-US" sz="1800" dirty="0" smtClean="0">
                <a:solidFill>
                  <a:srgbClr val="000000"/>
                </a:solidFill>
                <a:latin typeface="Courier New" pitchFamily="49" charset="0"/>
                <a:cs typeface="Courier New" pitchFamily="49" charset="0"/>
              </a:rPr>
              <a:t>}</a:t>
            </a:r>
            <a:endParaRPr lang="en-US" sz="1800" dirty="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Bit Manipulation Examples</a:t>
            </a:r>
            <a:endParaRPr lang="en-US" dirty="0"/>
          </a:p>
        </p:txBody>
      </p:sp>
      <p:sp>
        <p:nvSpPr>
          <p:cNvPr id="4" name="Rectangle 3"/>
          <p:cNvSpPr>
            <a:spLocks noChangeArrowheads="1"/>
          </p:cNvSpPr>
          <p:nvPr/>
        </p:nvSpPr>
        <p:spPr bwMode="auto">
          <a:xfrm>
            <a:off x="304800" y="1981200"/>
            <a:ext cx="8610600" cy="3416320"/>
          </a:xfrm>
          <a:prstGeom prst="rect">
            <a:avLst/>
          </a:prstGeom>
          <a:solidFill>
            <a:schemeClr val="tx1"/>
          </a:solidFill>
          <a:ln w="9525">
            <a:solidFill>
              <a:srgbClr val="000000"/>
            </a:solidFill>
            <a:miter lim="800000"/>
            <a:headEnd/>
            <a:tailEnd/>
          </a:ln>
          <a:effectLst/>
        </p:spPr>
        <p:txBody>
          <a:bodyPr wrap="square">
            <a:spAutoFit/>
          </a:bodyPr>
          <a:lstStyle/>
          <a:p>
            <a:r>
              <a:rPr lang="en-US" sz="1800" dirty="0" smtClean="0">
                <a:solidFill>
                  <a:srgbClr val="0000FF"/>
                </a:solidFill>
                <a:latin typeface="Courier New" pitchFamily="49" charset="0"/>
                <a:cs typeface="Courier New" pitchFamily="49" charset="0"/>
              </a:rPr>
              <a:t>void</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SetMultiBitField</a:t>
            </a:r>
            <a:r>
              <a:rPr lang="en-US" sz="1800" dirty="0" smtClean="0">
                <a:solidFill>
                  <a:srgbClr val="000000"/>
                </a:solidFill>
                <a:latin typeface="Courier New" pitchFamily="49" charset="0"/>
                <a:cs typeface="Courier New" pitchFamily="49" charset="0"/>
              </a:rPr>
              <a:t>(</a:t>
            </a:r>
            <a:r>
              <a:rPr lang="en-US" sz="1800" dirty="0" err="1" smtClean="0">
                <a:solidFill>
                  <a:srgbClr val="0000FF"/>
                </a:solidFill>
                <a:latin typeface="Courier New" pitchFamily="49" charset="0"/>
                <a:cs typeface="Courier New" pitchFamily="49" charset="0"/>
              </a:rPr>
              <a:t>int</a:t>
            </a:r>
            <a:r>
              <a:rPr lang="en-US" sz="1800" dirty="0" smtClean="0">
                <a:solidFill>
                  <a:srgbClr val="0000FF"/>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a:t>
            </a:r>
            <a:r>
              <a:rPr lang="en-US" sz="1800" dirty="0" err="1" smtClean="0">
                <a:solidFill>
                  <a:srgbClr val="000000"/>
                </a:solidFill>
                <a:latin typeface="Courier New" pitchFamily="49" charset="0"/>
                <a:cs typeface="Courier New" pitchFamily="49" charset="0"/>
              </a:rPr>
              <a:t>reg</a:t>
            </a:r>
            <a:r>
              <a:rPr lang="en-US" sz="1800" dirty="0" smtClean="0">
                <a:solidFill>
                  <a:srgbClr val="000000"/>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int</a:t>
            </a:r>
            <a:r>
              <a:rPr lang="en-US" sz="1800" dirty="0" smtClean="0">
                <a:solidFill>
                  <a:srgbClr val="0000FF"/>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val</a:t>
            </a:r>
            <a:r>
              <a:rPr lang="en-US" sz="1800" dirty="0" smtClean="0">
                <a:solidFill>
                  <a:srgbClr val="000000"/>
                </a:solidFill>
                <a:latin typeface="Courier New" pitchFamily="49" charset="0"/>
                <a:cs typeface="Courier New" pitchFamily="49" charset="0"/>
              </a:rPr>
              <a:t>) {</a:t>
            </a:r>
          </a:p>
          <a:p>
            <a:r>
              <a:rPr lang="en-US" sz="1800" dirty="0" smtClean="0">
                <a:solidFill>
                  <a:srgbClr val="FF0000"/>
                </a:solidFill>
                <a:latin typeface="Courier New" pitchFamily="49" charset="0"/>
                <a:cs typeface="Courier New" pitchFamily="49" charset="0"/>
              </a:rPr>
              <a:t>   /* Set bits 2-4 of </a:t>
            </a:r>
            <a:r>
              <a:rPr lang="en-US" sz="1800" i="1" dirty="0" err="1" smtClean="0">
                <a:solidFill>
                  <a:srgbClr val="FF0000"/>
                </a:solidFill>
                <a:latin typeface="Courier New" pitchFamily="49" charset="0"/>
                <a:cs typeface="Courier New" pitchFamily="49" charset="0"/>
              </a:rPr>
              <a:t>reg</a:t>
            </a:r>
            <a:r>
              <a:rPr lang="en-US" sz="1800" dirty="0" smtClean="0">
                <a:solidFill>
                  <a:srgbClr val="FF0000"/>
                </a:solidFill>
                <a:latin typeface="Courier New" pitchFamily="49" charset="0"/>
                <a:cs typeface="Courier New" pitchFamily="49" charset="0"/>
              </a:rPr>
              <a:t> to </a:t>
            </a:r>
            <a:r>
              <a:rPr lang="en-US" sz="1800" i="1" dirty="0" err="1" smtClean="0">
                <a:solidFill>
                  <a:srgbClr val="FF0000"/>
                </a:solidFill>
                <a:latin typeface="Courier New" pitchFamily="49" charset="0"/>
                <a:cs typeface="Courier New" pitchFamily="49" charset="0"/>
              </a:rPr>
              <a:t>val</a:t>
            </a:r>
            <a:r>
              <a:rPr lang="en-US" sz="1800" i="1" dirty="0" smtClean="0">
                <a:solidFill>
                  <a:srgbClr val="FF0000"/>
                </a:solidFill>
                <a:latin typeface="Courier New" pitchFamily="49" charset="0"/>
                <a:cs typeface="Courier New" pitchFamily="49" charset="0"/>
              </a:rPr>
              <a:t>  */</a:t>
            </a:r>
          </a:p>
          <a:p>
            <a:endParaRPr lang="en-US" sz="1800" dirty="0" smtClean="0">
              <a:solidFill>
                <a:srgbClr val="000000"/>
              </a:solidFill>
              <a:latin typeface="Courier New" pitchFamily="49" charset="0"/>
              <a:cs typeface="Courier New" pitchFamily="49" charset="0"/>
            </a:endParaRPr>
          </a:p>
          <a:p>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val</a:t>
            </a:r>
            <a:r>
              <a:rPr lang="en-US" sz="1800" dirty="0" smtClean="0">
                <a:solidFill>
                  <a:srgbClr val="000000"/>
                </a:solidFill>
                <a:latin typeface="Courier New" pitchFamily="49" charset="0"/>
                <a:cs typeface="Courier New" pitchFamily="49" charset="0"/>
              </a:rPr>
              <a:t>  &amp;=  0x7; </a:t>
            </a:r>
            <a:r>
              <a:rPr lang="en-US" sz="1800" dirty="0" smtClean="0">
                <a:solidFill>
                  <a:srgbClr val="FF0000"/>
                </a:solidFill>
                <a:latin typeface="Courier New" pitchFamily="49" charset="0"/>
                <a:cs typeface="Courier New" pitchFamily="49" charset="0"/>
              </a:rPr>
              <a:t>// make sure </a:t>
            </a:r>
            <a:r>
              <a:rPr lang="en-US" sz="1800" i="1" dirty="0" err="1" smtClean="0">
                <a:solidFill>
                  <a:srgbClr val="FF0000"/>
                </a:solidFill>
                <a:latin typeface="Courier New" pitchFamily="49" charset="0"/>
                <a:cs typeface="Courier New" pitchFamily="49" charset="0"/>
              </a:rPr>
              <a:t>val</a:t>
            </a:r>
            <a:r>
              <a:rPr lang="en-US" sz="1800" dirty="0" err="1" smtClean="0">
                <a:solidFill>
                  <a:srgbClr val="FF0000"/>
                </a:solidFill>
                <a:latin typeface="Courier New" pitchFamily="49" charset="0"/>
                <a:cs typeface="Courier New" pitchFamily="49" charset="0"/>
              </a:rPr>
              <a:t>’s</a:t>
            </a:r>
            <a:r>
              <a:rPr lang="en-US" sz="1800" dirty="0" smtClean="0">
                <a:solidFill>
                  <a:srgbClr val="FF0000"/>
                </a:solidFill>
                <a:latin typeface="Courier New" pitchFamily="49" charset="0"/>
                <a:cs typeface="Courier New" pitchFamily="49" charset="0"/>
              </a:rPr>
              <a:t> value is valid (0x0-0x7)</a:t>
            </a:r>
            <a:endParaRPr lang="en-US" sz="1800" dirty="0" smtClean="0">
              <a:solidFill>
                <a:srgbClr val="000000"/>
              </a:solidFill>
              <a:latin typeface="Courier New" pitchFamily="49" charset="0"/>
              <a:cs typeface="Courier New" pitchFamily="49" charset="0"/>
            </a:endParaRPr>
          </a:p>
          <a:p>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val</a:t>
            </a:r>
            <a:r>
              <a:rPr lang="en-US" sz="1800" dirty="0" smtClean="0">
                <a:solidFill>
                  <a:srgbClr val="000000"/>
                </a:solidFill>
                <a:latin typeface="Courier New" pitchFamily="49" charset="0"/>
                <a:cs typeface="Courier New" pitchFamily="49" charset="0"/>
              </a:rPr>
              <a:t>  &lt;&lt;= 2;   </a:t>
            </a:r>
            <a:r>
              <a:rPr lang="en-US" sz="1800" dirty="0" smtClean="0">
                <a:solidFill>
                  <a:srgbClr val="FF0000"/>
                </a:solidFill>
                <a:latin typeface="Courier New" pitchFamily="49" charset="0"/>
                <a:cs typeface="Courier New" pitchFamily="49" charset="0"/>
              </a:rPr>
              <a:t>// shift it to place</a:t>
            </a:r>
            <a:endParaRPr lang="en-US" sz="1800" dirty="0" smtClean="0">
              <a:solidFill>
                <a:srgbClr val="000000"/>
              </a:solidFill>
              <a:latin typeface="Courier New" pitchFamily="49" charset="0"/>
              <a:cs typeface="Courier New" pitchFamily="49" charset="0"/>
            </a:endParaRPr>
          </a:p>
          <a:p>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reg</a:t>
            </a:r>
            <a:r>
              <a:rPr lang="en-US" sz="1800" dirty="0" smtClean="0">
                <a:solidFill>
                  <a:srgbClr val="000000"/>
                </a:solidFill>
                <a:latin typeface="Courier New" pitchFamily="49" charset="0"/>
                <a:cs typeface="Courier New" pitchFamily="49" charset="0"/>
              </a:rPr>
              <a:t> &amp;= ~(0x7&lt;&lt;2); </a:t>
            </a:r>
            <a:r>
              <a:rPr lang="en-US" sz="1800" dirty="0" smtClean="0">
                <a:solidFill>
                  <a:srgbClr val="FF0000"/>
                </a:solidFill>
                <a:latin typeface="Courier New" pitchFamily="49" charset="0"/>
                <a:cs typeface="Courier New" pitchFamily="49" charset="0"/>
              </a:rPr>
              <a:t>// clear the old value</a:t>
            </a:r>
            <a:endParaRPr lang="en-US" sz="1800" dirty="0" smtClean="0">
              <a:solidFill>
                <a:srgbClr val="000000"/>
              </a:solidFill>
              <a:latin typeface="Courier New" pitchFamily="49" charset="0"/>
              <a:cs typeface="Courier New" pitchFamily="49" charset="0"/>
            </a:endParaRPr>
          </a:p>
          <a:p>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reg</a:t>
            </a:r>
            <a:r>
              <a:rPr lang="en-US" sz="1800" dirty="0" smtClean="0">
                <a:solidFill>
                  <a:srgbClr val="000000"/>
                </a:solidFill>
                <a:latin typeface="Courier New" pitchFamily="49" charset="0"/>
                <a:cs typeface="Courier New" pitchFamily="49" charset="0"/>
              </a:rPr>
              <a:t> |= </a:t>
            </a:r>
            <a:r>
              <a:rPr lang="en-US" sz="1800" dirty="0" err="1" smtClean="0">
                <a:solidFill>
                  <a:srgbClr val="000000"/>
                </a:solidFill>
                <a:latin typeface="Courier New" pitchFamily="49" charset="0"/>
                <a:cs typeface="Courier New" pitchFamily="49" charset="0"/>
              </a:rPr>
              <a:t>val</a:t>
            </a:r>
            <a:r>
              <a:rPr lang="en-US" sz="1800" dirty="0" smtClean="0">
                <a:solidFill>
                  <a:srgbClr val="000000"/>
                </a:solidFill>
                <a:latin typeface="Courier New" pitchFamily="49" charset="0"/>
                <a:cs typeface="Courier New" pitchFamily="49" charset="0"/>
              </a:rPr>
              <a:t>;  </a:t>
            </a:r>
            <a:r>
              <a:rPr lang="en-US" sz="1800" dirty="0" smtClean="0">
                <a:solidFill>
                  <a:srgbClr val="FF0000"/>
                </a:solidFill>
                <a:latin typeface="Courier New" pitchFamily="49" charset="0"/>
                <a:cs typeface="Courier New" pitchFamily="49" charset="0"/>
              </a:rPr>
              <a:t>// set the new value</a:t>
            </a:r>
            <a:endParaRPr lang="en-US" sz="1800" dirty="0" smtClean="0">
              <a:solidFill>
                <a:srgbClr val="000000"/>
              </a:solidFill>
              <a:latin typeface="Courier New" pitchFamily="49" charset="0"/>
              <a:cs typeface="Courier New" pitchFamily="49" charset="0"/>
            </a:endParaRPr>
          </a:p>
          <a:p>
            <a:r>
              <a:rPr lang="en-US" sz="1800" dirty="0" smtClean="0">
                <a:solidFill>
                  <a:srgbClr val="FF0000"/>
                </a:solidFill>
                <a:latin typeface="Courier New" pitchFamily="49" charset="0"/>
                <a:cs typeface="Courier New" pitchFamily="49" charset="0"/>
              </a:rPr>
              <a:t>  </a:t>
            </a:r>
          </a:p>
          <a:p>
            <a:r>
              <a:rPr lang="en-US" sz="1800" dirty="0" smtClean="0">
                <a:solidFill>
                  <a:srgbClr val="FF0000"/>
                </a:solidFill>
                <a:latin typeface="Courier New" pitchFamily="49" charset="0"/>
                <a:cs typeface="Courier New" pitchFamily="49" charset="0"/>
              </a:rPr>
              <a:t>  // or equivalently, do all in one shot: </a:t>
            </a:r>
          </a:p>
          <a:p>
            <a:r>
              <a:rPr lang="en-US" sz="1800" dirty="0" smtClean="0">
                <a:solidFill>
                  <a:srgbClr val="FF0000"/>
                </a:solidFill>
                <a:latin typeface="Courier New" pitchFamily="49" charset="0"/>
                <a:cs typeface="Courier New" pitchFamily="49" charset="0"/>
              </a:rPr>
              <a:t>  // </a:t>
            </a:r>
            <a:r>
              <a:rPr lang="en-US" sz="1800" dirty="0" smtClean="0">
                <a:solidFill>
                  <a:srgbClr val="000000"/>
                </a:solidFill>
                <a:latin typeface="Courier New" pitchFamily="49" charset="0"/>
                <a:cs typeface="Courier New" pitchFamily="49" charset="0"/>
              </a:rPr>
              <a:t>*</a:t>
            </a:r>
            <a:r>
              <a:rPr lang="en-US" sz="1800" dirty="0" err="1" smtClean="0">
                <a:solidFill>
                  <a:srgbClr val="000000"/>
                </a:solidFill>
                <a:latin typeface="Courier New" pitchFamily="49" charset="0"/>
                <a:cs typeface="Courier New" pitchFamily="49" charset="0"/>
              </a:rPr>
              <a:t>reg</a:t>
            </a:r>
            <a:r>
              <a:rPr lang="en-US" sz="1800" dirty="0" smtClean="0">
                <a:solidFill>
                  <a:srgbClr val="000000"/>
                </a:solidFill>
                <a:latin typeface="Courier New" pitchFamily="49" charset="0"/>
                <a:cs typeface="Courier New" pitchFamily="49" charset="0"/>
              </a:rPr>
              <a:t> = (*</a:t>
            </a:r>
            <a:r>
              <a:rPr lang="en-US" sz="1800" dirty="0" err="1" smtClean="0">
                <a:solidFill>
                  <a:srgbClr val="000000"/>
                </a:solidFill>
                <a:latin typeface="Courier New" pitchFamily="49" charset="0"/>
                <a:cs typeface="Courier New" pitchFamily="49" charset="0"/>
              </a:rPr>
              <a:t>reg</a:t>
            </a:r>
            <a:r>
              <a:rPr lang="en-US" sz="1800" dirty="0" smtClean="0">
                <a:solidFill>
                  <a:srgbClr val="000000"/>
                </a:solidFill>
                <a:latin typeface="Courier New" pitchFamily="49" charset="0"/>
                <a:cs typeface="Courier New" pitchFamily="49" charset="0"/>
              </a:rPr>
              <a:t> </a:t>
            </a:r>
            <a:r>
              <a:rPr lang="en-US" sz="1800" smtClean="0">
                <a:solidFill>
                  <a:srgbClr val="000000"/>
                </a:solidFill>
                <a:latin typeface="Courier New" pitchFamily="49" charset="0"/>
                <a:cs typeface="Courier New" pitchFamily="49" charset="0"/>
              </a:rPr>
              <a:t>&amp;~ 0x1C) </a:t>
            </a:r>
            <a:r>
              <a:rPr lang="en-US" sz="1800" dirty="0" smtClean="0">
                <a:solidFill>
                  <a:srgbClr val="000000"/>
                </a:solidFill>
                <a:latin typeface="Courier New" pitchFamily="49" charset="0"/>
                <a:cs typeface="Courier New" pitchFamily="49" charset="0"/>
              </a:rPr>
              <a:t>| ( (</a:t>
            </a:r>
            <a:r>
              <a:rPr lang="en-US" sz="1800" dirty="0" err="1" smtClean="0">
                <a:solidFill>
                  <a:srgbClr val="000000"/>
                </a:solidFill>
                <a:latin typeface="Courier New" pitchFamily="49" charset="0"/>
                <a:cs typeface="Courier New" pitchFamily="49" charset="0"/>
              </a:rPr>
              <a:t>val</a:t>
            </a:r>
            <a:r>
              <a:rPr lang="en-US" sz="1800" dirty="0" smtClean="0">
                <a:solidFill>
                  <a:srgbClr val="000000"/>
                </a:solidFill>
                <a:latin typeface="Courier New" pitchFamily="49" charset="0"/>
                <a:cs typeface="Courier New" pitchFamily="49" charset="0"/>
              </a:rPr>
              <a:t> &amp; 0x7) &lt;&lt; 2 );</a:t>
            </a:r>
          </a:p>
          <a:p>
            <a:endParaRPr lang="en-US" sz="1800" dirty="0" smtClean="0">
              <a:solidFill>
                <a:srgbClr val="000000"/>
              </a:solidFill>
              <a:latin typeface="Courier New" pitchFamily="49" charset="0"/>
              <a:cs typeface="Courier New" pitchFamily="49" charset="0"/>
            </a:endParaRPr>
          </a:p>
          <a:p>
            <a:r>
              <a:rPr lang="en-US" sz="1800" dirty="0" smtClean="0">
                <a:solidFill>
                  <a:srgbClr val="000000"/>
                </a:solidFill>
                <a:latin typeface="Courier New" pitchFamily="49" charset="0"/>
                <a:cs typeface="Courier New" pitchFamily="49" charset="0"/>
              </a:rPr>
              <a:t>}</a:t>
            </a:r>
            <a:endParaRPr lang="en-US" sz="1800" dirty="0">
              <a:solidFill>
                <a:srgbClr val="00FF00"/>
              </a:solidFill>
              <a:latin typeface="Courier New" pitchFamily="49" charset="0"/>
              <a:cs typeface="Courier New" pitchFamily="49" charset="0"/>
            </a:endParaRPr>
          </a:p>
        </p:txBody>
      </p:sp>
      <p:sp>
        <p:nvSpPr>
          <p:cNvPr id="5" name="Title 1"/>
          <p:cNvSpPr txBox="1">
            <a:spLocks/>
          </p:cNvSpPr>
          <p:nvPr/>
        </p:nvSpPr>
        <p:spPr bwMode="auto">
          <a:xfrm>
            <a:off x="609600" y="5334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Manipulation Examples</a:t>
            </a:r>
            <a:endParaRPr lang="en-US" dirty="0"/>
          </a:p>
        </p:txBody>
      </p:sp>
      <p:sp>
        <p:nvSpPr>
          <p:cNvPr id="4" name="Rectangle 4"/>
          <p:cNvSpPr>
            <a:spLocks noChangeArrowheads="1"/>
          </p:cNvSpPr>
          <p:nvPr/>
        </p:nvSpPr>
        <p:spPr bwMode="auto">
          <a:xfrm>
            <a:off x="685800" y="3690878"/>
            <a:ext cx="7848600" cy="2862322"/>
          </a:xfrm>
          <a:prstGeom prst="rect">
            <a:avLst/>
          </a:prstGeom>
          <a:solidFill>
            <a:schemeClr val="tx1"/>
          </a:solidFill>
          <a:ln w="9525">
            <a:solidFill>
              <a:srgbClr val="000000"/>
            </a:solidFill>
            <a:miter lim="800000"/>
            <a:headEnd/>
            <a:tailEnd/>
          </a:ln>
          <a:effectLst/>
        </p:spPr>
        <p:txBody>
          <a:bodyPr>
            <a:spAutoFit/>
          </a:bodyPr>
          <a:lstStyle/>
          <a:p>
            <a:r>
              <a:rPr lang="en-US" sz="1800" dirty="0" smtClean="0">
                <a:solidFill>
                  <a:srgbClr val="0000FF"/>
                </a:solidFill>
                <a:latin typeface="Courier New" pitchFamily="49" charset="0"/>
                <a:cs typeface="Courier New" pitchFamily="49" charset="0"/>
              </a:rPr>
              <a:t>#if defined</a:t>
            </a:r>
            <a:r>
              <a:rPr lang="en-US" sz="1800" dirty="0" smtClean="0">
                <a:solidFill>
                  <a:srgbClr val="000000"/>
                </a:solidFill>
                <a:latin typeface="Courier New" pitchFamily="49" charset="0"/>
                <a:cs typeface="Courier New" pitchFamily="49" charset="0"/>
              </a:rPr>
              <a:t>(BIG_ENDIAN)</a:t>
            </a:r>
          </a:p>
          <a:p>
            <a:r>
              <a:rPr lang="en-US" sz="1800" dirty="0" smtClean="0">
                <a:solidFill>
                  <a:srgbClr val="000000"/>
                </a:solidFill>
                <a:latin typeface="Courier New" pitchFamily="49" charset="0"/>
                <a:cs typeface="Courier New" pitchFamily="49" charset="0"/>
              </a:rPr>
              <a:t> </a:t>
            </a:r>
            <a:br>
              <a:rPr lang="en-US" sz="1800" dirty="0" smtClean="0">
                <a:solidFill>
                  <a:srgbClr val="000000"/>
                </a:solidFill>
                <a:latin typeface="Courier New" pitchFamily="49" charset="0"/>
                <a:cs typeface="Courier New" pitchFamily="49" charset="0"/>
              </a:rPr>
            </a:br>
            <a:r>
              <a:rPr lang="en-US" sz="1800" dirty="0" smtClean="0">
                <a:solidFill>
                  <a:srgbClr val="0000FF"/>
                </a:solidFill>
                <a:latin typeface="Courier New" pitchFamily="49" charset="0"/>
                <a:cs typeface="Courier New" pitchFamily="49" charset="0"/>
              </a:rPr>
              <a:t>#define </a:t>
            </a:r>
            <a:r>
              <a:rPr lang="en-US" sz="1800" dirty="0" err="1" smtClean="0">
                <a:solidFill>
                  <a:srgbClr val="000000"/>
                </a:solidFill>
                <a:latin typeface="Courier New" pitchFamily="49" charset="0"/>
                <a:cs typeface="Courier New" pitchFamily="49" charset="0"/>
              </a:rPr>
              <a:t>htons</a:t>
            </a:r>
            <a:r>
              <a:rPr lang="en-US" sz="1800" dirty="0" smtClean="0">
                <a:solidFill>
                  <a:srgbClr val="000000"/>
                </a:solidFill>
                <a:latin typeface="Courier New" pitchFamily="49" charset="0"/>
                <a:cs typeface="Courier New" pitchFamily="49" charset="0"/>
              </a:rPr>
              <a:t>(A) (A)</a:t>
            </a:r>
            <a:br>
              <a:rPr lang="en-US" sz="1800" dirty="0" smtClean="0">
                <a:solidFill>
                  <a:srgbClr val="000000"/>
                </a:solidFill>
                <a:latin typeface="Courier New" pitchFamily="49" charset="0"/>
                <a:cs typeface="Courier New" pitchFamily="49" charset="0"/>
              </a:rPr>
            </a:br>
            <a:r>
              <a:rPr lang="en-US" sz="1800" dirty="0" smtClean="0">
                <a:solidFill>
                  <a:srgbClr val="000000"/>
                </a:solidFill>
                <a:latin typeface="Courier New" pitchFamily="49" charset="0"/>
                <a:cs typeface="Courier New" pitchFamily="49" charset="0"/>
              </a:rPr>
              <a:t/>
            </a:r>
            <a:br>
              <a:rPr lang="en-US" sz="1800" dirty="0" smtClean="0">
                <a:solidFill>
                  <a:srgbClr val="000000"/>
                </a:solidFill>
                <a:latin typeface="Courier New" pitchFamily="49" charset="0"/>
                <a:cs typeface="Courier New" pitchFamily="49" charset="0"/>
              </a:rPr>
            </a:br>
            <a:r>
              <a:rPr lang="en-US" sz="1800" dirty="0" smtClean="0">
                <a:solidFill>
                  <a:srgbClr val="0000FF"/>
                </a:solidFill>
                <a:latin typeface="Courier New" pitchFamily="49" charset="0"/>
                <a:cs typeface="Courier New" pitchFamily="49" charset="0"/>
              </a:rPr>
              <a:t>#else</a:t>
            </a:r>
          </a:p>
          <a:p>
            <a:r>
              <a:rPr lang="en-US" sz="1800" dirty="0" smtClean="0">
                <a:solidFill>
                  <a:srgbClr val="000000"/>
                </a:solidFill>
                <a:latin typeface="Courier New" pitchFamily="49" charset="0"/>
                <a:cs typeface="Courier New" pitchFamily="49" charset="0"/>
              </a:rPr>
              <a:t/>
            </a:r>
            <a:br>
              <a:rPr lang="en-US" sz="1800" dirty="0" smtClean="0">
                <a:solidFill>
                  <a:srgbClr val="000000"/>
                </a:solidFill>
                <a:latin typeface="Courier New" pitchFamily="49" charset="0"/>
                <a:cs typeface="Courier New" pitchFamily="49" charset="0"/>
              </a:rPr>
            </a:br>
            <a:r>
              <a:rPr lang="en-US" sz="1800" dirty="0" smtClean="0">
                <a:solidFill>
                  <a:srgbClr val="0000FF"/>
                </a:solidFill>
                <a:latin typeface="Courier New" pitchFamily="49" charset="0"/>
                <a:cs typeface="Courier New" pitchFamily="49" charset="0"/>
              </a:rPr>
              <a:t>#define </a:t>
            </a:r>
            <a:r>
              <a:rPr lang="en-US" sz="1800" dirty="0" err="1" smtClean="0">
                <a:solidFill>
                  <a:srgbClr val="000000"/>
                </a:solidFill>
                <a:latin typeface="Courier New" pitchFamily="49" charset="0"/>
                <a:cs typeface="Courier New" pitchFamily="49" charset="0"/>
              </a:rPr>
              <a:t>htons</a:t>
            </a:r>
            <a:r>
              <a:rPr lang="en-US" sz="1800" dirty="0" smtClean="0">
                <a:solidFill>
                  <a:srgbClr val="000000"/>
                </a:solidFill>
                <a:latin typeface="Courier New" pitchFamily="49" charset="0"/>
                <a:cs typeface="Courier New" pitchFamily="49" charset="0"/>
              </a:rPr>
              <a:t>(A) ((((uint16)(A) &amp; 0xff00) &gt;&gt; 8) | \</a:t>
            </a:r>
            <a:br>
              <a:rPr lang="en-US" sz="1800" dirty="0" smtClean="0">
                <a:solidFill>
                  <a:srgbClr val="000000"/>
                </a:solidFill>
                <a:latin typeface="Courier New" pitchFamily="49" charset="0"/>
                <a:cs typeface="Courier New" pitchFamily="49" charset="0"/>
              </a:rPr>
            </a:br>
            <a:r>
              <a:rPr lang="en-US" sz="1800" dirty="0" smtClean="0">
                <a:solidFill>
                  <a:srgbClr val="000000"/>
                </a:solidFill>
                <a:latin typeface="Courier New" pitchFamily="49" charset="0"/>
                <a:cs typeface="Courier New" pitchFamily="49" charset="0"/>
              </a:rPr>
              <a:t>(((uint16)(A) &amp; 0x00ff) &lt;&lt; 8))</a:t>
            </a:r>
            <a:br>
              <a:rPr lang="en-US" sz="1800" dirty="0" smtClean="0">
                <a:solidFill>
                  <a:srgbClr val="000000"/>
                </a:solidFill>
                <a:latin typeface="Courier New" pitchFamily="49" charset="0"/>
                <a:cs typeface="Courier New" pitchFamily="49" charset="0"/>
              </a:rPr>
            </a:br>
            <a:r>
              <a:rPr lang="en-US" sz="1800" dirty="0" smtClean="0">
                <a:solidFill>
                  <a:srgbClr val="000000"/>
                </a:solidFill>
                <a:latin typeface="Courier New" pitchFamily="49" charset="0"/>
                <a:cs typeface="Courier New" pitchFamily="49" charset="0"/>
              </a:rPr>
              <a:t/>
            </a:r>
            <a:br>
              <a:rPr lang="en-US" sz="1800" dirty="0" smtClean="0">
                <a:solidFill>
                  <a:srgbClr val="000000"/>
                </a:solidFill>
                <a:latin typeface="Courier New" pitchFamily="49" charset="0"/>
                <a:cs typeface="Courier New" pitchFamily="49" charset="0"/>
              </a:rPr>
            </a:br>
            <a:r>
              <a:rPr lang="en-US" sz="1800" dirty="0" smtClean="0">
                <a:solidFill>
                  <a:srgbClr val="0000FF"/>
                </a:solidFill>
                <a:latin typeface="Courier New" pitchFamily="49" charset="0"/>
                <a:cs typeface="Courier New" pitchFamily="49" charset="0"/>
              </a:rPr>
              <a:t>#</a:t>
            </a:r>
            <a:r>
              <a:rPr lang="en-US" sz="1800" dirty="0" err="1" smtClean="0">
                <a:solidFill>
                  <a:srgbClr val="0000FF"/>
                </a:solidFill>
                <a:latin typeface="Courier New" pitchFamily="49" charset="0"/>
                <a:cs typeface="Courier New" pitchFamily="49" charset="0"/>
              </a:rPr>
              <a:t>endif</a:t>
            </a:r>
            <a:endParaRPr lang="en-US" sz="1800" dirty="0">
              <a:solidFill>
                <a:srgbClr val="0000FF"/>
              </a:solidFill>
              <a:latin typeface="Courier New" pitchFamily="49" charset="0"/>
              <a:cs typeface="Courier New" pitchFamily="49" charset="0"/>
            </a:endParaRPr>
          </a:p>
        </p:txBody>
      </p:sp>
      <p:sp>
        <p:nvSpPr>
          <p:cNvPr id="5" name="Rectangle 4"/>
          <p:cNvSpPr/>
          <p:nvPr/>
        </p:nvSpPr>
        <p:spPr>
          <a:xfrm>
            <a:off x="609600" y="1752600"/>
            <a:ext cx="8001000" cy="1569660"/>
          </a:xfrm>
          <a:prstGeom prst="rect">
            <a:avLst/>
          </a:prstGeom>
        </p:spPr>
        <p:txBody>
          <a:bodyPr wrap="square">
            <a:spAutoFit/>
          </a:bodyPr>
          <a:lstStyle/>
          <a:p>
            <a:r>
              <a:rPr lang="en-US" sz="3200" kern="0" dirty="0" smtClean="0">
                <a:effectLst>
                  <a:outerShdw blurRad="38100" dist="38100" dir="2700000" algn="tl">
                    <a:srgbClr val="000000"/>
                  </a:outerShdw>
                </a:effectLst>
                <a:latin typeface="+mn-lt"/>
                <a:cs typeface="+mn-cs"/>
              </a:rPr>
              <a:t>The </a:t>
            </a:r>
            <a:r>
              <a:rPr lang="en-US" sz="3200" b="1" kern="0" dirty="0" err="1" smtClean="0">
                <a:effectLst>
                  <a:outerShdw blurRad="38100" dist="38100" dir="2700000" algn="tl">
                    <a:srgbClr val="000000"/>
                  </a:outerShdw>
                </a:effectLst>
                <a:latin typeface="+mn-lt"/>
                <a:cs typeface="+mn-cs"/>
              </a:rPr>
              <a:t>htons</a:t>
            </a:r>
            <a:r>
              <a:rPr lang="en-US" sz="3200" b="1" kern="0" dirty="0" smtClean="0">
                <a:effectLst>
                  <a:outerShdw blurRad="38100" dist="38100" dir="2700000" algn="tl">
                    <a:srgbClr val="000000"/>
                  </a:outerShdw>
                </a:effectLst>
                <a:latin typeface="+mn-lt"/>
                <a:cs typeface="+mn-cs"/>
              </a:rPr>
              <a:t>() </a:t>
            </a:r>
            <a:r>
              <a:rPr lang="en-US" sz="3200" kern="0" dirty="0" smtClean="0">
                <a:effectLst>
                  <a:outerShdw blurRad="38100" dist="38100" dir="2700000" algn="tl">
                    <a:srgbClr val="000000"/>
                  </a:outerShdw>
                </a:effectLst>
                <a:latin typeface="+mn-lt"/>
                <a:cs typeface="+mn-cs"/>
              </a:rPr>
              <a:t>function converts the unsigned short integer from host byte order to network byte order.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3200" dirty="0" smtClean="0"/>
              <a:t>Method #2</a:t>
            </a:r>
            <a:r>
              <a:rPr lang="en-US" dirty="0" smtClean="0"/>
              <a:t/>
            </a:r>
            <a:br>
              <a:rPr lang="en-US" dirty="0" smtClean="0"/>
            </a:br>
            <a:r>
              <a:rPr lang="en-US" dirty="0" smtClean="0"/>
              <a:t>Bit Fields (and unions)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Bit fields</a:t>
            </a:r>
            <a:endParaRPr lang="en-US" dirty="0"/>
          </a:p>
        </p:txBody>
      </p:sp>
      <p:sp>
        <p:nvSpPr>
          <p:cNvPr id="3" name="Content Placeholder 2"/>
          <p:cNvSpPr>
            <a:spLocks noGrp="1"/>
          </p:cNvSpPr>
          <p:nvPr>
            <p:ph idx="1"/>
          </p:nvPr>
        </p:nvSpPr>
        <p:spPr>
          <a:xfrm>
            <a:off x="457200" y="1600200"/>
            <a:ext cx="8229600" cy="4114800"/>
          </a:xfrm>
        </p:spPr>
        <p:txBody>
          <a:bodyPr/>
          <a:lstStyle/>
          <a:p>
            <a:r>
              <a:rPr lang="en-US" dirty="0" smtClean="0"/>
              <a:t>Compound </a:t>
            </a:r>
            <a:r>
              <a:rPr lang="en-US" b="1" dirty="0" smtClean="0"/>
              <a:t>data types</a:t>
            </a:r>
            <a:r>
              <a:rPr lang="en-US" dirty="0" smtClean="0"/>
              <a:t> which treat every bit (or groups of bits) in it separately</a:t>
            </a:r>
            <a:endParaRPr lang="en-US"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mtClean="0"/>
              <a:t>Bit Manipulation</a:t>
            </a:r>
            <a:endParaRPr lang="en-US" dirty="0"/>
          </a:p>
        </p:txBody>
      </p:sp>
      <p:sp>
        <p:nvSpPr>
          <p:cNvPr id="2051" name="Rectangle 3"/>
          <p:cNvSpPr>
            <a:spLocks noGrp="1" noChangeArrowheads="1"/>
          </p:cNvSpPr>
          <p:nvPr>
            <p:ph type="subTitle" idx="1"/>
          </p:nvPr>
        </p:nvSpPr>
        <p:spPr>
          <a:xfrm>
            <a:off x="1371600" y="4419600"/>
            <a:ext cx="6400800" cy="1219200"/>
          </a:xfrm>
        </p:spPr>
        <p:txBody>
          <a:bodyPr/>
          <a:lstStyle/>
          <a:p>
            <a:r>
              <a:rPr lang="en-US" sz="2000" dirty="0" smtClean="0"/>
              <a:t>Netanel Kaufman and Niv Noach, Intel Corporation</a:t>
            </a:r>
            <a:endParaRPr lang="he-IL" sz="2000" dirty="0" smtClean="0"/>
          </a:p>
          <a:p>
            <a:r>
              <a:rPr lang="en-US" sz="2000" dirty="0" smtClean="0"/>
              <a:t>Hebrew University, </a:t>
            </a:r>
            <a:r>
              <a:rPr lang="en-US" sz="2000" dirty="0" smtClean="0"/>
              <a:t>Jerusalem</a:t>
            </a:r>
            <a:endParaRPr lang="he-IL" sz="2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371600"/>
          </a:xfrm>
        </p:spPr>
        <p:txBody>
          <a:bodyPr/>
          <a:lstStyle/>
          <a:p>
            <a:r>
              <a:rPr lang="en-US" dirty="0" smtClean="0"/>
              <a:t>Bit Fields - Sample</a:t>
            </a:r>
            <a:endParaRPr lang="en-US" dirty="0"/>
          </a:p>
        </p:txBody>
      </p:sp>
      <p:sp>
        <p:nvSpPr>
          <p:cNvPr id="4" name="Rectangle 4"/>
          <p:cNvSpPr>
            <a:spLocks noChangeArrowheads="1"/>
          </p:cNvSpPr>
          <p:nvPr/>
        </p:nvSpPr>
        <p:spPr bwMode="auto">
          <a:xfrm>
            <a:off x="533400" y="1371600"/>
            <a:ext cx="7848600" cy="4801314"/>
          </a:xfrm>
          <a:prstGeom prst="rect">
            <a:avLst/>
          </a:prstGeom>
          <a:solidFill>
            <a:schemeClr val="tx1"/>
          </a:solidFill>
          <a:ln w="9525">
            <a:solidFill>
              <a:srgbClr val="000000"/>
            </a:solidFill>
            <a:miter lim="800000"/>
            <a:headEnd/>
            <a:tailEnd/>
          </a:ln>
          <a:effectLst/>
        </p:spPr>
        <p:txBody>
          <a:bodyPr>
            <a:spAutoFit/>
          </a:bodyPr>
          <a:lstStyle/>
          <a:p>
            <a:r>
              <a:rPr lang="en-US" sz="1800" dirty="0" err="1" smtClean="0">
                <a:solidFill>
                  <a:srgbClr val="0000FF"/>
                </a:solidFill>
                <a:latin typeface="Courier New" pitchFamily="49" charset="0"/>
                <a:cs typeface="Courier New" pitchFamily="49" charset="0"/>
              </a:rPr>
              <a:t>struct</a:t>
            </a:r>
            <a:r>
              <a:rPr lang="en-US" sz="1800" dirty="0" smtClean="0">
                <a:solidFill>
                  <a:srgbClr val="0000FF"/>
                </a:solidFill>
                <a:latin typeface="Courier New" pitchFamily="49" charset="0"/>
                <a:cs typeface="Courier New" pitchFamily="49" charset="0"/>
              </a:rPr>
              <a:t> _</a:t>
            </a:r>
            <a:r>
              <a:rPr lang="en-US" sz="1800" dirty="0" smtClean="0">
                <a:solidFill>
                  <a:srgbClr val="000000"/>
                </a:solidFill>
                <a:latin typeface="Courier New" pitchFamily="49" charset="0"/>
                <a:cs typeface="Courier New" pitchFamily="49" charset="0"/>
              </a:rPr>
              <a:t>bits</a:t>
            </a:r>
            <a:endParaRPr lang="en-US" sz="1800" dirty="0">
              <a:solidFill>
                <a:srgbClr val="0000FF"/>
              </a:solidFill>
              <a:latin typeface="Courier New" pitchFamily="49" charset="0"/>
              <a:cs typeface="Courier New" pitchFamily="49" charset="0"/>
            </a:endParaRPr>
          </a:p>
          <a:p>
            <a:r>
              <a:rPr lang="en-US" sz="1800" dirty="0" smtClean="0">
                <a:solidFill>
                  <a:srgbClr val="000000"/>
                </a:solidFill>
                <a:latin typeface="Courier New" pitchFamily="49" charset="0"/>
                <a:cs typeface="Courier New" pitchFamily="49" charset="0"/>
              </a:rPr>
              <a:t>{</a:t>
            </a:r>
            <a:endParaRPr lang="en-US" sz="1800" dirty="0">
              <a:solidFill>
                <a:srgbClr val="000000"/>
              </a:solidFill>
              <a:latin typeface="Courier New" pitchFamily="49" charset="0"/>
              <a:cs typeface="Courier New" pitchFamily="49" charset="0"/>
            </a:endParaRPr>
          </a:p>
          <a:p>
            <a:r>
              <a:rPr lang="en-US" sz="1800" dirty="0" smtClean="0">
                <a:solidFill>
                  <a:srgbClr val="0000FF"/>
                </a:solidFill>
                <a:latin typeface="Courier New" pitchFamily="49" charset="0"/>
                <a:cs typeface="Courier New" pitchFamily="49" charset="0"/>
              </a:rPr>
              <a:t>	unsigned </a:t>
            </a:r>
            <a:r>
              <a:rPr lang="en-US" sz="1800" dirty="0" err="1" smtClean="0">
                <a:solidFill>
                  <a:srgbClr val="0000FF"/>
                </a:solidFill>
                <a:latin typeface="Courier New" pitchFamily="49" charset="0"/>
                <a:cs typeface="Courier New" pitchFamily="49" charset="0"/>
              </a:rPr>
              <a:t>int</a:t>
            </a:r>
            <a:r>
              <a:rPr lang="en-US" sz="1800" dirty="0" smtClean="0">
                <a:solidFill>
                  <a:srgbClr val="0000FF"/>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bit0    : 1;</a:t>
            </a:r>
          </a:p>
          <a:p>
            <a:r>
              <a:rPr lang="en-US" sz="1800" dirty="0" smtClean="0">
                <a:solidFill>
                  <a:srgbClr val="0000FF"/>
                </a:solidFill>
                <a:latin typeface="Courier New" pitchFamily="49" charset="0"/>
                <a:cs typeface="Courier New" pitchFamily="49" charset="0"/>
              </a:rPr>
              <a:t>	unsigned </a:t>
            </a:r>
            <a:r>
              <a:rPr lang="en-US" sz="1800" dirty="0" err="1" smtClean="0">
                <a:solidFill>
                  <a:srgbClr val="0000FF"/>
                </a:solidFill>
                <a:latin typeface="Courier New" pitchFamily="49" charset="0"/>
                <a:cs typeface="Courier New" pitchFamily="49" charset="0"/>
              </a:rPr>
              <a:t>int</a:t>
            </a:r>
            <a:r>
              <a:rPr lang="en-US" sz="1800" dirty="0" smtClean="0">
                <a:solidFill>
                  <a:srgbClr val="0000FF"/>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bit1    : 1;</a:t>
            </a:r>
          </a:p>
          <a:p>
            <a:r>
              <a:rPr lang="en-US" sz="1800" dirty="0" smtClean="0">
                <a:solidFill>
                  <a:srgbClr val="0000FF"/>
                </a:solidFill>
                <a:latin typeface="Courier New" pitchFamily="49" charset="0"/>
                <a:cs typeface="Courier New" pitchFamily="49" charset="0"/>
              </a:rPr>
              <a:t>	unsigned </a:t>
            </a:r>
            <a:r>
              <a:rPr lang="en-US" sz="1800" dirty="0" err="1" smtClean="0">
                <a:solidFill>
                  <a:srgbClr val="0000FF"/>
                </a:solidFill>
                <a:latin typeface="Courier New" pitchFamily="49" charset="0"/>
                <a:cs typeface="Courier New" pitchFamily="49" charset="0"/>
              </a:rPr>
              <a:t>int</a:t>
            </a:r>
            <a:r>
              <a:rPr lang="en-US" sz="1800" dirty="0" smtClean="0">
                <a:solidFill>
                  <a:srgbClr val="0000FF"/>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bit2    : 1;</a:t>
            </a:r>
          </a:p>
          <a:p>
            <a:r>
              <a:rPr lang="en-US" sz="1800" dirty="0" smtClean="0">
                <a:solidFill>
                  <a:srgbClr val="0000FF"/>
                </a:solidFill>
                <a:latin typeface="Courier New" pitchFamily="49" charset="0"/>
                <a:cs typeface="Courier New" pitchFamily="49" charset="0"/>
              </a:rPr>
              <a:t>	unsigned </a:t>
            </a:r>
            <a:r>
              <a:rPr lang="en-US" sz="1800" dirty="0" err="1" smtClean="0">
                <a:solidFill>
                  <a:srgbClr val="0000FF"/>
                </a:solidFill>
                <a:latin typeface="Courier New" pitchFamily="49" charset="0"/>
                <a:cs typeface="Courier New" pitchFamily="49" charset="0"/>
              </a:rPr>
              <a:t>int</a:t>
            </a:r>
            <a:r>
              <a:rPr lang="en-US" sz="1800" dirty="0" smtClean="0">
                <a:solidFill>
                  <a:srgbClr val="0000FF"/>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bit3    : 1;</a:t>
            </a:r>
          </a:p>
          <a:p>
            <a:r>
              <a:rPr lang="en-US" sz="1800" dirty="0" smtClean="0">
                <a:solidFill>
                  <a:srgbClr val="0000FF"/>
                </a:solidFill>
                <a:latin typeface="Courier New" pitchFamily="49" charset="0"/>
                <a:cs typeface="Courier New" pitchFamily="49" charset="0"/>
              </a:rPr>
              <a:t>	unsigned </a:t>
            </a:r>
            <a:r>
              <a:rPr lang="en-US" sz="1800" dirty="0" err="1" smtClean="0">
                <a:solidFill>
                  <a:srgbClr val="0000FF"/>
                </a:solidFill>
                <a:latin typeface="Courier New" pitchFamily="49" charset="0"/>
                <a:cs typeface="Courier New" pitchFamily="49" charset="0"/>
              </a:rPr>
              <a:t>int</a:t>
            </a:r>
            <a:r>
              <a:rPr lang="en-US" sz="1800" dirty="0" smtClean="0">
                <a:solidFill>
                  <a:srgbClr val="0000FF"/>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nibble  : 4;</a:t>
            </a:r>
          </a:p>
          <a:p>
            <a:r>
              <a:rPr lang="en-US" sz="1800" dirty="0" smtClean="0">
                <a:solidFill>
                  <a:srgbClr val="000000"/>
                </a:solidFill>
                <a:latin typeface="Courier New" pitchFamily="49" charset="0"/>
                <a:cs typeface="Courier New" pitchFamily="49" charset="0"/>
              </a:rPr>
              <a:t>} </a:t>
            </a:r>
            <a:r>
              <a:rPr lang="en-US" sz="1800" dirty="0">
                <a:solidFill>
                  <a:srgbClr val="000000"/>
                </a:solidFill>
                <a:latin typeface="Courier New" pitchFamily="49" charset="0"/>
                <a:cs typeface="Courier New" pitchFamily="49" charset="0"/>
              </a:rPr>
              <a:t>bits</a:t>
            </a:r>
            <a:r>
              <a:rPr lang="en-US" sz="1800" dirty="0" smtClean="0">
                <a:solidFill>
                  <a:srgbClr val="000000"/>
                </a:solidFill>
                <a:latin typeface="Courier New" pitchFamily="49" charset="0"/>
                <a:cs typeface="Courier New" pitchFamily="49" charset="0"/>
              </a:rPr>
              <a:t>;</a:t>
            </a:r>
          </a:p>
          <a:p>
            <a:endParaRPr lang="en-US" sz="1800" dirty="0">
              <a:solidFill>
                <a:srgbClr val="000000"/>
              </a:solidFill>
              <a:latin typeface="Courier New" pitchFamily="49" charset="0"/>
              <a:cs typeface="Courier New" pitchFamily="49" charset="0"/>
            </a:endParaRPr>
          </a:p>
          <a:p>
            <a:r>
              <a:rPr lang="en-US" sz="1800" dirty="0" smtClean="0">
                <a:solidFill>
                  <a:srgbClr val="000000"/>
                </a:solidFill>
                <a:latin typeface="Courier New" pitchFamily="49" charset="0"/>
                <a:cs typeface="Courier New" pitchFamily="49" charset="0"/>
              </a:rPr>
              <a:t>bits.bit0 </a:t>
            </a: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0;</a:t>
            </a:r>
          </a:p>
          <a:p>
            <a:r>
              <a:rPr lang="en-US" sz="1800" dirty="0" smtClean="0">
                <a:solidFill>
                  <a:srgbClr val="000000"/>
                </a:solidFill>
                <a:latin typeface="Courier New" pitchFamily="49" charset="0"/>
                <a:cs typeface="Courier New" pitchFamily="49" charset="0"/>
              </a:rPr>
              <a:t>bits.bit1 = 1;</a:t>
            </a:r>
          </a:p>
          <a:p>
            <a:r>
              <a:rPr lang="en-US" sz="1800" dirty="0" smtClean="0">
                <a:solidFill>
                  <a:srgbClr val="000000"/>
                </a:solidFill>
                <a:latin typeface="Courier New" pitchFamily="49" charset="0"/>
                <a:cs typeface="Courier New" pitchFamily="49" charset="0"/>
              </a:rPr>
              <a:t>bits.bit2 = 0;</a:t>
            </a:r>
          </a:p>
          <a:p>
            <a:r>
              <a:rPr lang="en-US" sz="1800" dirty="0" smtClean="0">
                <a:solidFill>
                  <a:srgbClr val="000000"/>
                </a:solidFill>
                <a:latin typeface="Courier New" pitchFamily="49" charset="0"/>
                <a:cs typeface="Courier New" pitchFamily="49" charset="0"/>
              </a:rPr>
              <a:t>bits.bit3 = 1;</a:t>
            </a:r>
          </a:p>
          <a:p>
            <a:r>
              <a:rPr lang="en-US" sz="1800" dirty="0" err="1" smtClean="0">
                <a:solidFill>
                  <a:srgbClr val="000000"/>
                </a:solidFill>
                <a:latin typeface="Courier New" pitchFamily="49" charset="0"/>
                <a:cs typeface="Courier New" pitchFamily="49" charset="0"/>
              </a:rPr>
              <a:t>bits.nibble</a:t>
            </a:r>
            <a:r>
              <a:rPr lang="en-US" sz="1800" dirty="0" smtClean="0">
                <a:solidFill>
                  <a:srgbClr val="000000"/>
                </a:solidFill>
                <a:latin typeface="Courier New" pitchFamily="49" charset="0"/>
                <a:cs typeface="Courier New" pitchFamily="49" charset="0"/>
              </a:rPr>
              <a:t> = 0xA;</a:t>
            </a:r>
          </a:p>
          <a:p>
            <a:endParaRPr lang="en-US" sz="1800" dirty="0" smtClean="0">
              <a:solidFill>
                <a:srgbClr val="000000"/>
              </a:solidFill>
              <a:latin typeface="Courier New" pitchFamily="49" charset="0"/>
              <a:cs typeface="Courier New" pitchFamily="49" charset="0"/>
            </a:endParaRPr>
          </a:p>
          <a:p>
            <a:r>
              <a:rPr lang="en-US" sz="1800" dirty="0" smtClean="0">
                <a:solidFill>
                  <a:srgbClr val="000000"/>
                </a:solidFill>
                <a:latin typeface="Courier New" pitchFamily="49" charset="0"/>
                <a:cs typeface="Courier New" pitchFamily="49" charset="0"/>
              </a:rPr>
              <a:t>/* bit# 7654 3210 */</a:t>
            </a:r>
          </a:p>
          <a:p>
            <a:r>
              <a:rPr lang="en-US" sz="1800" dirty="0" smtClean="0">
                <a:solidFill>
                  <a:srgbClr val="000000"/>
                </a:solidFill>
                <a:latin typeface="Courier New" pitchFamily="49" charset="0"/>
                <a:cs typeface="Courier New" pitchFamily="49" charset="0"/>
              </a:rPr>
              <a:t>/*  ==  1010 1010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371600"/>
          </a:xfrm>
        </p:spPr>
        <p:txBody>
          <a:bodyPr/>
          <a:lstStyle/>
          <a:p>
            <a:r>
              <a:rPr lang="en-US" dirty="0" smtClean="0"/>
              <a:t>Union</a:t>
            </a:r>
            <a:endParaRPr lang="en-US" dirty="0"/>
          </a:p>
        </p:txBody>
      </p:sp>
      <p:sp>
        <p:nvSpPr>
          <p:cNvPr id="4" name="Rectangle 4"/>
          <p:cNvSpPr>
            <a:spLocks noChangeArrowheads="1"/>
          </p:cNvSpPr>
          <p:nvPr/>
        </p:nvSpPr>
        <p:spPr bwMode="auto">
          <a:xfrm>
            <a:off x="304800" y="5181600"/>
            <a:ext cx="3733800" cy="1477328"/>
          </a:xfrm>
          <a:prstGeom prst="rect">
            <a:avLst/>
          </a:prstGeom>
          <a:solidFill>
            <a:schemeClr val="tx1"/>
          </a:solidFill>
          <a:ln w="9525">
            <a:solidFill>
              <a:srgbClr val="000000"/>
            </a:solidFill>
            <a:miter lim="800000"/>
            <a:headEnd/>
            <a:tailEnd/>
          </a:ln>
          <a:effectLst/>
        </p:spPr>
        <p:txBody>
          <a:bodyPr wrap="square">
            <a:spAutoFit/>
          </a:bodyPr>
          <a:lstStyle/>
          <a:p>
            <a:r>
              <a:rPr lang="en-US" sz="1800" dirty="0" err="1" smtClean="0">
                <a:solidFill>
                  <a:srgbClr val="0000FF"/>
                </a:solidFill>
                <a:latin typeface="Courier New" pitchFamily="49" charset="0"/>
                <a:cs typeface="Courier New" pitchFamily="49" charset="0"/>
              </a:rPr>
              <a:t>typedef</a:t>
            </a:r>
            <a:r>
              <a:rPr lang="en-US" sz="1800" dirty="0" smtClean="0">
                <a:solidFill>
                  <a:srgbClr val="0000FF"/>
                </a:solidFill>
                <a:latin typeface="Courier New" pitchFamily="49" charset="0"/>
                <a:cs typeface="Courier New" pitchFamily="49" charset="0"/>
              </a:rPr>
              <a:t> union</a:t>
            </a:r>
            <a:endParaRPr lang="en-US" sz="1800" dirty="0">
              <a:solidFill>
                <a:srgbClr val="000000"/>
              </a:solidFill>
              <a:latin typeface="Courier New" pitchFamily="49" charset="0"/>
              <a:cs typeface="Courier New" pitchFamily="49" charset="0"/>
            </a:endParaRPr>
          </a:p>
          <a:p>
            <a:r>
              <a:rPr lang="en-US" sz="1800" dirty="0" smtClean="0">
                <a:solidFill>
                  <a:srgbClr val="000000"/>
                </a:solidFill>
                <a:latin typeface="Courier New" pitchFamily="49" charset="0"/>
                <a:cs typeface="Courier New" pitchFamily="49" charset="0"/>
              </a:rPr>
              <a:t>{</a:t>
            </a:r>
            <a:endParaRPr lang="en-US" sz="1800" dirty="0">
              <a:solidFill>
                <a:srgbClr val="000000"/>
              </a:solidFill>
              <a:latin typeface="Courier New" pitchFamily="49" charset="0"/>
              <a:cs typeface="Courier New" pitchFamily="49" charset="0"/>
            </a:endParaRPr>
          </a:p>
          <a:p>
            <a:r>
              <a:rPr lang="en-US" sz="1800" dirty="0" smtClean="0">
                <a:solidFill>
                  <a:srgbClr val="0000FF"/>
                </a:solidFill>
                <a:latin typeface="Courier New" pitchFamily="49" charset="0"/>
                <a:cs typeface="Courier New" pitchFamily="49" charset="0"/>
              </a:rPr>
              <a:t>	unsigned </a:t>
            </a:r>
            <a:r>
              <a:rPr lang="en-US" sz="1800" dirty="0" err="1" smtClean="0">
                <a:solidFill>
                  <a:srgbClr val="0000FF"/>
                </a:solidFill>
                <a:latin typeface="Courier New" pitchFamily="49" charset="0"/>
                <a:cs typeface="Courier New" pitchFamily="49" charset="0"/>
              </a:rPr>
              <a:t>int</a:t>
            </a:r>
            <a:r>
              <a:rPr lang="en-US" sz="1800" dirty="0" smtClean="0">
                <a:solidFill>
                  <a:srgbClr val="0000FF"/>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a;</a:t>
            </a:r>
            <a:endParaRPr lang="en-US" sz="1800" dirty="0">
              <a:solidFill>
                <a:srgbClr val="000000"/>
              </a:solidFill>
              <a:latin typeface="Courier New" pitchFamily="49" charset="0"/>
              <a:cs typeface="Courier New" pitchFamily="49" charset="0"/>
            </a:endParaRPr>
          </a:p>
          <a:p>
            <a:r>
              <a:rPr lang="en-US" sz="1800" dirty="0" smtClean="0">
                <a:solidFill>
                  <a:srgbClr val="0000FF"/>
                </a:solidFill>
                <a:latin typeface="Courier New" pitchFamily="49" charset="0"/>
                <a:cs typeface="Courier New" pitchFamily="49" charset="0"/>
              </a:rPr>
              <a:t>	unsigned char </a:t>
            </a:r>
            <a:r>
              <a:rPr lang="en-US" sz="1800" dirty="0" smtClean="0">
                <a:solidFill>
                  <a:srgbClr val="000000"/>
                </a:solidFill>
                <a:latin typeface="Courier New" pitchFamily="49" charset="0"/>
                <a:cs typeface="Courier New" pitchFamily="49" charset="0"/>
              </a:rPr>
              <a:t>b[4];</a:t>
            </a:r>
          </a:p>
          <a:p>
            <a:r>
              <a:rPr lang="en-US" sz="1800" dirty="0" smtClean="0">
                <a:solidFill>
                  <a:srgbClr val="000000"/>
                </a:solidFill>
                <a:latin typeface="Courier New" pitchFamily="49" charset="0"/>
                <a:cs typeface="Courier New" pitchFamily="49" charset="0"/>
              </a:rPr>
              <a:t>} U;</a:t>
            </a:r>
            <a:endParaRPr lang="en-US" sz="1800" dirty="0">
              <a:solidFill>
                <a:srgbClr val="000000"/>
              </a:solidFill>
              <a:latin typeface="Courier New" pitchFamily="49" charset="0"/>
              <a:cs typeface="Courier New" pitchFamily="49" charset="0"/>
            </a:endParaRPr>
          </a:p>
        </p:txBody>
      </p:sp>
      <p:sp>
        <p:nvSpPr>
          <p:cNvPr id="5" name="Content Placeholder 4"/>
          <p:cNvSpPr>
            <a:spLocks noGrp="1"/>
          </p:cNvSpPr>
          <p:nvPr>
            <p:ph idx="1"/>
          </p:nvPr>
        </p:nvSpPr>
        <p:spPr>
          <a:xfrm>
            <a:off x="304800" y="1143000"/>
            <a:ext cx="8229600" cy="1295400"/>
          </a:xfrm>
        </p:spPr>
        <p:txBody>
          <a:bodyPr/>
          <a:lstStyle/>
          <a:p>
            <a:r>
              <a:rPr lang="en-US" sz="2800" dirty="0" smtClean="0"/>
              <a:t>Some compiler requires use of </a:t>
            </a:r>
            <a:r>
              <a:rPr lang="en-US" sz="2800" i="1" dirty="0" smtClean="0"/>
              <a:t>union</a:t>
            </a:r>
          </a:p>
          <a:p>
            <a:r>
              <a:rPr lang="en-US" sz="2800" dirty="0" smtClean="0"/>
              <a:t>A Union is like a structure, except that each</a:t>
            </a:r>
            <a:br>
              <a:rPr lang="en-US" sz="2800" dirty="0" smtClean="0"/>
            </a:br>
            <a:r>
              <a:rPr lang="en-US" sz="2800" dirty="0" smtClean="0"/>
              <a:t>element shares the same memory.</a:t>
            </a:r>
          </a:p>
        </p:txBody>
      </p:sp>
      <p:sp>
        <p:nvSpPr>
          <p:cNvPr id="7" name="Rectangle 4"/>
          <p:cNvSpPr>
            <a:spLocks noChangeArrowheads="1"/>
          </p:cNvSpPr>
          <p:nvPr/>
        </p:nvSpPr>
        <p:spPr bwMode="auto">
          <a:xfrm>
            <a:off x="304800" y="2895600"/>
            <a:ext cx="3733800" cy="1477328"/>
          </a:xfrm>
          <a:prstGeom prst="rect">
            <a:avLst/>
          </a:prstGeom>
          <a:solidFill>
            <a:schemeClr val="tx1"/>
          </a:solidFill>
          <a:ln w="9525">
            <a:solidFill>
              <a:srgbClr val="000000"/>
            </a:solidFill>
            <a:miter lim="800000"/>
            <a:headEnd/>
            <a:tailEnd/>
          </a:ln>
          <a:effectLst/>
        </p:spPr>
        <p:txBody>
          <a:bodyPr wrap="square">
            <a:spAutoFit/>
          </a:bodyPr>
          <a:lstStyle/>
          <a:p>
            <a:r>
              <a:rPr lang="en-US" sz="1800" dirty="0" err="1" smtClean="0">
                <a:solidFill>
                  <a:srgbClr val="0000FF"/>
                </a:solidFill>
                <a:latin typeface="Courier New" pitchFamily="49" charset="0"/>
                <a:cs typeface="Courier New" pitchFamily="49" charset="0"/>
              </a:rPr>
              <a:t>typedef</a:t>
            </a:r>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struct</a:t>
            </a:r>
            <a:endParaRPr lang="en-US" sz="1800" dirty="0">
              <a:solidFill>
                <a:srgbClr val="000000"/>
              </a:solidFill>
              <a:latin typeface="Courier New" pitchFamily="49" charset="0"/>
              <a:cs typeface="Courier New" pitchFamily="49" charset="0"/>
            </a:endParaRPr>
          </a:p>
          <a:p>
            <a:r>
              <a:rPr lang="en-US" sz="1800" dirty="0" smtClean="0">
                <a:solidFill>
                  <a:srgbClr val="000000"/>
                </a:solidFill>
                <a:latin typeface="Courier New" pitchFamily="49" charset="0"/>
                <a:cs typeface="Courier New" pitchFamily="49" charset="0"/>
              </a:rPr>
              <a:t>{</a:t>
            </a:r>
            <a:endParaRPr lang="en-US" sz="1800" dirty="0">
              <a:solidFill>
                <a:srgbClr val="000000"/>
              </a:solidFill>
              <a:latin typeface="Courier New" pitchFamily="49" charset="0"/>
              <a:cs typeface="Courier New" pitchFamily="49" charset="0"/>
            </a:endParaRPr>
          </a:p>
          <a:p>
            <a:r>
              <a:rPr lang="en-US" sz="1800" dirty="0" smtClean="0">
                <a:solidFill>
                  <a:srgbClr val="0000FF"/>
                </a:solidFill>
                <a:latin typeface="Courier New" pitchFamily="49" charset="0"/>
                <a:cs typeface="Courier New" pitchFamily="49" charset="0"/>
              </a:rPr>
              <a:t>	unsigned </a:t>
            </a:r>
            <a:r>
              <a:rPr lang="en-US" sz="1800" dirty="0" err="1" smtClean="0">
                <a:solidFill>
                  <a:srgbClr val="0000FF"/>
                </a:solidFill>
                <a:latin typeface="Courier New" pitchFamily="49" charset="0"/>
                <a:cs typeface="Courier New" pitchFamily="49" charset="0"/>
              </a:rPr>
              <a:t>int</a:t>
            </a:r>
            <a:r>
              <a:rPr lang="en-US" sz="1800" dirty="0" smtClean="0">
                <a:solidFill>
                  <a:srgbClr val="0000FF"/>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a;</a:t>
            </a:r>
            <a:endParaRPr lang="en-US" sz="1800" dirty="0">
              <a:solidFill>
                <a:srgbClr val="000000"/>
              </a:solidFill>
              <a:latin typeface="Courier New" pitchFamily="49" charset="0"/>
              <a:cs typeface="Courier New" pitchFamily="49" charset="0"/>
            </a:endParaRPr>
          </a:p>
          <a:p>
            <a:r>
              <a:rPr lang="en-US" sz="1800" dirty="0" smtClean="0">
                <a:solidFill>
                  <a:srgbClr val="0000FF"/>
                </a:solidFill>
                <a:latin typeface="Courier New" pitchFamily="49" charset="0"/>
                <a:cs typeface="Courier New" pitchFamily="49" charset="0"/>
              </a:rPr>
              <a:t>	unsigned char </a:t>
            </a:r>
            <a:r>
              <a:rPr lang="en-US" sz="1800" dirty="0" smtClean="0">
                <a:solidFill>
                  <a:srgbClr val="000000"/>
                </a:solidFill>
                <a:latin typeface="Courier New" pitchFamily="49" charset="0"/>
                <a:cs typeface="Courier New" pitchFamily="49" charset="0"/>
              </a:rPr>
              <a:t>b[4];</a:t>
            </a:r>
          </a:p>
          <a:p>
            <a:r>
              <a:rPr lang="en-US" sz="1800" dirty="0" smtClean="0">
                <a:solidFill>
                  <a:srgbClr val="000000"/>
                </a:solidFill>
                <a:latin typeface="Courier New" pitchFamily="49" charset="0"/>
                <a:cs typeface="Courier New" pitchFamily="49" charset="0"/>
              </a:rPr>
              <a:t>} S;</a:t>
            </a:r>
            <a:endParaRPr lang="en-US" sz="1800" dirty="0">
              <a:solidFill>
                <a:srgbClr val="000000"/>
              </a:solidFill>
              <a:latin typeface="Courier New" pitchFamily="49" charset="0"/>
              <a:cs typeface="Courier New" pitchFamily="49" charset="0"/>
            </a:endParaRPr>
          </a:p>
        </p:txBody>
      </p:sp>
      <p:sp>
        <p:nvSpPr>
          <p:cNvPr id="8" name="TextBox 7"/>
          <p:cNvSpPr txBox="1"/>
          <p:nvPr/>
        </p:nvSpPr>
        <p:spPr>
          <a:xfrm>
            <a:off x="5029200" y="3429000"/>
            <a:ext cx="381000" cy="400110"/>
          </a:xfrm>
          <a:prstGeom prst="rect">
            <a:avLst/>
          </a:prstGeom>
          <a:solidFill>
            <a:srgbClr val="FF0000"/>
          </a:solidFill>
          <a:ln w="6350">
            <a:solidFill>
              <a:schemeClr val="tx1"/>
            </a:solidFill>
          </a:ln>
        </p:spPr>
        <p:txBody>
          <a:bodyPr wrap="square" rtlCol="0">
            <a:spAutoFit/>
          </a:bodyPr>
          <a:lstStyle/>
          <a:p>
            <a:endParaRPr lang="en-US" dirty="0"/>
          </a:p>
        </p:txBody>
      </p:sp>
      <p:sp>
        <p:nvSpPr>
          <p:cNvPr id="9" name="TextBox 8"/>
          <p:cNvSpPr txBox="1"/>
          <p:nvPr/>
        </p:nvSpPr>
        <p:spPr>
          <a:xfrm>
            <a:off x="5056257" y="3886200"/>
            <a:ext cx="353943" cy="762000"/>
          </a:xfrm>
          <a:prstGeom prst="rect">
            <a:avLst/>
          </a:prstGeom>
          <a:noFill/>
        </p:spPr>
        <p:txBody>
          <a:bodyPr vert="vert" wrap="square" rtlCol="0">
            <a:spAutoFit/>
          </a:bodyPr>
          <a:lstStyle/>
          <a:p>
            <a:r>
              <a:rPr lang="en-US" sz="1100" dirty="0" smtClean="0"/>
              <a:t>0x10001</a:t>
            </a:r>
            <a:endParaRPr lang="en-US" sz="1100" dirty="0"/>
          </a:p>
        </p:txBody>
      </p:sp>
      <p:sp>
        <p:nvSpPr>
          <p:cNvPr id="10" name="TextBox 9"/>
          <p:cNvSpPr txBox="1"/>
          <p:nvPr/>
        </p:nvSpPr>
        <p:spPr>
          <a:xfrm>
            <a:off x="5410200" y="3429000"/>
            <a:ext cx="381000" cy="400110"/>
          </a:xfrm>
          <a:prstGeom prst="rect">
            <a:avLst/>
          </a:prstGeom>
          <a:solidFill>
            <a:srgbClr val="FF0000"/>
          </a:solidFill>
          <a:ln w="6350">
            <a:solidFill>
              <a:schemeClr val="tx1"/>
            </a:solidFill>
          </a:ln>
        </p:spPr>
        <p:txBody>
          <a:bodyPr wrap="square" rtlCol="0">
            <a:spAutoFit/>
          </a:bodyPr>
          <a:lstStyle/>
          <a:p>
            <a:endParaRPr lang="en-US" dirty="0"/>
          </a:p>
        </p:txBody>
      </p:sp>
      <p:sp>
        <p:nvSpPr>
          <p:cNvPr id="11" name="TextBox 10"/>
          <p:cNvSpPr txBox="1"/>
          <p:nvPr/>
        </p:nvSpPr>
        <p:spPr>
          <a:xfrm>
            <a:off x="5437257" y="3886200"/>
            <a:ext cx="353943" cy="762000"/>
          </a:xfrm>
          <a:prstGeom prst="rect">
            <a:avLst/>
          </a:prstGeom>
          <a:noFill/>
        </p:spPr>
        <p:txBody>
          <a:bodyPr vert="vert" wrap="square" rtlCol="0">
            <a:spAutoFit/>
          </a:bodyPr>
          <a:lstStyle/>
          <a:p>
            <a:r>
              <a:rPr lang="en-US" sz="1100" dirty="0" smtClean="0"/>
              <a:t>0x10002</a:t>
            </a:r>
            <a:endParaRPr lang="en-US" sz="1100" dirty="0"/>
          </a:p>
        </p:txBody>
      </p:sp>
      <p:sp>
        <p:nvSpPr>
          <p:cNvPr id="22" name="TextBox 21"/>
          <p:cNvSpPr txBox="1"/>
          <p:nvPr/>
        </p:nvSpPr>
        <p:spPr>
          <a:xfrm>
            <a:off x="5791200" y="3429000"/>
            <a:ext cx="381000" cy="400110"/>
          </a:xfrm>
          <a:prstGeom prst="rect">
            <a:avLst/>
          </a:prstGeom>
          <a:solidFill>
            <a:srgbClr val="FF0000"/>
          </a:solidFill>
          <a:ln w="6350">
            <a:solidFill>
              <a:schemeClr val="tx1"/>
            </a:solidFill>
          </a:ln>
        </p:spPr>
        <p:txBody>
          <a:bodyPr wrap="square" rtlCol="0">
            <a:spAutoFit/>
          </a:bodyPr>
          <a:lstStyle/>
          <a:p>
            <a:endParaRPr lang="en-US" dirty="0"/>
          </a:p>
        </p:txBody>
      </p:sp>
      <p:sp>
        <p:nvSpPr>
          <p:cNvPr id="23" name="TextBox 22"/>
          <p:cNvSpPr txBox="1"/>
          <p:nvPr/>
        </p:nvSpPr>
        <p:spPr>
          <a:xfrm>
            <a:off x="5818257" y="3886200"/>
            <a:ext cx="353943" cy="762000"/>
          </a:xfrm>
          <a:prstGeom prst="rect">
            <a:avLst/>
          </a:prstGeom>
          <a:noFill/>
        </p:spPr>
        <p:txBody>
          <a:bodyPr vert="vert" wrap="square" rtlCol="0">
            <a:spAutoFit/>
          </a:bodyPr>
          <a:lstStyle/>
          <a:p>
            <a:r>
              <a:rPr lang="en-US" sz="1100" dirty="0" smtClean="0"/>
              <a:t>0x10003</a:t>
            </a:r>
            <a:endParaRPr lang="en-US" sz="1100" dirty="0"/>
          </a:p>
        </p:txBody>
      </p:sp>
      <p:sp>
        <p:nvSpPr>
          <p:cNvPr id="24" name="TextBox 23"/>
          <p:cNvSpPr txBox="1"/>
          <p:nvPr/>
        </p:nvSpPr>
        <p:spPr>
          <a:xfrm>
            <a:off x="6172200" y="3429000"/>
            <a:ext cx="381000" cy="400110"/>
          </a:xfrm>
          <a:prstGeom prst="rect">
            <a:avLst/>
          </a:prstGeom>
          <a:solidFill>
            <a:srgbClr val="0000FF"/>
          </a:solidFill>
          <a:ln w="6350">
            <a:solidFill>
              <a:schemeClr val="tx1"/>
            </a:solidFill>
          </a:ln>
        </p:spPr>
        <p:txBody>
          <a:bodyPr wrap="square" rtlCol="0">
            <a:spAutoFit/>
          </a:bodyPr>
          <a:lstStyle/>
          <a:p>
            <a:endParaRPr lang="en-US" dirty="0"/>
          </a:p>
        </p:txBody>
      </p:sp>
      <p:sp>
        <p:nvSpPr>
          <p:cNvPr id="25" name="TextBox 24"/>
          <p:cNvSpPr txBox="1"/>
          <p:nvPr/>
        </p:nvSpPr>
        <p:spPr>
          <a:xfrm>
            <a:off x="6199257" y="3886200"/>
            <a:ext cx="353943" cy="762000"/>
          </a:xfrm>
          <a:prstGeom prst="rect">
            <a:avLst/>
          </a:prstGeom>
          <a:noFill/>
        </p:spPr>
        <p:txBody>
          <a:bodyPr vert="vert" wrap="square" rtlCol="0">
            <a:spAutoFit/>
          </a:bodyPr>
          <a:lstStyle/>
          <a:p>
            <a:r>
              <a:rPr lang="en-US" sz="1100" dirty="0" smtClean="0"/>
              <a:t>0x10004</a:t>
            </a:r>
            <a:endParaRPr lang="en-US" sz="1100" dirty="0"/>
          </a:p>
        </p:txBody>
      </p:sp>
      <p:sp>
        <p:nvSpPr>
          <p:cNvPr id="26" name="TextBox 25"/>
          <p:cNvSpPr txBox="1"/>
          <p:nvPr/>
        </p:nvSpPr>
        <p:spPr>
          <a:xfrm>
            <a:off x="6553200" y="3429000"/>
            <a:ext cx="381000" cy="400110"/>
          </a:xfrm>
          <a:prstGeom prst="rect">
            <a:avLst/>
          </a:prstGeom>
          <a:solidFill>
            <a:srgbClr val="0000FF"/>
          </a:solidFill>
          <a:ln w="6350">
            <a:solidFill>
              <a:schemeClr val="tx1"/>
            </a:solidFill>
          </a:ln>
        </p:spPr>
        <p:txBody>
          <a:bodyPr wrap="square" rtlCol="0">
            <a:spAutoFit/>
          </a:bodyPr>
          <a:lstStyle/>
          <a:p>
            <a:endParaRPr lang="en-US" dirty="0"/>
          </a:p>
        </p:txBody>
      </p:sp>
      <p:sp>
        <p:nvSpPr>
          <p:cNvPr id="27" name="TextBox 26"/>
          <p:cNvSpPr txBox="1"/>
          <p:nvPr/>
        </p:nvSpPr>
        <p:spPr>
          <a:xfrm>
            <a:off x="6580257" y="3886200"/>
            <a:ext cx="353943" cy="762000"/>
          </a:xfrm>
          <a:prstGeom prst="rect">
            <a:avLst/>
          </a:prstGeom>
          <a:noFill/>
        </p:spPr>
        <p:txBody>
          <a:bodyPr vert="vert" wrap="square" rtlCol="0">
            <a:spAutoFit/>
          </a:bodyPr>
          <a:lstStyle/>
          <a:p>
            <a:r>
              <a:rPr lang="en-US" sz="1100" dirty="0" smtClean="0"/>
              <a:t>0x10005</a:t>
            </a:r>
            <a:endParaRPr lang="en-US" sz="1100" dirty="0"/>
          </a:p>
        </p:txBody>
      </p:sp>
      <p:sp>
        <p:nvSpPr>
          <p:cNvPr id="28" name="TextBox 27"/>
          <p:cNvSpPr txBox="1"/>
          <p:nvPr/>
        </p:nvSpPr>
        <p:spPr>
          <a:xfrm>
            <a:off x="6934200" y="3429000"/>
            <a:ext cx="381000" cy="400110"/>
          </a:xfrm>
          <a:prstGeom prst="rect">
            <a:avLst/>
          </a:prstGeom>
          <a:solidFill>
            <a:srgbClr val="0000FF"/>
          </a:solidFill>
          <a:ln w="6350">
            <a:solidFill>
              <a:schemeClr val="tx1"/>
            </a:solidFill>
          </a:ln>
        </p:spPr>
        <p:txBody>
          <a:bodyPr wrap="square" rtlCol="0">
            <a:spAutoFit/>
          </a:bodyPr>
          <a:lstStyle/>
          <a:p>
            <a:endParaRPr lang="en-US" dirty="0"/>
          </a:p>
        </p:txBody>
      </p:sp>
      <p:sp>
        <p:nvSpPr>
          <p:cNvPr id="29" name="TextBox 28"/>
          <p:cNvSpPr txBox="1"/>
          <p:nvPr/>
        </p:nvSpPr>
        <p:spPr>
          <a:xfrm>
            <a:off x="6961257" y="3886200"/>
            <a:ext cx="353943" cy="762000"/>
          </a:xfrm>
          <a:prstGeom prst="rect">
            <a:avLst/>
          </a:prstGeom>
          <a:noFill/>
        </p:spPr>
        <p:txBody>
          <a:bodyPr vert="vert" wrap="square" rtlCol="0">
            <a:spAutoFit/>
          </a:bodyPr>
          <a:lstStyle/>
          <a:p>
            <a:r>
              <a:rPr lang="en-US" sz="1100" dirty="0" smtClean="0"/>
              <a:t>0x10006</a:t>
            </a:r>
            <a:endParaRPr lang="en-US" sz="1100" dirty="0"/>
          </a:p>
        </p:txBody>
      </p:sp>
      <p:sp>
        <p:nvSpPr>
          <p:cNvPr id="30" name="TextBox 29"/>
          <p:cNvSpPr txBox="1"/>
          <p:nvPr/>
        </p:nvSpPr>
        <p:spPr>
          <a:xfrm>
            <a:off x="7315200" y="3429000"/>
            <a:ext cx="381000" cy="400110"/>
          </a:xfrm>
          <a:prstGeom prst="rect">
            <a:avLst/>
          </a:prstGeom>
          <a:solidFill>
            <a:srgbClr val="0000FF"/>
          </a:solidFill>
          <a:ln w="6350">
            <a:solidFill>
              <a:schemeClr val="tx1"/>
            </a:solidFill>
          </a:ln>
        </p:spPr>
        <p:txBody>
          <a:bodyPr wrap="square" rtlCol="0">
            <a:spAutoFit/>
          </a:bodyPr>
          <a:lstStyle/>
          <a:p>
            <a:endParaRPr lang="en-US" dirty="0"/>
          </a:p>
        </p:txBody>
      </p:sp>
      <p:sp>
        <p:nvSpPr>
          <p:cNvPr id="31" name="TextBox 30"/>
          <p:cNvSpPr txBox="1"/>
          <p:nvPr/>
        </p:nvSpPr>
        <p:spPr>
          <a:xfrm>
            <a:off x="7342257" y="3886200"/>
            <a:ext cx="353943" cy="762000"/>
          </a:xfrm>
          <a:prstGeom prst="rect">
            <a:avLst/>
          </a:prstGeom>
          <a:noFill/>
        </p:spPr>
        <p:txBody>
          <a:bodyPr vert="vert" wrap="square" rtlCol="0">
            <a:spAutoFit/>
          </a:bodyPr>
          <a:lstStyle/>
          <a:p>
            <a:r>
              <a:rPr lang="en-US" sz="1100" dirty="0" smtClean="0"/>
              <a:t>0x10007</a:t>
            </a:r>
            <a:endParaRPr lang="en-US" sz="1100" dirty="0"/>
          </a:p>
        </p:txBody>
      </p:sp>
      <p:sp>
        <p:nvSpPr>
          <p:cNvPr id="32" name="TextBox 31"/>
          <p:cNvSpPr txBox="1"/>
          <p:nvPr/>
        </p:nvSpPr>
        <p:spPr>
          <a:xfrm>
            <a:off x="7696200" y="3429000"/>
            <a:ext cx="381000" cy="400110"/>
          </a:xfrm>
          <a:prstGeom prst="rect">
            <a:avLst/>
          </a:prstGeom>
          <a:noFill/>
          <a:ln w="6350">
            <a:solidFill>
              <a:schemeClr val="tx1"/>
            </a:solidFill>
            <a:prstDash val="lgDash"/>
          </a:ln>
        </p:spPr>
        <p:txBody>
          <a:bodyPr wrap="square" rtlCol="0">
            <a:spAutoFit/>
          </a:bodyPr>
          <a:lstStyle/>
          <a:p>
            <a:endParaRPr lang="en-US" dirty="0"/>
          </a:p>
        </p:txBody>
      </p:sp>
      <p:sp>
        <p:nvSpPr>
          <p:cNvPr id="33" name="TextBox 32"/>
          <p:cNvSpPr txBox="1"/>
          <p:nvPr/>
        </p:nvSpPr>
        <p:spPr>
          <a:xfrm>
            <a:off x="7723257" y="3886200"/>
            <a:ext cx="353943" cy="762000"/>
          </a:xfrm>
          <a:prstGeom prst="rect">
            <a:avLst/>
          </a:prstGeom>
          <a:noFill/>
        </p:spPr>
        <p:txBody>
          <a:bodyPr vert="vert" wrap="square" rtlCol="0">
            <a:spAutoFit/>
          </a:bodyPr>
          <a:lstStyle/>
          <a:p>
            <a:r>
              <a:rPr lang="en-US" sz="1100" dirty="0" smtClean="0"/>
              <a:t>0x10008</a:t>
            </a:r>
            <a:endParaRPr lang="en-US" sz="1100" dirty="0"/>
          </a:p>
        </p:txBody>
      </p:sp>
      <p:sp>
        <p:nvSpPr>
          <p:cNvPr id="36" name="TextBox 35"/>
          <p:cNvSpPr txBox="1"/>
          <p:nvPr/>
        </p:nvSpPr>
        <p:spPr>
          <a:xfrm>
            <a:off x="8077200" y="3429000"/>
            <a:ext cx="381000" cy="400110"/>
          </a:xfrm>
          <a:prstGeom prst="rect">
            <a:avLst/>
          </a:prstGeom>
          <a:noFill/>
          <a:ln w="6350">
            <a:solidFill>
              <a:schemeClr val="tx1"/>
            </a:solidFill>
            <a:prstDash val="lgDash"/>
          </a:ln>
        </p:spPr>
        <p:txBody>
          <a:bodyPr wrap="square" rtlCol="0">
            <a:spAutoFit/>
          </a:bodyPr>
          <a:lstStyle/>
          <a:p>
            <a:endParaRPr lang="en-US" dirty="0"/>
          </a:p>
        </p:txBody>
      </p:sp>
      <p:sp>
        <p:nvSpPr>
          <p:cNvPr id="37" name="TextBox 36"/>
          <p:cNvSpPr txBox="1"/>
          <p:nvPr/>
        </p:nvSpPr>
        <p:spPr>
          <a:xfrm>
            <a:off x="8104257" y="3886200"/>
            <a:ext cx="353943" cy="762000"/>
          </a:xfrm>
          <a:prstGeom prst="rect">
            <a:avLst/>
          </a:prstGeom>
          <a:noFill/>
        </p:spPr>
        <p:txBody>
          <a:bodyPr vert="vert" wrap="square" rtlCol="0">
            <a:spAutoFit/>
          </a:bodyPr>
          <a:lstStyle/>
          <a:p>
            <a:r>
              <a:rPr lang="en-US" sz="1100" dirty="0" smtClean="0"/>
              <a:t>0x10008</a:t>
            </a:r>
            <a:endParaRPr lang="en-US" sz="1100" dirty="0"/>
          </a:p>
        </p:txBody>
      </p:sp>
      <p:sp>
        <p:nvSpPr>
          <p:cNvPr id="40" name="TextBox 39"/>
          <p:cNvSpPr txBox="1"/>
          <p:nvPr/>
        </p:nvSpPr>
        <p:spPr>
          <a:xfrm>
            <a:off x="4648200" y="3429000"/>
            <a:ext cx="381000" cy="400110"/>
          </a:xfrm>
          <a:prstGeom prst="rect">
            <a:avLst/>
          </a:prstGeom>
          <a:solidFill>
            <a:srgbClr val="FF0000"/>
          </a:solidFill>
          <a:ln w="6350">
            <a:solidFill>
              <a:schemeClr val="tx1"/>
            </a:solidFill>
          </a:ln>
        </p:spPr>
        <p:txBody>
          <a:bodyPr wrap="square" rtlCol="0">
            <a:spAutoFit/>
          </a:bodyPr>
          <a:lstStyle/>
          <a:p>
            <a:endParaRPr lang="en-US" dirty="0"/>
          </a:p>
        </p:txBody>
      </p:sp>
      <p:sp>
        <p:nvSpPr>
          <p:cNvPr id="41" name="TextBox 40"/>
          <p:cNvSpPr txBox="1"/>
          <p:nvPr/>
        </p:nvSpPr>
        <p:spPr>
          <a:xfrm>
            <a:off x="4675257" y="3886200"/>
            <a:ext cx="353943" cy="762000"/>
          </a:xfrm>
          <a:prstGeom prst="rect">
            <a:avLst/>
          </a:prstGeom>
          <a:noFill/>
        </p:spPr>
        <p:txBody>
          <a:bodyPr vert="vert" wrap="square" rtlCol="0">
            <a:spAutoFit/>
          </a:bodyPr>
          <a:lstStyle/>
          <a:p>
            <a:r>
              <a:rPr lang="en-US" sz="1100" dirty="0" smtClean="0"/>
              <a:t>0x10000</a:t>
            </a:r>
            <a:endParaRPr lang="en-US" sz="1100" dirty="0"/>
          </a:p>
        </p:txBody>
      </p:sp>
      <p:sp>
        <p:nvSpPr>
          <p:cNvPr id="42" name="TextBox 41"/>
          <p:cNvSpPr txBox="1"/>
          <p:nvPr/>
        </p:nvSpPr>
        <p:spPr>
          <a:xfrm>
            <a:off x="5105400" y="5486400"/>
            <a:ext cx="381000" cy="400110"/>
          </a:xfrm>
          <a:prstGeom prst="rect">
            <a:avLst/>
          </a:prstGeom>
          <a:gradFill flip="none" rotWithShape="1">
            <a:gsLst>
              <a:gs pos="0">
                <a:srgbClr val="000082"/>
              </a:gs>
              <a:gs pos="30000">
                <a:srgbClr val="66008F"/>
              </a:gs>
              <a:gs pos="64999">
                <a:srgbClr val="BA0066"/>
              </a:gs>
              <a:gs pos="89999">
                <a:srgbClr val="FF0000"/>
              </a:gs>
              <a:gs pos="100000">
                <a:srgbClr val="FF8200"/>
              </a:gs>
            </a:gsLst>
            <a:lin ang="2700000" scaled="0"/>
            <a:tileRect/>
          </a:gradFill>
          <a:ln w="6350">
            <a:solidFill>
              <a:schemeClr val="tx1"/>
            </a:solidFill>
          </a:ln>
        </p:spPr>
        <p:txBody>
          <a:bodyPr wrap="square" rtlCol="0">
            <a:spAutoFit/>
          </a:bodyPr>
          <a:lstStyle/>
          <a:p>
            <a:endParaRPr lang="en-US" dirty="0"/>
          </a:p>
        </p:txBody>
      </p:sp>
      <p:sp>
        <p:nvSpPr>
          <p:cNvPr id="43" name="TextBox 42"/>
          <p:cNvSpPr txBox="1"/>
          <p:nvPr/>
        </p:nvSpPr>
        <p:spPr>
          <a:xfrm>
            <a:off x="5132457" y="5943600"/>
            <a:ext cx="353943" cy="762000"/>
          </a:xfrm>
          <a:prstGeom prst="rect">
            <a:avLst/>
          </a:prstGeom>
          <a:noFill/>
        </p:spPr>
        <p:txBody>
          <a:bodyPr vert="vert" wrap="square" rtlCol="0">
            <a:spAutoFit/>
          </a:bodyPr>
          <a:lstStyle/>
          <a:p>
            <a:r>
              <a:rPr lang="en-US" sz="1100" dirty="0" smtClean="0"/>
              <a:t>0x10001</a:t>
            </a:r>
            <a:endParaRPr lang="en-US" sz="1100" dirty="0"/>
          </a:p>
        </p:txBody>
      </p:sp>
      <p:sp>
        <p:nvSpPr>
          <p:cNvPr id="44" name="TextBox 43"/>
          <p:cNvSpPr txBox="1"/>
          <p:nvPr/>
        </p:nvSpPr>
        <p:spPr>
          <a:xfrm>
            <a:off x="5486400" y="5486400"/>
            <a:ext cx="381000" cy="400110"/>
          </a:xfrm>
          <a:prstGeom prst="rect">
            <a:avLst/>
          </a:prstGeom>
          <a:gradFill flip="none" rotWithShape="1">
            <a:gsLst>
              <a:gs pos="0">
                <a:srgbClr val="000082"/>
              </a:gs>
              <a:gs pos="30000">
                <a:srgbClr val="66008F"/>
              </a:gs>
              <a:gs pos="64999">
                <a:srgbClr val="BA0066"/>
              </a:gs>
              <a:gs pos="89999">
                <a:srgbClr val="FF0000"/>
              </a:gs>
              <a:gs pos="100000">
                <a:srgbClr val="FF8200"/>
              </a:gs>
            </a:gsLst>
            <a:lin ang="2700000" scaled="0"/>
            <a:tileRect/>
          </a:gradFill>
          <a:ln w="6350">
            <a:solidFill>
              <a:schemeClr val="tx1"/>
            </a:solidFill>
          </a:ln>
        </p:spPr>
        <p:txBody>
          <a:bodyPr wrap="square" rtlCol="0">
            <a:spAutoFit/>
          </a:bodyPr>
          <a:lstStyle/>
          <a:p>
            <a:endParaRPr lang="en-US" dirty="0"/>
          </a:p>
        </p:txBody>
      </p:sp>
      <p:sp>
        <p:nvSpPr>
          <p:cNvPr id="45" name="TextBox 44"/>
          <p:cNvSpPr txBox="1"/>
          <p:nvPr/>
        </p:nvSpPr>
        <p:spPr>
          <a:xfrm>
            <a:off x="5513457" y="5943600"/>
            <a:ext cx="353943" cy="762000"/>
          </a:xfrm>
          <a:prstGeom prst="rect">
            <a:avLst/>
          </a:prstGeom>
          <a:noFill/>
        </p:spPr>
        <p:txBody>
          <a:bodyPr vert="vert" wrap="square" rtlCol="0">
            <a:spAutoFit/>
          </a:bodyPr>
          <a:lstStyle/>
          <a:p>
            <a:r>
              <a:rPr lang="en-US" sz="1100" dirty="0" smtClean="0"/>
              <a:t>0x10002</a:t>
            </a:r>
            <a:endParaRPr lang="en-US" sz="1100" dirty="0"/>
          </a:p>
        </p:txBody>
      </p:sp>
      <p:sp>
        <p:nvSpPr>
          <p:cNvPr id="46" name="TextBox 45"/>
          <p:cNvSpPr txBox="1"/>
          <p:nvPr/>
        </p:nvSpPr>
        <p:spPr>
          <a:xfrm>
            <a:off x="5867400" y="5486400"/>
            <a:ext cx="381000" cy="400110"/>
          </a:xfrm>
          <a:prstGeom prst="rect">
            <a:avLst/>
          </a:prstGeom>
          <a:gradFill flip="none" rotWithShape="1">
            <a:gsLst>
              <a:gs pos="0">
                <a:srgbClr val="000082"/>
              </a:gs>
              <a:gs pos="30000">
                <a:srgbClr val="66008F"/>
              </a:gs>
              <a:gs pos="64999">
                <a:srgbClr val="BA0066"/>
              </a:gs>
              <a:gs pos="89999">
                <a:srgbClr val="FF0000"/>
              </a:gs>
              <a:gs pos="100000">
                <a:srgbClr val="FF8200"/>
              </a:gs>
            </a:gsLst>
            <a:lin ang="2700000" scaled="0"/>
            <a:tileRect/>
          </a:gradFill>
          <a:ln w="6350">
            <a:solidFill>
              <a:schemeClr val="tx1"/>
            </a:solidFill>
          </a:ln>
        </p:spPr>
        <p:txBody>
          <a:bodyPr wrap="square" rtlCol="0">
            <a:spAutoFit/>
          </a:bodyPr>
          <a:lstStyle/>
          <a:p>
            <a:endParaRPr lang="en-US" dirty="0"/>
          </a:p>
        </p:txBody>
      </p:sp>
      <p:sp>
        <p:nvSpPr>
          <p:cNvPr id="47" name="TextBox 46"/>
          <p:cNvSpPr txBox="1"/>
          <p:nvPr/>
        </p:nvSpPr>
        <p:spPr>
          <a:xfrm>
            <a:off x="5894457" y="5943600"/>
            <a:ext cx="353943" cy="762000"/>
          </a:xfrm>
          <a:prstGeom prst="rect">
            <a:avLst/>
          </a:prstGeom>
          <a:noFill/>
        </p:spPr>
        <p:txBody>
          <a:bodyPr vert="vert" wrap="square" rtlCol="0">
            <a:spAutoFit/>
          </a:bodyPr>
          <a:lstStyle/>
          <a:p>
            <a:r>
              <a:rPr lang="en-US" sz="1100" dirty="0" smtClean="0"/>
              <a:t>0x10003</a:t>
            </a:r>
            <a:endParaRPr lang="en-US" sz="1100" dirty="0"/>
          </a:p>
        </p:txBody>
      </p:sp>
      <p:sp>
        <p:nvSpPr>
          <p:cNvPr id="48" name="TextBox 47"/>
          <p:cNvSpPr txBox="1"/>
          <p:nvPr/>
        </p:nvSpPr>
        <p:spPr>
          <a:xfrm>
            <a:off x="6248400" y="5486400"/>
            <a:ext cx="381000" cy="400110"/>
          </a:xfrm>
          <a:prstGeom prst="rect">
            <a:avLst/>
          </a:prstGeom>
          <a:noFill/>
          <a:ln w="6350">
            <a:solidFill>
              <a:schemeClr val="tx1"/>
            </a:solidFill>
            <a:prstDash val="lgDash"/>
          </a:ln>
        </p:spPr>
        <p:txBody>
          <a:bodyPr wrap="square" rtlCol="0">
            <a:spAutoFit/>
          </a:bodyPr>
          <a:lstStyle/>
          <a:p>
            <a:endParaRPr lang="en-US" dirty="0"/>
          </a:p>
        </p:txBody>
      </p:sp>
      <p:sp>
        <p:nvSpPr>
          <p:cNvPr id="49" name="TextBox 48"/>
          <p:cNvSpPr txBox="1"/>
          <p:nvPr/>
        </p:nvSpPr>
        <p:spPr>
          <a:xfrm>
            <a:off x="6275457" y="5943600"/>
            <a:ext cx="353943" cy="762000"/>
          </a:xfrm>
          <a:prstGeom prst="rect">
            <a:avLst/>
          </a:prstGeom>
          <a:noFill/>
        </p:spPr>
        <p:txBody>
          <a:bodyPr vert="vert" wrap="square" rtlCol="0">
            <a:spAutoFit/>
          </a:bodyPr>
          <a:lstStyle/>
          <a:p>
            <a:r>
              <a:rPr lang="en-US" sz="1100" dirty="0" smtClean="0"/>
              <a:t>0x10004</a:t>
            </a:r>
            <a:endParaRPr lang="en-US" sz="1100" dirty="0"/>
          </a:p>
        </p:txBody>
      </p:sp>
      <p:sp>
        <p:nvSpPr>
          <p:cNvPr id="50" name="TextBox 49"/>
          <p:cNvSpPr txBox="1"/>
          <p:nvPr/>
        </p:nvSpPr>
        <p:spPr>
          <a:xfrm>
            <a:off x="6629400" y="5486400"/>
            <a:ext cx="381000" cy="400110"/>
          </a:xfrm>
          <a:prstGeom prst="rect">
            <a:avLst/>
          </a:prstGeom>
          <a:noFill/>
          <a:ln w="6350">
            <a:solidFill>
              <a:schemeClr val="tx1"/>
            </a:solidFill>
            <a:prstDash val="lgDash"/>
          </a:ln>
        </p:spPr>
        <p:txBody>
          <a:bodyPr wrap="square" rtlCol="0">
            <a:spAutoFit/>
          </a:bodyPr>
          <a:lstStyle/>
          <a:p>
            <a:endParaRPr lang="en-US" dirty="0"/>
          </a:p>
        </p:txBody>
      </p:sp>
      <p:sp>
        <p:nvSpPr>
          <p:cNvPr id="51" name="TextBox 50"/>
          <p:cNvSpPr txBox="1"/>
          <p:nvPr/>
        </p:nvSpPr>
        <p:spPr>
          <a:xfrm>
            <a:off x="6656457" y="5943600"/>
            <a:ext cx="353943" cy="762000"/>
          </a:xfrm>
          <a:prstGeom prst="rect">
            <a:avLst/>
          </a:prstGeom>
          <a:noFill/>
        </p:spPr>
        <p:txBody>
          <a:bodyPr vert="vert" wrap="square" rtlCol="0">
            <a:spAutoFit/>
          </a:bodyPr>
          <a:lstStyle/>
          <a:p>
            <a:r>
              <a:rPr lang="en-US" sz="1100" dirty="0" smtClean="0"/>
              <a:t>0x10005</a:t>
            </a:r>
            <a:endParaRPr lang="en-US" sz="1100" dirty="0"/>
          </a:p>
        </p:txBody>
      </p:sp>
      <p:sp>
        <p:nvSpPr>
          <p:cNvPr id="52" name="TextBox 51"/>
          <p:cNvSpPr txBox="1"/>
          <p:nvPr/>
        </p:nvSpPr>
        <p:spPr>
          <a:xfrm>
            <a:off x="7010400" y="5486400"/>
            <a:ext cx="381000" cy="400110"/>
          </a:xfrm>
          <a:prstGeom prst="rect">
            <a:avLst/>
          </a:prstGeom>
          <a:noFill/>
          <a:ln w="6350">
            <a:solidFill>
              <a:schemeClr val="tx1"/>
            </a:solidFill>
            <a:prstDash val="lgDash"/>
          </a:ln>
        </p:spPr>
        <p:txBody>
          <a:bodyPr wrap="square" rtlCol="0">
            <a:spAutoFit/>
          </a:bodyPr>
          <a:lstStyle/>
          <a:p>
            <a:endParaRPr lang="en-US" dirty="0"/>
          </a:p>
        </p:txBody>
      </p:sp>
      <p:sp>
        <p:nvSpPr>
          <p:cNvPr id="53" name="TextBox 52"/>
          <p:cNvSpPr txBox="1"/>
          <p:nvPr/>
        </p:nvSpPr>
        <p:spPr>
          <a:xfrm>
            <a:off x="7037457" y="5943600"/>
            <a:ext cx="353943" cy="762000"/>
          </a:xfrm>
          <a:prstGeom prst="rect">
            <a:avLst/>
          </a:prstGeom>
          <a:noFill/>
        </p:spPr>
        <p:txBody>
          <a:bodyPr vert="vert" wrap="square" rtlCol="0">
            <a:spAutoFit/>
          </a:bodyPr>
          <a:lstStyle/>
          <a:p>
            <a:r>
              <a:rPr lang="en-US" sz="1100" dirty="0" smtClean="0"/>
              <a:t>0x10006</a:t>
            </a:r>
            <a:endParaRPr lang="en-US" sz="1100" dirty="0"/>
          </a:p>
        </p:txBody>
      </p:sp>
      <p:sp>
        <p:nvSpPr>
          <p:cNvPr id="54" name="TextBox 53"/>
          <p:cNvSpPr txBox="1"/>
          <p:nvPr/>
        </p:nvSpPr>
        <p:spPr>
          <a:xfrm>
            <a:off x="7391400" y="5486400"/>
            <a:ext cx="381000" cy="400110"/>
          </a:xfrm>
          <a:prstGeom prst="rect">
            <a:avLst/>
          </a:prstGeom>
          <a:noFill/>
          <a:ln w="6350">
            <a:solidFill>
              <a:schemeClr val="tx1"/>
            </a:solidFill>
            <a:prstDash val="lgDash"/>
          </a:ln>
        </p:spPr>
        <p:txBody>
          <a:bodyPr wrap="square" rtlCol="0">
            <a:spAutoFit/>
          </a:bodyPr>
          <a:lstStyle/>
          <a:p>
            <a:endParaRPr lang="en-US" dirty="0"/>
          </a:p>
        </p:txBody>
      </p:sp>
      <p:sp>
        <p:nvSpPr>
          <p:cNvPr id="55" name="TextBox 54"/>
          <p:cNvSpPr txBox="1"/>
          <p:nvPr/>
        </p:nvSpPr>
        <p:spPr>
          <a:xfrm>
            <a:off x="7418457" y="5943600"/>
            <a:ext cx="353943" cy="762000"/>
          </a:xfrm>
          <a:prstGeom prst="rect">
            <a:avLst/>
          </a:prstGeom>
          <a:noFill/>
        </p:spPr>
        <p:txBody>
          <a:bodyPr vert="vert" wrap="square" rtlCol="0">
            <a:spAutoFit/>
          </a:bodyPr>
          <a:lstStyle/>
          <a:p>
            <a:r>
              <a:rPr lang="en-US" sz="1100" dirty="0" smtClean="0"/>
              <a:t>0x10007</a:t>
            </a:r>
            <a:endParaRPr lang="en-US" sz="1100" dirty="0"/>
          </a:p>
        </p:txBody>
      </p:sp>
      <p:sp>
        <p:nvSpPr>
          <p:cNvPr id="56" name="TextBox 55"/>
          <p:cNvSpPr txBox="1"/>
          <p:nvPr/>
        </p:nvSpPr>
        <p:spPr>
          <a:xfrm>
            <a:off x="7772400" y="5486400"/>
            <a:ext cx="381000" cy="400110"/>
          </a:xfrm>
          <a:prstGeom prst="rect">
            <a:avLst/>
          </a:prstGeom>
          <a:noFill/>
          <a:ln w="6350">
            <a:solidFill>
              <a:schemeClr val="tx1"/>
            </a:solidFill>
            <a:prstDash val="lgDash"/>
          </a:ln>
        </p:spPr>
        <p:txBody>
          <a:bodyPr wrap="square" rtlCol="0">
            <a:spAutoFit/>
          </a:bodyPr>
          <a:lstStyle/>
          <a:p>
            <a:endParaRPr lang="en-US" dirty="0"/>
          </a:p>
        </p:txBody>
      </p:sp>
      <p:sp>
        <p:nvSpPr>
          <p:cNvPr id="57" name="TextBox 56"/>
          <p:cNvSpPr txBox="1"/>
          <p:nvPr/>
        </p:nvSpPr>
        <p:spPr>
          <a:xfrm>
            <a:off x="7799457" y="5943600"/>
            <a:ext cx="353943" cy="762000"/>
          </a:xfrm>
          <a:prstGeom prst="rect">
            <a:avLst/>
          </a:prstGeom>
          <a:noFill/>
        </p:spPr>
        <p:txBody>
          <a:bodyPr vert="vert" wrap="square" rtlCol="0">
            <a:spAutoFit/>
          </a:bodyPr>
          <a:lstStyle/>
          <a:p>
            <a:r>
              <a:rPr lang="en-US" sz="1100" dirty="0" smtClean="0"/>
              <a:t>0x10008</a:t>
            </a:r>
            <a:endParaRPr lang="en-US" sz="1100" dirty="0"/>
          </a:p>
        </p:txBody>
      </p:sp>
      <p:sp>
        <p:nvSpPr>
          <p:cNvPr id="58" name="TextBox 57"/>
          <p:cNvSpPr txBox="1"/>
          <p:nvPr/>
        </p:nvSpPr>
        <p:spPr>
          <a:xfrm>
            <a:off x="8153400" y="5486400"/>
            <a:ext cx="381000" cy="400110"/>
          </a:xfrm>
          <a:prstGeom prst="rect">
            <a:avLst/>
          </a:prstGeom>
          <a:noFill/>
          <a:ln w="6350">
            <a:solidFill>
              <a:schemeClr val="tx1"/>
            </a:solidFill>
            <a:prstDash val="lgDash"/>
          </a:ln>
        </p:spPr>
        <p:txBody>
          <a:bodyPr wrap="square" rtlCol="0">
            <a:spAutoFit/>
          </a:bodyPr>
          <a:lstStyle/>
          <a:p>
            <a:endParaRPr lang="en-US" dirty="0"/>
          </a:p>
        </p:txBody>
      </p:sp>
      <p:sp>
        <p:nvSpPr>
          <p:cNvPr id="59" name="TextBox 58"/>
          <p:cNvSpPr txBox="1"/>
          <p:nvPr/>
        </p:nvSpPr>
        <p:spPr>
          <a:xfrm>
            <a:off x="8180457" y="5943600"/>
            <a:ext cx="353943" cy="762000"/>
          </a:xfrm>
          <a:prstGeom prst="rect">
            <a:avLst/>
          </a:prstGeom>
          <a:noFill/>
        </p:spPr>
        <p:txBody>
          <a:bodyPr vert="vert" wrap="square" rtlCol="0">
            <a:spAutoFit/>
          </a:bodyPr>
          <a:lstStyle/>
          <a:p>
            <a:r>
              <a:rPr lang="en-US" sz="1100" dirty="0" smtClean="0"/>
              <a:t>0x10008</a:t>
            </a:r>
            <a:endParaRPr lang="en-US" sz="1100" dirty="0"/>
          </a:p>
        </p:txBody>
      </p:sp>
      <p:sp>
        <p:nvSpPr>
          <p:cNvPr id="62" name="TextBox 61"/>
          <p:cNvSpPr txBox="1"/>
          <p:nvPr/>
        </p:nvSpPr>
        <p:spPr>
          <a:xfrm>
            <a:off x="4724400" y="5486400"/>
            <a:ext cx="381000" cy="400110"/>
          </a:xfrm>
          <a:prstGeom prst="rect">
            <a:avLst/>
          </a:prstGeom>
          <a:gradFill flip="none" rotWithShape="1">
            <a:gsLst>
              <a:gs pos="0">
                <a:srgbClr val="000082"/>
              </a:gs>
              <a:gs pos="30000">
                <a:srgbClr val="66008F"/>
              </a:gs>
              <a:gs pos="64999">
                <a:srgbClr val="BA0066"/>
              </a:gs>
              <a:gs pos="89999">
                <a:srgbClr val="FF0000"/>
              </a:gs>
              <a:gs pos="100000">
                <a:srgbClr val="FF8200"/>
              </a:gs>
            </a:gsLst>
            <a:lin ang="2700000" scaled="0"/>
            <a:tileRect/>
          </a:gradFill>
          <a:ln w="6350">
            <a:solidFill>
              <a:schemeClr val="tx1"/>
            </a:solidFill>
          </a:ln>
        </p:spPr>
        <p:txBody>
          <a:bodyPr wrap="square" rtlCol="0">
            <a:spAutoFit/>
          </a:bodyPr>
          <a:lstStyle/>
          <a:p>
            <a:endParaRPr lang="en-US" dirty="0"/>
          </a:p>
        </p:txBody>
      </p:sp>
      <p:sp>
        <p:nvSpPr>
          <p:cNvPr id="63" name="TextBox 62"/>
          <p:cNvSpPr txBox="1"/>
          <p:nvPr/>
        </p:nvSpPr>
        <p:spPr>
          <a:xfrm>
            <a:off x="4751457" y="5943600"/>
            <a:ext cx="353943" cy="762000"/>
          </a:xfrm>
          <a:prstGeom prst="rect">
            <a:avLst/>
          </a:prstGeom>
          <a:noFill/>
        </p:spPr>
        <p:txBody>
          <a:bodyPr vert="vert" wrap="square" rtlCol="0">
            <a:spAutoFit/>
          </a:bodyPr>
          <a:lstStyle/>
          <a:p>
            <a:r>
              <a:rPr lang="en-US" sz="1100" dirty="0" smtClean="0"/>
              <a:t>0x10000</a:t>
            </a:r>
            <a:endParaRPr lang="en-US" sz="1100" dirty="0"/>
          </a:p>
        </p:txBody>
      </p:sp>
      <p:sp>
        <p:nvSpPr>
          <p:cNvPr id="64" name="Left Brace 63"/>
          <p:cNvSpPr/>
          <p:nvPr/>
        </p:nvSpPr>
        <p:spPr>
          <a:xfrm rot="5400000">
            <a:off x="5143500" y="2476500"/>
            <a:ext cx="533400" cy="1524000"/>
          </a:xfrm>
          <a:prstGeom prst="leftBrace">
            <a:avLst>
              <a:gd name="adj1" fmla="val 37763"/>
              <a:gd name="adj2" fmla="val 5054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Left Brace 64"/>
          <p:cNvSpPr/>
          <p:nvPr/>
        </p:nvSpPr>
        <p:spPr>
          <a:xfrm rot="5400000">
            <a:off x="5219700" y="4533900"/>
            <a:ext cx="533400" cy="1524000"/>
          </a:xfrm>
          <a:prstGeom prst="leftBrace">
            <a:avLst>
              <a:gd name="adj1" fmla="val 37763"/>
              <a:gd name="adj2" fmla="val 5054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TextBox 65"/>
          <p:cNvSpPr txBox="1"/>
          <p:nvPr/>
        </p:nvSpPr>
        <p:spPr>
          <a:xfrm>
            <a:off x="5257800" y="2590800"/>
            <a:ext cx="381000" cy="400110"/>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sp>
        <p:nvSpPr>
          <p:cNvPr id="67" name="TextBox 66"/>
          <p:cNvSpPr txBox="1"/>
          <p:nvPr/>
        </p:nvSpPr>
        <p:spPr>
          <a:xfrm>
            <a:off x="5334000" y="4648200"/>
            <a:ext cx="381000" cy="400110"/>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sp>
        <p:nvSpPr>
          <p:cNvPr id="68" name="TextBox 67"/>
          <p:cNvSpPr txBox="1"/>
          <p:nvPr/>
        </p:nvSpPr>
        <p:spPr>
          <a:xfrm>
            <a:off x="6019800" y="2667000"/>
            <a:ext cx="685800" cy="400110"/>
          </a:xfrm>
          <a:prstGeom prst="rect">
            <a:avLst/>
          </a:prstGeom>
          <a:noFill/>
        </p:spPr>
        <p:txBody>
          <a:bodyPr wrap="square" rtlCol="0">
            <a:spAutoFit/>
          </a:bodyPr>
          <a:lstStyle/>
          <a:p>
            <a:r>
              <a:rPr lang="en-US" dirty="0" smtClean="0">
                <a:solidFill>
                  <a:srgbClr val="0000FF"/>
                </a:solidFill>
              </a:rPr>
              <a:t>b[0]</a:t>
            </a:r>
            <a:endParaRPr lang="en-US" dirty="0">
              <a:solidFill>
                <a:srgbClr val="0000FF"/>
              </a:solidFill>
            </a:endParaRPr>
          </a:p>
        </p:txBody>
      </p:sp>
      <p:cxnSp>
        <p:nvCxnSpPr>
          <p:cNvPr id="70" name="Straight Connector 69"/>
          <p:cNvCxnSpPr>
            <a:stCxn id="68" idx="2"/>
          </p:cNvCxnSpPr>
          <p:nvPr/>
        </p:nvCxnSpPr>
        <p:spPr>
          <a:xfrm rot="5400000">
            <a:off x="6038850" y="3352860"/>
            <a:ext cx="609600" cy="3810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553200" y="2667000"/>
            <a:ext cx="685800" cy="400110"/>
          </a:xfrm>
          <a:prstGeom prst="rect">
            <a:avLst/>
          </a:prstGeom>
          <a:noFill/>
        </p:spPr>
        <p:txBody>
          <a:bodyPr wrap="square" rtlCol="0">
            <a:spAutoFit/>
          </a:bodyPr>
          <a:lstStyle/>
          <a:p>
            <a:r>
              <a:rPr lang="en-US" dirty="0" smtClean="0">
                <a:solidFill>
                  <a:srgbClr val="0000FF"/>
                </a:solidFill>
              </a:rPr>
              <a:t>b[1]</a:t>
            </a:r>
            <a:endParaRPr lang="en-US" dirty="0">
              <a:solidFill>
                <a:srgbClr val="0000FF"/>
              </a:solidFill>
            </a:endParaRPr>
          </a:p>
        </p:txBody>
      </p:sp>
      <p:cxnSp>
        <p:nvCxnSpPr>
          <p:cNvPr id="72" name="Straight Connector 71"/>
          <p:cNvCxnSpPr>
            <a:stCxn id="71" idx="2"/>
          </p:cNvCxnSpPr>
          <p:nvPr/>
        </p:nvCxnSpPr>
        <p:spPr>
          <a:xfrm rot="5400000">
            <a:off x="6543705" y="3305205"/>
            <a:ext cx="590490" cy="11430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086600" y="2647890"/>
            <a:ext cx="685800" cy="400110"/>
          </a:xfrm>
          <a:prstGeom prst="rect">
            <a:avLst/>
          </a:prstGeom>
          <a:noFill/>
        </p:spPr>
        <p:txBody>
          <a:bodyPr wrap="square" rtlCol="0">
            <a:spAutoFit/>
          </a:bodyPr>
          <a:lstStyle/>
          <a:p>
            <a:r>
              <a:rPr lang="en-US" dirty="0" smtClean="0">
                <a:solidFill>
                  <a:srgbClr val="0000FF"/>
                </a:solidFill>
              </a:rPr>
              <a:t>b[2]</a:t>
            </a:r>
            <a:endParaRPr lang="en-US" dirty="0">
              <a:solidFill>
                <a:srgbClr val="0000FF"/>
              </a:solidFill>
            </a:endParaRPr>
          </a:p>
        </p:txBody>
      </p:sp>
      <p:cxnSp>
        <p:nvCxnSpPr>
          <p:cNvPr id="74" name="Straight Connector 73"/>
          <p:cNvCxnSpPr>
            <a:stCxn id="73" idx="2"/>
          </p:cNvCxnSpPr>
          <p:nvPr/>
        </p:nvCxnSpPr>
        <p:spPr>
          <a:xfrm rot="5400000">
            <a:off x="6991350" y="3219450"/>
            <a:ext cx="609600" cy="26670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7620000" y="2667000"/>
            <a:ext cx="685800" cy="400110"/>
          </a:xfrm>
          <a:prstGeom prst="rect">
            <a:avLst/>
          </a:prstGeom>
          <a:noFill/>
        </p:spPr>
        <p:txBody>
          <a:bodyPr wrap="square" rtlCol="0">
            <a:spAutoFit/>
          </a:bodyPr>
          <a:lstStyle/>
          <a:p>
            <a:r>
              <a:rPr lang="en-US" dirty="0" smtClean="0">
                <a:solidFill>
                  <a:srgbClr val="0000FF"/>
                </a:solidFill>
              </a:rPr>
              <a:t>b[3]</a:t>
            </a:r>
            <a:endParaRPr lang="en-US" dirty="0">
              <a:solidFill>
                <a:srgbClr val="0000FF"/>
              </a:solidFill>
            </a:endParaRPr>
          </a:p>
        </p:txBody>
      </p:sp>
      <p:cxnSp>
        <p:nvCxnSpPr>
          <p:cNvPr id="76" name="Straight Connector 75"/>
          <p:cNvCxnSpPr>
            <a:stCxn id="75" idx="2"/>
          </p:cNvCxnSpPr>
          <p:nvPr/>
        </p:nvCxnSpPr>
        <p:spPr>
          <a:xfrm rot="5400000">
            <a:off x="7420005" y="3114705"/>
            <a:ext cx="590490" cy="49530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096000" y="4705290"/>
            <a:ext cx="685800" cy="400110"/>
          </a:xfrm>
          <a:prstGeom prst="rect">
            <a:avLst/>
          </a:prstGeom>
          <a:noFill/>
        </p:spPr>
        <p:txBody>
          <a:bodyPr wrap="square" rtlCol="0">
            <a:spAutoFit/>
          </a:bodyPr>
          <a:lstStyle/>
          <a:p>
            <a:r>
              <a:rPr lang="en-US" dirty="0" smtClean="0">
                <a:solidFill>
                  <a:srgbClr val="0000FF"/>
                </a:solidFill>
              </a:rPr>
              <a:t>b[0]</a:t>
            </a:r>
            <a:endParaRPr lang="en-US" dirty="0">
              <a:solidFill>
                <a:srgbClr val="0000FF"/>
              </a:solidFill>
            </a:endParaRPr>
          </a:p>
        </p:txBody>
      </p:sp>
      <p:cxnSp>
        <p:nvCxnSpPr>
          <p:cNvPr id="81" name="Straight Connector 80"/>
          <p:cNvCxnSpPr>
            <a:stCxn id="80" idx="2"/>
          </p:cNvCxnSpPr>
          <p:nvPr/>
        </p:nvCxnSpPr>
        <p:spPr>
          <a:xfrm rot="5400000">
            <a:off x="5353050" y="4629150"/>
            <a:ext cx="609600" cy="156210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629400" y="4705290"/>
            <a:ext cx="685800" cy="400110"/>
          </a:xfrm>
          <a:prstGeom prst="rect">
            <a:avLst/>
          </a:prstGeom>
          <a:noFill/>
        </p:spPr>
        <p:txBody>
          <a:bodyPr wrap="square" rtlCol="0">
            <a:spAutoFit/>
          </a:bodyPr>
          <a:lstStyle/>
          <a:p>
            <a:r>
              <a:rPr lang="en-US" dirty="0" smtClean="0">
                <a:solidFill>
                  <a:srgbClr val="0000FF"/>
                </a:solidFill>
              </a:rPr>
              <a:t>b[1]</a:t>
            </a:r>
            <a:endParaRPr lang="en-US" dirty="0">
              <a:solidFill>
                <a:srgbClr val="0000FF"/>
              </a:solidFill>
            </a:endParaRPr>
          </a:p>
        </p:txBody>
      </p:sp>
      <p:cxnSp>
        <p:nvCxnSpPr>
          <p:cNvPr id="83" name="Straight Connector 82"/>
          <p:cNvCxnSpPr>
            <a:stCxn id="82" idx="2"/>
          </p:cNvCxnSpPr>
          <p:nvPr/>
        </p:nvCxnSpPr>
        <p:spPr>
          <a:xfrm rot="5400000">
            <a:off x="5810250" y="4552950"/>
            <a:ext cx="609600" cy="171450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162800" y="4686180"/>
            <a:ext cx="685800" cy="400110"/>
          </a:xfrm>
          <a:prstGeom prst="rect">
            <a:avLst/>
          </a:prstGeom>
          <a:noFill/>
        </p:spPr>
        <p:txBody>
          <a:bodyPr wrap="square" rtlCol="0">
            <a:spAutoFit/>
          </a:bodyPr>
          <a:lstStyle/>
          <a:p>
            <a:r>
              <a:rPr lang="en-US" dirty="0" smtClean="0">
                <a:solidFill>
                  <a:srgbClr val="0000FF"/>
                </a:solidFill>
              </a:rPr>
              <a:t>b[2]</a:t>
            </a:r>
            <a:endParaRPr lang="en-US" dirty="0">
              <a:solidFill>
                <a:srgbClr val="0000FF"/>
              </a:solidFill>
            </a:endParaRPr>
          </a:p>
        </p:txBody>
      </p:sp>
      <p:cxnSp>
        <p:nvCxnSpPr>
          <p:cNvPr id="85" name="Straight Connector 84"/>
          <p:cNvCxnSpPr>
            <a:stCxn id="84" idx="2"/>
          </p:cNvCxnSpPr>
          <p:nvPr/>
        </p:nvCxnSpPr>
        <p:spPr>
          <a:xfrm rot="5400000">
            <a:off x="6257895" y="4467195"/>
            <a:ext cx="628710" cy="186690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7696200" y="4705290"/>
            <a:ext cx="685800" cy="400110"/>
          </a:xfrm>
          <a:prstGeom prst="rect">
            <a:avLst/>
          </a:prstGeom>
          <a:noFill/>
        </p:spPr>
        <p:txBody>
          <a:bodyPr wrap="square" rtlCol="0">
            <a:spAutoFit/>
          </a:bodyPr>
          <a:lstStyle/>
          <a:p>
            <a:r>
              <a:rPr lang="en-US" dirty="0" smtClean="0">
                <a:solidFill>
                  <a:srgbClr val="0000FF"/>
                </a:solidFill>
              </a:rPr>
              <a:t>b[3]</a:t>
            </a:r>
            <a:endParaRPr lang="en-US" dirty="0">
              <a:solidFill>
                <a:srgbClr val="0000FF"/>
              </a:solidFill>
            </a:endParaRPr>
          </a:p>
        </p:txBody>
      </p:sp>
      <p:cxnSp>
        <p:nvCxnSpPr>
          <p:cNvPr id="87" name="Straight Connector 86"/>
          <p:cNvCxnSpPr>
            <a:stCxn id="86" idx="2"/>
          </p:cNvCxnSpPr>
          <p:nvPr/>
        </p:nvCxnSpPr>
        <p:spPr>
          <a:xfrm rot="5400000">
            <a:off x="6762750" y="4438650"/>
            <a:ext cx="609600" cy="194310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8458200" y="3429000"/>
            <a:ext cx="381000" cy="400110"/>
          </a:xfrm>
          <a:prstGeom prst="rect">
            <a:avLst/>
          </a:prstGeom>
          <a:noFill/>
          <a:ln w="6350">
            <a:solidFill>
              <a:schemeClr val="tx1"/>
            </a:solidFill>
            <a:prstDash val="lgDash"/>
          </a:ln>
        </p:spPr>
        <p:txBody>
          <a:bodyPr wrap="square" rtlCol="0">
            <a:spAutoFit/>
          </a:bodyPr>
          <a:lstStyle/>
          <a:p>
            <a:endParaRPr lang="en-US" dirty="0"/>
          </a:p>
        </p:txBody>
      </p:sp>
      <p:sp>
        <p:nvSpPr>
          <p:cNvPr id="96" name="TextBox 95"/>
          <p:cNvSpPr txBox="1"/>
          <p:nvPr/>
        </p:nvSpPr>
        <p:spPr>
          <a:xfrm>
            <a:off x="8534400" y="5486400"/>
            <a:ext cx="381000" cy="400110"/>
          </a:xfrm>
          <a:prstGeom prst="rect">
            <a:avLst/>
          </a:prstGeom>
          <a:noFill/>
          <a:ln w="6350">
            <a:solidFill>
              <a:schemeClr val="tx1"/>
            </a:solidFill>
            <a:prstDash val="lgDash"/>
          </a:ln>
        </p:spPr>
        <p:txBody>
          <a:bodyPr wrap="square" rtlCol="0">
            <a:spAutoFit/>
          </a:bodyPr>
          <a:lstStyle/>
          <a:p>
            <a:endParaRPr lang="en-US" dirty="0"/>
          </a:p>
        </p:txBody>
      </p:sp>
      <p:sp>
        <p:nvSpPr>
          <p:cNvPr id="97" name="TextBox 96"/>
          <p:cNvSpPr txBox="1"/>
          <p:nvPr/>
        </p:nvSpPr>
        <p:spPr>
          <a:xfrm>
            <a:off x="4267200" y="3429000"/>
            <a:ext cx="381000" cy="400110"/>
          </a:xfrm>
          <a:prstGeom prst="rect">
            <a:avLst/>
          </a:prstGeom>
          <a:noFill/>
          <a:ln w="6350">
            <a:solidFill>
              <a:schemeClr val="tx1"/>
            </a:solidFill>
            <a:prstDash val="lgDash"/>
          </a:ln>
        </p:spPr>
        <p:txBody>
          <a:bodyPr wrap="square" rtlCol="0">
            <a:spAutoFit/>
          </a:bodyPr>
          <a:lstStyle/>
          <a:p>
            <a:endParaRPr lang="en-US" dirty="0"/>
          </a:p>
        </p:txBody>
      </p:sp>
      <p:sp>
        <p:nvSpPr>
          <p:cNvPr id="98" name="TextBox 97"/>
          <p:cNvSpPr txBox="1"/>
          <p:nvPr/>
        </p:nvSpPr>
        <p:spPr>
          <a:xfrm>
            <a:off x="4343400" y="5486400"/>
            <a:ext cx="381000" cy="400110"/>
          </a:xfrm>
          <a:prstGeom prst="rect">
            <a:avLst/>
          </a:prstGeom>
          <a:noFill/>
          <a:ln w="6350">
            <a:solidFill>
              <a:schemeClr val="tx1"/>
            </a:solidFill>
            <a:prstDash val="lgDash"/>
          </a:ln>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371600"/>
          </a:xfrm>
        </p:spPr>
        <p:txBody>
          <a:bodyPr/>
          <a:lstStyle/>
          <a:p>
            <a:r>
              <a:rPr lang="en-US" dirty="0" smtClean="0"/>
              <a:t>Union</a:t>
            </a:r>
            <a:endParaRPr lang="en-US" dirty="0"/>
          </a:p>
        </p:txBody>
      </p:sp>
      <p:sp>
        <p:nvSpPr>
          <p:cNvPr id="4" name="Rectangle 4"/>
          <p:cNvSpPr>
            <a:spLocks noChangeArrowheads="1"/>
          </p:cNvSpPr>
          <p:nvPr/>
        </p:nvSpPr>
        <p:spPr bwMode="auto">
          <a:xfrm>
            <a:off x="533400" y="2362200"/>
            <a:ext cx="7848600" cy="4247317"/>
          </a:xfrm>
          <a:prstGeom prst="rect">
            <a:avLst/>
          </a:prstGeom>
          <a:solidFill>
            <a:schemeClr val="tx1"/>
          </a:solidFill>
          <a:ln w="9525">
            <a:solidFill>
              <a:srgbClr val="000000"/>
            </a:solidFill>
            <a:miter lim="800000"/>
            <a:headEnd/>
            <a:tailEnd/>
          </a:ln>
          <a:effectLst/>
        </p:spPr>
        <p:txBody>
          <a:bodyPr>
            <a:spAutoFit/>
          </a:bodyPr>
          <a:lstStyle/>
          <a:p>
            <a:r>
              <a:rPr lang="en-US" sz="1800" dirty="0" err="1" smtClean="0">
                <a:solidFill>
                  <a:srgbClr val="0000FF"/>
                </a:solidFill>
                <a:latin typeface="Courier New" pitchFamily="49" charset="0"/>
                <a:cs typeface="Courier New" pitchFamily="49" charset="0"/>
              </a:rPr>
              <a:t>typedef</a:t>
            </a:r>
            <a:r>
              <a:rPr lang="en-US" sz="1800" dirty="0" smtClean="0">
                <a:solidFill>
                  <a:srgbClr val="0000FF"/>
                </a:solidFill>
                <a:latin typeface="Courier New" pitchFamily="49" charset="0"/>
                <a:cs typeface="Courier New" pitchFamily="49" charset="0"/>
              </a:rPr>
              <a:t> union</a:t>
            </a:r>
            <a:endParaRPr lang="en-US" sz="1800" dirty="0">
              <a:solidFill>
                <a:srgbClr val="000000"/>
              </a:solidFill>
              <a:latin typeface="Courier New" pitchFamily="49" charset="0"/>
              <a:cs typeface="Courier New" pitchFamily="49" charset="0"/>
            </a:endParaRPr>
          </a:p>
          <a:p>
            <a:r>
              <a:rPr lang="en-US" sz="1800" dirty="0" smtClean="0">
                <a:solidFill>
                  <a:srgbClr val="000000"/>
                </a:solidFill>
                <a:latin typeface="Courier New" pitchFamily="49" charset="0"/>
                <a:cs typeface="Courier New" pitchFamily="49" charset="0"/>
              </a:rPr>
              <a:t>{</a:t>
            </a:r>
            <a:endParaRPr lang="en-US" sz="1800" dirty="0">
              <a:solidFill>
                <a:srgbClr val="000000"/>
              </a:solidFill>
              <a:latin typeface="Courier New" pitchFamily="49" charset="0"/>
              <a:cs typeface="Courier New" pitchFamily="49" charset="0"/>
            </a:endParaRPr>
          </a:p>
          <a:p>
            <a:r>
              <a:rPr lang="en-US" sz="1800" dirty="0" smtClean="0">
                <a:solidFill>
                  <a:srgbClr val="0000FF"/>
                </a:solidFill>
                <a:latin typeface="Courier New" pitchFamily="49" charset="0"/>
                <a:cs typeface="Courier New" pitchFamily="49" charset="0"/>
              </a:rPr>
              <a:t>	unsigned char </a:t>
            </a:r>
            <a:r>
              <a:rPr lang="en-US" sz="1800" dirty="0" smtClean="0">
                <a:solidFill>
                  <a:srgbClr val="000000"/>
                </a:solidFill>
                <a:latin typeface="Courier New" pitchFamily="49" charset="0"/>
                <a:cs typeface="Courier New" pitchFamily="49" charset="0"/>
              </a:rPr>
              <a:t>byte;</a:t>
            </a:r>
            <a:endParaRPr lang="en-US" sz="1800" dirty="0">
              <a:solidFill>
                <a:srgbClr val="000000"/>
              </a:solidFill>
              <a:latin typeface="Courier New" pitchFamily="49" charset="0"/>
              <a:cs typeface="Courier New" pitchFamily="49" charset="0"/>
            </a:endParaRPr>
          </a:p>
          <a:p>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struct</a:t>
            </a:r>
            <a:endParaRPr lang="en-US" sz="1800" dirty="0">
              <a:solidFill>
                <a:srgbClr val="0000FF"/>
              </a:solidFill>
              <a:latin typeface="Courier New" pitchFamily="49" charset="0"/>
              <a:cs typeface="Courier New" pitchFamily="49" charset="0"/>
            </a:endParaRPr>
          </a:p>
          <a:p>
            <a:r>
              <a:rPr lang="en-US" sz="1800" dirty="0" smtClean="0">
                <a:solidFill>
                  <a:srgbClr val="0000FF"/>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a:t>
            </a:r>
            <a:endParaRPr lang="en-US" sz="1800" dirty="0">
              <a:solidFill>
                <a:srgbClr val="000000"/>
              </a:solidFill>
              <a:latin typeface="Courier New" pitchFamily="49" charset="0"/>
              <a:cs typeface="Courier New" pitchFamily="49" charset="0"/>
            </a:endParaRPr>
          </a:p>
          <a:p>
            <a:r>
              <a:rPr lang="en-US" sz="1800" dirty="0" smtClean="0">
                <a:solidFill>
                  <a:srgbClr val="0000FF"/>
                </a:solidFill>
                <a:latin typeface="Courier New" pitchFamily="49" charset="0"/>
                <a:cs typeface="Courier New" pitchFamily="49" charset="0"/>
              </a:rPr>
              <a:t>		unsigned char </a:t>
            </a:r>
            <a:r>
              <a:rPr lang="en-US" sz="1800" dirty="0" smtClean="0">
                <a:solidFill>
                  <a:srgbClr val="000000"/>
                </a:solidFill>
                <a:latin typeface="Courier New" pitchFamily="49" charset="0"/>
                <a:cs typeface="Courier New" pitchFamily="49" charset="0"/>
              </a:rPr>
              <a:t>bit0    : 1;</a:t>
            </a:r>
          </a:p>
          <a:p>
            <a:r>
              <a:rPr lang="en-US" sz="1800" dirty="0" smtClean="0">
                <a:solidFill>
                  <a:srgbClr val="0000FF"/>
                </a:solidFill>
                <a:latin typeface="Courier New" pitchFamily="49" charset="0"/>
                <a:cs typeface="Courier New" pitchFamily="49" charset="0"/>
              </a:rPr>
              <a:t>		unsigned char </a:t>
            </a:r>
            <a:r>
              <a:rPr lang="en-US" sz="1800" dirty="0" smtClean="0">
                <a:solidFill>
                  <a:srgbClr val="000000"/>
                </a:solidFill>
                <a:latin typeface="Courier New" pitchFamily="49" charset="0"/>
                <a:cs typeface="Courier New" pitchFamily="49" charset="0"/>
              </a:rPr>
              <a:t>bit1    : 1;</a:t>
            </a:r>
          </a:p>
          <a:p>
            <a:r>
              <a:rPr lang="en-US" sz="1800" dirty="0" smtClean="0">
                <a:solidFill>
                  <a:srgbClr val="0000FF"/>
                </a:solidFill>
                <a:latin typeface="Courier New" pitchFamily="49" charset="0"/>
                <a:cs typeface="Courier New" pitchFamily="49" charset="0"/>
              </a:rPr>
              <a:t>		unsigned char </a:t>
            </a:r>
            <a:r>
              <a:rPr lang="en-US" sz="1800" dirty="0" smtClean="0">
                <a:solidFill>
                  <a:srgbClr val="000000"/>
                </a:solidFill>
                <a:latin typeface="Courier New" pitchFamily="49" charset="0"/>
                <a:cs typeface="Courier New" pitchFamily="49" charset="0"/>
              </a:rPr>
              <a:t>bit2    : 1;</a:t>
            </a:r>
          </a:p>
          <a:p>
            <a:r>
              <a:rPr lang="en-US" sz="1800" dirty="0" smtClean="0">
                <a:solidFill>
                  <a:srgbClr val="0000FF"/>
                </a:solidFill>
                <a:latin typeface="Courier New" pitchFamily="49" charset="0"/>
                <a:cs typeface="Courier New" pitchFamily="49" charset="0"/>
              </a:rPr>
              <a:t>		unsigned char </a:t>
            </a:r>
            <a:r>
              <a:rPr lang="en-US" sz="1800" dirty="0" smtClean="0">
                <a:solidFill>
                  <a:srgbClr val="000000"/>
                </a:solidFill>
                <a:latin typeface="Courier New" pitchFamily="49" charset="0"/>
                <a:cs typeface="Courier New" pitchFamily="49" charset="0"/>
              </a:rPr>
              <a:t>bit3    : 1;</a:t>
            </a:r>
          </a:p>
          <a:p>
            <a:r>
              <a:rPr lang="en-US" sz="1800" dirty="0" smtClean="0">
                <a:solidFill>
                  <a:srgbClr val="0000FF"/>
                </a:solidFill>
                <a:latin typeface="Courier New" pitchFamily="49" charset="0"/>
                <a:cs typeface="Courier New" pitchFamily="49" charset="0"/>
              </a:rPr>
              <a:t>		unsigned char </a:t>
            </a:r>
            <a:r>
              <a:rPr lang="en-US" sz="1800" dirty="0" smtClean="0">
                <a:solidFill>
                  <a:srgbClr val="000000"/>
                </a:solidFill>
                <a:latin typeface="Courier New" pitchFamily="49" charset="0"/>
                <a:cs typeface="Courier New" pitchFamily="49" charset="0"/>
              </a:rPr>
              <a:t>nibble  : 4;</a:t>
            </a:r>
          </a:p>
          <a:p>
            <a:r>
              <a:rPr lang="en-US" sz="1800" dirty="0" smtClean="0">
                <a:solidFill>
                  <a:srgbClr val="0000FF"/>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r>
              <a:rPr lang="en-US" sz="1800" dirty="0">
                <a:solidFill>
                  <a:srgbClr val="000000"/>
                </a:solidFill>
                <a:latin typeface="Courier New" pitchFamily="49" charset="0"/>
                <a:cs typeface="Courier New" pitchFamily="49" charset="0"/>
              </a:rPr>
              <a:t>bits;</a:t>
            </a:r>
          </a:p>
          <a:p>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Bitfield</a:t>
            </a:r>
            <a:r>
              <a:rPr lang="en-US" sz="1800" dirty="0" smtClean="0">
                <a:solidFill>
                  <a:srgbClr val="000000"/>
                </a:solidFill>
                <a:latin typeface="Courier New" pitchFamily="49" charset="0"/>
                <a:cs typeface="Courier New" pitchFamily="49" charset="0"/>
              </a:rPr>
              <a:t>;</a:t>
            </a:r>
            <a:endParaRPr lang="en-US" sz="1800" dirty="0">
              <a:solidFill>
                <a:srgbClr val="000000"/>
              </a:solidFill>
              <a:latin typeface="Courier New" pitchFamily="49" charset="0"/>
              <a:cs typeface="Courier New" pitchFamily="49" charset="0"/>
            </a:endParaRPr>
          </a:p>
          <a:p>
            <a:r>
              <a:rPr lang="en-US" sz="1800" dirty="0" err="1" smtClean="0">
                <a:solidFill>
                  <a:srgbClr val="000000"/>
                </a:solidFill>
                <a:latin typeface="Courier New" pitchFamily="49" charset="0"/>
                <a:cs typeface="Courier New" pitchFamily="49" charset="0"/>
              </a:rPr>
              <a:t>Bitfield</a:t>
            </a:r>
            <a:r>
              <a:rPr lang="en-US" sz="1800" dirty="0" smtClean="0">
                <a:solidFill>
                  <a:srgbClr val="000000"/>
                </a:solidFill>
                <a:latin typeface="Courier New" pitchFamily="49" charset="0"/>
                <a:cs typeface="Courier New" pitchFamily="49" charset="0"/>
              </a:rPr>
              <a:t> * </a:t>
            </a:r>
            <a:r>
              <a:rPr lang="en-US" sz="1800" dirty="0" err="1" smtClean="0">
                <a:solidFill>
                  <a:srgbClr val="000000"/>
                </a:solidFill>
                <a:latin typeface="Courier New" pitchFamily="49" charset="0"/>
                <a:cs typeface="Courier New" pitchFamily="49" charset="0"/>
              </a:rPr>
              <a:t>bitfield</a:t>
            </a:r>
            <a:r>
              <a:rPr lang="en-US" sz="1800" dirty="0" smtClean="0">
                <a:solidFill>
                  <a:srgbClr val="000000"/>
                </a:solidFill>
                <a:latin typeface="Courier New" pitchFamily="49" charset="0"/>
                <a:cs typeface="Courier New" pitchFamily="49" charset="0"/>
              </a:rPr>
              <a:t> = (</a:t>
            </a:r>
            <a:r>
              <a:rPr lang="en-US" sz="1800" dirty="0" err="1" smtClean="0">
                <a:solidFill>
                  <a:srgbClr val="000000"/>
                </a:solidFill>
                <a:latin typeface="Courier New" pitchFamily="49" charset="0"/>
                <a:cs typeface="Courier New" pitchFamily="49" charset="0"/>
              </a:rPr>
              <a:t>Bitfield</a:t>
            </a:r>
            <a:r>
              <a:rPr lang="en-US" sz="1800" dirty="0" smtClean="0">
                <a:solidFill>
                  <a:srgbClr val="000000"/>
                </a:solidFill>
                <a:latin typeface="Courier New" pitchFamily="49" charset="0"/>
                <a:cs typeface="Courier New" pitchFamily="49" charset="0"/>
              </a:rPr>
              <a:t> *)(</a:t>
            </a:r>
            <a:r>
              <a:rPr lang="en-US" sz="1800" dirty="0">
                <a:solidFill>
                  <a:srgbClr val="000000"/>
                </a:solidFill>
                <a:latin typeface="Courier New" pitchFamily="49" charset="0"/>
                <a:cs typeface="Courier New" pitchFamily="49" charset="0"/>
              </a:rPr>
              <a:t>0x00100000</a:t>
            </a:r>
            <a:r>
              <a:rPr lang="en-US" sz="1800" dirty="0" smtClean="0">
                <a:solidFill>
                  <a:srgbClr val="000000"/>
                </a:solidFill>
                <a:latin typeface="Courier New" pitchFamily="49" charset="0"/>
                <a:cs typeface="Courier New" pitchFamily="49" charset="0"/>
              </a:rPr>
              <a:t>);</a:t>
            </a:r>
          </a:p>
          <a:p>
            <a:r>
              <a:rPr lang="en-US" sz="1800" dirty="0" err="1" smtClean="0">
                <a:solidFill>
                  <a:srgbClr val="000000"/>
                </a:solidFill>
                <a:latin typeface="Courier New" pitchFamily="49" charset="0"/>
                <a:cs typeface="Courier New" pitchFamily="49" charset="0"/>
              </a:rPr>
              <a:t>bitfield</a:t>
            </a:r>
            <a:r>
              <a:rPr lang="en-US" sz="1800" dirty="0" smtClean="0">
                <a:solidFill>
                  <a:srgbClr val="000000"/>
                </a:solidFill>
                <a:latin typeface="Courier New" pitchFamily="49" charset="0"/>
                <a:cs typeface="Courier New" pitchFamily="49" charset="0"/>
              </a:rPr>
              <a:t>-&gt;byte = 0;</a:t>
            </a:r>
            <a:endParaRPr lang="en-US" sz="1800" dirty="0">
              <a:solidFill>
                <a:srgbClr val="000000"/>
              </a:solidFill>
              <a:latin typeface="Courier New" pitchFamily="49" charset="0"/>
              <a:cs typeface="Courier New" pitchFamily="49" charset="0"/>
            </a:endParaRPr>
          </a:p>
          <a:p>
            <a:r>
              <a:rPr lang="en-US" sz="1800" dirty="0" err="1" smtClean="0">
                <a:solidFill>
                  <a:srgbClr val="000000"/>
                </a:solidFill>
                <a:latin typeface="Courier New" pitchFamily="49" charset="0"/>
                <a:cs typeface="Courier New" pitchFamily="49" charset="0"/>
              </a:rPr>
              <a:t>bitfield</a:t>
            </a:r>
            <a:r>
              <a:rPr lang="en-US" sz="1800" dirty="0" smtClean="0">
                <a:solidFill>
                  <a:srgbClr val="000000"/>
                </a:solidFill>
                <a:latin typeface="Courier New" pitchFamily="49" charset="0"/>
                <a:cs typeface="Courier New" pitchFamily="49" charset="0"/>
              </a:rPr>
              <a:t>-&gt;bits.bit1 </a:t>
            </a: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1;  // </a:t>
            </a:r>
            <a:r>
              <a:rPr lang="en-US" sz="1800" dirty="0" err="1" smtClean="0">
                <a:solidFill>
                  <a:srgbClr val="000000"/>
                </a:solidFill>
                <a:latin typeface="Courier New" pitchFamily="49" charset="0"/>
                <a:cs typeface="Courier New" pitchFamily="49" charset="0"/>
              </a:rPr>
              <a:t>bitfield</a:t>
            </a:r>
            <a:r>
              <a:rPr lang="en-US" sz="1800" dirty="0" smtClean="0">
                <a:solidFill>
                  <a:srgbClr val="000000"/>
                </a:solidFill>
                <a:latin typeface="Courier New" pitchFamily="49" charset="0"/>
                <a:cs typeface="Courier New" pitchFamily="49" charset="0"/>
              </a:rPr>
              <a:t>-&gt;byte == 0x2</a:t>
            </a:r>
            <a:endParaRPr lang="en-US" sz="1800" dirty="0">
              <a:solidFill>
                <a:srgbClr val="000000"/>
              </a:solidFill>
              <a:latin typeface="Courier New" pitchFamily="49" charset="0"/>
              <a:cs typeface="Courier New" pitchFamily="49" charset="0"/>
            </a:endParaRPr>
          </a:p>
        </p:txBody>
      </p:sp>
      <p:sp>
        <p:nvSpPr>
          <p:cNvPr id="5" name="Content Placeholder 4"/>
          <p:cNvSpPr>
            <a:spLocks noGrp="1"/>
          </p:cNvSpPr>
          <p:nvPr>
            <p:ph idx="1"/>
          </p:nvPr>
        </p:nvSpPr>
        <p:spPr>
          <a:xfrm>
            <a:off x="304800" y="1143000"/>
            <a:ext cx="8229600" cy="1295400"/>
          </a:xfrm>
        </p:spPr>
        <p:txBody>
          <a:bodyPr/>
          <a:lstStyle/>
          <a:p>
            <a:r>
              <a:rPr lang="en-US" sz="2800" dirty="0" smtClean="0"/>
              <a:t>Some compiler requires use of </a:t>
            </a:r>
            <a:r>
              <a:rPr lang="en-US" sz="2800" i="1" dirty="0" smtClean="0"/>
              <a:t>union</a:t>
            </a:r>
            <a:endParaRPr lang="en-US" sz="2800" dirty="0" smtClean="0"/>
          </a:p>
          <a:p>
            <a:r>
              <a:rPr lang="en-US" sz="2800" dirty="0" smtClean="0"/>
              <a:t>Also provides a convenient access to the value</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371600"/>
          </a:xfrm>
        </p:spPr>
        <p:txBody>
          <a:bodyPr/>
          <a:lstStyle/>
          <a:p>
            <a:r>
              <a:rPr lang="en-US" dirty="0" smtClean="0"/>
              <a:t>Bit Fields</a:t>
            </a:r>
            <a:endParaRPr lang="en-US" dirty="0"/>
          </a:p>
        </p:txBody>
      </p:sp>
      <p:sp>
        <p:nvSpPr>
          <p:cNvPr id="4" name="Rectangle 4"/>
          <p:cNvSpPr>
            <a:spLocks noChangeArrowheads="1"/>
          </p:cNvSpPr>
          <p:nvPr/>
        </p:nvSpPr>
        <p:spPr bwMode="auto">
          <a:xfrm>
            <a:off x="533400" y="948690"/>
            <a:ext cx="7848600" cy="5909310"/>
          </a:xfrm>
          <a:prstGeom prst="rect">
            <a:avLst/>
          </a:prstGeom>
          <a:solidFill>
            <a:schemeClr val="tx1"/>
          </a:solidFill>
          <a:ln w="9525">
            <a:solidFill>
              <a:srgbClr val="000000"/>
            </a:solidFill>
            <a:miter lim="800000"/>
            <a:headEnd/>
            <a:tailEnd/>
          </a:ln>
          <a:effectLst/>
        </p:spPr>
        <p:txBody>
          <a:bodyPr>
            <a:spAutoFit/>
          </a:bodyPr>
          <a:lstStyle/>
          <a:p>
            <a:r>
              <a:rPr lang="en-US" sz="1800" dirty="0" err="1" smtClean="0">
                <a:solidFill>
                  <a:srgbClr val="0000FF"/>
                </a:solidFill>
                <a:latin typeface="Courier New" pitchFamily="49" charset="0"/>
                <a:cs typeface="Courier New" pitchFamily="49" charset="0"/>
              </a:rPr>
              <a:t>typedef</a:t>
            </a:r>
            <a:r>
              <a:rPr lang="en-US" sz="1800" dirty="0" smtClean="0">
                <a:solidFill>
                  <a:srgbClr val="0000FF"/>
                </a:solidFill>
                <a:latin typeface="Courier New" pitchFamily="49" charset="0"/>
                <a:cs typeface="Courier New" pitchFamily="49" charset="0"/>
              </a:rPr>
              <a:t> union</a:t>
            </a:r>
            <a:endParaRPr lang="en-US" sz="1800" dirty="0" smtClean="0">
              <a:solidFill>
                <a:srgbClr val="000000"/>
              </a:solidFill>
              <a:latin typeface="Courier New" pitchFamily="49" charset="0"/>
              <a:cs typeface="Courier New" pitchFamily="49" charset="0"/>
            </a:endParaRPr>
          </a:p>
          <a:p>
            <a:r>
              <a:rPr lang="en-US" sz="1800" dirty="0" smtClean="0">
                <a:solidFill>
                  <a:srgbClr val="000000"/>
                </a:solidFill>
                <a:latin typeface="Courier New" pitchFamily="49" charset="0"/>
                <a:cs typeface="Courier New" pitchFamily="49" charset="0"/>
              </a:rPr>
              <a:t>{</a:t>
            </a:r>
          </a:p>
          <a:p>
            <a:r>
              <a:rPr lang="en-US" sz="1800" dirty="0" smtClean="0">
                <a:solidFill>
                  <a:srgbClr val="0000FF"/>
                </a:solidFill>
                <a:latin typeface="Courier New" pitchFamily="49" charset="0"/>
                <a:cs typeface="Courier New" pitchFamily="49" charset="0"/>
              </a:rPr>
              <a:t>   unsigned </a:t>
            </a:r>
            <a:r>
              <a:rPr lang="en-US" sz="1800" dirty="0" err="1" smtClean="0">
                <a:solidFill>
                  <a:srgbClr val="0000FF"/>
                </a:solidFill>
                <a:latin typeface="Courier New" pitchFamily="49" charset="0"/>
                <a:cs typeface="Courier New" pitchFamily="49" charset="0"/>
              </a:rPr>
              <a:t>int</a:t>
            </a:r>
            <a:r>
              <a:rPr lang="en-US" sz="1800" dirty="0" smtClean="0">
                <a:solidFill>
                  <a:srgbClr val="0000FF"/>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word;</a:t>
            </a:r>
          </a:p>
          <a:p>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struct</a:t>
            </a:r>
            <a:endParaRPr lang="en-US" sz="1800" dirty="0" smtClean="0">
              <a:solidFill>
                <a:srgbClr val="0000FF"/>
              </a:solidFill>
              <a:latin typeface="Courier New" pitchFamily="49" charset="0"/>
              <a:cs typeface="Courier New" pitchFamily="49" charset="0"/>
            </a:endParaRPr>
          </a:p>
          <a:p>
            <a:r>
              <a:rPr lang="en-US" sz="1800" dirty="0" smtClean="0">
                <a:solidFill>
                  <a:srgbClr val="0000FF"/>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a:t>
            </a:r>
          </a:p>
          <a:p>
            <a:r>
              <a:rPr lang="en-US" sz="1800" dirty="0" smtClean="0">
                <a:solidFill>
                  <a:srgbClr val="0000FF"/>
                </a:solidFill>
                <a:latin typeface="Courier New" pitchFamily="49" charset="0"/>
                <a:cs typeface="Courier New" pitchFamily="49" charset="0"/>
              </a:rPr>
              <a:t>      unsigned char </a:t>
            </a:r>
            <a:r>
              <a:rPr lang="en-US" sz="1800" dirty="0" smtClean="0">
                <a:solidFill>
                  <a:srgbClr val="000000"/>
                </a:solidFill>
                <a:latin typeface="Courier New" pitchFamily="49" charset="0"/>
                <a:cs typeface="Courier New" pitchFamily="49" charset="0"/>
              </a:rPr>
              <a:t>bit0    : 1;</a:t>
            </a:r>
          </a:p>
          <a:p>
            <a:r>
              <a:rPr lang="en-US" sz="1800" dirty="0" smtClean="0">
                <a:solidFill>
                  <a:srgbClr val="0000FF"/>
                </a:solidFill>
                <a:latin typeface="Courier New" pitchFamily="49" charset="0"/>
                <a:cs typeface="Courier New" pitchFamily="49" charset="0"/>
              </a:rPr>
              <a:t>      unsigned char </a:t>
            </a:r>
            <a:r>
              <a:rPr lang="en-US" sz="1800" dirty="0" smtClean="0">
                <a:solidFill>
                  <a:srgbClr val="000000"/>
                </a:solidFill>
                <a:latin typeface="Courier New" pitchFamily="49" charset="0"/>
                <a:cs typeface="Courier New" pitchFamily="49" charset="0"/>
              </a:rPr>
              <a:t>: 1;    </a:t>
            </a:r>
            <a:r>
              <a:rPr lang="en-US" sz="1800" dirty="0" smtClean="0">
                <a:solidFill>
                  <a:srgbClr val="FF0000"/>
                </a:solidFill>
                <a:latin typeface="Courier New" pitchFamily="49" charset="0"/>
                <a:cs typeface="Courier New" pitchFamily="49" charset="0"/>
              </a:rPr>
              <a:t>// 1 bit unnamed placeholder</a:t>
            </a:r>
          </a:p>
          <a:p>
            <a:r>
              <a:rPr lang="en-US" sz="1800" dirty="0" smtClean="0">
                <a:solidFill>
                  <a:srgbClr val="0000FF"/>
                </a:solidFill>
                <a:latin typeface="Courier New" pitchFamily="49" charset="0"/>
                <a:cs typeface="Courier New" pitchFamily="49" charset="0"/>
              </a:rPr>
              <a:t>      unsigned char </a:t>
            </a:r>
            <a:r>
              <a:rPr lang="en-US" sz="1800" dirty="0" smtClean="0">
                <a:solidFill>
                  <a:srgbClr val="000000"/>
                </a:solidFill>
                <a:latin typeface="Courier New" pitchFamily="49" charset="0"/>
                <a:cs typeface="Courier New" pitchFamily="49" charset="0"/>
              </a:rPr>
              <a:t>bit2    : 1;</a:t>
            </a:r>
          </a:p>
          <a:p>
            <a:r>
              <a:rPr lang="en-US" sz="1800" dirty="0" smtClean="0">
                <a:solidFill>
                  <a:srgbClr val="0000FF"/>
                </a:solidFill>
                <a:latin typeface="Courier New" pitchFamily="49" charset="0"/>
                <a:cs typeface="Courier New" pitchFamily="49" charset="0"/>
              </a:rPr>
              <a:t>      unsigned char </a:t>
            </a:r>
            <a:r>
              <a:rPr lang="en-US" sz="1800" dirty="0" smtClean="0">
                <a:solidFill>
                  <a:srgbClr val="000000"/>
                </a:solidFill>
                <a:latin typeface="Courier New" pitchFamily="49" charset="0"/>
                <a:cs typeface="Courier New" pitchFamily="49" charset="0"/>
              </a:rPr>
              <a:t>bit3    : 1;</a:t>
            </a:r>
          </a:p>
          <a:p>
            <a:r>
              <a:rPr lang="en-US" sz="1800" dirty="0" smtClean="0">
                <a:solidFill>
                  <a:srgbClr val="000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unsigned short </a:t>
            </a:r>
            <a:r>
              <a:rPr lang="en-US" sz="1800" dirty="0" smtClean="0">
                <a:solidFill>
                  <a:srgbClr val="000000"/>
                </a:solidFill>
                <a:latin typeface="Courier New" pitchFamily="49" charset="0"/>
                <a:cs typeface="Courier New" pitchFamily="49" charset="0"/>
              </a:rPr>
              <a:t>:0;    </a:t>
            </a:r>
            <a:r>
              <a:rPr lang="en-US" sz="1800" dirty="0" smtClean="0">
                <a:solidFill>
                  <a:srgbClr val="FF0000"/>
                </a:solidFill>
                <a:latin typeface="Courier New" pitchFamily="49" charset="0"/>
                <a:cs typeface="Courier New" pitchFamily="49" charset="0"/>
              </a:rPr>
              <a:t>// pad to short boundary</a:t>
            </a:r>
          </a:p>
          <a:p>
            <a:r>
              <a:rPr lang="en-US" sz="1800" dirty="0" smtClean="0">
                <a:solidFill>
                  <a:srgbClr val="000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unsigned char </a:t>
            </a:r>
            <a:r>
              <a:rPr lang="en-US" sz="1800" dirty="0" smtClean="0">
                <a:solidFill>
                  <a:srgbClr val="000000"/>
                </a:solidFill>
                <a:latin typeface="Courier New" pitchFamily="49" charset="0"/>
                <a:cs typeface="Courier New" pitchFamily="49" charset="0"/>
              </a:rPr>
              <a:t>nibble1  : 4;</a:t>
            </a:r>
          </a:p>
          <a:p>
            <a:r>
              <a:rPr lang="en-US" sz="1800" dirty="0" smtClean="0">
                <a:solidFill>
                  <a:srgbClr val="000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unsigned char </a:t>
            </a:r>
            <a:r>
              <a:rPr lang="en-US" sz="1800" dirty="0" smtClean="0">
                <a:solidFill>
                  <a:srgbClr val="000000"/>
                </a:solidFill>
                <a:latin typeface="Courier New" pitchFamily="49" charset="0"/>
                <a:cs typeface="Courier New" pitchFamily="49" charset="0"/>
              </a:rPr>
              <a:t>:0;     </a:t>
            </a:r>
            <a:r>
              <a:rPr lang="en-US" sz="1800" dirty="0" smtClean="0">
                <a:solidFill>
                  <a:srgbClr val="FF0000"/>
                </a:solidFill>
                <a:latin typeface="Courier New" pitchFamily="49" charset="0"/>
                <a:cs typeface="Courier New" pitchFamily="49" charset="0"/>
              </a:rPr>
              <a:t>// pad to char boundary</a:t>
            </a:r>
          </a:p>
          <a:p>
            <a:r>
              <a:rPr lang="en-US" sz="1800" dirty="0" smtClean="0">
                <a:solidFill>
                  <a:srgbClr val="0000FF"/>
                </a:solidFill>
                <a:latin typeface="Courier New" pitchFamily="49" charset="0"/>
                <a:cs typeface="Courier New" pitchFamily="49" charset="0"/>
              </a:rPr>
              <a:t>      unsigned char </a:t>
            </a:r>
            <a:r>
              <a:rPr lang="en-US" sz="1800" dirty="0" smtClean="0">
                <a:solidFill>
                  <a:srgbClr val="000000"/>
                </a:solidFill>
                <a:latin typeface="Courier New" pitchFamily="49" charset="0"/>
                <a:cs typeface="Courier New" pitchFamily="49" charset="0"/>
              </a:rPr>
              <a:t>nibble2  : 4;</a:t>
            </a:r>
          </a:p>
          <a:p>
            <a:r>
              <a:rPr lang="en-US" sz="1800" dirty="0" smtClean="0">
                <a:solidFill>
                  <a:srgbClr val="0000FF"/>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bits;</a:t>
            </a:r>
          </a:p>
          <a:p>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Bitfield</a:t>
            </a:r>
            <a:r>
              <a:rPr lang="en-US" sz="1800" dirty="0" smtClean="0">
                <a:solidFill>
                  <a:srgbClr val="000000"/>
                </a:solidFill>
                <a:latin typeface="Courier New" pitchFamily="49" charset="0"/>
                <a:cs typeface="Courier New" pitchFamily="49" charset="0"/>
              </a:rPr>
              <a:t>;</a:t>
            </a:r>
          </a:p>
          <a:p>
            <a:endParaRPr lang="en-US" sz="1800" dirty="0" smtClean="0">
              <a:solidFill>
                <a:srgbClr val="000000"/>
              </a:solidFill>
              <a:latin typeface="Courier New" pitchFamily="49" charset="0"/>
              <a:cs typeface="Courier New" pitchFamily="49" charset="0"/>
            </a:endParaRPr>
          </a:p>
          <a:p>
            <a:r>
              <a:rPr lang="en-US" sz="1800" dirty="0" err="1" smtClean="0">
                <a:solidFill>
                  <a:srgbClr val="000000"/>
                </a:solidFill>
                <a:latin typeface="Courier New" pitchFamily="49" charset="0"/>
                <a:cs typeface="Courier New" pitchFamily="49" charset="0"/>
              </a:rPr>
              <a:t>Bitfield</a:t>
            </a:r>
            <a:r>
              <a:rPr lang="en-US" sz="1800" dirty="0" smtClean="0">
                <a:solidFill>
                  <a:srgbClr val="000000"/>
                </a:solidFill>
                <a:latin typeface="Courier New" pitchFamily="49" charset="0"/>
                <a:cs typeface="Courier New" pitchFamily="49" charset="0"/>
              </a:rPr>
              <a:t> bf;</a:t>
            </a:r>
          </a:p>
          <a:p>
            <a:r>
              <a:rPr lang="en-US" sz="1800" dirty="0" err="1" smtClean="0">
                <a:solidFill>
                  <a:srgbClr val="000000"/>
                </a:solidFill>
                <a:latin typeface="Courier New" pitchFamily="49" charset="0"/>
                <a:cs typeface="Courier New" pitchFamily="49" charset="0"/>
              </a:rPr>
              <a:t>bf.word</a:t>
            </a:r>
            <a:r>
              <a:rPr lang="en-US" sz="1800" dirty="0" smtClean="0">
                <a:solidFill>
                  <a:srgbClr val="000000"/>
                </a:solidFill>
                <a:latin typeface="Courier New" pitchFamily="49" charset="0"/>
                <a:cs typeface="Courier New" pitchFamily="49" charset="0"/>
              </a:rPr>
              <a:t> = 0;</a:t>
            </a:r>
            <a:endParaRPr lang="en-US" sz="1800" dirty="0">
              <a:solidFill>
                <a:srgbClr val="000000"/>
              </a:solidFill>
              <a:latin typeface="Courier New" pitchFamily="49" charset="0"/>
              <a:cs typeface="Courier New" pitchFamily="49" charset="0"/>
            </a:endParaRPr>
          </a:p>
          <a:p>
            <a:r>
              <a:rPr lang="en-US" sz="1800" dirty="0" smtClean="0">
                <a:solidFill>
                  <a:srgbClr val="000000"/>
                </a:solidFill>
                <a:latin typeface="Courier New" pitchFamily="49" charset="0"/>
                <a:cs typeface="Courier New" pitchFamily="49" charset="0"/>
              </a:rPr>
              <a:t>bf.bits.bit0 = bf.bits.bit2 = bf.bits.bit3 = 1;</a:t>
            </a:r>
          </a:p>
          <a:p>
            <a:r>
              <a:rPr lang="en-US" sz="1800" dirty="0" smtClean="0">
                <a:solidFill>
                  <a:srgbClr val="000000"/>
                </a:solidFill>
                <a:latin typeface="Courier New" pitchFamily="49" charset="0"/>
                <a:cs typeface="Courier New" pitchFamily="49" charset="0"/>
              </a:rPr>
              <a:t>bf.bits.nibble1 = bf.bits.nibble2 = 0xF;</a:t>
            </a:r>
          </a:p>
          <a:p>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bf.word</a:t>
            </a:r>
            <a:r>
              <a:rPr lang="en-US" sz="1800" dirty="0" smtClean="0">
                <a:solidFill>
                  <a:srgbClr val="000000"/>
                </a:solidFill>
                <a:latin typeface="Courier New" pitchFamily="49" charset="0"/>
                <a:cs typeface="Courier New" pitchFamily="49" charset="0"/>
              </a:rPr>
              <a:t> == 0xf0f000d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371600"/>
          </a:xfrm>
        </p:spPr>
        <p:txBody>
          <a:bodyPr/>
          <a:lstStyle/>
          <a:p>
            <a:r>
              <a:rPr lang="en-US" dirty="0" smtClean="0"/>
              <a:t>Bit Fields</a:t>
            </a:r>
            <a:endParaRPr lang="en-US" dirty="0"/>
          </a:p>
        </p:txBody>
      </p:sp>
      <p:sp>
        <p:nvSpPr>
          <p:cNvPr id="3" name="Content Placeholder 2"/>
          <p:cNvSpPr>
            <a:spLocks noGrp="1"/>
          </p:cNvSpPr>
          <p:nvPr>
            <p:ph idx="1"/>
          </p:nvPr>
        </p:nvSpPr>
        <p:spPr>
          <a:xfrm>
            <a:off x="533400" y="1371600"/>
            <a:ext cx="8229600" cy="1752600"/>
          </a:xfrm>
        </p:spPr>
        <p:txBody>
          <a:bodyPr/>
          <a:lstStyle/>
          <a:p>
            <a:r>
              <a:rPr lang="en-US" dirty="0" smtClean="0"/>
              <a:t>Cons:</a:t>
            </a:r>
          </a:p>
          <a:p>
            <a:pPr lvl="1"/>
            <a:r>
              <a:rPr lang="en-US" dirty="0" smtClean="0"/>
              <a:t>Can be less efficient - each bit change is actually a read-modify-write</a:t>
            </a:r>
          </a:p>
          <a:p>
            <a:pPr lvl="1"/>
            <a:r>
              <a:rPr lang="en-US" dirty="0" smtClean="0"/>
              <a:t> Portability issues</a:t>
            </a:r>
          </a:p>
          <a:p>
            <a:r>
              <a:rPr lang="en-US" dirty="0" smtClean="0"/>
              <a:t>Pros:</a:t>
            </a:r>
          </a:p>
          <a:p>
            <a:pPr lvl="1"/>
            <a:r>
              <a:rPr lang="en-US" dirty="0" smtClean="0"/>
              <a:t>Individual bit fields may be declared </a:t>
            </a:r>
            <a:r>
              <a:rPr lang="en-US" i="1" dirty="0" smtClean="0"/>
              <a:t>volatile</a:t>
            </a:r>
            <a:r>
              <a:rPr lang="en-US" dirty="0" smtClean="0"/>
              <a:t> or </a:t>
            </a:r>
            <a:r>
              <a:rPr lang="en-US" i="1" dirty="0" smtClean="0"/>
              <a:t>const</a:t>
            </a:r>
            <a:endParaRPr lang="en-US" dirty="0" smtClean="0"/>
          </a:p>
          <a:p>
            <a:pPr lvl="1"/>
            <a:r>
              <a:rPr lang="en-US" dirty="0" smtClean="0"/>
              <a:t>Ease of use, code clarity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381000"/>
            <a:ext cx="8229600" cy="1371600"/>
          </a:xfrm>
        </p:spPr>
        <p:txBody>
          <a:bodyPr/>
          <a:lstStyle/>
          <a:p>
            <a:r>
              <a:rPr lang="en-US" dirty="0" smtClean="0"/>
              <a:t>Introduction</a:t>
            </a:r>
            <a:endParaRPr lang="en-US" dirty="0"/>
          </a:p>
        </p:txBody>
      </p:sp>
      <p:sp>
        <p:nvSpPr>
          <p:cNvPr id="12" name="Content Placeholder 2"/>
          <p:cNvSpPr txBox="1">
            <a:spLocks/>
          </p:cNvSpPr>
          <p:nvPr/>
        </p:nvSpPr>
        <p:spPr bwMode="auto">
          <a:xfrm>
            <a:off x="533400" y="1600200"/>
            <a:ext cx="8229600" cy="175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r>
              <a:rPr kumimoji="0" 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Common programming involves manipulating basic</a:t>
            </a:r>
            <a:r>
              <a:rPr kumimoji="0" lang="en-US" sz="3200" b="0" i="0" u="none" strike="noStrike" kern="0" cap="none" spc="0" normalizeH="0" noProof="0" dirty="0" smtClean="0">
                <a:ln>
                  <a:noFill/>
                </a:ln>
                <a:solidFill>
                  <a:schemeClr val="tx1"/>
                </a:solidFill>
                <a:effectLst>
                  <a:outerShdw blurRad="38100" dist="38100" dir="2700000" algn="tl">
                    <a:srgbClr val="000000"/>
                  </a:outerShdw>
                </a:effectLst>
                <a:uLnTx/>
                <a:uFillTx/>
                <a:latin typeface="+mn-lt"/>
                <a:ea typeface="+mn-ea"/>
                <a:cs typeface="+mn-cs"/>
              </a:rPr>
              <a:t> data types (bytes, integers, doubles) and complex data types (structures, classes, arrays) </a:t>
            </a: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r>
              <a:rPr lang="en-US" sz="3200" kern="0" baseline="0" dirty="0" smtClean="0">
                <a:effectLst>
                  <a:outerShdw blurRad="38100" dist="38100" dir="2700000" algn="tl">
                    <a:srgbClr val="000000"/>
                  </a:outerShdw>
                </a:effectLst>
                <a:latin typeface="+mn-lt"/>
                <a:cs typeface="+mn-cs"/>
              </a:rPr>
              <a:t>Smallest </a:t>
            </a:r>
            <a:r>
              <a:rPr lang="en-US" sz="3200" kern="0" baseline="0" dirty="0" smtClean="0">
                <a:effectLst>
                  <a:outerShdw blurRad="38100" dist="38100" dir="2700000" algn="tl">
                    <a:srgbClr val="000000"/>
                  </a:outerShdw>
                </a:effectLst>
                <a:latin typeface="+mn-lt"/>
                <a:cs typeface="+mn-cs"/>
                <a:hlinkClick r:id="rId2"/>
              </a:rPr>
              <a:t>data type</a:t>
            </a:r>
            <a:r>
              <a:rPr lang="en-US" sz="3200" kern="0" baseline="0" dirty="0" smtClean="0">
                <a:effectLst>
                  <a:outerShdw blurRad="38100" dist="38100" dir="2700000" algn="tl">
                    <a:srgbClr val="000000"/>
                  </a:outerShdw>
                </a:effectLst>
                <a:latin typeface="+mn-lt"/>
                <a:cs typeface="+mn-cs"/>
              </a:rPr>
              <a:t> usually</a:t>
            </a:r>
            <a:r>
              <a:rPr lang="en-US" sz="3200" kern="0" dirty="0" smtClean="0">
                <a:effectLst>
                  <a:outerShdw blurRad="38100" dist="38100" dir="2700000" algn="tl">
                    <a:srgbClr val="000000"/>
                  </a:outerShdw>
                </a:effectLst>
                <a:latin typeface="+mn-lt"/>
                <a:cs typeface="+mn-cs"/>
              </a:rPr>
              <a:t> is 1 octet (i.e. ‘byte’ = 8 bits)</a:t>
            </a:r>
            <a:endParaRPr kumimoji="0" 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r>
              <a:rPr kumimoji="0" 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Working with low-level memory structures requires bit-level resolution</a:t>
            </a:r>
          </a:p>
          <a:p>
            <a:pPr marL="800100" lvl="1" indent="-342900">
              <a:spcBef>
                <a:spcPct val="20000"/>
              </a:spcBef>
              <a:buClr>
                <a:schemeClr val="hlink"/>
              </a:buClr>
              <a:buSzPct val="65000"/>
              <a:buFont typeface="Wingdings" pitchFamily="2" charset="2"/>
              <a:buChar char="n"/>
            </a:pPr>
            <a:r>
              <a:rPr lang="en-US" sz="2800" kern="0" dirty="0" smtClean="0">
                <a:effectLst>
                  <a:outerShdw blurRad="38100" dist="38100" dir="2700000" algn="tl">
                    <a:srgbClr val="000000"/>
                  </a:outerShdw>
                </a:effectLst>
                <a:latin typeface="+mn-lt"/>
                <a:cs typeface="+mn-cs"/>
              </a:rPr>
              <a:t>Devices registers, network protocols, space-optimized data structures</a:t>
            </a:r>
          </a:p>
          <a:p>
            <a:pPr marL="342900" indent="-342900">
              <a:spcBef>
                <a:spcPct val="20000"/>
              </a:spcBef>
              <a:buClr>
                <a:schemeClr val="hlink"/>
              </a:buClr>
              <a:buSzPct val="65000"/>
              <a:buFont typeface="Wingdings" pitchFamily="2" charset="2"/>
              <a:buChar char="n"/>
            </a:pPr>
            <a:endParaRPr kumimoji="0" 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600200"/>
            <a:ext cx="8229600" cy="4114800"/>
          </a:xfrm>
        </p:spPr>
        <p:txBody>
          <a:bodyPr/>
          <a:lstStyle/>
          <a:p>
            <a:r>
              <a:rPr lang="en-US" dirty="0" smtClean="0"/>
              <a:t>An output device with 8 </a:t>
            </a:r>
            <a:r>
              <a:rPr lang="en-US" dirty="0" err="1" smtClean="0"/>
              <a:t>leds</a:t>
            </a:r>
            <a:r>
              <a:rPr lang="en-US" dirty="0" smtClean="0"/>
              <a:t>, controlled by writing 0/1 values to a special address in memory</a:t>
            </a:r>
          </a:p>
          <a:p>
            <a:r>
              <a:rPr lang="en-US" dirty="0" smtClean="0"/>
              <a:t>Option 1:</a:t>
            </a:r>
          </a:p>
          <a:p>
            <a:pPr lvl="1"/>
            <a:r>
              <a:rPr lang="en-US" dirty="0" smtClean="0"/>
              <a:t>Writing 1 to address x set the 1</a:t>
            </a:r>
            <a:r>
              <a:rPr lang="en-US" baseline="30000" dirty="0" smtClean="0"/>
              <a:t>st</a:t>
            </a:r>
            <a:r>
              <a:rPr lang="en-US" dirty="0" smtClean="0"/>
              <a:t> led, to address x+1 set the 2</a:t>
            </a:r>
            <a:r>
              <a:rPr lang="en-US" baseline="30000" dirty="0" smtClean="0"/>
              <a:t>nd</a:t>
            </a:r>
            <a:r>
              <a:rPr lang="en-US" dirty="0" smtClean="0"/>
              <a:t>…</a:t>
            </a:r>
          </a:p>
          <a:p>
            <a:r>
              <a:rPr lang="en-US" dirty="0" smtClean="0"/>
              <a:t>Option 2:</a:t>
            </a:r>
          </a:p>
          <a:p>
            <a:pPr lvl="1"/>
            <a:r>
              <a:rPr lang="en-US" dirty="0" smtClean="0"/>
              <a:t>All </a:t>
            </a:r>
            <a:r>
              <a:rPr lang="en-US" dirty="0" err="1" smtClean="0"/>
              <a:t>leds</a:t>
            </a:r>
            <a:r>
              <a:rPr lang="en-US" dirty="0" smtClean="0"/>
              <a:t> are controlled by writing a byte value to a specific location in memory – each bit of that byte controls a different led</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nvGraphicFramePr>
        <p:xfrm>
          <a:off x="533400" y="1981200"/>
          <a:ext cx="8190865" cy="4133850"/>
        </p:xfrm>
        <a:graphic>
          <a:graphicData uri="http://schemas.openxmlformats.org/drawingml/2006/table">
            <a:tbl>
              <a:tblPr firstRow="1" bandRow="1">
                <a:tableStyleId>{5C22544A-7EE6-4342-B048-85BDC9FD1C3A}</a:tableStyleId>
              </a:tblPr>
              <a:tblGrid>
                <a:gridCol w="1856105"/>
                <a:gridCol w="1384618"/>
                <a:gridCol w="1673542"/>
                <a:gridCol w="3276600"/>
              </a:tblGrid>
              <a:tr h="590550">
                <a:tc>
                  <a:txBody>
                    <a:bodyPr/>
                    <a:lstStyle/>
                    <a:p>
                      <a:pPr algn="ctr"/>
                      <a:r>
                        <a:rPr lang="en-US" dirty="0" smtClean="0"/>
                        <a:t>Decimal value</a:t>
                      </a:r>
                      <a:endParaRPr lang="en-US" dirty="0"/>
                    </a:p>
                  </a:txBody>
                  <a:tcPr/>
                </a:tc>
                <a:tc>
                  <a:txBody>
                    <a:bodyPr/>
                    <a:lstStyle/>
                    <a:p>
                      <a:pPr algn="ctr"/>
                      <a:r>
                        <a:rPr lang="en-US" dirty="0" smtClean="0"/>
                        <a:t>Hex value</a:t>
                      </a:r>
                      <a:endParaRPr lang="en-US" dirty="0"/>
                    </a:p>
                  </a:txBody>
                  <a:tcPr/>
                </a:tc>
                <a:tc>
                  <a:txBody>
                    <a:bodyPr/>
                    <a:lstStyle/>
                    <a:p>
                      <a:pPr algn="ctr"/>
                      <a:r>
                        <a:rPr lang="en-US" dirty="0" smtClean="0"/>
                        <a:t>Binary value</a:t>
                      </a:r>
                      <a:endParaRPr lang="en-US" dirty="0"/>
                    </a:p>
                  </a:txBody>
                  <a:tcPr/>
                </a:tc>
                <a:tc>
                  <a:txBody>
                    <a:bodyPr/>
                    <a:lstStyle/>
                    <a:p>
                      <a:pPr algn="ctr"/>
                      <a:endParaRPr lang="en-US" dirty="0"/>
                    </a:p>
                  </a:txBody>
                  <a:tcPr/>
                </a:tc>
              </a:tr>
              <a:tr h="590550">
                <a:tc>
                  <a:txBody>
                    <a:bodyPr/>
                    <a:lstStyle/>
                    <a:p>
                      <a:pPr algn="ctr"/>
                      <a:r>
                        <a:rPr lang="en-US" dirty="0" smtClean="0"/>
                        <a:t>0</a:t>
                      </a:r>
                      <a:endParaRPr lang="en-US" dirty="0"/>
                    </a:p>
                  </a:txBody>
                  <a:tcPr/>
                </a:tc>
                <a:tc>
                  <a:txBody>
                    <a:bodyPr/>
                    <a:lstStyle/>
                    <a:p>
                      <a:pPr algn="ctr"/>
                      <a:r>
                        <a:rPr lang="en-US" dirty="0" smtClean="0"/>
                        <a:t>0x00</a:t>
                      </a:r>
                      <a:endParaRPr lang="en-US" dirty="0"/>
                    </a:p>
                  </a:txBody>
                  <a:tcPr/>
                </a:tc>
                <a:tc>
                  <a:txBody>
                    <a:bodyPr/>
                    <a:lstStyle/>
                    <a:p>
                      <a:pPr algn="ctr"/>
                      <a:r>
                        <a:rPr lang="en-US" dirty="0" smtClean="0"/>
                        <a:t>0000 0000</a:t>
                      </a:r>
                      <a:endParaRPr lang="en-US" dirty="0"/>
                    </a:p>
                  </a:txBody>
                  <a:tcPr/>
                </a:tc>
                <a:tc>
                  <a:txBody>
                    <a:bodyPr/>
                    <a:lstStyle/>
                    <a:p>
                      <a:pPr algn="ctr"/>
                      <a:endParaRPr lang="en-US" dirty="0"/>
                    </a:p>
                  </a:txBody>
                  <a:tcPr/>
                </a:tc>
              </a:tr>
              <a:tr h="590550">
                <a:tc>
                  <a:txBody>
                    <a:bodyPr/>
                    <a:lstStyle/>
                    <a:p>
                      <a:pPr algn="ctr"/>
                      <a:r>
                        <a:rPr lang="en-US" dirty="0" smtClean="0"/>
                        <a:t>1</a:t>
                      </a:r>
                      <a:endParaRPr lang="en-US" dirty="0"/>
                    </a:p>
                  </a:txBody>
                  <a:tcPr/>
                </a:tc>
                <a:tc>
                  <a:txBody>
                    <a:bodyPr/>
                    <a:lstStyle/>
                    <a:p>
                      <a:pPr algn="ctr"/>
                      <a:r>
                        <a:rPr lang="en-US" dirty="0" smtClean="0"/>
                        <a:t>0x01</a:t>
                      </a:r>
                      <a:endParaRPr lang="en-US" dirty="0"/>
                    </a:p>
                  </a:txBody>
                  <a:tcPr/>
                </a:tc>
                <a:tc>
                  <a:txBody>
                    <a:bodyPr/>
                    <a:lstStyle/>
                    <a:p>
                      <a:pPr algn="ctr"/>
                      <a:r>
                        <a:rPr lang="en-US" dirty="0" smtClean="0"/>
                        <a:t>0000 0001</a:t>
                      </a:r>
                      <a:endParaRPr lang="en-US" dirty="0"/>
                    </a:p>
                  </a:txBody>
                  <a:tcPr/>
                </a:tc>
                <a:tc>
                  <a:txBody>
                    <a:bodyPr/>
                    <a:lstStyle/>
                    <a:p>
                      <a:pPr algn="ctr"/>
                      <a:endParaRPr lang="en-US" dirty="0"/>
                    </a:p>
                  </a:txBody>
                  <a:tcPr/>
                </a:tc>
              </a:tr>
              <a:tr h="590550">
                <a:tc>
                  <a:txBody>
                    <a:bodyPr/>
                    <a:lstStyle/>
                    <a:p>
                      <a:pPr algn="ctr"/>
                      <a:r>
                        <a:rPr lang="en-US" dirty="0" smtClean="0"/>
                        <a:t>2</a:t>
                      </a:r>
                      <a:endParaRPr lang="en-US" dirty="0"/>
                    </a:p>
                  </a:txBody>
                  <a:tcPr/>
                </a:tc>
                <a:tc>
                  <a:txBody>
                    <a:bodyPr/>
                    <a:lstStyle/>
                    <a:p>
                      <a:pPr algn="ctr"/>
                      <a:r>
                        <a:rPr lang="en-US" dirty="0" smtClean="0"/>
                        <a:t>0x02</a:t>
                      </a:r>
                      <a:endParaRPr lang="en-US" dirty="0"/>
                    </a:p>
                  </a:txBody>
                  <a:tcPr/>
                </a:tc>
                <a:tc>
                  <a:txBody>
                    <a:bodyPr/>
                    <a:lstStyle/>
                    <a:p>
                      <a:pPr algn="ctr"/>
                      <a:r>
                        <a:rPr lang="en-US" dirty="0" smtClean="0"/>
                        <a:t>0000 0010</a:t>
                      </a:r>
                      <a:endParaRPr lang="en-US" dirty="0"/>
                    </a:p>
                  </a:txBody>
                  <a:tcPr/>
                </a:tc>
                <a:tc>
                  <a:txBody>
                    <a:bodyPr/>
                    <a:lstStyle/>
                    <a:p>
                      <a:pPr algn="ctr"/>
                      <a:endParaRPr lang="en-US" dirty="0"/>
                    </a:p>
                  </a:txBody>
                  <a:tcPr/>
                </a:tc>
              </a:tr>
              <a:tr h="590550">
                <a:tc>
                  <a:txBody>
                    <a:bodyPr/>
                    <a:lstStyle/>
                    <a:p>
                      <a:pPr algn="ctr"/>
                      <a:r>
                        <a:rPr lang="en-US" dirty="0" smtClean="0"/>
                        <a:t>32</a:t>
                      </a:r>
                      <a:endParaRPr lang="en-US" dirty="0"/>
                    </a:p>
                  </a:txBody>
                  <a:tcPr/>
                </a:tc>
                <a:tc>
                  <a:txBody>
                    <a:bodyPr/>
                    <a:lstStyle/>
                    <a:p>
                      <a:pPr algn="ctr"/>
                      <a:r>
                        <a:rPr lang="en-US" dirty="0" smtClean="0"/>
                        <a:t>0x20</a:t>
                      </a:r>
                      <a:endParaRPr lang="en-US" dirty="0"/>
                    </a:p>
                  </a:txBody>
                  <a:tcPr/>
                </a:tc>
                <a:tc>
                  <a:txBody>
                    <a:bodyPr/>
                    <a:lstStyle/>
                    <a:p>
                      <a:pPr algn="ctr"/>
                      <a:r>
                        <a:rPr lang="en-US" dirty="0" smtClean="0"/>
                        <a:t>0010</a:t>
                      </a:r>
                      <a:r>
                        <a:rPr lang="en-US" baseline="0" dirty="0" smtClean="0"/>
                        <a:t> 0000</a:t>
                      </a:r>
                      <a:endParaRPr lang="en-US" dirty="0"/>
                    </a:p>
                  </a:txBody>
                  <a:tcPr/>
                </a:tc>
                <a:tc>
                  <a:txBody>
                    <a:bodyPr/>
                    <a:lstStyle/>
                    <a:p>
                      <a:pPr algn="ctr"/>
                      <a:endParaRPr lang="en-US" dirty="0"/>
                    </a:p>
                  </a:txBody>
                  <a:tcPr/>
                </a:tc>
              </a:tr>
              <a:tr h="590550">
                <a:tc>
                  <a:txBody>
                    <a:bodyPr/>
                    <a:lstStyle/>
                    <a:p>
                      <a:pPr algn="ctr"/>
                      <a:r>
                        <a:rPr lang="en-US" dirty="0" smtClean="0"/>
                        <a:t>170</a:t>
                      </a:r>
                      <a:endParaRPr lang="en-US" dirty="0"/>
                    </a:p>
                  </a:txBody>
                  <a:tcPr/>
                </a:tc>
                <a:tc>
                  <a:txBody>
                    <a:bodyPr/>
                    <a:lstStyle/>
                    <a:p>
                      <a:pPr algn="ctr"/>
                      <a:r>
                        <a:rPr lang="en-US" dirty="0" smtClean="0"/>
                        <a:t>0xAA</a:t>
                      </a:r>
                      <a:endParaRPr lang="en-US" dirty="0"/>
                    </a:p>
                  </a:txBody>
                  <a:tcPr/>
                </a:tc>
                <a:tc>
                  <a:txBody>
                    <a:bodyPr/>
                    <a:lstStyle/>
                    <a:p>
                      <a:pPr algn="ctr"/>
                      <a:r>
                        <a:rPr lang="en-US" dirty="0" smtClean="0"/>
                        <a:t>1010 01010</a:t>
                      </a:r>
                      <a:endParaRPr lang="en-US" dirty="0"/>
                    </a:p>
                  </a:txBody>
                  <a:tcPr/>
                </a:tc>
                <a:tc>
                  <a:txBody>
                    <a:bodyPr/>
                    <a:lstStyle/>
                    <a:p>
                      <a:pPr algn="ctr"/>
                      <a:endParaRPr lang="en-US" dirty="0"/>
                    </a:p>
                  </a:txBody>
                  <a:tcPr/>
                </a:tc>
              </a:tr>
              <a:tr h="590550">
                <a:tc>
                  <a:txBody>
                    <a:bodyPr/>
                    <a:lstStyle/>
                    <a:p>
                      <a:pPr algn="ctr"/>
                      <a:r>
                        <a:rPr lang="en-US" dirty="0" smtClean="0"/>
                        <a:t>255</a:t>
                      </a:r>
                      <a:endParaRPr lang="en-US" dirty="0"/>
                    </a:p>
                  </a:txBody>
                  <a:tcPr/>
                </a:tc>
                <a:tc>
                  <a:txBody>
                    <a:bodyPr/>
                    <a:lstStyle/>
                    <a:p>
                      <a:pPr algn="ctr"/>
                      <a:r>
                        <a:rPr lang="en-US" dirty="0" smtClean="0"/>
                        <a:t>0xFF</a:t>
                      </a:r>
                      <a:endParaRPr lang="en-US" dirty="0"/>
                    </a:p>
                  </a:txBody>
                  <a:tcPr/>
                </a:tc>
                <a:tc>
                  <a:txBody>
                    <a:bodyPr/>
                    <a:lstStyle/>
                    <a:p>
                      <a:pPr algn="ctr"/>
                      <a:r>
                        <a:rPr lang="en-US" dirty="0" smtClean="0"/>
                        <a:t>1111 1111</a:t>
                      </a:r>
                      <a:endParaRPr lang="en-US" dirty="0"/>
                    </a:p>
                  </a:txBody>
                  <a:tcPr/>
                </a:tc>
                <a:tc>
                  <a:txBody>
                    <a:bodyPr/>
                    <a:lstStyle/>
                    <a:p>
                      <a:pPr algn="ctr"/>
                      <a:endParaRPr lang="en-US" dirty="0"/>
                    </a:p>
                  </a:txBody>
                  <a:tcPr/>
                </a:tc>
              </a:tr>
            </a:tbl>
          </a:graphicData>
        </a:graphic>
      </p:graphicFrame>
      <p:grpSp>
        <p:nvGrpSpPr>
          <p:cNvPr id="53" name="Group 52"/>
          <p:cNvGrpSpPr/>
          <p:nvPr/>
        </p:nvGrpSpPr>
        <p:grpSpPr>
          <a:xfrm>
            <a:off x="5867400" y="2743200"/>
            <a:ext cx="2362200" cy="228600"/>
            <a:chOff x="5867400" y="2743200"/>
            <a:chExt cx="2362200" cy="228600"/>
          </a:xfrm>
        </p:grpSpPr>
        <p:sp>
          <p:nvSpPr>
            <p:cNvPr id="5" name="Oval 4"/>
            <p:cNvSpPr/>
            <p:nvPr/>
          </p:nvSpPr>
          <p:spPr>
            <a:xfrm>
              <a:off x="5867400" y="2743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172200" y="2743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77000" y="2743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781800" y="2743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086600" y="2743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391400" y="2743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696200" y="2743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001000" y="2743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5867400" y="3352800"/>
            <a:ext cx="2362200" cy="228600"/>
            <a:chOff x="5867400" y="3352800"/>
            <a:chExt cx="2362200" cy="228600"/>
          </a:xfrm>
        </p:grpSpPr>
        <p:sp>
          <p:nvSpPr>
            <p:cNvPr id="13" name="Oval 12"/>
            <p:cNvSpPr/>
            <p:nvPr/>
          </p:nvSpPr>
          <p:spPr>
            <a:xfrm>
              <a:off x="5867400" y="3352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172200" y="3352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477000" y="3352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781800" y="3352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086600" y="3352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391400" y="3352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696200" y="3352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001000" y="33528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5867400" y="3962400"/>
            <a:ext cx="2362200" cy="228600"/>
            <a:chOff x="5867400" y="3962400"/>
            <a:chExt cx="2362200" cy="228600"/>
          </a:xfrm>
        </p:grpSpPr>
        <p:sp>
          <p:nvSpPr>
            <p:cNvPr id="21" name="Oval 20"/>
            <p:cNvSpPr/>
            <p:nvPr/>
          </p:nvSpPr>
          <p:spPr>
            <a:xfrm>
              <a:off x="5867400" y="3962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172200" y="3962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477000" y="3962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781800" y="3962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086600" y="3962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391400" y="3962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96200" y="39624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8001000" y="3962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5867400" y="4572000"/>
            <a:ext cx="2362200" cy="228600"/>
            <a:chOff x="5867400" y="4572000"/>
            <a:chExt cx="2362200" cy="228600"/>
          </a:xfrm>
        </p:grpSpPr>
        <p:sp>
          <p:nvSpPr>
            <p:cNvPr id="29" name="Oval 28"/>
            <p:cNvSpPr/>
            <p:nvPr/>
          </p:nvSpPr>
          <p:spPr>
            <a:xfrm>
              <a:off x="5867400" y="4572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172200" y="4572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477000" y="45720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781800" y="4572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086600" y="4572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391400" y="4572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696200" y="4572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001000" y="4572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5867400" y="5105400"/>
            <a:ext cx="2362200" cy="228600"/>
            <a:chOff x="5867400" y="5105400"/>
            <a:chExt cx="2362200" cy="228600"/>
          </a:xfrm>
        </p:grpSpPr>
        <p:sp>
          <p:nvSpPr>
            <p:cNvPr id="37" name="Oval 36"/>
            <p:cNvSpPr/>
            <p:nvPr/>
          </p:nvSpPr>
          <p:spPr>
            <a:xfrm>
              <a:off x="5867400" y="51054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172200" y="5105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477000" y="51054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781800" y="5105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086600" y="51054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391400" y="5105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696200" y="51054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8001000" y="5105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5867400" y="5638800"/>
            <a:ext cx="2362200" cy="228600"/>
            <a:chOff x="5867400" y="5638800"/>
            <a:chExt cx="2362200" cy="228600"/>
          </a:xfrm>
        </p:grpSpPr>
        <p:sp>
          <p:nvSpPr>
            <p:cNvPr id="45" name="Oval 44"/>
            <p:cNvSpPr/>
            <p:nvPr/>
          </p:nvSpPr>
          <p:spPr>
            <a:xfrm>
              <a:off x="5867400" y="56388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172200" y="56388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477000" y="56388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781800" y="56388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086600" y="56388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391400" y="56388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7696200" y="56388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001000" y="56388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the Bits</a:t>
            </a:r>
            <a:endParaRPr lang="en-US" dirty="0"/>
          </a:p>
        </p:txBody>
      </p:sp>
      <p:sp>
        <p:nvSpPr>
          <p:cNvPr id="3" name="Content Placeholder 2"/>
          <p:cNvSpPr>
            <a:spLocks noGrp="1"/>
          </p:cNvSpPr>
          <p:nvPr>
            <p:ph idx="1"/>
          </p:nvPr>
        </p:nvSpPr>
        <p:spPr>
          <a:xfrm>
            <a:off x="457200" y="1600200"/>
            <a:ext cx="8229600" cy="4114800"/>
          </a:xfrm>
        </p:spPr>
        <p:txBody>
          <a:bodyPr/>
          <a:lstStyle/>
          <a:p>
            <a:r>
              <a:rPr lang="en-US" dirty="0" smtClean="0"/>
              <a:t>There are several ways to control bits in a data type.</a:t>
            </a:r>
          </a:p>
          <a:p>
            <a:r>
              <a:rPr lang="en-US" dirty="0" smtClean="0"/>
              <a:t>We will show example of the following, most common, two methods:</a:t>
            </a:r>
          </a:p>
          <a:p>
            <a:pPr lvl="1"/>
            <a:r>
              <a:rPr lang="en-US" dirty="0" smtClean="0"/>
              <a:t>Bit-wise operations</a:t>
            </a:r>
          </a:p>
          <a:p>
            <a:pPr lvl="1"/>
            <a:r>
              <a:rPr lang="en-US" dirty="0" smtClean="0"/>
              <a:t>Bit fields and unions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3200" dirty="0" smtClean="0"/>
              <a:t>Method #1</a:t>
            </a:r>
            <a:r>
              <a:rPr lang="en-US" dirty="0" smtClean="0"/>
              <a:t/>
            </a:r>
            <a:br>
              <a:rPr lang="en-US" dirty="0" smtClean="0"/>
            </a:br>
            <a:r>
              <a:rPr lang="en-US" dirty="0" smtClean="0"/>
              <a:t>Bitwise Operations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Operations</a:t>
            </a:r>
            <a:endParaRPr lang="en-US" dirty="0"/>
          </a:p>
        </p:txBody>
      </p:sp>
      <p:sp>
        <p:nvSpPr>
          <p:cNvPr id="3" name="Content Placeholder 2"/>
          <p:cNvSpPr>
            <a:spLocks noGrp="1"/>
          </p:cNvSpPr>
          <p:nvPr>
            <p:ph idx="1"/>
          </p:nvPr>
        </p:nvSpPr>
        <p:spPr>
          <a:xfrm>
            <a:off x="457200" y="1600200"/>
            <a:ext cx="8229600" cy="4114800"/>
          </a:xfrm>
        </p:spPr>
        <p:txBody>
          <a:bodyPr/>
          <a:lstStyle/>
          <a:p>
            <a:r>
              <a:rPr lang="en-US" dirty="0" smtClean="0"/>
              <a:t>Just like the ‘+’ operator sums two integers, there are operators in C for working on bits in another data type</a:t>
            </a:r>
          </a:p>
          <a:p>
            <a:r>
              <a:rPr lang="en-US" b="1" dirty="0" smtClean="0"/>
              <a:t>Notice!</a:t>
            </a:r>
            <a:br>
              <a:rPr lang="en-US" b="1" dirty="0" smtClean="0"/>
            </a:br>
            <a:r>
              <a:rPr lang="en-US" dirty="0" smtClean="0"/>
              <a:t>Bitwise </a:t>
            </a:r>
            <a:r>
              <a:rPr lang="en-US" dirty="0" smtClean="0"/>
              <a:t>operators work on the entire data type, bit-by-bit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Operators in C</a:t>
            </a:r>
            <a:endParaRPr lang="en-US" dirty="0"/>
          </a:p>
        </p:txBody>
      </p:sp>
      <p:sp>
        <p:nvSpPr>
          <p:cNvPr id="3" name="Content Placeholder 2"/>
          <p:cNvSpPr>
            <a:spLocks noGrp="1"/>
          </p:cNvSpPr>
          <p:nvPr>
            <p:ph idx="1"/>
          </p:nvPr>
        </p:nvSpPr>
        <p:spPr>
          <a:xfrm>
            <a:off x="1905000" y="1828800"/>
            <a:ext cx="5334000" cy="4114800"/>
          </a:xfrm>
        </p:spPr>
        <p:txBody>
          <a:bodyPr/>
          <a:lstStyle/>
          <a:p>
            <a:r>
              <a:rPr lang="en-US" dirty="0" smtClean="0"/>
              <a:t>&amp;		-	</a:t>
            </a:r>
            <a:r>
              <a:rPr lang="en-US" dirty="0" smtClean="0">
                <a:hlinkClick r:id="rId2"/>
              </a:rPr>
              <a:t>bitwise AND</a:t>
            </a:r>
            <a:endParaRPr lang="en-US" dirty="0" smtClean="0"/>
          </a:p>
          <a:p>
            <a:r>
              <a:rPr lang="en-US" dirty="0" smtClean="0"/>
              <a:t>|		-	</a:t>
            </a:r>
            <a:r>
              <a:rPr lang="en-US" dirty="0" smtClean="0">
                <a:hlinkClick r:id="rId2"/>
              </a:rPr>
              <a:t>bitwise OR</a:t>
            </a:r>
            <a:endParaRPr lang="en-US" dirty="0" smtClean="0"/>
          </a:p>
          <a:p>
            <a:r>
              <a:rPr lang="en-US" dirty="0" smtClean="0"/>
              <a:t>~		-	</a:t>
            </a:r>
            <a:r>
              <a:rPr lang="en-US" dirty="0" smtClean="0">
                <a:hlinkClick r:id="rId2"/>
              </a:rPr>
              <a:t>bitwise NOT</a:t>
            </a:r>
            <a:endParaRPr lang="en-US" dirty="0" smtClean="0"/>
          </a:p>
          <a:p>
            <a:r>
              <a:rPr lang="en-US" dirty="0" smtClean="0"/>
              <a:t>^		-	</a:t>
            </a:r>
            <a:r>
              <a:rPr lang="en-US" dirty="0" smtClean="0">
                <a:hlinkClick r:id="rId2"/>
              </a:rPr>
              <a:t>bitwise XOR</a:t>
            </a:r>
            <a:endParaRPr lang="en-US" dirty="0" smtClean="0"/>
          </a:p>
          <a:p>
            <a:r>
              <a:rPr lang="en-US" dirty="0" smtClean="0"/>
              <a:t>&lt;&lt;	-	left shift</a:t>
            </a:r>
          </a:p>
          <a:p>
            <a:r>
              <a:rPr lang="en-US" dirty="0" smtClean="0"/>
              <a:t>&gt;&gt;	-	right shift</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Textured</Template>
  <TotalTime>50305</TotalTime>
  <Words>1207</Words>
  <Application>Microsoft Office PowerPoint</Application>
  <PresentationFormat>On-screen Show (4:3)</PresentationFormat>
  <Paragraphs>263</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Textured</vt:lpstr>
      <vt:lpstr>Legal Disclaimer</vt:lpstr>
      <vt:lpstr>Bit Manipulation</vt:lpstr>
      <vt:lpstr>Introduction</vt:lpstr>
      <vt:lpstr>Example</vt:lpstr>
      <vt:lpstr>Example</vt:lpstr>
      <vt:lpstr>Controlling the Bits</vt:lpstr>
      <vt:lpstr>Method #1 Bitwise Operations</vt:lpstr>
      <vt:lpstr>Bitwise Operations</vt:lpstr>
      <vt:lpstr>Bitwise Operators in C</vt:lpstr>
      <vt:lpstr>Testing bits AND</vt:lpstr>
      <vt:lpstr>Setting bits OR</vt:lpstr>
      <vt:lpstr>Clearing bits AND NOT</vt:lpstr>
      <vt:lpstr>Toggling bits XOR</vt:lpstr>
      <vt:lpstr>Shifting bits</vt:lpstr>
      <vt:lpstr>Shifting bits</vt:lpstr>
      <vt:lpstr>Bit Manipulation Examples</vt:lpstr>
      <vt:lpstr>Bit Manipulation Examples</vt:lpstr>
      <vt:lpstr>Method #2 Bit Fields (and unions)</vt:lpstr>
      <vt:lpstr> Bit fields</vt:lpstr>
      <vt:lpstr>Bit Fields - Sample</vt:lpstr>
      <vt:lpstr>Union</vt:lpstr>
      <vt:lpstr>Union</vt:lpstr>
      <vt:lpstr>Bit Fields</vt:lpstr>
      <vt:lpstr>Bit Fields</vt:lpstr>
    </vt:vector>
  </TitlesOfParts>
  <Company>Intel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LOMER</dc:creator>
  <cp:lastModifiedBy>ayoskovi</cp:lastModifiedBy>
  <cp:revision>119</cp:revision>
  <dcterms:created xsi:type="dcterms:W3CDTF">2008-03-10T21:14:46Z</dcterms:created>
  <dcterms:modified xsi:type="dcterms:W3CDTF">2013-02-20T12:44:23Z</dcterms:modified>
</cp:coreProperties>
</file>