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3"/>
  </p:notesMasterIdLst>
  <p:sldIdLst>
    <p:sldId id="259" r:id="rId2"/>
    <p:sldId id="257" r:id="rId3"/>
    <p:sldId id="260" r:id="rId4"/>
    <p:sldId id="274" r:id="rId5"/>
    <p:sldId id="299" r:id="rId6"/>
    <p:sldId id="273" r:id="rId7"/>
    <p:sldId id="276" r:id="rId8"/>
    <p:sldId id="294" r:id="rId9"/>
    <p:sldId id="295" r:id="rId10"/>
    <p:sldId id="296" r:id="rId11"/>
    <p:sldId id="281" r:id="rId12"/>
    <p:sldId id="293" r:id="rId13"/>
    <p:sldId id="284" r:id="rId14"/>
    <p:sldId id="282" r:id="rId15"/>
    <p:sldId id="292" r:id="rId16"/>
    <p:sldId id="277" r:id="rId17"/>
    <p:sldId id="271" r:id="rId18"/>
    <p:sldId id="285" r:id="rId19"/>
    <p:sldId id="288" r:id="rId20"/>
    <p:sldId id="289" r:id="rId21"/>
    <p:sldId id="290" r:id="rId22"/>
    <p:sldId id="266" r:id="rId23"/>
    <p:sldId id="265" r:id="rId24"/>
    <p:sldId id="267" r:id="rId25"/>
    <p:sldId id="300" r:id="rId26"/>
    <p:sldId id="301" r:id="rId27"/>
    <p:sldId id="302" r:id="rId28"/>
    <p:sldId id="303" r:id="rId29"/>
    <p:sldId id="275" r:id="rId30"/>
    <p:sldId id="268" r:id="rId31"/>
    <p:sldId id="269" r:id="rId32"/>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Tahoma" pitchFamily="34" charset="0"/>
        <a:ea typeface="+mn-ea"/>
        <a:cs typeface="Arial" charset="0"/>
      </a:defRPr>
    </a:lvl1pPr>
    <a:lvl2pPr marL="457200" algn="l" rtl="0" fontAlgn="base">
      <a:spcBef>
        <a:spcPct val="0"/>
      </a:spcBef>
      <a:spcAft>
        <a:spcPct val="0"/>
      </a:spcAft>
      <a:defRPr sz="2000" kern="1200">
        <a:solidFill>
          <a:schemeClr val="tx1"/>
        </a:solidFill>
        <a:latin typeface="Tahoma" pitchFamily="34" charset="0"/>
        <a:ea typeface="+mn-ea"/>
        <a:cs typeface="Arial" charset="0"/>
      </a:defRPr>
    </a:lvl2pPr>
    <a:lvl3pPr marL="914400" algn="l" rtl="0" fontAlgn="base">
      <a:spcBef>
        <a:spcPct val="0"/>
      </a:spcBef>
      <a:spcAft>
        <a:spcPct val="0"/>
      </a:spcAft>
      <a:defRPr sz="2000" kern="1200">
        <a:solidFill>
          <a:schemeClr val="tx1"/>
        </a:solidFill>
        <a:latin typeface="Tahoma" pitchFamily="34" charset="0"/>
        <a:ea typeface="+mn-ea"/>
        <a:cs typeface="Arial" charset="0"/>
      </a:defRPr>
    </a:lvl3pPr>
    <a:lvl4pPr marL="1371600" algn="l" rtl="0" fontAlgn="base">
      <a:spcBef>
        <a:spcPct val="0"/>
      </a:spcBef>
      <a:spcAft>
        <a:spcPct val="0"/>
      </a:spcAft>
      <a:defRPr sz="2000" kern="1200">
        <a:solidFill>
          <a:schemeClr val="tx1"/>
        </a:solidFill>
        <a:latin typeface="Tahoma" pitchFamily="34" charset="0"/>
        <a:ea typeface="+mn-ea"/>
        <a:cs typeface="Arial" charset="0"/>
      </a:defRPr>
    </a:lvl4pPr>
    <a:lvl5pPr marL="1828800" algn="l" rtl="0" fontAlgn="base">
      <a:spcBef>
        <a:spcPct val="0"/>
      </a:spcBef>
      <a:spcAft>
        <a:spcPct val="0"/>
      </a:spcAft>
      <a:defRPr sz="2000" kern="1200">
        <a:solidFill>
          <a:schemeClr val="tx1"/>
        </a:solidFill>
        <a:latin typeface="Tahoma" pitchFamily="34" charset="0"/>
        <a:ea typeface="+mn-ea"/>
        <a:cs typeface="Arial" charset="0"/>
      </a:defRPr>
    </a:lvl5pPr>
    <a:lvl6pPr marL="2286000" algn="l" defTabSz="914400" rtl="0" eaLnBrk="1" latinLnBrk="0" hangingPunct="1">
      <a:defRPr sz="2000" kern="1200">
        <a:solidFill>
          <a:schemeClr val="tx1"/>
        </a:solidFill>
        <a:latin typeface="Tahoma" pitchFamily="34" charset="0"/>
        <a:ea typeface="+mn-ea"/>
        <a:cs typeface="Arial" charset="0"/>
      </a:defRPr>
    </a:lvl6pPr>
    <a:lvl7pPr marL="2743200" algn="l" defTabSz="914400" rtl="0" eaLnBrk="1" latinLnBrk="0" hangingPunct="1">
      <a:defRPr sz="2000" kern="1200">
        <a:solidFill>
          <a:schemeClr val="tx1"/>
        </a:solidFill>
        <a:latin typeface="Tahoma" pitchFamily="34" charset="0"/>
        <a:ea typeface="+mn-ea"/>
        <a:cs typeface="Arial" charset="0"/>
      </a:defRPr>
    </a:lvl7pPr>
    <a:lvl8pPr marL="3200400" algn="l" defTabSz="914400" rtl="0" eaLnBrk="1" latinLnBrk="0" hangingPunct="1">
      <a:defRPr sz="2000" kern="1200">
        <a:solidFill>
          <a:schemeClr val="tx1"/>
        </a:solidFill>
        <a:latin typeface="Tahoma" pitchFamily="34" charset="0"/>
        <a:ea typeface="+mn-ea"/>
        <a:cs typeface="Arial" charset="0"/>
      </a:defRPr>
    </a:lvl8pPr>
    <a:lvl9pPr marL="3657600" algn="l" defTabSz="914400" rtl="0" eaLnBrk="1" latinLnBrk="0" hangingPunct="1">
      <a:defRPr sz="2000" kern="1200">
        <a:solidFill>
          <a:schemeClr val="tx1"/>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00FF00"/>
    <a:srgbClr val="008000"/>
    <a:srgbClr val="0000FF"/>
    <a:srgbClr val="0066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204" autoAdjust="0"/>
  </p:normalViewPr>
  <p:slideViewPr>
    <p:cSldViewPr>
      <p:cViewPr varScale="1">
        <p:scale>
          <a:sx n="69" d="100"/>
          <a:sy n="69" d="100"/>
        </p:scale>
        <p:origin x="-523"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Arial" charset="0"/>
              </a:defRPr>
            </a:lvl1pPr>
          </a:lstStyle>
          <a:p>
            <a:endParaRPr lang="en-US"/>
          </a:p>
        </p:txBody>
      </p:sp>
      <p:sp>
        <p:nvSpPr>
          <p:cNvPr id="48131"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Arial" charset="0"/>
              </a:defRPr>
            </a:lvl1pPr>
          </a:lstStyle>
          <a:p>
            <a:endParaRPr lang="en-US"/>
          </a:p>
        </p:txBody>
      </p:sp>
      <p:sp>
        <p:nvSpPr>
          <p:cNvPr id="4813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8134"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Arial" charset="0"/>
              </a:defRPr>
            </a:lvl1pPr>
          </a:lstStyle>
          <a:p>
            <a:endParaRPr lang="en-US"/>
          </a:p>
        </p:txBody>
      </p:sp>
      <p:sp>
        <p:nvSpPr>
          <p:cNvPr id="48135"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atin typeface="Arial" charset="0"/>
              </a:defRPr>
            </a:lvl1pPr>
          </a:lstStyle>
          <a:p>
            <a:fld id="{BC868DAF-218C-4B07-B24D-942BF7A543C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32772" name="Slide Number Placeholder 3"/>
          <p:cNvSpPr>
            <a:spLocks noGrp="1"/>
          </p:cNvSpPr>
          <p:nvPr>
            <p:ph type="sldNum" sz="quarter" idx="5"/>
          </p:nvPr>
        </p:nvSpPr>
        <p:spPr>
          <a:noFill/>
        </p:spPr>
        <p:txBody>
          <a:bodyPr/>
          <a:lstStyle/>
          <a:p>
            <a:fld id="{787E0266-E549-4B6E-B8BC-AED0F6FF110E}" type="slidenum">
              <a:rPr lang="en-US" smtClean="0">
                <a:latin typeface="Arial" pitchFamily="34" charset="0"/>
                <a:cs typeface="Arial" pitchFamily="34" charset="0"/>
              </a:rPr>
              <a:pPr/>
              <a:t>1</a:t>
            </a:fld>
            <a:endParaRPr lang="en-US" smtClean="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0F233D1-EE80-43B7-A78F-C8F4A8CC1AA2}" type="slidenum">
              <a:rPr lang="en-US"/>
              <a:pPr/>
              <a:t>11</a:t>
            </a:fld>
            <a:endParaRPr lang="en-US"/>
          </a:p>
        </p:txBody>
      </p:sp>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p:txBody>
          <a:bodyPr/>
          <a:lstStyle/>
          <a:p>
            <a:pPr>
              <a:spcBef>
                <a:spcPct val="0"/>
              </a:spcBef>
            </a:pPr>
            <a:endParaRPr lang="en-US"/>
          </a:p>
        </p:txBody>
      </p:sp>
      <p:sp>
        <p:nvSpPr>
          <p:cNvPr id="26628" name="Slide Number Placeholder 3"/>
          <p:cNvSpPr txBox="1">
            <a:spLocks noGrp="1"/>
          </p:cNvSpPr>
          <p:nvPr/>
        </p:nvSpPr>
        <p:spPr bwMode="auto">
          <a:xfrm>
            <a:off x="4143587" y="9119474"/>
            <a:ext cx="3169920" cy="480060"/>
          </a:xfrm>
          <a:prstGeom prst="rect">
            <a:avLst/>
          </a:prstGeom>
          <a:noFill/>
          <a:ln>
            <a:miter lim="800000"/>
            <a:headEnd/>
            <a:tailEnd/>
          </a:ln>
        </p:spPr>
        <p:txBody>
          <a:bodyPr lIns="96661" tIns="48331" rIns="96661" bIns="48331" anchor="b"/>
          <a:lstStyle/>
          <a:p>
            <a:pPr algn="r">
              <a:defRPr/>
            </a:pPr>
            <a:fld id="{CC6E0360-178A-40BA-B5CF-9B715F1B6188}" type="slidenum">
              <a:rPr lang="en-US" sz="1300">
                <a:latin typeface="+mn-lt"/>
                <a:cs typeface="+mn-cs"/>
              </a:rPr>
              <a:pPr algn="r">
                <a:defRPr/>
              </a:pPr>
              <a:t>11</a:t>
            </a:fld>
            <a:endParaRPr lang="en-US" sz="1300" dirty="0">
              <a:latin typeface="+mn-lt"/>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0F233D1-EE80-43B7-A78F-C8F4A8CC1AA2}" type="slidenum">
              <a:rPr lang="en-US"/>
              <a:pPr/>
              <a:t>12</a:t>
            </a:fld>
            <a:endParaRPr lang="en-US"/>
          </a:p>
        </p:txBody>
      </p:sp>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p:txBody>
          <a:bodyPr/>
          <a:lstStyle/>
          <a:p>
            <a:pPr>
              <a:spcBef>
                <a:spcPct val="0"/>
              </a:spcBef>
            </a:pPr>
            <a:endParaRPr lang="en-US"/>
          </a:p>
        </p:txBody>
      </p:sp>
      <p:sp>
        <p:nvSpPr>
          <p:cNvPr id="26628" name="Slide Number Placeholder 3"/>
          <p:cNvSpPr txBox="1">
            <a:spLocks noGrp="1"/>
          </p:cNvSpPr>
          <p:nvPr/>
        </p:nvSpPr>
        <p:spPr bwMode="auto">
          <a:xfrm>
            <a:off x="4143587" y="9119474"/>
            <a:ext cx="3169920" cy="480060"/>
          </a:xfrm>
          <a:prstGeom prst="rect">
            <a:avLst/>
          </a:prstGeom>
          <a:noFill/>
          <a:ln>
            <a:miter lim="800000"/>
            <a:headEnd/>
            <a:tailEnd/>
          </a:ln>
        </p:spPr>
        <p:txBody>
          <a:bodyPr lIns="96661" tIns="48331" rIns="96661" bIns="48331" anchor="b"/>
          <a:lstStyle/>
          <a:p>
            <a:pPr algn="r">
              <a:defRPr/>
            </a:pPr>
            <a:fld id="{CC6E0360-178A-40BA-B5CF-9B715F1B6188}" type="slidenum">
              <a:rPr lang="en-US" sz="1300">
                <a:latin typeface="+mn-lt"/>
                <a:cs typeface="+mn-cs"/>
              </a:rPr>
              <a:pPr algn="r">
                <a:defRPr/>
              </a:pPr>
              <a:t>12</a:t>
            </a:fld>
            <a:endParaRPr lang="en-US" sz="1300" dirty="0">
              <a:latin typeface="+mn-lt"/>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hdr" sz="quarter"/>
          </p:nvPr>
        </p:nvSpPr>
        <p:spPr>
          <a:noFill/>
        </p:spPr>
        <p:txBody>
          <a:bodyPr/>
          <a:lstStyle/>
          <a:p>
            <a:r>
              <a:rPr lang="en-GB" smtClean="0"/>
              <a:t>ARC 625D Training</a:t>
            </a:r>
          </a:p>
        </p:txBody>
      </p:sp>
      <p:sp>
        <p:nvSpPr>
          <p:cNvPr id="540675" name="Rectangle 3"/>
          <p:cNvSpPr>
            <a:spLocks noGrp="1" noChangeArrowheads="1"/>
          </p:cNvSpPr>
          <p:nvPr>
            <p:ph type="dt" sz="quarter" idx="1"/>
          </p:nvPr>
        </p:nvSpPr>
        <p:spPr>
          <a:noFill/>
        </p:spPr>
        <p:txBody>
          <a:bodyPr/>
          <a:lstStyle/>
          <a:p>
            <a:r>
              <a:rPr lang="en-GB" smtClean="0"/>
              <a:t>September '07</a:t>
            </a:r>
          </a:p>
        </p:txBody>
      </p:sp>
      <p:sp>
        <p:nvSpPr>
          <p:cNvPr id="540676" name="Rectangle 6"/>
          <p:cNvSpPr>
            <a:spLocks noGrp="1" noChangeArrowheads="1"/>
          </p:cNvSpPr>
          <p:nvPr>
            <p:ph type="ftr" sz="quarter" idx="4"/>
          </p:nvPr>
        </p:nvSpPr>
        <p:spPr>
          <a:noFill/>
        </p:spPr>
        <p:txBody>
          <a:bodyPr/>
          <a:lstStyle/>
          <a:p>
            <a:r>
              <a:rPr lang="en-GB" smtClean="0"/>
              <a:t>© 2007 ARC International</a:t>
            </a:r>
          </a:p>
        </p:txBody>
      </p:sp>
      <p:sp>
        <p:nvSpPr>
          <p:cNvPr id="540677" name="Rectangle 7"/>
          <p:cNvSpPr>
            <a:spLocks noGrp="1" noChangeArrowheads="1"/>
          </p:cNvSpPr>
          <p:nvPr>
            <p:ph type="sldNum" sz="quarter" idx="5"/>
          </p:nvPr>
        </p:nvSpPr>
        <p:spPr>
          <a:noFill/>
        </p:spPr>
        <p:txBody>
          <a:bodyPr/>
          <a:lstStyle/>
          <a:p>
            <a:fld id="{0F5FE27B-8C03-4C44-BAD8-EED08AFB74E0}" type="slidenum">
              <a:rPr lang="en-GB" smtClean="0"/>
              <a:pPr/>
              <a:t>13</a:t>
            </a:fld>
            <a:endParaRPr lang="en-GB" smtClean="0"/>
          </a:p>
        </p:txBody>
      </p:sp>
      <p:sp>
        <p:nvSpPr>
          <p:cNvPr id="540678" name="Rectangle 2"/>
          <p:cNvSpPr>
            <a:spLocks noGrp="1" noRot="1" noChangeAspect="1" noChangeArrowheads="1" noTextEdit="1"/>
          </p:cNvSpPr>
          <p:nvPr>
            <p:ph type="sldImg"/>
          </p:nvPr>
        </p:nvSpPr>
        <p:spPr>
          <a:xfrm>
            <a:off x="1260475" y="722313"/>
            <a:ext cx="4802188" cy="3600450"/>
          </a:xfrm>
          <a:ln/>
        </p:spPr>
      </p:sp>
      <p:sp>
        <p:nvSpPr>
          <p:cNvPr id="540679" name="Rectangle 3"/>
          <p:cNvSpPr>
            <a:spLocks noGrp="1" noChangeArrowheads="1"/>
          </p:cNvSpPr>
          <p:nvPr>
            <p:ph type="body" idx="1"/>
          </p:nvPr>
        </p:nvSpPr>
        <p:spPr>
          <a:xfrm>
            <a:off x="976561" y="4561576"/>
            <a:ext cx="5362081" cy="4317338"/>
          </a:xfrm>
          <a:noFill/>
          <a:ln/>
        </p:spPr>
        <p:txBody>
          <a:bodyPr lIns="94313" tIns="47157" rIns="94313" bIns="47157"/>
          <a:lstStyle/>
          <a:p>
            <a:pPr eaLnBrk="1" hangingPunct="1">
              <a:lnSpc>
                <a:spcPct val="90000"/>
              </a:lnSpc>
            </a:pPr>
            <a:endParaRPr lang="en-US" sz="1000" dirty="0"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E657EBC-582A-4762-9EC8-374D5789533A}" type="slidenum">
              <a:rPr lang="en-US"/>
              <a:pPr/>
              <a:t>14</a:t>
            </a:fld>
            <a:endParaRPr lang="en-US"/>
          </a:p>
        </p:txBody>
      </p:sp>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p:txBody>
          <a:bodyPr/>
          <a:lstStyle/>
          <a:p>
            <a:pPr>
              <a:spcBef>
                <a:spcPct val="0"/>
              </a:spcBef>
            </a:pPr>
            <a:endParaRPr lang="en-US"/>
          </a:p>
        </p:txBody>
      </p:sp>
      <p:sp>
        <p:nvSpPr>
          <p:cNvPr id="25604" name="Slide Number Placeholder 3"/>
          <p:cNvSpPr txBox="1">
            <a:spLocks noGrp="1"/>
          </p:cNvSpPr>
          <p:nvPr/>
        </p:nvSpPr>
        <p:spPr bwMode="auto">
          <a:xfrm>
            <a:off x="4143587" y="9119474"/>
            <a:ext cx="3169920" cy="480060"/>
          </a:xfrm>
          <a:prstGeom prst="rect">
            <a:avLst/>
          </a:prstGeom>
          <a:noFill/>
          <a:ln>
            <a:miter lim="800000"/>
            <a:headEnd/>
            <a:tailEnd/>
          </a:ln>
        </p:spPr>
        <p:txBody>
          <a:bodyPr lIns="96661" tIns="48331" rIns="96661" bIns="48331" anchor="b"/>
          <a:lstStyle/>
          <a:p>
            <a:pPr algn="r">
              <a:defRPr/>
            </a:pPr>
            <a:fld id="{A5B82003-96D6-4709-AF99-7D02A9067D57}" type="slidenum">
              <a:rPr lang="en-US" sz="1300">
                <a:latin typeface="+mn-lt"/>
                <a:cs typeface="+mn-cs"/>
              </a:rPr>
              <a:pPr algn="r">
                <a:defRPr/>
              </a:pPr>
              <a:t>14</a:t>
            </a:fld>
            <a:endParaRPr lang="en-US" sz="1300" dirty="0">
              <a:latin typeface="+mn-lt"/>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hdr" sz="quarter"/>
          </p:nvPr>
        </p:nvSpPr>
        <p:spPr>
          <a:noFill/>
        </p:spPr>
        <p:txBody>
          <a:bodyPr/>
          <a:lstStyle/>
          <a:p>
            <a:r>
              <a:rPr lang="en-GB" smtClean="0"/>
              <a:t>ARC 625D Training</a:t>
            </a:r>
          </a:p>
        </p:txBody>
      </p:sp>
      <p:sp>
        <p:nvSpPr>
          <p:cNvPr id="540675" name="Rectangle 3"/>
          <p:cNvSpPr>
            <a:spLocks noGrp="1" noChangeArrowheads="1"/>
          </p:cNvSpPr>
          <p:nvPr>
            <p:ph type="dt" sz="quarter" idx="1"/>
          </p:nvPr>
        </p:nvSpPr>
        <p:spPr>
          <a:noFill/>
        </p:spPr>
        <p:txBody>
          <a:bodyPr/>
          <a:lstStyle/>
          <a:p>
            <a:r>
              <a:rPr lang="en-GB" smtClean="0"/>
              <a:t>September '07</a:t>
            </a:r>
          </a:p>
        </p:txBody>
      </p:sp>
      <p:sp>
        <p:nvSpPr>
          <p:cNvPr id="540676" name="Rectangle 6"/>
          <p:cNvSpPr>
            <a:spLocks noGrp="1" noChangeArrowheads="1"/>
          </p:cNvSpPr>
          <p:nvPr>
            <p:ph type="ftr" sz="quarter" idx="4"/>
          </p:nvPr>
        </p:nvSpPr>
        <p:spPr>
          <a:noFill/>
        </p:spPr>
        <p:txBody>
          <a:bodyPr/>
          <a:lstStyle/>
          <a:p>
            <a:r>
              <a:rPr lang="en-GB" smtClean="0"/>
              <a:t>© 2007 ARC International</a:t>
            </a:r>
          </a:p>
        </p:txBody>
      </p:sp>
      <p:sp>
        <p:nvSpPr>
          <p:cNvPr id="540677" name="Rectangle 7"/>
          <p:cNvSpPr>
            <a:spLocks noGrp="1" noChangeArrowheads="1"/>
          </p:cNvSpPr>
          <p:nvPr>
            <p:ph type="sldNum" sz="quarter" idx="5"/>
          </p:nvPr>
        </p:nvSpPr>
        <p:spPr>
          <a:noFill/>
        </p:spPr>
        <p:txBody>
          <a:bodyPr/>
          <a:lstStyle/>
          <a:p>
            <a:fld id="{0F5FE27B-8C03-4C44-BAD8-EED08AFB74E0}" type="slidenum">
              <a:rPr lang="en-GB" smtClean="0"/>
              <a:pPr/>
              <a:t>15</a:t>
            </a:fld>
            <a:endParaRPr lang="en-GB" smtClean="0"/>
          </a:p>
        </p:txBody>
      </p:sp>
      <p:sp>
        <p:nvSpPr>
          <p:cNvPr id="540678" name="Rectangle 2"/>
          <p:cNvSpPr>
            <a:spLocks noGrp="1" noRot="1" noChangeAspect="1" noChangeArrowheads="1" noTextEdit="1"/>
          </p:cNvSpPr>
          <p:nvPr>
            <p:ph type="sldImg"/>
          </p:nvPr>
        </p:nvSpPr>
        <p:spPr>
          <a:xfrm>
            <a:off x="1260475" y="722313"/>
            <a:ext cx="4802188" cy="3600450"/>
          </a:xfrm>
          <a:ln/>
        </p:spPr>
      </p:sp>
      <p:sp>
        <p:nvSpPr>
          <p:cNvPr id="540679" name="Rectangle 3"/>
          <p:cNvSpPr>
            <a:spLocks noGrp="1" noChangeArrowheads="1"/>
          </p:cNvSpPr>
          <p:nvPr>
            <p:ph type="body" idx="1"/>
          </p:nvPr>
        </p:nvSpPr>
        <p:spPr>
          <a:xfrm>
            <a:off x="976561" y="4561576"/>
            <a:ext cx="5362081" cy="4317338"/>
          </a:xfrm>
          <a:noFill/>
          <a:ln/>
        </p:spPr>
        <p:txBody>
          <a:bodyPr lIns="94313" tIns="47157" rIns="94313" bIns="47157"/>
          <a:lstStyle/>
          <a:p>
            <a:pPr eaLnBrk="1" hangingPunct="1">
              <a:lnSpc>
                <a:spcPct val="90000"/>
              </a:lnSpc>
            </a:pPr>
            <a:endParaRPr lang="en-US" sz="1000" dirty="0"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0F233D1-EE80-43B7-A78F-C8F4A8CC1AA2}" type="slidenum">
              <a:rPr lang="en-US"/>
              <a:pPr/>
              <a:t>16</a:t>
            </a:fld>
            <a:endParaRPr lang="en-US"/>
          </a:p>
        </p:txBody>
      </p:sp>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p:txBody>
          <a:bodyPr/>
          <a:lstStyle/>
          <a:p>
            <a:pPr>
              <a:spcBef>
                <a:spcPct val="0"/>
              </a:spcBef>
            </a:pPr>
            <a:endParaRPr lang="en-US"/>
          </a:p>
        </p:txBody>
      </p:sp>
      <p:sp>
        <p:nvSpPr>
          <p:cNvPr id="26628" name="Slide Number Placeholder 3"/>
          <p:cNvSpPr txBox="1">
            <a:spLocks noGrp="1"/>
          </p:cNvSpPr>
          <p:nvPr/>
        </p:nvSpPr>
        <p:spPr bwMode="auto">
          <a:xfrm>
            <a:off x="4143587" y="9119474"/>
            <a:ext cx="3169920" cy="480060"/>
          </a:xfrm>
          <a:prstGeom prst="rect">
            <a:avLst/>
          </a:prstGeom>
          <a:noFill/>
          <a:ln>
            <a:miter lim="800000"/>
            <a:headEnd/>
            <a:tailEnd/>
          </a:ln>
        </p:spPr>
        <p:txBody>
          <a:bodyPr lIns="96661" tIns="48331" rIns="96661" bIns="48331" anchor="b"/>
          <a:lstStyle/>
          <a:p>
            <a:pPr algn="r">
              <a:defRPr/>
            </a:pPr>
            <a:fld id="{CC6E0360-178A-40BA-B5CF-9B715F1B6188}" type="slidenum">
              <a:rPr lang="en-US" sz="1300">
                <a:latin typeface="+mn-lt"/>
                <a:cs typeface="+mn-cs"/>
              </a:rPr>
              <a:pPr algn="r">
                <a:defRPr/>
              </a:pPr>
              <a:t>16</a:t>
            </a:fld>
            <a:endParaRPr lang="en-US" sz="1300" dirty="0">
              <a:latin typeface="+mn-lt"/>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0F233D1-EE80-43B7-A78F-C8F4A8CC1AA2}" type="slidenum">
              <a:rPr lang="en-US"/>
              <a:pPr/>
              <a:t>17</a:t>
            </a:fld>
            <a:endParaRPr lang="en-US"/>
          </a:p>
        </p:txBody>
      </p:sp>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p:txBody>
          <a:bodyPr/>
          <a:lstStyle/>
          <a:p>
            <a:pPr>
              <a:spcBef>
                <a:spcPct val="0"/>
              </a:spcBef>
            </a:pPr>
            <a:endParaRPr lang="en-US"/>
          </a:p>
        </p:txBody>
      </p:sp>
      <p:sp>
        <p:nvSpPr>
          <p:cNvPr id="26628" name="Slide Number Placeholder 3"/>
          <p:cNvSpPr txBox="1">
            <a:spLocks noGrp="1"/>
          </p:cNvSpPr>
          <p:nvPr/>
        </p:nvSpPr>
        <p:spPr bwMode="auto">
          <a:xfrm>
            <a:off x="4143587" y="9119474"/>
            <a:ext cx="3169920" cy="480060"/>
          </a:xfrm>
          <a:prstGeom prst="rect">
            <a:avLst/>
          </a:prstGeom>
          <a:noFill/>
          <a:ln>
            <a:miter lim="800000"/>
            <a:headEnd/>
            <a:tailEnd/>
          </a:ln>
        </p:spPr>
        <p:txBody>
          <a:bodyPr lIns="96661" tIns="48331" rIns="96661" bIns="48331" anchor="b"/>
          <a:lstStyle/>
          <a:p>
            <a:pPr algn="r">
              <a:defRPr/>
            </a:pPr>
            <a:fld id="{CC6E0360-178A-40BA-B5CF-9B715F1B6188}" type="slidenum">
              <a:rPr lang="en-US" sz="1300">
                <a:latin typeface="+mn-lt"/>
                <a:cs typeface="+mn-cs"/>
              </a:rPr>
              <a:pPr algn="r">
                <a:defRPr/>
              </a:pPr>
              <a:t>17</a:t>
            </a:fld>
            <a:endParaRPr lang="en-US" sz="1300" dirty="0">
              <a:latin typeface="+mn-lt"/>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hdr" sz="quarter"/>
          </p:nvPr>
        </p:nvSpPr>
        <p:spPr>
          <a:noFill/>
        </p:spPr>
        <p:txBody>
          <a:bodyPr/>
          <a:lstStyle/>
          <a:p>
            <a:r>
              <a:rPr lang="en-GB" smtClean="0"/>
              <a:t>ARC 625D Training</a:t>
            </a:r>
          </a:p>
        </p:txBody>
      </p:sp>
      <p:sp>
        <p:nvSpPr>
          <p:cNvPr id="540675" name="Rectangle 3"/>
          <p:cNvSpPr>
            <a:spLocks noGrp="1" noChangeArrowheads="1"/>
          </p:cNvSpPr>
          <p:nvPr>
            <p:ph type="dt" sz="quarter" idx="1"/>
          </p:nvPr>
        </p:nvSpPr>
        <p:spPr>
          <a:noFill/>
        </p:spPr>
        <p:txBody>
          <a:bodyPr/>
          <a:lstStyle/>
          <a:p>
            <a:r>
              <a:rPr lang="en-GB" smtClean="0"/>
              <a:t>September '07</a:t>
            </a:r>
          </a:p>
        </p:txBody>
      </p:sp>
      <p:sp>
        <p:nvSpPr>
          <p:cNvPr id="540676" name="Rectangle 6"/>
          <p:cNvSpPr>
            <a:spLocks noGrp="1" noChangeArrowheads="1"/>
          </p:cNvSpPr>
          <p:nvPr>
            <p:ph type="ftr" sz="quarter" idx="4"/>
          </p:nvPr>
        </p:nvSpPr>
        <p:spPr>
          <a:noFill/>
        </p:spPr>
        <p:txBody>
          <a:bodyPr/>
          <a:lstStyle/>
          <a:p>
            <a:r>
              <a:rPr lang="en-GB" smtClean="0"/>
              <a:t>© 2007 ARC International</a:t>
            </a:r>
          </a:p>
        </p:txBody>
      </p:sp>
      <p:sp>
        <p:nvSpPr>
          <p:cNvPr id="540677" name="Rectangle 7"/>
          <p:cNvSpPr>
            <a:spLocks noGrp="1" noChangeArrowheads="1"/>
          </p:cNvSpPr>
          <p:nvPr>
            <p:ph type="sldNum" sz="quarter" idx="5"/>
          </p:nvPr>
        </p:nvSpPr>
        <p:spPr>
          <a:noFill/>
        </p:spPr>
        <p:txBody>
          <a:bodyPr/>
          <a:lstStyle/>
          <a:p>
            <a:fld id="{0F5FE27B-8C03-4C44-BAD8-EED08AFB74E0}" type="slidenum">
              <a:rPr lang="en-GB" smtClean="0"/>
              <a:pPr/>
              <a:t>18</a:t>
            </a:fld>
            <a:endParaRPr lang="en-GB" smtClean="0"/>
          </a:p>
        </p:txBody>
      </p:sp>
      <p:sp>
        <p:nvSpPr>
          <p:cNvPr id="540678" name="Rectangle 2"/>
          <p:cNvSpPr>
            <a:spLocks noGrp="1" noRot="1" noChangeAspect="1" noChangeArrowheads="1" noTextEdit="1"/>
          </p:cNvSpPr>
          <p:nvPr>
            <p:ph type="sldImg"/>
          </p:nvPr>
        </p:nvSpPr>
        <p:spPr>
          <a:xfrm>
            <a:off x="1260475" y="722313"/>
            <a:ext cx="4802188" cy="3600450"/>
          </a:xfrm>
          <a:ln/>
        </p:spPr>
      </p:sp>
      <p:sp>
        <p:nvSpPr>
          <p:cNvPr id="540679" name="Rectangle 3"/>
          <p:cNvSpPr>
            <a:spLocks noGrp="1" noChangeArrowheads="1"/>
          </p:cNvSpPr>
          <p:nvPr>
            <p:ph type="body" idx="1"/>
          </p:nvPr>
        </p:nvSpPr>
        <p:spPr>
          <a:xfrm>
            <a:off x="976561" y="4561576"/>
            <a:ext cx="5362081" cy="4317338"/>
          </a:xfrm>
          <a:noFill/>
          <a:ln/>
        </p:spPr>
        <p:txBody>
          <a:bodyPr lIns="94313" tIns="47157" rIns="94313" bIns="47157"/>
          <a:lstStyle/>
          <a:p>
            <a:pPr eaLnBrk="1" hangingPunct="1">
              <a:lnSpc>
                <a:spcPct val="90000"/>
              </a:lnSpc>
            </a:pPr>
            <a:endParaRPr lang="en-US" sz="1000" dirty="0"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0F233D1-EE80-43B7-A78F-C8F4A8CC1AA2}" type="slidenum">
              <a:rPr lang="en-US"/>
              <a:pPr/>
              <a:t>19</a:t>
            </a:fld>
            <a:endParaRPr lang="en-US"/>
          </a:p>
        </p:txBody>
      </p:sp>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p:txBody>
          <a:bodyPr/>
          <a:lstStyle/>
          <a:p>
            <a:pPr>
              <a:spcBef>
                <a:spcPct val="0"/>
              </a:spcBef>
            </a:pPr>
            <a:endParaRPr lang="en-US"/>
          </a:p>
        </p:txBody>
      </p:sp>
      <p:sp>
        <p:nvSpPr>
          <p:cNvPr id="26628" name="Slide Number Placeholder 3"/>
          <p:cNvSpPr txBox="1">
            <a:spLocks noGrp="1"/>
          </p:cNvSpPr>
          <p:nvPr/>
        </p:nvSpPr>
        <p:spPr bwMode="auto">
          <a:xfrm>
            <a:off x="4143587" y="9119474"/>
            <a:ext cx="3169920" cy="480060"/>
          </a:xfrm>
          <a:prstGeom prst="rect">
            <a:avLst/>
          </a:prstGeom>
          <a:noFill/>
          <a:ln>
            <a:miter lim="800000"/>
            <a:headEnd/>
            <a:tailEnd/>
          </a:ln>
        </p:spPr>
        <p:txBody>
          <a:bodyPr lIns="96661" tIns="48331" rIns="96661" bIns="48331" anchor="b"/>
          <a:lstStyle/>
          <a:p>
            <a:pPr algn="r">
              <a:defRPr/>
            </a:pPr>
            <a:fld id="{CC6E0360-178A-40BA-B5CF-9B715F1B6188}" type="slidenum">
              <a:rPr lang="en-US" sz="1300">
                <a:latin typeface="+mn-lt"/>
                <a:cs typeface="+mn-cs"/>
              </a:rPr>
              <a:pPr algn="r">
                <a:defRPr/>
              </a:pPr>
              <a:t>19</a:t>
            </a:fld>
            <a:endParaRPr lang="en-US" sz="1300" dirty="0">
              <a:latin typeface="+mn-lt"/>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E657EBC-582A-4762-9EC8-374D5789533A}" type="slidenum">
              <a:rPr lang="en-US"/>
              <a:pPr/>
              <a:t>20</a:t>
            </a:fld>
            <a:endParaRPr lang="en-US"/>
          </a:p>
        </p:txBody>
      </p:sp>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p:txBody>
          <a:bodyPr/>
          <a:lstStyle/>
          <a:p>
            <a:pPr>
              <a:spcBef>
                <a:spcPct val="0"/>
              </a:spcBef>
            </a:pPr>
            <a:endParaRPr lang="en-US"/>
          </a:p>
        </p:txBody>
      </p:sp>
      <p:sp>
        <p:nvSpPr>
          <p:cNvPr id="25604" name="Slide Number Placeholder 3"/>
          <p:cNvSpPr txBox="1">
            <a:spLocks noGrp="1"/>
          </p:cNvSpPr>
          <p:nvPr/>
        </p:nvSpPr>
        <p:spPr bwMode="auto">
          <a:xfrm>
            <a:off x="4143587" y="9119474"/>
            <a:ext cx="3169920" cy="480060"/>
          </a:xfrm>
          <a:prstGeom prst="rect">
            <a:avLst/>
          </a:prstGeom>
          <a:noFill/>
          <a:ln>
            <a:miter lim="800000"/>
            <a:headEnd/>
            <a:tailEnd/>
          </a:ln>
        </p:spPr>
        <p:txBody>
          <a:bodyPr lIns="96661" tIns="48331" rIns="96661" bIns="48331" anchor="b"/>
          <a:lstStyle/>
          <a:p>
            <a:pPr algn="r">
              <a:defRPr/>
            </a:pPr>
            <a:fld id="{A5B82003-96D6-4709-AF99-7D02A9067D57}" type="slidenum">
              <a:rPr lang="en-US" sz="1300">
                <a:latin typeface="+mn-lt"/>
                <a:cs typeface="+mn-cs"/>
              </a:rPr>
              <a:pPr algn="r">
                <a:defRPr/>
              </a:pPr>
              <a:t>20</a:t>
            </a:fld>
            <a:endParaRPr lang="en-US" sz="1300" dirty="0">
              <a:latin typeface="+mn-lt"/>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0F1290E-B636-4A32-919F-0072E429E4B0}" type="slidenum">
              <a:rPr lang="en-US"/>
              <a:pPr/>
              <a:t>3</a:t>
            </a:fld>
            <a:endParaRPr lang="en-US"/>
          </a:p>
        </p:txBody>
      </p:sp>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p:txBody>
          <a:bodyPr/>
          <a:lstStyle/>
          <a:p>
            <a:pPr>
              <a:spcBef>
                <a:spcPct val="0"/>
              </a:spcBef>
            </a:pPr>
            <a:endParaRPr lang="en-US"/>
          </a:p>
        </p:txBody>
      </p:sp>
      <p:sp>
        <p:nvSpPr>
          <p:cNvPr id="23556" name="Slide Number Placeholder 3"/>
          <p:cNvSpPr txBox="1">
            <a:spLocks noGrp="1"/>
          </p:cNvSpPr>
          <p:nvPr/>
        </p:nvSpPr>
        <p:spPr bwMode="auto">
          <a:xfrm>
            <a:off x="4143587" y="9119474"/>
            <a:ext cx="3169920" cy="480060"/>
          </a:xfrm>
          <a:prstGeom prst="rect">
            <a:avLst/>
          </a:prstGeom>
          <a:noFill/>
          <a:ln>
            <a:miter lim="800000"/>
            <a:headEnd/>
            <a:tailEnd/>
          </a:ln>
        </p:spPr>
        <p:txBody>
          <a:bodyPr lIns="96661" tIns="48331" rIns="96661" bIns="48331" anchor="b"/>
          <a:lstStyle/>
          <a:p>
            <a:pPr algn="r">
              <a:defRPr/>
            </a:pPr>
            <a:fld id="{4BB6D587-2773-4A06-9BA7-A0283910E588}" type="slidenum">
              <a:rPr lang="en-US" sz="1300">
                <a:latin typeface="+mn-lt"/>
                <a:cs typeface="+mn-cs"/>
              </a:rPr>
              <a:pPr algn="r">
                <a:defRPr/>
              </a:pPr>
              <a:t>3</a:t>
            </a:fld>
            <a:endParaRPr lang="en-US" sz="1300" dirty="0">
              <a:latin typeface="+mn-lt"/>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E657EBC-582A-4762-9EC8-374D5789533A}" type="slidenum">
              <a:rPr lang="en-US"/>
              <a:pPr/>
              <a:t>21</a:t>
            </a:fld>
            <a:endParaRPr lang="en-US"/>
          </a:p>
        </p:txBody>
      </p:sp>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p:txBody>
          <a:bodyPr/>
          <a:lstStyle/>
          <a:p>
            <a:pPr>
              <a:spcBef>
                <a:spcPct val="0"/>
              </a:spcBef>
            </a:pPr>
            <a:endParaRPr lang="en-US"/>
          </a:p>
        </p:txBody>
      </p:sp>
      <p:sp>
        <p:nvSpPr>
          <p:cNvPr id="25604" name="Slide Number Placeholder 3"/>
          <p:cNvSpPr txBox="1">
            <a:spLocks noGrp="1"/>
          </p:cNvSpPr>
          <p:nvPr/>
        </p:nvSpPr>
        <p:spPr bwMode="auto">
          <a:xfrm>
            <a:off x="4143587" y="9119474"/>
            <a:ext cx="3169920" cy="480060"/>
          </a:xfrm>
          <a:prstGeom prst="rect">
            <a:avLst/>
          </a:prstGeom>
          <a:noFill/>
          <a:ln>
            <a:miter lim="800000"/>
            <a:headEnd/>
            <a:tailEnd/>
          </a:ln>
        </p:spPr>
        <p:txBody>
          <a:bodyPr lIns="96661" tIns="48331" rIns="96661" bIns="48331" anchor="b"/>
          <a:lstStyle/>
          <a:p>
            <a:pPr algn="r">
              <a:defRPr/>
            </a:pPr>
            <a:fld id="{A5B82003-96D6-4709-AF99-7D02A9067D57}" type="slidenum">
              <a:rPr lang="en-US" sz="1300">
                <a:latin typeface="+mn-lt"/>
                <a:cs typeface="+mn-cs"/>
              </a:rPr>
              <a:pPr algn="r">
                <a:defRPr/>
              </a:pPr>
              <a:t>21</a:t>
            </a:fld>
            <a:endParaRPr lang="en-US" sz="1300" dirty="0">
              <a:latin typeface="+mn-lt"/>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0F233D1-EE80-43B7-A78F-C8F4A8CC1AA2}" type="slidenum">
              <a:rPr lang="en-US"/>
              <a:pPr/>
              <a:t>22</a:t>
            </a:fld>
            <a:endParaRPr lang="en-US"/>
          </a:p>
        </p:txBody>
      </p:sp>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p:txBody>
          <a:bodyPr/>
          <a:lstStyle/>
          <a:p>
            <a:pPr>
              <a:spcBef>
                <a:spcPct val="0"/>
              </a:spcBef>
            </a:pPr>
            <a:endParaRPr lang="en-US"/>
          </a:p>
        </p:txBody>
      </p:sp>
      <p:sp>
        <p:nvSpPr>
          <p:cNvPr id="26628" name="Slide Number Placeholder 3"/>
          <p:cNvSpPr txBox="1">
            <a:spLocks noGrp="1"/>
          </p:cNvSpPr>
          <p:nvPr/>
        </p:nvSpPr>
        <p:spPr bwMode="auto">
          <a:xfrm>
            <a:off x="4143587" y="9119474"/>
            <a:ext cx="3169920" cy="480060"/>
          </a:xfrm>
          <a:prstGeom prst="rect">
            <a:avLst/>
          </a:prstGeom>
          <a:noFill/>
          <a:ln>
            <a:miter lim="800000"/>
            <a:headEnd/>
            <a:tailEnd/>
          </a:ln>
        </p:spPr>
        <p:txBody>
          <a:bodyPr lIns="96661" tIns="48331" rIns="96661" bIns="48331" anchor="b"/>
          <a:lstStyle/>
          <a:p>
            <a:pPr algn="r">
              <a:defRPr/>
            </a:pPr>
            <a:fld id="{CC6E0360-178A-40BA-B5CF-9B715F1B6188}" type="slidenum">
              <a:rPr lang="en-US" sz="1300">
                <a:latin typeface="+mn-lt"/>
                <a:cs typeface="+mn-cs"/>
              </a:rPr>
              <a:pPr algn="r">
                <a:defRPr/>
              </a:pPr>
              <a:t>22</a:t>
            </a:fld>
            <a:endParaRPr lang="en-US" sz="1300" dirty="0">
              <a:latin typeface="+mn-lt"/>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0F233D1-EE80-43B7-A78F-C8F4A8CC1AA2}" type="slidenum">
              <a:rPr lang="en-US"/>
              <a:pPr/>
              <a:t>23</a:t>
            </a:fld>
            <a:endParaRPr lang="en-US"/>
          </a:p>
        </p:txBody>
      </p:sp>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p:txBody>
          <a:bodyPr/>
          <a:lstStyle/>
          <a:p>
            <a:pPr>
              <a:spcBef>
                <a:spcPct val="0"/>
              </a:spcBef>
            </a:pPr>
            <a:endParaRPr lang="en-US"/>
          </a:p>
        </p:txBody>
      </p:sp>
      <p:sp>
        <p:nvSpPr>
          <p:cNvPr id="26628" name="Slide Number Placeholder 3"/>
          <p:cNvSpPr txBox="1">
            <a:spLocks noGrp="1"/>
          </p:cNvSpPr>
          <p:nvPr/>
        </p:nvSpPr>
        <p:spPr bwMode="auto">
          <a:xfrm>
            <a:off x="4143587" y="9119474"/>
            <a:ext cx="3169920" cy="480060"/>
          </a:xfrm>
          <a:prstGeom prst="rect">
            <a:avLst/>
          </a:prstGeom>
          <a:noFill/>
          <a:ln>
            <a:miter lim="800000"/>
            <a:headEnd/>
            <a:tailEnd/>
          </a:ln>
        </p:spPr>
        <p:txBody>
          <a:bodyPr lIns="96661" tIns="48331" rIns="96661" bIns="48331" anchor="b"/>
          <a:lstStyle/>
          <a:p>
            <a:pPr algn="r">
              <a:defRPr/>
            </a:pPr>
            <a:fld id="{CC6E0360-178A-40BA-B5CF-9B715F1B6188}" type="slidenum">
              <a:rPr lang="en-US" sz="1300">
                <a:latin typeface="+mn-lt"/>
                <a:cs typeface="+mn-cs"/>
              </a:rPr>
              <a:pPr algn="r">
                <a:defRPr/>
              </a:pPr>
              <a:t>23</a:t>
            </a:fld>
            <a:endParaRPr lang="en-US" sz="1300" dirty="0">
              <a:latin typeface="+mn-lt"/>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E657EBC-582A-4762-9EC8-374D5789533A}" type="slidenum">
              <a:rPr lang="en-US"/>
              <a:pPr/>
              <a:t>24</a:t>
            </a:fld>
            <a:endParaRPr lang="en-US"/>
          </a:p>
        </p:txBody>
      </p:sp>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p:txBody>
          <a:bodyPr/>
          <a:lstStyle/>
          <a:p>
            <a:pPr>
              <a:spcBef>
                <a:spcPct val="0"/>
              </a:spcBef>
            </a:pPr>
            <a:endParaRPr lang="en-US"/>
          </a:p>
        </p:txBody>
      </p:sp>
      <p:sp>
        <p:nvSpPr>
          <p:cNvPr id="25604" name="Slide Number Placeholder 3"/>
          <p:cNvSpPr txBox="1">
            <a:spLocks noGrp="1"/>
          </p:cNvSpPr>
          <p:nvPr/>
        </p:nvSpPr>
        <p:spPr bwMode="auto">
          <a:xfrm>
            <a:off x="4143587" y="9119474"/>
            <a:ext cx="3169920" cy="480060"/>
          </a:xfrm>
          <a:prstGeom prst="rect">
            <a:avLst/>
          </a:prstGeom>
          <a:noFill/>
          <a:ln>
            <a:miter lim="800000"/>
            <a:headEnd/>
            <a:tailEnd/>
          </a:ln>
        </p:spPr>
        <p:txBody>
          <a:bodyPr lIns="96661" tIns="48331" rIns="96661" bIns="48331" anchor="b"/>
          <a:lstStyle/>
          <a:p>
            <a:pPr algn="r">
              <a:defRPr/>
            </a:pPr>
            <a:fld id="{A5B82003-96D6-4709-AF99-7D02A9067D57}" type="slidenum">
              <a:rPr lang="en-US" sz="1300">
                <a:latin typeface="+mn-lt"/>
                <a:cs typeface="+mn-cs"/>
              </a:rPr>
              <a:pPr algn="r">
                <a:defRPr/>
              </a:pPr>
              <a:t>24</a:t>
            </a:fld>
            <a:endParaRPr lang="en-US" sz="1300" dirty="0">
              <a:latin typeface="+mn-lt"/>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a:noFill/>
        </p:spPr>
        <p:txBody>
          <a:bodyPr/>
          <a:lstStyle/>
          <a:p>
            <a:r>
              <a:rPr lang="en-GB" smtClean="0"/>
              <a:t>ARC 625D Training</a:t>
            </a:r>
          </a:p>
        </p:txBody>
      </p:sp>
      <p:sp>
        <p:nvSpPr>
          <p:cNvPr id="541699" name="Rectangle 3"/>
          <p:cNvSpPr>
            <a:spLocks noGrp="1" noChangeArrowheads="1"/>
          </p:cNvSpPr>
          <p:nvPr>
            <p:ph type="dt" sz="quarter" idx="1"/>
          </p:nvPr>
        </p:nvSpPr>
        <p:spPr>
          <a:noFill/>
        </p:spPr>
        <p:txBody>
          <a:bodyPr/>
          <a:lstStyle/>
          <a:p>
            <a:r>
              <a:rPr lang="en-GB" smtClean="0"/>
              <a:t>September '07</a:t>
            </a:r>
          </a:p>
        </p:txBody>
      </p:sp>
      <p:sp>
        <p:nvSpPr>
          <p:cNvPr id="541700" name="Rectangle 6"/>
          <p:cNvSpPr>
            <a:spLocks noGrp="1" noChangeArrowheads="1"/>
          </p:cNvSpPr>
          <p:nvPr>
            <p:ph type="ftr" sz="quarter" idx="4"/>
          </p:nvPr>
        </p:nvSpPr>
        <p:spPr>
          <a:noFill/>
        </p:spPr>
        <p:txBody>
          <a:bodyPr/>
          <a:lstStyle/>
          <a:p>
            <a:r>
              <a:rPr lang="en-GB" smtClean="0"/>
              <a:t>© 2007 ARC International</a:t>
            </a:r>
          </a:p>
        </p:txBody>
      </p:sp>
      <p:sp>
        <p:nvSpPr>
          <p:cNvPr id="541701" name="Rectangle 7"/>
          <p:cNvSpPr>
            <a:spLocks noGrp="1" noChangeArrowheads="1"/>
          </p:cNvSpPr>
          <p:nvPr>
            <p:ph type="sldNum" sz="quarter" idx="5"/>
          </p:nvPr>
        </p:nvSpPr>
        <p:spPr>
          <a:noFill/>
        </p:spPr>
        <p:txBody>
          <a:bodyPr/>
          <a:lstStyle/>
          <a:p>
            <a:fld id="{B33176A2-D7EC-49DD-87A2-E83A70053A12}" type="slidenum">
              <a:rPr lang="en-GB" smtClean="0"/>
              <a:pPr/>
              <a:t>25</a:t>
            </a:fld>
            <a:endParaRPr lang="en-GB" smtClean="0"/>
          </a:p>
        </p:txBody>
      </p:sp>
      <p:sp>
        <p:nvSpPr>
          <p:cNvPr id="541702" name="Rectangle 2"/>
          <p:cNvSpPr>
            <a:spLocks noGrp="1" noRot="1" noChangeAspect="1" noChangeArrowheads="1" noTextEdit="1"/>
          </p:cNvSpPr>
          <p:nvPr>
            <p:ph type="sldImg"/>
          </p:nvPr>
        </p:nvSpPr>
        <p:spPr>
          <a:xfrm>
            <a:off x="1260475" y="722313"/>
            <a:ext cx="4802188" cy="3600450"/>
          </a:xfrm>
          <a:ln/>
        </p:spPr>
      </p:sp>
      <p:sp>
        <p:nvSpPr>
          <p:cNvPr id="541703" name="Rectangle 3"/>
          <p:cNvSpPr>
            <a:spLocks noGrp="1" noChangeArrowheads="1"/>
          </p:cNvSpPr>
          <p:nvPr>
            <p:ph type="body" idx="1"/>
          </p:nvPr>
        </p:nvSpPr>
        <p:spPr>
          <a:xfrm>
            <a:off x="976561" y="4561576"/>
            <a:ext cx="5362081" cy="4317338"/>
          </a:xfrm>
          <a:noFill/>
          <a:ln/>
        </p:spPr>
        <p:txBody>
          <a:bodyPr lIns="94313" tIns="47157" rIns="94313" bIns="47157"/>
          <a:lstStyle/>
          <a:p>
            <a:pPr eaLnBrk="1" hangingPunct="1"/>
            <a:r>
              <a:rPr lang="en-GB" sz="1000" dirty="0" smtClean="0">
                <a:latin typeface="Arial" pitchFamily="34" charset="0"/>
              </a:rPr>
              <a:t>By default, the executable image created assumes that all data is placed directly in RAM, i.e. that this isn’t a free standing system where all code &amp; data resides in non-volatile memory.</a:t>
            </a:r>
          </a:p>
          <a:p>
            <a:pPr eaLnBrk="1" hangingPunct="1"/>
            <a:endParaRPr lang="en-GB" sz="1000" dirty="0" smtClean="0">
              <a:latin typeface="Arial" pitchFamily="34" charset="0"/>
            </a:endParaRPr>
          </a:p>
          <a:p>
            <a:pPr eaLnBrk="1" hangingPunct="1"/>
            <a:r>
              <a:rPr lang="en-GB" sz="1000" dirty="0" smtClean="0">
                <a:latin typeface="Arial" pitchFamily="34" charset="0"/>
              </a:rPr>
              <a:t>Whenever the debugger is used, the hardware may execute a reset entry in the Interrupt Vector Table (IVT) if present, but the debugger halts the  target, sets the PC to _start, then runs from there. If you do not link in the </a:t>
            </a:r>
            <a:r>
              <a:rPr lang="en-GB" sz="1000" dirty="0" err="1" smtClean="0">
                <a:latin typeface="Arial" pitchFamily="34" charset="0"/>
              </a:rPr>
              <a:t>startup</a:t>
            </a:r>
            <a:r>
              <a:rPr lang="en-GB" sz="1000" dirty="0" smtClean="0">
                <a:latin typeface="Arial" pitchFamily="34" charset="0"/>
              </a:rPr>
              <a:t> code, you will manually have to specify the _start label to your entry point, otherwise you will get a link error. Note that default builds do </a:t>
            </a:r>
            <a:r>
              <a:rPr lang="en-GB" sz="1000" b="1" dirty="0" smtClean="0">
                <a:latin typeface="Arial" pitchFamily="34" charset="0"/>
              </a:rPr>
              <a:t>not</a:t>
            </a:r>
            <a:r>
              <a:rPr lang="en-GB" sz="1000" dirty="0" smtClean="0">
                <a:latin typeface="Arial" pitchFamily="34" charset="0"/>
              </a:rPr>
              <a:t> include an IVT.</a:t>
            </a:r>
          </a:p>
          <a:p>
            <a:pPr eaLnBrk="1" hangingPunct="1"/>
            <a:endParaRPr lang="en-GB" sz="1000" dirty="0" smtClean="0">
              <a:latin typeface="Arial" pitchFamily="34" charset="0"/>
            </a:endParaRPr>
          </a:p>
          <a:p>
            <a:pPr eaLnBrk="1" hangingPunct="1">
              <a:buFontTx/>
              <a:buChar char="•"/>
            </a:pPr>
            <a:r>
              <a:rPr lang="en-GB" sz="1000" dirty="0" smtClean="0">
                <a:latin typeface="Arial" pitchFamily="34" charset="0"/>
              </a:rPr>
              <a:t>crt1.s zeros all the registers and sets up the Stack Pointer, Frame Pointer and Small data pointer.</a:t>
            </a:r>
          </a:p>
          <a:p>
            <a:pPr eaLnBrk="1" hangingPunct="1">
              <a:buFontTx/>
              <a:buChar char="•"/>
            </a:pPr>
            <a:r>
              <a:rPr lang="en-GB" sz="1000" dirty="0" err="1" smtClean="0">
                <a:latin typeface="Arial" pitchFamily="34" charset="0"/>
              </a:rPr>
              <a:t>initcopy.c</a:t>
            </a:r>
            <a:r>
              <a:rPr lang="en-GB" sz="1000" dirty="0" smtClean="0">
                <a:latin typeface="Arial" pitchFamily="34" charset="0"/>
              </a:rPr>
              <a:t> does not do anything in a default build; its use is explained later.</a:t>
            </a:r>
          </a:p>
          <a:p>
            <a:pPr eaLnBrk="1" hangingPunct="1">
              <a:buFontTx/>
              <a:buChar char="•"/>
            </a:pPr>
            <a:r>
              <a:rPr lang="en-GB" sz="1000" dirty="0" err="1" smtClean="0">
                <a:latin typeface="Arial" pitchFamily="34" charset="0"/>
              </a:rPr>
              <a:t>crti.s</a:t>
            </a:r>
            <a:r>
              <a:rPr lang="en-GB" sz="1000" dirty="0" smtClean="0">
                <a:latin typeface="Arial" pitchFamily="34" charset="0"/>
              </a:rPr>
              <a:t> </a:t>
            </a:r>
            <a:r>
              <a:rPr lang="en-US" sz="1000" dirty="0" smtClean="0">
                <a:latin typeface="Arial" pitchFamily="34" charset="0"/>
              </a:rPr>
              <a:t>performs the essential function of setting up the .init and .</a:t>
            </a:r>
            <a:r>
              <a:rPr lang="en-US" sz="1000" dirty="0" err="1" smtClean="0">
                <a:latin typeface="Arial" pitchFamily="34" charset="0"/>
              </a:rPr>
              <a:t>fini</a:t>
            </a:r>
            <a:r>
              <a:rPr lang="en-US" sz="1000" dirty="0" smtClean="0">
                <a:latin typeface="Arial" pitchFamily="34" charset="0"/>
              </a:rPr>
              <a:t> ELF sections. Sections .init and .</a:t>
            </a:r>
            <a:r>
              <a:rPr lang="en-US" sz="1000" dirty="0" err="1" smtClean="0">
                <a:latin typeface="Arial" pitchFamily="34" charset="0"/>
              </a:rPr>
              <a:t>fini</a:t>
            </a:r>
            <a:r>
              <a:rPr lang="en-US" sz="1000" dirty="0" smtClean="0">
                <a:latin typeface="Arial" pitchFamily="34" charset="0"/>
              </a:rPr>
              <a:t> are executable code that is invoked by functions _init() and _</a:t>
            </a:r>
            <a:r>
              <a:rPr lang="en-US" sz="1000" dirty="0" err="1" smtClean="0">
                <a:latin typeface="Arial" pitchFamily="34" charset="0"/>
              </a:rPr>
              <a:t>fini</a:t>
            </a:r>
            <a:r>
              <a:rPr lang="en-US" sz="1000" dirty="0" smtClean="0">
                <a:latin typeface="Arial" pitchFamily="34" charset="0"/>
              </a:rPr>
              <a:t>() to initialize the library and C++ objects and call global destructors upon program exit. </a:t>
            </a:r>
          </a:p>
          <a:p>
            <a:pPr eaLnBrk="1" hangingPunct="1"/>
            <a:endParaRPr lang="en-GB" sz="1000" dirty="0" smtClean="0">
              <a:latin typeface="Arial" pitchFamily="34" charset="0"/>
            </a:endParaRPr>
          </a:p>
          <a:p>
            <a:pPr eaLnBrk="1" hangingPunct="1"/>
            <a:r>
              <a:rPr lang="en-GB" sz="1000" dirty="0" smtClean="0">
                <a:latin typeface="Arial" pitchFamily="34" charset="0"/>
              </a:rPr>
              <a:t>If you compile all code (and libraries) with “–</a:t>
            </a:r>
            <a:r>
              <a:rPr lang="en-GB" sz="1000" dirty="0" err="1" smtClean="0">
                <a:latin typeface="Arial" pitchFamily="34" charset="0"/>
              </a:rPr>
              <a:t>Bcopydata</a:t>
            </a:r>
            <a:r>
              <a:rPr lang="en-GB" sz="1000" dirty="0" smtClean="0">
                <a:latin typeface="Arial" pitchFamily="34" charset="0"/>
              </a:rPr>
              <a:t>” or use the INITDATA feature within the linker command file, the image will contain a .</a:t>
            </a:r>
            <a:r>
              <a:rPr lang="en-GB" sz="1000" dirty="0" err="1" smtClean="0">
                <a:latin typeface="Arial" pitchFamily="34" charset="0"/>
              </a:rPr>
              <a:t>initdat</a:t>
            </a:r>
            <a:r>
              <a:rPr lang="en-GB" sz="1000" dirty="0" smtClean="0">
                <a:latin typeface="Arial" pitchFamily="34" charset="0"/>
              </a:rPr>
              <a:t> section containing initial values for global data. By default this is stored in LZH compressed form which the runtime will unpack during the call to </a:t>
            </a:r>
            <a:r>
              <a:rPr lang="en-GB" sz="1000" dirty="0" err="1" smtClean="0">
                <a:latin typeface="Arial" pitchFamily="34" charset="0"/>
              </a:rPr>
              <a:t>initcopy</a:t>
            </a:r>
            <a:r>
              <a:rPr lang="en-GB" sz="1000" dirty="0" smtClean="0">
                <a:latin typeface="Arial" pitchFamily="34" charset="0"/>
              </a:rPr>
              <a:t>(). For small applications the overhead of LZH unpacking code may be unsuitable, so you can turn this off by linking with “</a:t>
            </a:r>
            <a:r>
              <a:rPr lang="en-US" sz="1000" dirty="0" smtClean="0">
                <a:solidFill>
                  <a:srgbClr val="000000"/>
                </a:solidFill>
                <a:latin typeface="Arial" pitchFamily="34" charset="0"/>
              </a:rPr>
              <a:t>–</a:t>
            </a:r>
            <a:r>
              <a:rPr lang="en-US" sz="1000" dirty="0" err="1" smtClean="0">
                <a:solidFill>
                  <a:srgbClr val="000000"/>
                </a:solidFill>
                <a:latin typeface="Arial" pitchFamily="34" charset="0"/>
              </a:rPr>
              <a:t>Xnocompress</a:t>
            </a:r>
            <a:r>
              <a:rPr lang="en-GB" sz="1000" dirty="0" smtClean="0">
                <a:solidFill>
                  <a:srgbClr val="000000"/>
                </a:solidFill>
                <a:latin typeface="Arial" pitchFamily="34" charset="0"/>
              </a:rPr>
              <a:t>”. </a:t>
            </a:r>
            <a:r>
              <a:rPr lang="en-GB" sz="1000" dirty="0" err="1" smtClean="0">
                <a:latin typeface="Arial" pitchFamily="34" charset="0"/>
              </a:rPr>
              <a:t>Initcopy</a:t>
            </a:r>
            <a:r>
              <a:rPr lang="en-GB" sz="1000" dirty="0" smtClean="0">
                <a:latin typeface="Arial" pitchFamily="34" charset="0"/>
              </a:rPr>
              <a:t> will also zero the </a:t>
            </a:r>
            <a:r>
              <a:rPr lang="en-GB" sz="1000" dirty="0" err="1" smtClean="0">
                <a:latin typeface="Arial" pitchFamily="34" charset="0"/>
              </a:rPr>
              <a:t>uninitialised</a:t>
            </a:r>
            <a:r>
              <a:rPr lang="en-GB" sz="1000" dirty="0" smtClean="0">
                <a:latin typeface="Arial" pitchFamily="34" charset="0"/>
              </a:rPr>
              <a:t> global data.</a:t>
            </a:r>
            <a:endParaRPr lang="en-US" sz="1000" dirty="0"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06BA8250-9C06-44D8-B11C-3630ABE80D6C}" type="slidenum">
              <a:rPr lang="en-US" smtClean="0"/>
              <a:pPr/>
              <a:t>26</a:t>
            </a:fld>
            <a:endParaRPr lang="en-US" smtClean="0"/>
          </a:p>
        </p:txBody>
      </p:sp>
      <p:sp>
        <p:nvSpPr>
          <p:cNvPr id="63491" name="Slide Image Placeholder 1"/>
          <p:cNvSpPr>
            <a:spLocks noGrp="1" noRot="1" noChangeAspect="1" noTextEdit="1"/>
          </p:cNvSpPr>
          <p:nvPr>
            <p:ph type="sldImg"/>
          </p:nvPr>
        </p:nvSpPr>
        <p:spPr>
          <a:ln/>
        </p:spPr>
      </p:sp>
      <p:sp>
        <p:nvSpPr>
          <p:cNvPr id="63492" name="Notes Placeholder 2"/>
          <p:cNvSpPr>
            <a:spLocks noGrp="1"/>
          </p:cNvSpPr>
          <p:nvPr>
            <p:ph type="body" idx="1"/>
          </p:nvPr>
        </p:nvSpPr>
        <p:spPr>
          <a:noFill/>
          <a:ln/>
        </p:spPr>
        <p:txBody>
          <a:bodyPr/>
          <a:lstStyle/>
          <a:p>
            <a:pPr eaLnBrk="1" hangingPunct="1"/>
            <a:r>
              <a:rPr lang="en-US" sz="3000" dirty="0" smtClean="0"/>
              <a:t>Explain </a:t>
            </a:r>
            <a:r>
              <a:rPr lang="en-US" sz="3000" dirty="0" err="1" smtClean="0"/>
              <a:t>initcopy</a:t>
            </a:r>
            <a:r>
              <a:rPr lang="en-US" sz="3000" dirty="0" smtClean="0"/>
              <a:t>, </a:t>
            </a:r>
            <a:r>
              <a:rPr lang="en-US" sz="3000" dirty="0" err="1" smtClean="0"/>
              <a:t>memset</a:t>
            </a:r>
            <a:r>
              <a:rPr lang="en-US" sz="3000" dirty="0" smtClean="0"/>
              <a:t> zeroing, enable</a:t>
            </a:r>
            <a:endParaRPr lang="en-US" sz="2500" dirty="0" smtClean="0"/>
          </a:p>
          <a:p>
            <a:pPr eaLnBrk="1" hangingPunct="1"/>
            <a:endParaRPr lang="en-US" dirty="0" smtClean="0"/>
          </a:p>
        </p:txBody>
      </p:sp>
      <p:sp>
        <p:nvSpPr>
          <p:cNvPr id="4" name="Slide Number Placeholder 3"/>
          <p:cNvSpPr txBox="1">
            <a:spLocks noGrp="1"/>
          </p:cNvSpPr>
          <p:nvPr/>
        </p:nvSpPr>
        <p:spPr>
          <a:xfrm>
            <a:off x="4143427" y="9120172"/>
            <a:ext cx="3170138" cy="479539"/>
          </a:xfrm>
          <a:prstGeom prst="rect">
            <a:avLst/>
          </a:prstGeom>
          <a:noFill/>
        </p:spPr>
        <p:txBody>
          <a:bodyPr lIns="96652" tIns="48326" rIns="96652" bIns="48326" anchor="b"/>
          <a:lstStyle/>
          <a:p>
            <a:pPr algn="r" fontAlgn="auto">
              <a:spcBef>
                <a:spcPts val="0"/>
              </a:spcBef>
              <a:spcAft>
                <a:spcPts val="0"/>
              </a:spcAft>
              <a:defRPr/>
            </a:pPr>
            <a:fld id="{3EEE9D82-5521-4A48-89D4-53C107EB5AC4}" type="slidenum">
              <a:rPr lang="en-US" sz="1300">
                <a:latin typeface="+mn-lt"/>
                <a:cs typeface="+mn-cs"/>
              </a:rPr>
              <a:pPr algn="r" fontAlgn="auto">
                <a:spcBef>
                  <a:spcPts val="0"/>
                </a:spcBef>
                <a:spcAft>
                  <a:spcPts val="0"/>
                </a:spcAft>
                <a:defRPr/>
              </a:pPr>
              <a:t>26</a:t>
            </a:fld>
            <a:endParaRPr lang="en-US" sz="1300" dirty="0">
              <a:latin typeface="+mn-lt"/>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0F1290E-B636-4A32-919F-0072E429E4B0}" type="slidenum">
              <a:rPr lang="en-US"/>
              <a:pPr/>
              <a:t>27</a:t>
            </a:fld>
            <a:endParaRPr lang="en-US"/>
          </a:p>
        </p:txBody>
      </p:sp>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p:txBody>
          <a:bodyPr/>
          <a:lstStyle/>
          <a:p>
            <a:pPr>
              <a:spcBef>
                <a:spcPct val="0"/>
              </a:spcBef>
            </a:pPr>
            <a:endParaRPr lang="en-US"/>
          </a:p>
        </p:txBody>
      </p:sp>
      <p:sp>
        <p:nvSpPr>
          <p:cNvPr id="23556" name="Slide Number Placeholder 3"/>
          <p:cNvSpPr txBox="1">
            <a:spLocks noGrp="1"/>
          </p:cNvSpPr>
          <p:nvPr/>
        </p:nvSpPr>
        <p:spPr bwMode="auto">
          <a:xfrm>
            <a:off x="4143587" y="9119474"/>
            <a:ext cx="3169920" cy="480060"/>
          </a:xfrm>
          <a:prstGeom prst="rect">
            <a:avLst/>
          </a:prstGeom>
          <a:noFill/>
          <a:ln>
            <a:miter lim="800000"/>
            <a:headEnd/>
            <a:tailEnd/>
          </a:ln>
        </p:spPr>
        <p:txBody>
          <a:bodyPr lIns="96661" tIns="48331" rIns="96661" bIns="48331" anchor="b"/>
          <a:lstStyle/>
          <a:p>
            <a:pPr algn="r">
              <a:defRPr/>
            </a:pPr>
            <a:fld id="{4BB6D587-2773-4A06-9BA7-A0283910E588}" type="slidenum">
              <a:rPr lang="en-US" sz="1300">
                <a:latin typeface="+mn-lt"/>
                <a:cs typeface="+mn-cs"/>
              </a:rPr>
              <a:pPr algn="r">
                <a:defRPr/>
              </a:pPr>
              <a:t>27</a:t>
            </a:fld>
            <a:endParaRPr lang="en-US" sz="1300" dirty="0">
              <a:latin typeface="+mn-lt"/>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0F1290E-B636-4A32-919F-0072E429E4B0}" type="slidenum">
              <a:rPr lang="en-US"/>
              <a:pPr/>
              <a:t>28</a:t>
            </a:fld>
            <a:endParaRPr lang="en-US"/>
          </a:p>
        </p:txBody>
      </p:sp>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p:txBody>
          <a:bodyPr/>
          <a:lstStyle/>
          <a:p>
            <a:pPr>
              <a:spcBef>
                <a:spcPct val="0"/>
              </a:spcBef>
            </a:pPr>
            <a:endParaRPr lang="en-US"/>
          </a:p>
        </p:txBody>
      </p:sp>
      <p:sp>
        <p:nvSpPr>
          <p:cNvPr id="23556" name="Slide Number Placeholder 3"/>
          <p:cNvSpPr txBox="1">
            <a:spLocks noGrp="1"/>
          </p:cNvSpPr>
          <p:nvPr/>
        </p:nvSpPr>
        <p:spPr bwMode="auto">
          <a:xfrm>
            <a:off x="4143587" y="9119474"/>
            <a:ext cx="3169920" cy="480060"/>
          </a:xfrm>
          <a:prstGeom prst="rect">
            <a:avLst/>
          </a:prstGeom>
          <a:noFill/>
          <a:ln>
            <a:miter lim="800000"/>
            <a:headEnd/>
            <a:tailEnd/>
          </a:ln>
        </p:spPr>
        <p:txBody>
          <a:bodyPr lIns="96661" tIns="48331" rIns="96661" bIns="48331" anchor="b"/>
          <a:lstStyle/>
          <a:p>
            <a:pPr algn="r">
              <a:defRPr/>
            </a:pPr>
            <a:fld id="{4BB6D587-2773-4A06-9BA7-A0283910E588}" type="slidenum">
              <a:rPr lang="en-US" sz="1300">
                <a:latin typeface="+mn-lt"/>
                <a:cs typeface="+mn-cs"/>
              </a:rPr>
              <a:pPr algn="r">
                <a:defRPr/>
              </a:pPr>
              <a:t>28</a:t>
            </a:fld>
            <a:endParaRPr lang="en-US" sz="1300" dirty="0">
              <a:latin typeface="+mn-lt"/>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0F1290E-B636-4A32-919F-0072E429E4B0}" type="slidenum">
              <a:rPr lang="en-US"/>
              <a:pPr/>
              <a:t>29</a:t>
            </a:fld>
            <a:endParaRPr lang="en-US"/>
          </a:p>
        </p:txBody>
      </p:sp>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p:txBody>
          <a:bodyPr/>
          <a:lstStyle/>
          <a:p>
            <a:pPr>
              <a:spcBef>
                <a:spcPct val="0"/>
              </a:spcBef>
            </a:pPr>
            <a:endParaRPr lang="en-US"/>
          </a:p>
        </p:txBody>
      </p:sp>
      <p:sp>
        <p:nvSpPr>
          <p:cNvPr id="23556" name="Slide Number Placeholder 3"/>
          <p:cNvSpPr txBox="1">
            <a:spLocks noGrp="1"/>
          </p:cNvSpPr>
          <p:nvPr/>
        </p:nvSpPr>
        <p:spPr bwMode="auto">
          <a:xfrm>
            <a:off x="4143587" y="9119474"/>
            <a:ext cx="3169920" cy="480060"/>
          </a:xfrm>
          <a:prstGeom prst="rect">
            <a:avLst/>
          </a:prstGeom>
          <a:noFill/>
          <a:ln>
            <a:miter lim="800000"/>
            <a:headEnd/>
            <a:tailEnd/>
          </a:ln>
        </p:spPr>
        <p:txBody>
          <a:bodyPr lIns="96661" tIns="48331" rIns="96661" bIns="48331" anchor="b"/>
          <a:lstStyle/>
          <a:p>
            <a:pPr algn="r">
              <a:defRPr/>
            </a:pPr>
            <a:fld id="{4BB6D587-2773-4A06-9BA7-A0283910E588}" type="slidenum">
              <a:rPr lang="en-US" sz="1300">
                <a:latin typeface="+mn-lt"/>
                <a:cs typeface="+mn-cs"/>
              </a:rPr>
              <a:pPr algn="r">
                <a:defRPr/>
              </a:pPr>
              <a:t>29</a:t>
            </a:fld>
            <a:endParaRPr lang="en-US" sz="1300" dirty="0">
              <a:latin typeface="+mn-lt"/>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0F233D1-EE80-43B7-A78F-C8F4A8CC1AA2}" type="slidenum">
              <a:rPr lang="en-US"/>
              <a:pPr/>
              <a:t>30</a:t>
            </a:fld>
            <a:endParaRPr lang="en-US"/>
          </a:p>
        </p:txBody>
      </p:sp>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p:txBody>
          <a:bodyPr/>
          <a:lstStyle/>
          <a:p>
            <a:pPr>
              <a:spcBef>
                <a:spcPct val="0"/>
              </a:spcBef>
            </a:pPr>
            <a:endParaRPr lang="en-US"/>
          </a:p>
        </p:txBody>
      </p:sp>
      <p:sp>
        <p:nvSpPr>
          <p:cNvPr id="26628" name="Slide Number Placeholder 3"/>
          <p:cNvSpPr txBox="1">
            <a:spLocks noGrp="1"/>
          </p:cNvSpPr>
          <p:nvPr/>
        </p:nvSpPr>
        <p:spPr bwMode="auto">
          <a:xfrm>
            <a:off x="4143587" y="9119474"/>
            <a:ext cx="3169920" cy="480060"/>
          </a:xfrm>
          <a:prstGeom prst="rect">
            <a:avLst/>
          </a:prstGeom>
          <a:noFill/>
          <a:ln>
            <a:miter lim="800000"/>
            <a:headEnd/>
            <a:tailEnd/>
          </a:ln>
        </p:spPr>
        <p:txBody>
          <a:bodyPr lIns="96661" tIns="48331" rIns="96661" bIns="48331" anchor="b"/>
          <a:lstStyle/>
          <a:p>
            <a:pPr algn="r">
              <a:defRPr/>
            </a:pPr>
            <a:fld id="{CC6E0360-178A-40BA-B5CF-9B715F1B6188}" type="slidenum">
              <a:rPr lang="en-US" sz="1300">
                <a:latin typeface="+mn-lt"/>
                <a:cs typeface="+mn-cs"/>
              </a:rPr>
              <a:pPr algn="r">
                <a:defRPr/>
              </a:pPr>
              <a:t>30</a:t>
            </a:fld>
            <a:endParaRPr lang="en-US" sz="1300" dirty="0">
              <a:latin typeface="+mn-lt"/>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0F1290E-B636-4A32-919F-0072E429E4B0}" type="slidenum">
              <a:rPr lang="en-US"/>
              <a:pPr/>
              <a:t>4</a:t>
            </a:fld>
            <a:endParaRPr lang="en-US"/>
          </a:p>
        </p:txBody>
      </p:sp>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p:txBody>
          <a:bodyPr/>
          <a:lstStyle/>
          <a:p>
            <a:pPr>
              <a:spcBef>
                <a:spcPct val="0"/>
              </a:spcBef>
            </a:pPr>
            <a:endParaRPr lang="en-US"/>
          </a:p>
        </p:txBody>
      </p:sp>
      <p:sp>
        <p:nvSpPr>
          <p:cNvPr id="23556" name="Slide Number Placeholder 3"/>
          <p:cNvSpPr txBox="1">
            <a:spLocks noGrp="1"/>
          </p:cNvSpPr>
          <p:nvPr/>
        </p:nvSpPr>
        <p:spPr bwMode="auto">
          <a:xfrm>
            <a:off x="4143587" y="9119474"/>
            <a:ext cx="3169920" cy="480060"/>
          </a:xfrm>
          <a:prstGeom prst="rect">
            <a:avLst/>
          </a:prstGeom>
          <a:noFill/>
          <a:ln>
            <a:miter lim="800000"/>
            <a:headEnd/>
            <a:tailEnd/>
          </a:ln>
        </p:spPr>
        <p:txBody>
          <a:bodyPr lIns="96661" tIns="48331" rIns="96661" bIns="48331" anchor="b"/>
          <a:lstStyle/>
          <a:p>
            <a:pPr algn="r">
              <a:defRPr/>
            </a:pPr>
            <a:fld id="{4BB6D587-2773-4A06-9BA7-A0283910E588}" type="slidenum">
              <a:rPr lang="en-US" sz="1300">
                <a:latin typeface="+mn-lt"/>
                <a:cs typeface="+mn-cs"/>
              </a:rPr>
              <a:pPr algn="r">
                <a:defRPr/>
              </a:pPr>
              <a:t>4</a:t>
            </a:fld>
            <a:endParaRPr lang="en-US" sz="1300" dirty="0">
              <a:latin typeface="+mn-lt"/>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0F233D1-EE80-43B7-A78F-C8F4A8CC1AA2}" type="slidenum">
              <a:rPr lang="en-US"/>
              <a:pPr/>
              <a:t>31</a:t>
            </a:fld>
            <a:endParaRPr lang="en-US"/>
          </a:p>
        </p:txBody>
      </p:sp>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p:txBody>
          <a:bodyPr/>
          <a:lstStyle/>
          <a:p>
            <a:pPr>
              <a:spcBef>
                <a:spcPct val="0"/>
              </a:spcBef>
            </a:pPr>
            <a:endParaRPr lang="en-US"/>
          </a:p>
        </p:txBody>
      </p:sp>
      <p:sp>
        <p:nvSpPr>
          <p:cNvPr id="26628" name="Slide Number Placeholder 3"/>
          <p:cNvSpPr txBox="1">
            <a:spLocks noGrp="1"/>
          </p:cNvSpPr>
          <p:nvPr/>
        </p:nvSpPr>
        <p:spPr bwMode="auto">
          <a:xfrm>
            <a:off x="4143587" y="9119474"/>
            <a:ext cx="3169920" cy="480060"/>
          </a:xfrm>
          <a:prstGeom prst="rect">
            <a:avLst/>
          </a:prstGeom>
          <a:noFill/>
          <a:ln>
            <a:miter lim="800000"/>
            <a:headEnd/>
            <a:tailEnd/>
          </a:ln>
        </p:spPr>
        <p:txBody>
          <a:bodyPr lIns="96661" tIns="48331" rIns="96661" bIns="48331" anchor="b"/>
          <a:lstStyle/>
          <a:p>
            <a:pPr algn="r">
              <a:defRPr/>
            </a:pPr>
            <a:fld id="{CC6E0360-178A-40BA-B5CF-9B715F1B6188}" type="slidenum">
              <a:rPr lang="en-US" sz="1300">
                <a:latin typeface="+mn-lt"/>
                <a:cs typeface="+mn-cs"/>
              </a:rPr>
              <a:pPr algn="r">
                <a:defRPr/>
              </a:pPr>
              <a:t>31</a:t>
            </a:fld>
            <a:endParaRPr lang="en-US" sz="1300" dirty="0">
              <a:latin typeface="+mn-lt"/>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0F1290E-B636-4A32-919F-0072E429E4B0}" type="slidenum">
              <a:rPr lang="en-US"/>
              <a:pPr/>
              <a:t>5</a:t>
            </a:fld>
            <a:endParaRPr lang="en-US"/>
          </a:p>
        </p:txBody>
      </p:sp>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p:txBody>
          <a:bodyPr/>
          <a:lstStyle/>
          <a:p>
            <a:pPr>
              <a:spcBef>
                <a:spcPct val="0"/>
              </a:spcBef>
            </a:pPr>
            <a:endParaRPr lang="en-US"/>
          </a:p>
        </p:txBody>
      </p:sp>
      <p:sp>
        <p:nvSpPr>
          <p:cNvPr id="23556" name="Slide Number Placeholder 3"/>
          <p:cNvSpPr txBox="1">
            <a:spLocks noGrp="1"/>
          </p:cNvSpPr>
          <p:nvPr/>
        </p:nvSpPr>
        <p:spPr bwMode="auto">
          <a:xfrm>
            <a:off x="4143587" y="9119474"/>
            <a:ext cx="3169920" cy="480060"/>
          </a:xfrm>
          <a:prstGeom prst="rect">
            <a:avLst/>
          </a:prstGeom>
          <a:noFill/>
          <a:ln>
            <a:miter lim="800000"/>
            <a:headEnd/>
            <a:tailEnd/>
          </a:ln>
        </p:spPr>
        <p:txBody>
          <a:bodyPr lIns="96661" tIns="48331" rIns="96661" bIns="48331" anchor="b"/>
          <a:lstStyle/>
          <a:p>
            <a:pPr algn="r">
              <a:defRPr/>
            </a:pPr>
            <a:fld id="{4BB6D587-2773-4A06-9BA7-A0283910E588}" type="slidenum">
              <a:rPr lang="en-US" sz="1300">
                <a:latin typeface="+mn-lt"/>
                <a:cs typeface="+mn-cs"/>
              </a:rPr>
              <a:pPr algn="r">
                <a:defRPr/>
              </a:pPr>
              <a:t>5</a:t>
            </a:fld>
            <a:endParaRPr lang="en-US" sz="1300" dirty="0">
              <a:latin typeface="+mn-lt"/>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0F1290E-B636-4A32-919F-0072E429E4B0}" type="slidenum">
              <a:rPr lang="en-US"/>
              <a:pPr/>
              <a:t>6</a:t>
            </a:fld>
            <a:endParaRPr lang="en-US"/>
          </a:p>
        </p:txBody>
      </p:sp>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p:txBody>
          <a:bodyPr/>
          <a:lstStyle/>
          <a:p>
            <a:pPr>
              <a:spcBef>
                <a:spcPct val="0"/>
              </a:spcBef>
            </a:pPr>
            <a:endParaRPr lang="en-US"/>
          </a:p>
        </p:txBody>
      </p:sp>
      <p:sp>
        <p:nvSpPr>
          <p:cNvPr id="23556" name="Slide Number Placeholder 3"/>
          <p:cNvSpPr txBox="1">
            <a:spLocks noGrp="1"/>
          </p:cNvSpPr>
          <p:nvPr/>
        </p:nvSpPr>
        <p:spPr bwMode="auto">
          <a:xfrm>
            <a:off x="4143587" y="9119474"/>
            <a:ext cx="3169920" cy="480060"/>
          </a:xfrm>
          <a:prstGeom prst="rect">
            <a:avLst/>
          </a:prstGeom>
          <a:noFill/>
          <a:ln>
            <a:miter lim="800000"/>
            <a:headEnd/>
            <a:tailEnd/>
          </a:ln>
        </p:spPr>
        <p:txBody>
          <a:bodyPr lIns="96661" tIns="48331" rIns="96661" bIns="48331" anchor="b"/>
          <a:lstStyle/>
          <a:p>
            <a:pPr algn="r">
              <a:defRPr/>
            </a:pPr>
            <a:fld id="{4BB6D587-2773-4A06-9BA7-A0283910E588}" type="slidenum">
              <a:rPr lang="en-US" sz="1300">
                <a:latin typeface="+mn-lt"/>
                <a:cs typeface="+mn-cs"/>
              </a:rPr>
              <a:pPr algn="r">
                <a:defRPr/>
              </a:pPr>
              <a:t>6</a:t>
            </a:fld>
            <a:endParaRPr lang="en-US" sz="1300" dirty="0">
              <a:latin typeface="+mn-lt"/>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0F1290E-B636-4A32-919F-0072E429E4B0}" type="slidenum">
              <a:rPr lang="en-US"/>
              <a:pPr/>
              <a:t>7</a:t>
            </a:fld>
            <a:endParaRPr lang="en-US"/>
          </a:p>
        </p:txBody>
      </p:sp>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p:txBody>
          <a:bodyPr/>
          <a:lstStyle/>
          <a:p>
            <a:pPr>
              <a:spcBef>
                <a:spcPct val="0"/>
              </a:spcBef>
            </a:pPr>
            <a:endParaRPr lang="en-US"/>
          </a:p>
        </p:txBody>
      </p:sp>
      <p:sp>
        <p:nvSpPr>
          <p:cNvPr id="23556" name="Slide Number Placeholder 3"/>
          <p:cNvSpPr txBox="1">
            <a:spLocks noGrp="1"/>
          </p:cNvSpPr>
          <p:nvPr/>
        </p:nvSpPr>
        <p:spPr bwMode="auto">
          <a:xfrm>
            <a:off x="4143587" y="9119474"/>
            <a:ext cx="3169920" cy="480060"/>
          </a:xfrm>
          <a:prstGeom prst="rect">
            <a:avLst/>
          </a:prstGeom>
          <a:noFill/>
          <a:ln>
            <a:miter lim="800000"/>
            <a:headEnd/>
            <a:tailEnd/>
          </a:ln>
        </p:spPr>
        <p:txBody>
          <a:bodyPr lIns="96661" tIns="48331" rIns="96661" bIns="48331" anchor="b"/>
          <a:lstStyle/>
          <a:p>
            <a:pPr algn="r">
              <a:defRPr/>
            </a:pPr>
            <a:fld id="{4BB6D587-2773-4A06-9BA7-A0283910E588}" type="slidenum">
              <a:rPr lang="en-US" sz="1300">
                <a:latin typeface="+mn-lt"/>
                <a:cs typeface="+mn-cs"/>
              </a:rPr>
              <a:pPr algn="r">
                <a:defRPr/>
              </a:pPr>
              <a:t>7</a:t>
            </a:fld>
            <a:endParaRPr lang="en-US" sz="1300" dirty="0">
              <a:latin typeface="+mn-lt"/>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E657EBC-582A-4762-9EC8-374D5789533A}" type="slidenum">
              <a:rPr lang="en-US"/>
              <a:pPr/>
              <a:t>8</a:t>
            </a:fld>
            <a:endParaRPr lang="en-US"/>
          </a:p>
        </p:txBody>
      </p:sp>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p:txBody>
          <a:bodyPr/>
          <a:lstStyle/>
          <a:p>
            <a:pPr>
              <a:spcBef>
                <a:spcPct val="0"/>
              </a:spcBef>
            </a:pPr>
            <a:endParaRPr lang="en-US" dirty="0"/>
          </a:p>
        </p:txBody>
      </p:sp>
      <p:sp>
        <p:nvSpPr>
          <p:cNvPr id="25604" name="Slide Number Placeholder 3"/>
          <p:cNvSpPr txBox="1">
            <a:spLocks noGrp="1"/>
          </p:cNvSpPr>
          <p:nvPr/>
        </p:nvSpPr>
        <p:spPr bwMode="auto">
          <a:xfrm>
            <a:off x="4143587" y="9119474"/>
            <a:ext cx="3169920" cy="480060"/>
          </a:xfrm>
          <a:prstGeom prst="rect">
            <a:avLst/>
          </a:prstGeom>
          <a:noFill/>
          <a:ln>
            <a:miter lim="800000"/>
            <a:headEnd/>
            <a:tailEnd/>
          </a:ln>
        </p:spPr>
        <p:txBody>
          <a:bodyPr lIns="96661" tIns="48331" rIns="96661" bIns="48331" anchor="b"/>
          <a:lstStyle/>
          <a:p>
            <a:pPr algn="r">
              <a:defRPr/>
            </a:pPr>
            <a:fld id="{A5B82003-96D6-4709-AF99-7D02A9067D57}" type="slidenum">
              <a:rPr lang="en-US" sz="1300">
                <a:latin typeface="+mn-lt"/>
                <a:cs typeface="+mn-cs"/>
              </a:rPr>
              <a:pPr algn="r">
                <a:defRPr/>
              </a:pPr>
              <a:t>8</a:t>
            </a:fld>
            <a:endParaRPr lang="en-US" sz="1300" dirty="0">
              <a:latin typeface="+mn-lt"/>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0F233D1-EE80-43B7-A78F-C8F4A8CC1AA2}" type="slidenum">
              <a:rPr lang="en-US"/>
              <a:pPr/>
              <a:t>9</a:t>
            </a:fld>
            <a:endParaRPr lang="en-US"/>
          </a:p>
        </p:txBody>
      </p:sp>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p:txBody>
          <a:bodyPr/>
          <a:lstStyle/>
          <a:p>
            <a:pPr>
              <a:spcBef>
                <a:spcPct val="0"/>
              </a:spcBef>
            </a:pPr>
            <a:endParaRPr lang="en-US" dirty="0"/>
          </a:p>
        </p:txBody>
      </p:sp>
      <p:sp>
        <p:nvSpPr>
          <p:cNvPr id="26628" name="Slide Number Placeholder 3"/>
          <p:cNvSpPr txBox="1">
            <a:spLocks noGrp="1"/>
          </p:cNvSpPr>
          <p:nvPr/>
        </p:nvSpPr>
        <p:spPr bwMode="auto">
          <a:xfrm>
            <a:off x="4143587" y="9119474"/>
            <a:ext cx="3169920" cy="480060"/>
          </a:xfrm>
          <a:prstGeom prst="rect">
            <a:avLst/>
          </a:prstGeom>
          <a:noFill/>
          <a:ln>
            <a:miter lim="800000"/>
            <a:headEnd/>
            <a:tailEnd/>
          </a:ln>
        </p:spPr>
        <p:txBody>
          <a:bodyPr lIns="96661" tIns="48331" rIns="96661" bIns="48331" anchor="b"/>
          <a:lstStyle/>
          <a:p>
            <a:pPr algn="r">
              <a:defRPr/>
            </a:pPr>
            <a:fld id="{CC6E0360-178A-40BA-B5CF-9B715F1B6188}" type="slidenum">
              <a:rPr lang="en-US" sz="1300">
                <a:latin typeface="+mn-lt"/>
                <a:cs typeface="+mn-cs"/>
              </a:rPr>
              <a:pPr algn="r">
                <a:defRPr/>
              </a:pPr>
              <a:t>9</a:t>
            </a:fld>
            <a:endParaRPr lang="en-US" sz="1300" dirty="0">
              <a:latin typeface="+mn-lt"/>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0F233D1-EE80-43B7-A78F-C8F4A8CC1AA2}" type="slidenum">
              <a:rPr lang="en-US"/>
              <a:pPr/>
              <a:t>10</a:t>
            </a:fld>
            <a:endParaRPr lang="en-US"/>
          </a:p>
        </p:txBody>
      </p:sp>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p:txBody>
          <a:bodyPr/>
          <a:lstStyle/>
          <a:p>
            <a:pPr>
              <a:spcBef>
                <a:spcPct val="0"/>
              </a:spcBef>
            </a:pPr>
            <a:endParaRPr lang="en-US" dirty="0"/>
          </a:p>
        </p:txBody>
      </p:sp>
      <p:sp>
        <p:nvSpPr>
          <p:cNvPr id="26628" name="Slide Number Placeholder 3"/>
          <p:cNvSpPr txBox="1">
            <a:spLocks noGrp="1"/>
          </p:cNvSpPr>
          <p:nvPr/>
        </p:nvSpPr>
        <p:spPr bwMode="auto">
          <a:xfrm>
            <a:off x="4143587" y="9119474"/>
            <a:ext cx="3169920" cy="480060"/>
          </a:xfrm>
          <a:prstGeom prst="rect">
            <a:avLst/>
          </a:prstGeom>
          <a:noFill/>
          <a:ln>
            <a:miter lim="800000"/>
            <a:headEnd/>
            <a:tailEnd/>
          </a:ln>
        </p:spPr>
        <p:txBody>
          <a:bodyPr lIns="96661" tIns="48331" rIns="96661" bIns="48331" anchor="b"/>
          <a:lstStyle/>
          <a:p>
            <a:pPr algn="r">
              <a:defRPr/>
            </a:pPr>
            <a:fld id="{CC6E0360-178A-40BA-B5CF-9B715F1B6188}" type="slidenum">
              <a:rPr lang="en-US" sz="1300">
                <a:latin typeface="+mn-lt"/>
                <a:cs typeface="+mn-cs"/>
              </a:rPr>
              <a:pPr algn="r">
                <a:defRPr/>
              </a:pPr>
              <a:t>10</a:t>
            </a:fld>
            <a:endParaRPr lang="en-US" sz="1300" dirty="0">
              <a:latin typeface="+mn-lt"/>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sz="quarter"/>
          </p:nvPr>
        </p:nvSpPr>
        <p:spPr>
          <a:xfrm>
            <a:off x="685800" y="1676400"/>
            <a:ext cx="7772400" cy="1828800"/>
          </a:xfrm>
        </p:spPr>
        <p:txBody>
          <a:bodyPr/>
          <a:lstStyle>
            <a:lvl1pPr>
              <a:defRPr/>
            </a:lvl1pPr>
          </a:lstStyle>
          <a:p>
            <a:r>
              <a:rPr lang="en-US"/>
              <a:t>Click to edit Master title style</a:t>
            </a:r>
          </a:p>
        </p:txBody>
      </p:sp>
      <p:sp>
        <p:nvSpPr>
          <p:cNvPr id="24579"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24580" name="Rectangle 4"/>
          <p:cNvSpPr>
            <a:spLocks noGrp="1" noChangeArrowheads="1"/>
          </p:cNvSpPr>
          <p:nvPr>
            <p:ph type="dt" sz="quarter" idx="2"/>
          </p:nvPr>
        </p:nvSpPr>
        <p:spPr/>
        <p:txBody>
          <a:bodyPr/>
          <a:lstStyle>
            <a:lvl1pPr>
              <a:defRPr/>
            </a:lvl1pPr>
          </a:lstStyle>
          <a:p>
            <a:endParaRPr lang="en-US"/>
          </a:p>
        </p:txBody>
      </p:sp>
      <p:sp>
        <p:nvSpPr>
          <p:cNvPr id="24581" name="Rectangle 5"/>
          <p:cNvSpPr>
            <a:spLocks noGrp="1" noChangeArrowheads="1"/>
          </p:cNvSpPr>
          <p:nvPr>
            <p:ph type="ftr" sz="quarter" idx="3"/>
          </p:nvPr>
        </p:nvSpPr>
        <p:spPr/>
        <p:txBody>
          <a:bodyPr/>
          <a:lstStyle>
            <a:lvl1pPr>
              <a:defRPr/>
            </a:lvl1pPr>
          </a:lstStyle>
          <a:p>
            <a:endParaRPr lang="en-US"/>
          </a:p>
        </p:txBody>
      </p:sp>
      <p:sp>
        <p:nvSpPr>
          <p:cNvPr id="24582" name="Rectangle 6"/>
          <p:cNvSpPr>
            <a:spLocks noGrp="1" noChangeArrowheads="1"/>
          </p:cNvSpPr>
          <p:nvPr>
            <p:ph type="sldNum" sz="quarter" idx="4"/>
          </p:nvPr>
        </p:nvSpPr>
        <p:spPr/>
        <p:txBody>
          <a:bodyPr/>
          <a:lstStyle>
            <a:lvl1pPr>
              <a:defRPr/>
            </a:lvl1pPr>
          </a:lstStyle>
          <a:p>
            <a:fld id="{88DCF8BE-E4EA-4EEA-9A9E-4329D4F83A12}"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B29540B-C009-4B1F-8B2D-0892D3A9D51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F96E1D0-3DEA-4C3D-8F40-03A22F82EEFD}"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63D80D8-1488-4773-BEB7-AE3A28507D8B}"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4114800"/>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00FEE8B5-58EB-4FA6-BFFC-2ED04B55F881}"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381000"/>
            <a:ext cx="82296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en-US"/>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en-US"/>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1BEB0E63-3F0F-46BD-92A9-D25891D5AB2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454F422-DB2F-4B75-B572-23302DDBB5D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F79C899-C00C-4964-B936-58C8861F91E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4AF72B0-03F5-4772-B9A0-9DF93E218D1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54F5A24-EF4A-404C-B2C0-0097F07AD95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6C9F8AC-029A-4409-A6E3-FA76BAACF8B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9267BED-0DBC-4BB3-8373-F681BD284F5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8CA1FC0-7DA1-4AC1-A511-27AABF40A14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94C071-F982-45A0-9286-E5545DD74A9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print">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3555"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55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ffectLst>
                  <a:outerShdw blurRad="38100" dist="38100" dir="2700000" algn="tl">
                    <a:srgbClr val="000000"/>
                  </a:outerShdw>
                </a:effectLst>
                <a:latin typeface="Arial" charset="0"/>
              </a:defRPr>
            </a:lvl1pPr>
          </a:lstStyle>
          <a:p>
            <a:endParaRPr lang="en-US"/>
          </a:p>
        </p:txBody>
      </p:sp>
      <p:sp>
        <p:nvSpPr>
          <p:cNvPr id="2355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ffectLst>
                  <a:outerShdw blurRad="38100" dist="38100" dir="2700000" algn="tl">
                    <a:srgbClr val="000000"/>
                  </a:outerShdw>
                </a:effectLst>
                <a:latin typeface="Arial" charset="0"/>
              </a:defRPr>
            </a:lvl1pPr>
          </a:lstStyle>
          <a:p>
            <a:endParaRPr lang="en-US"/>
          </a:p>
        </p:txBody>
      </p:sp>
      <p:sp>
        <p:nvSpPr>
          <p:cNvPr id="2355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ffectLst>
                  <a:outerShdw blurRad="38100" dist="38100" dir="2700000" algn="tl">
                    <a:srgbClr val="000000"/>
                  </a:outerShdw>
                </a:effectLst>
                <a:latin typeface="Arial" charset="0"/>
              </a:defRPr>
            </a:lvl1pPr>
          </a:lstStyle>
          <a:p>
            <a:fld id="{0E04F045-2DCC-4C3A-8D17-B2049EF82EEA}"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9pPr>
    </p:titleStyle>
    <p:bodyStyle>
      <a:lvl1pPr marL="342900" indent="-342900" algn="l" rtl="0" fontAlgn="base">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cs typeface="+mn-cs"/>
        </a:defRPr>
      </a:lvl2pPr>
      <a:lvl3pPr marL="1143000" indent="-228600"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cs typeface="+mn-cs"/>
        </a:defRPr>
      </a:lvl3pPr>
      <a:lvl4pPr marL="1600200" indent="-228600" algn="l" rtl="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4pPr>
      <a:lvl5pPr marL="20574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xfrm>
            <a:off x="609600" y="228600"/>
            <a:ext cx="8229600" cy="1371600"/>
          </a:xfrm>
        </p:spPr>
        <p:txBody>
          <a:bodyPr/>
          <a:lstStyle/>
          <a:p>
            <a:pPr>
              <a:defRPr/>
            </a:pPr>
            <a:r>
              <a:rPr lang="en-US" sz="3600" dirty="0"/>
              <a:t>Legal Disclaimer</a:t>
            </a:r>
          </a:p>
        </p:txBody>
      </p:sp>
      <p:sp>
        <p:nvSpPr>
          <p:cNvPr id="411651" name="Rectangle 3"/>
          <p:cNvSpPr>
            <a:spLocks noGrp="1" noChangeArrowheads="1"/>
          </p:cNvSpPr>
          <p:nvPr>
            <p:ph type="body" idx="1"/>
          </p:nvPr>
        </p:nvSpPr>
        <p:spPr>
          <a:xfrm>
            <a:off x="457200" y="1905000"/>
            <a:ext cx="8237538" cy="4495800"/>
          </a:xfrm>
        </p:spPr>
        <p:txBody>
          <a:bodyPr/>
          <a:lstStyle/>
          <a:p>
            <a:pPr>
              <a:lnSpc>
                <a:spcPct val="80000"/>
              </a:lnSpc>
              <a:defRPr/>
            </a:pPr>
            <a:r>
              <a:rPr lang="en-US" sz="1100" dirty="0"/>
              <a:t>INFORMATION IN THIS DOCUMENT IS PROVIDED IN CONNECTION WITH INTEL® PRODUCTS. NO LICENSE, EXPRESS OR IMPLIED, BY ESTOPPEL OR OTHERWISE, TO ANY INTELLECTUAL PROPERTY RIGHTS IS GRANTED BY THIS DOCUMENT. EXCEPT AS PROVIDED IN INTEL'S TERMS AND CONDITIONS OF SALE FOR SUCH PRODUCTS, INTEL ASSUMES NO LIABILITY WHATSOEVER, AND INTEL DISCLAIMS ANY EXPRESS OR IMPLIED WARRANTY, RELATING TO SALE AND/OR USE OF INTEL PRODUCTS INCLUDING LIABILITY OR WARRANTIES RELATING TO FITNESS FOR A PARTICULAR PURPOSE, MERCHANTABILITY, OR INFRINGEMENT OF ANY PATENT, COPYRIGHT OR OTHER INTELLECTUAL PROPERTY RIGHT.</a:t>
            </a:r>
          </a:p>
          <a:p>
            <a:pPr>
              <a:lnSpc>
                <a:spcPct val="80000"/>
              </a:lnSpc>
              <a:defRPr/>
            </a:pPr>
            <a:r>
              <a:rPr lang="en-US" sz="1100" dirty="0"/>
              <a:t>UNLESS OTHERWISE AGREED IN WRITING BY INTEL, THE INTEL PRODUCTS ARE NOT DESIGNED NOR INTENDED FOR ANY APPLICATION IN WHICH THE FAILURE OF THE INTEL PRODUCT COULD CREATE A SITUATION WHERE PERSONAL INJURY OR DEATH MAY OCCUR.</a:t>
            </a:r>
          </a:p>
          <a:p>
            <a:pPr>
              <a:lnSpc>
                <a:spcPct val="80000"/>
              </a:lnSpc>
              <a:defRPr/>
            </a:pPr>
            <a:r>
              <a:rPr lang="en-US" sz="1100" dirty="0"/>
              <a:t>Intel may make changes to specifications and product descriptions at any time, without notice. Designers must not rely on the absence or characteristics of any features or instructions marked "reserved" or "undefined." Intel reserves these for future definition and shall have no responsibility whatsoever for conflicts or incompatibilities arising from future changes to them. The information here is subject to change without notice. Do not finalize a design with this information. </a:t>
            </a:r>
          </a:p>
          <a:p>
            <a:pPr>
              <a:lnSpc>
                <a:spcPct val="80000"/>
              </a:lnSpc>
              <a:defRPr/>
            </a:pPr>
            <a:r>
              <a:rPr lang="en-US" sz="1100" dirty="0"/>
              <a:t>The products described in this document may contain design defects or errors known as errata which may cause the product to deviate from published specifications. Current characterized errata are available on request. </a:t>
            </a:r>
          </a:p>
          <a:p>
            <a:pPr>
              <a:lnSpc>
                <a:spcPct val="80000"/>
              </a:lnSpc>
              <a:defRPr/>
            </a:pPr>
            <a:r>
              <a:rPr lang="en-US" sz="1100" dirty="0"/>
              <a:t>Contact your local Intel sales office or your distributor to obtain the latest specifications and before placing your product order.</a:t>
            </a:r>
          </a:p>
          <a:p>
            <a:pPr>
              <a:lnSpc>
                <a:spcPct val="80000"/>
              </a:lnSpc>
              <a:defRPr/>
            </a:pPr>
            <a:r>
              <a:rPr lang="en-US" sz="1100" dirty="0"/>
              <a:t>This document contains information on products in the design phase of development. </a:t>
            </a:r>
          </a:p>
          <a:p>
            <a:pPr>
              <a:lnSpc>
                <a:spcPct val="80000"/>
              </a:lnSpc>
              <a:defRPr/>
            </a:pPr>
            <a:r>
              <a:rPr lang="en-US" sz="1100" dirty="0"/>
              <a:t>All products, platforms, dates, and figures specified are preliminary based on current expectations, and are subject to change without notice. All dates specified are target dates, are provided for planning purposes only and are subject to change.</a:t>
            </a:r>
          </a:p>
          <a:p>
            <a:pPr>
              <a:lnSpc>
                <a:spcPct val="80000"/>
              </a:lnSpc>
              <a:defRPr/>
            </a:pPr>
            <a:r>
              <a:rPr lang="en-US" sz="1100" dirty="0"/>
              <a:t>This document contains information on products in the design phase of development. Do not finalize a design with this information. Revised information will be published when the product is available. Verify with your local sales office that you have the latest datasheet before finalizing a design.</a:t>
            </a:r>
          </a:p>
          <a:p>
            <a:pPr>
              <a:lnSpc>
                <a:spcPct val="80000"/>
              </a:lnSpc>
              <a:defRPr/>
            </a:pPr>
            <a:r>
              <a:rPr lang="en-US" sz="1100" dirty="0" smtClean="0"/>
              <a:t>Intel </a:t>
            </a:r>
            <a:r>
              <a:rPr lang="en-US" sz="1100" dirty="0"/>
              <a:t>processor numbers are not a measure of performance. Processor numbers differentiate features within each processor family, not across different processor families. See www.intel.com/products/processor_number for details.</a:t>
            </a:r>
          </a:p>
          <a:p>
            <a:pPr>
              <a:lnSpc>
                <a:spcPct val="80000"/>
              </a:lnSpc>
              <a:defRPr/>
            </a:pPr>
            <a:r>
              <a:rPr lang="en-US" sz="1100" dirty="0" smtClean="0"/>
              <a:t>Intel and </a:t>
            </a:r>
            <a:r>
              <a:rPr lang="en-US" sz="1100" dirty="0"/>
              <a:t>the Intel logo are trademarks of Intel Corporation in the U.S. and other countries.</a:t>
            </a:r>
          </a:p>
          <a:p>
            <a:pPr>
              <a:lnSpc>
                <a:spcPct val="80000"/>
              </a:lnSpc>
              <a:defRPr/>
            </a:pPr>
            <a:r>
              <a:rPr lang="en-US" sz="1100" dirty="0"/>
              <a:t>*Other names and brands may be claimed as the property of others.</a:t>
            </a:r>
          </a:p>
          <a:p>
            <a:pPr>
              <a:lnSpc>
                <a:spcPct val="80000"/>
              </a:lnSpc>
              <a:defRPr/>
            </a:pPr>
            <a:r>
              <a:rPr lang="en-US" sz="1100" dirty="0"/>
              <a:t>Copyright © </a:t>
            </a:r>
            <a:r>
              <a:rPr lang="en-US" sz="1100" dirty="0" smtClean="0"/>
              <a:t>2009, </a:t>
            </a:r>
            <a:r>
              <a:rPr lang="en-US" sz="1100" dirty="0"/>
              <a:t>Intel Corporation. All rights reserved.</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533400" y="2706231"/>
            <a:ext cx="8077200" cy="2677656"/>
          </a:xfrm>
          <a:prstGeom prst="rect">
            <a:avLst/>
          </a:prstGeom>
          <a:solidFill>
            <a:schemeClr val="tx1"/>
          </a:solidFill>
          <a:ln w="15875">
            <a:solidFill>
              <a:schemeClr val="tx1"/>
            </a:solidFill>
            <a:miter lim="800000"/>
            <a:headEnd/>
            <a:tailEnd/>
          </a:ln>
        </p:spPr>
        <p:txBody>
          <a:bodyPr wrap="square">
            <a:spAutoFit/>
          </a:bodyPr>
          <a:lstStyle/>
          <a:p>
            <a:r>
              <a:rPr lang="en-US" sz="1400" dirty="0" smtClean="0">
                <a:solidFill>
                  <a:srgbClr val="000000"/>
                </a:solidFill>
              </a:rPr>
              <a:t>// function declaration, e.g. from an header files</a:t>
            </a:r>
          </a:p>
          <a:p>
            <a:r>
              <a:rPr lang="en-US" sz="1400" dirty="0" err="1" smtClean="0">
                <a:solidFill>
                  <a:srgbClr val="000000"/>
                </a:solidFill>
              </a:rPr>
              <a:t>int</a:t>
            </a:r>
            <a:r>
              <a:rPr lang="en-US" sz="1400" dirty="0" smtClean="0">
                <a:solidFill>
                  <a:srgbClr val="000000"/>
                </a:solidFill>
              </a:rPr>
              <a:t> </a:t>
            </a:r>
            <a:r>
              <a:rPr lang="en-US" sz="1400" dirty="0" err="1" smtClean="0">
                <a:solidFill>
                  <a:srgbClr val="000000"/>
                </a:solidFill>
              </a:rPr>
              <a:t>some_function</a:t>
            </a:r>
            <a:r>
              <a:rPr lang="en-US" sz="1400" dirty="0" smtClean="0">
                <a:solidFill>
                  <a:srgbClr val="000000"/>
                </a:solidFill>
              </a:rPr>
              <a:t>(</a:t>
            </a:r>
            <a:r>
              <a:rPr lang="en-US" sz="1400" dirty="0" err="1" smtClean="0">
                <a:solidFill>
                  <a:srgbClr val="000000"/>
                </a:solidFill>
              </a:rPr>
              <a:t>int</a:t>
            </a:r>
            <a:r>
              <a:rPr lang="en-US" sz="1400" dirty="0" smtClean="0">
                <a:solidFill>
                  <a:srgbClr val="000000"/>
                </a:solidFill>
              </a:rPr>
              <a:t> a, </a:t>
            </a:r>
            <a:r>
              <a:rPr lang="en-US" sz="1400" dirty="0" err="1" smtClean="0">
                <a:solidFill>
                  <a:srgbClr val="000000"/>
                </a:solidFill>
              </a:rPr>
              <a:t>int</a:t>
            </a:r>
            <a:r>
              <a:rPr lang="en-US" sz="1400" dirty="0" smtClean="0">
                <a:solidFill>
                  <a:srgbClr val="000000"/>
                </a:solidFill>
              </a:rPr>
              <a:t> b);</a:t>
            </a:r>
          </a:p>
          <a:p>
            <a:endParaRPr lang="en-US" sz="1400" dirty="0" smtClean="0">
              <a:solidFill>
                <a:srgbClr val="000000"/>
              </a:solidFill>
            </a:endParaRPr>
          </a:p>
          <a:p>
            <a:r>
              <a:rPr lang="en-US" sz="1400" dirty="0" smtClean="0">
                <a:solidFill>
                  <a:srgbClr val="000000"/>
                </a:solidFill>
              </a:rPr>
              <a:t>extern </a:t>
            </a:r>
            <a:r>
              <a:rPr lang="en-US" sz="1400" dirty="0" err="1" smtClean="0">
                <a:solidFill>
                  <a:srgbClr val="000000"/>
                </a:solidFill>
              </a:rPr>
              <a:t>int</a:t>
            </a:r>
            <a:r>
              <a:rPr lang="en-US" sz="1400" dirty="0" smtClean="0">
                <a:solidFill>
                  <a:srgbClr val="000000"/>
                </a:solidFill>
              </a:rPr>
              <a:t> a; </a:t>
            </a:r>
          </a:p>
          <a:p>
            <a:endParaRPr lang="en-US" sz="1400" dirty="0" smtClean="0">
              <a:solidFill>
                <a:srgbClr val="000000"/>
              </a:solidFill>
            </a:endParaRPr>
          </a:p>
          <a:p>
            <a:r>
              <a:rPr lang="en-US" sz="1400" dirty="0" smtClean="0">
                <a:solidFill>
                  <a:srgbClr val="000000"/>
                </a:solidFill>
              </a:rPr>
              <a:t>static </a:t>
            </a:r>
            <a:r>
              <a:rPr lang="en-US" sz="1400" dirty="0" err="1" smtClean="0">
                <a:solidFill>
                  <a:srgbClr val="000000"/>
                </a:solidFill>
              </a:rPr>
              <a:t>int</a:t>
            </a:r>
            <a:r>
              <a:rPr lang="en-US" sz="1400" dirty="0" smtClean="0">
                <a:solidFill>
                  <a:srgbClr val="000000"/>
                </a:solidFill>
              </a:rPr>
              <a:t> b;</a:t>
            </a:r>
          </a:p>
          <a:p>
            <a:r>
              <a:rPr lang="en-US" sz="1400" dirty="0" smtClean="0">
                <a:solidFill>
                  <a:srgbClr val="000000"/>
                </a:solidFill>
              </a:rPr>
              <a:t>			</a:t>
            </a:r>
          </a:p>
          <a:p>
            <a:r>
              <a:rPr lang="en-US" sz="1400" dirty="0" smtClean="0">
                <a:solidFill>
                  <a:srgbClr val="000000"/>
                </a:solidFill>
              </a:rPr>
              <a:t>void f(</a:t>
            </a:r>
            <a:r>
              <a:rPr lang="en-US" sz="1400" dirty="0" err="1" smtClean="0">
                <a:solidFill>
                  <a:srgbClr val="000000"/>
                </a:solidFill>
              </a:rPr>
              <a:t>int</a:t>
            </a:r>
            <a:r>
              <a:rPr lang="en-US" sz="1400" dirty="0" smtClean="0">
                <a:solidFill>
                  <a:srgbClr val="000000"/>
                </a:solidFill>
              </a:rPr>
              <a:t> </a:t>
            </a:r>
            <a:r>
              <a:rPr lang="en-US" sz="1400" dirty="0" err="1" smtClean="0">
                <a:solidFill>
                  <a:srgbClr val="000000"/>
                </a:solidFill>
              </a:rPr>
              <a:t>i</a:t>
            </a:r>
            <a:r>
              <a:rPr lang="en-US" sz="1400" dirty="0" smtClean="0">
                <a:solidFill>
                  <a:srgbClr val="000000"/>
                </a:solidFill>
              </a:rPr>
              <a:t>) 		</a:t>
            </a:r>
          </a:p>
          <a:p>
            <a:r>
              <a:rPr lang="en-US" sz="1400" dirty="0" smtClean="0">
                <a:solidFill>
                  <a:srgbClr val="000000"/>
                </a:solidFill>
              </a:rPr>
              <a:t>{</a:t>
            </a:r>
          </a:p>
          <a:p>
            <a:r>
              <a:rPr lang="en-US" sz="1400" dirty="0" smtClean="0">
                <a:solidFill>
                  <a:srgbClr val="000000"/>
                </a:solidFill>
              </a:rPr>
              <a:t>	static </a:t>
            </a:r>
            <a:r>
              <a:rPr lang="en-US" sz="1400" dirty="0" err="1" smtClean="0">
                <a:solidFill>
                  <a:srgbClr val="000000"/>
                </a:solidFill>
              </a:rPr>
              <a:t>int</a:t>
            </a:r>
            <a:r>
              <a:rPr lang="en-US" sz="1400" dirty="0" smtClean="0">
                <a:solidFill>
                  <a:srgbClr val="000000"/>
                </a:solidFill>
              </a:rPr>
              <a:t> </a:t>
            </a:r>
            <a:r>
              <a:rPr lang="en-US" sz="1400" dirty="0" err="1" smtClean="0">
                <a:solidFill>
                  <a:srgbClr val="000000"/>
                </a:solidFill>
              </a:rPr>
              <a:t>var</a:t>
            </a:r>
            <a:r>
              <a:rPr lang="en-US" sz="1400" dirty="0" smtClean="0">
                <a:solidFill>
                  <a:srgbClr val="000000"/>
                </a:solidFill>
              </a:rPr>
              <a:t> = 0;</a:t>
            </a:r>
          </a:p>
          <a:p>
            <a:r>
              <a:rPr lang="en-US" sz="1400" dirty="0" smtClean="0">
                <a:solidFill>
                  <a:srgbClr val="000000"/>
                </a:solidFill>
              </a:rPr>
              <a:t>	</a:t>
            </a:r>
            <a:r>
              <a:rPr lang="en-US" sz="1400" dirty="0" err="1" smtClean="0">
                <a:solidFill>
                  <a:srgbClr val="000000"/>
                </a:solidFill>
              </a:rPr>
              <a:t>var</a:t>
            </a:r>
            <a:r>
              <a:rPr lang="en-US" sz="1400" dirty="0" smtClean="0">
                <a:solidFill>
                  <a:srgbClr val="000000"/>
                </a:solidFill>
              </a:rPr>
              <a:t> += a + b + </a:t>
            </a:r>
            <a:r>
              <a:rPr lang="en-US" sz="1400" dirty="0" err="1" smtClean="0">
                <a:solidFill>
                  <a:srgbClr val="000000"/>
                </a:solidFill>
              </a:rPr>
              <a:t>some_function</a:t>
            </a:r>
            <a:r>
              <a:rPr lang="en-US" sz="1400" dirty="0" smtClean="0">
                <a:solidFill>
                  <a:srgbClr val="000000"/>
                </a:solidFill>
              </a:rPr>
              <a:t>(</a:t>
            </a:r>
            <a:r>
              <a:rPr lang="en-US" sz="1400" dirty="0" err="1" smtClean="0">
                <a:solidFill>
                  <a:srgbClr val="000000"/>
                </a:solidFill>
              </a:rPr>
              <a:t>a,b</a:t>
            </a:r>
            <a:r>
              <a:rPr lang="en-US" sz="1400" dirty="0" smtClean="0">
                <a:solidFill>
                  <a:srgbClr val="000000"/>
                </a:solidFill>
              </a:rPr>
              <a:t>) + </a:t>
            </a:r>
            <a:r>
              <a:rPr lang="en-US" sz="1400" dirty="0" err="1" smtClean="0">
                <a:solidFill>
                  <a:srgbClr val="000000"/>
                </a:solidFill>
              </a:rPr>
              <a:t>i</a:t>
            </a:r>
            <a:r>
              <a:rPr lang="en-US" sz="1400" dirty="0" smtClean="0">
                <a:solidFill>
                  <a:srgbClr val="000000"/>
                </a:solidFill>
              </a:rPr>
              <a:t>;</a:t>
            </a:r>
          </a:p>
          <a:p>
            <a:r>
              <a:rPr lang="en-US" sz="1400" dirty="0" smtClean="0">
                <a:solidFill>
                  <a:srgbClr val="000000"/>
                </a:solidFill>
              </a:rPr>
              <a:t>}</a:t>
            </a:r>
            <a:endParaRPr lang="en-US" sz="1400" dirty="0">
              <a:solidFill>
                <a:srgbClr val="000000"/>
              </a:solidFill>
              <a:latin typeface="Courier New" pitchFamily="49" charset="0"/>
              <a:cs typeface="Courier New" pitchFamily="49" charset="0"/>
            </a:endParaRPr>
          </a:p>
        </p:txBody>
      </p:sp>
      <p:sp>
        <p:nvSpPr>
          <p:cNvPr id="16" name="Line Callout 2 15"/>
          <p:cNvSpPr/>
          <p:nvPr/>
        </p:nvSpPr>
        <p:spPr>
          <a:xfrm>
            <a:off x="6248400" y="3810000"/>
            <a:ext cx="1905000" cy="1219200"/>
          </a:xfrm>
          <a:prstGeom prst="borderCallout2">
            <a:avLst>
              <a:gd name="adj1" fmla="val 18750"/>
              <a:gd name="adj2" fmla="val -8333"/>
              <a:gd name="adj3" fmla="val 21417"/>
              <a:gd name="adj4" fmla="val -87707"/>
              <a:gd name="adj5" fmla="val -21159"/>
              <a:gd name="adj6" fmla="val -239202"/>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938" name="Title 1"/>
          <p:cNvSpPr>
            <a:spLocks noGrp="1"/>
          </p:cNvSpPr>
          <p:nvPr>
            <p:ph type="title" idx="4294967295"/>
          </p:nvPr>
        </p:nvSpPr>
        <p:spPr>
          <a:xfrm>
            <a:off x="457200" y="228600"/>
            <a:ext cx="8229600" cy="1143000"/>
          </a:xfrm>
        </p:spPr>
        <p:txBody>
          <a:bodyPr/>
          <a:lstStyle/>
          <a:p>
            <a:r>
              <a:rPr lang="en-US" dirty="0" smtClean="0"/>
              <a:t>Sections - example</a:t>
            </a:r>
            <a:endParaRPr lang="en-US" dirty="0"/>
          </a:p>
        </p:txBody>
      </p:sp>
      <p:sp>
        <p:nvSpPr>
          <p:cNvPr id="9" name="Line Callout 2 8"/>
          <p:cNvSpPr/>
          <p:nvPr/>
        </p:nvSpPr>
        <p:spPr>
          <a:xfrm>
            <a:off x="6019800" y="5257800"/>
            <a:ext cx="1905000" cy="1295400"/>
          </a:xfrm>
          <a:prstGeom prst="borderCallout2">
            <a:avLst>
              <a:gd name="adj1" fmla="val 18750"/>
              <a:gd name="adj2" fmla="val -8333"/>
              <a:gd name="adj3" fmla="val 21417"/>
              <a:gd name="adj4" fmla="val -87707"/>
              <a:gd name="adj5" fmla="val -33773"/>
              <a:gd name="adj6" fmla="val -152406"/>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096000" y="5410200"/>
            <a:ext cx="1752600" cy="1015663"/>
          </a:xfrm>
          <a:prstGeom prst="rect">
            <a:avLst/>
          </a:prstGeom>
          <a:noFill/>
        </p:spPr>
        <p:txBody>
          <a:bodyPr wrap="square" rtlCol="0">
            <a:spAutoFit/>
          </a:bodyPr>
          <a:lstStyle/>
          <a:p>
            <a:pPr algn="ctr"/>
            <a:r>
              <a:rPr lang="en-US" dirty="0" smtClean="0"/>
              <a:t>DATA</a:t>
            </a:r>
          </a:p>
          <a:p>
            <a:pPr algn="ctr"/>
            <a:r>
              <a:rPr lang="en-US" dirty="0" smtClean="0"/>
              <a:t>But with “local scope”</a:t>
            </a:r>
            <a:endParaRPr lang="en-US" dirty="0"/>
          </a:p>
        </p:txBody>
      </p:sp>
      <p:sp>
        <p:nvSpPr>
          <p:cNvPr id="11" name="Line Callout 2 10"/>
          <p:cNvSpPr/>
          <p:nvPr/>
        </p:nvSpPr>
        <p:spPr>
          <a:xfrm>
            <a:off x="5791200" y="1981200"/>
            <a:ext cx="2895600" cy="1600200"/>
          </a:xfrm>
          <a:prstGeom prst="borderCallout2">
            <a:avLst>
              <a:gd name="adj1" fmla="val 52912"/>
              <a:gd name="adj2" fmla="val -2498"/>
              <a:gd name="adj3" fmla="val 75920"/>
              <a:gd name="adj4" fmla="val -49834"/>
              <a:gd name="adj5" fmla="val 68146"/>
              <a:gd name="adj6" fmla="val -94448"/>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791200" y="2133600"/>
            <a:ext cx="2895600" cy="1323439"/>
          </a:xfrm>
          <a:prstGeom prst="rect">
            <a:avLst/>
          </a:prstGeom>
          <a:noFill/>
        </p:spPr>
        <p:txBody>
          <a:bodyPr wrap="square" rtlCol="0">
            <a:spAutoFit/>
          </a:bodyPr>
          <a:lstStyle/>
          <a:p>
            <a:pPr algn="ctr"/>
            <a:r>
              <a:rPr lang="en-US" dirty="0" smtClean="0"/>
              <a:t>These entities are defined in another module so no storage is created for them here</a:t>
            </a:r>
            <a:endParaRPr lang="en-US" dirty="0"/>
          </a:p>
        </p:txBody>
      </p:sp>
      <p:cxnSp>
        <p:nvCxnSpPr>
          <p:cNvPr id="20" name="Straight Connector 19"/>
          <p:cNvCxnSpPr/>
          <p:nvPr/>
        </p:nvCxnSpPr>
        <p:spPr>
          <a:xfrm rot="10800000" flipV="1">
            <a:off x="1699847" y="3188675"/>
            <a:ext cx="2661141" cy="35169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219200" y="4648200"/>
            <a:ext cx="19050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ine Callout 2 22"/>
          <p:cNvSpPr/>
          <p:nvPr/>
        </p:nvSpPr>
        <p:spPr>
          <a:xfrm>
            <a:off x="6248400" y="3810000"/>
            <a:ext cx="1905000" cy="1219200"/>
          </a:xfrm>
          <a:prstGeom prst="borderCallout2">
            <a:avLst>
              <a:gd name="adj1" fmla="val 18750"/>
              <a:gd name="adj2" fmla="val -8333"/>
              <a:gd name="adj3" fmla="val 21417"/>
              <a:gd name="adj4" fmla="val -87707"/>
              <a:gd name="adj5" fmla="val 10259"/>
              <a:gd name="adj6" fmla="val -246319"/>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324600" y="3962400"/>
            <a:ext cx="1752600" cy="1015663"/>
          </a:xfrm>
          <a:prstGeom prst="rect">
            <a:avLst/>
          </a:prstGeom>
          <a:noFill/>
        </p:spPr>
        <p:txBody>
          <a:bodyPr wrap="square" rtlCol="0">
            <a:spAutoFit/>
          </a:bodyPr>
          <a:lstStyle/>
          <a:p>
            <a:pPr algn="ctr"/>
            <a:r>
              <a:rPr lang="en-US" dirty="0" smtClean="0"/>
              <a:t>BSS</a:t>
            </a:r>
          </a:p>
          <a:p>
            <a:pPr algn="ctr"/>
            <a:r>
              <a:rPr lang="en-US" dirty="0" smtClean="0"/>
              <a:t>But with “file scope”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9" grpId="0" animBg="1"/>
      <p:bldP spid="10" grpId="0"/>
      <p:bldP spid="11" grpId="0" animBg="1"/>
      <p:bldP spid="12" grpId="0"/>
      <p:bldP spid="27" grpId="0" animBg="1"/>
      <p:bldP spid="23" grpId="0" animBg="1"/>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itle 1"/>
          <p:cNvSpPr>
            <a:spLocks noGrp="1"/>
          </p:cNvSpPr>
          <p:nvPr>
            <p:ph type="title" idx="4294967295"/>
          </p:nvPr>
        </p:nvSpPr>
        <p:spPr>
          <a:xfrm>
            <a:off x="457200" y="228600"/>
            <a:ext cx="8229600" cy="1143000"/>
          </a:xfrm>
        </p:spPr>
        <p:txBody>
          <a:bodyPr/>
          <a:lstStyle/>
          <a:p>
            <a:r>
              <a:rPr lang="en-US" dirty="0" smtClean="0"/>
              <a:t>Mapping Sections - SVR3 / 4</a:t>
            </a:r>
            <a:endParaRPr lang="en-US" sz="2400" dirty="0"/>
          </a:p>
        </p:txBody>
      </p:sp>
      <p:sp>
        <p:nvSpPr>
          <p:cNvPr id="4" name="TextBox 3"/>
          <p:cNvSpPr txBox="1">
            <a:spLocks noChangeArrowheads="1"/>
          </p:cNvSpPr>
          <p:nvPr/>
        </p:nvSpPr>
        <p:spPr bwMode="auto">
          <a:xfrm>
            <a:off x="1066800" y="3076813"/>
            <a:ext cx="7162800" cy="3323987"/>
          </a:xfrm>
          <a:prstGeom prst="rect">
            <a:avLst/>
          </a:prstGeom>
          <a:solidFill>
            <a:schemeClr val="tx1"/>
          </a:solidFill>
          <a:ln w="15875">
            <a:solidFill>
              <a:schemeClr val="tx1"/>
            </a:solidFill>
            <a:miter lim="800000"/>
            <a:headEnd/>
            <a:tailEnd/>
          </a:ln>
        </p:spPr>
        <p:txBody>
          <a:bodyPr wrap="square">
            <a:spAutoFit/>
          </a:bodyPr>
          <a:lstStyle/>
          <a:p>
            <a:r>
              <a:rPr lang="en-US" sz="1400" dirty="0" smtClean="0">
                <a:solidFill>
                  <a:srgbClr val="000000"/>
                </a:solidFill>
                <a:latin typeface="Courier New" pitchFamily="49" charset="0"/>
                <a:cs typeface="Courier New" pitchFamily="49" charset="0"/>
              </a:rPr>
              <a:t>MEMORY {</a:t>
            </a:r>
          </a:p>
          <a:p>
            <a:r>
              <a:rPr lang="en-US" sz="1400" dirty="0" smtClean="0">
                <a:solidFill>
                  <a:srgbClr val="000000"/>
                </a:solidFill>
                <a:latin typeface="Courier New" pitchFamily="49" charset="0"/>
                <a:cs typeface="Courier New" pitchFamily="49" charset="0"/>
              </a:rPr>
              <a:t>   MEM1: ORIGIN = 0x00000000 LENGTH = 0x2000</a:t>
            </a:r>
          </a:p>
          <a:p>
            <a:r>
              <a:rPr lang="en-US" sz="1400" dirty="0" smtClean="0">
                <a:solidFill>
                  <a:srgbClr val="000000"/>
                </a:solidFill>
                <a:latin typeface="Courier New" pitchFamily="49" charset="0"/>
                <a:cs typeface="Courier New" pitchFamily="49" charset="0"/>
              </a:rPr>
              <a:t>   MEM2: ORIGIN = 0x00004000 LENGTH = 0xC000</a:t>
            </a:r>
          </a:p>
          <a:p>
            <a:r>
              <a:rPr lang="en-US" sz="1400" dirty="0" smtClean="0">
                <a:solidFill>
                  <a:srgbClr val="000000"/>
                </a:solidFill>
                <a:latin typeface="Courier New" pitchFamily="49" charset="0"/>
                <a:cs typeface="Courier New" pitchFamily="49" charset="0"/>
              </a:rPr>
              <a:t>}</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SECTIONS </a:t>
            </a:r>
            <a:r>
              <a:rPr lang="en-US" sz="1400" dirty="0">
                <a:solidFill>
                  <a:srgbClr val="000000"/>
                </a:solidFill>
                <a:latin typeface="Courier New" pitchFamily="49" charset="0"/>
                <a:cs typeface="Courier New" pitchFamily="49" charset="0"/>
              </a:rPr>
              <a:t>{</a:t>
            </a:r>
          </a:p>
          <a:p>
            <a:r>
              <a:rPr lang="en-US" sz="1400" dirty="0">
                <a:solidFill>
                  <a:srgbClr val="000000"/>
                </a:solidFill>
                <a:latin typeface="Courier New" pitchFamily="49" charset="0"/>
                <a:cs typeface="Courier New" pitchFamily="49" charset="0"/>
              </a:rPr>
              <a:t>   GROUP: {</a:t>
            </a:r>
          </a:p>
          <a:p>
            <a:r>
              <a:rPr lang="en-US" sz="1400" dirty="0">
                <a:solidFill>
                  <a:srgbClr val="000000"/>
                </a:solidFill>
                <a:latin typeface="Courier New" pitchFamily="49" charset="0"/>
                <a:cs typeface="Courier New" pitchFamily="49" charset="0"/>
              </a:rPr>
              <a:t>      * (TEXT): {}</a:t>
            </a:r>
          </a:p>
          <a:p>
            <a:r>
              <a:rPr lang="en-US" sz="1400" dirty="0">
                <a:solidFill>
                  <a:srgbClr val="000000"/>
                </a:solidFill>
                <a:latin typeface="Courier New" pitchFamily="49" charset="0"/>
                <a:cs typeface="Courier New" pitchFamily="49" charset="0"/>
              </a:rPr>
              <a:t>      * (LIT): {}</a:t>
            </a:r>
          </a:p>
          <a:p>
            <a:r>
              <a:rPr lang="en-US" sz="1400" dirty="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 &gt; MEM1</a:t>
            </a:r>
            <a:endParaRPr lang="en-US" sz="1400" dirty="0">
              <a:solidFill>
                <a:srgbClr val="000000"/>
              </a:solidFill>
              <a:latin typeface="Courier New" pitchFamily="49" charset="0"/>
              <a:cs typeface="Courier New" pitchFamily="49" charset="0"/>
            </a:endParaRPr>
          </a:p>
          <a:p>
            <a:r>
              <a:rPr lang="en-US" sz="1400" dirty="0">
                <a:solidFill>
                  <a:srgbClr val="000000"/>
                </a:solidFill>
                <a:latin typeface="Courier New" pitchFamily="49" charset="0"/>
                <a:cs typeface="Courier New" pitchFamily="49" charset="0"/>
              </a:rPr>
              <a:t>   GROUP: {</a:t>
            </a:r>
          </a:p>
          <a:p>
            <a:r>
              <a:rPr lang="en-US" sz="1400" dirty="0" smtClean="0">
                <a:solidFill>
                  <a:srgbClr val="000000"/>
                </a:solidFill>
                <a:latin typeface="Courier New" pitchFamily="49" charset="0"/>
                <a:cs typeface="Courier New" pitchFamily="49" charset="0"/>
              </a:rPr>
              <a:t> 	*(DATA): {}</a:t>
            </a:r>
          </a:p>
          <a:p>
            <a:r>
              <a:rPr lang="en-US" sz="1400" dirty="0" smtClean="0">
                <a:solidFill>
                  <a:srgbClr val="000000"/>
                </a:solidFill>
                <a:latin typeface="Courier New" pitchFamily="49" charset="0"/>
                <a:cs typeface="Courier New" pitchFamily="49" charset="0"/>
              </a:rPr>
              <a:t>	*(BSS): {}</a:t>
            </a:r>
          </a:p>
          <a:p>
            <a:r>
              <a:rPr lang="en-US" sz="1400" dirty="0" smtClean="0">
                <a:solidFill>
                  <a:srgbClr val="000000"/>
                </a:solidFill>
                <a:latin typeface="Courier New" pitchFamily="49" charset="0"/>
                <a:cs typeface="Courier New" pitchFamily="49" charset="0"/>
              </a:rPr>
              <a:t>   } &gt; MEM2</a:t>
            </a:r>
            <a:endParaRPr lang="en-US" sz="1400" dirty="0">
              <a:solidFill>
                <a:srgbClr val="000000"/>
              </a:solidFill>
              <a:latin typeface="Courier New" pitchFamily="49" charset="0"/>
              <a:cs typeface="Courier New" pitchFamily="49" charset="0"/>
            </a:endParaRPr>
          </a:p>
          <a:p>
            <a:r>
              <a:rPr lang="en-US" sz="1400" dirty="0">
                <a:solidFill>
                  <a:srgbClr val="000000"/>
                </a:solidFill>
                <a:latin typeface="Courier New" pitchFamily="49" charset="0"/>
                <a:cs typeface="Courier New" pitchFamily="49" charset="0"/>
              </a:rPr>
              <a:t>}</a:t>
            </a:r>
          </a:p>
        </p:txBody>
      </p:sp>
      <p:sp>
        <p:nvSpPr>
          <p:cNvPr id="6" name="Content Placeholder 2"/>
          <p:cNvSpPr txBox="1">
            <a:spLocks/>
          </p:cNvSpPr>
          <p:nvPr/>
        </p:nvSpPr>
        <p:spPr bwMode="auto">
          <a:xfrm>
            <a:off x="457200" y="1600200"/>
            <a:ext cx="8229600" cy="144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lnSpcReduction="10000"/>
          </a:bodyPr>
          <a:lstStyle/>
          <a:p>
            <a:pPr marL="342900" marR="0" lvl="0" indent="-342900" algn="l" defTabSz="914400" rtl="0" eaLnBrk="1" fontAlgn="base" latinLnBrk="0" hangingPunct="1">
              <a:lnSpc>
                <a:spcPct val="110000"/>
              </a:lnSpc>
              <a:spcBef>
                <a:spcPct val="20000"/>
              </a:spcBef>
              <a:spcAft>
                <a:spcPct val="0"/>
              </a:spcAft>
              <a:buClr>
                <a:schemeClr val="hlink"/>
              </a:buClr>
              <a:buSzPct val="65000"/>
              <a:buFont typeface="Wingdings" pitchFamily="2" charset="2"/>
              <a:buChar char="n"/>
              <a:tabLst/>
              <a:defRPr/>
            </a:pPr>
            <a:r>
              <a:rPr kumimoji="0" lang="en-US" sz="2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SVR3 / 4 files tell the locator</a:t>
            </a:r>
            <a:r>
              <a:rPr kumimoji="0" lang="en-US" sz="2200" b="0" i="0" u="none" strike="noStrike" kern="0" cap="none" spc="0" normalizeH="0" noProof="0" dirty="0" smtClean="0">
                <a:ln>
                  <a:noFill/>
                </a:ln>
                <a:solidFill>
                  <a:schemeClr val="tx1"/>
                </a:solidFill>
                <a:effectLst>
                  <a:outerShdw blurRad="38100" dist="38100" dir="2700000" algn="tl">
                    <a:srgbClr val="000000"/>
                  </a:outerShdw>
                </a:effectLst>
                <a:uLnTx/>
                <a:uFillTx/>
                <a:latin typeface="+mn-lt"/>
                <a:ea typeface="+mn-ea"/>
                <a:cs typeface="+mn-cs"/>
              </a:rPr>
              <a:t> where in physical memory to put each section</a:t>
            </a:r>
            <a:endParaRPr lang="en-US" sz="2200" kern="0" dirty="0" smtClean="0">
              <a:effectLst>
                <a:outerShdw blurRad="38100" dist="38100" dir="2700000" algn="tl">
                  <a:srgbClr val="000000"/>
                </a:outerShdw>
              </a:effectLst>
              <a:latin typeface="+mn-lt"/>
              <a:cs typeface="+mn-cs"/>
            </a:endParaRPr>
          </a:p>
          <a:p>
            <a:pPr marL="800100" lvl="1" indent="-342900">
              <a:lnSpc>
                <a:spcPct val="110000"/>
              </a:lnSpc>
              <a:spcBef>
                <a:spcPct val="20000"/>
              </a:spcBef>
              <a:buClr>
                <a:schemeClr val="hlink"/>
              </a:buClr>
              <a:buSzPct val="65000"/>
              <a:buFont typeface="Wingdings" pitchFamily="2" charset="2"/>
              <a:buChar char="n"/>
            </a:pPr>
            <a:r>
              <a:rPr lang="en-US" sz="1800" kern="0" baseline="0" dirty="0" smtClean="0">
                <a:effectLst>
                  <a:outerShdw blurRad="38100" dist="38100" dir="2700000" algn="tl">
                    <a:srgbClr val="000000"/>
                  </a:outerShdw>
                </a:effectLst>
                <a:latin typeface="+mn-lt"/>
                <a:cs typeface="+mn-cs"/>
              </a:rPr>
              <a:t>We will break it down</a:t>
            </a:r>
            <a:r>
              <a:rPr lang="en-US" sz="1800" kern="0" dirty="0" smtClean="0">
                <a:effectLst>
                  <a:outerShdw blurRad="38100" dist="38100" dir="2700000" algn="tl">
                    <a:srgbClr val="000000"/>
                  </a:outerShdw>
                </a:effectLst>
                <a:latin typeface="+mn-lt"/>
                <a:cs typeface="+mn-cs"/>
              </a:rPr>
              <a:t> and try to understand its format, but here’s a very simple example: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itle 1"/>
          <p:cNvSpPr>
            <a:spLocks noGrp="1"/>
          </p:cNvSpPr>
          <p:nvPr>
            <p:ph type="title" idx="4294967295"/>
          </p:nvPr>
        </p:nvSpPr>
        <p:spPr>
          <a:xfrm>
            <a:off x="457200" y="228600"/>
            <a:ext cx="8229600" cy="1143000"/>
          </a:xfrm>
        </p:spPr>
        <p:txBody>
          <a:bodyPr/>
          <a:lstStyle/>
          <a:p>
            <a:r>
              <a:rPr lang="en-US" dirty="0"/>
              <a:t>Mapping </a:t>
            </a:r>
            <a:r>
              <a:rPr lang="en-US" dirty="0" smtClean="0"/>
              <a:t>Sections</a:t>
            </a:r>
            <a:br>
              <a:rPr lang="en-US" dirty="0" smtClean="0"/>
            </a:br>
            <a:r>
              <a:rPr lang="en-US" sz="2400" dirty="0" smtClean="0"/>
              <a:t>Example: Default command file</a:t>
            </a:r>
            <a:endParaRPr lang="en-US" sz="2400" dirty="0"/>
          </a:p>
        </p:txBody>
      </p:sp>
      <p:sp>
        <p:nvSpPr>
          <p:cNvPr id="6" name="Content Placeholder 2"/>
          <p:cNvSpPr txBox="1">
            <a:spLocks/>
          </p:cNvSpPr>
          <p:nvPr/>
        </p:nvSpPr>
        <p:spPr bwMode="auto">
          <a:xfrm>
            <a:off x="457200" y="1600200"/>
            <a:ext cx="8229600" cy="2286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10000"/>
              </a:lnSpc>
              <a:spcBef>
                <a:spcPct val="20000"/>
              </a:spcBef>
              <a:spcAft>
                <a:spcPct val="0"/>
              </a:spcAft>
              <a:buClr>
                <a:schemeClr val="hlink"/>
              </a:buClr>
              <a:buSzPct val="65000"/>
              <a:buFont typeface="Wingdings" pitchFamily="2" charset="2"/>
              <a:buChar char="n"/>
              <a:tabLst/>
              <a:defRPr/>
            </a:pPr>
            <a:r>
              <a:rPr kumimoji="0" lang="en-US" sz="2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If the user does not supply specific SVR3 file in the command</a:t>
            </a:r>
            <a:r>
              <a:rPr lang="en-US" sz="2200" kern="0" dirty="0" smtClean="0">
                <a:effectLst>
                  <a:outerShdw blurRad="38100" dist="38100" dir="2700000" algn="tl">
                    <a:srgbClr val="000000"/>
                  </a:outerShdw>
                </a:effectLst>
                <a:latin typeface="+mn-lt"/>
                <a:cs typeface="+mn-cs"/>
              </a:rPr>
              <a:t> line, the locator uses default settings</a:t>
            </a:r>
          </a:p>
          <a:p>
            <a:pPr marL="800100" lvl="1" indent="-342900">
              <a:lnSpc>
                <a:spcPct val="110000"/>
              </a:lnSpc>
              <a:spcBef>
                <a:spcPct val="20000"/>
              </a:spcBef>
              <a:buClr>
                <a:schemeClr val="hlink"/>
              </a:buClr>
              <a:buSzPct val="65000"/>
              <a:buFont typeface="Wingdings" pitchFamily="2" charset="2"/>
              <a:buChar char="n"/>
            </a:pPr>
            <a:r>
              <a:rPr kumimoji="0" lang="en-US"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This is a simplified</a:t>
            </a:r>
            <a:r>
              <a:rPr kumimoji="0" lang="en-US" sz="1800" b="0" i="0" u="none" strike="noStrike" kern="0" cap="none" spc="0" normalizeH="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lang="en-US" sz="1800" kern="0" dirty="0" smtClean="0">
                <a:effectLst>
                  <a:outerShdw blurRad="38100" dist="38100" dir="2700000" algn="tl">
                    <a:srgbClr val="000000"/>
                  </a:outerShdw>
                </a:effectLst>
                <a:latin typeface="+mn-lt"/>
                <a:cs typeface="+mn-cs"/>
              </a:rPr>
              <a:t>view </a:t>
            </a:r>
            <a:r>
              <a:rPr kumimoji="0" lang="en-US" sz="1800" b="0" i="0" u="none" strike="noStrike" kern="0" cap="none" spc="0" normalizeH="0" noProof="0" dirty="0" smtClean="0">
                <a:ln>
                  <a:noFill/>
                </a:ln>
                <a:solidFill>
                  <a:schemeClr val="tx1"/>
                </a:solidFill>
                <a:effectLst>
                  <a:outerShdw blurRad="38100" dist="38100" dir="2700000" algn="tl">
                    <a:srgbClr val="000000"/>
                  </a:outerShdw>
                </a:effectLst>
                <a:uLnTx/>
                <a:uFillTx/>
                <a:latin typeface="+mn-lt"/>
                <a:ea typeface="+mn-ea"/>
                <a:cs typeface="+mn-cs"/>
              </a:rPr>
              <a:t>of the default SVR3 used by </a:t>
            </a:r>
            <a:r>
              <a:rPr kumimoji="0" lang="en-US" sz="1800" b="0" i="0" u="none" strike="noStrike" kern="0" cap="none" spc="0" normalizeH="0" noProof="0" dirty="0" err="1" smtClean="0">
                <a:ln>
                  <a:noFill/>
                </a:ln>
                <a:solidFill>
                  <a:schemeClr val="tx1"/>
                </a:solidFill>
                <a:effectLst>
                  <a:outerShdw blurRad="38100" dist="38100" dir="2700000" algn="tl">
                    <a:srgbClr val="000000"/>
                  </a:outerShdw>
                </a:effectLst>
                <a:uLnTx/>
                <a:uFillTx/>
                <a:latin typeface="+mn-lt"/>
                <a:ea typeface="+mn-ea"/>
                <a:cs typeface="+mn-cs"/>
              </a:rPr>
              <a:t>MetaWare</a:t>
            </a:r>
            <a:r>
              <a:rPr kumimoji="0" lang="en-US" sz="1800" b="0" i="0" u="none" strike="noStrike" kern="0" cap="none" spc="0" normalizeH="0" noProof="0" dirty="0" smtClean="0">
                <a:ln>
                  <a:noFill/>
                </a:ln>
                <a:solidFill>
                  <a:schemeClr val="tx1"/>
                </a:solidFill>
                <a:effectLst>
                  <a:outerShdw blurRad="38100" dist="38100" dir="2700000" algn="tl">
                    <a:srgbClr val="000000"/>
                  </a:outerShdw>
                </a:effectLst>
                <a:uLnTx/>
                <a:uFillTx/>
                <a:latin typeface="+mn-lt"/>
                <a:ea typeface="+mn-ea"/>
                <a:cs typeface="+mn-cs"/>
              </a:rPr>
              <a:t> locator</a:t>
            </a:r>
          </a:p>
          <a:p>
            <a:pPr marL="800100" lvl="1" indent="-342900">
              <a:lnSpc>
                <a:spcPct val="110000"/>
              </a:lnSpc>
              <a:spcBef>
                <a:spcPct val="20000"/>
              </a:spcBef>
              <a:buClr>
                <a:schemeClr val="hlink"/>
              </a:buClr>
              <a:buSzPct val="65000"/>
              <a:buFont typeface="Wingdings" pitchFamily="2" charset="2"/>
              <a:buChar char="n"/>
            </a:pPr>
            <a:r>
              <a:rPr lang="en-US" sz="1800" kern="0" baseline="0" dirty="0" smtClean="0">
                <a:effectLst>
                  <a:outerShdw blurRad="38100" dist="38100" dir="2700000" algn="tl">
                    <a:srgbClr val="000000"/>
                  </a:outerShdw>
                </a:effectLst>
                <a:latin typeface="+mn-lt"/>
                <a:cs typeface="+mn-cs"/>
              </a:rPr>
              <a:t>You</a:t>
            </a:r>
            <a:r>
              <a:rPr lang="en-US" sz="1800" kern="0" dirty="0" smtClean="0">
                <a:effectLst>
                  <a:outerShdw blurRad="38100" dist="38100" dir="2700000" algn="tl">
                    <a:srgbClr val="000000"/>
                  </a:outerShdw>
                </a:effectLst>
                <a:latin typeface="+mn-lt"/>
                <a:cs typeface="+mn-cs"/>
              </a:rPr>
              <a:t> can see the actual command file in the memory-map listing file</a:t>
            </a:r>
          </a:p>
        </p:txBody>
      </p:sp>
      <p:sp>
        <p:nvSpPr>
          <p:cNvPr id="4" name="TextBox 3"/>
          <p:cNvSpPr txBox="1">
            <a:spLocks noChangeArrowheads="1"/>
          </p:cNvSpPr>
          <p:nvPr/>
        </p:nvSpPr>
        <p:spPr bwMode="auto">
          <a:xfrm>
            <a:off x="533400" y="3465731"/>
            <a:ext cx="8077200" cy="2677656"/>
          </a:xfrm>
          <a:prstGeom prst="rect">
            <a:avLst/>
          </a:prstGeom>
          <a:solidFill>
            <a:schemeClr val="tx1"/>
          </a:solidFill>
          <a:ln w="15875">
            <a:solidFill>
              <a:schemeClr val="tx1"/>
            </a:solidFill>
            <a:miter lim="800000"/>
            <a:headEnd/>
            <a:tailEnd/>
          </a:ln>
        </p:spPr>
        <p:txBody>
          <a:bodyPr wrap="square">
            <a:spAutoFit/>
          </a:bodyPr>
          <a:lstStyle/>
          <a:p>
            <a:r>
              <a:rPr lang="en-US" sz="1400" dirty="0" smtClean="0">
                <a:solidFill>
                  <a:srgbClr val="000000"/>
                </a:solidFill>
                <a:latin typeface="Courier New" pitchFamily="49" charset="0"/>
                <a:cs typeface="Courier New" pitchFamily="49" charset="0"/>
              </a:rPr>
              <a:t>SECTIONS </a:t>
            </a:r>
            <a:r>
              <a:rPr lang="en-US" sz="1400" dirty="0">
                <a:solidFill>
                  <a:srgbClr val="000000"/>
                </a:solidFill>
                <a:latin typeface="Courier New" pitchFamily="49" charset="0"/>
                <a:cs typeface="Courier New" pitchFamily="49" charset="0"/>
              </a:rPr>
              <a:t>{</a:t>
            </a:r>
          </a:p>
          <a:p>
            <a:r>
              <a:rPr lang="en-US" sz="1400" dirty="0">
                <a:solidFill>
                  <a:srgbClr val="000000"/>
                </a:solidFill>
                <a:latin typeface="Courier New" pitchFamily="49" charset="0"/>
                <a:cs typeface="Courier New" pitchFamily="49" charset="0"/>
              </a:rPr>
              <a:t>   GROUP: {</a:t>
            </a:r>
          </a:p>
          <a:p>
            <a:r>
              <a:rPr lang="en-US" sz="1400" dirty="0">
                <a:solidFill>
                  <a:srgbClr val="000000"/>
                </a:solidFill>
                <a:latin typeface="Courier New" pitchFamily="49" charset="0"/>
                <a:cs typeface="Courier New" pitchFamily="49" charset="0"/>
              </a:rPr>
              <a:t>      * (TEXT): {}</a:t>
            </a:r>
          </a:p>
          <a:p>
            <a:r>
              <a:rPr lang="en-US" sz="1400" dirty="0">
                <a:solidFill>
                  <a:srgbClr val="000000"/>
                </a:solidFill>
                <a:latin typeface="Courier New" pitchFamily="49" charset="0"/>
                <a:cs typeface="Courier New" pitchFamily="49" charset="0"/>
              </a:rPr>
              <a:t>      * (LIT): {}</a:t>
            </a:r>
          </a:p>
          <a:p>
            <a:r>
              <a:rPr lang="en-US" sz="1400" dirty="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a:t>
            </a:r>
            <a:endParaRPr lang="en-US" sz="1400" dirty="0">
              <a:solidFill>
                <a:srgbClr val="000000"/>
              </a:solidFill>
              <a:latin typeface="Courier New" pitchFamily="49" charset="0"/>
              <a:cs typeface="Courier New" pitchFamily="49" charset="0"/>
            </a:endParaRPr>
          </a:p>
          <a:p>
            <a:r>
              <a:rPr lang="en-US" sz="1400" dirty="0">
                <a:solidFill>
                  <a:srgbClr val="000000"/>
                </a:solidFill>
                <a:latin typeface="Courier New" pitchFamily="49" charset="0"/>
                <a:cs typeface="Courier New" pitchFamily="49" charset="0"/>
              </a:rPr>
              <a:t>   GROUP: {</a:t>
            </a:r>
          </a:p>
          <a:p>
            <a:r>
              <a:rPr lang="en-US" sz="1400" dirty="0" smtClean="0">
                <a:solidFill>
                  <a:srgbClr val="000000"/>
                </a:solidFill>
                <a:latin typeface="Courier New" pitchFamily="49" charset="0"/>
                <a:cs typeface="Courier New" pitchFamily="49" charset="0"/>
              </a:rPr>
              <a:t> 	*(DATA): {}</a:t>
            </a:r>
          </a:p>
          <a:p>
            <a:r>
              <a:rPr lang="en-US" sz="1400" dirty="0" smtClean="0">
                <a:solidFill>
                  <a:srgbClr val="000000"/>
                </a:solidFill>
                <a:latin typeface="Courier New" pitchFamily="49" charset="0"/>
                <a:cs typeface="Courier New" pitchFamily="49" charset="0"/>
              </a:rPr>
              <a:t>	*(BSS): {}</a:t>
            </a:r>
          </a:p>
          <a:p>
            <a:r>
              <a:rPr lang="en-US" sz="1400" dirty="0" smtClean="0">
                <a:solidFill>
                  <a:srgbClr val="000000"/>
                </a:solidFill>
                <a:latin typeface="Courier New" pitchFamily="49" charset="0"/>
                <a:cs typeface="Courier New" pitchFamily="49" charset="0"/>
              </a:rPr>
              <a:t>      	.stack ALIGN(4) SIZE(0x1000): {}</a:t>
            </a:r>
          </a:p>
          <a:p>
            <a:r>
              <a:rPr lang="en-US" sz="1400" dirty="0" smtClean="0">
                <a:solidFill>
                  <a:srgbClr val="000000"/>
                </a:solidFill>
                <a:latin typeface="Courier New" pitchFamily="49" charset="0"/>
                <a:cs typeface="Courier New" pitchFamily="49" charset="0"/>
              </a:rPr>
              <a:t> 	.heap? ALIGN(4) SIZE(0x1000): {}</a:t>
            </a:r>
          </a:p>
          <a:p>
            <a:r>
              <a:rPr lang="en-US" sz="1400" dirty="0" smtClean="0">
                <a:solidFill>
                  <a:srgbClr val="000000"/>
                </a:solidFill>
                <a:latin typeface="Courier New" pitchFamily="49" charset="0"/>
                <a:cs typeface="Courier New" pitchFamily="49" charset="0"/>
              </a:rPr>
              <a:t>   }</a:t>
            </a:r>
            <a:endParaRPr lang="en-US" sz="1400" dirty="0">
              <a:solidFill>
                <a:srgbClr val="000000"/>
              </a:solidFill>
              <a:latin typeface="Courier New" pitchFamily="49" charset="0"/>
              <a:cs typeface="Courier New" pitchFamily="49" charset="0"/>
            </a:endParaRPr>
          </a:p>
          <a:p>
            <a:r>
              <a:rPr lang="en-US" sz="1400" dirty="0">
                <a:solidFill>
                  <a:srgbClr val="000000"/>
                </a:solidFill>
                <a:latin typeface="Courier New" pitchFamily="49" charset="0"/>
                <a:cs typeface="Courier New" pitchFamily="49" charset="0"/>
              </a:rPr>
              <a:t>}</a:t>
            </a:r>
          </a:p>
        </p:txBody>
      </p:sp>
      <p:sp>
        <p:nvSpPr>
          <p:cNvPr id="9" name="Line Callout 2 8"/>
          <p:cNvSpPr/>
          <p:nvPr/>
        </p:nvSpPr>
        <p:spPr>
          <a:xfrm>
            <a:off x="5791200" y="3313331"/>
            <a:ext cx="3048000" cy="914400"/>
          </a:xfrm>
          <a:prstGeom prst="borderCallout2">
            <a:avLst>
              <a:gd name="adj1" fmla="val 50893"/>
              <a:gd name="adj2" fmla="val -119"/>
              <a:gd name="adj3" fmla="val 97608"/>
              <a:gd name="adj4" fmla="val -43956"/>
              <a:gd name="adj5" fmla="val 94514"/>
              <a:gd name="adj6" fmla="val -87478"/>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791200" y="3313331"/>
            <a:ext cx="3200400" cy="923330"/>
          </a:xfrm>
          <a:prstGeom prst="rect">
            <a:avLst/>
          </a:prstGeom>
          <a:noFill/>
        </p:spPr>
        <p:txBody>
          <a:bodyPr wrap="square" rtlCol="0">
            <a:spAutoFit/>
          </a:bodyPr>
          <a:lstStyle/>
          <a:p>
            <a:r>
              <a:rPr lang="en-US" sz="1800" dirty="0" smtClean="0"/>
              <a:t>Separate groups can be mapped to different physical location in memory</a:t>
            </a:r>
            <a:endParaRPr lang="en-US" sz="1800" dirty="0"/>
          </a:p>
        </p:txBody>
      </p:sp>
      <p:sp>
        <p:nvSpPr>
          <p:cNvPr id="11" name="Oval 10"/>
          <p:cNvSpPr/>
          <p:nvPr/>
        </p:nvSpPr>
        <p:spPr>
          <a:xfrm>
            <a:off x="304800" y="3694331"/>
            <a:ext cx="2819400"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ine Callout 2 11"/>
          <p:cNvSpPr/>
          <p:nvPr/>
        </p:nvSpPr>
        <p:spPr>
          <a:xfrm>
            <a:off x="5791200" y="4303931"/>
            <a:ext cx="3048000" cy="685800"/>
          </a:xfrm>
          <a:prstGeom prst="borderCallout2">
            <a:avLst>
              <a:gd name="adj1" fmla="val 49306"/>
              <a:gd name="adj2" fmla="val -1547"/>
              <a:gd name="adj3" fmla="val 88084"/>
              <a:gd name="adj4" fmla="val -43956"/>
              <a:gd name="adj5" fmla="val 84990"/>
              <a:gd name="adj6" fmla="val -97121"/>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791200" y="4303931"/>
            <a:ext cx="3200400" cy="646331"/>
          </a:xfrm>
          <a:prstGeom prst="rect">
            <a:avLst/>
          </a:prstGeom>
          <a:noFill/>
        </p:spPr>
        <p:txBody>
          <a:bodyPr wrap="square" rtlCol="0">
            <a:spAutoFit/>
          </a:bodyPr>
          <a:lstStyle/>
          <a:p>
            <a:r>
              <a:rPr lang="en-US" sz="1800" dirty="0" smtClean="0"/>
              <a:t>Map all the sections that belong to a specific type</a:t>
            </a:r>
            <a:endParaRPr lang="en-US" sz="1800" dirty="0"/>
          </a:p>
        </p:txBody>
      </p:sp>
      <p:sp>
        <p:nvSpPr>
          <p:cNvPr id="14" name="Oval 13"/>
          <p:cNvSpPr/>
          <p:nvPr/>
        </p:nvSpPr>
        <p:spPr>
          <a:xfrm>
            <a:off x="1295400" y="4684931"/>
            <a:ext cx="1524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ine Callout 2 14"/>
          <p:cNvSpPr/>
          <p:nvPr/>
        </p:nvSpPr>
        <p:spPr>
          <a:xfrm>
            <a:off x="5791200" y="5065931"/>
            <a:ext cx="3048000" cy="914400"/>
          </a:xfrm>
          <a:prstGeom prst="borderCallout2">
            <a:avLst>
              <a:gd name="adj1" fmla="val 48512"/>
              <a:gd name="adj2" fmla="val -119"/>
              <a:gd name="adj3" fmla="val 22608"/>
              <a:gd name="adj4" fmla="val -14670"/>
              <a:gd name="adj5" fmla="val 30228"/>
              <a:gd name="adj6" fmla="val -29978"/>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791200" y="5065931"/>
            <a:ext cx="2971800" cy="923330"/>
          </a:xfrm>
          <a:prstGeom prst="rect">
            <a:avLst/>
          </a:prstGeom>
          <a:noFill/>
        </p:spPr>
        <p:txBody>
          <a:bodyPr wrap="square" rtlCol="0">
            <a:spAutoFit/>
          </a:bodyPr>
          <a:lstStyle/>
          <a:p>
            <a:r>
              <a:rPr lang="en-US" sz="1800" dirty="0" smtClean="0"/>
              <a:t>Map a specific section to a 4-bytes aligned address with a predefined size</a:t>
            </a:r>
            <a:endParaRPr lang="en-US" sz="1800" dirty="0"/>
          </a:p>
        </p:txBody>
      </p:sp>
      <p:sp>
        <p:nvSpPr>
          <p:cNvPr id="17" name="Oval 16"/>
          <p:cNvSpPr/>
          <p:nvPr/>
        </p:nvSpPr>
        <p:spPr>
          <a:xfrm>
            <a:off x="1219200" y="5218331"/>
            <a:ext cx="3657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ine Callout 2 17"/>
          <p:cNvSpPr/>
          <p:nvPr/>
        </p:nvSpPr>
        <p:spPr>
          <a:xfrm>
            <a:off x="838200" y="6056531"/>
            <a:ext cx="8000999" cy="420469"/>
          </a:xfrm>
          <a:prstGeom prst="borderCallout2">
            <a:avLst>
              <a:gd name="adj1" fmla="val -54"/>
              <a:gd name="adj2" fmla="val 34332"/>
              <a:gd name="adj3" fmla="val -68005"/>
              <a:gd name="adj4" fmla="val 25165"/>
              <a:gd name="adj5" fmla="val -103272"/>
              <a:gd name="adj6" fmla="val 17791"/>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981200" y="5446931"/>
            <a:ext cx="3048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38200" y="6096000"/>
            <a:ext cx="8001000" cy="369332"/>
          </a:xfrm>
          <a:prstGeom prst="rect">
            <a:avLst/>
          </a:prstGeom>
          <a:noFill/>
        </p:spPr>
        <p:txBody>
          <a:bodyPr wrap="square" rtlCol="0">
            <a:spAutoFit/>
          </a:bodyPr>
          <a:lstStyle/>
          <a:p>
            <a:r>
              <a:rPr lang="en-US" sz="1800" dirty="0" smtClean="0"/>
              <a:t>The optional “?” instructs the linker to omit the section if the section is empty</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animBg="1"/>
      <p:bldP spid="13" grpId="0"/>
      <p:bldP spid="14" grpId="0" animBg="1"/>
      <p:bldP spid="15" grpId="0" animBg="1"/>
      <p:bldP spid="16" grpId="0"/>
      <p:bldP spid="17" grpId="0" animBg="1"/>
      <p:bldP spid="18" grpId="0" animBg="1"/>
      <p:bldP spid="20" grpId="0" animBg="1"/>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a:spLocks noChangeArrowheads="1"/>
          </p:cNvSpPr>
          <p:nvPr/>
        </p:nvSpPr>
        <p:spPr bwMode="auto">
          <a:xfrm>
            <a:off x="304800" y="2743200"/>
            <a:ext cx="2438400" cy="2677656"/>
          </a:xfrm>
          <a:prstGeom prst="rect">
            <a:avLst/>
          </a:prstGeom>
          <a:solidFill>
            <a:schemeClr val="tx1"/>
          </a:solidFill>
          <a:ln w="15875">
            <a:solidFill>
              <a:schemeClr val="tx1"/>
            </a:solidFill>
            <a:miter lim="800000"/>
            <a:headEnd/>
            <a:tailEnd/>
          </a:ln>
        </p:spPr>
        <p:txBody>
          <a:bodyPr wrap="square">
            <a:spAutoFit/>
          </a:bodyPr>
          <a:lstStyle/>
          <a:p>
            <a:r>
              <a:rPr lang="en-US" sz="1400" dirty="0" smtClean="0">
                <a:solidFill>
                  <a:srgbClr val="000000"/>
                </a:solidFill>
                <a:latin typeface="Courier New" pitchFamily="49" charset="0"/>
                <a:cs typeface="Courier New" pitchFamily="49" charset="0"/>
              </a:rPr>
              <a:t>SECTIONS </a:t>
            </a:r>
            <a:r>
              <a:rPr lang="en-US" sz="1400" dirty="0">
                <a:solidFill>
                  <a:srgbClr val="000000"/>
                </a:solidFill>
                <a:latin typeface="Courier New" pitchFamily="49" charset="0"/>
                <a:cs typeface="Courier New" pitchFamily="49" charset="0"/>
              </a:rPr>
              <a:t>{</a:t>
            </a:r>
          </a:p>
          <a:p>
            <a:r>
              <a:rPr lang="en-US" sz="1400" dirty="0">
                <a:solidFill>
                  <a:srgbClr val="000000"/>
                </a:solidFill>
                <a:latin typeface="Courier New" pitchFamily="49" charset="0"/>
                <a:cs typeface="Courier New" pitchFamily="49" charset="0"/>
              </a:rPr>
              <a:t>   GROUP: {</a:t>
            </a:r>
          </a:p>
          <a:p>
            <a:r>
              <a:rPr lang="en-US" sz="1400" dirty="0">
                <a:solidFill>
                  <a:srgbClr val="000000"/>
                </a:solidFill>
                <a:latin typeface="Courier New" pitchFamily="49" charset="0"/>
                <a:cs typeface="Courier New" pitchFamily="49" charset="0"/>
              </a:rPr>
              <a:t>      * (TEXT): {}</a:t>
            </a:r>
          </a:p>
          <a:p>
            <a:r>
              <a:rPr lang="en-US" sz="1400" dirty="0">
                <a:solidFill>
                  <a:srgbClr val="000000"/>
                </a:solidFill>
                <a:latin typeface="Courier New" pitchFamily="49" charset="0"/>
                <a:cs typeface="Courier New" pitchFamily="49" charset="0"/>
              </a:rPr>
              <a:t>      * (LIT): {}</a:t>
            </a:r>
          </a:p>
          <a:p>
            <a:r>
              <a:rPr lang="en-US" sz="1400" dirty="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a:t>
            </a:r>
            <a:endParaRPr lang="en-US" sz="1400" dirty="0">
              <a:solidFill>
                <a:srgbClr val="000000"/>
              </a:solidFill>
              <a:latin typeface="Courier New" pitchFamily="49" charset="0"/>
              <a:cs typeface="Courier New" pitchFamily="49" charset="0"/>
            </a:endParaRPr>
          </a:p>
          <a:p>
            <a:r>
              <a:rPr lang="en-US" sz="1400" dirty="0">
                <a:solidFill>
                  <a:srgbClr val="000000"/>
                </a:solidFill>
                <a:latin typeface="Courier New" pitchFamily="49" charset="0"/>
                <a:cs typeface="Courier New" pitchFamily="49" charset="0"/>
              </a:rPr>
              <a:t>   GROUP: {</a:t>
            </a:r>
          </a:p>
          <a:p>
            <a:r>
              <a:rPr lang="en-US" sz="1400" dirty="0" smtClean="0">
                <a:solidFill>
                  <a:srgbClr val="000000"/>
                </a:solidFill>
                <a:latin typeface="Courier New" pitchFamily="49" charset="0"/>
                <a:cs typeface="Courier New" pitchFamily="49" charset="0"/>
              </a:rPr>
              <a:t> 	*(DATA): {}</a:t>
            </a:r>
          </a:p>
          <a:p>
            <a:r>
              <a:rPr lang="en-US" sz="1400" dirty="0" smtClean="0">
                <a:solidFill>
                  <a:srgbClr val="000000"/>
                </a:solidFill>
                <a:latin typeface="Courier New" pitchFamily="49" charset="0"/>
                <a:cs typeface="Courier New" pitchFamily="49" charset="0"/>
              </a:rPr>
              <a:t>	*(BSS): {}</a:t>
            </a:r>
          </a:p>
          <a:p>
            <a:r>
              <a:rPr lang="en-US" sz="1400" dirty="0" smtClean="0">
                <a:solidFill>
                  <a:srgbClr val="000000"/>
                </a:solidFill>
                <a:latin typeface="Courier New" pitchFamily="49" charset="0"/>
                <a:cs typeface="Courier New" pitchFamily="49" charset="0"/>
              </a:rPr>
              <a:t>      	.stack : {}</a:t>
            </a:r>
          </a:p>
          <a:p>
            <a:r>
              <a:rPr lang="en-US" sz="1400" dirty="0" smtClean="0">
                <a:solidFill>
                  <a:srgbClr val="000000"/>
                </a:solidFill>
                <a:latin typeface="Courier New" pitchFamily="49" charset="0"/>
                <a:cs typeface="Courier New" pitchFamily="49" charset="0"/>
              </a:rPr>
              <a:t>	.heap: {}</a:t>
            </a:r>
          </a:p>
          <a:p>
            <a:r>
              <a:rPr lang="en-US" sz="1400" dirty="0" smtClean="0">
                <a:solidFill>
                  <a:srgbClr val="000000"/>
                </a:solidFill>
                <a:latin typeface="Courier New" pitchFamily="49" charset="0"/>
                <a:cs typeface="Courier New" pitchFamily="49" charset="0"/>
              </a:rPr>
              <a:t>   }</a:t>
            </a:r>
            <a:endParaRPr lang="en-US" sz="1400" dirty="0">
              <a:solidFill>
                <a:srgbClr val="000000"/>
              </a:solidFill>
              <a:latin typeface="Courier New" pitchFamily="49" charset="0"/>
              <a:cs typeface="Courier New" pitchFamily="49" charset="0"/>
            </a:endParaRPr>
          </a:p>
          <a:p>
            <a:r>
              <a:rPr lang="en-US" sz="1400" dirty="0">
                <a:solidFill>
                  <a:srgbClr val="000000"/>
                </a:solidFill>
                <a:latin typeface="Courier New" pitchFamily="49" charset="0"/>
                <a:cs typeface="Courier New" pitchFamily="49" charset="0"/>
              </a:rPr>
              <a:t>}</a:t>
            </a:r>
          </a:p>
        </p:txBody>
      </p:sp>
      <p:sp>
        <p:nvSpPr>
          <p:cNvPr id="43" name="Text Box 6"/>
          <p:cNvSpPr txBox="1">
            <a:spLocks noChangeArrowheads="1"/>
          </p:cNvSpPr>
          <p:nvPr/>
        </p:nvSpPr>
        <p:spPr bwMode="auto">
          <a:xfrm>
            <a:off x="3429000" y="2971800"/>
            <a:ext cx="5181600" cy="3276600"/>
          </a:xfrm>
          <a:prstGeom prst="rect">
            <a:avLst/>
          </a:prstGeom>
          <a:solidFill>
            <a:schemeClr val="tx1">
              <a:lumMod val="95000"/>
            </a:schemeClr>
          </a:solidFill>
          <a:ln w="9525">
            <a:solidFill>
              <a:schemeClr val="tx1"/>
            </a:solidFill>
            <a:miter lim="800000"/>
            <a:headEnd/>
            <a:tailEnd/>
          </a:ln>
        </p:spPr>
        <p:txBody>
          <a:bodyPr anchor="ctr" anchorCtr="1"/>
          <a:lstStyle/>
          <a:p>
            <a:pPr algn="l" eaLnBrk="0" hangingPunct="0">
              <a:spcBef>
                <a:spcPct val="50000"/>
              </a:spcBef>
            </a:pPr>
            <a:r>
              <a:rPr lang="en-US" sz="1800" b="1" dirty="0">
                <a:solidFill>
                  <a:srgbClr val="000000"/>
                </a:solidFill>
                <a:latin typeface="Courier New" pitchFamily="49" charset="0"/>
              </a:rPr>
              <a:t>Stack</a:t>
            </a:r>
          </a:p>
        </p:txBody>
      </p:sp>
      <p:sp>
        <p:nvSpPr>
          <p:cNvPr id="199684" name="Rectangle 2"/>
          <p:cNvSpPr>
            <a:spLocks noChangeArrowheads="1"/>
          </p:cNvSpPr>
          <p:nvPr/>
        </p:nvSpPr>
        <p:spPr bwMode="auto">
          <a:xfrm>
            <a:off x="3456858" y="4616420"/>
            <a:ext cx="5153742" cy="400110"/>
          </a:xfrm>
          <a:prstGeom prst="rect">
            <a:avLst/>
          </a:prstGeom>
          <a:solidFill>
            <a:srgbClr val="EAEAEA"/>
          </a:solidFill>
          <a:ln w="9525">
            <a:solidFill>
              <a:schemeClr val="tx1"/>
            </a:solidFill>
            <a:miter lim="800000"/>
            <a:headEnd/>
            <a:tailEnd/>
          </a:ln>
        </p:spPr>
        <p:txBody>
          <a:bodyPr wrap="square" anchor="ctr">
            <a:spAutoFit/>
          </a:bodyPr>
          <a:lstStyle/>
          <a:p>
            <a:endParaRPr lang="en-US">
              <a:solidFill>
                <a:srgbClr val="000000"/>
              </a:solidFill>
            </a:endParaRPr>
          </a:p>
        </p:txBody>
      </p:sp>
      <p:sp>
        <p:nvSpPr>
          <p:cNvPr id="199686" name="AutoShape 4"/>
          <p:cNvSpPr>
            <a:spLocks noChangeArrowheads="1"/>
          </p:cNvSpPr>
          <p:nvPr/>
        </p:nvSpPr>
        <p:spPr bwMode="auto">
          <a:xfrm>
            <a:off x="5562600" y="3584317"/>
            <a:ext cx="952500" cy="454283"/>
          </a:xfrm>
          <a:prstGeom prst="downArrow">
            <a:avLst>
              <a:gd name="adj1" fmla="val 50000"/>
              <a:gd name="adj2" fmla="val 25000"/>
            </a:avLst>
          </a:prstGeom>
          <a:noFill/>
          <a:ln w="9525">
            <a:solidFill>
              <a:srgbClr val="0000FF"/>
            </a:solidFill>
            <a:miter lim="800000"/>
            <a:headEnd/>
            <a:tailEnd/>
          </a:ln>
        </p:spPr>
        <p:txBody>
          <a:bodyPr anchor="ctr">
            <a:spAutoFit/>
          </a:bodyPr>
          <a:lstStyle/>
          <a:p>
            <a:endParaRPr lang="en-US">
              <a:solidFill>
                <a:srgbClr val="000000"/>
              </a:solidFill>
            </a:endParaRPr>
          </a:p>
        </p:txBody>
      </p:sp>
      <p:sp>
        <p:nvSpPr>
          <p:cNvPr id="199688" name="Text Box 6"/>
          <p:cNvSpPr txBox="1">
            <a:spLocks noChangeArrowheads="1"/>
          </p:cNvSpPr>
          <p:nvPr/>
        </p:nvSpPr>
        <p:spPr bwMode="auto">
          <a:xfrm>
            <a:off x="3429000" y="3200400"/>
            <a:ext cx="5181600" cy="304800"/>
          </a:xfrm>
          <a:prstGeom prst="rect">
            <a:avLst/>
          </a:prstGeom>
          <a:noFill/>
          <a:ln w="9525">
            <a:noFill/>
            <a:miter lim="800000"/>
            <a:headEnd/>
            <a:tailEnd/>
          </a:ln>
        </p:spPr>
        <p:txBody>
          <a:bodyPr anchor="ctr" anchorCtr="1"/>
          <a:lstStyle/>
          <a:p>
            <a:pPr algn="l" eaLnBrk="0" hangingPunct="0">
              <a:spcBef>
                <a:spcPct val="50000"/>
              </a:spcBef>
            </a:pPr>
            <a:r>
              <a:rPr lang="en-US" sz="1800" b="1" dirty="0">
                <a:solidFill>
                  <a:srgbClr val="000000"/>
                </a:solidFill>
                <a:latin typeface="Courier New" pitchFamily="49" charset="0"/>
              </a:rPr>
              <a:t>Stack</a:t>
            </a:r>
          </a:p>
        </p:txBody>
      </p:sp>
      <p:sp>
        <p:nvSpPr>
          <p:cNvPr id="199692" name="Text Box 10"/>
          <p:cNvSpPr txBox="1">
            <a:spLocks noChangeArrowheads="1"/>
          </p:cNvSpPr>
          <p:nvPr/>
        </p:nvSpPr>
        <p:spPr bwMode="auto">
          <a:xfrm>
            <a:off x="3429000" y="5410200"/>
            <a:ext cx="5181600" cy="838200"/>
          </a:xfrm>
          <a:prstGeom prst="rect">
            <a:avLst/>
          </a:prstGeom>
          <a:solidFill>
            <a:srgbClr val="CCFFCC"/>
          </a:solidFill>
          <a:ln w="9525">
            <a:solidFill>
              <a:schemeClr val="tx1"/>
            </a:solidFill>
            <a:miter lim="800000"/>
            <a:headEnd/>
            <a:tailEnd/>
          </a:ln>
        </p:spPr>
        <p:txBody>
          <a:bodyPr lIns="54000" tIns="10800" rIns="54000" bIns="10800" anchor="ctr" anchorCtr="1"/>
          <a:lstStyle/>
          <a:p>
            <a:pPr algn="l" eaLnBrk="0" hangingPunct="0">
              <a:spcBef>
                <a:spcPct val="50000"/>
              </a:spcBef>
            </a:pPr>
            <a:r>
              <a:rPr lang="en-US" sz="1800" b="1" dirty="0" smtClean="0">
                <a:solidFill>
                  <a:srgbClr val="000000"/>
                </a:solidFill>
                <a:latin typeface="Courier New" pitchFamily="49" charset="0"/>
              </a:rPr>
              <a:t>Code (text</a:t>
            </a:r>
            <a:r>
              <a:rPr lang="en-GB" sz="1800" b="1" dirty="0" smtClean="0">
                <a:solidFill>
                  <a:srgbClr val="000000"/>
                </a:solidFill>
                <a:latin typeface="Courier New" pitchFamily="49" charset="0"/>
              </a:rPr>
              <a:t>)</a:t>
            </a:r>
            <a:endParaRPr lang="en-US" sz="1800" b="1" dirty="0">
              <a:solidFill>
                <a:srgbClr val="000000"/>
              </a:solidFill>
              <a:latin typeface="Courier New" pitchFamily="49" charset="0"/>
            </a:endParaRPr>
          </a:p>
        </p:txBody>
      </p:sp>
      <p:sp>
        <p:nvSpPr>
          <p:cNvPr id="199703" name="Text Box 36"/>
          <p:cNvSpPr txBox="1">
            <a:spLocks noChangeArrowheads="1"/>
          </p:cNvSpPr>
          <p:nvPr/>
        </p:nvSpPr>
        <p:spPr bwMode="auto">
          <a:xfrm>
            <a:off x="3429000" y="4419600"/>
            <a:ext cx="5181600" cy="304800"/>
          </a:xfrm>
          <a:prstGeom prst="rect">
            <a:avLst/>
          </a:prstGeom>
          <a:solidFill>
            <a:srgbClr val="99CCFF"/>
          </a:solidFill>
          <a:ln w="9525">
            <a:solidFill>
              <a:schemeClr val="tx1"/>
            </a:solidFill>
            <a:miter lim="800000"/>
            <a:headEnd/>
            <a:tailEnd/>
          </a:ln>
        </p:spPr>
        <p:txBody>
          <a:bodyPr lIns="54000" tIns="10800" rIns="54000" bIns="10800" anchor="ctr" anchorCtr="1"/>
          <a:lstStyle/>
          <a:p>
            <a:pPr algn="l" eaLnBrk="0" hangingPunct="0">
              <a:spcBef>
                <a:spcPct val="50000"/>
              </a:spcBef>
            </a:pPr>
            <a:r>
              <a:rPr lang="en-US" sz="1600" b="1" dirty="0">
                <a:solidFill>
                  <a:srgbClr val="000000"/>
                </a:solidFill>
                <a:latin typeface="Courier New" pitchFamily="49" charset="0"/>
              </a:rPr>
              <a:t>Uninitialized </a:t>
            </a:r>
            <a:r>
              <a:rPr lang="en-US" sz="1600" b="1" dirty="0" smtClean="0">
                <a:solidFill>
                  <a:srgbClr val="000000"/>
                </a:solidFill>
                <a:latin typeface="Courier New" pitchFamily="49" charset="0"/>
              </a:rPr>
              <a:t>data (</a:t>
            </a:r>
            <a:r>
              <a:rPr lang="en-US" sz="1600" b="1" dirty="0" err="1" smtClean="0">
                <a:solidFill>
                  <a:srgbClr val="000000"/>
                </a:solidFill>
                <a:latin typeface="Courier New" pitchFamily="49" charset="0"/>
              </a:rPr>
              <a:t>bss</a:t>
            </a:r>
            <a:r>
              <a:rPr lang="en-US" sz="1600" b="1" dirty="0" smtClean="0">
                <a:solidFill>
                  <a:srgbClr val="000000"/>
                </a:solidFill>
                <a:latin typeface="Courier New" pitchFamily="49" charset="0"/>
              </a:rPr>
              <a:t>)</a:t>
            </a:r>
            <a:endParaRPr lang="en-US" sz="1600" b="1" dirty="0">
              <a:solidFill>
                <a:srgbClr val="000000"/>
              </a:solidFill>
              <a:latin typeface="Courier New" pitchFamily="49" charset="0"/>
            </a:endParaRPr>
          </a:p>
        </p:txBody>
      </p:sp>
      <p:sp>
        <p:nvSpPr>
          <p:cNvPr id="199704" name="Text Box 37"/>
          <p:cNvSpPr txBox="1">
            <a:spLocks noChangeArrowheads="1"/>
          </p:cNvSpPr>
          <p:nvPr/>
        </p:nvSpPr>
        <p:spPr bwMode="auto">
          <a:xfrm>
            <a:off x="3429000" y="4724400"/>
            <a:ext cx="5181600" cy="381000"/>
          </a:xfrm>
          <a:prstGeom prst="rect">
            <a:avLst/>
          </a:prstGeom>
          <a:solidFill>
            <a:srgbClr val="00CCFF"/>
          </a:solidFill>
          <a:ln w="9525">
            <a:solidFill>
              <a:schemeClr val="tx1"/>
            </a:solidFill>
            <a:miter lim="800000"/>
            <a:headEnd/>
            <a:tailEnd/>
          </a:ln>
        </p:spPr>
        <p:txBody>
          <a:bodyPr lIns="54000" tIns="10800" rIns="54000" bIns="10800" anchor="ctr" anchorCtr="1"/>
          <a:lstStyle/>
          <a:p>
            <a:pPr algn="l" eaLnBrk="0" hangingPunct="0">
              <a:spcBef>
                <a:spcPct val="50000"/>
              </a:spcBef>
            </a:pPr>
            <a:r>
              <a:rPr lang="en-US" sz="1800" b="1" dirty="0">
                <a:solidFill>
                  <a:srgbClr val="000000"/>
                </a:solidFill>
                <a:latin typeface="Courier New" pitchFamily="49" charset="0"/>
              </a:rPr>
              <a:t>Initialized </a:t>
            </a:r>
            <a:r>
              <a:rPr lang="en-US" sz="1800" b="1" dirty="0" smtClean="0">
                <a:solidFill>
                  <a:srgbClr val="000000"/>
                </a:solidFill>
                <a:latin typeface="Courier New" pitchFamily="49" charset="0"/>
              </a:rPr>
              <a:t>data (data)</a:t>
            </a:r>
            <a:endParaRPr lang="en-US" sz="1800" b="1" dirty="0">
              <a:solidFill>
                <a:srgbClr val="000000"/>
              </a:solidFill>
              <a:latin typeface="Courier New" pitchFamily="49" charset="0"/>
            </a:endParaRPr>
          </a:p>
        </p:txBody>
      </p:sp>
      <p:sp>
        <p:nvSpPr>
          <p:cNvPr id="199706" name="Text Box 39"/>
          <p:cNvSpPr txBox="1">
            <a:spLocks noChangeArrowheads="1"/>
          </p:cNvSpPr>
          <p:nvPr/>
        </p:nvSpPr>
        <p:spPr bwMode="auto">
          <a:xfrm>
            <a:off x="3429000" y="5105400"/>
            <a:ext cx="5181600" cy="306388"/>
          </a:xfrm>
          <a:prstGeom prst="rect">
            <a:avLst/>
          </a:prstGeom>
          <a:solidFill>
            <a:srgbClr val="33CCCC"/>
          </a:solidFill>
          <a:ln w="9525">
            <a:solidFill>
              <a:schemeClr val="tx1"/>
            </a:solidFill>
            <a:miter lim="800000"/>
            <a:headEnd/>
            <a:tailEnd/>
          </a:ln>
        </p:spPr>
        <p:txBody>
          <a:bodyPr lIns="54000" tIns="10800" rIns="54000" bIns="10800" anchor="ctr" anchorCtr="1"/>
          <a:lstStyle/>
          <a:p>
            <a:pPr algn="l" eaLnBrk="0" hangingPunct="0">
              <a:spcBef>
                <a:spcPct val="50000"/>
              </a:spcBef>
            </a:pPr>
            <a:r>
              <a:rPr lang="en-GB" sz="1800" b="1" dirty="0">
                <a:solidFill>
                  <a:srgbClr val="000000"/>
                </a:solidFill>
                <a:latin typeface="Courier New" pitchFamily="49" charset="0"/>
              </a:rPr>
              <a:t>Read only </a:t>
            </a:r>
            <a:r>
              <a:rPr lang="en-GB" sz="1800" b="1" dirty="0" smtClean="0">
                <a:solidFill>
                  <a:srgbClr val="000000"/>
                </a:solidFill>
                <a:latin typeface="Courier New" pitchFamily="49" charset="0"/>
              </a:rPr>
              <a:t>data (lit)</a:t>
            </a:r>
            <a:endParaRPr lang="en-US" sz="1800" b="1" dirty="0">
              <a:solidFill>
                <a:srgbClr val="000000"/>
              </a:solidFill>
              <a:latin typeface="Courier New" pitchFamily="49" charset="0"/>
            </a:endParaRPr>
          </a:p>
        </p:txBody>
      </p:sp>
      <p:sp>
        <p:nvSpPr>
          <p:cNvPr id="44" name="Title 1"/>
          <p:cNvSpPr>
            <a:spLocks noGrp="1"/>
          </p:cNvSpPr>
          <p:nvPr>
            <p:ph type="title" idx="4294967295"/>
          </p:nvPr>
        </p:nvSpPr>
        <p:spPr>
          <a:xfrm>
            <a:off x="457200" y="152400"/>
            <a:ext cx="8229600" cy="1371600"/>
          </a:xfrm>
        </p:spPr>
        <p:txBody>
          <a:bodyPr/>
          <a:lstStyle/>
          <a:p>
            <a:pPr lvl="0">
              <a:defRPr/>
            </a:pPr>
            <a:r>
              <a:rPr lang="en-US" dirty="0" smtClean="0"/>
              <a:t>Mapping Sections</a:t>
            </a:r>
            <a:br>
              <a:rPr lang="en-US" dirty="0" smtClean="0"/>
            </a:br>
            <a:r>
              <a:rPr lang="en-US" sz="2400" dirty="0" smtClean="0"/>
              <a:t>Example – Memory Layout</a:t>
            </a:r>
            <a:endParaRPr lang="en-US" sz="2400" dirty="0"/>
          </a:p>
        </p:txBody>
      </p:sp>
      <p:sp>
        <p:nvSpPr>
          <p:cNvPr id="45" name="Text Box 6"/>
          <p:cNvSpPr txBox="1">
            <a:spLocks noChangeArrowheads="1"/>
          </p:cNvSpPr>
          <p:nvPr/>
        </p:nvSpPr>
        <p:spPr bwMode="auto">
          <a:xfrm>
            <a:off x="3429000" y="1828800"/>
            <a:ext cx="5181600" cy="1143000"/>
          </a:xfrm>
          <a:prstGeom prst="rect">
            <a:avLst/>
          </a:prstGeom>
          <a:solidFill>
            <a:schemeClr val="tx1">
              <a:lumMod val="95000"/>
            </a:schemeClr>
          </a:solidFill>
          <a:ln w="9525">
            <a:solidFill>
              <a:schemeClr val="tx1"/>
            </a:solidFill>
            <a:miter lim="800000"/>
            <a:headEnd/>
            <a:tailEnd/>
          </a:ln>
        </p:spPr>
        <p:txBody>
          <a:bodyPr anchor="ctr" anchorCtr="1"/>
          <a:lstStyle/>
          <a:p>
            <a:pPr algn="l" eaLnBrk="0" hangingPunct="0">
              <a:spcBef>
                <a:spcPct val="50000"/>
              </a:spcBef>
            </a:pPr>
            <a:endParaRPr lang="en-US" sz="1800" b="1" dirty="0">
              <a:solidFill>
                <a:srgbClr val="000000"/>
              </a:solidFill>
              <a:latin typeface="Courier New" pitchFamily="49" charset="0"/>
            </a:endParaRPr>
          </a:p>
        </p:txBody>
      </p:sp>
      <p:sp>
        <p:nvSpPr>
          <p:cNvPr id="46" name="AutoShape 4"/>
          <p:cNvSpPr>
            <a:spLocks noChangeArrowheads="1"/>
          </p:cNvSpPr>
          <p:nvPr/>
        </p:nvSpPr>
        <p:spPr bwMode="auto">
          <a:xfrm rot="10800000">
            <a:off x="5562600" y="2133600"/>
            <a:ext cx="952500" cy="454283"/>
          </a:xfrm>
          <a:prstGeom prst="downArrow">
            <a:avLst>
              <a:gd name="adj1" fmla="val 50000"/>
              <a:gd name="adj2" fmla="val 25000"/>
            </a:avLst>
          </a:prstGeom>
          <a:noFill/>
          <a:ln w="9525">
            <a:solidFill>
              <a:srgbClr val="0000FF"/>
            </a:solidFill>
            <a:miter lim="800000"/>
            <a:headEnd/>
            <a:tailEnd/>
          </a:ln>
        </p:spPr>
        <p:txBody>
          <a:bodyPr anchor="ctr">
            <a:spAutoFit/>
          </a:bodyPr>
          <a:lstStyle/>
          <a:p>
            <a:endParaRPr lang="en-US">
              <a:solidFill>
                <a:srgbClr val="000000"/>
              </a:solidFill>
            </a:endParaRPr>
          </a:p>
        </p:txBody>
      </p:sp>
      <p:sp>
        <p:nvSpPr>
          <p:cNvPr id="47" name="Text Box 6"/>
          <p:cNvSpPr txBox="1">
            <a:spLocks noChangeArrowheads="1"/>
          </p:cNvSpPr>
          <p:nvPr/>
        </p:nvSpPr>
        <p:spPr bwMode="auto">
          <a:xfrm>
            <a:off x="3429000" y="2667000"/>
            <a:ext cx="5181600" cy="304800"/>
          </a:xfrm>
          <a:prstGeom prst="rect">
            <a:avLst/>
          </a:prstGeom>
          <a:noFill/>
          <a:ln w="9525">
            <a:noFill/>
            <a:miter lim="800000"/>
            <a:headEnd/>
            <a:tailEnd/>
          </a:ln>
        </p:spPr>
        <p:txBody>
          <a:bodyPr anchor="ctr" anchorCtr="1"/>
          <a:lstStyle/>
          <a:p>
            <a:pPr algn="l" eaLnBrk="0" hangingPunct="0">
              <a:spcBef>
                <a:spcPct val="50000"/>
              </a:spcBef>
            </a:pPr>
            <a:r>
              <a:rPr lang="en-US" sz="1800" b="1" dirty="0" smtClean="0">
                <a:solidFill>
                  <a:srgbClr val="000000"/>
                </a:solidFill>
                <a:latin typeface="Courier New" pitchFamily="49" charset="0"/>
              </a:rPr>
              <a:t>Heap</a:t>
            </a:r>
            <a:endParaRPr lang="en-US" sz="1800" b="1" dirty="0">
              <a:solidFill>
                <a:srgbClr val="000000"/>
              </a:solidFill>
              <a:latin typeface="Courier New" pitchFamily="49" charset="0"/>
            </a:endParaRPr>
          </a:p>
        </p:txBody>
      </p:sp>
      <p:sp>
        <p:nvSpPr>
          <p:cNvPr id="16" name="Chevron 15"/>
          <p:cNvSpPr/>
          <p:nvPr/>
        </p:nvSpPr>
        <p:spPr>
          <a:xfrm>
            <a:off x="2590800" y="3657600"/>
            <a:ext cx="762000" cy="838200"/>
          </a:xfrm>
          <a:prstGeom prst="chevron">
            <a:avLst>
              <a:gd name="adj" fmla="val 19024"/>
            </a:avLst>
          </a:prstGeom>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r>
              <a:rPr lang="en-US" sz="1200" b="1" dirty="0" smtClean="0">
                <a:solidFill>
                  <a:schemeClr val="tx1"/>
                </a:solidFill>
              </a:rPr>
              <a:t>Locate</a:t>
            </a:r>
            <a:endParaRPr lang="en-US" sz="1200" b="1" dirty="0">
              <a:solidFill>
                <a:schemeClr val="tx1"/>
              </a:solidFill>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itle 1"/>
          <p:cNvSpPr>
            <a:spLocks noGrp="1"/>
          </p:cNvSpPr>
          <p:nvPr>
            <p:ph type="title" idx="4294967295"/>
          </p:nvPr>
        </p:nvSpPr>
        <p:spPr>
          <a:xfrm>
            <a:off x="457200" y="152400"/>
            <a:ext cx="8229600" cy="1371600"/>
          </a:xfrm>
        </p:spPr>
        <p:txBody>
          <a:bodyPr/>
          <a:lstStyle/>
          <a:p>
            <a:pPr lvl="0">
              <a:defRPr/>
            </a:pPr>
            <a:r>
              <a:rPr lang="en-US" dirty="0" smtClean="0"/>
              <a:t>Mapping Sections</a:t>
            </a:r>
            <a:br>
              <a:rPr lang="en-US" dirty="0" smtClean="0"/>
            </a:br>
            <a:r>
              <a:rPr lang="en-US" sz="2400" dirty="0" smtClean="0"/>
              <a:t>Example: Memory Sections Mapping</a:t>
            </a:r>
            <a:endParaRPr lang="en-US" sz="2400" dirty="0"/>
          </a:p>
        </p:txBody>
      </p:sp>
      <p:sp>
        <p:nvSpPr>
          <p:cNvPr id="3" name="Content Placeholder 2"/>
          <p:cNvSpPr>
            <a:spLocks noGrp="1"/>
          </p:cNvSpPr>
          <p:nvPr>
            <p:ph idx="4294967295"/>
          </p:nvPr>
        </p:nvSpPr>
        <p:spPr/>
        <p:txBody>
          <a:bodyPr>
            <a:normAutofit lnSpcReduction="10000"/>
          </a:bodyPr>
          <a:lstStyle/>
          <a:p>
            <a:pPr>
              <a:lnSpc>
                <a:spcPct val="80000"/>
              </a:lnSpc>
            </a:pPr>
            <a:r>
              <a:rPr lang="en-US" sz="2000" dirty="0" smtClean="0"/>
              <a:t>SECTION SUMMARY</a:t>
            </a:r>
          </a:p>
          <a:p>
            <a:pPr>
              <a:lnSpc>
                <a:spcPct val="80000"/>
              </a:lnSpc>
            </a:pPr>
            <a:r>
              <a:rPr lang="en-US" sz="2000" dirty="0" smtClean="0"/>
              <a:t>_______________</a:t>
            </a:r>
          </a:p>
          <a:p>
            <a:pPr>
              <a:lnSpc>
                <a:spcPct val="80000"/>
              </a:lnSpc>
            </a:pPr>
            <a:endParaRPr lang="en-US" sz="2000" dirty="0" smtClean="0"/>
          </a:p>
          <a:p>
            <a:pPr>
              <a:lnSpc>
                <a:spcPct val="80000"/>
              </a:lnSpc>
            </a:pPr>
            <a:r>
              <a:rPr lang="en-US" sz="2000" dirty="0" smtClean="0"/>
              <a:t>OUTPUT/  	TYPE   	   START        	END</a:t>
            </a:r>
          </a:p>
          <a:p>
            <a:pPr>
              <a:lnSpc>
                <a:spcPct val="80000"/>
              </a:lnSpc>
            </a:pPr>
            <a:r>
              <a:rPr lang="en-US" sz="2000" dirty="0" smtClean="0"/>
              <a:t> INPUT 	SECTION  ADDRESS   	</a:t>
            </a:r>
            <a:r>
              <a:rPr lang="en-US" sz="2000" dirty="0" err="1" smtClean="0"/>
              <a:t>ADDRESS</a:t>
            </a:r>
            <a:r>
              <a:rPr lang="en-US" sz="2000" dirty="0" smtClean="0"/>
              <a:t>   	LENGTH</a:t>
            </a:r>
          </a:p>
          <a:p>
            <a:pPr>
              <a:lnSpc>
                <a:spcPct val="80000"/>
              </a:lnSpc>
            </a:pPr>
            <a:endParaRPr lang="en-US" sz="2000" dirty="0" smtClean="0"/>
          </a:p>
          <a:p>
            <a:pPr>
              <a:lnSpc>
                <a:spcPct val="80000"/>
              </a:lnSpc>
            </a:pPr>
            <a:r>
              <a:rPr lang="en-US" sz="2000" dirty="0" smtClean="0"/>
              <a:t>.</a:t>
            </a:r>
            <a:r>
              <a:rPr lang="en-US" sz="2000" dirty="0" err="1" smtClean="0"/>
              <a:t>fini</a:t>
            </a:r>
            <a:r>
              <a:rPr lang="en-US" sz="2000" dirty="0" smtClean="0"/>
              <a:t>    	text	00010000  	00010013  	00000014</a:t>
            </a:r>
            <a:br>
              <a:rPr lang="en-US" sz="2000" dirty="0" smtClean="0"/>
            </a:br>
            <a:r>
              <a:rPr lang="en-US" sz="2000" dirty="0" smtClean="0"/>
              <a:t>.init    	text   	00010014  	00010047  	00000034</a:t>
            </a:r>
          </a:p>
          <a:p>
            <a:pPr>
              <a:lnSpc>
                <a:spcPct val="80000"/>
              </a:lnSpc>
            </a:pPr>
            <a:r>
              <a:rPr lang="en-US" sz="2000" dirty="0" smtClean="0"/>
              <a:t>.text    	</a:t>
            </a:r>
            <a:r>
              <a:rPr lang="en-US" sz="2000" dirty="0" err="1" smtClean="0"/>
              <a:t>text</a:t>
            </a:r>
            <a:r>
              <a:rPr lang="en-US" sz="2000" dirty="0" smtClean="0"/>
              <a:t>   	00010050  	00010de3  	00000d94</a:t>
            </a:r>
          </a:p>
          <a:p>
            <a:pPr>
              <a:lnSpc>
                <a:spcPct val="80000"/>
              </a:lnSpc>
            </a:pPr>
            <a:r>
              <a:rPr lang="en-US" sz="2000" dirty="0" smtClean="0"/>
              <a:t>.</a:t>
            </a:r>
            <a:r>
              <a:rPr lang="en-US" sz="2000" dirty="0" err="1" smtClean="0"/>
              <a:t>rodata</a:t>
            </a:r>
            <a:r>
              <a:rPr lang="en-US" sz="2000" dirty="0" smtClean="0"/>
              <a:t> 	lit    	00010de4  	00010dfb  	00000018</a:t>
            </a:r>
          </a:p>
          <a:p>
            <a:pPr>
              <a:lnSpc>
                <a:spcPct val="80000"/>
              </a:lnSpc>
            </a:pPr>
            <a:r>
              <a:rPr lang="en-US" sz="2000" dirty="0" smtClean="0"/>
              <a:t>.data    	</a:t>
            </a:r>
            <a:r>
              <a:rPr lang="en-US" sz="2000" dirty="0" err="1" smtClean="0"/>
              <a:t>data</a:t>
            </a:r>
            <a:r>
              <a:rPr lang="en-US" sz="2000" dirty="0" smtClean="0"/>
              <a:t>   	00011000  	0001102c  	0000002d</a:t>
            </a:r>
          </a:p>
          <a:p>
            <a:pPr>
              <a:lnSpc>
                <a:spcPct val="80000"/>
              </a:lnSpc>
            </a:pPr>
            <a:r>
              <a:rPr lang="en-US" sz="2000" dirty="0" smtClean="0"/>
              <a:t>.data1   	data   	00011100  	00011727  	00000628</a:t>
            </a:r>
          </a:p>
          <a:p>
            <a:pPr>
              <a:lnSpc>
                <a:spcPct val="80000"/>
              </a:lnSpc>
            </a:pPr>
            <a:r>
              <a:rPr lang="en-US" sz="2000" dirty="0" smtClean="0"/>
              <a:t>.</a:t>
            </a:r>
            <a:r>
              <a:rPr lang="en-US" sz="2000" dirty="0" err="1" smtClean="0"/>
              <a:t>bss</a:t>
            </a:r>
            <a:r>
              <a:rPr lang="en-US" sz="2000" dirty="0" smtClean="0"/>
              <a:t>     	</a:t>
            </a:r>
            <a:r>
              <a:rPr lang="en-US" sz="2000" dirty="0" err="1" smtClean="0"/>
              <a:t>bss</a:t>
            </a:r>
            <a:r>
              <a:rPr lang="en-US" sz="2000" dirty="0" smtClean="0"/>
              <a:t>    	00011728  	000118b7  	00000190</a:t>
            </a:r>
          </a:p>
          <a:p>
            <a:pPr>
              <a:lnSpc>
                <a:spcPct val="80000"/>
              </a:lnSpc>
            </a:pPr>
            <a:r>
              <a:rPr lang="en-US" sz="2000" dirty="0" smtClean="0"/>
              <a:t>.stack   	</a:t>
            </a:r>
            <a:r>
              <a:rPr lang="en-US" sz="2000" dirty="0" err="1" smtClean="0"/>
              <a:t>bss</a:t>
            </a:r>
            <a:r>
              <a:rPr lang="en-US" sz="2000" dirty="0" smtClean="0"/>
              <a:t>    	000118b8  	000218b7  	00010000</a:t>
            </a:r>
          </a:p>
          <a:p>
            <a:pPr>
              <a:lnSpc>
                <a:spcPct val="80000"/>
              </a:lnSpc>
            </a:pPr>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Box 6"/>
          <p:cNvSpPr txBox="1">
            <a:spLocks noChangeArrowheads="1"/>
          </p:cNvSpPr>
          <p:nvPr/>
        </p:nvSpPr>
        <p:spPr bwMode="auto">
          <a:xfrm>
            <a:off x="1981200" y="2590800"/>
            <a:ext cx="5181600" cy="4038600"/>
          </a:xfrm>
          <a:prstGeom prst="rect">
            <a:avLst/>
          </a:prstGeom>
          <a:solidFill>
            <a:schemeClr val="tx1">
              <a:lumMod val="95000"/>
            </a:schemeClr>
          </a:solidFill>
          <a:ln w="9525">
            <a:solidFill>
              <a:schemeClr val="tx1"/>
            </a:solidFill>
            <a:miter lim="800000"/>
            <a:headEnd/>
            <a:tailEnd/>
          </a:ln>
        </p:spPr>
        <p:txBody>
          <a:bodyPr anchor="ctr" anchorCtr="1"/>
          <a:lstStyle/>
          <a:p>
            <a:pPr algn="l" eaLnBrk="0" hangingPunct="0">
              <a:spcBef>
                <a:spcPct val="50000"/>
              </a:spcBef>
            </a:pPr>
            <a:r>
              <a:rPr lang="en-US" sz="1800" b="1" dirty="0">
                <a:solidFill>
                  <a:srgbClr val="000000"/>
                </a:solidFill>
                <a:latin typeface="Courier New" pitchFamily="49" charset="0"/>
              </a:rPr>
              <a:t>Stack</a:t>
            </a:r>
          </a:p>
        </p:txBody>
      </p:sp>
      <p:sp>
        <p:nvSpPr>
          <p:cNvPr id="199684" name="Rectangle 2"/>
          <p:cNvSpPr>
            <a:spLocks noChangeArrowheads="1"/>
          </p:cNvSpPr>
          <p:nvPr/>
        </p:nvSpPr>
        <p:spPr bwMode="auto">
          <a:xfrm>
            <a:off x="2009058" y="4235420"/>
            <a:ext cx="5153742" cy="400110"/>
          </a:xfrm>
          <a:prstGeom prst="rect">
            <a:avLst/>
          </a:prstGeom>
          <a:solidFill>
            <a:srgbClr val="EAEAEA"/>
          </a:solidFill>
          <a:ln w="9525">
            <a:solidFill>
              <a:schemeClr val="tx1"/>
            </a:solidFill>
            <a:miter lim="800000"/>
            <a:headEnd/>
            <a:tailEnd/>
          </a:ln>
        </p:spPr>
        <p:txBody>
          <a:bodyPr wrap="square" anchor="ctr">
            <a:spAutoFit/>
          </a:bodyPr>
          <a:lstStyle/>
          <a:p>
            <a:endParaRPr lang="en-US">
              <a:solidFill>
                <a:srgbClr val="000000"/>
              </a:solidFill>
            </a:endParaRPr>
          </a:p>
        </p:txBody>
      </p:sp>
      <p:sp>
        <p:nvSpPr>
          <p:cNvPr id="199686" name="AutoShape 4"/>
          <p:cNvSpPr>
            <a:spLocks noChangeArrowheads="1"/>
          </p:cNvSpPr>
          <p:nvPr/>
        </p:nvSpPr>
        <p:spPr bwMode="auto">
          <a:xfrm>
            <a:off x="4114800" y="2971800"/>
            <a:ext cx="952500" cy="454283"/>
          </a:xfrm>
          <a:prstGeom prst="downArrow">
            <a:avLst>
              <a:gd name="adj1" fmla="val 50000"/>
              <a:gd name="adj2" fmla="val 25000"/>
            </a:avLst>
          </a:prstGeom>
          <a:noFill/>
          <a:ln w="9525">
            <a:solidFill>
              <a:srgbClr val="0000FF"/>
            </a:solidFill>
            <a:miter lim="800000"/>
            <a:headEnd/>
            <a:tailEnd/>
          </a:ln>
        </p:spPr>
        <p:txBody>
          <a:bodyPr anchor="ctr">
            <a:spAutoFit/>
          </a:bodyPr>
          <a:lstStyle/>
          <a:p>
            <a:endParaRPr lang="en-US">
              <a:solidFill>
                <a:srgbClr val="000000"/>
              </a:solidFill>
            </a:endParaRPr>
          </a:p>
        </p:txBody>
      </p:sp>
      <p:sp>
        <p:nvSpPr>
          <p:cNvPr id="199688" name="Text Box 6"/>
          <p:cNvSpPr txBox="1">
            <a:spLocks noChangeArrowheads="1"/>
          </p:cNvSpPr>
          <p:nvPr/>
        </p:nvSpPr>
        <p:spPr bwMode="auto">
          <a:xfrm>
            <a:off x="1981200" y="2590800"/>
            <a:ext cx="5181600" cy="304800"/>
          </a:xfrm>
          <a:prstGeom prst="rect">
            <a:avLst/>
          </a:prstGeom>
          <a:noFill/>
          <a:ln w="9525">
            <a:noFill/>
            <a:miter lim="800000"/>
            <a:headEnd/>
            <a:tailEnd/>
          </a:ln>
        </p:spPr>
        <p:txBody>
          <a:bodyPr anchor="ctr" anchorCtr="1"/>
          <a:lstStyle/>
          <a:p>
            <a:pPr algn="l" eaLnBrk="0" hangingPunct="0">
              <a:spcBef>
                <a:spcPct val="50000"/>
              </a:spcBef>
            </a:pPr>
            <a:r>
              <a:rPr lang="en-US" sz="1800" b="1" dirty="0">
                <a:solidFill>
                  <a:srgbClr val="000000"/>
                </a:solidFill>
                <a:latin typeface="Courier New" pitchFamily="49" charset="0"/>
              </a:rPr>
              <a:t>Stack</a:t>
            </a:r>
          </a:p>
        </p:txBody>
      </p:sp>
      <p:sp>
        <p:nvSpPr>
          <p:cNvPr id="199689" name="Text Box 7"/>
          <p:cNvSpPr txBox="1">
            <a:spLocks noChangeArrowheads="1"/>
          </p:cNvSpPr>
          <p:nvPr/>
        </p:nvSpPr>
        <p:spPr bwMode="auto">
          <a:xfrm>
            <a:off x="1981200" y="6324600"/>
            <a:ext cx="5181600" cy="306388"/>
          </a:xfrm>
          <a:prstGeom prst="rect">
            <a:avLst/>
          </a:prstGeom>
          <a:solidFill>
            <a:srgbClr val="E9FFE9"/>
          </a:solidFill>
          <a:ln w="9525">
            <a:solidFill>
              <a:schemeClr val="tx1"/>
            </a:solidFill>
            <a:miter lim="800000"/>
            <a:headEnd/>
            <a:tailEnd/>
          </a:ln>
        </p:spPr>
        <p:txBody>
          <a:bodyPr lIns="54000" tIns="10800" rIns="54000" bIns="10800" anchor="ctr" anchorCtr="1"/>
          <a:lstStyle/>
          <a:p>
            <a:pPr algn="l" eaLnBrk="0" hangingPunct="0">
              <a:spcBef>
                <a:spcPct val="50000"/>
              </a:spcBef>
            </a:pPr>
            <a:r>
              <a:rPr lang="en-GB" sz="1800" b="1" dirty="0" smtClean="0">
                <a:solidFill>
                  <a:srgbClr val="000000"/>
                </a:solidFill>
                <a:latin typeface="Courier New" pitchFamily="49" charset="0"/>
              </a:rPr>
              <a:t>MY_SPECIAL_SECTION</a:t>
            </a:r>
            <a:endParaRPr lang="en-US" sz="1800" b="1" dirty="0">
              <a:solidFill>
                <a:srgbClr val="000000"/>
              </a:solidFill>
              <a:latin typeface="Courier New" pitchFamily="49" charset="0"/>
            </a:endParaRPr>
          </a:p>
        </p:txBody>
      </p:sp>
      <p:sp>
        <p:nvSpPr>
          <p:cNvPr id="199690" name="Text Box 8"/>
          <p:cNvSpPr txBox="1">
            <a:spLocks noChangeArrowheads="1"/>
          </p:cNvSpPr>
          <p:nvPr/>
        </p:nvSpPr>
        <p:spPr bwMode="auto">
          <a:xfrm>
            <a:off x="7162800" y="2971800"/>
            <a:ext cx="1371600" cy="381000"/>
          </a:xfrm>
          <a:prstGeom prst="rect">
            <a:avLst/>
          </a:prstGeom>
          <a:noFill/>
          <a:ln w="9525">
            <a:noFill/>
            <a:miter lim="800000"/>
            <a:headEnd/>
            <a:tailEnd/>
          </a:ln>
        </p:spPr>
        <p:txBody>
          <a:bodyPr/>
          <a:lstStyle/>
          <a:p>
            <a:pPr eaLnBrk="0" hangingPunct="0">
              <a:spcBef>
                <a:spcPct val="50000"/>
              </a:spcBef>
            </a:pPr>
            <a:r>
              <a:rPr lang="en-US" sz="1800" b="1" dirty="0" smtClean="0">
                <a:solidFill>
                  <a:srgbClr val="000000"/>
                </a:solidFill>
                <a:latin typeface="Courier New" pitchFamily="49" charset="0"/>
                <a:cs typeface="Courier New" pitchFamily="49" charset="0"/>
              </a:rPr>
              <a:t>MEMORY_2</a:t>
            </a:r>
            <a:endParaRPr lang="en-US" sz="1800" b="1" dirty="0">
              <a:solidFill>
                <a:srgbClr val="000000"/>
              </a:solidFill>
              <a:latin typeface="Courier New" pitchFamily="49" charset="0"/>
            </a:endParaRPr>
          </a:p>
        </p:txBody>
      </p:sp>
      <p:sp>
        <p:nvSpPr>
          <p:cNvPr id="199692" name="Text Box 10"/>
          <p:cNvSpPr txBox="1">
            <a:spLocks noChangeArrowheads="1"/>
          </p:cNvSpPr>
          <p:nvPr/>
        </p:nvSpPr>
        <p:spPr bwMode="auto">
          <a:xfrm>
            <a:off x="1981200" y="5486400"/>
            <a:ext cx="5181600" cy="838200"/>
          </a:xfrm>
          <a:prstGeom prst="rect">
            <a:avLst/>
          </a:prstGeom>
          <a:solidFill>
            <a:srgbClr val="CCFFCC"/>
          </a:solidFill>
          <a:ln w="9525">
            <a:solidFill>
              <a:schemeClr val="tx1"/>
            </a:solidFill>
            <a:miter lim="800000"/>
            <a:headEnd/>
            <a:tailEnd/>
          </a:ln>
        </p:spPr>
        <p:txBody>
          <a:bodyPr lIns="54000" tIns="10800" rIns="54000" bIns="10800" anchor="ctr" anchorCtr="1"/>
          <a:lstStyle/>
          <a:p>
            <a:pPr algn="l" eaLnBrk="0" hangingPunct="0">
              <a:spcBef>
                <a:spcPct val="50000"/>
              </a:spcBef>
            </a:pPr>
            <a:r>
              <a:rPr lang="en-US" sz="1800" b="1" dirty="0" smtClean="0">
                <a:solidFill>
                  <a:srgbClr val="000000"/>
                </a:solidFill>
                <a:latin typeface="Courier New" pitchFamily="49" charset="0"/>
              </a:rPr>
              <a:t>Code (text</a:t>
            </a:r>
            <a:r>
              <a:rPr lang="en-GB" sz="1800" b="1" dirty="0" smtClean="0">
                <a:solidFill>
                  <a:srgbClr val="000000"/>
                </a:solidFill>
                <a:latin typeface="Courier New" pitchFamily="49" charset="0"/>
              </a:rPr>
              <a:t>)</a:t>
            </a:r>
            <a:endParaRPr lang="en-US" sz="1800" b="1" dirty="0">
              <a:solidFill>
                <a:srgbClr val="000000"/>
              </a:solidFill>
              <a:latin typeface="Courier New" pitchFamily="49" charset="0"/>
            </a:endParaRPr>
          </a:p>
        </p:txBody>
      </p:sp>
      <p:sp>
        <p:nvSpPr>
          <p:cNvPr id="199703" name="Text Box 36"/>
          <p:cNvSpPr txBox="1">
            <a:spLocks noChangeArrowheads="1"/>
          </p:cNvSpPr>
          <p:nvPr/>
        </p:nvSpPr>
        <p:spPr bwMode="auto">
          <a:xfrm>
            <a:off x="1981200" y="4038600"/>
            <a:ext cx="5181600" cy="304800"/>
          </a:xfrm>
          <a:prstGeom prst="rect">
            <a:avLst/>
          </a:prstGeom>
          <a:solidFill>
            <a:srgbClr val="99CCFF"/>
          </a:solidFill>
          <a:ln w="9525">
            <a:solidFill>
              <a:schemeClr val="tx1"/>
            </a:solidFill>
            <a:miter lim="800000"/>
            <a:headEnd/>
            <a:tailEnd/>
          </a:ln>
        </p:spPr>
        <p:txBody>
          <a:bodyPr lIns="54000" tIns="10800" rIns="54000" bIns="10800" anchor="ctr" anchorCtr="1"/>
          <a:lstStyle/>
          <a:p>
            <a:pPr algn="l" eaLnBrk="0" hangingPunct="0">
              <a:spcBef>
                <a:spcPct val="50000"/>
              </a:spcBef>
            </a:pPr>
            <a:r>
              <a:rPr lang="en-US" sz="1600" b="1" dirty="0">
                <a:solidFill>
                  <a:srgbClr val="000000"/>
                </a:solidFill>
                <a:latin typeface="Courier New" pitchFamily="49" charset="0"/>
              </a:rPr>
              <a:t>Uninitialized </a:t>
            </a:r>
            <a:r>
              <a:rPr lang="en-US" sz="1600" b="1" dirty="0" smtClean="0">
                <a:solidFill>
                  <a:srgbClr val="000000"/>
                </a:solidFill>
                <a:latin typeface="Courier New" pitchFamily="49" charset="0"/>
              </a:rPr>
              <a:t>data (</a:t>
            </a:r>
            <a:r>
              <a:rPr lang="en-US" sz="1600" b="1" dirty="0" err="1" smtClean="0">
                <a:solidFill>
                  <a:srgbClr val="000000"/>
                </a:solidFill>
                <a:latin typeface="Courier New" pitchFamily="49" charset="0"/>
              </a:rPr>
              <a:t>bss</a:t>
            </a:r>
            <a:r>
              <a:rPr lang="en-US" sz="1600" b="1" dirty="0" smtClean="0">
                <a:solidFill>
                  <a:srgbClr val="000000"/>
                </a:solidFill>
                <a:latin typeface="Courier New" pitchFamily="49" charset="0"/>
              </a:rPr>
              <a:t>)</a:t>
            </a:r>
            <a:endParaRPr lang="en-US" sz="1600" b="1" dirty="0">
              <a:solidFill>
                <a:srgbClr val="000000"/>
              </a:solidFill>
              <a:latin typeface="Courier New" pitchFamily="49" charset="0"/>
            </a:endParaRPr>
          </a:p>
        </p:txBody>
      </p:sp>
      <p:sp>
        <p:nvSpPr>
          <p:cNvPr id="199704" name="Text Box 37"/>
          <p:cNvSpPr txBox="1">
            <a:spLocks noChangeArrowheads="1"/>
          </p:cNvSpPr>
          <p:nvPr/>
        </p:nvSpPr>
        <p:spPr bwMode="auto">
          <a:xfrm>
            <a:off x="1981200" y="4343400"/>
            <a:ext cx="5181600" cy="381000"/>
          </a:xfrm>
          <a:prstGeom prst="rect">
            <a:avLst/>
          </a:prstGeom>
          <a:solidFill>
            <a:srgbClr val="00CCFF"/>
          </a:solidFill>
          <a:ln w="9525">
            <a:solidFill>
              <a:schemeClr val="tx1"/>
            </a:solidFill>
            <a:miter lim="800000"/>
            <a:headEnd/>
            <a:tailEnd/>
          </a:ln>
        </p:spPr>
        <p:txBody>
          <a:bodyPr lIns="54000" tIns="10800" rIns="54000" bIns="10800" anchor="ctr" anchorCtr="1"/>
          <a:lstStyle/>
          <a:p>
            <a:pPr algn="l" eaLnBrk="0" hangingPunct="0">
              <a:spcBef>
                <a:spcPct val="50000"/>
              </a:spcBef>
            </a:pPr>
            <a:r>
              <a:rPr lang="en-US" sz="1800" b="1" dirty="0">
                <a:solidFill>
                  <a:srgbClr val="000000"/>
                </a:solidFill>
                <a:latin typeface="Courier New" pitchFamily="49" charset="0"/>
              </a:rPr>
              <a:t>Initialized </a:t>
            </a:r>
            <a:r>
              <a:rPr lang="en-US" sz="1800" b="1" dirty="0" smtClean="0">
                <a:solidFill>
                  <a:srgbClr val="000000"/>
                </a:solidFill>
                <a:latin typeface="Courier New" pitchFamily="49" charset="0"/>
              </a:rPr>
              <a:t>data (data)</a:t>
            </a:r>
            <a:endParaRPr lang="en-US" sz="1800" b="1" dirty="0">
              <a:solidFill>
                <a:srgbClr val="000000"/>
              </a:solidFill>
              <a:latin typeface="Courier New" pitchFamily="49" charset="0"/>
            </a:endParaRPr>
          </a:p>
        </p:txBody>
      </p:sp>
      <p:sp>
        <p:nvSpPr>
          <p:cNvPr id="199705" name="Rectangle 38"/>
          <p:cNvSpPr>
            <a:spLocks noChangeArrowheads="1"/>
          </p:cNvSpPr>
          <p:nvPr/>
        </p:nvSpPr>
        <p:spPr bwMode="auto">
          <a:xfrm>
            <a:off x="1981200" y="3581400"/>
            <a:ext cx="5181600" cy="457200"/>
          </a:xfrm>
          <a:prstGeom prst="rect">
            <a:avLst/>
          </a:prstGeom>
          <a:solidFill>
            <a:srgbClr val="0099FF"/>
          </a:solidFill>
          <a:ln w="9525">
            <a:solidFill>
              <a:schemeClr val="tx1"/>
            </a:solidFill>
            <a:miter lim="800000"/>
            <a:headEnd/>
            <a:tailEnd/>
          </a:ln>
        </p:spPr>
        <p:txBody>
          <a:bodyPr anchor="ctr"/>
          <a:lstStyle/>
          <a:p>
            <a:pPr algn="ctr" eaLnBrk="0" hangingPunct="0">
              <a:spcBef>
                <a:spcPct val="50000"/>
              </a:spcBef>
            </a:pPr>
            <a:r>
              <a:rPr lang="en-US" sz="1800" b="1" dirty="0">
                <a:solidFill>
                  <a:srgbClr val="000000"/>
                </a:solidFill>
                <a:latin typeface="Courier New" pitchFamily="49" charset="0"/>
              </a:rPr>
              <a:t>Small </a:t>
            </a:r>
            <a:r>
              <a:rPr lang="en-US" sz="1800" b="1" dirty="0" smtClean="0">
                <a:solidFill>
                  <a:srgbClr val="000000"/>
                </a:solidFill>
                <a:latin typeface="Courier New" pitchFamily="49" charset="0"/>
              </a:rPr>
              <a:t>data (</a:t>
            </a:r>
            <a:r>
              <a:rPr lang="en-US" sz="1800" b="1" dirty="0" err="1" smtClean="0">
                <a:solidFill>
                  <a:srgbClr val="000000"/>
                </a:solidFill>
                <a:latin typeface="Courier New" pitchFamily="49" charset="0"/>
              </a:rPr>
              <a:t>sbss</a:t>
            </a:r>
            <a:r>
              <a:rPr lang="en-US" sz="1800" b="1" dirty="0" smtClean="0">
                <a:solidFill>
                  <a:srgbClr val="000000"/>
                </a:solidFill>
                <a:latin typeface="Courier New" pitchFamily="49" charset="0"/>
              </a:rPr>
              <a:t>)</a:t>
            </a:r>
            <a:endParaRPr lang="en-US" sz="1800" b="1" dirty="0">
              <a:solidFill>
                <a:srgbClr val="000000"/>
              </a:solidFill>
              <a:latin typeface="Courier New" pitchFamily="49" charset="0"/>
            </a:endParaRPr>
          </a:p>
        </p:txBody>
      </p:sp>
      <p:sp>
        <p:nvSpPr>
          <p:cNvPr id="199706" name="Text Box 39"/>
          <p:cNvSpPr txBox="1">
            <a:spLocks noChangeArrowheads="1"/>
          </p:cNvSpPr>
          <p:nvPr/>
        </p:nvSpPr>
        <p:spPr bwMode="auto">
          <a:xfrm>
            <a:off x="1981200" y="5181600"/>
            <a:ext cx="5181600" cy="306388"/>
          </a:xfrm>
          <a:prstGeom prst="rect">
            <a:avLst/>
          </a:prstGeom>
          <a:solidFill>
            <a:srgbClr val="33CCCC"/>
          </a:solidFill>
          <a:ln w="9525">
            <a:solidFill>
              <a:schemeClr val="tx1"/>
            </a:solidFill>
            <a:miter lim="800000"/>
            <a:headEnd/>
            <a:tailEnd/>
          </a:ln>
        </p:spPr>
        <p:txBody>
          <a:bodyPr lIns="54000" tIns="10800" rIns="54000" bIns="10800" anchor="ctr" anchorCtr="1"/>
          <a:lstStyle/>
          <a:p>
            <a:pPr algn="l" eaLnBrk="0" hangingPunct="0">
              <a:spcBef>
                <a:spcPct val="50000"/>
              </a:spcBef>
            </a:pPr>
            <a:r>
              <a:rPr lang="en-GB" sz="1800" b="1" dirty="0">
                <a:solidFill>
                  <a:srgbClr val="000000"/>
                </a:solidFill>
                <a:latin typeface="Courier New" pitchFamily="49" charset="0"/>
              </a:rPr>
              <a:t>Read only </a:t>
            </a:r>
            <a:r>
              <a:rPr lang="en-GB" sz="1800" b="1" dirty="0" smtClean="0">
                <a:solidFill>
                  <a:srgbClr val="000000"/>
                </a:solidFill>
                <a:latin typeface="Courier New" pitchFamily="49" charset="0"/>
              </a:rPr>
              <a:t>data (lit)</a:t>
            </a:r>
            <a:endParaRPr lang="en-US" sz="1800" b="1" dirty="0">
              <a:solidFill>
                <a:srgbClr val="000000"/>
              </a:solidFill>
              <a:latin typeface="Courier New" pitchFamily="49" charset="0"/>
            </a:endParaRPr>
          </a:p>
        </p:txBody>
      </p:sp>
      <p:sp>
        <p:nvSpPr>
          <p:cNvPr id="44" name="Title 1"/>
          <p:cNvSpPr>
            <a:spLocks noGrp="1"/>
          </p:cNvSpPr>
          <p:nvPr>
            <p:ph type="title" idx="4294967295"/>
          </p:nvPr>
        </p:nvSpPr>
        <p:spPr>
          <a:xfrm>
            <a:off x="457200" y="76200"/>
            <a:ext cx="8229600" cy="1371600"/>
          </a:xfrm>
        </p:spPr>
        <p:txBody>
          <a:bodyPr/>
          <a:lstStyle/>
          <a:p>
            <a:pPr lvl="0">
              <a:defRPr/>
            </a:pPr>
            <a:r>
              <a:rPr lang="en-US" dirty="0" smtClean="0"/>
              <a:t>Mapping Sections</a:t>
            </a:r>
            <a:br>
              <a:rPr lang="en-US" dirty="0" smtClean="0"/>
            </a:br>
            <a:r>
              <a:rPr lang="en-US" sz="2400" dirty="0" smtClean="0"/>
              <a:t>Using memory ranges</a:t>
            </a:r>
            <a:endParaRPr lang="en-US" sz="2400" dirty="0"/>
          </a:p>
        </p:txBody>
      </p:sp>
      <p:sp>
        <p:nvSpPr>
          <p:cNvPr id="45" name="Text Box 6"/>
          <p:cNvSpPr txBox="1">
            <a:spLocks noChangeArrowheads="1"/>
          </p:cNvSpPr>
          <p:nvPr/>
        </p:nvSpPr>
        <p:spPr bwMode="auto">
          <a:xfrm>
            <a:off x="1981200" y="1447800"/>
            <a:ext cx="5181600" cy="1143000"/>
          </a:xfrm>
          <a:prstGeom prst="rect">
            <a:avLst/>
          </a:prstGeom>
          <a:solidFill>
            <a:schemeClr val="tx1">
              <a:lumMod val="95000"/>
            </a:schemeClr>
          </a:solidFill>
          <a:ln w="9525">
            <a:solidFill>
              <a:schemeClr val="tx1"/>
            </a:solidFill>
            <a:miter lim="800000"/>
            <a:headEnd/>
            <a:tailEnd/>
          </a:ln>
        </p:spPr>
        <p:txBody>
          <a:bodyPr anchor="ctr" anchorCtr="1"/>
          <a:lstStyle/>
          <a:p>
            <a:pPr algn="l" eaLnBrk="0" hangingPunct="0">
              <a:spcBef>
                <a:spcPct val="50000"/>
              </a:spcBef>
            </a:pPr>
            <a:endParaRPr lang="en-US" sz="1800" b="1" dirty="0">
              <a:solidFill>
                <a:srgbClr val="000000"/>
              </a:solidFill>
              <a:latin typeface="Courier New" pitchFamily="49" charset="0"/>
            </a:endParaRPr>
          </a:p>
        </p:txBody>
      </p:sp>
      <p:sp>
        <p:nvSpPr>
          <p:cNvPr id="46" name="AutoShape 4"/>
          <p:cNvSpPr>
            <a:spLocks noChangeArrowheads="1"/>
          </p:cNvSpPr>
          <p:nvPr/>
        </p:nvSpPr>
        <p:spPr bwMode="auto">
          <a:xfrm rot="10800000">
            <a:off x="4114800" y="1752600"/>
            <a:ext cx="952500" cy="454283"/>
          </a:xfrm>
          <a:prstGeom prst="downArrow">
            <a:avLst>
              <a:gd name="adj1" fmla="val 50000"/>
              <a:gd name="adj2" fmla="val 25000"/>
            </a:avLst>
          </a:prstGeom>
          <a:noFill/>
          <a:ln w="9525">
            <a:solidFill>
              <a:srgbClr val="0000FF"/>
            </a:solidFill>
            <a:miter lim="800000"/>
            <a:headEnd/>
            <a:tailEnd/>
          </a:ln>
        </p:spPr>
        <p:txBody>
          <a:bodyPr anchor="ctr">
            <a:spAutoFit/>
          </a:bodyPr>
          <a:lstStyle/>
          <a:p>
            <a:endParaRPr lang="en-US">
              <a:solidFill>
                <a:srgbClr val="000000"/>
              </a:solidFill>
            </a:endParaRPr>
          </a:p>
        </p:txBody>
      </p:sp>
      <p:sp>
        <p:nvSpPr>
          <p:cNvPr id="47" name="Text Box 6"/>
          <p:cNvSpPr txBox="1">
            <a:spLocks noChangeArrowheads="1"/>
          </p:cNvSpPr>
          <p:nvPr/>
        </p:nvSpPr>
        <p:spPr bwMode="auto">
          <a:xfrm>
            <a:off x="1981200" y="2286000"/>
            <a:ext cx="5181600" cy="304800"/>
          </a:xfrm>
          <a:prstGeom prst="rect">
            <a:avLst/>
          </a:prstGeom>
          <a:noFill/>
          <a:ln w="9525">
            <a:noFill/>
            <a:miter lim="800000"/>
            <a:headEnd/>
            <a:tailEnd/>
          </a:ln>
        </p:spPr>
        <p:txBody>
          <a:bodyPr anchor="ctr" anchorCtr="1"/>
          <a:lstStyle/>
          <a:p>
            <a:pPr algn="l" eaLnBrk="0" hangingPunct="0">
              <a:spcBef>
                <a:spcPct val="50000"/>
              </a:spcBef>
            </a:pPr>
            <a:r>
              <a:rPr lang="en-US" sz="1800" b="1" dirty="0" smtClean="0">
                <a:solidFill>
                  <a:srgbClr val="000000"/>
                </a:solidFill>
                <a:latin typeface="Courier New" pitchFamily="49" charset="0"/>
              </a:rPr>
              <a:t>Heap</a:t>
            </a:r>
            <a:endParaRPr lang="en-US" sz="1800" b="1" dirty="0">
              <a:solidFill>
                <a:srgbClr val="000000"/>
              </a:solidFill>
              <a:latin typeface="Courier New" pitchFamily="49" charset="0"/>
            </a:endParaRPr>
          </a:p>
        </p:txBody>
      </p:sp>
      <p:sp>
        <p:nvSpPr>
          <p:cNvPr id="199700" name="Line 22"/>
          <p:cNvSpPr>
            <a:spLocks noChangeShapeType="1"/>
          </p:cNvSpPr>
          <p:nvPr/>
        </p:nvSpPr>
        <p:spPr bwMode="auto">
          <a:xfrm>
            <a:off x="1295401" y="4724400"/>
            <a:ext cx="6553200" cy="0"/>
          </a:xfrm>
          <a:prstGeom prst="line">
            <a:avLst/>
          </a:prstGeom>
          <a:noFill/>
          <a:ln w="9525">
            <a:solidFill>
              <a:srgbClr val="C00000"/>
            </a:solidFill>
            <a:prstDash val="dash"/>
            <a:round/>
            <a:headEnd/>
            <a:tailEnd/>
          </a:ln>
        </p:spPr>
        <p:txBody>
          <a:bodyPr/>
          <a:lstStyle/>
          <a:p>
            <a:endParaRPr lang="en-US">
              <a:solidFill>
                <a:srgbClr val="000000"/>
              </a:solidFill>
            </a:endParaRPr>
          </a:p>
        </p:txBody>
      </p:sp>
      <p:sp>
        <p:nvSpPr>
          <p:cNvPr id="48" name="Text Box 8"/>
          <p:cNvSpPr txBox="1">
            <a:spLocks noChangeArrowheads="1"/>
          </p:cNvSpPr>
          <p:nvPr/>
        </p:nvSpPr>
        <p:spPr bwMode="auto">
          <a:xfrm>
            <a:off x="7162800" y="5486400"/>
            <a:ext cx="1371600" cy="381000"/>
          </a:xfrm>
          <a:prstGeom prst="rect">
            <a:avLst/>
          </a:prstGeom>
          <a:noFill/>
          <a:ln w="9525">
            <a:noFill/>
            <a:miter lim="800000"/>
            <a:headEnd/>
            <a:tailEnd/>
          </a:ln>
        </p:spPr>
        <p:txBody>
          <a:bodyPr/>
          <a:lstStyle/>
          <a:p>
            <a:pPr eaLnBrk="0" hangingPunct="0">
              <a:spcBef>
                <a:spcPct val="50000"/>
              </a:spcBef>
            </a:pPr>
            <a:r>
              <a:rPr lang="en-US" sz="1800" b="1" dirty="0" smtClean="0">
                <a:solidFill>
                  <a:srgbClr val="000000"/>
                </a:solidFill>
                <a:latin typeface="Courier New" pitchFamily="49" charset="0"/>
                <a:cs typeface="Courier New" pitchFamily="49" charset="0"/>
              </a:rPr>
              <a:t>MEMORY_1</a:t>
            </a:r>
            <a:endParaRPr lang="en-US" sz="1800" b="1" dirty="0">
              <a:solidFill>
                <a:srgbClr val="000000"/>
              </a:solidFill>
              <a:latin typeface="Courier New" pitchFamily="49" charset="0"/>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itle 1"/>
          <p:cNvSpPr>
            <a:spLocks noGrp="1"/>
          </p:cNvSpPr>
          <p:nvPr>
            <p:ph type="title" idx="4294967295"/>
          </p:nvPr>
        </p:nvSpPr>
        <p:spPr>
          <a:xfrm>
            <a:off x="457200" y="228600"/>
            <a:ext cx="8229600" cy="1143000"/>
          </a:xfrm>
        </p:spPr>
        <p:txBody>
          <a:bodyPr/>
          <a:lstStyle/>
          <a:p>
            <a:r>
              <a:rPr lang="en-US" dirty="0"/>
              <a:t>Mapping </a:t>
            </a:r>
            <a:r>
              <a:rPr lang="en-US" dirty="0" smtClean="0"/>
              <a:t>Sections</a:t>
            </a:r>
            <a:br>
              <a:rPr lang="en-US" dirty="0" smtClean="0"/>
            </a:br>
            <a:r>
              <a:rPr lang="en-US" sz="2400" dirty="0" smtClean="0"/>
              <a:t>Specifying memory ranges</a:t>
            </a:r>
            <a:endParaRPr lang="en-US" sz="2400" dirty="0"/>
          </a:p>
        </p:txBody>
      </p:sp>
      <p:sp>
        <p:nvSpPr>
          <p:cNvPr id="4" name="TextBox 3"/>
          <p:cNvSpPr txBox="1">
            <a:spLocks noChangeArrowheads="1"/>
          </p:cNvSpPr>
          <p:nvPr/>
        </p:nvSpPr>
        <p:spPr bwMode="auto">
          <a:xfrm>
            <a:off x="533400" y="1752600"/>
            <a:ext cx="8077200" cy="3754874"/>
          </a:xfrm>
          <a:prstGeom prst="rect">
            <a:avLst/>
          </a:prstGeom>
          <a:solidFill>
            <a:schemeClr val="tx1"/>
          </a:solidFill>
          <a:ln w="15875">
            <a:solidFill>
              <a:schemeClr val="tx1"/>
            </a:solidFill>
            <a:miter lim="800000"/>
            <a:headEnd/>
            <a:tailEnd/>
          </a:ln>
        </p:spPr>
        <p:txBody>
          <a:bodyPr wrap="square">
            <a:spAutoFit/>
          </a:bodyPr>
          <a:lstStyle/>
          <a:p>
            <a:r>
              <a:rPr lang="en-US" sz="1400" dirty="0">
                <a:solidFill>
                  <a:srgbClr val="000000"/>
                </a:solidFill>
                <a:latin typeface="Courier New" pitchFamily="49" charset="0"/>
                <a:cs typeface="Courier New" pitchFamily="49" charset="0"/>
              </a:rPr>
              <a:t>MEMORY {</a:t>
            </a:r>
          </a:p>
          <a:p>
            <a:r>
              <a:rPr lang="en-US" sz="1400" dirty="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MEMORY_1: </a:t>
            </a:r>
            <a:r>
              <a:rPr lang="en-US" sz="1400" dirty="0">
                <a:solidFill>
                  <a:srgbClr val="000000"/>
                </a:solidFill>
                <a:latin typeface="Courier New" pitchFamily="49" charset="0"/>
                <a:cs typeface="Courier New" pitchFamily="49" charset="0"/>
              </a:rPr>
              <a:t>ORIGIN = </a:t>
            </a:r>
            <a:r>
              <a:rPr lang="en-US" sz="1400" dirty="0" smtClean="0">
                <a:solidFill>
                  <a:srgbClr val="000000"/>
                </a:solidFill>
                <a:latin typeface="Courier New" pitchFamily="49" charset="0"/>
                <a:cs typeface="Courier New" pitchFamily="49" charset="0"/>
              </a:rPr>
              <a:t>0x00000000 </a:t>
            </a:r>
            <a:r>
              <a:rPr lang="en-US" sz="1400" dirty="0">
                <a:solidFill>
                  <a:srgbClr val="000000"/>
                </a:solidFill>
                <a:latin typeface="Courier New" pitchFamily="49" charset="0"/>
                <a:cs typeface="Courier New" pitchFamily="49" charset="0"/>
              </a:rPr>
              <a:t>LENGTH = </a:t>
            </a:r>
            <a:r>
              <a:rPr lang="en-US" sz="1400" dirty="0" smtClean="0">
                <a:solidFill>
                  <a:srgbClr val="000000"/>
                </a:solidFill>
                <a:latin typeface="Courier New" pitchFamily="49" charset="0"/>
                <a:cs typeface="Courier New" pitchFamily="49" charset="0"/>
              </a:rPr>
              <a:t>0x2000</a:t>
            </a:r>
            <a:endParaRPr lang="en-US" sz="1400" dirty="0">
              <a:solidFill>
                <a:srgbClr val="000000"/>
              </a:solidFill>
              <a:latin typeface="Courier New" pitchFamily="49" charset="0"/>
              <a:cs typeface="Courier New" pitchFamily="49" charset="0"/>
            </a:endParaRPr>
          </a:p>
          <a:p>
            <a:r>
              <a:rPr lang="en-US" sz="1400" dirty="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MEMORY_2: </a:t>
            </a:r>
            <a:r>
              <a:rPr lang="en-US" sz="1400" dirty="0">
                <a:solidFill>
                  <a:srgbClr val="000000"/>
                </a:solidFill>
                <a:latin typeface="Courier New" pitchFamily="49" charset="0"/>
                <a:cs typeface="Courier New" pitchFamily="49" charset="0"/>
              </a:rPr>
              <a:t>ORIGIN = </a:t>
            </a:r>
            <a:r>
              <a:rPr lang="en-US" sz="1400" dirty="0" smtClean="0">
                <a:solidFill>
                  <a:srgbClr val="000000"/>
                </a:solidFill>
                <a:latin typeface="Courier New" pitchFamily="49" charset="0"/>
                <a:cs typeface="Courier New" pitchFamily="49" charset="0"/>
              </a:rPr>
              <a:t>0x00004000 </a:t>
            </a:r>
            <a:r>
              <a:rPr lang="en-US" sz="1400" dirty="0">
                <a:solidFill>
                  <a:srgbClr val="000000"/>
                </a:solidFill>
                <a:latin typeface="Courier New" pitchFamily="49" charset="0"/>
                <a:cs typeface="Courier New" pitchFamily="49" charset="0"/>
              </a:rPr>
              <a:t>LENGTH = </a:t>
            </a:r>
            <a:r>
              <a:rPr lang="en-US" sz="1400" dirty="0" smtClean="0">
                <a:solidFill>
                  <a:srgbClr val="000000"/>
                </a:solidFill>
                <a:latin typeface="Courier New" pitchFamily="49" charset="0"/>
                <a:cs typeface="Courier New" pitchFamily="49" charset="0"/>
              </a:rPr>
              <a:t>0xC000</a:t>
            </a:r>
            <a:endParaRPr lang="en-US" sz="1400" dirty="0">
              <a:solidFill>
                <a:srgbClr val="000000"/>
              </a:solidFill>
              <a:latin typeface="Courier New" pitchFamily="49" charset="0"/>
              <a:cs typeface="Courier New" pitchFamily="49" charset="0"/>
            </a:endParaRPr>
          </a:p>
          <a:p>
            <a:r>
              <a:rPr lang="en-US" sz="1400" dirty="0">
                <a:solidFill>
                  <a:srgbClr val="000000"/>
                </a:solidFill>
                <a:latin typeface="Courier New" pitchFamily="49" charset="0"/>
                <a:cs typeface="Courier New" pitchFamily="49" charset="0"/>
              </a:rPr>
              <a:t>}</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SECTIONS </a:t>
            </a:r>
            <a:r>
              <a:rPr lang="en-US" sz="1400" dirty="0">
                <a:solidFill>
                  <a:srgbClr val="000000"/>
                </a:solidFill>
                <a:latin typeface="Courier New" pitchFamily="49" charset="0"/>
                <a:cs typeface="Courier New" pitchFamily="49" charset="0"/>
              </a:rPr>
              <a:t>{</a:t>
            </a:r>
          </a:p>
          <a:p>
            <a:r>
              <a:rPr lang="en-US" sz="1400" dirty="0">
                <a:solidFill>
                  <a:srgbClr val="000000"/>
                </a:solidFill>
                <a:latin typeface="Courier New" pitchFamily="49" charset="0"/>
                <a:cs typeface="Courier New" pitchFamily="49" charset="0"/>
              </a:rPr>
              <a:t>   GROUP: </a:t>
            </a:r>
            <a:r>
              <a:rPr lang="en-US" sz="1400" dirty="0" smtClean="0">
                <a:solidFill>
                  <a:srgbClr val="000000"/>
                </a:solidFill>
                <a:latin typeface="Courier New" pitchFamily="49" charset="0"/>
                <a:cs typeface="Courier New" pitchFamily="49" charset="0"/>
              </a:rPr>
              <a:t>{</a:t>
            </a:r>
          </a:p>
          <a:p>
            <a:r>
              <a:rPr lang="en-US" sz="1400" dirty="0" smtClean="0">
                <a:solidFill>
                  <a:srgbClr val="000000"/>
                </a:solidFill>
                <a:latin typeface="Courier New" pitchFamily="49" charset="0"/>
                <a:cs typeface="Courier New" pitchFamily="49" charset="0"/>
              </a:rPr>
              <a:t>      MY_SPECIAL_SECTION : {}</a:t>
            </a:r>
          </a:p>
          <a:p>
            <a:r>
              <a:rPr lang="en-US" sz="1400" dirty="0" smtClean="0">
                <a:solidFill>
                  <a:srgbClr val="000000"/>
                </a:solidFill>
                <a:latin typeface="Courier New" pitchFamily="49" charset="0"/>
                <a:cs typeface="Courier New" pitchFamily="49" charset="0"/>
              </a:rPr>
              <a:t>      * (TEXT): {}</a:t>
            </a:r>
          </a:p>
          <a:p>
            <a:r>
              <a:rPr lang="en-US" sz="1400" dirty="0" smtClean="0">
                <a:solidFill>
                  <a:srgbClr val="000000"/>
                </a:solidFill>
                <a:latin typeface="Courier New" pitchFamily="49" charset="0"/>
                <a:cs typeface="Courier New" pitchFamily="49" charset="0"/>
              </a:rPr>
              <a:t>      </a:t>
            </a:r>
            <a:r>
              <a:rPr lang="en-US" sz="1400" dirty="0">
                <a:solidFill>
                  <a:srgbClr val="000000"/>
                </a:solidFill>
                <a:latin typeface="Courier New" pitchFamily="49" charset="0"/>
                <a:cs typeface="Courier New" pitchFamily="49" charset="0"/>
              </a:rPr>
              <a:t>* (LIT): {}</a:t>
            </a:r>
          </a:p>
          <a:p>
            <a:r>
              <a:rPr lang="en-US" sz="1400" dirty="0">
                <a:solidFill>
                  <a:srgbClr val="000000"/>
                </a:solidFill>
                <a:latin typeface="Courier New" pitchFamily="49" charset="0"/>
                <a:cs typeface="Courier New" pitchFamily="49" charset="0"/>
              </a:rPr>
              <a:t>   } &gt; </a:t>
            </a:r>
            <a:r>
              <a:rPr lang="en-US" sz="1400" dirty="0" smtClean="0">
                <a:solidFill>
                  <a:srgbClr val="000000"/>
                </a:solidFill>
                <a:latin typeface="Courier New" pitchFamily="49" charset="0"/>
                <a:cs typeface="Courier New" pitchFamily="49" charset="0"/>
              </a:rPr>
              <a:t>MEMORY_1</a:t>
            </a:r>
            <a:endParaRPr lang="en-US" sz="1400" dirty="0">
              <a:solidFill>
                <a:srgbClr val="000000"/>
              </a:solidFill>
              <a:latin typeface="Courier New" pitchFamily="49" charset="0"/>
              <a:cs typeface="Courier New" pitchFamily="49" charset="0"/>
            </a:endParaRPr>
          </a:p>
          <a:p>
            <a:r>
              <a:rPr lang="en-US" sz="1400" dirty="0">
                <a:solidFill>
                  <a:srgbClr val="000000"/>
                </a:solidFill>
                <a:latin typeface="Courier New" pitchFamily="49" charset="0"/>
                <a:cs typeface="Courier New" pitchFamily="49" charset="0"/>
              </a:rPr>
              <a:t>   GROUP: {</a:t>
            </a:r>
          </a:p>
          <a:p>
            <a:r>
              <a:rPr lang="en-US" sz="1400" dirty="0" smtClean="0">
                <a:solidFill>
                  <a:srgbClr val="000000"/>
                </a:solidFill>
                <a:latin typeface="Courier New" pitchFamily="49" charset="0"/>
                <a:cs typeface="Courier New" pitchFamily="49" charset="0"/>
              </a:rPr>
              <a:t>      *(DATA): {}</a:t>
            </a:r>
          </a:p>
          <a:p>
            <a:r>
              <a:rPr lang="en-US" sz="1400" dirty="0" smtClean="0">
                <a:solidFill>
                  <a:srgbClr val="000000"/>
                </a:solidFill>
                <a:latin typeface="Courier New" pitchFamily="49" charset="0"/>
                <a:cs typeface="Courier New" pitchFamily="49" charset="0"/>
              </a:rPr>
              <a:t>      *(BSS): {}</a:t>
            </a:r>
          </a:p>
          <a:p>
            <a:r>
              <a:rPr lang="en-US" sz="1400" dirty="0" smtClean="0">
                <a:solidFill>
                  <a:srgbClr val="000000"/>
                </a:solidFill>
                <a:latin typeface="Courier New" pitchFamily="49" charset="0"/>
                <a:cs typeface="Courier New" pitchFamily="49" charset="0"/>
              </a:rPr>
              <a:t>      .stack ALIGN(4) SIZE(0x1000): {}</a:t>
            </a:r>
          </a:p>
          <a:p>
            <a:r>
              <a:rPr lang="en-US" sz="1400" dirty="0" smtClean="0">
                <a:solidFill>
                  <a:srgbClr val="000000"/>
                </a:solidFill>
                <a:latin typeface="Courier New" pitchFamily="49" charset="0"/>
                <a:cs typeface="Courier New" pitchFamily="49" charset="0"/>
              </a:rPr>
              <a:t>   } </a:t>
            </a:r>
            <a:r>
              <a:rPr lang="en-US" sz="1400" dirty="0">
                <a:solidFill>
                  <a:srgbClr val="000000"/>
                </a:solidFill>
                <a:latin typeface="Courier New" pitchFamily="49" charset="0"/>
                <a:cs typeface="Courier New" pitchFamily="49" charset="0"/>
              </a:rPr>
              <a:t>&gt; </a:t>
            </a:r>
            <a:r>
              <a:rPr lang="en-US" sz="1400" dirty="0" smtClean="0">
                <a:solidFill>
                  <a:srgbClr val="000000"/>
                </a:solidFill>
                <a:latin typeface="Courier New" pitchFamily="49" charset="0"/>
                <a:cs typeface="Courier New" pitchFamily="49" charset="0"/>
              </a:rPr>
              <a:t>MEMORY_2</a:t>
            </a:r>
            <a:endParaRPr lang="en-US" sz="1400" dirty="0">
              <a:solidFill>
                <a:srgbClr val="000000"/>
              </a:solidFill>
              <a:latin typeface="Courier New" pitchFamily="49" charset="0"/>
              <a:cs typeface="Courier New" pitchFamily="49" charset="0"/>
            </a:endParaRPr>
          </a:p>
          <a:p>
            <a:r>
              <a:rPr lang="en-US" sz="1400" dirty="0">
                <a:solidFill>
                  <a:srgbClr val="000000"/>
                </a:solidFill>
                <a:latin typeface="Courier New" pitchFamily="49" charset="0"/>
                <a:cs typeface="Courier New" pitchFamily="49" charset="0"/>
              </a:rPr>
              <a:t>}</a:t>
            </a:r>
          </a:p>
        </p:txBody>
      </p:sp>
      <p:sp>
        <p:nvSpPr>
          <p:cNvPr id="5" name="TextBox 4"/>
          <p:cNvSpPr txBox="1"/>
          <p:nvPr/>
        </p:nvSpPr>
        <p:spPr>
          <a:xfrm>
            <a:off x="4953000" y="4876800"/>
            <a:ext cx="3886200"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effectLst>
                  <a:outerShdw blurRad="38100" dist="38100" dir="2700000" algn="tl">
                    <a:srgbClr val="000000">
                      <a:alpha val="43137"/>
                    </a:srgbClr>
                  </a:outerShdw>
                </a:effectLst>
              </a:rPr>
              <a:t>What type of memory would you set for MEMORY_1 and MEMORY_2?</a:t>
            </a:r>
            <a:endParaRPr lang="en-US"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533400" y="1752600"/>
            <a:ext cx="8077200" cy="3754874"/>
          </a:xfrm>
          <a:prstGeom prst="rect">
            <a:avLst/>
          </a:prstGeom>
          <a:solidFill>
            <a:schemeClr val="tx1"/>
          </a:solidFill>
          <a:ln w="15875">
            <a:solidFill>
              <a:schemeClr val="tx1"/>
            </a:solidFill>
            <a:miter lim="800000"/>
            <a:headEnd/>
            <a:tailEnd/>
          </a:ln>
        </p:spPr>
        <p:txBody>
          <a:bodyPr wrap="square">
            <a:spAutoFit/>
          </a:bodyPr>
          <a:lstStyle/>
          <a:p>
            <a:r>
              <a:rPr lang="en-US" sz="1400" dirty="0">
                <a:solidFill>
                  <a:srgbClr val="000000"/>
                </a:solidFill>
                <a:latin typeface="Courier New" pitchFamily="49" charset="0"/>
                <a:cs typeface="Courier New" pitchFamily="49" charset="0"/>
              </a:rPr>
              <a:t>MEMORY {</a:t>
            </a:r>
          </a:p>
          <a:p>
            <a:r>
              <a:rPr lang="en-US" sz="1400" dirty="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ROM</a:t>
            </a:r>
            <a:r>
              <a:rPr lang="en-US" sz="1400" dirty="0">
                <a:solidFill>
                  <a:srgbClr val="000000"/>
                </a:solidFill>
                <a:latin typeface="Courier New" pitchFamily="49" charset="0"/>
                <a:cs typeface="Courier New" pitchFamily="49" charset="0"/>
              </a:rPr>
              <a:t>: ORIGIN = </a:t>
            </a:r>
            <a:r>
              <a:rPr lang="en-US" sz="1400" dirty="0" smtClean="0">
                <a:solidFill>
                  <a:srgbClr val="000000"/>
                </a:solidFill>
                <a:latin typeface="Courier New" pitchFamily="49" charset="0"/>
                <a:cs typeface="Courier New" pitchFamily="49" charset="0"/>
              </a:rPr>
              <a:t>0x00000000 </a:t>
            </a:r>
            <a:r>
              <a:rPr lang="en-US" sz="1400" dirty="0">
                <a:solidFill>
                  <a:srgbClr val="000000"/>
                </a:solidFill>
                <a:latin typeface="Courier New" pitchFamily="49" charset="0"/>
                <a:cs typeface="Courier New" pitchFamily="49" charset="0"/>
              </a:rPr>
              <a:t>LENGTH = </a:t>
            </a:r>
            <a:r>
              <a:rPr lang="en-US" sz="1400" dirty="0" smtClean="0">
                <a:solidFill>
                  <a:srgbClr val="000000"/>
                </a:solidFill>
                <a:latin typeface="Courier New" pitchFamily="49" charset="0"/>
                <a:cs typeface="Courier New" pitchFamily="49" charset="0"/>
              </a:rPr>
              <a:t>0x2000</a:t>
            </a:r>
            <a:endParaRPr lang="en-US" sz="1400" dirty="0">
              <a:solidFill>
                <a:srgbClr val="000000"/>
              </a:solidFill>
              <a:latin typeface="Courier New" pitchFamily="49" charset="0"/>
              <a:cs typeface="Courier New" pitchFamily="49" charset="0"/>
            </a:endParaRPr>
          </a:p>
          <a:p>
            <a:r>
              <a:rPr lang="en-US" sz="1400" dirty="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RAM</a:t>
            </a:r>
            <a:r>
              <a:rPr lang="en-US" sz="1400" dirty="0">
                <a:solidFill>
                  <a:srgbClr val="000000"/>
                </a:solidFill>
                <a:latin typeface="Courier New" pitchFamily="49" charset="0"/>
                <a:cs typeface="Courier New" pitchFamily="49" charset="0"/>
              </a:rPr>
              <a:t>: ORIGIN = </a:t>
            </a:r>
            <a:r>
              <a:rPr lang="en-US" sz="1400" dirty="0" smtClean="0">
                <a:solidFill>
                  <a:srgbClr val="000000"/>
                </a:solidFill>
                <a:latin typeface="Courier New" pitchFamily="49" charset="0"/>
                <a:cs typeface="Courier New" pitchFamily="49" charset="0"/>
              </a:rPr>
              <a:t>0x00004000 </a:t>
            </a:r>
            <a:r>
              <a:rPr lang="en-US" sz="1400" dirty="0">
                <a:solidFill>
                  <a:srgbClr val="000000"/>
                </a:solidFill>
                <a:latin typeface="Courier New" pitchFamily="49" charset="0"/>
                <a:cs typeface="Courier New" pitchFamily="49" charset="0"/>
              </a:rPr>
              <a:t>LENGTH = </a:t>
            </a:r>
            <a:r>
              <a:rPr lang="en-US" sz="1400" dirty="0" smtClean="0">
                <a:solidFill>
                  <a:srgbClr val="000000"/>
                </a:solidFill>
                <a:latin typeface="Courier New" pitchFamily="49" charset="0"/>
                <a:cs typeface="Courier New" pitchFamily="49" charset="0"/>
              </a:rPr>
              <a:t>0xC000</a:t>
            </a:r>
            <a:endParaRPr lang="en-US" sz="1400" dirty="0">
              <a:solidFill>
                <a:srgbClr val="000000"/>
              </a:solidFill>
              <a:latin typeface="Courier New" pitchFamily="49" charset="0"/>
              <a:cs typeface="Courier New" pitchFamily="49" charset="0"/>
            </a:endParaRPr>
          </a:p>
          <a:p>
            <a:r>
              <a:rPr lang="en-US" sz="1400" dirty="0">
                <a:solidFill>
                  <a:srgbClr val="000000"/>
                </a:solidFill>
                <a:latin typeface="Courier New" pitchFamily="49" charset="0"/>
                <a:cs typeface="Courier New" pitchFamily="49" charset="0"/>
              </a:rPr>
              <a:t>}</a:t>
            </a:r>
          </a:p>
          <a:p>
            <a:endParaRPr lang="en-US" sz="1400" dirty="0">
              <a:solidFill>
                <a:srgbClr val="000000"/>
              </a:solidFill>
              <a:latin typeface="Courier New" pitchFamily="49" charset="0"/>
              <a:cs typeface="Courier New" pitchFamily="49" charset="0"/>
            </a:endParaRPr>
          </a:p>
          <a:p>
            <a:r>
              <a:rPr lang="en-US" sz="1400" dirty="0">
                <a:solidFill>
                  <a:srgbClr val="000000"/>
                </a:solidFill>
                <a:latin typeface="Courier New" pitchFamily="49" charset="0"/>
                <a:cs typeface="Courier New" pitchFamily="49" charset="0"/>
              </a:rPr>
              <a:t>SECTIONS {</a:t>
            </a:r>
          </a:p>
          <a:p>
            <a:r>
              <a:rPr lang="en-US" sz="1400" dirty="0">
                <a:solidFill>
                  <a:srgbClr val="000000"/>
                </a:solidFill>
                <a:latin typeface="Courier New" pitchFamily="49" charset="0"/>
                <a:cs typeface="Courier New" pitchFamily="49" charset="0"/>
              </a:rPr>
              <a:t>   GROUP: </a:t>
            </a:r>
            <a:r>
              <a:rPr lang="en-US" sz="1400" dirty="0" smtClean="0">
                <a:solidFill>
                  <a:srgbClr val="000000"/>
                </a:solidFill>
                <a:latin typeface="Courier New" pitchFamily="49" charset="0"/>
                <a:cs typeface="Courier New" pitchFamily="49" charset="0"/>
              </a:rPr>
              <a:t>{</a:t>
            </a:r>
          </a:p>
          <a:p>
            <a:r>
              <a:rPr lang="en-US" sz="1400" dirty="0" smtClean="0">
                <a:solidFill>
                  <a:srgbClr val="000000"/>
                </a:solidFill>
                <a:latin typeface="Courier New" pitchFamily="49" charset="0"/>
                <a:cs typeface="Courier New" pitchFamily="49" charset="0"/>
              </a:rPr>
              <a:t>      IVT : {}</a:t>
            </a:r>
            <a:endParaRPr lang="en-US" sz="1400" dirty="0">
              <a:solidFill>
                <a:srgbClr val="000000"/>
              </a:solidFill>
              <a:latin typeface="Courier New" pitchFamily="49" charset="0"/>
              <a:cs typeface="Courier New" pitchFamily="49" charset="0"/>
            </a:endParaRPr>
          </a:p>
          <a:p>
            <a:r>
              <a:rPr lang="en-US" sz="1400" dirty="0">
                <a:solidFill>
                  <a:srgbClr val="000000"/>
                </a:solidFill>
                <a:latin typeface="Courier New" pitchFamily="49" charset="0"/>
                <a:cs typeface="Courier New" pitchFamily="49" charset="0"/>
              </a:rPr>
              <a:t>      * (TEXT): {}</a:t>
            </a:r>
          </a:p>
          <a:p>
            <a:r>
              <a:rPr lang="en-US" sz="1400" dirty="0">
                <a:solidFill>
                  <a:srgbClr val="000000"/>
                </a:solidFill>
                <a:latin typeface="Courier New" pitchFamily="49" charset="0"/>
                <a:cs typeface="Courier New" pitchFamily="49" charset="0"/>
              </a:rPr>
              <a:t>      * (LIT): {}</a:t>
            </a:r>
          </a:p>
          <a:p>
            <a:r>
              <a:rPr lang="en-US" sz="1400" dirty="0">
                <a:solidFill>
                  <a:srgbClr val="000000"/>
                </a:solidFill>
                <a:latin typeface="Courier New" pitchFamily="49" charset="0"/>
                <a:cs typeface="Courier New" pitchFamily="49" charset="0"/>
              </a:rPr>
              <a:t>   } &gt; ROM</a:t>
            </a:r>
          </a:p>
          <a:p>
            <a:r>
              <a:rPr lang="en-US" sz="1400" dirty="0">
                <a:solidFill>
                  <a:srgbClr val="000000"/>
                </a:solidFill>
                <a:latin typeface="Courier New" pitchFamily="49" charset="0"/>
                <a:cs typeface="Courier New" pitchFamily="49" charset="0"/>
              </a:rPr>
              <a:t>   GROUP: {</a:t>
            </a:r>
          </a:p>
          <a:p>
            <a:r>
              <a:rPr lang="en-US" sz="1400" dirty="0" smtClean="0">
                <a:solidFill>
                  <a:srgbClr val="000000"/>
                </a:solidFill>
                <a:latin typeface="Courier New" pitchFamily="49" charset="0"/>
                <a:cs typeface="Courier New" pitchFamily="49" charset="0"/>
              </a:rPr>
              <a:t>      *(</a:t>
            </a:r>
            <a:r>
              <a:rPr lang="en-US" sz="1400" dirty="0">
                <a:solidFill>
                  <a:srgbClr val="000000"/>
                </a:solidFill>
                <a:latin typeface="Courier New" pitchFamily="49" charset="0"/>
                <a:cs typeface="Courier New" pitchFamily="49" charset="0"/>
              </a:rPr>
              <a:t>DATA): {}</a:t>
            </a:r>
          </a:p>
          <a:p>
            <a:r>
              <a:rPr lang="en-US" sz="1400" dirty="0" smtClean="0">
                <a:solidFill>
                  <a:srgbClr val="000000"/>
                </a:solidFill>
                <a:latin typeface="Courier New" pitchFamily="49" charset="0"/>
                <a:cs typeface="Courier New" pitchFamily="49" charset="0"/>
              </a:rPr>
              <a:t>      *(BSS): {}</a:t>
            </a:r>
          </a:p>
          <a:p>
            <a:r>
              <a:rPr lang="en-US" sz="1400" dirty="0" smtClean="0">
                <a:solidFill>
                  <a:srgbClr val="000000"/>
                </a:solidFill>
                <a:latin typeface="Courier New" pitchFamily="49" charset="0"/>
                <a:cs typeface="Courier New" pitchFamily="49" charset="0"/>
              </a:rPr>
              <a:t>      .stack ALIGN(4) SIZE(0x1000): {}</a:t>
            </a:r>
          </a:p>
          <a:p>
            <a:r>
              <a:rPr lang="en-US" sz="1400" dirty="0" smtClean="0">
                <a:solidFill>
                  <a:srgbClr val="000000"/>
                </a:solidFill>
                <a:latin typeface="Courier New" pitchFamily="49" charset="0"/>
                <a:cs typeface="Courier New" pitchFamily="49" charset="0"/>
              </a:rPr>
              <a:t>   } </a:t>
            </a:r>
            <a:r>
              <a:rPr lang="en-US" sz="1400" dirty="0">
                <a:solidFill>
                  <a:srgbClr val="000000"/>
                </a:solidFill>
                <a:latin typeface="Courier New" pitchFamily="49" charset="0"/>
                <a:cs typeface="Courier New" pitchFamily="49" charset="0"/>
              </a:rPr>
              <a:t>&gt; RAM</a:t>
            </a:r>
          </a:p>
          <a:p>
            <a:r>
              <a:rPr lang="en-US" sz="1400" dirty="0">
                <a:solidFill>
                  <a:srgbClr val="000000"/>
                </a:solidFill>
                <a:latin typeface="Courier New" pitchFamily="49" charset="0"/>
                <a:cs typeface="Courier New" pitchFamily="49" charset="0"/>
              </a:rPr>
              <a:t>}</a:t>
            </a:r>
          </a:p>
        </p:txBody>
      </p:sp>
      <p:sp>
        <p:nvSpPr>
          <p:cNvPr id="167938" name="Title 1"/>
          <p:cNvSpPr>
            <a:spLocks noGrp="1"/>
          </p:cNvSpPr>
          <p:nvPr>
            <p:ph type="title" idx="4294967295"/>
          </p:nvPr>
        </p:nvSpPr>
        <p:spPr>
          <a:xfrm>
            <a:off x="457200" y="228600"/>
            <a:ext cx="8229600" cy="1143000"/>
          </a:xfrm>
        </p:spPr>
        <p:txBody>
          <a:bodyPr/>
          <a:lstStyle/>
          <a:p>
            <a:r>
              <a:rPr lang="en-US" dirty="0" smtClean="0"/>
              <a:t>SVR3 Common Mistake #0</a:t>
            </a:r>
            <a:endParaRPr lang="en-US" dirty="0"/>
          </a:p>
        </p:txBody>
      </p:sp>
      <p:sp>
        <p:nvSpPr>
          <p:cNvPr id="8" name="Line Callout 2 7"/>
          <p:cNvSpPr/>
          <p:nvPr/>
        </p:nvSpPr>
        <p:spPr>
          <a:xfrm>
            <a:off x="1524000" y="4953000"/>
            <a:ext cx="7086600" cy="1676400"/>
          </a:xfrm>
          <a:prstGeom prst="borderCallout2">
            <a:avLst>
              <a:gd name="adj1" fmla="val -3328"/>
              <a:gd name="adj2" fmla="val 49885"/>
              <a:gd name="adj3" fmla="val -24446"/>
              <a:gd name="adj4" fmla="val 41565"/>
              <a:gd name="adj5" fmla="val -29492"/>
              <a:gd name="adj6" fmla="val 13617"/>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DATA section contains writeable data.</a:t>
            </a:r>
          </a:p>
          <a:p>
            <a:r>
              <a:rPr lang="en-US" dirty="0" smtClean="0"/>
              <a:t>These are variable that are initialized with data that must be places in a memory which is both writeable and non-volatile.</a:t>
            </a:r>
          </a:p>
          <a:p>
            <a:r>
              <a:rPr lang="en-US" dirty="0" smtClean="0"/>
              <a:t>If out RAM is mapped to a FLASH memory this may be OK.</a:t>
            </a:r>
          </a:p>
        </p:txBody>
      </p:sp>
      <p:sp>
        <p:nvSpPr>
          <p:cNvPr id="5" name="Line Callout 2 4"/>
          <p:cNvSpPr/>
          <p:nvPr/>
        </p:nvSpPr>
        <p:spPr>
          <a:xfrm>
            <a:off x="5791200" y="3505200"/>
            <a:ext cx="3048000" cy="685800"/>
          </a:xfrm>
          <a:prstGeom prst="borderCallout2">
            <a:avLst>
              <a:gd name="adj1" fmla="val 50893"/>
              <a:gd name="adj2" fmla="val -119"/>
              <a:gd name="adj3" fmla="val -805"/>
              <a:gd name="adj4" fmla="val -68242"/>
              <a:gd name="adj5" fmla="val -162629"/>
              <a:gd name="adj6" fmla="val -144621"/>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791200" y="3505200"/>
            <a:ext cx="3200400" cy="646331"/>
          </a:xfrm>
          <a:prstGeom prst="rect">
            <a:avLst/>
          </a:prstGeom>
          <a:noFill/>
        </p:spPr>
        <p:txBody>
          <a:bodyPr wrap="square" rtlCol="0">
            <a:spAutoFit/>
          </a:bodyPr>
          <a:lstStyle/>
          <a:p>
            <a:r>
              <a:rPr lang="en-US" sz="1800" dirty="0" smtClean="0"/>
              <a:t>NOTE: regions names are meaningless to the locator!</a:t>
            </a:r>
            <a:endParaRPr lang="en-US" sz="1800" dirty="0"/>
          </a:p>
        </p:txBody>
      </p:sp>
      <p:sp>
        <p:nvSpPr>
          <p:cNvPr id="7" name="Oval 6"/>
          <p:cNvSpPr/>
          <p:nvPr/>
        </p:nvSpPr>
        <p:spPr>
          <a:xfrm>
            <a:off x="685800" y="1981200"/>
            <a:ext cx="838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6" grpId="0"/>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Box 6"/>
          <p:cNvSpPr txBox="1">
            <a:spLocks noChangeArrowheads="1"/>
          </p:cNvSpPr>
          <p:nvPr/>
        </p:nvSpPr>
        <p:spPr bwMode="auto">
          <a:xfrm>
            <a:off x="5181600" y="2590800"/>
            <a:ext cx="3276600" cy="4038600"/>
          </a:xfrm>
          <a:prstGeom prst="rect">
            <a:avLst/>
          </a:prstGeom>
          <a:solidFill>
            <a:schemeClr val="tx1">
              <a:lumMod val="95000"/>
            </a:schemeClr>
          </a:solidFill>
          <a:ln w="9525">
            <a:solidFill>
              <a:schemeClr val="tx1"/>
            </a:solidFill>
            <a:miter lim="800000"/>
            <a:headEnd/>
            <a:tailEnd/>
          </a:ln>
        </p:spPr>
        <p:txBody>
          <a:bodyPr anchor="ctr" anchorCtr="1"/>
          <a:lstStyle/>
          <a:p>
            <a:pPr algn="l" eaLnBrk="0" hangingPunct="0">
              <a:spcBef>
                <a:spcPct val="50000"/>
              </a:spcBef>
            </a:pPr>
            <a:endParaRPr lang="en-US" sz="1800" b="1" dirty="0">
              <a:solidFill>
                <a:srgbClr val="000000"/>
              </a:solidFill>
              <a:latin typeface="Courier New" pitchFamily="49" charset="0"/>
            </a:endParaRPr>
          </a:p>
        </p:txBody>
      </p:sp>
      <p:sp>
        <p:nvSpPr>
          <p:cNvPr id="22" name="Text Box 37"/>
          <p:cNvSpPr txBox="1">
            <a:spLocks noChangeArrowheads="1"/>
          </p:cNvSpPr>
          <p:nvPr/>
        </p:nvSpPr>
        <p:spPr bwMode="auto">
          <a:xfrm>
            <a:off x="5181600" y="4343400"/>
            <a:ext cx="3276600" cy="381000"/>
          </a:xfrm>
          <a:prstGeom prst="rect">
            <a:avLst/>
          </a:prstGeom>
          <a:solidFill>
            <a:srgbClr val="00CCFF"/>
          </a:solidFill>
          <a:ln w="9525">
            <a:solidFill>
              <a:schemeClr val="tx1"/>
            </a:solidFill>
            <a:miter lim="800000"/>
            <a:headEnd/>
            <a:tailEnd/>
          </a:ln>
        </p:spPr>
        <p:txBody>
          <a:bodyPr lIns="54000" tIns="10800" rIns="54000" bIns="10800" anchor="ctr" anchorCtr="1"/>
          <a:lstStyle/>
          <a:p>
            <a:pPr algn="l" eaLnBrk="0" hangingPunct="0">
              <a:spcBef>
                <a:spcPct val="50000"/>
              </a:spcBef>
            </a:pPr>
            <a:r>
              <a:rPr lang="en-US" sz="1800" b="1" dirty="0" smtClean="0">
                <a:solidFill>
                  <a:srgbClr val="000000"/>
                </a:solidFill>
                <a:latin typeface="Courier New" pitchFamily="49" charset="0"/>
              </a:rPr>
              <a:t>DATA?</a:t>
            </a:r>
            <a:endParaRPr lang="en-US" sz="1800" b="1" dirty="0">
              <a:solidFill>
                <a:srgbClr val="000000"/>
              </a:solidFill>
              <a:latin typeface="Courier New" pitchFamily="49" charset="0"/>
            </a:endParaRPr>
          </a:p>
        </p:txBody>
      </p:sp>
      <p:sp>
        <p:nvSpPr>
          <p:cNvPr id="199686" name="AutoShape 4"/>
          <p:cNvSpPr>
            <a:spLocks noChangeArrowheads="1"/>
          </p:cNvSpPr>
          <p:nvPr/>
        </p:nvSpPr>
        <p:spPr bwMode="auto">
          <a:xfrm>
            <a:off x="6362700" y="2971800"/>
            <a:ext cx="952500" cy="454283"/>
          </a:xfrm>
          <a:prstGeom prst="downArrow">
            <a:avLst>
              <a:gd name="adj1" fmla="val 50000"/>
              <a:gd name="adj2" fmla="val 25000"/>
            </a:avLst>
          </a:prstGeom>
          <a:noFill/>
          <a:ln w="9525">
            <a:solidFill>
              <a:srgbClr val="0000FF"/>
            </a:solidFill>
            <a:miter lim="800000"/>
            <a:headEnd/>
            <a:tailEnd/>
          </a:ln>
        </p:spPr>
        <p:txBody>
          <a:bodyPr anchor="ctr">
            <a:spAutoFit/>
          </a:bodyPr>
          <a:lstStyle/>
          <a:p>
            <a:endParaRPr lang="en-US">
              <a:solidFill>
                <a:srgbClr val="000000"/>
              </a:solidFill>
            </a:endParaRPr>
          </a:p>
        </p:txBody>
      </p:sp>
      <p:sp>
        <p:nvSpPr>
          <p:cNvPr id="199688" name="Text Box 6"/>
          <p:cNvSpPr txBox="1">
            <a:spLocks noChangeArrowheads="1"/>
          </p:cNvSpPr>
          <p:nvPr/>
        </p:nvSpPr>
        <p:spPr bwMode="auto">
          <a:xfrm>
            <a:off x="5181600" y="2590800"/>
            <a:ext cx="3276600" cy="304800"/>
          </a:xfrm>
          <a:prstGeom prst="rect">
            <a:avLst/>
          </a:prstGeom>
          <a:noFill/>
          <a:ln w="9525">
            <a:noFill/>
            <a:miter lim="800000"/>
            <a:headEnd/>
            <a:tailEnd/>
          </a:ln>
        </p:spPr>
        <p:txBody>
          <a:bodyPr anchor="ctr" anchorCtr="1"/>
          <a:lstStyle/>
          <a:p>
            <a:pPr algn="l" eaLnBrk="0" hangingPunct="0">
              <a:spcBef>
                <a:spcPct val="50000"/>
              </a:spcBef>
            </a:pPr>
            <a:r>
              <a:rPr lang="en-US" sz="1800" b="1" dirty="0">
                <a:solidFill>
                  <a:srgbClr val="000000"/>
                </a:solidFill>
                <a:latin typeface="Courier New" pitchFamily="49" charset="0"/>
              </a:rPr>
              <a:t>Stack</a:t>
            </a:r>
          </a:p>
        </p:txBody>
      </p:sp>
      <p:sp>
        <p:nvSpPr>
          <p:cNvPr id="199689" name="Text Box 7"/>
          <p:cNvSpPr txBox="1">
            <a:spLocks noChangeArrowheads="1"/>
          </p:cNvSpPr>
          <p:nvPr/>
        </p:nvSpPr>
        <p:spPr bwMode="auto">
          <a:xfrm>
            <a:off x="5181600" y="6324600"/>
            <a:ext cx="3276600" cy="306388"/>
          </a:xfrm>
          <a:prstGeom prst="rect">
            <a:avLst/>
          </a:prstGeom>
          <a:solidFill>
            <a:srgbClr val="E9FFE9"/>
          </a:solidFill>
          <a:ln w="9525">
            <a:solidFill>
              <a:schemeClr val="tx1"/>
            </a:solidFill>
            <a:miter lim="800000"/>
            <a:headEnd/>
            <a:tailEnd/>
          </a:ln>
        </p:spPr>
        <p:txBody>
          <a:bodyPr lIns="54000" tIns="10800" rIns="54000" bIns="10800" anchor="ctr" anchorCtr="1"/>
          <a:lstStyle/>
          <a:p>
            <a:pPr algn="l" eaLnBrk="0" hangingPunct="0">
              <a:spcBef>
                <a:spcPct val="50000"/>
              </a:spcBef>
            </a:pPr>
            <a:r>
              <a:rPr lang="en-GB" sz="1800" b="1">
                <a:solidFill>
                  <a:srgbClr val="000000"/>
                </a:solidFill>
                <a:latin typeface="Courier New" pitchFamily="49" charset="0"/>
              </a:rPr>
              <a:t>IVT</a:t>
            </a:r>
            <a:endParaRPr lang="en-US" sz="1800" b="1">
              <a:solidFill>
                <a:srgbClr val="000000"/>
              </a:solidFill>
              <a:latin typeface="Courier New" pitchFamily="49" charset="0"/>
            </a:endParaRPr>
          </a:p>
        </p:txBody>
      </p:sp>
      <p:sp>
        <p:nvSpPr>
          <p:cNvPr id="199690" name="Text Box 8"/>
          <p:cNvSpPr txBox="1">
            <a:spLocks noChangeArrowheads="1"/>
          </p:cNvSpPr>
          <p:nvPr/>
        </p:nvSpPr>
        <p:spPr bwMode="auto">
          <a:xfrm>
            <a:off x="8458200" y="2971800"/>
            <a:ext cx="685800" cy="381000"/>
          </a:xfrm>
          <a:prstGeom prst="rect">
            <a:avLst/>
          </a:prstGeom>
          <a:noFill/>
          <a:ln w="9525">
            <a:noFill/>
            <a:miter lim="800000"/>
            <a:headEnd/>
            <a:tailEnd/>
          </a:ln>
        </p:spPr>
        <p:txBody>
          <a:bodyPr/>
          <a:lstStyle/>
          <a:p>
            <a:pPr algn="l" eaLnBrk="0" hangingPunct="0">
              <a:spcBef>
                <a:spcPct val="50000"/>
              </a:spcBef>
            </a:pPr>
            <a:r>
              <a:rPr lang="en-US" sz="1800" b="1" dirty="0">
                <a:solidFill>
                  <a:srgbClr val="000000"/>
                </a:solidFill>
                <a:latin typeface="Courier New" pitchFamily="49" charset="0"/>
              </a:rPr>
              <a:t>RAM</a:t>
            </a:r>
          </a:p>
        </p:txBody>
      </p:sp>
      <p:sp>
        <p:nvSpPr>
          <p:cNvPr id="199692" name="Text Box 10"/>
          <p:cNvSpPr txBox="1">
            <a:spLocks noChangeArrowheads="1"/>
          </p:cNvSpPr>
          <p:nvPr/>
        </p:nvSpPr>
        <p:spPr bwMode="auto">
          <a:xfrm>
            <a:off x="5181600" y="5486400"/>
            <a:ext cx="3276600" cy="838200"/>
          </a:xfrm>
          <a:prstGeom prst="rect">
            <a:avLst/>
          </a:prstGeom>
          <a:solidFill>
            <a:srgbClr val="CCFFCC"/>
          </a:solidFill>
          <a:ln w="9525">
            <a:solidFill>
              <a:schemeClr val="tx1"/>
            </a:solidFill>
            <a:miter lim="800000"/>
            <a:headEnd/>
            <a:tailEnd/>
          </a:ln>
        </p:spPr>
        <p:txBody>
          <a:bodyPr lIns="54000" tIns="10800" rIns="54000" bIns="10800" anchor="ctr" anchorCtr="1"/>
          <a:lstStyle/>
          <a:p>
            <a:pPr algn="l" eaLnBrk="0" hangingPunct="0">
              <a:spcBef>
                <a:spcPct val="50000"/>
              </a:spcBef>
            </a:pPr>
            <a:r>
              <a:rPr lang="en-US" sz="1800" b="1" dirty="0" smtClean="0">
                <a:solidFill>
                  <a:srgbClr val="000000"/>
                </a:solidFill>
                <a:latin typeface="Courier New" pitchFamily="49" charset="0"/>
              </a:rPr>
              <a:t>Code (text</a:t>
            </a:r>
            <a:r>
              <a:rPr lang="en-GB" sz="1800" b="1" dirty="0" smtClean="0">
                <a:solidFill>
                  <a:srgbClr val="000000"/>
                </a:solidFill>
                <a:latin typeface="Courier New" pitchFamily="49" charset="0"/>
              </a:rPr>
              <a:t>)</a:t>
            </a:r>
            <a:endParaRPr lang="en-US" sz="1800" b="1" dirty="0">
              <a:solidFill>
                <a:srgbClr val="000000"/>
              </a:solidFill>
              <a:latin typeface="Courier New" pitchFamily="49" charset="0"/>
            </a:endParaRPr>
          </a:p>
        </p:txBody>
      </p:sp>
      <p:sp>
        <p:nvSpPr>
          <p:cNvPr id="199693" name="Text Box 11"/>
          <p:cNvSpPr txBox="1">
            <a:spLocks noChangeArrowheads="1"/>
          </p:cNvSpPr>
          <p:nvPr/>
        </p:nvSpPr>
        <p:spPr bwMode="auto">
          <a:xfrm>
            <a:off x="8458200" y="5638800"/>
            <a:ext cx="609600" cy="381000"/>
          </a:xfrm>
          <a:prstGeom prst="rect">
            <a:avLst/>
          </a:prstGeom>
          <a:noFill/>
          <a:ln w="9525">
            <a:noFill/>
            <a:miter lim="800000"/>
            <a:headEnd/>
            <a:tailEnd/>
          </a:ln>
        </p:spPr>
        <p:txBody>
          <a:bodyPr/>
          <a:lstStyle/>
          <a:p>
            <a:pPr algn="l" eaLnBrk="0" hangingPunct="0"/>
            <a:r>
              <a:rPr lang="en-US" sz="1800" b="1">
                <a:solidFill>
                  <a:srgbClr val="000000"/>
                </a:solidFill>
                <a:latin typeface="Courier New" pitchFamily="49" charset="0"/>
              </a:rPr>
              <a:t>ROM</a:t>
            </a:r>
          </a:p>
        </p:txBody>
      </p:sp>
      <p:sp>
        <p:nvSpPr>
          <p:cNvPr id="199703" name="Text Box 36"/>
          <p:cNvSpPr txBox="1">
            <a:spLocks noChangeArrowheads="1"/>
          </p:cNvSpPr>
          <p:nvPr/>
        </p:nvSpPr>
        <p:spPr bwMode="auto">
          <a:xfrm>
            <a:off x="5181600" y="4038600"/>
            <a:ext cx="3276600" cy="304800"/>
          </a:xfrm>
          <a:prstGeom prst="rect">
            <a:avLst/>
          </a:prstGeom>
          <a:solidFill>
            <a:srgbClr val="99CCFF"/>
          </a:solidFill>
          <a:ln w="9525">
            <a:solidFill>
              <a:schemeClr val="tx1"/>
            </a:solidFill>
            <a:miter lim="800000"/>
            <a:headEnd/>
            <a:tailEnd/>
          </a:ln>
        </p:spPr>
        <p:txBody>
          <a:bodyPr lIns="54000" tIns="10800" rIns="54000" bIns="10800" anchor="ctr" anchorCtr="1"/>
          <a:lstStyle/>
          <a:p>
            <a:pPr algn="l" eaLnBrk="0" hangingPunct="0">
              <a:spcBef>
                <a:spcPct val="50000"/>
              </a:spcBef>
            </a:pPr>
            <a:r>
              <a:rPr lang="en-US" sz="1600" b="1" dirty="0">
                <a:solidFill>
                  <a:srgbClr val="000000"/>
                </a:solidFill>
                <a:latin typeface="Courier New" pitchFamily="49" charset="0"/>
              </a:rPr>
              <a:t>Uninitialized </a:t>
            </a:r>
            <a:r>
              <a:rPr lang="en-US" sz="1600" b="1" dirty="0" smtClean="0">
                <a:solidFill>
                  <a:srgbClr val="000000"/>
                </a:solidFill>
                <a:latin typeface="Courier New" pitchFamily="49" charset="0"/>
              </a:rPr>
              <a:t>data (</a:t>
            </a:r>
            <a:r>
              <a:rPr lang="en-US" sz="1600" b="1" dirty="0" err="1" smtClean="0">
                <a:solidFill>
                  <a:srgbClr val="000000"/>
                </a:solidFill>
                <a:latin typeface="Courier New" pitchFamily="49" charset="0"/>
              </a:rPr>
              <a:t>bss</a:t>
            </a:r>
            <a:r>
              <a:rPr lang="en-US" sz="1600" b="1" dirty="0" smtClean="0">
                <a:solidFill>
                  <a:srgbClr val="000000"/>
                </a:solidFill>
                <a:latin typeface="Courier New" pitchFamily="49" charset="0"/>
              </a:rPr>
              <a:t>)</a:t>
            </a:r>
            <a:endParaRPr lang="en-US" sz="1600" b="1" dirty="0">
              <a:solidFill>
                <a:srgbClr val="000000"/>
              </a:solidFill>
              <a:latin typeface="Courier New" pitchFamily="49" charset="0"/>
            </a:endParaRPr>
          </a:p>
        </p:txBody>
      </p:sp>
      <p:sp>
        <p:nvSpPr>
          <p:cNvPr id="199705" name="Rectangle 38"/>
          <p:cNvSpPr>
            <a:spLocks noChangeArrowheads="1"/>
          </p:cNvSpPr>
          <p:nvPr/>
        </p:nvSpPr>
        <p:spPr bwMode="auto">
          <a:xfrm>
            <a:off x="5181600" y="3581400"/>
            <a:ext cx="3276600" cy="457200"/>
          </a:xfrm>
          <a:prstGeom prst="rect">
            <a:avLst/>
          </a:prstGeom>
          <a:solidFill>
            <a:srgbClr val="0099FF"/>
          </a:solidFill>
          <a:ln w="9525">
            <a:solidFill>
              <a:schemeClr val="tx1"/>
            </a:solidFill>
            <a:miter lim="800000"/>
            <a:headEnd/>
            <a:tailEnd/>
          </a:ln>
        </p:spPr>
        <p:txBody>
          <a:bodyPr anchor="ctr"/>
          <a:lstStyle/>
          <a:p>
            <a:pPr algn="ctr" eaLnBrk="0" hangingPunct="0">
              <a:spcBef>
                <a:spcPct val="50000"/>
              </a:spcBef>
            </a:pPr>
            <a:r>
              <a:rPr lang="en-US" sz="1800" b="1" dirty="0">
                <a:solidFill>
                  <a:srgbClr val="000000"/>
                </a:solidFill>
                <a:latin typeface="Courier New" pitchFamily="49" charset="0"/>
              </a:rPr>
              <a:t>Small </a:t>
            </a:r>
            <a:r>
              <a:rPr lang="en-US" sz="1800" b="1" dirty="0" smtClean="0">
                <a:solidFill>
                  <a:srgbClr val="000000"/>
                </a:solidFill>
                <a:latin typeface="Courier New" pitchFamily="49" charset="0"/>
              </a:rPr>
              <a:t>data (</a:t>
            </a:r>
            <a:r>
              <a:rPr lang="en-US" sz="1800" b="1" dirty="0" err="1" smtClean="0">
                <a:solidFill>
                  <a:srgbClr val="000000"/>
                </a:solidFill>
                <a:latin typeface="Courier New" pitchFamily="49" charset="0"/>
              </a:rPr>
              <a:t>sbss</a:t>
            </a:r>
            <a:r>
              <a:rPr lang="en-US" sz="1800" b="1" dirty="0" smtClean="0">
                <a:solidFill>
                  <a:srgbClr val="000000"/>
                </a:solidFill>
                <a:latin typeface="Courier New" pitchFamily="49" charset="0"/>
              </a:rPr>
              <a:t>)</a:t>
            </a:r>
            <a:endParaRPr lang="en-US" sz="1800" b="1" dirty="0">
              <a:solidFill>
                <a:srgbClr val="000000"/>
              </a:solidFill>
              <a:latin typeface="Courier New" pitchFamily="49" charset="0"/>
            </a:endParaRPr>
          </a:p>
        </p:txBody>
      </p:sp>
      <p:sp>
        <p:nvSpPr>
          <p:cNvPr id="199706" name="Text Box 39"/>
          <p:cNvSpPr txBox="1">
            <a:spLocks noChangeArrowheads="1"/>
          </p:cNvSpPr>
          <p:nvPr/>
        </p:nvSpPr>
        <p:spPr bwMode="auto">
          <a:xfrm>
            <a:off x="5181600" y="5181600"/>
            <a:ext cx="3276600" cy="306388"/>
          </a:xfrm>
          <a:prstGeom prst="rect">
            <a:avLst/>
          </a:prstGeom>
          <a:solidFill>
            <a:srgbClr val="33CCCC"/>
          </a:solidFill>
          <a:ln w="9525">
            <a:solidFill>
              <a:schemeClr val="tx1"/>
            </a:solidFill>
            <a:miter lim="800000"/>
            <a:headEnd/>
            <a:tailEnd/>
          </a:ln>
        </p:spPr>
        <p:txBody>
          <a:bodyPr lIns="54000" tIns="10800" rIns="54000" bIns="10800" anchor="ctr" anchorCtr="1"/>
          <a:lstStyle/>
          <a:p>
            <a:pPr algn="l" eaLnBrk="0" hangingPunct="0">
              <a:spcBef>
                <a:spcPct val="50000"/>
              </a:spcBef>
            </a:pPr>
            <a:r>
              <a:rPr lang="en-GB" sz="1800" b="1" dirty="0">
                <a:solidFill>
                  <a:srgbClr val="000000"/>
                </a:solidFill>
                <a:latin typeface="Courier New" pitchFamily="49" charset="0"/>
              </a:rPr>
              <a:t>Read only </a:t>
            </a:r>
            <a:r>
              <a:rPr lang="en-GB" sz="1800" b="1" dirty="0" smtClean="0">
                <a:solidFill>
                  <a:srgbClr val="000000"/>
                </a:solidFill>
                <a:latin typeface="Courier New" pitchFamily="49" charset="0"/>
              </a:rPr>
              <a:t>data (lit)</a:t>
            </a:r>
            <a:endParaRPr lang="en-US" sz="1800" b="1" dirty="0">
              <a:solidFill>
                <a:srgbClr val="000000"/>
              </a:solidFill>
              <a:latin typeface="Courier New" pitchFamily="49" charset="0"/>
            </a:endParaRPr>
          </a:p>
        </p:txBody>
      </p:sp>
      <p:sp>
        <p:nvSpPr>
          <p:cNvPr id="44" name="Title 1"/>
          <p:cNvSpPr>
            <a:spLocks noGrp="1"/>
          </p:cNvSpPr>
          <p:nvPr>
            <p:ph type="title" idx="4294967295"/>
          </p:nvPr>
        </p:nvSpPr>
        <p:spPr>
          <a:xfrm>
            <a:off x="457200" y="152400"/>
            <a:ext cx="8229600" cy="1371600"/>
          </a:xfrm>
        </p:spPr>
        <p:txBody>
          <a:bodyPr/>
          <a:lstStyle/>
          <a:p>
            <a:pPr lvl="0">
              <a:defRPr/>
            </a:pPr>
            <a:r>
              <a:rPr lang="en-US" dirty="0" smtClean="0"/>
              <a:t>Mapping Memory Areas</a:t>
            </a:r>
            <a:endParaRPr lang="en-US" sz="2400" dirty="0"/>
          </a:p>
        </p:txBody>
      </p:sp>
      <p:sp>
        <p:nvSpPr>
          <p:cNvPr id="45" name="Text Box 6"/>
          <p:cNvSpPr txBox="1">
            <a:spLocks noChangeArrowheads="1"/>
          </p:cNvSpPr>
          <p:nvPr/>
        </p:nvSpPr>
        <p:spPr bwMode="auto">
          <a:xfrm>
            <a:off x="5181600" y="1447800"/>
            <a:ext cx="3276600" cy="1143000"/>
          </a:xfrm>
          <a:prstGeom prst="rect">
            <a:avLst/>
          </a:prstGeom>
          <a:solidFill>
            <a:schemeClr val="tx1">
              <a:lumMod val="95000"/>
            </a:schemeClr>
          </a:solidFill>
          <a:ln w="9525">
            <a:solidFill>
              <a:schemeClr val="tx1"/>
            </a:solidFill>
            <a:miter lim="800000"/>
            <a:headEnd/>
            <a:tailEnd/>
          </a:ln>
        </p:spPr>
        <p:txBody>
          <a:bodyPr anchor="ctr" anchorCtr="1"/>
          <a:lstStyle/>
          <a:p>
            <a:pPr algn="l" eaLnBrk="0" hangingPunct="0">
              <a:spcBef>
                <a:spcPct val="50000"/>
              </a:spcBef>
            </a:pPr>
            <a:endParaRPr lang="en-US" sz="1800" b="1" dirty="0">
              <a:solidFill>
                <a:srgbClr val="000000"/>
              </a:solidFill>
              <a:latin typeface="Courier New" pitchFamily="49" charset="0"/>
            </a:endParaRPr>
          </a:p>
        </p:txBody>
      </p:sp>
      <p:sp>
        <p:nvSpPr>
          <p:cNvPr id="46" name="AutoShape 4"/>
          <p:cNvSpPr>
            <a:spLocks noChangeArrowheads="1"/>
          </p:cNvSpPr>
          <p:nvPr/>
        </p:nvSpPr>
        <p:spPr bwMode="auto">
          <a:xfrm rot="10800000">
            <a:off x="6362700" y="1752600"/>
            <a:ext cx="952500" cy="454283"/>
          </a:xfrm>
          <a:prstGeom prst="downArrow">
            <a:avLst>
              <a:gd name="adj1" fmla="val 50000"/>
              <a:gd name="adj2" fmla="val 25000"/>
            </a:avLst>
          </a:prstGeom>
          <a:noFill/>
          <a:ln w="9525">
            <a:solidFill>
              <a:srgbClr val="0000FF"/>
            </a:solidFill>
            <a:miter lim="800000"/>
            <a:headEnd/>
            <a:tailEnd/>
          </a:ln>
        </p:spPr>
        <p:txBody>
          <a:bodyPr anchor="ctr">
            <a:spAutoFit/>
          </a:bodyPr>
          <a:lstStyle/>
          <a:p>
            <a:endParaRPr lang="en-US">
              <a:solidFill>
                <a:srgbClr val="000000"/>
              </a:solidFill>
            </a:endParaRPr>
          </a:p>
        </p:txBody>
      </p:sp>
      <p:sp>
        <p:nvSpPr>
          <p:cNvPr id="47" name="Text Box 6"/>
          <p:cNvSpPr txBox="1">
            <a:spLocks noChangeArrowheads="1"/>
          </p:cNvSpPr>
          <p:nvPr/>
        </p:nvSpPr>
        <p:spPr bwMode="auto">
          <a:xfrm>
            <a:off x="5181600" y="2286000"/>
            <a:ext cx="3276600" cy="304800"/>
          </a:xfrm>
          <a:prstGeom prst="rect">
            <a:avLst/>
          </a:prstGeom>
          <a:noFill/>
          <a:ln w="9525">
            <a:noFill/>
            <a:miter lim="800000"/>
            <a:headEnd/>
            <a:tailEnd/>
          </a:ln>
        </p:spPr>
        <p:txBody>
          <a:bodyPr anchor="ctr" anchorCtr="1"/>
          <a:lstStyle/>
          <a:p>
            <a:pPr algn="l" eaLnBrk="0" hangingPunct="0">
              <a:spcBef>
                <a:spcPct val="50000"/>
              </a:spcBef>
            </a:pPr>
            <a:r>
              <a:rPr lang="en-US" sz="1800" b="1" dirty="0" smtClean="0">
                <a:solidFill>
                  <a:srgbClr val="000000"/>
                </a:solidFill>
                <a:latin typeface="Courier New" pitchFamily="49" charset="0"/>
              </a:rPr>
              <a:t>Heap</a:t>
            </a:r>
            <a:endParaRPr lang="en-US" sz="1800" b="1" dirty="0">
              <a:solidFill>
                <a:srgbClr val="000000"/>
              </a:solidFill>
              <a:latin typeface="Courier New" pitchFamily="49" charset="0"/>
            </a:endParaRPr>
          </a:p>
        </p:txBody>
      </p:sp>
      <p:sp>
        <p:nvSpPr>
          <p:cNvPr id="19" name="Content Placeholder 2"/>
          <p:cNvSpPr txBox="1">
            <a:spLocks/>
          </p:cNvSpPr>
          <p:nvPr/>
        </p:nvSpPr>
        <p:spPr bwMode="auto">
          <a:xfrm>
            <a:off x="457200" y="1600200"/>
            <a:ext cx="4495800" cy="3505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marL="342900" indent="-342900">
              <a:lnSpc>
                <a:spcPct val="110000"/>
              </a:lnSpc>
              <a:spcBef>
                <a:spcPct val="20000"/>
              </a:spcBef>
              <a:buClr>
                <a:schemeClr val="hlink"/>
              </a:buClr>
              <a:buSzPct val="65000"/>
              <a:buFont typeface="Wingdings" pitchFamily="2" charset="2"/>
              <a:buChar char="n"/>
            </a:pPr>
            <a:r>
              <a:rPr kumimoji="0" lang="en-US" sz="2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Initialized data variables (“DATA” type section) must be placed in a memory</a:t>
            </a:r>
            <a:r>
              <a:rPr kumimoji="0" lang="en-US" sz="2200" b="0" i="0" u="none" strike="noStrike" kern="0" cap="none" spc="0" normalizeH="0" noProof="0" dirty="0" smtClean="0">
                <a:ln>
                  <a:noFill/>
                </a:ln>
                <a:solidFill>
                  <a:schemeClr val="tx1"/>
                </a:solidFill>
                <a:effectLst>
                  <a:outerShdw blurRad="38100" dist="38100" dir="2700000" algn="tl">
                    <a:srgbClr val="000000"/>
                  </a:outerShdw>
                </a:effectLst>
                <a:uLnTx/>
                <a:uFillTx/>
                <a:latin typeface="+mn-lt"/>
                <a:ea typeface="+mn-ea"/>
                <a:cs typeface="+mn-cs"/>
              </a:rPr>
              <a:t> that is both</a:t>
            </a:r>
          </a:p>
          <a:p>
            <a:pPr marL="800100" lvl="1" indent="-342900">
              <a:lnSpc>
                <a:spcPct val="110000"/>
              </a:lnSpc>
              <a:spcBef>
                <a:spcPct val="20000"/>
              </a:spcBef>
              <a:buClr>
                <a:schemeClr val="hlink"/>
              </a:buClr>
              <a:buSzPct val="65000"/>
              <a:buFont typeface="Wingdings" pitchFamily="2" charset="2"/>
              <a:buChar char="n"/>
            </a:pPr>
            <a:r>
              <a:rPr lang="en-US" sz="2400" i="1" u="sng" kern="0" dirty="0" smtClean="0">
                <a:effectLst>
                  <a:outerShdw blurRad="38100" dist="38100" dir="2700000" algn="tl">
                    <a:srgbClr val="000000"/>
                  </a:outerShdw>
                </a:effectLst>
                <a:latin typeface="+mn-lt"/>
                <a:cs typeface="+mn-cs"/>
              </a:rPr>
              <a:t>Non-volatile</a:t>
            </a:r>
            <a:r>
              <a:rPr lang="en-US" sz="2400" kern="0" dirty="0" smtClean="0">
                <a:effectLst>
                  <a:outerShdw blurRad="38100" dist="38100" dir="2700000" algn="tl">
                    <a:srgbClr val="000000"/>
                  </a:outerShdw>
                </a:effectLst>
                <a:latin typeface="+mn-lt"/>
                <a:cs typeface="+mn-cs"/>
              </a:rPr>
              <a:t> to hold the initial values (ROM?)</a:t>
            </a:r>
          </a:p>
          <a:p>
            <a:pPr marL="800100" lvl="1" indent="-342900">
              <a:lnSpc>
                <a:spcPct val="110000"/>
              </a:lnSpc>
              <a:spcBef>
                <a:spcPct val="20000"/>
              </a:spcBef>
              <a:buClr>
                <a:schemeClr val="hlink"/>
              </a:buClr>
              <a:buSzPct val="65000"/>
              <a:buFont typeface="Wingdings" pitchFamily="2" charset="2"/>
              <a:buChar char="n"/>
            </a:pPr>
            <a:r>
              <a:rPr lang="en-US" sz="2400" i="1" u="sng" kern="0" dirty="0" smtClean="0">
                <a:effectLst>
                  <a:outerShdw blurRad="38100" dist="38100" dir="2700000" algn="tl">
                    <a:srgbClr val="000000"/>
                  </a:outerShdw>
                </a:effectLst>
                <a:latin typeface="+mn-lt"/>
                <a:cs typeface="+mn-cs"/>
              </a:rPr>
              <a:t>Writeable</a:t>
            </a:r>
            <a:r>
              <a:rPr lang="en-US" sz="2400" kern="0" dirty="0" smtClean="0">
                <a:effectLst>
                  <a:outerShdw blurRad="38100" dist="38100" dir="2700000" algn="tl">
                    <a:srgbClr val="000000"/>
                  </a:outerShdw>
                </a:effectLst>
                <a:latin typeface="+mn-lt"/>
                <a:cs typeface="+mn-cs"/>
              </a:rPr>
              <a:t> so they can be worked with</a:t>
            </a:r>
            <a:r>
              <a:rPr lang="he-IL" sz="2400" kern="0" dirty="0" smtClean="0">
                <a:effectLst>
                  <a:outerShdw blurRad="38100" dist="38100" dir="2700000" algn="tl">
                    <a:srgbClr val="000000"/>
                  </a:outerShdw>
                </a:effectLst>
                <a:latin typeface="+mn-lt"/>
                <a:cs typeface="+mn-cs"/>
              </a:rPr>
              <a:t> </a:t>
            </a:r>
            <a:r>
              <a:rPr lang="en-US" sz="2400" kern="0" dirty="0" smtClean="0">
                <a:effectLst>
                  <a:outerShdw blurRad="38100" dist="38100" dir="2700000" algn="tl">
                    <a:srgbClr val="000000"/>
                  </a:outerShdw>
                </a:effectLst>
                <a:latin typeface="+mn-lt"/>
                <a:cs typeface="+mn-cs"/>
              </a:rPr>
              <a:t>(RAM?)</a:t>
            </a:r>
            <a:endParaRPr lang="en-US" sz="2400" i="1" u="sng" kern="0" dirty="0" smtClean="0">
              <a:effectLst>
                <a:outerShdw blurRad="38100" dist="38100" dir="2700000" algn="tl">
                  <a:srgbClr val="000000"/>
                </a:outerShdw>
              </a:effectLst>
              <a:latin typeface="+mn-lt"/>
              <a:cs typeface="+mn-cs"/>
            </a:endParaRPr>
          </a:p>
          <a:p>
            <a:pPr marL="342900" indent="-342900">
              <a:lnSpc>
                <a:spcPct val="110000"/>
              </a:lnSpc>
              <a:spcBef>
                <a:spcPct val="20000"/>
              </a:spcBef>
              <a:buClr>
                <a:schemeClr val="hlink"/>
              </a:buClr>
              <a:buSzPct val="65000"/>
              <a:buFont typeface="Wingdings" pitchFamily="2" charset="2"/>
              <a:buChar char="n"/>
            </a:pPr>
            <a:r>
              <a:rPr lang="en-US" sz="2400" kern="0" dirty="0" smtClean="0">
                <a:effectLst>
                  <a:outerShdw blurRad="38100" dist="38100" dir="2700000" algn="tl">
                    <a:srgbClr val="000000"/>
                  </a:outerShdw>
                </a:effectLst>
                <a:latin typeface="+mn-lt"/>
                <a:cs typeface="+mn-cs"/>
              </a:rPr>
              <a:t>How this is achieved?</a:t>
            </a:r>
            <a:endParaRPr kumimoji="0" lang="en-US" sz="2200" b="0" i="0" u="none" strike="noStrike" kern="0" cap="none" spc="0" normalizeH="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20" name="Content Placeholder 2"/>
          <p:cNvSpPr txBox="1">
            <a:spLocks/>
          </p:cNvSpPr>
          <p:nvPr/>
        </p:nvSpPr>
        <p:spPr bwMode="auto">
          <a:xfrm>
            <a:off x="457200" y="5029200"/>
            <a:ext cx="4343400" cy="167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92500" lnSpcReduction="10000"/>
          </a:bodyPr>
          <a:lstStyle/>
          <a:p>
            <a:pPr marL="800100" lvl="1" indent="-342900">
              <a:lnSpc>
                <a:spcPct val="110000"/>
              </a:lnSpc>
              <a:spcBef>
                <a:spcPct val="20000"/>
              </a:spcBef>
              <a:buClr>
                <a:schemeClr val="hlink"/>
              </a:buClr>
              <a:buSzPct val="65000"/>
              <a:buFont typeface="Wingdings" pitchFamily="2" charset="2"/>
              <a:buChar char="n"/>
            </a:pPr>
            <a:r>
              <a:rPr kumimoji="0" lang="en-US" sz="2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Place the initial values</a:t>
            </a:r>
            <a:r>
              <a:rPr kumimoji="0" lang="en-US" sz="2200" b="0" i="0" u="none" strike="noStrike" kern="0" cap="none" spc="0" normalizeH="0" noProof="0" dirty="0" smtClean="0">
                <a:ln>
                  <a:noFill/>
                </a:ln>
                <a:solidFill>
                  <a:schemeClr val="tx1"/>
                </a:solidFill>
                <a:effectLst>
                  <a:outerShdw blurRad="38100" dist="38100" dir="2700000" algn="tl">
                    <a:srgbClr val="000000"/>
                  </a:outerShdw>
                </a:effectLst>
                <a:uLnTx/>
                <a:uFillTx/>
                <a:latin typeface="+mn-lt"/>
                <a:ea typeface="+mn-ea"/>
                <a:cs typeface="+mn-cs"/>
              </a:rPr>
              <a:t> in a non-volatile (maybe read only) memory</a:t>
            </a:r>
          </a:p>
          <a:p>
            <a:pPr marL="800100" lvl="1" indent="-342900">
              <a:lnSpc>
                <a:spcPct val="110000"/>
              </a:lnSpc>
              <a:spcBef>
                <a:spcPct val="20000"/>
              </a:spcBef>
              <a:buClr>
                <a:schemeClr val="hlink"/>
              </a:buClr>
              <a:buSzPct val="65000"/>
              <a:buFont typeface="Wingdings" pitchFamily="2" charset="2"/>
              <a:buChar char="n"/>
            </a:pPr>
            <a:r>
              <a:rPr lang="en-US" sz="2200" kern="0" baseline="0" dirty="0" smtClean="0">
                <a:effectLst>
                  <a:outerShdw blurRad="38100" dist="38100" dir="2700000" algn="tl">
                    <a:srgbClr val="000000"/>
                  </a:outerShdw>
                </a:effectLst>
                <a:latin typeface="+mn-lt"/>
                <a:cs typeface="+mn-cs"/>
              </a:rPr>
              <a:t>At</a:t>
            </a:r>
            <a:r>
              <a:rPr lang="en-US" sz="2200" kern="0" dirty="0" smtClean="0">
                <a:effectLst>
                  <a:outerShdw blurRad="38100" dist="38100" dir="2700000" algn="tl">
                    <a:srgbClr val="000000"/>
                  </a:outerShdw>
                </a:effectLst>
                <a:latin typeface="+mn-lt"/>
                <a:cs typeface="+mn-cs"/>
              </a:rPr>
              <a:t> start up copy them to a writeable memory</a:t>
            </a:r>
            <a:r>
              <a:rPr kumimoji="0" lang="en-US" sz="2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endParaRPr kumimoji="0" lang="en-US" sz="2200" b="0" i="0" u="none" strike="noStrike" kern="0" cap="none" spc="0" normalizeH="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23" name="Text Box 37"/>
          <p:cNvSpPr txBox="1">
            <a:spLocks noChangeArrowheads="1"/>
          </p:cNvSpPr>
          <p:nvPr/>
        </p:nvSpPr>
        <p:spPr bwMode="auto">
          <a:xfrm>
            <a:off x="5181600" y="4876800"/>
            <a:ext cx="3276600" cy="304800"/>
          </a:xfrm>
          <a:prstGeom prst="rect">
            <a:avLst/>
          </a:prstGeom>
          <a:solidFill>
            <a:srgbClr val="00CCFF"/>
          </a:solidFill>
          <a:ln w="9525">
            <a:solidFill>
              <a:schemeClr val="tx1"/>
            </a:solidFill>
            <a:miter lim="800000"/>
            <a:headEnd/>
            <a:tailEnd/>
          </a:ln>
        </p:spPr>
        <p:txBody>
          <a:bodyPr lIns="54000" tIns="10800" rIns="54000" bIns="10800" anchor="ctr" anchorCtr="1"/>
          <a:lstStyle/>
          <a:p>
            <a:pPr algn="l" eaLnBrk="0" hangingPunct="0">
              <a:spcBef>
                <a:spcPct val="50000"/>
              </a:spcBef>
            </a:pPr>
            <a:r>
              <a:rPr lang="en-US" sz="1800" b="1" dirty="0" smtClean="0">
                <a:solidFill>
                  <a:srgbClr val="000000"/>
                </a:solidFill>
                <a:latin typeface="Courier New" pitchFamily="49" charset="0"/>
              </a:rPr>
              <a:t>DATA?</a:t>
            </a:r>
            <a:endParaRPr lang="en-US" sz="1800" b="1" dirty="0">
              <a:solidFill>
                <a:srgbClr val="000000"/>
              </a:solidFill>
              <a:latin typeface="Courier New" pitchFamily="49" charset="0"/>
            </a:endParaRPr>
          </a:p>
        </p:txBody>
      </p:sp>
      <p:sp>
        <p:nvSpPr>
          <p:cNvPr id="21" name="Text Box 14"/>
          <p:cNvSpPr txBox="1">
            <a:spLocks noChangeArrowheads="1"/>
          </p:cNvSpPr>
          <p:nvPr/>
        </p:nvSpPr>
        <p:spPr bwMode="auto">
          <a:xfrm>
            <a:off x="5181600" y="4876800"/>
            <a:ext cx="3276600" cy="306388"/>
          </a:xfrm>
          <a:prstGeom prst="rect">
            <a:avLst/>
          </a:prstGeom>
          <a:solidFill>
            <a:srgbClr val="66CCFF"/>
          </a:solidFill>
          <a:ln w="9525">
            <a:solidFill>
              <a:schemeClr val="tx1"/>
            </a:solidFill>
            <a:miter lim="800000"/>
            <a:headEnd/>
            <a:tailEnd/>
          </a:ln>
        </p:spPr>
        <p:txBody>
          <a:bodyPr lIns="54000" tIns="10800" rIns="54000" bIns="10800" anchor="ctr" anchorCtr="1"/>
          <a:lstStyle/>
          <a:p>
            <a:pPr algn="l" eaLnBrk="0" hangingPunct="0">
              <a:spcBef>
                <a:spcPct val="50000"/>
              </a:spcBef>
            </a:pPr>
            <a:r>
              <a:rPr lang="en-GB" sz="1800" b="1" dirty="0">
                <a:latin typeface="Courier New" pitchFamily="49" charset="0"/>
              </a:rPr>
              <a:t>Initial </a:t>
            </a:r>
            <a:r>
              <a:rPr lang="en-GB" sz="1800" b="1" dirty="0" smtClean="0">
                <a:latin typeface="Courier New" pitchFamily="49" charset="0"/>
              </a:rPr>
              <a:t>values(</a:t>
            </a:r>
            <a:r>
              <a:rPr lang="en-GB" sz="1800" b="1" dirty="0" err="1" smtClean="0">
                <a:latin typeface="Courier New" pitchFamily="49" charset="0"/>
              </a:rPr>
              <a:t>initdat</a:t>
            </a:r>
            <a:r>
              <a:rPr lang="en-GB" sz="1800" b="1" dirty="0" smtClean="0">
                <a:latin typeface="Courier New" pitchFamily="49" charset="0"/>
              </a:rPr>
              <a:t>)</a:t>
            </a:r>
            <a:endParaRPr lang="en-US" sz="1800" b="1" dirty="0">
              <a:latin typeface="Courier New" pitchFamily="49" charset="0"/>
            </a:endParaRPr>
          </a:p>
        </p:txBody>
      </p:sp>
      <p:sp>
        <p:nvSpPr>
          <p:cNvPr id="199704" name="Text Box 37"/>
          <p:cNvSpPr txBox="1">
            <a:spLocks noChangeArrowheads="1"/>
          </p:cNvSpPr>
          <p:nvPr/>
        </p:nvSpPr>
        <p:spPr bwMode="auto">
          <a:xfrm>
            <a:off x="5181600" y="4343400"/>
            <a:ext cx="3276600" cy="381000"/>
          </a:xfrm>
          <a:prstGeom prst="rect">
            <a:avLst/>
          </a:prstGeom>
          <a:solidFill>
            <a:srgbClr val="00CCFF"/>
          </a:solidFill>
          <a:ln w="9525">
            <a:solidFill>
              <a:schemeClr val="tx1"/>
            </a:solidFill>
            <a:miter lim="800000"/>
            <a:headEnd/>
            <a:tailEnd/>
          </a:ln>
        </p:spPr>
        <p:txBody>
          <a:bodyPr lIns="54000" tIns="10800" rIns="54000" bIns="10800" anchor="ctr" anchorCtr="1"/>
          <a:lstStyle/>
          <a:p>
            <a:pPr algn="l" eaLnBrk="0" hangingPunct="0">
              <a:spcBef>
                <a:spcPct val="50000"/>
              </a:spcBef>
            </a:pPr>
            <a:r>
              <a:rPr lang="en-US" sz="1800" b="1" dirty="0">
                <a:solidFill>
                  <a:srgbClr val="000000"/>
                </a:solidFill>
                <a:latin typeface="Courier New" pitchFamily="49" charset="0"/>
              </a:rPr>
              <a:t>Initialized </a:t>
            </a:r>
            <a:r>
              <a:rPr lang="en-US" sz="1800" b="1" dirty="0" smtClean="0">
                <a:solidFill>
                  <a:srgbClr val="000000"/>
                </a:solidFill>
                <a:latin typeface="Courier New" pitchFamily="49" charset="0"/>
              </a:rPr>
              <a:t>data (data)</a:t>
            </a:r>
            <a:endParaRPr lang="en-US" sz="1800" b="1" dirty="0">
              <a:solidFill>
                <a:srgbClr val="000000"/>
              </a:solidFill>
              <a:latin typeface="Courier New" pitchFamily="49" charset="0"/>
            </a:endParaRPr>
          </a:p>
        </p:txBody>
      </p:sp>
      <p:sp>
        <p:nvSpPr>
          <p:cNvPr id="199700" name="Line 22"/>
          <p:cNvSpPr>
            <a:spLocks noChangeShapeType="1"/>
          </p:cNvSpPr>
          <p:nvPr/>
        </p:nvSpPr>
        <p:spPr bwMode="auto">
          <a:xfrm>
            <a:off x="4724400" y="4724400"/>
            <a:ext cx="4143936" cy="0"/>
          </a:xfrm>
          <a:prstGeom prst="line">
            <a:avLst/>
          </a:prstGeom>
          <a:noFill/>
          <a:ln w="9525">
            <a:solidFill>
              <a:srgbClr val="C00000"/>
            </a:solidFill>
            <a:prstDash val="dash"/>
            <a:round/>
            <a:headEnd/>
            <a:tailEnd/>
          </a:ln>
        </p:spPr>
        <p:txBody>
          <a:bodyPr/>
          <a:lstStyle/>
          <a:p>
            <a:endParaRPr lang="en-US">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par>
                                <p:cTn id="7" presetID="5" presetClass="entr" presetSubtype="1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animEffect transition="in" filter="checkerboard(across)">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9">
                                            <p:txEl>
                                              <p:pRg st="2" end="2"/>
                                            </p:txEl>
                                          </p:spTgt>
                                        </p:tgtEl>
                                        <p:attrNameLst>
                                          <p:attrName>style.visibility</p:attrName>
                                        </p:attrNameLst>
                                      </p:cBhvr>
                                      <p:to>
                                        <p:strVal val="visible"/>
                                      </p:to>
                                    </p:set>
                                  </p:childTnLst>
                                </p:cTn>
                              </p:par>
                              <p:par>
                                <p:cTn id="14" presetID="5" presetClass="entr" presetSubtype="1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checkerboard(across)">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5" presetClass="entr" presetSubtype="1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checkerboard(across)">
                                      <p:cBhvr>
                                        <p:cTn id="23" dur="500"/>
                                        <p:tgtEl>
                                          <p:spTgt spid="21"/>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99704"/>
                                        </p:tgtEl>
                                        <p:attrNameLst>
                                          <p:attrName>style.visibility</p:attrName>
                                        </p:attrNameLst>
                                      </p:cBhvr>
                                      <p:to>
                                        <p:strVal val="visible"/>
                                      </p:to>
                                    </p:set>
                                    <p:animEffect transition="in" filter="checkerboard(across)">
                                      <p:cBhvr>
                                        <p:cTn id="26" dur="500"/>
                                        <p:tgtEl>
                                          <p:spTgt spid="199704"/>
                                        </p:tgtEl>
                                      </p:cBhvr>
                                    </p:animEffect>
                                  </p:childTnLst>
                                </p:cTn>
                              </p:par>
                              <p:par>
                                <p:cTn id="27" presetID="1" presetClass="exit" presetSubtype="0" fill="hold" grpId="1"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0" grpId="0"/>
      <p:bldP spid="23" grpId="0" animBg="1"/>
      <p:bldP spid="23" grpId="1" animBg="1"/>
      <p:bldP spid="21" grpId="0" animBg="1"/>
      <p:bldP spid="19970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533400" y="1752600"/>
            <a:ext cx="8077200" cy="3754874"/>
          </a:xfrm>
          <a:prstGeom prst="rect">
            <a:avLst/>
          </a:prstGeom>
          <a:solidFill>
            <a:schemeClr val="tx1"/>
          </a:solidFill>
          <a:ln w="15875">
            <a:solidFill>
              <a:schemeClr val="tx1"/>
            </a:solidFill>
            <a:miter lim="800000"/>
            <a:headEnd/>
            <a:tailEnd/>
          </a:ln>
        </p:spPr>
        <p:txBody>
          <a:bodyPr wrap="square">
            <a:spAutoFit/>
          </a:bodyPr>
          <a:lstStyle/>
          <a:p>
            <a:r>
              <a:rPr lang="en-US" sz="1400" dirty="0">
                <a:solidFill>
                  <a:srgbClr val="000000"/>
                </a:solidFill>
                <a:latin typeface="Courier New" pitchFamily="49" charset="0"/>
                <a:cs typeface="Courier New" pitchFamily="49" charset="0"/>
              </a:rPr>
              <a:t>MEMORY {</a:t>
            </a:r>
          </a:p>
          <a:p>
            <a:r>
              <a:rPr lang="en-US" sz="1400" dirty="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ROM</a:t>
            </a:r>
            <a:r>
              <a:rPr lang="en-US" sz="1400" dirty="0">
                <a:solidFill>
                  <a:srgbClr val="000000"/>
                </a:solidFill>
                <a:latin typeface="Courier New" pitchFamily="49" charset="0"/>
                <a:cs typeface="Courier New" pitchFamily="49" charset="0"/>
              </a:rPr>
              <a:t>: ORIGIN = </a:t>
            </a:r>
            <a:r>
              <a:rPr lang="en-US" sz="1400" dirty="0" smtClean="0">
                <a:solidFill>
                  <a:srgbClr val="000000"/>
                </a:solidFill>
                <a:latin typeface="Courier New" pitchFamily="49" charset="0"/>
                <a:cs typeface="Courier New" pitchFamily="49" charset="0"/>
              </a:rPr>
              <a:t>0x00000000 </a:t>
            </a:r>
            <a:r>
              <a:rPr lang="en-US" sz="1400" dirty="0">
                <a:solidFill>
                  <a:srgbClr val="000000"/>
                </a:solidFill>
                <a:latin typeface="Courier New" pitchFamily="49" charset="0"/>
                <a:cs typeface="Courier New" pitchFamily="49" charset="0"/>
              </a:rPr>
              <a:t>LENGTH = </a:t>
            </a:r>
            <a:r>
              <a:rPr lang="en-US" sz="1400" dirty="0" smtClean="0">
                <a:solidFill>
                  <a:srgbClr val="000000"/>
                </a:solidFill>
                <a:latin typeface="Courier New" pitchFamily="49" charset="0"/>
                <a:cs typeface="Courier New" pitchFamily="49" charset="0"/>
              </a:rPr>
              <a:t>0x2000</a:t>
            </a:r>
            <a:endParaRPr lang="en-US" sz="1400" dirty="0">
              <a:solidFill>
                <a:srgbClr val="000000"/>
              </a:solidFill>
              <a:latin typeface="Courier New" pitchFamily="49" charset="0"/>
              <a:cs typeface="Courier New" pitchFamily="49" charset="0"/>
            </a:endParaRPr>
          </a:p>
          <a:p>
            <a:r>
              <a:rPr lang="en-US" sz="1400" dirty="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RAM</a:t>
            </a:r>
            <a:r>
              <a:rPr lang="en-US" sz="1400" dirty="0">
                <a:solidFill>
                  <a:srgbClr val="000000"/>
                </a:solidFill>
                <a:latin typeface="Courier New" pitchFamily="49" charset="0"/>
                <a:cs typeface="Courier New" pitchFamily="49" charset="0"/>
              </a:rPr>
              <a:t>: ORIGIN = </a:t>
            </a:r>
            <a:r>
              <a:rPr lang="en-US" sz="1400" dirty="0" smtClean="0">
                <a:solidFill>
                  <a:srgbClr val="000000"/>
                </a:solidFill>
                <a:latin typeface="Courier New" pitchFamily="49" charset="0"/>
                <a:cs typeface="Courier New" pitchFamily="49" charset="0"/>
              </a:rPr>
              <a:t>0x00004000 </a:t>
            </a:r>
            <a:r>
              <a:rPr lang="en-US" sz="1400" dirty="0">
                <a:solidFill>
                  <a:srgbClr val="000000"/>
                </a:solidFill>
                <a:latin typeface="Courier New" pitchFamily="49" charset="0"/>
                <a:cs typeface="Courier New" pitchFamily="49" charset="0"/>
              </a:rPr>
              <a:t>LENGTH = </a:t>
            </a:r>
            <a:r>
              <a:rPr lang="en-US" sz="1400" dirty="0" smtClean="0">
                <a:solidFill>
                  <a:srgbClr val="000000"/>
                </a:solidFill>
                <a:latin typeface="Courier New" pitchFamily="49" charset="0"/>
                <a:cs typeface="Courier New" pitchFamily="49" charset="0"/>
              </a:rPr>
              <a:t>0xC000</a:t>
            </a:r>
            <a:endParaRPr lang="en-US" sz="1400" dirty="0">
              <a:solidFill>
                <a:srgbClr val="000000"/>
              </a:solidFill>
              <a:latin typeface="Courier New" pitchFamily="49" charset="0"/>
              <a:cs typeface="Courier New" pitchFamily="49" charset="0"/>
            </a:endParaRPr>
          </a:p>
          <a:p>
            <a:r>
              <a:rPr lang="en-US" sz="1400" dirty="0">
                <a:solidFill>
                  <a:srgbClr val="000000"/>
                </a:solidFill>
                <a:latin typeface="Courier New" pitchFamily="49" charset="0"/>
                <a:cs typeface="Courier New" pitchFamily="49" charset="0"/>
              </a:rPr>
              <a:t>}</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INITDATA !data</a:t>
            </a:r>
          </a:p>
          <a:p>
            <a:endParaRPr lang="en-US" sz="1400" dirty="0">
              <a:solidFill>
                <a:srgbClr val="000000"/>
              </a:solidFill>
              <a:latin typeface="Courier New" pitchFamily="49" charset="0"/>
              <a:cs typeface="Courier New" pitchFamily="49" charset="0"/>
            </a:endParaRPr>
          </a:p>
          <a:p>
            <a:r>
              <a:rPr lang="en-US" sz="1400" dirty="0">
                <a:solidFill>
                  <a:srgbClr val="000000"/>
                </a:solidFill>
                <a:latin typeface="Courier New" pitchFamily="49" charset="0"/>
                <a:cs typeface="Courier New" pitchFamily="49" charset="0"/>
              </a:rPr>
              <a:t>SECTIONS {</a:t>
            </a:r>
          </a:p>
          <a:p>
            <a:r>
              <a:rPr lang="en-US" sz="1400" dirty="0">
                <a:solidFill>
                  <a:srgbClr val="000000"/>
                </a:solidFill>
                <a:latin typeface="Courier New" pitchFamily="49" charset="0"/>
                <a:cs typeface="Courier New" pitchFamily="49" charset="0"/>
              </a:rPr>
              <a:t>   GROUP: {</a:t>
            </a:r>
          </a:p>
          <a:p>
            <a:r>
              <a:rPr lang="en-US" sz="1400" dirty="0">
                <a:solidFill>
                  <a:srgbClr val="000000"/>
                </a:solidFill>
                <a:latin typeface="Courier New" pitchFamily="49" charset="0"/>
                <a:cs typeface="Courier New" pitchFamily="49" charset="0"/>
              </a:rPr>
              <a:t>      * (TEXT): {}</a:t>
            </a:r>
          </a:p>
          <a:p>
            <a:r>
              <a:rPr lang="en-US" sz="1400" dirty="0">
                <a:solidFill>
                  <a:srgbClr val="000000"/>
                </a:solidFill>
                <a:latin typeface="Courier New" pitchFamily="49" charset="0"/>
                <a:cs typeface="Courier New" pitchFamily="49" charset="0"/>
              </a:rPr>
              <a:t>      * (LIT): {}</a:t>
            </a:r>
          </a:p>
          <a:p>
            <a:r>
              <a:rPr lang="en-US" sz="1400" dirty="0">
                <a:solidFill>
                  <a:srgbClr val="000000"/>
                </a:solidFill>
                <a:latin typeface="Courier New" pitchFamily="49" charset="0"/>
                <a:cs typeface="Courier New" pitchFamily="49" charset="0"/>
              </a:rPr>
              <a:t>   } &gt; ROM</a:t>
            </a:r>
          </a:p>
          <a:p>
            <a:r>
              <a:rPr lang="en-US" sz="1400" dirty="0">
                <a:solidFill>
                  <a:srgbClr val="000000"/>
                </a:solidFill>
                <a:latin typeface="Courier New" pitchFamily="49" charset="0"/>
                <a:cs typeface="Courier New" pitchFamily="49" charset="0"/>
              </a:rPr>
              <a:t>   GROUP: {</a:t>
            </a:r>
          </a:p>
          <a:p>
            <a:r>
              <a:rPr lang="en-US" sz="1400" dirty="0" smtClean="0">
                <a:solidFill>
                  <a:srgbClr val="000000"/>
                </a:solidFill>
                <a:latin typeface="Courier New" pitchFamily="49" charset="0"/>
                <a:cs typeface="Courier New" pitchFamily="49" charset="0"/>
              </a:rPr>
              <a:t>      *(BSS): {}</a:t>
            </a:r>
          </a:p>
          <a:p>
            <a:r>
              <a:rPr lang="en-US" sz="1400" dirty="0" smtClean="0">
                <a:solidFill>
                  <a:srgbClr val="000000"/>
                </a:solidFill>
                <a:latin typeface="Courier New" pitchFamily="49" charset="0"/>
                <a:cs typeface="Courier New" pitchFamily="49" charset="0"/>
              </a:rPr>
              <a:t>      .stack ALIGN(4) SIZE(0x1000): {}</a:t>
            </a:r>
          </a:p>
          <a:p>
            <a:r>
              <a:rPr lang="en-US" sz="1400" dirty="0" smtClean="0">
                <a:solidFill>
                  <a:srgbClr val="000000"/>
                </a:solidFill>
                <a:latin typeface="Courier New" pitchFamily="49" charset="0"/>
                <a:cs typeface="Courier New" pitchFamily="49" charset="0"/>
              </a:rPr>
              <a:t>   } </a:t>
            </a:r>
            <a:r>
              <a:rPr lang="en-US" sz="1400" dirty="0">
                <a:solidFill>
                  <a:srgbClr val="000000"/>
                </a:solidFill>
                <a:latin typeface="Courier New" pitchFamily="49" charset="0"/>
                <a:cs typeface="Courier New" pitchFamily="49" charset="0"/>
              </a:rPr>
              <a:t>&gt; RAM</a:t>
            </a:r>
          </a:p>
          <a:p>
            <a:r>
              <a:rPr lang="en-US" sz="1400" dirty="0">
                <a:solidFill>
                  <a:srgbClr val="000000"/>
                </a:solidFill>
                <a:latin typeface="Courier New" pitchFamily="49" charset="0"/>
                <a:cs typeface="Courier New" pitchFamily="49" charset="0"/>
              </a:rPr>
              <a:t>}</a:t>
            </a:r>
          </a:p>
        </p:txBody>
      </p:sp>
      <p:sp>
        <p:nvSpPr>
          <p:cNvPr id="5" name="Line Callout 2 4"/>
          <p:cNvSpPr/>
          <p:nvPr/>
        </p:nvSpPr>
        <p:spPr>
          <a:xfrm>
            <a:off x="3048000" y="2667000"/>
            <a:ext cx="5943600" cy="4038600"/>
          </a:xfrm>
          <a:prstGeom prst="borderCallout2">
            <a:avLst>
              <a:gd name="adj1" fmla="val 49769"/>
              <a:gd name="adj2" fmla="val -2948"/>
              <a:gd name="adj3" fmla="val 41392"/>
              <a:gd name="adj4" fmla="val -22513"/>
              <a:gd name="adj5" fmla="val 10465"/>
              <a:gd name="adj6" fmla="val -27267"/>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91426" y="2804815"/>
            <a:ext cx="5815780" cy="3785652"/>
          </a:xfrm>
          <a:prstGeom prst="rect">
            <a:avLst/>
          </a:prstGeom>
          <a:noFill/>
        </p:spPr>
        <p:txBody>
          <a:bodyPr wrap="square" rtlCol="0">
            <a:spAutoFit/>
          </a:bodyPr>
          <a:lstStyle/>
          <a:p>
            <a:r>
              <a:rPr lang="en-US" dirty="0" smtClean="0"/>
              <a:t>The </a:t>
            </a:r>
            <a:r>
              <a:rPr lang="en-US" b="1" dirty="0" smtClean="0"/>
              <a:t>INITDATA </a:t>
            </a:r>
            <a:r>
              <a:rPr lang="en-US" dirty="0" smtClean="0"/>
              <a:t>command specifies an output section to be initialized at run time.</a:t>
            </a:r>
          </a:p>
          <a:p>
            <a:endParaRPr lang="en-US" dirty="0" smtClean="0"/>
          </a:p>
          <a:p>
            <a:r>
              <a:rPr lang="en-US" dirty="0" smtClean="0"/>
              <a:t>This capability is required for programs that must run in ROM, or that need to place pre-initialized data in a read-only section such as ROM from which startup function </a:t>
            </a:r>
            <a:r>
              <a:rPr lang="en-US" b="1" dirty="0" smtClean="0"/>
              <a:t>_</a:t>
            </a:r>
            <a:r>
              <a:rPr lang="en-US" b="1" dirty="0" err="1" smtClean="0"/>
              <a:t>initcopy</a:t>
            </a:r>
            <a:r>
              <a:rPr lang="en-US" b="1" dirty="0" smtClean="0"/>
              <a:t>() </a:t>
            </a:r>
            <a:r>
              <a:rPr lang="en-US" dirty="0" smtClean="0"/>
              <a:t>can copy it into RAM.</a:t>
            </a:r>
          </a:p>
          <a:p>
            <a:r>
              <a:rPr lang="en-US" b="1" dirty="0" smtClean="0"/>
              <a:t>_</a:t>
            </a:r>
            <a:r>
              <a:rPr lang="en-US" b="1" dirty="0" err="1" smtClean="0"/>
              <a:t>initcopy</a:t>
            </a:r>
            <a:r>
              <a:rPr lang="en-US" b="1" dirty="0" smtClean="0"/>
              <a:t>() </a:t>
            </a:r>
            <a:r>
              <a:rPr lang="en-US" dirty="0" smtClean="0"/>
              <a:t>is called for you by the standard startup code.</a:t>
            </a:r>
          </a:p>
          <a:p>
            <a:r>
              <a:rPr lang="en-US" dirty="0" smtClean="0"/>
              <a:t>Ordinarily, the </a:t>
            </a:r>
            <a:r>
              <a:rPr lang="en-US" b="1" dirty="0" smtClean="0"/>
              <a:t>INITDATA </a:t>
            </a:r>
            <a:r>
              <a:rPr lang="en-US" dirty="0" smtClean="0"/>
              <a:t>command stores its output section in compressed form.</a:t>
            </a:r>
          </a:p>
        </p:txBody>
      </p:sp>
      <p:sp>
        <p:nvSpPr>
          <p:cNvPr id="9" name="Title 1"/>
          <p:cNvSpPr txBox="1">
            <a:spLocks/>
          </p:cNvSpPr>
          <p:nvPr/>
        </p:nvSpPr>
        <p:spPr bwMode="auto">
          <a:xfrm>
            <a:off x="4572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Mapping Memory Areas</a:t>
            </a:r>
            <a:br>
              <a:rPr kumimoji="0" 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br>
            <a:r>
              <a:rPr kumimoji="0" lang="en-US" sz="2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“DATA” initialization</a:t>
            </a:r>
            <a:endParaRPr kumimoji="0" lang="en-US" sz="2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Locating</a:t>
            </a:r>
            <a:br>
              <a:rPr lang="en-US" dirty="0" smtClean="0"/>
            </a:br>
            <a:r>
              <a:rPr lang="en-US" dirty="0" smtClean="0"/>
              <a:t>and the SVR3 file</a:t>
            </a:r>
            <a:br>
              <a:rPr lang="en-US" dirty="0" smtClean="0"/>
            </a:br>
            <a:r>
              <a:rPr lang="en-US" sz="2000" dirty="0" smtClean="0"/>
              <a:t>And a little about the stack and heap</a:t>
            </a:r>
            <a:endParaRPr lang="en-US" dirty="0"/>
          </a:p>
        </p:txBody>
      </p:sp>
      <p:sp>
        <p:nvSpPr>
          <p:cNvPr id="2051" name="Rectangle 3"/>
          <p:cNvSpPr>
            <a:spLocks noGrp="1" noChangeArrowheads="1"/>
          </p:cNvSpPr>
          <p:nvPr>
            <p:ph type="subTitle" idx="1"/>
          </p:nvPr>
        </p:nvSpPr>
        <p:spPr>
          <a:xfrm>
            <a:off x="1371600" y="4495800"/>
            <a:ext cx="6400800" cy="1143000"/>
          </a:xfrm>
        </p:spPr>
        <p:txBody>
          <a:bodyPr/>
          <a:lstStyle/>
          <a:p>
            <a:r>
              <a:rPr lang="en-US" sz="2000" dirty="0" smtClean="0">
                <a:effectLst>
                  <a:outerShdw blurRad="38100" dist="38100" dir="2700000" algn="tl">
                    <a:srgbClr val="000000">
                      <a:alpha val="43137"/>
                    </a:srgbClr>
                  </a:outerShdw>
                </a:effectLst>
              </a:rPr>
              <a:t>Netanel Kaufman and Niv Noach, Intel Corporation</a:t>
            </a:r>
            <a:endParaRPr lang="he-IL" sz="2000" dirty="0" smtClean="0">
              <a:effectLst>
                <a:outerShdw blurRad="38100" dist="38100" dir="2700000" algn="tl">
                  <a:srgbClr val="000000">
                    <a:alpha val="43137"/>
                  </a:srgbClr>
                </a:outerShdw>
              </a:effectLst>
            </a:endParaRPr>
          </a:p>
          <a:p>
            <a:r>
              <a:rPr lang="en-US" sz="2000" dirty="0" smtClean="0">
                <a:effectLst>
                  <a:outerShdw blurRad="38100" dist="38100" dir="2700000" algn="tl">
                    <a:srgbClr val="000000">
                      <a:alpha val="43137"/>
                    </a:srgbClr>
                  </a:outerShdw>
                </a:effectLst>
              </a:rPr>
              <a:t>Hebrew University, Jerusalem</a:t>
            </a:r>
            <a:endParaRPr lang="he-IL" sz="2000" dirty="0" smtClean="0">
              <a:effectLst>
                <a:outerShdw blurRad="38100" dist="38100" dir="2700000" algn="tl">
                  <a:srgbClr val="000000">
                    <a:alpha val="43137"/>
                  </a:srgbClr>
                </a:outerShdw>
              </a:effectLst>
            </a:endParaRPr>
          </a:p>
          <a:p>
            <a:r>
              <a:rPr lang="en-US" sz="2000" dirty="0" smtClean="0">
                <a:effectLst>
                  <a:outerShdw blurRad="38100" dist="38100" dir="2700000" algn="tl">
                    <a:srgbClr val="000000">
                      <a:alpha val="43137"/>
                    </a:srgbClr>
                  </a:outerShdw>
                </a:effectLst>
              </a:rPr>
              <a:t>Spring Semester 2010</a:t>
            </a:r>
            <a:endParaRPr lang="en-US" sz="20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p:txBody>
          <a:bodyPr>
            <a:normAutofit lnSpcReduction="10000"/>
          </a:bodyPr>
          <a:lstStyle/>
          <a:p>
            <a:pPr>
              <a:lnSpc>
                <a:spcPct val="80000"/>
              </a:lnSpc>
            </a:pPr>
            <a:r>
              <a:rPr lang="en-US" sz="2000" dirty="0" smtClean="0"/>
              <a:t>SECTION SUMMARY</a:t>
            </a:r>
          </a:p>
          <a:p>
            <a:pPr>
              <a:lnSpc>
                <a:spcPct val="80000"/>
              </a:lnSpc>
            </a:pPr>
            <a:r>
              <a:rPr lang="en-US" sz="2000" dirty="0" smtClean="0"/>
              <a:t>_______________</a:t>
            </a:r>
          </a:p>
          <a:p>
            <a:pPr>
              <a:lnSpc>
                <a:spcPct val="80000"/>
              </a:lnSpc>
            </a:pPr>
            <a:endParaRPr lang="en-US" sz="2000" dirty="0" smtClean="0"/>
          </a:p>
          <a:p>
            <a:pPr>
              <a:lnSpc>
                <a:spcPct val="80000"/>
              </a:lnSpc>
            </a:pPr>
            <a:r>
              <a:rPr lang="en-US" sz="2000" dirty="0" smtClean="0"/>
              <a:t>OUTPUT/  	TYPE   	   START        	END</a:t>
            </a:r>
          </a:p>
          <a:p>
            <a:pPr>
              <a:lnSpc>
                <a:spcPct val="80000"/>
              </a:lnSpc>
            </a:pPr>
            <a:r>
              <a:rPr lang="en-US" sz="2000" dirty="0" smtClean="0"/>
              <a:t> INPUT 	SECTION  ADDRESS   	</a:t>
            </a:r>
            <a:r>
              <a:rPr lang="en-US" sz="2000" dirty="0" err="1" smtClean="0"/>
              <a:t>ADDRESS</a:t>
            </a:r>
            <a:r>
              <a:rPr lang="en-US" sz="2000" dirty="0" smtClean="0"/>
              <a:t>   	LENGTH</a:t>
            </a:r>
          </a:p>
          <a:p>
            <a:pPr>
              <a:lnSpc>
                <a:spcPct val="80000"/>
              </a:lnSpc>
            </a:pPr>
            <a:endParaRPr lang="en-US" sz="2000" dirty="0" smtClean="0"/>
          </a:p>
          <a:p>
            <a:pPr>
              <a:lnSpc>
                <a:spcPct val="80000"/>
              </a:lnSpc>
              <a:buNone/>
            </a:pPr>
            <a:r>
              <a:rPr lang="en-US" sz="2000" dirty="0" smtClean="0"/>
              <a:t>	.</a:t>
            </a:r>
            <a:r>
              <a:rPr lang="en-US" sz="2000" dirty="0" err="1" smtClean="0"/>
              <a:t>fini</a:t>
            </a:r>
            <a:r>
              <a:rPr lang="en-US" sz="2000" dirty="0" smtClean="0"/>
              <a:t>	 	text	00000000	00000013	00000014</a:t>
            </a:r>
          </a:p>
          <a:p>
            <a:pPr>
              <a:lnSpc>
                <a:spcPct val="80000"/>
              </a:lnSpc>
              <a:buNone/>
            </a:pPr>
            <a:r>
              <a:rPr lang="en-US" sz="2000" dirty="0" smtClean="0"/>
              <a:t>	.init	 	text	00000014	00000047	00000034</a:t>
            </a:r>
          </a:p>
          <a:p>
            <a:pPr>
              <a:lnSpc>
                <a:spcPct val="80000"/>
              </a:lnSpc>
              <a:buNone/>
            </a:pPr>
            <a:r>
              <a:rPr lang="en-US" sz="2000" dirty="0" smtClean="0"/>
              <a:t>	.text	 	</a:t>
            </a:r>
            <a:r>
              <a:rPr lang="en-US" sz="2000" dirty="0" err="1" smtClean="0"/>
              <a:t>text</a:t>
            </a:r>
            <a:r>
              <a:rPr lang="en-US" sz="2000" dirty="0" smtClean="0"/>
              <a:t>	00000050	00001253	00001204</a:t>
            </a:r>
          </a:p>
          <a:p>
            <a:pPr>
              <a:lnSpc>
                <a:spcPct val="80000"/>
              </a:lnSpc>
              <a:buNone/>
            </a:pPr>
            <a:r>
              <a:rPr lang="en-US" sz="2000" dirty="0" smtClean="0"/>
              <a:t>	.</a:t>
            </a:r>
            <a:r>
              <a:rPr lang="en-US" sz="2000" dirty="0" err="1" smtClean="0"/>
              <a:t>rodata</a:t>
            </a:r>
            <a:r>
              <a:rPr lang="en-US" sz="2000" dirty="0" smtClean="0"/>
              <a:t>	lit	00001254	0000126b	00000018</a:t>
            </a:r>
          </a:p>
          <a:p>
            <a:pPr>
              <a:lnSpc>
                <a:spcPct val="80000"/>
              </a:lnSpc>
              <a:buNone/>
            </a:pPr>
            <a:r>
              <a:rPr lang="en-US" sz="2000" dirty="0" smtClean="0"/>
              <a:t>	</a:t>
            </a:r>
            <a:r>
              <a:rPr lang="en-US" sz="2000" b="1" dirty="0" smtClean="0"/>
              <a:t>.data	</a:t>
            </a:r>
            <a:r>
              <a:rPr lang="en-US" sz="2000" b="1" dirty="0" err="1" smtClean="0"/>
              <a:t>data</a:t>
            </a:r>
            <a:r>
              <a:rPr lang="en-US" sz="2000" dirty="0" smtClean="0"/>
              <a:t>	00004000	00004038	00000039</a:t>
            </a:r>
          </a:p>
          <a:p>
            <a:pPr>
              <a:lnSpc>
                <a:spcPct val="80000"/>
              </a:lnSpc>
              <a:buNone/>
            </a:pPr>
            <a:r>
              <a:rPr lang="en-US" sz="2000" dirty="0" smtClean="0"/>
              <a:t>	</a:t>
            </a:r>
            <a:r>
              <a:rPr lang="en-US" sz="2000" b="1" dirty="0" smtClean="0"/>
              <a:t>.data1	data</a:t>
            </a:r>
            <a:r>
              <a:rPr lang="en-US" sz="2000" dirty="0" smtClean="0"/>
              <a:t>	00004100	00004727	00000628</a:t>
            </a:r>
          </a:p>
          <a:p>
            <a:pPr>
              <a:lnSpc>
                <a:spcPct val="80000"/>
              </a:lnSpc>
              <a:buNone/>
            </a:pPr>
            <a:r>
              <a:rPr lang="en-US" sz="2000" dirty="0" smtClean="0"/>
              <a:t>	.</a:t>
            </a:r>
            <a:r>
              <a:rPr lang="en-US" sz="2000" dirty="0" err="1" smtClean="0"/>
              <a:t>bss</a:t>
            </a:r>
            <a:r>
              <a:rPr lang="en-US" sz="2000" dirty="0" smtClean="0"/>
              <a:t>		</a:t>
            </a:r>
            <a:r>
              <a:rPr lang="en-US" sz="2000" dirty="0" err="1" smtClean="0"/>
              <a:t>bss</a:t>
            </a:r>
            <a:r>
              <a:rPr lang="en-US" sz="2000" dirty="0" smtClean="0"/>
              <a:t>	00004728	000048b7	00000190</a:t>
            </a:r>
          </a:p>
          <a:p>
            <a:pPr>
              <a:lnSpc>
                <a:spcPct val="80000"/>
              </a:lnSpc>
              <a:buNone/>
            </a:pPr>
            <a:r>
              <a:rPr lang="en-US" sz="2000" dirty="0" smtClean="0"/>
              <a:t>	.stack	</a:t>
            </a:r>
            <a:r>
              <a:rPr lang="en-US" sz="2000" dirty="0" err="1" smtClean="0"/>
              <a:t>bss</a:t>
            </a:r>
            <a:r>
              <a:rPr lang="en-US" sz="2000" dirty="0" smtClean="0"/>
              <a:t>	000048b8	000058b7	00001000</a:t>
            </a:r>
          </a:p>
          <a:p>
            <a:pPr>
              <a:lnSpc>
                <a:spcPct val="80000"/>
              </a:lnSpc>
              <a:buNone/>
            </a:pPr>
            <a:endParaRPr lang="en-US" sz="2000" dirty="0"/>
          </a:p>
        </p:txBody>
      </p:sp>
      <p:sp>
        <p:nvSpPr>
          <p:cNvPr id="7" name="Line Callout 2 6"/>
          <p:cNvSpPr/>
          <p:nvPr/>
        </p:nvSpPr>
        <p:spPr>
          <a:xfrm>
            <a:off x="5105400" y="5334000"/>
            <a:ext cx="3657600" cy="1066800"/>
          </a:xfrm>
          <a:prstGeom prst="borderCallout2">
            <a:avLst>
              <a:gd name="adj1" fmla="val 65068"/>
              <a:gd name="adj2" fmla="val -3700"/>
              <a:gd name="adj3" fmla="val 65639"/>
              <a:gd name="adj4" fmla="val -35794"/>
              <a:gd name="adj5" fmla="val -6379"/>
              <a:gd name="adj6" fmla="val -63009"/>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105400" y="5334000"/>
            <a:ext cx="3581400" cy="1015663"/>
          </a:xfrm>
          <a:prstGeom prst="rect">
            <a:avLst/>
          </a:prstGeom>
          <a:noFill/>
        </p:spPr>
        <p:txBody>
          <a:bodyPr wrap="square" rtlCol="0">
            <a:spAutoFit/>
          </a:bodyPr>
          <a:lstStyle/>
          <a:p>
            <a:r>
              <a:rPr lang="en-US" dirty="0" smtClean="0"/>
              <a:t>.data (initialized writeable data) section are mapped to the “DATA”  type section</a:t>
            </a:r>
            <a:endParaRPr lang="en-US" dirty="0"/>
          </a:p>
        </p:txBody>
      </p:sp>
      <p:sp>
        <p:nvSpPr>
          <p:cNvPr id="10" name="Title 1"/>
          <p:cNvSpPr txBox="1">
            <a:spLocks/>
          </p:cNvSpPr>
          <p:nvPr/>
        </p:nvSpPr>
        <p:spPr bwMode="auto">
          <a:xfrm>
            <a:off x="4572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Mapping Memory Areas</a:t>
            </a:r>
            <a:br>
              <a:rPr kumimoji="0" lang="en-US" sz="4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br>
            <a:r>
              <a:rPr lang="en-US" sz="2400" kern="0" dirty="0" smtClean="0">
                <a:solidFill>
                  <a:schemeClr val="tx2"/>
                </a:solidFill>
                <a:effectLst>
                  <a:outerShdw blurRad="38100" dist="38100" dir="2700000" algn="tl">
                    <a:srgbClr val="000000"/>
                  </a:outerShdw>
                </a:effectLst>
                <a:latin typeface="+mj-lt"/>
                <a:ea typeface="+mj-ea"/>
                <a:cs typeface="+mj-cs"/>
              </a:rPr>
              <a:t>Without </a:t>
            </a:r>
            <a:r>
              <a:rPr kumimoji="0" lang="en-US" sz="2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“DATA” initialization</a:t>
            </a:r>
            <a:endParaRPr kumimoji="0" lang="en-US" sz="2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981200"/>
            <a:ext cx="8229600" cy="4572000"/>
          </a:xfrm>
        </p:spPr>
        <p:txBody>
          <a:bodyPr>
            <a:normAutofit fontScale="92500" lnSpcReduction="10000"/>
          </a:bodyPr>
          <a:lstStyle/>
          <a:p>
            <a:pPr>
              <a:lnSpc>
                <a:spcPct val="80000"/>
              </a:lnSpc>
            </a:pPr>
            <a:r>
              <a:rPr lang="en-US" sz="2000" dirty="0" smtClean="0"/>
              <a:t>SECTION SUMMARY</a:t>
            </a:r>
          </a:p>
          <a:p>
            <a:pPr>
              <a:lnSpc>
                <a:spcPct val="80000"/>
              </a:lnSpc>
            </a:pPr>
            <a:r>
              <a:rPr lang="en-US" sz="2000" dirty="0" smtClean="0"/>
              <a:t>_______________</a:t>
            </a:r>
          </a:p>
          <a:p>
            <a:pPr>
              <a:lnSpc>
                <a:spcPct val="80000"/>
              </a:lnSpc>
            </a:pPr>
            <a:endParaRPr lang="en-US" sz="2000" dirty="0" smtClean="0"/>
          </a:p>
          <a:p>
            <a:pPr>
              <a:lnSpc>
                <a:spcPct val="80000"/>
              </a:lnSpc>
            </a:pPr>
            <a:r>
              <a:rPr lang="en-US" sz="2000" dirty="0" smtClean="0"/>
              <a:t>OUTPUT/  	TYPE   	   START        	END</a:t>
            </a:r>
          </a:p>
          <a:p>
            <a:pPr>
              <a:lnSpc>
                <a:spcPct val="80000"/>
              </a:lnSpc>
            </a:pPr>
            <a:r>
              <a:rPr lang="en-US" sz="2000" dirty="0" smtClean="0"/>
              <a:t> INPUT 	SECTION  ADDRESS   	</a:t>
            </a:r>
            <a:r>
              <a:rPr lang="en-US" sz="2000" dirty="0" err="1" smtClean="0"/>
              <a:t>ADDRESS</a:t>
            </a:r>
            <a:r>
              <a:rPr lang="en-US" sz="2000" dirty="0" smtClean="0"/>
              <a:t>   	LENGTH</a:t>
            </a:r>
          </a:p>
          <a:p>
            <a:pPr>
              <a:lnSpc>
                <a:spcPct val="90000"/>
              </a:lnSpc>
              <a:buNone/>
            </a:pPr>
            <a:r>
              <a:rPr lang="en-US" sz="2200" dirty="0" smtClean="0"/>
              <a:t>	</a:t>
            </a:r>
          </a:p>
          <a:p>
            <a:pPr>
              <a:lnSpc>
                <a:spcPct val="90000"/>
              </a:lnSpc>
              <a:buNone/>
            </a:pPr>
            <a:r>
              <a:rPr lang="en-US" sz="2200" dirty="0" smtClean="0"/>
              <a:t>	.</a:t>
            </a:r>
            <a:r>
              <a:rPr lang="en-US" sz="2200" dirty="0" err="1" smtClean="0"/>
              <a:t>fini</a:t>
            </a:r>
            <a:r>
              <a:rPr lang="en-US" sz="2200" dirty="0" smtClean="0"/>
              <a:t>    	text	 00000000  	 00000013  	00000014</a:t>
            </a:r>
            <a:br>
              <a:rPr lang="en-US" sz="2200" dirty="0" smtClean="0"/>
            </a:br>
            <a:r>
              <a:rPr lang="en-US" sz="2200" dirty="0" smtClean="0"/>
              <a:t>.init   	text   	 00000014 	 00000047 	00000034</a:t>
            </a:r>
            <a:br>
              <a:rPr lang="en-US" sz="2200" dirty="0" smtClean="0"/>
            </a:br>
            <a:r>
              <a:rPr lang="en-US" sz="2200" dirty="0" smtClean="0"/>
              <a:t>.text   	</a:t>
            </a:r>
            <a:r>
              <a:rPr lang="en-US" sz="2200" dirty="0" err="1" smtClean="0"/>
              <a:t>text</a:t>
            </a:r>
            <a:r>
              <a:rPr lang="en-US" sz="2200" dirty="0" smtClean="0"/>
              <a:t>   	 00000050 	 00001833	000017e4</a:t>
            </a:r>
            <a:br>
              <a:rPr lang="en-US" sz="2200" dirty="0" smtClean="0"/>
            </a:br>
            <a:r>
              <a:rPr lang="en-US" sz="2200" b="1" dirty="0" smtClean="0"/>
              <a:t>.</a:t>
            </a:r>
            <a:r>
              <a:rPr lang="en-US" sz="2200" b="1" dirty="0" err="1" smtClean="0"/>
              <a:t>initdat</a:t>
            </a:r>
            <a:r>
              <a:rPr lang="en-US" sz="2200" b="1" dirty="0" smtClean="0"/>
              <a:t> 	lit   </a:t>
            </a:r>
            <a:r>
              <a:rPr lang="en-US" sz="2200" dirty="0" smtClean="0"/>
              <a:t>	 0000186c 	 000019b3 	00000148</a:t>
            </a:r>
            <a:br>
              <a:rPr lang="en-US" sz="2200" dirty="0" smtClean="0"/>
            </a:br>
            <a:r>
              <a:rPr lang="en-US" sz="2200" dirty="0" smtClean="0"/>
              <a:t>.</a:t>
            </a:r>
            <a:r>
              <a:rPr lang="en-US" sz="2200" dirty="0" err="1" smtClean="0"/>
              <a:t>rodata</a:t>
            </a:r>
            <a:r>
              <a:rPr lang="en-US" sz="2200" dirty="0" smtClean="0"/>
              <a:t> 	lit   	 000019b4	 000019cb	00000018</a:t>
            </a:r>
            <a:br>
              <a:rPr lang="en-US" sz="2200" dirty="0" smtClean="0"/>
            </a:br>
            <a:r>
              <a:rPr lang="en-US" sz="2200" dirty="0" smtClean="0"/>
              <a:t>.</a:t>
            </a:r>
            <a:r>
              <a:rPr lang="en-US" sz="2200" dirty="0" err="1" smtClean="0"/>
              <a:t>bss</a:t>
            </a:r>
            <a:r>
              <a:rPr lang="en-US" sz="2200" dirty="0" smtClean="0"/>
              <a:t>   	</a:t>
            </a:r>
            <a:r>
              <a:rPr lang="en-US" sz="2200" dirty="0" err="1" smtClean="0"/>
              <a:t>bss</a:t>
            </a:r>
            <a:r>
              <a:rPr lang="en-US" sz="2200" dirty="0" smtClean="0"/>
              <a:t>   	 00004000 	 00004a03 	00000a04</a:t>
            </a:r>
            <a:br>
              <a:rPr lang="en-US" sz="2200" dirty="0" smtClean="0"/>
            </a:br>
            <a:r>
              <a:rPr lang="en-US" sz="2200" b="1" dirty="0" smtClean="0"/>
              <a:t>.data1   	</a:t>
            </a:r>
            <a:r>
              <a:rPr lang="en-US" sz="2200" b="1" dirty="0" err="1" smtClean="0"/>
              <a:t>bss</a:t>
            </a:r>
            <a:r>
              <a:rPr lang="en-US" sz="2200" b="1" dirty="0" smtClean="0"/>
              <a:t>   </a:t>
            </a:r>
            <a:r>
              <a:rPr lang="en-US" sz="2200" dirty="0" smtClean="0"/>
              <a:t>	 00004b00 	 00005127 	00000628</a:t>
            </a:r>
            <a:br>
              <a:rPr lang="en-US" sz="2200" dirty="0" smtClean="0"/>
            </a:br>
            <a:r>
              <a:rPr lang="en-US" sz="2200" b="1" dirty="0" smtClean="0"/>
              <a:t>.data   	</a:t>
            </a:r>
            <a:r>
              <a:rPr lang="en-US" sz="2200" b="1" dirty="0" err="1" smtClean="0"/>
              <a:t>bss</a:t>
            </a:r>
            <a:r>
              <a:rPr lang="en-US" sz="2200" b="1" dirty="0" smtClean="0"/>
              <a:t>   </a:t>
            </a:r>
            <a:r>
              <a:rPr lang="en-US" sz="2200" dirty="0" smtClean="0"/>
              <a:t>	 00005128	 00005164  	0000003d</a:t>
            </a:r>
            <a:br>
              <a:rPr lang="en-US" sz="2200" dirty="0" smtClean="0"/>
            </a:br>
            <a:r>
              <a:rPr lang="en-US" sz="2200" dirty="0" smtClean="0"/>
              <a:t>.stack   	</a:t>
            </a:r>
            <a:r>
              <a:rPr lang="en-US" sz="2200" dirty="0" err="1" smtClean="0"/>
              <a:t>bss</a:t>
            </a:r>
            <a:r>
              <a:rPr lang="en-US" sz="2200" dirty="0" smtClean="0"/>
              <a:t>   	 00005168 	 00009167 	00004000</a:t>
            </a:r>
            <a:br>
              <a:rPr lang="en-US" sz="2200" dirty="0" smtClean="0"/>
            </a:br>
            <a:endParaRPr lang="en-US" sz="2200" dirty="0" smtClean="0"/>
          </a:p>
          <a:p>
            <a:pPr>
              <a:lnSpc>
                <a:spcPct val="80000"/>
              </a:lnSpc>
            </a:pPr>
            <a:endParaRPr lang="en-US" sz="2000" dirty="0"/>
          </a:p>
        </p:txBody>
      </p:sp>
      <p:sp>
        <p:nvSpPr>
          <p:cNvPr id="4" name="Line Callout 2 3"/>
          <p:cNvSpPr/>
          <p:nvPr/>
        </p:nvSpPr>
        <p:spPr>
          <a:xfrm>
            <a:off x="5715000" y="1371600"/>
            <a:ext cx="3276600" cy="1676400"/>
          </a:xfrm>
          <a:prstGeom prst="borderCallout2">
            <a:avLst>
              <a:gd name="adj1" fmla="val 18750"/>
              <a:gd name="adj2" fmla="val -8333"/>
              <a:gd name="adj3" fmla="val 21417"/>
              <a:gd name="adj4" fmla="val -77171"/>
              <a:gd name="adj5" fmla="val 172860"/>
              <a:gd name="adj6" fmla="val -122748"/>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791200" y="1447800"/>
            <a:ext cx="3200400" cy="1631216"/>
          </a:xfrm>
          <a:prstGeom prst="rect">
            <a:avLst/>
          </a:prstGeom>
          <a:noFill/>
        </p:spPr>
        <p:txBody>
          <a:bodyPr wrap="square" rtlCol="0">
            <a:spAutoFit/>
          </a:bodyPr>
          <a:lstStyle/>
          <a:p>
            <a:r>
              <a:rPr lang="en-US" dirty="0" smtClean="0"/>
              <a:t>.</a:t>
            </a:r>
            <a:r>
              <a:rPr lang="en-US" dirty="0" err="1" smtClean="0"/>
              <a:t>initdat</a:t>
            </a:r>
            <a:r>
              <a:rPr lang="en-US" dirty="0" smtClean="0"/>
              <a:t> section is created to hold the initialization data.</a:t>
            </a:r>
          </a:p>
          <a:p>
            <a:r>
              <a:rPr lang="en-US" dirty="0" smtClean="0"/>
              <a:t>It is mapped to the LIT section.</a:t>
            </a:r>
            <a:endParaRPr lang="en-US" dirty="0"/>
          </a:p>
        </p:txBody>
      </p:sp>
      <p:sp>
        <p:nvSpPr>
          <p:cNvPr id="7" name="Line Callout 2 6"/>
          <p:cNvSpPr/>
          <p:nvPr/>
        </p:nvSpPr>
        <p:spPr>
          <a:xfrm>
            <a:off x="5029200" y="4876800"/>
            <a:ext cx="3657600" cy="1752600"/>
          </a:xfrm>
          <a:prstGeom prst="borderCallout2">
            <a:avLst>
              <a:gd name="adj1" fmla="val 65068"/>
              <a:gd name="adj2" fmla="val -3700"/>
              <a:gd name="adj3" fmla="val 63871"/>
              <a:gd name="adj4" fmla="val -39319"/>
              <a:gd name="adj5" fmla="val 26378"/>
              <a:gd name="adj6" fmla="val -59482"/>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105400" y="5105400"/>
            <a:ext cx="3505200" cy="1323439"/>
          </a:xfrm>
          <a:prstGeom prst="rect">
            <a:avLst/>
          </a:prstGeom>
          <a:noFill/>
        </p:spPr>
        <p:txBody>
          <a:bodyPr wrap="square" rtlCol="0">
            <a:spAutoFit/>
          </a:bodyPr>
          <a:lstStyle/>
          <a:p>
            <a:r>
              <a:rPr lang="en-US" dirty="0" smtClean="0"/>
              <a:t>.data section is now mapped to the BSS section.</a:t>
            </a:r>
          </a:p>
          <a:p>
            <a:r>
              <a:rPr lang="en-US" dirty="0" smtClean="0"/>
              <a:t>The values from .</a:t>
            </a:r>
            <a:r>
              <a:rPr lang="en-US" dirty="0" err="1" smtClean="0"/>
              <a:t>initdat</a:t>
            </a:r>
            <a:r>
              <a:rPr lang="en-US" dirty="0" smtClean="0"/>
              <a:t> will be copied here at </a:t>
            </a:r>
            <a:r>
              <a:rPr lang="en-US" dirty="0" err="1" smtClean="0"/>
              <a:t>stratup</a:t>
            </a:r>
            <a:r>
              <a:rPr lang="en-US" dirty="0" smtClean="0"/>
              <a:t>.</a:t>
            </a:r>
            <a:endParaRPr lang="en-US" dirty="0"/>
          </a:p>
        </p:txBody>
      </p:sp>
      <p:sp>
        <p:nvSpPr>
          <p:cNvPr id="10" name="Title 1"/>
          <p:cNvSpPr txBox="1">
            <a:spLocks/>
          </p:cNvSpPr>
          <p:nvPr/>
        </p:nvSpPr>
        <p:spPr bwMode="auto">
          <a:xfrm>
            <a:off x="4572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Mapping Memory Areas</a:t>
            </a:r>
            <a:br>
              <a:rPr kumimoji="0" lang="en-US" sz="4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br>
            <a:r>
              <a:rPr kumimoji="0" lang="en-US" sz="2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With “DATA” initialization</a:t>
            </a:r>
            <a:endParaRPr kumimoji="0" lang="en-US" sz="2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533400" y="1752600"/>
            <a:ext cx="8077200" cy="3539430"/>
          </a:xfrm>
          <a:prstGeom prst="rect">
            <a:avLst/>
          </a:prstGeom>
          <a:solidFill>
            <a:schemeClr val="tx1"/>
          </a:solidFill>
          <a:ln w="15875">
            <a:solidFill>
              <a:schemeClr val="tx1"/>
            </a:solidFill>
            <a:miter lim="800000"/>
            <a:headEnd/>
            <a:tailEnd/>
          </a:ln>
        </p:spPr>
        <p:txBody>
          <a:bodyPr wrap="square">
            <a:spAutoFit/>
          </a:bodyPr>
          <a:lstStyle/>
          <a:p>
            <a:r>
              <a:rPr lang="en-US" sz="1400" dirty="0">
                <a:solidFill>
                  <a:srgbClr val="000000"/>
                </a:solidFill>
                <a:latin typeface="Courier New" pitchFamily="49" charset="0"/>
                <a:cs typeface="Courier New" pitchFamily="49" charset="0"/>
              </a:rPr>
              <a:t>MEMORY {</a:t>
            </a:r>
          </a:p>
          <a:p>
            <a:r>
              <a:rPr lang="en-US" sz="1400" dirty="0">
                <a:solidFill>
                  <a:srgbClr val="000000"/>
                </a:solidFill>
                <a:latin typeface="Courier New" pitchFamily="49" charset="0"/>
                <a:cs typeface="Courier New" pitchFamily="49" charset="0"/>
              </a:rPr>
              <a:t>   RAM: ORIGIN = </a:t>
            </a:r>
            <a:r>
              <a:rPr lang="en-US" sz="1400" dirty="0" smtClean="0">
                <a:solidFill>
                  <a:srgbClr val="000000"/>
                </a:solidFill>
                <a:latin typeface="Courier New" pitchFamily="49" charset="0"/>
                <a:cs typeface="Courier New" pitchFamily="49" charset="0"/>
              </a:rPr>
              <a:t>0x00000000 </a:t>
            </a:r>
            <a:r>
              <a:rPr lang="en-US" sz="1400" dirty="0">
                <a:solidFill>
                  <a:srgbClr val="000000"/>
                </a:solidFill>
                <a:latin typeface="Courier New" pitchFamily="49" charset="0"/>
                <a:cs typeface="Courier New" pitchFamily="49" charset="0"/>
              </a:rPr>
              <a:t>LENGTH = </a:t>
            </a:r>
            <a:r>
              <a:rPr lang="en-US" sz="1400" dirty="0" smtClean="0">
                <a:solidFill>
                  <a:srgbClr val="000000"/>
                </a:solidFill>
                <a:latin typeface="Courier New" pitchFamily="49" charset="0"/>
                <a:cs typeface="Courier New" pitchFamily="49" charset="0"/>
              </a:rPr>
              <a:t>0x2000</a:t>
            </a:r>
            <a:endParaRPr lang="en-US" sz="1400" dirty="0">
              <a:solidFill>
                <a:srgbClr val="000000"/>
              </a:solidFill>
              <a:latin typeface="Courier New" pitchFamily="49" charset="0"/>
              <a:cs typeface="Courier New" pitchFamily="49" charset="0"/>
            </a:endParaRPr>
          </a:p>
          <a:p>
            <a:r>
              <a:rPr lang="en-US" sz="1400" dirty="0">
                <a:solidFill>
                  <a:srgbClr val="000000"/>
                </a:solidFill>
                <a:latin typeface="Courier New" pitchFamily="49" charset="0"/>
                <a:cs typeface="Courier New" pitchFamily="49" charset="0"/>
              </a:rPr>
              <a:t>   ROM: ORIGIN = </a:t>
            </a:r>
            <a:r>
              <a:rPr lang="en-US" sz="1400" dirty="0" smtClean="0">
                <a:solidFill>
                  <a:srgbClr val="000000"/>
                </a:solidFill>
                <a:latin typeface="Courier New" pitchFamily="49" charset="0"/>
                <a:cs typeface="Courier New" pitchFamily="49" charset="0"/>
              </a:rPr>
              <a:t>0x00004000 </a:t>
            </a:r>
            <a:r>
              <a:rPr lang="en-US" sz="1400" dirty="0">
                <a:solidFill>
                  <a:srgbClr val="000000"/>
                </a:solidFill>
                <a:latin typeface="Courier New" pitchFamily="49" charset="0"/>
                <a:cs typeface="Courier New" pitchFamily="49" charset="0"/>
              </a:rPr>
              <a:t>LENGTH = </a:t>
            </a:r>
            <a:r>
              <a:rPr lang="en-US" sz="1400" dirty="0" smtClean="0">
                <a:solidFill>
                  <a:srgbClr val="000000"/>
                </a:solidFill>
                <a:latin typeface="Courier New" pitchFamily="49" charset="0"/>
                <a:cs typeface="Courier New" pitchFamily="49" charset="0"/>
              </a:rPr>
              <a:t>0xC000</a:t>
            </a:r>
            <a:endParaRPr lang="en-US" sz="1400" dirty="0">
              <a:solidFill>
                <a:srgbClr val="000000"/>
              </a:solidFill>
              <a:latin typeface="Courier New" pitchFamily="49" charset="0"/>
              <a:cs typeface="Courier New" pitchFamily="49" charset="0"/>
            </a:endParaRPr>
          </a:p>
          <a:p>
            <a:r>
              <a:rPr lang="en-US" sz="1400" dirty="0">
                <a:solidFill>
                  <a:srgbClr val="000000"/>
                </a:solidFill>
                <a:latin typeface="Courier New" pitchFamily="49" charset="0"/>
                <a:cs typeface="Courier New" pitchFamily="49" charset="0"/>
              </a:rPr>
              <a:t>}</a:t>
            </a:r>
          </a:p>
          <a:p>
            <a:endParaRPr lang="en-US" sz="1400" dirty="0">
              <a:solidFill>
                <a:srgbClr val="000000"/>
              </a:solidFill>
              <a:latin typeface="Courier New" pitchFamily="49" charset="0"/>
              <a:cs typeface="Courier New" pitchFamily="49" charset="0"/>
            </a:endParaRPr>
          </a:p>
          <a:p>
            <a:r>
              <a:rPr lang="en-US" sz="1400" dirty="0">
                <a:solidFill>
                  <a:srgbClr val="000000"/>
                </a:solidFill>
                <a:latin typeface="Courier New" pitchFamily="49" charset="0"/>
                <a:cs typeface="Courier New" pitchFamily="49" charset="0"/>
              </a:rPr>
              <a:t>SECTIONS {</a:t>
            </a:r>
          </a:p>
          <a:p>
            <a:r>
              <a:rPr lang="en-US" sz="1400" dirty="0">
                <a:solidFill>
                  <a:srgbClr val="000000"/>
                </a:solidFill>
                <a:latin typeface="Courier New" pitchFamily="49" charset="0"/>
                <a:cs typeface="Courier New" pitchFamily="49" charset="0"/>
              </a:rPr>
              <a:t>   GROUP: {</a:t>
            </a:r>
          </a:p>
          <a:p>
            <a:r>
              <a:rPr lang="en-US" sz="1400" dirty="0">
                <a:solidFill>
                  <a:srgbClr val="000000"/>
                </a:solidFill>
                <a:latin typeface="Courier New" pitchFamily="49" charset="0"/>
                <a:cs typeface="Courier New" pitchFamily="49" charset="0"/>
              </a:rPr>
              <a:t>      * (TEXT): {}</a:t>
            </a:r>
          </a:p>
          <a:p>
            <a:r>
              <a:rPr lang="en-US" sz="1400" dirty="0">
                <a:solidFill>
                  <a:srgbClr val="000000"/>
                </a:solidFill>
                <a:latin typeface="Courier New" pitchFamily="49" charset="0"/>
                <a:cs typeface="Courier New" pitchFamily="49" charset="0"/>
              </a:rPr>
              <a:t>      * (LIT): {}</a:t>
            </a:r>
          </a:p>
          <a:p>
            <a:r>
              <a:rPr lang="en-US" sz="1400" dirty="0" smtClean="0">
                <a:solidFill>
                  <a:srgbClr val="000000"/>
                </a:solidFill>
                <a:latin typeface="Courier New" pitchFamily="49" charset="0"/>
                <a:cs typeface="Courier New" pitchFamily="49" charset="0"/>
              </a:rPr>
              <a:t>      .stack ALIGN(4) SIZE(0x1000): {}</a:t>
            </a:r>
          </a:p>
          <a:p>
            <a:r>
              <a:rPr lang="en-US" sz="1400" dirty="0" smtClean="0">
                <a:solidFill>
                  <a:srgbClr val="000000"/>
                </a:solidFill>
                <a:latin typeface="Courier New" pitchFamily="49" charset="0"/>
                <a:cs typeface="Courier New" pitchFamily="49" charset="0"/>
              </a:rPr>
              <a:t>   </a:t>
            </a:r>
            <a:r>
              <a:rPr lang="en-US" sz="1400" dirty="0">
                <a:solidFill>
                  <a:srgbClr val="000000"/>
                </a:solidFill>
                <a:latin typeface="Courier New" pitchFamily="49" charset="0"/>
                <a:cs typeface="Courier New" pitchFamily="49" charset="0"/>
              </a:rPr>
              <a:t>} &gt; ROM</a:t>
            </a:r>
          </a:p>
          <a:p>
            <a:r>
              <a:rPr lang="en-US" sz="1400" dirty="0">
                <a:solidFill>
                  <a:srgbClr val="000000"/>
                </a:solidFill>
                <a:latin typeface="Courier New" pitchFamily="49" charset="0"/>
                <a:cs typeface="Courier New" pitchFamily="49" charset="0"/>
              </a:rPr>
              <a:t>   GROUP: {</a:t>
            </a:r>
          </a:p>
          <a:p>
            <a:r>
              <a:rPr lang="en-US" sz="1400" dirty="0" smtClean="0">
                <a:solidFill>
                  <a:srgbClr val="000000"/>
                </a:solidFill>
                <a:latin typeface="Courier New" pitchFamily="49" charset="0"/>
                <a:cs typeface="Courier New" pitchFamily="49" charset="0"/>
              </a:rPr>
              <a:t>      *(</a:t>
            </a:r>
            <a:r>
              <a:rPr lang="en-US" sz="1400" dirty="0">
                <a:solidFill>
                  <a:srgbClr val="000000"/>
                </a:solidFill>
                <a:latin typeface="Courier New" pitchFamily="49" charset="0"/>
                <a:cs typeface="Courier New" pitchFamily="49" charset="0"/>
              </a:rPr>
              <a:t>DATA): {}</a:t>
            </a:r>
          </a:p>
          <a:p>
            <a:r>
              <a:rPr lang="en-US" sz="1400" dirty="0" smtClean="0">
                <a:solidFill>
                  <a:srgbClr val="000000"/>
                </a:solidFill>
                <a:latin typeface="Courier New" pitchFamily="49" charset="0"/>
                <a:cs typeface="Courier New" pitchFamily="49" charset="0"/>
              </a:rPr>
              <a:t>      *(BSS): {}</a:t>
            </a:r>
          </a:p>
          <a:p>
            <a:r>
              <a:rPr lang="en-US" sz="1400" dirty="0" smtClean="0">
                <a:solidFill>
                  <a:srgbClr val="000000"/>
                </a:solidFill>
                <a:latin typeface="Courier New" pitchFamily="49" charset="0"/>
                <a:cs typeface="Courier New" pitchFamily="49" charset="0"/>
              </a:rPr>
              <a:t>} </a:t>
            </a:r>
            <a:r>
              <a:rPr lang="en-US" sz="1400" dirty="0">
                <a:solidFill>
                  <a:srgbClr val="000000"/>
                </a:solidFill>
                <a:latin typeface="Courier New" pitchFamily="49" charset="0"/>
                <a:cs typeface="Courier New" pitchFamily="49" charset="0"/>
              </a:rPr>
              <a:t>&gt; RAM</a:t>
            </a:r>
          </a:p>
          <a:p>
            <a:r>
              <a:rPr lang="en-US" sz="1400" dirty="0">
                <a:solidFill>
                  <a:srgbClr val="000000"/>
                </a:solidFill>
                <a:latin typeface="Courier New" pitchFamily="49" charset="0"/>
                <a:cs typeface="Courier New" pitchFamily="49" charset="0"/>
              </a:rPr>
              <a:t>}</a:t>
            </a:r>
          </a:p>
        </p:txBody>
      </p:sp>
      <p:sp>
        <p:nvSpPr>
          <p:cNvPr id="5" name="Line Callout 2 4"/>
          <p:cNvSpPr/>
          <p:nvPr/>
        </p:nvSpPr>
        <p:spPr>
          <a:xfrm>
            <a:off x="4495800" y="5181600"/>
            <a:ext cx="3505200" cy="685800"/>
          </a:xfrm>
          <a:prstGeom prst="borderCallout2">
            <a:avLst>
              <a:gd name="adj1" fmla="val 57417"/>
              <a:gd name="adj2" fmla="val -4681"/>
              <a:gd name="adj3" fmla="val 14750"/>
              <a:gd name="adj4" fmla="val -44142"/>
              <a:gd name="adj5" fmla="val -175500"/>
              <a:gd name="adj6" fmla="val -49526"/>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stack cannot reside in ROM</a:t>
            </a:r>
          </a:p>
        </p:txBody>
      </p:sp>
      <p:sp>
        <p:nvSpPr>
          <p:cNvPr id="7" name="Oval 6"/>
          <p:cNvSpPr/>
          <p:nvPr/>
        </p:nvSpPr>
        <p:spPr>
          <a:xfrm>
            <a:off x="1219200" y="3657600"/>
            <a:ext cx="3505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bwMode="auto">
          <a:xfrm>
            <a:off x="4572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SVR3 Common Mistake #1</a:t>
            </a:r>
            <a:endParaRPr kumimoji="0" 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533400" y="1752600"/>
            <a:ext cx="8077200" cy="3539430"/>
          </a:xfrm>
          <a:prstGeom prst="rect">
            <a:avLst/>
          </a:prstGeom>
          <a:solidFill>
            <a:schemeClr val="tx1"/>
          </a:solidFill>
          <a:ln w="15875">
            <a:solidFill>
              <a:schemeClr val="tx1"/>
            </a:solidFill>
            <a:miter lim="800000"/>
            <a:headEnd/>
            <a:tailEnd/>
          </a:ln>
        </p:spPr>
        <p:txBody>
          <a:bodyPr wrap="square">
            <a:spAutoFit/>
          </a:bodyPr>
          <a:lstStyle/>
          <a:p>
            <a:r>
              <a:rPr lang="en-US" sz="1400" dirty="0">
                <a:solidFill>
                  <a:srgbClr val="000000"/>
                </a:solidFill>
                <a:latin typeface="Courier New" pitchFamily="49" charset="0"/>
                <a:cs typeface="Courier New" pitchFamily="49" charset="0"/>
              </a:rPr>
              <a:t>MEMORY {</a:t>
            </a:r>
          </a:p>
          <a:p>
            <a:r>
              <a:rPr lang="en-US" sz="1400" dirty="0">
                <a:solidFill>
                  <a:srgbClr val="000000"/>
                </a:solidFill>
                <a:latin typeface="Courier New" pitchFamily="49" charset="0"/>
                <a:cs typeface="Courier New" pitchFamily="49" charset="0"/>
              </a:rPr>
              <a:t>   RAM: ORIGIN = </a:t>
            </a:r>
            <a:r>
              <a:rPr lang="en-US" sz="1400" dirty="0" smtClean="0">
                <a:solidFill>
                  <a:srgbClr val="000000"/>
                </a:solidFill>
                <a:latin typeface="Courier New" pitchFamily="49" charset="0"/>
                <a:cs typeface="Courier New" pitchFamily="49" charset="0"/>
              </a:rPr>
              <a:t>0x00000000 </a:t>
            </a:r>
            <a:r>
              <a:rPr lang="en-US" sz="1400" dirty="0">
                <a:solidFill>
                  <a:srgbClr val="000000"/>
                </a:solidFill>
                <a:latin typeface="Courier New" pitchFamily="49" charset="0"/>
                <a:cs typeface="Courier New" pitchFamily="49" charset="0"/>
              </a:rPr>
              <a:t>LENGTH = </a:t>
            </a:r>
            <a:r>
              <a:rPr lang="en-US" sz="1400" dirty="0" smtClean="0">
                <a:solidFill>
                  <a:srgbClr val="000000"/>
                </a:solidFill>
                <a:latin typeface="Courier New" pitchFamily="49" charset="0"/>
                <a:cs typeface="Courier New" pitchFamily="49" charset="0"/>
              </a:rPr>
              <a:t>0x2000</a:t>
            </a:r>
            <a:endParaRPr lang="en-US" sz="1400" dirty="0">
              <a:solidFill>
                <a:srgbClr val="000000"/>
              </a:solidFill>
              <a:latin typeface="Courier New" pitchFamily="49" charset="0"/>
              <a:cs typeface="Courier New" pitchFamily="49" charset="0"/>
            </a:endParaRPr>
          </a:p>
          <a:p>
            <a:r>
              <a:rPr lang="en-US" sz="1400" dirty="0">
                <a:solidFill>
                  <a:srgbClr val="000000"/>
                </a:solidFill>
                <a:latin typeface="Courier New" pitchFamily="49" charset="0"/>
                <a:cs typeface="Courier New" pitchFamily="49" charset="0"/>
              </a:rPr>
              <a:t>   ROM: ORIGIN = </a:t>
            </a:r>
            <a:r>
              <a:rPr lang="en-US" sz="1400" dirty="0" smtClean="0">
                <a:solidFill>
                  <a:srgbClr val="000000"/>
                </a:solidFill>
                <a:latin typeface="Courier New" pitchFamily="49" charset="0"/>
                <a:cs typeface="Courier New" pitchFamily="49" charset="0"/>
              </a:rPr>
              <a:t>0x00004000 </a:t>
            </a:r>
            <a:r>
              <a:rPr lang="en-US" sz="1400" dirty="0">
                <a:solidFill>
                  <a:srgbClr val="000000"/>
                </a:solidFill>
                <a:latin typeface="Courier New" pitchFamily="49" charset="0"/>
                <a:cs typeface="Courier New" pitchFamily="49" charset="0"/>
              </a:rPr>
              <a:t>LENGTH = </a:t>
            </a:r>
            <a:r>
              <a:rPr lang="en-US" sz="1400" dirty="0" smtClean="0">
                <a:solidFill>
                  <a:srgbClr val="000000"/>
                </a:solidFill>
                <a:latin typeface="Courier New" pitchFamily="49" charset="0"/>
                <a:cs typeface="Courier New" pitchFamily="49" charset="0"/>
              </a:rPr>
              <a:t>0xC000</a:t>
            </a:r>
            <a:endParaRPr lang="en-US" sz="1400" dirty="0">
              <a:solidFill>
                <a:srgbClr val="000000"/>
              </a:solidFill>
              <a:latin typeface="Courier New" pitchFamily="49" charset="0"/>
              <a:cs typeface="Courier New" pitchFamily="49" charset="0"/>
            </a:endParaRPr>
          </a:p>
          <a:p>
            <a:r>
              <a:rPr lang="en-US" sz="1400" dirty="0">
                <a:solidFill>
                  <a:srgbClr val="000000"/>
                </a:solidFill>
                <a:latin typeface="Courier New" pitchFamily="49" charset="0"/>
                <a:cs typeface="Courier New" pitchFamily="49" charset="0"/>
              </a:rPr>
              <a:t>}</a:t>
            </a:r>
          </a:p>
          <a:p>
            <a:endParaRPr lang="en-US" sz="1400" dirty="0">
              <a:solidFill>
                <a:srgbClr val="000000"/>
              </a:solidFill>
              <a:latin typeface="Courier New" pitchFamily="49" charset="0"/>
              <a:cs typeface="Courier New" pitchFamily="49" charset="0"/>
            </a:endParaRPr>
          </a:p>
          <a:p>
            <a:r>
              <a:rPr lang="en-US" sz="1400" dirty="0">
                <a:solidFill>
                  <a:srgbClr val="000000"/>
                </a:solidFill>
                <a:latin typeface="Courier New" pitchFamily="49" charset="0"/>
                <a:cs typeface="Courier New" pitchFamily="49" charset="0"/>
              </a:rPr>
              <a:t>SECTIONS {</a:t>
            </a:r>
          </a:p>
          <a:p>
            <a:r>
              <a:rPr lang="en-US" sz="1400" dirty="0">
                <a:solidFill>
                  <a:srgbClr val="000000"/>
                </a:solidFill>
                <a:latin typeface="Courier New" pitchFamily="49" charset="0"/>
                <a:cs typeface="Courier New" pitchFamily="49" charset="0"/>
              </a:rPr>
              <a:t>   GROUP: {</a:t>
            </a:r>
          </a:p>
          <a:p>
            <a:r>
              <a:rPr lang="en-US" sz="1400" dirty="0">
                <a:solidFill>
                  <a:srgbClr val="000000"/>
                </a:solidFill>
                <a:latin typeface="Courier New" pitchFamily="49" charset="0"/>
                <a:cs typeface="Courier New" pitchFamily="49" charset="0"/>
              </a:rPr>
              <a:t>      * (TEXT): {}</a:t>
            </a:r>
          </a:p>
          <a:p>
            <a:r>
              <a:rPr lang="en-US" sz="1400" dirty="0">
                <a:solidFill>
                  <a:srgbClr val="000000"/>
                </a:solidFill>
                <a:latin typeface="Courier New" pitchFamily="49" charset="0"/>
                <a:cs typeface="Courier New" pitchFamily="49" charset="0"/>
              </a:rPr>
              <a:t>      * (LIT): {}</a:t>
            </a:r>
          </a:p>
          <a:p>
            <a:r>
              <a:rPr lang="en-US" sz="1400" dirty="0">
                <a:solidFill>
                  <a:srgbClr val="000000"/>
                </a:solidFill>
                <a:latin typeface="Courier New" pitchFamily="49" charset="0"/>
                <a:cs typeface="Courier New" pitchFamily="49" charset="0"/>
              </a:rPr>
              <a:t>   } &gt; ROM</a:t>
            </a:r>
          </a:p>
          <a:p>
            <a:r>
              <a:rPr lang="en-US" sz="1400" dirty="0">
                <a:solidFill>
                  <a:srgbClr val="000000"/>
                </a:solidFill>
                <a:latin typeface="Courier New" pitchFamily="49" charset="0"/>
                <a:cs typeface="Courier New" pitchFamily="49" charset="0"/>
              </a:rPr>
              <a:t>   GROUP: {</a:t>
            </a:r>
          </a:p>
          <a:p>
            <a:r>
              <a:rPr lang="en-US" sz="1400" dirty="0" smtClean="0">
                <a:solidFill>
                  <a:srgbClr val="000000"/>
                </a:solidFill>
                <a:latin typeface="Courier New" pitchFamily="49" charset="0"/>
                <a:cs typeface="Courier New" pitchFamily="49" charset="0"/>
              </a:rPr>
              <a:t>      *(</a:t>
            </a:r>
            <a:r>
              <a:rPr lang="en-US" sz="1400" dirty="0">
                <a:solidFill>
                  <a:srgbClr val="000000"/>
                </a:solidFill>
                <a:latin typeface="Courier New" pitchFamily="49" charset="0"/>
                <a:cs typeface="Courier New" pitchFamily="49" charset="0"/>
              </a:rPr>
              <a:t>DATA): {}</a:t>
            </a:r>
          </a:p>
          <a:p>
            <a:r>
              <a:rPr lang="en-US" sz="1400" dirty="0" smtClean="0">
                <a:solidFill>
                  <a:srgbClr val="000000"/>
                </a:solidFill>
                <a:latin typeface="Courier New" pitchFamily="49" charset="0"/>
                <a:cs typeface="Courier New" pitchFamily="49" charset="0"/>
              </a:rPr>
              <a:t>      *(BSS): {}</a:t>
            </a:r>
          </a:p>
          <a:p>
            <a:r>
              <a:rPr lang="en-US" sz="1400" dirty="0" smtClean="0">
                <a:solidFill>
                  <a:srgbClr val="000000"/>
                </a:solidFill>
                <a:latin typeface="Courier New" pitchFamily="49" charset="0"/>
                <a:cs typeface="Courier New" pitchFamily="49" charset="0"/>
              </a:rPr>
              <a:t>      .stack : {} </a:t>
            </a:r>
          </a:p>
          <a:p>
            <a:r>
              <a:rPr lang="en-US" sz="1400" dirty="0" smtClean="0">
                <a:solidFill>
                  <a:srgbClr val="000000"/>
                </a:solidFill>
                <a:latin typeface="Courier New" pitchFamily="49" charset="0"/>
                <a:cs typeface="Courier New" pitchFamily="49" charset="0"/>
              </a:rPr>
              <a:t>   } </a:t>
            </a:r>
            <a:r>
              <a:rPr lang="en-US" sz="1400" dirty="0">
                <a:solidFill>
                  <a:srgbClr val="000000"/>
                </a:solidFill>
                <a:latin typeface="Courier New" pitchFamily="49" charset="0"/>
                <a:cs typeface="Courier New" pitchFamily="49" charset="0"/>
              </a:rPr>
              <a:t>&gt; RAM</a:t>
            </a:r>
          </a:p>
          <a:p>
            <a:r>
              <a:rPr lang="en-US" sz="1400" dirty="0">
                <a:solidFill>
                  <a:srgbClr val="000000"/>
                </a:solidFill>
                <a:latin typeface="Courier New" pitchFamily="49" charset="0"/>
                <a:cs typeface="Courier New" pitchFamily="49" charset="0"/>
              </a:rPr>
              <a:t>}</a:t>
            </a:r>
          </a:p>
        </p:txBody>
      </p:sp>
      <p:sp>
        <p:nvSpPr>
          <p:cNvPr id="5" name="Line Callout 2 4"/>
          <p:cNvSpPr/>
          <p:nvPr/>
        </p:nvSpPr>
        <p:spPr>
          <a:xfrm>
            <a:off x="4572000" y="4191000"/>
            <a:ext cx="4572000" cy="1752600"/>
          </a:xfrm>
          <a:prstGeom prst="borderCallout2">
            <a:avLst>
              <a:gd name="adj1" fmla="val 49533"/>
              <a:gd name="adj2" fmla="val -3133"/>
              <a:gd name="adj3" fmla="val 49542"/>
              <a:gd name="adj4" fmla="val -36025"/>
              <a:gd name="adj5" fmla="val 25726"/>
              <a:gd name="adj6" fmla="val -4830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As the stack is only used at run-time nothing in your code is mapped to this section at linkage.</a:t>
            </a:r>
          </a:p>
          <a:p>
            <a:r>
              <a:rPr lang="en-US" dirty="0" smtClean="0"/>
              <a:t>Effectively this section will have a zero size.</a:t>
            </a:r>
          </a:p>
        </p:txBody>
      </p:sp>
      <p:sp>
        <p:nvSpPr>
          <p:cNvPr id="7" name="Oval 6"/>
          <p:cNvSpPr/>
          <p:nvPr/>
        </p:nvSpPr>
        <p:spPr>
          <a:xfrm>
            <a:off x="990600" y="4495800"/>
            <a:ext cx="13716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bwMode="auto">
          <a:xfrm>
            <a:off x="4572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SVR3 Common Mistake #2</a:t>
            </a:r>
            <a:endParaRPr kumimoji="0" 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752600"/>
            <a:ext cx="8229600" cy="4114800"/>
          </a:xfrm>
        </p:spPr>
        <p:txBody>
          <a:bodyPr>
            <a:normAutofit lnSpcReduction="10000"/>
          </a:bodyPr>
          <a:lstStyle/>
          <a:p>
            <a:pPr>
              <a:lnSpc>
                <a:spcPct val="80000"/>
              </a:lnSpc>
              <a:buNone/>
            </a:pPr>
            <a:r>
              <a:rPr lang="en-US" sz="2000" dirty="0" smtClean="0"/>
              <a:t>SECTION SUMMARY</a:t>
            </a:r>
          </a:p>
          <a:p>
            <a:pPr>
              <a:lnSpc>
                <a:spcPct val="80000"/>
              </a:lnSpc>
              <a:buNone/>
            </a:pPr>
            <a:r>
              <a:rPr lang="en-US" sz="2000" dirty="0" smtClean="0"/>
              <a:t>_______________</a:t>
            </a:r>
          </a:p>
          <a:p>
            <a:pPr>
              <a:lnSpc>
                <a:spcPct val="80000"/>
              </a:lnSpc>
              <a:buNone/>
            </a:pPr>
            <a:endParaRPr lang="en-US" sz="2000" dirty="0" smtClean="0"/>
          </a:p>
          <a:p>
            <a:pPr>
              <a:lnSpc>
                <a:spcPct val="80000"/>
              </a:lnSpc>
              <a:buNone/>
            </a:pPr>
            <a:r>
              <a:rPr lang="en-US" sz="2000" dirty="0" smtClean="0"/>
              <a:t>OUTPUT/  	TYPE   	   START        	END</a:t>
            </a:r>
          </a:p>
          <a:p>
            <a:pPr>
              <a:lnSpc>
                <a:spcPct val="80000"/>
              </a:lnSpc>
              <a:buNone/>
            </a:pPr>
            <a:r>
              <a:rPr lang="en-US" sz="2000" dirty="0" smtClean="0"/>
              <a:t> INPUT 		SECTION  ADDRESS   	</a:t>
            </a:r>
            <a:r>
              <a:rPr lang="en-US" sz="2000" dirty="0" err="1" smtClean="0"/>
              <a:t>ADDRESS</a:t>
            </a:r>
            <a:r>
              <a:rPr lang="en-US" sz="2000" dirty="0" smtClean="0"/>
              <a:t>   	LENGTH</a:t>
            </a:r>
          </a:p>
          <a:p>
            <a:pPr>
              <a:lnSpc>
                <a:spcPct val="80000"/>
              </a:lnSpc>
              <a:buNone/>
            </a:pPr>
            <a:endParaRPr lang="en-US" sz="2000" dirty="0" smtClean="0"/>
          </a:p>
          <a:p>
            <a:pPr>
              <a:lnSpc>
                <a:spcPct val="80000"/>
              </a:lnSpc>
              <a:buNone/>
            </a:pPr>
            <a:r>
              <a:rPr lang="en-US" sz="2000" dirty="0" smtClean="0"/>
              <a:t>.</a:t>
            </a:r>
            <a:r>
              <a:rPr lang="en-US" sz="2000" dirty="0" err="1" smtClean="0"/>
              <a:t>fini</a:t>
            </a:r>
            <a:r>
              <a:rPr lang="en-US" sz="2000" dirty="0" smtClean="0"/>
              <a:t>	 	text	00000000	00000013	00000014</a:t>
            </a:r>
          </a:p>
          <a:p>
            <a:pPr>
              <a:lnSpc>
                <a:spcPct val="80000"/>
              </a:lnSpc>
              <a:buNone/>
            </a:pPr>
            <a:r>
              <a:rPr lang="en-US" sz="2000" dirty="0" smtClean="0"/>
              <a:t>.init	 	text	00000014	00000047	00000034</a:t>
            </a:r>
          </a:p>
          <a:p>
            <a:pPr>
              <a:lnSpc>
                <a:spcPct val="80000"/>
              </a:lnSpc>
              <a:buNone/>
            </a:pPr>
            <a:r>
              <a:rPr lang="en-US" sz="2000" dirty="0" smtClean="0"/>
              <a:t>.text	 	</a:t>
            </a:r>
            <a:r>
              <a:rPr lang="en-US" sz="2000" dirty="0" err="1" smtClean="0"/>
              <a:t>text</a:t>
            </a:r>
            <a:r>
              <a:rPr lang="en-US" sz="2000" dirty="0" smtClean="0"/>
              <a:t>	00000050	00001253	00001204</a:t>
            </a:r>
          </a:p>
          <a:p>
            <a:pPr>
              <a:lnSpc>
                <a:spcPct val="80000"/>
              </a:lnSpc>
              <a:buNone/>
            </a:pPr>
            <a:r>
              <a:rPr lang="en-US" sz="2000" dirty="0" smtClean="0"/>
              <a:t>.</a:t>
            </a:r>
            <a:r>
              <a:rPr lang="en-US" sz="2000" dirty="0" err="1" smtClean="0"/>
              <a:t>rodata</a:t>
            </a:r>
            <a:r>
              <a:rPr lang="en-US" sz="2000" dirty="0" smtClean="0"/>
              <a:t>		lit	00001254	0000126b	00000018</a:t>
            </a:r>
          </a:p>
          <a:p>
            <a:pPr>
              <a:lnSpc>
                <a:spcPct val="80000"/>
              </a:lnSpc>
              <a:buNone/>
            </a:pPr>
            <a:r>
              <a:rPr lang="en-US" sz="2000" dirty="0" smtClean="0"/>
              <a:t>.data	 	</a:t>
            </a:r>
            <a:r>
              <a:rPr lang="en-US" sz="2000" dirty="0" err="1" smtClean="0"/>
              <a:t>data</a:t>
            </a:r>
            <a:r>
              <a:rPr lang="en-US" sz="2000" dirty="0" smtClean="0"/>
              <a:t>	00004000	00004038	00000039</a:t>
            </a:r>
          </a:p>
          <a:p>
            <a:pPr>
              <a:lnSpc>
                <a:spcPct val="80000"/>
              </a:lnSpc>
              <a:buNone/>
            </a:pPr>
            <a:r>
              <a:rPr lang="en-US" sz="2000" dirty="0" smtClean="0"/>
              <a:t>.data1		data	00004100	00004727	00000628</a:t>
            </a:r>
          </a:p>
          <a:p>
            <a:pPr>
              <a:lnSpc>
                <a:spcPct val="80000"/>
              </a:lnSpc>
              <a:buNone/>
            </a:pPr>
            <a:r>
              <a:rPr lang="en-US" sz="2000" dirty="0" smtClean="0"/>
              <a:t>.</a:t>
            </a:r>
            <a:r>
              <a:rPr lang="en-US" sz="2000" dirty="0" err="1" smtClean="0"/>
              <a:t>bss</a:t>
            </a:r>
            <a:r>
              <a:rPr lang="en-US" sz="2000" dirty="0" smtClean="0"/>
              <a:t>		</a:t>
            </a:r>
            <a:r>
              <a:rPr lang="en-US" sz="2000" dirty="0" err="1" smtClean="0"/>
              <a:t>bss</a:t>
            </a:r>
            <a:r>
              <a:rPr lang="en-US" sz="2000" dirty="0" smtClean="0"/>
              <a:t>	00004728	000048b7	00000190</a:t>
            </a:r>
          </a:p>
          <a:p>
            <a:pPr>
              <a:lnSpc>
                <a:spcPct val="80000"/>
              </a:lnSpc>
              <a:buNone/>
            </a:pPr>
            <a:r>
              <a:rPr lang="en-US" sz="2000" dirty="0" smtClean="0"/>
              <a:t>.stack		</a:t>
            </a:r>
            <a:r>
              <a:rPr lang="en-US" sz="2000" dirty="0" err="1" smtClean="0"/>
              <a:t>bss</a:t>
            </a:r>
            <a:r>
              <a:rPr lang="en-US" sz="2000" dirty="0" smtClean="0"/>
              <a:t>	000048b8	000048b7	00000000</a:t>
            </a:r>
          </a:p>
          <a:p>
            <a:pPr>
              <a:lnSpc>
                <a:spcPct val="80000"/>
              </a:lnSpc>
              <a:buNone/>
            </a:pPr>
            <a:endParaRPr lang="en-US" sz="2000" dirty="0"/>
          </a:p>
        </p:txBody>
      </p:sp>
      <p:sp>
        <p:nvSpPr>
          <p:cNvPr id="4" name="Oval 3"/>
          <p:cNvSpPr/>
          <p:nvPr/>
        </p:nvSpPr>
        <p:spPr>
          <a:xfrm>
            <a:off x="152400" y="5029200"/>
            <a:ext cx="83058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ine Callout 2 4"/>
          <p:cNvSpPr/>
          <p:nvPr/>
        </p:nvSpPr>
        <p:spPr>
          <a:xfrm>
            <a:off x="4191000" y="3200400"/>
            <a:ext cx="4572000" cy="1752600"/>
          </a:xfrm>
          <a:prstGeom prst="borderCallout2">
            <a:avLst>
              <a:gd name="adj1" fmla="val 49533"/>
              <a:gd name="adj2" fmla="val -3133"/>
              <a:gd name="adj3" fmla="val 75629"/>
              <a:gd name="adj4" fmla="val -26425"/>
              <a:gd name="adj5" fmla="val 115465"/>
              <a:gd name="adj6" fmla="val -5130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72000" y="1676400"/>
            <a:ext cx="4419600" cy="400110"/>
          </a:xfrm>
          <a:prstGeom prst="rect">
            <a:avLst/>
          </a:prstGeom>
          <a:noFill/>
        </p:spPr>
        <p:txBody>
          <a:bodyPr wrap="square" rtlCol="0">
            <a:spAutoFit/>
          </a:bodyPr>
          <a:lstStyle/>
          <a:p>
            <a:endParaRPr lang="en-US" dirty="0"/>
          </a:p>
        </p:txBody>
      </p:sp>
      <p:sp>
        <p:nvSpPr>
          <p:cNvPr id="11" name="TextBox 10"/>
          <p:cNvSpPr txBox="1"/>
          <p:nvPr/>
        </p:nvSpPr>
        <p:spPr>
          <a:xfrm>
            <a:off x="4267200" y="3276600"/>
            <a:ext cx="4419600" cy="1631216"/>
          </a:xfrm>
          <a:prstGeom prst="rect">
            <a:avLst/>
          </a:prstGeom>
          <a:noFill/>
        </p:spPr>
        <p:txBody>
          <a:bodyPr wrap="square" rtlCol="0">
            <a:spAutoFit/>
          </a:bodyPr>
          <a:lstStyle/>
          <a:p>
            <a:r>
              <a:rPr lang="en-US" dirty="0" smtClean="0"/>
              <a:t>The stack section length is zero, but our program actually uses the end address to “stack” data from it and backward – running over the BSS section.</a:t>
            </a:r>
            <a:endParaRPr lang="en-US" dirty="0"/>
          </a:p>
        </p:txBody>
      </p:sp>
      <p:sp>
        <p:nvSpPr>
          <p:cNvPr id="8" name="Title 1"/>
          <p:cNvSpPr txBox="1">
            <a:spLocks/>
          </p:cNvSpPr>
          <p:nvPr/>
        </p:nvSpPr>
        <p:spPr bwMode="auto">
          <a:xfrm>
            <a:off x="4572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SVR3 Common Mistake #2</a:t>
            </a:r>
            <a:endParaRPr kumimoji="0" 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9" name="Rectangle 3"/>
          <p:cNvSpPr>
            <a:spLocks noChangeArrowheads="1"/>
          </p:cNvSpPr>
          <p:nvPr/>
        </p:nvSpPr>
        <p:spPr bwMode="auto">
          <a:xfrm>
            <a:off x="228600" y="2971800"/>
            <a:ext cx="1524000" cy="457200"/>
          </a:xfrm>
          <a:prstGeom prst="rect">
            <a:avLst/>
          </a:prstGeom>
          <a:solidFill>
            <a:srgbClr val="CCFFCC"/>
          </a:solidFill>
          <a:ln w="9525">
            <a:solidFill>
              <a:schemeClr val="tx1"/>
            </a:solidFill>
            <a:miter lim="800000"/>
            <a:headEnd/>
            <a:tailEnd/>
          </a:ln>
        </p:spPr>
        <p:txBody>
          <a:bodyPr anchor="ctr"/>
          <a:lstStyle/>
          <a:p>
            <a:pPr algn="ctr" eaLnBrk="0" hangingPunct="0">
              <a:spcBef>
                <a:spcPct val="50000"/>
              </a:spcBef>
            </a:pPr>
            <a:r>
              <a:rPr lang="en-US" sz="2000" b="1">
                <a:solidFill>
                  <a:srgbClr val="000000"/>
                </a:solidFill>
                <a:latin typeface="Courier New" pitchFamily="49" charset="0"/>
              </a:rPr>
              <a:t>crti.o</a:t>
            </a:r>
            <a:endParaRPr lang="en-GB" sz="1600" b="1">
              <a:solidFill>
                <a:srgbClr val="000000"/>
              </a:solidFill>
              <a:latin typeface="Courier New" pitchFamily="49" charset="0"/>
            </a:endParaRPr>
          </a:p>
        </p:txBody>
      </p:sp>
      <p:sp>
        <p:nvSpPr>
          <p:cNvPr id="200718" name="Text Box 12"/>
          <p:cNvSpPr txBox="1">
            <a:spLocks noChangeArrowheads="1"/>
          </p:cNvSpPr>
          <p:nvPr/>
        </p:nvSpPr>
        <p:spPr bwMode="auto">
          <a:xfrm>
            <a:off x="1066800" y="5943600"/>
            <a:ext cx="1828800" cy="304800"/>
          </a:xfrm>
          <a:prstGeom prst="rect">
            <a:avLst/>
          </a:prstGeom>
          <a:solidFill>
            <a:srgbClr val="FF9933"/>
          </a:solidFill>
          <a:ln w="9525">
            <a:solidFill>
              <a:schemeClr val="tx1"/>
            </a:solidFill>
            <a:miter lim="800000"/>
            <a:headEnd/>
            <a:tailEnd/>
          </a:ln>
        </p:spPr>
        <p:txBody>
          <a:bodyPr anchor="ctr" anchorCtr="1"/>
          <a:lstStyle/>
          <a:p>
            <a:pPr algn="l" eaLnBrk="0" hangingPunct="0">
              <a:spcBef>
                <a:spcPct val="50000"/>
              </a:spcBef>
            </a:pPr>
            <a:r>
              <a:rPr lang="en-US" sz="1800" b="1">
                <a:solidFill>
                  <a:srgbClr val="000000"/>
                </a:solidFill>
                <a:latin typeface="Courier New" pitchFamily="49" charset="0"/>
              </a:rPr>
              <a:t>RESET</a:t>
            </a:r>
          </a:p>
        </p:txBody>
      </p:sp>
      <p:sp>
        <p:nvSpPr>
          <p:cNvPr id="200723" name="Text Box 17"/>
          <p:cNvSpPr txBox="1">
            <a:spLocks noChangeArrowheads="1"/>
          </p:cNvSpPr>
          <p:nvPr/>
        </p:nvSpPr>
        <p:spPr bwMode="auto">
          <a:xfrm>
            <a:off x="1066800" y="3962400"/>
            <a:ext cx="1828800" cy="457200"/>
          </a:xfrm>
          <a:prstGeom prst="rect">
            <a:avLst/>
          </a:prstGeom>
          <a:solidFill>
            <a:srgbClr val="CCFFCC"/>
          </a:solidFill>
          <a:ln w="9525">
            <a:solidFill>
              <a:schemeClr val="tx1"/>
            </a:solidFill>
            <a:miter lim="800000"/>
            <a:headEnd/>
            <a:tailEnd/>
          </a:ln>
        </p:spPr>
        <p:txBody>
          <a:bodyPr anchor="ctr" anchorCtr="1"/>
          <a:lstStyle/>
          <a:p>
            <a:pPr algn="ctr" eaLnBrk="0" hangingPunct="0">
              <a:lnSpc>
                <a:spcPct val="70000"/>
              </a:lnSpc>
              <a:spcBef>
                <a:spcPct val="50000"/>
              </a:spcBef>
            </a:pPr>
            <a:r>
              <a:rPr lang="en-GB" sz="2000" b="1">
                <a:solidFill>
                  <a:srgbClr val="000000"/>
                </a:solidFill>
                <a:latin typeface="Courier New" pitchFamily="49" charset="0"/>
              </a:rPr>
              <a:t>arc_main.c</a:t>
            </a:r>
            <a:endParaRPr lang="en-US" sz="2000" b="1">
              <a:solidFill>
                <a:srgbClr val="000000"/>
              </a:solidFill>
              <a:latin typeface="Courier New" pitchFamily="49" charset="0"/>
            </a:endParaRPr>
          </a:p>
        </p:txBody>
      </p:sp>
      <p:sp>
        <p:nvSpPr>
          <p:cNvPr id="200724" name="Text Box 18"/>
          <p:cNvSpPr txBox="1">
            <a:spLocks noChangeArrowheads="1"/>
          </p:cNvSpPr>
          <p:nvPr/>
        </p:nvSpPr>
        <p:spPr bwMode="auto">
          <a:xfrm>
            <a:off x="1066800" y="4876800"/>
            <a:ext cx="1828800" cy="762000"/>
          </a:xfrm>
          <a:prstGeom prst="rect">
            <a:avLst/>
          </a:prstGeom>
          <a:solidFill>
            <a:srgbClr val="CCFFCC"/>
          </a:solidFill>
          <a:ln w="9525">
            <a:solidFill>
              <a:schemeClr val="tx1"/>
            </a:solidFill>
            <a:miter lim="800000"/>
            <a:headEnd/>
            <a:tailEnd/>
          </a:ln>
        </p:spPr>
        <p:txBody>
          <a:bodyPr anchor="ctr" anchorCtr="1"/>
          <a:lstStyle/>
          <a:p>
            <a:pPr algn="ctr" eaLnBrk="0" hangingPunct="0">
              <a:lnSpc>
                <a:spcPct val="70000"/>
              </a:lnSpc>
              <a:spcBef>
                <a:spcPct val="50000"/>
              </a:spcBef>
            </a:pPr>
            <a:r>
              <a:rPr lang="en-GB" sz="2000" b="1">
                <a:solidFill>
                  <a:srgbClr val="000000"/>
                </a:solidFill>
                <a:latin typeface="Courier New" pitchFamily="49" charset="0"/>
              </a:rPr>
              <a:t>crt1.s</a:t>
            </a:r>
          </a:p>
          <a:p>
            <a:pPr algn="ctr" eaLnBrk="0" hangingPunct="0">
              <a:lnSpc>
                <a:spcPct val="70000"/>
              </a:lnSpc>
              <a:spcBef>
                <a:spcPct val="50000"/>
              </a:spcBef>
            </a:pPr>
            <a:r>
              <a:rPr lang="en-GB" sz="1600" b="1">
                <a:solidFill>
                  <a:srgbClr val="000000"/>
                </a:solidFill>
                <a:latin typeface="Courier New" pitchFamily="49" charset="0"/>
              </a:rPr>
              <a:t>(_start)</a:t>
            </a:r>
            <a:endParaRPr lang="en-US" sz="1600" b="1">
              <a:solidFill>
                <a:srgbClr val="000000"/>
              </a:solidFill>
              <a:latin typeface="Courier New" pitchFamily="49" charset="0"/>
            </a:endParaRPr>
          </a:p>
        </p:txBody>
      </p:sp>
      <p:sp>
        <p:nvSpPr>
          <p:cNvPr id="200725" name="Text Box 19"/>
          <p:cNvSpPr txBox="1">
            <a:spLocks noChangeArrowheads="1"/>
          </p:cNvSpPr>
          <p:nvPr/>
        </p:nvSpPr>
        <p:spPr bwMode="auto">
          <a:xfrm>
            <a:off x="2133600" y="2971800"/>
            <a:ext cx="1828800" cy="457200"/>
          </a:xfrm>
          <a:prstGeom prst="rect">
            <a:avLst/>
          </a:prstGeom>
          <a:solidFill>
            <a:srgbClr val="66FF66"/>
          </a:solidFill>
          <a:ln w="9525">
            <a:solidFill>
              <a:schemeClr val="tx1"/>
            </a:solidFill>
            <a:miter lim="800000"/>
            <a:headEnd/>
            <a:tailEnd/>
          </a:ln>
        </p:spPr>
        <p:txBody>
          <a:bodyPr anchor="ctr" anchorCtr="1"/>
          <a:lstStyle/>
          <a:p>
            <a:pPr algn="ctr" eaLnBrk="0" hangingPunct="0">
              <a:lnSpc>
                <a:spcPct val="70000"/>
              </a:lnSpc>
              <a:spcBef>
                <a:spcPct val="50000"/>
              </a:spcBef>
            </a:pPr>
            <a:r>
              <a:rPr lang="en-GB" sz="2000" b="1">
                <a:solidFill>
                  <a:srgbClr val="000000"/>
                </a:solidFill>
                <a:latin typeface="Courier New" pitchFamily="49" charset="0"/>
              </a:rPr>
              <a:t>initcopy.c</a:t>
            </a:r>
            <a:endParaRPr lang="en-US" sz="2000" b="1">
              <a:solidFill>
                <a:srgbClr val="000000"/>
              </a:solidFill>
              <a:latin typeface="Courier New" pitchFamily="49" charset="0"/>
            </a:endParaRPr>
          </a:p>
        </p:txBody>
      </p:sp>
      <p:sp>
        <p:nvSpPr>
          <p:cNvPr id="200726" name="Line 20"/>
          <p:cNvSpPr>
            <a:spLocks noChangeShapeType="1"/>
          </p:cNvSpPr>
          <p:nvPr/>
        </p:nvSpPr>
        <p:spPr bwMode="auto">
          <a:xfrm>
            <a:off x="2895600" y="6096000"/>
            <a:ext cx="2286000" cy="381000"/>
          </a:xfrm>
          <a:prstGeom prst="line">
            <a:avLst/>
          </a:prstGeom>
          <a:noFill/>
          <a:ln w="28575">
            <a:solidFill>
              <a:srgbClr val="FF3300"/>
            </a:solidFill>
            <a:prstDash val="sysDot"/>
            <a:round/>
            <a:headEnd/>
            <a:tailEnd type="triangle" w="med" len="med"/>
          </a:ln>
        </p:spPr>
        <p:txBody>
          <a:bodyPr/>
          <a:lstStyle/>
          <a:p>
            <a:endParaRPr lang="en-US">
              <a:solidFill>
                <a:srgbClr val="000000"/>
              </a:solidFill>
            </a:endParaRPr>
          </a:p>
        </p:txBody>
      </p:sp>
      <p:sp>
        <p:nvSpPr>
          <p:cNvPr id="200727" name="Line 21"/>
          <p:cNvSpPr>
            <a:spLocks noChangeShapeType="1"/>
          </p:cNvSpPr>
          <p:nvPr/>
        </p:nvSpPr>
        <p:spPr bwMode="auto">
          <a:xfrm flipH="1" flipV="1">
            <a:off x="2895600" y="5486400"/>
            <a:ext cx="2286000" cy="990600"/>
          </a:xfrm>
          <a:prstGeom prst="line">
            <a:avLst/>
          </a:prstGeom>
          <a:noFill/>
          <a:ln w="28575">
            <a:solidFill>
              <a:schemeClr val="tx1"/>
            </a:solidFill>
            <a:prstDash val="sysDot"/>
            <a:round/>
            <a:headEnd/>
            <a:tailEnd type="triangle" w="med" len="med"/>
          </a:ln>
        </p:spPr>
        <p:txBody>
          <a:bodyPr/>
          <a:lstStyle/>
          <a:p>
            <a:endParaRPr lang="en-US">
              <a:solidFill>
                <a:srgbClr val="000000"/>
              </a:solidFill>
            </a:endParaRPr>
          </a:p>
        </p:txBody>
      </p:sp>
      <p:sp>
        <p:nvSpPr>
          <p:cNvPr id="200728" name="Line 22"/>
          <p:cNvSpPr>
            <a:spLocks noChangeShapeType="1"/>
          </p:cNvSpPr>
          <p:nvPr/>
        </p:nvSpPr>
        <p:spPr bwMode="auto">
          <a:xfrm flipV="1">
            <a:off x="1981200" y="4419600"/>
            <a:ext cx="0" cy="457200"/>
          </a:xfrm>
          <a:prstGeom prst="line">
            <a:avLst/>
          </a:prstGeom>
          <a:noFill/>
          <a:ln w="28575">
            <a:solidFill>
              <a:schemeClr val="tx1"/>
            </a:solidFill>
            <a:round/>
            <a:headEnd/>
            <a:tailEnd type="triangle" w="med" len="med"/>
          </a:ln>
        </p:spPr>
        <p:txBody>
          <a:bodyPr/>
          <a:lstStyle/>
          <a:p>
            <a:endParaRPr lang="en-US">
              <a:solidFill>
                <a:srgbClr val="000000"/>
              </a:solidFill>
            </a:endParaRPr>
          </a:p>
        </p:txBody>
      </p:sp>
      <p:sp>
        <p:nvSpPr>
          <p:cNvPr id="200729" name="Line 23"/>
          <p:cNvSpPr>
            <a:spLocks noChangeShapeType="1"/>
          </p:cNvSpPr>
          <p:nvPr/>
        </p:nvSpPr>
        <p:spPr bwMode="auto">
          <a:xfrm flipV="1">
            <a:off x="2286000" y="3429000"/>
            <a:ext cx="457200" cy="533400"/>
          </a:xfrm>
          <a:prstGeom prst="line">
            <a:avLst/>
          </a:prstGeom>
          <a:noFill/>
          <a:ln w="28575">
            <a:solidFill>
              <a:schemeClr val="tx1"/>
            </a:solidFill>
            <a:round/>
            <a:headEnd/>
            <a:tailEnd type="triangle" w="med" len="med"/>
          </a:ln>
        </p:spPr>
        <p:txBody>
          <a:bodyPr/>
          <a:lstStyle/>
          <a:p>
            <a:endParaRPr lang="en-US">
              <a:solidFill>
                <a:srgbClr val="000000"/>
              </a:solidFill>
            </a:endParaRPr>
          </a:p>
        </p:txBody>
      </p:sp>
      <p:sp>
        <p:nvSpPr>
          <p:cNvPr id="200731" name="Line 25"/>
          <p:cNvSpPr>
            <a:spLocks noChangeShapeType="1"/>
          </p:cNvSpPr>
          <p:nvPr/>
        </p:nvSpPr>
        <p:spPr bwMode="auto">
          <a:xfrm flipH="1" flipV="1">
            <a:off x="3962400" y="3352800"/>
            <a:ext cx="1219200" cy="1676400"/>
          </a:xfrm>
          <a:prstGeom prst="line">
            <a:avLst/>
          </a:prstGeom>
          <a:noFill/>
          <a:ln w="38100">
            <a:solidFill>
              <a:schemeClr val="tx1"/>
            </a:solidFill>
            <a:round/>
            <a:headEnd/>
            <a:tailEnd type="triangle" w="med" len="med"/>
          </a:ln>
        </p:spPr>
        <p:txBody>
          <a:bodyPr/>
          <a:lstStyle/>
          <a:p>
            <a:endParaRPr lang="en-US">
              <a:solidFill>
                <a:srgbClr val="000000"/>
              </a:solidFill>
            </a:endParaRPr>
          </a:p>
        </p:txBody>
      </p:sp>
      <p:sp>
        <p:nvSpPr>
          <p:cNvPr id="200732" name="Line 26"/>
          <p:cNvSpPr>
            <a:spLocks noChangeShapeType="1"/>
          </p:cNvSpPr>
          <p:nvPr/>
        </p:nvSpPr>
        <p:spPr bwMode="auto">
          <a:xfrm>
            <a:off x="3962400" y="3124200"/>
            <a:ext cx="1219200" cy="1447800"/>
          </a:xfrm>
          <a:prstGeom prst="line">
            <a:avLst/>
          </a:prstGeom>
          <a:noFill/>
          <a:ln w="38100">
            <a:solidFill>
              <a:schemeClr val="tx1"/>
            </a:solidFill>
            <a:round/>
            <a:headEnd/>
            <a:tailEnd type="triangle" w="med" len="med"/>
          </a:ln>
        </p:spPr>
        <p:txBody>
          <a:bodyPr/>
          <a:lstStyle/>
          <a:p>
            <a:endParaRPr lang="en-US">
              <a:solidFill>
                <a:srgbClr val="000000"/>
              </a:solidFill>
            </a:endParaRPr>
          </a:p>
        </p:txBody>
      </p:sp>
      <p:sp>
        <p:nvSpPr>
          <p:cNvPr id="200733" name="Line 27"/>
          <p:cNvSpPr>
            <a:spLocks noChangeShapeType="1"/>
          </p:cNvSpPr>
          <p:nvPr/>
        </p:nvSpPr>
        <p:spPr bwMode="auto">
          <a:xfrm>
            <a:off x="3962400" y="3124200"/>
            <a:ext cx="1219200" cy="762000"/>
          </a:xfrm>
          <a:prstGeom prst="line">
            <a:avLst/>
          </a:prstGeom>
          <a:noFill/>
          <a:ln w="38100">
            <a:solidFill>
              <a:schemeClr val="tx1"/>
            </a:solidFill>
            <a:round/>
            <a:headEnd/>
            <a:tailEnd type="triangle" w="med" len="med"/>
          </a:ln>
        </p:spPr>
        <p:txBody>
          <a:bodyPr/>
          <a:lstStyle/>
          <a:p>
            <a:endParaRPr lang="en-US">
              <a:solidFill>
                <a:srgbClr val="000000"/>
              </a:solidFill>
            </a:endParaRPr>
          </a:p>
        </p:txBody>
      </p:sp>
      <p:sp>
        <p:nvSpPr>
          <p:cNvPr id="200734" name="Text Box 28"/>
          <p:cNvSpPr txBox="1">
            <a:spLocks noChangeArrowheads="1"/>
          </p:cNvSpPr>
          <p:nvPr/>
        </p:nvSpPr>
        <p:spPr bwMode="auto">
          <a:xfrm>
            <a:off x="457200" y="1828800"/>
            <a:ext cx="3048000" cy="457200"/>
          </a:xfrm>
          <a:prstGeom prst="rect">
            <a:avLst/>
          </a:prstGeom>
          <a:solidFill>
            <a:srgbClr val="CCFFCC"/>
          </a:solidFill>
          <a:ln w="9525">
            <a:solidFill>
              <a:schemeClr val="tx1"/>
            </a:solidFill>
            <a:miter lim="800000"/>
            <a:headEnd/>
            <a:tailEnd/>
          </a:ln>
        </p:spPr>
        <p:txBody>
          <a:bodyPr anchor="ctr" anchorCtr="1"/>
          <a:lstStyle/>
          <a:p>
            <a:pPr algn="ctr" eaLnBrk="0" hangingPunct="0">
              <a:lnSpc>
                <a:spcPct val="70000"/>
              </a:lnSpc>
              <a:spcBef>
                <a:spcPct val="50000"/>
              </a:spcBef>
            </a:pPr>
            <a:r>
              <a:rPr lang="en-GB" sz="2000" b="1">
                <a:solidFill>
                  <a:srgbClr val="000000"/>
                </a:solidFill>
                <a:latin typeface="Courier New" pitchFamily="49" charset="0"/>
              </a:rPr>
              <a:t>main(int, char*[])</a:t>
            </a:r>
            <a:endParaRPr lang="en-US" sz="2000" b="1">
              <a:solidFill>
                <a:srgbClr val="000000"/>
              </a:solidFill>
              <a:latin typeface="Courier New" pitchFamily="49" charset="0"/>
            </a:endParaRPr>
          </a:p>
        </p:txBody>
      </p:sp>
      <p:sp>
        <p:nvSpPr>
          <p:cNvPr id="200735" name="Line 29"/>
          <p:cNvSpPr>
            <a:spLocks noChangeShapeType="1"/>
          </p:cNvSpPr>
          <p:nvPr/>
        </p:nvSpPr>
        <p:spPr bwMode="auto">
          <a:xfrm flipV="1">
            <a:off x="1981200" y="2286000"/>
            <a:ext cx="0" cy="1676400"/>
          </a:xfrm>
          <a:prstGeom prst="line">
            <a:avLst/>
          </a:prstGeom>
          <a:noFill/>
          <a:ln w="28575">
            <a:solidFill>
              <a:schemeClr val="tx1"/>
            </a:solidFill>
            <a:round/>
            <a:headEnd/>
            <a:tailEnd type="triangle" w="med" len="med"/>
          </a:ln>
        </p:spPr>
        <p:txBody>
          <a:bodyPr/>
          <a:lstStyle/>
          <a:p>
            <a:endParaRPr lang="en-US">
              <a:solidFill>
                <a:srgbClr val="000000"/>
              </a:solidFill>
            </a:endParaRPr>
          </a:p>
        </p:txBody>
      </p:sp>
      <p:sp>
        <p:nvSpPr>
          <p:cNvPr id="200736" name="Line 30"/>
          <p:cNvSpPr>
            <a:spLocks noChangeShapeType="1"/>
          </p:cNvSpPr>
          <p:nvPr/>
        </p:nvSpPr>
        <p:spPr bwMode="auto">
          <a:xfrm flipH="1" flipV="1">
            <a:off x="1143000" y="3429000"/>
            <a:ext cx="457200" cy="533400"/>
          </a:xfrm>
          <a:prstGeom prst="line">
            <a:avLst/>
          </a:prstGeom>
          <a:noFill/>
          <a:ln w="28575">
            <a:solidFill>
              <a:schemeClr val="tx1"/>
            </a:solidFill>
            <a:round/>
            <a:headEnd/>
            <a:tailEnd type="triangle" w="med" len="med"/>
          </a:ln>
        </p:spPr>
        <p:txBody>
          <a:bodyPr/>
          <a:lstStyle/>
          <a:p>
            <a:endParaRPr lang="en-US">
              <a:solidFill>
                <a:srgbClr val="000000"/>
              </a:solidFill>
            </a:endParaRPr>
          </a:p>
        </p:txBody>
      </p:sp>
      <p:sp>
        <p:nvSpPr>
          <p:cNvPr id="200737" name="Line 31"/>
          <p:cNvSpPr>
            <a:spLocks noChangeShapeType="1"/>
          </p:cNvSpPr>
          <p:nvPr/>
        </p:nvSpPr>
        <p:spPr bwMode="auto">
          <a:xfrm flipV="1">
            <a:off x="1981200" y="1600200"/>
            <a:ext cx="228600" cy="228600"/>
          </a:xfrm>
          <a:prstGeom prst="line">
            <a:avLst/>
          </a:prstGeom>
          <a:noFill/>
          <a:ln w="28575">
            <a:solidFill>
              <a:schemeClr val="tx1"/>
            </a:solidFill>
            <a:round/>
            <a:headEnd/>
            <a:tailEnd type="triangle" w="med" len="med"/>
          </a:ln>
        </p:spPr>
        <p:txBody>
          <a:bodyPr/>
          <a:lstStyle/>
          <a:p>
            <a:endParaRPr lang="en-US">
              <a:solidFill>
                <a:srgbClr val="000000"/>
              </a:solidFill>
            </a:endParaRPr>
          </a:p>
        </p:txBody>
      </p:sp>
      <p:sp>
        <p:nvSpPr>
          <p:cNvPr id="200738" name="Line 32"/>
          <p:cNvSpPr>
            <a:spLocks noChangeShapeType="1"/>
          </p:cNvSpPr>
          <p:nvPr/>
        </p:nvSpPr>
        <p:spPr bwMode="auto">
          <a:xfrm flipH="1" flipV="1">
            <a:off x="1676400" y="1524000"/>
            <a:ext cx="304800" cy="304800"/>
          </a:xfrm>
          <a:prstGeom prst="line">
            <a:avLst/>
          </a:prstGeom>
          <a:noFill/>
          <a:ln w="28575">
            <a:solidFill>
              <a:schemeClr val="tx1"/>
            </a:solidFill>
            <a:round/>
            <a:headEnd/>
            <a:tailEnd type="triangle" w="med" len="med"/>
          </a:ln>
        </p:spPr>
        <p:txBody>
          <a:bodyPr/>
          <a:lstStyle/>
          <a:p>
            <a:endParaRPr lang="en-US">
              <a:solidFill>
                <a:srgbClr val="000000"/>
              </a:solidFill>
            </a:endParaRPr>
          </a:p>
        </p:txBody>
      </p:sp>
      <p:sp>
        <p:nvSpPr>
          <p:cNvPr id="200739" name="Line 33"/>
          <p:cNvSpPr>
            <a:spLocks noChangeShapeType="1"/>
          </p:cNvSpPr>
          <p:nvPr/>
        </p:nvSpPr>
        <p:spPr bwMode="auto">
          <a:xfrm flipV="1">
            <a:off x="1981200" y="1371600"/>
            <a:ext cx="0" cy="457200"/>
          </a:xfrm>
          <a:prstGeom prst="line">
            <a:avLst/>
          </a:prstGeom>
          <a:noFill/>
          <a:ln w="28575">
            <a:solidFill>
              <a:schemeClr val="tx1"/>
            </a:solidFill>
            <a:round/>
            <a:headEnd/>
            <a:tailEnd type="triangle" w="med" len="med"/>
          </a:ln>
        </p:spPr>
        <p:txBody>
          <a:bodyPr/>
          <a:lstStyle/>
          <a:p>
            <a:endParaRPr lang="en-US">
              <a:solidFill>
                <a:srgbClr val="000000"/>
              </a:solidFill>
            </a:endParaRPr>
          </a:p>
        </p:txBody>
      </p:sp>
      <p:sp>
        <p:nvSpPr>
          <p:cNvPr id="200740" name="Line 34"/>
          <p:cNvSpPr>
            <a:spLocks noChangeShapeType="1"/>
          </p:cNvSpPr>
          <p:nvPr/>
        </p:nvSpPr>
        <p:spPr bwMode="auto">
          <a:xfrm>
            <a:off x="3962400" y="3124200"/>
            <a:ext cx="1219200" cy="1066800"/>
          </a:xfrm>
          <a:prstGeom prst="line">
            <a:avLst/>
          </a:prstGeom>
          <a:noFill/>
          <a:ln w="38100">
            <a:solidFill>
              <a:schemeClr val="tx1"/>
            </a:solidFill>
            <a:round/>
            <a:headEnd/>
            <a:tailEnd type="triangle" w="med" len="med"/>
          </a:ln>
        </p:spPr>
        <p:txBody>
          <a:bodyPr/>
          <a:lstStyle/>
          <a:p>
            <a:endParaRPr lang="en-US">
              <a:solidFill>
                <a:srgbClr val="000000"/>
              </a:solidFill>
            </a:endParaRPr>
          </a:p>
        </p:txBody>
      </p:sp>
      <p:grpSp>
        <p:nvGrpSpPr>
          <p:cNvPr id="2" name="Group 16"/>
          <p:cNvGrpSpPr>
            <a:grpSpLocks/>
          </p:cNvGrpSpPr>
          <p:nvPr/>
        </p:nvGrpSpPr>
        <p:grpSpPr bwMode="auto">
          <a:xfrm>
            <a:off x="4419600" y="3429000"/>
            <a:ext cx="762000" cy="336550"/>
            <a:chOff x="3264" y="2112"/>
            <a:chExt cx="480" cy="212"/>
          </a:xfrm>
        </p:grpSpPr>
        <p:sp>
          <p:nvSpPr>
            <p:cNvPr id="39" name="Text Box 17"/>
            <p:cNvSpPr txBox="1">
              <a:spLocks noChangeArrowheads="1"/>
            </p:cNvSpPr>
            <p:nvPr/>
          </p:nvSpPr>
          <p:spPr bwMode="auto">
            <a:xfrm>
              <a:off x="3264" y="2112"/>
              <a:ext cx="279" cy="212"/>
            </a:xfrm>
            <a:prstGeom prst="rect">
              <a:avLst/>
            </a:prstGeom>
            <a:noFill/>
            <a:ln w="9525">
              <a:noFill/>
              <a:miter lim="800000"/>
              <a:headEnd/>
              <a:tailEnd/>
            </a:ln>
          </p:spPr>
          <p:txBody>
            <a:bodyPr wrap="none">
              <a:spAutoFit/>
            </a:bodyPr>
            <a:lstStyle/>
            <a:p>
              <a:pPr algn="l" eaLnBrk="0" hangingPunct="0"/>
              <a:r>
                <a:rPr lang="en-GB" sz="1600" dirty="0">
                  <a:solidFill>
                    <a:srgbClr val="000000"/>
                  </a:solidFill>
                  <a:latin typeface="Times" pitchFamily="18" charset="0"/>
                </a:rPr>
                <a:t>GP</a:t>
              </a:r>
              <a:endParaRPr lang="en-US" sz="1600" dirty="0">
                <a:solidFill>
                  <a:srgbClr val="000000"/>
                </a:solidFill>
                <a:latin typeface="Times" pitchFamily="18" charset="0"/>
              </a:endParaRPr>
            </a:p>
          </p:txBody>
        </p:sp>
        <p:sp>
          <p:nvSpPr>
            <p:cNvPr id="40" name="Line 18"/>
            <p:cNvSpPr>
              <a:spLocks noChangeShapeType="1"/>
            </p:cNvSpPr>
            <p:nvPr/>
          </p:nvSpPr>
          <p:spPr bwMode="auto">
            <a:xfrm>
              <a:off x="3600" y="2208"/>
              <a:ext cx="144" cy="0"/>
            </a:xfrm>
            <a:prstGeom prst="line">
              <a:avLst/>
            </a:prstGeom>
            <a:noFill/>
            <a:ln w="9525">
              <a:solidFill>
                <a:schemeClr val="tx1"/>
              </a:solidFill>
              <a:round/>
              <a:headEnd/>
              <a:tailEnd type="triangle" w="med" len="med"/>
            </a:ln>
          </p:spPr>
          <p:txBody>
            <a:bodyPr/>
            <a:lstStyle/>
            <a:p>
              <a:endParaRPr lang="en-US">
                <a:solidFill>
                  <a:srgbClr val="000000"/>
                </a:solidFill>
              </a:endParaRPr>
            </a:p>
          </p:txBody>
        </p:sp>
      </p:grpSp>
      <p:grpSp>
        <p:nvGrpSpPr>
          <p:cNvPr id="3" name="Group 19"/>
          <p:cNvGrpSpPr>
            <a:grpSpLocks/>
          </p:cNvGrpSpPr>
          <p:nvPr/>
        </p:nvGrpSpPr>
        <p:grpSpPr bwMode="auto">
          <a:xfrm>
            <a:off x="4267200" y="2406650"/>
            <a:ext cx="914400" cy="336550"/>
            <a:chOff x="3168" y="1056"/>
            <a:chExt cx="576" cy="212"/>
          </a:xfrm>
        </p:grpSpPr>
        <p:sp>
          <p:nvSpPr>
            <p:cNvPr id="42" name="Text Box 20"/>
            <p:cNvSpPr txBox="1">
              <a:spLocks noChangeArrowheads="1"/>
            </p:cNvSpPr>
            <p:nvPr/>
          </p:nvSpPr>
          <p:spPr bwMode="auto">
            <a:xfrm>
              <a:off x="3168" y="1056"/>
              <a:ext cx="464" cy="212"/>
            </a:xfrm>
            <a:prstGeom prst="rect">
              <a:avLst/>
            </a:prstGeom>
            <a:noFill/>
            <a:ln w="9525">
              <a:noFill/>
              <a:miter lim="800000"/>
              <a:headEnd/>
              <a:tailEnd/>
            </a:ln>
          </p:spPr>
          <p:txBody>
            <a:bodyPr wrap="none">
              <a:spAutoFit/>
            </a:bodyPr>
            <a:lstStyle/>
            <a:p>
              <a:pPr algn="l" eaLnBrk="0" hangingPunct="0"/>
              <a:r>
                <a:rPr lang="en-GB" sz="1600" dirty="0">
                  <a:solidFill>
                    <a:srgbClr val="000000"/>
                  </a:solidFill>
                  <a:latin typeface="Times" pitchFamily="18" charset="0"/>
                </a:rPr>
                <a:t>SP, FP</a:t>
              </a:r>
              <a:endParaRPr lang="en-US" sz="1600" dirty="0">
                <a:solidFill>
                  <a:srgbClr val="000000"/>
                </a:solidFill>
                <a:latin typeface="Times" pitchFamily="18" charset="0"/>
              </a:endParaRPr>
            </a:p>
          </p:txBody>
        </p:sp>
        <p:sp>
          <p:nvSpPr>
            <p:cNvPr id="43" name="Line 21"/>
            <p:cNvSpPr>
              <a:spLocks noChangeShapeType="1"/>
            </p:cNvSpPr>
            <p:nvPr/>
          </p:nvSpPr>
          <p:spPr bwMode="auto">
            <a:xfrm>
              <a:off x="3600" y="1152"/>
              <a:ext cx="144" cy="0"/>
            </a:xfrm>
            <a:prstGeom prst="line">
              <a:avLst/>
            </a:prstGeom>
            <a:noFill/>
            <a:ln w="9525">
              <a:solidFill>
                <a:schemeClr val="tx1"/>
              </a:solidFill>
              <a:round/>
              <a:headEnd/>
              <a:tailEnd type="triangle" w="med" len="med"/>
            </a:ln>
          </p:spPr>
          <p:txBody>
            <a:bodyPr/>
            <a:lstStyle/>
            <a:p>
              <a:endParaRPr lang="en-US">
                <a:solidFill>
                  <a:srgbClr val="000000"/>
                </a:solidFill>
              </a:endParaRPr>
            </a:p>
          </p:txBody>
        </p:sp>
      </p:grpSp>
      <p:sp>
        <p:nvSpPr>
          <p:cNvPr id="44" name="Freeform 23"/>
          <p:cNvSpPr>
            <a:spLocks/>
          </p:cNvSpPr>
          <p:nvPr/>
        </p:nvSpPr>
        <p:spPr bwMode="auto">
          <a:xfrm>
            <a:off x="2895600" y="2667000"/>
            <a:ext cx="1752600" cy="2209800"/>
          </a:xfrm>
          <a:custGeom>
            <a:avLst/>
            <a:gdLst>
              <a:gd name="T0" fmla="*/ 0 w 1144"/>
              <a:gd name="T1" fmla="*/ 2147483647 h 1776"/>
              <a:gd name="T2" fmla="*/ 2147483647 w 1144"/>
              <a:gd name="T3" fmla="*/ 2147483647 h 1776"/>
              <a:gd name="T4" fmla="*/ 2147483647 w 1144"/>
              <a:gd name="T5" fmla="*/ 0 h 1776"/>
              <a:gd name="T6" fmla="*/ 0 60000 65536"/>
              <a:gd name="T7" fmla="*/ 0 60000 65536"/>
              <a:gd name="T8" fmla="*/ 0 60000 65536"/>
              <a:gd name="T9" fmla="*/ 0 w 1144"/>
              <a:gd name="T10" fmla="*/ 0 h 1776"/>
              <a:gd name="T11" fmla="*/ 1144 w 1144"/>
              <a:gd name="T12" fmla="*/ 1776 h 1776"/>
            </a:gdLst>
            <a:ahLst/>
            <a:cxnLst>
              <a:cxn ang="T6">
                <a:pos x="T0" y="T1"/>
              </a:cxn>
              <a:cxn ang="T7">
                <a:pos x="T2" y="T3"/>
              </a:cxn>
              <a:cxn ang="T8">
                <a:pos x="T4" y="T5"/>
              </a:cxn>
            </a:cxnLst>
            <a:rect l="T9" t="T10" r="T11" b="T12"/>
            <a:pathLst>
              <a:path w="1144" h="1776">
                <a:moveTo>
                  <a:pt x="0" y="1776"/>
                </a:moveTo>
                <a:cubicBezTo>
                  <a:pt x="388" y="1348"/>
                  <a:pt x="776" y="920"/>
                  <a:pt x="960" y="624"/>
                </a:cubicBezTo>
                <a:cubicBezTo>
                  <a:pt x="1144" y="328"/>
                  <a:pt x="1080" y="104"/>
                  <a:pt x="1104" y="0"/>
                </a:cubicBezTo>
              </a:path>
            </a:pathLst>
          </a:custGeom>
          <a:noFill/>
          <a:ln w="38100">
            <a:solidFill>
              <a:srgbClr val="92D050"/>
            </a:solidFill>
            <a:prstDash val="dash"/>
            <a:round/>
            <a:headEnd/>
            <a:tailEnd type="triangle" w="med" len="med"/>
          </a:ln>
        </p:spPr>
        <p:txBody>
          <a:bodyPr/>
          <a:lstStyle/>
          <a:p>
            <a:endParaRPr lang="en-US">
              <a:solidFill>
                <a:srgbClr val="000000"/>
              </a:solidFill>
            </a:endParaRPr>
          </a:p>
        </p:txBody>
      </p:sp>
      <p:sp>
        <p:nvSpPr>
          <p:cNvPr id="45" name="Line 15"/>
          <p:cNvSpPr>
            <a:spLocks noChangeShapeType="1"/>
          </p:cNvSpPr>
          <p:nvPr/>
        </p:nvSpPr>
        <p:spPr bwMode="auto">
          <a:xfrm flipV="1">
            <a:off x="2895600" y="3657600"/>
            <a:ext cx="1600200" cy="1219200"/>
          </a:xfrm>
          <a:prstGeom prst="line">
            <a:avLst/>
          </a:prstGeom>
          <a:noFill/>
          <a:ln w="38100">
            <a:solidFill>
              <a:srgbClr val="92D050"/>
            </a:solidFill>
            <a:prstDash val="dash"/>
            <a:round/>
            <a:headEnd/>
            <a:tailEnd type="triangle" w="med" len="med"/>
          </a:ln>
        </p:spPr>
        <p:txBody>
          <a:bodyPr/>
          <a:lstStyle/>
          <a:p>
            <a:endParaRPr lang="en-US">
              <a:solidFill>
                <a:srgbClr val="000000"/>
              </a:solidFill>
            </a:endParaRPr>
          </a:p>
        </p:txBody>
      </p:sp>
      <p:sp>
        <p:nvSpPr>
          <p:cNvPr id="62" name="Text Box 6"/>
          <p:cNvSpPr txBox="1">
            <a:spLocks noChangeArrowheads="1"/>
          </p:cNvSpPr>
          <p:nvPr/>
        </p:nvSpPr>
        <p:spPr bwMode="auto">
          <a:xfrm>
            <a:off x="5181600" y="2590800"/>
            <a:ext cx="3276600" cy="4038600"/>
          </a:xfrm>
          <a:prstGeom prst="rect">
            <a:avLst/>
          </a:prstGeom>
          <a:solidFill>
            <a:schemeClr val="tx1">
              <a:lumMod val="95000"/>
            </a:schemeClr>
          </a:solidFill>
          <a:ln w="9525">
            <a:solidFill>
              <a:schemeClr val="tx1"/>
            </a:solidFill>
            <a:miter lim="800000"/>
            <a:headEnd/>
            <a:tailEnd/>
          </a:ln>
        </p:spPr>
        <p:txBody>
          <a:bodyPr anchor="ctr" anchorCtr="1"/>
          <a:lstStyle/>
          <a:p>
            <a:pPr algn="l" eaLnBrk="0" hangingPunct="0">
              <a:spcBef>
                <a:spcPct val="50000"/>
              </a:spcBef>
            </a:pPr>
            <a:r>
              <a:rPr lang="en-US" sz="1800" b="1" dirty="0">
                <a:solidFill>
                  <a:srgbClr val="000000"/>
                </a:solidFill>
                <a:latin typeface="Courier New" pitchFamily="49" charset="0"/>
              </a:rPr>
              <a:t>Stack</a:t>
            </a:r>
          </a:p>
        </p:txBody>
      </p:sp>
      <p:sp>
        <p:nvSpPr>
          <p:cNvPr id="63" name="Rectangle 2"/>
          <p:cNvSpPr>
            <a:spLocks noChangeArrowheads="1"/>
          </p:cNvSpPr>
          <p:nvPr/>
        </p:nvSpPr>
        <p:spPr bwMode="auto">
          <a:xfrm>
            <a:off x="5199215" y="4235420"/>
            <a:ext cx="3258983" cy="400110"/>
          </a:xfrm>
          <a:prstGeom prst="rect">
            <a:avLst/>
          </a:prstGeom>
          <a:solidFill>
            <a:srgbClr val="EAEAEA"/>
          </a:solidFill>
          <a:ln w="9525">
            <a:solidFill>
              <a:schemeClr val="tx1"/>
            </a:solidFill>
            <a:miter lim="800000"/>
            <a:headEnd/>
            <a:tailEnd/>
          </a:ln>
        </p:spPr>
        <p:txBody>
          <a:bodyPr wrap="square" anchor="ctr">
            <a:spAutoFit/>
          </a:bodyPr>
          <a:lstStyle/>
          <a:p>
            <a:endParaRPr lang="en-US">
              <a:solidFill>
                <a:srgbClr val="000000"/>
              </a:solidFill>
            </a:endParaRPr>
          </a:p>
        </p:txBody>
      </p:sp>
      <p:sp>
        <p:nvSpPr>
          <p:cNvPr id="64" name="AutoShape 4"/>
          <p:cNvSpPr>
            <a:spLocks noChangeArrowheads="1"/>
          </p:cNvSpPr>
          <p:nvPr/>
        </p:nvSpPr>
        <p:spPr bwMode="auto">
          <a:xfrm>
            <a:off x="6362700" y="2971800"/>
            <a:ext cx="952500" cy="454283"/>
          </a:xfrm>
          <a:prstGeom prst="downArrow">
            <a:avLst>
              <a:gd name="adj1" fmla="val 50000"/>
              <a:gd name="adj2" fmla="val 25000"/>
            </a:avLst>
          </a:prstGeom>
          <a:noFill/>
          <a:ln w="9525">
            <a:solidFill>
              <a:srgbClr val="0000FF"/>
            </a:solidFill>
            <a:miter lim="800000"/>
            <a:headEnd/>
            <a:tailEnd/>
          </a:ln>
        </p:spPr>
        <p:txBody>
          <a:bodyPr anchor="ctr">
            <a:spAutoFit/>
          </a:bodyPr>
          <a:lstStyle/>
          <a:p>
            <a:endParaRPr lang="en-US">
              <a:solidFill>
                <a:srgbClr val="000000"/>
              </a:solidFill>
            </a:endParaRPr>
          </a:p>
        </p:txBody>
      </p:sp>
      <p:sp>
        <p:nvSpPr>
          <p:cNvPr id="65" name="Text Box 6"/>
          <p:cNvSpPr txBox="1">
            <a:spLocks noChangeArrowheads="1"/>
          </p:cNvSpPr>
          <p:nvPr/>
        </p:nvSpPr>
        <p:spPr bwMode="auto">
          <a:xfrm>
            <a:off x="5181600" y="2590800"/>
            <a:ext cx="3276600" cy="304800"/>
          </a:xfrm>
          <a:prstGeom prst="rect">
            <a:avLst/>
          </a:prstGeom>
          <a:noFill/>
          <a:ln w="9525">
            <a:noFill/>
            <a:miter lim="800000"/>
            <a:headEnd/>
            <a:tailEnd/>
          </a:ln>
        </p:spPr>
        <p:txBody>
          <a:bodyPr anchor="ctr" anchorCtr="1"/>
          <a:lstStyle/>
          <a:p>
            <a:pPr algn="l" eaLnBrk="0" hangingPunct="0">
              <a:spcBef>
                <a:spcPct val="50000"/>
              </a:spcBef>
            </a:pPr>
            <a:r>
              <a:rPr lang="en-US" sz="1800" b="1" dirty="0">
                <a:solidFill>
                  <a:srgbClr val="000000"/>
                </a:solidFill>
                <a:latin typeface="Courier New" pitchFamily="49" charset="0"/>
              </a:rPr>
              <a:t>Stack</a:t>
            </a:r>
          </a:p>
        </p:txBody>
      </p:sp>
      <p:sp>
        <p:nvSpPr>
          <p:cNvPr id="66" name="Text Box 7"/>
          <p:cNvSpPr txBox="1">
            <a:spLocks noChangeArrowheads="1"/>
          </p:cNvSpPr>
          <p:nvPr/>
        </p:nvSpPr>
        <p:spPr bwMode="auto">
          <a:xfrm>
            <a:off x="5181600" y="6324600"/>
            <a:ext cx="3276600" cy="306388"/>
          </a:xfrm>
          <a:prstGeom prst="rect">
            <a:avLst/>
          </a:prstGeom>
          <a:solidFill>
            <a:srgbClr val="E9FFE9"/>
          </a:solidFill>
          <a:ln w="9525">
            <a:solidFill>
              <a:schemeClr val="tx1"/>
            </a:solidFill>
            <a:miter lim="800000"/>
            <a:headEnd/>
            <a:tailEnd/>
          </a:ln>
        </p:spPr>
        <p:txBody>
          <a:bodyPr lIns="54000" tIns="10800" rIns="54000" bIns="10800" anchor="ctr" anchorCtr="1"/>
          <a:lstStyle/>
          <a:p>
            <a:pPr algn="l" eaLnBrk="0" hangingPunct="0">
              <a:spcBef>
                <a:spcPct val="50000"/>
              </a:spcBef>
            </a:pPr>
            <a:r>
              <a:rPr lang="en-GB" sz="1800" b="1">
                <a:solidFill>
                  <a:srgbClr val="000000"/>
                </a:solidFill>
                <a:latin typeface="Courier New" pitchFamily="49" charset="0"/>
              </a:rPr>
              <a:t>IVT</a:t>
            </a:r>
            <a:endParaRPr lang="en-US" sz="1800" b="1">
              <a:solidFill>
                <a:srgbClr val="000000"/>
              </a:solidFill>
              <a:latin typeface="Courier New" pitchFamily="49" charset="0"/>
            </a:endParaRPr>
          </a:p>
        </p:txBody>
      </p:sp>
      <p:sp>
        <p:nvSpPr>
          <p:cNvPr id="67" name="Text Box 8"/>
          <p:cNvSpPr txBox="1">
            <a:spLocks noChangeArrowheads="1"/>
          </p:cNvSpPr>
          <p:nvPr/>
        </p:nvSpPr>
        <p:spPr bwMode="auto">
          <a:xfrm>
            <a:off x="8458200" y="2971800"/>
            <a:ext cx="685800" cy="381000"/>
          </a:xfrm>
          <a:prstGeom prst="rect">
            <a:avLst/>
          </a:prstGeom>
          <a:noFill/>
          <a:ln w="9525">
            <a:noFill/>
            <a:miter lim="800000"/>
            <a:headEnd/>
            <a:tailEnd/>
          </a:ln>
        </p:spPr>
        <p:txBody>
          <a:bodyPr/>
          <a:lstStyle/>
          <a:p>
            <a:pPr algn="l" eaLnBrk="0" hangingPunct="0">
              <a:spcBef>
                <a:spcPct val="50000"/>
              </a:spcBef>
            </a:pPr>
            <a:r>
              <a:rPr lang="en-US" sz="1800" b="1" dirty="0">
                <a:solidFill>
                  <a:srgbClr val="000000"/>
                </a:solidFill>
                <a:latin typeface="Courier New" pitchFamily="49" charset="0"/>
              </a:rPr>
              <a:t>RAM</a:t>
            </a:r>
          </a:p>
        </p:txBody>
      </p:sp>
      <p:sp>
        <p:nvSpPr>
          <p:cNvPr id="68" name="Text Box 10"/>
          <p:cNvSpPr txBox="1">
            <a:spLocks noChangeArrowheads="1"/>
          </p:cNvSpPr>
          <p:nvPr/>
        </p:nvSpPr>
        <p:spPr bwMode="auto">
          <a:xfrm>
            <a:off x="5181600" y="5486400"/>
            <a:ext cx="3276600" cy="838200"/>
          </a:xfrm>
          <a:prstGeom prst="rect">
            <a:avLst/>
          </a:prstGeom>
          <a:solidFill>
            <a:srgbClr val="CCFFCC"/>
          </a:solidFill>
          <a:ln w="9525">
            <a:solidFill>
              <a:schemeClr val="tx1"/>
            </a:solidFill>
            <a:miter lim="800000"/>
            <a:headEnd/>
            <a:tailEnd/>
          </a:ln>
        </p:spPr>
        <p:txBody>
          <a:bodyPr lIns="54000" tIns="10800" rIns="54000" bIns="10800" anchor="ctr" anchorCtr="1"/>
          <a:lstStyle/>
          <a:p>
            <a:pPr algn="l" eaLnBrk="0" hangingPunct="0">
              <a:spcBef>
                <a:spcPct val="50000"/>
              </a:spcBef>
            </a:pPr>
            <a:r>
              <a:rPr lang="en-US" sz="1800" b="1" dirty="0" smtClean="0">
                <a:solidFill>
                  <a:srgbClr val="000000"/>
                </a:solidFill>
                <a:latin typeface="Courier New" pitchFamily="49" charset="0"/>
              </a:rPr>
              <a:t>Code (text</a:t>
            </a:r>
            <a:r>
              <a:rPr lang="en-GB" sz="1800" b="1" dirty="0" smtClean="0">
                <a:solidFill>
                  <a:srgbClr val="000000"/>
                </a:solidFill>
                <a:latin typeface="Courier New" pitchFamily="49" charset="0"/>
              </a:rPr>
              <a:t>)</a:t>
            </a:r>
            <a:endParaRPr lang="en-US" sz="1800" b="1" dirty="0">
              <a:solidFill>
                <a:srgbClr val="000000"/>
              </a:solidFill>
              <a:latin typeface="Courier New" pitchFamily="49" charset="0"/>
            </a:endParaRPr>
          </a:p>
        </p:txBody>
      </p:sp>
      <p:sp>
        <p:nvSpPr>
          <p:cNvPr id="69" name="Text Box 11"/>
          <p:cNvSpPr txBox="1">
            <a:spLocks noChangeArrowheads="1"/>
          </p:cNvSpPr>
          <p:nvPr/>
        </p:nvSpPr>
        <p:spPr bwMode="auto">
          <a:xfrm>
            <a:off x="8458200" y="5638800"/>
            <a:ext cx="609600" cy="381000"/>
          </a:xfrm>
          <a:prstGeom prst="rect">
            <a:avLst/>
          </a:prstGeom>
          <a:noFill/>
          <a:ln w="9525">
            <a:noFill/>
            <a:miter lim="800000"/>
            <a:headEnd/>
            <a:tailEnd/>
          </a:ln>
        </p:spPr>
        <p:txBody>
          <a:bodyPr/>
          <a:lstStyle/>
          <a:p>
            <a:pPr algn="l" eaLnBrk="0" hangingPunct="0"/>
            <a:r>
              <a:rPr lang="en-US" sz="1800" b="1">
                <a:solidFill>
                  <a:srgbClr val="000000"/>
                </a:solidFill>
                <a:latin typeface="Courier New" pitchFamily="49" charset="0"/>
              </a:rPr>
              <a:t>ROM</a:t>
            </a:r>
          </a:p>
        </p:txBody>
      </p:sp>
      <p:sp>
        <p:nvSpPr>
          <p:cNvPr id="70" name="Text Box 36"/>
          <p:cNvSpPr txBox="1">
            <a:spLocks noChangeArrowheads="1"/>
          </p:cNvSpPr>
          <p:nvPr/>
        </p:nvSpPr>
        <p:spPr bwMode="auto">
          <a:xfrm>
            <a:off x="5181600" y="4038600"/>
            <a:ext cx="3276600" cy="304800"/>
          </a:xfrm>
          <a:prstGeom prst="rect">
            <a:avLst/>
          </a:prstGeom>
          <a:solidFill>
            <a:srgbClr val="99CCFF"/>
          </a:solidFill>
          <a:ln w="9525">
            <a:solidFill>
              <a:schemeClr val="tx1"/>
            </a:solidFill>
            <a:miter lim="800000"/>
            <a:headEnd/>
            <a:tailEnd/>
          </a:ln>
        </p:spPr>
        <p:txBody>
          <a:bodyPr lIns="54000" tIns="10800" rIns="54000" bIns="10800" anchor="ctr" anchorCtr="1"/>
          <a:lstStyle/>
          <a:p>
            <a:pPr algn="l" eaLnBrk="0" hangingPunct="0">
              <a:spcBef>
                <a:spcPct val="50000"/>
              </a:spcBef>
            </a:pPr>
            <a:r>
              <a:rPr lang="en-US" sz="1600" b="1" dirty="0">
                <a:solidFill>
                  <a:srgbClr val="000000"/>
                </a:solidFill>
                <a:latin typeface="Courier New" pitchFamily="49" charset="0"/>
              </a:rPr>
              <a:t>Uninitialized </a:t>
            </a:r>
            <a:r>
              <a:rPr lang="en-US" sz="1600" b="1" dirty="0" smtClean="0">
                <a:solidFill>
                  <a:srgbClr val="000000"/>
                </a:solidFill>
                <a:latin typeface="Courier New" pitchFamily="49" charset="0"/>
              </a:rPr>
              <a:t>data (</a:t>
            </a:r>
            <a:r>
              <a:rPr lang="en-US" sz="1600" b="1" dirty="0" err="1" smtClean="0">
                <a:solidFill>
                  <a:srgbClr val="000000"/>
                </a:solidFill>
                <a:latin typeface="Courier New" pitchFamily="49" charset="0"/>
              </a:rPr>
              <a:t>bss</a:t>
            </a:r>
            <a:r>
              <a:rPr lang="en-US" sz="1600" b="1" dirty="0" smtClean="0">
                <a:solidFill>
                  <a:srgbClr val="000000"/>
                </a:solidFill>
                <a:latin typeface="Courier New" pitchFamily="49" charset="0"/>
              </a:rPr>
              <a:t>)</a:t>
            </a:r>
            <a:endParaRPr lang="en-US" sz="1600" b="1" dirty="0">
              <a:solidFill>
                <a:srgbClr val="000000"/>
              </a:solidFill>
              <a:latin typeface="Courier New" pitchFamily="49" charset="0"/>
            </a:endParaRPr>
          </a:p>
        </p:txBody>
      </p:sp>
      <p:sp>
        <p:nvSpPr>
          <p:cNvPr id="71" name="Text Box 37"/>
          <p:cNvSpPr txBox="1">
            <a:spLocks noChangeArrowheads="1"/>
          </p:cNvSpPr>
          <p:nvPr/>
        </p:nvSpPr>
        <p:spPr bwMode="auto">
          <a:xfrm>
            <a:off x="5181600" y="4343400"/>
            <a:ext cx="3276600" cy="381000"/>
          </a:xfrm>
          <a:prstGeom prst="rect">
            <a:avLst/>
          </a:prstGeom>
          <a:solidFill>
            <a:srgbClr val="00CCFF"/>
          </a:solidFill>
          <a:ln w="9525">
            <a:solidFill>
              <a:schemeClr val="tx1"/>
            </a:solidFill>
            <a:miter lim="800000"/>
            <a:headEnd/>
            <a:tailEnd/>
          </a:ln>
        </p:spPr>
        <p:txBody>
          <a:bodyPr lIns="54000" tIns="10800" rIns="54000" bIns="10800" anchor="ctr" anchorCtr="1"/>
          <a:lstStyle/>
          <a:p>
            <a:pPr algn="l" eaLnBrk="0" hangingPunct="0">
              <a:spcBef>
                <a:spcPct val="50000"/>
              </a:spcBef>
            </a:pPr>
            <a:r>
              <a:rPr lang="en-US" sz="1800" b="1" dirty="0">
                <a:solidFill>
                  <a:srgbClr val="000000"/>
                </a:solidFill>
                <a:latin typeface="Courier New" pitchFamily="49" charset="0"/>
              </a:rPr>
              <a:t>Initialized </a:t>
            </a:r>
            <a:r>
              <a:rPr lang="en-US" sz="1800" b="1" dirty="0" smtClean="0">
                <a:solidFill>
                  <a:srgbClr val="000000"/>
                </a:solidFill>
                <a:latin typeface="Courier New" pitchFamily="49" charset="0"/>
              </a:rPr>
              <a:t>data (data)</a:t>
            </a:r>
            <a:endParaRPr lang="en-US" sz="1800" b="1" dirty="0">
              <a:solidFill>
                <a:srgbClr val="000000"/>
              </a:solidFill>
              <a:latin typeface="Courier New" pitchFamily="49" charset="0"/>
            </a:endParaRPr>
          </a:p>
        </p:txBody>
      </p:sp>
      <p:sp>
        <p:nvSpPr>
          <p:cNvPr id="72" name="Rectangle 38"/>
          <p:cNvSpPr>
            <a:spLocks noChangeArrowheads="1"/>
          </p:cNvSpPr>
          <p:nvPr/>
        </p:nvSpPr>
        <p:spPr bwMode="auto">
          <a:xfrm>
            <a:off x="5181600" y="3581400"/>
            <a:ext cx="3276600" cy="457200"/>
          </a:xfrm>
          <a:prstGeom prst="rect">
            <a:avLst/>
          </a:prstGeom>
          <a:solidFill>
            <a:srgbClr val="0099FF"/>
          </a:solidFill>
          <a:ln w="9525">
            <a:solidFill>
              <a:schemeClr val="tx1"/>
            </a:solidFill>
            <a:miter lim="800000"/>
            <a:headEnd/>
            <a:tailEnd/>
          </a:ln>
        </p:spPr>
        <p:txBody>
          <a:bodyPr anchor="ctr"/>
          <a:lstStyle/>
          <a:p>
            <a:pPr algn="ctr" eaLnBrk="0" hangingPunct="0">
              <a:spcBef>
                <a:spcPct val="50000"/>
              </a:spcBef>
            </a:pPr>
            <a:r>
              <a:rPr lang="en-US" sz="1800" b="1" dirty="0">
                <a:solidFill>
                  <a:srgbClr val="000000"/>
                </a:solidFill>
                <a:latin typeface="Courier New" pitchFamily="49" charset="0"/>
              </a:rPr>
              <a:t>Small </a:t>
            </a:r>
            <a:r>
              <a:rPr lang="en-US" sz="1800" b="1" dirty="0" smtClean="0">
                <a:solidFill>
                  <a:srgbClr val="000000"/>
                </a:solidFill>
                <a:latin typeface="Courier New" pitchFamily="49" charset="0"/>
              </a:rPr>
              <a:t>data (</a:t>
            </a:r>
            <a:r>
              <a:rPr lang="en-US" sz="1800" b="1" dirty="0" err="1" smtClean="0">
                <a:solidFill>
                  <a:srgbClr val="000000"/>
                </a:solidFill>
                <a:latin typeface="Courier New" pitchFamily="49" charset="0"/>
              </a:rPr>
              <a:t>sbss</a:t>
            </a:r>
            <a:r>
              <a:rPr lang="en-US" sz="1800" b="1" dirty="0" smtClean="0">
                <a:solidFill>
                  <a:srgbClr val="000000"/>
                </a:solidFill>
                <a:latin typeface="Courier New" pitchFamily="49" charset="0"/>
              </a:rPr>
              <a:t>)</a:t>
            </a:r>
            <a:endParaRPr lang="en-US" sz="1800" b="1" dirty="0">
              <a:solidFill>
                <a:srgbClr val="000000"/>
              </a:solidFill>
              <a:latin typeface="Courier New" pitchFamily="49" charset="0"/>
            </a:endParaRPr>
          </a:p>
        </p:txBody>
      </p:sp>
      <p:sp>
        <p:nvSpPr>
          <p:cNvPr id="73" name="Text Box 39"/>
          <p:cNvSpPr txBox="1">
            <a:spLocks noChangeArrowheads="1"/>
          </p:cNvSpPr>
          <p:nvPr/>
        </p:nvSpPr>
        <p:spPr bwMode="auto">
          <a:xfrm>
            <a:off x="5181600" y="5181600"/>
            <a:ext cx="3276600" cy="306388"/>
          </a:xfrm>
          <a:prstGeom prst="rect">
            <a:avLst/>
          </a:prstGeom>
          <a:solidFill>
            <a:srgbClr val="33CCCC"/>
          </a:solidFill>
          <a:ln w="9525">
            <a:solidFill>
              <a:schemeClr val="tx1"/>
            </a:solidFill>
            <a:miter lim="800000"/>
            <a:headEnd/>
            <a:tailEnd/>
          </a:ln>
        </p:spPr>
        <p:txBody>
          <a:bodyPr lIns="54000" tIns="10800" rIns="54000" bIns="10800" anchor="ctr" anchorCtr="1"/>
          <a:lstStyle/>
          <a:p>
            <a:pPr algn="l" eaLnBrk="0" hangingPunct="0">
              <a:spcBef>
                <a:spcPct val="50000"/>
              </a:spcBef>
            </a:pPr>
            <a:r>
              <a:rPr lang="en-GB" sz="1800" b="1" dirty="0">
                <a:solidFill>
                  <a:srgbClr val="000000"/>
                </a:solidFill>
                <a:latin typeface="Courier New" pitchFamily="49" charset="0"/>
              </a:rPr>
              <a:t>Read only </a:t>
            </a:r>
            <a:r>
              <a:rPr lang="en-GB" sz="1800" b="1" dirty="0" smtClean="0">
                <a:solidFill>
                  <a:srgbClr val="000000"/>
                </a:solidFill>
                <a:latin typeface="Courier New" pitchFamily="49" charset="0"/>
              </a:rPr>
              <a:t>data (lit)</a:t>
            </a:r>
            <a:endParaRPr lang="en-US" sz="1800" b="1" dirty="0">
              <a:solidFill>
                <a:srgbClr val="000000"/>
              </a:solidFill>
              <a:latin typeface="Courier New" pitchFamily="49" charset="0"/>
            </a:endParaRPr>
          </a:p>
        </p:txBody>
      </p:sp>
      <p:sp>
        <p:nvSpPr>
          <p:cNvPr id="74" name="Text Box 6"/>
          <p:cNvSpPr txBox="1">
            <a:spLocks noChangeArrowheads="1"/>
          </p:cNvSpPr>
          <p:nvPr/>
        </p:nvSpPr>
        <p:spPr bwMode="auto">
          <a:xfrm>
            <a:off x="5181600" y="1447800"/>
            <a:ext cx="3276600" cy="1143000"/>
          </a:xfrm>
          <a:prstGeom prst="rect">
            <a:avLst/>
          </a:prstGeom>
          <a:solidFill>
            <a:schemeClr val="tx1">
              <a:lumMod val="95000"/>
            </a:schemeClr>
          </a:solidFill>
          <a:ln w="9525">
            <a:solidFill>
              <a:schemeClr val="tx1"/>
            </a:solidFill>
            <a:miter lim="800000"/>
            <a:headEnd/>
            <a:tailEnd/>
          </a:ln>
        </p:spPr>
        <p:txBody>
          <a:bodyPr anchor="ctr" anchorCtr="1"/>
          <a:lstStyle/>
          <a:p>
            <a:pPr algn="l" eaLnBrk="0" hangingPunct="0">
              <a:spcBef>
                <a:spcPct val="50000"/>
              </a:spcBef>
            </a:pPr>
            <a:endParaRPr lang="en-US" sz="1800" b="1" dirty="0">
              <a:solidFill>
                <a:srgbClr val="000000"/>
              </a:solidFill>
              <a:latin typeface="Courier New" pitchFamily="49" charset="0"/>
            </a:endParaRPr>
          </a:p>
        </p:txBody>
      </p:sp>
      <p:sp>
        <p:nvSpPr>
          <p:cNvPr id="75" name="AutoShape 4"/>
          <p:cNvSpPr>
            <a:spLocks noChangeArrowheads="1"/>
          </p:cNvSpPr>
          <p:nvPr/>
        </p:nvSpPr>
        <p:spPr bwMode="auto">
          <a:xfrm rot="10800000">
            <a:off x="6362700" y="1752600"/>
            <a:ext cx="952500" cy="454283"/>
          </a:xfrm>
          <a:prstGeom prst="downArrow">
            <a:avLst>
              <a:gd name="adj1" fmla="val 50000"/>
              <a:gd name="adj2" fmla="val 25000"/>
            </a:avLst>
          </a:prstGeom>
          <a:noFill/>
          <a:ln w="9525">
            <a:solidFill>
              <a:srgbClr val="0000FF"/>
            </a:solidFill>
            <a:miter lim="800000"/>
            <a:headEnd/>
            <a:tailEnd/>
          </a:ln>
        </p:spPr>
        <p:txBody>
          <a:bodyPr anchor="ctr">
            <a:spAutoFit/>
          </a:bodyPr>
          <a:lstStyle/>
          <a:p>
            <a:endParaRPr lang="en-US">
              <a:solidFill>
                <a:srgbClr val="000000"/>
              </a:solidFill>
            </a:endParaRPr>
          </a:p>
        </p:txBody>
      </p:sp>
      <p:sp>
        <p:nvSpPr>
          <p:cNvPr id="76" name="Text Box 6"/>
          <p:cNvSpPr txBox="1">
            <a:spLocks noChangeArrowheads="1"/>
          </p:cNvSpPr>
          <p:nvPr/>
        </p:nvSpPr>
        <p:spPr bwMode="auto">
          <a:xfrm>
            <a:off x="5181600" y="2286000"/>
            <a:ext cx="3276600" cy="304800"/>
          </a:xfrm>
          <a:prstGeom prst="rect">
            <a:avLst/>
          </a:prstGeom>
          <a:noFill/>
          <a:ln w="9525">
            <a:noFill/>
            <a:miter lim="800000"/>
            <a:headEnd/>
            <a:tailEnd/>
          </a:ln>
        </p:spPr>
        <p:txBody>
          <a:bodyPr anchor="ctr" anchorCtr="1"/>
          <a:lstStyle/>
          <a:p>
            <a:pPr algn="l" eaLnBrk="0" hangingPunct="0">
              <a:spcBef>
                <a:spcPct val="50000"/>
              </a:spcBef>
            </a:pPr>
            <a:r>
              <a:rPr lang="en-US" sz="1800" b="1" dirty="0" smtClean="0">
                <a:solidFill>
                  <a:srgbClr val="000000"/>
                </a:solidFill>
                <a:latin typeface="Courier New" pitchFamily="49" charset="0"/>
              </a:rPr>
              <a:t>Heap</a:t>
            </a:r>
            <a:endParaRPr lang="en-US" sz="1800" b="1" dirty="0">
              <a:solidFill>
                <a:srgbClr val="000000"/>
              </a:solidFill>
              <a:latin typeface="Courier New" pitchFamily="49" charset="0"/>
            </a:endParaRPr>
          </a:p>
        </p:txBody>
      </p:sp>
      <p:sp>
        <p:nvSpPr>
          <p:cNvPr id="77" name="Line 22"/>
          <p:cNvSpPr>
            <a:spLocks noChangeShapeType="1"/>
          </p:cNvSpPr>
          <p:nvPr/>
        </p:nvSpPr>
        <p:spPr bwMode="auto">
          <a:xfrm>
            <a:off x="4724400" y="4724400"/>
            <a:ext cx="4143936" cy="0"/>
          </a:xfrm>
          <a:prstGeom prst="line">
            <a:avLst/>
          </a:prstGeom>
          <a:noFill/>
          <a:ln w="9525">
            <a:solidFill>
              <a:srgbClr val="C00000"/>
            </a:solidFill>
            <a:prstDash val="dash"/>
            <a:round/>
            <a:headEnd/>
            <a:tailEnd/>
          </a:ln>
        </p:spPr>
        <p:txBody>
          <a:bodyPr/>
          <a:lstStyle/>
          <a:p>
            <a:endParaRPr lang="en-US">
              <a:solidFill>
                <a:srgbClr val="000000"/>
              </a:solidFill>
            </a:endParaRPr>
          </a:p>
        </p:txBody>
      </p:sp>
      <p:sp>
        <p:nvSpPr>
          <p:cNvPr id="78" name="Text Box 14"/>
          <p:cNvSpPr txBox="1">
            <a:spLocks noChangeArrowheads="1"/>
          </p:cNvSpPr>
          <p:nvPr/>
        </p:nvSpPr>
        <p:spPr bwMode="auto">
          <a:xfrm>
            <a:off x="5181600" y="4876800"/>
            <a:ext cx="3276600" cy="306388"/>
          </a:xfrm>
          <a:prstGeom prst="rect">
            <a:avLst/>
          </a:prstGeom>
          <a:solidFill>
            <a:srgbClr val="66CCFF"/>
          </a:solidFill>
          <a:ln w="9525">
            <a:solidFill>
              <a:schemeClr val="tx1"/>
            </a:solidFill>
            <a:miter lim="800000"/>
            <a:headEnd/>
            <a:tailEnd/>
          </a:ln>
        </p:spPr>
        <p:txBody>
          <a:bodyPr lIns="54000" tIns="10800" rIns="54000" bIns="10800" anchor="ctr" anchorCtr="1"/>
          <a:lstStyle/>
          <a:p>
            <a:pPr algn="l" eaLnBrk="0" hangingPunct="0">
              <a:spcBef>
                <a:spcPct val="50000"/>
              </a:spcBef>
            </a:pPr>
            <a:r>
              <a:rPr lang="en-GB" sz="1800" b="1" dirty="0">
                <a:latin typeface="Courier New" pitchFamily="49" charset="0"/>
              </a:rPr>
              <a:t>Initial </a:t>
            </a:r>
            <a:r>
              <a:rPr lang="en-GB" sz="1800" b="1" dirty="0" smtClean="0">
                <a:latin typeface="Courier New" pitchFamily="49" charset="0"/>
              </a:rPr>
              <a:t>values(</a:t>
            </a:r>
            <a:r>
              <a:rPr lang="en-GB" sz="1800" b="1" dirty="0" err="1" smtClean="0">
                <a:latin typeface="Courier New" pitchFamily="49" charset="0"/>
              </a:rPr>
              <a:t>initdat</a:t>
            </a:r>
            <a:r>
              <a:rPr lang="en-GB" sz="1800" b="1" dirty="0" smtClean="0">
                <a:latin typeface="Courier New" pitchFamily="49" charset="0"/>
              </a:rPr>
              <a:t>)</a:t>
            </a:r>
            <a:endParaRPr lang="en-US" sz="1800" b="1" dirty="0">
              <a:latin typeface="Courier New" pitchFamily="49" charset="0"/>
            </a:endParaRPr>
          </a:p>
        </p:txBody>
      </p:sp>
      <p:sp>
        <p:nvSpPr>
          <p:cNvPr id="79" name="Title 1"/>
          <p:cNvSpPr txBox="1">
            <a:spLocks/>
          </p:cNvSpPr>
          <p:nvPr/>
        </p:nvSpPr>
        <p:spPr bwMode="auto">
          <a:xfrm>
            <a:off x="457200" y="1524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Mapping Memory Areas</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2400" dirty="0" smtClean="0">
                <a:solidFill>
                  <a:schemeClr val="tx2"/>
                </a:solidFill>
                <a:effectLst>
                  <a:outerShdw blurRad="38100" dist="38100" dir="2700000" algn="tl">
                    <a:srgbClr val="000000"/>
                  </a:outerShdw>
                </a:effectLst>
                <a:latin typeface="+mj-lt"/>
                <a:ea typeface="+mj-ea"/>
                <a:cs typeface="+mj-cs"/>
              </a:rPr>
              <a:t>Startup code</a:t>
            </a:r>
            <a:endParaRPr lang="en-US" sz="2400" dirty="0">
              <a:solidFill>
                <a:schemeClr val="tx2"/>
              </a:solidFill>
              <a:effectLst>
                <a:outerShdw blurRad="38100" dist="38100" dir="2700000" algn="tl">
                  <a:srgbClr val="000000"/>
                </a:outerShdw>
              </a:effectLst>
              <a:latin typeface="+mj-lt"/>
              <a:ea typeface="+mj-ea"/>
              <a:cs typeface="+mj-cs"/>
            </a:endParaRP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itle 1"/>
          <p:cNvSpPr>
            <a:spLocks noGrp="1"/>
          </p:cNvSpPr>
          <p:nvPr>
            <p:ph type="title" idx="4294967295"/>
          </p:nvPr>
        </p:nvSpPr>
        <p:spPr>
          <a:xfrm>
            <a:off x="457200" y="76200"/>
            <a:ext cx="8229600" cy="990600"/>
          </a:xfrm>
        </p:spPr>
        <p:txBody>
          <a:bodyPr/>
          <a:lstStyle/>
          <a:p>
            <a:pPr lvl="0">
              <a:defRPr/>
            </a:pPr>
            <a:r>
              <a:rPr lang="en-US" dirty="0" smtClean="0"/>
              <a:t>Mapping Memory Areas</a:t>
            </a:r>
            <a:br>
              <a:rPr lang="en-US" dirty="0" smtClean="0"/>
            </a:br>
            <a:r>
              <a:rPr lang="en-US" sz="2400" dirty="0" smtClean="0"/>
              <a:t>Example – Startup Sequence Code</a:t>
            </a:r>
            <a:endParaRPr lang="en-US" sz="2400" dirty="0"/>
          </a:p>
        </p:txBody>
      </p:sp>
      <p:sp>
        <p:nvSpPr>
          <p:cNvPr id="34819" name="TextBox 4"/>
          <p:cNvSpPr txBox="1">
            <a:spLocks noChangeArrowheads="1"/>
          </p:cNvSpPr>
          <p:nvPr/>
        </p:nvSpPr>
        <p:spPr bwMode="auto">
          <a:xfrm>
            <a:off x="1066800" y="1371600"/>
            <a:ext cx="7467600" cy="4986338"/>
          </a:xfrm>
          <a:prstGeom prst="rect">
            <a:avLst/>
          </a:prstGeom>
          <a:solidFill>
            <a:schemeClr val="tx1"/>
          </a:solidFill>
          <a:ln w="15875">
            <a:solidFill>
              <a:schemeClr val="tx1"/>
            </a:solidFill>
            <a:miter lim="800000"/>
            <a:headEnd/>
            <a:tailEnd/>
          </a:ln>
        </p:spPr>
        <p:txBody>
          <a:bodyPr>
            <a:spAutoFit/>
          </a:bodyPr>
          <a:lstStyle/>
          <a:p>
            <a:r>
              <a:rPr lang="en-US" sz="1800" dirty="0">
                <a:solidFill>
                  <a:srgbClr val="0000FF"/>
                </a:solidFill>
                <a:latin typeface="Courier New" pitchFamily="49" charset="0"/>
                <a:cs typeface="Courier New" pitchFamily="49" charset="0"/>
              </a:rPr>
              <a:t>void</a:t>
            </a: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arc_main</a:t>
            </a:r>
            <a:r>
              <a:rPr lang="en-US" sz="1800" dirty="0">
                <a:solidFill>
                  <a:srgbClr val="000000"/>
                </a:solidFill>
                <a:latin typeface="Courier New" pitchFamily="49" charset="0"/>
                <a:cs typeface="Courier New" pitchFamily="49" charset="0"/>
              </a:rPr>
              <a:t>() {</a:t>
            </a:r>
          </a:p>
          <a:p>
            <a:endParaRPr lang="en-US" sz="1800" dirty="0">
              <a:solidFill>
                <a:srgbClr val="000000"/>
              </a:solidFill>
              <a:latin typeface="Courier New" pitchFamily="49" charset="0"/>
              <a:cs typeface="Courier New" pitchFamily="49" charset="0"/>
            </a:endParaRPr>
          </a:p>
          <a:p>
            <a:r>
              <a:rPr lang="en-US" sz="1800" dirty="0">
                <a:solidFill>
                  <a:srgbClr val="000000"/>
                </a:solidFill>
                <a:latin typeface="Courier New" pitchFamily="49" charset="0"/>
                <a:cs typeface="Courier New" pitchFamily="49" charset="0"/>
              </a:rPr>
              <a:t>    </a:t>
            </a:r>
            <a:r>
              <a:rPr lang="en-US" sz="1800" dirty="0">
                <a:solidFill>
                  <a:srgbClr val="0000FF"/>
                </a:solidFill>
                <a:latin typeface="Courier New" pitchFamily="49" charset="0"/>
                <a:cs typeface="Courier New" pitchFamily="49" charset="0"/>
              </a:rPr>
              <a:t>char</a:t>
            </a: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argv</a:t>
            </a:r>
            <a:r>
              <a:rPr lang="en-US" sz="1800" dirty="0">
                <a:solidFill>
                  <a:srgbClr val="000000"/>
                </a:solidFill>
                <a:latin typeface="Courier New" pitchFamily="49" charset="0"/>
                <a:cs typeface="Courier New" pitchFamily="49" charset="0"/>
              </a:rPr>
              <a:t>;</a:t>
            </a:r>
          </a:p>
          <a:p>
            <a:r>
              <a:rPr lang="en-US" sz="1800" dirty="0">
                <a:solidFill>
                  <a:srgbClr val="000000"/>
                </a:solidFill>
                <a:latin typeface="Courier New" pitchFamily="49" charset="0"/>
                <a:cs typeface="Courier New" pitchFamily="49" charset="0"/>
              </a:rPr>
              <a:t>    </a:t>
            </a:r>
            <a:r>
              <a:rPr lang="en-US" sz="1800" dirty="0" err="1">
                <a:solidFill>
                  <a:srgbClr val="0000FF"/>
                </a:solidFill>
                <a:latin typeface="Courier New" pitchFamily="49" charset="0"/>
                <a:cs typeface="Courier New" pitchFamily="49" charset="0"/>
              </a:rPr>
              <a:t>int</a:t>
            </a: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argc</a:t>
            </a:r>
            <a:r>
              <a:rPr lang="en-US" sz="1800" dirty="0">
                <a:solidFill>
                  <a:srgbClr val="000000"/>
                </a:solidFill>
                <a:latin typeface="Courier New" pitchFamily="49" charset="0"/>
                <a:cs typeface="Courier New" pitchFamily="49" charset="0"/>
              </a:rPr>
              <a:t>;</a:t>
            </a:r>
          </a:p>
          <a:p>
            <a:endParaRPr lang="en-US" sz="1800" dirty="0">
              <a:solidFill>
                <a:srgbClr val="000000"/>
              </a:solidFill>
              <a:latin typeface="Courier New" pitchFamily="49" charset="0"/>
              <a:cs typeface="Courier New" pitchFamily="49" charset="0"/>
            </a:endParaRPr>
          </a:p>
          <a:p>
            <a:r>
              <a:rPr lang="en-US" sz="1800" dirty="0">
                <a:solidFill>
                  <a:srgbClr val="000000"/>
                </a:solidFill>
                <a:latin typeface="Courier New" pitchFamily="49" charset="0"/>
                <a:cs typeface="Courier New" pitchFamily="49" charset="0"/>
              </a:rPr>
              <a:t>    _</a:t>
            </a:r>
            <a:r>
              <a:rPr lang="en-US" sz="1800" dirty="0" err="1">
                <a:solidFill>
                  <a:srgbClr val="000000"/>
                </a:solidFill>
                <a:latin typeface="Courier New" pitchFamily="49" charset="0"/>
                <a:cs typeface="Courier New" pitchFamily="49" charset="0"/>
              </a:rPr>
              <a:t>initcopy</a:t>
            </a:r>
            <a:r>
              <a:rPr lang="en-US" sz="1800" dirty="0">
                <a:solidFill>
                  <a:srgbClr val="000000"/>
                </a:solidFill>
                <a:latin typeface="Courier New" pitchFamily="49" charset="0"/>
                <a:cs typeface="Courier New" pitchFamily="49" charset="0"/>
              </a:rPr>
              <a:t>();</a:t>
            </a:r>
          </a:p>
          <a:p>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memset</a:t>
            </a:r>
            <a:r>
              <a:rPr lang="en-US" sz="1800" dirty="0">
                <a:solidFill>
                  <a:srgbClr val="000000"/>
                </a:solidFill>
                <a:latin typeface="Courier New" pitchFamily="49" charset="0"/>
                <a:cs typeface="Courier New" pitchFamily="49" charset="0"/>
              </a:rPr>
              <a:t>( _</a:t>
            </a:r>
            <a:r>
              <a:rPr lang="en-US" sz="1800" dirty="0" err="1">
                <a:solidFill>
                  <a:srgbClr val="000000"/>
                </a:solidFill>
                <a:latin typeface="Courier New" pitchFamily="49" charset="0"/>
                <a:cs typeface="Courier New" pitchFamily="49" charset="0"/>
              </a:rPr>
              <a:t>fbss</a:t>
            </a:r>
            <a:r>
              <a:rPr lang="en-US" sz="1800" dirty="0">
                <a:solidFill>
                  <a:srgbClr val="000000"/>
                </a:solidFill>
                <a:latin typeface="Courier New" pitchFamily="49" charset="0"/>
                <a:cs typeface="Courier New" pitchFamily="49" charset="0"/>
              </a:rPr>
              <a:t>, 0, _</a:t>
            </a:r>
            <a:r>
              <a:rPr lang="en-US" sz="1800" dirty="0" err="1">
                <a:solidFill>
                  <a:srgbClr val="000000"/>
                </a:solidFill>
                <a:latin typeface="Courier New" pitchFamily="49" charset="0"/>
                <a:cs typeface="Courier New" pitchFamily="49" charset="0"/>
              </a:rPr>
              <a:t>ebss</a:t>
            </a:r>
            <a:r>
              <a:rPr lang="en-US" sz="1800" dirty="0">
                <a:solidFill>
                  <a:srgbClr val="000000"/>
                </a:solidFill>
                <a:latin typeface="Courier New" pitchFamily="49" charset="0"/>
                <a:cs typeface="Courier New" pitchFamily="49" charset="0"/>
              </a:rPr>
              <a:t> - _</a:t>
            </a:r>
            <a:r>
              <a:rPr lang="en-US" sz="1800" dirty="0" err="1">
                <a:solidFill>
                  <a:srgbClr val="000000"/>
                </a:solidFill>
                <a:latin typeface="Courier New" pitchFamily="49" charset="0"/>
                <a:cs typeface="Courier New" pitchFamily="49" charset="0"/>
              </a:rPr>
              <a:t>fbss</a:t>
            </a:r>
            <a:r>
              <a:rPr lang="en-US" sz="1800" dirty="0">
                <a:solidFill>
                  <a:srgbClr val="000000"/>
                </a:solidFill>
                <a:latin typeface="Courier New" pitchFamily="49" charset="0"/>
                <a:cs typeface="Courier New" pitchFamily="49" charset="0"/>
              </a:rPr>
              <a:t> );</a:t>
            </a:r>
          </a:p>
          <a:p>
            <a:r>
              <a:rPr lang="en-US" sz="1800" dirty="0">
                <a:solidFill>
                  <a:srgbClr val="000000"/>
                </a:solidFill>
                <a:latin typeface="Courier New" pitchFamily="49" charset="0"/>
                <a:cs typeface="Courier New" pitchFamily="49" charset="0"/>
              </a:rPr>
              <a:t>    if (_</a:t>
            </a:r>
            <a:r>
              <a:rPr lang="en-US" sz="1800" dirty="0" err="1">
                <a:solidFill>
                  <a:srgbClr val="000000"/>
                </a:solidFill>
                <a:latin typeface="Courier New" pitchFamily="49" charset="0"/>
                <a:cs typeface="Courier New" pitchFamily="49" charset="0"/>
              </a:rPr>
              <a:t>fsbss</a:t>
            </a:r>
            <a:r>
              <a:rPr lang="en-US" sz="1800" dirty="0">
                <a:solidFill>
                  <a:srgbClr val="000000"/>
                </a:solidFill>
                <a:latin typeface="Courier New" pitchFamily="49" charset="0"/>
                <a:cs typeface="Courier New" pitchFamily="49" charset="0"/>
              </a:rPr>
              <a:t> != NULL)</a:t>
            </a:r>
          </a:p>
          <a:p>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memset</a:t>
            </a:r>
            <a:r>
              <a:rPr lang="en-US" sz="1800" dirty="0">
                <a:solidFill>
                  <a:srgbClr val="000000"/>
                </a:solidFill>
                <a:latin typeface="Courier New" pitchFamily="49" charset="0"/>
                <a:cs typeface="Courier New" pitchFamily="49" charset="0"/>
              </a:rPr>
              <a:t>( _</a:t>
            </a:r>
            <a:r>
              <a:rPr lang="en-US" sz="1800" dirty="0" err="1">
                <a:solidFill>
                  <a:srgbClr val="000000"/>
                </a:solidFill>
                <a:latin typeface="Courier New" pitchFamily="49" charset="0"/>
                <a:cs typeface="Courier New" pitchFamily="49" charset="0"/>
              </a:rPr>
              <a:t>fsbss</a:t>
            </a:r>
            <a:r>
              <a:rPr lang="en-US" sz="1800" dirty="0">
                <a:solidFill>
                  <a:srgbClr val="000000"/>
                </a:solidFill>
                <a:latin typeface="Courier New" pitchFamily="49" charset="0"/>
                <a:cs typeface="Courier New" pitchFamily="49" charset="0"/>
              </a:rPr>
              <a:t>, 0, _</a:t>
            </a:r>
            <a:r>
              <a:rPr lang="en-US" sz="1800" dirty="0" err="1">
                <a:solidFill>
                  <a:srgbClr val="000000"/>
                </a:solidFill>
                <a:latin typeface="Courier New" pitchFamily="49" charset="0"/>
                <a:cs typeface="Courier New" pitchFamily="49" charset="0"/>
              </a:rPr>
              <a:t>esbss</a:t>
            </a:r>
            <a:r>
              <a:rPr lang="en-US" sz="1800" dirty="0">
                <a:solidFill>
                  <a:srgbClr val="000000"/>
                </a:solidFill>
                <a:latin typeface="Courier New" pitchFamily="49" charset="0"/>
                <a:cs typeface="Courier New" pitchFamily="49" charset="0"/>
              </a:rPr>
              <a:t> - _</a:t>
            </a:r>
            <a:r>
              <a:rPr lang="en-US" sz="1800" dirty="0" err="1">
                <a:solidFill>
                  <a:srgbClr val="000000"/>
                </a:solidFill>
                <a:latin typeface="Courier New" pitchFamily="49" charset="0"/>
                <a:cs typeface="Courier New" pitchFamily="49" charset="0"/>
              </a:rPr>
              <a:t>fsbss</a:t>
            </a:r>
            <a:r>
              <a:rPr lang="en-US" sz="1800" dirty="0">
                <a:solidFill>
                  <a:srgbClr val="000000"/>
                </a:solidFill>
                <a:latin typeface="Courier New" pitchFamily="49" charset="0"/>
                <a:cs typeface="Courier New" pitchFamily="49" charset="0"/>
              </a:rPr>
              <a:t> );</a:t>
            </a:r>
          </a:p>
          <a:p>
            <a:r>
              <a:rPr lang="en-US" sz="1800" dirty="0">
                <a:solidFill>
                  <a:srgbClr val="000000"/>
                </a:solidFill>
                <a:latin typeface="Courier New" pitchFamily="49" charset="0"/>
                <a:cs typeface="Courier New" pitchFamily="49" charset="0"/>
              </a:rPr>
              <a:t>    }</a:t>
            </a:r>
          </a:p>
          <a:p>
            <a:endParaRPr lang="en-US" sz="1800" dirty="0">
              <a:solidFill>
                <a:srgbClr val="000000"/>
              </a:solidFill>
              <a:latin typeface="Courier New" pitchFamily="49" charset="0"/>
              <a:cs typeface="Courier New" pitchFamily="49" charset="0"/>
            </a:endParaRPr>
          </a:p>
          <a:p>
            <a:r>
              <a:rPr lang="en-US" sz="1800" dirty="0">
                <a:solidFill>
                  <a:srgbClr val="000000"/>
                </a:solidFill>
                <a:latin typeface="Courier New" pitchFamily="49" charset="0"/>
                <a:cs typeface="Courier New" pitchFamily="49" charset="0"/>
              </a:rPr>
              <a:t>    _enable();</a:t>
            </a:r>
          </a:p>
          <a:p>
            <a:endParaRPr lang="en-US" sz="1800" dirty="0">
              <a:solidFill>
                <a:srgbClr val="000000"/>
              </a:solidFill>
              <a:latin typeface="Courier New" pitchFamily="49" charset="0"/>
              <a:cs typeface="Courier New" pitchFamily="49" charset="0"/>
            </a:endParaRPr>
          </a:p>
          <a:p>
            <a:r>
              <a:rPr lang="en-US" sz="1800" dirty="0">
                <a:solidFill>
                  <a:srgbClr val="000000"/>
                </a:solidFill>
                <a:latin typeface="Courier New" pitchFamily="49" charset="0"/>
                <a:cs typeface="Courier New" pitchFamily="49" charset="0"/>
              </a:rPr>
              <a:t>    // ... initialize </a:t>
            </a:r>
            <a:r>
              <a:rPr lang="en-US" sz="1800" dirty="0" err="1">
                <a:solidFill>
                  <a:srgbClr val="000000"/>
                </a:solidFill>
                <a:latin typeface="Courier New" pitchFamily="49" charset="0"/>
                <a:cs typeface="Courier New" pitchFamily="49" charset="0"/>
              </a:rPr>
              <a:t>argc</a:t>
            </a:r>
            <a:r>
              <a:rPr lang="en-US" sz="1800" dirty="0">
                <a:solidFill>
                  <a:srgbClr val="000000"/>
                </a:solidFill>
                <a:latin typeface="Courier New" pitchFamily="49" charset="0"/>
                <a:cs typeface="Courier New" pitchFamily="49" charset="0"/>
              </a:rPr>
              <a:t> / </a:t>
            </a:r>
            <a:r>
              <a:rPr lang="en-US" sz="1800" dirty="0" err="1">
                <a:solidFill>
                  <a:srgbClr val="000000"/>
                </a:solidFill>
                <a:latin typeface="Courier New" pitchFamily="49" charset="0"/>
                <a:cs typeface="Courier New" pitchFamily="49" charset="0"/>
              </a:rPr>
              <a:t>argv</a:t>
            </a:r>
            <a:endParaRPr lang="en-US" sz="1800" dirty="0">
              <a:solidFill>
                <a:srgbClr val="000000"/>
              </a:solidFill>
              <a:latin typeface="Courier New" pitchFamily="49" charset="0"/>
              <a:cs typeface="Courier New" pitchFamily="49" charset="0"/>
            </a:endParaRPr>
          </a:p>
          <a:p>
            <a:endParaRPr lang="en-US" sz="1800" dirty="0">
              <a:solidFill>
                <a:srgbClr val="000000"/>
              </a:solidFill>
              <a:latin typeface="Courier New" pitchFamily="49" charset="0"/>
              <a:cs typeface="Courier New" pitchFamily="49" charset="0"/>
            </a:endParaRPr>
          </a:p>
          <a:p>
            <a:r>
              <a:rPr lang="en-US" sz="1800" dirty="0">
                <a:solidFill>
                  <a:srgbClr val="000000"/>
                </a:solidFill>
                <a:latin typeface="Courier New" pitchFamily="49" charset="0"/>
                <a:cs typeface="Courier New" pitchFamily="49" charset="0"/>
              </a:rPr>
              <a:t>    main(</a:t>
            </a:r>
            <a:r>
              <a:rPr lang="en-US" sz="1800" dirty="0" err="1">
                <a:solidFill>
                  <a:srgbClr val="000000"/>
                </a:solidFill>
                <a:latin typeface="Courier New" pitchFamily="49" charset="0"/>
                <a:cs typeface="Courier New" pitchFamily="49" charset="0"/>
              </a:rPr>
              <a:t>argc</a:t>
            </a: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argv</a:t>
            </a:r>
            <a:r>
              <a:rPr lang="en-US" sz="1800" dirty="0">
                <a:solidFill>
                  <a:srgbClr val="000000"/>
                </a:solidFill>
                <a:latin typeface="Courier New" pitchFamily="49" charset="0"/>
                <a:cs typeface="Courier New" pitchFamily="49" charset="0"/>
              </a:rPr>
              <a:t>);</a:t>
            </a:r>
          </a:p>
          <a:p>
            <a:r>
              <a:rPr lang="en-US" sz="1800" dirty="0">
                <a:solidFill>
                  <a:srgbClr val="000000"/>
                </a:solidFill>
                <a:latin typeface="Courier New" pitchFamily="49" charset="0"/>
                <a:cs typeface="Courier New" pitchFamily="49" charset="0"/>
              </a:rPr>
              <a:t>}</a:t>
            </a:r>
          </a:p>
          <a:p>
            <a:endParaRPr lang="en-US" sz="1200" dirty="0">
              <a:solidFill>
                <a:srgbClr val="000000"/>
              </a:solidFill>
              <a:latin typeface="Courier New" pitchFamily="49" charset="0"/>
              <a:cs typeface="Courier New" pitchFamily="49" charset="0"/>
            </a:endParaRPr>
          </a:p>
        </p:txBody>
      </p:sp>
      <p:sp>
        <p:nvSpPr>
          <p:cNvPr id="4" name="Line Callout 2 3"/>
          <p:cNvSpPr/>
          <p:nvPr/>
        </p:nvSpPr>
        <p:spPr>
          <a:xfrm>
            <a:off x="6096000" y="4038600"/>
            <a:ext cx="2667000" cy="1143000"/>
          </a:xfrm>
          <a:prstGeom prst="borderCallout2">
            <a:avLst>
              <a:gd name="adj1" fmla="val 49769"/>
              <a:gd name="adj2" fmla="val -2948"/>
              <a:gd name="adj3" fmla="val 41392"/>
              <a:gd name="adj4" fmla="val -22513"/>
              <a:gd name="adj5" fmla="val -8583"/>
              <a:gd name="adj6" fmla="val -37535"/>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172200" y="4114800"/>
            <a:ext cx="2514600" cy="1015663"/>
          </a:xfrm>
          <a:prstGeom prst="rect">
            <a:avLst/>
          </a:prstGeom>
          <a:noFill/>
        </p:spPr>
        <p:txBody>
          <a:bodyPr wrap="square" rtlCol="0">
            <a:spAutoFit/>
          </a:bodyPr>
          <a:lstStyle/>
          <a:p>
            <a:r>
              <a:rPr lang="en-US" dirty="0" smtClean="0"/>
              <a:t>Reserved symbols replaced at link time by the locator</a:t>
            </a:r>
          </a:p>
        </p:txBody>
      </p:sp>
      <p:cxnSp>
        <p:nvCxnSpPr>
          <p:cNvPr id="7" name="Straight Connector 6"/>
          <p:cNvCxnSpPr/>
          <p:nvPr/>
        </p:nvCxnSpPr>
        <p:spPr>
          <a:xfrm rot="10800000">
            <a:off x="3810000" y="3962401"/>
            <a:ext cx="1741714" cy="55517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V="1">
            <a:off x="4158345" y="3766460"/>
            <a:ext cx="849084" cy="2176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5050973" y="3918858"/>
            <a:ext cx="1077685" cy="9797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idx="4294967295"/>
          </p:nvPr>
        </p:nvSpPr>
        <p:spPr/>
        <p:txBody>
          <a:bodyPr/>
          <a:lstStyle/>
          <a:p>
            <a:r>
              <a:rPr lang="en-US" dirty="0" smtClean="0"/>
              <a:t>Startup code</a:t>
            </a:r>
            <a:endParaRPr lang="en-US" dirty="0"/>
          </a:p>
        </p:txBody>
      </p:sp>
      <p:sp>
        <p:nvSpPr>
          <p:cNvPr id="3" name="Content Placeholder 2"/>
          <p:cNvSpPr>
            <a:spLocks noGrp="1"/>
          </p:cNvSpPr>
          <p:nvPr>
            <p:ph idx="4294967295"/>
          </p:nvPr>
        </p:nvSpPr>
        <p:spPr>
          <a:xfrm>
            <a:off x="457200" y="1600200"/>
            <a:ext cx="8229600" cy="3657600"/>
          </a:xfrm>
        </p:spPr>
        <p:txBody>
          <a:bodyPr>
            <a:normAutofit lnSpcReduction="10000"/>
          </a:bodyPr>
          <a:lstStyle/>
          <a:p>
            <a:r>
              <a:rPr lang="en-US" sz="2400" dirty="0" smtClean="0"/>
              <a:t>‘</a:t>
            </a:r>
            <a:r>
              <a:rPr lang="en-US" sz="2400" dirty="0" err="1" smtClean="0"/>
              <a:t>mcc</a:t>
            </a:r>
            <a:r>
              <a:rPr lang="en-US" sz="2400" dirty="0" smtClean="0"/>
              <a:t>’ automatically link the startup code for you</a:t>
            </a:r>
          </a:p>
          <a:p>
            <a:r>
              <a:rPr lang="en-US" sz="2400" dirty="0" smtClean="0"/>
              <a:t>The linker can be instructed not to include the startup code, to link other startup code or to start from a different location</a:t>
            </a:r>
          </a:p>
          <a:p>
            <a:r>
              <a:rPr lang="en-US" sz="2400" dirty="0" smtClean="0"/>
              <a:t>By default the debugger </a:t>
            </a:r>
            <a:r>
              <a:rPr lang="en-US" sz="2400" smtClean="0"/>
              <a:t>execute all the </a:t>
            </a:r>
            <a:r>
              <a:rPr lang="en-US" sz="2400" dirty="0" smtClean="0"/>
              <a:t>startup code and pause at your “main”</a:t>
            </a:r>
          </a:p>
          <a:p>
            <a:pPr lvl="1"/>
            <a:r>
              <a:rPr lang="en-US" sz="2000" dirty="0" smtClean="0"/>
              <a:t>Use “-</a:t>
            </a:r>
            <a:r>
              <a:rPr lang="en-US" sz="2000" dirty="0" err="1" smtClean="0"/>
              <a:t>nogoifmain</a:t>
            </a:r>
            <a:r>
              <a:rPr lang="en-US" sz="2000" dirty="0" smtClean="0"/>
              <a:t>” flag to instruct the debugger to pause on address 0 instead.</a:t>
            </a:r>
          </a:p>
          <a:p>
            <a:r>
              <a:rPr lang="en-US" sz="2400" dirty="0" smtClean="0"/>
              <a:t>You can see in the memory-map listing file what exactly was added:</a:t>
            </a:r>
          </a:p>
          <a:p>
            <a:endParaRPr lang="en-US" sz="2400" dirty="0" smtClean="0"/>
          </a:p>
          <a:p>
            <a:endParaRPr lang="en-US" sz="2400" dirty="0" smtClean="0"/>
          </a:p>
          <a:p>
            <a:endParaRPr lang="en-US" sz="2400" dirty="0" smtClean="0"/>
          </a:p>
          <a:p>
            <a:endParaRPr lang="en-US" sz="2400" dirty="0" smtClean="0"/>
          </a:p>
        </p:txBody>
      </p:sp>
      <p:sp>
        <p:nvSpPr>
          <p:cNvPr id="6" name="TextBox 4"/>
          <p:cNvSpPr txBox="1">
            <a:spLocks noChangeArrowheads="1"/>
          </p:cNvSpPr>
          <p:nvPr/>
        </p:nvSpPr>
        <p:spPr bwMode="auto">
          <a:xfrm>
            <a:off x="304800" y="5105400"/>
            <a:ext cx="8610600" cy="1477328"/>
          </a:xfrm>
          <a:prstGeom prst="rect">
            <a:avLst/>
          </a:prstGeom>
          <a:solidFill>
            <a:schemeClr val="tx1"/>
          </a:solidFill>
          <a:ln w="15875">
            <a:solidFill>
              <a:schemeClr val="tx1"/>
            </a:solidFill>
            <a:miter lim="800000"/>
            <a:headEnd/>
            <a:tailEnd/>
          </a:ln>
        </p:spPr>
        <p:txBody>
          <a:bodyPr wrap="square">
            <a:spAutoFit/>
          </a:bodyPr>
          <a:lstStyle/>
          <a:p>
            <a:r>
              <a:rPr lang="en-US" sz="1800" dirty="0" smtClean="0">
                <a:solidFill>
                  <a:srgbClr val="000000"/>
                </a:solidFill>
                <a:latin typeface="Courier New" pitchFamily="49" charset="0"/>
                <a:cs typeface="Courier New" pitchFamily="49" charset="0"/>
              </a:rPr>
              <a:t>Command line: </a:t>
            </a:r>
            <a:r>
              <a:rPr lang="en-US" sz="1800" dirty="0" err="1" smtClean="0">
                <a:solidFill>
                  <a:srgbClr val="000000"/>
                </a:solidFill>
                <a:latin typeface="Courier New" pitchFamily="49" charset="0"/>
                <a:cs typeface="Courier New" pitchFamily="49" charset="0"/>
              </a:rPr>
              <a:t>ldac</a:t>
            </a:r>
            <a:r>
              <a:rPr lang="en-US" sz="1800" dirty="0" smtClean="0">
                <a:solidFill>
                  <a:srgbClr val="000000"/>
                </a:solidFill>
                <a:latin typeface="Courier New" pitchFamily="49" charset="0"/>
                <a:cs typeface="Courier New" pitchFamily="49" charset="0"/>
              </a:rPr>
              <a:t> 	-e _start  –m</a:t>
            </a:r>
          </a:p>
          <a:p>
            <a:r>
              <a:rPr lang="en-US" sz="1800" dirty="0" smtClean="0">
                <a:solidFill>
                  <a:srgbClr val="000000"/>
                </a:solidFill>
                <a:latin typeface="Courier New" pitchFamily="49" charset="0"/>
                <a:cs typeface="Courier New" pitchFamily="49" charset="0"/>
              </a:rPr>
              <a:t>			crt1.o	</a:t>
            </a:r>
            <a:r>
              <a:rPr lang="en-US" sz="1800" dirty="0" err="1" smtClean="0">
                <a:solidFill>
                  <a:srgbClr val="000000"/>
                </a:solidFill>
                <a:latin typeface="Courier New" pitchFamily="49" charset="0"/>
                <a:cs typeface="Courier New" pitchFamily="49" charset="0"/>
              </a:rPr>
              <a:t>crti.o</a:t>
            </a:r>
            <a:r>
              <a:rPr lang="en-US" sz="1800" dirty="0" smtClean="0">
                <a:solidFill>
                  <a:srgbClr val="000000"/>
                </a:solidFill>
                <a:latin typeface="Courier New" pitchFamily="49" charset="0"/>
                <a:cs typeface="Courier New" pitchFamily="49" charset="0"/>
              </a:rPr>
              <a:t> ex0.o</a:t>
            </a:r>
          </a:p>
          <a:p>
            <a:r>
              <a:rPr lang="en-US" sz="1800" dirty="0" smtClean="0">
                <a:solidFill>
                  <a:srgbClr val="000000"/>
                </a:solidFill>
                <a:latin typeface="Courier New" pitchFamily="49" charset="0"/>
                <a:cs typeface="Courier New" pitchFamily="49" charset="0"/>
              </a:rPr>
              <a:t>			-L/opt/ARC/</a:t>
            </a:r>
            <a:r>
              <a:rPr lang="en-US" sz="1800" dirty="0" err="1" smtClean="0">
                <a:solidFill>
                  <a:srgbClr val="000000"/>
                </a:solidFill>
                <a:latin typeface="Courier New" pitchFamily="49" charset="0"/>
                <a:cs typeface="Courier New" pitchFamily="49" charset="0"/>
              </a:rPr>
              <a:t>MetaWare</a:t>
            </a:r>
            <a:r>
              <a:rPr lang="en-US" sz="1800" dirty="0" smtClean="0">
                <a:solidFill>
                  <a:srgbClr val="000000"/>
                </a:solidFill>
                <a:latin typeface="Courier New" pitchFamily="49" charset="0"/>
                <a:cs typeface="Courier New" pitchFamily="49" charset="0"/>
              </a:rPr>
              <a:t>/arc/lib/a6/le </a:t>
            </a:r>
          </a:p>
          <a:p>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lcct</a:t>
            </a: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lct</a:t>
            </a: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lhlt</a:t>
            </a: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lmw</a:t>
            </a:r>
            <a:r>
              <a:rPr lang="en-US" sz="1800" dirty="0" smtClean="0">
                <a:solidFill>
                  <a:srgbClr val="000000"/>
                </a:solidFill>
                <a:latin typeface="Courier New" pitchFamily="49" charset="0"/>
                <a:cs typeface="Courier New" pitchFamily="49" charset="0"/>
              </a:rPr>
              <a:t> </a:t>
            </a:r>
          </a:p>
          <a:p>
            <a:r>
              <a:rPr lang="en-US" sz="1800" dirty="0" smtClean="0">
                <a:solidFill>
                  <a:srgbClr val="000000"/>
                </a:solidFill>
                <a:latin typeface="Courier New" pitchFamily="49" charset="0"/>
                <a:cs typeface="Courier New" pitchFamily="49" charset="0"/>
              </a:rPr>
              <a:t>			-o ex0.out</a:t>
            </a:r>
            <a:endParaRPr lang="en-US" sz="1200" dirty="0">
              <a:solidFill>
                <a:srgbClr val="000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idx="4294967295"/>
          </p:nvPr>
        </p:nvSpPr>
        <p:spPr/>
        <p:txBody>
          <a:bodyPr/>
          <a:lstStyle/>
          <a:p>
            <a:r>
              <a:rPr lang="en-US" dirty="0" smtClean="0"/>
              <a:t>Startup code</a:t>
            </a:r>
            <a:endParaRPr lang="en-US" dirty="0"/>
          </a:p>
        </p:txBody>
      </p:sp>
      <p:sp>
        <p:nvSpPr>
          <p:cNvPr id="6" name="TextBox 4"/>
          <p:cNvSpPr txBox="1">
            <a:spLocks noChangeArrowheads="1"/>
          </p:cNvSpPr>
          <p:nvPr/>
        </p:nvSpPr>
        <p:spPr bwMode="auto">
          <a:xfrm>
            <a:off x="228600" y="76200"/>
            <a:ext cx="8610600" cy="6740307"/>
          </a:xfrm>
          <a:prstGeom prst="rect">
            <a:avLst/>
          </a:prstGeom>
          <a:solidFill>
            <a:schemeClr val="tx1"/>
          </a:solidFill>
          <a:ln w="15875">
            <a:solidFill>
              <a:schemeClr val="tx1"/>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Arguments after expansion:	</a:t>
            </a:r>
          </a:p>
          <a:p>
            <a:r>
              <a:rPr lang="en-US" sz="1200" dirty="0" smtClean="0">
                <a:solidFill>
                  <a:srgbClr val="000000"/>
                </a:solidFill>
                <a:latin typeface="Courier New" pitchFamily="49" charset="0"/>
                <a:cs typeface="Courier New" pitchFamily="49" charset="0"/>
              </a:rPr>
              <a:t>	 -e _start -m \ </a:t>
            </a:r>
          </a:p>
          <a:p>
            <a:r>
              <a:rPr lang="en-US" sz="1200" dirty="0" smtClean="0">
                <a:solidFill>
                  <a:srgbClr val="000000"/>
                </a:solidFill>
                <a:latin typeface="Courier New" pitchFamily="49" charset="0"/>
                <a:cs typeface="Courier New" pitchFamily="49" charset="0"/>
              </a:rPr>
              <a:t>	/opt/ARC/</a:t>
            </a:r>
            <a:r>
              <a:rPr lang="en-US" sz="1200" dirty="0" err="1" smtClean="0">
                <a:solidFill>
                  <a:srgbClr val="000000"/>
                </a:solidFill>
                <a:latin typeface="Courier New" pitchFamily="49" charset="0"/>
                <a:cs typeface="Courier New" pitchFamily="49" charset="0"/>
              </a:rPr>
              <a:t>MetaWare</a:t>
            </a:r>
            <a:r>
              <a:rPr lang="en-US" sz="1200" dirty="0" smtClean="0">
                <a:solidFill>
                  <a:srgbClr val="000000"/>
                </a:solidFill>
                <a:latin typeface="Courier New" pitchFamily="49" charset="0"/>
                <a:cs typeface="Courier New" pitchFamily="49" charset="0"/>
              </a:rPr>
              <a:t>/arc/lib/a6/le/crt1.o \	/opt/ARC/</a:t>
            </a:r>
            <a:r>
              <a:rPr lang="en-US" sz="1200" dirty="0" err="1" smtClean="0">
                <a:solidFill>
                  <a:srgbClr val="000000"/>
                </a:solidFill>
                <a:latin typeface="Courier New" pitchFamily="49" charset="0"/>
                <a:cs typeface="Courier New" pitchFamily="49" charset="0"/>
              </a:rPr>
              <a:t>MetaWare</a:t>
            </a:r>
            <a:r>
              <a:rPr lang="en-US" sz="1200" dirty="0" smtClean="0">
                <a:solidFill>
                  <a:srgbClr val="000000"/>
                </a:solidFill>
                <a:latin typeface="Courier New" pitchFamily="49" charset="0"/>
                <a:cs typeface="Courier New" pitchFamily="49" charset="0"/>
              </a:rPr>
              <a:t>/arc/lib/a6/le/</a:t>
            </a:r>
            <a:r>
              <a:rPr lang="en-US" sz="1200" dirty="0" err="1" smtClean="0">
                <a:solidFill>
                  <a:srgbClr val="000000"/>
                </a:solidFill>
                <a:latin typeface="Courier New" pitchFamily="49" charset="0"/>
                <a:cs typeface="Courier New" pitchFamily="49" charset="0"/>
              </a:rPr>
              <a:t>crti.o</a:t>
            </a:r>
            <a:r>
              <a:rPr lang="en-US" sz="1200" dirty="0" smtClean="0">
                <a:solidFill>
                  <a:srgbClr val="000000"/>
                </a:solidFill>
                <a:latin typeface="Courier New" pitchFamily="49" charset="0"/>
                <a:cs typeface="Courier New" pitchFamily="49" charset="0"/>
              </a:rPr>
              <a:t>  \</a:t>
            </a:r>
          </a:p>
          <a:p>
            <a:r>
              <a:rPr lang="en-US" sz="1200" dirty="0" smtClean="0">
                <a:solidFill>
                  <a:srgbClr val="000000"/>
                </a:solidFill>
                <a:latin typeface="Courier New" pitchFamily="49" charset="0"/>
                <a:cs typeface="Courier New" pitchFamily="49" charset="0"/>
              </a:rPr>
              <a:t>	ex0.o 	 \</a:t>
            </a:r>
          </a:p>
          <a:p>
            <a:r>
              <a:rPr lang="en-US" sz="1200" dirty="0" smtClean="0">
                <a:solidFill>
                  <a:srgbClr val="000000"/>
                </a:solidFill>
                <a:latin typeface="Courier New" pitchFamily="49" charset="0"/>
                <a:cs typeface="Courier New" pitchFamily="49" charset="0"/>
              </a:rPr>
              <a:t>	-L/opt/ARC/</a:t>
            </a:r>
            <a:r>
              <a:rPr lang="en-US" sz="1200" dirty="0" err="1" smtClean="0">
                <a:solidFill>
                  <a:srgbClr val="000000"/>
                </a:solidFill>
                <a:latin typeface="Courier New" pitchFamily="49" charset="0"/>
                <a:cs typeface="Courier New" pitchFamily="49" charset="0"/>
              </a:rPr>
              <a:t>MetaWare</a:t>
            </a:r>
            <a:r>
              <a:rPr lang="en-US" sz="1200" dirty="0" smtClean="0">
                <a:solidFill>
                  <a:srgbClr val="000000"/>
                </a:solidFill>
                <a:latin typeface="Courier New" pitchFamily="49" charset="0"/>
                <a:cs typeface="Courier New" pitchFamily="49" charset="0"/>
              </a:rPr>
              <a:t>/arc/lib/a6/le \	</a:t>
            </a:r>
          </a:p>
          <a:p>
            <a:r>
              <a:rPr lang="en-US" sz="1200" dirty="0" smtClean="0">
                <a:solidFill>
                  <a:srgbClr val="000000"/>
                </a:solidFill>
                <a:latin typeface="Courier New" pitchFamily="49" charset="0"/>
                <a:cs typeface="Courier New" pitchFamily="49" charset="0"/>
              </a:rPr>
              <a:t>	/opt/ARC/</a:t>
            </a:r>
            <a:r>
              <a:rPr lang="en-US" sz="1200" dirty="0" err="1" smtClean="0">
                <a:solidFill>
                  <a:srgbClr val="000000"/>
                </a:solidFill>
                <a:latin typeface="Courier New" pitchFamily="49" charset="0"/>
                <a:cs typeface="Courier New" pitchFamily="49" charset="0"/>
              </a:rPr>
              <a:t>MetaWare</a:t>
            </a:r>
            <a:r>
              <a:rPr lang="en-US" sz="1200" dirty="0" smtClean="0">
                <a:solidFill>
                  <a:srgbClr val="000000"/>
                </a:solidFill>
                <a:latin typeface="Courier New" pitchFamily="49" charset="0"/>
                <a:cs typeface="Courier New" pitchFamily="49" charset="0"/>
              </a:rPr>
              <a:t>/arc/lib/a6/le/</a:t>
            </a:r>
            <a:r>
              <a:rPr lang="en-US" sz="1200" dirty="0" err="1" smtClean="0">
                <a:solidFill>
                  <a:srgbClr val="000000"/>
                </a:solidFill>
                <a:latin typeface="Courier New" pitchFamily="49" charset="0"/>
                <a:cs typeface="Courier New" pitchFamily="49" charset="0"/>
              </a:rPr>
              <a:t>libct.a</a:t>
            </a:r>
            <a:r>
              <a:rPr lang="en-US" sz="1200" dirty="0" smtClean="0">
                <a:solidFill>
                  <a:srgbClr val="000000"/>
                </a:solidFill>
                <a:latin typeface="Courier New" pitchFamily="49" charset="0"/>
                <a:cs typeface="Courier New" pitchFamily="49" charset="0"/>
              </a:rPr>
              <a:t>(</a:t>
            </a:r>
            <a:r>
              <a:rPr lang="en-US" sz="1200" dirty="0" err="1" smtClean="0">
                <a:solidFill>
                  <a:srgbClr val="000000"/>
                </a:solidFill>
                <a:latin typeface="Courier New" pitchFamily="49" charset="0"/>
                <a:cs typeface="Courier New" pitchFamily="49" charset="0"/>
              </a:rPr>
              <a:t>arc_main.o</a:t>
            </a:r>
            <a:r>
              <a:rPr lang="en-US" sz="1200" dirty="0" smtClean="0">
                <a:solidFill>
                  <a:srgbClr val="000000"/>
                </a:solidFill>
                <a:latin typeface="Courier New" pitchFamily="49" charset="0"/>
                <a:cs typeface="Courier New" pitchFamily="49" charset="0"/>
              </a:rPr>
              <a:t>) \	/opt/ARC/</a:t>
            </a:r>
            <a:r>
              <a:rPr lang="en-US" sz="1200" dirty="0" err="1" smtClean="0">
                <a:solidFill>
                  <a:srgbClr val="000000"/>
                </a:solidFill>
                <a:latin typeface="Courier New" pitchFamily="49" charset="0"/>
                <a:cs typeface="Courier New" pitchFamily="49" charset="0"/>
              </a:rPr>
              <a:t>MetaWare</a:t>
            </a:r>
            <a:r>
              <a:rPr lang="en-US" sz="1200" dirty="0" smtClean="0">
                <a:solidFill>
                  <a:srgbClr val="000000"/>
                </a:solidFill>
                <a:latin typeface="Courier New" pitchFamily="49" charset="0"/>
                <a:cs typeface="Courier New" pitchFamily="49" charset="0"/>
              </a:rPr>
              <a:t>/arc/lib/a6/le/</a:t>
            </a:r>
            <a:r>
              <a:rPr lang="en-US" sz="1200" dirty="0" err="1" smtClean="0">
                <a:solidFill>
                  <a:srgbClr val="000000"/>
                </a:solidFill>
                <a:latin typeface="Courier New" pitchFamily="49" charset="0"/>
                <a:cs typeface="Courier New" pitchFamily="49" charset="0"/>
              </a:rPr>
              <a:t>libct.a</a:t>
            </a:r>
            <a:r>
              <a:rPr lang="en-US" sz="1200" dirty="0" smtClean="0">
                <a:solidFill>
                  <a:srgbClr val="000000"/>
                </a:solidFill>
                <a:latin typeface="Courier New" pitchFamily="49" charset="0"/>
                <a:cs typeface="Courier New" pitchFamily="49" charset="0"/>
              </a:rPr>
              <a:t>(</a:t>
            </a:r>
            <a:r>
              <a:rPr lang="en-US" sz="1200" dirty="0" err="1" smtClean="0">
                <a:solidFill>
                  <a:srgbClr val="000000"/>
                </a:solidFill>
                <a:latin typeface="Courier New" pitchFamily="49" charset="0"/>
                <a:cs typeface="Courier New" pitchFamily="49" charset="0"/>
              </a:rPr>
              <a:t>xcheck.o</a:t>
            </a:r>
            <a:r>
              <a:rPr lang="en-US" sz="1200" dirty="0" smtClean="0">
                <a:solidFill>
                  <a:srgbClr val="000000"/>
                </a:solidFill>
                <a:latin typeface="Courier New" pitchFamily="49" charset="0"/>
                <a:cs typeface="Courier New" pitchFamily="49" charset="0"/>
              </a:rPr>
              <a:t>) \	/opt/ARC/</a:t>
            </a:r>
            <a:r>
              <a:rPr lang="en-US" sz="1200" dirty="0" err="1" smtClean="0">
                <a:solidFill>
                  <a:srgbClr val="000000"/>
                </a:solidFill>
                <a:latin typeface="Courier New" pitchFamily="49" charset="0"/>
                <a:cs typeface="Courier New" pitchFamily="49" charset="0"/>
              </a:rPr>
              <a:t>MetaWare</a:t>
            </a:r>
            <a:r>
              <a:rPr lang="en-US" sz="1200" dirty="0" smtClean="0">
                <a:solidFill>
                  <a:srgbClr val="000000"/>
                </a:solidFill>
                <a:latin typeface="Courier New" pitchFamily="49" charset="0"/>
                <a:cs typeface="Courier New" pitchFamily="49" charset="0"/>
              </a:rPr>
              <a:t>/arc/lib/a6/le/</a:t>
            </a:r>
            <a:r>
              <a:rPr lang="en-US" sz="1200" dirty="0" err="1" smtClean="0">
                <a:solidFill>
                  <a:srgbClr val="000000"/>
                </a:solidFill>
                <a:latin typeface="Courier New" pitchFamily="49" charset="0"/>
                <a:cs typeface="Courier New" pitchFamily="49" charset="0"/>
              </a:rPr>
              <a:t>libct.a</a:t>
            </a:r>
            <a:r>
              <a:rPr lang="en-US" sz="1200" dirty="0" smtClean="0">
                <a:solidFill>
                  <a:srgbClr val="000000"/>
                </a:solidFill>
                <a:latin typeface="Courier New" pitchFamily="49" charset="0"/>
                <a:cs typeface="Courier New" pitchFamily="49" charset="0"/>
              </a:rPr>
              <a:t>(</a:t>
            </a:r>
            <a:r>
              <a:rPr lang="en-US" sz="1200" dirty="0" err="1" smtClean="0">
                <a:solidFill>
                  <a:srgbClr val="000000"/>
                </a:solidFill>
                <a:latin typeface="Courier New" pitchFamily="49" charset="0"/>
                <a:cs typeface="Courier New" pitchFamily="49" charset="0"/>
              </a:rPr>
              <a:t>atexit.o</a:t>
            </a:r>
            <a:r>
              <a:rPr lang="en-US" sz="1200" dirty="0" smtClean="0">
                <a:solidFill>
                  <a:srgbClr val="000000"/>
                </a:solidFill>
                <a:latin typeface="Courier New" pitchFamily="49" charset="0"/>
                <a:cs typeface="Courier New" pitchFamily="49" charset="0"/>
              </a:rPr>
              <a:t>) \	/opt/ARC/</a:t>
            </a:r>
            <a:r>
              <a:rPr lang="en-US" sz="1200" dirty="0" err="1" smtClean="0">
                <a:solidFill>
                  <a:srgbClr val="000000"/>
                </a:solidFill>
                <a:latin typeface="Courier New" pitchFamily="49" charset="0"/>
                <a:cs typeface="Courier New" pitchFamily="49" charset="0"/>
              </a:rPr>
              <a:t>MetaWare</a:t>
            </a:r>
            <a:r>
              <a:rPr lang="en-US" sz="1200" dirty="0" smtClean="0">
                <a:solidFill>
                  <a:srgbClr val="000000"/>
                </a:solidFill>
                <a:latin typeface="Courier New" pitchFamily="49" charset="0"/>
                <a:cs typeface="Courier New" pitchFamily="49" charset="0"/>
              </a:rPr>
              <a:t>/arc/lib/a6/le/</a:t>
            </a:r>
            <a:r>
              <a:rPr lang="en-US" sz="1200" dirty="0" err="1" smtClean="0">
                <a:solidFill>
                  <a:srgbClr val="000000"/>
                </a:solidFill>
                <a:latin typeface="Courier New" pitchFamily="49" charset="0"/>
                <a:cs typeface="Courier New" pitchFamily="49" charset="0"/>
              </a:rPr>
              <a:t>libct.a</a:t>
            </a:r>
            <a:r>
              <a:rPr lang="en-US" sz="1200" dirty="0" smtClean="0">
                <a:solidFill>
                  <a:srgbClr val="000000"/>
                </a:solidFill>
                <a:latin typeface="Courier New" pitchFamily="49" charset="0"/>
                <a:cs typeface="Courier New" pitchFamily="49" charset="0"/>
              </a:rPr>
              <a:t>(</a:t>
            </a:r>
            <a:r>
              <a:rPr lang="en-US" sz="1200" dirty="0" err="1" smtClean="0">
                <a:solidFill>
                  <a:srgbClr val="000000"/>
                </a:solidFill>
                <a:latin typeface="Courier New" pitchFamily="49" charset="0"/>
                <a:cs typeface="Courier New" pitchFamily="49" charset="0"/>
              </a:rPr>
              <a:t>exit.o</a:t>
            </a:r>
            <a:r>
              <a:rPr lang="en-US" sz="1200" dirty="0" smtClean="0">
                <a:solidFill>
                  <a:srgbClr val="000000"/>
                </a:solidFill>
                <a:latin typeface="Courier New" pitchFamily="49" charset="0"/>
                <a:cs typeface="Courier New" pitchFamily="49" charset="0"/>
              </a:rPr>
              <a:t>) \	/opt/ARC/</a:t>
            </a:r>
            <a:r>
              <a:rPr lang="en-US" sz="1200" dirty="0" err="1" smtClean="0">
                <a:solidFill>
                  <a:srgbClr val="000000"/>
                </a:solidFill>
                <a:latin typeface="Courier New" pitchFamily="49" charset="0"/>
                <a:cs typeface="Courier New" pitchFamily="49" charset="0"/>
              </a:rPr>
              <a:t>MetaWare</a:t>
            </a:r>
            <a:r>
              <a:rPr lang="en-US" sz="1200" dirty="0" smtClean="0">
                <a:solidFill>
                  <a:srgbClr val="000000"/>
                </a:solidFill>
                <a:latin typeface="Courier New" pitchFamily="49" charset="0"/>
                <a:cs typeface="Courier New" pitchFamily="49" charset="0"/>
              </a:rPr>
              <a:t>/arc/lib/a6/le/</a:t>
            </a:r>
            <a:r>
              <a:rPr lang="en-US" sz="1200" dirty="0" err="1" smtClean="0">
                <a:solidFill>
                  <a:srgbClr val="000000"/>
                </a:solidFill>
                <a:latin typeface="Courier New" pitchFamily="49" charset="0"/>
                <a:cs typeface="Courier New" pitchFamily="49" charset="0"/>
              </a:rPr>
              <a:t>libct.a</a:t>
            </a:r>
            <a:r>
              <a:rPr lang="en-US" sz="1200" dirty="0" smtClean="0">
                <a:solidFill>
                  <a:srgbClr val="000000"/>
                </a:solidFill>
                <a:latin typeface="Courier New" pitchFamily="49" charset="0"/>
                <a:cs typeface="Courier New" pitchFamily="49" charset="0"/>
              </a:rPr>
              <a:t>(</a:t>
            </a:r>
            <a:r>
              <a:rPr lang="en-US" sz="1200" dirty="0" err="1" smtClean="0">
                <a:solidFill>
                  <a:srgbClr val="000000"/>
                </a:solidFill>
                <a:latin typeface="Courier New" pitchFamily="49" charset="0"/>
                <a:cs typeface="Courier New" pitchFamily="49" charset="0"/>
              </a:rPr>
              <a:t>initcopy.o</a:t>
            </a:r>
            <a:r>
              <a:rPr lang="en-US" sz="1200" dirty="0" smtClean="0">
                <a:solidFill>
                  <a:srgbClr val="000000"/>
                </a:solidFill>
                <a:latin typeface="Courier New" pitchFamily="49" charset="0"/>
                <a:cs typeface="Courier New" pitchFamily="49" charset="0"/>
              </a:rPr>
              <a:t>) \	/opt/ARC/</a:t>
            </a:r>
            <a:r>
              <a:rPr lang="en-US" sz="1200" dirty="0" err="1" smtClean="0">
                <a:solidFill>
                  <a:srgbClr val="000000"/>
                </a:solidFill>
                <a:latin typeface="Courier New" pitchFamily="49" charset="0"/>
                <a:cs typeface="Courier New" pitchFamily="49" charset="0"/>
              </a:rPr>
              <a:t>MetaWare</a:t>
            </a:r>
            <a:r>
              <a:rPr lang="en-US" sz="1200" dirty="0" smtClean="0">
                <a:solidFill>
                  <a:srgbClr val="000000"/>
                </a:solidFill>
                <a:latin typeface="Courier New" pitchFamily="49" charset="0"/>
                <a:cs typeface="Courier New" pitchFamily="49" charset="0"/>
              </a:rPr>
              <a:t>/arc/lib/a6/le/</a:t>
            </a:r>
            <a:r>
              <a:rPr lang="en-US" sz="1200" dirty="0" err="1" smtClean="0">
                <a:solidFill>
                  <a:srgbClr val="000000"/>
                </a:solidFill>
                <a:latin typeface="Courier New" pitchFamily="49" charset="0"/>
                <a:cs typeface="Courier New" pitchFamily="49" charset="0"/>
              </a:rPr>
              <a:t>libct.a</a:t>
            </a:r>
            <a:r>
              <a:rPr lang="en-US" sz="1200" dirty="0" smtClean="0">
                <a:solidFill>
                  <a:srgbClr val="000000"/>
                </a:solidFill>
                <a:latin typeface="Courier New" pitchFamily="49" charset="0"/>
                <a:cs typeface="Courier New" pitchFamily="49" charset="0"/>
              </a:rPr>
              <a:t>(</a:t>
            </a:r>
            <a:r>
              <a:rPr lang="en-US" sz="1200" dirty="0" err="1" smtClean="0">
                <a:solidFill>
                  <a:srgbClr val="000000"/>
                </a:solidFill>
                <a:latin typeface="Courier New" pitchFamily="49" charset="0"/>
                <a:cs typeface="Courier New" pitchFamily="49" charset="0"/>
              </a:rPr>
              <a:t>memcpy.o</a:t>
            </a:r>
            <a:r>
              <a:rPr lang="en-US" sz="1200" dirty="0" smtClean="0">
                <a:solidFill>
                  <a:srgbClr val="000000"/>
                </a:solidFill>
                <a:latin typeface="Courier New" pitchFamily="49" charset="0"/>
                <a:cs typeface="Courier New" pitchFamily="49" charset="0"/>
              </a:rPr>
              <a:t>) \	/opt/ARC/</a:t>
            </a:r>
            <a:r>
              <a:rPr lang="en-US" sz="1200" dirty="0" err="1" smtClean="0">
                <a:solidFill>
                  <a:srgbClr val="000000"/>
                </a:solidFill>
                <a:latin typeface="Courier New" pitchFamily="49" charset="0"/>
                <a:cs typeface="Courier New" pitchFamily="49" charset="0"/>
              </a:rPr>
              <a:t>MetaWare</a:t>
            </a:r>
            <a:r>
              <a:rPr lang="en-US" sz="1200" dirty="0" smtClean="0">
                <a:solidFill>
                  <a:srgbClr val="000000"/>
                </a:solidFill>
                <a:latin typeface="Courier New" pitchFamily="49" charset="0"/>
                <a:cs typeface="Courier New" pitchFamily="49" charset="0"/>
              </a:rPr>
              <a:t>/arc/lib/a6/le/</a:t>
            </a:r>
            <a:r>
              <a:rPr lang="en-US" sz="1200" dirty="0" err="1" smtClean="0">
                <a:solidFill>
                  <a:srgbClr val="000000"/>
                </a:solidFill>
                <a:latin typeface="Courier New" pitchFamily="49" charset="0"/>
                <a:cs typeface="Courier New" pitchFamily="49" charset="0"/>
              </a:rPr>
              <a:t>libct.a</a:t>
            </a:r>
            <a:r>
              <a:rPr lang="en-US" sz="1200" dirty="0" smtClean="0">
                <a:solidFill>
                  <a:srgbClr val="000000"/>
                </a:solidFill>
                <a:latin typeface="Courier New" pitchFamily="49" charset="0"/>
                <a:cs typeface="Courier New" pitchFamily="49" charset="0"/>
              </a:rPr>
              <a:t>(</a:t>
            </a:r>
            <a:r>
              <a:rPr lang="en-US" sz="1200" dirty="0" err="1" smtClean="0">
                <a:solidFill>
                  <a:srgbClr val="000000"/>
                </a:solidFill>
                <a:latin typeface="Courier New" pitchFamily="49" charset="0"/>
                <a:cs typeface="Courier New" pitchFamily="49" charset="0"/>
              </a:rPr>
              <a:t>strcpy.o</a:t>
            </a:r>
            <a:r>
              <a:rPr lang="en-US" sz="1200" dirty="0" smtClean="0">
                <a:solidFill>
                  <a:srgbClr val="000000"/>
                </a:solidFill>
                <a:latin typeface="Courier New" pitchFamily="49" charset="0"/>
                <a:cs typeface="Courier New" pitchFamily="49" charset="0"/>
              </a:rPr>
              <a:t>) \	/opt/ARC/</a:t>
            </a:r>
            <a:r>
              <a:rPr lang="en-US" sz="1200" dirty="0" err="1" smtClean="0">
                <a:solidFill>
                  <a:srgbClr val="000000"/>
                </a:solidFill>
                <a:latin typeface="Courier New" pitchFamily="49" charset="0"/>
                <a:cs typeface="Courier New" pitchFamily="49" charset="0"/>
              </a:rPr>
              <a:t>MetaWare</a:t>
            </a:r>
            <a:r>
              <a:rPr lang="en-US" sz="1200" dirty="0" smtClean="0">
                <a:solidFill>
                  <a:srgbClr val="000000"/>
                </a:solidFill>
                <a:latin typeface="Courier New" pitchFamily="49" charset="0"/>
                <a:cs typeface="Courier New" pitchFamily="49" charset="0"/>
              </a:rPr>
              <a:t>/arc/lib/a6/le/</a:t>
            </a:r>
            <a:r>
              <a:rPr lang="en-US" sz="1200" dirty="0" err="1" smtClean="0">
                <a:solidFill>
                  <a:srgbClr val="000000"/>
                </a:solidFill>
                <a:latin typeface="Courier New" pitchFamily="49" charset="0"/>
                <a:cs typeface="Courier New" pitchFamily="49" charset="0"/>
              </a:rPr>
              <a:t>libct.a</a:t>
            </a:r>
            <a:r>
              <a:rPr lang="en-US" sz="1200" dirty="0" smtClean="0">
                <a:solidFill>
                  <a:srgbClr val="000000"/>
                </a:solidFill>
                <a:latin typeface="Courier New" pitchFamily="49" charset="0"/>
                <a:cs typeface="Courier New" pitchFamily="49" charset="0"/>
              </a:rPr>
              <a:t>(</a:t>
            </a:r>
            <a:r>
              <a:rPr lang="en-US" sz="1200" dirty="0" err="1" smtClean="0">
                <a:solidFill>
                  <a:srgbClr val="000000"/>
                </a:solidFill>
                <a:latin typeface="Courier New" pitchFamily="49" charset="0"/>
                <a:cs typeface="Courier New" pitchFamily="49" charset="0"/>
              </a:rPr>
              <a:t>strlen.o</a:t>
            </a:r>
            <a:r>
              <a:rPr lang="en-US" sz="1200" dirty="0" smtClean="0">
                <a:solidFill>
                  <a:srgbClr val="000000"/>
                </a:solidFill>
                <a:latin typeface="Courier New" pitchFamily="49" charset="0"/>
                <a:cs typeface="Courier New" pitchFamily="49" charset="0"/>
              </a:rPr>
              <a:t>) \	/opt/ARC/</a:t>
            </a:r>
            <a:r>
              <a:rPr lang="en-US" sz="1200" dirty="0" err="1" smtClean="0">
                <a:solidFill>
                  <a:srgbClr val="000000"/>
                </a:solidFill>
                <a:latin typeface="Courier New" pitchFamily="49" charset="0"/>
                <a:cs typeface="Courier New" pitchFamily="49" charset="0"/>
              </a:rPr>
              <a:t>MetaWare</a:t>
            </a:r>
            <a:r>
              <a:rPr lang="en-US" sz="1200" dirty="0" smtClean="0">
                <a:solidFill>
                  <a:srgbClr val="000000"/>
                </a:solidFill>
                <a:latin typeface="Courier New" pitchFamily="49" charset="0"/>
                <a:cs typeface="Courier New" pitchFamily="49" charset="0"/>
              </a:rPr>
              <a:t>/arc/lib/a6/le/</a:t>
            </a:r>
            <a:r>
              <a:rPr lang="en-US" sz="1200" dirty="0" err="1" smtClean="0">
                <a:solidFill>
                  <a:srgbClr val="000000"/>
                </a:solidFill>
                <a:latin typeface="Courier New" pitchFamily="49" charset="0"/>
                <a:cs typeface="Courier New" pitchFamily="49" charset="0"/>
              </a:rPr>
              <a:t>libct.a</a:t>
            </a:r>
            <a:r>
              <a:rPr lang="en-US" sz="1200" dirty="0" smtClean="0">
                <a:solidFill>
                  <a:srgbClr val="000000"/>
                </a:solidFill>
                <a:latin typeface="Courier New" pitchFamily="49" charset="0"/>
                <a:cs typeface="Courier New" pitchFamily="49" charset="0"/>
              </a:rPr>
              <a:t>(_</a:t>
            </a:r>
            <a:r>
              <a:rPr lang="en-US" sz="1200" dirty="0" err="1" smtClean="0">
                <a:solidFill>
                  <a:srgbClr val="000000"/>
                </a:solidFill>
                <a:latin typeface="Courier New" pitchFamily="49" charset="0"/>
                <a:cs typeface="Courier New" pitchFamily="49" charset="0"/>
              </a:rPr>
              <a:t>enable.o</a:t>
            </a:r>
            <a:r>
              <a:rPr lang="en-US" sz="1200" dirty="0" smtClean="0">
                <a:solidFill>
                  <a:srgbClr val="000000"/>
                </a:solidFill>
                <a:latin typeface="Courier New" pitchFamily="49" charset="0"/>
                <a:cs typeface="Courier New" pitchFamily="49" charset="0"/>
              </a:rPr>
              <a:t>) \	/opt/ARC/</a:t>
            </a:r>
            <a:r>
              <a:rPr lang="en-US" sz="1200" dirty="0" err="1" smtClean="0">
                <a:solidFill>
                  <a:srgbClr val="000000"/>
                </a:solidFill>
                <a:latin typeface="Courier New" pitchFamily="49" charset="0"/>
                <a:cs typeface="Courier New" pitchFamily="49" charset="0"/>
              </a:rPr>
              <a:t>MetaWare</a:t>
            </a:r>
            <a:r>
              <a:rPr lang="en-US" sz="1200" dirty="0" smtClean="0">
                <a:solidFill>
                  <a:srgbClr val="000000"/>
                </a:solidFill>
                <a:latin typeface="Courier New" pitchFamily="49" charset="0"/>
                <a:cs typeface="Courier New" pitchFamily="49" charset="0"/>
              </a:rPr>
              <a:t>/arc/lib/a6/le/</a:t>
            </a:r>
            <a:r>
              <a:rPr lang="en-US" sz="1200" dirty="0" err="1" smtClean="0">
                <a:solidFill>
                  <a:srgbClr val="000000"/>
                </a:solidFill>
                <a:latin typeface="Courier New" pitchFamily="49" charset="0"/>
                <a:cs typeface="Courier New" pitchFamily="49" charset="0"/>
              </a:rPr>
              <a:t>libct.a</a:t>
            </a:r>
            <a:r>
              <a:rPr lang="en-US" sz="1200" dirty="0" smtClean="0">
                <a:solidFill>
                  <a:srgbClr val="000000"/>
                </a:solidFill>
                <a:latin typeface="Courier New" pitchFamily="49" charset="0"/>
                <a:cs typeface="Courier New" pitchFamily="49" charset="0"/>
              </a:rPr>
              <a:t>(</a:t>
            </a:r>
            <a:r>
              <a:rPr lang="en-US" sz="1200" dirty="0" err="1" smtClean="0">
                <a:solidFill>
                  <a:srgbClr val="000000"/>
                </a:solidFill>
                <a:latin typeface="Courier New" pitchFamily="49" charset="0"/>
                <a:cs typeface="Courier New" pitchFamily="49" charset="0"/>
              </a:rPr>
              <a:t>invcache.o</a:t>
            </a:r>
            <a:r>
              <a:rPr lang="en-US" sz="1200" dirty="0" smtClean="0">
                <a:solidFill>
                  <a:srgbClr val="000000"/>
                </a:solidFill>
                <a:latin typeface="Courier New" pitchFamily="49" charset="0"/>
                <a:cs typeface="Courier New" pitchFamily="49" charset="0"/>
              </a:rPr>
              <a:t>) \	/opt/ARC/</a:t>
            </a:r>
            <a:r>
              <a:rPr lang="en-US" sz="1200" dirty="0" err="1" smtClean="0">
                <a:solidFill>
                  <a:srgbClr val="000000"/>
                </a:solidFill>
                <a:latin typeface="Courier New" pitchFamily="49" charset="0"/>
                <a:cs typeface="Courier New" pitchFamily="49" charset="0"/>
              </a:rPr>
              <a:t>MetaWare</a:t>
            </a:r>
            <a:r>
              <a:rPr lang="en-US" sz="1200" dirty="0" smtClean="0">
                <a:solidFill>
                  <a:srgbClr val="000000"/>
                </a:solidFill>
                <a:latin typeface="Courier New" pitchFamily="49" charset="0"/>
                <a:cs typeface="Courier New" pitchFamily="49" charset="0"/>
              </a:rPr>
              <a:t>/arc/lib/a6/le/</a:t>
            </a:r>
            <a:r>
              <a:rPr lang="en-US" sz="1200" dirty="0" err="1" smtClean="0">
                <a:solidFill>
                  <a:srgbClr val="000000"/>
                </a:solidFill>
                <a:latin typeface="Courier New" pitchFamily="49" charset="0"/>
                <a:cs typeface="Courier New" pitchFamily="49" charset="0"/>
              </a:rPr>
              <a:t>libct.a</a:t>
            </a:r>
            <a:r>
              <a:rPr lang="en-US" sz="1200" dirty="0" smtClean="0">
                <a:solidFill>
                  <a:srgbClr val="000000"/>
                </a:solidFill>
                <a:latin typeface="Courier New" pitchFamily="49" charset="0"/>
                <a:cs typeface="Courier New" pitchFamily="49" charset="0"/>
              </a:rPr>
              <a:t>(_</a:t>
            </a:r>
            <a:r>
              <a:rPr lang="en-US" sz="1200" dirty="0" err="1" smtClean="0">
                <a:solidFill>
                  <a:srgbClr val="000000"/>
                </a:solidFill>
                <a:latin typeface="Courier New" pitchFamily="49" charset="0"/>
                <a:cs typeface="Courier New" pitchFamily="49" charset="0"/>
              </a:rPr>
              <a:t>cleanup.o</a:t>
            </a:r>
            <a:r>
              <a:rPr lang="en-US" sz="1200" dirty="0" smtClean="0">
                <a:solidFill>
                  <a:srgbClr val="000000"/>
                </a:solidFill>
                <a:latin typeface="Courier New" pitchFamily="49" charset="0"/>
                <a:cs typeface="Courier New" pitchFamily="49" charset="0"/>
              </a:rPr>
              <a:t>) \	/opt/ARC/</a:t>
            </a:r>
            <a:r>
              <a:rPr lang="en-US" sz="1200" dirty="0" err="1" smtClean="0">
                <a:solidFill>
                  <a:srgbClr val="000000"/>
                </a:solidFill>
                <a:latin typeface="Courier New" pitchFamily="49" charset="0"/>
                <a:cs typeface="Courier New" pitchFamily="49" charset="0"/>
              </a:rPr>
              <a:t>MetaWare</a:t>
            </a:r>
            <a:r>
              <a:rPr lang="en-US" sz="1200" dirty="0" smtClean="0">
                <a:solidFill>
                  <a:srgbClr val="000000"/>
                </a:solidFill>
                <a:latin typeface="Courier New" pitchFamily="49" charset="0"/>
                <a:cs typeface="Courier New" pitchFamily="49" charset="0"/>
              </a:rPr>
              <a:t>/arc/lib/a6/le/</a:t>
            </a:r>
            <a:r>
              <a:rPr lang="en-US" sz="1200" dirty="0" err="1" smtClean="0">
                <a:solidFill>
                  <a:srgbClr val="000000"/>
                </a:solidFill>
                <a:latin typeface="Courier New" pitchFamily="49" charset="0"/>
                <a:cs typeface="Courier New" pitchFamily="49" charset="0"/>
              </a:rPr>
              <a:t>libct.a</a:t>
            </a:r>
            <a:r>
              <a:rPr lang="en-US" sz="1200" dirty="0" smtClean="0">
                <a:solidFill>
                  <a:srgbClr val="000000"/>
                </a:solidFill>
                <a:latin typeface="Courier New" pitchFamily="49" charset="0"/>
                <a:cs typeface="Courier New" pitchFamily="49" charset="0"/>
              </a:rPr>
              <a:t>(</a:t>
            </a:r>
            <a:r>
              <a:rPr lang="en-US" sz="1200" dirty="0" err="1" smtClean="0">
                <a:solidFill>
                  <a:srgbClr val="000000"/>
                </a:solidFill>
                <a:latin typeface="Courier New" pitchFamily="49" charset="0"/>
                <a:cs typeface="Courier New" pitchFamily="49" charset="0"/>
              </a:rPr>
              <a:t>memchr.o</a:t>
            </a:r>
            <a:r>
              <a:rPr lang="en-US" sz="1200" dirty="0" smtClean="0">
                <a:solidFill>
                  <a:srgbClr val="000000"/>
                </a:solidFill>
                <a:latin typeface="Courier New" pitchFamily="49" charset="0"/>
                <a:cs typeface="Courier New" pitchFamily="49" charset="0"/>
              </a:rPr>
              <a:t>) \	/opt/ARC/</a:t>
            </a:r>
            <a:r>
              <a:rPr lang="en-US" sz="1200" dirty="0" err="1" smtClean="0">
                <a:solidFill>
                  <a:srgbClr val="000000"/>
                </a:solidFill>
                <a:latin typeface="Courier New" pitchFamily="49" charset="0"/>
                <a:cs typeface="Courier New" pitchFamily="49" charset="0"/>
              </a:rPr>
              <a:t>MetaWare</a:t>
            </a:r>
            <a:r>
              <a:rPr lang="en-US" sz="1200" dirty="0" smtClean="0">
                <a:solidFill>
                  <a:srgbClr val="000000"/>
                </a:solidFill>
                <a:latin typeface="Courier New" pitchFamily="49" charset="0"/>
                <a:cs typeface="Courier New" pitchFamily="49" charset="0"/>
              </a:rPr>
              <a:t>/arc/lib/a6/le/</a:t>
            </a:r>
            <a:r>
              <a:rPr lang="en-US" sz="1200" dirty="0" err="1" smtClean="0">
                <a:solidFill>
                  <a:srgbClr val="000000"/>
                </a:solidFill>
                <a:latin typeface="Courier New" pitchFamily="49" charset="0"/>
                <a:cs typeface="Courier New" pitchFamily="49" charset="0"/>
              </a:rPr>
              <a:t>libct.a</a:t>
            </a:r>
            <a:r>
              <a:rPr lang="en-US" sz="1200" dirty="0" smtClean="0">
                <a:solidFill>
                  <a:srgbClr val="000000"/>
                </a:solidFill>
                <a:latin typeface="Courier New" pitchFamily="49" charset="0"/>
                <a:cs typeface="Courier New" pitchFamily="49" charset="0"/>
              </a:rPr>
              <a:t>(_</a:t>
            </a:r>
            <a:r>
              <a:rPr lang="en-US" sz="1200" dirty="0" err="1" smtClean="0">
                <a:solidFill>
                  <a:srgbClr val="000000"/>
                </a:solidFill>
                <a:latin typeface="Courier New" pitchFamily="49" charset="0"/>
                <a:cs typeface="Courier New" pitchFamily="49" charset="0"/>
              </a:rPr>
              <a:t>fclosfp.o</a:t>
            </a:r>
            <a:r>
              <a:rPr lang="en-US" sz="1200" dirty="0" smtClean="0">
                <a:solidFill>
                  <a:srgbClr val="000000"/>
                </a:solidFill>
                <a:latin typeface="Courier New" pitchFamily="49" charset="0"/>
                <a:cs typeface="Courier New" pitchFamily="49" charset="0"/>
              </a:rPr>
              <a:t>) \	/opt/ARC/</a:t>
            </a:r>
            <a:r>
              <a:rPr lang="en-US" sz="1200" dirty="0" err="1" smtClean="0">
                <a:solidFill>
                  <a:srgbClr val="000000"/>
                </a:solidFill>
                <a:latin typeface="Courier New" pitchFamily="49" charset="0"/>
                <a:cs typeface="Courier New" pitchFamily="49" charset="0"/>
              </a:rPr>
              <a:t>MetaWare</a:t>
            </a:r>
            <a:r>
              <a:rPr lang="en-US" sz="1200" dirty="0" smtClean="0">
                <a:solidFill>
                  <a:srgbClr val="000000"/>
                </a:solidFill>
                <a:latin typeface="Courier New" pitchFamily="49" charset="0"/>
                <a:cs typeface="Courier New" pitchFamily="49" charset="0"/>
              </a:rPr>
              <a:t>/arc/lib/a6/le/</a:t>
            </a:r>
            <a:r>
              <a:rPr lang="en-US" sz="1200" dirty="0" err="1" smtClean="0">
                <a:solidFill>
                  <a:srgbClr val="000000"/>
                </a:solidFill>
                <a:latin typeface="Courier New" pitchFamily="49" charset="0"/>
                <a:cs typeface="Courier New" pitchFamily="49" charset="0"/>
              </a:rPr>
              <a:t>libhlt.a</a:t>
            </a:r>
            <a:r>
              <a:rPr lang="en-US" sz="1200" dirty="0" smtClean="0">
                <a:solidFill>
                  <a:srgbClr val="000000"/>
                </a:solidFill>
                <a:latin typeface="Courier New" pitchFamily="49" charset="0"/>
                <a:cs typeface="Courier New" pitchFamily="49" charset="0"/>
              </a:rPr>
              <a:t>(_</a:t>
            </a:r>
            <a:r>
              <a:rPr lang="en-US" sz="1200" dirty="0" err="1" smtClean="0">
                <a:solidFill>
                  <a:srgbClr val="000000"/>
                </a:solidFill>
                <a:latin typeface="Courier New" pitchFamily="49" charset="0"/>
                <a:cs typeface="Courier New" pitchFamily="49" charset="0"/>
              </a:rPr>
              <a:t>exit.o</a:t>
            </a:r>
            <a:r>
              <a:rPr lang="en-US" sz="1200" dirty="0" smtClean="0">
                <a:solidFill>
                  <a:srgbClr val="000000"/>
                </a:solidFill>
                <a:latin typeface="Courier New" pitchFamily="49" charset="0"/>
                <a:cs typeface="Courier New" pitchFamily="49" charset="0"/>
              </a:rPr>
              <a:t>) \	/opt/ARC/</a:t>
            </a:r>
            <a:r>
              <a:rPr lang="en-US" sz="1200" dirty="0" err="1" smtClean="0">
                <a:solidFill>
                  <a:srgbClr val="000000"/>
                </a:solidFill>
                <a:latin typeface="Courier New" pitchFamily="49" charset="0"/>
                <a:cs typeface="Courier New" pitchFamily="49" charset="0"/>
              </a:rPr>
              <a:t>MetaWare</a:t>
            </a:r>
            <a:r>
              <a:rPr lang="en-US" sz="1200" dirty="0" smtClean="0">
                <a:solidFill>
                  <a:srgbClr val="000000"/>
                </a:solidFill>
                <a:latin typeface="Courier New" pitchFamily="49" charset="0"/>
                <a:cs typeface="Courier New" pitchFamily="49" charset="0"/>
              </a:rPr>
              <a:t>/arc/lib/a6/le/</a:t>
            </a:r>
            <a:r>
              <a:rPr lang="en-US" sz="1200" dirty="0" err="1" smtClean="0">
                <a:solidFill>
                  <a:srgbClr val="000000"/>
                </a:solidFill>
                <a:latin typeface="Courier New" pitchFamily="49" charset="0"/>
                <a:cs typeface="Courier New" pitchFamily="49" charset="0"/>
              </a:rPr>
              <a:t>libhlt.a</a:t>
            </a:r>
            <a:r>
              <a:rPr lang="en-US" sz="1200" dirty="0" smtClean="0">
                <a:solidFill>
                  <a:srgbClr val="000000"/>
                </a:solidFill>
                <a:latin typeface="Courier New" pitchFamily="49" charset="0"/>
                <a:cs typeface="Courier New" pitchFamily="49" charset="0"/>
              </a:rPr>
              <a:t>(</a:t>
            </a:r>
            <a:r>
              <a:rPr lang="en-US" sz="1200" dirty="0" err="1" smtClean="0">
                <a:solidFill>
                  <a:srgbClr val="000000"/>
                </a:solidFill>
                <a:latin typeface="Courier New" pitchFamily="49" charset="0"/>
                <a:cs typeface="Courier New" pitchFamily="49" charset="0"/>
              </a:rPr>
              <a:t>argv.o</a:t>
            </a:r>
            <a:r>
              <a:rPr lang="en-US" sz="1200" dirty="0" smtClean="0">
                <a:solidFill>
                  <a:srgbClr val="000000"/>
                </a:solidFill>
                <a:latin typeface="Courier New" pitchFamily="49" charset="0"/>
                <a:cs typeface="Courier New" pitchFamily="49" charset="0"/>
              </a:rPr>
              <a:t>) \	/opt/ARC/</a:t>
            </a:r>
            <a:r>
              <a:rPr lang="en-US" sz="1200" dirty="0" err="1" smtClean="0">
                <a:solidFill>
                  <a:srgbClr val="000000"/>
                </a:solidFill>
                <a:latin typeface="Courier New" pitchFamily="49" charset="0"/>
                <a:cs typeface="Courier New" pitchFamily="49" charset="0"/>
              </a:rPr>
              <a:t>MetaWare</a:t>
            </a:r>
            <a:r>
              <a:rPr lang="en-US" sz="1200" dirty="0" smtClean="0">
                <a:solidFill>
                  <a:srgbClr val="000000"/>
                </a:solidFill>
                <a:latin typeface="Courier New" pitchFamily="49" charset="0"/>
                <a:cs typeface="Courier New" pitchFamily="49" charset="0"/>
              </a:rPr>
              <a:t>/arc/lib/a6/le/</a:t>
            </a:r>
            <a:r>
              <a:rPr lang="en-US" sz="1200" dirty="0" err="1" smtClean="0">
                <a:solidFill>
                  <a:srgbClr val="000000"/>
                </a:solidFill>
                <a:latin typeface="Courier New" pitchFamily="49" charset="0"/>
                <a:cs typeface="Courier New" pitchFamily="49" charset="0"/>
              </a:rPr>
              <a:t>libhlt.a</a:t>
            </a:r>
            <a:r>
              <a:rPr lang="en-US" sz="1200" dirty="0" smtClean="0">
                <a:solidFill>
                  <a:srgbClr val="000000"/>
                </a:solidFill>
                <a:latin typeface="Courier New" pitchFamily="49" charset="0"/>
                <a:cs typeface="Courier New" pitchFamily="49" charset="0"/>
              </a:rPr>
              <a:t>(</a:t>
            </a:r>
            <a:r>
              <a:rPr lang="en-US" sz="1200" dirty="0" err="1" smtClean="0">
                <a:solidFill>
                  <a:srgbClr val="000000"/>
                </a:solidFill>
                <a:latin typeface="Courier New" pitchFamily="49" charset="0"/>
                <a:cs typeface="Courier New" pitchFamily="49" charset="0"/>
              </a:rPr>
              <a:t>hl_bios.o</a:t>
            </a:r>
            <a:r>
              <a:rPr lang="en-US" sz="1200" dirty="0" smtClean="0">
                <a:solidFill>
                  <a:srgbClr val="000000"/>
                </a:solidFill>
                <a:latin typeface="Courier New" pitchFamily="49" charset="0"/>
                <a:cs typeface="Courier New" pitchFamily="49" charset="0"/>
              </a:rPr>
              <a:t>) \	/opt/ARC/</a:t>
            </a:r>
            <a:r>
              <a:rPr lang="en-US" sz="1200" dirty="0" err="1" smtClean="0">
                <a:solidFill>
                  <a:srgbClr val="000000"/>
                </a:solidFill>
                <a:latin typeface="Courier New" pitchFamily="49" charset="0"/>
                <a:cs typeface="Courier New" pitchFamily="49" charset="0"/>
              </a:rPr>
              <a:t>MetaWare</a:t>
            </a:r>
            <a:r>
              <a:rPr lang="en-US" sz="1200" dirty="0" smtClean="0">
                <a:solidFill>
                  <a:srgbClr val="000000"/>
                </a:solidFill>
                <a:latin typeface="Courier New" pitchFamily="49" charset="0"/>
                <a:cs typeface="Courier New" pitchFamily="49" charset="0"/>
              </a:rPr>
              <a:t>/arc/lib/a6/le/</a:t>
            </a:r>
            <a:r>
              <a:rPr lang="en-US" sz="1200" dirty="0" err="1" smtClean="0">
                <a:solidFill>
                  <a:srgbClr val="000000"/>
                </a:solidFill>
                <a:latin typeface="Courier New" pitchFamily="49" charset="0"/>
                <a:cs typeface="Courier New" pitchFamily="49" charset="0"/>
              </a:rPr>
              <a:t>libhlt.a</a:t>
            </a:r>
            <a:r>
              <a:rPr lang="en-US" sz="1200" dirty="0" smtClean="0">
                <a:solidFill>
                  <a:srgbClr val="000000"/>
                </a:solidFill>
                <a:latin typeface="Courier New" pitchFamily="49" charset="0"/>
                <a:cs typeface="Courier New" pitchFamily="49" charset="0"/>
              </a:rPr>
              <a:t>(</a:t>
            </a:r>
            <a:r>
              <a:rPr lang="en-US" sz="1200" dirty="0" err="1" smtClean="0">
                <a:solidFill>
                  <a:srgbClr val="000000"/>
                </a:solidFill>
                <a:latin typeface="Courier New" pitchFamily="49" charset="0"/>
                <a:cs typeface="Courier New" pitchFamily="49" charset="0"/>
              </a:rPr>
              <a:t>hl_data.o</a:t>
            </a:r>
            <a:r>
              <a:rPr lang="en-US" sz="1200" dirty="0" smtClean="0">
                <a:solidFill>
                  <a:srgbClr val="000000"/>
                </a:solidFill>
                <a:latin typeface="Courier New" pitchFamily="49" charset="0"/>
                <a:cs typeface="Courier New" pitchFamily="49" charset="0"/>
              </a:rPr>
              <a:t>) \	/opt/ARC/</a:t>
            </a:r>
            <a:r>
              <a:rPr lang="en-US" sz="1200" dirty="0" err="1" smtClean="0">
                <a:solidFill>
                  <a:srgbClr val="000000"/>
                </a:solidFill>
                <a:latin typeface="Courier New" pitchFamily="49" charset="0"/>
                <a:cs typeface="Courier New" pitchFamily="49" charset="0"/>
              </a:rPr>
              <a:t>MetaWare</a:t>
            </a:r>
            <a:r>
              <a:rPr lang="en-US" sz="1200" dirty="0" smtClean="0">
                <a:solidFill>
                  <a:srgbClr val="000000"/>
                </a:solidFill>
                <a:latin typeface="Courier New" pitchFamily="49" charset="0"/>
                <a:cs typeface="Courier New" pitchFamily="49" charset="0"/>
              </a:rPr>
              <a:t>/arc/lib/a6/le/</a:t>
            </a:r>
            <a:r>
              <a:rPr lang="en-US" sz="1200" dirty="0" err="1" smtClean="0">
                <a:solidFill>
                  <a:srgbClr val="000000"/>
                </a:solidFill>
                <a:latin typeface="Courier New" pitchFamily="49" charset="0"/>
                <a:cs typeface="Courier New" pitchFamily="49" charset="0"/>
              </a:rPr>
              <a:t>libhlt.a</a:t>
            </a:r>
            <a:r>
              <a:rPr lang="en-US" sz="1200" dirty="0" smtClean="0">
                <a:solidFill>
                  <a:srgbClr val="000000"/>
                </a:solidFill>
                <a:latin typeface="Courier New" pitchFamily="49" charset="0"/>
                <a:cs typeface="Courier New" pitchFamily="49" charset="0"/>
              </a:rPr>
              <a:t>(</a:t>
            </a:r>
            <a:r>
              <a:rPr lang="en-US" sz="1200" dirty="0" err="1" smtClean="0">
                <a:solidFill>
                  <a:srgbClr val="000000"/>
                </a:solidFill>
                <a:latin typeface="Courier New" pitchFamily="49" charset="0"/>
                <a:cs typeface="Courier New" pitchFamily="49" charset="0"/>
              </a:rPr>
              <a:t>hl_lock.o</a:t>
            </a:r>
            <a:r>
              <a:rPr lang="en-US" sz="1200" dirty="0" smtClean="0">
                <a:solidFill>
                  <a:srgbClr val="000000"/>
                </a:solidFill>
                <a:latin typeface="Courier New" pitchFamily="49" charset="0"/>
                <a:cs typeface="Courier New" pitchFamily="49" charset="0"/>
              </a:rPr>
              <a:t>) \	/opt/ARC/</a:t>
            </a:r>
            <a:r>
              <a:rPr lang="en-US" sz="1200" dirty="0" err="1" smtClean="0">
                <a:solidFill>
                  <a:srgbClr val="000000"/>
                </a:solidFill>
                <a:latin typeface="Courier New" pitchFamily="49" charset="0"/>
                <a:cs typeface="Courier New" pitchFamily="49" charset="0"/>
              </a:rPr>
              <a:t>MetaWare</a:t>
            </a:r>
            <a:r>
              <a:rPr lang="en-US" sz="1200" dirty="0" smtClean="0">
                <a:solidFill>
                  <a:srgbClr val="000000"/>
                </a:solidFill>
                <a:latin typeface="Courier New" pitchFamily="49" charset="0"/>
                <a:cs typeface="Courier New" pitchFamily="49" charset="0"/>
              </a:rPr>
              <a:t>/arc/lib/a6/le/</a:t>
            </a:r>
            <a:r>
              <a:rPr lang="en-US" sz="1200" dirty="0" err="1" smtClean="0">
                <a:solidFill>
                  <a:srgbClr val="000000"/>
                </a:solidFill>
                <a:latin typeface="Courier New" pitchFamily="49" charset="0"/>
                <a:cs typeface="Courier New" pitchFamily="49" charset="0"/>
              </a:rPr>
              <a:t>libhlt.a</a:t>
            </a:r>
            <a:r>
              <a:rPr lang="en-US" sz="1200" dirty="0" smtClean="0">
                <a:solidFill>
                  <a:srgbClr val="000000"/>
                </a:solidFill>
                <a:latin typeface="Courier New" pitchFamily="49" charset="0"/>
                <a:cs typeface="Courier New" pitchFamily="49" charset="0"/>
              </a:rPr>
              <a:t>(</a:t>
            </a:r>
            <a:r>
              <a:rPr lang="en-US" sz="1200" dirty="0" err="1" smtClean="0">
                <a:solidFill>
                  <a:srgbClr val="000000"/>
                </a:solidFill>
                <a:latin typeface="Courier New" pitchFamily="49" charset="0"/>
                <a:cs typeface="Courier New" pitchFamily="49" charset="0"/>
              </a:rPr>
              <a:t>hostcom.o</a:t>
            </a:r>
            <a:r>
              <a:rPr lang="en-US" sz="1200" dirty="0" smtClean="0">
                <a:solidFill>
                  <a:srgbClr val="000000"/>
                </a:solidFill>
                <a:latin typeface="Courier New" pitchFamily="49" charset="0"/>
                <a:cs typeface="Courier New" pitchFamily="49" charset="0"/>
              </a:rPr>
              <a:t>) \	/opt/ARC/</a:t>
            </a:r>
            <a:r>
              <a:rPr lang="en-US" sz="1200" dirty="0" err="1" smtClean="0">
                <a:solidFill>
                  <a:srgbClr val="000000"/>
                </a:solidFill>
                <a:latin typeface="Courier New" pitchFamily="49" charset="0"/>
                <a:cs typeface="Courier New" pitchFamily="49" charset="0"/>
              </a:rPr>
              <a:t>MetaWare</a:t>
            </a:r>
            <a:r>
              <a:rPr lang="en-US" sz="1200" dirty="0" smtClean="0">
                <a:solidFill>
                  <a:srgbClr val="000000"/>
                </a:solidFill>
                <a:latin typeface="Courier New" pitchFamily="49" charset="0"/>
                <a:cs typeface="Courier New" pitchFamily="49" charset="0"/>
              </a:rPr>
              <a:t>/arc/lib/a6/le/</a:t>
            </a:r>
            <a:r>
              <a:rPr lang="en-US" sz="1200" dirty="0" err="1" smtClean="0">
                <a:solidFill>
                  <a:srgbClr val="000000"/>
                </a:solidFill>
                <a:latin typeface="Courier New" pitchFamily="49" charset="0"/>
                <a:cs typeface="Courier New" pitchFamily="49" charset="0"/>
              </a:rPr>
              <a:t>libmw.a</a:t>
            </a:r>
            <a:r>
              <a:rPr lang="en-US" sz="1200" dirty="0" smtClean="0">
                <a:solidFill>
                  <a:srgbClr val="000000"/>
                </a:solidFill>
                <a:latin typeface="Courier New" pitchFamily="49" charset="0"/>
                <a:cs typeface="Courier New" pitchFamily="49" charset="0"/>
              </a:rPr>
              <a:t>(</a:t>
            </a:r>
            <a:r>
              <a:rPr lang="en-US" sz="1200" dirty="0" err="1" smtClean="0">
                <a:solidFill>
                  <a:srgbClr val="000000"/>
                </a:solidFill>
                <a:latin typeface="Courier New" pitchFamily="49" charset="0"/>
                <a:cs typeface="Courier New" pitchFamily="49" charset="0"/>
              </a:rPr>
              <a:t>ac_chkstk.o</a:t>
            </a:r>
            <a:r>
              <a:rPr lang="en-US" sz="1200" dirty="0" smtClean="0">
                <a:solidFill>
                  <a:srgbClr val="000000"/>
                </a:solidFill>
                <a:latin typeface="Courier New" pitchFamily="49" charset="0"/>
                <a:cs typeface="Courier New" pitchFamily="49" charset="0"/>
              </a:rPr>
              <a:t>) \	/opt/ARC/</a:t>
            </a:r>
            <a:r>
              <a:rPr lang="en-US" sz="1200" dirty="0" err="1" smtClean="0">
                <a:solidFill>
                  <a:srgbClr val="000000"/>
                </a:solidFill>
                <a:latin typeface="Courier New" pitchFamily="49" charset="0"/>
                <a:cs typeface="Courier New" pitchFamily="49" charset="0"/>
              </a:rPr>
              <a:t>MetaWare</a:t>
            </a:r>
            <a:r>
              <a:rPr lang="en-US" sz="1200" dirty="0" smtClean="0">
                <a:solidFill>
                  <a:srgbClr val="000000"/>
                </a:solidFill>
                <a:latin typeface="Courier New" pitchFamily="49" charset="0"/>
                <a:cs typeface="Courier New" pitchFamily="49" charset="0"/>
              </a:rPr>
              <a:t>/arc/lib/a6/le/</a:t>
            </a:r>
            <a:r>
              <a:rPr lang="en-US" sz="1200" dirty="0" err="1" smtClean="0">
                <a:solidFill>
                  <a:srgbClr val="000000"/>
                </a:solidFill>
                <a:latin typeface="Courier New" pitchFamily="49" charset="0"/>
                <a:cs typeface="Courier New" pitchFamily="49" charset="0"/>
              </a:rPr>
              <a:t>libmw.a</a:t>
            </a:r>
            <a:r>
              <a:rPr lang="en-US" sz="1200" dirty="0" smtClean="0">
                <a:solidFill>
                  <a:srgbClr val="000000"/>
                </a:solidFill>
                <a:latin typeface="Courier New" pitchFamily="49" charset="0"/>
                <a:cs typeface="Courier New" pitchFamily="49" charset="0"/>
              </a:rPr>
              <a:t>(ac_mc_13.o) \	/opt/ARC/</a:t>
            </a:r>
            <a:r>
              <a:rPr lang="en-US" sz="1200" dirty="0" err="1" smtClean="0">
                <a:solidFill>
                  <a:srgbClr val="000000"/>
                </a:solidFill>
                <a:latin typeface="Courier New" pitchFamily="49" charset="0"/>
                <a:cs typeface="Courier New" pitchFamily="49" charset="0"/>
              </a:rPr>
              <a:t>MetaWare</a:t>
            </a:r>
            <a:r>
              <a:rPr lang="en-US" sz="1200" dirty="0" smtClean="0">
                <a:solidFill>
                  <a:srgbClr val="000000"/>
                </a:solidFill>
                <a:latin typeface="Courier New" pitchFamily="49" charset="0"/>
                <a:cs typeface="Courier New" pitchFamily="49" charset="0"/>
              </a:rPr>
              <a:t>/arc/lib/a6/le/</a:t>
            </a:r>
            <a:r>
              <a:rPr lang="en-US" sz="1200" dirty="0" err="1" smtClean="0">
                <a:solidFill>
                  <a:srgbClr val="000000"/>
                </a:solidFill>
                <a:latin typeface="Courier New" pitchFamily="49" charset="0"/>
                <a:cs typeface="Courier New" pitchFamily="49" charset="0"/>
              </a:rPr>
              <a:t>libmw.a</a:t>
            </a:r>
            <a:r>
              <a:rPr lang="en-US" sz="1200" dirty="0" smtClean="0">
                <a:solidFill>
                  <a:srgbClr val="000000"/>
                </a:solidFill>
                <a:latin typeface="Courier New" pitchFamily="49" charset="0"/>
                <a:cs typeface="Courier New" pitchFamily="49" charset="0"/>
              </a:rPr>
              <a:t>(</a:t>
            </a:r>
            <a:r>
              <a:rPr lang="en-US" sz="1200" dirty="0" err="1" smtClean="0">
                <a:solidFill>
                  <a:srgbClr val="000000"/>
                </a:solidFill>
                <a:latin typeface="Courier New" pitchFamily="49" charset="0"/>
                <a:cs typeface="Courier New" pitchFamily="49" charset="0"/>
              </a:rPr>
              <a:t>ac_mc_va.o</a:t>
            </a:r>
            <a:r>
              <a:rPr lang="en-US" sz="1200" dirty="0" smtClean="0">
                <a:solidFill>
                  <a:srgbClr val="000000"/>
                </a:solidFill>
                <a:latin typeface="Courier New" pitchFamily="49" charset="0"/>
                <a:cs typeface="Courier New" pitchFamily="49" charset="0"/>
              </a:rPr>
              <a:t>) \	/opt/ARC/</a:t>
            </a:r>
            <a:r>
              <a:rPr lang="en-US" sz="1200" dirty="0" err="1" smtClean="0">
                <a:solidFill>
                  <a:srgbClr val="000000"/>
                </a:solidFill>
                <a:latin typeface="Courier New" pitchFamily="49" charset="0"/>
                <a:cs typeface="Courier New" pitchFamily="49" charset="0"/>
              </a:rPr>
              <a:t>MetaWare</a:t>
            </a:r>
            <a:r>
              <a:rPr lang="en-US" sz="1200" dirty="0" smtClean="0">
                <a:solidFill>
                  <a:srgbClr val="000000"/>
                </a:solidFill>
                <a:latin typeface="Courier New" pitchFamily="49" charset="0"/>
                <a:cs typeface="Courier New" pitchFamily="49" charset="0"/>
              </a:rPr>
              <a:t>/arc/lib/a6/le/</a:t>
            </a:r>
            <a:r>
              <a:rPr lang="en-US" sz="1200" dirty="0" err="1" smtClean="0">
                <a:solidFill>
                  <a:srgbClr val="000000"/>
                </a:solidFill>
                <a:latin typeface="Courier New" pitchFamily="49" charset="0"/>
                <a:cs typeface="Courier New" pitchFamily="49" charset="0"/>
              </a:rPr>
              <a:t>libmw.a</a:t>
            </a:r>
            <a:r>
              <a:rPr lang="en-US" sz="1200" dirty="0" smtClean="0">
                <a:solidFill>
                  <a:srgbClr val="000000"/>
                </a:solidFill>
                <a:latin typeface="Courier New" pitchFamily="49" charset="0"/>
                <a:cs typeface="Courier New" pitchFamily="49" charset="0"/>
              </a:rPr>
              <a:t>(</a:t>
            </a:r>
            <a:r>
              <a:rPr lang="en-US" sz="1200" dirty="0" err="1" smtClean="0">
                <a:solidFill>
                  <a:srgbClr val="000000"/>
                </a:solidFill>
                <a:latin typeface="Courier New" pitchFamily="49" charset="0"/>
                <a:cs typeface="Courier New" pitchFamily="49" charset="0"/>
              </a:rPr>
              <a:t>mutexg.o</a:t>
            </a:r>
            <a:r>
              <a:rPr lang="en-US" sz="1200" dirty="0" smtClean="0">
                <a:solidFill>
                  <a:srgbClr val="000000"/>
                </a:solidFill>
                <a:latin typeface="Courier New" pitchFamily="49" charset="0"/>
                <a:cs typeface="Courier New" pitchFamily="49" charset="0"/>
              </a:rPr>
              <a:t>) \	/opt/ARC/</a:t>
            </a:r>
            <a:r>
              <a:rPr lang="en-US" sz="1200" dirty="0" err="1" smtClean="0">
                <a:solidFill>
                  <a:srgbClr val="000000"/>
                </a:solidFill>
                <a:latin typeface="Courier New" pitchFamily="49" charset="0"/>
                <a:cs typeface="Courier New" pitchFamily="49" charset="0"/>
              </a:rPr>
              <a:t>MetaWare</a:t>
            </a:r>
            <a:r>
              <a:rPr lang="en-US" sz="1200" dirty="0" smtClean="0">
                <a:solidFill>
                  <a:srgbClr val="000000"/>
                </a:solidFill>
                <a:latin typeface="Courier New" pitchFamily="49" charset="0"/>
                <a:cs typeface="Courier New" pitchFamily="49" charset="0"/>
              </a:rPr>
              <a:t>/arc/lib/a6/le/</a:t>
            </a:r>
            <a:r>
              <a:rPr lang="en-US" sz="1200" dirty="0" err="1" smtClean="0">
                <a:solidFill>
                  <a:srgbClr val="000000"/>
                </a:solidFill>
                <a:latin typeface="Courier New" pitchFamily="49" charset="0"/>
                <a:cs typeface="Courier New" pitchFamily="49" charset="0"/>
              </a:rPr>
              <a:t>libmw.a</a:t>
            </a:r>
            <a:r>
              <a:rPr lang="en-US" sz="1200" dirty="0" smtClean="0">
                <a:solidFill>
                  <a:srgbClr val="000000"/>
                </a:solidFill>
                <a:latin typeface="Courier New" pitchFamily="49" charset="0"/>
                <a:cs typeface="Courier New" pitchFamily="49" charset="0"/>
              </a:rPr>
              <a:t>(</a:t>
            </a:r>
            <a:r>
              <a:rPr lang="en-US" sz="1200" dirty="0" err="1" smtClean="0">
                <a:solidFill>
                  <a:srgbClr val="000000"/>
                </a:solidFill>
                <a:latin typeface="Courier New" pitchFamily="49" charset="0"/>
                <a:cs typeface="Courier New" pitchFamily="49" charset="0"/>
              </a:rPr>
              <a:t>mwdctor.o</a:t>
            </a:r>
            <a:r>
              <a:rPr lang="en-US" sz="1200" dirty="0" smtClean="0">
                <a:solidFill>
                  <a:srgbClr val="000000"/>
                </a:solidFill>
                <a:latin typeface="Courier New" pitchFamily="49" charset="0"/>
                <a:cs typeface="Courier New" pitchFamily="49" charset="0"/>
              </a:rPr>
              <a:t>) \	/opt/ARC/</a:t>
            </a:r>
            <a:r>
              <a:rPr lang="en-US" sz="1200" dirty="0" err="1" smtClean="0">
                <a:solidFill>
                  <a:srgbClr val="000000"/>
                </a:solidFill>
                <a:latin typeface="Courier New" pitchFamily="49" charset="0"/>
                <a:cs typeface="Courier New" pitchFamily="49" charset="0"/>
              </a:rPr>
              <a:t>MetaWare</a:t>
            </a:r>
            <a:r>
              <a:rPr lang="en-US" sz="1200" dirty="0" smtClean="0">
                <a:solidFill>
                  <a:srgbClr val="000000"/>
                </a:solidFill>
                <a:latin typeface="Courier New" pitchFamily="49" charset="0"/>
                <a:cs typeface="Courier New" pitchFamily="49" charset="0"/>
              </a:rPr>
              <a:t>/arc/lib/a6/le/</a:t>
            </a:r>
            <a:r>
              <a:rPr lang="en-US" sz="1200" dirty="0" err="1" smtClean="0">
                <a:solidFill>
                  <a:srgbClr val="000000"/>
                </a:solidFill>
                <a:latin typeface="Courier New" pitchFamily="49" charset="0"/>
                <a:cs typeface="Courier New" pitchFamily="49" charset="0"/>
              </a:rPr>
              <a:t>libmw.a</a:t>
            </a:r>
            <a:r>
              <a:rPr lang="en-US" sz="1200" dirty="0" smtClean="0">
                <a:solidFill>
                  <a:srgbClr val="000000"/>
                </a:solidFill>
                <a:latin typeface="Courier New" pitchFamily="49" charset="0"/>
                <a:cs typeface="Courier New" pitchFamily="49" charset="0"/>
              </a:rPr>
              <a:t>(_</a:t>
            </a:r>
            <a:r>
              <a:rPr lang="en-US" sz="1200" dirty="0" err="1" smtClean="0">
                <a:solidFill>
                  <a:srgbClr val="000000"/>
                </a:solidFill>
                <a:latin typeface="Courier New" pitchFamily="49" charset="0"/>
                <a:cs typeface="Courier New" pitchFamily="49" charset="0"/>
              </a:rPr>
              <a:t>memclr.o</a:t>
            </a:r>
            <a:r>
              <a:rPr lang="en-US" sz="1200" dirty="0" smtClean="0">
                <a:solidFill>
                  <a:srgbClr val="000000"/>
                </a:solidFill>
                <a:latin typeface="Courier New" pitchFamily="49" charset="0"/>
                <a:cs typeface="Courier New" pitchFamily="49" charset="0"/>
              </a:rPr>
              <a:t>) \	/opt/ARC/</a:t>
            </a:r>
            <a:r>
              <a:rPr lang="en-US" sz="1200" dirty="0" err="1" smtClean="0">
                <a:solidFill>
                  <a:srgbClr val="000000"/>
                </a:solidFill>
                <a:latin typeface="Courier New" pitchFamily="49" charset="0"/>
                <a:cs typeface="Courier New" pitchFamily="49" charset="0"/>
              </a:rPr>
              <a:t>MetaWare</a:t>
            </a:r>
            <a:r>
              <a:rPr lang="en-US" sz="1200" dirty="0" smtClean="0">
                <a:solidFill>
                  <a:srgbClr val="000000"/>
                </a:solidFill>
                <a:latin typeface="Courier New" pitchFamily="49" charset="0"/>
                <a:cs typeface="Courier New" pitchFamily="49" charset="0"/>
              </a:rPr>
              <a:t>/arc/lib/a6/le/</a:t>
            </a:r>
            <a:r>
              <a:rPr lang="en-US" sz="1200" dirty="0" err="1" smtClean="0">
                <a:solidFill>
                  <a:srgbClr val="000000"/>
                </a:solidFill>
                <a:latin typeface="Courier New" pitchFamily="49" charset="0"/>
                <a:cs typeface="Courier New" pitchFamily="49" charset="0"/>
              </a:rPr>
              <a:t>libmw.a</a:t>
            </a:r>
            <a:r>
              <a:rPr lang="en-US" sz="1200" dirty="0" smtClean="0">
                <a:solidFill>
                  <a:srgbClr val="000000"/>
                </a:solidFill>
                <a:latin typeface="Courier New" pitchFamily="49" charset="0"/>
                <a:cs typeface="Courier New" pitchFamily="49" charset="0"/>
              </a:rPr>
              <a:t>(_</a:t>
            </a:r>
            <a:r>
              <a:rPr lang="en-US" sz="1200" dirty="0" err="1" smtClean="0">
                <a:solidFill>
                  <a:srgbClr val="000000"/>
                </a:solidFill>
                <a:latin typeface="Courier New" pitchFamily="49" charset="0"/>
                <a:cs typeface="Courier New" pitchFamily="49" charset="0"/>
              </a:rPr>
              <a:t>vdmemcpy.o</a:t>
            </a:r>
            <a:r>
              <a:rPr lang="en-US" sz="1200" dirty="0" smtClean="0">
                <a:solidFill>
                  <a:srgbClr val="000000"/>
                </a:solidFill>
                <a:latin typeface="Courier New" pitchFamily="49" charset="0"/>
                <a:cs typeface="Courier New" pitchFamily="49" charset="0"/>
              </a:rPr>
              <a:t>) \	/opt/ARC/</a:t>
            </a:r>
            <a:r>
              <a:rPr lang="en-US" sz="1200" dirty="0" err="1" smtClean="0">
                <a:solidFill>
                  <a:srgbClr val="000000"/>
                </a:solidFill>
                <a:latin typeface="Courier New" pitchFamily="49" charset="0"/>
                <a:cs typeface="Courier New" pitchFamily="49" charset="0"/>
              </a:rPr>
              <a:t>MetaWare</a:t>
            </a:r>
            <a:r>
              <a:rPr lang="en-US" sz="1200" dirty="0" smtClean="0">
                <a:solidFill>
                  <a:srgbClr val="000000"/>
                </a:solidFill>
                <a:latin typeface="Courier New" pitchFamily="49" charset="0"/>
                <a:cs typeface="Courier New" pitchFamily="49" charset="0"/>
              </a:rPr>
              <a:t>/arc/lib/a6/le/</a:t>
            </a:r>
            <a:r>
              <a:rPr lang="en-US" sz="1200" dirty="0" err="1" smtClean="0">
                <a:solidFill>
                  <a:srgbClr val="000000"/>
                </a:solidFill>
                <a:latin typeface="Courier New" pitchFamily="49" charset="0"/>
                <a:cs typeface="Courier New" pitchFamily="49" charset="0"/>
              </a:rPr>
              <a:t>libmw.a</a:t>
            </a:r>
            <a:r>
              <a:rPr lang="en-US" sz="1200" dirty="0" smtClean="0">
                <a:solidFill>
                  <a:srgbClr val="000000"/>
                </a:solidFill>
                <a:latin typeface="Courier New" pitchFamily="49" charset="0"/>
                <a:cs typeface="Courier New" pitchFamily="49" charset="0"/>
              </a:rPr>
              <a:t>(_</a:t>
            </a:r>
            <a:r>
              <a:rPr lang="en-US" sz="1200" dirty="0" err="1" smtClean="0">
                <a:solidFill>
                  <a:srgbClr val="000000"/>
                </a:solidFill>
                <a:latin typeface="Courier New" pitchFamily="49" charset="0"/>
                <a:cs typeface="Courier New" pitchFamily="49" charset="0"/>
              </a:rPr>
              <a:t>vsmemcpy.o</a:t>
            </a:r>
            <a:r>
              <a:rPr lang="en-US" sz="1200" dirty="0" smtClean="0">
                <a:solidFill>
                  <a:srgbClr val="000000"/>
                </a:solidFill>
                <a:latin typeface="Courier New" pitchFamily="49" charset="0"/>
                <a:cs typeface="Courier New" pitchFamily="49" charset="0"/>
              </a:rPr>
              <a:t>) \	/opt/ARC/</a:t>
            </a:r>
            <a:r>
              <a:rPr lang="en-US" sz="1200" dirty="0" err="1" smtClean="0">
                <a:solidFill>
                  <a:srgbClr val="000000"/>
                </a:solidFill>
                <a:latin typeface="Courier New" pitchFamily="49" charset="0"/>
                <a:cs typeface="Courier New" pitchFamily="49" charset="0"/>
              </a:rPr>
              <a:t>MetaWare</a:t>
            </a:r>
            <a:r>
              <a:rPr lang="en-US" sz="1200" dirty="0" smtClean="0">
                <a:solidFill>
                  <a:srgbClr val="000000"/>
                </a:solidFill>
                <a:latin typeface="Courier New" pitchFamily="49" charset="0"/>
                <a:cs typeface="Courier New" pitchFamily="49" charset="0"/>
              </a:rPr>
              <a:t>/arc/lib/a6/le/</a:t>
            </a:r>
            <a:r>
              <a:rPr lang="en-US" sz="1200" dirty="0" err="1" smtClean="0">
                <a:solidFill>
                  <a:srgbClr val="000000"/>
                </a:solidFill>
                <a:latin typeface="Courier New" pitchFamily="49" charset="0"/>
                <a:cs typeface="Courier New" pitchFamily="49" charset="0"/>
              </a:rPr>
              <a:t>libmw.a</a:t>
            </a:r>
            <a:r>
              <a:rPr lang="en-US" sz="1200" dirty="0" smtClean="0">
                <a:solidFill>
                  <a:srgbClr val="000000"/>
                </a:solidFill>
                <a:latin typeface="Courier New" pitchFamily="49" charset="0"/>
                <a:cs typeface="Courier New" pitchFamily="49" charset="0"/>
              </a:rPr>
              <a:t>(</a:t>
            </a:r>
            <a:r>
              <a:rPr lang="en-US" sz="1200" dirty="0" err="1" smtClean="0">
                <a:solidFill>
                  <a:srgbClr val="000000"/>
                </a:solidFill>
                <a:latin typeface="Courier New" pitchFamily="49" charset="0"/>
                <a:cs typeface="Courier New" pitchFamily="49" charset="0"/>
              </a:rPr>
              <a:t>f_memset.o</a:t>
            </a:r>
            <a:r>
              <a:rPr lang="en-US" sz="1200" dirty="0" smtClean="0">
                <a:solidFill>
                  <a:srgbClr val="000000"/>
                </a:solidFill>
                <a:latin typeface="Courier New" pitchFamily="49" charset="0"/>
                <a:cs typeface="Courier New" pitchFamily="49" charset="0"/>
              </a:rPr>
              <a:t>) \	/opt/ARC/</a:t>
            </a:r>
            <a:r>
              <a:rPr lang="en-US" sz="1200" dirty="0" err="1" smtClean="0">
                <a:solidFill>
                  <a:srgbClr val="000000"/>
                </a:solidFill>
                <a:latin typeface="Courier New" pitchFamily="49" charset="0"/>
                <a:cs typeface="Courier New" pitchFamily="49" charset="0"/>
              </a:rPr>
              <a:t>MetaWare</a:t>
            </a:r>
            <a:r>
              <a:rPr lang="en-US" sz="1200" dirty="0" smtClean="0">
                <a:solidFill>
                  <a:srgbClr val="000000"/>
                </a:solidFill>
                <a:latin typeface="Courier New" pitchFamily="49" charset="0"/>
                <a:cs typeface="Courier New" pitchFamily="49" charset="0"/>
              </a:rPr>
              <a:t>/arc/lib/a6/le/</a:t>
            </a:r>
            <a:r>
              <a:rPr lang="en-US" sz="1200" dirty="0" err="1" smtClean="0">
                <a:solidFill>
                  <a:srgbClr val="000000"/>
                </a:solidFill>
                <a:latin typeface="Courier New" pitchFamily="49" charset="0"/>
                <a:cs typeface="Courier New" pitchFamily="49" charset="0"/>
              </a:rPr>
              <a:t>libmw.a</a:t>
            </a:r>
            <a:r>
              <a:rPr lang="en-US" sz="1200" dirty="0" smtClean="0">
                <a:solidFill>
                  <a:srgbClr val="000000"/>
                </a:solidFill>
                <a:latin typeface="Courier New" pitchFamily="49" charset="0"/>
                <a:cs typeface="Courier New" pitchFamily="49" charset="0"/>
              </a:rPr>
              <a:t>(</a:t>
            </a:r>
            <a:r>
              <a:rPr lang="en-US" sz="1200" dirty="0" err="1" smtClean="0">
                <a:solidFill>
                  <a:srgbClr val="000000"/>
                </a:solidFill>
                <a:latin typeface="Courier New" pitchFamily="49" charset="0"/>
                <a:cs typeface="Courier New" pitchFamily="49" charset="0"/>
              </a:rPr>
              <a:t>startk.o</a:t>
            </a:r>
            <a:r>
              <a:rPr lang="en-US" sz="1200" dirty="0" smtClean="0">
                <a:solidFill>
                  <a:srgbClr val="000000"/>
                </a:solidFill>
                <a:latin typeface="Courier New" pitchFamily="49" charset="0"/>
                <a:cs typeface="Courier New" pitchFamily="49" charset="0"/>
              </a:rPr>
              <a:t>) \</a:t>
            </a:r>
          </a:p>
          <a:p>
            <a:r>
              <a:rPr lang="en-US" sz="1200" dirty="0" smtClean="0">
                <a:solidFill>
                  <a:srgbClr val="000000"/>
                </a:solidFill>
                <a:latin typeface="Courier New" pitchFamily="49" charset="0"/>
                <a:cs typeface="Courier New" pitchFamily="49" charset="0"/>
              </a:rPr>
              <a:t>	-o ex0.out </a:t>
            </a:r>
            <a:endParaRPr lang="en-US" sz="1000" dirty="0">
              <a:solidFill>
                <a:srgbClr val="000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idx="4294967295"/>
          </p:nvPr>
        </p:nvSpPr>
        <p:spPr>
          <a:xfrm>
            <a:off x="533400" y="2667000"/>
            <a:ext cx="8229600" cy="1371600"/>
          </a:xfrm>
        </p:spPr>
        <p:txBody>
          <a:bodyPr/>
          <a:lstStyle/>
          <a:p>
            <a:r>
              <a:rPr lang="en-US" sz="6600" b="1" dirty="0" smtClean="0"/>
              <a:t>Backup</a:t>
            </a:r>
            <a:endParaRPr lang="en-US" sz="66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idx="4294967295"/>
          </p:nvPr>
        </p:nvSpPr>
        <p:spPr/>
        <p:txBody>
          <a:bodyPr/>
          <a:lstStyle/>
          <a:p>
            <a:r>
              <a:rPr lang="en-US" dirty="0"/>
              <a:t>The Build Process – </a:t>
            </a:r>
            <a:r>
              <a:rPr lang="en-US" dirty="0" smtClean="0"/>
              <a:t>Compilation</a:t>
            </a:r>
            <a:endParaRPr lang="en-US" dirty="0"/>
          </a:p>
        </p:txBody>
      </p:sp>
      <p:sp>
        <p:nvSpPr>
          <p:cNvPr id="3" name="Content Placeholder 2"/>
          <p:cNvSpPr>
            <a:spLocks noGrp="1"/>
          </p:cNvSpPr>
          <p:nvPr>
            <p:ph idx="4294967295"/>
          </p:nvPr>
        </p:nvSpPr>
        <p:spPr>
          <a:xfrm>
            <a:off x="457200" y="1600200"/>
            <a:ext cx="8229600" cy="2209800"/>
          </a:xfrm>
        </p:spPr>
        <p:txBody>
          <a:bodyPr>
            <a:normAutofit/>
          </a:bodyPr>
          <a:lstStyle/>
          <a:p>
            <a:r>
              <a:rPr lang="en-US" sz="2400" dirty="0" smtClean="0"/>
              <a:t>Compilation is the process of parsing a text file (for example .c files) and creating </a:t>
            </a:r>
            <a:r>
              <a:rPr lang="en-US" sz="2400" b="1" dirty="0" smtClean="0"/>
              <a:t>object files</a:t>
            </a:r>
          </a:p>
          <a:p>
            <a:r>
              <a:rPr lang="en-US" sz="2400" b="1" dirty="0" smtClean="0"/>
              <a:t>Object files </a:t>
            </a:r>
            <a:r>
              <a:rPr lang="en-US" sz="2400" dirty="0" smtClean="0"/>
              <a:t>contain code, which uses </a:t>
            </a:r>
            <a:r>
              <a:rPr lang="en-US" sz="2400" b="1" dirty="0" smtClean="0"/>
              <a:t>symbols</a:t>
            </a:r>
            <a:r>
              <a:rPr lang="en-US" sz="2400" dirty="0" smtClean="0"/>
              <a:t> to reference variables</a:t>
            </a:r>
            <a:endParaRPr lang="en-US" sz="2400" b="1" dirty="0" smtClean="0"/>
          </a:p>
          <a:p>
            <a:r>
              <a:rPr lang="en-US" sz="2400" dirty="0" smtClean="0"/>
              <a:t>Example:</a:t>
            </a:r>
            <a:endParaRPr lang="en-US" sz="2400" dirty="0"/>
          </a:p>
        </p:txBody>
      </p:sp>
      <p:sp>
        <p:nvSpPr>
          <p:cNvPr id="4" name="TextBox 3"/>
          <p:cNvSpPr txBox="1">
            <a:spLocks noChangeArrowheads="1"/>
          </p:cNvSpPr>
          <p:nvPr/>
        </p:nvSpPr>
        <p:spPr bwMode="auto">
          <a:xfrm>
            <a:off x="533400" y="4648200"/>
            <a:ext cx="3657600" cy="1600438"/>
          </a:xfrm>
          <a:prstGeom prst="rect">
            <a:avLst/>
          </a:prstGeom>
          <a:solidFill>
            <a:schemeClr val="tx1"/>
          </a:solidFill>
          <a:ln w="15875">
            <a:solidFill>
              <a:schemeClr val="tx1"/>
            </a:solidFill>
            <a:miter lim="800000"/>
            <a:headEnd/>
            <a:tailEnd/>
          </a:ln>
        </p:spPr>
        <p:txBody>
          <a:bodyPr wrap="square">
            <a:spAutoFit/>
          </a:bodyPr>
          <a:lstStyle/>
          <a:p>
            <a:r>
              <a:rPr lang="en-US" sz="1400" dirty="0" err="1" smtClean="0">
                <a:solidFill>
                  <a:srgbClr val="000000"/>
                </a:solidFill>
                <a:latin typeface="Courier New" pitchFamily="49" charset="0"/>
                <a:cs typeface="Courier New" pitchFamily="49" charset="0"/>
              </a:rPr>
              <a:t>int</a:t>
            </a:r>
            <a:r>
              <a:rPr lang="en-US" sz="1400" dirty="0" smtClean="0">
                <a:solidFill>
                  <a:srgbClr val="000000"/>
                </a:solidFill>
                <a:latin typeface="Courier New" pitchFamily="49" charset="0"/>
                <a:cs typeface="Courier New" pitchFamily="49" charset="0"/>
              </a:rPr>
              <a:t> a;</a:t>
            </a:r>
          </a:p>
          <a:p>
            <a:r>
              <a:rPr lang="en-US" sz="1400" dirty="0" err="1" smtClean="0">
                <a:solidFill>
                  <a:srgbClr val="000000"/>
                </a:solidFill>
                <a:latin typeface="Courier New" pitchFamily="49" charset="0"/>
                <a:cs typeface="Courier New" pitchFamily="49" charset="0"/>
              </a:rPr>
              <a:t>int</a:t>
            </a:r>
            <a:r>
              <a:rPr lang="en-US" sz="1400" dirty="0" smtClean="0">
                <a:solidFill>
                  <a:srgbClr val="000000"/>
                </a:solidFill>
                <a:latin typeface="Courier New" pitchFamily="49" charset="0"/>
                <a:cs typeface="Courier New" pitchFamily="49" charset="0"/>
              </a:rPr>
              <a:t> main(</a:t>
            </a:r>
            <a:r>
              <a:rPr lang="en-US" sz="1400" dirty="0" err="1" smtClean="0">
                <a:solidFill>
                  <a:srgbClr val="000000"/>
                </a:solidFill>
                <a:latin typeface="Courier New" pitchFamily="49" charset="0"/>
                <a:cs typeface="Courier New" pitchFamily="49" charset="0"/>
              </a:rPr>
              <a:t>int</a:t>
            </a:r>
            <a:r>
              <a:rPr lang="en-US" sz="1400" dirty="0" smtClean="0">
                <a:solidFill>
                  <a:srgbClr val="000000"/>
                </a:solidFill>
                <a:latin typeface="Courier New" pitchFamily="49" charset="0"/>
                <a:cs typeface="Courier New" pitchFamily="49" charset="0"/>
              </a:rPr>
              <a:t> </a:t>
            </a:r>
            <a:r>
              <a:rPr lang="en-US" sz="1400" dirty="0" err="1" smtClean="0">
                <a:solidFill>
                  <a:srgbClr val="000000"/>
                </a:solidFill>
                <a:latin typeface="Courier New" pitchFamily="49" charset="0"/>
                <a:cs typeface="Courier New" pitchFamily="49" charset="0"/>
              </a:rPr>
              <a:t>argc</a:t>
            </a:r>
            <a:r>
              <a:rPr lang="en-US" sz="1400" dirty="0" smtClean="0">
                <a:solidFill>
                  <a:srgbClr val="000000"/>
                </a:solidFill>
                <a:latin typeface="Courier New" pitchFamily="49" charset="0"/>
                <a:cs typeface="Courier New" pitchFamily="49" charset="0"/>
              </a:rPr>
              <a:t>, char ** </a:t>
            </a:r>
            <a:r>
              <a:rPr lang="en-US" sz="1400" dirty="0" err="1" smtClean="0">
                <a:solidFill>
                  <a:srgbClr val="000000"/>
                </a:solidFill>
                <a:latin typeface="Courier New" pitchFamily="49" charset="0"/>
                <a:cs typeface="Courier New" pitchFamily="49" charset="0"/>
              </a:rPr>
              <a:t>argv</a:t>
            </a:r>
            <a:r>
              <a:rPr lang="en-US" sz="1400" dirty="0" smtClean="0">
                <a:solidFill>
                  <a:srgbClr val="000000"/>
                </a:solidFill>
                <a:latin typeface="Courier New" pitchFamily="49" charset="0"/>
                <a:cs typeface="Courier New" pitchFamily="49" charset="0"/>
              </a:rPr>
              <a:t>)</a:t>
            </a:r>
          </a:p>
          <a:p>
            <a:r>
              <a:rPr lang="en-US" sz="1400" dirty="0" smtClean="0">
                <a:solidFill>
                  <a:srgbClr val="000000"/>
                </a:solidFill>
                <a:latin typeface="Courier New" pitchFamily="49" charset="0"/>
                <a:cs typeface="Courier New" pitchFamily="49" charset="0"/>
              </a:rPr>
              <a:t>{</a:t>
            </a:r>
          </a:p>
          <a:p>
            <a:r>
              <a:rPr lang="en-US" sz="1400" dirty="0" smtClean="0">
                <a:solidFill>
                  <a:srgbClr val="000000"/>
                </a:solidFill>
                <a:latin typeface="Courier New" pitchFamily="49" charset="0"/>
                <a:cs typeface="Courier New" pitchFamily="49" charset="0"/>
              </a:rPr>
              <a:t>   </a:t>
            </a:r>
            <a:r>
              <a:rPr lang="en-US" sz="1400" dirty="0" err="1" smtClean="0">
                <a:solidFill>
                  <a:srgbClr val="000000"/>
                </a:solidFill>
                <a:latin typeface="Courier New" pitchFamily="49" charset="0"/>
                <a:cs typeface="Courier New" pitchFamily="49" charset="0"/>
              </a:rPr>
              <a:t>int</a:t>
            </a:r>
            <a:r>
              <a:rPr lang="en-US" sz="1400" dirty="0" smtClean="0">
                <a:solidFill>
                  <a:srgbClr val="000000"/>
                </a:solidFill>
                <a:latin typeface="Courier New" pitchFamily="49" charset="0"/>
                <a:cs typeface="Courier New" pitchFamily="49" charset="0"/>
              </a:rPr>
              <a:t> b;</a:t>
            </a:r>
          </a:p>
          <a:p>
            <a:r>
              <a:rPr lang="en-US" sz="1400" dirty="0" smtClean="0">
                <a:solidFill>
                  <a:srgbClr val="000000"/>
                </a:solidFill>
                <a:latin typeface="Courier New" pitchFamily="49" charset="0"/>
                <a:cs typeface="Courier New" pitchFamily="49" charset="0"/>
              </a:rPr>
              <a:t>   a = 5;</a:t>
            </a:r>
          </a:p>
          <a:p>
            <a:r>
              <a:rPr lang="en-US" sz="1400" dirty="0" smtClean="0">
                <a:solidFill>
                  <a:srgbClr val="000000"/>
                </a:solidFill>
                <a:latin typeface="Courier New" pitchFamily="49" charset="0"/>
                <a:cs typeface="Courier New" pitchFamily="49" charset="0"/>
              </a:rPr>
              <a:t>   b = a;</a:t>
            </a:r>
          </a:p>
          <a:p>
            <a:r>
              <a:rPr lang="en-US" sz="1400" dirty="0" smtClean="0">
                <a:solidFill>
                  <a:srgbClr val="000000"/>
                </a:solidFill>
                <a:latin typeface="Courier New" pitchFamily="49" charset="0"/>
                <a:cs typeface="Courier New" pitchFamily="49" charset="0"/>
              </a:rPr>
              <a:t>}</a:t>
            </a:r>
            <a:endParaRPr lang="en-US" sz="1400" dirty="0">
              <a:solidFill>
                <a:srgbClr val="000000"/>
              </a:solidFill>
              <a:latin typeface="Courier New" pitchFamily="49" charset="0"/>
              <a:cs typeface="Courier New" pitchFamily="49" charset="0"/>
            </a:endParaRPr>
          </a:p>
        </p:txBody>
      </p:sp>
      <p:sp>
        <p:nvSpPr>
          <p:cNvPr id="5" name="TextBox 4"/>
          <p:cNvSpPr txBox="1">
            <a:spLocks noChangeArrowheads="1"/>
          </p:cNvSpPr>
          <p:nvPr/>
        </p:nvSpPr>
        <p:spPr bwMode="auto">
          <a:xfrm>
            <a:off x="5715000" y="5105400"/>
            <a:ext cx="2667000" cy="738664"/>
          </a:xfrm>
          <a:prstGeom prst="rect">
            <a:avLst/>
          </a:prstGeom>
          <a:solidFill>
            <a:schemeClr val="tx1"/>
          </a:solidFill>
          <a:ln w="15875">
            <a:solidFill>
              <a:schemeClr val="tx1"/>
            </a:solidFill>
            <a:miter lim="800000"/>
            <a:headEnd/>
            <a:tailEnd/>
          </a:ln>
        </p:spPr>
        <p:txBody>
          <a:bodyPr wrap="square">
            <a:spAutoFit/>
          </a:bodyPr>
          <a:lstStyle/>
          <a:p>
            <a:r>
              <a:rPr lang="en-US" sz="1400" dirty="0" err="1" smtClean="0">
                <a:solidFill>
                  <a:srgbClr val="000000"/>
                </a:solidFill>
                <a:latin typeface="Courier New" pitchFamily="49" charset="0"/>
                <a:cs typeface="Courier New" pitchFamily="49" charset="0"/>
              </a:rPr>
              <a:t>st</a:t>
            </a:r>
            <a:r>
              <a:rPr lang="en-US" sz="1400" dirty="0" smtClean="0">
                <a:solidFill>
                  <a:srgbClr val="000000"/>
                </a:solidFill>
                <a:latin typeface="Courier New" pitchFamily="49" charset="0"/>
                <a:cs typeface="Courier New" pitchFamily="49" charset="0"/>
              </a:rPr>
              <a:t>    5,[a]</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ld   %r0, [a]</a:t>
            </a:r>
            <a:endParaRPr lang="en-US" sz="1400" dirty="0">
              <a:solidFill>
                <a:srgbClr val="000000"/>
              </a:solidFill>
              <a:latin typeface="Courier New" pitchFamily="49" charset="0"/>
              <a:cs typeface="Courier New" pitchFamily="49" charset="0"/>
            </a:endParaRPr>
          </a:p>
        </p:txBody>
      </p:sp>
      <p:sp>
        <p:nvSpPr>
          <p:cNvPr id="7" name="Rectangle 6"/>
          <p:cNvSpPr/>
          <p:nvPr/>
        </p:nvSpPr>
        <p:spPr>
          <a:xfrm>
            <a:off x="6659217" y="5118652"/>
            <a:ext cx="327992" cy="2683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90600" y="4648200"/>
            <a:ext cx="291548" cy="2915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981200" y="3733800"/>
            <a:ext cx="4114800" cy="76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smtClean="0"/>
              <a:t>Variable ‘</a:t>
            </a:r>
            <a:r>
              <a:rPr lang="en-US" sz="1400" b="1" dirty="0" smtClean="0">
                <a:latin typeface="Courier New" pitchFamily="49" charset="0"/>
                <a:cs typeface="Courier New" pitchFamily="49" charset="0"/>
              </a:rPr>
              <a:t>a</a:t>
            </a:r>
            <a:r>
              <a:rPr lang="en-US" sz="1600" dirty="0" smtClean="0"/>
              <a:t>’ is referenced by its name.</a:t>
            </a:r>
            <a:br>
              <a:rPr lang="en-US" sz="1600" dirty="0" smtClean="0"/>
            </a:br>
            <a:r>
              <a:rPr lang="en-US" sz="1600" dirty="0" smtClean="0"/>
              <a:t>Note that it’s treated as a pointer</a:t>
            </a:r>
            <a:endParaRPr lang="en-US" sz="1600" dirty="0"/>
          </a:p>
        </p:txBody>
      </p:sp>
      <p:cxnSp>
        <p:nvCxnSpPr>
          <p:cNvPr id="13" name="Shape 12"/>
          <p:cNvCxnSpPr>
            <a:stCxn id="9" idx="1"/>
            <a:endCxn id="8" idx="0"/>
          </p:cNvCxnSpPr>
          <p:nvPr/>
        </p:nvCxnSpPr>
        <p:spPr>
          <a:xfrm rot="10800000" flipV="1">
            <a:off x="1136374" y="4114800"/>
            <a:ext cx="844826" cy="533400"/>
          </a:xfrm>
          <a:prstGeom prst="bentConnector2">
            <a:avLst/>
          </a:prstGeom>
          <a:ln>
            <a:tailEnd type="arrow"/>
          </a:ln>
        </p:spPr>
        <p:style>
          <a:lnRef idx="3">
            <a:schemeClr val="dk1"/>
          </a:lnRef>
          <a:fillRef idx="0">
            <a:schemeClr val="dk1"/>
          </a:fillRef>
          <a:effectRef idx="2">
            <a:schemeClr val="dk1"/>
          </a:effectRef>
          <a:fontRef idx="minor">
            <a:schemeClr val="tx1"/>
          </a:fontRef>
        </p:style>
      </p:cxnSp>
      <p:cxnSp>
        <p:nvCxnSpPr>
          <p:cNvPr id="15" name="Shape 14"/>
          <p:cNvCxnSpPr>
            <a:stCxn id="9" idx="3"/>
            <a:endCxn id="7" idx="0"/>
          </p:cNvCxnSpPr>
          <p:nvPr/>
        </p:nvCxnSpPr>
        <p:spPr>
          <a:xfrm>
            <a:off x="6096000" y="4114800"/>
            <a:ext cx="727213" cy="1003852"/>
          </a:xfrm>
          <a:prstGeom prst="bentConnector2">
            <a:avLst/>
          </a:prstGeom>
          <a:ln>
            <a:tailEnd type="arrow"/>
          </a:ln>
        </p:spPr>
        <p:style>
          <a:lnRef idx="3">
            <a:schemeClr val="dk1"/>
          </a:lnRef>
          <a:fillRef idx="0">
            <a:schemeClr val="dk1"/>
          </a:fillRef>
          <a:effectRef idx="2">
            <a:schemeClr val="dk1"/>
          </a:effectRef>
          <a:fontRef idx="minor">
            <a:schemeClr val="tx1"/>
          </a:fontRef>
        </p:style>
      </p:cxnSp>
      <p:sp>
        <p:nvSpPr>
          <p:cNvPr id="18" name="Chevron 17"/>
          <p:cNvSpPr/>
          <p:nvPr/>
        </p:nvSpPr>
        <p:spPr>
          <a:xfrm>
            <a:off x="4343400" y="5029200"/>
            <a:ext cx="1219200" cy="838200"/>
          </a:xfrm>
          <a:prstGeom prst="chevron">
            <a:avLst>
              <a:gd name="adj" fmla="val 19024"/>
            </a:avLst>
          </a:prstGeom>
        </p:spPr>
        <p:style>
          <a:lnRef idx="2">
            <a:schemeClr val="accent2">
              <a:shade val="50000"/>
            </a:schemeClr>
          </a:lnRef>
          <a:fillRef idx="1">
            <a:schemeClr val="accent2"/>
          </a:fillRef>
          <a:effectRef idx="0">
            <a:schemeClr val="accent2"/>
          </a:effectRef>
          <a:fontRef idx="minor">
            <a:schemeClr val="lt1"/>
          </a:fontRef>
        </p:style>
        <p:txBody>
          <a:bodyPr vert="horz" rtlCol="0" anchor="ctr"/>
          <a:lstStyle/>
          <a:p>
            <a:pPr algn="ctr"/>
            <a:r>
              <a:rPr lang="en-US" sz="1200" b="1" dirty="0" smtClean="0">
                <a:solidFill>
                  <a:schemeClr val="tx1"/>
                </a:solidFill>
              </a:rPr>
              <a:t>Compile</a:t>
            </a:r>
            <a:endParaRPr lang="en-US" sz="1200" b="1" dirty="0">
              <a:solidFill>
                <a:schemeClr val="tx1"/>
              </a:solidFill>
            </a:endParaRPr>
          </a:p>
        </p:txBody>
      </p:sp>
      <p:sp>
        <p:nvSpPr>
          <p:cNvPr id="19" name="Rectangle 18"/>
          <p:cNvSpPr/>
          <p:nvPr/>
        </p:nvSpPr>
        <p:spPr>
          <a:xfrm>
            <a:off x="6881192" y="5532783"/>
            <a:ext cx="304800" cy="2882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itle 1"/>
          <p:cNvSpPr>
            <a:spLocks noGrp="1"/>
          </p:cNvSpPr>
          <p:nvPr>
            <p:ph type="title" idx="4294967295"/>
          </p:nvPr>
        </p:nvSpPr>
        <p:spPr>
          <a:xfrm>
            <a:off x="457200" y="228600"/>
            <a:ext cx="8229600" cy="1143000"/>
          </a:xfrm>
        </p:spPr>
        <p:txBody>
          <a:bodyPr/>
          <a:lstStyle/>
          <a:p>
            <a:r>
              <a:rPr lang="en-US" dirty="0"/>
              <a:t>Mapping Memory Areas </a:t>
            </a:r>
            <a:r>
              <a:rPr lang="en-US" dirty="0" smtClean="0"/>
              <a:t>–</a:t>
            </a:r>
            <a:br>
              <a:rPr lang="en-US" dirty="0" smtClean="0"/>
            </a:br>
            <a:r>
              <a:rPr lang="en-US" dirty="0" smtClean="0"/>
              <a:t> Make your own heap</a:t>
            </a:r>
            <a:endParaRPr lang="en-US" dirty="0"/>
          </a:p>
        </p:txBody>
      </p:sp>
      <p:sp>
        <p:nvSpPr>
          <p:cNvPr id="4" name="TextBox 3"/>
          <p:cNvSpPr txBox="1">
            <a:spLocks noChangeArrowheads="1"/>
          </p:cNvSpPr>
          <p:nvPr/>
        </p:nvSpPr>
        <p:spPr bwMode="auto">
          <a:xfrm>
            <a:off x="533400" y="1752600"/>
            <a:ext cx="8077200" cy="4616648"/>
          </a:xfrm>
          <a:prstGeom prst="rect">
            <a:avLst/>
          </a:prstGeom>
          <a:solidFill>
            <a:schemeClr val="tx1"/>
          </a:solidFill>
          <a:ln w="15875">
            <a:solidFill>
              <a:schemeClr val="tx1"/>
            </a:solidFill>
            <a:miter lim="800000"/>
            <a:headEnd/>
            <a:tailEnd/>
          </a:ln>
        </p:spPr>
        <p:txBody>
          <a:bodyPr wrap="square">
            <a:spAutoFit/>
          </a:bodyPr>
          <a:lstStyle/>
          <a:p>
            <a:r>
              <a:rPr lang="en-US" sz="1400" dirty="0">
                <a:solidFill>
                  <a:srgbClr val="000000"/>
                </a:solidFill>
                <a:latin typeface="Courier New" pitchFamily="49" charset="0"/>
                <a:cs typeface="Courier New" pitchFamily="49" charset="0"/>
              </a:rPr>
              <a:t>MEMORY {</a:t>
            </a:r>
          </a:p>
          <a:p>
            <a:r>
              <a:rPr lang="en-US" sz="1400" dirty="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ROM</a:t>
            </a:r>
            <a:r>
              <a:rPr lang="en-US" sz="1400" dirty="0">
                <a:solidFill>
                  <a:srgbClr val="000000"/>
                </a:solidFill>
                <a:latin typeface="Courier New" pitchFamily="49" charset="0"/>
                <a:cs typeface="Courier New" pitchFamily="49" charset="0"/>
              </a:rPr>
              <a:t>: ORIGIN = </a:t>
            </a:r>
            <a:r>
              <a:rPr lang="en-US" sz="1400" dirty="0" smtClean="0">
                <a:solidFill>
                  <a:srgbClr val="000000"/>
                </a:solidFill>
                <a:latin typeface="Courier New" pitchFamily="49" charset="0"/>
                <a:cs typeface="Courier New" pitchFamily="49" charset="0"/>
              </a:rPr>
              <a:t>0x00000000 </a:t>
            </a:r>
            <a:r>
              <a:rPr lang="en-US" sz="1400" dirty="0">
                <a:solidFill>
                  <a:srgbClr val="000000"/>
                </a:solidFill>
                <a:latin typeface="Courier New" pitchFamily="49" charset="0"/>
                <a:cs typeface="Courier New" pitchFamily="49" charset="0"/>
              </a:rPr>
              <a:t>LENGTH = </a:t>
            </a:r>
            <a:r>
              <a:rPr lang="en-US" sz="1400" dirty="0" smtClean="0">
                <a:solidFill>
                  <a:srgbClr val="000000"/>
                </a:solidFill>
                <a:latin typeface="Courier New" pitchFamily="49" charset="0"/>
                <a:cs typeface="Courier New" pitchFamily="49" charset="0"/>
              </a:rPr>
              <a:t>0x2000</a:t>
            </a:r>
            <a:endParaRPr lang="en-US" sz="1400" dirty="0">
              <a:solidFill>
                <a:srgbClr val="000000"/>
              </a:solidFill>
              <a:latin typeface="Courier New" pitchFamily="49" charset="0"/>
              <a:cs typeface="Courier New" pitchFamily="49" charset="0"/>
            </a:endParaRPr>
          </a:p>
          <a:p>
            <a:r>
              <a:rPr lang="en-US" sz="1400" dirty="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RAM</a:t>
            </a:r>
            <a:r>
              <a:rPr lang="en-US" sz="1400" dirty="0">
                <a:solidFill>
                  <a:srgbClr val="000000"/>
                </a:solidFill>
                <a:latin typeface="Courier New" pitchFamily="49" charset="0"/>
                <a:cs typeface="Courier New" pitchFamily="49" charset="0"/>
              </a:rPr>
              <a:t>: ORIGIN = </a:t>
            </a:r>
            <a:r>
              <a:rPr lang="en-US" sz="1400" dirty="0" smtClean="0">
                <a:solidFill>
                  <a:srgbClr val="000000"/>
                </a:solidFill>
                <a:latin typeface="Courier New" pitchFamily="49" charset="0"/>
                <a:cs typeface="Courier New" pitchFamily="49" charset="0"/>
              </a:rPr>
              <a:t>0x00004000 </a:t>
            </a:r>
            <a:r>
              <a:rPr lang="en-US" sz="1400" dirty="0">
                <a:solidFill>
                  <a:srgbClr val="000000"/>
                </a:solidFill>
                <a:latin typeface="Courier New" pitchFamily="49" charset="0"/>
                <a:cs typeface="Courier New" pitchFamily="49" charset="0"/>
              </a:rPr>
              <a:t>LENGTH = </a:t>
            </a:r>
            <a:r>
              <a:rPr lang="en-US" sz="1400" dirty="0" smtClean="0">
                <a:solidFill>
                  <a:srgbClr val="000000"/>
                </a:solidFill>
                <a:latin typeface="Courier New" pitchFamily="49" charset="0"/>
                <a:cs typeface="Courier New" pitchFamily="49" charset="0"/>
              </a:rPr>
              <a:t>0xC000</a:t>
            </a:r>
            <a:endParaRPr lang="en-US" sz="1400" dirty="0">
              <a:solidFill>
                <a:srgbClr val="000000"/>
              </a:solidFill>
              <a:latin typeface="Courier New" pitchFamily="49" charset="0"/>
              <a:cs typeface="Courier New" pitchFamily="49" charset="0"/>
            </a:endParaRPr>
          </a:p>
          <a:p>
            <a:r>
              <a:rPr lang="en-US" sz="1400" dirty="0">
                <a:solidFill>
                  <a:srgbClr val="000000"/>
                </a:solidFill>
                <a:latin typeface="Courier New" pitchFamily="49" charset="0"/>
                <a:cs typeface="Courier New" pitchFamily="49" charset="0"/>
              </a:rPr>
              <a:t>}</a:t>
            </a:r>
          </a:p>
          <a:p>
            <a:endParaRPr lang="en-US" sz="1400" dirty="0">
              <a:solidFill>
                <a:srgbClr val="000000"/>
              </a:solidFill>
              <a:latin typeface="Courier New" pitchFamily="49" charset="0"/>
              <a:cs typeface="Courier New" pitchFamily="49" charset="0"/>
            </a:endParaRPr>
          </a:p>
          <a:p>
            <a:r>
              <a:rPr lang="en-US" sz="1400" dirty="0">
                <a:solidFill>
                  <a:srgbClr val="000000"/>
                </a:solidFill>
                <a:latin typeface="Courier New" pitchFamily="49" charset="0"/>
                <a:cs typeface="Courier New" pitchFamily="49" charset="0"/>
              </a:rPr>
              <a:t>SECTIONS {</a:t>
            </a:r>
          </a:p>
          <a:p>
            <a:r>
              <a:rPr lang="en-US" sz="1400" dirty="0">
                <a:solidFill>
                  <a:srgbClr val="000000"/>
                </a:solidFill>
                <a:latin typeface="Courier New" pitchFamily="49" charset="0"/>
                <a:cs typeface="Courier New" pitchFamily="49" charset="0"/>
              </a:rPr>
              <a:t>   GROUP: {</a:t>
            </a:r>
          </a:p>
          <a:p>
            <a:r>
              <a:rPr lang="en-US" sz="1400" dirty="0">
                <a:solidFill>
                  <a:srgbClr val="000000"/>
                </a:solidFill>
                <a:latin typeface="Courier New" pitchFamily="49" charset="0"/>
                <a:cs typeface="Courier New" pitchFamily="49" charset="0"/>
              </a:rPr>
              <a:t>      * (TEXT): {}</a:t>
            </a:r>
          </a:p>
          <a:p>
            <a:r>
              <a:rPr lang="en-US" sz="1400" dirty="0">
                <a:solidFill>
                  <a:srgbClr val="000000"/>
                </a:solidFill>
                <a:latin typeface="Courier New" pitchFamily="49" charset="0"/>
                <a:cs typeface="Courier New" pitchFamily="49" charset="0"/>
              </a:rPr>
              <a:t>      * (LIT): {}</a:t>
            </a:r>
          </a:p>
          <a:p>
            <a:r>
              <a:rPr lang="en-US" sz="1400" dirty="0">
                <a:solidFill>
                  <a:srgbClr val="000000"/>
                </a:solidFill>
                <a:latin typeface="Courier New" pitchFamily="49" charset="0"/>
                <a:cs typeface="Courier New" pitchFamily="49" charset="0"/>
              </a:rPr>
              <a:t>   } &gt; ROM</a:t>
            </a:r>
          </a:p>
          <a:p>
            <a:r>
              <a:rPr lang="en-US" sz="1400" dirty="0">
                <a:solidFill>
                  <a:srgbClr val="000000"/>
                </a:solidFill>
                <a:latin typeface="Courier New" pitchFamily="49" charset="0"/>
                <a:cs typeface="Courier New" pitchFamily="49" charset="0"/>
              </a:rPr>
              <a:t>   GROUP: {</a:t>
            </a:r>
          </a:p>
          <a:p>
            <a:r>
              <a:rPr lang="en-US" sz="1400" dirty="0" smtClean="0">
                <a:solidFill>
                  <a:srgbClr val="000000"/>
                </a:solidFill>
                <a:latin typeface="Courier New" pitchFamily="49" charset="0"/>
                <a:cs typeface="Courier New" pitchFamily="49" charset="0"/>
              </a:rPr>
              <a:t>      *(</a:t>
            </a:r>
            <a:r>
              <a:rPr lang="en-US" sz="1400" dirty="0">
                <a:solidFill>
                  <a:srgbClr val="000000"/>
                </a:solidFill>
                <a:latin typeface="Courier New" pitchFamily="49" charset="0"/>
                <a:cs typeface="Courier New" pitchFamily="49" charset="0"/>
              </a:rPr>
              <a:t>DATA): {}</a:t>
            </a:r>
          </a:p>
          <a:p>
            <a:r>
              <a:rPr lang="en-US" sz="1400" dirty="0" smtClean="0">
                <a:solidFill>
                  <a:srgbClr val="000000"/>
                </a:solidFill>
                <a:latin typeface="Courier New" pitchFamily="49" charset="0"/>
                <a:cs typeface="Courier New" pitchFamily="49" charset="0"/>
              </a:rPr>
              <a:t>      *(BSS): {}</a:t>
            </a:r>
          </a:p>
          <a:p>
            <a:r>
              <a:rPr lang="en-US" sz="1400" dirty="0" smtClean="0">
                <a:solidFill>
                  <a:srgbClr val="000000"/>
                </a:solidFill>
                <a:latin typeface="Courier New" pitchFamily="49" charset="0"/>
                <a:cs typeface="Courier New" pitchFamily="49" charset="0"/>
              </a:rPr>
              <a:t>      .stack ALIGN(4) SIZE(0x1000): {}</a:t>
            </a:r>
          </a:p>
          <a:p>
            <a:r>
              <a:rPr lang="en-US" sz="1400" dirty="0" smtClean="0">
                <a:solidFill>
                  <a:srgbClr val="000000"/>
                </a:solidFill>
                <a:latin typeface="Courier New" pitchFamily="49" charset="0"/>
                <a:cs typeface="Courier New" pitchFamily="49" charset="0"/>
              </a:rPr>
              <a:t>} </a:t>
            </a:r>
            <a:r>
              <a:rPr lang="en-US" sz="1400" dirty="0">
                <a:solidFill>
                  <a:srgbClr val="000000"/>
                </a:solidFill>
                <a:latin typeface="Courier New" pitchFamily="49" charset="0"/>
                <a:cs typeface="Courier New" pitchFamily="49" charset="0"/>
              </a:rPr>
              <a:t>&gt; RAM</a:t>
            </a:r>
          </a:p>
          <a:p>
            <a:r>
              <a:rPr lang="en-US" sz="1400" dirty="0" smtClean="0">
                <a:solidFill>
                  <a:srgbClr val="000000"/>
                </a:solidFill>
                <a:latin typeface="Courier New" pitchFamily="49" charset="0"/>
                <a:cs typeface="Courier New" pitchFamily="49" charset="0"/>
              </a:rPr>
              <a:t>}</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rPr>
              <a:t>// Mark unused memory for alternate heap management pool</a:t>
            </a:r>
          </a:p>
          <a:p>
            <a:r>
              <a:rPr lang="en-US" sz="1400" dirty="0" smtClean="0">
                <a:solidFill>
                  <a:srgbClr val="000000"/>
                </a:solidFill>
              </a:rPr>
              <a:t>__FREE_MEM = ADDR(.stack) + SIZEOF(.stack);</a:t>
            </a:r>
          </a:p>
          <a:p>
            <a:r>
              <a:rPr lang="en-US" sz="1400" dirty="0" smtClean="0">
                <a:solidFill>
                  <a:srgbClr val="000000"/>
                </a:solidFill>
              </a:rPr>
              <a:t>__FREE_MEM_END = ADDR(RAM) + SIZEOF(RAM);</a:t>
            </a:r>
          </a:p>
          <a:p>
            <a:endParaRPr lang="en-US" sz="1400" dirty="0">
              <a:solidFill>
                <a:srgbClr val="000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itle 1"/>
          <p:cNvSpPr>
            <a:spLocks noGrp="1"/>
          </p:cNvSpPr>
          <p:nvPr>
            <p:ph type="title" idx="4294967295"/>
          </p:nvPr>
        </p:nvSpPr>
        <p:spPr>
          <a:xfrm>
            <a:off x="457200" y="228600"/>
            <a:ext cx="8229600" cy="1143000"/>
          </a:xfrm>
        </p:spPr>
        <p:txBody>
          <a:bodyPr/>
          <a:lstStyle/>
          <a:p>
            <a:r>
              <a:rPr lang="en-US" dirty="0" smtClean="0"/>
              <a:t>Mapping Memory Areas –</a:t>
            </a:r>
            <a:br>
              <a:rPr lang="en-US" dirty="0" smtClean="0"/>
            </a:br>
            <a:r>
              <a:rPr lang="en-US" dirty="0" smtClean="0"/>
              <a:t> Make your own heap</a:t>
            </a:r>
            <a:endParaRPr lang="en-US" dirty="0"/>
          </a:p>
        </p:txBody>
      </p:sp>
      <p:sp>
        <p:nvSpPr>
          <p:cNvPr id="4" name="TextBox 3"/>
          <p:cNvSpPr txBox="1">
            <a:spLocks noChangeArrowheads="1"/>
          </p:cNvSpPr>
          <p:nvPr/>
        </p:nvSpPr>
        <p:spPr bwMode="auto">
          <a:xfrm>
            <a:off x="533400" y="1752600"/>
            <a:ext cx="8077200" cy="1600438"/>
          </a:xfrm>
          <a:prstGeom prst="rect">
            <a:avLst/>
          </a:prstGeom>
          <a:solidFill>
            <a:schemeClr val="tx1"/>
          </a:solidFill>
          <a:ln w="15875">
            <a:solidFill>
              <a:schemeClr val="tx1"/>
            </a:solidFill>
            <a:miter lim="800000"/>
            <a:headEnd/>
            <a:tailEnd/>
          </a:ln>
        </p:spPr>
        <p:txBody>
          <a:bodyPr wrap="square">
            <a:spAutoFit/>
          </a:bodyPr>
          <a:lstStyle/>
          <a:p>
            <a:r>
              <a:rPr lang="en-US" sz="1400" dirty="0" smtClean="0">
                <a:solidFill>
                  <a:srgbClr val="000000"/>
                </a:solidFill>
              </a:rPr>
              <a:t>extern char __FREE_MEM[], __FREE_MEM_END[];</a:t>
            </a:r>
            <a:br>
              <a:rPr lang="en-US" sz="1400" dirty="0" smtClean="0">
                <a:solidFill>
                  <a:srgbClr val="000000"/>
                </a:solidFill>
              </a:rPr>
            </a:br>
            <a:endParaRPr lang="en-US" sz="1400" dirty="0" smtClean="0">
              <a:solidFill>
                <a:srgbClr val="000000"/>
              </a:solidFill>
            </a:endParaRPr>
          </a:p>
          <a:p>
            <a:r>
              <a:rPr lang="en-US" sz="1400" dirty="0" smtClean="0">
                <a:solidFill>
                  <a:srgbClr val="000000"/>
                </a:solidFill>
              </a:rPr>
              <a:t>unsigned </a:t>
            </a:r>
            <a:r>
              <a:rPr lang="en-US" sz="1400" dirty="0" err="1" smtClean="0">
                <a:solidFill>
                  <a:srgbClr val="000000"/>
                </a:solidFill>
              </a:rPr>
              <a:t>sizeof_free_mem</a:t>
            </a:r>
            <a:r>
              <a:rPr lang="en-US" sz="1400" dirty="0" smtClean="0">
                <a:solidFill>
                  <a:srgbClr val="000000"/>
                </a:solidFill>
              </a:rPr>
              <a:t>() {</a:t>
            </a:r>
          </a:p>
          <a:p>
            <a:r>
              <a:rPr lang="en-US" sz="1400" dirty="0" smtClean="0">
                <a:solidFill>
                  <a:srgbClr val="000000"/>
                </a:solidFill>
              </a:rPr>
              <a:t>	</a:t>
            </a:r>
          </a:p>
          <a:p>
            <a:r>
              <a:rPr lang="en-US" sz="1400" dirty="0" smtClean="0">
                <a:solidFill>
                  <a:srgbClr val="000000"/>
                </a:solidFill>
              </a:rPr>
              <a:t>	return __FREE_MEM_END - __FREE_MEM;</a:t>
            </a:r>
          </a:p>
          <a:p>
            <a:endParaRPr lang="en-US" sz="1400" dirty="0" smtClean="0">
              <a:solidFill>
                <a:srgbClr val="000000"/>
              </a:solidFill>
            </a:endParaRPr>
          </a:p>
          <a:p>
            <a:r>
              <a:rPr lang="en-US" sz="1400" dirty="0" smtClean="0">
                <a:solidFill>
                  <a:srgbClr val="000000"/>
                </a:solidFill>
              </a:rPr>
              <a:t>}</a:t>
            </a:r>
            <a:endParaRPr lang="en-US" sz="1400" dirty="0">
              <a:solidFill>
                <a:srgbClr val="000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a:spLocks noChangeArrowheads="1"/>
          </p:cNvSpPr>
          <p:nvPr/>
        </p:nvSpPr>
        <p:spPr bwMode="auto">
          <a:xfrm>
            <a:off x="5181600" y="5029200"/>
            <a:ext cx="2971800" cy="738664"/>
          </a:xfrm>
          <a:prstGeom prst="rect">
            <a:avLst/>
          </a:prstGeom>
          <a:solidFill>
            <a:schemeClr val="tx1"/>
          </a:solidFill>
          <a:ln w="15875">
            <a:solidFill>
              <a:schemeClr val="tx1"/>
            </a:solidFill>
            <a:miter lim="800000"/>
            <a:headEnd/>
            <a:tailEnd/>
          </a:ln>
        </p:spPr>
        <p:txBody>
          <a:bodyPr wrap="square">
            <a:spAutoFit/>
          </a:bodyPr>
          <a:lstStyle/>
          <a:p>
            <a:r>
              <a:rPr lang="en-US" sz="1400" dirty="0" err="1" smtClean="0">
                <a:solidFill>
                  <a:srgbClr val="000000"/>
                </a:solidFill>
                <a:latin typeface="Courier New" pitchFamily="49" charset="0"/>
                <a:cs typeface="Courier New" pitchFamily="49" charset="0"/>
              </a:rPr>
              <a:t>st</a:t>
            </a:r>
            <a:r>
              <a:rPr lang="en-US" sz="1400" dirty="0" smtClean="0">
                <a:solidFill>
                  <a:srgbClr val="000000"/>
                </a:solidFill>
                <a:latin typeface="Courier New" pitchFamily="49" charset="0"/>
                <a:cs typeface="Courier New" pitchFamily="49" charset="0"/>
              </a:rPr>
              <a:t>    5, [.data + 0x00]</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ld   %r0, [.data + 0x00]</a:t>
            </a:r>
            <a:endParaRPr lang="en-US" sz="1400" dirty="0">
              <a:solidFill>
                <a:srgbClr val="000000"/>
              </a:solidFill>
              <a:latin typeface="Courier New" pitchFamily="49" charset="0"/>
              <a:cs typeface="Courier New" pitchFamily="49" charset="0"/>
            </a:endParaRPr>
          </a:p>
        </p:txBody>
      </p:sp>
      <p:sp>
        <p:nvSpPr>
          <p:cNvPr id="18" name="TextBox 17"/>
          <p:cNvSpPr txBox="1">
            <a:spLocks noChangeArrowheads="1"/>
          </p:cNvSpPr>
          <p:nvPr/>
        </p:nvSpPr>
        <p:spPr bwMode="auto">
          <a:xfrm>
            <a:off x="685800" y="5029200"/>
            <a:ext cx="2667000" cy="738664"/>
          </a:xfrm>
          <a:prstGeom prst="rect">
            <a:avLst/>
          </a:prstGeom>
          <a:solidFill>
            <a:schemeClr val="tx1"/>
          </a:solidFill>
          <a:ln w="15875">
            <a:solidFill>
              <a:schemeClr val="tx1"/>
            </a:solidFill>
            <a:miter lim="800000"/>
            <a:headEnd/>
            <a:tailEnd/>
          </a:ln>
        </p:spPr>
        <p:txBody>
          <a:bodyPr wrap="square">
            <a:spAutoFit/>
          </a:bodyPr>
          <a:lstStyle/>
          <a:p>
            <a:r>
              <a:rPr lang="en-US" sz="1400" dirty="0" err="1" smtClean="0">
                <a:solidFill>
                  <a:srgbClr val="000000"/>
                </a:solidFill>
                <a:latin typeface="Courier New" pitchFamily="49" charset="0"/>
                <a:cs typeface="Courier New" pitchFamily="49" charset="0"/>
              </a:rPr>
              <a:t>st</a:t>
            </a:r>
            <a:r>
              <a:rPr lang="en-US" sz="1400" dirty="0" smtClean="0">
                <a:solidFill>
                  <a:srgbClr val="000000"/>
                </a:solidFill>
                <a:latin typeface="Courier New" pitchFamily="49" charset="0"/>
                <a:cs typeface="Courier New" pitchFamily="49" charset="0"/>
              </a:rPr>
              <a:t>    5,[a]</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ld   %r0, [a]</a:t>
            </a:r>
            <a:endParaRPr lang="en-US" sz="1400" dirty="0">
              <a:solidFill>
                <a:srgbClr val="000000"/>
              </a:solidFill>
              <a:latin typeface="Courier New" pitchFamily="49" charset="0"/>
              <a:cs typeface="Courier New" pitchFamily="49" charset="0"/>
            </a:endParaRPr>
          </a:p>
        </p:txBody>
      </p:sp>
      <p:sp>
        <p:nvSpPr>
          <p:cNvPr id="161794" name="Title 1"/>
          <p:cNvSpPr>
            <a:spLocks noGrp="1"/>
          </p:cNvSpPr>
          <p:nvPr>
            <p:ph type="title" idx="4294967295"/>
          </p:nvPr>
        </p:nvSpPr>
        <p:spPr/>
        <p:txBody>
          <a:bodyPr/>
          <a:lstStyle/>
          <a:p>
            <a:r>
              <a:rPr lang="en-US" dirty="0"/>
              <a:t>The Build Process – </a:t>
            </a:r>
            <a:r>
              <a:rPr lang="en-US" dirty="0" smtClean="0"/>
              <a:t>Linkage</a:t>
            </a:r>
            <a:endParaRPr lang="en-US" dirty="0"/>
          </a:p>
        </p:txBody>
      </p:sp>
      <p:sp>
        <p:nvSpPr>
          <p:cNvPr id="3" name="Content Placeholder 2"/>
          <p:cNvSpPr>
            <a:spLocks noGrp="1"/>
          </p:cNvSpPr>
          <p:nvPr>
            <p:ph idx="4294967295"/>
          </p:nvPr>
        </p:nvSpPr>
        <p:spPr>
          <a:xfrm>
            <a:off x="457200" y="1600200"/>
            <a:ext cx="8229600" cy="2209800"/>
          </a:xfrm>
        </p:spPr>
        <p:txBody>
          <a:bodyPr>
            <a:normAutofit/>
          </a:bodyPr>
          <a:lstStyle/>
          <a:p>
            <a:r>
              <a:rPr lang="en-US" sz="2400" dirty="0" smtClean="0"/>
              <a:t>Linkage is the process of parsing an object file and creating </a:t>
            </a:r>
            <a:r>
              <a:rPr lang="en-US" sz="2400" b="1" dirty="0" err="1" smtClean="0"/>
              <a:t>relocatable</a:t>
            </a:r>
            <a:r>
              <a:rPr lang="en-US" sz="2400" b="1" dirty="0" smtClean="0"/>
              <a:t> object files</a:t>
            </a:r>
          </a:p>
          <a:p>
            <a:r>
              <a:rPr lang="en-US" sz="2400" b="1" dirty="0" err="1" smtClean="0"/>
              <a:t>Relocatable</a:t>
            </a:r>
            <a:r>
              <a:rPr lang="en-US" sz="2400" b="1" dirty="0" smtClean="0"/>
              <a:t> object files </a:t>
            </a:r>
            <a:r>
              <a:rPr lang="en-US" sz="2400" dirty="0" smtClean="0"/>
              <a:t>contain code, which uses </a:t>
            </a:r>
            <a:r>
              <a:rPr lang="en-US" sz="2400" b="1" dirty="0" smtClean="0"/>
              <a:t>relative addresses </a:t>
            </a:r>
            <a:r>
              <a:rPr lang="en-US" sz="2400" dirty="0" smtClean="0"/>
              <a:t>to reference variables</a:t>
            </a:r>
          </a:p>
          <a:p>
            <a:r>
              <a:rPr lang="en-US" sz="2400" dirty="0" smtClean="0"/>
              <a:t>Example:</a:t>
            </a:r>
            <a:endParaRPr lang="en-US" sz="2400" dirty="0"/>
          </a:p>
        </p:txBody>
      </p:sp>
      <p:sp>
        <p:nvSpPr>
          <p:cNvPr id="7" name="Rectangle 6"/>
          <p:cNvSpPr/>
          <p:nvPr/>
        </p:nvSpPr>
        <p:spPr>
          <a:xfrm>
            <a:off x="6241774" y="5069197"/>
            <a:ext cx="1524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86000" y="3733800"/>
            <a:ext cx="3962400" cy="76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800" dirty="0" smtClean="0"/>
              <a:t>Variable ‘</a:t>
            </a:r>
            <a:r>
              <a:rPr lang="en-US" sz="1600" b="1" dirty="0" smtClean="0">
                <a:latin typeface="Courier New" pitchFamily="49" charset="0"/>
                <a:cs typeface="Courier New" pitchFamily="49" charset="0"/>
              </a:rPr>
              <a:t>a</a:t>
            </a:r>
            <a:r>
              <a:rPr lang="en-US" sz="1800" dirty="0" smtClean="0"/>
              <a:t>’ is allocated with the first </a:t>
            </a:r>
            <a:r>
              <a:rPr lang="en-US" sz="1800" dirty="0" err="1" smtClean="0"/>
              <a:t>dword</a:t>
            </a:r>
            <a:r>
              <a:rPr lang="en-US" sz="1800" dirty="0" smtClean="0"/>
              <a:t> in the </a:t>
            </a:r>
            <a:r>
              <a:rPr lang="en-US" sz="1600" b="1" dirty="0" smtClean="0">
                <a:latin typeface="Courier New" pitchFamily="49" charset="0"/>
                <a:cs typeface="Courier New" pitchFamily="49" charset="0"/>
              </a:rPr>
              <a:t>.data </a:t>
            </a:r>
            <a:r>
              <a:rPr lang="en-US" sz="1800" dirty="0" smtClean="0"/>
              <a:t>segment</a:t>
            </a:r>
            <a:endParaRPr lang="en-US" sz="1800" dirty="0"/>
          </a:p>
        </p:txBody>
      </p:sp>
      <p:cxnSp>
        <p:nvCxnSpPr>
          <p:cNvPr id="13" name="Shape 12"/>
          <p:cNvCxnSpPr>
            <a:stCxn id="9" idx="1"/>
            <a:endCxn id="17" idx="0"/>
          </p:cNvCxnSpPr>
          <p:nvPr/>
        </p:nvCxnSpPr>
        <p:spPr>
          <a:xfrm rot="10800000" flipV="1">
            <a:off x="1792356" y="4114799"/>
            <a:ext cx="493644" cy="951083"/>
          </a:xfrm>
          <a:prstGeom prst="bentConnector2">
            <a:avLst/>
          </a:prstGeom>
          <a:ln>
            <a:tailEnd type="arrow"/>
          </a:ln>
        </p:spPr>
        <p:style>
          <a:lnRef idx="3">
            <a:schemeClr val="dk1"/>
          </a:lnRef>
          <a:fillRef idx="0">
            <a:schemeClr val="dk1"/>
          </a:fillRef>
          <a:effectRef idx="2">
            <a:schemeClr val="dk1"/>
          </a:effectRef>
          <a:fontRef idx="minor">
            <a:schemeClr val="tx1"/>
          </a:fontRef>
        </p:style>
      </p:cxnSp>
      <p:cxnSp>
        <p:nvCxnSpPr>
          <p:cNvPr id="15" name="Shape 14"/>
          <p:cNvCxnSpPr>
            <a:stCxn id="9" idx="3"/>
            <a:endCxn id="7" idx="0"/>
          </p:cNvCxnSpPr>
          <p:nvPr/>
        </p:nvCxnSpPr>
        <p:spPr>
          <a:xfrm>
            <a:off x="6248400" y="4114800"/>
            <a:ext cx="755374" cy="954397"/>
          </a:xfrm>
          <a:prstGeom prst="bentConnector2">
            <a:avLst/>
          </a:prstGeom>
          <a:ln>
            <a:tailEnd type="arrow"/>
          </a:ln>
        </p:spPr>
        <p:style>
          <a:lnRef idx="3">
            <a:schemeClr val="dk1"/>
          </a:lnRef>
          <a:fillRef idx="0">
            <a:schemeClr val="dk1"/>
          </a:fillRef>
          <a:effectRef idx="2">
            <a:schemeClr val="dk1"/>
          </a:effectRef>
          <a:fontRef idx="minor">
            <a:schemeClr val="tx1"/>
          </a:fontRef>
        </p:style>
      </p:cxnSp>
      <p:sp>
        <p:nvSpPr>
          <p:cNvPr id="16" name="Rectangle 15"/>
          <p:cNvSpPr/>
          <p:nvPr/>
        </p:nvSpPr>
        <p:spPr>
          <a:xfrm>
            <a:off x="6334539" y="5502965"/>
            <a:ext cx="1524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626703" y="5065883"/>
            <a:ext cx="331305" cy="2515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evron 18"/>
          <p:cNvSpPr/>
          <p:nvPr/>
        </p:nvSpPr>
        <p:spPr>
          <a:xfrm>
            <a:off x="3657600" y="4953000"/>
            <a:ext cx="1219200" cy="838200"/>
          </a:xfrm>
          <a:prstGeom prst="chevron">
            <a:avLst>
              <a:gd name="adj" fmla="val 19024"/>
            </a:avLst>
          </a:prstGeom>
        </p:spPr>
        <p:style>
          <a:lnRef idx="2">
            <a:schemeClr val="accent2">
              <a:shade val="50000"/>
            </a:schemeClr>
          </a:lnRef>
          <a:fillRef idx="1">
            <a:schemeClr val="accent2"/>
          </a:fillRef>
          <a:effectRef idx="0">
            <a:schemeClr val="accent2"/>
          </a:effectRef>
          <a:fontRef idx="minor">
            <a:schemeClr val="lt1"/>
          </a:fontRef>
        </p:style>
        <p:txBody>
          <a:bodyPr vert="horz" rtlCol="0" anchor="ctr"/>
          <a:lstStyle/>
          <a:p>
            <a:pPr algn="ctr"/>
            <a:r>
              <a:rPr lang="en-US" sz="1200" b="1" dirty="0" smtClean="0">
                <a:solidFill>
                  <a:schemeClr val="tx1"/>
                </a:solidFill>
              </a:rPr>
              <a:t>Link</a:t>
            </a:r>
            <a:endParaRPr lang="en-US" sz="1200" b="1"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idx="4294967295"/>
          </p:nvPr>
        </p:nvSpPr>
        <p:spPr/>
        <p:txBody>
          <a:bodyPr/>
          <a:lstStyle/>
          <a:p>
            <a:r>
              <a:rPr lang="en-US" dirty="0"/>
              <a:t>The Build Process – </a:t>
            </a:r>
            <a:r>
              <a:rPr lang="en-US" dirty="0" smtClean="0"/>
              <a:t>Locating</a:t>
            </a:r>
            <a:endParaRPr lang="en-US" dirty="0"/>
          </a:p>
        </p:txBody>
      </p:sp>
      <p:sp>
        <p:nvSpPr>
          <p:cNvPr id="3" name="Content Placeholder 2"/>
          <p:cNvSpPr>
            <a:spLocks noGrp="1"/>
          </p:cNvSpPr>
          <p:nvPr>
            <p:ph idx="4294967295"/>
          </p:nvPr>
        </p:nvSpPr>
        <p:spPr>
          <a:xfrm>
            <a:off x="457200" y="1600200"/>
            <a:ext cx="8229600" cy="4648200"/>
          </a:xfrm>
        </p:spPr>
        <p:txBody>
          <a:bodyPr>
            <a:normAutofit/>
          </a:bodyPr>
          <a:lstStyle/>
          <a:p>
            <a:r>
              <a:rPr lang="en-US" sz="2400" dirty="0" smtClean="0"/>
              <a:t>Usually, when programming for General Purpose computer which run a “full” OS (Linux or Windows) – Compiling and Linking is enough!</a:t>
            </a:r>
          </a:p>
          <a:p>
            <a:r>
              <a:rPr lang="en-US" sz="2400" b="1" dirty="0" smtClean="0"/>
              <a:t>Why does writing for Embedded Systems require the locating process as well?</a:t>
            </a:r>
          </a:p>
          <a:p>
            <a:pPr lvl="1"/>
            <a:r>
              <a:rPr lang="en-US" sz="2000" dirty="0" smtClean="0"/>
              <a:t>The answer is that the </a:t>
            </a:r>
            <a:r>
              <a:rPr lang="en-US" sz="2000" b="1" dirty="0" smtClean="0"/>
              <a:t>operating system</a:t>
            </a:r>
            <a:r>
              <a:rPr lang="en-US" sz="2000" dirty="0" smtClean="0"/>
              <a:t> does the “locating” for us</a:t>
            </a:r>
          </a:p>
          <a:p>
            <a:pPr lvl="1"/>
            <a:r>
              <a:rPr lang="en-US" sz="2000" dirty="0" smtClean="0"/>
              <a:t>When a program is run in a “full” OS, the different segments of the </a:t>
            </a:r>
            <a:r>
              <a:rPr lang="en-US" sz="2000" b="1" dirty="0" err="1" smtClean="0"/>
              <a:t>relocatable</a:t>
            </a:r>
            <a:r>
              <a:rPr lang="en-US" sz="2000" b="1" dirty="0" smtClean="0"/>
              <a:t> object files</a:t>
            </a:r>
            <a:r>
              <a:rPr lang="en-US" sz="2000" dirty="0" smtClean="0"/>
              <a:t> are assigned with addresses at runtime</a:t>
            </a:r>
          </a:p>
          <a:p>
            <a:pPr>
              <a:buNone/>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idx="4294967295"/>
          </p:nvPr>
        </p:nvSpPr>
        <p:spPr/>
        <p:txBody>
          <a:bodyPr/>
          <a:lstStyle/>
          <a:p>
            <a:r>
              <a:rPr lang="en-US" dirty="0"/>
              <a:t>The Build Process – Locating</a:t>
            </a:r>
          </a:p>
        </p:txBody>
      </p:sp>
      <p:sp>
        <p:nvSpPr>
          <p:cNvPr id="3" name="Content Placeholder 2"/>
          <p:cNvSpPr>
            <a:spLocks noGrp="1"/>
          </p:cNvSpPr>
          <p:nvPr>
            <p:ph idx="4294967295"/>
          </p:nvPr>
        </p:nvSpPr>
        <p:spPr>
          <a:xfrm>
            <a:off x="457200" y="1676400"/>
            <a:ext cx="8229600" cy="4114800"/>
          </a:xfrm>
        </p:spPr>
        <p:txBody>
          <a:bodyPr>
            <a:noAutofit/>
          </a:bodyPr>
          <a:lstStyle/>
          <a:p>
            <a:pPr>
              <a:lnSpc>
                <a:spcPct val="110000"/>
              </a:lnSpc>
            </a:pPr>
            <a:r>
              <a:rPr lang="en-US" sz="2400" dirty="0"/>
              <a:t>The locator is responsible for creating an </a:t>
            </a:r>
            <a:r>
              <a:rPr lang="en-US" sz="2400" b="1" dirty="0"/>
              <a:t>executable program </a:t>
            </a:r>
            <a:r>
              <a:rPr lang="en-US" sz="2400" dirty="0"/>
              <a:t>from the </a:t>
            </a:r>
            <a:r>
              <a:rPr lang="en-US" sz="2400" b="1" dirty="0" err="1"/>
              <a:t>relocatable</a:t>
            </a:r>
            <a:r>
              <a:rPr lang="en-US" sz="2400" b="1" dirty="0"/>
              <a:t> object file</a:t>
            </a:r>
          </a:p>
          <a:p>
            <a:pPr>
              <a:lnSpc>
                <a:spcPct val="110000"/>
              </a:lnSpc>
            </a:pPr>
            <a:r>
              <a:rPr lang="en-US" sz="2400" dirty="0"/>
              <a:t>The developer needs to provide the memory addresses </a:t>
            </a:r>
            <a:r>
              <a:rPr lang="en-US" sz="2400" dirty="0" smtClean="0"/>
              <a:t>for each section </a:t>
            </a:r>
            <a:r>
              <a:rPr lang="en-US" sz="2400" dirty="0"/>
              <a:t>as an </a:t>
            </a:r>
            <a:r>
              <a:rPr lang="en-US" sz="2400" dirty="0" smtClean="0"/>
              <a:t>input.</a:t>
            </a:r>
          </a:p>
          <a:p>
            <a:pPr lvl="1">
              <a:lnSpc>
                <a:spcPct val="110000"/>
              </a:lnSpc>
            </a:pPr>
            <a:r>
              <a:rPr lang="en-US" sz="2000" dirty="0" smtClean="0"/>
              <a:t>Memory configuration in supplied in a special command file.</a:t>
            </a:r>
            <a:br>
              <a:rPr lang="en-US" sz="2000" dirty="0" smtClean="0"/>
            </a:br>
            <a:r>
              <a:rPr lang="en-US" sz="2000" dirty="0" smtClean="0"/>
              <a:t>The file format is usually standard. (SVR3, SVR4 etc)</a:t>
            </a:r>
          </a:p>
          <a:p>
            <a:pPr>
              <a:lnSpc>
                <a:spcPct val="110000"/>
              </a:lnSpc>
            </a:pPr>
            <a:r>
              <a:rPr lang="en-US" sz="2400" dirty="0" smtClean="0"/>
              <a:t>This </a:t>
            </a:r>
            <a:r>
              <a:rPr lang="en-US" sz="2400" dirty="0"/>
              <a:t>is used to assign </a:t>
            </a:r>
            <a:r>
              <a:rPr lang="en-US" sz="2400" b="1" dirty="0"/>
              <a:t>physical memory </a:t>
            </a:r>
            <a:r>
              <a:rPr lang="en-US" sz="2400" b="1" dirty="0" smtClean="0"/>
              <a:t>addresses </a:t>
            </a:r>
            <a:r>
              <a:rPr lang="en-US" sz="2400" dirty="0"/>
              <a:t>for each </a:t>
            </a:r>
            <a:r>
              <a:rPr lang="en-US" sz="2400" dirty="0" smtClean="0"/>
              <a:t>section, and then – to each function and variable.</a:t>
            </a:r>
            <a:endParaRPr lang="en-US" sz="2400" dirty="0"/>
          </a:p>
          <a:p>
            <a:pPr>
              <a:lnSpc>
                <a:spcPct val="110000"/>
              </a:lnSpc>
            </a:pPr>
            <a:r>
              <a:rPr lang="en-US" sz="2400" dirty="0"/>
              <a:t>The </a:t>
            </a:r>
            <a:r>
              <a:rPr lang="en-US" sz="2400" b="1" dirty="0"/>
              <a:t>output</a:t>
            </a:r>
            <a:r>
              <a:rPr lang="en-US" sz="2400" dirty="0"/>
              <a:t> of the locator is a program that can be loaded into the target embedded system</a:t>
            </a:r>
          </a:p>
          <a:p>
            <a:pPr>
              <a:lnSpc>
                <a:spcPct val="110000"/>
              </a:lnSpc>
            </a:pPr>
            <a:r>
              <a:rPr lang="en-US" sz="2400" dirty="0"/>
              <a:t>In many cases the locator is integrated into the linker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a:spLocks noChangeArrowheads="1"/>
          </p:cNvSpPr>
          <p:nvPr/>
        </p:nvSpPr>
        <p:spPr bwMode="auto">
          <a:xfrm>
            <a:off x="5486400" y="3962400"/>
            <a:ext cx="2971800" cy="738664"/>
          </a:xfrm>
          <a:prstGeom prst="rect">
            <a:avLst/>
          </a:prstGeom>
          <a:solidFill>
            <a:schemeClr val="tx1"/>
          </a:solidFill>
          <a:ln w="15875">
            <a:solidFill>
              <a:schemeClr val="tx1"/>
            </a:solidFill>
            <a:miter lim="800000"/>
            <a:headEnd/>
            <a:tailEnd/>
          </a:ln>
        </p:spPr>
        <p:txBody>
          <a:bodyPr wrap="square">
            <a:spAutoFit/>
          </a:bodyPr>
          <a:lstStyle/>
          <a:p>
            <a:r>
              <a:rPr lang="en-US" sz="1400" dirty="0" err="1" smtClean="0">
                <a:solidFill>
                  <a:srgbClr val="000000"/>
                </a:solidFill>
                <a:latin typeface="Courier New" pitchFamily="49" charset="0"/>
                <a:cs typeface="Courier New" pitchFamily="49" charset="0"/>
              </a:rPr>
              <a:t>st</a:t>
            </a:r>
            <a:r>
              <a:rPr lang="en-US" sz="1400" dirty="0" smtClean="0">
                <a:solidFill>
                  <a:srgbClr val="000000"/>
                </a:solidFill>
                <a:latin typeface="Courier New" pitchFamily="49" charset="0"/>
                <a:cs typeface="Courier New" pitchFamily="49" charset="0"/>
              </a:rPr>
              <a:t>    5, [0x00100000]</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ld   %r0, [0x00100000]</a:t>
            </a:r>
            <a:endParaRPr lang="en-US" sz="1400" dirty="0">
              <a:solidFill>
                <a:srgbClr val="000000"/>
              </a:solidFill>
              <a:latin typeface="Courier New" pitchFamily="49" charset="0"/>
              <a:cs typeface="Courier New" pitchFamily="49" charset="0"/>
            </a:endParaRPr>
          </a:p>
        </p:txBody>
      </p:sp>
      <p:sp>
        <p:nvSpPr>
          <p:cNvPr id="21" name="TextBox 20"/>
          <p:cNvSpPr txBox="1">
            <a:spLocks noChangeArrowheads="1"/>
          </p:cNvSpPr>
          <p:nvPr/>
        </p:nvSpPr>
        <p:spPr bwMode="auto">
          <a:xfrm>
            <a:off x="642730" y="3939209"/>
            <a:ext cx="2971800" cy="738664"/>
          </a:xfrm>
          <a:prstGeom prst="rect">
            <a:avLst/>
          </a:prstGeom>
          <a:solidFill>
            <a:schemeClr val="tx1"/>
          </a:solidFill>
          <a:ln w="15875">
            <a:solidFill>
              <a:schemeClr val="tx1"/>
            </a:solidFill>
            <a:miter lim="800000"/>
            <a:headEnd/>
            <a:tailEnd/>
          </a:ln>
        </p:spPr>
        <p:txBody>
          <a:bodyPr wrap="square">
            <a:spAutoFit/>
          </a:bodyPr>
          <a:lstStyle/>
          <a:p>
            <a:r>
              <a:rPr lang="en-US" sz="1400" dirty="0" err="1" smtClean="0">
                <a:solidFill>
                  <a:srgbClr val="000000"/>
                </a:solidFill>
                <a:latin typeface="Courier New" pitchFamily="49" charset="0"/>
                <a:cs typeface="Courier New" pitchFamily="49" charset="0"/>
              </a:rPr>
              <a:t>st</a:t>
            </a:r>
            <a:r>
              <a:rPr lang="en-US" sz="1400" dirty="0" smtClean="0">
                <a:solidFill>
                  <a:srgbClr val="000000"/>
                </a:solidFill>
                <a:latin typeface="Courier New" pitchFamily="49" charset="0"/>
                <a:cs typeface="Courier New" pitchFamily="49" charset="0"/>
              </a:rPr>
              <a:t>    5, [.data + 0x00]</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ld   %r0, [.data + 0x00]</a:t>
            </a:r>
            <a:endParaRPr lang="en-US" sz="1400" dirty="0">
              <a:solidFill>
                <a:srgbClr val="000000"/>
              </a:solidFill>
              <a:latin typeface="Courier New" pitchFamily="49" charset="0"/>
              <a:cs typeface="Courier New" pitchFamily="49" charset="0"/>
            </a:endParaRPr>
          </a:p>
        </p:txBody>
      </p:sp>
      <p:sp>
        <p:nvSpPr>
          <p:cNvPr id="161794" name="Title 1"/>
          <p:cNvSpPr>
            <a:spLocks noGrp="1"/>
          </p:cNvSpPr>
          <p:nvPr>
            <p:ph type="title" idx="4294967295"/>
          </p:nvPr>
        </p:nvSpPr>
        <p:spPr/>
        <p:txBody>
          <a:bodyPr/>
          <a:lstStyle/>
          <a:p>
            <a:r>
              <a:rPr lang="en-US" dirty="0"/>
              <a:t>The Build Process – Locating</a:t>
            </a:r>
          </a:p>
        </p:txBody>
      </p:sp>
      <p:sp>
        <p:nvSpPr>
          <p:cNvPr id="6" name="Rectangle 5"/>
          <p:cNvSpPr/>
          <p:nvPr/>
        </p:nvSpPr>
        <p:spPr>
          <a:xfrm>
            <a:off x="2667000" y="2209800"/>
            <a:ext cx="3962400" cy="12192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800" dirty="0" smtClean="0"/>
              <a:t>Variable ‘</a:t>
            </a:r>
            <a:r>
              <a:rPr lang="en-US" sz="1600" b="1" dirty="0" smtClean="0">
                <a:latin typeface="Courier New" pitchFamily="49" charset="0"/>
                <a:cs typeface="Courier New" pitchFamily="49" charset="0"/>
              </a:rPr>
              <a:t>a</a:t>
            </a:r>
            <a:r>
              <a:rPr lang="en-US" sz="1800" dirty="0" smtClean="0"/>
              <a:t>’ is now assigned with a “final” physical address with the .data segment</a:t>
            </a:r>
            <a:endParaRPr lang="en-US" sz="1800" dirty="0"/>
          </a:p>
        </p:txBody>
      </p:sp>
      <p:cxnSp>
        <p:nvCxnSpPr>
          <p:cNvPr id="7" name="Shape 6"/>
          <p:cNvCxnSpPr>
            <a:stCxn id="6" idx="1"/>
            <a:endCxn id="17" idx="0"/>
          </p:cNvCxnSpPr>
          <p:nvPr/>
        </p:nvCxnSpPr>
        <p:spPr>
          <a:xfrm rot="10800000" flipV="1">
            <a:off x="2438400" y="2819400"/>
            <a:ext cx="228600" cy="1143000"/>
          </a:xfrm>
          <a:prstGeom prst="bentConnector2">
            <a:avLst/>
          </a:prstGeom>
          <a:ln>
            <a:tailEnd type="arrow"/>
          </a:ln>
        </p:spPr>
        <p:style>
          <a:lnRef idx="3">
            <a:schemeClr val="dk1"/>
          </a:lnRef>
          <a:fillRef idx="0">
            <a:schemeClr val="dk1"/>
          </a:fillRef>
          <a:effectRef idx="2">
            <a:schemeClr val="dk1"/>
          </a:effectRef>
          <a:fontRef idx="minor">
            <a:schemeClr val="tx1"/>
          </a:fontRef>
        </p:style>
      </p:cxnSp>
      <p:cxnSp>
        <p:nvCxnSpPr>
          <p:cNvPr id="8" name="Shape 7"/>
          <p:cNvCxnSpPr>
            <a:stCxn id="6" idx="3"/>
            <a:endCxn id="14" idx="0"/>
          </p:cNvCxnSpPr>
          <p:nvPr/>
        </p:nvCxnSpPr>
        <p:spPr>
          <a:xfrm>
            <a:off x="6629400" y="2819400"/>
            <a:ext cx="549965" cy="1176130"/>
          </a:xfrm>
          <a:prstGeom prst="bentConnector2">
            <a:avLst/>
          </a:prstGeom>
          <a:ln>
            <a:tailEnd type="arrow"/>
          </a:ln>
        </p:spPr>
        <p:style>
          <a:lnRef idx="3">
            <a:schemeClr val="dk1"/>
          </a:lnRef>
          <a:fillRef idx="0">
            <a:schemeClr val="dk1"/>
          </a:fillRef>
          <a:effectRef idx="2">
            <a:schemeClr val="dk1"/>
          </a:effectRef>
          <a:fontRef idx="minor">
            <a:schemeClr val="tx1"/>
          </a:fontRef>
        </p:style>
      </p:cxnSp>
      <p:sp>
        <p:nvSpPr>
          <p:cNvPr id="12" name="Chevron 11"/>
          <p:cNvSpPr/>
          <p:nvPr/>
        </p:nvSpPr>
        <p:spPr>
          <a:xfrm>
            <a:off x="4267200" y="3886200"/>
            <a:ext cx="762000" cy="838200"/>
          </a:xfrm>
          <a:prstGeom prst="chevron">
            <a:avLst>
              <a:gd name="adj" fmla="val 19024"/>
            </a:avLst>
          </a:prstGeom>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r>
              <a:rPr lang="en-US" sz="1200" b="1" dirty="0" smtClean="0">
                <a:solidFill>
                  <a:schemeClr val="tx1"/>
                </a:solidFill>
              </a:rPr>
              <a:t>Locate</a:t>
            </a:r>
            <a:endParaRPr lang="en-US" sz="1200" b="1" dirty="0">
              <a:solidFill>
                <a:schemeClr val="tx1"/>
              </a:solidFill>
            </a:endParaRPr>
          </a:p>
        </p:txBody>
      </p:sp>
      <p:sp>
        <p:nvSpPr>
          <p:cNvPr id="14" name="Rectangle 13"/>
          <p:cNvSpPr/>
          <p:nvPr/>
        </p:nvSpPr>
        <p:spPr>
          <a:xfrm>
            <a:off x="6536634" y="3995530"/>
            <a:ext cx="1285461" cy="2186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629400" y="4419600"/>
            <a:ext cx="1295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676400" y="3962400"/>
            <a:ext cx="1524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789043" y="4412974"/>
            <a:ext cx="1524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200400" y="5410200"/>
            <a:ext cx="27432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800" dirty="0" smtClean="0">
                <a:effectLst>
                  <a:outerShdw blurRad="38100" dist="38100" dir="2700000" algn="tl">
                    <a:srgbClr val="000000">
                      <a:alpha val="43137"/>
                    </a:srgbClr>
                  </a:outerShdw>
                </a:effectLst>
              </a:rPr>
              <a:t>.data segment is mapped to physical address  0x00100000</a:t>
            </a:r>
            <a:endParaRPr lang="en-US" sz="1800" dirty="0">
              <a:effectLst>
                <a:outerShdw blurRad="38100" dist="38100" dir="2700000" algn="tl">
                  <a:srgbClr val="000000">
                    <a:alpha val="43137"/>
                  </a:srgbClr>
                </a:outerShdw>
              </a:effectLst>
            </a:endParaRPr>
          </a:p>
        </p:txBody>
      </p:sp>
      <p:cxnSp>
        <p:nvCxnSpPr>
          <p:cNvPr id="20" name="Straight Arrow Connector 19"/>
          <p:cNvCxnSpPr>
            <a:stCxn id="16" idx="0"/>
            <a:endCxn id="12" idx="2"/>
          </p:cNvCxnSpPr>
          <p:nvPr/>
        </p:nvCxnSpPr>
        <p:spPr>
          <a:xfrm rot="5400000" flipH="1" flipV="1">
            <a:off x="4230959" y="5065441"/>
            <a:ext cx="685800" cy="3719"/>
          </a:xfrm>
          <a:prstGeom prst="straightConnector1">
            <a:avLst/>
          </a:prstGeom>
          <a:ln w="190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itle 1"/>
          <p:cNvSpPr>
            <a:spLocks noGrp="1"/>
          </p:cNvSpPr>
          <p:nvPr>
            <p:ph type="title" idx="4294967295"/>
          </p:nvPr>
        </p:nvSpPr>
        <p:spPr/>
        <p:txBody>
          <a:bodyPr/>
          <a:lstStyle/>
          <a:p>
            <a:r>
              <a:rPr lang="en-US" dirty="0" smtClean="0"/>
              <a:t>Sections</a:t>
            </a:r>
            <a:endParaRPr lang="en-US" dirty="0"/>
          </a:p>
        </p:txBody>
      </p:sp>
      <p:sp>
        <p:nvSpPr>
          <p:cNvPr id="3" name="Content Placeholder 2"/>
          <p:cNvSpPr>
            <a:spLocks noGrp="1"/>
          </p:cNvSpPr>
          <p:nvPr>
            <p:ph idx="4294967295"/>
          </p:nvPr>
        </p:nvSpPr>
        <p:spPr>
          <a:xfrm>
            <a:off x="457200" y="1447800"/>
            <a:ext cx="8229600" cy="4648200"/>
          </a:xfrm>
        </p:spPr>
        <p:txBody>
          <a:bodyPr>
            <a:normAutofit/>
          </a:bodyPr>
          <a:lstStyle/>
          <a:p>
            <a:pPr>
              <a:lnSpc>
                <a:spcPct val="110000"/>
              </a:lnSpc>
            </a:pPr>
            <a:r>
              <a:rPr lang="en-US" sz="2200" dirty="0"/>
              <a:t>The </a:t>
            </a:r>
            <a:r>
              <a:rPr lang="en-US" sz="2000" b="1" dirty="0" err="1" smtClean="0"/>
              <a:t>relocatable</a:t>
            </a:r>
            <a:r>
              <a:rPr lang="en-US" sz="2000" b="1" dirty="0" smtClean="0"/>
              <a:t> object files </a:t>
            </a:r>
            <a:r>
              <a:rPr lang="en-US" sz="2200" dirty="0" smtClean="0"/>
              <a:t>contains </a:t>
            </a:r>
            <a:r>
              <a:rPr lang="en-US" sz="2200" dirty="0"/>
              <a:t>many sections, classified according to </a:t>
            </a:r>
            <a:r>
              <a:rPr lang="en-US" sz="2200" b="1" dirty="0"/>
              <a:t>type</a:t>
            </a:r>
          </a:p>
          <a:p>
            <a:pPr>
              <a:lnSpc>
                <a:spcPct val="110000"/>
              </a:lnSpc>
            </a:pPr>
            <a:r>
              <a:rPr lang="en-US" sz="2200" dirty="0"/>
              <a:t>Exact section names are specific per target </a:t>
            </a:r>
            <a:r>
              <a:rPr lang="en-US" sz="2200" dirty="0" smtClean="0"/>
              <a:t>processor</a:t>
            </a:r>
          </a:p>
          <a:p>
            <a:pPr>
              <a:lnSpc>
                <a:spcPct val="110000"/>
              </a:lnSpc>
            </a:pPr>
            <a:r>
              <a:rPr lang="en-US" sz="2200" b="1" dirty="0" smtClean="0"/>
              <a:t>Everything you write in your code is related with one of the sections</a:t>
            </a:r>
            <a:r>
              <a:rPr lang="en-US" sz="2200" dirty="0" smtClean="0"/>
              <a:t>. These </a:t>
            </a:r>
            <a:r>
              <a:rPr lang="en-US" sz="2200" dirty="0"/>
              <a:t>are the common section </a:t>
            </a:r>
            <a:r>
              <a:rPr lang="en-US" sz="2200" dirty="0" smtClean="0"/>
              <a:t>types:</a:t>
            </a:r>
            <a:endParaRPr lang="en-US" sz="2200" dirty="0"/>
          </a:p>
        </p:txBody>
      </p:sp>
      <p:graphicFrame>
        <p:nvGraphicFramePr>
          <p:cNvPr id="4" name="Table 3"/>
          <p:cNvGraphicFramePr>
            <a:graphicFrameLocks noGrp="1"/>
          </p:cNvGraphicFramePr>
          <p:nvPr/>
        </p:nvGraphicFramePr>
        <p:xfrm>
          <a:off x="1219200" y="3657600"/>
          <a:ext cx="7086601" cy="2870200"/>
        </p:xfrm>
        <a:graphic>
          <a:graphicData uri="http://schemas.openxmlformats.org/drawingml/2006/table">
            <a:tbl>
              <a:tblPr firstRow="1" bandRow="1">
                <a:tableStyleId>{93296810-A885-4BE3-A3E7-6D5BEEA58F35}</a:tableStyleId>
              </a:tblPr>
              <a:tblGrid>
                <a:gridCol w="1167999"/>
                <a:gridCol w="2959301"/>
                <a:gridCol w="2959301"/>
              </a:tblGrid>
              <a:tr h="370840">
                <a:tc>
                  <a:txBody>
                    <a:bodyPr/>
                    <a:lstStyle/>
                    <a:p>
                      <a:r>
                        <a:rPr lang="en-US" sz="1400" baseline="0" dirty="0" smtClean="0"/>
                        <a:t>Type</a:t>
                      </a:r>
                      <a:endParaRPr lang="en-US" sz="1400" dirty="0"/>
                    </a:p>
                  </a:txBody>
                  <a:tcPr/>
                </a:tc>
                <a:tc>
                  <a:txBody>
                    <a:bodyPr/>
                    <a:lstStyle/>
                    <a:p>
                      <a:r>
                        <a:rPr lang="en-US" sz="1400" dirty="0" smtClean="0"/>
                        <a:t>Description</a:t>
                      </a:r>
                      <a:endParaRPr lang="en-US" sz="1400" dirty="0"/>
                    </a:p>
                  </a:txBody>
                  <a:tcPr/>
                </a:tc>
                <a:tc>
                  <a:txBody>
                    <a:bodyPr/>
                    <a:lstStyle/>
                    <a:p>
                      <a:r>
                        <a:rPr lang="en-US" sz="1400" dirty="0" smtClean="0"/>
                        <a:t>Typical</a:t>
                      </a:r>
                      <a:r>
                        <a:rPr lang="en-US" sz="1400" baseline="0" dirty="0" smtClean="0"/>
                        <a:t> Names</a:t>
                      </a:r>
                      <a:endParaRPr lang="en-US" sz="1400" dirty="0"/>
                    </a:p>
                  </a:txBody>
                  <a:tcPr/>
                </a:tc>
              </a:tr>
              <a:tr h="370840">
                <a:tc>
                  <a:txBody>
                    <a:bodyPr/>
                    <a:lstStyle/>
                    <a:p>
                      <a:r>
                        <a:rPr lang="en-US" sz="1400" dirty="0" smtClean="0"/>
                        <a:t>TEXT</a:t>
                      </a:r>
                      <a:endParaRPr lang="en-US" sz="1400" dirty="0"/>
                    </a:p>
                  </a:txBody>
                  <a:tcPr/>
                </a:tc>
                <a:tc>
                  <a:txBody>
                    <a:bodyPr/>
                    <a:lstStyle/>
                    <a:p>
                      <a:r>
                        <a:rPr lang="en-US" sz="1400" dirty="0" smtClean="0"/>
                        <a:t>Read Only, contains executable</a:t>
                      </a:r>
                      <a:r>
                        <a:rPr lang="en-US" sz="1400" baseline="0" dirty="0" smtClean="0"/>
                        <a:t> code</a:t>
                      </a:r>
                      <a:endParaRPr lang="en-US" sz="1400" dirty="0"/>
                    </a:p>
                  </a:txBody>
                  <a:tcPr/>
                </a:tc>
                <a:tc>
                  <a:txBody>
                    <a:bodyPr/>
                    <a:lstStyle/>
                    <a:p>
                      <a:r>
                        <a:rPr lang="en-US" sz="1400" dirty="0" smtClean="0"/>
                        <a:t>“.text”, “.init”, “.</a:t>
                      </a:r>
                      <a:r>
                        <a:rPr lang="en-US" sz="1400" dirty="0" err="1" smtClean="0"/>
                        <a:t>fini</a:t>
                      </a:r>
                      <a:r>
                        <a:rPr lang="en-US" sz="1400" dirty="0" smtClean="0"/>
                        <a:t>”</a:t>
                      </a:r>
                      <a:endParaRPr lang="en-US" sz="1400" dirty="0"/>
                    </a:p>
                  </a:txBody>
                  <a:tcPr/>
                </a:tc>
              </a:tr>
              <a:tr h="370840">
                <a:tc>
                  <a:txBody>
                    <a:bodyPr/>
                    <a:lstStyle/>
                    <a:p>
                      <a:r>
                        <a:rPr lang="en-US" sz="1400" dirty="0" smtClean="0"/>
                        <a:t>LIT</a:t>
                      </a:r>
                      <a:endParaRPr lang="en-US" sz="1400" dirty="0"/>
                    </a:p>
                  </a:txBody>
                  <a:tcPr/>
                </a:tc>
                <a:tc>
                  <a:txBody>
                    <a:bodyPr/>
                    <a:lstStyle/>
                    <a:p>
                      <a:r>
                        <a:rPr lang="en-US" sz="1400" dirty="0" smtClean="0"/>
                        <a:t>Read Only, contains data (constants)</a:t>
                      </a:r>
                      <a:endParaRPr lang="en-US" sz="1400" dirty="0"/>
                    </a:p>
                  </a:txBody>
                  <a:tcPr/>
                </a:tc>
                <a:tc>
                  <a:txBody>
                    <a:bodyPr/>
                    <a:lstStyle/>
                    <a:p>
                      <a:r>
                        <a:rPr lang="en-US" sz="1400" dirty="0" smtClean="0"/>
                        <a:t>“.</a:t>
                      </a:r>
                      <a:r>
                        <a:rPr lang="en-US" sz="1400" dirty="0" err="1" smtClean="0"/>
                        <a:t>initdata</a:t>
                      </a:r>
                      <a:r>
                        <a:rPr lang="en-US" sz="1400" dirty="0" smtClean="0"/>
                        <a:t>”, “.</a:t>
                      </a:r>
                      <a:r>
                        <a:rPr lang="en-US" sz="1400" dirty="0" err="1" smtClean="0"/>
                        <a:t>rodata</a:t>
                      </a:r>
                      <a:r>
                        <a:rPr lang="en-US" sz="1400" dirty="0" smtClean="0"/>
                        <a:t>”, “.</a:t>
                      </a:r>
                      <a:r>
                        <a:rPr lang="en-US" sz="1400" dirty="0" err="1" smtClean="0"/>
                        <a:t>rdata</a:t>
                      </a:r>
                      <a:r>
                        <a:rPr lang="en-US" sz="1400" dirty="0" smtClean="0"/>
                        <a:t>”, “.</a:t>
                      </a:r>
                      <a:r>
                        <a:rPr lang="en-US" sz="1400" dirty="0" err="1" smtClean="0"/>
                        <a:t>rosdata</a:t>
                      </a:r>
                      <a:r>
                        <a:rPr lang="en-US" sz="1400" dirty="0" smtClean="0"/>
                        <a:t>”</a:t>
                      </a:r>
                      <a:endParaRPr lang="en-US" sz="1400" dirty="0"/>
                    </a:p>
                  </a:txBody>
                  <a:tcPr/>
                </a:tc>
              </a:tr>
              <a:tr h="370840">
                <a:tc>
                  <a:txBody>
                    <a:bodyPr/>
                    <a:lstStyle/>
                    <a:p>
                      <a:r>
                        <a:rPr lang="en-US" sz="1400" dirty="0" smtClean="0"/>
                        <a:t>DATA</a:t>
                      </a:r>
                      <a:endParaRPr lang="en-US" sz="1400" dirty="0"/>
                    </a:p>
                  </a:txBody>
                  <a:tcPr/>
                </a:tc>
                <a:tc>
                  <a:txBody>
                    <a:bodyPr/>
                    <a:lstStyle/>
                    <a:p>
                      <a:r>
                        <a:rPr lang="en-US" sz="1400" dirty="0" smtClean="0"/>
                        <a:t>Read</a:t>
                      </a:r>
                      <a:r>
                        <a:rPr lang="en-US" sz="1400" baseline="0" dirty="0" smtClean="0"/>
                        <a:t> Write, contains writable data (</a:t>
                      </a:r>
                      <a:r>
                        <a:rPr lang="en-US" sz="1400" baseline="0" dirty="0" err="1" smtClean="0"/>
                        <a:t>globals</a:t>
                      </a:r>
                      <a:r>
                        <a:rPr lang="en-US" sz="1400" baseline="0" dirty="0" smtClean="0"/>
                        <a:t>)</a:t>
                      </a:r>
                      <a:endParaRPr lang="en-US" sz="1400" b="1" dirty="0"/>
                    </a:p>
                  </a:txBody>
                  <a:tcPr/>
                </a:tc>
                <a:tc>
                  <a:txBody>
                    <a:bodyPr/>
                    <a:lstStyle/>
                    <a:p>
                      <a:r>
                        <a:rPr lang="en-US" sz="1400" dirty="0" smtClean="0"/>
                        <a:t>“.data”, “.</a:t>
                      </a:r>
                      <a:r>
                        <a:rPr lang="en-US" sz="1400" dirty="0" err="1" smtClean="0"/>
                        <a:t>tls</a:t>
                      </a:r>
                      <a:r>
                        <a:rPr lang="en-US" sz="1400" dirty="0" smtClean="0"/>
                        <a:t>”, “.</a:t>
                      </a:r>
                      <a:r>
                        <a:rPr lang="en-US" sz="1400" dirty="0" err="1" smtClean="0"/>
                        <a:t>sdata</a:t>
                      </a:r>
                      <a:r>
                        <a:rPr lang="en-US" sz="1400" dirty="0" smtClean="0"/>
                        <a:t>”</a:t>
                      </a:r>
                      <a:endParaRPr lang="en-US" sz="1400" dirty="0"/>
                    </a:p>
                  </a:txBody>
                  <a:tcPr/>
                </a:tc>
              </a:tr>
              <a:tr h="370840">
                <a:tc>
                  <a:txBody>
                    <a:bodyPr/>
                    <a:lstStyle/>
                    <a:p>
                      <a:r>
                        <a:rPr lang="en-US" sz="1400" dirty="0" smtClean="0"/>
                        <a:t>BSS</a:t>
                      </a:r>
                      <a:endParaRPr lang="en-US" sz="1400" dirty="0"/>
                    </a:p>
                  </a:txBody>
                  <a:tcPr/>
                </a:tc>
                <a:tc>
                  <a:txBody>
                    <a:bodyPr/>
                    <a:lstStyle/>
                    <a:p>
                      <a:r>
                        <a:rPr lang="en-US" sz="1400" dirty="0" smtClean="0"/>
                        <a:t>Read</a:t>
                      </a:r>
                      <a:r>
                        <a:rPr lang="en-US" sz="1400" baseline="0" dirty="0" smtClean="0"/>
                        <a:t> Write, contains un-initialized data, usually set to 0 upon execution, does not occupy space in executable file</a:t>
                      </a:r>
                      <a:endParaRPr lang="en-US" sz="1400" b="1" dirty="0"/>
                    </a:p>
                  </a:txBody>
                  <a:tcPr/>
                </a:tc>
                <a:tc>
                  <a:txBody>
                    <a:bodyPr/>
                    <a:lstStyle/>
                    <a:p>
                      <a:r>
                        <a:rPr lang="en-US" sz="1400" dirty="0" smtClean="0"/>
                        <a:t>“.</a:t>
                      </a:r>
                      <a:r>
                        <a:rPr lang="en-US" sz="1400" dirty="0" err="1" smtClean="0"/>
                        <a:t>bss</a:t>
                      </a:r>
                      <a:r>
                        <a:rPr lang="en-US" sz="1400" dirty="0" smtClean="0"/>
                        <a:t>”, “.</a:t>
                      </a:r>
                      <a:r>
                        <a:rPr lang="en-US" sz="1400" dirty="0" err="1" smtClean="0"/>
                        <a:t>sbss</a:t>
                      </a:r>
                      <a:r>
                        <a:rPr lang="en-US" sz="1400" dirty="0" smtClean="0"/>
                        <a:t>”</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533400" y="2743200"/>
            <a:ext cx="8077200" cy="2031325"/>
          </a:xfrm>
          <a:prstGeom prst="rect">
            <a:avLst/>
          </a:prstGeom>
          <a:solidFill>
            <a:schemeClr val="tx1"/>
          </a:solidFill>
          <a:ln w="15875">
            <a:solidFill>
              <a:schemeClr val="tx1"/>
            </a:solidFill>
            <a:miter lim="800000"/>
            <a:headEnd/>
            <a:tailEnd/>
          </a:ln>
        </p:spPr>
        <p:txBody>
          <a:bodyPr wrap="square">
            <a:spAutoFit/>
          </a:bodyPr>
          <a:lstStyle/>
          <a:p>
            <a:r>
              <a:rPr lang="en-US" sz="1400" dirty="0" smtClean="0">
                <a:solidFill>
                  <a:srgbClr val="000000"/>
                </a:solidFill>
              </a:rPr>
              <a:t>const </a:t>
            </a:r>
            <a:r>
              <a:rPr lang="en-US" sz="1400" dirty="0" err="1" smtClean="0">
                <a:solidFill>
                  <a:srgbClr val="000000"/>
                </a:solidFill>
              </a:rPr>
              <a:t>int</a:t>
            </a:r>
            <a:r>
              <a:rPr lang="en-US" sz="1400" dirty="0" smtClean="0">
                <a:solidFill>
                  <a:srgbClr val="000000"/>
                </a:solidFill>
              </a:rPr>
              <a:t> a = 3;		</a:t>
            </a:r>
          </a:p>
          <a:p>
            <a:r>
              <a:rPr lang="en-US" sz="1400" dirty="0" err="1" smtClean="0">
                <a:solidFill>
                  <a:srgbClr val="000000"/>
                </a:solidFill>
              </a:rPr>
              <a:t>int</a:t>
            </a:r>
            <a:r>
              <a:rPr lang="en-US" sz="1400" dirty="0" smtClean="0">
                <a:solidFill>
                  <a:srgbClr val="000000"/>
                </a:solidFill>
              </a:rPr>
              <a:t> b; 			</a:t>
            </a:r>
          </a:p>
          <a:p>
            <a:r>
              <a:rPr lang="en-US" sz="1400" dirty="0" err="1" smtClean="0">
                <a:solidFill>
                  <a:srgbClr val="000000"/>
                </a:solidFill>
              </a:rPr>
              <a:t>int</a:t>
            </a:r>
            <a:r>
              <a:rPr lang="en-US" sz="1400" dirty="0" smtClean="0">
                <a:solidFill>
                  <a:srgbClr val="000000"/>
                </a:solidFill>
              </a:rPr>
              <a:t> c = 4; 		</a:t>
            </a:r>
          </a:p>
          <a:p>
            <a:r>
              <a:rPr lang="en-US" sz="1400" dirty="0" smtClean="0">
                <a:solidFill>
                  <a:srgbClr val="000000"/>
                </a:solidFill>
              </a:rPr>
              <a:t>			</a:t>
            </a:r>
          </a:p>
          <a:p>
            <a:r>
              <a:rPr lang="en-US" sz="1400" dirty="0" smtClean="0">
                <a:solidFill>
                  <a:srgbClr val="000000"/>
                </a:solidFill>
              </a:rPr>
              <a:t>void f(</a:t>
            </a:r>
            <a:r>
              <a:rPr lang="en-US" sz="1400" dirty="0" err="1" smtClean="0">
                <a:solidFill>
                  <a:srgbClr val="000000"/>
                </a:solidFill>
              </a:rPr>
              <a:t>int</a:t>
            </a:r>
            <a:r>
              <a:rPr lang="en-US" sz="1400" dirty="0" smtClean="0">
                <a:solidFill>
                  <a:srgbClr val="000000"/>
                </a:solidFill>
              </a:rPr>
              <a:t> </a:t>
            </a:r>
            <a:r>
              <a:rPr lang="en-US" sz="1400" dirty="0" err="1" smtClean="0">
                <a:solidFill>
                  <a:srgbClr val="000000"/>
                </a:solidFill>
              </a:rPr>
              <a:t>i</a:t>
            </a:r>
            <a:r>
              <a:rPr lang="en-US" sz="1400" dirty="0" smtClean="0">
                <a:solidFill>
                  <a:srgbClr val="000000"/>
                </a:solidFill>
              </a:rPr>
              <a:t>) 		</a:t>
            </a:r>
          </a:p>
          <a:p>
            <a:r>
              <a:rPr lang="en-US" sz="1400" dirty="0" smtClean="0">
                <a:solidFill>
                  <a:srgbClr val="000000"/>
                </a:solidFill>
              </a:rPr>
              <a:t>{</a:t>
            </a:r>
          </a:p>
          <a:p>
            <a:r>
              <a:rPr lang="en-US" sz="1400" dirty="0" smtClean="0">
                <a:solidFill>
                  <a:srgbClr val="000000"/>
                </a:solidFill>
              </a:rPr>
              <a:t>	</a:t>
            </a:r>
            <a:r>
              <a:rPr lang="en-US" sz="1400" dirty="0" err="1" smtClean="0">
                <a:solidFill>
                  <a:srgbClr val="000000"/>
                </a:solidFill>
              </a:rPr>
              <a:t>int</a:t>
            </a:r>
            <a:r>
              <a:rPr lang="en-US" sz="1400" dirty="0" smtClean="0">
                <a:solidFill>
                  <a:srgbClr val="000000"/>
                </a:solidFill>
              </a:rPr>
              <a:t> </a:t>
            </a:r>
            <a:r>
              <a:rPr lang="en-US" sz="1400" dirty="0" err="1" smtClean="0">
                <a:solidFill>
                  <a:srgbClr val="000000"/>
                </a:solidFill>
              </a:rPr>
              <a:t>var</a:t>
            </a:r>
            <a:r>
              <a:rPr lang="en-US" sz="1400" dirty="0" smtClean="0">
                <a:solidFill>
                  <a:srgbClr val="000000"/>
                </a:solidFill>
              </a:rPr>
              <a:t>;</a:t>
            </a:r>
          </a:p>
          <a:p>
            <a:r>
              <a:rPr lang="en-US" sz="1400" dirty="0" smtClean="0">
                <a:solidFill>
                  <a:srgbClr val="000000"/>
                </a:solidFill>
              </a:rPr>
              <a:t>	</a:t>
            </a:r>
            <a:r>
              <a:rPr lang="en-US" sz="1400" dirty="0" err="1" smtClean="0">
                <a:solidFill>
                  <a:srgbClr val="000000"/>
                </a:solidFill>
              </a:rPr>
              <a:t>var</a:t>
            </a:r>
            <a:r>
              <a:rPr lang="en-US" sz="1400" dirty="0" smtClean="0">
                <a:solidFill>
                  <a:srgbClr val="000000"/>
                </a:solidFill>
              </a:rPr>
              <a:t> = a + b + c + </a:t>
            </a:r>
            <a:r>
              <a:rPr lang="en-US" sz="1400" dirty="0" err="1" smtClean="0">
                <a:solidFill>
                  <a:srgbClr val="000000"/>
                </a:solidFill>
              </a:rPr>
              <a:t>i</a:t>
            </a:r>
            <a:r>
              <a:rPr lang="en-US" sz="1400" dirty="0" smtClean="0">
                <a:solidFill>
                  <a:srgbClr val="000000"/>
                </a:solidFill>
              </a:rPr>
              <a:t>;</a:t>
            </a:r>
          </a:p>
          <a:p>
            <a:r>
              <a:rPr lang="en-US" sz="1400" dirty="0" smtClean="0">
                <a:solidFill>
                  <a:srgbClr val="000000"/>
                </a:solidFill>
              </a:rPr>
              <a:t>}</a:t>
            </a:r>
            <a:endParaRPr lang="en-US" sz="1400" dirty="0">
              <a:solidFill>
                <a:srgbClr val="000000"/>
              </a:solidFill>
              <a:latin typeface="Courier New" pitchFamily="49" charset="0"/>
              <a:cs typeface="Courier New" pitchFamily="49" charset="0"/>
            </a:endParaRPr>
          </a:p>
        </p:txBody>
      </p:sp>
      <p:sp>
        <p:nvSpPr>
          <p:cNvPr id="25" name="Line Callout 2 24"/>
          <p:cNvSpPr/>
          <p:nvPr/>
        </p:nvSpPr>
        <p:spPr>
          <a:xfrm>
            <a:off x="4572000" y="5791200"/>
            <a:ext cx="1905000" cy="685800"/>
          </a:xfrm>
          <a:prstGeom prst="borderCallout2">
            <a:avLst>
              <a:gd name="adj1" fmla="val 18750"/>
              <a:gd name="adj2" fmla="val -8333"/>
              <a:gd name="adj3" fmla="val -45250"/>
              <a:gd name="adj4" fmla="val -65272"/>
              <a:gd name="adj5" fmla="val -231935"/>
              <a:gd name="adj6" fmla="val -137058"/>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938" name="Title 1"/>
          <p:cNvSpPr>
            <a:spLocks noGrp="1"/>
          </p:cNvSpPr>
          <p:nvPr>
            <p:ph type="title" idx="4294967295"/>
          </p:nvPr>
        </p:nvSpPr>
        <p:spPr>
          <a:xfrm>
            <a:off x="457200" y="228600"/>
            <a:ext cx="8229600" cy="1143000"/>
          </a:xfrm>
        </p:spPr>
        <p:txBody>
          <a:bodyPr/>
          <a:lstStyle/>
          <a:p>
            <a:r>
              <a:rPr lang="en-US" dirty="0" smtClean="0"/>
              <a:t>Sections - example</a:t>
            </a:r>
            <a:endParaRPr lang="en-US" dirty="0"/>
          </a:p>
        </p:txBody>
      </p:sp>
      <p:sp>
        <p:nvSpPr>
          <p:cNvPr id="5" name="Line Callout 2 4"/>
          <p:cNvSpPr/>
          <p:nvPr/>
        </p:nvSpPr>
        <p:spPr>
          <a:xfrm>
            <a:off x="6248400" y="1371600"/>
            <a:ext cx="1905000" cy="685800"/>
          </a:xfrm>
          <a:prstGeom prst="borderCallout2">
            <a:avLst>
              <a:gd name="adj1" fmla="val 18750"/>
              <a:gd name="adj2" fmla="val -8333"/>
              <a:gd name="adj3" fmla="val 21417"/>
              <a:gd name="adj4" fmla="val -87707"/>
              <a:gd name="adj5" fmla="val 220500"/>
              <a:gd name="adj6" fmla="val -225707"/>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324600" y="1524000"/>
            <a:ext cx="1752600" cy="400110"/>
          </a:xfrm>
          <a:prstGeom prst="rect">
            <a:avLst/>
          </a:prstGeom>
          <a:noFill/>
        </p:spPr>
        <p:txBody>
          <a:bodyPr wrap="square" rtlCol="0">
            <a:spAutoFit/>
          </a:bodyPr>
          <a:lstStyle/>
          <a:p>
            <a:pPr algn="ctr"/>
            <a:r>
              <a:rPr lang="en-US" dirty="0" smtClean="0"/>
              <a:t>LIT</a:t>
            </a:r>
            <a:endParaRPr lang="en-US" dirty="0"/>
          </a:p>
        </p:txBody>
      </p:sp>
      <p:sp>
        <p:nvSpPr>
          <p:cNvPr id="7" name="Line Callout 2 6"/>
          <p:cNvSpPr/>
          <p:nvPr/>
        </p:nvSpPr>
        <p:spPr>
          <a:xfrm>
            <a:off x="6248400" y="2209800"/>
            <a:ext cx="1905000" cy="685800"/>
          </a:xfrm>
          <a:prstGeom prst="borderCallout2">
            <a:avLst>
              <a:gd name="adj1" fmla="val 18750"/>
              <a:gd name="adj2" fmla="val -8333"/>
              <a:gd name="adj3" fmla="val 68084"/>
              <a:gd name="adj4" fmla="val -85307"/>
              <a:gd name="adj5" fmla="val 136500"/>
              <a:gd name="adj6" fmla="val -268907"/>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324600" y="2362200"/>
            <a:ext cx="1752600" cy="400110"/>
          </a:xfrm>
          <a:prstGeom prst="rect">
            <a:avLst/>
          </a:prstGeom>
          <a:noFill/>
        </p:spPr>
        <p:txBody>
          <a:bodyPr wrap="square" rtlCol="0">
            <a:spAutoFit/>
          </a:bodyPr>
          <a:lstStyle/>
          <a:p>
            <a:pPr algn="ctr"/>
            <a:r>
              <a:rPr lang="en-US" dirty="0" smtClean="0"/>
              <a:t>BSS</a:t>
            </a:r>
            <a:endParaRPr lang="en-US" dirty="0"/>
          </a:p>
        </p:txBody>
      </p:sp>
      <p:sp>
        <p:nvSpPr>
          <p:cNvPr id="9" name="Line Callout 2 8"/>
          <p:cNvSpPr/>
          <p:nvPr/>
        </p:nvSpPr>
        <p:spPr>
          <a:xfrm>
            <a:off x="6248400" y="3048000"/>
            <a:ext cx="1905000" cy="685800"/>
          </a:xfrm>
          <a:prstGeom prst="borderCallout2">
            <a:avLst>
              <a:gd name="adj1" fmla="val 18750"/>
              <a:gd name="adj2" fmla="val -8333"/>
              <a:gd name="adj3" fmla="val 21417"/>
              <a:gd name="adj4" fmla="val -87707"/>
              <a:gd name="adj5" fmla="val 41833"/>
              <a:gd name="adj6" fmla="val -253547"/>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324600" y="3200400"/>
            <a:ext cx="1752600" cy="400110"/>
          </a:xfrm>
          <a:prstGeom prst="rect">
            <a:avLst/>
          </a:prstGeom>
          <a:noFill/>
        </p:spPr>
        <p:txBody>
          <a:bodyPr wrap="square" rtlCol="0">
            <a:spAutoFit/>
          </a:bodyPr>
          <a:lstStyle/>
          <a:p>
            <a:pPr algn="ctr"/>
            <a:r>
              <a:rPr lang="en-US" dirty="0" smtClean="0"/>
              <a:t>DATA</a:t>
            </a:r>
            <a:endParaRPr lang="en-US" dirty="0"/>
          </a:p>
        </p:txBody>
      </p:sp>
      <p:sp>
        <p:nvSpPr>
          <p:cNvPr id="11" name="Line Callout 2 10"/>
          <p:cNvSpPr/>
          <p:nvPr/>
        </p:nvSpPr>
        <p:spPr>
          <a:xfrm>
            <a:off x="6248400" y="3886200"/>
            <a:ext cx="1905000" cy="1219200"/>
          </a:xfrm>
          <a:prstGeom prst="borderCallout2">
            <a:avLst>
              <a:gd name="adj1" fmla="val 18750"/>
              <a:gd name="adj2" fmla="val -8333"/>
              <a:gd name="adj3" fmla="val 10703"/>
              <a:gd name="adj4" fmla="val -88278"/>
              <a:gd name="adj5" fmla="val -5854"/>
              <a:gd name="adj6" fmla="val -252036"/>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324600" y="4038600"/>
            <a:ext cx="1752600" cy="892552"/>
          </a:xfrm>
          <a:prstGeom prst="rect">
            <a:avLst/>
          </a:prstGeom>
          <a:noFill/>
        </p:spPr>
        <p:txBody>
          <a:bodyPr wrap="square" rtlCol="0">
            <a:spAutoFit/>
          </a:bodyPr>
          <a:lstStyle/>
          <a:p>
            <a:pPr algn="ctr"/>
            <a:r>
              <a:rPr lang="en-US" dirty="0" smtClean="0"/>
              <a:t>.stack -&gt; BSS</a:t>
            </a:r>
          </a:p>
          <a:p>
            <a:pPr algn="ctr"/>
            <a:r>
              <a:rPr lang="en-US" sz="1600" dirty="0" smtClean="0"/>
              <a:t>(if not using CPU’s registers)</a:t>
            </a:r>
            <a:endParaRPr lang="en-US" dirty="0"/>
          </a:p>
        </p:txBody>
      </p:sp>
      <p:sp>
        <p:nvSpPr>
          <p:cNvPr id="13" name="Line Callout 2 12"/>
          <p:cNvSpPr/>
          <p:nvPr/>
        </p:nvSpPr>
        <p:spPr>
          <a:xfrm>
            <a:off x="4572000" y="5791200"/>
            <a:ext cx="1905000" cy="685800"/>
          </a:xfrm>
          <a:prstGeom prst="borderCallout2">
            <a:avLst>
              <a:gd name="adj1" fmla="val 18750"/>
              <a:gd name="adj2" fmla="val -8333"/>
              <a:gd name="adj3" fmla="val 19968"/>
              <a:gd name="adj4" fmla="val -87707"/>
              <a:gd name="adj5" fmla="val -179500"/>
              <a:gd name="adj6" fmla="val -127787"/>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648200" y="5943600"/>
            <a:ext cx="1752600" cy="400110"/>
          </a:xfrm>
          <a:prstGeom prst="rect">
            <a:avLst/>
          </a:prstGeom>
          <a:noFill/>
        </p:spPr>
        <p:txBody>
          <a:bodyPr wrap="square" rtlCol="0">
            <a:spAutoFit/>
          </a:bodyPr>
          <a:lstStyle/>
          <a:p>
            <a:pPr algn="ctr"/>
            <a:r>
              <a:rPr lang="en-US" dirty="0" smtClean="0"/>
              <a:t>TEXT</a:t>
            </a:r>
            <a:endParaRPr lang="en-US" dirty="0"/>
          </a:p>
        </p:txBody>
      </p:sp>
      <p:cxnSp>
        <p:nvCxnSpPr>
          <p:cNvPr id="20" name="Straight Connector 19"/>
          <p:cNvCxnSpPr/>
          <p:nvPr/>
        </p:nvCxnSpPr>
        <p:spPr>
          <a:xfrm rot="10800000" flipV="1">
            <a:off x="2133600" y="3985846"/>
            <a:ext cx="2157046" cy="20515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0800000">
            <a:off x="762000" y="5181600"/>
            <a:ext cx="2133600" cy="76200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flipH="1" flipV="1">
            <a:off x="114300" y="4533900"/>
            <a:ext cx="1295400" cy="1588"/>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295400" y="4267200"/>
            <a:ext cx="19050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81000" y="3581400"/>
            <a:ext cx="838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5"/>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5" grpId="0" animBg="1"/>
      <p:bldP spid="6" grpId="0"/>
      <p:bldP spid="7" grpId="0" animBg="1"/>
      <p:bldP spid="8" grpId="0"/>
      <p:bldP spid="9" grpId="0" animBg="1"/>
      <p:bldP spid="10" grpId="0"/>
      <p:bldP spid="11" grpId="0" animBg="1"/>
      <p:bldP spid="12" grpId="0"/>
      <p:bldP spid="13" grpId="0" animBg="1"/>
      <p:bldP spid="14" grpId="0"/>
      <p:bldP spid="27" grpId="0" animBg="1"/>
      <p:bldP spid="28" grpId="0" animBg="1"/>
    </p:bldLst>
  </p:timing>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Textured</Template>
  <TotalTime>58643</TotalTime>
  <Words>2826</Words>
  <Application>Microsoft Office PowerPoint</Application>
  <PresentationFormat>On-screen Show (4:3)</PresentationFormat>
  <Paragraphs>539</Paragraphs>
  <Slides>31</Slides>
  <Notes>30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Textured</vt:lpstr>
      <vt:lpstr>Legal Disclaimer</vt:lpstr>
      <vt:lpstr>Locating and the SVR3 file And a little about the stack and heap</vt:lpstr>
      <vt:lpstr>The Build Process – Compilation</vt:lpstr>
      <vt:lpstr>The Build Process – Linkage</vt:lpstr>
      <vt:lpstr>The Build Process – Locating</vt:lpstr>
      <vt:lpstr>The Build Process – Locating</vt:lpstr>
      <vt:lpstr>The Build Process – Locating</vt:lpstr>
      <vt:lpstr>Sections</vt:lpstr>
      <vt:lpstr>Sections - example</vt:lpstr>
      <vt:lpstr>Sections - example</vt:lpstr>
      <vt:lpstr>Mapping Sections - SVR3 / 4</vt:lpstr>
      <vt:lpstr>Mapping Sections Example: Default command file</vt:lpstr>
      <vt:lpstr>Mapping Sections Example – Memory Layout</vt:lpstr>
      <vt:lpstr>Mapping Sections Example: Memory Sections Mapping</vt:lpstr>
      <vt:lpstr>Mapping Sections Using memory ranges</vt:lpstr>
      <vt:lpstr>Mapping Sections Specifying memory ranges</vt:lpstr>
      <vt:lpstr>SVR3 Common Mistake #0</vt:lpstr>
      <vt:lpstr>Mapping Memory Areas</vt:lpstr>
      <vt:lpstr>Slide 19</vt:lpstr>
      <vt:lpstr>Slide 20</vt:lpstr>
      <vt:lpstr>Slide 21</vt:lpstr>
      <vt:lpstr>Slide 22</vt:lpstr>
      <vt:lpstr>Slide 23</vt:lpstr>
      <vt:lpstr>Slide 24</vt:lpstr>
      <vt:lpstr>Slide 25</vt:lpstr>
      <vt:lpstr>Mapping Memory Areas Example – Startup Sequence Code</vt:lpstr>
      <vt:lpstr>Startup code</vt:lpstr>
      <vt:lpstr>Startup code</vt:lpstr>
      <vt:lpstr>Backup</vt:lpstr>
      <vt:lpstr>Mapping Memory Areas –  Make your own heap</vt:lpstr>
      <vt:lpstr>Mapping Memory Areas –  Make your own heap</vt:lpstr>
    </vt:vector>
  </TitlesOfParts>
  <Company>Intel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LOMER</dc:creator>
  <cp:lastModifiedBy>Kaufman Netanel</cp:lastModifiedBy>
  <cp:revision>227</cp:revision>
  <dcterms:created xsi:type="dcterms:W3CDTF">2008-03-10T21:14:46Z</dcterms:created>
  <dcterms:modified xsi:type="dcterms:W3CDTF">2010-03-10T18:14:51Z</dcterms:modified>
</cp:coreProperties>
</file>