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4"/>
  </p:notesMasterIdLst>
  <p:handoutMasterIdLst>
    <p:handoutMasterId r:id="rId25"/>
  </p:handoutMasterIdLst>
  <p:sldIdLst>
    <p:sldId id="278" r:id="rId2"/>
    <p:sldId id="264" r:id="rId3"/>
    <p:sldId id="257" r:id="rId4"/>
    <p:sldId id="279" r:id="rId5"/>
    <p:sldId id="271" r:id="rId6"/>
    <p:sldId id="265" r:id="rId7"/>
    <p:sldId id="266" r:id="rId8"/>
    <p:sldId id="267" r:id="rId9"/>
    <p:sldId id="268" r:id="rId10"/>
    <p:sldId id="269" r:id="rId11"/>
    <p:sldId id="270" r:id="rId12"/>
    <p:sldId id="256" r:id="rId13"/>
    <p:sldId id="259" r:id="rId14"/>
    <p:sldId id="260" r:id="rId15"/>
    <p:sldId id="261" r:id="rId16"/>
    <p:sldId id="280" r:id="rId17"/>
    <p:sldId id="272" r:id="rId18"/>
    <p:sldId id="273" r:id="rId19"/>
    <p:sldId id="275" r:id="rId20"/>
    <p:sldId id="274" r:id="rId21"/>
    <p:sldId id="277" r:id="rId22"/>
    <p:sldId id="276" r:id="rId23"/>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Arial" charset="0"/>
      </a:defRPr>
    </a:lvl1pPr>
    <a:lvl2pPr marL="457200" algn="l" rtl="0" fontAlgn="base">
      <a:spcBef>
        <a:spcPct val="0"/>
      </a:spcBef>
      <a:spcAft>
        <a:spcPct val="0"/>
      </a:spcAft>
      <a:defRPr sz="2000" kern="1200">
        <a:solidFill>
          <a:schemeClr val="tx1"/>
        </a:solidFill>
        <a:latin typeface="Tahoma" pitchFamily="34" charset="0"/>
        <a:ea typeface="+mn-ea"/>
        <a:cs typeface="Arial" charset="0"/>
      </a:defRPr>
    </a:lvl2pPr>
    <a:lvl3pPr marL="914400" algn="l" rtl="0" fontAlgn="base">
      <a:spcBef>
        <a:spcPct val="0"/>
      </a:spcBef>
      <a:spcAft>
        <a:spcPct val="0"/>
      </a:spcAft>
      <a:defRPr sz="2000" kern="1200">
        <a:solidFill>
          <a:schemeClr val="tx1"/>
        </a:solidFill>
        <a:latin typeface="Tahoma" pitchFamily="34" charset="0"/>
        <a:ea typeface="+mn-ea"/>
        <a:cs typeface="Arial" charset="0"/>
      </a:defRPr>
    </a:lvl3pPr>
    <a:lvl4pPr marL="1371600" algn="l" rtl="0" fontAlgn="base">
      <a:spcBef>
        <a:spcPct val="0"/>
      </a:spcBef>
      <a:spcAft>
        <a:spcPct val="0"/>
      </a:spcAft>
      <a:defRPr sz="2000" kern="1200">
        <a:solidFill>
          <a:schemeClr val="tx1"/>
        </a:solidFill>
        <a:latin typeface="Tahoma" pitchFamily="34" charset="0"/>
        <a:ea typeface="+mn-ea"/>
        <a:cs typeface="Arial" charset="0"/>
      </a:defRPr>
    </a:lvl4pPr>
    <a:lvl5pPr marL="1828800" algn="l" rtl="0" fontAlgn="base">
      <a:spcBef>
        <a:spcPct val="0"/>
      </a:spcBef>
      <a:spcAft>
        <a:spcPct val="0"/>
      </a:spcAft>
      <a:defRPr sz="2000" kern="1200">
        <a:solidFill>
          <a:schemeClr val="tx1"/>
        </a:solidFill>
        <a:latin typeface="Tahoma" pitchFamily="34" charset="0"/>
        <a:ea typeface="+mn-ea"/>
        <a:cs typeface="Arial" charset="0"/>
      </a:defRPr>
    </a:lvl5pPr>
    <a:lvl6pPr marL="2286000" algn="l" defTabSz="914400" rtl="0" eaLnBrk="1" latinLnBrk="0" hangingPunct="1">
      <a:defRPr sz="2000" kern="1200">
        <a:solidFill>
          <a:schemeClr val="tx1"/>
        </a:solidFill>
        <a:latin typeface="Tahoma" pitchFamily="34" charset="0"/>
        <a:ea typeface="+mn-ea"/>
        <a:cs typeface="Arial" charset="0"/>
      </a:defRPr>
    </a:lvl6pPr>
    <a:lvl7pPr marL="2743200" algn="l" defTabSz="914400" rtl="0" eaLnBrk="1" latinLnBrk="0" hangingPunct="1">
      <a:defRPr sz="2000" kern="1200">
        <a:solidFill>
          <a:schemeClr val="tx1"/>
        </a:solidFill>
        <a:latin typeface="Tahoma" pitchFamily="34" charset="0"/>
        <a:ea typeface="+mn-ea"/>
        <a:cs typeface="Arial" charset="0"/>
      </a:defRPr>
    </a:lvl7pPr>
    <a:lvl8pPr marL="3200400" algn="l" defTabSz="914400" rtl="0" eaLnBrk="1" latinLnBrk="0" hangingPunct="1">
      <a:defRPr sz="2000" kern="1200">
        <a:solidFill>
          <a:schemeClr val="tx1"/>
        </a:solidFill>
        <a:latin typeface="Tahoma" pitchFamily="34" charset="0"/>
        <a:ea typeface="+mn-ea"/>
        <a:cs typeface="Arial" charset="0"/>
      </a:defRPr>
    </a:lvl8pPr>
    <a:lvl9pPr marL="3657600" algn="l" defTabSz="914400" rtl="0" eaLnBrk="1" latinLnBrk="0" hangingPunct="1">
      <a:defRPr sz="2000"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FF00"/>
    <a:srgbClr val="FF0000"/>
    <a:srgbClr val="0080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58" autoAdjust="0"/>
  </p:normalViewPr>
  <p:slideViewPr>
    <p:cSldViewPr>
      <p:cViewPr varScale="1">
        <p:scale>
          <a:sx n="88" d="100"/>
          <a:sy n="88" d="100"/>
        </p:scale>
        <p:origin x="-1374" y="-96"/>
      </p:cViewPr>
      <p:guideLst>
        <p:guide orient="horz" pos="2160"/>
        <p:guide pos="2880"/>
      </p:guideLst>
    </p:cSldViewPr>
  </p:slideViewPr>
  <p:outlineViewPr>
    <p:cViewPr>
      <p:scale>
        <a:sx n="33" d="100"/>
        <a:sy n="33" d="100"/>
      </p:scale>
      <p:origin x="18" y="229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9F12B9B-039E-479A-9C36-F944FF2CCCE3}" type="datetimeFigureOut">
              <a:rPr lang="en-US" smtClean="0"/>
              <a:pPr/>
              <a:t>2/20/2013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23F6790-73D2-4BDF-B444-9BEC3B0EC7F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defRPr>
            </a:lvl1pPr>
          </a:lstStyle>
          <a:p>
            <a:endParaRPr lang="en-US"/>
          </a:p>
        </p:txBody>
      </p:sp>
      <p:sp>
        <p:nvSpPr>
          <p:cNvPr id="4813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defRPr>
            </a:lvl1pPr>
          </a:lstStyle>
          <a:p>
            <a:endParaRPr lang="en-US"/>
          </a:p>
        </p:txBody>
      </p:sp>
      <p:sp>
        <p:nvSpPr>
          <p:cNvPr id="4813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defRPr>
            </a:lvl1pPr>
          </a:lstStyle>
          <a:p>
            <a:fld id="{BC868DAF-218C-4B07-B24D-942BF7A543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5EDB6058-310A-4845-94AE-ED2F275ED4FE}"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868DAF-218C-4B07-B24D-942BF7A543C4}"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868DAF-218C-4B07-B24D-942BF7A543C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endParaRPr lang="en-US" dirty="0"/>
          </a:p>
        </p:txBody>
      </p:sp>
      <p:sp>
        <p:nvSpPr>
          <p:cNvPr id="4" name="Slide Number Placeholder 3"/>
          <p:cNvSpPr>
            <a:spLocks noGrp="1"/>
          </p:cNvSpPr>
          <p:nvPr>
            <p:ph type="sldNum" sz="quarter" idx="10"/>
          </p:nvPr>
        </p:nvSpPr>
        <p:spPr/>
        <p:txBody>
          <a:bodyPr/>
          <a:lstStyle/>
          <a:p>
            <a:fld id="{BC868DAF-218C-4B07-B24D-942BF7A543C4}"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868DAF-218C-4B07-B24D-942BF7A543C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2457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4580" name="Rectangle 4"/>
          <p:cNvSpPr>
            <a:spLocks noGrp="1" noChangeArrowheads="1"/>
          </p:cNvSpPr>
          <p:nvPr>
            <p:ph type="dt" sz="quarter" idx="2"/>
          </p:nvPr>
        </p:nvSpPr>
        <p:spPr/>
        <p:txBody>
          <a:bodyPr/>
          <a:lstStyle>
            <a:lvl1pPr>
              <a:defRPr/>
            </a:lvl1pPr>
          </a:lstStyle>
          <a:p>
            <a:endParaRPr lang="en-US"/>
          </a:p>
        </p:txBody>
      </p:sp>
      <p:sp>
        <p:nvSpPr>
          <p:cNvPr id="24581" name="Rectangle 5"/>
          <p:cNvSpPr>
            <a:spLocks noGrp="1" noChangeArrowheads="1"/>
          </p:cNvSpPr>
          <p:nvPr>
            <p:ph type="ftr" sz="quarter" idx="3"/>
          </p:nvPr>
        </p:nvSpPr>
        <p:spPr/>
        <p:txBody>
          <a:bodyPr/>
          <a:lstStyle>
            <a:lvl1pPr>
              <a:defRPr/>
            </a:lvl1pPr>
          </a:lstStyle>
          <a:p>
            <a:endParaRPr lang="en-US"/>
          </a:p>
        </p:txBody>
      </p:sp>
      <p:sp>
        <p:nvSpPr>
          <p:cNvPr id="24582" name="Rectangle 6"/>
          <p:cNvSpPr>
            <a:spLocks noGrp="1" noChangeArrowheads="1"/>
          </p:cNvSpPr>
          <p:nvPr>
            <p:ph type="sldNum" sz="quarter" idx="4"/>
          </p:nvPr>
        </p:nvSpPr>
        <p:spPr/>
        <p:txBody>
          <a:bodyPr/>
          <a:lstStyle>
            <a:lvl1pPr>
              <a:defRPr/>
            </a:lvl1pPr>
          </a:lstStyle>
          <a:p>
            <a:fld id="{88DCF8BE-E4EA-4EEA-9A9E-4329D4F83A1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29540B-C009-4B1F-8B2D-0892D3A9D5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96E1D0-3DEA-4C3D-8F40-03A22F82EE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63D80D8-1488-4773-BEB7-AE3A28507D8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0FEE8B5-58EB-4FA6-BFFC-2ED04B55F88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1BEB0E63-3F0F-46BD-92A9-D25891D5AB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54F422-DB2F-4B75-B572-23302DDBB5D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79C899-C00C-4964-B936-58C8861F91E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AF72B0-03F5-4772-B9A0-9DF93E218D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4F5A24-EF4A-404C-B2C0-0097F07AD95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6C9F8AC-029A-4409-A6E3-FA76BAACF8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9267BED-0DBC-4BB3-8373-F681BD284F5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CA1FC0-7DA1-4AC1-A511-27AABF40A14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94C071-F982-45A0-9286-E5545DD74A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5"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en-US"/>
          </a:p>
        </p:txBody>
      </p:sp>
      <p:sp>
        <p:nvSpPr>
          <p:cNvPr id="235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en-US"/>
          </a:p>
        </p:txBody>
      </p:sp>
      <p:sp>
        <p:nvSpPr>
          <p:cNvPr id="235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0E04F045-2DCC-4C3A-8D17-B2049EF82EE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ari.yoskovitz@inte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oodle.cs.huji.ac.il/cs09/mod/resource/view.php?id=184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09600" y="228600"/>
            <a:ext cx="8229600" cy="1371600"/>
          </a:xfrm>
        </p:spPr>
        <p:txBody>
          <a:bodyPr/>
          <a:lstStyle/>
          <a:p>
            <a:pPr>
              <a:defRPr/>
            </a:pPr>
            <a:r>
              <a:rPr lang="en-US" sz="3600" dirty="0"/>
              <a:t>Legal Disclaimer</a:t>
            </a:r>
          </a:p>
        </p:txBody>
      </p:sp>
      <p:sp>
        <p:nvSpPr>
          <p:cNvPr id="411651" name="Rectangle 3"/>
          <p:cNvSpPr>
            <a:spLocks noGrp="1" noChangeArrowheads="1"/>
          </p:cNvSpPr>
          <p:nvPr>
            <p:ph type="body" idx="1"/>
          </p:nvPr>
        </p:nvSpPr>
        <p:spPr>
          <a:xfrm>
            <a:off x="457200" y="1905000"/>
            <a:ext cx="8237538" cy="4495800"/>
          </a:xfrm>
        </p:spPr>
        <p:txBody>
          <a:bodyPr/>
          <a:lstStyle/>
          <a:p>
            <a:pPr>
              <a:lnSpc>
                <a:spcPct val="80000"/>
              </a:lnSpc>
              <a:defRPr/>
            </a:pPr>
            <a:r>
              <a:rPr lang="en-US" sz="1100" dirty="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pPr>
              <a:lnSpc>
                <a:spcPct val="80000"/>
              </a:lnSpc>
              <a:defRPr/>
            </a:pPr>
            <a:r>
              <a:rPr lang="en-US" sz="1100" dirty="0"/>
              <a:t>UNLESS OTHERWISE AGREED IN WRITING BY INTEL, THE INTEL PRODUCTS ARE NOT DESIGNED NOR INTENDED FOR ANY APPLICATION IN WHICH THE FAILURE OF THE INTEL PRODUCT COULD CREATE A SITUATION WHERE PERSONAL INJURY OR DEATH MAY OCCUR.</a:t>
            </a:r>
          </a:p>
          <a:p>
            <a:pPr>
              <a:lnSpc>
                <a:spcPct val="80000"/>
              </a:lnSpc>
              <a:defRPr/>
            </a:pPr>
            <a:r>
              <a:rPr lang="en-US" sz="1100" dirty="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 </a:t>
            </a:r>
          </a:p>
          <a:p>
            <a:pPr>
              <a:lnSpc>
                <a:spcPct val="80000"/>
              </a:lnSpc>
              <a:defRPr/>
            </a:pPr>
            <a:r>
              <a:rPr lang="en-US" sz="1100" dirty="0"/>
              <a:t>The products described in this document may contain design defects or errors known as errata which may cause the product to deviate from published specifications. Current characterized errata are available on request. </a:t>
            </a:r>
          </a:p>
          <a:p>
            <a:pPr>
              <a:lnSpc>
                <a:spcPct val="80000"/>
              </a:lnSpc>
              <a:defRPr/>
            </a:pPr>
            <a:r>
              <a:rPr lang="en-US" sz="1100" dirty="0"/>
              <a:t>Contact your local Intel sales office or your distributor to obtain the latest specifications and before placing your product order.</a:t>
            </a:r>
          </a:p>
          <a:p>
            <a:pPr>
              <a:lnSpc>
                <a:spcPct val="80000"/>
              </a:lnSpc>
              <a:defRPr/>
            </a:pPr>
            <a:r>
              <a:rPr lang="en-US" sz="1100" dirty="0"/>
              <a:t>This document contains information on products in the design phase of development. </a:t>
            </a:r>
          </a:p>
          <a:p>
            <a:pPr>
              <a:lnSpc>
                <a:spcPct val="80000"/>
              </a:lnSpc>
              <a:defRPr/>
            </a:pPr>
            <a:r>
              <a:rPr lang="en-US" sz="1100" dirty="0"/>
              <a:t>All products, platforms, dates, and figures specified are preliminary based on current expectations, and are subject to change without notice. All dates specified are target dates, are provided for planning purposes only and are subject to change.</a:t>
            </a:r>
          </a:p>
          <a:p>
            <a:pPr>
              <a:lnSpc>
                <a:spcPct val="80000"/>
              </a:lnSpc>
              <a:defRPr/>
            </a:pPr>
            <a:r>
              <a:rPr lang="en-US" sz="1100" dirty="0"/>
              <a:t>This document contains information on products in the design phase of development. Do not finalize a design with this information. Revised information will be published when the product is available. Verify with your local sales office that you have the latest datasheet before finalizing a design.</a:t>
            </a:r>
          </a:p>
          <a:p>
            <a:pPr>
              <a:lnSpc>
                <a:spcPct val="80000"/>
              </a:lnSpc>
              <a:defRPr/>
            </a:pPr>
            <a:r>
              <a:rPr lang="en-US" sz="1100" dirty="0" smtClean="0"/>
              <a:t>Intel </a:t>
            </a:r>
            <a:r>
              <a:rPr lang="en-US" sz="1100" dirty="0"/>
              <a:t>processor numbers are not a measure of performance. Processor numbers differentiate features within each processor family, not across different processor families. See www.intel.com/products/processor_number for details.</a:t>
            </a:r>
          </a:p>
          <a:p>
            <a:pPr>
              <a:lnSpc>
                <a:spcPct val="80000"/>
              </a:lnSpc>
              <a:defRPr/>
            </a:pPr>
            <a:r>
              <a:rPr lang="en-US" sz="1100" dirty="0" smtClean="0"/>
              <a:t>Intel and </a:t>
            </a:r>
            <a:r>
              <a:rPr lang="en-US" sz="1100" dirty="0"/>
              <a:t>the Intel logo are trademarks of Intel Corporation in the U.S. and other countries.</a:t>
            </a:r>
          </a:p>
          <a:p>
            <a:pPr>
              <a:lnSpc>
                <a:spcPct val="80000"/>
              </a:lnSpc>
              <a:defRPr/>
            </a:pPr>
            <a:r>
              <a:rPr lang="en-US" sz="1100" dirty="0"/>
              <a:t>*Other names and brands may be claimed as the property of others.</a:t>
            </a:r>
          </a:p>
          <a:p>
            <a:pPr>
              <a:lnSpc>
                <a:spcPct val="80000"/>
              </a:lnSpc>
              <a:defRPr/>
            </a:pPr>
            <a:r>
              <a:rPr lang="en-US" sz="1100" dirty="0"/>
              <a:t>Copyright © </a:t>
            </a:r>
            <a:r>
              <a:rPr lang="en-US" sz="1100" dirty="0" smtClean="0"/>
              <a:t>2009, </a:t>
            </a:r>
            <a:r>
              <a:rPr lang="en-US" sz="1100" dirty="0"/>
              <a:t>Intel Corporation. All rights reserved.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457200" y="0"/>
            <a:ext cx="8229600" cy="990600"/>
          </a:xfrm>
        </p:spPr>
        <p:txBody>
          <a:bodyPr>
            <a:normAutofit/>
          </a:bodyPr>
          <a:lstStyle/>
          <a:p>
            <a:pPr eaLnBrk="1" hangingPunct="1">
              <a:defRPr/>
            </a:pPr>
            <a:r>
              <a:rPr lang="en-US" dirty="0" smtClean="0"/>
              <a:t>Exercise 3</a:t>
            </a:r>
            <a:endParaRPr lang="en-US" sz="2000" dirty="0" smtClean="0"/>
          </a:p>
        </p:txBody>
      </p:sp>
      <p:graphicFrame>
        <p:nvGraphicFramePr>
          <p:cNvPr id="1026" name="Object 7"/>
          <p:cNvGraphicFramePr>
            <a:graphicFrameLocks noChangeAspect="1"/>
          </p:cNvGraphicFramePr>
          <p:nvPr>
            <p:ph idx="1"/>
          </p:nvPr>
        </p:nvGraphicFramePr>
        <p:xfrm>
          <a:off x="152400" y="1981200"/>
          <a:ext cx="8763000" cy="4495800"/>
        </p:xfrm>
        <a:graphic>
          <a:graphicData uri="http://schemas.openxmlformats.org/presentationml/2006/ole">
            <p:oleObj spid="_x0000_s8194" name="Visio" r:id="rId3" imgW="3454603" imgH="1939138" progId="Visio.Drawing.11">
              <p:embed/>
            </p:oleObj>
          </a:graphicData>
        </a:graphic>
      </p:graphicFrame>
      <p:sp>
        <p:nvSpPr>
          <p:cNvPr id="4" name="Content Placeholder 2"/>
          <p:cNvSpPr txBox="1">
            <a:spLocks/>
          </p:cNvSpPr>
          <p:nvPr/>
        </p:nvSpPr>
        <p:spPr bwMode="auto">
          <a:xfrm>
            <a:off x="457200" y="762000"/>
            <a:ext cx="82296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2</a:t>
            </a:r>
            <a:r>
              <a:rPr lang="en-US" sz="2400" kern="0" baseline="30000" dirty="0" smtClean="0">
                <a:effectLst>
                  <a:outerShdw blurRad="38100" dist="38100" dir="2700000" algn="tl">
                    <a:srgbClr val="000000"/>
                  </a:outerShdw>
                </a:effectLst>
                <a:latin typeface="+mn-lt"/>
                <a:cs typeface="+mn-cs"/>
              </a:rPr>
              <a:t>nd</a:t>
            </a:r>
            <a:r>
              <a:rPr lang="en-US" sz="2400" kern="0" dirty="0" smtClean="0">
                <a:effectLst>
                  <a:outerShdw blurRad="38100" dist="38100" dir="2700000" algn="tl">
                    <a:srgbClr val="000000"/>
                  </a:outerShdw>
                </a:effectLst>
                <a:latin typeface="+mn-lt"/>
                <a:cs typeface="+mn-cs"/>
              </a:rPr>
              <a:t> part of final project</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Adding RTOS</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UI, communication protocol</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Rectangle 4"/>
          <p:cNvSpPr/>
          <p:nvPr/>
        </p:nvSpPr>
        <p:spPr>
          <a:xfrm>
            <a:off x="152400" y="2971800"/>
            <a:ext cx="2133600" cy="1905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cellphone"/>
          <p:cNvPicPr>
            <a:picLocks noChangeAspect="1" noChangeArrowheads="1"/>
          </p:cNvPicPr>
          <p:nvPr/>
        </p:nvPicPr>
        <p:blipFill>
          <a:blip r:embed="rId4" cstate="print"/>
          <a:srcRect/>
          <a:stretch>
            <a:fillRect/>
          </a:stretch>
        </p:blipFill>
        <p:spPr bwMode="auto">
          <a:xfrm>
            <a:off x="7620000" y="228600"/>
            <a:ext cx="1107832"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457200" y="0"/>
            <a:ext cx="8229600" cy="990600"/>
          </a:xfrm>
        </p:spPr>
        <p:txBody>
          <a:bodyPr>
            <a:normAutofit/>
          </a:bodyPr>
          <a:lstStyle/>
          <a:p>
            <a:pPr eaLnBrk="1" hangingPunct="1">
              <a:defRPr/>
            </a:pPr>
            <a:r>
              <a:rPr lang="en-US" dirty="0" smtClean="0"/>
              <a:t>Final project (Exercise 4)</a:t>
            </a:r>
            <a:endParaRPr lang="en-US" sz="2000" dirty="0" smtClean="0"/>
          </a:p>
        </p:txBody>
      </p:sp>
      <p:graphicFrame>
        <p:nvGraphicFramePr>
          <p:cNvPr id="1026" name="Object 7"/>
          <p:cNvGraphicFramePr>
            <a:graphicFrameLocks noChangeAspect="1"/>
          </p:cNvGraphicFramePr>
          <p:nvPr>
            <p:ph idx="1"/>
          </p:nvPr>
        </p:nvGraphicFramePr>
        <p:xfrm>
          <a:off x="152400" y="1981200"/>
          <a:ext cx="8763000" cy="4495800"/>
        </p:xfrm>
        <a:graphic>
          <a:graphicData uri="http://schemas.openxmlformats.org/presentationml/2006/ole">
            <p:oleObj spid="_x0000_s9218" name="Visio" r:id="rId3" imgW="3454603" imgH="1939138" progId="Visio.Drawing.11">
              <p:embed/>
            </p:oleObj>
          </a:graphicData>
        </a:graphic>
      </p:graphicFrame>
      <p:sp>
        <p:nvSpPr>
          <p:cNvPr id="4" name="Content Placeholder 2"/>
          <p:cNvSpPr txBox="1">
            <a:spLocks/>
          </p:cNvSpPr>
          <p:nvPr/>
        </p:nvSpPr>
        <p:spPr bwMode="auto">
          <a:xfrm>
            <a:off x="457200" y="762000"/>
            <a:ext cx="82296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3</a:t>
            </a:r>
            <a:r>
              <a:rPr lang="en-US" sz="2400" kern="0" baseline="30000" dirty="0" smtClean="0">
                <a:effectLst>
                  <a:outerShdw blurRad="38100" dist="38100" dir="2700000" algn="tl">
                    <a:srgbClr val="000000"/>
                  </a:outerShdw>
                </a:effectLst>
                <a:latin typeface="+mn-lt"/>
                <a:cs typeface="+mn-cs"/>
              </a:rPr>
              <a:t>rd</a:t>
            </a:r>
            <a:r>
              <a:rPr lang="en-US" sz="2400" kern="0" dirty="0" smtClean="0">
                <a:effectLst>
                  <a:outerShdw blurRad="38100" dist="38100" dir="2700000" algn="tl">
                    <a:srgbClr val="000000"/>
                  </a:outerShdw>
                </a:effectLst>
                <a:latin typeface="+mn-lt"/>
                <a:cs typeface="+mn-cs"/>
              </a:rPr>
              <a:t> part of final project</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Flash file system</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Optimization</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Rectangle 4"/>
          <p:cNvSpPr/>
          <p:nvPr/>
        </p:nvSpPr>
        <p:spPr>
          <a:xfrm>
            <a:off x="152400" y="2971800"/>
            <a:ext cx="2133600" cy="1905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cellphone"/>
          <p:cNvPicPr>
            <a:picLocks noChangeAspect="1" noChangeArrowheads="1"/>
          </p:cNvPicPr>
          <p:nvPr/>
        </p:nvPicPr>
        <p:blipFill>
          <a:blip r:embed="rId4" cstate="print"/>
          <a:srcRect/>
          <a:stretch>
            <a:fillRect/>
          </a:stretch>
        </p:blipFill>
        <p:spPr bwMode="auto">
          <a:xfrm>
            <a:off x="7620000" y="228600"/>
            <a:ext cx="1107832"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The </a:t>
            </a:r>
            <a:r>
              <a:rPr lang="en-US" dirty="0" err="1" smtClean="0"/>
              <a:t>MetaWare</a:t>
            </a:r>
            <a:r>
              <a:rPr lang="en-US" dirty="0" smtClean="0"/>
              <a:t>® Development Toolkit for ARC®</a:t>
            </a:r>
            <a:endParaRPr lang="en-US" dirty="0"/>
          </a:p>
        </p:txBody>
      </p:sp>
      <p:sp>
        <p:nvSpPr>
          <p:cNvPr id="6" name="Subtitle 5"/>
          <p:cNvSpPr>
            <a:spLocks noGrp="1"/>
          </p:cNvSpPr>
          <p:nvPr>
            <p:ph type="subTitle"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I find…</a:t>
            </a:r>
            <a:endParaRPr lang="en-US" dirty="0"/>
          </a:p>
        </p:txBody>
      </p:sp>
      <p:sp>
        <p:nvSpPr>
          <p:cNvPr id="3" name="Content Placeholder 2"/>
          <p:cNvSpPr>
            <a:spLocks noGrp="1"/>
          </p:cNvSpPr>
          <p:nvPr>
            <p:ph idx="1"/>
          </p:nvPr>
        </p:nvSpPr>
        <p:spPr>
          <a:xfrm>
            <a:off x="457200" y="1676400"/>
            <a:ext cx="8229600" cy="4114800"/>
          </a:xfrm>
        </p:spPr>
        <p:txBody>
          <a:bodyPr/>
          <a:lstStyle/>
          <a:p>
            <a:r>
              <a:rPr lang="en-US" dirty="0" smtClean="0"/>
              <a:t>The toolkit:</a:t>
            </a:r>
          </a:p>
          <a:p>
            <a:pPr lvl="1"/>
            <a:r>
              <a:rPr lang="en-US" i="1" dirty="0" smtClean="0"/>
              <a:t>~</a:t>
            </a:r>
            <a:r>
              <a:rPr lang="en-US" i="1" dirty="0" err="1" smtClean="0"/>
              <a:t>embsys</a:t>
            </a:r>
            <a:r>
              <a:rPr lang="en-US" i="1" dirty="0" smtClean="0"/>
              <a:t>/</a:t>
            </a:r>
            <a:r>
              <a:rPr lang="en-US" i="1" dirty="0" err="1" smtClean="0"/>
              <a:t>MetaWare</a:t>
            </a:r>
            <a:r>
              <a:rPr lang="en-US" dirty="0" smtClean="0"/>
              <a:t>.</a:t>
            </a:r>
          </a:p>
          <a:p>
            <a:r>
              <a:rPr lang="en-US" dirty="0" smtClean="0"/>
              <a:t>Documentation: </a:t>
            </a:r>
          </a:p>
          <a:p>
            <a:pPr lvl="1"/>
            <a:r>
              <a:rPr lang="en-US" i="1" dirty="0" smtClean="0"/>
              <a:t>~</a:t>
            </a:r>
            <a:r>
              <a:rPr lang="en-US" i="1" dirty="0" err="1" smtClean="0"/>
              <a:t>embsys</a:t>
            </a:r>
            <a:r>
              <a:rPr lang="en-US" i="1" dirty="0" smtClean="0"/>
              <a:t>/</a:t>
            </a:r>
            <a:r>
              <a:rPr lang="en-US" i="1" dirty="0" err="1" smtClean="0"/>
              <a:t>MetaWare</a:t>
            </a:r>
            <a:r>
              <a:rPr lang="en-US" i="1" dirty="0" smtClean="0"/>
              <a:t>/arc/docs/</a:t>
            </a:r>
            <a:r>
              <a:rPr lang="en-US" i="1" dirty="0" err="1" smtClean="0"/>
              <a:t>pdf</a:t>
            </a:r>
            <a:endParaRPr lang="en-US" i="1" dirty="0" smtClean="0"/>
          </a:p>
          <a:p>
            <a:pPr lvl="1"/>
            <a:r>
              <a:rPr lang="en-US" dirty="0" smtClean="0"/>
              <a:t>On the course web site</a:t>
            </a:r>
          </a:p>
          <a:p>
            <a:r>
              <a:rPr lang="en-US" dirty="0" smtClean="0"/>
              <a:t>More help:</a:t>
            </a:r>
          </a:p>
          <a:p>
            <a:pPr lvl="1"/>
            <a:r>
              <a:rPr lang="en-US" dirty="0" smtClean="0"/>
              <a:t>Course website and forums</a:t>
            </a:r>
          </a:p>
          <a:p>
            <a:pPr>
              <a:buNone/>
            </a:pPr>
            <a:endParaRPr lang="en-US" dirty="0" smtClean="0"/>
          </a:p>
          <a:p>
            <a:pPr lvl="1"/>
            <a:endParaRPr lang="en-US" dirty="0" smtClean="0"/>
          </a:p>
          <a:p>
            <a:pPr lvl="1">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Toolkit main components</a:t>
            </a:r>
            <a:endParaRPr lang="en-US" dirty="0"/>
          </a:p>
        </p:txBody>
      </p:sp>
      <p:sp>
        <p:nvSpPr>
          <p:cNvPr id="3" name="Content Placeholder 2"/>
          <p:cNvSpPr>
            <a:spLocks noGrp="1"/>
          </p:cNvSpPr>
          <p:nvPr>
            <p:ph idx="1"/>
          </p:nvPr>
        </p:nvSpPr>
        <p:spPr>
          <a:xfrm>
            <a:off x="457200" y="838200"/>
            <a:ext cx="8229600" cy="5867400"/>
          </a:xfrm>
        </p:spPr>
        <p:txBody>
          <a:bodyPr/>
          <a:lstStyle/>
          <a:p>
            <a:r>
              <a:rPr lang="en-US" sz="2800" b="1" dirty="0" err="1" smtClean="0"/>
              <a:t>mcc</a:t>
            </a:r>
            <a:r>
              <a:rPr lang="en-US" sz="2800" dirty="0" smtClean="0"/>
              <a:t> – </a:t>
            </a:r>
            <a:r>
              <a:rPr lang="en-US" sz="2800" dirty="0" err="1" smtClean="0"/>
              <a:t>Metaware</a:t>
            </a:r>
            <a:r>
              <a:rPr lang="en-US" sz="2800" dirty="0" smtClean="0"/>
              <a:t> C/C++ Compiler</a:t>
            </a:r>
          </a:p>
          <a:p>
            <a:pPr lvl="1"/>
            <a:r>
              <a:rPr lang="en-US" sz="2400" dirty="0" smtClean="0"/>
              <a:t>Also can be used as a driver to compile and link your program in one step</a:t>
            </a:r>
          </a:p>
          <a:p>
            <a:pPr lvl="1"/>
            <a:r>
              <a:rPr lang="en-US" sz="1800" dirty="0" smtClean="0"/>
              <a:t>“C/C++ Programmer’s Guide for ARC”</a:t>
            </a:r>
          </a:p>
          <a:p>
            <a:pPr lvl="1"/>
            <a:r>
              <a:rPr lang="en-US" sz="1800" dirty="0" smtClean="0"/>
              <a:t>“C/C++ Language Reference”</a:t>
            </a:r>
          </a:p>
          <a:p>
            <a:r>
              <a:rPr lang="en-US" sz="2800" dirty="0" err="1" smtClean="0"/>
              <a:t>asac</a:t>
            </a:r>
            <a:r>
              <a:rPr lang="en-US" sz="2800" b="1" dirty="0" smtClean="0"/>
              <a:t> </a:t>
            </a:r>
            <a:r>
              <a:rPr lang="en-US" sz="2800" dirty="0" smtClean="0"/>
              <a:t>– </a:t>
            </a:r>
            <a:r>
              <a:rPr lang="en-US" sz="2800" dirty="0" err="1" smtClean="0"/>
              <a:t>Metaware</a:t>
            </a:r>
            <a:r>
              <a:rPr lang="en-US" sz="2800" dirty="0" smtClean="0"/>
              <a:t> Assembler</a:t>
            </a:r>
          </a:p>
          <a:p>
            <a:pPr lvl="1"/>
            <a:r>
              <a:rPr lang="en-US" sz="1800" dirty="0" smtClean="0"/>
              <a:t>“ELF Assembler User’s Guide for ARC”</a:t>
            </a:r>
          </a:p>
          <a:p>
            <a:pPr lvl="1"/>
            <a:r>
              <a:rPr lang="en-US" sz="1800" dirty="0" smtClean="0"/>
              <a:t>“</a:t>
            </a:r>
            <a:r>
              <a:rPr lang="en-US" sz="1800" dirty="0" err="1" smtClean="0"/>
              <a:t>ARCompact</a:t>
            </a:r>
            <a:r>
              <a:rPr lang="en-US" sz="1800" dirty="0" smtClean="0"/>
              <a:t> ISA for the ARC 600 Programmer’s Reference”</a:t>
            </a:r>
          </a:p>
          <a:p>
            <a:r>
              <a:rPr lang="en-US" sz="2800" dirty="0" err="1" smtClean="0"/>
              <a:t>ldac</a:t>
            </a:r>
            <a:r>
              <a:rPr lang="en-US" sz="2800" dirty="0" smtClean="0"/>
              <a:t> – </a:t>
            </a:r>
            <a:r>
              <a:rPr lang="en-US" sz="2800" dirty="0" err="1" smtClean="0"/>
              <a:t>MetaWare</a:t>
            </a:r>
            <a:r>
              <a:rPr lang="en-US" sz="2800" dirty="0" smtClean="0"/>
              <a:t> Linker</a:t>
            </a:r>
          </a:p>
          <a:p>
            <a:pPr lvl="1"/>
            <a:r>
              <a:rPr lang="en-US" sz="1800" dirty="0" smtClean="0"/>
              <a:t>“ELF Linker and Utilities User’s Guide”</a:t>
            </a:r>
          </a:p>
          <a:p>
            <a:r>
              <a:rPr lang="en-US" sz="2800" b="1" dirty="0" err="1" smtClean="0"/>
              <a:t>mdb</a:t>
            </a:r>
            <a:r>
              <a:rPr lang="en-US" sz="2800" b="1" dirty="0" smtClean="0"/>
              <a:t>, </a:t>
            </a:r>
            <a:r>
              <a:rPr lang="en-US" sz="2800" b="1" dirty="0" err="1" smtClean="0"/>
              <a:t>runac</a:t>
            </a:r>
            <a:r>
              <a:rPr lang="en-US" sz="2800" dirty="0" smtClean="0"/>
              <a:t> – Debugger and Simulator</a:t>
            </a:r>
          </a:p>
          <a:p>
            <a:pPr lvl="1"/>
            <a:r>
              <a:rPr lang="en-US" sz="1800" dirty="0" smtClean="0"/>
              <a:t>“Debugger User’s Guide”</a:t>
            </a:r>
          </a:p>
          <a:p>
            <a:r>
              <a:rPr lang="en-US" sz="2800" dirty="0" err="1" smtClean="0"/>
              <a:t>mide</a:t>
            </a:r>
            <a:r>
              <a:rPr lang="en-US" sz="2800" b="1" dirty="0" smtClean="0"/>
              <a:t> – </a:t>
            </a:r>
            <a:r>
              <a:rPr lang="en-US" sz="2800" dirty="0" smtClean="0"/>
              <a:t>An Eclipse based IDE</a:t>
            </a:r>
            <a:endParaRPr lang="en-US" sz="28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dirty="0" smtClean="0"/>
              <a:t>Preliminaries</a:t>
            </a:r>
            <a:endParaRPr lang="en-US" dirty="0"/>
          </a:p>
        </p:txBody>
      </p:sp>
      <p:sp>
        <p:nvSpPr>
          <p:cNvPr id="3" name="Content Placeholder 2"/>
          <p:cNvSpPr>
            <a:spLocks noGrp="1"/>
          </p:cNvSpPr>
          <p:nvPr>
            <p:ph idx="1"/>
          </p:nvPr>
        </p:nvSpPr>
        <p:spPr>
          <a:xfrm>
            <a:off x="304800" y="1828800"/>
            <a:ext cx="8610600" cy="4191000"/>
          </a:xfrm>
        </p:spPr>
        <p:txBody>
          <a:bodyPr/>
          <a:lstStyle/>
          <a:p>
            <a:r>
              <a:rPr lang="en-US" sz="2800" dirty="0" smtClean="0"/>
              <a:t>Configure the license:</a:t>
            </a:r>
            <a:r>
              <a:rPr lang="en-US" dirty="0" smtClean="0"/>
              <a:t/>
            </a:r>
            <a:br>
              <a:rPr lang="en-US" dirty="0" smtClean="0"/>
            </a:br>
            <a:r>
              <a:rPr lang="en-US" dirty="0" smtClean="0"/>
              <a:t>	</a:t>
            </a:r>
            <a:r>
              <a:rPr lang="en-US" sz="1800" dirty="0" err="1" smtClean="0">
                <a:latin typeface="Courier New" pitchFamily="49" charset="0"/>
                <a:cs typeface="Courier New" pitchFamily="49" charset="0"/>
              </a:rPr>
              <a:t>setenv</a:t>
            </a:r>
            <a:r>
              <a:rPr lang="en-US" sz="1800" dirty="0" smtClean="0">
                <a:latin typeface="Courier New" pitchFamily="49" charset="0"/>
                <a:cs typeface="Courier New" pitchFamily="49" charset="0"/>
              </a:rPr>
              <a:t> LM_LICENSE_FILE ~</a:t>
            </a:r>
            <a:r>
              <a:rPr lang="en-US" sz="1800" dirty="0" err="1" smtClean="0">
                <a:latin typeface="Courier New" pitchFamily="49" charset="0"/>
                <a:cs typeface="Courier New" pitchFamily="49" charset="0"/>
              </a:rPr>
              <a:t>embsys</a:t>
            </a:r>
            <a:r>
              <a:rPr lang="en-US" sz="1800" dirty="0" smtClean="0">
                <a:latin typeface="Courier New" pitchFamily="49" charset="0"/>
                <a:cs typeface="Courier New" pitchFamily="49" charset="0"/>
              </a:rPr>
              <a:t>/ARC/license/arc.lic</a:t>
            </a:r>
            <a:endParaRPr lang="en-US" dirty="0" smtClean="0">
              <a:latin typeface="Courier New" pitchFamily="49" charset="0"/>
              <a:cs typeface="Courier New" pitchFamily="49" charset="0"/>
            </a:endParaRPr>
          </a:p>
          <a:p>
            <a:r>
              <a:rPr lang="en-US" sz="2800" dirty="0" smtClean="0"/>
              <a:t>Set your PATH:</a:t>
            </a:r>
            <a:r>
              <a:rPr lang="en-US" dirty="0" smtClean="0"/>
              <a:t/>
            </a:r>
            <a:br>
              <a:rPr lang="en-US" dirty="0" smtClean="0"/>
            </a:br>
            <a:r>
              <a:rPr lang="en-US" dirty="0" smtClean="0"/>
              <a:t>	</a:t>
            </a:r>
            <a:r>
              <a:rPr lang="en-US" sz="1800" dirty="0" err="1" smtClean="0">
                <a:latin typeface="Courier New" pitchFamily="49" charset="0"/>
                <a:cs typeface="Courier New" pitchFamily="49" charset="0"/>
              </a:rPr>
              <a:t>setenv</a:t>
            </a:r>
            <a:r>
              <a:rPr lang="en-US" sz="1800" dirty="0" smtClean="0">
                <a:latin typeface="Courier New" pitchFamily="49" charset="0"/>
                <a:cs typeface="Courier New" pitchFamily="49" charset="0"/>
              </a:rPr>
              <a:t> PATH ~</a:t>
            </a:r>
            <a:r>
              <a:rPr lang="en-US" sz="1800" dirty="0" err="1" smtClean="0">
                <a:latin typeface="Courier New" pitchFamily="49" charset="0"/>
                <a:cs typeface="Courier New" pitchFamily="49" charset="0"/>
              </a:rPr>
              <a:t>embsys</a:t>
            </a:r>
            <a:r>
              <a:rPr lang="en-US" sz="1800" dirty="0" smtClean="0">
                <a:latin typeface="Courier New" pitchFamily="49" charset="0"/>
                <a:cs typeface="Courier New" pitchFamily="49" charset="0"/>
              </a:rPr>
              <a:t>/ARC/</a:t>
            </a:r>
            <a:r>
              <a:rPr lang="en-US" sz="1800" dirty="0" err="1" smtClean="0">
                <a:latin typeface="Courier New" pitchFamily="49" charset="0"/>
                <a:cs typeface="Courier New" pitchFamily="49" charset="0"/>
              </a:rPr>
              <a:t>MetaWare</a:t>
            </a:r>
            <a:r>
              <a:rPr lang="en-US" sz="1800" dirty="0" smtClean="0">
                <a:latin typeface="Courier New" pitchFamily="49" charset="0"/>
                <a:cs typeface="Courier New" pitchFamily="49" charset="0"/>
              </a:rPr>
              <a:t>/arc/bin:$PATH</a:t>
            </a:r>
            <a:endParaRPr lang="en-US" sz="2000" dirty="0" smtClean="0">
              <a:latin typeface="Courier New" pitchFamily="49" charset="0"/>
              <a:cs typeface="Courier New" pitchFamily="49" charset="0"/>
            </a:endParaRPr>
          </a:p>
          <a:p>
            <a:r>
              <a:rPr lang="en-US" sz="2800" dirty="0" smtClean="0"/>
              <a:t>TIP: To automatically execute these whenever you login, add both commands to your </a:t>
            </a:r>
            <a:r>
              <a:rPr lang="en-US" sz="2800" i="1" dirty="0" smtClean="0"/>
              <a:t>.</a:t>
            </a:r>
            <a:r>
              <a:rPr lang="en-US" sz="2800" i="1" dirty="0" err="1" smtClean="0"/>
              <a:t>cshrc</a:t>
            </a:r>
            <a:r>
              <a:rPr lang="en-US" sz="2800" i="1" dirty="0" smtClean="0"/>
              <a:t>:</a:t>
            </a:r>
            <a:endParaRPr lang="en-US" i="1" dirty="0" smtClean="0"/>
          </a:p>
          <a:p>
            <a:pPr lvl="1"/>
            <a:r>
              <a:rPr lang="en-US" sz="1800" dirty="0" smtClean="0"/>
              <a:t>Type in your shell:</a:t>
            </a:r>
          </a:p>
          <a:p>
            <a:pPr>
              <a:buNone/>
            </a:pPr>
            <a:r>
              <a:rPr lang="en-US" sz="1600" dirty="0" smtClean="0">
                <a:latin typeface="Courier New" pitchFamily="49" charset="0"/>
                <a:cs typeface="Courier New" pitchFamily="49" charset="0"/>
              </a:rPr>
              <a:t>	</a:t>
            </a:r>
            <a:r>
              <a:rPr lang="en-US" sz="1400" dirty="0" smtClean="0">
                <a:latin typeface="Courier New" pitchFamily="49" charset="0"/>
                <a:cs typeface="Courier New" pitchFamily="49" charset="0"/>
              </a:rPr>
              <a:t>echo '</a:t>
            </a:r>
            <a:r>
              <a:rPr lang="en-US" sz="1400" dirty="0" err="1" smtClean="0">
                <a:latin typeface="Courier New" pitchFamily="49" charset="0"/>
                <a:cs typeface="Courier New" pitchFamily="49" charset="0"/>
              </a:rPr>
              <a:t>setenv</a:t>
            </a:r>
            <a:r>
              <a:rPr lang="en-US" sz="1400" dirty="0" smtClean="0">
                <a:latin typeface="Courier New" pitchFamily="49" charset="0"/>
                <a:cs typeface="Courier New" pitchFamily="49" charset="0"/>
              </a:rPr>
              <a:t> LM_LICENSE_FILE ~</a:t>
            </a:r>
            <a:r>
              <a:rPr lang="en-US" sz="1400" dirty="0" err="1" smtClean="0">
                <a:latin typeface="Courier New" pitchFamily="49" charset="0"/>
                <a:cs typeface="Courier New" pitchFamily="49" charset="0"/>
              </a:rPr>
              <a:t>embsys</a:t>
            </a:r>
            <a:r>
              <a:rPr lang="en-US" sz="1400" dirty="0" smtClean="0">
                <a:latin typeface="Courier New" pitchFamily="49" charset="0"/>
                <a:cs typeface="Courier New" pitchFamily="49" charset="0"/>
              </a:rPr>
              <a:t>/ARC/license/arc.lic ' &gt;&gt; ~/.</a:t>
            </a:r>
            <a:r>
              <a:rPr lang="en-US" sz="1400" dirty="0" err="1" smtClean="0">
                <a:latin typeface="Courier New" pitchFamily="49" charset="0"/>
                <a:cs typeface="Courier New" pitchFamily="49" charset="0"/>
              </a:rPr>
              <a:t>cshrc</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echo '</a:t>
            </a:r>
            <a:r>
              <a:rPr lang="en-US" sz="1400" dirty="0" err="1" smtClean="0">
                <a:latin typeface="Courier New" pitchFamily="49" charset="0"/>
                <a:cs typeface="Courier New" pitchFamily="49" charset="0"/>
              </a:rPr>
              <a:t>setenv</a:t>
            </a:r>
            <a:r>
              <a:rPr lang="en-US" sz="1400" dirty="0" smtClean="0">
                <a:latin typeface="Courier New" pitchFamily="49" charset="0"/>
                <a:cs typeface="Courier New" pitchFamily="49" charset="0"/>
              </a:rPr>
              <a:t> PATH ~</a:t>
            </a:r>
            <a:r>
              <a:rPr lang="en-US" sz="1400" dirty="0" err="1" smtClean="0">
                <a:latin typeface="Courier New" pitchFamily="49" charset="0"/>
                <a:cs typeface="Courier New" pitchFamily="49" charset="0"/>
              </a:rPr>
              <a:t>embsys</a:t>
            </a:r>
            <a:r>
              <a:rPr lang="en-US" sz="1400" dirty="0" smtClean="0">
                <a:latin typeface="Courier New" pitchFamily="49" charset="0"/>
                <a:cs typeface="Courier New" pitchFamily="49" charset="0"/>
              </a:rPr>
              <a:t>/ARC/</a:t>
            </a:r>
            <a:r>
              <a:rPr lang="en-US" sz="1400" dirty="0" err="1" smtClean="0">
                <a:latin typeface="Courier New" pitchFamily="49" charset="0"/>
                <a:cs typeface="Courier New" pitchFamily="49" charset="0"/>
              </a:rPr>
              <a:t>MetaWare</a:t>
            </a:r>
            <a:r>
              <a:rPr lang="en-US" sz="1400" dirty="0" smtClean="0">
                <a:latin typeface="Courier New" pitchFamily="49" charset="0"/>
                <a:cs typeface="Courier New" pitchFamily="49" charset="0"/>
              </a:rPr>
              <a:t>/arc/bin:$PATH' &gt;&gt; ~/.</a:t>
            </a:r>
            <a:r>
              <a:rPr lang="en-US" sz="1400" dirty="0" err="1" smtClean="0">
                <a:latin typeface="Courier New" pitchFamily="49" charset="0"/>
                <a:cs typeface="Courier New" pitchFamily="49" charset="0"/>
              </a:rPr>
              <a:t>cshrc</a:t>
            </a:r>
            <a:endParaRPr lang="en-US" sz="2000" dirty="0" smtClean="0">
              <a:latin typeface="Courier New" pitchFamily="49" charset="0"/>
              <a:cs typeface="Courier New" pitchFamily="49" charset="0"/>
            </a:endParaRPr>
          </a:p>
          <a:p>
            <a:pPr>
              <a:buNone/>
            </a:pPr>
            <a:endParaRPr lang="en-US" sz="2000" dirty="0" smtClean="0">
              <a:latin typeface="Courier New" pitchFamily="49" charset="0"/>
              <a:cs typeface="Courier New" pitchFamily="49" charset="0"/>
            </a:endParaRPr>
          </a:p>
          <a:p>
            <a:pPr>
              <a:buNone/>
            </a:pP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4343400"/>
          </a:xfrm>
        </p:spPr>
        <p:txBody>
          <a:bodyPr/>
          <a:lstStyle/>
          <a:p>
            <a:r>
              <a:rPr lang="en-US" sz="2800" dirty="0" smtClean="0"/>
              <a:t>The simulator only simulate the CPU and memory</a:t>
            </a:r>
          </a:p>
          <a:p>
            <a:r>
              <a:rPr lang="en-US" sz="2800" dirty="0" smtClean="0"/>
              <a:t>To simulate the device peripherals, the simulator loads “extensions” we supply</a:t>
            </a:r>
          </a:p>
          <a:p>
            <a:pPr lvl="1"/>
            <a:r>
              <a:rPr lang="en-US" sz="2400" dirty="0" smtClean="0"/>
              <a:t>It needs to be configured to load the right extensions</a:t>
            </a:r>
          </a:p>
          <a:p>
            <a:pPr lvl="1"/>
            <a:r>
              <a:rPr lang="en-US" sz="2400" dirty="0" smtClean="0"/>
              <a:t>It also needs to be configured to the simulated device unique characteristics, e.g. Memory(s) size and location</a:t>
            </a:r>
          </a:p>
          <a:p>
            <a:r>
              <a:rPr lang="en-US" sz="2800" dirty="0" smtClean="0"/>
              <a:t>Option 1:</a:t>
            </a:r>
          </a:p>
          <a:p>
            <a:pPr lvl="1"/>
            <a:r>
              <a:rPr lang="en-US" sz="2400" dirty="0" smtClean="0"/>
              <a:t>Manually configuration through the debugger menus</a:t>
            </a:r>
          </a:p>
          <a:p>
            <a:r>
              <a:rPr lang="en-US" sz="2800" dirty="0" smtClean="0"/>
              <a:t>Option 2 (preferred):	</a:t>
            </a:r>
          </a:p>
          <a:p>
            <a:pPr lvl="1"/>
            <a:r>
              <a:rPr lang="en-US" sz="2400" dirty="0" smtClean="0"/>
              <a:t>Use pre-configured arguments file</a:t>
            </a:r>
          </a:p>
          <a:p>
            <a:pPr lvl="2"/>
            <a:r>
              <a:rPr lang="en-US" sz="2000" i="1" dirty="0" err="1" smtClean="0"/>
              <a:t>mdb</a:t>
            </a:r>
            <a:r>
              <a:rPr lang="en-US" sz="2000" i="1" dirty="0" smtClean="0"/>
              <a:t> @ex1.args</a:t>
            </a:r>
          </a:p>
          <a:p>
            <a:pPr lvl="2"/>
            <a:r>
              <a:rPr lang="en-US" sz="2000" dirty="0" smtClean="0"/>
              <a:t>Or place the argument file as </a:t>
            </a:r>
            <a:r>
              <a:rPr lang="en-US" sz="2000" i="1" dirty="0" smtClean="0"/>
              <a:t>‘.</a:t>
            </a:r>
            <a:r>
              <a:rPr lang="en-US" sz="2000" i="1" dirty="0" err="1" smtClean="0"/>
              <a:t>sc.project</a:t>
            </a:r>
            <a:r>
              <a:rPr lang="en-US" sz="2000" i="1" dirty="0" smtClean="0"/>
              <a:t>/.</a:t>
            </a:r>
            <a:r>
              <a:rPr lang="en-US" sz="2000" i="1" dirty="0" err="1" smtClean="0"/>
              <a:t>sc.args</a:t>
            </a:r>
            <a:r>
              <a:rPr lang="en-US" sz="2000" i="1" dirty="0" smtClean="0"/>
              <a:t>’ </a:t>
            </a:r>
            <a:r>
              <a:rPr lang="en-US" sz="2000" dirty="0" smtClean="0"/>
              <a:t> under the path from where you run the simulator</a:t>
            </a:r>
            <a:endParaRPr lang="en-US" sz="2400" i="1" dirty="0" smtClean="0"/>
          </a:p>
          <a:p>
            <a:pPr>
              <a:buNone/>
            </a:pPr>
            <a:endParaRPr lang="en-US" sz="2000" dirty="0" smtClean="0">
              <a:latin typeface="Courier New" pitchFamily="49" charset="0"/>
              <a:cs typeface="Courier New" pitchFamily="49" charset="0"/>
            </a:endParaRPr>
          </a:p>
          <a:p>
            <a:pPr>
              <a:buNone/>
            </a:pPr>
            <a:endParaRPr lang="en-US" dirty="0"/>
          </a:p>
        </p:txBody>
      </p:sp>
      <p:sp>
        <p:nvSpPr>
          <p:cNvPr id="5" name="Title 1"/>
          <p:cNvSpPr txBox="1">
            <a:spLocks/>
          </p:cNvSpPr>
          <p:nvPr/>
        </p:nvSpPr>
        <p:spPr bwMode="auto">
          <a:xfrm>
            <a:off x="457200" y="152400"/>
            <a:ext cx="82296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Preliminaries</a:t>
            </a:r>
            <a:endParaRPr kumimoji="0" 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&amp; Run</a:t>
            </a:r>
            <a:endParaRPr lang="en-US" dirty="0"/>
          </a:p>
        </p:txBody>
      </p:sp>
      <p:sp>
        <p:nvSpPr>
          <p:cNvPr id="3" name="Content Placeholder 2"/>
          <p:cNvSpPr>
            <a:spLocks noGrp="1"/>
          </p:cNvSpPr>
          <p:nvPr>
            <p:ph idx="1"/>
          </p:nvPr>
        </p:nvSpPr>
        <p:spPr>
          <a:xfrm>
            <a:off x="457200" y="3048000"/>
            <a:ext cx="8229600" cy="3200400"/>
          </a:xfrm>
        </p:spPr>
        <p:txBody>
          <a:bodyPr/>
          <a:lstStyle/>
          <a:p>
            <a:r>
              <a:rPr lang="en-US" dirty="0" err="1" smtClean="0">
                <a:latin typeface="Courier New" pitchFamily="49" charset="0"/>
                <a:cs typeface="Courier New" pitchFamily="49" charset="0"/>
              </a:rPr>
              <a:t>mcc</a:t>
            </a:r>
            <a:r>
              <a:rPr lang="en-US" dirty="0" smtClean="0">
                <a:latin typeface="Courier New" pitchFamily="49" charset="0"/>
                <a:cs typeface="Courier New" pitchFamily="49" charset="0"/>
              </a:rPr>
              <a:t> –w4 –a6 </a:t>
            </a:r>
            <a:r>
              <a:rPr lang="en-US" dirty="0" err="1" smtClean="0">
                <a:latin typeface="Courier New" pitchFamily="49" charset="0"/>
                <a:cs typeface="Courier New" pitchFamily="49" charset="0"/>
              </a:rPr>
              <a:t>main.c</a:t>
            </a:r>
            <a:r>
              <a:rPr lang="en-US" dirty="0" smtClean="0">
                <a:latin typeface="Courier New" pitchFamily="49" charset="0"/>
                <a:cs typeface="Courier New" pitchFamily="49" charset="0"/>
              </a:rPr>
              <a:t> –o </a:t>
            </a:r>
            <a:r>
              <a:rPr lang="en-US" dirty="0" err="1" smtClean="0">
                <a:latin typeface="Courier New" pitchFamily="49" charset="0"/>
                <a:cs typeface="Courier New" pitchFamily="49" charset="0"/>
              </a:rPr>
              <a:t>a.out</a:t>
            </a:r>
            <a:r>
              <a:rPr lang="en-US" dirty="0" smtClean="0">
                <a:latin typeface="Courier New" pitchFamily="49" charset="0"/>
                <a:cs typeface="Courier New" pitchFamily="49" charset="0"/>
              </a:rPr>
              <a:t> </a:t>
            </a:r>
          </a:p>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dirty="0" err="1" smtClean="0">
                <a:latin typeface="Courier New" pitchFamily="49" charset="0"/>
                <a:cs typeface="Courier New" pitchFamily="49" charset="0"/>
              </a:rPr>
              <a:t>runac</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a.out</a:t>
            </a:r>
            <a:endParaRPr lang="en-US" dirty="0" smtClean="0">
              <a:latin typeface="Courier New" pitchFamily="49" charset="0"/>
              <a:cs typeface="Courier New" pitchFamily="49" charset="0"/>
            </a:endParaRPr>
          </a:p>
        </p:txBody>
      </p:sp>
      <p:sp>
        <p:nvSpPr>
          <p:cNvPr id="5" name="Rounded Rectangular Callout 4"/>
          <p:cNvSpPr/>
          <p:nvPr/>
        </p:nvSpPr>
        <p:spPr>
          <a:xfrm>
            <a:off x="533400" y="4038600"/>
            <a:ext cx="1905000" cy="914400"/>
          </a:xfrm>
          <a:prstGeom prst="wedgeRoundRectCallout">
            <a:avLst>
              <a:gd name="adj1" fmla="val 46803"/>
              <a:gd name="adj2" fmla="val -98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 y="4114800"/>
            <a:ext cx="1752600" cy="707886"/>
          </a:xfrm>
          <a:prstGeom prst="rect">
            <a:avLst/>
          </a:prstGeom>
          <a:noFill/>
        </p:spPr>
        <p:txBody>
          <a:bodyPr wrap="square" rtlCol="0">
            <a:spAutoFit/>
          </a:bodyPr>
          <a:lstStyle/>
          <a:p>
            <a:pPr algn="ctr"/>
            <a:r>
              <a:rPr lang="en-US" dirty="0" smtClean="0"/>
              <a:t>Use highest warning level</a:t>
            </a:r>
            <a:endParaRPr lang="en-US" dirty="0"/>
          </a:p>
        </p:txBody>
      </p:sp>
      <p:sp>
        <p:nvSpPr>
          <p:cNvPr id="7" name="Rounded Rectangular Callout 6"/>
          <p:cNvSpPr/>
          <p:nvPr/>
        </p:nvSpPr>
        <p:spPr>
          <a:xfrm>
            <a:off x="3200400" y="4038600"/>
            <a:ext cx="2743200" cy="914400"/>
          </a:xfrm>
          <a:prstGeom prst="wedgeRoundRectCallout">
            <a:avLst>
              <a:gd name="adj1" fmla="val -43106"/>
              <a:gd name="adj2" fmla="val -1022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76600" y="4114800"/>
            <a:ext cx="2590800" cy="707886"/>
          </a:xfrm>
          <a:prstGeom prst="rect">
            <a:avLst/>
          </a:prstGeom>
          <a:noFill/>
        </p:spPr>
        <p:txBody>
          <a:bodyPr wrap="square" rtlCol="0">
            <a:spAutoFit/>
          </a:bodyPr>
          <a:lstStyle/>
          <a:p>
            <a:pPr algn="ctr"/>
            <a:r>
              <a:rPr lang="en-US" dirty="0" smtClean="0"/>
              <a:t>Specify the ARC 600 processor series</a:t>
            </a:r>
          </a:p>
        </p:txBody>
      </p:sp>
      <p:sp>
        <p:nvSpPr>
          <p:cNvPr id="9" name="Rounded Rectangular Callout 8"/>
          <p:cNvSpPr/>
          <p:nvPr/>
        </p:nvSpPr>
        <p:spPr>
          <a:xfrm>
            <a:off x="2971800" y="2209800"/>
            <a:ext cx="1905000" cy="533400"/>
          </a:xfrm>
          <a:prstGeom prst="wedgeRoundRectCallout">
            <a:avLst>
              <a:gd name="adj1" fmla="val 46803"/>
              <a:gd name="adj2" fmla="val 1275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0" y="2209800"/>
            <a:ext cx="1752600" cy="400110"/>
          </a:xfrm>
          <a:prstGeom prst="rect">
            <a:avLst/>
          </a:prstGeom>
          <a:noFill/>
        </p:spPr>
        <p:txBody>
          <a:bodyPr wrap="square" rtlCol="0">
            <a:spAutoFit/>
          </a:bodyPr>
          <a:lstStyle/>
          <a:p>
            <a:pPr algn="ctr"/>
            <a:r>
              <a:rPr lang="en-US" dirty="0" smtClean="0"/>
              <a:t>Source file</a:t>
            </a:r>
            <a:endParaRPr lang="en-US" dirty="0"/>
          </a:p>
        </p:txBody>
      </p:sp>
      <p:sp>
        <p:nvSpPr>
          <p:cNvPr id="11" name="Rounded Rectangular Callout 10"/>
          <p:cNvSpPr/>
          <p:nvPr/>
        </p:nvSpPr>
        <p:spPr>
          <a:xfrm>
            <a:off x="5410200" y="1828800"/>
            <a:ext cx="2743200" cy="914400"/>
          </a:xfrm>
          <a:prstGeom prst="wedgeRoundRectCallout">
            <a:avLst>
              <a:gd name="adj1" fmla="val -4091"/>
              <a:gd name="adj2" fmla="val 98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486400" y="1905000"/>
            <a:ext cx="2590800" cy="707886"/>
          </a:xfrm>
          <a:prstGeom prst="rect">
            <a:avLst/>
          </a:prstGeom>
          <a:noFill/>
        </p:spPr>
        <p:txBody>
          <a:bodyPr wrap="square" rtlCol="0">
            <a:spAutoFit/>
          </a:bodyPr>
          <a:lstStyle/>
          <a:p>
            <a:pPr algn="ctr"/>
            <a:r>
              <a:rPr lang="en-US" dirty="0" smtClean="0"/>
              <a:t>Output executable file name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&amp; Debug</a:t>
            </a:r>
            <a:endParaRPr lang="en-US" dirty="0"/>
          </a:p>
        </p:txBody>
      </p:sp>
      <p:sp>
        <p:nvSpPr>
          <p:cNvPr id="3" name="Content Placeholder 2"/>
          <p:cNvSpPr>
            <a:spLocks noGrp="1"/>
          </p:cNvSpPr>
          <p:nvPr>
            <p:ph idx="1"/>
          </p:nvPr>
        </p:nvSpPr>
        <p:spPr>
          <a:xfrm>
            <a:off x="457200" y="3048000"/>
            <a:ext cx="8229600" cy="3200400"/>
          </a:xfrm>
        </p:spPr>
        <p:txBody>
          <a:bodyPr/>
          <a:lstStyle/>
          <a:p>
            <a:r>
              <a:rPr lang="en-US" dirty="0" err="1" smtClean="0">
                <a:latin typeface="Courier New" pitchFamily="49" charset="0"/>
                <a:cs typeface="Courier New" pitchFamily="49" charset="0"/>
              </a:rPr>
              <a:t>mcc</a:t>
            </a:r>
            <a:r>
              <a:rPr lang="en-US" dirty="0" smtClean="0">
                <a:latin typeface="Courier New" pitchFamily="49" charset="0"/>
                <a:cs typeface="Courier New" pitchFamily="49" charset="0"/>
              </a:rPr>
              <a:t> –w4 –a6 –g </a:t>
            </a:r>
            <a:r>
              <a:rPr lang="en-US" dirty="0" err="1" smtClean="0">
                <a:latin typeface="Courier New" pitchFamily="49" charset="0"/>
                <a:cs typeface="Courier New" pitchFamily="49" charset="0"/>
              </a:rPr>
              <a:t>main.c</a:t>
            </a:r>
            <a:r>
              <a:rPr lang="en-US" dirty="0" smtClean="0">
                <a:latin typeface="Courier New" pitchFamily="49" charset="0"/>
                <a:cs typeface="Courier New" pitchFamily="49" charset="0"/>
              </a:rPr>
              <a:t> –o </a:t>
            </a:r>
            <a:r>
              <a:rPr lang="en-US" dirty="0" err="1" smtClean="0">
                <a:latin typeface="Courier New" pitchFamily="49" charset="0"/>
                <a:cs typeface="Courier New" pitchFamily="49" charset="0"/>
              </a:rPr>
              <a:t>a.out</a:t>
            </a:r>
            <a:r>
              <a:rPr lang="en-US" dirty="0" smtClean="0">
                <a:latin typeface="Courier New" pitchFamily="49" charset="0"/>
                <a:cs typeface="Courier New" pitchFamily="49" charset="0"/>
              </a:rPr>
              <a:t> </a:t>
            </a:r>
          </a:p>
          <a:p>
            <a:endParaRPr lang="en-US" dirty="0" smtClean="0">
              <a:latin typeface="Courier New" pitchFamily="49" charset="0"/>
              <a:cs typeface="Courier New" pitchFamily="49" charset="0"/>
            </a:endParaRPr>
          </a:p>
          <a:p>
            <a:r>
              <a:rPr lang="en-US" dirty="0" err="1" smtClean="0">
                <a:latin typeface="Courier New" pitchFamily="49" charset="0"/>
                <a:cs typeface="Courier New" pitchFamily="49" charset="0"/>
              </a:rPr>
              <a:t>mdb</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a.out</a:t>
            </a:r>
            <a:endParaRPr lang="en-US" dirty="0" smtClean="0">
              <a:latin typeface="Courier New" pitchFamily="49" charset="0"/>
              <a:cs typeface="Courier New" pitchFamily="49" charset="0"/>
            </a:endParaRPr>
          </a:p>
        </p:txBody>
      </p:sp>
      <p:sp>
        <p:nvSpPr>
          <p:cNvPr id="7" name="Rounded Rectangular Callout 6"/>
          <p:cNvSpPr/>
          <p:nvPr/>
        </p:nvSpPr>
        <p:spPr>
          <a:xfrm>
            <a:off x="2133600" y="1828800"/>
            <a:ext cx="4267200" cy="838200"/>
          </a:xfrm>
          <a:prstGeom prst="wedgeRoundRectCallout">
            <a:avLst>
              <a:gd name="adj1" fmla="val -3924"/>
              <a:gd name="adj2" fmla="val 1079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09800" y="1828800"/>
            <a:ext cx="4038600" cy="707886"/>
          </a:xfrm>
          <a:prstGeom prst="rect">
            <a:avLst/>
          </a:prstGeom>
          <a:noFill/>
        </p:spPr>
        <p:txBody>
          <a:bodyPr wrap="square" rtlCol="0">
            <a:spAutoFit/>
          </a:bodyPr>
          <a:lstStyle/>
          <a:p>
            <a:pPr algn="ctr"/>
            <a:r>
              <a:rPr lang="en-US" dirty="0" smtClean="0"/>
              <a:t>Generate debugging information</a:t>
            </a:r>
          </a:p>
          <a:p>
            <a:pPr algn="ctr"/>
            <a:r>
              <a:rPr lang="en-US" smtClean="0"/>
              <a:t>for </a:t>
            </a:r>
            <a:r>
              <a:rPr lang="en-US" dirty="0" smtClean="0"/>
              <a:t>source-level debugging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debugger</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217383" y="1676400"/>
            <a:ext cx="5621817" cy="3200400"/>
          </a:xfrm>
          <a:prstGeom prst="rect">
            <a:avLst/>
          </a:prstGeom>
          <a:noFill/>
          <a:ln w="9525">
            <a:noFill/>
            <a:miter lim="800000"/>
            <a:headEnd/>
            <a:tailEnd/>
          </a:ln>
        </p:spPr>
      </p:pic>
      <p:sp>
        <p:nvSpPr>
          <p:cNvPr id="5" name="Rounded Rectangular Callout 4"/>
          <p:cNvSpPr/>
          <p:nvPr/>
        </p:nvSpPr>
        <p:spPr>
          <a:xfrm>
            <a:off x="152400" y="4343400"/>
            <a:ext cx="2971800" cy="1447800"/>
          </a:xfrm>
          <a:prstGeom prst="wedgeRoundRectCallout">
            <a:avLst>
              <a:gd name="adj1" fmla="val 63828"/>
              <a:gd name="adj2" fmla="val -47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8600" y="4419600"/>
            <a:ext cx="2819400" cy="1323439"/>
          </a:xfrm>
          <a:prstGeom prst="rect">
            <a:avLst/>
          </a:prstGeom>
          <a:noFill/>
        </p:spPr>
        <p:txBody>
          <a:bodyPr wrap="square" rtlCol="0">
            <a:spAutoFit/>
          </a:bodyPr>
          <a:lstStyle/>
          <a:p>
            <a:pPr algn="ctr"/>
            <a:r>
              <a:rPr lang="en-US" dirty="0" smtClean="0"/>
              <a:t>Set debugger options manually</a:t>
            </a:r>
          </a:p>
          <a:p>
            <a:pPr algn="ctr"/>
            <a:r>
              <a:rPr lang="en-US" dirty="0" smtClean="0"/>
              <a:t>(simulation extensions, memory, etc.)</a:t>
            </a:r>
          </a:p>
        </p:txBody>
      </p:sp>
      <p:sp>
        <p:nvSpPr>
          <p:cNvPr id="7" name="TextBox 6"/>
          <p:cNvSpPr txBox="1"/>
          <p:nvPr/>
        </p:nvSpPr>
        <p:spPr>
          <a:xfrm>
            <a:off x="228600" y="5867400"/>
            <a:ext cx="4572000" cy="461665"/>
          </a:xfrm>
          <a:prstGeom prst="rect">
            <a:avLst/>
          </a:prstGeom>
          <a:noFill/>
        </p:spPr>
        <p:txBody>
          <a:bodyPr wrap="square" rtlCol="0">
            <a:spAutoFit/>
          </a:bodyPr>
          <a:lstStyle/>
          <a:p>
            <a:r>
              <a:rPr lang="en-US" sz="1200" dirty="0" smtClean="0"/>
              <a:t>You can use pre-configured arguments file we will supply instead of manually setting these options</a:t>
            </a:r>
            <a:endParaRPr lang="en-US" i="1" dirty="0"/>
          </a:p>
        </p:txBody>
      </p:sp>
      <p:sp>
        <p:nvSpPr>
          <p:cNvPr id="8" name="Rounded Rectangular Callout 7"/>
          <p:cNvSpPr/>
          <p:nvPr/>
        </p:nvSpPr>
        <p:spPr>
          <a:xfrm>
            <a:off x="152400" y="2057400"/>
            <a:ext cx="2971800" cy="1447800"/>
          </a:xfrm>
          <a:prstGeom prst="wedgeRoundRectCallout">
            <a:avLst>
              <a:gd name="adj1" fmla="val 62430"/>
              <a:gd name="adj2" fmla="val 513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2260937"/>
            <a:ext cx="2819400" cy="1015663"/>
          </a:xfrm>
          <a:prstGeom prst="rect">
            <a:avLst/>
          </a:prstGeom>
          <a:noFill/>
        </p:spPr>
        <p:txBody>
          <a:bodyPr wrap="square" rtlCol="0">
            <a:spAutoFit/>
          </a:bodyPr>
          <a:lstStyle/>
          <a:p>
            <a:pPr algn="ctr"/>
            <a:r>
              <a:rPr lang="en-US" dirty="0" smtClean="0"/>
              <a:t>The program’s executable file</a:t>
            </a:r>
          </a:p>
          <a:p>
            <a:pPr algn="ctr"/>
            <a:r>
              <a:rPr lang="en-US" dirty="0" smtClean="0"/>
              <a:t>being debugged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Embedded Systems</a:t>
            </a:r>
            <a:br>
              <a:rPr lang="en-US" dirty="0"/>
            </a:br>
            <a:r>
              <a:rPr lang="en-US" dirty="0"/>
              <a:t>(67744)</a:t>
            </a:r>
          </a:p>
        </p:txBody>
      </p:sp>
      <p:sp>
        <p:nvSpPr>
          <p:cNvPr id="2051" name="Rectangle 3"/>
          <p:cNvSpPr>
            <a:spLocks noGrp="1" noChangeArrowheads="1"/>
          </p:cNvSpPr>
          <p:nvPr>
            <p:ph type="subTitle" idx="1"/>
          </p:nvPr>
        </p:nvSpPr>
        <p:spPr/>
        <p:txBody>
          <a:bodyPr/>
          <a:lstStyle/>
          <a:p>
            <a:r>
              <a:rPr lang="en-US" sz="2800" dirty="0" smtClean="0"/>
              <a:t>Ari Yoskovitz, </a:t>
            </a:r>
            <a:r>
              <a:rPr lang="en-US" sz="2800" dirty="0"/>
              <a:t>Intel Corporation</a:t>
            </a:r>
            <a:endParaRPr lang="he-IL" sz="2800" dirty="0"/>
          </a:p>
          <a:p>
            <a:r>
              <a:rPr lang="en-US" sz="2800" dirty="0" smtClean="0"/>
              <a:t>JCT 2013</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a:blip r:embed="rId2" cstate="print"/>
          <a:srcRect/>
          <a:stretch>
            <a:fillRect/>
          </a:stretch>
        </p:blipFill>
        <p:spPr bwMode="auto">
          <a:xfrm>
            <a:off x="228600" y="152400"/>
            <a:ext cx="8686800" cy="6596539"/>
          </a:xfrm>
          <a:prstGeom prst="rect">
            <a:avLst/>
          </a:prstGeom>
          <a:noFill/>
          <a:ln w="9525">
            <a:noFill/>
            <a:miter lim="800000"/>
            <a:headEnd/>
            <a:tailEnd/>
          </a:ln>
        </p:spPr>
      </p:pic>
      <p:sp>
        <p:nvSpPr>
          <p:cNvPr id="3" name="Rounded Rectangular Callout 2"/>
          <p:cNvSpPr/>
          <p:nvPr/>
        </p:nvSpPr>
        <p:spPr>
          <a:xfrm>
            <a:off x="457200" y="2133600"/>
            <a:ext cx="1905000" cy="914400"/>
          </a:xfrm>
          <a:prstGeom prst="wedgeRoundRectCallout">
            <a:avLst>
              <a:gd name="adj1" fmla="val -6477"/>
              <a:gd name="adj2" fmla="val -127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3400" y="2209800"/>
            <a:ext cx="1828800" cy="707886"/>
          </a:xfrm>
          <a:prstGeom prst="rect">
            <a:avLst/>
          </a:prstGeom>
          <a:noFill/>
        </p:spPr>
        <p:txBody>
          <a:bodyPr wrap="square" rtlCol="0">
            <a:spAutoFit/>
          </a:bodyPr>
          <a:lstStyle/>
          <a:p>
            <a:pPr algn="ctr"/>
            <a:r>
              <a:rPr lang="en-US" dirty="0" smtClean="0"/>
              <a:t>Local variables window</a:t>
            </a:r>
            <a:endParaRPr lang="en-US" dirty="0"/>
          </a:p>
        </p:txBody>
      </p:sp>
      <p:sp>
        <p:nvSpPr>
          <p:cNvPr id="5" name="Rounded Rectangular Callout 4"/>
          <p:cNvSpPr/>
          <p:nvPr/>
        </p:nvSpPr>
        <p:spPr>
          <a:xfrm>
            <a:off x="533400" y="4724400"/>
            <a:ext cx="1905000" cy="914400"/>
          </a:xfrm>
          <a:prstGeom prst="wedgeRoundRectCallout">
            <a:avLst>
              <a:gd name="adj1" fmla="val -33357"/>
              <a:gd name="adj2" fmla="val 105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 y="4800600"/>
            <a:ext cx="1752600" cy="707886"/>
          </a:xfrm>
          <a:prstGeom prst="rect">
            <a:avLst/>
          </a:prstGeom>
          <a:noFill/>
        </p:spPr>
        <p:txBody>
          <a:bodyPr wrap="square" rtlCol="0">
            <a:spAutoFit/>
          </a:bodyPr>
          <a:lstStyle/>
          <a:p>
            <a:pPr algn="ctr"/>
            <a:r>
              <a:rPr lang="en-US" dirty="0" smtClean="0"/>
              <a:t>Call stack window</a:t>
            </a:r>
            <a:endParaRPr lang="en-US" dirty="0"/>
          </a:p>
        </p:txBody>
      </p:sp>
      <p:sp>
        <p:nvSpPr>
          <p:cNvPr id="7" name="Rounded Rectangular Callout 6"/>
          <p:cNvSpPr/>
          <p:nvPr/>
        </p:nvSpPr>
        <p:spPr>
          <a:xfrm>
            <a:off x="3886200" y="2057400"/>
            <a:ext cx="1905000" cy="914400"/>
          </a:xfrm>
          <a:prstGeom prst="wedgeRoundRectCallout">
            <a:avLst>
              <a:gd name="adj1" fmla="val -64077"/>
              <a:gd name="adj2" fmla="val 87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62400" y="2133600"/>
            <a:ext cx="1752600" cy="707886"/>
          </a:xfrm>
          <a:prstGeom prst="rect">
            <a:avLst/>
          </a:prstGeom>
          <a:noFill/>
        </p:spPr>
        <p:txBody>
          <a:bodyPr wrap="square" rtlCol="0">
            <a:spAutoFit/>
          </a:bodyPr>
          <a:lstStyle/>
          <a:p>
            <a:pPr algn="ctr"/>
            <a:r>
              <a:rPr lang="en-US" dirty="0" smtClean="0"/>
              <a:t>Source code window</a:t>
            </a:r>
            <a:endParaRPr lang="en-US" dirty="0"/>
          </a:p>
        </p:txBody>
      </p:sp>
      <p:sp>
        <p:nvSpPr>
          <p:cNvPr id="9" name="Rounded Rectangular Callout 8"/>
          <p:cNvSpPr/>
          <p:nvPr/>
        </p:nvSpPr>
        <p:spPr>
          <a:xfrm>
            <a:off x="3657600" y="4953000"/>
            <a:ext cx="1905000" cy="914400"/>
          </a:xfrm>
          <a:prstGeom prst="wedgeRoundRectCallout">
            <a:avLst>
              <a:gd name="adj1" fmla="val -52557"/>
              <a:gd name="adj2" fmla="val -104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57600" y="5029200"/>
            <a:ext cx="1905000" cy="707886"/>
          </a:xfrm>
          <a:prstGeom prst="rect">
            <a:avLst/>
          </a:prstGeom>
          <a:noFill/>
        </p:spPr>
        <p:txBody>
          <a:bodyPr wrap="square" rtlCol="0">
            <a:spAutoFit/>
          </a:bodyPr>
          <a:lstStyle/>
          <a:p>
            <a:pPr algn="ctr"/>
            <a:r>
              <a:rPr lang="en-US" dirty="0" smtClean="0"/>
              <a:t>Debugger output console</a:t>
            </a:r>
            <a:endParaRPr lang="en-US" dirty="0"/>
          </a:p>
        </p:txBody>
      </p:sp>
      <p:sp>
        <p:nvSpPr>
          <p:cNvPr id="11" name="Rounded Rectangular Callout 10"/>
          <p:cNvSpPr/>
          <p:nvPr/>
        </p:nvSpPr>
        <p:spPr>
          <a:xfrm>
            <a:off x="6705600" y="2362200"/>
            <a:ext cx="1905000" cy="914400"/>
          </a:xfrm>
          <a:prstGeom prst="wedgeRoundRectCallout">
            <a:avLst>
              <a:gd name="adj1" fmla="val -56877"/>
              <a:gd name="adj2" fmla="val -108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81800" y="2438400"/>
            <a:ext cx="1752600" cy="707886"/>
          </a:xfrm>
          <a:prstGeom prst="rect">
            <a:avLst/>
          </a:prstGeom>
          <a:noFill/>
        </p:spPr>
        <p:txBody>
          <a:bodyPr wrap="square" rtlCol="0">
            <a:spAutoFit/>
          </a:bodyPr>
          <a:lstStyle/>
          <a:p>
            <a:pPr algn="ctr"/>
            <a:r>
              <a:rPr lang="en-US" dirty="0" smtClean="0"/>
              <a:t>Memory window</a:t>
            </a:r>
            <a:endParaRPr lang="en-US" dirty="0"/>
          </a:p>
        </p:txBody>
      </p:sp>
      <p:sp>
        <p:nvSpPr>
          <p:cNvPr id="13" name="Rounded Rectangular Callout 12"/>
          <p:cNvSpPr/>
          <p:nvPr/>
        </p:nvSpPr>
        <p:spPr>
          <a:xfrm>
            <a:off x="6705600" y="5562600"/>
            <a:ext cx="1905000" cy="914400"/>
          </a:xfrm>
          <a:prstGeom prst="wedgeRoundRectCallout">
            <a:avLst>
              <a:gd name="adj1" fmla="val -29037"/>
              <a:gd name="adj2" fmla="val -85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81800" y="5638800"/>
            <a:ext cx="1752600" cy="707886"/>
          </a:xfrm>
          <a:prstGeom prst="rect">
            <a:avLst/>
          </a:prstGeom>
          <a:noFill/>
        </p:spPr>
        <p:txBody>
          <a:bodyPr wrap="square" rtlCol="0">
            <a:spAutoFit/>
          </a:bodyPr>
          <a:lstStyle/>
          <a:p>
            <a:pPr algn="ctr"/>
            <a:r>
              <a:rPr lang="en-US" dirty="0" smtClean="0"/>
              <a:t>Disassembly window</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Program Execution</a:t>
            </a:r>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228600" y="3048001"/>
            <a:ext cx="8750292" cy="990599"/>
          </a:xfrm>
          <a:prstGeom prst="rect">
            <a:avLst/>
          </a:prstGeom>
          <a:noFill/>
          <a:ln w="9525">
            <a:noFill/>
            <a:miter lim="800000"/>
            <a:headEnd/>
            <a:tailEnd/>
          </a:ln>
        </p:spPr>
      </p:pic>
      <p:sp>
        <p:nvSpPr>
          <p:cNvPr id="5" name="Rounded Rectangular Callout 4"/>
          <p:cNvSpPr/>
          <p:nvPr/>
        </p:nvSpPr>
        <p:spPr>
          <a:xfrm>
            <a:off x="152400" y="4572000"/>
            <a:ext cx="1905000" cy="914400"/>
          </a:xfrm>
          <a:prstGeom prst="wedgeRoundRectCallout">
            <a:avLst>
              <a:gd name="adj1" fmla="val 46803"/>
              <a:gd name="adj2" fmla="val -98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4702314"/>
            <a:ext cx="2057400" cy="707886"/>
          </a:xfrm>
          <a:prstGeom prst="rect">
            <a:avLst/>
          </a:prstGeom>
          <a:noFill/>
        </p:spPr>
        <p:txBody>
          <a:bodyPr wrap="square" rtlCol="0">
            <a:spAutoFit/>
          </a:bodyPr>
          <a:lstStyle/>
          <a:p>
            <a:pPr algn="ctr"/>
            <a:r>
              <a:rPr lang="en-US" dirty="0" smtClean="0"/>
              <a:t>Start or resume execution</a:t>
            </a:r>
            <a:endParaRPr lang="en-US" dirty="0"/>
          </a:p>
        </p:txBody>
      </p:sp>
      <p:sp>
        <p:nvSpPr>
          <p:cNvPr id="21" name="Rounded Rectangular Callout 20"/>
          <p:cNvSpPr/>
          <p:nvPr/>
        </p:nvSpPr>
        <p:spPr>
          <a:xfrm>
            <a:off x="2286000" y="4572000"/>
            <a:ext cx="1905000" cy="914400"/>
          </a:xfrm>
          <a:prstGeom prst="wedgeRoundRectCallout">
            <a:avLst>
              <a:gd name="adj1" fmla="val 46803"/>
              <a:gd name="adj2" fmla="val -98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362200" y="4648200"/>
            <a:ext cx="1752600" cy="707886"/>
          </a:xfrm>
          <a:prstGeom prst="rect">
            <a:avLst/>
          </a:prstGeom>
          <a:noFill/>
        </p:spPr>
        <p:txBody>
          <a:bodyPr wrap="square" rtlCol="0">
            <a:spAutoFit/>
          </a:bodyPr>
          <a:lstStyle/>
          <a:p>
            <a:pPr algn="ctr"/>
            <a:r>
              <a:rPr lang="en-US" dirty="0" smtClean="0"/>
              <a:t>Statement step into</a:t>
            </a:r>
            <a:endParaRPr lang="en-US" dirty="0"/>
          </a:p>
        </p:txBody>
      </p:sp>
      <p:sp>
        <p:nvSpPr>
          <p:cNvPr id="23" name="Rounded Rectangular Callout 22"/>
          <p:cNvSpPr/>
          <p:nvPr/>
        </p:nvSpPr>
        <p:spPr>
          <a:xfrm>
            <a:off x="4343400" y="4572000"/>
            <a:ext cx="1905000" cy="914400"/>
          </a:xfrm>
          <a:prstGeom prst="wedgeRoundRectCallout">
            <a:avLst>
              <a:gd name="adj1" fmla="val 46803"/>
              <a:gd name="adj2" fmla="val -98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419600" y="4648200"/>
            <a:ext cx="1752600" cy="707886"/>
          </a:xfrm>
          <a:prstGeom prst="rect">
            <a:avLst/>
          </a:prstGeom>
          <a:noFill/>
        </p:spPr>
        <p:txBody>
          <a:bodyPr wrap="square" rtlCol="0">
            <a:spAutoFit/>
          </a:bodyPr>
          <a:lstStyle/>
          <a:p>
            <a:pPr algn="ctr"/>
            <a:r>
              <a:rPr lang="en-US" dirty="0" smtClean="0"/>
              <a:t>Instruction step into</a:t>
            </a:r>
            <a:endParaRPr lang="en-US" dirty="0"/>
          </a:p>
        </p:txBody>
      </p:sp>
      <p:sp>
        <p:nvSpPr>
          <p:cNvPr id="25" name="Rounded Rectangular Callout 24"/>
          <p:cNvSpPr/>
          <p:nvPr/>
        </p:nvSpPr>
        <p:spPr>
          <a:xfrm>
            <a:off x="6477000" y="4572000"/>
            <a:ext cx="1905000" cy="1066800"/>
          </a:xfrm>
          <a:prstGeom prst="wedgeRoundRectCallout">
            <a:avLst>
              <a:gd name="adj1" fmla="val 43923"/>
              <a:gd name="adj2" fmla="val -902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553200" y="4572000"/>
            <a:ext cx="1752600" cy="1015663"/>
          </a:xfrm>
          <a:prstGeom prst="rect">
            <a:avLst/>
          </a:prstGeom>
          <a:noFill/>
        </p:spPr>
        <p:txBody>
          <a:bodyPr wrap="square" rtlCol="0">
            <a:spAutoFit/>
          </a:bodyPr>
          <a:lstStyle/>
          <a:p>
            <a:pPr algn="ctr"/>
            <a:r>
              <a:rPr lang="en-US" dirty="0" smtClean="0"/>
              <a:t>Run until return from function</a:t>
            </a:r>
            <a:endParaRPr lang="en-US" dirty="0"/>
          </a:p>
        </p:txBody>
      </p:sp>
      <p:sp>
        <p:nvSpPr>
          <p:cNvPr id="27" name="Rounded Rectangular Callout 26"/>
          <p:cNvSpPr/>
          <p:nvPr/>
        </p:nvSpPr>
        <p:spPr>
          <a:xfrm>
            <a:off x="533400" y="1447800"/>
            <a:ext cx="2057400" cy="1066800"/>
          </a:xfrm>
          <a:prstGeom prst="wedgeRoundRectCallout">
            <a:avLst>
              <a:gd name="adj1" fmla="val -40877"/>
              <a:gd name="adj2" fmla="val 855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33400" y="1447800"/>
            <a:ext cx="2057400" cy="1015663"/>
          </a:xfrm>
          <a:prstGeom prst="rect">
            <a:avLst/>
          </a:prstGeom>
          <a:noFill/>
        </p:spPr>
        <p:txBody>
          <a:bodyPr wrap="square" rtlCol="0">
            <a:spAutoFit/>
          </a:bodyPr>
          <a:lstStyle/>
          <a:p>
            <a:pPr algn="ctr"/>
            <a:r>
              <a:rPr lang="en-US" dirty="0" smtClean="0"/>
              <a:t>Restart the debugger and reset the device</a:t>
            </a:r>
            <a:endParaRPr lang="en-US" dirty="0"/>
          </a:p>
        </p:txBody>
      </p:sp>
      <p:sp>
        <p:nvSpPr>
          <p:cNvPr id="29" name="Rounded Rectangular Callout 28"/>
          <p:cNvSpPr/>
          <p:nvPr/>
        </p:nvSpPr>
        <p:spPr>
          <a:xfrm>
            <a:off x="2819400" y="1600200"/>
            <a:ext cx="1905000" cy="914400"/>
          </a:xfrm>
          <a:prstGeom prst="wedgeRoundRectCallout">
            <a:avLst>
              <a:gd name="adj1" fmla="val -44877"/>
              <a:gd name="adj2" fmla="val 94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95600" y="1676400"/>
            <a:ext cx="1752600" cy="707886"/>
          </a:xfrm>
          <a:prstGeom prst="rect">
            <a:avLst/>
          </a:prstGeom>
          <a:noFill/>
        </p:spPr>
        <p:txBody>
          <a:bodyPr wrap="square" rtlCol="0">
            <a:spAutoFit/>
          </a:bodyPr>
          <a:lstStyle/>
          <a:p>
            <a:pPr algn="ctr"/>
            <a:r>
              <a:rPr lang="en-US" dirty="0" smtClean="0"/>
              <a:t>Stop the execution</a:t>
            </a:r>
            <a:endParaRPr lang="en-US" dirty="0"/>
          </a:p>
        </p:txBody>
      </p:sp>
      <p:sp>
        <p:nvSpPr>
          <p:cNvPr id="31" name="Rounded Rectangular Callout 30"/>
          <p:cNvSpPr/>
          <p:nvPr/>
        </p:nvSpPr>
        <p:spPr>
          <a:xfrm>
            <a:off x="4953000" y="1600200"/>
            <a:ext cx="1905000" cy="914400"/>
          </a:xfrm>
          <a:prstGeom prst="wedgeRoundRectCallout">
            <a:avLst>
              <a:gd name="adj1" fmla="val -44877"/>
              <a:gd name="adj2" fmla="val 94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029200" y="1676400"/>
            <a:ext cx="1752600" cy="707886"/>
          </a:xfrm>
          <a:prstGeom prst="rect">
            <a:avLst/>
          </a:prstGeom>
          <a:noFill/>
        </p:spPr>
        <p:txBody>
          <a:bodyPr wrap="square" rtlCol="0">
            <a:spAutoFit/>
          </a:bodyPr>
          <a:lstStyle/>
          <a:p>
            <a:pPr algn="ctr"/>
            <a:r>
              <a:rPr lang="en-US" dirty="0" smtClean="0"/>
              <a:t>Statement step over</a:t>
            </a:r>
            <a:endParaRPr lang="en-US" dirty="0"/>
          </a:p>
        </p:txBody>
      </p:sp>
      <p:sp>
        <p:nvSpPr>
          <p:cNvPr id="33" name="Rounded Rectangular Callout 32"/>
          <p:cNvSpPr/>
          <p:nvPr/>
        </p:nvSpPr>
        <p:spPr>
          <a:xfrm>
            <a:off x="7086600" y="1600200"/>
            <a:ext cx="1905000" cy="914400"/>
          </a:xfrm>
          <a:prstGeom prst="wedgeRoundRectCallout">
            <a:avLst>
              <a:gd name="adj1" fmla="val -44877"/>
              <a:gd name="adj2" fmla="val 94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162800" y="1676400"/>
            <a:ext cx="1752600" cy="707886"/>
          </a:xfrm>
          <a:prstGeom prst="rect">
            <a:avLst/>
          </a:prstGeom>
          <a:noFill/>
        </p:spPr>
        <p:txBody>
          <a:bodyPr wrap="square" rtlCol="0">
            <a:spAutoFit/>
          </a:bodyPr>
          <a:lstStyle/>
          <a:p>
            <a:pPr algn="ctr"/>
            <a:r>
              <a:rPr lang="en-US" dirty="0" smtClean="0"/>
              <a:t>Instruction step over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52400" y="68586"/>
            <a:ext cx="8839200" cy="6720828"/>
          </a:xfrm>
          <a:prstGeom prst="rect">
            <a:avLst/>
          </a:prstGeom>
          <a:noFill/>
          <a:ln w="9525">
            <a:noFill/>
            <a:miter lim="800000"/>
            <a:headEnd/>
            <a:tailEnd/>
          </a:ln>
        </p:spPr>
      </p:pic>
      <p:sp>
        <p:nvSpPr>
          <p:cNvPr id="7" name="Rounded Rectangular Callout 6"/>
          <p:cNvSpPr/>
          <p:nvPr/>
        </p:nvSpPr>
        <p:spPr>
          <a:xfrm>
            <a:off x="457200" y="2133600"/>
            <a:ext cx="1905000" cy="914400"/>
          </a:xfrm>
          <a:prstGeom prst="wedgeRoundRectCallout">
            <a:avLst>
              <a:gd name="adj1" fmla="val -6477"/>
              <a:gd name="adj2" fmla="val -127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 y="2209800"/>
            <a:ext cx="1981200" cy="707886"/>
          </a:xfrm>
          <a:prstGeom prst="rect">
            <a:avLst/>
          </a:prstGeom>
          <a:noFill/>
        </p:spPr>
        <p:txBody>
          <a:bodyPr wrap="square" rtlCol="0">
            <a:spAutoFit/>
          </a:bodyPr>
          <a:lstStyle/>
          <a:p>
            <a:pPr algn="ctr"/>
            <a:r>
              <a:rPr lang="en-US" dirty="0" smtClean="0"/>
              <a:t>Select windows to display</a:t>
            </a:r>
            <a:endParaRPr lang="en-US" dirty="0"/>
          </a:p>
        </p:txBody>
      </p:sp>
      <p:sp>
        <p:nvSpPr>
          <p:cNvPr id="9" name="Rounded Rectangular Callout 8"/>
          <p:cNvSpPr/>
          <p:nvPr/>
        </p:nvSpPr>
        <p:spPr>
          <a:xfrm>
            <a:off x="1143000" y="5715000"/>
            <a:ext cx="1905000" cy="533400"/>
          </a:xfrm>
          <a:prstGeom prst="wedgeRoundRectCallout">
            <a:avLst>
              <a:gd name="adj1" fmla="val -82317"/>
              <a:gd name="adj2" fmla="val 108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19200" y="5791200"/>
            <a:ext cx="1752600" cy="400110"/>
          </a:xfrm>
          <a:prstGeom prst="rect">
            <a:avLst/>
          </a:prstGeom>
          <a:noFill/>
        </p:spPr>
        <p:txBody>
          <a:bodyPr wrap="square" rtlCol="0">
            <a:spAutoFit/>
          </a:bodyPr>
          <a:lstStyle/>
          <a:p>
            <a:pPr algn="ctr"/>
            <a:r>
              <a:rPr lang="en-US" dirty="0" err="1" smtClean="0"/>
              <a:t>Watchpoints</a:t>
            </a:r>
            <a:endParaRPr lang="en-US" dirty="0"/>
          </a:p>
        </p:txBody>
      </p:sp>
      <p:sp>
        <p:nvSpPr>
          <p:cNvPr id="11" name="Rounded Rectangular Callout 10"/>
          <p:cNvSpPr/>
          <p:nvPr/>
        </p:nvSpPr>
        <p:spPr>
          <a:xfrm>
            <a:off x="3886200" y="2057400"/>
            <a:ext cx="1905000" cy="914400"/>
          </a:xfrm>
          <a:prstGeom prst="wedgeRoundRectCallout">
            <a:avLst>
              <a:gd name="adj1" fmla="val -64077"/>
              <a:gd name="adj2" fmla="val 87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962400" y="2133600"/>
            <a:ext cx="1752600" cy="707886"/>
          </a:xfrm>
          <a:prstGeom prst="rect">
            <a:avLst/>
          </a:prstGeom>
          <a:noFill/>
        </p:spPr>
        <p:txBody>
          <a:bodyPr wrap="square" rtlCol="0">
            <a:spAutoFit/>
          </a:bodyPr>
          <a:lstStyle/>
          <a:p>
            <a:pPr algn="ctr"/>
            <a:r>
              <a:rPr lang="en-US" dirty="0" smtClean="0"/>
              <a:t>Source code window</a:t>
            </a:r>
            <a:endParaRPr lang="en-US" dirty="0"/>
          </a:p>
        </p:txBody>
      </p:sp>
      <p:sp>
        <p:nvSpPr>
          <p:cNvPr id="13" name="Rounded Rectangular Callout 12"/>
          <p:cNvSpPr/>
          <p:nvPr/>
        </p:nvSpPr>
        <p:spPr>
          <a:xfrm>
            <a:off x="3657600" y="4953000"/>
            <a:ext cx="1905000" cy="914400"/>
          </a:xfrm>
          <a:prstGeom prst="wedgeRoundRectCallout">
            <a:avLst>
              <a:gd name="adj1" fmla="val -52557"/>
              <a:gd name="adj2" fmla="val -104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657600" y="5029200"/>
            <a:ext cx="1905000" cy="707886"/>
          </a:xfrm>
          <a:prstGeom prst="rect">
            <a:avLst/>
          </a:prstGeom>
          <a:noFill/>
        </p:spPr>
        <p:txBody>
          <a:bodyPr wrap="square" rtlCol="0">
            <a:spAutoFit/>
          </a:bodyPr>
          <a:lstStyle/>
          <a:p>
            <a:pPr algn="ctr"/>
            <a:r>
              <a:rPr lang="en-US" dirty="0" smtClean="0"/>
              <a:t>Auxiliary</a:t>
            </a:r>
          </a:p>
          <a:p>
            <a:pPr algn="ctr"/>
            <a:r>
              <a:rPr lang="en-US" dirty="0" smtClean="0"/>
              <a:t>registers</a:t>
            </a:r>
            <a:endParaRPr lang="en-US" dirty="0"/>
          </a:p>
        </p:txBody>
      </p:sp>
      <p:sp>
        <p:nvSpPr>
          <p:cNvPr id="15" name="Rounded Rectangular Callout 14"/>
          <p:cNvSpPr/>
          <p:nvPr/>
        </p:nvSpPr>
        <p:spPr>
          <a:xfrm>
            <a:off x="6705600" y="2362200"/>
            <a:ext cx="1905000" cy="914400"/>
          </a:xfrm>
          <a:prstGeom prst="wedgeRoundRectCallout">
            <a:avLst>
              <a:gd name="adj1" fmla="val -56877"/>
              <a:gd name="adj2" fmla="val -108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81800" y="2438400"/>
            <a:ext cx="1752600" cy="707886"/>
          </a:xfrm>
          <a:prstGeom prst="rect">
            <a:avLst/>
          </a:prstGeom>
          <a:noFill/>
        </p:spPr>
        <p:txBody>
          <a:bodyPr wrap="square" rtlCol="0">
            <a:spAutoFit/>
          </a:bodyPr>
          <a:lstStyle/>
          <a:p>
            <a:pPr algn="ctr"/>
            <a:r>
              <a:rPr lang="en-US" dirty="0" smtClean="0"/>
              <a:t>Instruction history</a:t>
            </a:r>
            <a:endParaRPr lang="en-US" dirty="0"/>
          </a:p>
        </p:txBody>
      </p:sp>
      <p:sp>
        <p:nvSpPr>
          <p:cNvPr id="17" name="Rounded Rectangular Callout 16"/>
          <p:cNvSpPr/>
          <p:nvPr/>
        </p:nvSpPr>
        <p:spPr>
          <a:xfrm>
            <a:off x="6858000" y="4724400"/>
            <a:ext cx="1905000" cy="914400"/>
          </a:xfrm>
          <a:prstGeom prst="wedgeRoundRectCallout">
            <a:avLst>
              <a:gd name="adj1" fmla="val -55437"/>
              <a:gd name="adj2" fmla="val -114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934200" y="4800600"/>
            <a:ext cx="1752600" cy="707886"/>
          </a:xfrm>
          <a:prstGeom prst="rect">
            <a:avLst/>
          </a:prstGeom>
          <a:noFill/>
        </p:spPr>
        <p:txBody>
          <a:bodyPr wrap="square" rtlCol="0">
            <a:spAutoFit/>
          </a:bodyPr>
          <a:lstStyle/>
          <a:p>
            <a:pPr algn="ctr"/>
            <a:r>
              <a:rPr lang="en-US" dirty="0" smtClean="0"/>
              <a:t>Registers</a:t>
            </a:r>
          </a:p>
          <a:p>
            <a:pPr algn="ctr"/>
            <a:r>
              <a:rPr lang="en-US" dirty="0" smtClean="0"/>
              <a:t>window</a:t>
            </a:r>
            <a:endParaRPr lang="en-US" dirty="0"/>
          </a:p>
        </p:txBody>
      </p:sp>
      <p:sp>
        <p:nvSpPr>
          <p:cNvPr id="19" name="Rounded Rectangular Callout 18"/>
          <p:cNvSpPr/>
          <p:nvPr/>
        </p:nvSpPr>
        <p:spPr>
          <a:xfrm>
            <a:off x="1143000" y="4343400"/>
            <a:ext cx="1905000" cy="533400"/>
          </a:xfrm>
          <a:prstGeom prst="wedgeRoundRectCallout">
            <a:avLst>
              <a:gd name="adj1" fmla="val -82317"/>
              <a:gd name="adj2" fmla="val 108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19200" y="4419600"/>
            <a:ext cx="1752600" cy="400110"/>
          </a:xfrm>
          <a:prstGeom prst="rect">
            <a:avLst/>
          </a:prstGeom>
          <a:noFill/>
        </p:spPr>
        <p:txBody>
          <a:bodyPr wrap="square" rtlCol="0">
            <a:spAutoFit/>
          </a:bodyPr>
          <a:lstStyle/>
          <a:p>
            <a:pPr algn="ctr"/>
            <a:r>
              <a:rPr lang="en-US" dirty="0" smtClean="0"/>
              <a:t>Breakpoints</a:t>
            </a:r>
            <a:endParaRPr lang="en-US" dirty="0"/>
          </a:p>
        </p:txBody>
      </p:sp>
      <p:cxnSp>
        <p:nvCxnSpPr>
          <p:cNvPr id="24" name="Straight Arrow Connector 23"/>
          <p:cNvCxnSpPr>
            <a:stCxn id="19" idx="0"/>
          </p:cNvCxnSpPr>
          <p:nvPr/>
        </p:nvCxnSpPr>
        <p:spPr>
          <a:xfrm rot="5400000" flipH="1" flipV="1">
            <a:off x="1009650" y="2609850"/>
            <a:ext cx="2819400" cy="64770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28" name="Rounded Rectangular Callout 27"/>
          <p:cNvSpPr/>
          <p:nvPr/>
        </p:nvSpPr>
        <p:spPr>
          <a:xfrm>
            <a:off x="5486400" y="5943600"/>
            <a:ext cx="3124200" cy="762000"/>
          </a:xfrm>
          <a:prstGeom prst="wedgeRoundRectCallout">
            <a:avLst>
              <a:gd name="adj1" fmla="val -108659"/>
              <a:gd name="adj2" fmla="val 468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334000" y="6019800"/>
            <a:ext cx="3200400" cy="646331"/>
          </a:xfrm>
          <a:prstGeom prst="rect">
            <a:avLst/>
          </a:prstGeom>
          <a:noFill/>
        </p:spPr>
        <p:txBody>
          <a:bodyPr wrap="square" rtlCol="0">
            <a:spAutoFit/>
          </a:bodyPr>
          <a:lstStyle/>
          <a:p>
            <a:pPr algn="ctr"/>
            <a:r>
              <a:rPr lang="en-US" dirty="0" smtClean="0"/>
              <a:t>Command input field</a:t>
            </a:r>
          </a:p>
          <a:p>
            <a:pPr algn="ctr"/>
            <a:r>
              <a:rPr lang="en-US" sz="1600" dirty="0" smtClean="0"/>
              <a:t>e.g. </a:t>
            </a:r>
            <a:r>
              <a:rPr lang="en-US" sz="1600" i="1" dirty="0" smtClean="0"/>
              <a:t>b modify</a:t>
            </a:r>
            <a:endParaRPr 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1295400"/>
          </a:xfrm>
        </p:spPr>
        <p:txBody>
          <a:bodyPr/>
          <a:lstStyle/>
          <a:p>
            <a:r>
              <a:rPr lang="en-US" dirty="0"/>
              <a:t>Administration</a:t>
            </a:r>
          </a:p>
        </p:txBody>
      </p:sp>
      <p:sp>
        <p:nvSpPr>
          <p:cNvPr id="26627" name="Rectangle 3"/>
          <p:cNvSpPr>
            <a:spLocks noGrp="1" noChangeArrowheads="1"/>
          </p:cNvSpPr>
          <p:nvPr>
            <p:ph type="body" idx="1"/>
          </p:nvPr>
        </p:nvSpPr>
        <p:spPr>
          <a:xfrm>
            <a:off x="457200" y="1447800"/>
            <a:ext cx="8229600" cy="4114800"/>
          </a:xfrm>
        </p:spPr>
        <p:txBody>
          <a:bodyPr/>
          <a:lstStyle/>
          <a:p>
            <a:r>
              <a:rPr lang="en-US" sz="2800" dirty="0"/>
              <a:t>Embedded System </a:t>
            </a:r>
            <a:r>
              <a:rPr lang="en-US" sz="2800" dirty="0" smtClean="0"/>
              <a:t>Course “lab”</a:t>
            </a:r>
            <a:endParaRPr lang="en-US" sz="2800" dirty="0" smtClean="0"/>
          </a:p>
          <a:p>
            <a:r>
              <a:rPr lang="en-US" sz="2800" dirty="0" smtClean="0"/>
              <a:t>Where: </a:t>
            </a:r>
            <a:r>
              <a:rPr lang="en-US" sz="2800" dirty="0" err="1" smtClean="0"/>
              <a:t>Biran</a:t>
            </a:r>
            <a:r>
              <a:rPr lang="en-US" sz="2800" smtClean="0"/>
              <a:t> 203</a:t>
            </a:r>
            <a:endParaRPr lang="en-US" sz="2800" dirty="0"/>
          </a:p>
          <a:p>
            <a:r>
              <a:rPr lang="en-US" sz="2800" dirty="0" smtClean="0"/>
              <a:t>When</a:t>
            </a:r>
            <a:r>
              <a:rPr lang="en-US" sz="2800" dirty="0" smtClean="0"/>
              <a:t>: WED, 16:15 – 17:00</a:t>
            </a:r>
            <a:endParaRPr lang="en-US" sz="2800" dirty="0" smtClean="0"/>
          </a:p>
          <a:p>
            <a:r>
              <a:rPr lang="en-US" sz="2800" dirty="0" smtClean="0"/>
              <a:t>Who</a:t>
            </a:r>
            <a:r>
              <a:rPr lang="en-US" sz="2800" dirty="0" smtClean="0"/>
              <a:t>:</a:t>
            </a:r>
          </a:p>
          <a:p>
            <a:pPr lvl="1"/>
            <a:r>
              <a:rPr lang="en-US" sz="2400" dirty="0" smtClean="0"/>
              <a:t>TA</a:t>
            </a:r>
            <a:r>
              <a:rPr lang="en-US" sz="2400" dirty="0" smtClean="0"/>
              <a:t>: </a:t>
            </a:r>
            <a:r>
              <a:rPr lang="en-US" sz="2400" dirty="0" smtClean="0"/>
              <a:t>Ari Yoskovitz, </a:t>
            </a:r>
            <a:r>
              <a:rPr lang="en-US" sz="2400" dirty="0" smtClean="0">
                <a:hlinkClick r:id="rId3"/>
              </a:rPr>
              <a:t>ari.yoskovitz@intel.com</a:t>
            </a:r>
            <a:r>
              <a:rPr lang="en-US" sz="2400" dirty="0" smtClean="0"/>
              <a:t> (might change)</a:t>
            </a:r>
            <a:endParaRPr lang="en-US" sz="2400" dirty="0" smtClean="0"/>
          </a:p>
          <a:p>
            <a:r>
              <a:rPr lang="en-US" sz="2800" dirty="0" smtClean="0"/>
              <a:t>Whenever possible use email </a:t>
            </a:r>
            <a:r>
              <a:rPr lang="en-US" sz="2800" dirty="0" smtClean="0"/>
              <a:t>(or </a:t>
            </a:r>
            <a:r>
              <a:rPr lang="en-US" sz="2800" dirty="0" smtClean="0"/>
              <a:t>course </a:t>
            </a:r>
            <a:r>
              <a:rPr lang="en-US" sz="2800" dirty="0" smtClean="0"/>
              <a:t>forums once we have it)</a:t>
            </a:r>
            <a:endParaRPr lang="en-US" sz="2800" dirty="0" smtClean="0"/>
          </a:p>
          <a:p>
            <a:r>
              <a:rPr lang="en-US" sz="2800" dirty="0" smtClean="0"/>
              <a:t>For </a:t>
            </a:r>
            <a:r>
              <a:rPr lang="en-US" sz="2800" dirty="0" smtClean="0"/>
              <a:t>a reception hour </a:t>
            </a:r>
            <a:r>
              <a:rPr lang="en-US" sz="2800" dirty="0"/>
              <a:t>– set meeting in </a:t>
            </a:r>
            <a:r>
              <a:rPr lang="en-US" sz="2800" dirty="0" smtClean="0"/>
              <a:t>advance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and Exercises</a:t>
            </a:r>
            <a:endParaRPr lang="en-US" dirty="0"/>
          </a:p>
        </p:txBody>
      </p:sp>
      <p:sp>
        <p:nvSpPr>
          <p:cNvPr id="3" name="Content Placeholder 2"/>
          <p:cNvSpPr>
            <a:spLocks noGrp="1"/>
          </p:cNvSpPr>
          <p:nvPr>
            <p:ph idx="1"/>
          </p:nvPr>
        </p:nvSpPr>
        <p:spPr>
          <a:xfrm>
            <a:off x="457200" y="1524000"/>
            <a:ext cx="8229600" cy="4114800"/>
          </a:xfrm>
        </p:spPr>
        <p:txBody>
          <a:bodyPr/>
          <a:lstStyle/>
          <a:p>
            <a:r>
              <a:rPr lang="en-US" sz="2800" dirty="0" smtClean="0"/>
              <a:t>The grade will be based on the 5 mandatory programming exercises</a:t>
            </a:r>
          </a:p>
          <a:p>
            <a:pPr lvl="1"/>
            <a:r>
              <a:rPr lang="en-US" sz="2000" dirty="0" smtClean="0"/>
              <a:t>Tentatively: Ex0 – 5%, Ex1 – 20%, Ex2-4 – 25</a:t>
            </a:r>
            <a:r>
              <a:rPr lang="en-US" sz="2000" dirty="0" smtClean="0"/>
              <a:t>%</a:t>
            </a:r>
          </a:p>
          <a:p>
            <a:pPr lvl="1"/>
            <a:r>
              <a:rPr lang="en-US" sz="2000" dirty="0" smtClean="0"/>
              <a:t>The code will also be reviewed.</a:t>
            </a:r>
            <a:endParaRPr lang="en-US" sz="2000" dirty="0" smtClean="0"/>
          </a:p>
          <a:p>
            <a:r>
              <a:rPr lang="en-US" sz="2800" dirty="0" smtClean="0"/>
              <a:t>Submission </a:t>
            </a:r>
            <a:r>
              <a:rPr lang="en-US" sz="2800" dirty="0" smtClean="0"/>
              <a:t>is in pairs only</a:t>
            </a:r>
          </a:p>
          <a:p>
            <a:r>
              <a:rPr lang="en-US" sz="2800" dirty="0" smtClean="0"/>
              <a:t>We still don’t have a website and a forum. When we will, they will be used for publishing exercises, guidelines, and communication.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lstStyle/>
          <a:p>
            <a:r>
              <a:rPr lang="en-US" dirty="0" smtClean="0"/>
              <a:t>Grading and Exercises</a:t>
            </a:r>
            <a:endParaRPr lang="en-US" dirty="0"/>
          </a:p>
        </p:txBody>
      </p:sp>
      <p:sp>
        <p:nvSpPr>
          <p:cNvPr id="3" name="Content Placeholder 2"/>
          <p:cNvSpPr>
            <a:spLocks noGrp="1"/>
          </p:cNvSpPr>
          <p:nvPr>
            <p:ph idx="1"/>
          </p:nvPr>
        </p:nvSpPr>
        <p:spPr>
          <a:xfrm>
            <a:off x="457200" y="1066800"/>
            <a:ext cx="8229600" cy="4114800"/>
          </a:xfrm>
        </p:spPr>
        <p:txBody>
          <a:bodyPr/>
          <a:lstStyle/>
          <a:p>
            <a:r>
              <a:rPr lang="en-US" sz="2800" dirty="0" smtClean="0"/>
              <a:t>Exercise are tested automatically, so</a:t>
            </a:r>
          </a:p>
          <a:p>
            <a:pPr lvl="1"/>
            <a:r>
              <a:rPr lang="en-US" sz="2400" dirty="0" smtClean="0"/>
              <a:t>Read carefully and follow the </a:t>
            </a:r>
            <a:r>
              <a:rPr lang="en-US" sz="2400" dirty="0" smtClean="0">
                <a:hlinkClick r:id="rId2"/>
              </a:rPr>
              <a:t>guidelines</a:t>
            </a:r>
            <a:endParaRPr lang="en-US" sz="2400" dirty="0" smtClean="0"/>
          </a:p>
          <a:p>
            <a:pPr lvl="1"/>
            <a:r>
              <a:rPr lang="en-US" sz="2400" dirty="0" smtClean="0"/>
              <a:t>Use the pre-submission test scripts</a:t>
            </a:r>
          </a:p>
          <a:p>
            <a:pPr lvl="1"/>
            <a:r>
              <a:rPr lang="en-US" sz="2400" dirty="0" smtClean="0"/>
              <a:t>Malformed submissions (bad TAR, no README, doesn’t build, wrong file names, etc.) will be rejected by the system with a 10 points resubmission penalty.</a:t>
            </a:r>
          </a:p>
          <a:p>
            <a:r>
              <a:rPr lang="en-US" sz="2800" dirty="0" smtClean="0"/>
              <a:t>Late submission</a:t>
            </a:r>
          </a:p>
          <a:p>
            <a:pPr lvl="1"/>
            <a:r>
              <a:rPr lang="en-US" sz="2400" dirty="0" smtClean="0"/>
              <a:t>By </a:t>
            </a:r>
            <a:r>
              <a:rPr lang="en-US" sz="2400" dirty="0" smtClean="0"/>
              <a:t>mail.</a:t>
            </a:r>
            <a:endParaRPr lang="en-US" sz="2400" dirty="0" smtClean="0"/>
          </a:p>
          <a:p>
            <a:pPr lvl="1"/>
            <a:r>
              <a:rPr lang="en-US" sz="2400" dirty="0" smtClean="0"/>
              <a:t>Name your TAR file: “</a:t>
            </a:r>
            <a:r>
              <a:rPr lang="en-US" sz="2400" i="1" dirty="0" smtClean="0"/>
              <a:t>login1_login2” </a:t>
            </a:r>
            <a:r>
              <a:rPr lang="en-US" sz="2400" dirty="0" smtClean="0"/>
              <a:t>(</a:t>
            </a:r>
            <a:r>
              <a:rPr lang="en-US" sz="2400" dirty="0" err="1" smtClean="0"/>
              <a:t>i.e</a:t>
            </a:r>
            <a:r>
              <a:rPr lang="en-US" sz="2400" dirty="0" smtClean="0"/>
              <a:t> your logins)</a:t>
            </a:r>
          </a:p>
          <a:p>
            <a:pPr lvl="1"/>
            <a:r>
              <a:rPr lang="en-US" sz="2400" dirty="0" smtClean="0"/>
              <a:t>2 points penalty per day, 10 days max, does not eligible for any bonus credit</a:t>
            </a:r>
          </a:p>
          <a:p>
            <a:r>
              <a:rPr lang="en-US" sz="2800" dirty="0" smtClean="0"/>
              <a:t>Extensions will be given </a:t>
            </a:r>
            <a:r>
              <a:rPr lang="en-US" sz="2800" dirty="0" smtClean="0"/>
              <a:t>only for VERY good reasons (basically only </a:t>
            </a:r>
            <a:r>
              <a:rPr lang="en-US" sz="2800" dirty="0" err="1" smtClean="0"/>
              <a:t>Miluim</a:t>
            </a:r>
            <a:r>
              <a:rPr lang="en-US" sz="2800" dirty="0" smtClean="0"/>
              <a:t>)</a:t>
            </a:r>
            <a:endParaRPr lang="en-US" sz="2800" dirty="0" smtClean="0"/>
          </a:p>
          <a:p>
            <a:pPr>
              <a:buNone/>
            </a:pPr>
            <a:endParaRPr lang="en-US" sz="24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normAutofit/>
          </a:bodyPr>
          <a:lstStyle/>
          <a:p>
            <a:pPr eaLnBrk="1" hangingPunct="1">
              <a:defRPr/>
            </a:pPr>
            <a:r>
              <a:rPr lang="en-US" dirty="0" smtClean="0"/>
              <a:t>Exercises</a:t>
            </a:r>
            <a:r>
              <a:rPr lang="en-US" sz="4800" dirty="0" smtClean="0"/>
              <a:t> overview</a:t>
            </a:r>
            <a:endParaRPr lang="en-US" sz="2000" dirty="0" smtClean="0"/>
          </a:p>
        </p:txBody>
      </p:sp>
      <p:graphicFrame>
        <p:nvGraphicFramePr>
          <p:cNvPr id="1026" name="Object 7"/>
          <p:cNvGraphicFramePr>
            <a:graphicFrameLocks noChangeAspect="1"/>
          </p:cNvGraphicFramePr>
          <p:nvPr>
            <p:ph idx="1"/>
          </p:nvPr>
        </p:nvGraphicFramePr>
        <p:xfrm>
          <a:off x="152400" y="1981200"/>
          <a:ext cx="8763000" cy="4495800"/>
        </p:xfrm>
        <a:graphic>
          <a:graphicData uri="http://schemas.openxmlformats.org/presentationml/2006/ole">
            <p:oleObj spid="_x0000_s1026" name="Visio" r:id="rId4" imgW="3454603" imgH="1939138" progId="Visio.Drawing.11">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457200" y="0"/>
            <a:ext cx="8229600" cy="990600"/>
          </a:xfrm>
        </p:spPr>
        <p:txBody>
          <a:bodyPr>
            <a:normAutofit/>
          </a:bodyPr>
          <a:lstStyle/>
          <a:p>
            <a:pPr eaLnBrk="1" hangingPunct="1">
              <a:defRPr/>
            </a:pPr>
            <a:r>
              <a:rPr lang="en-US" dirty="0" smtClean="0"/>
              <a:t>Exercise 0</a:t>
            </a:r>
            <a:endParaRPr lang="en-US" sz="2000" dirty="0" smtClean="0"/>
          </a:p>
        </p:txBody>
      </p:sp>
      <p:graphicFrame>
        <p:nvGraphicFramePr>
          <p:cNvPr id="1026" name="Object 7"/>
          <p:cNvGraphicFramePr>
            <a:graphicFrameLocks noChangeAspect="1"/>
          </p:cNvGraphicFramePr>
          <p:nvPr>
            <p:ph idx="1"/>
          </p:nvPr>
        </p:nvGraphicFramePr>
        <p:xfrm>
          <a:off x="152400" y="1981200"/>
          <a:ext cx="8763000" cy="4495800"/>
        </p:xfrm>
        <a:graphic>
          <a:graphicData uri="http://schemas.openxmlformats.org/presentationml/2006/ole">
            <p:oleObj spid="_x0000_s2050" name="Visio" r:id="rId3" imgW="3454603" imgH="1939138" progId="Visio.Drawing.11">
              <p:embed/>
            </p:oleObj>
          </a:graphicData>
        </a:graphic>
      </p:graphicFrame>
      <p:sp>
        <p:nvSpPr>
          <p:cNvPr id="4" name="Content Placeholder 2"/>
          <p:cNvSpPr txBox="1">
            <a:spLocks/>
          </p:cNvSpPr>
          <p:nvPr/>
        </p:nvSpPr>
        <p:spPr bwMode="auto">
          <a:xfrm>
            <a:off x="457200" y="762000"/>
            <a:ext cx="82296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Processor only</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Tool-chain</a:t>
            </a:r>
            <a:r>
              <a:rPr kumimoji="0" lang="en-US" sz="24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and simulator ramp up.</a:t>
            </a:r>
          </a:p>
          <a:p>
            <a:pPr marL="342900" indent="-342900">
              <a:spcBef>
                <a:spcPct val="20000"/>
              </a:spcBef>
              <a:buClr>
                <a:schemeClr val="hlink"/>
              </a:buClr>
              <a:buSzPct val="65000"/>
              <a:buFont typeface="Wingdings" pitchFamily="2" charset="2"/>
              <a:buChar char="n"/>
            </a:pPr>
            <a:r>
              <a:rPr lang="en-US" sz="2400" kern="0" dirty="0" smtClean="0">
                <a:effectLst>
                  <a:outerShdw blurRad="38100" dist="38100" dir="2700000" algn="tl">
                    <a:srgbClr val="000000"/>
                  </a:outerShdw>
                </a:effectLst>
              </a:rPr>
              <a:t>“Hello world”…</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Rectangle 4"/>
          <p:cNvSpPr/>
          <p:nvPr/>
        </p:nvSpPr>
        <p:spPr>
          <a:xfrm>
            <a:off x="152400" y="2971800"/>
            <a:ext cx="5486400" cy="36576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38800" y="4419600"/>
            <a:ext cx="3352800" cy="22098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457200" y="0"/>
            <a:ext cx="8229600" cy="990600"/>
          </a:xfrm>
        </p:spPr>
        <p:txBody>
          <a:bodyPr>
            <a:normAutofit/>
          </a:bodyPr>
          <a:lstStyle/>
          <a:p>
            <a:pPr eaLnBrk="1" hangingPunct="1">
              <a:defRPr/>
            </a:pPr>
            <a:r>
              <a:rPr lang="en-US" dirty="0" smtClean="0"/>
              <a:t>Exercise 1</a:t>
            </a:r>
            <a:endParaRPr lang="en-US" sz="2000" dirty="0" smtClean="0"/>
          </a:p>
        </p:txBody>
      </p:sp>
      <p:graphicFrame>
        <p:nvGraphicFramePr>
          <p:cNvPr id="1026" name="Object 7"/>
          <p:cNvGraphicFramePr>
            <a:graphicFrameLocks noChangeAspect="1"/>
          </p:cNvGraphicFramePr>
          <p:nvPr>
            <p:ph idx="1"/>
          </p:nvPr>
        </p:nvGraphicFramePr>
        <p:xfrm>
          <a:off x="152400" y="1981200"/>
          <a:ext cx="8763000" cy="4495800"/>
        </p:xfrm>
        <a:graphic>
          <a:graphicData uri="http://schemas.openxmlformats.org/presentationml/2006/ole">
            <p:oleObj spid="_x0000_s4098" name="Visio" r:id="rId4" imgW="3454603" imgH="1939138" progId="Visio.Drawing.11">
              <p:embed/>
            </p:oleObj>
          </a:graphicData>
        </a:graphic>
      </p:graphicFrame>
      <p:sp>
        <p:nvSpPr>
          <p:cNvPr id="4" name="Content Placeholder 2"/>
          <p:cNvSpPr txBox="1">
            <a:spLocks/>
          </p:cNvSpPr>
          <p:nvPr/>
        </p:nvSpPr>
        <p:spPr bwMode="auto">
          <a:xfrm>
            <a:off x="457200" y="762000"/>
            <a:ext cx="82296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First “real” device</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 simple peripherals, 1</a:t>
            </a:r>
            <a:r>
              <a:rPr kumimoji="0" lang="en-US" sz="24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complex (UART)</a:t>
            </a:r>
          </a:p>
          <a:p>
            <a:pPr marL="342900" indent="-342900">
              <a:spcBef>
                <a:spcPct val="20000"/>
              </a:spcBef>
              <a:buClr>
                <a:schemeClr val="hlink"/>
              </a:buClr>
              <a:buSzPct val="65000"/>
              <a:buFont typeface="Wingdings" pitchFamily="2" charset="2"/>
              <a:buChar char="n"/>
            </a:pPr>
            <a:r>
              <a:rPr lang="en-US" sz="2400" kern="0" dirty="0" smtClean="0">
                <a:effectLst>
                  <a:outerShdw blurRad="38100" dist="38100" dir="2700000" algn="tl">
                    <a:srgbClr val="000000"/>
                  </a:outerShdw>
                </a:effectLst>
              </a:rPr>
              <a:t>Simple FW</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Rectangle 4"/>
          <p:cNvSpPr/>
          <p:nvPr/>
        </p:nvSpPr>
        <p:spPr>
          <a:xfrm>
            <a:off x="2819400" y="2971800"/>
            <a:ext cx="2819400" cy="36576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38800" y="5334000"/>
            <a:ext cx="3352800" cy="12954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4876800"/>
            <a:ext cx="2667000" cy="17526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5" cstate="print"/>
          <a:srcRect/>
          <a:stretch>
            <a:fillRect/>
          </a:stretch>
        </p:blipFill>
        <p:spPr bwMode="auto">
          <a:xfrm>
            <a:off x="6781800" y="304800"/>
            <a:ext cx="2033588" cy="1603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457200" y="0"/>
            <a:ext cx="8229600" cy="990600"/>
          </a:xfrm>
        </p:spPr>
        <p:txBody>
          <a:bodyPr>
            <a:normAutofit/>
          </a:bodyPr>
          <a:lstStyle/>
          <a:p>
            <a:pPr eaLnBrk="1" hangingPunct="1">
              <a:defRPr/>
            </a:pPr>
            <a:r>
              <a:rPr lang="en-US" dirty="0" smtClean="0"/>
              <a:t>Exercise 2</a:t>
            </a:r>
            <a:endParaRPr lang="en-US" sz="2000" dirty="0" smtClean="0"/>
          </a:p>
        </p:txBody>
      </p:sp>
      <p:graphicFrame>
        <p:nvGraphicFramePr>
          <p:cNvPr id="1026" name="Object 7"/>
          <p:cNvGraphicFramePr>
            <a:graphicFrameLocks noChangeAspect="1"/>
          </p:cNvGraphicFramePr>
          <p:nvPr>
            <p:ph idx="1"/>
          </p:nvPr>
        </p:nvGraphicFramePr>
        <p:xfrm>
          <a:off x="152400" y="1981200"/>
          <a:ext cx="8763000" cy="4495800"/>
        </p:xfrm>
        <a:graphic>
          <a:graphicData uri="http://schemas.openxmlformats.org/presentationml/2006/ole">
            <p:oleObj spid="_x0000_s5122" name="Visio" r:id="rId3" imgW="3454603" imgH="1939138" progId="Visio.Drawing.11">
              <p:embed/>
            </p:oleObj>
          </a:graphicData>
        </a:graphic>
      </p:graphicFrame>
      <p:sp>
        <p:nvSpPr>
          <p:cNvPr id="4" name="Content Placeholder 2"/>
          <p:cNvSpPr txBox="1">
            <a:spLocks/>
          </p:cNvSpPr>
          <p:nvPr/>
        </p:nvSpPr>
        <p:spPr bwMode="auto">
          <a:xfrm>
            <a:off x="457200" y="762000"/>
            <a:ext cx="82296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1</a:t>
            </a:r>
            <a:r>
              <a:rPr lang="en-US" sz="2400" kern="0" baseline="30000" dirty="0" smtClean="0">
                <a:effectLst>
                  <a:outerShdw blurRad="38100" dist="38100" dir="2700000" algn="tl">
                    <a:srgbClr val="000000"/>
                  </a:outerShdw>
                </a:effectLst>
                <a:latin typeface="+mn-lt"/>
                <a:cs typeface="+mn-cs"/>
              </a:rPr>
              <a:t>st</a:t>
            </a:r>
            <a:r>
              <a:rPr lang="en-US" sz="2400" kern="0" dirty="0" smtClean="0">
                <a:effectLst>
                  <a:outerShdw blurRad="38100" dist="38100" dir="2700000" algn="tl">
                    <a:srgbClr val="000000"/>
                  </a:outerShdw>
                </a:effectLst>
                <a:latin typeface="+mn-lt"/>
                <a:cs typeface="+mn-cs"/>
              </a:rPr>
              <a:t> part of final project</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Device drivers</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2400" kern="0" dirty="0" smtClean="0">
                <a:effectLst>
                  <a:outerShdw blurRad="38100" dist="38100" dir="2700000" algn="tl">
                    <a:srgbClr val="000000"/>
                  </a:outerShdw>
                </a:effectLst>
                <a:latin typeface="+mn-lt"/>
                <a:cs typeface="+mn-cs"/>
              </a:rPr>
              <a:t>Interrupts handling w/o OS</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Rectangle 4"/>
          <p:cNvSpPr/>
          <p:nvPr/>
        </p:nvSpPr>
        <p:spPr>
          <a:xfrm>
            <a:off x="152400" y="2971800"/>
            <a:ext cx="2133600" cy="1905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cellphone"/>
          <p:cNvPicPr>
            <a:picLocks noChangeAspect="1" noChangeArrowheads="1"/>
          </p:cNvPicPr>
          <p:nvPr/>
        </p:nvPicPr>
        <p:blipFill>
          <a:blip r:embed="rId4" cstate="print"/>
          <a:srcRect/>
          <a:stretch>
            <a:fillRect/>
          </a:stretch>
        </p:blipFill>
        <p:spPr bwMode="auto">
          <a:xfrm>
            <a:off x="7620000" y="228600"/>
            <a:ext cx="1107832"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56469</TotalTime>
  <Words>1123</Words>
  <Application>Microsoft Office PowerPoint</Application>
  <PresentationFormat>On-screen Show (4:3)</PresentationFormat>
  <Paragraphs>155</Paragraphs>
  <Slides>22</Slides>
  <Notes>5</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Textured</vt:lpstr>
      <vt:lpstr>Visio</vt:lpstr>
      <vt:lpstr>Legal Disclaimer</vt:lpstr>
      <vt:lpstr>Embedded Systems (67744)</vt:lpstr>
      <vt:lpstr>Administration</vt:lpstr>
      <vt:lpstr>Grading and Exercises</vt:lpstr>
      <vt:lpstr>Grading and Exercises</vt:lpstr>
      <vt:lpstr>Exercises overview</vt:lpstr>
      <vt:lpstr>Exercise 0</vt:lpstr>
      <vt:lpstr>Exercise 1</vt:lpstr>
      <vt:lpstr>Exercise 2</vt:lpstr>
      <vt:lpstr>Exercise 3</vt:lpstr>
      <vt:lpstr>Final project (Exercise 4)</vt:lpstr>
      <vt:lpstr>The MetaWare® Development Toolkit for ARC®</vt:lpstr>
      <vt:lpstr>Where can I find…</vt:lpstr>
      <vt:lpstr>Toolkit main components</vt:lpstr>
      <vt:lpstr>Preliminaries</vt:lpstr>
      <vt:lpstr>Slide 16</vt:lpstr>
      <vt:lpstr>Compile &amp; Run</vt:lpstr>
      <vt:lpstr>Compile &amp; Debug</vt:lpstr>
      <vt:lpstr>Using the debugger</vt:lpstr>
      <vt:lpstr>Slide 20</vt:lpstr>
      <vt:lpstr>Controlling Program Execution</vt:lpstr>
      <vt:lpstr>Slide 22</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LOMER</dc:creator>
  <cp:lastModifiedBy>ayoskovi</cp:lastModifiedBy>
  <cp:revision>847</cp:revision>
  <dcterms:created xsi:type="dcterms:W3CDTF">2008-03-10T21:14:46Z</dcterms:created>
  <dcterms:modified xsi:type="dcterms:W3CDTF">2013-02-20T14:22:39Z</dcterms:modified>
</cp:coreProperties>
</file>