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4"/>
  </p:notesMasterIdLst>
  <p:sldIdLst>
    <p:sldId id="259" r:id="rId2"/>
    <p:sldId id="257" r:id="rId3"/>
    <p:sldId id="258" r:id="rId4"/>
    <p:sldId id="260" r:id="rId5"/>
    <p:sldId id="265" r:id="rId6"/>
    <p:sldId id="266" r:id="rId7"/>
    <p:sldId id="264" r:id="rId8"/>
    <p:sldId id="267" r:id="rId9"/>
    <p:sldId id="268" r:id="rId10"/>
    <p:sldId id="262" r:id="rId11"/>
    <p:sldId id="263" r:id="rId12"/>
    <p:sldId id="269" r:id="rId13"/>
  </p:sldIdLst>
  <p:sldSz cx="9144000" cy="6858000" type="screen4x3"/>
  <p:notesSz cx="7315200" cy="9601200"/>
  <p:defaultTextStyle>
    <a:defPPr>
      <a:defRPr lang="en-US"/>
    </a:defPPr>
    <a:lvl1pPr algn="l" rtl="0" fontAlgn="base">
      <a:spcBef>
        <a:spcPct val="0"/>
      </a:spcBef>
      <a:spcAft>
        <a:spcPct val="0"/>
      </a:spcAft>
      <a:defRPr sz="2000" kern="1200">
        <a:solidFill>
          <a:schemeClr val="tx1"/>
        </a:solidFill>
        <a:latin typeface="Tahoma" pitchFamily="34" charset="0"/>
        <a:ea typeface="+mn-ea"/>
        <a:cs typeface="Arial" charset="0"/>
      </a:defRPr>
    </a:lvl1pPr>
    <a:lvl2pPr marL="457200" algn="l" rtl="0" fontAlgn="base">
      <a:spcBef>
        <a:spcPct val="0"/>
      </a:spcBef>
      <a:spcAft>
        <a:spcPct val="0"/>
      </a:spcAft>
      <a:defRPr sz="2000" kern="1200">
        <a:solidFill>
          <a:schemeClr val="tx1"/>
        </a:solidFill>
        <a:latin typeface="Tahoma" pitchFamily="34" charset="0"/>
        <a:ea typeface="+mn-ea"/>
        <a:cs typeface="Arial" charset="0"/>
      </a:defRPr>
    </a:lvl2pPr>
    <a:lvl3pPr marL="914400" algn="l" rtl="0" fontAlgn="base">
      <a:spcBef>
        <a:spcPct val="0"/>
      </a:spcBef>
      <a:spcAft>
        <a:spcPct val="0"/>
      </a:spcAft>
      <a:defRPr sz="2000" kern="1200">
        <a:solidFill>
          <a:schemeClr val="tx1"/>
        </a:solidFill>
        <a:latin typeface="Tahoma" pitchFamily="34" charset="0"/>
        <a:ea typeface="+mn-ea"/>
        <a:cs typeface="Arial" charset="0"/>
      </a:defRPr>
    </a:lvl3pPr>
    <a:lvl4pPr marL="1371600" algn="l" rtl="0" fontAlgn="base">
      <a:spcBef>
        <a:spcPct val="0"/>
      </a:spcBef>
      <a:spcAft>
        <a:spcPct val="0"/>
      </a:spcAft>
      <a:defRPr sz="2000" kern="1200">
        <a:solidFill>
          <a:schemeClr val="tx1"/>
        </a:solidFill>
        <a:latin typeface="Tahoma" pitchFamily="34" charset="0"/>
        <a:ea typeface="+mn-ea"/>
        <a:cs typeface="Arial" charset="0"/>
      </a:defRPr>
    </a:lvl4pPr>
    <a:lvl5pPr marL="1828800" algn="l" rtl="0" fontAlgn="base">
      <a:spcBef>
        <a:spcPct val="0"/>
      </a:spcBef>
      <a:spcAft>
        <a:spcPct val="0"/>
      </a:spcAft>
      <a:defRPr sz="2000" kern="1200">
        <a:solidFill>
          <a:schemeClr val="tx1"/>
        </a:solidFill>
        <a:latin typeface="Tahoma" pitchFamily="34" charset="0"/>
        <a:ea typeface="+mn-ea"/>
        <a:cs typeface="Arial" charset="0"/>
      </a:defRPr>
    </a:lvl5pPr>
    <a:lvl6pPr marL="2286000" algn="l" defTabSz="914400" rtl="0" eaLnBrk="1" latinLnBrk="0" hangingPunct="1">
      <a:defRPr sz="2000" kern="1200">
        <a:solidFill>
          <a:schemeClr val="tx1"/>
        </a:solidFill>
        <a:latin typeface="Tahoma" pitchFamily="34" charset="0"/>
        <a:ea typeface="+mn-ea"/>
        <a:cs typeface="Arial" charset="0"/>
      </a:defRPr>
    </a:lvl6pPr>
    <a:lvl7pPr marL="2743200" algn="l" defTabSz="914400" rtl="0" eaLnBrk="1" latinLnBrk="0" hangingPunct="1">
      <a:defRPr sz="2000" kern="1200">
        <a:solidFill>
          <a:schemeClr val="tx1"/>
        </a:solidFill>
        <a:latin typeface="Tahoma" pitchFamily="34" charset="0"/>
        <a:ea typeface="+mn-ea"/>
        <a:cs typeface="Arial" charset="0"/>
      </a:defRPr>
    </a:lvl7pPr>
    <a:lvl8pPr marL="3200400" algn="l" defTabSz="914400" rtl="0" eaLnBrk="1" latinLnBrk="0" hangingPunct="1">
      <a:defRPr sz="2000" kern="1200">
        <a:solidFill>
          <a:schemeClr val="tx1"/>
        </a:solidFill>
        <a:latin typeface="Tahoma" pitchFamily="34" charset="0"/>
        <a:ea typeface="+mn-ea"/>
        <a:cs typeface="Arial" charset="0"/>
      </a:defRPr>
    </a:lvl8pPr>
    <a:lvl9pPr marL="3657600" algn="l" defTabSz="914400" rtl="0" eaLnBrk="1" latinLnBrk="0" hangingPunct="1">
      <a:defRPr sz="2000" kern="1200">
        <a:solidFill>
          <a:schemeClr val="tx1"/>
        </a:solidFill>
        <a:latin typeface="Tahom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0000"/>
    <a:srgbClr val="FF0000"/>
    <a:srgbClr val="008000"/>
    <a:srgbClr val="0000FF"/>
    <a:srgbClr val="00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259"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atin typeface="Arial" charset="0"/>
              </a:defRPr>
            </a:lvl1pPr>
          </a:lstStyle>
          <a:p>
            <a:endParaRPr lang="en-US"/>
          </a:p>
        </p:txBody>
      </p:sp>
      <p:sp>
        <p:nvSpPr>
          <p:cNvPr id="48131"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atin typeface="Arial" charset="0"/>
              </a:defRPr>
            </a:lvl1pPr>
          </a:lstStyle>
          <a:p>
            <a:endParaRPr lang="en-US"/>
          </a:p>
        </p:txBody>
      </p:sp>
      <p:sp>
        <p:nvSpPr>
          <p:cNvPr id="4813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8133"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8134"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atin typeface="Arial" charset="0"/>
              </a:defRPr>
            </a:lvl1pPr>
          </a:lstStyle>
          <a:p>
            <a:endParaRPr lang="en-US"/>
          </a:p>
        </p:txBody>
      </p:sp>
      <p:sp>
        <p:nvSpPr>
          <p:cNvPr id="48135"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atin typeface="Arial" charset="0"/>
              </a:defRPr>
            </a:lvl1pPr>
          </a:lstStyle>
          <a:p>
            <a:fld id="{BC868DAF-218C-4B07-B24D-942BF7A543C4}"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smtClean="0">
              <a:latin typeface="Arial" pitchFamily="34" charset="0"/>
              <a:cs typeface="Arial" pitchFamily="34" charset="0"/>
            </a:endParaRPr>
          </a:p>
        </p:txBody>
      </p:sp>
      <p:sp>
        <p:nvSpPr>
          <p:cNvPr id="32772" name="Slide Number Placeholder 3"/>
          <p:cNvSpPr>
            <a:spLocks noGrp="1"/>
          </p:cNvSpPr>
          <p:nvPr>
            <p:ph type="sldNum" sz="quarter" idx="5"/>
          </p:nvPr>
        </p:nvSpPr>
        <p:spPr>
          <a:noFill/>
        </p:spPr>
        <p:txBody>
          <a:bodyPr/>
          <a:lstStyle/>
          <a:p>
            <a:fld id="{787E0266-E549-4B6E-B8BC-AED0F6FF110E}" type="slidenum">
              <a:rPr lang="en-US" smtClean="0">
                <a:latin typeface="Arial" pitchFamily="34" charset="0"/>
                <a:cs typeface="Arial" pitchFamily="34" charset="0"/>
              </a:rPr>
              <a:pPr/>
              <a:t>1</a:t>
            </a:fld>
            <a:endParaRPr lang="en-US" smtClean="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sz="quarter"/>
          </p:nvPr>
        </p:nvSpPr>
        <p:spPr>
          <a:xfrm>
            <a:off x="685800" y="1676400"/>
            <a:ext cx="7772400" cy="1828800"/>
          </a:xfrm>
        </p:spPr>
        <p:txBody>
          <a:bodyPr/>
          <a:lstStyle>
            <a:lvl1pPr>
              <a:defRPr/>
            </a:lvl1pPr>
          </a:lstStyle>
          <a:p>
            <a:r>
              <a:rPr lang="en-US"/>
              <a:t>Click to edit Master title style</a:t>
            </a:r>
          </a:p>
        </p:txBody>
      </p:sp>
      <p:sp>
        <p:nvSpPr>
          <p:cNvPr id="24579"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24580" name="Rectangle 4"/>
          <p:cNvSpPr>
            <a:spLocks noGrp="1" noChangeArrowheads="1"/>
          </p:cNvSpPr>
          <p:nvPr>
            <p:ph type="dt" sz="quarter" idx="2"/>
          </p:nvPr>
        </p:nvSpPr>
        <p:spPr/>
        <p:txBody>
          <a:bodyPr/>
          <a:lstStyle>
            <a:lvl1pPr>
              <a:defRPr/>
            </a:lvl1pPr>
          </a:lstStyle>
          <a:p>
            <a:endParaRPr lang="en-US"/>
          </a:p>
        </p:txBody>
      </p:sp>
      <p:sp>
        <p:nvSpPr>
          <p:cNvPr id="24581" name="Rectangle 5"/>
          <p:cNvSpPr>
            <a:spLocks noGrp="1" noChangeArrowheads="1"/>
          </p:cNvSpPr>
          <p:nvPr>
            <p:ph type="ftr" sz="quarter" idx="3"/>
          </p:nvPr>
        </p:nvSpPr>
        <p:spPr/>
        <p:txBody>
          <a:bodyPr/>
          <a:lstStyle>
            <a:lvl1pPr>
              <a:defRPr/>
            </a:lvl1pPr>
          </a:lstStyle>
          <a:p>
            <a:endParaRPr lang="en-US"/>
          </a:p>
        </p:txBody>
      </p:sp>
      <p:sp>
        <p:nvSpPr>
          <p:cNvPr id="24582" name="Rectangle 6"/>
          <p:cNvSpPr>
            <a:spLocks noGrp="1" noChangeArrowheads="1"/>
          </p:cNvSpPr>
          <p:nvPr>
            <p:ph type="sldNum" sz="quarter" idx="4"/>
          </p:nvPr>
        </p:nvSpPr>
        <p:spPr/>
        <p:txBody>
          <a:bodyPr/>
          <a:lstStyle>
            <a:lvl1pPr>
              <a:defRPr/>
            </a:lvl1pPr>
          </a:lstStyle>
          <a:p>
            <a:fld id="{88DCF8BE-E4EA-4EEA-9A9E-4329D4F83A12}"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B29540B-C009-4B1F-8B2D-0892D3A9D51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F96E1D0-3DEA-4C3D-8F40-03A22F82EEFD}"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E63D80D8-1488-4773-BEB7-AE3A28507D8B}"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981200"/>
            <a:ext cx="8229600" cy="4114800"/>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00FEE8B5-58EB-4FA6-BFFC-2ED04B55F881}"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381000"/>
            <a:ext cx="82296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457200" y="6245225"/>
            <a:ext cx="2133600" cy="476250"/>
          </a:xfrm>
        </p:spPr>
        <p:txBody>
          <a:bodyPr/>
          <a:lstStyle>
            <a:lvl1pPr>
              <a:defRPr/>
            </a:lvl1pPr>
          </a:lstStyle>
          <a:p>
            <a:endParaRPr lang="en-US"/>
          </a:p>
        </p:txBody>
      </p:sp>
      <p:sp>
        <p:nvSpPr>
          <p:cNvPr id="4" name="Footer Placeholder 3"/>
          <p:cNvSpPr>
            <a:spLocks noGrp="1"/>
          </p:cNvSpPr>
          <p:nvPr>
            <p:ph type="ftr" sz="quarter" idx="11"/>
          </p:nvPr>
        </p:nvSpPr>
        <p:spPr>
          <a:xfrm>
            <a:off x="3124200" y="6245225"/>
            <a:ext cx="2895600" cy="476250"/>
          </a:xfrm>
        </p:spPr>
        <p:txBody>
          <a:bodyPr/>
          <a:lstStyle>
            <a:lvl1pPr>
              <a:defRPr/>
            </a:lvl1pPr>
          </a:lstStyle>
          <a:p>
            <a:endParaRPr lang="en-US"/>
          </a:p>
        </p:txBody>
      </p:sp>
      <p:sp>
        <p:nvSpPr>
          <p:cNvPr id="5" name="Slide Number Placeholder 4"/>
          <p:cNvSpPr>
            <a:spLocks noGrp="1"/>
          </p:cNvSpPr>
          <p:nvPr>
            <p:ph type="sldNum" sz="quarter" idx="12"/>
          </p:nvPr>
        </p:nvSpPr>
        <p:spPr>
          <a:xfrm>
            <a:off x="6553200" y="6245225"/>
            <a:ext cx="2133600" cy="476250"/>
          </a:xfrm>
        </p:spPr>
        <p:txBody>
          <a:bodyPr/>
          <a:lstStyle>
            <a:lvl1pPr>
              <a:defRPr/>
            </a:lvl1pPr>
          </a:lstStyle>
          <a:p>
            <a:fld id="{1BEB0E63-3F0F-46BD-92A9-D25891D5AB2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454F422-DB2F-4B75-B572-23302DDBB5D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F79C899-C00C-4964-B936-58C8861F91E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4AF72B0-03F5-4772-B9A0-9DF93E218D1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54F5A24-EF4A-404C-B2C0-0097F07AD95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6C9F8AC-029A-4409-A6E3-FA76BAACF8B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99267BED-0DBC-4BB3-8373-F681BD284F5A}"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8CA1FC0-7DA1-4AC1-A511-27AABF40A14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94C071-F982-45A0-9286-E5545DD74A93}"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cstate="print">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457200" y="3810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3555" name="Rectangle 3"/>
          <p:cNvSpPr>
            <a:spLocks noGrp="1" noChangeArrowheads="1"/>
          </p:cNvSpPr>
          <p:nvPr>
            <p:ph type="body" idx="1"/>
          </p:nvPr>
        </p:nvSpPr>
        <p:spPr bwMode="auto">
          <a:xfrm>
            <a:off x="457200" y="19812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355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effectLst>
                  <a:outerShdw blurRad="38100" dist="38100" dir="2700000" algn="tl">
                    <a:srgbClr val="000000"/>
                  </a:outerShdw>
                </a:effectLst>
                <a:latin typeface="Arial" charset="0"/>
              </a:defRPr>
            </a:lvl1pPr>
          </a:lstStyle>
          <a:p>
            <a:endParaRPr lang="en-US"/>
          </a:p>
        </p:txBody>
      </p:sp>
      <p:sp>
        <p:nvSpPr>
          <p:cNvPr id="2355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effectLst>
                  <a:outerShdw blurRad="38100" dist="38100" dir="2700000" algn="tl">
                    <a:srgbClr val="000000"/>
                  </a:outerShdw>
                </a:effectLst>
                <a:latin typeface="Arial" charset="0"/>
              </a:defRPr>
            </a:lvl1pPr>
          </a:lstStyle>
          <a:p>
            <a:endParaRPr lang="en-US"/>
          </a:p>
        </p:txBody>
      </p:sp>
      <p:sp>
        <p:nvSpPr>
          <p:cNvPr id="2355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effectLst>
                  <a:outerShdw blurRad="38100" dist="38100" dir="2700000" algn="tl">
                    <a:srgbClr val="000000"/>
                  </a:outerShdw>
                </a:effectLst>
                <a:latin typeface="Arial" charset="0"/>
              </a:defRPr>
            </a:lvl1pPr>
          </a:lstStyle>
          <a:p>
            <a:fld id="{0E04F045-2DCC-4C3A-8D17-B2049EF82EEA}"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9pPr>
    </p:titleStyle>
    <p:bodyStyle>
      <a:lvl1pPr marL="342900" indent="-342900" algn="l" rtl="0" fontAlgn="base">
        <a:spcBef>
          <a:spcPct val="20000"/>
        </a:spcBef>
        <a:spcAft>
          <a:spcPct val="0"/>
        </a:spcAft>
        <a:buClr>
          <a:schemeClr val="hlink"/>
        </a:buClr>
        <a:buSzPct val="6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folHlink"/>
        </a:buClr>
        <a:buSzPct val="65000"/>
        <a:buFont typeface="Wingdings" pitchFamily="2" charset="2"/>
        <a:buChar char="n"/>
        <a:defRPr sz="2800">
          <a:solidFill>
            <a:schemeClr val="tx1"/>
          </a:solidFill>
          <a:effectLst>
            <a:outerShdw blurRad="38100" dist="38100" dir="2700000" algn="tl">
              <a:srgbClr val="000000"/>
            </a:outerShdw>
          </a:effectLst>
          <a:latin typeface="+mn-lt"/>
          <a:cs typeface="+mn-cs"/>
        </a:defRPr>
      </a:lvl2pPr>
      <a:lvl3pPr marL="1143000" indent="-228600"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cs typeface="+mn-cs"/>
        </a:defRPr>
      </a:lvl3pPr>
      <a:lvl4pPr marL="1600200" indent="-228600" algn="l" rtl="0" fontAlgn="base">
        <a:spcBef>
          <a:spcPct val="20000"/>
        </a:spcBef>
        <a:spcAft>
          <a:spcPct val="0"/>
        </a:spcAft>
        <a:buClr>
          <a:schemeClr val="folHlink"/>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4pPr>
      <a:lvl5pPr marL="20574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5pPr>
      <a:lvl6pPr marL="25146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a:xfrm>
            <a:off x="609600" y="228600"/>
            <a:ext cx="8229600" cy="1371600"/>
          </a:xfrm>
        </p:spPr>
        <p:txBody>
          <a:bodyPr/>
          <a:lstStyle/>
          <a:p>
            <a:pPr>
              <a:defRPr/>
            </a:pPr>
            <a:r>
              <a:rPr lang="en-US" sz="3600" dirty="0"/>
              <a:t>Legal Disclaimer</a:t>
            </a:r>
          </a:p>
        </p:txBody>
      </p:sp>
      <p:sp>
        <p:nvSpPr>
          <p:cNvPr id="411651" name="Rectangle 3"/>
          <p:cNvSpPr>
            <a:spLocks noGrp="1" noChangeArrowheads="1"/>
          </p:cNvSpPr>
          <p:nvPr>
            <p:ph type="body" idx="1"/>
          </p:nvPr>
        </p:nvSpPr>
        <p:spPr>
          <a:xfrm>
            <a:off x="457200" y="1905000"/>
            <a:ext cx="8237538" cy="4495800"/>
          </a:xfrm>
        </p:spPr>
        <p:txBody>
          <a:bodyPr/>
          <a:lstStyle/>
          <a:p>
            <a:pPr>
              <a:lnSpc>
                <a:spcPct val="80000"/>
              </a:lnSpc>
              <a:defRPr/>
            </a:pPr>
            <a:r>
              <a:rPr lang="en-US" sz="1100" dirty="0"/>
              <a:t>INFORMATION IN THIS DOCUMENT IS PROVIDED IN CONNECTION WITH INTEL® PRODUCTS. NO LICENSE, EXPRESS OR IMPLIED, BY ESTOPPEL OR OTHERWISE, TO ANY INTELLECTUAL PROPERTY RIGHTS IS GRANTED BY THIS DOCUMENT. EXCEPT AS PROVIDED IN INTEL'S TERMS AND CONDITIONS OF SALE FOR SUCH PRODUCTS, INTEL ASSUMES NO LIABILITY WHATSOEVER, AND INTEL DISCLAIMS ANY EXPRESS OR IMPLIED WARRANTY, RELATING TO SALE AND/OR USE OF INTEL PRODUCTS INCLUDING LIABILITY OR WARRANTIES RELATING TO FITNESS FOR A PARTICULAR PURPOSE, MERCHANTABILITY, OR INFRINGEMENT OF ANY PATENT, COPYRIGHT OR OTHER INTELLECTUAL PROPERTY RIGHT.</a:t>
            </a:r>
          </a:p>
          <a:p>
            <a:pPr>
              <a:lnSpc>
                <a:spcPct val="80000"/>
              </a:lnSpc>
              <a:defRPr/>
            </a:pPr>
            <a:r>
              <a:rPr lang="en-US" sz="1100" dirty="0"/>
              <a:t>UNLESS OTHERWISE AGREED IN WRITING BY INTEL, THE INTEL PRODUCTS ARE NOT DESIGNED NOR INTENDED FOR ANY APPLICATION IN WHICH THE FAILURE OF THE INTEL PRODUCT COULD CREATE A SITUATION WHERE PERSONAL INJURY OR DEATH MAY OCCUR.</a:t>
            </a:r>
          </a:p>
          <a:p>
            <a:pPr>
              <a:lnSpc>
                <a:spcPct val="80000"/>
              </a:lnSpc>
              <a:defRPr/>
            </a:pPr>
            <a:r>
              <a:rPr lang="en-US" sz="1100" dirty="0"/>
              <a:t>Intel may make changes to specifications and product descriptions at any time, without notice. Designers must not rely on the absence or characteristics of any features or instructions marked "reserved" or "undefined." Intel reserves these for future definition and shall have no responsibility whatsoever for conflicts or incompatibilities arising from future changes to them. The information here is subject to change without notice. Do not finalize a design with this information. </a:t>
            </a:r>
          </a:p>
          <a:p>
            <a:pPr>
              <a:lnSpc>
                <a:spcPct val="80000"/>
              </a:lnSpc>
              <a:defRPr/>
            </a:pPr>
            <a:r>
              <a:rPr lang="en-US" sz="1100" dirty="0"/>
              <a:t>The products described in this document may contain design defects or errors known as errata which may cause the product to deviate from published specifications. Current characterized errata are available on request. </a:t>
            </a:r>
          </a:p>
          <a:p>
            <a:pPr>
              <a:lnSpc>
                <a:spcPct val="80000"/>
              </a:lnSpc>
              <a:defRPr/>
            </a:pPr>
            <a:r>
              <a:rPr lang="en-US" sz="1100" dirty="0"/>
              <a:t>Contact your local Intel sales office or your distributor to obtain the latest specifications and before placing your product order.</a:t>
            </a:r>
          </a:p>
          <a:p>
            <a:pPr>
              <a:lnSpc>
                <a:spcPct val="80000"/>
              </a:lnSpc>
              <a:defRPr/>
            </a:pPr>
            <a:r>
              <a:rPr lang="en-US" sz="1100" dirty="0"/>
              <a:t>This document contains information on products in the design phase of development. </a:t>
            </a:r>
          </a:p>
          <a:p>
            <a:pPr>
              <a:lnSpc>
                <a:spcPct val="80000"/>
              </a:lnSpc>
              <a:defRPr/>
            </a:pPr>
            <a:r>
              <a:rPr lang="en-US" sz="1100" dirty="0"/>
              <a:t>All products, platforms, dates, and figures specified are preliminary based on current expectations, and are subject to change without notice. All dates specified are target dates, are provided for planning purposes only and are subject to change.</a:t>
            </a:r>
          </a:p>
          <a:p>
            <a:pPr>
              <a:lnSpc>
                <a:spcPct val="80000"/>
              </a:lnSpc>
              <a:defRPr/>
            </a:pPr>
            <a:r>
              <a:rPr lang="en-US" sz="1100" dirty="0"/>
              <a:t>This document contains information on products in the design phase of development. Do not finalize a design with this information. Revised information will be published when the product is available. Verify with your local sales office that you have the latest datasheet before finalizing a design.</a:t>
            </a:r>
          </a:p>
          <a:p>
            <a:pPr>
              <a:lnSpc>
                <a:spcPct val="80000"/>
              </a:lnSpc>
              <a:defRPr/>
            </a:pPr>
            <a:r>
              <a:rPr lang="en-US" sz="1100" dirty="0" smtClean="0"/>
              <a:t>Intel </a:t>
            </a:r>
            <a:r>
              <a:rPr lang="en-US" sz="1100" dirty="0"/>
              <a:t>processor numbers are not a measure of performance. Processor numbers differentiate features within each processor family, not across different processor families. See www.intel.com/products/processor_number for details.</a:t>
            </a:r>
          </a:p>
          <a:p>
            <a:pPr>
              <a:lnSpc>
                <a:spcPct val="80000"/>
              </a:lnSpc>
              <a:defRPr/>
            </a:pPr>
            <a:r>
              <a:rPr lang="en-US" sz="1100" dirty="0" smtClean="0"/>
              <a:t>Intel and </a:t>
            </a:r>
            <a:r>
              <a:rPr lang="en-US" sz="1100" dirty="0"/>
              <a:t>the Intel logo are trademarks of Intel Corporation in the U.S. and other countries.</a:t>
            </a:r>
          </a:p>
          <a:p>
            <a:pPr>
              <a:lnSpc>
                <a:spcPct val="80000"/>
              </a:lnSpc>
              <a:defRPr/>
            </a:pPr>
            <a:r>
              <a:rPr lang="en-US" sz="1100" dirty="0"/>
              <a:t>*Other names and brands may be claimed as the property of others.</a:t>
            </a:r>
          </a:p>
          <a:p>
            <a:pPr>
              <a:lnSpc>
                <a:spcPct val="80000"/>
              </a:lnSpc>
              <a:defRPr/>
            </a:pPr>
            <a:r>
              <a:rPr lang="en-US" sz="1100" dirty="0"/>
              <a:t>Copyright © </a:t>
            </a:r>
            <a:r>
              <a:rPr lang="en-US" sz="1100" dirty="0" smtClean="0"/>
              <a:t>2009, </a:t>
            </a:r>
            <a:r>
              <a:rPr lang="en-US" sz="1100" dirty="0"/>
              <a:t>Intel Corporation. All rights reserved.</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Multi-Tasked RTOS</a:t>
            </a:r>
            <a:br>
              <a:rPr lang="en-US" dirty="0" smtClean="0"/>
            </a:br>
            <a:r>
              <a:rPr lang="en-US" dirty="0" smtClean="0"/>
              <a:t>Applications</a:t>
            </a:r>
          </a:p>
        </p:txBody>
      </p:sp>
      <p:sp>
        <p:nvSpPr>
          <p:cNvPr id="3" name="Content Placeholder 2"/>
          <p:cNvSpPr>
            <a:spLocks noGrp="1"/>
          </p:cNvSpPr>
          <p:nvPr>
            <p:ph idx="1"/>
          </p:nvPr>
        </p:nvSpPr>
        <p:spPr/>
        <p:txBody>
          <a:bodyPr/>
          <a:lstStyle/>
          <a:p>
            <a:r>
              <a:rPr lang="en-US" dirty="0" smtClean="0"/>
              <a:t>The </a:t>
            </a:r>
            <a:r>
              <a:rPr lang="en-US" dirty="0" err="1" smtClean="0"/>
              <a:t>MetaWare</a:t>
            </a:r>
            <a:r>
              <a:rPr lang="en-US" dirty="0" smtClean="0"/>
              <a:t> debugger provides multi-tasked/threaded debugging facilities</a:t>
            </a:r>
          </a:p>
          <a:p>
            <a:r>
              <a:rPr lang="en-US" dirty="0" smtClean="0"/>
              <a:t>To enable the debugger’s multi-tasked/threaded features, you must tell the debugger what operating system you are debugging</a:t>
            </a:r>
          </a:p>
          <a:p>
            <a:pPr lvl="1"/>
            <a:r>
              <a:rPr lang="en-US" dirty="0" smtClean="0"/>
              <a:t>From the GUI at “Debugger option”</a:t>
            </a:r>
          </a:p>
          <a:p>
            <a:pPr lvl="1"/>
            <a:r>
              <a:rPr lang="en-US" dirty="0" smtClean="0"/>
              <a:t>From the command line with option </a:t>
            </a:r>
            <a:r>
              <a:rPr lang="en-US" b="1" i="1" dirty="0" smtClean="0"/>
              <a:t>–OS=TX</a:t>
            </a:r>
          </a:p>
          <a:p>
            <a:pPr>
              <a:buNone/>
            </a:pP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Multi-Tasked RTOS</a:t>
            </a:r>
            <a:br>
              <a:rPr lang="en-US" dirty="0" smtClean="0"/>
            </a:br>
            <a:r>
              <a:rPr lang="en-US" dirty="0" smtClean="0"/>
              <a:t>Applications</a:t>
            </a:r>
            <a:endParaRPr lang="en-US" dirty="0"/>
          </a:p>
        </p:txBody>
      </p:sp>
      <p:sp>
        <p:nvSpPr>
          <p:cNvPr id="3" name="Content Placeholder 2"/>
          <p:cNvSpPr>
            <a:spLocks noGrp="1"/>
          </p:cNvSpPr>
          <p:nvPr>
            <p:ph idx="1"/>
          </p:nvPr>
        </p:nvSpPr>
        <p:spPr/>
        <p:txBody>
          <a:bodyPr/>
          <a:lstStyle/>
          <a:p>
            <a:r>
              <a:rPr lang="en-US" dirty="0" smtClean="0"/>
              <a:t>Read Appendix A of the </a:t>
            </a:r>
            <a:r>
              <a:rPr lang="en-US" dirty="0" err="1" smtClean="0"/>
              <a:t>MetaWare</a:t>
            </a:r>
            <a:r>
              <a:rPr lang="en-US" dirty="0" smtClean="0"/>
              <a:t>® Debugger User’s Guide to learn how to work with the </a:t>
            </a:r>
            <a:r>
              <a:rPr lang="en-US" smtClean="0"/>
              <a:t>RTOS support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152400" y="457200"/>
            <a:ext cx="8837543" cy="6096000"/>
          </a:xfrm>
          <a:prstGeom prst="rect">
            <a:avLst/>
          </a:prstGeom>
          <a:noFill/>
          <a:ln w="9525">
            <a:noFill/>
            <a:miter lim="800000"/>
            <a:headEnd/>
            <a:tailEnd/>
          </a:ln>
        </p:spPr>
      </p:pic>
      <p:sp>
        <p:nvSpPr>
          <p:cNvPr id="6" name="Rounded Rectangular Callout 5"/>
          <p:cNvSpPr/>
          <p:nvPr/>
        </p:nvSpPr>
        <p:spPr>
          <a:xfrm>
            <a:off x="6019800" y="4572000"/>
            <a:ext cx="2590800" cy="1295400"/>
          </a:xfrm>
          <a:prstGeom prst="wedgeRoundRectCallout">
            <a:avLst>
              <a:gd name="adj1" fmla="val -49744"/>
              <a:gd name="adj2" fmla="val -1012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Threads information</a:t>
            </a:r>
            <a:endParaRPr lang="en-US" dirty="0"/>
          </a:p>
        </p:txBody>
      </p:sp>
      <p:sp>
        <p:nvSpPr>
          <p:cNvPr id="7" name="Rounded Rectangular Callout 6"/>
          <p:cNvSpPr/>
          <p:nvPr/>
        </p:nvSpPr>
        <p:spPr>
          <a:xfrm>
            <a:off x="5562600" y="2133600"/>
            <a:ext cx="3276600" cy="838200"/>
          </a:xfrm>
          <a:prstGeom prst="wedgeRoundRectCallout">
            <a:avLst>
              <a:gd name="adj1" fmla="val -119991"/>
              <a:gd name="adj2" fmla="val -825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ThreadX objects state</a:t>
            </a:r>
            <a:endParaRPr lang="en-US" dirty="0"/>
          </a:p>
        </p:txBody>
      </p:sp>
      <p:sp>
        <p:nvSpPr>
          <p:cNvPr id="8" name="Rounded Rectangular Callout 7"/>
          <p:cNvSpPr/>
          <p:nvPr/>
        </p:nvSpPr>
        <p:spPr>
          <a:xfrm>
            <a:off x="6248400" y="838200"/>
            <a:ext cx="1752600" cy="762000"/>
          </a:xfrm>
          <a:prstGeom prst="wedgeRoundRectCallout">
            <a:avLst>
              <a:gd name="adj1" fmla="val -161814"/>
              <a:gd name="adj2" fmla="val -6005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Thread Lock menu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err="1" smtClean="0"/>
              <a:t>ThreadX</a:t>
            </a:r>
            <a:endParaRPr lang="en-US" dirty="0"/>
          </a:p>
        </p:txBody>
      </p:sp>
      <p:sp>
        <p:nvSpPr>
          <p:cNvPr id="2051" name="Rectangle 3"/>
          <p:cNvSpPr>
            <a:spLocks noGrp="1" noChangeArrowheads="1"/>
          </p:cNvSpPr>
          <p:nvPr>
            <p:ph type="subTitle" idx="1"/>
          </p:nvPr>
        </p:nvSpPr>
        <p:spPr/>
        <p:txBody>
          <a:bodyPr/>
          <a:lstStyle/>
          <a:p>
            <a:r>
              <a:rPr lang="en-US" sz="2800" dirty="0" err="1" smtClean="0"/>
              <a:t>Netanel</a:t>
            </a:r>
            <a:r>
              <a:rPr lang="en-US" sz="2800" dirty="0" smtClean="0"/>
              <a:t> Kaufman, </a:t>
            </a:r>
            <a:r>
              <a:rPr lang="en-US" sz="2800" dirty="0"/>
              <a:t>Intel Corporation</a:t>
            </a:r>
            <a:endParaRPr lang="he-IL" sz="2800" dirty="0"/>
          </a:p>
          <a:p>
            <a:r>
              <a:rPr lang="en-US" sz="2800" dirty="0"/>
              <a:t>Hebrew University, Jerusalem</a:t>
            </a:r>
            <a:endParaRPr lang="he-IL" sz="2800" dirty="0"/>
          </a:p>
          <a:p>
            <a:r>
              <a:rPr lang="en-US" sz="2800" dirty="0"/>
              <a:t>Spring Semester </a:t>
            </a:r>
            <a:r>
              <a:rPr lang="en-US" sz="2800" dirty="0" smtClean="0"/>
              <a:t>2010</a:t>
            </a:r>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ThreadX components</a:t>
            </a:r>
            <a:endParaRPr lang="en-US" dirty="0"/>
          </a:p>
        </p:txBody>
      </p:sp>
      <p:sp>
        <p:nvSpPr>
          <p:cNvPr id="3" name="Content Placeholder 2"/>
          <p:cNvSpPr>
            <a:spLocks noGrp="1"/>
          </p:cNvSpPr>
          <p:nvPr>
            <p:ph idx="1"/>
          </p:nvPr>
        </p:nvSpPr>
        <p:spPr/>
        <p:txBody>
          <a:bodyPr/>
          <a:lstStyle/>
          <a:p>
            <a:r>
              <a:rPr lang="en-US" dirty="0" err="1" smtClean="0"/>
              <a:t>tx.a</a:t>
            </a:r>
            <a:endParaRPr lang="en-US" dirty="0" smtClean="0"/>
          </a:p>
          <a:p>
            <a:pPr lvl="1"/>
            <a:r>
              <a:rPr lang="en-US" dirty="0" err="1" smtClean="0"/>
              <a:t>ThreadX</a:t>
            </a:r>
            <a:r>
              <a:rPr lang="en-US" dirty="0" smtClean="0"/>
              <a:t> object files library</a:t>
            </a:r>
          </a:p>
          <a:p>
            <a:r>
              <a:rPr lang="en-US" dirty="0" err="1" smtClean="0"/>
              <a:t>tx_api.h</a:t>
            </a:r>
            <a:r>
              <a:rPr lang="en-US" dirty="0" smtClean="0"/>
              <a:t>, </a:t>
            </a:r>
            <a:r>
              <a:rPr lang="en-US" dirty="0" err="1" smtClean="0"/>
              <a:t>tx_port.h</a:t>
            </a:r>
            <a:endParaRPr lang="en-US" dirty="0" smtClean="0"/>
          </a:p>
          <a:p>
            <a:pPr lvl="1"/>
            <a:r>
              <a:rPr lang="en-US" dirty="0" smtClean="0"/>
              <a:t>ThreadX header </a:t>
            </a:r>
            <a:r>
              <a:rPr lang="en-US" dirty="0" smtClean="0"/>
              <a:t>files</a:t>
            </a:r>
            <a:endParaRPr lang="en-US" dirty="0" smtClean="0"/>
          </a:p>
          <a:p>
            <a:r>
              <a:rPr lang="en-US" dirty="0" smtClean="0"/>
              <a:t>_</a:t>
            </a:r>
            <a:r>
              <a:rPr lang="en-US" dirty="0" err="1" smtClean="0"/>
              <a:t>tx_initialize_low_level.s</a:t>
            </a:r>
            <a:endParaRPr lang="en-US" dirty="0" smtClean="0"/>
          </a:p>
          <a:p>
            <a:pPr lvl="1"/>
            <a:r>
              <a:rPr lang="en-US" dirty="0" smtClean="0"/>
              <a:t>Implementation of _</a:t>
            </a:r>
            <a:r>
              <a:rPr lang="en-US" dirty="0" err="1" smtClean="0"/>
              <a:t>tx_initialize_low_level</a:t>
            </a:r>
            <a:r>
              <a:rPr lang="en-US" dirty="0" smtClean="0"/>
              <a:t> function.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a:t>
            </a:r>
            <a:r>
              <a:rPr lang="en-US" dirty="0" err="1" smtClean="0"/>
              <a:t>tx_initialize_low_level.s</a:t>
            </a:r>
            <a:endParaRPr lang="en-US" dirty="0" smtClean="0"/>
          </a:p>
        </p:txBody>
      </p:sp>
      <p:sp>
        <p:nvSpPr>
          <p:cNvPr id="3" name="Content Placeholder 2"/>
          <p:cNvSpPr>
            <a:spLocks noGrp="1"/>
          </p:cNvSpPr>
          <p:nvPr>
            <p:ph idx="1"/>
          </p:nvPr>
        </p:nvSpPr>
        <p:spPr>
          <a:xfrm>
            <a:off x="457200" y="1752600"/>
            <a:ext cx="8229600" cy="4114800"/>
          </a:xfrm>
        </p:spPr>
        <p:txBody>
          <a:bodyPr/>
          <a:lstStyle/>
          <a:p>
            <a:r>
              <a:rPr lang="en-US" sz="2800" dirty="0" smtClean="0"/>
              <a:t>Includes _</a:t>
            </a:r>
            <a:r>
              <a:rPr lang="en-US" sz="2800" dirty="0" err="1" smtClean="0"/>
              <a:t>tx_initialize_low_level</a:t>
            </a:r>
            <a:r>
              <a:rPr lang="en-US" sz="2800" dirty="0" smtClean="0"/>
              <a:t> function, which is </a:t>
            </a:r>
            <a:r>
              <a:rPr lang="en-US" sz="2800" dirty="0" smtClean="0"/>
              <a:t>responsible for any </a:t>
            </a:r>
            <a:r>
              <a:rPr lang="en-US" sz="2800" dirty="0" smtClean="0"/>
              <a:t>low-level, architecture specific, </a:t>
            </a:r>
            <a:r>
              <a:rPr lang="en-US" sz="2800" dirty="0" smtClean="0"/>
              <a:t>processor initialization, including:</a:t>
            </a:r>
          </a:p>
          <a:p>
            <a:pPr lvl="1"/>
            <a:r>
              <a:rPr lang="en-US" dirty="0" smtClean="0"/>
              <a:t>setting up interrupt vectors</a:t>
            </a:r>
          </a:p>
          <a:p>
            <a:pPr lvl="1"/>
            <a:r>
              <a:rPr lang="en-US" dirty="0" smtClean="0"/>
              <a:t>setting up a periodic timer interrupt source</a:t>
            </a:r>
          </a:p>
          <a:p>
            <a:pPr lvl="1"/>
            <a:r>
              <a:rPr lang="en-US" dirty="0" smtClean="0"/>
              <a:t>saving the system stack pointer for use in ISR processing late</a:t>
            </a:r>
            <a:endParaRPr lang="en-US" b="1" dirty="0" smtClean="0"/>
          </a:p>
          <a:p>
            <a:pPr lvl="1"/>
            <a:r>
              <a:rPr lang="en-US" dirty="0" smtClean="0"/>
              <a:t>finding the first available RAM memory address for </a:t>
            </a:r>
            <a:r>
              <a:rPr lang="en-US" dirty="0" err="1" smtClean="0"/>
              <a:t>tx_application_define</a:t>
            </a:r>
            <a:endParaRPr lang="en-US" dirty="0" smtClean="0"/>
          </a:p>
          <a:p>
            <a:pPr lvl="1"/>
            <a:r>
              <a:rPr lang="en-US" dirty="0" smtClean="0"/>
              <a:t>…</a:t>
            </a:r>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a:t>
            </a:r>
            <a:r>
              <a:rPr lang="en-US" dirty="0" err="1" smtClean="0"/>
              <a:t>tx_initialize_low_level.s</a:t>
            </a:r>
            <a:endParaRPr lang="en-US" dirty="0"/>
          </a:p>
        </p:txBody>
      </p:sp>
      <p:sp>
        <p:nvSpPr>
          <p:cNvPr id="3" name="Content Placeholder 2"/>
          <p:cNvSpPr>
            <a:spLocks noGrp="1"/>
          </p:cNvSpPr>
          <p:nvPr>
            <p:ph idx="1"/>
          </p:nvPr>
        </p:nvSpPr>
        <p:spPr/>
        <p:txBody>
          <a:bodyPr/>
          <a:lstStyle/>
          <a:p>
            <a:r>
              <a:rPr lang="en-US" dirty="0" smtClean="0"/>
              <a:t>We already build and archived </a:t>
            </a:r>
            <a:r>
              <a:rPr lang="en-US" i="1" dirty="0" smtClean="0"/>
              <a:t>_</a:t>
            </a:r>
            <a:r>
              <a:rPr lang="en-US" i="1" dirty="0" err="1" smtClean="0"/>
              <a:t>tx_initialize_low_level.s</a:t>
            </a:r>
            <a:r>
              <a:rPr lang="en-US" i="1" dirty="0" smtClean="0"/>
              <a:t> </a:t>
            </a:r>
            <a:r>
              <a:rPr lang="en-US" dirty="0" smtClean="0"/>
              <a:t>into </a:t>
            </a:r>
            <a:r>
              <a:rPr lang="en-US" dirty="0" err="1" smtClean="0"/>
              <a:t>tx.a</a:t>
            </a:r>
            <a:endParaRPr lang="en-US" dirty="0" smtClean="0"/>
          </a:p>
          <a:p>
            <a:r>
              <a:rPr lang="en-US" dirty="0" smtClean="0"/>
              <a:t>You only need to provide code that take care for:</a:t>
            </a:r>
          </a:p>
          <a:p>
            <a:pPr lvl="1"/>
            <a:r>
              <a:rPr lang="en-US" dirty="0" smtClean="0"/>
              <a:t>setting up </a:t>
            </a:r>
            <a:r>
              <a:rPr lang="en-US" dirty="0" smtClean="0"/>
              <a:t>the interrupt </a:t>
            </a:r>
            <a:r>
              <a:rPr lang="en-US" dirty="0" smtClean="0"/>
              <a:t>vectors</a:t>
            </a:r>
          </a:p>
          <a:p>
            <a:pPr lvl="1"/>
            <a:r>
              <a:rPr lang="en-US" dirty="0" smtClean="0"/>
              <a:t>setting up </a:t>
            </a:r>
            <a:r>
              <a:rPr lang="en-US" dirty="0" smtClean="0"/>
              <a:t>the </a:t>
            </a:r>
            <a:r>
              <a:rPr lang="en-US" dirty="0" smtClean="0"/>
              <a:t>periodic timer interrupt </a:t>
            </a:r>
            <a:r>
              <a:rPr lang="en-US" dirty="0" smtClean="0"/>
              <a:t>source </a:t>
            </a:r>
            <a:endParaRPr lang="en-US"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ThreadX Timer Interrupt</a:t>
            </a:r>
            <a:endParaRPr lang="en-US" dirty="0"/>
          </a:p>
        </p:txBody>
      </p:sp>
      <p:sp>
        <p:nvSpPr>
          <p:cNvPr id="3" name="Content Placeholder 2"/>
          <p:cNvSpPr>
            <a:spLocks noGrp="1"/>
          </p:cNvSpPr>
          <p:nvPr>
            <p:ph idx="1"/>
          </p:nvPr>
        </p:nvSpPr>
        <p:spPr>
          <a:xfrm>
            <a:off x="228600" y="1371600"/>
            <a:ext cx="8686800" cy="4114800"/>
          </a:xfrm>
        </p:spPr>
        <p:txBody>
          <a:bodyPr/>
          <a:lstStyle/>
          <a:p>
            <a:r>
              <a:rPr lang="en-US" sz="3100" dirty="0" smtClean="0"/>
              <a:t>The Timer device has a special role in ThreadX</a:t>
            </a:r>
          </a:p>
          <a:p>
            <a:r>
              <a:rPr lang="en-US" sz="3100" dirty="0" smtClean="0"/>
              <a:t>ThreadX </a:t>
            </a:r>
            <a:r>
              <a:rPr lang="en-US" sz="3100" dirty="0" smtClean="0"/>
              <a:t>requires a periodic interrupt source to manage all time-slicing, thread sleeps, timeouts, and application </a:t>
            </a:r>
            <a:r>
              <a:rPr lang="en-US" sz="3100" dirty="0" smtClean="0"/>
              <a:t>timers</a:t>
            </a:r>
          </a:p>
          <a:p>
            <a:r>
              <a:rPr lang="en-US" sz="3100" dirty="0" smtClean="0"/>
              <a:t>All time values within ThreadX are always in terms of “timer ticks”; a “tick” elapse every time the Timer interrupts</a:t>
            </a:r>
          </a:p>
          <a:p>
            <a:r>
              <a:rPr lang="en-US" sz="3100" dirty="0" smtClean="0"/>
              <a:t>Without </a:t>
            </a:r>
            <a:r>
              <a:rPr lang="en-US" sz="3100" dirty="0" smtClean="0"/>
              <a:t>such a timer interrupt source, these services are not functional but the remainder of ThreadX will still run. </a:t>
            </a:r>
            <a:endParaRPr lang="en-US" sz="3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304800" y="1447800"/>
            <a:ext cx="8610600" cy="4832092"/>
          </a:xfrm>
          <a:prstGeom prst="rect">
            <a:avLst/>
          </a:prstGeom>
          <a:solidFill>
            <a:schemeClr val="tx1"/>
          </a:solidFill>
          <a:ln w="9525">
            <a:solidFill>
              <a:srgbClr val="000000"/>
            </a:solidFill>
            <a:miter lim="800000"/>
            <a:headEnd/>
            <a:tailEnd/>
          </a:ln>
        </p:spPr>
        <p:txBody>
          <a:bodyPr wrap="square">
            <a:spAutoFit/>
          </a:bodyPr>
          <a:lstStyle/>
          <a:p>
            <a:r>
              <a:rPr lang="en-US" sz="1400" dirty="0" smtClean="0">
                <a:solidFill>
                  <a:srgbClr val="000000"/>
                </a:solidFill>
                <a:latin typeface="Courier New" pitchFamily="49" charset="0"/>
                <a:cs typeface="Courier New" pitchFamily="49" charset="0"/>
              </a:rPr>
              <a:t>;/* Define the ARC </a:t>
            </a:r>
            <a:r>
              <a:rPr lang="en-US" sz="1400" dirty="0" err="1" smtClean="0">
                <a:solidFill>
                  <a:srgbClr val="000000"/>
                </a:solidFill>
                <a:latin typeface="Courier New" pitchFamily="49" charset="0"/>
                <a:cs typeface="Courier New" pitchFamily="49" charset="0"/>
              </a:rPr>
              <a:t>Xtimer</a:t>
            </a:r>
            <a:r>
              <a:rPr lang="en-US" sz="1400" dirty="0" smtClean="0">
                <a:solidFill>
                  <a:srgbClr val="000000"/>
                </a:solidFill>
                <a:latin typeface="Courier New" pitchFamily="49" charset="0"/>
                <a:cs typeface="Courier New" pitchFamily="49" charset="0"/>
              </a:rPr>
              <a:t> registers.  */ </a:t>
            </a:r>
          </a:p>
          <a:p>
            <a:r>
              <a:rPr lang="en-US" sz="1400" dirty="0" smtClean="0">
                <a:solidFill>
                  <a:srgbClr val="000000"/>
                </a:solidFill>
                <a:latin typeface="Courier New" pitchFamily="49" charset="0"/>
                <a:cs typeface="Courier New" pitchFamily="49" charset="0"/>
              </a:rPr>
              <a:t>;  </a:t>
            </a:r>
          </a:p>
          <a:p>
            <a:r>
              <a:rPr lang="en-US" sz="1400" dirty="0" smtClean="0">
                <a:solidFill>
                  <a:srgbClr val="000000"/>
                </a:solidFill>
                <a:latin typeface="Courier New" pitchFamily="49" charset="0"/>
                <a:cs typeface="Courier New" pitchFamily="49" charset="0"/>
              </a:rPr>
              <a:t>    .</a:t>
            </a:r>
            <a:r>
              <a:rPr lang="en-US" sz="1400" dirty="0" err="1" smtClean="0">
                <a:solidFill>
                  <a:srgbClr val="000000"/>
                </a:solidFill>
                <a:latin typeface="Courier New" pitchFamily="49" charset="0"/>
                <a:cs typeface="Courier New" pitchFamily="49" charset="0"/>
              </a:rPr>
              <a:t>extAuxRegister</a:t>
            </a:r>
            <a:r>
              <a:rPr lang="en-US" sz="1400" dirty="0" smtClean="0">
                <a:solidFill>
                  <a:srgbClr val="000000"/>
                </a:solidFill>
                <a:latin typeface="Courier New" pitchFamily="49" charset="0"/>
                <a:cs typeface="Courier New" pitchFamily="49" charset="0"/>
              </a:rPr>
              <a:t> </a:t>
            </a:r>
            <a:r>
              <a:rPr lang="en-US" sz="1400" dirty="0" err="1" smtClean="0">
                <a:solidFill>
                  <a:srgbClr val="000000"/>
                </a:solidFill>
                <a:latin typeface="Courier New" pitchFamily="49" charset="0"/>
                <a:cs typeface="Courier New" pitchFamily="49" charset="0"/>
              </a:rPr>
              <a:t>aux_timer</a:t>
            </a:r>
            <a:r>
              <a:rPr lang="en-US" sz="1400" dirty="0" smtClean="0">
                <a:solidFill>
                  <a:srgbClr val="000000"/>
                </a:solidFill>
                <a:latin typeface="Courier New" pitchFamily="49" charset="0"/>
                <a:cs typeface="Courier New" pitchFamily="49" charset="0"/>
              </a:rPr>
              <a:t>,      0x21,   </a:t>
            </a:r>
            <a:r>
              <a:rPr lang="en-US" sz="1400" dirty="0" err="1" smtClean="0">
                <a:solidFill>
                  <a:srgbClr val="000000"/>
                </a:solidFill>
                <a:latin typeface="Courier New" pitchFamily="49" charset="0"/>
                <a:cs typeface="Courier New" pitchFamily="49" charset="0"/>
              </a:rPr>
              <a:t>r|w</a:t>
            </a:r>
            <a:r>
              <a:rPr lang="en-US" sz="1400" dirty="0" smtClean="0">
                <a:solidFill>
                  <a:srgbClr val="000000"/>
                </a:solidFill>
                <a:latin typeface="Courier New" pitchFamily="49" charset="0"/>
                <a:cs typeface="Courier New" pitchFamily="49" charset="0"/>
              </a:rPr>
              <a:t>  </a:t>
            </a:r>
          </a:p>
          <a:p>
            <a:r>
              <a:rPr lang="en-US" sz="1400" dirty="0" smtClean="0">
                <a:solidFill>
                  <a:srgbClr val="000000"/>
                </a:solidFill>
                <a:latin typeface="Courier New" pitchFamily="49" charset="0"/>
                <a:cs typeface="Courier New" pitchFamily="49" charset="0"/>
              </a:rPr>
              <a:t>    .</a:t>
            </a:r>
            <a:r>
              <a:rPr lang="en-US" sz="1400" dirty="0" err="1" smtClean="0">
                <a:solidFill>
                  <a:srgbClr val="000000"/>
                </a:solidFill>
                <a:latin typeface="Courier New" pitchFamily="49" charset="0"/>
                <a:cs typeface="Courier New" pitchFamily="49" charset="0"/>
              </a:rPr>
              <a:t>extAuxRegister</a:t>
            </a:r>
            <a:r>
              <a:rPr lang="en-US" sz="1400" dirty="0" smtClean="0">
                <a:solidFill>
                  <a:srgbClr val="000000"/>
                </a:solidFill>
                <a:latin typeface="Courier New" pitchFamily="49" charset="0"/>
                <a:cs typeface="Courier New" pitchFamily="49" charset="0"/>
              </a:rPr>
              <a:t> </a:t>
            </a:r>
            <a:r>
              <a:rPr lang="en-US" sz="1400" dirty="0" err="1" smtClean="0">
                <a:solidFill>
                  <a:srgbClr val="000000"/>
                </a:solidFill>
                <a:latin typeface="Courier New" pitchFamily="49" charset="0"/>
                <a:cs typeface="Courier New" pitchFamily="49" charset="0"/>
              </a:rPr>
              <a:t>aux_tcontrol</a:t>
            </a:r>
            <a:r>
              <a:rPr lang="en-US" sz="1400" dirty="0" smtClean="0">
                <a:solidFill>
                  <a:srgbClr val="000000"/>
                </a:solidFill>
                <a:latin typeface="Courier New" pitchFamily="49" charset="0"/>
                <a:cs typeface="Courier New" pitchFamily="49" charset="0"/>
              </a:rPr>
              <a:t>,   0x22,   </a:t>
            </a:r>
            <a:r>
              <a:rPr lang="en-US" sz="1400" dirty="0" err="1" smtClean="0">
                <a:solidFill>
                  <a:srgbClr val="000000"/>
                </a:solidFill>
                <a:latin typeface="Courier New" pitchFamily="49" charset="0"/>
                <a:cs typeface="Courier New" pitchFamily="49" charset="0"/>
              </a:rPr>
              <a:t>r|w</a:t>
            </a:r>
            <a:r>
              <a:rPr lang="en-US" sz="1400" dirty="0" smtClean="0">
                <a:solidFill>
                  <a:srgbClr val="000000"/>
                </a:solidFill>
                <a:latin typeface="Courier New" pitchFamily="49" charset="0"/>
                <a:cs typeface="Courier New" pitchFamily="49" charset="0"/>
              </a:rPr>
              <a:t>   </a:t>
            </a:r>
          </a:p>
          <a:p>
            <a:r>
              <a:rPr lang="en-US" sz="1400" dirty="0" smtClean="0">
                <a:solidFill>
                  <a:srgbClr val="000000"/>
                </a:solidFill>
                <a:latin typeface="Courier New" pitchFamily="49" charset="0"/>
                <a:cs typeface="Courier New" pitchFamily="49" charset="0"/>
              </a:rPr>
              <a:t>    .</a:t>
            </a:r>
            <a:r>
              <a:rPr lang="en-US" sz="1400" dirty="0" err="1" smtClean="0">
                <a:solidFill>
                  <a:srgbClr val="000000"/>
                </a:solidFill>
                <a:latin typeface="Courier New" pitchFamily="49" charset="0"/>
                <a:cs typeface="Courier New" pitchFamily="49" charset="0"/>
              </a:rPr>
              <a:t>extAuxRegister</a:t>
            </a:r>
            <a:r>
              <a:rPr lang="en-US" sz="1400" dirty="0" smtClean="0">
                <a:solidFill>
                  <a:srgbClr val="000000"/>
                </a:solidFill>
                <a:latin typeface="Courier New" pitchFamily="49" charset="0"/>
                <a:cs typeface="Courier New" pitchFamily="49" charset="0"/>
              </a:rPr>
              <a:t> </a:t>
            </a:r>
            <a:r>
              <a:rPr lang="en-US" sz="1400" dirty="0" err="1" smtClean="0">
                <a:solidFill>
                  <a:srgbClr val="000000"/>
                </a:solidFill>
                <a:latin typeface="Courier New" pitchFamily="49" charset="0"/>
                <a:cs typeface="Courier New" pitchFamily="49" charset="0"/>
              </a:rPr>
              <a:t>aux_tlimit</a:t>
            </a:r>
            <a:r>
              <a:rPr lang="en-US" sz="1400" dirty="0" smtClean="0">
                <a:solidFill>
                  <a:srgbClr val="000000"/>
                </a:solidFill>
                <a:latin typeface="Courier New" pitchFamily="49" charset="0"/>
                <a:cs typeface="Courier New" pitchFamily="49" charset="0"/>
              </a:rPr>
              <a:t>,     0x23,   </a:t>
            </a:r>
            <a:r>
              <a:rPr lang="en-US" sz="1400" dirty="0" err="1" smtClean="0">
                <a:solidFill>
                  <a:srgbClr val="000000"/>
                </a:solidFill>
                <a:latin typeface="Courier New" pitchFamily="49" charset="0"/>
                <a:cs typeface="Courier New" pitchFamily="49" charset="0"/>
              </a:rPr>
              <a:t>r|w</a:t>
            </a:r>
            <a:endParaRPr lang="en-US" sz="1400" dirty="0" smtClean="0">
              <a:solidFill>
                <a:srgbClr val="000000"/>
              </a:solidFill>
              <a:latin typeface="Courier New" pitchFamily="49" charset="0"/>
              <a:cs typeface="Courier New" pitchFamily="49" charset="0"/>
            </a:endParaRP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a:t>
            </a:r>
            <a:r>
              <a:rPr lang="en-US" sz="1400" dirty="0" err="1" smtClean="0">
                <a:solidFill>
                  <a:srgbClr val="000000"/>
                </a:solidFill>
                <a:latin typeface="Courier New" pitchFamily="49" charset="0"/>
                <a:cs typeface="Courier New" pitchFamily="49" charset="0"/>
              </a:rPr>
              <a:t>equ</a:t>
            </a:r>
            <a:r>
              <a:rPr lang="en-US" sz="1400" dirty="0" smtClean="0">
                <a:solidFill>
                  <a:srgbClr val="000000"/>
                </a:solidFill>
                <a:latin typeface="Courier New" pitchFamily="49" charset="0"/>
                <a:cs typeface="Courier New" pitchFamily="49" charset="0"/>
              </a:rPr>
              <a:t>    TIMER_INT_ENABLE,       0x3 </a:t>
            </a:r>
          </a:p>
          <a:p>
            <a:r>
              <a:rPr lang="en-US" sz="1400" dirty="0" smtClean="0">
                <a:solidFill>
                  <a:srgbClr val="000000"/>
                </a:solidFill>
                <a:latin typeface="Courier New" pitchFamily="49" charset="0"/>
                <a:cs typeface="Courier New" pitchFamily="49" charset="0"/>
              </a:rPr>
              <a:t>.</a:t>
            </a:r>
            <a:r>
              <a:rPr lang="en-US" sz="1400" dirty="0" smtClean="0">
                <a:solidFill>
                  <a:srgbClr val="000000"/>
                </a:solidFill>
                <a:latin typeface="Courier New" pitchFamily="49" charset="0"/>
                <a:cs typeface="Courier New" pitchFamily="49" charset="0"/>
              </a:rPr>
              <a:t>extern TIMER_INT_VALUE </a:t>
            </a:r>
            <a:endParaRPr lang="en-US" sz="1400" dirty="0" smtClean="0">
              <a:solidFill>
                <a:srgbClr val="000000"/>
              </a:solidFill>
              <a:latin typeface="Courier New" pitchFamily="49" charset="0"/>
              <a:cs typeface="Courier New" pitchFamily="49" charset="0"/>
            </a:endParaRP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_tx_vector_interrupt_3:</a:t>
            </a: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    </a:t>
            </a:r>
            <a:r>
              <a:rPr lang="en-US" sz="1400" dirty="0" smtClean="0">
                <a:solidFill>
                  <a:srgbClr val="000000"/>
                </a:solidFill>
                <a:latin typeface="Courier New" pitchFamily="49" charset="0"/>
                <a:cs typeface="Courier New" pitchFamily="49" charset="0"/>
              </a:rPr>
              <a:t>sub </a:t>
            </a:r>
            <a:r>
              <a:rPr lang="en-US" sz="1400" dirty="0" smtClean="0">
                <a:solidFill>
                  <a:srgbClr val="000000"/>
                </a:solidFill>
                <a:latin typeface="Courier New" pitchFamily="49" charset="0"/>
                <a:cs typeface="Courier New" pitchFamily="49" charset="0"/>
              </a:rPr>
              <a:t> </a:t>
            </a:r>
            <a:r>
              <a:rPr lang="en-US" sz="1400" dirty="0" smtClean="0">
                <a:solidFill>
                  <a:srgbClr val="000000"/>
                </a:solidFill>
                <a:latin typeface="Courier New" pitchFamily="49" charset="0"/>
                <a:cs typeface="Courier New" pitchFamily="49" charset="0"/>
              </a:rPr>
              <a:t>sp, sp, </a:t>
            </a:r>
            <a:r>
              <a:rPr lang="en-US" sz="1400" dirty="0" smtClean="0">
                <a:solidFill>
                  <a:srgbClr val="000000"/>
                </a:solidFill>
                <a:latin typeface="Courier New" pitchFamily="49" charset="0"/>
                <a:cs typeface="Courier New" pitchFamily="49" charset="0"/>
              </a:rPr>
              <a:t>172			; </a:t>
            </a:r>
            <a:r>
              <a:rPr lang="en-US" sz="1400" dirty="0" smtClean="0">
                <a:solidFill>
                  <a:srgbClr val="000000"/>
                </a:solidFill>
                <a:latin typeface="Courier New" pitchFamily="49" charset="0"/>
                <a:cs typeface="Courier New" pitchFamily="49" charset="0"/>
              </a:rPr>
              <a:t>Allocate an interrupt stack frame</a:t>
            </a:r>
          </a:p>
          <a:p>
            <a:r>
              <a:rPr lang="en-US" sz="1400" dirty="0" smtClean="0">
                <a:solidFill>
                  <a:srgbClr val="000000"/>
                </a:solidFill>
                <a:latin typeface="Courier New" pitchFamily="49" charset="0"/>
                <a:cs typeface="Courier New" pitchFamily="49" charset="0"/>
              </a:rPr>
              <a:t>    </a:t>
            </a:r>
            <a:r>
              <a:rPr lang="en-US" sz="1400" dirty="0" err="1" smtClean="0">
                <a:solidFill>
                  <a:srgbClr val="000000"/>
                </a:solidFill>
                <a:latin typeface="Courier New" pitchFamily="49" charset="0"/>
                <a:cs typeface="Courier New" pitchFamily="49" charset="0"/>
              </a:rPr>
              <a:t>st</a:t>
            </a:r>
            <a:r>
              <a:rPr lang="en-US" sz="1400" dirty="0" smtClean="0">
                <a:solidFill>
                  <a:srgbClr val="000000"/>
                </a:solidFill>
                <a:latin typeface="Courier New" pitchFamily="49" charset="0"/>
                <a:cs typeface="Courier New" pitchFamily="49" charset="0"/>
              </a:rPr>
              <a:t>  </a:t>
            </a:r>
            <a:r>
              <a:rPr lang="en-US" sz="1400" dirty="0" smtClean="0">
                <a:solidFill>
                  <a:srgbClr val="000000"/>
                </a:solidFill>
                <a:latin typeface="Courier New" pitchFamily="49" charset="0"/>
                <a:cs typeface="Courier New" pitchFamily="49" charset="0"/>
              </a:rPr>
              <a:t> </a:t>
            </a:r>
            <a:r>
              <a:rPr lang="en-US" sz="1400" dirty="0" smtClean="0">
                <a:solidFill>
                  <a:srgbClr val="000000"/>
                </a:solidFill>
                <a:latin typeface="Courier New" pitchFamily="49" charset="0"/>
                <a:cs typeface="Courier New" pitchFamily="49" charset="0"/>
              </a:rPr>
              <a:t>r0, [sp, 0</a:t>
            </a:r>
            <a:r>
              <a:rPr lang="en-US" sz="1400" dirty="0" smtClean="0">
                <a:solidFill>
                  <a:srgbClr val="000000"/>
                </a:solidFill>
                <a:latin typeface="Courier New" pitchFamily="49" charset="0"/>
                <a:cs typeface="Courier New" pitchFamily="49" charset="0"/>
              </a:rPr>
              <a:t>]			; </a:t>
            </a:r>
            <a:r>
              <a:rPr lang="en-US" sz="1400" dirty="0" smtClean="0">
                <a:solidFill>
                  <a:srgbClr val="000000"/>
                </a:solidFill>
                <a:latin typeface="Courier New" pitchFamily="49" charset="0"/>
                <a:cs typeface="Courier New" pitchFamily="49" charset="0"/>
              </a:rPr>
              <a:t>Save r0</a:t>
            </a:r>
          </a:p>
          <a:p>
            <a:r>
              <a:rPr lang="en-US" sz="1400" dirty="0" smtClean="0">
                <a:solidFill>
                  <a:srgbClr val="000000"/>
                </a:solidFill>
                <a:latin typeface="Courier New" pitchFamily="49" charset="0"/>
                <a:cs typeface="Courier New" pitchFamily="49" charset="0"/>
              </a:rPr>
              <a:t>    </a:t>
            </a:r>
            <a:r>
              <a:rPr lang="en-US" sz="1400" dirty="0" err="1" smtClean="0">
                <a:solidFill>
                  <a:srgbClr val="000000"/>
                </a:solidFill>
                <a:latin typeface="Courier New" pitchFamily="49" charset="0"/>
                <a:cs typeface="Courier New" pitchFamily="49" charset="0"/>
              </a:rPr>
              <a:t>st</a:t>
            </a:r>
            <a:r>
              <a:rPr lang="en-US" sz="1400" dirty="0" smtClean="0">
                <a:solidFill>
                  <a:srgbClr val="000000"/>
                </a:solidFill>
                <a:latin typeface="Courier New" pitchFamily="49" charset="0"/>
                <a:cs typeface="Courier New" pitchFamily="49" charset="0"/>
              </a:rPr>
              <a:t>  </a:t>
            </a:r>
            <a:r>
              <a:rPr lang="en-US" sz="1400" dirty="0" smtClean="0">
                <a:solidFill>
                  <a:srgbClr val="000000"/>
                </a:solidFill>
                <a:latin typeface="Courier New" pitchFamily="49" charset="0"/>
                <a:cs typeface="Courier New" pitchFamily="49" charset="0"/>
              </a:rPr>
              <a:t> </a:t>
            </a:r>
            <a:r>
              <a:rPr lang="en-US" sz="1400" dirty="0" smtClean="0">
                <a:solidFill>
                  <a:srgbClr val="000000"/>
                </a:solidFill>
                <a:latin typeface="Courier New" pitchFamily="49" charset="0"/>
                <a:cs typeface="Courier New" pitchFamily="49" charset="0"/>
              </a:rPr>
              <a:t>r1, [sp, 4</a:t>
            </a:r>
            <a:r>
              <a:rPr lang="en-US" sz="1400" dirty="0" smtClean="0">
                <a:solidFill>
                  <a:srgbClr val="000000"/>
                </a:solidFill>
                <a:latin typeface="Courier New" pitchFamily="49" charset="0"/>
                <a:cs typeface="Courier New" pitchFamily="49" charset="0"/>
              </a:rPr>
              <a:t>]			; </a:t>
            </a:r>
            <a:r>
              <a:rPr lang="en-US" sz="1400" dirty="0" smtClean="0">
                <a:solidFill>
                  <a:srgbClr val="000000"/>
                </a:solidFill>
                <a:latin typeface="Courier New" pitchFamily="49" charset="0"/>
                <a:cs typeface="Courier New" pitchFamily="49" charset="0"/>
              </a:rPr>
              <a:t>Save r1</a:t>
            </a:r>
          </a:p>
          <a:p>
            <a:r>
              <a:rPr lang="en-US" sz="1400" dirty="0" smtClean="0">
                <a:solidFill>
                  <a:srgbClr val="000000"/>
                </a:solidFill>
                <a:latin typeface="Courier New" pitchFamily="49" charset="0"/>
                <a:cs typeface="Courier New" pitchFamily="49" charset="0"/>
              </a:rPr>
              <a:t>    </a:t>
            </a:r>
            <a:r>
              <a:rPr lang="en-US" sz="1400" dirty="0" err="1" smtClean="0">
                <a:solidFill>
                  <a:srgbClr val="000000"/>
                </a:solidFill>
                <a:latin typeface="Courier New" pitchFamily="49" charset="0"/>
                <a:cs typeface="Courier New" pitchFamily="49" charset="0"/>
              </a:rPr>
              <a:t>st</a:t>
            </a:r>
            <a:r>
              <a:rPr lang="en-US" sz="1400" dirty="0" smtClean="0">
                <a:solidFill>
                  <a:srgbClr val="000000"/>
                </a:solidFill>
                <a:latin typeface="Courier New" pitchFamily="49" charset="0"/>
                <a:cs typeface="Courier New" pitchFamily="49" charset="0"/>
              </a:rPr>
              <a:t>  </a:t>
            </a:r>
            <a:r>
              <a:rPr lang="en-US" sz="1400" dirty="0" smtClean="0">
                <a:solidFill>
                  <a:srgbClr val="000000"/>
                </a:solidFill>
                <a:latin typeface="Courier New" pitchFamily="49" charset="0"/>
                <a:cs typeface="Courier New" pitchFamily="49" charset="0"/>
              </a:rPr>
              <a:t> </a:t>
            </a:r>
            <a:r>
              <a:rPr lang="en-US" sz="1400" dirty="0" smtClean="0">
                <a:solidFill>
                  <a:srgbClr val="000000"/>
                </a:solidFill>
                <a:latin typeface="Courier New" pitchFamily="49" charset="0"/>
                <a:cs typeface="Courier New" pitchFamily="49" charset="0"/>
              </a:rPr>
              <a:t>r2, [sp, 8</a:t>
            </a:r>
            <a:r>
              <a:rPr lang="en-US" sz="1400" dirty="0" smtClean="0">
                <a:solidFill>
                  <a:srgbClr val="000000"/>
                </a:solidFill>
                <a:latin typeface="Courier New" pitchFamily="49" charset="0"/>
                <a:cs typeface="Courier New" pitchFamily="49" charset="0"/>
              </a:rPr>
              <a:t>]			; </a:t>
            </a:r>
            <a:r>
              <a:rPr lang="en-US" sz="1400" dirty="0" smtClean="0">
                <a:solidFill>
                  <a:srgbClr val="000000"/>
                </a:solidFill>
                <a:latin typeface="Courier New" pitchFamily="49" charset="0"/>
                <a:cs typeface="Courier New" pitchFamily="49" charset="0"/>
              </a:rPr>
              <a:t>Save r2   </a:t>
            </a:r>
          </a:p>
          <a:p>
            <a:r>
              <a:rPr lang="en-US" sz="1400" dirty="0" smtClean="0">
                <a:solidFill>
                  <a:srgbClr val="000000"/>
                </a:solidFill>
                <a:latin typeface="Courier New" pitchFamily="49" charset="0"/>
                <a:cs typeface="Courier New" pitchFamily="49" charset="0"/>
              </a:rPr>
              <a:t>    </a:t>
            </a:r>
            <a:r>
              <a:rPr lang="en-US" sz="1400" dirty="0" err="1" smtClean="0">
                <a:solidFill>
                  <a:srgbClr val="000000"/>
                </a:solidFill>
                <a:latin typeface="Courier New" pitchFamily="49" charset="0"/>
                <a:cs typeface="Courier New" pitchFamily="49" charset="0"/>
              </a:rPr>
              <a:t>sr</a:t>
            </a:r>
            <a:r>
              <a:rPr lang="en-US" sz="1400" dirty="0" smtClean="0">
                <a:solidFill>
                  <a:srgbClr val="000000"/>
                </a:solidFill>
                <a:latin typeface="Courier New" pitchFamily="49" charset="0"/>
                <a:cs typeface="Courier New" pitchFamily="49" charset="0"/>
              </a:rPr>
              <a:t>   </a:t>
            </a:r>
            <a:r>
              <a:rPr lang="en-US" sz="1400" dirty="0" smtClean="0">
                <a:solidFill>
                  <a:srgbClr val="000000"/>
                </a:solidFill>
                <a:latin typeface="Courier New" pitchFamily="49" charset="0"/>
                <a:cs typeface="Courier New" pitchFamily="49" charset="0"/>
              </a:rPr>
              <a:t>TIMER_INT_VALUE, [</a:t>
            </a:r>
            <a:r>
              <a:rPr lang="en-US" sz="1400" dirty="0" err="1" smtClean="0">
                <a:solidFill>
                  <a:srgbClr val="000000"/>
                </a:solidFill>
                <a:latin typeface="Courier New" pitchFamily="49" charset="0"/>
                <a:cs typeface="Courier New" pitchFamily="49" charset="0"/>
              </a:rPr>
              <a:t>aux_tlimit</a:t>
            </a:r>
            <a:r>
              <a:rPr lang="en-US" sz="1400" dirty="0" smtClean="0">
                <a:solidFill>
                  <a:srgbClr val="000000"/>
                </a:solidFill>
                <a:latin typeface="Courier New" pitchFamily="49" charset="0"/>
                <a:cs typeface="Courier New" pitchFamily="49" charset="0"/>
              </a:rPr>
              <a:t>]	; </a:t>
            </a:r>
            <a:r>
              <a:rPr lang="en-US" sz="1400" dirty="0" smtClean="0">
                <a:solidFill>
                  <a:srgbClr val="000000"/>
                </a:solidFill>
                <a:latin typeface="Courier New" pitchFamily="49" charset="0"/>
                <a:cs typeface="Courier New" pitchFamily="49" charset="0"/>
              </a:rPr>
              <a:t>Setup timer </a:t>
            </a:r>
            <a:r>
              <a:rPr lang="en-US" sz="1400" dirty="0" smtClean="0">
                <a:solidFill>
                  <a:srgbClr val="000000"/>
                </a:solidFill>
                <a:latin typeface="Courier New" pitchFamily="49" charset="0"/>
                <a:cs typeface="Courier New" pitchFamily="49" charset="0"/>
              </a:rPr>
              <a:t>count</a:t>
            </a:r>
          </a:p>
          <a:p>
            <a:r>
              <a:rPr lang="en-US" sz="1400" dirty="0" smtClean="0">
                <a:solidFill>
                  <a:srgbClr val="000000"/>
                </a:solidFill>
                <a:latin typeface="Courier New" pitchFamily="49" charset="0"/>
                <a:cs typeface="Courier New" pitchFamily="49" charset="0"/>
              </a:rPr>
              <a:t> </a:t>
            </a:r>
            <a:r>
              <a:rPr lang="en-US" sz="1400" dirty="0" smtClean="0">
                <a:solidFill>
                  <a:srgbClr val="000000"/>
                </a:solidFill>
                <a:latin typeface="Courier New" pitchFamily="49" charset="0"/>
                <a:cs typeface="Courier New" pitchFamily="49" charset="0"/>
              </a:rPr>
              <a:t>   </a:t>
            </a:r>
            <a:r>
              <a:rPr lang="en-US" sz="1400" dirty="0" err="1" smtClean="0">
                <a:solidFill>
                  <a:srgbClr val="000000"/>
                </a:solidFill>
                <a:latin typeface="Courier New" pitchFamily="49" charset="0"/>
                <a:cs typeface="Courier New" pitchFamily="49" charset="0"/>
              </a:rPr>
              <a:t>sr</a:t>
            </a:r>
            <a:r>
              <a:rPr lang="en-US" sz="1400" dirty="0" smtClean="0">
                <a:solidFill>
                  <a:srgbClr val="000000"/>
                </a:solidFill>
                <a:latin typeface="Courier New" pitchFamily="49" charset="0"/>
                <a:cs typeface="Courier New" pitchFamily="49" charset="0"/>
              </a:rPr>
              <a:t>   TIMER_INT_ENABLE, [</a:t>
            </a:r>
            <a:r>
              <a:rPr lang="en-US" sz="1400" dirty="0" err="1" smtClean="0">
                <a:solidFill>
                  <a:srgbClr val="000000"/>
                </a:solidFill>
                <a:latin typeface="Courier New" pitchFamily="49" charset="0"/>
                <a:cs typeface="Courier New" pitchFamily="49" charset="0"/>
              </a:rPr>
              <a:t>aux_tcontrol</a:t>
            </a:r>
            <a:r>
              <a:rPr lang="en-US" sz="1400" dirty="0" smtClean="0">
                <a:solidFill>
                  <a:srgbClr val="000000"/>
                </a:solidFill>
                <a:latin typeface="Courier New" pitchFamily="49" charset="0"/>
                <a:cs typeface="Courier New" pitchFamily="49" charset="0"/>
              </a:rPr>
              <a:t>]	; Enable timer interrupts</a:t>
            </a: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 End of target specific </a:t>
            </a:r>
            <a:r>
              <a:rPr lang="en-US" sz="1400" dirty="0" smtClean="0">
                <a:solidFill>
                  <a:srgbClr val="000000"/>
                </a:solidFill>
                <a:latin typeface="Courier New" pitchFamily="49" charset="0"/>
                <a:cs typeface="Courier New" pitchFamily="49" charset="0"/>
              </a:rPr>
              <a:t>timer </a:t>
            </a:r>
            <a:r>
              <a:rPr lang="en-US" sz="1400" dirty="0" smtClean="0">
                <a:solidFill>
                  <a:srgbClr val="000000"/>
                </a:solidFill>
                <a:latin typeface="Courier New" pitchFamily="49" charset="0"/>
                <a:cs typeface="Courier New" pitchFamily="49" charset="0"/>
              </a:rPr>
              <a:t>interrupt </a:t>
            </a:r>
            <a:r>
              <a:rPr lang="en-US" sz="1400" dirty="0" smtClean="0">
                <a:solidFill>
                  <a:srgbClr val="000000"/>
                </a:solidFill>
                <a:latin typeface="Courier New" pitchFamily="49" charset="0"/>
                <a:cs typeface="Courier New" pitchFamily="49" charset="0"/>
              </a:rPr>
              <a:t>handling</a:t>
            </a:r>
            <a:r>
              <a:rPr lang="en-US" sz="1400" dirty="0" smtClean="0">
                <a:solidFill>
                  <a:srgbClr val="000000"/>
                </a:solidFill>
                <a:latin typeface="Courier New" pitchFamily="49" charset="0"/>
                <a:cs typeface="Courier New" pitchFamily="49" charset="0"/>
              </a:rPr>
              <a:t>.</a:t>
            </a:r>
          </a:p>
          <a:p>
            <a:r>
              <a:rPr lang="en-US" sz="1400" dirty="0" smtClean="0">
                <a:solidFill>
                  <a:srgbClr val="000000"/>
                </a:solidFill>
                <a:latin typeface="Courier New" pitchFamily="49" charset="0"/>
                <a:cs typeface="Courier New" pitchFamily="49" charset="0"/>
              </a:rPr>
              <a:t>; Jump to generic ThreadX timer </a:t>
            </a:r>
            <a:r>
              <a:rPr lang="en-US" sz="1400" dirty="0" smtClean="0">
                <a:solidFill>
                  <a:srgbClr val="000000"/>
                </a:solidFill>
                <a:latin typeface="Courier New" pitchFamily="49" charset="0"/>
                <a:cs typeface="Courier New" pitchFamily="49" charset="0"/>
              </a:rPr>
              <a:t>interrupt handler</a:t>
            </a:r>
            <a:endParaRPr lang="en-US" sz="1400" dirty="0" smtClean="0">
              <a:solidFill>
                <a:srgbClr val="000000"/>
              </a:solidFill>
              <a:latin typeface="Courier New" pitchFamily="49" charset="0"/>
              <a:cs typeface="Courier New" pitchFamily="49" charset="0"/>
            </a:endParaRP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    </a:t>
            </a:r>
            <a:r>
              <a:rPr lang="en-US" sz="1400" dirty="0" smtClean="0">
                <a:solidFill>
                  <a:srgbClr val="000000"/>
                </a:solidFill>
                <a:latin typeface="Courier New" pitchFamily="49" charset="0"/>
                <a:cs typeface="Courier New" pitchFamily="49" charset="0"/>
              </a:rPr>
              <a:t>b    </a:t>
            </a:r>
            <a:r>
              <a:rPr lang="en-US" sz="1400" dirty="0" smtClean="0">
                <a:solidFill>
                  <a:srgbClr val="000000"/>
                </a:solidFill>
                <a:latin typeface="Courier New" pitchFamily="49" charset="0"/>
                <a:cs typeface="Courier New" pitchFamily="49" charset="0"/>
              </a:rPr>
              <a:t>_</a:t>
            </a:r>
            <a:r>
              <a:rPr lang="en-US" sz="1400" dirty="0" err="1" smtClean="0">
                <a:solidFill>
                  <a:srgbClr val="000000"/>
                </a:solidFill>
                <a:latin typeface="Courier New" pitchFamily="49" charset="0"/>
                <a:cs typeface="Courier New" pitchFamily="49" charset="0"/>
              </a:rPr>
              <a:t>tx_timer_interrupt</a:t>
            </a:r>
            <a:r>
              <a:rPr lang="en-US" sz="1400" dirty="0" smtClean="0">
                <a:solidFill>
                  <a:srgbClr val="000000"/>
                </a:solidFill>
                <a:latin typeface="Courier New" pitchFamily="49" charset="0"/>
                <a:cs typeface="Courier New" pitchFamily="49" charset="0"/>
              </a:rPr>
              <a:t>	</a:t>
            </a:r>
            <a:endParaRPr lang="en-US" sz="1400" dirty="0" smtClean="0">
              <a:solidFill>
                <a:srgbClr val="000000"/>
              </a:solidFill>
              <a:latin typeface="Courier New" pitchFamily="49" charset="0"/>
              <a:cs typeface="Courier New" pitchFamily="49" charset="0"/>
            </a:endParaRPr>
          </a:p>
        </p:txBody>
      </p:sp>
      <p:sp>
        <p:nvSpPr>
          <p:cNvPr id="9" name="Title 1"/>
          <p:cNvSpPr>
            <a:spLocks noGrp="1"/>
          </p:cNvSpPr>
          <p:nvPr>
            <p:ph type="title"/>
          </p:nvPr>
        </p:nvSpPr>
        <p:spPr>
          <a:xfrm>
            <a:off x="457200" y="152400"/>
            <a:ext cx="8229600" cy="1143000"/>
          </a:xfrm>
        </p:spPr>
        <p:txBody>
          <a:bodyPr/>
          <a:lstStyle/>
          <a:p>
            <a:r>
              <a:rPr lang="en-US" dirty="0" smtClean="0"/>
              <a:t>ThreadX Timer Interrupt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71600"/>
          </a:xfrm>
        </p:spPr>
        <p:txBody>
          <a:bodyPr/>
          <a:lstStyle/>
          <a:p>
            <a:r>
              <a:rPr lang="en-US" dirty="0" smtClean="0"/>
              <a:t>ThreadX general ISR Template</a:t>
            </a:r>
            <a:endParaRPr lang="en-US" dirty="0"/>
          </a:p>
        </p:txBody>
      </p:sp>
      <p:sp>
        <p:nvSpPr>
          <p:cNvPr id="5" name="Rectangle 3"/>
          <p:cNvSpPr>
            <a:spLocks noChangeArrowheads="1"/>
          </p:cNvSpPr>
          <p:nvPr/>
        </p:nvSpPr>
        <p:spPr bwMode="auto">
          <a:xfrm>
            <a:off x="152400" y="1295400"/>
            <a:ext cx="8763000" cy="5047536"/>
          </a:xfrm>
          <a:prstGeom prst="rect">
            <a:avLst/>
          </a:prstGeom>
          <a:solidFill>
            <a:schemeClr val="tx1"/>
          </a:solidFill>
          <a:ln w="9525">
            <a:solidFill>
              <a:srgbClr val="000000"/>
            </a:solidFill>
            <a:miter lim="800000"/>
            <a:headEnd/>
            <a:tailEnd/>
          </a:ln>
        </p:spPr>
        <p:txBody>
          <a:bodyPr wrap="square">
            <a:spAutoFit/>
          </a:bodyPr>
          <a:lstStyle/>
          <a:p>
            <a:r>
              <a:rPr lang="en-US" sz="1400" dirty="0" smtClean="0">
                <a:solidFill>
                  <a:srgbClr val="000000"/>
                </a:solidFill>
                <a:latin typeface="Courier New" pitchFamily="49" charset="0"/>
                <a:cs typeface="Courier New" pitchFamily="49" charset="0"/>
              </a:rPr>
              <a:t>.</a:t>
            </a:r>
            <a:r>
              <a:rPr lang="en-US" sz="1400" dirty="0" smtClean="0">
                <a:solidFill>
                  <a:srgbClr val="000000"/>
                </a:solidFill>
                <a:latin typeface="Courier New" pitchFamily="49" charset="0"/>
                <a:cs typeface="Courier New" pitchFamily="49" charset="0"/>
              </a:rPr>
              <a:t>global_tx_vector_irq_level1</a:t>
            </a:r>
          </a:p>
          <a:p>
            <a:r>
              <a:rPr lang="en-US" sz="1400" dirty="0" smtClean="0">
                <a:solidFill>
                  <a:srgbClr val="000000"/>
                </a:solidFill>
                <a:latin typeface="Courier New" pitchFamily="49" charset="0"/>
                <a:cs typeface="Courier New" pitchFamily="49" charset="0"/>
              </a:rPr>
              <a:t>_</a:t>
            </a:r>
            <a:r>
              <a:rPr lang="en-US" sz="1400" dirty="0" smtClean="0">
                <a:solidFill>
                  <a:srgbClr val="000000"/>
                </a:solidFill>
                <a:latin typeface="Courier New" pitchFamily="49" charset="0"/>
                <a:cs typeface="Courier New" pitchFamily="49" charset="0"/>
              </a:rPr>
              <a:t>tx_vector_irq_level1</a:t>
            </a:r>
            <a:r>
              <a:rPr lang="en-US" sz="1400" dirty="0" smtClean="0">
                <a:solidFill>
                  <a:srgbClr val="000000"/>
                </a:solidFill>
                <a:latin typeface="Courier New" pitchFamily="49" charset="0"/>
                <a:cs typeface="Courier New" pitchFamily="49" charset="0"/>
              </a:rPr>
              <a:t>:</a:t>
            </a:r>
          </a:p>
          <a:p>
            <a:r>
              <a:rPr lang="en-US" sz="1400" dirty="0" smtClean="0">
                <a:solidFill>
                  <a:srgbClr val="000000"/>
                </a:solidFill>
                <a:latin typeface="Courier New" pitchFamily="49" charset="0"/>
                <a:cs typeface="Courier New" pitchFamily="49" charset="0"/>
              </a:rPr>
              <a:t>    </a:t>
            </a:r>
          </a:p>
          <a:p>
            <a:r>
              <a:rPr lang="en-US" sz="1400" dirty="0" smtClean="0">
                <a:solidFill>
                  <a:srgbClr val="000000"/>
                </a:solidFill>
                <a:latin typeface="Courier New" pitchFamily="49" charset="0"/>
                <a:cs typeface="Courier New" pitchFamily="49" charset="0"/>
              </a:rPr>
              <a:t> </a:t>
            </a:r>
            <a:r>
              <a:rPr lang="en-US" sz="1400" dirty="0" smtClean="0">
                <a:solidFill>
                  <a:srgbClr val="000000"/>
                </a:solidFill>
                <a:latin typeface="Courier New" pitchFamily="49" charset="0"/>
                <a:cs typeface="Courier New" pitchFamily="49" charset="0"/>
              </a:rPr>
              <a:t>   sub </a:t>
            </a:r>
            <a:r>
              <a:rPr lang="en-US" sz="1400" dirty="0" smtClean="0">
                <a:solidFill>
                  <a:srgbClr val="000000"/>
                </a:solidFill>
                <a:latin typeface="Courier New" pitchFamily="49" charset="0"/>
                <a:cs typeface="Courier New" pitchFamily="49" charset="0"/>
              </a:rPr>
              <a:t>sp, sp, 172 </a:t>
            </a:r>
            <a:r>
              <a:rPr lang="en-US" sz="1400" dirty="0" smtClean="0">
                <a:solidFill>
                  <a:srgbClr val="000000"/>
                </a:solidFill>
                <a:latin typeface="Courier New" pitchFamily="49" charset="0"/>
                <a:cs typeface="Courier New" pitchFamily="49" charset="0"/>
              </a:rPr>
              <a:t>		; </a:t>
            </a:r>
            <a:r>
              <a:rPr lang="en-US" sz="1400" dirty="0" smtClean="0">
                <a:solidFill>
                  <a:srgbClr val="000000"/>
                </a:solidFill>
                <a:latin typeface="Courier New" pitchFamily="49" charset="0"/>
                <a:cs typeface="Courier New" pitchFamily="49" charset="0"/>
              </a:rPr>
              <a:t>Allocate an interrupt stack frame </a:t>
            </a:r>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    </a:t>
            </a:r>
            <a:r>
              <a:rPr lang="en-US" sz="1400" dirty="0" err="1" smtClean="0">
                <a:solidFill>
                  <a:srgbClr val="000000"/>
                </a:solidFill>
                <a:latin typeface="Courier New" pitchFamily="49" charset="0"/>
                <a:cs typeface="Courier New" pitchFamily="49" charset="0"/>
              </a:rPr>
              <a:t>st</a:t>
            </a:r>
            <a:r>
              <a:rPr lang="en-US" sz="1400" dirty="0" smtClean="0">
                <a:solidFill>
                  <a:srgbClr val="000000"/>
                </a:solidFill>
                <a:latin typeface="Courier New" pitchFamily="49" charset="0"/>
                <a:cs typeface="Courier New" pitchFamily="49" charset="0"/>
              </a:rPr>
              <a:t> </a:t>
            </a:r>
            <a:r>
              <a:rPr lang="en-US" sz="1400" dirty="0" smtClean="0">
                <a:solidFill>
                  <a:srgbClr val="000000"/>
                </a:solidFill>
                <a:latin typeface="Courier New" pitchFamily="49" charset="0"/>
                <a:cs typeface="Courier New" pitchFamily="49" charset="0"/>
              </a:rPr>
              <a:t>blink, [sp, 16] </a:t>
            </a:r>
            <a:r>
              <a:rPr lang="en-US" sz="1400" dirty="0" smtClean="0">
                <a:solidFill>
                  <a:srgbClr val="000000"/>
                </a:solidFill>
                <a:latin typeface="Courier New" pitchFamily="49" charset="0"/>
                <a:cs typeface="Courier New" pitchFamily="49" charset="0"/>
              </a:rPr>
              <a:t>		; </a:t>
            </a:r>
            <a:r>
              <a:rPr lang="en-US" sz="1400" dirty="0" smtClean="0">
                <a:solidFill>
                  <a:srgbClr val="000000"/>
                </a:solidFill>
                <a:latin typeface="Courier New" pitchFamily="49" charset="0"/>
                <a:cs typeface="Courier New" pitchFamily="49" charset="0"/>
              </a:rPr>
              <a:t>Save blink (blink must be saved </a:t>
            </a:r>
            <a:r>
              <a:rPr lang="en-US" sz="1400" dirty="0" smtClean="0">
                <a:solidFill>
                  <a:srgbClr val="000000"/>
                </a:solidFill>
                <a:latin typeface="Courier New" pitchFamily="49" charset="0"/>
                <a:cs typeface="Courier New" pitchFamily="49" charset="0"/>
              </a:rPr>
              <a:t>before 					; _</a:t>
            </a:r>
            <a:r>
              <a:rPr lang="en-US" sz="1400" dirty="0" err="1" smtClean="0">
                <a:solidFill>
                  <a:srgbClr val="000000"/>
                </a:solidFill>
                <a:latin typeface="Courier New" pitchFamily="49" charset="0"/>
                <a:cs typeface="Courier New" pitchFamily="49" charset="0"/>
              </a:rPr>
              <a:t>tx_thread_context_save</a:t>
            </a:r>
            <a:r>
              <a:rPr lang="en-US" sz="1400" dirty="0" smtClean="0">
                <a:solidFill>
                  <a:srgbClr val="000000"/>
                </a:solidFill>
                <a:latin typeface="Courier New" pitchFamily="49" charset="0"/>
                <a:cs typeface="Courier New" pitchFamily="49" charset="0"/>
              </a:rPr>
              <a:t>)</a:t>
            </a:r>
          </a:p>
          <a:p>
            <a:r>
              <a:rPr lang="en-US" sz="1400" dirty="0" smtClean="0">
                <a:solidFill>
                  <a:srgbClr val="000000"/>
                </a:solidFill>
                <a:latin typeface="Courier New" pitchFamily="49" charset="0"/>
                <a:cs typeface="Courier New" pitchFamily="49" charset="0"/>
              </a:rPr>
              <a:t> </a:t>
            </a:r>
            <a:r>
              <a:rPr lang="en-US" sz="1400" dirty="0" smtClean="0">
                <a:solidFill>
                  <a:srgbClr val="000000"/>
                </a:solidFill>
                <a:latin typeface="Courier New" pitchFamily="49" charset="0"/>
                <a:cs typeface="Courier New" pitchFamily="49" charset="0"/>
              </a:rPr>
              <a:t>   </a:t>
            </a:r>
            <a:r>
              <a:rPr lang="en-US" sz="1400" dirty="0" err="1" smtClean="0">
                <a:solidFill>
                  <a:srgbClr val="000000"/>
                </a:solidFill>
                <a:latin typeface="Courier New" pitchFamily="49" charset="0"/>
                <a:cs typeface="Courier New" pitchFamily="49" charset="0"/>
              </a:rPr>
              <a:t>bl</a:t>
            </a:r>
            <a:r>
              <a:rPr lang="en-US" sz="1400" dirty="0" smtClean="0">
                <a:solidFill>
                  <a:srgbClr val="000000"/>
                </a:solidFill>
                <a:latin typeface="Courier New" pitchFamily="49" charset="0"/>
                <a:cs typeface="Courier New" pitchFamily="49" charset="0"/>
              </a:rPr>
              <a:t> </a:t>
            </a:r>
            <a:r>
              <a:rPr lang="en-US" sz="1400" dirty="0" smtClean="0">
                <a:solidFill>
                  <a:srgbClr val="000000"/>
                </a:solidFill>
                <a:latin typeface="Courier New" pitchFamily="49" charset="0"/>
                <a:cs typeface="Courier New" pitchFamily="49" charset="0"/>
              </a:rPr>
              <a:t>_</a:t>
            </a:r>
            <a:r>
              <a:rPr lang="en-US" sz="1400" dirty="0" err="1" smtClean="0">
                <a:solidFill>
                  <a:srgbClr val="000000"/>
                </a:solidFill>
                <a:latin typeface="Courier New" pitchFamily="49" charset="0"/>
                <a:cs typeface="Courier New" pitchFamily="49" charset="0"/>
              </a:rPr>
              <a:t>tx_thread_context_save</a:t>
            </a:r>
            <a:r>
              <a:rPr lang="en-US" sz="1400" dirty="0" smtClean="0">
                <a:solidFill>
                  <a:srgbClr val="000000"/>
                </a:solidFill>
                <a:latin typeface="Courier New" pitchFamily="49" charset="0"/>
                <a:cs typeface="Courier New" pitchFamily="49" charset="0"/>
              </a:rPr>
              <a:t> </a:t>
            </a:r>
            <a:r>
              <a:rPr lang="en-US" sz="1400" dirty="0" smtClean="0">
                <a:solidFill>
                  <a:srgbClr val="000000"/>
                </a:solidFill>
                <a:latin typeface="Courier New" pitchFamily="49" charset="0"/>
                <a:cs typeface="Courier New" pitchFamily="49" charset="0"/>
              </a:rPr>
              <a:t>	; </a:t>
            </a:r>
            <a:r>
              <a:rPr lang="en-US" sz="1400" dirty="0" smtClean="0">
                <a:solidFill>
                  <a:srgbClr val="000000"/>
                </a:solidFill>
                <a:latin typeface="Courier New" pitchFamily="49" charset="0"/>
                <a:cs typeface="Courier New" pitchFamily="49" charset="0"/>
              </a:rPr>
              <a:t>Save interrupt context </a:t>
            </a:r>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a:t>
            </a:r>
          </a:p>
          <a:p>
            <a:r>
              <a:rPr lang="en-US" sz="1400" dirty="0" smtClean="0">
                <a:solidFill>
                  <a:srgbClr val="000000"/>
                </a:solidFill>
                <a:latin typeface="Courier New" pitchFamily="49" charset="0"/>
                <a:cs typeface="Courier New" pitchFamily="49" charset="0"/>
              </a:rPr>
              <a:t>; /* </a:t>
            </a:r>
            <a:r>
              <a:rPr lang="en-US" sz="1400" dirty="0" smtClean="0">
                <a:solidFill>
                  <a:srgbClr val="000000"/>
                </a:solidFill>
                <a:latin typeface="Courier New" pitchFamily="49" charset="0"/>
                <a:cs typeface="Courier New" pitchFamily="49" charset="0"/>
              </a:rPr>
              <a:t>Application ISR processing goes here! Your ISR can be written in </a:t>
            </a:r>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 </a:t>
            </a:r>
            <a:r>
              <a:rPr lang="en-US" sz="1400" dirty="0" smtClean="0">
                <a:solidFill>
                  <a:srgbClr val="000000"/>
                </a:solidFill>
                <a:latin typeface="Courier New" pitchFamily="49" charset="0"/>
                <a:cs typeface="Courier New" pitchFamily="49" charset="0"/>
              </a:rPr>
              <a:t>assembly language or in C. If it is written in C, you must allocate </a:t>
            </a:r>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 </a:t>
            </a:r>
            <a:r>
              <a:rPr lang="en-US" sz="1400" dirty="0" smtClean="0">
                <a:solidFill>
                  <a:srgbClr val="000000"/>
                </a:solidFill>
                <a:latin typeface="Courier New" pitchFamily="49" charset="0"/>
                <a:cs typeface="Courier New" pitchFamily="49" charset="0"/>
              </a:rPr>
              <a:t>16 bytes of stack space before it is called. This must also be </a:t>
            </a:r>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 </a:t>
            </a:r>
            <a:r>
              <a:rPr lang="en-US" sz="1400" dirty="0" smtClean="0">
                <a:solidFill>
                  <a:srgbClr val="000000"/>
                </a:solidFill>
                <a:latin typeface="Courier New" pitchFamily="49" charset="0"/>
                <a:cs typeface="Courier New" pitchFamily="49" charset="0"/>
              </a:rPr>
              <a:t>recovered once your C ISR return. An example of this is shown below. </a:t>
            </a:r>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 </a:t>
            </a:r>
          </a:p>
          <a:p>
            <a:r>
              <a:rPr lang="en-US" sz="1400" dirty="0" smtClean="0">
                <a:solidFill>
                  <a:srgbClr val="000000"/>
                </a:solidFill>
                <a:latin typeface="Courier New" pitchFamily="49" charset="0"/>
                <a:cs typeface="Courier New" pitchFamily="49" charset="0"/>
              </a:rPr>
              <a:t>; </a:t>
            </a:r>
            <a:r>
              <a:rPr lang="en-US" sz="1400" dirty="0" smtClean="0">
                <a:solidFill>
                  <a:srgbClr val="000000"/>
                </a:solidFill>
                <a:latin typeface="Courier New" pitchFamily="49" charset="0"/>
                <a:cs typeface="Courier New" pitchFamily="49" charset="0"/>
              </a:rPr>
              <a:t>If the ISR is written in assembly language, only the compiler scratch </a:t>
            </a:r>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 </a:t>
            </a:r>
            <a:r>
              <a:rPr lang="en-US" sz="1400" dirty="0" smtClean="0">
                <a:solidFill>
                  <a:srgbClr val="000000"/>
                </a:solidFill>
                <a:latin typeface="Courier New" pitchFamily="49" charset="0"/>
                <a:cs typeface="Courier New" pitchFamily="49" charset="0"/>
              </a:rPr>
              <a:t>registers are available for use without saving/restoring (r0-r12). </a:t>
            </a:r>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 </a:t>
            </a:r>
            <a:r>
              <a:rPr lang="en-US" sz="1400" dirty="0" smtClean="0">
                <a:solidFill>
                  <a:srgbClr val="000000"/>
                </a:solidFill>
                <a:latin typeface="Courier New" pitchFamily="49" charset="0"/>
                <a:cs typeface="Courier New" pitchFamily="49" charset="0"/>
              </a:rPr>
              <a:t>If use of additional registers are required they must be saved and </a:t>
            </a:r>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 </a:t>
            </a:r>
            <a:r>
              <a:rPr lang="en-US" sz="1400" dirty="0" smtClean="0">
                <a:solidFill>
                  <a:srgbClr val="000000"/>
                </a:solidFill>
                <a:latin typeface="Courier New" pitchFamily="49" charset="0"/>
                <a:cs typeface="Courier New" pitchFamily="49" charset="0"/>
              </a:rPr>
              <a:t>restored. */ </a:t>
            </a:r>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 </a:t>
            </a:r>
          </a:p>
          <a:p>
            <a:r>
              <a:rPr lang="en-US" sz="1400" dirty="0" smtClean="0">
                <a:solidFill>
                  <a:srgbClr val="000000"/>
                </a:solidFill>
                <a:latin typeface="Courier New" pitchFamily="49" charset="0"/>
                <a:cs typeface="Courier New" pitchFamily="49" charset="0"/>
              </a:rPr>
              <a:t>     sub sp,sp,16				; Allocate 16 </a:t>
            </a:r>
            <a:r>
              <a:rPr lang="en-US" sz="1400" dirty="0" smtClean="0">
                <a:solidFill>
                  <a:srgbClr val="000000"/>
                </a:solidFill>
                <a:latin typeface="Courier New" pitchFamily="49" charset="0"/>
                <a:cs typeface="Courier New" pitchFamily="49" charset="0"/>
              </a:rPr>
              <a:t>bytes of stack space </a:t>
            </a:r>
          </a:p>
          <a:p>
            <a:r>
              <a:rPr lang="en-US" sz="1400" dirty="0" smtClean="0">
                <a:solidFill>
                  <a:srgbClr val="000000"/>
                </a:solidFill>
                <a:latin typeface="Courier New" pitchFamily="49" charset="0"/>
                <a:cs typeface="Courier New" pitchFamily="49" charset="0"/>
              </a:rPr>
              <a:t>     </a:t>
            </a:r>
            <a:r>
              <a:rPr lang="en-US" sz="1400" dirty="0" err="1" smtClean="0">
                <a:solidFill>
                  <a:srgbClr val="000000"/>
                </a:solidFill>
                <a:latin typeface="Courier New" pitchFamily="49" charset="0"/>
                <a:cs typeface="Courier New" pitchFamily="49" charset="0"/>
              </a:rPr>
              <a:t>bl</a:t>
            </a:r>
            <a:r>
              <a:rPr lang="en-US" sz="1400" dirty="0" smtClean="0">
                <a:solidFill>
                  <a:srgbClr val="000000"/>
                </a:solidFill>
                <a:latin typeface="Courier New" pitchFamily="49" charset="0"/>
                <a:cs typeface="Courier New" pitchFamily="49" charset="0"/>
              </a:rPr>
              <a:t> </a:t>
            </a:r>
            <a:r>
              <a:rPr lang="en-US" sz="1400" dirty="0" err="1" smtClean="0">
                <a:solidFill>
                  <a:srgbClr val="000000"/>
                </a:solidFill>
                <a:latin typeface="Courier New" pitchFamily="49" charset="0"/>
                <a:cs typeface="Courier New" pitchFamily="49" charset="0"/>
              </a:rPr>
              <a:t>your_ISR_written_in_C</a:t>
            </a:r>
            <a:r>
              <a:rPr lang="en-US" sz="1400" dirty="0" smtClean="0">
                <a:solidFill>
                  <a:srgbClr val="000000"/>
                </a:solidFill>
                <a:latin typeface="Courier New" pitchFamily="49" charset="0"/>
                <a:cs typeface="Courier New" pitchFamily="49" charset="0"/>
              </a:rPr>
              <a:t> </a:t>
            </a:r>
            <a:r>
              <a:rPr lang="en-US" sz="1400" dirty="0" smtClean="0">
                <a:solidFill>
                  <a:srgbClr val="000000"/>
                </a:solidFill>
                <a:latin typeface="Courier New" pitchFamily="49" charset="0"/>
                <a:cs typeface="Courier New" pitchFamily="49" charset="0"/>
              </a:rPr>
              <a:t>		; </a:t>
            </a:r>
            <a:r>
              <a:rPr lang="en-US" sz="1400" dirty="0" smtClean="0">
                <a:solidFill>
                  <a:srgbClr val="000000"/>
                </a:solidFill>
                <a:latin typeface="Courier New" pitchFamily="49" charset="0"/>
                <a:cs typeface="Courier New" pitchFamily="49" charset="0"/>
              </a:rPr>
              <a:t>Call an ISR written in C </a:t>
            </a:r>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     add sp,sp,16				; Recover 16 </a:t>
            </a:r>
            <a:r>
              <a:rPr lang="en-US" sz="1400" dirty="0" smtClean="0">
                <a:solidFill>
                  <a:srgbClr val="000000"/>
                </a:solidFill>
                <a:latin typeface="Courier New" pitchFamily="49" charset="0"/>
                <a:cs typeface="Courier New" pitchFamily="49" charset="0"/>
              </a:rPr>
              <a:t>bytes of stack space </a:t>
            </a:r>
          </a:p>
          <a:p>
            <a:r>
              <a:rPr lang="en-US" sz="1400" dirty="0" smtClean="0">
                <a:solidFill>
                  <a:srgbClr val="000000"/>
                </a:solidFill>
                <a:latin typeface="Courier New" pitchFamily="49" charset="0"/>
                <a:cs typeface="Courier New" pitchFamily="49" charset="0"/>
              </a:rPr>
              <a:t>;</a:t>
            </a:r>
          </a:p>
          <a:p>
            <a:r>
              <a:rPr lang="en-US" sz="1400" dirty="0" smtClean="0">
                <a:solidFill>
                  <a:srgbClr val="000000"/>
                </a:solidFill>
                <a:latin typeface="Courier New" pitchFamily="49" charset="0"/>
                <a:cs typeface="Courier New" pitchFamily="49" charset="0"/>
              </a:rPr>
              <a:t> </a:t>
            </a:r>
            <a:r>
              <a:rPr lang="en-US" sz="1400" dirty="0" smtClean="0">
                <a:solidFill>
                  <a:srgbClr val="000000"/>
                </a:solidFill>
                <a:latin typeface="Courier New" pitchFamily="49" charset="0"/>
                <a:cs typeface="Courier New" pitchFamily="49" charset="0"/>
              </a:rPr>
              <a:t>b _</a:t>
            </a:r>
            <a:r>
              <a:rPr lang="en-US" sz="1400" dirty="0" err="1" smtClean="0">
                <a:solidFill>
                  <a:srgbClr val="000000"/>
                </a:solidFill>
                <a:latin typeface="Courier New" pitchFamily="49" charset="0"/>
                <a:cs typeface="Courier New" pitchFamily="49" charset="0"/>
              </a:rPr>
              <a:t>tx_thread_context_restore</a:t>
            </a:r>
            <a:r>
              <a:rPr lang="en-US" sz="1400" dirty="0" smtClean="0">
                <a:solidFill>
                  <a:srgbClr val="000000"/>
                </a:solidFill>
                <a:latin typeface="Courier New" pitchFamily="49" charset="0"/>
                <a:cs typeface="Courier New" pitchFamily="49" charset="0"/>
              </a:rPr>
              <a:t> </a:t>
            </a:r>
            <a:r>
              <a:rPr lang="en-US" sz="1400" dirty="0" smtClean="0">
                <a:solidFill>
                  <a:srgbClr val="000000"/>
                </a:solidFill>
                <a:latin typeface="Courier New" pitchFamily="49" charset="0"/>
                <a:cs typeface="Courier New" pitchFamily="49" charset="0"/>
              </a:rPr>
              <a:t>	; </a:t>
            </a:r>
            <a:r>
              <a:rPr lang="en-US" sz="1400" dirty="0" smtClean="0">
                <a:solidFill>
                  <a:srgbClr val="000000"/>
                </a:solidFill>
                <a:latin typeface="Courier New" pitchFamily="49" charset="0"/>
                <a:cs typeface="Courier New" pitchFamily="49" charset="0"/>
              </a:rPr>
              <a:t>Restore interrupt context </a:t>
            </a:r>
            <a:endParaRPr lang="en-US" sz="1400" dirty="0">
              <a:solidFill>
                <a:srgbClr val="000000"/>
              </a:solidFill>
              <a:latin typeface="Courier New" pitchFamily="49" charset="0"/>
              <a:cs typeface="Courier New"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Small Example System</a:t>
            </a:r>
          </a:p>
        </p:txBody>
      </p:sp>
      <p:sp>
        <p:nvSpPr>
          <p:cNvPr id="5" name="Rectangle 3"/>
          <p:cNvSpPr>
            <a:spLocks noChangeArrowheads="1"/>
          </p:cNvSpPr>
          <p:nvPr/>
        </p:nvSpPr>
        <p:spPr bwMode="auto">
          <a:xfrm>
            <a:off x="152400" y="914400"/>
            <a:ext cx="8763000" cy="5909310"/>
          </a:xfrm>
          <a:prstGeom prst="rect">
            <a:avLst/>
          </a:prstGeom>
          <a:solidFill>
            <a:schemeClr val="tx1"/>
          </a:solidFill>
          <a:ln w="9525">
            <a:solidFill>
              <a:srgbClr val="000000"/>
            </a:solidFill>
            <a:miter lim="800000"/>
            <a:headEnd/>
            <a:tailEnd/>
          </a:ln>
        </p:spPr>
        <p:txBody>
          <a:bodyPr wrap="square">
            <a:spAutoFit/>
          </a:bodyPr>
          <a:lstStyle/>
          <a:p>
            <a:r>
              <a:rPr lang="en-US" sz="1400" dirty="0" smtClean="0">
                <a:solidFill>
                  <a:srgbClr val="000000"/>
                </a:solidFill>
                <a:latin typeface="Courier New" pitchFamily="49" charset="0"/>
                <a:cs typeface="Courier New" pitchFamily="49" charset="0"/>
              </a:rPr>
              <a:t>#include "</a:t>
            </a:r>
            <a:r>
              <a:rPr lang="en-US" sz="1400" b="1" dirty="0" err="1" smtClean="0">
                <a:solidFill>
                  <a:srgbClr val="000000"/>
                </a:solidFill>
                <a:latin typeface="Courier New" pitchFamily="49" charset="0"/>
                <a:cs typeface="Courier New" pitchFamily="49" charset="0"/>
              </a:rPr>
              <a:t>tx_api.h</a:t>
            </a:r>
            <a:r>
              <a:rPr lang="en-US" sz="1400" dirty="0" smtClean="0">
                <a:solidFill>
                  <a:srgbClr val="000000"/>
                </a:solidFill>
                <a:latin typeface="Courier New" pitchFamily="49" charset="0"/>
                <a:cs typeface="Courier New" pitchFamily="49" charset="0"/>
              </a:rPr>
              <a:t>"</a:t>
            </a: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unsigned </a:t>
            </a:r>
            <a:r>
              <a:rPr lang="en-US" sz="1400" dirty="0" smtClean="0">
                <a:solidFill>
                  <a:srgbClr val="000000"/>
                </a:solidFill>
                <a:latin typeface="Courier New" pitchFamily="49" charset="0"/>
                <a:cs typeface="Courier New" pitchFamily="49" charset="0"/>
              </a:rPr>
              <a:t>long </a:t>
            </a:r>
            <a:r>
              <a:rPr lang="en-US" sz="1400" dirty="0" err="1" smtClean="0">
                <a:solidFill>
                  <a:srgbClr val="000000"/>
                </a:solidFill>
                <a:latin typeface="Courier New" pitchFamily="49" charset="0"/>
                <a:cs typeface="Courier New" pitchFamily="49" charset="0"/>
              </a:rPr>
              <a:t>my_thread_counter</a:t>
            </a:r>
            <a:r>
              <a:rPr lang="en-US" sz="1400" dirty="0" smtClean="0">
                <a:solidFill>
                  <a:srgbClr val="000000"/>
                </a:solidFill>
                <a:latin typeface="Courier New" pitchFamily="49" charset="0"/>
                <a:cs typeface="Courier New" pitchFamily="49" charset="0"/>
              </a:rPr>
              <a:t> = 0;</a:t>
            </a:r>
          </a:p>
          <a:p>
            <a:r>
              <a:rPr lang="en-US" sz="1400" dirty="0" smtClean="0">
                <a:solidFill>
                  <a:srgbClr val="000000"/>
                </a:solidFill>
                <a:latin typeface="Courier New" pitchFamily="49" charset="0"/>
                <a:cs typeface="Courier New" pitchFamily="49" charset="0"/>
              </a:rPr>
              <a:t>TX_THREAD </a:t>
            </a:r>
            <a:r>
              <a:rPr lang="en-US" sz="1400" dirty="0" err="1" smtClean="0">
                <a:solidFill>
                  <a:srgbClr val="000000"/>
                </a:solidFill>
                <a:latin typeface="Courier New" pitchFamily="49" charset="0"/>
                <a:cs typeface="Courier New" pitchFamily="49" charset="0"/>
              </a:rPr>
              <a:t>my_thread</a:t>
            </a:r>
            <a:r>
              <a:rPr lang="en-US" sz="1400" dirty="0" smtClean="0">
                <a:solidFill>
                  <a:srgbClr val="000000"/>
                </a:solidFill>
                <a:latin typeface="Courier New" pitchFamily="49" charset="0"/>
                <a:cs typeface="Courier New" pitchFamily="49" charset="0"/>
              </a:rPr>
              <a:t>;</a:t>
            </a:r>
          </a:p>
          <a:p>
            <a:endParaRPr lang="en-US" sz="1400" dirty="0" smtClean="0">
              <a:solidFill>
                <a:srgbClr val="000000"/>
              </a:solidFill>
              <a:latin typeface="Courier New" pitchFamily="49" charset="0"/>
              <a:cs typeface="Courier New" pitchFamily="49" charset="0"/>
            </a:endParaRPr>
          </a:p>
          <a:p>
            <a:r>
              <a:rPr lang="en-US" sz="1400" b="1" dirty="0" smtClean="0">
                <a:solidFill>
                  <a:srgbClr val="000000"/>
                </a:solidFill>
                <a:latin typeface="Courier New" pitchFamily="49" charset="0"/>
                <a:cs typeface="Courier New" pitchFamily="49" charset="0"/>
              </a:rPr>
              <a:t>main</a:t>
            </a:r>
            <a:r>
              <a:rPr lang="en-US" sz="1400" b="1" dirty="0" smtClean="0">
                <a:solidFill>
                  <a:srgbClr val="000000"/>
                </a:solidFill>
                <a:latin typeface="Courier New" pitchFamily="49" charset="0"/>
                <a:cs typeface="Courier New" pitchFamily="49" charset="0"/>
              </a:rPr>
              <a:t>( </a:t>
            </a:r>
            <a:r>
              <a:rPr lang="en-US" sz="1400" b="1" dirty="0" smtClean="0">
                <a:solidFill>
                  <a:srgbClr val="000000"/>
                </a:solidFill>
                <a:latin typeface="Courier New" pitchFamily="49" charset="0"/>
                <a:cs typeface="Courier New" pitchFamily="49" charset="0"/>
              </a:rPr>
              <a:t>) </a:t>
            </a:r>
            <a:r>
              <a:rPr lang="en-US" sz="1400" dirty="0" smtClean="0">
                <a:solidFill>
                  <a:srgbClr val="000000"/>
                </a:solidFill>
                <a:latin typeface="Courier New" pitchFamily="49" charset="0"/>
                <a:cs typeface="Courier New" pitchFamily="49" charset="0"/>
              </a:rPr>
              <a:t>{</a:t>
            </a:r>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	/* </a:t>
            </a:r>
            <a:r>
              <a:rPr lang="en-US" sz="1400" dirty="0" smtClean="0">
                <a:solidFill>
                  <a:srgbClr val="000000"/>
                </a:solidFill>
                <a:latin typeface="Courier New" pitchFamily="49" charset="0"/>
                <a:cs typeface="Courier New" pitchFamily="49" charset="0"/>
              </a:rPr>
              <a:t>Enter the ThreadX kernel. </a:t>
            </a:r>
            <a:r>
              <a:rPr lang="en-US" sz="1400" dirty="0" err="1" smtClean="0">
                <a:solidFill>
                  <a:srgbClr val="000000"/>
                </a:solidFill>
                <a:latin typeface="Courier New" pitchFamily="49" charset="0"/>
                <a:cs typeface="Courier New" pitchFamily="49" charset="0"/>
              </a:rPr>
              <a:t>*/</a:t>
            </a:r>
          </a:p>
          <a:p>
            <a:r>
              <a:rPr lang="en-US" sz="1400" dirty="0" smtClean="0">
                <a:solidFill>
                  <a:srgbClr val="000000"/>
                </a:solidFill>
                <a:latin typeface="Courier New" pitchFamily="49" charset="0"/>
                <a:cs typeface="Courier New" pitchFamily="49" charset="0"/>
              </a:rPr>
              <a:t>	</a:t>
            </a:r>
            <a:r>
              <a:rPr lang="en-US" sz="1400" b="1" dirty="0" err="1" smtClean="0">
                <a:solidFill>
                  <a:srgbClr val="000000"/>
                </a:solidFill>
                <a:latin typeface="Courier New" pitchFamily="49" charset="0"/>
                <a:cs typeface="Courier New" pitchFamily="49" charset="0"/>
              </a:rPr>
              <a:t>tx_kernel_enter</a:t>
            </a:r>
            <a:r>
              <a:rPr lang="en-US" sz="1400" dirty="0" smtClean="0">
                <a:solidFill>
                  <a:srgbClr val="000000"/>
                </a:solidFill>
                <a:latin typeface="Courier New" pitchFamily="49" charset="0"/>
                <a:cs typeface="Courier New" pitchFamily="49" charset="0"/>
              </a:rPr>
              <a:t>( );</a:t>
            </a:r>
          </a:p>
          <a:p>
            <a:r>
              <a:rPr lang="en-US" sz="1400" dirty="0" smtClean="0">
                <a:solidFill>
                  <a:srgbClr val="000000"/>
                </a:solidFill>
                <a:latin typeface="Courier New" pitchFamily="49" charset="0"/>
                <a:cs typeface="Courier New" pitchFamily="49" charset="0"/>
              </a:rPr>
              <a:t>}</a:t>
            </a: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void </a:t>
            </a:r>
            <a:r>
              <a:rPr lang="en-US" sz="1400" b="1" dirty="0" err="1" smtClean="0">
                <a:solidFill>
                  <a:srgbClr val="000000"/>
                </a:solidFill>
                <a:latin typeface="Courier New" pitchFamily="49" charset="0"/>
                <a:cs typeface="Courier New" pitchFamily="49" charset="0"/>
              </a:rPr>
              <a:t>tx_application_define</a:t>
            </a:r>
            <a:r>
              <a:rPr lang="en-US" sz="1400" b="1" dirty="0" smtClean="0">
                <a:solidFill>
                  <a:srgbClr val="000000"/>
                </a:solidFill>
                <a:latin typeface="Courier New" pitchFamily="49" charset="0"/>
                <a:cs typeface="Courier New" pitchFamily="49" charset="0"/>
              </a:rPr>
              <a:t>(void</a:t>
            </a:r>
            <a:r>
              <a:rPr lang="en-US" sz="1400" dirty="0" smtClean="0">
                <a:solidFill>
                  <a:srgbClr val="000000"/>
                </a:solidFill>
                <a:latin typeface="Courier New" pitchFamily="49" charset="0"/>
                <a:cs typeface="Courier New" pitchFamily="49" charset="0"/>
              </a:rPr>
              <a:t> *</a:t>
            </a:r>
            <a:r>
              <a:rPr lang="en-US" sz="1400" dirty="0" err="1" smtClean="0">
                <a:solidFill>
                  <a:srgbClr val="000000"/>
                </a:solidFill>
                <a:latin typeface="Courier New" pitchFamily="49" charset="0"/>
                <a:cs typeface="Courier New" pitchFamily="49" charset="0"/>
              </a:rPr>
              <a:t>first_unused_memory</a:t>
            </a:r>
            <a:r>
              <a:rPr lang="en-US" sz="1400" dirty="0" smtClean="0">
                <a:solidFill>
                  <a:srgbClr val="000000"/>
                </a:solidFill>
                <a:latin typeface="Courier New" pitchFamily="49" charset="0"/>
                <a:cs typeface="Courier New" pitchFamily="49" charset="0"/>
              </a:rPr>
              <a:t>) {</a:t>
            </a:r>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	/* </a:t>
            </a:r>
            <a:r>
              <a:rPr lang="en-US" sz="1400" dirty="0" smtClean="0">
                <a:solidFill>
                  <a:srgbClr val="000000"/>
                </a:solidFill>
                <a:latin typeface="Courier New" pitchFamily="49" charset="0"/>
                <a:cs typeface="Courier New" pitchFamily="49" charset="0"/>
              </a:rPr>
              <a:t>Create </a:t>
            </a:r>
            <a:r>
              <a:rPr lang="en-US" sz="1400" dirty="0" err="1" smtClean="0">
                <a:solidFill>
                  <a:srgbClr val="000000"/>
                </a:solidFill>
                <a:latin typeface="Courier New" pitchFamily="49" charset="0"/>
                <a:cs typeface="Courier New" pitchFamily="49" charset="0"/>
              </a:rPr>
              <a:t>my_thread</a:t>
            </a:r>
            <a:r>
              <a:rPr lang="en-US" sz="1400" dirty="0" smtClean="0">
                <a:solidFill>
                  <a:srgbClr val="000000"/>
                </a:solidFill>
                <a:latin typeface="Courier New" pitchFamily="49" charset="0"/>
                <a:cs typeface="Courier New" pitchFamily="49" charset="0"/>
              </a:rPr>
              <a:t>! */</a:t>
            </a:r>
          </a:p>
          <a:p>
            <a:r>
              <a:rPr lang="en-US" sz="1400" dirty="0" smtClean="0">
                <a:solidFill>
                  <a:srgbClr val="000000"/>
                </a:solidFill>
                <a:latin typeface="Courier New" pitchFamily="49" charset="0"/>
                <a:cs typeface="Courier New" pitchFamily="49" charset="0"/>
              </a:rPr>
              <a:t>	</a:t>
            </a:r>
            <a:r>
              <a:rPr lang="en-US" sz="1400" b="1" dirty="0" err="1" smtClean="0">
                <a:solidFill>
                  <a:srgbClr val="000000"/>
                </a:solidFill>
                <a:latin typeface="Courier New" pitchFamily="49" charset="0"/>
                <a:cs typeface="Courier New" pitchFamily="49" charset="0"/>
              </a:rPr>
              <a:t>tx_thread_create</a:t>
            </a:r>
            <a:r>
              <a:rPr lang="en-US" sz="1400" dirty="0" smtClean="0">
                <a:solidFill>
                  <a:srgbClr val="000000"/>
                </a:solidFill>
                <a:latin typeface="Courier New" pitchFamily="49" charset="0"/>
                <a:cs typeface="Courier New" pitchFamily="49" charset="0"/>
              </a:rPr>
              <a:t>(&amp;</a:t>
            </a:r>
            <a:r>
              <a:rPr lang="en-US" sz="1400" dirty="0" err="1" smtClean="0">
                <a:solidFill>
                  <a:srgbClr val="000000"/>
                </a:solidFill>
                <a:latin typeface="Courier New" pitchFamily="49" charset="0"/>
                <a:cs typeface="Courier New" pitchFamily="49" charset="0"/>
              </a:rPr>
              <a:t>my_thread</a:t>
            </a:r>
            <a:r>
              <a:rPr lang="en-US" sz="1400" dirty="0" smtClean="0">
                <a:solidFill>
                  <a:srgbClr val="000000"/>
                </a:solidFill>
                <a:latin typeface="Courier New" pitchFamily="49" charset="0"/>
                <a:cs typeface="Courier New" pitchFamily="49" charset="0"/>
              </a:rPr>
              <a:t>, "My Thread",</a:t>
            </a:r>
          </a:p>
          <a:p>
            <a:r>
              <a:rPr lang="en-US" sz="1400" dirty="0" smtClean="0">
                <a:solidFill>
                  <a:srgbClr val="000000"/>
                </a:solidFill>
                <a:latin typeface="Courier New" pitchFamily="49" charset="0"/>
                <a:cs typeface="Courier New" pitchFamily="49" charset="0"/>
              </a:rPr>
              <a:t>		</a:t>
            </a:r>
            <a:r>
              <a:rPr lang="en-US" sz="1400" dirty="0" err="1" smtClean="0">
                <a:solidFill>
                  <a:srgbClr val="000000"/>
                </a:solidFill>
                <a:latin typeface="Courier New" pitchFamily="49" charset="0"/>
                <a:cs typeface="Courier New" pitchFamily="49" charset="0"/>
              </a:rPr>
              <a:t>my_thread_entry</a:t>
            </a:r>
            <a:r>
              <a:rPr lang="en-US" sz="1400" dirty="0" smtClean="0">
                <a:solidFill>
                  <a:srgbClr val="000000"/>
                </a:solidFill>
                <a:latin typeface="Courier New" pitchFamily="49" charset="0"/>
                <a:cs typeface="Courier New" pitchFamily="49" charset="0"/>
              </a:rPr>
              <a:t>, 0x1234, </a:t>
            </a:r>
            <a:r>
              <a:rPr lang="en-US" sz="1400" dirty="0" err="1" smtClean="0">
                <a:solidFill>
                  <a:srgbClr val="000000"/>
                </a:solidFill>
                <a:latin typeface="Courier New" pitchFamily="49" charset="0"/>
                <a:cs typeface="Courier New" pitchFamily="49" charset="0"/>
              </a:rPr>
              <a:t>first_unused_memory</a:t>
            </a:r>
            <a:r>
              <a:rPr lang="en-US" sz="1400" dirty="0" smtClean="0">
                <a:solidFill>
                  <a:srgbClr val="000000"/>
                </a:solidFill>
                <a:latin typeface="Courier New" pitchFamily="49" charset="0"/>
                <a:cs typeface="Courier New" pitchFamily="49" charset="0"/>
              </a:rPr>
              <a:t>, 1024,</a:t>
            </a:r>
          </a:p>
          <a:p>
            <a:r>
              <a:rPr lang="en-US" sz="1400" dirty="0" smtClean="0">
                <a:solidFill>
                  <a:srgbClr val="000000"/>
                </a:solidFill>
                <a:latin typeface="Courier New" pitchFamily="49" charset="0"/>
                <a:cs typeface="Courier New" pitchFamily="49" charset="0"/>
              </a:rPr>
              <a:t>			3</a:t>
            </a:r>
            <a:r>
              <a:rPr lang="en-US" sz="1400" dirty="0" smtClean="0">
                <a:solidFill>
                  <a:srgbClr val="000000"/>
                </a:solidFill>
                <a:latin typeface="Courier New" pitchFamily="49" charset="0"/>
                <a:cs typeface="Courier New" pitchFamily="49" charset="0"/>
              </a:rPr>
              <a:t>, 3, TX_NO_TIME_SLICE, TX_AUTO_START);</a:t>
            </a:r>
          </a:p>
          <a:p>
            <a:r>
              <a:rPr lang="en-US" sz="1400" dirty="0" smtClean="0">
                <a:solidFill>
                  <a:srgbClr val="000000"/>
                </a:solidFill>
                <a:latin typeface="Courier New" pitchFamily="49" charset="0"/>
                <a:cs typeface="Courier New" pitchFamily="49" charset="0"/>
              </a:rPr>
              <a:t>}</a:t>
            </a: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void </a:t>
            </a:r>
            <a:r>
              <a:rPr lang="en-US" sz="1400" b="1" dirty="0" err="1" smtClean="0">
                <a:solidFill>
                  <a:srgbClr val="000000"/>
                </a:solidFill>
                <a:latin typeface="Courier New" pitchFamily="49" charset="0"/>
                <a:cs typeface="Courier New" pitchFamily="49" charset="0"/>
              </a:rPr>
              <a:t>my_thread_entry</a:t>
            </a:r>
            <a:r>
              <a:rPr lang="en-US" sz="1400" b="1" dirty="0" smtClean="0">
                <a:solidFill>
                  <a:srgbClr val="000000"/>
                </a:solidFill>
                <a:latin typeface="Courier New" pitchFamily="49" charset="0"/>
                <a:cs typeface="Courier New" pitchFamily="49" charset="0"/>
              </a:rPr>
              <a:t>(ULONG</a:t>
            </a:r>
            <a:r>
              <a:rPr lang="en-US" sz="1400" dirty="0" smtClean="0">
                <a:solidFill>
                  <a:srgbClr val="000000"/>
                </a:solidFill>
                <a:latin typeface="Courier New" pitchFamily="49" charset="0"/>
                <a:cs typeface="Courier New" pitchFamily="49" charset="0"/>
              </a:rPr>
              <a:t> </a:t>
            </a:r>
            <a:r>
              <a:rPr lang="en-US" sz="1400" dirty="0" err="1" smtClean="0">
                <a:solidFill>
                  <a:srgbClr val="000000"/>
                </a:solidFill>
                <a:latin typeface="Courier New" pitchFamily="49" charset="0"/>
                <a:cs typeface="Courier New" pitchFamily="49" charset="0"/>
              </a:rPr>
              <a:t>thread_input</a:t>
            </a:r>
            <a:r>
              <a:rPr lang="en-US" sz="1400" dirty="0" smtClean="0">
                <a:solidFill>
                  <a:srgbClr val="000000"/>
                </a:solidFill>
                <a:latin typeface="Courier New" pitchFamily="49" charset="0"/>
                <a:cs typeface="Courier New" pitchFamily="49" charset="0"/>
              </a:rPr>
              <a:t>) {</a:t>
            </a:r>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	/* </a:t>
            </a:r>
            <a:r>
              <a:rPr lang="en-US" sz="1400" dirty="0" smtClean="0">
                <a:solidFill>
                  <a:srgbClr val="000000"/>
                </a:solidFill>
                <a:latin typeface="Courier New" pitchFamily="49" charset="0"/>
                <a:cs typeface="Courier New" pitchFamily="49" charset="0"/>
              </a:rPr>
              <a:t>Enter into a forever loop. </a:t>
            </a:r>
            <a:r>
              <a:rPr lang="en-US" sz="1400" dirty="0" smtClean="0">
                <a:solidFill>
                  <a:srgbClr val="000000"/>
                </a:solidFill>
                <a:latin typeface="Courier New" pitchFamily="49" charset="0"/>
                <a:cs typeface="Courier New" pitchFamily="49" charset="0"/>
              </a:rPr>
              <a:t>*/</a:t>
            </a:r>
          </a:p>
          <a:p>
            <a:r>
              <a:rPr lang="en-US" sz="1400" dirty="0" smtClean="0">
                <a:solidFill>
                  <a:srgbClr val="000000"/>
                </a:solidFill>
                <a:latin typeface="Courier New" pitchFamily="49" charset="0"/>
                <a:cs typeface="Courier New" pitchFamily="49" charset="0"/>
              </a:rPr>
              <a:t>	while(1</a:t>
            </a:r>
            <a:r>
              <a:rPr lang="en-US" sz="1400" dirty="0" smtClean="0">
                <a:solidFill>
                  <a:srgbClr val="000000"/>
                </a:solidFill>
                <a:latin typeface="Courier New" pitchFamily="49" charset="0"/>
                <a:cs typeface="Courier New" pitchFamily="49" charset="0"/>
              </a:rPr>
              <a:t>)</a:t>
            </a:r>
          </a:p>
          <a:p>
            <a:r>
              <a:rPr lang="en-US" sz="1400" dirty="0" smtClean="0">
                <a:solidFill>
                  <a:srgbClr val="000000"/>
                </a:solidFill>
                <a:latin typeface="Courier New" pitchFamily="49" charset="0"/>
                <a:cs typeface="Courier New" pitchFamily="49" charset="0"/>
              </a:rPr>
              <a:t>	{</a:t>
            </a:r>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		/* </a:t>
            </a:r>
            <a:r>
              <a:rPr lang="en-US" sz="1400" dirty="0" smtClean="0">
                <a:solidFill>
                  <a:srgbClr val="000000"/>
                </a:solidFill>
                <a:latin typeface="Courier New" pitchFamily="49" charset="0"/>
                <a:cs typeface="Courier New" pitchFamily="49" charset="0"/>
              </a:rPr>
              <a:t>Increment thread counter. </a:t>
            </a:r>
            <a:r>
              <a:rPr lang="en-US" sz="1400" dirty="0" smtClean="0">
                <a:solidFill>
                  <a:srgbClr val="000000"/>
                </a:solidFill>
                <a:latin typeface="Courier New" pitchFamily="49" charset="0"/>
                <a:cs typeface="Courier New" pitchFamily="49" charset="0"/>
              </a:rPr>
              <a:t>*/</a:t>
            </a:r>
          </a:p>
          <a:p>
            <a:r>
              <a:rPr lang="en-US" sz="1400" dirty="0" smtClean="0">
                <a:solidFill>
                  <a:srgbClr val="000000"/>
                </a:solidFill>
                <a:latin typeface="Courier New" pitchFamily="49" charset="0"/>
                <a:cs typeface="Courier New" pitchFamily="49" charset="0"/>
              </a:rPr>
              <a:t>		</a:t>
            </a:r>
            <a:r>
              <a:rPr lang="en-US" sz="1400" dirty="0" err="1" smtClean="0">
                <a:solidFill>
                  <a:srgbClr val="000000"/>
                </a:solidFill>
                <a:latin typeface="Courier New" pitchFamily="49" charset="0"/>
                <a:cs typeface="Courier New" pitchFamily="49" charset="0"/>
              </a:rPr>
              <a:t>my_thread_counter</a:t>
            </a:r>
            <a:r>
              <a:rPr lang="en-US" sz="1400" dirty="0" smtClean="0">
                <a:solidFill>
                  <a:srgbClr val="000000"/>
                </a:solidFill>
                <a:latin typeface="Courier New" pitchFamily="49" charset="0"/>
                <a:cs typeface="Courier New" pitchFamily="49" charset="0"/>
              </a:rPr>
              <a:t>++;</a:t>
            </a:r>
          </a:p>
          <a:p>
            <a:r>
              <a:rPr lang="en-US" sz="1400" dirty="0" smtClean="0">
                <a:solidFill>
                  <a:srgbClr val="000000"/>
                </a:solidFill>
                <a:latin typeface="Courier New" pitchFamily="49" charset="0"/>
                <a:cs typeface="Courier New" pitchFamily="49" charset="0"/>
              </a:rPr>
              <a:t>		/* </a:t>
            </a:r>
            <a:r>
              <a:rPr lang="en-US" sz="1400" dirty="0" smtClean="0">
                <a:solidFill>
                  <a:srgbClr val="000000"/>
                </a:solidFill>
                <a:latin typeface="Courier New" pitchFamily="49" charset="0"/>
                <a:cs typeface="Courier New" pitchFamily="49" charset="0"/>
              </a:rPr>
              <a:t>Sleep for 1 tick. </a:t>
            </a:r>
            <a:r>
              <a:rPr lang="en-US" sz="1400" dirty="0" smtClean="0">
                <a:solidFill>
                  <a:srgbClr val="000000"/>
                </a:solidFill>
                <a:latin typeface="Courier New" pitchFamily="49" charset="0"/>
                <a:cs typeface="Courier New" pitchFamily="49" charset="0"/>
              </a:rPr>
              <a:t>*/</a:t>
            </a:r>
          </a:p>
          <a:p>
            <a:r>
              <a:rPr lang="en-US" sz="1400" dirty="0" smtClean="0">
                <a:solidFill>
                  <a:srgbClr val="000000"/>
                </a:solidFill>
                <a:latin typeface="Courier New" pitchFamily="49" charset="0"/>
                <a:cs typeface="Courier New" pitchFamily="49" charset="0"/>
              </a:rPr>
              <a:t>		</a:t>
            </a:r>
            <a:r>
              <a:rPr lang="en-US" sz="1400" b="1" dirty="0" err="1" smtClean="0">
                <a:solidFill>
                  <a:srgbClr val="000000"/>
                </a:solidFill>
                <a:latin typeface="Courier New" pitchFamily="49" charset="0"/>
                <a:cs typeface="Courier New" pitchFamily="49" charset="0"/>
              </a:rPr>
              <a:t>tx_thread_sleep</a:t>
            </a:r>
            <a:r>
              <a:rPr lang="en-US" sz="1400" dirty="0" smtClean="0">
                <a:solidFill>
                  <a:srgbClr val="000000"/>
                </a:solidFill>
                <a:latin typeface="Courier New" pitchFamily="49" charset="0"/>
                <a:cs typeface="Courier New" pitchFamily="49" charset="0"/>
              </a:rPr>
              <a:t>(1</a:t>
            </a:r>
            <a:r>
              <a:rPr lang="en-US" sz="1400" dirty="0" smtClean="0">
                <a:solidFill>
                  <a:srgbClr val="000000"/>
                </a:solidFill>
                <a:latin typeface="Courier New" pitchFamily="49" charset="0"/>
                <a:cs typeface="Courier New" pitchFamily="49" charset="0"/>
              </a:rPr>
              <a:t>);</a:t>
            </a:r>
          </a:p>
          <a:p>
            <a:r>
              <a:rPr lang="en-US" sz="1400" dirty="0" smtClean="0">
                <a:solidFill>
                  <a:srgbClr val="000000"/>
                </a:solidFill>
                <a:latin typeface="Courier New" pitchFamily="49" charset="0"/>
                <a:cs typeface="Courier New" pitchFamily="49" charset="0"/>
              </a:rPr>
              <a:t>	}</a:t>
            </a:r>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a:t>
            </a:r>
          </a:p>
        </p:txBody>
      </p:sp>
    </p:spTree>
  </p:cSld>
  <p:clrMapOvr>
    <a:overrideClrMapping bg1="dk2" tx1="lt1" bg2="dk1" tx2="lt2" accent1="accent1" accent2="accent2" accent3="accent3" accent4="accent4" accent5="accent5" accent6="accent6" hlink="hlink" folHlink="folHlink"/>
  </p:clrMapOvr>
</p:sld>
</file>

<file path=ppt/theme/theme1.xml><?xml version="1.0" encoding="utf-8"?>
<a:theme xmlns:a="http://schemas.openxmlformats.org/drawingml/2006/main" name="Textured">
  <a:themeElements>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Textured">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themeOverride>
</file>

<file path=docProps/app.xml><?xml version="1.0" encoding="utf-8"?>
<Properties xmlns="http://schemas.openxmlformats.org/officeDocument/2006/extended-properties" xmlns:vt="http://schemas.openxmlformats.org/officeDocument/2006/docPropsVTypes">
  <Template/>
  <TotalTime>50477</TotalTime>
  <Words>821</Words>
  <Application>Microsoft Office PowerPoint</Application>
  <PresentationFormat>On-screen Show (4:3)</PresentationFormat>
  <Paragraphs>126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Textured</vt:lpstr>
      <vt:lpstr>Legal Disclaimer</vt:lpstr>
      <vt:lpstr>ThreadX</vt:lpstr>
      <vt:lpstr>ThreadX components</vt:lpstr>
      <vt:lpstr>_tx_initialize_low_level.s</vt:lpstr>
      <vt:lpstr>_tx_initialize_low_level.s</vt:lpstr>
      <vt:lpstr>ThreadX Timer Interrupt</vt:lpstr>
      <vt:lpstr>ThreadX Timer Interrupt</vt:lpstr>
      <vt:lpstr>ThreadX general ISR Template</vt:lpstr>
      <vt:lpstr>Small Example System</vt:lpstr>
      <vt:lpstr>Debugging Multi-Tasked RTOS Applications</vt:lpstr>
      <vt:lpstr>Debugging Multi-Tasked RTOS Applications</vt:lpstr>
      <vt:lpstr>Slide 12</vt:lpstr>
    </vt:vector>
  </TitlesOfParts>
  <Company>Intel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LOMER</dc:creator>
  <cp:lastModifiedBy>Kaufman Netanel</cp:lastModifiedBy>
  <cp:revision>96</cp:revision>
  <dcterms:created xsi:type="dcterms:W3CDTF">2008-03-10T21:14:46Z</dcterms:created>
  <dcterms:modified xsi:type="dcterms:W3CDTF">2010-05-17T07:10:52Z</dcterms:modified>
</cp:coreProperties>
</file>